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8" r:id="rId3"/>
    <p:sldMasterId id="2147483708" r:id="rId4"/>
    <p:sldMasterId id="2147483720" r:id="rId5"/>
  </p:sldMasterIdLst>
  <p:notesMasterIdLst>
    <p:notesMasterId r:id="rId85"/>
  </p:notesMasterIdLst>
  <p:sldIdLst>
    <p:sldId id="291" r:id="rId6"/>
    <p:sldId id="285" r:id="rId7"/>
    <p:sldId id="287" r:id="rId8"/>
    <p:sldId id="265" r:id="rId9"/>
    <p:sldId id="1021" r:id="rId10"/>
    <p:sldId id="960" r:id="rId11"/>
    <p:sldId id="956" r:id="rId12"/>
    <p:sldId id="279" r:id="rId13"/>
    <p:sldId id="289" r:id="rId14"/>
    <p:sldId id="280" r:id="rId15"/>
    <p:sldId id="372" r:id="rId16"/>
    <p:sldId id="1032" r:id="rId17"/>
    <p:sldId id="305" r:id="rId18"/>
    <p:sldId id="297" r:id="rId19"/>
    <p:sldId id="957" r:id="rId20"/>
    <p:sldId id="298" r:id="rId21"/>
    <p:sldId id="1024" r:id="rId22"/>
    <p:sldId id="1028" r:id="rId23"/>
    <p:sldId id="303" r:id="rId24"/>
    <p:sldId id="958" r:id="rId25"/>
    <p:sldId id="269" r:id="rId26"/>
    <p:sldId id="299" r:id="rId27"/>
    <p:sldId id="300" r:id="rId28"/>
    <p:sldId id="1029" r:id="rId29"/>
    <p:sldId id="304" r:id="rId30"/>
    <p:sldId id="268" r:id="rId31"/>
    <p:sldId id="1030" r:id="rId32"/>
    <p:sldId id="1031" r:id="rId33"/>
    <p:sldId id="3520" r:id="rId34"/>
    <p:sldId id="3521" r:id="rId35"/>
    <p:sldId id="3522" r:id="rId36"/>
    <p:sldId id="3523" r:id="rId37"/>
    <p:sldId id="3524" r:id="rId38"/>
    <p:sldId id="3525" r:id="rId39"/>
    <p:sldId id="3526" r:id="rId40"/>
    <p:sldId id="3527" r:id="rId41"/>
    <p:sldId id="3528" r:id="rId42"/>
    <p:sldId id="3529" r:id="rId43"/>
    <p:sldId id="3035" r:id="rId44"/>
    <p:sldId id="3566" r:id="rId45"/>
    <p:sldId id="3536" r:id="rId46"/>
    <p:sldId id="257" r:id="rId47"/>
    <p:sldId id="3567" r:id="rId48"/>
    <p:sldId id="3557" r:id="rId49"/>
    <p:sldId id="3558" r:id="rId50"/>
    <p:sldId id="276" r:id="rId51"/>
    <p:sldId id="277" r:id="rId52"/>
    <p:sldId id="288" r:id="rId53"/>
    <p:sldId id="3559" r:id="rId54"/>
    <p:sldId id="286" r:id="rId55"/>
    <p:sldId id="281" r:id="rId56"/>
    <p:sldId id="283" r:id="rId57"/>
    <p:sldId id="284" r:id="rId58"/>
    <p:sldId id="3560" r:id="rId59"/>
    <p:sldId id="3569" r:id="rId60"/>
    <p:sldId id="3570" r:id="rId61"/>
    <p:sldId id="3571" r:id="rId62"/>
    <p:sldId id="3572" r:id="rId63"/>
    <p:sldId id="263" r:id="rId64"/>
    <p:sldId id="3568" r:id="rId65"/>
    <p:sldId id="3551" r:id="rId66"/>
    <p:sldId id="3541" r:id="rId67"/>
    <p:sldId id="349" r:id="rId68"/>
    <p:sldId id="414" r:id="rId69"/>
    <p:sldId id="356" r:id="rId70"/>
    <p:sldId id="415" r:id="rId71"/>
    <p:sldId id="350" r:id="rId72"/>
    <p:sldId id="416" r:id="rId73"/>
    <p:sldId id="357" r:id="rId74"/>
    <p:sldId id="351" r:id="rId75"/>
    <p:sldId id="352" r:id="rId76"/>
    <p:sldId id="340" r:id="rId77"/>
    <p:sldId id="358" r:id="rId78"/>
    <p:sldId id="412" r:id="rId79"/>
    <p:sldId id="393" r:id="rId80"/>
    <p:sldId id="413" r:id="rId81"/>
    <p:sldId id="3542" r:id="rId82"/>
    <p:sldId id="3543" r:id="rId83"/>
    <p:sldId id="295" r:id="rId84"/>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B3E175"/>
    <a:srgbClr val="66CCFF"/>
    <a:srgbClr val="3BA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89627" autoAdjust="0"/>
  </p:normalViewPr>
  <p:slideViewPr>
    <p:cSldViewPr>
      <p:cViewPr varScale="1">
        <p:scale>
          <a:sx n="125" d="100"/>
          <a:sy n="125" d="100"/>
        </p:scale>
        <p:origin x="11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ln>
                  <a:solidFill>
                    <a:schemeClr val="tx1"/>
                  </a:solidFill>
                </a:ln>
                <a:solidFill>
                  <a:schemeClr val="tx1"/>
                </a:solidFill>
                <a:latin typeface="+mn-lt"/>
                <a:ea typeface="+mn-ea"/>
                <a:cs typeface="+mn-cs"/>
              </a:defRPr>
            </a:pPr>
            <a:r>
              <a:rPr lang="en-US" dirty="0">
                <a:ln>
                  <a:solidFill>
                    <a:schemeClr val="tx1"/>
                  </a:solidFill>
                </a:ln>
                <a:solidFill>
                  <a:schemeClr val="tx1"/>
                </a:solidFill>
              </a:rPr>
              <a:t>Dollars </a:t>
            </a:r>
          </a:p>
          <a:p>
            <a:pPr>
              <a:defRPr>
                <a:ln>
                  <a:solidFill>
                    <a:schemeClr val="tx1"/>
                  </a:solidFill>
                </a:ln>
                <a:solidFill>
                  <a:schemeClr val="tx1"/>
                </a:solidFill>
              </a:defRPr>
            </a:pPr>
            <a:r>
              <a:rPr lang="en-US" dirty="0">
                <a:ln>
                  <a:solidFill>
                    <a:schemeClr val="tx1"/>
                  </a:solidFill>
                </a:ln>
                <a:solidFill>
                  <a:schemeClr val="tx1"/>
                </a:solidFill>
              </a:rPr>
              <a:t>($B)</a:t>
            </a:r>
          </a:p>
        </c:rich>
      </c:tx>
      <c:layout>
        <c:manualLayout>
          <c:xMode val="edge"/>
          <c:yMode val="edge"/>
          <c:x val="2.7448377581120967E-2"/>
          <c:y val="0.41017950092486982"/>
        </c:manualLayout>
      </c:layout>
      <c:overlay val="0"/>
      <c:spPr>
        <a:solidFill>
          <a:schemeClr val="bg1"/>
        </a:solidFill>
        <a:ln>
          <a:noFill/>
        </a:ln>
        <a:effectLst/>
      </c:spPr>
      <c:txPr>
        <a:bodyPr rot="0" spcFirstLastPara="1" vertOverflow="ellipsis" vert="horz" wrap="square" anchor="ctr" anchorCtr="1"/>
        <a:lstStyle/>
        <a:p>
          <a:pPr>
            <a:defRPr sz="1862" b="0" i="0" u="none" strike="noStrike" kern="1200" spc="0" baseline="0">
              <a:ln>
                <a:solidFill>
                  <a:schemeClr val="tx1"/>
                </a:solidFill>
              </a:ln>
              <a:solidFill>
                <a:schemeClr val="tx1"/>
              </a:solidFill>
              <a:latin typeface="+mn-lt"/>
              <a:ea typeface="+mn-ea"/>
              <a:cs typeface="+mn-cs"/>
            </a:defRPr>
          </a:pPr>
          <a:endParaRPr lang="en-US"/>
        </a:p>
      </c:txPr>
    </c:title>
    <c:autoTitleDeleted val="0"/>
    <c:plotArea>
      <c:layout>
        <c:manualLayout>
          <c:layoutTarget val="inner"/>
          <c:xMode val="edge"/>
          <c:yMode val="edge"/>
          <c:x val="0.19448900192785637"/>
          <c:y val="3.2569319598428514E-2"/>
          <c:w val="0.80551099807214366"/>
          <c:h val="0.836187633600596"/>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Lbls>
            <c:dLbl>
              <c:idx val="0"/>
              <c:tx>
                <c:rich>
                  <a:bodyPr/>
                  <a:lstStyle/>
                  <a:p>
                    <a:r>
                      <a:rPr lang="en-US" dirty="0"/>
                      <a:t>.131</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F2-4CD6-AAD2-58D9F151E88E}"/>
                </c:ext>
              </c:extLst>
            </c:dLbl>
            <c:dLbl>
              <c:idx val="1"/>
              <c:tx>
                <c:rich>
                  <a:bodyPr/>
                  <a:lstStyle/>
                  <a:p>
                    <a:r>
                      <a:rPr lang="en-US"/>
                      <a:t>1.53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6F2-4CD6-AAD2-58D9F151E88E}"/>
                </c:ext>
              </c:extLst>
            </c:dLbl>
            <c:dLbl>
              <c:idx val="2"/>
              <c:tx>
                <c:rich>
                  <a:bodyPr/>
                  <a:lstStyle/>
                  <a:p>
                    <a:r>
                      <a:rPr lang="en-US"/>
                      <a:t>2.16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6F2-4CD6-AAD2-58D9F151E88E}"/>
                </c:ext>
              </c:extLst>
            </c:dLbl>
            <c:dLbl>
              <c:idx val="3"/>
              <c:tx>
                <c:rich>
                  <a:bodyPr/>
                  <a:lstStyle/>
                  <a:p>
                    <a:r>
                      <a:rPr lang="en-US" dirty="0"/>
                      <a:t>2.10</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6F2-4CD6-AAD2-58D9F151E88E}"/>
                </c:ext>
              </c:extLst>
            </c:dLbl>
            <c:dLbl>
              <c:idx val="4"/>
              <c:tx>
                <c:rich>
                  <a:bodyPr/>
                  <a:lstStyle/>
                  <a:p>
                    <a:r>
                      <a:rPr lang="en-US"/>
                      <a:t>2.57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6F2-4CD6-AAD2-58D9F151E88E}"/>
                </c:ext>
              </c:extLst>
            </c:dLbl>
            <c:dLbl>
              <c:idx val="5"/>
              <c:tx>
                <c:rich>
                  <a:bodyPr/>
                  <a:lstStyle/>
                  <a:p>
                    <a:r>
                      <a:rPr lang="en-US"/>
                      <a:t>3.01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6F2-4CD6-AAD2-58D9F151E88E}"/>
                </c:ext>
              </c:extLst>
            </c:dLbl>
            <c:dLbl>
              <c:idx val="6"/>
              <c:tx>
                <c:rich>
                  <a:bodyPr/>
                  <a:lstStyle/>
                  <a:p>
                    <a:r>
                      <a:rPr lang="en-US"/>
                      <a:t>3.15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6F2-4CD6-AAD2-58D9F151E88E}"/>
                </c:ext>
              </c:extLst>
            </c:dLbl>
            <c:dLbl>
              <c:idx val="7"/>
              <c:tx>
                <c:rich>
                  <a:bodyPr/>
                  <a:lstStyle/>
                  <a:p>
                    <a:r>
                      <a:rPr lang="en-US"/>
                      <a:t>3.30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6F2-4CD6-AAD2-58D9F151E88E}"/>
                </c:ext>
              </c:extLst>
            </c:dLbl>
            <c:dLbl>
              <c:idx val="8"/>
              <c:tx>
                <c:rich>
                  <a:bodyPr/>
                  <a:lstStyle/>
                  <a:p>
                    <a:r>
                      <a:rPr lang="en-US"/>
                      <a:t>4.15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F2-4CD6-AAD2-58D9F151E88E}"/>
                </c:ext>
              </c:extLst>
            </c:dLbl>
            <c:dLbl>
              <c:idx val="9"/>
              <c:tx>
                <c:rich>
                  <a:bodyPr/>
                  <a:lstStyle/>
                  <a:p>
                    <a:r>
                      <a:rPr lang="en-US" dirty="0"/>
                      <a:t>4.38</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6F2-4CD6-AAD2-58D9F151E88E}"/>
                </c:ext>
              </c:extLst>
            </c:dLbl>
            <c:dLbl>
              <c:idx val="10"/>
              <c:tx>
                <c:rich>
                  <a:bodyPr/>
                  <a:lstStyle/>
                  <a:p>
                    <a:r>
                      <a:rPr lang="en-US"/>
                      <a:t>4.76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F2-4CD6-AAD2-58D9F151E88E}"/>
                </c:ext>
              </c:extLst>
            </c:dLbl>
            <c:dLbl>
              <c:idx val="11"/>
              <c:tx>
                <c:rich>
                  <a:bodyPr/>
                  <a:lstStyle/>
                  <a:p>
                    <a:r>
                      <a:rPr lang="en-US"/>
                      <a:t>3.27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F2-4CD6-AAD2-58D9F151E8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FY09</c:v>
                </c:pt>
                <c:pt idx="1">
                  <c:v>FY10</c:v>
                </c:pt>
                <c:pt idx="2">
                  <c:v>FY11</c:v>
                </c:pt>
                <c:pt idx="3">
                  <c:v>FY12</c:v>
                </c:pt>
                <c:pt idx="4">
                  <c:v>FY13</c:v>
                </c:pt>
                <c:pt idx="5">
                  <c:v>FY14</c:v>
                </c:pt>
                <c:pt idx="6">
                  <c:v>FY15</c:v>
                </c:pt>
                <c:pt idx="7">
                  <c:v>FY16</c:v>
                </c:pt>
                <c:pt idx="8">
                  <c:v>FY17</c:v>
                </c:pt>
                <c:pt idx="9">
                  <c:v>FY18</c:v>
                </c:pt>
                <c:pt idx="10">
                  <c:v>FY19</c:v>
                </c:pt>
                <c:pt idx="11">
                  <c:v>FY20</c:v>
                </c:pt>
              </c:strCache>
            </c:strRef>
          </c:cat>
          <c:val>
            <c:numRef>
              <c:f>Sheet1!$B$2:$B$13</c:f>
              <c:numCache>
                <c:formatCode>General</c:formatCode>
                <c:ptCount val="12"/>
                <c:pt idx="0">
                  <c:v>0.13100000000000001</c:v>
                </c:pt>
                <c:pt idx="1">
                  <c:v>1.53</c:v>
                </c:pt>
                <c:pt idx="2">
                  <c:v>2.16</c:v>
                </c:pt>
                <c:pt idx="3">
                  <c:v>2.1</c:v>
                </c:pt>
                <c:pt idx="4">
                  <c:v>2.57</c:v>
                </c:pt>
                <c:pt idx="5">
                  <c:v>3.01</c:v>
                </c:pt>
                <c:pt idx="6">
                  <c:v>3.15</c:v>
                </c:pt>
                <c:pt idx="7">
                  <c:v>3.3</c:v>
                </c:pt>
                <c:pt idx="8">
                  <c:v>4.1500000000000004</c:v>
                </c:pt>
                <c:pt idx="9">
                  <c:v>4.38</c:v>
                </c:pt>
                <c:pt idx="10">
                  <c:v>4.76</c:v>
                </c:pt>
                <c:pt idx="11">
                  <c:v>3.27</c:v>
                </c:pt>
              </c:numCache>
            </c:numRef>
          </c:val>
          <c:extLst>
            <c:ext xmlns:c16="http://schemas.microsoft.com/office/drawing/2014/chart" uri="{C3380CC4-5D6E-409C-BE32-E72D297353CC}">
              <c16:uniqueId val="{00000000-B6F2-4CD6-AAD2-58D9F151E88E}"/>
            </c:ext>
          </c:extLst>
        </c:ser>
        <c:dLbls>
          <c:dLblPos val="outEnd"/>
          <c:showLegendKey val="0"/>
          <c:showVal val="1"/>
          <c:showCatName val="0"/>
          <c:showSerName val="0"/>
          <c:showPercent val="0"/>
          <c:showBubbleSize val="0"/>
        </c:dLbls>
        <c:gapWidth val="150"/>
        <c:overlap val="5"/>
        <c:axId val="514896880"/>
        <c:axId val="514900160"/>
      </c:barChart>
      <c:catAx>
        <c:axId val="51489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900160"/>
        <c:crosses val="autoZero"/>
        <c:auto val="1"/>
        <c:lblAlgn val="ctr"/>
        <c:lblOffset val="100"/>
        <c:noMultiLvlLbl val="0"/>
      </c:catAx>
      <c:valAx>
        <c:axId val="514900160"/>
        <c:scaling>
          <c:orientation val="minMax"/>
          <c:max val="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896880"/>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ln>
                  <a:solidFill>
                    <a:schemeClr val="tx1"/>
                  </a:solidFill>
                </a:ln>
                <a:solidFill>
                  <a:schemeClr val="tx1"/>
                </a:solidFill>
                <a:latin typeface="+mn-lt"/>
                <a:ea typeface="+mn-ea"/>
                <a:cs typeface="+mn-cs"/>
              </a:defRPr>
            </a:pPr>
            <a:r>
              <a:rPr lang="en-US" dirty="0"/>
              <a:t>Actions</a:t>
            </a:r>
          </a:p>
        </c:rich>
      </c:tx>
      <c:layout>
        <c:manualLayout>
          <c:xMode val="edge"/>
          <c:yMode val="edge"/>
          <c:x val="1.7123893805309733E-2"/>
          <c:y val="0.39904670697525596"/>
        </c:manualLayout>
      </c:layout>
      <c:overlay val="0"/>
      <c:spPr>
        <a:solidFill>
          <a:schemeClr val="bg1"/>
        </a:solidFill>
        <a:ln>
          <a:noFill/>
        </a:ln>
        <a:effectLst/>
      </c:spPr>
      <c:txPr>
        <a:bodyPr rot="0" spcFirstLastPara="1" vertOverflow="ellipsis" vert="horz" wrap="square" anchor="ctr" anchorCtr="1"/>
        <a:lstStyle/>
        <a:p>
          <a:pPr>
            <a:defRPr sz="1862" b="0" i="0" u="none" strike="noStrike" kern="1200" spc="0" baseline="0">
              <a:ln>
                <a:solidFill>
                  <a:schemeClr val="tx1"/>
                </a:solidFill>
              </a:ln>
              <a:solidFill>
                <a:schemeClr val="tx1"/>
              </a:solidFill>
              <a:latin typeface="+mn-lt"/>
              <a:ea typeface="+mn-ea"/>
              <a:cs typeface="+mn-cs"/>
            </a:defRPr>
          </a:pPr>
          <a:endParaRPr lang="en-US"/>
        </a:p>
      </c:txPr>
    </c:title>
    <c:autoTitleDeleted val="0"/>
    <c:plotArea>
      <c:layout>
        <c:manualLayout>
          <c:layoutTarget val="inner"/>
          <c:xMode val="edge"/>
          <c:yMode val="edge"/>
          <c:x val="0.19528209416300835"/>
          <c:y val="3.2569319598428514E-2"/>
          <c:w val="0.80471790583699154"/>
          <c:h val="0.836187633600596"/>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Lbls>
            <c:dLbl>
              <c:idx val="0"/>
              <c:tx>
                <c:rich>
                  <a:bodyPr/>
                  <a:lstStyle/>
                  <a:p>
                    <a:r>
                      <a:rPr lang="en-US" dirty="0"/>
                      <a:t>102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F2-4CD6-AAD2-58D9F151E8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FY09</c:v>
                </c:pt>
                <c:pt idx="1">
                  <c:v>FY10</c:v>
                </c:pt>
                <c:pt idx="2">
                  <c:v>FY11</c:v>
                </c:pt>
                <c:pt idx="3">
                  <c:v>FY12</c:v>
                </c:pt>
                <c:pt idx="4">
                  <c:v>FY13</c:v>
                </c:pt>
                <c:pt idx="5">
                  <c:v>FY14</c:v>
                </c:pt>
                <c:pt idx="6">
                  <c:v>FY15</c:v>
                </c:pt>
                <c:pt idx="7">
                  <c:v>FY16</c:v>
                </c:pt>
                <c:pt idx="8">
                  <c:v>FY17</c:v>
                </c:pt>
                <c:pt idx="9">
                  <c:v>FY18</c:v>
                </c:pt>
                <c:pt idx="10">
                  <c:v>FY19</c:v>
                </c:pt>
                <c:pt idx="11">
                  <c:v>FY20</c:v>
                </c:pt>
              </c:strCache>
            </c:strRef>
          </c:cat>
          <c:val>
            <c:numRef>
              <c:f>Sheet1!$B$2:$B$13</c:f>
              <c:numCache>
                <c:formatCode>#,##0</c:formatCode>
                <c:ptCount val="12"/>
                <c:pt idx="0" formatCode="General">
                  <c:v>102</c:v>
                </c:pt>
                <c:pt idx="1">
                  <c:v>2548</c:v>
                </c:pt>
                <c:pt idx="2">
                  <c:v>2992</c:v>
                </c:pt>
                <c:pt idx="3">
                  <c:v>2740</c:v>
                </c:pt>
                <c:pt idx="4">
                  <c:v>2801</c:v>
                </c:pt>
                <c:pt idx="5">
                  <c:v>3274</c:v>
                </c:pt>
                <c:pt idx="6">
                  <c:v>3406</c:v>
                </c:pt>
                <c:pt idx="7">
                  <c:v>4291</c:v>
                </c:pt>
                <c:pt idx="8">
                  <c:v>4319</c:v>
                </c:pt>
                <c:pt idx="9">
                  <c:v>3987</c:v>
                </c:pt>
                <c:pt idx="10">
                  <c:v>3691</c:v>
                </c:pt>
                <c:pt idx="11">
                  <c:v>2294</c:v>
                </c:pt>
              </c:numCache>
            </c:numRef>
          </c:val>
          <c:extLst>
            <c:ext xmlns:c16="http://schemas.microsoft.com/office/drawing/2014/chart" uri="{C3380CC4-5D6E-409C-BE32-E72D297353CC}">
              <c16:uniqueId val="{00000000-B6F2-4CD6-AAD2-58D9F151E88E}"/>
            </c:ext>
          </c:extLst>
        </c:ser>
        <c:dLbls>
          <c:dLblPos val="outEnd"/>
          <c:showLegendKey val="0"/>
          <c:showVal val="1"/>
          <c:showCatName val="0"/>
          <c:showSerName val="0"/>
          <c:showPercent val="0"/>
          <c:showBubbleSize val="0"/>
        </c:dLbls>
        <c:gapWidth val="150"/>
        <c:overlap val="5"/>
        <c:axId val="514896880"/>
        <c:axId val="514900160"/>
      </c:barChart>
      <c:catAx>
        <c:axId val="51489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900160"/>
        <c:crosses val="autoZero"/>
        <c:auto val="1"/>
        <c:lblAlgn val="ctr"/>
        <c:lblOffset val="100"/>
        <c:noMultiLvlLbl val="0"/>
      </c:catAx>
      <c:valAx>
        <c:axId val="514900160"/>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896880"/>
        <c:crosses val="autoZero"/>
        <c:crossBetween val="between"/>
        <c:majorUnit val="1000"/>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TAC FY19 New Awards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Sheet2!$B$12</c:f>
              <c:strCache>
                <c:ptCount val="1"/>
                <c:pt idx="0">
                  <c:v># of New Awards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619-4548-868E-5671CC4A82F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619-4548-868E-5671CC4A82F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619-4548-868E-5671CC4A82F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619-4548-868E-5671CC4A82F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619-4548-868E-5671CC4A82FD}"/>
              </c:ext>
            </c:extLst>
          </c:dPt>
          <c:dLbls>
            <c:dLbl>
              <c:idx val="4"/>
              <c:layout>
                <c:manualLayout>
                  <c:x val="3.9569329748415632E-3"/>
                  <c:y val="0.13213473315835519"/>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4.7479674796747966E-2"/>
                      <c:h val="7.0393700787401578E-2"/>
                    </c:manualLayout>
                  </c15:layout>
                </c:ext>
                <c:ext xmlns:c16="http://schemas.microsoft.com/office/drawing/2014/chart" uri="{C3380CC4-5D6E-409C-BE32-E72D297353CC}">
                  <c16:uniqueId val="{00000009-C619-4548-868E-5671CC4A82F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Sheet2!$A$13:$A$17</c:f>
              <c:strCache>
                <c:ptCount val="5"/>
                <c:pt idx="0">
                  <c:v>NASA SEWP</c:v>
                </c:pt>
                <c:pt idx="1">
                  <c:v>Other Internal IDIQ, BPA and Standalone Contracts</c:v>
                </c:pt>
                <c:pt idx="2">
                  <c:v>GSA</c:v>
                </c:pt>
                <c:pt idx="3">
                  <c:v>T4NG</c:v>
                </c:pt>
                <c:pt idx="4">
                  <c:v>Other External Contract Vehicles and IAAs</c:v>
                </c:pt>
              </c:strCache>
            </c:strRef>
          </c:cat>
          <c:val>
            <c:numRef>
              <c:f>Sheet2!$B$13:$B$17</c:f>
              <c:numCache>
                <c:formatCode>General</c:formatCode>
                <c:ptCount val="5"/>
                <c:pt idx="0">
                  <c:v>558</c:v>
                </c:pt>
                <c:pt idx="1">
                  <c:v>216</c:v>
                </c:pt>
                <c:pt idx="2">
                  <c:v>180</c:v>
                </c:pt>
                <c:pt idx="3">
                  <c:v>80</c:v>
                </c:pt>
                <c:pt idx="4">
                  <c:v>20</c:v>
                </c:pt>
              </c:numCache>
            </c:numRef>
          </c:val>
          <c:extLst>
            <c:ext xmlns:c16="http://schemas.microsoft.com/office/drawing/2014/chart" uri="{C3380CC4-5D6E-409C-BE32-E72D297353CC}">
              <c16:uniqueId val="{0000000A-C619-4548-868E-5671CC4A82F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3366589847000832"/>
          <c:y val="0.21133019830854477"/>
          <c:w val="0.35413897957877216"/>
          <c:h val="0.7207421988918052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4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21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9" y="0"/>
            <a:ext cx="3038475" cy="462120"/>
          </a:xfrm>
          <a:prstGeom prst="rect">
            <a:avLst/>
          </a:prstGeom>
        </p:spPr>
        <p:txBody>
          <a:bodyPr vert="horz" lIns="91440" tIns="45720" rIns="91440" bIns="45720" rtlCol="0"/>
          <a:lstStyle>
            <a:lvl1pPr algn="r">
              <a:defRPr sz="1200"/>
            </a:lvl1pPr>
          </a:lstStyle>
          <a:p>
            <a:fld id="{40BF6123-5584-4859-9232-7C64D48C60BC}" type="datetimeFigureOut">
              <a:rPr lang="en-US" smtClean="0"/>
              <a:t>6/26/2020</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387767"/>
            <a:ext cx="5607050" cy="415591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378"/>
            <a:ext cx="3038475" cy="4621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772378"/>
            <a:ext cx="3038475" cy="462120"/>
          </a:xfrm>
          <a:prstGeom prst="rect">
            <a:avLst/>
          </a:prstGeom>
        </p:spPr>
        <p:txBody>
          <a:bodyPr vert="horz" lIns="91440" tIns="45720" rIns="91440" bIns="45720" rtlCol="0" anchor="b"/>
          <a:lstStyle>
            <a:lvl1pPr algn="r">
              <a:defRPr sz="1200"/>
            </a:lvl1pPr>
          </a:lstStyle>
          <a:p>
            <a:fld id="{A263C7BD-EE4B-42E2-A75C-958D06C60C46}" type="slidenum">
              <a:rPr lang="en-US" smtClean="0"/>
              <a:t>‹#›</a:t>
            </a:fld>
            <a:endParaRPr lang="en-US" dirty="0"/>
          </a:p>
        </p:txBody>
      </p:sp>
    </p:spTree>
    <p:extLst>
      <p:ext uri="{BB962C8B-B14F-4D97-AF65-F5344CB8AC3E}">
        <p14:creationId xmlns:p14="http://schemas.microsoft.com/office/powerpoint/2010/main" val="287606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997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74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86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862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6212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80AD8DFC-EA3D-4C72-8E51-1FAD2DF22D5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70862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20526"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052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B6C7060C-4A7F-4DCA-8802-E54956725ED1}"/>
              </a:ext>
            </a:extLst>
          </p:cNvPr>
          <p:cNvSpPr>
            <a:spLocks noGrp="1"/>
          </p:cNvSpPr>
          <p:nvPr>
            <p:ph type="body" sz="quarter" idx="3"/>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533683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20526"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052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B6C7060C-4A7F-4DCA-8802-E54956725ED1}"/>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238922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20526" rtl="0" eaLnBrk="1" fontAlgn="auto" latinLnBrk="0" hangingPunct="1">
              <a:lnSpc>
                <a:spcPct val="100000"/>
              </a:lnSpc>
              <a:spcBef>
                <a:spcPts val="0"/>
              </a:spcBef>
              <a:spcAft>
                <a:spcPts val="0"/>
              </a:spcAft>
              <a:buClrTx/>
              <a:buSzTx/>
              <a:buFontTx/>
              <a:buNone/>
              <a:tabLst/>
              <a:defRPr/>
            </a:pPr>
            <a:fld id="{B9ADA631-8AC7-4275-AB69-007B783C426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052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97083902-DE53-42D4-A32A-1901CCB1E51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689388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06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AE002C-515F-42DB-97D6-5F3FAD8D7CCA}"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3475123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351C4ABA-FFD5-4E6D-9C51-ADC31CE71D0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132195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14FBA140-A1AA-446E-95C0-EB973E718976}"/>
              </a:ext>
            </a:extLst>
          </p:cNvPr>
          <p:cNvSpPr>
            <a:spLocks noGrp="1"/>
          </p:cNvSpPr>
          <p:nvPr>
            <p:ph type="body" sz="quarter" idx="3"/>
          </p:nvPr>
        </p:nvSpPr>
        <p:spPr/>
        <p:txBody>
          <a:bodyPr/>
          <a:lstStyle/>
          <a:p>
            <a:pPr defTabSz="920526">
              <a:defRPr/>
            </a:pPr>
            <a:endParaRPr lang="en-US" dirty="0"/>
          </a:p>
        </p:txBody>
      </p:sp>
    </p:spTree>
    <p:extLst>
      <p:ext uri="{BB962C8B-B14F-4D97-AF65-F5344CB8AC3E}">
        <p14:creationId xmlns:p14="http://schemas.microsoft.com/office/powerpoint/2010/main" val="3132195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35AE6EFE-E687-44C6-8A88-AF0318B42E1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32745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797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507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811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1FA43-6C0E-6047-B106-ADAB81A86D51}" type="slidenum">
              <a:rPr lang="en-US" smtClean="0"/>
              <a:t>28</a:t>
            </a:fld>
            <a:endParaRPr lang="en-US"/>
          </a:p>
        </p:txBody>
      </p:sp>
    </p:spTree>
    <p:extLst>
      <p:ext uri="{BB962C8B-B14F-4D97-AF65-F5344CB8AC3E}">
        <p14:creationId xmlns:p14="http://schemas.microsoft.com/office/powerpoint/2010/main" val="2944819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EE559-4C41-41FE-854B-457D05C932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357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solidFill>
                  <a:schemeClr val="tx1"/>
                </a:solidFill>
                <a:cs typeface="Times New Roman"/>
              </a:rPr>
              <a:t>Secretary </a:t>
            </a:r>
            <a:r>
              <a:rPr lang="en-US" sz="1200" dirty="0" err="1">
                <a:solidFill>
                  <a:schemeClr val="tx1"/>
                </a:solidFill>
                <a:cs typeface="Times New Roman"/>
              </a:rPr>
              <a:t>Wilkie’s</a:t>
            </a:r>
            <a:r>
              <a:rPr lang="en-US" sz="1200" dirty="0">
                <a:solidFill>
                  <a:schemeClr val="tx1"/>
                </a:solidFill>
                <a:cs typeface="Times New Roman"/>
              </a:rPr>
              <a:t> prime directive for VA is to improve customer experience.</a:t>
            </a:r>
          </a:p>
          <a:p>
            <a:pPr marL="457200" indent="-457200">
              <a:buFont typeface="Arial" panose="020B0604020202020204" pitchFamily="34" charset="0"/>
              <a:buChar char="•"/>
            </a:pPr>
            <a:r>
              <a:rPr lang="en-US" sz="1200" dirty="0">
                <a:solidFill>
                  <a:schemeClr val="tx1"/>
                </a:solidFill>
                <a:cs typeface="Times New Roman"/>
              </a:rPr>
              <a:t>The work being done within the Office of the Chief Technology Officer (CTO) is critical to meeting that goal.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EE559-4C41-41FE-854B-457D05C932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11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Times New Roman"/>
              </a:rPr>
              <a:t>Human centered design was the driving force behind the work we used to dramatically revamp VA’s primary website </a:t>
            </a:r>
            <a:r>
              <a:rPr lang="en-US" sz="1200" dirty="0" err="1">
                <a:solidFill>
                  <a:schemeClr val="tx1"/>
                </a:solidFill>
                <a:cs typeface="Times New Roman"/>
              </a:rPr>
              <a:t>Va.gov</a:t>
            </a:r>
            <a:r>
              <a:rPr lang="en-US" sz="1200" dirty="0">
                <a:solidFill>
                  <a:schemeClr val="tx1"/>
                </a:solidFill>
                <a:cs typeface="Times New Roman"/>
              </a:rPr>
              <a:t>, into a responsive, user-friendly platform that gives Veterans a single “front-door” where they can access personalized pathways to the benefits and health care services that they have earned.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EE559-4C41-41FE-854B-457D05C932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92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471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EE559-4C41-41FE-854B-457D05C932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357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dirty="0">
                <a:solidFill>
                  <a:srgbClr val="0070C0"/>
                </a:solidFill>
              </a:rPr>
              <a:t>Our job is to align OIT execution to best support VA Administrations in serving veterans and their families</a:t>
            </a:r>
            <a:br>
              <a:rPr lang="en-US" sz="1400" b="0" i="1" dirty="0">
                <a:solidFill>
                  <a:srgbClr val="0070C0"/>
                </a:solidFill>
              </a:rPr>
            </a:br>
            <a:r>
              <a:rPr lang="en-US" sz="1200" b="0" i="1" dirty="0"/>
              <a:t>To do that, we shall </a:t>
            </a:r>
            <a:r>
              <a:rPr lang="en-US" sz="1400" b="0" i="1" dirty="0"/>
              <a:t>deliver these functions: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Customer/Business Relationship Management, Capital Planning and Investment Management, Strategic Planning, Research and Prediction, Intake and Resourcing, Delivery Team Commissioning and Participation, Crisis Response, Communications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EE559-4C41-41FE-854B-457D05C932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225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AMO’s ultimate goal for PLM is to have a BRM assigned to every portfolio in each product line. This shall allow us to continue to build and improve our relationships across the enterprise.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Identify opportunities for relationship managers to spend additional time with their customers </a:t>
            </a:r>
            <a:r>
              <a:rPr lang="en-US" sz="1200" b="0" i="0" u="none" strike="noStrike" kern="1200" baseline="0" dirty="0">
                <a:solidFill>
                  <a:schemeClr val="tx1"/>
                </a:solidFill>
                <a:latin typeface="+mn-lt"/>
                <a:ea typeface="+mn-ea"/>
                <a:cs typeface="+mn-cs"/>
              </a:rPr>
              <a:t>(e.g., co-locate) and message expectations that ITAMs are a key part of the customers’ leadership teams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Shifting to PLM provides the opportunity to develop a </a:t>
            </a:r>
            <a:r>
              <a:rPr lang="en-US" sz="1200" b="1" i="0" u="none" strike="noStrike" kern="1200" baseline="0" dirty="0">
                <a:solidFill>
                  <a:schemeClr val="tx1"/>
                </a:solidFill>
                <a:latin typeface="+mn-lt"/>
                <a:ea typeface="+mn-ea"/>
                <a:cs typeface="+mn-cs"/>
              </a:rPr>
              <a:t>stakeholder relationship map for use within AMO and across OIT </a:t>
            </a:r>
            <a:r>
              <a:rPr lang="en-US" sz="1200" b="0" i="0" u="none" strike="noStrike" kern="1200" baseline="0" dirty="0">
                <a:solidFill>
                  <a:schemeClr val="tx1"/>
                </a:solidFill>
                <a:latin typeface="+mn-lt"/>
                <a:ea typeface="+mn-ea"/>
                <a:cs typeface="+mn-cs"/>
              </a:rPr>
              <a:t>that aligns AMO employees to key customer relationships </a:t>
            </a:r>
          </a:p>
          <a:p>
            <a:endParaRPr lang="en-US" dirty="0"/>
          </a:p>
          <a:p>
            <a:r>
              <a:rPr lang="en-US" dirty="0"/>
              <a:t>Shifting to PLM improves AMO’s ability as the gateway for IT success and allows us to better support our business partners in achieving their goals.</a:t>
            </a:r>
          </a:p>
          <a:p>
            <a:pPr marL="800100" lvl="1" indent="-342900">
              <a:buFont typeface="Arial" panose="020B0604020202020204" pitchFamily="34" charset="0"/>
              <a:buChar char="•"/>
            </a:pPr>
            <a:r>
              <a:rPr lang="en-US" sz="2000" dirty="0"/>
              <a:t>Veterans Experience Services – Jackie </a:t>
            </a:r>
            <a:r>
              <a:rPr lang="en-US" sz="2000" dirty="0" err="1"/>
              <a:t>Patillo</a:t>
            </a:r>
            <a:endParaRPr lang="en-US" sz="2000" dirty="0"/>
          </a:p>
          <a:p>
            <a:pPr marL="800100" lvl="1" indent="-342900">
              <a:buFont typeface="Arial" panose="020B0604020202020204" pitchFamily="34" charset="0"/>
              <a:buChar char="•"/>
            </a:pPr>
            <a:r>
              <a:rPr lang="en-US" sz="2000" dirty="0"/>
              <a:t>Health Services – Lloyd Thrower</a:t>
            </a:r>
          </a:p>
          <a:p>
            <a:pPr marL="800100" lvl="1" indent="-342900">
              <a:buFont typeface="Arial" panose="020B0604020202020204" pitchFamily="34" charset="0"/>
              <a:buChar char="•"/>
            </a:pPr>
            <a:r>
              <a:rPr lang="en-US" sz="2000" dirty="0"/>
              <a:t>Benefits, Appeals and Memorials – Brad Houston</a:t>
            </a:r>
          </a:p>
          <a:p>
            <a:pPr marL="800100" lvl="1" indent="-342900">
              <a:buFont typeface="Arial" panose="020B0604020202020204" pitchFamily="34" charset="0"/>
              <a:buChar char="•"/>
            </a:pPr>
            <a:r>
              <a:rPr lang="en-US" sz="2000" dirty="0"/>
              <a:t>Corporate Services – Tom Burgess</a:t>
            </a:r>
          </a:p>
          <a:p>
            <a:pPr marL="800100" lvl="1" indent="-342900">
              <a:buFont typeface="Arial" panose="020B0604020202020204" pitchFamily="34" charset="0"/>
              <a:buChar char="•"/>
            </a:pPr>
            <a:r>
              <a:rPr lang="en-US" sz="2000" dirty="0"/>
              <a:t>Technology and Platform Services – Michael Adams (interim lead)</a:t>
            </a:r>
          </a:p>
          <a:p>
            <a:r>
              <a:rPr lang="en-US" dirty="0"/>
              <a:t>AMO is the </a:t>
            </a:r>
            <a:r>
              <a:rPr lang="en-US" b="1" dirty="0"/>
              <a:t>strategic</a:t>
            </a:r>
            <a:r>
              <a:rPr lang="en-US" dirty="0"/>
              <a:t> link between OIT &amp; VA administrations and aspires to be </a:t>
            </a:r>
            <a:r>
              <a:rPr lang="en-US" b="1" dirty="0"/>
              <a:t>trusted</a:t>
            </a:r>
            <a:r>
              <a:rPr lang="en-US" dirty="0"/>
              <a:t> advisors to our assigned business partners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402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405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Talk about contract consolidation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40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413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7698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304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496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15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202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Message: OIT is transitioning from a “Capital Expense” (“</a:t>
            </a:r>
            <a:r>
              <a:rPr lang="en-US" dirty="0" err="1"/>
              <a:t>CapEx</a:t>
            </a:r>
            <a:r>
              <a:rPr lang="en-US" dirty="0"/>
              <a:t>”)  approach to an “Operational Expense” (“</a:t>
            </a:r>
            <a:r>
              <a:rPr lang="en-US" dirty="0" err="1"/>
              <a:t>OpEx</a:t>
            </a:r>
            <a:r>
              <a:rPr lang="en-US" dirty="0"/>
              <a:t>”) model whenever possible. This will accomplish a number of benefits including:</a:t>
            </a:r>
          </a:p>
          <a:p>
            <a:pPr marL="171450" lvl="0" indent="-171450">
              <a:buFont typeface="Arial" panose="020B0604020202020204" pitchFamily="34" charset="0"/>
              <a:buChar char="•"/>
            </a:pPr>
            <a:r>
              <a:rPr lang="en-US" dirty="0"/>
              <a:t>Transfer risks associated with obsolescence of technology to vendor partner </a:t>
            </a:r>
          </a:p>
          <a:p>
            <a:pPr marL="171450" lvl="0" indent="-171450">
              <a:buFont typeface="Arial" panose="020B0604020202020204" pitchFamily="34" charset="0"/>
              <a:buChar char="•"/>
            </a:pPr>
            <a:r>
              <a:rPr lang="en-US" dirty="0"/>
              <a:t>Better align access to funding to be responsive in “real time” to changes in requirements </a:t>
            </a:r>
          </a:p>
          <a:p>
            <a:pPr marL="171450" lvl="0" indent="-171450">
              <a:buFont typeface="Arial" panose="020B0604020202020204" pitchFamily="34" charset="0"/>
              <a:buChar char="•"/>
            </a:pPr>
            <a:r>
              <a:rPr lang="en-US" dirty="0"/>
              <a:t>Provision of IT service capabilities with the speed and agility demanded of the customer </a:t>
            </a:r>
          </a:p>
          <a:p>
            <a:pPr marL="171450" lvl="0" indent="-171450">
              <a:buFont typeface="Arial" panose="020B0604020202020204" pitchFamily="34" charset="0"/>
              <a:buChar char="•"/>
            </a:pPr>
            <a:r>
              <a:rPr lang="en-US" dirty="0"/>
              <a:t>Tie “Consumption with Consequence” (match supply and demand and allow customer to consume in accordance with their means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454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180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73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497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fld id="{A263C7BD-EE4B-42E2-A75C-958D06C60C46}" type="slidenum">
              <a:rPr lang="en-US" smtClean="0"/>
              <a:t>62</a:t>
            </a:fld>
            <a:endParaRPr lang="en-US" dirty="0"/>
          </a:p>
        </p:txBody>
      </p:sp>
    </p:spTree>
    <p:extLst>
      <p:ext uri="{BB962C8B-B14F-4D97-AF65-F5344CB8AC3E}">
        <p14:creationId xmlns:p14="http://schemas.microsoft.com/office/powerpoint/2010/main" val="568627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61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10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9639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2105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188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163638"/>
            <a:ext cx="4189412"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0526"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052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3448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0980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6848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7130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0820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9206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5553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1775" y="1201738"/>
            <a:ext cx="4325938" cy="3244850"/>
          </a:xfrm>
        </p:spPr>
      </p:sp>
      <p:sp>
        <p:nvSpPr>
          <p:cNvPr id="3" name="Notes Placeholder 2"/>
          <p:cNvSpPr>
            <a:spLocks noGrp="1"/>
          </p:cNvSpPr>
          <p:nvPr>
            <p:ph type="body" idx="1"/>
          </p:nvPr>
        </p:nvSpPr>
        <p:spPr/>
        <p:txBody>
          <a:bodyPr/>
          <a:lstStyle/>
          <a:p>
            <a:endParaRPr lang="en-US" altLang="en-US" sz="1700" dirty="0"/>
          </a:p>
          <a:p>
            <a:pPr defTabSz="483044">
              <a:spcBef>
                <a:spcPct val="20000"/>
              </a:spcBef>
            </a:pPr>
            <a:endParaRPr lang="en-US" altLang="en-US" sz="34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68004"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8004"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86912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A263C7BD-EE4B-42E2-A75C-958D06C60C46}"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1387695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650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33237">
              <a:defRPr/>
            </a:pPr>
            <a:fld id="{A263C7BD-EE4B-42E2-A75C-958D06C60C46}" type="slidenum">
              <a:rPr lang="en-US">
                <a:solidFill>
                  <a:prstClr val="black"/>
                </a:solidFill>
                <a:latin typeface="Calibri"/>
              </a:rPr>
              <a:pPr defTabSz="933237">
                <a:defRPr/>
              </a:pPr>
              <a:t>77</a:t>
            </a:fld>
            <a:endParaRPr lang="en-US" dirty="0">
              <a:solidFill>
                <a:prstClr val="black"/>
              </a:solidFill>
              <a:latin typeface="Calibri"/>
            </a:endParaRPr>
          </a:p>
        </p:txBody>
      </p:sp>
    </p:spTree>
    <p:extLst>
      <p:ext uri="{BB962C8B-B14F-4D97-AF65-F5344CB8AC3E}">
        <p14:creationId xmlns:p14="http://schemas.microsoft.com/office/powerpoint/2010/main" val="274981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1549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AE002C-515F-42DB-97D6-5F3FAD8D7CCA}" type="slidenum">
              <a:rPr lang="en-US" smtClean="0">
                <a:solidFill>
                  <a:prstClr val="black"/>
                </a:solidFill>
              </a:rPr>
              <a:pPr>
                <a:defRPr/>
              </a:pPr>
              <a:t>79</a:t>
            </a:fld>
            <a:endParaRPr lang="en-US" dirty="0">
              <a:solidFill>
                <a:prstClr val="black"/>
              </a:solidFill>
            </a:endParaRPr>
          </a:p>
        </p:txBody>
      </p:sp>
    </p:spTree>
    <p:extLst>
      <p:ext uri="{BB962C8B-B14F-4D97-AF65-F5344CB8AC3E}">
        <p14:creationId xmlns:p14="http://schemas.microsoft.com/office/powerpoint/2010/main" val="3187066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9325D5A4-C730-4DAA-9702-66DC4913E3A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19969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DCBEF-77AD-4748-9BB9-3C40A15350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8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80" charset="-128"/>
              <a:cs typeface="+mn-cs"/>
            </a:endParaRPr>
          </a:p>
        </p:txBody>
      </p:sp>
      <p:sp>
        <p:nvSpPr>
          <p:cNvPr id="6147" name="Rectangle 2"/>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0D64DCA-A60C-4879-ADBC-7AB44F399E8C}"/>
              </a:ext>
            </a:extLst>
          </p:cNvPr>
          <p:cNvSpPr>
            <a:spLocks noGrp="1"/>
          </p:cNvSpPr>
          <p:nvPr>
            <p:ph type="body" sz="quarter"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DCBEF-77AD-4748-9BB9-3C40A15350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8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80" charset="-128"/>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dirty="0">
              <a:ea typeface="ＭＳ Ｐゴシック" pitchFamily="8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sp>
        <p:nvSpPr>
          <p:cNvPr id="4" name="Rectangle 3"/>
          <p:cNvSpPr/>
          <p:nvPr userDrawn="1"/>
        </p:nvSpPr>
        <p:spPr>
          <a:xfrm>
            <a:off x="0" y="5376954"/>
            <a:ext cx="9144000" cy="14811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solidFill>
                <a:prstClr val="white"/>
              </a:solidFill>
            </a:endParaRPr>
          </a:p>
        </p:txBody>
      </p:sp>
      <p:sp>
        <p:nvSpPr>
          <p:cNvPr id="6" name="Title 1"/>
          <p:cNvSpPr txBox="1">
            <a:spLocks/>
          </p:cNvSpPr>
          <p:nvPr userDrawn="1"/>
        </p:nvSpPr>
        <p:spPr>
          <a:xfrm>
            <a:off x="2921339" y="4803733"/>
            <a:ext cx="5775325" cy="450535"/>
          </a:xfrm>
          <a:prstGeom prst="rect">
            <a:avLst/>
          </a:prstGeom>
          <a:ln>
            <a:solidFill>
              <a:schemeClr val="bg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n-US" sz="2000" dirty="0">
                <a:solidFill>
                  <a:srgbClr val="000000"/>
                </a:solidFill>
              </a:rPr>
              <a:t>August 30, 2017</a:t>
            </a:r>
          </a:p>
        </p:txBody>
      </p:sp>
      <p:pic>
        <p:nvPicPr>
          <p:cNvPr id="1026" name="Picture 2" descr="C:\Users\vacoGrovem\AppData\Local\Microsoft\Windows\Temporary Internet Files\Content.Outlook\83QVOJUE\CHOOSE-VA-re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48664" y="5644912"/>
            <a:ext cx="3048000" cy="82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47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resentation Title">
    <p:spTree>
      <p:nvGrpSpPr>
        <p:cNvPr id="1" name=""/>
        <p:cNvGrpSpPr/>
        <p:nvPr/>
      </p:nvGrpSpPr>
      <p:grpSpPr>
        <a:xfrm>
          <a:off x="0" y="0"/>
          <a:ext cx="0" cy="0"/>
          <a:chOff x="0" y="0"/>
          <a:chExt cx="0" cy="0"/>
        </a:xfrm>
      </p:grpSpPr>
      <p:pic>
        <p:nvPicPr>
          <p:cNvPr id="11" name="Background">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7" y="2"/>
            <a:ext cx="9139427" cy="6857999"/>
          </a:xfrm>
          <a:prstGeom prst="rect">
            <a:avLst/>
          </a:prstGeom>
        </p:spPr>
      </p:pic>
      <p:pic>
        <p:nvPicPr>
          <p:cNvPr id="15" name="VA logo" descr="Logo and seal for the U.S. Department of Veterans Affairs, Office of Information and Technolo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87444" y="5690439"/>
            <a:ext cx="2530604" cy="660157"/>
          </a:xfrm>
          <a:prstGeom prst="rect">
            <a:avLst/>
          </a:prstGeom>
        </p:spPr>
      </p:pic>
      <p:sp>
        <p:nvSpPr>
          <p:cNvPr id="16" name="Presentation Title"/>
          <p:cNvSpPr>
            <a:spLocks noGrp="1"/>
          </p:cNvSpPr>
          <p:nvPr>
            <p:ph type="title" hasCustomPrompt="1"/>
          </p:nvPr>
        </p:nvSpPr>
        <p:spPr>
          <a:xfrm>
            <a:off x="2438934" y="1931133"/>
            <a:ext cx="4355045" cy="858806"/>
          </a:xfrm>
        </p:spPr>
        <p:txBody>
          <a:bodyPr anchor="t">
            <a:noAutofit/>
          </a:bodyPr>
          <a:lstStyle>
            <a:lvl1pPr>
              <a:defRPr sz="2250" b="1" i="0" cap="all" baseline="0">
                <a:solidFill>
                  <a:srgbClr val="175594"/>
                </a:solidFill>
                <a:latin typeface="Calibri" charset="0"/>
                <a:ea typeface="Calibri" charset="0"/>
                <a:cs typeface="Calibri" charset="0"/>
              </a:defRPr>
            </a:lvl1pPr>
          </a:lstStyle>
          <a:p>
            <a:r>
              <a:rPr lang="en-US" dirty="0"/>
              <a:t>Presentation Title</a:t>
            </a:r>
          </a:p>
        </p:txBody>
      </p:sp>
      <p:sp>
        <p:nvSpPr>
          <p:cNvPr id="7" name="Name of Presenter"/>
          <p:cNvSpPr>
            <a:spLocks noGrp="1"/>
          </p:cNvSpPr>
          <p:nvPr>
            <p:ph type="body" sz="quarter" idx="10" hasCustomPrompt="1"/>
          </p:nvPr>
        </p:nvSpPr>
        <p:spPr>
          <a:xfrm>
            <a:off x="2439569" y="2831008"/>
            <a:ext cx="4354513" cy="374904"/>
          </a:xfrm>
        </p:spPr>
        <p:txBody>
          <a:bodyPr>
            <a:noAutofit/>
          </a:bodyPr>
          <a:lstStyle>
            <a:lvl1pPr marL="0" indent="0">
              <a:buNone/>
              <a:defRPr sz="1650" b="1"/>
            </a:lvl1pPr>
            <a:lvl2pPr marL="342900" indent="0">
              <a:buNone/>
              <a:defRPr/>
            </a:lvl2pPr>
            <a:lvl3pPr marL="685800" indent="0">
              <a:buNone/>
              <a:defRPr/>
            </a:lvl3pPr>
            <a:lvl4pPr marL="1028700" indent="0">
              <a:buNone/>
              <a:defRPr/>
            </a:lvl4pPr>
            <a:lvl5pPr marL="1371600" indent="0">
              <a:buNone/>
              <a:defRPr/>
            </a:lvl5pPr>
          </a:lstStyle>
          <a:p>
            <a:pPr lvl="0"/>
            <a:r>
              <a:rPr lang="en-US" dirty="0"/>
              <a:t>Name of Presenter</a:t>
            </a:r>
          </a:p>
        </p:txBody>
      </p:sp>
      <p:sp>
        <p:nvSpPr>
          <p:cNvPr id="18" name="Title of Presenter"/>
          <p:cNvSpPr>
            <a:spLocks noGrp="1"/>
          </p:cNvSpPr>
          <p:nvPr>
            <p:ph type="body" sz="quarter" idx="11" hasCustomPrompt="1"/>
          </p:nvPr>
        </p:nvSpPr>
        <p:spPr>
          <a:xfrm>
            <a:off x="2439568" y="3254748"/>
            <a:ext cx="2386584" cy="393192"/>
          </a:xfrm>
        </p:spPr>
        <p:txBody>
          <a:bodyPr>
            <a:noAutofit/>
          </a:bodyPr>
          <a:lstStyle>
            <a:lvl1pPr marL="0" indent="0">
              <a:buNone/>
              <a:defRPr lang="en-US" sz="1650" i="1" kern="1200" baseline="0" dirty="0">
                <a:solidFill>
                  <a:srgbClr val="1F1F1F"/>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dirty="0"/>
              <a:t>Title of Presenter</a:t>
            </a:r>
          </a:p>
        </p:txBody>
      </p:sp>
      <p:sp>
        <p:nvSpPr>
          <p:cNvPr id="22" name="Presenter's Organization"/>
          <p:cNvSpPr>
            <a:spLocks noGrp="1"/>
          </p:cNvSpPr>
          <p:nvPr>
            <p:ph type="body" sz="quarter" idx="12" hasCustomPrompt="1"/>
          </p:nvPr>
        </p:nvSpPr>
        <p:spPr>
          <a:xfrm>
            <a:off x="2439569" y="3714953"/>
            <a:ext cx="4354513" cy="439738"/>
          </a:xfrm>
        </p:spPr>
        <p:txBody>
          <a:bodyPr>
            <a:noAutofit/>
          </a:bodyPr>
          <a:lstStyle>
            <a:lvl1pPr marL="0" indent="0">
              <a:buNone/>
              <a:defRPr lang="en-US" sz="1650" kern="1200" baseline="0" dirty="0">
                <a:solidFill>
                  <a:srgbClr val="1F1F1F"/>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Presenter’s Organization</a:t>
            </a:r>
          </a:p>
        </p:txBody>
      </p:sp>
      <p:sp>
        <p:nvSpPr>
          <p:cNvPr id="27" name="Audience Name"/>
          <p:cNvSpPr>
            <a:spLocks noGrp="1"/>
          </p:cNvSpPr>
          <p:nvPr>
            <p:ph type="body" sz="quarter" idx="13" hasCustomPrompt="1"/>
          </p:nvPr>
        </p:nvSpPr>
        <p:spPr>
          <a:xfrm>
            <a:off x="2439568" y="4276351"/>
            <a:ext cx="2980944" cy="24688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1200" kern="1200" baseline="0" dirty="0" smtClean="0">
                <a:solidFill>
                  <a:srgbClr val="175594"/>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dirty="0"/>
              <a:t>Audience Name</a:t>
            </a:r>
          </a:p>
        </p:txBody>
      </p:sp>
      <p:sp>
        <p:nvSpPr>
          <p:cNvPr id="29" name="Month Day, YYYY"/>
          <p:cNvSpPr>
            <a:spLocks noGrp="1"/>
          </p:cNvSpPr>
          <p:nvPr>
            <p:ph type="body" sz="quarter" idx="14" hasCustomPrompt="1"/>
          </p:nvPr>
        </p:nvSpPr>
        <p:spPr>
          <a:xfrm>
            <a:off x="2439569" y="4560951"/>
            <a:ext cx="2989263" cy="265176"/>
          </a:xfrm>
        </p:spPr>
        <p:txBody>
          <a:bodyPr>
            <a:noAutofit/>
          </a:bodyPr>
          <a:lstStyle>
            <a:lvl1pPr marL="0" indent="0">
              <a:buNone/>
              <a:defRPr lang="en-US" sz="1200" kern="1200" baseline="0" dirty="0" smtClean="0">
                <a:solidFill>
                  <a:srgbClr val="175594"/>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pPr>
            <a:r>
              <a:rPr lang="en-US" dirty="0"/>
              <a:t>Month Day, YYYY</a:t>
            </a:r>
          </a:p>
        </p:txBody>
      </p:sp>
      <p:sp>
        <p:nvSpPr>
          <p:cNvPr id="3" name="Text Placeholder 2">
            <a:extLst>
              <a:ext uri="{FF2B5EF4-FFF2-40B4-BE49-F238E27FC236}">
                <a16:creationId xmlns:a16="http://schemas.microsoft.com/office/drawing/2014/main" id="{F62455E1-2795-BB42-8B2E-3B937E6819B2}"/>
              </a:ext>
            </a:extLst>
          </p:cNvPr>
          <p:cNvSpPr>
            <a:spLocks noGrp="1"/>
          </p:cNvSpPr>
          <p:nvPr>
            <p:ph type="body" sz="quarter" idx="15" hasCustomPrompt="1"/>
          </p:nvPr>
        </p:nvSpPr>
        <p:spPr>
          <a:xfrm>
            <a:off x="2438400" y="5130800"/>
            <a:ext cx="2982516" cy="439738"/>
          </a:xfrm>
        </p:spPr>
        <p:txBody>
          <a:bodyPr>
            <a:normAutofit/>
          </a:bodyPr>
          <a:lstStyle>
            <a:lvl1pPr marL="0" indent="0">
              <a:buNone/>
              <a:defRPr sz="900">
                <a:solidFill>
                  <a:srgbClr val="898989"/>
                </a:solidFill>
              </a:defRPr>
            </a:lvl1pPr>
          </a:lstStyle>
          <a:p>
            <a:pPr lvl="0"/>
            <a:r>
              <a:rPr lang="en-US" dirty="0"/>
              <a:t>FOR INTERNAL USE ONLY</a:t>
            </a:r>
          </a:p>
        </p:txBody>
      </p:sp>
    </p:spTree>
    <p:extLst>
      <p:ext uri="{BB962C8B-B14F-4D97-AF65-F5344CB8AC3E}">
        <p14:creationId xmlns:p14="http://schemas.microsoft.com/office/powerpoint/2010/main" val="356494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1672907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1276276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3794998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1898033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3428039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2623760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954972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752860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226056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5"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Agenda</a:t>
            </a:r>
            <a:endParaRPr lang="en-US" sz="3600" u="sng" dirty="0"/>
          </a:p>
        </p:txBody>
      </p:sp>
    </p:spTree>
    <p:extLst>
      <p:ext uri="{BB962C8B-B14F-4D97-AF65-F5344CB8AC3E}">
        <p14:creationId xmlns:p14="http://schemas.microsoft.com/office/powerpoint/2010/main" val="228511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349999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F1162-3151-427E-8584-F036A8B338EE}"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680343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Presentation Title">
    <p:spTree>
      <p:nvGrpSpPr>
        <p:cNvPr id="1" name=""/>
        <p:cNvGrpSpPr/>
        <p:nvPr/>
      </p:nvGrpSpPr>
      <p:grpSpPr>
        <a:xfrm>
          <a:off x="0" y="0"/>
          <a:ext cx="0" cy="0"/>
          <a:chOff x="0" y="0"/>
          <a:chExt cx="0" cy="0"/>
        </a:xfrm>
      </p:grpSpPr>
      <p:pic>
        <p:nvPicPr>
          <p:cNvPr id="11" name="Background">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7" y="2"/>
            <a:ext cx="9139427" cy="6857999"/>
          </a:xfrm>
          <a:prstGeom prst="rect">
            <a:avLst/>
          </a:prstGeom>
        </p:spPr>
      </p:pic>
      <p:pic>
        <p:nvPicPr>
          <p:cNvPr id="15" name="VA logo" descr="Logo and seal for the U.S. Department of Veterans Affairs, Office of Information and Technolo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87444" y="5690439"/>
            <a:ext cx="2530604" cy="660157"/>
          </a:xfrm>
          <a:prstGeom prst="rect">
            <a:avLst/>
          </a:prstGeom>
        </p:spPr>
      </p:pic>
      <p:sp>
        <p:nvSpPr>
          <p:cNvPr id="16" name="Presentation Title"/>
          <p:cNvSpPr>
            <a:spLocks noGrp="1"/>
          </p:cNvSpPr>
          <p:nvPr>
            <p:ph type="title" hasCustomPrompt="1"/>
          </p:nvPr>
        </p:nvSpPr>
        <p:spPr>
          <a:xfrm>
            <a:off x="2438934" y="1931133"/>
            <a:ext cx="4355045" cy="858806"/>
          </a:xfrm>
        </p:spPr>
        <p:txBody>
          <a:bodyPr anchor="t">
            <a:noAutofit/>
          </a:bodyPr>
          <a:lstStyle>
            <a:lvl1pPr>
              <a:defRPr sz="2250" b="1" i="0" cap="all" baseline="0">
                <a:solidFill>
                  <a:srgbClr val="175594"/>
                </a:solidFill>
                <a:latin typeface="Calibri" charset="0"/>
                <a:ea typeface="Calibri" charset="0"/>
                <a:cs typeface="Calibri" charset="0"/>
              </a:defRPr>
            </a:lvl1pPr>
          </a:lstStyle>
          <a:p>
            <a:r>
              <a:rPr lang="en-US" dirty="0"/>
              <a:t>Presentation Title</a:t>
            </a:r>
          </a:p>
        </p:txBody>
      </p:sp>
      <p:sp>
        <p:nvSpPr>
          <p:cNvPr id="7" name="Name of Presenter"/>
          <p:cNvSpPr>
            <a:spLocks noGrp="1"/>
          </p:cNvSpPr>
          <p:nvPr>
            <p:ph type="body" sz="quarter" idx="10" hasCustomPrompt="1"/>
          </p:nvPr>
        </p:nvSpPr>
        <p:spPr>
          <a:xfrm>
            <a:off x="2439569" y="2831008"/>
            <a:ext cx="4354513" cy="374904"/>
          </a:xfrm>
        </p:spPr>
        <p:txBody>
          <a:bodyPr>
            <a:noAutofit/>
          </a:bodyPr>
          <a:lstStyle>
            <a:lvl1pPr marL="0" indent="0">
              <a:buNone/>
              <a:defRPr sz="1650" b="1"/>
            </a:lvl1pPr>
            <a:lvl2pPr marL="342900" indent="0">
              <a:buNone/>
              <a:defRPr/>
            </a:lvl2pPr>
            <a:lvl3pPr marL="685800" indent="0">
              <a:buNone/>
              <a:defRPr/>
            </a:lvl3pPr>
            <a:lvl4pPr marL="1028700" indent="0">
              <a:buNone/>
              <a:defRPr/>
            </a:lvl4pPr>
            <a:lvl5pPr marL="1371600" indent="0">
              <a:buNone/>
              <a:defRPr/>
            </a:lvl5pPr>
          </a:lstStyle>
          <a:p>
            <a:pPr lvl="0"/>
            <a:r>
              <a:rPr lang="en-US" dirty="0"/>
              <a:t>Name of Presenter</a:t>
            </a:r>
          </a:p>
        </p:txBody>
      </p:sp>
      <p:sp>
        <p:nvSpPr>
          <p:cNvPr id="18" name="Title of Presenter"/>
          <p:cNvSpPr>
            <a:spLocks noGrp="1"/>
          </p:cNvSpPr>
          <p:nvPr>
            <p:ph type="body" sz="quarter" idx="11" hasCustomPrompt="1"/>
          </p:nvPr>
        </p:nvSpPr>
        <p:spPr>
          <a:xfrm>
            <a:off x="2439568" y="3254748"/>
            <a:ext cx="2386584" cy="393192"/>
          </a:xfrm>
        </p:spPr>
        <p:txBody>
          <a:bodyPr>
            <a:noAutofit/>
          </a:bodyPr>
          <a:lstStyle>
            <a:lvl1pPr marL="0" indent="0">
              <a:buNone/>
              <a:defRPr lang="en-US" sz="1650" i="1" kern="1200" baseline="0" dirty="0">
                <a:solidFill>
                  <a:srgbClr val="1F1F1F"/>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dirty="0"/>
              <a:t>Title of Presenter</a:t>
            </a:r>
          </a:p>
        </p:txBody>
      </p:sp>
      <p:sp>
        <p:nvSpPr>
          <p:cNvPr id="22" name="Presenter's Organization"/>
          <p:cNvSpPr>
            <a:spLocks noGrp="1"/>
          </p:cNvSpPr>
          <p:nvPr>
            <p:ph type="body" sz="quarter" idx="12" hasCustomPrompt="1"/>
          </p:nvPr>
        </p:nvSpPr>
        <p:spPr>
          <a:xfrm>
            <a:off x="2439569" y="3714953"/>
            <a:ext cx="4354513" cy="439738"/>
          </a:xfrm>
        </p:spPr>
        <p:txBody>
          <a:bodyPr>
            <a:noAutofit/>
          </a:bodyPr>
          <a:lstStyle>
            <a:lvl1pPr marL="0" indent="0">
              <a:buNone/>
              <a:defRPr lang="en-US" sz="1650" kern="1200" baseline="0" dirty="0">
                <a:solidFill>
                  <a:srgbClr val="1F1F1F"/>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Presenter’s Organization</a:t>
            </a:r>
          </a:p>
        </p:txBody>
      </p:sp>
      <p:sp>
        <p:nvSpPr>
          <p:cNvPr id="27" name="Audience Name"/>
          <p:cNvSpPr>
            <a:spLocks noGrp="1"/>
          </p:cNvSpPr>
          <p:nvPr>
            <p:ph type="body" sz="quarter" idx="13" hasCustomPrompt="1"/>
          </p:nvPr>
        </p:nvSpPr>
        <p:spPr>
          <a:xfrm>
            <a:off x="2439568" y="4276351"/>
            <a:ext cx="2980944" cy="24688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1200" kern="1200" baseline="0" dirty="0" smtClean="0">
                <a:solidFill>
                  <a:srgbClr val="175594"/>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dirty="0"/>
              <a:t>Audience Name</a:t>
            </a:r>
          </a:p>
        </p:txBody>
      </p:sp>
      <p:sp>
        <p:nvSpPr>
          <p:cNvPr id="29" name="Month Day, YYYY"/>
          <p:cNvSpPr>
            <a:spLocks noGrp="1"/>
          </p:cNvSpPr>
          <p:nvPr>
            <p:ph type="body" sz="quarter" idx="14" hasCustomPrompt="1"/>
          </p:nvPr>
        </p:nvSpPr>
        <p:spPr>
          <a:xfrm>
            <a:off x="2439569" y="4560951"/>
            <a:ext cx="2989263" cy="265176"/>
          </a:xfrm>
        </p:spPr>
        <p:txBody>
          <a:bodyPr>
            <a:noAutofit/>
          </a:bodyPr>
          <a:lstStyle>
            <a:lvl1pPr marL="0" indent="0">
              <a:buNone/>
              <a:defRPr lang="en-US" sz="1200" kern="1200" baseline="0" dirty="0" smtClean="0">
                <a:solidFill>
                  <a:srgbClr val="175594"/>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pPr>
            <a:r>
              <a:rPr lang="en-US" dirty="0"/>
              <a:t>Month Day, YYYY</a:t>
            </a:r>
          </a:p>
        </p:txBody>
      </p:sp>
      <p:sp>
        <p:nvSpPr>
          <p:cNvPr id="3" name="Text Placeholder 2">
            <a:extLst>
              <a:ext uri="{FF2B5EF4-FFF2-40B4-BE49-F238E27FC236}">
                <a16:creationId xmlns:a16="http://schemas.microsoft.com/office/drawing/2014/main" id="{F62455E1-2795-BB42-8B2E-3B937E6819B2}"/>
              </a:ext>
            </a:extLst>
          </p:cNvPr>
          <p:cNvSpPr>
            <a:spLocks noGrp="1"/>
          </p:cNvSpPr>
          <p:nvPr>
            <p:ph type="body" sz="quarter" idx="15" hasCustomPrompt="1"/>
          </p:nvPr>
        </p:nvSpPr>
        <p:spPr>
          <a:xfrm>
            <a:off x="2438400" y="5130800"/>
            <a:ext cx="2982516" cy="439738"/>
          </a:xfrm>
        </p:spPr>
        <p:txBody>
          <a:bodyPr>
            <a:normAutofit/>
          </a:bodyPr>
          <a:lstStyle>
            <a:lvl1pPr marL="0" indent="0">
              <a:buNone/>
              <a:defRPr sz="900">
                <a:solidFill>
                  <a:srgbClr val="898989"/>
                </a:solidFill>
              </a:defRPr>
            </a:lvl1pPr>
          </a:lstStyle>
          <a:p>
            <a:pPr lvl="0"/>
            <a:r>
              <a:rPr lang="en-US" dirty="0"/>
              <a:t>FOR INTERNAL USE ONLY</a:t>
            </a:r>
          </a:p>
        </p:txBody>
      </p:sp>
    </p:spTree>
    <p:extLst>
      <p:ext uri="{BB962C8B-B14F-4D97-AF65-F5344CB8AC3E}">
        <p14:creationId xmlns:p14="http://schemas.microsoft.com/office/powerpoint/2010/main" val="1162678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628650" y="1417319"/>
            <a:ext cx="7886700"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
        <p:nvSpPr>
          <p:cNvPr id="5"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9" name="Footer">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3931671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628651" y="1417319"/>
            <a:ext cx="2550968"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
        <p:nvSpPr>
          <p:cNvPr id="5"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9" name="Footer">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
        <p:nvSpPr>
          <p:cNvPr id="7" name="Content Placeholder">
            <a:extLst>
              <a:ext uri="{FF2B5EF4-FFF2-40B4-BE49-F238E27FC236}">
                <a16:creationId xmlns:a16="http://schemas.microsoft.com/office/drawing/2014/main" id="{3882168B-56B9-844A-97BF-B1C5DC284794}"/>
              </a:ext>
            </a:extLst>
          </p:cNvPr>
          <p:cNvSpPr>
            <a:spLocks noGrp="1"/>
          </p:cNvSpPr>
          <p:nvPr>
            <p:ph sz="quarter" idx="14"/>
          </p:nvPr>
        </p:nvSpPr>
        <p:spPr>
          <a:xfrm>
            <a:off x="3256066" y="1417319"/>
            <a:ext cx="5259284"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3966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 Alt Tex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628650" y="1417319"/>
            <a:ext cx="7886700"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lt text">
            <a:extLst>
              <a:ext uri="{FF2B5EF4-FFF2-40B4-BE49-F238E27FC236}">
                <a16:creationId xmlns:a16="http://schemas.microsoft.com/office/drawing/2014/main" id="{0E731299-1FA4-1640-AAA3-040ADDE70C35}"/>
              </a:ext>
            </a:extLst>
          </p:cNvPr>
          <p:cNvSpPr>
            <a:spLocks noGrp="1"/>
          </p:cNvSpPr>
          <p:nvPr>
            <p:ph sz="quarter" idx="14" hasCustomPrompt="1"/>
          </p:nvPr>
        </p:nvSpPr>
        <p:spPr>
          <a:xfrm>
            <a:off x="-3135879" y="0"/>
            <a:ext cx="2918222" cy="3249038"/>
          </a:xfrm>
        </p:spPr>
        <p:txBody>
          <a:bodyPr/>
          <a:lstStyle/>
          <a:p>
            <a:pPr lvl="0"/>
            <a:r>
              <a:rPr lang="en-US" dirty="0"/>
              <a:t>Insert Alt-text for complex image or graphic</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
        <p:nvSpPr>
          <p:cNvPr id="5"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8" name="Footer">
            <a:extLst>
              <a:ext uri="{FF2B5EF4-FFF2-40B4-BE49-F238E27FC236}">
                <a16:creationId xmlns:a16="http://schemas.microsoft.com/office/drawing/2014/main" id="{ADD7F55B-6E2E-E049-9A2F-19F9E87107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411630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wo Subtitl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628650" y="1417320"/>
            <a:ext cx="7886700" cy="2011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Heading Placeholder 1">
            <a:extLst>
              <a:ext uri="{FF2B5EF4-FFF2-40B4-BE49-F238E27FC236}">
                <a16:creationId xmlns:a16="http://schemas.microsoft.com/office/drawing/2014/main" id="{4A0F253A-250E-3947-9C4E-D0BADA9973ED}"/>
              </a:ext>
            </a:extLst>
          </p:cNvPr>
          <p:cNvSpPr>
            <a:spLocks noGrp="1"/>
          </p:cNvSpPr>
          <p:nvPr>
            <p:ph type="body" sz="quarter" idx="14" hasCustomPrompt="1"/>
          </p:nvPr>
        </p:nvSpPr>
        <p:spPr>
          <a:xfrm>
            <a:off x="628650" y="3640138"/>
            <a:ext cx="3943350" cy="423862"/>
          </a:xfrm>
        </p:spPr>
        <p:txBody>
          <a:bodyPr/>
          <a:lstStyle>
            <a:lvl1pPr marL="0" indent="0">
              <a:buNone/>
              <a:defRPr b="1"/>
            </a:lvl1pPr>
          </a:lstStyle>
          <a:p>
            <a:pPr lvl="0"/>
            <a:r>
              <a:rPr lang="en-US" dirty="0"/>
              <a:t>Insert Heading</a:t>
            </a:r>
          </a:p>
        </p:txBody>
      </p:sp>
      <p:sp>
        <p:nvSpPr>
          <p:cNvPr id="11" name="Content Placeholder 1">
            <a:extLst>
              <a:ext uri="{FF2B5EF4-FFF2-40B4-BE49-F238E27FC236}">
                <a16:creationId xmlns:a16="http://schemas.microsoft.com/office/drawing/2014/main" id="{D4F61BFB-7E97-CA4A-9D7A-C2EB218D6839}"/>
              </a:ext>
            </a:extLst>
          </p:cNvPr>
          <p:cNvSpPr>
            <a:spLocks noGrp="1"/>
          </p:cNvSpPr>
          <p:nvPr>
            <p:ph sz="quarter" idx="15"/>
          </p:nvPr>
        </p:nvSpPr>
        <p:spPr>
          <a:xfrm>
            <a:off x="628650" y="4126654"/>
            <a:ext cx="3943350" cy="1899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Heading Placeholder 2">
            <a:extLst>
              <a:ext uri="{FF2B5EF4-FFF2-40B4-BE49-F238E27FC236}">
                <a16:creationId xmlns:a16="http://schemas.microsoft.com/office/drawing/2014/main" id="{83402AF2-F89A-D04C-8D3C-76D8C388F10A}"/>
              </a:ext>
            </a:extLst>
          </p:cNvPr>
          <p:cNvSpPr>
            <a:spLocks noGrp="1"/>
          </p:cNvSpPr>
          <p:nvPr>
            <p:ph type="body" sz="quarter" idx="16" hasCustomPrompt="1"/>
          </p:nvPr>
        </p:nvSpPr>
        <p:spPr>
          <a:xfrm>
            <a:off x="4603751" y="3640138"/>
            <a:ext cx="3943350" cy="423862"/>
          </a:xfrm>
        </p:spPr>
        <p:txBody>
          <a:bodyPr/>
          <a:lstStyle>
            <a:lvl1pPr marL="0" indent="0">
              <a:buNone/>
              <a:defRPr b="1"/>
            </a:lvl1pPr>
          </a:lstStyle>
          <a:p>
            <a:pPr lvl="0"/>
            <a:r>
              <a:rPr lang="en-US" dirty="0"/>
              <a:t>Insert Heading</a:t>
            </a:r>
          </a:p>
        </p:txBody>
      </p:sp>
      <p:sp>
        <p:nvSpPr>
          <p:cNvPr id="14" name="Content Placeholder 2">
            <a:extLst>
              <a:ext uri="{FF2B5EF4-FFF2-40B4-BE49-F238E27FC236}">
                <a16:creationId xmlns:a16="http://schemas.microsoft.com/office/drawing/2014/main" id="{274E85CB-8292-B74E-B2DC-1B7541D0F575}"/>
              </a:ext>
            </a:extLst>
          </p:cNvPr>
          <p:cNvSpPr>
            <a:spLocks noGrp="1"/>
          </p:cNvSpPr>
          <p:nvPr>
            <p:ph sz="quarter" idx="17"/>
          </p:nvPr>
        </p:nvSpPr>
        <p:spPr>
          <a:xfrm>
            <a:off x="4603751" y="4126654"/>
            <a:ext cx="3943350" cy="1899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
        <p:nvSpPr>
          <p:cNvPr id="5"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15" name="Footer">
            <a:extLst>
              <a:ext uri="{FF2B5EF4-FFF2-40B4-BE49-F238E27FC236}">
                <a16:creationId xmlns:a16="http://schemas.microsoft.com/office/drawing/2014/main" id="{1D639F15-80C3-DE46-A003-D12A017A0B5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3632731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cons w/ Content">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628650" y="374904"/>
            <a:ext cx="7886700" cy="685800"/>
          </a:xfrm>
        </p:spPr>
        <p:txBody>
          <a:bodyPr>
            <a:noAutofit/>
          </a:bodyPr>
          <a:lstStyle>
            <a:lvl1pPr>
              <a:defRPr sz="2100" b="1" i="0">
                <a:latin typeface="Calibri" charset="0"/>
                <a:ea typeface="Calibri" charset="0"/>
                <a:cs typeface="Calibri" charset="0"/>
              </a:defRPr>
            </a:lvl1pPr>
          </a:lstStyle>
          <a:p>
            <a:r>
              <a:rPr lang="en-US" dirty="0"/>
              <a:t>Insert Title, 28pt Calibri Bold (Color: RGB 33, 33, 33)</a:t>
            </a:r>
          </a:p>
        </p:txBody>
      </p:sp>
      <p:sp>
        <p:nvSpPr>
          <p:cNvPr id="8" name="Icon 1">
            <a:extLst>
              <a:ext uri="{FF2B5EF4-FFF2-40B4-BE49-F238E27FC236}">
                <a16:creationId xmlns:a16="http://schemas.microsoft.com/office/drawing/2014/main" id="{33DD426A-81F2-B34C-ABF5-EE466FE47906}"/>
              </a:ext>
            </a:extLst>
          </p:cNvPr>
          <p:cNvSpPr>
            <a:spLocks noGrp="1"/>
          </p:cNvSpPr>
          <p:nvPr>
            <p:ph type="pic" sz="quarter" idx="16" hasCustomPrompt="1"/>
          </p:nvPr>
        </p:nvSpPr>
        <p:spPr>
          <a:xfrm>
            <a:off x="628650" y="1241556"/>
            <a:ext cx="685800" cy="914400"/>
          </a:xfrm>
        </p:spPr>
        <p:txBody>
          <a:bodyPr/>
          <a:lstStyle>
            <a:lvl1pPr marL="0" indent="0">
              <a:buNone/>
              <a:defRPr/>
            </a:lvl1pPr>
          </a:lstStyle>
          <a:p>
            <a:r>
              <a:rPr lang="en-US" dirty="0"/>
              <a:t>Icon</a:t>
            </a:r>
          </a:p>
        </p:txBody>
      </p:sp>
      <p:sp>
        <p:nvSpPr>
          <p:cNvPr id="10" name="Text Placeholder 1">
            <a:extLst>
              <a:ext uri="{FF2B5EF4-FFF2-40B4-BE49-F238E27FC236}">
                <a16:creationId xmlns:a16="http://schemas.microsoft.com/office/drawing/2014/main" id="{7A57BF28-2D4C-5C45-B921-0C1C8CB02A41}"/>
              </a:ext>
            </a:extLst>
          </p:cNvPr>
          <p:cNvSpPr>
            <a:spLocks noGrp="1"/>
          </p:cNvSpPr>
          <p:nvPr>
            <p:ph type="body" sz="quarter" idx="17"/>
          </p:nvPr>
        </p:nvSpPr>
        <p:spPr>
          <a:xfrm>
            <a:off x="1590675" y="1241426"/>
            <a:ext cx="6924675" cy="914531"/>
          </a:xfrm>
        </p:spPr>
        <p:txBody>
          <a:bodyPr/>
          <a:lstStyle/>
          <a:p>
            <a:pPr lvl="0"/>
            <a:r>
              <a:rPr lang="en-US" dirty="0"/>
              <a:t>Edit Master text styles</a:t>
            </a:r>
          </a:p>
        </p:txBody>
      </p:sp>
      <p:sp>
        <p:nvSpPr>
          <p:cNvPr id="16" name="Icon 2">
            <a:extLst>
              <a:ext uri="{FF2B5EF4-FFF2-40B4-BE49-F238E27FC236}">
                <a16:creationId xmlns:a16="http://schemas.microsoft.com/office/drawing/2014/main" id="{BEE80464-E9FA-434C-A292-19252F2ACA3B}"/>
              </a:ext>
            </a:extLst>
          </p:cNvPr>
          <p:cNvSpPr>
            <a:spLocks noGrp="1"/>
          </p:cNvSpPr>
          <p:nvPr>
            <p:ph type="pic" sz="quarter" idx="18" hasCustomPrompt="1"/>
          </p:nvPr>
        </p:nvSpPr>
        <p:spPr>
          <a:xfrm>
            <a:off x="628650" y="2348489"/>
            <a:ext cx="685800" cy="914400"/>
          </a:xfrm>
        </p:spPr>
        <p:txBody>
          <a:bodyPr/>
          <a:lstStyle>
            <a:lvl1pPr marL="0" indent="0">
              <a:buNone/>
              <a:defRPr/>
            </a:lvl1pPr>
          </a:lstStyle>
          <a:p>
            <a:r>
              <a:rPr lang="en-US" dirty="0"/>
              <a:t>Icon</a:t>
            </a:r>
          </a:p>
        </p:txBody>
      </p:sp>
      <p:sp>
        <p:nvSpPr>
          <p:cNvPr id="20" name="Text Placeholder 2">
            <a:extLst>
              <a:ext uri="{FF2B5EF4-FFF2-40B4-BE49-F238E27FC236}">
                <a16:creationId xmlns:a16="http://schemas.microsoft.com/office/drawing/2014/main" id="{C729A1C2-9323-5542-BE76-53EBF91E0A64}"/>
              </a:ext>
            </a:extLst>
          </p:cNvPr>
          <p:cNvSpPr>
            <a:spLocks noGrp="1"/>
          </p:cNvSpPr>
          <p:nvPr>
            <p:ph type="body" sz="quarter" idx="19"/>
          </p:nvPr>
        </p:nvSpPr>
        <p:spPr>
          <a:xfrm>
            <a:off x="1590675" y="2332302"/>
            <a:ext cx="6924675" cy="895849"/>
          </a:xfrm>
        </p:spPr>
        <p:txBody>
          <a:bodyPr/>
          <a:lstStyle/>
          <a:p>
            <a:pPr lvl="0"/>
            <a:r>
              <a:rPr lang="en-US" dirty="0"/>
              <a:t>Edit Master text styles</a:t>
            </a:r>
          </a:p>
        </p:txBody>
      </p:sp>
      <p:sp>
        <p:nvSpPr>
          <p:cNvPr id="21" name="Icon 3">
            <a:extLst>
              <a:ext uri="{FF2B5EF4-FFF2-40B4-BE49-F238E27FC236}">
                <a16:creationId xmlns:a16="http://schemas.microsoft.com/office/drawing/2014/main" id="{490100E6-8287-294B-B50D-8ECC67FA8A81}"/>
              </a:ext>
            </a:extLst>
          </p:cNvPr>
          <p:cNvSpPr>
            <a:spLocks noGrp="1"/>
          </p:cNvSpPr>
          <p:nvPr>
            <p:ph type="pic" sz="quarter" idx="20" hasCustomPrompt="1"/>
          </p:nvPr>
        </p:nvSpPr>
        <p:spPr>
          <a:xfrm>
            <a:off x="628650" y="3455422"/>
            <a:ext cx="685800" cy="914400"/>
          </a:xfrm>
        </p:spPr>
        <p:txBody>
          <a:bodyPr/>
          <a:lstStyle>
            <a:lvl1pPr marL="0" indent="0">
              <a:buNone/>
              <a:defRPr/>
            </a:lvl1pPr>
          </a:lstStyle>
          <a:p>
            <a:r>
              <a:rPr lang="en-US" dirty="0"/>
              <a:t>Icon</a:t>
            </a:r>
          </a:p>
        </p:txBody>
      </p:sp>
      <p:sp>
        <p:nvSpPr>
          <p:cNvPr id="22" name="Text Placeholder 3">
            <a:extLst>
              <a:ext uri="{FF2B5EF4-FFF2-40B4-BE49-F238E27FC236}">
                <a16:creationId xmlns:a16="http://schemas.microsoft.com/office/drawing/2014/main" id="{BBAF3B9D-3360-FD4E-B9B3-7CADE2B3B49F}"/>
              </a:ext>
            </a:extLst>
          </p:cNvPr>
          <p:cNvSpPr>
            <a:spLocks noGrp="1"/>
          </p:cNvSpPr>
          <p:nvPr>
            <p:ph type="body" sz="quarter" idx="21"/>
          </p:nvPr>
        </p:nvSpPr>
        <p:spPr>
          <a:xfrm>
            <a:off x="1590675" y="3419039"/>
            <a:ext cx="6924675" cy="948428"/>
          </a:xfrm>
        </p:spPr>
        <p:txBody>
          <a:bodyPr/>
          <a:lstStyle/>
          <a:p>
            <a:pPr lvl="0"/>
            <a:r>
              <a:rPr lang="en-US" dirty="0"/>
              <a:t>Edit Master text styles</a:t>
            </a:r>
          </a:p>
        </p:txBody>
      </p:sp>
      <p:sp>
        <p:nvSpPr>
          <p:cNvPr id="23" name="Icon 4">
            <a:extLst>
              <a:ext uri="{FF2B5EF4-FFF2-40B4-BE49-F238E27FC236}">
                <a16:creationId xmlns:a16="http://schemas.microsoft.com/office/drawing/2014/main" id="{AC48532A-7B11-D64B-B36E-349B6D3EABC0}"/>
              </a:ext>
            </a:extLst>
          </p:cNvPr>
          <p:cNvSpPr>
            <a:spLocks noGrp="1"/>
          </p:cNvSpPr>
          <p:nvPr>
            <p:ph type="pic" sz="quarter" idx="22" hasCustomPrompt="1"/>
          </p:nvPr>
        </p:nvSpPr>
        <p:spPr>
          <a:xfrm>
            <a:off x="628650" y="4562355"/>
            <a:ext cx="685800" cy="914400"/>
          </a:xfrm>
        </p:spPr>
        <p:txBody>
          <a:bodyPr/>
          <a:lstStyle>
            <a:lvl1pPr marL="0" indent="0">
              <a:buNone/>
              <a:defRPr/>
            </a:lvl1pPr>
          </a:lstStyle>
          <a:p>
            <a:r>
              <a:rPr lang="en-US" dirty="0"/>
              <a:t>Icon</a:t>
            </a:r>
          </a:p>
        </p:txBody>
      </p:sp>
      <p:sp>
        <p:nvSpPr>
          <p:cNvPr id="24" name="Text Placeholder 4">
            <a:extLst>
              <a:ext uri="{FF2B5EF4-FFF2-40B4-BE49-F238E27FC236}">
                <a16:creationId xmlns:a16="http://schemas.microsoft.com/office/drawing/2014/main" id="{D245C863-A608-204E-A3BF-D45CFC1D6018}"/>
              </a:ext>
            </a:extLst>
          </p:cNvPr>
          <p:cNvSpPr>
            <a:spLocks noGrp="1"/>
          </p:cNvSpPr>
          <p:nvPr>
            <p:ph type="body" sz="quarter" idx="23"/>
          </p:nvPr>
        </p:nvSpPr>
        <p:spPr>
          <a:xfrm>
            <a:off x="1590675" y="4558357"/>
            <a:ext cx="6924675" cy="918399"/>
          </a:xfrm>
        </p:spPr>
        <p:txBody>
          <a:bodyPr/>
          <a:lstStyle/>
          <a:p>
            <a:pPr lvl="0"/>
            <a:r>
              <a:rPr lang="en-US" dirty="0"/>
              <a:t>Edit Master text styles</a:t>
            </a:r>
          </a:p>
        </p:txBody>
      </p:sp>
      <p:sp>
        <p:nvSpPr>
          <p:cNvPr id="3" name="Slide Number Placeholder"/>
          <p:cNvSpPr>
            <a:spLocks noGrp="1"/>
          </p:cNvSpPr>
          <p:nvPr>
            <p:ph type="sldNum" sz="quarter" idx="10"/>
          </p:nvPr>
        </p:nvSpPr>
        <p:spPr>
          <a:xfrm>
            <a:off x="6457950" y="6025897"/>
            <a:ext cx="2057400" cy="365125"/>
          </a:xfrm>
        </p:spPr>
        <p:txBody>
          <a:bodyPr/>
          <a:lstStyle/>
          <a:p>
            <a:fld id="{E573346A-FCA4-684E-8D18-26E8324063ED}" type="slidenum">
              <a:rPr lang="en-US" smtClean="0"/>
              <a:t>‹#›</a:t>
            </a:fld>
            <a:endParaRPr lang="en-US" dirty="0"/>
          </a:p>
        </p:txBody>
      </p:sp>
      <p:sp>
        <p:nvSpPr>
          <p:cNvPr id="4" name="Footer Placeholder"/>
          <p:cNvSpPr>
            <a:spLocks noGrp="1"/>
          </p:cNvSpPr>
          <p:nvPr>
            <p:ph type="ftr" sz="quarter" idx="11"/>
          </p:nvPr>
        </p:nvSpPr>
        <p:spPr>
          <a:xfrm>
            <a:off x="628650" y="6025897"/>
            <a:ext cx="5486400" cy="365125"/>
          </a:xfrm>
        </p:spPr>
        <p:txBody>
          <a:bodyPr/>
          <a:lstStyle>
            <a:lvl1pPr>
              <a:defRPr/>
            </a:lvl1pPr>
          </a:lstStyle>
          <a:p>
            <a:pPr algn="l"/>
            <a:r>
              <a:rPr lang="en-US" dirty="0"/>
              <a:t>FOR INTERNAL USE ONLY			     Office of Information and Technology</a:t>
            </a:r>
          </a:p>
        </p:txBody>
      </p:sp>
      <p:pic>
        <p:nvPicPr>
          <p:cNvPr id="14" name="Footer">
            <a:extLst>
              <a:ext uri="{FF2B5EF4-FFF2-40B4-BE49-F238E27FC236}">
                <a16:creationId xmlns:a16="http://schemas.microsoft.com/office/drawing/2014/main" id="{03D86B44-DBFD-1E48-B241-4117117D7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838501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p:txBody>
          <a:bodyPr>
            <a:normAutofit/>
          </a:bodyPr>
          <a:lstStyle>
            <a:lvl1pPr>
              <a:defRPr sz="2100" b="1" i="0">
                <a:latin typeface="Calibri" charset="0"/>
                <a:ea typeface="Calibri" charset="0"/>
                <a:cs typeface="Calibri" charset="0"/>
              </a:defRPr>
            </a:lvl1pPr>
          </a:lstStyle>
          <a:p>
            <a:r>
              <a:rPr lang="en-US" dirty="0"/>
              <a:t>Insert Title, 28pt Calibri Bold (Color: RGB 33, 33, 33)</a:t>
            </a:r>
          </a:p>
        </p:txBody>
      </p:sp>
      <p:sp>
        <p:nvSpPr>
          <p:cNvPr id="5"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
        <p:nvSpPr>
          <p:cNvPr id="4"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6" name="Footer">
            <a:extLst>
              <a:ext uri="{FF2B5EF4-FFF2-40B4-BE49-F238E27FC236}">
                <a16:creationId xmlns:a16="http://schemas.microsoft.com/office/drawing/2014/main" id="{27C9D9A6-A9A8-8347-B216-5E758197F4E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6" y="6543646"/>
            <a:ext cx="9141714" cy="317751"/>
          </a:xfrm>
          <a:prstGeom prst="rect">
            <a:avLst/>
          </a:prstGeom>
        </p:spPr>
      </p:pic>
      <p:sp>
        <p:nvSpPr>
          <p:cNvPr id="11" name="Trapezoid 10">
            <a:extLst>
              <a:ext uri="{FF2B5EF4-FFF2-40B4-BE49-F238E27FC236}">
                <a16:creationId xmlns:a16="http://schemas.microsoft.com/office/drawing/2014/main" id="{1588A49C-3C1A-D542-BD0F-F0C76A4B4A10}"/>
              </a:ext>
            </a:extLst>
          </p:cNvPr>
          <p:cNvSpPr/>
          <p:nvPr userDrawn="1"/>
        </p:nvSpPr>
        <p:spPr>
          <a:xfrm rot="16200000">
            <a:off x="3763265" y="1483526"/>
            <a:ext cx="894168" cy="911042"/>
          </a:xfrm>
          <a:prstGeom prst="trapezoid">
            <a:avLst>
              <a:gd name="adj" fmla="val 329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Trapezoid 11">
            <a:extLst>
              <a:ext uri="{FF2B5EF4-FFF2-40B4-BE49-F238E27FC236}">
                <a16:creationId xmlns:a16="http://schemas.microsoft.com/office/drawing/2014/main" id="{6D103DEA-2A05-7843-B02E-C57770329B45}"/>
              </a:ext>
            </a:extLst>
          </p:cNvPr>
          <p:cNvSpPr/>
          <p:nvPr userDrawn="1"/>
        </p:nvSpPr>
        <p:spPr>
          <a:xfrm rot="16200000">
            <a:off x="2049041" y="3071455"/>
            <a:ext cx="4322617" cy="911042"/>
          </a:xfrm>
          <a:prstGeom prst="trapezoid">
            <a:avLst>
              <a:gd name="adj" fmla="val 32989"/>
            </a:avLst>
          </a:prstGeom>
          <a:solidFill>
            <a:srgbClr val="477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i="1" dirty="0"/>
          </a:p>
        </p:txBody>
      </p:sp>
      <p:sp>
        <p:nvSpPr>
          <p:cNvPr id="13" name="Text Placeholder 12">
            <a:extLst>
              <a:ext uri="{FF2B5EF4-FFF2-40B4-BE49-F238E27FC236}">
                <a16:creationId xmlns:a16="http://schemas.microsoft.com/office/drawing/2014/main" id="{A95C8481-6871-7A46-BC1E-3BBAA04DBECD}"/>
              </a:ext>
            </a:extLst>
          </p:cNvPr>
          <p:cNvSpPr>
            <a:spLocks noGrp="1"/>
          </p:cNvSpPr>
          <p:nvPr>
            <p:ph type="body" sz="quarter" idx="13"/>
          </p:nvPr>
        </p:nvSpPr>
        <p:spPr>
          <a:xfrm>
            <a:off x="628650" y="1772150"/>
            <a:ext cx="3126178" cy="685800"/>
          </a:xfrm>
          <a:solidFill>
            <a:srgbClr val="FDB81E"/>
          </a:solidFill>
        </p:spPr>
        <p:txBody>
          <a:bodyPr anchor="ctr">
            <a:normAutofit/>
          </a:bodyPr>
          <a:lstStyle>
            <a:lvl1pPr marL="0" indent="0">
              <a:buNone/>
              <a:defRPr sz="1800"/>
            </a:lvl1pPr>
          </a:lstStyle>
          <a:p>
            <a:pPr lvl="0"/>
            <a:r>
              <a:rPr lang="en-US" dirty="0"/>
              <a:t>Click to edit Master text styles</a:t>
            </a:r>
          </a:p>
        </p:txBody>
      </p:sp>
      <p:sp>
        <p:nvSpPr>
          <p:cNvPr id="14" name="Text Placeholder 12">
            <a:extLst>
              <a:ext uri="{FF2B5EF4-FFF2-40B4-BE49-F238E27FC236}">
                <a16:creationId xmlns:a16="http://schemas.microsoft.com/office/drawing/2014/main" id="{41379C30-1FB5-8442-A517-DE8F66CA377A}"/>
              </a:ext>
            </a:extLst>
          </p:cNvPr>
          <p:cNvSpPr>
            <a:spLocks noGrp="1"/>
          </p:cNvSpPr>
          <p:nvPr>
            <p:ph type="body" sz="quarter" idx="14"/>
          </p:nvPr>
        </p:nvSpPr>
        <p:spPr>
          <a:xfrm>
            <a:off x="628650" y="2472795"/>
            <a:ext cx="3126178" cy="2799854"/>
          </a:xfrm>
          <a:solidFill>
            <a:srgbClr val="FFF1D2"/>
          </a:solidFill>
        </p:spPr>
        <p:txBody>
          <a:bodyPr anchor="ctr">
            <a:normAutofit/>
          </a:bodyPr>
          <a:lstStyle>
            <a:lvl1pPr marL="0" indent="0">
              <a:buNone/>
              <a:defRPr sz="1350"/>
            </a:lvl1pPr>
          </a:lstStyle>
          <a:p>
            <a:pPr lvl="0"/>
            <a:r>
              <a:rPr lang="en-US" dirty="0"/>
              <a:t>Click to edit Master text styles</a:t>
            </a:r>
          </a:p>
        </p:txBody>
      </p:sp>
      <p:sp>
        <p:nvSpPr>
          <p:cNvPr id="18" name="Text Placeholder 17">
            <a:extLst>
              <a:ext uri="{FF2B5EF4-FFF2-40B4-BE49-F238E27FC236}">
                <a16:creationId xmlns:a16="http://schemas.microsoft.com/office/drawing/2014/main" id="{AAA2552A-1390-4742-A168-6CF06D8A786B}"/>
              </a:ext>
            </a:extLst>
          </p:cNvPr>
          <p:cNvSpPr>
            <a:spLocks noGrp="1"/>
          </p:cNvSpPr>
          <p:nvPr>
            <p:ph type="body" sz="quarter" idx="15" hasCustomPrompt="1"/>
          </p:nvPr>
        </p:nvSpPr>
        <p:spPr>
          <a:xfrm>
            <a:off x="3755231" y="1876100"/>
            <a:ext cx="910829" cy="509588"/>
          </a:xfrm>
        </p:spPr>
        <p:txBody>
          <a:bodyPr anchor="ctr"/>
          <a:lstStyle>
            <a:lvl1pPr marL="0" indent="0" algn="ctr">
              <a:buNone/>
              <a:defRPr/>
            </a:lvl1pPr>
          </a:lstStyle>
          <a:p>
            <a:pPr lvl="0"/>
            <a:r>
              <a:rPr lang="en-US" dirty="0"/>
              <a:t>Title</a:t>
            </a:r>
          </a:p>
        </p:txBody>
      </p:sp>
      <p:sp>
        <p:nvSpPr>
          <p:cNvPr id="20" name="Vertical Text Placeholder 19">
            <a:extLst>
              <a:ext uri="{FF2B5EF4-FFF2-40B4-BE49-F238E27FC236}">
                <a16:creationId xmlns:a16="http://schemas.microsoft.com/office/drawing/2014/main" id="{A89D32E0-17E8-BF4F-9E34-511AC357A686}"/>
              </a:ext>
            </a:extLst>
          </p:cNvPr>
          <p:cNvSpPr>
            <a:spLocks noGrp="1"/>
          </p:cNvSpPr>
          <p:nvPr>
            <p:ph type="body" orient="vert" sz="quarter" idx="16"/>
          </p:nvPr>
        </p:nvSpPr>
        <p:spPr>
          <a:xfrm rot="10800000">
            <a:off x="3754827" y="2473000"/>
            <a:ext cx="911041" cy="2800350"/>
          </a:xfrm>
        </p:spPr>
        <p:txBody>
          <a:bodyPr vert="eaVert" anchor="ctr"/>
          <a:lstStyle>
            <a:lvl1pPr marL="0" indent="0" algn="ctr">
              <a:buNone/>
              <a:defRPr/>
            </a:lvl1pPr>
          </a:lstStyle>
          <a:p>
            <a:pPr lvl="0"/>
            <a:r>
              <a:rPr lang="en-US" dirty="0"/>
              <a:t>Click to edit Master text</a:t>
            </a:r>
          </a:p>
        </p:txBody>
      </p:sp>
      <p:sp>
        <p:nvSpPr>
          <p:cNvPr id="21" name="Text Placeholder 12">
            <a:extLst>
              <a:ext uri="{FF2B5EF4-FFF2-40B4-BE49-F238E27FC236}">
                <a16:creationId xmlns:a16="http://schemas.microsoft.com/office/drawing/2014/main" id="{E909CAB7-5CAA-8F48-A773-E11E023DDD90}"/>
              </a:ext>
            </a:extLst>
          </p:cNvPr>
          <p:cNvSpPr>
            <a:spLocks noGrp="1"/>
          </p:cNvSpPr>
          <p:nvPr>
            <p:ph type="body" sz="quarter" idx="17"/>
          </p:nvPr>
        </p:nvSpPr>
        <p:spPr>
          <a:xfrm>
            <a:off x="4663291" y="1368389"/>
            <a:ext cx="3852059" cy="685800"/>
          </a:xfrm>
          <a:solidFill>
            <a:srgbClr val="205493"/>
          </a:solidFill>
        </p:spPr>
        <p:txBody>
          <a:bodyPr anchor="ctr">
            <a:normAutofit/>
          </a:bodyPr>
          <a:lstStyle>
            <a:lvl1pPr marL="0" indent="0">
              <a:buNone/>
              <a:defRPr sz="1800"/>
            </a:lvl1pPr>
          </a:lstStyle>
          <a:p>
            <a:pPr lvl="0"/>
            <a:r>
              <a:rPr lang="en-US" dirty="0"/>
              <a:t>Click to edit Master text styles</a:t>
            </a:r>
          </a:p>
        </p:txBody>
      </p:sp>
      <p:sp>
        <p:nvSpPr>
          <p:cNvPr id="22" name="Text Placeholder 12">
            <a:extLst>
              <a:ext uri="{FF2B5EF4-FFF2-40B4-BE49-F238E27FC236}">
                <a16:creationId xmlns:a16="http://schemas.microsoft.com/office/drawing/2014/main" id="{B30185AF-8476-C24E-99B8-A5F5F8BCCE27}"/>
              </a:ext>
            </a:extLst>
          </p:cNvPr>
          <p:cNvSpPr>
            <a:spLocks noGrp="1"/>
          </p:cNvSpPr>
          <p:nvPr>
            <p:ph type="body" sz="quarter" idx="18"/>
          </p:nvPr>
        </p:nvSpPr>
        <p:spPr>
          <a:xfrm>
            <a:off x="4663291" y="2069034"/>
            <a:ext cx="3852059" cy="3619251"/>
          </a:xfrm>
          <a:solidFill>
            <a:srgbClr val="DCE4EF"/>
          </a:solidFill>
        </p:spPr>
        <p:txBody>
          <a:bodyPr anchor="ctr">
            <a:normAutofit/>
          </a:bodyPr>
          <a:lstStyle>
            <a:lvl1pPr marL="0" indent="0">
              <a:buNone/>
              <a:defRPr sz="1350"/>
            </a:lvl1pPr>
          </a:lstStyle>
          <a:p>
            <a:pPr lvl="0"/>
            <a:r>
              <a:rPr lang="en-US" dirty="0"/>
              <a:t>Click to edit Master text styles</a:t>
            </a:r>
          </a:p>
        </p:txBody>
      </p:sp>
    </p:spTree>
    <p:extLst>
      <p:ext uri="{BB962C8B-B14F-4D97-AF65-F5344CB8AC3E}">
        <p14:creationId xmlns:p14="http://schemas.microsoft.com/office/powerpoint/2010/main" val="3860862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Questions">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22CCD40D-2A95-9640-B490-BC202C3229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7" y="2"/>
            <a:ext cx="9139427" cy="6857999"/>
          </a:xfrm>
          <a:prstGeom prst="rect">
            <a:avLst/>
          </a:prstGeom>
        </p:spPr>
      </p:pic>
      <p:sp>
        <p:nvSpPr>
          <p:cNvPr id="6" name="Questions?"/>
          <p:cNvSpPr>
            <a:spLocks noGrp="1"/>
          </p:cNvSpPr>
          <p:nvPr>
            <p:ph type="title" hasCustomPrompt="1"/>
          </p:nvPr>
        </p:nvSpPr>
        <p:spPr>
          <a:xfrm>
            <a:off x="623888" y="2219026"/>
            <a:ext cx="7886700" cy="1253380"/>
          </a:xfrm>
        </p:spPr>
        <p:txBody>
          <a:bodyPr anchor="ctr">
            <a:noAutofit/>
          </a:bodyPr>
          <a:lstStyle>
            <a:lvl1pPr algn="ctr">
              <a:defRPr sz="3000" b="1" i="0">
                <a:solidFill>
                  <a:srgbClr val="1F1F1F"/>
                </a:solidFill>
                <a:latin typeface="Calibri" charset="0"/>
                <a:ea typeface="Calibri" charset="0"/>
                <a:cs typeface="Calibri" charset="0"/>
              </a:defRPr>
            </a:lvl1pPr>
          </a:lstStyle>
          <a:p>
            <a:r>
              <a:rPr lang="en-US" dirty="0"/>
              <a:t>QUESTIONS?</a:t>
            </a:r>
          </a:p>
        </p:txBody>
      </p:sp>
      <p:sp>
        <p:nvSpPr>
          <p:cNvPr id="7" name="Slide Number Placeholder"/>
          <p:cNvSpPr>
            <a:spLocks noGrp="1"/>
          </p:cNvSpPr>
          <p:nvPr>
            <p:ph type="sldNum" sz="quarter" idx="10"/>
          </p:nvPr>
        </p:nvSpPr>
        <p:spPr>
          <a:xfrm>
            <a:off x="6457950" y="6028291"/>
            <a:ext cx="2057400" cy="365125"/>
          </a:xfrm>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2636954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5"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Click to edit Slide Maser Style</a:t>
            </a:r>
            <a:endParaRPr lang="en-US" sz="3600" u="sng" dirty="0"/>
          </a:p>
        </p:txBody>
      </p:sp>
    </p:spTree>
    <p:extLst>
      <p:ext uri="{BB962C8B-B14F-4D97-AF65-F5344CB8AC3E}">
        <p14:creationId xmlns:p14="http://schemas.microsoft.com/office/powerpoint/2010/main" val="3815296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B2892ABC-32AC-4149-81F3-82DA11E91D64}"/>
              </a:ext>
            </a:extLst>
          </p:cNvPr>
          <p:cNvSpPr>
            <a:spLocks noGrp="1"/>
          </p:cNvSpPr>
          <p:nvPr>
            <p:ph type="title"/>
          </p:nvPr>
        </p:nvSpPr>
        <p:spPr>
          <a:xfrm>
            <a:off x="628650" y="374904"/>
            <a:ext cx="7886700" cy="685800"/>
          </a:xfrm>
        </p:spPr>
        <p:txBody>
          <a:bodyPr/>
          <a:lstStyle/>
          <a:p>
            <a:r>
              <a:rPr lang="en-US"/>
              <a:t>Click to edit Master title style</a:t>
            </a:r>
          </a:p>
        </p:txBody>
      </p:sp>
      <p:sp>
        <p:nvSpPr>
          <p:cNvPr id="7" name="Slide Number Placeholder">
            <a:extLst>
              <a:ext uri="{FF2B5EF4-FFF2-40B4-BE49-F238E27FC236}">
                <a16:creationId xmlns:a16="http://schemas.microsoft.com/office/drawing/2014/main" id="{021C82A8-3CAE-5C47-AE9F-DF9687CBED69}"/>
              </a:ext>
            </a:extLst>
          </p:cNvPr>
          <p:cNvSpPr>
            <a:spLocks noGrp="1"/>
          </p:cNvSpPr>
          <p:nvPr>
            <p:ph type="sldNum" sz="quarter" idx="12"/>
          </p:nvPr>
        </p:nvSpPr>
        <p:spPr>
          <a:xfrm>
            <a:off x="6457950" y="6028291"/>
            <a:ext cx="2057400" cy="365125"/>
          </a:xfrm>
        </p:spPr>
        <p:txBody>
          <a:bodyPr/>
          <a:lstStyle/>
          <a:p>
            <a:pPr defTabSz="685800"/>
            <a:fld id="{E573346A-FCA4-684E-8D18-26E8324063ED}" type="slidenum">
              <a:rPr lang="en-US" smtClean="0">
                <a:solidFill>
                  <a:prstClr val="black">
                    <a:tint val="75000"/>
                  </a:prstClr>
                </a:solidFill>
              </a:rPr>
              <a:pPr defTabSz="685800"/>
              <a:t>‹#›</a:t>
            </a:fld>
            <a:endParaRPr lang="en-US">
              <a:solidFill>
                <a:prstClr val="black">
                  <a:tint val="75000"/>
                </a:prstClr>
              </a:solidFill>
            </a:endParaRPr>
          </a:p>
        </p:txBody>
      </p:sp>
      <p:sp>
        <p:nvSpPr>
          <p:cNvPr id="8" name="Footer">
            <a:extLst>
              <a:ext uri="{FF2B5EF4-FFF2-40B4-BE49-F238E27FC236}">
                <a16:creationId xmlns:a16="http://schemas.microsoft.com/office/drawing/2014/main" id="{E04445A7-AE96-C64E-AB76-56C10E31DA34}"/>
              </a:ext>
            </a:extLst>
          </p:cNvPr>
          <p:cNvSpPr>
            <a:spLocks noGrp="1"/>
          </p:cNvSpPr>
          <p:nvPr>
            <p:ph type="ftr" sz="quarter" idx="3"/>
          </p:nvPr>
        </p:nvSpPr>
        <p:spPr>
          <a:xfrm>
            <a:off x="626365" y="6028291"/>
            <a:ext cx="5648787"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defTabSz="685800"/>
            <a:r>
              <a:rPr lang="en-US">
                <a:solidFill>
                  <a:prstClr val="black">
                    <a:tint val="75000"/>
                  </a:prstClr>
                </a:solidFill>
              </a:rPr>
              <a:t>FOR INTERNAL USE ONLY		Office of Information and Technology</a:t>
            </a:r>
            <a:endParaRPr lang="en-US" dirty="0">
              <a:solidFill>
                <a:prstClr val="black">
                  <a:tint val="75000"/>
                </a:prstClr>
              </a:solidFill>
            </a:endParaRPr>
          </a:p>
        </p:txBody>
      </p:sp>
      <p:grpSp>
        <p:nvGrpSpPr>
          <p:cNvPr id="103" name="Group 102">
            <a:extLst>
              <a:ext uri="{FF2B5EF4-FFF2-40B4-BE49-F238E27FC236}">
                <a16:creationId xmlns:a16="http://schemas.microsoft.com/office/drawing/2014/main" id="{F9517CA3-ED33-BB4C-AF88-7573E448DE51}"/>
              </a:ext>
            </a:extLst>
          </p:cNvPr>
          <p:cNvGrpSpPr/>
          <p:nvPr userDrawn="1"/>
        </p:nvGrpSpPr>
        <p:grpSpPr>
          <a:xfrm>
            <a:off x="6870987" y="180243"/>
            <a:ext cx="2163970" cy="764087"/>
            <a:chOff x="9468082" y="809481"/>
            <a:chExt cx="2885296" cy="1018783"/>
          </a:xfrm>
        </p:grpSpPr>
        <p:cxnSp>
          <p:nvCxnSpPr>
            <p:cNvPr id="104" name="Straight Connector 103">
              <a:extLst>
                <a:ext uri="{FF2B5EF4-FFF2-40B4-BE49-F238E27FC236}">
                  <a16:creationId xmlns:a16="http://schemas.microsoft.com/office/drawing/2014/main" id="{8803B835-60A7-C94B-B002-ED74C4E1219F}"/>
                </a:ext>
              </a:extLst>
            </p:cNvPr>
            <p:cNvCxnSpPr>
              <a:cxnSpLocks/>
              <a:endCxn id="120" idx="1"/>
            </p:cNvCxnSpPr>
            <p:nvPr/>
          </p:nvCxnSpPr>
          <p:spPr>
            <a:xfrm>
              <a:off x="10509463" y="1276776"/>
              <a:ext cx="262777" cy="307776"/>
            </a:xfrm>
            <a:prstGeom prst="line">
              <a:avLst/>
            </a:prstGeom>
            <a:ln>
              <a:solidFill>
                <a:srgbClr val="1F5493"/>
              </a:solidFill>
            </a:ln>
          </p:spPr>
          <p:style>
            <a:lnRef idx="1">
              <a:schemeClr val="dk1"/>
            </a:lnRef>
            <a:fillRef idx="0">
              <a:schemeClr val="dk1"/>
            </a:fillRef>
            <a:effectRef idx="0">
              <a:schemeClr val="dk1"/>
            </a:effectRef>
            <a:fontRef idx="minor">
              <a:schemeClr val="tx1"/>
            </a:fontRef>
          </p:style>
        </p:cxnSp>
        <p:sp>
          <p:nvSpPr>
            <p:cNvPr id="105" name="TextBox 104">
              <a:extLst>
                <a:ext uri="{FF2B5EF4-FFF2-40B4-BE49-F238E27FC236}">
                  <a16:creationId xmlns:a16="http://schemas.microsoft.com/office/drawing/2014/main" id="{32F1D374-0F0C-344C-87F4-AA535B448333}"/>
                </a:ext>
              </a:extLst>
            </p:cNvPr>
            <p:cNvSpPr txBox="1"/>
            <p:nvPr/>
          </p:nvSpPr>
          <p:spPr>
            <a:xfrm>
              <a:off x="10653804" y="901814"/>
              <a:ext cx="496291" cy="261611"/>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Calibri" panose="020F0502020204030204"/>
                  <a:ea typeface="+mn-ea"/>
                  <a:cs typeface="+mn-cs"/>
                </a:rPr>
                <a:t>ITAM</a:t>
              </a:r>
            </a:p>
          </p:txBody>
        </p:sp>
        <p:cxnSp>
          <p:nvCxnSpPr>
            <p:cNvPr id="106" name="Straight Connector 105">
              <a:extLst>
                <a:ext uri="{FF2B5EF4-FFF2-40B4-BE49-F238E27FC236}">
                  <a16:creationId xmlns:a16="http://schemas.microsoft.com/office/drawing/2014/main" id="{F0A59C3E-EC10-8948-8DC1-157F7FDEDEF0}"/>
                </a:ext>
              </a:extLst>
            </p:cNvPr>
            <p:cNvCxnSpPr>
              <a:cxnSpLocks/>
              <a:stCxn id="105" idx="2"/>
            </p:cNvCxnSpPr>
            <p:nvPr/>
          </p:nvCxnSpPr>
          <p:spPr>
            <a:xfrm>
              <a:off x="10901950" y="1163425"/>
              <a:ext cx="42745" cy="340240"/>
            </a:xfrm>
            <a:prstGeom prst="line">
              <a:avLst/>
            </a:prstGeom>
            <a:ln>
              <a:solidFill>
                <a:srgbClr val="1F5493"/>
              </a:solidFill>
            </a:ln>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F1EFF5BA-6242-0241-8AAD-9FEEB21417CE}"/>
                </a:ext>
              </a:extLst>
            </p:cNvPr>
            <p:cNvSpPr txBox="1"/>
            <p:nvPr/>
          </p:nvSpPr>
          <p:spPr>
            <a:xfrm>
              <a:off x="9793288" y="809481"/>
              <a:ext cx="860518" cy="40010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Calibri" panose="020F0502020204030204"/>
                  <a:ea typeface="+mn-ea"/>
                  <a:cs typeface="+mn-cs"/>
                </a:rPr>
                <a:t>Technical Advisor</a:t>
              </a:r>
            </a:p>
          </p:txBody>
        </p:sp>
        <p:cxnSp>
          <p:nvCxnSpPr>
            <p:cNvPr id="108" name="Straight Connector 107">
              <a:extLst>
                <a:ext uri="{FF2B5EF4-FFF2-40B4-BE49-F238E27FC236}">
                  <a16:creationId xmlns:a16="http://schemas.microsoft.com/office/drawing/2014/main" id="{B7C1F59F-0577-0C44-846C-8F53BB79B350}"/>
                </a:ext>
              </a:extLst>
            </p:cNvPr>
            <p:cNvCxnSpPr>
              <a:cxnSpLocks/>
              <a:endCxn id="119" idx="3"/>
            </p:cNvCxnSpPr>
            <p:nvPr/>
          </p:nvCxnSpPr>
          <p:spPr>
            <a:xfrm flipH="1">
              <a:off x="11104086" y="1235231"/>
              <a:ext cx="194669" cy="351208"/>
            </a:xfrm>
            <a:prstGeom prst="line">
              <a:avLst/>
            </a:prstGeom>
            <a:ln>
              <a:solidFill>
                <a:srgbClr val="1F5493"/>
              </a:solidFill>
            </a:ln>
          </p:spPr>
          <p:style>
            <a:lnRef idx="1">
              <a:schemeClr val="dk1"/>
            </a:lnRef>
            <a:fillRef idx="0">
              <a:schemeClr val="dk1"/>
            </a:fillRef>
            <a:effectRef idx="0">
              <a:schemeClr val="dk1"/>
            </a:effectRef>
            <a:fontRef idx="minor">
              <a:schemeClr val="tx1"/>
            </a:fontRef>
          </p:style>
        </p:cxnSp>
        <p:sp>
          <p:nvSpPr>
            <p:cNvPr id="109" name="TextBox 108">
              <a:extLst>
                <a:ext uri="{FF2B5EF4-FFF2-40B4-BE49-F238E27FC236}">
                  <a16:creationId xmlns:a16="http://schemas.microsoft.com/office/drawing/2014/main" id="{C948D2C0-EFED-8144-8CBD-B69A6EA667E9}"/>
                </a:ext>
              </a:extLst>
            </p:cNvPr>
            <p:cNvSpPr txBox="1"/>
            <p:nvPr/>
          </p:nvSpPr>
          <p:spPr>
            <a:xfrm>
              <a:off x="11183692" y="809481"/>
              <a:ext cx="952976" cy="40010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Calibri" panose="020F0502020204030204"/>
                  <a:ea typeface="+mn-ea"/>
                  <a:cs typeface="+mn-cs"/>
                </a:rPr>
                <a:t>Investment Mgt</a:t>
              </a:r>
            </a:p>
          </p:txBody>
        </p:sp>
        <p:grpSp>
          <p:nvGrpSpPr>
            <p:cNvPr id="110" name="Group 109">
              <a:extLst>
                <a:ext uri="{FF2B5EF4-FFF2-40B4-BE49-F238E27FC236}">
                  <a16:creationId xmlns:a16="http://schemas.microsoft.com/office/drawing/2014/main" id="{8ED8EE32-212F-AF41-9667-EFB326733201}"/>
                </a:ext>
              </a:extLst>
            </p:cNvPr>
            <p:cNvGrpSpPr/>
            <p:nvPr/>
          </p:nvGrpSpPr>
          <p:grpSpPr>
            <a:xfrm>
              <a:off x="10772241" y="1503666"/>
              <a:ext cx="331846" cy="324598"/>
              <a:chOff x="7608973" y="968863"/>
              <a:chExt cx="2991904" cy="2630703"/>
            </a:xfrm>
          </p:grpSpPr>
          <p:pic>
            <p:nvPicPr>
              <p:cNvPr id="116" name="Picture 60">
                <a:extLst>
                  <a:ext uri="{FF2B5EF4-FFF2-40B4-BE49-F238E27FC236}">
                    <a16:creationId xmlns:a16="http://schemas.microsoft.com/office/drawing/2014/main" id="{FDFB955B-0D13-A044-B5BD-A23685B05666}"/>
                  </a:ext>
                </a:extLst>
              </p:cNvPr>
              <p:cNvPicPr>
                <a:picLocks noChangeAspect="1"/>
              </p:cNvPicPr>
              <p:nvPr/>
            </p:nvPicPr>
            <p:blipFill>
              <a:blip r:embed="rId2"/>
              <a:stretch>
                <a:fillRect/>
              </a:stretch>
            </p:blipFill>
            <p:spPr>
              <a:xfrm>
                <a:off x="8501818" y="1726367"/>
                <a:ext cx="1220609" cy="1311088"/>
              </a:xfrm>
              <a:prstGeom prst="rect">
                <a:avLst/>
              </a:prstGeom>
            </p:spPr>
          </p:pic>
          <p:pic>
            <p:nvPicPr>
              <p:cNvPr id="117" name="Picture 60">
                <a:extLst>
                  <a:ext uri="{FF2B5EF4-FFF2-40B4-BE49-F238E27FC236}">
                    <a16:creationId xmlns:a16="http://schemas.microsoft.com/office/drawing/2014/main" id="{A7A09624-21E9-8143-9797-A884711C6F1B}"/>
                  </a:ext>
                </a:extLst>
              </p:cNvPr>
              <p:cNvPicPr>
                <a:picLocks noChangeAspect="1"/>
              </p:cNvPicPr>
              <p:nvPr/>
            </p:nvPicPr>
            <p:blipFill>
              <a:blip r:embed="rId2"/>
              <a:stretch>
                <a:fillRect/>
              </a:stretch>
            </p:blipFill>
            <p:spPr>
              <a:xfrm>
                <a:off x="9380268" y="2288478"/>
                <a:ext cx="1220609" cy="1311088"/>
              </a:xfrm>
              <a:prstGeom prst="rect">
                <a:avLst/>
              </a:prstGeom>
            </p:spPr>
          </p:pic>
          <p:pic>
            <p:nvPicPr>
              <p:cNvPr id="118" name="Picture 60">
                <a:extLst>
                  <a:ext uri="{FF2B5EF4-FFF2-40B4-BE49-F238E27FC236}">
                    <a16:creationId xmlns:a16="http://schemas.microsoft.com/office/drawing/2014/main" id="{F59D0F12-63F2-8A49-A8C4-E5D425B5802F}"/>
                  </a:ext>
                </a:extLst>
              </p:cNvPr>
              <p:cNvPicPr>
                <a:picLocks noChangeAspect="1"/>
              </p:cNvPicPr>
              <p:nvPr/>
            </p:nvPicPr>
            <p:blipFill>
              <a:blip r:embed="rId2"/>
              <a:stretch>
                <a:fillRect/>
              </a:stretch>
            </p:blipFill>
            <p:spPr>
              <a:xfrm>
                <a:off x="7608973" y="2273192"/>
                <a:ext cx="1220609" cy="1311088"/>
              </a:xfrm>
              <a:prstGeom prst="rect">
                <a:avLst/>
              </a:prstGeom>
            </p:spPr>
          </p:pic>
          <p:pic>
            <p:nvPicPr>
              <p:cNvPr id="119" name="Picture 60">
                <a:extLst>
                  <a:ext uri="{FF2B5EF4-FFF2-40B4-BE49-F238E27FC236}">
                    <a16:creationId xmlns:a16="http://schemas.microsoft.com/office/drawing/2014/main" id="{706DFD1F-7235-BA46-8F84-AD1C5A19944B}"/>
                  </a:ext>
                </a:extLst>
              </p:cNvPr>
              <p:cNvPicPr>
                <a:picLocks noChangeAspect="1"/>
              </p:cNvPicPr>
              <p:nvPr/>
            </p:nvPicPr>
            <p:blipFill>
              <a:blip r:embed="rId2"/>
              <a:stretch>
                <a:fillRect/>
              </a:stretch>
            </p:blipFill>
            <p:spPr>
              <a:xfrm>
                <a:off x="9380268" y="984149"/>
                <a:ext cx="1220609" cy="1311088"/>
              </a:xfrm>
              <a:prstGeom prst="rect">
                <a:avLst/>
              </a:prstGeom>
            </p:spPr>
          </p:pic>
          <p:pic>
            <p:nvPicPr>
              <p:cNvPr id="120" name="Picture 60">
                <a:extLst>
                  <a:ext uri="{FF2B5EF4-FFF2-40B4-BE49-F238E27FC236}">
                    <a16:creationId xmlns:a16="http://schemas.microsoft.com/office/drawing/2014/main" id="{ACF6DF63-C4F2-6649-BC4C-93DB40981B54}"/>
                  </a:ext>
                </a:extLst>
              </p:cNvPr>
              <p:cNvPicPr>
                <a:picLocks noChangeAspect="1"/>
              </p:cNvPicPr>
              <p:nvPr/>
            </p:nvPicPr>
            <p:blipFill>
              <a:blip r:embed="rId2"/>
              <a:stretch>
                <a:fillRect/>
              </a:stretch>
            </p:blipFill>
            <p:spPr>
              <a:xfrm>
                <a:off x="7608973" y="968863"/>
                <a:ext cx="1220609" cy="1311088"/>
              </a:xfrm>
              <a:prstGeom prst="rect">
                <a:avLst/>
              </a:prstGeom>
            </p:spPr>
          </p:pic>
        </p:grpSp>
        <p:sp>
          <p:nvSpPr>
            <p:cNvPr id="111" name="TextBox 110">
              <a:extLst>
                <a:ext uri="{FF2B5EF4-FFF2-40B4-BE49-F238E27FC236}">
                  <a16:creationId xmlns:a16="http://schemas.microsoft.com/office/drawing/2014/main" id="{D98A28FE-293B-F645-B571-C87D7FB9FE7C}"/>
                </a:ext>
              </a:extLst>
            </p:cNvPr>
            <p:cNvSpPr txBox="1"/>
            <p:nvPr/>
          </p:nvSpPr>
          <p:spPr>
            <a:xfrm>
              <a:off x="11270044" y="1364480"/>
              <a:ext cx="1083334" cy="40010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Calibri" panose="020F0502020204030204"/>
                  <a:ea typeface="+mn-ea"/>
                  <a:cs typeface="+mn-cs"/>
                </a:rPr>
                <a:t>Delivery Coordination</a:t>
              </a:r>
            </a:p>
          </p:txBody>
        </p:sp>
        <p:sp>
          <p:nvSpPr>
            <p:cNvPr id="113" name="TextBox 112">
              <a:extLst>
                <a:ext uri="{FF2B5EF4-FFF2-40B4-BE49-F238E27FC236}">
                  <a16:creationId xmlns:a16="http://schemas.microsoft.com/office/drawing/2014/main" id="{D1B8012B-509C-B841-8811-2A64E5C7B66E}"/>
                </a:ext>
              </a:extLst>
            </p:cNvPr>
            <p:cNvSpPr txBox="1"/>
            <p:nvPr/>
          </p:nvSpPr>
          <p:spPr>
            <a:xfrm>
              <a:off x="9468082" y="1369315"/>
              <a:ext cx="1039470" cy="40010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Calibri" panose="020F0502020204030204"/>
                  <a:ea typeface="+mn-ea"/>
                  <a:cs typeface="+mn-cs"/>
                </a:rPr>
                <a:t>Customer Relationship</a:t>
              </a:r>
            </a:p>
          </p:txBody>
        </p:sp>
        <p:cxnSp>
          <p:nvCxnSpPr>
            <p:cNvPr id="114" name="Straight Arrow Connector 113">
              <a:extLst>
                <a:ext uri="{FF2B5EF4-FFF2-40B4-BE49-F238E27FC236}">
                  <a16:creationId xmlns:a16="http://schemas.microsoft.com/office/drawing/2014/main" id="{1623A737-9AB4-C84C-9550-7A70D0237DD6}"/>
                </a:ext>
              </a:extLst>
            </p:cNvPr>
            <p:cNvCxnSpPr>
              <a:cxnSpLocks/>
              <a:stCxn id="113" idx="3"/>
              <a:endCxn id="118" idx="1"/>
            </p:cNvCxnSpPr>
            <p:nvPr/>
          </p:nvCxnSpPr>
          <p:spPr>
            <a:xfrm>
              <a:off x="10507552" y="1569369"/>
              <a:ext cx="264688" cy="176123"/>
            </a:xfrm>
            <a:prstGeom prst="straightConnector1">
              <a:avLst/>
            </a:prstGeom>
            <a:ln>
              <a:solidFill>
                <a:srgbClr val="1F5493"/>
              </a:solidFill>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CB9C33D0-DE2B-454A-AA3D-61214586EB9E}"/>
                </a:ext>
              </a:extLst>
            </p:cNvPr>
            <p:cNvCxnSpPr>
              <a:cxnSpLocks/>
              <a:stCxn id="117" idx="3"/>
              <a:endCxn id="111" idx="1"/>
            </p:cNvCxnSpPr>
            <p:nvPr/>
          </p:nvCxnSpPr>
          <p:spPr>
            <a:xfrm flipV="1">
              <a:off x="11104086" y="1564535"/>
              <a:ext cx="165957" cy="182844"/>
            </a:xfrm>
            <a:prstGeom prst="straightConnector1">
              <a:avLst/>
            </a:prstGeom>
            <a:ln>
              <a:solidFill>
                <a:srgbClr val="1F5493"/>
              </a:solidFill>
            </a:ln>
          </p:spPr>
          <p:style>
            <a:lnRef idx="1">
              <a:schemeClr val="accent1"/>
            </a:lnRef>
            <a:fillRef idx="0">
              <a:schemeClr val="accent1"/>
            </a:fillRef>
            <a:effectRef idx="0">
              <a:schemeClr val="accent1"/>
            </a:effectRef>
            <a:fontRef idx="minor">
              <a:schemeClr val="tx1"/>
            </a:fontRef>
          </p:style>
        </p:cxnSp>
      </p:grpSp>
      <p:sp>
        <p:nvSpPr>
          <p:cNvPr id="121" name="Rounded Rectangle 120">
            <a:extLst>
              <a:ext uri="{FF2B5EF4-FFF2-40B4-BE49-F238E27FC236}">
                <a16:creationId xmlns:a16="http://schemas.microsoft.com/office/drawing/2014/main" id="{14E19F65-4430-6242-BA61-22D8B79B7F4D}"/>
              </a:ext>
              <a:ext uri="{C183D7F6-B498-43B3-948B-1728B52AA6E4}">
                <adec:decorative xmlns:adec="http://schemas.microsoft.com/office/drawing/2017/decorative" val="1"/>
              </a:ext>
            </a:extLst>
          </p:cNvPr>
          <p:cNvSpPr/>
          <p:nvPr userDrawn="1"/>
        </p:nvSpPr>
        <p:spPr>
          <a:xfrm>
            <a:off x="750500" y="1382148"/>
            <a:ext cx="1463040" cy="405911"/>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ounded Rectangle 121">
            <a:extLst>
              <a:ext uri="{FF2B5EF4-FFF2-40B4-BE49-F238E27FC236}">
                <a16:creationId xmlns:a16="http://schemas.microsoft.com/office/drawing/2014/main" id="{A4E21367-606D-AD40-9768-7EA0C1B5DC6D}"/>
              </a:ext>
              <a:ext uri="{C183D7F6-B498-43B3-948B-1728B52AA6E4}">
                <adec:decorative xmlns:adec="http://schemas.microsoft.com/office/drawing/2017/decorative" val="1"/>
              </a:ext>
            </a:extLst>
          </p:cNvPr>
          <p:cNvSpPr/>
          <p:nvPr userDrawn="1"/>
        </p:nvSpPr>
        <p:spPr>
          <a:xfrm>
            <a:off x="606651" y="1013376"/>
            <a:ext cx="7915556" cy="857983"/>
          </a:xfrm>
          <a:prstGeom prst="roundRect">
            <a:avLst>
              <a:gd name="adj" fmla="val 10438"/>
            </a:avLst>
          </a:prstGeom>
          <a:noFill/>
          <a:ln w="15875">
            <a:solidFill>
              <a:srgbClr val="1F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ounded Rectangle 122">
            <a:extLst>
              <a:ext uri="{FF2B5EF4-FFF2-40B4-BE49-F238E27FC236}">
                <a16:creationId xmlns:a16="http://schemas.microsoft.com/office/drawing/2014/main" id="{D9B50728-29E8-0146-AD10-CB13EA77B778}"/>
              </a:ext>
              <a:ext uri="{C183D7F6-B498-43B3-948B-1728B52AA6E4}">
                <adec:decorative xmlns:adec="http://schemas.microsoft.com/office/drawing/2017/decorative" val="1"/>
              </a:ext>
            </a:extLst>
          </p:cNvPr>
          <p:cNvSpPr/>
          <p:nvPr userDrawn="1"/>
        </p:nvSpPr>
        <p:spPr>
          <a:xfrm>
            <a:off x="2275073" y="1371238"/>
            <a:ext cx="1463040" cy="427731"/>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ounded Rectangle 123">
            <a:extLst>
              <a:ext uri="{FF2B5EF4-FFF2-40B4-BE49-F238E27FC236}">
                <a16:creationId xmlns:a16="http://schemas.microsoft.com/office/drawing/2014/main" id="{10220E34-1763-A942-9111-87C309D7511E}"/>
              </a:ext>
              <a:ext uri="{C183D7F6-B498-43B3-948B-1728B52AA6E4}">
                <adec:decorative xmlns:adec="http://schemas.microsoft.com/office/drawing/2017/decorative" val="1"/>
              </a:ext>
            </a:extLst>
          </p:cNvPr>
          <p:cNvSpPr/>
          <p:nvPr userDrawn="1"/>
        </p:nvSpPr>
        <p:spPr>
          <a:xfrm>
            <a:off x="3819966" y="1382148"/>
            <a:ext cx="1463040" cy="405911"/>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ounded Rectangle 124">
            <a:extLst>
              <a:ext uri="{FF2B5EF4-FFF2-40B4-BE49-F238E27FC236}">
                <a16:creationId xmlns:a16="http://schemas.microsoft.com/office/drawing/2014/main" id="{0ACAD1EC-2D71-B04C-861A-64D996367124}"/>
              </a:ext>
              <a:ext uri="{C183D7F6-B498-43B3-948B-1728B52AA6E4}">
                <adec:decorative xmlns:adec="http://schemas.microsoft.com/office/drawing/2017/decorative" val="1"/>
              </a:ext>
            </a:extLst>
          </p:cNvPr>
          <p:cNvSpPr/>
          <p:nvPr userDrawn="1"/>
        </p:nvSpPr>
        <p:spPr>
          <a:xfrm>
            <a:off x="5354699" y="1369354"/>
            <a:ext cx="1463040" cy="431494"/>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ontent Placeholder 16">
            <a:extLst>
              <a:ext uri="{FF2B5EF4-FFF2-40B4-BE49-F238E27FC236}">
                <a16:creationId xmlns:a16="http://schemas.microsoft.com/office/drawing/2014/main" id="{7F785B05-E85D-664D-8433-4B72D7111887}"/>
              </a:ext>
            </a:extLst>
          </p:cNvPr>
          <p:cNvSpPr>
            <a:spLocks noGrp="1"/>
          </p:cNvSpPr>
          <p:nvPr>
            <p:ph sz="quarter" idx="13" hasCustomPrompt="1"/>
          </p:nvPr>
        </p:nvSpPr>
        <p:spPr>
          <a:xfrm>
            <a:off x="2617790" y="1070572"/>
            <a:ext cx="222250" cy="220663"/>
          </a:xfrm>
        </p:spPr>
        <p:txBody>
          <a:bodyPr/>
          <a:lstStyle>
            <a:lvl1pPr marL="0" indent="0">
              <a:buFont typeface="Arial" panose="020B0604020202020204" pitchFamily="34" charset="0"/>
              <a:buNone/>
              <a:defRPr sz="750"/>
            </a:lvl1pPr>
          </a:lstStyle>
          <a:p>
            <a:pPr lvl="0"/>
            <a:r>
              <a:rPr lang="en-US" dirty="0"/>
              <a:t>P</a:t>
            </a:r>
          </a:p>
        </p:txBody>
      </p:sp>
      <p:sp>
        <p:nvSpPr>
          <p:cNvPr id="128" name="Content Placeholder 16">
            <a:extLst>
              <a:ext uri="{FF2B5EF4-FFF2-40B4-BE49-F238E27FC236}">
                <a16:creationId xmlns:a16="http://schemas.microsoft.com/office/drawing/2014/main" id="{38C5A6DB-ED72-8447-B490-53A876506154}"/>
              </a:ext>
            </a:extLst>
          </p:cNvPr>
          <p:cNvSpPr>
            <a:spLocks noGrp="1"/>
          </p:cNvSpPr>
          <p:nvPr>
            <p:ph sz="quarter" idx="14" hasCustomPrompt="1"/>
          </p:nvPr>
        </p:nvSpPr>
        <p:spPr>
          <a:xfrm>
            <a:off x="2922878" y="1070572"/>
            <a:ext cx="3535073" cy="220663"/>
          </a:xfrm>
        </p:spPr>
        <p:txBody>
          <a:bodyPr/>
          <a:lstStyle>
            <a:lvl1pPr marL="0" indent="0">
              <a:buFont typeface="Arial" panose="020B0604020202020204" pitchFamily="34" charset="0"/>
              <a:buNone/>
              <a:defRPr sz="900" b="1"/>
            </a:lvl1pPr>
          </a:lstStyle>
          <a:p>
            <a:pPr lvl="0"/>
            <a:r>
              <a:rPr lang="en-US" dirty="0"/>
              <a:t>Heading</a:t>
            </a:r>
          </a:p>
        </p:txBody>
      </p:sp>
      <p:sp>
        <p:nvSpPr>
          <p:cNvPr id="129" name="Content Placeholder 16">
            <a:extLst>
              <a:ext uri="{FF2B5EF4-FFF2-40B4-BE49-F238E27FC236}">
                <a16:creationId xmlns:a16="http://schemas.microsoft.com/office/drawing/2014/main" id="{1A06F7CF-6951-664F-B1A5-CA5204367A94}"/>
              </a:ext>
            </a:extLst>
          </p:cNvPr>
          <p:cNvSpPr>
            <a:spLocks noGrp="1"/>
          </p:cNvSpPr>
          <p:nvPr>
            <p:ph sz="quarter" idx="15"/>
          </p:nvPr>
        </p:nvSpPr>
        <p:spPr>
          <a:xfrm>
            <a:off x="750500" y="1496023"/>
            <a:ext cx="1447314" cy="19695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30" name="Content Placeholder 16">
            <a:extLst>
              <a:ext uri="{FF2B5EF4-FFF2-40B4-BE49-F238E27FC236}">
                <a16:creationId xmlns:a16="http://schemas.microsoft.com/office/drawing/2014/main" id="{27AA0E30-721B-9841-B929-EA404CD22FCA}"/>
              </a:ext>
            </a:extLst>
          </p:cNvPr>
          <p:cNvSpPr>
            <a:spLocks noGrp="1"/>
          </p:cNvSpPr>
          <p:nvPr>
            <p:ph sz="quarter" idx="17"/>
          </p:nvPr>
        </p:nvSpPr>
        <p:spPr>
          <a:xfrm>
            <a:off x="2287273" y="1468907"/>
            <a:ext cx="1438640" cy="24409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31" name="Content Placeholder 16">
            <a:extLst>
              <a:ext uri="{FF2B5EF4-FFF2-40B4-BE49-F238E27FC236}">
                <a16:creationId xmlns:a16="http://schemas.microsoft.com/office/drawing/2014/main" id="{FB9EE4E9-0727-CD4C-84B8-01849C902D6E}"/>
              </a:ext>
            </a:extLst>
          </p:cNvPr>
          <p:cNvSpPr>
            <a:spLocks noGrp="1"/>
          </p:cNvSpPr>
          <p:nvPr>
            <p:ph sz="quarter" idx="19"/>
          </p:nvPr>
        </p:nvSpPr>
        <p:spPr>
          <a:xfrm>
            <a:off x="3819966" y="1472311"/>
            <a:ext cx="1463040" cy="220663"/>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32" name="Content Placeholder 16">
            <a:extLst>
              <a:ext uri="{FF2B5EF4-FFF2-40B4-BE49-F238E27FC236}">
                <a16:creationId xmlns:a16="http://schemas.microsoft.com/office/drawing/2014/main" id="{988F8845-A604-DF41-BCC3-D36B19BDF5E8}"/>
              </a:ext>
            </a:extLst>
          </p:cNvPr>
          <p:cNvSpPr>
            <a:spLocks noGrp="1"/>
          </p:cNvSpPr>
          <p:nvPr>
            <p:ph sz="quarter" idx="21"/>
          </p:nvPr>
        </p:nvSpPr>
        <p:spPr>
          <a:xfrm>
            <a:off x="5354701" y="1492336"/>
            <a:ext cx="1463039" cy="220663"/>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33" name="Rounded Rectangle 132">
            <a:extLst>
              <a:ext uri="{FF2B5EF4-FFF2-40B4-BE49-F238E27FC236}">
                <a16:creationId xmlns:a16="http://schemas.microsoft.com/office/drawing/2014/main" id="{CA8A6FEF-C329-D644-A4C9-BAD3CE42641F}"/>
              </a:ext>
              <a:ext uri="{C183D7F6-B498-43B3-948B-1728B52AA6E4}">
                <adec:decorative xmlns:adec="http://schemas.microsoft.com/office/drawing/2017/decorative" val="1"/>
              </a:ext>
            </a:extLst>
          </p:cNvPr>
          <p:cNvSpPr/>
          <p:nvPr userDrawn="1"/>
        </p:nvSpPr>
        <p:spPr>
          <a:xfrm>
            <a:off x="6923212" y="1369354"/>
            <a:ext cx="1463040" cy="431494"/>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ontent Placeholder 16">
            <a:extLst>
              <a:ext uri="{FF2B5EF4-FFF2-40B4-BE49-F238E27FC236}">
                <a16:creationId xmlns:a16="http://schemas.microsoft.com/office/drawing/2014/main" id="{97B0ED74-1332-4E4A-A47F-29B100681D31}"/>
              </a:ext>
            </a:extLst>
          </p:cNvPr>
          <p:cNvSpPr>
            <a:spLocks noGrp="1"/>
          </p:cNvSpPr>
          <p:nvPr>
            <p:ph sz="quarter" idx="22"/>
          </p:nvPr>
        </p:nvSpPr>
        <p:spPr>
          <a:xfrm>
            <a:off x="6923212" y="1492336"/>
            <a:ext cx="1463040" cy="220663"/>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36" name="Rounded Rectangle 135">
            <a:extLst>
              <a:ext uri="{FF2B5EF4-FFF2-40B4-BE49-F238E27FC236}">
                <a16:creationId xmlns:a16="http://schemas.microsoft.com/office/drawing/2014/main" id="{DEB3FF9A-A34D-124A-8C92-9995320EC0F1}"/>
              </a:ext>
              <a:ext uri="{C183D7F6-B498-43B3-948B-1728B52AA6E4}">
                <adec:decorative xmlns:adec="http://schemas.microsoft.com/office/drawing/2017/decorative" val="1"/>
              </a:ext>
            </a:extLst>
          </p:cNvPr>
          <p:cNvSpPr/>
          <p:nvPr userDrawn="1"/>
        </p:nvSpPr>
        <p:spPr>
          <a:xfrm>
            <a:off x="689539" y="230102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Content Placeholder 16">
            <a:extLst>
              <a:ext uri="{FF2B5EF4-FFF2-40B4-BE49-F238E27FC236}">
                <a16:creationId xmlns:a16="http://schemas.microsoft.com/office/drawing/2014/main" id="{70BF2094-B401-C744-8880-88779549E77D}"/>
              </a:ext>
            </a:extLst>
          </p:cNvPr>
          <p:cNvSpPr>
            <a:spLocks noGrp="1"/>
          </p:cNvSpPr>
          <p:nvPr>
            <p:ph sz="quarter" idx="25" hasCustomPrompt="1"/>
          </p:nvPr>
        </p:nvSpPr>
        <p:spPr>
          <a:xfrm>
            <a:off x="1715217" y="2026262"/>
            <a:ext cx="222251" cy="226980"/>
          </a:xfrm>
        </p:spPr>
        <p:txBody>
          <a:bodyPr anchor="ctr"/>
          <a:lstStyle>
            <a:lvl1pPr marL="0" indent="0" algn="r">
              <a:buFont typeface="Arial" panose="020B0604020202020204" pitchFamily="34" charset="0"/>
              <a:buNone/>
              <a:defRPr sz="750" b="0">
                <a:solidFill>
                  <a:schemeClr val="tx1"/>
                </a:solidFill>
              </a:defRPr>
            </a:lvl1pPr>
          </a:lstStyle>
          <a:p>
            <a:pPr lvl="0"/>
            <a:r>
              <a:rPr lang="en-US" dirty="0"/>
              <a:t>P</a:t>
            </a:r>
          </a:p>
        </p:txBody>
      </p:sp>
      <p:sp>
        <p:nvSpPr>
          <p:cNvPr id="138" name="Content Placeholder 16">
            <a:extLst>
              <a:ext uri="{FF2B5EF4-FFF2-40B4-BE49-F238E27FC236}">
                <a16:creationId xmlns:a16="http://schemas.microsoft.com/office/drawing/2014/main" id="{CFA61A90-6EBA-3F4D-8ABE-A3FFE5C5980C}"/>
              </a:ext>
            </a:extLst>
          </p:cNvPr>
          <p:cNvSpPr>
            <a:spLocks noGrp="1"/>
          </p:cNvSpPr>
          <p:nvPr>
            <p:ph sz="quarter" idx="26" hasCustomPrompt="1"/>
          </p:nvPr>
        </p:nvSpPr>
        <p:spPr>
          <a:xfrm>
            <a:off x="2001949" y="2026262"/>
            <a:ext cx="1349240" cy="226980"/>
          </a:xfrm>
        </p:spPr>
        <p:txBody>
          <a:bodyPr anchor="ctr"/>
          <a:lstStyle>
            <a:lvl1pPr marL="0" indent="0" algn="l">
              <a:buFont typeface="Arial" panose="020B0604020202020204" pitchFamily="34" charset="0"/>
              <a:buNone/>
              <a:defRPr sz="900" b="1">
                <a:solidFill>
                  <a:schemeClr val="tx1"/>
                </a:solidFill>
              </a:defRPr>
            </a:lvl1pPr>
          </a:lstStyle>
          <a:p>
            <a:pPr lvl="0"/>
            <a:r>
              <a:rPr lang="en-US" dirty="0"/>
              <a:t>Heading</a:t>
            </a:r>
          </a:p>
        </p:txBody>
      </p:sp>
      <p:sp>
        <p:nvSpPr>
          <p:cNvPr id="139" name="Content Placeholder 16">
            <a:extLst>
              <a:ext uri="{FF2B5EF4-FFF2-40B4-BE49-F238E27FC236}">
                <a16:creationId xmlns:a16="http://schemas.microsoft.com/office/drawing/2014/main" id="{44092168-3101-3E4A-AC8C-867229190607}"/>
              </a:ext>
            </a:extLst>
          </p:cNvPr>
          <p:cNvSpPr>
            <a:spLocks noGrp="1"/>
          </p:cNvSpPr>
          <p:nvPr>
            <p:ph sz="quarter" idx="27"/>
          </p:nvPr>
        </p:nvSpPr>
        <p:spPr>
          <a:xfrm>
            <a:off x="715534" y="238757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40" name="Rounded Rectangle 139">
            <a:extLst>
              <a:ext uri="{FF2B5EF4-FFF2-40B4-BE49-F238E27FC236}">
                <a16:creationId xmlns:a16="http://schemas.microsoft.com/office/drawing/2014/main" id="{16FD6FF7-161B-F246-BFD7-BE90879AAAED}"/>
              </a:ext>
              <a:ext uri="{C183D7F6-B498-43B3-948B-1728B52AA6E4}">
                <adec:decorative xmlns:adec="http://schemas.microsoft.com/office/drawing/2017/decorative" val="1"/>
              </a:ext>
            </a:extLst>
          </p:cNvPr>
          <p:cNvSpPr/>
          <p:nvPr userDrawn="1"/>
        </p:nvSpPr>
        <p:spPr>
          <a:xfrm>
            <a:off x="606651" y="1946063"/>
            <a:ext cx="3814051" cy="2158579"/>
          </a:xfrm>
          <a:prstGeom prst="roundRect">
            <a:avLst>
              <a:gd name="adj" fmla="val 5872"/>
            </a:avLst>
          </a:prstGeom>
          <a:noFill/>
          <a:ln w="15875">
            <a:solidFill>
              <a:srgbClr val="990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ounded Rectangle 140">
            <a:extLst>
              <a:ext uri="{FF2B5EF4-FFF2-40B4-BE49-F238E27FC236}">
                <a16:creationId xmlns:a16="http://schemas.microsoft.com/office/drawing/2014/main" id="{48FE6A0E-60EB-1847-84AE-7020CB20086A}"/>
              </a:ext>
              <a:ext uri="{C183D7F6-B498-43B3-948B-1728B52AA6E4}">
                <adec:decorative xmlns:adec="http://schemas.microsoft.com/office/drawing/2017/decorative" val="1"/>
              </a:ext>
            </a:extLst>
          </p:cNvPr>
          <p:cNvSpPr/>
          <p:nvPr userDrawn="1"/>
        </p:nvSpPr>
        <p:spPr>
          <a:xfrm>
            <a:off x="1908739" y="230102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Content Placeholder 16">
            <a:extLst>
              <a:ext uri="{FF2B5EF4-FFF2-40B4-BE49-F238E27FC236}">
                <a16:creationId xmlns:a16="http://schemas.microsoft.com/office/drawing/2014/main" id="{64659DE2-4E26-D142-8E1E-3E18E176A48A}"/>
              </a:ext>
            </a:extLst>
          </p:cNvPr>
          <p:cNvSpPr>
            <a:spLocks noGrp="1"/>
          </p:cNvSpPr>
          <p:nvPr>
            <p:ph sz="quarter" idx="28"/>
          </p:nvPr>
        </p:nvSpPr>
        <p:spPr>
          <a:xfrm>
            <a:off x="1934734" y="238757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43" name="Rounded Rectangle 142">
            <a:extLst>
              <a:ext uri="{FF2B5EF4-FFF2-40B4-BE49-F238E27FC236}">
                <a16:creationId xmlns:a16="http://schemas.microsoft.com/office/drawing/2014/main" id="{F922D3B4-77B3-AB48-BD06-44E46802ADF3}"/>
              </a:ext>
              <a:ext uri="{C183D7F6-B498-43B3-948B-1728B52AA6E4}">
                <adec:decorative xmlns:adec="http://schemas.microsoft.com/office/drawing/2017/decorative" val="1"/>
              </a:ext>
            </a:extLst>
          </p:cNvPr>
          <p:cNvSpPr/>
          <p:nvPr userDrawn="1"/>
        </p:nvSpPr>
        <p:spPr>
          <a:xfrm>
            <a:off x="3127939" y="230102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Content Placeholder 16">
            <a:extLst>
              <a:ext uri="{FF2B5EF4-FFF2-40B4-BE49-F238E27FC236}">
                <a16:creationId xmlns:a16="http://schemas.microsoft.com/office/drawing/2014/main" id="{D3812B67-608F-5646-A36E-A2C67BA7ADC5}"/>
              </a:ext>
            </a:extLst>
          </p:cNvPr>
          <p:cNvSpPr>
            <a:spLocks noGrp="1"/>
          </p:cNvSpPr>
          <p:nvPr>
            <p:ph sz="quarter" idx="29"/>
          </p:nvPr>
        </p:nvSpPr>
        <p:spPr>
          <a:xfrm>
            <a:off x="3153934" y="238757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45" name="Rounded Rectangle 144">
            <a:extLst>
              <a:ext uri="{FF2B5EF4-FFF2-40B4-BE49-F238E27FC236}">
                <a16:creationId xmlns:a16="http://schemas.microsoft.com/office/drawing/2014/main" id="{055ACA43-8CAF-DC43-9889-4803EAFE21F2}"/>
              </a:ext>
              <a:ext uri="{C183D7F6-B498-43B3-948B-1728B52AA6E4}">
                <adec:decorative xmlns:adec="http://schemas.microsoft.com/office/drawing/2017/decorative" val="1"/>
              </a:ext>
            </a:extLst>
          </p:cNvPr>
          <p:cNvSpPr/>
          <p:nvPr userDrawn="1"/>
        </p:nvSpPr>
        <p:spPr>
          <a:xfrm>
            <a:off x="689539" y="274806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Content Placeholder 16">
            <a:extLst>
              <a:ext uri="{FF2B5EF4-FFF2-40B4-BE49-F238E27FC236}">
                <a16:creationId xmlns:a16="http://schemas.microsoft.com/office/drawing/2014/main" id="{A8BFC81D-715B-FD4C-A5F3-B3DCA443B9D4}"/>
              </a:ext>
            </a:extLst>
          </p:cNvPr>
          <p:cNvSpPr>
            <a:spLocks noGrp="1"/>
          </p:cNvSpPr>
          <p:nvPr>
            <p:ph sz="quarter" idx="30"/>
          </p:nvPr>
        </p:nvSpPr>
        <p:spPr>
          <a:xfrm>
            <a:off x="715534" y="283461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47" name="Rounded Rectangle 146">
            <a:extLst>
              <a:ext uri="{FF2B5EF4-FFF2-40B4-BE49-F238E27FC236}">
                <a16:creationId xmlns:a16="http://schemas.microsoft.com/office/drawing/2014/main" id="{F057DD69-9591-2F44-839B-A661F2551D35}"/>
              </a:ext>
              <a:ext uri="{C183D7F6-B498-43B3-948B-1728B52AA6E4}">
                <adec:decorative xmlns:adec="http://schemas.microsoft.com/office/drawing/2017/decorative" val="1"/>
              </a:ext>
            </a:extLst>
          </p:cNvPr>
          <p:cNvSpPr/>
          <p:nvPr userDrawn="1"/>
        </p:nvSpPr>
        <p:spPr>
          <a:xfrm>
            <a:off x="1908739" y="274806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Content Placeholder 16">
            <a:extLst>
              <a:ext uri="{FF2B5EF4-FFF2-40B4-BE49-F238E27FC236}">
                <a16:creationId xmlns:a16="http://schemas.microsoft.com/office/drawing/2014/main" id="{787A03DF-A332-5E42-8716-6C510E71C5FE}"/>
              </a:ext>
            </a:extLst>
          </p:cNvPr>
          <p:cNvSpPr>
            <a:spLocks noGrp="1"/>
          </p:cNvSpPr>
          <p:nvPr>
            <p:ph sz="quarter" idx="31"/>
          </p:nvPr>
        </p:nvSpPr>
        <p:spPr>
          <a:xfrm>
            <a:off x="1934734" y="283461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49" name="Rounded Rectangle 148">
            <a:extLst>
              <a:ext uri="{FF2B5EF4-FFF2-40B4-BE49-F238E27FC236}">
                <a16:creationId xmlns:a16="http://schemas.microsoft.com/office/drawing/2014/main" id="{1809696F-19E0-CC40-A6DE-14CDD43A3CA4}"/>
              </a:ext>
              <a:ext uri="{C183D7F6-B498-43B3-948B-1728B52AA6E4}">
                <adec:decorative xmlns:adec="http://schemas.microsoft.com/office/drawing/2017/decorative" val="1"/>
              </a:ext>
            </a:extLst>
          </p:cNvPr>
          <p:cNvSpPr/>
          <p:nvPr userDrawn="1"/>
        </p:nvSpPr>
        <p:spPr>
          <a:xfrm>
            <a:off x="3127939" y="274806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ontent Placeholder 16">
            <a:extLst>
              <a:ext uri="{FF2B5EF4-FFF2-40B4-BE49-F238E27FC236}">
                <a16:creationId xmlns:a16="http://schemas.microsoft.com/office/drawing/2014/main" id="{537A1FAA-8DF4-1442-98D8-E619887B1149}"/>
              </a:ext>
            </a:extLst>
          </p:cNvPr>
          <p:cNvSpPr>
            <a:spLocks noGrp="1"/>
          </p:cNvSpPr>
          <p:nvPr>
            <p:ph sz="quarter" idx="32"/>
          </p:nvPr>
        </p:nvSpPr>
        <p:spPr>
          <a:xfrm>
            <a:off x="3153934" y="283461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52" name="Rounded Rectangle 151">
            <a:extLst>
              <a:ext uri="{FF2B5EF4-FFF2-40B4-BE49-F238E27FC236}">
                <a16:creationId xmlns:a16="http://schemas.microsoft.com/office/drawing/2014/main" id="{84AB3E74-2090-1345-BDC9-D0CBC45E2C87}"/>
              </a:ext>
              <a:ext uri="{C183D7F6-B498-43B3-948B-1728B52AA6E4}">
                <adec:decorative xmlns:adec="http://schemas.microsoft.com/office/drawing/2017/decorative" val="1"/>
              </a:ext>
            </a:extLst>
          </p:cNvPr>
          <p:cNvSpPr/>
          <p:nvPr userDrawn="1"/>
        </p:nvSpPr>
        <p:spPr>
          <a:xfrm>
            <a:off x="689539" y="3184948"/>
            <a:ext cx="1850203"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Content Placeholder 16">
            <a:extLst>
              <a:ext uri="{FF2B5EF4-FFF2-40B4-BE49-F238E27FC236}">
                <a16:creationId xmlns:a16="http://schemas.microsoft.com/office/drawing/2014/main" id="{D3780A34-FFEE-A248-9352-81A291682CE7}"/>
              </a:ext>
            </a:extLst>
          </p:cNvPr>
          <p:cNvSpPr>
            <a:spLocks noGrp="1"/>
          </p:cNvSpPr>
          <p:nvPr>
            <p:ph sz="quarter" idx="33"/>
          </p:nvPr>
        </p:nvSpPr>
        <p:spPr>
          <a:xfrm>
            <a:off x="715534" y="3271490"/>
            <a:ext cx="1850203"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54" name="Rounded Rectangle 153">
            <a:extLst>
              <a:ext uri="{FF2B5EF4-FFF2-40B4-BE49-F238E27FC236}">
                <a16:creationId xmlns:a16="http://schemas.microsoft.com/office/drawing/2014/main" id="{86AFF5D6-D165-614B-B5EE-A1F36D09E20E}"/>
              </a:ext>
              <a:ext uri="{C183D7F6-B498-43B3-948B-1728B52AA6E4}">
                <adec:decorative xmlns:adec="http://schemas.microsoft.com/office/drawing/2017/decorative" val="1"/>
              </a:ext>
            </a:extLst>
          </p:cNvPr>
          <p:cNvSpPr/>
          <p:nvPr userDrawn="1"/>
        </p:nvSpPr>
        <p:spPr>
          <a:xfrm>
            <a:off x="2617789" y="3184948"/>
            <a:ext cx="169887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ontent Placeholder 16">
            <a:extLst>
              <a:ext uri="{FF2B5EF4-FFF2-40B4-BE49-F238E27FC236}">
                <a16:creationId xmlns:a16="http://schemas.microsoft.com/office/drawing/2014/main" id="{7B815AF4-30B3-A649-8C21-194593F48F22}"/>
              </a:ext>
            </a:extLst>
          </p:cNvPr>
          <p:cNvSpPr>
            <a:spLocks noGrp="1"/>
          </p:cNvSpPr>
          <p:nvPr>
            <p:ph sz="quarter" idx="34"/>
          </p:nvPr>
        </p:nvSpPr>
        <p:spPr>
          <a:xfrm>
            <a:off x="2643784" y="3271490"/>
            <a:ext cx="169887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57" name="Rounded Rectangle 156">
            <a:extLst>
              <a:ext uri="{FF2B5EF4-FFF2-40B4-BE49-F238E27FC236}">
                <a16:creationId xmlns:a16="http://schemas.microsoft.com/office/drawing/2014/main" id="{94D66CB2-9B50-3847-9D9A-AE13944A2EDF}"/>
              </a:ext>
              <a:ext uri="{C183D7F6-B498-43B3-948B-1728B52AA6E4}">
                <adec:decorative xmlns:adec="http://schemas.microsoft.com/office/drawing/2017/decorative" val="1"/>
              </a:ext>
            </a:extLst>
          </p:cNvPr>
          <p:cNvSpPr/>
          <p:nvPr userDrawn="1"/>
        </p:nvSpPr>
        <p:spPr>
          <a:xfrm>
            <a:off x="689539" y="363198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Content Placeholder 16">
            <a:extLst>
              <a:ext uri="{FF2B5EF4-FFF2-40B4-BE49-F238E27FC236}">
                <a16:creationId xmlns:a16="http://schemas.microsoft.com/office/drawing/2014/main" id="{126736A1-D120-2A47-910E-0EC525FB2783}"/>
              </a:ext>
            </a:extLst>
          </p:cNvPr>
          <p:cNvSpPr>
            <a:spLocks noGrp="1"/>
          </p:cNvSpPr>
          <p:nvPr>
            <p:ph sz="quarter" idx="35"/>
          </p:nvPr>
        </p:nvSpPr>
        <p:spPr>
          <a:xfrm>
            <a:off x="715534" y="371853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59" name="Rounded Rectangle 158">
            <a:extLst>
              <a:ext uri="{FF2B5EF4-FFF2-40B4-BE49-F238E27FC236}">
                <a16:creationId xmlns:a16="http://schemas.microsoft.com/office/drawing/2014/main" id="{DCE8A78F-2F15-5845-AD7F-DB5A73BF622A}"/>
              </a:ext>
              <a:ext uri="{C183D7F6-B498-43B3-948B-1728B52AA6E4}">
                <adec:decorative xmlns:adec="http://schemas.microsoft.com/office/drawing/2017/decorative" val="1"/>
              </a:ext>
            </a:extLst>
          </p:cNvPr>
          <p:cNvSpPr/>
          <p:nvPr userDrawn="1"/>
        </p:nvSpPr>
        <p:spPr>
          <a:xfrm>
            <a:off x="1908739" y="363198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Content Placeholder 16">
            <a:extLst>
              <a:ext uri="{FF2B5EF4-FFF2-40B4-BE49-F238E27FC236}">
                <a16:creationId xmlns:a16="http://schemas.microsoft.com/office/drawing/2014/main" id="{B840D00E-9A07-4C4D-A455-A8838AB78759}"/>
              </a:ext>
            </a:extLst>
          </p:cNvPr>
          <p:cNvSpPr>
            <a:spLocks noGrp="1"/>
          </p:cNvSpPr>
          <p:nvPr>
            <p:ph sz="quarter" idx="36"/>
          </p:nvPr>
        </p:nvSpPr>
        <p:spPr>
          <a:xfrm>
            <a:off x="1934734" y="371853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62" name="Rounded Rectangle 161">
            <a:extLst>
              <a:ext uri="{FF2B5EF4-FFF2-40B4-BE49-F238E27FC236}">
                <a16:creationId xmlns:a16="http://schemas.microsoft.com/office/drawing/2014/main" id="{771357DA-CD6F-2F43-8714-510A43676FCD}"/>
              </a:ext>
              <a:ext uri="{C183D7F6-B498-43B3-948B-1728B52AA6E4}">
                <adec:decorative xmlns:adec="http://schemas.microsoft.com/office/drawing/2017/decorative" val="1"/>
              </a:ext>
            </a:extLst>
          </p:cNvPr>
          <p:cNvSpPr/>
          <p:nvPr userDrawn="1"/>
        </p:nvSpPr>
        <p:spPr>
          <a:xfrm>
            <a:off x="3127939" y="363198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Content Placeholder 16">
            <a:extLst>
              <a:ext uri="{FF2B5EF4-FFF2-40B4-BE49-F238E27FC236}">
                <a16:creationId xmlns:a16="http://schemas.microsoft.com/office/drawing/2014/main" id="{4778F7C0-0151-C744-9126-E4569DBF189A}"/>
              </a:ext>
            </a:extLst>
          </p:cNvPr>
          <p:cNvSpPr>
            <a:spLocks noGrp="1"/>
          </p:cNvSpPr>
          <p:nvPr>
            <p:ph sz="quarter" idx="37"/>
          </p:nvPr>
        </p:nvSpPr>
        <p:spPr>
          <a:xfrm>
            <a:off x="3153934" y="371853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dirty="0"/>
          </a:p>
        </p:txBody>
      </p:sp>
      <p:sp>
        <p:nvSpPr>
          <p:cNvPr id="187" name="Rounded Rectangle 186">
            <a:extLst>
              <a:ext uri="{FF2B5EF4-FFF2-40B4-BE49-F238E27FC236}">
                <a16:creationId xmlns:a16="http://schemas.microsoft.com/office/drawing/2014/main" id="{A3DFEF1E-DB7A-F44D-9EA7-42E2BAA515AA}"/>
              </a:ext>
              <a:ext uri="{C183D7F6-B498-43B3-948B-1728B52AA6E4}">
                <adec:decorative xmlns:adec="http://schemas.microsoft.com/office/drawing/2017/decorative" val="1"/>
              </a:ext>
            </a:extLst>
          </p:cNvPr>
          <p:cNvSpPr/>
          <p:nvPr userDrawn="1"/>
        </p:nvSpPr>
        <p:spPr>
          <a:xfrm>
            <a:off x="4794181" y="2301028"/>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ounded Rectangle 187">
            <a:extLst>
              <a:ext uri="{FF2B5EF4-FFF2-40B4-BE49-F238E27FC236}">
                <a16:creationId xmlns:a16="http://schemas.microsoft.com/office/drawing/2014/main" id="{A0E506A2-8059-BC41-A5D5-1CC7D9E17FBF}"/>
              </a:ext>
              <a:ext uri="{C183D7F6-B498-43B3-948B-1728B52AA6E4}">
                <adec:decorative xmlns:adec="http://schemas.microsoft.com/office/drawing/2017/decorative" val="1"/>
              </a:ext>
            </a:extLst>
          </p:cNvPr>
          <p:cNvSpPr/>
          <p:nvPr userDrawn="1"/>
        </p:nvSpPr>
        <p:spPr>
          <a:xfrm>
            <a:off x="4794181" y="2739239"/>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ounded Rectangle 193">
            <a:extLst>
              <a:ext uri="{FF2B5EF4-FFF2-40B4-BE49-F238E27FC236}">
                <a16:creationId xmlns:a16="http://schemas.microsoft.com/office/drawing/2014/main" id="{A9B157BB-2BEB-C641-AA26-290CB6CFBD23}"/>
              </a:ext>
              <a:ext uri="{C183D7F6-B498-43B3-948B-1728B52AA6E4}">
                <adec:decorative xmlns:adec="http://schemas.microsoft.com/office/drawing/2017/decorative" val="1"/>
              </a:ext>
            </a:extLst>
          </p:cNvPr>
          <p:cNvSpPr/>
          <p:nvPr userDrawn="1"/>
        </p:nvSpPr>
        <p:spPr>
          <a:xfrm>
            <a:off x="6653461" y="2301028"/>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ounded Rectangle 194">
            <a:extLst>
              <a:ext uri="{FF2B5EF4-FFF2-40B4-BE49-F238E27FC236}">
                <a16:creationId xmlns:a16="http://schemas.microsoft.com/office/drawing/2014/main" id="{74ED7A16-720C-A64B-BCEF-FD47C1D2BA38}"/>
              </a:ext>
              <a:ext uri="{C183D7F6-B498-43B3-948B-1728B52AA6E4}">
                <adec:decorative xmlns:adec="http://schemas.microsoft.com/office/drawing/2017/decorative" val="1"/>
              </a:ext>
            </a:extLst>
          </p:cNvPr>
          <p:cNvSpPr/>
          <p:nvPr userDrawn="1"/>
        </p:nvSpPr>
        <p:spPr>
          <a:xfrm>
            <a:off x="6653461" y="2739239"/>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Content Placeholder 16">
            <a:extLst>
              <a:ext uri="{FF2B5EF4-FFF2-40B4-BE49-F238E27FC236}">
                <a16:creationId xmlns:a16="http://schemas.microsoft.com/office/drawing/2014/main" id="{4727801D-157D-7A48-97D7-E719EE3B7577}"/>
              </a:ext>
            </a:extLst>
          </p:cNvPr>
          <p:cNvSpPr>
            <a:spLocks noGrp="1"/>
          </p:cNvSpPr>
          <p:nvPr>
            <p:ph sz="quarter" idx="38" hasCustomPrompt="1"/>
          </p:nvPr>
        </p:nvSpPr>
        <p:spPr>
          <a:xfrm>
            <a:off x="5602686" y="2009351"/>
            <a:ext cx="222251" cy="226978"/>
          </a:xfrm>
        </p:spPr>
        <p:txBody>
          <a:bodyPr anchor="ctr"/>
          <a:lstStyle>
            <a:lvl1pPr marL="0" indent="0" algn="r">
              <a:buFont typeface="Arial" panose="020B0604020202020204" pitchFamily="34" charset="0"/>
              <a:buNone/>
              <a:defRPr sz="750" b="0">
                <a:solidFill>
                  <a:schemeClr val="tx1"/>
                </a:solidFill>
              </a:defRPr>
            </a:lvl1pPr>
          </a:lstStyle>
          <a:p>
            <a:pPr lvl="0"/>
            <a:r>
              <a:rPr lang="en-US" dirty="0"/>
              <a:t>P</a:t>
            </a:r>
          </a:p>
        </p:txBody>
      </p:sp>
      <p:sp>
        <p:nvSpPr>
          <p:cNvPr id="205" name="Content Placeholder 16">
            <a:extLst>
              <a:ext uri="{FF2B5EF4-FFF2-40B4-BE49-F238E27FC236}">
                <a16:creationId xmlns:a16="http://schemas.microsoft.com/office/drawing/2014/main" id="{F12CE430-5FAF-6D49-BD0F-C6669F471F03}"/>
              </a:ext>
            </a:extLst>
          </p:cNvPr>
          <p:cNvSpPr>
            <a:spLocks noGrp="1"/>
          </p:cNvSpPr>
          <p:nvPr>
            <p:ph sz="quarter" idx="39" hasCustomPrompt="1"/>
          </p:nvPr>
        </p:nvSpPr>
        <p:spPr>
          <a:xfrm>
            <a:off x="5911566" y="2009353"/>
            <a:ext cx="2053516" cy="237009"/>
          </a:xfrm>
        </p:spPr>
        <p:txBody>
          <a:bodyPr anchor="ctr"/>
          <a:lstStyle>
            <a:lvl1pPr marL="0" indent="0" algn="l">
              <a:buFont typeface="Arial" panose="020B0604020202020204" pitchFamily="34" charset="0"/>
              <a:buNone/>
              <a:defRPr sz="900" b="1">
                <a:solidFill>
                  <a:schemeClr val="tx1"/>
                </a:solidFill>
              </a:defRPr>
            </a:lvl1pPr>
          </a:lstStyle>
          <a:p>
            <a:pPr lvl="0"/>
            <a:r>
              <a:rPr lang="en-US" dirty="0"/>
              <a:t>Heading</a:t>
            </a:r>
          </a:p>
        </p:txBody>
      </p:sp>
      <p:sp>
        <p:nvSpPr>
          <p:cNvPr id="207" name="Content Placeholder 16">
            <a:extLst>
              <a:ext uri="{FF2B5EF4-FFF2-40B4-BE49-F238E27FC236}">
                <a16:creationId xmlns:a16="http://schemas.microsoft.com/office/drawing/2014/main" id="{035FCBBD-852A-F14B-A674-67F97F322042}"/>
              </a:ext>
            </a:extLst>
          </p:cNvPr>
          <p:cNvSpPr>
            <a:spLocks noGrp="1"/>
          </p:cNvSpPr>
          <p:nvPr>
            <p:ph sz="quarter" idx="40" hasCustomPrompt="1"/>
          </p:nvPr>
        </p:nvSpPr>
        <p:spPr>
          <a:xfrm>
            <a:off x="4815706" y="2381257"/>
            <a:ext cx="1695039" cy="235065"/>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24" name="Content Placeholder 16">
            <a:extLst>
              <a:ext uri="{FF2B5EF4-FFF2-40B4-BE49-F238E27FC236}">
                <a16:creationId xmlns:a16="http://schemas.microsoft.com/office/drawing/2014/main" id="{3A39F015-9AC0-384F-B22E-A7D56645E2CB}"/>
              </a:ext>
            </a:extLst>
          </p:cNvPr>
          <p:cNvSpPr>
            <a:spLocks noGrp="1"/>
          </p:cNvSpPr>
          <p:nvPr>
            <p:ph sz="quarter" idx="41" hasCustomPrompt="1"/>
          </p:nvPr>
        </p:nvSpPr>
        <p:spPr>
          <a:xfrm>
            <a:off x="6699754" y="2380369"/>
            <a:ext cx="1695039" cy="237009"/>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33" name="Rounded Rectangle 232">
            <a:extLst>
              <a:ext uri="{FF2B5EF4-FFF2-40B4-BE49-F238E27FC236}">
                <a16:creationId xmlns:a16="http://schemas.microsoft.com/office/drawing/2014/main" id="{AD106962-A33B-3844-987B-F5A5B697DE97}"/>
              </a:ext>
              <a:ext uri="{C183D7F6-B498-43B3-948B-1728B52AA6E4}">
                <adec:decorative xmlns:adec="http://schemas.microsoft.com/office/drawing/2017/decorative" val="1"/>
              </a:ext>
            </a:extLst>
          </p:cNvPr>
          <p:cNvSpPr/>
          <p:nvPr userDrawn="1"/>
        </p:nvSpPr>
        <p:spPr>
          <a:xfrm>
            <a:off x="4731611" y="1946063"/>
            <a:ext cx="3814051" cy="2158579"/>
          </a:xfrm>
          <a:prstGeom prst="roundRect">
            <a:avLst>
              <a:gd name="adj" fmla="val 5872"/>
            </a:avLst>
          </a:prstGeom>
          <a:noFill/>
          <a:ln w="15875">
            <a:solidFill>
              <a:srgbClr val="4C2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Content Placeholder 16">
            <a:extLst>
              <a:ext uri="{FF2B5EF4-FFF2-40B4-BE49-F238E27FC236}">
                <a16:creationId xmlns:a16="http://schemas.microsoft.com/office/drawing/2014/main" id="{432128DF-3BDA-744D-B034-20AC10DE5361}"/>
              </a:ext>
            </a:extLst>
          </p:cNvPr>
          <p:cNvSpPr>
            <a:spLocks noGrp="1"/>
          </p:cNvSpPr>
          <p:nvPr>
            <p:ph sz="quarter" idx="48" hasCustomPrompt="1"/>
          </p:nvPr>
        </p:nvSpPr>
        <p:spPr>
          <a:xfrm>
            <a:off x="4812457" y="2832938"/>
            <a:ext cx="1716107"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35" name="Content Placeholder 16">
            <a:extLst>
              <a:ext uri="{FF2B5EF4-FFF2-40B4-BE49-F238E27FC236}">
                <a16:creationId xmlns:a16="http://schemas.microsoft.com/office/drawing/2014/main" id="{368F4BD8-CE17-6840-9EE4-D831DB8097A5}"/>
              </a:ext>
            </a:extLst>
          </p:cNvPr>
          <p:cNvSpPr>
            <a:spLocks noGrp="1"/>
          </p:cNvSpPr>
          <p:nvPr>
            <p:ph sz="quarter" idx="49" hasCustomPrompt="1"/>
          </p:nvPr>
        </p:nvSpPr>
        <p:spPr>
          <a:xfrm>
            <a:off x="6662600" y="2832938"/>
            <a:ext cx="1769347"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36" name="Rounded Rectangle 235">
            <a:extLst>
              <a:ext uri="{FF2B5EF4-FFF2-40B4-BE49-F238E27FC236}">
                <a16:creationId xmlns:a16="http://schemas.microsoft.com/office/drawing/2014/main" id="{88212B2D-9454-DC4C-9DA6-9326AF3FDD7F}"/>
              </a:ext>
              <a:ext uri="{C183D7F6-B498-43B3-948B-1728B52AA6E4}">
                <adec:decorative xmlns:adec="http://schemas.microsoft.com/office/drawing/2017/decorative" val="1"/>
              </a:ext>
            </a:extLst>
          </p:cNvPr>
          <p:cNvSpPr/>
          <p:nvPr userDrawn="1"/>
        </p:nvSpPr>
        <p:spPr>
          <a:xfrm>
            <a:off x="4794181" y="3196439"/>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Rounded Rectangle 236">
            <a:extLst>
              <a:ext uri="{FF2B5EF4-FFF2-40B4-BE49-F238E27FC236}">
                <a16:creationId xmlns:a16="http://schemas.microsoft.com/office/drawing/2014/main" id="{F07755B8-74A5-B542-9361-8ED552E11281}"/>
              </a:ext>
              <a:ext uri="{C183D7F6-B498-43B3-948B-1728B52AA6E4}">
                <adec:decorative xmlns:adec="http://schemas.microsoft.com/office/drawing/2017/decorative" val="1"/>
              </a:ext>
            </a:extLst>
          </p:cNvPr>
          <p:cNvSpPr/>
          <p:nvPr userDrawn="1"/>
        </p:nvSpPr>
        <p:spPr>
          <a:xfrm>
            <a:off x="6653461" y="3196439"/>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Content Placeholder 16">
            <a:extLst>
              <a:ext uri="{FF2B5EF4-FFF2-40B4-BE49-F238E27FC236}">
                <a16:creationId xmlns:a16="http://schemas.microsoft.com/office/drawing/2014/main" id="{36E9628A-9109-0541-B494-96E3CE90EC35}"/>
              </a:ext>
            </a:extLst>
          </p:cNvPr>
          <p:cNvSpPr>
            <a:spLocks noGrp="1"/>
          </p:cNvSpPr>
          <p:nvPr>
            <p:ph sz="quarter" idx="50" hasCustomPrompt="1"/>
          </p:nvPr>
        </p:nvSpPr>
        <p:spPr>
          <a:xfrm>
            <a:off x="4812457" y="3290138"/>
            <a:ext cx="1716107"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39" name="Content Placeholder 16">
            <a:extLst>
              <a:ext uri="{FF2B5EF4-FFF2-40B4-BE49-F238E27FC236}">
                <a16:creationId xmlns:a16="http://schemas.microsoft.com/office/drawing/2014/main" id="{07D50E1E-D92C-C64E-B517-39F9B630A71F}"/>
              </a:ext>
            </a:extLst>
          </p:cNvPr>
          <p:cNvSpPr>
            <a:spLocks noGrp="1"/>
          </p:cNvSpPr>
          <p:nvPr>
            <p:ph sz="quarter" idx="51" hasCustomPrompt="1"/>
          </p:nvPr>
        </p:nvSpPr>
        <p:spPr>
          <a:xfrm>
            <a:off x="6662600" y="3290138"/>
            <a:ext cx="1769347"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40" name="Rounded Rectangle 239">
            <a:extLst>
              <a:ext uri="{FF2B5EF4-FFF2-40B4-BE49-F238E27FC236}">
                <a16:creationId xmlns:a16="http://schemas.microsoft.com/office/drawing/2014/main" id="{9618AD0E-C85E-3D48-8207-114CAE9A2DA3}"/>
              </a:ext>
              <a:ext uri="{C183D7F6-B498-43B3-948B-1728B52AA6E4}">
                <adec:decorative xmlns:adec="http://schemas.microsoft.com/office/drawing/2017/decorative" val="1"/>
              </a:ext>
            </a:extLst>
          </p:cNvPr>
          <p:cNvSpPr/>
          <p:nvPr userDrawn="1"/>
        </p:nvSpPr>
        <p:spPr>
          <a:xfrm>
            <a:off x="4794181" y="3653372"/>
            <a:ext cx="3634285"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Content Placeholder 16">
            <a:extLst>
              <a:ext uri="{FF2B5EF4-FFF2-40B4-BE49-F238E27FC236}">
                <a16:creationId xmlns:a16="http://schemas.microsoft.com/office/drawing/2014/main" id="{42C32DDC-65B1-484F-8F4A-2F87CE183AF9}"/>
              </a:ext>
            </a:extLst>
          </p:cNvPr>
          <p:cNvSpPr>
            <a:spLocks noGrp="1"/>
          </p:cNvSpPr>
          <p:nvPr>
            <p:ph sz="quarter" idx="52" hasCustomPrompt="1"/>
          </p:nvPr>
        </p:nvSpPr>
        <p:spPr>
          <a:xfrm>
            <a:off x="4866877" y="3747069"/>
            <a:ext cx="3488893"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42" name="Rounded Rectangle 241">
            <a:extLst>
              <a:ext uri="{FF2B5EF4-FFF2-40B4-BE49-F238E27FC236}">
                <a16:creationId xmlns:a16="http://schemas.microsoft.com/office/drawing/2014/main" id="{27776884-E495-9348-BD1E-5F3AC9252485}"/>
              </a:ext>
              <a:ext uri="{C183D7F6-B498-43B3-948B-1728B52AA6E4}">
                <adec:decorative xmlns:adec="http://schemas.microsoft.com/office/drawing/2017/decorative" val="1"/>
              </a:ext>
            </a:extLst>
          </p:cNvPr>
          <p:cNvSpPr/>
          <p:nvPr userDrawn="1"/>
        </p:nvSpPr>
        <p:spPr>
          <a:xfrm>
            <a:off x="689541" y="4510626"/>
            <a:ext cx="1787622" cy="405911"/>
          </a:xfrm>
          <a:prstGeom prst="roundRect">
            <a:avLst>
              <a:gd name="adj" fmla="val 10438"/>
            </a:avLst>
          </a:prstGeom>
          <a:solidFill>
            <a:srgbClr val="E7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Rounded Rectangle 242">
            <a:extLst>
              <a:ext uri="{FF2B5EF4-FFF2-40B4-BE49-F238E27FC236}">
                <a16:creationId xmlns:a16="http://schemas.microsoft.com/office/drawing/2014/main" id="{266424EB-52F0-4A45-881C-5F951427E95E}"/>
              </a:ext>
              <a:ext uri="{C183D7F6-B498-43B3-948B-1728B52AA6E4}">
                <adec:decorative xmlns:adec="http://schemas.microsoft.com/office/drawing/2017/decorative" val="1"/>
              </a:ext>
            </a:extLst>
          </p:cNvPr>
          <p:cNvSpPr/>
          <p:nvPr userDrawn="1"/>
        </p:nvSpPr>
        <p:spPr>
          <a:xfrm>
            <a:off x="2667389" y="4510626"/>
            <a:ext cx="1787622" cy="405911"/>
          </a:xfrm>
          <a:prstGeom prst="roundRect">
            <a:avLst>
              <a:gd name="adj" fmla="val 10438"/>
            </a:avLst>
          </a:prstGeom>
          <a:solidFill>
            <a:srgbClr val="E7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Rounded Rectangle 243">
            <a:extLst>
              <a:ext uri="{FF2B5EF4-FFF2-40B4-BE49-F238E27FC236}">
                <a16:creationId xmlns:a16="http://schemas.microsoft.com/office/drawing/2014/main" id="{DD231614-C21A-094A-933D-82771323E751}"/>
              </a:ext>
              <a:ext uri="{C183D7F6-B498-43B3-948B-1728B52AA6E4}">
                <adec:decorative xmlns:adec="http://schemas.microsoft.com/office/drawing/2017/decorative" val="1"/>
              </a:ext>
            </a:extLst>
          </p:cNvPr>
          <p:cNvSpPr/>
          <p:nvPr userDrawn="1"/>
        </p:nvSpPr>
        <p:spPr>
          <a:xfrm>
            <a:off x="4645237" y="4510626"/>
            <a:ext cx="1787622" cy="405911"/>
          </a:xfrm>
          <a:prstGeom prst="roundRect">
            <a:avLst>
              <a:gd name="adj" fmla="val 10438"/>
            </a:avLst>
          </a:prstGeom>
          <a:solidFill>
            <a:srgbClr val="E7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Rounded Rectangle 244">
            <a:extLst>
              <a:ext uri="{FF2B5EF4-FFF2-40B4-BE49-F238E27FC236}">
                <a16:creationId xmlns:a16="http://schemas.microsoft.com/office/drawing/2014/main" id="{4A9AABC9-BA91-8948-ACA0-F4DFAAB2E14E}"/>
              </a:ext>
              <a:ext uri="{C183D7F6-B498-43B3-948B-1728B52AA6E4}">
                <adec:decorative xmlns:adec="http://schemas.microsoft.com/office/drawing/2017/decorative" val="1"/>
              </a:ext>
            </a:extLst>
          </p:cNvPr>
          <p:cNvSpPr/>
          <p:nvPr userDrawn="1"/>
        </p:nvSpPr>
        <p:spPr>
          <a:xfrm>
            <a:off x="6623085" y="4510626"/>
            <a:ext cx="1787622" cy="405911"/>
          </a:xfrm>
          <a:prstGeom prst="roundRect">
            <a:avLst>
              <a:gd name="adj" fmla="val 10438"/>
            </a:avLst>
          </a:prstGeom>
          <a:solidFill>
            <a:srgbClr val="E7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6" name="Content Placeholder 16">
            <a:extLst>
              <a:ext uri="{FF2B5EF4-FFF2-40B4-BE49-F238E27FC236}">
                <a16:creationId xmlns:a16="http://schemas.microsoft.com/office/drawing/2014/main" id="{19D653CC-B96A-9F43-9FD5-EEA4D75735A3}"/>
              </a:ext>
            </a:extLst>
          </p:cNvPr>
          <p:cNvSpPr>
            <a:spLocks noGrp="1"/>
          </p:cNvSpPr>
          <p:nvPr>
            <p:ph sz="quarter" idx="53" hasCustomPrompt="1"/>
          </p:nvPr>
        </p:nvSpPr>
        <p:spPr>
          <a:xfrm>
            <a:off x="3589997" y="4239476"/>
            <a:ext cx="242616" cy="233268"/>
          </a:xfrm>
        </p:spPr>
        <p:txBody>
          <a:bodyPr anchor="ctr"/>
          <a:lstStyle>
            <a:lvl1pPr marL="0" indent="0" algn="r">
              <a:buFont typeface="Arial" panose="020B0604020202020204" pitchFamily="34" charset="0"/>
              <a:buNone/>
              <a:defRPr sz="750" b="0">
                <a:solidFill>
                  <a:schemeClr val="tx1"/>
                </a:solidFill>
              </a:defRPr>
            </a:lvl1pPr>
          </a:lstStyle>
          <a:p>
            <a:pPr lvl="0"/>
            <a:r>
              <a:rPr lang="en-US" dirty="0"/>
              <a:t>P</a:t>
            </a:r>
          </a:p>
        </p:txBody>
      </p:sp>
      <p:sp>
        <p:nvSpPr>
          <p:cNvPr id="247" name="Content Placeholder 16">
            <a:extLst>
              <a:ext uri="{FF2B5EF4-FFF2-40B4-BE49-F238E27FC236}">
                <a16:creationId xmlns:a16="http://schemas.microsoft.com/office/drawing/2014/main" id="{4478E17A-9F20-1B4B-951E-1DD97BFDB499}"/>
              </a:ext>
            </a:extLst>
          </p:cNvPr>
          <p:cNvSpPr>
            <a:spLocks noGrp="1"/>
          </p:cNvSpPr>
          <p:nvPr>
            <p:ph sz="quarter" idx="54" hasCustomPrompt="1"/>
          </p:nvPr>
        </p:nvSpPr>
        <p:spPr>
          <a:xfrm>
            <a:off x="3977925" y="4242003"/>
            <a:ext cx="2603878" cy="226978"/>
          </a:xfrm>
        </p:spPr>
        <p:txBody>
          <a:bodyPr anchor="ctr"/>
          <a:lstStyle>
            <a:lvl1pPr marL="0" indent="0" algn="l">
              <a:buFont typeface="Arial" panose="020B0604020202020204" pitchFamily="34" charset="0"/>
              <a:buNone/>
              <a:defRPr sz="900" b="1">
                <a:solidFill>
                  <a:schemeClr val="tx1"/>
                </a:solidFill>
              </a:defRPr>
            </a:lvl1pPr>
          </a:lstStyle>
          <a:p>
            <a:pPr lvl="0"/>
            <a:r>
              <a:rPr lang="en-US" dirty="0"/>
              <a:t>Heading</a:t>
            </a:r>
          </a:p>
        </p:txBody>
      </p:sp>
      <p:sp>
        <p:nvSpPr>
          <p:cNvPr id="248" name="Content Placeholder 16">
            <a:extLst>
              <a:ext uri="{FF2B5EF4-FFF2-40B4-BE49-F238E27FC236}">
                <a16:creationId xmlns:a16="http://schemas.microsoft.com/office/drawing/2014/main" id="{A15B35C5-2C7F-6C49-A9CA-B3A7A4EC53D2}"/>
              </a:ext>
            </a:extLst>
          </p:cNvPr>
          <p:cNvSpPr>
            <a:spLocks noGrp="1"/>
          </p:cNvSpPr>
          <p:nvPr>
            <p:ph sz="quarter" idx="55" hasCustomPrompt="1"/>
          </p:nvPr>
        </p:nvSpPr>
        <p:spPr>
          <a:xfrm>
            <a:off x="728240" y="4612331"/>
            <a:ext cx="1710911" cy="226978"/>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49" name="Content Placeholder 16">
            <a:extLst>
              <a:ext uri="{FF2B5EF4-FFF2-40B4-BE49-F238E27FC236}">
                <a16:creationId xmlns:a16="http://schemas.microsoft.com/office/drawing/2014/main" id="{400324D2-F566-CF4A-B0DF-E01FD972FE96}"/>
              </a:ext>
            </a:extLst>
          </p:cNvPr>
          <p:cNvSpPr>
            <a:spLocks noGrp="1"/>
          </p:cNvSpPr>
          <p:nvPr>
            <p:ph sz="quarter" idx="56" hasCustomPrompt="1"/>
          </p:nvPr>
        </p:nvSpPr>
        <p:spPr>
          <a:xfrm>
            <a:off x="2691197" y="4600249"/>
            <a:ext cx="1729505" cy="251147"/>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50" name="Content Placeholder 16">
            <a:extLst>
              <a:ext uri="{FF2B5EF4-FFF2-40B4-BE49-F238E27FC236}">
                <a16:creationId xmlns:a16="http://schemas.microsoft.com/office/drawing/2014/main" id="{41631494-4169-8147-9D51-55895F03D215}"/>
              </a:ext>
            </a:extLst>
          </p:cNvPr>
          <p:cNvSpPr>
            <a:spLocks noGrp="1"/>
          </p:cNvSpPr>
          <p:nvPr>
            <p:ph sz="quarter" idx="57" hasCustomPrompt="1"/>
          </p:nvPr>
        </p:nvSpPr>
        <p:spPr>
          <a:xfrm>
            <a:off x="4652448" y="4594399"/>
            <a:ext cx="1780412" cy="262842"/>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51" name="Content Placeholder 16">
            <a:extLst>
              <a:ext uri="{FF2B5EF4-FFF2-40B4-BE49-F238E27FC236}">
                <a16:creationId xmlns:a16="http://schemas.microsoft.com/office/drawing/2014/main" id="{6ACD12D8-AC3B-5E49-A87B-9ED75D5D9F36}"/>
              </a:ext>
            </a:extLst>
          </p:cNvPr>
          <p:cNvSpPr>
            <a:spLocks noGrp="1"/>
          </p:cNvSpPr>
          <p:nvPr>
            <p:ph sz="quarter" idx="58" hasCustomPrompt="1"/>
          </p:nvPr>
        </p:nvSpPr>
        <p:spPr>
          <a:xfrm>
            <a:off x="6651417" y="4603765"/>
            <a:ext cx="1750718" cy="244115"/>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52" name="Rounded Rectangle 251">
            <a:extLst>
              <a:ext uri="{FF2B5EF4-FFF2-40B4-BE49-F238E27FC236}">
                <a16:creationId xmlns:a16="http://schemas.microsoft.com/office/drawing/2014/main" id="{C1C8E183-E42D-0E4D-8FA9-2901337BAD2C}"/>
              </a:ext>
              <a:ext uri="{C183D7F6-B498-43B3-948B-1728B52AA6E4}">
                <adec:decorative xmlns:adec="http://schemas.microsoft.com/office/drawing/2017/decorative" val="1"/>
              </a:ext>
            </a:extLst>
          </p:cNvPr>
          <p:cNvSpPr/>
          <p:nvPr userDrawn="1"/>
        </p:nvSpPr>
        <p:spPr>
          <a:xfrm>
            <a:off x="606651" y="4192495"/>
            <a:ext cx="7915556" cy="798187"/>
          </a:xfrm>
          <a:prstGeom prst="roundRect">
            <a:avLst>
              <a:gd name="adj" fmla="val 10438"/>
            </a:avLst>
          </a:prstGeom>
          <a:noFill/>
          <a:ln w="15875">
            <a:solidFill>
              <a:srgbClr val="E75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Rounded Rectangle 252">
            <a:extLst>
              <a:ext uri="{FF2B5EF4-FFF2-40B4-BE49-F238E27FC236}">
                <a16:creationId xmlns:a16="http://schemas.microsoft.com/office/drawing/2014/main" id="{F066EEC4-CD23-274D-B0A6-DC62BF44AF78}"/>
              </a:ext>
              <a:ext uri="{C183D7F6-B498-43B3-948B-1728B52AA6E4}">
                <adec:decorative xmlns:adec="http://schemas.microsoft.com/office/drawing/2017/decorative" val="1"/>
              </a:ext>
            </a:extLst>
          </p:cNvPr>
          <p:cNvSpPr/>
          <p:nvPr userDrawn="1"/>
        </p:nvSpPr>
        <p:spPr>
          <a:xfrm>
            <a:off x="2275073" y="5388695"/>
            <a:ext cx="1463040"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Rounded Rectangle 253">
            <a:extLst>
              <a:ext uri="{FF2B5EF4-FFF2-40B4-BE49-F238E27FC236}">
                <a16:creationId xmlns:a16="http://schemas.microsoft.com/office/drawing/2014/main" id="{5CB9714F-EF35-E545-94C5-07961CF315DC}"/>
              </a:ext>
              <a:ext uri="{C183D7F6-B498-43B3-948B-1728B52AA6E4}">
                <adec:decorative xmlns:adec="http://schemas.microsoft.com/office/drawing/2017/decorative" val="1"/>
              </a:ext>
            </a:extLst>
          </p:cNvPr>
          <p:cNvSpPr/>
          <p:nvPr userDrawn="1"/>
        </p:nvSpPr>
        <p:spPr>
          <a:xfrm>
            <a:off x="739037" y="5388695"/>
            <a:ext cx="1463040"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Rounded Rectangle 254">
            <a:extLst>
              <a:ext uri="{FF2B5EF4-FFF2-40B4-BE49-F238E27FC236}">
                <a16:creationId xmlns:a16="http://schemas.microsoft.com/office/drawing/2014/main" id="{01699EC3-0613-8941-9C39-8BAFC0FC355D}"/>
              </a:ext>
              <a:ext uri="{C183D7F6-B498-43B3-948B-1728B52AA6E4}">
                <adec:decorative xmlns:adec="http://schemas.microsoft.com/office/drawing/2017/decorative" val="1"/>
              </a:ext>
            </a:extLst>
          </p:cNvPr>
          <p:cNvSpPr/>
          <p:nvPr userDrawn="1"/>
        </p:nvSpPr>
        <p:spPr>
          <a:xfrm>
            <a:off x="3829195" y="5388782"/>
            <a:ext cx="1463040"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Rounded Rectangle 255">
            <a:extLst>
              <a:ext uri="{FF2B5EF4-FFF2-40B4-BE49-F238E27FC236}">
                <a16:creationId xmlns:a16="http://schemas.microsoft.com/office/drawing/2014/main" id="{F3C0F78C-A8BA-B644-B2D6-00426AED026A}"/>
              </a:ext>
              <a:ext uri="{C183D7F6-B498-43B3-948B-1728B52AA6E4}">
                <adec:decorative xmlns:adec="http://schemas.microsoft.com/office/drawing/2017/decorative" val="1"/>
              </a:ext>
            </a:extLst>
          </p:cNvPr>
          <p:cNvSpPr/>
          <p:nvPr userDrawn="1"/>
        </p:nvSpPr>
        <p:spPr>
          <a:xfrm>
            <a:off x="5354698" y="5388695"/>
            <a:ext cx="1463040"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Rounded Rectangle 256">
            <a:extLst>
              <a:ext uri="{FF2B5EF4-FFF2-40B4-BE49-F238E27FC236}">
                <a16:creationId xmlns:a16="http://schemas.microsoft.com/office/drawing/2014/main" id="{B06013B3-12B2-0B4F-A765-82B07133A774}"/>
              </a:ext>
              <a:ext uri="{C183D7F6-B498-43B3-948B-1728B52AA6E4}">
                <adec:decorative xmlns:adec="http://schemas.microsoft.com/office/drawing/2017/decorative" val="1"/>
              </a:ext>
            </a:extLst>
          </p:cNvPr>
          <p:cNvSpPr/>
          <p:nvPr userDrawn="1"/>
        </p:nvSpPr>
        <p:spPr>
          <a:xfrm>
            <a:off x="6923212" y="5380279"/>
            <a:ext cx="1463040"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Content Placeholder 16">
            <a:extLst>
              <a:ext uri="{FF2B5EF4-FFF2-40B4-BE49-F238E27FC236}">
                <a16:creationId xmlns:a16="http://schemas.microsoft.com/office/drawing/2014/main" id="{0A02530E-00E5-C546-BD0A-2BFE2CC9835D}"/>
              </a:ext>
            </a:extLst>
          </p:cNvPr>
          <p:cNvSpPr>
            <a:spLocks noGrp="1"/>
          </p:cNvSpPr>
          <p:nvPr>
            <p:ph sz="quarter" idx="61" hasCustomPrompt="1"/>
          </p:nvPr>
        </p:nvSpPr>
        <p:spPr>
          <a:xfrm>
            <a:off x="3829196" y="5125867"/>
            <a:ext cx="234139" cy="226978"/>
          </a:xfrm>
        </p:spPr>
        <p:txBody>
          <a:bodyPr anchor="ctr"/>
          <a:lstStyle>
            <a:lvl1pPr marL="0" indent="0" algn="r">
              <a:buFont typeface="Arial" panose="020B0604020202020204" pitchFamily="34" charset="0"/>
              <a:buNone/>
              <a:defRPr sz="750" b="0">
                <a:solidFill>
                  <a:schemeClr val="tx1"/>
                </a:solidFill>
              </a:defRPr>
            </a:lvl1pPr>
          </a:lstStyle>
          <a:p>
            <a:pPr lvl="0"/>
            <a:r>
              <a:rPr lang="en-US" dirty="0"/>
              <a:t>P</a:t>
            </a:r>
          </a:p>
        </p:txBody>
      </p:sp>
      <p:sp>
        <p:nvSpPr>
          <p:cNvPr id="259" name="Content Placeholder 16">
            <a:extLst>
              <a:ext uri="{FF2B5EF4-FFF2-40B4-BE49-F238E27FC236}">
                <a16:creationId xmlns:a16="http://schemas.microsoft.com/office/drawing/2014/main" id="{9871A178-CC61-DF46-BCEB-288A485DC5E3}"/>
              </a:ext>
            </a:extLst>
          </p:cNvPr>
          <p:cNvSpPr>
            <a:spLocks noGrp="1"/>
          </p:cNvSpPr>
          <p:nvPr>
            <p:ph sz="quarter" idx="62" hasCustomPrompt="1"/>
          </p:nvPr>
        </p:nvSpPr>
        <p:spPr>
          <a:xfrm>
            <a:off x="4158333" y="5107177"/>
            <a:ext cx="3333208" cy="226978"/>
          </a:xfrm>
        </p:spPr>
        <p:txBody>
          <a:bodyPr anchor="ctr"/>
          <a:lstStyle>
            <a:lvl1pPr marL="0" indent="0" algn="l">
              <a:buFont typeface="Arial" panose="020B0604020202020204" pitchFamily="34" charset="0"/>
              <a:buNone/>
              <a:defRPr sz="900" b="1">
                <a:solidFill>
                  <a:schemeClr val="tx1"/>
                </a:solidFill>
              </a:defRPr>
            </a:lvl1pPr>
          </a:lstStyle>
          <a:p>
            <a:pPr lvl="0"/>
            <a:r>
              <a:rPr lang="en-US" dirty="0"/>
              <a:t>Heading</a:t>
            </a:r>
          </a:p>
        </p:txBody>
      </p:sp>
      <p:sp>
        <p:nvSpPr>
          <p:cNvPr id="260" name="Content Placeholder 16">
            <a:extLst>
              <a:ext uri="{FF2B5EF4-FFF2-40B4-BE49-F238E27FC236}">
                <a16:creationId xmlns:a16="http://schemas.microsoft.com/office/drawing/2014/main" id="{CD35500B-D2B9-324E-80E8-D9B3B027BBD5}"/>
              </a:ext>
            </a:extLst>
          </p:cNvPr>
          <p:cNvSpPr>
            <a:spLocks noGrp="1"/>
          </p:cNvSpPr>
          <p:nvPr>
            <p:ph sz="quarter" idx="63" hasCustomPrompt="1"/>
          </p:nvPr>
        </p:nvSpPr>
        <p:spPr>
          <a:xfrm>
            <a:off x="734164" y="5499884"/>
            <a:ext cx="1449828" cy="268804"/>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61" name="Content Placeholder 16">
            <a:extLst>
              <a:ext uri="{FF2B5EF4-FFF2-40B4-BE49-F238E27FC236}">
                <a16:creationId xmlns:a16="http://schemas.microsoft.com/office/drawing/2014/main" id="{37BAC3C6-BF5D-684D-B95A-83A23306D68E}"/>
              </a:ext>
            </a:extLst>
          </p:cNvPr>
          <p:cNvSpPr>
            <a:spLocks noGrp="1"/>
          </p:cNvSpPr>
          <p:nvPr>
            <p:ph sz="quarter" idx="65" hasCustomPrompt="1"/>
          </p:nvPr>
        </p:nvSpPr>
        <p:spPr>
          <a:xfrm>
            <a:off x="2293160" y="5494434"/>
            <a:ext cx="1444954" cy="279704"/>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62" name="Content Placeholder 16">
            <a:extLst>
              <a:ext uri="{FF2B5EF4-FFF2-40B4-BE49-F238E27FC236}">
                <a16:creationId xmlns:a16="http://schemas.microsoft.com/office/drawing/2014/main" id="{60C6B9B3-4BB1-3C48-9BE7-D54A35F2AF57}"/>
              </a:ext>
            </a:extLst>
          </p:cNvPr>
          <p:cNvSpPr>
            <a:spLocks noGrp="1"/>
          </p:cNvSpPr>
          <p:nvPr>
            <p:ph sz="quarter" idx="67" hasCustomPrompt="1"/>
          </p:nvPr>
        </p:nvSpPr>
        <p:spPr>
          <a:xfrm>
            <a:off x="3824323" y="5494524"/>
            <a:ext cx="1445780" cy="279703"/>
          </a:xfr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750" b="1">
                <a:solidFill>
                  <a:schemeClr val="bg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Object</a:t>
            </a:r>
          </a:p>
        </p:txBody>
      </p:sp>
      <p:sp>
        <p:nvSpPr>
          <p:cNvPr id="263" name="Content Placeholder 16">
            <a:extLst>
              <a:ext uri="{FF2B5EF4-FFF2-40B4-BE49-F238E27FC236}">
                <a16:creationId xmlns:a16="http://schemas.microsoft.com/office/drawing/2014/main" id="{527350BD-3264-D44E-A0BB-E70344CD7BFF}"/>
              </a:ext>
            </a:extLst>
          </p:cNvPr>
          <p:cNvSpPr>
            <a:spLocks noGrp="1"/>
          </p:cNvSpPr>
          <p:nvPr>
            <p:ph sz="quarter" idx="69" hasCustomPrompt="1"/>
          </p:nvPr>
        </p:nvSpPr>
        <p:spPr>
          <a:xfrm>
            <a:off x="5354698" y="5511862"/>
            <a:ext cx="1463040" cy="244853"/>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64" name="Content Placeholder 16">
            <a:extLst>
              <a:ext uri="{FF2B5EF4-FFF2-40B4-BE49-F238E27FC236}">
                <a16:creationId xmlns:a16="http://schemas.microsoft.com/office/drawing/2014/main" id="{A02FEE89-21F3-9848-A4E0-07815E7F6A29}"/>
              </a:ext>
            </a:extLst>
          </p:cNvPr>
          <p:cNvSpPr>
            <a:spLocks noGrp="1"/>
          </p:cNvSpPr>
          <p:nvPr>
            <p:ph sz="quarter" idx="71" hasCustomPrompt="1"/>
          </p:nvPr>
        </p:nvSpPr>
        <p:spPr>
          <a:xfrm>
            <a:off x="6918338" y="5503446"/>
            <a:ext cx="1463040" cy="244853"/>
          </a:xfrm>
        </p:spPr>
        <p:txBody>
          <a:bodyPr anchor="ctr"/>
          <a:lstStyle>
            <a:lvl1pPr marL="0" indent="0" algn="ctr">
              <a:buFont typeface="Arial" panose="020B0604020202020204" pitchFamily="34" charset="0"/>
              <a:buNone/>
              <a:defRPr sz="750" b="1">
                <a:solidFill>
                  <a:schemeClr val="bg1"/>
                </a:solidFill>
              </a:defRPr>
            </a:lvl1pPr>
          </a:lstStyle>
          <a:p>
            <a:pPr lvl="0"/>
            <a:r>
              <a:rPr lang="en-US" dirty="0"/>
              <a:t>Object</a:t>
            </a:r>
          </a:p>
        </p:txBody>
      </p:sp>
      <p:sp>
        <p:nvSpPr>
          <p:cNvPr id="265" name="Rounded Rectangle 264">
            <a:extLst>
              <a:ext uri="{FF2B5EF4-FFF2-40B4-BE49-F238E27FC236}">
                <a16:creationId xmlns:a16="http://schemas.microsoft.com/office/drawing/2014/main" id="{33836E2E-3322-9340-A108-E9CFE069199F}"/>
              </a:ext>
              <a:ext uri="{C183D7F6-B498-43B3-948B-1728B52AA6E4}">
                <adec:decorative xmlns:adec="http://schemas.microsoft.com/office/drawing/2017/decorative" val="1"/>
              </a:ext>
            </a:extLst>
          </p:cNvPr>
          <p:cNvSpPr/>
          <p:nvPr userDrawn="1"/>
        </p:nvSpPr>
        <p:spPr>
          <a:xfrm>
            <a:off x="606651" y="5059803"/>
            <a:ext cx="7915556" cy="919631"/>
          </a:xfrm>
          <a:prstGeom prst="roundRect">
            <a:avLst>
              <a:gd name="adj" fmla="val 10438"/>
            </a:avLst>
          </a:prstGeom>
          <a:noFill/>
          <a:ln w="15875">
            <a:solidFill>
              <a:srgbClr val="2E8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 name="Footer">
            <a:extLst>
              <a:ext uri="{FF2B5EF4-FFF2-40B4-BE49-F238E27FC236}">
                <a16:creationId xmlns:a16="http://schemas.microsoft.com/office/drawing/2014/main" id="{B972BAB4-EADF-CF4E-A7B0-0B557771C67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286" y="6543646"/>
            <a:ext cx="9141714" cy="317751"/>
          </a:xfrm>
          <a:prstGeom prst="rect">
            <a:avLst/>
          </a:prstGeom>
        </p:spPr>
      </p:pic>
    </p:spTree>
    <p:extLst>
      <p:ext uri="{BB962C8B-B14F-4D97-AF65-F5344CB8AC3E}">
        <p14:creationId xmlns:p14="http://schemas.microsoft.com/office/powerpoint/2010/main" val="2208077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w/ Alt Tex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628650" y="1417320"/>
            <a:ext cx="7886700" cy="17006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lt text">
            <a:extLst>
              <a:ext uri="{FF2B5EF4-FFF2-40B4-BE49-F238E27FC236}">
                <a16:creationId xmlns:a16="http://schemas.microsoft.com/office/drawing/2014/main" id="{0E731299-1FA4-1640-AAA3-040ADDE70C35}"/>
              </a:ext>
            </a:extLst>
          </p:cNvPr>
          <p:cNvSpPr>
            <a:spLocks noGrp="1"/>
          </p:cNvSpPr>
          <p:nvPr>
            <p:ph sz="quarter" idx="14" hasCustomPrompt="1"/>
          </p:nvPr>
        </p:nvSpPr>
        <p:spPr>
          <a:xfrm>
            <a:off x="628650" y="3429000"/>
            <a:ext cx="7886700" cy="2450338"/>
          </a:xfrm>
        </p:spPr>
        <p:txBody>
          <a:bodyPr/>
          <a:lstStyle/>
          <a:p>
            <a:pPr lvl="0"/>
            <a:r>
              <a:rPr lang="en-US" dirty="0"/>
              <a:t>Insert Alt-text for complex image or graphic</a:t>
            </a:r>
          </a:p>
        </p:txBody>
      </p:sp>
      <p:sp>
        <p:nvSpPr>
          <p:cNvPr id="6" name="Slide Number Placeholder"/>
          <p:cNvSpPr>
            <a:spLocks noGrp="1"/>
          </p:cNvSpPr>
          <p:nvPr>
            <p:ph type="sldNum" sz="quarter" idx="12"/>
          </p:nvPr>
        </p:nvSpPr>
        <p:spPr/>
        <p:txBody>
          <a:bodyPr/>
          <a:lstStyle/>
          <a:p>
            <a:pPr defTabSz="685800"/>
            <a:fld id="{E573346A-FCA4-684E-8D18-26E8324063ED}" type="slidenum">
              <a:rPr lang="en-US" smtClean="0">
                <a:solidFill>
                  <a:prstClr val="black">
                    <a:tint val="75000"/>
                  </a:prstClr>
                </a:solidFill>
              </a:rPr>
              <a:pPr defTabSz="685800"/>
              <a:t>‹#›</a:t>
            </a:fld>
            <a:endParaRPr lang="en-US">
              <a:solidFill>
                <a:prstClr val="black">
                  <a:tint val="75000"/>
                </a:prstClr>
              </a:solidFill>
            </a:endParaRPr>
          </a:p>
        </p:txBody>
      </p:sp>
      <p:sp>
        <p:nvSpPr>
          <p:cNvPr id="5" name="Footer Placeholder"/>
          <p:cNvSpPr>
            <a:spLocks noGrp="1"/>
          </p:cNvSpPr>
          <p:nvPr>
            <p:ph type="ftr" sz="quarter" idx="11"/>
          </p:nvPr>
        </p:nvSpPr>
        <p:spPr/>
        <p:txBody>
          <a:bodyPr/>
          <a:lstStyle>
            <a:lvl1pPr>
              <a:defRPr/>
            </a:lvl1pPr>
          </a:lstStyle>
          <a:p>
            <a:pPr algn="l" defTabSz="685800"/>
            <a:r>
              <a:rPr lang="en-US">
                <a:solidFill>
                  <a:prstClr val="black">
                    <a:tint val="75000"/>
                  </a:prstClr>
                </a:solidFill>
              </a:rPr>
              <a:t>FOR INTERNAL USE ONLY			     Office of Information and Technology</a:t>
            </a:r>
            <a:endParaRPr lang="en-US" dirty="0">
              <a:solidFill>
                <a:prstClr val="black">
                  <a:tint val="75000"/>
                </a:prstClr>
              </a:solidFill>
            </a:endParaRPr>
          </a:p>
        </p:txBody>
      </p:sp>
      <p:pic>
        <p:nvPicPr>
          <p:cNvPr id="8" name="Footer">
            <a:extLst>
              <a:ext uri="{FF2B5EF4-FFF2-40B4-BE49-F238E27FC236}">
                <a16:creationId xmlns:a16="http://schemas.microsoft.com/office/drawing/2014/main" id="{ADD7F55B-6E2E-E049-9A2F-19F9E87107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
        <p:nvSpPr>
          <p:cNvPr id="9" name="Alt text">
            <a:extLst>
              <a:ext uri="{FF2B5EF4-FFF2-40B4-BE49-F238E27FC236}">
                <a16:creationId xmlns:a16="http://schemas.microsoft.com/office/drawing/2014/main" id="{65894D6C-B669-9146-BE53-ED652251DFC9}"/>
              </a:ext>
            </a:extLst>
          </p:cNvPr>
          <p:cNvSpPr>
            <a:spLocks noGrp="1"/>
          </p:cNvSpPr>
          <p:nvPr>
            <p:ph sz="quarter" idx="15" hasCustomPrompt="1"/>
          </p:nvPr>
        </p:nvSpPr>
        <p:spPr>
          <a:xfrm>
            <a:off x="-3171357" y="365125"/>
            <a:ext cx="3058931" cy="2450338"/>
          </a:xfrm>
        </p:spPr>
        <p:txBody>
          <a:bodyPr/>
          <a:lstStyle/>
          <a:p>
            <a:pPr lvl="0"/>
            <a:r>
              <a:rPr lang="en-US" dirty="0"/>
              <a:t>Insert Alt-text for complex image or graphic</a:t>
            </a:r>
          </a:p>
        </p:txBody>
      </p:sp>
    </p:spTree>
    <p:extLst>
      <p:ext uri="{BB962C8B-B14F-4D97-AF65-F5344CB8AC3E}">
        <p14:creationId xmlns:p14="http://schemas.microsoft.com/office/powerpoint/2010/main" val="2467758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Presentation Title">
    <p:spTree>
      <p:nvGrpSpPr>
        <p:cNvPr id="1" name=""/>
        <p:cNvGrpSpPr/>
        <p:nvPr/>
      </p:nvGrpSpPr>
      <p:grpSpPr>
        <a:xfrm>
          <a:off x="0" y="0"/>
          <a:ext cx="0" cy="0"/>
          <a:chOff x="0" y="0"/>
          <a:chExt cx="0" cy="0"/>
        </a:xfrm>
      </p:grpSpPr>
      <p:pic>
        <p:nvPicPr>
          <p:cNvPr id="11" name="Background">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7" y="2"/>
            <a:ext cx="9139427" cy="6857999"/>
          </a:xfrm>
          <a:prstGeom prst="rect">
            <a:avLst/>
          </a:prstGeom>
        </p:spPr>
      </p:pic>
      <p:pic>
        <p:nvPicPr>
          <p:cNvPr id="15" name="VA logo" descr="Logo and seal for the U.S. Department of Veterans Affairs, Office of Information and Technolo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87444" y="5690439"/>
            <a:ext cx="2530604" cy="660157"/>
          </a:xfrm>
          <a:prstGeom prst="rect">
            <a:avLst/>
          </a:prstGeom>
        </p:spPr>
      </p:pic>
      <p:sp>
        <p:nvSpPr>
          <p:cNvPr id="16" name="Presentation Title"/>
          <p:cNvSpPr>
            <a:spLocks noGrp="1"/>
          </p:cNvSpPr>
          <p:nvPr>
            <p:ph type="title" hasCustomPrompt="1"/>
          </p:nvPr>
        </p:nvSpPr>
        <p:spPr>
          <a:xfrm>
            <a:off x="2438934" y="1931133"/>
            <a:ext cx="4355045" cy="858806"/>
          </a:xfrm>
        </p:spPr>
        <p:txBody>
          <a:bodyPr anchor="t">
            <a:noAutofit/>
          </a:bodyPr>
          <a:lstStyle>
            <a:lvl1pPr>
              <a:defRPr sz="2250" b="1" i="0" cap="all" baseline="0">
                <a:solidFill>
                  <a:srgbClr val="175594"/>
                </a:solidFill>
                <a:latin typeface="Calibri" charset="0"/>
                <a:ea typeface="Calibri" charset="0"/>
                <a:cs typeface="Calibri" charset="0"/>
              </a:defRPr>
            </a:lvl1pPr>
          </a:lstStyle>
          <a:p>
            <a:r>
              <a:rPr lang="en-US"/>
              <a:t>Presentation Title</a:t>
            </a:r>
          </a:p>
        </p:txBody>
      </p:sp>
      <p:sp>
        <p:nvSpPr>
          <p:cNvPr id="7" name="Name of Presenter"/>
          <p:cNvSpPr>
            <a:spLocks noGrp="1"/>
          </p:cNvSpPr>
          <p:nvPr>
            <p:ph type="body" sz="quarter" idx="10" hasCustomPrompt="1"/>
          </p:nvPr>
        </p:nvSpPr>
        <p:spPr>
          <a:xfrm>
            <a:off x="2439569" y="2831008"/>
            <a:ext cx="4354513" cy="374904"/>
          </a:xfrm>
        </p:spPr>
        <p:txBody>
          <a:bodyPr>
            <a:noAutofit/>
          </a:bodyPr>
          <a:lstStyle>
            <a:lvl1pPr marL="0" indent="0">
              <a:buNone/>
              <a:defRPr sz="1650" b="1"/>
            </a:lvl1pPr>
            <a:lvl2pPr marL="342900" indent="0">
              <a:buNone/>
              <a:defRPr/>
            </a:lvl2pPr>
            <a:lvl3pPr marL="685800" indent="0">
              <a:buNone/>
              <a:defRPr/>
            </a:lvl3pPr>
            <a:lvl4pPr marL="1028700" indent="0">
              <a:buNone/>
              <a:defRPr/>
            </a:lvl4pPr>
            <a:lvl5pPr marL="1371600" indent="0">
              <a:buNone/>
              <a:defRPr/>
            </a:lvl5pPr>
          </a:lstStyle>
          <a:p>
            <a:pPr lvl="0"/>
            <a:r>
              <a:rPr lang="en-US"/>
              <a:t>Name of Presenter</a:t>
            </a:r>
          </a:p>
        </p:txBody>
      </p:sp>
      <p:sp>
        <p:nvSpPr>
          <p:cNvPr id="18" name="Title of Presenter"/>
          <p:cNvSpPr>
            <a:spLocks noGrp="1"/>
          </p:cNvSpPr>
          <p:nvPr>
            <p:ph type="body" sz="quarter" idx="11" hasCustomPrompt="1"/>
          </p:nvPr>
        </p:nvSpPr>
        <p:spPr>
          <a:xfrm>
            <a:off x="2439568" y="3254748"/>
            <a:ext cx="2386584" cy="393192"/>
          </a:xfrm>
        </p:spPr>
        <p:txBody>
          <a:bodyPr>
            <a:noAutofit/>
          </a:bodyPr>
          <a:lstStyle>
            <a:lvl1pPr marL="0" indent="0">
              <a:buNone/>
              <a:defRPr lang="en-US" sz="1650" i="1" kern="1200" baseline="0" dirty="0">
                <a:solidFill>
                  <a:srgbClr val="1F1F1F"/>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Title of Presenter</a:t>
            </a:r>
          </a:p>
        </p:txBody>
      </p:sp>
      <p:sp>
        <p:nvSpPr>
          <p:cNvPr id="22" name="Presenter's Organization"/>
          <p:cNvSpPr>
            <a:spLocks noGrp="1"/>
          </p:cNvSpPr>
          <p:nvPr>
            <p:ph type="body" sz="quarter" idx="12" hasCustomPrompt="1"/>
          </p:nvPr>
        </p:nvSpPr>
        <p:spPr>
          <a:xfrm>
            <a:off x="2439569" y="3714953"/>
            <a:ext cx="4354513" cy="439738"/>
          </a:xfrm>
        </p:spPr>
        <p:txBody>
          <a:bodyPr>
            <a:noAutofit/>
          </a:bodyPr>
          <a:lstStyle>
            <a:lvl1pPr marL="0" indent="0">
              <a:buNone/>
              <a:defRPr lang="en-US" sz="1650" kern="1200" baseline="0" dirty="0">
                <a:solidFill>
                  <a:srgbClr val="1F1F1F"/>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Presenter’s Organization</a:t>
            </a:r>
          </a:p>
        </p:txBody>
      </p:sp>
      <p:sp>
        <p:nvSpPr>
          <p:cNvPr id="27" name="Audience Name"/>
          <p:cNvSpPr>
            <a:spLocks noGrp="1"/>
          </p:cNvSpPr>
          <p:nvPr>
            <p:ph type="body" sz="quarter" idx="13" hasCustomPrompt="1"/>
          </p:nvPr>
        </p:nvSpPr>
        <p:spPr>
          <a:xfrm>
            <a:off x="2439568" y="4276351"/>
            <a:ext cx="2980944" cy="24688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1200" kern="1200" baseline="0" dirty="0" smtClean="0">
                <a:solidFill>
                  <a:srgbClr val="175594"/>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Audience Name</a:t>
            </a:r>
          </a:p>
        </p:txBody>
      </p:sp>
      <p:sp>
        <p:nvSpPr>
          <p:cNvPr id="29" name="Month Day, YYYY"/>
          <p:cNvSpPr>
            <a:spLocks noGrp="1"/>
          </p:cNvSpPr>
          <p:nvPr>
            <p:ph type="body" sz="quarter" idx="14" hasCustomPrompt="1"/>
          </p:nvPr>
        </p:nvSpPr>
        <p:spPr>
          <a:xfrm>
            <a:off x="2439569" y="4560951"/>
            <a:ext cx="2989263" cy="265176"/>
          </a:xfrm>
        </p:spPr>
        <p:txBody>
          <a:bodyPr>
            <a:noAutofit/>
          </a:bodyPr>
          <a:lstStyle>
            <a:lvl1pPr marL="0" indent="0">
              <a:buNone/>
              <a:defRPr lang="en-US" sz="1200" kern="1200" baseline="0" dirty="0" smtClean="0">
                <a:solidFill>
                  <a:srgbClr val="175594"/>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pPr>
            <a:r>
              <a:rPr lang="en-US"/>
              <a:t>Month Day, YYYY</a:t>
            </a:r>
          </a:p>
        </p:txBody>
      </p:sp>
      <p:sp>
        <p:nvSpPr>
          <p:cNvPr id="3" name="Text Placeholder 2">
            <a:extLst>
              <a:ext uri="{FF2B5EF4-FFF2-40B4-BE49-F238E27FC236}">
                <a16:creationId xmlns:a16="http://schemas.microsoft.com/office/drawing/2014/main" id="{F62455E1-2795-BB42-8B2E-3B937E6819B2}"/>
              </a:ext>
            </a:extLst>
          </p:cNvPr>
          <p:cNvSpPr>
            <a:spLocks noGrp="1"/>
          </p:cNvSpPr>
          <p:nvPr>
            <p:ph type="body" sz="quarter" idx="15" hasCustomPrompt="1"/>
          </p:nvPr>
        </p:nvSpPr>
        <p:spPr>
          <a:xfrm>
            <a:off x="2438400" y="5130800"/>
            <a:ext cx="2982516" cy="439738"/>
          </a:xfrm>
        </p:spPr>
        <p:txBody>
          <a:bodyPr>
            <a:normAutofit/>
          </a:bodyPr>
          <a:lstStyle>
            <a:lvl1pPr marL="0" indent="0">
              <a:buNone/>
              <a:defRPr sz="900">
                <a:solidFill>
                  <a:srgbClr val="898989"/>
                </a:solidFill>
              </a:defRPr>
            </a:lvl1pPr>
          </a:lstStyle>
          <a:p>
            <a:pPr lvl="0"/>
            <a:r>
              <a:rPr lang="en-US"/>
              <a:t>FOR INTERNAL USE ONLY</a:t>
            </a:r>
          </a:p>
        </p:txBody>
      </p:sp>
      <p:grpSp>
        <p:nvGrpSpPr>
          <p:cNvPr id="12" name="Group 11">
            <a:extLst>
              <a:ext uri="{FF2B5EF4-FFF2-40B4-BE49-F238E27FC236}">
                <a16:creationId xmlns:a16="http://schemas.microsoft.com/office/drawing/2014/main" id="{C2A0B358-2CFA-2B48-9FF7-D6C4B2CC178A}"/>
              </a:ext>
              <a:ext uri="{C183D7F6-B498-43B3-948B-1728B52AA6E4}">
                <adec:decorative xmlns:adec="http://schemas.microsoft.com/office/drawing/2017/decorative" val="1"/>
              </a:ext>
            </a:extLst>
          </p:cNvPr>
          <p:cNvGrpSpPr/>
          <p:nvPr userDrawn="1"/>
        </p:nvGrpSpPr>
        <p:grpSpPr>
          <a:xfrm>
            <a:off x="2301772" y="214827"/>
            <a:ext cx="2662175" cy="3549566"/>
            <a:chOff x="4910830" y="2285687"/>
            <a:chExt cx="3236710" cy="3236710"/>
          </a:xfrm>
        </p:grpSpPr>
        <p:pic>
          <p:nvPicPr>
            <p:cNvPr id="13" name="Picture 12" descr="Multi-colored DevOps logo consisting of an infinity symbol in various colors and the words &quot;VA OIT DevOps&quot; under the symbol">
              <a:extLst>
                <a:ext uri="{FF2B5EF4-FFF2-40B4-BE49-F238E27FC236}">
                  <a16:creationId xmlns:a16="http://schemas.microsoft.com/office/drawing/2014/main" id="{65340DD3-95F6-ED44-A633-235CD5EF9E5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10830" y="2285687"/>
              <a:ext cx="3236710" cy="3236710"/>
            </a:xfrm>
            <a:prstGeom prst="rect">
              <a:avLst/>
            </a:prstGeom>
            <a:noFill/>
          </p:spPr>
        </p:pic>
        <p:sp>
          <p:nvSpPr>
            <p:cNvPr id="14" name="Rectangle 13">
              <a:extLst>
                <a:ext uri="{FF2B5EF4-FFF2-40B4-BE49-F238E27FC236}">
                  <a16:creationId xmlns:a16="http://schemas.microsoft.com/office/drawing/2014/main" id="{10C62FB4-D38F-934B-8816-E0DD96BA4040}"/>
                </a:ext>
              </a:extLst>
            </p:cNvPr>
            <p:cNvSpPr/>
            <p:nvPr/>
          </p:nvSpPr>
          <p:spPr>
            <a:xfrm>
              <a:off x="4910830" y="4407108"/>
              <a:ext cx="3236710" cy="98954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grpSp>
    </p:spTree>
    <p:extLst>
      <p:ext uri="{BB962C8B-B14F-4D97-AF65-F5344CB8AC3E}">
        <p14:creationId xmlns:p14="http://schemas.microsoft.com/office/powerpoint/2010/main" val="2085103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a:t>Insert Title, 28pt Calibri Bold (Color: RGB 33, 33, 33)</a:t>
            </a:r>
          </a:p>
        </p:txBody>
      </p:sp>
      <p:sp>
        <p:nvSpPr>
          <p:cNvPr id="12" name="Content Placeholder"/>
          <p:cNvSpPr>
            <a:spLocks noGrp="1"/>
          </p:cNvSpPr>
          <p:nvPr>
            <p:ph sz="quarter" idx="13"/>
          </p:nvPr>
        </p:nvSpPr>
        <p:spPr>
          <a:xfrm>
            <a:off x="628650" y="1417319"/>
            <a:ext cx="7886700" cy="4464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a:p>
        </p:txBody>
      </p:sp>
      <p:sp>
        <p:nvSpPr>
          <p:cNvPr id="5" name="Footer Placeholder"/>
          <p:cNvSpPr>
            <a:spLocks noGrp="1"/>
          </p:cNvSpPr>
          <p:nvPr>
            <p:ph type="ftr" sz="quarter" idx="11"/>
          </p:nvPr>
        </p:nvSpPr>
        <p:spPr/>
        <p:txBody>
          <a:bodyPr/>
          <a:lstStyle>
            <a:lvl1pPr>
              <a:defRPr/>
            </a:lvl1pPr>
          </a:lstStyle>
          <a:p>
            <a:pPr algn="l"/>
            <a:r>
              <a:rPr lang="en-US"/>
              <a:t>FOR INTERNAL USE ONLY			     Office of Information and Technology</a:t>
            </a:r>
          </a:p>
        </p:txBody>
      </p:sp>
      <p:pic>
        <p:nvPicPr>
          <p:cNvPr id="9" name="Footer">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2374713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w/ Alt Tex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a:t>Insert Title, 28pt Calibri Bold (Color: RGB 33, 33, 33)</a:t>
            </a:r>
          </a:p>
        </p:txBody>
      </p:sp>
      <p:sp>
        <p:nvSpPr>
          <p:cNvPr id="12" name="Content Placeholder"/>
          <p:cNvSpPr>
            <a:spLocks noGrp="1"/>
          </p:cNvSpPr>
          <p:nvPr>
            <p:ph sz="quarter" idx="13"/>
          </p:nvPr>
        </p:nvSpPr>
        <p:spPr>
          <a:xfrm>
            <a:off x="628650" y="1417319"/>
            <a:ext cx="7886700" cy="4464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Alt text">
            <a:extLst>
              <a:ext uri="{FF2B5EF4-FFF2-40B4-BE49-F238E27FC236}">
                <a16:creationId xmlns:a16="http://schemas.microsoft.com/office/drawing/2014/main" id="{0E731299-1FA4-1640-AAA3-040ADDE70C35}"/>
              </a:ext>
            </a:extLst>
          </p:cNvPr>
          <p:cNvSpPr>
            <a:spLocks noGrp="1"/>
          </p:cNvSpPr>
          <p:nvPr>
            <p:ph sz="quarter" idx="14" hasCustomPrompt="1"/>
          </p:nvPr>
        </p:nvSpPr>
        <p:spPr>
          <a:xfrm>
            <a:off x="-3135879" y="0"/>
            <a:ext cx="2918222" cy="3249038"/>
          </a:xfrm>
        </p:spPr>
        <p:txBody>
          <a:bodyPr/>
          <a:lstStyle/>
          <a:p>
            <a:pPr lvl="0"/>
            <a:r>
              <a:rPr lang="en-US"/>
              <a:t>Insert Alt-text for complex image or graphic</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a:p>
        </p:txBody>
      </p:sp>
      <p:sp>
        <p:nvSpPr>
          <p:cNvPr id="5" name="Footer Placeholder"/>
          <p:cNvSpPr>
            <a:spLocks noGrp="1"/>
          </p:cNvSpPr>
          <p:nvPr>
            <p:ph type="ftr" sz="quarter" idx="11"/>
          </p:nvPr>
        </p:nvSpPr>
        <p:spPr/>
        <p:txBody>
          <a:bodyPr/>
          <a:lstStyle>
            <a:lvl1pPr>
              <a:defRPr/>
            </a:lvl1pPr>
          </a:lstStyle>
          <a:p>
            <a:pPr algn="l"/>
            <a:r>
              <a:rPr lang="en-US"/>
              <a:t>FOR INTERNAL USE ONLY			     Office of Information and Technology</a:t>
            </a:r>
          </a:p>
        </p:txBody>
      </p:sp>
      <p:pic>
        <p:nvPicPr>
          <p:cNvPr id="8" name="Footer">
            <a:extLst>
              <a:ext uri="{FF2B5EF4-FFF2-40B4-BE49-F238E27FC236}">
                <a16:creationId xmlns:a16="http://schemas.microsoft.com/office/drawing/2014/main" id="{ADD7F55B-6E2E-E049-9A2F-19F9E87107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4232658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wo Subtitl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a:t>Insert Title, 28pt Calibri Bold (Color: RGB 33, 33, 33)</a:t>
            </a:r>
          </a:p>
        </p:txBody>
      </p:sp>
      <p:sp>
        <p:nvSpPr>
          <p:cNvPr id="12" name="Content Placeholder"/>
          <p:cNvSpPr>
            <a:spLocks noGrp="1"/>
          </p:cNvSpPr>
          <p:nvPr>
            <p:ph sz="quarter" idx="13"/>
          </p:nvPr>
        </p:nvSpPr>
        <p:spPr>
          <a:xfrm>
            <a:off x="628650" y="1417320"/>
            <a:ext cx="7886700" cy="2011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Heading Placeholder 1">
            <a:extLst>
              <a:ext uri="{FF2B5EF4-FFF2-40B4-BE49-F238E27FC236}">
                <a16:creationId xmlns:a16="http://schemas.microsoft.com/office/drawing/2014/main" id="{4A0F253A-250E-3947-9C4E-D0BADA9973ED}"/>
              </a:ext>
            </a:extLst>
          </p:cNvPr>
          <p:cNvSpPr>
            <a:spLocks noGrp="1"/>
          </p:cNvSpPr>
          <p:nvPr>
            <p:ph type="body" sz="quarter" idx="14" hasCustomPrompt="1"/>
          </p:nvPr>
        </p:nvSpPr>
        <p:spPr>
          <a:xfrm>
            <a:off x="628650" y="3640138"/>
            <a:ext cx="3943350" cy="423862"/>
          </a:xfrm>
        </p:spPr>
        <p:txBody>
          <a:bodyPr/>
          <a:lstStyle>
            <a:lvl1pPr marL="0" indent="0">
              <a:buNone/>
              <a:defRPr b="1"/>
            </a:lvl1pPr>
          </a:lstStyle>
          <a:p>
            <a:pPr lvl="0"/>
            <a:r>
              <a:rPr lang="en-US"/>
              <a:t>Insert Heading</a:t>
            </a:r>
          </a:p>
        </p:txBody>
      </p:sp>
      <p:sp>
        <p:nvSpPr>
          <p:cNvPr id="11" name="Content Placeholder 1">
            <a:extLst>
              <a:ext uri="{FF2B5EF4-FFF2-40B4-BE49-F238E27FC236}">
                <a16:creationId xmlns:a16="http://schemas.microsoft.com/office/drawing/2014/main" id="{D4F61BFB-7E97-CA4A-9D7A-C2EB218D6839}"/>
              </a:ext>
            </a:extLst>
          </p:cNvPr>
          <p:cNvSpPr>
            <a:spLocks noGrp="1"/>
          </p:cNvSpPr>
          <p:nvPr>
            <p:ph sz="quarter" idx="15"/>
          </p:nvPr>
        </p:nvSpPr>
        <p:spPr>
          <a:xfrm>
            <a:off x="628650" y="4126654"/>
            <a:ext cx="3943350" cy="1899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Heading Placeholder 2">
            <a:extLst>
              <a:ext uri="{FF2B5EF4-FFF2-40B4-BE49-F238E27FC236}">
                <a16:creationId xmlns:a16="http://schemas.microsoft.com/office/drawing/2014/main" id="{83402AF2-F89A-D04C-8D3C-76D8C388F10A}"/>
              </a:ext>
            </a:extLst>
          </p:cNvPr>
          <p:cNvSpPr>
            <a:spLocks noGrp="1"/>
          </p:cNvSpPr>
          <p:nvPr>
            <p:ph type="body" sz="quarter" idx="16" hasCustomPrompt="1"/>
          </p:nvPr>
        </p:nvSpPr>
        <p:spPr>
          <a:xfrm>
            <a:off x="4603751" y="3640138"/>
            <a:ext cx="3943350" cy="423862"/>
          </a:xfrm>
        </p:spPr>
        <p:txBody>
          <a:bodyPr/>
          <a:lstStyle>
            <a:lvl1pPr marL="0" indent="0">
              <a:buNone/>
              <a:defRPr b="1"/>
            </a:lvl1pPr>
          </a:lstStyle>
          <a:p>
            <a:pPr lvl="0"/>
            <a:r>
              <a:rPr lang="en-US"/>
              <a:t>Insert Heading</a:t>
            </a:r>
          </a:p>
        </p:txBody>
      </p:sp>
      <p:sp>
        <p:nvSpPr>
          <p:cNvPr id="14" name="Content Placeholder 2">
            <a:extLst>
              <a:ext uri="{FF2B5EF4-FFF2-40B4-BE49-F238E27FC236}">
                <a16:creationId xmlns:a16="http://schemas.microsoft.com/office/drawing/2014/main" id="{274E85CB-8292-B74E-B2DC-1B7541D0F575}"/>
              </a:ext>
            </a:extLst>
          </p:cNvPr>
          <p:cNvSpPr>
            <a:spLocks noGrp="1"/>
          </p:cNvSpPr>
          <p:nvPr>
            <p:ph sz="quarter" idx="17"/>
          </p:nvPr>
        </p:nvSpPr>
        <p:spPr>
          <a:xfrm>
            <a:off x="4603751" y="4126654"/>
            <a:ext cx="3943350" cy="1899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a:p>
        </p:txBody>
      </p:sp>
      <p:sp>
        <p:nvSpPr>
          <p:cNvPr id="5" name="Footer Placeholder"/>
          <p:cNvSpPr>
            <a:spLocks noGrp="1"/>
          </p:cNvSpPr>
          <p:nvPr>
            <p:ph type="ftr" sz="quarter" idx="11"/>
          </p:nvPr>
        </p:nvSpPr>
        <p:spPr/>
        <p:txBody>
          <a:bodyPr/>
          <a:lstStyle>
            <a:lvl1pPr>
              <a:defRPr/>
            </a:lvl1pPr>
          </a:lstStyle>
          <a:p>
            <a:pPr algn="l"/>
            <a:r>
              <a:rPr lang="en-US"/>
              <a:t>FOR INTERNAL USE ONLY			     Office of Information and Technology</a:t>
            </a:r>
          </a:p>
        </p:txBody>
      </p:sp>
      <p:pic>
        <p:nvPicPr>
          <p:cNvPr id="15" name="Footer">
            <a:extLst>
              <a:ext uri="{FF2B5EF4-FFF2-40B4-BE49-F238E27FC236}">
                <a16:creationId xmlns:a16="http://schemas.microsoft.com/office/drawing/2014/main" id="{1D639F15-80C3-DE46-A003-D12A017A0B5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862424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628650" y="374904"/>
            <a:ext cx="7886700" cy="685800"/>
          </a:xfrm>
        </p:spPr>
        <p:txBody>
          <a:bodyPr>
            <a:noAutofit/>
          </a:bodyPr>
          <a:lstStyle>
            <a:lvl1pPr>
              <a:defRPr sz="2100" b="1" i="0">
                <a:latin typeface="Calibri" charset="0"/>
                <a:ea typeface="Calibri" charset="0"/>
                <a:cs typeface="Calibri" charset="0"/>
              </a:defRPr>
            </a:lvl1pPr>
          </a:lstStyle>
          <a:p>
            <a:r>
              <a:rPr lang="en-US"/>
              <a:t>Insert Title, 28pt Calibri Bold (Color: RGB 33, 33, 33)</a:t>
            </a:r>
          </a:p>
        </p:txBody>
      </p:sp>
      <p:sp>
        <p:nvSpPr>
          <p:cNvPr id="17" name="Content Placeholder 1"/>
          <p:cNvSpPr>
            <a:spLocks noGrp="1"/>
          </p:cNvSpPr>
          <p:nvPr>
            <p:ph sz="quarter" idx="13" hasCustomPrompt="1"/>
          </p:nvPr>
        </p:nvSpPr>
        <p:spPr>
          <a:xfrm>
            <a:off x="628650" y="1411706"/>
            <a:ext cx="3776472" cy="4264809"/>
          </a:xfrm>
        </p:spPr>
        <p:txBody>
          <a:bodyPr>
            <a:noAutofit/>
          </a:bodyPr>
          <a:lstStyle>
            <a:lvl1pPr>
              <a:defRPr sz="1500"/>
            </a:lvl1pPr>
            <a:lvl2pPr>
              <a:defRPr sz="1500"/>
            </a:lvl2pPr>
            <a:lvl3pPr>
              <a:defRPr sz="1500"/>
            </a:lvl3pPr>
            <a:lvl4pPr>
              <a:defRPr sz="1500"/>
            </a:lvl4pPr>
            <a:lvl5pPr>
              <a:defRPr sz="1500"/>
            </a:lvl5pPr>
          </a:lstStyle>
          <a:p>
            <a:pPr lvl="0"/>
            <a:r>
              <a:rPr lang="en-US"/>
              <a:t>Body Text no smaller than 18pt font, Calibri Regular</a:t>
            </a:r>
          </a:p>
          <a:p>
            <a:pPr lvl="1"/>
            <a:r>
              <a:rPr lang="en-US"/>
              <a:t>Second level</a:t>
            </a:r>
          </a:p>
          <a:p>
            <a:pPr lvl="2"/>
            <a:r>
              <a:rPr lang="en-US"/>
              <a:t>Third level</a:t>
            </a:r>
          </a:p>
          <a:p>
            <a:pPr lvl="3"/>
            <a:r>
              <a:rPr lang="en-US"/>
              <a:t>Fourth level</a:t>
            </a:r>
          </a:p>
        </p:txBody>
      </p:sp>
      <p:sp>
        <p:nvSpPr>
          <p:cNvPr id="19" name="Content Placeholder 2"/>
          <p:cNvSpPr>
            <a:spLocks noGrp="1"/>
          </p:cNvSpPr>
          <p:nvPr>
            <p:ph sz="quarter" idx="15" hasCustomPrompt="1"/>
          </p:nvPr>
        </p:nvSpPr>
        <p:spPr>
          <a:xfrm>
            <a:off x="4738878" y="1411706"/>
            <a:ext cx="3776472" cy="4264809"/>
          </a:xfrm>
        </p:spPr>
        <p:txBody>
          <a:bodyPr>
            <a:noAutofit/>
          </a:bodyPr>
          <a:lstStyle>
            <a:lvl1pPr>
              <a:defRPr sz="1500"/>
            </a:lvl1pPr>
            <a:lvl2pPr>
              <a:defRPr sz="1500"/>
            </a:lvl2pPr>
            <a:lvl3pPr>
              <a:defRPr sz="1500"/>
            </a:lvl3pPr>
            <a:lvl4pPr>
              <a:defRPr sz="1500"/>
            </a:lvl4pPr>
            <a:lvl5pPr>
              <a:defRPr sz="1500"/>
            </a:lvl5pPr>
          </a:lstStyle>
          <a:p>
            <a:pPr lvl="0"/>
            <a:r>
              <a:rPr lang="en-US"/>
              <a:t>Body Text no smaller than 18pt font, Calibri Regular</a:t>
            </a:r>
          </a:p>
          <a:p>
            <a:pPr lvl="1"/>
            <a:r>
              <a:rPr lang="en-US"/>
              <a:t>Second level</a:t>
            </a:r>
          </a:p>
          <a:p>
            <a:pPr lvl="2"/>
            <a:r>
              <a:rPr lang="en-US"/>
              <a:t>Third level</a:t>
            </a:r>
          </a:p>
          <a:p>
            <a:pPr lvl="3"/>
            <a:r>
              <a:rPr lang="en-US"/>
              <a:t>Fourth level</a:t>
            </a:r>
          </a:p>
        </p:txBody>
      </p:sp>
      <p:sp>
        <p:nvSpPr>
          <p:cNvPr id="3" name="Slide Number Placeholder"/>
          <p:cNvSpPr>
            <a:spLocks noGrp="1"/>
          </p:cNvSpPr>
          <p:nvPr>
            <p:ph type="sldNum" sz="quarter" idx="10"/>
          </p:nvPr>
        </p:nvSpPr>
        <p:spPr>
          <a:xfrm>
            <a:off x="6457950" y="6025897"/>
            <a:ext cx="2057400" cy="365125"/>
          </a:xfrm>
        </p:spPr>
        <p:txBody>
          <a:bodyPr/>
          <a:lstStyle/>
          <a:p>
            <a:fld id="{E573346A-FCA4-684E-8D18-26E8324063ED}" type="slidenum">
              <a:rPr lang="en-US" smtClean="0"/>
              <a:t>‹#›</a:t>
            </a:fld>
            <a:endParaRPr lang="en-US"/>
          </a:p>
        </p:txBody>
      </p:sp>
      <p:sp>
        <p:nvSpPr>
          <p:cNvPr id="4" name="Footer Placeholder"/>
          <p:cNvSpPr>
            <a:spLocks noGrp="1"/>
          </p:cNvSpPr>
          <p:nvPr>
            <p:ph type="ftr" sz="quarter" idx="11"/>
          </p:nvPr>
        </p:nvSpPr>
        <p:spPr>
          <a:xfrm>
            <a:off x="628650" y="6025897"/>
            <a:ext cx="5486400" cy="365125"/>
          </a:xfrm>
        </p:spPr>
        <p:txBody>
          <a:bodyPr/>
          <a:lstStyle>
            <a:lvl1pPr>
              <a:defRPr/>
            </a:lvl1pPr>
          </a:lstStyle>
          <a:p>
            <a:pPr algn="l"/>
            <a:r>
              <a:rPr lang="en-US"/>
              <a:t>FOR INTERNAL USE ONLY			     Office of Information and Technology</a:t>
            </a:r>
          </a:p>
        </p:txBody>
      </p:sp>
      <p:pic>
        <p:nvPicPr>
          <p:cNvPr id="10" name="Footer">
            <a:extLst>
              <a:ext uri="{FF2B5EF4-FFF2-40B4-BE49-F238E27FC236}">
                <a16:creationId xmlns:a16="http://schemas.microsoft.com/office/drawing/2014/main" id="{4EBBCC3C-A724-D743-AC09-2830BED1F67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3126902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w/ Content">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628650" y="374904"/>
            <a:ext cx="7886700" cy="685800"/>
          </a:xfrm>
        </p:spPr>
        <p:txBody>
          <a:bodyPr>
            <a:noAutofit/>
          </a:bodyPr>
          <a:lstStyle>
            <a:lvl1pPr>
              <a:defRPr sz="2100" b="1" i="0">
                <a:latin typeface="Calibri" charset="0"/>
                <a:ea typeface="Calibri" charset="0"/>
                <a:cs typeface="Calibri" charset="0"/>
              </a:defRPr>
            </a:lvl1pPr>
          </a:lstStyle>
          <a:p>
            <a:r>
              <a:rPr lang="en-US"/>
              <a:t>Insert Title, 28pt Calibri Bold (Color: RGB 33, 33, 33)</a:t>
            </a:r>
          </a:p>
        </p:txBody>
      </p:sp>
      <p:sp>
        <p:nvSpPr>
          <p:cNvPr id="8" name="Icon 1">
            <a:extLst>
              <a:ext uri="{FF2B5EF4-FFF2-40B4-BE49-F238E27FC236}">
                <a16:creationId xmlns:a16="http://schemas.microsoft.com/office/drawing/2014/main" id="{33DD426A-81F2-B34C-ABF5-EE466FE47906}"/>
              </a:ext>
            </a:extLst>
          </p:cNvPr>
          <p:cNvSpPr>
            <a:spLocks noGrp="1"/>
          </p:cNvSpPr>
          <p:nvPr>
            <p:ph type="pic" sz="quarter" idx="16" hasCustomPrompt="1"/>
          </p:nvPr>
        </p:nvSpPr>
        <p:spPr>
          <a:xfrm>
            <a:off x="628650" y="1241556"/>
            <a:ext cx="685800" cy="914400"/>
          </a:xfrm>
        </p:spPr>
        <p:txBody>
          <a:bodyPr/>
          <a:lstStyle>
            <a:lvl1pPr marL="0" indent="0">
              <a:buNone/>
              <a:defRPr/>
            </a:lvl1pPr>
          </a:lstStyle>
          <a:p>
            <a:r>
              <a:rPr lang="en-US"/>
              <a:t>Icon</a:t>
            </a:r>
          </a:p>
        </p:txBody>
      </p:sp>
      <p:sp>
        <p:nvSpPr>
          <p:cNvPr id="10" name="Text Placeholder 1">
            <a:extLst>
              <a:ext uri="{FF2B5EF4-FFF2-40B4-BE49-F238E27FC236}">
                <a16:creationId xmlns:a16="http://schemas.microsoft.com/office/drawing/2014/main" id="{7A57BF28-2D4C-5C45-B921-0C1C8CB02A41}"/>
              </a:ext>
            </a:extLst>
          </p:cNvPr>
          <p:cNvSpPr>
            <a:spLocks noGrp="1"/>
          </p:cNvSpPr>
          <p:nvPr>
            <p:ph type="body" sz="quarter" idx="17"/>
          </p:nvPr>
        </p:nvSpPr>
        <p:spPr>
          <a:xfrm>
            <a:off x="1590675" y="1241426"/>
            <a:ext cx="6924675" cy="914531"/>
          </a:xfrm>
        </p:spPr>
        <p:txBody>
          <a:bodyPr/>
          <a:lstStyle/>
          <a:p>
            <a:pPr lvl="0"/>
            <a:r>
              <a:rPr lang="en-US"/>
              <a:t>Edit Master text styles</a:t>
            </a:r>
          </a:p>
        </p:txBody>
      </p:sp>
      <p:sp>
        <p:nvSpPr>
          <p:cNvPr id="16" name="Icon 2">
            <a:extLst>
              <a:ext uri="{FF2B5EF4-FFF2-40B4-BE49-F238E27FC236}">
                <a16:creationId xmlns:a16="http://schemas.microsoft.com/office/drawing/2014/main" id="{BEE80464-E9FA-434C-A292-19252F2ACA3B}"/>
              </a:ext>
            </a:extLst>
          </p:cNvPr>
          <p:cNvSpPr>
            <a:spLocks noGrp="1"/>
          </p:cNvSpPr>
          <p:nvPr>
            <p:ph type="pic" sz="quarter" idx="18" hasCustomPrompt="1"/>
          </p:nvPr>
        </p:nvSpPr>
        <p:spPr>
          <a:xfrm>
            <a:off x="628650" y="2348489"/>
            <a:ext cx="685800" cy="914400"/>
          </a:xfrm>
        </p:spPr>
        <p:txBody>
          <a:bodyPr/>
          <a:lstStyle>
            <a:lvl1pPr marL="0" indent="0">
              <a:buNone/>
              <a:defRPr/>
            </a:lvl1pPr>
          </a:lstStyle>
          <a:p>
            <a:r>
              <a:rPr lang="en-US"/>
              <a:t>Icon</a:t>
            </a:r>
          </a:p>
        </p:txBody>
      </p:sp>
      <p:sp>
        <p:nvSpPr>
          <p:cNvPr id="20" name="Text Placeholder 2">
            <a:extLst>
              <a:ext uri="{FF2B5EF4-FFF2-40B4-BE49-F238E27FC236}">
                <a16:creationId xmlns:a16="http://schemas.microsoft.com/office/drawing/2014/main" id="{C729A1C2-9323-5542-BE76-53EBF91E0A64}"/>
              </a:ext>
            </a:extLst>
          </p:cNvPr>
          <p:cNvSpPr>
            <a:spLocks noGrp="1"/>
          </p:cNvSpPr>
          <p:nvPr>
            <p:ph type="body" sz="quarter" idx="19"/>
          </p:nvPr>
        </p:nvSpPr>
        <p:spPr>
          <a:xfrm>
            <a:off x="1590675" y="2332302"/>
            <a:ext cx="6924675" cy="895849"/>
          </a:xfrm>
        </p:spPr>
        <p:txBody>
          <a:bodyPr/>
          <a:lstStyle/>
          <a:p>
            <a:pPr lvl="0"/>
            <a:r>
              <a:rPr lang="en-US"/>
              <a:t>Edit Master text styles</a:t>
            </a:r>
          </a:p>
        </p:txBody>
      </p:sp>
      <p:sp>
        <p:nvSpPr>
          <p:cNvPr id="21" name="Icon 3">
            <a:extLst>
              <a:ext uri="{FF2B5EF4-FFF2-40B4-BE49-F238E27FC236}">
                <a16:creationId xmlns:a16="http://schemas.microsoft.com/office/drawing/2014/main" id="{490100E6-8287-294B-B50D-8ECC67FA8A81}"/>
              </a:ext>
            </a:extLst>
          </p:cNvPr>
          <p:cNvSpPr>
            <a:spLocks noGrp="1"/>
          </p:cNvSpPr>
          <p:nvPr>
            <p:ph type="pic" sz="quarter" idx="20" hasCustomPrompt="1"/>
          </p:nvPr>
        </p:nvSpPr>
        <p:spPr>
          <a:xfrm>
            <a:off x="628650" y="3455422"/>
            <a:ext cx="685800" cy="914400"/>
          </a:xfrm>
        </p:spPr>
        <p:txBody>
          <a:bodyPr/>
          <a:lstStyle>
            <a:lvl1pPr marL="0" indent="0">
              <a:buNone/>
              <a:defRPr/>
            </a:lvl1pPr>
          </a:lstStyle>
          <a:p>
            <a:r>
              <a:rPr lang="en-US"/>
              <a:t>Icon</a:t>
            </a:r>
          </a:p>
        </p:txBody>
      </p:sp>
      <p:sp>
        <p:nvSpPr>
          <p:cNvPr id="22" name="Text Placeholder 3">
            <a:extLst>
              <a:ext uri="{FF2B5EF4-FFF2-40B4-BE49-F238E27FC236}">
                <a16:creationId xmlns:a16="http://schemas.microsoft.com/office/drawing/2014/main" id="{BBAF3B9D-3360-FD4E-B9B3-7CADE2B3B49F}"/>
              </a:ext>
            </a:extLst>
          </p:cNvPr>
          <p:cNvSpPr>
            <a:spLocks noGrp="1"/>
          </p:cNvSpPr>
          <p:nvPr>
            <p:ph type="body" sz="quarter" idx="21"/>
          </p:nvPr>
        </p:nvSpPr>
        <p:spPr>
          <a:xfrm>
            <a:off x="1590675" y="3419039"/>
            <a:ext cx="6924675" cy="948428"/>
          </a:xfrm>
        </p:spPr>
        <p:txBody>
          <a:bodyPr/>
          <a:lstStyle/>
          <a:p>
            <a:pPr lvl="0"/>
            <a:r>
              <a:rPr lang="en-US"/>
              <a:t>Edit Master text styles</a:t>
            </a:r>
          </a:p>
        </p:txBody>
      </p:sp>
      <p:sp>
        <p:nvSpPr>
          <p:cNvPr id="23" name="Icon 4">
            <a:extLst>
              <a:ext uri="{FF2B5EF4-FFF2-40B4-BE49-F238E27FC236}">
                <a16:creationId xmlns:a16="http://schemas.microsoft.com/office/drawing/2014/main" id="{AC48532A-7B11-D64B-B36E-349B6D3EABC0}"/>
              </a:ext>
            </a:extLst>
          </p:cNvPr>
          <p:cNvSpPr>
            <a:spLocks noGrp="1"/>
          </p:cNvSpPr>
          <p:nvPr>
            <p:ph type="pic" sz="quarter" idx="22" hasCustomPrompt="1"/>
          </p:nvPr>
        </p:nvSpPr>
        <p:spPr>
          <a:xfrm>
            <a:off x="628650" y="4562355"/>
            <a:ext cx="685800" cy="914400"/>
          </a:xfrm>
        </p:spPr>
        <p:txBody>
          <a:bodyPr/>
          <a:lstStyle>
            <a:lvl1pPr marL="0" indent="0">
              <a:buNone/>
              <a:defRPr/>
            </a:lvl1pPr>
          </a:lstStyle>
          <a:p>
            <a:r>
              <a:rPr lang="en-US"/>
              <a:t>Icon</a:t>
            </a:r>
          </a:p>
        </p:txBody>
      </p:sp>
      <p:sp>
        <p:nvSpPr>
          <p:cNvPr id="24" name="Text Placeholder 4">
            <a:extLst>
              <a:ext uri="{FF2B5EF4-FFF2-40B4-BE49-F238E27FC236}">
                <a16:creationId xmlns:a16="http://schemas.microsoft.com/office/drawing/2014/main" id="{D245C863-A608-204E-A3BF-D45CFC1D6018}"/>
              </a:ext>
            </a:extLst>
          </p:cNvPr>
          <p:cNvSpPr>
            <a:spLocks noGrp="1"/>
          </p:cNvSpPr>
          <p:nvPr>
            <p:ph type="body" sz="quarter" idx="23"/>
          </p:nvPr>
        </p:nvSpPr>
        <p:spPr>
          <a:xfrm>
            <a:off x="1590675" y="4558357"/>
            <a:ext cx="6924675" cy="918399"/>
          </a:xfrm>
        </p:spPr>
        <p:txBody>
          <a:bodyPr/>
          <a:lstStyle/>
          <a:p>
            <a:pPr lvl="0"/>
            <a:r>
              <a:rPr lang="en-US"/>
              <a:t>Edit Master text styles</a:t>
            </a:r>
          </a:p>
        </p:txBody>
      </p:sp>
      <p:sp>
        <p:nvSpPr>
          <p:cNvPr id="3" name="Slide Number Placeholder"/>
          <p:cNvSpPr>
            <a:spLocks noGrp="1"/>
          </p:cNvSpPr>
          <p:nvPr>
            <p:ph type="sldNum" sz="quarter" idx="10"/>
          </p:nvPr>
        </p:nvSpPr>
        <p:spPr>
          <a:xfrm>
            <a:off x="6457950" y="6025897"/>
            <a:ext cx="2057400" cy="365125"/>
          </a:xfrm>
        </p:spPr>
        <p:txBody>
          <a:bodyPr/>
          <a:lstStyle/>
          <a:p>
            <a:fld id="{E573346A-FCA4-684E-8D18-26E8324063ED}" type="slidenum">
              <a:rPr lang="en-US" smtClean="0"/>
              <a:t>‹#›</a:t>
            </a:fld>
            <a:endParaRPr lang="en-US"/>
          </a:p>
        </p:txBody>
      </p:sp>
      <p:sp>
        <p:nvSpPr>
          <p:cNvPr id="4" name="Footer Placeholder"/>
          <p:cNvSpPr>
            <a:spLocks noGrp="1"/>
          </p:cNvSpPr>
          <p:nvPr>
            <p:ph type="ftr" sz="quarter" idx="11"/>
          </p:nvPr>
        </p:nvSpPr>
        <p:spPr>
          <a:xfrm>
            <a:off x="628650" y="6025897"/>
            <a:ext cx="5486400" cy="365125"/>
          </a:xfrm>
        </p:spPr>
        <p:txBody>
          <a:bodyPr/>
          <a:lstStyle>
            <a:lvl1pPr>
              <a:defRPr/>
            </a:lvl1pPr>
          </a:lstStyle>
          <a:p>
            <a:pPr algn="l"/>
            <a:r>
              <a:rPr lang="en-US"/>
              <a:t>FOR INTERNAL USE ONLY			     Office of Information and Technology</a:t>
            </a:r>
          </a:p>
        </p:txBody>
      </p:sp>
      <p:pic>
        <p:nvPicPr>
          <p:cNvPr id="14" name="Footer">
            <a:extLst>
              <a:ext uri="{FF2B5EF4-FFF2-40B4-BE49-F238E27FC236}">
                <a16:creationId xmlns:a16="http://schemas.microsoft.com/office/drawing/2014/main" id="{03D86B44-DBFD-1E48-B241-4117117D7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2813507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p:txBody>
          <a:bodyPr>
            <a:normAutofit/>
          </a:bodyPr>
          <a:lstStyle>
            <a:lvl1pPr>
              <a:defRPr sz="2100" b="1" i="0">
                <a:latin typeface="Calibri" charset="0"/>
                <a:ea typeface="Calibri" charset="0"/>
                <a:cs typeface="Calibri" charset="0"/>
              </a:defRPr>
            </a:lvl1pPr>
          </a:lstStyle>
          <a:p>
            <a:r>
              <a:rPr lang="en-US"/>
              <a:t>Insert Title, 28pt Calibri Bold (Color: RGB 33, 33, 33)</a:t>
            </a:r>
          </a:p>
        </p:txBody>
      </p:sp>
      <p:sp>
        <p:nvSpPr>
          <p:cNvPr id="5" name="Slide Number Placeholder"/>
          <p:cNvSpPr>
            <a:spLocks noGrp="1"/>
          </p:cNvSpPr>
          <p:nvPr>
            <p:ph type="sldNum" sz="quarter" idx="12"/>
          </p:nvPr>
        </p:nvSpPr>
        <p:spPr/>
        <p:txBody>
          <a:bodyPr/>
          <a:lstStyle/>
          <a:p>
            <a:fld id="{E573346A-FCA4-684E-8D18-26E8324063ED}" type="slidenum">
              <a:rPr lang="en-US" smtClean="0"/>
              <a:t>‹#›</a:t>
            </a:fld>
            <a:endParaRPr lang="en-US"/>
          </a:p>
        </p:txBody>
      </p:sp>
      <p:sp>
        <p:nvSpPr>
          <p:cNvPr id="4" name="Footer Placeholder"/>
          <p:cNvSpPr>
            <a:spLocks noGrp="1"/>
          </p:cNvSpPr>
          <p:nvPr>
            <p:ph type="ftr" sz="quarter" idx="11"/>
          </p:nvPr>
        </p:nvSpPr>
        <p:spPr/>
        <p:txBody>
          <a:bodyPr/>
          <a:lstStyle>
            <a:lvl1pPr>
              <a:defRPr/>
            </a:lvl1pPr>
          </a:lstStyle>
          <a:p>
            <a:pPr algn="l"/>
            <a:r>
              <a:rPr lang="en-US"/>
              <a:t>FOR INTERNAL USE ONLY			     Office of Information and Technology</a:t>
            </a:r>
          </a:p>
        </p:txBody>
      </p:sp>
      <p:pic>
        <p:nvPicPr>
          <p:cNvPr id="6" name="Footer">
            <a:extLst>
              <a:ext uri="{FF2B5EF4-FFF2-40B4-BE49-F238E27FC236}">
                <a16:creationId xmlns:a16="http://schemas.microsoft.com/office/drawing/2014/main" id="{27C9D9A6-A9A8-8347-B216-5E758197F4E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2522857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00CAD79-DC39-6245-8E31-72A961E4D098}"/>
              </a:ext>
              <a:ext uri="{C183D7F6-B498-43B3-948B-1728B52AA6E4}">
                <adec:decorative xmlns:adec="http://schemas.microsoft.com/office/drawing/2017/decorative" val="1"/>
              </a:ext>
            </a:extLst>
          </p:cNvPr>
          <p:cNvSpPr/>
          <p:nvPr userDrawn="1"/>
        </p:nvSpPr>
        <p:spPr>
          <a:xfrm>
            <a:off x="750500" y="1412628"/>
            <a:ext cx="1463040" cy="405911"/>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Rounded Rectangle 81">
            <a:extLst>
              <a:ext uri="{FF2B5EF4-FFF2-40B4-BE49-F238E27FC236}">
                <a16:creationId xmlns:a16="http://schemas.microsoft.com/office/drawing/2014/main" id="{498CD6B8-7B63-EF4F-9BF6-15ED10B1B391}"/>
              </a:ext>
              <a:ext uri="{C183D7F6-B498-43B3-948B-1728B52AA6E4}">
                <adec:decorative xmlns:adec="http://schemas.microsoft.com/office/drawing/2017/decorative" val="1"/>
              </a:ext>
            </a:extLst>
          </p:cNvPr>
          <p:cNvSpPr/>
          <p:nvPr userDrawn="1"/>
        </p:nvSpPr>
        <p:spPr>
          <a:xfrm>
            <a:off x="606651" y="1043856"/>
            <a:ext cx="7915556" cy="857983"/>
          </a:xfrm>
          <a:prstGeom prst="roundRect">
            <a:avLst>
              <a:gd name="adj" fmla="val 10438"/>
            </a:avLst>
          </a:prstGeom>
          <a:noFill/>
          <a:ln w="15875">
            <a:solidFill>
              <a:srgbClr val="1F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Rounded Rectangle 82">
            <a:extLst>
              <a:ext uri="{FF2B5EF4-FFF2-40B4-BE49-F238E27FC236}">
                <a16:creationId xmlns:a16="http://schemas.microsoft.com/office/drawing/2014/main" id="{1FDDD4A0-5FBC-524C-ADDC-EEE12A047A92}"/>
              </a:ext>
              <a:ext uri="{C183D7F6-B498-43B3-948B-1728B52AA6E4}">
                <adec:decorative xmlns:adec="http://schemas.microsoft.com/office/drawing/2017/decorative" val="1"/>
              </a:ext>
            </a:extLst>
          </p:cNvPr>
          <p:cNvSpPr/>
          <p:nvPr userDrawn="1"/>
        </p:nvSpPr>
        <p:spPr>
          <a:xfrm>
            <a:off x="2275073" y="1401718"/>
            <a:ext cx="1463040" cy="427731"/>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Rounded Rectangle 83">
            <a:extLst>
              <a:ext uri="{FF2B5EF4-FFF2-40B4-BE49-F238E27FC236}">
                <a16:creationId xmlns:a16="http://schemas.microsoft.com/office/drawing/2014/main" id="{1E434BE7-B9DA-E54B-B46D-07161FCCA8A8}"/>
              </a:ext>
              <a:ext uri="{C183D7F6-B498-43B3-948B-1728B52AA6E4}">
                <adec:decorative xmlns:adec="http://schemas.microsoft.com/office/drawing/2017/decorative" val="1"/>
              </a:ext>
            </a:extLst>
          </p:cNvPr>
          <p:cNvSpPr/>
          <p:nvPr userDrawn="1"/>
        </p:nvSpPr>
        <p:spPr>
          <a:xfrm>
            <a:off x="3819966" y="1412628"/>
            <a:ext cx="1463040" cy="405911"/>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Rounded Rectangle 84">
            <a:extLst>
              <a:ext uri="{FF2B5EF4-FFF2-40B4-BE49-F238E27FC236}">
                <a16:creationId xmlns:a16="http://schemas.microsoft.com/office/drawing/2014/main" id="{49E5B4D0-FBD8-CD47-9135-5D041B1713C3}"/>
              </a:ext>
              <a:ext uri="{C183D7F6-B498-43B3-948B-1728B52AA6E4}">
                <adec:decorative xmlns:adec="http://schemas.microsoft.com/office/drawing/2017/decorative" val="1"/>
              </a:ext>
            </a:extLst>
          </p:cNvPr>
          <p:cNvSpPr/>
          <p:nvPr userDrawn="1"/>
        </p:nvSpPr>
        <p:spPr>
          <a:xfrm>
            <a:off x="5354699" y="1399834"/>
            <a:ext cx="1463040" cy="431494"/>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0">
            <a:extLst>
              <a:ext uri="{FF2B5EF4-FFF2-40B4-BE49-F238E27FC236}">
                <a16:creationId xmlns:a16="http://schemas.microsoft.com/office/drawing/2014/main" id="{B2892ABC-32AC-4149-81F3-82DA11E91D64}"/>
              </a:ext>
            </a:extLst>
          </p:cNvPr>
          <p:cNvSpPr>
            <a:spLocks noGrp="1"/>
          </p:cNvSpPr>
          <p:nvPr>
            <p:ph type="title"/>
          </p:nvPr>
        </p:nvSpPr>
        <p:spPr>
          <a:xfrm>
            <a:off x="628650" y="374904"/>
            <a:ext cx="7886700" cy="685800"/>
          </a:xfrm>
        </p:spPr>
        <p:txBody>
          <a:bodyPr/>
          <a:lstStyle/>
          <a:p>
            <a:r>
              <a:rPr lang="en-US"/>
              <a:t>Click to edit Master title style</a:t>
            </a:r>
          </a:p>
        </p:txBody>
      </p:sp>
      <p:sp>
        <p:nvSpPr>
          <p:cNvPr id="17" name="Content Placeholder 16">
            <a:extLst>
              <a:ext uri="{FF2B5EF4-FFF2-40B4-BE49-F238E27FC236}">
                <a16:creationId xmlns:a16="http://schemas.microsoft.com/office/drawing/2014/main" id="{3E9CCA2E-D6A1-BA44-B0EB-0A4B25780AEA}"/>
              </a:ext>
            </a:extLst>
          </p:cNvPr>
          <p:cNvSpPr>
            <a:spLocks noGrp="1"/>
          </p:cNvSpPr>
          <p:nvPr>
            <p:ph sz="quarter" idx="13" hasCustomPrompt="1"/>
          </p:nvPr>
        </p:nvSpPr>
        <p:spPr>
          <a:xfrm>
            <a:off x="2617790" y="1101052"/>
            <a:ext cx="222250" cy="220663"/>
          </a:xfrm>
        </p:spPr>
        <p:txBody>
          <a:bodyPr/>
          <a:lstStyle>
            <a:lvl1pPr marL="0" indent="0">
              <a:buFont typeface="Arial" panose="020B0604020202020204" pitchFamily="34" charset="0"/>
              <a:buNone/>
              <a:defRPr sz="750"/>
            </a:lvl1pPr>
          </a:lstStyle>
          <a:p>
            <a:pPr lvl="0"/>
            <a:r>
              <a:rPr lang="en-US"/>
              <a:t>P</a:t>
            </a:r>
          </a:p>
        </p:txBody>
      </p:sp>
      <p:sp>
        <p:nvSpPr>
          <p:cNvPr id="19" name="Content Placeholder 16">
            <a:extLst>
              <a:ext uri="{FF2B5EF4-FFF2-40B4-BE49-F238E27FC236}">
                <a16:creationId xmlns:a16="http://schemas.microsoft.com/office/drawing/2014/main" id="{4AE3ED20-9212-8B46-AEF2-88379692E636}"/>
              </a:ext>
            </a:extLst>
          </p:cNvPr>
          <p:cNvSpPr>
            <a:spLocks noGrp="1"/>
          </p:cNvSpPr>
          <p:nvPr>
            <p:ph sz="quarter" idx="14" hasCustomPrompt="1"/>
          </p:nvPr>
        </p:nvSpPr>
        <p:spPr>
          <a:xfrm>
            <a:off x="2922878" y="1101052"/>
            <a:ext cx="3535073" cy="220663"/>
          </a:xfrm>
        </p:spPr>
        <p:txBody>
          <a:bodyPr/>
          <a:lstStyle>
            <a:lvl1pPr marL="0" indent="0">
              <a:buFont typeface="Arial" panose="020B0604020202020204" pitchFamily="34" charset="0"/>
              <a:buNone/>
              <a:defRPr sz="900" b="1"/>
            </a:lvl1pPr>
          </a:lstStyle>
          <a:p>
            <a:pPr lvl="0"/>
            <a:r>
              <a:rPr lang="en-US"/>
              <a:t>Heading</a:t>
            </a:r>
          </a:p>
        </p:txBody>
      </p:sp>
      <p:sp>
        <p:nvSpPr>
          <p:cNvPr id="21" name="Content Placeholder 16">
            <a:extLst>
              <a:ext uri="{FF2B5EF4-FFF2-40B4-BE49-F238E27FC236}">
                <a16:creationId xmlns:a16="http://schemas.microsoft.com/office/drawing/2014/main" id="{459A4BF4-1130-A943-B7AF-59695B5E2BB9}"/>
              </a:ext>
            </a:extLst>
          </p:cNvPr>
          <p:cNvSpPr>
            <a:spLocks noGrp="1"/>
          </p:cNvSpPr>
          <p:nvPr>
            <p:ph sz="quarter" idx="15"/>
          </p:nvPr>
        </p:nvSpPr>
        <p:spPr>
          <a:xfrm>
            <a:off x="750500" y="1526503"/>
            <a:ext cx="1447314" cy="19695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23" name="Content Placeholder 16">
            <a:extLst>
              <a:ext uri="{FF2B5EF4-FFF2-40B4-BE49-F238E27FC236}">
                <a16:creationId xmlns:a16="http://schemas.microsoft.com/office/drawing/2014/main" id="{EB8F9380-373C-8741-91CF-7433E4ED2245}"/>
              </a:ext>
            </a:extLst>
          </p:cNvPr>
          <p:cNvSpPr>
            <a:spLocks noGrp="1"/>
          </p:cNvSpPr>
          <p:nvPr>
            <p:ph sz="quarter" idx="17"/>
          </p:nvPr>
        </p:nvSpPr>
        <p:spPr>
          <a:xfrm>
            <a:off x="2299474" y="1499387"/>
            <a:ext cx="1438640" cy="24409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25" name="Content Placeholder 16">
            <a:extLst>
              <a:ext uri="{FF2B5EF4-FFF2-40B4-BE49-F238E27FC236}">
                <a16:creationId xmlns:a16="http://schemas.microsoft.com/office/drawing/2014/main" id="{7BB0C198-61BC-9646-A58D-3C86C467646C}"/>
              </a:ext>
            </a:extLst>
          </p:cNvPr>
          <p:cNvSpPr>
            <a:spLocks noGrp="1"/>
          </p:cNvSpPr>
          <p:nvPr>
            <p:ph sz="quarter" idx="19"/>
          </p:nvPr>
        </p:nvSpPr>
        <p:spPr>
          <a:xfrm>
            <a:off x="3819966" y="1502791"/>
            <a:ext cx="1463040" cy="220663"/>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27" name="Content Placeholder 16">
            <a:extLst>
              <a:ext uri="{FF2B5EF4-FFF2-40B4-BE49-F238E27FC236}">
                <a16:creationId xmlns:a16="http://schemas.microsoft.com/office/drawing/2014/main" id="{1D0BD771-1900-CF4C-AA32-36E6AB7771C4}"/>
              </a:ext>
            </a:extLst>
          </p:cNvPr>
          <p:cNvSpPr>
            <a:spLocks noGrp="1"/>
          </p:cNvSpPr>
          <p:nvPr>
            <p:ph sz="quarter" idx="21"/>
          </p:nvPr>
        </p:nvSpPr>
        <p:spPr>
          <a:xfrm>
            <a:off x="5354700" y="1522816"/>
            <a:ext cx="1463039" cy="220663"/>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75" name="Rounded Rectangle 74">
            <a:extLst>
              <a:ext uri="{FF2B5EF4-FFF2-40B4-BE49-F238E27FC236}">
                <a16:creationId xmlns:a16="http://schemas.microsoft.com/office/drawing/2014/main" id="{E61840CA-6838-C643-A44A-FBF500D4B4FE}"/>
              </a:ext>
              <a:ext uri="{C183D7F6-B498-43B3-948B-1728B52AA6E4}">
                <adec:decorative xmlns:adec="http://schemas.microsoft.com/office/drawing/2017/decorative" val="1"/>
              </a:ext>
            </a:extLst>
          </p:cNvPr>
          <p:cNvSpPr/>
          <p:nvPr userDrawn="1"/>
        </p:nvSpPr>
        <p:spPr>
          <a:xfrm>
            <a:off x="6923212" y="1399834"/>
            <a:ext cx="1463040" cy="431494"/>
          </a:xfrm>
          <a:prstGeom prst="roundRect">
            <a:avLst>
              <a:gd name="adj" fmla="val 10438"/>
            </a:avLst>
          </a:prstGeom>
          <a:solidFill>
            <a:srgbClr val="1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Content Placeholder 16">
            <a:extLst>
              <a:ext uri="{FF2B5EF4-FFF2-40B4-BE49-F238E27FC236}">
                <a16:creationId xmlns:a16="http://schemas.microsoft.com/office/drawing/2014/main" id="{299A2441-55E7-A441-A02F-21AB0D8D2AE2}"/>
              </a:ext>
            </a:extLst>
          </p:cNvPr>
          <p:cNvSpPr>
            <a:spLocks noGrp="1"/>
          </p:cNvSpPr>
          <p:nvPr>
            <p:ph sz="quarter" idx="22"/>
          </p:nvPr>
        </p:nvSpPr>
        <p:spPr>
          <a:xfrm>
            <a:off x="6923212" y="1522816"/>
            <a:ext cx="1463040" cy="220663"/>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12" name="Rounded Rectangle 111">
            <a:extLst>
              <a:ext uri="{FF2B5EF4-FFF2-40B4-BE49-F238E27FC236}">
                <a16:creationId xmlns:a16="http://schemas.microsoft.com/office/drawing/2014/main" id="{480F3A73-E636-024E-8580-8F6B0CE2EE0C}"/>
              </a:ext>
              <a:ext uri="{C183D7F6-B498-43B3-948B-1728B52AA6E4}">
                <adec:decorative xmlns:adec="http://schemas.microsoft.com/office/drawing/2017/decorative" val="1"/>
              </a:ext>
            </a:extLst>
          </p:cNvPr>
          <p:cNvSpPr/>
          <p:nvPr userDrawn="1"/>
        </p:nvSpPr>
        <p:spPr>
          <a:xfrm>
            <a:off x="689539" y="233150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Content Placeholder 16">
            <a:extLst>
              <a:ext uri="{FF2B5EF4-FFF2-40B4-BE49-F238E27FC236}">
                <a16:creationId xmlns:a16="http://schemas.microsoft.com/office/drawing/2014/main" id="{4FD38C62-4EE9-804B-A128-6948A818F9AC}"/>
              </a:ext>
            </a:extLst>
          </p:cNvPr>
          <p:cNvSpPr>
            <a:spLocks noGrp="1"/>
          </p:cNvSpPr>
          <p:nvPr>
            <p:ph sz="quarter" idx="25" hasCustomPrompt="1"/>
          </p:nvPr>
        </p:nvSpPr>
        <p:spPr>
          <a:xfrm>
            <a:off x="1715217" y="2056742"/>
            <a:ext cx="222251" cy="226980"/>
          </a:xfrm>
        </p:spPr>
        <p:txBody>
          <a:bodyPr anchor="ctr"/>
          <a:lstStyle>
            <a:lvl1pPr marL="0" indent="0" algn="r">
              <a:buFont typeface="Arial" panose="020B0604020202020204" pitchFamily="34" charset="0"/>
              <a:buNone/>
              <a:defRPr sz="750" b="0">
                <a:solidFill>
                  <a:schemeClr val="tx1"/>
                </a:solidFill>
              </a:defRPr>
            </a:lvl1pPr>
          </a:lstStyle>
          <a:p>
            <a:pPr lvl="0"/>
            <a:r>
              <a:rPr lang="en-US"/>
              <a:t>P</a:t>
            </a:r>
          </a:p>
        </p:txBody>
      </p:sp>
      <p:sp>
        <p:nvSpPr>
          <p:cNvPr id="150" name="Content Placeholder 16">
            <a:extLst>
              <a:ext uri="{FF2B5EF4-FFF2-40B4-BE49-F238E27FC236}">
                <a16:creationId xmlns:a16="http://schemas.microsoft.com/office/drawing/2014/main" id="{39227491-951D-AA46-B55D-6F286DE53148}"/>
              </a:ext>
            </a:extLst>
          </p:cNvPr>
          <p:cNvSpPr>
            <a:spLocks noGrp="1"/>
          </p:cNvSpPr>
          <p:nvPr>
            <p:ph sz="quarter" idx="26" hasCustomPrompt="1"/>
          </p:nvPr>
        </p:nvSpPr>
        <p:spPr>
          <a:xfrm>
            <a:off x="2001949" y="2056742"/>
            <a:ext cx="1349240" cy="226980"/>
          </a:xfrm>
        </p:spPr>
        <p:txBody>
          <a:bodyPr anchor="ctr"/>
          <a:lstStyle>
            <a:lvl1pPr marL="0" indent="0" algn="l">
              <a:buFont typeface="Arial" panose="020B0604020202020204" pitchFamily="34" charset="0"/>
              <a:buNone/>
              <a:defRPr sz="900" b="1">
                <a:solidFill>
                  <a:schemeClr val="tx1"/>
                </a:solidFill>
              </a:defRPr>
            </a:lvl1pPr>
          </a:lstStyle>
          <a:p>
            <a:pPr lvl="0"/>
            <a:r>
              <a:rPr lang="en-US"/>
              <a:t>Heading</a:t>
            </a:r>
          </a:p>
        </p:txBody>
      </p:sp>
      <p:sp>
        <p:nvSpPr>
          <p:cNvPr id="156" name="Content Placeholder 16">
            <a:extLst>
              <a:ext uri="{FF2B5EF4-FFF2-40B4-BE49-F238E27FC236}">
                <a16:creationId xmlns:a16="http://schemas.microsoft.com/office/drawing/2014/main" id="{6E3B8E51-6FE2-6B4D-943E-EC673855B3F9}"/>
              </a:ext>
            </a:extLst>
          </p:cNvPr>
          <p:cNvSpPr>
            <a:spLocks noGrp="1"/>
          </p:cNvSpPr>
          <p:nvPr>
            <p:ph sz="quarter" idx="27"/>
          </p:nvPr>
        </p:nvSpPr>
        <p:spPr>
          <a:xfrm>
            <a:off x="715534" y="241805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60" name="Rounded Rectangle 159">
            <a:extLst>
              <a:ext uri="{FF2B5EF4-FFF2-40B4-BE49-F238E27FC236}">
                <a16:creationId xmlns:a16="http://schemas.microsoft.com/office/drawing/2014/main" id="{7844C925-61B9-2B46-BBB4-A6F8A0ACC00F}"/>
              </a:ext>
              <a:ext uri="{C183D7F6-B498-43B3-948B-1728B52AA6E4}">
                <adec:decorative xmlns:adec="http://schemas.microsoft.com/office/drawing/2017/decorative" val="1"/>
              </a:ext>
            </a:extLst>
          </p:cNvPr>
          <p:cNvSpPr/>
          <p:nvPr userDrawn="1"/>
        </p:nvSpPr>
        <p:spPr>
          <a:xfrm>
            <a:off x="606651" y="1976543"/>
            <a:ext cx="3814051" cy="2158579"/>
          </a:xfrm>
          <a:prstGeom prst="roundRect">
            <a:avLst>
              <a:gd name="adj" fmla="val 5872"/>
            </a:avLst>
          </a:prstGeom>
          <a:noFill/>
          <a:ln w="15875">
            <a:solidFill>
              <a:srgbClr val="990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Rounded Rectangle 162">
            <a:extLst>
              <a:ext uri="{FF2B5EF4-FFF2-40B4-BE49-F238E27FC236}">
                <a16:creationId xmlns:a16="http://schemas.microsoft.com/office/drawing/2014/main" id="{EE3A4AFD-DF85-E84B-B580-86DB801D9193}"/>
              </a:ext>
              <a:ext uri="{C183D7F6-B498-43B3-948B-1728B52AA6E4}">
                <adec:decorative xmlns:adec="http://schemas.microsoft.com/office/drawing/2017/decorative" val="1"/>
              </a:ext>
            </a:extLst>
          </p:cNvPr>
          <p:cNvSpPr/>
          <p:nvPr userDrawn="1"/>
        </p:nvSpPr>
        <p:spPr>
          <a:xfrm>
            <a:off x="1908739" y="233150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4" name="Content Placeholder 16">
            <a:extLst>
              <a:ext uri="{FF2B5EF4-FFF2-40B4-BE49-F238E27FC236}">
                <a16:creationId xmlns:a16="http://schemas.microsoft.com/office/drawing/2014/main" id="{18CB2934-EF8A-5047-9FB9-3970A6534C0F}"/>
              </a:ext>
            </a:extLst>
          </p:cNvPr>
          <p:cNvSpPr>
            <a:spLocks noGrp="1"/>
          </p:cNvSpPr>
          <p:nvPr>
            <p:ph sz="quarter" idx="28"/>
          </p:nvPr>
        </p:nvSpPr>
        <p:spPr>
          <a:xfrm>
            <a:off x="1934734" y="241805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65" name="Rounded Rectangle 164">
            <a:extLst>
              <a:ext uri="{FF2B5EF4-FFF2-40B4-BE49-F238E27FC236}">
                <a16:creationId xmlns:a16="http://schemas.microsoft.com/office/drawing/2014/main" id="{565BB604-E4D4-BD49-9BE3-09822C961FB2}"/>
              </a:ext>
              <a:ext uri="{C183D7F6-B498-43B3-948B-1728B52AA6E4}">
                <adec:decorative xmlns:adec="http://schemas.microsoft.com/office/drawing/2017/decorative" val="1"/>
              </a:ext>
            </a:extLst>
          </p:cNvPr>
          <p:cNvSpPr/>
          <p:nvPr userDrawn="1"/>
        </p:nvSpPr>
        <p:spPr>
          <a:xfrm>
            <a:off x="3127939" y="233150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6" name="Content Placeholder 16">
            <a:extLst>
              <a:ext uri="{FF2B5EF4-FFF2-40B4-BE49-F238E27FC236}">
                <a16:creationId xmlns:a16="http://schemas.microsoft.com/office/drawing/2014/main" id="{BC471CB7-69D3-B849-B4C7-AAFE0CA6F6A5}"/>
              </a:ext>
            </a:extLst>
          </p:cNvPr>
          <p:cNvSpPr>
            <a:spLocks noGrp="1"/>
          </p:cNvSpPr>
          <p:nvPr>
            <p:ph sz="quarter" idx="29"/>
          </p:nvPr>
        </p:nvSpPr>
        <p:spPr>
          <a:xfrm>
            <a:off x="3153934" y="241805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67" name="Rounded Rectangle 166">
            <a:extLst>
              <a:ext uri="{FF2B5EF4-FFF2-40B4-BE49-F238E27FC236}">
                <a16:creationId xmlns:a16="http://schemas.microsoft.com/office/drawing/2014/main" id="{368A6547-CE71-4D42-AFD6-F70E29EB17FC}"/>
              </a:ext>
              <a:ext uri="{C183D7F6-B498-43B3-948B-1728B52AA6E4}">
                <adec:decorative xmlns:adec="http://schemas.microsoft.com/office/drawing/2017/decorative" val="1"/>
              </a:ext>
            </a:extLst>
          </p:cNvPr>
          <p:cNvSpPr/>
          <p:nvPr userDrawn="1"/>
        </p:nvSpPr>
        <p:spPr>
          <a:xfrm>
            <a:off x="689539" y="277854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8" name="Content Placeholder 16">
            <a:extLst>
              <a:ext uri="{FF2B5EF4-FFF2-40B4-BE49-F238E27FC236}">
                <a16:creationId xmlns:a16="http://schemas.microsoft.com/office/drawing/2014/main" id="{505B9293-A8D4-6047-92BA-D0392144995F}"/>
              </a:ext>
            </a:extLst>
          </p:cNvPr>
          <p:cNvSpPr>
            <a:spLocks noGrp="1"/>
          </p:cNvSpPr>
          <p:nvPr>
            <p:ph sz="quarter" idx="30"/>
          </p:nvPr>
        </p:nvSpPr>
        <p:spPr>
          <a:xfrm>
            <a:off x="715534" y="286509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69" name="Rounded Rectangle 168">
            <a:extLst>
              <a:ext uri="{FF2B5EF4-FFF2-40B4-BE49-F238E27FC236}">
                <a16:creationId xmlns:a16="http://schemas.microsoft.com/office/drawing/2014/main" id="{04DB6E2A-2AE3-DA49-86DE-1132932F823C}"/>
              </a:ext>
              <a:ext uri="{C183D7F6-B498-43B3-948B-1728B52AA6E4}">
                <adec:decorative xmlns:adec="http://schemas.microsoft.com/office/drawing/2017/decorative" val="1"/>
              </a:ext>
            </a:extLst>
          </p:cNvPr>
          <p:cNvSpPr/>
          <p:nvPr userDrawn="1"/>
        </p:nvSpPr>
        <p:spPr>
          <a:xfrm>
            <a:off x="1908739" y="277854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Content Placeholder 16">
            <a:extLst>
              <a:ext uri="{FF2B5EF4-FFF2-40B4-BE49-F238E27FC236}">
                <a16:creationId xmlns:a16="http://schemas.microsoft.com/office/drawing/2014/main" id="{94E48A6D-A57F-4645-8C21-ADA160724971}"/>
              </a:ext>
            </a:extLst>
          </p:cNvPr>
          <p:cNvSpPr>
            <a:spLocks noGrp="1"/>
          </p:cNvSpPr>
          <p:nvPr>
            <p:ph sz="quarter" idx="31"/>
          </p:nvPr>
        </p:nvSpPr>
        <p:spPr>
          <a:xfrm>
            <a:off x="1934734" y="286509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71" name="Rounded Rectangle 170">
            <a:extLst>
              <a:ext uri="{FF2B5EF4-FFF2-40B4-BE49-F238E27FC236}">
                <a16:creationId xmlns:a16="http://schemas.microsoft.com/office/drawing/2014/main" id="{2EF432B8-A4BF-B845-9C50-EEE65150054C}"/>
              </a:ext>
              <a:ext uri="{C183D7F6-B498-43B3-948B-1728B52AA6E4}">
                <adec:decorative xmlns:adec="http://schemas.microsoft.com/office/drawing/2017/decorative" val="1"/>
              </a:ext>
            </a:extLst>
          </p:cNvPr>
          <p:cNvSpPr/>
          <p:nvPr userDrawn="1"/>
        </p:nvSpPr>
        <p:spPr>
          <a:xfrm>
            <a:off x="3127939" y="2778548"/>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2" name="Content Placeholder 16">
            <a:extLst>
              <a:ext uri="{FF2B5EF4-FFF2-40B4-BE49-F238E27FC236}">
                <a16:creationId xmlns:a16="http://schemas.microsoft.com/office/drawing/2014/main" id="{C953B98A-30C3-4646-9097-67563BAD35F2}"/>
              </a:ext>
            </a:extLst>
          </p:cNvPr>
          <p:cNvSpPr>
            <a:spLocks noGrp="1"/>
          </p:cNvSpPr>
          <p:nvPr>
            <p:ph sz="quarter" idx="32"/>
          </p:nvPr>
        </p:nvSpPr>
        <p:spPr>
          <a:xfrm>
            <a:off x="3153934" y="286509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73" name="Rounded Rectangle 172">
            <a:extLst>
              <a:ext uri="{FF2B5EF4-FFF2-40B4-BE49-F238E27FC236}">
                <a16:creationId xmlns:a16="http://schemas.microsoft.com/office/drawing/2014/main" id="{E5BC4A26-A622-CC47-8369-9E9FCEAD6D69}"/>
              </a:ext>
              <a:ext uri="{C183D7F6-B498-43B3-948B-1728B52AA6E4}">
                <adec:decorative xmlns:adec="http://schemas.microsoft.com/office/drawing/2017/decorative" val="1"/>
              </a:ext>
            </a:extLst>
          </p:cNvPr>
          <p:cNvSpPr/>
          <p:nvPr userDrawn="1"/>
        </p:nvSpPr>
        <p:spPr>
          <a:xfrm>
            <a:off x="689539" y="3215428"/>
            <a:ext cx="1850203"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 name="Content Placeholder 16">
            <a:extLst>
              <a:ext uri="{FF2B5EF4-FFF2-40B4-BE49-F238E27FC236}">
                <a16:creationId xmlns:a16="http://schemas.microsoft.com/office/drawing/2014/main" id="{260A6761-251B-3A49-AC1C-F6040A5212D4}"/>
              </a:ext>
            </a:extLst>
          </p:cNvPr>
          <p:cNvSpPr>
            <a:spLocks noGrp="1"/>
          </p:cNvSpPr>
          <p:nvPr>
            <p:ph sz="quarter" idx="33"/>
          </p:nvPr>
        </p:nvSpPr>
        <p:spPr>
          <a:xfrm>
            <a:off x="715534" y="3301970"/>
            <a:ext cx="1850203"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75" name="Rounded Rectangle 174">
            <a:extLst>
              <a:ext uri="{FF2B5EF4-FFF2-40B4-BE49-F238E27FC236}">
                <a16:creationId xmlns:a16="http://schemas.microsoft.com/office/drawing/2014/main" id="{1D2B8B55-D276-284F-BE56-D06CB2E6DBB2}"/>
              </a:ext>
              <a:ext uri="{C183D7F6-B498-43B3-948B-1728B52AA6E4}">
                <adec:decorative xmlns:adec="http://schemas.microsoft.com/office/drawing/2017/decorative" val="1"/>
              </a:ext>
            </a:extLst>
          </p:cNvPr>
          <p:cNvSpPr/>
          <p:nvPr userDrawn="1"/>
        </p:nvSpPr>
        <p:spPr>
          <a:xfrm>
            <a:off x="2617789" y="3215428"/>
            <a:ext cx="169887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 name="Content Placeholder 16">
            <a:extLst>
              <a:ext uri="{FF2B5EF4-FFF2-40B4-BE49-F238E27FC236}">
                <a16:creationId xmlns:a16="http://schemas.microsoft.com/office/drawing/2014/main" id="{5558C47A-1F37-BB48-987F-32B377FE27C6}"/>
              </a:ext>
            </a:extLst>
          </p:cNvPr>
          <p:cNvSpPr>
            <a:spLocks noGrp="1"/>
          </p:cNvSpPr>
          <p:nvPr>
            <p:ph sz="quarter" idx="34"/>
          </p:nvPr>
        </p:nvSpPr>
        <p:spPr>
          <a:xfrm>
            <a:off x="2643784" y="3301970"/>
            <a:ext cx="169887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77" name="Rounded Rectangle 176">
            <a:extLst>
              <a:ext uri="{FF2B5EF4-FFF2-40B4-BE49-F238E27FC236}">
                <a16:creationId xmlns:a16="http://schemas.microsoft.com/office/drawing/2014/main" id="{94051063-66C5-7241-9D3F-190FDE4BEC62}"/>
              </a:ext>
              <a:ext uri="{C183D7F6-B498-43B3-948B-1728B52AA6E4}">
                <adec:decorative xmlns:adec="http://schemas.microsoft.com/office/drawing/2017/decorative" val="1"/>
              </a:ext>
            </a:extLst>
          </p:cNvPr>
          <p:cNvSpPr/>
          <p:nvPr userDrawn="1"/>
        </p:nvSpPr>
        <p:spPr>
          <a:xfrm>
            <a:off x="689539" y="3662466"/>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 name="Content Placeholder 16">
            <a:extLst>
              <a:ext uri="{FF2B5EF4-FFF2-40B4-BE49-F238E27FC236}">
                <a16:creationId xmlns:a16="http://schemas.microsoft.com/office/drawing/2014/main" id="{B893408F-C47E-1041-BE89-DC767FBE5EE8}"/>
              </a:ext>
            </a:extLst>
          </p:cNvPr>
          <p:cNvSpPr>
            <a:spLocks noGrp="1"/>
          </p:cNvSpPr>
          <p:nvPr>
            <p:ph sz="quarter" idx="35"/>
          </p:nvPr>
        </p:nvSpPr>
        <p:spPr>
          <a:xfrm>
            <a:off x="715534" y="374901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79" name="Rounded Rectangle 178">
            <a:extLst>
              <a:ext uri="{FF2B5EF4-FFF2-40B4-BE49-F238E27FC236}">
                <a16:creationId xmlns:a16="http://schemas.microsoft.com/office/drawing/2014/main" id="{3DE6E3A1-AC46-F344-BF33-576450EA7629}"/>
              </a:ext>
              <a:ext uri="{C183D7F6-B498-43B3-948B-1728B52AA6E4}">
                <adec:decorative xmlns:adec="http://schemas.microsoft.com/office/drawing/2017/decorative" val="1"/>
              </a:ext>
            </a:extLst>
          </p:cNvPr>
          <p:cNvSpPr/>
          <p:nvPr userDrawn="1"/>
        </p:nvSpPr>
        <p:spPr>
          <a:xfrm>
            <a:off x="1908739" y="3662466"/>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 name="Content Placeholder 16">
            <a:extLst>
              <a:ext uri="{FF2B5EF4-FFF2-40B4-BE49-F238E27FC236}">
                <a16:creationId xmlns:a16="http://schemas.microsoft.com/office/drawing/2014/main" id="{FD178AB3-993C-8247-82EE-F235F5D7DB17}"/>
              </a:ext>
            </a:extLst>
          </p:cNvPr>
          <p:cNvSpPr>
            <a:spLocks noGrp="1"/>
          </p:cNvSpPr>
          <p:nvPr>
            <p:ph sz="quarter" idx="36"/>
          </p:nvPr>
        </p:nvSpPr>
        <p:spPr>
          <a:xfrm>
            <a:off x="1934734" y="374901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81" name="Rounded Rectangle 180">
            <a:extLst>
              <a:ext uri="{FF2B5EF4-FFF2-40B4-BE49-F238E27FC236}">
                <a16:creationId xmlns:a16="http://schemas.microsoft.com/office/drawing/2014/main" id="{786FD743-DD17-0C41-B8DB-C4ABF2F29DBC}"/>
              </a:ext>
              <a:ext uri="{C183D7F6-B498-43B3-948B-1728B52AA6E4}">
                <adec:decorative xmlns:adec="http://schemas.microsoft.com/office/drawing/2017/decorative" val="1"/>
              </a:ext>
            </a:extLst>
          </p:cNvPr>
          <p:cNvSpPr/>
          <p:nvPr userDrawn="1"/>
        </p:nvSpPr>
        <p:spPr>
          <a:xfrm>
            <a:off x="3127939" y="3662466"/>
            <a:ext cx="1188720" cy="405911"/>
          </a:xfrm>
          <a:prstGeom prst="roundRect">
            <a:avLst>
              <a:gd name="adj" fmla="val 10438"/>
            </a:avLst>
          </a:prstGeom>
          <a:solidFill>
            <a:srgbClr val="99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 name="Content Placeholder 16">
            <a:extLst>
              <a:ext uri="{FF2B5EF4-FFF2-40B4-BE49-F238E27FC236}">
                <a16:creationId xmlns:a16="http://schemas.microsoft.com/office/drawing/2014/main" id="{B3B527AE-640D-8144-92AC-42492B822D87}"/>
              </a:ext>
            </a:extLst>
          </p:cNvPr>
          <p:cNvSpPr>
            <a:spLocks noGrp="1"/>
          </p:cNvSpPr>
          <p:nvPr>
            <p:ph sz="quarter" idx="37"/>
          </p:nvPr>
        </p:nvSpPr>
        <p:spPr>
          <a:xfrm>
            <a:off x="3153934" y="3749010"/>
            <a:ext cx="1188720" cy="226980"/>
          </a:xfrm>
        </p:spPr>
        <p:txBody>
          <a:bodyPr anchor="ctr"/>
          <a:lstStyle>
            <a:lvl1pPr marL="0" indent="0" algn="ctr">
              <a:buFont typeface="Arial" panose="020B0604020202020204" pitchFamily="34" charset="0"/>
              <a:buNone/>
              <a:defRPr sz="750" b="1">
                <a:solidFill>
                  <a:schemeClr val="bg1"/>
                </a:solidFill>
              </a:defRPr>
            </a:lvl1pPr>
          </a:lstStyle>
          <a:p>
            <a:pPr lvl="0"/>
            <a:endParaRPr lang="en-US"/>
          </a:p>
        </p:txBody>
      </p:sp>
      <p:sp>
        <p:nvSpPr>
          <p:cNvPr id="183" name="Rounded Rectangle 182">
            <a:extLst>
              <a:ext uri="{FF2B5EF4-FFF2-40B4-BE49-F238E27FC236}">
                <a16:creationId xmlns:a16="http://schemas.microsoft.com/office/drawing/2014/main" id="{A6101E3C-586C-3148-B0EB-8B926172C000}"/>
              </a:ext>
              <a:ext uri="{C183D7F6-B498-43B3-948B-1728B52AA6E4}">
                <adec:decorative xmlns:adec="http://schemas.microsoft.com/office/drawing/2017/decorative" val="1"/>
              </a:ext>
            </a:extLst>
          </p:cNvPr>
          <p:cNvSpPr/>
          <p:nvPr userDrawn="1"/>
        </p:nvSpPr>
        <p:spPr>
          <a:xfrm>
            <a:off x="4794181" y="2331508"/>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 name="Rounded Rectangle 184">
            <a:extLst>
              <a:ext uri="{FF2B5EF4-FFF2-40B4-BE49-F238E27FC236}">
                <a16:creationId xmlns:a16="http://schemas.microsoft.com/office/drawing/2014/main" id="{EDF322BC-7563-3B44-950A-08CF20A208A7}"/>
              </a:ext>
              <a:ext uri="{C183D7F6-B498-43B3-948B-1728B52AA6E4}">
                <adec:decorative xmlns:adec="http://schemas.microsoft.com/office/drawing/2017/decorative" val="1"/>
              </a:ext>
            </a:extLst>
          </p:cNvPr>
          <p:cNvSpPr/>
          <p:nvPr userDrawn="1"/>
        </p:nvSpPr>
        <p:spPr>
          <a:xfrm>
            <a:off x="4794181" y="2769719"/>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 name="Rounded Rectangle 185">
            <a:extLst>
              <a:ext uri="{FF2B5EF4-FFF2-40B4-BE49-F238E27FC236}">
                <a16:creationId xmlns:a16="http://schemas.microsoft.com/office/drawing/2014/main" id="{577BC500-74DE-304D-8740-6B6D4AB4DB3C}"/>
              </a:ext>
              <a:ext uri="{C183D7F6-B498-43B3-948B-1728B52AA6E4}">
                <adec:decorative xmlns:adec="http://schemas.microsoft.com/office/drawing/2017/decorative" val="1"/>
              </a:ext>
            </a:extLst>
          </p:cNvPr>
          <p:cNvSpPr/>
          <p:nvPr userDrawn="1"/>
        </p:nvSpPr>
        <p:spPr>
          <a:xfrm>
            <a:off x="6663621" y="2331508"/>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 name="Rounded Rectangle 188">
            <a:extLst>
              <a:ext uri="{FF2B5EF4-FFF2-40B4-BE49-F238E27FC236}">
                <a16:creationId xmlns:a16="http://schemas.microsoft.com/office/drawing/2014/main" id="{48B1C395-5F0D-724E-AF6D-A9AB71623A7F}"/>
              </a:ext>
              <a:ext uri="{C183D7F6-B498-43B3-948B-1728B52AA6E4}">
                <adec:decorative xmlns:adec="http://schemas.microsoft.com/office/drawing/2017/decorative" val="1"/>
              </a:ext>
            </a:extLst>
          </p:cNvPr>
          <p:cNvSpPr/>
          <p:nvPr userDrawn="1"/>
        </p:nvSpPr>
        <p:spPr>
          <a:xfrm>
            <a:off x="6643301" y="2769719"/>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 name="Content Placeholder 16">
            <a:extLst>
              <a:ext uri="{FF2B5EF4-FFF2-40B4-BE49-F238E27FC236}">
                <a16:creationId xmlns:a16="http://schemas.microsoft.com/office/drawing/2014/main" id="{E42568E6-3CCB-6B4A-B1E6-3F6AF98CBC65}"/>
              </a:ext>
            </a:extLst>
          </p:cNvPr>
          <p:cNvSpPr>
            <a:spLocks noGrp="1"/>
          </p:cNvSpPr>
          <p:nvPr>
            <p:ph sz="quarter" idx="38" hasCustomPrompt="1"/>
          </p:nvPr>
        </p:nvSpPr>
        <p:spPr>
          <a:xfrm>
            <a:off x="5602686" y="2039831"/>
            <a:ext cx="222251" cy="226978"/>
          </a:xfrm>
        </p:spPr>
        <p:txBody>
          <a:bodyPr anchor="ctr"/>
          <a:lstStyle>
            <a:lvl1pPr marL="0" indent="0" algn="r">
              <a:buFont typeface="Arial" panose="020B0604020202020204" pitchFamily="34" charset="0"/>
              <a:buNone/>
              <a:defRPr sz="750" b="0">
                <a:solidFill>
                  <a:schemeClr val="tx1"/>
                </a:solidFill>
              </a:defRPr>
            </a:lvl1pPr>
          </a:lstStyle>
          <a:p>
            <a:pPr lvl="0"/>
            <a:r>
              <a:rPr lang="en-US"/>
              <a:t>P</a:t>
            </a:r>
          </a:p>
        </p:txBody>
      </p:sp>
      <p:sp>
        <p:nvSpPr>
          <p:cNvPr id="191" name="Content Placeholder 16">
            <a:extLst>
              <a:ext uri="{FF2B5EF4-FFF2-40B4-BE49-F238E27FC236}">
                <a16:creationId xmlns:a16="http://schemas.microsoft.com/office/drawing/2014/main" id="{F79160D6-7D4C-8A4F-997F-C696F557CE0C}"/>
              </a:ext>
            </a:extLst>
          </p:cNvPr>
          <p:cNvSpPr>
            <a:spLocks noGrp="1"/>
          </p:cNvSpPr>
          <p:nvPr>
            <p:ph sz="quarter" idx="39" hasCustomPrompt="1"/>
          </p:nvPr>
        </p:nvSpPr>
        <p:spPr>
          <a:xfrm>
            <a:off x="5911566" y="2039833"/>
            <a:ext cx="2053516" cy="237009"/>
          </a:xfrm>
        </p:spPr>
        <p:txBody>
          <a:bodyPr anchor="ctr"/>
          <a:lstStyle>
            <a:lvl1pPr marL="0" indent="0" algn="l">
              <a:buFont typeface="Arial" panose="020B0604020202020204" pitchFamily="34" charset="0"/>
              <a:buNone/>
              <a:defRPr sz="900" b="1">
                <a:solidFill>
                  <a:schemeClr val="tx1"/>
                </a:solidFill>
              </a:defRPr>
            </a:lvl1pPr>
          </a:lstStyle>
          <a:p>
            <a:pPr lvl="0"/>
            <a:r>
              <a:rPr lang="en-US"/>
              <a:t>Heading</a:t>
            </a:r>
          </a:p>
        </p:txBody>
      </p:sp>
      <p:sp>
        <p:nvSpPr>
          <p:cNvPr id="192" name="Content Placeholder 16">
            <a:extLst>
              <a:ext uri="{FF2B5EF4-FFF2-40B4-BE49-F238E27FC236}">
                <a16:creationId xmlns:a16="http://schemas.microsoft.com/office/drawing/2014/main" id="{BD61F1B1-CC4D-F147-B7FA-6DC667FB43F1}"/>
              </a:ext>
            </a:extLst>
          </p:cNvPr>
          <p:cNvSpPr>
            <a:spLocks noGrp="1"/>
          </p:cNvSpPr>
          <p:nvPr>
            <p:ph sz="quarter" idx="40" hasCustomPrompt="1"/>
          </p:nvPr>
        </p:nvSpPr>
        <p:spPr>
          <a:xfrm>
            <a:off x="4815706" y="2411737"/>
            <a:ext cx="1695039" cy="235065"/>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193" name="Content Placeholder 16">
            <a:extLst>
              <a:ext uri="{FF2B5EF4-FFF2-40B4-BE49-F238E27FC236}">
                <a16:creationId xmlns:a16="http://schemas.microsoft.com/office/drawing/2014/main" id="{A52C7863-2657-F242-A5AE-7A6973A73F99}"/>
              </a:ext>
            </a:extLst>
          </p:cNvPr>
          <p:cNvSpPr>
            <a:spLocks noGrp="1"/>
          </p:cNvSpPr>
          <p:nvPr>
            <p:ph sz="quarter" idx="41" hasCustomPrompt="1"/>
          </p:nvPr>
        </p:nvSpPr>
        <p:spPr>
          <a:xfrm>
            <a:off x="6707096" y="2410849"/>
            <a:ext cx="1695039" cy="237009"/>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197" name="Rounded Rectangle 196">
            <a:extLst>
              <a:ext uri="{FF2B5EF4-FFF2-40B4-BE49-F238E27FC236}">
                <a16:creationId xmlns:a16="http://schemas.microsoft.com/office/drawing/2014/main" id="{4B115DE4-C76A-9443-8578-A2D3D0815072}"/>
              </a:ext>
              <a:ext uri="{C183D7F6-B498-43B3-948B-1728B52AA6E4}">
                <adec:decorative xmlns:adec="http://schemas.microsoft.com/office/drawing/2017/decorative" val="1"/>
              </a:ext>
            </a:extLst>
          </p:cNvPr>
          <p:cNvSpPr/>
          <p:nvPr userDrawn="1"/>
        </p:nvSpPr>
        <p:spPr>
          <a:xfrm>
            <a:off x="4731611" y="1976543"/>
            <a:ext cx="3814051" cy="2158579"/>
          </a:xfrm>
          <a:prstGeom prst="roundRect">
            <a:avLst>
              <a:gd name="adj" fmla="val 5872"/>
            </a:avLst>
          </a:prstGeom>
          <a:noFill/>
          <a:ln w="15875">
            <a:solidFill>
              <a:srgbClr val="4C2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8" name="Content Placeholder 16">
            <a:extLst>
              <a:ext uri="{FF2B5EF4-FFF2-40B4-BE49-F238E27FC236}">
                <a16:creationId xmlns:a16="http://schemas.microsoft.com/office/drawing/2014/main" id="{AA9A5982-DA25-334B-8CD0-A138BC8514F6}"/>
              </a:ext>
            </a:extLst>
          </p:cNvPr>
          <p:cNvSpPr>
            <a:spLocks noGrp="1"/>
          </p:cNvSpPr>
          <p:nvPr>
            <p:ph sz="quarter" idx="48" hasCustomPrompt="1"/>
          </p:nvPr>
        </p:nvSpPr>
        <p:spPr>
          <a:xfrm>
            <a:off x="4812457" y="2863418"/>
            <a:ext cx="1716107"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199" name="Content Placeholder 16">
            <a:extLst>
              <a:ext uri="{FF2B5EF4-FFF2-40B4-BE49-F238E27FC236}">
                <a16:creationId xmlns:a16="http://schemas.microsoft.com/office/drawing/2014/main" id="{A6F07256-2909-0141-8DC9-90BFC75F8FE6}"/>
              </a:ext>
            </a:extLst>
          </p:cNvPr>
          <p:cNvSpPr>
            <a:spLocks noGrp="1"/>
          </p:cNvSpPr>
          <p:nvPr>
            <p:ph sz="quarter" idx="49" hasCustomPrompt="1"/>
          </p:nvPr>
        </p:nvSpPr>
        <p:spPr>
          <a:xfrm>
            <a:off x="6651417" y="2863418"/>
            <a:ext cx="1769347"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00" name="Rounded Rectangle 199">
            <a:extLst>
              <a:ext uri="{FF2B5EF4-FFF2-40B4-BE49-F238E27FC236}">
                <a16:creationId xmlns:a16="http://schemas.microsoft.com/office/drawing/2014/main" id="{EC6E3592-E518-BD43-8735-C494A2A55B87}"/>
              </a:ext>
              <a:ext uri="{C183D7F6-B498-43B3-948B-1728B52AA6E4}">
                <adec:decorative xmlns:adec="http://schemas.microsoft.com/office/drawing/2017/decorative" val="1"/>
              </a:ext>
            </a:extLst>
          </p:cNvPr>
          <p:cNvSpPr/>
          <p:nvPr userDrawn="1"/>
        </p:nvSpPr>
        <p:spPr>
          <a:xfrm>
            <a:off x="4794181" y="3226919"/>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1" name="Rounded Rectangle 200">
            <a:extLst>
              <a:ext uri="{FF2B5EF4-FFF2-40B4-BE49-F238E27FC236}">
                <a16:creationId xmlns:a16="http://schemas.microsoft.com/office/drawing/2014/main" id="{32DFC5D8-015E-814A-84AF-5372E36394AB}"/>
              </a:ext>
              <a:ext uri="{C183D7F6-B498-43B3-948B-1728B52AA6E4}">
                <adec:decorative xmlns:adec="http://schemas.microsoft.com/office/drawing/2017/decorative" val="1"/>
              </a:ext>
            </a:extLst>
          </p:cNvPr>
          <p:cNvSpPr/>
          <p:nvPr userDrawn="1"/>
        </p:nvSpPr>
        <p:spPr>
          <a:xfrm>
            <a:off x="6643301" y="3226919"/>
            <a:ext cx="1787622"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2" name="Content Placeholder 16">
            <a:extLst>
              <a:ext uri="{FF2B5EF4-FFF2-40B4-BE49-F238E27FC236}">
                <a16:creationId xmlns:a16="http://schemas.microsoft.com/office/drawing/2014/main" id="{6AB4AF3B-C2CD-BF4C-BF3D-6621C0D9454E}"/>
              </a:ext>
            </a:extLst>
          </p:cNvPr>
          <p:cNvSpPr>
            <a:spLocks noGrp="1"/>
          </p:cNvSpPr>
          <p:nvPr>
            <p:ph sz="quarter" idx="50" hasCustomPrompt="1"/>
          </p:nvPr>
        </p:nvSpPr>
        <p:spPr>
          <a:xfrm>
            <a:off x="4812457" y="3320617"/>
            <a:ext cx="1716107"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03" name="Content Placeholder 16">
            <a:extLst>
              <a:ext uri="{FF2B5EF4-FFF2-40B4-BE49-F238E27FC236}">
                <a16:creationId xmlns:a16="http://schemas.microsoft.com/office/drawing/2014/main" id="{F16D22AF-16FA-A247-BF3D-F7D0502716B9}"/>
              </a:ext>
            </a:extLst>
          </p:cNvPr>
          <p:cNvSpPr>
            <a:spLocks noGrp="1"/>
          </p:cNvSpPr>
          <p:nvPr>
            <p:ph sz="quarter" idx="51" hasCustomPrompt="1"/>
          </p:nvPr>
        </p:nvSpPr>
        <p:spPr>
          <a:xfrm>
            <a:off x="6651417" y="3320617"/>
            <a:ext cx="1769347"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04" name="Rounded Rectangle 203">
            <a:extLst>
              <a:ext uri="{FF2B5EF4-FFF2-40B4-BE49-F238E27FC236}">
                <a16:creationId xmlns:a16="http://schemas.microsoft.com/office/drawing/2014/main" id="{AF3E7608-842A-0948-B67C-2EBF97EECC83}"/>
              </a:ext>
              <a:ext uri="{C183D7F6-B498-43B3-948B-1728B52AA6E4}">
                <adec:decorative xmlns:adec="http://schemas.microsoft.com/office/drawing/2017/decorative" val="1"/>
              </a:ext>
            </a:extLst>
          </p:cNvPr>
          <p:cNvSpPr/>
          <p:nvPr userDrawn="1"/>
        </p:nvSpPr>
        <p:spPr>
          <a:xfrm>
            <a:off x="4794181" y="3684119"/>
            <a:ext cx="3634285" cy="405911"/>
          </a:xfrm>
          <a:prstGeom prst="roundRect">
            <a:avLst>
              <a:gd name="adj" fmla="val 10438"/>
            </a:avLst>
          </a:prstGeom>
          <a:solidFill>
            <a:srgbClr val="4C2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6" name="Content Placeholder 16">
            <a:extLst>
              <a:ext uri="{FF2B5EF4-FFF2-40B4-BE49-F238E27FC236}">
                <a16:creationId xmlns:a16="http://schemas.microsoft.com/office/drawing/2014/main" id="{34C471DB-8C04-E04C-A5AA-EB57BA7FEE22}"/>
              </a:ext>
            </a:extLst>
          </p:cNvPr>
          <p:cNvSpPr>
            <a:spLocks noGrp="1"/>
          </p:cNvSpPr>
          <p:nvPr>
            <p:ph sz="quarter" idx="52" hasCustomPrompt="1"/>
          </p:nvPr>
        </p:nvSpPr>
        <p:spPr>
          <a:xfrm>
            <a:off x="4866877" y="3777816"/>
            <a:ext cx="3488893" cy="248907"/>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08" name="Rounded Rectangle 207">
            <a:extLst>
              <a:ext uri="{FF2B5EF4-FFF2-40B4-BE49-F238E27FC236}">
                <a16:creationId xmlns:a16="http://schemas.microsoft.com/office/drawing/2014/main" id="{52D314CA-9F37-0F43-9EB5-2C2A4A8BECF5}"/>
              </a:ext>
              <a:ext uri="{C183D7F6-B498-43B3-948B-1728B52AA6E4}">
                <adec:decorative xmlns:adec="http://schemas.microsoft.com/office/drawing/2017/decorative" val="1"/>
              </a:ext>
            </a:extLst>
          </p:cNvPr>
          <p:cNvSpPr/>
          <p:nvPr userDrawn="1"/>
        </p:nvSpPr>
        <p:spPr>
          <a:xfrm>
            <a:off x="689541" y="4541106"/>
            <a:ext cx="1787622" cy="405911"/>
          </a:xfrm>
          <a:prstGeom prst="roundRect">
            <a:avLst>
              <a:gd name="adj" fmla="val 10438"/>
            </a:avLst>
          </a:prstGeom>
          <a:solidFill>
            <a:srgbClr val="E7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9" name="Rounded Rectangle 208">
            <a:extLst>
              <a:ext uri="{FF2B5EF4-FFF2-40B4-BE49-F238E27FC236}">
                <a16:creationId xmlns:a16="http://schemas.microsoft.com/office/drawing/2014/main" id="{F4F3B31E-A61A-1B46-B9BD-5B15BB4A1FDA}"/>
              </a:ext>
              <a:ext uri="{C183D7F6-B498-43B3-948B-1728B52AA6E4}">
                <adec:decorative xmlns:adec="http://schemas.microsoft.com/office/drawing/2017/decorative" val="1"/>
              </a:ext>
            </a:extLst>
          </p:cNvPr>
          <p:cNvSpPr/>
          <p:nvPr userDrawn="1"/>
        </p:nvSpPr>
        <p:spPr>
          <a:xfrm>
            <a:off x="2667389" y="4541106"/>
            <a:ext cx="1787622" cy="405911"/>
          </a:xfrm>
          <a:prstGeom prst="roundRect">
            <a:avLst>
              <a:gd name="adj" fmla="val 10438"/>
            </a:avLst>
          </a:prstGeom>
          <a:solidFill>
            <a:srgbClr val="E7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0" name="Rounded Rectangle 209">
            <a:extLst>
              <a:ext uri="{FF2B5EF4-FFF2-40B4-BE49-F238E27FC236}">
                <a16:creationId xmlns:a16="http://schemas.microsoft.com/office/drawing/2014/main" id="{BA87A394-FA29-3E40-88D9-41B1CB9076A4}"/>
              </a:ext>
              <a:ext uri="{C183D7F6-B498-43B3-948B-1728B52AA6E4}">
                <adec:decorative xmlns:adec="http://schemas.microsoft.com/office/drawing/2017/decorative" val="1"/>
              </a:ext>
            </a:extLst>
          </p:cNvPr>
          <p:cNvSpPr/>
          <p:nvPr userDrawn="1"/>
        </p:nvSpPr>
        <p:spPr>
          <a:xfrm>
            <a:off x="4645237" y="4541106"/>
            <a:ext cx="1787622" cy="405911"/>
          </a:xfrm>
          <a:prstGeom prst="roundRect">
            <a:avLst>
              <a:gd name="adj" fmla="val 10438"/>
            </a:avLst>
          </a:prstGeom>
          <a:solidFill>
            <a:srgbClr val="E7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1" name="Rounded Rectangle 210">
            <a:extLst>
              <a:ext uri="{FF2B5EF4-FFF2-40B4-BE49-F238E27FC236}">
                <a16:creationId xmlns:a16="http://schemas.microsoft.com/office/drawing/2014/main" id="{26D8C12C-4046-254A-A30B-8F40C55E17B9}"/>
              </a:ext>
              <a:ext uri="{C183D7F6-B498-43B3-948B-1728B52AA6E4}">
                <adec:decorative xmlns:adec="http://schemas.microsoft.com/office/drawing/2017/decorative" val="1"/>
              </a:ext>
            </a:extLst>
          </p:cNvPr>
          <p:cNvSpPr/>
          <p:nvPr userDrawn="1"/>
        </p:nvSpPr>
        <p:spPr>
          <a:xfrm>
            <a:off x="6623085" y="4541106"/>
            <a:ext cx="1787622" cy="405911"/>
          </a:xfrm>
          <a:prstGeom prst="roundRect">
            <a:avLst>
              <a:gd name="adj" fmla="val 10438"/>
            </a:avLst>
          </a:prstGeom>
          <a:solidFill>
            <a:srgbClr val="E75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2" name="Content Placeholder 16">
            <a:extLst>
              <a:ext uri="{FF2B5EF4-FFF2-40B4-BE49-F238E27FC236}">
                <a16:creationId xmlns:a16="http://schemas.microsoft.com/office/drawing/2014/main" id="{CA002858-9300-E142-B8CC-3F29328D4470}"/>
              </a:ext>
            </a:extLst>
          </p:cNvPr>
          <p:cNvSpPr>
            <a:spLocks noGrp="1"/>
          </p:cNvSpPr>
          <p:nvPr>
            <p:ph sz="quarter" idx="53" hasCustomPrompt="1"/>
          </p:nvPr>
        </p:nvSpPr>
        <p:spPr>
          <a:xfrm>
            <a:off x="3589997" y="4269956"/>
            <a:ext cx="242616" cy="233268"/>
          </a:xfrm>
        </p:spPr>
        <p:txBody>
          <a:bodyPr anchor="ctr"/>
          <a:lstStyle>
            <a:lvl1pPr marL="0" indent="0" algn="r">
              <a:buFont typeface="Arial" panose="020B0604020202020204" pitchFamily="34" charset="0"/>
              <a:buNone/>
              <a:defRPr sz="750" b="0">
                <a:solidFill>
                  <a:schemeClr val="tx1"/>
                </a:solidFill>
              </a:defRPr>
            </a:lvl1pPr>
          </a:lstStyle>
          <a:p>
            <a:pPr lvl="0"/>
            <a:r>
              <a:rPr lang="en-US"/>
              <a:t>P</a:t>
            </a:r>
          </a:p>
        </p:txBody>
      </p:sp>
      <p:sp>
        <p:nvSpPr>
          <p:cNvPr id="213" name="Content Placeholder 16">
            <a:extLst>
              <a:ext uri="{FF2B5EF4-FFF2-40B4-BE49-F238E27FC236}">
                <a16:creationId xmlns:a16="http://schemas.microsoft.com/office/drawing/2014/main" id="{2A323F89-806D-FE4C-8A23-5D41A71BCF60}"/>
              </a:ext>
            </a:extLst>
          </p:cNvPr>
          <p:cNvSpPr>
            <a:spLocks noGrp="1"/>
          </p:cNvSpPr>
          <p:nvPr>
            <p:ph sz="quarter" idx="54" hasCustomPrompt="1"/>
          </p:nvPr>
        </p:nvSpPr>
        <p:spPr>
          <a:xfrm>
            <a:off x="3977925" y="4272483"/>
            <a:ext cx="2603878" cy="226978"/>
          </a:xfrm>
        </p:spPr>
        <p:txBody>
          <a:bodyPr anchor="ctr"/>
          <a:lstStyle>
            <a:lvl1pPr marL="0" indent="0" algn="l">
              <a:buFont typeface="Arial" panose="020B0604020202020204" pitchFamily="34" charset="0"/>
              <a:buNone/>
              <a:defRPr sz="900" b="1">
                <a:solidFill>
                  <a:schemeClr val="tx1"/>
                </a:solidFill>
              </a:defRPr>
            </a:lvl1pPr>
          </a:lstStyle>
          <a:p>
            <a:pPr lvl="0"/>
            <a:r>
              <a:rPr lang="en-US"/>
              <a:t>Heading</a:t>
            </a:r>
          </a:p>
        </p:txBody>
      </p:sp>
      <p:sp>
        <p:nvSpPr>
          <p:cNvPr id="214" name="Content Placeholder 16">
            <a:extLst>
              <a:ext uri="{FF2B5EF4-FFF2-40B4-BE49-F238E27FC236}">
                <a16:creationId xmlns:a16="http://schemas.microsoft.com/office/drawing/2014/main" id="{551BF6D0-76F8-AD42-8E5B-FA67EAB6C70C}"/>
              </a:ext>
            </a:extLst>
          </p:cNvPr>
          <p:cNvSpPr>
            <a:spLocks noGrp="1"/>
          </p:cNvSpPr>
          <p:nvPr>
            <p:ph sz="quarter" idx="55" hasCustomPrompt="1"/>
          </p:nvPr>
        </p:nvSpPr>
        <p:spPr>
          <a:xfrm>
            <a:off x="728240" y="4642811"/>
            <a:ext cx="1710911" cy="226978"/>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15" name="Content Placeholder 16">
            <a:extLst>
              <a:ext uri="{FF2B5EF4-FFF2-40B4-BE49-F238E27FC236}">
                <a16:creationId xmlns:a16="http://schemas.microsoft.com/office/drawing/2014/main" id="{AA6FDAF0-28AC-7D4A-8179-C7AB1A493BC1}"/>
              </a:ext>
            </a:extLst>
          </p:cNvPr>
          <p:cNvSpPr>
            <a:spLocks noGrp="1"/>
          </p:cNvSpPr>
          <p:nvPr>
            <p:ph sz="quarter" idx="56" hasCustomPrompt="1"/>
          </p:nvPr>
        </p:nvSpPr>
        <p:spPr>
          <a:xfrm>
            <a:off x="2691197" y="4630729"/>
            <a:ext cx="1729505" cy="251147"/>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16" name="Content Placeholder 16">
            <a:extLst>
              <a:ext uri="{FF2B5EF4-FFF2-40B4-BE49-F238E27FC236}">
                <a16:creationId xmlns:a16="http://schemas.microsoft.com/office/drawing/2014/main" id="{5BF354CD-B88B-F642-A44B-EEDEEC34BE0A}"/>
              </a:ext>
            </a:extLst>
          </p:cNvPr>
          <p:cNvSpPr>
            <a:spLocks noGrp="1"/>
          </p:cNvSpPr>
          <p:nvPr>
            <p:ph sz="quarter" idx="57" hasCustomPrompt="1"/>
          </p:nvPr>
        </p:nvSpPr>
        <p:spPr>
          <a:xfrm>
            <a:off x="4652448" y="4624879"/>
            <a:ext cx="1780412" cy="262842"/>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17" name="Content Placeholder 16">
            <a:extLst>
              <a:ext uri="{FF2B5EF4-FFF2-40B4-BE49-F238E27FC236}">
                <a16:creationId xmlns:a16="http://schemas.microsoft.com/office/drawing/2014/main" id="{CC21BC00-7A6B-2140-A5A2-07F9D1B1EFFC}"/>
              </a:ext>
            </a:extLst>
          </p:cNvPr>
          <p:cNvSpPr>
            <a:spLocks noGrp="1"/>
          </p:cNvSpPr>
          <p:nvPr>
            <p:ph sz="quarter" idx="58" hasCustomPrompt="1"/>
          </p:nvPr>
        </p:nvSpPr>
        <p:spPr>
          <a:xfrm>
            <a:off x="6651417" y="4634245"/>
            <a:ext cx="1750718" cy="244115"/>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18" name="Rounded Rectangle 217">
            <a:extLst>
              <a:ext uri="{FF2B5EF4-FFF2-40B4-BE49-F238E27FC236}">
                <a16:creationId xmlns:a16="http://schemas.microsoft.com/office/drawing/2014/main" id="{55758C20-0E72-0C48-95C2-95F9E4195BFC}"/>
              </a:ext>
              <a:ext uri="{C183D7F6-B498-43B3-948B-1728B52AA6E4}">
                <adec:decorative xmlns:adec="http://schemas.microsoft.com/office/drawing/2017/decorative" val="1"/>
              </a:ext>
            </a:extLst>
          </p:cNvPr>
          <p:cNvSpPr/>
          <p:nvPr userDrawn="1"/>
        </p:nvSpPr>
        <p:spPr>
          <a:xfrm>
            <a:off x="606651" y="4222975"/>
            <a:ext cx="7915556" cy="798187"/>
          </a:xfrm>
          <a:prstGeom prst="roundRect">
            <a:avLst>
              <a:gd name="adj" fmla="val 10438"/>
            </a:avLst>
          </a:prstGeom>
          <a:noFill/>
          <a:ln w="15875">
            <a:solidFill>
              <a:srgbClr val="E75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9" name="Rounded Rectangle 218">
            <a:extLst>
              <a:ext uri="{FF2B5EF4-FFF2-40B4-BE49-F238E27FC236}">
                <a16:creationId xmlns:a16="http://schemas.microsoft.com/office/drawing/2014/main" id="{B8297719-46A2-CD48-AA99-31718A4B79CE}"/>
              </a:ext>
              <a:ext uri="{C183D7F6-B498-43B3-948B-1728B52AA6E4}">
                <adec:decorative xmlns:adec="http://schemas.microsoft.com/office/drawing/2017/decorative" val="1"/>
              </a:ext>
            </a:extLst>
          </p:cNvPr>
          <p:cNvSpPr/>
          <p:nvPr userDrawn="1"/>
        </p:nvSpPr>
        <p:spPr>
          <a:xfrm>
            <a:off x="2283152" y="5410759"/>
            <a:ext cx="1460754"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0" name="Rounded Rectangle 219">
            <a:extLst>
              <a:ext uri="{FF2B5EF4-FFF2-40B4-BE49-F238E27FC236}">
                <a16:creationId xmlns:a16="http://schemas.microsoft.com/office/drawing/2014/main" id="{DA9A7BD9-19E2-5A4A-B255-31B4A8D39BF8}"/>
              </a:ext>
              <a:ext uri="{C183D7F6-B498-43B3-948B-1728B52AA6E4}">
                <adec:decorative xmlns:adec="http://schemas.microsoft.com/office/drawing/2017/decorative" val="1"/>
              </a:ext>
            </a:extLst>
          </p:cNvPr>
          <p:cNvSpPr/>
          <p:nvPr userDrawn="1"/>
        </p:nvSpPr>
        <p:spPr>
          <a:xfrm>
            <a:off x="712697" y="5410759"/>
            <a:ext cx="1460754"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1" name="Rounded Rectangle 220">
            <a:extLst>
              <a:ext uri="{FF2B5EF4-FFF2-40B4-BE49-F238E27FC236}">
                <a16:creationId xmlns:a16="http://schemas.microsoft.com/office/drawing/2014/main" id="{57C04832-4D91-1E4C-959F-C90D0065AA71}"/>
              </a:ext>
              <a:ext uri="{C183D7F6-B498-43B3-948B-1728B52AA6E4}">
                <adec:decorative xmlns:adec="http://schemas.microsoft.com/office/drawing/2017/decorative" val="1"/>
              </a:ext>
            </a:extLst>
          </p:cNvPr>
          <p:cNvSpPr/>
          <p:nvPr userDrawn="1"/>
        </p:nvSpPr>
        <p:spPr>
          <a:xfrm>
            <a:off x="3851376" y="5410759"/>
            <a:ext cx="1460754"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2" name="Rounded Rectangle 221">
            <a:extLst>
              <a:ext uri="{FF2B5EF4-FFF2-40B4-BE49-F238E27FC236}">
                <a16:creationId xmlns:a16="http://schemas.microsoft.com/office/drawing/2014/main" id="{C21AC106-12A8-114B-922C-EFF371BD577F}"/>
              </a:ext>
              <a:ext uri="{C183D7F6-B498-43B3-948B-1728B52AA6E4}">
                <adec:decorative xmlns:adec="http://schemas.microsoft.com/office/drawing/2017/decorative" val="1"/>
              </a:ext>
            </a:extLst>
          </p:cNvPr>
          <p:cNvSpPr/>
          <p:nvPr userDrawn="1"/>
        </p:nvSpPr>
        <p:spPr>
          <a:xfrm>
            <a:off x="5420933" y="5410759"/>
            <a:ext cx="1460754"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3" name="Rounded Rectangle 222">
            <a:extLst>
              <a:ext uri="{FF2B5EF4-FFF2-40B4-BE49-F238E27FC236}">
                <a16:creationId xmlns:a16="http://schemas.microsoft.com/office/drawing/2014/main" id="{B5931272-E773-8F40-A394-9218B132E7F9}"/>
              </a:ext>
              <a:ext uri="{C183D7F6-B498-43B3-948B-1728B52AA6E4}">
                <adec:decorative xmlns:adec="http://schemas.microsoft.com/office/drawing/2017/decorative" val="1"/>
              </a:ext>
            </a:extLst>
          </p:cNvPr>
          <p:cNvSpPr/>
          <p:nvPr userDrawn="1"/>
        </p:nvSpPr>
        <p:spPr>
          <a:xfrm>
            <a:off x="6990489" y="5410759"/>
            <a:ext cx="1460754" cy="491187"/>
          </a:xfrm>
          <a:prstGeom prst="roundRect">
            <a:avLst>
              <a:gd name="adj" fmla="val 10438"/>
            </a:avLst>
          </a:prstGeom>
          <a:solidFill>
            <a:srgbClr val="2E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5" name="Content Placeholder 16">
            <a:extLst>
              <a:ext uri="{FF2B5EF4-FFF2-40B4-BE49-F238E27FC236}">
                <a16:creationId xmlns:a16="http://schemas.microsoft.com/office/drawing/2014/main" id="{05FD0266-E8E6-834D-8CAD-949F99C75C55}"/>
              </a:ext>
            </a:extLst>
          </p:cNvPr>
          <p:cNvSpPr>
            <a:spLocks noGrp="1"/>
          </p:cNvSpPr>
          <p:nvPr>
            <p:ph sz="quarter" idx="61" hasCustomPrompt="1"/>
          </p:nvPr>
        </p:nvSpPr>
        <p:spPr>
          <a:xfrm>
            <a:off x="3829196" y="5156347"/>
            <a:ext cx="234139" cy="226978"/>
          </a:xfrm>
        </p:spPr>
        <p:txBody>
          <a:bodyPr anchor="ctr"/>
          <a:lstStyle>
            <a:lvl1pPr marL="0" indent="0" algn="r">
              <a:buFont typeface="Arial" panose="020B0604020202020204" pitchFamily="34" charset="0"/>
              <a:buNone/>
              <a:defRPr sz="750" b="0">
                <a:solidFill>
                  <a:schemeClr val="tx1"/>
                </a:solidFill>
              </a:defRPr>
            </a:lvl1pPr>
          </a:lstStyle>
          <a:p>
            <a:pPr lvl="0"/>
            <a:r>
              <a:rPr lang="en-US"/>
              <a:t>P</a:t>
            </a:r>
          </a:p>
        </p:txBody>
      </p:sp>
      <p:sp>
        <p:nvSpPr>
          <p:cNvPr id="226" name="Content Placeholder 16">
            <a:extLst>
              <a:ext uri="{FF2B5EF4-FFF2-40B4-BE49-F238E27FC236}">
                <a16:creationId xmlns:a16="http://schemas.microsoft.com/office/drawing/2014/main" id="{5E3253B0-DC32-8F4D-AA6D-CABE167B51C4}"/>
              </a:ext>
            </a:extLst>
          </p:cNvPr>
          <p:cNvSpPr>
            <a:spLocks noGrp="1"/>
          </p:cNvSpPr>
          <p:nvPr>
            <p:ph sz="quarter" idx="62" hasCustomPrompt="1"/>
          </p:nvPr>
        </p:nvSpPr>
        <p:spPr>
          <a:xfrm>
            <a:off x="4158333" y="5137657"/>
            <a:ext cx="3333208" cy="226978"/>
          </a:xfrm>
        </p:spPr>
        <p:txBody>
          <a:bodyPr anchor="ctr"/>
          <a:lstStyle>
            <a:lvl1pPr marL="0" indent="0" algn="l">
              <a:buFont typeface="Arial" panose="020B0604020202020204" pitchFamily="34" charset="0"/>
              <a:buNone/>
              <a:defRPr sz="900" b="1">
                <a:solidFill>
                  <a:schemeClr val="tx1"/>
                </a:solidFill>
              </a:defRPr>
            </a:lvl1pPr>
          </a:lstStyle>
          <a:p>
            <a:pPr lvl="0"/>
            <a:r>
              <a:rPr lang="en-US"/>
              <a:t>Heading</a:t>
            </a:r>
          </a:p>
        </p:txBody>
      </p:sp>
      <p:sp>
        <p:nvSpPr>
          <p:cNvPr id="227" name="Content Placeholder 16">
            <a:extLst>
              <a:ext uri="{FF2B5EF4-FFF2-40B4-BE49-F238E27FC236}">
                <a16:creationId xmlns:a16="http://schemas.microsoft.com/office/drawing/2014/main" id="{1D4EA378-0129-CE41-A70C-408D07861C1C}"/>
              </a:ext>
            </a:extLst>
          </p:cNvPr>
          <p:cNvSpPr>
            <a:spLocks noGrp="1"/>
          </p:cNvSpPr>
          <p:nvPr>
            <p:ph sz="quarter" idx="63" hasCustomPrompt="1"/>
          </p:nvPr>
        </p:nvSpPr>
        <p:spPr>
          <a:xfrm>
            <a:off x="712697" y="5549107"/>
            <a:ext cx="1460754" cy="214512"/>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28" name="Content Placeholder 16">
            <a:extLst>
              <a:ext uri="{FF2B5EF4-FFF2-40B4-BE49-F238E27FC236}">
                <a16:creationId xmlns:a16="http://schemas.microsoft.com/office/drawing/2014/main" id="{83DA2E58-7701-BC49-91E7-0ADABC047C97}"/>
              </a:ext>
            </a:extLst>
          </p:cNvPr>
          <p:cNvSpPr>
            <a:spLocks noGrp="1"/>
          </p:cNvSpPr>
          <p:nvPr>
            <p:ph sz="quarter" idx="65" hasCustomPrompt="1"/>
          </p:nvPr>
        </p:nvSpPr>
        <p:spPr>
          <a:xfrm>
            <a:off x="2283152" y="5538207"/>
            <a:ext cx="1460754" cy="236312"/>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29" name="Content Placeholder 16">
            <a:extLst>
              <a:ext uri="{FF2B5EF4-FFF2-40B4-BE49-F238E27FC236}">
                <a16:creationId xmlns:a16="http://schemas.microsoft.com/office/drawing/2014/main" id="{34DBC3E9-291E-B849-9F28-2722C5F0E23A}"/>
              </a:ext>
            </a:extLst>
          </p:cNvPr>
          <p:cNvSpPr>
            <a:spLocks noGrp="1"/>
          </p:cNvSpPr>
          <p:nvPr>
            <p:ph sz="quarter" idx="67" hasCustomPrompt="1"/>
          </p:nvPr>
        </p:nvSpPr>
        <p:spPr>
          <a:xfrm>
            <a:off x="3851376" y="5538209"/>
            <a:ext cx="1460754" cy="236313"/>
          </a:xfr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750" b="1">
                <a:solidFill>
                  <a:schemeClr val="bg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Object</a:t>
            </a:r>
          </a:p>
        </p:txBody>
      </p:sp>
      <p:sp>
        <p:nvSpPr>
          <p:cNvPr id="230" name="Content Placeholder 16">
            <a:extLst>
              <a:ext uri="{FF2B5EF4-FFF2-40B4-BE49-F238E27FC236}">
                <a16:creationId xmlns:a16="http://schemas.microsoft.com/office/drawing/2014/main" id="{ACCD524B-8030-AF40-BEC9-7CE90F6C3556}"/>
              </a:ext>
            </a:extLst>
          </p:cNvPr>
          <p:cNvSpPr>
            <a:spLocks noGrp="1"/>
          </p:cNvSpPr>
          <p:nvPr>
            <p:ph sz="quarter" idx="69" hasCustomPrompt="1"/>
          </p:nvPr>
        </p:nvSpPr>
        <p:spPr>
          <a:xfrm>
            <a:off x="5420933" y="5538210"/>
            <a:ext cx="1460754" cy="236311"/>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31" name="Content Placeholder 16">
            <a:extLst>
              <a:ext uri="{FF2B5EF4-FFF2-40B4-BE49-F238E27FC236}">
                <a16:creationId xmlns:a16="http://schemas.microsoft.com/office/drawing/2014/main" id="{821E4F32-3739-7A40-BCAB-141BA447394B}"/>
              </a:ext>
            </a:extLst>
          </p:cNvPr>
          <p:cNvSpPr>
            <a:spLocks noGrp="1"/>
          </p:cNvSpPr>
          <p:nvPr>
            <p:ph sz="quarter" idx="71" hasCustomPrompt="1"/>
          </p:nvPr>
        </p:nvSpPr>
        <p:spPr>
          <a:xfrm>
            <a:off x="6990489" y="5533939"/>
            <a:ext cx="1460754" cy="244853"/>
          </a:xfrm>
        </p:spPr>
        <p:txBody>
          <a:bodyPr anchor="ctr"/>
          <a:lstStyle>
            <a:lvl1pPr marL="0" indent="0" algn="ctr">
              <a:buFont typeface="Arial" panose="020B0604020202020204" pitchFamily="34" charset="0"/>
              <a:buNone/>
              <a:defRPr sz="750" b="1">
                <a:solidFill>
                  <a:schemeClr val="bg1"/>
                </a:solidFill>
              </a:defRPr>
            </a:lvl1pPr>
          </a:lstStyle>
          <a:p>
            <a:pPr lvl="0"/>
            <a:r>
              <a:rPr lang="en-US"/>
              <a:t>Object</a:t>
            </a:r>
          </a:p>
        </p:txBody>
      </p:sp>
      <p:sp>
        <p:nvSpPr>
          <p:cNvPr id="232" name="Rounded Rectangle 231">
            <a:extLst>
              <a:ext uri="{FF2B5EF4-FFF2-40B4-BE49-F238E27FC236}">
                <a16:creationId xmlns:a16="http://schemas.microsoft.com/office/drawing/2014/main" id="{F537B4FE-47A0-4C4A-AEF1-BCC63B28E49F}"/>
              </a:ext>
              <a:ext uri="{C183D7F6-B498-43B3-948B-1728B52AA6E4}">
                <adec:decorative xmlns:adec="http://schemas.microsoft.com/office/drawing/2017/decorative" val="1"/>
              </a:ext>
            </a:extLst>
          </p:cNvPr>
          <p:cNvSpPr/>
          <p:nvPr userDrawn="1"/>
        </p:nvSpPr>
        <p:spPr>
          <a:xfrm>
            <a:off x="606651" y="5090283"/>
            <a:ext cx="7915556" cy="919631"/>
          </a:xfrm>
          <a:prstGeom prst="roundRect">
            <a:avLst>
              <a:gd name="adj" fmla="val 10438"/>
            </a:avLst>
          </a:prstGeom>
          <a:noFill/>
          <a:ln w="15875">
            <a:solidFill>
              <a:srgbClr val="2E8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Slide Number Placeholder">
            <a:extLst>
              <a:ext uri="{FF2B5EF4-FFF2-40B4-BE49-F238E27FC236}">
                <a16:creationId xmlns:a16="http://schemas.microsoft.com/office/drawing/2014/main" id="{AD862F71-5219-2741-84E5-F423C3A0F445}"/>
              </a:ext>
            </a:extLst>
          </p:cNvPr>
          <p:cNvSpPr>
            <a:spLocks noGrp="1"/>
          </p:cNvSpPr>
          <p:nvPr>
            <p:ph type="sldNum" sz="quarter" idx="12"/>
          </p:nvPr>
        </p:nvSpPr>
        <p:spPr>
          <a:xfrm>
            <a:off x="6457950" y="6025897"/>
            <a:ext cx="2057400" cy="365125"/>
          </a:xfrm>
        </p:spPr>
        <p:txBody>
          <a:bodyPr/>
          <a:lstStyle/>
          <a:p>
            <a:fld id="{E573346A-FCA4-684E-8D18-26E8324063ED}" type="slidenum">
              <a:rPr lang="en-US" smtClean="0"/>
              <a:t>‹#›</a:t>
            </a:fld>
            <a:endParaRPr lang="en-US"/>
          </a:p>
        </p:txBody>
      </p:sp>
      <p:sp>
        <p:nvSpPr>
          <p:cNvPr id="88" name="Footer Placeholder">
            <a:extLst>
              <a:ext uri="{FF2B5EF4-FFF2-40B4-BE49-F238E27FC236}">
                <a16:creationId xmlns:a16="http://schemas.microsoft.com/office/drawing/2014/main" id="{730EB606-904A-0C4F-A1C6-C1471B5CD5D4}"/>
              </a:ext>
            </a:extLst>
          </p:cNvPr>
          <p:cNvSpPr>
            <a:spLocks noGrp="1"/>
          </p:cNvSpPr>
          <p:nvPr>
            <p:ph type="ftr" sz="quarter" idx="11"/>
          </p:nvPr>
        </p:nvSpPr>
        <p:spPr>
          <a:xfrm>
            <a:off x="628650" y="6025897"/>
            <a:ext cx="5486400" cy="365125"/>
          </a:xfrm>
        </p:spPr>
        <p:txBody>
          <a:bodyPr/>
          <a:lstStyle>
            <a:lvl1pPr>
              <a:defRPr/>
            </a:lvl1pPr>
          </a:lstStyle>
          <a:p>
            <a:pPr algn="l"/>
            <a:r>
              <a:rPr lang="en-US"/>
              <a:t>FOR INTERNAL USE ONLY			     Office of Information and Technology</a:t>
            </a:r>
          </a:p>
        </p:txBody>
      </p:sp>
      <p:pic>
        <p:nvPicPr>
          <p:cNvPr id="89" name="Footer">
            <a:extLst>
              <a:ext uri="{FF2B5EF4-FFF2-40B4-BE49-F238E27FC236}">
                <a16:creationId xmlns:a16="http://schemas.microsoft.com/office/drawing/2014/main" id="{97C0F80F-5E3C-1A4B-A1BC-76DADB173B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2482751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txBox="1">
            <a:spLocks/>
          </p:cNvSpPr>
          <p:nvPr userDrawn="1"/>
        </p:nvSpPr>
        <p:spPr>
          <a:xfrm>
            <a:off x="6937831" y="640023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69790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Questions w/ Content">
    <p:spTree>
      <p:nvGrpSpPr>
        <p:cNvPr id="1" name=""/>
        <p:cNvGrpSpPr/>
        <p:nvPr/>
      </p:nvGrpSpPr>
      <p:grpSpPr>
        <a:xfrm>
          <a:off x="0" y="0"/>
          <a:ext cx="0" cy="0"/>
          <a:chOff x="0" y="0"/>
          <a:chExt cx="0" cy="0"/>
        </a:xfrm>
      </p:grpSpPr>
      <p:pic>
        <p:nvPicPr>
          <p:cNvPr id="6" name="Background">
            <a:extLst>
              <a:ext uri="{FF2B5EF4-FFF2-40B4-BE49-F238E27FC236}">
                <a16:creationId xmlns:a16="http://schemas.microsoft.com/office/drawing/2014/main" id="{6FBD7C91-E3E2-214C-BC7C-9853D3BD7BA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7" y="2"/>
            <a:ext cx="9139427" cy="6857999"/>
          </a:xfrm>
          <a:prstGeom prst="rect">
            <a:avLst/>
          </a:prstGeom>
        </p:spPr>
      </p:pic>
      <p:sp>
        <p:nvSpPr>
          <p:cNvPr id="5" name="Questions?"/>
          <p:cNvSpPr>
            <a:spLocks noGrp="1"/>
          </p:cNvSpPr>
          <p:nvPr>
            <p:ph type="title" hasCustomPrompt="1"/>
          </p:nvPr>
        </p:nvSpPr>
        <p:spPr>
          <a:xfrm>
            <a:off x="628650" y="1024606"/>
            <a:ext cx="7886700" cy="1325563"/>
          </a:xfrm>
        </p:spPr>
        <p:txBody>
          <a:bodyPr>
            <a:noAutofit/>
          </a:bodyPr>
          <a:lstStyle>
            <a:lvl1pPr algn="ctr">
              <a:defRPr sz="3000" b="1" i="0">
                <a:solidFill>
                  <a:srgbClr val="1F1F1F"/>
                </a:solidFill>
                <a:latin typeface="Calibri" charset="0"/>
                <a:ea typeface="Calibri" charset="0"/>
                <a:cs typeface="Calibri" charset="0"/>
              </a:defRPr>
            </a:lvl1pPr>
          </a:lstStyle>
          <a:p>
            <a:r>
              <a:rPr lang="en-US"/>
              <a:t>QUESTIONS?</a:t>
            </a:r>
          </a:p>
        </p:txBody>
      </p:sp>
      <p:sp>
        <p:nvSpPr>
          <p:cNvPr id="8" name="Text Placeholder"/>
          <p:cNvSpPr>
            <a:spLocks noGrp="1"/>
          </p:cNvSpPr>
          <p:nvPr>
            <p:ph type="body" sz="quarter" idx="13"/>
          </p:nvPr>
        </p:nvSpPr>
        <p:spPr>
          <a:xfrm>
            <a:off x="628650" y="2349500"/>
            <a:ext cx="7886700" cy="25400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Click to edit Master text styles</a:t>
            </a:r>
          </a:p>
        </p:txBody>
      </p:sp>
      <p:sp>
        <p:nvSpPr>
          <p:cNvPr id="3" name="Slide Number Placeholder"/>
          <p:cNvSpPr>
            <a:spLocks noGrp="1"/>
          </p:cNvSpPr>
          <p:nvPr>
            <p:ph type="sldNum" sz="quarter" idx="10"/>
          </p:nvPr>
        </p:nvSpPr>
        <p:spPr>
          <a:xfrm>
            <a:off x="6457950" y="6025897"/>
            <a:ext cx="2057400" cy="365125"/>
          </a:xfrm>
        </p:spPr>
        <p:txBody>
          <a:bodyPr/>
          <a:lstStyle/>
          <a:p>
            <a:fld id="{E573346A-FCA4-684E-8D18-26E8324063ED}" type="slidenum">
              <a:rPr lang="en-US" smtClean="0"/>
              <a:t>‹#›</a:t>
            </a:fld>
            <a:endParaRPr lang="en-US"/>
          </a:p>
        </p:txBody>
      </p:sp>
    </p:spTree>
    <p:extLst>
      <p:ext uri="{BB962C8B-B14F-4D97-AF65-F5344CB8AC3E}">
        <p14:creationId xmlns:p14="http://schemas.microsoft.com/office/powerpoint/2010/main" val="1435790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Presentation Title">
    <p:spTree>
      <p:nvGrpSpPr>
        <p:cNvPr id="1" name=""/>
        <p:cNvGrpSpPr/>
        <p:nvPr/>
      </p:nvGrpSpPr>
      <p:grpSpPr>
        <a:xfrm>
          <a:off x="0" y="0"/>
          <a:ext cx="0" cy="0"/>
          <a:chOff x="0" y="0"/>
          <a:chExt cx="0" cy="0"/>
        </a:xfrm>
      </p:grpSpPr>
      <p:pic>
        <p:nvPicPr>
          <p:cNvPr id="11" name="Background">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7" y="2"/>
            <a:ext cx="9139427" cy="6857999"/>
          </a:xfrm>
          <a:prstGeom prst="rect">
            <a:avLst/>
          </a:prstGeom>
        </p:spPr>
      </p:pic>
      <p:pic>
        <p:nvPicPr>
          <p:cNvPr id="15" name="VA logo" descr="Logo and seal for the U.S. Department of Veterans Affairs, Office of Information and Technolo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8060" y="5869309"/>
            <a:ext cx="1714501" cy="582128"/>
          </a:xfrm>
          <a:prstGeom prst="rect">
            <a:avLst/>
          </a:prstGeom>
        </p:spPr>
      </p:pic>
      <p:sp>
        <p:nvSpPr>
          <p:cNvPr id="16" name="Presentation Title"/>
          <p:cNvSpPr>
            <a:spLocks noGrp="1"/>
          </p:cNvSpPr>
          <p:nvPr>
            <p:ph type="title" hasCustomPrompt="1"/>
          </p:nvPr>
        </p:nvSpPr>
        <p:spPr>
          <a:xfrm>
            <a:off x="2438934" y="1931133"/>
            <a:ext cx="4355045" cy="858806"/>
          </a:xfrm>
        </p:spPr>
        <p:txBody>
          <a:bodyPr anchor="t">
            <a:noAutofit/>
          </a:bodyPr>
          <a:lstStyle>
            <a:lvl1pPr>
              <a:defRPr sz="2250" b="1" i="0" cap="all" baseline="0">
                <a:solidFill>
                  <a:srgbClr val="175594"/>
                </a:solidFill>
                <a:latin typeface="Calibri" charset="0"/>
                <a:ea typeface="Calibri" charset="0"/>
                <a:cs typeface="Calibri" charset="0"/>
              </a:defRPr>
            </a:lvl1pPr>
          </a:lstStyle>
          <a:p>
            <a:r>
              <a:rPr lang="en-US" dirty="0"/>
              <a:t>Presentation Title</a:t>
            </a:r>
          </a:p>
        </p:txBody>
      </p:sp>
      <p:sp>
        <p:nvSpPr>
          <p:cNvPr id="7" name="Name of Presenter"/>
          <p:cNvSpPr>
            <a:spLocks noGrp="1"/>
          </p:cNvSpPr>
          <p:nvPr>
            <p:ph type="body" sz="quarter" idx="10" hasCustomPrompt="1"/>
          </p:nvPr>
        </p:nvSpPr>
        <p:spPr>
          <a:xfrm>
            <a:off x="2439569" y="2831008"/>
            <a:ext cx="4354513" cy="374904"/>
          </a:xfrm>
        </p:spPr>
        <p:txBody>
          <a:bodyPr>
            <a:noAutofit/>
          </a:bodyPr>
          <a:lstStyle>
            <a:lvl1pPr marL="0" indent="0">
              <a:buNone/>
              <a:defRPr sz="1650" b="1"/>
            </a:lvl1pPr>
            <a:lvl2pPr marL="342900" indent="0">
              <a:buNone/>
              <a:defRPr/>
            </a:lvl2pPr>
            <a:lvl3pPr marL="685800" indent="0">
              <a:buNone/>
              <a:defRPr/>
            </a:lvl3pPr>
            <a:lvl4pPr marL="1028700" indent="0">
              <a:buNone/>
              <a:defRPr/>
            </a:lvl4pPr>
            <a:lvl5pPr marL="1371600" indent="0">
              <a:buNone/>
              <a:defRPr/>
            </a:lvl5pPr>
          </a:lstStyle>
          <a:p>
            <a:pPr lvl="0"/>
            <a:r>
              <a:rPr lang="en-US" dirty="0"/>
              <a:t>Name of Presenter</a:t>
            </a:r>
          </a:p>
        </p:txBody>
      </p:sp>
      <p:sp>
        <p:nvSpPr>
          <p:cNvPr id="18" name="Title of Presenter"/>
          <p:cNvSpPr>
            <a:spLocks noGrp="1"/>
          </p:cNvSpPr>
          <p:nvPr>
            <p:ph type="body" sz="quarter" idx="11" hasCustomPrompt="1"/>
          </p:nvPr>
        </p:nvSpPr>
        <p:spPr>
          <a:xfrm>
            <a:off x="2439568" y="3254748"/>
            <a:ext cx="2386584" cy="393192"/>
          </a:xfrm>
        </p:spPr>
        <p:txBody>
          <a:bodyPr>
            <a:noAutofit/>
          </a:bodyPr>
          <a:lstStyle>
            <a:lvl1pPr marL="0" indent="0">
              <a:buNone/>
              <a:defRPr lang="en-US" sz="1650" i="1" kern="1200" baseline="0" dirty="0">
                <a:solidFill>
                  <a:srgbClr val="1F1F1F"/>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dirty="0"/>
              <a:t>Title of Presenter</a:t>
            </a:r>
          </a:p>
        </p:txBody>
      </p:sp>
      <p:sp>
        <p:nvSpPr>
          <p:cNvPr id="22" name="Presenter's Organization"/>
          <p:cNvSpPr>
            <a:spLocks noGrp="1"/>
          </p:cNvSpPr>
          <p:nvPr>
            <p:ph type="body" sz="quarter" idx="12" hasCustomPrompt="1"/>
          </p:nvPr>
        </p:nvSpPr>
        <p:spPr>
          <a:xfrm>
            <a:off x="2439569" y="3714953"/>
            <a:ext cx="4354513" cy="439738"/>
          </a:xfrm>
        </p:spPr>
        <p:txBody>
          <a:bodyPr>
            <a:noAutofit/>
          </a:bodyPr>
          <a:lstStyle>
            <a:lvl1pPr marL="0" indent="0">
              <a:buNone/>
              <a:defRPr lang="en-US" sz="1650" kern="1200" baseline="0" dirty="0">
                <a:solidFill>
                  <a:srgbClr val="1F1F1F"/>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Presenter’s Organization</a:t>
            </a:r>
          </a:p>
        </p:txBody>
      </p:sp>
      <p:sp>
        <p:nvSpPr>
          <p:cNvPr id="27" name="Audience Name"/>
          <p:cNvSpPr>
            <a:spLocks noGrp="1"/>
          </p:cNvSpPr>
          <p:nvPr>
            <p:ph type="body" sz="quarter" idx="13" hasCustomPrompt="1"/>
          </p:nvPr>
        </p:nvSpPr>
        <p:spPr>
          <a:xfrm>
            <a:off x="2439568" y="4276351"/>
            <a:ext cx="2980944" cy="24688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1200" kern="1200" baseline="0" dirty="0" smtClean="0">
                <a:solidFill>
                  <a:srgbClr val="175594"/>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dirty="0"/>
              <a:t>Audience Name</a:t>
            </a:r>
          </a:p>
        </p:txBody>
      </p:sp>
      <p:sp>
        <p:nvSpPr>
          <p:cNvPr id="29" name="Month Day, YYYY"/>
          <p:cNvSpPr>
            <a:spLocks noGrp="1"/>
          </p:cNvSpPr>
          <p:nvPr>
            <p:ph type="body" sz="quarter" idx="14" hasCustomPrompt="1"/>
          </p:nvPr>
        </p:nvSpPr>
        <p:spPr>
          <a:xfrm>
            <a:off x="2439569" y="4560951"/>
            <a:ext cx="2989263" cy="265176"/>
          </a:xfrm>
        </p:spPr>
        <p:txBody>
          <a:bodyPr>
            <a:noAutofit/>
          </a:bodyPr>
          <a:lstStyle>
            <a:lvl1pPr marL="0" indent="0">
              <a:buNone/>
              <a:defRPr lang="en-US" sz="1200" kern="1200" baseline="0" dirty="0" smtClean="0">
                <a:solidFill>
                  <a:srgbClr val="175594"/>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pPr>
            <a:r>
              <a:rPr lang="en-US" dirty="0"/>
              <a:t>Month Day, YYYY</a:t>
            </a:r>
          </a:p>
        </p:txBody>
      </p:sp>
      <p:sp>
        <p:nvSpPr>
          <p:cNvPr id="3" name="Text Placeholder 2">
            <a:extLst>
              <a:ext uri="{FF2B5EF4-FFF2-40B4-BE49-F238E27FC236}">
                <a16:creationId xmlns:a16="http://schemas.microsoft.com/office/drawing/2014/main" id="{F62455E1-2795-BB42-8B2E-3B937E6819B2}"/>
              </a:ext>
            </a:extLst>
          </p:cNvPr>
          <p:cNvSpPr>
            <a:spLocks noGrp="1"/>
          </p:cNvSpPr>
          <p:nvPr>
            <p:ph type="body" sz="quarter" idx="15" hasCustomPrompt="1"/>
          </p:nvPr>
        </p:nvSpPr>
        <p:spPr>
          <a:xfrm>
            <a:off x="2438400" y="5130800"/>
            <a:ext cx="2982516" cy="439738"/>
          </a:xfrm>
        </p:spPr>
        <p:txBody>
          <a:bodyPr>
            <a:normAutofit/>
          </a:bodyPr>
          <a:lstStyle>
            <a:lvl1pPr marL="0" indent="0">
              <a:buNone/>
              <a:defRPr sz="900">
                <a:solidFill>
                  <a:srgbClr val="898989"/>
                </a:solidFill>
              </a:defRPr>
            </a:lvl1pPr>
          </a:lstStyle>
          <a:p>
            <a:pPr lvl="0"/>
            <a:r>
              <a:rPr lang="en-US" dirty="0"/>
              <a:t>FOR INTERNAL USE ONLY</a:t>
            </a:r>
          </a:p>
        </p:txBody>
      </p:sp>
    </p:spTree>
    <p:extLst>
      <p:ext uri="{BB962C8B-B14F-4D97-AF65-F5344CB8AC3E}">
        <p14:creationId xmlns:p14="http://schemas.microsoft.com/office/powerpoint/2010/main" val="864566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628650" y="1417319"/>
            <a:ext cx="7886700"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a:p>
        </p:txBody>
      </p:sp>
      <p:sp>
        <p:nvSpPr>
          <p:cNvPr id="5"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9" name="Footer">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3708239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w/ Alt Tex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628650" y="1417319"/>
            <a:ext cx="7886700" cy="44646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lt text">
            <a:extLst>
              <a:ext uri="{FF2B5EF4-FFF2-40B4-BE49-F238E27FC236}">
                <a16:creationId xmlns:a16="http://schemas.microsoft.com/office/drawing/2014/main" id="{0E731299-1FA4-1640-AAA3-040ADDE70C35}"/>
              </a:ext>
            </a:extLst>
          </p:cNvPr>
          <p:cNvSpPr>
            <a:spLocks noGrp="1"/>
          </p:cNvSpPr>
          <p:nvPr>
            <p:ph sz="quarter" idx="14" hasCustomPrompt="1"/>
          </p:nvPr>
        </p:nvSpPr>
        <p:spPr>
          <a:xfrm>
            <a:off x="-3135879" y="0"/>
            <a:ext cx="2918222" cy="3249038"/>
          </a:xfrm>
        </p:spPr>
        <p:txBody>
          <a:bodyPr/>
          <a:lstStyle/>
          <a:p>
            <a:pPr lvl="0"/>
            <a:r>
              <a:rPr lang="en-US" dirty="0"/>
              <a:t>Insert Alt-text for complex image or graphic</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a:p>
        </p:txBody>
      </p:sp>
      <p:sp>
        <p:nvSpPr>
          <p:cNvPr id="5"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8" name="Footer">
            <a:extLst>
              <a:ext uri="{FF2B5EF4-FFF2-40B4-BE49-F238E27FC236}">
                <a16:creationId xmlns:a16="http://schemas.microsoft.com/office/drawing/2014/main" id="{ADD7F55B-6E2E-E049-9A2F-19F9E87107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14786896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w/ Alt Tex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628650" y="1417320"/>
            <a:ext cx="7886700" cy="17006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lt text">
            <a:extLst>
              <a:ext uri="{FF2B5EF4-FFF2-40B4-BE49-F238E27FC236}">
                <a16:creationId xmlns:a16="http://schemas.microsoft.com/office/drawing/2014/main" id="{0E731299-1FA4-1640-AAA3-040ADDE70C35}"/>
              </a:ext>
            </a:extLst>
          </p:cNvPr>
          <p:cNvSpPr>
            <a:spLocks noGrp="1"/>
          </p:cNvSpPr>
          <p:nvPr>
            <p:ph sz="quarter" idx="14" hasCustomPrompt="1"/>
          </p:nvPr>
        </p:nvSpPr>
        <p:spPr>
          <a:xfrm>
            <a:off x="628650" y="3429000"/>
            <a:ext cx="7886700" cy="2450338"/>
          </a:xfrm>
        </p:spPr>
        <p:txBody>
          <a:bodyPr/>
          <a:lstStyle/>
          <a:p>
            <a:pPr lvl="0"/>
            <a:r>
              <a:rPr lang="en-US" dirty="0"/>
              <a:t>Insert Alt-text for complex image or graphic</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a:p>
        </p:txBody>
      </p:sp>
      <p:sp>
        <p:nvSpPr>
          <p:cNvPr id="5"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8" name="Footer">
            <a:extLst>
              <a:ext uri="{FF2B5EF4-FFF2-40B4-BE49-F238E27FC236}">
                <a16:creationId xmlns:a16="http://schemas.microsoft.com/office/drawing/2014/main" id="{ADD7F55B-6E2E-E049-9A2F-19F9E87107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
        <p:nvSpPr>
          <p:cNvPr id="9" name="Alt text">
            <a:extLst>
              <a:ext uri="{FF2B5EF4-FFF2-40B4-BE49-F238E27FC236}">
                <a16:creationId xmlns:a16="http://schemas.microsoft.com/office/drawing/2014/main" id="{65894D6C-B669-9146-BE53-ED652251DFC9}"/>
              </a:ext>
            </a:extLst>
          </p:cNvPr>
          <p:cNvSpPr>
            <a:spLocks noGrp="1"/>
          </p:cNvSpPr>
          <p:nvPr>
            <p:ph sz="quarter" idx="15" hasCustomPrompt="1"/>
          </p:nvPr>
        </p:nvSpPr>
        <p:spPr>
          <a:xfrm>
            <a:off x="-3171357" y="365125"/>
            <a:ext cx="3058931" cy="2450338"/>
          </a:xfrm>
        </p:spPr>
        <p:txBody>
          <a:bodyPr/>
          <a:lstStyle/>
          <a:p>
            <a:pPr lvl="0"/>
            <a:r>
              <a:rPr lang="en-US" dirty="0"/>
              <a:t>Insert Alt-text for complex image or graphic</a:t>
            </a:r>
          </a:p>
        </p:txBody>
      </p:sp>
    </p:spTree>
    <p:extLst>
      <p:ext uri="{BB962C8B-B14F-4D97-AF65-F5344CB8AC3E}">
        <p14:creationId xmlns:p14="http://schemas.microsoft.com/office/powerpoint/2010/main" val="3075073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wo Subtitl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Insert Title, 28pt Calibri Bold (Color: RGB 33, 33, 33)</a:t>
            </a:r>
          </a:p>
        </p:txBody>
      </p:sp>
      <p:sp>
        <p:nvSpPr>
          <p:cNvPr id="12" name="Content Placeholder"/>
          <p:cNvSpPr>
            <a:spLocks noGrp="1"/>
          </p:cNvSpPr>
          <p:nvPr>
            <p:ph sz="quarter" idx="13"/>
          </p:nvPr>
        </p:nvSpPr>
        <p:spPr>
          <a:xfrm>
            <a:off x="628650" y="1417320"/>
            <a:ext cx="7886700" cy="2011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Heading Placeholder 1">
            <a:extLst>
              <a:ext uri="{FF2B5EF4-FFF2-40B4-BE49-F238E27FC236}">
                <a16:creationId xmlns:a16="http://schemas.microsoft.com/office/drawing/2014/main" id="{4A0F253A-250E-3947-9C4E-D0BADA9973ED}"/>
              </a:ext>
            </a:extLst>
          </p:cNvPr>
          <p:cNvSpPr>
            <a:spLocks noGrp="1"/>
          </p:cNvSpPr>
          <p:nvPr>
            <p:ph type="body" sz="quarter" idx="14" hasCustomPrompt="1"/>
          </p:nvPr>
        </p:nvSpPr>
        <p:spPr>
          <a:xfrm>
            <a:off x="628650" y="3640138"/>
            <a:ext cx="3943350" cy="423862"/>
          </a:xfrm>
        </p:spPr>
        <p:txBody>
          <a:bodyPr/>
          <a:lstStyle>
            <a:lvl1pPr marL="0" indent="0">
              <a:buNone/>
              <a:defRPr b="1"/>
            </a:lvl1pPr>
          </a:lstStyle>
          <a:p>
            <a:pPr lvl="0"/>
            <a:r>
              <a:rPr lang="en-US" dirty="0"/>
              <a:t>Insert Heading</a:t>
            </a:r>
          </a:p>
        </p:txBody>
      </p:sp>
      <p:sp>
        <p:nvSpPr>
          <p:cNvPr id="11" name="Content Placeholder 1">
            <a:extLst>
              <a:ext uri="{FF2B5EF4-FFF2-40B4-BE49-F238E27FC236}">
                <a16:creationId xmlns:a16="http://schemas.microsoft.com/office/drawing/2014/main" id="{D4F61BFB-7E97-CA4A-9D7A-C2EB218D6839}"/>
              </a:ext>
            </a:extLst>
          </p:cNvPr>
          <p:cNvSpPr>
            <a:spLocks noGrp="1"/>
          </p:cNvSpPr>
          <p:nvPr>
            <p:ph sz="quarter" idx="15"/>
          </p:nvPr>
        </p:nvSpPr>
        <p:spPr>
          <a:xfrm>
            <a:off x="628650" y="4126654"/>
            <a:ext cx="3943350" cy="1899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Heading Placeholder 2">
            <a:extLst>
              <a:ext uri="{FF2B5EF4-FFF2-40B4-BE49-F238E27FC236}">
                <a16:creationId xmlns:a16="http://schemas.microsoft.com/office/drawing/2014/main" id="{83402AF2-F89A-D04C-8D3C-76D8C388F10A}"/>
              </a:ext>
            </a:extLst>
          </p:cNvPr>
          <p:cNvSpPr>
            <a:spLocks noGrp="1"/>
          </p:cNvSpPr>
          <p:nvPr>
            <p:ph type="body" sz="quarter" idx="16" hasCustomPrompt="1"/>
          </p:nvPr>
        </p:nvSpPr>
        <p:spPr>
          <a:xfrm>
            <a:off x="4603751" y="3640138"/>
            <a:ext cx="3943350" cy="423862"/>
          </a:xfrm>
        </p:spPr>
        <p:txBody>
          <a:bodyPr/>
          <a:lstStyle>
            <a:lvl1pPr marL="0" indent="0">
              <a:buNone/>
              <a:defRPr b="1"/>
            </a:lvl1pPr>
          </a:lstStyle>
          <a:p>
            <a:pPr lvl="0"/>
            <a:r>
              <a:rPr lang="en-US" dirty="0"/>
              <a:t>Insert Heading</a:t>
            </a:r>
          </a:p>
        </p:txBody>
      </p:sp>
      <p:sp>
        <p:nvSpPr>
          <p:cNvPr id="14" name="Content Placeholder 2">
            <a:extLst>
              <a:ext uri="{FF2B5EF4-FFF2-40B4-BE49-F238E27FC236}">
                <a16:creationId xmlns:a16="http://schemas.microsoft.com/office/drawing/2014/main" id="{274E85CB-8292-B74E-B2DC-1B7541D0F575}"/>
              </a:ext>
            </a:extLst>
          </p:cNvPr>
          <p:cNvSpPr>
            <a:spLocks noGrp="1"/>
          </p:cNvSpPr>
          <p:nvPr>
            <p:ph sz="quarter" idx="17"/>
          </p:nvPr>
        </p:nvSpPr>
        <p:spPr>
          <a:xfrm>
            <a:off x="4603751" y="4126654"/>
            <a:ext cx="3943350" cy="1899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a:p>
        </p:txBody>
      </p:sp>
      <p:sp>
        <p:nvSpPr>
          <p:cNvPr id="5"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15" name="Footer">
            <a:extLst>
              <a:ext uri="{FF2B5EF4-FFF2-40B4-BE49-F238E27FC236}">
                <a16:creationId xmlns:a16="http://schemas.microsoft.com/office/drawing/2014/main" id="{1D639F15-80C3-DE46-A003-D12A017A0B5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1838538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s w/ Content">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628650" y="374904"/>
            <a:ext cx="7886700" cy="685800"/>
          </a:xfrm>
        </p:spPr>
        <p:txBody>
          <a:bodyPr>
            <a:noAutofit/>
          </a:bodyPr>
          <a:lstStyle>
            <a:lvl1pPr>
              <a:defRPr sz="2100" b="1" i="0">
                <a:latin typeface="Calibri" charset="0"/>
                <a:ea typeface="Calibri" charset="0"/>
                <a:cs typeface="Calibri" charset="0"/>
              </a:defRPr>
            </a:lvl1pPr>
          </a:lstStyle>
          <a:p>
            <a:r>
              <a:rPr lang="en-US" dirty="0"/>
              <a:t>Insert Title, 28pt Calibri Bold (Color: RGB 33, 33, 33)</a:t>
            </a:r>
          </a:p>
        </p:txBody>
      </p:sp>
      <p:sp>
        <p:nvSpPr>
          <p:cNvPr id="8" name="Icon 1">
            <a:extLst>
              <a:ext uri="{FF2B5EF4-FFF2-40B4-BE49-F238E27FC236}">
                <a16:creationId xmlns:a16="http://schemas.microsoft.com/office/drawing/2014/main" id="{33DD426A-81F2-B34C-ABF5-EE466FE47906}"/>
              </a:ext>
            </a:extLst>
          </p:cNvPr>
          <p:cNvSpPr>
            <a:spLocks noGrp="1"/>
          </p:cNvSpPr>
          <p:nvPr>
            <p:ph type="pic" sz="quarter" idx="16" hasCustomPrompt="1"/>
          </p:nvPr>
        </p:nvSpPr>
        <p:spPr>
          <a:xfrm>
            <a:off x="628650" y="1241556"/>
            <a:ext cx="685800" cy="914400"/>
          </a:xfrm>
        </p:spPr>
        <p:txBody>
          <a:bodyPr/>
          <a:lstStyle>
            <a:lvl1pPr marL="0" indent="0">
              <a:buNone/>
              <a:defRPr/>
            </a:lvl1pPr>
          </a:lstStyle>
          <a:p>
            <a:r>
              <a:rPr lang="en-US" dirty="0"/>
              <a:t>Icon</a:t>
            </a:r>
          </a:p>
        </p:txBody>
      </p:sp>
      <p:sp>
        <p:nvSpPr>
          <p:cNvPr id="10" name="Text Placeholder 1">
            <a:extLst>
              <a:ext uri="{FF2B5EF4-FFF2-40B4-BE49-F238E27FC236}">
                <a16:creationId xmlns:a16="http://schemas.microsoft.com/office/drawing/2014/main" id="{7A57BF28-2D4C-5C45-B921-0C1C8CB02A41}"/>
              </a:ext>
            </a:extLst>
          </p:cNvPr>
          <p:cNvSpPr>
            <a:spLocks noGrp="1"/>
          </p:cNvSpPr>
          <p:nvPr>
            <p:ph type="body" sz="quarter" idx="17"/>
          </p:nvPr>
        </p:nvSpPr>
        <p:spPr>
          <a:xfrm>
            <a:off x="1590675" y="1241426"/>
            <a:ext cx="6924675" cy="914531"/>
          </a:xfrm>
        </p:spPr>
        <p:txBody>
          <a:bodyPr/>
          <a:lstStyle/>
          <a:p>
            <a:pPr lvl="0"/>
            <a:r>
              <a:rPr lang="en-US" dirty="0"/>
              <a:t>Edit Master text styles</a:t>
            </a:r>
          </a:p>
        </p:txBody>
      </p:sp>
      <p:sp>
        <p:nvSpPr>
          <p:cNvPr id="16" name="Icon 2">
            <a:extLst>
              <a:ext uri="{FF2B5EF4-FFF2-40B4-BE49-F238E27FC236}">
                <a16:creationId xmlns:a16="http://schemas.microsoft.com/office/drawing/2014/main" id="{BEE80464-E9FA-434C-A292-19252F2ACA3B}"/>
              </a:ext>
            </a:extLst>
          </p:cNvPr>
          <p:cNvSpPr>
            <a:spLocks noGrp="1"/>
          </p:cNvSpPr>
          <p:nvPr>
            <p:ph type="pic" sz="quarter" idx="18" hasCustomPrompt="1"/>
          </p:nvPr>
        </p:nvSpPr>
        <p:spPr>
          <a:xfrm>
            <a:off x="628650" y="2348489"/>
            <a:ext cx="685800" cy="914400"/>
          </a:xfrm>
        </p:spPr>
        <p:txBody>
          <a:bodyPr/>
          <a:lstStyle>
            <a:lvl1pPr marL="0" indent="0">
              <a:buNone/>
              <a:defRPr/>
            </a:lvl1pPr>
          </a:lstStyle>
          <a:p>
            <a:r>
              <a:rPr lang="en-US" dirty="0"/>
              <a:t>Icon</a:t>
            </a:r>
          </a:p>
        </p:txBody>
      </p:sp>
      <p:sp>
        <p:nvSpPr>
          <p:cNvPr id="20" name="Text Placeholder 2">
            <a:extLst>
              <a:ext uri="{FF2B5EF4-FFF2-40B4-BE49-F238E27FC236}">
                <a16:creationId xmlns:a16="http://schemas.microsoft.com/office/drawing/2014/main" id="{C729A1C2-9323-5542-BE76-53EBF91E0A64}"/>
              </a:ext>
            </a:extLst>
          </p:cNvPr>
          <p:cNvSpPr>
            <a:spLocks noGrp="1"/>
          </p:cNvSpPr>
          <p:nvPr>
            <p:ph type="body" sz="quarter" idx="19"/>
          </p:nvPr>
        </p:nvSpPr>
        <p:spPr>
          <a:xfrm>
            <a:off x="1590675" y="2332302"/>
            <a:ext cx="6924675" cy="895849"/>
          </a:xfrm>
        </p:spPr>
        <p:txBody>
          <a:bodyPr/>
          <a:lstStyle/>
          <a:p>
            <a:pPr lvl="0"/>
            <a:r>
              <a:rPr lang="en-US" dirty="0"/>
              <a:t>Edit Master text styles</a:t>
            </a:r>
          </a:p>
        </p:txBody>
      </p:sp>
      <p:sp>
        <p:nvSpPr>
          <p:cNvPr id="21" name="Icon 3">
            <a:extLst>
              <a:ext uri="{FF2B5EF4-FFF2-40B4-BE49-F238E27FC236}">
                <a16:creationId xmlns:a16="http://schemas.microsoft.com/office/drawing/2014/main" id="{490100E6-8287-294B-B50D-8ECC67FA8A81}"/>
              </a:ext>
            </a:extLst>
          </p:cNvPr>
          <p:cNvSpPr>
            <a:spLocks noGrp="1"/>
          </p:cNvSpPr>
          <p:nvPr>
            <p:ph type="pic" sz="quarter" idx="20" hasCustomPrompt="1"/>
          </p:nvPr>
        </p:nvSpPr>
        <p:spPr>
          <a:xfrm>
            <a:off x="628650" y="3455422"/>
            <a:ext cx="685800" cy="914400"/>
          </a:xfrm>
        </p:spPr>
        <p:txBody>
          <a:bodyPr/>
          <a:lstStyle>
            <a:lvl1pPr marL="0" indent="0">
              <a:buNone/>
              <a:defRPr/>
            </a:lvl1pPr>
          </a:lstStyle>
          <a:p>
            <a:r>
              <a:rPr lang="en-US" dirty="0"/>
              <a:t>Icon</a:t>
            </a:r>
          </a:p>
        </p:txBody>
      </p:sp>
      <p:sp>
        <p:nvSpPr>
          <p:cNvPr id="22" name="Text Placeholder 3">
            <a:extLst>
              <a:ext uri="{FF2B5EF4-FFF2-40B4-BE49-F238E27FC236}">
                <a16:creationId xmlns:a16="http://schemas.microsoft.com/office/drawing/2014/main" id="{BBAF3B9D-3360-FD4E-B9B3-7CADE2B3B49F}"/>
              </a:ext>
            </a:extLst>
          </p:cNvPr>
          <p:cNvSpPr>
            <a:spLocks noGrp="1"/>
          </p:cNvSpPr>
          <p:nvPr>
            <p:ph type="body" sz="quarter" idx="21"/>
          </p:nvPr>
        </p:nvSpPr>
        <p:spPr>
          <a:xfrm>
            <a:off x="1590675" y="3419039"/>
            <a:ext cx="6924675" cy="948428"/>
          </a:xfrm>
        </p:spPr>
        <p:txBody>
          <a:bodyPr/>
          <a:lstStyle/>
          <a:p>
            <a:pPr lvl="0"/>
            <a:r>
              <a:rPr lang="en-US" dirty="0"/>
              <a:t>Edit Master text styles</a:t>
            </a:r>
          </a:p>
        </p:txBody>
      </p:sp>
      <p:sp>
        <p:nvSpPr>
          <p:cNvPr id="23" name="Icon 4">
            <a:extLst>
              <a:ext uri="{FF2B5EF4-FFF2-40B4-BE49-F238E27FC236}">
                <a16:creationId xmlns:a16="http://schemas.microsoft.com/office/drawing/2014/main" id="{AC48532A-7B11-D64B-B36E-349B6D3EABC0}"/>
              </a:ext>
            </a:extLst>
          </p:cNvPr>
          <p:cNvSpPr>
            <a:spLocks noGrp="1"/>
          </p:cNvSpPr>
          <p:nvPr>
            <p:ph type="pic" sz="quarter" idx="22" hasCustomPrompt="1"/>
          </p:nvPr>
        </p:nvSpPr>
        <p:spPr>
          <a:xfrm>
            <a:off x="628650" y="4562355"/>
            <a:ext cx="685800" cy="914400"/>
          </a:xfrm>
        </p:spPr>
        <p:txBody>
          <a:bodyPr/>
          <a:lstStyle>
            <a:lvl1pPr marL="0" indent="0">
              <a:buNone/>
              <a:defRPr/>
            </a:lvl1pPr>
          </a:lstStyle>
          <a:p>
            <a:r>
              <a:rPr lang="en-US" dirty="0"/>
              <a:t>Icon</a:t>
            </a:r>
          </a:p>
        </p:txBody>
      </p:sp>
      <p:sp>
        <p:nvSpPr>
          <p:cNvPr id="24" name="Text Placeholder 4">
            <a:extLst>
              <a:ext uri="{FF2B5EF4-FFF2-40B4-BE49-F238E27FC236}">
                <a16:creationId xmlns:a16="http://schemas.microsoft.com/office/drawing/2014/main" id="{D245C863-A608-204E-A3BF-D45CFC1D6018}"/>
              </a:ext>
            </a:extLst>
          </p:cNvPr>
          <p:cNvSpPr>
            <a:spLocks noGrp="1"/>
          </p:cNvSpPr>
          <p:nvPr>
            <p:ph type="body" sz="quarter" idx="23"/>
          </p:nvPr>
        </p:nvSpPr>
        <p:spPr>
          <a:xfrm>
            <a:off x="1590675" y="4558357"/>
            <a:ext cx="6924675" cy="918399"/>
          </a:xfrm>
        </p:spPr>
        <p:txBody>
          <a:bodyPr/>
          <a:lstStyle/>
          <a:p>
            <a:pPr lvl="0"/>
            <a:r>
              <a:rPr lang="en-US" dirty="0"/>
              <a:t>Edit Master text styles</a:t>
            </a:r>
          </a:p>
        </p:txBody>
      </p:sp>
      <p:sp>
        <p:nvSpPr>
          <p:cNvPr id="3" name="Slide Number Placeholder"/>
          <p:cNvSpPr>
            <a:spLocks noGrp="1"/>
          </p:cNvSpPr>
          <p:nvPr>
            <p:ph type="sldNum" sz="quarter" idx="10"/>
          </p:nvPr>
        </p:nvSpPr>
        <p:spPr>
          <a:xfrm>
            <a:off x="6457950" y="6025897"/>
            <a:ext cx="2057400" cy="365125"/>
          </a:xfrm>
        </p:spPr>
        <p:txBody>
          <a:bodyPr/>
          <a:lstStyle/>
          <a:p>
            <a:fld id="{E573346A-FCA4-684E-8D18-26E8324063ED}" type="slidenum">
              <a:rPr lang="en-US" smtClean="0"/>
              <a:t>‹#›</a:t>
            </a:fld>
            <a:endParaRPr lang="en-US"/>
          </a:p>
        </p:txBody>
      </p:sp>
      <p:sp>
        <p:nvSpPr>
          <p:cNvPr id="4" name="Footer Placeholder"/>
          <p:cNvSpPr>
            <a:spLocks noGrp="1"/>
          </p:cNvSpPr>
          <p:nvPr>
            <p:ph type="ftr" sz="quarter" idx="11"/>
          </p:nvPr>
        </p:nvSpPr>
        <p:spPr>
          <a:xfrm>
            <a:off x="628650" y="6025897"/>
            <a:ext cx="5486400" cy="365125"/>
          </a:xfrm>
        </p:spPr>
        <p:txBody>
          <a:bodyPr/>
          <a:lstStyle>
            <a:lvl1pPr>
              <a:defRPr/>
            </a:lvl1pPr>
          </a:lstStyle>
          <a:p>
            <a:pPr algn="l"/>
            <a:r>
              <a:rPr lang="en-US" dirty="0"/>
              <a:t>FOR INTERNAL USE ONLY			     Office of Information and Technology</a:t>
            </a:r>
          </a:p>
        </p:txBody>
      </p:sp>
      <p:pic>
        <p:nvPicPr>
          <p:cNvPr id="14" name="Footer">
            <a:extLst>
              <a:ext uri="{FF2B5EF4-FFF2-40B4-BE49-F238E27FC236}">
                <a16:creationId xmlns:a16="http://schemas.microsoft.com/office/drawing/2014/main" id="{03D86B44-DBFD-1E48-B241-4117117D7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684832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p:txBody>
          <a:bodyPr>
            <a:normAutofit/>
          </a:bodyPr>
          <a:lstStyle>
            <a:lvl1pPr>
              <a:defRPr sz="2100" b="1" i="0">
                <a:latin typeface="Calibri" charset="0"/>
                <a:ea typeface="Calibri" charset="0"/>
                <a:cs typeface="Calibri" charset="0"/>
              </a:defRPr>
            </a:lvl1pPr>
          </a:lstStyle>
          <a:p>
            <a:r>
              <a:rPr lang="en-US" dirty="0"/>
              <a:t>Insert Title, 28pt Calibri Bold (Color: RGB 33, 33, 33)</a:t>
            </a:r>
          </a:p>
        </p:txBody>
      </p:sp>
      <p:sp>
        <p:nvSpPr>
          <p:cNvPr id="5" name="Slide Number Placeholder"/>
          <p:cNvSpPr>
            <a:spLocks noGrp="1"/>
          </p:cNvSpPr>
          <p:nvPr>
            <p:ph type="sldNum" sz="quarter" idx="12"/>
          </p:nvPr>
        </p:nvSpPr>
        <p:spPr/>
        <p:txBody>
          <a:bodyPr/>
          <a:lstStyle/>
          <a:p>
            <a:fld id="{E573346A-FCA4-684E-8D18-26E8324063ED}" type="slidenum">
              <a:rPr lang="en-US" smtClean="0"/>
              <a:t>‹#›</a:t>
            </a:fld>
            <a:endParaRPr lang="en-US"/>
          </a:p>
        </p:txBody>
      </p:sp>
      <p:sp>
        <p:nvSpPr>
          <p:cNvPr id="4" name="Footer Placeholder"/>
          <p:cNvSpPr>
            <a:spLocks noGrp="1"/>
          </p:cNvSpPr>
          <p:nvPr>
            <p:ph type="ftr" sz="quarter" idx="11"/>
          </p:nvPr>
        </p:nvSpPr>
        <p:spPr/>
        <p:txBody>
          <a:bodyPr/>
          <a:lstStyle>
            <a:lvl1pPr>
              <a:defRPr/>
            </a:lvl1pPr>
          </a:lstStyle>
          <a:p>
            <a:pPr algn="l"/>
            <a:r>
              <a:rPr lang="en-US" dirty="0"/>
              <a:t>FOR INTERNAL USE ONLY			     Office of Information and Technology</a:t>
            </a:r>
          </a:p>
        </p:txBody>
      </p:sp>
      <p:pic>
        <p:nvPicPr>
          <p:cNvPr id="6" name="Footer">
            <a:extLst>
              <a:ext uri="{FF2B5EF4-FFF2-40B4-BE49-F238E27FC236}">
                <a16:creationId xmlns:a16="http://schemas.microsoft.com/office/drawing/2014/main" id="{27C9D9A6-A9A8-8347-B216-5E758197F4E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37581"/>
            <a:ext cx="9141714" cy="317751"/>
          </a:xfrm>
          <a:prstGeom prst="rect">
            <a:avLst/>
          </a:prstGeom>
        </p:spPr>
      </p:pic>
    </p:spTree>
    <p:extLst>
      <p:ext uri="{BB962C8B-B14F-4D97-AF65-F5344CB8AC3E}">
        <p14:creationId xmlns:p14="http://schemas.microsoft.com/office/powerpoint/2010/main" val="342286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Click to edit Slide Maser Style</a:t>
            </a:r>
            <a:endParaRPr lang="en-US" sz="3600" u="sng" dirty="0"/>
          </a:p>
        </p:txBody>
      </p:sp>
    </p:spTree>
    <p:extLst>
      <p:ext uri="{BB962C8B-B14F-4D97-AF65-F5344CB8AC3E}">
        <p14:creationId xmlns:p14="http://schemas.microsoft.com/office/powerpoint/2010/main" val="372887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6"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Click to edit Slide Maser Style</a:t>
            </a:r>
            <a:endParaRPr lang="en-US" sz="3600" u="sng" dirty="0"/>
          </a:p>
        </p:txBody>
      </p:sp>
    </p:spTree>
    <p:extLst>
      <p:ext uri="{BB962C8B-B14F-4D97-AF65-F5344CB8AC3E}">
        <p14:creationId xmlns:p14="http://schemas.microsoft.com/office/powerpoint/2010/main" val="175756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141"/>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142"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7605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6069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444"/>
            <a:ext cx="2895600" cy="365125"/>
          </a:xfrm>
          <a:prstGeom prst="rect">
            <a:avLst/>
          </a:prstGeom>
        </p:spPr>
        <p:txBody>
          <a:bodyPr lIns="91440" tIns="45720" rIns="91440" bIns="45720"/>
          <a:lstStyle>
            <a:lvl1pPr algn="ctr">
              <a:defRPr sz="1050"/>
            </a:lvl1pPr>
          </a:lstStyle>
          <a:p>
            <a:pPr defTabSz="457200"/>
            <a:endParaRPr lang="en-US" dirty="0">
              <a:solidFill>
                <a:srgbClr val="000000"/>
              </a:solidFill>
            </a:endParaRP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11147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9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6140680"/>
            <a:ext cx="9144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6" name="Slide Number Placeholder 5"/>
          <p:cNvSpPr>
            <a:spLocks noGrp="1"/>
          </p:cNvSpPr>
          <p:nvPr>
            <p:ph type="sldNum" sz="quarter" idx="4"/>
          </p:nvPr>
        </p:nvSpPr>
        <p:spPr>
          <a:xfrm>
            <a:off x="8686800" y="6400232"/>
            <a:ext cx="384630" cy="365125"/>
          </a:xfrm>
          <a:prstGeom prst="rect">
            <a:avLst/>
          </a:prstGeom>
        </p:spPr>
        <p:txBody>
          <a:bodyPr vert="horz" lIns="91440" tIns="45720" rIns="91440" bIns="45720" rtlCol="0" anchor="ctr"/>
          <a:lstStyle>
            <a:lvl1pPr algn="r">
              <a:defRPr sz="1200">
                <a:solidFill>
                  <a:schemeClr val="bg1"/>
                </a:solidFill>
              </a:defRPr>
            </a:lvl1p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pic>
        <p:nvPicPr>
          <p:cNvPr id="2050" name="Picture 2" descr="C:\Users\vacoGrovem\AppData\Local\Microsoft\Windows\Temporary Internet Files\Content.Outlook\83QVOJUE\CHOOSE-VA-re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52400" y="6172200"/>
            <a:ext cx="203755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Seal.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99909" y="6184206"/>
            <a:ext cx="2563091" cy="641708"/>
          </a:xfrm>
          <a:prstGeom prst="rect">
            <a:avLst/>
          </a:prstGeom>
        </p:spPr>
      </p:pic>
    </p:spTree>
    <p:extLst>
      <p:ext uri="{BB962C8B-B14F-4D97-AF65-F5344CB8AC3E}">
        <p14:creationId xmlns:p14="http://schemas.microsoft.com/office/powerpoint/2010/main" val="2343439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2"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F1162-3151-427E-8584-F036A8B338EE}" type="datetimeFigureOut">
              <a:rPr lang="en-US" smtClean="0"/>
              <a:t>6/26/2020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5B4D9-9964-4CB5-BA93-086E985770BB}" type="slidenum">
              <a:rPr lang="en-US" smtClean="0"/>
              <a:t>‹#›</a:t>
            </a:fld>
            <a:endParaRPr lang="en-US" dirty="0"/>
          </a:p>
        </p:txBody>
      </p:sp>
    </p:spTree>
    <p:extLst>
      <p:ext uri="{BB962C8B-B14F-4D97-AF65-F5344CB8AC3E}">
        <p14:creationId xmlns:p14="http://schemas.microsoft.com/office/powerpoint/2010/main" val="382431651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Draft"/>
          <p:cNvPicPr>
            <a:picLocks noChangeAspect="1"/>
          </p:cNvPicPr>
          <p:nvPr userDrawn="1"/>
        </p:nvPicPr>
        <p:blipFill>
          <a:blip r:embed="rId12" cstate="print">
            <a:alphaModFix amt="85000"/>
            <a:extLst>
              <a:ext uri="{28A0092B-C50C-407E-A947-70E740481C1C}">
                <a14:useLocalDpi xmlns:a14="http://schemas.microsoft.com/office/drawing/2010/main"/>
              </a:ext>
            </a:extLst>
          </a:blip>
          <a:stretch>
            <a:fillRect/>
          </a:stretch>
        </p:blipFill>
        <p:spPr>
          <a:xfrm>
            <a:off x="2584739" y="0"/>
            <a:ext cx="3974523" cy="6858000"/>
          </a:xfrm>
          <a:prstGeom prst="rect">
            <a:avLst/>
          </a:prstGeom>
        </p:spPr>
      </p:pic>
      <p:sp>
        <p:nvSpPr>
          <p:cNvPr id="2" name="Title Placeholder 1"/>
          <p:cNvSpPr>
            <a:spLocks noGrp="1"/>
          </p:cNvSpPr>
          <p:nvPr>
            <p:ph type="title"/>
          </p:nvPr>
        </p:nvSpPr>
        <p:spPr>
          <a:xfrm>
            <a:off x="628650" y="365125"/>
            <a:ext cx="7886700" cy="685800"/>
          </a:xfrm>
          <a:prstGeom prst="rect">
            <a:avLst/>
          </a:prstGeom>
        </p:spPr>
        <p:txBody>
          <a:bodyPr vert="horz" lIns="91440" tIns="45720" rIns="91440" bIns="45720" rtlCol="0" anchor="ctr">
            <a:normAutofit/>
          </a:bodyPr>
          <a:lstStyle/>
          <a:p>
            <a:r>
              <a:rPr lang="en-US" dirty="0"/>
              <a:t>Title Size 28pt, Calibri Bold (Color: RGB 33,33,33)</a:t>
            </a:r>
          </a:p>
        </p:txBody>
      </p:sp>
      <p:sp>
        <p:nvSpPr>
          <p:cNvPr id="3" name="Text Placeholder 2"/>
          <p:cNvSpPr>
            <a:spLocks noGrp="1"/>
          </p:cNvSpPr>
          <p:nvPr>
            <p:ph type="body" idx="1"/>
          </p:nvPr>
        </p:nvSpPr>
        <p:spPr>
          <a:xfrm>
            <a:off x="628650" y="1417320"/>
            <a:ext cx="7886700" cy="4489704"/>
          </a:xfrm>
          <a:prstGeom prst="rect">
            <a:avLst/>
          </a:prstGeom>
        </p:spPr>
        <p:txBody>
          <a:bodyPr vert="horz" lIns="91440" tIns="45720" rIns="91440" bIns="45720" rtlCol="0">
            <a:normAutofit/>
          </a:bodyPr>
          <a:lstStyle/>
          <a:p>
            <a:pPr lvl="0"/>
            <a:r>
              <a:rPr lang="en-US" dirty="0"/>
              <a:t>Body Text no smaller than 18pt font, Calibri Regular</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628650" y="6025897"/>
            <a:ext cx="5486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r>
              <a:rPr lang="en-US" dirty="0"/>
              <a:t>FOR INTERNAL USE ONLY			     Office of Information and Technology</a:t>
            </a:r>
          </a:p>
        </p:txBody>
      </p:sp>
      <p:sp>
        <p:nvSpPr>
          <p:cNvPr id="6" name="Slide Number Placeholder 5"/>
          <p:cNvSpPr>
            <a:spLocks noGrp="1"/>
          </p:cNvSpPr>
          <p:nvPr>
            <p:ph type="sldNum" sz="quarter" idx="4"/>
          </p:nvPr>
        </p:nvSpPr>
        <p:spPr>
          <a:xfrm>
            <a:off x="6457950" y="60258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3346A-FCA4-684E-8D18-26E8324063ED}" type="slidenum">
              <a:rPr lang="en-US" smtClean="0"/>
              <a:t>‹#›</a:t>
            </a:fld>
            <a:endParaRPr lang="en-US" dirty="0"/>
          </a:p>
        </p:txBody>
      </p:sp>
    </p:spTree>
    <p:extLst>
      <p:ext uri="{BB962C8B-B14F-4D97-AF65-F5344CB8AC3E}">
        <p14:creationId xmlns:p14="http://schemas.microsoft.com/office/powerpoint/2010/main" val="11374624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19" r:id="rId9"/>
    <p:sldLayoutId id="2147483728" r:id="rId10"/>
  </p:sldLayoutIdLst>
  <p:hf hdr="0" dt="0"/>
  <p:txStyles>
    <p:titleStyle>
      <a:lvl1pPr algn="l" defTabSz="685800" rtl="0" eaLnBrk="1" latinLnBrk="0" hangingPunct="1">
        <a:lnSpc>
          <a:spcPct val="90000"/>
        </a:lnSpc>
        <a:spcBef>
          <a:spcPct val="0"/>
        </a:spcBef>
        <a:buNone/>
        <a:defRPr sz="2100" b="1" i="0" kern="1200">
          <a:solidFill>
            <a:schemeClr val="tx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ppleSystemUIFont" charset="-12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ppleSystemUIFont" charset="-12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685800"/>
          </a:xfrm>
          <a:prstGeom prst="rect">
            <a:avLst/>
          </a:prstGeom>
        </p:spPr>
        <p:txBody>
          <a:bodyPr vert="horz" lIns="91440" tIns="45720" rIns="91440" bIns="45720" rtlCol="0" anchor="ctr">
            <a:normAutofit/>
          </a:bodyPr>
          <a:lstStyle/>
          <a:p>
            <a:r>
              <a:rPr lang="en-US"/>
              <a:t>Title Size 28pt, Calibri Bold (Color: RGB 33,33,33)</a:t>
            </a:r>
          </a:p>
        </p:txBody>
      </p:sp>
      <p:sp>
        <p:nvSpPr>
          <p:cNvPr id="3" name="Text Placeholder 2"/>
          <p:cNvSpPr>
            <a:spLocks noGrp="1"/>
          </p:cNvSpPr>
          <p:nvPr>
            <p:ph type="body" idx="1"/>
          </p:nvPr>
        </p:nvSpPr>
        <p:spPr>
          <a:xfrm>
            <a:off x="628650" y="1417320"/>
            <a:ext cx="7886700" cy="4489704"/>
          </a:xfrm>
          <a:prstGeom prst="rect">
            <a:avLst/>
          </a:prstGeom>
        </p:spPr>
        <p:txBody>
          <a:bodyPr vert="horz" lIns="91440" tIns="45720" rIns="91440" bIns="45720" rtlCol="0">
            <a:normAutofit/>
          </a:bodyPr>
          <a:lstStyle/>
          <a:p>
            <a:pPr lvl="0"/>
            <a:r>
              <a:rPr lang="en-US"/>
              <a:t>Body Text no smaller than 18pt font, Calibri Regular</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3"/>
          </p:nvPr>
        </p:nvSpPr>
        <p:spPr>
          <a:xfrm>
            <a:off x="628650" y="6025897"/>
            <a:ext cx="5486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r>
              <a:rPr lang="en-US"/>
              <a:t>FOR INTERNAL USE ONLY			     Office of Information and Technology</a:t>
            </a:r>
          </a:p>
        </p:txBody>
      </p:sp>
      <p:sp>
        <p:nvSpPr>
          <p:cNvPr id="6" name="Slide Number Placeholder 5"/>
          <p:cNvSpPr>
            <a:spLocks noGrp="1"/>
          </p:cNvSpPr>
          <p:nvPr>
            <p:ph type="sldNum" sz="quarter" idx="4"/>
          </p:nvPr>
        </p:nvSpPr>
        <p:spPr>
          <a:xfrm>
            <a:off x="6457950" y="60258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3346A-FCA4-684E-8D18-26E8324063ED}" type="slidenum">
              <a:rPr lang="en-US" smtClean="0"/>
              <a:t>‹#›</a:t>
            </a:fld>
            <a:endParaRPr lang="en-US"/>
          </a:p>
        </p:txBody>
      </p:sp>
    </p:spTree>
    <p:extLst>
      <p:ext uri="{BB962C8B-B14F-4D97-AF65-F5344CB8AC3E}">
        <p14:creationId xmlns:p14="http://schemas.microsoft.com/office/powerpoint/2010/main" val="26506682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hdr="0" dt="0"/>
  <p:txStyles>
    <p:titleStyle>
      <a:lvl1pPr algn="l" defTabSz="685800" rtl="0" eaLnBrk="1" latinLnBrk="0" hangingPunct="1">
        <a:lnSpc>
          <a:spcPct val="90000"/>
        </a:lnSpc>
        <a:spcBef>
          <a:spcPct val="0"/>
        </a:spcBef>
        <a:buNone/>
        <a:defRPr sz="2100" b="1" i="0" kern="1200">
          <a:solidFill>
            <a:schemeClr val="tx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ppleSystemUIFont" charset="-12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ppleSystemUIFont" charset="-12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Draft"/>
          <p:cNvPicPr>
            <a:picLocks noChangeAspect="1"/>
          </p:cNvPicPr>
          <p:nvPr userDrawn="1"/>
        </p:nvPicPr>
        <p:blipFill>
          <a:blip r:embed="rId9" cstate="print">
            <a:alphaModFix amt="85000"/>
            <a:extLst>
              <a:ext uri="{28A0092B-C50C-407E-A947-70E740481C1C}">
                <a14:useLocalDpi xmlns:a14="http://schemas.microsoft.com/office/drawing/2010/main"/>
              </a:ext>
            </a:extLst>
          </a:blip>
          <a:stretch>
            <a:fillRect/>
          </a:stretch>
        </p:blipFill>
        <p:spPr>
          <a:xfrm>
            <a:off x="2584739" y="0"/>
            <a:ext cx="3974523" cy="6858000"/>
          </a:xfrm>
          <a:prstGeom prst="rect">
            <a:avLst/>
          </a:prstGeom>
        </p:spPr>
      </p:pic>
      <p:sp>
        <p:nvSpPr>
          <p:cNvPr id="2" name="Title Placeholder 1"/>
          <p:cNvSpPr>
            <a:spLocks noGrp="1"/>
          </p:cNvSpPr>
          <p:nvPr>
            <p:ph type="title"/>
          </p:nvPr>
        </p:nvSpPr>
        <p:spPr>
          <a:xfrm>
            <a:off x="628650" y="365125"/>
            <a:ext cx="7886700" cy="685800"/>
          </a:xfrm>
          <a:prstGeom prst="rect">
            <a:avLst/>
          </a:prstGeom>
        </p:spPr>
        <p:txBody>
          <a:bodyPr vert="horz" lIns="91440" tIns="45720" rIns="91440" bIns="45720" rtlCol="0" anchor="ctr">
            <a:normAutofit/>
          </a:bodyPr>
          <a:lstStyle/>
          <a:p>
            <a:r>
              <a:rPr lang="en-US" dirty="0"/>
              <a:t>Title Size 28pt, Calibri Bold (Color: RGB 33,33,33)</a:t>
            </a:r>
          </a:p>
        </p:txBody>
      </p:sp>
      <p:sp>
        <p:nvSpPr>
          <p:cNvPr id="3" name="Text Placeholder 2"/>
          <p:cNvSpPr>
            <a:spLocks noGrp="1"/>
          </p:cNvSpPr>
          <p:nvPr>
            <p:ph type="body" idx="1"/>
          </p:nvPr>
        </p:nvSpPr>
        <p:spPr>
          <a:xfrm>
            <a:off x="628650" y="1417320"/>
            <a:ext cx="7886700" cy="4489704"/>
          </a:xfrm>
          <a:prstGeom prst="rect">
            <a:avLst/>
          </a:prstGeom>
        </p:spPr>
        <p:txBody>
          <a:bodyPr vert="horz" lIns="91440" tIns="45720" rIns="91440" bIns="45720" rtlCol="0">
            <a:normAutofit/>
          </a:bodyPr>
          <a:lstStyle/>
          <a:p>
            <a:pPr lvl="0"/>
            <a:r>
              <a:rPr lang="en-US" dirty="0"/>
              <a:t>Body Text no smaller than 18pt font, Calibri Regular</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628650" y="6025897"/>
            <a:ext cx="5486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r>
              <a:rPr lang="en-US" dirty="0"/>
              <a:t>FOR INTERNAL USE ONLY			     Office of Information and Technology</a:t>
            </a:r>
          </a:p>
        </p:txBody>
      </p:sp>
      <p:sp>
        <p:nvSpPr>
          <p:cNvPr id="6" name="Slide Number Placeholder 5"/>
          <p:cNvSpPr>
            <a:spLocks noGrp="1"/>
          </p:cNvSpPr>
          <p:nvPr>
            <p:ph type="sldNum" sz="quarter" idx="4"/>
          </p:nvPr>
        </p:nvSpPr>
        <p:spPr>
          <a:xfrm>
            <a:off x="6457950" y="60258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3346A-FCA4-684E-8D18-26E8324063ED}" type="slidenum">
              <a:rPr lang="en-US" smtClean="0"/>
              <a:t>‹#›</a:t>
            </a:fld>
            <a:endParaRPr lang="en-US"/>
          </a:p>
        </p:txBody>
      </p:sp>
    </p:spTree>
    <p:extLst>
      <p:ext uri="{BB962C8B-B14F-4D97-AF65-F5344CB8AC3E}">
        <p14:creationId xmlns:p14="http://schemas.microsoft.com/office/powerpoint/2010/main" val="36131340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hf hdr="0" dt="0"/>
  <p:txStyles>
    <p:titleStyle>
      <a:lvl1pPr algn="l" defTabSz="685800" rtl="0" eaLnBrk="1" latinLnBrk="0" hangingPunct="1">
        <a:lnSpc>
          <a:spcPct val="90000"/>
        </a:lnSpc>
        <a:spcBef>
          <a:spcPct val="0"/>
        </a:spcBef>
        <a:buNone/>
        <a:defRPr sz="2100" b="1" i="0" kern="1200">
          <a:solidFill>
            <a:schemeClr val="tx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ppleSystemUIFont" charset="-12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ppleSystemUIFont" charset="-12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hyperlink" Target="mailto:Juan.Quinones@va.gov" TargetMode="External"/><Relationship Id="rId3" Type="http://schemas.openxmlformats.org/officeDocument/2006/relationships/hyperlink" Target="mailto:Arlene.Smith@va.gov" TargetMode="External"/><Relationship Id="rId7" Type="http://schemas.openxmlformats.org/officeDocument/2006/relationships/hyperlink" Target="mailto:Karen.Lebo@va.gov" TargetMode="External"/><Relationship Id="rId12" Type="http://schemas.openxmlformats.org/officeDocument/2006/relationships/hyperlink" Target="mailto:Kevin.Monahan@va.gov"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mailto:Heather.Paragano@va.gov" TargetMode="External"/><Relationship Id="rId11" Type="http://schemas.openxmlformats.org/officeDocument/2006/relationships/hyperlink" Target="mailto:Orentha.Harris@va.gov" TargetMode="External"/><Relationship Id="rId5" Type="http://schemas.openxmlformats.org/officeDocument/2006/relationships/hyperlink" Target="mailto:Dewitt.Hardee@va.gov" TargetMode="External"/><Relationship Id="rId10" Type="http://schemas.openxmlformats.org/officeDocument/2006/relationships/hyperlink" Target="mailto:Juan.Quinones.@va.gov" TargetMode="External"/><Relationship Id="rId4" Type="http://schemas.openxmlformats.org/officeDocument/2006/relationships/hyperlink" Target="mailto:Brett.Schwerin@va.gov" TargetMode="External"/><Relationship Id="rId9" Type="http://schemas.openxmlformats.org/officeDocument/2006/relationships/hyperlink" Target="mailto:Kevin.Morello@va.gov"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mailto:Juan.Quinones@va.gov" TargetMode="External"/><Relationship Id="rId3" Type="http://schemas.openxmlformats.org/officeDocument/2006/relationships/hyperlink" Target="mailto:Arlene.Smith@va.gov" TargetMode="External"/><Relationship Id="rId7" Type="http://schemas.openxmlformats.org/officeDocument/2006/relationships/hyperlink" Target="mailto:Rachel.Evans@va.gov"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mailto:Heather.Paragano@va.gov" TargetMode="External"/><Relationship Id="rId5" Type="http://schemas.openxmlformats.org/officeDocument/2006/relationships/hyperlink" Target="mailto:Kimiko-Sullins@va.gov" TargetMode="External"/><Relationship Id="rId10" Type="http://schemas.openxmlformats.org/officeDocument/2006/relationships/hyperlink" Target="mailto:Asif.Damji@va.gov" TargetMode="External"/><Relationship Id="rId4" Type="http://schemas.openxmlformats.org/officeDocument/2006/relationships/hyperlink" Target="mailto:Karen.Lebo@va.gov" TargetMode="External"/><Relationship Id="rId9" Type="http://schemas.openxmlformats.org/officeDocument/2006/relationships/hyperlink" Target="mailto:Rene.Kinsey@va.gov"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chart" Target="../charts/chart5.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hyperlink" Target="mailto:apbi.tac@va.gov"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hyperlink" Target="http://www.oit.va.gov/" TargetMode="External"/><Relationship Id="rId2" Type="http://schemas.openxmlformats.org/officeDocument/2006/relationships/notesSlide" Target="../notesSlides/notesSlide39.xml"/><Relationship Id="rId1" Type="http://schemas.openxmlformats.org/officeDocument/2006/relationships/slideLayout" Target="../slideLayouts/slideLayout40.xml"/><Relationship Id="rId5" Type="http://schemas.openxmlformats.org/officeDocument/2006/relationships/hyperlink" Target="https://www.linkedin.com/company/digitalva/" TargetMode="External"/><Relationship Id="rId4" Type="http://schemas.openxmlformats.org/officeDocument/2006/relationships/hyperlink" Target="https://twitter.com/va_cio?lang=en"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emf"/><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hyperlink" Target="mailto:HCMCOVIDRESUMES@va.gov" TargetMode="External"/><Relationship Id="rId2" Type="http://schemas.openxmlformats.org/officeDocument/2006/relationships/hyperlink" Target="mailto:COVIDITIdeas@va.gov" TargetMode="External"/><Relationship Id="rId1" Type="http://schemas.openxmlformats.org/officeDocument/2006/relationships/slideLayout" Target="../slideLayouts/slideLayout10.xml"/><Relationship Id="rId4" Type="http://schemas.openxmlformats.org/officeDocument/2006/relationships/hyperlink" Target="mailto:ITVMO@VA.GOV"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hyperlink" Target="https://www.vetbiz.va.gov/events"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8" Type="http://schemas.openxmlformats.org/officeDocument/2006/relationships/hyperlink" Target="https://www.vetbiz.va.gov/events" TargetMode="External"/><Relationship Id="rId3" Type="http://schemas.openxmlformats.org/officeDocument/2006/relationships/hyperlink" Target="http://www.va.gov/osdbu/" TargetMode="External"/><Relationship Id="rId7" Type="http://schemas.openxmlformats.org/officeDocument/2006/relationships/hyperlink" Target="https://www.va.gov/osdbu/outreach/soc/training.asp"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hyperlink" Target="http://www.va.gov/osdbu/library/dbwva.asp" TargetMode="External"/><Relationship Id="rId5" Type="http://schemas.openxmlformats.org/officeDocument/2006/relationships/hyperlink" Target="https://www.vip.vetbiz.va.gov/" TargetMode="External"/><Relationship Id="rId4" Type="http://schemas.openxmlformats.org/officeDocument/2006/relationships/hyperlink" Target="https://www.va.gov/OSDBU/COVID-19/" TargetMode="External"/><Relationship Id="rId9" Type="http://schemas.openxmlformats.org/officeDocument/2006/relationships/hyperlink" Target="http://www.va.gov/osdbu/entrepreneur/"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mailto:vip@va.gov" TargetMode="External"/><Relationship Id="rId7" Type="http://schemas.openxmlformats.org/officeDocument/2006/relationships/hyperlink" Target="https://www.youtube.com/c/VAOSDBU"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hyperlink" Target="https://www.facebook.com/VAVetBiz/" TargetMode="External"/><Relationship Id="rId5" Type="http://schemas.openxmlformats.org/officeDocument/2006/relationships/hyperlink" Target="https://twitter.com/VAVetBiz" TargetMode="External"/><Relationship Id="rId10" Type="http://schemas.openxmlformats.org/officeDocument/2006/relationships/image" Target="../media/image46.png"/><Relationship Id="rId4" Type="http://schemas.openxmlformats.org/officeDocument/2006/relationships/hyperlink" Target="https://www.va.gov/osdbu/" TargetMode="External"/><Relationship Id="rId9" Type="http://schemas.openxmlformats.org/officeDocument/2006/relationships/image" Target="../media/image4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1</a:t>
            </a:fld>
            <a:endParaRPr lang="en-US" dirty="0">
              <a:solidFill>
                <a:prstClr val="white"/>
              </a:solidFill>
            </a:endParaRPr>
          </a:p>
        </p:txBody>
      </p:sp>
      <p:sp>
        <p:nvSpPr>
          <p:cNvPr id="4" name="Title 3"/>
          <p:cNvSpPr>
            <a:spLocks noGrp="1"/>
          </p:cNvSpPr>
          <p:nvPr>
            <p:ph type="title"/>
          </p:nvPr>
        </p:nvSpPr>
        <p:spPr/>
        <p:txBody>
          <a:bodyPr>
            <a:normAutofit/>
          </a:bodyPr>
          <a:lstStyle/>
          <a:p>
            <a:r>
              <a:rPr lang="en-US" sz="3200" dirty="0">
                <a:solidFill>
                  <a:prstClr val="white"/>
                </a:solidFill>
              </a:rPr>
              <a:t>Office of Procurement, Acquisition, and Logistics</a:t>
            </a:r>
            <a:endParaRPr lang="en-US" dirty="0"/>
          </a:p>
        </p:txBody>
      </p:sp>
      <p:sp>
        <p:nvSpPr>
          <p:cNvPr id="5" name="Rectangle 4"/>
          <p:cNvSpPr/>
          <p:nvPr/>
        </p:nvSpPr>
        <p:spPr>
          <a:xfrm>
            <a:off x="1231232" y="1676400"/>
            <a:ext cx="6781800" cy="2349361"/>
          </a:xfrm>
          <a:prstGeom prst="rect">
            <a:avLst/>
          </a:prstGeom>
        </p:spPr>
        <p:txBody>
          <a:bodyPr wrap="square">
            <a:spAutoFit/>
          </a:bodyPr>
          <a:lstStyle/>
          <a:p>
            <a:pPr lvl="0" algn="ctr">
              <a:lnSpc>
                <a:spcPts val="4400"/>
              </a:lnSpc>
            </a:pPr>
            <a:r>
              <a:rPr lang="en-US" altLang="en-US" sz="4000" b="1" dirty="0">
                <a:solidFill>
                  <a:srgbClr val="1F497D">
                    <a:lumMod val="75000"/>
                  </a:srgbClr>
                </a:solidFill>
              </a:rPr>
              <a:t>Advanced Planning </a:t>
            </a:r>
          </a:p>
          <a:p>
            <a:pPr lvl="0" algn="ctr">
              <a:lnSpc>
                <a:spcPts val="4400"/>
              </a:lnSpc>
            </a:pPr>
            <a:r>
              <a:rPr lang="en-US" altLang="en-US" sz="4000" b="1" dirty="0">
                <a:solidFill>
                  <a:srgbClr val="1F497D">
                    <a:lumMod val="75000"/>
                  </a:srgbClr>
                </a:solidFill>
              </a:rPr>
              <a:t>Brief to Industry</a:t>
            </a:r>
          </a:p>
          <a:p>
            <a:pPr lvl="0" algn="ctr">
              <a:lnSpc>
                <a:spcPts val="4400"/>
              </a:lnSpc>
            </a:pPr>
            <a:endParaRPr lang="en-US" altLang="en-US" sz="4000" b="1" dirty="0">
              <a:solidFill>
                <a:srgbClr val="1F497D">
                  <a:lumMod val="75000"/>
                </a:srgbClr>
              </a:solidFill>
            </a:endParaRPr>
          </a:p>
          <a:p>
            <a:pPr lvl="0" algn="ctr">
              <a:lnSpc>
                <a:spcPts val="4400"/>
              </a:lnSpc>
            </a:pPr>
            <a:r>
              <a:rPr lang="en-US" altLang="en-US" sz="4000" b="1" dirty="0">
                <a:solidFill>
                  <a:srgbClr val="1F497D">
                    <a:lumMod val="75000"/>
                  </a:srgbClr>
                </a:solidFill>
              </a:rPr>
              <a:t>June 24, 2020</a:t>
            </a:r>
          </a:p>
        </p:txBody>
      </p:sp>
    </p:spTree>
    <p:extLst>
      <p:ext uri="{BB962C8B-B14F-4D97-AF65-F5344CB8AC3E}">
        <p14:creationId xmlns:p14="http://schemas.microsoft.com/office/powerpoint/2010/main" val="883471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ed Rectangle 69"/>
          <p:cNvSpPr/>
          <p:nvPr/>
        </p:nvSpPr>
        <p:spPr>
          <a:xfrm>
            <a:off x="2597952" y="1343083"/>
            <a:ext cx="29718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sp>
        <p:nvSpPr>
          <p:cNvPr id="73" name="Rounded Rectangle 72"/>
          <p:cNvSpPr/>
          <p:nvPr/>
        </p:nvSpPr>
        <p:spPr>
          <a:xfrm>
            <a:off x="2963672" y="2401647"/>
            <a:ext cx="2514600" cy="5735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86029123-3D2C-4D6C-8E1A-70A16A6315F5}"/>
              </a:ext>
            </a:extLst>
          </p:cNvPr>
          <p:cNvGrpSpPr/>
          <p:nvPr/>
        </p:nvGrpSpPr>
        <p:grpSpPr>
          <a:xfrm>
            <a:off x="215336" y="1141697"/>
            <a:ext cx="8727397" cy="4574605"/>
            <a:chOff x="180602" y="1143843"/>
            <a:chExt cx="8727397" cy="4574605"/>
          </a:xfrm>
          <a:solidFill>
            <a:srgbClr val="7CC3F2"/>
          </a:solidFill>
        </p:grpSpPr>
        <p:sp>
          <p:nvSpPr>
            <p:cNvPr id="78" name="Rounded Rectangle 77"/>
            <p:cNvSpPr/>
            <p:nvPr/>
          </p:nvSpPr>
          <p:spPr>
            <a:xfrm>
              <a:off x="4724400" y="3450535"/>
              <a:ext cx="1294594" cy="1031586"/>
            </a:xfrm>
            <a:prstGeom prst="roundRect">
              <a:avLst/>
            </a:prstGeom>
            <a:solidFill>
              <a:srgbClr val="B0D7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Matthew Ginty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Director, Procurement Service D</a:t>
              </a:r>
            </a:p>
          </p:txBody>
        </p:sp>
        <p:cxnSp>
          <p:nvCxnSpPr>
            <p:cNvPr id="86" name="Straight Connector 85"/>
            <p:cNvCxnSpPr>
              <a:cxnSpLocks/>
            </p:cNvCxnSpPr>
            <p:nvPr/>
          </p:nvCxnSpPr>
          <p:spPr bwMode="auto">
            <a:xfrm flipV="1">
              <a:off x="762000" y="3256237"/>
              <a:ext cx="7517673" cy="3477"/>
            </a:xfrm>
            <a:prstGeom prst="line">
              <a:avLst/>
            </a:prstGeom>
            <a:grpFill/>
            <a:ln w="25400" cap="flat" cmpd="sng" algn="ctr">
              <a:solidFill>
                <a:schemeClr val="tx1"/>
              </a:solidFill>
              <a:prstDash val="solid"/>
              <a:round/>
              <a:headEnd type="none" w="med" len="med"/>
              <a:tailEnd type="none" w="med" len="med"/>
            </a:ln>
            <a:effectLst/>
          </p:spPr>
        </p:cxnSp>
        <p:cxnSp>
          <p:nvCxnSpPr>
            <p:cNvPr id="91" name="Straight Connector 90"/>
            <p:cNvCxnSpPr>
              <a:cxnSpLocks/>
              <a:endCxn id="83" idx="0"/>
            </p:cNvCxnSpPr>
            <p:nvPr/>
          </p:nvCxnSpPr>
          <p:spPr bwMode="auto">
            <a:xfrm>
              <a:off x="6172200" y="3259182"/>
              <a:ext cx="0" cy="1383975"/>
            </a:xfrm>
            <a:prstGeom prst="line">
              <a:avLst/>
            </a:prstGeom>
            <a:grpFill/>
            <a:ln w="25400" cap="flat" cmpd="sng" algn="ctr">
              <a:solidFill>
                <a:schemeClr val="tx1"/>
              </a:solidFill>
              <a:prstDash val="solid"/>
              <a:round/>
              <a:headEnd type="none" w="med" len="med"/>
              <a:tailEnd type="none" w="med" len="med"/>
            </a:ln>
            <a:effectLst/>
          </p:spPr>
        </p:cxnSp>
        <p:cxnSp>
          <p:nvCxnSpPr>
            <p:cNvPr id="49" name="Straight Connector 48"/>
            <p:cNvCxnSpPr>
              <a:cxnSpLocks/>
            </p:cNvCxnSpPr>
            <p:nvPr/>
          </p:nvCxnSpPr>
          <p:spPr bwMode="auto">
            <a:xfrm>
              <a:off x="4572000" y="3261426"/>
              <a:ext cx="1" cy="1386774"/>
            </a:xfrm>
            <a:prstGeom prst="line">
              <a:avLst/>
            </a:prstGeom>
            <a:grpFill/>
            <a:ln w="25400" cap="flat" cmpd="sng" algn="ctr">
              <a:solidFill>
                <a:schemeClr val="tx1"/>
              </a:solidFill>
              <a:prstDash val="solid"/>
              <a:round/>
              <a:headEnd type="none" w="med" len="med"/>
              <a:tailEnd type="none" w="med" len="med"/>
            </a:ln>
            <a:effectLst/>
          </p:spPr>
        </p:cxnSp>
        <p:sp>
          <p:nvSpPr>
            <p:cNvPr id="72" name="Rounded Rectangle 71"/>
            <p:cNvSpPr/>
            <p:nvPr/>
          </p:nvSpPr>
          <p:spPr bwMode="auto">
            <a:xfrm>
              <a:off x="6350727" y="1279266"/>
              <a:ext cx="1360374" cy="632050"/>
            </a:xfrm>
            <a:prstGeom prst="roundRect">
              <a:avLst/>
            </a:prstGeom>
            <a:solidFill>
              <a:srgbClr val="7CC3F2"/>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Ariel Arrosa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497D">
                      <a:lumMod val="50000"/>
                    </a:srgbClr>
                  </a:solidFill>
                  <a:effectLst/>
                  <a:uLnTx/>
                  <a:uFillTx/>
                  <a:latin typeface="Calibri"/>
                  <a:ea typeface="+mn-ea"/>
                  <a:cs typeface="+mn-cs"/>
                </a:rPr>
                <a:t>Executive Assistant</a:t>
              </a:r>
              <a:endParaRPr kumimoji="0" lang="en-US" sz="105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sp>
          <p:nvSpPr>
            <p:cNvPr id="75" name="Rounded Rectangle 74"/>
            <p:cNvSpPr/>
            <p:nvPr/>
          </p:nvSpPr>
          <p:spPr bwMode="auto">
            <a:xfrm>
              <a:off x="3314700" y="2290192"/>
              <a:ext cx="2514600" cy="770545"/>
            </a:xfrm>
            <a:prstGeom prst="roundRect">
              <a:avLst/>
            </a:prstGeom>
            <a:solidFill>
              <a:srgbClr val="7CC3F2"/>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lumMod val="50000"/>
                    </a:srgbClr>
                  </a:solidFill>
                  <a:effectLst/>
                  <a:uLnTx/>
                  <a:uFillTx/>
                  <a:latin typeface="Calibri"/>
                  <a:ea typeface="+mn-ea"/>
                  <a:cs typeface="+mn-cs"/>
                </a:rPr>
                <a:t>Vacant</a:t>
              </a:r>
              <a:endParaRPr kumimoji="0" lang="en-US" sz="1400" b="0"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Deputy Associate Executive Director</a:t>
              </a:r>
            </a:p>
          </p:txBody>
        </p:sp>
        <p:sp>
          <p:nvSpPr>
            <p:cNvPr id="76" name="Rounded Rectangle 75"/>
            <p:cNvSpPr/>
            <p:nvPr/>
          </p:nvSpPr>
          <p:spPr bwMode="auto">
            <a:xfrm>
              <a:off x="1524000" y="3458087"/>
              <a:ext cx="1182289" cy="1016481"/>
            </a:xfrm>
            <a:prstGeom prst="roundRect">
              <a:avLst/>
            </a:prstGeom>
            <a:solidFill>
              <a:srgbClr val="B0D7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Charles Ross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497D">
                      <a:lumMod val="50000"/>
                    </a:srgbClr>
                  </a:solidFill>
                  <a:effectLst/>
                  <a:uLnTx/>
                  <a:uFillTx/>
                  <a:latin typeface="Calibri"/>
                  <a:ea typeface="+mn-ea"/>
                  <a:cs typeface="+mn-cs"/>
                </a:rPr>
                <a:t>Director, Procurement Service B</a:t>
              </a:r>
            </a:p>
          </p:txBody>
        </p:sp>
        <p:sp>
          <p:nvSpPr>
            <p:cNvPr id="77" name="Rounded Rectangle 76"/>
            <p:cNvSpPr/>
            <p:nvPr/>
          </p:nvSpPr>
          <p:spPr bwMode="auto">
            <a:xfrm>
              <a:off x="3124200" y="3450534"/>
              <a:ext cx="1295400" cy="1031587"/>
            </a:xfrm>
            <a:prstGeom prst="roundRect">
              <a:avLst/>
            </a:prstGeom>
            <a:solidFill>
              <a:srgbClr val="B0D7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David Nostrant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Director, Procurement Service C</a:t>
              </a:r>
            </a:p>
          </p:txBody>
        </p:sp>
        <p:sp>
          <p:nvSpPr>
            <p:cNvPr id="80" name="Rounded Rectangle 79"/>
            <p:cNvSpPr/>
            <p:nvPr/>
          </p:nvSpPr>
          <p:spPr bwMode="auto">
            <a:xfrm>
              <a:off x="2286000" y="4629195"/>
              <a:ext cx="1219200" cy="1053763"/>
            </a:xfrm>
            <a:prstGeom prst="roundRect">
              <a:avLst/>
            </a:prstGeom>
            <a:solidFill>
              <a:srgbClr val="B0D7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497D">
                      <a:lumMod val="50000"/>
                    </a:srgbClr>
                  </a:solidFill>
                  <a:effectLst/>
                  <a:uLnTx/>
                  <a:uFillTx/>
                  <a:latin typeface="Calibri"/>
                  <a:ea typeface="+mn-ea"/>
                  <a:cs typeface="+mn-cs"/>
                </a:rPr>
                <a:t>Jeffrey Bishop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497D">
                      <a:lumMod val="50000"/>
                    </a:srgbClr>
                  </a:solidFill>
                  <a:effectLst/>
                  <a:uLnTx/>
                  <a:uFillTx/>
                  <a:latin typeface="Calibri"/>
                  <a:ea typeface="+mn-ea"/>
                  <a:cs typeface="+mn-cs"/>
                </a:rPr>
                <a:t>Director, Procurement Service - Austin</a:t>
              </a:r>
            </a:p>
          </p:txBody>
        </p:sp>
        <p:sp>
          <p:nvSpPr>
            <p:cNvPr id="81" name="Rounded Rectangle 80"/>
            <p:cNvSpPr/>
            <p:nvPr/>
          </p:nvSpPr>
          <p:spPr bwMode="auto">
            <a:xfrm>
              <a:off x="7692012" y="3464213"/>
              <a:ext cx="1215987" cy="1031587"/>
            </a:xfrm>
            <a:prstGeom prst="roundRect">
              <a:avLst/>
            </a:prstGeom>
            <a:solidFill>
              <a:srgbClr val="B0D7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Carolyn Carbone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Director, Procurement Service F</a:t>
              </a:r>
            </a:p>
          </p:txBody>
        </p:sp>
        <p:sp>
          <p:nvSpPr>
            <p:cNvPr id="83" name="Rounded Rectangle 82"/>
            <p:cNvSpPr/>
            <p:nvPr/>
          </p:nvSpPr>
          <p:spPr bwMode="auto">
            <a:xfrm>
              <a:off x="5600549" y="4643157"/>
              <a:ext cx="1143302" cy="1075291"/>
            </a:xfrm>
            <a:prstGeom prst="roundRect">
              <a:avLst/>
            </a:prstGeom>
            <a:solidFill>
              <a:srgbClr val="B0D7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Jon  Smolenski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Director, Engineering Service</a:t>
              </a:r>
            </a:p>
          </p:txBody>
        </p:sp>
        <p:sp>
          <p:nvSpPr>
            <p:cNvPr id="84" name="Rounded Rectangle 83"/>
            <p:cNvSpPr/>
            <p:nvPr/>
          </p:nvSpPr>
          <p:spPr>
            <a:xfrm>
              <a:off x="6308703" y="3450535"/>
              <a:ext cx="1206839" cy="1031586"/>
            </a:xfrm>
            <a:prstGeom prst="roundRect">
              <a:avLst/>
            </a:prstGeom>
            <a:solidFill>
              <a:srgbClr val="B0D7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Mark Junda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Director, Procurement Service E</a:t>
              </a:r>
            </a:p>
          </p:txBody>
        </p:sp>
        <p:sp>
          <p:nvSpPr>
            <p:cNvPr id="85" name="Rounded Rectangle 84"/>
            <p:cNvSpPr/>
            <p:nvPr/>
          </p:nvSpPr>
          <p:spPr bwMode="auto">
            <a:xfrm>
              <a:off x="3260695" y="1143843"/>
              <a:ext cx="2622611" cy="895144"/>
            </a:xfrm>
            <a:prstGeom prst="roundRect">
              <a:avLst/>
            </a:prstGeom>
            <a:solidFill>
              <a:srgbClr val="6699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lumMod val="50000"/>
                    </a:srgbClr>
                  </a:solidFill>
                  <a:effectLst/>
                  <a:uLnTx/>
                  <a:uFillTx/>
                  <a:latin typeface="Calibri"/>
                  <a:ea typeface="+mn-ea"/>
                  <a:cs typeface="+mn-cs"/>
                </a:rPr>
                <a:t>Michele R. Foster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Associate Executive Director,               Technology Acquisition Center </a:t>
              </a:r>
              <a:r>
                <a:rPr kumimoji="0" lang="en-US" sz="1200" b="0" i="0" u="none" strike="noStrike" kern="1200" cap="none" spc="0" normalizeH="0" baseline="0" noProof="0" dirty="0">
                  <a:ln>
                    <a:noFill/>
                  </a:ln>
                  <a:solidFill>
                    <a:srgbClr val="000000"/>
                  </a:solidFill>
                  <a:effectLst/>
                  <a:uLnTx/>
                  <a:uFillTx/>
                  <a:latin typeface="Calibri"/>
                  <a:ea typeface="+mn-ea"/>
                  <a:cs typeface="+mn-cs"/>
                </a:rPr>
                <a:t>and Head of Contracting Activity for IT</a:t>
              </a:r>
              <a:endPar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cxnSp>
          <p:nvCxnSpPr>
            <p:cNvPr id="87" name="Straight Connector 86"/>
            <p:cNvCxnSpPr>
              <a:cxnSpLocks/>
            </p:cNvCxnSpPr>
            <p:nvPr/>
          </p:nvCxnSpPr>
          <p:spPr bwMode="auto">
            <a:xfrm>
              <a:off x="2895600" y="3261426"/>
              <a:ext cx="0" cy="1364611"/>
            </a:xfrm>
            <a:prstGeom prst="line">
              <a:avLst/>
            </a:prstGeom>
            <a:grpFill/>
            <a:ln w="25400" cap="flat" cmpd="sng" algn="ctr">
              <a:solidFill>
                <a:schemeClr val="tx1"/>
              </a:solidFill>
              <a:prstDash val="solid"/>
              <a:round/>
              <a:headEnd type="none" w="med" len="med"/>
              <a:tailEnd type="none" w="med" len="med"/>
            </a:ln>
            <a:effectLst/>
          </p:spPr>
        </p:cxnSp>
        <p:sp>
          <p:nvSpPr>
            <p:cNvPr id="89" name="Rounded Rectangle 88"/>
            <p:cNvSpPr/>
            <p:nvPr/>
          </p:nvSpPr>
          <p:spPr bwMode="auto">
            <a:xfrm>
              <a:off x="3953957" y="4648200"/>
              <a:ext cx="1236087" cy="1053763"/>
            </a:xfrm>
            <a:prstGeom prst="roundRect">
              <a:avLst/>
            </a:prstGeom>
            <a:solidFill>
              <a:srgbClr val="B0D7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Jeffrey Downing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Director, Operations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sp>
          <p:nvSpPr>
            <p:cNvPr id="131" name="Rounded Rectangle 130"/>
            <p:cNvSpPr/>
            <p:nvPr/>
          </p:nvSpPr>
          <p:spPr bwMode="auto">
            <a:xfrm>
              <a:off x="180602" y="3429000"/>
              <a:ext cx="1182289" cy="1016481"/>
            </a:xfrm>
            <a:prstGeom prst="roundRect">
              <a:avLst/>
            </a:prstGeom>
            <a:solidFill>
              <a:srgbClr val="B0D7FF"/>
            </a:solidFill>
            <a:ln>
              <a:solidFill>
                <a:schemeClr val="tx1"/>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Anne Marie Vasconcelos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Director, Procurement Service A</a:t>
              </a:r>
            </a:p>
          </p:txBody>
        </p:sp>
        <p:cxnSp>
          <p:nvCxnSpPr>
            <p:cNvPr id="37" name="Straight Connector 36">
              <a:extLst>
                <a:ext uri="{FF2B5EF4-FFF2-40B4-BE49-F238E27FC236}">
                  <a16:creationId xmlns:a16="http://schemas.microsoft.com/office/drawing/2014/main" id="{B89A36E3-CCD0-4D27-9428-0EE8FE1A5FB4}"/>
                </a:ext>
              </a:extLst>
            </p:cNvPr>
            <p:cNvCxnSpPr>
              <a:cxnSpLocks/>
            </p:cNvCxnSpPr>
            <p:nvPr/>
          </p:nvCxnSpPr>
          <p:spPr>
            <a:xfrm>
              <a:off x="5876109" y="1591491"/>
              <a:ext cx="462963"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751D987-1739-4A94-899E-19E7B4BED9DF}"/>
                </a:ext>
              </a:extLst>
            </p:cNvPr>
            <p:cNvCxnSpPr>
              <a:cxnSpLocks/>
            </p:cNvCxnSpPr>
            <p:nvPr/>
          </p:nvCxnSpPr>
          <p:spPr>
            <a:xfrm>
              <a:off x="4572000" y="2038987"/>
              <a:ext cx="0" cy="265972"/>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9B2FC601-F55F-4F06-ACFA-B918DBB49761}"/>
                </a:ext>
              </a:extLst>
            </p:cNvPr>
            <p:cNvCxnSpPr>
              <a:cxnSpLocks/>
            </p:cNvCxnSpPr>
            <p:nvPr/>
          </p:nvCxnSpPr>
          <p:spPr>
            <a:xfrm>
              <a:off x="4572000" y="3085723"/>
              <a:ext cx="0" cy="189772"/>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34444897-4BF3-47F5-B7AF-4D50FEF053C3}"/>
                </a:ext>
              </a:extLst>
            </p:cNvPr>
            <p:cNvCxnSpPr>
              <a:cxnSpLocks/>
            </p:cNvCxnSpPr>
            <p:nvPr/>
          </p:nvCxnSpPr>
          <p:spPr>
            <a:xfrm>
              <a:off x="762000" y="3249347"/>
              <a:ext cx="0" cy="189772"/>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207F3631-7D59-4C12-8BF0-5ABE18936365}"/>
                </a:ext>
              </a:extLst>
            </p:cNvPr>
            <p:cNvCxnSpPr>
              <a:cxnSpLocks/>
            </p:cNvCxnSpPr>
            <p:nvPr/>
          </p:nvCxnSpPr>
          <p:spPr>
            <a:xfrm>
              <a:off x="2116182" y="3278007"/>
              <a:ext cx="0" cy="189772"/>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BD60CCD5-4B4F-4315-BB94-2077CF0AA844}"/>
                </a:ext>
              </a:extLst>
            </p:cNvPr>
            <p:cNvCxnSpPr>
              <a:cxnSpLocks/>
            </p:cNvCxnSpPr>
            <p:nvPr/>
          </p:nvCxnSpPr>
          <p:spPr>
            <a:xfrm>
              <a:off x="3775164" y="3256237"/>
              <a:ext cx="0" cy="189772"/>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6BC96FC0-A681-4228-843A-1A8066203A19}"/>
                </a:ext>
              </a:extLst>
            </p:cNvPr>
            <p:cNvCxnSpPr>
              <a:cxnSpLocks/>
            </p:cNvCxnSpPr>
            <p:nvPr/>
          </p:nvCxnSpPr>
          <p:spPr>
            <a:xfrm>
              <a:off x="5360127" y="3260762"/>
              <a:ext cx="0" cy="189772"/>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5A1DAF21-B171-4221-9F36-1F57E10CF9CC}"/>
                </a:ext>
              </a:extLst>
            </p:cNvPr>
            <p:cNvCxnSpPr>
              <a:cxnSpLocks/>
            </p:cNvCxnSpPr>
            <p:nvPr/>
          </p:nvCxnSpPr>
          <p:spPr>
            <a:xfrm>
              <a:off x="8279673" y="3256237"/>
              <a:ext cx="0" cy="19889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2BDEB41A-B8BA-4802-88BD-C2C50C5639D2}"/>
                </a:ext>
              </a:extLst>
            </p:cNvPr>
            <p:cNvCxnSpPr>
              <a:cxnSpLocks/>
            </p:cNvCxnSpPr>
            <p:nvPr/>
          </p:nvCxnSpPr>
          <p:spPr>
            <a:xfrm>
              <a:off x="6908073" y="3263174"/>
              <a:ext cx="0" cy="189772"/>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grpSp>
      <p:sp>
        <p:nvSpPr>
          <p:cNvPr id="34" name="Title 3">
            <a:extLst>
              <a:ext uri="{FF2B5EF4-FFF2-40B4-BE49-F238E27FC236}">
                <a16:creationId xmlns:a16="http://schemas.microsoft.com/office/drawing/2014/main" id="{5717F9B6-7397-4ACC-B998-BE302A823255}"/>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Tree>
    <p:extLst>
      <p:ext uri="{BB962C8B-B14F-4D97-AF65-F5344CB8AC3E}">
        <p14:creationId xmlns:p14="http://schemas.microsoft.com/office/powerpoint/2010/main" val="2386839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A9294754-430A-4B07-B07D-3F5D78140C19}"/>
              </a:ext>
            </a:extLst>
          </p:cNvPr>
          <p:cNvGrpSpPr/>
          <p:nvPr/>
        </p:nvGrpSpPr>
        <p:grpSpPr>
          <a:xfrm>
            <a:off x="746454" y="3048000"/>
            <a:ext cx="7658938" cy="762000"/>
            <a:chOff x="746454" y="3048000"/>
            <a:chExt cx="7658938" cy="762000"/>
          </a:xfrm>
        </p:grpSpPr>
        <p:sp>
          <p:nvSpPr>
            <p:cNvPr id="34" name="TextBox 33">
              <a:extLst>
                <a:ext uri="{FF2B5EF4-FFF2-40B4-BE49-F238E27FC236}">
                  <a16:creationId xmlns:a16="http://schemas.microsoft.com/office/drawing/2014/main" id="{BEA75ED0-0D2B-4B3F-8A37-6FA58B65E35D}"/>
                </a:ext>
              </a:extLst>
            </p:cNvPr>
            <p:cNvSpPr txBox="1"/>
            <p:nvPr/>
          </p:nvSpPr>
          <p:spPr>
            <a:xfrm>
              <a:off x="1306045" y="3083989"/>
              <a:ext cx="6546216" cy="70788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YEARLY OBLIGATIONS</a:t>
              </a:r>
            </a:p>
          </p:txBody>
        </p:sp>
        <p:cxnSp>
          <p:nvCxnSpPr>
            <p:cNvPr id="10" name="Straight Connector 9">
              <a:extLst>
                <a:ext uri="{FF2B5EF4-FFF2-40B4-BE49-F238E27FC236}">
                  <a16:creationId xmlns:a16="http://schemas.microsoft.com/office/drawing/2014/main" id="{CE635B92-3310-4539-A248-90B6E40F2B24}"/>
                </a:ext>
              </a:extLst>
            </p:cNvPr>
            <p:cNvCxnSpPr>
              <a:cxnSpLocks/>
            </p:cNvCxnSpPr>
            <p:nvPr/>
          </p:nvCxnSpPr>
          <p:spPr>
            <a:xfrm>
              <a:off x="749968" y="38100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F8A688A6-93B4-4949-99E1-9AAAF5022B93}"/>
                </a:ext>
              </a:extLst>
            </p:cNvPr>
            <p:cNvCxnSpPr>
              <a:cxnSpLocks/>
            </p:cNvCxnSpPr>
            <p:nvPr/>
          </p:nvCxnSpPr>
          <p:spPr>
            <a:xfrm>
              <a:off x="746454" y="30480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2" name="Title 3">
            <a:extLst>
              <a:ext uri="{FF2B5EF4-FFF2-40B4-BE49-F238E27FC236}">
                <a16:creationId xmlns:a16="http://schemas.microsoft.com/office/drawing/2014/main" id="{B8961E33-DC4E-434D-AD01-6F23C9A2B228}"/>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Tree>
    <p:extLst>
      <p:ext uri="{BB962C8B-B14F-4D97-AF65-F5344CB8AC3E}">
        <p14:creationId xmlns:p14="http://schemas.microsoft.com/office/powerpoint/2010/main" val="1632468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26862" y="5724501"/>
            <a:ext cx="3846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Yearly Obligations</a:t>
            </a:r>
          </a:p>
        </p:txBody>
      </p:sp>
      <p:sp>
        <p:nvSpPr>
          <p:cNvPr id="16" name="Slide Number Placeholder 3"/>
          <p:cNvSpPr txBox="1">
            <a:spLocks/>
          </p:cNvSpPr>
          <p:nvPr/>
        </p:nvSpPr>
        <p:spPr>
          <a:xfrm>
            <a:off x="7864862" y="5680619"/>
            <a:ext cx="762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980068-44E0-4553-97EC-994B656D35C4}"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Slide Number Placeholder 2"/>
          <p:cNvSpPr txBox="1">
            <a:spLocks/>
          </p:cNvSpPr>
          <p:nvPr/>
        </p:nvSpPr>
        <p:spPr>
          <a:xfrm>
            <a:off x="8686800" y="6400232"/>
            <a:ext cx="38463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926C6A20-A8DB-4CCC-8DEB-FEE81CD1CDD7}"/>
              </a:ext>
            </a:extLst>
          </p:cNvPr>
          <p:cNvSpPr txBox="1"/>
          <p:nvPr/>
        </p:nvSpPr>
        <p:spPr>
          <a:xfrm>
            <a:off x="6779781" y="5858888"/>
            <a:ext cx="23951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Source: eCMS </a:t>
            </a:r>
            <a:r>
              <a:rPr kumimoji="0" lang="en-US" sz="1100" b="0" i="0" u="none" strike="noStrike" kern="1200" cap="none" spc="0" normalizeH="0" baseline="0" noProof="0" dirty="0">
                <a:ln>
                  <a:noFill/>
                </a:ln>
                <a:solidFill>
                  <a:srgbClr val="C00000"/>
                </a:solidFill>
                <a:effectLst/>
                <a:uLnTx/>
                <a:uFillTx/>
                <a:latin typeface="Calibri"/>
                <a:ea typeface="+mn-ea"/>
                <a:cs typeface="+mn-cs"/>
              </a:rPr>
              <a:t>(As of  June 15, 2020)</a:t>
            </a:r>
          </a:p>
        </p:txBody>
      </p:sp>
      <p:graphicFrame>
        <p:nvGraphicFramePr>
          <p:cNvPr id="8" name="Chart 7">
            <a:extLst>
              <a:ext uri="{FF2B5EF4-FFF2-40B4-BE49-F238E27FC236}">
                <a16:creationId xmlns:a16="http://schemas.microsoft.com/office/drawing/2014/main" id="{2AB29FB7-83F3-4AC4-B4FD-D12EA5499F6F}"/>
              </a:ext>
            </a:extLst>
          </p:cNvPr>
          <p:cNvGraphicFramePr/>
          <p:nvPr/>
        </p:nvGraphicFramePr>
        <p:xfrm>
          <a:off x="228600" y="809091"/>
          <a:ext cx="8610600" cy="26199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337ACE51-00EC-42DB-8623-E5DFB29CF528}"/>
              </a:ext>
            </a:extLst>
          </p:cNvPr>
          <p:cNvGraphicFramePr/>
          <p:nvPr/>
        </p:nvGraphicFramePr>
        <p:xfrm>
          <a:off x="228600" y="3552825"/>
          <a:ext cx="8610600" cy="22815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27255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F2B16-57C4-4E7C-9ACB-91587CF03A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3666E229-53A5-4801-BB48-0E15155DE563}"/>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TAC Contracts Supporting COVID-19</a:t>
            </a:r>
          </a:p>
        </p:txBody>
      </p:sp>
      <p:sp>
        <p:nvSpPr>
          <p:cNvPr id="4" name="TextBox 3">
            <a:extLst>
              <a:ext uri="{FF2B5EF4-FFF2-40B4-BE49-F238E27FC236}">
                <a16:creationId xmlns:a16="http://schemas.microsoft.com/office/drawing/2014/main" id="{1BF39163-42F5-48DF-8C5A-7E04322DB746}"/>
              </a:ext>
            </a:extLst>
          </p:cNvPr>
          <p:cNvSpPr txBox="1"/>
          <p:nvPr/>
        </p:nvSpPr>
        <p:spPr>
          <a:xfrm>
            <a:off x="354842" y="1371600"/>
            <a:ext cx="8331958" cy="3286734"/>
          </a:xfrm>
          <a:prstGeom prst="rect">
            <a:avLst/>
          </a:prstGeom>
          <a:noFill/>
        </p:spPr>
        <p:txBody>
          <a:bodyPr wrap="square" rtlCol="0">
            <a:spAutoFit/>
          </a:bodyPr>
          <a:lstStyle/>
          <a:p>
            <a:pPr marL="118872" marR="0" lvl="0" indent="0" algn="l" defTabSz="914400" rtl="0" eaLnBrk="1" fontAlgn="auto" latinLnBrk="0" hangingPunct="1">
              <a:lnSpc>
                <a:spcPct val="96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 of </a:t>
            </a: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June 15, 2020</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TAC has executed </a:t>
            </a:r>
            <a:r>
              <a:rPr kumimoji="0" 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106</a:t>
            </a:r>
            <a:r>
              <a:rPr kumimoji="0" lang="en-US" sz="22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contract actions obligating </a:t>
            </a:r>
            <a:r>
              <a:rPr kumimoji="0" 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$469M </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support of the COVID-19 pandemic.</a:t>
            </a:r>
          </a:p>
          <a:p>
            <a:pPr marL="0" marR="0" lvl="0" indent="0" algn="l" defTabSz="914400" rtl="0" eaLnBrk="1" fontAlgn="auto" latinLnBrk="0" hangingPunct="1">
              <a:lnSpc>
                <a:spcPct val="96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872" marR="0" lvl="0" indent="0" algn="l" defTabSz="914400" rtl="0" eaLnBrk="1" fontAlgn="auto" latinLnBrk="0" hangingPunct="1">
              <a:lnSpc>
                <a:spcPct val="96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Types</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requirements that have been executed to support COVID-19:</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Endpoints </a:t>
            </a:r>
          </a:p>
          <a:p>
            <a:pPr marL="742950" marR="0" lvl="1" indent="-285750"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Mobile/cellular devices and services</a:t>
            </a:r>
          </a:p>
          <a:p>
            <a:pPr marL="742950" marR="0" lvl="1" indent="-285750"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Software and hardware to facilitate telework/VPN/CAG</a:t>
            </a:r>
          </a:p>
          <a:p>
            <a:pPr marL="742950" marR="0" lvl="1" indent="-285750"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Community Care reimbursement system support</a:t>
            </a:r>
          </a:p>
          <a:p>
            <a:pPr marL="742950" marR="0" lvl="1" indent="-285750"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 integration and modernization support</a:t>
            </a:r>
          </a:p>
          <a:p>
            <a:pPr marL="742950" marR="0" lvl="1" indent="-285750"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Telecom devices and services</a:t>
            </a:r>
          </a:p>
        </p:txBody>
      </p:sp>
    </p:spTree>
    <p:extLst>
      <p:ext uri="{BB962C8B-B14F-4D97-AF65-F5344CB8AC3E}">
        <p14:creationId xmlns:p14="http://schemas.microsoft.com/office/powerpoint/2010/main" val="2060790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12" name="Table 11"/>
          <p:cNvGraphicFramePr>
            <a:graphicFrameLocks noGrp="1"/>
          </p:cNvGraphicFramePr>
          <p:nvPr/>
        </p:nvGraphicFramePr>
        <p:xfrm>
          <a:off x="800099" y="2590800"/>
          <a:ext cx="7543802" cy="1280160"/>
        </p:xfrm>
        <a:graphic>
          <a:graphicData uri="http://schemas.openxmlformats.org/drawingml/2006/table">
            <a:tbl>
              <a:tblPr firstRow="1" bandRow="1">
                <a:tableStyleId>{C083E6E3-FA7D-4D7B-A595-EF9225AFEA82}</a:tableStyleId>
              </a:tblPr>
              <a:tblGrid>
                <a:gridCol w="1793631">
                  <a:extLst>
                    <a:ext uri="{9D8B030D-6E8A-4147-A177-3AD203B41FA5}">
                      <a16:colId xmlns:a16="http://schemas.microsoft.com/office/drawing/2014/main" val="20000"/>
                    </a:ext>
                  </a:extLst>
                </a:gridCol>
                <a:gridCol w="1406769">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4"/>
                    </a:ext>
                  </a:extLst>
                </a:gridCol>
                <a:gridCol w="1447802">
                  <a:extLst>
                    <a:ext uri="{9D8B030D-6E8A-4147-A177-3AD203B41FA5}">
                      <a16:colId xmlns:a16="http://schemas.microsoft.com/office/drawing/2014/main" val="20005"/>
                    </a:ext>
                  </a:extLst>
                </a:gridCol>
              </a:tblGrid>
              <a:tr h="249116">
                <a:tc>
                  <a:txBody>
                    <a:bodyPr/>
                    <a:lstStyle/>
                    <a:p>
                      <a:pPr algn="ctr"/>
                      <a:endParaRPr lang="en-US" sz="22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gridSpan="2">
                  <a:txBody>
                    <a:bodyPr/>
                    <a:lstStyle/>
                    <a:p>
                      <a:pPr algn="ctr"/>
                      <a:r>
                        <a:rPr lang="en-US" sz="2200" dirty="0">
                          <a:solidFill>
                            <a:schemeClr val="bg1"/>
                          </a:solidFill>
                          <a:latin typeface="Arial" panose="020B0604020202020204" pitchFamily="34" charset="0"/>
                          <a:cs typeface="Arial" panose="020B0604020202020204" pitchFamily="34" charset="0"/>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hMerge="1">
                  <a:txBody>
                    <a:bodyPr/>
                    <a:lstStyle/>
                    <a:p>
                      <a:endParaRPr lang="en-US" dirty="0"/>
                    </a:p>
                  </a:txBody>
                  <a:tcPr/>
                </a:tc>
                <a:tc gridSpan="2">
                  <a:txBody>
                    <a:bodyPr/>
                    <a:lstStyle/>
                    <a:p>
                      <a:pPr algn="ctr"/>
                      <a:r>
                        <a:rPr lang="en-US" sz="2200" dirty="0">
                          <a:solidFill>
                            <a:schemeClr val="bg1"/>
                          </a:solidFill>
                          <a:latin typeface="Arial" panose="020B0604020202020204" pitchFamily="34" charset="0"/>
                          <a:cs typeface="Arial" panose="020B0604020202020204" pitchFamily="34" charset="0"/>
                        </a:rPr>
                        <a:t>DOLLARS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hMerge="1">
                  <a:txBody>
                    <a:bodyPr/>
                    <a:lstStyle/>
                    <a:p>
                      <a:endParaRPr lang="en-US" dirty="0"/>
                    </a:p>
                  </a:txBody>
                  <a:tcPr/>
                </a:tc>
                <a:extLst>
                  <a:ext uri="{0D108BD9-81ED-4DB2-BD59-A6C34878D82A}">
                    <a16:rowId xmlns:a16="http://schemas.microsoft.com/office/drawing/2014/main" val="10000"/>
                  </a:ext>
                </a:extLst>
              </a:tr>
              <a:tr h="234381">
                <a:tc>
                  <a:txBody>
                    <a:bodyPr/>
                    <a:lstStyle/>
                    <a:p>
                      <a:pPr algn="ct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tc>
                  <a:txBody>
                    <a:bodyPr/>
                    <a:lstStyle/>
                    <a:p>
                      <a:pPr algn="ctr"/>
                      <a:r>
                        <a:rPr lang="en-US" sz="2200" b="1" i="0" u="sng" dirty="0">
                          <a:latin typeface="Arial" panose="020B0604020202020204" pitchFamily="34" charset="0"/>
                          <a:cs typeface="Arial" panose="020B0604020202020204" pitchFamily="34" charset="0"/>
                        </a:rPr>
                        <a:t>2019</a:t>
                      </a:r>
                      <a:endParaRPr lang="en-US" sz="2200" b="1" i="0" u="sng"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tc>
                  <a:txBody>
                    <a:bodyPr/>
                    <a:lstStyle/>
                    <a:p>
                      <a:pPr algn="ctr"/>
                      <a:r>
                        <a:rPr lang="en-US" sz="2200" b="1" i="0" u="sng" dirty="0">
                          <a:latin typeface="Arial" panose="020B0604020202020204" pitchFamily="34" charset="0"/>
                          <a:cs typeface="Arial" panose="020B0604020202020204" pitchFamily="34" charset="0"/>
                        </a:rPr>
                        <a:t>2020</a:t>
                      </a:r>
                      <a:endParaRPr lang="en-US" sz="2200" b="1" i="0" u="sng"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tc>
                  <a:txBody>
                    <a:bodyPr/>
                    <a:lstStyle/>
                    <a:p>
                      <a:pPr algn="ctr"/>
                      <a:r>
                        <a:rPr lang="en-US" sz="2200" b="1" i="0" u="sng" dirty="0">
                          <a:latin typeface="Arial" panose="020B0604020202020204" pitchFamily="34" charset="0"/>
                          <a:cs typeface="Arial" panose="020B0604020202020204" pitchFamily="34" charset="0"/>
                        </a:rPr>
                        <a:t>2019</a:t>
                      </a:r>
                      <a:endParaRPr lang="en-US" sz="2200" b="1" i="0" u="sng"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tc>
                  <a:txBody>
                    <a:bodyPr/>
                    <a:lstStyle/>
                    <a:p>
                      <a:pPr algn="ctr"/>
                      <a:r>
                        <a:rPr lang="en-US" sz="2200" b="1" i="0" u="sng" dirty="0">
                          <a:latin typeface="Arial" panose="020B0604020202020204" pitchFamily="34" charset="0"/>
                          <a:cs typeface="Arial" panose="020B0604020202020204" pitchFamily="34" charset="0"/>
                        </a:rPr>
                        <a:t>2020</a:t>
                      </a:r>
                      <a:endParaRPr lang="en-US" sz="2200" b="1" i="0" u="sng"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extLst>
                  <a:ext uri="{0D108BD9-81ED-4DB2-BD59-A6C34878D82A}">
                    <a16:rowId xmlns:a16="http://schemas.microsoft.com/office/drawing/2014/main" val="10001"/>
                  </a:ext>
                </a:extLst>
              </a:tr>
              <a:tr h="274320">
                <a:tc>
                  <a:txBody>
                    <a:bodyPr/>
                    <a:lstStyle/>
                    <a:p>
                      <a:pPr algn="ctr"/>
                      <a:r>
                        <a:rPr lang="en-US" sz="2200" b="0" dirty="0">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b="0" kern="1200" dirty="0">
                          <a:solidFill>
                            <a:schemeClr val="tx1"/>
                          </a:solidFill>
                          <a:latin typeface="Arial" panose="020B0604020202020204" pitchFamily="34" charset="0"/>
                          <a:ea typeface="+mn-ea"/>
                          <a:cs typeface="Arial" panose="020B0604020202020204" pitchFamily="34" charset="0"/>
                        </a:rPr>
                        <a:t>2,391</a:t>
                      </a:r>
                      <a:r>
                        <a:rPr lang="en-US" sz="2200" baseline="0" dirty="0">
                          <a:latin typeface="Arial" panose="020B0604020202020204" pitchFamily="34" charset="0"/>
                          <a:cs typeface="Arial" panose="020B0604020202020204" pitchFamily="34" charset="0"/>
                        </a:rPr>
                        <a:t> </a:t>
                      </a:r>
                      <a:endParaRPr lang="en-US" sz="22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latin typeface="Arial" panose="020B0604020202020204" pitchFamily="34" charset="0"/>
                          <a:cs typeface="Arial" panose="020B0604020202020204" pitchFamily="34" charset="0"/>
                        </a:rPr>
                        <a:t>2,294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kern="1200" dirty="0">
                          <a:solidFill>
                            <a:schemeClr val="tx1"/>
                          </a:solidFill>
                          <a:latin typeface="Arial" panose="020B0604020202020204" pitchFamily="34" charset="0"/>
                          <a:ea typeface="+mn-ea"/>
                          <a:cs typeface="Arial" panose="020B0604020202020204" pitchFamily="34" charset="0"/>
                        </a:rPr>
                        <a:t>$2.812</a:t>
                      </a:r>
                      <a:endParaRPr kumimoji="0" lang="en-US" sz="2200" b="1" kern="120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b="0" kern="1200" dirty="0">
                          <a:solidFill>
                            <a:schemeClr val="tx1"/>
                          </a:solidFill>
                          <a:latin typeface="Arial" panose="020B0604020202020204" pitchFamily="34" charset="0"/>
                          <a:ea typeface="+mn-ea"/>
                          <a:cs typeface="Arial" panose="020B0604020202020204" pitchFamily="34" charset="0"/>
                        </a:rPr>
                        <a:t>$3.270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itle 3">
            <a:extLst>
              <a:ext uri="{FF2B5EF4-FFF2-40B4-BE49-F238E27FC236}">
                <a16:creationId xmlns:a16="http://schemas.microsoft.com/office/drawing/2014/main" id="{6EA9F3F9-89A6-4301-B7F2-5C32A2D52372}"/>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Yearly Obligations</a:t>
            </a:r>
          </a:p>
        </p:txBody>
      </p:sp>
      <p:sp>
        <p:nvSpPr>
          <p:cNvPr id="6" name="Title 3">
            <a:extLst>
              <a:ext uri="{FF2B5EF4-FFF2-40B4-BE49-F238E27FC236}">
                <a16:creationId xmlns:a16="http://schemas.microsoft.com/office/drawing/2014/main" id="{EB1849D7-19AE-48B0-BCCE-325AA80033D5}"/>
              </a:ext>
            </a:extLst>
          </p:cNvPr>
          <p:cNvSpPr txBox="1">
            <a:spLocks/>
          </p:cNvSpPr>
          <p:nvPr/>
        </p:nvSpPr>
        <p:spPr>
          <a:xfrm>
            <a:off x="1333500" y="1223426"/>
            <a:ext cx="6477000" cy="1077218"/>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Same Time Last Year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(June 15th)</a:t>
            </a:r>
          </a:p>
        </p:txBody>
      </p:sp>
    </p:spTree>
    <p:extLst>
      <p:ext uri="{BB962C8B-B14F-4D97-AF65-F5344CB8AC3E}">
        <p14:creationId xmlns:p14="http://schemas.microsoft.com/office/powerpoint/2010/main" val="1093114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1C0D7944-CEC8-4849-9BC1-880D3B94E34D}"/>
              </a:ext>
            </a:extLst>
          </p:cNvPr>
          <p:cNvGrpSpPr/>
          <p:nvPr/>
        </p:nvGrpSpPr>
        <p:grpSpPr>
          <a:xfrm>
            <a:off x="746454" y="2743200"/>
            <a:ext cx="7658938" cy="1371600"/>
            <a:chOff x="746454" y="2743200"/>
            <a:chExt cx="7658938" cy="1371600"/>
          </a:xfrm>
        </p:grpSpPr>
        <p:sp>
          <p:nvSpPr>
            <p:cNvPr id="22" name="TextBox 21">
              <a:extLst>
                <a:ext uri="{FF2B5EF4-FFF2-40B4-BE49-F238E27FC236}">
                  <a16:creationId xmlns:a16="http://schemas.microsoft.com/office/drawing/2014/main" id="{3C33E492-3873-4679-A237-1C28B9F275BD}"/>
                </a:ext>
              </a:extLst>
            </p:cNvPr>
            <p:cNvSpPr txBox="1"/>
            <p:nvPr/>
          </p:nvSpPr>
          <p:spPr>
            <a:xfrm>
              <a:off x="790952" y="2853458"/>
              <a:ext cx="7564378" cy="1151084"/>
            </a:xfrm>
            <a:prstGeom prst="rect">
              <a:avLst/>
            </a:prstGeom>
            <a:noFill/>
          </p:spPr>
          <p:txBody>
            <a:bodyPr wrap="none" rtlCol="0" anchor="ctr">
              <a:spAutoFit/>
            </a:bodyPr>
            <a:lstStyle/>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Workload and</a:t>
              </a:r>
            </a:p>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Forecasted Opportunities</a:t>
              </a:r>
            </a:p>
          </p:txBody>
        </p:sp>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0" name="Title 3">
            <a:extLst>
              <a:ext uri="{FF2B5EF4-FFF2-40B4-BE49-F238E27FC236}">
                <a16:creationId xmlns:a16="http://schemas.microsoft.com/office/drawing/2014/main" id="{6E884394-5378-45FD-A0D9-1E3963BBE9E7}"/>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Tree>
    <p:extLst>
      <p:ext uri="{BB962C8B-B14F-4D97-AF65-F5344CB8AC3E}">
        <p14:creationId xmlns:p14="http://schemas.microsoft.com/office/powerpoint/2010/main" val="4220096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TAC Workload Summary</a:t>
            </a:r>
          </a:p>
        </p:txBody>
      </p:sp>
      <p:sp>
        <p:nvSpPr>
          <p:cNvPr id="8" name="TextBox 7">
            <a:extLst>
              <a:ext uri="{FF2B5EF4-FFF2-40B4-BE49-F238E27FC236}">
                <a16:creationId xmlns:a16="http://schemas.microsoft.com/office/drawing/2014/main" id="{E0306612-246F-4B79-869B-4229A5CD1B5A}"/>
              </a:ext>
            </a:extLst>
          </p:cNvPr>
          <p:cNvSpPr txBox="1"/>
          <p:nvPr/>
        </p:nvSpPr>
        <p:spPr>
          <a:xfrm>
            <a:off x="6705600" y="5834390"/>
            <a:ext cx="23951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Source: eCMS </a:t>
            </a:r>
            <a:r>
              <a:rPr kumimoji="0" lang="en-US" sz="1100" b="0" i="0" u="none" strike="noStrike" kern="1200" cap="none" spc="0" normalizeH="0" baseline="0" noProof="0" dirty="0">
                <a:ln>
                  <a:noFill/>
                </a:ln>
                <a:solidFill>
                  <a:srgbClr val="C00000"/>
                </a:solidFill>
                <a:effectLst/>
                <a:uLnTx/>
                <a:uFillTx/>
                <a:latin typeface="Calibri"/>
                <a:ea typeface="+mn-ea"/>
                <a:cs typeface="+mn-cs"/>
              </a:rPr>
              <a:t>(As of  June 15, 2020)</a:t>
            </a:r>
          </a:p>
        </p:txBody>
      </p:sp>
      <p:graphicFrame>
        <p:nvGraphicFramePr>
          <p:cNvPr id="5" name="Table 4">
            <a:extLst>
              <a:ext uri="{FF2B5EF4-FFF2-40B4-BE49-F238E27FC236}">
                <a16:creationId xmlns:a16="http://schemas.microsoft.com/office/drawing/2014/main" id="{25B50939-1385-4356-82A0-CFC29CB0B868}"/>
              </a:ext>
            </a:extLst>
          </p:cNvPr>
          <p:cNvGraphicFramePr>
            <a:graphicFrameLocks noGrp="1"/>
          </p:cNvGraphicFramePr>
          <p:nvPr/>
        </p:nvGraphicFramePr>
        <p:xfrm>
          <a:off x="800100" y="1143000"/>
          <a:ext cx="7543800" cy="3505197"/>
        </p:xfrm>
        <a:graphic>
          <a:graphicData uri="http://schemas.openxmlformats.org/drawingml/2006/table">
            <a:tbl>
              <a:tblPr/>
              <a:tblGrid>
                <a:gridCol w="2017835">
                  <a:extLst>
                    <a:ext uri="{9D8B030D-6E8A-4147-A177-3AD203B41FA5}">
                      <a16:colId xmlns:a16="http://schemas.microsoft.com/office/drawing/2014/main" val="3742446727"/>
                    </a:ext>
                  </a:extLst>
                </a:gridCol>
                <a:gridCol w="2110154">
                  <a:extLst>
                    <a:ext uri="{9D8B030D-6E8A-4147-A177-3AD203B41FA5}">
                      <a16:colId xmlns:a16="http://schemas.microsoft.com/office/drawing/2014/main" val="1607157859"/>
                    </a:ext>
                  </a:extLst>
                </a:gridCol>
                <a:gridCol w="1714499">
                  <a:extLst>
                    <a:ext uri="{9D8B030D-6E8A-4147-A177-3AD203B41FA5}">
                      <a16:colId xmlns:a16="http://schemas.microsoft.com/office/drawing/2014/main" val="4282647177"/>
                    </a:ext>
                  </a:extLst>
                </a:gridCol>
                <a:gridCol w="1701312">
                  <a:extLst>
                    <a:ext uri="{9D8B030D-6E8A-4147-A177-3AD203B41FA5}">
                      <a16:colId xmlns:a16="http://schemas.microsoft.com/office/drawing/2014/main" val="1362600062"/>
                    </a:ext>
                  </a:extLst>
                </a:gridCol>
              </a:tblGrid>
              <a:tr h="436634">
                <a:tc gridSpan="4">
                  <a:txBody>
                    <a:bodyPr/>
                    <a:lstStyle/>
                    <a:p>
                      <a:pPr algn="ctr" fontAlgn="b"/>
                      <a:r>
                        <a:rPr lang="en-US" sz="2400" b="1" i="0" u="none" strike="noStrike" dirty="0">
                          <a:solidFill>
                            <a:srgbClr val="000000"/>
                          </a:solidFill>
                          <a:effectLst/>
                          <a:latin typeface="Arial Black" panose="020B0A04020102020204" pitchFamily="34" charset="0"/>
                        </a:rPr>
                        <a:t>TAC Active Jobs Summary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44285710"/>
                  </a:ext>
                </a:extLst>
              </a:tr>
              <a:tr h="242574">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a:solidFill>
                            <a:srgbClr val="000000"/>
                          </a:solidFill>
                          <a:effectLst/>
                          <a:latin typeface="Calibri" panose="020F0502020204030204" pitchFamily="34" charset="0"/>
                        </a:rPr>
                        <a:t>Total Number of 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a:solidFill>
                            <a:srgbClr val="000000"/>
                          </a:solidFill>
                          <a:effectLst/>
                          <a:latin typeface="Calibri" panose="020F0502020204030204" pitchFamily="34" charset="0"/>
                        </a:rPr>
                        <a:t>Total Dollar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a:solidFill>
                            <a:srgbClr val="000000"/>
                          </a:solidFill>
                          <a:effectLst/>
                          <a:latin typeface="Calibri" panose="020F0502020204030204" pitchFamily="34" charset="0"/>
                        </a:rPr>
                        <a:t>Percentage of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2825874886"/>
                  </a:ext>
                </a:extLst>
              </a:tr>
              <a:tr h="242574">
                <a:tc>
                  <a:txBody>
                    <a:bodyPr/>
                    <a:lstStyle/>
                    <a:p>
                      <a:pPr algn="l" fontAlgn="b"/>
                      <a:r>
                        <a:rPr lang="en-US" sz="1400" b="0" i="0" u="none" strike="noStrike">
                          <a:solidFill>
                            <a:srgbClr val="000000"/>
                          </a:solidFill>
                          <a:effectLst/>
                          <a:latin typeface="Calibri" panose="020F0502020204030204" pitchFamily="34" charset="0"/>
                        </a:rPr>
                        <a:t>Not Actionable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$1,433,070,869.87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783254"/>
                  </a:ext>
                </a:extLst>
              </a:tr>
              <a:tr h="242574">
                <a:tc>
                  <a:txBody>
                    <a:bodyPr/>
                    <a:lstStyle/>
                    <a:p>
                      <a:pPr algn="l" fontAlgn="b"/>
                      <a:r>
                        <a:rPr lang="en-US" sz="1400" b="0" i="0" u="none" strike="noStrike" dirty="0">
                          <a:solidFill>
                            <a:srgbClr val="000000"/>
                          </a:solidFill>
                          <a:effectLst/>
                          <a:latin typeface="Calibri" panose="020F0502020204030204" pitchFamily="34" charset="0"/>
                        </a:rPr>
                        <a:t>Actionable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$1,521,888,298.71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51.50%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894298"/>
                  </a:ext>
                </a:extLst>
              </a:tr>
              <a:tr h="242574">
                <a:tc>
                  <a:txBody>
                    <a:bodyPr/>
                    <a:lstStyle/>
                    <a:p>
                      <a:pPr algn="l" fontAlgn="b"/>
                      <a:r>
                        <a:rPr lang="en-US" sz="1400" b="1" i="0" u="none" strike="noStrike" dirty="0">
                          <a:solidFill>
                            <a:srgbClr val="000000"/>
                          </a:solidFill>
                          <a:effectLst/>
                          <a:latin typeface="Calibri" panose="020F0502020204030204" pitchFamily="34" charset="0"/>
                        </a:rPr>
                        <a:t>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a:solidFill>
                            <a:srgbClr val="000000"/>
                          </a:solidFill>
                          <a:effectLst/>
                          <a:latin typeface="Calibri" panose="020F0502020204030204" pitchFamily="34" charset="0"/>
                        </a:rPr>
                        <a:t>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a:solidFill>
                            <a:srgbClr val="000000"/>
                          </a:solidFill>
                          <a:effectLst/>
                          <a:latin typeface="Calibri" panose="020F0502020204030204" pitchFamily="34" charset="0"/>
                        </a:rPr>
                        <a:t>$2,954,959,168.58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a:solidFill>
                            <a:srgbClr val="000000"/>
                          </a:solidFill>
                          <a:effectLst/>
                          <a:latin typeface="Calibri" panose="020F050202020403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970846879"/>
                  </a:ext>
                </a:extLst>
              </a:tr>
              <a:tr h="242574">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99165"/>
                  </a:ext>
                </a:extLst>
              </a:tr>
              <a:tr h="436634">
                <a:tc gridSpan="4">
                  <a:txBody>
                    <a:bodyPr/>
                    <a:lstStyle/>
                    <a:p>
                      <a:pPr algn="ctr" fontAlgn="b"/>
                      <a:r>
                        <a:rPr lang="en-US" sz="2400" b="1" i="0" u="none" strike="noStrike" dirty="0">
                          <a:solidFill>
                            <a:srgbClr val="000000"/>
                          </a:solidFill>
                          <a:effectLst/>
                          <a:latin typeface="Arial Black" panose="020B0A04020102020204" pitchFamily="34" charset="0"/>
                        </a:rPr>
                        <a:t>TAC Awarded Jobs Summary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811845"/>
                  </a:ext>
                </a:extLst>
              </a:tr>
              <a:tr h="242574">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dirty="0">
                          <a:solidFill>
                            <a:srgbClr val="000000"/>
                          </a:solidFill>
                          <a:effectLst/>
                          <a:latin typeface="Calibri" panose="020F0502020204030204" pitchFamily="34" charset="0"/>
                        </a:rPr>
                        <a:t>Total Number of 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a:solidFill>
                            <a:srgbClr val="000000"/>
                          </a:solidFill>
                          <a:effectLst/>
                          <a:latin typeface="Calibri" panose="020F0502020204030204" pitchFamily="34" charset="0"/>
                        </a:rPr>
                        <a:t>Total Dollar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a:solidFill>
                            <a:srgbClr val="000000"/>
                          </a:solidFill>
                          <a:effectLst/>
                          <a:latin typeface="Calibri" panose="020F0502020204030204" pitchFamily="34" charset="0"/>
                        </a:rPr>
                        <a:t>Percentage of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4146924222"/>
                  </a:ext>
                </a:extLst>
              </a:tr>
              <a:tr h="242574">
                <a:tc>
                  <a:txBody>
                    <a:bodyPr/>
                    <a:lstStyle/>
                    <a:p>
                      <a:pPr algn="l" fontAlgn="b"/>
                      <a:r>
                        <a:rPr lang="en-US" sz="1400" b="1" i="0" u="none" strike="noStrike">
                          <a:solidFill>
                            <a:srgbClr val="000000"/>
                          </a:solidFill>
                          <a:effectLst/>
                          <a:latin typeface="Calibri" panose="020F0502020204030204" pitchFamily="34" charset="0"/>
                        </a:rPr>
                        <a:t>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2294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a:solidFill>
                            <a:srgbClr val="000000"/>
                          </a:solidFill>
                          <a:effectLst/>
                          <a:latin typeface="Calibri" panose="020F0502020204030204" pitchFamily="34" charset="0"/>
                        </a:rPr>
                        <a:t>$3,269,702,487.90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a:solidFill>
                            <a:srgbClr val="000000"/>
                          </a:solidFill>
                          <a:effectLst/>
                          <a:latin typeface="Calibri" panose="020F050202020403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32210637"/>
                  </a:ext>
                </a:extLst>
              </a:tr>
              <a:tr h="254703">
                <a:tc>
                  <a:txBody>
                    <a:bodyPr/>
                    <a:lstStyle/>
                    <a:p>
                      <a:pPr algn="l"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258361"/>
                  </a:ext>
                </a:extLst>
              </a:tr>
              <a:tr h="436634">
                <a:tc gridSpan="4">
                  <a:txBody>
                    <a:bodyPr/>
                    <a:lstStyle/>
                    <a:p>
                      <a:pPr algn="ctr" fontAlgn="b"/>
                      <a:r>
                        <a:rPr lang="en-US" sz="2400" b="1" i="0" u="none" strike="noStrike" dirty="0">
                          <a:solidFill>
                            <a:srgbClr val="000000"/>
                          </a:solidFill>
                          <a:effectLst/>
                          <a:latin typeface="Arial Black" panose="020B0A04020102020204" pitchFamily="34" charset="0"/>
                        </a:rPr>
                        <a:t>TAC Projected Final Position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4921749"/>
                  </a:ext>
                </a:extLst>
              </a:tr>
              <a:tr h="242574">
                <a:tc>
                  <a:txBody>
                    <a:bodyPr/>
                    <a:lstStyle/>
                    <a:p>
                      <a:pPr algn="l" fontAlgn="b"/>
                      <a:r>
                        <a:rPr lang="en-US" sz="1400" b="1" i="0" u="none" strike="noStrike">
                          <a:solidFill>
                            <a:srgbClr val="000000"/>
                          </a:solidFill>
                          <a:effectLst/>
                          <a:latin typeface="Calibri" panose="020F0502020204030204" pitchFamily="34" charset="0"/>
                        </a:rPr>
                        <a:t>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2854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$6,224,661,656.48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61576937"/>
                  </a:ext>
                </a:extLst>
              </a:tr>
            </a:tbl>
          </a:graphicData>
        </a:graphic>
      </p:graphicFrame>
    </p:spTree>
    <p:extLst>
      <p:ext uri="{BB962C8B-B14F-4D97-AF65-F5344CB8AC3E}">
        <p14:creationId xmlns:p14="http://schemas.microsoft.com/office/powerpoint/2010/main" val="1824301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86800" y="6400232"/>
            <a:ext cx="384630" cy="410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4</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QTR FY20 Forecasted Opportunities</a:t>
            </a:r>
          </a:p>
        </p:txBody>
      </p:sp>
      <p:sp>
        <p:nvSpPr>
          <p:cNvPr id="6" name="Content Placeholder 2"/>
          <p:cNvSpPr txBox="1">
            <a:spLocks/>
          </p:cNvSpPr>
          <p:nvPr/>
        </p:nvSpPr>
        <p:spPr bwMode="auto">
          <a:xfrm>
            <a:off x="203470" y="877259"/>
            <a:ext cx="8737060" cy="52318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96000"/>
              </a:lnSpc>
              <a:spcBef>
                <a:spcPts val="0"/>
              </a:spcBef>
              <a:spcAft>
                <a:spcPts val="120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Actions: 157	Total Dollars: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$3.3B</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18872" marR="0" lvl="0" indent="0" algn="l" defTabSz="914400" rtl="0" eaLnBrk="0" fontAlgn="base" latinLnBrk="0" hangingPunct="0">
              <a:lnSpc>
                <a:spcPct val="96000"/>
              </a:lnSpc>
              <a:spcBef>
                <a:spcPts val="0"/>
              </a:spcBef>
              <a:spcAft>
                <a:spcPts val="1200"/>
              </a:spcAft>
              <a:buClrTx/>
              <a:buSzTx/>
              <a:buFont typeface="Arial" charset="0"/>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 5 Opportunities </a:t>
            </a: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total contract value)</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ServiceNow License Renewal</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OIT ITOPS Customer POC: Nikki Deblois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Nikki.Deblois</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@va.gov</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9294" marR="0" lvl="2" indent="-285750" algn="l" defTabSz="914400" rtl="0" eaLnBrk="0" fontAlgn="base" latinLnBrk="0" hangingPunct="0">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Kevin Monahan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Kevin.Monahan</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IaaMS</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VistA</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Imaging</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OIT ITOPS Customer POC: James Rogers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James.Rogers2</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9294" marR="0" lvl="2" indent="-285750" algn="l" defTabSz="914400" rtl="0" eaLnBrk="0" fontAlgn="base" latinLnBrk="0" hangingPunct="0">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Heather Paragano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Heather.Paragano</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Supporting Technologies</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OIT ITOPS Customer POC: Ellen Prechtl (</a:t>
            </a:r>
            <a:r>
              <a:rPr kumimoji="0" lang="en-US" sz="1500" b="0" i="0" u="sng"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Ellen.Prechtl</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9294" marR="0" lvl="2" indent="-285750" algn="l" defTabSz="914400" rtl="0" eaLnBrk="0" fontAlgn="base" latinLnBrk="0" hangingPunct="0">
              <a:lnSpc>
                <a:spcPct val="96000"/>
              </a:lnSpc>
              <a:spcBef>
                <a:spcPts val="0"/>
              </a:spcBef>
              <a:spcAft>
                <a:spcPts val="6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Juan Quinones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Juan.Quinones</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 IRP Switches and Installation Services</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OIT ITOPS Customer POC: Kirk Thibodeaux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Joseph.Thibodeaux</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9294" marR="0" lvl="2" indent="-285750" algn="l" defTabSz="914400" rtl="0" eaLnBrk="0" fontAlgn="base" latinLnBrk="0" hangingPunct="0">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Juan Quinones (</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Juan.Quinones@va.gov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ID.me</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OIT EPMO Customer POC: David </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Mazik</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David.Mazik</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Josh Cohen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Joshua.Cohen2</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12">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993535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ontent Placeholder 2"/>
          <p:cNvSpPr txBox="1">
            <a:spLocks/>
          </p:cNvSpPr>
          <p:nvPr/>
        </p:nvSpPr>
        <p:spPr bwMode="auto">
          <a:xfrm>
            <a:off x="203470" y="878494"/>
            <a:ext cx="8737060" cy="51010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96000"/>
              </a:lnSpc>
              <a:spcBef>
                <a:spcPts val="0"/>
              </a:spcBef>
              <a:spcAft>
                <a:spcPts val="120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Actions: 5	Total Dollars: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$80M</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18872" marR="0" lvl="0" indent="0" algn="l" defTabSz="914400" rtl="0" eaLnBrk="0" fontAlgn="base" latinLnBrk="0" hangingPunct="0">
              <a:lnSpc>
                <a:spcPct val="96000"/>
              </a:lnSpc>
              <a:spcBef>
                <a:spcPts val="0"/>
              </a:spcBef>
              <a:spcAft>
                <a:spcPts val="1200"/>
              </a:spcAft>
              <a:buClrTx/>
              <a:buSzTx/>
              <a:buFont typeface="Arial" charset="0"/>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 5 Opportunities </a:t>
            </a: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total contract value)</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 Strategic Communications Support</a:t>
            </a:r>
          </a:p>
          <a:p>
            <a:pPr marL="1207008" marR="0" lvl="2" indent="-283464"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OIT QPR Customer POC: Kim Sullins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Kimiko.Sullins</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7008" marR="0" lvl="2" indent="-283464" algn="l" defTabSz="914400" rtl="0" eaLnBrk="0" fontAlgn="base" latinLnBrk="0" hangingPunct="0">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Heather Paragano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Heather.Paragano@va.gov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Enterprise Cloud Fax Managed Service</a:t>
            </a:r>
          </a:p>
          <a:p>
            <a:pPr marL="1207008" marR="0" lvl="2" indent="-283464" algn="l" defTabSz="914400" rtl="0" eaLnBrk="0" fontAlgn="base" latinLnBrk="0" hangingPunct="0">
              <a:lnSpc>
                <a:spcPct val="96000"/>
              </a:lnSpc>
              <a:spcBef>
                <a:spcPts val="0"/>
              </a:spcBef>
              <a:spcAft>
                <a:spcPts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OIT EPMO Customer POC: Robert Luisi (Robert.Luisi</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7008" marR="0" lvl="2" indent="-283464" algn="l" defTabSz="914400" rtl="0" eaLnBrk="0" fontAlgn="base" latinLnBrk="0" hangingPunct="0">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Juan Quinones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Juan.Quinones@va.gov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CDI Pro</a:t>
            </a:r>
          </a:p>
          <a:p>
            <a:pPr marL="1207008" marR="0" lvl="2" indent="-283464" algn="l" defTabSz="914400" rtl="0" eaLnBrk="0" fontAlgn="base" latinLnBrk="0" hangingPunct="0">
              <a:lnSpc>
                <a:spcPct val="96000"/>
              </a:lnSpc>
              <a:spcBef>
                <a:spcPts val="0"/>
              </a:spcBef>
              <a:spcAft>
                <a:spcPts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VHA Customer POC: Jennifer Bowden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Jennifer.Bowden</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7008" marR="0" lvl="2" indent="-283464" algn="l" defTabSz="914400" rtl="0" eaLnBrk="0" fontAlgn="base" latinLnBrk="0" hangingPunct="0">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Ty Senour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Ty.Senour</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Management Software</a:t>
            </a:r>
          </a:p>
          <a:p>
            <a:pPr marL="1207008" marR="0" lvl="2" indent="-283464" algn="l" defTabSz="914400" rtl="0" eaLnBrk="0" fontAlgn="base" latinLnBrk="0" hangingPunct="0">
              <a:lnSpc>
                <a:spcPct val="96000"/>
              </a:lnSpc>
              <a:spcBef>
                <a:spcPts val="0"/>
              </a:spcBef>
              <a:spcAft>
                <a:spcPts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OM FSC Customer POC: Rachel Evans (</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Rachel.Evans@va.gov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7008" marR="0" lvl="2" indent="-283464" algn="l" defTabSz="914400" rtl="0" eaLnBrk="0" fontAlgn="base" latinLnBrk="0" hangingPunct="0">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Juan Quinones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Heather.Paragano</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0" fontAlgn="base" latinLnBrk="0" hangingPunct="0">
              <a:lnSpc>
                <a:spcPct val="96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Computrition</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Software</a:t>
            </a:r>
          </a:p>
          <a:p>
            <a:pPr marL="1207008" marR="0" lvl="2" indent="-283464"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VHA Customer POC: Nina </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VanPoppelen</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Nina.VanPoppelen</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07008" marR="0" lvl="2" indent="-283464"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CO: Debra Clayton (</a:t>
            </a:r>
            <a:r>
              <a:rPr kumimoji="0" lang="en-US" sz="15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Debra.Clayton2</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7" name="Title 3">
            <a:extLst>
              <a:ext uri="{FF2B5EF4-FFF2-40B4-BE49-F238E27FC236}">
                <a16:creationId xmlns:a16="http://schemas.microsoft.com/office/drawing/2014/main" id="{56242D70-5EC9-47FA-AC9F-395B40B1AAA6}"/>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1</a:t>
            </a:r>
            <a:r>
              <a:rPr lang="en-US" sz="3600" baseline="30000" dirty="0">
                <a:latin typeface="Arial" panose="020B0604020202020204" pitchFamily="34" charset="0"/>
                <a:cs typeface="Arial" panose="020B0604020202020204" pitchFamily="34" charset="0"/>
              </a:rPr>
              <a:t>ST</a:t>
            </a:r>
            <a:r>
              <a:rPr lang="en-US" sz="3600" dirty="0">
                <a:latin typeface="Arial" panose="020B0604020202020204" pitchFamily="34" charset="0"/>
                <a:cs typeface="Arial" panose="020B0604020202020204" pitchFamily="34" charset="0"/>
              </a:rPr>
              <a:t> QTR FY21 Forecasted Opportunities</a:t>
            </a:r>
          </a:p>
        </p:txBody>
      </p:sp>
    </p:spTree>
    <p:extLst>
      <p:ext uri="{BB962C8B-B14F-4D97-AF65-F5344CB8AC3E}">
        <p14:creationId xmlns:p14="http://schemas.microsoft.com/office/powerpoint/2010/main" val="2932221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p:cNvGraphicFramePr>
            <a:graphicFrameLocks/>
          </p:cNvGraphicFramePr>
          <p:nvPr/>
        </p:nvGraphicFramePr>
        <p:xfrm>
          <a:off x="3505200" y="2514600"/>
          <a:ext cx="5791200" cy="36877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16</a:t>
            </a:r>
          </a:p>
        </p:txBody>
      </p:sp>
      <p:graphicFrame>
        <p:nvGraphicFramePr>
          <p:cNvPr id="7" name="Chart 6">
            <a:extLst>
              <a:ext uri="{FF2B5EF4-FFF2-40B4-BE49-F238E27FC236}">
                <a16:creationId xmlns:a16="http://schemas.microsoft.com/office/drawing/2014/main" id="{91A79DF6-A28F-4F19-9C07-F2CFF93A7238}"/>
              </a:ext>
            </a:extLst>
          </p:cNvPr>
          <p:cNvGraphicFramePr>
            <a:graphicFrameLocks/>
          </p:cNvGraphicFramePr>
          <p:nvPr/>
        </p:nvGraphicFramePr>
        <p:xfrm>
          <a:off x="3429000" y="2895600"/>
          <a:ext cx="5943599" cy="32369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5">
            <a:extLst>
              <a:ext uri="{FF2B5EF4-FFF2-40B4-BE49-F238E27FC236}">
                <a16:creationId xmlns:a16="http://schemas.microsoft.com/office/drawing/2014/main" id="{B28982D3-9A50-43FF-AFD2-61CA966DF792}"/>
              </a:ext>
            </a:extLst>
          </p:cNvPr>
          <p:cNvGraphicFramePr>
            <a:graphicFrameLocks noGrp="1"/>
          </p:cNvGraphicFramePr>
          <p:nvPr>
            <p:ph idx="1"/>
          </p:nvPr>
        </p:nvGraphicFramePr>
        <p:xfrm>
          <a:off x="457200" y="838200"/>
          <a:ext cx="8229600" cy="2086914"/>
        </p:xfrm>
        <a:graphic>
          <a:graphicData uri="http://schemas.openxmlformats.org/drawingml/2006/table">
            <a:tbl>
              <a:tblPr/>
              <a:tblGrid>
                <a:gridCol w="7235969">
                  <a:extLst>
                    <a:ext uri="{9D8B030D-6E8A-4147-A177-3AD203B41FA5}">
                      <a16:colId xmlns:a16="http://schemas.microsoft.com/office/drawing/2014/main" val="1021711759"/>
                    </a:ext>
                  </a:extLst>
                </a:gridCol>
                <a:gridCol w="993631">
                  <a:extLst>
                    <a:ext uri="{9D8B030D-6E8A-4147-A177-3AD203B41FA5}">
                      <a16:colId xmlns:a16="http://schemas.microsoft.com/office/drawing/2014/main" val="3237989765"/>
                    </a:ext>
                  </a:extLst>
                </a:gridCol>
              </a:tblGrid>
              <a:tr h="326845">
                <a:tc>
                  <a:txBody>
                    <a:bodyPr/>
                    <a:lstStyle/>
                    <a:p>
                      <a:pPr algn="ctr" fontAlgn="b"/>
                      <a:r>
                        <a:rPr lang="en-US" sz="1400" b="1" i="0" u="sng" strike="noStrike" dirty="0">
                          <a:solidFill>
                            <a:srgbClr val="000000"/>
                          </a:solidFill>
                          <a:effectLst/>
                          <a:latin typeface="Arial" panose="020B0604020202020204" pitchFamily="34" charset="0"/>
                        </a:rPr>
                        <a:t>Contract Vehicle</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sng" strike="noStrike" dirty="0">
                          <a:solidFill>
                            <a:srgbClr val="000000"/>
                          </a:solidFill>
                          <a:effectLst/>
                          <a:latin typeface="Arial" panose="020B0604020202020204" pitchFamily="34" charset="0"/>
                        </a:rPr>
                        <a:t># of New Awards</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34831809"/>
                  </a:ext>
                </a:extLst>
              </a:tr>
              <a:tr h="326845">
                <a:tc>
                  <a:txBody>
                    <a:bodyPr/>
                    <a:lstStyle/>
                    <a:p>
                      <a:pPr algn="l" fontAlgn="b"/>
                      <a:r>
                        <a:rPr lang="en-US" sz="1100" b="1" i="0" u="none" strike="noStrike" dirty="0">
                          <a:solidFill>
                            <a:srgbClr val="000000"/>
                          </a:solidFill>
                          <a:effectLst/>
                          <a:latin typeface="Arial" panose="020B0604020202020204" pitchFamily="34" charset="0"/>
                        </a:rPr>
                        <a:t>National Aeronautics and Space Administration (NASA) Solutions for Enterprise-Wide Procurement (SEWP)</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558</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854257"/>
                  </a:ext>
                </a:extLst>
              </a:tr>
              <a:tr h="326845">
                <a:tc>
                  <a:txBody>
                    <a:bodyPr/>
                    <a:lstStyle/>
                    <a:p>
                      <a:pPr algn="l" fontAlgn="b"/>
                      <a:r>
                        <a:rPr lang="en-US" sz="1100" b="1" i="0" u="none" strike="noStrike" dirty="0">
                          <a:solidFill>
                            <a:srgbClr val="000000"/>
                          </a:solidFill>
                          <a:effectLst/>
                          <a:latin typeface="Arial" panose="020B0604020202020204" pitchFamily="34" charset="0"/>
                        </a:rPr>
                        <a:t>Orders Against Other Internal Indefinite Delivery Indefinite Quantity (IDIQ)/Blanket Purchase Agreements (BPA) and Standalone Contracts</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216</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196561"/>
                  </a:ext>
                </a:extLst>
              </a:tr>
              <a:tr h="326845">
                <a:tc>
                  <a:txBody>
                    <a:bodyPr/>
                    <a:lstStyle/>
                    <a:p>
                      <a:pPr algn="l" fontAlgn="b"/>
                      <a:r>
                        <a:rPr lang="en-US" sz="1100" b="1" i="0" u="none" strike="noStrike" dirty="0">
                          <a:solidFill>
                            <a:srgbClr val="000000"/>
                          </a:solidFill>
                          <a:effectLst/>
                          <a:latin typeface="Arial" panose="020B0604020202020204" pitchFamily="34" charset="0"/>
                        </a:rPr>
                        <a:t>General Services Administration (GSA)</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180</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67720"/>
                  </a:ext>
                </a:extLst>
              </a:tr>
              <a:tr h="326845">
                <a:tc>
                  <a:txBody>
                    <a:bodyPr/>
                    <a:lstStyle/>
                    <a:p>
                      <a:pPr algn="l" fontAlgn="b"/>
                      <a:r>
                        <a:rPr lang="en-US" sz="1100" b="1" i="0" u="none" strike="noStrike" dirty="0">
                          <a:solidFill>
                            <a:srgbClr val="000000"/>
                          </a:solidFill>
                          <a:effectLst/>
                          <a:latin typeface="Arial" panose="020B0604020202020204" pitchFamily="34" charset="0"/>
                        </a:rPr>
                        <a:t>Transformation Twenty-One Technology – Next Generation (T4NG)</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80</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107780"/>
                  </a:ext>
                </a:extLst>
              </a:tr>
              <a:tr h="326845">
                <a:tc>
                  <a:txBody>
                    <a:bodyPr/>
                    <a:lstStyle/>
                    <a:p>
                      <a:pPr algn="l" fontAlgn="b"/>
                      <a:r>
                        <a:rPr lang="en-US" sz="1100" b="1" i="0" u="none" strike="noStrike" dirty="0">
                          <a:solidFill>
                            <a:srgbClr val="000000"/>
                          </a:solidFill>
                          <a:effectLst/>
                          <a:latin typeface="Arial" panose="020B0604020202020204" pitchFamily="34" charset="0"/>
                        </a:rPr>
                        <a:t>Orders Against Other External Contract Vehicles and Interagency Agreements (IAA)</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20</a:t>
                      </a:r>
                    </a:p>
                  </a:txBody>
                  <a:tcPr marL="8767" marR="8767" marT="8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075761"/>
                  </a:ext>
                </a:extLst>
              </a:tr>
            </a:tbl>
          </a:graphicData>
        </a:graphic>
      </p:graphicFrame>
      <p:graphicFrame>
        <p:nvGraphicFramePr>
          <p:cNvPr id="16" name="Chart 15">
            <a:extLst>
              <a:ext uri="{FF2B5EF4-FFF2-40B4-BE49-F238E27FC236}">
                <a16:creationId xmlns:a16="http://schemas.microsoft.com/office/drawing/2014/main" id="{71C7FB05-AB71-46C2-A10A-8ADAD943621F}"/>
              </a:ext>
            </a:extLst>
          </p:cNvPr>
          <p:cNvGraphicFramePr>
            <a:graphicFrameLocks/>
          </p:cNvGraphicFramePr>
          <p:nvPr/>
        </p:nvGraphicFramePr>
        <p:xfrm>
          <a:off x="1295400" y="3124200"/>
          <a:ext cx="6553200" cy="2902026"/>
        </p:xfrm>
        <a:graphic>
          <a:graphicData uri="http://schemas.openxmlformats.org/drawingml/2006/chart">
            <c:chart xmlns:c="http://schemas.openxmlformats.org/drawingml/2006/chart" xmlns:r="http://schemas.openxmlformats.org/officeDocument/2006/relationships" r:id="rId5"/>
          </a:graphicData>
        </a:graphic>
      </p:graphicFrame>
      <p:sp>
        <p:nvSpPr>
          <p:cNvPr id="11" name="Title 3">
            <a:extLst>
              <a:ext uri="{FF2B5EF4-FFF2-40B4-BE49-F238E27FC236}">
                <a16:creationId xmlns:a16="http://schemas.microsoft.com/office/drawing/2014/main" id="{CC0DE8AD-6DE5-4B88-80C4-05C639D25B4C}"/>
              </a:ext>
            </a:extLst>
          </p:cNvPr>
          <p:cNvSpPr>
            <a:spLocks noGrp="1"/>
          </p:cNvSpPr>
          <p:nvPr>
            <p:ph type="title"/>
          </p:nvPr>
        </p:nvSpPr>
        <p:spPr>
          <a:xfrm>
            <a:off x="0" y="-76200"/>
            <a:ext cx="9144000" cy="731520"/>
          </a:xfrm>
        </p:spPr>
        <p:txBody>
          <a:bodyPr anchor="ctr">
            <a:noAutofit/>
          </a:bodyPr>
          <a:lstStyle/>
          <a:p>
            <a:pPr>
              <a:lnSpc>
                <a:spcPct val="86000"/>
              </a:lnSpc>
            </a:pPr>
            <a:r>
              <a:rPr lang="en-US" sz="3000" dirty="0">
                <a:latin typeface="Arial" panose="020B0604020202020204" pitchFamily="34" charset="0"/>
                <a:cs typeface="Arial" panose="020B0604020202020204" pitchFamily="34" charset="0"/>
              </a:rPr>
              <a:t>New TAC Contract Actions/Vehicles Used in 2019</a:t>
            </a:r>
            <a:endParaRPr lang="en-US" sz="3000" dirty="0"/>
          </a:p>
        </p:txBody>
      </p:sp>
    </p:spTree>
    <p:extLst>
      <p:ext uri="{BB962C8B-B14F-4D97-AF65-F5344CB8AC3E}">
        <p14:creationId xmlns:p14="http://schemas.microsoft.com/office/powerpoint/2010/main" val="1478977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74B98FFB-6BAF-44FE-98A2-7B2F1597F915}" type="slidenum">
              <a:rPr lang="en-US">
                <a:solidFill>
                  <a:prstClr val="black">
                    <a:tint val="75000"/>
                  </a:prstClr>
                </a:solidFill>
              </a:rPr>
              <a:pPr>
                <a:defRPr/>
              </a:pPr>
              <a:t>2</a:t>
            </a:fld>
            <a:endParaRPr lang="en-US" dirty="0">
              <a:solidFill>
                <a:prstClr val="black">
                  <a:tint val="75000"/>
                </a:prstClr>
              </a:solidFill>
            </a:endParaRPr>
          </a:p>
        </p:txBody>
      </p:sp>
      <p:sp>
        <p:nvSpPr>
          <p:cNvPr id="7" name="Title 1"/>
          <p:cNvSpPr>
            <a:spLocks noGrp="1"/>
          </p:cNvSpPr>
          <p:nvPr>
            <p:ph type="title"/>
          </p:nvPr>
        </p:nvSpPr>
        <p:spPr bwMode="auto">
          <a:xfrm>
            <a:off x="0" y="-76200"/>
            <a:ext cx="9144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dirty="0"/>
              <a:t>Administrative Remarks</a:t>
            </a:r>
          </a:p>
        </p:txBody>
      </p:sp>
      <p:sp>
        <p:nvSpPr>
          <p:cNvPr id="8" name="Content Placeholder 2"/>
          <p:cNvSpPr>
            <a:spLocks noGrp="1"/>
          </p:cNvSpPr>
          <p:nvPr>
            <p:ph idx="1"/>
          </p:nvPr>
        </p:nvSpPr>
        <p:spPr bwMode="auto">
          <a:xfrm>
            <a:off x="457200" y="914400"/>
            <a:ext cx="8229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nSpc>
                <a:spcPts val="3500"/>
              </a:lnSpc>
              <a:spcBef>
                <a:spcPts val="0"/>
              </a:spcBef>
              <a:buFont typeface="Arial" panose="020B0604020202020204" pitchFamily="34" charset="0"/>
              <a:buChar char="•"/>
            </a:pPr>
            <a:r>
              <a:rPr lang="en-US" dirty="0"/>
              <a:t>Questions will be entertained via the Q&amp;A Box at the bottom of your Zoom screen.  Each speaker will take questions after their session as time allows.  The roundtable will also take questions from the Q&amp;A Box. </a:t>
            </a:r>
          </a:p>
          <a:p>
            <a:pPr lvl="1">
              <a:lnSpc>
                <a:spcPts val="3500"/>
              </a:lnSpc>
              <a:spcBef>
                <a:spcPts val="0"/>
              </a:spcBef>
              <a:buFont typeface="Arial" panose="020B0604020202020204" pitchFamily="34" charset="0"/>
              <a:buChar char="•"/>
            </a:pPr>
            <a:endParaRPr lang="en-US" dirty="0"/>
          </a:p>
          <a:p>
            <a:pPr>
              <a:lnSpc>
                <a:spcPts val="3500"/>
              </a:lnSpc>
              <a:spcBef>
                <a:spcPts val="0"/>
              </a:spcBef>
              <a:buFont typeface="Arial" panose="020B0604020202020204" pitchFamily="34" charset="0"/>
              <a:buChar char="•"/>
            </a:pPr>
            <a:r>
              <a:rPr lang="en-US" dirty="0"/>
              <a:t>If you have technical difficulties – send an email to: </a:t>
            </a:r>
            <a:r>
              <a:rPr lang="en-US" b="1" dirty="0">
                <a:hlinkClick r:id="rId3">
                  <a:extLst>
                    <a:ext uri="{A12FA001-AC4F-418D-AE19-62706E023703}">
                      <ahyp:hlinkClr xmlns:ahyp="http://schemas.microsoft.com/office/drawing/2018/hyperlinkcolor" val="tx"/>
                    </a:ext>
                  </a:extLst>
                </a:hlinkClick>
              </a:rPr>
              <a:t>apbi.tac@va.gov</a:t>
            </a:r>
            <a:r>
              <a:rPr lang="en-US" b="1" dirty="0"/>
              <a:t> </a:t>
            </a:r>
          </a:p>
          <a:p>
            <a:pPr lvl="1">
              <a:lnSpc>
                <a:spcPts val="1500"/>
              </a:lnSpc>
              <a:spcBef>
                <a:spcPts val="0"/>
              </a:spcBef>
            </a:pPr>
            <a:endParaRPr lang="en-US" sz="3600" dirty="0"/>
          </a:p>
        </p:txBody>
      </p:sp>
    </p:spTree>
    <p:extLst>
      <p:ext uri="{BB962C8B-B14F-4D97-AF65-F5344CB8AC3E}">
        <p14:creationId xmlns:p14="http://schemas.microsoft.com/office/powerpoint/2010/main" val="3053672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itle 3">
            <a:extLst>
              <a:ext uri="{FF2B5EF4-FFF2-40B4-BE49-F238E27FC236}">
                <a16:creationId xmlns:a16="http://schemas.microsoft.com/office/drawing/2014/main" id="{DE1B2FDE-8D06-4F14-A451-A3579821C73C}"/>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grpSp>
        <p:nvGrpSpPr>
          <p:cNvPr id="2" name="Group 1">
            <a:extLst>
              <a:ext uri="{FF2B5EF4-FFF2-40B4-BE49-F238E27FC236}">
                <a16:creationId xmlns:a16="http://schemas.microsoft.com/office/drawing/2014/main" id="{A9294754-430A-4B07-B07D-3F5D78140C19}"/>
              </a:ext>
            </a:extLst>
          </p:cNvPr>
          <p:cNvGrpSpPr/>
          <p:nvPr/>
        </p:nvGrpSpPr>
        <p:grpSpPr>
          <a:xfrm>
            <a:off x="746454" y="3048000"/>
            <a:ext cx="7658938" cy="762000"/>
            <a:chOff x="746454" y="3048000"/>
            <a:chExt cx="7658938" cy="762000"/>
          </a:xfrm>
        </p:grpSpPr>
        <p:sp>
          <p:nvSpPr>
            <p:cNvPr id="34" name="TextBox 33">
              <a:extLst>
                <a:ext uri="{FF2B5EF4-FFF2-40B4-BE49-F238E27FC236}">
                  <a16:creationId xmlns:a16="http://schemas.microsoft.com/office/drawing/2014/main" id="{BEA75ED0-0D2B-4B3F-8A37-6FA58B65E35D}"/>
                </a:ext>
              </a:extLst>
            </p:cNvPr>
            <p:cNvSpPr txBox="1"/>
            <p:nvPr/>
          </p:nvSpPr>
          <p:spPr>
            <a:xfrm>
              <a:off x="1082721" y="3083989"/>
              <a:ext cx="69928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TAC Enterprise Vehicles</a:t>
              </a:r>
            </a:p>
          </p:txBody>
        </p:sp>
        <p:cxnSp>
          <p:nvCxnSpPr>
            <p:cNvPr id="10" name="Straight Connector 9">
              <a:extLst>
                <a:ext uri="{FF2B5EF4-FFF2-40B4-BE49-F238E27FC236}">
                  <a16:creationId xmlns:a16="http://schemas.microsoft.com/office/drawing/2014/main" id="{CE635B92-3310-4539-A248-90B6E40F2B24}"/>
                </a:ext>
              </a:extLst>
            </p:cNvPr>
            <p:cNvCxnSpPr>
              <a:cxnSpLocks/>
            </p:cNvCxnSpPr>
            <p:nvPr/>
          </p:nvCxnSpPr>
          <p:spPr>
            <a:xfrm>
              <a:off x="749968" y="38100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F8A688A6-93B4-4949-99E1-9AAAF5022B93}"/>
                </a:ext>
              </a:extLst>
            </p:cNvPr>
            <p:cNvCxnSpPr>
              <a:cxnSpLocks/>
            </p:cNvCxnSpPr>
            <p:nvPr/>
          </p:nvCxnSpPr>
          <p:spPr>
            <a:xfrm>
              <a:off x="746454" y="30480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524745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TAC Enterprise Vehicles</a:t>
            </a:r>
          </a:p>
        </p:txBody>
      </p:sp>
      <p:sp>
        <p:nvSpPr>
          <p:cNvPr id="6" name="Content Placeholder 1">
            <a:extLst>
              <a:ext uri="{FF2B5EF4-FFF2-40B4-BE49-F238E27FC236}">
                <a16:creationId xmlns:a16="http://schemas.microsoft.com/office/drawing/2014/main" id="{DD73802E-91A2-4A30-A033-DB90FE8A6CD3}"/>
              </a:ext>
            </a:extLst>
          </p:cNvPr>
          <p:cNvSpPr>
            <a:spLocks noGrp="1"/>
          </p:cNvSpPr>
          <p:nvPr>
            <p:ph idx="1"/>
          </p:nvPr>
        </p:nvSpPr>
        <p:spPr>
          <a:xfrm>
            <a:off x="361950" y="1371600"/>
            <a:ext cx="8324850" cy="3694409"/>
          </a:xfrm>
        </p:spPr>
        <p:txBody>
          <a:bodyPr wrap="square" anchor="ctr">
            <a:spAutoFit/>
          </a:bodyPr>
          <a:lstStyle/>
          <a:p>
            <a:pPr marL="118872" lvl="0" indent="0" defTabSz="914400">
              <a:lnSpc>
                <a:spcPct val="96000"/>
              </a:lnSpc>
              <a:spcBef>
                <a:spcPts val="0"/>
              </a:spcBef>
              <a:spcAft>
                <a:spcPts val="1200"/>
              </a:spcAft>
              <a:buNone/>
            </a:pPr>
            <a:r>
              <a:rPr lang="en-US" altLang="en-US" sz="2200" b="1" dirty="0">
                <a:solidFill>
                  <a:prstClr val="black"/>
                </a:solidFill>
                <a:latin typeface="Arial" panose="020B0604020202020204" pitchFamily="34" charset="0"/>
                <a:cs typeface="Arial" panose="020B0604020202020204" pitchFamily="34" charset="0"/>
              </a:rPr>
              <a:t>Transformation Twenty-One Total Technology - Next Generation (T4NG) – </a:t>
            </a:r>
            <a:r>
              <a:rPr lang="en-US" sz="1800" dirty="0">
                <a:solidFill>
                  <a:prstClr val="black"/>
                </a:solidFill>
                <a:latin typeface="Arial" panose="020B0604020202020204" pitchFamily="34" charset="0"/>
                <a:cs typeface="Arial" panose="020B0604020202020204" pitchFamily="34" charset="0"/>
              </a:rPr>
              <a:t>Enterprise contractual solution covering a wide range of IT and Health IT services, including program management and strategic planning, systems and software engineering, enterprise networks, cyber security, operations and maintenance.</a:t>
            </a:r>
          </a:p>
          <a:p>
            <a:pPr marL="740664" indent="-283464" defTabSz="914400">
              <a:lnSpc>
                <a:spcPct val="96000"/>
              </a:lnSpc>
              <a:spcBef>
                <a:spcPts val="0"/>
              </a:spcBef>
              <a:spcAft>
                <a:spcPts val="3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28 Active Contracts (16 SDVOSBs, </a:t>
            </a:r>
            <a:r>
              <a:rPr lang="en-US" sz="1600" dirty="0">
                <a:solidFill>
                  <a:srgbClr val="000000"/>
                </a:solidFill>
                <a:latin typeface="Arial" panose="020B0604020202020204" pitchFamily="34" charset="0"/>
                <a:cs typeface="Arial" panose="020B0604020202020204" pitchFamily="34" charset="0"/>
              </a:rPr>
              <a:t>12 LBs); </a:t>
            </a:r>
          </a:p>
          <a:p>
            <a:pPr marL="740664" indent="-283464" defTabSz="914400">
              <a:lnSpc>
                <a:spcPct val="96000"/>
              </a:lnSpc>
              <a:spcBef>
                <a:spcPts val="0"/>
              </a:spcBef>
              <a:spcAft>
                <a:spcPts val="300"/>
              </a:spcAft>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a:t>
            </a:r>
            <a:r>
              <a:rPr lang="en-US" sz="1600" dirty="0">
                <a:solidFill>
                  <a:prstClr val="black"/>
                </a:solidFill>
                <a:latin typeface="Arial" panose="020B0604020202020204" pitchFamily="34" charset="0"/>
                <a:cs typeface="Arial" panose="020B0604020202020204" pitchFamily="34" charset="0"/>
              </a:rPr>
              <a:t>22.3B Total Value</a:t>
            </a:r>
          </a:p>
          <a:p>
            <a:pPr marL="740664" indent="-283464" defTabSz="914400">
              <a:lnSpc>
                <a:spcPct val="96000"/>
              </a:lnSpc>
              <a:spcBef>
                <a:spcPts val="0"/>
              </a:spcBef>
              <a:spcAft>
                <a:spcPts val="3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POP: 3/7/2016 – 3/6/2021 with 5-year option period</a:t>
            </a:r>
          </a:p>
          <a:p>
            <a:pPr marL="740664" indent="-283464" defTabSz="914400">
              <a:lnSpc>
                <a:spcPct val="96000"/>
              </a:lnSpc>
              <a:spcBef>
                <a:spcPts val="0"/>
              </a:spcBef>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T4NG Primes currently employ over 24,000 Veterans</a:t>
            </a:r>
          </a:p>
          <a:p>
            <a:pPr marL="1207008" lvl="1" indent="-283464" defTabSz="914400">
              <a:lnSpc>
                <a:spcPct val="96000"/>
              </a:lnSpc>
              <a:spcBef>
                <a:spcPts val="0"/>
              </a:spcBef>
              <a:spcAft>
                <a:spcPts val="300"/>
              </a:spcAft>
              <a:buFont typeface="Symbol" panose="05050102010706020507" pitchFamily="18" charset="2"/>
              <a:buChar char="-"/>
              <a:defRPr/>
            </a:pPr>
            <a:r>
              <a:rPr lang="en-US" sz="1500" dirty="0">
                <a:solidFill>
                  <a:prstClr val="black"/>
                </a:solidFill>
                <a:latin typeface="Arial" panose="020B0604020202020204" pitchFamily="34" charset="0"/>
                <a:cs typeface="Arial" panose="020B0604020202020204" pitchFamily="34" charset="0"/>
              </a:rPr>
              <a:t>Increase of over 8,000 Veterans since contract award</a:t>
            </a:r>
          </a:p>
          <a:p>
            <a:pPr marL="740664" indent="-283464" defTabSz="914400">
              <a:lnSpc>
                <a:spcPct val="96000"/>
              </a:lnSpc>
              <a:spcBef>
                <a:spcPts val="0"/>
              </a:spcBef>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POCs: </a:t>
            </a:r>
          </a:p>
          <a:p>
            <a:pPr marL="1207008" lvl="1" indent="-283464" defTabSz="914400">
              <a:lnSpc>
                <a:spcPct val="96000"/>
              </a:lnSpc>
              <a:spcBef>
                <a:spcPts val="0"/>
              </a:spcBef>
              <a:buFont typeface="Symbol" panose="05050102010706020507" pitchFamily="18" charset="2"/>
              <a:buChar char="-"/>
              <a:defRPr/>
            </a:pPr>
            <a:r>
              <a:rPr lang="en-US" sz="1500" dirty="0">
                <a:solidFill>
                  <a:prstClr val="black"/>
                </a:solidFill>
                <a:latin typeface="Arial" panose="020B0604020202020204" pitchFamily="34" charset="0"/>
                <a:cs typeface="Arial" panose="020B0604020202020204" pitchFamily="34" charset="0"/>
              </a:rPr>
              <a:t>Anne Marie Vasconcelos; Phone 732-440-9658</a:t>
            </a:r>
          </a:p>
          <a:p>
            <a:pPr marL="1207008" lvl="1" indent="-283464" defTabSz="914400">
              <a:lnSpc>
                <a:spcPct val="96000"/>
              </a:lnSpc>
              <a:spcBef>
                <a:spcPts val="0"/>
              </a:spcBef>
              <a:buFont typeface="Symbol" panose="05050102010706020507" pitchFamily="18" charset="2"/>
              <a:buChar char="-"/>
              <a:defRPr/>
            </a:pPr>
            <a:r>
              <a:rPr lang="en-US" sz="1500" dirty="0">
                <a:solidFill>
                  <a:prstClr val="black"/>
                </a:solidFill>
                <a:latin typeface="Arial" panose="020B0604020202020204" pitchFamily="34" charset="0"/>
                <a:cs typeface="Arial" panose="020B0604020202020204" pitchFamily="34" charset="0"/>
              </a:rPr>
              <a:t>Matt Ginty; Phone 732-440-9700</a:t>
            </a:r>
          </a:p>
        </p:txBody>
      </p:sp>
    </p:spTree>
    <p:extLst>
      <p:ext uri="{BB962C8B-B14F-4D97-AF65-F5344CB8AC3E}">
        <p14:creationId xmlns:p14="http://schemas.microsoft.com/office/powerpoint/2010/main" val="3656333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TAC Enterprise Vehicles (Cont.)</a:t>
            </a:r>
          </a:p>
        </p:txBody>
      </p:sp>
      <p:sp>
        <p:nvSpPr>
          <p:cNvPr id="6" name="Content Placeholder 1">
            <a:extLst>
              <a:ext uri="{FF2B5EF4-FFF2-40B4-BE49-F238E27FC236}">
                <a16:creationId xmlns:a16="http://schemas.microsoft.com/office/drawing/2014/main" id="{5171EC6A-ABD3-4348-9742-924669BA9800}"/>
              </a:ext>
            </a:extLst>
          </p:cNvPr>
          <p:cNvSpPr>
            <a:spLocks noGrp="1"/>
          </p:cNvSpPr>
          <p:nvPr>
            <p:ph idx="1"/>
          </p:nvPr>
        </p:nvSpPr>
        <p:spPr>
          <a:xfrm>
            <a:off x="419100" y="1371600"/>
            <a:ext cx="8305800" cy="2400209"/>
          </a:xfrm>
        </p:spPr>
        <p:txBody>
          <a:bodyPr wrap="square" anchor="ctr">
            <a:spAutoFit/>
          </a:bodyPr>
          <a:lstStyle/>
          <a:p>
            <a:pPr marL="118872" indent="0" fontAlgn="auto">
              <a:lnSpc>
                <a:spcPct val="96000"/>
              </a:lnSpc>
              <a:spcBef>
                <a:spcPts val="0"/>
              </a:spcBef>
              <a:spcAft>
                <a:spcPts val="1200"/>
              </a:spcAft>
              <a:buNone/>
            </a:pPr>
            <a:r>
              <a:rPr lang="en-US" altLang="en-US" sz="2200" b="1" dirty="0">
                <a:solidFill>
                  <a:prstClr val="black"/>
                </a:solidFill>
                <a:latin typeface="Arial" panose="020B0604020202020204" pitchFamily="34" charset="0"/>
                <a:cs typeface="Arial" panose="020B0604020202020204" pitchFamily="34" charset="0"/>
              </a:rPr>
              <a:t>Local Exchange Carrier (LEC) – </a:t>
            </a:r>
            <a:r>
              <a:rPr lang="en-US" sz="1800" dirty="0">
                <a:solidFill>
                  <a:prstClr val="black"/>
                </a:solidFill>
                <a:latin typeface="Arial" panose="020B0604020202020204" pitchFamily="34" charset="0"/>
                <a:cs typeface="Arial" panose="020B0604020202020204" pitchFamily="34" charset="0"/>
              </a:rPr>
              <a:t>The National LEC contract allows for centralized management of VA LEC services, reducing recurring costs at the enterprise level.</a:t>
            </a:r>
          </a:p>
          <a:p>
            <a:pPr lvl="1">
              <a:lnSpc>
                <a:spcPct val="96000"/>
              </a:lnSpc>
              <a:spcBef>
                <a:spcPts val="0"/>
              </a:spcBef>
              <a:spcAft>
                <a:spcPts val="300"/>
              </a:spcAft>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3 Active Contracts (3 LBs); </a:t>
            </a:r>
            <a:r>
              <a:rPr lang="en-US" sz="1600" dirty="0">
                <a:latin typeface="Arial" panose="020B0604020202020204" pitchFamily="34" charset="0"/>
                <a:cs typeface="Arial" panose="020B0604020202020204" pitchFamily="34" charset="0"/>
              </a:rPr>
              <a:t>$450M Ceiling (~$290M remains available)</a:t>
            </a:r>
          </a:p>
          <a:p>
            <a:pPr lvl="1">
              <a:lnSpc>
                <a:spcPct val="96000"/>
              </a:lnSpc>
              <a:spcBef>
                <a:spcPts val="0"/>
              </a:spcBef>
              <a:spcAft>
                <a:spcPts val="300"/>
              </a:spcAft>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POP: Ordering period ended 2/26/2020. POP of active orders extends through 2/26/2021</a:t>
            </a:r>
          </a:p>
          <a:p>
            <a:pPr lvl="1">
              <a:lnSpc>
                <a:spcPct val="96000"/>
              </a:lnSpc>
              <a:spcBef>
                <a:spcPts val="0"/>
              </a:spcBef>
              <a:spcAft>
                <a:spcPts val="300"/>
              </a:spcAft>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TAC POC: Dave Nostrant; Phone </a:t>
            </a:r>
            <a:r>
              <a:rPr lang="en-US" sz="1600" dirty="0">
                <a:latin typeface="Arial" panose="020B0604020202020204" pitchFamily="34" charset="0"/>
                <a:cs typeface="Arial" panose="020B0604020202020204" pitchFamily="34" charset="0"/>
              </a:rPr>
              <a:t>732-440-9706</a:t>
            </a:r>
          </a:p>
          <a:p>
            <a:pPr lvl="1">
              <a:lnSpc>
                <a:spcPct val="96000"/>
              </a:lnSpc>
              <a:spcBef>
                <a:spcPts val="0"/>
              </a:spcBef>
              <a:spcAft>
                <a:spcPts val="300"/>
              </a:spcAft>
              <a:buFont typeface="Arial" panose="020B0604020202020204" pitchFamily="34" charset="0"/>
              <a:buChar char="•"/>
            </a:pPr>
            <a:r>
              <a:rPr lang="en-US" sz="1600" dirty="0">
                <a:latin typeface="Arial" panose="020B0604020202020204" pitchFamily="34" charset="0"/>
                <a:cs typeface="Arial" panose="020B0604020202020204" pitchFamily="34" charset="0"/>
              </a:rPr>
              <a:t>Customer POC:  Chris Bird;  Phone 406-202-1201</a:t>
            </a:r>
          </a:p>
        </p:txBody>
      </p:sp>
    </p:spTree>
    <p:extLst>
      <p:ext uri="{BB962C8B-B14F-4D97-AF65-F5344CB8AC3E}">
        <p14:creationId xmlns:p14="http://schemas.microsoft.com/office/powerpoint/2010/main" val="1575291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419100" y="1371600"/>
            <a:ext cx="8305800" cy="24475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1" indent="0" algn="l" defTabSz="914400" rtl="0" eaLnBrk="1" fontAlgn="auto" latinLnBrk="0" hangingPunct="1">
              <a:lnSpc>
                <a:spcPct val="96000"/>
              </a:lnSpc>
              <a:spcBef>
                <a:spcPts val="0"/>
              </a:spcBef>
              <a:spcAft>
                <a:spcPts val="1200"/>
              </a:spcAft>
              <a:buClrTx/>
              <a:buSzTx/>
              <a:buFont typeface="Arial" charset="0"/>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Electronic Health Record Modernization (EHRM)</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allows VA to deploy/sustain a common EHR solution with Department of Defense.</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0664" marR="0" lvl="2" indent="-283464"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Firm-Fixed-Price, Single Award, Indefinite-Delivery/Indefinite-Quantity</a:t>
            </a:r>
          </a:p>
          <a:p>
            <a:pPr marL="740664" marR="0" lvl="2" indent="-283464"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 to 10-year ordering period  </a:t>
            </a:r>
          </a:p>
          <a:p>
            <a:pPr marL="740664" marR="0" lvl="2" indent="-283464"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Ceiling: $9.996B; $230M obligated at time of award; $1.5B obligated to date</a:t>
            </a:r>
          </a:p>
          <a:p>
            <a:pPr marL="740664" marR="0" lvl="2" indent="-283464"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Awarded 5/17/18 to Cerner Government Services, Inc. </a:t>
            </a:r>
          </a:p>
          <a:p>
            <a:pPr marL="740664" marR="0" lvl="2" indent="-283464"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POC: Dave Nostrant; Phone 732-440-9706 </a:t>
            </a:r>
          </a:p>
          <a:p>
            <a:pPr marL="740664" marR="0" lvl="2" indent="-283464" algn="l" defTabSz="914400" rtl="0" eaLnBrk="1" fontAlgn="auto" latinLnBrk="0" hangingPunct="1">
              <a:lnSpc>
                <a:spcPct val="96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Customer POC: Fred Mingo, Director EHRM Program Control – 703-587-1926</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itle 3">
            <a:extLst>
              <a:ext uri="{FF2B5EF4-FFF2-40B4-BE49-F238E27FC236}">
                <a16:creationId xmlns:a16="http://schemas.microsoft.com/office/drawing/2014/main" id="{340760E5-9CB8-4E0E-ACF1-B9D8A90FCA39}"/>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TAC Enterprise Vehicles (Cont.)</a:t>
            </a:r>
          </a:p>
        </p:txBody>
      </p:sp>
    </p:spTree>
    <p:extLst>
      <p:ext uri="{BB962C8B-B14F-4D97-AF65-F5344CB8AC3E}">
        <p14:creationId xmlns:p14="http://schemas.microsoft.com/office/powerpoint/2010/main" val="1769640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1C0D7944-CEC8-4849-9BC1-880D3B94E34D}"/>
              </a:ext>
            </a:extLst>
          </p:cNvPr>
          <p:cNvGrpSpPr/>
          <p:nvPr/>
        </p:nvGrpSpPr>
        <p:grpSpPr>
          <a:xfrm>
            <a:off x="746454" y="2743200"/>
            <a:ext cx="7658938" cy="1371600"/>
            <a:chOff x="746454" y="2743200"/>
            <a:chExt cx="7658938" cy="1371600"/>
          </a:xfrm>
        </p:grpSpPr>
        <p:sp>
          <p:nvSpPr>
            <p:cNvPr id="22" name="TextBox 21">
              <a:extLst>
                <a:ext uri="{FF2B5EF4-FFF2-40B4-BE49-F238E27FC236}">
                  <a16:creationId xmlns:a16="http://schemas.microsoft.com/office/drawing/2014/main" id="{3C33E492-3873-4679-A237-1C28B9F275BD}"/>
                </a:ext>
              </a:extLst>
            </p:cNvPr>
            <p:cNvSpPr txBox="1"/>
            <p:nvPr/>
          </p:nvSpPr>
          <p:spPr>
            <a:xfrm>
              <a:off x="1176455" y="2853458"/>
              <a:ext cx="6791090" cy="1151084"/>
            </a:xfrm>
            <a:prstGeom prst="rect">
              <a:avLst/>
            </a:prstGeom>
            <a:noFill/>
          </p:spPr>
          <p:txBody>
            <a:bodyPr wrap="none" rtlCol="0" anchor="ctr">
              <a:spAutoFit/>
            </a:bodyPr>
            <a:lstStyle/>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Innovative</a:t>
              </a:r>
            </a:p>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 Acquisition Techniques</a:t>
              </a:r>
            </a:p>
          </p:txBody>
        </p:sp>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0" name="Title 3">
            <a:extLst>
              <a:ext uri="{FF2B5EF4-FFF2-40B4-BE49-F238E27FC236}">
                <a16:creationId xmlns:a16="http://schemas.microsoft.com/office/drawing/2014/main" id="{6E884394-5378-45FD-A0D9-1E3963BBE9E7}"/>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Tree>
    <p:extLst>
      <p:ext uri="{BB962C8B-B14F-4D97-AF65-F5344CB8AC3E}">
        <p14:creationId xmlns:p14="http://schemas.microsoft.com/office/powerpoint/2010/main" val="2640290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F2B16-57C4-4E7C-9ACB-91587CF03A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3666E229-53A5-4801-BB48-0E15155DE563}"/>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Innovative Acquisition Techniques </a:t>
            </a:r>
          </a:p>
        </p:txBody>
      </p:sp>
      <p:sp>
        <p:nvSpPr>
          <p:cNvPr id="4" name="TextBox 3">
            <a:extLst>
              <a:ext uri="{FF2B5EF4-FFF2-40B4-BE49-F238E27FC236}">
                <a16:creationId xmlns:a16="http://schemas.microsoft.com/office/drawing/2014/main" id="{1BF39163-42F5-48DF-8C5A-7E04322DB746}"/>
              </a:ext>
            </a:extLst>
          </p:cNvPr>
          <p:cNvSpPr txBox="1"/>
          <p:nvPr/>
        </p:nvSpPr>
        <p:spPr>
          <a:xfrm>
            <a:off x="419100" y="831398"/>
            <a:ext cx="8305800" cy="5195205"/>
          </a:xfrm>
          <a:prstGeom prst="rect">
            <a:avLst/>
          </a:prstGeom>
          <a:noFill/>
        </p:spPr>
        <p:txBody>
          <a:bodyPr wrap="square" rtlCol="0" anchor="ctr">
            <a:spAutoFit/>
          </a:bodyPr>
          <a:lstStyle/>
          <a:p>
            <a:pPr marL="118872" marR="0" lvl="0" indent="0" algn="l" defTabSz="914400" rtl="0" eaLnBrk="1" fontAlgn="auto" latinLnBrk="0" hangingPunct="1">
              <a:lnSpc>
                <a:spcPct val="96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past year, the TAC used many innovative acquisition techniques to include, but not limited to:</a:t>
            </a:r>
          </a:p>
          <a:p>
            <a:pPr marL="118872" marR="0" lvl="0" indent="0" algn="l" defTabSz="914400" rtl="0" eaLnBrk="1" fontAlgn="auto" latinLnBrk="0" hangingPunct="1">
              <a:lnSpc>
                <a:spcPct val="96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Multi-Step Advisory Evaluation Process –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Offerors were required to submit a succinct technical submission for Step 1 (Advisory Step) which resulted in an Advisory Notification to each Offeror.  This process differed from the Federal Acquisition Regulation 15.202 Advisory Multi-Step process because it was used within the evaluation itself and resulted in a Technical Rating which ultimately weighted in the best value decision for award); </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872" marR="0" lvl="0" indent="0" algn="l" defTabSz="914400" rtl="0" eaLnBrk="1" fontAlgn="auto" latinLnBrk="0" hangingPunct="1">
              <a:lnSpc>
                <a:spcPct val="96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Technical Demonstrations –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uses a </a:t>
            </a: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“show me, don’t tell me”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evaluation approach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Functional prototypes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Offerors are given complex Use Cases as examples of VA’s requirement, and are required to develop and submit functional prototypes for evaluation; or</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In-person demonstrations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Offerors showcase their agile processes and related services (e.g. DevOps) in response to a Use Case which is provided at the start of the demonstration; or</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Virtual or off-site sample tasks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Offerors are given access to a private GitHub repository and are required to deliver a functional prototype with related artifacts in a specified period of time.</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8897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QUESTIONS</a:t>
            </a:r>
          </a:p>
        </p:txBody>
      </p:sp>
      <p:pic>
        <p:nvPicPr>
          <p:cNvPr id="5" name="Picture 3" descr="MCj04344110000[1]"/>
          <p:cNvPicPr>
            <a:picLocks noChangeAspect="1" noChangeArrowheads="1"/>
          </p:cNvPicPr>
          <p:nvPr/>
        </p:nvPicPr>
        <p:blipFill>
          <a:blip r:embed="rId3" cstate="print"/>
          <a:srcRect/>
          <a:stretch>
            <a:fillRect/>
          </a:stretch>
        </p:blipFill>
        <p:spPr bwMode="auto">
          <a:xfrm>
            <a:off x="3005138" y="1666081"/>
            <a:ext cx="3133725" cy="3525838"/>
          </a:xfrm>
          <a:prstGeom prst="rect">
            <a:avLst/>
          </a:prstGeom>
          <a:noFill/>
          <a:ln w="9525">
            <a:noFill/>
            <a:miter lim="800000"/>
            <a:headEnd/>
            <a:tailEnd/>
          </a:ln>
        </p:spPr>
      </p:pic>
    </p:spTree>
    <p:extLst>
      <p:ext uri="{BB962C8B-B14F-4D97-AF65-F5344CB8AC3E}">
        <p14:creationId xmlns:p14="http://schemas.microsoft.com/office/powerpoint/2010/main" val="2376704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F2B16-57C4-4E7C-9ACB-91587CF03A67}"/>
              </a:ext>
            </a:extLst>
          </p:cNvPr>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27</a:t>
            </a:fld>
            <a:endParaRPr lang="en-US" dirty="0">
              <a:solidFill>
                <a:prstClr val="white"/>
              </a:solidFill>
            </a:endParaRPr>
          </a:p>
        </p:txBody>
      </p:sp>
      <p:sp>
        <p:nvSpPr>
          <p:cNvPr id="3" name="Title 2">
            <a:extLst>
              <a:ext uri="{FF2B5EF4-FFF2-40B4-BE49-F238E27FC236}">
                <a16:creationId xmlns:a16="http://schemas.microsoft.com/office/drawing/2014/main" id="{3666E229-53A5-4801-BB48-0E15155DE563}"/>
              </a:ext>
            </a:extLst>
          </p:cNvPr>
          <p:cNvSpPr>
            <a:spLocks noGrp="1"/>
          </p:cNvSpPr>
          <p:nvPr>
            <p:ph type="title"/>
          </p:nvPr>
        </p:nvSpPr>
        <p:spPr/>
        <p:txBody>
          <a:bodyPr>
            <a:normAutofit/>
          </a:bodyPr>
          <a:lstStyle/>
          <a:p>
            <a:r>
              <a:rPr lang="en-US" sz="3000" dirty="0">
                <a:solidFill>
                  <a:prstClr val="white"/>
                </a:solidFill>
                <a:latin typeface="Arial" panose="020B0604020202020204" pitchFamily="34" charset="0"/>
                <a:cs typeface="Arial" panose="020B0604020202020204" pitchFamily="34" charset="0"/>
              </a:rPr>
              <a:t>Office of Procurement, Acquisition, and Logistics</a:t>
            </a:r>
            <a:endParaRPr lang="en-US" dirty="0"/>
          </a:p>
        </p:txBody>
      </p:sp>
      <p:sp>
        <p:nvSpPr>
          <p:cNvPr id="5" name="Rectangle 4">
            <a:extLst>
              <a:ext uri="{FF2B5EF4-FFF2-40B4-BE49-F238E27FC236}">
                <a16:creationId xmlns:a16="http://schemas.microsoft.com/office/drawing/2014/main" id="{6A8A4E8E-6738-4105-9E46-5DBA3DE9A8A1}"/>
              </a:ext>
            </a:extLst>
          </p:cNvPr>
          <p:cNvSpPr/>
          <p:nvPr/>
        </p:nvSpPr>
        <p:spPr>
          <a:xfrm>
            <a:off x="4191000" y="4081198"/>
            <a:ext cx="5715000" cy="1754326"/>
          </a:xfrm>
          <a:prstGeom prst="rect">
            <a:avLst/>
          </a:prstGeom>
        </p:spPr>
        <p:txBody>
          <a:bodyPr wrap="square">
            <a:spAutoFit/>
          </a:bodyPr>
          <a:lstStyle/>
          <a:p>
            <a:r>
              <a:rPr lang="en-US" dirty="0"/>
              <a:t>Karen L. Brazell</a:t>
            </a:r>
          </a:p>
          <a:p>
            <a:r>
              <a:rPr lang="en-US" dirty="0"/>
              <a:t>Principal Executive Director and VA Chief Acquisition Officer</a:t>
            </a:r>
          </a:p>
          <a:p>
            <a:r>
              <a:rPr lang="en-US" dirty="0"/>
              <a:t>Office of Acquisition, Logistics and Construction</a:t>
            </a:r>
          </a:p>
          <a:p>
            <a:r>
              <a:rPr lang="en-US" dirty="0"/>
              <a:t>Acting Assistant Secretary</a:t>
            </a:r>
          </a:p>
          <a:p>
            <a:r>
              <a:rPr lang="en-US" dirty="0"/>
              <a:t>Office of Enterprise Integration</a:t>
            </a:r>
          </a:p>
        </p:txBody>
      </p:sp>
      <p:pic>
        <p:nvPicPr>
          <p:cNvPr id="6" name="Picture 5">
            <a:extLst>
              <a:ext uri="{FF2B5EF4-FFF2-40B4-BE49-F238E27FC236}">
                <a16:creationId xmlns:a16="http://schemas.microsoft.com/office/drawing/2014/main" id="{3114CAE4-7BF4-45AA-A83D-7B088BEE0F4F}"/>
              </a:ext>
            </a:extLst>
          </p:cNvPr>
          <p:cNvPicPr>
            <a:picLocks noChangeAspect="1"/>
          </p:cNvPicPr>
          <p:nvPr/>
        </p:nvPicPr>
        <p:blipFill>
          <a:blip r:embed="rId2"/>
          <a:stretch>
            <a:fillRect/>
          </a:stretch>
        </p:blipFill>
        <p:spPr>
          <a:xfrm>
            <a:off x="6629400" y="990600"/>
            <a:ext cx="2125425" cy="2642849"/>
          </a:xfrm>
          <a:prstGeom prst="rect">
            <a:avLst/>
          </a:prstGeom>
        </p:spPr>
      </p:pic>
      <p:sp>
        <p:nvSpPr>
          <p:cNvPr id="4" name="TextBox 3">
            <a:extLst>
              <a:ext uri="{FF2B5EF4-FFF2-40B4-BE49-F238E27FC236}">
                <a16:creationId xmlns:a16="http://schemas.microsoft.com/office/drawing/2014/main" id="{01E65CCE-43D6-4A57-8815-65B22DD70683}"/>
              </a:ext>
            </a:extLst>
          </p:cNvPr>
          <p:cNvSpPr txBox="1"/>
          <p:nvPr/>
        </p:nvSpPr>
        <p:spPr>
          <a:xfrm>
            <a:off x="381000" y="1371600"/>
            <a:ext cx="5410200" cy="1274195"/>
          </a:xfrm>
          <a:prstGeom prst="rect">
            <a:avLst/>
          </a:prstGeom>
          <a:noFill/>
        </p:spPr>
        <p:txBody>
          <a:bodyPr wrap="square" rtlCol="0">
            <a:spAutoFit/>
          </a:bodyPr>
          <a:lstStyle/>
          <a:p>
            <a:pPr algn="ctr">
              <a:lnSpc>
                <a:spcPct val="96000"/>
              </a:lnSpc>
            </a:pPr>
            <a:r>
              <a:rPr lang="en-US" sz="4000" b="1" dirty="0">
                <a:latin typeface="Arial" panose="020B0604020202020204" pitchFamily="34" charset="0"/>
                <a:cs typeface="Arial" panose="020B0604020202020204" pitchFamily="34" charset="0"/>
              </a:rPr>
              <a:t>Advanced Planning Brief to Industry</a:t>
            </a:r>
          </a:p>
        </p:txBody>
      </p:sp>
    </p:spTree>
    <p:extLst>
      <p:ext uri="{BB962C8B-B14F-4D97-AF65-F5344CB8AC3E}">
        <p14:creationId xmlns:p14="http://schemas.microsoft.com/office/powerpoint/2010/main" val="408102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BACE-0B93-5845-810C-7E677EB2E678}"/>
              </a:ext>
            </a:extLst>
          </p:cNvPr>
          <p:cNvSpPr>
            <a:spLocks noGrp="1"/>
          </p:cNvSpPr>
          <p:nvPr>
            <p:ph type="title"/>
          </p:nvPr>
        </p:nvSpPr>
        <p:spPr>
          <a:xfrm>
            <a:off x="4865662" y="3662710"/>
            <a:ext cx="4223344" cy="979922"/>
          </a:xfrm>
        </p:spPr>
        <p:txBody>
          <a:bodyPr/>
          <a:lstStyle/>
          <a:p>
            <a:r>
              <a:rPr lang="en-US" sz="1800" dirty="0"/>
              <a:t>Honorable James P. </a:t>
            </a:r>
            <a:r>
              <a:rPr lang="en-US" sz="1800" dirty="0" err="1"/>
              <a:t>Gfrerer</a:t>
            </a:r>
            <a:br>
              <a:rPr lang="en-US" sz="1800" dirty="0"/>
            </a:br>
            <a:r>
              <a:rPr lang="en-US" sz="1800" dirty="0"/>
              <a:t>Assistant Secretary for Information and Technology and Chief Information Officer</a:t>
            </a:r>
          </a:p>
        </p:txBody>
      </p:sp>
      <p:sp>
        <p:nvSpPr>
          <p:cNvPr id="7" name="Text Placeholder 6">
            <a:extLst>
              <a:ext uri="{FF2B5EF4-FFF2-40B4-BE49-F238E27FC236}">
                <a16:creationId xmlns:a16="http://schemas.microsoft.com/office/drawing/2014/main" id="{D381D8D1-0B3A-BF4D-8A9E-2B416C8BA004}"/>
              </a:ext>
            </a:extLst>
          </p:cNvPr>
          <p:cNvSpPr>
            <a:spLocks noGrp="1"/>
          </p:cNvSpPr>
          <p:nvPr>
            <p:ph type="body" sz="quarter" idx="14"/>
          </p:nvPr>
        </p:nvSpPr>
        <p:spPr>
          <a:xfrm>
            <a:off x="4904666" y="4767924"/>
            <a:ext cx="2241902" cy="198882"/>
          </a:xfrm>
        </p:spPr>
        <p:txBody>
          <a:bodyPr/>
          <a:lstStyle/>
          <a:p>
            <a:r>
              <a:rPr lang="en-US" dirty="0"/>
              <a:t>June 24, 2020</a:t>
            </a:r>
          </a:p>
        </p:txBody>
      </p:sp>
      <p:pic>
        <p:nvPicPr>
          <p:cNvPr id="6" name="Picture 5">
            <a:extLst>
              <a:ext uri="{FF2B5EF4-FFF2-40B4-BE49-F238E27FC236}">
                <a16:creationId xmlns:a16="http://schemas.microsoft.com/office/drawing/2014/main" id="{CB800660-3B87-4963-8867-3F903F820CDB}"/>
              </a:ext>
            </a:extLst>
          </p:cNvPr>
          <p:cNvPicPr>
            <a:picLocks noChangeAspect="1"/>
          </p:cNvPicPr>
          <p:nvPr/>
        </p:nvPicPr>
        <p:blipFill>
          <a:blip r:embed="rId3"/>
          <a:stretch>
            <a:fillRect/>
          </a:stretch>
        </p:blipFill>
        <p:spPr>
          <a:xfrm>
            <a:off x="6186372" y="698951"/>
            <a:ext cx="2195628" cy="2730050"/>
          </a:xfrm>
          <a:prstGeom prst="rect">
            <a:avLst/>
          </a:prstGeom>
        </p:spPr>
      </p:pic>
      <p:sp>
        <p:nvSpPr>
          <p:cNvPr id="13" name="Rectangle 12">
            <a:extLst>
              <a:ext uri="{FF2B5EF4-FFF2-40B4-BE49-F238E27FC236}">
                <a16:creationId xmlns:a16="http://schemas.microsoft.com/office/drawing/2014/main" id="{38161D29-3687-46E7-AA22-30E422934321}"/>
              </a:ext>
            </a:extLst>
          </p:cNvPr>
          <p:cNvSpPr/>
          <p:nvPr/>
        </p:nvSpPr>
        <p:spPr>
          <a:xfrm>
            <a:off x="1210377" y="2231608"/>
            <a:ext cx="5118081" cy="801501"/>
          </a:xfrm>
          <a:prstGeom prst="rect">
            <a:avLst/>
          </a:prstGeom>
        </p:spPr>
        <p:txBody>
          <a:bodyPr wrap="square">
            <a:spAutoFit/>
          </a:bodyPr>
          <a:lstStyle/>
          <a:p>
            <a:pPr algn="ctr">
              <a:lnSpc>
                <a:spcPct val="96000"/>
              </a:lnSpc>
            </a:pPr>
            <a:r>
              <a:rPr lang="en-US" sz="2400" b="1" dirty="0">
                <a:latin typeface="Arial" panose="020B0604020202020204" pitchFamily="34" charset="0"/>
                <a:cs typeface="Arial" panose="020B0604020202020204" pitchFamily="34" charset="0"/>
              </a:rPr>
              <a:t>Advanced Planning Brief to Industry</a:t>
            </a:r>
          </a:p>
        </p:txBody>
      </p:sp>
    </p:spTree>
    <p:extLst>
      <p:ext uri="{BB962C8B-B14F-4D97-AF65-F5344CB8AC3E}">
        <p14:creationId xmlns:p14="http://schemas.microsoft.com/office/powerpoint/2010/main" val="932713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34F1-4AA8-194A-80B3-72A8F67E0187}"/>
              </a:ext>
            </a:extLst>
          </p:cNvPr>
          <p:cNvSpPr>
            <a:spLocks noGrp="1"/>
          </p:cNvSpPr>
          <p:nvPr>
            <p:ph type="title"/>
          </p:nvPr>
        </p:nvSpPr>
        <p:spPr>
          <a:xfrm>
            <a:off x="2439568" y="2069815"/>
            <a:ext cx="4042983" cy="644105"/>
          </a:xfrm>
        </p:spPr>
        <p:txBody>
          <a:bodyPr/>
          <a:lstStyle/>
          <a:p>
            <a:r>
              <a:rPr lang="en-US" dirty="0"/>
              <a:t>Advanced planning brief To industry</a:t>
            </a:r>
          </a:p>
        </p:txBody>
      </p:sp>
      <p:sp>
        <p:nvSpPr>
          <p:cNvPr id="3" name="Text Placeholder 2">
            <a:extLst>
              <a:ext uri="{FF2B5EF4-FFF2-40B4-BE49-F238E27FC236}">
                <a16:creationId xmlns:a16="http://schemas.microsoft.com/office/drawing/2014/main" id="{21F27E23-9420-6140-AE93-6CC96C35C02E}"/>
              </a:ext>
            </a:extLst>
          </p:cNvPr>
          <p:cNvSpPr>
            <a:spLocks noGrp="1"/>
          </p:cNvSpPr>
          <p:nvPr>
            <p:ph type="body" sz="quarter" idx="10"/>
          </p:nvPr>
        </p:nvSpPr>
        <p:spPr/>
        <p:txBody>
          <a:bodyPr/>
          <a:lstStyle/>
          <a:p>
            <a:r>
              <a:rPr lang="en-US" dirty="0"/>
              <a:t>Charles Worthington</a:t>
            </a:r>
          </a:p>
        </p:txBody>
      </p:sp>
      <p:sp>
        <p:nvSpPr>
          <p:cNvPr id="4" name="Text Placeholder 3">
            <a:extLst>
              <a:ext uri="{FF2B5EF4-FFF2-40B4-BE49-F238E27FC236}">
                <a16:creationId xmlns:a16="http://schemas.microsoft.com/office/drawing/2014/main" id="{13DE9B53-671D-2C40-B259-251E5BD06A31}"/>
              </a:ext>
            </a:extLst>
          </p:cNvPr>
          <p:cNvSpPr>
            <a:spLocks noGrp="1"/>
          </p:cNvSpPr>
          <p:nvPr>
            <p:ph type="body" sz="quarter" idx="11"/>
          </p:nvPr>
        </p:nvSpPr>
        <p:spPr/>
        <p:txBody>
          <a:bodyPr/>
          <a:lstStyle/>
          <a:p>
            <a:r>
              <a:rPr lang="en-US" sz="1500" dirty="0"/>
              <a:t>Chief Technology Officer</a:t>
            </a:r>
          </a:p>
        </p:txBody>
      </p:sp>
      <p:sp>
        <p:nvSpPr>
          <p:cNvPr id="5" name="Text Placeholder 4">
            <a:extLst>
              <a:ext uri="{FF2B5EF4-FFF2-40B4-BE49-F238E27FC236}">
                <a16:creationId xmlns:a16="http://schemas.microsoft.com/office/drawing/2014/main" id="{CA1996F1-6E7C-534D-B467-F413FD8F0250}"/>
              </a:ext>
            </a:extLst>
          </p:cNvPr>
          <p:cNvSpPr>
            <a:spLocks noGrp="1"/>
          </p:cNvSpPr>
          <p:nvPr>
            <p:ph type="body" sz="quarter" idx="12"/>
          </p:nvPr>
        </p:nvSpPr>
        <p:spPr>
          <a:xfrm>
            <a:off x="2439569" y="3643464"/>
            <a:ext cx="4354513" cy="565357"/>
          </a:xfrm>
        </p:spPr>
        <p:txBody>
          <a:bodyPr/>
          <a:lstStyle/>
          <a:p>
            <a:r>
              <a:rPr lang="en-US" dirty="0"/>
              <a:t>Department of Veterans Affairs, Office of Information and Technology </a:t>
            </a:r>
          </a:p>
        </p:txBody>
      </p:sp>
    </p:spTree>
    <p:extLst>
      <p:ext uri="{BB962C8B-B14F-4D97-AF65-F5344CB8AC3E}">
        <p14:creationId xmlns:p14="http://schemas.microsoft.com/office/powerpoint/2010/main" val="56680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4B248A1-F576-4550-9FF3-FD19F80FFA1D}" type="slidenum">
              <a:rPr lang="en-US" smtClean="0">
                <a:solidFill>
                  <a:prstClr val="black">
                    <a:tint val="75000"/>
                  </a:prstClr>
                </a:solidFill>
              </a:rPr>
              <a:pPr>
                <a:defRPr/>
              </a:pPr>
              <a:t>3</a:t>
            </a:fld>
            <a:endParaRPr lang="en-US" dirty="0">
              <a:solidFill>
                <a:prstClr val="black">
                  <a:tint val="75000"/>
                </a:prstClr>
              </a:solidFill>
            </a:endParaRPr>
          </a:p>
        </p:txBody>
      </p:sp>
      <p:sp>
        <p:nvSpPr>
          <p:cNvPr id="8" name="Content Placeholder 2"/>
          <p:cNvSpPr txBox="1">
            <a:spLocks/>
          </p:cNvSpPr>
          <p:nvPr/>
        </p:nvSpPr>
        <p:spPr bwMode="auto">
          <a:xfrm>
            <a:off x="457200" y="914400"/>
            <a:ext cx="8229600" cy="5105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500"/>
              </a:lnSpc>
              <a:spcBef>
                <a:spcPts val="0"/>
              </a:spcBef>
              <a:buFont typeface="Arial" panose="020B0604020202020204" pitchFamily="34" charset="0"/>
              <a:buChar char="•"/>
            </a:pPr>
            <a:r>
              <a:rPr lang="en-US" sz="2800" dirty="0"/>
              <a:t>Information presented during this briefing is subject to change</a:t>
            </a:r>
          </a:p>
          <a:p>
            <a:pPr lvl="1">
              <a:lnSpc>
                <a:spcPts val="3500"/>
              </a:lnSpc>
              <a:spcBef>
                <a:spcPts val="0"/>
              </a:spcBef>
              <a:buFont typeface="Arial" panose="020B0604020202020204" pitchFamily="34" charset="0"/>
              <a:buChar char="•"/>
            </a:pPr>
            <a:endParaRPr lang="en-US" dirty="0"/>
          </a:p>
          <a:p>
            <a:pPr>
              <a:lnSpc>
                <a:spcPts val="3500"/>
              </a:lnSpc>
              <a:spcBef>
                <a:spcPts val="0"/>
              </a:spcBef>
              <a:buFont typeface="Arial" panose="020B0604020202020204" pitchFamily="34" charset="0"/>
              <a:buChar char="•"/>
            </a:pPr>
            <a:r>
              <a:rPr lang="en-US" sz="2800" dirty="0"/>
              <a:t>Government responses to today’s questions should be considered ADVISORY</a:t>
            </a:r>
          </a:p>
          <a:p>
            <a:pPr marL="457200" lvl="1" indent="0">
              <a:lnSpc>
                <a:spcPts val="3500"/>
              </a:lnSpc>
              <a:spcBef>
                <a:spcPts val="0"/>
              </a:spcBef>
              <a:buNone/>
            </a:pPr>
            <a:endParaRPr lang="en-US" dirty="0"/>
          </a:p>
          <a:p>
            <a:pPr marL="346075" indent="-346075">
              <a:lnSpc>
                <a:spcPts val="3360"/>
              </a:lnSpc>
              <a:spcBef>
                <a:spcPts val="0"/>
              </a:spcBef>
              <a:buFont typeface="Arial" panose="020B0604020202020204" pitchFamily="34" charset="0"/>
              <a:buChar char="•"/>
            </a:pPr>
            <a:r>
              <a:rPr lang="en-US" sz="2800" dirty="0">
                <a:solidFill>
                  <a:prstClr val="black"/>
                </a:solidFill>
              </a:rPr>
              <a:t>The registration list, briefing charts, TAC future contracting opportunities list, and live stream video of the event will be available on </a:t>
            </a:r>
            <a:r>
              <a:rPr lang="en-US" sz="2800" b="1" u="sng" dirty="0">
                <a:solidFill>
                  <a:srgbClr val="1F497D">
                    <a:lumMod val="75000"/>
                  </a:srgbClr>
                </a:solidFill>
              </a:rPr>
              <a:t>https://www.voa.va.gov</a:t>
            </a:r>
            <a:r>
              <a:rPr lang="en-US" sz="2800" dirty="0">
                <a:solidFill>
                  <a:prstClr val="black"/>
                </a:solidFill>
              </a:rPr>
              <a:t> under “2020APBI Library” within a week</a:t>
            </a:r>
          </a:p>
          <a:p>
            <a:pPr marL="346075" indent="-346075">
              <a:lnSpc>
                <a:spcPts val="2600"/>
              </a:lnSpc>
              <a:spcBef>
                <a:spcPts val="0"/>
              </a:spcBef>
              <a:buFont typeface="Arial" panose="020B0604020202020204" pitchFamily="34" charset="0"/>
              <a:buChar char="•"/>
            </a:pPr>
            <a:endParaRPr lang="en-US" sz="2800" dirty="0">
              <a:solidFill>
                <a:prstClr val="black"/>
              </a:solidFill>
            </a:endParaRPr>
          </a:p>
          <a:p>
            <a:pPr marL="0" indent="0">
              <a:lnSpc>
                <a:spcPts val="3360"/>
              </a:lnSpc>
              <a:spcBef>
                <a:spcPts val="0"/>
              </a:spcBef>
              <a:buNone/>
            </a:pPr>
            <a:endParaRPr lang="en-US" sz="2800" dirty="0">
              <a:solidFill>
                <a:prstClr val="black"/>
              </a:solidFill>
            </a:endParaRPr>
          </a:p>
        </p:txBody>
      </p:sp>
      <p:sp>
        <p:nvSpPr>
          <p:cNvPr id="10" name="Title 1"/>
          <p:cNvSpPr txBox="1">
            <a:spLocks/>
          </p:cNvSpPr>
          <p:nvPr/>
        </p:nvSpPr>
        <p:spPr bwMode="auto">
          <a:xfrm>
            <a:off x="0" y="0"/>
            <a:ext cx="9144000" cy="5688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ts val="3500"/>
              </a:lnSpc>
            </a:pPr>
            <a:r>
              <a:rPr lang="en-US" altLang="en-US" sz="4000" dirty="0">
                <a:solidFill>
                  <a:schemeClr val="bg1"/>
                </a:solidFill>
                <a:latin typeface="+mj-lt"/>
              </a:rPr>
              <a:t>Administrative Remarks (Cont.)</a:t>
            </a:r>
          </a:p>
          <a:p>
            <a:endParaRPr lang="en-US" altLang="en-US" dirty="0">
              <a:solidFill>
                <a:prstClr val="black"/>
              </a:solidFill>
            </a:endParaRPr>
          </a:p>
        </p:txBody>
      </p:sp>
    </p:spTree>
    <p:extLst>
      <p:ext uri="{BB962C8B-B14F-4D97-AF65-F5344CB8AC3E}">
        <p14:creationId xmlns:p14="http://schemas.microsoft.com/office/powerpoint/2010/main" val="938597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39DFA-BEF1-804A-BAAE-4DA9142D53FE}"/>
              </a:ext>
            </a:extLst>
          </p:cNvPr>
          <p:cNvSpPr>
            <a:spLocks noGrp="1"/>
          </p:cNvSpPr>
          <p:nvPr>
            <p:ph type="title"/>
          </p:nvPr>
        </p:nvSpPr>
        <p:spPr/>
        <p:txBody>
          <a:bodyPr/>
          <a:lstStyle/>
          <a:p>
            <a:r>
              <a:rPr lang="en-US" dirty="0"/>
              <a:t>Improve Customer Experience</a:t>
            </a:r>
          </a:p>
        </p:txBody>
      </p:sp>
      <p:pic>
        <p:nvPicPr>
          <p:cNvPr id="8" name="Content Placeholder 7" descr="Full description will follow:">
            <a:extLst>
              <a:ext uri="{FF2B5EF4-FFF2-40B4-BE49-F238E27FC236}">
                <a16:creationId xmlns:a16="http://schemas.microsoft.com/office/drawing/2014/main" id="{F7EC55AF-18D8-A046-9515-32627D56DC8C}"/>
              </a:ext>
            </a:extLst>
          </p:cNvPr>
          <p:cNvPicPr>
            <a:picLocks noGrp="1" noChangeAspect="1"/>
          </p:cNvPicPr>
          <p:nvPr>
            <p:ph sz="quarter" idx="13"/>
          </p:nvPr>
        </p:nvPicPr>
        <p:blipFill>
          <a:blip r:embed="rId3"/>
          <a:stretch>
            <a:fillRect/>
          </a:stretch>
        </p:blipFill>
        <p:spPr>
          <a:xfrm>
            <a:off x="1101622" y="1645444"/>
            <a:ext cx="6940757" cy="3672818"/>
          </a:xfrm>
        </p:spPr>
      </p:pic>
      <p:sp>
        <p:nvSpPr>
          <p:cNvPr id="4" name="Content Placeholder 3">
            <a:extLst>
              <a:ext uri="{FF2B5EF4-FFF2-40B4-BE49-F238E27FC236}">
                <a16:creationId xmlns:a16="http://schemas.microsoft.com/office/drawing/2014/main" id="{7BEF46DE-763F-A14D-BAC4-DD0C6DC6536F}"/>
              </a:ext>
            </a:extLst>
          </p:cNvPr>
          <p:cNvSpPr>
            <a:spLocks noGrp="1"/>
          </p:cNvSpPr>
          <p:nvPr>
            <p:ph sz="quarter" idx="14"/>
          </p:nvPr>
        </p:nvSpPr>
        <p:spPr>
          <a:xfrm>
            <a:off x="-3135879" y="857250"/>
            <a:ext cx="2918222" cy="3178097"/>
          </a:xfrm>
        </p:spPr>
        <p:txBody>
          <a:bodyPr>
            <a:normAutofit fontScale="92500" lnSpcReduction="20000"/>
          </a:bodyPr>
          <a:lstStyle/>
          <a:p>
            <a:r>
              <a:rPr lang="en-US" dirty="0"/>
              <a:t>A laptop with logos, including the following:</a:t>
            </a:r>
          </a:p>
          <a:p>
            <a:pPr lvl="1"/>
            <a:r>
              <a:rPr lang="en-US" dirty="0" err="1"/>
              <a:t>Vets.gov</a:t>
            </a:r>
            <a:endParaRPr lang="en-US" dirty="0"/>
          </a:p>
          <a:p>
            <a:pPr lvl="1"/>
            <a:r>
              <a:rPr lang="en-US" dirty="0"/>
              <a:t>Vet Center</a:t>
            </a:r>
          </a:p>
          <a:p>
            <a:pPr lvl="1"/>
            <a:r>
              <a:rPr lang="en-US" dirty="0" err="1"/>
              <a:t>VIReC</a:t>
            </a:r>
            <a:endParaRPr lang="en-US" dirty="0"/>
          </a:p>
          <a:p>
            <a:pPr lvl="1"/>
            <a:r>
              <a:rPr lang="en-US" dirty="0" err="1"/>
              <a:t>ExploreVA</a:t>
            </a:r>
            <a:endParaRPr lang="en-US" dirty="0"/>
          </a:p>
          <a:p>
            <a:pPr lvl="1"/>
            <a:r>
              <a:rPr lang="en-US" dirty="0" err="1"/>
              <a:t>eBenefits</a:t>
            </a:r>
            <a:endParaRPr lang="en-US" dirty="0"/>
          </a:p>
          <a:p>
            <a:pPr lvl="1"/>
            <a:r>
              <a:rPr lang="en-US" dirty="0" err="1"/>
              <a:t>MyHealthevet</a:t>
            </a:r>
            <a:endParaRPr lang="en-US" dirty="0"/>
          </a:p>
          <a:p>
            <a:pPr lvl="1"/>
            <a:r>
              <a:rPr lang="en-US" dirty="0"/>
              <a:t>HERC</a:t>
            </a:r>
          </a:p>
          <a:p>
            <a:pPr lvl="1"/>
            <a:r>
              <a:rPr lang="en-US" dirty="0"/>
              <a:t>Research Development</a:t>
            </a:r>
          </a:p>
          <a:p>
            <a:pPr lvl="1"/>
            <a:r>
              <a:rPr lang="en-US" dirty="0"/>
              <a:t>COLMR</a:t>
            </a:r>
          </a:p>
          <a:p>
            <a:pPr lvl="1"/>
            <a:r>
              <a:rPr lang="en-US" dirty="0"/>
              <a:t>VA App Store</a:t>
            </a:r>
          </a:p>
          <a:p>
            <a:pPr lvl="1"/>
            <a:r>
              <a:rPr lang="en-US" dirty="0"/>
              <a:t>Homeless Veterans Chat</a:t>
            </a:r>
          </a:p>
        </p:txBody>
      </p:sp>
      <p:sp>
        <p:nvSpPr>
          <p:cNvPr id="5" name="Slide Number Placeholder 4">
            <a:extLst>
              <a:ext uri="{FF2B5EF4-FFF2-40B4-BE49-F238E27FC236}">
                <a16:creationId xmlns:a16="http://schemas.microsoft.com/office/drawing/2014/main" id="{0BFD70A5-D336-094F-83F7-BE15A2951E1F}"/>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30</a:t>
            </a:fld>
            <a:endParaRPr lang="en-US" dirty="0">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AC1286E4-A814-7E48-9ED3-8146C226F72C}"/>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3961013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1623-0099-CF42-BCB3-A783408694DB}"/>
              </a:ext>
            </a:extLst>
          </p:cNvPr>
          <p:cNvSpPr>
            <a:spLocks noGrp="1"/>
          </p:cNvSpPr>
          <p:nvPr>
            <p:ph type="title"/>
          </p:nvPr>
        </p:nvSpPr>
        <p:spPr/>
        <p:txBody>
          <a:bodyPr/>
          <a:lstStyle/>
          <a:p>
            <a:r>
              <a:rPr lang="en-US" dirty="0"/>
              <a:t>The Old </a:t>
            </a:r>
            <a:r>
              <a:rPr lang="en-US" dirty="0" err="1"/>
              <a:t>VA.gov</a:t>
            </a:r>
            <a:endParaRPr lang="en-US" dirty="0"/>
          </a:p>
        </p:txBody>
      </p:sp>
      <p:pic>
        <p:nvPicPr>
          <p:cNvPr id="7" name="Content Placeholder 6" descr="The old VA.gov">
            <a:extLst>
              <a:ext uri="{FF2B5EF4-FFF2-40B4-BE49-F238E27FC236}">
                <a16:creationId xmlns:a16="http://schemas.microsoft.com/office/drawing/2014/main" id="{04E69629-8EE0-944A-88F4-7B305DD8B0C4}"/>
              </a:ext>
            </a:extLst>
          </p:cNvPr>
          <p:cNvPicPr>
            <a:picLocks noGrp="1" noChangeAspect="1"/>
          </p:cNvPicPr>
          <p:nvPr>
            <p:ph sz="quarter" idx="13"/>
          </p:nvPr>
        </p:nvPicPr>
        <p:blipFill>
          <a:blip r:embed="rId3"/>
          <a:stretch>
            <a:fillRect/>
          </a:stretch>
        </p:blipFill>
        <p:spPr>
          <a:xfrm>
            <a:off x="1918856" y="1754981"/>
            <a:ext cx="5306288" cy="3534878"/>
          </a:xfrm>
        </p:spPr>
      </p:pic>
      <p:sp>
        <p:nvSpPr>
          <p:cNvPr id="4" name="Slide Number Placeholder 3">
            <a:extLst>
              <a:ext uri="{FF2B5EF4-FFF2-40B4-BE49-F238E27FC236}">
                <a16:creationId xmlns:a16="http://schemas.microsoft.com/office/drawing/2014/main" id="{1E564DAF-2BF1-7645-B0BA-CF723023AD42}"/>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31</a:t>
            </a:fld>
            <a:endParaRPr lang="en-US" dirty="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451E5DAE-045D-E748-968B-D3B2BC48FFF0}"/>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4208453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ABA3-203D-A84D-A3BB-CFEA03138107}"/>
              </a:ext>
            </a:extLst>
          </p:cNvPr>
          <p:cNvSpPr>
            <a:spLocks noGrp="1"/>
          </p:cNvSpPr>
          <p:nvPr>
            <p:ph type="title"/>
          </p:nvPr>
        </p:nvSpPr>
        <p:spPr/>
        <p:txBody>
          <a:bodyPr/>
          <a:lstStyle/>
          <a:p>
            <a:r>
              <a:rPr lang="en-US" dirty="0"/>
              <a:t>The New </a:t>
            </a:r>
            <a:r>
              <a:rPr lang="en-US" dirty="0" err="1"/>
              <a:t>Va.gov</a:t>
            </a:r>
            <a:endParaRPr lang="en-US" dirty="0"/>
          </a:p>
        </p:txBody>
      </p:sp>
      <p:pic>
        <p:nvPicPr>
          <p:cNvPr id="7" name="Content Placeholder 6" descr="the new VA.gov homepage">
            <a:extLst>
              <a:ext uri="{FF2B5EF4-FFF2-40B4-BE49-F238E27FC236}">
                <a16:creationId xmlns:a16="http://schemas.microsoft.com/office/drawing/2014/main" id="{337A56A5-A8BA-0548-BDC9-99F9EF87D2AF}"/>
              </a:ext>
            </a:extLst>
          </p:cNvPr>
          <p:cNvPicPr>
            <a:picLocks noGrp="1" noChangeAspect="1"/>
          </p:cNvPicPr>
          <p:nvPr>
            <p:ph sz="quarter" idx="13"/>
          </p:nvPr>
        </p:nvPicPr>
        <p:blipFill rotWithShape="1">
          <a:blip r:embed="rId2"/>
          <a:srcRect b="79801"/>
          <a:stretch/>
        </p:blipFill>
        <p:spPr>
          <a:xfrm>
            <a:off x="628650" y="1752036"/>
            <a:ext cx="7886700" cy="3357174"/>
          </a:xfrm>
        </p:spPr>
      </p:pic>
      <p:sp>
        <p:nvSpPr>
          <p:cNvPr id="4" name="Slide Number Placeholder 3">
            <a:extLst>
              <a:ext uri="{FF2B5EF4-FFF2-40B4-BE49-F238E27FC236}">
                <a16:creationId xmlns:a16="http://schemas.microsoft.com/office/drawing/2014/main" id="{65372CDA-8B63-564A-8FA4-6E4340F7BC13}"/>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32</a:t>
            </a:fld>
            <a:endParaRPr lang="en-US" dirty="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28A2AE96-26A1-814F-AF1F-404CDC807962}"/>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3045056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1482-9D79-2D4B-8721-5EAAB0FE2C36}"/>
              </a:ext>
            </a:extLst>
          </p:cNvPr>
          <p:cNvSpPr>
            <a:spLocks noGrp="1"/>
          </p:cNvSpPr>
          <p:nvPr>
            <p:ph type="title"/>
          </p:nvPr>
        </p:nvSpPr>
        <p:spPr/>
        <p:txBody>
          <a:bodyPr/>
          <a:lstStyle/>
          <a:p>
            <a:r>
              <a:rPr lang="en-US" dirty="0"/>
              <a:t>Accessing </a:t>
            </a:r>
            <a:r>
              <a:rPr lang="en-US" dirty="0" err="1"/>
              <a:t>VA.gov</a:t>
            </a:r>
            <a:endParaRPr lang="en-US" dirty="0"/>
          </a:p>
        </p:txBody>
      </p:sp>
      <p:pic>
        <p:nvPicPr>
          <p:cNvPr id="7" name="Content Placeholder 6" descr="the sign in panel for va.gov">
            <a:extLst>
              <a:ext uri="{FF2B5EF4-FFF2-40B4-BE49-F238E27FC236}">
                <a16:creationId xmlns:a16="http://schemas.microsoft.com/office/drawing/2014/main" id="{5339B151-D01D-1B45-A5D6-061B4250CE27}"/>
              </a:ext>
            </a:extLst>
          </p:cNvPr>
          <p:cNvPicPr>
            <a:picLocks noGrp="1" noChangeAspect="1"/>
          </p:cNvPicPr>
          <p:nvPr>
            <p:ph sz="quarter" idx="13"/>
          </p:nvPr>
        </p:nvPicPr>
        <p:blipFill>
          <a:blip r:embed="rId2"/>
          <a:stretch>
            <a:fillRect/>
          </a:stretch>
        </p:blipFill>
        <p:spPr>
          <a:xfrm>
            <a:off x="2841801" y="1563343"/>
            <a:ext cx="3273249" cy="3731314"/>
          </a:xfrm>
        </p:spPr>
      </p:pic>
      <p:sp>
        <p:nvSpPr>
          <p:cNvPr id="4" name="Slide Number Placeholder 3">
            <a:extLst>
              <a:ext uri="{FF2B5EF4-FFF2-40B4-BE49-F238E27FC236}">
                <a16:creationId xmlns:a16="http://schemas.microsoft.com/office/drawing/2014/main" id="{EE860104-7049-6641-B9D3-AB48195E2C4A}"/>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33</a:t>
            </a:fld>
            <a:endParaRPr lang="en-US" dirty="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149D87E3-38E2-F046-A174-ABA95A526918}"/>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2659779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B420-A47A-0B4A-8120-99F9A0C3D811}"/>
              </a:ext>
            </a:extLst>
          </p:cNvPr>
          <p:cNvSpPr>
            <a:spLocks noGrp="1"/>
          </p:cNvSpPr>
          <p:nvPr>
            <p:ph type="title"/>
          </p:nvPr>
        </p:nvSpPr>
        <p:spPr/>
        <p:txBody>
          <a:bodyPr/>
          <a:lstStyle/>
          <a:p>
            <a:r>
              <a:rPr lang="en-US" dirty="0"/>
              <a:t>Find VA Benefits</a:t>
            </a:r>
          </a:p>
        </p:txBody>
      </p:sp>
      <p:pic>
        <p:nvPicPr>
          <p:cNvPr id="7" name="Content Placeholder 6" descr="The Find VA Benefits page on the website">
            <a:extLst>
              <a:ext uri="{FF2B5EF4-FFF2-40B4-BE49-F238E27FC236}">
                <a16:creationId xmlns:a16="http://schemas.microsoft.com/office/drawing/2014/main" id="{F9AF910F-9B7F-9F4B-9119-F9C390336E47}"/>
              </a:ext>
            </a:extLst>
          </p:cNvPr>
          <p:cNvPicPr>
            <a:picLocks noGrp="1" noChangeAspect="1"/>
          </p:cNvPicPr>
          <p:nvPr>
            <p:ph sz="quarter" idx="13"/>
          </p:nvPr>
        </p:nvPicPr>
        <p:blipFill>
          <a:blip r:embed="rId2"/>
          <a:stretch>
            <a:fillRect/>
          </a:stretch>
        </p:blipFill>
        <p:spPr>
          <a:xfrm>
            <a:off x="1419191" y="1645444"/>
            <a:ext cx="6305618" cy="3623072"/>
          </a:xfrm>
        </p:spPr>
      </p:pic>
      <p:sp>
        <p:nvSpPr>
          <p:cNvPr id="4" name="Slide Number Placeholder 3">
            <a:extLst>
              <a:ext uri="{FF2B5EF4-FFF2-40B4-BE49-F238E27FC236}">
                <a16:creationId xmlns:a16="http://schemas.microsoft.com/office/drawing/2014/main" id="{53119709-6A4D-904A-83D4-1EA4FE591BB3}"/>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34</a:t>
            </a:fld>
            <a:endParaRPr lang="en-US" dirty="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D55C8E38-7184-9A44-B5DE-69E8DC0A0D87}"/>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1735810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8E54-3B0D-2B44-8029-5CF16AF3424B}"/>
              </a:ext>
            </a:extLst>
          </p:cNvPr>
          <p:cNvSpPr>
            <a:spLocks noGrp="1"/>
          </p:cNvSpPr>
          <p:nvPr>
            <p:ph type="title"/>
          </p:nvPr>
        </p:nvSpPr>
        <p:spPr/>
        <p:txBody>
          <a:bodyPr/>
          <a:lstStyle/>
          <a:p>
            <a:r>
              <a:rPr lang="en-US" dirty="0"/>
              <a:t>Modern Tools for Collaboration and Agile Product Development</a:t>
            </a:r>
          </a:p>
        </p:txBody>
      </p:sp>
      <p:sp>
        <p:nvSpPr>
          <p:cNvPr id="3" name="Content Placeholder 2">
            <a:extLst>
              <a:ext uri="{FF2B5EF4-FFF2-40B4-BE49-F238E27FC236}">
                <a16:creationId xmlns:a16="http://schemas.microsoft.com/office/drawing/2014/main" id="{75543A66-9D66-9C40-848F-F47A159582FD}"/>
              </a:ext>
            </a:extLst>
          </p:cNvPr>
          <p:cNvSpPr>
            <a:spLocks noGrp="1"/>
          </p:cNvSpPr>
          <p:nvPr>
            <p:ph sz="quarter" idx="13"/>
          </p:nvPr>
        </p:nvSpPr>
        <p:spPr>
          <a:xfrm>
            <a:off x="628650" y="1920240"/>
            <a:ext cx="4617119" cy="3017520"/>
          </a:xfrm>
        </p:spPr>
        <p:txBody>
          <a:bodyPr/>
          <a:lstStyle/>
          <a:p>
            <a:r>
              <a:rPr lang="en-US" sz="1800" dirty="0">
                <a:cs typeface="Times New Roman"/>
              </a:rPr>
              <a:t>Collaboration, automation, and modern tools are fundamental elements of the OIT. </a:t>
            </a:r>
            <a:endParaRPr lang="en-US" sz="1125" dirty="0">
              <a:cs typeface="Times New Roman"/>
            </a:endParaRPr>
          </a:p>
          <a:p>
            <a:pPr marL="600075" lvl="1" indent="-257175">
              <a:buFont typeface="Arial" panose="020B0604020202020204" pitchFamily="34" charset="0"/>
              <a:buChar char="•"/>
            </a:pPr>
            <a:r>
              <a:rPr lang="en-US" dirty="0" err="1">
                <a:solidFill>
                  <a:prstClr val="black"/>
                </a:solidFill>
                <a:cs typeface="Times New Roman"/>
              </a:rPr>
              <a:t>Github</a:t>
            </a:r>
            <a:endParaRPr lang="en-US" dirty="0">
              <a:solidFill>
                <a:prstClr val="black"/>
              </a:solidFill>
              <a:cs typeface="Times New Roman"/>
            </a:endParaRPr>
          </a:p>
          <a:p>
            <a:pPr marL="600075" lvl="1" indent="-257175">
              <a:buFont typeface="Arial" panose="020B0604020202020204" pitchFamily="34" charset="0"/>
              <a:buChar char="•"/>
            </a:pPr>
            <a:r>
              <a:rPr lang="en-US" dirty="0">
                <a:solidFill>
                  <a:prstClr val="black"/>
                </a:solidFill>
                <a:cs typeface="Times New Roman"/>
              </a:rPr>
              <a:t>Jenkins</a:t>
            </a:r>
          </a:p>
          <a:p>
            <a:pPr marL="600075" lvl="1" indent="-257175">
              <a:buFont typeface="Arial" panose="020B0604020202020204" pitchFamily="34" charset="0"/>
              <a:buChar char="•"/>
            </a:pPr>
            <a:r>
              <a:rPr lang="en-US" dirty="0">
                <a:solidFill>
                  <a:prstClr val="black"/>
                </a:solidFill>
                <a:cs typeface="Times New Roman"/>
              </a:rPr>
              <a:t>PagerDuty</a:t>
            </a:r>
          </a:p>
          <a:p>
            <a:pPr marL="600075" lvl="1" indent="-257175">
              <a:buFont typeface="Arial" panose="020B0604020202020204" pitchFamily="34" charset="0"/>
              <a:buChar char="•"/>
            </a:pPr>
            <a:r>
              <a:rPr lang="en-US" dirty="0">
                <a:solidFill>
                  <a:prstClr val="black"/>
                </a:solidFill>
                <a:cs typeface="Times New Roman"/>
              </a:rPr>
              <a:t>Slack</a:t>
            </a:r>
          </a:p>
          <a:p>
            <a:pPr marL="600075" lvl="1" indent="-257175">
              <a:buFont typeface="Arial" panose="020B0604020202020204" pitchFamily="34" charset="0"/>
              <a:buChar char="•"/>
            </a:pPr>
            <a:r>
              <a:rPr lang="en-US" dirty="0">
                <a:solidFill>
                  <a:prstClr val="black"/>
                </a:solidFill>
                <a:cs typeface="Times New Roman"/>
              </a:rPr>
              <a:t>Microsoft Teams</a:t>
            </a:r>
            <a:endParaRPr lang="en-US" dirty="0">
              <a:cs typeface="Times New Roman"/>
            </a:endParaRPr>
          </a:p>
        </p:txBody>
      </p:sp>
      <p:pic>
        <p:nvPicPr>
          <p:cNvPr id="11" name="Content Placeholder 10" descr="A computer">
            <a:extLst>
              <a:ext uri="{FF2B5EF4-FFF2-40B4-BE49-F238E27FC236}">
                <a16:creationId xmlns:a16="http://schemas.microsoft.com/office/drawing/2014/main" id="{CA63B673-F2E6-C84A-ADBF-2119BD78BCE4}"/>
              </a:ext>
            </a:extLst>
          </p:cNvPr>
          <p:cNvPicPr>
            <a:picLocks noGrp="1" noChangeAspect="1"/>
          </p:cNvPicPr>
          <p:nvPr>
            <p:ph sz="quarter" idx="15"/>
          </p:nvPr>
        </p:nvPicPr>
        <p:blipFill>
          <a:blip r:embed="rId2"/>
          <a:stretch>
            <a:fillRect/>
          </a:stretch>
        </p:blipFill>
        <p:spPr>
          <a:xfrm>
            <a:off x="5775334" y="1787893"/>
            <a:ext cx="2390988" cy="2383631"/>
          </a:xfrm>
        </p:spPr>
      </p:pic>
      <p:sp>
        <p:nvSpPr>
          <p:cNvPr id="8" name="Slide Number Placeholder 7">
            <a:extLst>
              <a:ext uri="{FF2B5EF4-FFF2-40B4-BE49-F238E27FC236}">
                <a16:creationId xmlns:a16="http://schemas.microsoft.com/office/drawing/2014/main" id="{6259A463-6EDB-9446-825B-49A8F6BF98AA}"/>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35</a:t>
            </a:fld>
            <a:endParaRPr lang="en-US" dirty="0">
              <a:solidFill>
                <a:prstClr val="black">
                  <a:tint val="75000"/>
                </a:prstClr>
              </a:solidFill>
              <a:latin typeface="Calibri" panose="020F0502020204030204"/>
            </a:endParaRPr>
          </a:p>
        </p:txBody>
      </p:sp>
      <p:sp>
        <p:nvSpPr>
          <p:cNvPr id="9" name="Footer Placeholder 8">
            <a:extLst>
              <a:ext uri="{FF2B5EF4-FFF2-40B4-BE49-F238E27FC236}">
                <a16:creationId xmlns:a16="http://schemas.microsoft.com/office/drawing/2014/main" id="{AFBD9950-C3FC-2140-BFB3-DE0B9FD82BCD}"/>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1103586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8E54-3B0D-2B44-8029-5CF16AF3424B}"/>
              </a:ext>
            </a:extLst>
          </p:cNvPr>
          <p:cNvSpPr>
            <a:spLocks noGrp="1"/>
          </p:cNvSpPr>
          <p:nvPr>
            <p:ph type="title"/>
          </p:nvPr>
        </p:nvSpPr>
        <p:spPr/>
        <p:txBody>
          <a:bodyPr/>
          <a:lstStyle/>
          <a:p>
            <a:r>
              <a:rPr lang="en-US" dirty="0"/>
              <a:t>VA Lighthouse Application Programming Interface (API)</a:t>
            </a:r>
          </a:p>
        </p:txBody>
      </p:sp>
      <p:sp>
        <p:nvSpPr>
          <p:cNvPr id="3" name="Content Placeholder 2">
            <a:extLst>
              <a:ext uri="{FF2B5EF4-FFF2-40B4-BE49-F238E27FC236}">
                <a16:creationId xmlns:a16="http://schemas.microsoft.com/office/drawing/2014/main" id="{75543A66-9D66-9C40-848F-F47A159582FD}"/>
              </a:ext>
            </a:extLst>
          </p:cNvPr>
          <p:cNvSpPr>
            <a:spLocks noGrp="1"/>
          </p:cNvSpPr>
          <p:nvPr>
            <p:ph sz="quarter" idx="13"/>
          </p:nvPr>
        </p:nvSpPr>
        <p:spPr>
          <a:xfrm>
            <a:off x="628650" y="1920240"/>
            <a:ext cx="4617119" cy="3017520"/>
          </a:xfrm>
        </p:spPr>
        <p:txBody>
          <a:bodyPr>
            <a:normAutofit/>
          </a:bodyPr>
          <a:lstStyle/>
          <a:p>
            <a:r>
              <a:rPr lang="en-US" sz="1800" dirty="0">
                <a:cs typeface="Times New Roman"/>
              </a:rPr>
              <a:t>VA Lighthouse is an award-winning API platform that gives developers secure access to VA APIs so they can build helpful tools and services for Veterans. </a:t>
            </a:r>
          </a:p>
          <a:p>
            <a:r>
              <a:rPr lang="en-US" sz="1800" dirty="0">
                <a:cs typeface="Times New Roman"/>
              </a:rPr>
              <a:t>Developers can register for access to VA APIs in a sandbox environment that contains synthetic data. OIT encourages developers to visit </a:t>
            </a:r>
            <a:r>
              <a:rPr lang="en-US" sz="1800" dirty="0" err="1">
                <a:cs typeface="Times New Roman"/>
              </a:rPr>
              <a:t>developer.va.gov</a:t>
            </a:r>
            <a:r>
              <a:rPr lang="en-US" sz="1800" dirty="0">
                <a:cs typeface="Times New Roman"/>
              </a:rPr>
              <a:t> </a:t>
            </a:r>
          </a:p>
          <a:p>
            <a:r>
              <a:rPr lang="en-US" sz="1800" dirty="0">
                <a:cs typeface="Times New Roman"/>
              </a:rPr>
              <a:t>Current APIs - Benefits, Facilities, Health, and Veteran Verification</a:t>
            </a:r>
          </a:p>
        </p:txBody>
      </p:sp>
      <p:pic>
        <p:nvPicPr>
          <p:cNvPr id="11" name="Content Placeholder 10" descr="VA Lighthouse with plugs going into it representing benefits, facilities, health, and Veteran verification">
            <a:extLst>
              <a:ext uri="{FF2B5EF4-FFF2-40B4-BE49-F238E27FC236}">
                <a16:creationId xmlns:a16="http://schemas.microsoft.com/office/drawing/2014/main" id="{CA63B673-F2E6-C84A-ADBF-2119BD78BCE4}"/>
              </a:ext>
            </a:extLst>
          </p:cNvPr>
          <p:cNvPicPr>
            <a:picLocks noGrp="1" noChangeAspect="1"/>
          </p:cNvPicPr>
          <p:nvPr>
            <p:ph sz="quarter" idx="15"/>
          </p:nvPr>
        </p:nvPicPr>
        <p:blipFill>
          <a:blip r:embed="rId2"/>
          <a:srcRect/>
          <a:stretch/>
        </p:blipFill>
        <p:spPr>
          <a:xfrm>
            <a:off x="5573280" y="2084356"/>
            <a:ext cx="2942071" cy="2099506"/>
          </a:xfrm>
        </p:spPr>
      </p:pic>
      <p:sp>
        <p:nvSpPr>
          <p:cNvPr id="8" name="Slide Number Placeholder 7">
            <a:extLst>
              <a:ext uri="{FF2B5EF4-FFF2-40B4-BE49-F238E27FC236}">
                <a16:creationId xmlns:a16="http://schemas.microsoft.com/office/drawing/2014/main" id="{6259A463-6EDB-9446-825B-49A8F6BF98AA}"/>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36</a:t>
            </a:fld>
            <a:endParaRPr lang="en-US" dirty="0">
              <a:solidFill>
                <a:prstClr val="black">
                  <a:tint val="75000"/>
                </a:prstClr>
              </a:solidFill>
              <a:latin typeface="Calibri" panose="020F0502020204030204"/>
            </a:endParaRPr>
          </a:p>
        </p:txBody>
      </p:sp>
      <p:sp>
        <p:nvSpPr>
          <p:cNvPr id="9" name="Footer Placeholder 8">
            <a:extLst>
              <a:ext uri="{FF2B5EF4-FFF2-40B4-BE49-F238E27FC236}">
                <a16:creationId xmlns:a16="http://schemas.microsoft.com/office/drawing/2014/main" id="{AFBD9950-C3FC-2140-BFB3-DE0B9FD82BCD}"/>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3538453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8E54-3B0D-2B44-8029-5CF16AF3424B}"/>
              </a:ext>
            </a:extLst>
          </p:cNvPr>
          <p:cNvSpPr>
            <a:spLocks noGrp="1"/>
          </p:cNvSpPr>
          <p:nvPr>
            <p:ph type="title"/>
          </p:nvPr>
        </p:nvSpPr>
        <p:spPr/>
        <p:txBody>
          <a:bodyPr/>
          <a:lstStyle/>
          <a:p>
            <a:r>
              <a:rPr lang="en-US" dirty="0"/>
              <a:t>CEDAR IDIQ</a:t>
            </a:r>
          </a:p>
        </p:txBody>
      </p:sp>
      <p:sp>
        <p:nvSpPr>
          <p:cNvPr id="3" name="Content Placeholder 2">
            <a:extLst>
              <a:ext uri="{FF2B5EF4-FFF2-40B4-BE49-F238E27FC236}">
                <a16:creationId xmlns:a16="http://schemas.microsoft.com/office/drawing/2014/main" id="{75543A66-9D66-9C40-848F-F47A159582FD}"/>
              </a:ext>
            </a:extLst>
          </p:cNvPr>
          <p:cNvSpPr>
            <a:spLocks noGrp="1"/>
          </p:cNvSpPr>
          <p:nvPr>
            <p:ph sz="quarter" idx="13"/>
          </p:nvPr>
        </p:nvSpPr>
        <p:spPr>
          <a:xfrm>
            <a:off x="628650" y="1920240"/>
            <a:ext cx="3377866" cy="3017520"/>
          </a:xfrm>
        </p:spPr>
        <p:txBody>
          <a:bodyPr>
            <a:normAutofit/>
          </a:bodyPr>
          <a:lstStyle/>
          <a:p>
            <a:pPr marL="0" indent="0">
              <a:buNone/>
            </a:pPr>
            <a:r>
              <a:rPr lang="en-US" sz="1800" dirty="0">
                <a:cs typeface="Times New Roman"/>
              </a:rPr>
              <a:t>The CEDAR IDIQ connects VA employees with industry partners to deliver high-quality, digital products following modern best practices to improve service delivery to Veterans.</a:t>
            </a:r>
          </a:p>
        </p:txBody>
      </p:sp>
      <p:pic>
        <p:nvPicPr>
          <p:cNvPr id="11" name="Content Placeholder 10" descr="D399--TAC-20-51726-Customer Experience, DevOps, and Agile Releases (CEDAR) Multiple Award IDIQ">
            <a:extLst>
              <a:ext uri="{FF2B5EF4-FFF2-40B4-BE49-F238E27FC236}">
                <a16:creationId xmlns:a16="http://schemas.microsoft.com/office/drawing/2014/main" id="{CA63B673-F2E6-C84A-ADBF-2119BD78BCE4}"/>
              </a:ext>
            </a:extLst>
          </p:cNvPr>
          <p:cNvPicPr>
            <a:picLocks noGrp="1" noChangeAspect="1"/>
          </p:cNvPicPr>
          <p:nvPr>
            <p:ph sz="quarter" idx="15"/>
          </p:nvPr>
        </p:nvPicPr>
        <p:blipFill>
          <a:blip r:embed="rId2"/>
          <a:srcRect/>
          <a:stretch/>
        </p:blipFill>
        <p:spPr>
          <a:xfrm>
            <a:off x="4200039" y="1861127"/>
            <a:ext cx="4315312" cy="3240749"/>
          </a:xfrm>
        </p:spPr>
      </p:pic>
      <p:sp>
        <p:nvSpPr>
          <p:cNvPr id="8" name="Slide Number Placeholder 7">
            <a:extLst>
              <a:ext uri="{FF2B5EF4-FFF2-40B4-BE49-F238E27FC236}">
                <a16:creationId xmlns:a16="http://schemas.microsoft.com/office/drawing/2014/main" id="{6259A463-6EDB-9446-825B-49A8F6BF98AA}"/>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37</a:t>
            </a:fld>
            <a:endParaRPr lang="en-US" dirty="0">
              <a:solidFill>
                <a:prstClr val="black">
                  <a:tint val="75000"/>
                </a:prstClr>
              </a:solidFill>
              <a:latin typeface="Calibri" panose="020F0502020204030204"/>
            </a:endParaRPr>
          </a:p>
        </p:txBody>
      </p:sp>
      <p:sp>
        <p:nvSpPr>
          <p:cNvPr id="9" name="Footer Placeholder 8">
            <a:extLst>
              <a:ext uri="{FF2B5EF4-FFF2-40B4-BE49-F238E27FC236}">
                <a16:creationId xmlns:a16="http://schemas.microsoft.com/office/drawing/2014/main" id="{AFBD9950-C3FC-2140-BFB3-DE0B9FD82BCD}"/>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636232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FB13-D777-5145-8111-20AB2966147C}"/>
              </a:ext>
            </a:extLst>
          </p:cNvPr>
          <p:cNvSpPr>
            <a:spLocks noGrp="1"/>
          </p:cNvSpPr>
          <p:nvPr>
            <p:ph type="title"/>
          </p:nvPr>
        </p:nvSpPr>
        <p:spPr/>
        <p:txBody>
          <a:bodyPr/>
          <a:lstStyle/>
          <a:p>
            <a:r>
              <a:rPr lang="en-US" dirty="0"/>
              <a:t>CEDAR IDIQ Planning</a:t>
            </a:r>
          </a:p>
        </p:txBody>
      </p:sp>
      <p:sp>
        <p:nvSpPr>
          <p:cNvPr id="4" name="Text Placeholder 3">
            <a:extLst>
              <a:ext uri="{FF2B5EF4-FFF2-40B4-BE49-F238E27FC236}">
                <a16:creationId xmlns:a16="http://schemas.microsoft.com/office/drawing/2014/main" id="{6B011364-412F-2044-9C2E-3D85890593CE}"/>
              </a:ext>
            </a:extLst>
          </p:cNvPr>
          <p:cNvSpPr>
            <a:spLocks noGrp="1"/>
          </p:cNvSpPr>
          <p:nvPr>
            <p:ph type="body" sz="quarter" idx="14"/>
          </p:nvPr>
        </p:nvSpPr>
        <p:spPr>
          <a:xfrm>
            <a:off x="628650" y="1987153"/>
            <a:ext cx="3943350" cy="317897"/>
          </a:xfrm>
        </p:spPr>
        <p:txBody>
          <a:bodyPr>
            <a:normAutofit fontScale="92500" lnSpcReduction="20000"/>
          </a:bodyPr>
          <a:lstStyle/>
          <a:p>
            <a:r>
              <a:rPr lang="en-US" dirty="0"/>
              <a:t>Goals:</a:t>
            </a:r>
          </a:p>
        </p:txBody>
      </p:sp>
      <p:sp>
        <p:nvSpPr>
          <p:cNvPr id="5" name="Content Placeholder 4">
            <a:extLst>
              <a:ext uri="{FF2B5EF4-FFF2-40B4-BE49-F238E27FC236}">
                <a16:creationId xmlns:a16="http://schemas.microsoft.com/office/drawing/2014/main" id="{0D21267F-ED8B-5448-A5DF-09509F62C2C1}"/>
              </a:ext>
            </a:extLst>
          </p:cNvPr>
          <p:cNvSpPr>
            <a:spLocks noGrp="1"/>
          </p:cNvSpPr>
          <p:nvPr>
            <p:ph sz="quarter" idx="15"/>
          </p:nvPr>
        </p:nvSpPr>
        <p:spPr>
          <a:xfrm>
            <a:off x="628650" y="2352040"/>
            <a:ext cx="3943350" cy="2518808"/>
          </a:xfrm>
        </p:spPr>
        <p:txBody>
          <a:bodyPr>
            <a:normAutofit fontScale="77500" lnSpcReduction="20000"/>
          </a:bodyPr>
          <a:lstStyle/>
          <a:p>
            <a:pPr marL="257175" indent="-257175"/>
            <a:r>
              <a:rPr lang="en-US" sz="2400" dirty="0">
                <a:cs typeface="Times New Roman"/>
              </a:rPr>
              <a:t>Give VA streamlined access to a small group of exceptional companies that specialize in agile software development and user-centered design</a:t>
            </a:r>
          </a:p>
          <a:p>
            <a:pPr marL="257175" indent="-257175"/>
            <a:r>
              <a:rPr lang="en-US" sz="2400" dirty="0">
                <a:cs typeface="Times New Roman"/>
              </a:rPr>
              <a:t>Promote the principles of Agile and DevOps culture in VA</a:t>
            </a:r>
          </a:p>
          <a:p>
            <a:pPr marL="257175" indent="-257175"/>
            <a:r>
              <a:rPr lang="en-US" sz="2400" dirty="0">
                <a:cs typeface="Times New Roman"/>
              </a:rPr>
              <a:t>Support VA’s Digital Modernization Strategy to solve tough technology challenges facing VA</a:t>
            </a:r>
          </a:p>
        </p:txBody>
      </p:sp>
      <p:sp>
        <p:nvSpPr>
          <p:cNvPr id="6" name="Text Placeholder 5">
            <a:extLst>
              <a:ext uri="{FF2B5EF4-FFF2-40B4-BE49-F238E27FC236}">
                <a16:creationId xmlns:a16="http://schemas.microsoft.com/office/drawing/2014/main" id="{64408200-0FE8-134E-BEB5-6D98D52367F5}"/>
              </a:ext>
            </a:extLst>
          </p:cNvPr>
          <p:cNvSpPr>
            <a:spLocks noGrp="1"/>
          </p:cNvSpPr>
          <p:nvPr>
            <p:ph type="body" sz="quarter" idx="16"/>
          </p:nvPr>
        </p:nvSpPr>
        <p:spPr>
          <a:xfrm>
            <a:off x="4603751" y="1987153"/>
            <a:ext cx="3943350" cy="317897"/>
          </a:xfrm>
        </p:spPr>
        <p:txBody>
          <a:bodyPr>
            <a:normAutofit fontScale="92500" lnSpcReduction="20000"/>
          </a:bodyPr>
          <a:lstStyle/>
          <a:p>
            <a:r>
              <a:rPr lang="en-US" dirty="0"/>
              <a:t>Upcoming Work:</a:t>
            </a:r>
          </a:p>
        </p:txBody>
      </p:sp>
      <p:sp>
        <p:nvSpPr>
          <p:cNvPr id="7" name="Content Placeholder 6">
            <a:extLst>
              <a:ext uri="{FF2B5EF4-FFF2-40B4-BE49-F238E27FC236}">
                <a16:creationId xmlns:a16="http://schemas.microsoft.com/office/drawing/2014/main" id="{8DAF697D-647E-EC46-8F09-0207084590FD}"/>
              </a:ext>
            </a:extLst>
          </p:cNvPr>
          <p:cNvSpPr>
            <a:spLocks noGrp="1"/>
          </p:cNvSpPr>
          <p:nvPr>
            <p:ph sz="quarter" idx="17"/>
          </p:nvPr>
        </p:nvSpPr>
        <p:spPr>
          <a:xfrm>
            <a:off x="4603751" y="2352040"/>
            <a:ext cx="3943350" cy="2518808"/>
          </a:xfrm>
        </p:spPr>
        <p:txBody>
          <a:bodyPr>
            <a:normAutofit/>
          </a:bodyPr>
          <a:lstStyle/>
          <a:p>
            <a:pPr marL="257175" indent="-257175"/>
            <a:r>
              <a:rPr lang="en-US" sz="1875" dirty="0"/>
              <a:t>COVID-19 public tools</a:t>
            </a:r>
          </a:p>
          <a:p>
            <a:pPr marL="257175" indent="-257175"/>
            <a:r>
              <a:rPr lang="en-US" sz="1875" dirty="0" err="1"/>
              <a:t>VA.gov</a:t>
            </a:r>
            <a:r>
              <a:rPr lang="en-US" sz="1875" dirty="0"/>
              <a:t> health and benefits apps</a:t>
            </a:r>
          </a:p>
          <a:p>
            <a:pPr marL="257175" indent="-257175"/>
            <a:r>
              <a:rPr lang="en-US" sz="1875" dirty="0"/>
              <a:t>Veteran mobile apps</a:t>
            </a:r>
          </a:p>
          <a:p>
            <a:pPr marL="257175" indent="-257175"/>
            <a:r>
              <a:rPr lang="en-US" sz="1875" dirty="0"/>
              <a:t>API development</a:t>
            </a:r>
          </a:p>
          <a:p>
            <a:pPr marL="257175" indent="-257175"/>
            <a:r>
              <a:rPr lang="en-US" sz="1875" dirty="0"/>
              <a:t>More from the Digital Experience product line</a:t>
            </a:r>
          </a:p>
        </p:txBody>
      </p:sp>
      <p:sp>
        <p:nvSpPr>
          <p:cNvPr id="8" name="Slide Number Placeholder 7">
            <a:extLst>
              <a:ext uri="{FF2B5EF4-FFF2-40B4-BE49-F238E27FC236}">
                <a16:creationId xmlns:a16="http://schemas.microsoft.com/office/drawing/2014/main" id="{740478DB-A447-FC47-BBEF-5A9BCC5568E6}"/>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38</a:t>
            </a:fld>
            <a:endParaRPr lang="en-US" dirty="0">
              <a:solidFill>
                <a:prstClr val="black">
                  <a:tint val="75000"/>
                </a:prstClr>
              </a:solidFill>
              <a:latin typeface="Calibri" panose="020F0502020204030204"/>
            </a:endParaRPr>
          </a:p>
        </p:txBody>
      </p:sp>
      <p:sp>
        <p:nvSpPr>
          <p:cNvPr id="9" name="Footer Placeholder 8">
            <a:extLst>
              <a:ext uri="{FF2B5EF4-FFF2-40B4-BE49-F238E27FC236}">
                <a16:creationId xmlns:a16="http://schemas.microsoft.com/office/drawing/2014/main" id="{F483CA65-D6B9-8E4C-A1DA-BDDDEEA6FD6F}"/>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3528033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F6F8D-018C-4F12-84DB-4A499FD65E44}"/>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7E67B04F-B192-4205-8ADD-32A620F03925}"/>
              </a:ext>
            </a:extLst>
          </p:cNvPr>
          <p:cNvSpPr>
            <a:spLocks noGrp="1"/>
          </p:cNvSpPr>
          <p:nvPr>
            <p:ph type="sldNum" sz="quarter" idx="10"/>
          </p:nvPr>
        </p:nvSpPr>
        <p:spPr/>
        <p:txBody>
          <a:bodyPr/>
          <a:lstStyle/>
          <a:p>
            <a:pPr defTabSz="685800"/>
            <a:fld id="{E573346A-FCA4-684E-8D18-26E8324063ED}" type="slidenum">
              <a:rPr lang="en-US">
                <a:solidFill>
                  <a:prstClr val="black">
                    <a:tint val="75000"/>
                  </a:prstClr>
                </a:solidFill>
                <a:latin typeface="Calibri" panose="020F0502020204030204"/>
              </a:rPr>
              <a:pPr defTabSz="685800"/>
              <a:t>39</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793022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88793"/>
            <a:ext cx="9144000" cy="4189352"/>
          </a:xfrm>
          <a:solidFill>
            <a:schemeClr val="bg1"/>
          </a:solidFill>
          <a:ln w="28575">
            <a:solidFill>
              <a:schemeClr val="bg1"/>
            </a:solidFill>
          </a:ln>
        </p:spPr>
        <p:txBody>
          <a:bodyPr anchor="ctr">
            <a:spAutoFit/>
          </a:bodyPr>
          <a:lstStyle/>
          <a:p>
            <a:pPr marL="0" indent="0" algn="ctr">
              <a:buNone/>
            </a:pPr>
            <a:endParaRPr lang="en-US" sz="2400" dirty="0">
              <a:latin typeface="Arial" panose="020B0604020202020204" pitchFamily="34" charset="0"/>
              <a:cs typeface="Arial" panose="020B0604020202020204" pitchFamily="34" charset="0"/>
            </a:endParaRPr>
          </a:p>
          <a:p>
            <a:pPr marL="0" indent="0" algn="ctr">
              <a:lnSpc>
                <a:spcPct val="96000"/>
              </a:lnSpc>
              <a:buNone/>
            </a:pPr>
            <a:r>
              <a:rPr lang="en-US" sz="2800" b="1" dirty="0">
                <a:latin typeface="Arial" panose="020B0604020202020204" pitchFamily="34" charset="0"/>
                <a:cs typeface="Arial" panose="020B0604020202020204" pitchFamily="34" charset="0"/>
              </a:rPr>
              <a:t> Technology Acquisition Center (TAC) Update</a:t>
            </a:r>
          </a:p>
          <a:p>
            <a:pPr marL="0" indent="0" algn="ctr">
              <a:lnSpc>
                <a:spcPct val="96000"/>
              </a:lnSpc>
              <a:buNone/>
            </a:pPr>
            <a:r>
              <a:rPr lang="en-US" sz="2800" b="1" dirty="0">
                <a:latin typeface="Arial" panose="020B0604020202020204" pitchFamily="34" charset="0"/>
                <a:cs typeface="Arial" panose="020B0604020202020204" pitchFamily="34" charset="0"/>
              </a:rPr>
              <a:t>for the </a:t>
            </a:r>
          </a:p>
          <a:p>
            <a:pPr marL="0" indent="0" algn="ctr">
              <a:lnSpc>
                <a:spcPct val="96000"/>
              </a:lnSpc>
              <a:buNone/>
            </a:pPr>
            <a:r>
              <a:rPr lang="en-US" sz="2800" b="1" dirty="0">
                <a:latin typeface="Arial" panose="020B0604020202020204" pitchFamily="34" charset="0"/>
                <a:cs typeface="Arial" panose="020B0604020202020204" pitchFamily="34" charset="0"/>
              </a:rPr>
              <a:t>Advanced Planning Brief to Industry</a:t>
            </a:r>
          </a:p>
          <a:p>
            <a:pPr marL="0" indent="0" algn="ctr">
              <a:lnSpc>
                <a:spcPct val="96000"/>
              </a:lnSpc>
              <a:buNone/>
            </a:pPr>
            <a:endParaRPr lang="en-US" sz="2800" b="1" dirty="0">
              <a:latin typeface="Arial" panose="020B0604020202020204" pitchFamily="34" charset="0"/>
              <a:cs typeface="Arial" panose="020B0604020202020204" pitchFamily="34" charset="0"/>
            </a:endParaRPr>
          </a:p>
          <a:p>
            <a:pPr marL="0" indent="0" algn="r">
              <a:buNone/>
            </a:pPr>
            <a:endParaRPr lang="en-US" sz="2400" dirty="0">
              <a:latin typeface="Arial" panose="020B0604020202020204" pitchFamily="34" charset="0"/>
              <a:cs typeface="Arial" panose="020B0604020202020204" pitchFamily="34" charset="0"/>
            </a:endParaRPr>
          </a:p>
          <a:p>
            <a:pPr marL="0" indent="0" algn="r">
              <a:lnSpc>
                <a:spcPct val="96000"/>
              </a:lnSpc>
              <a:buNone/>
            </a:pPr>
            <a:r>
              <a:rPr lang="en-US" sz="1800" dirty="0">
                <a:latin typeface="Arial" panose="020B0604020202020204" pitchFamily="34" charset="0"/>
                <a:cs typeface="Arial" panose="020B0604020202020204" pitchFamily="34" charset="0"/>
              </a:rPr>
              <a:t>Michele R. Foster</a:t>
            </a:r>
          </a:p>
          <a:p>
            <a:pPr marL="0" indent="0" algn="r">
              <a:lnSpc>
                <a:spcPct val="96000"/>
              </a:lnSpc>
              <a:buNone/>
            </a:pPr>
            <a:r>
              <a:rPr lang="en-US" sz="1800" dirty="0">
                <a:latin typeface="Arial" panose="020B0604020202020204" pitchFamily="34" charset="0"/>
                <a:cs typeface="Arial" panose="020B0604020202020204" pitchFamily="34" charset="0"/>
              </a:rPr>
              <a:t>Associate Executive Director, TAC </a:t>
            </a:r>
          </a:p>
          <a:p>
            <a:pPr marL="0" indent="0" algn="r">
              <a:lnSpc>
                <a:spcPct val="96000"/>
              </a:lnSpc>
              <a:buNone/>
            </a:pPr>
            <a:r>
              <a:rPr lang="en-US" sz="1800" dirty="0">
                <a:latin typeface="Arial" panose="020B0604020202020204" pitchFamily="34" charset="0"/>
                <a:cs typeface="Arial" panose="020B0604020202020204" pitchFamily="34" charset="0"/>
              </a:rPr>
              <a:t>&amp; Head of Contracting Activity for IT</a:t>
            </a:r>
          </a:p>
          <a:p>
            <a:pPr marL="0" indent="0" algn="r">
              <a:lnSpc>
                <a:spcPct val="96000"/>
              </a:lnSpc>
              <a:buNone/>
            </a:pPr>
            <a:r>
              <a:rPr lang="en-US" sz="1800" dirty="0">
                <a:latin typeface="Arial" panose="020B0604020202020204" pitchFamily="34" charset="0"/>
                <a:cs typeface="Arial" panose="020B0604020202020204" pitchFamily="34" charset="0"/>
              </a:rPr>
              <a:t>June 24, 2020</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Autofit/>
          </a:bodyPr>
          <a:lstStyle/>
          <a:p>
            <a:r>
              <a:rPr lang="en-US" sz="3000" dirty="0">
                <a:latin typeface="Arial" panose="020B0604020202020204" pitchFamily="34" charset="0"/>
                <a:cs typeface="Arial" panose="020B0604020202020204" pitchFamily="34" charset="0"/>
              </a:rPr>
              <a:t>Office of Procurement, Acquisition, and Logistics</a:t>
            </a:r>
          </a:p>
        </p:txBody>
      </p:sp>
    </p:spTree>
    <p:extLst>
      <p:ext uri="{BB962C8B-B14F-4D97-AF65-F5344CB8AC3E}">
        <p14:creationId xmlns:p14="http://schemas.microsoft.com/office/powerpoint/2010/main" val="2993900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34F1-4AA8-194A-80B3-72A8F67E0187}"/>
              </a:ext>
            </a:extLst>
          </p:cNvPr>
          <p:cNvSpPr>
            <a:spLocks noGrp="1"/>
          </p:cNvSpPr>
          <p:nvPr>
            <p:ph type="title"/>
          </p:nvPr>
        </p:nvSpPr>
        <p:spPr>
          <a:xfrm>
            <a:off x="2439568" y="2113378"/>
            <a:ext cx="4042983" cy="644105"/>
          </a:xfrm>
        </p:spPr>
        <p:txBody>
          <a:bodyPr/>
          <a:lstStyle/>
          <a:p>
            <a:r>
              <a:rPr lang="en-US" dirty="0"/>
              <a:t>Advanced planning brief to industry</a:t>
            </a:r>
          </a:p>
        </p:txBody>
      </p:sp>
      <p:sp>
        <p:nvSpPr>
          <p:cNvPr id="3" name="Text Placeholder 2">
            <a:extLst>
              <a:ext uri="{FF2B5EF4-FFF2-40B4-BE49-F238E27FC236}">
                <a16:creationId xmlns:a16="http://schemas.microsoft.com/office/drawing/2014/main" id="{21F27E23-9420-6140-AE93-6CC96C35C02E}"/>
              </a:ext>
            </a:extLst>
          </p:cNvPr>
          <p:cNvSpPr>
            <a:spLocks noGrp="1"/>
          </p:cNvSpPr>
          <p:nvPr>
            <p:ph type="body" sz="quarter" idx="10"/>
          </p:nvPr>
        </p:nvSpPr>
        <p:spPr/>
        <p:txBody>
          <a:bodyPr/>
          <a:lstStyle/>
          <a:p>
            <a:r>
              <a:rPr lang="en-US" dirty="0"/>
              <a:t>Paul Brubaker</a:t>
            </a:r>
          </a:p>
        </p:txBody>
      </p:sp>
      <p:sp>
        <p:nvSpPr>
          <p:cNvPr id="4" name="Text Placeholder 3">
            <a:extLst>
              <a:ext uri="{FF2B5EF4-FFF2-40B4-BE49-F238E27FC236}">
                <a16:creationId xmlns:a16="http://schemas.microsoft.com/office/drawing/2014/main" id="{13DE9B53-671D-2C40-B259-251E5BD06A31}"/>
              </a:ext>
            </a:extLst>
          </p:cNvPr>
          <p:cNvSpPr>
            <a:spLocks noGrp="1"/>
          </p:cNvSpPr>
          <p:nvPr>
            <p:ph type="body" sz="quarter" idx="11"/>
          </p:nvPr>
        </p:nvSpPr>
        <p:spPr>
          <a:xfrm>
            <a:off x="2439568" y="3298311"/>
            <a:ext cx="3182564" cy="294894"/>
          </a:xfrm>
        </p:spPr>
        <p:txBody>
          <a:bodyPr/>
          <a:lstStyle/>
          <a:p>
            <a:r>
              <a:rPr lang="en-US" sz="1500" dirty="0"/>
              <a:t>AMO Deputy Chief Information Officer</a:t>
            </a:r>
          </a:p>
        </p:txBody>
      </p:sp>
      <p:sp>
        <p:nvSpPr>
          <p:cNvPr id="5" name="Text Placeholder 4">
            <a:extLst>
              <a:ext uri="{FF2B5EF4-FFF2-40B4-BE49-F238E27FC236}">
                <a16:creationId xmlns:a16="http://schemas.microsoft.com/office/drawing/2014/main" id="{CA1996F1-6E7C-534D-B467-F413FD8F0250}"/>
              </a:ext>
            </a:extLst>
          </p:cNvPr>
          <p:cNvSpPr>
            <a:spLocks noGrp="1"/>
          </p:cNvSpPr>
          <p:nvPr>
            <p:ph type="body" sz="quarter" idx="12"/>
          </p:nvPr>
        </p:nvSpPr>
        <p:spPr>
          <a:xfrm>
            <a:off x="2439569" y="3643464"/>
            <a:ext cx="4354513" cy="565357"/>
          </a:xfrm>
        </p:spPr>
        <p:txBody>
          <a:bodyPr/>
          <a:lstStyle/>
          <a:p>
            <a:r>
              <a:rPr lang="en-US" dirty="0"/>
              <a:t>Department of Veterans Affairs, Office of Information and Technology </a:t>
            </a:r>
          </a:p>
        </p:txBody>
      </p:sp>
    </p:spTree>
    <p:extLst>
      <p:ext uri="{BB962C8B-B14F-4D97-AF65-F5344CB8AC3E}">
        <p14:creationId xmlns:p14="http://schemas.microsoft.com/office/powerpoint/2010/main" val="1947653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E973-FB68-44F1-A175-D18C9C37CCEE}"/>
              </a:ext>
            </a:extLst>
          </p:cNvPr>
          <p:cNvSpPr>
            <a:spLocks noGrp="1"/>
          </p:cNvSpPr>
          <p:nvPr>
            <p:ph type="title"/>
          </p:nvPr>
        </p:nvSpPr>
        <p:spPr/>
        <p:txBody>
          <a:bodyPr/>
          <a:lstStyle/>
          <a:p>
            <a:r>
              <a:rPr lang="en-US" dirty="0"/>
              <a:t>The Role of the OIT Account Management Office</a:t>
            </a:r>
          </a:p>
        </p:txBody>
      </p:sp>
      <p:sp>
        <p:nvSpPr>
          <p:cNvPr id="7" name="Title 1">
            <a:extLst>
              <a:ext uri="{FF2B5EF4-FFF2-40B4-BE49-F238E27FC236}">
                <a16:creationId xmlns:a16="http://schemas.microsoft.com/office/drawing/2014/main" id="{5CC2BF1F-ED7F-46C0-A902-1C850B7AD00C}"/>
              </a:ext>
            </a:extLst>
          </p:cNvPr>
          <p:cNvSpPr>
            <a:spLocks noGrp="1"/>
          </p:cNvSpPr>
          <p:nvPr>
            <p:ph sz="quarter" idx="13"/>
          </p:nvPr>
        </p:nvSpPr>
        <p:spPr/>
        <p:txBody>
          <a:bodyPr anchor="ctr"/>
          <a:lstStyle/>
          <a:p>
            <a:pPr marL="0" indent="0" algn="ctr">
              <a:buNone/>
            </a:pPr>
            <a:r>
              <a:rPr lang="en-US" i="1" dirty="0">
                <a:solidFill>
                  <a:srgbClr val="205493"/>
                </a:solidFill>
              </a:rPr>
              <a:t>Foster collaborative relationships with our business partners to plan and deliver high-quality solutions for veterans and their families</a:t>
            </a:r>
          </a:p>
        </p:txBody>
      </p:sp>
      <p:sp>
        <p:nvSpPr>
          <p:cNvPr id="5" name="Slide Number Placeholder 4">
            <a:extLst>
              <a:ext uri="{FF2B5EF4-FFF2-40B4-BE49-F238E27FC236}">
                <a16:creationId xmlns:a16="http://schemas.microsoft.com/office/drawing/2014/main" id="{64A3806A-F3CF-41E0-83D1-4AAE12062294}"/>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41</a:t>
            </a:fld>
            <a:endParaRPr lang="en-US" dirty="0">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244F3C53-3A72-4B49-B0C4-20269D61D2C4}"/>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
        <p:nvSpPr>
          <p:cNvPr id="3" name="Content Placeholder 2">
            <a:extLst>
              <a:ext uri="{FF2B5EF4-FFF2-40B4-BE49-F238E27FC236}">
                <a16:creationId xmlns:a16="http://schemas.microsoft.com/office/drawing/2014/main" id="{8E8578E4-BCEB-6E48-82FE-CF842F93CA8A}"/>
              </a:ext>
            </a:extLst>
          </p:cNvPr>
          <p:cNvSpPr>
            <a:spLocks noGrp="1"/>
          </p:cNvSpPr>
          <p:nvPr>
            <p:ph sz="quarter" idx="14"/>
          </p:nvPr>
        </p:nvSpPr>
        <p:spPr/>
        <p:txBody>
          <a:bodyPr>
            <a:normAutofit fontScale="77500" lnSpcReduction="20000"/>
          </a:bodyPr>
          <a:lstStyle/>
          <a:p>
            <a:pPr>
              <a:lnSpc>
                <a:spcPct val="120000"/>
              </a:lnSpc>
            </a:pPr>
            <a:r>
              <a:rPr lang="en-US" b="1" dirty="0"/>
              <a:t>Understand customer strategy and requirements </a:t>
            </a:r>
            <a:r>
              <a:rPr lang="en-US" dirty="0"/>
              <a:t>and  represent the voice of the customer to our implementation and delivery teams</a:t>
            </a:r>
            <a:endParaRPr lang="en-US" b="1" dirty="0"/>
          </a:p>
          <a:p>
            <a:pPr>
              <a:lnSpc>
                <a:spcPct val="120000"/>
              </a:lnSpc>
            </a:pPr>
            <a:r>
              <a:rPr lang="en-US" b="1" dirty="0"/>
              <a:t>Define and prioritize investments</a:t>
            </a:r>
            <a:r>
              <a:rPr lang="en-US" dirty="0"/>
              <a:t> that enable OIT to deliver value to business partners</a:t>
            </a:r>
          </a:p>
          <a:p>
            <a:pPr>
              <a:lnSpc>
                <a:spcPct val="120000"/>
              </a:lnSpc>
            </a:pPr>
            <a:r>
              <a:rPr lang="en-US" b="1" dirty="0"/>
              <a:t>Ensure the highest Return-on-Investment</a:t>
            </a:r>
            <a:r>
              <a:rPr lang="en-US" dirty="0"/>
              <a:t> (ROI) from VA IT investments, improving VA’s ability to meet business goals through added capability, improved efficiency, reduced costs</a:t>
            </a:r>
          </a:p>
          <a:p>
            <a:pPr>
              <a:lnSpc>
                <a:spcPct val="120000"/>
              </a:lnSpc>
            </a:pPr>
            <a:r>
              <a:rPr lang="en-US" b="1" dirty="0"/>
              <a:t>Balance OIT priorities</a:t>
            </a:r>
            <a:r>
              <a:rPr lang="en-US" dirty="0"/>
              <a:t> to address ongoing operational needs while responding to ever-changing requirements</a:t>
            </a:r>
          </a:p>
          <a:p>
            <a:pPr>
              <a:lnSpc>
                <a:spcPct val="120000"/>
              </a:lnSpc>
            </a:pPr>
            <a:r>
              <a:rPr lang="en-US" b="1" dirty="0"/>
              <a:t>Lead OIT business and technical strategy</a:t>
            </a:r>
            <a:r>
              <a:rPr lang="en-US" dirty="0"/>
              <a:t> to ensure OIT is best equipped to deliver quickly, maintain the highest quality and reliability, and take advantage of emerging technology on behalf of our customers</a:t>
            </a:r>
          </a:p>
        </p:txBody>
      </p:sp>
    </p:spTree>
    <p:extLst>
      <p:ext uri="{BB962C8B-B14F-4D97-AF65-F5344CB8AC3E}">
        <p14:creationId xmlns:p14="http://schemas.microsoft.com/office/powerpoint/2010/main" val="2292547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3C44-97EB-254F-8CA4-8EEEE3803D70}"/>
              </a:ext>
            </a:extLst>
          </p:cNvPr>
          <p:cNvSpPr>
            <a:spLocks noGrp="1"/>
          </p:cNvSpPr>
          <p:nvPr>
            <p:ph type="title"/>
          </p:nvPr>
        </p:nvSpPr>
        <p:spPr/>
        <p:txBody>
          <a:bodyPr/>
          <a:lstStyle/>
          <a:p>
            <a:r>
              <a:rPr lang="en-US" dirty="0"/>
              <a:t>AMO Portfolio/Product Line Management</a:t>
            </a:r>
          </a:p>
        </p:txBody>
      </p:sp>
      <p:sp>
        <p:nvSpPr>
          <p:cNvPr id="4" name="Slide Number Placeholder 3">
            <a:extLst>
              <a:ext uri="{FF2B5EF4-FFF2-40B4-BE49-F238E27FC236}">
                <a16:creationId xmlns:a16="http://schemas.microsoft.com/office/drawing/2014/main" id="{3E09BD07-9DA4-9844-AD71-30831F3014BA}"/>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42</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2E7F49D4-4599-F440-A166-01BE23706C45}"/>
              </a:ext>
            </a:extLst>
          </p:cNvPr>
          <p:cNvSpPr>
            <a:spLocks noGrp="1"/>
          </p:cNvSpPr>
          <p:nvPr>
            <p:ph type="ftr" sz="quarter" idx="3"/>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pic>
        <p:nvPicPr>
          <p:cNvPr id="90" name="Content Placeholder 89" descr="Diamond icon">
            <a:extLst>
              <a:ext uri="{FF2B5EF4-FFF2-40B4-BE49-F238E27FC236}">
                <a16:creationId xmlns:a16="http://schemas.microsoft.com/office/drawing/2014/main" id="{462D10BD-F012-8F42-9E78-E22005B1E2F5}"/>
              </a:ext>
            </a:extLst>
          </p:cNvPr>
          <p:cNvPicPr>
            <a:picLocks noGrp="1" noChangeAspect="1"/>
          </p:cNvPicPr>
          <p:nvPr>
            <p:ph sz="quarter" idx="13"/>
          </p:nvPr>
        </p:nvPicPr>
        <p:blipFill>
          <a:blip r:embed="rId3"/>
          <a:stretch>
            <a:fillRect/>
          </a:stretch>
        </p:blipFill>
        <p:spPr>
          <a:xfrm>
            <a:off x="3679570" y="1686875"/>
            <a:ext cx="166688" cy="134720"/>
          </a:xfrm>
        </p:spPr>
      </p:pic>
      <p:sp>
        <p:nvSpPr>
          <p:cNvPr id="7" name="Content Placeholder 6">
            <a:extLst>
              <a:ext uri="{FF2B5EF4-FFF2-40B4-BE49-F238E27FC236}">
                <a16:creationId xmlns:a16="http://schemas.microsoft.com/office/drawing/2014/main" id="{CECB47CF-4583-AC41-94AD-E7ACDA3CB7A5}"/>
              </a:ext>
            </a:extLst>
          </p:cNvPr>
          <p:cNvSpPr>
            <a:spLocks noGrp="1"/>
          </p:cNvSpPr>
          <p:nvPr>
            <p:ph sz="quarter" idx="14"/>
          </p:nvPr>
        </p:nvSpPr>
        <p:spPr>
          <a:xfrm>
            <a:off x="2804464" y="1678714"/>
            <a:ext cx="3535073" cy="165497"/>
          </a:xfrm>
        </p:spPr>
        <p:txBody>
          <a:bodyPr>
            <a:normAutofit fontScale="70000" lnSpcReduction="20000"/>
          </a:bodyPr>
          <a:lstStyle/>
          <a:p>
            <a:pPr algn="ctr"/>
            <a:r>
              <a:rPr lang="en-US" dirty="0"/>
              <a:t>VETERAN EXPERIENCE SERVICES</a:t>
            </a:r>
          </a:p>
        </p:txBody>
      </p:sp>
      <p:sp>
        <p:nvSpPr>
          <p:cNvPr id="8" name="Content Placeholder 7">
            <a:extLst>
              <a:ext uri="{FF2B5EF4-FFF2-40B4-BE49-F238E27FC236}">
                <a16:creationId xmlns:a16="http://schemas.microsoft.com/office/drawing/2014/main" id="{E3D85A78-AA63-9340-BC67-C638BC411A9B}"/>
              </a:ext>
            </a:extLst>
          </p:cNvPr>
          <p:cNvSpPr>
            <a:spLocks noGrp="1"/>
          </p:cNvSpPr>
          <p:nvPr>
            <p:ph sz="quarter" idx="15"/>
          </p:nvPr>
        </p:nvSpPr>
        <p:spPr>
          <a:xfrm>
            <a:off x="750500" y="1884242"/>
            <a:ext cx="1447314" cy="324797"/>
          </a:xfrm>
        </p:spPr>
        <p:txBody>
          <a:bodyPr>
            <a:normAutofit/>
          </a:bodyPr>
          <a:lstStyle/>
          <a:p>
            <a:r>
              <a:rPr lang="en-US" dirty="0"/>
              <a:t>Digital Experience</a:t>
            </a:r>
            <a:br>
              <a:rPr lang="en-US" dirty="0"/>
            </a:br>
            <a:r>
              <a:rPr lang="en-US" dirty="0">
                <a:solidFill>
                  <a:schemeClr val="accent4"/>
                </a:solidFill>
              </a:rPr>
              <a:t>(???)</a:t>
            </a:r>
            <a:r>
              <a:rPr lang="en-US" dirty="0"/>
              <a:t> </a:t>
            </a:r>
          </a:p>
        </p:txBody>
      </p:sp>
      <p:sp>
        <p:nvSpPr>
          <p:cNvPr id="9" name="Content Placeholder 8">
            <a:extLst>
              <a:ext uri="{FF2B5EF4-FFF2-40B4-BE49-F238E27FC236}">
                <a16:creationId xmlns:a16="http://schemas.microsoft.com/office/drawing/2014/main" id="{F03CF6C1-6738-484C-ADAA-3491B7EBBE1D}"/>
              </a:ext>
            </a:extLst>
          </p:cNvPr>
          <p:cNvSpPr>
            <a:spLocks noGrp="1"/>
          </p:cNvSpPr>
          <p:nvPr>
            <p:ph sz="quarter" idx="17"/>
          </p:nvPr>
        </p:nvSpPr>
        <p:spPr>
          <a:xfrm>
            <a:off x="2287273" y="1875148"/>
            <a:ext cx="1438640" cy="333891"/>
          </a:xfrm>
        </p:spPr>
        <p:txBody>
          <a:bodyPr>
            <a:normAutofit fontScale="92500"/>
          </a:bodyPr>
          <a:lstStyle/>
          <a:p>
            <a:r>
              <a:rPr lang="en-US" dirty="0"/>
              <a:t>Data Analytics</a:t>
            </a:r>
            <a:br>
              <a:rPr lang="en-US" dirty="0"/>
            </a:br>
            <a:r>
              <a:rPr lang="en-US" dirty="0">
                <a:solidFill>
                  <a:schemeClr val="accent4"/>
                </a:solidFill>
              </a:rPr>
              <a:t>(Tracy Lai – Detail Staff Pending)</a:t>
            </a:r>
            <a:endParaRPr lang="en-US" dirty="0"/>
          </a:p>
        </p:txBody>
      </p:sp>
      <p:sp>
        <p:nvSpPr>
          <p:cNvPr id="10" name="Content Placeholder 9">
            <a:extLst>
              <a:ext uri="{FF2B5EF4-FFF2-40B4-BE49-F238E27FC236}">
                <a16:creationId xmlns:a16="http://schemas.microsoft.com/office/drawing/2014/main" id="{572A68C8-56B2-894E-8A1B-B2AE4A681EFC}"/>
              </a:ext>
            </a:extLst>
          </p:cNvPr>
          <p:cNvSpPr>
            <a:spLocks noGrp="1"/>
          </p:cNvSpPr>
          <p:nvPr>
            <p:ph sz="quarter" idx="19"/>
          </p:nvPr>
        </p:nvSpPr>
        <p:spPr>
          <a:xfrm>
            <a:off x="3819966" y="1915447"/>
            <a:ext cx="1463040" cy="283772"/>
          </a:xfrm>
        </p:spPr>
        <p:txBody>
          <a:bodyPr>
            <a:normAutofit lnSpcReduction="10000"/>
          </a:bodyPr>
          <a:lstStyle/>
          <a:p>
            <a:r>
              <a:rPr lang="en-US" dirty="0"/>
              <a:t>Contact Center</a:t>
            </a:r>
            <a:br>
              <a:rPr lang="en-US" dirty="0"/>
            </a:br>
            <a:r>
              <a:rPr lang="en-US" dirty="0">
                <a:solidFill>
                  <a:schemeClr val="accent4"/>
                </a:solidFill>
              </a:rPr>
              <a:t>(Mark Wegner)</a:t>
            </a:r>
          </a:p>
        </p:txBody>
      </p:sp>
      <p:sp>
        <p:nvSpPr>
          <p:cNvPr id="11" name="Content Placeholder 10">
            <a:extLst>
              <a:ext uri="{FF2B5EF4-FFF2-40B4-BE49-F238E27FC236}">
                <a16:creationId xmlns:a16="http://schemas.microsoft.com/office/drawing/2014/main" id="{18A2F01D-AD4B-8448-952D-15F3140DB960}"/>
              </a:ext>
            </a:extLst>
          </p:cNvPr>
          <p:cNvSpPr>
            <a:spLocks noGrp="1"/>
          </p:cNvSpPr>
          <p:nvPr>
            <p:ph sz="quarter" idx="21"/>
          </p:nvPr>
        </p:nvSpPr>
        <p:spPr>
          <a:xfrm>
            <a:off x="5354701" y="1881941"/>
            <a:ext cx="1463039" cy="326103"/>
          </a:xfrm>
        </p:spPr>
        <p:txBody>
          <a:bodyPr>
            <a:normAutofit/>
          </a:bodyPr>
          <a:lstStyle/>
          <a:p>
            <a:r>
              <a:rPr lang="en-US" dirty="0"/>
              <a:t>Eligibility and Enrollment</a:t>
            </a:r>
            <a:br>
              <a:rPr lang="en-US" dirty="0"/>
            </a:br>
            <a:r>
              <a:rPr lang="en-US" dirty="0">
                <a:solidFill>
                  <a:schemeClr val="accent4"/>
                </a:solidFill>
              </a:rPr>
              <a:t>(???)</a:t>
            </a:r>
          </a:p>
        </p:txBody>
      </p:sp>
      <p:sp>
        <p:nvSpPr>
          <p:cNvPr id="73" name="Content Placeholder 72">
            <a:extLst>
              <a:ext uri="{FF2B5EF4-FFF2-40B4-BE49-F238E27FC236}">
                <a16:creationId xmlns:a16="http://schemas.microsoft.com/office/drawing/2014/main" id="{6D5B86B7-45C8-7E44-8281-83D858560B54}"/>
              </a:ext>
            </a:extLst>
          </p:cNvPr>
          <p:cNvSpPr>
            <a:spLocks noGrp="1"/>
          </p:cNvSpPr>
          <p:nvPr>
            <p:ph sz="quarter" idx="22"/>
          </p:nvPr>
        </p:nvSpPr>
        <p:spPr>
          <a:xfrm>
            <a:off x="6923212" y="1881942"/>
            <a:ext cx="1463040" cy="324797"/>
          </a:xfrm>
        </p:spPr>
        <p:txBody>
          <a:bodyPr>
            <a:normAutofit/>
          </a:bodyPr>
          <a:lstStyle/>
          <a:p>
            <a:r>
              <a:rPr lang="en-US" dirty="0"/>
              <a:t>Customer Master Data Management </a:t>
            </a:r>
            <a:r>
              <a:rPr lang="en-US" dirty="0">
                <a:solidFill>
                  <a:schemeClr val="accent4"/>
                </a:solidFill>
              </a:rPr>
              <a:t>(???)</a:t>
            </a:r>
          </a:p>
        </p:txBody>
      </p:sp>
      <p:pic>
        <p:nvPicPr>
          <p:cNvPr id="91" name="Content Placeholder 88" descr="Stethoscope icon">
            <a:extLst>
              <a:ext uri="{FF2B5EF4-FFF2-40B4-BE49-F238E27FC236}">
                <a16:creationId xmlns:a16="http://schemas.microsoft.com/office/drawing/2014/main" id="{F312BF02-DE55-6149-968F-6DA68FF65CE0}"/>
              </a:ext>
            </a:extLst>
          </p:cNvPr>
          <p:cNvPicPr>
            <a:picLocks noGrp="1" noChangeAspect="1"/>
          </p:cNvPicPr>
          <p:nvPr>
            <p:ph sz="quarter" idx="25"/>
          </p:nvPr>
        </p:nvPicPr>
        <p:blipFill>
          <a:blip r:embed="rId4"/>
          <a:stretch>
            <a:fillRect/>
          </a:stretch>
        </p:blipFill>
        <p:spPr/>
      </p:pic>
      <p:sp>
        <p:nvSpPr>
          <p:cNvPr id="59" name="Content Placeholder 58">
            <a:extLst>
              <a:ext uri="{FF2B5EF4-FFF2-40B4-BE49-F238E27FC236}">
                <a16:creationId xmlns:a16="http://schemas.microsoft.com/office/drawing/2014/main" id="{CFE6DBD3-3AE5-A14E-AF54-95AE2C8183FE}"/>
              </a:ext>
            </a:extLst>
          </p:cNvPr>
          <p:cNvSpPr>
            <a:spLocks noGrp="1"/>
          </p:cNvSpPr>
          <p:nvPr>
            <p:ph sz="quarter" idx="26"/>
          </p:nvPr>
        </p:nvSpPr>
        <p:spPr>
          <a:xfrm>
            <a:off x="2092778" y="2376947"/>
            <a:ext cx="1011930" cy="170235"/>
          </a:xfrm>
        </p:spPr>
        <p:txBody>
          <a:bodyPr>
            <a:normAutofit fontScale="70000" lnSpcReduction="20000"/>
          </a:bodyPr>
          <a:lstStyle/>
          <a:p>
            <a:r>
              <a:rPr lang="en-US" dirty="0"/>
              <a:t>HEALTH SERVICES</a:t>
            </a:r>
          </a:p>
        </p:txBody>
      </p:sp>
      <p:sp>
        <p:nvSpPr>
          <p:cNvPr id="60" name="Content Placeholder 59">
            <a:extLst>
              <a:ext uri="{FF2B5EF4-FFF2-40B4-BE49-F238E27FC236}">
                <a16:creationId xmlns:a16="http://schemas.microsoft.com/office/drawing/2014/main" id="{272BCDDD-5ACE-0043-84F6-64EE801A257E}"/>
              </a:ext>
            </a:extLst>
          </p:cNvPr>
          <p:cNvSpPr>
            <a:spLocks noGrp="1"/>
          </p:cNvSpPr>
          <p:nvPr>
            <p:ph sz="quarter" idx="27"/>
          </p:nvPr>
        </p:nvSpPr>
        <p:spPr>
          <a:xfrm>
            <a:off x="687731" y="2591207"/>
            <a:ext cx="1188720" cy="286767"/>
          </a:xfrm>
        </p:spPr>
        <p:txBody>
          <a:bodyPr>
            <a:normAutofit lnSpcReduction="10000"/>
          </a:bodyPr>
          <a:lstStyle/>
          <a:p>
            <a:r>
              <a:rPr lang="en-US" dirty="0"/>
              <a:t>Clinical Ancillary</a:t>
            </a:r>
            <a:br>
              <a:rPr lang="en-US" dirty="0"/>
            </a:br>
            <a:r>
              <a:rPr lang="en-US" dirty="0">
                <a:solidFill>
                  <a:schemeClr val="accent4"/>
                </a:solidFill>
              </a:rPr>
              <a:t>(Amy </a:t>
            </a:r>
            <a:r>
              <a:rPr lang="en-US" dirty="0" err="1">
                <a:solidFill>
                  <a:schemeClr val="accent4"/>
                </a:solidFill>
              </a:rPr>
              <a:t>Lucyx</a:t>
            </a:r>
            <a:r>
              <a:rPr lang="en-US" dirty="0">
                <a:solidFill>
                  <a:schemeClr val="accent4"/>
                </a:solidFill>
              </a:rPr>
              <a:t>)</a:t>
            </a:r>
          </a:p>
        </p:txBody>
      </p:sp>
      <p:sp>
        <p:nvSpPr>
          <p:cNvPr id="61" name="Content Placeholder 60">
            <a:extLst>
              <a:ext uri="{FF2B5EF4-FFF2-40B4-BE49-F238E27FC236}">
                <a16:creationId xmlns:a16="http://schemas.microsoft.com/office/drawing/2014/main" id="{4FCD3DF1-18FD-D843-BCAA-82393311BEE1}"/>
              </a:ext>
            </a:extLst>
          </p:cNvPr>
          <p:cNvSpPr>
            <a:spLocks noGrp="1"/>
          </p:cNvSpPr>
          <p:nvPr>
            <p:ph sz="quarter" idx="28"/>
          </p:nvPr>
        </p:nvSpPr>
        <p:spPr>
          <a:xfrm>
            <a:off x="1906931" y="2591207"/>
            <a:ext cx="1188720" cy="286767"/>
          </a:xfrm>
        </p:spPr>
        <p:txBody>
          <a:bodyPr>
            <a:normAutofit lnSpcReduction="10000"/>
          </a:bodyPr>
          <a:lstStyle/>
          <a:p>
            <a:r>
              <a:rPr lang="en-US" dirty="0"/>
              <a:t>Health Care Admin</a:t>
            </a:r>
            <a:br>
              <a:rPr lang="en-US" dirty="0"/>
            </a:br>
            <a:r>
              <a:rPr lang="en-US" dirty="0">
                <a:solidFill>
                  <a:schemeClr val="accent4"/>
                </a:solidFill>
              </a:rPr>
              <a:t>(Charles Warner)</a:t>
            </a:r>
          </a:p>
        </p:txBody>
      </p:sp>
      <p:sp>
        <p:nvSpPr>
          <p:cNvPr id="62" name="Content Placeholder 61">
            <a:extLst>
              <a:ext uri="{FF2B5EF4-FFF2-40B4-BE49-F238E27FC236}">
                <a16:creationId xmlns:a16="http://schemas.microsoft.com/office/drawing/2014/main" id="{0D25FC47-7FBF-AC46-9060-217EF048E40E}"/>
              </a:ext>
            </a:extLst>
          </p:cNvPr>
          <p:cNvSpPr>
            <a:spLocks noGrp="1"/>
          </p:cNvSpPr>
          <p:nvPr>
            <p:ph sz="quarter" idx="29"/>
          </p:nvPr>
        </p:nvSpPr>
        <p:spPr>
          <a:xfrm>
            <a:off x="3123454" y="2585281"/>
            <a:ext cx="1191397" cy="292693"/>
          </a:xfrm>
        </p:spPr>
        <p:txBody>
          <a:bodyPr>
            <a:normAutofit lnSpcReduction="10000"/>
          </a:bodyPr>
          <a:lstStyle/>
          <a:p>
            <a:r>
              <a:rPr lang="en-US" dirty="0"/>
              <a:t>Provider Systems</a:t>
            </a:r>
            <a:br>
              <a:rPr lang="en-US" dirty="0"/>
            </a:br>
            <a:r>
              <a:rPr lang="en-US" dirty="0">
                <a:solidFill>
                  <a:schemeClr val="accent4"/>
                </a:solidFill>
              </a:rPr>
              <a:t>(Malek Crawford)</a:t>
            </a:r>
          </a:p>
        </p:txBody>
      </p:sp>
      <p:sp>
        <p:nvSpPr>
          <p:cNvPr id="63" name="Content Placeholder 62">
            <a:extLst>
              <a:ext uri="{FF2B5EF4-FFF2-40B4-BE49-F238E27FC236}">
                <a16:creationId xmlns:a16="http://schemas.microsoft.com/office/drawing/2014/main" id="{A0688B98-B020-064C-9704-D6B6427BE625}"/>
              </a:ext>
            </a:extLst>
          </p:cNvPr>
          <p:cNvSpPr>
            <a:spLocks noGrp="1"/>
          </p:cNvSpPr>
          <p:nvPr>
            <p:ph sz="quarter" idx="30"/>
          </p:nvPr>
        </p:nvSpPr>
        <p:spPr>
          <a:xfrm>
            <a:off x="687731" y="2921999"/>
            <a:ext cx="1177610" cy="286767"/>
          </a:xfrm>
        </p:spPr>
        <p:txBody>
          <a:bodyPr>
            <a:normAutofit lnSpcReduction="10000"/>
          </a:bodyPr>
          <a:lstStyle/>
          <a:p>
            <a:r>
              <a:rPr lang="en-US" dirty="0"/>
              <a:t>Community Care</a:t>
            </a:r>
            <a:br>
              <a:rPr lang="en-US" dirty="0"/>
            </a:br>
            <a:r>
              <a:rPr lang="en-US" dirty="0">
                <a:solidFill>
                  <a:schemeClr val="accent4"/>
                </a:solidFill>
              </a:rPr>
              <a:t>(Gita Uppal – SL)</a:t>
            </a:r>
          </a:p>
        </p:txBody>
      </p:sp>
      <p:sp>
        <p:nvSpPr>
          <p:cNvPr id="64" name="Content Placeholder 63">
            <a:extLst>
              <a:ext uri="{FF2B5EF4-FFF2-40B4-BE49-F238E27FC236}">
                <a16:creationId xmlns:a16="http://schemas.microsoft.com/office/drawing/2014/main" id="{C4F00EB2-24A0-8843-ACE9-ED1A2554A702}"/>
              </a:ext>
            </a:extLst>
          </p:cNvPr>
          <p:cNvSpPr>
            <a:spLocks noGrp="1"/>
          </p:cNvSpPr>
          <p:nvPr>
            <p:ph sz="quarter" idx="31"/>
          </p:nvPr>
        </p:nvSpPr>
        <p:spPr>
          <a:xfrm>
            <a:off x="1904254" y="2914357"/>
            <a:ext cx="1191397" cy="297496"/>
          </a:xfrm>
        </p:spPr>
        <p:txBody>
          <a:bodyPr>
            <a:normAutofit/>
          </a:bodyPr>
          <a:lstStyle/>
          <a:p>
            <a:r>
              <a:rPr lang="en-US" dirty="0"/>
              <a:t>Health Financial</a:t>
            </a:r>
            <a:br>
              <a:rPr lang="en-US" dirty="0"/>
            </a:br>
            <a:r>
              <a:rPr lang="en-US" dirty="0">
                <a:solidFill>
                  <a:schemeClr val="accent4"/>
                </a:solidFill>
              </a:rPr>
              <a:t>(???)</a:t>
            </a:r>
          </a:p>
        </p:txBody>
      </p:sp>
      <p:sp>
        <p:nvSpPr>
          <p:cNvPr id="78" name="Content Placeholder 77">
            <a:extLst>
              <a:ext uri="{FF2B5EF4-FFF2-40B4-BE49-F238E27FC236}">
                <a16:creationId xmlns:a16="http://schemas.microsoft.com/office/drawing/2014/main" id="{867A26EF-9AC1-3746-970A-9795D0DC30A3}"/>
              </a:ext>
            </a:extLst>
          </p:cNvPr>
          <p:cNvSpPr>
            <a:spLocks noGrp="1"/>
          </p:cNvSpPr>
          <p:nvPr>
            <p:ph sz="quarter" idx="32"/>
          </p:nvPr>
        </p:nvSpPr>
        <p:spPr>
          <a:xfrm>
            <a:off x="3153934" y="2914357"/>
            <a:ext cx="1177610" cy="298060"/>
          </a:xfrm>
        </p:spPr>
        <p:txBody>
          <a:bodyPr>
            <a:normAutofit/>
          </a:bodyPr>
          <a:lstStyle/>
          <a:p>
            <a:r>
              <a:rPr lang="en-US" dirty="0"/>
              <a:t>Financial Services </a:t>
            </a:r>
            <a:br>
              <a:rPr lang="en-US" dirty="0"/>
            </a:br>
            <a:r>
              <a:rPr lang="en-US" dirty="0"/>
              <a:t>Center Health </a:t>
            </a:r>
            <a:r>
              <a:rPr lang="en-US" dirty="0">
                <a:solidFill>
                  <a:schemeClr val="accent4"/>
                </a:solidFill>
              </a:rPr>
              <a:t>(???)</a:t>
            </a:r>
            <a:r>
              <a:rPr lang="en-US" dirty="0"/>
              <a:t> </a:t>
            </a:r>
          </a:p>
        </p:txBody>
      </p:sp>
      <p:sp>
        <p:nvSpPr>
          <p:cNvPr id="22" name="Content Placeholder 21">
            <a:extLst>
              <a:ext uri="{FF2B5EF4-FFF2-40B4-BE49-F238E27FC236}">
                <a16:creationId xmlns:a16="http://schemas.microsoft.com/office/drawing/2014/main" id="{BFCD5F64-BDFA-B744-B305-5A09176D6C82}"/>
              </a:ext>
            </a:extLst>
          </p:cNvPr>
          <p:cNvSpPr>
            <a:spLocks noGrp="1"/>
          </p:cNvSpPr>
          <p:nvPr>
            <p:ph sz="quarter" idx="33"/>
          </p:nvPr>
        </p:nvSpPr>
        <p:spPr>
          <a:xfrm>
            <a:off x="715534" y="3269975"/>
            <a:ext cx="1850203" cy="272356"/>
          </a:xfrm>
        </p:spPr>
        <p:txBody>
          <a:bodyPr>
            <a:normAutofit fontScale="92500" lnSpcReduction="10000"/>
          </a:bodyPr>
          <a:lstStyle/>
          <a:p>
            <a:r>
              <a:rPr lang="en-US" dirty="0"/>
              <a:t>Medical Research, Education, </a:t>
            </a:r>
            <a:br>
              <a:rPr lang="en-US" dirty="0"/>
            </a:br>
            <a:r>
              <a:rPr lang="en-US" dirty="0"/>
              <a:t>and Population Health </a:t>
            </a:r>
            <a:r>
              <a:rPr lang="en-US" dirty="0">
                <a:solidFill>
                  <a:schemeClr val="accent4"/>
                </a:solidFill>
              </a:rPr>
              <a:t>(Charles Warner)</a:t>
            </a:r>
          </a:p>
        </p:txBody>
      </p:sp>
      <p:sp>
        <p:nvSpPr>
          <p:cNvPr id="66" name="Content Placeholder 65">
            <a:extLst>
              <a:ext uri="{FF2B5EF4-FFF2-40B4-BE49-F238E27FC236}">
                <a16:creationId xmlns:a16="http://schemas.microsoft.com/office/drawing/2014/main" id="{9F27BB95-9D95-7C4E-AF58-75410038DE67}"/>
              </a:ext>
            </a:extLst>
          </p:cNvPr>
          <p:cNvSpPr>
            <a:spLocks noGrp="1"/>
          </p:cNvSpPr>
          <p:nvPr>
            <p:ph sz="quarter" idx="34"/>
          </p:nvPr>
        </p:nvSpPr>
        <p:spPr>
          <a:xfrm>
            <a:off x="2598744" y="3251058"/>
            <a:ext cx="1716107" cy="304030"/>
          </a:xfrm>
        </p:spPr>
        <p:txBody>
          <a:bodyPr>
            <a:normAutofit/>
          </a:bodyPr>
          <a:lstStyle/>
          <a:p>
            <a:r>
              <a:rPr lang="en-US" dirty="0"/>
              <a:t>Electronic Health Record—Cerner</a:t>
            </a:r>
            <a:br>
              <a:rPr lang="en-US" dirty="0"/>
            </a:br>
            <a:r>
              <a:rPr lang="en-US" dirty="0">
                <a:solidFill>
                  <a:schemeClr val="accent4"/>
                </a:solidFill>
              </a:rPr>
              <a:t>(Shawn </a:t>
            </a:r>
            <a:r>
              <a:rPr lang="en-US" dirty="0" err="1">
                <a:solidFill>
                  <a:schemeClr val="accent4"/>
                </a:solidFill>
              </a:rPr>
              <a:t>Faherty</a:t>
            </a:r>
            <a:r>
              <a:rPr lang="en-US" dirty="0">
                <a:solidFill>
                  <a:schemeClr val="accent4"/>
                </a:solidFill>
              </a:rPr>
              <a:t>)</a:t>
            </a:r>
          </a:p>
        </p:txBody>
      </p:sp>
      <p:sp>
        <p:nvSpPr>
          <p:cNvPr id="67" name="Content Placeholder 66">
            <a:extLst>
              <a:ext uri="{FF2B5EF4-FFF2-40B4-BE49-F238E27FC236}">
                <a16:creationId xmlns:a16="http://schemas.microsoft.com/office/drawing/2014/main" id="{C4BED020-9494-8E4C-80E8-366408A7AEB7}"/>
              </a:ext>
            </a:extLst>
          </p:cNvPr>
          <p:cNvSpPr>
            <a:spLocks noGrp="1"/>
          </p:cNvSpPr>
          <p:nvPr>
            <p:ph sz="quarter" idx="35"/>
          </p:nvPr>
        </p:nvSpPr>
        <p:spPr>
          <a:xfrm>
            <a:off x="687731" y="3600453"/>
            <a:ext cx="1177610" cy="272357"/>
          </a:xfrm>
        </p:spPr>
        <p:txBody>
          <a:bodyPr>
            <a:normAutofit fontScale="92500" lnSpcReduction="10000"/>
          </a:bodyPr>
          <a:lstStyle/>
          <a:p>
            <a:r>
              <a:rPr lang="en-US" dirty="0" err="1"/>
              <a:t>VistA</a:t>
            </a:r>
            <a:r>
              <a:rPr lang="en-US" dirty="0"/>
              <a:t> Office</a:t>
            </a:r>
            <a:br>
              <a:rPr lang="en-US" dirty="0"/>
            </a:br>
            <a:r>
              <a:rPr lang="en-US" dirty="0">
                <a:solidFill>
                  <a:schemeClr val="accent4"/>
                </a:solidFill>
              </a:rPr>
              <a:t>(???)</a:t>
            </a:r>
            <a:endParaRPr lang="en-US" dirty="0"/>
          </a:p>
        </p:txBody>
      </p:sp>
      <p:sp>
        <p:nvSpPr>
          <p:cNvPr id="68" name="Content Placeholder 67">
            <a:extLst>
              <a:ext uri="{FF2B5EF4-FFF2-40B4-BE49-F238E27FC236}">
                <a16:creationId xmlns:a16="http://schemas.microsoft.com/office/drawing/2014/main" id="{0DA0A166-9994-1346-854C-DB3906EA80DD}"/>
              </a:ext>
            </a:extLst>
          </p:cNvPr>
          <p:cNvSpPr>
            <a:spLocks noGrp="1"/>
          </p:cNvSpPr>
          <p:nvPr>
            <p:ph sz="quarter" idx="36"/>
          </p:nvPr>
        </p:nvSpPr>
        <p:spPr>
          <a:xfrm>
            <a:off x="1904254" y="3593728"/>
            <a:ext cx="1191397" cy="279082"/>
          </a:xfrm>
        </p:spPr>
        <p:txBody>
          <a:bodyPr>
            <a:normAutofit lnSpcReduction="10000"/>
          </a:bodyPr>
          <a:lstStyle/>
          <a:p>
            <a:r>
              <a:rPr lang="en-US" dirty="0"/>
              <a:t>Supply Chain </a:t>
            </a:r>
            <a:r>
              <a:rPr lang="en-US" dirty="0" err="1"/>
              <a:t>Mgmt</a:t>
            </a:r>
            <a:br>
              <a:rPr lang="en-US" dirty="0"/>
            </a:br>
            <a:r>
              <a:rPr lang="en-US" dirty="0">
                <a:solidFill>
                  <a:schemeClr val="accent4"/>
                </a:solidFill>
              </a:rPr>
              <a:t>(Mark Shaughnessy)</a:t>
            </a:r>
          </a:p>
        </p:txBody>
      </p:sp>
      <p:sp>
        <p:nvSpPr>
          <p:cNvPr id="69" name="Content Placeholder 68">
            <a:extLst>
              <a:ext uri="{FF2B5EF4-FFF2-40B4-BE49-F238E27FC236}">
                <a16:creationId xmlns:a16="http://schemas.microsoft.com/office/drawing/2014/main" id="{0FE09E5A-418B-AF44-AEB3-DE9CA0568163}"/>
              </a:ext>
            </a:extLst>
          </p:cNvPr>
          <p:cNvSpPr>
            <a:spLocks noGrp="1"/>
          </p:cNvSpPr>
          <p:nvPr>
            <p:ph sz="quarter" idx="37"/>
          </p:nvPr>
        </p:nvSpPr>
        <p:spPr>
          <a:xfrm>
            <a:off x="3123454" y="3593112"/>
            <a:ext cx="1191397" cy="279698"/>
          </a:xfrm>
        </p:spPr>
        <p:txBody>
          <a:bodyPr>
            <a:normAutofit lnSpcReduction="10000"/>
          </a:bodyPr>
          <a:lstStyle/>
          <a:p>
            <a:r>
              <a:rPr lang="en-US" dirty="0"/>
              <a:t>VHA Non-IT Funded </a:t>
            </a:r>
            <a:br>
              <a:rPr lang="en-US" dirty="0"/>
            </a:br>
            <a:r>
              <a:rPr lang="en-US" dirty="0">
                <a:solidFill>
                  <a:schemeClr val="accent4"/>
                </a:solidFill>
              </a:rPr>
              <a:t>(???)</a:t>
            </a:r>
            <a:endParaRPr lang="en-US" dirty="0"/>
          </a:p>
        </p:txBody>
      </p:sp>
      <p:pic>
        <p:nvPicPr>
          <p:cNvPr id="92" name="Content Placeholder 86" descr="Star icon">
            <a:extLst>
              <a:ext uri="{FF2B5EF4-FFF2-40B4-BE49-F238E27FC236}">
                <a16:creationId xmlns:a16="http://schemas.microsoft.com/office/drawing/2014/main" id="{9CAE3FF1-9B33-864C-A281-D59914985C61}"/>
              </a:ext>
            </a:extLst>
          </p:cNvPr>
          <p:cNvPicPr>
            <a:picLocks noGrp="1" noChangeAspect="1"/>
          </p:cNvPicPr>
          <p:nvPr>
            <p:ph sz="quarter" idx="38"/>
          </p:nvPr>
        </p:nvPicPr>
        <p:blipFill>
          <a:blip r:embed="rId5"/>
          <a:stretch>
            <a:fillRect/>
          </a:stretch>
        </p:blipFill>
        <p:spPr>
          <a:xfrm>
            <a:off x="5581459" y="2364582"/>
            <a:ext cx="154781" cy="170260"/>
          </a:xfrm>
        </p:spPr>
      </p:pic>
      <p:sp>
        <p:nvSpPr>
          <p:cNvPr id="71" name="Content Placeholder 70">
            <a:extLst>
              <a:ext uri="{FF2B5EF4-FFF2-40B4-BE49-F238E27FC236}">
                <a16:creationId xmlns:a16="http://schemas.microsoft.com/office/drawing/2014/main" id="{974E362F-B00E-1C4C-8F5D-F002C70EE5C1}"/>
              </a:ext>
            </a:extLst>
          </p:cNvPr>
          <p:cNvSpPr>
            <a:spLocks noGrp="1"/>
          </p:cNvSpPr>
          <p:nvPr>
            <p:ph sz="quarter" idx="39"/>
          </p:nvPr>
        </p:nvSpPr>
        <p:spPr>
          <a:xfrm>
            <a:off x="5658849" y="2364264"/>
            <a:ext cx="1867926" cy="177757"/>
          </a:xfrm>
        </p:spPr>
        <p:txBody>
          <a:bodyPr>
            <a:normAutofit fontScale="77500" lnSpcReduction="20000"/>
          </a:bodyPr>
          <a:lstStyle/>
          <a:p>
            <a:pPr algn="ctr"/>
            <a:r>
              <a:rPr lang="en-US" dirty="0"/>
              <a:t>BENEFITS AND MEMORIAL SERVICES</a:t>
            </a:r>
          </a:p>
        </p:txBody>
      </p:sp>
      <p:sp>
        <p:nvSpPr>
          <p:cNvPr id="72" name="Content Placeholder 71">
            <a:extLst>
              <a:ext uri="{FF2B5EF4-FFF2-40B4-BE49-F238E27FC236}">
                <a16:creationId xmlns:a16="http://schemas.microsoft.com/office/drawing/2014/main" id="{8886A4FD-EDAA-4848-BAA8-D24D994BF04D}"/>
              </a:ext>
            </a:extLst>
          </p:cNvPr>
          <p:cNvSpPr>
            <a:spLocks noGrp="1"/>
          </p:cNvSpPr>
          <p:nvPr>
            <p:ph sz="quarter" idx="40"/>
          </p:nvPr>
        </p:nvSpPr>
        <p:spPr>
          <a:xfrm>
            <a:off x="4815705" y="2589066"/>
            <a:ext cx="1766099" cy="286970"/>
          </a:xfrm>
        </p:spPr>
        <p:txBody>
          <a:bodyPr>
            <a:normAutofit fontScale="92500"/>
          </a:bodyPr>
          <a:lstStyle/>
          <a:p>
            <a:r>
              <a:rPr lang="en-US" dirty="0"/>
              <a:t>Education and Vocational Rehabilitation</a:t>
            </a:r>
            <a:br>
              <a:rPr lang="en-US" dirty="0"/>
            </a:br>
            <a:r>
              <a:rPr lang="en-US" dirty="0">
                <a:solidFill>
                  <a:schemeClr val="accent4"/>
                </a:solidFill>
              </a:rPr>
              <a:t>(???)</a:t>
            </a:r>
            <a:endParaRPr lang="en-US" dirty="0"/>
          </a:p>
        </p:txBody>
      </p:sp>
      <p:sp>
        <p:nvSpPr>
          <p:cNvPr id="95" name="Content Placeholder 94">
            <a:extLst>
              <a:ext uri="{FF2B5EF4-FFF2-40B4-BE49-F238E27FC236}">
                <a16:creationId xmlns:a16="http://schemas.microsoft.com/office/drawing/2014/main" id="{AEB8CE0F-DF3E-F548-8EE9-30B4A738A50D}"/>
              </a:ext>
            </a:extLst>
          </p:cNvPr>
          <p:cNvSpPr>
            <a:spLocks noGrp="1"/>
          </p:cNvSpPr>
          <p:nvPr>
            <p:ph sz="quarter" idx="41"/>
          </p:nvPr>
        </p:nvSpPr>
        <p:spPr>
          <a:xfrm>
            <a:off x="6651416" y="2591207"/>
            <a:ext cx="1780530" cy="284829"/>
          </a:xfrm>
        </p:spPr>
        <p:txBody>
          <a:bodyPr>
            <a:normAutofit lnSpcReduction="10000"/>
          </a:bodyPr>
          <a:lstStyle/>
          <a:p>
            <a:r>
              <a:rPr lang="en-US" dirty="0"/>
              <a:t>Compensation &amp; Pension</a:t>
            </a:r>
            <a:br>
              <a:rPr lang="en-US" dirty="0"/>
            </a:br>
            <a:r>
              <a:rPr lang="en-US" dirty="0">
                <a:solidFill>
                  <a:schemeClr val="accent4"/>
                </a:solidFill>
              </a:rPr>
              <a:t>(Rob Smith)</a:t>
            </a:r>
          </a:p>
        </p:txBody>
      </p:sp>
      <p:sp>
        <p:nvSpPr>
          <p:cNvPr id="31" name="Content Placeholder 30">
            <a:extLst>
              <a:ext uri="{FF2B5EF4-FFF2-40B4-BE49-F238E27FC236}">
                <a16:creationId xmlns:a16="http://schemas.microsoft.com/office/drawing/2014/main" id="{3B8C104A-351A-D945-85B7-5F6EEA5B2D00}"/>
              </a:ext>
            </a:extLst>
          </p:cNvPr>
          <p:cNvSpPr>
            <a:spLocks noGrp="1"/>
          </p:cNvSpPr>
          <p:nvPr>
            <p:ph sz="quarter" idx="48"/>
          </p:nvPr>
        </p:nvSpPr>
        <p:spPr>
          <a:xfrm>
            <a:off x="4812457" y="2924689"/>
            <a:ext cx="1769347" cy="283565"/>
          </a:xfrm>
        </p:spPr>
        <p:txBody>
          <a:bodyPr/>
          <a:lstStyle/>
          <a:p>
            <a:r>
              <a:rPr lang="en-US" dirty="0"/>
              <a:t>Loan Guaranty </a:t>
            </a:r>
            <a:r>
              <a:rPr lang="en-US" dirty="0">
                <a:solidFill>
                  <a:schemeClr val="accent4"/>
                </a:solidFill>
              </a:rPr>
              <a:t>(???)</a:t>
            </a:r>
            <a:endParaRPr lang="en-US" dirty="0"/>
          </a:p>
        </p:txBody>
      </p:sp>
      <p:sp>
        <p:nvSpPr>
          <p:cNvPr id="74" name="Content Placeholder 73">
            <a:extLst>
              <a:ext uri="{FF2B5EF4-FFF2-40B4-BE49-F238E27FC236}">
                <a16:creationId xmlns:a16="http://schemas.microsoft.com/office/drawing/2014/main" id="{7CD5B851-BA88-DA40-847B-4D9928B94C6F}"/>
              </a:ext>
            </a:extLst>
          </p:cNvPr>
          <p:cNvSpPr>
            <a:spLocks noGrp="1"/>
          </p:cNvSpPr>
          <p:nvPr>
            <p:ph sz="quarter" idx="49"/>
          </p:nvPr>
        </p:nvSpPr>
        <p:spPr>
          <a:xfrm>
            <a:off x="6662600" y="2914357"/>
            <a:ext cx="1769347" cy="304377"/>
          </a:xfrm>
        </p:spPr>
        <p:txBody>
          <a:bodyPr/>
          <a:lstStyle/>
          <a:p>
            <a:r>
              <a:rPr lang="en-US" dirty="0"/>
              <a:t>Appeals</a:t>
            </a:r>
            <a:br>
              <a:rPr lang="en-US" dirty="0"/>
            </a:br>
            <a:r>
              <a:rPr lang="en-US" dirty="0">
                <a:solidFill>
                  <a:schemeClr val="accent4"/>
                </a:solidFill>
              </a:rPr>
              <a:t>(Troy Hamilton)</a:t>
            </a:r>
          </a:p>
        </p:txBody>
      </p:sp>
      <p:sp>
        <p:nvSpPr>
          <p:cNvPr id="75" name="Content Placeholder 74">
            <a:extLst>
              <a:ext uri="{FF2B5EF4-FFF2-40B4-BE49-F238E27FC236}">
                <a16:creationId xmlns:a16="http://schemas.microsoft.com/office/drawing/2014/main" id="{3936620E-86B0-2540-A5DD-5CC619DEBEDC}"/>
              </a:ext>
            </a:extLst>
          </p:cNvPr>
          <p:cNvSpPr>
            <a:spLocks noGrp="1"/>
          </p:cNvSpPr>
          <p:nvPr>
            <p:ph sz="quarter" idx="50"/>
          </p:nvPr>
        </p:nvSpPr>
        <p:spPr>
          <a:xfrm>
            <a:off x="4812457" y="3256907"/>
            <a:ext cx="1769347" cy="298181"/>
          </a:xfrm>
        </p:spPr>
        <p:txBody>
          <a:bodyPr/>
          <a:lstStyle/>
          <a:p>
            <a:r>
              <a:rPr lang="en-US" dirty="0"/>
              <a:t>Insurance </a:t>
            </a:r>
            <a:r>
              <a:rPr lang="en-US" dirty="0">
                <a:solidFill>
                  <a:schemeClr val="accent4"/>
                </a:solidFill>
              </a:rPr>
              <a:t>(???)</a:t>
            </a:r>
            <a:endParaRPr lang="en-US" dirty="0"/>
          </a:p>
        </p:txBody>
      </p:sp>
      <p:sp>
        <p:nvSpPr>
          <p:cNvPr id="76" name="Content Placeholder 75">
            <a:extLst>
              <a:ext uri="{FF2B5EF4-FFF2-40B4-BE49-F238E27FC236}">
                <a16:creationId xmlns:a16="http://schemas.microsoft.com/office/drawing/2014/main" id="{36B3DF50-B58C-0B4C-8A4D-AA66AF71213A}"/>
              </a:ext>
            </a:extLst>
          </p:cNvPr>
          <p:cNvSpPr>
            <a:spLocks noGrp="1"/>
          </p:cNvSpPr>
          <p:nvPr>
            <p:ph sz="quarter" idx="51"/>
          </p:nvPr>
        </p:nvSpPr>
        <p:spPr>
          <a:xfrm>
            <a:off x="6662600" y="3268923"/>
            <a:ext cx="1769347" cy="286165"/>
          </a:xfrm>
        </p:spPr>
        <p:txBody>
          <a:bodyPr>
            <a:normAutofit lnSpcReduction="10000"/>
          </a:bodyPr>
          <a:lstStyle/>
          <a:p>
            <a:r>
              <a:rPr lang="en-US" dirty="0"/>
              <a:t>Memorial Benefits and Services</a:t>
            </a:r>
            <a:br>
              <a:rPr lang="en-US" dirty="0"/>
            </a:br>
            <a:r>
              <a:rPr lang="en-US" dirty="0">
                <a:solidFill>
                  <a:schemeClr val="accent4"/>
                </a:solidFill>
              </a:rPr>
              <a:t>(Christine Walker)</a:t>
            </a:r>
          </a:p>
        </p:txBody>
      </p:sp>
      <p:sp>
        <p:nvSpPr>
          <p:cNvPr id="77" name="Content Placeholder 76">
            <a:extLst>
              <a:ext uri="{FF2B5EF4-FFF2-40B4-BE49-F238E27FC236}">
                <a16:creationId xmlns:a16="http://schemas.microsoft.com/office/drawing/2014/main" id="{1F90A48E-4447-834A-B620-241713AC5524}"/>
              </a:ext>
            </a:extLst>
          </p:cNvPr>
          <p:cNvSpPr>
            <a:spLocks noGrp="1"/>
          </p:cNvSpPr>
          <p:nvPr>
            <p:ph sz="quarter" idx="52"/>
          </p:nvPr>
        </p:nvSpPr>
        <p:spPr>
          <a:xfrm>
            <a:off x="4812457" y="3605276"/>
            <a:ext cx="3589678" cy="284828"/>
          </a:xfrm>
        </p:spPr>
        <p:txBody>
          <a:bodyPr/>
          <a:lstStyle/>
          <a:p>
            <a:r>
              <a:rPr lang="en-US" dirty="0"/>
              <a:t>Benefits Integration and Administration </a:t>
            </a:r>
            <a:r>
              <a:rPr lang="en-US" dirty="0">
                <a:solidFill>
                  <a:schemeClr val="accent4"/>
                </a:solidFill>
              </a:rPr>
              <a:t>(???)</a:t>
            </a:r>
            <a:endParaRPr lang="en-US" dirty="0"/>
          </a:p>
        </p:txBody>
      </p:sp>
      <p:pic>
        <p:nvPicPr>
          <p:cNvPr id="96" name="Content Placeholder 85" descr="Buildings icon">
            <a:extLst>
              <a:ext uri="{FF2B5EF4-FFF2-40B4-BE49-F238E27FC236}">
                <a16:creationId xmlns:a16="http://schemas.microsoft.com/office/drawing/2014/main" id="{B547639A-8907-3D42-9109-05392E889951}"/>
              </a:ext>
            </a:extLst>
          </p:cNvPr>
          <p:cNvPicPr>
            <a:picLocks noGrp="1" noChangeAspect="1"/>
          </p:cNvPicPr>
          <p:nvPr>
            <p:ph sz="quarter" idx="53"/>
          </p:nvPr>
        </p:nvPicPr>
        <p:blipFill>
          <a:blip r:embed="rId6"/>
          <a:stretch>
            <a:fillRect/>
          </a:stretch>
        </p:blipFill>
        <p:spPr>
          <a:xfrm>
            <a:off x="3836368" y="4037411"/>
            <a:ext cx="179438" cy="173831"/>
          </a:xfrm>
        </p:spPr>
      </p:pic>
      <p:sp>
        <p:nvSpPr>
          <p:cNvPr id="37" name="Content Placeholder 36">
            <a:extLst>
              <a:ext uri="{FF2B5EF4-FFF2-40B4-BE49-F238E27FC236}">
                <a16:creationId xmlns:a16="http://schemas.microsoft.com/office/drawing/2014/main" id="{901DD4D9-335F-9241-8A25-A41F7226A00C}"/>
              </a:ext>
            </a:extLst>
          </p:cNvPr>
          <p:cNvSpPr>
            <a:spLocks noGrp="1"/>
          </p:cNvSpPr>
          <p:nvPr>
            <p:ph sz="quarter" idx="54"/>
          </p:nvPr>
        </p:nvSpPr>
        <p:spPr>
          <a:xfrm>
            <a:off x="3595546" y="4038752"/>
            <a:ext cx="1952909" cy="170234"/>
          </a:xfrm>
        </p:spPr>
        <p:txBody>
          <a:bodyPr>
            <a:normAutofit fontScale="70000" lnSpcReduction="20000"/>
          </a:bodyPr>
          <a:lstStyle/>
          <a:p>
            <a:pPr algn="ctr"/>
            <a:r>
              <a:rPr lang="en-US" dirty="0"/>
              <a:t>CORPORATE SERVICES</a:t>
            </a:r>
          </a:p>
        </p:txBody>
      </p:sp>
      <p:sp>
        <p:nvSpPr>
          <p:cNvPr id="79" name="Content Placeholder 78">
            <a:extLst>
              <a:ext uri="{FF2B5EF4-FFF2-40B4-BE49-F238E27FC236}">
                <a16:creationId xmlns:a16="http://schemas.microsoft.com/office/drawing/2014/main" id="{92015EAC-231F-DB42-8F3C-1D6F61B0601F}"/>
              </a:ext>
            </a:extLst>
          </p:cNvPr>
          <p:cNvSpPr>
            <a:spLocks noGrp="1"/>
          </p:cNvSpPr>
          <p:nvPr>
            <p:ph sz="quarter" idx="55"/>
          </p:nvPr>
        </p:nvSpPr>
        <p:spPr>
          <a:xfrm>
            <a:off x="728240" y="4245412"/>
            <a:ext cx="1710911" cy="280865"/>
          </a:xfrm>
        </p:spPr>
        <p:txBody>
          <a:bodyPr>
            <a:normAutofit fontScale="92500" lnSpcReduction="10000"/>
          </a:bodyPr>
          <a:lstStyle/>
          <a:p>
            <a:r>
              <a:rPr lang="en-US" dirty="0"/>
              <a:t>Acquisition and Property Management</a:t>
            </a:r>
            <a:br>
              <a:rPr lang="en-US" dirty="0"/>
            </a:br>
            <a:r>
              <a:rPr lang="en-US" dirty="0">
                <a:solidFill>
                  <a:schemeClr val="accent4"/>
                </a:solidFill>
              </a:rPr>
              <a:t>(???)</a:t>
            </a:r>
            <a:endParaRPr lang="en-US" dirty="0"/>
          </a:p>
        </p:txBody>
      </p:sp>
      <p:sp>
        <p:nvSpPr>
          <p:cNvPr id="80" name="Content Placeholder 79">
            <a:extLst>
              <a:ext uri="{FF2B5EF4-FFF2-40B4-BE49-F238E27FC236}">
                <a16:creationId xmlns:a16="http://schemas.microsoft.com/office/drawing/2014/main" id="{9694433B-5615-A14D-BECB-3E8FC8C69CC2}"/>
              </a:ext>
            </a:extLst>
          </p:cNvPr>
          <p:cNvSpPr>
            <a:spLocks noGrp="1"/>
          </p:cNvSpPr>
          <p:nvPr>
            <p:ph sz="quarter" idx="56"/>
          </p:nvPr>
        </p:nvSpPr>
        <p:spPr>
          <a:xfrm>
            <a:off x="2691197" y="4245411"/>
            <a:ext cx="1729505" cy="304030"/>
          </a:xfrm>
        </p:spPr>
        <p:txBody>
          <a:bodyPr/>
          <a:lstStyle/>
          <a:p>
            <a:r>
              <a:rPr lang="en-US" dirty="0"/>
              <a:t>Financial Management </a:t>
            </a:r>
            <a:br>
              <a:rPr lang="en-US" dirty="0"/>
            </a:br>
            <a:r>
              <a:rPr lang="en-US" dirty="0">
                <a:solidFill>
                  <a:schemeClr val="accent4"/>
                </a:solidFill>
              </a:rPr>
              <a:t>(Gina Williams-Davis)</a:t>
            </a:r>
          </a:p>
        </p:txBody>
      </p:sp>
      <p:sp>
        <p:nvSpPr>
          <p:cNvPr id="81" name="Content Placeholder 80">
            <a:extLst>
              <a:ext uri="{FF2B5EF4-FFF2-40B4-BE49-F238E27FC236}">
                <a16:creationId xmlns:a16="http://schemas.microsoft.com/office/drawing/2014/main" id="{94AD9C0B-4CFC-814D-8D7B-714799193779}"/>
              </a:ext>
            </a:extLst>
          </p:cNvPr>
          <p:cNvSpPr>
            <a:spLocks noGrp="1"/>
          </p:cNvSpPr>
          <p:nvPr>
            <p:ph sz="quarter" idx="57"/>
          </p:nvPr>
        </p:nvSpPr>
        <p:spPr>
          <a:xfrm>
            <a:off x="4652448" y="4245411"/>
            <a:ext cx="1780412" cy="304030"/>
          </a:xfrm>
        </p:spPr>
        <p:txBody>
          <a:bodyPr/>
          <a:lstStyle/>
          <a:p>
            <a:r>
              <a:rPr lang="en-US" dirty="0"/>
              <a:t>Human Capital Management</a:t>
            </a:r>
            <a:br>
              <a:rPr lang="en-US" dirty="0"/>
            </a:br>
            <a:r>
              <a:rPr lang="en-US" dirty="0">
                <a:solidFill>
                  <a:schemeClr val="accent4"/>
                </a:solidFill>
              </a:rPr>
              <a:t>(Brian Lee)</a:t>
            </a:r>
          </a:p>
        </p:txBody>
      </p:sp>
      <p:sp>
        <p:nvSpPr>
          <p:cNvPr id="82" name="Content Placeholder 81">
            <a:extLst>
              <a:ext uri="{FF2B5EF4-FFF2-40B4-BE49-F238E27FC236}">
                <a16:creationId xmlns:a16="http://schemas.microsoft.com/office/drawing/2014/main" id="{6CF43F1D-7450-8B4F-BB6A-D7A324B302FA}"/>
              </a:ext>
            </a:extLst>
          </p:cNvPr>
          <p:cNvSpPr>
            <a:spLocks noGrp="1"/>
          </p:cNvSpPr>
          <p:nvPr>
            <p:ph sz="quarter" idx="58"/>
          </p:nvPr>
        </p:nvSpPr>
        <p:spPr>
          <a:xfrm>
            <a:off x="6651417" y="4247119"/>
            <a:ext cx="1750718" cy="302322"/>
          </a:xfrm>
        </p:spPr>
        <p:txBody>
          <a:bodyPr>
            <a:normAutofit/>
          </a:bodyPr>
          <a:lstStyle/>
          <a:p>
            <a:r>
              <a:rPr lang="en-US" dirty="0"/>
              <a:t>Sec VA/Congressional/</a:t>
            </a:r>
            <a:br>
              <a:rPr lang="en-US" dirty="0"/>
            </a:br>
            <a:r>
              <a:rPr lang="en-US" dirty="0"/>
              <a:t>Legal Affairs </a:t>
            </a:r>
            <a:r>
              <a:rPr lang="en-US" dirty="0">
                <a:solidFill>
                  <a:schemeClr val="accent4"/>
                </a:solidFill>
              </a:rPr>
              <a:t>(???)</a:t>
            </a:r>
            <a:endParaRPr lang="en-US" dirty="0"/>
          </a:p>
        </p:txBody>
      </p:sp>
      <p:pic>
        <p:nvPicPr>
          <p:cNvPr id="94" name="Content Placeholder 84" descr="Connected technology icon">
            <a:extLst>
              <a:ext uri="{FF2B5EF4-FFF2-40B4-BE49-F238E27FC236}">
                <a16:creationId xmlns:a16="http://schemas.microsoft.com/office/drawing/2014/main" id="{A16D1EDA-CEA4-2945-98D7-3AA4164138C9}"/>
              </a:ext>
            </a:extLst>
          </p:cNvPr>
          <p:cNvPicPr>
            <a:picLocks noGrp="1" noChangeAspect="1"/>
          </p:cNvPicPr>
          <p:nvPr>
            <p:ph sz="quarter" idx="61"/>
          </p:nvPr>
        </p:nvPicPr>
        <p:blipFill>
          <a:blip r:embed="rId7"/>
          <a:stretch>
            <a:fillRect/>
          </a:stretch>
        </p:blipFill>
        <p:spPr>
          <a:xfrm>
            <a:off x="3397945" y="4705850"/>
            <a:ext cx="176213" cy="162116"/>
          </a:xfrm>
        </p:spPr>
      </p:pic>
      <p:sp>
        <p:nvSpPr>
          <p:cNvPr id="84" name="Content Placeholder 83">
            <a:extLst>
              <a:ext uri="{FF2B5EF4-FFF2-40B4-BE49-F238E27FC236}">
                <a16:creationId xmlns:a16="http://schemas.microsoft.com/office/drawing/2014/main" id="{8E570F62-C993-8544-AFD0-5FED0477A772}"/>
              </a:ext>
            </a:extLst>
          </p:cNvPr>
          <p:cNvSpPr>
            <a:spLocks noGrp="1"/>
          </p:cNvSpPr>
          <p:nvPr>
            <p:ph sz="quarter" idx="62"/>
          </p:nvPr>
        </p:nvSpPr>
        <p:spPr>
          <a:xfrm>
            <a:off x="3322047" y="4691309"/>
            <a:ext cx="2499906" cy="170234"/>
          </a:xfrm>
        </p:spPr>
        <p:txBody>
          <a:bodyPr>
            <a:normAutofit fontScale="70000" lnSpcReduction="20000"/>
          </a:bodyPr>
          <a:lstStyle/>
          <a:p>
            <a:pPr algn="ctr"/>
            <a:r>
              <a:rPr lang="en-US" dirty="0"/>
              <a:t>TECHNOLOGY AND PLATFORM SERVICES</a:t>
            </a:r>
          </a:p>
        </p:txBody>
      </p:sp>
      <p:sp>
        <p:nvSpPr>
          <p:cNvPr id="54" name="Content Placeholder 53">
            <a:extLst>
              <a:ext uri="{FF2B5EF4-FFF2-40B4-BE49-F238E27FC236}">
                <a16:creationId xmlns:a16="http://schemas.microsoft.com/office/drawing/2014/main" id="{18C6F81E-4490-7947-A093-54E887D3F933}"/>
              </a:ext>
            </a:extLst>
          </p:cNvPr>
          <p:cNvSpPr>
            <a:spLocks noGrp="1"/>
          </p:cNvSpPr>
          <p:nvPr>
            <p:ph sz="quarter" idx="63"/>
          </p:nvPr>
        </p:nvSpPr>
        <p:spPr>
          <a:xfrm>
            <a:off x="734164" y="4898878"/>
            <a:ext cx="1449828" cy="362021"/>
          </a:xfrm>
        </p:spPr>
        <p:txBody>
          <a:bodyPr>
            <a:normAutofit/>
          </a:bodyPr>
          <a:lstStyle/>
          <a:p>
            <a:r>
              <a:rPr lang="en-US" dirty="0"/>
              <a:t>IT Infrastructure Operations</a:t>
            </a:r>
            <a:br>
              <a:rPr lang="en-US" dirty="0"/>
            </a:br>
            <a:r>
              <a:rPr lang="en-US" dirty="0"/>
              <a:t> and Services </a:t>
            </a:r>
            <a:r>
              <a:rPr lang="en-US" dirty="0">
                <a:solidFill>
                  <a:schemeClr val="accent4"/>
                </a:solidFill>
              </a:rPr>
              <a:t>(Michael Adams)</a:t>
            </a:r>
          </a:p>
        </p:txBody>
      </p:sp>
      <p:sp>
        <p:nvSpPr>
          <p:cNvPr id="55" name="Content Placeholder 54">
            <a:extLst>
              <a:ext uri="{FF2B5EF4-FFF2-40B4-BE49-F238E27FC236}">
                <a16:creationId xmlns:a16="http://schemas.microsoft.com/office/drawing/2014/main" id="{4FAF3B8D-3FF7-DD43-9897-173D43A1215D}"/>
              </a:ext>
            </a:extLst>
          </p:cNvPr>
          <p:cNvSpPr>
            <a:spLocks noGrp="1"/>
          </p:cNvSpPr>
          <p:nvPr>
            <p:ph sz="quarter" idx="65"/>
          </p:nvPr>
        </p:nvSpPr>
        <p:spPr>
          <a:xfrm>
            <a:off x="2293160" y="4898878"/>
            <a:ext cx="1444954" cy="359368"/>
          </a:xfrm>
        </p:spPr>
        <p:txBody>
          <a:bodyPr/>
          <a:lstStyle/>
          <a:p>
            <a:r>
              <a:rPr lang="en-US" dirty="0"/>
              <a:t>Cyber Security</a:t>
            </a:r>
            <a:br>
              <a:rPr lang="en-US" dirty="0"/>
            </a:br>
            <a:r>
              <a:rPr lang="en-US" dirty="0">
                <a:solidFill>
                  <a:schemeClr val="accent4"/>
                </a:solidFill>
              </a:rPr>
              <a:t>Clifford </a:t>
            </a:r>
            <a:r>
              <a:rPr lang="en-US" dirty="0" err="1">
                <a:solidFill>
                  <a:schemeClr val="accent4"/>
                </a:solidFill>
              </a:rPr>
              <a:t>Sweney</a:t>
            </a:r>
            <a:r>
              <a:rPr lang="en-US" dirty="0">
                <a:solidFill>
                  <a:schemeClr val="accent4"/>
                </a:solidFill>
              </a:rPr>
              <a:t> (Detail)</a:t>
            </a:r>
          </a:p>
        </p:txBody>
      </p:sp>
      <p:sp>
        <p:nvSpPr>
          <p:cNvPr id="56" name="Content Placeholder 55">
            <a:extLst>
              <a:ext uri="{FF2B5EF4-FFF2-40B4-BE49-F238E27FC236}">
                <a16:creationId xmlns:a16="http://schemas.microsoft.com/office/drawing/2014/main" id="{17666D16-2137-B945-B727-88C091A5CF99}"/>
              </a:ext>
            </a:extLst>
          </p:cNvPr>
          <p:cNvSpPr>
            <a:spLocks noGrp="1"/>
          </p:cNvSpPr>
          <p:nvPr>
            <p:ph sz="quarter" idx="67"/>
          </p:nvPr>
        </p:nvSpPr>
        <p:spPr>
          <a:xfrm>
            <a:off x="3824323" y="4899310"/>
            <a:ext cx="1445780" cy="359368"/>
          </a:xfrm>
        </p:spPr>
        <p:txBody>
          <a:bodyPr/>
          <a:lstStyle/>
          <a:p>
            <a:r>
              <a:rPr lang="en-US" dirty="0"/>
              <a:t>Identity Access Management</a:t>
            </a:r>
          </a:p>
        </p:txBody>
      </p:sp>
      <p:sp>
        <p:nvSpPr>
          <p:cNvPr id="57" name="Content Placeholder 56">
            <a:extLst>
              <a:ext uri="{FF2B5EF4-FFF2-40B4-BE49-F238E27FC236}">
                <a16:creationId xmlns:a16="http://schemas.microsoft.com/office/drawing/2014/main" id="{25A1F3ED-6178-A141-B246-3844024853FC}"/>
              </a:ext>
            </a:extLst>
          </p:cNvPr>
          <p:cNvSpPr>
            <a:spLocks noGrp="1"/>
          </p:cNvSpPr>
          <p:nvPr>
            <p:ph sz="quarter" idx="69"/>
          </p:nvPr>
        </p:nvSpPr>
        <p:spPr>
          <a:xfrm>
            <a:off x="5354698" y="4889958"/>
            <a:ext cx="1463040" cy="368720"/>
          </a:xfrm>
        </p:spPr>
        <p:txBody>
          <a:bodyPr/>
          <a:lstStyle/>
          <a:p>
            <a:r>
              <a:rPr lang="en-US" dirty="0"/>
              <a:t>End User Operations</a:t>
            </a:r>
            <a:br>
              <a:rPr lang="en-US" dirty="0"/>
            </a:br>
            <a:r>
              <a:rPr lang="en-US" dirty="0">
                <a:solidFill>
                  <a:schemeClr val="accent4"/>
                </a:solidFill>
              </a:rPr>
              <a:t>(Wayland Li - Detail)</a:t>
            </a:r>
          </a:p>
        </p:txBody>
      </p:sp>
      <p:sp>
        <p:nvSpPr>
          <p:cNvPr id="58" name="Content Placeholder 57">
            <a:extLst>
              <a:ext uri="{FF2B5EF4-FFF2-40B4-BE49-F238E27FC236}">
                <a16:creationId xmlns:a16="http://schemas.microsoft.com/office/drawing/2014/main" id="{3EDEFA19-04D7-5C44-B168-D5C2D784B936}"/>
              </a:ext>
            </a:extLst>
          </p:cNvPr>
          <p:cNvSpPr>
            <a:spLocks noGrp="1"/>
          </p:cNvSpPr>
          <p:nvPr>
            <p:ph sz="quarter" idx="71"/>
          </p:nvPr>
        </p:nvSpPr>
        <p:spPr>
          <a:xfrm>
            <a:off x="6918338" y="4876512"/>
            <a:ext cx="1463040" cy="382166"/>
          </a:xfrm>
        </p:spPr>
        <p:txBody>
          <a:bodyPr/>
          <a:lstStyle/>
          <a:p>
            <a:r>
              <a:rPr lang="en-US" dirty="0"/>
              <a:t>Platform Management</a:t>
            </a:r>
            <a:br>
              <a:rPr lang="en-US" dirty="0"/>
            </a:br>
            <a:r>
              <a:rPr lang="en-US" dirty="0">
                <a:solidFill>
                  <a:schemeClr val="accent4"/>
                </a:solidFill>
              </a:rPr>
              <a:t>(Allan </a:t>
            </a:r>
            <a:r>
              <a:rPr lang="en-US" dirty="0" err="1">
                <a:solidFill>
                  <a:schemeClr val="accent4"/>
                </a:solidFill>
              </a:rPr>
              <a:t>Cargille</a:t>
            </a:r>
            <a:r>
              <a:rPr lang="en-US" dirty="0">
                <a:solidFill>
                  <a:schemeClr val="accent4"/>
                </a:solidFill>
              </a:rPr>
              <a:t> - Detail)</a:t>
            </a:r>
          </a:p>
        </p:txBody>
      </p:sp>
    </p:spTree>
    <p:extLst>
      <p:ext uri="{BB962C8B-B14F-4D97-AF65-F5344CB8AC3E}">
        <p14:creationId xmlns:p14="http://schemas.microsoft.com/office/powerpoint/2010/main" val="364912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F6F8D-018C-4F12-84DB-4A499FD65E44}"/>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7E67B04F-B192-4205-8ADD-32A620F03925}"/>
              </a:ext>
            </a:extLst>
          </p:cNvPr>
          <p:cNvSpPr>
            <a:spLocks noGrp="1"/>
          </p:cNvSpPr>
          <p:nvPr>
            <p:ph type="sldNum" sz="quarter" idx="10"/>
          </p:nvPr>
        </p:nvSpPr>
        <p:spPr/>
        <p:txBody>
          <a:bodyPr/>
          <a:lstStyle/>
          <a:p>
            <a:pPr defTabSz="685800"/>
            <a:fld id="{E573346A-FCA4-684E-8D18-26E8324063ED}" type="slidenum">
              <a:rPr lang="en-US">
                <a:solidFill>
                  <a:prstClr val="black">
                    <a:tint val="75000"/>
                  </a:prstClr>
                </a:solidFill>
                <a:latin typeface="Calibri" panose="020F0502020204030204"/>
              </a:rPr>
              <a:pPr defTabSz="685800"/>
              <a:t>43</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666116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BACE-0B93-5845-810C-7E677EB2E678}"/>
              </a:ext>
            </a:extLst>
          </p:cNvPr>
          <p:cNvSpPr>
            <a:spLocks noGrp="1"/>
          </p:cNvSpPr>
          <p:nvPr>
            <p:ph type="title"/>
          </p:nvPr>
        </p:nvSpPr>
        <p:spPr>
          <a:xfrm>
            <a:off x="2438933" y="2812984"/>
            <a:ext cx="6163823" cy="644105"/>
          </a:xfrm>
        </p:spPr>
        <p:txBody>
          <a:bodyPr/>
          <a:lstStyle/>
          <a:p>
            <a:r>
              <a:rPr lang="en-US" sz="2400" dirty="0"/>
              <a:t>Serving Va’s Mission through DevSecOps &amp; Product Line Management</a:t>
            </a:r>
            <a:endParaRPr lang="en-US" dirty="0"/>
          </a:p>
        </p:txBody>
      </p:sp>
      <p:sp>
        <p:nvSpPr>
          <p:cNvPr id="3" name="Text Placeholder 2">
            <a:extLst>
              <a:ext uri="{FF2B5EF4-FFF2-40B4-BE49-F238E27FC236}">
                <a16:creationId xmlns:a16="http://schemas.microsoft.com/office/drawing/2014/main" id="{F3A23551-F6E1-EE44-A779-E05C1B6A158D}"/>
              </a:ext>
            </a:extLst>
          </p:cNvPr>
          <p:cNvSpPr>
            <a:spLocks noGrp="1"/>
          </p:cNvSpPr>
          <p:nvPr>
            <p:ph type="body" sz="quarter" idx="10"/>
          </p:nvPr>
        </p:nvSpPr>
        <p:spPr>
          <a:xfrm>
            <a:off x="2439569" y="3578579"/>
            <a:ext cx="4354513" cy="281178"/>
          </a:xfrm>
        </p:spPr>
        <p:txBody>
          <a:bodyPr vert="horz" lIns="68580" tIns="34290" rIns="68580" bIns="34290" rtlCol="0" anchor="t">
            <a:noAutofit/>
          </a:bodyPr>
          <a:lstStyle/>
          <a:p>
            <a:r>
              <a:rPr lang="en-US" sz="1500"/>
              <a:t>Dan McCune</a:t>
            </a:r>
            <a:endParaRPr lang="en-US"/>
          </a:p>
        </p:txBody>
      </p:sp>
      <p:sp>
        <p:nvSpPr>
          <p:cNvPr id="7" name="Text Placeholder 6">
            <a:extLst>
              <a:ext uri="{FF2B5EF4-FFF2-40B4-BE49-F238E27FC236}">
                <a16:creationId xmlns:a16="http://schemas.microsoft.com/office/drawing/2014/main" id="{D381D8D1-0B3A-BF4D-8A9E-2B416C8BA004}"/>
              </a:ext>
            </a:extLst>
          </p:cNvPr>
          <p:cNvSpPr>
            <a:spLocks noGrp="1"/>
          </p:cNvSpPr>
          <p:nvPr>
            <p:ph type="body" sz="quarter" idx="14"/>
          </p:nvPr>
        </p:nvSpPr>
        <p:spPr>
          <a:xfrm>
            <a:off x="2430044" y="4477988"/>
            <a:ext cx="2989263" cy="198882"/>
          </a:xfrm>
        </p:spPr>
        <p:txBody>
          <a:bodyPr vert="horz" lIns="68580" tIns="34290" rIns="68580" bIns="34290" rtlCol="0" anchor="t">
            <a:noAutofit/>
          </a:bodyPr>
          <a:lstStyle/>
          <a:p>
            <a:r>
              <a:rPr lang="en-US"/>
              <a:t>Advanced Planning Brief to Industry</a:t>
            </a:r>
            <a:br>
              <a:rPr lang="en-US"/>
            </a:br>
            <a:endParaRPr lang="en-US"/>
          </a:p>
        </p:txBody>
      </p:sp>
      <p:sp>
        <p:nvSpPr>
          <p:cNvPr id="8" name="Text Placeholder 7">
            <a:extLst>
              <a:ext uri="{FF2B5EF4-FFF2-40B4-BE49-F238E27FC236}">
                <a16:creationId xmlns:a16="http://schemas.microsoft.com/office/drawing/2014/main" id="{C3C0262C-482C-0D40-A216-D70A9B28614F}"/>
              </a:ext>
            </a:extLst>
          </p:cNvPr>
          <p:cNvSpPr>
            <a:spLocks noGrp="1"/>
          </p:cNvSpPr>
          <p:nvPr>
            <p:ph type="body" sz="quarter" idx="15"/>
          </p:nvPr>
        </p:nvSpPr>
        <p:spPr>
          <a:xfrm>
            <a:off x="2427266" y="5070277"/>
            <a:ext cx="2982516" cy="329804"/>
          </a:xfrm>
        </p:spPr>
        <p:txBody>
          <a:bodyPr/>
          <a:lstStyle/>
          <a:p>
            <a:r>
              <a:rPr lang="en-US"/>
              <a:t>FOR INTERNAL USE ONLY</a:t>
            </a:r>
          </a:p>
        </p:txBody>
      </p:sp>
      <p:sp>
        <p:nvSpPr>
          <p:cNvPr id="4" name="Text Placeholder 2">
            <a:extLst>
              <a:ext uri="{FF2B5EF4-FFF2-40B4-BE49-F238E27FC236}">
                <a16:creationId xmlns:a16="http://schemas.microsoft.com/office/drawing/2014/main" id="{2BFEA54B-42BF-4BD5-8F74-AA184525C09C}"/>
              </a:ext>
            </a:extLst>
          </p:cNvPr>
          <p:cNvSpPr txBox="1">
            <a:spLocks/>
          </p:cNvSpPr>
          <p:nvPr/>
        </p:nvSpPr>
        <p:spPr>
          <a:xfrm>
            <a:off x="2439568" y="3845639"/>
            <a:ext cx="4354513" cy="281178"/>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1350" b="0" i="1">
                <a:solidFill>
                  <a:prstClr val="black"/>
                </a:solidFill>
                <a:latin typeface="Calibri" panose="020F0502020204030204"/>
              </a:rPr>
              <a:t>Acting Associate Deputy Assistant Secretary</a:t>
            </a:r>
          </a:p>
        </p:txBody>
      </p:sp>
      <p:sp>
        <p:nvSpPr>
          <p:cNvPr id="9" name="Text Placeholder 2">
            <a:extLst>
              <a:ext uri="{FF2B5EF4-FFF2-40B4-BE49-F238E27FC236}">
                <a16:creationId xmlns:a16="http://schemas.microsoft.com/office/drawing/2014/main" id="{D172E30F-237C-4DCA-8AC1-9D4AB94DB862}"/>
              </a:ext>
            </a:extLst>
          </p:cNvPr>
          <p:cNvSpPr txBox="1">
            <a:spLocks/>
          </p:cNvSpPr>
          <p:nvPr/>
        </p:nvSpPr>
        <p:spPr>
          <a:xfrm>
            <a:off x="2438934" y="4095817"/>
            <a:ext cx="4354513" cy="281178"/>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1350" b="0">
                <a:solidFill>
                  <a:prstClr val="black"/>
                </a:solidFill>
                <a:latin typeface="Calibri" panose="020F0502020204030204"/>
              </a:rPr>
              <a:t>Enterprise Program Management Office</a:t>
            </a:r>
          </a:p>
        </p:txBody>
      </p:sp>
      <p:sp>
        <p:nvSpPr>
          <p:cNvPr id="10" name="Text Placeholder 6">
            <a:extLst>
              <a:ext uri="{FF2B5EF4-FFF2-40B4-BE49-F238E27FC236}">
                <a16:creationId xmlns:a16="http://schemas.microsoft.com/office/drawing/2014/main" id="{4D202B06-9E81-4267-96FC-A6CFE4370FF4}"/>
              </a:ext>
            </a:extLst>
          </p:cNvPr>
          <p:cNvSpPr txBox="1">
            <a:spLocks/>
          </p:cNvSpPr>
          <p:nvPr/>
        </p:nvSpPr>
        <p:spPr>
          <a:xfrm>
            <a:off x="2430044" y="4678462"/>
            <a:ext cx="2989263" cy="198882"/>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baseline="0" dirty="0" smtClean="0">
                <a:solidFill>
                  <a:srgbClr val="175594"/>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1200">
                <a:latin typeface="Calibri" panose="020F0502020204030204"/>
              </a:rPr>
              <a:t>June 24, 2020</a:t>
            </a:r>
          </a:p>
        </p:txBody>
      </p:sp>
    </p:spTree>
    <p:extLst>
      <p:ext uri="{BB962C8B-B14F-4D97-AF65-F5344CB8AC3E}">
        <p14:creationId xmlns:p14="http://schemas.microsoft.com/office/powerpoint/2010/main" val="655838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6E64-A680-5241-8931-1F46F5252B9F}"/>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8BA1EED9-5912-8A45-A603-8BFD473C3344}"/>
              </a:ext>
            </a:extLst>
          </p:cNvPr>
          <p:cNvSpPr>
            <a:spLocks noGrp="1"/>
          </p:cNvSpPr>
          <p:nvPr>
            <p:ph sz="quarter" idx="13"/>
          </p:nvPr>
        </p:nvSpPr>
        <p:spPr/>
        <p:txBody>
          <a:bodyPr/>
          <a:lstStyle/>
          <a:p>
            <a:r>
              <a:rPr lang="en-US" dirty="0"/>
              <a:t>Acquisition and contract authority</a:t>
            </a:r>
          </a:p>
          <a:p>
            <a:r>
              <a:rPr lang="en-US" dirty="0"/>
              <a:t>DevSecOps principles and approach</a:t>
            </a:r>
          </a:p>
          <a:p>
            <a:r>
              <a:rPr lang="en-US" dirty="0"/>
              <a:t>Product Line Management (PLM) overview and structure</a:t>
            </a:r>
          </a:p>
          <a:p>
            <a:r>
              <a:rPr lang="en-US" dirty="0"/>
              <a:t>Big Six key roles in a functioning Product Line</a:t>
            </a:r>
          </a:p>
          <a:p>
            <a:r>
              <a:rPr lang="en-US" dirty="0"/>
              <a:t>Move to the cloud</a:t>
            </a:r>
          </a:p>
          <a:p>
            <a:r>
              <a:rPr lang="en-US" dirty="0"/>
              <a:t>What we need from industry</a:t>
            </a:r>
          </a:p>
        </p:txBody>
      </p:sp>
      <p:sp>
        <p:nvSpPr>
          <p:cNvPr id="5" name="Footer Placeholder 4">
            <a:extLst>
              <a:ext uri="{FF2B5EF4-FFF2-40B4-BE49-F238E27FC236}">
                <a16:creationId xmlns:a16="http://schemas.microsoft.com/office/drawing/2014/main" id="{49E05C98-875D-9445-887D-8EA03FD962A5}"/>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
        <p:nvSpPr>
          <p:cNvPr id="4" name="Slide Number Placeholder 3">
            <a:extLst>
              <a:ext uri="{FF2B5EF4-FFF2-40B4-BE49-F238E27FC236}">
                <a16:creationId xmlns:a16="http://schemas.microsoft.com/office/drawing/2014/main" id="{2AC7D948-B264-914B-B959-F61945A1F33B}"/>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45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65224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9F8B-1828-774C-BEF1-83A2587874BD}"/>
              </a:ext>
            </a:extLst>
          </p:cNvPr>
          <p:cNvSpPr>
            <a:spLocks noGrp="1"/>
          </p:cNvSpPr>
          <p:nvPr>
            <p:ph type="title"/>
          </p:nvPr>
        </p:nvSpPr>
        <p:spPr/>
        <p:txBody>
          <a:bodyPr/>
          <a:lstStyle/>
          <a:p>
            <a:r>
              <a:rPr lang="en-US"/>
              <a:t>Acquisitions and Contractual Authority Disclaimer</a:t>
            </a:r>
          </a:p>
        </p:txBody>
      </p:sp>
      <p:sp>
        <p:nvSpPr>
          <p:cNvPr id="3" name="Content Placeholder 2">
            <a:extLst>
              <a:ext uri="{FF2B5EF4-FFF2-40B4-BE49-F238E27FC236}">
                <a16:creationId xmlns:a16="http://schemas.microsoft.com/office/drawing/2014/main" id="{C383F95A-65B1-F94B-A166-767E1B4C7A65}"/>
              </a:ext>
            </a:extLst>
          </p:cNvPr>
          <p:cNvSpPr>
            <a:spLocks noGrp="1"/>
          </p:cNvSpPr>
          <p:nvPr>
            <p:ph sz="quarter" idx="13"/>
          </p:nvPr>
        </p:nvSpPr>
        <p:spPr/>
        <p:txBody>
          <a:bodyPr/>
          <a:lstStyle/>
          <a:p>
            <a:pPr marL="0" indent="0">
              <a:buNone/>
            </a:pPr>
            <a:r>
              <a:rPr lang="en-US"/>
              <a:t>Acquisitions and contractual commitments can only be made by Government officials having expressed authority to enter into such agreements on behalf of the United States Government. The only Government officials with such authority are Warranted Contracting Officials. Any discussions of procurement requirements do not constitute contractual direction or authorization of any kind. Future contractual directions, if any, shall only come from the cognizant Department of Veterans Affairs Warranted Contracting Officer.</a:t>
            </a:r>
          </a:p>
        </p:txBody>
      </p:sp>
      <p:sp>
        <p:nvSpPr>
          <p:cNvPr id="5" name="Footer Placeholder 4">
            <a:extLst>
              <a:ext uri="{FF2B5EF4-FFF2-40B4-BE49-F238E27FC236}">
                <a16:creationId xmlns:a16="http://schemas.microsoft.com/office/drawing/2014/main" id="{7ABA87A0-8C28-224A-8691-99551DE57D09}"/>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
        <p:nvSpPr>
          <p:cNvPr id="4" name="Slide Number Placeholder 3">
            <a:extLst>
              <a:ext uri="{FF2B5EF4-FFF2-40B4-BE49-F238E27FC236}">
                <a16:creationId xmlns:a16="http://schemas.microsoft.com/office/drawing/2014/main" id="{E2B26CF1-25B0-5145-B379-2106F1BC5355}"/>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46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01131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9B44-CC24-8A4E-924B-CDB8D9C77C78}"/>
              </a:ext>
            </a:extLst>
          </p:cNvPr>
          <p:cNvSpPr>
            <a:spLocks noGrp="1"/>
          </p:cNvSpPr>
          <p:nvPr>
            <p:ph type="title"/>
          </p:nvPr>
        </p:nvSpPr>
        <p:spPr/>
        <p:txBody>
          <a:bodyPr/>
          <a:lstStyle/>
          <a:p>
            <a:r>
              <a:rPr lang="en-US" dirty="0"/>
              <a:t>DevSecOps guiding principles—we will: </a:t>
            </a:r>
          </a:p>
        </p:txBody>
      </p:sp>
      <p:sp>
        <p:nvSpPr>
          <p:cNvPr id="4" name="Content Placeholder 3">
            <a:extLst>
              <a:ext uri="{FF2B5EF4-FFF2-40B4-BE49-F238E27FC236}">
                <a16:creationId xmlns:a16="http://schemas.microsoft.com/office/drawing/2014/main" id="{3288D1ED-5520-884A-A770-DBD80C482EFA}"/>
              </a:ext>
            </a:extLst>
          </p:cNvPr>
          <p:cNvSpPr>
            <a:spLocks noGrp="1"/>
          </p:cNvSpPr>
          <p:nvPr>
            <p:ph sz="quarter" idx="14"/>
          </p:nvPr>
        </p:nvSpPr>
        <p:spPr>
          <a:xfrm>
            <a:off x="-3135879" y="857250"/>
            <a:ext cx="2918222" cy="3552825"/>
          </a:xfrm>
        </p:spPr>
        <p:txBody>
          <a:bodyPr>
            <a:normAutofit fontScale="70000" lnSpcReduction="20000"/>
          </a:bodyPr>
          <a:lstStyle/>
          <a:p>
            <a:r>
              <a:rPr lang="en-US"/>
              <a:t>Be responsible for what we deliver</a:t>
            </a:r>
          </a:p>
          <a:p>
            <a:r>
              <a:rPr lang="en-US"/>
              <a:t>Deliver early and often</a:t>
            </a:r>
          </a:p>
          <a:p>
            <a:r>
              <a:rPr lang="en-US"/>
              <a:t>Simplify our architecture making data more accessible and understandable</a:t>
            </a:r>
          </a:p>
          <a:p>
            <a:r>
              <a:rPr lang="en-US"/>
              <a:t>Apply tools and processes to improve IT Service Management across the agency</a:t>
            </a:r>
          </a:p>
          <a:p>
            <a:r>
              <a:rPr lang="en-US"/>
              <a:t>See every iteration as a learning opportunity</a:t>
            </a:r>
          </a:p>
          <a:p>
            <a:r>
              <a:rPr lang="en-US"/>
              <a:t>See every iteration as a learning opportunity</a:t>
            </a:r>
          </a:p>
          <a:p>
            <a:r>
              <a:rPr lang="en-US"/>
              <a:t>Enhance our skills and combine our experiences to meet our mission of service to the Veteran</a:t>
            </a:r>
          </a:p>
        </p:txBody>
      </p:sp>
      <p:pic>
        <p:nvPicPr>
          <p:cNvPr id="7" name="Content Placeholder 16" descr="Full text for graphic follows:">
            <a:extLst>
              <a:ext uri="{FF2B5EF4-FFF2-40B4-BE49-F238E27FC236}">
                <a16:creationId xmlns:a16="http://schemas.microsoft.com/office/drawing/2014/main" id="{1E30D276-9CE9-F941-9EA1-F18B3D682D58}"/>
              </a:ext>
            </a:extLst>
          </p:cNvPr>
          <p:cNvPicPr>
            <a:picLocks noGrp="1" noChangeAspect="1"/>
          </p:cNvPicPr>
          <p:nvPr>
            <p:ph sz="quarter" idx="13"/>
          </p:nvPr>
        </p:nvPicPr>
        <p:blipFill>
          <a:blip r:embed="rId3"/>
          <a:stretch/>
        </p:blipFill>
        <p:spPr>
          <a:xfrm>
            <a:off x="628650" y="2156180"/>
            <a:ext cx="7886700" cy="2876634"/>
          </a:xfrm>
        </p:spPr>
      </p:pic>
      <p:sp>
        <p:nvSpPr>
          <p:cNvPr id="6" name="Footer Placeholder 5">
            <a:extLst>
              <a:ext uri="{FF2B5EF4-FFF2-40B4-BE49-F238E27FC236}">
                <a16:creationId xmlns:a16="http://schemas.microsoft.com/office/drawing/2014/main" id="{371DF274-FB79-CF49-AD98-B5C4925C28DD}"/>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
        <p:nvSpPr>
          <p:cNvPr id="5" name="Slide Number Placeholder 4">
            <a:extLst>
              <a:ext uri="{FF2B5EF4-FFF2-40B4-BE49-F238E27FC236}">
                <a16:creationId xmlns:a16="http://schemas.microsoft.com/office/drawing/2014/main" id="{A52F7442-92E0-D94A-B579-CCFA92F01331}"/>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47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51136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2E3D-5CFC-4072-95C7-4E34DA3C2257}"/>
              </a:ext>
            </a:extLst>
          </p:cNvPr>
          <p:cNvSpPr>
            <a:spLocks noGrp="1"/>
          </p:cNvSpPr>
          <p:nvPr>
            <p:ph type="title"/>
          </p:nvPr>
        </p:nvSpPr>
        <p:spPr/>
        <p:txBody>
          <a:bodyPr/>
          <a:lstStyle/>
          <a:p>
            <a:r>
              <a:rPr lang="en-US" dirty="0"/>
              <a:t>Relationship of Practices</a:t>
            </a:r>
          </a:p>
        </p:txBody>
      </p:sp>
      <p:pic>
        <p:nvPicPr>
          <p:cNvPr id="10" name="Content Placeholder 9" descr="Full description will follow:">
            <a:extLst>
              <a:ext uri="{FF2B5EF4-FFF2-40B4-BE49-F238E27FC236}">
                <a16:creationId xmlns:a16="http://schemas.microsoft.com/office/drawing/2014/main" id="{4B31E7D7-6912-4C5C-B32A-4548EFB8400D}"/>
              </a:ext>
            </a:extLst>
          </p:cNvPr>
          <p:cNvPicPr>
            <a:picLocks noGrp="1" noChangeAspect="1"/>
          </p:cNvPicPr>
          <p:nvPr>
            <p:ph sz="quarter" idx="13"/>
          </p:nvPr>
        </p:nvPicPr>
        <p:blipFill>
          <a:blip r:embed="rId2"/>
          <a:stretch>
            <a:fillRect/>
          </a:stretch>
        </p:blipFill>
        <p:spPr>
          <a:xfrm>
            <a:off x="206385" y="1651263"/>
            <a:ext cx="9148629" cy="3415367"/>
          </a:xfrm>
        </p:spPr>
      </p:pic>
      <p:sp>
        <p:nvSpPr>
          <p:cNvPr id="4" name="Content Placeholder 3">
            <a:extLst>
              <a:ext uri="{FF2B5EF4-FFF2-40B4-BE49-F238E27FC236}">
                <a16:creationId xmlns:a16="http://schemas.microsoft.com/office/drawing/2014/main" id="{9D60C865-895B-44FB-B508-B68AD0F6629D}"/>
              </a:ext>
            </a:extLst>
          </p:cNvPr>
          <p:cNvSpPr>
            <a:spLocks noGrp="1"/>
          </p:cNvSpPr>
          <p:nvPr>
            <p:ph sz="quarter" idx="14"/>
          </p:nvPr>
        </p:nvSpPr>
        <p:spPr/>
        <p:txBody>
          <a:bodyPr/>
          <a:lstStyle/>
          <a:p>
            <a:r>
              <a:rPr lang="en-US" sz="900"/>
              <a:t>Product Line Management is WHAT we do to create products</a:t>
            </a:r>
          </a:p>
          <a:p>
            <a:pPr lvl="1"/>
            <a:r>
              <a:rPr lang="en-US" sz="900"/>
              <a:t>PLM Structure:</a:t>
            </a:r>
          </a:p>
          <a:p>
            <a:r>
              <a:rPr lang="en-US" sz="900"/>
              <a:t>Scaled Agile is a framework for HOW we do it</a:t>
            </a:r>
          </a:p>
          <a:p>
            <a:pPr lvl="1"/>
            <a:r>
              <a:rPr lang="en-US" sz="900"/>
              <a:t>Continuous Delivery Pipeline</a:t>
            </a:r>
          </a:p>
          <a:p>
            <a:pPr lvl="2"/>
            <a:r>
              <a:rPr lang="en-US" sz="900"/>
              <a:t>Agile Release Train</a:t>
            </a:r>
          </a:p>
          <a:p>
            <a:pPr lvl="3"/>
            <a:r>
              <a:rPr lang="en-US" sz="750" err="1"/>
              <a:t>SAFe</a:t>
            </a:r>
            <a:endParaRPr lang="en-US" sz="750"/>
          </a:p>
          <a:p>
            <a:r>
              <a:rPr lang="en-US" sz="900"/>
              <a:t>Scaled Agile requires these disciplines:</a:t>
            </a:r>
          </a:p>
          <a:p>
            <a:pPr lvl="1"/>
            <a:r>
              <a:rPr lang="en-US" sz="900"/>
              <a:t>Agile Teams</a:t>
            </a:r>
          </a:p>
          <a:p>
            <a:pPr lvl="1"/>
            <a:r>
              <a:rPr lang="en-US" sz="900"/>
              <a:t>Customer Engagement and Human Centered Design</a:t>
            </a:r>
          </a:p>
          <a:p>
            <a:pPr lvl="1"/>
            <a:r>
              <a:rPr lang="en-US" sz="900"/>
              <a:t>DevOps Practices</a:t>
            </a:r>
          </a:p>
          <a:p>
            <a:endParaRPr lang="en-US"/>
          </a:p>
        </p:txBody>
      </p:sp>
      <p:sp>
        <p:nvSpPr>
          <p:cNvPr id="5" name="Slide Number Placeholder 4">
            <a:extLst>
              <a:ext uri="{FF2B5EF4-FFF2-40B4-BE49-F238E27FC236}">
                <a16:creationId xmlns:a16="http://schemas.microsoft.com/office/drawing/2014/main" id="{C0FA2981-495D-4632-AF47-C22B7A03D292}"/>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48</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A5A30975-8AA0-442E-BEFD-B23F72D80DE6}"/>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2287742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AB18-3D20-4DF6-8FFB-C0DA683BEF67}"/>
              </a:ext>
            </a:extLst>
          </p:cNvPr>
          <p:cNvSpPr>
            <a:spLocks noGrp="1"/>
          </p:cNvSpPr>
          <p:nvPr>
            <p:ph type="title"/>
          </p:nvPr>
        </p:nvSpPr>
        <p:spPr/>
        <p:txBody>
          <a:bodyPr/>
          <a:lstStyle/>
          <a:p>
            <a:r>
              <a:rPr lang="en-US" dirty="0"/>
              <a:t>OIT’s DevSecOps Approach</a:t>
            </a:r>
          </a:p>
        </p:txBody>
      </p:sp>
      <p:pic>
        <p:nvPicPr>
          <p:cNvPr id="8" name="Content Placeholder 7" descr="Puzzle infographic—full text follows. ">
            <a:extLst>
              <a:ext uri="{FF2B5EF4-FFF2-40B4-BE49-F238E27FC236}">
                <a16:creationId xmlns:a16="http://schemas.microsoft.com/office/drawing/2014/main" id="{6EAA4FFF-4E62-4696-9148-3FD33D284798}"/>
              </a:ext>
            </a:extLst>
          </p:cNvPr>
          <p:cNvPicPr>
            <a:picLocks noGrp="1" noChangeAspect="1"/>
          </p:cNvPicPr>
          <p:nvPr>
            <p:ph sz="quarter" idx="13"/>
          </p:nvPr>
        </p:nvPicPr>
        <p:blipFill>
          <a:blip r:embed="rId2"/>
          <a:stretch>
            <a:fillRect/>
          </a:stretch>
        </p:blipFill>
        <p:spPr>
          <a:xfrm>
            <a:off x="754894" y="1697723"/>
            <a:ext cx="7634213" cy="3462555"/>
          </a:xfrm>
        </p:spPr>
      </p:pic>
      <p:sp>
        <p:nvSpPr>
          <p:cNvPr id="4" name="Content Placeholder 3">
            <a:extLst>
              <a:ext uri="{FF2B5EF4-FFF2-40B4-BE49-F238E27FC236}">
                <a16:creationId xmlns:a16="http://schemas.microsoft.com/office/drawing/2014/main" id="{78613621-062F-4C69-B453-B08E64F3038D}"/>
              </a:ext>
            </a:extLst>
          </p:cNvPr>
          <p:cNvSpPr>
            <a:spLocks noGrp="1"/>
          </p:cNvSpPr>
          <p:nvPr>
            <p:ph sz="quarter" idx="14"/>
          </p:nvPr>
        </p:nvSpPr>
        <p:spPr/>
        <p:txBody>
          <a:bodyPr>
            <a:normAutofit fontScale="85000" lnSpcReduction="20000"/>
          </a:bodyPr>
          <a:lstStyle/>
          <a:p>
            <a:r>
              <a:rPr lang="en-US" dirty="0" err="1"/>
              <a:t>SAFe</a:t>
            </a:r>
            <a:r>
              <a:rPr lang="en-US" dirty="0"/>
              <a:t> (Agile)</a:t>
            </a:r>
          </a:p>
          <a:p>
            <a:r>
              <a:rPr lang="en-US" dirty="0"/>
              <a:t>SRE</a:t>
            </a:r>
          </a:p>
          <a:p>
            <a:r>
              <a:rPr lang="en-US" dirty="0"/>
              <a:t>Human Centered Design</a:t>
            </a:r>
          </a:p>
          <a:p>
            <a:r>
              <a:rPr lang="en-US" dirty="0"/>
              <a:t>Platform Based Architecture</a:t>
            </a:r>
          </a:p>
          <a:p>
            <a:r>
              <a:rPr lang="en-US" dirty="0"/>
              <a:t>Cloud</a:t>
            </a:r>
          </a:p>
          <a:p>
            <a:r>
              <a:rPr lang="en-US" dirty="0"/>
              <a:t>ITIL</a:t>
            </a:r>
          </a:p>
          <a:p>
            <a:r>
              <a:rPr lang="en-US" dirty="0"/>
              <a:t>DevOps</a:t>
            </a:r>
          </a:p>
          <a:p>
            <a:r>
              <a:rPr lang="en-US" dirty="0"/>
              <a:t>PLM</a:t>
            </a:r>
          </a:p>
          <a:p>
            <a:r>
              <a:rPr lang="en-US" dirty="0"/>
              <a:t>APIs</a:t>
            </a:r>
          </a:p>
          <a:p>
            <a:r>
              <a:rPr lang="en-US" dirty="0"/>
              <a:t>Low-code/No-code</a:t>
            </a:r>
          </a:p>
          <a:p>
            <a:endParaRPr lang="en-US" dirty="0"/>
          </a:p>
        </p:txBody>
      </p:sp>
      <p:sp>
        <p:nvSpPr>
          <p:cNvPr id="5" name="Slide Number Placeholder 4">
            <a:extLst>
              <a:ext uri="{FF2B5EF4-FFF2-40B4-BE49-F238E27FC236}">
                <a16:creationId xmlns:a16="http://schemas.microsoft.com/office/drawing/2014/main" id="{41021F7A-967A-4761-A6E5-E2B7C48C30B2}"/>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49</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B135C615-2DB7-4E15-93F1-ED9E8F0C663C}"/>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Tree>
    <p:extLst>
      <p:ext uri="{BB962C8B-B14F-4D97-AF65-F5344CB8AC3E}">
        <p14:creationId xmlns:p14="http://schemas.microsoft.com/office/powerpoint/2010/main" val="367058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A9294754-430A-4B07-B07D-3F5D78140C19}"/>
              </a:ext>
            </a:extLst>
          </p:cNvPr>
          <p:cNvGrpSpPr/>
          <p:nvPr/>
        </p:nvGrpSpPr>
        <p:grpSpPr>
          <a:xfrm>
            <a:off x="746454" y="3048000"/>
            <a:ext cx="7658938" cy="762000"/>
            <a:chOff x="746454" y="3048000"/>
            <a:chExt cx="7658938" cy="762000"/>
          </a:xfrm>
        </p:grpSpPr>
        <p:sp>
          <p:nvSpPr>
            <p:cNvPr id="34" name="TextBox 33">
              <a:extLst>
                <a:ext uri="{FF2B5EF4-FFF2-40B4-BE49-F238E27FC236}">
                  <a16:creationId xmlns:a16="http://schemas.microsoft.com/office/drawing/2014/main" id="{BEA75ED0-0D2B-4B3F-8A37-6FA58B65E35D}"/>
                </a:ext>
              </a:extLst>
            </p:cNvPr>
            <p:cNvSpPr txBox="1"/>
            <p:nvPr/>
          </p:nvSpPr>
          <p:spPr>
            <a:xfrm>
              <a:off x="3000255" y="3083989"/>
              <a:ext cx="3157788" cy="70788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WELCOME</a:t>
              </a:r>
            </a:p>
          </p:txBody>
        </p:sp>
        <p:cxnSp>
          <p:nvCxnSpPr>
            <p:cNvPr id="10" name="Straight Connector 9">
              <a:extLst>
                <a:ext uri="{FF2B5EF4-FFF2-40B4-BE49-F238E27FC236}">
                  <a16:creationId xmlns:a16="http://schemas.microsoft.com/office/drawing/2014/main" id="{CE635B92-3310-4539-A248-90B6E40F2B24}"/>
                </a:ext>
              </a:extLst>
            </p:cNvPr>
            <p:cNvCxnSpPr>
              <a:cxnSpLocks/>
            </p:cNvCxnSpPr>
            <p:nvPr/>
          </p:nvCxnSpPr>
          <p:spPr>
            <a:xfrm>
              <a:off x="749968" y="38100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F8A688A6-93B4-4949-99E1-9AAAF5022B93}"/>
                </a:ext>
              </a:extLst>
            </p:cNvPr>
            <p:cNvCxnSpPr>
              <a:cxnSpLocks/>
            </p:cNvCxnSpPr>
            <p:nvPr/>
          </p:nvCxnSpPr>
          <p:spPr>
            <a:xfrm>
              <a:off x="746454" y="30480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2" name="Title 3">
            <a:extLst>
              <a:ext uri="{FF2B5EF4-FFF2-40B4-BE49-F238E27FC236}">
                <a16:creationId xmlns:a16="http://schemas.microsoft.com/office/drawing/2014/main" id="{30E7491B-1A48-43D9-98CB-712B1592184D}"/>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Tree>
    <p:extLst>
      <p:ext uri="{BB962C8B-B14F-4D97-AF65-F5344CB8AC3E}">
        <p14:creationId xmlns:p14="http://schemas.microsoft.com/office/powerpoint/2010/main" val="1918663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86">
            <a:extLst>
              <a:ext uri="{FF2B5EF4-FFF2-40B4-BE49-F238E27FC236}">
                <a16:creationId xmlns:a16="http://schemas.microsoft.com/office/drawing/2014/main" id="{984E17F0-032C-C44A-A05F-3AC81C879E97}"/>
              </a:ext>
            </a:extLst>
          </p:cNvPr>
          <p:cNvSpPr>
            <a:spLocks noGrp="1"/>
          </p:cNvSpPr>
          <p:nvPr>
            <p:ph type="title"/>
          </p:nvPr>
        </p:nvSpPr>
        <p:spPr/>
        <p:txBody>
          <a:bodyPr>
            <a:normAutofit/>
          </a:bodyPr>
          <a:lstStyle/>
          <a:p>
            <a:r>
              <a:rPr lang="en-US" sz="2325" dirty="0"/>
              <a:t>DevSecOps Product Line Management</a:t>
            </a:r>
            <a:br>
              <a:rPr lang="en-US" dirty="0"/>
            </a:br>
            <a:r>
              <a:rPr lang="en-US" sz="1350" i="1" dirty="0">
                <a:solidFill>
                  <a:schemeClr val="bg2">
                    <a:lumMod val="25000"/>
                  </a:schemeClr>
                </a:solidFill>
              </a:rPr>
              <a:t>5 Portfolios, 32 Products, 800+ Products (Systems/Applications) as of 5/7/2020</a:t>
            </a:r>
            <a:endParaRPr lang="en-US" i="1" dirty="0">
              <a:solidFill>
                <a:schemeClr val="bg2">
                  <a:lumMod val="25000"/>
                </a:schemeClr>
              </a:solidFill>
            </a:endParaRPr>
          </a:p>
        </p:txBody>
      </p:sp>
      <p:pic>
        <p:nvPicPr>
          <p:cNvPr id="93" name="Content Placeholder 89" descr="Diamond icon">
            <a:extLst>
              <a:ext uri="{FF2B5EF4-FFF2-40B4-BE49-F238E27FC236}">
                <a16:creationId xmlns:a16="http://schemas.microsoft.com/office/drawing/2014/main" id="{1F29D30F-2121-9C4E-B9F0-01EFB325EAF3}"/>
              </a:ext>
            </a:extLst>
          </p:cNvPr>
          <p:cNvPicPr>
            <a:picLocks noGrp="1" noChangeAspect="1"/>
          </p:cNvPicPr>
          <p:nvPr>
            <p:ph sz="quarter" idx="13"/>
          </p:nvPr>
        </p:nvPicPr>
        <p:blipFill>
          <a:blip r:embed="rId3"/>
          <a:stretch>
            <a:fillRect/>
          </a:stretch>
        </p:blipFill>
        <p:spPr>
          <a:xfrm>
            <a:off x="3555949" y="1683544"/>
            <a:ext cx="204767" cy="165497"/>
          </a:xfrm>
        </p:spPr>
      </p:pic>
      <p:sp>
        <p:nvSpPr>
          <p:cNvPr id="4" name="Content Placeholder 3">
            <a:extLst>
              <a:ext uri="{FF2B5EF4-FFF2-40B4-BE49-F238E27FC236}">
                <a16:creationId xmlns:a16="http://schemas.microsoft.com/office/drawing/2014/main" id="{23F30A6A-D3C9-6C48-AA6F-9417CBB354B7}"/>
              </a:ext>
            </a:extLst>
          </p:cNvPr>
          <p:cNvSpPr>
            <a:spLocks noGrp="1"/>
          </p:cNvSpPr>
          <p:nvPr>
            <p:ph sz="quarter" idx="14"/>
          </p:nvPr>
        </p:nvSpPr>
        <p:spPr>
          <a:xfrm>
            <a:off x="2804464" y="1683039"/>
            <a:ext cx="3535073" cy="165497"/>
          </a:xfrm>
        </p:spPr>
        <p:txBody>
          <a:bodyPr>
            <a:normAutofit fontScale="70000" lnSpcReduction="20000"/>
          </a:bodyPr>
          <a:lstStyle/>
          <a:p>
            <a:pPr algn="ctr"/>
            <a:r>
              <a:rPr lang="en-US"/>
              <a:t>VETERAN EXPERIENCE SERVICES</a:t>
            </a:r>
          </a:p>
        </p:txBody>
      </p:sp>
      <p:sp>
        <p:nvSpPr>
          <p:cNvPr id="5" name="Content Placeholder 4">
            <a:extLst>
              <a:ext uri="{FF2B5EF4-FFF2-40B4-BE49-F238E27FC236}">
                <a16:creationId xmlns:a16="http://schemas.microsoft.com/office/drawing/2014/main" id="{D432F6EB-E0A8-8440-A7E2-A1635819C47A}"/>
              </a:ext>
            </a:extLst>
          </p:cNvPr>
          <p:cNvSpPr>
            <a:spLocks noGrp="1"/>
          </p:cNvSpPr>
          <p:nvPr>
            <p:ph sz="quarter" idx="15"/>
          </p:nvPr>
        </p:nvSpPr>
        <p:spPr/>
        <p:txBody>
          <a:bodyPr>
            <a:normAutofit/>
          </a:bodyPr>
          <a:lstStyle/>
          <a:p>
            <a:r>
              <a:rPr lang="en-US"/>
              <a:t>Digital Experience</a:t>
            </a:r>
          </a:p>
        </p:txBody>
      </p:sp>
      <p:sp>
        <p:nvSpPr>
          <p:cNvPr id="6" name="Content Placeholder 5">
            <a:extLst>
              <a:ext uri="{FF2B5EF4-FFF2-40B4-BE49-F238E27FC236}">
                <a16:creationId xmlns:a16="http://schemas.microsoft.com/office/drawing/2014/main" id="{E70D02C0-39FA-6345-AE0F-0162983501D7}"/>
              </a:ext>
            </a:extLst>
          </p:cNvPr>
          <p:cNvSpPr>
            <a:spLocks noGrp="1"/>
          </p:cNvSpPr>
          <p:nvPr>
            <p:ph sz="quarter" idx="17"/>
          </p:nvPr>
        </p:nvSpPr>
        <p:spPr/>
        <p:txBody>
          <a:bodyPr/>
          <a:lstStyle/>
          <a:p>
            <a:r>
              <a:rPr lang="en-US"/>
              <a:t>Data Analytics</a:t>
            </a:r>
          </a:p>
        </p:txBody>
      </p:sp>
      <p:sp>
        <p:nvSpPr>
          <p:cNvPr id="7" name="Content Placeholder 6">
            <a:extLst>
              <a:ext uri="{FF2B5EF4-FFF2-40B4-BE49-F238E27FC236}">
                <a16:creationId xmlns:a16="http://schemas.microsoft.com/office/drawing/2014/main" id="{565EC298-773E-854D-A338-F0B7081E3579}"/>
              </a:ext>
            </a:extLst>
          </p:cNvPr>
          <p:cNvSpPr>
            <a:spLocks noGrp="1"/>
          </p:cNvSpPr>
          <p:nvPr>
            <p:ph sz="quarter" idx="19"/>
          </p:nvPr>
        </p:nvSpPr>
        <p:spPr/>
        <p:txBody>
          <a:bodyPr>
            <a:normAutofit/>
          </a:bodyPr>
          <a:lstStyle/>
          <a:p>
            <a:r>
              <a:rPr lang="en-US"/>
              <a:t>Contact Center</a:t>
            </a:r>
          </a:p>
        </p:txBody>
      </p:sp>
      <p:sp>
        <p:nvSpPr>
          <p:cNvPr id="8" name="Content Placeholder 7">
            <a:extLst>
              <a:ext uri="{FF2B5EF4-FFF2-40B4-BE49-F238E27FC236}">
                <a16:creationId xmlns:a16="http://schemas.microsoft.com/office/drawing/2014/main" id="{A46C3506-E535-8641-AFBA-75579077E393}"/>
              </a:ext>
            </a:extLst>
          </p:cNvPr>
          <p:cNvSpPr>
            <a:spLocks noGrp="1"/>
          </p:cNvSpPr>
          <p:nvPr>
            <p:ph sz="quarter" idx="21"/>
          </p:nvPr>
        </p:nvSpPr>
        <p:spPr/>
        <p:txBody>
          <a:bodyPr>
            <a:normAutofit/>
          </a:bodyPr>
          <a:lstStyle/>
          <a:p>
            <a:r>
              <a:rPr lang="en-US"/>
              <a:t>Eligibility and Enrollment</a:t>
            </a:r>
          </a:p>
        </p:txBody>
      </p:sp>
      <p:sp>
        <p:nvSpPr>
          <p:cNvPr id="9" name="Content Placeholder 8">
            <a:extLst>
              <a:ext uri="{FF2B5EF4-FFF2-40B4-BE49-F238E27FC236}">
                <a16:creationId xmlns:a16="http://schemas.microsoft.com/office/drawing/2014/main" id="{A31244EE-E931-0043-A1B9-A506C360DC0C}"/>
              </a:ext>
            </a:extLst>
          </p:cNvPr>
          <p:cNvSpPr>
            <a:spLocks noGrp="1"/>
          </p:cNvSpPr>
          <p:nvPr>
            <p:ph sz="quarter" idx="22"/>
          </p:nvPr>
        </p:nvSpPr>
        <p:spPr>
          <a:xfrm>
            <a:off x="6923212" y="1892237"/>
            <a:ext cx="1463040" cy="338667"/>
          </a:xfrm>
        </p:spPr>
        <p:txBody>
          <a:bodyPr>
            <a:normAutofit/>
          </a:bodyPr>
          <a:lstStyle/>
          <a:p>
            <a:r>
              <a:rPr lang="en-US"/>
              <a:t>Customer Master Data </a:t>
            </a:r>
            <a:br>
              <a:rPr lang="en-US"/>
            </a:br>
            <a:r>
              <a:rPr lang="en-US"/>
              <a:t>Management</a:t>
            </a:r>
          </a:p>
        </p:txBody>
      </p:sp>
      <p:pic>
        <p:nvPicPr>
          <p:cNvPr id="97" name="Content Placeholder 88" descr="Stethoscope icon">
            <a:extLst>
              <a:ext uri="{FF2B5EF4-FFF2-40B4-BE49-F238E27FC236}">
                <a16:creationId xmlns:a16="http://schemas.microsoft.com/office/drawing/2014/main" id="{6DF57B59-7A3B-A842-BF32-3FD0CD059284}"/>
              </a:ext>
            </a:extLst>
          </p:cNvPr>
          <p:cNvPicPr>
            <a:picLocks noGrp="1" noChangeAspect="1"/>
          </p:cNvPicPr>
          <p:nvPr>
            <p:ph sz="quarter" idx="25"/>
          </p:nvPr>
        </p:nvPicPr>
        <p:blipFill>
          <a:blip r:embed="rId4"/>
          <a:stretch>
            <a:fillRect/>
          </a:stretch>
        </p:blipFill>
        <p:spPr>
          <a:xfrm>
            <a:off x="1854485" y="2400300"/>
            <a:ext cx="165745" cy="170260"/>
          </a:xfrm>
        </p:spPr>
      </p:pic>
      <p:sp>
        <p:nvSpPr>
          <p:cNvPr id="11" name="Content Placeholder 10">
            <a:extLst>
              <a:ext uri="{FF2B5EF4-FFF2-40B4-BE49-F238E27FC236}">
                <a16:creationId xmlns:a16="http://schemas.microsoft.com/office/drawing/2014/main" id="{2217B298-0654-1344-B208-525D525084EC}"/>
              </a:ext>
            </a:extLst>
          </p:cNvPr>
          <p:cNvSpPr>
            <a:spLocks noGrp="1"/>
          </p:cNvSpPr>
          <p:nvPr>
            <p:ph sz="quarter" idx="26"/>
          </p:nvPr>
        </p:nvSpPr>
        <p:spPr>
          <a:xfrm>
            <a:off x="1818599" y="2399807"/>
            <a:ext cx="1349240" cy="170235"/>
          </a:xfrm>
        </p:spPr>
        <p:txBody>
          <a:bodyPr>
            <a:normAutofit fontScale="70000" lnSpcReduction="20000"/>
          </a:bodyPr>
          <a:lstStyle/>
          <a:p>
            <a:pPr algn="ctr"/>
            <a:r>
              <a:rPr lang="en-US"/>
              <a:t>HEALTH SERVICES</a:t>
            </a:r>
          </a:p>
        </p:txBody>
      </p:sp>
      <p:sp>
        <p:nvSpPr>
          <p:cNvPr id="12" name="Content Placeholder 11">
            <a:extLst>
              <a:ext uri="{FF2B5EF4-FFF2-40B4-BE49-F238E27FC236}">
                <a16:creationId xmlns:a16="http://schemas.microsoft.com/office/drawing/2014/main" id="{686B0DBA-4EE3-8646-9BA5-CF6C7FDFBE20}"/>
              </a:ext>
            </a:extLst>
          </p:cNvPr>
          <p:cNvSpPr>
            <a:spLocks noGrp="1"/>
          </p:cNvSpPr>
          <p:nvPr>
            <p:ph sz="quarter" idx="27"/>
          </p:nvPr>
        </p:nvSpPr>
        <p:spPr/>
        <p:txBody>
          <a:bodyPr>
            <a:normAutofit/>
          </a:bodyPr>
          <a:lstStyle/>
          <a:p>
            <a:r>
              <a:rPr lang="en-US"/>
              <a:t>Clinical Ancillary</a:t>
            </a:r>
          </a:p>
        </p:txBody>
      </p:sp>
      <p:sp>
        <p:nvSpPr>
          <p:cNvPr id="13" name="Content Placeholder 12">
            <a:extLst>
              <a:ext uri="{FF2B5EF4-FFF2-40B4-BE49-F238E27FC236}">
                <a16:creationId xmlns:a16="http://schemas.microsoft.com/office/drawing/2014/main" id="{0D460D23-EBEA-FA4A-8F68-DF6CE7C9FD12}"/>
              </a:ext>
            </a:extLst>
          </p:cNvPr>
          <p:cNvSpPr>
            <a:spLocks noGrp="1"/>
          </p:cNvSpPr>
          <p:nvPr>
            <p:ph sz="quarter" idx="28"/>
          </p:nvPr>
        </p:nvSpPr>
        <p:spPr/>
        <p:txBody>
          <a:bodyPr>
            <a:normAutofit/>
          </a:bodyPr>
          <a:lstStyle/>
          <a:p>
            <a:r>
              <a:rPr lang="en-US"/>
              <a:t>Health Care Admin</a:t>
            </a:r>
          </a:p>
        </p:txBody>
      </p:sp>
      <p:sp>
        <p:nvSpPr>
          <p:cNvPr id="14" name="Content Placeholder 13">
            <a:extLst>
              <a:ext uri="{FF2B5EF4-FFF2-40B4-BE49-F238E27FC236}">
                <a16:creationId xmlns:a16="http://schemas.microsoft.com/office/drawing/2014/main" id="{F439725E-9C75-EE4C-AE62-979A886ED4DB}"/>
              </a:ext>
            </a:extLst>
          </p:cNvPr>
          <p:cNvSpPr>
            <a:spLocks noGrp="1"/>
          </p:cNvSpPr>
          <p:nvPr>
            <p:ph sz="quarter" idx="29"/>
          </p:nvPr>
        </p:nvSpPr>
        <p:spPr/>
        <p:txBody>
          <a:bodyPr>
            <a:normAutofit/>
          </a:bodyPr>
          <a:lstStyle/>
          <a:p>
            <a:r>
              <a:rPr lang="en-US"/>
              <a:t>Provider Systems</a:t>
            </a:r>
          </a:p>
        </p:txBody>
      </p:sp>
      <p:sp>
        <p:nvSpPr>
          <p:cNvPr id="15" name="Content Placeholder 14">
            <a:extLst>
              <a:ext uri="{FF2B5EF4-FFF2-40B4-BE49-F238E27FC236}">
                <a16:creationId xmlns:a16="http://schemas.microsoft.com/office/drawing/2014/main" id="{C206F4D2-F6C6-CB4B-958A-8CDEC8A15C5F}"/>
              </a:ext>
            </a:extLst>
          </p:cNvPr>
          <p:cNvSpPr>
            <a:spLocks noGrp="1"/>
          </p:cNvSpPr>
          <p:nvPr>
            <p:ph sz="quarter" idx="30"/>
          </p:nvPr>
        </p:nvSpPr>
        <p:spPr/>
        <p:txBody>
          <a:bodyPr>
            <a:normAutofit/>
          </a:bodyPr>
          <a:lstStyle/>
          <a:p>
            <a:r>
              <a:rPr lang="en-US"/>
              <a:t>Community Care</a:t>
            </a:r>
          </a:p>
        </p:txBody>
      </p:sp>
      <p:sp>
        <p:nvSpPr>
          <p:cNvPr id="16" name="Content Placeholder 15">
            <a:extLst>
              <a:ext uri="{FF2B5EF4-FFF2-40B4-BE49-F238E27FC236}">
                <a16:creationId xmlns:a16="http://schemas.microsoft.com/office/drawing/2014/main" id="{97908E87-AF65-7841-9C6A-AAE843361D8C}"/>
              </a:ext>
            </a:extLst>
          </p:cNvPr>
          <p:cNvSpPr>
            <a:spLocks noGrp="1"/>
          </p:cNvSpPr>
          <p:nvPr>
            <p:ph sz="quarter" idx="31"/>
          </p:nvPr>
        </p:nvSpPr>
        <p:spPr/>
        <p:txBody>
          <a:bodyPr>
            <a:normAutofit/>
          </a:bodyPr>
          <a:lstStyle/>
          <a:p>
            <a:r>
              <a:rPr lang="en-US"/>
              <a:t>Health Financial</a:t>
            </a:r>
          </a:p>
        </p:txBody>
      </p:sp>
      <p:sp>
        <p:nvSpPr>
          <p:cNvPr id="17" name="Content Placeholder 16">
            <a:extLst>
              <a:ext uri="{FF2B5EF4-FFF2-40B4-BE49-F238E27FC236}">
                <a16:creationId xmlns:a16="http://schemas.microsoft.com/office/drawing/2014/main" id="{D2484DDF-FA94-CC4C-87D1-FD0AA7E20993}"/>
              </a:ext>
            </a:extLst>
          </p:cNvPr>
          <p:cNvSpPr>
            <a:spLocks noGrp="1"/>
          </p:cNvSpPr>
          <p:nvPr>
            <p:ph sz="quarter" idx="32"/>
          </p:nvPr>
        </p:nvSpPr>
        <p:spPr>
          <a:xfrm>
            <a:off x="3123454" y="2957269"/>
            <a:ext cx="1219200" cy="278009"/>
          </a:xfrm>
        </p:spPr>
        <p:txBody>
          <a:bodyPr>
            <a:normAutofit lnSpcReduction="10000"/>
          </a:bodyPr>
          <a:lstStyle/>
          <a:p>
            <a:r>
              <a:rPr lang="en-US"/>
              <a:t>Financial Services </a:t>
            </a:r>
            <a:br>
              <a:rPr lang="en-US"/>
            </a:br>
            <a:r>
              <a:rPr lang="en-US"/>
              <a:t>Center Health</a:t>
            </a:r>
          </a:p>
        </p:txBody>
      </p:sp>
      <p:sp>
        <p:nvSpPr>
          <p:cNvPr id="18" name="Content Placeholder 17">
            <a:extLst>
              <a:ext uri="{FF2B5EF4-FFF2-40B4-BE49-F238E27FC236}">
                <a16:creationId xmlns:a16="http://schemas.microsoft.com/office/drawing/2014/main" id="{FA35E2AD-6D0A-F140-AC0B-6FC7A92BC311}"/>
              </a:ext>
            </a:extLst>
          </p:cNvPr>
          <p:cNvSpPr>
            <a:spLocks noGrp="1"/>
          </p:cNvSpPr>
          <p:nvPr>
            <p:ph sz="quarter" idx="33"/>
          </p:nvPr>
        </p:nvSpPr>
        <p:spPr>
          <a:xfrm>
            <a:off x="715534" y="3235278"/>
            <a:ext cx="1850203" cy="352774"/>
          </a:xfrm>
        </p:spPr>
        <p:txBody>
          <a:bodyPr>
            <a:normAutofit/>
          </a:bodyPr>
          <a:lstStyle/>
          <a:p>
            <a:r>
              <a:rPr lang="en-US"/>
              <a:t>Medical Research, Education, </a:t>
            </a:r>
            <a:br>
              <a:rPr lang="en-US"/>
            </a:br>
            <a:r>
              <a:rPr lang="en-US"/>
              <a:t>and Population Health</a:t>
            </a:r>
          </a:p>
        </p:txBody>
      </p:sp>
      <p:sp>
        <p:nvSpPr>
          <p:cNvPr id="19" name="Content Placeholder 18">
            <a:extLst>
              <a:ext uri="{FF2B5EF4-FFF2-40B4-BE49-F238E27FC236}">
                <a16:creationId xmlns:a16="http://schemas.microsoft.com/office/drawing/2014/main" id="{8297C2A6-2F89-4D4E-B9C3-C0072309C99C}"/>
              </a:ext>
            </a:extLst>
          </p:cNvPr>
          <p:cNvSpPr>
            <a:spLocks noGrp="1"/>
          </p:cNvSpPr>
          <p:nvPr>
            <p:ph sz="quarter" idx="34"/>
          </p:nvPr>
        </p:nvSpPr>
        <p:spPr/>
        <p:txBody>
          <a:bodyPr>
            <a:normAutofit/>
          </a:bodyPr>
          <a:lstStyle/>
          <a:p>
            <a:r>
              <a:rPr lang="en-US"/>
              <a:t>Electronic Health Record—Cerner</a:t>
            </a:r>
          </a:p>
        </p:txBody>
      </p:sp>
      <p:sp>
        <p:nvSpPr>
          <p:cNvPr id="20" name="Content Placeholder 19">
            <a:extLst>
              <a:ext uri="{FF2B5EF4-FFF2-40B4-BE49-F238E27FC236}">
                <a16:creationId xmlns:a16="http://schemas.microsoft.com/office/drawing/2014/main" id="{D85D97F7-EA9D-0A41-8F1E-7FA1251867E6}"/>
              </a:ext>
            </a:extLst>
          </p:cNvPr>
          <p:cNvSpPr>
            <a:spLocks noGrp="1"/>
          </p:cNvSpPr>
          <p:nvPr>
            <p:ph sz="quarter" idx="35"/>
          </p:nvPr>
        </p:nvSpPr>
        <p:spPr/>
        <p:txBody>
          <a:bodyPr>
            <a:normAutofit/>
          </a:bodyPr>
          <a:lstStyle/>
          <a:p>
            <a:r>
              <a:rPr lang="en-US" err="1"/>
              <a:t>VistA</a:t>
            </a:r>
            <a:r>
              <a:rPr lang="en-US"/>
              <a:t> Office</a:t>
            </a:r>
          </a:p>
        </p:txBody>
      </p:sp>
      <p:sp>
        <p:nvSpPr>
          <p:cNvPr id="21" name="Content Placeholder 20">
            <a:extLst>
              <a:ext uri="{FF2B5EF4-FFF2-40B4-BE49-F238E27FC236}">
                <a16:creationId xmlns:a16="http://schemas.microsoft.com/office/drawing/2014/main" id="{99C2870B-8C68-4F46-AA68-95A7664589E5}"/>
              </a:ext>
            </a:extLst>
          </p:cNvPr>
          <p:cNvSpPr>
            <a:spLocks noGrp="1"/>
          </p:cNvSpPr>
          <p:nvPr>
            <p:ph sz="quarter" idx="36"/>
          </p:nvPr>
        </p:nvSpPr>
        <p:spPr/>
        <p:txBody>
          <a:bodyPr>
            <a:normAutofit/>
          </a:bodyPr>
          <a:lstStyle/>
          <a:p>
            <a:r>
              <a:rPr lang="en-US"/>
              <a:t>Supply Chain </a:t>
            </a:r>
            <a:r>
              <a:rPr lang="en-US" err="1"/>
              <a:t>Mgmt</a:t>
            </a:r>
            <a:endParaRPr lang="en-US"/>
          </a:p>
        </p:txBody>
      </p:sp>
      <p:sp>
        <p:nvSpPr>
          <p:cNvPr id="22" name="Content Placeholder 21">
            <a:extLst>
              <a:ext uri="{FF2B5EF4-FFF2-40B4-BE49-F238E27FC236}">
                <a16:creationId xmlns:a16="http://schemas.microsoft.com/office/drawing/2014/main" id="{E1B787B4-0BE3-1C4B-A755-A94837B1F97E}"/>
              </a:ext>
            </a:extLst>
          </p:cNvPr>
          <p:cNvSpPr>
            <a:spLocks noGrp="1"/>
          </p:cNvSpPr>
          <p:nvPr>
            <p:ph sz="quarter" idx="37"/>
          </p:nvPr>
        </p:nvSpPr>
        <p:spPr/>
        <p:txBody>
          <a:bodyPr>
            <a:normAutofit/>
          </a:bodyPr>
          <a:lstStyle/>
          <a:p>
            <a:r>
              <a:rPr lang="en-US"/>
              <a:t>VHA Non-IT Funded</a:t>
            </a:r>
          </a:p>
        </p:txBody>
      </p:sp>
      <p:pic>
        <p:nvPicPr>
          <p:cNvPr id="94" name="Content Placeholder 86" descr="Star icon">
            <a:extLst>
              <a:ext uri="{FF2B5EF4-FFF2-40B4-BE49-F238E27FC236}">
                <a16:creationId xmlns:a16="http://schemas.microsoft.com/office/drawing/2014/main" id="{69B3EB7B-2FFC-A746-BAEB-BE142FAACCC1}"/>
              </a:ext>
            </a:extLst>
          </p:cNvPr>
          <p:cNvPicPr>
            <a:picLocks noGrp="1" noChangeAspect="1"/>
          </p:cNvPicPr>
          <p:nvPr>
            <p:ph sz="quarter" idx="38"/>
          </p:nvPr>
        </p:nvPicPr>
        <p:blipFill>
          <a:blip r:embed="rId5"/>
          <a:stretch>
            <a:fillRect/>
          </a:stretch>
        </p:blipFill>
        <p:spPr>
          <a:xfrm>
            <a:off x="5553751" y="2387204"/>
            <a:ext cx="154781" cy="170259"/>
          </a:xfrm>
        </p:spPr>
      </p:pic>
      <p:sp>
        <p:nvSpPr>
          <p:cNvPr id="24" name="Content Placeholder 23">
            <a:extLst>
              <a:ext uri="{FF2B5EF4-FFF2-40B4-BE49-F238E27FC236}">
                <a16:creationId xmlns:a16="http://schemas.microsoft.com/office/drawing/2014/main" id="{DB9FD63C-C1F1-D745-B302-E02A2A4515B4}"/>
              </a:ext>
            </a:extLst>
          </p:cNvPr>
          <p:cNvSpPr>
            <a:spLocks noGrp="1"/>
          </p:cNvSpPr>
          <p:nvPr>
            <p:ph sz="quarter" idx="39"/>
          </p:nvPr>
        </p:nvSpPr>
        <p:spPr>
          <a:xfrm>
            <a:off x="5594403" y="2387124"/>
            <a:ext cx="2053516" cy="177757"/>
          </a:xfrm>
        </p:spPr>
        <p:txBody>
          <a:bodyPr>
            <a:normAutofit fontScale="77500" lnSpcReduction="20000"/>
          </a:bodyPr>
          <a:lstStyle/>
          <a:p>
            <a:pPr algn="ctr"/>
            <a:r>
              <a:rPr lang="en-US"/>
              <a:t>BENEFITS AND MEMORIAL SERVICES</a:t>
            </a:r>
          </a:p>
        </p:txBody>
      </p:sp>
      <p:sp>
        <p:nvSpPr>
          <p:cNvPr id="25" name="Content Placeholder 24">
            <a:extLst>
              <a:ext uri="{FF2B5EF4-FFF2-40B4-BE49-F238E27FC236}">
                <a16:creationId xmlns:a16="http://schemas.microsoft.com/office/drawing/2014/main" id="{B9349B2C-C35F-AE42-8102-AAAF2A917B2E}"/>
              </a:ext>
            </a:extLst>
          </p:cNvPr>
          <p:cNvSpPr>
            <a:spLocks noGrp="1"/>
          </p:cNvSpPr>
          <p:nvPr>
            <p:ph sz="quarter" idx="40"/>
          </p:nvPr>
        </p:nvSpPr>
        <p:spPr/>
        <p:txBody>
          <a:bodyPr>
            <a:normAutofit fontScale="92500"/>
          </a:bodyPr>
          <a:lstStyle/>
          <a:p>
            <a:r>
              <a:rPr lang="en-US"/>
              <a:t>Education and Vocational Rehabilitation</a:t>
            </a:r>
          </a:p>
        </p:txBody>
      </p:sp>
      <p:sp>
        <p:nvSpPr>
          <p:cNvPr id="26" name="Content Placeholder 25">
            <a:extLst>
              <a:ext uri="{FF2B5EF4-FFF2-40B4-BE49-F238E27FC236}">
                <a16:creationId xmlns:a16="http://schemas.microsoft.com/office/drawing/2014/main" id="{2D6D0F5F-00DD-D442-8C26-8EE04A672799}"/>
              </a:ext>
            </a:extLst>
          </p:cNvPr>
          <p:cNvSpPr>
            <a:spLocks noGrp="1"/>
          </p:cNvSpPr>
          <p:nvPr>
            <p:ph sz="quarter" idx="41"/>
          </p:nvPr>
        </p:nvSpPr>
        <p:spPr/>
        <p:txBody>
          <a:bodyPr/>
          <a:lstStyle/>
          <a:p>
            <a:r>
              <a:rPr lang="en-US"/>
              <a:t>Compensation &amp; Pension</a:t>
            </a:r>
          </a:p>
        </p:txBody>
      </p:sp>
      <p:sp>
        <p:nvSpPr>
          <p:cNvPr id="27" name="Content Placeholder 26">
            <a:extLst>
              <a:ext uri="{FF2B5EF4-FFF2-40B4-BE49-F238E27FC236}">
                <a16:creationId xmlns:a16="http://schemas.microsoft.com/office/drawing/2014/main" id="{C6480190-68F0-8C4E-A68B-AA7AEBA144B5}"/>
              </a:ext>
            </a:extLst>
          </p:cNvPr>
          <p:cNvSpPr>
            <a:spLocks noGrp="1"/>
          </p:cNvSpPr>
          <p:nvPr>
            <p:ph sz="quarter" idx="48"/>
          </p:nvPr>
        </p:nvSpPr>
        <p:spPr/>
        <p:txBody>
          <a:bodyPr/>
          <a:lstStyle/>
          <a:p>
            <a:r>
              <a:rPr lang="en-US"/>
              <a:t>Loan Guaranty</a:t>
            </a:r>
          </a:p>
        </p:txBody>
      </p:sp>
      <p:sp>
        <p:nvSpPr>
          <p:cNvPr id="28" name="Content Placeholder 27">
            <a:extLst>
              <a:ext uri="{FF2B5EF4-FFF2-40B4-BE49-F238E27FC236}">
                <a16:creationId xmlns:a16="http://schemas.microsoft.com/office/drawing/2014/main" id="{6AF53C48-A792-A94E-BB7C-0DF48F105254}"/>
              </a:ext>
            </a:extLst>
          </p:cNvPr>
          <p:cNvSpPr>
            <a:spLocks noGrp="1"/>
          </p:cNvSpPr>
          <p:nvPr>
            <p:ph sz="quarter" idx="49"/>
          </p:nvPr>
        </p:nvSpPr>
        <p:spPr/>
        <p:txBody>
          <a:bodyPr/>
          <a:lstStyle/>
          <a:p>
            <a:r>
              <a:rPr lang="en-US"/>
              <a:t>Appeals</a:t>
            </a:r>
          </a:p>
        </p:txBody>
      </p:sp>
      <p:sp>
        <p:nvSpPr>
          <p:cNvPr id="29" name="Content Placeholder 28">
            <a:extLst>
              <a:ext uri="{FF2B5EF4-FFF2-40B4-BE49-F238E27FC236}">
                <a16:creationId xmlns:a16="http://schemas.microsoft.com/office/drawing/2014/main" id="{0E3FBD1A-F9A8-8A42-8511-3AEF5DD81174}"/>
              </a:ext>
            </a:extLst>
          </p:cNvPr>
          <p:cNvSpPr>
            <a:spLocks noGrp="1"/>
          </p:cNvSpPr>
          <p:nvPr>
            <p:ph sz="quarter" idx="50"/>
          </p:nvPr>
        </p:nvSpPr>
        <p:spPr/>
        <p:txBody>
          <a:bodyPr/>
          <a:lstStyle/>
          <a:p>
            <a:r>
              <a:rPr lang="en-US"/>
              <a:t>Insurance</a:t>
            </a:r>
          </a:p>
        </p:txBody>
      </p:sp>
      <p:sp>
        <p:nvSpPr>
          <p:cNvPr id="30" name="Content Placeholder 29">
            <a:extLst>
              <a:ext uri="{FF2B5EF4-FFF2-40B4-BE49-F238E27FC236}">
                <a16:creationId xmlns:a16="http://schemas.microsoft.com/office/drawing/2014/main" id="{BCB2AEDD-0BDC-BF4E-B7BE-84D7985781E3}"/>
              </a:ext>
            </a:extLst>
          </p:cNvPr>
          <p:cNvSpPr>
            <a:spLocks noGrp="1"/>
          </p:cNvSpPr>
          <p:nvPr>
            <p:ph sz="quarter" idx="51"/>
          </p:nvPr>
        </p:nvSpPr>
        <p:spPr/>
        <p:txBody>
          <a:bodyPr/>
          <a:lstStyle/>
          <a:p>
            <a:r>
              <a:rPr lang="en-US"/>
              <a:t>Memorial Benefits and Services</a:t>
            </a:r>
          </a:p>
        </p:txBody>
      </p:sp>
      <p:sp>
        <p:nvSpPr>
          <p:cNvPr id="31" name="Content Placeholder 30">
            <a:extLst>
              <a:ext uri="{FF2B5EF4-FFF2-40B4-BE49-F238E27FC236}">
                <a16:creationId xmlns:a16="http://schemas.microsoft.com/office/drawing/2014/main" id="{7BF0A311-8BDA-7A49-B969-FEDD03E2DF46}"/>
              </a:ext>
            </a:extLst>
          </p:cNvPr>
          <p:cNvSpPr>
            <a:spLocks noGrp="1"/>
          </p:cNvSpPr>
          <p:nvPr>
            <p:ph sz="quarter" idx="52"/>
          </p:nvPr>
        </p:nvSpPr>
        <p:spPr/>
        <p:txBody>
          <a:bodyPr/>
          <a:lstStyle/>
          <a:p>
            <a:r>
              <a:rPr lang="en-US"/>
              <a:t>Benefits Integration and Administration</a:t>
            </a:r>
          </a:p>
        </p:txBody>
      </p:sp>
      <p:pic>
        <p:nvPicPr>
          <p:cNvPr id="95" name="Content Placeholder 85" descr="Buildings icon">
            <a:extLst>
              <a:ext uri="{FF2B5EF4-FFF2-40B4-BE49-F238E27FC236}">
                <a16:creationId xmlns:a16="http://schemas.microsoft.com/office/drawing/2014/main" id="{DFEFA24B-3D88-9B46-A85B-47BBC4EA2310}"/>
              </a:ext>
            </a:extLst>
          </p:cNvPr>
          <p:cNvPicPr>
            <a:picLocks noGrp="1" noChangeAspect="1"/>
          </p:cNvPicPr>
          <p:nvPr>
            <p:ph sz="quarter" idx="53"/>
          </p:nvPr>
        </p:nvPicPr>
        <p:blipFill>
          <a:blip r:embed="rId6"/>
          <a:stretch>
            <a:fillRect/>
          </a:stretch>
        </p:blipFill>
        <p:spPr>
          <a:xfrm>
            <a:off x="3789500" y="4060032"/>
            <a:ext cx="180668" cy="175022"/>
          </a:xfrm>
        </p:spPr>
      </p:pic>
      <p:sp>
        <p:nvSpPr>
          <p:cNvPr id="33" name="Content Placeholder 32">
            <a:extLst>
              <a:ext uri="{FF2B5EF4-FFF2-40B4-BE49-F238E27FC236}">
                <a16:creationId xmlns:a16="http://schemas.microsoft.com/office/drawing/2014/main" id="{A35B69AB-E94F-9C44-B9BD-50F041CDC558}"/>
              </a:ext>
            </a:extLst>
          </p:cNvPr>
          <p:cNvSpPr>
            <a:spLocks noGrp="1"/>
          </p:cNvSpPr>
          <p:nvPr>
            <p:ph sz="quarter" idx="54"/>
          </p:nvPr>
        </p:nvSpPr>
        <p:spPr>
          <a:xfrm>
            <a:off x="3249547" y="4061612"/>
            <a:ext cx="2603878" cy="170234"/>
          </a:xfrm>
        </p:spPr>
        <p:txBody>
          <a:bodyPr>
            <a:normAutofit fontScale="70000" lnSpcReduction="20000"/>
          </a:bodyPr>
          <a:lstStyle/>
          <a:p>
            <a:pPr algn="ctr"/>
            <a:r>
              <a:rPr lang="en-US"/>
              <a:t>CORPORATE SERVICES</a:t>
            </a:r>
          </a:p>
        </p:txBody>
      </p:sp>
      <p:sp>
        <p:nvSpPr>
          <p:cNvPr id="34" name="Content Placeholder 33">
            <a:extLst>
              <a:ext uri="{FF2B5EF4-FFF2-40B4-BE49-F238E27FC236}">
                <a16:creationId xmlns:a16="http://schemas.microsoft.com/office/drawing/2014/main" id="{BABB2692-8254-E541-B0CC-32E3CAC061E1}"/>
              </a:ext>
            </a:extLst>
          </p:cNvPr>
          <p:cNvSpPr>
            <a:spLocks noGrp="1"/>
          </p:cNvSpPr>
          <p:nvPr>
            <p:ph sz="quarter" idx="55"/>
          </p:nvPr>
        </p:nvSpPr>
        <p:spPr/>
        <p:txBody>
          <a:bodyPr>
            <a:normAutofit fontScale="92500"/>
          </a:bodyPr>
          <a:lstStyle/>
          <a:p>
            <a:r>
              <a:rPr lang="en-US"/>
              <a:t>Acquisition and Property Management</a:t>
            </a:r>
          </a:p>
        </p:txBody>
      </p:sp>
      <p:sp>
        <p:nvSpPr>
          <p:cNvPr id="35" name="Content Placeholder 34">
            <a:extLst>
              <a:ext uri="{FF2B5EF4-FFF2-40B4-BE49-F238E27FC236}">
                <a16:creationId xmlns:a16="http://schemas.microsoft.com/office/drawing/2014/main" id="{50756252-35ED-E642-89FC-70CFD375A179}"/>
              </a:ext>
            </a:extLst>
          </p:cNvPr>
          <p:cNvSpPr>
            <a:spLocks noGrp="1"/>
          </p:cNvSpPr>
          <p:nvPr>
            <p:ph sz="quarter" idx="56"/>
          </p:nvPr>
        </p:nvSpPr>
        <p:spPr/>
        <p:txBody>
          <a:bodyPr/>
          <a:lstStyle/>
          <a:p>
            <a:r>
              <a:rPr lang="en-US"/>
              <a:t>Financial Management</a:t>
            </a:r>
          </a:p>
        </p:txBody>
      </p:sp>
      <p:sp>
        <p:nvSpPr>
          <p:cNvPr id="36" name="Content Placeholder 35">
            <a:extLst>
              <a:ext uri="{FF2B5EF4-FFF2-40B4-BE49-F238E27FC236}">
                <a16:creationId xmlns:a16="http://schemas.microsoft.com/office/drawing/2014/main" id="{4775BF40-94EF-994C-A6CA-581CAEF16F5E}"/>
              </a:ext>
            </a:extLst>
          </p:cNvPr>
          <p:cNvSpPr>
            <a:spLocks noGrp="1"/>
          </p:cNvSpPr>
          <p:nvPr>
            <p:ph sz="quarter" idx="57"/>
          </p:nvPr>
        </p:nvSpPr>
        <p:spPr/>
        <p:txBody>
          <a:bodyPr/>
          <a:lstStyle/>
          <a:p>
            <a:r>
              <a:rPr lang="en-US"/>
              <a:t>Human Capital Management</a:t>
            </a:r>
          </a:p>
        </p:txBody>
      </p:sp>
      <p:sp>
        <p:nvSpPr>
          <p:cNvPr id="37" name="Content Placeholder 36">
            <a:extLst>
              <a:ext uri="{FF2B5EF4-FFF2-40B4-BE49-F238E27FC236}">
                <a16:creationId xmlns:a16="http://schemas.microsoft.com/office/drawing/2014/main" id="{0128E878-70E2-1C40-87CA-B86C0296FA68}"/>
              </a:ext>
            </a:extLst>
          </p:cNvPr>
          <p:cNvSpPr>
            <a:spLocks noGrp="1"/>
          </p:cNvSpPr>
          <p:nvPr>
            <p:ph sz="quarter" idx="58"/>
          </p:nvPr>
        </p:nvSpPr>
        <p:spPr/>
        <p:txBody>
          <a:bodyPr/>
          <a:lstStyle/>
          <a:p>
            <a:r>
              <a:rPr lang="en-US"/>
              <a:t>Sec VA/Congressional/Legal Affairs</a:t>
            </a:r>
          </a:p>
        </p:txBody>
      </p:sp>
      <p:pic>
        <p:nvPicPr>
          <p:cNvPr id="96" name="Content Placeholder 84" descr="Connected technology icon">
            <a:extLst>
              <a:ext uri="{FF2B5EF4-FFF2-40B4-BE49-F238E27FC236}">
                <a16:creationId xmlns:a16="http://schemas.microsoft.com/office/drawing/2014/main" id="{E98B72A4-B70B-7F45-AEDE-3BE01D29AC54}"/>
              </a:ext>
            </a:extLst>
          </p:cNvPr>
          <p:cNvPicPr>
            <a:picLocks noGrp="1" noChangeAspect="1"/>
          </p:cNvPicPr>
          <p:nvPr>
            <p:ph sz="quarter" idx="61"/>
          </p:nvPr>
        </p:nvPicPr>
        <p:blipFill>
          <a:blip r:embed="rId7"/>
          <a:stretch>
            <a:fillRect/>
          </a:stretch>
        </p:blipFill>
        <p:spPr>
          <a:xfrm>
            <a:off x="3370431" y="4724400"/>
            <a:ext cx="185065" cy="170260"/>
          </a:xfrm>
        </p:spPr>
      </p:pic>
      <p:sp>
        <p:nvSpPr>
          <p:cNvPr id="39" name="Content Placeholder 38">
            <a:extLst>
              <a:ext uri="{FF2B5EF4-FFF2-40B4-BE49-F238E27FC236}">
                <a16:creationId xmlns:a16="http://schemas.microsoft.com/office/drawing/2014/main" id="{B8EB009F-BC53-4344-8171-BFA5A8E8C113}"/>
              </a:ext>
            </a:extLst>
          </p:cNvPr>
          <p:cNvSpPr>
            <a:spLocks noGrp="1"/>
          </p:cNvSpPr>
          <p:nvPr>
            <p:ph sz="quarter" idx="62"/>
          </p:nvPr>
        </p:nvSpPr>
        <p:spPr>
          <a:xfrm>
            <a:off x="2915149" y="4710493"/>
            <a:ext cx="3333208" cy="170234"/>
          </a:xfrm>
        </p:spPr>
        <p:txBody>
          <a:bodyPr>
            <a:normAutofit fontScale="70000" lnSpcReduction="20000"/>
          </a:bodyPr>
          <a:lstStyle/>
          <a:p>
            <a:pPr algn="ctr"/>
            <a:r>
              <a:rPr lang="en-US"/>
              <a:t>TECHNOLOGY AND PLATFORM SERVICES</a:t>
            </a:r>
          </a:p>
        </p:txBody>
      </p:sp>
      <p:sp>
        <p:nvSpPr>
          <p:cNvPr id="40" name="Content Placeholder 39">
            <a:extLst>
              <a:ext uri="{FF2B5EF4-FFF2-40B4-BE49-F238E27FC236}">
                <a16:creationId xmlns:a16="http://schemas.microsoft.com/office/drawing/2014/main" id="{47C6F508-C152-014E-AC83-B17F72378579}"/>
              </a:ext>
            </a:extLst>
          </p:cNvPr>
          <p:cNvSpPr>
            <a:spLocks noGrp="1"/>
          </p:cNvSpPr>
          <p:nvPr>
            <p:ph sz="quarter" idx="63"/>
          </p:nvPr>
        </p:nvSpPr>
        <p:spPr>
          <a:xfrm>
            <a:off x="712697" y="4894660"/>
            <a:ext cx="1460754" cy="398264"/>
          </a:xfrm>
        </p:spPr>
        <p:txBody>
          <a:bodyPr>
            <a:normAutofit/>
          </a:bodyPr>
          <a:lstStyle/>
          <a:p>
            <a:r>
              <a:rPr lang="en-US"/>
              <a:t>IT Infrastructure Operations</a:t>
            </a:r>
            <a:br>
              <a:rPr lang="en-US"/>
            </a:br>
            <a:r>
              <a:rPr lang="en-US"/>
              <a:t> and Services</a:t>
            </a:r>
          </a:p>
        </p:txBody>
      </p:sp>
      <p:sp>
        <p:nvSpPr>
          <p:cNvPr id="41" name="Content Placeholder 40">
            <a:extLst>
              <a:ext uri="{FF2B5EF4-FFF2-40B4-BE49-F238E27FC236}">
                <a16:creationId xmlns:a16="http://schemas.microsoft.com/office/drawing/2014/main" id="{DA781191-7A4D-B54C-A074-B36F8808E425}"/>
              </a:ext>
            </a:extLst>
          </p:cNvPr>
          <p:cNvSpPr>
            <a:spLocks noGrp="1"/>
          </p:cNvSpPr>
          <p:nvPr>
            <p:ph sz="quarter" idx="65"/>
          </p:nvPr>
        </p:nvSpPr>
        <p:spPr/>
        <p:txBody>
          <a:bodyPr/>
          <a:lstStyle/>
          <a:p>
            <a:r>
              <a:rPr lang="en-US"/>
              <a:t>Cyber Security</a:t>
            </a:r>
          </a:p>
        </p:txBody>
      </p:sp>
      <p:sp>
        <p:nvSpPr>
          <p:cNvPr id="42" name="Content Placeholder 41">
            <a:extLst>
              <a:ext uri="{FF2B5EF4-FFF2-40B4-BE49-F238E27FC236}">
                <a16:creationId xmlns:a16="http://schemas.microsoft.com/office/drawing/2014/main" id="{6D073BA4-E8AB-764C-A358-3846EDEF4612}"/>
              </a:ext>
            </a:extLst>
          </p:cNvPr>
          <p:cNvSpPr>
            <a:spLocks noGrp="1"/>
          </p:cNvSpPr>
          <p:nvPr>
            <p:ph sz="quarter" idx="67"/>
          </p:nvPr>
        </p:nvSpPr>
        <p:spPr/>
        <p:txBody>
          <a:bodyPr/>
          <a:lstStyle/>
          <a:p>
            <a:r>
              <a:rPr lang="en-US"/>
              <a:t>Identity Access Management</a:t>
            </a:r>
          </a:p>
        </p:txBody>
      </p:sp>
      <p:sp>
        <p:nvSpPr>
          <p:cNvPr id="43" name="Content Placeholder 42">
            <a:extLst>
              <a:ext uri="{FF2B5EF4-FFF2-40B4-BE49-F238E27FC236}">
                <a16:creationId xmlns:a16="http://schemas.microsoft.com/office/drawing/2014/main" id="{2FEC7F74-3A1E-A74A-8B51-A190C32CDDAF}"/>
              </a:ext>
            </a:extLst>
          </p:cNvPr>
          <p:cNvSpPr>
            <a:spLocks noGrp="1"/>
          </p:cNvSpPr>
          <p:nvPr>
            <p:ph sz="quarter" idx="69"/>
          </p:nvPr>
        </p:nvSpPr>
        <p:spPr/>
        <p:txBody>
          <a:bodyPr/>
          <a:lstStyle/>
          <a:p>
            <a:r>
              <a:rPr lang="en-US"/>
              <a:t>End User Operations</a:t>
            </a:r>
          </a:p>
        </p:txBody>
      </p:sp>
      <p:sp>
        <p:nvSpPr>
          <p:cNvPr id="44" name="Content Placeholder 43">
            <a:extLst>
              <a:ext uri="{FF2B5EF4-FFF2-40B4-BE49-F238E27FC236}">
                <a16:creationId xmlns:a16="http://schemas.microsoft.com/office/drawing/2014/main" id="{F8C9B951-4865-F349-B73B-D111397CA82E}"/>
              </a:ext>
            </a:extLst>
          </p:cNvPr>
          <p:cNvSpPr>
            <a:spLocks noGrp="1"/>
          </p:cNvSpPr>
          <p:nvPr>
            <p:ph sz="quarter" idx="71"/>
          </p:nvPr>
        </p:nvSpPr>
        <p:spPr/>
        <p:txBody>
          <a:bodyPr/>
          <a:lstStyle/>
          <a:p>
            <a:r>
              <a:rPr lang="en-US"/>
              <a:t>Platform Management</a:t>
            </a:r>
          </a:p>
        </p:txBody>
      </p:sp>
      <p:sp>
        <p:nvSpPr>
          <p:cNvPr id="47" name="Footer Placeholder 46">
            <a:extLst>
              <a:ext uri="{FF2B5EF4-FFF2-40B4-BE49-F238E27FC236}">
                <a16:creationId xmlns:a16="http://schemas.microsoft.com/office/drawing/2014/main" id="{8DD63145-5687-084B-9666-3D0E8176CB43}"/>
              </a:ext>
            </a:extLst>
          </p:cNvPr>
          <p:cNvSpPr>
            <a:spLocks noGrp="1"/>
          </p:cNvSpPr>
          <p:nvPr>
            <p:ph type="ftr" sz="quarter" idx="11"/>
          </p:nvPr>
        </p:nvSpPr>
        <p:spPr/>
        <p:txBody>
          <a:bodyPr/>
          <a:lstStyle/>
          <a:p>
            <a:pPr defTabSz="685800"/>
            <a:r>
              <a:rPr lang="en-US" dirty="0">
                <a:solidFill>
                  <a:prstClr val="black">
                    <a:tint val="75000"/>
                  </a:prstClr>
                </a:solidFill>
                <a:latin typeface="Calibri" panose="020F0502020204030204"/>
              </a:rPr>
              <a:t>				     Office of Information and Technology</a:t>
            </a:r>
          </a:p>
        </p:txBody>
      </p:sp>
      <p:sp>
        <p:nvSpPr>
          <p:cNvPr id="46" name="Slide Number Placeholder 45">
            <a:extLst>
              <a:ext uri="{FF2B5EF4-FFF2-40B4-BE49-F238E27FC236}">
                <a16:creationId xmlns:a16="http://schemas.microsoft.com/office/drawing/2014/main" id="{CA82F2D1-945F-9345-9A42-45CC9EABD781}"/>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50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83810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8F783-E681-594B-B73D-6028DF25EF97}"/>
              </a:ext>
            </a:extLst>
          </p:cNvPr>
          <p:cNvSpPr>
            <a:spLocks noGrp="1"/>
          </p:cNvSpPr>
          <p:nvPr>
            <p:ph type="title"/>
          </p:nvPr>
        </p:nvSpPr>
        <p:spPr/>
        <p:txBody>
          <a:bodyPr/>
          <a:lstStyle/>
          <a:p>
            <a:r>
              <a:rPr lang="en-US" dirty="0"/>
              <a:t>Big Six Roles</a:t>
            </a:r>
          </a:p>
        </p:txBody>
      </p:sp>
      <p:pic>
        <p:nvPicPr>
          <p:cNvPr id="8" name="Content Placeholder 7" descr="Product Line Manager, Business Owner, IT Account Manager, Solution Architect, Operations Manager, IT Product Manager">
            <a:extLst>
              <a:ext uri="{FF2B5EF4-FFF2-40B4-BE49-F238E27FC236}">
                <a16:creationId xmlns:a16="http://schemas.microsoft.com/office/drawing/2014/main" id="{4B3FA997-EFFA-454B-8E73-F23188561F5B}"/>
              </a:ext>
            </a:extLst>
          </p:cNvPr>
          <p:cNvPicPr>
            <a:picLocks noGrp="1" noChangeAspect="1"/>
          </p:cNvPicPr>
          <p:nvPr>
            <p:ph sz="quarter" idx="13"/>
          </p:nvPr>
        </p:nvPicPr>
        <p:blipFill>
          <a:blip r:embed="rId3"/>
          <a:srcRect/>
          <a:stretch/>
        </p:blipFill>
        <p:spPr>
          <a:xfrm>
            <a:off x="2703908" y="1094186"/>
            <a:ext cx="3736185" cy="4174330"/>
          </a:xfrm>
          <a:prstGeom prst="rect">
            <a:avLst/>
          </a:prstGeom>
        </p:spPr>
      </p:pic>
      <p:sp>
        <p:nvSpPr>
          <p:cNvPr id="5" name="Footer Placeholder 4">
            <a:extLst>
              <a:ext uri="{FF2B5EF4-FFF2-40B4-BE49-F238E27FC236}">
                <a16:creationId xmlns:a16="http://schemas.microsoft.com/office/drawing/2014/main" id="{BDFABC34-70AF-DC40-AB07-237C0F71F815}"/>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
        <p:nvSpPr>
          <p:cNvPr id="4" name="Slide Number Placeholder 3">
            <a:extLst>
              <a:ext uri="{FF2B5EF4-FFF2-40B4-BE49-F238E27FC236}">
                <a16:creationId xmlns:a16="http://schemas.microsoft.com/office/drawing/2014/main" id="{B224B368-DF3D-0C49-AE6E-A9502D8CC65C}"/>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51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53376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8976-C1BA-4D42-9917-F20782F8BA1B}"/>
              </a:ext>
            </a:extLst>
          </p:cNvPr>
          <p:cNvSpPr>
            <a:spLocks noGrp="1"/>
          </p:cNvSpPr>
          <p:nvPr>
            <p:ph type="title"/>
          </p:nvPr>
        </p:nvSpPr>
        <p:spPr/>
        <p:txBody>
          <a:bodyPr/>
          <a:lstStyle/>
          <a:p>
            <a:r>
              <a:rPr lang="en-US" dirty="0"/>
              <a:t>Application Deployment Options</a:t>
            </a:r>
          </a:p>
        </p:txBody>
      </p:sp>
      <p:sp>
        <p:nvSpPr>
          <p:cNvPr id="94" name="Content Placeholder 93">
            <a:extLst>
              <a:ext uri="{FF2B5EF4-FFF2-40B4-BE49-F238E27FC236}">
                <a16:creationId xmlns:a16="http://schemas.microsoft.com/office/drawing/2014/main" id="{07A68A8F-71D6-7A43-8618-696491C08314}"/>
              </a:ext>
            </a:extLst>
          </p:cNvPr>
          <p:cNvSpPr>
            <a:spLocks noGrp="1"/>
          </p:cNvSpPr>
          <p:nvPr>
            <p:ph sz="quarter" idx="14"/>
          </p:nvPr>
        </p:nvSpPr>
        <p:spPr>
          <a:xfrm>
            <a:off x="-3226646" y="857251"/>
            <a:ext cx="3135879" cy="4411265"/>
          </a:xfrm>
        </p:spPr>
        <p:txBody>
          <a:bodyPr numCol="2">
            <a:noAutofit/>
          </a:bodyPr>
          <a:lstStyle/>
          <a:p>
            <a:pPr>
              <a:lnSpc>
                <a:spcPct val="100000"/>
              </a:lnSpc>
              <a:spcBef>
                <a:spcPts val="0"/>
              </a:spcBef>
            </a:pPr>
            <a:r>
              <a:rPr lang="en-US" sz="825"/>
              <a:t>On-premise</a:t>
            </a:r>
          </a:p>
          <a:p>
            <a:pPr lvl="1">
              <a:lnSpc>
                <a:spcPct val="100000"/>
              </a:lnSpc>
              <a:spcBef>
                <a:spcPts val="0"/>
              </a:spcBef>
            </a:pPr>
            <a:r>
              <a:rPr lang="en-US" sz="825"/>
              <a:t>Innovation</a:t>
            </a:r>
          </a:p>
          <a:p>
            <a:pPr lvl="2">
              <a:lnSpc>
                <a:spcPct val="100000"/>
              </a:lnSpc>
              <a:spcBef>
                <a:spcPts val="0"/>
              </a:spcBef>
            </a:pPr>
            <a:r>
              <a:rPr lang="en-US" sz="825"/>
              <a:t>App UI/UX</a:t>
            </a:r>
          </a:p>
          <a:p>
            <a:pPr lvl="2">
              <a:lnSpc>
                <a:spcPct val="100000"/>
              </a:lnSpc>
              <a:spcBef>
                <a:spcPts val="0"/>
              </a:spcBef>
            </a:pPr>
            <a:r>
              <a:rPr lang="en-US" sz="825"/>
              <a:t>App Workflow</a:t>
            </a:r>
          </a:p>
          <a:p>
            <a:pPr lvl="2">
              <a:lnSpc>
                <a:spcPct val="100000"/>
              </a:lnSpc>
              <a:spcBef>
                <a:spcPts val="0"/>
              </a:spcBef>
            </a:pPr>
            <a:r>
              <a:rPr lang="en-US" sz="825"/>
              <a:t>App Logic</a:t>
            </a:r>
          </a:p>
          <a:p>
            <a:pPr lvl="1">
              <a:lnSpc>
                <a:spcPct val="100000"/>
              </a:lnSpc>
              <a:spcBef>
                <a:spcPts val="0"/>
              </a:spcBef>
            </a:pPr>
            <a:r>
              <a:rPr lang="en-US" sz="825"/>
              <a:t>Value add</a:t>
            </a:r>
          </a:p>
          <a:p>
            <a:pPr lvl="2">
              <a:lnSpc>
                <a:spcPct val="100000"/>
              </a:lnSpc>
              <a:spcBef>
                <a:spcPts val="0"/>
              </a:spcBef>
            </a:pPr>
            <a:r>
              <a:rPr lang="en-US" sz="825"/>
              <a:t>App Security</a:t>
            </a:r>
          </a:p>
          <a:p>
            <a:pPr lvl="2">
              <a:lnSpc>
                <a:spcPct val="100000"/>
              </a:lnSpc>
              <a:spcBef>
                <a:spcPts val="0"/>
              </a:spcBef>
            </a:pPr>
            <a:r>
              <a:rPr lang="en-US" sz="825"/>
              <a:t>App Identity</a:t>
            </a:r>
          </a:p>
          <a:p>
            <a:pPr lvl="2">
              <a:lnSpc>
                <a:spcPct val="100000"/>
              </a:lnSpc>
              <a:spcBef>
                <a:spcPts val="0"/>
              </a:spcBef>
            </a:pPr>
            <a:r>
              <a:rPr lang="en-US" sz="825"/>
              <a:t>App Monitoring</a:t>
            </a:r>
          </a:p>
          <a:p>
            <a:pPr lvl="2">
              <a:lnSpc>
                <a:spcPct val="100000"/>
              </a:lnSpc>
              <a:spcBef>
                <a:spcPts val="0"/>
              </a:spcBef>
            </a:pPr>
            <a:r>
              <a:rPr lang="en-US" sz="825"/>
              <a:t>Data</a:t>
            </a:r>
          </a:p>
          <a:p>
            <a:pPr lvl="1">
              <a:lnSpc>
                <a:spcPct val="100000"/>
              </a:lnSpc>
              <a:spcBef>
                <a:spcPts val="0"/>
              </a:spcBef>
            </a:pPr>
            <a:r>
              <a:rPr lang="en-US" sz="825"/>
              <a:t>Commodity</a:t>
            </a:r>
          </a:p>
          <a:p>
            <a:pPr lvl="2">
              <a:lnSpc>
                <a:spcPct val="100000"/>
              </a:lnSpc>
              <a:spcBef>
                <a:spcPts val="0"/>
              </a:spcBef>
            </a:pPr>
            <a:r>
              <a:rPr lang="en-US" sz="825"/>
              <a:t>Runtime</a:t>
            </a:r>
          </a:p>
          <a:p>
            <a:pPr lvl="2">
              <a:lnSpc>
                <a:spcPct val="100000"/>
              </a:lnSpc>
              <a:spcBef>
                <a:spcPts val="0"/>
              </a:spcBef>
            </a:pPr>
            <a:r>
              <a:rPr lang="en-US" sz="825"/>
              <a:t>Middleware</a:t>
            </a:r>
          </a:p>
          <a:p>
            <a:pPr lvl="2">
              <a:lnSpc>
                <a:spcPct val="100000"/>
              </a:lnSpc>
              <a:spcBef>
                <a:spcPts val="0"/>
              </a:spcBef>
            </a:pPr>
            <a:r>
              <a:rPr lang="en-US" sz="825"/>
              <a:t>O/S</a:t>
            </a:r>
          </a:p>
          <a:p>
            <a:pPr lvl="2">
              <a:lnSpc>
                <a:spcPct val="100000"/>
              </a:lnSpc>
              <a:spcBef>
                <a:spcPts val="0"/>
              </a:spcBef>
            </a:pPr>
            <a:r>
              <a:rPr lang="en-US" sz="825"/>
              <a:t>Virtualization</a:t>
            </a:r>
          </a:p>
          <a:p>
            <a:pPr lvl="2">
              <a:lnSpc>
                <a:spcPct val="100000"/>
              </a:lnSpc>
              <a:spcBef>
                <a:spcPts val="0"/>
              </a:spcBef>
            </a:pPr>
            <a:r>
              <a:rPr lang="en-US" sz="825"/>
              <a:t>Servers</a:t>
            </a:r>
          </a:p>
          <a:p>
            <a:pPr lvl="2">
              <a:lnSpc>
                <a:spcPct val="100000"/>
              </a:lnSpc>
              <a:spcBef>
                <a:spcPts val="0"/>
              </a:spcBef>
            </a:pPr>
            <a:r>
              <a:rPr lang="en-US" sz="825"/>
              <a:t>Storage</a:t>
            </a:r>
          </a:p>
          <a:p>
            <a:pPr lvl="2">
              <a:lnSpc>
                <a:spcPct val="100000"/>
              </a:lnSpc>
              <a:spcBef>
                <a:spcPts val="0"/>
              </a:spcBef>
            </a:pPr>
            <a:r>
              <a:rPr lang="en-US" sz="825"/>
              <a:t>Networking</a:t>
            </a:r>
          </a:p>
          <a:p>
            <a:pPr>
              <a:lnSpc>
                <a:spcPct val="100000"/>
              </a:lnSpc>
              <a:spcBef>
                <a:spcPts val="0"/>
              </a:spcBef>
            </a:pPr>
            <a:r>
              <a:rPr lang="en-US" sz="825"/>
              <a:t>IaaS (VAEC) </a:t>
            </a:r>
          </a:p>
          <a:p>
            <a:pPr lvl="1">
              <a:lnSpc>
                <a:spcPct val="100000"/>
              </a:lnSpc>
              <a:spcBef>
                <a:spcPts val="0"/>
              </a:spcBef>
            </a:pPr>
            <a:r>
              <a:rPr lang="en-US" sz="825"/>
              <a:t>Innovation</a:t>
            </a:r>
          </a:p>
          <a:p>
            <a:pPr lvl="2">
              <a:lnSpc>
                <a:spcPct val="100000"/>
              </a:lnSpc>
              <a:spcBef>
                <a:spcPts val="0"/>
              </a:spcBef>
            </a:pPr>
            <a:r>
              <a:rPr lang="en-US" sz="825"/>
              <a:t>App UI/UX</a:t>
            </a:r>
          </a:p>
          <a:p>
            <a:pPr lvl="2">
              <a:lnSpc>
                <a:spcPct val="100000"/>
              </a:lnSpc>
              <a:spcBef>
                <a:spcPts val="0"/>
              </a:spcBef>
            </a:pPr>
            <a:r>
              <a:rPr lang="en-US" sz="825"/>
              <a:t>App Workflow</a:t>
            </a:r>
          </a:p>
          <a:p>
            <a:pPr lvl="2">
              <a:lnSpc>
                <a:spcPct val="100000"/>
              </a:lnSpc>
              <a:spcBef>
                <a:spcPts val="0"/>
              </a:spcBef>
            </a:pPr>
            <a:r>
              <a:rPr lang="en-US" sz="825"/>
              <a:t>App Logic</a:t>
            </a:r>
          </a:p>
          <a:p>
            <a:pPr lvl="1">
              <a:lnSpc>
                <a:spcPct val="100000"/>
              </a:lnSpc>
              <a:spcBef>
                <a:spcPts val="0"/>
              </a:spcBef>
            </a:pPr>
            <a:r>
              <a:rPr lang="en-US" sz="825"/>
              <a:t>Value add</a:t>
            </a:r>
          </a:p>
          <a:p>
            <a:pPr lvl="2">
              <a:lnSpc>
                <a:spcPct val="100000"/>
              </a:lnSpc>
              <a:spcBef>
                <a:spcPts val="0"/>
              </a:spcBef>
            </a:pPr>
            <a:r>
              <a:rPr lang="en-US" sz="825"/>
              <a:t>App Security</a:t>
            </a:r>
          </a:p>
          <a:p>
            <a:pPr lvl="2">
              <a:lnSpc>
                <a:spcPct val="100000"/>
              </a:lnSpc>
              <a:spcBef>
                <a:spcPts val="0"/>
              </a:spcBef>
            </a:pPr>
            <a:r>
              <a:rPr lang="en-US" sz="825"/>
              <a:t>App Identity</a:t>
            </a:r>
          </a:p>
          <a:p>
            <a:pPr lvl="2">
              <a:lnSpc>
                <a:spcPct val="100000"/>
              </a:lnSpc>
              <a:spcBef>
                <a:spcPts val="0"/>
              </a:spcBef>
            </a:pPr>
            <a:r>
              <a:rPr lang="en-US" sz="825"/>
              <a:t>App Monitoring</a:t>
            </a:r>
          </a:p>
          <a:p>
            <a:pPr lvl="2">
              <a:lnSpc>
                <a:spcPct val="100000"/>
              </a:lnSpc>
              <a:spcBef>
                <a:spcPts val="0"/>
              </a:spcBef>
            </a:pPr>
            <a:r>
              <a:rPr lang="en-US" sz="825"/>
              <a:t>Data</a:t>
            </a:r>
          </a:p>
          <a:p>
            <a:pPr lvl="1">
              <a:lnSpc>
                <a:spcPct val="100000"/>
              </a:lnSpc>
              <a:spcBef>
                <a:spcPts val="0"/>
              </a:spcBef>
            </a:pPr>
            <a:r>
              <a:rPr lang="en-US" sz="825"/>
              <a:t>Commodity</a:t>
            </a:r>
          </a:p>
          <a:p>
            <a:pPr lvl="2">
              <a:lnSpc>
                <a:spcPct val="100000"/>
              </a:lnSpc>
              <a:spcBef>
                <a:spcPts val="0"/>
              </a:spcBef>
            </a:pPr>
            <a:r>
              <a:rPr lang="en-US" sz="825"/>
              <a:t>Runtime</a:t>
            </a:r>
          </a:p>
          <a:p>
            <a:pPr lvl="2">
              <a:lnSpc>
                <a:spcPct val="100000"/>
              </a:lnSpc>
              <a:spcBef>
                <a:spcPts val="0"/>
              </a:spcBef>
            </a:pPr>
            <a:r>
              <a:rPr lang="en-US" sz="825"/>
              <a:t>Middleware</a:t>
            </a:r>
          </a:p>
          <a:p>
            <a:pPr lvl="2">
              <a:lnSpc>
                <a:spcPct val="100000"/>
              </a:lnSpc>
              <a:spcBef>
                <a:spcPts val="0"/>
              </a:spcBef>
            </a:pPr>
            <a:r>
              <a:rPr lang="en-US" sz="825"/>
              <a:t>O/S</a:t>
            </a:r>
          </a:p>
          <a:p>
            <a:pPr>
              <a:lnSpc>
                <a:spcPct val="100000"/>
              </a:lnSpc>
              <a:spcBef>
                <a:spcPts val="0"/>
              </a:spcBef>
            </a:pPr>
            <a:r>
              <a:rPr lang="en-US" sz="825"/>
              <a:t>PaaS /SaaS</a:t>
            </a:r>
          </a:p>
          <a:p>
            <a:pPr lvl="1">
              <a:lnSpc>
                <a:spcPct val="100000"/>
              </a:lnSpc>
              <a:spcBef>
                <a:spcPts val="0"/>
              </a:spcBef>
            </a:pPr>
            <a:r>
              <a:rPr lang="en-US" sz="825"/>
              <a:t>Innovation</a:t>
            </a:r>
          </a:p>
          <a:p>
            <a:pPr lvl="2">
              <a:lnSpc>
                <a:spcPct val="100000"/>
              </a:lnSpc>
              <a:spcBef>
                <a:spcPts val="0"/>
              </a:spcBef>
            </a:pPr>
            <a:r>
              <a:rPr lang="en-US" sz="825"/>
              <a:t>App UI/UX</a:t>
            </a:r>
          </a:p>
          <a:p>
            <a:pPr lvl="2">
              <a:lnSpc>
                <a:spcPct val="100000"/>
              </a:lnSpc>
              <a:spcBef>
                <a:spcPts val="0"/>
              </a:spcBef>
            </a:pPr>
            <a:r>
              <a:rPr lang="en-US" sz="825"/>
              <a:t>App Workflow</a:t>
            </a:r>
          </a:p>
          <a:p>
            <a:pPr lvl="2">
              <a:lnSpc>
                <a:spcPct val="100000"/>
              </a:lnSpc>
              <a:spcBef>
                <a:spcPts val="0"/>
              </a:spcBef>
            </a:pPr>
            <a:r>
              <a:rPr lang="en-US" sz="825"/>
              <a:t>App Logic</a:t>
            </a:r>
          </a:p>
          <a:p>
            <a:pPr lvl="1">
              <a:lnSpc>
                <a:spcPct val="100000"/>
              </a:lnSpc>
              <a:spcBef>
                <a:spcPts val="0"/>
              </a:spcBef>
            </a:pPr>
            <a:r>
              <a:rPr lang="en-US" sz="825"/>
              <a:t>Value add</a:t>
            </a:r>
          </a:p>
          <a:p>
            <a:pPr lvl="2">
              <a:lnSpc>
                <a:spcPct val="100000"/>
              </a:lnSpc>
              <a:spcBef>
                <a:spcPts val="0"/>
              </a:spcBef>
            </a:pPr>
            <a:r>
              <a:rPr lang="en-US" sz="825"/>
              <a:t>App Identity</a:t>
            </a:r>
          </a:p>
          <a:p>
            <a:pPr lvl="2">
              <a:lnSpc>
                <a:spcPct val="100000"/>
              </a:lnSpc>
              <a:spcBef>
                <a:spcPts val="0"/>
              </a:spcBef>
            </a:pPr>
            <a:r>
              <a:rPr lang="en-US" sz="825"/>
              <a:t>App Monitoring</a:t>
            </a:r>
          </a:p>
        </p:txBody>
      </p:sp>
      <p:sp>
        <p:nvSpPr>
          <p:cNvPr id="5" name="Footer Placeholder 4">
            <a:extLst>
              <a:ext uri="{FF2B5EF4-FFF2-40B4-BE49-F238E27FC236}">
                <a16:creationId xmlns:a16="http://schemas.microsoft.com/office/drawing/2014/main" id="{74BEEF56-01E9-954C-BCF6-07FE7B989C8D}"/>
              </a:ext>
            </a:extLst>
          </p:cNvPr>
          <p:cNvSpPr>
            <a:spLocks noGrp="1"/>
          </p:cNvSpPr>
          <p:nvPr>
            <p:ph type="ftr" sz="quarter" idx="11"/>
          </p:nvPr>
        </p:nvSpPr>
        <p:spPr/>
        <p:txBody>
          <a:bodyPr/>
          <a:lstStyle/>
          <a:p>
            <a:pPr defTabSz="685800"/>
            <a:r>
              <a:rPr lang="en-US" dirty="0">
                <a:solidFill>
                  <a:prstClr val="black">
                    <a:tint val="75000"/>
                  </a:prstClr>
                </a:solidFill>
                <a:latin typeface="Calibri" panose="020F0502020204030204"/>
              </a:rPr>
              <a:t>				     Office of Information and Technology</a:t>
            </a:r>
          </a:p>
        </p:txBody>
      </p:sp>
      <p:sp>
        <p:nvSpPr>
          <p:cNvPr id="4" name="Slide Number Placeholder 3">
            <a:extLst>
              <a:ext uri="{FF2B5EF4-FFF2-40B4-BE49-F238E27FC236}">
                <a16:creationId xmlns:a16="http://schemas.microsoft.com/office/drawing/2014/main" id="{E60E5D22-5A3C-7444-A31F-3852D3AE54FB}"/>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52</a:t>
            </a:fld>
            <a:endParaRPr lang="en-US">
              <a:solidFill>
                <a:prstClr val="black">
                  <a:tint val="75000"/>
                </a:prstClr>
              </a:solidFill>
              <a:latin typeface="Calibri" panose="020F0502020204030204"/>
            </a:endParaRPr>
          </a:p>
        </p:txBody>
      </p:sp>
      <p:pic>
        <p:nvPicPr>
          <p:cNvPr id="8" name="Content Placeholder 7" descr="Full text follows.">
            <a:extLst>
              <a:ext uri="{FF2B5EF4-FFF2-40B4-BE49-F238E27FC236}">
                <a16:creationId xmlns:a16="http://schemas.microsoft.com/office/drawing/2014/main" id="{A556210A-A56C-8841-8AE1-1E1E91E5F443}"/>
              </a:ext>
            </a:extLst>
          </p:cNvPr>
          <p:cNvPicPr>
            <a:picLocks noGrp="1" noChangeAspect="1"/>
          </p:cNvPicPr>
          <p:nvPr>
            <p:ph sz="quarter" idx="13"/>
          </p:nvPr>
        </p:nvPicPr>
        <p:blipFill>
          <a:blip r:embed="rId2"/>
          <a:stretch>
            <a:fillRect/>
          </a:stretch>
        </p:blipFill>
        <p:spPr>
          <a:xfrm>
            <a:off x="1926463" y="1036413"/>
            <a:ext cx="5630926" cy="4232104"/>
          </a:xfrm>
        </p:spPr>
      </p:pic>
    </p:spTree>
    <p:extLst>
      <p:ext uri="{BB962C8B-B14F-4D97-AF65-F5344CB8AC3E}">
        <p14:creationId xmlns:p14="http://schemas.microsoft.com/office/powerpoint/2010/main" val="3365853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A74B-69AC-274D-BFF6-259E13961B35}"/>
              </a:ext>
            </a:extLst>
          </p:cNvPr>
          <p:cNvSpPr>
            <a:spLocks noGrp="1"/>
          </p:cNvSpPr>
          <p:nvPr>
            <p:ph type="title"/>
          </p:nvPr>
        </p:nvSpPr>
        <p:spPr/>
        <p:txBody>
          <a:bodyPr>
            <a:normAutofit/>
          </a:bodyPr>
          <a:lstStyle/>
          <a:p>
            <a:pPr fontAlgn="ctr"/>
            <a:r>
              <a:rPr lang="en-US" dirty="0"/>
              <a:t>What We Need from Industry </a:t>
            </a:r>
          </a:p>
        </p:txBody>
      </p:sp>
      <p:sp>
        <p:nvSpPr>
          <p:cNvPr id="9" name="Content Placeholder 8">
            <a:extLst>
              <a:ext uri="{FF2B5EF4-FFF2-40B4-BE49-F238E27FC236}">
                <a16:creationId xmlns:a16="http://schemas.microsoft.com/office/drawing/2014/main" id="{2D177AD6-7487-D148-96BD-454CF35A5695}"/>
              </a:ext>
            </a:extLst>
          </p:cNvPr>
          <p:cNvSpPr>
            <a:spLocks noGrp="1"/>
          </p:cNvSpPr>
          <p:nvPr>
            <p:ph sz="quarter" idx="14"/>
          </p:nvPr>
        </p:nvSpPr>
        <p:spPr/>
        <p:txBody>
          <a:bodyPr>
            <a:normAutofit/>
          </a:bodyPr>
          <a:lstStyle/>
          <a:p>
            <a:r>
              <a:rPr lang="en-US" sz="1200" dirty="0"/>
              <a:t>Methodologies</a:t>
            </a:r>
          </a:p>
          <a:p>
            <a:pPr lvl="1"/>
            <a:r>
              <a:rPr lang="en-US" sz="900" dirty="0"/>
              <a:t>Familiarity with </a:t>
            </a:r>
            <a:r>
              <a:rPr lang="en-US" sz="900" dirty="0" err="1"/>
              <a:t>SAFe</a:t>
            </a:r>
            <a:endParaRPr lang="en-US" sz="900" dirty="0"/>
          </a:p>
          <a:p>
            <a:pPr lvl="1"/>
            <a:r>
              <a:rPr lang="en-US" sz="900" dirty="0"/>
              <a:t>Familiarity with DevSecOps</a:t>
            </a:r>
          </a:p>
          <a:p>
            <a:pPr lvl="1"/>
            <a:r>
              <a:rPr lang="en-US" sz="900" dirty="0"/>
              <a:t>Product </a:t>
            </a:r>
            <a:r>
              <a:rPr lang="en-US" sz="900" dirty="0" err="1"/>
              <a:t>Mgmt</a:t>
            </a:r>
            <a:r>
              <a:rPr lang="en-US" sz="900" dirty="0"/>
              <a:t> vs. Project </a:t>
            </a:r>
            <a:r>
              <a:rPr lang="en-US" sz="900" dirty="0" err="1"/>
              <a:t>Mgmt</a:t>
            </a:r>
            <a:endParaRPr lang="en-US" sz="900" dirty="0"/>
          </a:p>
          <a:p>
            <a:pPr lvl="1"/>
            <a:r>
              <a:rPr lang="en-US" sz="900" dirty="0"/>
              <a:t>Human Centered Design</a:t>
            </a:r>
          </a:p>
          <a:p>
            <a:r>
              <a:rPr lang="en-US" sz="1200" dirty="0"/>
              <a:t>Skills</a:t>
            </a:r>
          </a:p>
          <a:p>
            <a:pPr lvl="1"/>
            <a:r>
              <a:rPr lang="en-US" sz="900" dirty="0"/>
              <a:t>Systems Engineers/Solutions Architects</a:t>
            </a:r>
          </a:p>
          <a:p>
            <a:pPr lvl="1"/>
            <a:r>
              <a:rPr lang="en-US" sz="900" dirty="0"/>
              <a:t>Cloud Engineers/Architects (AWS/Azure)</a:t>
            </a:r>
          </a:p>
          <a:p>
            <a:pPr lvl="1"/>
            <a:r>
              <a:rPr lang="en-US" sz="900" dirty="0"/>
              <a:t>Low-code/No-code experience on platforms like </a:t>
            </a:r>
            <a:r>
              <a:rPr lang="en-US" sz="900" dirty="0" err="1"/>
              <a:t>SalesForce</a:t>
            </a:r>
            <a:r>
              <a:rPr lang="en-US" sz="900" dirty="0"/>
              <a:t>, </a:t>
            </a:r>
            <a:r>
              <a:rPr lang="en-US" sz="900" dirty="0" err="1"/>
              <a:t>Pega</a:t>
            </a:r>
            <a:r>
              <a:rPr lang="en-US" sz="900" dirty="0"/>
              <a:t>, and Microsoft</a:t>
            </a:r>
          </a:p>
          <a:p>
            <a:pPr lvl="1"/>
            <a:r>
              <a:rPr lang="en-US" sz="900" dirty="0" err="1"/>
              <a:t>Devops</a:t>
            </a:r>
            <a:endParaRPr lang="en-US" sz="900" dirty="0"/>
          </a:p>
          <a:p>
            <a:pPr lvl="2"/>
            <a:r>
              <a:rPr lang="en-US" sz="600" dirty="0"/>
              <a:t>Site Reliability Engineering (SRE)</a:t>
            </a:r>
          </a:p>
          <a:p>
            <a:pPr lvl="2"/>
            <a:r>
              <a:rPr lang="en-US" sz="600" dirty="0"/>
              <a:t>Monitoring</a:t>
            </a:r>
          </a:p>
          <a:p>
            <a:pPr lvl="2"/>
            <a:r>
              <a:rPr lang="en-US" sz="600" dirty="0"/>
              <a:t>Test Automation</a:t>
            </a:r>
          </a:p>
          <a:p>
            <a:pPr lvl="2"/>
            <a:r>
              <a:rPr lang="en-US" sz="600" dirty="0"/>
              <a:t>Continuous Integration/Continuous Delivery</a:t>
            </a:r>
          </a:p>
        </p:txBody>
      </p:sp>
      <p:pic>
        <p:nvPicPr>
          <p:cNvPr id="8" name="Content Placeholder 7" descr="Full text of infographic follows">
            <a:extLst>
              <a:ext uri="{FF2B5EF4-FFF2-40B4-BE49-F238E27FC236}">
                <a16:creationId xmlns:a16="http://schemas.microsoft.com/office/drawing/2014/main" id="{9438D64B-06F6-4648-B16C-BC0038AEE2F6}"/>
              </a:ext>
            </a:extLst>
          </p:cNvPr>
          <p:cNvPicPr>
            <a:picLocks noGrp="1" noChangeAspect="1"/>
          </p:cNvPicPr>
          <p:nvPr>
            <p:ph sz="quarter" idx="13"/>
          </p:nvPr>
        </p:nvPicPr>
        <p:blipFill>
          <a:blip r:embed="rId3"/>
          <a:srcRect/>
          <a:stretch/>
        </p:blipFill>
        <p:spPr>
          <a:xfrm>
            <a:off x="1696737" y="1932385"/>
            <a:ext cx="5750527" cy="3324225"/>
          </a:xfrm>
          <a:prstGeom prst="rect">
            <a:avLst/>
          </a:prstGeom>
        </p:spPr>
      </p:pic>
      <p:sp>
        <p:nvSpPr>
          <p:cNvPr id="5" name="Footer Placeholder 4">
            <a:extLst>
              <a:ext uri="{FF2B5EF4-FFF2-40B4-BE49-F238E27FC236}">
                <a16:creationId xmlns:a16="http://schemas.microsoft.com/office/drawing/2014/main" id="{8C43C9C3-02C5-D944-8BDB-D434CE969838}"/>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
        <p:nvSpPr>
          <p:cNvPr id="4" name="Slide Number Placeholder 3">
            <a:extLst>
              <a:ext uri="{FF2B5EF4-FFF2-40B4-BE49-F238E27FC236}">
                <a16:creationId xmlns:a16="http://schemas.microsoft.com/office/drawing/2014/main" id="{2DAC617C-D2C1-D549-8EFC-6CA2B260E096}"/>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53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75611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4A952B-8CCF-474C-AF20-934620CFAF8E}"/>
              </a:ext>
            </a:extLst>
          </p:cNvPr>
          <p:cNvSpPr>
            <a:spLocks noGrp="1"/>
          </p:cNvSpPr>
          <p:nvPr>
            <p:ph type="title"/>
          </p:nvPr>
        </p:nvSpPr>
        <p:spPr/>
        <p:txBody>
          <a:bodyPr/>
          <a:lstStyle/>
          <a:p>
            <a:r>
              <a:rPr lang="en-US"/>
              <a:t>QUESTIONS?</a:t>
            </a:r>
          </a:p>
        </p:txBody>
      </p:sp>
      <p:sp>
        <p:nvSpPr>
          <p:cNvPr id="5" name="Text Placeholder 4">
            <a:extLst>
              <a:ext uri="{FF2B5EF4-FFF2-40B4-BE49-F238E27FC236}">
                <a16:creationId xmlns:a16="http://schemas.microsoft.com/office/drawing/2014/main" id="{C2EB190F-F7DF-7642-A38C-CFDE4A9CB2C5}"/>
              </a:ext>
            </a:extLst>
          </p:cNvPr>
          <p:cNvSpPr>
            <a:spLocks noGrp="1"/>
          </p:cNvSpPr>
          <p:nvPr>
            <p:ph type="body" sz="quarter" idx="13"/>
          </p:nvPr>
        </p:nvSpPr>
        <p:spPr/>
        <p:txBody>
          <a:bodyPr/>
          <a:lstStyle/>
          <a:p>
            <a:r>
              <a:rPr lang="en-US" dirty="0"/>
              <a:t>Contact us: </a:t>
            </a:r>
          </a:p>
          <a:p>
            <a:r>
              <a:rPr lang="en-US" dirty="0">
                <a:hlinkClick r:id="rId3"/>
              </a:rPr>
              <a:t>www.oit.va.gov</a:t>
            </a:r>
            <a:endParaRPr lang="en-US" dirty="0"/>
          </a:p>
          <a:p>
            <a:r>
              <a:rPr lang="en-US" dirty="0">
                <a:hlinkClick r:id="rId4"/>
              </a:rPr>
              <a:t>Twitter: @VA_CIO</a:t>
            </a:r>
            <a:endParaRPr lang="en-US" dirty="0"/>
          </a:p>
          <a:p>
            <a:r>
              <a:rPr lang="en-US" dirty="0">
                <a:hlinkClick r:id="rId5"/>
              </a:rPr>
              <a:t>LinkedIn: @DigitalVA</a:t>
            </a:r>
            <a:endParaRPr lang="en-US" dirty="0"/>
          </a:p>
        </p:txBody>
      </p:sp>
      <p:sp>
        <p:nvSpPr>
          <p:cNvPr id="3" name="Slide Number Placeholder 2">
            <a:extLst>
              <a:ext uri="{FF2B5EF4-FFF2-40B4-BE49-F238E27FC236}">
                <a16:creationId xmlns:a16="http://schemas.microsoft.com/office/drawing/2014/main" id="{1BCCC66D-27BF-544B-B568-79EAFB7E6B32}"/>
              </a:ext>
            </a:extLst>
          </p:cNvPr>
          <p:cNvSpPr>
            <a:spLocks noGrp="1"/>
          </p:cNvSpPr>
          <p:nvPr>
            <p:ph type="sldNum" sz="quarter" idx="10"/>
          </p:nvPr>
        </p:nvSpPr>
        <p:spPr/>
        <p:txBody>
          <a:bodyPr/>
          <a:lstStyle/>
          <a:p>
            <a:pPr defTabSz="685800"/>
            <a:fld id="{E573346A-FCA4-684E-8D18-26E8324063ED}" type="slidenum">
              <a:rPr lang="en-US">
                <a:solidFill>
                  <a:prstClr val="black">
                    <a:tint val="75000"/>
                  </a:prstClr>
                </a:solidFill>
                <a:latin typeface="Calibri" panose="020F0502020204030204"/>
              </a:rPr>
              <a:pPr defTabSz="685800"/>
              <a:t>54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45910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BACE-0B93-5845-810C-7E677EB2E678}"/>
              </a:ext>
            </a:extLst>
          </p:cNvPr>
          <p:cNvSpPr>
            <a:spLocks noGrp="1"/>
          </p:cNvSpPr>
          <p:nvPr>
            <p:ph type="title"/>
          </p:nvPr>
        </p:nvSpPr>
        <p:spPr/>
        <p:txBody>
          <a:bodyPr/>
          <a:lstStyle/>
          <a:p>
            <a:r>
              <a:rPr lang="en-US" dirty="0"/>
              <a:t>IT Operations and Services</a:t>
            </a:r>
          </a:p>
        </p:txBody>
      </p:sp>
      <p:sp>
        <p:nvSpPr>
          <p:cNvPr id="3" name="Text Placeholder 2">
            <a:extLst>
              <a:ext uri="{FF2B5EF4-FFF2-40B4-BE49-F238E27FC236}">
                <a16:creationId xmlns:a16="http://schemas.microsoft.com/office/drawing/2014/main" id="{F3A23551-F6E1-EE44-A779-E05C1B6A158D}"/>
              </a:ext>
            </a:extLst>
          </p:cNvPr>
          <p:cNvSpPr>
            <a:spLocks noGrp="1"/>
          </p:cNvSpPr>
          <p:nvPr>
            <p:ph type="body" sz="quarter" idx="10"/>
          </p:nvPr>
        </p:nvSpPr>
        <p:spPr/>
        <p:txBody>
          <a:bodyPr/>
          <a:lstStyle/>
          <a:p>
            <a:r>
              <a:rPr lang="en-US" dirty="0"/>
              <a:t>Jack Galvin</a:t>
            </a:r>
          </a:p>
        </p:txBody>
      </p:sp>
      <p:sp>
        <p:nvSpPr>
          <p:cNvPr id="4" name="Text Placeholder 3">
            <a:extLst>
              <a:ext uri="{FF2B5EF4-FFF2-40B4-BE49-F238E27FC236}">
                <a16:creationId xmlns:a16="http://schemas.microsoft.com/office/drawing/2014/main" id="{582F62A7-DC89-D04B-BFD3-C381A60C23CA}"/>
              </a:ext>
            </a:extLst>
          </p:cNvPr>
          <p:cNvSpPr>
            <a:spLocks noGrp="1"/>
          </p:cNvSpPr>
          <p:nvPr>
            <p:ph type="body" sz="quarter" idx="11"/>
          </p:nvPr>
        </p:nvSpPr>
        <p:spPr>
          <a:xfrm>
            <a:off x="2439568" y="3298311"/>
            <a:ext cx="3965315" cy="198882"/>
          </a:xfrm>
        </p:spPr>
        <p:txBody>
          <a:bodyPr/>
          <a:lstStyle/>
          <a:p>
            <a:r>
              <a:rPr lang="en-US" dirty="0"/>
              <a:t>Associate Deputy Assistant Secretary</a:t>
            </a:r>
          </a:p>
        </p:txBody>
      </p:sp>
      <p:sp>
        <p:nvSpPr>
          <p:cNvPr id="5" name="Text Placeholder 4">
            <a:extLst>
              <a:ext uri="{FF2B5EF4-FFF2-40B4-BE49-F238E27FC236}">
                <a16:creationId xmlns:a16="http://schemas.microsoft.com/office/drawing/2014/main" id="{460FCB86-68FD-0240-8DE9-F800AEE2B82E}"/>
              </a:ext>
            </a:extLst>
          </p:cNvPr>
          <p:cNvSpPr>
            <a:spLocks noGrp="1"/>
          </p:cNvSpPr>
          <p:nvPr>
            <p:ph type="body" sz="quarter" idx="12"/>
          </p:nvPr>
        </p:nvSpPr>
        <p:spPr>
          <a:xfrm>
            <a:off x="2439569" y="3643465"/>
            <a:ext cx="5900249" cy="309399"/>
          </a:xfrm>
        </p:spPr>
        <p:txBody>
          <a:bodyPr/>
          <a:lstStyle/>
          <a:p>
            <a:r>
              <a:rPr lang="en-US" dirty="0"/>
              <a:t>IT Operations and Services, Office of Information and Technology</a:t>
            </a:r>
          </a:p>
        </p:txBody>
      </p:sp>
      <p:sp>
        <p:nvSpPr>
          <p:cNvPr id="7" name="Text Placeholder 6">
            <a:extLst>
              <a:ext uri="{FF2B5EF4-FFF2-40B4-BE49-F238E27FC236}">
                <a16:creationId xmlns:a16="http://schemas.microsoft.com/office/drawing/2014/main" id="{D381D8D1-0B3A-BF4D-8A9E-2B416C8BA004}"/>
              </a:ext>
            </a:extLst>
          </p:cNvPr>
          <p:cNvSpPr>
            <a:spLocks noGrp="1"/>
          </p:cNvSpPr>
          <p:nvPr>
            <p:ph type="body" sz="quarter" idx="14"/>
          </p:nvPr>
        </p:nvSpPr>
        <p:spPr/>
        <p:txBody>
          <a:bodyPr/>
          <a:lstStyle/>
          <a:p>
            <a:r>
              <a:rPr lang="en-US" dirty="0"/>
              <a:t>June 24, 2020</a:t>
            </a:r>
          </a:p>
        </p:txBody>
      </p:sp>
      <p:sp>
        <p:nvSpPr>
          <p:cNvPr id="8" name="Text Placeholder 7">
            <a:extLst>
              <a:ext uri="{FF2B5EF4-FFF2-40B4-BE49-F238E27FC236}">
                <a16:creationId xmlns:a16="http://schemas.microsoft.com/office/drawing/2014/main" id="{C3C0262C-482C-0D40-A216-D70A9B28614F}"/>
              </a:ext>
            </a:extLst>
          </p:cNvPr>
          <p:cNvSpPr>
            <a:spLocks noGrp="1"/>
          </p:cNvSpPr>
          <p:nvPr>
            <p:ph type="body" sz="quarter" idx="15"/>
          </p:nvPr>
        </p:nvSpPr>
        <p:spPr/>
        <p:txBody>
          <a:bodyPr/>
          <a:lstStyle/>
          <a:p>
            <a:r>
              <a:rPr lang="en-US" dirty="0"/>
              <a:t>FOR INTERNAL USE ONLY</a:t>
            </a:r>
          </a:p>
        </p:txBody>
      </p:sp>
    </p:spTree>
    <p:extLst>
      <p:ext uri="{BB962C8B-B14F-4D97-AF65-F5344CB8AC3E}">
        <p14:creationId xmlns:p14="http://schemas.microsoft.com/office/powerpoint/2010/main" val="3323413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9C26-830C-4ED6-AA56-480A27C3B91A}"/>
              </a:ext>
            </a:extLst>
          </p:cNvPr>
          <p:cNvSpPr>
            <a:spLocks noGrp="1"/>
          </p:cNvSpPr>
          <p:nvPr>
            <p:ph type="title"/>
          </p:nvPr>
        </p:nvSpPr>
        <p:spPr/>
        <p:txBody>
          <a:bodyPr/>
          <a:lstStyle/>
          <a:p>
            <a:r>
              <a:rPr lang="en-US" dirty="0"/>
              <a:t>Operational Expense IT Modernization Efforts</a:t>
            </a:r>
          </a:p>
        </p:txBody>
      </p:sp>
      <p:sp>
        <p:nvSpPr>
          <p:cNvPr id="47" name="Content Placeholder 46">
            <a:extLst>
              <a:ext uri="{FF2B5EF4-FFF2-40B4-BE49-F238E27FC236}">
                <a16:creationId xmlns:a16="http://schemas.microsoft.com/office/drawing/2014/main" id="{04C05FF2-F64F-4CFE-B4D5-4D2BA03B5545}"/>
              </a:ext>
            </a:extLst>
          </p:cNvPr>
          <p:cNvSpPr>
            <a:spLocks noGrp="1"/>
          </p:cNvSpPr>
          <p:nvPr>
            <p:ph sz="quarter" idx="14"/>
          </p:nvPr>
        </p:nvSpPr>
        <p:spPr/>
        <p:txBody>
          <a:bodyPr>
            <a:normAutofit fontScale="62500" lnSpcReduction="20000"/>
          </a:bodyPr>
          <a:lstStyle/>
          <a:p>
            <a:pPr marL="0" indent="0">
              <a:buNone/>
            </a:pPr>
            <a:r>
              <a:rPr lang="en-US" dirty="0"/>
              <a:t>OIT is transitioning from a “Capital Expense” (“</a:t>
            </a:r>
            <a:r>
              <a:rPr lang="en-US" dirty="0" err="1"/>
              <a:t>CapEx</a:t>
            </a:r>
            <a:r>
              <a:rPr lang="en-US" dirty="0"/>
              <a:t>”)  approach to an “Operational Expense” (“</a:t>
            </a:r>
            <a:r>
              <a:rPr lang="en-US" dirty="0" err="1"/>
              <a:t>OpEx</a:t>
            </a:r>
            <a:r>
              <a:rPr lang="en-US" dirty="0"/>
              <a:t>”) model whenever possible. This will accomplish a number of benefits including:</a:t>
            </a:r>
          </a:p>
          <a:p>
            <a:pPr marL="128588" indent="-128588"/>
            <a:r>
              <a:rPr lang="en-US" dirty="0"/>
              <a:t>Transfer risks associated with obsolescence of technology to vendor partner </a:t>
            </a:r>
          </a:p>
          <a:p>
            <a:pPr marL="128588" indent="-128588"/>
            <a:r>
              <a:rPr lang="en-US" dirty="0"/>
              <a:t>Better align access to funding to be responsive in “real time” to changes in requirements </a:t>
            </a:r>
          </a:p>
          <a:p>
            <a:pPr marL="128588" indent="-128588"/>
            <a:r>
              <a:rPr lang="en-US" dirty="0"/>
              <a:t>Provision of IT service capabilities with the speed and agility demanded of the customer </a:t>
            </a:r>
          </a:p>
          <a:p>
            <a:pPr marL="128588" indent="-128588"/>
            <a:r>
              <a:rPr lang="en-US" dirty="0"/>
              <a:t>Tie “Consumption with Consequence” (match supply and demand and allow customer to consume in accordance with their means</a:t>
            </a:r>
          </a:p>
          <a:p>
            <a:endParaRPr lang="en-US" dirty="0"/>
          </a:p>
        </p:txBody>
      </p:sp>
      <p:pic>
        <p:nvPicPr>
          <p:cNvPr id="55" name="Content Placeholder 54" descr="Transitioning from a “Capital Expense” (“CapEx”)  approach to an “Operational Expense” (“OpEx”) model graphic">
            <a:extLst>
              <a:ext uri="{FF2B5EF4-FFF2-40B4-BE49-F238E27FC236}">
                <a16:creationId xmlns:a16="http://schemas.microsoft.com/office/drawing/2014/main" id="{A3243DE2-446B-4ABC-B4AB-EEAE4348D0E8}"/>
              </a:ext>
            </a:extLst>
          </p:cNvPr>
          <p:cNvPicPr>
            <a:picLocks noGrp="1" noChangeAspect="1"/>
          </p:cNvPicPr>
          <p:nvPr>
            <p:ph sz="quarter" idx="13"/>
          </p:nvPr>
        </p:nvPicPr>
        <p:blipFill>
          <a:blip r:embed="rId3"/>
          <a:stretch>
            <a:fillRect/>
          </a:stretch>
        </p:blipFill>
        <p:spPr>
          <a:xfrm>
            <a:off x="262669" y="1514868"/>
            <a:ext cx="8618662" cy="3885097"/>
          </a:xfrm>
        </p:spPr>
      </p:pic>
      <p:sp>
        <p:nvSpPr>
          <p:cNvPr id="56" name="Footer Placeholder 4">
            <a:extLst>
              <a:ext uri="{FF2B5EF4-FFF2-40B4-BE49-F238E27FC236}">
                <a16:creationId xmlns:a16="http://schemas.microsoft.com/office/drawing/2014/main" id="{AFBC39DD-FD97-45E0-8F0C-E1493EF84BC1}"/>
              </a:ext>
            </a:extLst>
          </p:cNvPr>
          <p:cNvSpPr>
            <a:spLocks noGrp="1"/>
          </p:cNvSpPr>
          <p:nvPr>
            <p:ph type="ftr" sz="quarter" idx="11"/>
          </p:nvPr>
        </p:nvSpPr>
        <p:spPr>
          <a:xfrm>
            <a:off x="628650" y="5376672"/>
            <a:ext cx="5486400" cy="273844"/>
          </a:xfrm>
        </p:spPr>
        <p:txBody>
          <a:bodyPr/>
          <a:lstStyle/>
          <a:p>
            <a:pPr algn="l" defTabSz="685800"/>
            <a:r>
              <a:rPr lang="en-US" dirty="0">
                <a:solidFill>
                  <a:prstClr val="black">
                    <a:tint val="75000"/>
                  </a:prstClr>
                </a:solidFill>
                <a:latin typeface="Calibri" panose="020F0502020204030204"/>
              </a:rPr>
              <a:t>				     Office of Information and Technology</a:t>
            </a:r>
          </a:p>
        </p:txBody>
      </p:sp>
      <p:sp>
        <p:nvSpPr>
          <p:cNvPr id="4" name="Slide Number Placeholder 3">
            <a:extLst>
              <a:ext uri="{FF2B5EF4-FFF2-40B4-BE49-F238E27FC236}">
                <a16:creationId xmlns:a16="http://schemas.microsoft.com/office/drawing/2014/main" id="{D84E79C2-2952-41F9-A0FE-D6CEAC9915FA}"/>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56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88316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6E64-A680-5241-8931-1F46F5252B9F}"/>
              </a:ext>
            </a:extLst>
          </p:cNvPr>
          <p:cNvSpPr>
            <a:spLocks noGrp="1"/>
          </p:cNvSpPr>
          <p:nvPr>
            <p:ph type="title"/>
          </p:nvPr>
        </p:nvSpPr>
        <p:spPr/>
        <p:txBody>
          <a:bodyPr/>
          <a:lstStyle/>
          <a:p>
            <a:r>
              <a:rPr lang="en-US" dirty="0"/>
              <a:t>Leveraging Operational Expense Goals</a:t>
            </a:r>
          </a:p>
        </p:txBody>
      </p:sp>
      <p:sp>
        <p:nvSpPr>
          <p:cNvPr id="3" name="Content Placeholder 2">
            <a:extLst>
              <a:ext uri="{FF2B5EF4-FFF2-40B4-BE49-F238E27FC236}">
                <a16:creationId xmlns:a16="http://schemas.microsoft.com/office/drawing/2014/main" id="{1E89F871-91FE-C543-B471-ADC84C3DA0F6}"/>
              </a:ext>
            </a:extLst>
          </p:cNvPr>
          <p:cNvSpPr>
            <a:spLocks noGrp="1"/>
          </p:cNvSpPr>
          <p:nvPr>
            <p:ph sz="quarter" idx="15"/>
          </p:nvPr>
        </p:nvSpPr>
        <p:spPr>
          <a:xfrm>
            <a:off x="-3171357" y="1131094"/>
            <a:ext cx="3058931" cy="2559297"/>
          </a:xfrm>
        </p:spPr>
        <p:txBody>
          <a:bodyPr>
            <a:normAutofit fontScale="92500" lnSpcReduction="10000"/>
          </a:bodyPr>
          <a:lstStyle/>
          <a:p>
            <a:r>
              <a:rPr lang="en-US" dirty="0"/>
              <a:t>Customers will be able to “consume” our IT service capabilities without our intervention </a:t>
            </a:r>
          </a:p>
          <a:p>
            <a:r>
              <a:rPr lang="en-US" dirty="0"/>
              <a:t>IT Technical Services will be managing the capacity, performance, delivery and efficacy of those services to optimize towards business value</a:t>
            </a:r>
          </a:p>
          <a:p>
            <a:endParaRPr lang="en-US" b="1" dirty="0"/>
          </a:p>
          <a:p>
            <a:endParaRPr lang="en-US" dirty="0"/>
          </a:p>
          <a:p>
            <a:endParaRPr lang="en-US" dirty="0"/>
          </a:p>
        </p:txBody>
      </p:sp>
      <p:sp>
        <p:nvSpPr>
          <p:cNvPr id="6" name="Content Placeholder 5">
            <a:extLst>
              <a:ext uri="{FF2B5EF4-FFF2-40B4-BE49-F238E27FC236}">
                <a16:creationId xmlns:a16="http://schemas.microsoft.com/office/drawing/2014/main" id="{ACE4B066-17CF-0744-9BBC-56822CC6E9B0}"/>
              </a:ext>
            </a:extLst>
          </p:cNvPr>
          <p:cNvSpPr>
            <a:spLocks noGrp="1"/>
          </p:cNvSpPr>
          <p:nvPr>
            <p:ph sz="quarter" idx="13"/>
          </p:nvPr>
        </p:nvSpPr>
        <p:spPr>
          <a:xfrm>
            <a:off x="628650" y="1920240"/>
            <a:ext cx="7886700" cy="944780"/>
          </a:xfrm>
        </p:spPr>
        <p:txBody>
          <a:bodyPr>
            <a:normAutofit lnSpcReduction="10000"/>
          </a:bodyPr>
          <a:lstStyle/>
          <a:p>
            <a:pPr marL="0" indent="0">
              <a:buNone/>
            </a:pPr>
            <a:r>
              <a:rPr lang="en-US" dirty="0"/>
              <a:t>Where possible, ITOPS will be looking to “commoditize” IT services and capabilities to present the customer an on demand, always available, self subscribed consumption model: </a:t>
            </a:r>
          </a:p>
        </p:txBody>
      </p:sp>
      <p:pic>
        <p:nvPicPr>
          <p:cNvPr id="10" name="Content Placeholder 28" descr="Self Subscribed consumption model graphic&#10;">
            <a:extLst>
              <a:ext uri="{FF2B5EF4-FFF2-40B4-BE49-F238E27FC236}">
                <a16:creationId xmlns:a16="http://schemas.microsoft.com/office/drawing/2014/main" id="{E5C734E2-82BB-9247-85E6-BAA706711971}"/>
              </a:ext>
            </a:extLst>
          </p:cNvPr>
          <p:cNvPicPr>
            <a:picLocks noGrp="1" noChangeAspect="1"/>
          </p:cNvPicPr>
          <p:nvPr>
            <p:ph sz="quarter" idx="14"/>
          </p:nvPr>
        </p:nvPicPr>
        <p:blipFill>
          <a:blip r:embed="rId3"/>
          <a:srcRect/>
          <a:stretch/>
        </p:blipFill>
        <p:spPr>
          <a:xfrm>
            <a:off x="1435225" y="2793080"/>
            <a:ext cx="6273551" cy="2559297"/>
          </a:xfrm>
        </p:spPr>
      </p:pic>
      <p:sp>
        <p:nvSpPr>
          <p:cNvPr id="5" name="Footer Placeholder 4">
            <a:extLst>
              <a:ext uri="{FF2B5EF4-FFF2-40B4-BE49-F238E27FC236}">
                <a16:creationId xmlns:a16="http://schemas.microsoft.com/office/drawing/2014/main" id="{49E05C98-875D-9445-887D-8EA03FD962A5}"/>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
        <p:nvSpPr>
          <p:cNvPr id="4" name="Slide Number Placeholder 3">
            <a:extLst>
              <a:ext uri="{FF2B5EF4-FFF2-40B4-BE49-F238E27FC236}">
                <a16:creationId xmlns:a16="http://schemas.microsoft.com/office/drawing/2014/main" id="{2AC7D948-B264-914B-B959-F61945A1F33B}"/>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57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40446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9DCE-3273-44F6-B686-61B405BA6B1B}"/>
              </a:ext>
            </a:extLst>
          </p:cNvPr>
          <p:cNvSpPr>
            <a:spLocks noGrp="1"/>
          </p:cNvSpPr>
          <p:nvPr>
            <p:ph type="title"/>
          </p:nvPr>
        </p:nvSpPr>
        <p:spPr/>
        <p:txBody>
          <a:bodyPr/>
          <a:lstStyle/>
          <a:p>
            <a:r>
              <a:rPr lang="en-US" dirty="0"/>
              <a:t>Capital Expense VERSUS Operational Expense - Purchase Model </a:t>
            </a:r>
          </a:p>
        </p:txBody>
      </p:sp>
      <p:sp>
        <p:nvSpPr>
          <p:cNvPr id="9" name="Content Placeholder 8">
            <a:extLst>
              <a:ext uri="{FF2B5EF4-FFF2-40B4-BE49-F238E27FC236}">
                <a16:creationId xmlns:a16="http://schemas.microsoft.com/office/drawing/2014/main" id="{2FF8F2D2-F7A7-48EE-9347-9F4E8BFA5D6F}"/>
              </a:ext>
            </a:extLst>
          </p:cNvPr>
          <p:cNvSpPr>
            <a:spLocks noGrp="1"/>
          </p:cNvSpPr>
          <p:nvPr>
            <p:ph sz="quarter" idx="14"/>
          </p:nvPr>
        </p:nvSpPr>
        <p:spPr/>
        <p:txBody>
          <a:bodyPr>
            <a:normAutofit/>
          </a:bodyPr>
          <a:lstStyle/>
          <a:p>
            <a:r>
              <a:rPr lang="en-US" dirty="0"/>
              <a:t>Traditional Purchase</a:t>
            </a:r>
          </a:p>
          <a:p>
            <a:pPr lvl="1"/>
            <a:r>
              <a:rPr lang="en-US" dirty="0"/>
              <a:t>Purchase Capacity ahead of demand</a:t>
            </a:r>
          </a:p>
          <a:p>
            <a:pPr lvl="1"/>
            <a:r>
              <a:rPr lang="en-US" dirty="0"/>
              <a:t>High CAPEX cost</a:t>
            </a:r>
          </a:p>
          <a:p>
            <a:r>
              <a:rPr lang="en-US" dirty="0"/>
              <a:t>Consumption Model</a:t>
            </a:r>
          </a:p>
          <a:p>
            <a:pPr lvl="1"/>
            <a:r>
              <a:rPr lang="en-US" dirty="0"/>
              <a:t>Monthly payments for capacity used</a:t>
            </a:r>
          </a:p>
          <a:p>
            <a:pPr lvl="1"/>
            <a:r>
              <a:rPr lang="en-US" dirty="0"/>
              <a:t>Efficient OPEX cost</a:t>
            </a:r>
          </a:p>
        </p:txBody>
      </p:sp>
      <p:pic>
        <p:nvPicPr>
          <p:cNvPr id="11" name="Content Placeholder 10" descr="Traditional Purchase versus Consumption Model Comparative graphic">
            <a:extLst>
              <a:ext uri="{FF2B5EF4-FFF2-40B4-BE49-F238E27FC236}">
                <a16:creationId xmlns:a16="http://schemas.microsoft.com/office/drawing/2014/main" id="{E361DC36-2FFB-46CC-8400-430A8046744C}"/>
              </a:ext>
            </a:extLst>
          </p:cNvPr>
          <p:cNvPicPr>
            <a:picLocks noGrp="1" noChangeAspect="1"/>
          </p:cNvPicPr>
          <p:nvPr>
            <p:ph sz="quarter" idx="13"/>
          </p:nvPr>
        </p:nvPicPr>
        <p:blipFill>
          <a:blip r:embed="rId3"/>
          <a:srcRect/>
          <a:stretch/>
        </p:blipFill>
        <p:spPr>
          <a:xfrm>
            <a:off x="790045" y="1601177"/>
            <a:ext cx="7563911" cy="3819763"/>
          </a:xfrm>
        </p:spPr>
      </p:pic>
      <p:sp>
        <p:nvSpPr>
          <p:cNvPr id="6" name="Footer Placeholder 5">
            <a:extLst>
              <a:ext uri="{FF2B5EF4-FFF2-40B4-BE49-F238E27FC236}">
                <a16:creationId xmlns:a16="http://schemas.microsoft.com/office/drawing/2014/main" id="{CB8F9E66-E52B-4CD0-8570-3CEB65A26FE3}"/>
              </a:ext>
            </a:extLst>
          </p:cNvPr>
          <p:cNvSpPr>
            <a:spLocks noGrp="1"/>
          </p:cNvSpPr>
          <p:nvPr>
            <p:ph type="ftr" sz="quarter" idx="11"/>
          </p:nvPr>
        </p:nvSpPr>
        <p:spPr/>
        <p:txBody>
          <a:bodyPr/>
          <a:lstStyle/>
          <a:p>
            <a:pPr algn="l" defTabSz="685800"/>
            <a:r>
              <a:rPr lang="en-US" dirty="0">
                <a:solidFill>
                  <a:prstClr val="black">
                    <a:tint val="75000"/>
                  </a:prstClr>
                </a:solidFill>
                <a:latin typeface="Calibri" panose="020F0502020204030204"/>
              </a:rPr>
              <a:t>				     Office of Information and Technology</a:t>
            </a:r>
          </a:p>
        </p:txBody>
      </p:sp>
      <p:sp>
        <p:nvSpPr>
          <p:cNvPr id="5" name="Slide Number Placeholder 4">
            <a:extLst>
              <a:ext uri="{FF2B5EF4-FFF2-40B4-BE49-F238E27FC236}">
                <a16:creationId xmlns:a16="http://schemas.microsoft.com/office/drawing/2014/main" id="{0834E222-37A1-4B77-95D6-2BF4E0201DE0}"/>
              </a:ext>
            </a:extLst>
          </p:cNvPr>
          <p:cNvSpPr>
            <a:spLocks noGrp="1"/>
          </p:cNvSpPr>
          <p:nvPr>
            <p:ph type="sldNum" sz="quarter" idx="12"/>
          </p:nvPr>
        </p:nvSpPr>
        <p:spPr/>
        <p:txBody>
          <a:bodyPr/>
          <a:lstStyle/>
          <a:p>
            <a:pPr defTabSz="685800"/>
            <a:fld id="{E573346A-FCA4-684E-8D18-26E8324063ED}" type="slidenum">
              <a:rPr lang="en-US">
                <a:solidFill>
                  <a:prstClr val="black">
                    <a:tint val="75000"/>
                  </a:prstClr>
                </a:solidFill>
                <a:latin typeface="Calibri" panose="020F0502020204030204"/>
              </a:rPr>
              <a:pPr defTabSz="685800"/>
              <a:t>58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38089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Slide Number Placeholder 2"/>
          <p:cNvSpPr>
            <a:spLocks noGrp="1"/>
          </p:cNvSpPr>
          <p:nvPr>
            <p:ph type="sldNum" sz="quarter" idx="10"/>
          </p:nvPr>
        </p:nvSpPr>
        <p:spPr/>
        <p:txBody>
          <a:bodyPr/>
          <a:lstStyle/>
          <a:p>
            <a:pPr defTabSz="685800"/>
            <a:fld id="{E573346A-FCA4-684E-8D18-26E8324063ED}" type="slidenum">
              <a:rPr lang="en-US">
                <a:solidFill>
                  <a:prstClr val="black">
                    <a:tint val="75000"/>
                  </a:prstClr>
                </a:solidFill>
                <a:latin typeface="Calibri" panose="020F0502020204030204"/>
              </a:rPr>
              <a:pPr defTabSz="685800"/>
              <a:t>59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96134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ontent Placeholder 2">
            <a:extLst>
              <a:ext uri="{FF2B5EF4-FFF2-40B4-BE49-F238E27FC236}">
                <a16:creationId xmlns:a16="http://schemas.microsoft.com/office/drawing/2014/main" id="{161244E3-2F65-4CBA-8F61-D8E2574EE7E3}"/>
              </a:ext>
            </a:extLst>
          </p:cNvPr>
          <p:cNvSpPr txBox="1">
            <a:spLocks/>
          </p:cNvSpPr>
          <p:nvPr/>
        </p:nvSpPr>
        <p:spPr>
          <a:xfrm>
            <a:off x="838200" y="762000"/>
            <a:ext cx="6972300" cy="5126110"/>
          </a:xfrm>
          <a:prstGeom prst="rect">
            <a:avLst/>
          </a:prstGeom>
        </p:spPr>
        <p:txBody>
          <a:bodyPr vert="horz" wrap="square"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457200" algn="l" defTabSz="457200" rtl="0" eaLnBrk="1" fontAlgn="auto" latinLnBrk="0" hangingPunct="1">
              <a:lnSpc>
                <a:spcPct val="100000"/>
              </a:lnSpc>
              <a:spcBef>
                <a:spcPts val="0"/>
              </a:spcBef>
              <a:spcAft>
                <a:spcPts val="300"/>
              </a:spcAft>
              <a:buClrTx/>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Organizational Overview</a:t>
            </a:r>
          </a:p>
          <a:p>
            <a:pPr marL="457200" marR="0" lvl="1" indent="-457200" algn="l" defTabSz="4572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Yearly Obligations</a:t>
            </a:r>
          </a:p>
          <a:p>
            <a:pPr marL="457200" marR="0" lvl="1" indent="-457200" algn="l" defTabSz="457200" rtl="0" eaLnBrk="1" fontAlgn="auto" latinLnBrk="0" hangingPunct="1">
              <a:lnSpc>
                <a:spcPct val="100000"/>
              </a:lnSpc>
              <a:spcBef>
                <a:spcPts val="0"/>
              </a:spcBef>
              <a:spcAft>
                <a:spcPts val="300"/>
              </a:spcAft>
              <a:buClrTx/>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Workload and Forecasted Opportunities</a:t>
            </a:r>
          </a:p>
          <a:p>
            <a:pPr marL="457200" marR="0" lvl="1" indent="-457200" algn="l" defTabSz="457200" rtl="0" eaLnBrk="1" fontAlgn="auto" latinLnBrk="0" hangingPunct="1">
              <a:lnSpc>
                <a:spcPct val="100000"/>
              </a:lnSpc>
              <a:spcBef>
                <a:spcPts val="0"/>
              </a:spcBef>
              <a:spcAft>
                <a:spcPts val="300"/>
              </a:spcAft>
              <a:buClrTx/>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TAC Enterprise Vehicles</a:t>
            </a:r>
          </a:p>
          <a:p>
            <a:pPr marL="457200" marR="0" lvl="1" indent="-457200" algn="l" defTabSz="457200" rtl="0" eaLnBrk="1" fontAlgn="auto" latinLnBrk="0" hangingPunct="1">
              <a:lnSpc>
                <a:spcPct val="100000"/>
              </a:lnSpc>
              <a:spcBef>
                <a:spcPts val="0"/>
              </a:spcBef>
              <a:spcAft>
                <a:spcPts val="300"/>
              </a:spcAft>
              <a:buClrTx/>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Innovative Acquisition Techniques</a:t>
            </a:r>
          </a:p>
          <a:p>
            <a:pPr marL="342900" marR="0" lvl="0" indent="-342900" algn="l" defTabSz="457200" rtl="0" eaLnBrk="1" fontAlgn="auto" latinLnBrk="0" hangingPunct="1">
              <a:lnSpc>
                <a:spcPct val="100000"/>
              </a:lnSpc>
              <a:spcBef>
                <a:spcPts val="0"/>
              </a:spcBef>
              <a:spcAft>
                <a:spcPts val="300"/>
              </a:spcAft>
              <a:buClrTx/>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Questions</a:t>
            </a:r>
          </a:p>
        </p:txBody>
      </p:sp>
      <p:sp>
        <p:nvSpPr>
          <p:cNvPr id="11" name="Title 3">
            <a:extLst>
              <a:ext uri="{FF2B5EF4-FFF2-40B4-BE49-F238E27FC236}">
                <a16:creationId xmlns:a16="http://schemas.microsoft.com/office/drawing/2014/main" id="{3CCFC149-06E5-400A-AA80-10C68FDEF4AA}"/>
              </a:ext>
            </a:extLst>
          </p:cNvPr>
          <p:cNvSpPr txBox="1">
            <a:spLocks/>
          </p:cNvSpPr>
          <p:nvPr/>
        </p:nvSpPr>
        <p:spPr>
          <a:xfrm>
            <a:off x="0" y="-76200"/>
            <a:ext cx="9144000" cy="731520"/>
          </a:xfrm>
          <a:prstGeom prst="rect">
            <a:avLst/>
          </a:prstGeom>
        </p:spPr>
        <p:txBody>
          <a:bodyPr vert="horz" lIns="91440" tIns="45720" rIns="91440" bIns="45720" rtlCol="0" anchor="ctr">
            <a:normAutofit/>
          </a:bodyPr>
          <a:lstStyle>
            <a:lvl1pPr algn="ctr" defTabSz="342884" rtl="0" eaLnBrk="1" latinLnBrk="0" hangingPunct="1">
              <a:spcBef>
                <a:spcPct val="0"/>
              </a:spcBef>
              <a:buNone/>
              <a:defRPr sz="3300" b="1" kern="1200" baseline="0">
                <a:solidFill>
                  <a:schemeClr val="bg1"/>
                </a:solidFill>
                <a:latin typeface="+mj-lt"/>
                <a:ea typeface="+mj-ea"/>
                <a:cs typeface="+mj-cs"/>
              </a:defRPr>
            </a:lvl1pPr>
          </a:lstStyle>
          <a:p>
            <a:pPr marL="0" marR="0" lvl="0" indent="0" algn="ctr" defTabSz="342884"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AGENDA</a:t>
            </a:r>
          </a:p>
        </p:txBody>
      </p:sp>
    </p:spTree>
    <p:extLst>
      <p:ext uri="{BB962C8B-B14F-4D97-AF65-F5344CB8AC3E}">
        <p14:creationId xmlns:p14="http://schemas.microsoft.com/office/powerpoint/2010/main" val="492102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DD6055-1FA7-4848-84B3-B5F28D76DF21}"/>
              </a:ext>
            </a:extLst>
          </p:cNvPr>
          <p:cNvPicPr>
            <a:picLocks noChangeAspect="1"/>
          </p:cNvPicPr>
          <p:nvPr/>
        </p:nvPicPr>
        <p:blipFill>
          <a:blip r:embed="rId2"/>
          <a:stretch>
            <a:fillRect/>
          </a:stretch>
        </p:blipFill>
        <p:spPr>
          <a:xfrm>
            <a:off x="5881745" y="3714303"/>
            <a:ext cx="1257149" cy="1714500"/>
          </a:xfrm>
          <a:prstGeom prst="rect">
            <a:avLst/>
          </a:prstGeom>
        </p:spPr>
      </p:pic>
      <p:sp>
        <p:nvSpPr>
          <p:cNvPr id="13" name="Rectangle 12">
            <a:extLst>
              <a:ext uri="{FF2B5EF4-FFF2-40B4-BE49-F238E27FC236}">
                <a16:creationId xmlns:a16="http://schemas.microsoft.com/office/drawing/2014/main" id="{38161D29-3687-46E7-AA22-30E422934321}"/>
              </a:ext>
            </a:extLst>
          </p:cNvPr>
          <p:cNvSpPr/>
          <p:nvPr/>
        </p:nvSpPr>
        <p:spPr>
          <a:xfrm>
            <a:off x="1512518" y="983590"/>
            <a:ext cx="6970735" cy="801501"/>
          </a:xfrm>
          <a:prstGeom prst="rect">
            <a:avLst/>
          </a:prstGeom>
        </p:spPr>
        <p:txBody>
          <a:bodyPr wrap="square">
            <a:spAutoFit/>
          </a:bodyPr>
          <a:lstStyle/>
          <a:p>
            <a:pPr algn="ctr" defTabSz="685800">
              <a:lnSpc>
                <a:spcPct val="96000"/>
              </a:lnSpc>
            </a:pPr>
            <a:r>
              <a:rPr lang="en-US" sz="2400" b="1" dirty="0">
                <a:solidFill>
                  <a:prstClr val="black"/>
                </a:solidFill>
                <a:latin typeface="Arial" panose="020B0604020202020204" pitchFamily="34" charset="0"/>
                <a:cs typeface="Arial" panose="020B0604020202020204" pitchFamily="34" charset="0"/>
              </a:rPr>
              <a:t>Information Technology Executive Round Table Discussion </a:t>
            </a:r>
          </a:p>
        </p:txBody>
      </p:sp>
      <p:pic>
        <p:nvPicPr>
          <p:cNvPr id="14" name="Picture 13">
            <a:extLst>
              <a:ext uri="{FF2B5EF4-FFF2-40B4-BE49-F238E27FC236}">
                <a16:creationId xmlns:a16="http://schemas.microsoft.com/office/drawing/2014/main" id="{A4F4CD51-3EBC-465B-A0B9-65CD641A6895}"/>
              </a:ext>
            </a:extLst>
          </p:cNvPr>
          <p:cNvPicPr>
            <a:picLocks noChangeAspect="1"/>
          </p:cNvPicPr>
          <p:nvPr/>
        </p:nvPicPr>
        <p:blipFill>
          <a:blip r:embed="rId3"/>
          <a:stretch>
            <a:fillRect/>
          </a:stretch>
        </p:blipFill>
        <p:spPr>
          <a:xfrm>
            <a:off x="4364135" y="1859868"/>
            <a:ext cx="1267499" cy="1714500"/>
          </a:xfrm>
          <a:prstGeom prst="rect">
            <a:avLst/>
          </a:prstGeom>
        </p:spPr>
      </p:pic>
      <p:pic>
        <p:nvPicPr>
          <p:cNvPr id="3" name="Picture 2">
            <a:extLst>
              <a:ext uri="{FF2B5EF4-FFF2-40B4-BE49-F238E27FC236}">
                <a16:creationId xmlns:a16="http://schemas.microsoft.com/office/drawing/2014/main" id="{1E431658-13F2-4AA3-930C-41D293546106}"/>
              </a:ext>
            </a:extLst>
          </p:cNvPr>
          <p:cNvPicPr>
            <a:picLocks noChangeAspect="1"/>
          </p:cNvPicPr>
          <p:nvPr/>
        </p:nvPicPr>
        <p:blipFill>
          <a:blip r:embed="rId4"/>
          <a:stretch>
            <a:fillRect/>
          </a:stretch>
        </p:blipFill>
        <p:spPr>
          <a:xfrm>
            <a:off x="2821329" y="1878857"/>
            <a:ext cx="1344381" cy="1714499"/>
          </a:xfrm>
          <a:prstGeom prst="rect">
            <a:avLst/>
          </a:prstGeom>
        </p:spPr>
      </p:pic>
      <p:pic>
        <p:nvPicPr>
          <p:cNvPr id="4" name="Picture 3">
            <a:extLst>
              <a:ext uri="{FF2B5EF4-FFF2-40B4-BE49-F238E27FC236}">
                <a16:creationId xmlns:a16="http://schemas.microsoft.com/office/drawing/2014/main" id="{A9FCF7D1-7763-44A5-929F-612DB75DE838}"/>
              </a:ext>
            </a:extLst>
          </p:cNvPr>
          <p:cNvPicPr>
            <a:picLocks noChangeAspect="1"/>
          </p:cNvPicPr>
          <p:nvPr/>
        </p:nvPicPr>
        <p:blipFill>
          <a:blip r:embed="rId5"/>
          <a:stretch>
            <a:fillRect/>
          </a:stretch>
        </p:blipFill>
        <p:spPr>
          <a:xfrm>
            <a:off x="5880831" y="1844804"/>
            <a:ext cx="1267499" cy="1714500"/>
          </a:xfrm>
          <a:prstGeom prst="rect">
            <a:avLst/>
          </a:prstGeom>
        </p:spPr>
      </p:pic>
      <p:pic>
        <p:nvPicPr>
          <p:cNvPr id="5" name="Picture 4">
            <a:extLst>
              <a:ext uri="{FF2B5EF4-FFF2-40B4-BE49-F238E27FC236}">
                <a16:creationId xmlns:a16="http://schemas.microsoft.com/office/drawing/2014/main" id="{A52416B3-F21D-47C3-B357-B8338AB7B271}"/>
              </a:ext>
            </a:extLst>
          </p:cNvPr>
          <p:cNvPicPr>
            <a:picLocks noChangeAspect="1"/>
          </p:cNvPicPr>
          <p:nvPr/>
        </p:nvPicPr>
        <p:blipFill>
          <a:blip r:embed="rId6"/>
          <a:stretch>
            <a:fillRect/>
          </a:stretch>
        </p:blipFill>
        <p:spPr>
          <a:xfrm>
            <a:off x="2794110" y="3718369"/>
            <a:ext cx="1371600" cy="1714500"/>
          </a:xfrm>
          <a:prstGeom prst="rect">
            <a:avLst/>
          </a:prstGeom>
        </p:spPr>
      </p:pic>
      <p:pic>
        <p:nvPicPr>
          <p:cNvPr id="10" name="Picture 9">
            <a:extLst>
              <a:ext uri="{FF2B5EF4-FFF2-40B4-BE49-F238E27FC236}">
                <a16:creationId xmlns:a16="http://schemas.microsoft.com/office/drawing/2014/main" id="{8F8F8173-0B11-437F-8C07-2D01D8697434}"/>
              </a:ext>
            </a:extLst>
          </p:cNvPr>
          <p:cNvPicPr>
            <a:picLocks noChangeAspect="1"/>
          </p:cNvPicPr>
          <p:nvPr/>
        </p:nvPicPr>
        <p:blipFill>
          <a:blip r:embed="rId7"/>
          <a:stretch>
            <a:fillRect/>
          </a:stretch>
        </p:blipFill>
        <p:spPr>
          <a:xfrm>
            <a:off x="4376137" y="3710237"/>
            <a:ext cx="1295182" cy="1722632"/>
          </a:xfrm>
          <a:prstGeom prst="rect">
            <a:avLst/>
          </a:prstGeom>
        </p:spPr>
      </p:pic>
    </p:spTree>
    <p:extLst>
      <p:ext uri="{BB962C8B-B14F-4D97-AF65-F5344CB8AC3E}">
        <p14:creationId xmlns:p14="http://schemas.microsoft.com/office/powerpoint/2010/main" val="2049326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430E64-3FF6-4E4A-8691-CEB368E0D97F}"/>
              </a:ext>
            </a:extLst>
          </p:cNvPr>
          <p:cNvSpPr>
            <a:spLocks noGrp="1"/>
          </p:cNvSpPr>
          <p:nvPr>
            <p:ph type="title"/>
          </p:nvPr>
        </p:nvSpPr>
        <p:spPr>
          <a:xfrm>
            <a:off x="2523280" y="1066800"/>
            <a:ext cx="4578927" cy="552299"/>
          </a:xfrm>
        </p:spPr>
        <p:txBody>
          <a:bodyPr/>
          <a:lstStyle/>
          <a:p>
            <a:r>
              <a:rPr lang="en-US" sz="2800" dirty="0"/>
              <a:t>Additional Information </a:t>
            </a:r>
          </a:p>
        </p:txBody>
      </p:sp>
      <p:sp>
        <p:nvSpPr>
          <p:cNvPr id="9" name="Rectangle 8">
            <a:extLst>
              <a:ext uri="{FF2B5EF4-FFF2-40B4-BE49-F238E27FC236}">
                <a16:creationId xmlns:a16="http://schemas.microsoft.com/office/drawing/2014/main" id="{4224F478-0623-49A2-8CD1-0AC999C6EF0E}"/>
              </a:ext>
            </a:extLst>
          </p:cNvPr>
          <p:cNvSpPr/>
          <p:nvPr/>
        </p:nvSpPr>
        <p:spPr>
          <a:xfrm>
            <a:off x="2530208" y="1828800"/>
            <a:ext cx="4572000" cy="3801041"/>
          </a:xfrm>
          <a:prstGeom prst="rect">
            <a:avLst/>
          </a:prstGeom>
        </p:spPr>
        <p:txBody>
          <a:bodyPr>
            <a:spAutoFit/>
          </a:bodyPr>
          <a:lstStyle/>
          <a:p>
            <a:pPr marL="128588" indent="-128588" defTabSz="514350">
              <a:lnSpc>
                <a:spcPct val="90000"/>
              </a:lnSpc>
              <a:spcBef>
                <a:spcPts val="563"/>
              </a:spcBef>
              <a:buFont typeface="Arial" panose="020B0604020202020204" pitchFamily="34" charset="0"/>
              <a:buChar char="•"/>
            </a:pPr>
            <a:r>
              <a:rPr lang="en-US" sz="2400" dirty="0">
                <a:solidFill>
                  <a:prstClr val="black"/>
                </a:solidFill>
              </a:rPr>
              <a:t>COVID IT IDEAS Submission Email: </a:t>
            </a:r>
            <a:r>
              <a:rPr lang="en-US" sz="2400" dirty="0">
                <a:solidFill>
                  <a:prstClr val="black"/>
                </a:solidFill>
                <a:hlinkClick r:id="rId2">
                  <a:extLst>
                    <a:ext uri="{A12FA001-AC4F-418D-AE19-62706E023703}">
                      <ahyp:hlinkClr xmlns:ahyp="http://schemas.microsoft.com/office/drawing/2018/hyperlinkcolor" val="tx"/>
                    </a:ext>
                  </a:extLst>
                </a:hlinkClick>
              </a:rPr>
              <a:t>COVIDITIdeas@va.gov </a:t>
            </a:r>
            <a:endParaRPr lang="en-US" sz="2400" dirty="0">
              <a:solidFill>
                <a:prstClr val="black"/>
              </a:solidFill>
            </a:endParaRPr>
          </a:p>
          <a:p>
            <a:pPr marL="128588" indent="-128588" defTabSz="514350">
              <a:lnSpc>
                <a:spcPct val="90000"/>
              </a:lnSpc>
              <a:spcBef>
                <a:spcPts val="563"/>
              </a:spcBef>
              <a:buFont typeface="Arial" panose="020B0604020202020204" pitchFamily="34" charset="0"/>
              <a:buChar char="•"/>
            </a:pPr>
            <a:endParaRPr lang="en-US" sz="2400" dirty="0">
              <a:solidFill>
                <a:prstClr val="black"/>
              </a:solidFill>
            </a:endParaRPr>
          </a:p>
          <a:p>
            <a:pPr marL="128588" indent="-128588" defTabSz="514350">
              <a:lnSpc>
                <a:spcPct val="90000"/>
              </a:lnSpc>
              <a:spcBef>
                <a:spcPts val="563"/>
              </a:spcBef>
              <a:buFont typeface="Arial" panose="020B0604020202020204" pitchFamily="34" charset="0"/>
              <a:buChar char="•"/>
            </a:pPr>
            <a:r>
              <a:rPr lang="en-US" sz="2400" dirty="0">
                <a:solidFill>
                  <a:prstClr val="black"/>
                </a:solidFill>
              </a:rPr>
              <a:t>COVID IT Hiring Link: </a:t>
            </a:r>
            <a:r>
              <a:rPr lang="en-US" sz="2400" u="sng" dirty="0">
                <a:solidFill>
                  <a:prstClr val="black"/>
                </a:solidFill>
                <a:hlinkClick r:id="rId3">
                  <a:extLst>
                    <a:ext uri="{A12FA001-AC4F-418D-AE19-62706E023703}">
                      <ahyp:hlinkClr xmlns:ahyp="http://schemas.microsoft.com/office/drawing/2018/hyperlinkcolor" val="tx"/>
                    </a:ext>
                  </a:extLst>
                </a:hlinkClick>
              </a:rPr>
              <a:t>HCMCOVIDRESUMES@va.gov</a:t>
            </a:r>
            <a:endParaRPr lang="en-US" sz="2400" dirty="0">
              <a:solidFill>
                <a:prstClr val="black"/>
              </a:solidFill>
            </a:endParaRPr>
          </a:p>
          <a:p>
            <a:pPr marL="128588" indent="-128588" defTabSz="514350">
              <a:lnSpc>
                <a:spcPct val="90000"/>
              </a:lnSpc>
              <a:spcBef>
                <a:spcPts val="563"/>
              </a:spcBef>
              <a:buFont typeface="Arial" panose="020B0604020202020204" pitchFamily="34" charset="0"/>
              <a:buChar char="•"/>
            </a:pPr>
            <a:endParaRPr lang="en-US" sz="2400" dirty="0">
              <a:solidFill>
                <a:prstClr val="black"/>
              </a:solidFill>
            </a:endParaRPr>
          </a:p>
          <a:p>
            <a:pPr marL="128588" indent="-128588" defTabSz="514350">
              <a:lnSpc>
                <a:spcPct val="90000"/>
              </a:lnSpc>
              <a:spcBef>
                <a:spcPts val="563"/>
              </a:spcBef>
              <a:buFont typeface="Arial" panose="020B0604020202020204" pitchFamily="34" charset="0"/>
              <a:buChar char="•"/>
            </a:pPr>
            <a:r>
              <a:rPr lang="en-US" sz="2400" dirty="0">
                <a:solidFill>
                  <a:prstClr val="black"/>
                </a:solidFill>
              </a:rPr>
              <a:t>OIT Vendor Management Office contact information:</a:t>
            </a:r>
          </a:p>
          <a:p>
            <a:pPr marL="385763" lvl="1" indent="-128588" defTabSz="514350">
              <a:lnSpc>
                <a:spcPct val="90000"/>
              </a:lnSpc>
              <a:spcBef>
                <a:spcPts val="281"/>
              </a:spcBef>
              <a:buFont typeface="Arial" panose="020B0604020202020204" pitchFamily="34" charset="0"/>
              <a:buChar char="•"/>
            </a:pPr>
            <a:r>
              <a:rPr lang="en-US" sz="2400" u="sng" dirty="0">
                <a:solidFill>
                  <a:srgbClr val="0563C1"/>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ITVMO@VA.GOV</a:t>
            </a:r>
            <a:r>
              <a:rPr lang="en-US" sz="2400" dirty="0">
                <a:solidFill>
                  <a:prstClr val="black"/>
                </a:solidFill>
                <a:latin typeface="Calibri" panose="020F0502020204030204" pitchFamily="34" charset="0"/>
                <a:ea typeface="Calibri" panose="020F0502020204030204" pitchFamily="34" charset="0"/>
              </a:rPr>
              <a:t> </a:t>
            </a:r>
          </a:p>
          <a:p>
            <a:pPr marL="385763" lvl="1" indent="-128588" defTabSz="514350">
              <a:lnSpc>
                <a:spcPct val="90000"/>
              </a:lnSpc>
              <a:spcBef>
                <a:spcPts val="281"/>
              </a:spcBef>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rPr>
              <a:t>202-461-5600</a:t>
            </a:r>
          </a:p>
        </p:txBody>
      </p:sp>
    </p:spTree>
    <p:extLst>
      <p:ext uri="{BB962C8B-B14F-4D97-AF65-F5344CB8AC3E}">
        <p14:creationId xmlns:p14="http://schemas.microsoft.com/office/powerpoint/2010/main" val="2485130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85800"/>
            <a:ext cx="9144000" cy="5486400"/>
          </a:xfrm>
          <a:solidFill>
            <a:schemeClr val="bg1"/>
          </a:solidFill>
          <a:ln w="28575">
            <a:solidFill>
              <a:schemeClr val="bg1"/>
            </a:solidFill>
          </a:ln>
        </p:spPr>
        <p:txBody>
          <a:bodyPr>
            <a:noAutofit/>
          </a:bodyPr>
          <a:lstStyle/>
          <a:p>
            <a:pPr marL="0" indent="0" algn="ctr">
              <a:buNone/>
            </a:pPr>
            <a:endParaRPr lang="en-US" sz="3600" b="1" cap="all" dirty="0">
              <a:latin typeface="Arial" panose="020B0604020202020204" pitchFamily="34" charset="0"/>
              <a:cs typeface="Arial" panose="020B0604020202020204" pitchFamily="34" charset="0"/>
            </a:endParaRPr>
          </a:p>
          <a:p>
            <a:pPr marL="0" indent="0" algn="ctr">
              <a:buNone/>
            </a:pPr>
            <a:r>
              <a:rPr lang="en-US" sz="3600" b="1" cap="all" dirty="0">
                <a:latin typeface="Arial" panose="020B0604020202020204" pitchFamily="34" charset="0"/>
                <a:cs typeface="Arial" panose="020B0604020202020204" pitchFamily="34" charset="0"/>
              </a:rPr>
              <a:t>2020 Small Business update</a:t>
            </a:r>
            <a:endParaRPr lang="en-US" sz="2800" b="1" dirty="0">
              <a:latin typeface="Arial" panose="020B0604020202020204" pitchFamily="34" charset="0"/>
              <a:cs typeface="Arial" panose="020B0604020202020204" pitchFamily="34" charset="0"/>
            </a:endParaRPr>
          </a:p>
          <a:p>
            <a:pPr marL="0" indent="0" algn="ctr">
              <a:buNone/>
            </a:pPr>
            <a:endParaRPr lang="en-US" sz="2800" b="1" dirty="0">
              <a:latin typeface="Arial" panose="020B0604020202020204" pitchFamily="34" charset="0"/>
              <a:cs typeface="Arial" panose="020B0604020202020204" pitchFamily="34" charset="0"/>
            </a:endParaRPr>
          </a:p>
          <a:p>
            <a:pPr marL="0" indent="0" algn="ctr">
              <a:buNone/>
            </a:pPr>
            <a:r>
              <a:rPr lang="en-US" sz="2800" b="1" dirty="0">
                <a:latin typeface="Arial" panose="020B0604020202020204" pitchFamily="34" charset="0"/>
                <a:cs typeface="Arial" panose="020B0604020202020204" pitchFamily="34" charset="0"/>
              </a:rPr>
              <a:t>Advanced Planning Briefing to Industry</a:t>
            </a:r>
          </a:p>
          <a:p>
            <a:pPr marL="0" indent="0" algn="ctr">
              <a:buNone/>
            </a:pPr>
            <a:r>
              <a:rPr lang="en-US" sz="2800" b="1" dirty="0">
                <a:latin typeface="Arial" panose="020B0604020202020204" pitchFamily="34" charset="0"/>
                <a:cs typeface="Arial" panose="020B0604020202020204" pitchFamily="34" charset="0"/>
              </a:rPr>
              <a:t>June 24, 2020</a:t>
            </a:r>
          </a:p>
          <a:p>
            <a:pPr marL="0" indent="0" algn="ctr">
              <a:buNone/>
            </a:pPr>
            <a:endParaRPr lang="en-US" sz="2800" b="1" dirty="0">
              <a:latin typeface="Arial" panose="020B0604020202020204" pitchFamily="34" charset="0"/>
              <a:cs typeface="Arial" panose="020B0604020202020204" pitchFamily="34" charset="0"/>
            </a:endParaRPr>
          </a:p>
          <a:p>
            <a:pPr marL="0" indent="0" algn="ctr">
              <a:buNone/>
            </a:pPr>
            <a:r>
              <a:rPr lang="en-US" sz="2800" b="1" dirty="0">
                <a:ea typeface="Calibri" panose="020F0502020204030204" pitchFamily="34" charset="0"/>
              </a:rPr>
              <a:t>Ms. Ruby Harvey</a:t>
            </a:r>
            <a:r>
              <a:rPr lang="en-US" sz="2800" dirty="0">
                <a:ea typeface="Calibri" panose="020F0502020204030204" pitchFamily="34" charset="0"/>
              </a:rPr>
              <a:t> </a:t>
            </a:r>
          </a:p>
          <a:p>
            <a:pPr marL="0" indent="0" algn="ctr">
              <a:buNone/>
            </a:pPr>
            <a:r>
              <a:rPr lang="en-US" sz="2800" dirty="0">
                <a:ea typeface="Calibri" panose="020F0502020204030204" pitchFamily="34" charset="0"/>
              </a:rPr>
              <a:t> </a:t>
            </a:r>
            <a:r>
              <a:rPr lang="en-US" sz="2400" dirty="0">
                <a:ea typeface="Calibri" panose="020F0502020204030204" pitchFamily="34" charset="0"/>
              </a:rPr>
              <a:t>Executive Director </a:t>
            </a:r>
          </a:p>
          <a:p>
            <a:pPr marL="0" indent="0" algn="ctr">
              <a:buNone/>
            </a:pPr>
            <a:r>
              <a:rPr lang="en-US" sz="2400" dirty="0">
                <a:ea typeface="Calibri" panose="020F0502020204030204" pitchFamily="34" charset="0"/>
              </a:rPr>
              <a:t>Office of Small and Disadvantaged Business Utilization</a:t>
            </a:r>
            <a:endParaRPr lang="en-US" sz="2400" b="1" dirty="0">
              <a:latin typeface="Arial" panose="020B0604020202020204" pitchFamily="34" charset="0"/>
              <a:cs typeface="Arial" panose="020B0604020202020204" pitchFamily="34" charset="0"/>
            </a:endParaRPr>
          </a:p>
          <a:p>
            <a:pPr marL="0" indent="0" algn="r">
              <a:buNone/>
            </a:pPr>
            <a:endParaRPr lang="en-US" sz="24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62</a:t>
            </a:fld>
            <a:endParaRPr lang="en-US" dirty="0">
              <a:solidFill>
                <a:prstClr val="white"/>
              </a:solidFill>
            </a:endParaRPr>
          </a:p>
        </p:txBody>
      </p:sp>
      <p:sp>
        <p:nvSpPr>
          <p:cNvPr id="4" name="Title 3"/>
          <p:cNvSpPr>
            <a:spLocks noGrp="1"/>
          </p:cNvSpPr>
          <p:nvPr>
            <p:ph type="title"/>
          </p:nvPr>
        </p:nvSpPr>
        <p:spPr/>
        <p:txBody>
          <a:bodyPr>
            <a:noAutofit/>
          </a:bodyPr>
          <a:lstStyle/>
          <a:p>
            <a:r>
              <a:rPr lang="en-US" sz="2400" dirty="0"/>
              <a:t>OFFICE OF SMALL &amp; DISADVANTAGED BUSINESS UTILIZATION</a:t>
            </a:r>
          </a:p>
        </p:txBody>
      </p:sp>
    </p:spTree>
    <p:extLst>
      <p:ext uri="{BB962C8B-B14F-4D97-AF65-F5344CB8AC3E}">
        <p14:creationId xmlns:p14="http://schemas.microsoft.com/office/powerpoint/2010/main" val="301087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BF495-2849-4E49-89CB-3E6C5999874E}"/>
              </a:ext>
            </a:extLst>
          </p:cNvPr>
          <p:cNvSpPr>
            <a:spLocks noGrp="1"/>
          </p:cNvSpPr>
          <p:nvPr>
            <p:ph idx="1"/>
          </p:nvPr>
        </p:nvSpPr>
        <p:spPr>
          <a:xfrm>
            <a:off x="457200" y="1752600"/>
            <a:ext cx="8229600" cy="4267200"/>
          </a:xfrm>
        </p:spPr>
        <p:txBody>
          <a:bodyPr>
            <a:normAutofit fontScale="77500" lnSpcReduction="20000"/>
          </a:bodyPr>
          <a:lstStyle/>
          <a:p>
            <a:endParaRPr lang="en-US" sz="2800" dirty="0"/>
          </a:p>
          <a:p>
            <a:endParaRPr lang="en-US" sz="2800" dirty="0"/>
          </a:p>
          <a:p>
            <a:endParaRPr lang="en-US" sz="2800" dirty="0"/>
          </a:p>
          <a:p>
            <a:endParaRPr lang="en-US" sz="2800" dirty="0"/>
          </a:p>
          <a:p>
            <a:endParaRPr lang="en-US" sz="2800" dirty="0"/>
          </a:p>
          <a:p>
            <a:endParaRPr lang="en-US" sz="2800" dirty="0"/>
          </a:p>
          <a:p>
            <a:pPr>
              <a:spcBef>
                <a:spcPts val="0"/>
              </a:spcBef>
            </a:pPr>
            <a:r>
              <a:rPr lang="en-US" sz="3300" b="1" dirty="0"/>
              <a:t>OSDBU Priorities: </a:t>
            </a:r>
          </a:p>
          <a:p>
            <a:pPr marL="0" indent="0">
              <a:spcBef>
                <a:spcPts val="0"/>
              </a:spcBef>
              <a:buNone/>
            </a:pPr>
            <a:r>
              <a:rPr lang="en-US" sz="3800" b="1" dirty="0"/>
              <a:t>    C</a:t>
            </a:r>
            <a:r>
              <a:rPr lang="en-US" sz="3300" dirty="0"/>
              <a:t>ustomer Service, </a:t>
            </a:r>
            <a:r>
              <a:rPr lang="en-US" sz="4200" b="1" dirty="0"/>
              <a:t>O</a:t>
            </a:r>
            <a:r>
              <a:rPr lang="en-US" sz="3300" dirty="0"/>
              <a:t>utreach, </a:t>
            </a:r>
            <a:r>
              <a:rPr lang="en-US" sz="4200" b="1" dirty="0"/>
              <a:t>V</a:t>
            </a:r>
            <a:r>
              <a:rPr lang="en-US" sz="3300" dirty="0"/>
              <a:t>erification, </a:t>
            </a:r>
            <a:r>
              <a:rPr lang="en-US" sz="3800" b="1" dirty="0"/>
              <a:t>E</a:t>
            </a:r>
            <a:r>
              <a:rPr lang="en-US" sz="3300" dirty="0"/>
              <a:t>ngagement</a:t>
            </a:r>
          </a:p>
          <a:p>
            <a:r>
              <a:rPr lang="en-US" sz="3300" b="1" dirty="0"/>
              <a:t>Annual VA Spend: Over $28 Billion</a:t>
            </a:r>
          </a:p>
          <a:p>
            <a:pPr lvl="1"/>
            <a:r>
              <a:rPr lang="en-US" b="1" dirty="0"/>
              <a:t>Over $8 Billion </a:t>
            </a:r>
            <a:r>
              <a:rPr lang="en-US" dirty="0"/>
              <a:t>spent on small businesses annually</a:t>
            </a:r>
          </a:p>
          <a:p>
            <a:r>
              <a:rPr lang="en-US" sz="3300" b="1" dirty="0"/>
              <a:t>Small Business Goal: </a:t>
            </a:r>
            <a:r>
              <a:rPr lang="en-US" sz="3300" b="1" u="sng" dirty="0"/>
              <a:t>FY 2020 </a:t>
            </a:r>
            <a:r>
              <a:rPr lang="en-US" sz="3300" b="1" dirty="0"/>
              <a:t>- 28.2% </a:t>
            </a:r>
          </a:p>
          <a:p>
            <a:pPr lvl="1"/>
            <a:r>
              <a:rPr lang="en-US" dirty="0"/>
              <a:t>VA Performance on Small Business as of May 31</a:t>
            </a:r>
            <a:r>
              <a:rPr lang="en-US" b="1" dirty="0"/>
              <a:t>– 28.7% </a:t>
            </a:r>
          </a:p>
          <a:p>
            <a:pPr marL="0" indent="0">
              <a:buNone/>
            </a:pPr>
            <a:endParaRPr lang="en-US" sz="2800" dirty="0"/>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rmAutofit/>
          </a:bodyPr>
          <a:lstStyle/>
          <a:p>
            <a:r>
              <a:rPr lang="en-US" sz="3200" dirty="0"/>
              <a:t>Introduction to OSDBU </a:t>
            </a:r>
          </a:p>
        </p:txBody>
      </p:sp>
      <p:sp>
        <p:nvSpPr>
          <p:cNvPr id="7" name="Snip Diagonal Corner Rectangle 5">
            <a:extLst>
              <a:ext uri="{FF2B5EF4-FFF2-40B4-BE49-F238E27FC236}">
                <a16:creationId xmlns:a16="http://schemas.microsoft.com/office/drawing/2014/main" id="{3FCD7266-4DD3-4778-931C-CD97C7089533}"/>
              </a:ext>
            </a:extLst>
          </p:cNvPr>
          <p:cNvSpPr/>
          <p:nvPr/>
        </p:nvSpPr>
        <p:spPr>
          <a:xfrm>
            <a:off x="1066194" y="900126"/>
            <a:ext cx="7011612" cy="2528874"/>
          </a:xfrm>
          <a:prstGeom prst="roundRect">
            <a:avLst/>
          </a:prstGeom>
          <a:solidFill>
            <a:schemeClr val="tx2">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lvl="0" algn="ctr">
              <a:defRPr/>
            </a:pPr>
            <a:r>
              <a:rPr lang="en-US" sz="2800" b="1" dirty="0">
                <a:solidFill>
                  <a:prstClr val="white"/>
                </a:solidFill>
              </a:rPr>
              <a:t>Mission</a:t>
            </a:r>
            <a:r>
              <a:rPr lang="en-US" sz="2000" b="1" dirty="0">
                <a:solidFill>
                  <a:prstClr val="white"/>
                </a:solidFill>
              </a:rPr>
              <a:t>: </a:t>
            </a:r>
          </a:p>
          <a:p>
            <a:pPr lvl="0" algn="ctr">
              <a:defRPr/>
            </a:pPr>
            <a:r>
              <a:rPr lang="en-US" sz="2000" b="1" dirty="0">
                <a:solidFill>
                  <a:prstClr val="white"/>
                </a:solidFill>
              </a:rPr>
              <a:t>Support the Secretary’s priorities by </a:t>
            </a:r>
            <a:r>
              <a:rPr lang="en-US" sz="2000" b="1" u="sng" dirty="0">
                <a:solidFill>
                  <a:prstClr val="white"/>
                </a:solidFill>
              </a:rPr>
              <a:t>enabling Veterans to gain access to economic opportunities</a:t>
            </a:r>
            <a:r>
              <a:rPr lang="en-US" sz="2000" b="1" dirty="0">
                <a:solidFill>
                  <a:prstClr val="white"/>
                </a:solidFill>
              </a:rPr>
              <a:t> by developing policies and programs, informed by customer feedback, that improve market research, increase direct access, and maximize the participation of procurement ready Service-Disabled Veteran-Owned Small Businesses (SDVOSBs) and Veteran-Owned Small Businesses (VOSBs)  in Federal contracting.</a:t>
            </a:r>
          </a:p>
        </p:txBody>
      </p:sp>
    </p:spTree>
    <p:extLst>
      <p:ext uri="{BB962C8B-B14F-4D97-AF65-F5344CB8AC3E}">
        <p14:creationId xmlns:p14="http://schemas.microsoft.com/office/powerpoint/2010/main" val="3641259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BF495-2849-4E49-89CB-3E6C5999874E}"/>
              </a:ext>
            </a:extLst>
          </p:cNvPr>
          <p:cNvSpPr>
            <a:spLocks noGrp="1"/>
          </p:cNvSpPr>
          <p:nvPr>
            <p:ph idx="1"/>
          </p:nvPr>
        </p:nvSpPr>
        <p:spPr/>
        <p:txBody>
          <a:bodyPr>
            <a:normAutofit/>
          </a:bodyPr>
          <a:lstStyle/>
          <a:p>
            <a:pPr lvl="0">
              <a:spcBef>
                <a:spcPts val="0"/>
              </a:spcBef>
              <a:buFont typeface="+mj-lt"/>
              <a:buAutoNum type="romanUcPeriod"/>
            </a:pPr>
            <a:r>
              <a:rPr lang="en-US" dirty="0">
                <a:latin typeface="Calibri" panose="020F0502020204030204" pitchFamily="34" charset="0"/>
                <a:ea typeface="Calibri" panose="020F0502020204030204" pitchFamily="34" charset="0"/>
              </a:rPr>
              <a:t>Effect of COVID on Small Business Contracting			(Then vs. Now)</a:t>
            </a:r>
          </a:p>
          <a:p>
            <a:pPr lvl="0">
              <a:spcBef>
                <a:spcPts val="0"/>
              </a:spcBef>
              <a:buFont typeface="+mj-lt"/>
              <a:buAutoNum type="romanUcPeriod"/>
            </a:pPr>
            <a:r>
              <a:rPr lang="en-US" dirty="0">
                <a:latin typeface="Calibri" panose="020F0502020204030204" pitchFamily="34" charset="0"/>
                <a:ea typeface="Calibri" panose="020F0502020204030204" pitchFamily="34" charset="0"/>
              </a:rPr>
              <a:t>Verification Update</a:t>
            </a:r>
          </a:p>
          <a:p>
            <a:pPr lvl="0">
              <a:spcBef>
                <a:spcPts val="0"/>
              </a:spcBef>
              <a:buFont typeface="+mj-lt"/>
              <a:buAutoNum type="romanUcPeriod"/>
            </a:pPr>
            <a:r>
              <a:rPr lang="en-US" dirty="0">
                <a:latin typeface="Calibri" panose="020F0502020204030204" pitchFamily="34" charset="0"/>
                <a:ea typeface="Calibri" panose="020F0502020204030204" pitchFamily="34" charset="0"/>
              </a:rPr>
              <a:t> Doing Business with VA in 2020</a:t>
            </a:r>
          </a:p>
          <a:p>
            <a:pPr marL="0" indent="0">
              <a:buNone/>
            </a:pPr>
            <a:endParaRPr lang="en-US" sz="2800" dirty="0"/>
          </a:p>
          <a:p>
            <a:endParaRPr lang="en-US" sz="2800" dirty="0"/>
          </a:p>
          <a:p>
            <a:pPr marL="0" indent="0">
              <a:buNone/>
            </a:pPr>
            <a:endParaRPr lang="en-US" sz="2800" dirty="0"/>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rmAutofit/>
          </a:bodyPr>
          <a:lstStyle/>
          <a:p>
            <a:r>
              <a:rPr lang="en-US" sz="3200" dirty="0"/>
              <a:t>Agenda</a:t>
            </a:r>
          </a:p>
        </p:txBody>
      </p:sp>
    </p:spTree>
    <p:extLst>
      <p:ext uri="{BB962C8B-B14F-4D97-AF65-F5344CB8AC3E}">
        <p14:creationId xmlns:p14="http://schemas.microsoft.com/office/powerpoint/2010/main" val="3369223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Autofit/>
          </a:bodyPr>
          <a:lstStyle/>
          <a:p>
            <a:r>
              <a:rPr lang="en-US" sz="3200" dirty="0"/>
              <a:t>Effect of COVID-19 on Small Business Contracting</a:t>
            </a:r>
          </a:p>
        </p:txBody>
      </p:sp>
      <p:sp>
        <p:nvSpPr>
          <p:cNvPr id="2" name="TextBox 1">
            <a:extLst>
              <a:ext uri="{FF2B5EF4-FFF2-40B4-BE49-F238E27FC236}">
                <a16:creationId xmlns:a16="http://schemas.microsoft.com/office/drawing/2014/main" id="{4569E435-788B-4A63-A609-358D2B51A791}"/>
              </a:ext>
            </a:extLst>
          </p:cNvPr>
          <p:cNvSpPr txBox="1"/>
          <p:nvPr/>
        </p:nvSpPr>
        <p:spPr>
          <a:xfrm>
            <a:off x="269966" y="628565"/>
            <a:ext cx="8458200" cy="2554545"/>
          </a:xfrm>
          <a:prstGeom prst="rect">
            <a:avLst/>
          </a:prstGeom>
          <a:noFill/>
        </p:spPr>
        <p:txBody>
          <a:bodyPr wrap="square" rtlCol="0">
            <a:spAutoFit/>
          </a:bodyPr>
          <a:lstStyle/>
          <a:p>
            <a:r>
              <a:rPr lang="en-US" sz="3200" b="1" i="1" u="sng" dirty="0"/>
              <a:t>What VA Buys FY 2020 - Then vs. Now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endParaRPr lang="en-US" sz="3200" dirty="0"/>
          </a:p>
        </p:txBody>
      </p:sp>
      <p:graphicFrame>
        <p:nvGraphicFramePr>
          <p:cNvPr id="6" name="Table 5">
            <a:extLst>
              <a:ext uri="{FF2B5EF4-FFF2-40B4-BE49-F238E27FC236}">
                <a16:creationId xmlns:a16="http://schemas.microsoft.com/office/drawing/2014/main" id="{A48FEAC3-E447-45F4-AFD5-B280017BC68B}"/>
              </a:ext>
            </a:extLst>
          </p:cNvPr>
          <p:cNvGraphicFramePr>
            <a:graphicFrameLocks noGrp="1"/>
          </p:cNvGraphicFramePr>
          <p:nvPr/>
        </p:nvGraphicFramePr>
        <p:xfrm>
          <a:off x="34835" y="1389042"/>
          <a:ext cx="4384765" cy="4661238"/>
        </p:xfrm>
        <a:graphic>
          <a:graphicData uri="http://schemas.openxmlformats.org/drawingml/2006/table">
            <a:tbl>
              <a:tblPr firstRow="1" firstCol="1" bandRow="1">
                <a:tableStyleId>{21E4AEA4-8DFA-4A89-87EB-49C32662AFE0}</a:tableStyleId>
              </a:tblPr>
              <a:tblGrid>
                <a:gridCol w="3175571">
                  <a:extLst>
                    <a:ext uri="{9D8B030D-6E8A-4147-A177-3AD203B41FA5}">
                      <a16:colId xmlns:a16="http://schemas.microsoft.com/office/drawing/2014/main" val="2742595533"/>
                    </a:ext>
                  </a:extLst>
                </a:gridCol>
                <a:gridCol w="1209194">
                  <a:extLst>
                    <a:ext uri="{9D8B030D-6E8A-4147-A177-3AD203B41FA5}">
                      <a16:colId xmlns:a16="http://schemas.microsoft.com/office/drawing/2014/main" val="136044086"/>
                    </a:ext>
                  </a:extLst>
                </a:gridCol>
              </a:tblGrid>
              <a:tr h="439758">
                <a:tc>
                  <a:txBody>
                    <a:bodyPr/>
                    <a:lstStyle/>
                    <a:p>
                      <a:pPr marL="0" marR="0" algn="ctr">
                        <a:spcBef>
                          <a:spcPts val="0"/>
                        </a:spcBef>
                        <a:spcAft>
                          <a:spcPts val="0"/>
                        </a:spcAft>
                      </a:pPr>
                      <a:r>
                        <a:rPr lang="en-US" sz="1600" b="0" dirty="0">
                          <a:effectLst/>
                        </a:rPr>
                        <a:t>NAICS Description</a:t>
                      </a:r>
                      <a:endParaRPr lang="en-US" sz="1600" b="0" dirty="0">
                        <a:effectLst/>
                        <a:latin typeface="Calibri" panose="020F0502020204030204" pitchFamily="34" charset="0"/>
                        <a:ea typeface="Calibri" panose="020F0502020204030204" pitchFamily="34" charset="0"/>
                      </a:endParaRPr>
                    </a:p>
                  </a:txBody>
                  <a:tcPr marL="35556" marR="35556" marT="0" marB="0" anchor="b">
                    <a:solidFill>
                      <a:srgbClr val="002060"/>
                    </a:solidFill>
                  </a:tcPr>
                </a:tc>
                <a:tc>
                  <a:txBody>
                    <a:bodyPr/>
                    <a:lstStyle/>
                    <a:p>
                      <a:pPr marL="0" marR="0" algn="ctr">
                        <a:spcBef>
                          <a:spcPts val="0"/>
                        </a:spcBef>
                        <a:spcAft>
                          <a:spcPts val="0"/>
                        </a:spcAft>
                      </a:pPr>
                      <a:r>
                        <a:rPr lang="en-US" sz="1600" b="0" dirty="0">
                          <a:effectLst/>
                        </a:rPr>
                        <a:t>Action Obligation</a:t>
                      </a:r>
                      <a:endParaRPr lang="en-US" sz="1600" b="0" dirty="0">
                        <a:effectLst/>
                        <a:latin typeface="Calibri" panose="020F0502020204030204" pitchFamily="34" charset="0"/>
                        <a:ea typeface="Calibri" panose="020F0502020204030204" pitchFamily="34" charset="0"/>
                      </a:endParaRPr>
                    </a:p>
                  </a:txBody>
                  <a:tcPr marL="35556" marR="35556" marT="0" marB="0" anchor="b">
                    <a:solidFill>
                      <a:srgbClr val="002060"/>
                    </a:solidFill>
                  </a:tcPr>
                </a:tc>
                <a:extLst>
                  <a:ext uri="{0D108BD9-81ED-4DB2-BD59-A6C34878D82A}">
                    <a16:rowId xmlns:a16="http://schemas.microsoft.com/office/drawing/2014/main" val="1857906509"/>
                  </a:ext>
                </a:extLst>
              </a:tr>
              <a:tr h="409278">
                <a:tc>
                  <a:txBody>
                    <a:bodyPr/>
                    <a:lstStyle/>
                    <a:p>
                      <a:pPr marL="0" marR="0">
                        <a:spcBef>
                          <a:spcPts val="0"/>
                        </a:spcBef>
                        <a:spcAft>
                          <a:spcPts val="0"/>
                        </a:spcAft>
                      </a:pPr>
                      <a:r>
                        <a:rPr lang="en-US" sz="1400" b="0" dirty="0">
                          <a:effectLst/>
                        </a:rPr>
                        <a:t>325412 - Pharmaceutical Preparation Manufacturing</a:t>
                      </a:r>
                      <a:endParaRPr lang="en-US" sz="1400" b="0" dirty="0">
                        <a:effectLst/>
                        <a:latin typeface="Calibri" panose="020F0502020204030204" pitchFamily="34" charset="0"/>
                        <a:ea typeface="Calibri" panose="020F0502020204030204" pitchFamily="34" charset="0"/>
                      </a:endParaRPr>
                    </a:p>
                  </a:txBody>
                  <a:tcPr marL="35556" marR="35556" marT="0" marB="0" anchor="b">
                    <a:solidFill>
                      <a:srgbClr val="002060"/>
                    </a:solidFill>
                  </a:tcPr>
                </a:tc>
                <a:tc>
                  <a:txBody>
                    <a:bodyPr/>
                    <a:lstStyle/>
                    <a:p>
                      <a:pPr marL="0" marR="0">
                        <a:spcBef>
                          <a:spcPts val="0"/>
                        </a:spcBef>
                        <a:spcAft>
                          <a:spcPts val="0"/>
                        </a:spcAft>
                      </a:pPr>
                      <a:r>
                        <a:rPr lang="en-US" sz="1400" dirty="0">
                          <a:effectLst/>
                        </a:rPr>
                        <a:t>$   3.23 Billion</a:t>
                      </a:r>
                      <a:endParaRPr lang="en-US" sz="1400" dirty="0">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1471528555"/>
                  </a:ext>
                </a:extLst>
              </a:tr>
              <a:tr h="439758">
                <a:tc>
                  <a:txBody>
                    <a:bodyPr/>
                    <a:lstStyle/>
                    <a:p>
                      <a:pPr marL="0" marR="0">
                        <a:spcBef>
                          <a:spcPts val="0"/>
                        </a:spcBef>
                        <a:spcAft>
                          <a:spcPts val="0"/>
                        </a:spcAft>
                      </a:pPr>
                      <a:r>
                        <a:rPr lang="en-US" sz="1400" b="0" dirty="0">
                          <a:effectLst/>
                        </a:rPr>
                        <a:t>621111 - Offices of Physicians (except Mental Health Specialists)</a:t>
                      </a:r>
                      <a:endParaRPr lang="en-US" sz="1400" b="0" dirty="0">
                        <a:effectLst/>
                        <a:latin typeface="Calibri" panose="020F0502020204030204" pitchFamily="34" charset="0"/>
                        <a:ea typeface="Calibri" panose="020F0502020204030204" pitchFamily="34" charset="0"/>
                      </a:endParaRPr>
                    </a:p>
                  </a:txBody>
                  <a:tcPr marL="35556" marR="35556" marT="0" marB="0" anchor="b">
                    <a:solidFill>
                      <a:srgbClr val="002060"/>
                    </a:solidFill>
                  </a:tcPr>
                </a:tc>
                <a:tc>
                  <a:txBody>
                    <a:bodyPr/>
                    <a:lstStyle/>
                    <a:p>
                      <a:pPr marL="0" marR="0">
                        <a:spcBef>
                          <a:spcPts val="0"/>
                        </a:spcBef>
                        <a:spcAft>
                          <a:spcPts val="0"/>
                        </a:spcAft>
                      </a:pPr>
                      <a:r>
                        <a:rPr lang="en-US" sz="1400" dirty="0">
                          <a:effectLst/>
                        </a:rPr>
                        <a:t>$   2.26 Billion</a:t>
                      </a:r>
                      <a:endParaRPr lang="en-US" sz="1400" dirty="0">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2377650081"/>
                  </a:ext>
                </a:extLst>
              </a:tr>
              <a:tr h="304800">
                <a:tc>
                  <a:txBody>
                    <a:bodyPr/>
                    <a:lstStyle/>
                    <a:p>
                      <a:pPr marL="0" marR="0">
                        <a:spcBef>
                          <a:spcPts val="0"/>
                        </a:spcBef>
                        <a:spcAft>
                          <a:spcPts val="0"/>
                        </a:spcAft>
                      </a:pPr>
                      <a:r>
                        <a:rPr lang="en-US" sz="1400" b="0" dirty="0">
                          <a:solidFill>
                            <a:schemeClr val="tx1"/>
                          </a:solidFill>
                          <a:effectLst/>
                        </a:rPr>
                        <a:t>541512 - Computer Systems Design Services</a:t>
                      </a:r>
                      <a:endParaRPr lang="en-US" sz="1400" b="0" dirty="0">
                        <a:solidFill>
                          <a:schemeClr val="tx1"/>
                        </a:solidFill>
                        <a:effectLst/>
                        <a:latin typeface="Calibri" panose="020F0502020204030204" pitchFamily="34" charset="0"/>
                        <a:ea typeface="Calibri" panose="020F0502020204030204" pitchFamily="34" charset="0"/>
                      </a:endParaRPr>
                    </a:p>
                  </a:txBody>
                  <a:tcPr marL="35556" marR="35556" marT="0" marB="0" anchor="b">
                    <a:solidFill>
                      <a:schemeClr val="accent3">
                        <a:lumMod val="20000"/>
                        <a:lumOff val="80000"/>
                      </a:schemeClr>
                    </a:solidFill>
                  </a:tcPr>
                </a:tc>
                <a:tc>
                  <a:txBody>
                    <a:bodyPr/>
                    <a:lstStyle/>
                    <a:p>
                      <a:pPr marL="0" marR="0">
                        <a:spcBef>
                          <a:spcPts val="0"/>
                        </a:spcBef>
                        <a:spcAft>
                          <a:spcPts val="0"/>
                        </a:spcAft>
                      </a:pPr>
                      <a:r>
                        <a:rPr lang="en-US" sz="1400" dirty="0">
                          <a:effectLst/>
                        </a:rPr>
                        <a:t>$   0.63 Billion</a:t>
                      </a:r>
                      <a:endParaRPr lang="en-US" sz="1400" dirty="0">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2383459283"/>
                  </a:ext>
                </a:extLst>
              </a:tr>
              <a:tr h="240611">
                <a:tc>
                  <a:txBody>
                    <a:bodyPr/>
                    <a:lstStyle/>
                    <a:p>
                      <a:pPr marL="0" marR="0">
                        <a:spcBef>
                          <a:spcPts val="0"/>
                        </a:spcBef>
                        <a:spcAft>
                          <a:spcPts val="0"/>
                        </a:spcAft>
                      </a:pPr>
                      <a:r>
                        <a:rPr lang="en-US" sz="1400" b="0" dirty="0">
                          <a:solidFill>
                            <a:schemeClr val="tx1"/>
                          </a:solidFill>
                          <a:effectLst/>
                        </a:rPr>
                        <a:t>541519 - Other Computer Related Services</a:t>
                      </a:r>
                      <a:endParaRPr lang="en-US" sz="1400" b="0" dirty="0">
                        <a:solidFill>
                          <a:schemeClr val="tx1"/>
                        </a:solidFill>
                        <a:effectLst/>
                        <a:latin typeface="Calibri" panose="020F0502020204030204" pitchFamily="34" charset="0"/>
                        <a:ea typeface="Calibri" panose="020F0502020204030204" pitchFamily="34" charset="0"/>
                      </a:endParaRPr>
                    </a:p>
                  </a:txBody>
                  <a:tcPr marL="35556" marR="35556" marT="0" marB="0" anchor="b">
                    <a:solidFill>
                      <a:schemeClr val="accent3">
                        <a:lumMod val="20000"/>
                        <a:lumOff val="80000"/>
                      </a:schemeClr>
                    </a:solidFill>
                  </a:tcPr>
                </a:tc>
                <a:tc>
                  <a:txBody>
                    <a:bodyPr/>
                    <a:lstStyle/>
                    <a:p>
                      <a:pPr marL="0" marR="0">
                        <a:spcBef>
                          <a:spcPts val="0"/>
                        </a:spcBef>
                        <a:spcAft>
                          <a:spcPts val="0"/>
                        </a:spcAft>
                      </a:pPr>
                      <a:r>
                        <a:rPr lang="en-US" sz="1400" dirty="0">
                          <a:solidFill>
                            <a:schemeClr val="tx1"/>
                          </a:solidFill>
                          <a:effectLst/>
                        </a:rPr>
                        <a:t>$   0.41 Billion </a:t>
                      </a:r>
                      <a:endParaRPr lang="en-US" sz="1400" dirty="0">
                        <a:solidFill>
                          <a:schemeClr val="tx1"/>
                        </a:solidFill>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1559904590"/>
                  </a:ext>
                </a:extLst>
              </a:tr>
              <a:tr h="444695">
                <a:tc>
                  <a:txBody>
                    <a:bodyPr/>
                    <a:lstStyle/>
                    <a:p>
                      <a:pPr marL="0" marR="0">
                        <a:spcBef>
                          <a:spcPts val="0"/>
                        </a:spcBef>
                        <a:spcAft>
                          <a:spcPts val="0"/>
                        </a:spcAft>
                      </a:pPr>
                      <a:r>
                        <a:rPr lang="en-US" sz="1400" b="0" dirty="0">
                          <a:effectLst/>
                        </a:rPr>
                        <a:t>339112 - Surgical and Medical Instrument Manufacturing</a:t>
                      </a:r>
                      <a:endParaRPr lang="en-US" sz="1400" b="0" dirty="0">
                        <a:effectLst/>
                        <a:latin typeface="Calibri" panose="020F0502020204030204" pitchFamily="34" charset="0"/>
                        <a:ea typeface="Calibri" panose="020F0502020204030204" pitchFamily="34" charset="0"/>
                      </a:endParaRPr>
                    </a:p>
                  </a:txBody>
                  <a:tcPr marL="35556" marR="35556" marT="0" marB="0" anchor="b">
                    <a:solidFill>
                      <a:srgbClr val="002060"/>
                    </a:solidFill>
                  </a:tcPr>
                </a:tc>
                <a:tc>
                  <a:txBody>
                    <a:bodyPr/>
                    <a:lstStyle/>
                    <a:p>
                      <a:pPr marL="0" marR="0">
                        <a:spcBef>
                          <a:spcPts val="0"/>
                        </a:spcBef>
                        <a:spcAft>
                          <a:spcPts val="0"/>
                        </a:spcAft>
                      </a:pPr>
                      <a:r>
                        <a:rPr lang="en-US" sz="1400" dirty="0">
                          <a:effectLst/>
                        </a:rPr>
                        <a:t>$   0.39 Billion</a:t>
                      </a:r>
                      <a:endParaRPr lang="en-US" sz="1400" dirty="0">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3083544322"/>
                  </a:ext>
                </a:extLst>
              </a:tr>
              <a:tr h="444695">
                <a:tc>
                  <a:txBody>
                    <a:bodyPr/>
                    <a:lstStyle/>
                    <a:p>
                      <a:pPr marL="0" marR="0">
                        <a:spcBef>
                          <a:spcPts val="0"/>
                        </a:spcBef>
                        <a:spcAft>
                          <a:spcPts val="0"/>
                        </a:spcAft>
                      </a:pPr>
                      <a:r>
                        <a:rPr lang="en-US" sz="1400" b="0" dirty="0">
                          <a:effectLst/>
                        </a:rPr>
                        <a:t>236220 - Commercial and Institutional Building Construction</a:t>
                      </a:r>
                      <a:endParaRPr lang="en-US" sz="1400" b="0" dirty="0">
                        <a:effectLst/>
                        <a:latin typeface="Calibri" panose="020F0502020204030204" pitchFamily="34" charset="0"/>
                        <a:ea typeface="Calibri" panose="020F0502020204030204" pitchFamily="34" charset="0"/>
                      </a:endParaRPr>
                    </a:p>
                  </a:txBody>
                  <a:tcPr marL="35556" marR="35556" marT="0" marB="0" anchor="b">
                    <a:solidFill>
                      <a:srgbClr val="002060"/>
                    </a:solidFill>
                  </a:tcPr>
                </a:tc>
                <a:tc>
                  <a:txBody>
                    <a:bodyPr/>
                    <a:lstStyle/>
                    <a:p>
                      <a:pPr marL="0" marR="0">
                        <a:spcBef>
                          <a:spcPts val="0"/>
                        </a:spcBef>
                        <a:spcAft>
                          <a:spcPts val="0"/>
                        </a:spcAft>
                      </a:pPr>
                      <a:r>
                        <a:rPr lang="en-US" sz="1400" dirty="0">
                          <a:effectLst/>
                        </a:rPr>
                        <a:t>$   0.28 Billion</a:t>
                      </a:r>
                      <a:endParaRPr lang="en-US" sz="1400" dirty="0">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899290223"/>
                  </a:ext>
                </a:extLst>
              </a:tr>
              <a:tr h="222347">
                <a:tc>
                  <a:txBody>
                    <a:bodyPr/>
                    <a:lstStyle/>
                    <a:p>
                      <a:pPr marL="0" marR="0">
                        <a:spcBef>
                          <a:spcPts val="0"/>
                        </a:spcBef>
                        <a:spcAft>
                          <a:spcPts val="0"/>
                        </a:spcAft>
                      </a:pPr>
                      <a:r>
                        <a:rPr lang="en-US" sz="1400" b="0" dirty="0">
                          <a:effectLst/>
                        </a:rPr>
                        <a:t>623110 - Nursing Care Facilities</a:t>
                      </a:r>
                      <a:endParaRPr lang="en-US" sz="1400" b="0" dirty="0">
                        <a:effectLst/>
                        <a:latin typeface="Calibri" panose="020F0502020204030204" pitchFamily="34" charset="0"/>
                        <a:ea typeface="Calibri" panose="020F0502020204030204" pitchFamily="34" charset="0"/>
                      </a:endParaRPr>
                    </a:p>
                  </a:txBody>
                  <a:tcPr marL="35556" marR="35556" marT="0" marB="0" anchor="b">
                    <a:solidFill>
                      <a:srgbClr val="002060"/>
                    </a:solidFill>
                  </a:tcPr>
                </a:tc>
                <a:tc>
                  <a:txBody>
                    <a:bodyPr/>
                    <a:lstStyle/>
                    <a:p>
                      <a:pPr marL="0" marR="0">
                        <a:spcBef>
                          <a:spcPts val="0"/>
                        </a:spcBef>
                        <a:spcAft>
                          <a:spcPts val="0"/>
                        </a:spcAft>
                      </a:pPr>
                      <a:r>
                        <a:rPr lang="en-US" sz="1400" dirty="0">
                          <a:effectLst/>
                        </a:rPr>
                        <a:t>$   0.21 Billion</a:t>
                      </a:r>
                      <a:endParaRPr lang="en-US" sz="1400" dirty="0">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3953998120"/>
                  </a:ext>
                </a:extLst>
              </a:tr>
              <a:tr h="444695">
                <a:tc>
                  <a:txBody>
                    <a:bodyPr/>
                    <a:lstStyle/>
                    <a:p>
                      <a:pPr marL="0" marR="0">
                        <a:spcBef>
                          <a:spcPts val="0"/>
                        </a:spcBef>
                        <a:spcAft>
                          <a:spcPts val="0"/>
                        </a:spcAft>
                      </a:pPr>
                      <a:r>
                        <a:rPr lang="en-US" sz="1400" b="0" dirty="0">
                          <a:effectLst/>
                        </a:rPr>
                        <a:t>524114 - Direct Health and Medical Insurance Carriers</a:t>
                      </a:r>
                      <a:endParaRPr lang="en-US" sz="1400" b="0" dirty="0">
                        <a:effectLst/>
                        <a:latin typeface="Calibri" panose="020F0502020204030204" pitchFamily="34" charset="0"/>
                        <a:ea typeface="Calibri" panose="020F0502020204030204" pitchFamily="34" charset="0"/>
                      </a:endParaRPr>
                    </a:p>
                  </a:txBody>
                  <a:tcPr marL="35556" marR="35556" marT="0" marB="0" anchor="b">
                    <a:solidFill>
                      <a:srgbClr val="002060"/>
                    </a:solidFill>
                  </a:tcPr>
                </a:tc>
                <a:tc>
                  <a:txBody>
                    <a:bodyPr/>
                    <a:lstStyle/>
                    <a:p>
                      <a:pPr marL="0" marR="0">
                        <a:spcBef>
                          <a:spcPts val="0"/>
                        </a:spcBef>
                        <a:spcAft>
                          <a:spcPts val="0"/>
                        </a:spcAft>
                      </a:pPr>
                      <a:r>
                        <a:rPr lang="en-US" sz="1400" dirty="0">
                          <a:effectLst/>
                        </a:rPr>
                        <a:t>$   0.20 Billion</a:t>
                      </a:r>
                      <a:endParaRPr lang="en-US" sz="1400" dirty="0">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3982098316"/>
                  </a:ext>
                </a:extLst>
              </a:tr>
              <a:tr h="443237">
                <a:tc>
                  <a:txBody>
                    <a:bodyPr/>
                    <a:lstStyle/>
                    <a:p>
                      <a:pPr marL="0" marR="0">
                        <a:spcBef>
                          <a:spcPts val="0"/>
                        </a:spcBef>
                        <a:spcAft>
                          <a:spcPts val="0"/>
                        </a:spcAft>
                      </a:pPr>
                      <a:r>
                        <a:rPr lang="en-US" sz="1400" b="0" dirty="0">
                          <a:effectLst/>
                        </a:rPr>
                        <a:t>339113 - Surgical Appliance and Supplies Manufacturing</a:t>
                      </a:r>
                      <a:endParaRPr lang="en-US" sz="1400" b="0" dirty="0">
                        <a:effectLst/>
                        <a:latin typeface="Calibri" panose="020F0502020204030204" pitchFamily="34" charset="0"/>
                        <a:ea typeface="Calibri" panose="020F0502020204030204" pitchFamily="34" charset="0"/>
                      </a:endParaRPr>
                    </a:p>
                  </a:txBody>
                  <a:tcPr marL="35556" marR="35556" marT="0" marB="0" anchor="b">
                    <a:solidFill>
                      <a:srgbClr val="002060"/>
                    </a:solidFill>
                  </a:tcPr>
                </a:tc>
                <a:tc>
                  <a:txBody>
                    <a:bodyPr/>
                    <a:lstStyle/>
                    <a:p>
                      <a:pPr marL="0" marR="0">
                        <a:spcBef>
                          <a:spcPts val="0"/>
                        </a:spcBef>
                        <a:spcAft>
                          <a:spcPts val="0"/>
                        </a:spcAft>
                      </a:pPr>
                      <a:r>
                        <a:rPr lang="en-US" sz="1400" dirty="0">
                          <a:effectLst/>
                        </a:rPr>
                        <a:t>$   0.19 Billion</a:t>
                      </a:r>
                      <a:endParaRPr lang="en-US" sz="1400" dirty="0">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3100090770"/>
                  </a:ext>
                </a:extLst>
              </a:tr>
              <a:tr h="481222">
                <a:tc>
                  <a:txBody>
                    <a:bodyPr/>
                    <a:lstStyle/>
                    <a:p>
                      <a:pPr marL="0" marR="0">
                        <a:spcBef>
                          <a:spcPts val="0"/>
                        </a:spcBef>
                        <a:spcAft>
                          <a:spcPts val="0"/>
                        </a:spcAft>
                      </a:pPr>
                      <a:r>
                        <a:rPr lang="en-US" sz="1400" b="0" dirty="0">
                          <a:solidFill>
                            <a:schemeClr val="tx1"/>
                          </a:solidFill>
                          <a:effectLst/>
                        </a:rPr>
                        <a:t>334516 - Analytical Laboratory Instrument Manufacturing</a:t>
                      </a:r>
                    </a:p>
                    <a:p>
                      <a:pPr marL="0" marR="0">
                        <a:spcBef>
                          <a:spcPts val="0"/>
                        </a:spcBef>
                        <a:spcAft>
                          <a:spcPts val="0"/>
                        </a:spcAft>
                      </a:pPr>
                      <a:endParaRPr lang="en-US" sz="1400" b="0" dirty="0">
                        <a:effectLst/>
                        <a:latin typeface="Calibri" panose="020F0502020204030204" pitchFamily="34" charset="0"/>
                        <a:ea typeface="Calibri" panose="020F0502020204030204" pitchFamily="34" charset="0"/>
                      </a:endParaRPr>
                    </a:p>
                  </a:txBody>
                  <a:tcPr marL="35556" marR="35556" marT="0" marB="0" anchor="b">
                    <a:solidFill>
                      <a:schemeClr val="accent3">
                        <a:lumMod val="20000"/>
                        <a:lumOff val="80000"/>
                      </a:schemeClr>
                    </a:solidFill>
                  </a:tcPr>
                </a:tc>
                <a:tc>
                  <a:txBody>
                    <a:bodyPr/>
                    <a:lstStyle/>
                    <a:p>
                      <a:pPr marL="0" marR="0">
                        <a:spcBef>
                          <a:spcPts val="0"/>
                        </a:spcBef>
                        <a:spcAft>
                          <a:spcPts val="0"/>
                        </a:spcAft>
                      </a:pPr>
                      <a:r>
                        <a:rPr lang="en-US" sz="1400" dirty="0">
                          <a:effectLst/>
                        </a:rPr>
                        <a:t>$   0.19 Billion</a:t>
                      </a:r>
                      <a:endParaRPr lang="en-US" sz="1400" dirty="0">
                        <a:effectLst/>
                        <a:latin typeface="Calibri" panose="020F0502020204030204" pitchFamily="34" charset="0"/>
                        <a:ea typeface="Calibri" panose="020F0502020204030204" pitchFamily="34" charset="0"/>
                      </a:endParaRPr>
                    </a:p>
                  </a:txBody>
                  <a:tcPr marL="35556" marR="35556" marT="0" marB="0" anchor="b"/>
                </a:tc>
                <a:extLst>
                  <a:ext uri="{0D108BD9-81ED-4DB2-BD59-A6C34878D82A}">
                    <a16:rowId xmlns:a16="http://schemas.microsoft.com/office/drawing/2014/main" val="3295714741"/>
                  </a:ext>
                </a:extLst>
              </a:tr>
            </a:tbl>
          </a:graphicData>
        </a:graphic>
      </p:graphicFrame>
      <p:sp>
        <p:nvSpPr>
          <p:cNvPr id="8" name="TextBox 7">
            <a:extLst>
              <a:ext uri="{FF2B5EF4-FFF2-40B4-BE49-F238E27FC236}">
                <a16:creationId xmlns:a16="http://schemas.microsoft.com/office/drawing/2014/main" id="{45B1E1C1-BEB9-437B-A8C2-45A0B16777E1}"/>
              </a:ext>
            </a:extLst>
          </p:cNvPr>
          <p:cNvSpPr txBox="1"/>
          <p:nvPr/>
        </p:nvSpPr>
        <p:spPr>
          <a:xfrm>
            <a:off x="-32496" y="1103361"/>
            <a:ext cx="4071051" cy="307777"/>
          </a:xfrm>
          <a:prstGeom prst="rect">
            <a:avLst/>
          </a:prstGeom>
          <a:noFill/>
        </p:spPr>
        <p:txBody>
          <a:bodyPr wrap="none" rtlCol="0">
            <a:spAutoFit/>
          </a:bodyPr>
          <a:lstStyle/>
          <a:p>
            <a:r>
              <a:rPr lang="en-US" sz="1400" b="1" dirty="0"/>
              <a:t>(As of February 29, 2020 – Prior to Social Distancing)</a:t>
            </a:r>
          </a:p>
        </p:txBody>
      </p:sp>
      <p:graphicFrame>
        <p:nvGraphicFramePr>
          <p:cNvPr id="9" name="Table 8">
            <a:extLst>
              <a:ext uri="{FF2B5EF4-FFF2-40B4-BE49-F238E27FC236}">
                <a16:creationId xmlns:a16="http://schemas.microsoft.com/office/drawing/2014/main" id="{A25EE41B-FAE9-4770-BEC9-2D2F61685965}"/>
              </a:ext>
            </a:extLst>
          </p:cNvPr>
          <p:cNvGraphicFramePr>
            <a:graphicFrameLocks noGrp="1"/>
          </p:cNvGraphicFramePr>
          <p:nvPr/>
        </p:nvGraphicFramePr>
        <p:xfrm>
          <a:off x="4557778" y="1389042"/>
          <a:ext cx="4447178" cy="4658264"/>
        </p:xfrm>
        <a:graphic>
          <a:graphicData uri="http://schemas.openxmlformats.org/drawingml/2006/table">
            <a:tbl>
              <a:tblPr firstRow="1" firstCol="1" bandRow="1">
                <a:tableStyleId>{21E4AEA4-8DFA-4A89-87EB-49C32662AFE0}</a:tableStyleId>
              </a:tblPr>
              <a:tblGrid>
                <a:gridCol w="3229311">
                  <a:extLst>
                    <a:ext uri="{9D8B030D-6E8A-4147-A177-3AD203B41FA5}">
                      <a16:colId xmlns:a16="http://schemas.microsoft.com/office/drawing/2014/main" val="105485399"/>
                    </a:ext>
                  </a:extLst>
                </a:gridCol>
                <a:gridCol w="1217867">
                  <a:extLst>
                    <a:ext uri="{9D8B030D-6E8A-4147-A177-3AD203B41FA5}">
                      <a16:colId xmlns:a16="http://schemas.microsoft.com/office/drawing/2014/main" val="1666820085"/>
                    </a:ext>
                  </a:extLst>
                </a:gridCol>
              </a:tblGrid>
              <a:tr h="407578">
                <a:tc>
                  <a:txBody>
                    <a:bodyPr/>
                    <a:lstStyle/>
                    <a:p>
                      <a:pPr marL="0" marR="0" algn="ctr">
                        <a:spcBef>
                          <a:spcPts val="0"/>
                        </a:spcBef>
                        <a:spcAft>
                          <a:spcPts val="0"/>
                        </a:spcAft>
                      </a:pPr>
                      <a:r>
                        <a:rPr lang="en-US" sz="1600" b="0" dirty="0">
                          <a:effectLst/>
                        </a:rPr>
                        <a:t>NAICS Description</a:t>
                      </a:r>
                      <a:endParaRPr lang="en-US" sz="1600" b="0" dirty="0">
                        <a:effectLst/>
                        <a:latin typeface="Calibri" panose="020F0502020204030204" pitchFamily="34" charset="0"/>
                        <a:ea typeface="Calibri" panose="020F0502020204030204" pitchFamily="34" charset="0"/>
                      </a:endParaRPr>
                    </a:p>
                  </a:txBody>
                  <a:tcPr marL="35685" marR="35685" marT="0" marB="0" anchor="b">
                    <a:solidFill>
                      <a:srgbClr val="002060"/>
                    </a:solidFill>
                  </a:tcPr>
                </a:tc>
                <a:tc>
                  <a:txBody>
                    <a:bodyPr/>
                    <a:lstStyle/>
                    <a:p>
                      <a:pPr marL="0" marR="0" algn="ctr">
                        <a:spcBef>
                          <a:spcPts val="0"/>
                        </a:spcBef>
                        <a:spcAft>
                          <a:spcPts val="0"/>
                        </a:spcAft>
                      </a:pPr>
                      <a:r>
                        <a:rPr lang="en-US" sz="1600" b="0" dirty="0">
                          <a:effectLst/>
                        </a:rPr>
                        <a:t>Action Obligation</a:t>
                      </a:r>
                      <a:endParaRPr lang="en-US" sz="1600" b="0" dirty="0">
                        <a:effectLst/>
                        <a:latin typeface="Calibri" panose="020F0502020204030204" pitchFamily="34" charset="0"/>
                        <a:ea typeface="Calibri" panose="020F0502020204030204" pitchFamily="34" charset="0"/>
                      </a:endParaRPr>
                    </a:p>
                  </a:txBody>
                  <a:tcPr marL="35685" marR="35685" marT="0" marB="0" anchor="b">
                    <a:solidFill>
                      <a:srgbClr val="002060"/>
                    </a:solidFill>
                  </a:tcPr>
                </a:tc>
                <a:extLst>
                  <a:ext uri="{0D108BD9-81ED-4DB2-BD59-A6C34878D82A}">
                    <a16:rowId xmlns:a16="http://schemas.microsoft.com/office/drawing/2014/main" val="2289989343"/>
                  </a:ext>
                </a:extLst>
              </a:tr>
              <a:tr h="271732">
                <a:tc>
                  <a:txBody>
                    <a:bodyPr/>
                    <a:lstStyle/>
                    <a:p>
                      <a:pPr marL="0" marR="0">
                        <a:spcBef>
                          <a:spcPts val="0"/>
                        </a:spcBef>
                        <a:spcAft>
                          <a:spcPts val="0"/>
                        </a:spcAft>
                      </a:pPr>
                      <a:r>
                        <a:rPr lang="en-US" sz="1400" b="0" dirty="0">
                          <a:effectLst/>
                        </a:rPr>
                        <a:t>325412 - Pharmaceutical Preparation Manufacturing</a:t>
                      </a:r>
                      <a:endParaRPr lang="en-US" sz="1400" b="0" dirty="0">
                        <a:effectLst/>
                        <a:latin typeface="Calibri" panose="020F0502020204030204" pitchFamily="34" charset="0"/>
                        <a:ea typeface="Calibri" panose="020F0502020204030204" pitchFamily="34" charset="0"/>
                      </a:endParaRPr>
                    </a:p>
                  </a:txBody>
                  <a:tcPr marL="35685" marR="35685" marT="0" marB="0" anchor="b">
                    <a:solidFill>
                      <a:srgbClr val="002060"/>
                    </a:solidFill>
                  </a:tcPr>
                </a:tc>
                <a:tc>
                  <a:txBody>
                    <a:bodyPr/>
                    <a:lstStyle/>
                    <a:p>
                      <a:pPr marL="0" marR="0">
                        <a:spcBef>
                          <a:spcPts val="0"/>
                        </a:spcBef>
                        <a:spcAft>
                          <a:spcPts val="0"/>
                        </a:spcAft>
                      </a:pPr>
                      <a:r>
                        <a:rPr lang="en-US" sz="1400" dirty="0">
                          <a:effectLst/>
                        </a:rPr>
                        <a:t>$    3.89 Billion</a:t>
                      </a:r>
                      <a:endParaRPr lang="en-US" sz="1400" dirty="0">
                        <a:effectLst/>
                        <a:latin typeface="Calibri" panose="020F0502020204030204" pitchFamily="34" charset="0"/>
                        <a:ea typeface="Calibri" panose="020F0502020204030204" pitchFamily="34" charset="0"/>
                      </a:endParaRPr>
                    </a:p>
                  </a:txBody>
                  <a:tcPr marL="35685" marR="35685" marT="0" marB="0" anchor="b">
                    <a:solidFill>
                      <a:srgbClr val="CBD9E8"/>
                    </a:solidFill>
                  </a:tcPr>
                </a:tc>
                <a:extLst>
                  <a:ext uri="{0D108BD9-81ED-4DB2-BD59-A6C34878D82A}">
                    <a16:rowId xmlns:a16="http://schemas.microsoft.com/office/drawing/2014/main" val="2625670867"/>
                  </a:ext>
                </a:extLst>
              </a:tr>
              <a:tr h="363557">
                <a:tc>
                  <a:txBody>
                    <a:bodyPr/>
                    <a:lstStyle/>
                    <a:p>
                      <a:pPr marL="0" marR="0">
                        <a:spcBef>
                          <a:spcPts val="0"/>
                        </a:spcBef>
                        <a:spcAft>
                          <a:spcPts val="0"/>
                        </a:spcAft>
                      </a:pPr>
                      <a:r>
                        <a:rPr lang="en-US" sz="1400" b="0" dirty="0">
                          <a:effectLst/>
                        </a:rPr>
                        <a:t>621111 - Offices of Physicians (except Mental Health Specialists)</a:t>
                      </a:r>
                      <a:endParaRPr lang="en-US" sz="1400" b="0" dirty="0">
                        <a:effectLst/>
                        <a:latin typeface="Calibri" panose="020F0502020204030204" pitchFamily="34" charset="0"/>
                        <a:ea typeface="Calibri" panose="020F0502020204030204" pitchFamily="34" charset="0"/>
                      </a:endParaRPr>
                    </a:p>
                  </a:txBody>
                  <a:tcPr marL="35685" marR="35685" marT="0" marB="0" anchor="b">
                    <a:solidFill>
                      <a:srgbClr val="002060"/>
                    </a:solidFill>
                  </a:tcPr>
                </a:tc>
                <a:tc>
                  <a:txBody>
                    <a:bodyPr/>
                    <a:lstStyle/>
                    <a:p>
                      <a:pPr marL="0" marR="0">
                        <a:spcBef>
                          <a:spcPts val="0"/>
                        </a:spcBef>
                        <a:spcAft>
                          <a:spcPts val="0"/>
                        </a:spcAft>
                      </a:pPr>
                      <a:r>
                        <a:rPr lang="en-US" sz="1400" dirty="0">
                          <a:effectLst/>
                        </a:rPr>
                        <a:t>$    2.67 Billion</a:t>
                      </a:r>
                      <a:endParaRPr lang="en-US" sz="1400" dirty="0">
                        <a:effectLst/>
                        <a:latin typeface="Calibri" panose="020F0502020204030204" pitchFamily="34" charset="0"/>
                        <a:ea typeface="Calibri" panose="020F0502020204030204" pitchFamily="34" charset="0"/>
                      </a:endParaRPr>
                    </a:p>
                  </a:txBody>
                  <a:tcPr marL="35685" marR="35685" marT="0" marB="0" anchor="b"/>
                </a:tc>
                <a:extLst>
                  <a:ext uri="{0D108BD9-81ED-4DB2-BD59-A6C34878D82A}">
                    <a16:rowId xmlns:a16="http://schemas.microsoft.com/office/drawing/2014/main" val="421225964"/>
                  </a:ext>
                </a:extLst>
              </a:tr>
              <a:tr h="271732">
                <a:tc>
                  <a:txBody>
                    <a:bodyPr/>
                    <a:lstStyle/>
                    <a:p>
                      <a:pPr marL="0" marR="0">
                        <a:spcBef>
                          <a:spcPts val="0"/>
                        </a:spcBef>
                        <a:spcAft>
                          <a:spcPts val="0"/>
                        </a:spcAft>
                      </a:pPr>
                      <a:r>
                        <a:rPr lang="en-US" sz="1400" b="0" dirty="0">
                          <a:solidFill>
                            <a:schemeClr val="tx1"/>
                          </a:solidFill>
                          <a:effectLst/>
                        </a:rPr>
                        <a:t>541519 - Other Computer Related Services</a:t>
                      </a:r>
                      <a:endParaRPr lang="en-US" sz="1400" b="0" dirty="0">
                        <a:solidFill>
                          <a:schemeClr val="tx1"/>
                        </a:solidFill>
                        <a:effectLst/>
                        <a:latin typeface="Calibri" panose="020F0502020204030204" pitchFamily="34" charset="0"/>
                        <a:ea typeface="Calibri" panose="020F0502020204030204" pitchFamily="34" charset="0"/>
                      </a:endParaRPr>
                    </a:p>
                  </a:txBody>
                  <a:tcPr marL="35685" marR="35685" marT="0" marB="0" anchor="b">
                    <a:solidFill>
                      <a:schemeClr val="accent3">
                        <a:lumMod val="20000"/>
                        <a:lumOff val="80000"/>
                      </a:schemeClr>
                    </a:solidFill>
                  </a:tcPr>
                </a:tc>
                <a:tc>
                  <a:txBody>
                    <a:bodyPr/>
                    <a:lstStyle/>
                    <a:p>
                      <a:pPr marL="0" marR="0">
                        <a:spcBef>
                          <a:spcPts val="0"/>
                        </a:spcBef>
                        <a:spcAft>
                          <a:spcPts val="0"/>
                        </a:spcAft>
                      </a:pPr>
                      <a:r>
                        <a:rPr lang="en-US" sz="1400" dirty="0">
                          <a:effectLst/>
                        </a:rPr>
                        <a:t>$    1.50 Billion</a:t>
                      </a:r>
                      <a:endParaRPr lang="en-US" sz="1400" dirty="0">
                        <a:effectLst/>
                        <a:latin typeface="Calibri" panose="020F0502020204030204" pitchFamily="34" charset="0"/>
                        <a:ea typeface="Calibri" panose="020F0502020204030204" pitchFamily="34" charset="0"/>
                      </a:endParaRPr>
                    </a:p>
                  </a:txBody>
                  <a:tcPr marL="35685" marR="35685" marT="0" marB="0" anchor="b"/>
                </a:tc>
                <a:extLst>
                  <a:ext uri="{0D108BD9-81ED-4DB2-BD59-A6C34878D82A}">
                    <a16:rowId xmlns:a16="http://schemas.microsoft.com/office/drawing/2014/main" val="831069387"/>
                  </a:ext>
                </a:extLst>
              </a:tr>
              <a:tr h="271732">
                <a:tc>
                  <a:txBody>
                    <a:bodyPr/>
                    <a:lstStyle/>
                    <a:p>
                      <a:pPr marL="0" marR="0">
                        <a:spcBef>
                          <a:spcPts val="0"/>
                        </a:spcBef>
                        <a:spcAft>
                          <a:spcPts val="0"/>
                        </a:spcAft>
                      </a:pPr>
                      <a:r>
                        <a:rPr lang="en-US" sz="1400" b="0" dirty="0">
                          <a:solidFill>
                            <a:schemeClr val="tx1"/>
                          </a:solidFill>
                          <a:effectLst/>
                        </a:rPr>
                        <a:t>541512 - Computer Systems Design Services</a:t>
                      </a:r>
                      <a:endParaRPr lang="en-US" sz="1400" b="0" dirty="0">
                        <a:solidFill>
                          <a:schemeClr val="tx1"/>
                        </a:solidFill>
                        <a:effectLst/>
                        <a:latin typeface="Calibri" panose="020F0502020204030204" pitchFamily="34" charset="0"/>
                        <a:ea typeface="Calibri" panose="020F0502020204030204" pitchFamily="34" charset="0"/>
                      </a:endParaRPr>
                    </a:p>
                  </a:txBody>
                  <a:tcPr marL="35685" marR="35685" marT="0" marB="0" anchor="b">
                    <a:solidFill>
                      <a:schemeClr val="accent3">
                        <a:lumMod val="20000"/>
                        <a:lumOff val="80000"/>
                      </a:schemeClr>
                    </a:solidFill>
                  </a:tcPr>
                </a:tc>
                <a:tc>
                  <a:txBody>
                    <a:bodyPr/>
                    <a:lstStyle/>
                    <a:p>
                      <a:pPr marL="0" marR="0">
                        <a:spcBef>
                          <a:spcPts val="0"/>
                        </a:spcBef>
                        <a:spcAft>
                          <a:spcPts val="0"/>
                        </a:spcAft>
                      </a:pPr>
                      <a:r>
                        <a:rPr lang="en-US" sz="1400" dirty="0">
                          <a:effectLst/>
                        </a:rPr>
                        <a:t>$    1.34 Billion </a:t>
                      </a:r>
                      <a:endParaRPr lang="en-US" sz="1400" dirty="0">
                        <a:effectLst/>
                        <a:latin typeface="Calibri" panose="020F0502020204030204" pitchFamily="34" charset="0"/>
                        <a:ea typeface="Calibri" panose="020F0502020204030204" pitchFamily="34" charset="0"/>
                      </a:endParaRPr>
                    </a:p>
                  </a:txBody>
                  <a:tcPr marL="35685" marR="35685" marT="0" marB="0" anchor="b"/>
                </a:tc>
                <a:extLst>
                  <a:ext uri="{0D108BD9-81ED-4DB2-BD59-A6C34878D82A}">
                    <a16:rowId xmlns:a16="http://schemas.microsoft.com/office/drawing/2014/main" val="4024505514"/>
                  </a:ext>
                </a:extLst>
              </a:tr>
              <a:tr h="381385">
                <a:tc>
                  <a:txBody>
                    <a:bodyPr/>
                    <a:lstStyle/>
                    <a:p>
                      <a:pPr marL="0" marR="0">
                        <a:spcBef>
                          <a:spcPts val="0"/>
                        </a:spcBef>
                        <a:spcAft>
                          <a:spcPts val="0"/>
                        </a:spcAft>
                      </a:pPr>
                      <a:r>
                        <a:rPr lang="en-US" sz="1400" b="0" dirty="0">
                          <a:effectLst/>
                        </a:rPr>
                        <a:t>339112 - Surgical and Medical Instrument Manufacturing</a:t>
                      </a:r>
                      <a:endParaRPr lang="en-US" sz="1400" b="0" dirty="0">
                        <a:effectLst/>
                        <a:latin typeface="Calibri" panose="020F0502020204030204" pitchFamily="34" charset="0"/>
                        <a:ea typeface="Calibri" panose="020F0502020204030204" pitchFamily="34" charset="0"/>
                      </a:endParaRPr>
                    </a:p>
                  </a:txBody>
                  <a:tcPr marL="35685" marR="35685" marT="0" marB="0" anchor="b">
                    <a:solidFill>
                      <a:srgbClr val="002060"/>
                    </a:solidFill>
                  </a:tcPr>
                </a:tc>
                <a:tc>
                  <a:txBody>
                    <a:bodyPr/>
                    <a:lstStyle/>
                    <a:p>
                      <a:pPr marL="0" marR="0">
                        <a:spcBef>
                          <a:spcPts val="0"/>
                        </a:spcBef>
                        <a:spcAft>
                          <a:spcPts val="0"/>
                        </a:spcAft>
                      </a:pPr>
                      <a:r>
                        <a:rPr lang="en-US" sz="1400" dirty="0">
                          <a:effectLst/>
                        </a:rPr>
                        <a:t>$     0.76 Billion</a:t>
                      </a:r>
                      <a:endParaRPr lang="en-US" sz="1400" dirty="0">
                        <a:effectLst/>
                        <a:latin typeface="Calibri" panose="020F0502020204030204" pitchFamily="34" charset="0"/>
                        <a:ea typeface="Calibri" panose="020F0502020204030204" pitchFamily="34" charset="0"/>
                      </a:endParaRPr>
                    </a:p>
                  </a:txBody>
                  <a:tcPr marL="35685" marR="35685" marT="0" marB="0" anchor="b"/>
                </a:tc>
                <a:extLst>
                  <a:ext uri="{0D108BD9-81ED-4DB2-BD59-A6C34878D82A}">
                    <a16:rowId xmlns:a16="http://schemas.microsoft.com/office/drawing/2014/main" val="102576263"/>
                  </a:ext>
                </a:extLst>
              </a:tr>
              <a:tr h="271732">
                <a:tc>
                  <a:txBody>
                    <a:bodyPr/>
                    <a:lstStyle/>
                    <a:p>
                      <a:pPr marL="0" marR="0">
                        <a:spcBef>
                          <a:spcPts val="0"/>
                        </a:spcBef>
                        <a:spcAft>
                          <a:spcPts val="0"/>
                        </a:spcAft>
                      </a:pPr>
                      <a:r>
                        <a:rPr lang="en-US" sz="1400" b="0" dirty="0">
                          <a:effectLst/>
                        </a:rPr>
                        <a:t>339113 - Surgical Appliance and Supplies Manufacturing</a:t>
                      </a:r>
                      <a:endParaRPr lang="en-US" sz="1400" b="0" dirty="0">
                        <a:effectLst/>
                        <a:latin typeface="Calibri" panose="020F0502020204030204" pitchFamily="34" charset="0"/>
                        <a:ea typeface="Calibri" panose="020F0502020204030204" pitchFamily="34" charset="0"/>
                      </a:endParaRPr>
                    </a:p>
                  </a:txBody>
                  <a:tcPr marL="35685" marR="35685" marT="0" marB="0" anchor="b">
                    <a:solidFill>
                      <a:srgbClr val="002060"/>
                    </a:solidFill>
                  </a:tcPr>
                </a:tc>
                <a:tc>
                  <a:txBody>
                    <a:bodyPr/>
                    <a:lstStyle/>
                    <a:p>
                      <a:pPr marL="0" marR="0">
                        <a:spcBef>
                          <a:spcPts val="0"/>
                        </a:spcBef>
                        <a:spcAft>
                          <a:spcPts val="0"/>
                        </a:spcAft>
                      </a:pPr>
                      <a:r>
                        <a:rPr lang="en-US" sz="1400" dirty="0">
                          <a:effectLst/>
                        </a:rPr>
                        <a:t>$     0.59 Billion</a:t>
                      </a:r>
                      <a:endParaRPr lang="en-US" sz="1400" dirty="0">
                        <a:effectLst/>
                        <a:latin typeface="Calibri" panose="020F0502020204030204" pitchFamily="34" charset="0"/>
                        <a:ea typeface="Calibri" panose="020F0502020204030204" pitchFamily="34" charset="0"/>
                      </a:endParaRPr>
                    </a:p>
                  </a:txBody>
                  <a:tcPr marL="35685" marR="35685" marT="0" marB="0" anchor="b"/>
                </a:tc>
                <a:extLst>
                  <a:ext uri="{0D108BD9-81ED-4DB2-BD59-A6C34878D82A}">
                    <a16:rowId xmlns:a16="http://schemas.microsoft.com/office/drawing/2014/main" val="4140162278"/>
                  </a:ext>
                </a:extLst>
              </a:tr>
              <a:tr h="366145">
                <a:tc>
                  <a:txBody>
                    <a:bodyPr/>
                    <a:lstStyle/>
                    <a:p>
                      <a:pPr marL="0" marR="0">
                        <a:spcBef>
                          <a:spcPts val="0"/>
                        </a:spcBef>
                        <a:spcAft>
                          <a:spcPts val="0"/>
                        </a:spcAft>
                      </a:pPr>
                      <a:r>
                        <a:rPr lang="en-US" sz="1400" b="0" dirty="0">
                          <a:effectLst/>
                        </a:rPr>
                        <a:t>236220 - Commercial and Institutional Building Construction</a:t>
                      </a:r>
                      <a:endParaRPr lang="en-US" sz="1400" b="0" dirty="0">
                        <a:effectLst/>
                        <a:latin typeface="Calibri" panose="020F0502020204030204" pitchFamily="34" charset="0"/>
                        <a:ea typeface="Calibri" panose="020F0502020204030204" pitchFamily="34" charset="0"/>
                      </a:endParaRPr>
                    </a:p>
                  </a:txBody>
                  <a:tcPr marL="35685" marR="35685" marT="0" marB="0" anchor="b">
                    <a:solidFill>
                      <a:srgbClr val="002060"/>
                    </a:solidFill>
                  </a:tcPr>
                </a:tc>
                <a:tc>
                  <a:txBody>
                    <a:bodyPr/>
                    <a:lstStyle/>
                    <a:p>
                      <a:pPr marL="0" marR="0">
                        <a:spcBef>
                          <a:spcPts val="0"/>
                        </a:spcBef>
                        <a:spcAft>
                          <a:spcPts val="0"/>
                        </a:spcAft>
                      </a:pPr>
                      <a:r>
                        <a:rPr lang="en-US" sz="1400" dirty="0">
                          <a:effectLst/>
                        </a:rPr>
                        <a:t>$     0.52 Billion</a:t>
                      </a:r>
                      <a:endParaRPr lang="en-US" sz="1400" dirty="0">
                        <a:effectLst/>
                        <a:latin typeface="Calibri" panose="020F0502020204030204" pitchFamily="34" charset="0"/>
                        <a:ea typeface="Calibri" panose="020F0502020204030204" pitchFamily="34" charset="0"/>
                      </a:endParaRPr>
                    </a:p>
                  </a:txBody>
                  <a:tcPr marL="35685" marR="35685" marT="0" marB="0" anchor="b"/>
                </a:tc>
                <a:extLst>
                  <a:ext uri="{0D108BD9-81ED-4DB2-BD59-A6C34878D82A}">
                    <a16:rowId xmlns:a16="http://schemas.microsoft.com/office/drawing/2014/main" val="146769850"/>
                  </a:ext>
                </a:extLst>
              </a:tr>
              <a:tr h="271732">
                <a:tc>
                  <a:txBody>
                    <a:bodyPr/>
                    <a:lstStyle/>
                    <a:p>
                      <a:pPr marL="0" marR="0">
                        <a:spcBef>
                          <a:spcPts val="0"/>
                        </a:spcBef>
                        <a:spcAft>
                          <a:spcPts val="0"/>
                        </a:spcAft>
                      </a:pPr>
                      <a:r>
                        <a:rPr lang="en-US" sz="1400" b="0" dirty="0">
                          <a:effectLst/>
                        </a:rPr>
                        <a:t>623110 - Nursing Care Facilities</a:t>
                      </a:r>
                      <a:endParaRPr lang="en-US" sz="1400" b="0" dirty="0">
                        <a:effectLst/>
                        <a:latin typeface="Calibri" panose="020F0502020204030204" pitchFamily="34" charset="0"/>
                        <a:ea typeface="Calibri" panose="020F0502020204030204" pitchFamily="34" charset="0"/>
                      </a:endParaRPr>
                    </a:p>
                  </a:txBody>
                  <a:tcPr marL="35685" marR="35685" marT="0" marB="0" anchor="b">
                    <a:solidFill>
                      <a:srgbClr val="002060"/>
                    </a:solidFill>
                  </a:tcPr>
                </a:tc>
                <a:tc>
                  <a:txBody>
                    <a:bodyPr/>
                    <a:lstStyle/>
                    <a:p>
                      <a:pPr marL="0" marR="0">
                        <a:spcBef>
                          <a:spcPts val="0"/>
                        </a:spcBef>
                        <a:spcAft>
                          <a:spcPts val="0"/>
                        </a:spcAft>
                      </a:pPr>
                      <a:r>
                        <a:rPr lang="en-US" sz="1400" dirty="0">
                          <a:effectLst/>
                        </a:rPr>
                        <a:t>$     0.40 Billion</a:t>
                      </a:r>
                      <a:endParaRPr lang="en-US" sz="1400" dirty="0">
                        <a:effectLst/>
                        <a:latin typeface="Calibri" panose="020F0502020204030204" pitchFamily="34" charset="0"/>
                        <a:ea typeface="Calibri" panose="020F0502020204030204" pitchFamily="34" charset="0"/>
                      </a:endParaRPr>
                    </a:p>
                  </a:txBody>
                  <a:tcPr marL="35685" marR="35685" marT="0" marB="0" anchor="b"/>
                </a:tc>
                <a:extLst>
                  <a:ext uri="{0D108BD9-81ED-4DB2-BD59-A6C34878D82A}">
                    <a16:rowId xmlns:a16="http://schemas.microsoft.com/office/drawing/2014/main" val="1858710410"/>
                  </a:ext>
                </a:extLst>
              </a:tr>
              <a:tr h="271732">
                <a:tc>
                  <a:txBody>
                    <a:bodyPr/>
                    <a:lstStyle/>
                    <a:p>
                      <a:pPr marL="0" marR="0">
                        <a:spcBef>
                          <a:spcPts val="0"/>
                        </a:spcBef>
                        <a:spcAft>
                          <a:spcPts val="0"/>
                        </a:spcAft>
                      </a:pPr>
                      <a:r>
                        <a:rPr lang="en-US" sz="1400" b="0" dirty="0">
                          <a:effectLst/>
                        </a:rPr>
                        <a:t>524114 - Direct Health and Medical Insurance Carriers</a:t>
                      </a:r>
                      <a:endParaRPr lang="en-US" sz="1400" b="0" dirty="0">
                        <a:effectLst/>
                        <a:latin typeface="Calibri" panose="020F0502020204030204" pitchFamily="34" charset="0"/>
                        <a:ea typeface="Calibri" panose="020F0502020204030204" pitchFamily="34" charset="0"/>
                      </a:endParaRPr>
                    </a:p>
                  </a:txBody>
                  <a:tcPr marL="35685" marR="35685" marT="0" marB="0" anchor="b">
                    <a:solidFill>
                      <a:srgbClr val="002060"/>
                    </a:solidFill>
                  </a:tcPr>
                </a:tc>
                <a:tc>
                  <a:txBody>
                    <a:bodyPr/>
                    <a:lstStyle/>
                    <a:p>
                      <a:pPr marL="0" marR="0">
                        <a:spcBef>
                          <a:spcPts val="0"/>
                        </a:spcBef>
                        <a:spcAft>
                          <a:spcPts val="0"/>
                        </a:spcAft>
                      </a:pPr>
                      <a:r>
                        <a:rPr lang="en-US" sz="1400" dirty="0">
                          <a:effectLst/>
                        </a:rPr>
                        <a:t>$     0.28 Billion  </a:t>
                      </a:r>
                      <a:endParaRPr lang="en-US" sz="1400" dirty="0">
                        <a:effectLst/>
                        <a:latin typeface="Calibri" panose="020F0502020204030204" pitchFamily="34" charset="0"/>
                        <a:ea typeface="Calibri" panose="020F0502020204030204" pitchFamily="34" charset="0"/>
                      </a:endParaRPr>
                    </a:p>
                  </a:txBody>
                  <a:tcPr marL="35685" marR="35685" marT="0" marB="0" anchor="b"/>
                </a:tc>
                <a:extLst>
                  <a:ext uri="{0D108BD9-81ED-4DB2-BD59-A6C34878D82A}">
                    <a16:rowId xmlns:a16="http://schemas.microsoft.com/office/drawing/2014/main" val="475647784"/>
                  </a:ext>
                </a:extLst>
              </a:tr>
              <a:tr h="543464">
                <a:tc>
                  <a:txBody>
                    <a:bodyPr/>
                    <a:lstStyle/>
                    <a:p>
                      <a:pPr marL="0" marR="0">
                        <a:spcBef>
                          <a:spcPts val="0"/>
                        </a:spcBef>
                        <a:spcAft>
                          <a:spcPts val="0"/>
                        </a:spcAft>
                      </a:pPr>
                      <a:r>
                        <a:rPr lang="en-US" sz="1400" b="0" dirty="0">
                          <a:solidFill>
                            <a:schemeClr val="tx1"/>
                          </a:solidFill>
                          <a:effectLst/>
                        </a:rPr>
                        <a:t>334510 - Electromedical and Electrotherapeutic Apparatus Manufacturing</a:t>
                      </a:r>
                      <a:endParaRPr lang="en-US" sz="1400" b="0" dirty="0">
                        <a:solidFill>
                          <a:schemeClr val="tx1"/>
                        </a:solidFill>
                        <a:effectLst/>
                        <a:latin typeface="Calibri" panose="020F0502020204030204" pitchFamily="34" charset="0"/>
                        <a:ea typeface="Calibri" panose="020F0502020204030204" pitchFamily="34" charset="0"/>
                      </a:endParaRPr>
                    </a:p>
                  </a:txBody>
                  <a:tcPr marL="35685" marR="35685" marT="0" marB="0" anchor="b">
                    <a:solidFill>
                      <a:schemeClr val="accent3">
                        <a:lumMod val="20000"/>
                        <a:lumOff val="80000"/>
                      </a:schemeClr>
                    </a:solidFill>
                  </a:tcPr>
                </a:tc>
                <a:tc>
                  <a:txBody>
                    <a:bodyPr/>
                    <a:lstStyle/>
                    <a:p>
                      <a:pPr marL="0" marR="0">
                        <a:spcBef>
                          <a:spcPts val="0"/>
                        </a:spcBef>
                        <a:spcAft>
                          <a:spcPts val="0"/>
                        </a:spcAft>
                      </a:pPr>
                      <a:r>
                        <a:rPr lang="en-US" sz="1400" dirty="0">
                          <a:effectLst/>
                        </a:rPr>
                        <a:t>$     0.28 Billion </a:t>
                      </a:r>
                      <a:endParaRPr lang="en-US" sz="1400" dirty="0">
                        <a:effectLst/>
                        <a:latin typeface="Calibri" panose="020F0502020204030204" pitchFamily="34" charset="0"/>
                        <a:ea typeface="Calibri" panose="020F0502020204030204" pitchFamily="34" charset="0"/>
                      </a:endParaRPr>
                    </a:p>
                  </a:txBody>
                  <a:tcPr marL="35685" marR="35685" marT="0" marB="0" anchor="b"/>
                </a:tc>
                <a:extLst>
                  <a:ext uri="{0D108BD9-81ED-4DB2-BD59-A6C34878D82A}">
                    <a16:rowId xmlns:a16="http://schemas.microsoft.com/office/drawing/2014/main" val="2891743115"/>
                  </a:ext>
                </a:extLst>
              </a:tr>
            </a:tbl>
          </a:graphicData>
        </a:graphic>
      </p:graphicFrame>
      <p:sp>
        <p:nvSpPr>
          <p:cNvPr id="10" name="TextBox 9">
            <a:extLst>
              <a:ext uri="{FF2B5EF4-FFF2-40B4-BE49-F238E27FC236}">
                <a16:creationId xmlns:a16="http://schemas.microsoft.com/office/drawing/2014/main" id="{435BE08D-18A3-49ED-87B4-037ED749B89E}"/>
              </a:ext>
            </a:extLst>
          </p:cNvPr>
          <p:cNvSpPr txBox="1"/>
          <p:nvPr/>
        </p:nvSpPr>
        <p:spPr>
          <a:xfrm>
            <a:off x="4572000" y="1106453"/>
            <a:ext cx="1457450" cy="307777"/>
          </a:xfrm>
          <a:prstGeom prst="rect">
            <a:avLst/>
          </a:prstGeom>
          <a:noFill/>
        </p:spPr>
        <p:txBody>
          <a:bodyPr wrap="none" rtlCol="0">
            <a:spAutoFit/>
          </a:bodyPr>
          <a:lstStyle/>
          <a:p>
            <a:r>
              <a:rPr lang="en-US" sz="1400" b="1" dirty="0"/>
              <a:t>(As of June 2020)</a:t>
            </a:r>
          </a:p>
        </p:txBody>
      </p:sp>
    </p:spTree>
    <p:extLst>
      <p:ext uri="{BB962C8B-B14F-4D97-AF65-F5344CB8AC3E}">
        <p14:creationId xmlns:p14="http://schemas.microsoft.com/office/powerpoint/2010/main" val="1474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Autofit/>
          </a:bodyPr>
          <a:lstStyle/>
          <a:p>
            <a:r>
              <a:rPr lang="en-US" sz="3200" dirty="0"/>
              <a:t>Participation in COVID-19 Contract Actions</a:t>
            </a:r>
          </a:p>
        </p:txBody>
      </p:sp>
      <p:sp>
        <p:nvSpPr>
          <p:cNvPr id="2" name="TextBox 1">
            <a:extLst>
              <a:ext uri="{FF2B5EF4-FFF2-40B4-BE49-F238E27FC236}">
                <a16:creationId xmlns:a16="http://schemas.microsoft.com/office/drawing/2014/main" id="{4569E435-788B-4A63-A609-358D2B51A791}"/>
              </a:ext>
            </a:extLst>
          </p:cNvPr>
          <p:cNvSpPr txBox="1"/>
          <p:nvPr/>
        </p:nvSpPr>
        <p:spPr>
          <a:xfrm>
            <a:off x="269966" y="628565"/>
            <a:ext cx="8458200" cy="4247317"/>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rPr>
              <a:t>As of May 31, 2020</a:t>
            </a:r>
          </a:p>
          <a:p>
            <a:pPr algn="ctr"/>
            <a:endParaRPr lang="en-US" sz="2000" dirty="0">
              <a:latin typeface="Calibri" panose="020F0502020204030204" pitchFamily="34" charset="0"/>
              <a:ea typeface="Calibri" panose="020F0502020204030204" pitchFamily="34" charset="0"/>
            </a:endParaRPr>
          </a:p>
          <a:p>
            <a:pPr algn="ctr"/>
            <a:r>
              <a:rPr lang="en-US" sz="2800" dirty="0">
                <a:latin typeface="Calibri" panose="020F0502020204030204" pitchFamily="34" charset="0"/>
                <a:ea typeface="Calibri" panose="020F0502020204030204" pitchFamily="34" charset="0"/>
              </a:rPr>
              <a:t>Small Business: </a:t>
            </a:r>
            <a:r>
              <a:rPr lang="en-US" sz="2800" b="1" dirty="0">
                <a:latin typeface="Calibri" panose="020F0502020204030204" pitchFamily="34" charset="0"/>
                <a:ea typeface="Calibri" panose="020F0502020204030204" pitchFamily="34" charset="0"/>
              </a:rPr>
              <a:t>54.6%</a:t>
            </a:r>
          </a:p>
          <a:p>
            <a:pPr algn="ctr"/>
            <a:r>
              <a:rPr lang="en-US" sz="2800" dirty="0">
                <a:latin typeface="Calibri" panose="020F0502020204030204" pitchFamily="34" charset="0"/>
                <a:ea typeface="Calibri" panose="020F0502020204030204" pitchFamily="34" charset="0"/>
              </a:rPr>
              <a:t>Service-Disabled Veteran-Owned Small Business: </a:t>
            </a:r>
            <a:r>
              <a:rPr lang="en-US" sz="2800" b="1" dirty="0">
                <a:latin typeface="Calibri" panose="020F0502020204030204" pitchFamily="34" charset="0"/>
                <a:ea typeface="Calibri" panose="020F0502020204030204" pitchFamily="34" charset="0"/>
              </a:rPr>
              <a:t>42.4%</a:t>
            </a:r>
          </a:p>
          <a:p>
            <a:pPr algn="ctr"/>
            <a:r>
              <a:rPr lang="en-US" sz="2800" dirty="0">
                <a:latin typeface="Calibri" panose="020F0502020204030204" pitchFamily="34" charset="0"/>
                <a:ea typeface="Calibri" panose="020F0502020204030204" pitchFamily="34" charset="0"/>
              </a:rPr>
              <a:t>Veteran-Owned Small Business: </a:t>
            </a:r>
            <a:r>
              <a:rPr lang="en-US" sz="2800" b="1" dirty="0">
                <a:latin typeface="Calibri" panose="020F0502020204030204" pitchFamily="34" charset="0"/>
                <a:ea typeface="Calibri" panose="020F0502020204030204" pitchFamily="34" charset="0"/>
              </a:rPr>
              <a:t>43.5%</a:t>
            </a:r>
          </a:p>
          <a:p>
            <a:pPr algn="ctr"/>
            <a:endParaRPr lang="en-US" sz="6600" b="1" dirty="0">
              <a:latin typeface="Calibri" panose="020F0502020204030204" pitchFamily="34" charset="0"/>
              <a:ea typeface="Calibri" panose="020F0502020204030204" pitchFamily="34" charset="0"/>
            </a:endParaRPr>
          </a:p>
          <a:p>
            <a:pPr algn="ctr"/>
            <a:r>
              <a:rPr lang="en-US" sz="8000" b="1" dirty="0">
                <a:latin typeface="Calibri" panose="020F0502020204030204" pitchFamily="34" charset="0"/>
                <a:ea typeface="Calibri" panose="020F0502020204030204" pitchFamily="34" charset="0"/>
              </a:rPr>
              <a:t>$1.591 Billion</a:t>
            </a:r>
            <a:r>
              <a:rPr lang="en-US" sz="8000" b="1" i="1" dirty="0">
                <a:latin typeface="Calibri" panose="020F0502020204030204" pitchFamily="34" charset="0"/>
                <a:ea typeface="Calibri" panose="020F0502020204030204" pitchFamily="34" charset="0"/>
              </a:rPr>
              <a:t> </a:t>
            </a:r>
            <a:endParaRPr lang="en-US" sz="8000" b="1" i="1" dirty="0"/>
          </a:p>
        </p:txBody>
      </p:sp>
    </p:spTree>
    <p:extLst>
      <p:ext uri="{BB962C8B-B14F-4D97-AF65-F5344CB8AC3E}">
        <p14:creationId xmlns:p14="http://schemas.microsoft.com/office/powerpoint/2010/main" val="19663962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9E435-788B-4A63-A609-358D2B51A791}"/>
              </a:ext>
            </a:extLst>
          </p:cNvPr>
          <p:cNvSpPr txBox="1"/>
          <p:nvPr/>
        </p:nvSpPr>
        <p:spPr>
          <a:xfrm>
            <a:off x="420915" y="763714"/>
            <a:ext cx="8458200" cy="5970865"/>
          </a:xfrm>
          <a:prstGeom prst="rect">
            <a:avLst/>
          </a:prstGeom>
          <a:noFill/>
        </p:spPr>
        <p:txBody>
          <a:bodyPr wrap="square" rtlCol="0">
            <a:spAutoFit/>
          </a:bodyPr>
          <a:lstStyle/>
          <a:p>
            <a:pPr marL="457200" indent="-457200">
              <a:buFont typeface="Arial" panose="020B0604020202020204" pitchFamily="34" charset="0"/>
              <a:buChar char="•"/>
            </a:pPr>
            <a:r>
              <a:rPr lang="en-US" sz="2700" dirty="0"/>
              <a:t>The Senior Procurement Executive released a memorandum regarding emergency flexibilities to address COVID-19. </a:t>
            </a:r>
          </a:p>
          <a:p>
            <a:r>
              <a:rPr lang="en-US" sz="2700" b="1" dirty="0"/>
              <a:t>      Key takeaways:</a:t>
            </a:r>
          </a:p>
          <a:p>
            <a:pPr marL="914400" lvl="1" indent="-457200">
              <a:buFont typeface="Wingdings" panose="05000000000000000000" pitchFamily="2" charset="2"/>
              <a:buChar char="q"/>
            </a:pPr>
            <a:r>
              <a:rPr lang="en-US" sz="2700" dirty="0"/>
              <a:t>No changes to Veterans First requirements and hierarchy </a:t>
            </a:r>
          </a:p>
          <a:p>
            <a:pPr marL="914400" lvl="1" indent="-457200">
              <a:buFont typeface="Wingdings" panose="05000000000000000000" pitchFamily="2" charset="2"/>
              <a:buChar char="q"/>
            </a:pPr>
            <a:r>
              <a:rPr lang="en-US" sz="2700" dirty="0"/>
              <a:t>VA Rule of Two continues to be applied</a:t>
            </a:r>
          </a:p>
          <a:p>
            <a:pPr marL="914400" lvl="1" indent="-457200">
              <a:buFont typeface="Wingdings" panose="05000000000000000000" pitchFamily="2" charset="2"/>
              <a:buChar char="q"/>
            </a:pPr>
            <a:r>
              <a:rPr lang="en-US" sz="2700" dirty="0"/>
              <a:t>Micro-purchase and Simplified Acquisition Threshold increased temporarily for COVID-19 actions only</a:t>
            </a:r>
          </a:p>
          <a:p>
            <a:pPr marL="457200" indent="-457200">
              <a:buFont typeface="Arial" panose="020B0604020202020204" pitchFamily="34" charset="0"/>
              <a:buChar char="•"/>
            </a:pPr>
            <a:r>
              <a:rPr lang="en-US" sz="2700" dirty="0"/>
              <a:t>Federal Procurement Data System users can identify COVID-19 transactions by filtering </a:t>
            </a:r>
            <a:r>
              <a:rPr lang="en-US" sz="2700" b="1" dirty="0"/>
              <a:t>“National Interest Description”</a:t>
            </a:r>
            <a:r>
              <a:rPr lang="en-US" sz="2700" dirty="0"/>
              <a:t> and selecting </a:t>
            </a:r>
            <a:r>
              <a:rPr lang="en-US" sz="2700" b="1" dirty="0"/>
              <a:t>“COVID-19 2020”</a:t>
            </a:r>
            <a:endParaRPr lang="en-US" sz="2700" b="1" dirty="0">
              <a:solidFill>
                <a:srgbClr val="002060"/>
              </a:solidFill>
            </a:endParaRPr>
          </a:p>
          <a:p>
            <a:pPr marL="457200" indent="-457200">
              <a:buFont typeface="Arial" panose="020B0604020202020204" pitchFamily="34" charset="0"/>
              <a:buChar char="•"/>
            </a:pPr>
            <a:endParaRPr lang="en-US" sz="2600" dirty="0"/>
          </a:p>
          <a:p>
            <a:endParaRPr lang="en-US" sz="3200" dirty="0"/>
          </a:p>
        </p:txBody>
      </p:sp>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Autofit/>
          </a:bodyPr>
          <a:lstStyle/>
          <a:p>
            <a:r>
              <a:rPr lang="en-US" sz="3200" dirty="0"/>
              <a:t>Items of Note</a:t>
            </a:r>
          </a:p>
        </p:txBody>
      </p:sp>
    </p:spTree>
    <p:extLst>
      <p:ext uri="{BB962C8B-B14F-4D97-AF65-F5344CB8AC3E}">
        <p14:creationId xmlns:p14="http://schemas.microsoft.com/office/powerpoint/2010/main" val="913990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9E435-788B-4A63-A609-358D2B51A791}"/>
              </a:ext>
            </a:extLst>
          </p:cNvPr>
          <p:cNvSpPr txBox="1"/>
          <p:nvPr/>
        </p:nvSpPr>
        <p:spPr>
          <a:xfrm>
            <a:off x="420915" y="763714"/>
            <a:ext cx="8458200" cy="52014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COVID-19 Flexibilities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Veteran applicants can provide signed statements for the record in lieu of requiring  normal official bank signature cards.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Veteran applicants can provide alternative documentation in lieu of unobtainable tax documents.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During initial COVID-19 response: </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The eligibility period was extended by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60 days </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for all verified firms that were scheduled to expire between April 1, 2020 through May 31, 2020.</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a:xfrm>
            <a:off x="0" y="-76200"/>
            <a:ext cx="9144000" cy="731520"/>
          </a:xfrm>
        </p:spPr>
        <p:txBody>
          <a:bodyPr>
            <a:normAutofit/>
          </a:bodyPr>
          <a:lstStyle/>
          <a:p>
            <a:r>
              <a:rPr lang="en-US" sz="3200" dirty="0"/>
              <a:t>Verification Updates</a:t>
            </a:r>
          </a:p>
        </p:txBody>
      </p:sp>
    </p:spTree>
    <p:extLst>
      <p:ext uri="{BB962C8B-B14F-4D97-AF65-F5344CB8AC3E}">
        <p14:creationId xmlns:p14="http://schemas.microsoft.com/office/powerpoint/2010/main" val="8152331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9E435-788B-4A63-A609-358D2B51A791}"/>
              </a:ext>
            </a:extLst>
          </p:cNvPr>
          <p:cNvSpPr txBox="1"/>
          <p:nvPr/>
        </p:nvSpPr>
        <p:spPr>
          <a:xfrm>
            <a:off x="420915" y="763714"/>
            <a:ext cx="8458200" cy="4401205"/>
          </a:xfrm>
          <a:prstGeom prst="rect">
            <a:avLst/>
          </a:prstGeom>
          <a:noFill/>
        </p:spPr>
        <p:txBody>
          <a:bodyPr wrap="square" rtlCol="0">
            <a:spAutoFit/>
          </a:bodyPr>
          <a:lstStyle/>
          <a:p>
            <a:r>
              <a:rPr lang="en-US" sz="4000" b="1" dirty="0">
                <a:latin typeface="Calibri" panose="020F0502020204030204" pitchFamily="34" charset="0"/>
                <a:ea typeface="Times New Roman" panose="02020603050405020304" pitchFamily="18" charset="0"/>
              </a:rPr>
              <a:t>Good News:</a:t>
            </a:r>
          </a:p>
          <a:p>
            <a:r>
              <a:rPr lang="en-US" sz="4000" dirty="0">
                <a:latin typeface="Calibri" panose="020F0502020204030204" pitchFamily="34" charset="0"/>
                <a:ea typeface="Times New Roman" panose="02020603050405020304" pitchFamily="18" charset="0"/>
              </a:rPr>
              <a:t>The FY 20 to date total time to complete an application is </a:t>
            </a:r>
            <a:r>
              <a:rPr lang="en-US" sz="4000" b="1" u="sng" dirty="0">
                <a:latin typeface="Calibri" panose="020F0502020204030204" pitchFamily="34" charset="0"/>
                <a:ea typeface="Times New Roman" panose="02020603050405020304" pitchFamily="18" charset="0"/>
              </a:rPr>
              <a:t>only 35 days</a:t>
            </a:r>
            <a:r>
              <a:rPr lang="en-US" sz="4000" dirty="0">
                <a:latin typeface="Calibri" panose="020F0502020204030204" pitchFamily="34" charset="0"/>
                <a:ea typeface="Times New Roman" panose="02020603050405020304" pitchFamily="18" charset="0"/>
              </a:rPr>
              <a:t>. </a:t>
            </a:r>
          </a:p>
          <a:p>
            <a:endParaRPr lang="en-US" sz="4000" dirty="0">
              <a:latin typeface="Calibri" panose="020F0502020204030204" pitchFamily="34" charset="0"/>
              <a:ea typeface="Times New Roman" panose="02020603050405020304" pitchFamily="18" charset="0"/>
            </a:endParaRPr>
          </a:p>
          <a:p>
            <a:r>
              <a:rPr lang="en-US" sz="4000" dirty="0">
                <a:latin typeface="Calibri" panose="020F0502020204030204" pitchFamily="34" charset="0"/>
                <a:ea typeface="Times New Roman" panose="02020603050405020304" pitchFamily="18" charset="0"/>
              </a:rPr>
              <a:t>The authorized regulatory time frame is </a:t>
            </a:r>
            <a:r>
              <a:rPr lang="en-US" sz="4000" b="1" u="sng" dirty="0">
                <a:latin typeface="Calibri" panose="020F0502020204030204" pitchFamily="34" charset="0"/>
                <a:ea typeface="Times New Roman" panose="02020603050405020304" pitchFamily="18" charset="0"/>
              </a:rPr>
              <a:t>90 days</a:t>
            </a:r>
            <a:r>
              <a:rPr lang="en-US" sz="4000" dirty="0">
                <a:latin typeface="Calibri" panose="020F0502020204030204" pitchFamily="34" charset="0"/>
                <a:ea typeface="Times New Roman" panose="02020603050405020304" pitchFamily="18" charset="0"/>
              </a:rPr>
              <a:t>.</a:t>
            </a:r>
          </a:p>
          <a:p>
            <a:r>
              <a:rPr lang="en-US" sz="4000" dirty="0">
                <a:latin typeface="Calibri" panose="020F0502020204030204" pitchFamily="34" charset="0"/>
                <a:ea typeface="Times New Roman" panose="02020603050405020304" pitchFamily="18" charset="0"/>
              </a:rPr>
              <a:t> </a:t>
            </a:r>
            <a:endParaRPr lang="en-US" sz="3200" dirty="0">
              <a:latin typeface="Calibri" panose="020F0502020204030204" pitchFamily="34" charset="0"/>
              <a:ea typeface="Times New Roman" panose="02020603050405020304" pitchFamily="18" charset="0"/>
            </a:endParaRPr>
          </a:p>
        </p:txBody>
      </p:sp>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rmAutofit/>
          </a:bodyPr>
          <a:lstStyle/>
          <a:p>
            <a:r>
              <a:rPr lang="en-US" sz="3200" dirty="0"/>
              <a:t>Item of Note: Verification</a:t>
            </a:r>
          </a:p>
        </p:txBody>
      </p:sp>
    </p:spTree>
    <p:extLst>
      <p:ext uri="{BB962C8B-B14F-4D97-AF65-F5344CB8AC3E}">
        <p14:creationId xmlns:p14="http://schemas.microsoft.com/office/powerpoint/2010/main" val="2863692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itle 3">
            <a:extLst>
              <a:ext uri="{FF2B5EF4-FFF2-40B4-BE49-F238E27FC236}">
                <a16:creationId xmlns:a16="http://schemas.microsoft.com/office/drawing/2014/main" id="{BC501DAB-8F0B-45A4-9574-79B910A7DD90}"/>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grpSp>
        <p:nvGrpSpPr>
          <p:cNvPr id="2" name="Group 1">
            <a:extLst>
              <a:ext uri="{FF2B5EF4-FFF2-40B4-BE49-F238E27FC236}">
                <a16:creationId xmlns:a16="http://schemas.microsoft.com/office/drawing/2014/main" id="{1C0D7944-CEC8-4849-9BC1-880D3B94E34D}"/>
              </a:ext>
            </a:extLst>
          </p:cNvPr>
          <p:cNvGrpSpPr/>
          <p:nvPr/>
        </p:nvGrpSpPr>
        <p:grpSpPr>
          <a:xfrm>
            <a:off x="742531" y="2743200"/>
            <a:ext cx="7658938" cy="1371600"/>
            <a:chOff x="746454" y="2743200"/>
            <a:chExt cx="7658938" cy="1371600"/>
          </a:xfrm>
        </p:grpSpPr>
        <p:sp>
          <p:nvSpPr>
            <p:cNvPr id="22" name="TextBox 21">
              <a:extLst>
                <a:ext uri="{FF2B5EF4-FFF2-40B4-BE49-F238E27FC236}">
                  <a16:creationId xmlns:a16="http://schemas.microsoft.com/office/drawing/2014/main" id="{3C33E492-3873-4679-A237-1C28B9F275BD}"/>
                </a:ext>
              </a:extLst>
            </p:cNvPr>
            <p:cNvSpPr txBox="1"/>
            <p:nvPr/>
          </p:nvSpPr>
          <p:spPr>
            <a:xfrm>
              <a:off x="1962953" y="2791902"/>
              <a:ext cx="5218096" cy="1274195"/>
            </a:xfrm>
            <a:prstGeom prst="rect">
              <a:avLst/>
            </a:prstGeom>
            <a:noFill/>
          </p:spPr>
          <p:txBody>
            <a:bodyPr wrap="none" rtlCol="0" anchor="ctr">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ORGANIZATIONAL</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OVERVIEW</a:t>
              </a:r>
            </a:p>
          </p:txBody>
        </p:sp>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777702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Autofit/>
          </a:bodyPr>
          <a:lstStyle/>
          <a:p>
            <a:r>
              <a:rPr lang="en-US" sz="2800" dirty="0"/>
              <a:t>VA Spend on IT – Top 10 NAICS</a:t>
            </a:r>
          </a:p>
        </p:txBody>
      </p:sp>
      <p:graphicFrame>
        <p:nvGraphicFramePr>
          <p:cNvPr id="6" name="Table 5">
            <a:extLst>
              <a:ext uri="{FF2B5EF4-FFF2-40B4-BE49-F238E27FC236}">
                <a16:creationId xmlns:a16="http://schemas.microsoft.com/office/drawing/2014/main" id="{699B447E-7DF6-4DFE-8318-1E5783022915}"/>
              </a:ext>
            </a:extLst>
          </p:cNvPr>
          <p:cNvGraphicFramePr>
            <a:graphicFrameLocks noGrp="1"/>
          </p:cNvGraphicFramePr>
          <p:nvPr/>
        </p:nvGraphicFramePr>
        <p:xfrm>
          <a:off x="328673" y="779145"/>
          <a:ext cx="8510528" cy="4402455"/>
        </p:xfrm>
        <a:graphic>
          <a:graphicData uri="http://schemas.openxmlformats.org/drawingml/2006/table">
            <a:tbl>
              <a:tblPr>
                <a:tableStyleId>{5C22544A-7EE6-4342-B048-85BDC9FD1C3A}</a:tableStyleId>
              </a:tblPr>
              <a:tblGrid>
                <a:gridCol w="4383431">
                  <a:extLst>
                    <a:ext uri="{9D8B030D-6E8A-4147-A177-3AD203B41FA5}">
                      <a16:colId xmlns:a16="http://schemas.microsoft.com/office/drawing/2014/main" val="2043462124"/>
                    </a:ext>
                  </a:extLst>
                </a:gridCol>
                <a:gridCol w="1747698">
                  <a:extLst>
                    <a:ext uri="{9D8B030D-6E8A-4147-A177-3AD203B41FA5}">
                      <a16:colId xmlns:a16="http://schemas.microsoft.com/office/drawing/2014/main" val="4010989784"/>
                    </a:ext>
                  </a:extLst>
                </a:gridCol>
                <a:gridCol w="1671711">
                  <a:extLst>
                    <a:ext uri="{9D8B030D-6E8A-4147-A177-3AD203B41FA5}">
                      <a16:colId xmlns:a16="http://schemas.microsoft.com/office/drawing/2014/main" val="3386157101"/>
                    </a:ext>
                  </a:extLst>
                </a:gridCol>
                <a:gridCol w="707688">
                  <a:extLst>
                    <a:ext uri="{9D8B030D-6E8A-4147-A177-3AD203B41FA5}">
                      <a16:colId xmlns:a16="http://schemas.microsoft.com/office/drawing/2014/main" val="3378151943"/>
                    </a:ext>
                  </a:extLst>
                </a:gridCol>
              </a:tblGrid>
              <a:tr h="329465">
                <a:tc>
                  <a:txBody>
                    <a:bodyPr/>
                    <a:lstStyle/>
                    <a:p>
                      <a:pPr algn="ctr" fontAlgn="b"/>
                      <a:r>
                        <a:rPr lang="en-US" sz="1800" b="1" u="none" strike="noStrike" dirty="0">
                          <a:solidFill>
                            <a:schemeClr val="bg1"/>
                          </a:solidFill>
                          <a:effectLst/>
                        </a:rPr>
                        <a:t>NAICS Description</a:t>
                      </a:r>
                      <a:endParaRPr lang="en-US" sz="18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ctr" fontAlgn="b"/>
                      <a:r>
                        <a:rPr lang="en-US" sz="1600" u="none" strike="noStrike" dirty="0">
                          <a:solidFill>
                            <a:schemeClr val="bg1"/>
                          </a:solidFill>
                          <a:effectLst/>
                        </a:rPr>
                        <a:t>Total Spend</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ctr" fontAlgn="b"/>
                      <a:r>
                        <a:rPr lang="en-US" sz="1600" b="1" u="none" strike="noStrike" dirty="0">
                          <a:solidFill>
                            <a:schemeClr val="tx1"/>
                          </a:solidFill>
                          <a:effectLst/>
                        </a:rPr>
                        <a:t>Small Business</a:t>
                      </a:r>
                      <a:endParaRPr lang="en-US" sz="1600" b="1" i="0" u="none" strike="noStrike" dirty="0">
                        <a:solidFill>
                          <a:schemeClr val="tx1"/>
                        </a:solidFill>
                        <a:effectLst/>
                        <a:latin typeface="Calibri" panose="020F0502020204030204" pitchFamily="34" charset="0"/>
                      </a:endParaRPr>
                    </a:p>
                  </a:txBody>
                  <a:tcPr marL="9525" marR="9525" marT="9525" marB="0" anchor="b">
                    <a:solidFill>
                      <a:srgbClr val="CBD9E8"/>
                    </a:solidFill>
                  </a:tcPr>
                </a:tc>
                <a:tc>
                  <a:txBody>
                    <a:bodyPr/>
                    <a:lstStyle/>
                    <a:p>
                      <a:pPr algn="ctr" fontAlgn="b"/>
                      <a:r>
                        <a:rPr lang="en-US" sz="1600" b="1" u="none" strike="noStrike" dirty="0">
                          <a:solidFill>
                            <a:schemeClr val="tx1"/>
                          </a:solidFill>
                          <a:effectLst/>
                        </a:rPr>
                        <a:t>%</a:t>
                      </a:r>
                      <a:endParaRPr lang="en-US" sz="1600" b="1" i="0" u="none" strike="noStrike" dirty="0">
                        <a:solidFill>
                          <a:schemeClr val="tx1"/>
                        </a:solidFill>
                        <a:effectLst/>
                        <a:latin typeface="Calibri" panose="020F0502020204030204" pitchFamily="34" charset="0"/>
                      </a:endParaRPr>
                    </a:p>
                  </a:txBody>
                  <a:tcPr marL="9525" marR="9525" marT="9525" marB="0" anchor="b">
                    <a:solidFill>
                      <a:srgbClr val="CBD9E8"/>
                    </a:solidFill>
                  </a:tcPr>
                </a:tc>
                <a:extLst>
                  <a:ext uri="{0D108BD9-81ED-4DB2-BD59-A6C34878D82A}">
                    <a16:rowId xmlns:a16="http://schemas.microsoft.com/office/drawing/2014/main" val="2582132646"/>
                  </a:ext>
                </a:extLst>
              </a:tr>
              <a:tr h="294087">
                <a:tc>
                  <a:txBody>
                    <a:bodyPr/>
                    <a:lstStyle/>
                    <a:p>
                      <a:pPr algn="l" fontAlgn="b"/>
                      <a:r>
                        <a:rPr lang="en-US" sz="1600" b="1" u="none" strike="noStrike" dirty="0">
                          <a:solidFill>
                            <a:schemeClr val="bg1"/>
                          </a:solidFill>
                          <a:effectLst/>
                        </a:rPr>
                        <a:t>541519 - OTHER COMPUTER RELATED SERVICES</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Calibri" panose="020F0502020204030204" pitchFamily="34" charset="0"/>
                        </a:rPr>
                        <a:t> $ 1,276,557,671.63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Calibri" panose="020F0502020204030204" pitchFamily="34" charset="0"/>
                        </a:rPr>
                        <a:t> $  762,572,542.49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Calibri" panose="020F0502020204030204" pitchFamily="34" charset="0"/>
                        </a:rPr>
                        <a:t>59.74%</a:t>
                      </a:r>
                    </a:p>
                  </a:txBody>
                  <a:tcPr marL="9525" marR="9525" marT="9525" marB="0" anchor="b">
                    <a:solidFill>
                      <a:srgbClr val="CBD9E8"/>
                    </a:solidFill>
                  </a:tcPr>
                </a:tc>
                <a:extLst>
                  <a:ext uri="{0D108BD9-81ED-4DB2-BD59-A6C34878D82A}">
                    <a16:rowId xmlns:a16="http://schemas.microsoft.com/office/drawing/2014/main" val="772358166"/>
                  </a:ext>
                </a:extLst>
              </a:tr>
              <a:tr h="294087">
                <a:tc>
                  <a:txBody>
                    <a:bodyPr/>
                    <a:lstStyle/>
                    <a:p>
                      <a:pPr algn="l" fontAlgn="b"/>
                      <a:r>
                        <a:rPr lang="en-US" sz="1600" b="1" u="none" strike="noStrike" dirty="0">
                          <a:solidFill>
                            <a:schemeClr val="bg1"/>
                          </a:solidFill>
                          <a:effectLst/>
                        </a:rPr>
                        <a:t>541512 - COMPUTER SYSTEMS DESIGN SERVICES</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mj-lt"/>
                          <a:cs typeface="Arial" panose="020B0604020202020204" pitchFamily="34" charset="0"/>
                        </a:rPr>
                        <a:t> $ 1,043,526,189.57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mj-lt"/>
                          <a:cs typeface="Arial" panose="020B0604020202020204" pitchFamily="34" charset="0"/>
                        </a:rPr>
                        <a:t> $  299,480,261.92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mj-lt"/>
                          <a:cs typeface="Arial" panose="020B0604020202020204" pitchFamily="34" charset="0"/>
                        </a:rPr>
                        <a:t>28.70%</a:t>
                      </a:r>
                    </a:p>
                  </a:txBody>
                  <a:tcPr marL="9525" marR="9525" marT="9525" marB="0" anchor="b">
                    <a:solidFill>
                      <a:srgbClr val="CBD9E8"/>
                    </a:solidFill>
                  </a:tcPr>
                </a:tc>
                <a:extLst>
                  <a:ext uri="{0D108BD9-81ED-4DB2-BD59-A6C34878D82A}">
                    <a16:rowId xmlns:a16="http://schemas.microsoft.com/office/drawing/2014/main" val="1055915490"/>
                  </a:ext>
                </a:extLst>
              </a:tr>
              <a:tr h="577117">
                <a:tc>
                  <a:txBody>
                    <a:bodyPr/>
                    <a:lstStyle/>
                    <a:p>
                      <a:pPr algn="l" fontAlgn="b"/>
                      <a:r>
                        <a:rPr lang="en-US" sz="1600" b="1" u="none" strike="noStrike" dirty="0">
                          <a:solidFill>
                            <a:schemeClr val="bg1"/>
                          </a:solidFill>
                          <a:effectLst/>
                        </a:rPr>
                        <a:t>541511 - CUSTOM COMPUTER PROGRAMMING SERVICES</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mj-lt"/>
                          <a:cs typeface="Arial" panose="020B0604020202020204" pitchFamily="34" charset="0"/>
                        </a:rPr>
                        <a:t> $    175,638,273.39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mj-lt"/>
                          <a:cs typeface="Arial" panose="020B0604020202020204" pitchFamily="34" charset="0"/>
                        </a:rPr>
                        <a:t> $       1,805,042.25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mj-lt"/>
                          <a:cs typeface="Arial" panose="020B0604020202020204" pitchFamily="34" charset="0"/>
                        </a:rPr>
                        <a:t>1.03%</a:t>
                      </a:r>
                    </a:p>
                  </a:txBody>
                  <a:tcPr marL="9525" marR="9525" marT="9525" marB="0" anchor="b">
                    <a:solidFill>
                      <a:srgbClr val="CBD9E8"/>
                    </a:solidFill>
                  </a:tcPr>
                </a:tc>
                <a:extLst>
                  <a:ext uri="{0D108BD9-81ED-4DB2-BD59-A6C34878D82A}">
                    <a16:rowId xmlns:a16="http://schemas.microsoft.com/office/drawing/2014/main" val="528549562"/>
                  </a:ext>
                </a:extLst>
              </a:tr>
              <a:tr h="294087">
                <a:tc>
                  <a:txBody>
                    <a:bodyPr/>
                    <a:lstStyle/>
                    <a:p>
                      <a:pPr algn="l" fontAlgn="b"/>
                      <a:r>
                        <a:rPr lang="en-US" sz="1600" b="1" u="none" strike="noStrike" dirty="0">
                          <a:solidFill>
                            <a:schemeClr val="bg1"/>
                          </a:solidFill>
                          <a:effectLst/>
                        </a:rPr>
                        <a:t>511210 - SOFTWARE PUBLISHERS</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mj-lt"/>
                          <a:cs typeface="Arial" panose="020B0604020202020204" pitchFamily="34" charset="0"/>
                        </a:rPr>
                        <a:t> $      62,063,868.30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mj-lt"/>
                          <a:cs typeface="Arial" panose="020B0604020202020204" pitchFamily="34" charset="0"/>
                        </a:rPr>
                        <a:t> $     32,770,933.11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mj-lt"/>
                          <a:cs typeface="Arial" panose="020B0604020202020204" pitchFamily="34" charset="0"/>
                        </a:rPr>
                        <a:t>52.80%</a:t>
                      </a:r>
                    </a:p>
                  </a:txBody>
                  <a:tcPr marL="9525" marR="9525" marT="9525" marB="0" anchor="b">
                    <a:solidFill>
                      <a:srgbClr val="CBD9E8"/>
                    </a:solidFill>
                  </a:tcPr>
                </a:tc>
                <a:extLst>
                  <a:ext uri="{0D108BD9-81ED-4DB2-BD59-A6C34878D82A}">
                    <a16:rowId xmlns:a16="http://schemas.microsoft.com/office/drawing/2014/main" val="1772025272"/>
                  </a:ext>
                </a:extLst>
              </a:tr>
              <a:tr h="577117">
                <a:tc>
                  <a:txBody>
                    <a:bodyPr/>
                    <a:lstStyle/>
                    <a:p>
                      <a:pPr algn="l" fontAlgn="b"/>
                      <a:r>
                        <a:rPr lang="en-US" sz="1600" b="1" u="none" strike="noStrike" dirty="0">
                          <a:solidFill>
                            <a:schemeClr val="bg1"/>
                          </a:solidFill>
                          <a:effectLst/>
                        </a:rPr>
                        <a:t>519130 - INTERNET PUBLISHING AND BROADCASTING AND WEB SEARCH PORTALS</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mj-lt"/>
                          <a:cs typeface="Arial" panose="020B0604020202020204" pitchFamily="34" charset="0"/>
                        </a:rPr>
                        <a:t> $     33,239,202.97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mj-lt"/>
                          <a:cs typeface="Arial" panose="020B0604020202020204" pitchFamily="34" charset="0"/>
                        </a:rPr>
                        <a:t> $       8,042,079.69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mj-lt"/>
                          <a:cs typeface="Arial" panose="020B0604020202020204" pitchFamily="34" charset="0"/>
                        </a:rPr>
                        <a:t>24.19%</a:t>
                      </a:r>
                    </a:p>
                  </a:txBody>
                  <a:tcPr marL="9525" marR="9525" marT="9525" marB="0" anchor="b">
                    <a:solidFill>
                      <a:srgbClr val="CBD9E8"/>
                    </a:solidFill>
                  </a:tcPr>
                </a:tc>
                <a:extLst>
                  <a:ext uri="{0D108BD9-81ED-4DB2-BD59-A6C34878D82A}">
                    <a16:rowId xmlns:a16="http://schemas.microsoft.com/office/drawing/2014/main" val="3321454251"/>
                  </a:ext>
                </a:extLst>
              </a:tr>
              <a:tr h="577117">
                <a:tc>
                  <a:txBody>
                    <a:bodyPr/>
                    <a:lstStyle/>
                    <a:p>
                      <a:pPr algn="l" fontAlgn="b"/>
                      <a:r>
                        <a:rPr lang="en-US" sz="1600" b="1" u="none" strike="noStrike" dirty="0">
                          <a:solidFill>
                            <a:schemeClr val="bg1"/>
                          </a:solidFill>
                          <a:effectLst/>
                        </a:rPr>
                        <a:t>518210 - DATA PROCESSING, HOSTING, AND RELATED SERVICES</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mj-lt"/>
                          <a:cs typeface="Arial" panose="020B0604020202020204" pitchFamily="34" charset="0"/>
                        </a:rPr>
                        <a:t> $     27,610,663.21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mj-lt"/>
                          <a:cs typeface="Arial" panose="020B0604020202020204" pitchFamily="34" charset="0"/>
                        </a:rPr>
                        <a:t> $           562,527.69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mj-lt"/>
                          <a:cs typeface="Arial" panose="020B0604020202020204" pitchFamily="34" charset="0"/>
                        </a:rPr>
                        <a:t>2.04%</a:t>
                      </a:r>
                    </a:p>
                  </a:txBody>
                  <a:tcPr marL="9525" marR="9525" marT="9525" marB="0" anchor="b">
                    <a:solidFill>
                      <a:srgbClr val="CBD9E8"/>
                    </a:solidFill>
                  </a:tcPr>
                </a:tc>
                <a:extLst>
                  <a:ext uri="{0D108BD9-81ED-4DB2-BD59-A6C34878D82A}">
                    <a16:rowId xmlns:a16="http://schemas.microsoft.com/office/drawing/2014/main" val="1654646151"/>
                  </a:ext>
                </a:extLst>
              </a:tr>
              <a:tr h="294087">
                <a:tc>
                  <a:txBody>
                    <a:bodyPr/>
                    <a:lstStyle/>
                    <a:p>
                      <a:pPr algn="l" fontAlgn="b"/>
                      <a:r>
                        <a:rPr lang="en-US" sz="1600" b="1" u="none" strike="noStrike" dirty="0">
                          <a:solidFill>
                            <a:schemeClr val="bg1"/>
                          </a:solidFill>
                          <a:effectLst/>
                        </a:rPr>
                        <a:t>517110 - WIRED TELECOMMUNICATIONS CARRIERS</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mj-lt"/>
                          <a:cs typeface="Arial" panose="020B0604020202020204" pitchFamily="34" charset="0"/>
                        </a:rPr>
                        <a:t> $     21,195,861.90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mj-lt"/>
                          <a:cs typeface="Arial" panose="020B0604020202020204" pitchFamily="34" charset="0"/>
                        </a:rPr>
                        <a:t> $        3,203,654.16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mj-lt"/>
                          <a:cs typeface="Arial" panose="020B0604020202020204" pitchFamily="34" charset="0"/>
                        </a:rPr>
                        <a:t>15.11%</a:t>
                      </a:r>
                    </a:p>
                  </a:txBody>
                  <a:tcPr marL="9525" marR="9525" marT="9525" marB="0" anchor="b">
                    <a:solidFill>
                      <a:srgbClr val="CBD9E8"/>
                    </a:solidFill>
                  </a:tcPr>
                </a:tc>
                <a:extLst>
                  <a:ext uri="{0D108BD9-81ED-4DB2-BD59-A6C34878D82A}">
                    <a16:rowId xmlns:a16="http://schemas.microsoft.com/office/drawing/2014/main" val="735847188"/>
                  </a:ext>
                </a:extLst>
              </a:tr>
              <a:tr h="294087">
                <a:tc>
                  <a:txBody>
                    <a:bodyPr/>
                    <a:lstStyle/>
                    <a:p>
                      <a:pPr algn="l" fontAlgn="b"/>
                      <a:r>
                        <a:rPr lang="en-US" sz="1600" b="1" u="none" strike="noStrike" dirty="0">
                          <a:solidFill>
                            <a:schemeClr val="bg1"/>
                          </a:solidFill>
                          <a:effectLst/>
                        </a:rPr>
                        <a:t>517919 - ALL OTHER TELECOMMUNICATIONS</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mj-lt"/>
                          <a:cs typeface="Arial" panose="020B0604020202020204" pitchFamily="34" charset="0"/>
                        </a:rPr>
                        <a:t> $     11,003,115.52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mj-lt"/>
                          <a:cs typeface="Arial" panose="020B0604020202020204" pitchFamily="34" charset="0"/>
                        </a:rPr>
                        <a:t> $           975,778.36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mj-lt"/>
                          <a:cs typeface="Arial" panose="020B0604020202020204" pitchFamily="34" charset="0"/>
                        </a:rPr>
                        <a:t>8.87%</a:t>
                      </a:r>
                    </a:p>
                  </a:txBody>
                  <a:tcPr marL="9525" marR="9525" marT="9525" marB="0" anchor="b">
                    <a:solidFill>
                      <a:srgbClr val="CBD9E8"/>
                    </a:solidFill>
                  </a:tcPr>
                </a:tc>
                <a:extLst>
                  <a:ext uri="{0D108BD9-81ED-4DB2-BD59-A6C34878D82A}">
                    <a16:rowId xmlns:a16="http://schemas.microsoft.com/office/drawing/2014/main" val="3490591202"/>
                  </a:ext>
                </a:extLst>
              </a:tr>
              <a:tr h="294087">
                <a:tc>
                  <a:txBody>
                    <a:bodyPr/>
                    <a:lstStyle/>
                    <a:p>
                      <a:pPr algn="l" fontAlgn="b"/>
                      <a:r>
                        <a:rPr lang="en-US" sz="1600" b="1" u="none" strike="noStrike" dirty="0">
                          <a:solidFill>
                            <a:schemeClr val="bg1"/>
                          </a:solidFill>
                          <a:effectLst/>
                        </a:rPr>
                        <a:t>517311 - WIRED TELECOMMUNICATIONS CARRIERS</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mj-lt"/>
                          <a:cs typeface="Arial" panose="020B0604020202020204" pitchFamily="34" charset="0"/>
                        </a:rPr>
                        <a:t> $       8,821,643.59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mj-lt"/>
                          <a:cs typeface="Arial" panose="020B0604020202020204" pitchFamily="34" charset="0"/>
                        </a:rPr>
                        <a:t> $        3,931,107.36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mj-lt"/>
                          <a:cs typeface="Arial" panose="020B0604020202020204" pitchFamily="34" charset="0"/>
                        </a:rPr>
                        <a:t>44.56%</a:t>
                      </a:r>
                    </a:p>
                  </a:txBody>
                  <a:tcPr marL="9525" marR="9525" marT="9525" marB="0" anchor="b">
                    <a:solidFill>
                      <a:srgbClr val="CBD9E8"/>
                    </a:solidFill>
                  </a:tcPr>
                </a:tc>
                <a:extLst>
                  <a:ext uri="{0D108BD9-81ED-4DB2-BD59-A6C34878D82A}">
                    <a16:rowId xmlns:a16="http://schemas.microsoft.com/office/drawing/2014/main" val="1861437473"/>
                  </a:ext>
                </a:extLst>
              </a:tr>
              <a:tr h="577117">
                <a:tc>
                  <a:txBody>
                    <a:bodyPr/>
                    <a:lstStyle/>
                    <a:p>
                      <a:pPr algn="l" fontAlgn="b"/>
                      <a:r>
                        <a:rPr lang="en-US" sz="1600" b="1" u="none" strike="noStrike" dirty="0">
                          <a:solidFill>
                            <a:schemeClr val="bg1"/>
                          </a:solidFill>
                          <a:effectLst/>
                        </a:rPr>
                        <a:t>517312 - WIRELESS TELECOMMUNICATIONS CARRIERS (EXCEPT SATELLITE)</a:t>
                      </a:r>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tx2">
                        <a:lumMod val="50000"/>
                      </a:schemeClr>
                    </a:solidFill>
                  </a:tcPr>
                </a:tc>
                <a:tc>
                  <a:txBody>
                    <a:bodyPr/>
                    <a:lstStyle/>
                    <a:p>
                      <a:pPr algn="l" fontAlgn="b"/>
                      <a:r>
                        <a:rPr lang="en-US" sz="1600" b="1" i="0" u="none" strike="noStrike" dirty="0">
                          <a:solidFill>
                            <a:schemeClr val="bg1"/>
                          </a:solidFill>
                          <a:effectLst/>
                          <a:latin typeface="+mj-lt"/>
                          <a:cs typeface="Arial" panose="020B0604020202020204" pitchFamily="34" charset="0"/>
                        </a:rPr>
                        <a:t> $       7,967,062.37 </a:t>
                      </a:r>
                    </a:p>
                  </a:txBody>
                  <a:tcPr marL="9525" marR="9525" marT="9525" marB="0" anchor="b">
                    <a:solidFill>
                      <a:schemeClr val="tx2">
                        <a:lumMod val="50000"/>
                      </a:schemeClr>
                    </a:solidFill>
                  </a:tcPr>
                </a:tc>
                <a:tc>
                  <a:txBody>
                    <a:bodyPr/>
                    <a:lstStyle/>
                    <a:p>
                      <a:pPr algn="l" fontAlgn="b"/>
                      <a:r>
                        <a:rPr lang="en-US" sz="1600" b="1" i="0" u="none" strike="noStrike" dirty="0">
                          <a:solidFill>
                            <a:schemeClr val="tx1"/>
                          </a:solidFill>
                          <a:effectLst/>
                          <a:latin typeface="+mj-lt"/>
                          <a:cs typeface="Arial" panose="020B0604020202020204" pitchFamily="34" charset="0"/>
                        </a:rPr>
                        <a:t> $           945,544.71 </a:t>
                      </a:r>
                    </a:p>
                  </a:txBody>
                  <a:tcPr marL="9525" marR="9525" marT="9525" marB="0" anchor="b">
                    <a:solidFill>
                      <a:srgbClr val="CBD9E8"/>
                    </a:solidFill>
                  </a:tcPr>
                </a:tc>
                <a:tc>
                  <a:txBody>
                    <a:bodyPr/>
                    <a:lstStyle/>
                    <a:p>
                      <a:pPr algn="r" fontAlgn="b"/>
                      <a:r>
                        <a:rPr lang="en-US" sz="1600" b="1" i="0" u="none" strike="noStrike" dirty="0">
                          <a:solidFill>
                            <a:schemeClr val="tx1"/>
                          </a:solidFill>
                          <a:effectLst/>
                          <a:latin typeface="+mj-lt"/>
                          <a:cs typeface="Arial" panose="020B0604020202020204" pitchFamily="34" charset="0"/>
                        </a:rPr>
                        <a:t>11.87%</a:t>
                      </a:r>
                    </a:p>
                  </a:txBody>
                  <a:tcPr marL="9525" marR="9525" marT="9525" marB="0" anchor="b">
                    <a:solidFill>
                      <a:srgbClr val="CBD9E8"/>
                    </a:solidFill>
                  </a:tcPr>
                </a:tc>
                <a:extLst>
                  <a:ext uri="{0D108BD9-81ED-4DB2-BD59-A6C34878D82A}">
                    <a16:rowId xmlns:a16="http://schemas.microsoft.com/office/drawing/2014/main" val="2859763506"/>
                  </a:ext>
                </a:extLst>
              </a:tr>
            </a:tbl>
          </a:graphicData>
        </a:graphic>
      </p:graphicFrame>
    </p:spTree>
    <p:extLst>
      <p:ext uri="{BB962C8B-B14F-4D97-AF65-F5344CB8AC3E}">
        <p14:creationId xmlns:p14="http://schemas.microsoft.com/office/powerpoint/2010/main" val="2457622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Autofit/>
          </a:bodyPr>
          <a:lstStyle/>
          <a:p>
            <a:r>
              <a:rPr lang="en-US" sz="2800" dirty="0"/>
              <a:t>INDEFINITE DELIVERY VEHICLES – Contract Agency Spend</a:t>
            </a:r>
          </a:p>
        </p:txBody>
      </p:sp>
      <p:graphicFrame>
        <p:nvGraphicFramePr>
          <p:cNvPr id="5" name="Table 4">
            <a:extLst>
              <a:ext uri="{FF2B5EF4-FFF2-40B4-BE49-F238E27FC236}">
                <a16:creationId xmlns:a16="http://schemas.microsoft.com/office/drawing/2014/main" id="{A4D5715E-9E85-43C8-B934-458CD5A7B0A1}"/>
              </a:ext>
            </a:extLst>
          </p:cNvPr>
          <p:cNvGraphicFramePr>
            <a:graphicFrameLocks noGrp="1"/>
          </p:cNvGraphicFramePr>
          <p:nvPr/>
        </p:nvGraphicFramePr>
        <p:xfrm>
          <a:off x="36285" y="851656"/>
          <a:ext cx="9071430" cy="5154688"/>
        </p:xfrm>
        <a:graphic>
          <a:graphicData uri="http://schemas.openxmlformats.org/drawingml/2006/table">
            <a:tbl>
              <a:tblPr firstRow="1" firstCol="1" bandRow="1">
                <a:tableStyleId>{21E4AEA4-8DFA-4A89-87EB-49C32662AFE0}</a:tableStyleId>
              </a:tblPr>
              <a:tblGrid>
                <a:gridCol w="2041072">
                  <a:extLst>
                    <a:ext uri="{9D8B030D-6E8A-4147-A177-3AD203B41FA5}">
                      <a16:colId xmlns:a16="http://schemas.microsoft.com/office/drawing/2014/main" val="370378816"/>
                    </a:ext>
                  </a:extLst>
                </a:gridCol>
                <a:gridCol w="2113643">
                  <a:extLst>
                    <a:ext uri="{9D8B030D-6E8A-4147-A177-3AD203B41FA5}">
                      <a16:colId xmlns:a16="http://schemas.microsoft.com/office/drawing/2014/main" val="1418395247"/>
                    </a:ext>
                  </a:extLst>
                </a:gridCol>
                <a:gridCol w="1676400">
                  <a:extLst>
                    <a:ext uri="{9D8B030D-6E8A-4147-A177-3AD203B41FA5}">
                      <a16:colId xmlns:a16="http://schemas.microsoft.com/office/drawing/2014/main" val="4035758990"/>
                    </a:ext>
                  </a:extLst>
                </a:gridCol>
                <a:gridCol w="838200">
                  <a:extLst>
                    <a:ext uri="{9D8B030D-6E8A-4147-A177-3AD203B41FA5}">
                      <a16:colId xmlns:a16="http://schemas.microsoft.com/office/drawing/2014/main" val="4275678769"/>
                    </a:ext>
                  </a:extLst>
                </a:gridCol>
                <a:gridCol w="1676400">
                  <a:extLst>
                    <a:ext uri="{9D8B030D-6E8A-4147-A177-3AD203B41FA5}">
                      <a16:colId xmlns:a16="http://schemas.microsoft.com/office/drawing/2014/main" val="1293662916"/>
                    </a:ext>
                  </a:extLst>
                </a:gridCol>
                <a:gridCol w="725715">
                  <a:extLst>
                    <a:ext uri="{9D8B030D-6E8A-4147-A177-3AD203B41FA5}">
                      <a16:colId xmlns:a16="http://schemas.microsoft.com/office/drawing/2014/main" val="4156630245"/>
                    </a:ext>
                  </a:extLst>
                </a:gridCol>
              </a:tblGrid>
              <a:tr h="574466">
                <a:tc>
                  <a:txBody>
                    <a:bodyPr/>
                    <a:lstStyle/>
                    <a:p>
                      <a:pPr marL="0" marR="0" algn="ctr">
                        <a:spcBef>
                          <a:spcPts val="0"/>
                        </a:spcBef>
                        <a:spcAft>
                          <a:spcPts val="0"/>
                        </a:spcAft>
                      </a:pPr>
                      <a:r>
                        <a:rPr lang="en-US" sz="1800" dirty="0">
                          <a:effectLst/>
                          <a:latin typeface="+mn-lt"/>
                        </a:rPr>
                        <a:t>Agency Name</a:t>
                      </a:r>
                      <a:endParaRPr lang="en-US" sz="1800" dirty="0">
                        <a:effectLst/>
                        <a:latin typeface="+mn-lt"/>
                        <a:ea typeface="Calibri" panose="020F0502020204030204" pitchFamily="34" charset="0"/>
                      </a:endParaRPr>
                    </a:p>
                  </a:txBody>
                  <a:tcPr marL="38882" marR="38882" marT="0" marB="0" anchor="b">
                    <a:solidFill>
                      <a:schemeClr val="tx2">
                        <a:lumMod val="50000"/>
                      </a:schemeClr>
                    </a:solidFill>
                  </a:tcPr>
                </a:tc>
                <a:tc>
                  <a:txBody>
                    <a:bodyPr/>
                    <a:lstStyle/>
                    <a:p>
                      <a:pPr marL="0" marR="0" algn="ctr">
                        <a:spcBef>
                          <a:spcPts val="0"/>
                        </a:spcBef>
                        <a:spcAft>
                          <a:spcPts val="0"/>
                        </a:spcAft>
                      </a:pPr>
                      <a:r>
                        <a:rPr lang="en-US" sz="1800" dirty="0">
                          <a:effectLst/>
                          <a:latin typeface="+mn-lt"/>
                        </a:rPr>
                        <a:t>Total Spend</a:t>
                      </a:r>
                      <a:endParaRPr lang="en-US" sz="1800" dirty="0">
                        <a:effectLst/>
                        <a:latin typeface="+mn-lt"/>
                        <a:ea typeface="Calibri" panose="020F0502020204030204" pitchFamily="34" charset="0"/>
                      </a:endParaRPr>
                    </a:p>
                  </a:txBody>
                  <a:tcPr marL="38882" marR="38882" marT="0" marB="0" anchor="b">
                    <a:solidFill>
                      <a:schemeClr val="tx2">
                        <a:lumMod val="50000"/>
                      </a:schemeClr>
                    </a:solidFill>
                  </a:tcPr>
                </a:tc>
                <a:tc>
                  <a:txBody>
                    <a:bodyPr/>
                    <a:lstStyle/>
                    <a:p>
                      <a:pPr marL="0" marR="0" algn="ctr">
                        <a:spcBef>
                          <a:spcPts val="0"/>
                        </a:spcBef>
                        <a:spcAft>
                          <a:spcPts val="0"/>
                        </a:spcAft>
                      </a:pPr>
                      <a:r>
                        <a:rPr lang="en-US" sz="1800" dirty="0">
                          <a:effectLst/>
                          <a:latin typeface="+mn-lt"/>
                        </a:rPr>
                        <a:t>Small Business</a:t>
                      </a:r>
                      <a:endParaRPr lang="en-US" sz="1800" dirty="0">
                        <a:effectLst/>
                        <a:latin typeface="+mn-lt"/>
                        <a:ea typeface="Calibri" panose="020F0502020204030204" pitchFamily="34" charset="0"/>
                      </a:endParaRPr>
                    </a:p>
                  </a:txBody>
                  <a:tcPr marL="38882" marR="38882" marT="0" marB="0" anchor="b">
                    <a:solidFill>
                      <a:schemeClr val="tx2">
                        <a:lumMod val="50000"/>
                      </a:schemeClr>
                    </a:solidFill>
                  </a:tcPr>
                </a:tc>
                <a:tc>
                  <a:txBody>
                    <a:bodyPr/>
                    <a:lstStyle/>
                    <a:p>
                      <a:pPr marL="0" marR="0" algn="ctr">
                        <a:spcBef>
                          <a:spcPts val="0"/>
                        </a:spcBef>
                        <a:spcAft>
                          <a:spcPts val="0"/>
                        </a:spcAft>
                      </a:pPr>
                      <a:r>
                        <a:rPr lang="en-US" sz="1800" dirty="0">
                          <a:effectLst/>
                          <a:latin typeface="+mn-lt"/>
                        </a:rPr>
                        <a:t>%</a:t>
                      </a:r>
                      <a:endParaRPr lang="en-US" sz="1800" dirty="0">
                        <a:effectLst/>
                        <a:latin typeface="+mn-lt"/>
                        <a:ea typeface="Calibri" panose="020F0502020204030204" pitchFamily="34" charset="0"/>
                      </a:endParaRPr>
                    </a:p>
                  </a:txBody>
                  <a:tcPr marL="38882" marR="38882" marT="0" marB="0" anchor="b">
                    <a:solidFill>
                      <a:schemeClr val="tx2">
                        <a:lumMod val="50000"/>
                      </a:schemeClr>
                    </a:solidFill>
                  </a:tcPr>
                </a:tc>
                <a:tc>
                  <a:txBody>
                    <a:bodyPr/>
                    <a:lstStyle/>
                    <a:p>
                      <a:pPr marL="0" marR="0" algn="ctr">
                        <a:spcBef>
                          <a:spcPts val="0"/>
                        </a:spcBef>
                        <a:spcAft>
                          <a:spcPts val="0"/>
                        </a:spcAft>
                      </a:pPr>
                      <a:r>
                        <a:rPr lang="en-US" sz="1800" dirty="0">
                          <a:effectLst/>
                          <a:latin typeface="+mn-lt"/>
                        </a:rPr>
                        <a:t>VOSB</a:t>
                      </a:r>
                      <a:endParaRPr lang="en-US" sz="1800" dirty="0">
                        <a:effectLst/>
                        <a:latin typeface="+mn-lt"/>
                        <a:ea typeface="Calibri" panose="020F0502020204030204" pitchFamily="34" charset="0"/>
                      </a:endParaRPr>
                    </a:p>
                  </a:txBody>
                  <a:tcPr marL="38882" marR="38882" marT="0" marB="0" anchor="b">
                    <a:solidFill>
                      <a:schemeClr val="tx2">
                        <a:lumMod val="50000"/>
                      </a:schemeClr>
                    </a:solidFill>
                  </a:tcPr>
                </a:tc>
                <a:tc>
                  <a:txBody>
                    <a:bodyPr/>
                    <a:lstStyle/>
                    <a:p>
                      <a:pPr marL="0" marR="0" algn="ctr">
                        <a:spcBef>
                          <a:spcPts val="0"/>
                        </a:spcBef>
                        <a:spcAft>
                          <a:spcPts val="0"/>
                        </a:spcAft>
                      </a:pPr>
                      <a:r>
                        <a:rPr lang="en-US" sz="1800" dirty="0">
                          <a:effectLst/>
                          <a:latin typeface="+mn-lt"/>
                        </a:rPr>
                        <a:t>%</a:t>
                      </a:r>
                    </a:p>
                    <a:p>
                      <a:pPr marL="0" marR="0" algn="ctr">
                        <a:spcBef>
                          <a:spcPts val="0"/>
                        </a:spcBef>
                        <a:spcAft>
                          <a:spcPts val="0"/>
                        </a:spcAft>
                      </a:pPr>
                      <a:r>
                        <a:rPr lang="en-US" sz="1800" dirty="0">
                          <a:effectLst/>
                          <a:latin typeface="+mn-lt"/>
                        </a:rPr>
                        <a:t>VOSB</a:t>
                      </a:r>
                      <a:endParaRPr lang="en-US" sz="1800" dirty="0">
                        <a:effectLst/>
                        <a:latin typeface="+mn-lt"/>
                        <a:ea typeface="Calibri" panose="020F0502020204030204" pitchFamily="34" charset="0"/>
                      </a:endParaRPr>
                    </a:p>
                  </a:txBody>
                  <a:tcPr marL="38882" marR="38882" marT="0" marB="0" anchor="b">
                    <a:solidFill>
                      <a:schemeClr val="tx2">
                        <a:lumMod val="50000"/>
                      </a:schemeClr>
                    </a:solidFill>
                  </a:tcPr>
                </a:tc>
                <a:extLst>
                  <a:ext uri="{0D108BD9-81ED-4DB2-BD59-A6C34878D82A}">
                    <a16:rowId xmlns:a16="http://schemas.microsoft.com/office/drawing/2014/main" val="2072043699"/>
                  </a:ext>
                </a:extLst>
              </a:tr>
              <a:tr h="765954">
                <a:tc>
                  <a:txBody>
                    <a:bodyPr/>
                    <a:lstStyle/>
                    <a:p>
                      <a:pPr marL="0" marR="0">
                        <a:spcBef>
                          <a:spcPts val="0"/>
                        </a:spcBef>
                        <a:spcAft>
                          <a:spcPts val="0"/>
                        </a:spcAft>
                      </a:pPr>
                      <a:r>
                        <a:rPr lang="en-US" sz="1600" dirty="0">
                          <a:effectLst/>
                          <a:latin typeface="+mn-lt"/>
                        </a:rPr>
                        <a:t>DEPARTMENT OF VETERANS AFFAIRS</a:t>
                      </a:r>
                    </a:p>
                    <a:p>
                      <a:pPr marL="0" marR="0">
                        <a:spcBef>
                          <a:spcPts val="0"/>
                        </a:spcBef>
                        <a:spcAft>
                          <a:spcPts val="0"/>
                        </a:spcAft>
                      </a:pPr>
                      <a:endParaRPr lang="en-US" sz="1600" dirty="0">
                        <a:effectLst/>
                        <a:latin typeface="+mn-lt"/>
                        <a:ea typeface="Calibri" panose="020F0502020204030204" pitchFamily="34" charset="0"/>
                      </a:endParaRPr>
                    </a:p>
                  </a:txBody>
                  <a:tcPr marL="38882" marR="38882" marT="0" marB="0">
                    <a:solidFill>
                      <a:schemeClr val="tx2">
                        <a:lumMod val="50000"/>
                      </a:schemeClr>
                    </a:solidFill>
                  </a:tcPr>
                </a:tc>
                <a:tc>
                  <a:txBody>
                    <a:bodyPr/>
                    <a:lstStyle/>
                    <a:p>
                      <a:pPr marL="0" marR="0" algn="ctr">
                        <a:spcBef>
                          <a:spcPts val="0"/>
                        </a:spcBef>
                        <a:spcAft>
                          <a:spcPts val="0"/>
                        </a:spcAft>
                      </a:pPr>
                      <a:r>
                        <a:rPr lang="en-US" sz="1800" b="1" dirty="0">
                          <a:solidFill>
                            <a:schemeClr val="bg1"/>
                          </a:solidFill>
                          <a:effectLst/>
                          <a:latin typeface="+mn-lt"/>
                        </a:rPr>
                        <a:t>$ 1,265,733,709.45</a:t>
                      </a:r>
                      <a:endParaRPr lang="en-US" sz="1800" b="1" dirty="0">
                        <a:solidFill>
                          <a:schemeClr val="bg1"/>
                        </a:solidFill>
                        <a:effectLst/>
                        <a:latin typeface="+mn-lt"/>
                        <a:ea typeface="Calibri" panose="020F0502020204030204" pitchFamily="34" charset="0"/>
                      </a:endParaRPr>
                    </a:p>
                  </a:txBody>
                  <a:tcPr marL="38882" marR="38882" marT="0" marB="0" anchor="b">
                    <a:solidFill>
                      <a:schemeClr val="tx2">
                        <a:lumMod val="50000"/>
                      </a:schemeClr>
                    </a:solidFill>
                  </a:tcPr>
                </a:tc>
                <a:tc>
                  <a:txBody>
                    <a:bodyPr/>
                    <a:lstStyle/>
                    <a:p>
                      <a:pPr marL="0" marR="0" algn="l">
                        <a:spcBef>
                          <a:spcPts val="0"/>
                        </a:spcBef>
                        <a:spcAft>
                          <a:spcPts val="0"/>
                        </a:spcAft>
                      </a:pPr>
                      <a:r>
                        <a:rPr lang="en-US" sz="1500" b="1" dirty="0">
                          <a:effectLst/>
                          <a:latin typeface="+mn-lt"/>
                        </a:rPr>
                        <a:t>$ 346,165,440.18</a:t>
                      </a:r>
                      <a:endParaRPr lang="en-US" sz="1500" b="1" dirty="0">
                        <a:effectLst/>
                        <a:latin typeface="+mn-lt"/>
                        <a:ea typeface="Calibri" panose="020F0502020204030204" pitchFamily="34" charset="0"/>
                      </a:endParaRPr>
                    </a:p>
                  </a:txBody>
                  <a:tcPr marL="38882" marR="38882" marT="0" marB="0" anchor="b"/>
                </a:tc>
                <a:tc>
                  <a:txBody>
                    <a:bodyPr/>
                    <a:lstStyle/>
                    <a:p>
                      <a:pPr marL="0" marR="0" algn="ctr">
                        <a:spcBef>
                          <a:spcPts val="0"/>
                        </a:spcBef>
                        <a:spcAft>
                          <a:spcPts val="0"/>
                        </a:spcAft>
                      </a:pPr>
                      <a:r>
                        <a:rPr lang="en-US" sz="1200" b="1" dirty="0">
                          <a:effectLst/>
                          <a:latin typeface="+mn-lt"/>
                        </a:rPr>
                        <a:t>27.35%</a:t>
                      </a:r>
                      <a:endParaRPr lang="en-US" sz="1200" b="1" dirty="0">
                        <a:effectLst/>
                        <a:latin typeface="+mn-lt"/>
                        <a:ea typeface="Calibri" panose="020F0502020204030204" pitchFamily="34" charset="0"/>
                      </a:endParaRPr>
                    </a:p>
                  </a:txBody>
                  <a:tcPr marL="38882" marR="38882" marT="0" marB="0" anchor="b"/>
                </a:tc>
                <a:tc>
                  <a:txBody>
                    <a:bodyPr/>
                    <a:lstStyle/>
                    <a:p>
                      <a:pPr marL="0" marR="0" algn="l">
                        <a:spcBef>
                          <a:spcPts val="0"/>
                        </a:spcBef>
                        <a:spcAft>
                          <a:spcPts val="0"/>
                        </a:spcAft>
                      </a:pPr>
                      <a:r>
                        <a:rPr lang="en-US" sz="1500" b="1" dirty="0">
                          <a:effectLst/>
                          <a:latin typeface="+mn-lt"/>
                        </a:rPr>
                        <a:t>$ 318,873,795.61</a:t>
                      </a:r>
                      <a:endParaRPr lang="en-US" sz="1500" b="1" dirty="0">
                        <a:effectLst/>
                        <a:latin typeface="+mn-lt"/>
                        <a:ea typeface="Calibri" panose="020F0502020204030204" pitchFamily="34" charset="0"/>
                      </a:endParaRPr>
                    </a:p>
                  </a:txBody>
                  <a:tcPr marL="38882" marR="38882" marT="0" marB="0" anchor="b"/>
                </a:tc>
                <a:tc>
                  <a:txBody>
                    <a:bodyPr/>
                    <a:lstStyle/>
                    <a:p>
                      <a:pPr marL="0" marR="0" algn="ctr">
                        <a:spcBef>
                          <a:spcPts val="0"/>
                        </a:spcBef>
                        <a:spcAft>
                          <a:spcPts val="0"/>
                        </a:spcAft>
                      </a:pPr>
                      <a:r>
                        <a:rPr lang="en-US" sz="1200" b="1" dirty="0">
                          <a:effectLst/>
                          <a:latin typeface="+mn-lt"/>
                        </a:rPr>
                        <a:t>25.19%</a:t>
                      </a:r>
                      <a:endParaRPr lang="en-US" sz="1200" b="1" dirty="0">
                        <a:effectLst/>
                        <a:latin typeface="+mn-lt"/>
                        <a:ea typeface="Calibri" panose="020F0502020204030204" pitchFamily="34" charset="0"/>
                      </a:endParaRPr>
                    </a:p>
                  </a:txBody>
                  <a:tcPr marL="38882" marR="38882" marT="0" marB="0" anchor="b"/>
                </a:tc>
                <a:extLst>
                  <a:ext uri="{0D108BD9-81ED-4DB2-BD59-A6C34878D82A}">
                    <a16:rowId xmlns:a16="http://schemas.microsoft.com/office/drawing/2014/main" val="886468039"/>
                  </a:ext>
                </a:extLst>
              </a:tr>
              <a:tr h="1021780">
                <a:tc>
                  <a:txBody>
                    <a:bodyPr/>
                    <a:lstStyle/>
                    <a:p>
                      <a:pPr marL="0" marR="0">
                        <a:spcBef>
                          <a:spcPts val="0"/>
                        </a:spcBef>
                        <a:spcAft>
                          <a:spcPts val="0"/>
                        </a:spcAft>
                      </a:pPr>
                      <a:r>
                        <a:rPr lang="en-US" sz="1600" dirty="0">
                          <a:effectLst/>
                          <a:latin typeface="+mn-lt"/>
                        </a:rPr>
                        <a:t>NATIONAL AERONAUTICS AND SPACE ADMINISTRATION</a:t>
                      </a:r>
                    </a:p>
                    <a:p>
                      <a:pPr marL="0" marR="0">
                        <a:spcBef>
                          <a:spcPts val="0"/>
                        </a:spcBef>
                        <a:spcAft>
                          <a:spcPts val="0"/>
                        </a:spcAft>
                      </a:pPr>
                      <a:endParaRPr lang="en-US" sz="1600" dirty="0">
                        <a:effectLst/>
                        <a:latin typeface="+mn-lt"/>
                        <a:ea typeface="Calibri" panose="020F0502020204030204" pitchFamily="34" charset="0"/>
                      </a:endParaRPr>
                    </a:p>
                  </a:txBody>
                  <a:tcPr marL="38882" marR="38882" marT="0" marB="0">
                    <a:solidFill>
                      <a:schemeClr val="tx2">
                        <a:lumMod val="50000"/>
                      </a:schemeClr>
                    </a:solidFill>
                  </a:tcPr>
                </a:tc>
                <a:tc>
                  <a:txBody>
                    <a:bodyPr/>
                    <a:lstStyle/>
                    <a:p>
                      <a:pPr algn="ctr" fontAlgn="b"/>
                      <a:r>
                        <a:rPr lang="en-US" sz="1800" b="1" i="0" u="none" strike="noStrike" dirty="0">
                          <a:solidFill>
                            <a:schemeClr val="bg1"/>
                          </a:solidFill>
                          <a:effectLst/>
                          <a:latin typeface="Calibri" panose="020F0502020204030204" pitchFamily="34" charset="0"/>
                        </a:rPr>
                        <a:t> $    770,497,715.44 </a:t>
                      </a:r>
                    </a:p>
                  </a:txBody>
                  <a:tcPr marL="9525" marR="9525" marT="9525" marB="0" anchor="b">
                    <a:solidFill>
                      <a:schemeClr val="tx2">
                        <a:lumMod val="50000"/>
                      </a:schemeClr>
                    </a:solidFill>
                  </a:tcPr>
                </a:tc>
                <a:tc>
                  <a:txBody>
                    <a:bodyPr/>
                    <a:lstStyle/>
                    <a:p>
                      <a:pPr algn="l" fontAlgn="b"/>
                      <a:r>
                        <a:rPr lang="en-US" sz="1500" b="1" i="0" u="none" strike="noStrike" dirty="0">
                          <a:solidFill>
                            <a:srgbClr val="000000"/>
                          </a:solidFill>
                          <a:effectLst/>
                          <a:latin typeface="Calibri" panose="020F0502020204030204" pitchFamily="34" charset="0"/>
                        </a:rPr>
                        <a:t> $ 710,441,686.32 </a:t>
                      </a:r>
                    </a:p>
                  </a:txBody>
                  <a:tcPr marL="9525" marR="9525" marT="9525" marB="0" anchor="b"/>
                </a:tc>
                <a:tc>
                  <a:txBody>
                    <a:bodyPr/>
                    <a:lstStyle/>
                    <a:p>
                      <a:pPr algn="ctr" fontAlgn="b"/>
                      <a:r>
                        <a:rPr lang="en-US" sz="1200" b="1" i="0" u="none" strike="noStrike" dirty="0">
                          <a:solidFill>
                            <a:srgbClr val="000000"/>
                          </a:solidFill>
                          <a:effectLst/>
                          <a:latin typeface="Calibri" panose="020F0502020204030204" pitchFamily="34" charset="0"/>
                        </a:rPr>
                        <a:t>92.21%</a:t>
                      </a:r>
                    </a:p>
                  </a:txBody>
                  <a:tcPr marL="9525" marR="9525" marT="9525" marB="0" anchor="b"/>
                </a:tc>
                <a:tc>
                  <a:txBody>
                    <a:bodyPr/>
                    <a:lstStyle/>
                    <a:p>
                      <a:pPr algn="l" fontAlgn="b"/>
                      <a:r>
                        <a:rPr lang="en-US" sz="1500" b="1" i="0" u="none" strike="noStrike" dirty="0">
                          <a:solidFill>
                            <a:srgbClr val="000000"/>
                          </a:solidFill>
                          <a:effectLst/>
                          <a:latin typeface="Calibri" panose="020F0502020204030204" pitchFamily="34" charset="0"/>
                        </a:rPr>
                        <a:t> $ 693,446,867.07 </a:t>
                      </a:r>
                    </a:p>
                  </a:txBody>
                  <a:tcPr marL="9525" marR="9525" marT="9525" marB="0" anchor="b"/>
                </a:tc>
                <a:tc>
                  <a:txBody>
                    <a:bodyPr/>
                    <a:lstStyle/>
                    <a:p>
                      <a:pPr algn="ctr" fontAlgn="b"/>
                      <a:r>
                        <a:rPr lang="en-US" sz="1200" b="1" i="0" u="none" strike="noStrike" dirty="0">
                          <a:solidFill>
                            <a:srgbClr val="000000"/>
                          </a:solidFill>
                          <a:effectLst/>
                          <a:latin typeface="Calibri" panose="020F0502020204030204" pitchFamily="34" charset="0"/>
                        </a:rPr>
                        <a:t>90.00%</a:t>
                      </a:r>
                    </a:p>
                  </a:txBody>
                  <a:tcPr marL="9525" marR="9525" marT="9525" marB="0" anchor="b"/>
                </a:tc>
                <a:extLst>
                  <a:ext uri="{0D108BD9-81ED-4DB2-BD59-A6C34878D82A}">
                    <a16:rowId xmlns:a16="http://schemas.microsoft.com/office/drawing/2014/main" val="2082018117"/>
                  </a:ext>
                </a:extLst>
              </a:tr>
              <a:tr h="765954">
                <a:tc>
                  <a:txBody>
                    <a:bodyPr/>
                    <a:lstStyle/>
                    <a:p>
                      <a:pPr marL="0" marR="0">
                        <a:spcBef>
                          <a:spcPts val="0"/>
                        </a:spcBef>
                        <a:spcAft>
                          <a:spcPts val="0"/>
                        </a:spcAft>
                      </a:pPr>
                      <a:r>
                        <a:rPr lang="en-US" sz="1600" dirty="0">
                          <a:effectLst/>
                          <a:latin typeface="+mn-lt"/>
                        </a:rPr>
                        <a:t>FEDERAL ACQUISITION SERVICE</a:t>
                      </a:r>
                    </a:p>
                    <a:p>
                      <a:pPr marL="0" marR="0">
                        <a:spcBef>
                          <a:spcPts val="0"/>
                        </a:spcBef>
                        <a:spcAft>
                          <a:spcPts val="0"/>
                        </a:spcAft>
                      </a:pPr>
                      <a:endParaRPr lang="en-US" sz="1600" dirty="0">
                        <a:effectLst/>
                        <a:latin typeface="+mn-lt"/>
                        <a:ea typeface="Calibri" panose="020F0502020204030204" pitchFamily="34" charset="0"/>
                      </a:endParaRPr>
                    </a:p>
                  </a:txBody>
                  <a:tcPr marL="38882" marR="38882" marT="0" marB="0">
                    <a:solidFill>
                      <a:schemeClr val="tx2">
                        <a:lumMod val="50000"/>
                      </a:schemeClr>
                    </a:solidFill>
                  </a:tcPr>
                </a:tc>
                <a:tc>
                  <a:txBody>
                    <a:bodyPr/>
                    <a:lstStyle/>
                    <a:p>
                      <a:pPr algn="ctr" fontAlgn="b"/>
                      <a:r>
                        <a:rPr lang="en-US" sz="1800" b="1" i="0" u="none" strike="noStrike" dirty="0">
                          <a:solidFill>
                            <a:schemeClr val="bg1"/>
                          </a:solidFill>
                          <a:effectLst/>
                          <a:latin typeface="Calibri" panose="020F0502020204030204" pitchFamily="34" charset="0"/>
                        </a:rPr>
                        <a:t> $    608,718,075.46 </a:t>
                      </a:r>
                    </a:p>
                  </a:txBody>
                  <a:tcPr marL="9525" marR="9525" marT="9525" marB="0" anchor="b">
                    <a:solidFill>
                      <a:schemeClr val="tx2">
                        <a:lumMod val="50000"/>
                      </a:schemeClr>
                    </a:solidFill>
                  </a:tcPr>
                </a:tc>
                <a:tc>
                  <a:txBody>
                    <a:bodyPr/>
                    <a:lstStyle/>
                    <a:p>
                      <a:pPr algn="l" fontAlgn="b"/>
                      <a:r>
                        <a:rPr lang="en-US" sz="1500" b="1" i="0" u="none" strike="noStrike" dirty="0">
                          <a:solidFill>
                            <a:srgbClr val="000000"/>
                          </a:solidFill>
                          <a:effectLst/>
                          <a:latin typeface="Calibri" panose="020F0502020204030204" pitchFamily="34" charset="0"/>
                        </a:rPr>
                        <a:t> $   59,201,927.91 </a:t>
                      </a:r>
                    </a:p>
                  </a:txBody>
                  <a:tcPr marL="9525" marR="9525" marT="9525" marB="0" anchor="b"/>
                </a:tc>
                <a:tc>
                  <a:txBody>
                    <a:bodyPr/>
                    <a:lstStyle/>
                    <a:p>
                      <a:pPr algn="ctr" fontAlgn="b"/>
                      <a:r>
                        <a:rPr lang="en-US" sz="1200" b="1" i="0" u="none" strike="noStrike" dirty="0">
                          <a:solidFill>
                            <a:srgbClr val="000000"/>
                          </a:solidFill>
                          <a:effectLst/>
                          <a:latin typeface="Calibri" panose="020F0502020204030204" pitchFamily="34" charset="0"/>
                        </a:rPr>
                        <a:t>9.73%</a:t>
                      </a:r>
                    </a:p>
                  </a:txBody>
                  <a:tcPr marL="9525" marR="9525" marT="9525" marB="0" anchor="b"/>
                </a:tc>
                <a:tc>
                  <a:txBody>
                    <a:bodyPr/>
                    <a:lstStyle/>
                    <a:p>
                      <a:pPr algn="l" fontAlgn="b"/>
                      <a:r>
                        <a:rPr lang="en-US" sz="1500" b="1" i="0" u="none" strike="noStrike" dirty="0">
                          <a:solidFill>
                            <a:srgbClr val="000000"/>
                          </a:solidFill>
                          <a:effectLst/>
                          <a:latin typeface="Calibri" panose="020F0502020204030204" pitchFamily="34" charset="0"/>
                        </a:rPr>
                        <a:t> $   37,185,961.89 </a:t>
                      </a:r>
                    </a:p>
                  </a:txBody>
                  <a:tcPr marL="9525" marR="9525" marT="9525" marB="0" anchor="b"/>
                </a:tc>
                <a:tc>
                  <a:txBody>
                    <a:bodyPr/>
                    <a:lstStyle/>
                    <a:p>
                      <a:pPr algn="ctr" fontAlgn="b"/>
                      <a:r>
                        <a:rPr lang="en-US" sz="1200" b="1" i="0" u="none" strike="noStrike" dirty="0">
                          <a:solidFill>
                            <a:srgbClr val="000000"/>
                          </a:solidFill>
                          <a:effectLst/>
                          <a:latin typeface="Calibri" panose="020F0502020204030204" pitchFamily="34" charset="0"/>
                        </a:rPr>
                        <a:t>6.11%</a:t>
                      </a:r>
                    </a:p>
                  </a:txBody>
                  <a:tcPr marL="9525" marR="9525" marT="9525" marB="0" anchor="b"/>
                </a:tc>
                <a:extLst>
                  <a:ext uri="{0D108BD9-81ED-4DB2-BD59-A6C34878D82A}">
                    <a16:rowId xmlns:a16="http://schemas.microsoft.com/office/drawing/2014/main" val="2420265407"/>
                  </a:ext>
                </a:extLst>
              </a:tr>
              <a:tr h="765954">
                <a:tc>
                  <a:txBody>
                    <a:bodyPr/>
                    <a:lstStyle/>
                    <a:p>
                      <a:pPr marL="0" marR="0">
                        <a:spcBef>
                          <a:spcPts val="0"/>
                        </a:spcBef>
                        <a:spcAft>
                          <a:spcPts val="0"/>
                        </a:spcAft>
                      </a:pPr>
                      <a:r>
                        <a:rPr lang="en-US" sz="1600" dirty="0">
                          <a:effectLst/>
                          <a:latin typeface="+mn-lt"/>
                        </a:rPr>
                        <a:t>DEPARTMENT OF THE NAVY</a:t>
                      </a:r>
                    </a:p>
                    <a:p>
                      <a:pPr marL="0" marR="0">
                        <a:spcBef>
                          <a:spcPts val="0"/>
                        </a:spcBef>
                        <a:spcAft>
                          <a:spcPts val="0"/>
                        </a:spcAft>
                      </a:pPr>
                      <a:endParaRPr lang="en-US" sz="1600" dirty="0">
                        <a:effectLst/>
                        <a:latin typeface="+mn-lt"/>
                        <a:ea typeface="Calibri" panose="020F0502020204030204" pitchFamily="34" charset="0"/>
                      </a:endParaRPr>
                    </a:p>
                  </a:txBody>
                  <a:tcPr marL="38882" marR="38882" marT="0" marB="0">
                    <a:solidFill>
                      <a:schemeClr val="tx2">
                        <a:lumMod val="50000"/>
                      </a:schemeClr>
                    </a:solidFill>
                  </a:tcPr>
                </a:tc>
                <a:tc>
                  <a:txBody>
                    <a:bodyPr/>
                    <a:lstStyle/>
                    <a:p>
                      <a:pPr algn="ctr" fontAlgn="b"/>
                      <a:r>
                        <a:rPr lang="en-US" sz="1800" b="1" i="0" u="none" strike="noStrike" dirty="0">
                          <a:solidFill>
                            <a:schemeClr val="bg1"/>
                          </a:solidFill>
                          <a:effectLst/>
                          <a:latin typeface="Calibri" panose="020F0502020204030204" pitchFamily="34" charset="0"/>
                        </a:rPr>
                        <a:t> $      27,029,714.24 </a:t>
                      </a:r>
                    </a:p>
                  </a:txBody>
                  <a:tcPr marL="9525" marR="9525" marT="9525" marB="0" anchor="b">
                    <a:solidFill>
                      <a:schemeClr val="tx2">
                        <a:lumMod val="50000"/>
                      </a:schemeClr>
                    </a:solidFill>
                  </a:tcPr>
                </a:tc>
                <a:tc>
                  <a:txBody>
                    <a:bodyPr/>
                    <a:lstStyle/>
                    <a:p>
                      <a:pPr marL="0" marR="0" algn="l">
                        <a:spcBef>
                          <a:spcPts val="0"/>
                        </a:spcBef>
                        <a:spcAft>
                          <a:spcPts val="0"/>
                        </a:spcAft>
                      </a:pPr>
                      <a:r>
                        <a:rPr lang="en-US" sz="1500" b="1" dirty="0">
                          <a:effectLst/>
                          <a:latin typeface="+mn-lt"/>
                        </a:rPr>
                        <a:t>                             </a:t>
                      </a:r>
                      <a:endParaRPr lang="en-US" sz="1500" b="1" dirty="0">
                        <a:effectLst/>
                        <a:latin typeface="+mn-lt"/>
                        <a:ea typeface="Calibri" panose="020F0502020204030204" pitchFamily="34" charset="0"/>
                      </a:endParaRPr>
                    </a:p>
                  </a:txBody>
                  <a:tcPr marL="38882" marR="38882" marT="0" marB="0" anchor="b">
                    <a:solidFill>
                      <a:srgbClr val="919191"/>
                    </a:solidFill>
                  </a:tcPr>
                </a:tc>
                <a:tc>
                  <a:txBody>
                    <a:bodyPr/>
                    <a:lstStyle/>
                    <a:p>
                      <a:pPr marL="0" marR="0" algn="ctr">
                        <a:spcBef>
                          <a:spcPts val="0"/>
                        </a:spcBef>
                        <a:spcAft>
                          <a:spcPts val="0"/>
                        </a:spcAft>
                      </a:pPr>
                      <a:r>
                        <a:rPr lang="en-US" sz="1200" b="1" dirty="0">
                          <a:effectLst/>
                          <a:latin typeface="+mn-lt"/>
                        </a:rPr>
                        <a:t>0.00%</a:t>
                      </a:r>
                      <a:endParaRPr lang="en-US" sz="1200" b="1" dirty="0">
                        <a:effectLst/>
                        <a:latin typeface="+mn-lt"/>
                        <a:ea typeface="Calibri" panose="020F0502020204030204" pitchFamily="34" charset="0"/>
                      </a:endParaRPr>
                    </a:p>
                  </a:txBody>
                  <a:tcPr marL="38882" marR="38882" marT="0" marB="0" anchor="b"/>
                </a:tc>
                <a:tc>
                  <a:txBody>
                    <a:bodyPr/>
                    <a:lstStyle/>
                    <a:p>
                      <a:pPr marL="0" marR="0" algn="l">
                        <a:spcBef>
                          <a:spcPts val="0"/>
                        </a:spcBef>
                        <a:spcAft>
                          <a:spcPts val="0"/>
                        </a:spcAft>
                      </a:pPr>
                      <a:endParaRPr lang="en-US" sz="1500" b="1" dirty="0">
                        <a:effectLst/>
                        <a:latin typeface="+mn-lt"/>
                        <a:ea typeface="Calibri" panose="020F0502020204030204" pitchFamily="34" charset="0"/>
                      </a:endParaRPr>
                    </a:p>
                  </a:txBody>
                  <a:tcPr marL="38882" marR="38882" marT="0" marB="0" anchor="b">
                    <a:solidFill>
                      <a:srgbClr val="919191"/>
                    </a:solidFill>
                  </a:tcPr>
                </a:tc>
                <a:tc>
                  <a:txBody>
                    <a:bodyPr/>
                    <a:lstStyle/>
                    <a:p>
                      <a:pPr marL="0" marR="0" algn="ctr">
                        <a:spcBef>
                          <a:spcPts val="0"/>
                        </a:spcBef>
                        <a:spcAft>
                          <a:spcPts val="0"/>
                        </a:spcAft>
                      </a:pPr>
                      <a:r>
                        <a:rPr lang="en-US" sz="1200" b="1" dirty="0">
                          <a:effectLst/>
                          <a:latin typeface="+mn-lt"/>
                        </a:rPr>
                        <a:t>0.00%</a:t>
                      </a:r>
                      <a:endParaRPr lang="en-US" sz="1200" b="1" dirty="0">
                        <a:effectLst/>
                        <a:latin typeface="+mn-lt"/>
                        <a:ea typeface="Calibri" panose="020F0502020204030204" pitchFamily="34" charset="0"/>
                      </a:endParaRPr>
                    </a:p>
                  </a:txBody>
                  <a:tcPr marL="38882" marR="38882" marT="0" marB="0" anchor="b"/>
                </a:tc>
                <a:extLst>
                  <a:ext uri="{0D108BD9-81ED-4DB2-BD59-A6C34878D82A}">
                    <a16:rowId xmlns:a16="http://schemas.microsoft.com/office/drawing/2014/main" val="849185090"/>
                  </a:ext>
                </a:extLst>
              </a:tr>
              <a:tr h="765954">
                <a:tc>
                  <a:txBody>
                    <a:bodyPr/>
                    <a:lstStyle/>
                    <a:p>
                      <a:pPr marL="0" marR="0">
                        <a:spcBef>
                          <a:spcPts val="0"/>
                        </a:spcBef>
                        <a:spcAft>
                          <a:spcPts val="0"/>
                        </a:spcAft>
                      </a:pPr>
                      <a:r>
                        <a:rPr lang="en-US" sz="1600" dirty="0">
                          <a:effectLst/>
                          <a:latin typeface="+mn-lt"/>
                        </a:rPr>
                        <a:t>NATIONAL INSTITUTES OF HEALTH</a:t>
                      </a:r>
                    </a:p>
                    <a:p>
                      <a:pPr marL="0" marR="0">
                        <a:spcBef>
                          <a:spcPts val="0"/>
                        </a:spcBef>
                        <a:spcAft>
                          <a:spcPts val="0"/>
                        </a:spcAft>
                      </a:pPr>
                      <a:endParaRPr lang="en-US" sz="1600" dirty="0">
                        <a:effectLst/>
                        <a:latin typeface="+mn-lt"/>
                        <a:ea typeface="Calibri" panose="020F0502020204030204" pitchFamily="34" charset="0"/>
                      </a:endParaRPr>
                    </a:p>
                  </a:txBody>
                  <a:tcPr marL="38882" marR="38882" marT="0" marB="0" anchor="b">
                    <a:solidFill>
                      <a:schemeClr val="tx2">
                        <a:lumMod val="50000"/>
                      </a:schemeClr>
                    </a:solidFill>
                  </a:tcPr>
                </a:tc>
                <a:tc>
                  <a:txBody>
                    <a:bodyPr/>
                    <a:lstStyle/>
                    <a:p>
                      <a:pPr marL="0" marR="0" algn="ctr">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rPr>
                        <a:t>$     11,312,466.98 </a:t>
                      </a:r>
                    </a:p>
                  </a:txBody>
                  <a:tcPr marL="68580" marR="68580" marT="0" marB="0" anchor="b">
                    <a:solidFill>
                      <a:schemeClr val="tx2">
                        <a:lumMod val="50000"/>
                      </a:schemeClr>
                    </a:solidFill>
                  </a:tcPr>
                </a:tc>
                <a:tc>
                  <a:txBody>
                    <a:bodyPr/>
                    <a:lstStyle/>
                    <a:p>
                      <a:pPr marL="0" marR="0">
                        <a:spcBef>
                          <a:spcPts val="0"/>
                        </a:spcBef>
                        <a:spcAft>
                          <a:spcPts val="0"/>
                        </a:spcAft>
                      </a:pPr>
                      <a:r>
                        <a:rPr lang="en-US" sz="1500" b="1" dirty="0">
                          <a:solidFill>
                            <a:srgbClr val="000000"/>
                          </a:solidFill>
                          <a:effectLst/>
                          <a:latin typeface="Calibri" panose="020F0502020204030204" pitchFamily="34" charset="0"/>
                          <a:ea typeface="Calibri" panose="020F0502020204030204" pitchFamily="34" charset="0"/>
                        </a:rPr>
                        <a:t> $    4,246,483.89 </a:t>
                      </a:r>
                      <a:endParaRPr lang="en-US" sz="1500" b="1"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rPr>
                        <a:t>37.54%</a:t>
                      </a:r>
                      <a:endParaRPr lang="en-US" sz="1200" b="1"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1500" b="1" dirty="0">
                          <a:solidFill>
                            <a:srgbClr val="000000"/>
                          </a:solidFill>
                          <a:effectLst/>
                          <a:latin typeface="Calibri" panose="020F0502020204030204" pitchFamily="34" charset="0"/>
                          <a:ea typeface="Calibri" panose="020F0502020204030204" pitchFamily="34" charset="0"/>
                        </a:rPr>
                        <a:t>$     4,246,483.89 </a:t>
                      </a:r>
                      <a:endParaRPr lang="en-US" sz="1500" b="1"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rPr>
                        <a:t>37.54%</a:t>
                      </a:r>
                      <a:endParaRPr lang="en-US" sz="1200" b="1"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108145415"/>
                  </a:ext>
                </a:extLst>
              </a:tr>
              <a:tr h="297206">
                <a:tc>
                  <a:txBody>
                    <a:bodyPr/>
                    <a:lstStyle/>
                    <a:p>
                      <a:pPr marL="0" marR="0">
                        <a:spcBef>
                          <a:spcPts val="0"/>
                        </a:spcBef>
                        <a:spcAft>
                          <a:spcPts val="0"/>
                        </a:spcAft>
                      </a:pPr>
                      <a:r>
                        <a:rPr lang="en-US" sz="1600" dirty="0">
                          <a:solidFill>
                            <a:schemeClr val="bg1"/>
                          </a:solidFill>
                          <a:effectLst/>
                          <a:latin typeface="+mn-lt"/>
                        </a:rPr>
                        <a:t>Grand Total</a:t>
                      </a:r>
                      <a:endParaRPr lang="en-US" sz="1600" dirty="0">
                        <a:solidFill>
                          <a:schemeClr val="bg1"/>
                        </a:solidFill>
                        <a:effectLst/>
                        <a:latin typeface="+mn-lt"/>
                        <a:ea typeface="Calibri" panose="020F0502020204030204" pitchFamily="34" charset="0"/>
                      </a:endParaRPr>
                    </a:p>
                  </a:txBody>
                  <a:tcPr marL="38882" marR="38882" marT="0" marB="0" anchor="b">
                    <a:solidFill>
                      <a:schemeClr val="accent3">
                        <a:lumMod val="50000"/>
                      </a:schemeClr>
                    </a:solidFill>
                  </a:tcPr>
                </a:tc>
                <a:tc>
                  <a:txBody>
                    <a:bodyPr/>
                    <a:lstStyle/>
                    <a:p>
                      <a:pPr algn="ctr" rtl="0" fontAlgn="ctr"/>
                      <a:r>
                        <a:rPr lang="en-US" sz="1600" b="1" i="0" u="none" strike="noStrike" dirty="0">
                          <a:solidFill>
                            <a:schemeClr val="bg1"/>
                          </a:solidFill>
                          <a:effectLst/>
                          <a:latin typeface="Calibri" panose="020F0502020204030204" pitchFamily="34" charset="0"/>
                        </a:rPr>
                        <a:t>$2,683,291,681.57</a:t>
                      </a:r>
                    </a:p>
                  </a:txBody>
                  <a:tcPr marL="9525" marR="9525" marT="9525" marB="0" anchor="ctr">
                    <a:solidFill>
                      <a:schemeClr val="accent3">
                        <a:lumMod val="50000"/>
                      </a:schemeClr>
                    </a:solidFill>
                  </a:tcPr>
                </a:tc>
                <a:tc>
                  <a:txBody>
                    <a:bodyPr/>
                    <a:lstStyle/>
                    <a:p>
                      <a:pPr algn="ctr" rtl="0" fontAlgn="ctr"/>
                      <a:r>
                        <a:rPr lang="en-US" sz="1600" b="1" i="0" u="none" strike="noStrike" dirty="0">
                          <a:solidFill>
                            <a:schemeClr val="bg1"/>
                          </a:solidFill>
                          <a:effectLst/>
                          <a:latin typeface="Calibri" panose="020F0502020204030204" pitchFamily="34" charset="0"/>
                        </a:rPr>
                        <a:t>$ 1,120,055,538.30</a:t>
                      </a:r>
                    </a:p>
                  </a:txBody>
                  <a:tcPr marL="9525" marR="9525" marT="9525" marB="0" anchor="ctr">
                    <a:solidFill>
                      <a:schemeClr val="accent3">
                        <a:lumMod val="50000"/>
                      </a:schemeClr>
                    </a:solidFill>
                  </a:tcPr>
                </a:tc>
                <a:tc>
                  <a:txBody>
                    <a:bodyPr/>
                    <a:lstStyle/>
                    <a:p>
                      <a:pPr algn="ctr" rtl="0" fontAlgn="ctr"/>
                      <a:r>
                        <a:rPr lang="en-US" sz="1600" b="1" i="0" u="none" strike="noStrike" dirty="0">
                          <a:solidFill>
                            <a:schemeClr val="bg1"/>
                          </a:solidFill>
                          <a:effectLst/>
                          <a:latin typeface="Calibri" panose="020F0502020204030204" pitchFamily="34" charset="0"/>
                        </a:rPr>
                        <a:t>41.74%</a:t>
                      </a:r>
                    </a:p>
                  </a:txBody>
                  <a:tcPr marL="9525" marR="9525" marT="9525" marB="0" anchor="ctr">
                    <a:solidFill>
                      <a:schemeClr val="accent3">
                        <a:lumMod val="50000"/>
                      </a:schemeClr>
                    </a:solidFill>
                  </a:tcPr>
                </a:tc>
                <a:tc>
                  <a:txBody>
                    <a:bodyPr/>
                    <a:lstStyle/>
                    <a:p>
                      <a:pPr algn="ctr" rtl="0" fontAlgn="ctr"/>
                      <a:r>
                        <a:rPr lang="en-US" sz="1600" b="1" i="0" u="none" strike="noStrike" dirty="0">
                          <a:solidFill>
                            <a:schemeClr val="bg1"/>
                          </a:solidFill>
                          <a:effectLst/>
                          <a:latin typeface="Calibri" panose="020F0502020204030204" pitchFamily="34" charset="0"/>
                        </a:rPr>
                        <a:t>$ 1,053,753,108.46</a:t>
                      </a:r>
                    </a:p>
                  </a:txBody>
                  <a:tcPr marL="9525" marR="9525" marT="9525" marB="0" anchor="ctr">
                    <a:solidFill>
                      <a:schemeClr val="accent3">
                        <a:lumMod val="50000"/>
                      </a:schemeClr>
                    </a:solidFill>
                  </a:tcPr>
                </a:tc>
                <a:tc>
                  <a:txBody>
                    <a:bodyPr/>
                    <a:lstStyle/>
                    <a:p>
                      <a:pPr algn="ctr" rtl="0" fontAlgn="ctr"/>
                      <a:r>
                        <a:rPr lang="en-US" sz="1600" b="1" i="0" u="none" strike="noStrike" dirty="0">
                          <a:solidFill>
                            <a:schemeClr val="bg1"/>
                          </a:solidFill>
                          <a:effectLst/>
                          <a:latin typeface="Calibri" panose="020F0502020204030204" pitchFamily="34" charset="0"/>
                        </a:rPr>
                        <a:t>39.27%</a:t>
                      </a:r>
                    </a:p>
                  </a:txBody>
                  <a:tcPr marL="9525" marR="9525" marT="9525" marB="0" anchor="ctr">
                    <a:solidFill>
                      <a:schemeClr val="accent3">
                        <a:lumMod val="50000"/>
                      </a:schemeClr>
                    </a:solidFill>
                  </a:tcPr>
                </a:tc>
                <a:extLst>
                  <a:ext uri="{0D108BD9-81ED-4DB2-BD59-A6C34878D82A}">
                    <a16:rowId xmlns:a16="http://schemas.microsoft.com/office/drawing/2014/main" val="3092974772"/>
                  </a:ext>
                </a:extLst>
              </a:tr>
            </a:tbl>
          </a:graphicData>
        </a:graphic>
      </p:graphicFrame>
    </p:spTree>
    <p:extLst>
      <p:ext uri="{BB962C8B-B14F-4D97-AF65-F5344CB8AC3E}">
        <p14:creationId xmlns:p14="http://schemas.microsoft.com/office/powerpoint/2010/main" val="24479097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rmAutofit/>
          </a:bodyPr>
          <a:lstStyle/>
          <a:p>
            <a:r>
              <a:rPr lang="en-US" sz="3200" dirty="0"/>
              <a:t>Women Veterans and IT</a:t>
            </a:r>
          </a:p>
        </p:txBody>
      </p:sp>
      <p:graphicFrame>
        <p:nvGraphicFramePr>
          <p:cNvPr id="7" name="Table 6">
            <a:extLst>
              <a:ext uri="{FF2B5EF4-FFF2-40B4-BE49-F238E27FC236}">
                <a16:creationId xmlns:a16="http://schemas.microsoft.com/office/drawing/2014/main" id="{49CF4E3B-4FB4-430D-977B-7F50ABEFD111}"/>
              </a:ext>
            </a:extLst>
          </p:cNvPr>
          <p:cNvGraphicFramePr>
            <a:graphicFrameLocks noGrp="1"/>
          </p:cNvGraphicFramePr>
          <p:nvPr/>
        </p:nvGraphicFramePr>
        <p:xfrm>
          <a:off x="4572000" y="762000"/>
          <a:ext cx="4191000" cy="5378239"/>
        </p:xfrm>
        <a:graphic>
          <a:graphicData uri="http://schemas.openxmlformats.org/drawingml/2006/table">
            <a:tbl>
              <a:tblPr firstRow="1" bandRow="1">
                <a:tableStyleId>{21E4AEA4-8DFA-4A89-87EB-49C32662AFE0}</a:tableStyleId>
              </a:tblPr>
              <a:tblGrid>
                <a:gridCol w="2362200">
                  <a:extLst>
                    <a:ext uri="{9D8B030D-6E8A-4147-A177-3AD203B41FA5}">
                      <a16:colId xmlns:a16="http://schemas.microsoft.com/office/drawing/2014/main" val="3796734285"/>
                    </a:ext>
                  </a:extLst>
                </a:gridCol>
                <a:gridCol w="1828800">
                  <a:extLst>
                    <a:ext uri="{9D8B030D-6E8A-4147-A177-3AD203B41FA5}">
                      <a16:colId xmlns:a16="http://schemas.microsoft.com/office/drawing/2014/main" val="3446262447"/>
                    </a:ext>
                  </a:extLst>
                </a:gridCol>
              </a:tblGrid>
              <a:tr h="1555167">
                <a:tc gridSpan="2">
                  <a:txBody>
                    <a:bodyPr/>
                    <a:lstStyle/>
                    <a:p>
                      <a:pPr algn="ctr"/>
                      <a:r>
                        <a:rPr lang="en-US" sz="2400" dirty="0"/>
                        <a:t>VA FY 2019 Spend in </a:t>
                      </a:r>
                    </a:p>
                    <a:p>
                      <a:pPr algn="ctr"/>
                      <a:r>
                        <a:rPr lang="en-US" sz="2400" dirty="0"/>
                        <a:t>Selected IT NAICS </a:t>
                      </a:r>
                    </a:p>
                    <a:p>
                      <a:pPr algn="ctr"/>
                      <a:r>
                        <a:rPr lang="en-US" sz="2000" dirty="0"/>
                        <a:t>(Verified VOSBs that are Women-Owned Small Businesses)</a:t>
                      </a:r>
                    </a:p>
                  </a:txBody>
                  <a:tcPr marL="68580" marR="68580" marT="34290" marB="34290">
                    <a:solidFill>
                      <a:srgbClr val="001F39"/>
                    </a:solidFill>
                  </a:tcPr>
                </a:tc>
                <a:tc hMerge="1">
                  <a:txBody>
                    <a:bodyPr/>
                    <a:lstStyle/>
                    <a:p>
                      <a:pPr algn="ctr"/>
                      <a:endParaRPr lang="en-US" dirty="0"/>
                    </a:p>
                  </a:txBody>
                  <a:tcPr/>
                </a:tc>
                <a:extLst>
                  <a:ext uri="{0D108BD9-81ED-4DB2-BD59-A6C34878D82A}">
                    <a16:rowId xmlns:a16="http://schemas.microsoft.com/office/drawing/2014/main" val="3806126297"/>
                  </a:ext>
                </a:extLst>
              </a:tr>
              <a:tr h="622411">
                <a:tc>
                  <a:txBody>
                    <a:bodyPr/>
                    <a:lstStyle/>
                    <a:p>
                      <a:pPr algn="l" fontAlgn="b"/>
                      <a:r>
                        <a:rPr lang="en-US" sz="1100" b="1" i="0" u="none" strike="noStrike" dirty="0">
                          <a:solidFill>
                            <a:schemeClr val="bg1"/>
                          </a:solidFill>
                          <a:effectLst/>
                          <a:latin typeface="Arial" panose="020B0604020202020204" pitchFamily="34" charset="0"/>
                          <a:cs typeface="Arial" panose="020B0604020202020204" pitchFamily="34" charset="0"/>
                        </a:rPr>
                        <a:t>541511 - Custom Computer Programming Services</a:t>
                      </a:r>
                    </a:p>
                  </a:txBody>
                  <a:tcPr marL="7144" marR="7144" marT="7144" marB="0" anchor="ctr">
                    <a:solidFill>
                      <a:srgbClr val="001F39"/>
                    </a:solidFill>
                  </a:tcPr>
                </a:tc>
                <a:tc>
                  <a:txBody>
                    <a:bodyPr/>
                    <a:lstStyle/>
                    <a:p>
                      <a:pPr marL="0" algn="r" defTabSz="457200" rtl="0" eaLnBrk="1" fontAlgn="b"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$ 786,129</a:t>
                      </a:r>
                    </a:p>
                  </a:txBody>
                  <a:tcPr marL="7144" marR="7144" marT="7144" marB="0" anchor="b">
                    <a:solidFill>
                      <a:srgbClr val="CBD9E8"/>
                    </a:solidFill>
                  </a:tcPr>
                </a:tc>
                <a:extLst>
                  <a:ext uri="{0D108BD9-81ED-4DB2-BD59-A6C34878D82A}">
                    <a16:rowId xmlns:a16="http://schemas.microsoft.com/office/drawing/2014/main" val="620195824"/>
                  </a:ext>
                </a:extLst>
              </a:tr>
              <a:tr h="604649">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Arial" panose="020B0604020202020204" pitchFamily="34" charset="0"/>
                          <a:cs typeface="Arial" panose="020B0604020202020204" pitchFamily="34" charset="0"/>
                        </a:rPr>
                        <a:t>541512 - Computer Systems Design Services</a:t>
                      </a:r>
                    </a:p>
                  </a:txBody>
                  <a:tcPr marL="7144" marR="7144" marT="7144" marB="0" anchor="ctr">
                    <a:solidFill>
                      <a:srgbClr val="001F39"/>
                    </a:solidFill>
                  </a:tcPr>
                </a:tc>
                <a:tc>
                  <a:txBody>
                    <a:bodyPr/>
                    <a:lstStyle/>
                    <a:p>
                      <a:pPr marL="0" algn="r" defTabSz="457200" rtl="0" eaLnBrk="1" fontAlgn="b"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$221,677,264</a:t>
                      </a:r>
                    </a:p>
                  </a:txBody>
                  <a:tcPr marL="7144" marR="7144" marT="7144" marB="0" anchor="b">
                    <a:solidFill>
                      <a:srgbClr val="CBD9E8"/>
                    </a:solidFill>
                  </a:tcPr>
                </a:tc>
                <a:extLst>
                  <a:ext uri="{0D108BD9-81ED-4DB2-BD59-A6C34878D82A}">
                    <a16:rowId xmlns:a16="http://schemas.microsoft.com/office/drawing/2014/main" val="1506674221"/>
                  </a:ext>
                </a:extLst>
              </a:tr>
              <a:tr h="62651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fr-FR" sz="1100" b="1" i="0" u="none" strike="noStrike" dirty="0">
                          <a:solidFill>
                            <a:schemeClr val="tx1"/>
                          </a:solidFill>
                          <a:effectLst/>
                          <a:latin typeface="Arial" panose="020B0604020202020204" pitchFamily="34" charset="0"/>
                          <a:cs typeface="Arial" panose="020B0604020202020204" pitchFamily="34" charset="0"/>
                        </a:rPr>
                        <a:t>541513 - Computer Facilities Management Service</a:t>
                      </a:r>
                    </a:p>
                    <a:p>
                      <a:pPr marL="0" marR="0" lvl="0" indent="0" algn="l" defTabSz="457200" rtl="0" eaLnBrk="1" fontAlgn="b" latinLnBrk="0" hangingPunct="1">
                        <a:lnSpc>
                          <a:spcPct val="100000"/>
                        </a:lnSpc>
                        <a:spcBef>
                          <a:spcPts val="0"/>
                        </a:spcBef>
                        <a:spcAft>
                          <a:spcPts val="0"/>
                        </a:spcAft>
                        <a:buClrTx/>
                        <a:buSzTx/>
                        <a:buFontTx/>
                        <a:buNone/>
                        <a:tabLst/>
                        <a:defRPr/>
                      </a:pPr>
                      <a:endParaRPr lang="fr-FR" sz="11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solidFill>
                      <a:schemeClr val="accent3">
                        <a:lumMod val="20000"/>
                        <a:lumOff val="80000"/>
                      </a:schemeClr>
                    </a:solidFill>
                  </a:tcPr>
                </a:tc>
                <a:tc>
                  <a:txBody>
                    <a:bodyPr/>
                    <a:lstStyle/>
                    <a:p>
                      <a:pPr marL="0" algn="r" defTabSz="457200" rtl="0" eaLnBrk="1" fontAlgn="b"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$0</a:t>
                      </a:r>
                    </a:p>
                  </a:txBody>
                  <a:tcPr marL="7144" marR="7144" marT="7144" marB="0" anchor="b">
                    <a:solidFill>
                      <a:schemeClr val="accent3">
                        <a:lumMod val="20000"/>
                        <a:lumOff val="80000"/>
                      </a:schemeClr>
                    </a:solidFill>
                  </a:tcPr>
                </a:tc>
                <a:extLst>
                  <a:ext uri="{0D108BD9-81ED-4DB2-BD59-A6C34878D82A}">
                    <a16:rowId xmlns:a16="http://schemas.microsoft.com/office/drawing/2014/main" val="4255676145"/>
                  </a:ext>
                </a:extLst>
              </a:tr>
              <a:tr h="833248">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Arial" panose="020B0604020202020204" pitchFamily="34" charset="0"/>
                          <a:cs typeface="Arial" panose="020B0604020202020204" pitchFamily="34" charset="0"/>
                        </a:rPr>
                        <a:t>541519 - Other Computer Related Services</a:t>
                      </a:r>
                      <a:endParaRPr lang="fr-FR" sz="11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solidFill>
                      <a:srgbClr val="001F39"/>
                    </a:solidFill>
                  </a:tcPr>
                </a:tc>
                <a:tc>
                  <a:txBody>
                    <a:bodyPr/>
                    <a:lstStyle/>
                    <a:p>
                      <a:pPr marL="0" algn="r" defTabSz="457200" rtl="0" eaLnBrk="1" fontAlgn="b"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$ 21,544,700</a:t>
                      </a:r>
                    </a:p>
                  </a:txBody>
                  <a:tcPr marL="7144" marR="7144" marT="7144" marB="0" anchor="b">
                    <a:solidFill>
                      <a:srgbClr val="CBD9E8"/>
                    </a:solidFill>
                  </a:tcPr>
                </a:tc>
                <a:extLst>
                  <a:ext uri="{0D108BD9-81ED-4DB2-BD59-A6C34878D82A}">
                    <a16:rowId xmlns:a16="http://schemas.microsoft.com/office/drawing/2014/main" val="3168717092"/>
                  </a:ext>
                </a:extLst>
              </a:tr>
              <a:tr h="1136248">
                <a:tc>
                  <a:txBody>
                    <a:bodyPr/>
                    <a:lstStyle/>
                    <a:p>
                      <a:pPr algn="l" fontAlgn="b"/>
                      <a:r>
                        <a:rPr lang="en-US" sz="1400" b="1" i="0" u="none" strike="noStrike" dirty="0">
                          <a:solidFill>
                            <a:schemeClr val="bg1"/>
                          </a:solidFill>
                          <a:effectLst/>
                          <a:latin typeface="Arial" panose="020B0604020202020204" pitchFamily="34" charset="0"/>
                          <a:cs typeface="Arial" panose="020B0604020202020204" pitchFamily="34" charset="0"/>
                        </a:rPr>
                        <a:t>Grand Total</a:t>
                      </a:r>
                    </a:p>
                  </a:txBody>
                  <a:tcPr marL="7144" marR="7144" marT="7144" marB="0" anchor="ctr">
                    <a:solidFill>
                      <a:schemeClr val="tx2">
                        <a:lumMod val="50000"/>
                      </a:schemeClr>
                    </a:solidFill>
                  </a:tcPr>
                </a:tc>
                <a:tc>
                  <a:txBody>
                    <a:bodyPr/>
                    <a:lstStyle/>
                    <a:p>
                      <a:pPr marL="0" algn="r" defTabSz="457200" rtl="0" eaLnBrk="1" fontAlgn="b" latinLnBrk="0" hangingPunct="1"/>
                      <a:r>
                        <a:rPr lang="en-US" sz="1400" b="1" i="0" u="none" strike="noStrike" kern="1200" dirty="0">
                          <a:solidFill>
                            <a:schemeClr val="bg1"/>
                          </a:solidFill>
                          <a:effectLst/>
                          <a:latin typeface="Arial" panose="020B0604020202020204" pitchFamily="34" charset="0"/>
                          <a:ea typeface="+mn-ea"/>
                          <a:cs typeface="Arial" panose="020B0604020202020204" pitchFamily="34" charset="0"/>
                        </a:rPr>
                        <a:t>$ 244,008,093</a:t>
                      </a:r>
                    </a:p>
                  </a:txBody>
                  <a:tcPr marL="7144" marR="7144" marT="7144" marB="0" anchor="ctr">
                    <a:solidFill>
                      <a:schemeClr val="tx2">
                        <a:lumMod val="50000"/>
                      </a:schemeClr>
                    </a:solidFill>
                  </a:tcPr>
                </a:tc>
                <a:extLst>
                  <a:ext uri="{0D108BD9-81ED-4DB2-BD59-A6C34878D82A}">
                    <a16:rowId xmlns:a16="http://schemas.microsoft.com/office/drawing/2014/main" val="1901204706"/>
                  </a:ext>
                </a:extLst>
              </a:tr>
            </a:tbl>
          </a:graphicData>
        </a:graphic>
      </p:graphicFrame>
      <p:graphicFrame>
        <p:nvGraphicFramePr>
          <p:cNvPr id="6" name="Table 5">
            <a:extLst>
              <a:ext uri="{FF2B5EF4-FFF2-40B4-BE49-F238E27FC236}">
                <a16:creationId xmlns:a16="http://schemas.microsoft.com/office/drawing/2014/main" id="{A74EEC50-1E62-4A3D-88A1-3D1E7CE658F5}"/>
              </a:ext>
            </a:extLst>
          </p:cNvPr>
          <p:cNvGraphicFramePr>
            <a:graphicFrameLocks noGrp="1"/>
          </p:cNvGraphicFramePr>
          <p:nvPr/>
        </p:nvGraphicFramePr>
        <p:xfrm>
          <a:off x="304800" y="762000"/>
          <a:ext cx="4187952" cy="5378239"/>
        </p:xfrm>
        <a:graphic>
          <a:graphicData uri="http://schemas.openxmlformats.org/drawingml/2006/table">
            <a:tbl>
              <a:tblPr firstRow="1" bandRow="1">
                <a:tableStyleId>{21E4AEA4-8DFA-4A89-87EB-49C32662AFE0}</a:tableStyleId>
              </a:tblPr>
              <a:tblGrid>
                <a:gridCol w="2586121">
                  <a:extLst>
                    <a:ext uri="{9D8B030D-6E8A-4147-A177-3AD203B41FA5}">
                      <a16:colId xmlns:a16="http://schemas.microsoft.com/office/drawing/2014/main" val="3796734285"/>
                    </a:ext>
                  </a:extLst>
                </a:gridCol>
                <a:gridCol w="1601831">
                  <a:extLst>
                    <a:ext uri="{9D8B030D-6E8A-4147-A177-3AD203B41FA5}">
                      <a16:colId xmlns:a16="http://schemas.microsoft.com/office/drawing/2014/main" val="3446262447"/>
                    </a:ext>
                  </a:extLst>
                </a:gridCol>
              </a:tblGrid>
              <a:tr h="1600200">
                <a:tc gridSpan="2">
                  <a:txBody>
                    <a:bodyPr/>
                    <a:lstStyle/>
                    <a:p>
                      <a:pPr algn="ctr"/>
                      <a:r>
                        <a:rPr lang="en-US" sz="2400" dirty="0"/>
                        <a:t>VA FY 2019 Spend in </a:t>
                      </a:r>
                    </a:p>
                    <a:p>
                      <a:pPr algn="ctr"/>
                      <a:r>
                        <a:rPr lang="en-US" sz="2400" dirty="0"/>
                        <a:t>Selected IT NAICS</a:t>
                      </a:r>
                    </a:p>
                    <a:p>
                      <a:pPr algn="ctr"/>
                      <a:r>
                        <a:rPr lang="en-US" sz="2000" dirty="0"/>
                        <a:t>(All Verified VOSBs)</a:t>
                      </a:r>
                    </a:p>
                    <a:p>
                      <a:pPr algn="ctr"/>
                      <a:endParaRPr lang="en-US" sz="2400" dirty="0"/>
                    </a:p>
                  </a:txBody>
                  <a:tcPr marL="68580" marR="68580" marT="34290" marB="34290" anchor="b">
                    <a:solidFill>
                      <a:schemeClr val="tx2">
                        <a:lumMod val="50000"/>
                      </a:schemeClr>
                    </a:solidFill>
                  </a:tcPr>
                </a:tc>
                <a:tc hMerge="1">
                  <a:txBody>
                    <a:bodyPr/>
                    <a:lstStyle/>
                    <a:p>
                      <a:pPr algn="ctr"/>
                      <a:endParaRPr lang="en-US" dirty="0"/>
                    </a:p>
                  </a:txBody>
                  <a:tcPr/>
                </a:tc>
                <a:extLst>
                  <a:ext uri="{0D108BD9-81ED-4DB2-BD59-A6C34878D82A}">
                    <a16:rowId xmlns:a16="http://schemas.microsoft.com/office/drawing/2014/main" val="3806126297"/>
                  </a:ext>
                </a:extLst>
              </a:tr>
              <a:tr h="609600">
                <a:tc>
                  <a:txBody>
                    <a:bodyPr/>
                    <a:lstStyle/>
                    <a:p>
                      <a:pPr algn="l" fontAlgn="b"/>
                      <a:r>
                        <a:rPr lang="en-US" sz="1100" b="1" i="0" u="none" strike="noStrike" dirty="0">
                          <a:solidFill>
                            <a:schemeClr val="bg1"/>
                          </a:solidFill>
                          <a:effectLst/>
                          <a:latin typeface="Arial" panose="020B0604020202020204" pitchFamily="34" charset="0"/>
                          <a:cs typeface="Arial" panose="020B0604020202020204" pitchFamily="34" charset="0"/>
                        </a:rPr>
                        <a:t>541511 - Custom Computer Programming Services</a:t>
                      </a:r>
                    </a:p>
                  </a:txBody>
                  <a:tcPr marL="7144" marR="7144" marT="7144" marB="0" anchor="ctr">
                    <a:solidFill>
                      <a:schemeClr val="tx2">
                        <a:lumMod val="50000"/>
                      </a:schemeClr>
                    </a:solidFill>
                  </a:tcPr>
                </a:tc>
                <a:tc>
                  <a:txBody>
                    <a:bodyPr/>
                    <a:lstStyle/>
                    <a:p>
                      <a:pPr marL="0" algn="r" defTabSz="457200" rtl="0" eaLnBrk="1" fontAlgn="b"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       32,444,883 </a:t>
                      </a:r>
                    </a:p>
                  </a:txBody>
                  <a:tcPr marL="7144" marR="7144" marT="7144" marB="0" anchor="b">
                    <a:solidFill>
                      <a:srgbClr val="CBD9E8"/>
                    </a:solidFill>
                  </a:tcPr>
                </a:tc>
                <a:extLst>
                  <a:ext uri="{0D108BD9-81ED-4DB2-BD59-A6C34878D82A}">
                    <a16:rowId xmlns:a16="http://schemas.microsoft.com/office/drawing/2014/main" val="620195824"/>
                  </a:ext>
                </a:extLst>
              </a:tr>
              <a:tr h="609600">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Arial" panose="020B0604020202020204" pitchFamily="34" charset="0"/>
                          <a:cs typeface="Arial" panose="020B0604020202020204" pitchFamily="34" charset="0"/>
                        </a:rPr>
                        <a:t>541512 - Computer Systems Design Services</a:t>
                      </a:r>
                    </a:p>
                  </a:txBody>
                  <a:tcPr marL="7144" marR="7144" marT="7144" marB="0" anchor="ctr">
                    <a:solidFill>
                      <a:schemeClr val="tx2">
                        <a:lumMod val="50000"/>
                      </a:schemeClr>
                    </a:solidFill>
                  </a:tcPr>
                </a:tc>
                <a:tc>
                  <a:txBody>
                    <a:bodyPr/>
                    <a:lstStyle/>
                    <a:p>
                      <a:pPr marL="0" algn="r" defTabSz="457200" rtl="0" eaLnBrk="1" fontAlgn="b"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     808,099,261 </a:t>
                      </a:r>
                    </a:p>
                  </a:txBody>
                  <a:tcPr marL="7144" marR="7144" marT="7144" marB="0" anchor="b">
                    <a:solidFill>
                      <a:srgbClr val="CBD9E8"/>
                    </a:solidFill>
                  </a:tcPr>
                </a:tc>
                <a:extLst>
                  <a:ext uri="{0D108BD9-81ED-4DB2-BD59-A6C34878D82A}">
                    <a16:rowId xmlns:a16="http://schemas.microsoft.com/office/drawing/2014/main" val="1506674221"/>
                  </a:ext>
                </a:extLst>
              </a:tr>
              <a:tr h="601357">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fr-FR" sz="1100" b="1" i="0" u="none" strike="noStrike" dirty="0">
                          <a:solidFill>
                            <a:schemeClr val="tx1"/>
                          </a:solidFill>
                          <a:effectLst/>
                          <a:latin typeface="Arial" panose="020B0604020202020204" pitchFamily="34" charset="0"/>
                          <a:cs typeface="Arial" panose="020B0604020202020204" pitchFamily="34" charset="0"/>
                        </a:rPr>
                        <a:t>541513 - Computer Facilities Management Service</a:t>
                      </a:r>
                    </a:p>
                    <a:p>
                      <a:pPr marL="0" marR="0" lvl="0" indent="0" algn="l" defTabSz="457200" rtl="0" eaLnBrk="1" fontAlgn="b" latinLnBrk="0" hangingPunct="1">
                        <a:lnSpc>
                          <a:spcPct val="100000"/>
                        </a:lnSpc>
                        <a:spcBef>
                          <a:spcPts val="0"/>
                        </a:spcBef>
                        <a:spcAft>
                          <a:spcPts val="0"/>
                        </a:spcAft>
                        <a:buClrTx/>
                        <a:buSzTx/>
                        <a:buFontTx/>
                        <a:buNone/>
                        <a:tabLst/>
                        <a:defRPr/>
                      </a:pP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7144" marR="7144" marT="7144" marB="0" anchor="ctr">
                    <a:solidFill>
                      <a:schemeClr val="accent3">
                        <a:lumMod val="20000"/>
                        <a:lumOff val="80000"/>
                      </a:schemeClr>
                    </a:solidFill>
                  </a:tcPr>
                </a:tc>
                <a:tc>
                  <a:txBody>
                    <a:bodyPr/>
                    <a:lstStyle/>
                    <a:p>
                      <a:pPr marL="0" algn="r" defTabSz="457200" rtl="0" eaLnBrk="1" fontAlgn="b" latinLnBrk="0" hangingPunct="1"/>
                      <a:endParaRPr lang="en-US" sz="14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0" algn="r" defTabSz="457200" rtl="0" eaLnBrk="1" fontAlgn="b" latinLnBrk="0" hangingPunct="1"/>
                      <a:r>
                        <a:rPr lang="en-US" sz="1400" b="0" i="0" u="none" strike="noStrike" kern="1200" dirty="0">
                          <a:solidFill>
                            <a:schemeClr val="tx1"/>
                          </a:solidFill>
                          <a:effectLst/>
                          <a:latin typeface="Arial" panose="020B0604020202020204" pitchFamily="34" charset="0"/>
                          <a:ea typeface="+mn-ea"/>
                          <a:cs typeface="Arial" panose="020B0604020202020204" pitchFamily="34" charset="0"/>
                        </a:rPr>
                        <a:t> </a:t>
                      </a:r>
                      <a:r>
                        <a:rPr lang="en-US" sz="1400" b="1" i="0" u="none" strike="noStrike" kern="1200" dirty="0">
                          <a:solidFill>
                            <a:schemeClr val="tx1"/>
                          </a:solidFill>
                          <a:effectLst/>
                          <a:latin typeface="Arial" panose="020B0604020202020204" pitchFamily="34" charset="0"/>
                          <a:ea typeface="+mn-ea"/>
                          <a:cs typeface="Arial" panose="020B0604020202020204" pitchFamily="34" charset="0"/>
                        </a:rPr>
                        <a:t>$         6,683,877 </a:t>
                      </a:r>
                    </a:p>
                  </a:txBody>
                  <a:tcPr marL="7144" marR="7144" marT="7144" marB="0" anchor="b">
                    <a:solidFill>
                      <a:schemeClr val="accent3">
                        <a:lumMod val="20000"/>
                        <a:lumOff val="80000"/>
                      </a:schemeClr>
                    </a:solidFill>
                  </a:tcPr>
                </a:tc>
                <a:extLst>
                  <a:ext uri="{0D108BD9-81ED-4DB2-BD59-A6C34878D82A}">
                    <a16:rowId xmlns:a16="http://schemas.microsoft.com/office/drawing/2014/main" val="1031458991"/>
                  </a:ext>
                </a:extLst>
              </a:tr>
              <a:tr h="846443">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Arial" panose="020B0604020202020204" pitchFamily="34" charset="0"/>
                          <a:cs typeface="Arial" panose="020B0604020202020204" pitchFamily="34" charset="0"/>
                        </a:rPr>
                        <a:t>541519 - Other Computer Related Services</a:t>
                      </a:r>
                      <a:endParaRPr lang="fr-FR" sz="11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solidFill>
                      <a:schemeClr val="tx2">
                        <a:lumMod val="50000"/>
                      </a:schemeClr>
                    </a:solidFill>
                  </a:tcPr>
                </a:tc>
                <a:tc>
                  <a:txBody>
                    <a:bodyPr/>
                    <a:lstStyle/>
                    <a:p>
                      <a:pPr marL="0" algn="r" defTabSz="457200" rtl="0" eaLnBrk="1" fontAlgn="b"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  1,041,238,089 </a:t>
                      </a:r>
                    </a:p>
                  </a:txBody>
                  <a:tcPr marL="7144" marR="7144" marT="7144" marB="0" anchor="b">
                    <a:solidFill>
                      <a:srgbClr val="CBD9E8"/>
                    </a:solidFill>
                  </a:tcPr>
                </a:tc>
                <a:extLst>
                  <a:ext uri="{0D108BD9-81ED-4DB2-BD59-A6C34878D82A}">
                    <a16:rowId xmlns:a16="http://schemas.microsoft.com/office/drawing/2014/main" val="3168717092"/>
                  </a:ext>
                </a:extLst>
              </a:tr>
              <a:tr h="1111039">
                <a:tc>
                  <a:txBody>
                    <a:bodyPr/>
                    <a:lstStyle/>
                    <a:p>
                      <a:pPr algn="l" fontAlgn="b"/>
                      <a:r>
                        <a:rPr lang="en-US" sz="1400" b="1" i="0" u="none" strike="noStrike" dirty="0">
                          <a:solidFill>
                            <a:schemeClr val="bg1"/>
                          </a:solidFill>
                          <a:effectLst/>
                          <a:latin typeface="Arial" panose="020B0604020202020204" pitchFamily="34" charset="0"/>
                          <a:cs typeface="Arial" panose="020B0604020202020204" pitchFamily="34" charset="0"/>
                        </a:rPr>
                        <a:t>Grand Total</a:t>
                      </a:r>
                    </a:p>
                  </a:txBody>
                  <a:tcPr marL="7144" marR="7144" marT="7144" marB="0" anchor="ctr">
                    <a:solidFill>
                      <a:schemeClr val="tx2">
                        <a:lumMod val="50000"/>
                      </a:schemeClr>
                    </a:solidFill>
                  </a:tcPr>
                </a:tc>
                <a:tc>
                  <a:txBody>
                    <a:bodyPr/>
                    <a:lstStyle/>
                    <a:p>
                      <a:pPr marL="0" algn="r" defTabSz="457200" rtl="0" eaLnBrk="1" fontAlgn="b" latinLnBrk="0" hangingPunct="1"/>
                      <a:r>
                        <a:rPr lang="en-US" sz="1400" b="0" i="0" u="none" strike="noStrike" kern="1200" dirty="0">
                          <a:solidFill>
                            <a:schemeClr val="bg1"/>
                          </a:solidFill>
                          <a:effectLst/>
                          <a:latin typeface="Arial" panose="020B0604020202020204" pitchFamily="34" charset="0"/>
                          <a:ea typeface="+mn-ea"/>
                          <a:cs typeface="Arial" panose="020B0604020202020204" pitchFamily="34" charset="0"/>
                        </a:rPr>
                        <a:t>$  </a:t>
                      </a:r>
                      <a:r>
                        <a:rPr lang="en-US" sz="1400" b="1" i="0" u="none" strike="noStrike" kern="1200" dirty="0">
                          <a:solidFill>
                            <a:schemeClr val="bg1"/>
                          </a:solidFill>
                          <a:effectLst/>
                          <a:latin typeface="Arial" panose="020B0604020202020204" pitchFamily="34" charset="0"/>
                          <a:ea typeface="+mn-ea"/>
                          <a:cs typeface="Arial" panose="020B0604020202020204" pitchFamily="34" charset="0"/>
                        </a:rPr>
                        <a:t>1,888,466,110 </a:t>
                      </a:r>
                    </a:p>
                  </a:txBody>
                  <a:tcPr marL="7144" marR="7144" marT="7144" marB="0" anchor="ctr">
                    <a:solidFill>
                      <a:schemeClr val="tx2">
                        <a:lumMod val="50000"/>
                      </a:schemeClr>
                    </a:solidFill>
                  </a:tcPr>
                </a:tc>
                <a:extLst>
                  <a:ext uri="{0D108BD9-81ED-4DB2-BD59-A6C34878D82A}">
                    <a16:rowId xmlns:a16="http://schemas.microsoft.com/office/drawing/2014/main" val="1901204706"/>
                  </a:ext>
                </a:extLst>
              </a:tr>
            </a:tbl>
          </a:graphicData>
        </a:graphic>
      </p:graphicFrame>
    </p:spTree>
    <p:extLst>
      <p:ext uri="{BB962C8B-B14F-4D97-AF65-F5344CB8AC3E}">
        <p14:creationId xmlns:p14="http://schemas.microsoft.com/office/powerpoint/2010/main" val="1342553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9E435-788B-4A63-A609-358D2B51A791}"/>
              </a:ext>
            </a:extLst>
          </p:cNvPr>
          <p:cNvSpPr txBox="1"/>
          <p:nvPr/>
        </p:nvSpPr>
        <p:spPr>
          <a:xfrm>
            <a:off x="420915" y="763714"/>
            <a:ext cx="845820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OSDBU-hosted Direct Access Program events are held throughout the year designed to facilitate direct interaction between VA PDMs and small businesses</a:t>
            </a:r>
          </a:p>
          <a:p>
            <a:pPr marL="457200" indent="-457200">
              <a:buFont typeface="Arial" panose="020B0604020202020204" pitchFamily="34" charset="0"/>
              <a:buChar char="•"/>
            </a:pPr>
            <a:r>
              <a:rPr lang="en-US" sz="3200" dirty="0"/>
              <a:t>Learn about upcoming events here: </a:t>
            </a:r>
            <a:r>
              <a:rPr lang="en-US" sz="3200" dirty="0">
                <a:solidFill>
                  <a:schemeClr val="accent2">
                    <a:lumMod val="75000"/>
                  </a:schemeClr>
                </a:solidFill>
                <a:hlinkClick r:id="rId3">
                  <a:extLst>
                    <a:ext uri="{A12FA001-AC4F-418D-AE19-62706E023703}">
                      <ahyp:hlinkClr xmlns:ahyp="http://schemas.microsoft.com/office/drawing/2018/hyperlinkcolor" val="tx"/>
                    </a:ext>
                  </a:extLst>
                </a:hlinkClick>
              </a:rPr>
              <a:t>https://www.vetbiz.va.gov/events</a:t>
            </a:r>
            <a:r>
              <a:rPr lang="en-US" sz="3200" dirty="0">
                <a:solidFill>
                  <a:schemeClr val="accent2">
                    <a:lumMod val="75000"/>
                  </a:schemeClr>
                </a:solidFill>
              </a:rPr>
              <a:t> </a:t>
            </a:r>
          </a:p>
          <a:p>
            <a:pPr marL="457200" indent="-457200">
              <a:buFont typeface="Arial" panose="020B0604020202020204" pitchFamily="34" charset="0"/>
              <a:buChar char="•"/>
            </a:pPr>
            <a:endParaRPr lang="en-US" sz="3200" dirty="0"/>
          </a:p>
          <a:p>
            <a:endParaRPr lang="en-US" sz="3200" dirty="0"/>
          </a:p>
          <a:p>
            <a:pPr marL="457200" indent="-457200">
              <a:buFont typeface="Arial" panose="020B0604020202020204" pitchFamily="34" charset="0"/>
              <a:buChar char="•"/>
            </a:pPr>
            <a:endParaRPr lang="en-US" sz="3200" dirty="0"/>
          </a:p>
        </p:txBody>
      </p:sp>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Autofit/>
          </a:bodyPr>
          <a:lstStyle/>
          <a:p>
            <a:r>
              <a:rPr lang="en-US" sz="3200" dirty="0"/>
              <a:t>Meet Procurement Decision Makers (PDMs)</a:t>
            </a:r>
          </a:p>
        </p:txBody>
      </p:sp>
    </p:spTree>
    <p:extLst>
      <p:ext uri="{BB962C8B-B14F-4D97-AF65-F5344CB8AC3E}">
        <p14:creationId xmlns:p14="http://schemas.microsoft.com/office/powerpoint/2010/main" val="651054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6124575" cy="5257800"/>
          </a:xfrm>
        </p:spPr>
        <p:txBody>
          <a:bodyPr>
            <a:normAutofit fontScale="25000" lnSpcReduction="20000"/>
          </a:bodyPr>
          <a:lstStyle/>
          <a:p>
            <a:r>
              <a:rPr lang="en-US" altLang="en-US" sz="7200" dirty="0"/>
              <a:t>Apply for Verification to be listed in the Vendor Information Pages (VIP).</a:t>
            </a:r>
          </a:p>
          <a:p>
            <a:pPr marL="0" indent="0">
              <a:buNone/>
            </a:pPr>
            <a:endParaRPr lang="en-US" altLang="en-US" sz="7200" dirty="0"/>
          </a:p>
          <a:p>
            <a:r>
              <a:rPr lang="en-US" altLang="en-US" sz="7200" dirty="0"/>
              <a:t>Stay informed by checking for small business updates online through the OSDBU Website and/or social media accounts (YouTube, Facebook, Twitter).</a:t>
            </a:r>
          </a:p>
          <a:p>
            <a:pPr marL="0" indent="0">
              <a:buNone/>
            </a:pPr>
            <a:endParaRPr lang="en-US" altLang="en-US" sz="7200" dirty="0"/>
          </a:p>
          <a:p>
            <a:r>
              <a:rPr lang="en-US" altLang="en-US" sz="7200" dirty="0"/>
              <a:t>Review our </a:t>
            </a:r>
            <a:r>
              <a:rPr lang="en-US" altLang="en-US" sz="7200" b="1" dirty="0"/>
              <a:t>Doing Business with VA </a:t>
            </a:r>
            <a:r>
              <a:rPr lang="en-US" altLang="en-US" sz="7200" dirty="0"/>
              <a:t>and education and training resources.</a:t>
            </a:r>
          </a:p>
          <a:p>
            <a:pPr lvl="1"/>
            <a:r>
              <a:rPr lang="en-US" altLang="en-US" sz="7200" dirty="0"/>
              <a:t>Doing Business with VA Reference Guide</a:t>
            </a:r>
          </a:p>
          <a:p>
            <a:pPr lvl="1"/>
            <a:r>
              <a:rPr lang="en-US" altLang="en-US" sz="7200" dirty="0"/>
              <a:t>Procurement Readiness Reference Guide</a:t>
            </a:r>
          </a:p>
          <a:p>
            <a:pPr lvl="1"/>
            <a:r>
              <a:rPr lang="en-US" altLang="en-US" sz="7200" dirty="0"/>
              <a:t>Framework for Success Model</a:t>
            </a:r>
          </a:p>
          <a:p>
            <a:pPr lvl="1"/>
            <a:r>
              <a:rPr lang="en-US" altLang="en-US" sz="7200" dirty="0"/>
              <a:t>Building a Capabilities Statement Training</a:t>
            </a:r>
          </a:p>
          <a:p>
            <a:pPr marL="457200" lvl="1" indent="0">
              <a:buNone/>
            </a:pPr>
            <a:endParaRPr lang="en-US" altLang="en-US" sz="7200" dirty="0"/>
          </a:p>
          <a:p>
            <a:r>
              <a:rPr lang="en-US" altLang="en-US" sz="7200" dirty="0"/>
              <a:t>Browse our </a:t>
            </a:r>
            <a:r>
              <a:rPr lang="en-US" altLang="en-US" sz="7200" b="1" dirty="0"/>
              <a:t>Media Library</a:t>
            </a:r>
            <a:r>
              <a:rPr lang="en-US" altLang="en-US" sz="7200" dirty="0"/>
              <a:t> for previous webinars, On-Demand training, and speaking engagements pertinent to the small business community.</a:t>
            </a:r>
          </a:p>
          <a:p>
            <a:pPr marL="0" indent="0">
              <a:buNone/>
            </a:pPr>
            <a:endParaRPr lang="en-US" altLang="en-US" sz="7200" dirty="0"/>
          </a:p>
          <a:p>
            <a:r>
              <a:rPr lang="en-US" altLang="en-US" sz="7200" dirty="0"/>
              <a:t>Attend Direct Access Program (DAP) events.</a:t>
            </a:r>
          </a:p>
          <a:p>
            <a:pPr marL="0" indent="0">
              <a:buNone/>
            </a:pPr>
            <a:endParaRPr lang="en-US" altLang="en-US" sz="2000" dirty="0"/>
          </a:p>
          <a:p>
            <a:pPr marL="0" indent="0">
              <a:buNone/>
            </a:pPr>
            <a:endParaRPr lang="en-US" altLang="en-US" sz="2000" dirty="0"/>
          </a:p>
          <a:p>
            <a:pPr marL="0" indent="0">
              <a:buNone/>
            </a:pPr>
            <a:endParaRPr lang="en-US" altLang="en-US" sz="2000" dirty="0"/>
          </a:p>
          <a:p>
            <a:pPr marL="0" indent="0">
              <a:buNone/>
            </a:pPr>
            <a:endParaRPr lang="en-US" altLang="en-US" sz="2000" dirty="0"/>
          </a:p>
          <a:p>
            <a:pPr marL="0" indent="0">
              <a:buNone/>
            </a:pPr>
            <a:r>
              <a:rPr lang="en-US" altLang="en-US" sz="4400" dirty="0"/>
              <a:t> </a:t>
            </a:r>
          </a:p>
          <a:p>
            <a:endParaRPr lang="en-US" altLang="en-US" sz="2100" b="1" dirty="0"/>
          </a:p>
          <a:p>
            <a:pPr lvl="1"/>
            <a:endParaRPr lang="en-US" altLang="en-US" sz="18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9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200" dirty="0"/>
              <a:t>How to use OSDBU Resources Effectively</a:t>
            </a:r>
          </a:p>
        </p:txBody>
      </p:sp>
      <p:pic>
        <p:nvPicPr>
          <p:cNvPr id="5" name="Picture 4">
            <a:extLst>
              <a:ext uri="{FF2B5EF4-FFF2-40B4-BE49-F238E27FC236}">
                <a16:creationId xmlns:a16="http://schemas.microsoft.com/office/drawing/2014/main" id="{32175EDF-EB9D-4B35-998A-7765ED73E655}"/>
              </a:ext>
            </a:extLst>
          </p:cNvPr>
          <p:cNvPicPr>
            <a:picLocks noChangeAspect="1"/>
          </p:cNvPicPr>
          <p:nvPr/>
        </p:nvPicPr>
        <p:blipFill>
          <a:blip r:embed="rId4"/>
          <a:stretch>
            <a:fillRect/>
          </a:stretch>
        </p:blipFill>
        <p:spPr>
          <a:xfrm>
            <a:off x="6460251" y="2114550"/>
            <a:ext cx="2102724" cy="2741295"/>
          </a:xfrm>
          <a:prstGeom prst="rect">
            <a:avLst/>
          </a:prstGeom>
        </p:spPr>
      </p:pic>
      <p:sp>
        <p:nvSpPr>
          <p:cNvPr id="6" name="TextBox 5">
            <a:extLst>
              <a:ext uri="{FF2B5EF4-FFF2-40B4-BE49-F238E27FC236}">
                <a16:creationId xmlns:a16="http://schemas.microsoft.com/office/drawing/2014/main" id="{BABC8871-3E3E-44DB-A5E5-C5147E63FE42}"/>
              </a:ext>
            </a:extLst>
          </p:cNvPr>
          <p:cNvSpPr txBox="1"/>
          <p:nvPr/>
        </p:nvSpPr>
        <p:spPr>
          <a:xfrm>
            <a:off x="6460251" y="4993347"/>
            <a:ext cx="191943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sng" strike="noStrike" kern="1200" cap="none" spc="0" normalizeH="0" baseline="0" noProof="0" dirty="0">
                <a:ln>
                  <a:noFill/>
                </a:ln>
                <a:solidFill>
                  <a:srgbClr val="000000"/>
                </a:solidFill>
                <a:effectLst/>
                <a:uLnTx/>
                <a:uFillTx/>
                <a:latin typeface="Calibri"/>
                <a:ea typeface="+mn-ea"/>
                <a:cs typeface="+mn-cs"/>
              </a:rPr>
              <a:t>Doing Business with VA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sng" strike="noStrike" kern="1200" cap="none" spc="0" normalizeH="0" baseline="0" noProof="0" dirty="0">
                <a:ln>
                  <a:noFill/>
                </a:ln>
                <a:solidFill>
                  <a:srgbClr val="000000"/>
                </a:solidFill>
                <a:effectLst/>
                <a:uLnTx/>
                <a:uFillTx/>
                <a:latin typeface="Calibri"/>
                <a:ea typeface="+mn-ea"/>
                <a:cs typeface="+mn-cs"/>
              </a:rPr>
              <a:t>Reference Guide</a:t>
            </a:r>
          </a:p>
        </p:txBody>
      </p:sp>
    </p:spTree>
    <p:custDataLst>
      <p:tags r:id="rId1"/>
    </p:custDataLst>
    <p:extLst>
      <p:ext uri="{BB962C8B-B14F-4D97-AF65-F5344CB8AC3E}">
        <p14:creationId xmlns:p14="http://schemas.microsoft.com/office/powerpoint/2010/main" val="5416306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lvl="0" defTabSz="914336">
              <a:spcBef>
                <a:spcPts val="0"/>
              </a:spcBef>
              <a:defRPr/>
            </a:pPr>
            <a:r>
              <a:rPr lang="en-US" sz="2000" b="1" dirty="0">
                <a:solidFill>
                  <a:prstClr val="black"/>
                </a:solidFill>
                <a:latin typeface="Arial" panose="020B0604020202020204" pitchFamily="34" charset="0"/>
              </a:rPr>
              <a:t>VA Office of Small and Disadvantaged Business Utilization</a:t>
            </a:r>
          </a:p>
          <a:p>
            <a:pPr lvl="1" defTabSz="914336">
              <a:spcBef>
                <a:spcPts val="0"/>
              </a:spcBef>
              <a:defRPr/>
            </a:pPr>
            <a:r>
              <a:rPr lang="en-US" sz="2400" b="1" dirty="0">
                <a:solidFill>
                  <a:srgbClr val="00628E"/>
                </a:solidFill>
                <a:hlinkClick r:id="rId3" tooltip="Link to VA Office of Small and Disadvantaged Business Utilization">
                  <a:extLst>
                    <a:ext uri="{A12FA001-AC4F-418D-AE19-62706E023703}">
                      <ahyp:hlinkClr xmlns:ahyp="http://schemas.microsoft.com/office/drawing/2018/hyperlinkcolor" val="tx"/>
                    </a:ext>
                  </a:extLst>
                </a:hlinkClick>
              </a:rPr>
              <a:t>http://www.va.gov/osdbu/</a:t>
            </a:r>
            <a:r>
              <a:rPr lang="en-US" sz="2400" b="1" dirty="0">
                <a:solidFill>
                  <a:srgbClr val="00628E"/>
                </a:solidFill>
              </a:rPr>
              <a:t> </a:t>
            </a:r>
          </a:p>
          <a:p>
            <a:pPr lvl="0" defTabSz="914336">
              <a:spcBef>
                <a:spcPts val="0"/>
              </a:spcBef>
              <a:defRPr/>
            </a:pPr>
            <a:r>
              <a:rPr lang="en-US" sz="2000" b="1" dirty="0">
                <a:solidFill>
                  <a:prstClr val="black"/>
                </a:solidFill>
                <a:latin typeface="Arial" panose="020B0604020202020204" pitchFamily="34" charset="0"/>
              </a:rPr>
              <a:t>COVID-19 Resources: </a:t>
            </a:r>
          </a:p>
          <a:p>
            <a:pPr lvl="1" defTabSz="914336">
              <a:spcBef>
                <a:spcPts val="0"/>
              </a:spcBef>
              <a:defRPr/>
            </a:pPr>
            <a:r>
              <a:rPr lang="en-US" sz="2400" b="1" dirty="0">
                <a:solidFill>
                  <a:srgbClr val="00628E"/>
                </a:solidFill>
              </a:rPr>
              <a:t> </a:t>
            </a:r>
            <a:r>
              <a:rPr lang="en-US" sz="2400" b="1" dirty="0">
                <a:solidFill>
                  <a:schemeClr val="accent2">
                    <a:lumMod val="75000"/>
                  </a:schemeClr>
                </a:solidFill>
                <a:hlinkClick r:id="rId4">
                  <a:extLst>
                    <a:ext uri="{A12FA001-AC4F-418D-AE19-62706E023703}">
                      <ahyp:hlinkClr xmlns:ahyp="http://schemas.microsoft.com/office/drawing/2018/hyperlinkcolor" val="tx"/>
                    </a:ext>
                  </a:extLst>
                </a:hlinkClick>
              </a:rPr>
              <a:t>https://www.va.gov/OSDBU/COVID-19/ </a:t>
            </a:r>
            <a:endParaRPr lang="en-US" sz="2400" b="1" dirty="0">
              <a:solidFill>
                <a:schemeClr val="accent2">
                  <a:lumMod val="75000"/>
                </a:schemeClr>
              </a:solidFill>
            </a:endParaRPr>
          </a:p>
          <a:p>
            <a:pPr lvl="0" defTabSz="914336">
              <a:spcBef>
                <a:spcPts val="0"/>
              </a:spcBef>
              <a:defRPr/>
            </a:pPr>
            <a:r>
              <a:rPr lang="en-US" sz="2000" b="1" dirty="0">
                <a:solidFill>
                  <a:prstClr val="black"/>
                </a:solidFill>
                <a:latin typeface="Arial" panose="020B0604020202020204" pitchFamily="34" charset="0"/>
              </a:rPr>
              <a:t>VA Verification</a:t>
            </a:r>
          </a:p>
          <a:p>
            <a:pPr lvl="1" defTabSz="914336">
              <a:spcBef>
                <a:spcPts val="0"/>
              </a:spcBef>
              <a:defRPr/>
            </a:pPr>
            <a:r>
              <a:rPr lang="en-US" sz="2400" b="1" dirty="0">
                <a:solidFill>
                  <a:srgbClr val="00628E"/>
                </a:solidFill>
                <a:hlinkClick r:id="rId5" tooltip="VA Vendor Information Pages portal">
                  <a:extLst>
                    <a:ext uri="{A12FA001-AC4F-418D-AE19-62706E023703}">
                      <ahyp:hlinkClr xmlns:ahyp="http://schemas.microsoft.com/office/drawing/2018/hyperlinkcolor" val="tx"/>
                    </a:ext>
                  </a:extLst>
                </a:hlinkClick>
              </a:rPr>
              <a:t>https://www.vip.vetbiz.va.gov</a:t>
            </a:r>
            <a:endParaRPr lang="en-US" sz="2400" b="1" dirty="0">
              <a:solidFill>
                <a:srgbClr val="00628E"/>
              </a:solidFill>
            </a:endParaRPr>
          </a:p>
          <a:p>
            <a:pPr lvl="0" defTabSz="914336">
              <a:spcBef>
                <a:spcPts val="0"/>
              </a:spcBef>
              <a:defRPr/>
            </a:pPr>
            <a:r>
              <a:rPr lang="en-US" sz="2000" b="1" dirty="0">
                <a:solidFill>
                  <a:prstClr val="black"/>
                </a:solidFill>
                <a:latin typeface="Arial" panose="020B0604020202020204" pitchFamily="34" charset="0"/>
              </a:rPr>
              <a:t>Doing Business with VA Resources</a:t>
            </a:r>
          </a:p>
          <a:p>
            <a:pPr lvl="1" defTabSz="914336">
              <a:spcBef>
                <a:spcPts val="0"/>
              </a:spcBef>
              <a:defRPr/>
            </a:pPr>
            <a:r>
              <a:rPr lang="en-US" sz="2400" b="1" dirty="0">
                <a:solidFill>
                  <a:srgbClr val="00628E"/>
                </a:solidFill>
                <a:hlinkClick r:id="rId6" tooltip="Link to Doing Business with VA Resources">
                  <a:extLst>
                    <a:ext uri="{A12FA001-AC4F-418D-AE19-62706E023703}">
                      <ahyp:hlinkClr xmlns:ahyp="http://schemas.microsoft.com/office/drawing/2018/hyperlinkcolor" val="tx"/>
                    </a:ext>
                  </a:extLst>
                </a:hlinkClick>
              </a:rPr>
              <a:t>http://www.va.gov/osdbu/library/dbwva.asp</a:t>
            </a:r>
            <a:endParaRPr lang="en-US" sz="2400" b="1" dirty="0">
              <a:solidFill>
                <a:srgbClr val="00628E"/>
              </a:solidFill>
            </a:endParaRPr>
          </a:p>
          <a:p>
            <a:pPr lvl="0" defTabSz="914336">
              <a:spcBef>
                <a:spcPts val="0"/>
              </a:spcBef>
              <a:defRPr/>
            </a:pPr>
            <a:r>
              <a:rPr lang="en-US" sz="2000" b="1" dirty="0">
                <a:solidFill>
                  <a:prstClr val="black"/>
                </a:solidFill>
                <a:latin typeface="Arial" panose="020B0604020202020204" pitchFamily="34" charset="0"/>
              </a:rPr>
              <a:t>Education and Training</a:t>
            </a:r>
          </a:p>
          <a:p>
            <a:pPr lvl="1" defTabSz="914336">
              <a:spcBef>
                <a:spcPts val="0"/>
              </a:spcBef>
              <a:defRPr/>
            </a:pPr>
            <a:r>
              <a:rPr lang="en-US" sz="2400" b="1" dirty="0">
                <a:solidFill>
                  <a:srgbClr val="00628E"/>
                </a:solidFill>
                <a:hlinkClick r:id="rId7">
                  <a:extLst>
                    <a:ext uri="{A12FA001-AC4F-418D-AE19-62706E023703}">
                      <ahyp:hlinkClr xmlns:ahyp="http://schemas.microsoft.com/office/drawing/2018/hyperlinkcolor" val="tx"/>
                    </a:ext>
                  </a:extLst>
                </a:hlinkClick>
              </a:rPr>
              <a:t>https://www.va.gov/osdbu/outreach/soc/training.asp</a:t>
            </a:r>
            <a:endParaRPr lang="en-US" sz="2400" b="1" dirty="0">
              <a:solidFill>
                <a:srgbClr val="00628E"/>
              </a:solidFill>
            </a:endParaRPr>
          </a:p>
          <a:p>
            <a:pPr lvl="0" defTabSz="914336">
              <a:spcBef>
                <a:spcPts val="0"/>
              </a:spcBef>
              <a:defRPr/>
            </a:pPr>
            <a:r>
              <a:rPr lang="en-US" sz="2000" b="1" dirty="0">
                <a:solidFill>
                  <a:prstClr val="black"/>
                </a:solidFill>
                <a:latin typeface="Arial" panose="020B0604020202020204" pitchFamily="34" charset="0"/>
              </a:rPr>
              <a:t>Direct Access Program Events</a:t>
            </a:r>
          </a:p>
          <a:p>
            <a:pPr lvl="1" defTabSz="914336">
              <a:spcBef>
                <a:spcPts val="0"/>
              </a:spcBef>
              <a:defRPr/>
            </a:pPr>
            <a:r>
              <a:rPr lang="en-US" sz="2400" b="1" u="sng" dirty="0">
                <a:solidFill>
                  <a:schemeClr val="accent2">
                    <a:lumMod val="75000"/>
                  </a:schemeClr>
                </a:solidFill>
                <a:hlinkClick r:id="rId8">
                  <a:extLst>
                    <a:ext uri="{A12FA001-AC4F-418D-AE19-62706E023703}">
                      <ahyp:hlinkClr xmlns:ahyp="http://schemas.microsoft.com/office/drawing/2018/hyperlinkcolor" val="tx"/>
                    </a:ext>
                  </a:extLst>
                </a:hlinkClick>
              </a:rPr>
              <a:t>https://www.vetbiz.va.gov/events</a:t>
            </a:r>
            <a:endParaRPr lang="en-US" sz="2400" b="1" u="sng" dirty="0">
              <a:solidFill>
                <a:schemeClr val="accent2">
                  <a:lumMod val="75000"/>
                </a:schemeClr>
              </a:solidFill>
            </a:endParaRPr>
          </a:p>
          <a:p>
            <a:pPr lvl="0" defTabSz="914336">
              <a:spcBef>
                <a:spcPts val="0"/>
              </a:spcBef>
              <a:defRPr/>
            </a:pPr>
            <a:r>
              <a:rPr lang="en-US" sz="2000" b="1" dirty="0">
                <a:solidFill>
                  <a:prstClr val="black"/>
                </a:solidFill>
                <a:latin typeface="Arial" panose="020B0604020202020204" pitchFamily="34" charset="0"/>
              </a:rPr>
              <a:t>Veteran Entrepreneur Portal</a:t>
            </a:r>
          </a:p>
          <a:p>
            <a:pPr lvl="1" defTabSz="914336">
              <a:spcBef>
                <a:spcPts val="0"/>
              </a:spcBef>
              <a:defRPr/>
            </a:pPr>
            <a:r>
              <a:rPr lang="en-US" sz="2400" b="1" dirty="0">
                <a:solidFill>
                  <a:srgbClr val="00628E"/>
                </a:solidFill>
                <a:hlinkClick r:id="rId9">
                  <a:extLst>
                    <a:ext uri="{A12FA001-AC4F-418D-AE19-62706E023703}">
                      <ahyp:hlinkClr xmlns:ahyp="http://schemas.microsoft.com/office/drawing/2018/hyperlinkcolor" val="tx"/>
                    </a:ext>
                  </a:extLst>
                </a:hlinkClick>
              </a:rPr>
              <a:t>http://www.va.gov/osdbu/entrepreneur/</a:t>
            </a:r>
            <a:endParaRPr lang="en-US" sz="2400" b="1" dirty="0">
              <a:solidFill>
                <a:srgbClr val="00628E"/>
              </a:solidFill>
            </a:endParaRPr>
          </a:p>
          <a:p>
            <a:pPr marL="0" lvl="0" indent="0" fontAlgn="base">
              <a:spcBef>
                <a:spcPct val="0"/>
              </a:spcBef>
              <a:spcAft>
                <a:spcPct val="0"/>
              </a:spcAft>
              <a:buNone/>
            </a:pPr>
            <a:endParaRPr lang="en-US" altLang="en-US" sz="1800" b="1" dirty="0"/>
          </a:p>
        </p:txBody>
      </p:sp>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75</a:t>
            </a:fld>
            <a:endParaRPr lang="en-US" dirty="0">
              <a:solidFill>
                <a:prstClr val="white"/>
              </a:solidFill>
            </a:endParaRPr>
          </a:p>
        </p:txBody>
      </p:sp>
      <p:sp>
        <p:nvSpPr>
          <p:cNvPr id="4" name="Title 3"/>
          <p:cNvSpPr>
            <a:spLocks noGrp="1"/>
          </p:cNvSpPr>
          <p:nvPr>
            <p:ph type="title"/>
          </p:nvPr>
        </p:nvSpPr>
        <p:spPr/>
        <p:txBody>
          <a:bodyPr>
            <a:normAutofit/>
          </a:bodyPr>
          <a:lstStyle/>
          <a:p>
            <a:r>
              <a:rPr lang="en-US" sz="3200" dirty="0"/>
              <a:t>Useful Resources</a:t>
            </a:r>
          </a:p>
        </p:txBody>
      </p:sp>
    </p:spTree>
    <p:extLst>
      <p:ext uri="{BB962C8B-B14F-4D97-AF65-F5344CB8AC3E}">
        <p14:creationId xmlns:p14="http://schemas.microsoft.com/office/powerpoint/2010/main" val="2154648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Autofit/>
          </a:bodyPr>
          <a:lstStyle/>
          <a:p>
            <a:r>
              <a:rPr lang="en-US" sz="3200" dirty="0"/>
              <a:t>Summary on Doing Business with VA</a:t>
            </a:r>
          </a:p>
        </p:txBody>
      </p:sp>
      <p:sp>
        <p:nvSpPr>
          <p:cNvPr id="2" name="TextBox 1">
            <a:extLst>
              <a:ext uri="{FF2B5EF4-FFF2-40B4-BE49-F238E27FC236}">
                <a16:creationId xmlns:a16="http://schemas.microsoft.com/office/drawing/2014/main" id="{4569E435-788B-4A63-A609-358D2B51A791}"/>
              </a:ext>
            </a:extLst>
          </p:cNvPr>
          <p:cNvSpPr txBox="1"/>
          <p:nvPr/>
        </p:nvSpPr>
        <p:spPr>
          <a:xfrm>
            <a:off x="420915" y="763714"/>
            <a:ext cx="8458200"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t>Get verified</a:t>
            </a:r>
          </a:p>
          <a:p>
            <a:pPr marL="457200" indent="-457200">
              <a:buFont typeface="Arial" panose="020B0604020202020204" pitchFamily="34" charset="0"/>
              <a:buChar char="•"/>
            </a:pPr>
            <a:r>
              <a:rPr lang="en-US" sz="3200" dirty="0"/>
              <a:t>Do your research</a:t>
            </a:r>
          </a:p>
          <a:p>
            <a:pPr marL="457200" indent="-457200">
              <a:buFont typeface="Arial" panose="020B0604020202020204" pitchFamily="34" charset="0"/>
              <a:buChar char="•"/>
            </a:pPr>
            <a:r>
              <a:rPr lang="en-US" sz="3200" dirty="0"/>
              <a:t>Partner and subcontract</a:t>
            </a:r>
          </a:p>
          <a:p>
            <a:pPr marL="457200" indent="-457200">
              <a:buFont typeface="Arial" panose="020B0604020202020204" pitchFamily="34" charset="0"/>
              <a:buChar char="•"/>
            </a:pPr>
            <a:r>
              <a:rPr lang="en-US" sz="3200" dirty="0"/>
              <a:t>Meet with Procurement Decision Makers</a:t>
            </a:r>
          </a:p>
          <a:p>
            <a:pPr marL="457200" indent="-457200">
              <a:buFont typeface="Arial" panose="020B0604020202020204" pitchFamily="34" charset="0"/>
              <a:buChar char="•"/>
            </a:pPr>
            <a:r>
              <a:rPr lang="en-US" sz="3200" dirty="0"/>
              <a:t>Take advantage of OSDBU resources</a:t>
            </a:r>
          </a:p>
          <a:p>
            <a:endParaRPr lang="en-US" sz="3200" dirty="0">
              <a:solidFill>
                <a:schemeClr val="accent2">
                  <a:lumMod val="75000"/>
                </a:schemeClr>
              </a:solidFill>
            </a:endParaRPr>
          </a:p>
          <a:p>
            <a:pPr marL="457200" indent="-457200">
              <a:buFont typeface="Arial" panose="020B0604020202020204" pitchFamily="34" charset="0"/>
              <a:buChar char="•"/>
            </a:pPr>
            <a:endParaRPr lang="en-US" sz="3200" dirty="0">
              <a:solidFill>
                <a:schemeClr val="accent2">
                  <a:lumMod val="75000"/>
                </a:schemeClr>
              </a:solidFill>
            </a:endParaRPr>
          </a:p>
          <a:p>
            <a:pPr marL="457200" indent="-457200">
              <a:buFont typeface="Arial" panose="020B0604020202020204" pitchFamily="34" charset="0"/>
              <a:buChar char="•"/>
            </a:pPr>
            <a:endParaRPr lang="en-US" sz="3200" dirty="0"/>
          </a:p>
          <a:p>
            <a:endParaRPr lang="en-US" sz="3200" dirty="0"/>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2461403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fontAlgn="base">
              <a:spcBef>
                <a:spcPct val="0"/>
              </a:spcBef>
              <a:spcAft>
                <a:spcPct val="0"/>
              </a:spcAft>
              <a:buNone/>
            </a:pPr>
            <a:r>
              <a:rPr lang="en-US" altLang="en-US" sz="2400" b="1" u="sng" dirty="0">
                <a:solidFill>
                  <a:prstClr val="black"/>
                </a:solidFill>
              </a:rPr>
              <a:t>OSDBU Help Desk: </a:t>
            </a:r>
          </a:p>
          <a:p>
            <a:pPr marL="257175" indent="-257175" fontAlgn="base">
              <a:spcBef>
                <a:spcPct val="0"/>
              </a:spcBef>
              <a:spcAft>
                <a:spcPct val="0"/>
              </a:spcAft>
              <a:buNone/>
            </a:pPr>
            <a:r>
              <a:rPr lang="en-US" altLang="en-US" sz="2000" b="1" dirty="0">
                <a:solidFill>
                  <a:prstClr val="black"/>
                </a:solidFill>
              </a:rPr>
              <a:t>Phone: 1–866–584–2344</a:t>
            </a:r>
          </a:p>
          <a:p>
            <a:pPr marL="257175" indent="-257175" fontAlgn="base">
              <a:spcBef>
                <a:spcPct val="0"/>
              </a:spcBef>
              <a:spcAft>
                <a:spcPct val="0"/>
              </a:spcAft>
              <a:buNone/>
            </a:pPr>
            <a:r>
              <a:rPr lang="en-US" altLang="en-US" sz="2000" b="1" dirty="0"/>
              <a:t>Email: </a:t>
            </a:r>
            <a:r>
              <a:rPr lang="en-US" altLang="en-US" sz="2000" b="1" dirty="0">
                <a:solidFill>
                  <a:schemeClr val="accent2">
                    <a:lumMod val="75000"/>
                  </a:schemeClr>
                </a:solidFill>
                <a:hlinkClick r:id="rId3" tooltip="Email OSDBU about Doing Business with VA">
                  <a:extLst>
                    <a:ext uri="{A12FA001-AC4F-418D-AE19-62706E023703}">
                      <ahyp:hlinkClr xmlns:ahyp="http://schemas.microsoft.com/office/drawing/2018/hyperlinkcolor" val="tx"/>
                    </a:ext>
                  </a:extLst>
                </a:hlinkClick>
              </a:rPr>
              <a:t>vip@va.gov</a:t>
            </a:r>
            <a:endParaRPr lang="en-US" altLang="en-US" sz="2000" b="1" dirty="0">
              <a:solidFill>
                <a:schemeClr val="accent2">
                  <a:lumMod val="75000"/>
                </a:schemeClr>
              </a:solidFill>
            </a:endParaRPr>
          </a:p>
          <a:p>
            <a:pPr marL="257175" indent="-257175" fontAlgn="base">
              <a:spcBef>
                <a:spcPct val="0"/>
              </a:spcBef>
              <a:spcAft>
                <a:spcPct val="0"/>
              </a:spcAft>
              <a:buNone/>
            </a:pPr>
            <a:r>
              <a:rPr lang="en-US" altLang="en-US" sz="2000" b="1" dirty="0"/>
              <a:t>Hours: 8 a.m. – 6 p.m. (Eastern Time)</a:t>
            </a:r>
          </a:p>
          <a:p>
            <a:pPr marL="0" indent="0" fontAlgn="base">
              <a:spcBef>
                <a:spcPct val="0"/>
              </a:spcBef>
              <a:spcAft>
                <a:spcPct val="0"/>
              </a:spcAft>
              <a:buNone/>
            </a:pPr>
            <a:endParaRPr lang="en-US" altLang="en-US" sz="2400" b="1" u="sng" dirty="0"/>
          </a:p>
          <a:p>
            <a:pPr marL="0" indent="0" fontAlgn="base">
              <a:spcBef>
                <a:spcPct val="0"/>
              </a:spcBef>
              <a:spcAft>
                <a:spcPct val="0"/>
              </a:spcAft>
              <a:buNone/>
            </a:pPr>
            <a:r>
              <a:rPr lang="en-US" altLang="en-US" sz="2400" b="1" u="sng" dirty="0"/>
              <a:t>OSDBU Website:</a:t>
            </a:r>
            <a:r>
              <a:rPr lang="en-US" altLang="en-US" sz="2400" b="1" dirty="0"/>
              <a:t>  </a:t>
            </a:r>
            <a:r>
              <a:rPr lang="en-US" altLang="en-US" sz="2000" b="1" dirty="0">
                <a:solidFill>
                  <a:schemeClr val="accent2">
                    <a:lumMod val="75000"/>
                  </a:schemeClr>
                </a:solidFill>
                <a:hlinkClick r:id="rId4" tooltip="https://www.va.gov/osdbu/ ">
                  <a:extLst>
                    <a:ext uri="{A12FA001-AC4F-418D-AE19-62706E023703}">
                      <ahyp:hlinkClr xmlns:ahyp="http://schemas.microsoft.com/office/drawing/2018/hyperlinkcolor" val="tx"/>
                    </a:ext>
                  </a:extLst>
                </a:hlinkClick>
              </a:rPr>
              <a:t>https://www.va.gov/osdbu/</a:t>
            </a:r>
            <a:r>
              <a:rPr lang="en-US" altLang="en-US" sz="2000" b="1" dirty="0">
                <a:solidFill>
                  <a:schemeClr val="accent2">
                    <a:lumMod val="75000"/>
                  </a:schemeClr>
                </a:solidFill>
              </a:rPr>
              <a:t> </a:t>
            </a:r>
          </a:p>
          <a:p>
            <a:pPr marL="0" indent="0" fontAlgn="base">
              <a:spcBef>
                <a:spcPct val="0"/>
              </a:spcBef>
              <a:spcAft>
                <a:spcPct val="0"/>
              </a:spcAft>
              <a:buNone/>
            </a:pPr>
            <a:endParaRPr lang="en-US" altLang="en-US" sz="2400" b="1" u="sng" dirty="0"/>
          </a:p>
          <a:p>
            <a:pPr marL="0" indent="0" fontAlgn="base">
              <a:spcBef>
                <a:spcPct val="0"/>
              </a:spcBef>
              <a:spcAft>
                <a:spcPct val="0"/>
              </a:spcAft>
              <a:buNone/>
            </a:pPr>
            <a:r>
              <a:rPr lang="en-US" altLang="en-US" sz="2400" b="1" u="sng" dirty="0"/>
              <a:t>Social Media: </a:t>
            </a:r>
          </a:p>
          <a:p>
            <a:pPr marL="0" indent="0" fontAlgn="base">
              <a:spcBef>
                <a:spcPct val="0"/>
              </a:spcBef>
              <a:spcAft>
                <a:spcPct val="0"/>
              </a:spcAft>
              <a:buNone/>
            </a:pPr>
            <a:r>
              <a:rPr lang="en-US" altLang="en-US" sz="2000" b="1" dirty="0"/>
              <a:t>Twitter: </a:t>
            </a:r>
            <a:r>
              <a:rPr lang="en-US" altLang="en-US" sz="2000" b="1" dirty="0">
                <a:solidFill>
                  <a:schemeClr val="accent2">
                    <a:lumMod val="75000"/>
                  </a:schemeClr>
                </a:solidFill>
                <a:hlinkClick r:id="rId5" tooltip="https://twitter.com/VAVetBiz">
                  <a:extLst>
                    <a:ext uri="{A12FA001-AC4F-418D-AE19-62706E023703}">
                      <ahyp:hlinkClr xmlns:ahyp="http://schemas.microsoft.com/office/drawing/2018/hyperlinkcolor" val="tx"/>
                    </a:ext>
                  </a:extLst>
                </a:hlinkClick>
              </a:rPr>
              <a:t>https://twitter.com/VAVetBiz</a:t>
            </a:r>
            <a:r>
              <a:rPr lang="en-US" altLang="en-US" sz="2000" b="1" dirty="0">
                <a:solidFill>
                  <a:schemeClr val="accent2">
                    <a:lumMod val="75000"/>
                  </a:schemeClr>
                </a:solidFill>
              </a:rPr>
              <a:t>                                </a:t>
            </a:r>
            <a:r>
              <a:rPr lang="en-US" altLang="en-US" sz="2400" b="1" dirty="0"/>
              <a:t>	 </a:t>
            </a:r>
          </a:p>
          <a:p>
            <a:pPr marL="0" indent="0" fontAlgn="base">
              <a:spcBef>
                <a:spcPct val="0"/>
              </a:spcBef>
              <a:spcAft>
                <a:spcPct val="0"/>
              </a:spcAft>
              <a:buNone/>
            </a:pPr>
            <a:r>
              <a:rPr lang="en-US" altLang="en-US" sz="2000" b="1" dirty="0"/>
              <a:t>Facebook: </a:t>
            </a:r>
            <a:r>
              <a:rPr lang="en-US" altLang="en-US" sz="2000" b="1" dirty="0">
                <a:solidFill>
                  <a:schemeClr val="accent2">
                    <a:lumMod val="75000"/>
                  </a:schemeClr>
                </a:solidFill>
                <a:hlinkClick r:id="rId6" tooltip="https://www.facebook.com/VAVetBiz/  ">
                  <a:extLst>
                    <a:ext uri="{A12FA001-AC4F-418D-AE19-62706E023703}">
                      <ahyp:hlinkClr xmlns:ahyp="http://schemas.microsoft.com/office/drawing/2018/hyperlinkcolor" val="tx"/>
                    </a:ext>
                  </a:extLst>
                </a:hlinkClick>
              </a:rPr>
              <a:t>https://www.facebook.com/VAVetBiz/  </a:t>
            </a:r>
            <a:endParaRPr lang="en-US" altLang="en-US" sz="2000" b="1" dirty="0">
              <a:solidFill>
                <a:schemeClr val="accent2">
                  <a:lumMod val="75000"/>
                </a:schemeClr>
              </a:solidFill>
            </a:endParaRPr>
          </a:p>
          <a:p>
            <a:pPr marL="0" indent="0" fontAlgn="base">
              <a:spcBef>
                <a:spcPct val="0"/>
              </a:spcBef>
              <a:spcAft>
                <a:spcPct val="0"/>
              </a:spcAft>
              <a:buNone/>
            </a:pPr>
            <a:r>
              <a:rPr lang="en-US" altLang="en-US" sz="2000" b="1" dirty="0"/>
              <a:t>YouTube: </a:t>
            </a:r>
            <a:r>
              <a:rPr lang="en-US" altLang="en-US" sz="2000" b="1" dirty="0">
                <a:solidFill>
                  <a:schemeClr val="accent2">
                    <a:lumMod val="75000"/>
                  </a:schemeClr>
                </a:solidFill>
                <a:hlinkClick r:id="rId7" tooltip="https://www.youtube.com/c/VAOSDBU  ">
                  <a:extLst>
                    <a:ext uri="{A12FA001-AC4F-418D-AE19-62706E023703}">
                      <ahyp:hlinkClr xmlns:ahyp="http://schemas.microsoft.com/office/drawing/2018/hyperlinkcolor" val="tx"/>
                    </a:ext>
                  </a:extLst>
                </a:hlinkClick>
              </a:rPr>
              <a:t>https://www.youtube.com/c/VAOSDBU  </a:t>
            </a:r>
            <a:endParaRPr lang="en-US" altLang="en-US" sz="1400" b="1" dirty="0">
              <a:solidFill>
                <a:schemeClr val="accent2">
                  <a:lumMod val="75000"/>
                </a:schemeClr>
              </a:solidFill>
            </a:endParaRPr>
          </a:p>
        </p:txBody>
      </p:sp>
      <p:sp>
        <p:nvSpPr>
          <p:cNvPr id="3" name="Slide Number Placeholder 2"/>
          <p:cNvSpPr>
            <a:spLocks noGrp="1"/>
          </p:cNvSpPr>
          <p:nvPr>
            <p:ph type="sldNum" sz="quarter" idx="12"/>
          </p:nvPr>
        </p:nvSpPr>
        <p:spPr/>
        <p:txBody>
          <a:bodyPr/>
          <a:lstStyle/>
          <a:p>
            <a:fld id="{D983F1FA-211D-3044-9E35-958DFBC26156}" type="slidenum">
              <a:rPr lang="en-US">
                <a:solidFill>
                  <a:prstClr val="white"/>
                </a:solidFill>
                <a:latin typeface="Calibri"/>
              </a:rPr>
              <a:pPr/>
              <a:t>77</a:t>
            </a:fld>
            <a:endParaRPr lang="en-US" dirty="0">
              <a:solidFill>
                <a:prstClr val="white"/>
              </a:solidFill>
              <a:latin typeface="Calibri"/>
            </a:endParaRPr>
          </a:p>
        </p:txBody>
      </p:sp>
      <p:pic>
        <p:nvPicPr>
          <p:cNvPr id="7" name="Picture 2" descr="graphic" title="YouTub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4446482"/>
            <a:ext cx="299852" cy="339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facebook graphic" title="faceboo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3274" y="4146630"/>
            <a:ext cx="299852" cy="299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twitter graphic" title="twit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8172" y="3784997"/>
            <a:ext cx="347428" cy="36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a:bodyPr>
          <a:lstStyle/>
          <a:p>
            <a:r>
              <a:rPr lang="en-US" sz="3200" dirty="0">
                <a:latin typeface="+mj-lt"/>
              </a:rPr>
              <a:t>Stay Connected with OSDBU</a:t>
            </a:r>
          </a:p>
        </p:txBody>
      </p:sp>
    </p:spTree>
    <p:extLst>
      <p:ext uri="{BB962C8B-B14F-4D97-AF65-F5344CB8AC3E}">
        <p14:creationId xmlns:p14="http://schemas.microsoft.com/office/powerpoint/2010/main" val="22174282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F2B16-57C4-4E7C-9ACB-91587CF03A67}"/>
              </a:ext>
            </a:extLst>
          </p:cNvPr>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78</a:t>
            </a:fld>
            <a:endParaRPr lang="en-US" dirty="0">
              <a:solidFill>
                <a:prstClr val="white"/>
              </a:solidFill>
            </a:endParaRPr>
          </a:p>
        </p:txBody>
      </p:sp>
      <p:sp>
        <p:nvSpPr>
          <p:cNvPr id="3" name="Title 2">
            <a:extLst>
              <a:ext uri="{FF2B5EF4-FFF2-40B4-BE49-F238E27FC236}">
                <a16:creationId xmlns:a16="http://schemas.microsoft.com/office/drawing/2014/main" id="{3666E229-53A5-4801-BB48-0E15155DE563}"/>
              </a:ext>
            </a:extLst>
          </p:cNvPr>
          <p:cNvSpPr>
            <a:spLocks noGrp="1"/>
          </p:cNvSpPr>
          <p:nvPr>
            <p:ph type="title"/>
          </p:nvPr>
        </p:nvSpPr>
        <p:spPr/>
        <p:txBody>
          <a:bodyPr>
            <a:normAutofit/>
          </a:bodyPr>
          <a:lstStyle/>
          <a:p>
            <a:r>
              <a:rPr lang="en-US" sz="3000" dirty="0">
                <a:solidFill>
                  <a:prstClr val="white"/>
                </a:solidFill>
                <a:latin typeface="Arial" panose="020B0604020202020204" pitchFamily="34" charset="0"/>
                <a:cs typeface="Arial" panose="020B0604020202020204" pitchFamily="34" charset="0"/>
              </a:rPr>
              <a:t>Office of Procurement, Acquisition, and Logistics</a:t>
            </a:r>
            <a:endParaRPr lang="en-US" dirty="0"/>
          </a:p>
        </p:txBody>
      </p:sp>
      <p:sp>
        <p:nvSpPr>
          <p:cNvPr id="5" name="Rectangle 4">
            <a:extLst>
              <a:ext uri="{FF2B5EF4-FFF2-40B4-BE49-F238E27FC236}">
                <a16:creationId xmlns:a16="http://schemas.microsoft.com/office/drawing/2014/main" id="{6A8A4E8E-6738-4105-9E46-5DBA3DE9A8A1}"/>
              </a:ext>
            </a:extLst>
          </p:cNvPr>
          <p:cNvSpPr/>
          <p:nvPr/>
        </p:nvSpPr>
        <p:spPr>
          <a:xfrm>
            <a:off x="1905000" y="2911501"/>
            <a:ext cx="5715000" cy="2554545"/>
          </a:xfrm>
          <a:prstGeom prst="rect">
            <a:avLst/>
          </a:prstGeom>
        </p:spPr>
        <p:txBody>
          <a:bodyPr wrap="square">
            <a:spAutoFit/>
          </a:bodyPr>
          <a:lstStyle/>
          <a:p>
            <a:pPr algn="ctr"/>
            <a:r>
              <a:rPr lang="en-US" sz="3200" b="1" dirty="0"/>
              <a:t>Contracting Officer Panel</a:t>
            </a:r>
          </a:p>
          <a:p>
            <a:pPr algn="ctr"/>
            <a:r>
              <a:rPr lang="en-US" sz="3200" dirty="0"/>
              <a:t>Joshua Cohen</a:t>
            </a:r>
          </a:p>
          <a:p>
            <a:pPr algn="ctr"/>
            <a:r>
              <a:rPr lang="en-US" sz="3200" dirty="0"/>
              <a:t>Peter Lewandowski</a:t>
            </a:r>
          </a:p>
          <a:p>
            <a:pPr algn="ctr"/>
            <a:r>
              <a:rPr lang="en-US" sz="3200" dirty="0"/>
              <a:t>Kathryn Pantages</a:t>
            </a:r>
          </a:p>
          <a:p>
            <a:pPr algn="ctr"/>
            <a:r>
              <a:rPr lang="en-US" sz="3200" dirty="0"/>
              <a:t>Cara Varricchio</a:t>
            </a:r>
          </a:p>
        </p:txBody>
      </p:sp>
      <p:sp>
        <p:nvSpPr>
          <p:cNvPr id="4" name="TextBox 3">
            <a:extLst>
              <a:ext uri="{FF2B5EF4-FFF2-40B4-BE49-F238E27FC236}">
                <a16:creationId xmlns:a16="http://schemas.microsoft.com/office/drawing/2014/main" id="{01E65CCE-43D6-4A57-8815-65B22DD70683}"/>
              </a:ext>
            </a:extLst>
          </p:cNvPr>
          <p:cNvSpPr txBox="1"/>
          <p:nvPr/>
        </p:nvSpPr>
        <p:spPr>
          <a:xfrm>
            <a:off x="152400" y="1143000"/>
            <a:ext cx="8919030" cy="1274195"/>
          </a:xfrm>
          <a:prstGeom prst="rect">
            <a:avLst/>
          </a:prstGeom>
          <a:noFill/>
        </p:spPr>
        <p:txBody>
          <a:bodyPr wrap="square" rtlCol="0">
            <a:spAutoFit/>
          </a:bodyPr>
          <a:lstStyle/>
          <a:p>
            <a:pPr algn="ctr">
              <a:lnSpc>
                <a:spcPct val="96000"/>
              </a:lnSpc>
            </a:pPr>
            <a:r>
              <a:rPr lang="en-US" sz="4000" b="1" dirty="0">
                <a:latin typeface="Arial" panose="020B0604020202020204" pitchFamily="34" charset="0"/>
                <a:cs typeface="Arial" panose="020B0604020202020204" pitchFamily="34" charset="0"/>
              </a:rPr>
              <a:t>Advanced Planning Brief to Industry</a:t>
            </a:r>
          </a:p>
        </p:txBody>
      </p:sp>
    </p:spTree>
    <p:extLst>
      <p:ext uri="{BB962C8B-B14F-4D97-AF65-F5344CB8AC3E}">
        <p14:creationId xmlns:p14="http://schemas.microsoft.com/office/powerpoint/2010/main" val="4016687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 y="-35560"/>
            <a:ext cx="9144000" cy="685800"/>
          </a:xfrm>
        </p:spPr>
        <p:txBody>
          <a:bodyPr>
            <a:normAutofit fontScale="90000"/>
          </a:bodyPr>
          <a:lstStyle/>
          <a:p>
            <a:r>
              <a:rPr lang="en-US" sz="4000" dirty="0"/>
              <a:t>Wrap Up</a:t>
            </a:r>
          </a:p>
        </p:txBody>
      </p:sp>
      <p:sp>
        <p:nvSpPr>
          <p:cNvPr id="3" name="Content Placeholder 2"/>
          <p:cNvSpPr>
            <a:spLocks noGrp="1"/>
          </p:cNvSpPr>
          <p:nvPr>
            <p:ph idx="1"/>
          </p:nvPr>
        </p:nvSpPr>
        <p:spPr>
          <a:xfrm>
            <a:off x="193040" y="934436"/>
            <a:ext cx="8686800" cy="5181600"/>
          </a:xfrm>
        </p:spPr>
        <p:txBody>
          <a:bodyPr>
            <a:normAutofit/>
          </a:bodyPr>
          <a:lstStyle/>
          <a:p>
            <a:pPr marL="346075" indent="0">
              <a:spcBef>
                <a:spcPts val="0"/>
              </a:spcBef>
              <a:buNone/>
            </a:pPr>
            <a:r>
              <a:rPr lang="en-US" sz="4900" dirty="0"/>
              <a:t>			</a:t>
            </a:r>
          </a:p>
          <a:p>
            <a:pPr marL="346075" indent="0">
              <a:spcBef>
                <a:spcPts val="0"/>
              </a:spcBef>
              <a:buNone/>
            </a:pPr>
            <a:endParaRPr lang="en-US" sz="4900" dirty="0"/>
          </a:p>
          <a:p>
            <a:pPr marL="168275" indent="-168275">
              <a:lnSpc>
                <a:spcPts val="1000"/>
              </a:lnSpc>
              <a:spcBef>
                <a:spcPts val="0"/>
              </a:spcBef>
              <a:buNone/>
            </a:pPr>
            <a:endParaRPr lang="en-US" sz="1400" dirty="0"/>
          </a:p>
          <a:p>
            <a:pPr marL="0" indent="0">
              <a:lnSpc>
                <a:spcPts val="1500"/>
              </a:lnSpc>
              <a:spcBef>
                <a:spcPts val="0"/>
              </a:spcBef>
              <a:buNone/>
            </a:pPr>
            <a:endParaRPr lang="en-US" dirty="0"/>
          </a:p>
        </p:txBody>
      </p:sp>
      <p:sp>
        <p:nvSpPr>
          <p:cNvPr id="6" name="Slide Number Placeholder 5"/>
          <p:cNvSpPr>
            <a:spLocks noGrp="1"/>
          </p:cNvSpPr>
          <p:nvPr>
            <p:ph type="sldNum" sz="quarter" idx="12"/>
          </p:nvPr>
        </p:nvSpPr>
        <p:spPr/>
        <p:txBody>
          <a:bodyPr/>
          <a:lstStyle/>
          <a:p>
            <a:pPr>
              <a:defRPr/>
            </a:pPr>
            <a:fld id="{34B248A1-F576-4550-9FF3-FD19F80FFA1D}" type="slidenum">
              <a:rPr lang="en-US" smtClean="0">
                <a:solidFill>
                  <a:prstClr val="black">
                    <a:tint val="75000"/>
                  </a:prstClr>
                </a:solidFill>
              </a:rPr>
              <a:pPr>
                <a:defRPr/>
              </a:pPr>
              <a:t>79</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4E2499AE-6C7A-40EC-89AD-A36892D0AA29}"/>
              </a:ext>
            </a:extLst>
          </p:cNvPr>
          <p:cNvSpPr/>
          <p:nvPr/>
        </p:nvSpPr>
        <p:spPr>
          <a:xfrm>
            <a:off x="360680" y="1143000"/>
            <a:ext cx="8590280" cy="5961632"/>
          </a:xfrm>
          <a:prstGeom prst="rect">
            <a:avLst/>
          </a:prstGeom>
        </p:spPr>
        <p:txBody>
          <a:bodyPr wrap="square">
            <a:spAutoFit/>
          </a:bodyPr>
          <a:lstStyle/>
          <a:p>
            <a:pPr marL="457200" indent="-457200">
              <a:lnSpc>
                <a:spcPct val="115000"/>
              </a:lnSpc>
              <a:buFont typeface="Arial" panose="020B0604020202020204" pitchFamily="34" charset="0"/>
              <a:buChar char="•"/>
              <a:tabLst>
                <a:tab pos="1085850" algn="l"/>
              </a:tabLst>
            </a:pPr>
            <a:r>
              <a:rPr lang="en-US" sz="3600" dirty="0"/>
              <a:t>Thank You!</a:t>
            </a:r>
          </a:p>
          <a:p>
            <a:pPr marL="457200" indent="-457200">
              <a:lnSpc>
                <a:spcPct val="115000"/>
              </a:lnSpc>
              <a:buFont typeface="Arial" panose="020B0604020202020204" pitchFamily="34" charset="0"/>
              <a:buChar char="•"/>
              <a:tabLst>
                <a:tab pos="1085850" algn="l"/>
              </a:tabLst>
            </a:pPr>
            <a:r>
              <a:rPr lang="en-US" sz="3600" dirty="0">
                <a:solidFill>
                  <a:prstClr val="black"/>
                </a:solidFill>
              </a:rPr>
              <a:t>All data and the recording of the event will be available on </a:t>
            </a:r>
            <a:r>
              <a:rPr lang="en-US" sz="3600" b="1" u="sng" dirty="0">
                <a:solidFill>
                  <a:srgbClr val="1F497D">
                    <a:lumMod val="75000"/>
                  </a:srgbClr>
                </a:solidFill>
              </a:rPr>
              <a:t>https://www.voa.va.gov</a:t>
            </a:r>
            <a:r>
              <a:rPr lang="en-US" sz="3600" dirty="0">
                <a:solidFill>
                  <a:prstClr val="black"/>
                </a:solidFill>
              </a:rPr>
              <a:t> </a:t>
            </a:r>
          </a:p>
          <a:p>
            <a:pPr marL="457200" indent="-457200">
              <a:lnSpc>
                <a:spcPct val="115000"/>
              </a:lnSpc>
              <a:buFont typeface="Arial" panose="020B0604020202020204" pitchFamily="34" charset="0"/>
              <a:buChar char="•"/>
              <a:tabLst>
                <a:tab pos="1085850" algn="l"/>
              </a:tabLst>
            </a:pPr>
            <a:r>
              <a:rPr lang="en-US" sz="3600" dirty="0"/>
              <a:t>Customer Surveys</a:t>
            </a:r>
          </a:p>
          <a:p>
            <a:pPr marL="457200" indent="-457200">
              <a:lnSpc>
                <a:spcPct val="115000"/>
              </a:lnSpc>
              <a:buFont typeface="Arial" panose="020B0604020202020204" pitchFamily="34" charset="0"/>
              <a:buChar char="•"/>
              <a:tabLst>
                <a:tab pos="1085850" algn="l"/>
              </a:tabLst>
            </a:pPr>
            <a:endParaRPr lang="en-US" sz="3600" dirty="0"/>
          </a:p>
          <a:p>
            <a:pPr marL="457200" indent="-457200">
              <a:lnSpc>
                <a:spcPct val="115000"/>
              </a:lnSpc>
              <a:buFont typeface="Arial" panose="020B0604020202020204" pitchFamily="34" charset="0"/>
              <a:buChar char="•"/>
              <a:tabLst>
                <a:tab pos="1085850" algn="l"/>
              </a:tabLst>
            </a:pPr>
            <a:endParaRPr lang="en-US" sz="2800" dirty="0"/>
          </a:p>
          <a:p>
            <a:pPr marL="457200" indent="-457200">
              <a:lnSpc>
                <a:spcPct val="115000"/>
              </a:lnSpc>
              <a:buFont typeface="Arial" panose="020B0604020202020204" pitchFamily="34" charset="0"/>
              <a:buChar char="•"/>
              <a:tabLst>
                <a:tab pos="1085850" algn="l"/>
              </a:tabLst>
            </a:pPr>
            <a:endParaRPr lang="en-US" sz="2800" dirty="0"/>
          </a:p>
          <a:p>
            <a:pPr marL="1066800" marR="0" indent="-1066800">
              <a:lnSpc>
                <a:spcPct val="115000"/>
              </a:lnSpc>
              <a:spcBef>
                <a:spcPts val="0"/>
              </a:spcBef>
              <a:spcAft>
                <a:spcPts val="0"/>
              </a:spcAft>
              <a:buFont typeface="Arial" panose="020B0604020202020204" pitchFamily="34" charset="0"/>
              <a:buChar char="•"/>
              <a:tabLst>
                <a:tab pos="1085850" algn="l"/>
              </a:tabLst>
            </a:pPr>
            <a:endParaRPr lang="en-US" sz="2000" dirty="0">
              <a:ea typeface="Calibri" panose="020F0502020204030204" pitchFamily="34" charset="0"/>
            </a:endParaRPr>
          </a:p>
          <a:p>
            <a:pPr marL="1066800" marR="0" indent="-1066800">
              <a:lnSpc>
                <a:spcPct val="115000"/>
              </a:lnSpc>
              <a:spcBef>
                <a:spcPts val="0"/>
              </a:spcBef>
              <a:spcAft>
                <a:spcPts val="0"/>
              </a:spcAft>
              <a:tabLst>
                <a:tab pos="1085850" algn="l"/>
              </a:tabLst>
            </a:pPr>
            <a:endParaRPr lang="en-US" sz="2000" dirty="0">
              <a:ea typeface="Calibri" panose="020F0502020204030204" pitchFamily="34" charset="0"/>
            </a:endParaRPr>
          </a:p>
          <a:p>
            <a:pPr marL="1066800" marR="0" indent="-1066800">
              <a:lnSpc>
                <a:spcPct val="115000"/>
              </a:lnSpc>
              <a:spcBef>
                <a:spcPts val="0"/>
              </a:spcBef>
              <a:spcAft>
                <a:spcPts val="0"/>
              </a:spcAft>
              <a:tabLst>
                <a:tab pos="1085850" algn="l"/>
              </a:tabLst>
            </a:pPr>
            <a:endParaRPr lang="en-US" sz="2000" dirty="0">
              <a:ea typeface="Calibri" panose="020F0502020204030204" pitchFamily="34" charset="0"/>
            </a:endParaRPr>
          </a:p>
          <a:p>
            <a:pPr marL="1066800" marR="0" indent="-1066800">
              <a:lnSpc>
                <a:spcPct val="115000"/>
              </a:lnSpc>
              <a:spcBef>
                <a:spcPts val="0"/>
              </a:spcBef>
              <a:spcAft>
                <a:spcPts val="0"/>
              </a:spcAft>
              <a:tabLst>
                <a:tab pos="1085850" algn="l"/>
              </a:tabLst>
            </a:pPr>
            <a:endParaRPr lang="en-US" sz="2000" dirty="0">
              <a:ea typeface="Calibri" panose="020F0502020204030204" pitchFamily="34" charset="0"/>
            </a:endParaRPr>
          </a:p>
          <a:p>
            <a:endParaRPr lang="en-US" dirty="0"/>
          </a:p>
        </p:txBody>
      </p:sp>
    </p:spTree>
    <p:extLst>
      <p:ext uri="{BB962C8B-B14F-4D97-AF65-F5344CB8AC3E}">
        <p14:creationId xmlns:p14="http://schemas.microsoft.com/office/powerpoint/2010/main" val="67047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46B894-72BE-4C28-B0F5-9ABE46C0175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9B75E6AB-376B-409D-9D86-2318CD5131A6}"/>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VA Organization Chart</a:t>
            </a:r>
          </a:p>
        </p:txBody>
      </p:sp>
      <p:pic>
        <p:nvPicPr>
          <p:cNvPr id="4" name="Picture 3">
            <a:extLst>
              <a:ext uri="{FF2B5EF4-FFF2-40B4-BE49-F238E27FC236}">
                <a16:creationId xmlns:a16="http://schemas.microsoft.com/office/drawing/2014/main" id="{576D2A2F-B04D-44AD-BC3A-0E8ED0928067}"/>
              </a:ext>
            </a:extLst>
          </p:cNvPr>
          <p:cNvPicPr>
            <a:picLocks noChangeAspect="1"/>
          </p:cNvPicPr>
          <p:nvPr/>
        </p:nvPicPr>
        <p:blipFill rotWithShape="1">
          <a:blip r:embed="rId3">
            <a:clrChange>
              <a:clrFrom>
                <a:srgbClr val="000000"/>
              </a:clrFrom>
              <a:clrTo>
                <a:srgbClr val="000000">
                  <a:alpha val="0"/>
                </a:srgbClr>
              </a:clrTo>
            </a:clrChange>
            <a:lum bright="1000" contrast="40000"/>
          </a:blip>
          <a:srcRect r="794" b="607"/>
          <a:stretch/>
        </p:blipFill>
        <p:spPr>
          <a:xfrm>
            <a:off x="36285" y="975615"/>
            <a:ext cx="9071430" cy="4906771"/>
          </a:xfrm>
          <a:prstGeom prst="rect">
            <a:avLst/>
          </a:prstGeom>
          <a:ln>
            <a:noFill/>
          </a:ln>
        </p:spPr>
      </p:pic>
      <p:sp>
        <p:nvSpPr>
          <p:cNvPr id="5" name="Oval 4">
            <a:extLst>
              <a:ext uri="{FF2B5EF4-FFF2-40B4-BE49-F238E27FC236}">
                <a16:creationId xmlns:a16="http://schemas.microsoft.com/office/drawing/2014/main" id="{D890458E-D033-495B-96A4-DC256A89D200}"/>
              </a:ext>
            </a:extLst>
          </p:cNvPr>
          <p:cNvSpPr/>
          <p:nvPr/>
        </p:nvSpPr>
        <p:spPr>
          <a:xfrm>
            <a:off x="5943600" y="1828800"/>
            <a:ext cx="2971800" cy="762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7326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
          <p:cNvSpPr>
            <a:spLocks noGrp="1"/>
          </p:cNvSpPr>
          <p:nvPr>
            <p:ph type="sldNum" sz="quarter" idx="12"/>
          </p:nvPr>
        </p:nvSpPr>
        <p:spPr>
          <a:xfrm>
            <a:off x="8686800" y="6400232"/>
            <a:ext cx="3846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4" name="Group 53">
            <a:extLst>
              <a:ext uri="{FF2B5EF4-FFF2-40B4-BE49-F238E27FC236}">
                <a16:creationId xmlns:a16="http://schemas.microsoft.com/office/drawing/2014/main" id="{D31B77FB-C005-473C-A581-A9A61A3C5B1E}"/>
              </a:ext>
            </a:extLst>
          </p:cNvPr>
          <p:cNvGrpSpPr/>
          <p:nvPr/>
        </p:nvGrpSpPr>
        <p:grpSpPr>
          <a:xfrm>
            <a:off x="442608" y="1219200"/>
            <a:ext cx="8258784" cy="4535935"/>
            <a:chOff x="428016" y="914400"/>
            <a:chExt cx="8258784" cy="4535935"/>
          </a:xfrm>
        </p:grpSpPr>
        <p:sp>
          <p:nvSpPr>
            <p:cNvPr id="17" name="Freeform: Shape 16">
              <a:extLst>
                <a:ext uri="{FF2B5EF4-FFF2-40B4-BE49-F238E27FC236}">
                  <a16:creationId xmlns:a16="http://schemas.microsoft.com/office/drawing/2014/main" id="{C7314B18-4046-4C87-B7AE-DCEA86EFD74F}"/>
                </a:ext>
              </a:extLst>
            </p:cNvPr>
            <p:cNvSpPr/>
            <p:nvPr/>
          </p:nvSpPr>
          <p:spPr>
            <a:xfrm>
              <a:off x="3388781" y="2523309"/>
              <a:ext cx="2366439" cy="1160129"/>
            </a:xfrm>
            <a:custGeom>
              <a:avLst/>
              <a:gdLst>
                <a:gd name="connsiteX0" fmla="*/ 0 w 2366439"/>
                <a:gd name="connsiteY0" fmla="*/ 127281 h 1272813"/>
                <a:gd name="connsiteX1" fmla="*/ 127281 w 2366439"/>
                <a:gd name="connsiteY1" fmla="*/ 0 h 1272813"/>
                <a:gd name="connsiteX2" fmla="*/ 2239158 w 2366439"/>
                <a:gd name="connsiteY2" fmla="*/ 0 h 1272813"/>
                <a:gd name="connsiteX3" fmla="*/ 2366439 w 2366439"/>
                <a:gd name="connsiteY3" fmla="*/ 127281 h 1272813"/>
                <a:gd name="connsiteX4" fmla="*/ 2366439 w 2366439"/>
                <a:gd name="connsiteY4" fmla="*/ 1145532 h 1272813"/>
                <a:gd name="connsiteX5" fmla="*/ 2239158 w 2366439"/>
                <a:gd name="connsiteY5" fmla="*/ 1272813 h 1272813"/>
                <a:gd name="connsiteX6" fmla="*/ 127281 w 2366439"/>
                <a:gd name="connsiteY6" fmla="*/ 1272813 h 1272813"/>
                <a:gd name="connsiteX7" fmla="*/ 0 w 2366439"/>
                <a:gd name="connsiteY7" fmla="*/ 1145532 h 1272813"/>
                <a:gd name="connsiteX8" fmla="*/ 0 w 2366439"/>
                <a:gd name="connsiteY8" fmla="*/ 127281 h 127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6439" h="1272813">
                  <a:moveTo>
                    <a:pt x="0" y="127281"/>
                  </a:moveTo>
                  <a:cubicBezTo>
                    <a:pt x="0" y="56986"/>
                    <a:pt x="56986" y="0"/>
                    <a:pt x="127281" y="0"/>
                  </a:cubicBezTo>
                  <a:lnTo>
                    <a:pt x="2239158" y="0"/>
                  </a:lnTo>
                  <a:cubicBezTo>
                    <a:pt x="2309453" y="0"/>
                    <a:pt x="2366439" y="56986"/>
                    <a:pt x="2366439" y="127281"/>
                  </a:cubicBezTo>
                  <a:lnTo>
                    <a:pt x="2366439" y="1145532"/>
                  </a:lnTo>
                  <a:cubicBezTo>
                    <a:pt x="2366439" y="1215827"/>
                    <a:pt x="2309453" y="1272813"/>
                    <a:pt x="2239158" y="1272813"/>
                  </a:cubicBezTo>
                  <a:lnTo>
                    <a:pt x="127281" y="1272813"/>
                  </a:lnTo>
                  <a:cubicBezTo>
                    <a:pt x="56986" y="1272813"/>
                    <a:pt x="0" y="1215827"/>
                    <a:pt x="0" y="1145532"/>
                  </a:cubicBezTo>
                  <a:lnTo>
                    <a:pt x="0" y="127281"/>
                  </a:lnTo>
                  <a:close/>
                </a:path>
              </a:pathLst>
            </a:custGeom>
            <a:solidFill>
              <a:srgbClr val="7CC3F2"/>
            </a:solidFill>
            <a:ln>
              <a:solidFill>
                <a:schemeClr val="accent4">
                  <a:lumMod val="50000"/>
                </a:schemeClr>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2999" tIns="82999" rIns="82999" bIns="8299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Phillip W. Christy</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Deputy Executive Director, OALC Executive Director, Office of Procurement, Acquisition &amp; Logistics (OPAL)</a:t>
              </a:r>
            </a:p>
          </p:txBody>
        </p:sp>
        <p:sp>
          <p:nvSpPr>
            <p:cNvPr id="26" name="Freeform: Shape 25">
              <a:extLst>
                <a:ext uri="{FF2B5EF4-FFF2-40B4-BE49-F238E27FC236}">
                  <a16:creationId xmlns:a16="http://schemas.microsoft.com/office/drawing/2014/main" id="{36036A02-54FF-436A-ACD3-F3B08F87C37C}"/>
                </a:ext>
              </a:extLst>
            </p:cNvPr>
            <p:cNvSpPr/>
            <p:nvPr/>
          </p:nvSpPr>
          <p:spPr>
            <a:xfrm>
              <a:off x="3260354" y="914400"/>
              <a:ext cx="2623293" cy="1216349"/>
            </a:xfrm>
            <a:custGeom>
              <a:avLst/>
              <a:gdLst>
                <a:gd name="connsiteX0" fmla="*/ 0 w 2623293"/>
                <a:gd name="connsiteY0" fmla="*/ 121635 h 1216349"/>
                <a:gd name="connsiteX1" fmla="*/ 121635 w 2623293"/>
                <a:gd name="connsiteY1" fmla="*/ 0 h 1216349"/>
                <a:gd name="connsiteX2" fmla="*/ 2501658 w 2623293"/>
                <a:gd name="connsiteY2" fmla="*/ 0 h 1216349"/>
                <a:gd name="connsiteX3" fmla="*/ 2623293 w 2623293"/>
                <a:gd name="connsiteY3" fmla="*/ 121635 h 1216349"/>
                <a:gd name="connsiteX4" fmla="*/ 2623293 w 2623293"/>
                <a:gd name="connsiteY4" fmla="*/ 1094714 h 1216349"/>
                <a:gd name="connsiteX5" fmla="*/ 2501658 w 2623293"/>
                <a:gd name="connsiteY5" fmla="*/ 1216349 h 1216349"/>
                <a:gd name="connsiteX6" fmla="*/ 121635 w 2623293"/>
                <a:gd name="connsiteY6" fmla="*/ 1216349 h 1216349"/>
                <a:gd name="connsiteX7" fmla="*/ 0 w 2623293"/>
                <a:gd name="connsiteY7" fmla="*/ 1094714 h 1216349"/>
                <a:gd name="connsiteX8" fmla="*/ 0 w 2623293"/>
                <a:gd name="connsiteY8" fmla="*/ 121635 h 121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3293" h="1216349">
                  <a:moveTo>
                    <a:pt x="0" y="121635"/>
                  </a:moveTo>
                  <a:cubicBezTo>
                    <a:pt x="0" y="54458"/>
                    <a:pt x="54458" y="0"/>
                    <a:pt x="121635" y="0"/>
                  </a:cubicBezTo>
                  <a:lnTo>
                    <a:pt x="2501658" y="0"/>
                  </a:lnTo>
                  <a:cubicBezTo>
                    <a:pt x="2568835" y="0"/>
                    <a:pt x="2623293" y="54458"/>
                    <a:pt x="2623293" y="121635"/>
                  </a:cubicBezTo>
                  <a:lnTo>
                    <a:pt x="2623293" y="1094714"/>
                  </a:lnTo>
                  <a:cubicBezTo>
                    <a:pt x="2623293" y="1161891"/>
                    <a:pt x="2568835" y="1216349"/>
                    <a:pt x="2501658" y="1216349"/>
                  </a:cubicBezTo>
                  <a:lnTo>
                    <a:pt x="121635" y="1216349"/>
                  </a:lnTo>
                  <a:cubicBezTo>
                    <a:pt x="54458" y="1216349"/>
                    <a:pt x="0" y="1161891"/>
                    <a:pt x="0" y="1094714"/>
                  </a:cubicBezTo>
                  <a:lnTo>
                    <a:pt x="0" y="121635"/>
                  </a:lnTo>
                  <a:close/>
                </a:path>
              </a:pathLst>
            </a:custGeom>
            <a:solidFill>
              <a:srgbClr val="6699FF"/>
            </a:solidFill>
            <a:ln>
              <a:solidFill>
                <a:schemeClr val="accent4">
                  <a:lumMod val="50000"/>
                </a:schemeClr>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1346" tIns="81346" rIns="81346" bIns="81346"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Karen L. Brazell</a:t>
              </a: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Principal Executive Director, OALC </a:t>
              </a: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Chief Acquisition Officer  and</a:t>
              </a: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Acting Assistant Secretary for Enterprise Integration</a:t>
              </a:r>
            </a:p>
          </p:txBody>
        </p:sp>
        <p:sp>
          <p:nvSpPr>
            <p:cNvPr id="30" name="Freeform: Shape 29">
              <a:extLst>
                <a:ext uri="{FF2B5EF4-FFF2-40B4-BE49-F238E27FC236}">
                  <a16:creationId xmlns:a16="http://schemas.microsoft.com/office/drawing/2014/main" id="{8C21CEA0-79F5-4AA0-9B3C-9CEE67421E40}"/>
                </a:ext>
              </a:extLst>
            </p:cNvPr>
            <p:cNvSpPr/>
            <p:nvPr/>
          </p:nvSpPr>
          <p:spPr>
            <a:xfrm>
              <a:off x="6320361" y="2514600"/>
              <a:ext cx="2366439" cy="1160129"/>
            </a:xfrm>
            <a:custGeom>
              <a:avLst/>
              <a:gdLst>
                <a:gd name="connsiteX0" fmla="*/ 0 w 2366439"/>
                <a:gd name="connsiteY0" fmla="*/ 127281 h 1272813"/>
                <a:gd name="connsiteX1" fmla="*/ 127281 w 2366439"/>
                <a:gd name="connsiteY1" fmla="*/ 0 h 1272813"/>
                <a:gd name="connsiteX2" fmla="*/ 2239158 w 2366439"/>
                <a:gd name="connsiteY2" fmla="*/ 0 h 1272813"/>
                <a:gd name="connsiteX3" fmla="*/ 2366439 w 2366439"/>
                <a:gd name="connsiteY3" fmla="*/ 127281 h 1272813"/>
                <a:gd name="connsiteX4" fmla="*/ 2366439 w 2366439"/>
                <a:gd name="connsiteY4" fmla="*/ 1145532 h 1272813"/>
                <a:gd name="connsiteX5" fmla="*/ 2239158 w 2366439"/>
                <a:gd name="connsiteY5" fmla="*/ 1272813 h 1272813"/>
                <a:gd name="connsiteX6" fmla="*/ 127281 w 2366439"/>
                <a:gd name="connsiteY6" fmla="*/ 1272813 h 1272813"/>
                <a:gd name="connsiteX7" fmla="*/ 0 w 2366439"/>
                <a:gd name="connsiteY7" fmla="*/ 1145532 h 1272813"/>
                <a:gd name="connsiteX8" fmla="*/ 0 w 2366439"/>
                <a:gd name="connsiteY8" fmla="*/ 127281 h 127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6439" h="1272813">
                  <a:moveTo>
                    <a:pt x="0" y="127281"/>
                  </a:moveTo>
                  <a:cubicBezTo>
                    <a:pt x="0" y="56986"/>
                    <a:pt x="56986" y="0"/>
                    <a:pt x="127281" y="0"/>
                  </a:cubicBezTo>
                  <a:lnTo>
                    <a:pt x="2239158" y="0"/>
                  </a:lnTo>
                  <a:cubicBezTo>
                    <a:pt x="2309453" y="0"/>
                    <a:pt x="2366439" y="56986"/>
                    <a:pt x="2366439" y="127281"/>
                  </a:cubicBezTo>
                  <a:lnTo>
                    <a:pt x="2366439" y="1145532"/>
                  </a:lnTo>
                  <a:cubicBezTo>
                    <a:pt x="2366439" y="1215827"/>
                    <a:pt x="2309453" y="1272813"/>
                    <a:pt x="2239158" y="1272813"/>
                  </a:cubicBezTo>
                  <a:lnTo>
                    <a:pt x="127281" y="1272813"/>
                  </a:lnTo>
                  <a:cubicBezTo>
                    <a:pt x="56986" y="1272813"/>
                    <a:pt x="0" y="1215827"/>
                    <a:pt x="0" y="1145532"/>
                  </a:cubicBezTo>
                  <a:lnTo>
                    <a:pt x="0" y="127281"/>
                  </a:lnTo>
                  <a:close/>
                </a:path>
              </a:pathLst>
            </a:custGeom>
            <a:solidFill>
              <a:srgbClr val="7CC3F2">
                <a:alpha val="84000"/>
              </a:srgbClr>
            </a:solidFill>
            <a:ln>
              <a:solidFill>
                <a:schemeClr val="accent4">
                  <a:lumMod val="50000"/>
                </a:schemeClr>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2999" tIns="82999" rIns="82999" bIns="8299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Michael Brennan</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Executive Director, Construction and Facilities Management (CFM)</a:t>
              </a:r>
            </a:p>
          </p:txBody>
        </p:sp>
        <p:sp>
          <p:nvSpPr>
            <p:cNvPr id="31" name="Freeform: Shape 30">
              <a:extLst>
                <a:ext uri="{FF2B5EF4-FFF2-40B4-BE49-F238E27FC236}">
                  <a16:creationId xmlns:a16="http://schemas.microsoft.com/office/drawing/2014/main" id="{560C1A41-3438-4E7E-ACE6-9DA0D3F10259}"/>
                </a:ext>
              </a:extLst>
            </p:cNvPr>
            <p:cNvSpPr/>
            <p:nvPr/>
          </p:nvSpPr>
          <p:spPr>
            <a:xfrm>
              <a:off x="457200" y="2523309"/>
              <a:ext cx="2366439" cy="1160129"/>
            </a:xfrm>
            <a:custGeom>
              <a:avLst/>
              <a:gdLst>
                <a:gd name="connsiteX0" fmla="*/ 0 w 2366439"/>
                <a:gd name="connsiteY0" fmla="*/ 127281 h 1272813"/>
                <a:gd name="connsiteX1" fmla="*/ 127281 w 2366439"/>
                <a:gd name="connsiteY1" fmla="*/ 0 h 1272813"/>
                <a:gd name="connsiteX2" fmla="*/ 2239158 w 2366439"/>
                <a:gd name="connsiteY2" fmla="*/ 0 h 1272813"/>
                <a:gd name="connsiteX3" fmla="*/ 2366439 w 2366439"/>
                <a:gd name="connsiteY3" fmla="*/ 127281 h 1272813"/>
                <a:gd name="connsiteX4" fmla="*/ 2366439 w 2366439"/>
                <a:gd name="connsiteY4" fmla="*/ 1145532 h 1272813"/>
                <a:gd name="connsiteX5" fmla="*/ 2239158 w 2366439"/>
                <a:gd name="connsiteY5" fmla="*/ 1272813 h 1272813"/>
                <a:gd name="connsiteX6" fmla="*/ 127281 w 2366439"/>
                <a:gd name="connsiteY6" fmla="*/ 1272813 h 1272813"/>
                <a:gd name="connsiteX7" fmla="*/ 0 w 2366439"/>
                <a:gd name="connsiteY7" fmla="*/ 1145532 h 1272813"/>
                <a:gd name="connsiteX8" fmla="*/ 0 w 2366439"/>
                <a:gd name="connsiteY8" fmla="*/ 127281 h 127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6439" h="1272813">
                  <a:moveTo>
                    <a:pt x="0" y="127281"/>
                  </a:moveTo>
                  <a:cubicBezTo>
                    <a:pt x="0" y="56986"/>
                    <a:pt x="56986" y="0"/>
                    <a:pt x="127281" y="0"/>
                  </a:cubicBezTo>
                  <a:lnTo>
                    <a:pt x="2239158" y="0"/>
                  </a:lnTo>
                  <a:cubicBezTo>
                    <a:pt x="2309453" y="0"/>
                    <a:pt x="2366439" y="56986"/>
                    <a:pt x="2366439" y="127281"/>
                  </a:cubicBezTo>
                  <a:lnTo>
                    <a:pt x="2366439" y="1145532"/>
                  </a:lnTo>
                  <a:cubicBezTo>
                    <a:pt x="2366439" y="1215827"/>
                    <a:pt x="2309453" y="1272813"/>
                    <a:pt x="2239158" y="1272813"/>
                  </a:cubicBezTo>
                  <a:lnTo>
                    <a:pt x="127281" y="1272813"/>
                  </a:lnTo>
                  <a:cubicBezTo>
                    <a:pt x="56986" y="1272813"/>
                    <a:pt x="0" y="1215827"/>
                    <a:pt x="0" y="1145532"/>
                  </a:cubicBezTo>
                  <a:lnTo>
                    <a:pt x="0" y="127281"/>
                  </a:lnTo>
                  <a:close/>
                </a:path>
              </a:pathLst>
            </a:custGeom>
            <a:solidFill>
              <a:srgbClr val="7CC3F2"/>
            </a:solidFill>
            <a:ln>
              <a:solidFill>
                <a:schemeClr val="accent4">
                  <a:lumMod val="50000"/>
                </a:schemeClr>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2999" tIns="82999" rIns="82999" bIns="8299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Dr. Angela Billups</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Executive Director, Office of Acquisition and Logistics (OAL)</a:t>
              </a:r>
            </a:p>
          </p:txBody>
        </p:sp>
        <p:sp>
          <p:nvSpPr>
            <p:cNvPr id="32" name="Freeform: Shape 31">
              <a:extLst>
                <a:ext uri="{FF2B5EF4-FFF2-40B4-BE49-F238E27FC236}">
                  <a16:creationId xmlns:a16="http://schemas.microsoft.com/office/drawing/2014/main" id="{A51CCB96-5D8B-4261-ABBA-763BA3B8B56A}"/>
                </a:ext>
              </a:extLst>
            </p:cNvPr>
            <p:cNvSpPr/>
            <p:nvPr/>
          </p:nvSpPr>
          <p:spPr>
            <a:xfrm>
              <a:off x="3493122" y="4290207"/>
              <a:ext cx="2157757" cy="1160126"/>
            </a:xfrm>
            <a:custGeom>
              <a:avLst/>
              <a:gdLst>
                <a:gd name="connsiteX0" fmla="*/ 0 w 2157757"/>
                <a:gd name="connsiteY0" fmla="*/ 121952 h 1219522"/>
                <a:gd name="connsiteX1" fmla="*/ 121952 w 2157757"/>
                <a:gd name="connsiteY1" fmla="*/ 0 h 1219522"/>
                <a:gd name="connsiteX2" fmla="*/ 2035805 w 2157757"/>
                <a:gd name="connsiteY2" fmla="*/ 0 h 1219522"/>
                <a:gd name="connsiteX3" fmla="*/ 2157757 w 2157757"/>
                <a:gd name="connsiteY3" fmla="*/ 121952 h 1219522"/>
                <a:gd name="connsiteX4" fmla="*/ 2157757 w 2157757"/>
                <a:gd name="connsiteY4" fmla="*/ 1097570 h 1219522"/>
                <a:gd name="connsiteX5" fmla="*/ 2035805 w 2157757"/>
                <a:gd name="connsiteY5" fmla="*/ 1219522 h 1219522"/>
                <a:gd name="connsiteX6" fmla="*/ 121952 w 2157757"/>
                <a:gd name="connsiteY6" fmla="*/ 1219522 h 1219522"/>
                <a:gd name="connsiteX7" fmla="*/ 0 w 2157757"/>
                <a:gd name="connsiteY7" fmla="*/ 1097570 h 1219522"/>
                <a:gd name="connsiteX8" fmla="*/ 0 w 2157757"/>
                <a:gd name="connsiteY8" fmla="*/ 121952 h 12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757" h="1219522">
                  <a:moveTo>
                    <a:pt x="0" y="121952"/>
                  </a:moveTo>
                  <a:cubicBezTo>
                    <a:pt x="0" y="54600"/>
                    <a:pt x="54600" y="0"/>
                    <a:pt x="121952" y="0"/>
                  </a:cubicBezTo>
                  <a:lnTo>
                    <a:pt x="2035805" y="0"/>
                  </a:lnTo>
                  <a:cubicBezTo>
                    <a:pt x="2103157" y="0"/>
                    <a:pt x="2157757" y="54600"/>
                    <a:pt x="2157757" y="121952"/>
                  </a:cubicBezTo>
                  <a:lnTo>
                    <a:pt x="2157757" y="1097570"/>
                  </a:lnTo>
                  <a:cubicBezTo>
                    <a:pt x="2157757" y="1164922"/>
                    <a:pt x="2103157" y="1219522"/>
                    <a:pt x="2035805" y="1219522"/>
                  </a:cubicBezTo>
                  <a:lnTo>
                    <a:pt x="121952" y="1219522"/>
                  </a:lnTo>
                  <a:cubicBezTo>
                    <a:pt x="54600" y="1219522"/>
                    <a:pt x="0" y="1164922"/>
                    <a:pt x="0" y="1097570"/>
                  </a:cubicBezTo>
                  <a:lnTo>
                    <a:pt x="0" y="121952"/>
                  </a:lnTo>
                  <a:close/>
                </a:path>
              </a:pathLst>
            </a:custGeom>
            <a:solidFill>
              <a:srgbClr val="B0D7FF"/>
            </a:solidFill>
            <a:ln w="9525">
              <a:solidFill>
                <a:schemeClr val="accent4">
                  <a:lumMod val="50000"/>
                </a:schemeClr>
              </a:solidFill>
            </a:ln>
            <a:effectLst>
              <a:outerShdw blurRad="40000" dist="23000" dir="5400000" rotWithShape="0">
                <a:srgbClr val="000000">
                  <a:alpha val="35000"/>
                </a:srgbClr>
              </a:outerShdw>
            </a:effectLst>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1439" tIns="81439" rIns="81439" bIns="8143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Michele R. Foster </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Associate Executive Director, Technology Acquisition Center (TAC)</a:t>
              </a:r>
            </a:p>
          </p:txBody>
        </p:sp>
        <p:sp>
          <p:nvSpPr>
            <p:cNvPr id="33" name="Freeform: Shape 32">
              <a:extLst>
                <a:ext uri="{FF2B5EF4-FFF2-40B4-BE49-F238E27FC236}">
                  <a16:creationId xmlns:a16="http://schemas.microsoft.com/office/drawing/2014/main" id="{B4007D63-5212-4D52-AD02-4F78F097E921}"/>
                </a:ext>
              </a:extLst>
            </p:cNvPr>
            <p:cNvSpPr/>
            <p:nvPr/>
          </p:nvSpPr>
          <p:spPr>
            <a:xfrm>
              <a:off x="6470472" y="4290207"/>
              <a:ext cx="2157757" cy="1160123"/>
            </a:xfrm>
            <a:custGeom>
              <a:avLst/>
              <a:gdLst>
                <a:gd name="connsiteX0" fmla="*/ 0 w 2157757"/>
                <a:gd name="connsiteY0" fmla="*/ 121952 h 1219522"/>
                <a:gd name="connsiteX1" fmla="*/ 121952 w 2157757"/>
                <a:gd name="connsiteY1" fmla="*/ 0 h 1219522"/>
                <a:gd name="connsiteX2" fmla="*/ 2035805 w 2157757"/>
                <a:gd name="connsiteY2" fmla="*/ 0 h 1219522"/>
                <a:gd name="connsiteX3" fmla="*/ 2157757 w 2157757"/>
                <a:gd name="connsiteY3" fmla="*/ 121952 h 1219522"/>
                <a:gd name="connsiteX4" fmla="*/ 2157757 w 2157757"/>
                <a:gd name="connsiteY4" fmla="*/ 1097570 h 1219522"/>
                <a:gd name="connsiteX5" fmla="*/ 2035805 w 2157757"/>
                <a:gd name="connsiteY5" fmla="*/ 1219522 h 1219522"/>
                <a:gd name="connsiteX6" fmla="*/ 121952 w 2157757"/>
                <a:gd name="connsiteY6" fmla="*/ 1219522 h 1219522"/>
                <a:gd name="connsiteX7" fmla="*/ 0 w 2157757"/>
                <a:gd name="connsiteY7" fmla="*/ 1097570 h 1219522"/>
                <a:gd name="connsiteX8" fmla="*/ 0 w 2157757"/>
                <a:gd name="connsiteY8" fmla="*/ 121952 h 12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757" h="1219522">
                  <a:moveTo>
                    <a:pt x="0" y="121952"/>
                  </a:moveTo>
                  <a:cubicBezTo>
                    <a:pt x="0" y="54600"/>
                    <a:pt x="54600" y="0"/>
                    <a:pt x="121952" y="0"/>
                  </a:cubicBezTo>
                  <a:lnTo>
                    <a:pt x="2035805" y="0"/>
                  </a:lnTo>
                  <a:cubicBezTo>
                    <a:pt x="2103157" y="0"/>
                    <a:pt x="2157757" y="54600"/>
                    <a:pt x="2157757" y="121952"/>
                  </a:cubicBezTo>
                  <a:lnTo>
                    <a:pt x="2157757" y="1097570"/>
                  </a:lnTo>
                  <a:cubicBezTo>
                    <a:pt x="2157757" y="1164922"/>
                    <a:pt x="2103157" y="1219522"/>
                    <a:pt x="2035805" y="1219522"/>
                  </a:cubicBezTo>
                  <a:lnTo>
                    <a:pt x="121952" y="1219522"/>
                  </a:lnTo>
                  <a:cubicBezTo>
                    <a:pt x="54600" y="1219522"/>
                    <a:pt x="0" y="1164922"/>
                    <a:pt x="0" y="1097570"/>
                  </a:cubicBezTo>
                  <a:lnTo>
                    <a:pt x="0" y="121952"/>
                  </a:lnTo>
                  <a:close/>
                </a:path>
              </a:pathLst>
            </a:custGeom>
            <a:solidFill>
              <a:srgbClr val="B0D7FF"/>
            </a:solidFill>
            <a:ln>
              <a:solidFill>
                <a:schemeClr val="accent4">
                  <a:lumMod val="50000"/>
                </a:schemeClr>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1439" tIns="81439" rIns="81439" bIns="8143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Craig Robinson</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Associate Executive Director, National Acquisition Center (NAC)</a:t>
              </a:r>
            </a:p>
          </p:txBody>
        </p:sp>
        <p:sp>
          <p:nvSpPr>
            <p:cNvPr id="34" name="Freeform: Shape 33">
              <a:extLst>
                <a:ext uri="{FF2B5EF4-FFF2-40B4-BE49-F238E27FC236}">
                  <a16:creationId xmlns:a16="http://schemas.microsoft.com/office/drawing/2014/main" id="{D613B3CE-B259-4A7B-AE2A-52CDB83B5A4F}"/>
                </a:ext>
              </a:extLst>
            </p:cNvPr>
            <p:cNvSpPr/>
            <p:nvPr/>
          </p:nvSpPr>
          <p:spPr>
            <a:xfrm>
              <a:off x="428016" y="4290207"/>
              <a:ext cx="2366429" cy="1160128"/>
            </a:xfrm>
            <a:custGeom>
              <a:avLst/>
              <a:gdLst>
                <a:gd name="connsiteX0" fmla="*/ 0 w 2157757"/>
                <a:gd name="connsiteY0" fmla="*/ 121952 h 1219522"/>
                <a:gd name="connsiteX1" fmla="*/ 121952 w 2157757"/>
                <a:gd name="connsiteY1" fmla="*/ 0 h 1219522"/>
                <a:gd name="connsiteX2" fmla="*/ 2035805 w 2157757"/>
                <a:gd name="connsiteY2" fmla="*/ 0 h 1219522"/>
                <a:gd name="connsiteX3" fmla="*/ 2157757 w 2157757"/>
                <a:gd name="connsiteY3" fmla="*/ 121952 h 1219522"/>
                <a:gd name="connsiteX4" fmla="*/ 2157757 w 2157757"/>
                <a:gd name="connsiteY4" fmla="*/ 1097570 h 1219522"/>
                <a:gd name="connsiteX5" fmla="*/ 2035805 w 2157757"/>
                <a:gd name="connsiteY5" fmla="*/ 1219522 h 1219522"/>
                <a:gd name="connsiteX6" fmla="*/ 121952 w 2157757"/>
                <a:gd name="connsiteY6" fmla="*/ 1219522 h 1219522"/>
                <a:gd name="connsiteX7" fmla="*/ 0 w 2157757"/>
                <a:gd name="connsiteY7" fmla="*/ 1097570 h 1219522"/>
                <a:gd name="connsiteX8" fmla="*/ 0 w 2157757"/>
                <a:gd name="connsiteY8" fmla="*/ 121952 h 12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757" h="1219522">
                  <a:moveTo>
                    <a:pt x="0" y="121952"/>
                  </a:moveTo>
                  <a:cubicBezTo>
                    <a:pt x="0" y="54600"/>
                    <a:pt x="54600" y="0"/>
                    <a:pt x="121952" y="0"/>
                  </a:cubicBezTo>
                  <a:lnTo>
                    <a:pt x="2035805" y="0"/>
                  </a:lnTo>
                  <a:cubicBezTo>
                    <a:pt x="2103157" y="0"/>
                    <a:pt x="2157757" y="54600"/>
                    <a:pt x="2157757" y="121952"/>
                  </a:cubicBezTo>
                  <a:lnTo>
                    <a:pt x="2157757" y="1097570"/>
                  </a:lnTo>
                  <a:cubicBezTo>
                    <a:pt x="2157757" y="1164922"/>
                    <a:pt x="2103157" y="1219522"/>
                    <a:pt x="2035805" y="1219522"/>
                  </a:cubicBezTo>
                  <a:lnTo>
                    <a:pt x="121952" y="1219522"/>
                  </a:lnTo>
                  <a:cubicBezTo>
                    <a:pt x="54600" y="1219522"/>
                    <a:pt x="0" y="1164922"/>
                    <a:pt x="0" y="1097570"/>
                  </a:cubicBezTo>
                  <a:lnTo>
                    <a:pt x="0" y="121952"/>
                  </a:lnTo>
                  <a:close/>
                </a:path>
              </a:pathLst>
            </a:custGeom>
            <a:solidFill>
              <a:srgbClr val="B0D7FF"/>
            </a:solidFill>
            <a:ln>
              <a:solidFill>
                <a:schemeClr val="accent4">
                  <a:lumMod val="50000"/>
                </a:schemeClr>
              </a:solidFill>
            </a:ln>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1439" tIns="81439" rIns="81439" bIns="8143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Todd Hunter</a:t>
              </a:r>
            </a:p>
            <a:p>
              <a:pPr marL="0" marR="0" lvl="0" indent="0" algn="ctr" defTabSz="533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Executive Director</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Business Operations Center and Acting Associate Executive Director, Strategic Acquisition Center (SAC)</a:t>
              </a:r>
            </a:p>
          </p:txBody>
        </p:sp>
        <p:cxnSp>
          <p:nvCxnSpPr>
            <p:cNvPr id="29" name="Straight Connector 28">
              <a:extLst>
                <a:ext uri="{FF2B5EF4-FFF2-40B4-BE49-F238E27FC236}">
                  <a16:creationId xmlns:a16="http://schemas.microsoft.com/office/drawing/2014/main" id="{76A955BE-B655-4F06-8035-3F5FEA378950}"/>
                </a:ext>
              </a:extLst>
            </p:cNvPr>
            <p:cNvCxnSpPr/>
            <p:nvPr/>
          </p:nvCxnSpPr>
          <p:spPr>
            <a:xfrm>
              <a:off x="4572000" y="2133600"/>
              <a:ext cx="0" cy="386168"/>
            </a:xfrm>
            <a:prstGeom prst="line">
              <a:avLst/>
            </a:prstGeom>
            <a:ln>
              <a:solidFill>
                <a:schemeClr val="accent4">
                  <a:lumMod val="50000"/>
                </a:schemeClr>
              </a:solidFill>
            </a:ln>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3A2288E8-134C-41B1-9A3E-63ADDCD8543C}"/>
                </a:ext>
              </a:extLst>
            </p:cNvPr>
            <p:cNvCxnSpPr>
              <a:cxnSpLocks/>
            </p:cNvCxnSpPr>
            <p:nvPr/>
          </p:nvCxnSpPr>
          <p:spPr>
            <a:xfrm>
              <a:off x="4572000" y="3696916"/>
              <a:ext cx="0" cy="593291"/>
            </a:xfrm>
            <a:prstGeom prst="line">
              <a:avLst/>
            </a:prstGeom>
            <a:ln>
              <a:solidFill>
                <a:schemeClr val="accent4">
                  <a:lumMod val="50000"/>
                </a:schemeClr>
              </a:solidFill>
            </a:ln>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A66D6442-E335-466D-934B-482D8F5ED507}"/>
                </a:ext>
              </a:extLst>
            </p:cNvPr>
            <p:cNvCxnSpPr>
              <a:cxnSpLocks/>
            </p:cNvCxnSpPr>
            <p:nvPr/>
          </p:nvCxnSpPr>
          <p:spPr>
            <a:xfrm>
              <a:off x="1600200" y="3962400"/>
              <a:ext cx="5943600" cy="0"/>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7D82F88-DA0B-40B0-BF40-16911F62733F}"/>
                </a:ext>
              </a:extLst>
            </p:cNvPr>
            <p:cNvCxnSpPr>
              <a:cxnSpLocks/>
            </p:cNvCxnSpPr>
            <p:nvPr/>
          </p:nvCxnSpPr>
          <p:spPr>
            <a:xfrm>
              <a:off x="2823639" y="3098073"/>
              <a:ext cx="566286" cy="0"/>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4F1F76F-83D6-4AF2-B163-D6D304E12817}"/>
                </a:ext>
              </a:extLst>
            </p:cNvPr>
            <p:cNvCxnSpPr>
              <a:cxnSpLocks/>
            </p:cNvCxnSpPr>
            <p:nvPr/>
          </p:nvCxnSpPr>
          <p:spPr>
            <a:xfrm>
              <a:off x="5758314" y="3089364"/>
              <a:ext cx="566286" cy="0"/>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17B4962-EEFC-4536-AB84-F8A8BF549158}"/>
                </a:ext>
              </a:extLst>
            </p:cNvPr>
            <p:cNvCxnSpPr>
              <a:cxnSpLocks/>
            </p:cNvCxnSpPr>
            <p:nvPr/>
          </p:nvCxnSpPr>
          <p:spPr>
            <a:xfrm>
              <a:off x="1600200" y="3962111"/>
              <a:ext cx="0" cy="310678"/>
            </a:xfrm>
            <a:prstGeom prst="line">
              <a:avLst/>
            </a:prstGeom>
            <a:ln>
              <a:solidFill>
                <a:schemeClr val="accent4">
                  <a:lumMod val="50000"/>
                </a:schemeClr>
              </a:solidFill>
            </a:ln>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id="{6A950A2B-A267-485E-A882-BDF7492298E4}"/>
                </a:ext>
              </a:extLst>
            </p:cNvPr>
            <p:cNvCxnSpPr>
              <a:cxnSpLocks/>
            </p:cNvCxnSpPr>
            <p:nvPr/>
          </p:nvCxnSpPr>
          <p:spPr>
            <a:xfrm flipH="1">
              <a:off x="7535091" y="3953691"/>
              <a:ext cx="8709" cy="327807"/>
            </a:xfrm>
            <a:prstGeom prst="line">
              <a:avLst/>
            </a:prstGeom>
            <a:ln>
              <a:solidFill>
                <a:schemeClr val="accent4">
                  <a:lumMod val="50000"/>
                </a:schemeClr>
              </a:solidFill>
            </a:ln>
          </p:spPr>
          <p:style>
            <a:lnRef idx="2">
              <a:schemeClr val="dk1"/>
            </a:lnRef>
            <a:fillRef idx="0">
              <a:schemeClr val="dk1"/>
            </a:fillRef>
            <a:effectRef idx="1">
              <a:schemeClr val="dk1"/>
            </a:effectRef>
            <a:fontRef idx="minor">
              <a:schemeClr val="tx1"/>
            </a:fontRef>
          </p:style>
        </p:cxnSp>
      </p:grpSp>
      <p:sp>
        <p:nvSpPr>
          <p:cNvPr id="21" name="Title 3">
            <a:extLst>
              <a:ext uri="{FF2B5EF4-FFF2-40B4-BE49-F238E27FC236}">
                <a16:creationId xmlns:a16="http://schemas.microsoft.com/office/drawing/2014/main" id="{106460B8-FC5F-4CEA-B6B7-79728F75FBDF}"/>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OALC Organization Chart</a:t>
            </a:r>
          </a:p>
        </p:txBody>
      </p:sp>
    </p:spTree>
    <p:extLst>
      <p:ext uri="{BB962C8B-B14F-4D97-AF65-F5344CB8AC3E}">
        <p14:creationId xmlns:p14="http://schemas.microsoft.com/office/powerpoint/2010/main" val="19110288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0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I&amp;T Division PPT Layou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I&amp;T Division PPT Layou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I&amp;T Division PPT Layou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11460</TotalTime>
  <Words>4360</Words>
  <Application>Microsoft Office PowerPoint</Application>
  <PresentationFormat>On-screen Show (4:3)</PresentationFormat>
  <Paragraphs>1020</Paragraphs>
  <Slides>79</Slides>
  <Notes>60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79</vt:i4>
      </vt:variant>
    </vt:vector>
  </HeadingPairs>
  <TitlesOfParts>
    <vt:vector size="91" baseType="lpstr">
      <vt:lpstr>.AppleSystemUIFont</vt:lpstr>
      <vt:lpstr>Arial</vt:lpstr>
      <vt:lpstr>Arial Black</vt:lpstr>
      <vt:lpstr>Calibri</vt:lpstr>
      <vt:lpstr>Copperplate Gothic Light</vt:lpstr>
      <vt:lpstr>Symbol</vt:lpstr>
      <vt:lpstr>Wingdings</vt:lpstr>
      <vt:lpstr>10_Office Theme</vt:lpstr>
      <vt:lpstr>Custom Design</vt:lpstr>
      <vt:lpstr>OI&amp;T Division PPT Layout</vt:lpstr>
      <vt:lpstr>1_OI&amp;T Division PPT Layout</vt:lpstr>
      <vt:lpstr>2_OI&amp;T Division PPT Layout</vt:lpstr>
      <vt:lpstr>Office of Procurement, Acquisition, and Logistics</vt:lpstr>
      <vt:lpstr>Administrative Remarks</vt:lpstr>
      <vt:lpstr>PowerPoint Presentation</vt:lpstr>
      <vt:lpstr>Office of Procurement, Acquisition, and Logistics</vt:lpstr>
      <vt:lpstr>Technology Acquisition Center</vt:lpstr>
      <vt:lpstr>PowerPoint Presentation</vt:lpstr>
      <vt:lpstr>Technology Acquisition Center</vt:lpstr>
      <vt:lpstr>VA Organization Chart</vt:lpstr>
      <vt:lpstr>OALC Organization Chart</vt:lpstr>
      <vt:lpstr>Technology Acquisition Center</vt:lpstr>
      <vt:lpstr>Technology Acquisition Center</vt:lpstr>
      <vt:lpstr>Yearly Obligations</vt:lpstr>
      <vt:lpstr>TAC Contracts Supporting COVID-19</vt:lpstr>
      <vt:lpstr>Yearly Obligations</vt:lpstr>
      <vt:lpstr>Technology Acquisition Center</vt:lpstr>
      <vt:lpstr>TAC Workload Summary</vt:lpstr>
      <vt:lpstr>4TH QTR FY20 Forecasted Opportunities</vt:lpstr>
      <vt:lpstr>1ST QTR FY21 Forecasted Opportunities</vt:lpstr>
      <vt:lpstr>New TAC Contract Actions/Vehicles Used in 2019</vt:lpstr>
      <vt:lpstr>Technology Acquisition Center</vt:lpstr>
      <vt:lpstr>TAC Enterprise Vehicles</vt:lpstr>
      <vt:lpstr>TAC Enterprise Vehicles (Cont.)</vt:lpstr>
      <vt:lpstr>TAC Enterprise Vehicles (Cont.)</vt:lpstr>
      <vt:lpstr>Technology Acquisition Center</vt:lpstr>
      <vt:lpstr>Innovative Acquisition Techniques </vt:lpstr>
      <vt:lpstr>QUESTIONS</vt:lpstr>
      <vt:lpstr>Office of Procurement, Acquisition, and Logistics</vt:lpstr>
      <vt:lpstr>Honorable James P. Gfrerer Assistant Secretary for Information and Technology and Chief Information Officer</vt:lpstr>
      <vt:lpstr>Advanced planning brief To industry</vt:lpstr>
      <vt:lpstr>Improve Customer Experience</vt:lpstr>
      <vt:lpstr>The Old VA.gov</vt:lpstr>
      <vt:lpstr>The New Va.gov</vt:lpstr>
      <vt:lpstr>Accessing VA.gov</vt:lpstr>
      <vt:lpstr>Find VA Benefits</vt:lpstr>
      <vt:lpstr>Modern Tools for Collaboration and Agile Product Development</vt:lpstr>
      <vt:lpstr>VA Lighthouse Application Programming Interface (API)</vt:lpstr>
      <vt:lpstr>CEDAR IDIQ</vt:lpstr>
      <vt:lpstr>CEDAR IDIQ Planning</vt:lpstr>
      <vt:lpstr>QUESTIONS?</vt:lpstr>
      <vt:lpstr>Advanced planning brief to industry</vt:lpstr>
      <vt:lpstr>The Role of the OIT Account Management Office</vt:lpstr>
      <vt:lpstr>AMO Portfolio/Product Line Management</vt:lpstr>
      <vt:lpstr>QUESTIONS?</vt:lpstr>
      <vt:lpstr>Serving Va’s Mission through DevSecOps &amp; Product Line Management</vt:lpstr>
      <vt:lpstr>Agenda</vt:lpstr>
      <vt:lpstr>Acquisitions and Contractual Authority Disclaimer</vt:lpstr>
      <vt:lpstr>DevSecOps guiding principles—we will: </vt:lpstr>
      <vt:lpstr>Relationship of Practices</vt:lpstr>
      <vt:lpstr>OIT’s DevSecOps Approach</vt:lpstr>
      <vt:lpstr>DevSecOps Product Line Management 5 Portfolios, 32 Products, 800+ Products (Systems/Applications) as of 5/7/2020</vt:lpstr>
      <vt:lpstr>Big Six Roles</vt:lpstr>
      <vt:lpstr>Application Deployment Options</vt:lpstr>
      <vt:lpstr>What We Need from Industry </vt:lpstr>
      <vt:lpstr>QUESTIONS?</vt:lpstr>
      <vt:lpstr>IT Operations and Services</vt:lpstr>
      <vt:lpstr>Operational Expense IT Modernization Efforts</vt:lpstr>
      <vt:lpstr>Leveraging Operational Expense Goals</vt:lpstr>
      <vt:lpstr>Capital Expense VERSUS Operational Expense - Purchase Model </vt:lpstr>
      <vt:lpstr>QUESTIONS?</vt:lpstr>
      <vt:lpstr>PowerPoint Presentation</vt:lpstr>
      <vt:lpstr>Additional Information </vt:lpstr>
      <vt:lpstr>OFFICE OF SMALL &amp; DISADVANTAGED BUSINESS UTILIZATION</vt:lpstr>
      <vt:lpstr>Introduction to OSDBU </vt:lpstr>
      <vt:lpstr>Agenda</vt:lpstr>
      <vt:lpstr>Effect of COVID-19 on Small Business Contracting</vt:lpstr>
      <vt:lpstr>Participation in COVID-19 Contract Actions</vt:lpstr>
      <vt:lpstr>Items of Note</vt:lpstr>
      <vt:lpstr>Verification Updates</vt:lpstr>
      <vt:lpstr>Item of Note: Verification</vt:lpstr>
      <vt:lpstr>VA Spend on IT – Top 10 NAICS</vt:lpstr>
      <vt:lpstr>INDEFINITE DELIVERY VEHICLES – Contract Agency Spend</vt:lpstr>
      <vt:lpstr>Women Veterans and IT</vt:lpstr>
      <vt:lpstr>Meet Procurement Decision Makers (PDMs)</vt:lpstr>
      <vt:lpstr>How to use OSDBU Resources Effectively</vt:lpstr>
      <vt:lpstr>Useful Resources</vt:lpstr>
      <vt:lpstr>Summary on Doing Business with VA</vt:lpstr>
      <vt:lpstr>Stay Connected with OSDBU</vt:lpstr>
      <vt:lpstr>Office of Procurement, Acquisition, and Logistics</vt:lpstr>
      <vt:lpstr>Wrap Up</vt:lpstr>
    </vt:vector>
  </TitlesOfParts>
  <Company>Veteran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Modernization Drumbeat</dc:title>
  <dc:creator>Department of Veterans Affairs</dc:creator>
  <cp:lastModifiedBy>Catania, Robert</cp:lastModifiedBy>
  <cp:revision>204</cp:revision>
  <cp:lastPrinted>2020-06-21T20:27:22Z</cp:lastPrinted>
  <dcterms:created xsi:type="dcterms:W3CDTF">2017-12-21T16:13:31Z</dcterms:created>
  <dcterms:modified xsi:type="dcterms:W3CDTF">2020-06-26T19:02:09Z</dcterms:modified>
</cp:coreProperties>
</file>