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786" r:id="rId2"/>
  </p:sldMasterIdLst>
  <p:notesMasterIdLst>
    <p:notesMasterId r:id="rId12"/>
  </p:notesMasterIdLst>
  <p:handoutMasterIdLst>
    <p:handoutMasterId r:id="rId13"/>
  </p:handoutMasterIdLst>
  <p:sldIdLst>
    <p:sldId id="257" r:id="rId3"/>
    <p:sldId id="395" r:id="rId4"/>
    <p:sldId id="396" r:id="rId5"/>
    <p:sldId id="397" r:id="rId6"/>
    <p:sldId id="398" r:id="rId7"/>
    <p:sldId id="399" r:id="rId8"/>
    <p:sldId id="400" r:id="rId9"/>
    <p:sldId id="406" r:id="rId10"/>
    <p:sldId id="405" r:id="rId1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950"/>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7275" autoAdjust="0"/>
  </p:normalViewPr>
  <p:slideViewPr>
    <p:cSldViewPr snapToGrid="0" snapToObjects="1">
      <p:cViewPr>
        <p:scale>
          <a:sx n="90" d="100"/>
          <a:sy n="90" d="100"/>
        </p:scale>
        <p:origin x="-9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0" d="100"/>
          <a:sy n="90" d="100"/>
        </p:scale>
        <p:origin x="-2214" y="4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2BA47CD-5CE7-4FA4-8019-CED0E3AB1F26}" type="datetimeFigureOut">
              <a:rPr lang="en-US" smtClean="0"/>
              <a:t>3/26/2018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EXEC-T4-SH-001</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8DF021-962D-4A68-A547-E597ACB1E4FF}" type="slidenum">
              <a:rPr lang="en-US" smtClean="0"/>
              <a:t>‹#›</a:t>
            </a:fld>
            <a:endParaRPr lang="en-US" dirty="0"/>
          </a:p>
        </p:txBody>
      </p:sp>
    </p:spTree>
    <p:extLst>
      <p:ext uri="{BB962C8B-B14F-4D97-AF65-F5344CB8AC3E}">
        <p14:creationId xmlns:p14="http://schemas.microsoft.com/office/powerpoint/2010/main" val="78258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57A6010-5840-4CCD-B94B-70AA2FBE0F65}" type="datetimeFigureOut">
              <a:rPr lang="en-US"/>
              <a:pPr>
                <a:defRPr/>
              </a:pPr>
              <a:t>3/26/2018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r>
              <a:rPr lang="en-US" dirty="0"/>
              <a:t>EXEC-T4-SH-001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5591036-184F-4049-BDAE-143BFDB12783}" type="slidenum">
              <a:rPr lang="en-US"/>
              <a:pPr>
                <a:defRPr/>
              </a:pPr>
              <a:t>‹#›</a:t>
            </a:fld>
            <a:endParaRPr lang="en-US" dirty="0"/>
          </a:p>
        </p:txBody>
      </p:sp>
    </p:spTree>
    <p:extLst>
      <p:ext uri="{BB962C8B-B14F-4D97-AF65-F5344CB8AC3E}">
        <p14:creationId xmlns:p14="http://schemas.microsoft.com/office/powerpoint/2010/main" val="350684715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ptac-us.org/contracting-assistance/ptac-training-eve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aptac-us.org/contracting-assistance/ptac-hel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CVE Scorecard</a:t>
            </a:r>
          </a:p>
          <a:p>
            <a:r>
              <a:rPr lang="en-US" dirty="0" smtClean="0"/>
              <a:t>Working Paper</a:t>
            </a:r>
          </a:p>
          <a:p>
            <a:endParaRPr lang="en-US" dirty="0"/>
          </a:p>
          <a:p>
            <a:endParaRPr lang="en-US" dirty="0"/>
          </a:p>
          <a:p>
            <a:r>
              <a:rPr lang="en-US" dirty="0" smtClean="0"/>
              <a:t>Thomas McGrath</a:t>
            </a:r>
          </a:p>
          <a:p>
            <a:r>
              <a:rPr lang="en-US" dirty="0" smtClean="0"/>
              <a:t>Director, Center for Verification and Evaluation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591036-184F-4049-BDAE-143BFDB12783}"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a:t>EXEC-T4-SH-001</a:t>
            </a:r>
          </a:p>
        </p:txBody>
      </p:sp>
    </p:spTree>
    <p:extLst>
      <p:ext uri="{BB962C8B-B14F-4D97-AF65-F5344CB8AC3E}">
        <p14:creationId xmlns:p14="http://schemas.microsoft.com/office/powerpoint/2010/main" val="275603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altLang="en-US" sz="1200" dirty="0" smtClean="0"/>
              <a:t>CVE Certified Verification Assistance Counselor Provides:</a:t>
            </a:r>
          </a:p>
          <a:p>
            <a:pPr marL="628650" lvl="1" indent="-171450">
              <a:buFont typeface="Wingdings" panose="05000000000000000000" pitchFamily="2" charset="2"/>
              <a:buChar char="§"/>
            </a:pPr>
            <a:r>
              <a:rPr lang="en-US" altLang="en-US" sz="1200" b="1" dirty="0" smtClean="0">
                <a:solidFill>
                  <a:srgbClr val="000000"/>
                </a:solidFill>
                <a:hlinkClick r:id="rId3" tooltip="PTAC Training Events"/>
              </a:rPr>
              <a:t>Workshops and Seminars</a:t>
            </a:r>
            <a:r>
              <a:rPr lang="en-US" altLang="en-US" sz="1200" dirty="0" smtClean="0">
                <a:solidFill>
                  <a:srgbClr val="000000"/>
                </a:solidFill>
              </a:rPr>
              <a:t> </a:t>
            </a:r>
            <a:endParaRPr lang="en-US" altLang="en-US" sz="1200" dirty="0" smtClean="0">
              <a:solidFill>
                <a:schemeClr val="tx1"/>
              </a:solidFill>
            </a:endParaRPr>
          </a:p>
          <a:p>
            <a:pPr marL="628650" lvl="1" indent="-171450">
              <a:buFont typeface="Wingdings" panose="05000000000000000000" pitchFamily="2" charset="2"/>
              <a:buChar char="§"/>
            </a:pPr>
            <a:r>
              <a:rPr lang="en-US" altLang="en-US" sz="2400" b="1" dirty="0" smtClean="0">
                <a:solidFill>
                  <a:srgbClr val="000000"/>
                </a:solidFill>
                <a:hlinkClick r:id="rId3" tooltip="PTAC Training Events"/>
              </a:rPr>
              <a:t>Workshops and Seminars</a:t>
            </a:r>
            <a:r>
              <a:rPr lang="en-US" altLang="en-US" sz="2400" dirty="0" smtClean="0">
                <a:solidFill>
                  <a:srgbClr val="000000"/>
                </a:solidFill>
              </a:rPr>
              <a:t> to teach you what you need to know and connect you with other small businesses.</a:t>
            </a:r>
          </a:p>
          <a:p>
            <a:r>
              <a:rPr lang="en-US" altLang="en-US" sz="2400" b="1" dirty="0" smtClean="0">
                <a:solidFill>
                  <a:srgbClr val="000000"/>
                </a:solidFill>
                <a:hlinkClick r:id="rId4" tooltip="Government Contracting Help from PTACs"/>
              </a:rPr>
              <a:t>One-on-One Counseling</a:t>
            </a:r>
            <a:r>
              <a:rPr lang="en-US" altLang="en-US" sz="2400" dirty="0" smtClean="0">
                <a:solidFill>
                  <a:srgbClr val="000000"/>
                </a:solidFill>
              </a:rPr>
              <a:t> tailored to the specific needs of your business – </a:t>
            </a:r>
            <a:r>
              <a:rPr lang="en-US" altLang="en-US" sz="2400" b="1" i="1" dirty="0" smtClean="0">
                <a:solidFill>
                  <a:srgbClr val="000000"/>
                </a:solidFill>
              </a:rPr>
              <a:t>always free</a:t>
            </a:r>
            <a:r>
              <a:rPr lang="en-US" altLang="en-US" sz="2400" dirty="0" smtClean="0">
                <a:solidFill>
                  <a:srgbClr val="000000"/>
                </a:solidFill>
              </a:rPr>
              <a:t> of charge!</a:t>
            </a:r>
          </a:p>
          <a:p>
            <a:r>
              <a:rPr lang="en-US" altLang="en-US" sz="2400" b="1" dirty="0" smtClean="0">
                <a:solidFill>
                  <a:srgbClr val="000000"/>
                </a:solidFill>
                <a:hlinkClick r:id="rId3" tooltip="PTAC Training Events"/>
              </a:rPr>
              <a:t>Matchmaking Events</a:t>
            </a:r>
            <a:r>
              <a:rPr lang="en-US" altLang="en-US" sz="2400" dirty="0" smtClean="0">
                <a:solidFill>
                  <a:srgbClr val="000000"/>
                </a:solidFill>
              </a:rPr>
              <a:t> that connect you with agency buyers who need your product.</a:t>
            </a:r>
          </a:p>
          <a:p>
            <a:pPr marL="628650" lvl="1" indent="-171450">
              <a:buFont typeface="Wingdings" panose="05000000000000000000" pitchFamily="2" charset="2"/>
              <a:buChar char="§"/>
            </a:pPr>
            <a:endParaRPr lang="en-US" dirty="0"/>
          </a:p>
        </p:txBody>
      </p:sp>
      <p:sp>
        <p:nvSpPr>
          <p:cNvPr id="4" name="Footer Placeholder 3"/>
          <p:cNvSpPr>
            <a:spLocks noGrp="1"/>
          </p:cNvSpPr>
          <p:nvPr>
            <p:ph type="ftr" sz="quarter" idx="10"/>
          </p:nvPr>
        </p:nvSpPr>
        <p:spPr/>
        <p:txBody>
          <a:bodyPr/>
          <a:lstStyle/>
          <a:p>
            <a:pPr>
              <a:defRPr/>
            </a:pPr>
            <a:r>
              <a:rPr lang="en-US" dirty="0" smtClean="0"/>
              <a:t>EXEC-T4-SH-001</a:t>
            </a:r>
            <a:endParaRPr lang="en-US" dirty="0"/>
          </a:p>
        </p:txBody>
      </p:sp>
      <p:sp>
        <p:nvSpPr>
          <p:cNvPr id="5" name="Slide Number Placeholder 4"/>
          <p:cNvSpPr>
            <a:spLocks noGrp="1"/>
          </p:cNvSpPr>
          <p:nvPr>
            <p:ph type="sldNum" sz="quarter" idx="11"/>
          </p:nvPr>
        </p:nvSpPr>
        <p:spPr/>
        <p:txBody>
          <a:bodyPr/>
          <a:lstStyle/>
          <a:p>
            <a:pPr>
              <a:defRPr/>
            </a:pPr>
            <a:fld id="{55591036-184F-4049-BDAE-143BFDB12783}" type="slidenum">
              <a:rPr lang="en-US" smtClean="0"/>
              <a:pPr>
                <a:defRPr/>
              </a:pPr>
              <a:t>7</a:t>
            </a:fld>
            <a:endParaRPr lang="en-US" dirty="0"/>
          </a:p>
        </p:txBody>
      </p:sp>
    </p:spTree>
    <p:extLst>
      <p:ext uri="{BB962C8B-B14F-4D97-AF65-F5344CB8AC3E}">
        <p14:creationId xmlns:p14="http://schemas.microsoft.com/office/powerpoint/2010/main" val="280200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14400" fontAlgn="auto">
              <a:spcBef>
                <a:spcPct val="20000"/>
              </a:spcBef>
              <a:spcAft>
                <a:spcPts val="0"/>
              </a:spcAft>
              <a:buFont typeface="Arial" panose="020B0604020202020204" pitchFamily="34" charset="0"/>
              <a:buChar char="•"/>
              <a:defRPr/>
            </a:pPr>
            <a:r>
              <a:rPr lang="en-US" sz="2800" dirty="0" smtClean="0">
                <a:solidFill>
                  <a:prstClr val="black"/>
                </a:solidFill>
                <a:latin typeface="+mn-lt"/>
              </a:rPr>
              <a:t>Frequently Asked Questions (FAQs):</a:t>
            </a:r>
          </a:p>
          <a:p>
            <a:pPr marL="342900" indent="-342900" defTabSz="914400" fontAlgn="auto">
              <a:spcBef>
                <a:spcPct val="20000"/>
              </a:spcBef>
              <a:spcAft>
                <a:spcPts val="0"/>
              </a:spcAft>
              <a:buFont typeface="Arial" panose="020B0604020202020204" pitchFamily="34" charset="0"/>
              <a:buChar char="•"/>
              <a:defRPr/>
            </a:pPr>
            <a:endParaRPr lang="en-US" sz="1600" dirty="0" smtClean="0">
              <a:solidFill>
                <a:prstClr val="black"/>
              </a:solidFill>
              <a:latin typeface="+mn-lt"/>
            </a:endParaRP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mn-lt"/>
              </a:rPr>
              <a:t>You Asked; We Listened!  91 FAQs on our website.</a:t>
            </a: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mn-lt"/>
              </a:rPr>
              <a:t>Most are linked to a comprehensive Fact Sheet or Verification Assistance Brief (VAB)</a:t>
            </a:r>
          </a:p>
          <a:p>
            <a:pPr marL="800100" lvl="1" indent="-342900" defTabSz="914400" fontAlgn="auto">
              <a:spcBef>
                <a:spcPct val="20000"/>
              </a:spcBef>
              <a:spcAft>
                <a:spcPts val="0"/>
              </a:spcAft>
              <a:buFont typeface="Courier New" panose="02070309020205020404" pitchFamily="49" charset="0"/>
              <a:buChar char="o"/>
              <a:defRPr/>
            </a:pPr>
            <a:endParaRPr lang="en-US" dirty="0" smtClean="0">
              <a:solidFill>
                <a:prstClr val="black"/>
              </a:solidFill>
              <a:latin typeface="+mn-lt"/>
            </a:endParaRPr>
          </a:p>
          <a:p>
            <a:pPr marL="342900" indent="-342900" defTabSz="914400" fontAlgn="auto">
              <a:spcBef>
                <a:spcPct val="20000"/>
              </a:spcBef>
              <a:spcAft>
                <a:spcPts val="0"/>
              </a:spcAft>
              <a:buFont typeface="Arial" panose="020B0604020202020204" pitchFamily="34" charset="0"/>
              <a:buChar char="•"/>
              <a:defRPr/>
            </a:pPr>
            <a:r>
              <a:rPr lang="en-US" sz="2000" dirty="0" smtClean="0">
                <a:solidFill>
                  <a:prstClr val="black"/>
                </a:solidFill>
                <a:latin typeface="+mn-lt"/>
              </a:rPr>
              <a:t>Fact Sheets </a:t>
            </a:r>
            <a:r>
              <a:rPr lang="en-US" sz="1200" dirty="0" smtClean="0">
                <a:solidFill>
                  <a:prstClr val="black"/>
                </a:solidFill>
                <a:latin typeface="+mn-lt"/>
              </a:rPr>
              <a:t>https:</a:t>
            </a:r>
          </a:p>
          <a:p>
            <a:pPr marL="342900" indent="-342900" defTabSz="914400" fontAlgn="auto">
              <a:spcBef>
                <a:spcPct val="20000"/>
              </a:spcBef>
              <a:spcAft>
                <a:spcPts val="0"/>
              </a:spcAft>
              <a:buFont typeface="Arial" panose="020B0604020202020204" pitchFamily="34" charset="0"/>
              <a:buChar char="•"/>
              <a:defRPr/>
            </a:pPr>
            <a:endParaRPr lang="en-US" sz="1200" dirty="0" smtClean="0">
              <a:solidFill>
                <a:prstClr val="black"/>
              </a:solidFill>
              <a:latin typeface="+mn-lt"/>
            </a:endParaRP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mn-lt"/>
              </a:rPr>
              <a:t>You Asked; We Listened!  13 Fact Sheets on our website.  These products provide short and concise information on various facets of the Verification Program.</a:t>
            </a:r>
          </a:p>
          <a:p>
            <a:pPr marL="800100" lvl="1" indent="-342900" defTabSz="914400" fontAlgn="auto">
              <a:spcBef>
                <a:spcPct val="20000"/>
              </a:spcBef>
              <a:spcAft>
                <a:spcPts val="0"/>
              </a:spcAft>
              <a:buFont typeface="Courier New" panose="02070309020205020404" pitchFamily="49" charset="0"/>
              <a:buChar char="o"/>
              <a:defRPr/>
            </a:pPr>
            <a:endParaRPr lang="en-US" dirty="0" smtClean="0">
              <a:solidFill>
                <a:prstClr val="black"/>
              </a:solidFill>
              <a:latin typeface="+mn-lt"/>
            </a:endParaRPr>
          </a:p>
          <a:p>
            <a:pPr marL="342900" indent="-342900" defTabSz="914400" fontAlgn="auto">
              <a:spcBef>
                <a:spcPct val="20000"/>
              </a:spcBef>
              <a:spcAft>
                <a:spcPts val="0"/>
              </a:spcAft>
              <a:buFont typeface="Arial" panose="020B0604020202020204" pitchFamily="34" charset="0"/>
              <a:buChar char="•"/>
              <a:defRPr/>
            </a:pPr>
            <a:r>
              <a:rPr lang="en-US" sz="2000" dirty="0" smtClean="0">
                <a:solidFill>
                  <a:prstClr val="black"/>
                </a:solidFill>
                <a:latin typeface="+mn-lt"/>
              </a:rPr>
              <a:t>Verification Assistance Briefs (VABs) </a:t>
            </a:r>
            <a:endParaRPr lang="en-US" sz="1200" dirty="0" smtClean="0">
              <a:solidFill>
                <a:prstClr val="black"/>
              </a:solidFill>
              <a:latin typeface="+mn-lt"/>
            </a:endParaRPr>
          </a:p>
          <a:p>
            <a:pPr marL="342900" indent="-342900" defTabSz="914400" fontAlgn="auto">
              <a:spcBef>
                <a:spcPct val="20000"/>
              </a:spcBef>
              <a:spcAft>
                <a:spcPts val="0"/>
              </a:spcAft>
              <a:buFont typeface="Arial" panose="020B0604020202020204" pitchFamily="34" charset="0"/>
              <a:buChar char="•"/>
              <a:defRPr/>
            </a:pPr>
            <a:r>
              <a:rPr lang="en-US" sz="1200" dirty="0" smtClean="0">
                <a:solidFill>
                  <a:prstClr val="black"/>
                </a:solidFill>
                <a:latin typeface="+mn-lt"/>
              </a:rPr>
              <a:t> </a:t>
            </a: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mn-lt"/>
              </a:rPr>
              <a:t>These products provide in-depth background and discussion on many of the major facets of the program.</a:t>
            </a:r>
          </a:p>
          <a:p>
            <a:pPr marL="800100" lvl="1" indent="-342900" defTabSz="914400" fontAlgn="auto">
              <a:spcBef>
                <a:spcPct val="20000"/>
              </a:spcBef>
              <a:spcAft>
                <a:spcPts val="0"/>
              </a:spcAft>
              <a:buFont typeface="Courier New" panose="02070309020205020404" pitchFamily="49" charset="0"/>
              <a:buChar char="o"/>
              <a:defRPr/>
            </a:pPr>
            <a:endParaRPr lang="en-US" dirty="0" smtClean="0">
              <a:solidFill>
                <a:prstClr val="black"/>
              </a:solidFill>
              <a:latin typeface="+mn-lt"/>
            </a:endParaRPr>
          </a:p>
          <a:p>
            <a:pPr marL="342900" indent="-342900" defTabSz="914400" fontAlgn="auto">
              <a:spcBef>
                <a:spcPct val="20000"/>
              </a:spcBef>
              <a:spcAft>
                <a:spcPts val="0"/>
              </a:spcAft>
              <a:buFont typeface="Arial" panose="020B0604020202020204" pitchFamily="34" charset="0"/>
              <a:buChar char="•"/>
              <a:defRPr/>
            </a:pPr>
            <a:r>
              <a:rPr lang="en-US" sz="2000" dirty="0" smtClean="0">
                <a:solidFill>
                  <a:prstClr val="black"/>
                </a:solidFill>
                <a:latin typeface="+mn-lt"/>
                <a:cs typeface="Arial" pitchFamily="34" charset="0"/>
              </a:rPr>
              <a:t>Verification Processing Statistics:</a:t>
            </a:r>
          </a:p>
          <a:p>
            <a:pPr marL="342900" indent="-342900" defTabSz="914400" fontAlgn="auto">
              <a:spcBef>
                <a:spcPct val="20000"/>
              </a:spcBef>
              <a:spcAft>
                <a:spcPts val="0"/>
              </a:spcAft>
              <a:buFont typeface="Arial" panose="020B0604020202020204" pitchFamily="34" charset="0"/>
              <a:buChar char="•"/>
              <a:defRPr/>
            </a:pPr>
            <a:endParaRPr lang="en-US" sz="2000" dirty="0" smtClean="0">
              <a:solidFill>
                <a:prstClr val="black"/>
              </a:solidFill>
              <a:latin typeface="+mn-lt"/>
              <a:cs typeface="Arial" pitchFamily="34" charset="0"/>
            </a:endParaRPr>
          </a:p>
          <a:p>
            <a:pPr marL="800100" lvl="1" indent="-342900" defTabSz="914400" fontAlgn="auto">
              <a:spcBef>
                <a:spcPct val="20000"/>
              </a:spcBef>
              <a:spcAft>
                <a:spcPts val="0"/>
              </a:spcAft>
              <a:buFont typeface="Courier New" panose="02070309020205020404" pitchFamily="49" charset="0"/>
              <a:buChar char="o"/>
              <a:defRPr/>
            </a:pPr>
            <a:r>
              <a:rPr lang="en-US" sz="2000" dirty="0" smtClean="0">
                <a:solidFill>
                  <a:prstClr val="black"/>
                </a:solidFill>
                <a:latin typeface="+mn-lt"/>
                <a:cs typeface="Arial" pitchFamily="34" charset="0"/>
              </a:rPr>
              <a:t>Application Dispositions and Processing Times</a:t>
            </a: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mn-lt"/>
                <a:cs typeface="Arial" pitchFamily="34" charset="0"/>
              </a:rPr>
              <a:t>Top 10 Reasons for Denial </a:t>
            </a:r>
            <a:endParaRPr lang="en-US" sz="2000" dirty="0" smtClean="0">
              <a:solidFill>
                <a:prstClr val="black"/>
              </a:solidFill>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8AD7A15-0478-40DB-BCE7-0612F66E8E9F}" type="slidenum">
              <a:rPr lang="en-US" smtClean="0"/>
              <a:pPr>
                <a:defRPr/>
              </a:pPr>
              <a:t>8</a:t>
            </a:fld>
            <a:endParaRPr lang="en-US" dirty="0"/>
          </a:p>
        </p:txBody>
      </p:sp>
    </p:spTree>
    <p:extLst>
      <p:ext uri="{BB962C8B-B14F-4D97-AF65-F5344CB8AC3E}">
        <p14:creationId xmlns:p14="http://schemas.microsoft.com/office/powerpoint/2010/main" val="104746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03D63A-159A-406C-A8A4-05303A53ABB8}" type="slidenum">
              <a:rPr lang="en-US" altLang="en-US" smtClean="0"/>
              <a:pPr>
                <a:defRPr/>
              </a:pPr>
              <a:t>9</a:t>
            </a:fld>
            <a:endParaRPr lang="en-US" altLang="en-US" dirty="0"/>
          </a:p>
        </p:txBody>
      </p:sp>
    </p:spTree>
    <p:extLst>
      <p:ext uri="{BB962C8B-B14F-4D97-AF65-F5344CB8AC3E}">
        <p14:creationId xmlns:p14="http://schemas.microsoft.com/office/powerpoint/2010/main" val="219297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786F37-158F-4EE7-B405-5F0703EE950E}" type="datetime1">
              <a:rPr lang="en-US" smtClean="0"/>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EXEC-T4-SH-001</a:t>
            </a:r>
          </a:p>
        </p:txBody>
      </p:sp>
      <p:sp>
        <p:nvSpPr>
          <p:cNvPr id="6" name="Slide Number Placeholder 5"/>
          <p:cNvSpPr>
            <a:spLocks noGrp="1"/>
          </p:cNvSpPr>
          <p:nvPr>
            <p:ph type="sldNum" sz="quarter" idx="12"/>
          </p:nvPr>
        </p:nvSpPr>
        <p:spPr/>
        <p:txBody>
          <a:bodyPr/>
          <a:lstStyle>
            <a:lvl1pPr>
              <a:defRPr/>
            </a:lvl1pPr>
          </a:lstStyle>
          <a:p>
            <a:pPr>
              <a:defRPr/>
            </a:pPr>
            <a:fld id="{26F5DACA-6161-4BE9-87E0-9C82C0BCF5D3}" type="slidenum">
              <a:rPr lang="en-US"/>
              <a:pPr>
                <a:defRPr/>
              </a:pPr>
              <a:t>‹#›</a:t>
            </a:fld>
            <a:endParaRPr lang="en-US" dirty="0"/>
          </a:p>
        </p:txBody>
      </p:sp>
    </p:spTree>
    <p:extLst>
      <p:ext uri="{BB962C8B-B14F-4D97-AF65-F5344CB8AC3E}">
        <p14:creationId xmlns:p14="http://schemas.microsoft.com/office/powerpoint/2010/main" val="1042598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44CA53-F372-41C0-92EE-0B6D59635BB6}" type="datetime1">
              <a:rPr lang="en-US" smtClean="0"/>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EXEC-T4-SH-001</a:t>
            </a:r>
          </a:p>
        </p:txBody>
      </p:sp>
      <p:sp>
        <p:nvSpPr>
          <p:cNvPr id="6" name="Slide Number Placeholder 5"/>
          <p:cNvSpPr>
            <a:spLocks noGrp="1"/>
          </p:cNvSpPr>
          <p:nvPr>
            <p:ph type="sldNum" sz="quarter" idx="12"/>
          </p:nvPr>
        </p:nvSpPr>
        <p:spPr/>
        <p:txBody>
          <a:bodyPr/>
          <a:lstStyle>
            <a:lvl1pPr>
              <a:defRPr/>
            </a:lvl1pPr>
          </a:lstStyle>
          <a:p>
            <a:pPr>
              <a:defRPr/>
            </a:pPr>
            <a:fld id="{63AA8F62-BEA6-43FD-B064-6CC5902565DA}" type="slidenum">
              <a:rPr lang="en-US"/>
              <a:pPr>
                <a:defRPr/>
              </a:pPr>
              <a:t>‹#›</a:t>
            </a:fld>
            <a:endParaRPr lang="en-US" dirty="0"/>
          </a:p>
        </p:txBody>
      </p:sp>
    </p:spTree>
    <p:extLst>
      <p:ext uri="{BB962C8B-B14F-4D97-AF65-F5344CB8AC3E}">
        <p14:creationId xmlns:p14="http://schemas.microsoft.com/office/powerpoint/2010/main" val="8983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F7402-D4E0-43DF-984E-C5C6FB17425E}" type="datetime1">
              <a:rPr lang="en-US" smtClean="0"/>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EXEC-T4-SH-001</a:t>
            </a:r>
          </a:p>
        </p:txBody>
      </p:sp>
      <p:sp>
        <p:nvSpPr>
          <p:cNvPr id="6" name="Slide Number Placeholder 5"/>
          <p:cNvSpPr>
            <a:spLocks noGrp="1"/>
          </p:cNvSpPr>
          <p:nvPr>
            <p:ph type="sldNum" sz="quarter" idx="12"/>
          </p:nvPr>
        </p:nvSpPr>
        <p:spPr/>
        <p:txBody>
          <a:bodyPr/>
          <a:lstStyle>
            <a:lvl1pPr>
              <a:defRPr/>
            </a:lvl1pPr>
          </a:lstStyle>
          <a:p>
            <a:pPr>
              <a:defRPr/>
            </a:pPr>
            <a:fld id="{65A79C4D-FB81-46AF-87B8-6DB864A85A4E}" type="slidenum">
              <a:rPr lang="en-US"/>
              <a:pPr>
                <a:defRPr/>
              </a:pPr>
              <a:t>‹#›</a:t>
            </a:fld>
            <a:endParaRPr lang="en-US" dirty="0"/>
          </a:p>
        </p:txBody>
      </p:sp>
    </p:spTree>
    <p:extLst>
      <p:ext uri="{BB962C8B-B14F-4D97-AF65-F5344CB8AC3E}">
        <p14:creationId xmlns:p14="http://schemas.microsoft.com/office/powerpoint/2010/main" val="333460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5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7841B52-508B-4F5B-8785-5489D5A4BE66}"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12"/>
          </p:nvPr>
        </p:nvSpPr>
        <p:spPr/>
        <p:txBody>
          <a:bodyPr/>
          <a:lstStyle>
            <a:lvl1pPr>
              <a:defRPr/>
            </a:lvl1pPr>
          </a:lstStyle>
          <a:p>
            <a:pPr>
              <a:defRPr/>
            </a:pPr>
            <a:fld id="{26F5DACA-6161-4BE9-87E0-9C82C0BCF5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20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29841" y="6472176"/>
            <a:ext cx="2133600" cy="365125"/>
          </a:xfrm>
        </p:spPr>
        <p:txBody>
          <a:bodyPr/>
          <a:lstStyle>
            <a:lvl1pPr>
              <a:defRPr/>
            </a:lvl1pPr>
          </a:lstStyle>
          <a:p>
            <a:pPr>
              <a:defRPr/>
            </a:pPr>
            <a:fld id="{FB297AF5-DADC-4B17-9386-C1B8AA323530}"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866900" y="6501823"/>
            <a:ext cx="2895600" cy="365125"/>
          </a:xfrm>
        </p:spPr>
        <p:txBody>
          <a:bodyPr/>
          <a:lstStyle>
            <a:lvl1pPr>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12"/>
          </p:nvPr>
        </p:nvSpPr>
        <p:spPr>
          <a:xfrm>
            <a:off x="7010400" y="6463352"/>
            <a:ext cx="2133600" cy="365125"/>
          </a:xfrm>
        </p:spPr>
        <p:txBody>
          <a:bodyPr/>
          <a:lstStyle>
            <a:lvl1pPr>
              <a:defRPr/>
            </a:lvl1pPr>
          </a:lstStyle>
          <a:p>
            <a:pPr>
              <a:defRPr/>
            </a:pPr>
            <a:fld id="{360425E8-402F-4E20-A3B1-036EBAFC33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949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7CB9E62-2D2D-4AC5-8BEE-4CAD66B2D60B}"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12"/>
          </p:nvPr>
        </p:nvSpPr>
        <p:spPr/>
        <p:txBody>
          <a:bodyPr/>
          <a:lstStyle>
            <a:lvl1pPr>
              <a:defRPr/>
            </a:lvl1pPr>
          </a:lstStyle>
          <a:p>
            <a:pPr>
              <a:defRPr/>
            </a:pPr>
            <a:fld id="{81F12031-7DB4-47AC-B48B-0E070C7E06F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362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1DBABDB-FF09-4ECA-AA04-39B8425ABE3D}" type="datetime1">
              <a:rPr lang="en-US" smtClean="0">
                <a:solidFill>
                  <a:prstClr val="black">
                    <a:tint val="75000"/>
                  </a:prstClr>
                </a:solidFill>
              </a:rPr>
              <a:t>3/26/2018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7" name="Slide Number Placeholder 5"/>
          <p:cNvSpPr>
            <a:spLocks noGrp="1"/>
          </p:cNvSpPr>
          <p:nvPr>
            <p:ph type="sldNum" sz="quarter" idx="12"/>
          </p:nvPr>
        </p:nvSpPr>
        <p:spPr/>
        <p:txBody>
          <a:bodyPr/>
          <a:lstStyle>
            <a:lvl1pPr>
              <a:defRPr/>
            </a:lvl1pPr>
          </a:lstStyle>
          <a:p>
            <a:pPr>
              <a:defRPr/>
            </a:pPr>
            <a:fld id="{4095FBB6-F567-4B09-A585-93B30A4D34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1765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82412C-9C2D-45AF-945B-8F8E17362F43}" type="datetime1">
              <a:rPr lang="en-US" smtClean="0">
                <a:solidFill>
                  <a:prstClr val="black">
                    <a:tint val="75000"/>
                  </a:prstClr>
                </a:solidFill>
              </a:rPr>
              <a:t>3/26/2018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9" name="Slide Number Placeholder 5"/>
          <p:cNvSpPr>
            <a:spLocks noGrp="1"/>
          </p:cNvSpPr>
          <p:nvPr>
            <p:ph type="sldNum" sz="quarter" idx="12"/>
          </p:nvPr>
        </p:nvSpPr>
        <p:spPr/>
        <p:txBody>
          <a:bodyPr/>
          <a:lstStyle>
            <a:lvl1pPr>
              <a:defRPr/>
            </a:lvl1pPr>
          </a:lstStyle>
          <a:p>
            <a:pPr>
              <a:defRPr/>
            </a:pPr>
            <a:fld id="{3D694FF6-DD95-4D35-8772-0EEA48A3C0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793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322E88-C4CC-4768-9DC0-E8A8C5846605}" type="datetime1">
              <a:rPr lang="en-US" smtClean="0">
                <a:solidFill>
                  <a:prstClr val="black">
                    <a:tint val="75000"/>
                  </a:prstClr>
                </a:solidFill>
              </a:rPr>
              <a:t>3/26/2018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5" name="Slide Number Placeholder 5"/>
          <p:cNvSpPr>
            <a:spLocks noGrp="1"/>
          </p:cNvSpPr>
          <p:nvPr>
            <p:ph type="sldNum" sz="quarter" idx="12"/>
          </p:nvPr>
        </p:nvSpPr>
        <p:spPr/>
        <p:txBody>
          <a:bodyPr/>
          <a:lstStyle>
            <a:lvl1pPr>
              <a:defRPr/>
            </a:lvl1pPr>
          </a:lstStyle>
          <a:p>
            <a:pPr>
              <a:defRPr/>
            </a:pPr>
            <a:fld id="{D42A0D20-39DF-4B51-86A0-CDDB1B268FC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6849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AB2D8-1EBB-4BD6-8C7F-82DA9F2884F7}" type="datetime1">
              <a:rPr lang="en-US" smtClean="0">
                <a:solidFill>
                  <a:prstClr val="black">
                    <a:tint val="75000"/>
                  </a:prstClr>
                </a:solidFill>
              </a:rPr>
              <a:t>3/26/2018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4" name="Slide Number Placeholder 5"/>
          <p:cNvSpPr>
            <a:spLocks noGrp="1"/>
          </p:cNvSpPr>
          <p:nvPr>
            <p:ph type="sldNum" sz="quarter" idx="12"/>
          </p:nvPr>
        </p:nvSpPr>
        <p:spPr/>
        <p:txBody>
          <a:bodyPr/>
          <a:lstStyle>
            <a:lvl1pPr>
              <a:defRPr/>
            </a:lvl1pPr>
          </a:lstStyle>
          <a:p>
            <a:pPr>
              <a:defRPr/>
            </a:pPr>
            <a:fld id="{38705F77-D967-4B96-A5FA-EBF79D93B7F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86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29841" y="6472176"/>
            <a:ext cx="2133600" cy="365125"/>
          </a:xfrm>
        </p:spPr>
        <p:txBody>
          <a:bodyPr/>
          <a:lstStyle>
            <a:lvl1pPr>
              <a:defRPr/>
            </a:lvl1p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a:xfrm>
            <a:off x="-866900" y="6501823"/>
            <a:ext cx="2895600" cy="365125"/>
          </a:xfrm>
        </p:spPr>
        <p:txBody>
          <a:bodyPr/>
          <a:lstStyle>
            <a:lvl1pPr>
              <a:defRPr/>
            </a:lvl1pPr>
          </a:lstStyle>
          <a:p>
            <a:pPr>
              <a:defRPr/>
            </a:pPr>
            <a:r>
              <a:rPr lang="en-US" dirty="0"/>
              <a:t>EXEC-T4-SH-001</a:t>
            </a:r>
          </a:p>
        </p:txBody>
      </p:sp>
      <p:sp>
        <p:nvSpPr>
          <p:cNvPr id="6" name="Slide Number Placeholder 5"/>
          <p:cNvSpPr>
            <a:spLocks noGrp="1"/>
          </p:cNvSpPr>
          <p:nvPr>
            <p:ph type="sldNum" sz="quarter" idx="12"/>
          </p:nvPr>
        </p:nvSpPr>
        <p:spPr>
          <a:xfrm>
            <a:off x="7010400" y="6463352"/>
            <a:ext cx="2133600" cy="365125"/>
          </a:xfrm>
        </p:spPr>
        <p:txBody>
          <a:bodyPr/>
          <a:lstStyle>
            <a:lvl1pPr>
              <a:defRPr/>
            </a:lvl1pPr>
          </a:lstStyle>
          <a:p>
            <a:pPr>
              <a:defRPr/>
            </a:pPr>
            <a:fld id="{360425E8-402F-4E20-A3B1-036EBAFC3307}" type="slidenum">
              <a:rPr lang="en-US"/>
              <a:pPr>
                <a:defRPr/>
              </a:pPr>
              <a:t>‹#›</a:t>
            </a:fld>
            <a:endParaRPr lang="en-US" dirty="0"/>
          </a:p>
        </p:txBody>
      </p:sp>
    </p:spTree>
    <p:extLst>
      <p:ext uri="{BB962C8B-B14F-4D97-AF65-F5344CB8AC3E}">
        <p14:creationId xmlns:p14="http://schemas.microsoft.com/office/powerpoint/2010/main" val="38286647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A0FE34-ABEC-4B2A-B080-11275C908162}" type="datetime1">
              <a:rPr lang="en-US" smtClean="0">
                <a:solidFill>
                  <a:prstClr val="black">
                    <a:tint val="75000"/>
                  </a:prstClr>
                </a:solidFill>
              </a:rPr>
              <a:t>3/26/2018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7" name="Slide Number Placeholder 5"/>
          <p:cNvSpPr>
            <a:spLocks noGrp="1"/>
          </p:cNvSpPr>
          <p:nvPr>
            <p:ph type="sldNum" sz="quarter" idx="12"/>
          </p:nvPr>
        </p:nvSpPr>
        <p:spPr/>
        <p:txBody>
          <a:bodyPr/>
          <a:lstStyle>
            <a:lvl1pPr>
              <a:defRPr/>
            </a:lvl1pPr>
          </a:lstStyle>
          <a:p>
            <a:pPr>
              <a:defRPr/>
            </a:pPr>
            <a:fld id="{6794381A-D562-437B-890E-55B702ADD3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3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CD2960-F052-4436-9ECC-0987A5BF00B6}" type="datetime1">
              <a:rPr lang="en-US" smtClean="0">
                <a:solidFill>
                  <a:prstClr val="black">
                    <a:tint val="75000"/>
                  </a:prstClr>
                </a:solidFill>
              </a:rPr>
              <a:t>3/26/2018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7" name="Slide Number Placeholder 5"/>
          <p:cNvSpPr>
            <a:spLocks noGrp="1"/>
          </p:cNvSpPr>
          <p:nvPr>
            <p:ph type="sldNum" sz="quarter" idx="12"/>
          </p:nvPr>
        </p:nvSpPr>
        <p:spPr/>
        <p:txBody>
          <a:bodyPr/>
          <a:lstStyle>
            <a:lvl1pPr>
              <a:defRPr/>
            </a:lvl1pPr>
          </a:lstStyle>
          <a:p>
            <a:pPr>
              <a:defRPr/>
            </a:pPr>
            <a:fld id="{C70AD974-3823-4EFA-BE66-B482724BA6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4348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E2C763-E3B5-4A71-85A8-862072210B8A}"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12"/>
          </p:nvPr>
        </p:nvSpPr>
        <p:spPr/>
        <p:txBody>
          <a:bodyPr/>
          <a:lstStyle>
            <a:lvl1pPr>
              <a:defRPr/>
            </a:lvl1pPr>
          </a:lstStyle>
          <a:p>
            <a:pPr>
              <a:defRPr/>
            </a:pPr>
            <a:fld id="{63AA8F62-BEA6-43FD-B064-6CC5902565D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86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BD9429-6BA1-40B4-8B76-C6CBB86A9C02}"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12"/>
          </p:nvPr>
        </p:nvSpPr>
        <p:spPr/>
        <p:txBody>
          <a:bodyPr/>
          <a:lstStyle>
            <a:lvl1pPr>
              <a:defRPr/>
            </a:lvl1pPr>
          </a:lstStyle>
          <a:p>
            <a:pPr>
              <a:defRPr/>
            </a:pPr>
            <a:fld id="{65A79C4D-FB81-46AF-87B8-6DB864A85A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73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32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4D0043-10F0-4EF9-B0DA-D51B5E265AC9}" type="datetime1">
              <a:rPr lang="en-US" smtClean="0"/>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EXEC-T4-SH-001</a:t>
            </a:r>
          </a:p>
        </p:txBody>
      </p:sp>
      <p:sp>
        <p:nvSpPr>
          <p:cNvPr id="6" name="Slide Number Placeholder 5"/>
          <p:cNvSpPr>
            <a:spLocks noGrp="1"/>
          </p:cNvSpPr>
          <p:nvPr>
            <p:ph type="sldNum" sz="quarter" idx="12"/>
          </p:nvPr>
        </p:nvSpPr>
        <p:spPr/>
        <p:txBody>
          <a:bodyPr/>
          <a:lstStyle>
            <a:lvl1pPr>
              <a:defRPr/>
            </a:lvl1pPr>
          </a:lstStyle>
          <a:p>
            <a:pPr>
              <a:defRPr/>
            </a:pPr>
            <a:fld id="{81F12031-7DB4-47AC-B48B-0E070C7E06FC}" type="slidenum">
              <a:rPr lang="en-US"/>
              <a:pPr>
                <a:defRPr/>
              </a:pPr>
              <a:t>‹#›</a:t>
            </a:fld>
            <a:endParaRPr lang="en-US" dirty="0"/>
          </a:p>
        </p:txBody>
      </p:sp>
    </p:spTree>
    <p:extLst>
      <p:ext uri="{BB962C8B-B14F-4D97-AF65-F5344CB8AC3E}">
        <p14:creationId xmlns:p14="http://schemas.microsoft.com/office/powerpoint/2010/main" val="298008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48DC03-E509-4536-92B1-591E1DFB1A43}" type="datetime1">
              <a:rPr lang="en-US" smtClean="0"/>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EXEC-T4-SH-001</a:t>
            </a:r>
          </a:p>
        </p:txBody>
      </p:sp>
      <p:sp>
        <p:nvSpPr>
          <p:cNvPr id="7" name="Slide Number Placeholder 5"/>
          <p:cNvSpPr>
            <a:spLocks noGrp="1"/>
          </p:cNvSpPr>
          <p:nvPr>
            <p:ph type="sldNum" sz="quarter" idx="12"/>
          </p:nvPr>
        </p:nvSpPr>
        <p:spPr/>
        <p:txBody>
          <a:bodyPr/>
          <a:lstStyle>
            <a:lvl1pPr>
              <a:defRPr/>
            </a:lvl1pPr>
          </a:lstStyle>
          <a:p>
            <a:pPr>
              <a:defRPr/>
            </a:pPr>
            <a:fld id="{4095FBB6-F567-4B09-A585-93B30A4D343B}" type="slidenum">
              <a:rPr lang="en-US"/>
              <a:pPr>
                <a:defRPr/>
              </a:pPr>
              <a:t>‹#›</a:t>
            </a:fld>
            <a:endParaRPr lang="en-US" dirty="0"/>
          </a:p>
        </p:txBody>
      </p:sp>
    </p:spTree>
    <p:extLst>
      <p:ext uri="{BB962C8B-B14F-4D97-AF65-F5344CB8AC3E}">
        <p14:creationId xmlns:p14="http://schemas.microsoft.com/office/powerpoint/2010/main" val="4194928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83251E-A46B-4C18-A500-04943E4BED62}" type="datetime1">
              <a:rPr lang="en-US" smtClean="0"/>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EXEC-T4-SH-001</a:t>
            </a:r>
          </a:p>
        </p:txBody>
      </p:sp>
      <p:sp>
        <p:nvSpPr>
          <p:cNvPr id="9" name="Slide Number Placeholder 5"/>
          <p:cNvSpPr>
            <a:spLocks noGrp="1"/>
          </p:cNvSpPr>
          <p:nvPr>
            <p:ph type="sldNum" sz="quarter" idx="12"/>
          </p:nvPr>
        </p:nvSpPr>
        <p:spPr/>
        <p:txBody>
          <a:bodyPr/>
          <a:lstStyle>
            <a:lvl1pPr>
              <a:defRPr/>
            </a:lvl1pPr>
          </a:lstStyle>
          <a:p>
            <a:pPr>
              <a:defRPr/>
            </a:pPr>
            <a:fld id="{3D694FF6-DD95-4D35-8772-0EEA48A3C06E}" type="slidenum">
              <a:rPr lang="en-US"/>
              <a:pPr>
                <a:defRPr/>
              </a:pPr>
              <a:t>‹#›</a:t>
            </a:fld>
            <a:endParaRPr lang="en-US" dirty="0"/>
          </a:p>
        </p:txBody>
      </p:sp>
    </p:spTree>
    <p:extLst>
      <p:ext uri="{BB962C8B-B14F-4D97-AF65-F5344CB8AC3E}">
        <p14:creationId xmlns:p14="http://schemas.microsoft.com/office/powerpoint/2010/main" val="2307379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1C42E7-C7CD-4420-9126-609A2FAAF437}" type="datetime1">
              <a:rPr lang="en-US" smtClean="0"/>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EXEC-T4-SH-001</a:t>
            </a:r>
          </a:p>
        </p:txBody>
      </p:sp>
      <p:sp>
        <p:nvSpPr>
          <p:cNvPr id="5" name="Slide Number Placeholder 5"/>
          <p:cNvSpPr>
            <a:spLocks noGrp="1"/>
          </p:cNvSpPr>
          <p:nvPr>
            <p:ph type="sldNum" sz="quarter" idx="12"/>
          </p:nvPr>
        </p:nvSpPr>
        <p:spPr/>
        <p:txBody>
          <a:bodyPr/>
          <a:lstStyle>
            <a:lvl1pPr>
              <a:defRPr/>
            </a:lvl1pPr>
          </a:lstStyle>
          <a:p>
            <a:pPr>
              <a:defRPr/>
            </a:pPr>
            <a:fld id="{D42A0D20-39DF-4B51-86A0-CDDB1B268FCE}" type="slidenum">
              <a:rPr lang="en-US"/>
              <a:pPr>
                <a:defRPr/>
              </a:pPr>
              <a:t>‹#›</a:t>
            </a:fld>
            <a:endParaRPr lang="en-US" dirty="0"/>
          </a:p>
        </p:txBody>
      </p:sp>
    </p:spTree>
    <p:extLst>
      <p:ext uri="{BB962C8B-B14F-4D97-AF65-F5344CB8AC3E}">
        <p14:creationId xmlns:p14="http://schemas.microsoft.com/office/powerpoint/2010/main" val="3567323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1315CB-EAE4-42AB-BAC7-CB8CEA5CF2D5}" type="datetime1">
              <a:rPr lang="en-US" smtClean="0"/>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EXEC-T4-SH-001</a:t>
            </a:r>
          </a:p>
        </p:txBody>
      </p:sp>
      <p:sp>
        <p:nvSpPr>
          <p:cNvPr id="4" name="Slide Number Placeholder 5"/>
          <p:cNvSpPr>
            <a:spLocks noGrp="1"/>
          </p:cNvSpPr>
          <p:nvPr>
            <p:ph type="sldNum" sz="quarter" idx="12"/>
          </p:nvPr>
        </p:nvSpPr>
        <p:spPr/>
        <p:txBody>
          <a:bodyPr/>
          <a:lstStyle>
            <a:lvl1pPr>
              <a:defRPr/>
            </a:lvl1pPr>
          </a:lstStyle>
          <a:p>
            <a:pPr>
              <a:defRPr/>
            </a:pPr>
            <a:fld id="{38705F77-D967-4B96-A5FA-EBF79D93B7FC}" type="slidenum">
              <a:rPr lang="en-US"/>
              <a:pPr>
                <a:defRPr/>
              </a:pPr>
              <a:t>‹#›</a:t>
            </a:fld>
            <a:endParaRPr lang="en-US" dirty="0"/>
          </a:p>
        </p:txBody>
      </p:sp>
    </p:spTree>
    <p:extLst>
      <p:ext uri="{BB962C8B-B14F-4D97-AF65-F5344CB8AC3E}">
        <p14:creationId xmlns:p14="http://schemas.microsoft.com/office/powerpoint/2010/main" val="385781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4451E9-3AA7-48C8-B053-0D7C78A4EFFB}" type="datetime1">
              <a:rPr lang="en-US" smtClean="0"/>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EXEC-T4-SH-001</a:t>
            </a:r>
          </a:p>
        </p:txBody>
      </p:sp>
      <p:sp>
        <p:nvSpPr>
          <p:cNvPr id="7" name="Slide Number Placeholder 5"/>
          <p:cNvSpPr>
            <a:spLocks noGrp="1"/>
          </p:cNvSpPr>
          <p:nvPr>
            <p:ph type="sldNum" sz="quarter" idx="12"/>
          </p:nvPr>
        </p:nvSpPr>
        <p:spPr/>
        <p:txBody>
          <a:bodyPr/>
          <a:lstStyle>
            <a:lvl1pPr>
              <a:defRPr/>
            </a:lvl1pPr>
          </a:lstStyle>
          <a:p>
            <a:pPr>
              <a:defRPr/>
            </a:pPr>
            <a:fld id="{6794381A-D562-437B-890E-55B702ADD378}" type="slidenum">
              <a:rPr lang="en-US"/>
              <a:pPr>
                <a:defRPr/>
              </a:pPr>
              <a:t>‹#›</a:t>
            </a:fld>
            <a:endParaRPr lang="en-US" dirty="0"/>
          </a:p>
        </p:txBody>
      </p:sp>
    </p:spTree>
    <p:extLst>
      <p:ext uri="{BB962C8B-B14F-4D97-AF65-F5344CB8AC3E}">
        <p14:creationId xmlns:p14="http://schemas.microsoft.com/office/powerpoint/2010/main" val="271433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B91209-DBFE-47DA-9189-4C85005B018B}" type="datetime1">
              <a:rPr lang="en-US" smtClean="0"/>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EXEC-T4-SH-001</a:t>
            </a:r>
          </a:p>
        </p:txBody>
      </p:sp>
      <p:sp>
        <p:nvSpPr>
          <p:cNvPr id="7" name="Slide Number Placeholder 5"/>
          <p:cNvSpPr>
            <a:spLocks noGrp="1"/>
          </p:cNvSpPr>
          <p:nvPr>
            <p:ph type="sldNum" sz="quarter" idx="12"/>
          </p:nvPr>
        </p:nvSpPr>
        <p:spPr/>
        <p:txBody>
          <a:bodyPr/>
          <a:lstStyle>
            <a:lvl1pPr>
              <a:defRPr/>
            </a:lvl1pPr>
          </a:lstStyle>
          <a:p>
            <a:pPr>
              <a:defRPr/>
            </a:pPr>
            <a:fld id="{C70AD974-3823-4EFA-BE66-B482724BA652}" type="slidenum">
              <a:rPr lang="en-US"/>
              <a:pPr>
                <a:defRPr/>
              </a:pPr>
              <a:t>‹#›</a:t>
            </a:fld>
            <a:endParaRPr lang="en-US" dirty="0"/>
          </a:p>
        </p:txBody>
      </p:sp>
    </p:spTree>
    <p:extLst>
      <p:ext uri="{BB962C8B-B14F-4D97-AF65-F5344CB8AC3E}">
        <p14:creationId xmlns:p14="http://schemas.microsoft.com/office/powerpoint/2010/main" val="42077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EF140A-352C-4940-8840-BB46F38382BC}" type="datetime1">
              <a:rPr lang="en-US" smtClean="0"/>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EXEC-T4-SH-001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F0BB6F8-DCEC-4678-9B2C-26375EC51B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8E3D1C-0861-4CCA-A61A-4EC83AFF92EF}" type="datetime1">
              <a:rPr lang="en-US" smtClean="0">
                <a:solidFill>
                  <a:prstClr val="black">
                    <a:tint val="75000"/>
                  </a:prstClr>
                </a:solidFill>
              </a:rPr>
              <a:t>3/26/2018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EXEC-T4-SH-001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F0BB6F8-DCEC-4678-9B2C-26375EC51B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295745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a.gov/osdbu/verification/assistance/counselors.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va.gov/osdbu/library/events.asp" TargetMode="External"/><Relationship Id="rId5" Type="http://schemas.openxmlformats.org/officeDocument/2006/relationships/hyperlink" Target="http://www.va.gov/osdbu/outreach/soc/training.asp" TargetMode="External"/><Relationship Id="rId4" Type="http://schemas.openxmlformats.org/officeDocument/2006/relationships/hyperlink" Target="https://www.va.gov/osdbu/verification/you_asked_we_listened.as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va.gov/osdbu/faq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va.gov/osdbu/verification/statistics.asp" TargetMode="External"/><Relationship Id="rId5" Type="http://schemas.openxmlformats.org/officeDocument/2006/relationships/hyperlink" Target="https://www.va.gov/osdbu/verification/assistance/briefs.asp" TargetMode="External"/><Relationship Id="rId4" Type="http://schemas.openxmlformats.org/officeDocument/2006/relationships/hyperlink" Target="https://www.va.gov/osdbu/library/factsheets.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4B37B0-615D-4249-9F80-D898DBD04A9F}" type="slidenum">
              <a:rPr lang="en-US" smtClean="0"/>
              <a:pPr>
                <a:defRPr/>
              </a:pPr>
              <a:t>1</a:t>
            </a:fld>
            <a:endParaRPr lang="en-US" dirty="0"/>
          </a:p>
        </p:txBody>
      </p:sp>
      <p:sp>
        <p:nvSpPr>
          <p:cNvPr id="3" name="Footer Placeholder 2"/>
          <p:cNvSpPr>
            <a:spLocks noGrp="1"/>
          </p:cNvSpPr>
          <p:nvPr>
            <p:ph type="ftr" sz="quarter" idx="11"/>
          </p:nvPr>
        </p:nvSpPr>
        <p:spPr/>
        <p:txBody>
          <a:bodyPr/>
          <a:lstStyle/>
          <a:p>
            <a:pPr>
              <a:defRPr/>
            </a:pPr>
            <a:r>
              <a:rPr lang="en-US" dirty="0"/>
              <a:t>EXEC-T4-SH-001</a:t>
            </a:r>
          </a:p>
        </p:txBody>
      </p:sp>
      <p:sp>
        <p:nvSpPr>
          <p:cNvPr id="6" name="Date Placeholder 5"/>
          <p:cNvSpPr>
            <a:spLocks noGrp="1"/>
          </p:cNvSpPr>
          <p:nvPr>
            <p:ph type="dt" sz="half" idx="10"/>
          </p:nvPr>
        </p:nvSpPr>
        <p:spPr/>
        <p:txBody>
          <a:bodyPr/>
          <a:lstStyle/>
          <a:p>
            <a:pPr>
              <a:defRPr/>
            </a:pPr>
            <a:fld id="{23994BD1-84F0-4D11-8CC4-F8548CC38404}" type="datetime1">
              <a:rPr lang="en-US" smtClean="0"/>
              <a:t>3/26/2018</a:t>
            </a:fld>
            <a:endParaRPr lang="en-US" dirty="0"/>
          </a:p>
        </p:txBody>
      </p:sp>
      <p:pic>
        <p:nvPicPr>
          <p:cNvPr id="7" name="Picture 6"/>
          <p:cNvPicPr/>
          <p:nvPr/>
        </p:nvPicPr>
        <p:blipFill>
          <a:blip r:embed="rId4"/>
          <a:stretch>
            <a:fillRect/>
          </a:stretch>
        </p:blipFill>
        <p:spPr>
          <a:xfrm>
            <a:off x="0" y="10630"/>
            <a:ext cx="9069572" cy="499730"/>
          </a:xfrm>
          <a:prstGeom prst="rect">
            <a:avLst/>
          </a:prstGeom>
          <a:noFill/>
          <a:ln>
            <a:noFill/>
          </a:ln>
        </p:spPr>
      </p:pic>
      <p:sp>
        <p:nvSpPr>
          <p:cNvPr id="8" name="TextBox 7"/>
          <p:cNvSpPr txBox="1"/>
          <p:nvPr/>
        </p:nvSpPr>
        <p:spPr>
          <a:xfrm>
            <a:off x="230490" y="752313"/>
            <a:ext cx="8764654" cy="1569660"/>
          </a:xfrm>
          <a:prstGeom prst="rect">
            <a:avLst/>
          </a:prstGeom>
          <a:noFill/>
        </p:spPr>
        <p:txBody>
          <a:bodyPr wrap="square" rtlCol="0">
            <a:spAutoFit/>
          </a:bodyPr>
          <a:lstStyle/>
          <a:p>
            <a:pPr algn="ctr" fontAlgn="auto">
              <a:spcAft>
                <a:spcPts val="0"/>
              </a:spcAft>
              <a:defRPr/>
            </a:pPr>
            <a:r>
              <a:rPr lang="en-US" sz="3200" b="1" spc="100" dirty="0">
                <a:latin typeface="+mj-lt"/>
                <a:cs typeface="Georgia"/>
              </a:rPr>
              <a:t>Department of Veterans Affairs (VA)</a:t>
            </a:r>
          </a:p>
          <a:p>
            <a:pPr algn="ctr" fontAlgn="auto">
              <a:spcAft>
                <a:spcPts val="0"/>
              </a:spcAft>
              <a:defRPr/>
            </a:pPr>
            <a:r>
              <a:rPr lang="en-US" sz="3200" b="1" spc="100" dirty="0">
                <a:latin typeface="+mj-lt"/>
                <a:cs typeface="Georgia"/>
              </a:rPr>
              <a:t>Women-owned Small Business (WOSB) Symposium</a:t>
            </a:r>
          </a:p>
        </p:txBody>
      </p:sp>
      <p:sp>
        <p:nvSpPr>
          <p:cNvPr id="9" name="Rectangle 8"/>
          <p:cNvSpPr/>
          <p:nvPr/>
        </p:nvSpPr>
        <p:spPr>
          <a:xfrm>
            <a:off x="230490" y="4169066"/>
            <a:ext cx="4572000" cy="2308324"/>
          </a:xfrm>
          <a:prstGeom prst="rect">
            <a:avLst/>
          </a:prstGeom>
        </p:spPr>
        <p:txBody>
          <a:bodyPr>
            <a:spAutoFit/>
          </a:bodyPr>
          <a:lstStyle/>
          <a:p>
            <a:pPr fontAlgn="auto">
              <a:spcAft>
                <a:spcPts val="0"/>
              </a:spcAft>
              <a:defRPr/>
            </a:pPr>
            <a:r>
              <a:rPr lang="en-US" spc="100" dirty="0" smtClean="0">
                <a:latin typeface="+mn-lt"/>
                <a:cs typeface="Georgia"/>
              </a:rPr>
              <a:t>Thomas McGrath</a:t>
            </a:r>
            <a:endParaRPr lang="en-US" spc="100" dirty="0">
              <a:latin typeface="+mn-lt"/>
              <a:cs typeface="Georgia"/>
            </a:endParaRPr>
          </a:p>
          <a:p>
            <a:pPr fontAlgn="auto">
              <a:spcAft>
                <a:spcPts val="0"/>
              </a:spcAft>
              <a:defRPr/>
            </a:pPr>
            <a:r>
              <a:rPr lang="en-US" spc="100" dirty="0" smtClean="0">
                <a:latin typeface="+mn-lt"/>
                <a:cs typeface="Georgia"/>
              </a:rPr>
              <a:t>Director, CVE</a:t>
            </a:r>
          </a:p>
          <a:p>
            <a:pPr fontAlgn="auto">
              <a:spcAft>
                <a:spcPts val="0"/>
              </a:spcAft>
              <a:defRPr/>
            </a:pPr>
            <a:endParaRPr lang="en-US" spc="100" dirty="0">
              <a:latin typeface="+mn-lt"/>
              <a:cs typeface="Georgia"/>
            </a:endParaRPr>
          </a:p>
          <a:p>
            <a:pPr fontAlgn="auto">
              <a:spcAft>
                <a:spcPts val="0"/>
              </a:spcAft>
              <a:defRPr/>
            </a:pPr>
            <a:r>
              <a:rPr lang="en-US" spc="100" dirty="0" smtClean="0">
                <a:latin typeface="+mn-lt"/>
                <a:cs typeface="Georgia"/>
              </a:rPr>
              <a:t>Andrieka </a:t>
            </a:r>
            <a:r>
              <a:rPr lang="en-US" spc="100" dirty="0">
                <a:latin typeface="+mn-lt"/>
                <a:cs typeface="Georgia"/>
              </a:rPr>
              <a:t>M</a:t>
            </a:r>
            <a:r>
              <a:rPr lang="en-US" spc="100" dirty="0" smtClean="0">
                <a:latin typeface="+mn-lt"/>
                <a:cs typeface="Georgia"/>
              </a:rPr>
              <a:t>cCrane</a:t>
            </a:r>
            <a:endParaRPr lang="en-US" spc="100" dirty="0" smtClean="0">
              <a:latin typeface="+mn-lt"/>
              <a:cs typeface="Georgia"/>
            </a:endParaRPr>
          </a:p>
          <a:p>
            <a:pPr fontAlgn="auto">
              <a:spcAft>
                <a:spcPts val="0"/>
              </a:spcAft>
              <a:defRPr/>
            </a:pPr>
            <a:r>
              <a:rPr lang="en-US" spc="100" dirty="0" smtClean="0">
                <a:latin typeface="+mn-lt"/>
                <a:cs typeface="Georgia"/>
              </a:rPr>
              <a:t>Chief, Verification and Executive </a:t>
            </a:r>
          </a:p>
          <a:p>
            <a:pPr fontAlgn="auto">
              <a:spcAft>
                <a:spcPts val="0"/>
              </a:spcAft>
              <a:defRPr/>
            </a:pPr>
            <a:r>
              <a:rPr lang="en-US" spc="100" dirty="0" smtClean="0">
                <a:latin typeface="+mn-lt"/>
                <a:cs typeface="Georgia"/>
              </a:rPr>
              <a:t>Support Services </a:t>
            </a:r>
          </a:p>
          <a:p>
            <a:pPr fontAlgn="auto">
              <a:spcAft>
                <a:spcPts val="0"/>
              </a:spcAft>
              <a:defRPr/>
            </a:pPr>
            <a:endParaRPr lang="en-US" spc="100" dirty="0" smtClean="0">
              <a:latin typeface="+mn-lt"/>
              <a:cs typeface="Georgia"/>
            </a:endParaRPr>
          </a:p>
          <a:p>
            <a:pPr fontAlgn="auto">
              <a:spcAft>
                <a:spcPts val="0"/>
              </a:spcAft>
              <a:defRPr/>
            </a:pPr>
            <a:r>
              <a:rPr lang="en-US" spc="100" dirty="0" smtClean="0">
                <a:latin typeface="+mn-lt"/>
                <a:cs typeface="Georgia"/>
              </a:rPr>
              <a:t>28 April, 2018</a:t>
            </a:r>
            <a:endParaRPr lang="en-US" spc="100" dirty="0">
              <a:latin typeface="+mn-lt"/>
              <a:cs typeface="Georg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5046"/>
            <a:ext cx="6925339" cy="288888"/>
          </a:xfrm>
        </p:spPr>
        <p:txBody>
          <a:bodyPr/>
          <a:lstStyle/>
          <a:p>
            <a:pPr algn="l"/>
            <a:r>
              <a:rPr lang="en-US" sz="4000" b="1" dirty="0" smtClean="0">
                <a:solidFill>
                  <a:schemeClr val="bg1"/>
                </a:solidFill>
              </a:rPr>
              <a:t>Agenda</a:t>
            </a:r>
            <a:endParaRPr lang="en-US" sz="4000" b="1" dirty="0">
              <a:solidFill>
                <a:schemeClr val="bg1"/>
              </a:solidFill>
            </a:endParaRPr>
          </a:p>
        </p:txBody>
      </p:sp>
      <p:sp>
        <p:nvSpPr>
          <p:cNvPr id="3" name="Content Placeholder 2"/>
          <p:cNvSpPr>
            <a:spLocks noGrp="1"/>
          </p:cNvSpPr>
          <p:nvPr>
            <p:ph idx="1"/>
          </p:nvPr>
        </p:nvSpPr>
        <p:spPr>
          <a:xfrm>
            <a:off x="372140" y="446567"/>
            <a:ext cx="8006316" cy="6016785"/>
          </a:xfrm>
        </p:spPr>
        <p:txBody>
          <a:bodyPr/>
          <a:lstStyle/>
          <a:p>
            <a:pPr lvl="1">
              <a:buFont typeface="Arial" panose="020B0604020202020204" pitchFamily="34" charset="0"/>
              <a:buChar char="•"/>
            </a:pPr>
            <a:endParaRPr lang="en-US" sz="1400" dirty="0" smtClean="0"/>
          </a:p>
          <a:p>
            <a:pPr>
              <a:buFont typeface="Wingdings" panose="05000000000000000000" pitchFamily="2" charset="2"/>
              <a:buChar char="§"/>
              <a:defRPr/>
            </a:pPr>
            <a:r>
              <a:rPr lang="en-US" altLang="en-US" sz="2800" dirty="0" smtClean="0"/>
              <a:t>CVE’s </a:t>
            </a:r>
            <a:r>
              <a:rPr lang="en-US" altLang="en-US" sz="2800" dirty="0"/>
              <a:t>Leadership (</a:t>
            </a:r>
            <a:r>
              <a:rPr lang="en-US" altLang="en-US" sz="2800" dirty="0" smtClean="0"/>
              <a:t>Federal)</a:t>
            </a:r>
            <a:endParaRPr lang="en-US" altLang="en-US" sz="2800" dirty="0"/>
          </a:p>
          <a:p>
            <a:pPr>
              <a:buFont typeface="Wingdings" panose="05000000000000000000" pitchFamily="2" charset="2"/>
              <a:buChar char="§"/>
            </a:pPr>
            <a:r>
              <a:rPr lang="en-US" sz="2800" dirty="0" smtClean="0"/>
              <a:t>Veteran First Contracting Program</a:t>
            </a:r>
          </a:p>
          <a:p>
            <a:pPr>
              <a:buFont typeface="Wingdings" panose="05000000000000000000" pitchFamily="2" charset="2"/>
              <a:buChar char="§"/>
            </a:pPr>
            <a:r>
              <a:rPr lang="en-US" sz="2800" dirty="0" smtClean="0"/>
              <a:t>Mission Statement</a:t>
            </a:r>
          </a:p>
          <a:p>
            <a:pPr>
              <a:buFont typeface="Wingdings" panose="05000000000000000000" pitchFamily="2" charset="2"/>
              <a:buChar char="§"/>
            </a:pPr>
            <a:r>
              <a:rPr lang="en-US" sz="2800" dirty="0" smtClean="0"/>
              <a:t>What is Verification</a:t>
            </a:r>
          </a:p>
          <a:p>
            <a:pPr>
              <a:buFont typeface="Wingdings" panose="05000000000000000000" pitchFamily="2" charset="2"/>
              <a:buChar char="§"/>
            </a:pPr>
            <a:r>
              <a:rPr lang="en-US" b="1" dirty="0" smtClean="0"/>
              <a:t>M</a:t>
            </a:r>
            <a:r>
              <a:rPr lang="en-US" sz="2800" b="1" dirty="0" smtClean="0"/>
              <a:t>y</a:t>
            </a:r>
            <a:r>
              <a:rPr lang="en-US" b="1" dirty="0" smtClean="0"/>
              <a:t>V</a:t>
            </a:r>
            <a:r>
              <a:rPr lang="en-US" sz="2800" b="1" dirty="0" smtClean="0"/>
              <a:t>A</a:t>
            </a:r>
            <a:r>
              <a:rPr lang="en-US" sz="2800" dirty="0" smtClean="0"/>
              <a:t> Verification Processing Stages</a:t>
            </a:r>
          </a:p>
          <a:p>
            <a:pPr>
              <a:buFont typeface="Wingdings" panose="05000000000000000000" pitchFamily="2" charset="2"/>
              <a:buChar char="§"/>
            </a:pPr>
            <a:r>
              <a:rPr lang="en-US" sz="2800" dirty="0" smtClean="0"/>
              <a:t>Available Resources</a:t>
            </a:r>
          </a:p>
          <a:p>
            <a:pPr>
              <a:buFont typeface="Wingdings" panose="05000000000000000000" pitchFamily="2" charset="2"/>
              <a:buChar char="§"/>
            </a:pPr>
            <a:r>
              <a:rPr lang="en-US" sz="2800" dirty="0" smtClean="0"/>
              <a:t>Help Use Help You</a:t>
            </a:r>
          </a:p>
          <a:p>
            <a:pPr>
              <a:buFont typeface="Wingdings" panose="05000000000000000000" pitchFamily="2" charset="2"/>
              <a:buChar char="§"/>
            </a:pPr>
            <a:r>
              <a:rPr lang="en-US" sz="2800" dirty="0" smtClean="0"/>
              <a:t>Questions</a:t>
            </a:r>
          </a:p>
          <a:p>
            <a:pPr lvl="1">
              <a:buFont typeface="Wingdings" panose="05000000000000000000" pitchFamily="2" charset="2"/>
              <a:buChar char="§"/>
            </a:pPr>
            <a:endParaRPr lang="en-US" sz="1600" dirty="0"/>
          </a:p>
          <a:p>
            <a:pPr marL="457200" lvl="1" indent="0">
              <a:buNone/>
            </a:pPr>
            <a:endParaRPr lang="en-US" sz="1600" dirty="0" smtClean="0"/>
          </a:p>
          <a:p>
            <a:pPr marL="457200" lvl="1" indent="0">
              <a:buNone/>
            </a:pPr>
            <a:endParaRPr lang="en-US" sz="16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2</a:t>
            </a:fld>
            <a:endParaRPr lang="en-US" dirty="0"/>
          </a:p>
        </p:txBody>
      </p:sp>
    </p:spTree>
    <p:extLst>
      <p:ext uri="{BB962C8B-B14F-4D97-AF65-F5344CB8AC3E}">
        <p14:creationId xmlns:p14="http://schemas.microsoft.com/office/powerpoint/2010/main" val="4164623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3236"/>
            <a:ext cx="6925339" cy="288888"/>
          </a:xfrm>
        </p:spPr>
        <p:txBody>
          <a:bodyPr/>
          <a:lstStyle/>
          <a:p>
            <a:pPr algn="l"/>
            <a:r>
              <a:rPr lang="en-US" sz="3600" b="1" dirty="0">
                <a:solidFill>
                  <a:schemeClr val="bg1"/>
                </a:solidFill>
              </a:rPr>
              <a:t>CVE Leadership (</a:t>
            </a:r>
            <a:r>
              <a:rPr lang="en-US" sz="3600" b="1" dirty="0" smtClean="0">
                <a:solidFill>
                  <a:schemeClr val="bg1"/>
                </a:solidFill>
              </a:rPr>
              <a:t>Federal):</a:t>
            </a:r>
            <a:endParaRPr lang="en-US" sz="3600" b="1" dirty="0">
              <a:solidFill>
                <a:schemeClr val="bg1"/>
              </a:solidFill>
            </a:endParaRPr>
          </a:p>
        </p:txBody>
      </p:sp>
      <p:sp>
        <p:nvSpPr>
          <p:cNvPr id="3" name="Content Placeholder 2"/>
          <p:cNvSpPr>
            <a:spLocks noGrp="1"/>
          </p:cNvSpPr>
          <p:nvPr>
            <p:ph idx="1"/>
          </p:nvPr>
        </p:nvSpPr>
        <p:spPr>
          <a:xfrm>
            <a:off x="372140" y="446567"/>
            <a:ext cx="8006316" cy="6016785"/>
          </a:xfrm>
        </p:spPr>
        <p:txBody>
          <a:bodyPr/>
          <a:lstStyle/>
          <a:p>
            <a:pPr lvl="1">
              <a:buFont typeface="Arial" panose="020B0604020202020204" pitchFamily="34" charset="0"/>
              <a:buChar char="•"/>
            </a:pPr>
            <a:endParaRPr lang="en-US" sz="1400" dirty="0" smtClean="0"/>
          </a:p>
          <a:p>
            <a:pPr eaLnBrk="1" hangingPunct="1">
              <a:spcAft>
                <a:spcPts val="600"/>
              </a:spcAft>
              <a:buFont typeface="Wingdings" pitchFamily="2" charset="2"/>
              <a:buChar char="v"/>
              <a:defRPr/>
            </a:pPr>
            <a:r>
              <a:rPr lang="en-US" altLang="en-US" sz="2800" dirty="0">
                <a:latin typeface="Calibri" pitchFamily="34" charset="0"/>
                <a:ea typeface="Calibri" pitchFamily="34" charset="0"/>
                <a:cs typeface="Verdana" pitchFamily="34" charset="0"/>
              </a:rPr>
              <a:t>CVE Leadership (</a:t>
            </a:r>
            <a:r>
              <a:rPr lang="en-US" altLang="en-US" sz="2800" dirty="0" smtClean="0">
                <a:latin typeface="Calibri" pitchFamily="34" charset="0"/>
                <a:ea typeface="Calibri" pitchFamily="34" charset="0"/>
                <a:cs typeface="Verdana" pitchFamily="34" charset="0"/>
              </a:rPr>
              <a:t>Federal):</a:t>
            </a:r>
            <a:endParaRPr lang="en-US" altLang="en-US" sz="2800" dirty="0">
              <a:latin typeface="Calibri" pitchFamily="34" charset="0"/>
              <a:ea typeface="Calibri" pitchFamily="34" charset="0"/>
              <a:cs typeface="Verdana" pitchFamily="34" charset="0"/>
            </a:endParaRPr>
          </a:p>
          <a:p>
            <a:pPr marL="800100" lvl="1" indent="-342900" eaLnBrk="1" hangingPunct="1">
              <a:spcAft>
                <a:spcPts val="600"/>
              </a:spcAft>
              <a:buFont typeface="Wingdings" panose="05000000000000000000" pitchFamily="2" charset="2"/>
              <a:buChar char="§"/>
              <a:defRPr/>
            </a:pPr>
            <a:r>
              <a:rPr lang="en-US" altLang="en-US" sz="2600" dirty="0">
                <a:latin typeface="Calibri" pitchFamily="34" charset="0"/>
                <a:ea typeface="Calibri" pitchFamily="34" charset="0"/>
                <a:cs typeface="Verdana" pitchFamily="34" charset="0"/>
              </a:rPr>
              <a:t>Thomas McGrath - Director</a:t>
            </a:r>
          </a:p>
          <a:p>
            <a:pPr marL="800100" lvl="1" indent="-342900" eaLnBrk="1" hangingPunct="1">
              <a:spcAft>
                <a:spcPts val="600"/>
              </a:spcAft>
              <a:buFont typeface="Wingdings" panose="05000000000000000000" pitchFamily="2" charset="2"/>
              <a:buChar char="§"/>
              <a:defRPr/>
            </a:pPr>
            <a:r>
              <a:rPr lang="en-US" altLang="en-US" sz="2600" dirty="0">
                <a:latin typeface="Calibri" pitchFamily="34" charset="0"/>
                <a:ea typeface="Calibri" pitchFamily="34" charset="0"/>
                <a:cs typeface="Verdana" pitchFamily="34" charset="0"/>
              </a:rPr>
              <a:t>John Perkins- Deputy Director</a:t>
            </a:r>
          </a:p>
          <a:p>
            <a:pPr lvl="2" eaLnBrk="1" hangingPunct="1">
              <a:spcAft>
                <a:spcPts val="600"/>
              </a:spcAft>
              <a:buFont typeface="Calibri" panose="020F0502020204030204" pitchFamily="34" charset="0"/>
              <a:buChar char="—"/>
              <a:defRPr/>
            </a:pPr>
            <a:r>
              <a:rPr lang="en-US" altLang="en-US" dirty="0">
                <a:latin typeface="Calibri" pitchFamily="34" charset="0"/>
                <a:ea typeface="Calibri" pitchFamily="34" charset="0"/>
                <a:cs typeface="Verdana" pitchFamily="34" charset="0"/>
              </a:rPr>
              <a:t>Bill Macken- COR/Team Lead, </a:t>
            </a:r>
            <a:r>
              <a:rPr lang="en-US" altLang="en-US" dirty="0">
                <a:latin typeface="Calibri" pitchFamily="34" charset="0"/>
                <a:ea typeface="Calibri" pitchFamily="34" charset="0"/>
                <a:cs typeface="Verdana" pitchFamily="34" charset="0"/>
              </a:rPr>
              <a:t>MyVA</a:t>
            </a:r>
            <a:r>
              <a:rPr lang="en-US" altLang="en-US" dirty="0">
                <a:latin typeface="Calibri" pitchFamily="34" charset="0"/>
                <a:ea typeface="Calibri" pitchFamily="34" charset="0"/>
                <a:cs typeface="Verdana" pitchFamily="34" charset="0"/>
              </a:rPr>
              <a:t> Verification</a:t>
            </a:r>
          </a:p>
          <a:p>
            <a:pPr lvl="2" eaLnBrk="1" hangingPunct="1">
              <a:spcAft>
                <a:spcPts val="600"/>
              </a:spcAft>
              <a:buFont typeface="Calibri" panose="020F0502020204030204" pitchFamily="34" charset="0"/>
              <a:buChar char="—"/>
              <a:defRPr/>
            </a:pPr>
            <a:r>
              <a:rPr lang="en-US" altLang="en-US" dirty="0" smtClean="0">
                <a:latin typeface="Calibri" pitchFamily="34" charset="0"/>
                <a:ea typeface="Calibri" pitchFamily="34" charset="0"/>
                <a:cs typeface="Verdana" pitchFamily="34" charset="0"/>
              </a:rPr>
              <a:t>Ben </a:t>
            </a:r>
            <a:r>
              <a:rPr lang="en-US" altLang="en-US" dirty="0">
                <a:latin typeface="Calibri" pitchFamily="34" charset="0"/>
                <a:ea typeface="Calibri" pitchFamily="34" charset="0"/>
                <a:cs typeface="Verdana" pitchFamily="34" charset="0"/>
              </a:rPr>
              <a:t>Ward- COR/Team Lead, Risk</a:t>
            </a:r>
          </a:p>
          <a:p>
            <a:pPr lvl="2" eaLnBrk="1" hangingPunct="1">
              <a:spcAft>
                <a:spcPts val="600"/>
              </a:spcAft>
              <a:buFont typeface="Calibri" panose="020F0502020204030204" pitchFamily="34" charset="0"/>
              <a:buChar char="—"/>
              <a:defRPr/>
            </a:pPr>
            <a:r>
              <a:rPr lang="en-US" altLang="en-US" dirty="0" smtClean="0">
                <a:latin typeface="Calibri" pitchFamily="34" charset="0"/>
                <a:ea typeface="Calibri" pitchFamily="34" charset="0"/>
                <a:cs typeface="Verdana" pitchFamily="34" charset="0"/>
              </a:rPr>
              <a:t>Terrence </a:t>
            </a:r>
            <a:r>
              <a:rPr lang="en-US" altLang="en-US" dirty="0">
                <a:latin typeface="Calibri" pitchFamily="34" charset="0"/>
                <a:ea typeface="Calibri" pitchFamily="34" charset="0"/>
                <a:cs typeface="Verdana" pitchFamily="34" charset="0"/>
              </a:rPr>
              <a:t>Moultrie-COR/Team Lead, </a:t>
            </a:r>
            <a:r>
              <a:rPr lang="en-US" altLang="en-US" dirty="0" smtClean="0">
                <a:latin typeface="Calibri" pitchFamily="34" charset="0"/>
                <a:ea typeface="Calibri" pitchFamily="34" charset="0"/>
                <a:cs typeface="Verdana" pitchFamily="34" charset="0"/>
              </a:rPr>
              <a:t>Verification </a:t>
            </a:r>
            <a:r>
              <a:rPr lang="en-US" altLang="en-US" dirty="0">
                <a:latin typeface="Calibri" pitchFamily="34" charset="0"/>
                <a:ea typeface="Calibri" pitchFamily="34" charset="0"/>
                <a:cs typeface="Verdana" pitchFamily="34" charset="0"/>
              </a:rPr>
              <a:t>&amp; </a:t>
            </a:r>
            <a:r>
              <a:rPr lang="en-US" altLang="en-US" dirty="0" smtClean="0">
                <a:latin typeface="Calibri" pitchFamily="34" charset="0"/>
                <a:ea typeface="Calibri" pitchFamily="34" charset="0"/>
                <a:cs typeface="Verdana" pitchFamily="34" charset="0"/>
              </a:rPr>
              <a:t>Executive Support Services and Contact </a:t>
            </a:r>
            <a:r>
              <a:rPr lang="en-US" altLang="en-US" dirty="0">
                <a:latin typeface="Calibri" pitchFamily="34" charset="0"/>
                <a:ea typeface="Calibri" pitchFamily="34" charset="0"/>
                <a:cs typeface="Verdana" pitchFamily="34" charset="0"/>
              </a:rPr>
              <a:t>Center</a:t>
            </a:r>
          </a:p>
          <a:p>
            <a:pPr marL="457200" lvl="1" indent="0">
              <a:buNone/>
            </a:pPr>
            <a:endParaRPr lang="en-US" sz="1600" dirty="0" smtClean="0"/>
          </a:p>
          <a:p>
            <a:pPr lvl="1">
              <a:buFont typeface="Wingdings" panose="05000000000000000000" pitchFamily="2" charset="2"/>
              <a:buChar char="§"/>
            </a:pPr>
            <a:endParaRPr lang="en-US" sz="1600" dirty="0"/>
          </a:p>
          <a:p>
            <a:pPr marL="457200" lvl="1" indent="0">
              <a:buNone/>
            </a:pPr>
            <a:endParaRPr lang="en-US" sz="1600" dirty="0" smtClean="0"/>
          </a:p>
          <a:p>
            <a:pPr marL="457200" lvl="1" indent="0">
              <a:buNone/>
            </a:pPr>
            <a:endParaRPr lang="en-US" sz="16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3</a:t>
            </a:fld>
            <a:endParaRPr lang="en-US" dirty="0"/>
          </a:p>
        </p:txBody>
      </p:sp>
    </p:spTree>
    <p:extLst>
      <p:ext uri="{BB962C8B-B14F-4D97-AF65-F5344CB8AC3E}">
        <p14:creationId xmlns:p14="http://schemas.microsoft.com/office/powerpoint/2010/main" val="131971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3236"/>
            <a:ext cx="6925339" cy="288888"/>
          </a:xfrm>
        </p:spPr>
        <p:txBody>
          <a:bodyPr/>
          <a:lstStyle/>
          <a:p>
            <a:pPr algn="l"/>
            <a:r>
              <a:rPr lang="en-US" sz="3600" b="1" dirty="0">
                <a:solidFill>
                  <a:schemeClr val="bg1"/>
                </a:solidFill>
              </a:rPr>
              <a:t>Veteran First Contracting Program</a:t>
            </a:r>
          </a:p>
        </p:txBody>
      </p:sp>
      <p:sp>
        <p:nvSpPr>
          <p:cNvPr id="3" name="Content Placeholder 2"/>
          <p:cNvSpPr>
            <a:spLocks noGrp="1"/>
          </p:cNvSpPr>
          <p:nvPr>
            <p:ph idx="1"/>
          </p:nvPr>
        </p:nvSpPr>
        <p:spPr>
          <a:xfrm>
            <a:off x="372140" y="446567"/>
            <a:ext cx="8006316" cy="6016785"/>
          </a:xfrm>
        </p:spPr>
        <p:txBody>
          <a:bodyPr/>
          <a:lstStyle/>
          <a:p>
            <a:pPr lvl="1">
              <a:buFont typeface="Arial" panose="020B0604020202020204" pitchFamily="34" charset="0"/>
              <a:buChar char="•"/>
            </a:pPr>
            <a:endParaRPr lang="en-US" sz="2000" dirty="0" smtClean="0"/>
          </a:p>
          <a:p>
            <a:pPr>
              <a:buFont typeface="Wingdings" panose="05000000000000000000" pitchFamily="2" charset="2"/>
              <a:buChar char="§"/>
            </a:pPr>
            <a:r>
              <a:rPr lang="en-US" sz="2000" dirty="0" smtClean="0"/>
              <a:t>The Veteran </a:t>
            </a:r>
            <a:r>
              <a:rPr lang="en-US" sz="2000" dirty="0"/>
              <a:t>First Contracting Program within the Department of Veterans Affairs (VA) was created under Public Law (P. L.) 109-461.  This contracting program was created for Veteran-Owned Small Businesses (VOSB) and expanded the Service-Disabled Veteran-Owned Small Business  (SDVOSB) contracting program for VA procurements.  The P. L. was implemented in two regulations published in the Federal Register: VA Acquisition Regulation and 38 CFR Part 74.</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The Veteran business owners and the Government mutually benefit from this program.  Upon approval, the Program Participant has documented proof of eligibility.  This gives confidence to VA that VOSB and SDVOSB set-asides are being awarded to legitimate firms owned and controlled by Veterans or Service-Disabled Veterans.  This helps stimulate the small business community and create growth for the economy.  </a:t>
            </a:r>
            <a:endParaRPr lang="en-US" sz="2000" dirty="0" smtClean="0"/>
          </a:p>
          <a:p>
            <a:pPr marL="457200" lvl="1" indent="0">
              <a:buNone/>
            </a:pPr>
            <a:endParaRPr lang="en-US" sz="2000" dirty="0" smtClean="0"/>
          </a:p>
          <a:p>
            <a:pPr marL="457200" lvl="1" indent="0">
              <a:buNone/>
            </a:pPr>
            <a:endParaRPr lang="en-US" sz="2000" dirty="0" smtClean="0"/>
          </a:p>
          <a:p>
            <a:pPr marL="0" indent="0">
              <a:buNone/>
            </a:pPr>
            <a:endParaRPr lang="en-US" sz="2000" dirty="0"/>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4</a:t>
            </a:fld>
            <a:endParaRPr lang="en-US" dirty="0"/>
          </a:p>
        </p:txBody>
      </p:sp>
    </p:spTree>
    <p:extLst>
      <p:ext uri="{BB962C8B-B14F-4D97-AF65-F5344CB8AC3E}">
        <p14:creationId xmlns:p14="http://schemas.microsoft.com/office/powerpoint/2010/main" val="602914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3236"/>
            <a:ext cx="6925339" cy="288888"/>
          </a:xfrm>
        </p:spPr>
        <p:txBody>
          <a:bodyPr/>
          <a:lstStyle/>
          <a:p>
            <a:pPr algn="l"/>
            <a:r>
              <a:rPr lang="en-US" sz="3600" b="1" dirty="0">
                <a:solidFill>
                  <a:schemeClr val="bg1"/>
                </a:solidFill>
              </a:rPr>
              <a:t>Mission Statement</a:t>
            </a:r>
          </a:p>
        </p:txBody>
      </p:sp>
      <p:sp>
        <p:nvSpPr>
          <p:cNvPr id="3" name="Content Placeholder 2"/>
          <p:cNvSpPr>
            <a:spLocks noGrp="1"/>
          </p:cNvSpPr>
          <p:nvPr>
            <p:ph idx="1"/>
          </p:nvPr>
        </p:nvSpPr>
        <p:spPr>
          <a:xfrm>
            <a:off x="372140" y="446567"/>
            <a:ext cx="8006316" cy="6016785"/>
          </a:xfrm>
        </p:spPr>
        <p:txBody>
          <a:bodyPr/>
          <a:lstStyle/>
          <a:p>
            <a:pPr lvl="1">
              <a:buFont typeface="Arial" panose="020B0604020202020204" pitchFamily="34" charset="0"/>
              <a:buChar char="•"/>
            </a:pPr>
            <a:endParaRPr lang="en-US" sz="1400" dirty="0" smtClean="0"/>
          </a:p>
          <a:p>
            <a:pPr>
              <a:buFont typeface="Wingdings" panose="05000000000000000000" pitchFamily="2" charset="2"/>
              <a:buChar char="§"/>
            </a:pPr>
            <a:r>
              <a:rPr lang="en-US" sz="2400" dirty="0"/>
              <a:t>The Verification Program (VP): To verify and re-verify SDVOSBs and VOSBs through a rigorous and thorough process to open opportunities within the VA procurement process and reduce risk.; CVE sustains this process by educating, training and engaging Veterans through recurring outreach. </a:t>
            </a:r>
            <a:endParaRPr lang="en-US" sz="1600" dirty="0" smtClean="0"/>
          </a:p>
          <a:p>
            <a:pPr lvl="1">
              <a:buFont typeface="Wingdings" panose="05000000000000000000" pitchFamily="2" charset="2"/>
              <a:buChar char="§"/>
            </a:pPr>
            <a:endParaRPr lang="en-US" sz="1600" dirty="0"/>
          </a:p>
          <a:p>
            <a:pPr marL="457200" lvl="1" indent="0">
              <a:buNone/>
            </a:pPr>
            <a:endParaRPr lang="en-US" sz="1600" dirty="0" smtClean="0"/>
          </a:p>
          <a:p>
            <a:pPr marL="457200" lvl="1" indent="0">
              <a:buNone/>
            </a:pPr>
            <a:endParaRPr lang="en-US" sz="16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5</a:t>
            </a:fld>
            <a:endParaRPr lang="en-US" dirty="0"/>
          </a:p>
        </p:txBody>
      </p:sp>
    </p:spTree>
    <p:extLst>
      <p:ext uri="{BB962C8B-B14F-4D97-AF65-F5344CB8AC3E}">
        <p14:creationId xmlns:p14="http://schemas.microsoft.com/office/powerpoint/2010/main" val="381134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3236"/>
            <a:ext cx="6925339" cy="288888"/>
          </a:xfrm>
        </p:spPr>
        <p:txBody>
          <a:bodyPr/>
          <a:lstStyle/>
          <a:p>
            <a:pPr algn="l"/>
            <a:r>
              <a:rPr lang="en-US" sz="4000" b="1" dirty="0" smtClean="0">
                <a:solidFill>
                  <a:schemeClr val="bg1"/>
                </a:solidFill>
              </a:rPr>
              <a:t>M</a:t>
            </a:r>
            <a:r>
              <a:rPr lang="en-US" sz="3600" b="1" dirty="0" smtClean="0">
                <a:solidFill>
                  <a:schemeClr val="bg1"/>
                </a:solidFill>
              </a:rPr>
              <a:t>y</a:t>
            </a:r>
            <a:r>
              <a:rPr lang="en-US" sz="4000" b="1" dirty="0" smtClean="0">
                <a:solidFill>
                  <a:schemeClr val="bg1"/>
                </a:solidFill>
              </a:rPr>
              <a:t>V</a:t>
            </a:r>
            <a:r>
              <a:rPr lang="en-US" sz="3600" b="1" dirty="0" smtClean="0">
                <a:solidFill>
                  <a:schemeClr val="bg1"/>
                </a:solidFill>
              </a:rPr>
              <a:t>A</a:t>
            </a:r>
            <a:r>
              <a:rPr lang="en-US" sz="3600" b="1" dirty="0" smtClean="0">
                <a:solidFill>
                  <a:schemeClr val="bg1"/>
                </a:solidFill>
              </a:rPr>
              <a:t> Verification Process</a:t>
            </a:r>
            <a:endParaRPr lang="en-US" sz="3600" b="1" dirty="0">
              <a:solidFill>
                <a:schemeClr val="bg1"/>
              </a:solidFill>
            </a:endParaRPr>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a:xfrm>
            <a:off x="0" y="6501823"/>
            <a:ext cx="2028700" cy="365125"/>
          </a:xfrm>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6</a:t>
            </a:fld>
            <a:endParaRPr lang="en-US" dirty="0"/>
          </a:p>
        </p:txBody>
      </p:sp>
      <p:sp>
        <p:nvSpPr>
          <p:cNvPr id="11" name="TextBox 10"/>
          <p:cNvSpPr txBox="1"/>
          <p:nvPr/>
        </p:nvSpPr>
        <p:spPr>
          <a:xfrm>
            <a:off x="7088025" y="5436302"/>
            <a:ext cx="1446028" cy="461665"/>
          </a:xfrm>
          <a:prstGeom prst="rect">
            <a:avLst/>
          </a:prstGeom>
          <a:noFill/>
          <a:ln>
            <a:noFill/>
          </a:ln>
        </p:spPr>
        <p:txBody>
          <a:bodyPr wrap="square" rtlCol="0">
            <a:spAutoFit/>
          </a:bodyPr>
          <a:lstStyle/>
          <a:p>
            <a:pPr algn="ctr"/>
            <a:r>
              <a:rPr lang="en-US" sz="2400" b="1" dirty="0" smtClean="0">
                <a:solidFill>
                  <a:schemeClr val="bg1"/>
                </a:solidFill>
                <a:latin typeface="+mn-lt"/>
              </a:rPr>
              <a:t>Intake</a:t>
            </a:r>
            <a:endParaRPr lang="en-US" sz="2400" b="1" dirty="0">
              <a:solidFill>
                <a:schemeClr val="bg1"/>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6" y="606059"/>
            <a:ext cx="8756798" cy="592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61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5" y="13236"/>
            <a:ext cx="6925339" cy="288888"/>
          </a:xfrm>
        </p:spPr>
        <p:txBody>
          <a:bodyPr/>
          <a:lstStyle/>
          <a:p>
            <a:pPr algn="l"/>
            <a:r>
              <a:rPr lang="en-US" sz="3600" b="1" dirty="0" smtClean="0">
                <a:solidFill>
                  <a:schemeClr val="bg1"/>
                </a:solidFill>
              </a:rPr>
              <a:t>Available Resources</a:t>
            </a:r>
            <a:endParaRPr lang="en-US" sz="3600" b="1" dirty="0">
              <a:solidFill>
                <a:schemeClr val="bg1"/>
              </a:solidFill>
            </a:endParaRPr>
          </a:p>
        </p:txBody>
      </p:sp>
      <p:sp>
        <p:nvSpPr>
          <p:cNvPr id="3" name="Content Placeholder 2"/>
          <p:cNvSpPr>
            <a:spLocks noGrp="1"/>
          </p:cNvSpPr>
          <p:nvPr>
            <p:ph idx="1"/>
          </p:nvPr>
        </p:nvSpPr>
        <p:spPr>
          <a:xfrm>
            <a:off x="202019" y="446567"/>
            <a:ext cx="8729329" cy="6016785"/>
          </a:xfrm>
        </p:spPr>
        <p:txBody>
          <a:bodyPr/>
          <a:lstStyle/>
          <a:p>
            <a:pPr lvl="1">
              <a:buFont typeface="Arial" panose="020B0604020202020204" pitchFamily="34" charset="0"/>
              <a:buChar char="•"/>
            </a:pPr>
            <a:endParaRPr lang="en-US" sz="1400" dirty="0" smtClean="0"/>
          </a:p>
          <a:p>
            <a:pPr>
              <a:buFont typeface="Wingdings" panose="05000000000000000000" pitchFamily="2" charset="2"/>
              <a:buChar char="§"/>
            </a:pPr>
            <a:r>
              <a:rPr lang="en-US" altLang="en-US" sz="2800" dirty="0"/>
              <a:t>CVE Certified Verification Assistance Counselor </a:t>
            </a:r>
            <a:r>
              <a:rPr lang="en-US" altLang="en-US" sz="2000" dirty="0">
                <a:hlinkClick r:id="rId3"/>
              </a:rPr>
              <a:t>https://www.va.gov/osdbu/verification/assistance/counselors.asp</a:t>
            </a:r>
            <a:endParaRPr lang="en-US" altLang="en-US" sz="2400" dirty="0" smtClean="0"/>
          </a:p>
          <a:p>
            <a:pPr lvl="1">
              <a:buFont typeface="Calibri" panose="020F0502020204030204" pitchFamily="34" charset="0"/>
              <a:buChar char="—"/>
            </a:pPr>
            <a:endParaRPr lang="en-US" sz="1600" dirty="0" smtClean="0"/>
          </a:p>
          <a:p>
            <a:pPr>
              <a:buFont typeface="Wingdings" panose="05000000000000000000" pitchFamily="2" charset="2"/>
              <a:buChar char="§"/>
            </a:pPr>
            <a:r>
              <a:rPr lang="en-US" sz="2800" dirty="0" smtClean="0"/>
              <a:t>Webinars</a:t>
            </a:r>
          </a:p>
          <a:p>
            <a:pPr lvl="1">
              <a:buFont typeface="Wingdings" panose="05000000000000000000" pitchFamily="2" charset="2"/>
              <a:buChar char="§"/>
            </a:pPr>
            <a:r>
              <a:rPr lang="en-US" sz="2400" dirty="0"/>
              <a:t>Pre-Application </a:t>
            </a:r>
            <a:r>
              <a:rPr lang="en-US" sz="1600" dirty="0">
                <a:hlinkClick r:id="rId4"/>
              </a:rPr>
              <a:t>https://</a:t>
            </a:r>
            <a:r>
              <a:rPr lang="en-US" sz="1600" dirty="0" smtClean="0">
                <a:hlinkClick r:id="rId4"/>
              </a:rPr>
              <a:t>www.va.gov/osdbu/verification/you_asked_we_listened.asp</a:t>
            </a:r>
            <a:r>
              <a:rPr lang="en-US" sz="1400" dirty="0" smtClean="0"/>
              <a:t> </a:t>
            </a:r>
            <a:endParaRPr lang="en-US" sz="2400" dirty="0" smtClean="0"/>
          </a:p>
          <a:p>
            <a:pPr lvl="1">
              <a:buFont typeface="Wingdings" panose="05000000000000000000" pitchFamily="2" charset="2"/>
              <a:buChar char="§"/>
            </a:pPr>
            <a:r>
              <a:rPr lang="en-US" sz="2400" dirty="0" smtClean="0"/>
              <a:t>How to Stay Verified    “</a:t>
            </a:r>
          </a:p>
          <a:p>
            <a:pPr lvl="1">
              <a:buFont typeface="Wingdings" panose="05000000000000000000" pitchFamily="2" charset="2"/>
              <a:buChar char="§"/>
            </a:pPr>
            <a:r>
              <a:rPr lang="en-US" sz="2400" dirty="0" smtClean="0"/>
              <a:t>Preparing for Re-Verification  “</a:t>
            </a:r>
          </a:p>
          <a:p>
            <a:pPr lvl="1">
              <a:buFont typeface="Wingdings" panose="05000000000000000000" pitchFamily="2" charset="2"/>
              <a:buChar char="§"/>
            </a:pPr>
            <a:r>
              <a:rPr lang="en-US" sz="2400" dirty="0" smtClean="0">
                <a:solidFill>
                  <a:prstClr val="black"/>
                </a:solidFill>
              </a:rPr>
              <a:t>SOC Education </a:t>
            </a:r>
            <a:r>
              <a:rPr lang="en-US" sz="2400" dirty="0">
                <a:solidFill>
                  <a:prstClr val="black"/>
                </a:solidFill>
              </a:rPr>
              <a:t>and Training </a:t>
            </a:r>
            <a:r>
              <a:rPr lang="en-US" sz="1600" dirty="0" smtClean="0">
                <a:solidFill>
                  <a:prstClr val="black"/>
                </a:solidFill>
                <a:hlinkClick r:id="rId5"/>
              </a:rPr>
              <a:t>http</a:t>
            </a:r>
            <a:r>
              <a:rPr lang="en-US" sz="1600" dirty="0">
                <a:solidFill>
                  <a:prstClr val="black"/>
                </a:solidFill>
                <a:hlinkClick r:id="rId5"/>
              </a:rPr>
              <a:t>://www.va.gov/osdbu/outreach/soc/training.asp</a:t>
            </a:r>
            <a:r>
              <a:rPr lang="en-US" sz="1600" dirty="0">
                <a:solidFill>
                  <a:prstClr val="black"/>
                </a:solidFill>
              </a:rPr>
              <a:t> </a:t>
            </a:r>
          </a:p>
          <a:p>
            <a:pPr>
              <a:buFont typeface="Wingdings" panose="05000000000000000000" pitchFamily="2" charset="2"/>
              <a:buChar char="§"/>
            </a:pPr>
            <a:r>
              <a:rPr lang="en-US" sz="2800" dirty="0" smtClean="0"/>
              <a:t>Seminars</a:t>
            </a:r>
          </a:p>
          <a:p>
            <a:pPr lvl="1">
              <a:buFont typeface="Wingdings" panose="05000000000000000000" pitchFamily="2" charset="2"/>
              <a:buChar char="§"/>
            </a:pPr>
            <a:r>
              <a:rPr lang="en-US" sz="2400" dirty="0" smtClean="0"/>
              <a:t>Training and Event Calendar </a:t>
            </a:r>
            <a:r>
              <a:rPr lang="en-US" sz="1600" dirty="0">
                <a:solidFill>
                  <a:prstClr val="black"/>
                </a:solidFill>
                <a:hlinkClick r:id="rId6"/>
              </a:rPr>
              <a:t>http://www.va.gov/osdbu/library/events.asp</a:t>
            </a:r>
            <a:r>
              <a:rPr lang="en-US" sz="1600" dirty="0">
                <a:solidFill>
                  <a:prstClr val="black"/>
                </a:solidFill>
              </a:rPr>
              <a:t> </a:t>
            </a:r>
            <a:endParaRPr lang="en-US" sz="1600" dirty="0" smtClean="0"/>
          </a:p>
          <a:p>
            <a:pPr>
              <a:buFont typeface="Wingdings" panose="05000000000000000000" pitchFamily="2" charset="2"/>
              <a:buChar char="§"/>
            </a:pPr>
            <a:r>
              <a:rPr lang="en-US" sz="2800" dirty="0"/>
              <a:t>Doing Business With VA Reference Guide </a:t>
            </a:r>
            <a:endParaRPr lang="en-US" sz="2800" dirty="0" smtClean="0"/>
          </a:p>
          <a:p>
            <a:pPr>
              <a:buFont typeface="Wingdings" panose="05000000000000000000" pitchFamily="2" charset="2"/>
              <a:buChar char="§"/>
            </a:pPr>
            <a:r>
              <a:rPr lang="en-US" sz="2800" dirty="0">
                <a:solidFill>
                  <a:prstClr val="black"/>
                </a:solidFill>
              </a:rPr>
              <a:t>Procurement Readiness Reference Guide</a:t>
            </a:r>
            <a:endParaRPr lang="en-US" sz="2800" dirty="0" smtClean="0"/>
          </a:p>
          <a:p>
            <a:pPr lvl="1">
              <a:buFont typeface="Wingdings" panose="05000000000000000000" pitchFamily="2" charset="2"/>
              <a:buChar char="§"/>
            </a:pPr>
            <a:endParaRPr lang="en-US" sz="2400" dirty="0" smtClean="0"/>
          </a:p>
          <a:p>
            <a:pPr lvl="1">
              <a:buFont typeface="Wingdings" panose="05000000000000000000" pitchFamily="2" charset="2"/>
              <a:buChar char="§"/>
            </a:pPr>
            <a:endParaRPr lang="en-US" sz="1600" dirty="0"/>
          </a:p>
          <a:p>
            <a:pPr marL="457200" lvl="1" indent="0">
              <a:buNone/>
            </a:pPr>
            <a:endParaRPr lang="en-US" sz="1600" dirty="0" smtClean="0"/>
          </a:p>
          <a:p>
            <a:pPr marL="457200" lvl="1" indent="0">
              <a:buNone/>
            </a:pPr>
            <a:endParaRPr lang="en-US" sz="1600" dirty="0" smtClean="0"/>
          </a:p>
          <a:p>
            <a:pPr marL="0" indent="0">
              <a:buNone/>
            </a:pPr>
            <a:endParaRPr lang="en-US" sz="1600" dirty="0"/>
          </a:p>
        </p:txBody>
      </p:sp>
      <p:sp>
        <p:nvSpPr>
          <p:cNvPr id="4" name="Date Placeholder 3"/>
          <p:cNvSpPr>
            <a:spLocks noGrp="1"/>
          </p:cNvSpPr>
          <p:nvPr>
            <p:ph type="dt" sz="half" idx="10"/>
          </p:nvPr>
        </p:nvSpPr>
        <p:spPr/>
        <p:txBody>
          <a:bodyPr/>
          <a:lstStyle/>
          <a:p>
            <a:pPr>
              <a:defRPr/>
            </a:pPr>
            <a:fld id="{50E78C52-1C07-475C-B22B-2172A9FDBD26}" type="datetime1">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dirty="0" smtClean="0"/>
              <a:t>EXEC-T4-SH-001</a:t>
            </a:r>
            <a:endParaRPr lang="en-US" dirty="0"/>
          </a:p>
        </p:txBody>
      </p:sp>
      <p:sp>
        <p:nvSpPr>
          <p:cNvPr id="6" name="Slide Number Placeholder 5"/>
          <p:cNvSpPr>
            <a:spLocks noGrp="1"/>
          </p:cNvSpPr>
          <p:nvPr>
            <p:ph type="sldNum" sz="quarter" idx="12"/>
          </p:nvPr>
        </p:nvSpPr>
        <p:spPr/>
        <p:txBody>
          <a:bodyPr/>
          <a:lstStyle/>
          <a:p>
            <a:pPr>
              <a:defRPr/>
            </a:pPr>
            <a:fld id="{360425E8-402F-4E20-A3B1-036EBAFC3307}" type="slidenum">
              <a:rPr lang="en-US" smtClean="0"/>
              <a:pPr>
                <a:defRPr/>
              </a:pPr>
              <a:t>7</a:t>
            </a:fld>
            <a:endParaRPr lang="en-US" dirty="0"/>
          </a:p>
        </p:txBody>
      </p:sp>
    </p:spTree>
    <p:extLst>
      <p:ext uri="{BB962C8B-B14F-4D97-AF65-F5344CB8AC3E}">
        <p14:creationId xmlns:p14="http://schemas.microsoft.com/office/powerpoint/2010/main" val="2184438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1"/>
          <p:cNvSpPr txBox="1">
            <a:spLocks/>
          </p:cNvSpPr>
          <p:nvPr/>
        </p:nvSpPr>
        <p:spPr>
          <a:xfrm>
            <a:off x="185738" y="1382713"/>
            <a:ext cx="8304212" cy="5475287"/>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marL="228600" fontAlgn="auto">
              <a:spcBef>
                <a:spcPts val="0"/>
              </a:spcBef>
              <a:spcAft>
                <a:spcPts val="600"/>
              </a:spcAft>
              <a:defRPr/>
            </a:pPr>
            <a:endParaRPr lang="en-GB" sz="1400" dirty="0" smtClean="0">
              <a:solidFill>
                <a:prstClr val="black"/>
              </a:solidFill>
              <a:latin typeface="+mj-lt"/>
            </a:endParaRPr>
          </a:p>
        </p:txBody>
      </p:sp>
      <p:sp>
        <p:nvSpPr>
          <p:cNvPr id="2" name="Rectangle 1"/>
          <p:cNvSpPr/>
          <p:nvPr/>
        </p:nvSpPr>
        <p:spPr>
          <a:xfrm>
            <a:off x="132573" y="547240"/>
            <a:ext cx="8882062" cy="6155531"/>
          </a:xfrm>
          <a:prstGeom prst="rect">
            <a:avLst/>
          </a:prstGeom>
        </p:spPr>
        <p:txBody>
          <a:bodyPr>
            <a:spAutoFit/>
          </a:bodyPr>
          <a:lstStyle/>
          <a:p>
            <a:pPr marL="342900" indent="-342900" defTabSz="914400" fontAlgn="auto">
              <a:spcBef>
                <a:spcPct val="20000"/>
              </a:spcBef>
              <a:spcAft>
                <a:spcPts val="0"/>
              </a:spcAft>
              <a:buFont typeface="Arial" panose="020B0604020202020204" pitchFamily="34" charset="0"/>
              <a:buChar char="•"/>
              <a:defRPr/>
            </a:pPr>
            <a:r>
              <a:rPr lang="en-US" sz="2800" dirty="0">
                <a:solidFill>
                  <a:prstClr val="black"/>
                </a:solidFill>
                <a:latin typeface="Calibri"/>
              </a:rPr>
              <a:t>Frequently Asked Questions (FAQs) </a:t>
            </a:r>
            <a:r>
              <a:rPr lang="en-US" sz="1600" dirty="0">
                <a:solidFill>
                  <a:prstClr val="black"/>
                </a:solidFill>
                <a:latin typeface="Calibri"/>
                <a:hlinkClick r:id="rId3"/>
              </a:rPr>
              <a:t>https://www.va.gov/osdbu/faqs</a:t>
            </a:r>
            <a:r>
              <a:rPr lang="en-US" sz="1600" dirty="0" smtClean="0">
                <a:solidFill>
                  <a:prstClr val="black"/>
                </a:solidFill>
                <a:latin typeface="Calibri"/>
                <a:hlinkClick r:id="rId3"/>
              </a:rPr>
              <a:t>/</a:t>
            </a:r>
            <a:r>
              <a:rPr lang="en-US" sz="1600" dirty="0" smtClean="0">
                <a:solidFill>
                  <a:prstClr val="black"/>
                </a:solidFill>
                <a:latin typeface="Calibri"/>
              </a:rPr>
              <a:t> </a:t>
            </a:r>
            <a:endParaRPr lang="en-US" sz="1600" dirty="0">
              <a:solidFill>
                <a:prstClr val="black"/>
              </a:solidFill>
              <a:latin typeface="Calibri"/>
            </a:endParaRPr>
          </a:p>
          <a:p>
            <a:pPr marL="800100" lvl="1" indent="-342900" defTabSz="914400" fontAlgn="auto">
              <a:spcBef>
                <a:spcPct val="20000"/>
              </a:spcBef>
              <a:spcAft>
                <a:spcPts val="0"/>
              </a:spcAft>
              <a:buFont typeface="Courier New" panose="02070309020205020404" pitchFamily="49" charset="0"/>
              <a:buChar char="o"/>
              <a:defRPr/>
            </a:pPr>
            <a:r>
              <a:rPr lang="en-US" dirty="0">
                <a:solidFill>
                  <a:prstClr val="black"/>
                </a:solidFill>
                <a:latin typeface="Calibri"/>
              </a:rPr>
              <a:t>You Asked; We Listened!  91 FAQs on our website.</a:t>
            </a:r>
          </a:p>
          <a:p>
            <a:pPr marL="800100" lvl="1" indent="-342900" defTabSz="914400" fontAlgn="auto">
              <a:spcBef>
                <a:spcPct val="20000"/>
              </a:spcBef>
              <a:spcAft>
                <a:spcPts val="0"/>
              </a:spcAft>
              <a:buFont typeface="Courier New" panose="02070309020205020404" pitchFamily="49" charset="0"/>
              <a:buChar char="o"/>
              <a:defRPr/>
            </a:pPr>
            <a:r>
              <a:rPr lang="en-US" dirty="0">
                <a:solidFill>
                  <a:prstClr val="black"/>
                </a:solidFill>
                <a:latin typeface="Calibri"/>
              </a:rPr>
              <a:t>Most are linked to a comprehensive Fact Sheet or Verification Assistance Brief (VAB</a:t>
            </a:r>
            <a:r>
              <a:rPr lang="en-US" dirty="0" smtClean="0">
                <a:solidFill>
                  <a:prstClr val="black"/>
                </a:solidFill>
                <a:latin typeface="Calibri"/>
              </a:rPr>
              <a:t>)</a:t>
            </a:r>
          </a:p>
          <a:p>
            <a:pPr marL="800100" lvl="1" indent="-342900" defTabSz="914400" fontAlgn="auto">
              <a:spcBef>
                <a:spcPct val="20000"/>
              </a:spcBef>
              <a:spcAft>
                <a:spcPts val="0"/>
              </a:spcAft>
              <a:buFont typeface="Courier New" panose="02070309020205020404" pitchFamily="49" charset="0"/>
              <a:buChar char="o"/>
              <a:defRPr/>
            </a:pPr>
            <a:endParaRPr lang="en-US" dirty="0">
              <a:solidFill>
                <a:prstClr val="black"/>
              </a:solidFill>
              <a:latin typeface="Calibri"/>
            </a:endParaRPr>
          </a:p>
          <a:p>
            <a:pPr marL="342900" indent="-342900" defTabSz="914400" fontAlgn="auto">
              <a:spcBef>
                <a:spcPct val="20000"/>
              </a:spcBef>
              <a:spcAft>
                <a:spcPts val="0"/>
              </a:spcAft>
              <a:buFont typeface="Arial" panose="020B0604020202020204" pitchFamily="34" charset="0"/>
              <a:buChar char="•"/>
              <a:defRPr/>
            </a:pPr>
            <a:r>
              <a:rPr lang="en-US" sz="2800" dirty="0">
                <a:solidFill>
                  <a:prstClr val="black"/>
                </a:solidFill>
                <a:latin typeface="Calibri"/>
              </a:rPr>
              <a:t>Fact Sheets </a:t>
            </a:r>
            <a:r>
              <a:rPr lang="en-US" sz="1600" dirty="0">
                <a:solidFill>
                  <a:prstClr val="black"/>
                </a:solidFill>
                <a:latin typeface="Calibri"/>
                <a:hlinkClick r:id="rId4"/>
              </a:rPr>
              <a:t>https://</a:t>
            </a:r>
            <a:r>
              <a:rPr lang="en-US" sz="1600" dirty="0" smtClean="0">
                <a:solidFill>
                  <a:prstClr val="black"/>
                </a:solidFill>
                <a:latin typeface="Calibri"/>
                <a:hlinkClick r:id="rId4"/>
              </a:rPr>
              <a:t>www.va.gov/osdbu/library/factsheets.asp</a:t>
            </a:r>
            <a:r>
              <a:rPr lang="en-US" sz="1600" dirty="0" smtClean="0">
                <a:solidFill>
                  <a:prstClr val="black"/>
                </a:solidFill>
                <a:latin typeface="Calibri"/>
              </a:rPr>
              <a:t> </a:t>
            </a:r>
            <a:endParaRPr lang="en-US" sz="1600" dirty="0">
              <a:solidFill>
                <a:prstClr val="black"/>
              </a:solidFill>
              <a:latin typeface="Calibri"/>
            </a:endParaRPr>
          </a:p>
          <a:p>
            <a:pPr marL="800100" lvl="1" indent="-342900" defTabSz="914400" fontAlgn="auto">
              <a:spcBef>
                <a:spcPct val="20000"/>
              </a:spcBef>
              <a:spcAft>
                <a:spcPts val="0"/>
              </a:spcAft>
              <a:buFont typeface="Courier New" panose="02070309020205020404" pitchFamily="49" charset="0"/>
              <a:buChar char="o"/>
              <a:defRPr/>
            </a:pPr>
            <a:r>
              <a:rPr lang="en-US" dirty="0" smtClean="0">
                <a:solidFill>
                  <a:prstClr val="black"/>
                </a:solidFill>
                <a:latin typeface="Calibri"/>
              </a:rPr>
              <a:t>13 </a:t>
            </a:r>
            <a:r>
              <a:rPr lang="en-US" dirty="0">
                <a:solidFill>
                  <a:prstClr val="black"/>
                </a:solidFill>
                <a:latin typeface="Calibri"/>
              </a:rPr>
              <a:t>Fact Sheets on our website.  These products provide short and concise information on various facets of the Verification Program</a:t>
            </a:r>
            <a:r>
              <a:rPr lang="en-US" dirty="0" smtClean="0">
                <a:solidFill>
                  <a:prstClr val="black"/>
                </a:solidFill>
                <a:latin typeface="Calibri"/>
              </a:rPr>
              <a:t>.</a:t>
            </a:r>
          </a:p>
          <a:p>
            <a:pPr marL="800100" lvl="1" indent="-342900" defTabSz="914400" fontAlgn="auto">
              <a:spcBef>
                <a:spcPct val="20000"/>
              </a:spcBef>
              <a:spcAft>
                <a:spcPts val="0"/>
              </a:spcAft>
              <a:buFont typeface="Courier New" panose="02070309020205020404" pitchFamily="49" charset="0"/>
              <a:buChar char="o"/>
              <a:defRPr/>
            </a:pPr>
            <a:endParaRPr lang="en-US" dirty="0">
              <a:solidFill>
                <a:prstClr val="black"/>
              </a:solidFill>
              <a:latin typeface="Calibri"/>
            </a:endParaRPr>
          </a:p>
          <a:p>
            <a:pPr marL="342900" indent="-342900" defTabSz="914400" fontAlgn="auto">
              <a:spcBef>
                <a:spcPct val="20000"/>
              </a:spcBef>
              <a:spcAft>
                <a:spcPts val="0"/>
              </a:spcAft>
              <a:buFont typeface="Arial" panose="020B0604020202020204" pitchFamily="34" charset="0"/>
              <a:buChar char="•"/>
              <a:defRPr/>
            </a:pPr>
            <a:r>
              <a:rPr lang="en-US" sz="2800" dirty="0">
                <a:solidFill>
                  <a:prstClr val="black"/>
                </a:solidFill>
                <a:latin typeface="Calibri"/>
              </a:rPr>
              <a:t>Verification Assistance Briefs (VABs) </a:t>
            </a:r>
            <a:r>
              <a:rPr lang="en-US" sz="1600" dirty="0">
                <a:solidFill>
                  <a:prstClr val="black"/>
                </a:solidFill>
                <a:latin typeface="Calibri"/>
                <a:hlinkClick r:id="rId5"/>
              </a:rPr>
              <a:t>https://</a:t>
            </a:r>
            <a:r>
              <a:rPr lang="en-US" sz="1600" dirty="0" smtClean="0">
                <a:solidFill>
                  <a:prstClr val="black"/>
                </a:solidFill>
                <a:latin typeface="Calibri"/>
                <a:hlinkClick r:id="rId5"/>
              </a:rPr>
              <a:t>www.va.gov/osdbu/verification/assistance/briefs.asp</a:t>
            </a:r>
            <a:r>
              <a:rPr lang="en-US" sz="1600" dirty="0" smtClean="0">
                <a:solidFill>
                  <a:prstClr val="black"/>
                </a:solidFill>
                <a:latin typeface="Calibri"/>
              </a:rPr>
              <a:t> </a:t>
            </a:r>
            <a:endParaRPr lang="en-US" sz="1600" dirty="0">
              <a:solidFill>
                <a:prstClr val="black"/>
              </a:solidFill>
              <a:latin typeface="Calibri"/>
            </a:endParaRPr>
          </a:p>
          <a:p>
            <a:pPr marL="800100" lvl="1" indent="-342900" defTabSz="914400" fontAlgn="auto">
              <a:spcBef>
                <a:spcPct val="20000"/>
              </a:spcBef>
              <a:spcAft>
                <a:spcPts val="0"/>
              </a:spcAft>
              <a:buFont typeface="Courier New" panose="02070309020205020404" pitchFamily="49" charset="0"/>
              <a:buChar char="o"/>
              <a:defRPr/>
            </a:pPr>
            <a:r>
              <a:rPr lang="en-US" dirty="0">
                <a:solidFill>
                  <a:prstClr val="black"/>
                </a:solidFill>
                <a:latin typeface="Calibri"/>
              </a:rPr>
              <a:t>You Asked; We Listened!  17 VABs on our website.  These products provide in-depth background and discussion on many of the major facets of the program</a:t>
            </a:r>
            <a:r>
              <a:rPr lang="en-US" dirty="0" smtClean="0">
                <a:solidFill>
                  <a:prstClr val="black"/>
                </a:solidFill>
                <a:latin typeface="Calibri"/>
              </a:rPr>
              <a:t>.</a:t>
            </a:r>
          </a:p>
          <a:p>
            <a:pPr marL="800100" lvl="1" indent="-342900" defTabSz="914400" fontAlgn="auto">
              <a:spcBef>
                <a:spcPct val="20000"/>
              </a:spcBef>
              <a:spcAft>
                <a:spcPts val="0"/>
              </a:spcAft>
              <a:buFont typeface="Courier New" panose="02070309020205020404" pitchFamily="49" charset="0"/>
              <a:buChar char="o"/>
              <a:defRPr/>
            </a:pPr>
            <a:endParaRPr lang="en-US" dirty="0" smtClean="0">
              <a:solidFill>
                <a:prstClr val="black"/>
              </a:solidFill>
              <a:latin typeface="Calibri"/>
            </a:endParaRPr>
          </a:p>
          <a:p>
            <a:pPr marL="342900" indent="-342900" defTabSz="914400" fontAlgn="auto">
              <a:spcBef>
                <a:spcPct val="20000"/>
              </a:spcBef>
              <a:spcAft>
                <a:spcPts val="0"/>
              </a:spcAft>
              <a:buFont typeface="Arial" panose="020B0604020202020204" pitchFamily="34" charset="0"/>
              <a:buChar char="•"/>
              <a:defRPr/>
            </a:pPr>
            <a:r>
              <a:rPr lang="en-US" sz="2800" dirty="0" smtClean="0">
                <a:solidFill>
                  <a:prstClr val="black"/>
                </a:solidFill>
                <a:latin typeface="Calibri"/>
                <a:cs typeface="Arial" pitchFamily="34" charset="0"/>
              </a:rPr>
              <a:t>Verification </a:t>
            </a:r>
            <a:r>
              <a:rPr lang="en-US" sz="2800" dirty="0">
                <a:solidFill>
                  <a:prstClr val="black"/>
                </a:solidFill>
                <a:latin typeface="Calibri"/>
                <a:cs typeface="Arial" pitchFamily="34" charset="0"/>
              </a:rPr>
              <a:t>Processing Statistics </a:t>
            </a:r>
            <a:r>
              <a:rPr lang="en-US" sz="1600" dirty="0">
                <a:solidFill>
                  <a:prstClr val="black"/>
                </a:solidFill>
                <a:latin typeface="Calibri"/>
                <a:cs typeface="Arial" pitchFamily="34" charset="0"/>
                <a:hlinkClick r:id="rId6"/>
              </a:rPr>
              <a:t>https://</a:t>
            </a:r>
            <a:r>
              <a:rPr lang="en-US" sz="1600" dirty="0" smtClean="0">
                <a:solidFill>
                  <a:prstClr val="black"/>
                </a:solidFill>
                <a:latin typeface="Calibri"/>
                <a:cs typeface="Arial" pitchFamily="34" charset="0"/>
                <a:hlinkClick r:id="rId6"/>
              </a:rPr>
              <a:t>www.va.gov/osdbu/verification/statistics.asp</a:t>
            </a:r>
            <a:r>
              <a:rPr lang="en-US" sz="1600" dirty="0" smtClean="0">
                <a:solidFill>
                  <a:prstClr val="black"/>
                </a:solidFill>
                <a:latin typeface="Calibri"/>
                <a:cs typeface="Arial" pitchFamily="34" charset="0"/>
              </a:rPr>
              <a:t> </a:t>
            </a:r>
          </a:p>
          <a:p>
            <a:pPr marL="800100" lvl="1" indent="-342900" defTabSz="914400" fontAlgn="auto">
              <a:spcBef>
                <a:spcPct val="20000"/>
              </a:spcBef>
              <a:spcAft>
                <a:spcPts val="0"/>
              </a:spcAft>
              <a:buFont typeface="Courier New" panose="02070309020205020404" pitchFamily="49" charset="0"/>
              <a:buChar char="o"/>
              <a:defRPr/>
            </a:pPr>
            <a:r>
              <a:rPr lang="en-US" sz="2000" dirty="0" smtClean="0">
                <a:solidFill>
                  <a:prstClr val="black"/>
                </a:solidFill>
                <a:latin typeface="Calibri"/>
                <a:cs typeface="Arial" pitchFamily="34" charset="0"/>
              </a:rPr>
              <a:t>Application Dispositions and Processing Times</a:t>
            </a:r>
          </a:p>
          <a:p>
            <a:pPr marL="800100" lvl="1" indent="-342900" defTabSz="914400" fontAlgn="auto">
              <a:spcBef>
                <a:spcPct val="20000"/>
              </a:spcBef>
              <a:spcAft>
                <a:spcPts val="0"/>
              </a:spcAft>
              <a:buFont typeface="Courier New" panose="02070309020205020404" pitchFamily="49" charset="0"/>
              <a:buChar char="o"/>
              <a:defRPr/>
            </a:pPr>
            <a:r>
              <a:rPr lang="en-US" dirty="0">
                <a:solidFill>
                  <a:prstClr val="black"/>
                </a:solidFill>
                <a:latin typeface="Calibri"/>
                <a:cs typeface="Arial" pitchFamily="34" charset="0"/>
              </a:rPr>
              <a:t>Top 10 Reasons for Denial </a:t>
            </a:r>
            <a:endParaRPr lang="en-US" sz="2000" dirty="0">
              <a:solidFill>
                <a:prstClr val="black"/>
              </a:solidFill>
              <a:latin typeface="Calibri"/>
              <a:cs typeface="Arial" pitchFamily="34" charset="0"/>
            </a:endParaRPr>
          </a:p>
        </p:txBody>
      </p:sp>
      <p:sp>
        <p:nvSpPr>
          <p:cNvPr id="4" name="Slide Number Placeholder 3"/>
          <p:cNvSpPr>
            <a:spLocks noGrp="1"/>
          </p:cNvSpPr>
          <p:nvPr>
            <p:ph type="sldNum" sz="quarter" idx="12"/>
          </p:nvPr>
        </p:nvSpPr>
        <p:spPr/>
        <p:txBody>
          <a:bodyPr/>
          <a:lstStyle/>
          <a:p>
            <a:pPr>
              <a:defRPr/>
            </a:pPr>
            <a:fld id="{E8ECFE39-D0F8-4A3E-AF0F-16EC29EE7016}" type="slidenum">
              <a:rPr lang="en-US" smtClean="0"/>
              <a:pPr>
                <a:defRPr/>
              </a:pPr>
              <a:t>8</a:t>
            </a:fld>
            <a:endParaRPr lang="en-US" dirty="0"/>
          </a:p>
        </p:txBody>
      </p:sp>
      <p:sp>
        <p:nvSpPr>
          <p:cNvPr id="3" name="TextBox 2"/>
          <p:cNvSpPr txBox="1"/>
          <p:nvPr/>
        </p:nvSpPr>
        <p:spPr>
          <a:xfrm>
            <a:off x="31886" y="-120874"/>
            <a:ext cx="7697984" cy="646331"/>
          </a:xfrm>
          <a:prstGeom prst="rect">
            <a:avLst/>
          </a:prstGeom>
          <a:noFill/>
        </p:spPr>
        <p:txBody>
          <a:bodyPr wrap="square" rtlCol="0">
            <a:spAutoFit/>
          </a:bodyPr>
          <a:lstStyle/>
          <a:p>
            <a:r>
              <a:rPr lang="en-US" sz="3600" b="1" dirty="0" smtClean="0">
                <a:solidFill>
                  <a:schemeClr val="bg1"/>
                </a:solidFill>
                <a:latin typeface="+mj-lt"/>
              </a:rPr>
              <a:t>Available Resources Cont.’</a:t>
            </a:r>
            <a:endParaRPr lang="en-US" sz="3600" b="1" dirty="0">
              <a:solidFill>
                <a:schemeClr val="bg1"/>
              </a:solidFill>
              <a:latin typeface="+mj-lt"/>
            </a:endParaRPr>
          </a:p>
        </p:txBody>
      </p:sp>
    </p:spTree>
    <p:extLst>
      <p:ext uri="{BB962C8B-B14F-4D97-AF65-F5344CB8AC3E}">
        <p14:creationId xmlns:p14="http://schemas.microsoft.com/office/powerpoint/2010/main" val="1190691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533400" y="1143000"/>
            <a:ext cx="8229600" cy="4525963"/>
          </a:xfrm>
        </p:spPr>
        <p:txBody>
          <a:bodyPr/>
          <a:lstStyle/>
          <a:p>
            <a:pPr marL="0" indent="0">
              <a:buFont typeface="Arial" charset="0"/>
              <a:buNone/>
            </a:pPr>
            <a:r>
              <a:rPr lang="en-US" altLang="en-US" dirty="0" smtClean="0"/>
              <a:t>This concludes the briefing portion of the briefing; the floor is open to address any questions you may have. </a:t>
            </a:r>
          </a:p>
          <a:p>
            <a:pPr marL="0" indent="0">
              <a:buFont typeface="Arial" charset="0"/>
              <a:buNone/>
            </a:pPr>
            <a:endParaRPr lang="en-US" altLang="en-US" dirty="0" smtClean="0"/>
          </a:p>
          <a:p>
            <a:pPr marL="0" indent="0" algn="ctr">
              <a:buFont typeface="Arial" charset="0"/>
              <a:buNone/>
            </a:pPr>
            <a:endParaRPr lang="en-US" altLang="en-US" sz="6600" dirty="0" smtClean="0"/>
          </a:p>
        </p:txBody>
      </p:sp>
      <p:pic>
        <p:nvPicPr>
          <p:cNvPr id="4" name="Picture 3" descr="C:\Users\vacojohnso\AppData\Local\Microsoft\Windows\Temporary Internet Files\Content.IE5\0TQQGA1R\adamtglass-co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998" y="2805305"/>
            <a:ext cx="2495322" cy="2730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8E601B8C-8165-4D54-BBF1-C3E274C1FD44}" type="slidenum">
              <a:rPr lang="en-US" smtClean="0"/>
              <a:pPr>
                <a:defRPr/>
              </a:pPr>
              <a:t>9</a:t>
            </a:fld>
            <a:endParaRPr lang="en-US" dirty="0"/>
          </a:p>
        </p:txBody>
      </p:sp>
      <p:sp>
        <p:nvSpPr>
          <p:cNvPr id="5" name="Title 1"/>
          <p:cNvSpPr>
            <a:spLocks noGrp="1"/>
          </p:cNvSpPr>
          <p:nvPr>
            <p:ph type="title"/>
          </p:nvPr>
        </p:nvSpPr>
        <p:spPr>
          <a:xfrm>
            <a:off x="93575" y="13236"/>
            <a:ext cx="6925339" cy="288888"/>
          </a:xfrm>
        </p:spPr>
        <p:txBody>
          <a:bodyPr/>
          <a:lstStyle/>
          <a:p>
            <a:pPr algn="l"/>
            <a:r>
              <a:rPr lang="en-US" sz="3600" b="1" dirty="0" smtClean="0">
                <a:solidFill>
                  <a:schemeClr val="bg1"/>
                </a:solidFill>
              </a:rPr>
              <a:t>Questions?</a:t>
            </a:r>
            <a:endParaRPr lang="en-US" sz="3600" b="1" dirty="0">
              <a:solidFill>
                <a:schemeClr val="bg1"/>
              </a:solidFill>
            </a:endParaRPr>
          </a:p>
        </p:txBody>
      </p:sp>
    </p:spTree>
    <p:extLst>
      <p:ext uri="{BB962C8B-B14F-4D97-AF65-F5344CB8AC3E}">
        <p14:creationId xmlns:p14="http://schemas.microsoft.com/office/powerpoint/2010/main" val="400544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VA_Outreach_PPT_Template_NavyBlue_V1</Template>
  <TotalTime>43312</TotalTime>
  <Words>580</Words>
  <Application>Microsoft Office PowerPoint</Application>
  <PresentationFormat>On-screen Show (4:3)</PresentationFormat>
  <Paragraphs>135</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VA_Outreach_PPT_Template_NavyBlue_V1</vt:lpstr>
      <vt:lpstr>1_VA_Outreach_PPT_Template_NavyBlue_V1</vt:lpstr>
      <vt:lpstr>PowerPoint Presentation</vt:lpstr>
      <vt:lpstr>Agenda</vt:lpstr>
      <vt:lpstr>CVE Leadership (Federal):</vt:lpstr>
      <vt:lpstr>Veteran First Contracting Program</vt:lpstr>
      <vt:lpstr>Mission Statement</vt:lpstr>
      <vt:lpstr>MyVA Verification Process</vt:lpstr>
      <vt:lpstr>Available Resources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Gerardo, John (Loch Harbour)</dc:creator>
  <cp:lastModifiedBy>Department of Veterans Affairs</cp:lastModifiedBy>
  <cp:revision>1696</cp:revision>
  <cp:lastPrinted>2018-03-23T14:04:40Z</cp:lastPrinted>
  <dcterms:created xsi:type="dcterms:W3CDTF">2017-02-08T17:18:51Z</dcterms:created>
  <dcterms:modified xsi:type="dcterms:W3CDTF">2018-03-26T12:55:27Z</dcterms:modified>
</cp:coreProperties>
</file>