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15"/>
  </p:notesMasterIdLst>
  <p:sldIdLst>
    <p:sldId id="291" r:id="rId3"/>
    <p:sldId id="299" r:id="rId4"/>
    <p:sldId id="303" r:id="rId5"/>
    <p:sldId id="292" r:id="rId6"/>
    <p:sldId id="293" r:id="rId7"/>
    <p:sldId id="300" r:id="rId8"/>
    <p:sldId id="301" r:id="rId9"/>
    <p:sldId id="302" r:id="rId10"/>
    <p:sldId id="294" r:id="rId11"/>
    <p:sldId id="295" r:id="rId12"/>
    <p:sldId id="296" r:id="rId13"/>
    <p:sldId id="29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89627" autoAdjust="0"/>
  </p:normalViewPr>
  <p:slideViewPr>
    <p:cSldViewPr>
      <p:cViewPr varScale="1">
        <p:scale>
          <a:sx n="100" d="100"/>
          <a:sy n="100" d="100"/>
        </p:scale>
        <p:origin x="30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5/31/2019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Working Draft/Pre-Decisional/Deliberative Document - Internal VA Use Only</a:t>
            </a:r>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Working Draft/Pre-Decisional/Deliberative Document - Internal VA Use Only</a:t>
            </a:r>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Working Draft/Pre-Decisional/Deliberative Document - Internal VA Use Only</a:t>
            </a:r>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Working Draft/Pre-Decisional/Deliberative Document - Internal VA Use Only</a:t>
            </a:r>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Working Draft/Pre-Decisional/Deliberative Document - Internal VA Use Only</a:t>
            </a:r>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Working Draft/Pre-Decisional/Deliberative Document - Internal VA Use Only</a:t>
            </a:r>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Working Draft/Pre-Decisional/Deliberative Document - Internal VA Use Only</a:t>
            </a:r>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Working Draft/Pre-Decisional/Deliberative Document - Internal VA Use Only</a:t>
            </a:r>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Working Draft/Pre-Decisional/Deliberative Document - Internal VA Use Only</a:t>
            </a:r>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Working Draft/Pre-Decisional/Deliberative Document - Internal VA Use Only</a:t>
            </a:r>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Working Draft/Pre-Decisional/Deliberative Document - Internal VA Use Only</a:t>
            </a:r>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444"/>
            <a:ext cx="2895600" cy="365125"/>
          </a:xfrm>
          <a:prstGeom prst="rect">
            <a:avLst/>
          </a:prstGeom>
        </p:spPr>
        <p:txBody>
          <a:bodyPr lIns="91440" tIns="45720" rIns="91440" bIns="45720"/>
          <a:lstStyle>
            <a:lvl1pPr algn="ctr">
              <a:defRPr sz="1050"/>
            </a:lvl1pPr>
          </a:lstStyle>
          <a:p>
            <a:pPr defTabSz="457200"/>
            <a:r>
              <a:rPr lang="en-US">
                <a:solidFill>
                  <a:srgbClr val="000000"/>
                </a:solidFill>
              </a:rPr>
              <a:t>Working Draft/Pre-Decisional/Deliberative Document - Internal VA Use Only</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Working Draft/Pre-Decisional/Deliberative Document - Internal VA Use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a:t>
            </a:fld>
            <a:endParaRPr lang="en-US" dirty="0">
              <a:solidFill>
                <a:prstClr val="white"/>
              </a:solidFill>
            </a:endParaRPr>
          </a:p>
        </p:txBody>
      </p:sp>
      <p:sp>
        <p:nvSpPr>
          <p:cNvPr id="4" name="Title 3"/>
          <p:cNvSpPr>
            <a:spLocks noGrp="1"/>
          </p:cNvSpPr>
          <p:nvPr>
            <p:ph type="title"/>
          </p:nvPr>
        </p:nvSpPr>
        <p:spPr/>
        <p:txBody>
          <a:bodyPr>
            <a:noAutofit/>
          </a:bodyPr>
          <a:lstStyle/>
          <a:p>
            <a:r>
              <a:rPr lang="en-US" sz="2800" dirty="0">
                <a:latin typeface="Arial" panose="020B0604020202020204" pitchFamily="34" charset="0"/>
                <a:cs typeface="Arial" panose="020B0604020202020204" pitchFamily="34" charset="0"/>
              </a:rPr>
              <a:t>Office of Procurement, Acquisition and Logistics</a:t>
            </a: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8" name="Rectangle 7">
            <a:extLst>
              <a:ext uri="{FF2B5EF4-FFF2-40B4-BE49-F238E27FC236}">
                <a16:creationId xmlns:a16="http://schemas.microsoft.com/office/drawing/2014/main" id="{74EF046D-A365-4A81-A920-B4F123F42694}"/>
              </a:ext>
            </a:extLst>
          </p:cNvPr>
          <p:cNvSpPr/>
          <p:nvPr/>
        </p:nvSpPr>
        <p:spPr>
          <a:xfrm>
            <a:off x="1217385" y="1687443"/>
            <a:ext cx="6785430" cy="1938992"/>
          </a:xfrm>
          <a:prstGeom prst="rect">
            <a:avLst/>
          </a:prstGeom>
        </p:spPr>
        <p:txBody>
          <a:bodyPr wrap="square">
            <a:spAutoFit/>
          </a:bodyPr>
          <a:lstStyle/>
          <a:p>
            <a:pPr algn="ctr"/>
            <a:r>
              <a:rPr lang="en-US" altLang="en-US" sz="4000" i="1" dirty="0">
                <a:latin typeface="Arial Black" panose="020B0A04020102020204" pitchFamily="34" charset="0"/>
              </a:rPr>
              <a:t>Organizational Conflicts of Interest (OCIs)</a:t>
            </a:r>
          </a:p>
        </p:txBody>
      </p:sp>
      <p:sp>
        <p:nvSpPr>
          <p:cNvPr id="10" name="Rectangle 9">
            <a:extLst>
              <a:ext uri="{FF2B5EF4-FFF2-40B4-BE49-F238E27FC236}">
                <a16:creationId xmlns:a16="http://schemas.microsoft.com/office/drawing/2014/main" id="{391A6176-5015-42DF-A481-32FF86880363}"/>
              </a:ext>
            </a:extLst>
          </p:cNvPr>
          <p:cNvSpPr/>
          <p:nvPr/>
        </p:nvSpPr>
        <p:spPr>
          <a:xfrm>
            <a:off x="1449615" y="3581400"/>
            <a:ext cx="6477000" cy="1938992"/>
          </a:xfrm>
          <a:prstGeom prst="rect">
            <a:avLst/>
          </a:prstGeom>
        </p:spPr>
        <p:txBody>
          <a:bodyPr wrap="square">
            <a:spAutoFit/>
          </a:bodyPr>
          <a:lstStyle/>
          <a:p>
            <a:r>
              <a:rPr lang="en-US" altLang="en-US" sz="2000" i="1" dirty="0">
                <a:latin typeface="Arial Black" panose="020B0A04020102020204" pitchFamily="34" charset="0"/>
              </a:rPr>
              <a:t>Carolyn Carbone - Director, Procurement Service F, VA Technology Acquisition Center</a:t>
            </a:r>
          </a:p>
          <a:p>
            <a:endParaRPr lang="en-US" altLang="en-US" sz="2000" i="1" dirty="0">
              <a:latin typeface="Arial Black" panose="020B0A04020102020204" pitchFamily="34" charset="0"/>
            </a:endParaRPr>
          </a:p>
          <a:p>
            <a:r>
              <a:rPr lang="en-US" altLang="en-US" sz="2000" i="1" dirty="0">
                <a:latin typeface="Arial Black" panose="020B0A04020102020204" pitchFamily="34" charset="0"/>
              </a:rPr>
              <a:t>Colin Nash – Office of the General Counsel</a:t>
            </a:r>
          </a:p>
          <a:p>
            <a:endParaRPr lang="en-US" altLang="en-US" sz="2000" i="1" dirty="0">
              <a:latin typeface="Arial Black" panose="020B0A04020102020204" pitchFamily="34" charset="0"/>
            </a:endParaRPr>
          </a:p>
          <a:p>
            <a:pPr algn="ctr"/>
            <a:r>
              <a:rPr lang="en-US" altLang="en-US" sz="2000" i="1" dirty="0">
                <a:latin typeface="Arial Black" panose="020B0A04020102020204" pitchFamily="34" charset="0"/>
              </a:rPr>
              <a:t>June 6, 2019</a:t>
            </a:r>
          </a:p>
        </p:txBody>
      </p:sp>
    </p:spTree>
    <p:extLst>
      <p:ext uri="{BB962C8B-B14F-4D97-AF65-F5344CB8AC3E}">
        <p14:creationId xmlns:p14="http://schemas.microsoft.com/office/powerpoint/2010/main" val="883471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10</a:t>
            </a:fld>
            <a:endParaRPr lang="en-US" dirty="0">
              <a:solidFill>
                <a:prstClr val="white"/>
              </a:solidFill>
            </a:endParaRPr>
          </a:p>
        </p:txBody>
      </p:sp>
      <p:sp>
        <p:nvSpPr>
          <p:cNvPr id="4" name="Title 3"/>
          <p:cNvSpPr>
            <a:spLocks noGrp="1"/>
          </p:cNvSpPr>
          <p:nvPr>
            <p:ph type="title"/>
          </p:nvPr>
        </p:nvSpPr>
        <p:spPr/>
        <p:txBody>
          <a:bodyPr>
            <a:noAutofit/>
          </a:bodyPr>
          <a:lstStyle/>
          <a:p>
            <a:r>
              <a:rPr lang="en-US" altLang="en-US" sz="3600" dirty="0"/>
              <a:t>Contract Clauses</a:t>
            </a:r>
            <a:endParaRPr lang="en-US" sz="3600" dirty="0">
              <a:latin typeface="Arial" panose="020B0604020202020204" pitchFamily="34" charset="0"/>
              <a:cs typeface="Arial" panose="020B0604020202020204" pitchFamily="34" charset="0"/>
            </a:endParaRP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8" name="Rectangle 7">
            <a:extLst>
              <a:ext uri="{FF2B5EF4-FFF2-40B4-BE49-F238E27FC236}">
                <a16:creationId xmlns:a16="http://schemas.microsoft.com/office/drawing/2014/main" id="{74EF046D-A365-4A81-A920-B4F123F42694}"/>
              </a:ext>
            </a:extLst>
          </p:cNvPr>
          <p:cNvSpPr/>
          <p:nvPr/>
        </p:nvSpPr>
        <p:spPr>
          <a:xfrm>
            <a:off x="685800" y="1066800"/>
            <a:ext cx="7772400" cy="4893647"/>
          </a:xfrm>
          <a:prstGeom prst="rect">
            <a:avLst/>
          </a:prstGeom>
        </p:spPr>
        <p:txBody>
          <a:bodyPr wrap="square">
            <a:spAutoFit/>
          </a:bodyPr>
          <a:lstStyle/>
          <a:p>
            <a:pPr marL="342900" indent="-342900">
              <a:buFont typeface="Arial" panose="020B0604020202020204" pitchFamily="34" charset="0"/>
              <a:buChar char="•"/>
            </a:pPr>
            <a:r>
              <a:rPr lang="en-US" altLang="en-US" sz="2400" dirty="0"/>
              <a:t>VAAR 852.209-70 Organizational Conflicts of Interest</a:t>
            </a:r>
          </a:p>
          <a:p>
            <a:pPr marL="800100" lvl="1" indent="-342900">
              <a:buFont typeface="Arial" panose="020B0604020202020204" pitchFamily="34" charset="0"/>
              <a:buChar char="•"/>
            </a:pPr>
            <a:r>
              <a:rPr lang="en-US" altLang="en-US" sz="2400" dirty="0"/>
              <a:t>Requires offerors to provide a statement that describes all relevant facts concerning any past, present or currently planned interest (financial, contractual, organizational, or otherwise) or actual or potential organizational conflicts of interest relating to the services to be provided under this solicitation</a:t>
            </a:r>
          </a:p>
          <a:p>
            <a:endParaRPr lang="en-US" altLang="en-US" sz="2400" dirty="0"/>
          </a:p>
          <a:p>
            <a:pPr marL="342900" indent="-342900">
              <a:buFont typeface="Arial" panose="020B0604020202020204" pitchFamily="34" charset="0"/>
              <a:buChar char="•"/>
            </a:pPr>
            <a:r>
              <a:rPr lang="en-US" altLang="en-US" sz="2400" dirty="0"/>
              <a:t>Tailored Organizational Conflict of Interest Clauses</a:t>
            </a:r>
          </a:p>
          <a:p>
            <a:pPr marL="800100" lvl="1" indent="-342900">
              <a:buFont typeface="Arial" panose="020B0604020202020204" pitchFamily="34" charset="0"/>
              <a:buChar char="•"/>
            </a:pPr>
            <a:r>
              <a:rPr lang="en-US" altLang="en-US" sz="2400" dirty="0"/>
              <a:t>Per FAR 9.507-1 and VAAR 809.507-1 (a), VA may places restraints upon contractor’s eligibility for </a:t>
            </a:r>
            <a:r>
              <a:rPr lang="en-US" altLang="en-US" sz="2400" u="sng" dirty="0"/>
              <a:t>future</a:t>
            </a:r>
            <a:r>
              <a:rPr lang="en-US" altLang="en-US" sz="2400" dirty="0"/>
              <a:t> contracts</a:t>
            </a:r>
          </a:p>
          <a:p>
            <a:pPr marL="800100" lvl="1" indent="-342900">
              <a:buFont typeface="Arial" panose="020B0604020202020204" pitchFamily="34" charset="0"/>
              <a:buChar char="•"/>
            </a:pPr>
            <a:r>
              <a:rPr lang="en-US" altLang="en-US" sz="2400" dirty="0"/>
              <a:t>Absence of such restrictions is </a:t>
            </a:r>
            <a:r>
              <a:rPr lang="en-US" altLang="en-US" sz="2400" u="sng" dirty="0"/>
              <a:t>not</a:t>
            </a:r>
            <a:r>
              <a:rPr lang="en-US" altLang="en-US" sz="2400" dirty="0"/>
              <a:t> dispositive</a:t>
            </a:r>
            <a:endParaRPr lang="en-US" alt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2734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4" name="Title 3"/>
          <p:cNvSpPr>
            <a:spLocks noGrp="1"/>
          </p:cNvSpPr>
          <p:nvPr>
            <p:ph type="title"/>
          </p:nvPr>
        </p:nvSpPr>
        <p:spPr/>
        <p:txBody>
          <a:bodyPr>
            <a:noAutofit/>
          </a:bodyPr>
          <a:lstStyle/>
          <a:p>
            <a:r>
              <a:rPr lang="en-US" altLang="en-US" sz="3600" dirty="0"/>
              <a:t>Dealing with OCIs</a:t>
            </a:r>
            <a:endParaRPr lang="en-US" sz="3600" dirty="0">
              <a:latin typeface="Arial" panose="020B0604020202020204" pitchFamily="34" charset="0"/>
              <a:cs typeface="Arial" panose="020B0604020202020204" pitchFamily="34" charset="0"/>
            </a:endParaRP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8" name="Rectangle 7">
            <a:extLst>
              <a:ext uri="{FF2B5EF4-FFF2-40B4-BE49-F238E27FC236}">
                <a16:creationId xmlns:a16="http://schemas.microsoft.com/office/drawing/2014/main" id="{74EF046D-A365-4A81-A920-B4F123F42694}"/>
              </a:ext>
            </a:extLst>
          </p:cNvPr>
          <p:cNvSpPr/>
          <p:nvPr/>
        </p:nvSpPr>
        <p:spPr>
          <a:xfrm>
            <a:off x="685800" y="1066800"/>
            <a:ext cx="7772400" cy="4493538"/>
          </a:xfrm>
          <a:prstGeom prst="rect">
            <a:avLst/>
          </a:prstGeom>
        </p:spPr>
        <p:txBody>
          <a:bodyPr wrap="square">
            <a:spAutoFit/>
          </a:bodyPr>
          <a:lstStyle/>
          <a:p>
            <a:pPr marL="342900" indent="-342900">
              <a:buFont typeface="Arial" panose="020B0604020202020204" pitchFamily="34" charset="0"/>
              <a:buChar char="•"/>
              <a:defRPr/>
            </a:pPr>
            <a:r>
              <a:rPr lang="en-US" altLang="en-US" sz="2600" dirty="0">
                <a:latin typeface="Arial" panose="020B0604020202020204" pitchFamily="34" charset="0"/>
                <a:cs typeface="Arial" panose="020B0604020202020204" pitchFamily="34" charset="0"/>
              </a:rPr>
              <a:t>Must </a:t>
            </a:r>
          </a:p>
          <a:p>
            <a:pPr marL="800100" lvl="1" indent="-342900">
              <a:buFont typeface="Arial" panose="020B0604020202020204" pitchFamily="34" charset="0"/>
              <a:buChar char="•"/>
              <a:defRPr/>
            </a:pPr>
            <a:r>
              <a:rPr lang="en-US" altLang="en-US" sz="2600" dirty="0">
                <a:latin typeface="Arial" panose="020B0604020202020204" pitchFamily="34" charset="0"/>
                <a:cs typeface="Arial" panose="020B0604020202020204" pitchFamily="34" charset="0"/>
              </a:rPr>
              <a:t>Avoid/Prevent (don’t compete?)</a:t>
            </a:r>
          </a:p>
          <a:p>
            <a:pPr marL="800100" lvl="1" indent="-342900">
              <a:buFont typeface="Arial" panose="020B0604020202020204" pitchFamily="34" charset="0"/>
              <a:buChar char="•"/>
              <a:defRPr/>
            </a:pPr>
            <a:r>
              <a:rPr lang="en-US" altLang="en-US" sz="2600" dirty="0">
                <a:latin typeface="Arial" panose="020B0604020202020204" pitchFamily="34" charset="0"/>
                <a:cs typeface="Arial" panose="020B0604020202020204" pitchFamily="34" charset="0"/>
              </a:rPr>
              <a:t>Neutralize (unaffiliated subcontractor?) </a:t>
            </a:r>
          </a:p>
          <a:p>
            <a:pPr marL="800100" lvl="1" indent="-342900">
              <a:buFont typeface="Arial" panose="020B0604020202020204" pitchFamily="34" charset="0"/>
              <a:buChar char="•"/>
              <a:defRPr/>
            </a:pPr>
            <a:r>
              <a:rPr lang="en-US" altLang="en-US" sz="2600" dirty="0">
                <a:latin typeface="Arial" panose="020B0604020202020204" pitchFamily="34" charset="0"/>
                <a:cs typeface="Arial" panose="020B0604020202020204" pitchFamily="34" charset="0"/>
              </a:rPr>
              <a:t>Mitigate (Comprehensive Mitigation Plan?) </a:t>
            </a:r>
          </a:p>
          <a:p>
            <a:pPr marL="342900" lvl="1" indent="-342900">
              <a:buFontTx/>
              <a:buChar char="•"/>
              <a:defRPr/>
            </a:pPr>
            <a:endParaRPr lang="en-US" altLang="en-US" sz="2600" dirty="0">
              <a:latin typeface="Arial" panose="020B0604020202020204" pitchFamily="34" charset="0"/>
              <a:cs typeface="Arial" panose="020B0604020202020204" pitchFamily="34" charset="0"/>
            </a:endParaRPr>
          </a:p>
          <a:p>
            <a:pPr marL="342900" lvl="1" indent="-342900">
              <a:buFontTx/>
              <a:buChar char="•"/>
              <a:defRPr/>
            </a:pPr>
            <a:r>
              <a:rPr lang="en-US" altLang="en-US" sz="2600" dirty="0">
                <a:latin typeface="Arial" panose="020B0604020202020204" pitchFamily="34" charset="0"/>
                <a:cs typeface="Arial" panose="020B0604020202020204" pitchFamily="34" charset="0"/>
              </a:rPr>
              <a:t>Informational Firewalls (</a:t>
            </a:r>
            <a:r>
              <a:rPr lang="en-US" altLang="en-US" sz="2600" u="sng" dirty="0">
                <a:latin typeface="Arial" panose="020B0604020202020204" pitchFamily="34" charset="0"/>
                <a:cs typeface="Arial" panose="020B0604020202020204" pitchFamily="34" charset="0"/>
              </a:rPr>
              <a:t>not</a:t>
            </a:r>
            <a:r>
              <a:rPr lang="en-US" altLang="en-US" sz="2600" dirty="0">
                <a:latin typeface="Arial" panose="020B0604020202020204" pitchFamily="34" charset="0"/>
                <a:cs typeface="Arial" panose="020B0604020202020204" pitchFamily="34" charset="0"/>
              </a:rPr>
              <a:t> Bias-type OCIs )</a:t>
            </a:r>
          </a:p>
          <a:p>
            <a:pPr marL="800100" lvl="1" indent="-342900">
              <a:buFont typeface="Arial" panose="020B0604020202020204" pitchFamily="34" charset="0"/>
              <a:buChar char="•"/>
              <a:defRPr/>
            </a:pPr>
            <a:r>
              <a:rPr lang="en-US" altLang="en-US" sz="2600" dirty="0">
                <a:latin typeface="Arial" panose="020B0604020202020204" pitchFamily="34" charset="0"/>
                <a:cs typeface="Arial" panose="020B0604020202020204" pitchFamily="34" charset="0"/>
              </a:rPr>
              <a:t>NDAs, Physical Separation, Computer Security, Training &amp; Monitoring</a:t>
            </a:r>
          </a:p>
          <a:p>
            <a:pPr marL="342900" indent="-342900">
              <a:buFont typeface="Arial" panose="020B0604020202020204" pitchFamily="34" charset="0"/>
              <a:buChar char="•"/>
              <a:defRPr/>
            </a:pPr>
            <a:endParaRPr lang="en-US" altLang="en-US" sz="26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n-US" altLang="en-US" sz="2600" dirty="0">
                <a:latin typeface="Arial" panose="020B0604020202020204" pitchFamily="34" charset="0"/>
                <a:cs typeface="Arial" panose="020B0604020202020204" pitchFamily="34" charset="0"/>
              </a:rPr>
              <a:t>Waiver – last ditch effort where other mitigation efforts have failed.  </a:t>
            </a:r>
          </a:p>
        </p:txBody>
      </p:sp>
    </p:spTree>
    <p:extLst>
      <p:ext uri="{BB962C8B-B14F-4D97-AF65-F5344CB8AC3E}">
        <p14:creationId xmlns:p14="http://schemas.microsoft.com/office/powerpoint/2010/main" val="2741488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4" name="Title 3"/>
          <p:cNvSpPr>
            <a:spLocks noGrp="1"/>
          </p:cNvSpPr>
          <p:nvPr>
            <p:ph type="title"/>
          </p:nvPr>
        </p:nvSpPr>
        <p:spPr/>
        <p:txBody>
          <a:bodyPr>
            <a:noAutofit/>
          </a:bodyPr>
          <a:lstStyle/>
          <a:p>
            <a:r>
              <a:rPr lang="en-US" sz="2800" dirty="0">
                <a:latin typeface="Arial" panose="020B0604020202020204" pitchFamily="34" charset="0"/>
                <a:cs typeface="Arial" panose="020B0604020202020204" pitchFamily="34" charset="0"/>
              </a:rPr>
              <a:t>Office of Procurement, Acquisition and Logistics</a:t>
            </a: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8" name="Rectangle 7">
            <a:extLst>
              <a:ext uri="{FF2B5EF4-FFF2-40B4-BE49-F238E27FC236}">
                <a16:creationId xmlns:a16="http://schemas.microsoft.com/office/drawing/2014/main" id="{74EF046D-A365-4A81-A920-B4F123F42694}"/>
              </a:ext>
            </a:extLst>
          </p:cNvPr>
          <p:cNvSpPr/>
          <p:nvPr/>
        </p:nvSpPr>
        <p:spPr>
          <a:xfrm>
            <a:off x="647700" y="2604446"/>
            <a:ext cx="7772400" cy="923330"/>
          </a:xfrm>
          <a:prstGeom prst="rect">
            <a:avLst/>
          </a:prstGeom>
        </p:spPr>
        <p:txBody>
          <a:bodyPr wrap="square">
            <a:spAutoFit/>
          </a:bodyPr>
          <a:lstStyle/>
          <a:p>
            <a:pPr algn="ctr">
              <a:defRPr/>
            </a:pPr>
            <a:r>
              <a:rPr lang="en-US" altLang="en-US" sz="5400" dirty="0"/>
              <a:t>Questions???</a:t>
            </a:r>
            <a:endParaRPr lang="en-US" alt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1814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600" dirty="0">
                <a:solidFill>
                  <a:prstClr val="white"/>
                </a:solidFill>
                <a:latin typeface="Arial" panose="020B0604020202020204" pitchFamily="34" charset="0"/>
                <a:cs typeface="Arial" panose="020B0604020202020204" pitchFamily="34" charset="0"/>
              </a:rPr>
              <a:t>What are OCIs?</a:t>
            </a:r>
            <a:endParaRPr lang="en-US" sz="4800" dirty="0">
              <a:latin typeface="Arial" panose="020B0604020202020204" pitchFamily="34" charset="0"/>
              <a:cs typeface="Arial" panose="020B0604020202020204" pitchFamily="34" charset="0"/>
            </a:endParaRP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8" name="Rectangle 7">
            <a:extLst>
              <a:ext uri="{FF2B5EF4-FFF2-40B4-BE49-F238E27FC236}">
                <a16:creationId xmlns:a16="http://schemas.microsoft.com/office/drawing/2014/main" id="{74EF046D-A365-4A81-A920-B4F123F42694}"/>
              </a:ext>
            </a:extLst>
          </p:cNvPr>
          <p:cNvSpPr/>
          <p:nvPr/>
        </p:nvSpPr>
        <p:spPr>
          <a:xfrm>
            <a:off x="990600" y="871377"/>
            <a:ext cx="6785430" cy="4031873"/>
          </a:xfrm>
          <a:prstGeom prst="rect">
            <a:avLst/>
          </a:prstGeom>
        </p:spPr>
        <p:txBody>
          <a:bodyPr wrap="square">
            <a:spAutoFit/>
          </a:bodyPr>
          <a:lstStyle/>
          <a:p>
            <a:pPr marL="342900" lvl="0" indent="-342900" eaLnBrk="0" fontAlgn="base" hangingPunct="0">
              <a:spcBef>
                <a:spcPct val="20000"/>
              </a:spcBef>
              <a:spcAft>
                <a:spcPct val="0"/>
              </a:spcAft>
              <a:buFont typeface="Arial" charset="0"/>
              <a:buChar char="•"/>
            </a:pPr>
            <a:r>
              <a:rPr lang="en-US" altLang="en-US" sz="3200" dirty="0">
                <a:solidFill>
                  <a:prstClr val="black"/>
                </a:solidFill>
                <a:latin typeface="Arial" panose="020B0604020202020204" pitchFamily="34" charset="0"/>
                <a:cs typeface="Arial" panose="020B0604020202020204" pitchFamily="34" charset="0"/>
              </a:rPr>
              <a:t>Because of activities/relationships, a person is unable/potentially unable to render impartial assistance or advice, or person’s objectivity in performing contract work is or might be otherwise impaired, or a person has an unfair competitive advantage.</a:t>
            </a:r>
          </a:p>
        </p:txBody>
      </p:sp>
    </p:spTree>
    <p:extLst>
      <p:ext uri="{BB962C8B-B14F-4D97-AF65-F5344CB8AC3E}">
        <p14:creationId xmlns:p14="http://schemas.microsoft.com/office/powerpoint/2010/main" val="334481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B28AF2A-8F66-48AF-A798-114C3EFBE5B2}"/>
              </a:ext>
            </a:extLst>
          </p:cNvPr>
          <p:cNvSpPr>
            <a:spLocks noGrp="1"/>
          </p:cNvSpPr>
          <p:nvPr>
            <p:ph idx="1"/>
          </p:nvPr>
        </p:nvSpPr>
        <p:spPr/>
        <p:txBody>
          <a:bodyPr/>
          <a:lstStyle/>
          <a:p>
            <a:r>
              <a:rPr lang="en-US" altLang="en-US" dirty="0">
                <a:solidFill>
                  <a:prstClr val="black"/>
                </a:solidFill>
                <a:latin typeface="Arial" panose="020B0604020202020204" pitchFamily="34" charset="0"/>
                <a:cs typeface="Arial" panose="020B0604020202020204" pitchFamily="34" charset="0"/>
              </a:rPr>
              <a:t>FAR Subpart 9.5 provides guidance/details </a:t>
            </a:r>
          </a:p>
          <a:p>
            <a:pPr marL="0" indent="0">
              <a:buNone/>
            </a:pPr>
            <a:endParaRPr lang="en-US" altLang="en-US" dirty="0">
              <a:solidFill>
                <a:prstClr val="black"/>
              </a:solidFill>
              <a:latin typeface="Arial" panose="020B0604020202020204" pitchFamily="34" charset="0"/>
              <a:cs typeface="Arial" panose="020B0604020202020204" pitchFamily="34" charset="0"/>
            </a:endParaRPr>
          </a:p>
          <a:p>
            <a:endParaRPr lang="en-US" altLang="en-US" dirty="0">
              <a:solidFill>
                <a:prstClr val="black"/>
              </a:solidFill>
              <a:latin typeface="Arial" panose="020B0604020202020204" pitchFamily="34" charset="0"/>
              <a:cs typeface="Arial" panose="020B0604020202020204" pitchFamily="34" charset="0"/>
            </a:endParaRPr>
          </a:p>
          <a:p>
            <a:r>
              <a:rPr lang="en-US" altLang="en-US" dirty="0">
                <a:solidFill>
                  <a:prstClr val="black"/>
                </a:solidFill>
                <a:latin typeface="Arial" panose="020B0604020202020204" pitchFamily="34" charset="0"/>
                <a:cs typeface="Arial" panose="020B0604020202020204" pitchFamily="34" charset="0"/>
              </a:rPr>
              <a:t>GAO/COFC guidance</a:t>
            </a:r>
          </a:p>
          <a:p>
            <a:endParaRPr lang="en-US" dirty="0"/>
          </a:p>
        </p:txBody>
      </p:sp>
      <p:sp>
        <p:nvSpPr>
          <p:cNvPr id="3" name="Slide Number Placeholder 2">
            <a:extLst>
              <a:ext uri="{FF2B5EF4-FFF2-40B4-BE49-F238E27FC236}">
                <a16:creationId xmlns:a16="http://schemas.microsoft.com/office/drawing/2014/main" id="{F650CB40-2A80-46FD-8383-CBE52930DBC3}"/>
              </a:ext>
            </a:extLst>
          </p:cNvPr>
          <p:cNvSpPr>
            <a:spLocks noGrp="1"/>
          </p:cNvSpPr>
          <p:nvPr>
            <p:ph type="sldNum" sz="quarter" idx="12"/>
          </p:nvPr>
        </p:nvSpPr>
        <p:spPr/>
        <p:txBody>
          <a:bodyPr/>
          <a:lstStyle/>
          <a:p>
            <a:fld id="{D983F1FA-211D-3044-9E35-958DFBC26156}" type="slidenum">
              <a:rPr lang="en-US" smtClean="0">
                <a:solidFill>
                  <a:prstClr val="white"/>
                </a:solidFill>
              </a:rPr>
              <a:pPr/>
              <a:t>3</a:t>
            </a:fld>
            <a:endParaRPr lang="en-US" dirty="0">
              <a:solidFill>
                <a:prstClr val="white"/>
              </a:solidFill>
            </a:endParaRPr>
          </a:p>
        </p:txBody>
      </p:sp>
      <p:sp>
        <p:nvSpPr>
          <p:cNvPr id="4" name="Title 3">
            <a:extLst>
              <a:ext uri="{FF2B5EF4-FFF2-40B4-BE49-F238E27FC236}">
                <a16:creationId xmlns:a16="http://schemas.microsoft.com/office/drawing/2014/main" id="{C03A159E-BEB6-4C64-A664-D189A8C0CEC2}"/>
              </a:ext>
            </a:extLst>
          </p:cNvPr>
          <p:cNvSpPr>
            <a:spLocks noGrp="1"/>
          </p:cNvSpPr>
          <p:nvPr>
            <p:ph type="title"/>
          </p:nvPr>
        </p:nvSpPr>
        <p:spPr/>
        <p:txBody>
          <a:bodyPr>
            <a:normAutofit fontScale="90000"/>
          </a:bodyPr>
          <a:lstStyle/>
          <a:p>
            <a:r>
              <a:rPr lang="en-US" dirty="0"/>
              <a:t>How do we define?</a:t>
            </a:r>
          </a:p>
        </p:txBody>
      </p:sp>
    </p:spTree>
    <p:extLst>
      <p:ext uri="{BB962C8B-B14F-4D97-AF65-F5344CB8AC3E}">
        <p14:creationId xmlns:p14="http://schemas.microsoft.com/office/powerpoint/2010/main" val="3124958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4</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600" dirty="0">
                <a:solidFill>
                  <a:prstClr val="white"/>
                </a:solidFill>
                <a:latin typeface="Arial" panose="020B0604020202020204" pitchFamily="34" charset="0"/>
                <a:cs typeface="Arial" panose="020B0604020202020204" pitchFamily="34" charset="0"/>
              </a:rPr>
              <a:t>Why do we care about OCIs?</a:t>
            </a:r>
            <a:endParaRPr lang="en-US" sz="4800" dirty="0">
              <a:latin typeface="Arial" panose="020B0604020202020204" pitchFamily="34" charset="0"/>
              <a:cs typeface="Arial" panose="020B0604020202020204" pitchFamily="34" charset="0"/>
            </a:endParaRP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8" name="Rectangle 7">
            <a:extLst>
              <a:ext uri="{FF2B5EF4-FFF2-40B4-BE49-F238E27FC236}">
                <a16:creationId xmlns:a16="http://schemas.microsoft.com/office/drawing/2014/main" id="{74EF046D-A365-4A81-A920-B4F123F42694}"/>
              </a:ext>
            </a:extLst>
          </p:cNvPr>
          <p:cNvSpPr/>
          <p:nvPr/>
        </p:nvSpPr>
        <p:spPr>
          <a:xfrm>
            <a:off x="762000" y="871376"/>
            <a:ext cx="7014030" cy="3046988"/>
          </a:xfrm>
          <a:prstGeom prst="rect">
            <a:avLst/>
          </a:prstGeom>
        </p:spPr>
        <p:txBody>
          <a:bodyPr wrap="square">
            <a:spAutoFit/>
          </a:bodyPr>
          <a:lstStyle/>
          <a:p>
            <a:pPr marL="457200" indent="-457200">
              <a:buFont typeface="Arial" panose="020B0604020202020204" pitchFamily="34" charset="0"/>
              <a:buChar char="•"/>
            </a:pPr>
            <a:r>
              <a:rPr lang="en-US" altLang="en-US" sz="3200" dirty="0"/>
              <a:t>Delays</a:t>
            </a:r>
          </a:p>
          <a:p>
            <a:pPr marL="457200" indent="-457200">
              <a:buFont typeface="Arial" panose="020B0604020202020204" pitchFamily="34" charset="0"/>
              <a:buChar char="•"/>
            </a:pPr>
            <a:r>
              <a:rPr lang="en-US" altLang="en-US" sz="3200" dirty="0"/>
              <a:t>Litigation</a:t>
            </a:r>
          </a:p>
          <a:p>
            <a:pPr marL="457200" indent="-457200">
              <a:buFont typeface="Arial" panose="020B0604020202020204" pitchFamily="34" charset="0"/>
              <a:buChar char="•"/>
            </a:pPr>
            <a:r>
              <a:rPr lang="en-US" altLang="en-US" sz="3200" dirty="0"/>
              <a:t>Breach of Contract</a:t>
            </a:r>
          </a:p>
          <a:p>
            <a:pPr marL="457200" indent="-457200">
              <a:buFont typeface="Arial" panose="020B0604020202020204" pitchFamily="34" charset="0"/>
              <a:buChar char="•"/>
            </a:pPr>
            <a:r>
              <a:rPr lang="en-US" altLang="en-US" sz="3200" dirty="0"/>
              <a:t>Exclusion from Future Procurements</a:t>
            </a:r>
          </a:p>
          <a:p>
            <a:endParaRPr lang="en-US" altLang="en-US" sz="3200" dirty="0"/>
          </a:p>
          <a:p>
            <a:r>
              <a:rPr lang="en-US" altLang="en-US" sz="3200" u="sng" dirty="0"/>
              <a:t>***Integrity of Procurement Process***</a:t>
            </a:r>
          </a:p>
        </p:txBody>
      </p:sp>
    </p:spTree>
    <p:extLst>
      <p:ext uri="{BB962C8B-B14F-4D97-AF65-F5344CB8AC3E}">
        <p14:creationId xmlns:p14="http://schemas.microsoft.com/office/powerpoint/2010/main" val="340110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4" name="Title 3"/>
          <p:cNvSpPr>
            <a:spLocks noGrp="1"/>
          </p:cNvSpPr>
          <p:nvPr>
            <p:ph type="title"/>
          </p:nvPr>
        </p:nvSpPr>
        <p:spPr/>
        <p:txBody>
          <a:bodyPr>
            <a:normAutofit/>
          </a:bodyPr>
          <a:lstStyle/>
          <a:p>
            <a:r>
              <a:rPr lang="en-US" sz="3600" dirty="0">
                <a:solidFill>
                  <a:prstClr val="white"/>
                </a:solidFill>
                <a:latin typeface="Arial" panose="020B0604020202020204" pitchFamily="34" charset="0"/>
                <a:cs typeface="Arial" panose="020B0604020202020204" pitchFamily="34" charset="0"/>
              </a:rPr>
              <a:t>2 Main Types of OCIs</a:t>
            </a:r>
            <a:endParaRPr lang="en-US" sz="4800" dirty="0">
              <a:latin typeface="Arial" panose="020B0604020202020204" pitchFamily="34" charset="0"/>
              <a:cs typeface="Arial" panose="020B0604020202020204" pitchFamily="34" charset="0"/>
            </a:endParaRP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8" name="Rectangle 7">
            <a:extLst>
              <a:ext uri="{FF2B5EF4-FFF2-40B4-BE49-F238E27FC236}">
                <a16:creationId xmlns:a16="http://schemas.microsoft.com/office/drawing/2014/main" id="{74EF046D-A365-4A81-A920-B4F123F42694}"/>
              </a:ext>
            </a:extLst>
          </p:cNvPr>
          <p:cNvSpPr/>
          <p:nvPr/>
        </p:nvSpPr>
        <p:spPr>
          <a:xfrm>
            <a:off x="762000" y="871376"/>
            <a:ext cx="7772400" cy="2554545"/>
          </a:xfrm>
          <a:prstGeom prst="rect">
            <a:avLst/>
          </a:prstGeom>
        </p:spPr>
        <p:txBody>
          <a:bodyPr wrap="square">
            <a:spAutoFit/>
          </a:bodyPr>
          <a:lstStyle/>
          <a:p>
            <a:endParaRPr lang="en-US" altLang="en-US" sz="2400" b="1" u="sng"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altLang="en-US" sz="3200" b="1" u="sng" dirty="0">
                <a:latin typeface="Arial" panose="020B0604020202020204" pitchFamily="34" charset="0"/>
                <a:cs typeface="Arial" panose="020B0604020202020204" pitchFamily="34" charset="0"/>
              </a:rPr>
              <a:t>“Informational” OCIs </a:t>
            </a:r>
            <a:r>
              <a:rPr lang="en-US" altLang="en-US" sz="32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endParaRPr lang="en-US" alt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altLang="en-US" sz="2400" dirty="0">
              <a:latin typeface="Arial" panose="020B0604020202020204" pitchFamily="34" charset="0"/>
              <a:cs typeface="Arial" panose="020B0604020202020204" pitchFamily="34" charset="0"/>
            </a:endParaRPr>
          </a:p>
          <a:p>
            <a:endParaRPr lang="en-US" alt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altLang="en-US" sz="3200" b="1" u="sng" dirty="0">
                <a:latin typeface="Arial" panose="020B0604020202020204" pitchFamily="34" charset="0"/>
                <a:cs typeface="Arial" panose="020B0604020202020204" pitchFamily="34" charset="0"/>
              </a:rPr>
              <a:t>“Bias-Type” OCIs </a:t>
            </a:r>
            <a:r>
              <a:rPr lang="en-US" altLang="en-US" sz="3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89145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E01684-E20D-4B27-8702-002B1788B1A5}"/>
              </a:ext>
            </a:extLst>
          </p:cNvPr>
          <p:cNvSpPr>
            <a:spLocks noGrp="1"/>
          </p:cNvSpPr>
          <p:nvPr>
            <p:ph idx="1"/>
          </p:nvPr>
        </p:nvSpPr>
        <p:spPr/>
        <p:txBody>
          <a:bodyPr>
            <a:normAutofit lnSpcReduction="10000"/>
          </a:bodyPr>
          <a:lstStyle/>
          <a:p>
            <a:r>
              <a:rPr lang="en-US" altLang="en-US" b="1" u="sng" dirty="0">
                <a:latin typeface="Arial" panose="020B0604020202020204" pitchFamily="34" charset="0"/>
                <a:cs typeface="Arial" panose="020B0604020202020204" pitchFamily="34" charset="0"/>
              </a:rPr>
              <a:t>“Informational” OCIs </a:t>
            </a:r>
          </a:p>
          <a:p>
            <a:r>
              <a:rPr lang="en-US" altLang="en-US" sz="2400" dirty="0">
                <a:latin typeface="Arial" panose="020B0604020202020204" pitchFamily="34" charset="0"/>
                <a:cs typeface="Arial" panose="020B0604020202020204" pitchFamily="34" charset="0"/>
              </a:rPr>
              <a:t>Occur when a contractor (or its affiliate) receives unequal access to “nonpublic information” due to the Government’s actions, thereby receiving a competitive advantage on another contract</a:t>
            </a:r>
          </a:p>
          <a:p>
            <a:r>
              <a:rPr lang="en-US" altLang="en-US" sz="2400" dirty="0">
                <a:latin typeface="Arial" panose="020B0604020202020204" pitchFamily="34" charset="0"/>
                <a:cs typeface="Arial" panose="020B0604020202020204" pitchFamily="34" charset="0"/>
              </a:rPr>
              <a:t>Most instances involve one contractor obtaining proprietary information belonging to other contractors</a:t>
            </a:r>
          </a:p>
          <a:p>
            <a:r>
              <a:rPr lang="en-US" altLang="en-US" sz="2400" dirty="0">
                <a:latin typeface="Arial" panose="020B0604020202020204" pitchFamily="34" charset="0"/>
                <a:cs typeface="Arial" panose="020B0604020202020204" pitchFamily="34" charset="0"/>
              </a:rPr>
              <a:t>Concern is to preserve competitive field</a:t>
            </a:r>
          </a:p>
          <a:p>
            <a:r>
              <a:rPr lang="en-US" altLang="en-US" sz="2400" dirty="0">
                <a:latin typeface="Arial" panose="020B0604020202020204" pitchFamily="34" charset="0"/>
                <a:cs typeface="Arial" panose="020B0604020202020204" pitchFamily="34" charset="0"/>
              </a:rPr>
              <a:t>These OCIs are easier to identify – review your PWS/SOW to see if it includes processing of data/records/info that is not in the public domain</a:t>
            </a:r>
          </a:p>
          <a:p>
            <a:endParaRPr lang="en-US" dirty="0"/>
          </a:p>
        </p:txBody>
      </p:sp>
      <p:sp>
        <p:nvSpPr>
          <p:cNvPr id="3" name="Slide Number Placeholder 2">
            <a:extLst>
              <a:ext uri="{FF2B5EF4-FFF2-40B4-BE49-F238E27FC236}">
                <a16:creationId xmlns:a16="http://schemas.microsoft.com/office/drawing/2014/main" id="{187A31BF-87AD-4B34-BAEB-D93E7C0F3D9E}"/>
              </a:ext>
            </a:extLst>
          </p:cNvPr>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4" name="Title 3">
            <a:extLst>
              <a:ext uri="{FF2B5EF4-FFF2-40B4-BE49-F238E27FC236}">
                <a16:creationId xmlns:a16="http://schemas.microsoft.com/office/drawing/2014/main" id="{36D6D6CB-B6B2-487A-8456-4A1F9F20D97A}"/>
              </a:ext>
            </a:extLst>
          </p:cNvPr>
          <p:cNvSpPr>
            <a:spLocks noGrp="1"/>
          </p:cNvSpPr>
          <p:nvPr>
            <p:ph type="title"/>
          </p:nvPr>
        </p:nvSpPr>
        <p:spPr/>
        <p:txBody>
          <a:bodyPr>
            <a:normAutofit fontScale="90000"/>
          </a:bodyPr>
          <a:lstStyle/>
          <a:p>
            <a:r>
              <a:rPr lang="en-US" dirty="0"/>
              <a:t>Definition – Informational OCIs</a:t>
            </a:r>
          </a:p>
        </p:txBody>
      </p:sp>
    </p:spTree>
    <p:extLst>
      <p:ext uri="{BB962C8B-B14F-4D97-AF65-F5344CB8AC3E}">
        <p14:creationId xmlns:p14="http://schemas.microsoft.com/office/powerpoint/2010/main" val="113860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BC6C16-09CC-4D35-9EF0-373545F5A776}"/>
              </a:ext>
            </a:extLst>
          </p:cNvPr>
          <p:cNvSpPr>
            <a:spLocks noGrp="1"/>
          </p:cNvSpPr>
          <p:nvPr>
            <p:ph idx="1"/>
          </p:nvPr>
        </p:nvSpPr>
        <p:spPr/>
        <p:txBody>
          <a:bodyPr/>
          <a:lstStyle/>
          <a:p>
            <a:r>
              <a:rPr lang="en-US" altLang="en-US" sz="2400" b="1" u="sng" dirty="0">
                <a:latin typeface="Arial" panose="020B0604020202020204" pitchFamily="34" charset="0"/>
                <a:cs typeface="Arial" panose="020B0604020202020204" pitchFamily="34" charset="0"/>
              </a:rPr>
              <a:t>“</a:t>
            </a:r>
            <a:r>
              <a:rPr lang="en-US" altLang="en-US" b="1" u="sng" dirty="0">
                <a:latin typeface="Arial" panose="020B0604020202020204" pitchFamily="34" charset="0"/>
                <a:cs typeface="Arial" panose="020B0604020202020204" pitchFamily="34" charset="0"/>
              </a:rPr>
              <a:t>Bias-Type” OCIs </a:t>
            </a:r>
            <a:r>
              <a:rPr lang="en-US" altLang="en-US" sz="2400" dirty="0">
                <a:latin typeface="Arial" panose="020B0604020202020204" pitchFamily="34" charset="0"/>
                <a:cs typeface="Arial" panose="020B0604020202020204" pitchFamily="34" charset="0"/>
              </a:rPr>
              <a:t>– </a:t>
            </a:r>
          </a:p>
          <a:p>
            <a:pPr lvl="1">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“Impaired objectivity” - Due to role of contractor (or its affiliates) under contract #1, contractor cannot be fully objective in performing under contract #2 </a:t>
            </a:r>
          </a:p>
          <a:p>
            <a:pPr marL="457200" lvl="1" indent="0">
              <a:buNone/>
            </a:pPr>
            <a:endParaRPr lang="en-US" altLang="en-US"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en-US" altLang="en-US" sz="2400" dirty="0">
                <a:latin typeface="Arial" panose="020B0604020202020204" pitchFamily="34" charset="0"/>
                <a:cs typeface="Arial" panose="020B0604020202020204" pitchFamily="34" charset="0"/>
              </a:rPr>
              <a:t>“Biased ground rules” - Due to role of contractor (or its affiliates) in contract #1, contractor is able to “set the ground rules” / “skew the competition” to its advantage under contract #2</a:t>
            </a:r>
          </a:p>
          <a:p>
            <a:endParaRPr lang="en-US" dirty="0"/>
          </a:p>
        </p:txBody>
      </p:sp>
      <p:sp>
        <p:nvSpPr>
          <p:cNvPr id="3" name="Slide Number Placeholder 2">
            <a:extLst>
              <a:ext uri="{FF2B5EF4-FFF2-40B4-BE49-F238E27FC236}">
                <a16:creationId xmlns:a16="http://schemas.microsoft.com/office/drawing/2014/main" id="{0D96E742-5F49-4BD6-934A-1ED549423A92}"/>
              </a:ext>
            </a:extLst>
          </p:cNvPr>
          <p:cNvSpPr>
            <a:spLocks noGrp="1"/>
          </p:cNvSpPr>
          <p:nvPr>
            <p:ph type="sldNum" sz="quarter" idx="12"/>
          </p:nvPr>
        </p:nvSpPr>
        <p:spPr/>
        <p:txBody>
          <a:bodyPr/>
          <a:lstStyle/>
          <a:p>
            <a:fld id="{D983F1FA-211D-3044-9E35-958DFBC26156}" type="slidenum">
              <a:rPr lang="en-US" smtClean="0">
                <a:solidFill>
                  <a:prstClr val="white"/>
                </a:solidFill>
              </a:rPr>
              <a:pPr/>
              <a:t>7</a:t>
            </a:fld>
            <a:endParaRPr lang="en-US" dirty="0">
              <a:solidFill>
                <a:prstClr val="white"/>
              </a:solidFill>
            </a:endParaRPr>
          </a:p>
        </p:txBody>
      </p:sp>
      <p:sp>
        <p:nvSpPr>
          <p:cNvPr id="4" name="Title 3">
            <a:extLst>
              <a:ext uri="{FF2B5EF4-FFF2-40B4-BE49-F238E27FC236}">
                <a16:creationId xmlns:a16="http://schemas.microsoft.com/office/drawing/2014/main" id="{5FD5B3B2-1E90-4CEF-9BE3-514F428B0890}"/>
              </a:ext>
            </a:extLst>
          </p:cNvPr>
          <p:cNvSpPr>
            <a:spLocks noGrp="1"/>
          </p:cNvSpPr>
          <p:nvPr>
            <p:ph type="title"/>
          </p:nvPr>
        </p:nvSpPr>
        <p:spPr/>
        <p:txBody>
          <a:bodyPr>
            <a:normAutofit fontScale="90000"/>
          </a:bodyPr>
          <a:lstStyle/>
          <a:p>
            <a:r>
              <a:rPr lang="en-US" dirty="0"/>
              <a:t>Defining Bias-Type OCIs</a:t>
            </a:r>
          </a:p>
        </p:txBody>
      </p:sp>
    </p:spTree>
    <p:extLst>
      <p:ext uri="{BB962C8B-B14F-4D97-AF65-F5344CB8AC3E}">
        <p14:creationId xmlns:p14="http://schemas.microsoft.com/office/powerpoint/2010/main" val="218275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7554EA2-0861-4ADB-92E2-743BFD4F138C}"/>
              </a:ext>
            </a:extLst>
          </p:cNvPr>
          <p:cNvSpPr>
            <a:spLocks noGrp="1"/>
          </p:cNvSpPr>
          <p:nvPr>
            <p:ph idx="1"/>
          </p:nvPr>
        </p:nvSpPr>
        <p:spPr/>
        <p:txBody>
          <a:bodyPr/>
          <a:lstStyle/>
          <a:p>
            <a:r>
              <a:rPr lang="en-US" dirty="0"/>
              <a:t>Generally harder to identify and understand than informational OCIs</a:t>
            </a:r>
          </a:p>
          <a:p>
            <a:r>
              <a:rPr lang="en-US" dirty="0"/>
              <a:t>Involves performance of conflicting roles </a:t>
            </a:r>
          </a:p>
          <a:p>
            <a:r>
              <a:rPr lang="en-US" dirty="0"/>
              <a:t>Concern is that contractor has power to influence in manner that promotes its interest as opposed to Agency’s</a:t>
            </a:r>
          </a:p>
        </p:txBody>
      </p:sp>
      <p:sp>
        <p:nvSpPr>
          <p:cNvPr id="3" name="Slide Number Placeholder 2">
            <a:extLst>
              <a:ext uri="{FF2B5EF4-FFF2-40B4-BE49-F238E27FC236}">
                <a16:creationId xmlns:a16="http://schemas.microsoft.com/office/drawing/2014/main" id="{AB477890-8403-4A95-85D2-7EE1A7BC40F3}"/>
              </a:ext>
            </a:extLst>
          </p:cNvPr>
          <p:cNvSpPr>
            <a:spLocks noGrp="1"/>
          </p:cNvSpPr>
          <p:nvPr>
            <p:ph type="sldNum" sz="quarter" idx="12"/>
          </p:nvPr>
        </p:nvSpPr>
        <p:spPr/>
        <p:txBody>
          <a:bodyPr/>
          <a:lstStyle/>
          <a:p>
            <a:fld id="{D983F1FA-211D-3044-9E35-958DFBC26156}" type="slidenum">
              <a:rPr lang="en-US" smtClean="0">
                <a:solidFill>
                  <a:prstClr val="white"/>
                </a:solidFill>
              </a:rPr>
              <a:pPr/>
              <a:t>8</a:t>
            </a:fld>
            <a:endParaRPr lang="en-US" dirty="0">
              <a:solidFill>
                <a:prstClr val="white"/>
              </a:solidFill>
            </a:endParaRPr>
          </a:p>
        </p:txBody>
      </p:sp>
      <p:sp>
        <p:nvSpPr>
          <p:cNvPr id="4" name="Title 3">
            <a:extLst>
              <a:ext uri="{FF2B5EF4-FFF2-40B4-BE49-F238E27FC236}">
                <a16:creationId xmlns:a16="http://schemas.microsoft.com/office/drawing/2014/main" id="{FD525F83-B131-4AF1-BAF0-B0BC9E1AD0DE}"/>
              </a:ext>
            </a:extLst>
          </p:cNvPr>
          <p:cNvSpPr>
            <a:spLocks noGrp="1"/>
          </p:cNvSpPr>
          <p:nvPr>
            <p:ph type="title"/>
          </p:nvPr>
        </p:nvSpPr>
        <p:spPr/>
        <p:txBody>
          <a:bodyPr>
            <a:normAutofit fontScale="90000"/>
          </a:bodyPr>
          <a:lstStyle/>
          <a:p>
            <a:r>
              <a:rPr lang="en-US" dirty="0"/>
              <a:t>Bias-Type OCIs</a:t>
            </a:r>
          </a:p>
        </p:txBody>
      </p:sp>
    </p:spTree>
    <p:extLst>
      <p:ext uri="{BB962C8B-B14F-4D97-AF65-F5344CB8AC3E}">
        <p14:creationId xmlns:p14="http://schemas.microsoft.com/office/powerpoint/2010/main" val="2341146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dirty="0">
              <a:solidFill>
                <a:prstClr val="white"/>
              </a:solidFill>
            </a:endParaRPr>
          </a:p>
        </p:txBody>
      </p:sp>
      <p:sp>
        <p:nvSpPr>
          <p:cNvPr id="4" name="Title 3"/>
          <p:cNvSpPr>
            <a:spLocks noGrp="1"/>
          </p:cNvSpPr>
          <p:nvPr>
            <p:ph type="title"/>
          </p:nvPr>
        </p:nvSpPr>
        <p:spPr/>
        <p:txBody>
          <a:bodyPr>
            <a:noAutofit/>
          </a:bodyPr>
          <a:lstStyle/>
          <a:p>
            <a:r>
              <a:rPr lang="en-US" altLang="en-US" sz="2800" dirty="0"/>
              <a:t>Timing of and Responsibility for OCI Determinations </a:t>
            </a:r>
            <a:endParaRPr lang="en-US" sz="2800" dirty="0">
              <a:latin typeface="Arial" panose="020B0604020202020204" pitchFamily="34" charset="0"/>
              <a:cs typeface="Arial" panose="020B0604020202020204" pitchFamily="34" charset="0"/>
            </a:endParaRPr>
          </a:p>
        </p:txBody>
      </p:sp>
      <p:sp>
        <p:nvSpPr>
          <p:cNvPr id="5" name="Rectangle 4"/>
          <p:cNvSpPr/>
          <p:nvPr/>
        </p:nvSpPr>
        <p:spPr>
          <a:xfrm>
            <a:off x="381000" y="1208848"/>
            <a:ext cx="8305800" cy="1188146"/>
          </a:xfrm>
          <a:prstGeom prst="rect">
            <a:avLst/>
          </a:prstGeom>
        </p:spPr>
        <p:txBody>
          <a:bodyPr wrap="square">
            <a:spAutoFit/>
          </a:bodyPr>
          <a:lstStyle/>
          <a:p>
            <a:pPr marL="457200" lvl="0" indent="-457200" algn="ctr">
              <a:lnSpc>
                <a:spcPts val="4400"/>
              </a:lnSpc>
              <a:buFontTx/>
              <a:buChar char="-"/>
            </a:pPr>
            <a:endParaRPr lang="en-US" altLang="en-US" sz="3200" b="1" dirty="0">
              <a:solidFill>
                <a:srgbClr val="1F497D">
                  <a:lumMod val="75000"/>
                </a:srgbClr>
              </a:solidFill>
            </a:endParaRPr>
          </a:p>
          <a:p>
            <a:pPr marL="457200" lvl="0" indent="-457200" algn="ctr">
              <a:lnSpc>
                <a:spcPts val="4400"/>
              </a:lnSpc>
              <a:buFontTx/>
              <a:buChar char="-"/>
            </a:pPr>
            <a:endParaRPr lang="en-US" altLang="en-US" sz="3200" b="1" dirty="0">
              <a:solidFill>
                <a:srgbClr val="1F497D">
                  <a:lumMod val="75000"/>
                </a:srgbClr>
              </a:solidFill>
            </a:endParaRPr>
          </a:p>
        </p:txBody>
      </p:sp>
      <p:sp>
        <p:nvSpPr>
          <p:cNvPr id="8" name="Rectangle 7">
            <a:extLst>
              <a:ext uri="{FF2B5EF4-FFF2-40B4-BE49-F238E27FC236}">
                <a16:creationId xmlns:a16="http://schemas.microsoft.com/office/drawing/2014/main" id="{74EF046D-A365-4A81-A920-B4F123F42694}"/>
              </a:ext>
            </a:extLst>
          </p:cNvPr>
          <p:cNvSpPr/>
          <p:nvPr/>
        </p:nvSpPr>
        <p:spPr>
          <a:xfrm>
            <a:off x="647700" y="1066800"/>
            <a:ext cx="7772400" cy="5262979"/>
          </a:xfrm>
          <a:prstGeom prst="rect">
            <a:avLst/>
          </a:prstGeom>
        </p:spPr>
        <p:txBody>
          <a:bodyPr wrap="square">
            <a:spAutoFit/>
          </a:bodyPr>
          <a:lstStyle/>
          <a:p>
            <a:pPr marL="457200" indent="-457200">
              <a:buFont typeface="Arial" panose="020B0604020202020204" pitchFamily="34" charset="0"/>
              <a:buChar char="•"/>
            </a:pPr>
            <a:r>
              <a:rPr lang="en-US" altLang="en-US" sz="2800" dirty="0">
                <a:latin typeface="Arial" panose="020B0604020202020204" pitchFamily="34" charset="0"/>
                <a:cs typeface="Arial" panose="020B0604020202020204" pitchFamily="34" charset="0"/>
              </a:rPr>
              <a:t>FAR 9.504 (a)(1): “Identify and evaluate potential OCIs </a:t>
            </a:r>
            <a:r>
              <a:rPr lang="en-US" altLang="en-US" sz="2800" b="1" i="1" dirty="0">
                <a:latin typeface="Arial" panose="020B0604020202020204" pitchFamily="34" charset="0"/>
                <a:cs typeface="Arial" panose="020B0604020202020204" pitchFamily="34" charset="0"/>
              </a:rPr>
              <a:t>as early </a:t>
            </a:r>
            <a:r>
              <a:rPr lang="en-US" altLang="en-US" sz="2800" dirty="0">
                <a:latin typeface="Arial" panose="020B0604020202020204" pitchFamily="34" charset="0"/>
                <a:cs typeface="Arial" panose="020B0604020202020204" pitchFamily="34" charset="0"/>
              </a:rPr>
              <a:t>in the acquisition process as possible.”</a:t>
            </a:r>
          </a:p>
          <a:p>
            <a:pPr marL="914400" lvl="1" indent="-457200">
              <a:buFont typeface="Arial" panose="020B0604020202020204" pitchFamily="34" charset="0"/>
              <a:buChar char="•"/>
            </a:pPr>
            <a:r>
              <a:rPr lang="en-US" altLang="en-US" sz="2800" dirty="0">
                <a:latin typeface="Arial" panose="020B0604020202020204" pitchFamily="34" charset="0"/>
                <a:cs typeface="Arial" panose="020B0604020202020204" pitchFamily="34" charset="0"/>
              </a:rPr>
              <a:t>Don’t ‘hope’ it won’t surface during protest!</a:t>
            </a:r>
          </a:p>
          <a:p>
            <a:pPr marL="457200" indent="-457200">
              <a:buFont typeface="Arial" panose="020B0604020202020204" pitchFamily="34" charset="0"/>
              <a:buChar char="•"/>
            </a:pPr>
            <a:r>
              <a:rPr lang="en-US" altLang="en-US" sz="2800" dirty="0">
                <a:latin typeface="Arial" panose="020B0604020202020204" pitchFamily="34" charset="0"/>
                <a:cs typeface="Arial" panose="020B0604020202020204" pitchFamily="34" charset="0"/>
              </a:rPr>
              <a:t>Responsibility rests with </a:t>
            </a:r>
            <a:r>
              <a:rPr lang="en-US" altLang="en-US" sz="2800" b="1" u="sng" dirty="0">
                <a:latin typeface="Arial" panose="020B0604020202020204" pitchFamily="34" charset="0"/>
                <a:cs typeface="Arial" panose="020B0604020202020204" pitchFamily="34" charset="0"/>
              </a:rPr>
              <a:t>Contracting Officer</a:t>
            </a:r>
            <a:r>
              <a:rPr lang="en-US" altLang="en-US" sz="2800" dirty="0">
                <a:latin typeface="Arial" panose="020B0604020202020204" pitchFamily="34" charset="0"/>
                <a:cs typeface="Arial" panose="020B0604020202020204" pitchFamily="34" charset="0"/>
              </a:rPr>
              <a:t>!</a:t>
            </a:r>
          </a:p>
          <a:p>
            <a:pPr marL="914400" lvl="1" indent="-457200">
              <a:buFont typeface="Arial" panose="020B0604020202020204" pitchFamily="34" charset="0"/>
              <a:buChar char="•"/>
            </a:pPr>
            <a:r>
              <a:rPr lang="en-US" altLang="en-US" sz="2800" dirty="0">
                <a:solidFill>
                  <a:srgbClr val="000000"/>
                </a:solidFill>
                <a:latin typeface="Arial" panose="020B0604020202020204" pitchFamily="34" charset="0"/>
                <a:cs typeface="Arial" panose="020B0604020202020204" pitchFamily="34" charset="0"/>
              </a:rPr>
              <a:t>Determines whether a </a:t>
            </a:r>
            <a:r>
              <a:rPr lang="en-US" altLang="en-US" sz="2800" u="sng" dirty="0">
                <a:solidFill>
                  <a:srgbClr val="000000"/>
                </a:solidFill>
                <a:latin typeface="Arial" panose="020B0604020202020204" pitchFamily="34" charset="0"/>
                <a:cs typeface="Arial" panose="020B0604020202020204" pitchFamily="34" charset="0"/>
              </a:rPr>
              <a:t>significant</a:t>
            </a:r>
            <a:r>
              <a:rPr lang="en-US" altLang="en-US" sz="2800" dirty="0">
                <a:solidFill>
                  <a:srgbClr val="000000"/>
                </a:solidFill>
                <a:latin typeface="Arial" panose="020B0604020202020204" pitchFamily="34" charset="0"/>
                <a:cs typeface="Arial" panose="020B0604020202020204" pitchFamily="34" charset="0"/>
              </a:rPr>
              <a:t> OCI exists and develops an appropriate way to resolve it.</a:t>
            </a:r>
          </a:p>
          <a:p>
            <a:pPr marL="914400" lvl="1" indent="-457200">
              <a:buFont typeface="Arial" panose="020B0604020202020204" pitchFamily="34" charset="0"/>
              <a:buChar char="•"/>
            </a:pPr>
            <a:r>
              <a:rPr lang="en-US" altLang="en-US" sz="2800" dirty="0">
                <a:solidFill>
                  <a:srgbClr val="000000"/>
                </a:solidFill>
                <a:latin typeface="Arial" panose="020B0604020202020204" pitchFamily="34" charset="0"/>
                <a:cs typeface="Arial" panose="020B0604020202020204" pitchFamily="34" charset="0"/>
              </a:rPr>
              <a:t>Truly team effort (requiring activity, legal, SMEs &amp; affected contractor)</a:t>
            </a:r>
          </a:p>
        </p:txBody>
      </p:sp>
    </p:spTree>
    <p:extLst>
      <p:ext uri="{BB962C8B-B14F-4D97-AF65-F5344CB8AC3E}">
        <p14:creationId xmlns:p14="http://schemas.microsoft.com/office/powerpoint/2010/main" val="1722334658"/>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10657</TotalTime>
  <Words>579</Words>
  <Application>Microsoft Office PowerPoint</Application>
  <PresentationFormat>On-screen Show (4:3)</PresentationFormat>
  <Paragraphs>80</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Arial Black</vt:lpstr>
      <vt:lpstr>Calibri</vt:lpstr>
      <vt:lpstr>10_Office Theme</vt:lpstr>
      <vt:lpstr>Custom Design</vt:lpstr>
      <vt:lpstr>Office of Procurement, Acquisition and Logistics</vt:lpstr>
      <vt:lpstr>What are OCIs?</vt:lpstr>
      <vt:lpstr>How do we define?</vt:lpstr>
      <vt:lpstr>Why do we care about OCIs?</vt:lpstr>
      <vt:lpstr>2 Main Types of OCIs</vt:lpstr>
      <vt:lpstr>Definition – Informational OCIs</vt:lpstr>
      <vt:lpstr>Defining Bias-Type OCIs</vt:lpstr>
      <vt:lpstr>Bias-Type OCIs</vt:lpstr>
      <vt:lpstr>Timing of and Responsibility for OCI Determinations </vt:lpstr>
      <vt:lpstr>Contract Clauses</vt:lpstr>
      <vt:lpstr>Dealing with OCIs</vt:lpstr>
      <vt:lpstr>Office of Procurement, Acquisition and Logistics</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Modernization Drumbeat</dc:title>
  <dc:creator>Department of Veterans Affairs</dc:creator>
  <cp:lastModifiedBy>Nash, Colin (OGC)</cp:lastModifiedBy>
  <cp:revision>159</cp:revision>
  <cp:lastPrinted>2018-01-09T18:11:21Z</cp:lastPrinted>
  <dcterms:created xsi:type="dcterms:W3CDTF">2017-12-21T16:13:31Z</dcterms:created>
  <dcterms:modified xsi:type="dcterms:W3CDTF">2019-05-31T17:30:45Z</dcterms:modified>
</cp:coreProperties>
</file>