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8" r:id="rId1"/>
    <p:sldMasterId id="2147483675" r:id="rId2"/>
  </p:sldMasterIdLst>
  <p:notesMasterIdLst>
    <p:notesMasterId r:id="rId17"/>
  </p:notesMasterIdLst>
  <p:handoutMasterIdLst>
    <p:handoutMasterId r:id="rId18"/>
  </p:handoutMasterIdLst>
  <p:sldIdLst>
    <p:sldId id="282" r:id="rId3"/>
    <p:sldId id="283" r:id="rId4"/>
    <p:sldId id="284" r:id="rId5"/>
    <p:sldId id="285" r:id="rId6"/>
    <p:sldId id="286" r:id="rId7"/>
    <p:sldId id="287" r:id="rId8"/>
    <p:sldId id="288" r:id="rId9"/>
    <p:sldId id="289" r:id="rId10"/>
    <p:sldId id="290" r:id="rId11"/>
    <p:sldId id="291" r:id="rId12"/>
    <p:sldId id="293" r:id="rId13"/>
    <p:sldId id="294" r:id="rId14"/>
    <p:sldId id="292" r:id="rId15"/>
    <p:sldId id="295" r:id="rId1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93375" autoAdjust="0"/>
  </p:normalViewPr>
  <p:slideViewPr>
    <p:cSldViewPr>
      <p:cViewPr>
        <p:scale>
          <a:sx n="70" d="100"/>
          <a:sy n="70" d="100"/>
        </p:scale>
        <p:origin x="-900"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824"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838EE-ED1F-485C-B5AA-F975C743A72D}"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3F1B4DDB-8365-4C86-BC0B-9AE35D161571}">
      <dgm:prSet phldrT="[Text]"/>
      <dgm:spPr>
        <a:xfrm>
          <a:off x="2036" y="696892"/>
          <a:ext cx="1615186" cy="403796"/>
        </a:xfrm>
        <a:solidFill>
          <a:srgbClr val="4F81BD">
            <a:hueOff val="0"/>
            <a:satOff val="0"/>
            <a:lumOff val="0"/>
            <a:alphaOff val="0"/>
          </a:srgbClr>
        </a:solidFill>
        <a:ln w="25400" cap="flat" cmpd="sng" algn="ctr">
          <a:solidFill>
            <a:schemeClr val="tx1"/>
          </a:solidFill>
          <a:prstDash val="solid"/>
        </a:ln>
        <a:effectLst/>
      </dgm:spPr>
      <dgm:t>
        <a:bodyPr/>
        <a:lstStyle/>
        <a:p>
          <a:r>
            <a:rPr lang="en-US" dirty="0" smtClean="0">
              <a:solidFill>
                <a:sysClr val="window" lastClr="FFFFFF"/>
              </a:solidFill>
              <a:latin typeface="Calibri"/>
              <a:ea typeface="+mn-ea"/>
              <a:cs typeface="+mn-cs"/>
            </a:rPr>
            <a:t>FY2014</a:t>
          </a:r>
          <a:endParaRPr lang="en-US" dirty="0">
            <a:solidFill>
              <a:sysClr val="window" lastClr="FFFFFF"/>
            </a:solidFill>
            <a:latin typeface="Calibri"/>
            <a:ea typeface="+mn-ea"/>
            <a:cs typeface="+mn-cs"/>
          </a:endParaRPr>
        </a:p>
      </dgm:t>
    </dgm:pt>
    <dgm:pt modelId="{01CE0F7B-34EA-4C7D-9123-1B82E3EFA782}" type="parTrans" cxnId="{437576FC-348F-41F8-9DB5-75ECCD0EC80F}">
      <dgm:prSet/>
      <dgm:spPr/>
      <dgm:t>
        <a:bodyPr/>
        <a:lstStyle/>
        <a:p>
          <a:endParaRPr lang="en-US"/>
        </a:p>
      </dgm:t>
    </dgm:pt>
    <dgm:pt modelId="{E8AE1807-59F2-4DC4-8725-2CC0878B75BB}" type="sibTrans" cxnId="{437576FC-348F-41F8-9DB5-75ECCD0EC80F}">
      <dgm:prSet/>
      <dgm:spPr/>
      <dgm:t>
        <a:bodyPr/>
        <a:lstStyle/>
        <a:p>
          <a:endParaRPr lang="en-US"/>
        </a:p>
      </dgm:t>
    </dgm:pt>
    <dgm:pt modelId="{6213EB68-EFE9-44DF-A02F-10D74F18F6B5}">
      <dgm:prSet phldrT="[Text]"/>
      <dgm:spPr>
        <a:xfrm>
          <a:off x="2036" y="1242017"/>
          <a:ext cx="1615186" cy="403796"/>
        </a:xfrm>
        <a:solidFill>
          <a:srgbClr val="4F81BD">
            <a:alpha val="90000"/>
            <a:tint val="40000"/>
            <a:hueOff val="0"/>
            <a:satOff val="0"/>
            <a:lumOff val="0"/>
            <a:alphaOff val="0"/>
          </a:srgbClr>
        </a:solidFill>
        <a:ln w="25400" cap="flat" cmpd="sng" algn="ctr">
          <a:solidFill>
            <a:schemeClr val="tx1">
              <a:alpha val="90000"/>
            </a:schemeClr>
          </a:solidFill>
          <a:prstDash val="solid"/>
        </a:ln>
        <a:effectLst/>
      </dgm:spPr>
      <dgm:t>
        <a:bodyPr/>
        <a:lstStyle/>
        <a:p>
          <a:r>
            <a:rPr lang="en-US" dirty="0" smtClean="0">
              <a:solidFill>
                <a:sysClr val="windowText" lastClr="000000">
                  <a:hueOff val="0"/>
                  <a:satOff val="0"/>
                  <a:lumOff val="0"/>
                  <a:alphaOff val="0"/>
                </a:sysClr>
              </a:solidFill>
              <a:latin typeface="Georgia" panose="02040502050405020303" pitchFamily="18" charset="0"/>
              <a:ea typeface="+mn-ea"/>
              <a:cs typeface="+mn-cs"/>
            </a:rPr>
            <a:t>Initial Operating Capabilities</a:t>
          </a:r>
          <a:endParaRPr lang="en-US" dirty="0">
            <a:solidFill>
              <a:sysClr val="windowText" lastClr="000000">
                <a:hueOff val="0"/>
                <a:satOff val="0"/>
                <a:lumOff val="0"/>
                <a:alphaOff val="0"/>
              </a:sysClr>
            </a:solidFill>
            <a:latin typeface="Georgia" panose="02040502050405020303" pitchFamily="18" charset="0"/>
            <a:ea typeface="+mn-ea"/>
            <a:cs typeface="+mn-cs"/>
          </a:endParaRPr>
        </a:p>
      </dgm:t>
    </dgm:pt>
    <dgm:pt modelId="{2E46499A-BECE-420A-B1ED-D287B0A362A2}" type="parTrans" cxnId="{AD8FD868-1F77-4457-A5BC-0E6BFBE9A1CD}">
      <dgm:prSet/>
      <dgm:spPr>
        <a:xfrm rot="5400000">
          <a:off x="774297" y="1136021"/>
          <a:ext cx="70664" cy="70664"/>
        </a:xfrm>
        <a:solidFill>
          <a:srgbClr val="4F81BD">
            <a:tint val="60000"/>
            <a:hueOff val="0"/>
            <a:satOff val="0"/>
            <a:lumOff val="0"/>
            <a:alphaOff val="0"/>
          </a:srgbClr>
        </a:solidFill>
        <a:ln>
          <a:noFill/>
        </a:ln>
        <a:effectLst/>
      </dgm:spPr>
      <dgm:t>
        <a:bodyPr/>
        <a:lstStyle/>
        <a:p>
          <a:endParaRPr lang="en-US"/>
        </a:p>
      </dgm:t>
    </dgm:pt>
    <dgm:pt modelId="{5944431F-1F7D-4285-B7CF-4C91F7357B4B}" type="sibTrans" cxnId="{AD8FD868-1F77-4457-A5BC-0E6BFBE9A1CD}">
      <dgm:prSet/>
      <dgm:spPr/>
      <dgm:t>
        <a:bodyPr/>
        <a:lstStyle/>
        <a:p>
          <a:endParaRPr lang="en-US"/>
        </a:p>
      </dgm:t>
    </dgm:pt>
    <dgm:pt modelId="{10343E13-C36D-4126-BAF8-7C1E71DD7CE3}">
      <dgm:prSet phldrT="[Text]"/>
      <dgm:spPr>
        <a:xfrm>
          <a:off x="1843349" y="1242017"/>
          <a:ext cx="1615186" cy="403796"/>
        </a:xfrm>
        <a:solidFill>
          <a:srgbClr val="4F81BD">
            <a:alpha val="90000"/>
            <a:tint val="40000"/>
            <a:hueOff val="0"/>
            <a:satOff val="0"/>
            <a:lumOff val="0"/>
            <a:alphaOff val="0"/>
          </a:srgbClr>
        </a:solidFill>
        <a:ln w="25400" cap="flat" cmpd="sng" algn="ctr">
          <a:solidFill>
            <a:schemeClr val="tx1">
              <a:alpha val="90000"/>
            </a:schemeClr>
          </a:solidFill>
          <a:prstDash val="solid"/>
        </a:ln>
        <a:effectLst/>
      </dgm:spPr>
      <dgm:t>
        <a:bodyPr/>
        <a:lstStyle/>
        <a:p>
          <a:r>
            <a:rPr lang="en-US" dirty="0" smtClean="0">
              <a:solidFill>
                <a:sysClr val="windowText" lastClr="000000">
                  <a:hueOff val="0"/>
                  <a:satOff val="0"/>
                  <a:lumOff val="0"/>
                  <a:alphaOff val="0"/>
                </a:sysClr>
              </a:solidFill>
              <a:latin typeface="Georgia" panose="02040502050405020303" pitchFamily="18" charset="0"/>
              <a:ea typeface="+mn-ea"/>
              <a:cs typeface="+mn-cs"/>
            </a:rPr>
            <a:t>Improved Infrastructure  and Clinical Enhancements</a:t>
          </a:r>
          <a:endParaRPr lang="en-US" dirty="0">
            <a:solidFill>
              <a:sysClr val="windowText" lastClr="000000">
                <a:hueOff val="0"/>
                <a:satOff val="0"/>
                <a:lumOff val="0"/>
                <a:alphaOff val="0"/>
              </a:sysClr>
            </a:solidFill>
            <a:latin typeface="Georgia" panose="02040502050405020303" pitchFamily="18" charset="0"/>
            <a:ea typeface="+mn-ea"/>
            <a:cs typeface="+mn-cs"/>
          </a:endParaRPr>
        </a:p>
      </dgm:t>
    </dgm:pt>
    <dgm:pt modelId="{8BA6CF21-564D-4608-AB56-CC8AE8724CD6}" type="parTrans" cxnId="{77269892-58F0-472D-BE36-BC332BED3EAA}">
      <dgm:prSet/>
      <dgm:spPr>
        <a:xfrm rot="5400000">
          <a:off x="2615610" y="1136021"/>
          <a:ext cx="70664" cy="70664"/>
        </a:xfrm>
        <a:solidFill>
          <a:srgbClr val="4F81BD">
            <a:tint val="60000"/>
            <a:hueOff val="0"/>
            <a:satOff val="0"/>
            <a:lumOff val="0"/>
            <a:alphaOff val="0"/>
          </a:srgbClr>
        </a:solidFill>
        <a:ln>
          <a:noFill/>
        </a:ln>
        <a:effectLst/>
      </dgm:spPr>
      <dgm:t>
        <a:bodyPr/>
        <a:lstStyle/>
        <a:p>
          <a:endParaRPr lang="en-US"/>
        </a:p>
      </dgm:t>
    </dgm:pt>
    <dgm:pt modelId="{8F226945-8A7E-4536-9C6E-A8B02442723C}" type="sibTrans" cxnId="{77269892-58F0-472D-BE36-BC332BED3EAA}">
      <dgm:prSet/>
      <dgm:spPr/>
      <dgm:t>
        <a:bodyPr/>
        <a:lstStyle/>
        <a:p>
          <a:endParaRPr lang="en-US"/>
        </a:p>
      </dgm:t>
    </dgm:pt>
    <dgm:pt modelId="{193BA8D9-588F-439B-AA95-CE93A39135B8}">
      <dgm:prSet phldrT="[Text]"/>
      <dgm:spPr>
        <a:xfrm>
          <a:off x="3684662" y="696892"/>
          <a:ext cx="1615186" cy="403796"/>
        </a:xfrm>
        <a:solidFill>
          <a:srgbClr val="4F81BD">
            <a:hueOff val="0"/>
            <a:satOff val="0"/>
            <a:lumOff val="0"/>
            <a:alphaOff val="0"/>
          </a:srgbClr>
        </a:solidFill>
        <a:ln w="25400" cap="flat" cmpd="sng" algn="ctr">
          <a:solidFill>
            <a:schemeClr val="tx1"/>
          </a:solidFill>
          <a:prstDash val="solid"/>
        </a:ln>
        <a:effectLst/>
      </dgm:spPr>
      <dgm:t>
        <a:bodyPr/>
        <a:lstStyle/>
        <a:p>
          <a:r>
            <a:rPr lang="en-US" dirty="0" smtClean="0">
              <a:solidFill>
                <a:sysClr val="window" lastClr="FFFFFF"/>
              </a:solidFill>
              <a:latin typeface="Calibri"/>
              <a:ea typeface="+mn-ea"/>
              <a:cs typeface="+mn-cs"/>
            </a:rPr>
            <a:t>CY2016*</a:t>
          </a:r>
          <a:endParaRPr lang="en-US" dirty="0">
            <a:solidFill>
              <a:sysClr val="window" lastClr="FFFFFF"/>
            </a:solidFill>
            <a:latin typeface="Calibri"/>
            <a:ea typeface="+mn-ea"/>
            <a:cs typeface="+mn-cs"/>
          </a:endParaRPr>
        </a:p>
      </dgm:t>
    </dgm:pt>
    <dgm:pt modelId="{F1EB026B-5835-4183-915B-78CAE9C66BB0}" type="parTrans" cxnId="{E788C5B0-66AB-4CD2-8656-27074BFE236A}">
      <dgm:prSet/>
      <dgm:spPr/>
      <dgm:t>
        <a:bodyPr/>
        <a:lstStyle/>
        <a:p>
          <a:endParaRPr lang="en-US"/>
        </a:p>
      </dgm:t>
    </dgm:pt>
    <dgm:pt modelId="{108D587F-BB26-49DD-A90C-DFAC0492827E}" type="sibTrans" cxnId="{E788C5B0-66AB-4CD2-8656-27074BFE236A}">
      <dgm:prSet/>
      <dgm:spPr/>
      <dgm:t>
        <a:bodyPr/>
        <a:lstStyle/>
        <a:p>
          <a:endParaRPr lang="en-US"/>
        </a:p>
      </dgm:t>
    </dgm:pt>
    <dgm:pt modelId="{F10E7DEA-B599-485B-A9E2-D049DF407526}">
      <dgm:prSet phldrT="[Text]"/>
      <dgm:spPr>
        <a:xfrm>
          <a:off x="3684662" y="1242017"/>
          <a:ext cx="1615186" cy="403796"/>
        </a:xfrm>
        <a:solidFill>
          <a:srgbClr val="4F81BD">
            <a:alpha val="90000"/>
            <a:tint val="40000"/>
            <a:hueOff val="0"/>
            <a:satOff val="0"/>
            <a:lumOff val="0"/>
            <a:alphaOff val="0"/>
          </a:srgbClr>
        </a:solidFill>
        <a:ln w="25400" cap="flat" cmpd="sng" algn="ctr">
          <a:solidFill>
            <a:schemeClr val="tx1">
              <a:alpha val="90000"/>
            </a:schemeClr>
          </a:solidFill>
          <a:prstDash val="solid"/>
        </a:ln>
        <a:effectLst/>
      </dgm:spPr>
      <dgm:t>
        <a:bodyPr/>
        <a:lstStyle/>
        <a:p>
          <a:r>
            <a:rPr lang="en-US" dirty="0" smtClean="0">
              <a:solidFill>
                <a:sysClr val="windowText" lastClr="000000">
                  <a:hueOff val="0"/>
                  <a:satOff val="0"/>
                  <a:lumOff val="0"/>
                  <a:alphaOff val="0"/>
                </a:sysClr>
              </a:solidFill>
              <a:latin typeface="Georgia" panose="02040502050405020303" pitchFamily="18" charset="0"/>
              <a:ea typeface="+mn-ea"/>
              <a:cs typeface="+mn-cs"/>
            </a:rPr>
            <a:t>Interoperability and Veteran-Centric Capabilities</a:t>
          </a:r>
          <a:endParaRPr lang="en-US" dirty="0">
            <a:solidFill>
              <a:sysClr val="windowText" lastClr="000000">
                <a:hueOff val="0"/>
                <a:satOff val="0"/>
                <a:lumOff val="0"/>
                <a:alphaOff val="0"/>
              </a:sysClr>
            </a:solidFill>
            <a:latin typeface="Georgia" panose="02040502050405020303" pitchFamily="18" charset="0"/>
            <a:ea typeface="+mn-ea"/>
            <a:cs typeface="+mn-cs"/>
          </a:endParaRPr>
        </a:p>
      </dgm:t>
    </dgm:pt>
    <dgm:pt modelId="{C24E9152-6A78-46BB-924A-1255EA2BBC2F}" type="parTrans" cxnId="{DC2E476D-C797-4B3D-8D6A-AD0EE9F7370B}">
      <dgm:prSet/>
      <dgm:spPr>
        <a:xfrm rot="5400000">
          <a:off x="4456923" y="1136021"/>
          <a:ext cx="70664" cy="70664"/>
        </a:xfrm>
        <a:solidFill>
          <a:srgbClr val="4F81BD">
            <a:tint val="60000"/>
            <a:hueOff val="0"/>
            <a:satOff val="0"/>
            <a:lumOff val="0"/>
            <a:alphaOff val="0"/>
          </a:srgbClr>
        </a:solidFill>
        <a:ln>
          <a:noFill/>
        </a:ln>
        <a:effectLst/>
      </dgm:spPr>
      <dgm:t>
        <a:bodyPr/>
        <a:lstStyle/>
        <a:p>
          <a:endParaRPr lang="en-US"/>
        </a:p>
      </dgm:t>
    </dgm:pt>
    <dgm:pt modelId="{48173E6E-B3A4-457B-9A4D-D81B18A6893C}" type="sibTrans" cxnId="{DC2E476D-C797-4B3D-8D6A-AD0EE9F7370B}">
      <dgm:prSet/>
      <dgm:spPr/>
      <dgm:t>
        <a:bodyPr/>
        <a:lstStyle/>
        <a:p>
          <a:endParaRPr lang="en-US"/>
        </a:p>
      </dgm:t>
    </dgm:pt>
    <dgm:pt modelId="{23930032-B3B3-4D29-B0FF-47D1E1C7785D}">
      <dgm:prSet phldrT="[Text]"/>
      <dgm:spPr>
        <a:xfrm>
          <a:off x="5525974" y="696892"/>
          <a:ext cx="1615186" cy="403796"/>
        </a:xfrm>
        <a:solidFill>
          <a:srgbClr val="4F81BD">
            <a:hueOff val="0"/>
            <a:satOff val="0"/>
            <a:lumOff val="0"/>
            <a:alphaOff val="0"/>
          </a:srgbClr>
        </a:solidFill>
        <a:ln w="25400" cap="flat" cmpd="sng" algn="ctr">
          <a:solidFill>
            <a:schemeClr val="tx1"/>
          </a:solidFill>
          <a:prstDash val="solid"/>
        </a:ln>
        <a:effectLst/>
      </dgm:spPr>
      <dgm:t>
        <a:bodyPr/>
        <a:lstStyle/>
        <a:p>
          <a:r>
            <a:rPr lang="en-US" dirty="0" smtClean="0">
              <a:solidFill>
                <a:sysClr val="window" lastClr="FFFFFF"/>
              </a:solidFill>
              <a:latin typeface="Calibri"/>
              <a:ea typeface="+mn-ea"/>
              <a:cs typeface="+mn-cs"/>
            </a:rPr>
            <a:t>FY2017</a:t>
          </a:r>
          <a:endParaRPr lang="en-US" dirty="0">
            <a:solidFill>
              <a:sysClr val="window" lastClr="FFFFFF"/>
            </a:solidFill>
            <a:latin typeface="Calibri"/>
            <a:ea typeface="+mn-ea"/>
            <a:cs typeface="+mn-cs"/>
          </a:endParaRPr>
        </a:p>
      </dgm:t>
    </dgm:pt>
    <dgm:pt modelId="{2D39166A-C4B9-4D8A-82E6-A6389F4E101E}" type="parTrans" cxnId="{38A31D75-C1E7-4048-9A03-1BC0E17EEF7C}">
      <dgm:prSet/>
      <dgm:spPr/>
      <dgm:t>
        <a:bodyPr/>
        <a:lstStyle/>
        <a:p>
          <a:endParaRPr lang="en-US"/>
        </a:p>
      </dgm:t>
    </dgm:pt>
    <dgm:pt modelId="{2A28351E-A208-45D6-A499-AE03A493A7D5}" type="sibTrans" cxnId="{38A31D75-C1E7-4048-9A03-1BC0E17EEF7C}">
      <dgm:prSet/>
      <dgm:spPr/>
      <dgm:t>
        <a:bodyPr/>
        <a:lstStyle/>
        <a:p>
          <a:endParaRPr lang="en-US"/>
        </a:p>
      </dgm:t>
    </dgm:pt>
    <dgm:pt modelId="{A147C1BE-036E-4334-8141-CA853208246C}">
      <dgm:prSet phldrT="[Text]"/>
      <dgm:spPr>
        <a:xfrm>
          <a:off x="5525974" y="1242017"/>
          <a:ext cx="1615186" cy="403796"/>
        </a:xfrm>
        <a:solidFill>
          <a:srgbClr val="4F81BD">
            <a:alpha val="90000"/>
            <a:tint val="40000"/>
            <a:hueOff val="0"/>
            <a:satOff val="0"/>
            <a:lumOff val="0"/>
            <a:alphaOff val="0"/>
          </a:srgbClr>
        </a:solidFill>
        <a:ln w="25400" cap="flat" cmpd="sng" algn="ctr">
          <a:solidFill>
            <a:schemeClr val="tx1">
              <a:alpha val="90000"/>
            </a:schemeClr>
          </a:solidFill>
          <a:prstDash val="solid"/>
        </a:ln>
        <a:effectLst/>
      </dgm:spPr>
      <dgm:t>
        <a:bodyPr/>
        <a:lstStyle/>
        <a:p>
          <a:r>
            <a:rPr lang="en-US" dirty="0" smtClean="0">
              <a:solidFill>
                <a:sysClr val="windowText" lastClr="000000">
                  <a:hueOff val="0"/>
                  <a:satOff val="0"/>
                  <a:lumOff val="0"/>
                  <a:alphaOff val="0"/>
                </a:sysClr>
              </a:solidFill>
              <a:latin typeface="Georgia" panose="02040502050405020303" pitchFamily="18" charset="0"/>
              <a:ea typeface="+mn-ea"/>
              <a:cs typeface="+mn-cs"/>
            </a:rPr>
            <a:t>Team-based and Quality Management Capabilities</a:t>
          </a:r>
          <a:endParaRPr lang="en-US" dirty="0">
            <a:solidFill>
              <a:sysClr val="windowText" lastClr="000000">
                <a:hueOff val="0"/>
                <a:satOff val="0"/>
                <a:lumOff val="0"/>
                <a:alphaOff val="0"/>
              </a:sysClr>
            </a:solidFill>
            <a:latin typeface="Georgia" panose="02040502050405020303" pitchFamily="18" charset="0"/>
            <a:ea typeface="+mn-ea"/>
            <a:cs typeface="+mn-cs"/>
          </a:endParaRPr>
        </a:p>
      </dgm:t>
    </dgm:pt>
    <dgm:pt modelId="{32556603-26D3-4966-9C76-B7CEFE7B03BE}" type="parTrans" cxnId="{5446F3DD-5D8C-4FDB-8FCB-C97031FBCD74}">
      <dgm:prSet/>
      <dgm:spPr>
        <a:xfrm rot="5400000">
          <a:off x="6298236" y="1136021"/>
          <a:ext cx="70664" cy="70664"/>
        </a:xfrm>
        <a:solidFill>
          <a:srgbClr val="4F81BD">
            <a:tint val="60000"/>
            <a:hueOff val="0"/>
            <a:satOff val="0"/>
            <a:lumOff val="0"/>
            <a:alphaOff val="0"/>
          </a:srgbClr>
        </a:solidFill>
        <a:ln>
          <a:noFill/>
        </a:ln>
        <a:effectLst/>
      </dgm:spPr>
      <dgm:t>
        <a:bodyPr/>
        <a:lstStyle/>
        <a:p>
          <a:endParaRPr lang="en-US"/>
        </a:p>
      </dgm:t>
    </dgm:pt>
    <dgm:pt modelId="{14AC77A9-D47A-4FF3-8629-D73616ACB95F}" type="sibTrans" cxnId="{5446F3DD-5D8C-4FDB-8FCB-C97031FBCD74}">
      <dgm:prSet/>
      <dgm:spPr/>
      <dgm:t>
        <a:bodyPr/>
        <a:lstStyle/>
        <a:p>
          <a:endParaRPr lang="en-US"/>
        </a:p>
      </dgm:t>
    </dgm:pt>
    <dgm:pt modelId="{90869192-94E6-46FB-A70F-34CB8501BEC3}">
      <dgm:prSet phldrT="[Text]"/>
      <dgm:spPr>
        <a:xfrm>
          <a:off x="7367287" y="696892"/>
          <a:ext cx="1615186" cy="403796"/>
        </a:xfrm>
        <a:solidFill>
          <a:srgbClr val="4F81BD">
            <a:hueOff val="0"/>
            <a:satOff val="0"/>
            <a:lumOff val="0"/>
            <a:alphaOff val="0"/>
          </a:srgbClr>
        </a:solidFill>
        <a:ln w="25400" cap="flat" cmpd="sng" algn="ctr">
          <a:solidFill>
            <a:schemeClr val="tx1"/>
          </a:solidFill>
          <a:prstDash val="solid"/>
        </a:ln>
        <a:effectLst/>
      </dgm:spPr>
      <dgm:t>
        <a:bodyPr/>
        <a:lstStyle/>
        <a:p>
          <a:r>
            <a:rPr lang="en-US" dirty="0" smtClean="0">
              <a:solidFill>
                <a:sysClr val="window" lastClr="FFFFFF"/>
              </a:solidFill>
              <a:latin typeface="Calibri"/>
              <a:ea typeface="+mn-ea"/>
              <a:cs typeface="+mn-cs"/>
            </a:rPr>
            <a:t>FY2018</a:t>
          </a:r>
          <a:endParaRPr lang="en-US" dirty="0">
            <a:solidFill>
              <a:sysClr val="window" lastClr="FFFFFF"/>
            </a:solidFill>
            <a:latin typeface="Calibri"/>
            <a:ea typeface="+mn-ea"/>
            <a:cs typeface="+mn-cs"/>
          </a:endParaRPr>
        </a:p>
      </dgm:t>
    </dgm:pt>
    <dgm:pt modelId="{FDCEADAB-55EC-4768-B747-6A6A98A5642C}" type="parTrans" cxnId="{AA2B2F1C-1364-486E-AD17-F7EBC15DDB34}">
      <dgm:prSet/>
      <dgm:spPr/>
      <dgm:t>
        <a:bodyPr/>
        <a:lstStyle/>
        <a:p>
          <a:endParaRPr lang="en-US"/>
        </a:p>
      </dgm:t>
    </dgm:pt>
    <dgm:pt modelId="{754FE72B-0C7E-45F6-95B2-546955D36409}" type="sibTrans" cxnId="{AA2B2F1C-1364-486E-AD17-F7EBC15DDB34}">
      <dgm:prSet/>
      <dgm:spPr/>
      <dgm:t>
        <a:bodyPr/>
        <a:lstStyle/>
        <a:p>
          <a:endParaRPr lang="en-US"/>
        </a:p>
      </dgm:t>
    </dgm:pt>
    <dgm:pt modelId="{4242AF9B-2F3C-4D82-B6C3-4AC8518FAA6C}">
      <dgm:prSet phldrT="[Text]"/>
      <dgm:spPr>
        <a:xfrm>
          <a:off x="7367287" y="1242017"/>
          <a:ext cx="1615186" cy="403796"/>
        </a:xfrm>
        <a:solidFill>
          <a:srgbClr val="4F81BD">
            <a:alpha val="90000"/>
            <a:tint val="40000"/>
            <a:hueOff val="0"/>
            <a:satOff val="0"/>
            <a:lumOff val="0"/>
            <a:alphaOff val="0"/>
          </a:srgbClr>
        </a:solidFill>
        <a:ln w="25400" cap="flat" cmpd="sng" algn="ctr">
          <a:solidFill>
            <a:schemeClr val="tx1">
              <a:alpha val="90000"/>
            </a:schemeClr>
          </a:solidFill>
          <a:prstDash val="solid"/>
        </a:ln>
        <a:effectLst/>
      </dgm:spPr>
      <dgm:t>
        <a:bodyPr/>
        <a:lstStyle/>
        <a:p>
          <a:r>
            <a:rPr lang="en-US" dirty="0" smtClean="0">
              <a:solidFill>
                <a:sysClr val="windowText" lastClr="000000">
                  <a:hueOff val="0"/>
                  <a:satOff val="0"/>
                  <a:lumOff val="0"/>
                  <a:alphaOff val="0"/>
                </a:sysClr>
              </a:solidFill>
              <a:latin typeface="Georgia" panose="02040502050405020303" pitchFamily="18" charset="0"/>
              <a:ea typeface="+mn-ea"/>
              <a:cs typeface="+mn-cs"/>
            </a:rPr>
            <a:t>Care </a:t>
          </a:r>
          <a:r>
            <a:rPr lang="en-US" baseline="0" dirty="0" smtClean="0">
              <a:solidFill>
                <a:sysClr val="windowText" lastClr="000000">
                  <a:hueOff val="0"/>
                  <a:satOff val="0"/>
                  <a:lumOff val="0"/>
                  <a:alphaOff val="0"/>
                </a:sysClr>
              </a:solidFill>
              <a:latin typeface="Georgia" panose="02040502050405020303" pitchFamily="18" charset="0"/>
              <a:ea typeface="+mn-ea"/>
              <a:cs typeface="+mn-cs"/>
            </a:rPr>
            <a:t>coordination and Lean-management capabilities</a:t>
          </a:r>
          <a:endParaRPr lang="en-US" dirty="0">
            <a:solidFill>
              <a:sysClr val="windowText" lastClr="000000">
                <a:hueOff val="0"/>
                <a:satOff val="0"/>
                <a:lumOff val="0"/>
                <a:alphaOff val="0"/>
              </a:sysClr>
            </a:solidFill>
            <a:latin typeface="Georgia" panose="02040502050405020303" pitchFamily="18" charset="0"/>
            <a:ea typeface="+mn-ea"/>
            <a:cs typeface="+mn-cs"/>
          </a:endParaRPr>
        </a:p>
      </dgm:t>
    </dgm:pt>
    <dgm:pt modelId="{7F66FBB0-4B3A-49C9-8EC6-CF5ED0C7639C}" type="parTrans" cxnId="{0369FFAA-351D-48DF-86F6-D02F35D2CA96}">
      <dgm:prSet/>
      <dgm:spPr>
        <a:xfrm rot="5400000">
          <a:off x="8139548" y="1136021"/>
          <a:ext cx="70664" cy="70664"/>
        </a:xfrm>
        <a:solidFill>
          <a:srgbClr val="4F81BD">
            <a:tint val="60000"/>
            <a:hueOff val="0"/>
            <a:satOff val="0"/>
            <a:lumOff val="0"/>
            <a:alphaOff val="0"/>
          </a:srgbClr>
        </a:solidFill>
        <a:ln>
          <a:noFill/>
        </a:ln>
        <a:effectLst/>
      </dgm:spPr>
      <dgm:t>
        <a:bodyPr/>
        <a:lstStyle/>
        <a:p>
          <a:endParaRPr lang="en-US"/>
        </a:p>
      </dgm:t>
    </dgm:pt>
    <dgm:pt modelId="{8A9FB0D0-563B-4F84-AA85-0D70AF5E27EB}" type="sibTrans" cxnId="{0369FFAA-351D-48DF-86F6-D02F35D2CA96}">
      <dgm:prSet/>
      <dgm:spPr/>
      <dgm:t>
        <a:bodyPr/>
        <a:lstStyle/>
        <a:p>
          <a:endParaRPr lang="en-US"/>
        </a:p>
      </dgm:t>
    </dgm:pt>
    <dgm:pt modelId="{B48B96D5-D7F1-4B1B-9EF5-E8EA2F3442F0}">
      <dgm:prSet phldrT="[Text]"/>
      <dgm:spPr>
        <a:xfrm>
          <a:off x="1843349" y="696892"/>
          <a:ext cx="1615186" cy="403796"/>
        </a:xfrm>
        <a:solidFill>
          <a:srgbClr val="4F81BD">
            <a:hueOff val="0"/>
            <a:satOff val="0"/>
            <a:lumOff val="0"/>
            <a:alphaOff val="0"/>
          </a:srgbClr>
        </a:solidFill>
        <a:ln w="25400" cap="flat" cmpd="sng" algn="ctr">
          <a:solidFill>
            <a:schemeClr val="tx1"/>
          </a:solidFill>
          <a:prstDash val="solid"/>
        </a:ln>
        <a:effectLst/>
      </dgm:spPr>
      <dgm:t>
        <a:bodyPr/>
        <a:lstStyle/>
        <a:p>
          <a:r>
            <a:rPr lang="en-US" dirty="0" smtClean="0">
              <a:solidFill>
                <a:sysClr val="window" lastClr="FFFFFF"/>
              </a:solidFill>
              <a:latin typeface="Calibri"/>
              <a:ea typeface="+mn-ea"/>
              <a:cs typeface="+mn-cs"/>
            </a:rPr>
            <a:t>FY2015</a:t>
          </a:r>
          <a:endParaRPr lang="en-US" dirty="0">
            <a:solidFill>
              <a:sysClr val="window" lastClr="FFFFFF"/>
            </a:solidFill>
            <a:latin typeface="Calibri"/>
            <a:ea typeface="+mn-ea"/>
            <a:cs typeface="+mn-cs"/>
          </a:endParaRPr>
        </a:p>
      </dgm:t>
    </dgm:pt>
    <dgm:pt modelId="{07892607-F5BF-4CFD-89AB-DA0E40AD71F4}" type="sibTrans" cxnId="{AC851709-A2AE-44BC-A061-6650C09D6220}">
      <dgm:prSet/>
      <dgm:spPr/>
      <dgm:t>
        <a:bodyPr/>
        <a:lstStyle/>
        <a:p>
          <a:endParaRPr lang="en-US"/>
        </a:p>
      </dgm:t>
    </dgm:pt>
    <dgm:pt modelId="{D9D8B7CE-EFD9-4601-9E40-5D8D1770A705}" type="parTrans" cxnId="{AC851709-A2AE-44BC-A061-6650C09D6220}">
      <dgm:prSet/>
      <dgm:spPr/>
      <dgm:t>
        <a:bodyPr/>
        <a:lstStyle/>
        <a:p>
          <a:endParaRPr lang="en-US"/>
        </a:p>
      </dgm:t>
    </dgm:pt>
    <dgm:pt modelId="{E480100D-285E-4AA4-A7E5-7EB4A4E8F27A}" type="pres">
      <dgm:prSet presAssocID="{E72838EE-ED1F-485C-B5AA-F975C743A72D}" presName="Name0" presStyleCnt="0">
        <dgm:presLayoutVars>
          <dgm:dir/>
          <dgm:animLvl val="lvl"/>
          <dgm:resizeHandles val="exact"/>
        </dgm:presLayoutVars>
      </dgm:prSet>
      <dgm:spPr/>
      <dgm:t>
        <a:bodyPr/>
        <a:lstStyle/>
        <a:p>
          <a:endParaRPr lang="en-US"/>
        </a:p>
      </dgm:t>
    </dgm:pt>
    <dgm:pt modelId="{EB2265E9-2D0E-46C6-8739-F1E144CAC024}" type="pres">
      <dgm:prSet presAssocID="{3F1B4DDB-8365-4C86-BC0B-9AE35D161571}" presName="vertFlow" presStyleCnt="0"/>
      <dgm:spPr/>
    </dgm:pt>
    <dgm:pt modelId="{BAE29486-6313-432B-B35E-DE185FEFDEE7}" type="pres">
      <dgm:prSet presAssocID="{3F1B4DDB-8365-4C86-BC0B-9AE35D161571}" presName="header" presStyleLbl="node1" presStyleIdx="0" presStyleCnt="5"/>
      <dgm:spPr>
        <a:prstGeom prst="roundRect">
          <a:avLst>
            <a:gd name="adj" fmla="val 10000"/>
          </a:avLst>
        </a:prstGeom>
      </dgm:spPr>
      <dgm:t>
        <a:bodyPr/>
        <a:lstStyle/>
        <a:p>
          <a:endParaRPr lang="en-US"/>
        </a:p>
      </dgm:t>
    </dgm:pt>
    <dgm:pt modelId="{4794D5B5-081D-4979-92A5-D76BD8BCBDBC}" type="pres">
      <dgm:prSet presAssocID="{2E46499A-BECE-420A-B1ED-D287B0A362A2}" presName="parTrans" presStyleLbl="sibTrans2D1" presStyleIdx="0" presStyleCnt="5" custScaleX="168220" custScaleY="258804"/>
      <dgm:spPr>
        <a:prstGeom prst="rightArrow">
          <a:avLst>
            <a:gd name="adj1" fmla="val 66700"/>
            <a:gd name="adj2" fmla="val 50000"/>
          </a:avLst>
        </a:prstGeom>
      </dgm:spPr>
      <dgm:t>
        <a:bodyPr/>
        <a:lstStyle/>
        <a:p>
          <a:endParaRPr lang="en-US"/>
        </a:p>
      </dgm:t>
    </dgm:pt>
    <dgm:pt modelId="{ACB22E5C-F89E-45AD-B3C6-378B484CA599}" type="pres">
      <dgm:prSet presAssocID="{6213EB68-EFE9-44DF-A02F-10D74F18F6B5}" presName="child" presStyleLbl="alignAccFollowNode1" presStyleIdx="0" presStyleCnt="5">
        <dgm:presLayoutVars>
          <dgm:chMax val="0"/>
          <dgm:bulletEnabled val="1"/>
        </dgm:presLayoutVars>
      </dgm:prSet>
      <dgm:spPr>
        <a:prstGeom prst="roundRect">
          <a:avLst>
            <a:gd name="adj" fmla="val 10000"/>
          </a:avLst>
        </a:prstGeom>
      </dgm:spPr>
      <dgm:t>
        <a:bodyPr/>
        <a:lstStyle/>
        <a:p>
          <a:endParaRPr lang="en-US"/>
        </a:p>
      </dgm:t>
    </dgm:pt>
    <dgm:pt modelId="{CC3FDCDC-CB16-41A4-9D1F-A95DF5C09EF0}" type="pres">
      <dgm:prSet presAssocID="{3F1B4DDB-8365-4C86-BC0B-9AE35D161571}" presName="hSp" presStyleCnt="0"/>
      <dgm:spPr/>
    </dgm:pt>
    <dgm:pt modelId="{FE5590D7-A739-4B67-B9E3-8C6C8A6007DE}" type="pres">
      <dgm:prSet presAssocID="{B48B96D5-D7F1-4B1B-9EF5-E8EA2F3442F0}" presName="vertFlow" presStyleCnt="0"/>
      <dgm:spPr/>
    </dgm:pt>
    <dgm:pt modelId="{0D99A065-8A6C-4368-8F9E-B9C555329104}" type="pres">
      <dgm:prSet presAssocID="{B48B96D5-D7F1-4B1B-9EF5-E8EA2F3442F0}" presName="header" presStyleLbl="node1" presStyleIdx="1" presStyleCnt="5" custLinFactNeighborX="-994" custLinFactNeighborY="-7848"/>
      <dgm:spPr>
        <a:prstGeom prst="roundRect">
          <a:avLst>
            <a:gd name="adj" fmla="val 10000"/>
          </a:avLst>
        </a:prstGeom>
      </dgm:spPr>
      <dgm:t>
        <a:bodyPr/>
        <a:lstStyle/>
        <a:p>
          <a:endParaRPr lang="en-US"/>
        </a:p>
      </dgm:t>
    </dgm:pt>
    <dgm:pt modelId="{2F31387C-4321-43AF-A103-27522765ABA4}" type="pres">
      <dgm:prSet presAssocID="{8BA6CF21-564D-4608-AB56-CC8AE8724CD6}" presName="parTrans" presStyleLbl="sibTrans2D1" presStyleIdx="1" presStyleCnt="5" custScaleX="163200" custScaleY="258804" custLinFactNeighborX="630" custLinFactNeighborY="-1756"/>
      <dgm:spPr>
        <a:prstGeom prst="rightArrow">
          <a:avLst>
            <a:gd name="adj1" fmla="val 66700"/>
            <a:gd name="adj2" fmla="val 50000"/>
          </a:avLst>
        </a:prstGeom>
      </dgm:spPr>
      <dgm:t>
        <a:bodyPr/>
        <a:lstStyle/>
        <a:p>
          <a:endParaRPr lang="en-US"/>
        </a:p>
      </dgm:t>
    </dgm:pt>
    <dgm:pt modelId="{43ED94FF-2ECC-4949-85ED-4A939046515C}" type="pres">
      <dgm:prSet presAssocID="{10343E13-C36D-4126-BAF8-7C1E71DD7CE3}" presName="child" presStyleLbl="alignAccFollowNode1" presStyleIdx="1" presStyleCnt="5">
        <dgm:presLayoutVars>
          <dgm:chMax val="0"/>
          <dgm:bulletEnabled val="1"/>
        </dgm:presLayoutVars>
      </dgm:prSet>
      <dgm:spPr>
        <a:prstGeom prst="roundRect">
          <a:avLst>
            <a:gd name="adj" fmla="val 10000"/>
          </a:avLst>
        </a:prstGeom>
      </dgm:spPr>
      <dgm:t>
        <a:bodyPr/>
        <a:lstStyle/>
        <a:p>
          <a:endParaRPr lang="en-US"/>
        </a:p>
      </dgm:t>
    </dgm:pt>
    <dgm:pt modelId="{21989771-B584-4D46-AFA4-A51428D55A5B}" type="pres">
      <dgm:prSet presAssocID="{B48B96D5-D7F1-4B1B-9EF5-E8EA2F3442F0}" presName="hSp" presStyleCnt="0"/>
      <dgm:spPr/>
    </dgm:pt>
    <dgm:pt modelId="{BB91D96B-2379-472D-8E52-060692D143B7}" type="pres">
      <dgm:prSet presAssocID="{193BA8D9-588F-439B-AA95-CE93A39135B8}" presName="vertFlow" presStyleCnt="0"/>
      <dgm:spPr/>
    </dgm:pt>
    <dgm:pt modelId="{DC26F6FE-C850-4A4A-A767-94B8D311BF36}" type="pres">
      <dgm:prSet presAssocID="{193BA8D9-588F-439B-AA95-CE93A39135B8}" presName="header" presStyleLbl="node1" presStyleIdx="2" presStyleCnt="5"/>
      <dgm:spPr>
        <a:prstGeom prst="roundRect">
          <a:avLst>
            <a:gd name="adj" fmla="val 10000"/>
          </a:avLst>
        </a:prstGeom>
      </dgm:spPr>
      <dgm:t>
        <a:bodyPr/>
        <a:lstStyle/>
        <a:p>
          <a:endParaRPr lang="en-US"/>
        </a:p>
      </dgm:t>
    </dgm:pt>
    <dgm:pt modelId="{570033FC-8484-4D8B-8DBD-92A82DA03412}" type="pres">
      <dgm:prSet presAssocID="{C24E9152-6A78-46BB-924A-1255EA2BBC2F}" presName="parTrans" presStyleLbl="sibTrans2D1" presStyleIdx="2" presStyleCnt="5" custScaleX="168220" custScaleY="258804"/>
      <dgm:spPr>
        <a:prstGeom prst="rightArrow">
          <a:avLst>
            <a:gd name="adj1" fmla="val 66700"/>
            <a:gd name="adj2" fmla="val 50000"/>
          </a:avLst>
        </a:prstGeom>
      </dgm:spPr>
      <dgm:t>
        <a:bodyPr/>
        <a:lstStyle/>
        <a:p>
          <a:endParaRPr lang="en-US"/>
        </a:p>
      </dgm:t>
    </dgm:pt>
    <dgm:pt modelId="{16651972-354F-4AA7-B20A-728142824215}" type="pres">
      <dgm:prSet presAssocID="{F10E7DEA-B599-485B-A9E2-D049DF407526}" presName="child" presStyleLbl="alignAccFollowNode1" presStyleIdx="2" presStyleCnt="5">
        <dgm:presLayoutVars>
          <dgm:chMax val="0"/>
          <dgm:bulletEnabled val="1"/>
        </dgm:presLayoutVars>
      </dgm:prSet>
      <dgm:spPr>
        <a:prstGeom prst="roundRect">
          <a:avLst>
            <a:gd name="adj" fmla="val 10000"/>
          </a:avLst>
        </a:prstGeom>
      </dgm:spPr>
      <dgm:t>
        <a:bodyPr/>
        <a:lstStyle/>
        <a:p>
          <a:endParaRPr lang="en-US"/>
        </a:p>
      </dgm:t>
    </dgm:pt>
    <dgm:pt modelId="{FBDC125F-8BF6-4292-A7C6-936F57AAA670}" type="pres">
      <dgm:prSet presAssocID="{193BA8D9-588F-439B-AA95-CE93A39135B8}" presName="hSp" presStyleCnt="0"/>
      <dgm:spPr/>
    </dgm:pt>
    <dgm:pt modelId="{89C74025-96B6-4ECF-89F8-9B9AAE37BAB3}" type="pres">
      <dgm:prSet presAssocID="{23930032-B3B3-4D29-B0FF-47D1E1C7785D}" presName="vertFlow" presStyleCnt="0"/>
      <dgm:spPr/>
    </dgm:pt>
    <dgm:pt modelId="{204EF59E-61D2-4927-B9C1-0F1689351355}" type="pres">
      <dgm:prSet presAssocID="{23930032-B3B3-4D29-B0FF-47D1E1C7785D}" presName="header" presStyleLbl="node1" presStyleIdx="3" presStyleCnt="5"/>
      <dgm:spPr>
        <a:prstGeom prst="roundRect">
          <a:avLst>
            <a:gd name="adj" fmla="val 10000"/>
          </a:avLst>
        </a:prstGeom>
      </dgm:spPr>
      <dgm:t>
        <a:bodyPr/>
        <a:lstStyle/>
        <a:p>
          <a:endParaRPr lang="en-US"/>
        </a:p>
      </dgm:t>
    </dgm:pt>
    <dgm:pt modelId="{408101D4-F0BF-4B4F-A894-40B8DD2C4848}" type="pres">
      <dgm:prSet presAssocID="{32556603-26D3-4966-9C76-B7CEFE7B03BE}" presName="parTrans" presStyleLbl="sibTrans2D1" presStyleIdx="3" presStyleCnt="5" custScaleX="168220" custScaleY="258804"/>
      <dgm:spPr>
        <a:prstGeom prst="rightArrow">
          <a:avLst>
            <a:gd name="adj1" fmla="val 66700"/>
            <a:gd name="adj2" fmla="val 50000"/>
          </a:avLst>
        </a:prstGeom>
      </dgm:spPr>
      <dgm:t>
        <a:bodyPr/>
        <a:lstStyle/>
        <a:p>
          <a:endParaRPr lang="en-US"/>
        </a:p>
      </dgm:t>
    </dgm:pt>
    <dgm:pt modelId="{24A792AE-B6BA-47A0-89BF-40EF57FA89AD}" type="pres">
      <dgm:prSet presAssocID="{A147C1BE-036E-4334-8141-CA853208246C}" presName="child" presStyleLbl="alignAccFollowNode1" presStyleIdx="3" presStyleCnt="5">
        <dgm:presLayoutVars>
          <dgm:chMax val="0"/>
          <dgm:bulletEnabled val="1"/>
        </dgm:presLayoutVars>
      </dgm:prSet>
      <dgm:spPr>
        <a:prstGeom prst="roundRect">
          <a:avLst>
            <a:gd name="adj" fmla="val 10000"/>
          </a:avLst>
        </a:prstGeom>
      </dgm:spPr>
      <dgm:t>
        <a:bodyPr/>
        <a:lstStyle/>
        <a:p>
          <a:endParaRPr lang="en-US"/>
        </a:p>
      </dgm:t>
    </dgm:pt>
    <dgm:pt modelId="{DF851DC7-A80B-491A-A3CF-E8213641E67E}" type="pres">
      <dgm:prSet presAssocID="{23930032-B3B3-4D29-B0FF-47D1E1C7785D}" presName="hSp" presStyleCnt="0"/>
      <dgm:spPr/>
    </dgm:pt>
    <dgm:pt modelId="{E99747AA-90F9-4738-BF78-18520A9BFBD3}" type="pres">
      <dgm:prSet presAssocID="{90869192-94E6-46FB-A70F-34CB8501BEC3}" presName="vertFlow" presStyleCnt="0"/>
      <dgm:spPr/>
    </dgm:pt>
    <dgm:pt modelId="{932801BE-8CE5-4D00-9881-8AC733F36F61}" type="pres">
      <dgm:prSet presAssocID="{90869192-94E6-46FB-A70F-34CB8501BEC3}" presName="header" presStyleLbl="node1" presStyleIdx="4" presStyleCnt="5"/>
      <dgm:spPr>
        <a:prstGeom prst="roundRect">
          <a:avLst>
            <a:gd name="adj" fmla="val 10000"/>
          </a:avLst>
        </a:prstGeom>
      </dgm:spPr>
      <dgm:t>
        <a:bodyPr/>
        <a:lstStyle/>
        <a:p>
          <a:endParaRPr lang="en-US"/>
        </a:p>
      </dgm:t>
    </dgm:pt>
    <dgm:pt modelId="{86EE6394-FCFD-4971-A7D9-B994B1B7292A}" type="pres">
      <dgm:prSet presAssocID="{7F66FBB0-4B3A-49C9-8EC6-CF5ED0C7639C}" presName="parTrans" presStyleLbl="sibTrans2D1" presStyleIdx="4" presStyleCnt="5" custScaleX="168220" custScaleY="258804"/>
      <dgm:spPr>
        <a:prstGeom prst="rightArrow">
          <a:avLst>
            <a:gd name="adj1" fmla="val 66700"/>
            <a:gd name="adj2" fmla="val 50000"/>
          </a:avLst>
        </a:prstGeom>
      </dgm:spPr>
      <dgm:t>
        <a:bodyPr/>
        <a:lstStyle/>
        <a:p>
          <a:endParaRPr lang="en-US"/>
        </a:p>
      </dgm:t>
    </dgm:pt>
    <dgm:pt modelId="{3233B00B-9A3B-4BFC-8D98-6C7433ACEB54}" type="pres">
      <dgm:prSet presAssocID="{4242AF9B-2F3C-4D82-B6C3-4AC8518FAA6C}" presName="child" presStyleLbl="alignAccFollowNode1" presStyleIdx="4" presStyleCnt="5">
        <dgm:presLayoutVars>
          <dgm:chMax val="0"/>
          <dgm:bulletEnabled val="1"/>
        </dgm:presLayoutVars>
      </dgm:prSet>
      <dgm:spPr>
        <a:prstGeom prst="roundRect">
          <a:avLst>
            <a:gd name="adj" fmla="val 10000"/>
          </a:avLst>
        </a:prstGeom>
      </dgm:spPr>
      <dgm:t>
        <a:bodyPr/>
        <a:lstStyle/>
        <a:p>
          <a:endParaRPr lang="en-US"/>
        </a:p>
      </dgm:t>
    </dgm:pt>
  </dgm:ptLst>
  <dgm:cxnLst>
    <dgm:cxn modelId="{EEA471E5-384A-47A1-9DFD-59E21C5A03D3}" type="presOf" srcId="{6213EB68-EFE9-44DF-A02F-10D74F18F6B5}" destId="{ACB22E5C-F89E-45AD-B3C6-378B484CA599}" srcOrd="0" destOrd="0" presId="urn:microsoft.com/office/officeart/2005/8/layout/lProcess1"/>
    <dgm:cxn modelId="{EF3EA74C-F731-4E58-8AC5-BFB5FC984CF3}" type="presOf" srcId="{E72838EE-ED1F-485C-B5AA-F975C743A72D}" destId="{E480100D-285E-4AA4-A7E5-7EB4A4E8F27A}" srcOrd="0" destOrd="0" presId="urn:microsoft.com/office/officeart/2005/8/layout/lProcess1"/>
    <dgm:cxn modelId="{4F639170-9332-4EE6-A849-FB287D818F1B}" type="presOf" srcId="{4242AF9B-2F3C-4D82-B6C3-4AC8518FAA6C}" destId="{3233B00B-9A3B-4BFC-8D98-6C7433ACEB54}" srcOrd="0" destOrd="0" presId="urn:microsoft.com/office/officeart/2005/8/layout/lProcess1"/>
    <dgm:cxn modelId="{AC851709-A2AE-44BC-A061-6650C09D6220}" srcId="{E72838EE-ED1F-485C-B5AA-F975C743A72D}" destId="{B48B96D5-D7F1-4B1B-9EF5-E8EA2F3442F0}" srcOrd="1" destOrd="0" parTransId="{D9D8B7CE-EFD9-4601-9E40-5D8D1770A705}" sibTransId="{07892607-F5BF-4CFD-89AB-DA0E40AD71F4}"/>
    <dgm:cxn modelId="{DC2E476D-C797-4B3D-8D6A-AD0EE9F7370B}" srcId="{193BA8D9-588F-439B-AA95-CE93A39135B8}" destId="{F10E7DEA-B599-485B-A9E2-D049DF407526}" srcOrd="0" destOrd="0" parTransId="{C24E9152-6A78-46BB-924A-1255EA2BBC2F}" sibTransId="{48173E6E-B3A4-457B-9A4D-D81B18A6893C}"/>
    <dgm:cxn modelId="{9EE42F91-42B4-410D-8D00-ECF839858559}" type="presOf" srcId="{193BA8D9-588F-439B-AA95-CE93A39135B8}" destId="{DC26F6FE-C850-4A4A-A767-94B8D311BF36}" srcOrd="0" destOrd="0" presId="urn:microsoft.com/office/officeart/2005/8/layout/lProcess1"/>
    <dgm:cxn modelId="{E788C5B0-66AB-4CD2-8656-27074BFE236A}" srcId="{E72838EE-ED1F-485C-B5AA-F975C743A72D}" destId="{193BA8D9-588F-439B-AA95-CE93A39135B8}" srcOrd="2" destOrd="0" parTransId="{F1EB026B-5835-4183-915B-78CAE9C66BB0}" sibTransId="{108D587F-BB26-49DD-A90C-DFAC0492827E}"/>
    <dgm:cxn modelId="{9440BD0F-5B86-479A-A871-0B9DB89642EE}" type="presOf" srcId="{8BA6CF21-564D-4608-AB56-CC8AE8724CD6}" destId="{2F31387C-4321-43AF-A103-27522765ABA4}" srcOrd="0" destOrd="0" presId="urn:microsoft.com/office/officeart/2005/8/layout/lProcess1"/>
    <dgm:cxn modelId="{DB80C3D0-AA3B-4792-BAED-7DE354E68816}" type="presOf" srcId="{3F1B4DDB-8365-4C86-BC0B-9AE35D161571}" destId="{BAE29486-6313-432B-B35E-DE185FEFDEE7}" srcOrd="0" destOrd="0" presId="urn:microsoft.com/office/officeart/2005/8/layout/lProcess1"/>
    <dgm:cxn modelId="{146FE64B-E679-41AC-A3D8-320D9647555D}" type="presOf" srcId="{23930032-B3B3-4D29-B0FF-47D1E1C7785D}" destId="{204EF59E-61D2-4927-B9C1-0F1689351355}" srcOrd="0" destOrd="0" presId="urn:microsoft.com/office/officeart/2005/8/layout/lProcess1"/>
    <dgm:cxn modelId="{E4FC4EE9-1148-4B91-807A-DD2C49CE8831}" type="presOf" srcId="{B48B96D5-D7F1-4B1B-9EF5-E8EA2F3442F0}" destId="{0D99A065-8A6C-4368-8F9E-B9C555329104}" srcOrd="0" destOrd="0" presId="urn:microsoft.com/office/officeart/2005/8/layout/lProcess1"/>
    <dgm:cxn modelId="{AA2B2F1C-1364-486E-AD17-F7EBC15DDB34}" srcId="{E72838EE-ED1F-485C-B5AA-F975C743A72D}" destId="{90869192-94E6-46FB-A70F-34CB8501BEC3}" srcOrd="4" destOrd="0" parTransId="{FDCEADAB-55EC-4768-B747-6A6A98A5642C}" sibTransId="{754FE72B-0C7E-45F6-95B2-546955D36409}"/>
    <dgm:cxn modelId="{E2128B02-6D23-40F7-B2ED-E2ACA158D2AF}" type="presOf" srcId="{2E46499A-BECE-420A-B1ED-D287B0A362A2}" destId="{4794D5B5-081D-4979-92A5-D76BD8BCBDBC}" srcOrd="0" destOrd="0" presId="urn:microsoft.com/office/officeart/2005/8/layout/lProcess1"/>
    <dgm:cxn modelId="{AD8FD868-1F77-4457-A5BC-0E6BFBE9A1CD}" srcId="{3F1B4DDB-8365-4C86-BC0B-9AE35D161571}" destId="{6213EB68-EFE9-44DF-A02F-10D74F18F6B5}" srcOrd="0" destOrd="0" parTransId="{2E46499A-BECE-420A-B1ED-D287B0A362A2}" sibTransId="{5944431F-1F7D-4285-B7CF-4C91F7357B4B}"/>
    <dgm:cxn modelId="{9BF7D40E-2A41-420F-A296-8543F3CC6E78}" type="presOf" srcId="{32556603-26D3-4966-9C76-B7CEFE7B03BE}" destId="{408101D4-F0BF-4B4F-A894-40B8DD2C4848}" srcOrd="0" destOrd="0" presId="urn:microsoft.com/office/officeart/2005/8/layout/lProcess1"/>
    <dgm:cxn modelId="{437576FC-348F-41F8-9DB5-75ECCD0EC80F}" srcId="{E72838EE-ED1F-485C-B5AA-F975C743A72D}" destId="{3F1B4DDB-8365-4C86-BC0B-9AE35D161571}" srcOrd="0" destOrd="0" parTransId="{01CE0F7B-34EA-4C7D-9123-1B82E3EFA782}" sibTransId="{E8AE1807-59F2-4DC4-8725-2CC0878B75BB}"/>
    <dgm:cxn modelId="{67576035-C04A-4B0F-B0DD-A75DB9229144}" type="presOf" srcId="{10343E13-C36D-4126-BAF8-7C1E71DD7CE3}" destId="{43ED94FF-2ECC-4949-85ED-4A939046515C}" srcOrd="0" destOrd="0" presId="urn:microsoft.com/office/officeart/2005/8/layout/lProcess1"/>
    <dgm:cxn modelId="{0369FFAA-351D-48DF-86F6-D02F35D2CA96}" srcId="{90869192-94E6-46FB-A70F-34CB8501BEC3}" destId="{4242AF9B-2F3C-4D82-B6C3-4AC8518FAA6C}" srcOrd="0" destOrd="0" parTransId="{7F66FBB0-4B3A-49C9-8EC6-CF5ED0C7639C}" sibTransId="{8A9FB0D0-563B-4F84-AA85-0D70AF5E27EB}"/>
    <dgm:cxn modelId="{D3D5471E-14F6-49CD-8A9F-1748D3A726B9}" type="presOf" srcId="{C24E9152-6A78-46BB-924A-1255EA2BBC2F}" destId="{570033FC-8484-4D8B-8DBD-92A82DA03412}" srcOrd="0" destOrd="0" presId="urn:microsoft.com/office/officeart/2005/8/layout/lProcess1"/>
    <dgm:cxn modelId="{955BFE64-8B29-4C1A-A79F-D1D1FAF1FD1D}" type="presOf" srcId="{7F66FBB0-4B3A-49C9-8EC6-CF5ED0C7639C}" destId="{86EE6394-FCFD-4971-A7D9-B994B1B7292A}" srcOrd="0" destOrd="0" presId="urn:microsoft.com/office/officeart/2005/8/layout/lProcess1"/>
    <dgm:cxn modelId="{38A31D75-C1E7-4048-9A03-1BC0E17EEF7C}" srcId="{E72838EE-ED1F-485C-B5AA-F975C743A72D}" destId="{23930032-B3B3-4D29-B0FF-47D1E1C7785D}" srcOrd="3" destOrd="0" parTransId="{2D39166A-C4B9-4D8A-82E6-A6389F4E101E}" sibTransId="{2A28351E-A208-45D6-A499-AE03A493A7D5}"/>
    <dgm:cxn modelId="{5446F3DD-5D8C-4FDB-8FCB-C97031FBCD74}" srcId="{23930032-B3B3-4D29-B0FF-47D1E1C7785D}" destId="{A147C1BE-036E-4334-8141-CA853208246C}" srcOrd="0" destOrd="0" parTransId="{32556603-26D3-4966-9C76-B7CEFE7B03BE}" sibTransId="{14AC77A9-D47A-4FF3-8629-D73616ACB95F}"/>
    <dgm:cxn modelId="{2A7E9D9B-18DD-464D-AED2-C2771388F116}" type="presOf" srcId="{F10E7DEA-B599-485B-A9E2-D049DF407526}" destId="{16651972-354F-4AA7-B20A-728142824215}" srcOrd="0" destOrd="0" presId="urn:microsoft.com/office/officeart/2005/8/layout/lProcess1"/>
    <dgm:cxn modelId="{77269892-58F0-472D-BE36-BC332BED3EAA}" srcId="{B48B96D5-D7F1-4B1B-9EF5-E8EA2F3442F0}" destId="{10343E13-C36D-4126-BAF8-7C1E71DD7CE3}" srcOrd="0" destOrd="0" parTransId="{8BA6CF21-564D-4608-AB56-CC8AE8724CD6}" sibTransId="{8F226945-8A7E-4536-9C6E-A8B02442723C}"/>
    <dgm:cxn modelId="{49255177-D649-473E-99BE-EF74322D5A0E}" type="presOf" srcId="{90869192-94E6-46FB-A70F-34CB8501BEC3}" destId="{932801BE-8CE5-4D00-9881-8AC733F36F61}" srcOrd="0" destOrd="0" presId="urn:microsoft.com/office/officeart/2005/8/layout/lProcess1"/>
    <dgm:cxn modelId="{3174330B-6947-4BB5-B148-76F1A923FFC4}" type="presOf" srcId="{A147C1BE-036E-4334-8141-CA853208246C}" destId="{24A792AE-B6BA-47A0-89BF-40EF57FA89AD}" srcOrd="0" destOrd="0" presId="urn:microsoft.com/office/officeart/2005/8/layout/lProcess1"/>
    <dgm:cxn modelId="{3F322377-1239-48E1-BB10-9A3B5AC23CB4}" type="presParOf" srcId="{E480100D-285E-4AA4-A7E5-7EB4A4E8F27A}" destId="{EB2265E9-2D0E-46C6-8739-F1E144CAC024}" srcOrd="0" destOrd="0" presId="urn:microsoft.com/office/officeart/2005/8/layout/lProcess1"/>
    <dgm:cxn modelId="{64370AB4-6919-40C9-A0CC-3231B24945C4}" type="presParOf" srcId="{EB2265E9-2D0E-46C6-8739-F1E144CAC024}" destId="{BAE29486-6313-432B-B35E-DE185FEFDEE7}" srcOrd="0" destOrd="0" presId="urn:microsoft.com/office/officeart/2005/8/layout/lProcess1"/>
    <dgm:cxn modelId="{BA87B369-F32B-48D1-869F-4B553FAC5895}" type="presParOf" srcId="{EB2265E9-2D0E-46C6-8739-F1E144CAC024}" destId="{4794D5B5-081D-4979-92A5-D76BD8BCBDBC}" srcOrd="1" destOrd="0" presId="urn:microsoft.com/office/officeart/2005/8/layout/lProcess1"/>
    <dgm:cxn modelId="{18019504-42FF-474F-AE92-B48BE8AB58DA}" type="presParOf" srcId="{EB2265E9-2D0E-46C6-8739-F1E144CAC024}" destId="{ACB22E5C-F89E-45AD-B3C6-378B484CA599}" srcOrd="2" destOrd="0" presId="urn:microsoft.com/office/officeart/2005/8/layout/lProcess1"/>
    <dgm:cxn modelId="{54CF2BB1-77B8-49B4-B8EF-FFF942DC5CFC}" type="presParOf" srcId="{E480100D-285E-4AA4-A7E5-7EB4A4E8F27A}" destId="{CC3FDCDC-CB16-41A4-9D1F-A95DF5C09EF0}" srcOrd="1" destOrd="0" presId="urn:microsoft.com/office/officeart/2005/8/layout/lProcess1"/>
    <dgm:cxn modelId="{DAC892AE-6A8E-43AD-AC01-ADC17062BAFF}" type="presParOf" srcId="{E480100D-285E-4AA4-A7E5-7EB4A4E8F27A}" destId="{FE5590D7-A739-4B67-B9E3-8C6C8A6007DE}" srcOrd="2" destOrd="0" presId="urn:microsoft.com/office/officeart/2005/8/layout/lProcess1"/>
    <dgm:cxn modelId="{1B80C3A9-4AF4-4B82-822A-00A4CD785113}" type="presParOf" srcId="{FE5590D7-A739-4B67-B9E3-8C6C8A6007DE}" destId="{0D99A065-8A6C-4368-8F9E-B9C555329104}" srcOrd="0" destOrd="0" presId="urn:microsoft.com/office/officeart/2005/8/layout/lProcess1"/>
    <dgm:cxn modelId="{EBB22BFD-1BE0-4D69-84B9-752E879BB328}" type="presParOf" srcId="{FE5590D7-A739-4B67-B9E3-8C6C8A6007DE}" destId="{2F31387C-4321-43AF-A103-27522765ABA4}" srcOrd="1" destOrd="0" presId="urn:microsoft.com/office/officeart/2005/8/layout/lProcess1"/>
    <dgm:cxn modelId="{F446BFA7-9B2A-420B-BA6D-43CAD854FE43}" type="presParOf" srcId="{FE5590D7-A739-4B67-B9E3-8C6C8A6007DE}" destId="{43ED94FF-2ECC-4949-85ED-4A939046515C}" srcOrd="2" destOrd="0" presId="urn:microsoft.com/office/officeart/2005/8/layout/lProcess1"/>
    <dgm:cxn modelId="{467769D7-12D8-4CA4-9635-5EDDA2CD6F93}" type="presParOf" srcId="{E480100D-285E-4AA4-A7E5-7EB4A4E8F27A}" destId="{21989771-B584-4D46-AFA4-A51428D55A5B}" srcOrd="3" destOrd="0" presId="urn:microsoft.com/office/officeart/2005/8/layout/lProcess1"/>
    <dgm:cxn modelId="{8FD6EB2E-71AB-49EE-B732-E53A705311BD}" type="presParOf" srcId="{E480100D-285E-4AA4-A7E5-7EB4A4E8F27A}" destId="{BB91D96B-2379-472D-8E52-060692D143B7}" srcOrd="4" destOrd="0" presId="urn:microsoft.com/office/officeart/2005/8/layout/lProcess1"/>
    <dgm:cxn modelId="{914A947E-F11D-42D9-B8E2-EDD97092B3AE}" type="presParOf" srcId="{BB91D96B-2379-472D-8E52-060692D143B7}" destId="{DC26F6FE-C850-4A4A-A767-94B8D311BF36}" srcOrd="0" destOrd="0" presId="urn:microsoft.com/office/officeart/2005/8/layout/lProcess1"/>
    <dgm:cxn modelId="{EB667B9D-3A73-42E0-9965-2A0E75B5D7C2}" type="presParOf" srcId="{BB91D96B-2379-472D-8E52-060692D143B7}" destId="{570033FC-8484-4D8B-8DBD-92A82DA03412}" srcOrd="1" destOrd="0" presId="urn:microsoft.com/office/officeart/2005/8/layout/lProcess1"/>
    <dgm:cxn modelId="{19CC5046-7923-48C0-BA20-CE1AA9BEB79D}" type="presParOf" srcId="{BB91D96B-2379-472D-8E52-060692D143B7}" destId="{16651972-354F-4AA7-B20A-728142824215}" srcOrd="2" destOrd="0" presId="urn:microsoft.com/office/officeart/2005/8/layout/lProcess1"/>
    <dgm:cxn modelId="{4A296FE5-5548-40E3-80D2-081DD3B0AB7D}" type="presParOf" srcId="{E480100D-285E-4AA4-A7E5-7EB4A4E8F27A}" destId="{FBDC125F-8BF6-4292-A7C6-936F57AAA670}" srcOrd="5" destOrd="0" presId="urn:microsoft.com/office/officeart/2005/8/layout/lProcess1"/>
    <dgm:cxn modelId="{48D9754F-4A8D-4C73-B8FE-8964F4B91AB6}" type="presParOf" srcId="{E480100D-285E-4AA4-A7E5-7EB4A4E8F27A}" destId="{89C74025-96B6-4ECF-89F8-9B9AAE37BAB3}" srcOrd="6" destOrd="0" presId="urn:microsoft.com/office/officeart/2005/8/layout/lProcess1"/>
    <dgm:cxn modelId="{38F60091-3168-4740-820D-B8496E53A919}" type="presParOf" srcId="{89C74025-96B6-4ECF-89F8-9B9AAE37BAB3}" destId="{204EF59E-61D2-4927-B9C1-0F1689351355}" srcOrd="0" destOrd="0" presId="urn:microsoft.com/office/officeart/2005/8/layout/lProcess1"/>
    <dgm:cxn modelId="{E4B58919-284F-4273-BD73-3A9C27569C0F}" type="presParOf" srcId="{89C74025-96B6-4ECF-89F8-9B9AAE37BAB3}" destId="{408101D4-F0BF-4B4F-A894-40B8DD2C4848}" srcOrd="1" destOrd="0" presId="urn:microsoft.com/office/officeart/2005/8/layout/lProcess1"/>
    <dgm:cxn modelId="{FAF1DCC8-D498-40E3-B981-F9433057AD40}" type="presParOf" srcId="{89C74025-96B6-4ECF-89F8-9B9AAE37BAB3}" destId="{24A792AE-B6BA-47A0-89BF-40EF57FA89AD}" srcOrd="2" destOrd="0" presId="urn:microsoft.com/office/officeart/2005/8/layout/lProcess1"/>
    <dgm:cxn modelId="{D6D481AE-C90C-4315-B54E-A1931C950AC4}" type="presParOf" srcId="{E480100D-285E-4AA4-A7E5-7EB4A4E8F27A}" destId="{DF851DC7-A80B-491A-A3CF-E8213641E67E}" srcOrd="7" destOrd="0" presId="urn:microsoft.com/office/officeart/2005/8/layout/lProcess1"/>
    <dgm:cxn modelId="{E06F4BD0-BA15-4F8C-8A8A-6BF815AE993C}" type="presParOf" srcId="{E480100D-285E-4AA4-A7E5-7EB4A4E8F27A}" destId="{E99747AA-90F9-4738-BF78-18520A9BFBD3}" srcOrd="8" destOrd="0" presId="urn:microsoft.com/office/officeart/2005/8/layout/lProcess1"/>
    <dgm:cxn modelId="{D5CF6964-25C8-4897-B9E3-CFA662CC208B}" type="presParOf" srcId="{E99747AA-90F9-4738-BF78-18520A9BFBD3}" destId="{932801BE-8CE5-4D00-9881-8AC733F36F61}" srcOrd="0" destOrd="0" presId="urn:microsoft.com/office/officeart/2005/8/layout/lProcess1"/>
    <dgm:cxn modelId="{A2061E91-5EB4-43BF-A891-64EE87F6799A}" type="presParOf" srcId="{E99747AA-90F9-4738-BF78-18520A9BFBD3}" destId="{86EE6394-FCFD-4971-A7D9-B994B1B7292A}" srcOrd="1" destOrd="0" presId="urn:microsoft.com/office/officeart/2005/8/layout/lProcess1"/>
    <dgm:cxn modelId="{42CE0F29-7D0C-4D84-BF33-A12AD2E35718}" type="presParOf" srcId="{E99747AA-90F9-4738-BF78-18520A9BFBD3}" destId="{3233B00B-9A3B-4BFC-8D98-6C7433ACEB54}"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9486-6313-432B-B35E-DE185FEFDEE7}">
      <dsp:nvSpPr>
        <dsp:cNvPr id="0" name=""/>
        <dsp:cNvSpPr/>
      </dsp:nvSpPr>
      <dsp:spPr>
        <a:xfrm>
          <a:off x="2036" y="696892"/>
          <a:ext cx="1615186" cy="403796"/>
        </a:xfrm>
        <a:prstGeom prst="roundRect">
          <a:avLst>
            <a:gd name="adj" fmla="val 10000"/>
          </a:avLst>
        </a:prstGeom>
        <a:solidFill>
          <a:srgbClr val="4F81BD">
            <a:hueOff val="0"/>
            <a:satOff val="0"/>
            <a:lumOff val="0"/>
            <a:alphaOff val="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FY2014</a:t>
          </a:r>
          <a:endParaRPr lang="en-US" sz="2300" kern="1200" dirty="0">
            <a:solidFill>
              <a:sysClr val="window" lastClr="FFFFFF"/>
            </a:solidFill>
            <a:latin typeface="Calibri"/>
            <a:ea typeface="+mn-ea"/>
            <a:cs typeface="+mn-cs"/>
          </a:endParaRPr>
        </a:p>
      </dsp:txBody>
      <dsp:txXfrm>
        <a:off x="13863" y="708719"/>
        <a:ext cx="1591532" cy="380142"/>
      </dsp:txXfrm>
    </dsp:sp>
    <dsp:sp modelId="{4794D5B5-081D-4979-92A5-D76BD8BCBDBC}">
      <dsp:nvSpPr>
        <dsp:cNvPr id="0" name=""/>
        <dsp:cNvSpPr/>
      </dsp:nvSpPr>
      <dsp:spPr>
        <a:xfrm rot="5400000">
          <a:off x="750194" y="1079912"/>
          <a:ext cx="118871" cy="182882"/>
        </a:xfrm>
        <a:prstGeom prst="rightArrow">
          <a:avLst>
            <a:gd name="adj1" fmla="val 667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CB22E5C-F89E-45AD-B3C6-378B484CA599}">
      <dsp:nvSpPr>
        <dsp:cNvPr id="0" name=""/>
        <dsp:cNvSpPr/>
      </dsp:nvSpPr>
      <dsp:spPr>
        <a:xfrm>
          <a:off x="2036" y="1242017"/>
          <a:ext cx="1615186" cy="403796"/>
        </a:xfrm>
        <a:prstGeom prst="roundRect">
          <a:avLst>
            <a:gd name="adj" fmla="val 10000"/>
          </a:avLst>
        </a:prstGeom>
        <a:solidFill>
          <a:srgbClr val="4F81BD">
            <a:alpha val="90000"/>
            <a:tint val="40000"/>
            <a:hueOff val="0"/>
            <a:satOff val="0"/>
            <a:lumOff val="0"/>
            <a:alphaOff val="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Georgia" panose="02040502050405020303" pitchFamily="18" charset="0"/>
              <a:ea typeface="+mn-ea"/>
              <a:cs typeface="+mn-cs"/>
            </a:rPr>
            <a:t>Initial Operating Capabilities</a:t>
          </a:r>
          <a:endParaRPr lang="en-US" sz="900" kern="1200" dirty="0">
            <a:solidFill>
              <a:sysClr val="windowText" lastClr="000000">
                <a:hueOff val="0"/>
                <a:satOff val="0"/>
                <a:lumOff val="0"/>
                <a:alphaOff val="0"/>
              </a:sysClr>
            </a:solidFill>
            <a:latin typeface="Georgia" panose="02040502050405020303" pitchFamily="18" charset="0"/>
            <a:ea typeface="+mn-ea"/>
            <a:cs typeface="+mn-cs"/>
          </a:endParaRPr>
        </a:p>
      </dsp:txBody>
      <dsp:txXfrm>
        <a:off x="13863" y="1253844"/>
        <a:ext cx="1591532" cy="380142"/>
      </dsp:txXfrm>
    </dsp:sp>
    <dsp:sp modelId="{0D99A065-8A6C-4368-8F9E-B9C555329104}">
      <dsp:nvSpPr>
        <dsp:cNvPr id="0" name=""/>
        <dsp:cNvSpPr/>
      </dsp:nvSpPr>
      <dsp:spPr>
        <a:xfrm>
          <a:off x="1827294" y="692606"/>
          <a:ext cx="1615186" cy="403796"/>
        </a:xfrm>
        <a:prstGeom prst="roundRect">
          <a:avLst>
            <a:gd name="adj" fmla="val 10000"/>
          </a:avLst>
        </a:prstGeom>
        <a:solidFill>
          <a:srgbClr val="4F81BD">
            <a:hueOff val="0"/>
            <a:satOff val="0"/>
            <a:lumOff val="0"/>
            <a:alphaOff val="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FY2015</a:t>
          </a:r>
          <a:endParaRPr lang="en-US" sz="2300" kern="1200" dirty="0">
            <a:solidFill>
              <a:sysClr val="window" lastClr="FFFFFF"/>
            </a:solidFill>
            <a:latin typeface="Calibri"/>
            <a:ea typeface="+mn-ea"/>
            <a:cs typeface="+mn-cs"/>
          </a:endParaRPr>
        </a:p>
      </dsp:txBody>
      <dsp:txXfrm>
        <a:off x="1839121" y="704433"/>
        <a:ext cx="1591532" cy="380142"/>
      </dsp:txXfrm>
    </dsp:sp>
    <dsp:sp modelId="{2F31387C-4321-43AF-A103-27522765ABA4}">
      <dsp:nvSpPr>
        <dsp:cNvPr id="0" name=""/>
        <dsp:cNvSpPr/>
      </dsp:nvSpPr>
      <dsp:spPr>
        <a:xfrm rot="5299570">
          <a:off x="2583938" y="1076528"/>
          <a:ext cx="118872" cy="182882"/>
        </a:xfrm>
        <a:prstGeom prst="rightArrow">
          <a:avLst>
            <a:gd name="adj1" fmla="val 667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3ED94FF-2ECC-4949-85ED-4A939046515C}">
      <dsp:nvSpPr>
        <dsp:cNvPr id="0" name=""/>
        <dsp:cNvSpPr/>
      </dsp:nvSpPr>
      <dsp:spPr>
        <a:xfrm>
          <a:off x="1843349" y="1242017"/>
          <a:ext cx="1615186" cy="403796"/>
        </a:xfrm>
        <a:prstGeom prst="roundRect">
          <a:avLst>
            <a:gd name="adj" fmla="val 10000"/>
          </a:avLst>
        </a:prstGeom>
        <a:solidFill>
          <a:srgbClr val="4F81BD">
            <a:alpha val="90000"/>
            <a:tint val="40000"/>
            <a:hueOff val="0"/>
            <a:satOff val="0"/>
            <a:lumOff val="0"/>
            <a:alphaOff val="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Georgia" panose="02040502050405020303" pitchFamily="18" charset="0"/>
              <a:ea typeface="+mn-ea"/>
              <a:cs typeface="+mn-cs"/>
            </a:rPr>
            <a:t>Improved Infrastructure  and Clinical Enhancements</a:t>
          </a:r>
          <a:endParaRPr lang="en-US" sz="900" kern="1200" dirty="0">
            <a:solidFill>
              <a:sysClr val="windowText" lastClr="000000">
                <a:hueOff val="0"/>
                <a:satOff val="0"/>
                <a:lumOff val="0"/>
                <a:alphaOff val="0"/>
              </a:sysClr>
            </a:solidFill>
            <a:latin typeface="Georgia" panose="02040502050405020303" pitchFamily="18" charset="0"/>
            <a:ea typeface="+mn-ea"/>
            <a:cs typeface="+mn-cs"/>
          </a:endParaRPr>
        </a:p>
      </dsp:txBody>
      <dsp:txXfrm>
        <a:off x="1855176" y="1253844"/>
        <a:ext cx="1591532" cy="380142"/>
      </dsp:txXfrm>
    </dsp:sp>
    <dsp:sp modelId="{DC26F6FE-C850-4A4A-A767-94B8D311BF36}">
      <dsp:nvSpPr>
        <dsp:cNvPr id="0" name=""/>
        <dsp:cNvSpPr/>
      </dsp:nvSpPr>
      <dsp:spPr>
        <a:xfrm>
          <a:off x="3684662" y="696892"/>
          <a:ext cx="1615186" cy="403796"/>
        </a:xfrm>
        <a:prstGeom prst="roundRect">
          <a:avLst>
            <a:gd name="adj" fmla="val 10000"/>
          </a:avLst>
        </a:prstGeom>
        <a:solidFill>
          <a:srgbClr val="4F81BD">
            <a:hueOff val="0"/>
            <a:satOff val="0"/>
            <a:lumOff val="0"/>
            <a:alphaOff val="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CY2016*</a:t>
          </a:r>
          <a:endParaRPr lang="en-US" sz="2300" kern="1200" dirty="0">
            <a:solidFill>
              <a:sysClr val="window" lastClr="FFFFFF"/>
            </a:solidFill>
            <a:latin typeface="Calibri"/>
            <a:ea typeface="+mn-ea"/>
            <a:cs typeface="+mn-cs"/>
          </a:endParaRPr>
        </a:p>
      </dsp:txBody>
      <dsp:txXfrm>
        <a:off x="3696489" y="708719"/>
        <a:ext cx="1591532" cy="380142"/>
      </dsp:txXfrm>
    </dsp:sp>
    <dsp:sp modelId="{570033FC-8484-4D8B-8DBD-92A82DA03412}">
      <dsp:nvSpPr>
        <dsp:cNvPr id="0" name=""/>
        <dsp:cNvSpPr/>
      </dsp:nvSpPr>
      <dsp:spPr>
        <a:xfrm rot="5400000">
          <a:off x="4432819" y="1079912"/>
          <a:ext cx="118871" cy="182882"/>
        </a:xfrm>
        <a:prstGeom prst="rightArrow">
          <a:avLst>
            <a:gd name="adj1" fmla="val 667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6651972-354F-4AA7-B20A-728142824215}">
      <dsp:nvSpPr>
        <dsp:cNvPr id="0" name=""/>
        <dsp:cNvSpPr/>
      </dsp:nvSpPr>
      <dsp:spPr>
        <a:xfrm>
          <a:off x="3684662" y="1242017"/>
          <a:ext cx="1615186" cy="403796"/>
        </a:xfrm>
        <a:prstGeom prst="roundRect">
          <a:avLst>
            <a:gd name="adj" fmla="val 10000"/>
          </a:avLst>
        </a:prstGeom>
        <a:solidFill>
          <a:srgbClr val="4F81BD">
            <a:alpha val="90000"/>
            <a:tint val="40000"/>
            <a:hueOff val="0"/>
            <a:satOff val="0"/>
            <a:lumOff val="0"/>
            <a:alphaOff val="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Georgia" panose="02040502050405020303" pitchFamily="18" charset="0"/>
              <a:ea typeface="+mn-ea"/>
              <a:cs typeface="+mn-cs"/>
            </a:rPr>
            <a:t>Interoperability and Veteran-Centric Capabilities</a:t>
          </a:r>
          <a:endParaRPr lang="en-US" sz="900" kern="1200" dirty="0">
            <a:solidFill>
              <a:sysClr val="windowText" lastClr="000000">
                <a:hueOff val="0"/>
                <a:satOff val="0"/>
                <a:lumOff val="0"/>
                <a:alphaOff val="0"/>
              </a:sysClr>
            </a:solidFill>
            <a:latin typeface="Georgia" panose="02040502050405020303" pitchFamily="18" charset="0"/>
            <a:ea typeface="+mn-ea"/>
            <a:cs typeface="+mn-cs"/>
          </a:endParaRPr>
        </a:p>
      </dsp:txBody>
      <dsp:txXfrm>
        <a:off x="3696489" y="1253844"/>
        <a:ext cx="1591532" cy="380142"/>
      </dsp:txXfrm>
    </dsp:sp>
    <dsp:sp modelId="{204EF59E-61D2-4927-B9C1-0F1689351355}">
      <dsp:nvSpPr>
        <dsp:cNvPr id="0" name=""/>
        <dsp:cNvSpPr/>
      </dsp:nvSpPr>
      <dsp:spPr>
        <a:xfrm>
          <a:off x="5525974" y="696892"/>
          <a:ext cx="1615186" cy="403796"/>
        </a:xfrm>
        <a:prstGeom prst="roundRect">
          <a:avLst>
            <a:gd name="adj" fmla="val 10000"/>
          </a:avLst>
        </a:prstGeom>
        <a:solidFill>
          <a:srgbClr val="4F81BD">
            <a:hueOff val="0"/>
            <a:satOff val="0"/>
            <a:lumOff val="0"/>
            <a:alphaOff val="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FY2017</a:t>
          </a:r>
          <a:endParaRPr lang="en-US" sz="2300" kern="1200" dirty="0">
            <a:solidFill>
              <a:sysClr val="window" lastClr="FFFFFF"/>
            </a:solidFill>
            <a:latin typeface="Calibri"/>
            <a:ea typeface="+mn-ea"/>
            <a:cs typeface="+mn-cs"/>
          </a:endParaRPr>
        </a:p>
      </dsp:txBody>
      <dsp:txXfrm>
        <a:off x="5537801" y="708719"/>
        <a:ext cx="1591532" cy="380142"/>
      </dsp:txXfrm>
    </dsp:sp>
    <dsp:sp modelId="{408101D4-F0BF-4B4F-A894-40B8DD2C4848}">
      <dsp:nvSpPr>
        <dsp:cNvPr id="0" name=""/>
        <dsp:cNvSpPr/>
      </dsp:nvSpPr>
      <dsp:spPr>
        <a:xfrm rot="5400000">
          <a:off x="6274132" y="1079912"/>
          <a:ext cx="118871" cy="182882"/>
        </a:xfrm>
        <a:prstGeom prst="rightArrow">
          <a:avLst>
            <a:gd name="adj1" fmla="val 667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4A792AE-B6BA-47A0-89BF-40EF57FA89AD}">
      <dsp:nvSpPr>
        <dsp:cNvPr id="0" name=""/>
        <dsp:cNvSpPr/>
      </dsp:nvSpPr>
      <dsp:spPr>
        <a:xfrm>
          <a:off x="5525974" y="1242017"/>
          <a:ext cx="1615186" cy="403796"/>
        </a:xfrm>
        <a:prstGeom prst="roundRect">
          <a:avLst>
            <a:gd name="adj" fmla="val 10000"/>
          </a:avLst>
        </a:prstGeom>
        <a:solidFill>
          <a:srgbClr val="4F81BD">
            <a:alpha val="90000"/>
            <a:tint val="40000"/>
            <a:hueOff val="0"/>
            <a:satOff val="0"/>
            <a:lumOff val="0"/>
            <a:alphaOff val="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Georgia" panose="02040502050405020303" pitchFamily="18" charset="0"/>
              <a:ea typeface="+mn-ea"/>
              <a:cs typeface="+mn-cs"/>
            </a:rPr>
            <a:t>Team-based and Quality Management Capabilities</a:t>
          </a:r>
          <a:endParaRPr lang="en-US" sz="900" kern="1200" dirty="0">
            <a:solidFill>
              <a:sysClr val="windowText" lastClr="000000">
                <a:hueOff val="0"/>
                <a:satOff val="0"/>
                <a:lumOff val="0"/>
                <a:alphaOff val="0"/>
              </a:sysClr>
            </a:solidFill>
            <a:latin typeface="Georgia" panose="02040502050405020303" pitchFamily="18" charset="0"/>
            <a:ea typeface="+mn-ea"/>
            <a:cs typeface="+mn-cs"/>
          </a:endParaRPr>
        </a:p>
      </dsp:txBody>
      <dsp:txXfrm>
        <a:off x="5537801" y="1253844"/>
        <a:ext cx="1591532" cy="380142"/>
      </dsp:txXfrm>
    </dsp:sp>
    <dsp:sp modelId="{932801BE-8CE5-4D00-9881-8AC733F36F61}">
      <dsp:nvSpPr>
        <dsp:cNvPr id="0" name=""/>
        <dsp:cNvSpPr/>
      </dsp:nvSpPr>
      <dsp:spPr>
        <a:xfrm>
          <a:off x="7367287" y="696892"/>
          <a:ext cx="1615186" cy="403796"/>
        </a:xfrm>
        <a:prstGeom prst="roundRect">
          <a:avLst>
            <a:gd name="adj" fmla="val 10000"/>
          </a:avLst>
        </a:prstGeom>
        <a:solidFill>
          <a:srgbClr val="4F81BD">
            <a:hueOff val="0"/>
            <a:satOff val="0"/>
            <a:lumOff val="0"/>
            <a:alphaOff val="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FY2018</a:t>
          </a:r>
          <a:endParaRPr lang="en-US" sz="2300" kern="1200" dirty="0">
            <a:solidFill>
              <a:sysClr val="window" lastClr="FFFFFF"/>
            </a:solidFill>
            <a:latin typeface="Calibri"/>
            <a:ea typeface="+mn-ea"/>
            <a:cs typeface="+mn-cs"/>
          </a:endParaRPr>
        </a:p>
      </dsp:txBody>
      <dsp:txXfrm>
        <a:off x="7379114" y="708719"/>
        <a:ext cx="1591532" cy="380142"/>
      </dsp:txXfrm>
    </dsp:sp>
    <dsp:sp modelId="{86EE6394-FCFD-4971-A7D9-B994B1B7292A}">
      <dsp:nvSpPr>
        <dsp:cNvPr id="0" name=""/>
        <dsp:cNvSpPr/>
      </dsp:nvSpPr>
      <dsp:spPr>
        <a:xfrm rot="5400000">
          <a:off x="8115445" y="1079912"/>
          <a:ext cx="118871" cy="182882"/>
        </a:xfrm>
        <a:prstGeom prst="rightArrow">
          <a:avLst>
            <a:gd name="adj1" fmla="val 667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233B00B-9A3B-4BFC-8D98-6C7433ACEB54}">
      <dsp:nvSpPr>
        <dsp:cNvPr id="0" name=""/>
        <dsp:cNvSpPr/>
      </dsp:nvSpPr>
      <dsp:spPr>
        <a:xfrm>
          <a:off x="7367287" y="1242017"/>
          <a:ext cx="1615186" cy="403796"/>
        </a:xfrm>
        <a:prstGeom prst="roundRect">
          <a:avLst>
            <a:gd name="adj" fmla="val 10000"/>
          </a:avLst>
        </a:prstGeom>
        <a:solidFill>
          <a:srgbClr val="4F81BD">
            <a:alpha val="90000"/>
            <a:tint val="40000"/>
            <a:hueOff val="0"/>
            <a:satOff val="0"/>
            <a:lumOff val="0"/>
            <a:alphaOff val="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ysClr val="windowText" lastClr="000000">
                  <a:hueOff val="0"/>
                  <a:satOff val="0"/>
                  <a:lumOff val="0"/>
                  <a:alphaOff val="0"/>
                </a:sysClr>
              </a:solidFill>
              <a:latin typeface="Georgia" panose="02040502050405020303" pitchFamily="18" charset="0"/>
              <a:ea typeface="+mn-ea"/>
              <a:cs typeface="+mn-cs"/>
            </a:rPr>
            <a:t>Care </a:t>
          </a:r>
          <a:r>
            <a:rPr lang="en-US" sz="900" kern="1200" baseline="0" dirty="0" smtClean="0">
              <a:solidFill>
                <a:sysClr val="windowText" lastClr="000000">
                  <a:hueOff val="0"/>
                  <a:satOff val="0"/>
                  <a:lumOff val="0"/>
                  <a:alphaOff val="0"/>
                </a:sysClr>
              </a:solidFill>
              <a:latin typeface="Georgia" panose="02040502050405020303" pitchFamily="18" charset="0"/>
              <a:ea typeface="+mn-ea"/>
              <a:cs typeface="+mn-cs"/>
            </a:rPr>
            <a:t>coordination and Lean-management capabilities</a:t>
          </a:r>
          <a:endParaRPr lang="en-US" sz="900" kern="1200" dirty="0">
            <a:solidFill>
              <a:sysClr val="windowText" lastClr="000000">
                <a:hueOff val="0"/>
                <a:satOff val="0"/>
                <a:lumOff val="0"/>
                <a:alphaOff val="0"/>
              </a:sysClr>
            </a:solidFill>
            <a:latin typeface="Georgia" panose="02040502050405020303" pitchFamily="18" charset="0"/>
            <a:ea typeface="+mn-ea"/>
            <a:cs typeface="+mn-cs"/>
          </a:endParaRPr>
        </a:p>
      </dsp:txBody>
      <dsp:txXfrm>
        <a:off x="7379114" y="1253844"/>
        <a:ext cx="1591532" cy="3801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CDC15803-641F-4E4C-B9E6-CF6D6AFF53DE}" type="datetimeFigureOut">
              <a:rPr lang="en-US" smtClean="0"/>
              <a:t>6/15/2015</a:t>
            </a:fld>
            <a:endParaRPr lang="en-US" dirty="0"/>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FAABD8F9-6F0B-4150-8710-FFFDEA245945}" type="slidenum">
              <a:rPr lang="en-US" smtClean="0"/>
              <a:t>‹#›</a:t>
            </a:fld>
            <a:endParaRPr lang="en-US" dirty="0"/>
          </a:p>
        </p:txBody>
      </p:sp>
    </p:spTree>
    <p:extLst>
      <p:ext uri="{BB962C8B-B14F-4D97-AF65-F5344CB8AC3E}">
        <p14:creationId xmlns:p14="http://schemas.microsoft.com/office/powerpoint/2010/main" val="394027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2585" tIns="46292" rIns="92585" bIns="4629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2585" tIns="46292" rIns="92585" bIns="46292" rtlCol="0"/>
          <a:lstStyle>
            <a:lvl1pPr algn="r" fontAlgn="auto">
              <a:spcBef>
                <a:spcPts val="0"/>
              </a:spcBef>
              <a:spcAft>
                <a:spcPts val="0"/>
              </a:spcAft>
              <a:defRPr sz="1200">
                <a:latin typeface="+mn-lt"/>
              </a:defRPr>
            </a:lvl1pPr>
          </a:lstStyle>
          <a:p>
            <a:pPr>
              <a:defRPr/>
            </a:pPr>
            <a:fld id="{FD287C55-4FFE-4D35-9F6F-74AA41ECB1BE}" type="datetimeFigureOut">
              <a:rPr lang="en-US"/>
              <a:pPr>
                <a:defRPr/>
              </a:pPr>
              <a:t>6/15/2015</a:t>
            </a:fld>
            <a:endParaRPr lang="en-US" dirty="0"/>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2585" tIns="46292" rIns="92585" bIns="46292" rtlCol="0" anchor="ctr"/>
          <a:lstStyle/>
          <a:p>
            <a:pPr lvl="0"/>
            <a:endParaRPr lang="en-US" noProof="0" dirty="0" smtClean="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2585" tIns="46292" rIns="92585" bIns="4629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2585" tIns="46292" rIns="92585" bIns="4629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2585" tIns="46292" rIns="92585" bIns="46292" rtlCol="0" anchor="b"/>
          <a:lstStyle>
            <a:lvl1pPr algn="r" fontAlgn="auto">
              <a:spcBef>
                <a:spcPts val="0"/>
              </a:spcBef>
              <a:spcAft>
                <a:spcPts val="0"/>
              </a:spcAft>
              <a:defRPr sz="1200">
                <a:latin typeface="+mn-lt"/>
              </a:defRPr>
            </a:lvl1pPr>
          </a:lstStyle>
          <a:p>
            <a:pPr>
              <a:defRPr/>
            </a:pPr>
            <a:fld id="{159A4629-6003-4D6E-857A-FF0B9303AD1E}" type="slidenum">
              <a:rPr lang="en-US"/>
              <a:pPr>
                <a:defRPr/>
              </a:pPr>
              <a:t>‹#›</a:t>
            </a:fld>
            <a:endParaRPr lang="en-US" dirty="0"/>
          </a:p>
        </p:txBody>
      </p:sp>
    </p:spTree>
    <p:extLst>
      <p:ext uri="{BB962C8B-B14F-4D97-AF65-F5344CB8AC3E}">
        <p14:creationId xmlns:p14="http://schemas.microsoft.com/office/powerpoint/2010/main" val="1695364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59A4629-6003-4D6E-857A-FF0B9303AD1E}" type="slidenum">
              <a:rPr lang="en-US" smtClean="0"/>
              <a:pPr>
                <a:defRPr/>
              </a:pPr>
              <a:t>1</a:t>
            </a:fld>
            <a:endParaRPr lang="en-US" dirty="0"/>
          </a:p>
        </p:txBody>
      </p:sp>
    </p:spTree>
    <p:extLst>
      <p:ext uri="{BB962C8B-B14F-4D97-AF65-F5344CB8AC3E}">
        <p14:creationId xmlns:p14="http://schemas.microsoft.com/office/powerpoint/2010/main" val="372826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023" indent="-286163">
              <a:defRPr>
                <a:solidFill>
                  <a:schemeClr val="tx1"/>
                </a:solidFill>
                <a:latin typeface="Arial" charset="0"/>
              </a:defRPr>
            </a:lvl2pPr>
            <a:lvl3pPr marL="1144651" indent="-228930">
              <a:defRPr>
                <a:solidFill>
                  <a:schemeClr val="tx1"/>
                </a:solidFill>
                <a:latin typeface="Arial" charset="0"/>
              </a:defRPr>
            </a:lvl3pPr>
            <a:lvl4pPr marL="1602511" indent="-228930">
              <a:defRPr>
                <a:solidFill>
                  <a:schemeClr val="tx1"/>
                </a:solidFill>
                <a:latin typeface="Arial" charset="0"/>
              </a:defRPr>
            </a:lvl4pPr>
            <a:lvl5pPr marL="2060373" indent="-228930">
              <a:defRPr>
                <a:solidFill>
                  <a:schemeClr val="tx1"/>
                </a:solidFill>
                <a:latin typeface="Arial" charset="0"/>
              </a:defRPr>
            </a:lvl5pPr>
            <a:lvl6pPr marL="2518233" indent="-228930" eaLnBrk="0" fontAlgn="base" hangingPunct="0">
              <a:spcBef>
                <a:spcPct val="0"/>
              </a:spcBef>
              <a:spcAft>
                <a:spcPct val="0"/>
              </a:spcAft>
              <a:defRPr>
                <a:solidFill>
                  <a:schemeClr val="tx1"/>
                </a:solidFill>
                <a:latin typeface="Arial" charset="0"/>
              </a:defRPr>
            </a:lvl6pPr>
            <a:lvl7pPr marL="2976092" indent="-228930" eaLnBrk="0" fontAlgn="base" hangingPunct="0">
              <a:spcBef>
                <a:spcPct val="0"/>
              </a:spcBef>
              <a:spcAft>
                <a:spcPct val="0"/>
              </a:spcAft>
              <a:defRPr>
                <a:solidFill>
                  <a:schemeClr val="tx1"/>
                </a:solidFill>
                <a:latin typeface="Arial" charset="0"/>
              </a:defRPr>
            </a:lvl7pPr>
            <a:lvl8pPr marL="3433954" indent="-228930" eaLnBrk="0" fontAlgn="base" hangingPunct="0">
              <a:spcBef>
                <a:spcPct val="0"/>
              </a:spcBef>
              <a:spcAft>
                <a:spcPct val="0"/>
              </a:spcAft>
              <a:defRPr>
                <a:solidFill>
                  <a:schemeClr val="tx1"/>
                </a:solidFill>
                <a:latin typeface="Arial" charset="0"/>
              </a:defRPr>
            </a:lvl8pPr>
            <a:lvl9pPr marL="3891814" indent="-228930" eaLnBrk="0" fontAlgn="base" hangingPunct="0">
              <a:spcBef>
                <a:spcPct val="0"/>
              </a:spcBef>
              <a:spcAft>
                <a:spcPct val="0"/>
              </a:spcAft>
              <a:defRPr>
                <a:solidFill>
                  <a:schemeClr val="tx1"/>
                </a:solidFill>
                <a:latin typeface="Arial" charset="0"/>
              </a:defRPr>
            </a:lvl9pPr>
          </a:lstStyle>
          <a:p>
            <a:fld id="{13080C21-57CE-4D3C-8233-18E71FDD38FE}" type="slidenum">
              <a:rPr lang="en-US" altLang="en-US">
                <a:solidFill>
                  <a:srgbClr val="000000"/>
                </a:solidFill>
                <a:latin typeface="Calibri" pitchFamily="34" charset="0"/>
              </a:rPr>
              <a:pPr/>
              <a:t>4</a:t>
            </a:fld>
            <a:endParaRPr lang="en-US" altLang="en-US"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9E843-D16A-6A44-A688-F8393102E3E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2107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F3A9A-39D6-4805-AE42-BE6EC80A99A5}" type="slidenum">
              <a:rPr lang="en-US" altLang="en-US" smtClean="0">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3476532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0" y="6492875"/>
            <a:ext cx="2133600" cy="365125"/>
          </a:xfrm>
        </p:spPr>
        <p:txBody>
          <a:bodyPr/>
          <a:lstStyle/>
          <a:p>
            <a:fld id="{806CCE22-2D24-4A53-B94E-7D30568BB363}" type="datetime1">
              <a:rPr lang="en-US" smtClean="0"/>
              <a:t>6/15/2015</a:t>
            </a:fld>
            <a:endParaRPr lang="en-US" dirty="0"/>
          </a:p>
        </p:txBody>
      </p:sp>
      <p:sp>
        <p:nvSpPr>
          <p:cNvPr id="5" name="Footer Placeholder 4"/>
          <p:cNvSpPr>
            <a:spLocks noGrp="1"/>
          </p:cNvSpPr>
          <p:nvPr>
            <p:ph type="ftr" sz="quarter" idx="11"/>
          </p:nvPr>
        </p:nvSpPr>
        <p:spPr>
          <a:xfrm>
            <a:off x="3140112" y="6492875"/>
            <a:ext cx="2895600" cy="365125"/>
          </a:xfrm>
          <a:prstGeom prst="rect">
            <a:avLst/>
          </a:prstGeom>
        </p:spPr>
        <p:txBody>
          <a:bodyPr/>
          <a:lstStyle/>
          <a:p>
            <a:r>
              <a:rPr lang="it-IT" smtClean="0"/>
              <a:t>Working Draft, Pre-Decisional, Deliberative Document</a:t>
            </a:r>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a:t>
            </a:fld>
            <a:endParaRPr lang="en-US" dirty="0"/>
          </a:p>
        </p:txBody>
      </p:sp>
      <p:sp>
        <p:nvSpPr>
          <p:cNvPr id="8" name="Title 1"/>
          <p:cNvSpPr txBox="1">
            <a:spLocks/>
          </p:cNvSpPr>
          <p:nvPr userDrawn="1"/>
        </p:nvSpPr>
        <p:spPr>
          <a:xfrm>
            <a:off x="685800" y="2133600"/>
            <a:ext cx="77724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Office of Management</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9"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236023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217765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4115676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622473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333447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4036962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73087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366528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BFF7B-F2D5-4AF1-8A32-A75B1E1F3046}" type="datetime1">
              <a:rPr lang="en-US" smtClean="0"/>
              <a:t>6/15/2015</a:t>
            </a:fld>
            <a:endParaRPr lang="en-US" dirty="0"/>
          </a:p>
        </p:txBody>
      </p:sp>
      <p:sp>
        <p:nvSpPr>
          <p:cNvPr id="5" name="Footer Placeholder 4"/>
          <p:cNvSpPr>
            <a:spLocks noGrp="1"/>
          </p:cNvSpPr>
          <p:nvPr>
            <p:ph type="ftr" sz="quarter" idx="11"/>
          </p:nvPr>
        </p:nvSpPr>
        <p:spPr>
          <a:xfrm>
            <a:off x="3140112" y="6492875"/>
            <a:ext cx="2895600" cy="365125"/>
          </a:xfrm>
          <a:prstGeom prst="rect">
            <a:avLst/>
          </a:prstGeom>
        </p:spPr>
        <p:txBody>
          <a:bodyPr/>
          <a:lstStyle>
            <a:lvl1pPr>
              <a:defRPr/>
            </a:lvl1pPr>
          </a:lstStyle>
          <a:p>
            <a:r>
              <a:rPr lang="it-IT" smtClean="0"/>
              <a:t>Working Draft, Pre-Decisional, Deliberative Document</a:t>
            </a:r>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9CAB552-81A2-48D2-884A-1C6D370E53BB}" type="datetime1">
              <a:rPr lang="en-US" smtClean="0"/>
              <a:t>6/15/2015</a:t>
            </a:fld>
            <a:endParaRPr lang="en-US" dirty="0"/>
          </a:p>
        </p:txBody>
      </p:sp>
      <p:sp>
        <p:nvSpPr>
          <p:cNvPr id="5" name="Footer Placeholder 4"/>
          <p:cNvSpPr>
            <a:spLocks noGrp="1"/>
          </p:cNvSpPr>
          <p:nvPr>
            <p:ph type="ftr" sz="quarter" idx="11"/>
          </p:nvPr>
        </p:nvSpPr>
        <p:spPr>
          <a:xfrm>
            <a:off x="3140112" y="6492875"/>
            <a:ext cx="2895600" cy="365125"/>
          </a:xfrm>
          <a:prstGeom prst="rect">
            <a:avLst/>
          </a:prstGeom>
        </p:spPr>
        <p:txBody>
          <a:bodyPr/>
          <a:lstStyle/>
          <a:p>
            <a:r>
              <a:rPr lang="it-IT" smtClean="0"/>
              <a:t>Working Draft, Pre-Decisional, Deliberative Document</a:t>
            </a:r>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6592CF-464C-4D0A-9746-121592DC163E}" type="datetime1">
              <a:rPr lang="en-US" smtClean="0"/>
              <a:t>6/15/2015</a:t>
            </a:fld>
            <a:endParaRPr lang="en-US" dirty="0"/>
          </a:p>
        </p:txBody>
      </p:sp>
      <p:sp>
        <p:nvSpPr>
          <p:cNvPr id="8" name="Footer Placeholder 7"/>
          <p:cNvSpPr>
            <a:spLocks noGrp="1"/>
          </p:cNvSpPr>
          <p:nvPr>
            <p:ph type="ftr" sz="quarter" idx="11"/>
          </p:nvPr>
        </p:nvSpPr>
        <p:spPr>
          <a:xfrm>
            <a:off x="3140112" y="6492875"/>
            <a:ext cx="2895600" cy="365125"/>
          </a:xfrm>
          <a:prstGeom prst="rect">
            <a:avLst/>
          </a:prstGeom>
        </p:spPr>
        <p:txBody>
          <a:bodyPr/>
          <a:lstStyle/>
          <a:p>
            <a:r>
              <a:rPr lang="it-IT" smtClean="0"/>
              <a:t>Working Draft, Pre-Decisional, Deliberative Document</a:t>
            </a:r>
            <a:endParaRPr lang="en-US" dirty="0"/>
          </a:p>
        </p:txBody>
      </p:sp>
      <p:sp>
        <p:nvSpPr>
          <p:cNvPr id="9" name="Slide Number Placeholder 8"/>
          <p:cNvSpPr>
            <a:spLocks noGrp="1"/>
          </p:cNvSpPr>
          <p:nvPr>
            <p:ph type="sldNum" sz="quarter" idx="12"/>
          </p:nvPr>
        </p:nvSpPr>
        <p:spPr/>
        <p:txBody>
          <a:bodyPr/>
          <a:lstStyle/>
          <a:p>
            <a:fld id="{84878344-ACF8-4BEF-825F-4772DDDDA85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27DD12-410A-422A-810A-E7AF8B13ADB1}" type="datetime1">
              <a:rPr lang="en-US" smtClean="0"/>
              <a:t>6/15/2015</a:t>
            </a:fld>
            <a:endParaRPr lang="en-US" dirty="0"/>
          </a:p>
        </p:txBody>
      </p:sp>
      <p:sp>
        <p:nvSpPr>
          <p:cNvPr id="5" name="Slide Number Placeholder 4"/>
          <p:cNvSpPr>
            <a:spLocks noGrp="1"/>
          </p:cNvSpPr>
          <p:nvPr>
            <p:ph type="sldNum" sz="quarter" idx="12"/>
          </p:nvPr>
        </p:nvSpPr>
        <p:spPr/>
        <p:txBody>
          <a:bodyPr/>
          <a:lstStyle/>
          <a:p>
            <a:fld id="{84878344-ACF8-4BEF-825F-4772DDDDA85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a:lstStyle>
            <a:lvl1pPr algn="l">
              <a:defRPr sz="2200" cap="all" baseline="0">
                <a:solidFill>
                  <a:schemeClr val="bg1"/>
                </a:solidFill>
                <a:latin typeface="Georgia"/>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p:txBody>
          <a:bodyPr/>
          <a:lstStyle>
            <a:lvl1pPr>
              <a:defRPr/>
            </a:lvl1pPr>
          </a:lstStyle>
          <a:p>
            <a:pPr>
              <a:defRPr/>
            </a:pPr>
            <a:fld id="{4A130BB9-6899-4AF0-830D-0BFA5E00DDC0}" type="datetime1">
              <a:rPr lang="en-US" altLang="en-US"/>
              <a:pPr>
                <a:defRPr/>
              </a:pPr>
              <a:t>6/15/2015</a:t>
            </a:fld>
            <a:endParaRPr lang="en-US" altLang="en-US" dirty="0"/>
          </a:p>
        </p:txBody>
      </p:sp>
      <p:sp>
        <p:nvSpPr>
          <p:cNvPr id="5" name="Footer Placeholder 9"/>
          <p:cNvSpPr>
            <a:spLocks noGrp="1"/>
          </p:cNvSpPr>
          <p:nvPr>
            <p:ph type="ftr" sz="quarter" idx="11"/>
          </p:nvPr>
        </p:nvSpPr>
        <p:spPr>
          <a:xfrm>
            <a:off x="3140112" y="6492875"/>
            <a:ext cx="2895600" cy="365125"/>
          </a:xfrm>
          <a:prstGeom prst="rect">
            <a:avLst/>
          </a:prstGeom>
        </p:spPr>
        <p:txBody>
          <a:bodyPr/>
          <a:lstStyle>
            <a:lvl1pPr>
              <a:defRPr/>
            </a:lvl1pPr>
          </a:lstStyle>
          <a:p>
            <a:pPr>
              <a:defRPr/>
            </a:pPr>
            <a:r>
              <a:rPr lang="it-IT"/>
              <a:t>Working Draft, Pre-Decisional, Deliberative Document</a:t>
            </a:r>
            <a:endParaRPr lang="en-US" dirty="0"/>
          </a:p>
        </p:txBody>
      </p:sp>
      <p:sp>
        <p:nvSpPr>
          <p:cNvPr id="7" name="Slide Number Placeholder 10"/>
          <p:cNvSpPr>
            <a:spLocks noGrp="1"/>
          </p:cNvSpPr>
          <p:nvPr>
            <p:ph type="sldNum" sz="quarter" idx="12"/>
          </p:nvPr>
        </p:nvSpPr>
        <p:spPr/>
        <p:txBody>
          <a:bodyPr/>
          <a:lstStyle>
            <a:lvl1pPr>
              <a:defRPr/>
            </a:lvl1pPr>
          </a:lstStyle>
          <a:p>
            <a:fld id="{CCAF1DAA-F825-4C46-9BEA-0566CC05A37A}" type="slidenum">
              <a:rPr lang="en-US" altLang="en-US"/>
              <a:pPr/>
              <a:t>‹#›</a:t>
            </a:fld>
            <a:endParaRPr lang="en-US" altLang="en-US"/>
          </a:p>
        </p:txBody>
      </p:sp>
    </p:spTree>
    <p:extLst>
      <p:ext uri="{BB962C8B-B14F-4D97-AF65-F5344CB8AC3E}">
        <p14:creationId xmlns:p14="http://schemas.microsoft.com/office/powerpoint/2010/main" val="133155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312265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65443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79368-7989-46A9-B60D-70349A9589AE}"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2201BE-6EED-46A9-BBED-622C8621B25A}" type="slidenum">
              <a:rPr lang="en-US" smtClean="0"/>
              <a:t>‹#›</a:t>
            </a:fld>
            <a:endParaRPr lang="en-US" dirty="0"/>
          </a:p>
        </p:txBody>
      </p:sp>
    </p:spTree>
    <p:extLst>
      <p:ext uri="{BB962C8B-B14F-4D97-AF65-F5344CB8AC3E}">
        <p14:creationId xmlns:p14="http://schemas.microsoft.com/office/powerpoint/2010/main" val="8926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0"/>
            <a:ext cx="73152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fld id="{F14F7EA6-2EDB-4D74-BE60-E20CCD4FE5BC}" type="datetime1">
              <a:rPr lang="en-US" smtClean="0"/>
              <a:t>6/15/2015</a:t>
            </a:fld>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4878344-ACF8-4BEF-825F-4772DDDDA850}" type="slidenum">
              <a:rPr lang="en-US" smtClean="0"/>
              <a:pPr/>
              <a:t>‹#›</a:t>
            </a:fld>
            <a:endParaRPr lang="en-US" dirty="0"/>
          </a:p>
        </p:txBody>
      </p:sp>
      <p:pic>
        <p:nvPicPr>
          <p:cNvPr id="11" name="Picture 1" descr="VeteransAffairs-Seal.JPG"/>
          <p:cNvPicPr>
            <a:picLocks noChangeAspect="1" noChangeArrowheads="1"/>
          </p:cNvPicPr>
          <p:nvPr userDrawn="1"/>
        </p:nvPicPr>
        <p:blipFill>
          <a:blip r:embed="rId8" cstate="print"/>
          <a:srcRect/>
          <a:stretch>
            <a:fillRect/>
          </a:stretch>
        </p:blipFill>
        <p:spPr bwMode="auto">
          <a:xfrm>
            <a:off x="76200" y="0"/>
            <a:ext cx="11430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0" r:id="rId3"/>
    <p:sldLayoutId id="2147483673" r:id="rId4"/>
    <p:sldLayoutId id="2147483674" r:id="rId5"/>
    <p:sldLayoutId id="2147483687" r:id="rId6"/>
  </p:sldLayoutIdLst>
  <p:hf hdr="0"/>
  <p:txStyles>
    <p:title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79368-7989-46A9-B60D-70349A9589AE}" type="datetimeFigureOut">
              <a:rPr lang="en-US" smtClean="0"/>
              <a:t>6/15/2015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201BE-6EED-46A9-BBED-622C8621B25A}" type="slidenum">
              <a:rPr lang="en-US" smtClean="0"/>
              <a:t>‹#›</a:t>
            </a:fld>
            <a:endParaRPr lang="en-US" dirty="0"/>
          </a:p>
        </p:txBody>
      </p:sp>
    </p:spTree>
    <p:extLst>
      <p:ext uri="{BB962C8B-B14F-4D97-AF65-F5344CB8AC3E}">
        <p14:creationId xmlns:p14="http://schemas.microsoft.com/office/powerpoint/2010/main" val="1630815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89809"/>
            <a:ext cx="7772400" cy="1470025"/>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lgn="ctr" eaLnBrk="0" hangingPunct="0">
              <a:defRPr/>
            </a:pPr>
            <a:r>
              <a:rPr lang="en-US" dirty="0" smtClean="0">
                <a:solidFill>
                  <a:schemeClr val="tx1">
                    <a:lumMod val="95000"/>
                    <a:lumOff val="5000"/>
                  </a:schemeClr>
                </a:solidFill>
                <a:effectLst>
                  <a:outerShdw blurRad="38100" dist="38100" dir="2700000" algn="tl">
                    <a:srgbClr val="000000"/>
                  </a:outerShdw>
                </a:effectLst>
                <a:latin typeface="Book Antiqua" pitchFamily="18" charset="0"/>
              </a:rPr>
              <a:t>Office of information and technology</a:t>
            </a:r>
            <a:endParaRPr lang="en-US" dirty="0">
              <a:solidFill>
                <a:schemeClr val="tx1">
                  <a:lumMod val="95000"/>
                  <a:lumOff val="5000"/>
                </a:schemeClr>
              </a:solidFill>
              <a:effectLst>
                <a:outerShdw blurRad="38100" dist="38100" dir="2700000" algn="tl">
                  <a:srgbClr val="000000"/>
                </a:outerShdw>
              </a:effectLst>
              <a:latin typeface="Book Antiqua" pitchFamily="18" charset="0"/>
            </a:endParaRPr>
          </a:p>
          <a:p>
            <a:pPr algn="ctr" eaLnBrk="0" hangingPunct="0">
              <a:defRPr/>
            </a:pPr>
            <a:r>
              <a:rPr lang="en-US" sz="2600" i="1" dirty="0" err="1" smtClean="0">
                <a:solidFill>
                  <a:schemeClr val="tx1">
                    <a:lumMod val="95000"/>
                    <a:lumOff val="5000"/>
                  </a:schemeClr>
                </a:solidFill>
                <a:effectLst>
                  <a:outerShdw blurRad="38100" dist="38100" dir="2700000" algn="tl">
                    <a:srgbClr val="000000"/>
                  </a:outerShdw>
                </a:effectLst>
                <a:latin typeface="Book Antiqua" pitchFamily="18" charset="0"/>
              </a:rPr>
              <a:t>My</a:t>
            </a:r>
            <a:r>
              <a:rPr lang="en-US" sz="2600" dirty="0" err="1" smtClean="0">
                <a:solidFill>
                  <a:schemeClr val="tx1">
                    <a:lumMod val="95000"/>
                    <a:lumOff val="5000"/>
                  </a:schemeClr>
                </a:solidFill>
                <a:effectLst>
                  <a:outerShdw blurRad="38100" dist="38100" dir="2700000" algn="tl">
                    <a:srgbClr val="000000"/>
                  </a:outerShdw>
                </a:effectLst>
                <a:latin typeface="Book Antiqua" pitchFamily="18" charset="0"/>
              </a:rPr>
              <a:t>va</a:t>
            </a:r>
            <a:r>
              <a:rPr lang="en-US" sz="2600" dirty="0" smtClean="0">
                <a:solidFill>
                  <a:schemeClr val="tx1">
                    <a:lumMod val="95000"/>
                    <a:lumOff val="5000"/>
                  </a:schemeClr>
                </a:solidFill>
                <a:effectLst>
                  <a:outerShdw blurRad="38100" dist="38100" dir="2700000" algn="tl">
                    <a:srgbClr val="000000"/>
                  </a:outerShdw>
                </a:effectLst>
                <a:latin typeface="Book Antiqua" pitchFamily="18" charset="0"/>
              </a:rPr>
              <a:t> </a:t>
            </a:r>
            <a:r>
              <a:rPr lang="en-US" sz="2600" smtClean="0">
                <a:solidFill>
                  <a:schemeClr val="tx1">
                    <a:lumMod val="95000"/>
                    <a:lumOff val="5000"/>
                  </a:schemeClr>
                </a:solidFill>
                <a:effectLst>
                  <a:outerShdw blurRad="38100" dist="38100" dir="2700000" algn="tl">
                    <a:srgbClr val="000000"/>
                  </a:outerShdw>
                </a:effectLst>
                <a:latin typeface="Book Antiqua" pitchFamily="18" charset="0"/>
              </a:rPr>
              <a:t>and interoperability</a:t>
            </a:r>
            <a:endParaRPr lang="en-US" sz="2600" i="1" dirty="0">
              <a:solidFill>
                <a:schemeClr val="tx1">
                  <a:lumMod val="95000"/>
                  <a:lumOff val="5000"/>
                </a:schemeClr>
              </a:solidFill>
              <a:effectLst>
                <a:outerShdw blurRad="38100" dist="38100" dir="2700000" algn="tl">
                  <a:srgbClr val="000000"/>
                </a:outerShdw>
              </a:effectLst>
              <a:latin typeface="Book Antiqua" pitchFamily="18" charset="0"/>
            </a:endParaRPr>
          </a:p>
        </p:txBody>
      </p:sp>
      <p:sp>
        <p:nvSpPr>
          <p:cNvPr id="3" name="Title 2"/>
          <p:cNvSpPr>
            <a:spLocks noGrp="1"/>
          </p:cNvSpPr>
          <p:nvPr>
            <p:ph type="title"/>
          </p:nvPr>
        </p:nvSpPr>
        <p:spPr>
          <a:xfrm>
            <a:off x="1143000" y="523009"/>
            <a:ext cx="7315200" cy="1066800"/>
          </a:xfrm>
        </p:spPr>
        <p:txBody>
          <a:bodyPr>
            <a:normAutofit fontScale="90000"/>
          </a:bodyPr>
          <a:lstStyle/>
          <a:p>
            <a:pPr eaLnBrk="0" hangingPunct="0">
              <a:defRPr/>
            </a:pPr>
            <a:r>
              <a:rPr lang="en-US" dirty="0">
                <a:solidFill>
                  <a:schemeClr val="tx1">
                    <a:lumMod val="95000"/>
                    <a:lumOff val="5000"/>
                  </a:schemeClr>
                </a:solidFill>
                <a:effectLst>
                  <a:outerShdw blurRad="38100" dist="38100" dir="2700000" algn="tl">
                    <a:srgbClr val="000000"/>
                  </a:outerShdw>
                </a:effectLst>
                <a:latin typeface="Book Antiqua" pitchFamily="18" charset="0"/>
              </a:rPr>
              <a:t>Advanced Planning Briefing to Industry (APBI) </a:t>
            </a:r>
            <a:br>
              <a:rPr lang="en-US" dirty="0">
                <a:solidFill>
                  <a:schemeClr val="tx1">
                    <a:lumMod val="95000"/>
                    <a:lumOff val="5000"/>
                  </a:schemeClr>
                </a:solidFill>
                <a:effectLst>
                  <a:outerShdw blurRad="38100" dist="38100" dir="2700000" algn="tl">
                    <a:srgbClr val="000000"/>
                  </a:outerShdw>
                </a:effectLst>
                <a:latin typeface="Book Antiqua" pitchFamily="18" charset="0"/>
              </a:rPr>
            </a:br>
            <a:endParaRPr lang="en-US" dirty="0">
              <a:solidFill>
                <a:schemeClr val="tx1">
                  <a:lumMod val="95000"/>
                  <a:lumOff val="5000"/>
                </a:schemeClr>
              </a:solidFill>
            </a:endParaRPr>
          </a:p>
        </p:txBody>
      </p:sp>
      <p:sp>
        <p:nvSpPr>
          <p:cNvPr id="4" name="Date Placeholder 3"/>
          <p:cNvSpPr>
            <a:spLocks noGrp="1"/>
          </p:cNvSpPr>
          <p:nvPr>
            <p:ph type="dt" sz="half" idx="10"/>
          </p:nvPr>
        </p:nvSpPr>
        <p:spPr/>
        <p:txBody>
          <a:bodyPr/>
          <a:lstStyle/>
          <a:p>
            <a:fld id="{DCDBF5AF-128D-46AF-91BD-A62332D67B2A}" type="datetime1">
              <a:rPr lang="en-US" smtClean="0"/>
              <a:t>6/15/2015</a:t>
            </a:fld>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1</a:t>
            </a:fld>
            <a:endParaRPr lang="en-US" dirty="0"/>
          </a:p>
        </p:txBody>
      </p:sp>
      <p:sp>
        <p:nvSpPr>
          <p:cNvPr id="8" name="Subtitle 2"/>
          <p:cNvSpPr txBox="1">
            <a:spLocks/>
          </p:cNvSpPr>
          <p:nvPr/>
        </p:nvSpPr>
        <p:spPr>
          <a:xfrm>
            <a:off x="1371600" y="4602144"/>
            <a:ext cx="6553200" cy="1752600"/>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sz="2600" b="1" dirty="0" smtClean="0">
                <a:solidFill>
                  <a:schemeClr val="tx1">
                    <a:lumMod val="95000"/>
                    <a:lumOff val="5000"/>
                  </a:schemeClr>
                </a:solidFill>
              </a:rPr>
              <a:t>Stephen </a:t>
            </a:r>
            <a:r>
              <a:rPr lang="en-US" sz="2600" b="1" dirty="0" smtClean="0">
                <a:solidFill>
                  <a:schemeClr val="tx1">
                    <a:lumMod val="95000"/>
                    <a:lumOff val="5000"/>
                  </a:schemeClr>
                </a:solidFill>
              </a:rPr>
              <a:t>W. Warren</a:t>
            </a:r>
            <a:endParaRPr lang="en-US" sz="2600" b="1" dirty="0">
              <a:solidFill>
                <a:schemeClr val="tx1">
                  <a:lumMod val="95000"/>
                  <a:lumOff val="5000"/>
                </a:schemeClr>
              </a:solidFill>
            </a:endParaRPr>
          </a:p>
          <a:p>
            <a:pPr algn="ctr" eaLnBrk="0" hangingPunct="0">
              <a:defRPr/>
            </a:pPr>
            <a:r>
              <a:rPr lang="en-US" sz="2600" b="1" dirty="0" smtClean="0">
                <a:solidFill>
                  <a:schemeClr val="tx1">
                    <a:lumMod val="95000"/>
                    <a:lumOff val="5000"/>
                  </a:schemeClr>
                </a:solidFill>
              </a:rPr>
              <a:t>Acting Chief Information Officer and Executive in Charge </a:t>
            </a:r>
            <a:endParaRPr lang="en-US" sz="2600" b="1" dirty="0">
              <a:solidFill>
                <a:schemeClr val="tx1">
                  <a:lumMod val="95000"/>
                  <a:lumOff val="5000"/>
                </a:schemeClr>
              </a:solidFill>
            </a:endParaRPr>
          </a:p>
          <a:p>
            <a:pPr algn="ctr" eaLnBrk="0" hangingPunct="0">
              <a:defRPr/>
            </a:pPr>
            <a:r>
              <a:rPr lang="en-US" sz="2600" b="1" dirty="0">
                <a:solidFill>
                  <a:schemeClr val="tx1">
                    <a:lumMod val="95000"/>
                    <a:lumOff val="5000"/>
                  </a:schemeClr>
                </a:solidFill>
              </a:rPr>
              <a:t>Office of Information &amp; Technology</a:t>
            </a:r>
          </a:p>
          <a:p>
            <a:pPr algn="ctr"/>
            <a:r>
              <a:rPr lang="en-US" dirty="0" smtClean="0"/>
              <a:t>June 16, 2015</a:t>
            </a:r>
            <a:endParaRPr lang="en-US" dirty="0"/>
          </a:p>
        </p:txBody>
      </p:sp>
    </p:spTree>
    <p:extLst>
      <p:ext uri="{BB962C8B-B14F-4D97-AF65-F5344CB8AC3E}">
        <p14:creationId xmlns:p14="http://schemas.microsoft.com/office/powerpoint/2010/main" val="2411744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smtClean="0"/>
              <a:t>Interoperability</a:t>
            </a:r>
            <a:endParaRPr lang="en-US" cap="none" dirty="0"/>
          </a:p>
        </p:txBody>
      </p:sp>
      <p:sp>
        <p:nvSpPr>
          <p:cNvPr id="3" name="Date Placeholder 2"/>
          <p:cNvSpPr>
            <a:spLocks noGrp="1"/>
          </p:cNvSpPr>
          <p:nvPr>
            <p:ph type="dt" sz="half" idx="10"/>
          </p:nvPr>
        </p:nvSpPr>
        <p:spPr/>
        <p:txBody>
          <a:bodyPr/>
          <a:lstStyle/>
          <a:p>
            <a:fld id="{5C27DD12-410A-422A-810A-E7AF8B13ADB1}" type="datetime1">
              <a:rPr lang="en-US" smtClean="0"/>
              <a:t>6/15/2015</a:t>
            </a:fld>
            <a:endParaRPr lang="en-US" dirty="0"/>
          </a:p>
        </p:txBody>
      </p:sp>
      <p:sp>
        <p:nvSpPr>
          <p:cNvPr id="5" name="Slide Number Placeholder 4"/>
          <p:cNvSpPr>
            <a:spLocks noGrp="1"/>
          </p:cNvSpPr>
          <p:nvPr>
            <p:ph type="sldNum" sz="quarter" idx="12"/>
          </p:nvPr>
        </p:nvSpPr>
        <p:spPr/>
        <p:txBody>
          <a:bodyPr/>
          <a:lstStyle/>
          <a:p>
            <a:fld id="{84878344-ACF8-4BEF-825F-4772DDDDA850}" type="slidenum">
              <a:rPr lang="en-US" smtClean="0"/>
              <a:pPr/>
              <a:t>10</a:t>
            </a:fld>
            <a:endParaRPr lang="en-US" dirty="0"/>
          </a:p>
        </p:txBody>
      </p:sp>
    </p:spTree>
    <p:extLst>
      <p:ext uri="{BB962C8B-B14F-4D97-AF65-F5344CB8AC3E}">
        <p14:creationId xmlns:p14="http://schemas.microsoft.com/office/powerpoint/2010/main" val="1102834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 to modernize </a:t>
            </a:r>
            <a:r>
              <a:rPr lang="en-US" dirty="0" err="1" smtClean="0"/>
              <a:t>VistA</a:t>
            </a:r>
            <a:endParaRPr lang="en-US" dirty="0"/>
          </a:p>
        </p:txBody>
      </p:sp>
      <p:sp>
        <p:nvSpPr>
          <p:cNvPr id="5" name="TextBox 4"/>
          <p:cNvSpPr txBox="1"/>
          <p:nvPr/>
        </p:nvSpPr>
        <p:spPr>
          <a:xfrm>
            <a:off x="273132" y="1159588"/>
            <a:ext cx="8657112" cy="6063198"/>
          </a:xfrm>
          <a:prstGeom prst="rect">
            <a:avLst/>
          </a:prstGeom>
          <a:noFill/>
        </p:spPr>
        <p:txBody>
          <a:bodyPr wrap="square" rtlCol="0">
            <a:spAutoFit/>
          </a:bodyPr>
          <a:lstStyle/>
          <a:p>
            <a:r>
              <a:rPr lang="en-US" sz="1800" b="1" dirty="0" smtClean="0">
                <a:solidFill>
                  <a:srgbClr val="0070C0"/>
                </a:solidFill>
                <a:latin typeface="Arial" panose="020B0604020202020204" pitchFamily="34" charset="0"/>
                <a:cs typeface="Arial" panose="020B0604020202020204" pitchFamily="34" charset="0"/>
              </a:rPr>
              <a:t>Caring for Veterans is more complex than ever</a:t>
            </a:r>
            <a:endParaRPr lang="en-US" sz="9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Improvements </a:t>
            </a:r>
            <a:r>
              <a:rPr lang="en-US" sz="1800" dirty="0">
                <a:solidFill>
                  <a:prstClr val="black"/>
                </a:solidFill>
                <a:latin typeface="Arial" panose="020B0604020202020204" pitchFamily="34" charset="0"/>
                <a:cs typeface="Arial" panose="020B0604020202020204" pitchFamily="34" charset="0"/>
              </a:rPr>
              <a:t>in battlefield medicine </a:t>
            </a:r>
            <a:r>
              <a:rPr lang="en-US" sz="1800" dirty="0" smtClean="0">
                <a:solidFill>
                  <a:prstClr val="black"/>
                </a:solidFill>
                <a:latin typeface="Arial" panose="020B0604020202020204" pitchFamily="34" charset="0"/>
                <a:cs typeface="Arial" panose="020B0604020202020204" pitchFamily="34" charset="0"/>
              </a:rPr>
              <a:t>and equipment have helped more Servicemembers survive combat injuries in OEF/OIF/OND operations than in any past period of conflict for the United </a:t>
            </a:r>
            <a:r>
              <a:rPr lang="en-US" sz="1800" dirty="0" smtClean="0">
                <a:solidFill>
                  <a:prstClr val="black"/>
                </a:solidFill>
                <a:latin typeface="Arial" panose="020B0604020202020204" pitchFamily="34" charset="0"/>
                <a:cs typeface="Arial" panose="020B0604020202020204" pitchFamily="34" charset="0"/>
              </a:rPr>
              <a:t>States.</a:t>
            </a:r>
            <a:endParaRPr lang="en-US" sz="18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More Veterans have complex, challenging injuries including </a:t>
            </a:r>
            <a:r>
              <a:rPr lang="en-US" sz="1800" dirty="0" err="1" smtClean="0">
                <a:solidFill>
                  <a:prstClr val="black"/>
                </a:solidFill>
                <a:latin typeface="Arial" panose="020B0604020202020204" pitchFamily="34" charset="0"/>
                <a:cs typeface="Arial" panose="020B0604020202020204" pitchFamily="34" charset="0"/>
              </a:rPr>
              <a:t>polytrauma</a:t>
            </a:r>
            <a:r>
              <a:rPr lang="en-US" sz="1800" dirty="0" smtClean="0">
                <a:solidFill>
                  <a:prstClr val="black"/>
                </a:solidFill>
                <a:latin typeface="Arial" panose="020B0604020202020204" pitchFamily="34" charset="0"/>
                <a:cs typeface="Arial" panose="020B0604020202020204" pitchFamily="34" charset="0"/>
              </a:rPr>
              <a:t>, traumatic brain injuries, and PTSD, requiring multiple specialists to work together providing </a:t>
            </a:r>
            <a:r>
              <a:rPr lang="en-US" sz="1800" dirty="0" smtClean="0">
                <a:solidFill>
                  <a:prstClr val="black"/>
                </a:solidFill>
                <a:latin typeface="Arial" panose="020B0604020202020204" pitchFamily="34" charset="0"/>
                <a:cs typeface="Arial" panose="020B0604020202020204" pitchFamily="34" charset="0"/>
              </a:rPr>
              <a:t>care.</a:t>
            </a:r>
            <a:endParaRPr lang="en-US" sz="18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The number of women Veterans continues to rise dramatically, and VA must improve tools and resources to support women Veteran’s </a:t>
            </a:r>
            <a:r>
              <a:rPr lang="en-US" sz="1800" dirty="0" smtClean="0">
                <a:solidFill>
                  <a:prstClr val="black"/>
                </a:solidFill>
                <a:latin typeface="Arial" panose="020B0604020202020204" pitchFamily="34" charset="0"/>
                <a:cs typeface="Arial" panose="020B0604020202020204" pitchFamily="34" charset="0"/>
              </a:rPr>
              <a:t>health. </a:t>
            </a:r>
            <a:endParaRPr lang="en-US" sz="18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100" dirty="0">
              <a:solidFill>
                <a:prstClr val="black"/>
              </a:solidFill>
              <a:latin typeface="Arial" panose="020B0604020202020204" pitchFamily="34" charset="0"/>
              <a:cs typeface="Arial" panose="020B0604020202020204" pitchFamily="34" charset="0"/>
            </a:endParaRPr>
          </a:p>
          <a:p>
            <a:r>
              <a:rPr lang="en-US" sz="1800" b="1" dirty="0" smtClean="0">
                <a:solidFill>
                  <a:srgbClr val="0070C0"/>
                </a:solidFill>
                <a:latin typeface="Arial" panose="020B0604020202020204" pitchFamily="34" charset="0"/>
                <a:cs typeface="Arial" panose="020B0604020202020204" pitchFamily="34" charset="0"/>
              </a:rPr>
              <a:t>Caring for Veterans today requires Teams working together</a:t>
            </a:r>
            <a:endParaRPr lang="en-US" sz="1800" b="1"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VistA must evolve to support Care Teams working together, rather than individual providers at a single </a:t>
            </a:r>
            <a:r>
              <a:rPr lang="en-US" sz="1800" dirty="0" smtClean="0">
                <a:solidFill>
                  <a:prstClr val="black"/>
                </a:solidFill>
                <a:latin typeface="Arial" panose="020B0604020202020204" pitchFamily="34" charset="0"/>
                <a:cs typeface="Arial" panose="020B0604020202020204" pitchFamily="34" charset="0"/>
              </a:rPr>
              <a:t>site.</a:t>
            </a:r>
            <a:endParaRPr lang="en-US" sz="18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Providers need tools to coordinate Care </a:t>
            </a:r>
            <a:r>
              <a:rPr lang="en-US" sz="1800" dirty="0">
                <a:solidFill>
                  <a:prstClr val="black"/>
                </a:solidFill>
                <a:latin typeface="Arial" panose="020B0604020202020204" pitchFamily="34" charset="0"/>
                <a:cs typeface="Arial" panose="020B0604020202020204" pitchFamily="34" charset="0"/>
              </a:rPr>
              <a:t>T</a:t>
            </a:r>
            <a:r>
              <a:rPr lang="en-US" sz="1800" dirty="0" smtClean="0">
                <a:solidFill>
                  <a:prstClr val="black"/>
                </a:solidFill>
                <a:latin typeface="Arial" panose="020B0604020202020204" pitchFamily="34" charset="0"/>
                <a:cs typeface="Arial" panose="020B0604020202020204" pitchFamily="34" charset="0"/>
              </a:rPr>
              <a:t>eam tasks, find information quickly, and see a Veteran’s complete health history at any time, in any place, on any </a:t>
            </a:r>
            <a:r>
              <a:rPr lang="en-US" sz="1800" dirty="0" smtClean="0">
                <a:solidFill>
                  <a:prstClr val="black"/>
                </a:solidFill>
                <a:latin typeface="Arial" panose="020B0604020202020204" pitchFamily="34" charset="0"/>
                <a:cs typeface="Arial" panose="020B0604020202020204" pitchFamily="34" charset="0"/>
              </a:rPr>
              <a:t>device.</a:t>
            </a:r>
            <a:endParaRPr lang="en-US" sz="18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100" dirty="0" smtClean="0">
              <a:solidFill>
                <a:prstClr val="black"/>
              </a:solidFill>
              <a:latin typeface="Arial" panose="020B0604020202020204" pitchFamily="34" charset="0"/>
              <a:cs typeface="Arial" panose="020B0604020202020204" pitchFamily="34" charset="0"/>
            </a:endParaRPr>
          </a:p>
          <a:p>
            <a:r>
              <a:rPr lang="en-US" sz="1800" b="1" dirty="0" smtClean="0">
                <a:solidFill>
                  <a:srgbClr val="0070C0"/>
                </a:solidFill>
                <a:latin typeface="Arial" panose="020B0604020202020204" pitchFamily="34" charset="0"/>
                <a:cs typeface="Arial" panose="020B0604020202020204" pitchFamily="34" charset="0"/>
              </a:rPr>
              <a:t>Veterans are part of the Care Team</a:t>
            </a:r>
          </a:p>
          <a:p>
            <a:pPr marL="285750" indent="-285750">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Veterans’ goals and preferences are critical to successful outcomes and maximizing wellness. VistA Evolution will provide tools for including Veterans in Care Team decisions and </a:t>
            </a:r>
            <a:r>
              <a:rPr lang="en-US" sz="1800" dirty="0" smtClean="0">
                <a:solidFill>
                  <a:prstClr val="black"/>
                </a:solidFill>
                <a:latin typeface="Arial" panose="020B0604020202020204" pitchFamily="34" charset="0"/>
                <a:cs typeface="Arial" panose="020B0604020202020204" pitchFamily="34" charset="0"/>
              </a:rPr>
              <a:t>actions.</a:t>
            </a:r>
            <a:endParaRPr lang="en-US" sz="1800" dirty="0">
              <a:solidFill>
                <a:prstClr val="black"/>
              </a:solidFill>
              <a:latin typeface="Arial" panose="020B0604020202020204" pitchFamily="34" charset="0"/>
              <a:cs typeface="Arial" panose="020B0604020202020204" pitchFamily="34" charset="0"/>
            </a:endParaRPr>
          </a:p>
          <a:p>
            <a:endParaRPr lang="en-US" sz="1800" dirty="0" smtClean="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Cambria" pitchFamily="18" charset="0"/>
                <a:ea typeface="MS PGothic" pitchFamily="34" charset="-128"/>
                <a:cs typeface="Arial" pitchFamily="34" charset="0"/>
              </a:defRPr>
            </a:lvl1pPr>
            <a:lvl2pPr marL="742950" indent="-28575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2pPr>
            <a:lvl3pPr marL="11430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9pPr>
          </a:lstStyle>
          <a:p>
            <a:pPr>
              <a:spcBef>
                <a:spcPct val="0"/>
              </a:spcBef>
              <a:buFontTx/>
              <a:buNone/>
            </a:pPr>
            <a:r>
              <a:rPr lang="en-US" altLang="en-US" sz="1000" dirty="0">
                <a:solidFill>
                  <a:srgbClr val="898989"/>
                </a:solidFill>
                <a:latin typeface="Arial" pitchFamily="34" charset="0"/>
              </a:rPr>
              <a:t>4</a:t>
            </a:r>
          </a:p>
        </p:txBody>
      </p:sp>
    </p:spTree>
    <p:extLst>
      <p:ext uri="{BB962C8B-B14F-4D97-AF65-F5344CB8AC3E}">
        <p14:creationId xmlns:p14="http://schemas.microsoft.com/office/powerpoint/2010/main" val="3880771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27667" y="109538"/>
            <a:ext cx="7459133" cy="957262"/>
          </a:xfrm>
        </p:spPr>
        <p:txBody>
          <a:bodyPr>
            <a:noAutofit/>
          </a:bodyPr>
          <a:lstStyle/>
          <a:p>
            <a:pPr eaLnBrk="1" hangingPunct="1"/>
            <a:r>
              <a:rPr lang="en-US" altLang="en-US" sz="2400" dirty="0" err="1" smtClean="0"/>
              <a:t>VistA</a:t>
            </a:r>
            <a:r>
              <a:rPr lang="en-US" altLang="en-US" sz="2400" dirty="0" smtClean="0"/>
              <a:t> Evolution and </a:t>
            </a:r>
            <a:r>
              <a:rPr lang="en-US" altLang="en-US" sz="2400" dirty="0" err="1" smtClean="0"/>
              <a:t>VistA</a:t>
            </a:r>
            <a:r>
              <a:rPr lang="en-US" altLang="en-US" sz="2400" dirty="0" smtClean="0"/>
              <a:t> 4 Improve Healthcare to Veterans, </a:t>
            </a:r>
            <a:r>
              <a:rPr lang="en-US" altLang="en-US" sz="2400" dirty="0" err="1" smtClean="0"/>
              <a:t>Servicemembers</a:t>
            </a:r>
            <a:r>
              <a:rPr lang="en-US" altLang="en-US" sz="2400" dirty="0" smtClean="0"/>
              <a:t> and Family Members</a:t>
            </a:r>
          </a:p>
        </p:txBody>
      </p:sp>
      <p:sp>
        <p:nvSpPr>
          <p:cNvPr id="20" name="TextBox 19"/>
          <p:cNvSpPr txBox="1"/>
          <p:nvPr/>
        </p:nvSpPr>
        <p:spPr>
          <a:xfrm>
            <a:off x="1149727" y="3317277"/>
            <a:ext cx="7349067" cy="1508105"/>
          </a:xfrm>
          <a:prstGeom prst="rect">
            <a:avLst/>
          </a:prstGeom>
          <a:solidFill>
            <a:srgbClr val="7CC695"/>
          </a:solidFill>
        </p:spPr>
        <p:txBody>
          <a:bodyPr wrap="square" lIns="274320" bIns="182880" rtlCol="0">
            <a:spAutoFit/>
          </a:bodyPr>
          <a:lstStyle/>
          <a:p>
            <a:r>
              <a:rPr lang="en-US" sz="2000" dirty="0" smtClean="0">
                <a:solidFill>
                  <a:prstClr val="black"/>
                </a:solidFill>
                <a:latin typeface="Arial" panose="020B0604020202020204" pitchFamily="34" charset="0"/>
                <a:cs typeface="Arial" panose="020B0604020202020204" pitchFamily="34" charset="0"/>
              </a:rPr>
              <a:t>TEAM BASED</a:t>
            </a:r>
          </a:p>
          <a:p>
            <a:r>
              <a:rPr lang="en-US" sz="1050" b="1" dirty="0" smtClean="0">
                <a:solidFill>
                  <a:prstClr val="black"/>
                </a:solidFill>
                <a:latin typeface="Arial" panose="020B0604020202020204" pitchFamily="34" charset="0"/>
                <a:cs typeface="Arial" panose="020B0604020202020204" pitchFamily="34" charset="0"/>
              </a:rPr>
              <a:t>Improved </a:t>
            </a:r>
            <a:r>
              <a:rPr lang="en-US" sz="1050" b="1" dirty="0">
                <a:solidFill>
                  <a:prstClr val="black"/>
                </a:solidFill>
                <a:latin typeface="Arial" panose="020B0604020202020204" pitchFamily="34" charset="0"/>
                <a:cs typeface="Arial" panose="020B0604020202020204" pitchFamily="34" charset="0"/>
              </a:rPr>
              <a:t>user Experience</a:t>
            </a:r>
            <a:r>
              <a:rPr lang="en-US" sz="1050" dirty="0">
                <a:solidFill>
                  <a:prstClr val="black"/>
                </a:solidFill>
                <a:latin typeface="Arial" panose="020B0604020202020204" pitchFamily="34" charset="0"/>
                <a:cs typeface="Arial" panose="020B0604020202020204" pitchFamily="34" charset="0"/>
              </a:rPr>
              <a:t>: VistA 4 will give clinicians more efficient and enjoyable tools that promote discussion (instead of data access and entry) in the exam room. </a:t>
            </a:r>
            <a:r>
              <a:rPr lang="en-US" sz="1050" dirty="0" smtClean="0">
                <a:solidFill>
                  <a:prstClr val="black"/>
                </a:solidFill>
                <a:latin typeface="Arial" panose="020B0604020202020204" pitchFamily="34" charset="0"/>
                <a:cs typeface="Arial" panose="020B0604020202020204" pitchFamily="34" charset="0"/>
              </a:rPr>
              <a:t>This, in </a:t>
            </a:r>
            <a:r>
              <a:rPr lang="en-US" sz="1050" dirty="0">
                <a:solidFill>
                  <a:prstClr val="black"/>
                </a:solidFill>
                <a:latin typeface="Arial" panose="020B0604020202020204" pitchFamily="34" charset="0"/>
                <a:cs typeface="Arial" panose="020B0604020202020204" pitchFamily="34" charset="0"/>
              </a:rPr>
              <a:t>turn, improves VHA’s ability to recruit </a:t>
            </a:r>
            <a:r>
              <a:rPr lang="en-US" sz="1050" dirty="0" smtClean="0">
                <a:solidFill>
                  <a:prstClr val="black"/>
                </a:solidFill>
                <a:latin typeface="Arial" panose="020B0604020202020204" pitchFamily="34" charset="0"/>
                <a:cs typeface="Arial" panose="020B0604020202020204" pitchFamily="34" charset="0"/>
              </a:rPr>
              <a:t>clinicians.</a:t>
            </a:r>
          </a:p>
          <a:p>
            <a:r>
              <a:rPr lang="en-US" sz="1050" b="1" dirty="0" smtClean="0">
                <a:solidFill>
                  <a:prstClr val="black"/>
                </a:solidFill>
                <a:latin typeface="Arial" panose="020B0604020202020204" pitchFamily="34" charset="0"/>
                <a:cs typeface="Arial" panose="020B0604020202020204" pitchFamily="34" charset="0"/>
              </a:rPr>
              <a:t>Integrated </a:t>
            </a:r>
            <a:r>
              <a:rPr lang="en-US" sz="1050" b="1" dirty="0">
                <a:solidFill>
                  <a:prstClr val="black"/>
                </a:solidFill>
                <a:latin typeface="Arial" panose="020B0604020202020204" pitchFamily="34" charset="0"/>
                <a:cs typeface="Arial" panose="020B0604020202020204" pitchFamily="34" charset="0"/>
              </a:rPr>
              <a:t>plan of care</a:t>
            </a:r>
            <a:r>
              <a:rPr lang="en-US" sz="1050" dirty="0">
                <a:solidFill>
                  <a:prstClr val="black"/>
                </a:solidFill>
                <a:latin typeface="Arial" panose="020B0604020202020204" pitchFamily="34" charset="0"/>
                <a:cs typeface="Arial" panose="020B0604020202020204" pitchFamily="34" charset="0"/>
              </a:rPr>
              <a:t>: The cardiologist and the internist both operate from the same plan of care instead of from their separate (and possibly conflicting) notes. Veterans can also see the plan of care and their role in </a:t>
            </a:r>
            <a:r>
              <a:rPr lang="en-US" sz="1050" dirty="0" smtClean="0">
                <a:solidFill>
                  <a:prstClr val="black"/>
                </a:solidFill>
                <a:latin typeface="Arial" panose="020B0604020202020204" pitchFamily="34" charset="0"/>
                <a:cs typeface="Arial" panose="020B0604020202020204" pitchFamily="34" charset="0"/>
              </a:rPr>
              <a:t>it.</a:t>
            </a:r>
          </a:p>
          <a:p>
            <a:r>
              <a:rPr lang="en-US" sz="1050" b="1" dirty="0" smtClean="0">
                <a:solidFill>
                  <a:prstClr val="black"/>
                </a:solidFill>
                <a:latin typeface="Arial" panose="020B0604020202020204" pitchFamily="34" charset="0"/>
                <a:cs typeface="Arial" panose="020B0604020202020204" pitchFamily="34" charset="0"/>
              </a:rPr>
              <a:t>Improved </a:t>
            </a:r>
            <a:r>
              <a:rPr lang="en-US" sz="1050" b="1" dirty="0">
                <a:solidFill>
                  <a:prstClr val="black"/>
                </a:solidFill>
                <a:latin typeface="Arial" panose="020B0604020202020204" pitchFamily="34" charset="0"/>
                <a:cs typeface="Arial" panose="020B0604020202020204" pitchFamily="34" charset="0"/>
              </a:rPr>
              <a:t>communication</a:t>
            </a:r>
            <a:r>
              <a:rPr lang="en-US" sz="1050" dirty="0">
                <a:solidFill>
                  <a:prstClr val="black"/>
                </a:solidFill>
                <a:latin typeface="Arial" panose="020B0604020202020204" pitchFamily="34" charset="0"/>
                <a:cs typeface="Arial" panose="020B0604020202020204" pitchFamily="34" charset="0"/>
              </a:rPr>
              <a:t>: Communication is action oriented, so it is clear to clinicians what Veterans (or other clinicians) are asking them to do and the tasks can be tracked to completion.</a:t>
            </a:r>
          </a:p>
        </p:txBody>
      </p:sp>
      <p:sp>
        <p:nvSpPr>
          <p:cNvPr id="16387" name="Slide Number Placeholder 3"/>
          <p:cNvSpPr>
            <a:spLocks noGrp="1"/>
          </p:cNvSpPr>
          <p:nvPr>
            <p:ph type="sldNum" sz="quarter" idx="12"/>
          </p:nvPr>
        </p:nvSpPr>
        <p:spPr bwMode="auto">
          <a:xfrm>
            <a:off x="690121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Cambria" pitchFamily="18" charset="0"/>
                <a:ea typeface="MS PGothic" pitchFamily="34" charset="-128"/>
                <a:cs typeface="Arial" pitchFamily="34" charset="0"/>
              </a:defRPr>
            </a:lvl1pPr>
            <a:lvl2pPr marL="742950" indent="-28575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2pPr>
            <a:lvl3pPr marL="11430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9pPr>
          </a:lstStyle>
          <a:p>
            <a:pPr>
              <a:spcBef>
                <a:spcPct val="0"/>
              </a:spcBef>
              <a:buFontTx/>
              <a:buNone/>
            </a:pPr>
            <a:fld id="{61C5E35A-A589-4FA2-A8EA-E5880B7F3F26}" type="slidenum">
              <a:rPr lang="en-US" altLang="en-US" sz="1000">
                <a:solidFill>
                  <a:srgbClr val="898989"/>
                </a:solidFill>
                <a:latin typeface="Arial" pitchFamily="34" charset="0"/>
              </a:rPr>
              <a:pPr>
                <a:spcBef>
                  <a:spcPct val="0"/>
                </a:spcBef>
                <a:buFontTx/>
                <a:buNone/>
              </a:pPr>
              <a:t>12</a:t>
            </a:fld>
            <a:endParaRPr lang="en-US" altLang="en-US" sz="1000">
              <a:solidFill>
                <a:srgbClr val="898989"/>
              </a:solidFill>
              <a:latin typeface="Arial" pitchFamily="34" charset="0"/>
            </a:endParaRPr>
          </a:p>
        </p:txBody>
      </p:sp>
      <p:sp>
        <p:nvSpPr>
          <p:cNvPr id="3" name="TextBox 2"/>
          <p:cNvSpPr txBox="1"/>
          <p:nvPr/>
        </p:nvSpPr>
        <p:spPr>
          <a:xfrm>
            <a:off x="1143053" y="1609564"/>
            <a:ext cx="7349067" cy="1554272"/>
          </a:xfrm>
          <a:prstGeom prst="rect">
            <a:avLst/>
          </a:prstGeom>
          <a:solidFill>
            <a:srgbClr val="DCC2FE"/>
          </a:solidFill>
        </p:spPr>
        <p:txBody>
          <a:bodyPr wrap="square" lIns="274320" tIns="91440" bIns="182880" rtlCol="0">
            <a:spAutoFit/>
          </a:bodyPr>
          <a:lstStyle/>
          <a:p>
            <a:r>
              <a:rPr lang="en-US" sz="2000" dirty="0" smtClean="0">
                <a:solidFill>
                  <a:prstClr val="black"/>
                </a:solidFill>
                <a:latin typeface="Arial" panose="020B0604020202020204" pitchFamily="34" charset="0"/>
                <a:cs typeface="Arial" panose="020B0604020202020204" pitchFamily="34" charset="0"/>
              </a:rPr>
              <a:t>PATIENT CENTRIC</a:t>
            </a:r>
          </a:p>
          <a:p>
            <a:r>
              <a:rPr lang="en-US" sz="1050" b="1" dirty="0" smtClean="0">
                <a:solidFill>
                  <a:prstClr val="black"/>
                </a:solidFill>
                <a:latin typeface="Arial" panose="020B0604020202020204" pitchFamily="34" charset="0"/>
                <a:cs typeface="Arial" panose="020B0604020202020204" pitchFamily="34" charset="0"/>
              </a:rPr>
              <a:t>Seamless care</a:t>
            </a:r>
            <a:r>
              <a:rPr lang="en-US" sz="1050" dirty="0" smtClean="0">
                <a:solidFill>
                  <a:prstClr val="black"/>
                </a:solidFill>
                <a:latin typeface="Arial" panose="020B0604020202020204" pitchFamily="34" charset="0"/>
                <a:cs typeface="Arial" panose="020B0604020202020204" pitchFamily="34" charset="0"/>
              </a:rPr>
              <a:t>: When a Veteran walks into clinic, their records from other clinics are available.</a:t>
            </a:r>
          </a:p>
          <a:p>
            <a:r>
              <a:rPr lang="en-US" sz="1050" b="1" dirty="0" smtClean="0">
                <a:solidFill>
                  <a:prstClr val="black"/>
                </a:solidFill>
                <a:latin typeface="Arial" panose="020B0604020202020204" pitchFamily="34" charset="0"/>
                <a:cs typeface="Arial" panose="020B0604020202020204" pitchFamily="34" charset="0"/>
              </a:rPr>
              <a:t>Patient goals</a:t>
            </a:r>
            <a:r>
              <a:rPr lang="en-US" sz="1050" dirty="0" smtClean="0">
                <a:solidFill>
                  <a:prstClr val="black"/>
                </a:solidFill>
                <a:latin typeface="Arial" panose="020B0604020202020204" pitchFamily="34" charset="0"/>
                <a:cs typeface="Arial" panose="020B0604020202020204" pitchFamily="34" charset="0"/>
              </a:rPr>
              <a:t>: A Veteran can specify what is most important to them. VistA  4 will track how clinician and patient actions help realize those goals, so adjustments to the plan can be made early to speed realization of those goals.</a:t>
            </a:r>
          </a:p>
          <a:p>
            <a:r>
              <a:rPr lang="en-US" sz="1050" b="1" dirty="0" smtClean="0">
                <a:solidFill>
                  <a:prstClr val="black"/>
                </a:solidFill>
                <a:latin typeface="Arial" panose="020B0604020202020204" pitchFamily="34" charset="0"/>
                <a:cs typeface="Arial" panose="020B0604020202020204" pitchFamily="34" charset="0"/>
              </a:rPr>
              <a:t>Dynamic demand management</a:t>
            </a:r>
            <a:r>
              <a:rPr lang="en-US" sz="1050" dirty="0" smtClean="0">
                <a:solidFill>
                  <a:prstClr val="black"/>
                </a:solidFill>
                <a:latin typeface="Arial" panose="020B0604020202020204" pitchFamily="34" charset="0"/>
                <a:cs typeface="Arial" panose="020B0604020202020204" pitchFamily="34" charset="0"/>
              </a:rPr>
              <a:t>: When data indicates a Veteran’s condition is unexpectedly worsening, VistA 4 will help more resources to be applied sooner. Likewise, when Veteran’s conditions unexpectedly improves, appointments can be spaced further out, increasing convenience for the Veteran and freeing resources for other Veterans.  </a:t>
            </a:r>
            <a:endParaRPr lang="en-US" sz="1050" dirty="0">
              <a:solidFill>
                <a:prstClr val="black"/>
              </a:solidFill>
              <a:latin typeface="Arial" panose="020B0604020202020204" pitchFamily="34" charset="0"/>
              <a:cs typeface="Arial" panose="020B0604020202020204" pitchFamily="34" charset="0"/>
            </a:endParaRPr>
          </a:p>
        </p:txBody>
      </p:sp>
      <p:sp>
        <p:nvSpPr>
          <p:cNvPr id="16388" name="TextBox 5"/>
          <p:cNvSpPr txBox="1">
            <a:spLocks noChangeArrowheads="1"/>
          </p:cNvSpPr>
          <p:nvPr/>
        </p:nvSpPr>
        <p:spPr bwMode="auto">
          <a:xfrm>
            <a:off x="1370013" y="1136650"/>
            <a:ext cx="695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2400">
                <a:solidFill>
                  <a:schemeClr val="tx1"/>
                </a:solidFill>
                <a:latin typeface="Cambria" pitchFamily="18" charset="0"/>
                <a:ea typeface="MS PGothic" pitchFamily="34" charset="-128"/>
                <a:cs typeface="Arial" pitchFamily="34" charset="0"/>
              </a:defRPr>
            </a:lvl1pPr>
            <a:lvl2pPr>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2pPr>
            <a:lvl3pPr marL="11430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9pPr>
          </a:lstStyle>
          <a:p>
            <a:pPr marL="0" lvl="1" algn="ctr" eaLnBrk="1" hangingPunct="1">
              <a:spcBef>
                <a:spcPct val="0"/>
              </a:spcBef>
              <a:buFontTx/>
              <a:buNone/>
            </a:pPr>
            <a:r>
              <a:rPr lang="en-US" altLang="en-US" sz="1600" dirty="0">
                <a:solidFill>
                  <a:prstClr val="black"/>
                </a:solidFill>
                <a:latin typeface="Arial" panose="020B0604020202020204" pitchFamily="34" charset="0"/>
              </a:rPr>
              <a:t>Care Coordination is patient-centric, team-based, quality-driven healthcare</a:t>
            </a:r>
          </a:p>
        </p:txBody>
      </p:sp>
      <p:sp>
        <p:nvSpPr>
          <p:cNvPr id="21" name="Oval 20"/>
          <p:cNvSpPr/>
          <p:nvPr/>
        </p:nvSpPr>
        <p:spPr>
          <a:xfrm>
            <a:off x="223584" y="3442307"/>
            <a:ext cx="1004083" cy="1004083"/>
          </a:xfrm>
          <a:prstGeom prst="ellipse">
            <a:avLst/>
          </a:prstGeom>
          <a:solidFill>
            <a:srgbClr val="7CC695"/>
          </a:solidFill>
          <a:ln>
            <a:noFill/>
          </a:ln>
          <a:effectLst>
            <a:outerShdw blurRad="114300" dist="508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Oval 1"/>
          <p:cNvSpPr/>
          <p:nvPr/>
        </p:nvSpPr>
        <p:spPr>
          <a:xfrm>
            <a:off x="223584" y="1751963"/>
            <a:ext cx="1004083" cy="1004083"/>
          </a:xfrm>
          <a:prstGeom prst="ellipse">
            <a:avLst/>
          </a:prstGeom>
          <a:solidFill>
            <a:srgbClr val="DCC2FE"/>
          </a:solidFill>
          <a:ln>
            <a:noFill/>
          </a:ln>
          <a:effectLst>
            <a:outerShdw blurRad="114300" dist="508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6"/>
          <p:cNvGrpSpPr/>
          <p:nvPr/>
        </p:nvGrpSpPr>
        <p:grpSpPr>
          <a:xfrm>
            <a:off x="304101" y="1838505"/>
            <a:ext cx="1823305" cy="2520687"/>
            <a:chOff x="304101" y="1720521"/>
            <a:chExt cx="1823305" cy="2520687"/>
          </a:xfrm>
        </p:grpSpPr>
        <p:sp>
          <p:nvSpPr>
            <p:cNvPr id="17" name="TextBox 16"/>
            <p:cNvSpPr txBox="1"/>
            <p:nvPr/>
          </p:nvSpPr>
          <p:spPr>
            <a:xfrm>
              <a:off x="327927" y="3410211"/>
              <a:ext cx="1799479" cy="830997"/>
            </a:xfrm>
            <a:prstGeom prst="rect">
              <a:avLst/>
            </a:prstGeom>
            <a:noFill/>
          </p:spPr>
          <p:txBody>
            <a:bodyPr wrap="square" rtlCol="0">
              <a:spAutoFit/>
            </a:bodyPr>
            <a:lstStyle>
              <a:defPPr>
                <a:defRPr lang="en-US"/>
              </a:defPPr>
              <a:lvl1pPr>
                <a:defRPr sz="4800" b="1"/>
              </a:lvl1pPr>
            </a:lstStyle>
            <a:p>
              <a:r>
                <a:rPr lang="en-US" dirty="0">
                  <a:solidFill>
                    <a:prstClr val="black"/>
                  </a:solidFill>
                  <a:latin typeface="Calibri"/>
                </a:rPr>
                <a:t>TB</a:t>
              </a:r>
            </a:p>
          </p:txBody>
        </p:sp>
        <p:sp>
          <p:nvSpPr>
            <p:cNvPr id="19" name="TextBox 18"/>
            <p:cNvSpPr txBox="1"/>
            <p:nvPr/>
          </p:nvSpPr>
          <p:spPr>
            <a:xfrm>
              <a:off x="304101" y="1720521"/>
              <a:ext cx="1324467" cy="830997"/>
            </a:xfrm>
            <a:prstGeom prst="rect">
              <a:avLst/>
            </a:prstGeom>
            <a:noFill/>
          </p:spPr>
          <p:txBody>
            <a:bodyPr wrap="square" rtlCol="0">
              <a:spAutoFit/>
            </a:bodyPr>
            <a:lstStyle/>
            <a:p>
              <a:r>
                <a:rPr lang="en-US" sz="4800" b="1" dirty="0" smtClean="0">
                  <a:solidFill>
                    <a:prstClr val="black"/>
                  </a:solidFill>
                  <a:latin typeface="Calibri" panose="020F0502020204030204" pitchFamily="34" charset="0"/>
                </a:rPr>
                <a:t>PC</a:t>
              </a:r>
              <a:endParaRPr lang="en-US" sz="4800" b="1" dirty="0">
                <a:solidFill>
                  <a:prstClr val="black"/>
                </a:solidFill>
                <a:latin typeface="Calibri" panose="020F0502020204030204" pitchFamily="34" charset="0"/>
              </a:endParaRPr>
            </a:p>
          </p:txBody>
        </p:sp>
      </p:grpSp>
      <p:sp>
        <p:nvSpPr>
          <p:cNvPr id="22" name="TextBox 21"/>
          <p:cNvSpPr txBox="1"/>
          <p:nvPr/>
        </p:nvSpPr>
        <p:spPr>
          <a:xfrm>
            <a:off x="1137817" y="4950412"/>
            <a:ext cx="7349067" cy="1831271"/>
          </a:xfrm>
          <a:prstGeom prst="rect">
            <a:avLst/>
          </a:prstGeom>
          <a:solidFill>
            <a:srgbClr val="FAA959"/>
          </a:solidFill>
        </p:spPr>
        <p:txBody>
          <a:bodyPr wrap="square" lIns="274320" bIns="182880" rtlCol="0">
            <a:spAutoFit/>
          </a:bodyPr>
          <a:lstStyle/>
          <a:p>
            <a:r>
              <a:rPr lang="en-US" sz="2000" dirty="0" smtClean="0">
                <a:solidFill>
                  <a:prstClr val="black"/>
                </a:solidFill>
                <a:latin typeface="Arial" panose="020B0604020202020204" pitchFamily="34" charset="0"/>
                <a:cs typeface="Arial" panose="020B0604020202020204" pitchFamily="34" charset="0"/>
              </a:rPr>
              <a:t>QUALITY DRIVEN</a:t>
            </a:r>
          </a:p>
          <a:p>
            <a:r>
              <a:rPr lang="en-US" sz="1050" b="1" dirty="0" smtClean="0">
                <a:solidFill>
                  <a:prstClr val="black"/>
                </a:solidFill>
                <a:latin typeface="Arial" panose="020B0604020202020204" pitchFamily="34" charset="0"/>
                <a:cs typeface="Arial" panose="020B0604020202020204" pitchFamily="34" charset="0"/>
              </a:rPr>
              <a:t>Better </a:t>
            </a:r>
            <a:r>
              <a:rPr lang="en-US" sz="1050" b="1" dirty="0">
                <a:solidFill>
                  <a:prstClr val="black"/>
                </a:solidFill>
                <a:latin typeface="Arial" panose="020B0604020202020204" pitchFamily="34" charset="0"/>
                <a:cs typeface="Arial" panose="020B0604020202020204" pitchFamily="34" charset="0"/>
              </a:rPr>
              <a:t>data on clinical management</a:t>
            </a:r>
            <a:r>
              <a:rPr lang="en-US" sz="1050" dirty="0">
                <a:solidFill>
                  <a:prstClr val="black"/>
                </a:solidFill>
                <a:latin typeface="Arial" panose="020B0604020202020204" pitchFamily="34" charset="0"/>
                <a:cs typeface="Arial" panose="020B0604020202020204" pitchFamily="34" charset="0"/>
              </a:rPr>
              <a:t>: VistA 4 will automate more detailed gathering of clinical-process </a:t>
            </a:r>
            <a:r>
              <a:rPr lang="en-US" sz="1050" dirty="0" smtClean="0">
                <a:solidFill>
                  <a:prstClr val="black"/>
                </a:solidFill>
                <a:latin typeface="Arial" panose="020B0604020202020204" pitchFamily="34" charset="0"/>
                <a:cs typeface="Arial" panose="020B0604020202020204" pitchFamily="34" charset="0"/>
              </a:rPr>
              <a:t>so that </a:t>
            </a:r>
            <a:r>
              <a:rPr lang="en-US" sz="1050" dirty="0">
                <a:solidFill>
                  <a:prstClr val="black"/>
                </a:solidFill>
                <a:latin typeface="Arial" panose="020B0604020202020204" pitchFamily="34" charset="0"/>
                <a:cs typeface="Arial" panose="020B0604020202020204" pitchFamily="34" charset="0"/>
              </a:rPr>
              <a:t>managers and analysts learn what is beneficial, what is wasteful and how to encourage best practices (Lean-style </a:t>
            </a:r>
            <a:r>
              <a:rPr lang="en-US" sz="1050" dirty="0" smtClean="0">
                <a:solidFill>
                  <a:prstClr val="black"/>
                </a:solidFill>
                <a:latin typeface="Arial" panose="020B0604020202020204" pitchFamily="34" charset="0"/>
                <a:cs typeface="Arial" panose="020B0604020202020204" pitchFamily="34" charset="0"/>
              </a:rPr>
              <a:t>management).</a:t>
            </a:r>
          </a:p>
          <a:p>
            <a:r>
              <a:rPr lang="en-US" sz="1050" b="1" dirty="0" smtClean="0">
                <a:solidFill>
                  <a:prstClr val="black"/>
                </a:solidFill>
                <a:latin typeface="Arial" panose="020B0604020202020204" pitchFamily="34" charset="0"/>
                <a:cs typeface="Arial" panose="020B0604020202020204" pitchFamily="34" charset="0"/>
              </a:rPr>
              <a:t>Improved </a:t>
            </a:r>
            <a:r>
              <a:rPr lang="en-US" sz="1050" b="1" dirty="0">
                <a:solidFill>
                  <a:prstClr val="black"/>
                </a:solidFill>
                <a:latin typeface="Arial" panose="020B0604020202020204" pitchFamily="34" charset="0"/>
                <a:cs typeface="Arial" panose="020B0604020202020204" pitchFamily="34" charset="0"/>
              </a:rPr>
              <a:t>decision support</a:t>
            </a:r>
            <a:r>
              <a:rPr lang="en-US" sz="1050" dirty="0">
                <a:solidFill>
                  <a:prstClr val="black"/>
                </a:solidFill>
                <a:latin typeface="Arial" panose="020B0604020202020204" pitchFamily="34" charset="0"/>
                <a:cs typeface="Arial" panose="020B0604020202020204" pitchFamily="34" charset="0"/>
              </a:rPr>
              <a:t>: Clinicians will have more information at their fingertips that guide better decisions about the plan of care</a:t>
            </a:r>
            <a:r>
              <a:rPr lang="en-US" sz="1050" dirty="0" smtClean="0">
                <a:solidFill>
                  <a:prstClr val="black"/>
                </a:solidFill>
                <a:latin typeface="Arial" panose="020B0604020202020204" pitchFamily="34" charset="0"/>
                <a:cs typeface="Arial" panose="020B0604020202020204" pitchFamily="34" charset="0"/>
              </a:rPr>
              <a:t>.</a:t>
            </a:r>
          </a:p>
          <a:p>
            <a:r>
              <a:rPr lang="en-US" sz="1050" b="1" dirty="0" smtClean="0">
                <a:solidFill>
                  <a:prstClr val="black"/>
                </a:solidFill>
                <a:latin typeface="Arial" panose="020B0604020202020204" pitchFamily="34" charset="0"/>
                <a:cs typeface="Arial" panose="020B0604020202020204" pitchFamily="34" charset="0"/>
              </a:rPr>
              <a:t>Support </a:t>
            </a:r>
            <a:r>
              <a:rPr lang="en-US" sz="1050" b="1" dirty="0">
                <a:solidFill>
                  <a:prstClr val="black"/>
                </a:solidFill>
                <a:latin typeface="Arial" panose="020B0604020202020204" pitchFamily="34" charset="0"/>
                <a:cs typeface="Arial" panose="020B0604020202020204" pitchFamily="34" charset="0"/>
              </a:rPr>
              <a:t>for managing populations</a:t>
            </a:r>
            <a:r>
              <a:rPr lang="en-US" sz="1050" dirty="0">
                <a:solidFill>
                  <a:prstClr val="black"/>
                </a:solidFill>
                <a:latin typeface="Arial" panose="020B0604020202020204" pitchFamily="34" charset="0"/>
                <a:cs typeface="Arial" panose="020B0604020202020204" pitchFamily="34" charset="0"/>
              </a:rPr>
              <a:t>: Population-health analysts and managers will have data available to institute policy and procedures for managing the health of populations that address proactive healthcare interventions. Interventions could address immunizations, obesity, appropriate antibiotic use, etc.</a:t>
            </a:r>
          </a:p>
        </p:txBody>
      </p:sp>
      <p:grpSp>
        <p:nvGrpSpPr>
          <p:cNvPr id="4" name="Group 3"/>
          <p:cNvGrpSpPr/>
          <p:nvPr/>
        </p:nvGrpSpPr>
        <p:grpSpPr>
          <a:xfrm>
            <a:off x="199757" y="5172143"/>
            <a:ext cx="1416749" cy="1004083"/>
            <a:chOff x="199757" y="5172143"/>
            <a:chExt cx="1416749" cy="1004083"/>
          </a:xfrm>
        </p:grpSpPr>
        <p:sp>
          <p:nvSpPr>
            <p:cNvPr id="23" name="Oval 22"/>
            <p:cNvSpPr/>
            <p:nvPr/>
          </p:nvSpPr>
          <p:spPr>
            <a:xfrm>
              <a:off x="199757" y="5172143"/>
              <a:ext cx="1004083" cy="1004083"/>
            </a:xfrm>
            <a:prstGeom prst="ellipse">
              <a:avLst/>
            </a:prstGeom>
            <a:solidFill>
              <a:srgbClr val="FAA959"/>
            </a:solidFill>
            <a:ln>
              <a:noFill/>
            </a:ln>
            <a:effectLst>
              <a:outerShdw blurRad="114300" dist="508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99757" y="5258685"/>
              <a:ext cx="1416749" cy="830997"/>
            </a:xfrm>
            <a:prstGeom prst="rect">
              <a:avLst/>
            </a:prstGeom>
            <a:noFill/>
          </p:spPr>
          <p:txBody>
            <a:bodyPr wrap="square" rtlCol="0">
              <a:spAutoFit/>
            </a:bodyPr>
            <a:lstStyle>
              <a:defPPr>
                <a:defRPr lang="en-US"/>
              </a:defPPr>
              <a:lvl1pPr>
                <a:defRPr sz="4800" b="1"/>
              </a:lvl1pPr>
            </a:lstStyle>
            <a:p>
              <a:r>
                <a:rPr lang="en-US" dirty="0">
                  <a:solidFill>
                    <a:prstClr val="black"/>
                  </a:solidFill>
                  <a:latin typeface="Calibri"/>
                </a:rPr>
                <a:t>QD</a:t>
              </a:r>
            </a:p>
          </p:txBody>
        </p:sp>
      </p:grpSp>
    </p:spTree>
    <p:extLst>
      <p:ext uri="{BB962C8B-B14F-4D97-AF65-F5344CB8AC3E}">
        <p14:creationId xmlns:p14="http://schemas.microsoft.com/office/powerpoint/2010/main" val="473584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39BFF7B-F2D5-4AF1-8A32-A75B1E1F3046}" type="datetime1">
              <a:rPr lang="en-US" smtClean="0"/>
              <a:t>6/15/2015</a:t>
            </a:fld>
            <a:endParaRPr lang="en-US" dirty="0"/>
          </a:p>
        </p:txBody>
      </p:sp>
      <p:sp>
        <p:nvSpPr>
          <p:cNvPr id="6" name="Slide Number Placeholder 5"/>
          <p:cNvSpPr>
            <a:spLocks noGrp="1"/>
          </p:cNvSpPr>
          <p:nvPr>
            <p:ph type="sldNum" sz="quarter" idx="12"/>
          </p:nvPr>
        </p:nvSpPr>
        <p:spPr/>
        <p:txBody>
          <a:bodyPr/>
          <a:lstStyle/>
          <a:p>
            <a:fld id="{84878344-ACF8-4BEF-825F-4772DDDDA850}" type="slidenum">
              <a:rPr lang="en-US" smtClean="0"/>
              <a:pPr/>
              <a:t>13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67"/>
            <a:ext cx="9144000" cy="7068334"/>
          </a:xfrm>
          <a:prstGeom prst="rect">
            <a:avLst/>
          </a:prstGeom>
        </p:spPr>
      </p:pic>
    </p:spTree>
    <p:extLst>
      <p:ext uri="{BB962C8B-B14F-4D97-AF65-F5344CB8AC3E}">
        <p14:creationId xmlns:p14="http://schemas.microsoft.com/office/powerpoint/2010/main" val="704420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1889125" y="2681288"/>
            <a:ext cx="1738313" cy="3886200"/>
          </a:xfrm>
          <a:prstGeom prst="roundRect">
            <a:avLst/>
          </a:prstGeom>
          <a:solidFill>
            <a:srgbClr val="CCFF99"/>
          </a:solidFill>
          <a:ln w="25400" cap="flat" cmpd="sng" algn="ctr">
            <a:solidFill>
              <a:schemeClr val="accent1"/>
            </a:solidFill>
            <a:prstDash val="solid"/>
          </a:ln>
          <a:effectLst/>
        </p:spPr>
        <p:txBody>
          <a:bodyPr lIns="9144" tIns="9144" rIns="9144" bIns="9144" anchor="ctr"/>
          <a:lstStyle/>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Interoperability Enhancements including better integration of codified DoD data</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Deployment of view-only Enterprise  Health Management Platform (eHMP)</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Clinical improvements  for Patient-safety, Decision Support, Communication, and Population Health</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VistA Scheduling: deployed enhancements to legacy systems and begin acquisition of new functionalities</a:t>
            </a:r>
          </a:p>
        </p:txBody>
      </p:sp>
      <p:sp>
        <p:nvSpPr>
          <p:cNvPr id="49" name="Rounded Rectangle 48"/>
          <p:cNvSpPr/>
          <p:nvPr/>
        </p:nvSpPr>
        <p:spPr>
          <a:xfrm>
            <a:off x="46038" y="2681288"/>
            <a:ext cx="1736725" cy="3886200"/>
          </a:xfrm>
          <a:prstGeom prst="roundRect">
            <a:avLst/>
          </a:prstGeom>
          <a:solidFill>
            <a:srgbClr val="99CCFF"/>
          </a:solidFill>
          <a:ln w="25400" cap="flat" cmpd="sng" algn="ctr">
            <a:solidFill>
              <a:schemeClr val="accent1"/>
            </a:solidFill>
            <a:prstDash val="solid"/>
          </a:ln>
          <a:effectLst/>
        </p:spPr>
        <p:txBody>
          <a:bodyPr lIns="9144" tIns="9144" rIns="9144" bIns="9144" anchor="ctr"/>
          <a:lstStyle/>
          <a:p>
            <a:pPr marL="228600" indent="-228600" eaLnBrk="1" fontAlgn="auto" hangingPunct="1">
              <a:spcBef>
                <a:spcPts val="4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VA/DoD Information Sharing (via Joint Legacy Viewer)</a:t>
            </a:r>
          </a:p>
          <a:p>
            <a:pPr marL="228600" indent="-228600" eaLnBrk="1" fontAlgn="auto" hangingPunct="1">
              <a:spcBef>
                <a:spcPts val="4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VistA Standardization, Phase 1</a:t>
            </a:r>
          </a:p>
          <a:p>
            <a:pPr marL="228600" indent="-228600" eaLnBrk="1" fontAlgn="auto" hangingPunct="1">
              <a:spcBef>
                <a:spcPts val="4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Back-end Immunization Module, VistA Immunization Enhancements (VIMM), 1.0</a:t>
            </a:r>
          </a:p>
          <a:p>
            <a:pPr marL="228600" indent="-228600" eaLnBrk="1" fontAlgn="auto" hangingPunct="1">
              <a:spcBef>
                <a:spcPts val="4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Identified release of Application Programming Interface (API) to expose a set of VistA services via standard web interfaces</a:t>
            </a:r>
          </a:p>
          <a:p>
            <a:pPr marL="228600" indent="-228600" eaLnBrk="1" fontAlgn="auto" hangingPunct="1">
              <a:spcBef>
                <a:spcPts val="4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Graphical User Interface (GUI) Tools</a:t>
            </a:r>
          </a:p>
          <a:p>
            <a:pPr marL="228600" indent="-228600" eaLnBrk="1" fontAlgn="auto" hangingPunct="1">
              <a:spcBef>
                <a:spcPts val="4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Initiate Lab System Improvement</a:t>
            </a:r>
          </a:p>
          <a:p>
            <a:pPr marL="228600" indent="-228600" eaLnBrk="1" fontAlgn="auto" hangingPunct="1">
              <a:spcBef>
                <a:spcPts val="4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Enterprise Messaging Infrastructure (eMI)</a:t>
            </a:r>
          </a:p>
        </p:txBody>
      </p:sp>
      <p:sp>
        <p:nvSpPr>
          <p:cNvPr id="23554" name="Title 1"/>
          <p:cNvSpPr>
            <a:spLocks noGrp="1"/>
          </p:cNvSpPr>
          <p:nvPr>
            <p:ph type="title"/>
          </p:nvPr>
        </p:nvSpPr>
        <p:spPr>
          <a:xfrm>
            <a:off x="1189038" y="274638"/>
            <a:ext cx="6858000" cy="487362"/>
          </a:xfrm>
          <a:extLst/>
        </p:spPr>
        <p:txBody>
          <a:bodyPr rtlCol="0">
            <a:noAutofit/>
          </a:bodyPr>
          <a:lstStyle/>
          <a:p>
            <a:pPr eaLnBrk="1" fontAlgn="auto" hangingPunct="1">
              <a:spcAft>
                <a:spcPts val="0"/>
              </a:spcAft>
              <a:defRPr/>
            </a:pPr>
            <a:r>
              <a:rPr lang="en-US" altLang="en-US" sz="3200" cap="none" dirty="0">
                <a:solidFill>
                  <a:schemeClr val="tx1"/>
                </a:solidFill>
                <a:latin typeface="Arial" panose="020B0604020202020204" pitchFamily="34" charset="0"/>
                <a:ea typeface="ヒラギノ角ゴ Pro W3" pitchFamily="1" charset="-128"/>
              </a:rPr>
              <a:t>VistA 4 Product Road </a:t>
            </a:r>
            <a:r>
              <a:rPr lang="en-US" altLang="en-US" sz="3200" cap="none" dirty="0" smtClean="0">
                <a:solidFill>
                  <a:schemeClr val="tx1"/>
                </a:solidFill>
                <a:latin typeface="Arial" panose="020B0604020202020204" pitchFamily="34" charset="0"/>
                <a:ea typeface="ヒラギノ角ゴ Pro W3" pitchFamily="1" charset="-128"/>
              </a:rPr>
              <a:t>Map</a:t>
            </a:r>
            <a:endParaRPr lang="en-US" altLang="en-US" sz="3200" cap="none" dirty="0">
              <a:solidFill>
                <a:schemeClr val="tx1"/>
              </a:solidFill>
              <a:latin typeface="Arial" panose="020B0604020202020204" pitchFamily="34" charset="0"/>
              <a:ea typeface="ヒラギノ角ゴ Pro W3" pitchFamily="1" charset="-128"/>
            </a:endParaRPr>
          </a:p>
        </p:txBody>
      </p:sp>
      <p:sp>
        <p:nvSpPr>
          <p:cNvPr id="21509" name="Slide Number Placeholder 5"/>
          <p:cNvSpPr>
            <a:spLocks noGrp="1"/>
          </p:cNvSpPr>
          <p:nvPr>
            <p:ph type="sldNum" sz="quarter" idx="12"/>
          </p:nvPr>
        </p:nvSpPr>
        <p:spPr bwMode="auto">
          <a:xfrm>
            <a:off x="6278563" y="6500813"/>
            <a:ext cx="28654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fld id="{597CAC2B-0957-4940-BAD9-7761ABB6D6AC}" type="slidenum">
              <a:rPr lang="en-US" altLang="en-US">
                <a:latin typeface="Arial" panose="020B0604020202020204" pitchFamily="34" charset="0"/>
                <a:cs typeface="Arial" panose="020B0604020202020204" pitchFamily="34" charset="0"/>
              </a:rPr>
              <a:pPr/>
              <a:t>14</a:t>
            </a:fld>
            <a:endParaRPr lang="en-US" altLang="en-US" dirty="0">
              <a:latin typeface="Arial" panose="020B0604020202020204" pitchFamily="34" charset="0"/>
              <a:cs typeface="Arial" panose="020B0604020202020204" pitchFamily="34" charset="0"/>
            </a:endParaRPr>
          </a:p>
        </p:txBody>
      </p:sp>
      <p:graphicFrame>
        <p:nvGraphicFramePr>
          <p:cNvPr id="23" name="Diagram 22"/>
          <p:cNvGraphicFramePr/>
          <p:nvPr>
            <p:extLst>
              <p:ext uri="{D42A27DB-BD31-4B8C-83A1-F6EECF244321}">
                <p14:modId xmlns:p14="http://schemas.microsoft.com/office/powerpoint/2010/main" val="1547202606"/>
              </p:ext>
            </p:extLst>
          </p:nvPr>
        </p:nvGraphicFramePr>
        <p:xfrm>
          <a:off x="67044" y="839969"/>
          <a:ext cx="8984511" cy="2342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Rounded Rectangle 30"/>
          <p:cNvSpPr/>
          <p:nvPr/>
        </p:nvSpPr>
        <p:spPr>
          <a:xfrm>
            <a:off x="3732213" y="2681288"/>
            <a:ext cx="1736725" cy="3886200"/>
          </a:xfrm>
          <a:prstGeom prst="roundRect">
            <a:avLst/>
          </a:prstGeom>
          <a:solidFill>
            <a:schemeClr val="bg1"/>
          </a:solidFill>
          <a:ln w="25400" cap="flat" cmpd="sng" algn="ctr">
            <a:solidFill>
              <a:srgbClr val="4F81BD"/>
            </a:solidFill>
            <a:prstDash val="solid"/>
          </a:ln>
          <a:effectLst/>
        </p:spPr>
        <p:txBody>
          <a:bodyPr lIns="9144" tIns="9144" rIns="9144" bIns="9144" anchor="ctr"/>
          <a:lstStyle/>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Meaningful, real-time exchange of information with DoD and external providers</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Enterprise-wide deployment of eHMP</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Additional clinical functionality to include patient goals, enhancements to pharmacy</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Continued VistA Scheduling development and deployment</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VistA core technology </a:t>
            </a:r>
            <a:r>
              <a:rPr lang="en-US" sz="1000" kern="0" dirty="0" smtClean="0">
                <a:solidFill>
                  <a:prstClr val="black"/>
                </a:solidFill>
                <a:latin typeface="Arial" panose="020B0604020202020204" pitchFamily="34" charset="0"/>
                <a:cs typeface="Arial" panose="020B0604020202020204" pitchFamily="34" charset="0"/>
              </a:rPr>
              <a:t>modernizations</a:t>
            </a:r>
            <a:endParaRPr lang="en-US" sz="1000" kern="0" dirty="0">
              <a:solidFill>
                <a:prstClr val="black"/>
              </a:solidFill>
              <a:latin typeface="Arial" panose="020B0604020202020204" pitchFamily="34" charset="0"/>
              <a:cs typeface="Arial" panose="020B0604020202020204" pitchFamily="34" charset="0"/>
            </a:endParaRPr>
          </a:p>
        </p:txBody>
      </p:sp>
      <p:sp>
        <p:nvSpPr>
          <p:cNvPr id="32" name="Rounded Rectangle 31"/>
          <p:cNvSpPr/>
          <p:nvPr/>
        </p:nvSpPr>
        <p:spPr>
          <a:xfrm>
            <a:off x="5546725" y="2681288"/>
            <a:ext cx="1736725" cy="3886200"/>
          </a:xfrm>
          <a:prstGeom prst="roundRect">
            <a:avLst/>
          </a:prstGeom>
          <a:solidFill>
            <a:schemeClr val="bg1"/>
          </a:solidFill>
          <a:ln w="25400" cap="flat" cmpd="sng" algn="ctr">
            <a:solidFill>
              <a:srgbClr val="4F81BD"/>
            </a:solidFill>
            <a:prstDash val="solid"/>
          </a:ln>
          <a:effectLst/>
        </p:spPr>
        <p:txBody>
          <a:bodyPr lIns="9144" tIns="9144" rIns="9144" bIns="9144" anchor="ctr"/>
          <a:lstStyle/>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Care-reconciliation capabilities for improved interoperability</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eHMP begins to replace legacy systems </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Additional clinical improvements for patient-centered care plans and improved communication tools</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Complete VistA Scheduling deployment for the core capabilities</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VistA core technology modernization including database and messaging </a:t>
            </a:r>
            <a:r>
              <a:rPr lang="en-US" sz="1000" kern="0" dirty="0" smtClean="0">
                <a:solidFill>
                  <a:prstClr val="black"/>
                </a:solidFill>
                <a:latin typeface="Arial" panose="020B0604020202020204" pitchFamily="34" charset="0"/>
                <a:cs typeface="Arial" panose="020B0604020202020204" pitchFamily="34" charset="0"/>
              </a:rPr>
              <a:t>systems</a:t>
            </a:r>
            <a:endParaRPr lang="en-US" sz="1000" kern="0" dirty="0">
              <a:solidFill>
                <a:prstClr val="black"/>
              </a:solidFill>
              <a:latin typeface="Arial" panose="020B0604020202020204" pitchFamily="34" charset="0"/>
              <a:cs typeface="Arial" panose="020B0604020202020204" pitchFamily="34" charset="0"/>
            </a:endParaRPr>
          </a:p>
        </p:txBody>
      </p:sp>
      <p:sp>
        <p:nvSpPr>
          <p:cNvPr id="33" name="Rounded Rectangle 32"/>
          <p:cNvSpPr/>
          <p:nvPr/>
        </p:nvSpPr>
        <p:spPr>
          <a:xfrm>
            <a:off x="7385049" y="2719388"/>
            <a:ext cx="1736725" cy="3886200"/>
          </a:xfrm>
          <a:prstGeom prst="roundRect">
            <a:avLst/>
          </a:prstGeom>
          <a:solidFill>
            <a:schemeClr val="bg1"/>
          </a:solidFill>
          <a:ln w="25400" cap="flat" cmpd="sng" algn="ctr">
            <a:solidFill>
              <a:srgbClr val="4F81BD"/>
            </a:solidFill>
            <a:prstDash val="solid"/>
          </a:ln>
          <a:effectLst/>
        </p:spPr>
        <p:txBody>
          <a:bodyPr lIns="9144" tIns="9144" rIns="9144" bIns="9144" anchor="ctr"/>
          <a:lstStyle/>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Delivery of all new VistA 4 capabilities</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Retirement of CPRS</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Additional capabilities for care coordination, quality management, specialty care, and ancillary systems</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Clinical integration of scheduling capabilities and resource management</a:t>
            </a:r>
          </a:p>
          <a:p>
            <a:pPr marL="228600" indent="-228600" eaLnBrk="1" fontAlgn="auto" hangingPunct="1">
              <a:spcBef>
                <a:spcPts val="800"/>
              </a:spcBef>
              <a:spcAft>
                <a:spcPts val="0"/>
              </a:spcAft>
              <a:buFont typeface="+mj-lt"/>
              <a:buAutoNum type="arabicPeriod"/>
              <a:defRPr/>
            </a:pPr>
            <a:r>
              <a:rPr lang="en-US" sz="1000" kern="0" dirty="0">
                <a:solidFill>
                  <a:prstClr val="black"/>
                </a:solidFill>
                <a:latin typeface="Arial" panose="020B0604020202020204" pitchFamily="34" charset="0"/>
                <a:cs typeface="Arial" panose="020B0604020202020204" pitchFamily="34" charset="0"/>
              </a:rPr>
              <a:t>Further VistA core technology modernization for decision </a:t>
            </a:r>
            <a:r>
              <a:rPr lang="en-US" sz="1000" kern="0" dirty="0" smtClean="0">
                <a:solidFill>
                  <a:prstClr val="black"/>
                </a:solidFill>
                <a:latin typeface="Arial" panose="020B0604020202020204" pitchFamily="34" charset="0"/>
                <a:cs typeface="Arial" panose="020B0604020202020204" pitchFamily="34" charset="0"/>
              </a:rPr>
              <a:t>support</a:t>
            </a:r>
            <a:endParaRPr lang="en-US" sz="1000" kern="0" dirty="0">
              <a:solidFill>
                <a:prstClr val="black"/>
              </a:solidFill>
              <a:latin typeface="Arial" panose="020B0604020202020204" pitchFamily="34" charset="0"/>
              <a:cs typeface="Arial" panose="020B0604020202020204" pitchFamily="34" charset="0"/>
            </a:endParaRPr>
          </a:p>
        </p:txBody>
      </p:sp>
      <p:sp>
        <p:nvSpPr>
          <p:cNvPr id="34" name="Down Arrow 33"/>
          <p:cNvSpPr/>
          <p:nvPr/>
        </p:nvSpPr>
        <p:spPr>
          <a:xfrm>
            <a:off x="796925" y="2487613"/>
            <a:ext cx="117475" cy="182562"/>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panose="020B0604020202020204" pitchFamily="34" charset="0"/>
              <a:cs typeface="Arial" panose="020B0604020202020204" pitchFamily="34" charset="0"/>
            </a:endParaRPr>
          </a:p>
        </p:txBody>
      </p:sp>
      <p:sp>
        <p:nvSpPr>
          <p:cNvPr id="10" name="TextBox 9"/>
          <p:cNvSpPr txBox="1"/>
          <p:nvPr/>
        </p:nvSpPr>
        <p:spPr>
          <a:xfrm>
            <a:off x="-1" y="6627813"/>
            <a:ext cx="3627439" cy="230832"/>
          </a:xfrm>
          <a:prstGeom prst="rect">
            <a:avLst/>
          </a:prstGeom>
          <a:solidFill>
            <a:schemeClr val="bg1">
              <a:lumMod val="65000"/>
            </a:schemeClr>
          </a:solidFill>
          <a:ln>
            <a:solidFill>
              <a:schemeClr val="tx1"/>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b="1" u="sng" dirty="0" smtClean="0">
                <a:solidFill>
                  <a:prstClr val="black"/>
                </a:solidFill>
                <a:cs typeface="Arial" panose="020B0604020202020204" pitchFamily="34" charset="0"/>
              </a:rPr>
              <a:t>Legend:</a:t>
            </a:r>
            <a:r>
              <a:rPr lang="en-US" altLang="en-US" sz="900" b="1" dirty="0" smtClean="0">
                <a:solidFill>
                  <a:prstClr val="black"/>
                </a:solidFill>
                <a:cs typeface="Arial" panose="020B0604020202020204" pitchFamily="34" charset="0"/>
              </a:rPr>
              <a:t>          </a:t>
            </a:r>
            <a:r>
              <a:rPr lang="en-US" altLang="en-US" sz="800" b="1" dirty="0" smtClean="0">
                <a:solidFill>
                  <a:srgbClr val="0099FF"/>
                </a:solidFill>
                <a:cs typeface="Arial" panose="020B0604020202020204" pitchFamily="34" charset="0"/>
              </a:rPr>
              <a:t>Blue</a:t>
            </a:r>
            <a:r>
              <a:rPr lang="en-US" altLang="en-US" sz="800" dirty="0" smtClean="0">
                <a:solidFill>
                  <a:srgbClr val="0099FF"/>
                </a:solidFill>
                <a:cs typeface="Arial" panose="020B0604020202020204" pitchFamily="34" charset="0"/>
              </a:rPr>
              <a:t> </a:t>
            </a:r>
            <a:r>
              <a:rPr lang="en-US" altLang="en-US" sz="800" dirty="0" smtClean="0">
                <a:solidFill>
                  <a:prstClr val="black"/>
                </a:solidFill>
                <a:cs typeface="Arial" panose="020B0604020202020204" pitchFamily="34" charset="0"/>
              </a:rPr>
              <a:t>Complete  </a:t>
            </a:r>
            <a:r>
              <a:rPr lang="en-US" altLang="en-US" sz="800" b="1" dirty="0" smtClean="0">
                <a:solidFill>
                  <a:srgbClr val="00B050"/>
                </a:solidFill>
                <a:cs typeface="Arial" panose="020B0604020202020204" pitchFamily="34" charset="0"/>
              </a:rPr>
              <a:t>Green   </a:t>
            </a:r>
            <a:r>
              <a:rPr lang="en-US" altLang="en-US" sz="800" dirty="0" smtClean="0">
                <a:solidFill>
                  <a:prstClr val="black"/>
                </a:solidFill>
                <a:cs typeface="Arial" panose="020B0604020202020204" pitchFamily="34" charset="0"/>
              </a:rPr>
              <a:t>   On Track       </a:t>
            </a:r>
            <a:r>
              <a:rPr lang="en-US" altLang="en-US" sz="800" i="1" dirty="0" smtClean="0">
                <a:solidFill>
                  <a:prstClr val="black"/>
                </a:solidFill>
                <a:cs typeface="Arial" panose="020B0604020202020204" pitchFamily="34" charset="0"/>
              </a:rPr>
              <a:t>As of 3 Mar 2015</a:t>
            </a:r>
            <a:r>
              <a:rPr lang="en-US" altLang="en-US" sz="800" dirty="0" smtClean="0">
                <a:solidFill>
                  <a:prstClr val="black"/>
                </a:solidFill>
                <a:cs typeface="Arial" panose="020B0604020202020204" pitchFamily="34" charset="0"/>
              </a:rPr>
              <a:t> </a:t>
            </a:r>
          </a:p>
        </p:txBody>
      </p:sp>
      <p:sp>
        <p:nvSpPr>
          <p:cNvPr id="43" name="Rectangle 42"/>
          <p:cNvSpPr/>
          <p:nvPr/>
        </p:nvSpPr>
        <p:spPr>
          <a:xfrm>
            <a:off x="5468938" y="811213"/>
            <a:ext cx="358775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000" b="1" dirty="0" smtClean="0">
                <a:solidFill>
                  <a:srgbClr val="FFFF00"/>
                </a:solidFill>
                <a:cs typeface="Arial" panose="020B0604020202020204" pitchFamily="34" charset="0"/>
              </a:rPr>
              <a:t>Notional, </a:t>
            </a:r>
            <a:r>
              <a:rPr lang="en-US" altLang="en-US" sz="1000" b="1" dirty="0" smtClean="0">
                <a:solidFill>
                  <a:srgbClr val="FFFFFF"/>
                </a:solidFill>
                <a:cs typeface="Arial" panose="020B0604020202020204" pitchFamily="34" charset="0"/>
              </a:rPr>
              <a:t>Pending  Enactment of President’s Budget Request and Composition of Future Budget Requests/Congressional Action</a:t>
            </a:r>
          </a:p>
        </p:txBody>
      </p:sp>
      <p:sp>
        <p:nvSpPr>
          <p:cNvPr id="41" name="Rounded Rectangle 40"/>
          <p:cNvSpPr/>
          <p:nvPr/>
        </p:nvSpPr>
        <p:spPr>
          <a:xfrm>
            <a:off x="658813" y="6650038"/>
            <a:ext cx="411162" cy="180975"/>
          </a:xfrm>
          <a:prstGeom prst="roundRect">
            <a:avLst/>
          </a:prstGeom>
          <a:solidFill>
            <a:srgbClr val="99CCFF"/>
          </a:solidFill>
          <a:ln w="25400" cap="flat" cmpd="sng" algn="ctr">
            <a:solidFill>
              <a:schemeClr val="accent1"/>
            </a:solidFill>
            <a:prstDash val="solid"/>
          </a:ln>
          <a:effectLst/>
        </p:spPr>
        <p:txBody>
          <a:bodyPr lIns="45720" rIns="45720" anchor="ctr"/>
          <a:lstStyle/>
          <a:p>
            <a:pPr algn="ctr" eaLnBrk="1" fontAlgn="auto" hangingPunct="1">
              <a:spcBef>
                <a:spcPts val="0"/>
              </a:spcBef>
              <a:spcAft>
                <a:spcPts val="0"/>
              </a:spcAft>
              <a:defRPr/>
            </a:pPr>
            <a:r>
              <a:rPr lang="en-US" sz="800" kern="0" dirty="0">
                <a:solidFill>
                  <a:prstClr val="black"/>
                </a:solidFill>
                <a:latin typeface="Arial" panose="020B0604020202020204" pitchFamily="34" charset="0"/>
                <a:cs typeface="Arial" panose="020B0604020202020204" pitchFamily="34" charset="0"/>
              </a:rPr>
              <a:t>Blue</a:t>
            </a:r>
          </a:p>
        </p:txBody>
      </p:sp>
      <p:cxnSp>
        <p:nvCxnSpPr>
          <p:cNvPr id="51" name="Straight Connector 50"/>
          <p:cNvCxnSpPr/>
          <p:nvPr/>
        </p:nvCxnSpPr>
        <p:spPr>
          <a:xfrm>
            <a:off x="1836738" y="1536700"/>
            <a:ext cx="0" cy="50307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1631156" y="6656429"/>
            <a:ext cx="411163" cy="180975"/>
          </a:xfrm>
          <a:prstGeom prst="roundRect">
            <a:avLst/>
          </a:prstGeom>
          <a:solidFill>
            <a:srgbClr val="CCFF99"/>
          </a:solidFill>
          <a:ln w="25400" cap="flat" cmpd="sng" algn="ctr">
            <a:solidFill>
              <a:srgbClr val="4F81BD"/>
            </a:solidFill>
            <a:prstDash val="solid"/>
          </a:ln>
          <a:effectLst/>
        </p:spPr>
        <p:txBody>
          <a:bodyPr lIns="45720" rIns="45720" anchor="ctr"/>
          <a:lstStyle/>
          <a:p>
            <a:pPr algn="ctr" eaLnBrk="1" fontAlgn="auto" hangingPunct="1">
              <a:spcBef>
                <a:spcPts val="0"/>
              </a:spcBef>
              <a:spcAft>
                <a:spcPts val="0"/>
              </a:spcAft>
              <a:defRPr/>
            </a:pPr>
            <a:r>
              <a:rPr lang="en-US" sz="800" kern="0" dirty="0">
                <a:solidFill>
                  <a:prstClr val="black"/>
                </a:solidFill>
                <a:latin typeface="Arial" panose="020B0604020202020204" pitchFamily="34" charset="0"/>
                <a:cs typeface="Arial" panose="020B0604020202020204" pitchFamily="34" charset="0"/>
              </a:rPr>
              <a:t>Green</a:t>
            </a:r>
          </a:p>
        </p:txBody>
      </p:sp>
      <p:sp>
        <p:nvSpPr>
          <p:cNvPr id="21522" name="TextBox 1"/>
          <p:cNvSpPr txBox="1">
            <a:spLocks noChangeArrowheads="1"/>
          </p:cNvSpPr>
          <p:nvPr/>
        </p:nvSpPr>
        <p:spPr bwMode="auto">
          <a:xfrm>
            <a:off x="5064125" y="6605588"/>
            <a:ext cx="33972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Cambria" pitchFamily="18" charset="0"/>
                <a:ea typeface="MS PGothic" pitchFamily="34" charset="-128"/>
                <a:cs typeface="Arial" pitchFamily="34" charset="0"/>
              </a:defRPr>
            </a:lvl1pPr>
            <a:lvl2pPr marL="742950" indent="-28575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2pPr>
            <a:lvl3pPr marL="11430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3pPr>
            <a:lvl4pPr marL="16002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4pPr>
            <a:lvl5pPr marL="2057400" indent="-228600">
              <a:spcBef>
                <a:spcPct val="20000"/>
              </a:spcBef>
              <a:buFont typeface="Arial" pitchFamily="34" charset="0"/>
              <a:buChar char="•"/>
              <a:defRPr sz="2000">
                <a:solidFill>
                  <a:schemeClr val="tx1"/>
                </a:solidFill>
                <a:latin typeface="Cambria" pitchFamily="18" charset="0"/>
                <a:ea typeface="MS PGothic"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ea typeface="MS PGothic" pitchFamily="34" charset="-128"/>
                <a:cs typeface="Arial" pitchFamily="34" charset="0"/>
              </a:defRPr>
            </a:lvl9pPr>
          </a:lstStyle>
          <a:p>
            <a:pPr eaLnBrk="1" hangingPunct="1">
              <a:spcBef>
                <a:spcPct val="0"/>
              </a:spcBef>
              <a:buFontTx/>
              <a:buNone/>
            </a:pPr>
            <a:r>
              <a:rPr lang="en-US" altLang="en-US" sz="900">
                <a:solidFill>
                  <a:prstClr val="black"/>
                </a:solidFill>
                <a:latin typeface="Arial" panose="020B0604020202020204" pitchFamily="34" charset="0"/>
              </a:rPr>
              <a:t>* CY16 Due to 2014 NDAA Sec. 713 requirement. </a:t>
            </a:r>
          </a:p>
        </p:txBody>
      </p:sp>
      <p:cxnSp>
        <p:nvCxnSpPr>
          <p:cNvPr id="42" name="Straight Connector 41"/>
          <p:cNvCxnSpPr/>
          <p:nvPr/>
        </p:nvCxnSpPr>
        <p:spPr>
          <a:xfrm>
            <a:off x="3679825" y="1536700"/>
            <a:ext cx="0" cy="500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Down Arrow 49"/>
          <p:cNvSpPr/>
          <p:nvPr/>
        </p:nvSpPr>
        <p:spPr>
          <a:xfrm>
            <a:off x="2668588" y="2487613"/>
            <a:ext cx="119062" cy="182562"/>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panose="020B0604020202020204" pitchFamily="34" charset="0"/>
              <a:cs typeface="Arial" panose="020B0604020202020204" pitchFamily="34" charset="0"/>
            </a:endParaRPr>
          </a:p>
        </p:txBody>
      </p:sp>
      <p:sp>
        <p:nvSpPr>
          <p:cNvPr id="52" name="Down Arrow 51"/>
          <p:cNvSpPr/>
          <p:nvPr/>
        </p:nvSpPr>
        <p:spPr>
          <a:xfrm>
            <a:off x="4541838" y="2487613"/>
            <a:ext cx="117475" cy="182562"/>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panose="020B0604020202020204" pitchFamily="34" charset="0"/>
              <a:cs typeface="Arial" panose="020B0604020202020204" pitchFamily="34" charset="0"/>
            </a:endParaRPr>
          </a:p>
        </p:txBody>
      </p:sp>
      <p:sp>
        <p:nvSpPr>
          <p:cNvPr id="53" name="Down Arrow 52"/>
          <p:cNvSpPr/>
          <p:nvPr/>
        </p:nvSpPr>
        <p:spPr>
          <a:xfrm>
            <a:off x="6388100" y="2487613"/>
            <a:ext cx="117475" cy="182562"/>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panose="020B0604020202020204" pitchFamily="34" charset="0"/>
              <a:cs typeface="Arial" panose="020B0604020202020204" pitchFamily="34" charset="0"/>
            </a:endParaRPr>
          </a:p>
        </p:txBody>
      </p:sp>
      <p:sp>
        <p:nvSpPr>
          <p:cNvPr id="55" name="Down Arrow 54"/>
          <p:cNvSpPr/>
          <p:nvPr/>
        </p:nvSpPr>
        <p:spPr>
          <a:xfrm>
            <a:off x="8194675" y="2487613"/>
            <a:ext cx="117475" cy="182562"/>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panose="020B0604020202020204" pitchFamily="34" charset="0"/>
              <a:cs typeface="Arial" panose="020B0604020202020204" pitchFamily="34" charset="0"/>
            </a:endParaRPr>
          </a:p>
        </p:txBody>
      </p:sp>
      <p:sp>
        <p:nvSpPr>
          <p:cNvPr id="57" name="Down Arrow 56"/>
          <p:cNvSpPr/>
          <p:nvPr/>
        </p:nvSpPr>
        <p:spPr>
          <a:xfrm>
            <a:off x="6356350" y="1352550"/>
            <a:ext cx="117475" cy="184150"/>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panose="020B0604020202020204" pitchFamily="34" charset="0"/>
              <a:cs typeface="Arial" panose="020B0604020202020204" pitchFamily="34" charset="0"/>
            </a:endParaRPr>
          </a:p>
        </p:txBody>
      </p:sp>
      <p:sp>
        <p:nvSpPr>
          <p:cNvPr id="58" name="Down Arrow 57"/>
          <p:cNvSpPr/>
          <p:nvPr/>
        </p:nvSpPr>
        <p:spPr>
          <a:xfrm>
            <a:off x="8162925" y="1352550"/>
            <a:ext cx="117475" cy="184150"/>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412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smtClean="0"/>
              <a:t>What is </a:t>
            </a:r>
            <a:r>
              <a:rPr lang="en-US" i="1" cap="none" dirty="0" err="1" smtClean="0"/>
              <a:t>my</a:t>
            </a:r>
            <a:r>
              <a:rPr lang="en-US" cap="none" dirty="0" err="1" smtClean="0"/>
              <a:t>VA</a:t>
            </a:r>
            <a:r>
              <a:rPr lang="en-US" cap="none" dirty="0" smtClean="0"/>
              <a:t>?</a:t>
            </a:r>
            <a:endParaRPr lang="en-US" cap="none" dirty="0"/>
          </a:p>
        </p:txBody>
      </p:sp>
      <p:sp>
        <p:nvSpPr>
          <p:cNvPr id="3" name="Date Placeholder 2"/>
          <p:cNvSpPr>
            <a:spLocks noGrp="1"/>
          </p:cNvSpPr>
          <p:nvPr>
            <p:ph type="dt" sz="half" idx="10"/>
          </p:nvPr>
        </p:nvSpPr>
        <p:spPr/>
        <p:txBody>
          <a:bodyPr/>
          <a:lstStyle/>
          <a:p>
            <a:fld id="{5C27DD12-410A-422A-810A-E7AF8B13ADB1}" type="datetime1">
              <a:rPr lang="en-US" smtClean="0"/>
              <a:t>6/15/2015</a:t>
            </a:fld>
            <a:endParaRPr lang="en-US" dirty="0"/>
          </a:p>
        </p:txBody>
      </p:sp>
      <p:sp>
        <p:nvSpPr>
          <p:cNvPr id="5" name="Slide Number Placeholder 4"/>
          <p:cNvSpPr>
            <a:spLocks noGrp="1"/>
          </p:cNvSpPr>
          <p:nvPr>
            <p:ph type="sldNum" sz="quarter" idx="12"/>
          </p:nvPr>
        </p:nvSpPr>
        <p:spPr/>
        <p:txBody>
          <a:bodyPr/>
          <a:lstStyle/>
          <a:p>
            <a:fld id="{84878344-ACF8-4BEF-825F-4772DDDDA850}" type="slidenum">
              <a:rPr lang="en-US" smtClean="0"/>
              <a:pPr/>
              <a:t>2</a:t>
            </a:fld>
            <a:endParaRPr lang="en-US" dirty="0"/>
          </a:p>
        </p:txBody>
      </p:sp>
    </p:spTree>
    <p:extLst>
      <p:ext uri="{BB962C8B-B14F-4D97-AF65-F5344CB8AC3E}">
        <p14:creationId xmlns:p14="http://schemas.microsoft.com/office/powerpoint/2010/main" val="773315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11213" y="0"/>
            <a:ext cx="8332787" cy="1066800"/>
          </a:xfrm>
        </p:spPr>
        <p:txBody>
          <a:bodyPr/>
          <a:lstStyle/>
          <a:p>
            <a:pPr eaLnBrk="1" hangingPunct="1"/>
            <a:r>
              <a:rPr lang="en-US" altLang="en-US" sz="2400" dirty="0" smtClean="0">
                <a:latin typeface="Arial" charset="0"/>
                <a:cs typeface="Arial" charset="0"/>
              </a:rPr>
              <a:t>Right now, VA often provides a fragmented, </a:t>
            </a:r>
            <a:br>
              <a:rPr lang="en-US" altLang="en-US" sz="2400" dirty="0" smtClean="0">
                <a:latin typeface="Arial" charset="0"/>
                <a:cs typeface="Arial" charset="0"/>
              </a:rPr>
            </a:br>
            <a:r>
              <a:rPr lang="en-US" altLang="en-US" sz="2400" dirty="0" smtClean="0">
                <a:latin typeface="Arial" charset="0"/>
                <a:cs typeface="Arial" charset="0"/>
              </a:rPr>
              <a:t>disjointed experience for Veterans…</a:t>
            </a:r>
          </a:p>
        </p:txBody>
      </p:sp>
      <p:sp>
        <p:nvSpPr>
          <p:cNvPr id="7" name="TextBox 6"/>
          <p:cNvSpPr txBox="1"/>
          <p:nvPr/>
        </p:nvSpPr>
        <p:spPr>
          <a:xfrm>
            <a:off x="3581400" y="1260765"/>
            <a:ext cx="5410200" cy="5355312"/>
          </a:xfrm>
          <a:prstGeom prst="rect">
            <a:avLst/>
          </a:prstGeom>
          <a:noFill/>
        </p:spPr>
        <p:txBody>
          <a:bodyPr>
            <a:spAutoFit/>
          </a:bodyPr>
          <a:lstStyle/>
          <a:p>
            <a:pPr fontAlgn="base">
              <a:spcBef>
                <a:spcPct val="0"/>
              </a:spcBef>
              <a:spcAft>
                <a:spcPct val="0"/>
              </a:spcAft>
              <a:defRPr/>
            </a:pPr>
            <a:r>
              <a:rPr lang="en-US" b="1" dirty="0">
                <a:solidFill>
                  <a:srgbClr val="000000"/>
                </a:solidFill>
                <a:latin typeface="Arial" panose="020B0604020202020204" pitchFamily="34" charset="0"/>
                <a:ea typeface="ＭＳ Ｐゴシック" pitchFamily="34" charset="-128"/>
              </a:rPr>
              <a:t>Servicemembers/Veterans/Beneficiaries see multiple VAs and must serve as their own </a:t>
            </a:r>
            <a:r>
              <a:rPr lang="en-US" b="1" dirty="0" smtClean="0">
                <a:solidFill>
                  <a:srgbClr val="000000"/>
                </a:solidFill>
                <a:latin typeface="Arial" panose="020B0604020202020204" pitchFamily="34" charset="0"/>
                <a:ea typeface="ＭＳ Ｐゴシック" pitchFamily="34" charset="-128"/>
              </a:rPr>
              <a:t>service integrator</a:t>
            </a:r>
            <a:endParaRPr lang="en-US" b="1" dirty="0">
              <a:solidFill>
                <a:srgbClr val="000000"/>
              </a:solidFill>
              <a:latin typeface="Arial" panose="020B0604020202020204" pitchFamily="34" charset="0"/>
              <a:ea typeface="ＭＳ Ｐゴシック" pitchFamily="34" charset="-128"/>
            </a:endParaRPr>
          </a:p>
          <a:p>
            <a:pPr marL="171450" indent="-171450" fontAlgn="base">
              <a:spcBef>
                <a:spcPct val="0"/>
              </a:spcBef>
              <a:spcAft>
                <a:spcPct val="0"/>
              </a:spcAft>
              <a:buFont typeface="Symbol" panose="05050102010706020507" pitchFamily="18" charset="2"/>
              <a:buChar char="-"/>
              <a:defRPr/>
            </a:pPr>
            <a:r>
              <a:rPr lang="en-US" dirty="0">
                <a:solidFill>
                  <a:srgbClr val="000000"/>
                </a:solidFill>
                <a:latin typeface="Arial" panose="020B0604020202020204" pitchFamily="34" charset="0"/>
                <a:ea typeface="ＭＳ Ｐゴシック" pitchFamily="34" charset="-128"/>
              </a:rPr>
              <a:t>must initiate contact with different parts of </a:t>
            </a:r>
            <a:r>
              <a:rPr lang="en-US" dirty="0" smtClean="0">
                <a:solidFill>
                  <a:srgbClr val="000000"/>
                </a:solidFill>
                <a:latin typeface="Arial" panose="020B0604020202020204" pitchFamily="34" charset="0"/>
                <a:ea typeface="ＭＳ Ｐゴシック" pitchFamily="34" charset="-128"/>
              </a:rPr>
              <a:t>VA </a:t>
            </a:r>
            <a:endParaRPr lang="en-US" dirty="0">
              <a:solidFill>
                <a:srgbClr val="000000"/>
              </a:solidFill>
              <a:latin typeface="Arial" panose="020B0604020202020204" pitchFamily="34" charset="0"/>
              <a:ea typeface="ＭＳ Ｐゴシック" pitchFamily="34" charset="-128"/>
            </a:endParaRPr>
          </a:p>
          <a:p>
            <a:pPr marL="171450" indent="-171450" fontAlgn="base">
              <a:spcBef>
                <a:spcPct val="0"/>
              </a:spcBef>
              <a:spcAft>
                <a:spcPct val="0"/>
              </a:spcAft>
              <a:buFont typeface="Symbol" panose="05050102010706020507" pitchFamily="18" charset="2"/>
              <a:buChar char="-"/>
              <a:defRPr/>
            </a:pPr>
            <a:r>
              <a:rPr lang="en-US" dirty="0">
                <a:solidFill>
                  <a:srgbClr val="000000"/>
                </a:solidFill>
                <a:latin typeface="Arial" panose="020B0604020202020204" pitchFamily="34" charset="0"/>
                <a:ea typeface="ＭＳ Ｐゴシック" pitchFamily="34" charset="-128"/>
              </a:rPr>
              <a:t>m</a:t>
            </a:r>
            <a:r>
              <a:rPr lang="en-US" dirty="0" smtClean="0">
                <a:solidFill>
                  <a:srgbClr val="000000"/>
                </a:solidFill>
                <a:latin typeface="Arial" panose="020B0604020202020204" pitchFamily="34" charset="0"/>
                <a:ea typeface="ＭＳ Ｐゴシック" pitchFamily="34" charset="-128"/>
              </a:rPr>
              <a:t>ust fill </a:t>
            </a:r>
            <a:r>
              <a:rPr lang="en-US" dirty="0">
                <a:solidFill>
                  <a:srgbClr val="000000"/>
                </a:solidFill>
                <a:latin typeface="Arial" panose="020B0604020202020204" pitchFamily="34" charset="0"/>
                <a:ea typeface="ＭＳ Ｐゴシック" pitchFamily="34" charset="-128"/>
              </a:rPr>
              <a:t>out many </a:t>
            </a:r>
            <a:r>
              <a:rPr lang="en-US" dirty="0" smtClean="0">
                <a:solidFill>
                  <a:srgbClr val="000000"/>
                </a:solidFill>
                <a:latin typeface="Arial" panose="020B0604020202020204" pitchFamily="34" charset="0"/>
                <a:ea typeface="ＭＳ Ｐゴシック" pitchFamily="34" charset="-128"/>
              </a:rPr>
              <a:t>forms, </a:t>
            </a:r>
            <a:r>
              <a:rPr lang="en-US" dirty="0">
                <a:solidFill>
                  <a:srgbClr val="000000"/>
                </a:solidFill>
                <a:latin typeface="Arial" panose="020B0604020202020204" pitchFamily="34" charset="0"/>
                <a:ea typeface="ＭＳ Ｐゴシック" pitchFamily="34" charset="-128"/>
              </a:rPr>
              <a:t>but do not know where those forms go in VA</a:t>
            </a:r>
          </a:p>
          <a:p>
            <a:pPr marL="171450" indent="-171450" fontAlgn="base">
              <a:spcBef>
                <a:spcPct val="0"/>
              </a:spcBef>
              <a:spcAft>
                <a:spcPct val="0"/>
              </a:spcAft>
              <a:buFont typeface="Symbol" panose="05050102010706020507" pitchFamily="18" charset="2"/>
              <a:buChar char="-"/>
              <a:defRPr/>
            </a:pPr>
            <a:r>
              <a:rPr lang="en-US" dirty="0">
                <a:solidFill>
                  <a:srgbClr val="000000"/>
                </a:solidFill>
                <a:latin typeface="Arial" panose="020B0604020202020204" pitchFamily="34" charset="0"/>
                <a:ea typeface="ＭＳ Ｐゴシック" pitchFamily="34" charset="-128"/>
              </a:rPr>
              <a:t>receive uncoordinated, duplicative, and sometimes inappropriate outreach from different parts of VA</a:t>
            </a:r>
          </a:p>
          <a:p>
            <a:pPr marL="171450" indent="-171450" fontAlgn="base">
              <a:spcBef>
                <a:spcPct val="0"/>
              </a:spcBef>
              <a:spcAft>
                <a:spcPct val="0"/>
              </a:spcAft>
              <a:buFont typeface="Symbol" panose="05050102010706020507" pitchFamily="18" charset="2"/>
              <a:buChar char="-"/>
              <a:defRPr/>
            </a:pPr>
            <a:r>
              <a:rPr lang="en-US" dirty="0">
                <a:solidFill>
                  <a:srgbClr val="000000"/>
                </a:solidFill>
                <a:latin typeface="Arial" panose="020B0604020202020204" pitchFamily="34" charset="0"/>
                <a:ea typeface="ＭＳ Ｐゴシック" pitchFamily="34" charset="-128"/>
              </a:rPr>
              <a:t>provide the same data multiple times to different parts of VA</a:t>
            </a:r>
          </a:p>
          <a:p>
            <a:pPr marL="171450" indent="-171450" fontAlgn="base">
              <a:spcBef>
                <a:spcPct val="0"/>
              </a:spcBef>
              <a:spcAft>
                <a:spcPct val="0"/>
              </a:spcAft>
              <a:buFont typeface="Symbol" panose="05050102010706020507" pitchFamily="18" charset="2"/>
              <a:buChar char="-"/>
              <a:defRPr/>
            </a:pPr>
            <a:r>
              <a:rPr lang="en-US" dirty="0">
                <a:solidFill>
                  <a:srgbClr val="000000"/>
                </a:solidFill>
                <a:latin typeface="Arial" panose="020B0604020202020204" pitchFamily="34" charset="0"/>
                <a:ea typeface="ＭＳ Ｐゴシック" pitchFamily="34" charset="-128"/>
              </a:rPr>
              <a:t>have no consistent visibility to their own data at VA and benefits/services history</a:t>
            </a:r>
          </a:p>
          <a:p>
            <a:pPr marL="171450" indent="-171450" fontAlgn="base">
              <a:spcBef>
                <a:spcPct val="0"/>
              </a:spcBef>
              <a:spcAft>
                <a:spcPct val="0"/>
              </a:spcAft>
              <a:buFont typeface="Symbol" panose="05050102010706020507" pitchFamily="18" charset="2"/>
              <a:buChar char="-"/>
              <a:defRPr/>
            </a:pPr>
            <a:r>
              <a:rPr lang="en-US" dirty="0">
                <a:solidFill>
                  <a:srgbClr val="000000"/>
                </a:solidFill>
                <a:latin typeface="Arial" panose="020B0604020202020204" pitchFamily="34" charset="0"/>
                <a:ea typeface="ＭＳ Ｐゴシック" pitchFamily="34" charset="-128"/>
              </a:rPr>
              <a:t>have no single place to update their </a:t>
            </a:r>
            <a:r>
              <a:rPr lang="en-US" dirty="0" smtClean="0">
                <a:solidFill>
                  <a:srgbClr val="000000"/>
                </a:solidFill>
                <a:latin typeface="Arial" panose="020B0604020202020204" pitchFamily="34" charset="0"/>
                <a:ea typeface="ＭＳ Ｐゴシック" pitchFamily="34" charset="-128"/>
              </a:rPr>
              <a:t>data </a:t>
            </a:r>
            <a:r>
              <a:rPr lang="en-US" dirty="0">
                <a:solidFill>
                  <a:srgbClr val="000000"/>
                </a:solidFill>
                <a:latin typeface="Arial" panose="020B0604020202020204" pitchFamily="34" charset="0"/>
                <a:ea typeface="ＭＳ Ｐゴシック" pitchFamily="34" charset="-128"/>
              </a:rPr>
              <a:t>at VA</a:t>
            </a:r>
          </a:p>
          <a:p>
            <a:pPr marL="171450" indent="-171450" fontAlgn="base">
              <a:spcBef>
                <a:spcPct val="0"/>
              </a:spcBef>
              <a:spcAft>
                <a:spcPct val="0"/>
              </a:spcAft>
              <a:buFont typeface="Symbol" panose="05050102010706020507" pitchFamily="18" charset="2"/>
              <a:buChar char="-"/>
              <a:defRPr/>
            </a:pPr>
            <a:r>
              <a:rPr lang="en-US" dirty="0">
                <a:solidFill>
                  <a:srgbClr val="000000"/>
                </a:solidFill>
                <a:latin typeface="Arial" panose="020B0604020202020204" pitchFamily="34" charset="0"/>
                <a:ea typeface="ＭＳ Ｐゴシック" pitchFamily="34" charset="-128"/>
              </a:rPr>
              <a:t>see discrepancies in how different parts of VA understand them</a:t>
            </a:r>
          </a:p>
          <a:p>
            <a:pPr marL="171450" indent="-171450" fontAlgn="base">
              <a:spcBef>
                <a:spcPct val="0"/>
              </a:spcBef>
              <a:spcAft>
                <a:spcPct val="0"/>
              </a:spcAft>
              <a:buFont typeface="Symbol" panose="05050102010706020507" pitchFamily="18" charset="2"/>
              <a:buChar char="-"/>
              <a:defRPr/>
            </a:pPr>
            <a:r>
              <a:rPr lang="en-US" dirty="0">
                <a:solidFill>
                  <a:srgbClr val="000000"/>
                </a:solidFill>
                <a:latin typeface="Arial" panose="020B0604020202020204" pitchFamily="34" charset="0"/>
                <a:ea typeface="ＭＳ Ｐゴシック" pitchFamily="34" charset="-128"/>
              </a:rPr>
              <a:t>have no consistent way to provide feedback to VA</a:t>
            </a:r>
          </a:p>
          <a:p>
            <a:pPr marL="171450" indent="-171450" fontAlgn="base">
              <a:spcBef>
                <a:spcPct val="0"/>
              </a:spcBef>
              <a:spcAft>
                <a:spcPct val="0"/>
              </a:spcAft>
              <a:buFont typeface="Symbol" panose="05050102010706020507" pitchFamily="18" charset="2"/>
              <a:buChar char="-"/>
              <a:defRPr/>
            </a:pPr>
            <a:r>
              <a:rPr lang="en-US" dirty="0">
                <a:solidFill>
                  <a:srgbClr val="000000"/>
                </a:solidFill>
                <a:latin typeface="Arial" panose="020B0604020202020204" pitchFamily="34" charset="0"/>
                <a:ea typeface="ＭＳ Ｐゴシック" pitchFamily="34" charset="-128"/>
              </a:rPr>
              <a:t>use multiple call centers, </a:t>
            </a:r>
            <a:r>
              <a:rPr lang="en-US" dirty="0" smtClean="0">
                <a:solidFill>
                  <a:srgbClr val="000000"/>
                </a:solidFill>
                <a:latin typeface="Arial" panose="020B0604020202020204" pitchFamily="34" charset="0"/>
                <a:ea typeface="ＭＳ Ｐゴシック" pitchFamily="34" charset="-128"/>
              </a:rPr>
              <a:t>hot </a:t>
            </a:r>
            <a:r>
              <a:rPr lang="en-US" dirty="0">
                <a:solidFill>
                  <a:srgbClr val="000000"/>
                </a:solidFill>
                <a:latin typeface="Arial" panose="020B0604020202020204" pitchFamily="34" charset="0"/>
                <a:ea typeface="ＭＳ Ｐゴシック" pitchFamily="34" charset="-128"/>
              </a:rPr>
              <a:t>lines, and 100’s of </a:t>
            </a:r>
            <a:r>
              <a:rPr lang="en-US" dirty="0" smtClean="0">
                <a:solidFill>
                  <a:srgbClr val="000000"/>
                </a:solidFill>
                <a:latin typeface="Arial" panose="020B0604020202020204" pitchFamily="34" charset="0"/>
                <a:ea typeface="ＭＳ Ｐゴシック" pitchFamily="34" charset="-128"/>
              </a:rPr>
              <a:t>Websites </a:t>
            </a:r>
            <a:r>
              <a:rPr lang="en-US" dirty="0">
                <a:solidFill>
                  <a:srgbClr val="000000"/>
                </a:solidFill>
                <a:latin typeface="Arial" panose="020B0604020202020204" pitchFamily="34" charset="0"/>
                <a:ea typeface="ＭＳ Ｐゴシック" pitchFamily="34" charset="-128"/>
              </a:rPr>
              <a:t>to interact with VA</a:t>
            </a:r>
          </a:p>
        </p:txBody>
      </p:sp>
      <p:grpSp>
        <p:nvGrpSpPr>
          <p:cNvPr id="12292" name="Group 77840"/>
          <p:cNvGrpSpPr>
            <a:grpSpLocks/>
          </p:cNvGrpSpPr>
          <p:nvPr/>
        </p:nvGrpSpPr>
        <p:grpSpPr bwMode="auto">
          <a:xfrm>
            <a:off x="1600200" y="6164265"/>
            <a:ext cx="1600199" cy="602582"/>
            <a:chOff x="7381549" y="1929873"/>
            <a:chExt cx="1599336" cy="602028"/>
          </a:xfrm>
        </p:grpSpPr>
        <p:cxnSp>
          <p:nvCxnSpPr>
            <p:cNvPr id="160" name="Straight Arrow Connector 159"/>
            <p:cNvCxnSpPr/>
            <p:nvPr/>
          </p:nvCxnSpPr>
          <p:spPr bwMode="auto">
            <a:xfrm flipH="1">
              <a:off x="7592573" y="2083719"/>
              <a:ext cx="599751" cy="0"/>
            </a:xfrm>
            <a:prstGeom prst="straightConnector1">
              <a:avLst/>
            </a:prstGeom>
            <a:solidFill>
              <a:schemeClr val="accent1"/>
            </a:solidFill>
            <a:ln w="19050" cap="flat" cmpd="sng" algn="ctr">
              <a:solidFill>
                <a:schemeClr val="bg1">
                  <a:lumMod val="50000"/>
                </a:schemeClr>
              </a:solidFill>
              <a:prstDash val="dash"/>
              <a:round/>
              <a:headEnd type="none" w="sm" len="sm"/>
              <a:tailEnd type="arrow"/>
            </a:ln>
            <a:effectLst/>
          </p:spPr>
        </p:cxnSp>
        <p:sp>
          <p:nvSpPr>
            <p:cNvPr id="12390" name="TextBox 160"/>
            <p:cNvSpPr txBox="1">
              <a:spLocks noChangeArrowheads="1"/>
            </p:cNvSpPr>
            <p:nvPr/>
          </p:nvSpPr>
          <p:spPr bwMode="auto">
            <a:xfrm>
              <a:off x="7381549" y="1929873"/>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400" b="1" dirty="0">
                  <a:solidFill>
                    <a:srgbClr val="7F7F7F"/>
                  </a:solidFill>
                  <a:ea typeface="ＭＳ Ｐゴシック" pitchFamily="34" charset="-128"/>
                </a:rPr>
                <a:t>X</a:t>
              </a:r>
            </a:p>
          </p:txBody>
        </p:sp>
        <p:sp>
          <p:nvSpPr>
            <p:cNvPr id="12391" name="TextBox 77837"/>
            <p:cNvSpPr txBox="1">
              <a:spLocks noChangeArrowheads="1"/>
            </p:cNvSpPr>
            <p:nvPr/>
          </p:nvSpPr>
          <p:spPr bwMode="auto">
            <a:xfrm>
              <a:off x="7532542" y="2132159"/>
              <a:ext cx="1448343" cy="39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000" dirty="0">
                  <a:solidFill>
                    <a:srgbClr val="000000"/>
                  </a:solidFill>
                  <a:ea typeface="ＭＳ Ｐゴシック" pitchFamily="34" charset="-128"/>
                </a:rPr>
                <a:t>Outreach that does not reach its target</a:t>
              </a:r>
            </a:p>
          </p:txBody>
        </p:sp>
      </p:grpSp>
      <p:grpSp>
        <p:nvGrpSpPr>
          <p:cNvPr id="12293" name="Group 77841"/>
          <p:cNvGrpSpPr>
            <a:grpSpLocks/>
          </p:cNvGrpSpPr>
          <p:nvPr/>
        </p:nvGrpSpPr>
        <p:grpSpPr bwMode="auto">
          <a:xfrm>
            <a:off x="1295403" y="5943600"/>
            <a:ext cx="1589084" cy="282042"/>
            <a:chOff x="5392930" y="6230490"/>
            <a:chExt cx="1589323" cy="282620"/>
          </a:xfrm>
        </p:grpSpPr>
        <p:cxnSp>
          <p:nvCxnSpPr>
            <p:cNvPr id="12387" name="Straight Arrow Connector 158"/>
            <p:cNvCxnSpPr>
              <a:cxnSpLocks noChangeShapeType="1"/>
            </p:cNvCxnSpPr>
            <p:nvPr/>
          </p:nvCxnSpPr>
          <p:spPr bwMode="auto">
            <a:xfrm flipH="1">
              <a:off x="5413868" y="6230490"/>
              <a:ext cx="1059087" cy="1"/>
            </a:xfrm>
            <a:prstGeom prst="straightConnector1">
              <a:avLst/>
            </a:prstGeom>
            <a:noFill/>
            <a:ln w="1905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12388" name="TextBox 163"/>
            <p:cNvSpPr txBox="1">
              <a:spLocks noChangeArrowheads="1"/>
            </p:cNvSpPr>
            <p:nvPr/>
          </p:nvSpPr>
          <p:spPr bwMode="auto">
            <a:xfrm>
              <a:off x="5392930" y="6266385"/>
              <a:ext cx="1589323" cy="2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000" dirty="0">
                  <a:solidFill>
                    <a:srgbClr val="000000"/>
                  </a:solidFill>
                  <a:ea typeface="ＭＳ Ｐゴシック" pitchFamily="34" charset="-128"/>
                </a:rPr>
                <a:t>Inappropriate outreach</a:t>
              </a:r>
            </a:p>
          </p:txBody>
        </p:sp>
      </p:grpSp>
      <p:pic>
        <p:nvPicPr>
          <p:cNvPr id="12298" name="Picture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2260" y="2834814"/>
            <a:ext cx="415284" cy="93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2585734" y="1692649"/>
            <a:ext cx="597505" cy="396597"/>
          </a:xfrm>
          <a:prstGeom prst="roundRect">
            <a:avLst/>
          </a:prstGeom>
          <a:solidFill>
            <a:srgbClr val="BBDAFD"/>
          </a:solidFill>
          <a:ln w="9525" cap="flat"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none"/>
          <a:lstStyle/>
          <a:p>
            <a:pPr algn="ctr" fontAlgn="base">
              <a:spcBef>
                <a:spcPct val="0"/>
              </a:spcBef>
              <a:spcAft>
                <a:spcPct val="0"/>
              </a:spcAft>
              <a:defRPr/>
            </a:pPr>
            <a:r>
              <a:rPr lang="en-US" sz="1400" b="1" dirty="0">
                <a:solidFill>
                  <a:srgbClr val="000000"/>
                </a:solidFill>
                <a:latin typeface="Arial" panose="020B0604020202020204" pitchFamily="34" charset="0"/>
                <a:ea typeface="ＭＳ Ｐゴシック" pitchFamily="34" charset="-128"/>
              </a:rPr>
              <a:t>BVA</a:t>
            </a:r>
          </a:p>
        </p:txBody>
      </p:sp>
      <p:sp>
        <p:nvSpPr>
          <p:cNvPr id="39" name="Rounded Rectangle 38"/>
          <p:cNvSpPr/>
          <p:nvPr/>
        </p:nvSpPr>
        <p:spPr bwMode="auto">
          <a:xfrm>
            <a:off x="2585734" y="2755765"/>
            <a:ext cx="597505" cy="396597"/>
          </a:xfrm>
          <a:prstGeom prst="roundRect">
            <a:avLst/>
          </a:prstGeom>
          <a:solidFill>
            <a:srgbClr val="BBDAFD"/>
          </a:solidFill>
          <a:ln w="9525" cap="flat"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none"/>
          <a:lstStyle/>
          <a:p>
            <a:pPr algn="ctr" fontAlgn="base">
              <a:spcBef>
                <a:spcPct val="0"/>
              </a:spcBef>
              <a:spcAft>
                <a:spcPct val="0"/>
              </a:spcAft>
              <a:defRPr/>
            </a:pPr>
            <a:r>
              <a:rPr lang="en-US" sz="1400" b="1" dirty="0">
                <a:solidFill>
                  <a:srgbClr val="000000"/>
                </a:solidFill>
                <a:latin typeface="Arial" panose="020B0604020202020204" pitchFamily="34" charset="0"/>
                <a:ea typeface="ＭＳ Ｐゴシック" pitchFamily="34" charset="-128"/>
              </a:rPr>
              <a:t>NCA</a:t>
            </a:r>
          </a:p>
        </p:txBody>
      </p:sp>
      <p:sp>
        <p:nvSpPr>
          <p:cNvPr id="40" name="Rounded Rectangle 39"/>
          <p:cNvSpPr/>
          <p:nvPr/>
        </p:nvSpPr>
        <p:spPr bwMode="auto">
          <a:xfrm>
            <a:off x="2585734" y="3818882"/>
            <a:ext cx="597505" cy="396597"/>
          </a:xfrm>
          <a:prstGeom prst="roundRect">
            <a:avLst/>
          </a:prstGeom>
          <a:solidFill>
            <a:srgbClr val="BBDAFD"/>
          </a:solidFill>
          <a:ln w="9525" cap="flat"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none"/>
          <a:lstStyle/>
          <a:p>
            <a:pPr algn="ctr" fontAlgn="base">
              <a:spcBef>
                <a:spcPct val="0"/>
              </a:spcBef>
              <a:spcAft>
                <a:spcPct val="0"/>
              </a:spcAft>
              <a:defRPr/>
            </a:pPr>
            <a:r>
              <a:rPr lang="en-US" sz="1400" b="1" dirty="0">
                <a:solidFill>
                  <a:srgbClr val="000000"/>
                </a:solidFill>
                <a:latin typeface="Arial" panose="020B0604020202020204" pitchFamily="34" charset="0"/>
                <a:ea typeface="ＭＳ Ｐゴシック" pitchFamily="34" charset="-128"/>
              </a:rPr>
              <a:t>VBA</a:t>
            </a:r>
          </a:p>
        </p:txBody>
      </p:sp>
      <p:sp>
        <p:nvSpPr>
          <p:cNvPr id="41" name="Rounded Rectangle 40"/>
          <p:cNvSpPr/>
          <p:nvPr/>
        </p:nvSpPr>
        <p:spPr bwMode="auto">
          <a:xfrm>
            <a:off x="2585734" y="4881997"/>
            <a:ext cx="597505" cy="396597"/>
          </a:xfrm>
          <a:prstGeom prst="roundRect">
            <a:avLst/>
          </a:prstGeom>
          <a:solidFill>
            <a:srgbClr val="BBDAFD"/>
          </a:solidFill>
          <a:ln w="9525" cap="flat"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none"/>
          <a:lstStyle/>
          <a:p>
            <a:pPr algn="ctr" fontAlgn="base">
              <a:spcBef>
                <a:spcPct val="0"/>
              </a:spcBef>
              <a:spcAft>
                <a:spcPct val="0"/>
              </a:spcAft>
              <a:defRPr/>
            </a:pPr>
            <a:r>
              <a:rPr lang="en-US" sz="1400" b="1" dirty="0">
                <a:solidFill>
                  <a:srgbClr val="000000"/>
                </a:solidFill>
                <a:latin typeface="Arial" panose="020B0604020202020204" pitchFamily="34" charset="0"/>
                <a:ea typeface="ＭＳ Ｐゴシック" pitchFamily="34" charset="-128"/>
              </a:rPr>
              <a:t>VHA</a:t>
            </a:r>
          </a:p>
        </p:txBody>
      </p:sp>
      <p:cxnSp>
        <p:nvCxnSpPr>
          <p:cNvPr id="26" name="Straight Connector 25"/>
          <p:cNvCxnSpPr/>
          <p:nvPr/>
        </p:nvCxnSpPr>
        <p:spPr bwMode="auto">
          <a:xfrm flipV="1">
            <a:off x="692150" y="1506248"/>
            <a:ext cx="576263" cy="1377950"/>
          </a:xfrm>
          <a:prstGeom prst="line">
            <a:avLst/>
          </a:prstGeom>
          <a:solidFill>
            <a:schemeClr val="accent1"/>
          </a:solidFill>
          <a:ln w="19050" cap="flat" cmpd="sng" algn="ctr">
            <a:solidFill>
              <a:schemeClr val="bg1">
                <a:lumMod val="50000"/>
              </a:schemeClr>
            </a:solidFill>
            <a:prstDash val="solid"/>
            <a:round/>
            <a:headEnd type="none" w="sm" len="sm"/>
            <a:tailEnd type="none" w="sm" len="sm"/>
          </a:ln>
          <a:effectLst/>
        </p:spPr>
      </p:cxnSp>
      <p:cxnSp>
        <p:nvCxnSpPr>
          <p:cNvPr id="29" name="Straight Connector 28"/>
          <p:cNvCxnSpPr/>
          <p:nvPr/>
        </p:nvCxnSpPr>
        <p:spPr bwMode="auto">
          <a:xfrm>
            <a:off x="811213" y="3906548"/>
            <a:ext cx="396875" cy="1462087"/>
          </a:xfrm>
          <a:prstGeom prst="line">
            <a:avLst/>
          </a:prstGeom>
          <a:solidFill>
            <a:schemeClr val="accent1"/>
          </a:solidFill>
          <a:ln w="19050" cap="flat" cmpd="sng" algn="ctr">
            <a:solidFill>
              <a:schemeClr val="bg1">
                <a:lumMod val="50000"/>
              </a:schemeClr>
            </a:solidFill>
            <a:prstDash val="solid"/>
            <a:round/>
            <a:headEnd type="none" w="sm" len="sm"/>
            <a:tailEnd type="none" w="sm" len="sm"/>
          </a:ln>
          <a:effectLst/>
        </p:spPr>
      </p:cxnSp>
      <p:pic>
        <p:nvPicPr>
          <p:cNvPr id="12313" name="Picture 1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625" y="3950943"/>
            <a:ext cx="425305" cy="93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1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75" y="2982899"/>
            <a:ext cx="325352" cy="91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37015"/>
            <a:ext cx="371451" cy="65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316" name="Group 77848"/>
          <p:cNvGrpSpPr>
            <a:grpSpLocks/>
          </p:cNvGrpSpPr>
          <p:nvPr/>
        </p:nvGrpSpPr>
        <p:grpSpPr bwMode="auto">
          <a:xfrm>
            <a:off x="1296349" y="4585145"/>
            <a:ext cx="1085654" cy="1060852"/>
            <a:chOff x="1306905" y="5030492"/>
            <a:chExt cx="1085725" cy="1060975"/>
          </a:xfrm>
        </p:grpSpPr>
        <p:grpSp>
          <p:nvGrpSpPr>
            <p:cNvPr id="12371" name="Group 77844"/>
            <p:cNvGrpSpPr>
              <a:grpSpLocks/>
            </p:cNvGrpSpPr>
            <p:nvPr/>
          </p:nvGrpSpPr>
          <p:grpSpPr bwMode="auto">
            <a:xfrm>
              <a:off x="1306905" y="5396272"/>
              <a:ext cx="1059087" cy="284512"/>
              <a:chOff x="1306905" y="5396272"/>
              <a:chExt cx="1059087" cy="284512"/>
            </a:xfrm>
          </p:grpSpPr>
          <p:cxnSp>
            <p:nvCxnSpPr>
              <p:cNvPr id="115" name="Straight Arrow Connector 114"/>
              <p:cNvCxnSpPr/>
              <p:nvPr/>
            </p:nvCxnSpPr>
            <p:spPr bwMode="auto">
              <a:xfrm flipH="1">
                <a:off x="1307544" y="5679120"/>
                <a:ext cx="1044643" cy="0"/>
              </a:xfrm>
              <a:prstGeom prst="straightConnector1">
                <a:avLst/>
              </a:prstGeom>
              <a:solidFill>
                <a:schemeClr val="accent1"/>
              </a:solidFill>
              <a:ln w="19050" cap="flat" cmpd="sng" algn="ctr">
                <a:solidFill>
                  <a:schemeClr val="bg1">
                    <a:lumMod val="50000"/>
                  </a:schemeClr>
                </a:solidFill>
                <a:prstDash val="solid"/>
                <a:round/>
                <a:headEnd type="none" w="sm" len="sm"/>
                <a:tailEnd type="arrow"/>
              </a:ln>
              <a:effectLst/>
            </p:spPr>
          </p:cxnSp>
          <p:pic>
            <p:nvPicPr>
              <p:cNvPr id="12385" name="Picture 1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3526" y="5396272"/>
                <a:ext cx="364618" cy="2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8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1015" y="5397132"/>
                <a:ext cx="376238"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2372" name="Straight Arrow Connector 135"/>
            <p:cNvCxnSpPr>
              <a:cxnSpLocks noChangeShapeType="1"/>
            </p:cNvCxnSpPr>
            <p:nvPr/>
          </p:nvCxnSpPr>
          <p:spPr bwMode="auto">
            <a:xfrm flipH="1">
              <a:off x="1306905" y="5789791"/>
              <a:ext cx="1059087" cy="1"/>
            </a:xfrm>
            <a:prstGeom prst="straightConnector1">
              <a:avLst/>
            </a:prstGeom>
            <a:noFill/>
            <a:ln w="1905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grpSp>
          <p:nvGrpSpPr>
            <p:cNvPr id="12373" name="Group 77845"/>
            <p:cNvGrpSpPr>
              <a:grpSpLocks/>
            </p:cNvGrpSpPr>
            <p:nvPr/>
          </p:nvGrpSpPr>
          <p:grpSpPr bwMode="auto">
            <a:xfrm>
              <a:off x="1581716" y="5783690"/>
              <a:ext cx="810914" cy="307777"/>
              <a:chOff x="1581716" y="5783690"/>
              <a:chExt cx="810914" cy="307777"/>
            </a:xfrm>
          </p:grpSpPr>
          <p:cxnSp>
            <p:nvCxnSpPr>
              <p:cNvPr id="155" name="Straight Arrow Connector 154"/>
              <p:cNvCxnSpPr/>
              <p:nvPr/>
            </p:nvCxnSpPr>
            <p:spPr bwMode="auto">
              <a:xfrm flipH="1">
                <a:off x="1793351" y="5937912"/>
                <a:ext cx="598526" cy="0"/>
              </a:xfrm>
              <a:prstGeom prst="straightConnector1">
                <a:avLst/>
              </a:prstGeom>
              <a:solidFill>
                <a:schemeClr val="accent1"/>
              </a:solidFill>
              <a:ln w="19050" cap="flat" cmpd="sng" algn="ctr">
                <a:solidFill>
                  <a:schemeClr val="bg1">
                    <a:lumMod val="50000"/>
                  </a:schemeClr>
                </a:solidFill>
                <a:prstDash val="dash"/>
                <a:round/>
                <a:headEnd type="none" w="sm" len="sm"/>
                <a:tailEnd type="arrow"/>
              </a:ln>
              <a:effectLst/>
            </p:spPr>
          </p:cxnSp>
          <p:sp>
            <p:nvSpPr>
              <p:cNvPr id="12383" name="TextBox 77828"/>
              <p:cNvSpPr txBox="1">
                <a:spLocks noChangeArrowheads="1"/>
              </p:cNvSpPr>
              <p:nvPr/>
            </p:nvSpPr>
            <p:spPr bwMode="auto">
              <a:xfrm>
                <a:off x="1581716" y="5783690"/>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400" b="1" dirty="0">
                    <a:solidFill>
                      <a:srgbClr val="7F7F7F"/>
                    </a:solidFill>
                    <a:ea typeface="ＭＳ Ｐゴシック" pitchFamily="34" charset="-128"/>
                  </a:rPr>
                  <a:t>X</a:t>
                </a:r>
              </a:p>
            </p:txBody>
          </p:sp>
        </p:grpSp>
        <p:grpSp>
          <p:nvGrpSpPr>
            <p:cNvPr id="12374" name="Group 77843"/>
            <p:cNvGrpSpPr>
              <a:grpSpLocks/>
            </p:cNvGrpSpPr>
            <p:nvPr/>
          </p:nvGrpSpPr>
          <p:grpSpPr bwMode="auto">
            <a:xfrm>
              <a:off x="1323064" y="5030492"/>
              <a:ext cx="1059087" cy="311737"/>
              <a:chOff x="1323064" y="5030492"/>
              <a:chExt cx="1059087" cy="311737"/>
            </a:xfrm>
          </p:grpSpPr>
          <p:cxnSp>
            <p:nvCxnSpPr>
              <p:cNvPr id="108" name="Straight Arrow Connector 107"/>
              <p:cNvCxnSpPr/>
              <p:nvPr/>
            </p:nvCxnSpPr>
            <p:spPr bwMode="auto">
              <a:xfrm flipH="1">
                <a:off x="1323420" y="5342531"/>
                <a:ext cx="1044643" cy="0"/>
              </a:xfrm>
              <a:prstGeom prst="straightConnector1">
                <a:avLst/>
              </a:prstGeom>
              <a:solidFill>
                <a:schemeClr val="accent1"/>
              </a:solidFill>
              <a:ln w="19050" cap="flat" cmpd="sng" algn="ctr">
                <a:solidFill>
                  <a:schemeClr val="bg1">
                    <a:lumMod val="50000"/>
                  </a:schemeClr>
                </a:solidFill>
                <a:prstDash val="solid"/>
                <a:round/>
                <a:headEnd type="arrow" w="med" len="med"/>
                <a:tailEnd type="none" w="med" len="med"/>
              </a:ln>
              <a:effectLst/>
            </p:spPr>
          </p:cxnSp>
          <p:grpSp>
            <p:nvGrpSpPr>
              <p:cNvPr id="12376" name="Group 77842"/>
              <p:cNvGrpSpPr>
                <a:grpSpLocks/>
              </p:cNvGrpSpPr>
              <p:nvPr/>
            </p:nvGrpSpPr>
            <p:grpSpPr bwMode="auto">
              <a:xfrm>
                <a:off x="1382628" y="5030492"/>
                <a:ext cx="805516" cy="305494"/>
                <a:chOff x="1382628" y="5030492"/>
                <a:chExt cx="805516" cy="305494"/>
              </a:xfrm>
            </p:grpSpPr>
            <p:pic>
              <p:nvPicPr>
                <p:cNvPr id="1237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2628" y="5067675"/>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7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8541" y="5030492"/>
                  <a:ext cx="230050" cy="2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2725" y="5078169"/>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8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9237" y="5049965"/>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8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8094" y="5065036"/>
                  <a:ext cx="230050" cy="2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nvGrpSpPr>
          <p:cNvPr id="12317" name="Group 175"/>
          <p:cNvGrpSpPr>
            <a:grpSpLocks/>
          </p:cNvGrpSpPr>
          <p:nvPr/>
        </p:nvGrpSpPr>
        <p:grpSpPr bwMode="auto">
          <a:xfrm>
            <a:off x="1296349" y="3504683"/>
            <a:ext cx="1085654" cy="1060852"/>
            <a:chOff x="1306905" y="5030492"/>
            <a:chExt cx="1085725" cy="1060975"/>
          </a:xfrm>
        </p:grpSpPr>
        <p:grpSp>
          <p:nvGrpSpPr>
            <p:cNvPr id="12355" name="Group 176"/>
            <p:cNvGrpSpPr>
              <a:grpSpLocks/>
            </p:cNvGrpSpPr>
            <p:nvPr/>
          </p:nvGrpSpPr>
          <p:grpSpPr bwMode="auto">
            <a:xfrm>
              <a:off x="1306905" y="5396272"/>
              <a:ext cx="1059087" cy="284512"/>
              <a:chOff x="1306905" y="5396272"/>
              <a:chExt cx="1059087" cy="284512"/>
            </a:xfrm>
          </p:grpSpPr>
          <p:cxnSp>
            <p:nvCxnSpPr>
              <p:cNvPr id="190" name="Straight Arrow Connector 189"/>
              <p:cNvCxnSpPr/>
              <p:nvPr/>
            </p:nvCxnSpPr>
            <p:spPr bwMode="auto">
              <a:xfrm flipH="1">
                <a:off x="1307544" y="5678494"/>
                <a:ext cx="1044643" cy="0"/>
              </a:xfrm>
              <a:prstGeom prst="straightConnector1">
                <a:avLst/>
              </a:prstGeom>
              <a:solidFill>
                <a:schemeClr val="accent1"/>
              </a:solidFill>
              <a:ln w="19050" cap="flat" cmpd="sng" algn="ctr">
                <a:solidFill>
                  <a:schemeClr val="bg1">
                    <a:lumMod val="50000"/>
                  </a:schemeClr>
                </a:solidFill>
                <a:prstDash val="solid"/>
                <a:round/>
                <a:headEnd type="none" w="sm" len="sm"/>
                <a:tailEnd type="arrow"/>
              </a:ln>
              <a:effectLst/>
            </p:spPr>
          </p:cxnSp>
          <p:pic>
            <p:nvPicPr>
              <p:cNvPr id="12369" name="Picture 19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3526" y="5396272"/>
                <a:ext cx="364618" cy="2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7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1015" y="5397132"/>
                <a:ext cx="376238"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2356" name="Straight Arrow Connector 177"/>
            <p:cNvCxnSpPr>
              <a:cxnSpLocks noChangeShapeType="1"/>
            </p:cNvCxnSpPr>
            <p:nvPr/>
          </p:nvCxnSpPr>
          <p:spPr bwMode="auto">
            <a:xfrm flipH="1">
              <a:off x="1306905" y="5789791"/>
              <a:ext cx="1059087" cy="1"/>
            </a:xfrm>
            <a:prstGeom prst="straightConnector1">
              <a:avLst/>
            </a:prstGeom>
            <a:noFill/>
            <a:ln w="1905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grpSp>
          <p:nvGrpSpPr>
            <p:cNvPr id="12357" name="Group 178"/>
            <p:cNvGrpSpPr>
              <a:grpSpLocks/>
            </p:cNvGrpSpPr>
            <p:nvPr/>
          </p:nvGrpSpPr>
          <p:grpSpPr bwMode="auto">
            <a:xfrm>
              <a:off x="1581716" y="5783690"/>
              <a:ext cx="810914" cy="307777"/>
              <a:chOff x="1581716" y="5783690"/>
              <a:chExt cx="810914" cy="307777"/>
            </a:xfrm>
          </p:grpSpPr>
          <p:cxnSp>
            <p:nvCxnSpPr>
              <p:cNvPr id="188" name="Straight Arrow Connector 187"/>
              <p:cNvCxnSpPr/>
              <p:nvPr/>
            </p:nvCxnSpPr>
            <p:spPr bwMode="auto">
              <a:xfrm flipH="1">
                <a:off x="1793351" y="5937287"/>
                <a:ext cx="598526" cy="0"/>
              </a:xfrm>
              <a:prstGeom prst="straightConnector1">
                <a:avLst/>
              </a:prstGeom>
              <a:solidFill>
                <a:schemeClr val="accent1"/>
              </a:solidFill>
              <a:ln w="19050" cap="flat" cmpd="sng" algn="ctr">
                <a:solidFill>
                  <a:schemeClr val="bg1">
                    <a:lumMod val="50000"/>
                  </a:schemeClr>
                </a:solidFill>
                <a:prstDash val="dash"/>
                <a:round/>
                <a:headEnd type="none" w="sm" len="sm"/>
                <a:tailEnd type="arrow"/>
              </a:ln>
              <a:effectLst/>
            </p:spPr>
          </p:cxnSp>
          <p:sp>
            <p:nvSpPr>
              <p:cNvPr id="12367" name="TextBox 188"/>
              <p:cNvSpPr txBox="1">
                <a:spLocks noChangeArrowheads="1"/>
              </p:cNvSpPr>
              <p:nvPr/>
            </p:nvSpPr>
            <p:spPr bwMode="auto">
              <a:xfrm>
                <a:off x="1581716" y="5783690"/>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400" b="1" dirty="0">
                    <a:solidFill>
                      <a:srgbClr val="7F7F7F"/>
                    </a:solidFill>
                    <a:ea typeface="ＭＳ Ｐゴシック" pitchFamily="34" charset="-128"/>
                  </a:rPr>
                  <a:t>X</a:t>
                </a:r>
              </a:p>
            </p:txBody>
          </p:sp>
        </p:grpSp>
        <p:grpSp>
          <p:nvGrpSpPr>
            <p:cNvPr id="12358" name="Group 179"/>
            <p:cNvGrpSpPr>
              <a:grpSpLocks/>
            </p:cNvGrpSpPr>
            <p:nvPr/>
          </p:nvGrpSpPr>
          <p:grpSpPr bwMode="auto">
            <a:xfrm>
              <a:off x="1323064" y="5030492"/>
              <a:ext cx="1059087" cy="311737"/>
              <a:chOff x="1323064" y="5030492"/>
              <a:chExt cx="1059087" cy="311737"/>
            </a:xfrm>
          </p:grpSpPr>
          <p:cxnSp>
            <p:nvCxnSpPr>
              <p:cNvPr id="181" name="Straight Arrow Connector 180"/>
              <p:cNvCxnSpPr/>
              <p:nvPr/>
            </p:nvCxnSpPr>
            <p:spPr bwMode="auto">
              <a:xfrm flipH="1">
                <a:off x="1323420" y="5341905"/>
                <a:ext cx="1044643" cy="0"/>
              </a:xfrm>
              <a:prstGeom prst="straightConnector1">
                <a:avLst/>
              </a:prstGeom>
              <a:solidFill>
                <a:schemeClr val="accent1"/>
              </a:solidFill>
              <a:ln w="19050" cap="flat" cmpd="sng" algn="ctr">
                <a:solidFill>
                  <a:schemeClr val="bg1">
                    <a:lumMod val="50000"/>
                  </a:schemeClr>
                </a:solidFill>
                <a:prstDash val="solid"/>
                <a:round/>
                <a:headEnd type="arrow" w="med" len="med"/>
                <a:tailEnd type="none" w="med" len="med"/>
              </a:ln>
              <a:effectLst/>
            </p:spPr>
          </p:cxnSp>
          <p:grpSp>
            <p:nvGrpSpPr>
              <p:cNvPr id="12360" name="Group 181"/>
              <p:cNvGrpSpPr>
                <a:grpSpLocks/>
              </p:cNvGrpSpPr>
              <p:nvPr/>
            </p:nvGrpSpPr>
            <p:grpSpPr bwMode="auto">
              <a:xfrm>
                <a:off x="1382628" y="5030492"/>
                <a:ext cx="805516" cy="305494"/>
                <a:chOff x="1382628" y="5030492"/>
                <a:chExt cx="805516" cy="305494"/>
              </a:xfrm>
            </p:grpSpPr>
            <p:pic>
              <p:nvPicPr>
                <p:cNvPr id="1236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2628" y="5067675"/>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6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8541" y="5030492"/>
                  <a:ext cx="230050" cy="2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6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2725" y="5078169"/>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6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9237" y="5049965"/>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6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8094" y="5065036"/>
                  <a:ext cx="230050" cy="2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nvGrpSpPr>
          <p:cNvPr id="12318" name="Group 192"/>
          <p:cNvGrpSpPr>
            <a:grpSpLocks/>
          </p:cNvGrpSpPr>
          <p:nvPr/>
        </p:nvGrpSpPr>
        <p:grpSpPr bwMode="auto">
          <a:xfrm>
            <a:off x="1269713" y="2389530"/>
            <a:ext cx="1085654" cy="1060852"/>
            <a:chOff x="1306905" y="5030492"/>
            <a:chExt cx="1085725" cy="1060975"/>
          </a:xfrm>
        </p:grpSpPr>
        <p:grpSp>
          <p:nvGrpSpPr>
            <p:cNvPr id="12339" name="Group 193"/>
            <p:cNvGrpSpPr>
              <a:grpSpLocks/>
            </p:cNvGrpSpPr>
            <p:nvPr/>
          </p:nvGrpSpPr>
          <p:grpSpPr bwMode="auto">
            <a:xfrm>
              <a:off x="1306905" y="5396272"/>
              <a:ext cx="1059087" cy="284512"/>
              <a:chOff x="1306905" y="5396272"/>
              <a:chExt cx="1059087" cy="284512"/>
            </a:xfrm>
          </p:grpSpPr>
          <p:cxnSp>
            <p:nvCxnSpPr>
              <p:cNvPr id="207" name="Straight Arrow Connector 206"/>
              <p:cNvCxnSpPr/>
              <p:nvPr/>
            </p:nvCxnSpPr>
            <p:spPr bwMode="auto">
              <a:xfrm flipH="1">
                <a:off x="1307192" y="5679222"/>
                <a:ext cx="1058932" cy="0"/>
              </a:xfrm>
              <a:prstGeom prst="straightConnector1">
                <a:avLst/>
              </a:prstGeom>
              <a:solidFill>
                <a:schemeClr val="accent1"/>
              </a:solidFill>
              <a:ln w="19050" cap="flat" cmpd="sng" algn="ctr">
                <a:solidFill>
                  <a:schemeClr val="bg1">
                    <a:lumMod val="50000"/>
                  </a:schemeClr>
                </a:solidFill>
                <a:prstDash val="solid"/>
                <a:round/>
                <a:headEnd type="none" w="sm" len="sm"/>
                <a:tailEnd type="arrow"/>
              </a:ln>
              <a:effectLst/>
            </p:spPr>
          </p:cxnSp>
          <p:pic>
            <p:nvPicPr>
              <p:cNvPr id="12353" name="Picture 20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3526" y="5396272"/>
                <a:ext cx="364618" cy="2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1015" y="5397132"/>
                <a:ext cx="376238"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2340" name="Straight Arrow Connector 194"/>
            <p:cNvCxnSpPr>
              <a:cxnSpLocks noChangeShapeType="1"/>
            </p:cNvCxnSpPr>
            <p:nvPr/>
          </p:nvCxnSpPr>
          <p:spPr bwMode="auto">
            <a:xfrm flipH="1">
              <a:off x="1306905" y="5789791"/>
              <a:ext cx="1059087" cy="1"/>
            </a:xfrm>
            <a:prstGeom prst="straightConnector1">
              <a:avLst/>
            </a:prstGeom>
            <a:noFill/>
            <a:ln w="1905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grpSp>
          <p:nvGrpSpPr>
            <p:cNvPr id="12341" name="Group 195"/>
            <p:cNvGrpSpPr>
              <a:grpSpLocks/>
            </p:cNvGrpSpPr>
            <p:nvPr/>
          </p:nvGrpSpPr>
          <p:grpSpPr bwMode="auto">
            <a:xfrm>
              <a:off x="1581716" y="5783690"/>
              <a:ext cx="810914" cy="307777"/>
              <a:chOff x="1581716" y="5783690"/>
              <a:chExt cx="810914" cy="307777"/>
            </a:xfrm>
          </p:grpSpPr>
          <p:cxnSp>
            <p:nvCxnSpPr>
              <p:cNvPr id="205" name="Straight Arrow Connector 204"/>
              <p:cNvCxnSpPr/>
              <p:nvPr/>
            </p:nvCxnSpPr>
            <p:spPr bwMode="auto">
              <a:xfrm flipH="1">
                <a:off x="1792999" y="5938015"/>
                <a:ext cx="600114" cy="0"/>
              </a:xfrm>
              <a:prstGeom prst="straightConnector1">
                <a:avLst/>
              </a:prstGeom>
              <a:solidFill>
                <a:schemeClr val="accent1"/>
              </a:solidFill>
              <a:ln w="19050" cap="flat" cmpd="sng" algn="ctr">
                <a:solidFill>
                  <a:schemeClr val="bg1">
                    <a:lumMod val="50000"/>
                  </a:schemeClr>
                </a:solidFill>
                <a:prstDash val="dash"/>
                <a:round/>
                <a:headEnd type="none" w="sm" len="sm"/>
                <a:tailEnd type="arrow"/>
              </a:ln>
              <a:effectLst/>
            </p:spPr>
          </p:cxnSp>
          <p:sp>
            <p:nvSpPr>
              <p:cNvPr id="12351" name="TextBox 205"/>
              <p:cNvSpPr txBox="1">
                <a:spLocks noChangeArrowheads="1"/>
              </p:cNvSpPr>
              <p:nvPr/>
            </p:nvSpPr>
            <p:spPr bwMode="auto">
              <a:xfrm>
                <a:off x="1581716" y="5783690"/>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400" b="1" dirty="0">
                    <a:solidFill>
                      <a:srgbClr val="7F7F7F"/>
                    </a:solidFill>
                    <a:ea typeface="ＭＳ Ｐゴシック" pitchFamily="34" charset="-128"/>
                  </a:rPr>
                  <a:t>X</a:t>
                </a:r>
              </a:p>
            </p:txBody>
          </p:sp>
        </p:grpSp>
        <p:grpSp>
          <p:nvGrpSpPr>
            <p:cNvPr id="12342" name="Group 196"/>
            <p:cNvGrpSpPr>
              <a:grpSpLocks/>
            </p:cNvGrpSpPr>
            <p:nvPr/>
          </p:nvGrpSpPr>
          <p:grpSpPr bwMode="auto">
            <a:xfrm>
              <a:off x="1323064" y="5030492"/>
              <a:ext cx="1059087" cy="311737"/>
              <a:chOff x="1323064" y="5030492"/>
              <a:chExt cx="1059087" cy="311737"/>
            </a:xfrm>
          </p:grpSpPr>
          <p:cxnSp>
            <p:nvCxnSpPr>
              <p:cNvPr id="198" name="Straight Arrow Connector 197"/>
              <p:cNvCxnSpPr/>
              <p:nvPr/>
            </p:nvCxnSpPr>
            <p:spPr bwMode="auto">
              <a:xfrm flipH="1">
                <a:off x="1323068" y="5342633"/>
                <a:ext cx="1058932" cy="0"/>
              </a:xfrm>
              <a:prstGeom prst="straightConnector1">
                <a:avLst/>
              </a:prstGeom>
              <a:solidFill>
                <a:schemeClr val="accent1"/>
              </a:solidFill>
              <a:ln w="19050" cap="flat" cmpd="sng" algn="ctr">
                <a:solidFill>
                  <a:schemeClr val="bg1">
                    <a:lumMod val="50000"/>
                  </a:schemeClr>
                </a:solidFill>
                <a:prstDash val="solid"/>
                <a:round/>
                <a:headEnd type="arrow" w="med" len="med"/>
                <a:tailEnd type="none" w="med" len="med"/>
              </a:ln>
              <a:effectLst/>
            </p:spPr>
          </p:cxnSp>
          <p:grpSp>
            <p:nvGrpSpPr>
              <p:cNvPr id="12344" name="Group 198"/>
              <p:cNvGrpSpPr>
                <a:grpSpLocks/>
              </p:cNvGrpSpPr>
              <p:nvPr/>
            </p:nvGrpSpPr>
            <p:grpSpPr bwMode="auto">
              <a:xfrm>
                <a:off x="1382628" y="5030492"/>
                <a:ext cx="805516" cy="305494"/>
                <a:chOff x="1382628" y="5030492"/>
                <a:chExt cx="805516" cy="305494"/>
              </a:xfrm>
            </p:grpSpPr>
            <p:pic>
              <p:nvPicPr>
                <p:cNvPr id="1234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2628" y="5067675"/>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8541" y="5030492"/>
                  <a:ext cx="230050" cy="2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2725" y="5078169"/>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9237" y="5049965"/>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8094" y="5065036"/>
                  <a:ext cx="230050" cy="2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nvGrpSpPr>
          <p:cNvPr id="12319" name="Group 209"/>
          <p:cNvGrpSpPr>
            <a:grpSpLocks/>
          </p:cNvGrpSpPr>
          <p:nvPr/>
        </p:nvGrpSpPr>
        <p:grpSpPr bwMode="auto">
          <a:xfrm>
            <a:off x="1268760" y="1330035"/>
            <a:ext cx="1085654" cy="1060852"/>
            <a:chOff x="1306905" y="5030492"/>
            <a:chExt cx="1085725" cy="1060975"/>
          </a:xfrm>
        </p:grpSpPr>
        <p:grpSp>
          <p:nvGrpSpPr>
            <p:cNvPr id="12323" name="Group 210"/>
            <p:cNvGrpSpPr>
              <a:grpSpLocks/>
            </p:cNvGrpSpPr>
            <p:nvPr/>
          </p:nvGrpSpPr>
          <p:grpSpPr bwMode="auto">
            <a:xfrm>
              <a:off x="1306905" y="5396272"/>
              <a:ext cx="1059087" cy="284512"/>
              <a:chOff x="1306905" y="5396272"/>
              <a:chExt cx="1059087" cy="284512"/>
            </a:xfrm>
          </p:grpSpPr>
          <p:cxnSp>
            <p:nvCxnSpPr>
              <p:cNvPr id="224" name="Straight Arrow Connector 223"/>
              <p:cNvCxnSpPr/>
              <p:nvPr/>
            </p:nvCxnSpPr>
            <p:spPr bwMode="auto">
              <a:xfrm flipH="1">
                <a:off x="1306558" y="5665565"/>
                <a:ext cx="1058931" cy="0"/>
              </a:xfrm>
              <a:prstGeom prst="straightConnector1">
                <a:avLst/>
              </a:prstGeom>
              <a:solidFill>
                <a:schemeClr val="accent1"/>
              </a:solidFill>
              <a:ln w="19050" cap="flat" cmpd="sng" algn="ctr">
                <a:solidFill>
                  <a:schemeClr val="bg1">
                    <a:lumMod val="50000"/>
                  </a:schemeClr>
                </a:solidFill>
                <a:prstDash val="solid"/>
                <a:round/>
                <a:headEnd type="none" w="sm" len="sm"/>
                <a:tailEnd type="arrow"/>
              </a:ln>
              <a:effectLst/>
            </p:spPr>
          </p:cxnSp>
          <p:pic>
            <p:nvPicPr>
              <p:cNvPr id="12337" name="Picture 2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3526" y="5396272"/>
                <a:ext cx="364618" cy="2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1015" y="5397132"/>
                <a:ext cx="376238"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2324" name="Straight Arrow Connector 211"/>
            <p:cNvCxnSpPr>
              <a:cxnSpLocks noChangeShapeType="1"/>
            </p:cNvCxnSpPr>
            <p:nvPr/>
          </p:nvCxnSpPr>
          <p:spPr bwMode="auto">
            <a:xfrm flipH="1">
              <a:off x="1306905" y="5789791"/>
              <a:ext cx="1059087" cy="1"/>
            </a:xfrm>
            <a:prstGeom prst="straightConnector1">
              <a:avLst/>
            </a:prstGeom>
            <a:noFill/>
            <a:ln w="1905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grpSp>
          <p:nvGrpSpPr>
            <p:cNvPr id="12325" name="Group 212"/>
            <p:cNvGrpSpPr>
              <a:grpSpLocks/>
            </p:cNvGrpSpPr>
            <p:nvPr/>
          </p:nvGrpSpPr>
          <p:grpSpPr bwMode="auto">
            <a:xfrm>
              <a:off x="1581716" y="5783690"/>
              <a:ext cx="810914" cy="307777"/>
              <a:chOff x="1581716" y="5783690"/>
              <a:chExt cx="810914" cy="307777"/>
            </a:xfrm>
          </p:grpSpPr>
          <p:cxnSp>
            <p:nvCxnSpPr>
              <p:cNvPr id="222" name="Straight Arrow Connector 221"/>
              <p:cNvCxnSpPr/>
              <p:nvPr/>
            </p:nvCxnSpPr>
            <p:spPr bwMode="auto">
              <a:xfrm flipH="1">
                <a:off x="1792365" y="5937060"/>
                <a:ext cx="600114" cy="0"/>
              </a:xfrm>
              <a:prstGeom prst="straightConnector1">
                <a:avLst/>
              </a:prstGeom>
              <a:solidFill>
                <a:schemeClr val="accent1"/>
              </a:solidFill>
              <a:ln w="19050" cap="flat" cmpd="sng" algn="ctr">
                <a:solidFill>
                  <a:schemeClr val="bg1">
                    <a:lumMod val="50000"/>
                  </a:schemeClr>
                </a:solidFill>
                <a:prstDash val="dash"/>
                <a:round/>
                <a:headEnd type="none" w="sm" len="sm"/>
                <a:tailEnd type="arrow"/>
              </a:ln>
              <a:effectLst/>
            </p:spPr>
          </p:cxnSp>
          <p:sp>
            <p:nvSpPr>
              <p:cNvPr id="12335" name="TextBox 222"/>
              <p:cNvSpPr txBox="1">
                <a:spLocks noChangeArrowheads="1"/>
              </p:cNvSpPr>
              <p:nvPr/>
            </p:nvSpPr>
            <p:spPr bwMode="auto">
              <a:xfrm>
                <a:off x="1581716" y="5783690"/>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400" b="1" dirty="0">
                    <a:solidFill>
                      <a:srgbClr val="7F7F7F"/>
                    </a:solidFill>
                    <a:ea typeface="ＭＳ Ｐゴシック" pitchFamily="34" charset="-128"/>
                  </a:rPr>
                  <a:t>X</a:t>
                </a:r>
              </a:p>
            </p:txBody>
          </p:sp>
        </p:grpSp>
        <p:grpSp>
          <p:nvGrpSpPr>
            <p:cNvPr id="12326" name="Group 213"/>
            <p:cNvGrpSpPr>
              <a:grpSpLocks/>
            </p:cNvGrpSpPr>
            <p:nvPr/>
          </p:nvGrpSpPr>
          <p:grpSpPr bwMode="auto">
            <a:xfrm>
              <a:off x="1323064" y="5030492"/>
              <a:ext cx="1059087" cy="311737"/>
              <a:chOff x="1323064" y="5030492"/>
              <a:chExt cx="1059087" cy="311737"/>
            </a:xfrm>
          </p:grpSpPr>
          <p:cxnSp>
            <p:nvCxnSpPr>
              <p:cNvPr id="215" name="Straight Arrow Connector 214"/>
              <p:cNvCxnSpPr/>
              <p:nvPr/>
            </p:nvCxnSpPr>
            <p:spPr bwMode="auto">
              <a:xfrm flipH="1">
                <a:off x="1322434" y="5341678"/>
                <a:ext cx="1058931" cy="0"/>
              </a:xfrm>
              <a:prstGeom prst="straightConnector1">
                <a:avLst/>
              </a:prstGeom>
              <a:solidFill>
                <a:schemeClr val="accent1"/>
              </a:solidFill>
              <a:ln w="19050" cap="flat" cmpd="sng" algn="ctr">
                <a:solidFill>
                  <a:schemeClr val="bg1">
                    <a:lumMod val="50000"/>
                  </a:schemeClr>
                </a:solidFill>
                <a:prstDash val="solid"/>
                <a:round/>
                <a:headEnd type="arrow" w="med" len="med"/>
                <a:tailEnd type="none" w="med" len="med"/>
              </a:ln>
              <a:effectLst/>
            </p:spPr>
          </p:cxnSp>
          <p:grpSp>
            <p:nvGrpSpPr>
              <p:cNvPr id="12328" name="Group 215"/>
              <p:cNvGrpSpPr>
                <a:grpSpLocks/>
              </p:cNvGrpSpPr>
              <p:nvPr/>
            </p:nvGrpSpPr>
            <p:grpSpPr bwMode="auto">
              <a:xfrm>
                <a:off x="1382628" y="5030492"/>
                <a:ext cx="805516" cy="305494"/>
                <a:chOff x="1382628" y="5030492"/>
                <a:chExt cx="805516" cy="305494"/>
              </a:xfrm>
            </p:grpSpPr>
            <p:pic>
              <p:nvPicPr>
                <p:cNvPr id="1232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2628" y="5067675"/>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8541" y="5030492"/>
                  <a:ext cx="230050" cy="2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2725" y="5078169"/>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9237" y="5049965"/>
                  <a:ext cx="218908" cy="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8094" y="5065036"/>
                  <a:ext cx="230050" cy="2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pic>
        <p:nvPicPr>
          <p:cNvPr id="1232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2267" y="2325904"/>
            <a:ext cx="638133" cy="19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2267" y="3389021"/>
            <a:ext cx="638133" cy="19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2267" y="4452137"/>
            <a:ext cx="638133" cy="19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Slide Number Placeholder 1"/>
          <p:cNvSpPr>
            <a:spLocks noGrp="1"/>
          </p:cNvSpPr>
          <p:nvPr>
            <p:ph type="sldNum" sz="quarter" idx="4294967295"/>
          </p:nvPr>
        </p:nvSpPr>
        <p:spPr bwMode="auto">
          <a:xfrm>
            <a:off x="7232650" y="6656388"/>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fld id="{EDA4166D-9DD2-4D88-85A0-4072D9097682}" type="slidenum">
              <a:rPr lang="en-US" altLang="en-US" sz="1000" smtClean="0">
                <a:solidFill>
                  <a:srgbClr val="000000"/>
                </a:solidFill>
                <a:latin typeface="Times New Roman" pitchFamily="18" charset="0"/>
                <a:ea typeface="ＭＳ Ｐゴシック" pitchFamily="34" charset="-128"/>
                <a:cs typeface="Times New Roman" pitchFamily="18" charset="0"/>
              </a:rPr>
              <a:pPr>
                <a:spcBef>
                  <a:spcPct val="0"/>
                </a:spcBef>
                <a:buFontTx/>
                <a:buNone/>
              </a:pPr>
              <a:t>3</a:t>
            </a:fld>
            <a:endParaRPr lang="en-US" altLang="en-US" sz="1000" dirty="0" smtClean="0">
              <a:solidFill>
                <a:srgbClr val="000000"/>
              </a:solidFill>
              <a:latin typeface="Times New Roman" pitchFamily="18" charset="0"/>
              <a:ea typeface="ＭＳ Ｐゴシック" pitchFamily="34" charset="-128"/>
              <a:cs typeface="Times New Roman" pitchFamily="18" charset="0"/>
            </a:endParaRPr>
          </a:p>
        </p:txBody>
      </p:sp>
      <p:sp>
        <p:nvSpPr>
          <p:cNvPr id="105" name="Date Placeholder 1"/>
          <p:cNvSpPr>
            <a:spLocks noGrp="1"/>
          </p:cNvSpPr>
          <p:nvPr>
            <p:ph type="dt" sz="quarter" idx="10"/>
          </p:nvPr>
        </p:nvSpPr>
        <p:spPr>
          <a:xfrm>
            <a:off x="0" y="6640513"/>
            <a:ext cx="1905000" cy="320675"/>
          </a:xfrm>
        </p:spPr>
        <p:txBody>
          <a:bodyPr/>
          <a:lstStyle/>
          <a:p>
            <a:pPr>
              <a:defRPr/>
            </a:pPr>
            <a:fld id="{5F9D1BBF-2A1C-4238-8F95-7996D3F9AA3D}" type="datetime1">
              <a:rPr lang="en-US" sz="1000">
                <a:solidFill>
                  <a:prstClr val="black">
                    <a:tint val="75000"/>
                  </a:prstClr>
                </a:solidFill>
                <a:cs typeface="Times New Roman" panose="02020603050405020304" pitchFamily="18" charset="0"/>
              </a:rPr>
              <a:pPr>
                <a:defRPr/>
              </a:pPr>
              <a:t>6/15/2015</a:t>
            </a:fld>
            <a:endParaRPr lang="en-US" sz="1000" dirty="0">
              <a:solidFill>
                <a:prstClr val="black">
                  <a:tint val="75000"/>
                </a:prstClr>
              </a:solidFill>
              <a:cs typeface="Times New Roman" panose="02020603050405020304" pitchFamily="18" charset="0"/>
            </a:endParaRPr>
          </a:p>
        </p:txBody>
      </p:sp>
    </p:spTree>
    <p:extLst>
      <p:ext uri="{BB962C8B-B14F-4D97-AF65-F5344CB8AC3E}">
        <p14:creationId xmlns:p14="http://schemas.microsoft.com/office/powerpoint/2010/main" val="198139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altLang="en-US" sz="2400" dirty="0" smtClean="0">
                <a:latin typeface="Arial" charset="0"/>
                <a:cs typeface="Arial" charset="0"/>
              </a:rPr>
              <a:t>…that often results in a frustrating experience for Veterans and beneficiaries.</a:t>
            </a:r>
          </a:p>
        </p:txBody>
      </p:sp>
      <p:sp>
        <p:nvSpPr>
          <p:cNvPr id="11267" name="TextBox 4"/>
          <p:cNvSpPr txBox="1">
            <a:spLocks noChangeArrowheads="1"/>
          </p:cNvSpPr>
          <p:nvPr/>
        </p:nvSpPr>
        <p:spPr bwMode="auto">
          <a:xfrm>
            <a:off x="304800" y="2032000"/>
            <a:ext cx="18303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400" dirty="0">
                <a:solidFill>
                  <a:srgbClr val="000000"/>
                </a:solidFill>
              </a:rPr>
              <a:t>I provided my address to VA five times, and my prescription still went to wrong place.</a:t>
            </a:r>
          </a:p>
          <a:p>
            <a:pPr fontAlgn="base">
              <a:spcBef>
                <a:spcPct val="0"/>
              </a:spcBef>
              <a:spcAft>
                <a:spcPct val="0"/>
              </a:spcAft>
              <a:buFontTx/>
              <a:buNone/>
            </a:pPr>
            <a:r>
              <a:rPr lang="en-US" altLang="en-US" sz="1400" i="1" dirty="0">
                <a:solidFill>
                  <a:srgbClr val="000000"/>
                </a:solidFill>
              </a:rPr>
              <a:t>-- Veteran</a:t>
            </a:r>
          </a:p>
        </p:txBody>
      </p:sp>
      <p:sp>
        <p:nvSpPr>
          <p:cNvPr id="11268" name="TextBox 5"/>
          <p:cNvSpPr txBox="1">
            <a:spLocks noChangeArrowheads="1"/>
          </p:cNvSpPr>
          <p:nvPr/>
        </p:nvSpPr>
        <p:spPr bwMode="auto">
          <a:xfrm>
            <a:off x="6707188" y="1889125"/>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400" dirty="0">
                <a:solidFill>
                  <a:srgbClr val="000000"/>
                </a:solidFill>
              </a:rPr>
              <a:t>VA sent a letter to my father, a Veteran, to enroll in VA health care.  My father passed away 20 years ago and was buried by VA.</a:t>
            </a:r>
          </a:p>
          <a:p>
            <a:pPr fontAlgn="base">
              <a:spcBef>
                <a:spcPct val="0"/>
              </a:spcBef>
              <a:spcAft>
                <a:spcPct val="0"/>
              </a:spcAft>
              <a:buFontTx/>
              <a:buNone/>
            </a:pPr>
            <a:r>
              <a:rPr lang="en-US" altLang="en-US" sz="1400" i="1" dirty="0">
                <a:solidFill>
                  <a:srgbClr val="000000"/>
                </a:solidFill>
              </a:rPr>
              <a:t>-- Son of Veteran</a:t>
            </a:r>
          </a:p>
        </p:txBody>
      </p:sp>
      <p:sp>
        <p:nvSpPr>
          <p:cNvPr id="11269" name="TextBox 6"/>
          <p:cNvSpPr txBox="1">
            <a:spLocks noChangeArrowheads="1"/>
          </p:cNvSpPr>
          <p:nvPr/>
        </p:nvSpPr>
        <p:spPr bwMode="auto">
          <a:xfrm>
            <a:off x="652463" y="4089400"/>
            <a:ext cx="31210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400" dirty="0">
                <a:solidFill>
                  <a:srgbClr val="000000"/>
                </a:solidFill>
              </a:rPr>
              <a:t>My daughter has received college tuition assistance through VA, but other parts of VA do not know she is my dependent. According to VA’s own on-line system, e-Benefits, it will take 8 months to a year for VA to verify her “dependency” status.</a:t>
            </a:r>
          </a:p>
          <a:p>
            <a:pPr fontAlgn="base">
              <a:spcBef>
                <a:spcPct val="0"/>
              </a:spcBef>
              <a:spcAft>
                <a:spcPct val="0"/>
              </a:spcAft>
              <a:buFontTx/>
              <a:buNone/>
            </a:pPr>
            <a:r>
              <a:rPr lang="en-US" altLang="en-US" sz="1400" i="1" dirty="0">
                <a:solidFill>
                  <a:srgbClr val="000000"/>
                </a:solidFill>
              </a:rPr>
              <a:t>-- Veteran with eligible dependent</a:t>
            </a:r>
          </a:p>
          <a:p>
            <a:pPr fontAlgn="base">
              <a:spcBef>
                <a:spcPct val="0"/>
              </a:spcBef>
              <a:spcAft>
                <a:spcPct val="0"/>
              </a:spcAft>
              <a:buFontTx/>
              <a:buNone/>
            </a:pPr>
            <a:endParaRPr lang="en-US" altLang="en-US" sz="1400" dirty="0">
              <a:solidFill>
                <a:srgbClr val="000000"/>
              </a:solidFill>
            </a:endParaRPr>
          </a:p>
        </p:txBody>
      </p:sp>
      <p:pic>
        <p:nvPicPr>
          <p:cNvPr id="1127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86175" y="3968750"/>
            <a:ext cx="750888"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9"/>
          <p:cNvSpPr txBox="1">
            <a:spLocks noChangeArrowheads="1"/>
          </p:cNvSpPr>
          <p:nvPr/>
        </p:nvSpPr>
        <p:spPr bwMode="auto">
          <a:xfrm>
            <a:off x="5945188" y="3997325"/>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400" dirty="0">
                <a:solidFill>
                  <a:srgbClr val="000000"/>
                </a:solidFill>
              </a:rPr>
              <a:t>I got a call from VA to remind my Veteran husband to get his flu shot. My husband passed away months ago.</a:t>
            </a:r>
          </a:p>
          <a:p>
            <a:pPr fontAlgn="base">
              <a:spcBef>
                <a:spcPct val="0"/>
              </a:spcBef>
              <a:spcAft>
                <a:spcPct val="0"/>
              </a:spcAft>
              <a:buFontTx/>
              <a:buNone/>
            </a:pPr>
            <a:r>
              <a:rPr lang="en-US" altLang="en-US" sz="1400" i="1" dirty="0">
                <a:solidFill>
                  <a:srgbClr val="000000"/>
                </a:solidFill>
              </a:rPr>
              <a:t>-- Widow of Veteran</a:t>
            </a:r>
          </a:p>
        </p:txBody>
      </p:sp>
      <p:pic>
        <p:nvPicPr>
          <p:cNvPr id="1127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5538" y="1717675"/>
            <a:ext cx="4714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2788" y="2636838"/>
            <a:ext cx="61912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3200" y="3784600"/>
            <a:ext cx="57626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Box 22"/>
          <p:cNvSpPr txBox="1">
            <a:spLocks noChangeArrowheads="1"/>
          </p:cNvSpPr>
          <p:nvPr/>
        </p:nvSpPr>
        <p:spPr bwMode="auto">
          <a:xfrm>
            <a:off x="3332163" y="1524000"/>
            <a:ext cx="26098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en-US" altLang="en-US" sz="1400" dirty="0">
                <a:solidFill>
                  <a:srgbClr val="000000"/>
                </a:solidFill>
              </a:rPr>
              <a:t>I went to the VA Medical Center for my appointment and was told it was cancelled. The VAMC said they tried to call but could not reach me. They were using my old cell phone number from years ago.</a:t>
            </a:r>
          </a:p>
          <a:p>
            <a:pPr fontAlgn="base">
              <a:spcBef>
                <a:spcPct val="0"/>
              </a:spcBef>
              <a:spcAft>
                <a:spcPct val="0"/>
              </a:spcAft>
              <a:buFontTx/>
              <a:buNone/>
            </a:pPr>
            <a:r>
              <a:rPr lang="en-US" altLang="en-US" sz="1400" i="1" dirty="0">
                <a:solidFill>
                  <a:srgbClr val="000000"/>
                </a:solidFill>
              </a:rPr>
              <a:t>-- Veteran</a:t>
            </a:r>
          </a:p>
        </p:txBody>
      </p:sp>
      <p:sp>
        <p:nvSpPr>
          <p:cNvPr id="11276" name="Slide Number Placeholder 1"/>
          <p:cNvSpPr>
            <a:spLocks noGrp="1"/>
          </p:cNvSpPr>
          <p:nvPr>
            <p:ph type="sldNum" sz="quarter" idx="4294967295"/>
          </p:nvPr>
        </p:nvSpPr>
        <p:spPr bwMode="auto">
          <a:xfrm>
            <a:off x="7232650" y="664845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fld id="{C365621D-E675-4215-A7BE-37D17504D00E}" type="slidenum">
              <a:rPr lang="en-US" altLang="en-US" sz="1000" smtClean="0">
                <a:solidFill>
                  <a:srgbClr val="000000"/>
                </a:solidFill>
                <a:latin typeface="Times New Roman" pitchFamily="18" charset="0"/>
                <a:ea typeface="ＭＳ Ｐゴシック" pitchFamily="34" charset="-128"/>
                <a:cs typeface="Times New Roman" pitchFamily="18" charset="0"/>
              </a:rPr>
              <a:pPr>
                <a:spcBef>
                  <a:spcPct val="0"/>
                </a:spcBef>
                <a:buFontTx/>
                <a:buNone/>
              </a:pPr>
              <a:t>4</a:t>
            </a:fld>
            <a:endParaRPr lang="en-US" altLang="en-US" sz="1000" dirty="0" smtClean="0">
              <a:solidFill>
                <a:srgbClr val="000000"/>
              </a:solidFill>
              <a:latin typeface="Times New Roman" pitchFamily="18" charset="0"/>
              <a:ea typeface="ＭＳ Ｐゴシック" pitchFamily="34" charset="-128"/>
              <a:cs typeface="Times New Roman" pitchFamily="18" charset="0"/>
            </a:endParaRPr>
          </a:p>
        </p:txBody>
      </p:sp>
      <p:sp>
        <p:nvSpPr>
          <p:cNvPr id="20" name="Date Placeholder 1"/>
          <p:cNvSpPr>
            <a:spLocks noGrp="1"/>
          </p:cNvSpPr>
          <p:nvPr>
            <p:ph type="dt" sz="quarter" idx="10"/>
          </p:nvPr>
        </p:nvSpPr>
        <p:spPr>
          <a:xfrm>
            <a:off x="0" y="6634163"/>
            <a:ext cx="1905000" cy="319087"/>
          </a:xfrm>
        </p:spPr>
        <p:txBody>
          <a:bodyPr/>
          <a:lstStyle/>
          <a:p>
            <a:pPr>
              <a:defRPr/>
            </a:pPr>
            <a:fld id="{5F9D1BBF-2A1C-4238-8F95-7996D3F9AA3D}" type="datetime1">
              <a:rPr lang="en-US" sz="1000">
                <a:solidFill>
                  <a:prstClr val="black">
                    <a:tint val="75000"/>
                  </a:prstClr>
                </a:solidFill>
              </a:rPr>
              <a:pPr>
                <a:defRPr/>
              </a:pPr>
              <a:t>6/15/2015</a:t>
            </a:fld>
            <a:endParaRPr lang="en-US" sz="1000" dirty="0">
              <a:solidFill>
                <a:prstClr val="black">
                  <a:tint val="75000"/>
                </a:prstClr>
              </a:solidFill>
            </a:endParaRPr>
          </a:p>
        </p:txBody>
      </p:sp>
      <p:pic>
        <p:nvPicPr>
          <p:cNvPr id="11279" name="Pictur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213" y="1689100"/>
            <a:ext cx="4889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015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95400"/>
            <a:ext cx="8077200" cy="1752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243" name="Title 6"/>
          <p:cNvSpPr>
            <a:spLocks noGrp="1"/>
          </p:cNvSpPr>
          <p:nvPr>
            <p:ph type="title"/>
          </p:nvPr>
        </p:nvSpPr>
        <p:spPr>
          <a:xfrm>
            <a:off x="1295400" y="0"/>
            <a:ext cx="7488382" cy="1066800"/>
          </a:xfrm>
        </p:spPr>
        <p:txBody>
          <a:bodyPr/>
          <a:lstStyle/>
          <a:p>
            <a:pPr eaLnBrk="1" hangingPunct="1"/>
            <a:r>
              <a:rPr lang="en-US" altLang="en-US" sz="2400" dirty="0" smtClean="0">
                <a:latin typeface="Arial" charset="0"/>
                <a:cs typeface="Arial" charset="0"/>
              </a:rPr>
              <a:t>VA has an opportunity to accelerate change…</a:t>
            </a:r>
          </a:p>
        </p:txBody>
      </p:sp>
      <p:sp>
        <p:nvSpPr>
          <p:cNvPr id="8" name="Content Placeholder 7"/>
          <p:cNvSpPr>
            <a:spLocks noGrp="1"/>
          </p:cNvSpPr>
          <p:nvPr>
            <p:ph idx="1"/>
          </p:nvPr>
        </p:nvSpPr>
        <p:spPr>
          <a:xfrm>
            <a:off x="457200" y="1447800"/>
            <a:ext cx="8229600" cy="4906963"/>
          </a:xfrm>
        </p:spPr>
        <p:txBody>
          <a:bodyPr rtlCol="0">
            <a:normAutofit lnSpcReduction="10000"/>
          </a:bodyPr>
          <a:lstStyle/>
          <a:p>
            <a:pPr marL="0" indent="0" eaLnBrk="1" fontAlgn="auto" hangingPunct="1">
              <a:spcAft>
                <a:spcPts val="0"/>
              </a:spcAft>
              <a:buFont typeface="Arial" pitchFamily="34" charset="0"/>
              <a:buNone/>
              <a:defRPr/>
            </a:pPr>
            <a:r>
              <a:rPr lang="en-US" sz="2000" dirty="0" smtClean="0">
                <a:solidFill>
                  <a:schemeClr val="bg1"/>
                </a:solidFill>
              </a:rPr>
              <a:t>“The President, Congress, Veterans, VSOs, the American people, and VA’s staff </a:t>
            </a:r>
            <a:r>
              <a:rPr lang="en-US" sz="2000" b="1" u="sng" dirty="0" smtClean="0">
                <a:solidFill>
                  <a:schemeClr val="bg1"/>
                </a:solidFill>
              </a:rPr>
              <a:t>all understand the need for change</a:t>
            </a:r>
            <a:r>
              <a:rPr lang="en-US" sz="2000" dirty="0" smtClean="0">
                <a:solidFill>
                  <a:schemeClr val="bg1"/>
                </a:solidFill>
              </a:rPr>
              <a:t>.  We must – all of us – seize this opportunity.  We can turn these challenges into the greatest opportunity for improvement in the history of the Department.”</a:t>
            </a:r>
          </a:p>
          <a:p>
            <a:pPr marL="0" indent="0" eaLnBrk="1" fontAlgn="auto" hangingPunct="1">
              <a:spcAft>
                <a:spcPts val="0"/>
              </a:spcAft>
              <a:buFont typeface="Arial" pitchFamily="34" charset="0"/>
              <a:buNone/>
              <a:defRPr/>
            </a:pPr>
            <a:r>
              <a:rPr lang="en-US" sz="2000" dirty="0">
                <a:solidFill>
                  <a:schemeClr val="bg1"/>
                </a:solidFill>
              </a:rPr>
              <a:t>	</a:t>
            </a:r>
            <a:r>
              <a:rPr lang="en-US" sz="2000" dirty="0" smtClean="0">
                <a:solidFill>
                  <a:schemeClr val="bg1"/>
                </a:solidFill>
              </a:rPr>
              <a:t>	</a:t>
            </a:r>
            <a:r>
              <a:rPr lang="en-US" sz="1800" dirty="0">
                <a:solidFill>
                  <a:schemeClr val="bg1"/>
                </a:solidFill>
              </a:rPr>
              <a:t>	</a:t>
            </a:r>
            <a:r>
              <a:rPr lang="en-US" sz="1800" dirty="0" smtClean="0">
                <a:solidFill>
                  <a:schemeClr val="bg1"/>
                </a:solidFill>
              </a:rPr>
              <a:t>Sloan Gibson, HVAC Testimony, July 24, 2014</a:t>
            </a:r>
          </a:p>
          <a:p>
            <a:pPr eaLnBrk="1" fontAlgn="auto" hangingPunct="1">
              <a:spcAft>
                <a:spcPts val="0"/>
              </a:spcAft>
              <a:buFont typeface="Arial" pitchFamily="34" charset="0"/>
              <a:buChar char="•"/>
              <a:defRPr/>
            </a:pPr>
            <a:endParaRPr lang="en-US" sz="2000" dirty="0" smtClean="0"/>
          </a:p>
          <a:p>
            <a:pPr eaLnBrk="1" fontAlgn="auto" hangingPunct="1">
              <a:spcAft>
                <a:spcPts val="0"/>
              </a:spcAft>
              <a:buFont typeface="Arial" pitchFamily="34" charset="0"/>
              <a:buChar char="•"/>
              <a:defRPr/>
            </a:pPr>
            <a:r>
              <a:rPr lang="en-US" sz="2000" dirty="0" smtClean="0"/>
              <a:t>Everyone understands the need for change, but we need to define the </a:t>
            </a:r>
            <a:r>
              <a:rPr lang="en-US" sz="2000" b="1" u="sng" dirty="0" smtClean="0"/>
              <a:t>scope</a:t>
            </a:r>
            <a:r>
              <a:rPr lang="en-US" sz="2000" dirty="0" smtClean="0"/>
              <a:t> and </a:t>
            </a:r>
            <a:r>
              <a:rPr lang="en-US" sz="2000" b="1" u="sng" dirty="0" smtClean="0"/>
              <a:t>scale</a:t>
            </a:r>
            <a:r>
              <a:rPr lang="en-US" sz="2000" dirty="0" smtClean="0"/>
              <a:t> of change.  </a:t>
            </a:r>
          </a:p>
          <a:p>
            <a:pPr eaLnBrk="1" fontAlgn="auto" hangingPunct="1">
              <a:spcAft>
                <a:spcPts val="0"/>
              </a:spcAft>
              <a:buFont typeface="Arial" pitchFamily="34" charset="0"/>
              <a:buChar char="•"/>
              <a:defRPr/>
            </a:pPr>
            <a:endParaRPr lang="en-US" sz="2000" dirty="0"/>
          </a:p>
          <a:p>
            <a:pPr eaLnBrk="1" fontAlgn="auto" hangingPunct="1">
              <a:spcAft>
                <a:spcPts val="0"/>
              </a:spcAft>
              <a:buFont typeface="Arial" pitchFamily="34" charset="0"/>
              <a:buChar char="•"/>
              <a:defRPr/>
            </a:pPr>
            <a:r>
              <a:rPr lang="en-US" sz="2000" dirty="0" smtClean="0"/>
              <a:t>This is an opportunity to </a:t>
            </a:r>
            <a:r>
              <a:rPr lang="en-US" sz="2000" dirty="0"/>
              <a:t>effect a fundamental change </a:t>
            </a:r>
            <a:r>
              <a:rPr lang="en-US" sz="2000" dirty="0" smtClean="0"/>
              <a:t>in VA’s systems and structures to align with our mission and values.  We must assess changes to leadership </a:t>
            </a:r>
            <a:r>
              <a:rPr lang="en-US" sz="2000" dirty="0"/>
              <a:t>and </a:t>
            </a:r>
            <a:r>
              <a:rPr lang="en-US" sz="2000" dirty="0" smtClean="0"/>
              <a:t>governance; policies </a:t>
            </a:r>
            <a:r>
              <a:rPr lang="en-US" sz="2000" dirty="0"/>
              <a:t>and </a:t>
            </a:r>
            <a:r>
              <a:rPr lang="en-US" sz="2000" dirty="0" smtClean="0"/>
              <a:t>procedures; </a:t>
            </a:r>
            <a:r>
              <a:rPr lang="en-US" sz="2000" dirty="0"/>
              <a:t>o</a:t>
            </a:r>
            <a:r>
              <a:rPr lang="en-US" sz="2000" dirty="0" smtClean="0"/>
              <a:t>rganizational structure; </a:t>
            </a:r>
            <a:r>
              <a:rPr lang="en-US" sz="2000" dirty="0"/>
              <a:t>stakeholder and partner </a:t>
            </a:r>
            <a:r>
              <a:rPr lang="en-US" sz="2000" dirty="0" smtClean="0"/>
              <a:t>relationships; knowledge</a:t>
            </a:r>
            <a:r>
              <a:rPr lang="en-US" sz="2000" dirty="0"/>
              <a:t>, skills and </a:t>
            </a:r>
            <a:r>
              <a:rPr lang="en-US" sz="2000" dirty="0" smtClean="0"/>
              <a:t>abilities; facilities, acquisition and technology.</a:t>
            </a:r>
          </a:p>
          <a:p>
            <a:pPr marL="0" indent="0" eaLnBrk="1" fontAlgn="auto" hangingPunct="1">
              <a:spcAft>
                <a:spcPts val="0"/>
              </a:spcAft>
              <a:buFont typeface="Arial" pitchFamily="34" charset="0"/>
              <a:buNone/>
              <a:defRPr/>
            </a:pPr>
            <a:endParaRPr lang="en-US" sz="2000" dirty="0"/>
          </a:p>
          <a:p>
            <a:pPr eaLnBrk="1" fontAlgn="auto" hangingPunct="1">
              <a:spcAft>
                <a:spcPts val="0"/>
              </a:spcAft>
              <a:buFont typeface="Arial" pitchFamily="34" charset="0"/>
              <a:buChar char="•"/>
              <a:defRPr/>
            </a:pPr>
            <a:endParaRPr lang="en-US" sz="2000" dirty="0"/>
          </a:p>
        </p:txBody>
      </p:sp>
      <p:sp>
        <p:nvSpPr>
          <p:cNvPr id="4" name="Date Placeholder 3"/>
          <p:cNvSpPr>
            <a:spLocks noGrp="1"/>
          </p:cNvSpPr>
          <p:nvPr>
            <p:ph type="dt" sz="quarter" idx="10"/>
          </p:nvPr>
        </p:nvSpPr>
        <p:spPr/>
        <p:txBody>
          <a:bodyPr/>
          <a:lstStyle/>
          <a:p>
            <a:pPr>
              <a:defRPr/>
            </a:pPr>
            <a:fld id="{281D2007-DA9D-499B-A37B-D23DA16411C3}" type="datetime1">
              <a:rPr lang="en-US">
                <a:solidFill>
                  <a:prstClr val="black">
                    <a:tint val="75000"/>
                  </a:prstClr>
                </a:solidFill>
              </a:rPr>
              <a:pPr>
                <a:defRPr/>
              </a:pPr>
              <a:t>6/15/2015</a:t>
            </a:fld>
            <a:endParaRPr lang="en-US" dirty="0">
              <a:solidFill>
                <a:prstClr val="black">
                  <a:tint val="75000"/>
                </a:prstClr>
              </a:solidFill>
            </a:endParaRPr>
          </a:p>
        </p:txBody>
      </p:sp>
      <p:sp>
        <p:nvSpPr>
          <p:cNvPr id="10247" name="Slide Number Placeholder 5"/>
          <p:cNvSpPr>
            <a:spLocks noGrp="1"/>
          </p:cNvSpPr>
          <p:nvPr>
            <p:ph type="sldNum"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fld id="{52AC45F8-F333-4A52-BA5F-136F3A074E80}" type="slidenum">
              <a:rPr lang="en-US" altLang="en-US" sz="1000" smtClean="0">
                <a:solidFill>
                  <a:srgbClr val="898989"/>
                </a:solidFill>
              </a:rPr>
              <a:pPr>
                <a:spcBef>
                  <a:spcPct val="0"/>
                </a:spcBef>
                <a:buFontTx/>
                <a:buNone/>
              </a:pPr>
              <a:t>5</a:t>
            </a:fld>
            <a:endParaRPr lang="en-US" altLang="en-US" sz="1000" dirty="0" smtClean="0">
              <a:solidFill>
                <a:srgbClr val="898989"/>
              </a:solidFill>
            </a:endParaRPr>
          </a:p>
        </p:txBody>
      </p:sp>
    </p:spTree>
    <p:extLst>
      <p:ext uri="{BB962C8B-B14F-4D97-AF65-F5344CB8AC3E}">
        <p14:creationId xmlns:p14="http://schemas.microsoft.com/office/powerpoint/2010/main" val="1852052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lstStyle/>
          <a:p>
            <a:pPr eaLnBrk="1" hangingPunct="1"/>
            <a:r>
              <a:rPr lang="en-US" altLang="en-US" sz="2400" dirty="0" smtClean="0">
                <a:latin typeface="Arial" charset="0"/>
                <a:cs typeface="Arial" charset="0"/>
              </a:rPr>
              <a:t>The </a:t>
            </a:r>
            <a:r>
              <a:rPr lang="en-US" altLang="en-US" sz="2400" dirty="0" err="1" smtClean="0">
                <a:latin typeface="Arial" charset="0"/>
                <a:cs typeface="Arial" charset="0"/>
              </a:rPr>
              <a:t>MyVA</a:t>
            </a:r>
            <a:r>
              <a:rPr lang="en-US" altLang="en-US" sz="2400" dirty="0" smtClean="0">
                <a:latin typeface="Arial" charset="0"/>
                <a:cs typeface="Arial" charset="0"/>
              </a:rPr>
              <a:t> Vision:  </a:t>
            </a:r>
            <a:r>
              <a:rPr lang="en-US" sz="2400" dirty="0" smtClean="0">
                <a:ea typeface="Arial Unicode MS" pitchFamily="34" charset="-128"/>
                <a:cs typeface="Arial Unicode MS" pitchFamily="34" charset="-128"/>
              </a:rPr>
              <a:t>A </a:t>
            </a:r>
            <a:r>
              <a:rPr lang="en-US" sz="2400" dirty="0">
                <a:ea typeface="Arial Unicode MS" pitchFamily="34" charset="-128"/>
                <a:cs typeface="Arial Unicode MS" pitchFamily="34" charset="-128"/>
              </a:rPr>
              <a:t>VA of which all Veterans, </a:t>
            </a:r>
            <a:r>
              <a:rPr lang="en-US" sz="2400" dirty="0" smtClean="0">
                <a:ea typeface="Arial Unicode MS" pitchFamily="34" charset="-128"/>
                <a:cs typeface="Arial Unicode MS" pitchFamily="34" charset="-128"/>
              </a:rPr>
              <a:t>Employees, </a:t>
            </a:r>
            <a:r>
              <a:rPr lang="en-US" sz="2400" dirty="0">
                <a:ea typeface="Arial Unicode MS" pitchFamily="34" charset="-128"/>
                <a:cs typeface="Arial Unicode MS" pitchFamily="34" charset="-128"/>
              </a:rPr>
              <a:t>and Americans can be </a:t>
            </a:r>
            <a:r>
              <a:rPr lang="en-US" sz="2400" dirty="0" smtClean="0">
                <a:ea typeface="Arial Unicode MS" pitchFamily="34" charset="-128"/>
                <a:cs typeface="Arial Unicode MS" pitchFamily="34" charset="-128"/>
              </a:rPr>
              <a:t>proud</a:t>
            </a:r>
            <a:endParaRPr lang="en-US" altLang="en-US" sz="2400"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281D2007-DA9D-499B-A37B-D23DA16411C3}" type="datetime1">
              <a:rPr lang="en-US">
                <a:solidFill>
                  <a:prstClr val="black">
                    <a:tint val="75000"/>
                  </a:prstClr>
                </a:solidFill>
              </a:rPr>
              <a:pPr>
                <a:defRPr/>
              </a:pPr>
              <a:t>6/15/2015</a:t>
            </a:fld>
            <a:endParaRPr lang="en-US" dirty="0">
              <a:solidFill>
                <a:prstClr val="black">
                  <a:tint val="75000"/>
                </a:prstClr>
              </a:solidFill>
            </a:endParaRPr>
          </a:p>
        </p:txBody>
      </p:sp>
      <p:sp>
        <p:nvSpPr>
          <p:cNvPr id="13318" name="Slide Number Placeholder 5"/>
          <p:cNvSpPr>
            <a:spLocks noGrp="1"/>
          </p:cNvSpPr>
          <p:nvPr>
            <p:ph type="sldNum"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fld id="{B818D258-5AB4-4B55-8ACD-882E2AFF4AF4}" type="slidenum">
              <a:rPr lang="en-US" altLang="en-US" sz="1000" smtClean="0">
                <a:solidFill>
                  <a:srgbClr val="898989"/>
                </a:solidFill>
              </a:rPr>
              <a:pPr>
                <a:spcBef>
                  <a:spcPct val="0"/>
                </a:spcBef>
                <a:buFontTx/>
                <a:buNone/>
              </a:pPr>
              <a:t>6</a:t>
            </a:fld>
            <a:endParaRPr lang="en-US" altLang="en-US" sz="1000" dirty="0" smtClean="0">
              <a:solidFill>
                <a:srgbClr val="898989"/>
              </a:solidFill>
            </a:endParaRPr>
          </a:p>
        </p:txBody>
      </p:sp>
      <p:pic>
        <p:nvPicPr>
          <p:cNvPr id="133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30370"/>
            <a:ext cx="77724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176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lstStyle/>
          <a:p>
            <a:r>
              <a:rPr lang="en-US" altLang="en-US" sz="2400" dirty="0" smtClean="0">
                <a:latin typeface="Arial" charset="0"/>
                <a:cs typeface="Arial" charset="0"/>
              </a:rPr>
              <a:t>Vision and Guiding Principles</a:t>
            </a:r>
          </a:p>
        </p:txBody>
      </p:sp>
      <p:sp>
        <p:nvSpPr>
          <p:cNvPr id="14339" name="Content Placeholder 7"/>
          <p:cNvSpPr>
            <a:spLocks noGrp="1"/>
          </p:cNvSpPr>
          <p:nvPr>
            <p:ph idx="1"/>
          </p:nvPr>
        </p:nvSpPr>
        <p:spPr>
          <a:xfrm>
            <a:off x="266700" y="1355435"/>
            <a:ext cx="8407400" cy="4712860"/>
          </a:xfrm>
        </p:spPr>
        <p:txBody>
          <a:bodyPr/>
          <a:lstStyle/>
          <a:p>
            <a:pPr marL="0" indent="0">
              <a:spcBef>
                <a:spcPct val="0"/>
              </a:spcBef>
              <a:buFont typeface="Arial" charset="0"/>
              <a:buNone/>
            </a:pPr>
            <a:r>
              <a:rPr lang="en-US" altLang="en-US" sz="1800" b="1" u="sng" dirty="0" smtClean="0">
                <a:latin typeface="Arial" charset="0"/>
                <a:cs typeface="Arial" charset="0"/>
              </a:rPr>
              <a:t>Vision</a:t>
            </a:r>
            <a:r>
              <a:rPr lang="en-US" altLang="en-US" sz="1800" dirty="0" smtClean="0">
                <a:latin typeface="Arial" charset="0"/>
                <a:cs typeface="Arial" charset="0"/>
              </a:rPr>
              <a:t>:  Create My VA that:  1) puts the Veteran in control; 2) measures success by the ultimate outcome for the Veteran; and, 3) integrates across programs and organizations to optimize productivity and efficiency.</a:t>
            </a:r>
          </a:p>
          <a:p>
            <a:pPr marL="0" indent="0">
              <a:spcBef>
                <a:spcPts val="600"/>
              </a:spcBef>
              <a:buFont typeface="Arial" charset="0"/>
              <a:buNone/>
            </a:pPr>
            <a:r>
              <a:rPr lang="en-US" altLang="en-US" sz="1800" b="1" u="sng" dirty="0" smtClean="0">
                <a:latin typeface="Arial" charset="0"/>
                <a:cs typeface="Arial" charset="0"/>
              </a:rPr>
              <a:t>Guiding Principles - any changes must</a:t>
            </a:r>
            <a:r>
              <a:rPr lang="en-US" altLang="en-US" sz="1800" dirty="0" smtClean="0">
                <a:latin typeface="Arial" charset="0"/>
                <a:cs typeface="Arial" charset="0"/>
              </a:rPr>
              <a:t>: </a:t>
            </a:r>
          </a:p>
          <a:p>
            <a:pPr marL="463550" lvl="1" indent="-238125">
              <a:spcBef>
                <a:spcPts val="600"/>
              </a:spcBef>
            </a:pPr>
            <a:r>
              <a:rPr lang="en-US" altLang="en-US" sz="1800" dirty="0" smtClean="0">
                <a:latin typeface="Arial" charset="0"/>
                <a:cs typeface="Arial" charset="0"/>
              </a:rPr>
              <a:t>Be considered through the lens of the Veteran to enhance effectiveness and efficiency from his/her </a:t>
            </a:r>
            <a:r>
              <a:rPr lang="en-US" altLang="en-US" sz="1800" dirty="0" smtClean="0">
                <a:latin typeface="Arial" charset="0"/>
                <a:cs typeface="Arial" charset="0"/>
              </a:rPr>
              <a:t>perspective.</a:t>
            </a:r>
            <a:endParaRPr lang="en-US" altLang="en-US" sz="1800" dirty="0" smtClean="0">
              <a:latin typeface="Arial" charset="0"/>
              <a:cs typeface="Arial" charset="0"/>
            </a:endParaRPr>
          </a:p>
          <a:p>
            <a:pPr marL="463550" lvl="1" indent="-238125">
              <a:spcBef>
                <a:spcPts val="600"/>
              </a:spcBef>
            </a:pPr>
            <a:r>
              <a:rPr lang="en-US" altLang="en-US" sz="1800" dirty="0" smtClean="0">
                <a:latin typeface="Arial" charset="0"/>
                <a:cs typeface="Arial" charset="0"/>
              </a:rPr>
              <a:t>Optimize VA’s unique competencies in health care, benefits delivery, and memorial affairs, while enhancing external partnerships to support service delivery where VA is less well postured to directly deliver </a:t>
            </a:r>
            <a:r>
              <a:rPr lang="en-US" altLang="en-US" sz="1800" dirty="0" smtClean="0">
                <a:latin typeface="Arial" charset="0"/>
                <a:cs typeface="Arial" charset="0"/>
              </a:rPr>
              <a:t>service.</a:t>
            </a:r>
            <a:endParaRPr lang="en-US" altLang="en-US" sz="1800" dirty="0" smtClean="0">
              <a:latin typeface="Arial" charset="0"/>
              <a:cs typeface="Arial" charset="0"/>
            </a:endParaRPr>
          </a:p>
          <a:p>
            <a:pPr marL="463550" lvl="1" indent="-238125">
              <a:spcBef>
                <a:spcPts val="600"/>
              </a:spcBef>
            </a:pPr>
            <a:r>
              <a:rPr lang="en-US" sz="1800" dirty="0" smtClean="0"/>
              <a:t>Integrate </a:t>
            </a:r>
            <a:r>
              <a:rPr lang="en-US" sz="1800" dirty="0"/>
              <a:t>operations to improve service delivery and realize efficiencies</a:t>
            </a:r>
            <a:r>
              <a:rPr lang="en-US" sz="1800" dirty="0" smtClean="0"/>
              <a:t>. </a:t>
            </a:r>
          </a:p>
          <a:p>
            <a:pPr marL="463550" lvl="1" indent="-238125">
              <a:spcBef>
                <a:spcPts val="600"/>
              </a:spcBef>
            </a:pPr>
            <a:r>
              <a:rPr lang="en-US" sz="1800" dirty="0" smtClean="0"/>
              <a:t>Recognize </a:t>
            </a:r>
            <a:r>
              <a:rPr lang="en-US" sz="1800" dirty="0"/>
              <a:t>the central role of VA employees in identifying challenges, crafting solutions, and ultimately delivering world-class services to </a:t>
            </a:r>
            <a:r>
              <a:rPr lang="en-US" sz="1800" dirty="0" smtClean="0"/>
              <a:t>Veterans. </a:t>
            </a:r>
            <a:endParaRPr lang="en-US" sz="1800" dirty="0" smtClean="0"/>
          </a:p>
          <a:p>
            <a:pPr marL="463550" lvl="1" indent="-238125">
              <a:spcBef>
                <a:spcPts val="600"/>
              </a:spcBef>
            </a:pPr>
            <a:r>
              <a:rPr lang="en-US" altLang="en-US" sz="1800" dirty="0" smtClean="0">
                <a:latin typeface="Arial" charset="0"/>
                <a:cs typeface="Arial" charset="0"/>
              </a:rPr>
              <a:t>Focus </a:t>
            </a:r>
            <a:r>
              <a:rPr lang="en-US" altLang="en-US" sz="1800" dirty="0">
                <a:latin typeface="Arial" charset="0"/>
                <a:cs typeface="Arial" charset="0"/>
              </a:rPr>
              <a:t>on the future in terms of Veteran needs and demographics – “skate to where the puck is going to be.”</a:t>
            </a:r>
          </a:p>
          <a:p>
            <a:pPr marL="463550" lvl="1" indent="-238125">
              <a:spcBef>
                <a:spcPts val="600"/>
              </a:spcBef>
            </a:pPr>
            <a:endParaRPr lang="en-US" sz="1800" dirty="0">
              <a:solidFill>
                <a:srgbClr val="FF0000"/>
              </a:solidFill>
            </a:endParaRPr>
          </a:p>
        </p:txBody>
      </p:sp>
      <p:sp>
        <p:nvSpPr>
          <p:cNvPr id="7" name="Slide Number Placeholder 3"/>
          <p:cNvSpPr>
            <a:spLocks noGrp="1"/>
          </p:cNvSpPr>
          <p:nvPr>
            <p:ph type="sldNum" sz="quarter" idx="11"/>
          </p:nvPr>
        </p:nvSpPr>
        <p:spPr bwMode="auto">
          <a:xfrm>
            <a:off x="69596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fld id="{0087C93F-1F74-4A41-801E-6361CFB4D7C9}" type="slidenum">
              <a:rPr lang="en-US" altLang="en-US" sz="1000" smtClean="0">
                <a:solidFill>
                  <a:srgbClr val="898989"/>
                </a:solidFill>
                <a:latin typeface="Calibri" pitchFamily="34" charset="0"/>
              </a:rPr>
              <a:pPr>
                <a:spcBef>
                  <a:spcPct val="0"/>
                </a:spcBef>
                <a:buFontTx/>
                <a:buNone/>
              </a:pPr>
              <a:t>7</a:t>
            </a:fld>
            <a:endParaRPr lang="en-US" altLang="en-US" sz="1000" dirty="0" smtClean="0">
              <a:solidFill>
                <a:srgbClr val="898989"/>
              </a:solidFill>
              <a:latin typeface="Calibri" pitchFamily="34" charset="0"/>
            </a:endParaRPr>
          </a:p>
        </p:txBody>
      </p:sp>
    </p:spTree>
    <p:extLst>
      <p:ext uri="{BB962C8B-B14F-4D97-AF65-F5344CB8AC3E}">
        <p14:creationId xmlns:p14="http://schemas.microsoft.com/office/powerpoint/2010/main" val="649081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624" y="1414272"/>
            <a:ext cx="8322323" cy="4709270"/>
          </a:xfrm>
        </p:spPr>
        <p:txBody>
          <a:bodyPr>
            <a:normAutofit lnSpcReduction="10000"/>
          </a:bodyPr>
          <a:lstStyle/>
          <a:p>
            <a:pPr lvl="0"/>
            <a:r>
              <a:rPr lang="en-US" sz="1800" b="1" u="sng" dirty="0" smtClean="0"/>
              <a:t>Purpose:</a:t>
            </a:r>
            <a:r>
              <a:rPr lang="en-US" sz="1800" dirty="0" smtClean="0"/>
              <a:t>   Analysis of alternatives and recommendations for reorganizing specified VA structure </a:t>
            </a:r>
            <a:r>
              <a:rPr lang="en-US" sz="1800" dirty="0"/>
              <a:t>and </a:t>
            </a:r>
            <a:r>
              <a:rPr lang="en-US" sz="1800" dirty="0" smtClean="0"/>
              <a:t>processes, while providing initial planning and capability building for select functions and offices with the ultimate goal to orient all VA operations to the needs and expectations of our Veterans and </a:t>
            </a:r>
            <a:r>
              <a:rPr lang="en-US" sz="1800" dirty="0" smtClean="0"/>
              <a:t>beneficiaries.</a:t>
            </a:r>
            <a:endParaRPr lang="en-US" sz="1800" dirty="0" smtClean="0"/>
          </a:p>
          <a:p>
            <a:pPr lvl="0"/>
            <a:endParaRPr lang="en-US" sz="1800" dirty="0"/>
          </a:p>
          <a:p>
            <a:pPr lvl="0"/>
            <a:r>
              <a:rPr lang="en-US" sz="1800" dirty="0" smtClean="0"/>
              <a:t>MyVA Task Force is an enabler:</a:t>
            </a:r>
          </a:p>
          <a:p>
            <a:pPr marL="285750" lvl="0" indent="-285750">
              <a:buFont typeface="Arial" panose="020B0604020202020204" pitchFamily="34" charset="0"/>
              <a:buChar char="•"/>
            </a:pPr>
            <a:r>
              <a:rPr lang="en-US" sz="1800" dirty="0" smtClean="0"/>
              <a:t> Small </a:t>
            </a:r>
            <a:r>
              <a:rPr lang="en-US" sz="1800" dirty="0" smtClean="0"/>
              <a:t>in size, augmented by FTE from VA Administrations and Staff Offices</a:t>
            </a:r>
          </a:p>
          <a:p>
            <a:pPr marL="285750" indent="-285750">
              <a:buFont typeface="Arial" panose="020B0604020202020204" pitchFamily="34" charset="0"/>
              <a:buChar char="•"/>
            </a:pPr>
            <a:r>
              <a:rPr lang="en-US" sz="1800" dirty="0" smtClean="0"/>
              <a:t> Task </a:t>
            </a:r>
            <a:r>
              <a:rPr lang="en-US" sz="1800" dirty="0"/>
              <a:t>Force itself is </a:t>
            </a:r>
            <a:r>
              <a:rPr lang="en-US" sz="1800" dirty="0" smtClean="0"/>
              <a:t>temporary, with an initial two year charter</a:t>
            </a:r>
          </a:p>
          <a:p>
            <a:pPr marL="484188" lvl="1" indent="-285750">
              <a:buFont typeface="Wingdings" panose="05000000000000000000" pitchFamily="2" charset="2"/>
              <a:buChar char="ü"/>
            </a:pPr>
            <a:r>
              <a:rPr lang="en-US" sz="1800" dirty="0" smtClean="0"/>
              <a:t>Develop and guide required new initiatives</a:t>
            </a:r>
          </a:p>
          <a:p>
            <a:pPr marL="484188" lvl="1" indent="-285750">
              <a:buFont typeface="Wingdings" panose="05000000000000000000" pitchFamily="2" charset="2"/>
              <a:buChar char="ü"/>
            </a:pPr>
            <a:r>
              <a:rPr lang="en-US" sz="1800" dirty="0" smtClean="0"/>
              <a:t>Develop and incubate enabling capabilities to permanent organizations</a:t>
            </a:r>
          </a:p>
          <a:p>
            <a:pPr marL="484188" lvl="1" indent="-285750">
              <a:buFont typeface="Wingdings" panose="05000000000000000000" pitchFamily="2" charset="2"/>
              <a:buChar char="ü"/>
            </a:pPr>
            <a:r>
              <a:rPr lang="en-US" sz="1800" dirty="0"/>
              <a:t>F</a:t>
            </a:r>
            <a:r>
              <a:rPr lang="en-US" sz="1800" dirty="0" smtClean="0"/>
              <a:t>ortify </a:t>
            </a:r>
            <a:r>
              <a:rPr lang="en-US" sz="1800" dirty="0"/>
              <a:t>and </a:t>
            </a:r>
            <a:r>
              <a:rPr lang="en-US" sz="1800" dirty="0" smtClean="0"/>
              <a:t>integrate existing </a:t>
            </a:r>
            <a:r>
              <a:rPr lang="en-US" sz="1800" dirty="0"/>
              <a:t>efforts</a:t>
            </a:r>
          </a:p>
          <a:p>
            <a:pPr marL="285750" indent="-285750">
              <a:buFont typeface="Arial" panose="020B0604020202020204" pitchFamily="34" charset="0"/>
              <a:buChar char="•"/>
            </a:pPr>
            <a:r>
              <a:rPr lang="en-US" sz="1800" dirty="0" smtClean="0"/>
              <a:t>Ensure VA initiatives are aligned to achieve Veteran-centricity and integrated operations </a:t>
            </a:r>
          </a:p>
          <a:p>
            <a:pPr algn="ctr">
              <a:buFont typeface="Wingdings" panose="05000000000000000000" pitchFamily="2" charset="2"/>
              <a:buChar char="ü"/>
            </a:pPr>
            <a:r>
              <a:rPr lang="en-US" sz="1800" i="1" dirty="0" smtClean="0"/>
              <a:t>Success requires the talents of the best and brightest across VA, and support of employees at every level of the organization.</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lvl="0"/>
            <a:endParaRPr lang="en-US" sz="1800" dirty="0"/>
          </a:p>
          <a:p>
            <a:endParaRPr lang="en-US" sz="1800" b="1" u="sng" dirty="0" smtClean="0"/>
          </a:p>
          <a:p>
            <a:endParaRPr lang="en-US" sz="1800" dirty="0"/>
          </a:p>
        </p:txBody>
      </p:sp>
      <p:sp>
        <p:nvSpPr>
          <p:cNvPr id="3" name="Title 2"/>
          <p:cNvSpPr>
            <a:spLocks noGrp="1"/>
          </p:cNvSpPr>
          <p:nvPr>
            <p:ph type="title"/>
          </p:nvPr>
        </p:nvSpPr>
        <p:spPr/>
        <p:txBody>
          <a:bodyPr/>
          <a:lstStyle/>
          <a:p>
            <a:r>
              <a:rPr lang="en-US" sz="2400" dirty="0" smtClean="0"/>
              <a:t>To coordinate the effort, the Secretary has created the MyVA Task Force</a:t>
            </a:r>
            <a:endParaRPr lang="en-US" sz="2400" dirty="0"/>
          </a:p>
        </p:txBody>
      </p:sp>
      <p:sp>
        <p:nvSpPr>
          <p:cNvPr id="4" name="Slide Number Placeholder 3"/>
          <p:cNvSpPr>
            <a:spLocks noGrp="1"/>
          </p:cNvSpPr>
          <p:nvPr>
            <p:ph type="sldNum" sz="quarter" idx="11"/>
          </p:nvPr>
        </p:nvSpPr>
        <p:spPr/>
        <p:txBody>
          <a:bodyPr/>
          <a:lstStyle/>
          <a:p>
            <a:pPr>
              <a:defRPr/>
            </a:pPr>
            <a:fld id="{B99E87A5-4307-45C0-B944-C6CC0EA5EAFA}" type="slidenum">
              <a:rPr lang="en-US" altLang="en-US" smtClean="0"/>
              <a:pPr>
                <a:defRPr/>
              </a:pPr>
              <a:t>8</a:t>
            </a:fld>
            <a:endParaRPr lang="en-US" altLang="en-US" dirty="0"/>
          </a:p>
        </p:txBody>
      </p:sp>
      <p:sp>
        <p:nvSpPr>
          <p:cNvPr id="6" name="TextBox 5"/>
          <p:cNvSpPr txBox="1"/>
          <p:nvPr/>
        </p:nvSpPr>
        <p:spPr>
          <a:xfrm>
            <a:off x="420625" y="6151450"/>
            <a:ext cx="8322322" cy="369332"/>
          </a:xfrm>
          <a:prstGeom prst="rect">
            <a:avLst/>
          </a:prstGeom>
          <a:solidFill>
            <a:schemeClr val="accent1"/>
          </a:solidFill>
        </p:spPr>
        <p:txBody>
          <a:bodyPr wrap="square" rtlCol="0">
            <a:spAutoFit/>
          </a:bodyPr>
          <a:lstStyle/>
          <a:p>
            <a:pPr algn="ctr"/>
            <a:r>
              <a:rPr lang="en-US" b="1" dirty="0">
                <a:solidFill>
                  <a:schemeClr val="bg1"/>
                </a:solidFill>
              </a:rPr>
              <a:t>The job of the MyVA Task Force is to operationalize the VA Strategic Plan</a:t>
            </a:r>
          </a:p>
        </p:txBody>
      </p:sp>
    </p:spTree>
    <p:extLst>
      <p:ext uri="{BB962C8B-B14F-4D97-AF65-F5344CB8AC3E}">
        <p14:creationId xmlns:p14="http://schemas.microsoft.com/office/powerpoint/2010/main" val="1766043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smtClean="0"/>
              <a:t>How can our </a:t>
            </a:r>
            <a:r>
              <a:rPr lang="en-US" cap="none" dirty="0" smtClean="0"/>
              <a:t>Industry </a:t>
            </a:r>
            <a:r>
              <a:rPr lang="en-US" cap="none" dirty="0" smtClean="0"/>
              <a:t>partners support </a:t>
            </a:r>
            <a:r>
              <a:rPr lang="en-US" i="1" cap="none" dirty="0" err="1" smtClean="0"/>
              <a:t>my</a:t>
            </a:r>
            <a:r>
              <a:rPr lang="en-US" cap="none" dirty="0" err="1" smtClean="0"/>
              <a:t>VA</a:t>
            </a:r>
            <a:r>
              <a:rPr lang="en-US" cap="none" dirty="0" smtClean="0"/>
              <a:t>?</a:t>
            </a:r>
            <a:endParaRPr lang="en-US" cap="none" dirty="0"/>
          </a:p>
        </p:txBody>
      </p:sp>
      <p:sp>
        <p:nvSpPr>
          <p:cNvPr id="3" name="Date Placeholder 2"/>
          <p:cNvSpPr>
            <a:spLocks noGrp="1"/>
          </p:cNvSpPr>
          <p:nvPr>
            <p:ph type="dt" sz="half" idx="10"/>
          </p:nvPr>
        </p:nvSpPr>
        <p:spPr/>
        <p:txBody>
          <a:bodyPr/>
          <a:lstStyle/>
          <a:p>
            <a:fld id="{5C27DD12-410A-422A-810A-E7AF8B13ADB1}" type="datetime1">
              <a:rPr lang="en-US" smtClean="0"/>
              <a:t>6/15/2015</a:t>
            </a:fld>
            <a:endParaRPr lang="en-US" dirty="0"/>
          </a:p>
        </p:txBody>
      </p:sp>
      <p:sp>
        <p:nvSpPr>
          <p:cNvPr id="5" name="Slide Number Placeholder 4"/>
          <p:cNvSpPr>
            <a:spLocks noGrp="1"/>
          </p:cNvSpPr>
          <p:nvPr>
            <p:ph type="sldNum" sz="quarter" idx="12"/>
          </p:nvPr>
        </p:nvSpPr>
        <p:spPr/>
        <p:txBody>
          <a:bodyPr/>
          <a:lstStyle/>
          <a:p>
            <a:fld id="{84878344-ACF8-4BEF-825F-4772DDDDA850}" type="slidenum">
              <a:rPr lang="en-US" smtClean="0"/>
              <a:pPr/>
              <a:t>9</a:t>
            </a:fld>
            <a:endParaRPr lang="en-US" dirty="0"/>
          </a:p>
        </p:txBody>
      </p:sp>
    </p:spTree>
    <p:extLst>
      <p:ext uri="{BB962C8B-B14F-4D97-AF65-F5344CB8AC3E}">
        <p14:creationId xmlns:p14="http://schemas.microsoft.com/office/powerpoint/2010/main" val="2356250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OM Standard Slides</Template>
  <TotalTime>0</TotalTime>
  <Words>1671</Words>
  <Application>Microsoft Office PowerPoint</Application>
  <PresentationFormat>On-screen Show (4:3)</PresentationFormat>
  <Paragraphs>172</Paragraphs>
  <Slides>14</Slides>
  <Notes>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OM Standard Slides</vt:lpstr>
      <vt:lpstr>Custom Design</vt:lpstr>
      <vt:lpstr>Advanced Planning Briefing to Industry (APBI)  </vt:lpstr>
      <vt:lpstr>What is myVA?</vt:lpstr>
      <vt:lpstr>Right now, VA often provides a fragmented,  disjointed experience for Veterans…</vt:lpstr>
      <vt:lpstr>…that often results in a frustrating experience for Veterans and beneficiaries.</vt:lpstr>
      <vt:lpstr>VA has an opportunity to accelerate change…</vt:lpstr>
      <vt:lpstr>The MyVA Vision:  A VA of which all Veterans, Employees, and Americans can be proud</vt:lpstr>
      <vt:lpstr>Vision and Guiding Principles</vt:lpstr>
      <vt:lpstr>To coordinate the effort, the Secretary has created the MyVA Task Force</vt:lpstr>
      <vt:lpstr>How can our Industry partners support myVA?</vt:lpstr>
      <vt:lpstr>Interoperability</vt:lpstr>
      <vt:lpstr>Why is it important to modernize VistA</vt:lpstr>
      <vt:lpstr>VistA Evolution and VistA 4 Improve Healthcare to Veterans, Servicemembers and Family Members</vt:lpstr>
      <vt:lpstr>PowerPoint Presentation</vt:lpstr>
      <vt:lpstr>VistA 4 Product Road Map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2014-04-18T18:22:38Z</dcterms:created>
  <dcterms:modified xsi:type="dcterms:W3CDTF">2015-06-15T20:35:05Z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