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313" r:id="rId5"/>
    <p:sldId id="352" r:id="rId6"/>
    <p:sldId id="349" r:id="rId7"/>
    <p:sldId id="301" r:id="rId8"/>
    <p:sldId id="348" r:id="rId9"/>
    <p:sldId id="317" r:id="rId10"/>
    <p:sldId id="351" r:id="rId11"/>
    <p:sldId id="334" r:id="rId12"/>
    <p:sldId id="320" r:id="rId13"/>
    <p:sldId id="318" r:id="rId14"/>
    <p:sldId id="323" r:id="rId15"/>
    <p:sldId id="319" r:id="rId16"/>
    <p:sldId id="327" r:id="rId17"/>
    <p:sldId id="324" r:id="rId18"/>
    <p:sldId id="331" r:id="rId19"/>
    <p:sldId id="329" r:id="rId20"/>
    <p:sldId id="350" r:id="rId21"/>
    <p:sldId id="336" r:id="rId22"/>
    <p:sldId id="343" r:id="rId23"/>
    <p:sldId id="341" r:id="rId24"/>
    <p:sldId id="337" r:id="rId25"/>
    <p:sldId id="338" r:id="rId26"/>
    <p:sldId id="339" r:id="rId27"/>
    <p:sldId id="340" r:id="rId28"/>
    <p:sldId id="342" r:id="rId29"/>
    <p:sldId id="344" r:id="rId30"/>
    <p:sldId id="345" r:id="rId31"/>
    <p:sldId id="346" r:id="rId32"/>
    <p:sldId id="347" r:id="rId33"/>
    <p:sldId id="335" r:id="rId34"/>
    <p:sldId id="286" r:id="rId3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haeasrogans" initials="v" lastIdx="1" clrIdx="0"/>
  <p:cmAuthor id="1" name="Peterson, Dawn" initials="PD" lastIdx="10" clrIdx="1"/>
  <p:cmAuthor id="2" name=" " initials=" 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43" autoAdjust="0"/>
  </p:normalViewPr>
  <p:slideViewPr>
    <p:cSldViewPr>
      <p:cViewPr>
        <p:scale>
          <a:sx n="100" d="100"/>
          <a:sy n="100" d="100"/>
        </p:scale>
        <p:origin x="-1860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84"/>
    </p:cViewPr>
  </p:sorterViewPr>
  <p:notesViewPr>
    <p:cSldViewPr>
      <p:cViewPr varScale="1">
        <p:scale>
          <a:sx n="84" d="100"/>
          <a:sy n="84" d="100"/>
        </p:scale>
        <p:origin x="-3768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C1F984-275E-45A0-90AA-02AE179B92B5}" type="doc">
      <dgm:prSet loTypeId="urn:microsoft.com/office/officeart/2005/8/layout/hierarchy1" loCatId="hierarchy" qsTypeId="urn:microsoft.com/office/officeart/2005/8/quickstyle/simple5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DF68E0C4-A239-4847-943D-4EFE036DA16E}">
      <dgm:prSet custT="1"/>
      <dgm:spPr/>
      <dgm:t>
        <a:bodyPr/>
        <a:lstStyle/>
        <a:p>
          <a:r>
            <a:rPr lang="en-US" sz="1100" b="1" dirty="0" smtClean="0">
              <a:latin typeface="Arial" panose="020B0604020202020204" pitchFamily="34" charset="0"/>
              <a:cs typeface="Arial" panose="020B0604020202020204" pitchFamily="34" charset="0"/>
            </a:rPr>
            <a:t>Glenn D. Haggstrom, SES</a:t>
          </a:r>
        </a:p>
        <a:p>
          <a:r>
            <a:rPr lang="en-US" sz="1100" b="1" dirty="0" smtClean="0">
              <a:latin typeface="Arial" panose="020B0604020202020204" pitchFamily="34" charset="0"/>
              <a:cs typeface="Arial" panose="020B0604020202020204" pitchFamily="34" charset="0"/>
            </a:rPr>
            <a:t>Principal Executive Director,</a:t>
          </a:r>
        </a:p>
        <a:p>
          <a:r>
            <a:rPr lang="en-US" sz="1100" b="1" dirty="0" smtClean="0">
              <a:latin typeface="Arial" panose="020B0604020202020204" pitchFamily="34" charset="0"/>
              <a:cs typeface="Arial" panose="020B0604020202020204" pitchFamily="34" charset="0"/>
            </a:rPr>
            <a:t>Office of Acquisition, Logistics and Construction (OALC)</a:t>
          </a:r>
        </a:p>
        <a:p>
          <a:r>
            <a:rPr lang="en-US" sz="1100" b="1" dirty="0" smtClean="0">
              <a:latin typeface="Arial" panose="020B0604020202020204" pitchFamily="34" charset="0"/>
              <a:cs typeface="Arial" panose="020B0604020202020204" pitchFamily="34" charset="0"/>
            </a:rPr>
            <a:t>Chief Acquisition Officer (CAO)</a:t>
          </a:r>
          <a:endParaRPr lang="en-US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0756FE-D025-402C-B15C-3BA09C056A15}" type="parTrans" cxnId="{50875113-CF41-40D1-9DA0-A68C04E9CDB0}">
      <dgm:prSet/>
      <dgm:spPr/>
      <dgm:t>
        <a:bodyPr/>
        <a:lstStyle/>
        <a:p>
          <a:endParaRPr lang="en-US"/>
        </a:p>
      </dgm:t>
    </dgm:pt>
    <dgm:pt modelId="{C020FB1B-7ECE-412E-953E-8C68899AC5F1}" type="sibTrans" cxnId="{50875113-CF41-40D1-9DA0-A68C04E9CDB0}">
      <dgm:prSet/>
      <dgm:spPr/>
      <dgm:t>
        <a:bodyPr/>
        <a:lstStyle/>
        <a:p>
          <a:endParaRPr lang="en-US"/>
        </a:p>
      </dgm:t>
    </dgm:pt>
    <dgm:pt modelId="{D1C9EBE0-5578-4ED7-AAED-87E334B507A9}">
      <dgm:prSet custT="1"/>
      <dgm:spPr/>
      <dgm:t>
        <a:bodyPr/>
        <a:lstStyle/>
        <a:p>
          <a:r>
            <a:rPr lang="en-US" sz="1100" b="1" dirty="0" smtClean="0">
              <a:latin typeface="Arial" panose="020B0604020202020204" pitchFamily="34" charset="0"/>
              <a:cs typeface="Arial" panose="020B0604020202020204" pitchFamily="34" charset="0"/>
            </a:rPr>
            <a:t>Phyllis Bower, SES</a:t>
          </a:r>
        </a:p>
        <a:p>
          <a:r>
            <a:rPr lang="en-US" sz="1100" b="1" dirty="0" smtClean="0">
              <a:latin typeface="Arial" panose="020B0604020202020204" pitchFamily="34" charset="0"/>
              <a:cs typeface="Arial" panose="020B0604020202020204" pitchFamily="34" charset="0"/>
            </a:rPr>
            <a:t>Executive Director,</a:t>
          </a:r>
        </a:p>
        <a:p>
          <a:r>
            <a:rPr lang="en-US" sz="1100" b="1" dirty="0" smtClean="0">
              <a:latin typeface="Arial" panose="020B0604020202020204" pitchFamily="34" charset="0"/>
              <a:cs typeface="Arial" panose="020B0604020202020204" pitchFamily="34" charset="0"/>
            </a:rPr>
            <a:t>Office of Acquisition Operations (OAO)</a:t>
          </a:r>
        </a:p>
        <a:p>
          <a:r>
            <a:rPr lang="en-US" sz="1100" b="1" dirty="0" smtClean="0">
              <a:latin typeface="Arial" panose="020B0604020202020204" pitchFamily="34" charset="0"/>
              <a:cs typeface="Arial" panose="020B0604020202020204" pitchFamily="34" charset="0"/>
            </a:rPr>
            <a:t>Head of Contracting Activity (HCA)</a:t>
          </a:r>
        </a:p>
      </dgm:t>
    </dgm:pt>
    <dgm:pt modelId="{0AABA0DF-BFC7-46CF-BB37-FB949F103A2C}" type="parTrans" cxnId="{A3521F9A-0313-4294-A640-67866C2108BF}">
      <dgm:prSet/>
      <dgm:spPr/>
      <dgm:t>
        <a:bodyPr/>
        <a:lstStyle/>
        <a:p>
          <a:endParaRPr lang="en-US"/>
        </a:p>
      </dgm:t>
    </dgm:pt>
    <dgm:pt modelId="{0481957A-2F64-46B4-AF99-0E7EEDBE12B2}" type="sibTrans" cxnId="{A3521F9A-0313-4294-A640-67866C2108BF}">
      <dgm:prSet/>
      <dgm:spPr/>
      <dgm:t>
        <a:bodyPr/>
        <a:lstStyle/>
        <a:p>
          <a:endParaRPr lang="en-US"/>
        </a:p>
      </dgm:t>
    </dgm:pt>
    <dgm:pt modelId="{32F34F16-2639-4F15-B4EF-877D210F6B94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Elegear (EG) Primus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105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Deputy Associate Executive Director,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Strategic Acquisition</a:t>
          </a:r>
          <a:b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Center (SAC)</a:t>
          </a:r>
          <a:endParaRPr lang="en-US" sz="105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442CE-EB08-4970-B39C-38638A2C3B08}" type="parTrans" cxnId="{FECDF9F1-120A-4166-BB2C-E050A920B223}">
      <dgm:prSet/>
      <dgm:spPr/>
      <dgm:t>
        <a:bodyPr/>
        <a:lstStyle/>
        <a:p>
          <a:endParaRPr lang="en-US"/>
        </a:p>
      </dgm:t>
    </dgm:pt>
    <dgm:pt modelId="{269286F2-609C-41DC-B0E3-B54C101C0D72}" type="sibTrans" cxnId="{FECDF9F1-120A-4166-BB2C-E050A920B223}">
      <dgm:prSet/>
      <dgm:spPr/>
      <dgm:t>
        <a:bodyPr/>
        <a:lstStyle/>
        <a:p>
          <a:endParaRPr lang="en-US"/>
        </a:p>
      </dgm:t>
    </dgm:pt>
    <dgm:pt modelId="{5E23E00A-6450-4339-9AFD-ACFC74C9E4A9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Michele R. Foster, SES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105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Associate Executive Director,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Technology Acquisition Center (TAC)</a:t>
          </a:r>
          <a:endParaRPr lang="en-US" sz="105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36343B-9EDA-4549-B860-FA679EA4C820}" type="parTrans" cxnId="{9563D9DD-465B-47C4-AE9C-7EE3E10A9B9E}">
      <dgm:prSet/>
      <dgm:spPr/>
      <dgm:t>
        <a:bodyPr/>
        <a:lstStyle/>
        <a:p>
          <a:endParaRPr lang="en-US"/>
        </a:p>
      </dgm:t>
    </dgm:pt>
    <dgm:pt modelId="{AD23555A-4D26-4E97-96A4-CBF21560A644}" type="sibTrans" cxnId="{9563D9DD-465B-47C4-AE9C-7EE3E10A9B9E}">
      <dgm:prSet/>
      <dgm:spPr/>
      <dgm:t>
        <a:bodyPr/>
        <a:lstStyle/>
        <a:p>
          <a:endParaRPr lang="en-US"/>
        </a:p>
      </dgm:t>
    </dgm:pt>
    <dgm:pt modelId="{03B6D19C-2CD8-403A-8062-B4A7F996AD9C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Sara Barboza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105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Director, Acquisition Business Service (ABS)</a:t>
          </a:r>
        </a:p>
      </dgm:t>
    </dgm:pt>
    <dgm:pt modelId="{8BCC6F89-EEBA-412A-A5EC-722B002A75AD}" type="parTrans" cxnId="{9B6D6CFE-002E-4A19-8EDC-30B590230F01}">
      <dgm:prSet/>
      <dgm:spPr/>
      <dgm:t>
        <a:bodyPr/>
        <a:lstStyle/>
        <a:p>
          <a:endParaRPr lang="en-US"/>
        </a:p>
      </dgm:t>
    </dgm:pt>
    <dgm:pt modelId="{9B2735A6-F0CE-46BA-903C-C890248C2950}" type="sibTrans" cxnId="{9B6D6CFE-002E-4A19-8EDC-30B590230F01}">
      <dgm:prSet/>
      <dgm:spPr/>
      <dgm:t>
        <a:bodyPr/>
        <a:lstStyle/>
        <a:p>
          <a:endParaRPr lang="en-US"/>
        </a:p>
      </dgm:t>
    </dgm:pt>
    <dgm:pt modelId="{83B06AE1-CF9F-4A98-A2FF-FE095729B74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Iris Hall</a:t>
          </a:r>
        </a:p>
        <a:p>
          <a:pPr>
            <a:lnSpc>
              <a:spcPct val="100000"/>
            </a:lnSpc>
            <a:spcAft>
              <a:spcPts val="0"/>
            </a:spcAft>
          </a:pPr>
          <a:endParaRPr lang="en-US" sz="105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Acting Director,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50" dirty="0" smtClean="0">
              <a:latin typeface="Arial" panose="020B0604020202020204" pitchFamily="34" charset="0"/>
              <a:cs typeface="Arial" panose="020B0604020202020204" pitchFamily="34" charset="0"/>
            </a:rPr>
            <a:t>Customer Advocacy Service (CAS)</a:t>
          </a:r>
          <a:endParaRPr lang="en-US" sz="105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DA38C7-24E2-4FFE-8732-5FEF9485532D}" type="parTrans" cxnId="{6ADCBEEB-752D-483A-9DD1-A9E40BB24132}">
      <dgm:prSet/>
      <dgm:spPr/>
      <dgm:t>
        <a:bodyPr/>
        <a:lstStyle/>
        <a:p>
          <a:endParaRPr lang="en-US"/>
        </a:p>
      </dgm:t>
    </dgm:pt>
    <dgm:pt modelId="{B595083D-2679-4D94-8DB0-2126C72F286D}" type="sibTrans" cxnId="{6ADCBEEB-752D-483A-9DD1-A9E40BB24132}">
      <dgm:prSet/>
      <dgm:spPr/>
      <dgm:t>
        <a:bodyPr/>
        <a:lstStyle/>
        <a:p>
          <a:endParaRPr lang="en-US"/>
        </a:p>
      </dgm:t>
    </dgm:pt>
    <dgm:pt modelId="{A549292D-82EF-46FC-A814-B11C517538A5}" type="pres">
      <dgm:prSet presAssocID="{06C1F984-275E-45A0-90AA-02AE179B92B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4337907-203E-45A5-AAFA-3D0D8BFBD28C}" type="pres">
      <dgm:prSet presAssocID="{DF68E0C4-A239-4847-943D-4EFE036DA16E}" presName="hierRoot1" presStyleCnt="0"/>
      <dgm:spPr/>
    </dgm:pt>
    <dgm:pt modelId="{8F9A3031-062C-4EE6-8E38-AA0814BB5248}" type="pres">
      <dgm:prSet presAssocID="{DF68E0C4-A239-4847-943D-4EFE036DA16E}" presName="composite" presStyleCnt="0"/>
      <dgm:spPr/>
    </dgm:pt>
    <dgm:pt modelId="{34D1E8D9-1C46-4773-8837-C83F99993570}" type="pres">
      <dgm:prSet presAssocID="{DF68E0C4-A239-4847-943D-4EFE036DA16E}" presName="background" presStyleLbl="node0" presStyleIdx="0" presStyleCnt="1"/>
      <dgm:spPr/>
    </dgm:pt>
    <dgm:pt modelId="{29ABF9B7-1D69-4760-907B-C18E2C5593D4}" type="pres">
      <dgm:prSet presAssocID="{DF68E0C4-A239-4847-943D-4EFE036DA16E}" presName="text" presStyleLbl="fgAcc0" presStyleIdx="0" presStyleCnt="1" custScaleX="16234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5D298D-D708-45E7-82F2-747F49559C2A}" type="pres">
      <dgm:prSet presAssocID="{DF68E0C4-A239-4847-943D-4EFE036DA16E}" presName="hierChild2" presStyleCnt="0"/>
      <dgm:spPr/>
    </dgm:pt>
    <dgm:pt modelId="{EF54F3A2-DD21-4C27-916C-245BBC9EB1AF}" type="pres">
      <dgm:prSet presAssocID="{0AABA0DF-BFC7-46CF-BB37-FB949F103A2C}" presName="Name10" presStyleLbl="parChTrans1D2" presStyleIdx="0" presStyleCnt="1"/>
      <dgm:spPr/>
      <dgm:t>
        <a:bodyPr/>
        <a:lstStyle/>
        <a:p>
          <a:endParaRPr lang="en-US"/>
        </a:p>
      </dgm:t>
    </dgm:pt>
    <dgm:pt modelId="{234A62A1-3B0A-4879-818F-4CBB7C4D009B}" type="pres">
      <dgm:prSet presAssocID="{D1C9EBE0-5578-4ED7-AAED-87E334B507A9}" presName="hierRoot2" presStyleCnt="0"/>
      <dgm:spPr/>
    </dgm:pt>
    <dgm:pt modelId="{45870C6D-BC5E-4DD1-84DB-AAEAE111F488}" type="pres">
      <dgm:prSet presAssocID="{D1C9EBE0-5578-4ED7-AAED-87E334B507A9}" presName="composite2" presStyleCnt="0"/>
      <dgm:spPr/>
    </dgm:pt>
    <dgm:pt modelId="{8CBD54EA-22F6-4D2C-8409-405813F3F4AD}" type="pres">
      <dgm:prSet presAssocID="{D1C9EBE0-5578-4ED7-AAED-87E334B507A9}" presName="background2" presStyleLbl="node2" presStyleIdx="0" presStyleCnt="1"/>
      <dgm:spPr/>
    </dgm:pt>
    <dgm:pt modelId="{323BB852-BD50-4B3E-9138-2F09C3E9DE1A}" type="pres">
      <dgm:prSet presAssocID="{D1C9EBE0-5578-4ED7-AAED-87E334B507A9}" presName="text2" presStyleLbl="fgAcc2" presStyleIdx="0" presStyleCnt="1" custScaleX="1708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4D170C2-4ECB-4667-B11B-7A10A0BB4197}" type="pres">
      <dgm:prSet presAssocID="{D1C9EBE0-5578-4ED7-AAED-87E334B507A9}" presName="hierChild3" presStyleCnt="0"/>
      <dgm:spPr/>
    </dgm:pt>
    <dgm:pt modelId="{FE22F960-45CA-4E19-A561-A245ABD2A2E4}" type="pres">
      <dgm:prSet presAssocID="{895442CE-EB08-4970-B39C-38638A2C3B08}" presName="Name17" presStyleLbl="parChTrans1D3" presStyleIdx="0" presStyleCnt="4"/>
      <dgm:spPr/>
      <dgm:t>
        <a:bodyPr/>
        <a:lstStyle/>
        <a:p>
          <a:endParaRPr lang="en-US"/>
        </a:p>
      </dgm:t>
    </dgm:pt>
    <dgm:pt modelId="{D0F189E1-AA10-47DE-B85F-65DF5D7639D0}" type="pres">
      <dgm:prSet presAssocID="{32F34F16-2639-4F15-B4EF-877D210F6B94}" presName="hierRoot3" presStyleCnt="0"/>
      <dgm:spPr/>
    </dgm:pt>
    <dgm:pt modelId="{3E252CD2-6ED1-489F-A1D9-740D0A1378E4}" type="pres">
      <dgm:prSet presAssocID="{32F34F16-2639-4F15-B4EF-877D210F6B94}" presName="composite3" presStyleCnt="0"/>
      <dgm:spPr/>
    </dgm:pt>
    <dgm:pt modelId="{D124D717-5650-44DB-AC0E-D9A2EEA553FE}" type="pres">
      <dgm:prSet presAssocID="{32F34F16-2639-4F15-B4EF-877D210F6B94}" presName="background3" presStyleLbl="node3" presStyleIdx="0" presStyleCnt="4"/>
      <dgm:spPr/>
    </dgm:pt>
    <dgm:pt modelId="{C1730F4C-160F-4B31-9020-9244E515A116}" type="pres">
      <dgm:prSet presAssocID="{32F34F16-2639-4F15-B4EF-877D210F6B94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A61DBBB-62F1-4CFB-A952-87F75846EAAC}" type="pres">
      <dgm:prSet presAssocID="{32F34F16-2639-4F15-B4EF-877D210F6B94}" presName="hierChild4" presStyleCnt="0"/>
      <dgm:spPr/>
    </dgm:pt>
    <dgm:pt modelId="{B508A742-B44F-4161-B9FC-6CE118283292}" type="pres">
      <dgm:prSet presAssocID="{F136343B-9EDA-4549-B860-FA679EA4C820}" presName="Name17" presStyleLbl="parChTrans1D3" presStyleIdx="1" presStyleCnt="4"/>
      <dgm:spPr/>
      <dgm:t>
        <a:bodyPr/>
        <a:lstStyle/>
        <a:p>
          <a:endParaRPr lang="en-US"/>
        </a:p>
      </dgm:t>
    </dgm:pt>
    <dgm:pt modelId="{62BEB914-DF92-44C0-B7CB-C3DD551C9FF5}" type="pres">
      <dgm:prSet presAssocID="{5E23E00A-6450-4339-9AFD-ACFC74C9E4A9}" presName="hierRoot3" presStyleCnt="0"/>
      <dgm:spPr/>
    </dgm:pt>
    <dgm:pt modelId="{BAFFF20C-CA8E-40F8-8BC2-A151E7B88F0D}" type="pres">
      <dgm:prSet presAssocID="{5E23E00A-6450-4339-9AFD-ACFC74C9E4A9}" presName="composite3" presStyleCnt="0"/>
      <dgm:spPr/>
    </dgm:pt>
    <dgm:pt modelId="{80485E75-5510-416D-9AED-EF818E4A70D4}" type="pres">
      <dgm:prSet presAssocID="{5E23E00A-6450-4339-9AFD-ACFC74C9E4A9}" presName="background3" presStyleLbl="node3" presStyleIdx="1" presStyleCnt="4"/>
      <dgm:spPr/>
    </dgm:pt>
    <dgm:pt modelId="{0817095A-E44B-454E-859F-B04D957E1A0F}" type="pres">
      <dgm:prSet presAssocID="{5E23E00A-6450-4339-9AFD-ACFC74C9E4A9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1FAA6AE-8F64-4339-8EC9-D9E765B26C18}" type="pres">
      <dgm:prSet presAssocID="{5E23E00A-6450-4339-9AFD-ACFC74C9E4A9}" presName="hierChild4" presStyleCnt="0"/>
      <dgm:spPr/>
    </dgm:pt>
    <dgm:pt modelId="{7B9FECE7-4097-459F-8B3A-81B5EE45F590}" type="pres">
      <dgm:prSet presAssocID="{8BCC6F89-EEBA-412A-A5EC-722B002A75AD}" presName="Name17" presStyleLbl="parChTrans1D3" presStyleIdx="2" presStyleCnt="4"/>
      <dgm:spPr/>
      <dgm:t>
        <a:bodyPr/>
        <a:lstStyle/>
        <a:p>
          <a:endParaRPr lang="en-US"/>
        </a:p>
      </dgm:t>
    </dgm:pt>
    <dgm:pt modelId="{5F19E544-9E39-4A2C-B671-725906ECBAC8}" type="pres">
      <dgm:prSet presAssocID="{03B6D19C-2CD8-403A-8062-B4A7F996AD9C}" presName="hierRoot3" presStyleCnt="0"/>
      <dgm:spPr/>
    </dgm:pt>
    <dgm:pt modelId="{4DC8B5E9-E71A-4109-BA39-8E723FE93023}" type="pres">
      <dgm:prSet presAssocID="{03B6D19C-2CD8-403A-8062-B4A7F996AD9C}" presName="composite3" presStyleCnt="0"/>
      <dgm:spPr/>
    </dgm:pt>
    <dgm:pt modelId="{03CAEEE8-081B-44C6-8D47-9B3559DB1055}" type="pres">
      <dgm:prSet presAssocID="{03B6D19C-2CD8-403A-8062-B4A7F996AD9C}" presName="background3" presStyleLbl="node3" presStyleIdx="2" presStyleCnt="4"/>
      <dgm:spPr/>
    </dgm:pt>
    <dgm:pt modelId="{43EDDAAB-C581-4AF2-8D52-9B2800116CA2}" type="pres">
      <dgm:prSet presAssocID="{03B6D19C-2CD8-403A-8062-B4A7F996AD9C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4C1F72-02B4-4113-83EF-D91B80D3C366}" type="pres">
      <dgm:prSet presAssocID="{03B6D19C-2CD8-403A-8062-B4A7F996AD9C}" presName="hierChild4" presStyleCnt="0"/>
      <dgm:spPr/>
    </dgm:pt>
    <dgm:pt modelId="{AAF0C1FC-E4B1-40DE-B74F-FC5744EB9D31}" type="pres">
      <dgm:prSet presAssocID="{FFDA38C7-24E2-4FFE-8732-5FEF9485532D}" presName="Name17" presStyleLbl="parChTrans1D3" presStyleIdx="3" presStyleCnt="4"/>
      <dgm:spPr/>
      <dgm:t>
        <a:bodyPr/>
        <a:lstStyle/>
        <a:p>
          <a:endParaRPr lang="en-US"/>
        </a:p>
      </dgm:t>
    </dgm:pt>
    <dgm:pt modelId="{C5EB7A1A-F3DF-4A6E-A89E-C841961ED128}" type="pres">
      <dgm:prSet presAssocID="{83B06AE1-CF9F-4A98-A2FF-FE095729B741}" presName="hierRoot3" presStyleCnt="0"/>
      <dgm:spPr/>
    </dgm:pt>
    <dgm:pt modelId="{2445A376-E2BE-482A-947C-17B2A59446C5}" type="pres">
      <dgm:prSet presAssocID="{83B06AE1-CF9F-4A98-A2FF-FE095729B741}" presName="composite3" presStyleCnt="0"/>
      <dgm:spPr/>
    </dgm:pt>
    <dgm:pt modelId="{637AA583-4EDC-4C3F-A4B2-1CA0B139DAB6}" type="pres">
      <dgm:prSet presAssocID="{83B06AE1-CF9F-4A98-A2FF-FE095729B741}" presName="background3" presStyleLbl="node3" presStyleIdx="3" presStyleCnt="4"/>
      <dgm:spPr/>
    </dgm:pt>
    <dgm:pt modelId="{EA5BCE3D-0D6D-40C5-B617-46CC6495C779}" type="pres">
      <dgm:prSet presAssocID="{83B06AE1-CF9F-4A98-A2FF-FE095729B741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E261C7A-9E25-47D0-9915-9BA900DF4ECF}" type="pres">
      <dgm:prSet presAssocID="{83B06AE1-CF9F-4A98-A2FF-FE095729B741}" presName="hierChild4" presStyleCnt="0"/>
      <dgm:spPr/>
    </dgm:pt>
  </dgm:ptLst>
  <dgm:cxnLst>
    <dgm:cxn modelId="{E58023F0-8B85-4CF6-B157-E2DC2C051562}" type="presOf" srcId="{DF68E0C4-A239-4847-943D-4EFE036DA16E}" destId="{29ABF9B7-1D69-4760-907B-C18E2C5593D4}" srcOrd="0" destOrd="0" presId="urn:microsoft.com/office/officeart/2005/8/layout/hierarchy1"/>
    <dgm:cxn modelId="{DA007248-CF59-471E-B208-D4E722E013BE}" type="presOf" srcId="{32F34F16-2639-4F15-B4EF-877D210F6B94}" destId="{C1730F4C-160F-4B31-9020-9244E515A116}" srcOrd="0" destOrd="0" presId="urn:microsoft.com/office/officeart/2005/8/layout/hierarchy1"/>
    <dgm:cxn modelId="{9B6D6CFE-002E-4A19-8EDC-30B590230F01}" srcId="{D1C9EBE0-5578-4ED7-AAED-87E334B507A9}" destId="{03B6D19C-2CD8-403A-8062-B4A7F996AD9C}" srcOrd="2" destOrd="0" parTransId="{8BCC6F89-EEBA-412A-A5EC-722B002A75AD}" sibTransId="{9B2735A6-F0CE-46BA-903C-C890248C2950}"/>
    <dgm:cxn modelId="{1E79E9B1-E113-4280-98B4-2672B29A5E79}" type="presOf" srcId="{D1C9EBE0-5578-4ED7-AAED-87E334B507A9}" destId="{323BB852-BD50-4B3E-9138-2F09C3E9DE1A}" srcOrd="0" destOrd="0" presId="urn:microsoft.com/office/officeart/2005/8/layout/hierarchy1"/>
    <dgm:cxn modelId="{6ADCBEEB-752D-483A-9DD1-A9E40BB24132}" srcId="{D1C9EBE0-5578-4ED7-AAED-87E334B507A9}" destId="{83B06AE1-CF9F-4A98-A2FF-FE095729B741}" srcOrd="3" destOrd="0" parTransId="{FFDA38C7-24E2-4FFE-8732-5FEF9485532D}" sibTransId="{B595083D-2679-4D94-8DB0-2126C72F286D}"/>
    <dgm:cxn modelId="{9B644BD6-57E5-4ACE-A4C6-293EAE60E3EF}" type="presOf" srcId="{5E23E00A-6450-4339-9AFD-ACFC74C9E4A9}" destId="{0817095A-E44B-454E-859F-B04D957E1A0F}" srcOrd="0" destOrd="0" presId="urn:microsoft.com/office/officeart/2005/8/layout/hierarchy1"/>
    <dgm:cxn modelId="{D3074D47-CDE1-45AB-BDE5-F5FFB8512322}" type="presOf" srcId="{FFDA38C7-24E2-4FFE-8732-5FEF9485532D}" destId="{AAF0C1FC-E4B1-40DE-B74F-FC5744EB9D31}" srcOrd="0" destOrd="0" presId="urn:microsoft.com/office/officeart/2005/8/layout/hierarchy1"/>
    <dgm:cxn modelId="{E755B256-E6A1-410E-881B-5A0A36D4843B}" type="presOf" srcId="{895442CE-EB08-4970-B39C-38638A2C3B08}" destId="{FE22F960-45CA-4E19-A561-A245ABD2A2E4}" srcOrd="0" destOrd="0" presId="urn:microsoft.com/office/officeart/2005/8/layout/hierarchy1"/>
    <dgm:cxn modelId="{D684EF54-F75D-4660-975F-800AE0739B82}" type="presOf" srcId="{03B6D19C-2CD8-403A-8062-B4A7F996AD9C}" destId="{43EDDAAB-C581-4AF2-8D52-9B2800116CA2}" srcOrd="0" destOrd="0" presId="urn:microsoft.com/office/officeart/2005/8/layout/hierarchy1"/>
    <dgm:cxn modelId="{FECDF9F1-120A-4166-BB2C-E050A920B223}" srcId="{D1C9EBE0-5578-4ED7-AAED-87E334B507A9}" destId="{32F34F16-2639-4F15-B4EF-877D210F6B94}" srcOrd="0" destOrd="0" parTransId="{895442CE-EB08-4970-B39C-38638A2C3B08}" sibTransId="{269286F2-609C-41DC-B0E3-B54C101C0D72}"/>
    <dgm:cxn modelId="{50875113-CF41-40D1-9DA0-A68C04E9CDB0}" srcId="{06C1F984-275E-45A0-90AA-02AE179B92B5}" destId="{DF68E0C4-A239-4847-943D-4EFE036DA16E}" srcOrd="0" destOrd="0" parTransId="{B90756FE-D025-402C-B15C-3BA09C056A15}" sibTransId="{C020FB1B-7ECE-412E-953E-8C68899AC5F1}"/>
    <dgm:cxn modelId="{9563D9DD-465B-47C4-AE9C-7EE3E10A9B9E}" srcId="{D1C9EBE0-5578-4ED7-AAED-87E334B507A9}" destId="{5E23E00A-6450-4339-9AFD-ACFC74C9E4A9}" srcOrd="1" destOrd="0" parTransId="{F136343B-9EDA-4549-B860-FA679EA4C820}" sibTransId="{AD23555A-4D26-4E97-96A4-CBF21560A644}"/>
    <dgm:cxn modelId="{91A5E061-6524-42BA-91E9-4FA6FD01990E}" type="presOf" srcId="{06C1F984-275E-45A0-90AA-02AE179B92B5}" destId="{A549292D-82EF-46FC-A814-B11C517538A5}" srcOrd="0" destOrd="0" presId="urn:microsoft.com/office/officeart/2005/8/layout/hierarchy1"/>
    <dgm:cxn modelId="{DEE40994-6634-47ED-B13F-319E0172FC3C}" type="presOf" srcId="{83B06AE1-CF9F-4A98-A2FF-FE095729B741}" destId="{EA5BCE3D-0D6D-40C5-B617-46CC6495C779}" srcOrd="0" destOrd="0" presId="urn:microsoft.com/office/officeart/2005/8/layout/hierarchy1"/>
    <dgm:cxn modelId="{A3521F9A-0313-4294-A640-67866C2108BF}" srcId="{DF68E0C4-A239-4847-943D-4EFE036DA16E}" destId="{D1C9EBE0-5578-4ED7-AAED-87E334B507A9}" srcOrd="0" destOrd="0" parTransId="{0AABA0DF-BFC7-46CF-BB37-FB949F103A2C}" sibTransId="{0481957A-2F64-46B4-AF99-0E7EEDBE12B2}"/>
    <dgm:cxn modelId="{FE1E8AA4-A804-4FEE-936B-011A8577F502}" type="presOf" srcId="{0AABA0DF-BFC7-46CF-BB37-FB949F103A2C}" destId="{EF54F3A2-DD21-4C27-916C-245BBC9EB1AF}" srcOrd="0" destOrd="0" presId="urn:microsoft.com/office/officeart/2005/8/layout/hierarchy1"/>
    <dgm:cxn modelId="{CD4C44C7-398D-4C89-9BB8-9D633193EA54}" type="presOf" srcId="{F136343B-9EDA-4549-B860-FA679EA4C820}" destId="{B508A742-B44F-4161-B9FC-6CE118283292}" srcOrd="0" destOrd="0" presId="urn:microsoft.com/office/officeart/2005/8/layout/hierarchy1"/>
    <dgm:cxn modelId="{747C13AD-A3B2-41A0-9BE7-C9A8A2659D74}" type="presOf" srcId="{8BCC6F89-EEBA-412A-A5EC-722B002A75AD}" destId="{7B9FECE7-4097-459F-8B3A-81B5EE45F590}" srcOrd="0" destOrd="0" presId="urn:microsoft.com/office/officeart/2005/8/layout/hierarchy1"/>
    <dgm:cxn modelId="{25862A62-C371-42C6-A832-11A739B4CD0C}" type="presParOf" srcId="{A549292D-82EF-46FC-A814-B11C517538A5}" destId="{74337907-203E-45A5-AAFA-3D0D8BFBD28C}" srcOrd="0" destOrd="0" presId="urn:microsoft.com/office/officeart/2005/8/layout/hierarchy1"/>
    <dgm:cxn modelId="{D518A136-7B13-4876-9CB8-07DD9A19D737}" type="presParOf" srcId="{74337907-203E-45A5-AAFA-3D0D8BFBD28C}" destId="{8F9A3031-062C-4EE6-8E38-AA0814BB5248}" srcOrd="0" destOrd="0" presId="urn:microsoft.com/office/officeart/2005/8/layout/hierarchy1"/>
    <dgm:cxn modelId="{017A8E03-5177-4732-B576-C02749A41074}" type="presParOf" srcId="{8F9A3031-062C-4EE6-8E38-AA0814BB5248}" destId="{34D1E8D9-1C46-4773-8837-C83F99993570}" srcOrd="0" destOrd="0" presId="urn:microsoft.com/office/officeart/2005/8/layout/hierarchy1"/>
    <dgm:cxn modelId="{E2E2B0F7-B2F4-4576-8178-A4C57EFA6828}" type="presParOf" srcId="{8F9A3031-062C-4EE6-8E38-AA0814BB5248}" destId="{29ABF9B7-1D69-4760-907B-C18E2C5593D4}" srcOrd="1" destOrd="0" presId="urn:microsoft.com/office/officeart/2005/8/layout/hierarchy1"/>
    <dgm:cxn modelId="{2B6E8F9D-6C22-49DF-A9E9-BE16F982722C}" type="presParOf" srcId="{74337907-203E-45A5-AAFA-3D0D8BFBD28C}" destId="{B85D298D-D708-45E7-82F2-747F49559C2A}" srcOrd="1" destOrd="0" presId="urn:microsoft.com/office/officeart/2005/8/layout/hierarchy1"/>
    <dgm:cxn modelId="{C4B51A59-3965-429D-A2B0-5D623D1DF29F}" type="presParOf" srcId="{B85D298D-D708-45E7-82F2-747F49559C2A}" destId="{EF54F3A2-DD21-4C27-916C-245BBC9EB1AF}" srcOrd="0" destOrd="0" presId="urn:microsoft.com/office/officeart/2005/8/layout/hierarchy1"/>
    <dgm:cxn modelId="{F65EFE5F-95AB-436D-B2B1-C41CFA02B5E4}" type="presParOf" srcId="{B85D298D-D708-45E7-82F2-747F49559C2A}" destId="{234A62A1-3B0A-4879-818F-4CBB7C4D009B}" srcOrd="1" destOrd="0" presId="urn:microsoft.com/office/officeart/2005/8/layout/hierarchy1"/>
    <dgm:cxn modelId="{ADE1D417-6B17-42D3-9534-B1DBC1BF0D0F}" type="presParOf" srcId="{234A62A1-3B0A-4879-818F-4CBB7C4D009B}" destId="{45870C6D-BC5E-4DD1-84DB-AAEAE111F488}" srcOrd="0" destOrd="0" presId="urn:microsoft.com/office/officeart/2005/8/layout/hierarchy1"/>
    <dgm:cxn modelId="{9021417C-F747-44BE-940B-F4843B65E942}" type="presParOf" srcId="{45870C6D-BC5E-4DD1-84DB-AAEAE111F488}" destId="{8CBD54EA-22F6-4D2C-8409-405813F3F4AD}" srcOrd="0" destOrd="0" presId="urn:microsoft.com/office/officeart/2005/8/layout/hierarchy1"/>
    <dgm:cxn modelId="{C157E490-3D4E-4443-A24A-BA4C9EB79246}" type="presParOf" srcId="{45870C6D-BC5E-4DD1-84DB-AAEAE111F488}" destId="{323BB852-BD50-4B3E-9138-2F09C3E9DE1A}" srcOrd="1" destOrd="0" presId="urn:microsoft.com/office/officeart/2005/8/layout/hierarchy1"/>
    <dgm:cxn modelId="{36E3FCED-4A92-46D6-86E3-C48ABDA704DE}" type="presParOf" srcId="{234A62A1-3B0A-4879-818F-4CBB7C4D009B}" destId="{64D170C2-4ECB-4667-B11B-7A10A0BB4197}" srcOrd="1" destOrd="0" presId="urn:microsoft.com/office/officeart/2005/8/layout/hierarchy1"/>
    <dgm:cxn modelId="{4B93ED27-9EEA-4F59-8A54-039F53D56B87}" type="presParOf" srcId="{64D170C2-4ECB-4667-B11B-7A10A0BB4197}" destId="{FE22F960-45CA-4E19-A561-A245ABD2A2E4}" srcOrd="0" destOrd="0" presId="urn:microsoft.com/office/officeart/2005/8/layout/hierarchy1"/>
    <dgm:cxn modelId="{37760893-98FE-405C-9B9E-F8F344E70FFC}" type="presParOf" srcId="{64D170C2-4ECB-4667-B11B-7A10A0BB4197}" destId="{D0F189E1-AA10-47DE-B85F-65DF5D7639D0}" srcOrd="1" destOrd="0" presId="urn:microsoft.com/office/officeart/2005/8/layout/hierarchy1"/>
    <dgm:cxn modelId="{1C1D9BD5-8E84-44F8-94F4-714D589F86EF}" type="presParOf" srcId="{D0F189E1-AA10-47DE-B85F-65DF5D7639D0}" destId="{3E252CD2-6ED1-489F-A1D9-740D0A1378E4}" srcOrd="0" destOrd="0" presId="urn:microsoft.com/office/officeart/2005/8/layout/hierarchy1"/>
    <dgm:cxn modelId="{FF08BB33-6881-4F16-BE0F-31E7C03E56E6}" type="presParOf" srcId="{3E252CD2-6ED1-489F-A1D9-740D0A1378E4}" destId="{D124D717-5650-44DB-AC0E-D9A2EEA553FE}" srcOrd="0" destOrd="0" presId="urn:microsoft.com/office/officeart/2005/8/layout/hierarchy1"/>
    <dgm:cxn modelId="{275BFA3D-1BED-4D68-B3FD-17F59E0790A2}" type="presParOf" srcId="{3E252CD2-6ED1-489F-A1D9-740D0A1378E4}" destId="{C1730F4C-160F-4B31-9020-9244E515A116}" srcOrd="1" destOrd="0" presId="urn:microsoft.com/office/officeart/2005/8/layout/hierarchy1"/>
    <dgm:cxn modelId="{0C6D5344-90EE-446C-973C-501FBE0E53F9}" type="presParOf" srcId="{D0F189E1-AA10-47DE-B85F-65DF5D7639D0}" destId="{CA61DBBB-62F1-4CFB-A952-87F75846EAAC}" srcOrd="1" destOrd="0" presId="urn:microsoft.com/office/officeart/2005/8/layout/hierarchy1"/>
    <dgm:cxn modelId="{85B6D22E-8E78-47A5-85D2-BA2F3ADA0CE8}" type="presParOf" srcId="{64D170C2-4ECB-4667-B11B-7A10A0BB4197}" destId="{B508A742-B44F-4161-B9FC-6CE118283292}" srcOrd="2" destOrd="0" presId="urn:microsoft.com/office/officeart/2005/8/layout/hierarchy1"/>
    <dgm:cxn modelId="{F0DA9DFF-9639-4E92-935A-A55E6B2E3A65}" type="presParOf" srcId="{64D170C2-4ECB-4667-B11B-7A10A0BB4197}" destId="{62BEB914-DF92-44C0-B7CB-C3DD551C9FF5}" srcOrd="3" destOrd="0" presId="urn:microsoft.com/office/officeart/2005/8/layout/hierarchy1"/>
    <dgm:cxn modelId="{25FBF2BF-FD30-43F5-A9FB-75B7F741DD9E}" type="presParOf" srcId="{62BEB914-DF92-44C0-B7CB-C3DD551C9FF5}" destId="{BAFFF20C-CA8E-40F8-8BC2-A151E7B88F0D}" srcOrd="0" destOrd="0" presId="urn:microsoft.com/office/officeart/2005/8/layout/hierarchy1"/>
    <dgm:cxn modelId="{6DF68539-033E-4B26-BEBC-BC89826A2475}" type="presParOf" srcId="{BAFFF20C-CA8E-40F8-8BC2-A151E7B88F0D}" destId="{80485E75-5510-416D-9AED-EF818E4A70D4}" srcOrd="0" destOrd="0" presId="urn:microsoft.com/office/officeart/2005/8/layout/hierarchy1"/>
    <dgm:cxn modelId="{9A96A23D-719E-4C5A-A303-3BAF87EC0AFF}" type="presParOf" srcId="{BAFFF20C-CA8E-40F8-8BC2-A151E7B88F0D}" destId="{0817095A-E44B-454E-859F-B04D957E1A0F}" srcOrd="1" destOrd="0" presId="urn:microsoft.com/office/officeart/2005/8/layout/hierarchy1"/>
    <dgm:cxn modelId="{1A674C6B-16AC-4BCE-856C-7AE6D006F8AE}" type="presParOf" srcId="{62BEB914-DF92-44C0-B7CB-C3DD551C9FF5}" destId="{61FAA6AE-8F64-4339-8EC9-D9E765B26C18}" srcOrd="1" destOrd="0" presId="urn:microsoft.com/office/officeart/2005/8/layout/hierarchy1"/>
    <dgm:cxn modelId="{B4BDC6A5-52BD-4866-AB6E-D626E788704E}" type="presParOf" srcId="{64D170C2-4ECB-4667-B11B-7A10A0BB4197}" destId="{7B9FECE7-4097-459F-8B3A-81B5EE45F590}" srcOrd="4" destOrd="0" presId="urn:microsoft.com/office/officeart/2005/8/layout/hierarchy1"/>
    <dgm:cxn modelId="{1AA6DA76-F185-4F7C-BEB9-52CC6A3F3C9B}" type="presParOf" srcId="{64D170C2-4ECB-4667-B11B-7A10A0BB4197}" destId="{5F19E544-9E39-4A2C-B671-725906ECBAC8}" srcOrd="5" destOrd="0" presId="urn:microsoft.com/office/officeart/2005/8/layout/hierarchy1"/>
    <dgm:cxn modelId="{8B8607FF-83AC-4C32-AE0F-D6A199880D9F}" type="presParOf" srcId="{5F19E544-9E39-4A2C-B671-725906ECBAC8}" destId="{4DC8B5E9-E71A-4109-BA39-8E723FE93023}" srcOrd="0" destOrd="0" presId="urn:microsoft.com/office/officeart/2005/8/layout/hierarchy1"/>
    <dgm:cxn modelId="{5AC56B24-8F28-43D7-9FF0-C7A4115BB880}" type="presParOf" srcId="{4DC8B5E9-E71A-4109-BA39-8E723FE93023}" destId="{03CAEEE8-081B-44C6-8D47-9B3559DB1055}" srcOrd="0" destOrd="0" presId="urn:microsoft.com/office/officeart/2005/8/layout/hierarchy1"/>
    <dgm:cxn modelId="{E7371369-AC59-459A-8DB5-23160FC645D3}" type="presParOf" srcId="{4DC8B5E9-E71A-4109-BA39-8E723FE93023}" destId="{43EDDAAB-C581-4AF2-8D52-9B2800116CA2}" srcOrd="1" destOrd="0" presId="urn:microsoft.com/office/officeart/2005/8/layout/hierarchy1"/>
    <dgm:cxn modelId="{D5CDFAA5-DFCC-4EFC-B4DC-DEFBEB921EE8}" type="presParOf" srcId="{5F19E544-9E39-4A2C-B671-725906ECBAC8}" destId="{8F4C1F72-02B4-4113-83EF-D91B80D3C366}" srcOrd="1" destOrd="0" presId="urn:microsoft.com/office/officeart/2005/8/layout/hierarchy1"/>
    <dgm:cxn modelId="{54310DC8-3278-48DC-8062-5859EBCE5D00}" type="presParOf" srcId="{64D170C2-4ECB-4667-B11B-7A10A0BB4197}" destId="{AAF0C1FC-E4B1-40DE-B74F-FC5744EB9D31}" srcOrd="6" destOrd="0" presId="urn:microsoft.com/office/officeart/2005/8/layout/hierarchy1"/>
    <dgm:cxn modelId="{17474750-2D78-450F-99EB-9B336FE68B6C}" type="presParOf" srcId="{64D170C2-4ECB-4667-B11B-7A10A0BB4197}" destId="{C5EB7A1A-F3DF-4A6E-A89E-C841961ED128}" srcOrd="7" destOrd="0" presId="urn:microsoft.com/office/officeart/2005/8/layout/hierarchy1"/>
    <dgm:cxn modelId="{3A18A984-56B1-4EFF-B496-48EC6E6E35F6}" type="presParOf" srcId="{C5EB7A1A-F3DF-4A6E-A89E-C841961ED128}" destId="{2445A376-E2BE-482A-947C-17B2A59446C5}" srcOrd="0" destOrd="0" presId="urn:microsoft.com/office/officeart/2005/8/layout/hierarchy1"/>
    <dgm:cxn modelId="{C8FD68E1-42B7-47E4-BE81-7C55FB871CEF}" type="presParOf" srcId="{2445A376-E2BE-482A-947C-17B2A59446C5}" destId="{637AA583-4EDC-4C3F-A4B2-1CA0B139DAB6}" srcOrd="0" destOrd="0" presId="urn:microsoft.com/office/officeart/2005/8/layout/hierarchy1"/>
    <dgm:cxn modelId="{B7FB4DFE-21B8-499C-9E1F-FCA221773F62}" type="presParOf" srcId="{2445A376-E2BE-482A-947C-17B2A59446C5}" destId="{EA5BCE3D-0D6D-40C5-B617-46CC6495C779}" srcOrd="1" destOrd="0" presId="urn:microsoft.com/office/officeart/2005/8/layout/hierarchy1"/>
    <dgm:cxn modelId="{EDB279BB-4FFB-46B4-BF87-E8E7AFDAD77E}" type="presParOf" srcId="{C5EB7A1A-F3DF-4A6E-A89E-C841961ED128}" destId="{7E261C7A-9E25-47D0-9915-9BA900DF4EC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F0C1FC-E4B1-40DE-B74F-FC5744EB9D31}">
      <dsp:nvSpPr>
        <dsp:cNvPr id="0" name=""/>
        <dsp:cNvSpPr/>
      </dsp:nvSpPr>
      <dsp:spPr>
        <a:xfrm>
          <a:off x="4205235" y="2879173"/>
          <a:ext cx="3302131" cy="523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980"/>
              </a:lnTo>
              <a:lnTo>
                <a:pt x="3302131" y="356980"/>
              </a:lnTo>
              <a:lnTo>
                <a:pt x="3302131" y="523838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9FECE7-4097-459F-8B3A-81B5EE45F590}">
      <dsp:nvSpPr>
        <dsp:cNvPr id="0" name=""/>
        <dsp:cNvSpPr/>
      </dsp:nvSpPr>
      <dsp:spPr>
        <a:xfrm>
          <a:off x="4205235" y="2879173"/>
          <a:ext cx="1100710" cy="523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980"/>
              </a:lnTo>
              <a:lnTo>
                <a:pt x="1100710" y="356980"/>
              </a:lnTo>
              <a:lnTo>
                <a:pt x="1100710" y="523838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8A742-B44F-4161-B9FC-6CE118283292}">
      <dsp:nvSpPr>
        <dsp:cNvPr id="0" name=""/>
        <dsp:cNvSpPr/>
      </dsp:nvSpPr>
      <dsp:spPr>
        <a:xfrm>
          <a:off x="3104524" y="2879173"/>
          <a:ext cx="1100710" cy="523838"/>
        </a:xfrm>
        <a:custGeom>
          <a:avLst/>
          <a:gdLst/>
          <a:ahLst/>
          <a:cxnLst/>
          <a:rect l="0" t="0" r="0" b="0"/>
          <a:pathLst>
            <a:path>
              <a:moveTo>
                <a:pt x="1100710" y="0"/>
              </a:moveTo>
              <a:lnTo>
                <a:pt x="1100710" y="356980"/>
              </a:lnTo>
              <a:lnTo>
                <a:pt x="0" y="356980"/>
              </a:lnTo>
              <a:lnTo>
                <a:pt x="0" y="523838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22F960-45CA-4E19-A561-A245ABD2A2E4}">
      <dsp:nvSpPr>
        <dsp:cNvPr id="0" name=""/>
        <dsp:cNvSpPr/>
      </dsp:nvSpPr>
      <dsp:spPr>
        <a:xfrm>
          <a:off x="903103" y="2879173"/>
          <a:ext cx="3302131" cy="523838"/>
        </a:xfrm>
        <a:custGeom>
          <a:avLst/>
          <a:gdLst/>
          <a:ahLst/>
          <a:cxnLst/>
          <a:rect l="0" t="0" r="0" b="0"/>
          <a:pathLst>
            <a:path>
              <a:moveTo>
                <a:pt x="3302131" y="0"/>
              </a:moveTo>
              <a:lnTo>
                <a:pt x="3302131" y="356980"/>
              </a:lnTo>
              <a:lnTo>
                <a:pt x="0" y="356980"/>
              </a:lnTo>
              <a:lnTo>
                <a:pt x="0" y="523838"/>
              </a:lnTo>
            </a:path>
          </a:pathLst>
        </a:cu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54F3A2-DD21-4C27-916C-245BBC9EB1AF}">
      <dsp:nvSpPr>
        <dsp:cNvPr id="0" name=""/>
        <dsp:cNvSpPr/>
      </dsp:nvSpPr>
      <dsp:spPr>
        <a:xfrm>
          <a:off x="4159515" y="1211596"/>
          <a:ext cx="91440" cy="52383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23838"/>
              </a:lnTo>
            </a:path>
          </a:pathLst>
        </a:custGeom>
        <a:noFill/>
        <a:ln w="254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1E8D9-1C46-4773-8837-C83F99993570}">
      <dsp:nvSpPr>
        <dsp:cNvPr id="0" name=""/>
        <dsp:cNvSpPr/>
      </dsp:nvSpPr>
      <dsp:spPr>
        <a:xfrm>
          <a:off x="2743195" y="67858"/>
          <a:ext cx="2924079" cy="1143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ABF9B7-1D69-4760-907B-C18E2C5593D4}">
      <dsp:nvSpPr>
        <dsp:cNvPr id="0" name=""/>
        <dsp:cNvSpPr/>
      </dsp:nvSpPr>
      <dsp:spPr>
        <a:xfrm>
          <a:off x="2943324" y="257981"/>
          <a:ext cx="2924079" cy="1143738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Glenn D. Haggstrom, SES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Principal Executive Director,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Office of Acquisition, Logistics and Construction (OALC)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Chief Acquisition Officer (CAO)</a:t>
          </a:r>
          <a:endParaRPr lang="en-US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6823" y="291480"/>
        <a:ext cx="2857081" cy="1076740"/>
      </dsp:txXfrm>
    </dsp:sp>
    <dsp:sp modelId="{8CBD54EA-22F6-4D2C-8409-405813F3F4AD}">
      <dsp:nvSpPr>
        <dsp:cNvPr id="0" name=""/>
        <dsp:cNvSpPr/>
      </dsp:nvSpPr>
      <dsp:spPr>
        <a:xfrm>
          <a:off x="2666997" y="1735435"/>
          <a:ext cx="3076475" cy="1143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3BB852-BD50-4B3E-9138-2F09C3E9DE1A}">
      <dsp:nvSpPr>
        <dsp:cNvPr id="0" name=""/>
        <dsp:cNvSpPr/>
      </dsp:nvSpPr>
      <dsp:spPr>
        <a:xfrm>
          <a:off x="2867126" y="1925557"/>
          <a:ext cx="3076475" cy="1143738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Phyllis Bower, SES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Executive Director,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Office of Acquisition Operations (OAO)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Head of Contracting Activity (HCA)</a:t>
          </a:r>
        </a:p>
      </dsp:txBody>
      <dsp:txXfrm>
        <a:off x="2900625" y="1959056"/>
        <a:ext cx="3009477" cy="1076740"/>
      </dsp:txXfrm>
    </dsp:sp>
    <dsp:sp modelId="{D124D717-5650-44DB-AC0E-D9A2EEA553FE}">
      <dsp:nvSpPr>
        <dsp:cNvPr id="0" name=""/>
        <dsp:cNvSpPr/>
      </dsp:nvSpPr>
      <dsp:spPr>
        <a:xfrm>
          <a:off x="2522" y="3403011"/>
          <a:ext cx="1801162" cy="1143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1730F4C-160F-4B31-9020-9244E515A116}">
      <dsp:nvSpPr>
        <dsp:cNvPr id="0" name=""/>
        <dsp:cNvSpPr/>
      </dsp:nvSpPr>
      <dsp:spPr>
        <a:xfrm>
          <a:off x="202651" y="3593134"/>
          <a:ext cx="1801162" cy="1143738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Elegear (EG) Primus</a:t>
          </a: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05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Deputy Associate Executive Director,</a:t>
          </a: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Strategic Acquisition</a:t>
          </a:r>
          <a:b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Center (SAC)</a:t>
          </a:r>
          <a:endParaRPr lang="en-US" sz="105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6150" y="3626633"/>
        <a:ext cx="1734164" cy="1076740"/>
      </dsp:txXfrm>
    </dsp:sp>
    <dsp:sp modelId="{80485E75-5510-416D-9AED-EF818E4A70D4}">
      <dsp:nvSpPr>
        <dsp:cNvPr id="0" name=""/>
        <dsp:cNvSpPr/>
      </dsp:nvSpPr>
      <dsp:spPr>
        <a:xfrm>
          <a:off x="2203943" y="3403011"/>
          <a:ext cx="1801162" cy="1143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817095A-E44B-454E-859F-B04D957E1A0F}">
      <dsp:nvSpPr>
        <dsp:cNvPr id="0" name=""/>
        <dsp:cNvSpPr/>
      </dsp:nvSpPr>
      <dsp:spPr>
        <a:xfrm>
          <a:off x="2404072" y="3593134"/>
          <a:ext cx="1801162" cy="1143738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Michele R. Foster, SES</a:t>
          </a: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05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Associate Executive Director,</a:t>
          </a: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Technology Acquisition Center (TAC)</a:t>
          </a:r>
          <a:endParaRPr lang="en-US" sz="105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37571" y="3626633"/>
        <a:ext cx="1734164" cy="1076740"/>
      </dsp:txXfrm>
    </dsp:sp>
    <dsp:sp modelId="{03CAEEE8-081B-44C6-8D47-9B3559DB1055}">
      <dsp:nvSpPr>
        <dsp:cNvPr id="0" name=""/>
        <dsp:cNvSpPr/>
      </dsp:nvSpPr>
      <dsp:spPr>
        <a:xfrm>
          <a:off x="4405364" y="3403011"/>
          <a:ext cx="1801162" cy="1143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EDDAAB-C581-4AF2-8D52-9B2800116CA2}">
      <dsp:nvSpPr>
        <dsp:cNvPr id="0" name=""/>
        <dsp:cNvSpPr/>
      </dsp:nvSpPr>
      <dsp:spPr>
        <a:xfrm>
          <a:off x="4605493" y="3593134"/>
          <a:ext cx="1801162" cy="1143738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Sara Barboza</a:t>
          </a: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05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Director, Acquisition Business Service (ABS)</a:t>
          </a:r>
        </a:p>
      </dsp:txBody>
      <dsp:txXfrm>
        <a:off x="4638992" y="3626633"/>
        <a:ext cx="1734164" cy="1076740"/>
      </dsp:txXfrm>
    </dsp:sp>
    <dsp:sp modelId="{637AA583-4EDC-4C3F-A4B2-1CA0B139DAB6}">
      <dsp:nvSpPr>
        <dsp:cNvPr id="0" name=""/>
        <dsp:cNvSpPr/>
      </dsp:nvSpPr>
      <dsp:spPr>
        <a:xfrm>
          <a:off x="6606785" y="3403011"/>
          <a:ext cx="1801162" cy="1143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A5BCE3D-0D6D-40C5-B617-46CC6495C779}">
      <dsp:nvSpPr>
        <dsp:cNvPr id="0" name=""/>
        <dsp:cNvSpPr/>
      </dsp:nvSpPr>
      <dsp:spPr>
        <a:xfrm>
          <a:off x="6806914" y="3593134"/>
          <a:ext cx="1801162" cy="1143738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Iris Hall</a:t>
          </a: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en-US" sz="105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Acting Director,</a:t>
          </a:r>
        </a:p>
        <a:p>
          <a:pPr lvl="0" algn="ctr" defTabSz="4667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50" kern="1200" dirty="0" smtClean="0">
              <a:latin typeface="Arial" panose="020B0604020202020204" pitchFamily="34" charset="0"/>
              <a:cs typeface="Arial" panose="020B0604020202020204" pitchFamily="34" charset="0"/>
            </a:rPr>
            <a:t>Customer Advocacy Service (CAS)</a:t>
          </a:r>
          <a:endParaRPr lang="en-US" sz="105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40413" y="3626633"/>
        <a:ext cx="1734164" cy="1076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89438F14-8823-4BE2-837E-4187B741EB10}" type="datetimeFigureOut">
              <a:rPr lang="en-US" smtClean="0"/>
              <a:pPr/>
              <a:t>12/3/2014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E36189B2-8A60-4D71-B169-597139FF7D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4419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010400" cy="4648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ctr">
              <a:defRPr sz="1200" smtClean="0"/>
            </a:lvl1pPr>
          </a:lstStyle>
          <a:p>
            <a:pPr>
              <a:defRPr/>
            </a:pPr>
            <a:r>
              <a:rPr lang="en-US" dirty="0" smtClean="0"/>
              <a:t>Internal VA Use Only</a:t>
            </a:r>
          </a:p>
          <a:p>
            <a:pPr>
              <a:defRPr/>
            </a:pPr>
            <a:r>
              <a:rPr lang="en-US" dirty="0" smtClean="0"/>
              <a:t>Working Draft, Pre-Decisional, Deliberative Document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0" y="8817292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 smtClean="0"/>
            </a:lvl1pPr>
          </a:lstStyle>
          <a:p>
            <a:pPr>
              <a:defRPr/>
            </a:pPr>
            <a:fld id="{22689137-CCE4-4052-8F52-51A446BA6AF5}" type="datetimeFigureOut">
              <a:rPr lang="en-US" smtClean="0"/>
              <a:pPr>
                <a:defRPr/>
              </a:pPr>
              <a:t>12/3/2014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4" tIns="46582" rIns="93164" bIns="4658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4AE002C-515F-42DB-97D6-5F3FAD8D7C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259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14AF9B-7962-49D5-A87A-6A24C8E4970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7FAEEB-F8A2-4B3C-9B4C-1EB0A0B03B0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4386D8E-C9DF-43F5-A335-983D38DEF90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7D5869-4C42-4364-90AC-1A78BDD018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0B0E864-C445-4E00-98F0-C8ABBBE178A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2A444C-29A1-4C7D-821C-54D3C56673E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849A9A-5993-4561-99E5-420BB17A910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E4C2BA-80B3-4A1A-A65D-0E06E6208B3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E70400-B186-4C2F-A70A-0DF9100CF7E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0156" indent="-170156">
              <a:buFont typeface="Arial" pitchFamily="34" charset="0"/>
              <a:buChar char="•"/>
            </a:pPr>
            <a:r>
              <a:rPr lang="en-US" dirty="0" smtClean="0"/>
              <a:t>Established</a:t>
            </a:r>
            <a:r>
              <a:rPr lang="en-US" baseline="0" dirty="0" smtClean="0"/>
              <a:t> in Oct 2008, in response to SARA 2003 </a:t>
            </a:r>
          </a:p>
          <a:p>
            <a:pPr marL="170156" indent="-170156">
              <a:buFont typeface="Arial" pitchFamily="34" charset="0"/>
              <a:buChar char="•"/>
            </a:pPr>
            <a:endParaRPr lang="en-US" baseline="0" dirty="0" smtClean="0"/>
          </a:p>
          <a:p>
            <a:pPr marL="170156" indent="-170156">
              <a:buFont typeface="Arial" pitchFamily="34" charset="0"/>
              <a:buChar char="•"/>
            </a:pPr>
            <a:r>
              <a:rPr lang="en-US" dirty="0"/>
              <a:t>Established an Executive Director </a:t>
            </a:r>
            <a:r>
              <a:rPr lang="en-US" dirty="0" smtClean="0"/>
              <a:t>position</a:t>
            </a:r>
            <a:r>
              <a:rPr lang="en-US" baseline="0" dirty="0" smtClean="0"/>
              <a:t> in anticipation of an Assistant Secretary to put the organization in line with the other VA Staff Offices</a:t>
            </a:r>
          </a:p>
          <a:p>
            <a:pPr marL="170156" indent="-170156">
              <a:buFont typeface="Arial" pitchFamily="34" charset="0"/>
              <a:buChar char="•"/>
            </a:pPr>
            <a:endParaRPr lang="en-US" b="1" dirty="0"/>
          </a:p>
          <a:p>
            <a:pPr marL="170156" indent="-170156">
              <a:buFont typeface="Arial" pitchFamily="34" charset="0"/>
              <a:buChar char="•"/>
            </a:pPr>
            <a:r>
              <a:rPr lang="en-US" dirty="0"/>
              <a:t>As the current Principal Executive Director also serves as VAs Acting Chief Acquisition Officer: responsible for acquisition management, including contracting, contract administration, supply-chain processes and the planning, design and construction of major facilities for VA.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DC3EA0-B3B7-4DAB-900D-7AC8145CE46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355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99DFC0C-8953-4650-9AA0-C8EE1725E97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959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9ADA631-8AC7-4275-AB69-007B783C426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137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6DCBEF-77AD-4748-9BB9-3C40A15350FF}" type="slidenum">
              <a:rPr lang="en-US" smtClean="0">
                <a:ea typeface="ＭＳ Ｐゴシック" pitchFamily="80" charset="-128"/>
              </a:rPr>
              <a:pPr/>
              <a:t>17</a:t>
            </a:fld>
            <a:endParaRPr lang="en-US" dirty="0" smtClean="0">
              <a:ea typeface="ＭＳ Ｐゴシック" pitchFamily="80" charset="-128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ea typeface="ＭＳ Ｐゴシック" pitchFamily="80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 typeface="Calibri" pitchFamily="34" charset="0"/>
              <a:buNone/>
            </a:pPr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82106F-8E50-4198-BCE7-99DD8D13AC21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23749C-AE9F-4B6A-A107-700A4A45586D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9036AB-B4E9-47E4-828D-B9BAFF490D6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955" indent="-291136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546" indent="-232909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366" indent="-232909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184" indent="-232909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002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7820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3639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9457" indent="-232909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4ECE8B-43F1-4E3D-92D5-29145FB66AB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aseline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886200"/>
            <a:ext cx="7467600" cy="1295400"/>
          </a:xfrm>
        </p:spPr>
        <p:txBody>
          <a:bodyPr/>
          <a:lstStyle>
            <a:lvl1pPr marL="0" indent="0" algn="ctr">
              <a:buNone/>
              <a:defRPr sz="2800" i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48BCA-9696-4011-87A4-84C7260323FA}" type="datetime1">
              <a:rPr lang="en-US" smtClean="0"/>
              <a:t>12/3/2014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Working Draft/Pre-Decisional/Deliberative Document - Internal VA Use Only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A3F95-C34D-4C47-B701-00ACF72033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9" name="Picture 1" descr="VeteransAffairs-Seal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800" y="52578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52400" y="1219200"/>
            <a:ext cx="8686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533400" y="1295400"/>
            <a:ext cx="8229600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21" name="Picture 20" descr="OAO.jpg"/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" y="213360"/>
            <a:ext cx="1905000" cy="99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9445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4E6BD-5DF3-42EA-929D-800C9AAAE89D}" type="datetime1">
              <a:rPr lang="en-US" smtClean="0"/>
              <a:t>12/3/2014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Working Draft/Pre-Decisional/Deliberative Document - Internal VA Use Only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E53ED-4380-4449-8444-7C251FE923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52400" y="1219200"/>
            <a:ext cx="8686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533400" y="1295400"/>
            <a:ext cx="8229600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9445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3DA59-B82B-41D8-B925-A5902A74E79C}" type="datetime1">
              <a:rPr lang="en-US" smtClean="0"/>
              <a:t>12/3/2014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Working Draft/Pre-Decisional/Deliberative Document - Internal VA Use Only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C0DC0-5A6D-4CFA-92F7-239359951D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" y="1219200"/>
            <a:ext cx="8686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533400" y="1295400"/>
            <a:ext cx="8229600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A13AD-585E-4BEB-AE4E-F8BE79130D05}" type="datetime1">
              <a:rPr lang="en-US" smtClean="0"/>
              <a:t>12/3/2014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Working Draft/Pre-Decisional/Deliberative Document - Internal VA Use Only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C5AD2-630B-4A82-A24F-E9989A8324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152400" y="1219200"/>
            <a:ext cx="8686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533400" y="1295400"/>
            <a:ext cx="8229600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22A48-4F3C-4FD7-98E7-0E7AF0986C23}" type="datetime1">
              <a:rPr lang="en-US" smtClean="0"/>
              <a:t>12/3/2014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Working Draft/Pre-Decisional/Deliberative Document - Internal VA Use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F631E-E821-4241-958E-454DF27E68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152400" y="1219200"/>
            <a:ext cx="8686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>
            <a:off x="533400" y="1295400"/>
            <a:ext cx="8229600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1400" y="1447800"/>
            <a:ext cx="5105400" cy="46783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419C3-3738-4CAD-804D-10EB84AD2DA4}" type="datetime1">
              <a:rPr lang="en-US" smtClean="0"/>
              <a:t>12/3/2014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Working Draft/Pre-Decisional/Deliberative Document - Internal VA Use Only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08C6D-3BD7-41E7-8CB9-DF623FEB9A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52400" y="1219200"/>
            <a:ext cx="8686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533400" y="1295400"/>
            <a:ext cx="8229600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14600" y="1447800"/>
            <a:ext cx="4764088" cy="3279774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CC965-C541-41EE-8722-471E888C2AE1}" type="datetime1">
              <a:rPr lang="en-US" smtClean="0"/>
              <a:t>12/3/2014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Working Draft/Pre-Decisional/Deliberative Document - Internal VA Use Only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8F244-DCE2-4C9D-82E0-3AB4A88976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52400" y="1219200"/>
            <a:ext cx="86868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533400" y="1295400"/>
            <a:ext cx="8229600" cy="1588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 userDrawn="1"/>
        </p:nvSpPr>
        <p:spPr bwMode="auto">
          <a:xfrm>
            <a:off x="2286000" y="274638"/>
            <a:ext cx="64008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286000" y="274638"/>
            <a:ext cx="64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0FE5F38-13DC-490C-9CA6-7C1223532517}" type="datetime1">
              <a:rPr lang="en-US" smtClean="0"/>
              <a:t>12/3/2014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Working Draft/Pre-Decisional/Deliberative Document - Internal VA Use Only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2759471-C1B9-42A1-9904-24DF6BFC36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7" name="Picture 1" descr="OAO_Logo"/>
          <p:cNvPicPr>
            <a:picLocks noChangeAspect="1" noChangeArrowheads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" y="312962"/>
            <a:ext cx="1828800" cy="90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>
          <a:xfrm rot="19321596">
            <a:off x="216793" y="3358610"/>
            <a:ext cx="800328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1400" b="1" spc="150" dirty="0" smtClean="0">
                <a:ln w="11430"/>
                <a:solidFill>
                  <a:srgbClr val="F8F8F8">
                    <a:alpha val="20000"/>
                  </a:srgb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Working Draft/Pre-Decisional/Deliberative Document – Internal VA Use Only</a:t>
            </a:r>
            <a:endParaRPr lang="en-US" sz="1400" b="1" spc="150" dirty="0">
              <a:ln w="11430"/>
              <a:solidFill>
                <a:srgbClr val="F8F8F8">
                  <a:alpha val="20000"/>
                </a:srgb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 userDrawn="1"/>
        </p:nvSpPr>
        <p:spPr>
          <a:xfrm rot="5400000">
            <a:off x="5514345" y="3291845"/>
            <a:ext cx="6692900" cy="2616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en-US" sz="1100" b="1" spc="150" dirty="0" smtClean="0">
                <a:ln w="11430"/>
                <a:solidFill>
                  <a:srgbClr val="F8F8F8">
                    <a:alpha val="20000"/>
                  </a:srgb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Working Draft/Pre-Decisional/Deliberative Document – Internal VA Use Only</a:t>
            </a:r>
            <a:endParaRPr lang="en-US" sz="1100" b="1" spc="150" dirty="0">
              <a:ln w="11430"/>
              <a:solidFill>
                <a:srgbClr val="F8F8F8">
                  <a:alpha val="20000"/>
                </a:srgb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Kathryn.Pantages@va.gov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bo.gov/" TargetMode="External"/><Relationship Id="rId2" Type="http://schemas.openxmlformats.org/officeDocument/2006/relationships/hyperlink" Target="https://www.voa.va.go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vsbe.com/" TargetMode="External"/><Relationship Id="rId5" Type="http://schemas.openxmlformats.org/officeDocument/2006/relationships/hyperlink" Target="http://www.innovation.va.gov/index.html" TargetMode="External"/><Relationship Id="rId4" Type="http://schemas.openxmlformats.org/officeDocument/2006/relationships/hyperlink" Target="https://www.vendorportal.ecms.va.gov/eVP/fco/FCO.aspx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470025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Doing Business with OAO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975318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Phyllis Bower</a:t>
            </a:r>
          </a:p>
          <a:p>
            <a:pPr algn="ctr"/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Executive Director</a:t>
            </a:r>
          </a:p>
          <a:p>
            <a:pPr algn="ctr"/>
            <a:r>
              <a:rPr lang="en-US" sz="2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Office of Acquisition Operations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OAO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"/>
            <a:ext cx="190500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611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6858000" cy="1219200"/>
          </a:xfrm>
        </p:spPr>
        <p:txBody>
          <a:bodyPr/>
          <a:lstStyle/>
          <a:p>
            <a:r>
              <a:rPr lang="en-US" b="1" dirty="0" smtClean="0"/>
              <a:t>OAO Organization Background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953000"/>
          </a:xfrm>
        </p:spPr>
        <p:txBody>
          <a:bodyPr/>
          <a:lstStyle/>
          <a:p>
            <a:pPr indent="-228600">
              <a:spcBef>
                <a:spcPts val="0"/>
              </a:spcBef>
            </a:pPr>
            <a:r>
              <a:rPr lang="en-US" sz="2000" dirty="0"/>
              <a:t>Technology Acquisition Center (TAC), Eatontown, NJ &amp; Austin, TX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Supports OIT acquisitions &gt;$</a:t>
            </a:r>
            <a:r>
              <a:rPr lang="en-US" sz="1800" dirty="0" smtClean="0"/>
              <a:t>100K</a:t>
            </a:r>
            <a:endParaRPr lang="en-US" sz="1800" dirty="0"/>
          </a:p>
          <a:p>
            <a:pPr lvl="1">
              <a:spcBef>
                <a:spcPts val="0"/>
              </a:spcBef>
            </a:pPr>
            <a:r>
              <a:rPr lang="en-US" sz="1800" dirty="0"/>
              <a:t>Strategically sourced IT contracts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IT-centric Interagency </a:t>
            </a:r>
            <a:r>
              <a:rPr lang="en-US" sz="1800" dirty="0" smtClean="0"/>
              <a:t>Agreements </a:t>
            </a:r>
            <a:r>
              <a:rPr lang="en-US" sz="1800" dirty="0"/>
              <a:t>(IAAs</a:t>
            </a:r>
            <a:r>
              <a:rPr lang="en-US" sz="1800" dirty="0" smtClean="0"/>
              <a:t>)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1800" dirty="0"/>
          </a:p>
          <a:p>
            <a:pPr indent="-228600">
              <a:spcBef>
                <a:spcPts val="0"/>
              </a:spcBef>
            </a:pPr>
            <a:r>
              <a:rPr lang="en-US" sz="2000" dirty="0"/>
              <a:t>Strategic Acquisition Center (SAC), Fredericksburg, VA </a:t>
            </a:r>
            <a:r>
              <a:rPr lang="en-US" sz="2000" dirty="0" smtClean="0"/>
              <a:t>&amp; </a:t>
            </a:r>
            <a:r>
              <a:rPr lang="en-US" sz="2000" dirty="0"/>
              <a:t>Frederick, MD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Strategically sourced/enterprise-wide non-IT contracts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Supports </a:t>
            </a:r>
            <a:r>
              <a:rPr lang="en-US" sz="1800" dirty="0"/>
              <a:t>major VBA, HR&amp;A acquisitions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Non-IT Interagency Agreements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Major customers include VACO organizations such as OPP, OSDBU, etc</a:t>
            </a:r>
            <a:r>
              <a:rPr lang="en-US" sz="1800" dirty="0" smtClean="0"/>
              <a:t>.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sz="1800" dirty="0"/>
          </a:p>
          <a:p>
            <a:pPr indent="-228600">
              <a:spcBef>
                <a:spcPts val="0"/>
              </a:spcBef>
            </a:pPr>
            <a:r>
              <a:rPr lang="en-US" sz="2000" dirty="0"/>
              <a:t>Acquisition Business Service (ABS), Washington DC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Supports/administers VA legacy contracts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Manages contract closeout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Simplified Acquisitions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HCA policy </a:t>
            </a:r>
            <a:r>
              <a:rPr lang="en-US" sz="1800" dirty="0" smtClean="0"/>
              <a:t>support</a:t>
            </a:r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90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152400"/>
            <a:ext cx="6324600" cy="944562"/>
          </a:xfrm>
        </p:spPr>
        <p:txBody>
          <a:bodyPr/>
          <a:lstStyle/>
          <a:p>
            <a:r>
              <a:rPr lang="en-US" b="1" dirty="0" smtClean="0"/>
              <a:t>OAO </a:t>
            </a:r>
            <a:br>
              <a:rPr lang="en-US" b="1" dirty="0" smtClean="0"/>
            </a:br>
            <a:r>
              <a:rPr lang="en-US" b="1" dirty="0" smtClean="0"/>
              <a:t>Unique Services </a:t>
            </a:r>
            <a:r>
              <a:rPr lang="en-US" b="1" dirty="0"/>
              <a:t>Provided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50292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2000" dirty="0"/>
              <a:t>Customer Advocacy Service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/>
              <a:t>OAO specific customer training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/>
              <a:t>Resolves impediments in the acquisition process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/>
              <a:t>Supports industry meetings and vendor interfaces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2000" dirty="0"/>
              <a:t>Acquisition Rapid Response Service (ARRS)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/>
              <a:t>Assists customers with requirements definition and gathering of requirements documents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/>
              <a:t>Provide OAO specific customer training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/>
              <a:t>Assists with Integrated Process Teams (IPTs)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2000" dirty="0"/>
              <a:t>Program Advisory Service (PAS</a:t>
            </a:r>
            <a:r>
              <a:rPr lang="en-US" sz="2000" dirty="0" smtClean="0"/>
              <a:t>)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 smtClean="0"/>
              <a:t>Post-award support to Program Offices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 smtClean="0"/>
              <a:t>Monitors cost/schedule/performance metrics on major programs</a:t>
            </a:r>
            <a:endParaRPr lang="en-US" sz="1600" dirty="0"/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sz="2000" dirty="0"/>
              <a:t>Virtual Office of Acquisition (VOA)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/>
              <a:t>Customer portal &amp; templates to assist customers with requirements definition &amp; management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/>
              <a:t>Interactive </a:t>
            </a:r>
            <a:r>
              <a:rPr lang="en-US" sz="1600" dirty="0" smtClean="0"/>
              <a:t>SharePoint </a:t>
            </a:r>
            <a:r>
              <a:rPr lang="en-US" sz="1600" dirty="0"/>
              <a:t>environment allowing customers &amp; acquisition professionals to work through the development of an actionable package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sz="1600" dirty="0"/>
              <a:t>Industry forum for OAO specific </a:t>
            </a:r>
            <a:r>
              <a:rPr lang="en-US" sz="1600" dirty="0" smtClean="0"/>
              <a:t>acquisitions</a:t>
            </a:r>
            <a:endParaRPr lang="en-US" sz="1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2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50838"/>
            <a:ext cx="6324600" cy="944562"/>
          </a:xfrm>
        </p:spPr>
        <p:txBody>
          <a:bodyPr/>
          <a:lstStyle/>
          <a:p>
            <a:r>
              <a:rPr lang="en-US" b="1" dirty="0" smtClean="0"/>
              <a:t>FY14 in Review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sz="2000" dirty="0" smtClean="0"/>
              <a:t>OAO executed 5,095 contract actions valued at $3.5 Billion</a:t>
            </a:r>
          </a:p>
          <a:p>
            <a:r>
              <a:rPr lang="en-US" sz="2000" dirty="0" smtClean="0"/>
              <a:t>Exceeded </a:t>
            </a:r>
            <a:r>
              <a:rPr lang="en-US" sz="2000" dirty="0"/>
              <a:t>our small business goal of </a:t>
            </a:r>
            <a:r>
              <a:rPr lang="en-US" sz="2000" dirty="0" smtClean="0"/>
              <a:t>46% </a:t>
            </a:r>
            <a:r>
              <a:rPr lang="en-US" sz="2000" dirty="0"/>
              <a:t>by </a:t>
            </a:r>
            <a:r>
              <a:rPr lang="en-US" sz="2000" dirty="0" smtClean="0"/>
              <a:t>5%!</a:t>
            </a:r>
          </a:p>
          <a:p>
            <a:pPr lvl="1"/>
            <a:r>
              <a:rPr lang="en-US" sz="1800" dirty="0" smtClean="0"/>
              <a:t>OAO Small Business Awards - 51%</a:t>
            </a:r>
          </a:p>
          <a:p>
            <a:pPr marL="914400" lvl="1" indent="-228600">
              <a:buFont typeface="Courier New" panose="02070309020205020404" pitchFamily="49" charset="0"/>
              <a:buChar char="o"/>
            </a:pPr>
            <a:r>
              <a:rPr lang="en-US" sz="1800" dirty="0" smtClean="0"/>
              <a:t>SDVOSB - 34.6%</a:t>
            </a:r>
          </a:p>
          <a:p>
            <a:pPr marL="914400" lvl="1" indent="-228600">
              <a:buFont typeface="Courier New" panose="02070309020205020404" pitchFamily="49" charset="0"/>
              <a:buChar char="o"/>
            </a:pPr>
            <a:r>
              <a:rPr lang="en-US" sz="1800" dirty="0" smtClean="0"/>
              <a:t>VOSB - 39.4%</a:t>
            </a:r>
          </a:p>
          <a:p>
            <a:r>
              <a:rPr lang="en-US" sz="2000" dirty="0" smtClean="0"/>
              <a:t>Enterprise-Wide Contracts </a:t>
            </a:r>
          </a:p>
          <a:p>
            <a:pPr lvl="1"/>
            <a:r>
              <a:rPr lang="en-US" sz="1800" dirty="0" smtClean="0"/>
              <a:t>21 Strategically Sourced Contracts</a:t>
            </a:r>
          </a:p>
          <a:p>
            <a:pPr lvl="1"/>
            <a:r>
              <a:rPr lang="en-US" sz="1800" dirty="0" smtClean="0"/>
              <a:t>11 Awarded in FY 2014</a:t>
            </a:r>
          </a:p>
          <a:p>
            <a:pPr lvl="1"/>
            <a:r>
              <a:rPr lang="en-US" sz="1800" dirty="0" smtClean="0"/>
              <a:t>4 Awarded to Small Business ($99M)</a:t>
            </a:r>
          </a:p>
          <a:p>
            <a:pPr lvl="1"/>
            <a:r>
              <a:rPr lang="en-US" sz="1800" dirty="0" smtClean="0"/>
              <a:t>2 Awarded to SDVOSB ($51M)</a:t>
            </a:r>
          </a:p>
          <a:p>
            <a:endParaRPr lang="en-US" sz="1600" dirty="0" smtClean="0"/>
          </a:p>
          <a:p>
            <a:pPr marL="0" indent="0">
              <a:buNone/>
            </a:pPr>
            <a:r>
              <a:rPr lang="en-US" sz="1600" dirty="0"/>
              <a:t>	</a:t>
            </a:r>
            <a:endParaRPr lang="en-US" sz="1600" b="1" i="1" dirty="0" smtClean="0">
              <a:solidFill>
                <a:srgbClr val="FF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82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6858000" cy="1219200"/>
          </a:xfrm>
        </p:spPr>
        <p:txBody>
          <a:bodyPr/>
          <a:lstStyle/>
          <a:p>
            <a:r>
              <a:rPr lang="en-US" b="1" dirty="0" smtClean="0"/>
              <a:t>OAO Mission </a:t>
            </a:r>
            <a:r>
              <a:rPr lang="en-US" b="1" dirty="0"/>
              <a:t>and Vision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u="sng" dirty="0"/>
              <a:t>Mission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1800" dirty="0"/>
              <a:t>Enabling our customers to provide best value </a:t>
            </a:r>
            <a:r>
              <a:rPr lang="en-US" sz="1800" dirty="0" smtClean="0"/>
              <a:t>solutions </a:t>
            </a:r>
            <a:br>
              <a:rPr lang="en-US" sz="1800" dirty="0" smtClean="0"/>
            </a:br>
            <a:r>
              <a:rPr lang="en-US" sz="1800" dirty="0" smtClean="0"/>
              <a:t>to </a:t>
            </a:r>
            <a:r>
              <a:rPr lang="en-US" sz="1800" dirty="0"/>
              <a:t>Veterans and their Families.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u="sng" dirty="0" smtClean="0"/>
              <a:t>Vision</a:t>
            </a:r>
            <a:endParaRPr lang="en-US" sz="2000" b="1" u="sng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A world class </a:t>
            </a:r>
            <a:r>
              <a:rPr lang="en-US" sz="1800" i="1" dirty="0"/>
              <a:t>Acquisition</a:t>
            </a:r>
            <a:r>
              <a:rPr lang="en-US" sz="1800" dirty="0"/>
              <a:t> organization that is </a:t>
            </a:r>
            <a:r>
              <a:rPr lang="en-US" sz="1800" u="sng" dirty="0"/>
              <a:t>customer-focused</a:t>
            </a:r>
            <a:r>
              <a:rPr lang="en-US" sz="1800" dirty="0"/>
              <a:t>, emulated by others, and an </a:t>
            </a:r>
            <a:r>
              <a:rPr lang="en-US" sz="1800" u="sng" dirty="0"/>
              <a:t>employer of choice</a:t>
            </a:r>
            <a:r>
              <a:rPr lang="en-US" sz="1800" dirty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An efficient and effective organization offering our customers </a:t>
            </a:r>
            <a:r>
              <a:rPr lang="en-US" sz="1800" u="sng" dirty="0"/>
              <a:t>customized, responsive service</a:t>
            </a:r>
            <a:r>
              <a:rPr lang="en-US" sz="1800" dirty="0"/>
              <a:t>, and the best value. We will maintain nimble operations, utilizing </a:t>
            </a:r>
            <a:r>
              <a:rPr lang="en-US" sz="1800" u="sng" dirty="0"/>
              <a:t>documented and repeatable processes</a:t>
            </a:r>
            <a:r>
              <a:rPr lang="en-US" sz="1800" dirty="0"/>
              <a:t>, as well as integrated tools and technology.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1800" dirty="0"/>
              <a:t>Our employees are forward-thinking, </a:t>
            </a:r>
            <a:r>
              <a:rPr lang="en-US" sz="1800" u="sng" dirty="0"/>
              <a:t>smart, and innovative acquisition professionals</a:t>
            </a:r>
            <a:r>
              <a:rPr lang="en-US" sz="1800" dirty="0"/>
              <a:t>, with strong technical and leadership competencies.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79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0"/>
            <a:ext cx="6934200" cy="1219200"/>
          </a:xfrm>
        </p:spPr>
        <p:txBody>
          <a:bodyPr/>
          <a:lstStyle/>
          <a:p>
            <a:r>
              <a:rPr lang="en-US" b="1" dirty="0" smtClean="0"/>
              <a:t>OAO Strategic </a:t>
            </a:r>
            <a:r>
              <a:rPr lang="en-US" b="1" dirty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r>
              <a:rPr lang="en-US" sz="2000" dirty="0"/>
              <a:t>Exceptional Customer Service</a:t>
            </a:r>
          </a:p>
          <a:p>
            <a:pPr lvl="1"/>
            <a:r>
              <a:rPr lang="en-US" sz="1800" dirty="0"/>
              <a:t>Customer Bill of Rights</a:t>
            </a:r>
          </a:p>
          <a:p>
            <a:pPr lvl="1"/>
            <a:r>
              <a:rPr lang="en-US" sz="1800" dirty="0"/>
              <a:t>Delivering best value services to Veterans and their Families</a:t>
            </a:r>
          </a:p>
          <a:p>
            <a:pPr lvl="1"/>
            <a:r>
              <a:rPr lang="en-US" sz="1800" dirty="0"/>
              <a:t>Be a business Partner</a:t>
            </a:r>
          </a:p>
          <a:p>
            <a:r>
              <a:rPr lang="en-US" sz="2000" dirty="0"/>
              <a:t>Outcome Focused vs Transaction Focused</a:t>
            </a:r>
          </a:p>
          <a:p>
            <a:r>
              <a:rPr lang="en-US" sz="2000" dirty="0"/>
              <a:t>Never compromise integrity – focus on the mission</a:t>
            </a:r>
          </a:p>
          <a:p>
            <a:r>
              <a:rPr lang="en-US" sz="2000" dirty="0"/>
              <a:t>High performance standards</a:t>
            </a:r>
          </a:p>
          <a:p>
            <a:pPr lvl="1"/>
            <a:r>
              <a:rPr lang="en-US" sz="1800" dirty="0"/>
              <a:t>Under promise – Over deliver</a:t>
            </a:r>
          </a:p>
          <a:p>
            <a:r>
              <a:rPr lang="en-US" sz="2000" dirty="0"/>
              <a:t>Public Service = Customer Service</a:t>
            </a:r>
          </a:p>
          <a:p>
            <a:r>
              <a:rPr lang="en-US" sz="2000" dirty="0"/>
              <a:t>One face to the customer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66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508" y="2286000"/>
            <a:ext cx="5970984" cy="32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1145969" y="1379517"/>
            <a:ext cx="6852062" cy="90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400" b="1" dirty="0" smtClean="0"/>
              <a:t>Establishes a Contracting Order </a:t>
            </a:r>
          </a:p>
          <a:p>
            <a:r>
              <a:rPr lang="en-US" sz="2400" b="1" dirty="0" smtClean="0"/>
              <a:t>of Priority throughout VA:</a:t>
            </a:r>
            <a:endParaRPr lang="en-US" sz="2400" b="1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2209800" y="0"/>
            <a:ext cx="6934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 smtClean="0"/>
              <a:t> </a:t>
            </a:r>
            <a:r>
              <a:rPr lang="en-US" b="1" dirty="0"/>
              <a:t>Veterans First </a:t>
            </a:r>
            <a:r>
              <a:rPr lang="en-US" b="1" dirty="0" smtClean="0"/>
              <a:t>Contracting </a:t>
            </a:r>
            <a:r>
              <a:rPr lang="en-US" b="1" dirty="0"/>
              <a:t>Program </a:t>
            </a:r>
            <a:r>
              <a:rPr lang="en-US" b="1" dirty="0" smtClean="0"/>
              <a:t>(</a:t>
            </a:r>
            <a:r>
              <a:rPr lang="en-US" b="1" dirty="0"/>
              <a:t>P.L. 109-461</a:t>
            </a:r>
            <a:r>
              <a:rPr lang="en-US" b="1" dirty="0" smtClean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8061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t="12189"/>
          <a:stretch>
            <a:fillRect/>
          </a:stretch>
        </p:blipFill>
        <p:spPr bwMode="auto">
          <a:xfrm>
            <a:off x="719138" y="1447800"/>
            <a:ext cx="7705725" cy="302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5350" y="4630060"/>
            <a:ext cx="73533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209800" y="0"/>
            <a:ext cx="6934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800" dirty="0" smtClean="0"/>
              <a:t> </a:t>
            </a:r>
            <a:r>
              <a:rPr lang="en-US" b="1" dirty="0"/>
              <a:t>Veterans First </a:t>
            </a:r>
            <a:r>
              <a:rPr lang="en-US" b="1" dirty="0" smtClean="0"/>
              <a:t>Contracting </a:t>
            </a:r>
            <a:r>
              <a:rPr lang="en-US" b="1" dirty="0"/>
              <a:t>Program </a:t>
            </a:r>
            <a:r>
              <a:rPr lang="en-US" b="1" dirty="0" smtClean="0"/>
              <a:t>(</a:t>
            </a:r>
            <a:r>
              <a:rPr lang="en-US" b="1" dirty="0"/>
              <a:t>P.L. 109-461</a:t>
            </a:r>
            <a:r>
              <a:rPr lang="en-US" b="1" dirty="0" smtClean="0"/>
              <a:t>) (cont.)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2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69342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 Small Business Representative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8900" y="5030688"/>
            <a:ext cx="3886200" cy="1217712"/>
          </a:xfrm>
        </p:spPr>
        <p:txBody>
          <a:bodyPr/>
          <a:lstStyle/>
          <a:p>
            <a:pPr algn="ctr">
              <a:buNone/>
            </a:pPr>
            <a:r>
              <a:rPr lang="en-US" sz="2000" dirty="0" smtClean="0"/>
              <a:t>Robert Overbey, Jr.</a:t>
            </a:r>
          </a:p>
          <a:p>
            <a:pPr algn="ctr">
              <a:buNone/>
            </a:pPr>
            <a:r>
              <a:rPr lang="en-US" sz="2000" u="sng" kern="1200" dirty="0" smtClean="0">
                <a:hlinkClick r:id="rId3"/>
              </a:rPr>
              <a:t>Robert.Overbey@va.gov</a:t>
            </a:r>
          </a:p>
          <a:p>
            <a:pPr algn="ctr">
              <a:buNone/>
            </a:pPr>
            <a:r>
              <a:rPr lang="en-US" sz="2000" dirty="0" smtClean="0"/>
              <a:t>(202) 461-6809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371600"/>
            <a:ext cx="8229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auto" latinLnBrk="0" hangingPunct="0"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Serves as </a:t>
            </a:r>
            <a:r>
              <a:rPr lang="en-US" sz="2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OAO’s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interface with VA Office of Small and Disadvantaged Business Utilization (OSDBU) and the Small Business Administration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(SBA)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auto" latinLnBrk="0" hangingPunct="0">
              <a:spcBef>
                <a:spcPts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Responds to queries from small businesses on conducting business with the OAO</a:t>
            </a:r>
          </a:p>
          <a:p>
            <a:pPr marL="342900" indent="-342900" fontAlgn="auto">
              <a:spcBef>
                <a:spcPts val="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en-US" sz="20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Promotes compliance with Public Law 109-461, Veterans Benefits, Health Care, and Information Technology Act of 2006, (i.e., Veterans First Contracting Program)</a:t>
            </a:r>
          </a:p>
          <a:p>
            <a:pPr marL="685800" lvl="1" indent="-342900" fontAlgn="auto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/>
            </a:pPr>
            <a:r>
              <a:rPr lang="en-US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priority for SDVOSB/VOSB awards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81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6858000" cy="1219200"/>
          </a:xfrm>
        </p:spPr>
        <p:txBody>
          <a:bodyPr/>
          <a:lstStyle/>
          <a:p>
            <a:pPr eaLnBrk="1" hangingPunct="1"/>
            <a:r>
              <a:rPr lang="en-US" altLang="en-US" sz="3200" b="1" dirty="0"/>
              <a:t>Navigating the Government </a:t>
            </a:r>
            <a:r>
              <a:rPr lang="en-US" altLang="en-US" sz="3200" b="1" dirty="0" smtClean="0"/>
              <a:t/>
            </a:r>
            <a:br>
              <a:rPr lang="en-US" altLang="en-US" sz="3200" b="1" dirty="0" smtClean="0"/>
            </a:br>
            <a:r>
              <a:rPr lang="en-US" altLang="en-US" sz="3200" b="1" dirty="0" smtClean="0"/>
              <a:t>Proposal </a:t>
            </a:r>
            <a:r>
              <a:rPr lang="en-US" altLang="en-US" sz="3200" b="1" dirty="0"/>
              <a:t>Process</a:t>
            </a:r>
            <a:endParaRPr lang="en-US" altLang="en-US" sz="3200" b="1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97363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Understanding the Do’s and Don’ts during the Solicitation Process</a:t>
            </a:r>
          </a:p>
          <a:p>
            <a:pPr eaLnBrk="1" hangingPunct="1"/>
            <a:r>
              <a:rPr lang="en-US" altLang="en-US" sz="2000" dirty="0" smtClean="0"/>
              <a:t>Discussions</a:t>
            </a:r>
          </a:p>
          <a:p>
            <a:pPr lvl="1" eaLnBrk="1" hangingPunct="1"/>
            <a:r>
              <a:rPr lang="en-US" altLang="en-US" sz="1800" dirty="0" smtClean="0"/>
              <a:t>The Government’s Obligation during Discussions</a:t>
            </a:r>
          </a:p>
          <a:p>
            <a:pPr lvl="1" eaLnBrk="1" hangingPunct="1"/>
            <a:r>
              <a:rPr lang="en-US" altLang="en-US" sz="1800" dirty="0" smtClean="0"/>
              <a:t>Difference between “Clarification” and “Discussion”</a:t>
            </a:r>
          </a:p>
          <a:p>
            <a:pPr eaLnBrk="1" hangingPunct="1"/>
            <a:r>
              <a:rPr lang="en-US" altLang="en-US" sz="2000" dirty="0" smtClean="0"/>
              <a:t>Final Proposal Revisions (FPRs)</a:t>
            </a:r>
          </a:p>
          <a:p>
            <a:pPr eaLnBrk="1" hangingPunct="1"/>
            <a:r>
              <a:rPr lang="en-US" altLang="en-US" sz="2000" dirty="0" smtClean="0"/>
              <a:t>Pre-award &amp; Post-award Debriefings</a:t>
            </a:r>
          </a:p>
          <a:p>
            <a:pPr eaLnBrk="1" hangingPunct="1"/>
            <a:r>
              <a:rPr lang="en-US" altLang="en-US" sz="2000" dirty="0" smtClean="0"/>
              <a:t>Protests</a:t>
            </a:r>
          </a:p>
          <a:p>
            <a:pPr eaLnBrk="1" hangingPunct="1"/>
            <a:r>
              <a:rPr lang="en-US" altLang="en-US" sz="2000" dirty="0" smtClean="0"/>
              <a:t>Engaging the Contracting Officer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F321ECE6-8BD4-49D3-9F0F-BB73EF78682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0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6858000" cy="1219200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/>
              <a:t>Do’s and Don’ts During the </a:t>
            </a:r>
            <a:br>
              <a:rPr lang="en-US" altLang="en-US" b="1" dirty="0" smtClean="0"/>
            </a:br>
            <a:r>
              <a:rPr lang="en-US" altLang="en-US" b="1" dirty="0" smtClean="0"/>
              <a:t>Solicitation Process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38150" y="1371600"/>
            <a:ext cx="8267700" cy="4906963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The Government encourages early exchanges with industry</a:t>
            </a:r>
          </a:p>
          <a:p>
            <a:pPr eaLnBrk="1" hangingPunct="1"/>
            <a:r>
              <a:rPr lang="en-US" altLang="en-US" sz="2000" dirty="0" smtClean="0"/>
              <a:t>It is acceptable to request one-on-one meetings</a:t>
            </a:r>
          </a:p>
          <a:p>
            <a:pPr eaLnBrk="1" hangingPunct="1"/>
            <a:r>
              <a:rPr lang="en-US" altLang="en-US" sz="2000" dirty="0" smtClean="0"/>
              <a:t>Attend vendor meetings, respond to RFIs and stay engaged</a:t>
            </a:r>
          </a:p>
          <a:p>
            <a:pPr eaLnBrk="1" hangingPunct="1"/>
            <a:r>
              <a:rPr lang="en-US" altLang="en-US" sz="2000" dirty="0" smtClean="0"/>
              <a:t>Once the solicitation has been issued:</a:t>
            </a:r>
          </a:p>
          <a:p>
            <a:pPr lvl="1" eaLnBrk="1" hangingPunct="1"/>
            <a:r>
              <a:rPr lang="en-US" altLang="en-US" sz="1800" dirty="0" smtClean="0"/>
              <a:t>Cease all “informal” discussions with the Government personnel involved</a:t>
            </a:r>
          </a:p>
          <a:p>
            <a:pPr lvl="1" eaLnBrk="1" hangingPunct="1"/>
            <a:r>
              <a:rPr lang="en-US" altLang="en-US" sz="1800" dirty="0" smtClean="0"/>
              <a:t>Can conduct formal interactions through the Contracting Officer</a:t>
            </a:r>
          </a:p>
          <a:p>
            <a:pPr lvl="1" eaLnBrk="1" hangingPunct="1"/>
            <a:r>
              <a:rPr lang="en-US" altLang="en-US" sz="1800" dirty="0" smtClean="0"/>
              <a:t>Submit any questions in writing to the Contracting Officer</a:t>
            </a:r>
          </a:p>
          <a:p>
            <a:pPr lvl="1" eaLnBrk="1" hangingPunct="1"/>
            <a:r>
              <a:rPr lang="en-US" altLang="en-US" sz="1800" dirty="0" smtClean="0"/>
              <a:t>Do not pressure the Contracting Officer/Technical staff to exceed boundaries</a:t>
            </a:r>
          </a:p>
          <a:p>
            <a:pPr eaLnBrk="1" hangingPunct="1"/>
            <a:r>
              <a:rPr lang="en-US" altLang="en-US" sz="2000" dirty="0" smtClean="0"/>
              <a:t>Become familiar with Procurement Integrity Rules</a:t>
            </a:r>
          </a:p>
          <a:p>
            <a:pPr lvl="1" eaLnBrk="1" hangingPunct="1"/>
            <a:r>
              <a:rPr lang="en-US" altLang="en-US" sz="1800" dirty="0" smtClean="0"/>
              <a:t>Do not attempt to obtain any procurement sensitive information (illegal)</a:t>
            </a:r>
          </a:p>
          <a:p>
            <a:pPr lvl="1" eaLnBrk="1" hangingPunct="1"/>
            <a:r>
              <a:rPr lang="en-US" altLang="en-US" sz="1800" dirty="0" smtClean="0"/>
              <a:t>If you are given any procurement sensitive information, immediately contact your legal department/attorney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D779CB32-0009-4052-9097-C18492153EB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33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6324600" cy="944562"/>
          </a:xfrm>
        </p:spPr>
        <p:txBody>
          <a:bodyPr/>
          <a:lstStyle/>
          <a:p>
            <a:r>
              <a:rPr lang="en-US" b="1" dirty="0" smtClean="0"/>
              <a:t>Overview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 numCol="1"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Who Am I?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VA Organizational Chart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Some VA Basics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VA’s </a:t>
            </a:r>
            <a:r>
              <a:rPr lang="en-US" sz="2000" dirty="0"/>
              <a:t>Acquisition Organization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OAO Organizational Chart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OAO Organizational Background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OAO Unique Services Provided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FY 14 In Review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OAO Mission and Vision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OAO Strategic Goals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Veterans </a:t>
            </a:r>
            <a:r>
              <a:rPr lang="en-US" sz="2000" dirty="0"/>
              <a:t>First Contracting Program </a:t>
            </a:r>
            <a:r>
              <a:rPr lang="en-US" sz="2000" dirty="0" smtClean="0"/>
              <a:t>(</a:t>
            </a:r>
            <a:r>
              <a:rPr lang="en-US" sz="2000" dirty="0"/>
              <a:t>P.L. 109-461</a:t>
            </a:r>
            <a:r>
              <a:rPr lang="en-US" sz="2000" dirty="0" smtClean="0"/>
              <a:t>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56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209800" y="-22761"/>
            <a:ext cx="6934200" cy="1241961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/>
              <a:t>Market Research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95300" y="1371600"/>
            <a:ext cx="8153400" cy="4906963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The Government must conduct Market Research</a:t>
            </a:r>
          </a:p>
          <a:p>
            <a:pPr eaLnBrk="1" hangingPunct="1"/>
            <a:r>
              <a:rPr lang="en-US" altLang="en-US" sz="2000" dirty="0" smtClean="0"/>
              <a:t>The Extent of Market Research conducted depends on factors</a:t>
            </a:r>
            <a:br>
              <a:rPr lang="en-US" altLang="en-US" sz="2000" dirty="0" smtClean="0"/>
            </a:br>
            <a:r>
              <a:rPr lang="en-US" altLang="en-US" sz="2000" dirty="0" smtClean="0"/>
              <a:t>such as:</a:t>
            </a:r>
          </a:p>
          <a:p>
            <a:pPr lvl="1" eaLnBrk="1" hangingPunct="1"/>
            <a:r>
              <a:rPr lang="en-US" altLang="en-US" sz="1800" dirty="0" smtClean="0"/>
              <a:t>Urgency</a:t>
            </a:r>
          </a:p>
          <a:p>
            <a:pPr lvl="1" eaLnBrk="1" hangingPunct="1"/>
            <a:r>
              <a:rPr lang="en-US" altLang="en-US" sz="1800" dirty="0" smtClean="0"/>
              <a:t>Estimated dollar value</a:t>
            </a:r>
          </a:p>
          <a:p>
            <a:pPr lvl="1" eaLnBrk="1" hangingPunct="1"/>
            <a:r>
              <a:rPr lang="en-US" altLang="en-US" sz="1800" dirty="0" smtClean="0"/>
              <a:t>Complexity</a:t>
            </a:r>
          </a:p>
          <a:p>
            <a:pPr lvl="1" eaLnBrk="1" hangingPunct="1"/>
            <a:r>
              <a:rPr lang="en-US" altLang="en-US" sz="1800" dirty="0" smtClean="0"/>
              <a:t>Past experience</a:t>
            </a:r>
          </a:p>
          <a:p>
            <a:pPr eaLnBrk="1" hangingPunct="1"/>
            <a:r>
              <a:rPr lang="en-US" altLang="en-US" sz="2000" dirty="0" smtClean="0"/>
              <a:t>Can Include:</a:t>
            </a:r>
          </a:p>
          <a:p>
            <a:pPr lvl="1" eaLnBrk="1" hangingPunct="1"/>
            <a:r>
              <a:rPr lang="en-US" altLang="en-US" sz="1800" dirty="0" smtClean="0"/>
              <a:t>RFIs</a:t>
            </a:r>
          </a:p>
          <a:p>
            <a:pPr lvl="1" eaLnBrk="1" hangingPunct="1"/>
            <a:r>
              <a:rPr lang="en-US" altLang="en-US" sz="1800" dirty="0" smtClean="0"/>
              <a:t>Industry/vendor conference</a:t>
            </a:r>
          </a:p>
          <a:p>
            <a:pPr lvl="1" eaLnBrk="1" hangingPunct="1"/>
            <a:r>
              <a:rPr lang="en-US" altLang="en-US" sz="1800" dirty="0" smtClean="0"/>
              <a:t>One-on-one meetings </a:t>
            </a:r>
          </a:p>
          <a:p>
            <a:pPr lvl="1" eaLnBrk="1" hangingPunct="1"/>
            <a:r>
              <a:rPr lang="en-US" altLang="en-US" sz="1800" dirty="0" smtClean="0"/>
              <a:t>Draft RFPs</a:t>
            </a:r>
          </a:p>
          <a:p>
            <a:pPr lvl="1" eaLnBrk="1" hangingPunct="1"/>
            <a:r>
              <a:rPr lang="en-US" altLang="en-US" sz="1800" dirty="0" smtClean="0"/>
              <a:t>Pre-solicitation or pre-proposal conferences</a:t>
            </a:r>
          </a:p>
          <a:p>
            <a:pPr lvl="1" eaLnBrk="1" hangingPunct="1"/>
            <a:r>
              <a:rPr lang="en-US" altLang="en-US" sz="1800" dirty="0" smtClean="0"/>
              <a:t>FAR encourages early exchanges with Industry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4FB5479-58E1-4B30-A260-1688997BFCA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34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6858000" cy="12192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RFIs, RFQs, </a:t>
            </a:r>
            <a:r>
              <a:rPr lang="en-US" altLang="en-US" b="1" dirty="0" smtClean="0"/>
              <a:t>&amp; </a:t>
            </a:r>
            <a:r>
              <a:rPr lang="en-US" altLang="en-US" b="1" dirty="0"/>
              <a:t>RFPs</a:t>
            </a:r>
            <a:endParaRPr lang="en-US" altLang="en-US" b="1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r>
              <a:rPr lang="en-US" altLang="en-US" sz="2000" dirty="0" smtClean="0"/>
              <a:t>Request for Information (RFI)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sz="1800" dirty="0" smtClean="0"/>
              <a:t>RFIs may be used when the Government does not presently intend to award a contract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sz="1800" dirty="0" smtClean="0"/>
              <a:t>Government is generally looking to obtain market information, or capabilities for planning purposes/market research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sz="1800" dirty="0" smtClean="0"/>
              <a:t>Responses to these notices are NOT offers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sz="1800" dirty="0" smtClean="0"/>
              <a:t>There is generally no required format for RFIs &amp; responses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sz="1800" dirty="0" smtClean="0"/>
              <a:t>May also be referred to as “Sources Sought” notice</a:t>
            </a:r>
          </a:p>
          <a:p>
            <a:pPr marL="457200" lvl="1" indent="0" eaLnBrk="1" hangingPunct="1">
              <a:spcBef>
                <a:spcPts val="0"/>
              </a:spcBef>
              <a:buNone/>
            </a:pPr>
            <a:endParaRPr lang="en-US" altLang="en-US" sz="1800" dirty="0" smtClean="0"/>
          </a:p>
          <a:p>
            <a:pPr eaLnBrk="1" hangingPunct="1">
              <a:spcBef>
                <a:spcPts val="0"/>
              </a:spcBef>
            </a:pPr>
            <a:r>
              <a:rPr lang="en-US" altLang="en-US" sz="2000" dirty="0" smtClean="0"/>
              <a:t>So, Why Should You Respond: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sz="1800" dirty="0" smtClean="0"/>
              <a:t>You may offer unique insights that will improve the requirement/shape the future acquisition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sz="1800" dirty="0" smtClean="0"/>
              <a:t>Express your interest in the upcoming acquisition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sz="1800" dirty="0" smtClean="0"/>
              <a:t>Marketing to the Government decision makers –</a:t>
            </a:r>
          </a:p>
          <a:p>
            <a:pPr lvl="2" eaLnBrk="1" hangingPunct="1">
              <a:spcBef>
                <a:spcPts val="0"/>
              </a:spcBef>
            </a:pPr>
            <a:r>
              <a:rPr lang="en-US" altLang="en-US" sz="1600" dirty="0" smtClean="0"/>
              <a:t>Demonstrates your firm’s “quality” of thought</a:t>
            </a:r>
          </a:p>
          <a:p>
            <a:pPr lvl="2" eaLnBrk="1" hangingPunct="1">
              <a:spcBef>
                <a:spcPts val="0"/>
              </a:spcBef>
            </a:pPr>
            <a:r>
              <a:rPr lang="en-US" altLang="en-US" sz="1600" dirty="0" smtClean="0"/>
              <a:t>Reaches directly to the contracting and technical evaluation staff you may never otherwise reach</a:t>
            </a:r>
          </a:p>
          <a:p>
            <a:pPr lvl="1" eaLnBrk="1" hangingPunct="1">
              <a:spcBef>
                <a:spcPts val="0"/>
              </a:spcBef>
            </a:pPr>
            <a:r>
              <a:rPr lang="en-US" altLang="en-US" sz="1800" dirty="0" smtClean="0"/>
              <a:t>Does not require a large investment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637786E2-7198-48D6-BFEB-DED0FCEF15B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2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2209800" y="0"/>
            <a:ext cx="6934200" cy="1219200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/>
              <a:t>RFIs, RFQs, &amp; RFPs (cont.)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04800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Request for Quotation (RFQ)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Cannot be accepted by the Government to form a binding contract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The vendor’s response to the RFQ is considered a “quote” not an “offer”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The Government will use a purchase order to actually form a contract in response to the receipt of the quote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Generally only used for non-complex, smaller purchases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43AAB602-3329-44AD-91E3-7FE0ACA1EE53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28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209800" y="8138"/>
            <a:ext cx="6934200" cy="1211062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RFIs, RFQs, &amp; </a:t>
            </a:r>
            <a:r>
              <a:rPr lang="en-US" altLang="en-US" b="1" dirty="0"/>
              <a:t>RFPs (cont.)</a:t>
            </a:r>
            <a:endParaRPr lang="en-US" altLang="en-US" b="1" dirty="0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312420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Request for Proposal (RFP)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Used in negotiated acquisitions to ensure that the Government obtains the best solution and price for a requirement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Generally used for more complex acquisitions, when multiple factors are being considered in the award decision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Government will try to award without discussions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Generally technical/management approach is significantly more important than other factors such as Price or Past Performance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DE8D3BFC-3703-490C-AD99-3F444D41C5B9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74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6858000" cy="1219200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RFIs, RFQs, &amp; </a:t>
            </a:r>
            <a:r>
              <a:rPr lang="en-US" altLang="en-US" b="1" dirty="0"/>
              <a:t>RFPs (cont.)</a:t>
            </a:r>
            <a:endParaRPr lang="en-US" altLang="en-US" b="1" dirty="0" smtClean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41960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What does the Government mean by “responsible”?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The vendor must have adequate financial resources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Be able to comply with the delivery/performance schedule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Have a satisfactory past performance record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Have a satisfactory record of integrity/business ethics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Have the requisite organization, equipment/facilities, experience/skills and controls in place to perform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Price Related Factors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Any factor that impacts price such as</a:t>
            </a:r>
          </a:p>
          <a:p>
            <a:pPr lvl="2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Cost of inspection</a:t>
            </a:r>
          </a:p>
          <a:p>
            <a:pPr lvl="2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Supplies</a:t>
            </a:r>
          </a:p>
          <a:p>
            <a:pPr lvl="2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Transportation</a:t>
            </a:r>
          </a:p>
          <a:p>
            <a:pPr lvl="2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Federal, state &amp; local taxes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41FB80CC-23D5-4FD0-B1AE-223EEE92310E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3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2286000" y="14056"/>
            <a:ext cx="6858000" cy="1205144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/>
              <a:t>Proposal Preparation &amp; Submission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19100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Read the </a:t>
            </a:r>
            <a:r>
              <a:rPr lang="en-US" altLang="en-US" sz="2000" b="1" u="sng" dirty="0" smtClean="0"/>
              <a:t>ENTIRE</a:t>
            </a:r>
            <a:r>
              <a:rPr lang="en-US" altLang="en-US" sz="2000" dirty="0" smtClean="0"/>
              <a:t> solicitation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Contract clauses are </a:t>
            </a:r>
            <a:r>
              <a:rPr lang="en-US" altLang="en-US" sz="2000" b="1" u="sng" dirty="0" smtClean="0"/>
              <a:t>IMPORTANT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Understand the Evaluation Criteria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Submit questions to the Contracting Officer in </a:t>
            </a:r>
            <a:r>
              <a:rPr lang="en-US" altLang="en-US" sz="2000" b="1" u="sng" dirty="0" smtClean="0"/>
              <a:t>WRITING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Verbal responses to questions are </a:t>
            </a:r>
            <a:r>
              <a:rPr lang="en-US" altLang="en-US" sz="2000" b="1" u="sng" dirty="0" smtClean="0"/>
              <a:t>NOT BINDING </a:t>
            </a:r>
            <a:r>
              <a:rPr lang="en-US" altLang="en-US" sz="2000" dirty="0" smtClean="0"/>
              <a:t>on the Government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Understand, when, where and how to submit the proposal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Pay attention to Amendments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Page Limitations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Organize your submission to be responsive to the requirement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Pay attention to “Other” Instructions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43C057B3-D8BC-457B-9655-7C1D0FD1738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37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2209800" y="0"/>
            <a:ext cx="6934200" cy="1219200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/>
              <a:t>Discussions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The Government encourages early exchanges with industry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It is acceptable to request one-on-one meetings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Attend vendor meetings, respond to RFIs and stay engaged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Once the solicitation has been issued: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Cease all “informal” discussions with the Government personnel involved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Can conduct formal interactions through the Contracting Officer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Submit any questions in writing to the Contracting Officer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Do not pressure the Contracting Officer/Technical staff to exceed boundaries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Become familiar with Procurement Integrity Rules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Do not attempt to obtain any procurement sensitive information (illegal)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If you are given any procurement sensitive information, immediately contact your legal department/attorney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5A1B70F4-29E1-4BA3-B742-656521FC03C2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00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6858000" cy="1219200"/>
          </a:xfrm>
        </p:spPr>
        <p:txBody>
          <a:bodyPr/>
          <a:lstStyle/>
          <a:p>
            <a:pPr eaLnBrk="1" hangingPunct="1"/>
            <a:r>
              <a:rPr lang="en-US" altLang="en-US" b="1" dirty="0" smtClean="0"/>
              <a:t>Discussions </a:t>
            </a:r>
            <a:r>
              <a:rPr lang="en-US" altLang="en-US" b="1" dirty="0"/>
              <a:t>(cont.)</a:t>
            </a:r>
            <a:endParaRPr lang="en-US" altLang="en-US" b="1" dirty="0" smtClean="0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06963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Prior to establishing a competitive range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May be limited to those </a:t>
            </a:r>
            <a:r>
              <a:rPr lang="en-US" altLang="en-US" sz="1800" dirty="0" err="1" smtClean="0"/>
              <a:t>offerors</a:t>
            </a:r>
            <a:r>
              <a:rPr lang="en-US" altLang="en-US" sz="1800" dirty="0" smtClean="0"/>
              <a:t> whose inclusion in uncertain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Shall be held with those </a:t>
            </a:r>
            <a:r>
              <a:rPr lang="en-US" altLang="en-US" sz="1800" dirty="0" err="1" smtClean="0"/>
              <a:t>offerors</a:t>
            </a:r>
            <a:r>
              <a:rPr lang="en-US" altLang="en-US" sz="1800" dirty="0" smtClean="0"/>
              <a:t> whose past performance may prevent their inclusion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After establishing a competitive range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Must be conducted with all </a:t>
            </a:r>
            <a:r>
              <a:rPr lang="en-US" altLang="en-US" sz="1800" dirty="0" err="1" smtClean="0"/>
              <a:t>offerors</a:t>
            </a:r>
            <a:r>
              <a:rPr lang="en-US" altLang="en-US" sz="1800" dirty="0" smtClean="0"/>
              <a:t> in the competitive range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Contracting Officers must discuss deficiencies, significant weaknesses and adverse past performance but is NOT required to address every area where the proposal could be improved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Contracting Officers can NOT reveal any information from a competitor’s proposal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Final Proposal Revision (FPR)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Be sure to address all areas raised during discussions – this is your last chance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CA2F62F7-23E7-45E8-8EA2-ED31DE2D9AC6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38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209800" y="-25153"/>
            <a:ext cx="6934200" cy="1244353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/>
              <a:t>Debriefings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06963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Pre-Award &amp; Post-Award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Request a debriefing within three days of receiving notification (either of elimination from the competitive range or the “sorry” letter)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What to Expect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The CO can tell you evaluation results of your proposal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Summary of the rationale for eliminating your proposal from the further consideration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The CO can NOT tell you the number of offerors competing, their identifies and the content of their proposals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5637844F-F88F-4888-A9DB-D34E067BBB70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04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6858000" cy="1219200"/>
          </a:xfrm>
        </p:spPr>
        <p:txBody>
          <a:bodyPr/>
          <a:lstStyle/>
          <a:p>
            <a:pPr algn="ctr" eaLnBrk="1" hangingPunct="1"/>
            <a:r>
              <a:rPr lang="en-US" altLang="en-US" b="1" dirty="0" smtClean="0"/>
              <a:t>Protests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Either to the Agency (Contracting Officer) or the Government Accountability Office (GAO)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The number of cases filed in FY 2014 </a:t>
            </a:r>
            <a:r>
              <a:rPr lang="en-US" sz="2000" dirty="0" smtClean="0"/>
              <a:t>were </a:t>
            </a:r>
            <a:r>
              <a:rPr lang="en-US" sz="2000" dirty="0"/>
              <a:t>up by 5% from FY </a:t>
            </a:r>
            <a:r>
              <a:rPr lang="en-US" sz="2000" dirty="0" smtClean="0"/>
              <a:t>2013, including: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sz="1800" dirty="0" smtClean="0"/>
              <a:t>2,445 </a:t>
            </a:r>
            <a:r>
              <a:rPr lang="en-US" sz="1800" dirty="0"/>
              <a:t>bid </a:t>
            </a:r>
            <a:r>
              <a:rPr lang="en-US" sz="1800" dirty="0" smtClean="0"/>
              <a:t>protests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sz="1800" dirty="0" smtClean="0"/>
              <a:t>50 </a:t>
            </a:r>
            <a:r>
              <a:rPr lang="en-US" sz="1800" dirty="0"/>
              <a:t>cost </a:t>
            </a:r>
            <a:r>
              <a:rPr lang="en-US" sz="1800" dirty="0" smtClean="0"/>
              <a:t>claims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sz="1800" dirty="0" smtClean="0"/>
              <a:t>66 </a:t>
            </a:r>
            <a:r>
              <a:rPr lang="en-US" sz="1800" dirty="0"/>
              <a:t>requests for </a:t>
            </a:r>
            <a:r>
              <a:rPr lang="en-US" sz="1800" dirty="0" smtClean="0"/>
              <a:t>reconsideration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Of the 556 </a:t>
            </a:r>
            <a:r>
              <a:rPr lang="en-US" sz="2000" dirty="0"/>
              <a:t>cases that were decided on their </a:t>
            </a:r>
            <a:r>
              <a:rPr lang="en-US" sz="2000" dirty="0" smtClean="0"/>
              <a:t>merits, only </a:t>
            </a:r>
            <a:r>
              <a:rPr lang="en-US" sz="2000" dirty="0"/>
              <a:t>72 (or 13%) were sustained</a:t>
            </a:r>
            <a:r>
              <a:rPr lang="en-US" sz="2000" dirty="0" smtClean="0"/>
              <a:t>.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The </a:t>
            </a:r>
            <a:r>
              <a:rPr lang="en-US" sz="2000" dirty="0"/>
              <a:t>most prevalent reasons for sustaining protests were</a:t>
            </a:r>
            <a:r>
              <a:rPr lang="en-US" sz="2000" dirty="0" smtClean="0"/>
              <a:t>:</a:t>
            </a:r>
          </a:p>
          <a:p>
            <a:pPr marL="800100" lvl="1" indent="-342900" eaLnBrk="1" hangingPunct="1">
              <a:spcBef>
                <a:spcPts val="0"/>
              </a:spcBef>
              <a:spcAft>
                <a:spcPts val="600"/>
              </a:spcAft>
              <a:buAutoNum type="arabicParenBoth"/>
            </a:pPr>
            <a:r>
              <a:rPr lang="en-US" sz="1800" dirty="0" smtClean="0"/>
              <a:t>Failure </a:t>
            </a:r>
            <a:r>
              <a:rPr lang="en-US" sz="1800" dirty="0"/>
              <a:t>to follow evaluation </a:t>
            </a:r>
            <a:r>
              <a:rPr lang="en-US" sz="1800" dirty="0" smtClean="0"/>
              <a:t>criteria</a:t>
            </a:r>
          </a:p>
          <a:p>
            <a:pPr marL="800100" lvl="1" indent="-342900" eaLnBrk="1" hangingPunct="1">
              <a:spcBef>
                <a:spcPts val="0"/>
              </a:spcBef>
              <a:spcAft>
                <a:spcPts val="600"/>
              </a:spcAft>
              <a:buAutoNum type="arabicParenBoth"/>
            </a:pPr>
            <a:r>
              <a:rPr lang="en-US" sz="1800" dirty="0" smtClean="0"/>
              <a:t>Flawed </a:t>
            </a:r>
            <a:r>
              <a:rPr lang="en-US" sz="1800" dirty="0"/>
              <a:t>selection </a:t>
            </a:r>
            <a:r>
              <a:rPr lang="en-US" sz="1800" dirty="0" smtClean="0"/>
              <a:t>decision</a:t>
            </a:r>
          </a:p>
          <a:p>
            <a:pPr marL="800100" lvl="1" indent="-342900" eaLnBrk="1" hangingPunct="1">
              <a:spcBef>
                <a:spcPts val="0"/>
              </a:spcBef>
              <a:spcAft>
                <a:spcPts val="600"/>
              </a:spcAft>
              <a:buAutoNum type="arabicParenBoth"/>
            </a:pPr>
            <a:r>
              <a:rPr lang="en-US" sz="1800" dirty="0" smtClean="0"/>
              <a:t>Unreasonable </a:t>
            </a:r>
            <a:r>
              <a:rPr lang="en-US" sz="1800" dirty="0"/>
              <a:t>technical evaluation, </a:t>
            </a:r>
            <a:r>
              <a:rPr lang="en-US" sz="1800" dirty="0" smtClean="0"/>
              <a:t>and</a:t>
            </a:r>
          </a:p>
          <a:p>
            <a:pPr marL="800100" lvl="1" indent="-342900" eaLnBrk="1" hangingPunct="1">
              <a:spcBef>
                <a:spcPts val="0"/>
              </a:spcBef>
              <a:spcAft>
                <a:spcPts val="600"/>
              </a:spcAft>
              <a:buAutoNum type="arabicParenBoth"/>
            </a:pPr>
            <a:r>
              <a:rPr lang="en-US" sz="1800" dirty="0" smtClean="0"/>
              <a:t>Unequal </a:t>
            </a:r>
            <a:r>
              <a:rPr lang="en-US" sz="1800" dirty="0"/>
              <a:t>treatment</a:t>
            </a:r>
            <a:endParaRPr lang="en-US" altLang="en-US" sz="1800" b="1" dirty="0" smtClean="0">
              <a:solidFill>
                <a:srgbClr val="C00000"/>
              </a:solidFill>
            </a:endParaRPr>
          </a:p>
          <a:p>
            <a:pPr marL="0" indent="0" eaLnBrk="1" hangingPunct="1">
              <a:buNone/>
            </a:pPr>
            <a:endParaRPr lang="en-US" altLang="en-US" sz="2000" b="1" dirty="0" smtClean="0">
              <a:solidFill>
                <a:srgbClr val="C00000"/>
              </a:solidFill>
            </a:endParaRPr>
          </a:p>
          <a:p>
            <a:pPr lvl="1" eaLnBrk="1" hangingPunct="1"/>
            <a:endParaRPr lang="en-US" alt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CFD657A0-8FCB-4116-A906-461C76B4BB60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35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6324600" cy="944562"/>
          </a:xfrm>
        </p:spPr>
        <p:txBody>
          <a:bodyPr/>
          <a:lstStyle/>
          <a:p>
            <a:r>
              <a:rPr lang="en-US" b="1" dirty="0"/>
              <a:t>Overview </a:t>
            </a:r>
            <a:r>
              <a:rPr lang="en-US" b="1" dirty="0" smtClean="0"/>
              <a:t>(cont.)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 numCol="1"/>
          <a:lstStyle/>
          <a:p>
            <a:pPr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/>
              <a:t>Small Business Representative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 smtClean="0">
                <a:ea typeface="Calibri"/>
              </a:rPr>
              <a:t>Navigating the Government Proposal Process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 smtClean="0">
                <a:ea typeface="Calibri"/>
              </a:rPr>
              <a:t>Do’s </a:t>
            </a:r>
            <a:r>
              <a:rPr lang="en-US" sz="2000" dirty="0">
                <a:ea typeface="Calibri"/>
              </a:rPr>
              <a:t>and Don’ts During the Solicitation Process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>
                <a:ea typeface="Calibri"/>
              </a:rPr>
              <a:t>Market Research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>
                <a:ea typeface="Calibri"/>
              </a:rPr>
              <a:t>RFIs, RFQs, &amp; RFPs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>
                <a:ea typeface="Calibri"/>
              </a:rPr>
              <a:t>Proposal Preparation &amp; Submission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>
                <a:ea typeface="Calibri"/>
              </a:rPr>
              <a:t>Discussions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>
                <a:ea typeface="Calibri"/>
              </a:rPr>
              <a:t>Debriefings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 smtClean="0">
                <a:ea typeface="Calibri"/>
              </a:rPr>
              <a:t>Protests</a:t>
            </a:r>
          </a:p>
          <a:p>
            <a:pPr lvl="0">
              <a:spcBef>
                <a:spcPts val="0"/>
              </a:spcBef>
              <a:spcAft>
                <a:spcPts val="600"/>
              </a:spcAft>
              <a:buFont typeface="Arial"/>
              <a:buChar char="•"/>
              <a:tabLst>
                <a:tab pos="457200" algn="l"/>
              </a:tabLst>
            </a:pPr>
            <a:r>
              <a:rPr lang="en-US" sz="2000" dirty="0" smtClean="0">
                <a:ea typeface="Calibri"/>
              </a:rPr>
              <a:t>Important Web Sites</a:t>
            </a:r>
            <a:endParaRPr lang="en-US" sz="2000" dirty="0">
              <a:ea typeface="Calibri"/>
            </a:endParaRPr>
          </a:p>
          <a:p>
            <a:pPr eaLnBrk="1" hangingPunct="1"/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9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828800" y="152400"/>
            <a:ext cx="7696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US" sz="4000" dirty="0" smtClean="0"/>
              <a:t> </a:t>
            </a:r>
            <a:r>
              <a:rPr lang="en-US" b="1" dirty="0" smtClean="0"/>
              <a:t>Important Web Sites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61358" y="1371600"/>
            <a:ext cx="8221284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000" dirty="0" smtClean="0"/>
              <a:t>Advanced Planning Briefing to Industry (APBI) </a:t>
            </a:r>
          </a:p>
          <a:p>
            <a:pPr marL="685800" lvl="1" indent="-342900" fontAlgn="auto">
              <a:spcAft>
                <a:spcPts val="0"/>
              </a:spcAft>
              <a:defRPr/>
            </a:pPr>
            <a:r>
              <a:rPr lang="en-US" sz="2000" u="sng" dirty="0" smtClean="0">
                <a:hlinkClick r:id="rId2"/>
              </a:rPr>
              <a:t>https://www.voa.va.gov</a:t>
            </a:r>
            <a:r>
              <a:rPr lang="en-US" sz="2000" u="sng" dirty="0" smtClean="0"/>
              <a:t> </a:t>
            </a:r>
            <a:r>
              <a:rPr lang="en-US" sz="2000" dirty="0"/>
              <a:t> </a:t>
            </a:r>
            <a:r>
              <a:rPr lang="en-US" sz="2000" dirty="0" smtClean="0"/>
              <a:t>(under APBI library)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/>
              <a:t>Federal Business Opportunities (Fed Biz Ops or FBO)</a:t>
            </a:r>
            <a:endParaRPr lang="en-US" sz="2000" u="sng" dirty="0" smtClean="0"/>
          </a:p>
          <a:p>
            <a:pPr marL="685800" lvl="1" indent="-342900" fontAlgn="auto">
              <a:spcAft>
                <a:spcPts val="0"/>
              </a:spcAft>
              <a:defRPr/>
            </a:pPr>
            <a:r>
              <a:rPr lang="en-US" sz="2000" u="sng" dirty="0" smtClean="0">
                <a:hlinkClick r:id="rId3"/>
              </a:rPr>
              <a:t>http://www.fbo.gov</a:t>
            </a:r>
            <a:endParaRPr lang="en-US" sz="2000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/>
              <a:t>Forecast of Contracting Opportunities (FCO) </a:t>
            </a:r>
          </a:p>
          <a:p>
            <a:pPr marL="685800" lvl="1" indent="-342900" fontAlgn="auto">
              <a:spcAft>
                <a:spcPts val="0"/>
              </a:spcAft>
              <a:defRPr/>
            </a:pPr>
            <a:r>
              <a:rPr lang="en-US" sz="2000" u="sng" dirty="0" smtClean="0">
                <a:hlinkClick r:id="rId4"/>
              </a:rPr>
              <a:t>https://www.vendorportal.ecms.va.gov/eVP/fco/FCO.aspx</a:t>
            </a:r>
            <a:endParaRPr lang="en-US" sz="2000" u="sng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/>
              <a:t>VA Center for Innovation </a:t>
            </a:r>
          </a:p>
          <a:p>
            <a:pPr marL="685800" lvl="1" indent="-342900" fontAlgn="auto">
              <a:spcAft>
                <a:spcPts val="0"/>
              </a:spcAft>
              <a:defRPr/>
            </a:pPr>
            <a:r>
              <a:rPr lang="en-US" sz="2000" u="sng" dirty="0" smtClean="0">
                <a:hlinkClick r:id="rId5"/>
              </a:rPr>
              <a:t>http://www.innovation.va.gov/index.html</a:t>
            </a:r>
            <a:endParaRPr lang="en-US" sz="2000" u="sng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/>
              <a:t>Virtual Office of Acquisition (VOA) </a:t>
            </a:r>
          </a:p>
          <a:p>
            <a:pPr marL="685800" lvl="1" indent="-342900" fontAlgn="auto">
              <a:spcAft>
                <a:spcPts val="0"/>
              </a:spcAft>
              <a:defRPr/>
            </a:pPr>
            <a:r>
              <a:rPr lang="en-US" sz="2000" u="sng" dirty="0" smtClean="0">
                <a:hlinkClick r:id="rId2"/>
              </a:rPr>
              <a:t>https://www.voa.va.gov</a:t>
            </a:r>
            <a:endParaRPr lang="en-US" sz="2000" u="sng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/>
              <a:t>National Veterans Small Business Engagement</a:t>
            </a:r>
          </a:p>
          <a:p>
            <a:pPr marL="685800" lvl="1" indent="-342900" fontAlgn="auto">
              <a:spcAft>
                <a:spcPts val="0"/>
              </a:spcAft>
              <a:defRPr/>
            </a:pPr>
            <a:r>
              <a:rPr lang="en-US" sz="2000" u="sng" dirty="0" smtClean="0">
                <a:hlinkClick r:id="rId6"/>
              </a:rPr>
              <a:t>http://www.nvsbe.com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01463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6B1D4EC-91E3-47E5-8346-FEAC734B9101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65220" y="2767281"/>
            <a:ext cx="6213560" cy="132343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Questions?</a:t>
            </a:r>
            <a:endParaRPr lang="en-US" sz="8000" b="1" i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74B98FFB-6BAF-44FE-98A2-7B2F1597F915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667000" y="274638"/>
            <a:ext cx="6019800" cy="1020762"/>
          </a:xfrm>
        </p:spPr>
        <p:txBody>
          <a:bodyPr/>
          <a:lstStyle/>
          <a:p>
            <a:r>
              <a:rPr lang="en-US" b="1" dirty="0" smtClean="0"/>
              <a:t>Who am I?</a:t>
            </a:r>
            <a:endParaRPr lang="en-US" b="1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76800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/>
              <a:t>Phyllis Bower	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/>
              <a:t>Executive </a:t>
            </a:r>
            <a:r>
              <a:rPr lang="en-US" altLang="en-US" sz="2000" dirty="0" smtClean="0"/>
              <a:t>Director, Office of Acquisition Operations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Head </a:t>
            </a:r>
            <a:r>
              <a:rPr lang="en-US" altLang="en-US" sz="2000" dirty="0"/>
              <a:t>of Contracting Activity for VA Central </a:t>
            </a:r>
            <a:r>
              <a:rPr lang="en-US" altLang="en-US" sz="2000" dirty="0" smtClean="0"/>
              <a:t>Office</a:t>
            </a:r>
            <a:endParaRPr lang="en-US" altLang="en-US" sz="2000" dirty="0"/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/>
              <a:t>Office </a:t>
            </a:r>
            <a:r>
              <a:rPr lang="en-US" altLang="en-US" sz="2000" dirty="0"/>
              <a:t>of Acquisition, </a:t>
            </a:r>
            <a:r>
              <a:rPr lang="en-US" altLang="en-US" sz="2000" dirty="0" smtClean="0"/>
              <a:t>Logistics, and </a:t>
            </a:r>
            <a:r>
              <a:rPr lang="en-US" altLang="en-US" sz="2000" dirty="0"/>
              <a:t>Construction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/>
              <a:t>Responsible for </a:t>
            </a:r>
            <a:r>
              <a:rPr lang="en-US" altLang="en-US" sz="2000" dirty="0" smtClean="0"/>
              <a:t>approximately $3.5B </a:t>
            </a:r>
            <a:r>
              <a:rPr lang="en-US" altLang="en-US" sz="2000" dirty="0"/>
              <a:t>in annual spend </a:t>
            </a:r>
            <a:r>
              <a:rPr lang="en-US" altLang="en-US" sz="2000" dirty="0" smtClean="0"/>
              <a:t>via: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Technology </a:t>
            </a:r>
            <a:r>
              <a:rPr lang="en-US" altLang="en-US" sz="1800" dirty="0"/>
              <a:t>Acquisition Center (TAC</a:t>
            </a:r>
            <a:r>
              <a:rPr lang="en-US" altLang="en-US" sz="1800" dirty="0" smtClean="0"/>
              <a:t>)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Strategic </a:t>
            </a:r>
            <a:r>
              <a:rPr lang="en-US" altLang="en-US" sz="1800" dirty="0"/>
              <a:t>Acquisition Center (SAC</a:t>
            </a:r>
            <a:r>
              <a:rPr lang="en-US" altLang="en-US" sz="1800" dirty="0" smtClean="0"/>
              <a:t>)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/>
              <a:t>Acquisition </a:t>
            </a:r>
            <a:r>
              <a:rPr lang="en-US" altLang="en-US" sz="1800" dirty="0"/>
              <a:t>Business </a:t>
            </a:r>
            <a:r>
              <a:rPr lang="en-US" altLang="en-US" sz="1800" dirty="0" smtClean="0"/>
              <a:t>Service </a:t>
            </a:r>
            <a:r>
              <a:rPr lang="en-US" altLang="en-US" sz="1800" dirty="0"/>
              <a:t>(ABS</a:t>
            </a:r>
            <a:r>
              <a:rPr lang="en-US" altLang="en-US" sz="1800" dirty="0" smtClean="0"/>
              <a:t>)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48193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8935" y="152400"/>
            <a:ext cx="5029200" cy="838200"/>
          </a:xfrm>
          <a:noFill/>
        </p:spPr>
        <p:txBody>
          <a:bodyPr/>
          <a:lstStyle/>
          <a:p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Organizational Chart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42350" y="6478588"/>
            <a:ext cx="501650" cy="379412"/>
          </a:xfrm>
        </p:spPr>
        <p:txBody>
          <a:bodyPr/>
          <a:lstStyle/>
          <a:p>
            <a:pPr>
              <a:defRPr/>
            </a:pPr>
            <a:fld id="{E525E62E-8430-4D50-B07C-09B75D2C054D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5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371599"/>
            <a:ext cx="6934200" cy="528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rc 7"/>
          <p:cNvSpPr/>
          <p:nvPr/>
        </p:nvSpPr>
        <p:spPr>
          <a:xfrm>
            <a:off x="5895975" y="3429000"/>
            <a:ext cx="1371600" cy="359759"/>
          </a:xfrm>
          <a:prstGeom prst="arc">
            <a:avLst>
              <a:gd name="adj1" fmla="val 16142712"/>
              <a:gd name="adj2" fmla="val 15814074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78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274638"/>
            <a:ext cx="6324600" cy="944562"/>
          </a:xfrm>
        </p:spPr>
        <p:txBody>
          <a:bodyPr/>
          <a:lstStyle/>
          <a:p>
            <a:r>
              <a:rPr lang="en-US" b="1" dirty="0" smtClean="0"/>
              <a:t>Some VA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5334000"/>
          </a:xfrm>
        </p:spPr>
        <p:txBody>
          <a:bodyPr/>
          <a:lstStyle/>
          <a:p>
            <a:pPr marL="233363" indent="-233363">
              <a:spcBef>
                <a:spcPts val="0"/>
              </a:spcBef>
              <a:spcAft>
                <a:spcPts val="0"/>
              </a:spcAft>
            </a:pPr>
            <a:r>
              <a:rPr lang="en-US" sz="2000" dirty="0"/>
              <a:t>FY 2014 Annual Obligations - $</a:t>
            </a:r>
            <a:r>
              <a:rPr lang="en-US" sz="2000" dirty="0" smtClean="0"/>
              <a:t>18.6B </a:t>
            </a:r>
            <a:r>
              <a:rPr lang="en-US" sz="2000" dirty="0"/>
              <a:t>(per FPDS)</a:t>
            </a:r>
          </a:p>
          <a:p>
            <a:pPr marL="457200" lvl="1" indent="-223838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VA achieved Small Business Goals = </a:t>
            </a:r>
            <a:r>
              <a:rPr lang="en-US" sz="1800" dirty="0" smtClean="0"/>
              <a:t>34.8% </a:t>
            </a:r>
            <a:r>
              <a:rPr lang="en-US" sz="1800" dirty="0"/>
              <a:t>of total spend</a:t>
            </a:r>
          </a:p>
          <a:p>
            <a:pPr marL="685800" lvl="2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SDVOSB = </a:t>
            </a:r>
            <a:r>
              <a:rPr lang="en-US" sz="1800" dirty="0" smtClean="0"/>
              <a:t>19.2%</a:t>
            </a:r>
            <a:endParaRPr lang="en-US" sz="1800" dirty="0"/>
          </a:p>
          <a:p>
            <a:pPr marL="685800" lvl="2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VOSB = </a:t>
            </a:r>
            <a:r>
              <a:rPr lang="en-US" sz="1800" dirty="0" smtClean="0"/>
              <a:t>21.5%</a:t>
            </a:r>
          </a:p>
          <a:p>
            <a:pPr marL="685800" lvl="2">
              <a:spcBef>
                <a:spcPts val="0"/>
              </a:spcBef>
              <a:spcAft>
                <a:spcPts val="0"/>
              </a:spcAft>
            </a:pPr>
            <a:endParaRPr lang="en-US" sz="1800" dirty="0"/>
          </a:p>
          <a:p>
            <a:pPr marL="342900" lvl="1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Multiple </a:t>
            </a:r>
            <a:r>
              <a:rPr lang="en-US" sz="2000" dirty="0"/>
              <a:t>acquisition organizations:</a:t>
            </a:r>
          </a:p>
          <a:p>
            <a:pPr marL="457200" lvl="1" indent="-223838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VHA </a:t>
            </a:r>
          </a:p>
          <a:p>
            <a:pPr marL="685800" lvl="2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2500 1102 contracting professionals</a:t>
            </a:r>
          </a:p>
          <a:p>
            <a:pPr marL="685800" lvl="2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Approximately 80% of all dollars obligated are in VHA</a:t>
            </a:r>
          </a:p>
          <a:p>
            <a:pPr marL="685800" lvl="2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However – approximately 90% of all VHA acquisitions are below the Simplified Acquisition Threshold ($150K)</a:t>
            </a:r>
          </a:p>
          <a:p>
            <a:pPr marL="457200" lvl="1" indent="-223838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VBA &amp; NCA</a:t>
            </a:r>
          </a:p>
          <a:p>
            <a:pPr marL="685800" lvl="2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Limited number of </a:t>
            </a:r>
            <a:r>
              <a:rPr lang="en-US" sz="1800" dirty="0" smtClean="0"/>
              <a:t>1102 </a:t>
            </a:r>
            <a:r>
              <a:rPr lang="en-US" sz="1800" dirty="0"/>
              <a:t>contracting professionals</a:t>
            </a:r>
          </a:p>
          <a:p>
            <a:pPr marL="457200" lvl="1" indent="-223838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NAC</a:t>
            </a:r>
          </a:p>
          <a:p>
            <a:pPr marL="685800" lvl="2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Delegated authority for Federal Supply Schedules</a:t>
            </a:r>
          </a:p>
          <a:p>
            <a:pPr marL="685800" lvl="2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Nationwide contracts</a:t>
            </a:r>
          </a:p>
          <a:p>
            <a:pPr marL="457200" lvl="1" indent="-223838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CFM</a:t>
            </a:r>
          </a:p>
          <a:p>
            <a:pPr marL="695325" lvl="2" indent="-238125">
              <a:spcBef>
                <a:spcPts val="0"/>
              </a:spcBef>
              <a:spcAft>
                <a:spcPts val="0"/>
              </a:spcAft>
            </a:pPr>
            <a:r>
              <a:rPr lang="en-US" sz="1800" dirty="0"/>
              <a:t>Construction and Facilities Management</a:t>
            </a:r>
          </a:p>
          <a:p>
            <a:endParaRPr lang="en-US" sz="14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18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8229600" cy="533400"/>
          </a:xfrm>
        </p:spPr>
        <p:txBody>
          <a:bodyPr/>
          <a:lstStyle/>
          <a:p>
            <a:pPr algn="ctr"/>
            <a:r>
              <a:rPr lang="en-US" alt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VA’s Acquisition Organization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1148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Chief Acquisition Officer – Glenn Haggstrom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Senior Procurement Executive – Jan Frye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alt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 has 6 Head of Contracting Activities: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VHA 	Norbert Doyle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VBA	Ed Safdie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NCA	Tom Muir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CFM	Stella Fiotes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NAC	Craig Robinson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OAO	Phyllis Bower</a:t>
            </a:r>
            <a:endParaRPr lang="en-US" alt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75E9AFBD-AC49-4DF7-9CE2-23AE26769F1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7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31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286000" y="0"/>
            <a:ext cx="6858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en-US" b="1" dirty="0" smtClean="0"/>
              <a:t>OAO Organization Chart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687171861"/>
              </p:ext>
            </p:extLst>
          </p:nvPr>
        </p:nvGraphicFramePr>
        <p:xfrm>
          <a:off x="266700" y="1371600"/>
          <a:ext cx="8610600" cy="4804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54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0"/>
            <a:ext cx="6858000" cy="1219200"/>
          </a:xfrm>
        </p:spPr>
        <p:txBody>
          <a:bodyPr/>
          <a:lstStyle/>
          <a:p>
            <a:r>
              <a:rPr lang="en-US" b="1" dirty="0" smtClean="0"/>
              <a:t>OAO Organization </a:t>
            </a:r>
            <a:r>
              <a:rPr lang="en-US" b="1" dirty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Head of Contracting Activity (HCA) for VACO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Total Staff  - </a:t>
            </a:r>
            <a:r>
              <a:rPr lang="en-US" sz="2000" dirty="0" smtClean="0"/>
              <a:t>528</a:t>
            </a:r>
            <a:endParaRPr lang="en-US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Annual Obligations </a:t>
            </a:r>
            <a:r>
              <a:rPr lang="en-US" sz="2000" dirty="0" smtClean="0"/>
              <a:t>&gt;$3.5B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 smtClean="0"/>
              <a:t>Customers</a:t>
            </a:r>
            <a:endParaRPr lang="en-US" sz="2000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Administrations (VBA, VHA, NCA)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Staff </a:t>
            </a:r>
            <a:r>
              <a:rPr lang="en-US" sz="1800" dirty="0" smtClean="0"/>
              <a:t>Offices (Including Office </a:t>
            </a:r>
            <a:r>
              <a:rPr lang="en-US" sz="1800" dirty="0"/>
              <a:t>of the SECVA, Office of Policy &amp; Planning, Office of Information &amp; Technology, Office of Human Resources </a:t>
            </a:r>
            <a:r>
              <a:rPr lang="en-US" sz="1800" dirty="0" smtClean="0"/>
              <a:t>and Administration, etc.)</a:t>
            </a:r>
            <a:endParaRPr lang="en-US" sz="2000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dirty="0"/>
              <a:t>Life Cycle Acquisition Support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Simplified acquisitions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Complex service acquisitions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IT and non-IT Strategically sourced and enterprise contracts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34B248A1-F576-4550-9FF3-FD19F80FFA1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29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AO Flag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C652483A1F74C876208F8B66D9560" ma:contentTypeVersion="0" ma:contentTypeDescription="Create a new document." ma:contentTypeScope="" ma:versionID="4db7e63d9bba9d2fdfb87007ee0bc33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A13100-65C3-4A6D-AB82-B699F1D0B7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95D854E-B345-4FC2-9FBF-D6A7BF2D1A33}">
  <ds:schemaRefs>
    <ds:schemaRef ds:uri="http://schemas.microsoft.com/office/2006/documentManagement/types"/>
    <ds:schemaRef ds:uri="http://schemas.microsoft.com/office/2006/metadata/properties"/>
    <ds:schemaRef ds:uri="http://purl.org/dc/dcmitype/"/>
    <ds:schemaRef ds:uri="http://www.w3.org/XML/1998/namespace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7B3B7AD-88C3-4935-9480-3DDC885E2A4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3433</TotalTime>
  <Words>1992</Words>
  <Application>Microsoft Office PowerPoint</Application>
  <PresentationFormat>On-screen Show (4:3)</PresentationFormat>
  <Paragraphs>368</Paragraphs>
  <Slides>31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OAO Flag Theme</vt:lpstr>
      <vt:lpstr>Doing Business with OAO</vt:lpstr>
      <vt:lpstr>Overview</vt:lpstr>
      <vt:lpstr>Overview (cont.)</vt:lpstr>
      <vt:lpstr>Who am I?</vt:lpstr>
      <vt:lpstr>VA Organizational Chart</vt:lpstr>
      <vt:lpstr>Some VA Basics</vt:lpstr>
      <vt:lpstr>VA’s Acquisition Organization</vt:lpstr>
      <vt:lpstr>PowerPoint Presentation</vt:lpstr>
      <vt:lpstr>OAO Organization Background</vt:lpstr>
      <vt:lpstr>OAO Organization Background (cont.)</vt:lpstr>
      <vt:lpstr>OAO  Unique Services Provided</vt:lpstr>
      <vt:lpstr>FY14 in Review</vt:lpstr>
      <vt:lpstr>OAO Mission and Vision </vt:lpstr>
      <vt:lpstr>OAO Strategic Goals</vt:lpstr>
      <vt:lpstr>PowerPoint Presentation</vt:lpstr>
      <vt:lpstr>PowerPoint Presentation</vt:lpstr>
      <vt:lpstr> Small Business Representative</vt:lpstr>
      <vt:lpstr>Navigating the Government  Proposal Process</vt:lpstr>
      <vt:lpstr>Do’s and Don’ts During the  Solicitation Process</vt:lpstr>
      <vt:lpstr>Market Research</vt:lpstr>
      <vt:lpstr>RFIs, RFQs, &amp; RFPs</vt:lpstr>
      <vt:lpstr>RFIs, RFQs, &amp; RFPs (cont.)</vt:lpstr>
      <vt:lpstr>RFIs, RFQs, &amp; RFPs (cont.)</vt:lpstr>
      <vt:lpstr>RFIs, RFQs, &amp; RFPs (cont.)</vt:lpstr>
      <vt:lpstr>Proposal Preparation &amp; Submission</vt:lpstr>
      <vt:lpstr>Discussions</vt:lpstr>
      <vt:lpstr>Discussions (cont.)</vt:lpstr>
      <vt:lpstr>Debriefings</vt:lpstr>
      <vt:lpstr>Protests</vt:lpstr>
      <vt:lpstr>PowerPoint Presentation</vt:lpstr>
      <vt:lpstr>PowerPoint Presentation</vt:lpstr>
    </vt:vector>
  </TitlesOfParts>
  <Company>Department of Veterans Affairs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OAO Internal Use PPT Briefing Template</dc:title>
  <cp:lastModifiedBy> </cp:lastModifiedBy>
  <cp:revision>244</cp:revision>
  <cp:lastPrinted>2014-12-02T19:35:36Z</cp:lastPrinted>
  <dcterms:created xsi:type="dcterms:W3CDTF">2010-07-23T13:13:38Z</dcterms:created>
  <dcterms:modified xsi:type="dcterms:W3CDTF">2014-12-03T19:48:09Z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0x0101008B9C652483A1F74C876208F8B66D9560</vt:lpwstr>
  </property>
</Properties>
</file>