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59" r:id="rId5"/>
  </p:sldMasterIdLst>
  <p:notesMasterIdLst>
    <p:notesMasterId r:id="rId25"/>
  </p:notesMasterIdLst>
  <p:handoutMasterIdLst>
    <p:handoutMasterId r:id="rId26"/>
  </p:handoutMasterIdLst>
  <p:sldIdLst>
    <p:sldId id="291" r:id="rId6"/>
    <p:sldId id="292" r:id="rId7"/>
    <p:sldId id="293" r:id="rId8"/>
    <p:sldId id="294" r:id="rId9"/>
    <p:sldId id="295" r:id="rId10"/>
    <p:sldId id="296" r:id="rId11"/>
    <p:sldId id="297" r:id="rId12"/>
    <p:sldId id="298" r:id="rId13"/>
    <p:sldId id="299" r:id="rId14"/>
    <p:sldId id="310" r:id="rId15"/>
    <p:sldId id="303" r:id="rId16"/>
    <p:sldId id="304" r:id="rId17"/>
    <p:sldId id="305" r:id="rId18"/>
    <p:sldId id="306" r:id="rId19"/>
    <p:sldId id="307" r:id="rId20"/>
    <p:sldId id="308" r:id="rId21"/>
    <p:sldId id="309" r:id="rId22"/>
    <p:sldId id="301" r:id="rId23"/>
    <p:sldId id="302" r:id="rId24"/>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063" autoAdjust="0"/>
    <p:restoredTop sz="92063" autoAdjust="0"/>
  </p:normalViewPr>
  <p:slideViewPr>
    <p:cSldViewPr snapToGrid="0" snapToObjects="1">
      <p:cViewPr varScale="1">
        <p:scale>
          <a:sx n="68" d="100"/>
          <a:sy n="68" d="100"/>
        </p:scale>
        <p:origin x="-562" y="-67"/>
      </p:cViewPr>
      <p:guideLst>
        <p:guide orient="horz" pos="2158"/>
        <p:guide pos="2880"/>
      </p:guideLst>
    </p:cSldViewPr>
  </p:slideViewPr>
  <p:outlineViewPr>
    <p:cViewPr>
      <p:scale>
        <a:sx n="33" d="100"/>
        <a:sy n="33" d="100"/>
      </p:scale>
      <p:origin x="0" y="89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484A682B-60B7-244F-AF8C-16AA5F067F6C}" type="datetimeFigureOut">
              <a:rPr lang="en-US" smtClean="0"/>
              <a:t>12/8/2015</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6B285591-F2ED-7B4B-AAEB-54F8DF9914E5}" type="slidenum">
              <a:rPr lang="en-US" smtClean="0"/>
              <a:t>‹#›</a:t>
            </a:fld>
            <a:endParaRPr lang="en-US"/>
          </a:p>
        </p:txBody>
      </p:sp>
    </p:spTree>
    <p:extLst>
      <p:ext uri="{BB962C8B-B14F-4D97-AF65-F5344CB8AC3E}">
        <p14:creationId xmlns:p14="http://schemas.microsoft.com/office/powerpoint/2010/main" val="191992911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42C0177D-0B34-354A-A985-A7708375935C}" type="datetimeFigureOut">
              <a:rPr lang="en-US" smtClean="0"/>
              <a:t>12/8/2015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DFD3E557-29CA-2942-B5B0-BBAE067F5736}" type="slidenum">
              <a:rPr lang="en-US" smtClean="0"/>
              <a:t>‹#›</a:t>
            </a:fld>
            <a:endParaRPr lang="en-US"/>
          </a:p>
        </p:txBody>
      </p:sp>
    </p:spTree>
    <p:extLst>
      <p:ext uri="{BB962C8B-B14F-4D97-AF65-F5344CB8AC3E}">
        <p14:creationId xmlns:p14="http://schemas.microsoft.com/office/powerpoint/2010/main" val="52516197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solidFill>
                  <a:prstClr val="black"/>
                </a:solidFill>
              </a:rPr>
              <a:pPr>
                <a:defRPr/>
              </a:pPr>
              <a:t>0</a:t>
            </a:fld>
            <a:endParaRPr lang="en-US" dirty="0">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solidFill>
                  <a:prstClr val="black"/>
                </a:solidFill>
              </a:rPr>
              <a:pPr>
                <a:defRPr/>
              </a:pPr>
              <a:t>9</a:t>
            </a:fld>
            <a:endParaRPr lang="en-US" dirty="0">
              <a:solidFill>
                <a:prstClr val="black"/>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D3E557-29CA-2942-B5B0-BBAE067F5736}" type="slidenum">
              <a:rPr lang="en-US" smtClean="0"/>
              <a:t>11</a:t>
            </a:fld>
            <a:endParaRPr lang="en-US"/>
          </a:p>
        </p:txBody>
      </p:sp>
    </p:spTree>
    <p:extLst>
      <p:ext uri="{BB962C8B-B14F-4D97-AF65-F5344CB8AC3E}">
        <p14:creationId xmlns:p14="http://schemas.microsoft.com/office/powerpoint/2010/main" val="11479682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D3E557-29CA-2942-B5B0-BBAE067F5736}" type="slidenum">
              <a:rPr lang="en-US" smtClean="0"/>
              <a:t>12</a:t>
            </a:fld>
            <a:endParaRPr lang="en-US"/>
          </a:p>
        </p:txBody>
      </p:sp>
    </p:spTree>
    <p:extLst>
      <p:ext uri="{BB962C8B-B14F-4D97-AF65-F5344CB8AC3E}">
        <p14:creationId xmlns:p14="http://schemas.microsoft.com/office/powerpoint/2010/main" val="931810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D3E557-29CA-2942-B5B0-BBAE067F5736}" type="slidenum">
              <a:rPr lang="en-US" smtClean="0"/>
              <a:t>13</a:t>
            </a:fld>
            <a:endParaRPr lang="en-US"/>
          </a:p>
        </p:txBody>
      </p:sp>
    </p:spTree>
    <p:extLst>
      <p:ext uri="{BB962C8B-B14F-4D97-AF65-F5344CB8AC3E}">
        <p14:creationId xmlns:p14="http://schemas.microsoft.com/office/powerpoint/2010/main" val="931810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D3E557-29CA-2942-B5B0-BBAE067F5736}" type="slidenum">
              <a:rPr lang="en-US" smtClean="0"/>
              <a:t>14</a:t>
            </a:fld>
            <a:endParaRPr lang="en-US"/>
          </a:p>
        </p:txBody>
      </p:sp>
    </p:spTree>
    <p:extLst>
      <p:ext uri="{BB962C8B-B14F-4D97-AF65-F5344CB8AC3E}">
        <p14:creationId xmlns:p14="http://schemas.microsoft.com/office/powerpoint/2010/main" val="9398366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D3E557-29CA-2942-B5B0-BBAE067F5736}" type="slidenum">
              <a:rPr lang="en-US" smtClean="0"/>
              <a:t>15</a:t>
            </a:fld>
            <a:endParaRPr lang="en-US"/>
          </a:p>
        </p:txBody>
      </p:sp>
    </p:spTree>
    <p:extLst>
      <p:ext uri="{BB962C8B-B14F-4D97-AF65-F5344CB8AC3E}">
        <p14:creationId xmlns:p14="http://schemas.microsoft.com/office/powerpoint/2010/main" val="9398366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pPr defTabSz="914376">
              <a:defRPr/>
            </a:pPr>
            <a:r>
              <a:rPr lang="en-US" b="1"/>
              <a:t>***Information was acquired using analysis of the top items per BOC identified PEOs based on the purchase order count from the facilities on Med PDB***</a:t>
            </a:r>
          </a:p>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solidFill>
                  <a:prstClr val="black"/>
                </a:solidFill>
              </a:rPr>
              <a:pPr>
                <a:defRPr/>
              </a:pPr>
              <a:t>17</a:t>
            </a:fld>
            <a:endParaRPr lang="en-US" dirty="0">
              <a:solidFill>
                <a:prstClr val="black"/>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solidFill>
                  <a:prstClr val="black"/>
                </a:solidFill>
              </a:rPr>
              <a:pPr>
                <a:defRPr/>
              </a:pPr>
              <a:t>18</a:t>
            </a:fld>
            <a:endParaRPr lang="en-US" dirty="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solidFill>
                  <a:prstClr val="black"/>
                </a:solidFill>
              </a:rPr>
              <a:pPr>
                <a:defRPr/>
              </a:pPr>
              <a:t>1</a:t>
            </a:fld>
            <a:endParaRPr lang="en-US" dirty="0">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solidFill>
                  <a:prstClr val="black"/>
                </a:solidFill>
              </a:rPr>
              <a:pPr>
                <a:defRPr/>
              </a:pPr>
              <a:t>2</a:t>
            </a:fld>
            <a:endParaRPr lang="en-US" dirty="0">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Construction</a:t>
            </a:r>
            <a:r>
              <a:rPr lang="en-US" dirty="0" smtClean="0"/>
              <a:t> – VHA FPDS PSC Y &amp; Z for FY15</a:t>
            </a:r>
          </a:p>
          <a:p>
            <a:r>
              <a:rPr lang="en-US" u="sng" dirty="0" smtClean="0"/>
              <a:t>Supply</a:t>
            </a:r>
            <a:r>
              <a:rPr lang="en-US" dirty="0" smtClean="0"/>
              <a:t> – VHA FPDS All PSC Product Codes minus 6505-Drugs and Biologicals for FY15</a:t>
            </a:r>
          </a:p>
          <a:p>
            <a:r>
              <a:rPr lang="en-US" u="sng" dirty="0" smtClean="0"/>
              <a:t>Services</a:t>
            </a:r>
            <a:r>
              <a:rPr lang="en-US" dirty="0" smtClean="0"/>
              <a:t> – VHA FPDS all PSC Service Codes minus X-Leases, Y/Z-Construction, and Medical Sharing for FY15</a:t>
            </a:r>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solidFill>
                  <a:prstClr val="black"/>
                </a:solidFill>
              </a:rPr>
              <a:pPr>
                <a:defRPr/>
              </a:pPr>
              <a:t>3</a:t>
            </a:fld>
            <a:endParaRPr lang="en-US" dirty="0">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04159" eaLnBrk="0" fontAlgn="base" hangingPunct="0">
              <a:spcBef>
                <a:spcPct val="30000"/>
              </a:spcBef>
              <a:spcAft>
                <a:spcPct val="0"/>
              </a:spcAft>
              <a:defRPr/>
            </a:pPr>
            <a:r>
              <a:rPr lang="en-US" b="1" dirty="0" smtClean="0"/>
              <a:t>***Information was acquired using analysis of the top items per BOC identified PEOs based on the purchase order count from VHA facilities on Med PDB***</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solidFill>
                  <a:prstClr val="black"/>
                </a:solidFill>
              </a:rPr>
              <a:pPr>
                <a:defRPr/>
              </a:pPr>
              <a:t>4</a:t>
            </a:fld>
            <a:endParaRPr lang="en-US" dirty="0">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solidFill>
                  <a:prstClr val="black"/>
                </a:solidFill>
              </a:rPr>
              <a:pPr>
                <a:defRPr/>
              </a:pPr>
              <a:t>5</a:t>
            </a:fld>
            <a:endParaRPr lang="en-US" dirty="0">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solidFill>
                  <a:prstClr val="black"/>
                </a:solidFill>
              </a:rPr>
              <a:pPr>
                <a:defRPr/>
              </a:pPr>
              <a:t>6</a:t>
            </a:fld>
            <a:endParaRPr lang="en-US" dirty="0">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solidFill>
                  <a:prstClr val="black"/>
                </a:solidFill>
              </a:rPr>
              <a:pPr>
                <a:defRPr/>
              </a:pPr>
              <a:t>7</a:t>
            </a:fld>
            <a:endParaRPr lang="en-US" dirty="0">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solidFill>
                  <a:prstClr val="black"/>
                </a:solidFill>
              </a:rPr>
              <a:pPr>
                <a:defRPr/>
              </a:pPr>
              <a:t>8</a:t>
            </a:fld>
            <a:endParaRPr lang="en-US" dirty="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0E500674-D9AB-40CE-A349-3C1155572D61}" type="datetime1">
              <a:rPr lang="en-US">
                <a:solidFill>
                  <a:prstClr val="black">
                    <a:tint val="75000"/>
                  </a:prstClr>
                </a:solidFill>
              </a:rPr>
              <a:pPr>
                <a:defRPr/>
              </a:pPr>
              <a:t>12/7/2015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dirty="0">
                <a:solidFill>
                  <a:prstClr val="black">
                    <a:tint val="75000"/>
                  </a:prstClr>
                </a:solidFill>
              </a:rPr>
              <a:t>2</a:t>
            </a:r>
          </a:p>
        </p:txBody>
      </p:sp>
      <p:sp>
        <p:nvSpPr>
          <p:cNvPr id="6" name="Slide Number Placeholder 5"/>
          <p:cNvSpPr>
            <a:spLocks noGrp="1"/>
          </p:cNvSpPr>
          <p:nvPr>
            <p:ph type="sldNum" sz="quarter" idx="12"/>
          </p:nvPr>
        </p:nvSpPr>
        <p:spPr/>
        <p:txBody>
          <a:bodyPr/>
          <a:lstStyle>
            <a:lvl1pPr>
              <a:defRPr/>
            </a:lvl1pPr>
          </a:lstStyle>
          <a:p>
            <a:pPr>
              <a:defRPr/>
            </a:pPr>
            <a:fld id="{DC36DA49-4755-4916-B5E1-FC267C97E93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526078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D9444D1-9735-4F58-B47F-BB3AAF2053E3}" type="datetime1">
              <a:rPr lang="en-US">
                <a:solidFill>
                  <a:prstClr val="black">
                    <a:tint val="75000"/>
                  </a:prstClr>
                </a:solidFill>
              </a:rPr>
              <a:pPr>
                <a:defRPr/>
              </a:pPr>
              <a:t>12/7/2015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dirty="0">
                <a:solidFill>
                  <a:prstClr val="black">
                    <a:tint val="75000"/>
                  </a:prstClr>
                </a:solidFill>
              </a:rPr>
              <a:t>2</a:t>
            </a:r>
          </a:p>
        </p:txBody>
      </p:sp>
      <p:sp>
        <p:nvSpPr>
          <p:cNvPr id="6" name="Slide Number Placeholder 5"/>
          <p:cNvSpPr>
            <a:spLocks noGrp="1"/>
          </p:cNvSpPr>
          <p:nvPr>
            <p:ph type="sldNum" sz="quarter" idx="12"/>
          </p:nvPr>
        </p:nvSpPr>
        <p:spPr/>
        <p:txBody>
          <a:bodyPr/>
          <a:lstStyle>
            <a:lvl1pPr>
              <a:defRPr/>
            </a:lvl1pPr>
          </a:lstStyle>
          <a:p>
            <a:pPr>
              <a:defRPr/>
            </a:pPr>
            <a:fld id="{4CF15AB5-FCE9-4E5C-BC3F-CA2CD493ECA1}"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235866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B14DB3F-5C04-4BD3-A693-F76D8915EED3}" type="datetime1">
              <a:rPr lang="en-US">
                <a:solidFill>
                  <a:prstClr val="black">
                    <a:tint val="75000"/>
                  </a:prstClr>
                </a:solidFill>
              </a:rPr>
              <a:pPr>
                <a:defRPr/>
              </a:pPr>
              <a:t>12/7/2015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dirty="0">
                <a:solidFill>
                  <a:prstClr val="black">
                    <a:tint val="75000"/>
                  </a:prstClr>
                </a:solidFill>
              </a:rPr>
              <a:t>2</a:t>
            </a:r>
          </a:p>
        </p:txBody>
      </p:sp>
      <p:sp>
        <p:nvSpPr>
          <p:cNvPr id="6" name="Slide Number Placeholder 5"/>
          <p:cNvSpPr>
            <a:spLocks noGrp="1"/>
          </p:cNvSpPr>
          <p:nvPr>
            <p:ph type="sldNum" sz="quarter" idx="12"/>
          </p:nvPr>
        </p:nvSpPr>
        <p:spPr/>
        <p:txBody>
          <a:bodyPr/>
          <a:lstStyle>
            <a:lvl1pPr>
              <a:defRPr/>
            </a:lvl1pPr>
          </a:lstStyle>
          <a:p>
            <a:pPr>
              <a:defRPr/>
            </a:pPr>
            <a:fld id="{B30E88D3-9A6B-4A91-A8AC-2F78ECFE7E67}"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660287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lvl1pPr>
              <a:defRPr sz="3400" baseline="0">
                <a:solidFill>
                  <a:schemeClr val="tx2">
                    <a:lumMod val="75000"/>
                  </a:schemeClr>
                </a:solidFill>
                <a:latin typeface="Arial Black"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4B0087C6-E3E1-45F7-AE8A-768F58A89E1C}" type="datetime1">
              <a:rPr lang="en-US">
                <a:solidFill>
                  <a:prstClr val="black">
                    <a:tint val="75000"/>
                  </a:prstClr>
                </a:solidFill>
              </a:rPr>
              <a:pPr>
                <a:defRPr/>
              </a:pPr>
              <a:t>12/7/2015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dirty="0">
                <a:solidFill>
                  <a:prstClr val="black">
                    <a:tint val="75000"/>
                  </a:prstClr>
                </a:solidFill>
              </a:rPr>
              <a:t>2</a:t>
            </a:r>
          </a:p>
        </p:txBody>
      </p:sp>
      <p:sp>
        <p:nvSpPr>
          <p:cNvPr id="6" name="Slide Number Placeholder 5"/>
          <p:cNvSpPr>
            <a:spLocks noGrp="1"/>
          </p:cNvSpPr>
          <p:nvPr>
            <p:ph type="sldNum" sz="quarter" idx="12"/>
          </p:nvPr>
        </p:nvSpPr>
        <p:spPr/>
        <p:txBody>
          <a:bodyPr/>
          <a:lstStyle>
            <a:lvl1pPr>
              <a:defRPr/>
            </a:lvl1pPr>
          </a:lstStyle>
          <a:p>
            <a:pPr>
              <a:defRPr/>
            </a:pPr>
            <a:fld id="{95C7219A-98DC-42BA-A12A-12E75342F36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195962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FE73FAD-28C1-44E0-A2A3-7F5291E01A15}" type="datetime1">
              <a:rPr lang="en-US">
                <a:solidFill>
                  <a:prstClr val="black">
                    <a:tint val="75000"/>
                  </a:prstClr>
                </a:solidFill>
              </a:rPr>
              <a:pPr>
                <a:defRPr/>
              </a:pPr>
              <a:t>12/7/2015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dirty="0">
                <a:solidFill>
                  <a:prstClr val="black">
                    <a:tint val="75000"/>
                  </a:prstClr>
                </a:solidFill>
              </a:rPr>
              <a:t>2</a:t>
            </a:r>
          </a:p>
        </p:txBody>
      </p:sp>
      <p:sp>
        <p:nvSpPr>
          <p:cNvPr id="6" name="Slide Number Placeholder 5"/>
          <p:cNvSpPr>
            <a:spLocks noGrp="1"/>
          </p:cNvSpPr>
          <p:nvPr>
            <p:ph type="sldNum" sz="quarter" idx="12"/>
          </p:nvPr>
        </p:nvSpPr>
        <p:spPr/>
        <p:txBody>
          <a:bodyPr/>
          <a:lstStyle>
            <a:lvl1pPr>
              <a:defRPr/>
            </a:lvl1pPr>
          </a:lstStyle>
          <a:p>
            <a:pPr>
              <a:defRPr/>
            </a:pPr>
            <a:fld id="{B3E927E1-E70B-4FF6-8D14-9CDF880EF3E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601496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25BBA631-2D1C-412A-90CF-DA8FF8F0A1D1}" type="datetime1">
              <a:rPr lang="en-US">
                <a:solidFill>
                  <a:prstClr val="black">
                    <a:tint val="75000"/>
                  </a:prstClr>
                </a:solidFill>
              </a:rPr>
              <a:pPr>
                <a:defRPr/>
              </a:pPr>
              <a:t>12/7/2015</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r>
              <a:rPr lang="en-US" dirty="0">
                <a:solidFill>
                  <a:prstClr val="black">
                    <a:tint val="75000"/>
                  </a:prstClr>
                </a:solidFill>
              </a:rPr>
              <a:t>2</a:t>
            </a:r>
          </a:p>
        </p:txBody>
      </p:sp>
      <p:sp>
        <p:nvSpPr>
          <p:cNvPr id="7" name="Slide Number Placeholder 5"/>
          <p:cNvSpPr>
            <a:spLocks noGrp="1"/>
          </p:cNvSpPr>
          <p:nvPr>
            <p:ph type="sldNum" sz="quarter" idx="12"/>
          </p:nvPr>
        </p:nvSpPr>
        <p:spPr/>
        <p:txBody>
          <a:bodyPr/>
          <a:lstStyle>
            <a:lvl1pPr>
              <a:defRPr/>
            </a:lvl1pPr>
          </a:lstStyle>
          <a:p>
            <a:pPr>
              <a:defRPr/>
            </a:pPr>
            <a:fld id="{E6D4249C-4FDD-4D4C-843B-EA2AA78452D3}"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902267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767C25B7-EBCC-4148-860D-2199BC421909}" type="datetime1">
              <a:rPr lang="en-US">
                <a:solidFill>
                  <a:prstClr val="black">
                    <a:tint val="75000"/>
                  </a:prstClr>
                </a:solidFill>
              </a:rPr>
              <a:pPr>
                <a:defRPr/>
              </a:pPr>
              <a:t>12/7/2015</a:t>
            </a:fld>
            <a:endParaRPr lang="en-US" dirty="0">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r>
              <a:rPr lang="en-US" dirty="0">
                <a:solidFill>
                  <a:prstClr val="black">
                    <a:tint val="75000"/>
                  </a:prstClr>
                </a:solidFill>
              </a:rPr>
              <a:t>2</a:t>
            </a:r>
          </a:p>
        </p:txBody>
      </p:sp>
      <p:sp>
        <p:nvSpPr>
          <p:cNvPr id="9" name="Slide Number Placeholder 5"/>
          <p:cNvSpPr>
            <a:spLocks noGrp="1"/>
          </p:cNvSpPr>
          <p:nvPr>
            <p:ph type="sldNum" sz="quarter" idx="12"/>
          </p:nvPr>
        </p:nvSpPr>
        <p:spPr/>
        <p:txBody>
          <a:bodyPr/>
          <a:lstStyle>
            <a:lvl1pPr>
              <a:defRPr/>
            </a:lvl1pPr>
          </a:lstStyle>
          <a:p>
            <a:pPr>
              <a:defRPr/>
            </a:pPr>
            <a:fld id="{13ADFDB6-263A-4A06-97D7-F306EC55A8B3}"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013842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FC646A0-78FE-424E-8F25-63FF48B86FD8}" type="datetime1">
              <a:rPr lang="en-US">
                <a:solidFill>
                  <a:prstClr val="black">
                    <a:tint val="75000"/>
                  </a:prstClr>
                </a:solidFill>
              </a:rPr>
              <a:pPr>
                <a:defRPr/>
              </a:pPr>
              <a:t>12/7/2015</a:t>
            </a:fld>
            <a:endParaRPr lang="en-US" dirty="0">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r>
              <a:rPr lang="en-US" dirty="0">
                <a:solidFill>
                  <a:prstClr val="black">
                    <a:tint val="75000"/>
                  </a:prstClr>
                </a:solidFill>
              </a:rPr>
              <a:t>2</a:t>
            </a:r>
          </a:p>
        </p:txBody>
      </p:sp>
      <p:sp>
        <p:nvSpPr>
          <p:cNvPr id="5" name="Slide Number Placeholder 5"/>
          <p:cNvSpPr>
            <a:spLocks noGrp="1"/>
          </p:cNvSpPr>
          <p:nvPr>
            <p:ph type="sldNum" sz="quarter" idx="12"/>
          </p:nvPr>
        </p:nvSpPr>
        <p:spPr/>
        <p:txBody>
          <a:bodyPr/>
          <a:lstStyle>
            <a:lvl1pPr>
              <a:defRPr/>
            </a:lvl1pPr>
          </a:lstStyle>
          <a:p>
            <a:pPr>
              <a:defRPr/>
            </a:pPr>
            <a:fld id="{032352A2-FA36-4198-B8DB-B5FE725F7941}"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227149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536426A-EDC3-464E-8B27-8484C5ABD7CA}" type="datetime1">
              <a:rPr lang="en-US">
                <a:solidFill>
                  <a:prstClr val="black">
                    <a:tint val="75000"/>
                  </a:prstClr>
                </a:solidFill>
              </a:rPr>
              <a:pPr>
                <a:defRPr/>
              </a:pPr>
              <a:t>12/7/2015</a:t>
            </a:fld>
            <a:endParaRPr lang="en-US" dirty="0">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r>
              <a:rPr lang="en-US" dirty="0">
                <a:solidFill>
                  <a:prstClr val="black">
                    <a:tint val="75000"/>
                  </a:prstClr>
                </a:solidFill>
              </a:rPr>
              <a:t>2</a:t>
            </a:r>
          </a:p>
        </p:txBody>
      </p:sp>
      <p:sp>
        <p:nvSpPr>
          <p:cNvPr id="4" name="Slide Number Placeholder 5"/>
          <p:cNvSpPr>
            <a:spLocks noGrp="1"/>
          </p:cNvSpPr>
          <p:nvPr>
            <p:ph type="sldNum" sz="quarter" idx="12"/>
          </p:nvPr>
        </p:nvSpPr>
        <p:spPr/>
        <p:txBody>
          <a:bodyPr/>
          <a:lstStyle>
            <a:lvl1pPr>
              <a:defRPr/>
            </a:lvl1pPr>
          </a:lstStyle>
          <a:p>
            <a:pPr>
              <a:defRPr/>
            </a:pPr>
            <a:fld id="{2FD29990-F38A-4F12-846F-97009A35C65C}"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971971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312E471-C036-4F0E-A894-A1B857C4B00F}" type="datetime1">
              <a:rPr lang="en-US">
                <a:solidFill>
                  <a:prstClr val="black">
                    <a:tint val="75000"/>
                  </a:prstClr>
                </a:solidFill>
              </a:rPr>
              <a:pPr>
                <a:defRPr/>
              </a:pPr>
              <a:t>12/7/2015</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r>
              <a:rPr lang="en-US" dirty="0">
                <a:solidFill>
                  <a:prstClr val="black">
                    <a:tint val="75000"/>
                  </a:prstClr>
                </a:solidFill>
              </a:rPr>
              <a:t>2</a:t>
            </a:r>
          </a:p>
        </p:txBody>
      </p:sp>
      <p:sp>
        <p:nvSpPr>
          <p:cNvPr id="7" name="Slide Number Placeholder 5"/>
          <p:cNvSpPr>
            <a:spLocks noGrp="1"/>
          </p:cNvSpPr>
          <p:nvPr>
            <p:ph type="sldNum" sz="quarter" idx="12"/>
          </p:nvPr>
        </p:nvSpPr>
        <p:spPr/>
        <p:txBody>
          <a:bodyPr/>
          <a:lstStyle>
            <a:lvl1pPr>
              <a:defRPr/>
            </a:lvl1pPr>
          </a:lstStyle>
          <a:p>
            <a:pPr>
              <a:defRPr/>
            </a:pPr>
            <a:fld id="{13CEDB9E-1C79-412E-8604-7BAB00BD5E8C}"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830929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392209D-1017-4BAF-8E1D-0312A7E7DD96}" type="datetime1">
              <a:rPr lang="en-US">
                <a:solidFill>
                  <a:prstClr val="black">
                    <a:tint val="75000"/>
                  </a:prstClr>
                </a:solidFill>
              </a:rPr>
              <a:pPr>
                <a:defRPr/>
              </a:pPr>
              <a:t>12/7/2015</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r>
              <a:rPr lang="en-US" dirty="0">
                <a:solidFill>
                  <a:prstClr val="black">
                    <a:tint val="75000"/>
                  </a:prstClr>
                </a:solidFill>
              </a:rPr>
              <a:t>2</a:t>
            </a:r>
          </a:p>
        </p:txBody>
      </p:sp>
      <p:sp>
        <p:nvSpPr>
          <p:cNvPr id="7" name="Slide Number Placeholder 5"/>
          <p:cNvSpPr>
            <a:spLocks noGrp="1"/>
          </p:cNvSpPr>
          <p:nvPr>
            <p:ph type="sldNum" sz="quarter" idx="12"/>
          </p:nvPr>
        </p:nvSpPr>
        <p:spPr/>
        <p:txBody>
          <a:bodyPr/>
          <a:lstStyle>
            <a:lvl1pPr>
              <a:defRPr/>
            </a:lvl1pPr>
          </a:lstStyle>
          <a:p>
            <a:pPr>
              <a:defRPr/>
            </a:pPr>
            <a:fld id="{470BB18A-2ED6-4A90-931E-559DE6819C1C}"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546209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defTabSz="914400">
              <a:defRPr/>
            </a:pPr>
            <a:fld id="{FCEAAF69-7742-46E9-83F9-707CEEC8477B}" type="datetime1">
              <a:rPr lang="en-US">
                <a:solidFill>
                  <a:prstClr val="black">
                    <a:tint val="75000"/>
                  </a:prstClr>
                </a:solidFill>
              </a:rPr>
              <a:pPr defTabSz="914400">
                <a:defRPr/>
              </a:pPr>
              <a:t>12/7/2015</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defTabSz="914400">
              <a:defRPr/>
            </a:pPr>
            <a:r>
              <a:rPr lang="en-US" dirty="0">
                <a:solidFill>
                  <a:prstClr val="black">
                    <a:tint val="75000"/>
                  </a:prstClr>
                </a:solidFill>
              </a:rPr>
              <a:t>2</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defTabSz="914400">
              <a:defRPr/>
            </a:pPr>
            <a:fld id="{E88F2EB6-022A-4D82-89CB-F7201A79F3C2}" type="slidenum">
              <a:rPr lang="en-US">
                <a:solidFill>
                  <a:prstClr val="black">
                    <a:tint val="75000"/>
                  </a:prstClr>
                </a:solidFill>
              </a:rPr>
              <a:pPr defTabSz="914400">
                <a:defRPr/>
              </a:pPr>
              <a:t>‹#›</a:t>
            </a:fld>
            <a:endParaRPr lang="en-US" dirty="0">
              <a:solidFill>
                <a:prstClr val="black">
                  <a:tint val="75000"/>
                </a:prstClr>
              </a:solidFill>
            </a:endParaRPr>
          </a:p>
        </p:txBody>
      </p:sp>
    </p:spTree>
    <p:extLst>
      <p:ext uri="{BB962C8B-B14F-4D97-AF65-F5344CB8AC3E}">
        <p14:creationId xmlns:p14="http://schemas.microsoft.com/office/powerpoint/2010/main" val="2417634380"/>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hyperlink" Target="mailto:James.harris@va.gov"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mailto:Lloyd.schackelford@va.gov" TargetMode="External"/><Relationship Id="rId5" Type="http://schemas.openxmlformats.org/officeDocument/2006/relationships/hyperlink" Target="mailto:Carl.gardner@va.gov" TargetMode="External"/><Relationship Id="rId4" Type="http://schemas.openxmlformats.org/officeDocument/2006/relationships/hyperlink" Target="mailto:David.elizalde@va.gov"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152400" y="1295401"/>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 y="1447801"/>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11" name="Content Placeholder 10"/>
          <p:cNvSpPr>
            <a:spLocks noGrp="1"/>
          </p:cNvSpPr>
          <p:nvPr>
            <p:ph idx="1"/>
          </p:nvPr>
        </p:nvSpPr>
        <p:spPr>
          <a:xfrm>
            <a:off x="609600" y="2006600"/>
            <a:ext cx="6919699" cy="5466112"/>
          </a:xfrm>
        </p:spPr>
        <p:txBody>
          <a:bodyPr/>
          <a:lstStyle/>
          <a:p>
            <a:pPr algn="ctr">
              <a:spcBef>
                <a:spcPts val="0"/>
              </a:spcBef>
              <a:buNone/>
            </a:pPr>
            <a:r>
              <a:rPr lang="en-US" b="1" dirty="0" smtClean="0"/>
              <a:t>David A. </a:t>
            </a:r>
            <a:r>
              <a:rPr lang="en-US" b="1" dirty="0" err="1" smtClean="0"/>
              <a:t>Elizalde</a:t>
            </a:r>
            <a:r>
              <a:rPr lang="en-US" b="1" dirty="0" smtClean="0"/>
              <a:t>, (SES) </a:t>
            </a:r>
          </a:p>
          <a:p>
            <a:pPr algn="ctr">
              <a:spcBef>
                <a:spcPts val="0"/>
              </a:spcBef>
              <a:buNone/>
            </a:pPr>
            <a:endParaRPr lang="en-US" b="1" dirty="0" smtClean="0"/>
          </a:p>
          <a:p>
            <a:pPr algn="ctr">
              <a:spcBef>
                <a:spcPts val="0"/>
              </a:spcBef>
              <a:buNone/>
            </a:pPr>
            <a:r>
              <a:rPr lang="en-US" b="1" dirty="0" smtClean="0"/>
              <a:t>Deputy Chief Logistics Officer</a:t>
            </a:r>
          </a:p>
          <a:p>
            <a:pPr marL="457200" lvl="1" indent="0" algn="ctr">
              <a:spcBef>
                <a:spcPts val="0"/>
              </a:spcBef>
              <a:buNone/>
            </a:pPr>
            <a:r>
              <a:rPr lang="en-US" sz="3600" b="1" dirty="0" smtClean="0"/>
              <a:t>VHA Procurement &amp; </a:t>
            </a:r>
            <a:r>
              <a:rPr lang="en-US" sz="3600" b="1" dirty="0" smtClean="0"/>
              <a:t>Logistics</a:t>
            </a:r>
          </a:p>
          <a:p>
            <a:pPr marL="457200" lvl="1" indent="0" algn="ctr">
              <a:spcBef>
                <a:spcPts val="0"/>
              </a:spcBef>
              <a:buNone/>
            </a:pPr>
            <a:r>
              <a:rPr lang="en-US" sz="3600" b="1" dirty="0" smtClean="0"/>
              <a:t>Office </a:t>
            </a:r>
            <a:endParaRPr lang="en-US" sz="3600" b="1" dirty="0" smtClean="0"/>
          </a:p>
          <a:p>
            <a:pPr marL="457200" lvl="1" indent="0" algn="ctr">
              <a:spcBef>
                <a:spcPts val="0"/>
              </a:spcBef>
              <a:buNone/>
            </a:pPr>
            <a:r>
              <a:rPr lang="en-US" sz="3600" b="1" dirty="0" smtClean="0"/>
              <a:t>Program Executive Office</a:t>
            </a:r>
          </a:p>
          <a:p>
            <a:pPr marL="457200" lvl="1" indent="0" algn="ctr">
              <a:lnSpc>
                <a:spcPct val="200000"/>
              </a:lnSpc>
              <a:spcBef>
                <a:spcPts val="0"/>
              </a:spcBef>
              <a:buNone/>
            </a:pPr>
            <a:endParaRPr lang="en-US" sz="3600" dirty="0"/>
          </a:p>
        </p:txBody>
      </p:sp>
      <p:pic>
        <p:nvPicPr>
          <p:cNvPr id="10" name="Picture 2"/>
          <p:cNvPicPr>
            <a:picLocks noChangeAspect="1" noChangeArrowheads="1"/>
          </p:cNvPicPr>
          <p:nvPr/>
        </p:nvPicPr>
        <p:blipFill>
          <a:blip r:embed="rId3" cstate="print"/>
          <a:srcRect/>
          <a:stretch>
            <a:fillRect/>
          </a:stretch>
        </p:blipFill>
        <p:spPr bwMode="auto">
          <a:xfrm>
            <a:off x="228600" y="228600"/>
            <a:ext cx="8674100" cy="1066800"/>
          </a:xfrm>
          <a:prstGeom prst="rect">
            <a:avLst/>
          </a:prstGeom>
          <a:noFill/>
          <a:ln w="9525">
            <a:noFill/>
            <a:miter lim="800000"/>
            <a:headEnd/>
            <a:tailEnd/>
          </a:ln>
        </p:spPr>
      </p:pic>
    </p:spTree>
    <p:extLst>
      <p:ext uri="{BB962C8B-B14F-4D97-AF65-F5344CB8AC3E}">
        <p14:creationId xmlns:p14="http://schemas.microsoft.com/office/powerpoint/2010/main" val="9546163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548866" y="146674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a:xfrm>
            <a:off x="914400" y="0"/>
            <a:ext cx="7772400" cy="1143000"/>
          </a:xfrm>
        </p:spPr>
        <p:txBody>
          <a:bodyPr/>
          <a:lstStyle/>
          <a:p>
            <a:r>
              <a:rPr lang="en-US" sz="2800" dirty="0">
                <a:cs typeface="Arial" pitchFamily="34" charset="0"/>
              </a:rPr>
              <a:t>How can Industry Benefit our Office/Mission?</a:t>
            </a:r>
            <a:endParaRPr lang="en-US" sz="2800" i="1" dirty="0"/>
          </a:p>
        </p:txBody>
      </p:sp>
      <p:sp>
        <p:nvSpPr>
          <p:cNvPr id="5" name="Slide Number Placeholder 4"/>
          <p:cNvSpPr>
            <a:spLocks noGrp="1"/>
          </p:cNvSpPr>
          <p:nvPr>
            <p:ph type="sldNum" sz="quarter" idx="12"/>
          </p:nvPr>
        </p:nvSpPr>
        <p:spPr/>
        <p:txBody>
          <a:bodyPr/>
          <a:lstStyle/>
          <a:p>
            <a:pPr>
              <a:defRPr/>
            </a:pPr>
            <a:fld id="{95C7219A-98DC-42BA-A12A-12E75342F36E}" type="slidenum">
              <a:rPr lang="en-US" smtClean="0">
                <a:solidFill>
                  <a:prstClr val="black">
                    <a:tint val="75000"/>
                  </a:prstClr>
                </a:solidFill>
              </a:rPr>
              <a:pPr>
                <a:defRPr/>
              </a:pPr>
              <a:t>9</a:t>
            </a:fld>
            <a:endParaRPr lang="en-US" dirty="0">
              <a:solidFill>
                <a:prstClr val="black">
                  <a:tint val="75000"/>
                </a:prstClr>
              </a:solidFill>
            </a:endParaRPr>
          </a:p>
        </p:txBody>
      </p:sp>
      <p:sp>
        <p:nvSpPr>
          <p:cNvPr id="2" name="Content Placeholder 1"/>
          <p:cNvSpPr>
            <a:spLocks noGrp="1"/>
          </p:cNvSpPr>
          <p:nvPr>
            <p:ph idx="1"/>
          </p:nvPr>
        </p:nvSpPr>
        <p:spPr/>
        <p:txBody>
          <a:bodyPr/>
          <a:lstStyle/>
          <a:p>
            <a:pPr marL="0" indent="0">
              <a:buNone/>
            </a:pPr>
            <a:r>
              <a:rPr lang="en-US" dirty="0"/>
              <a:t>The overall objective of the VHA network is to establish strategic relationships with industry that will enable collaborations across organizational boundaries and leverage business opportunities.  In addition, VHA  continues  to expand the number of Veteran-Owned and Service-Disabled Veteran Owned Small Businesses (VOSB/SDVOSB) .</a:t>
            </a:r>
          </a:p>
          <a:p>
            <a:endParaRPr lang="en-US" dirty="0"/>
          </a:p>
        </p:txBody>
      </p:sp>
    </p:spTree>
    <p:extLst>
      <p:ext uri="{BB962C8B-B14F-4D97-AF65-F5344CB8AC3E}">
        <p14:creationId xmlns:p14="http://schemas.microsoft.com/office/powerpoint/2010/main" val="28636691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Medical/Surgical Prime Vendor (MSPV) Next Generation (NG) Program</a:t>
            </a:r>
            <a:endParaRPr lang="en-US" dirty="0"/>
          </a:p>
        </p:txBody>
      </p:sp>
      <p:sp>
        <p:nvSpPr>
          <p:cNvPr id="6" name="Subtitle 5"/>
          <p:cNvSpPr>
            <a:spLocks noGrp="1"/>
          </p:cNvSpPr>
          <p:nvPr>
            <p:ph type="subTitle" idx="1"/>
          </p:nvPr>
        </p:nvSpPr>
        <p:spPr/>
        <p:txBody>
          <a:bodyPr/>
          <a:lstStyle/>
          <a:p>
            <a:r>
              <a:rPr lang="en-US" dirty="0" smtClean="0"/>
              <a:t>December </a:t>
            </a:r>
            <a:r>
              <a:rPr lang="en-US" dirty="0" smtClean="0"/>
              <a:t>10, 2015</a:t>
            </a:r>
          </a:p>
        </p:txBody>
      </p:sp>
      <p:cxnSp>
        <p:nvCxnSpPr>
          <p:cNvPr id="7" name="Straight Connector 6"/>
          <p:cNvCxnSpPr/>
          <p:nvPr/>
        </p:nvCxnSpPr>
        <p:spPr>
          <a:xfrm>
            <a:off x="152400" y="1295401"/>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1447801"/>
            <a:ext cx="8229600" cy="1588"/>
          </a:xfrm>
          <a:prstGeom prst="line">
            <a:avLst/>
          </a:prstGeom>
          <a:ln/>
        </p:spPr>
        <p:style>
          <a:lnRef idx="3">
            <a:schemeClr val="accent2"/>
          </a:lnRef>
          <a:fillRef idx="0">
            <a:schemeClr val="accent2"/>
          </a:fillRef>
          <a:effectRef idx="2">
            <a:schemeClr val="accent2"/>
          </a:effectRef>
          <a:fontRef idx="minor">
            <a:schemeClr val="tx1"/>
          </a:fontRef>
        </p:style>
      </p:cxnSp>
      <p:pic>
        <p:nvPicPr>
          <p:cNvPr id="9" name="Picture 2"/>
          <p:cNvPicPr>
            <a:picLocks noChangeAspect="1" noChangeArrowheads="1"/>
          </p:cNvPicPr>
          <p:nvPr/>
        </p:nvPicPr>
        <p:blipFill>
          <a:blip r:embed="rId2" cstate="print"/>
          <a:srcRect/>
          <a:stretch>
            <a:fillRect/>
          </a:stretch>
        </p:blipFill>
        <p:spPr bwMode="auto">
          <a:xfrm>
            <a:off x="228600" y="228600"/>
            <a:ext cx="8674100" cy="1066800"/>
          </a:xfrm>
          <a:prstGeom prst="rect">
            <a:avLst/>
          </a:prstGeom>
          <a:noFill/>
          <a:ln w="9525">
            <a:noFill/>
            <a:miter lim="800000"/>
            <a:headEnd/>
            <a:tailEnd/>
          </a:ln>
        </p:spPr>
      </p:pic>
    </p:spTree>
    <p:extLst>
      <p:ext uri="{BB962C8B-B14F-4D97-AF65-F5344CB8AC3E}">
        <p14:creationId xmlns:p14="http://schemas.microsoft.com/office/powerpoint/2010/main" val="26969269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Agenda</a:t>
            </a:r>
            <a:endParaRPr lang="en-US" sz="3200" dirty="0"/>
          </a:p>
        </p:txBody>
      </p:sp>
      <p:sp>
        <p:nvSpPr>
          <p:cNvPr id="3" name="Content Placeholder 2"/>
          <p:cNvSpPr>
            <a:spLocks noGrp="1"/>
          </p:cNvSpPr>
          <p:nvPr>
            <p:ph idx="1"/>
          </p:nvPr>
        </p:nvSpPr>
        <p:spPr/>
        <p:txBody>
          <a:bodyPr>
            <a:normAutofit/>
          </a:bodyPr>
          <a:lstStyle/>
          <a:p>
            <a:r>
              <a:rPr lang="en-US" altLang="en-US" sz="2000" dirty="0" smtClean="0"/>
              <a:t>Goal</a:t>
            </a:r>
          </a:p>
          <a:p>
            <a:r>
              <a:rPr lang="en-US" altLang="en-US" sz="2000" dirty="0" smtClean="0"/>
              <a:t>Scope</a:t>
            </a:r>
          </a:p>
          <a:p>
            <a:r>
              <a:rPr lang="en-US" altLang="en-US" sz="2000" dirty="0" smtClean="0"/>
              <a:t>Transition Plan – Outgoing Contractors</a:t>
            </a:r>
          </a:p>
          <a:p>
            <a:r>
              <a:rPr lang="en-US" altLang="en-US" sz="2000" dirty="0" smtClean="0"/>
              <a:t>Transition Plan - Incoming Contractors</a:t>
            </a:r>
          </a:p>
          <a:p>
            <a:r>
              <a:rPr lang="en-US" altLang="en-US" sz="2000" dirty="0" smtClean="0"/>
              <a:t>Issues and Concerns</a:t>
            </a:r>
          </a:p>
          <a:p>
            <a:endParaRPr lang="en-US" altLang="en-US" sz="2000" dirty="0"/>
          </a:p>
        </p:txBody>
      </p:sp>
      <p:sp>
        <p:nvSpPr>
          <p:cNvPr id="4" name="Slide Number Placeholder 3"/>
          <p:cNvSpPr>
            <a:spLocks noGrp="1"/>
          </p:cNvSpPr>
          <p:nvPr>
            <p:ph type="sldNum" sz="quarter" idx="10"/>
          </p:nvPr>
        </p:nvSpPr>
        <p:spPr/>
        <p:txBody>
          <a:bodyPr/>
          <a:lstStyle/>
          <a:p>
            <a:fld id="{9B27D237-6C0D-5549-BE11-2040A22CBC71}" type="slidenum">
              <a:rPr lang="en-US" smtClean="0"/>
              <a:t>11</a:t>
            </a:fld>
            <a:endParaRPr lang="en-US"/>
          </a:p>
        </p:txBody>
      </p:sp>
    </p:spTree>
    <p:extLst>
      <p:ext uri="{BB962C8B-B14F-4D97-AF65-F5344CB8AC3E}">
        <p14:creationId xmlns:p14="http://schemas.microsoft.com/office/powerpoint/2010/main" val="30272026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Goal</a:t>
            </a:r>
            <a:endParaRPr lang="en-US" sz="3200" dirty="0"/>
          </a:p>
        </p:txBody>
      </p:sp>
      <p:sp>
        <p:nvSpPr>
          <p:cNvPr id="3" name="Content Placeholder 2"/>
          <p:cNvSpPr>
            <a:spLocks noGrp="1"/>
          </p:cNvSpPr>
          <p:nvPr>
            <p:ph idx="1"/>
          </p:nvPr>
        </p:nvSpPr>
        <p:spPr>
          <a:xfrm>
            <a:off x="457200" y="1572323"/>
            <a:ext cx="8229600" cy="4465661"/>
          </a:xfrm>
        </p:spPr>
        <p:txBody>
          <a:bodyPr>
            <a:normAutofit fontScale="55000" lnSpcReduction="20000"/>
          </a:bodyPr>
          <a:lstStyle/>
          <a:p>
            <a:r>
              <a:rPr lang="en-US" altLang="en-US" dirty="0" smtClean="0"/>
              <a:t>The MSPV Program provides an effective, efficient, and expeditious means for supported medical facilities to obtain routinely ordered expendable medical, surgical and related supplies.  The advantages of a properly managed MSPV Program include;</a:t>
            </a:r>
          </a:p>
          <a:p>
            <a:pPr lvl="1"/>
            <a:r>
              <a:rPr lang="en-US" altLang="en-US" dirty="0" smtClean="0"/>
              <a:t>Fast order turnaround (1-3 days depending on the model used) (Responsive)</a:t>
            </a:r>
          </a:p>
          <a:p>
            <a:pPr lvl="2"/>
            <a:r>
              <a:rPr lang="en-US" altLang="en-US" dirty="0" smtClean="0"/>
              <a:t>Reduces on-site inventory storage requirements by lowering par levels</a:t>
            </a:r>
          </a:p>
          <a:p>
            <a:pPr lvl="2"/>
            <a:r>
              <a:rPr lang="en-US" altLang="en-US" dirty="0" smtClean="0"/>
              <a:t>Reduces inventory holding costs</a:t>
            </a:r>
          </a:p>
          <a:p>
            <a:pPr lvl="2"/>
            <a:r>
              <a:rPr lang="en-US" altLang="en-US" dirty="0" smtClean="0"/>
              <a:t>Improves shelf life item management (increased inventory turns)</a:t>
            </a:r>
          </a:p>
          <a:p>
            <a:pPr lvl="1"/>
            <a:r>
              <a:rPr lang="en-US" altLang="en-US" dirty="0" smtClean="0"/>
              <a:t>Reduces administrative workload </a:t>
            </a:r>
          </a:p>
          <a:p>
            <a:pPr lvl="2"/>
            <a:r>
              <a:rPr lang="en-US" altLang="en-US" dirty="0" smtClean="0"/>
              <a:t>Ordering officers place orders directly with the MSPV</a:t>
            </a:r>
          </a:p>
          <a:p>
            <a:pPr lvl="2"/>
            <a:r>
              <a:rPr lang="en-US" altLang="en-US" dirty="0" smtClean="0"/>
              <a:t>Electronic process (e-Commerce, EDI, EFT)</a:t>
            </a:r>
          </a:p>
          <a:p>
            <a:pPr lvl="1"/>
            <a:r>
              <a:rPr lang="en-US" altLang="en-US" dirty="0" smtClean="0"/>
              <a:t>Consolidates deliveries/receiving</a:t>
            </a:r>
          </a:p>
          <a:p>
            <a:pPr lvl="2"/>
            <a:r>
              <a:rPr lang="en-US" altLang="en-US" dirty="0" smtClean="0"/>
              <a:t>The MSPV provides products from multiple/various vendors</a:t>
            </a:r>
          </a:p>
          <a:p>
            <a:pPr lvl="1"/>
            <a:r>
              <a:rPr lang="en-US" altLang="en-US" dirty="0" smtClean="0"/>
              <a:t>Product Standardization</a:t>
            </a:r>
          </a:p>
          <a:p>
            <a:pPr lvl="2"/>
            <a:r>
              <a:rPr lang="en-US" altLang="en-US" dirty="0" smtClean="0"/>
              <a:t>Facilitates national buys/leverages VHA’s buying power</a:t>
            </a:r>
          </a:p>
          <a:p>
            <a:pPr lvl="2"/>
            <a:r>
              <a:rPr lang="en-US" altLang="en-US" dirty="0" smtClean="0"/>
              <a:t>The new contract will facilitate continual national data collection and analysis</a:t>
            </a:r>
          </a:p>
          <a:p>
            <a:pPr lvl="2"/>
            <a:r>
              <a:rPr lang="en-US" altLang="en-US" dirty="0" smtClean="0"/>
              <a:t>Catalog function new (current contract relies on FSS contracts)</a:t>
            </a:r>
          </a:p>
          <a:p>
            <a:r>
              <a:rPr lang="en-US" altLang="en-US" dirty="0" smtClean="0"/>
              <a:t>Projected award Dec 2015 – Jan 2016</a:t>
            </a:r>
          </a:p>
          <a:p>
            <a:r>
              <a:rPr lang="en-US" altLang="en-US" b="1" u="sng" dirty="0" smtClean="0"/>
              <a:t>Success is defined as a fully implemented MSPV Next Generation (NG) contract in April 2016 with all support required to sustain contract services.</a:t>
            </a:r>
          </a:p>
        </p:txBody>
      </p:sp>
      <p:sp>
        <p:nvSpPr>
          <p:cNvPr id="4" name="Slide Number Placeholder 3"/>
          <p:cNvSpPr>
            <a:spLocks noGrp="1"/>
          </p:cNvSpPr>
          <p:nvPr>
            <p:ph type="sldNum" sz="quarter" idx="10"/>
          </p:nvPr>
        </p:nvSpPr>
        <p:spPr/>
        <p:txBody>
          <a:bodyPr/>
          <a:lstStyle/>
          <a:p>
            <a:fld id="{9B27D237-6C0D-5549-BE11-2040A22CBC71}" type="slidenum">
              <a:rPr lang="en-US" smtClean="0"/>
              <a:t>12</a:t>
            </a:fld>
            <a:endParaRPr lang="en-US"/>
          </a:p>
        </p:txBody>
      </p:sp>
      <p:pic>
        <p:nvPicPr>
          <p:cNvPr id="5"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cxnSp>
        <p:nvCxnSpPr>
          <p:cNvPr id="6" name="Straight Connector 5"/>
          <p:cNvCxnSpPr/>
          <p:nvPr/>
        </p:nvCxnSpPr>
        <p:spPr>
          <a:xfrm>
            <a:off x="152400" y="1295401"/>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 y="1447801"/>
            <a:ext cx="8229600" cy="1588"/>
          </a:xfrm>
          <a:prstGeom prst="line">
            <a:avLst/>
          </a:prstGeom>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19555163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Scope</a:t>
            </a:r>
            <a:endParaRPr lang="en-US" sz="3200" dirty="0"/>
          </a:p>
        </p:txBody>
      </p:sp>
      <p:sp>
        <p:nvSpPr>
          <p:cNvPr id="3" name="Content Placeholder 2"/>
          <p:cNvSpPr>
            <a:spLocks noGrp="1"/>
          </p:cNvSpPr>
          <p:nvPr>
            <p:ph idx="1"/>
          </p:nvPr>
        </p:nvSpPr>
        <p:spPr>
          <a:xfrm>
            <a:off x="280657" y="1644251"/>
            <a:ext cx="8591739" cy="4859636"/>
          </a:xfrm>
        </p:spPr>
        <p:txBody>
          <a:bodyPr>
            <a:normAutofit fontScale="55000" lnSpcReduction="20000"/>
          </a:bodyPr>
          <a:lstStyle/>
          <a:p>
            <a:r>
              <a:rPr lang="en-US" altLang="en-US" dirty="0" smtClean="0"/>
              <a:t>Includes;</a:t>
            </a:r>
          </a:p>
          <a:p>
            <a:pPr lvl="1"/>
            <a:r>
              <a:rPr lang="en-US" altLang="en-US" dirty="0" smtClean="0"/>
              <a:t>Contract(s) and Transition Management</a:t>
            </a:r>
          </a:p>
          <a:p>
            <a:pPr lvl="2"/>
            <a:r>
              <a:rPr lang="en-US" altLang="en-US" dirty="0" smtClean="0"/>
              <a:t>Phase out of current MSPV and phase in of MSPV NG contractors to include supporting systems</a:t>
            </a:r>
          </a:p>
          <a:p>
            <a:pPr lvl="2"/>
            <a:r>
              <a:rPr lang="en-US" altLang="en-US" dirty="0" smtClean="0"/>
              <a:t>COR support</a:t>
            </a:r>
          </a:p>
          <a:p>
            <a:pPr lvl="1"/>
            <a:r>
              <a:rPr lang="en-US" altLang="en-US" dirty="0" smtClean="0"/>
              <a:t>Catalog Process</a:t>
            </a:r>
          </a:p>
          <a:p>
            <a:pPr lvl="2"/>
            <a:r>
              <a:rPr lang="en-US" altLang="en-US" dirty="0" smtClean="0"/>
              <a:t>Building a catalog of products (initial goal of about 15-17K items should meet about 80% of anticipated  demands)</a:t>
            </a:r>
          </a:p>
          <a:p>
            <a:pPr lvl="2"/>
            <a:r>
              <a:rPr lang="en-US" altLang="en-US" dirty="0" smtClean="0"/>
              <a:t>Must build a joint VHA/OAO process to allow rapid access to needed supplies via MSPV until sustainment contract vehicles can be established</a:t>
            </a:r>
          </a:p>
          <a:p>
            <a:pPr lvl="2"/>
            <a:r>
              <a:rPr lang="en-US" altLang="en-US" dirty="0" smtClean="0"/>
              <a:t>Maintenance of the catalog through the life of the contract(s).  (Clinically Driven Sourcing)</a:t>
            </a:r>
          </a:p>
          <a:p>
            <a:pPr lvl="1"/>
            <a:r>
              <a:rPr lang="en-US" altLang="en-US" dirty="0" smtClean="0"/>
              <a:t>E-Commerce</a:t>
            </a:r>
          </a:p>
          <a:p>
            <a:pPr lvl="2"/>
            <a:r>
              <a:rPr lang="en-US" altLang="en-US" dirty="0" smtClean="0"/>
              <a:t>MSPV interim use (per the MSPV-NG contract) of MSPV websites interacting with  a VA data repository </a:t>
            </a:r>
          </a:p>
          <a:p>
            <a:pPr lvl="2"/>
            <a:r>
              <a:rPr lang="en-US" altLang="en-US" dirty="0" smtClean="0"/>
              <a:t>MSPV becoming an early user of an electronic catalog MSPV Systems</a:t>
            </a:r>
          </a:p>
          <a:p>
            <a:pPr lvl="2"/>
            <a:r>
              <a:rPr lang="en-US" altLang="en-US" dirty="0" smtClean="0"/>
              <a:t>Development, implementation and maintenance (to include data base)</a:t>
            </a:r>
          </a:p>
          <a:p>
            <a:pPr lvl="1"/>
            <a:r>
              <a:rPr lang="en-US" altLang="en-US" dirty="0" smtClean="0"/>
              <a:t>Education and Training</a:t>
            </a:r>
          </a:p>
          <a:p>
            <a:pPr lvl="2"/>
            <a:r>
              <a:rPr lang="en-US" altLang="en-US" dirty="0" smtClean="0"/>
              <a:t>With implementation and recurring through contract life</a:t>
            </a:r>
          </a:p>
          <a:p>
            <a:r>
              <a:rPr lang="en-US" altLang="en-US" dirty="0" smtClean="0"/>
              <a:t>Does not include;</a:t>
            </a:r>
          </a:p>
          <a:p>
            <a:pPr lvl="1"/>
            <a:r>
              <a:rPr lang="en-US" altLang="en-US" dirty="0" smtClean="0"/>
              <a:t>Management of the electronic mall system (MSPV would be supplier to the mall)</a:t>
            </a:r>
          </a:p>
          <a:p>
            <a:pPr lvl="1"/>
            <a:r>
              <a:rPr lang="en-US" altLang="en-US" dirty="0" smtClean="0"/>
              <a:t>Compliance monitoring (handled by VHA P&amp;LO, and MQAS LBR)</a:t>
            </a:r>
          </a:p>
          <a:p>
            <a:pPr lvl="2"/>
            <a:endParaRPr lang="en-US" altLang="en-US" dirty="0" smtClean="0"/>
          </a:p>
          <a:p>
            <a:pPr lvl="1"/>
            <a:endParaRPr lang="en-US" altLang="en-US" dirty="0" smtClean="0"/>
          </a:p>
        </p:txBody>
      </p:sp>
      <p:sp>
        <p:nvSpPr>
          <p:cNvPr id="4" name="Slide Number Placeholder 3"/>
          <p:cNvSpPr>
            <a:spLocks noGrp="1"/>
          </p:cNvSpPr>
          <p:nvPr>
            <p:ph type="sldNum" sz="quarter" idx="10"/>
          </p:nvPr>
        </p:nvSpPr>
        <p:spPr/>
        <p:txBody>
          <a:bodyPr/>
          <a:lstStyle/>
          <a:p>
            <a:fld id="{9B27D237-6C0D-5549-BE11-2040A22CBC71}" type="slidenum">
              <a:rPr lang="en-US" smtClean="0"/>
              <a:t>13</a:t>
            </a:fld>
            <a:endParaRPr lang="en-US"/>
          </a:p>
        </p:txBody>
      </p:sp>
      <p:pic>
        <p:nvPicPr>
          <p:cNvPr id="5"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cxnSp>
        <p:nvCxnSpPr>
          <p:cNvPr id="6" name="Straight Connector 5"/>
          <p:cNvCxnSpPr/>
          <p:nvPr/>
        </p:nvCxnSpPr>
        <p:spPr>
          <a:xfrm>
            <a:off x="152400" y="1295401"/>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 y="1447801"/>
            <a:ext cx="8229600" cy="1588"/>
          </a:xfrm>
          <a:prstGeom prst="line">
            <a:avLst/>
          </a:prstGeom>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22841432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Transition Plan</a:t>
            </a:r>
            <a:r>
              <a:rPr lang="en-US" sz="3200" dirty="0"/>
              <a:t> </a:t>
            </a:r>
            <a:r>
              <a:rPr lang="en-US" sz="3200" dirty="0" smtClean="0"/>
              <a:t>– </a:t>
            </a:r>
            <a:br>
              <a:rPr lang="en-US" sz="3200" dirty="0" smtClean="0"/>
            </a:br>
            <a:r>
              <a:rPr lang="en-US" sz="3200" dirty="0" smtClean="0"/>
              <a:t>Outgoing Contractor Responsibilities</a:t>
            </a:r>
            <a:endParaRPr lang="en-US" sz="3200" dirty="0"/>
          </a:p>
        </p:txBody>
      </p:sp>
      <p:sp>
        <p:nvSpPr>
          <p:cNvPr id="4" name="Content Placeholder 3"/>
          <p:cNvSpPr>
            <a:spLocks noGrp="1"/>
          </p:cNvSpPr>
          <p:nvPr>
            <p:ph sz="half" idx="2"/>
          </p:nvPr>
        </p:nvSpPr>
        <p:spPr>
          <a:xfrm>
            <a:off x="254977" y="1880315"/>
            <a:ext cx="8590085" cy="4369541"/>
          </a:xfrm>
        </p:spPr>
        <p:txBody>
          <a:bodyPr>
            <a:normAutofit/>
          </a:bodyPr>
          <a:lstStyle/>
          <a:p>
            <a:r>
              <a:rPr lang="en-US" sz="2000" dirty="0" smtClean="0"/>
              <a:t>Outgoing Contractors “Phase Out” (per contract para 31.1)</a:t>
            </a:r>
          </a:p>
          <a:p>
            <a:pPr lvl="1"/>
            <a:r>
              <a:rPr lang="en-US" sz="2000" dirty="0" smtClean="0"/>
              <a:t>“assist the newly awarded prime vendor, the VISN and facility CORs with functions necessary for a smooth transition into the new contract.”</a:t>
            </a:r>
          </a:p>
          <a:p>
            <a:pPr lvl="1"/>
            <a:r>
              <a:rPr lang="en-US" sz="2000" dirty="0" smtClean="0"/>
              <a:t>Provide a detailed final report to each individual facility…report shall provide;</a:t>
            </a:r>
          </a:p>
          <a:p>
            <a:pPr lvl="2"/>
            <a:r>
              <a:rPr lang="en-US" sz="2000" dirty="0" smtClean="0"/>
              <a:t>Most recent product data usage for core and non-core items (excel)</a:t>
            </a:r>
          </a:p>
          <a:p>
            <a:pPr lvl="2"/>
            <a:r>
              <a:rPr lang="en-US" sz="2000" dirty="0" smtClean="0"/>
              <a:t>Lessons learned</a:t>
            </a:r>
          </a:p>
          <a:p>
            <a:pPr lvl="2"/>
            <a:r>
              <a:rPr lang="en-US" sz="2000" dirty="0" smtClean="0"/>
              <a:t>Product substitution list (excel)</a:t>
            </a:r>
          </a:p>
          <a:p>
            <a:pPr lvl="1"/>
            <a:r>
              <a:rPr lang="en-US" sz="2000" dirty="0" smtClean="0"/>
              <a:t>Provide a final reconciliation report to each facility within 30 days from contract expiration date (pending credits and rebills to also be resolved within 30 days).  </a:t>
            </a:r>
          </a:p>
        </p:txBody>
      </p:sp>
      <p:sp>
        <p:nvSpPr>
          <p:cNvPr id="7" name="Slide Number Placeholder 6"/>
          <p:cNvSpPr>
            <a:spLocks noGrp="1"/>
          </p:cNvSpPr>
          <p:nvPr>
            <p:ph type="sldNum" sz="quarter" idx="12"/>
          </p:nvPr>
        </p:nvSpPr>
        <p:spPr/>
        <p:txBody>
          <a:bodyPr/>
          <a:lstStyle/>
          <a:p>
            <a:fld id="{9B27D237-6C0D-5549-BE11-2040A22CBC71}" type="slidenum">
              <a:rPr lang="en-US" smtClean="0"/>
              <a:t>14</a:t>
            </a:fld>
            <a:endParaRPr lang="en-US"/>
          </a:p>
        </p:txBody>
      </p:sp>
      <p:pic>
        <p:nvPicPr>
          <p:cNvPr id="5"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cxnSp>
        <p:nvCxnSpPr>
          <p:cNvPr id="6" name="Straight Connector 5"/>
          <p:cNvCxnSpPr/>
          <p:nvPr/>
        </p:nvCxnSpPr>
        <p:spPr>
          <a:xfrm>
            <a:off x="152400" y="1295401"/>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1447801"/>
            <a:ext cx="8229600" cy="1588"/>
          </a:xfrm>
          <a:prstGeom prst="line">
            <a:avLst/>
          </a:prstGeom>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41884414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Transition Plan – </a:t>
            </a:r>
            <a:br>
              <a:rPr lang="en-US" sz="3200" dirty="0" smtClean="0"/>
            </a:br>
            <a:r>
              <a:rPr lang="en-US" sz="3200" dirty="0" smtClean="0"/>
              <a:t>Incoming Contractor Responsibilities</a:t>
            </a:r>
            <a:endParaRPr lang="en-US" sz="3200" dirty="0"/>
          </a:p>
        </p:txBody>
      </p:sp>
      <p:sp>
        <p:nvSpPr>
          <p:cNvPr id="4" name="Content Placeholder 3"/>
          <p:cNvSpPr>
            <a:spLocks noGrp="1"/>
          </p:cNvSpPr>
          <p:nvPr>
            <p:ph sz="half" idx="2"/>
          </p:nvPr>
        </p:nvSpPr>
        <p:spPr>
          <a:xfrm>
            <a:off x="254977" y="1880315"/>
            <a:ext cx="8590085" cy="4369541"/>
          </a:xfrm>
        </p:spPr>
        <p:txBody>
          <a:bodyPr>
            <a:normAutofit fontScale="85000" lnSpcReduction="20000"/>
          </a:bodyPr>
          <a:lstStyle/>
          <a:p>
            <a:r>
              <a:rPr lang="en-US" sz="2000" dirty="0" smtClean="0"/>
              <a:t>Incoming Contractors “Phase In” (per contract para 34)</a:t>
            </a:r>
          </a:p>
          <a:p>
            <a:pPr lvl="1"/>
            <a:r>
              <a:rPr lang="en-US" sz="2000" dirty="0" smtClean="0"/>
              <a:t>Must deliver a “final and fully developed” transition plan within 30 days of award.  Plan must address;</a:t>
            </a:r>
          </a:p>
          <a:p>
            <a:pPr lvl="2"/>
            <a:r>
              <a:rPr lang="en-US" sz="2000" dirty="0" smtClean="0"/>
              <a:t>Assisting each facility with identification of recurring/non-recurring Med/</a:t>
            </a:r>
            <a:r>
              <a:rPr lang="en-US" sz="2000" dirty="0" err="1" smtClean="0"/>
              <a:t>Surg</a:t>
            </a:r>
            <a:r>
              <a:rPr lang="en-US" sz="2000" dirty="0" smtClean="0"/>
              <a:t> supplies and gather product usage data</a:t>
            </a:r>
          </a:p>
          <a:p>
            <a:pPr lvl="2"/>
            <a:r>
              <a:rPr lang="en-US" sz="2000" dirty="0" smtClean="0"/>
              <a:t>Negotiating distribution agreements with all VA master list authorized suppliers (with associated pricing) for e-catalog inclusion</a:t>
            </a:r>
          </a:p>
          <a:p>
            <a:pPr lvl="2"/>
            <a:r>
              <a:rPr lang="en-US" sz="2000" dirty="0" smtClean="0"/>
              <a:t>Loading all facility Med/</a:t>
            </a:r>
            <a:r>
              <a:rPr lang="en-US" sz="2000" dirty="0" err="1" smtClean="0"/>
              <a:t>Surg</a:t>
            </a:r>
            <a:r>
              <a:rPr lang="en-US" sz="2000" dirty="0" smtClean="0"/>
              <a:t> supplies into the MSPV(s) data base using VA contract pricing per the NAC database.  Maintain MSPV data base pricing accuracy through the contract life using this database.</a:t>
            </a:r>
          </a:p>
          <a:p>
            <a:pPr lvl="2"/>
            <a:r>
              <a:rPr lang="en-US" sz="2000" dirty="0" smtClean="0"/>
              <a:t>Capable of providing facility requested value added services by the end of the implementation period</a:t>
            </a:r>
          </a:p>
          <a:p>
            <a:pPr lvl="2"/>
            <a:r>
              <a:rPr lang="en-US" sz="2000" dirty="0" smtClean="0"/>
              <a:t>Mutually establish with supported facilities delivery days, times, locations, </a:t>
            </a:r>
            <a:r>
              <a:rPr lang="en-US" sz="2000" dirty="0"/>
              <a:t>e</a:t>
            </a:r>
            <a:r>
              <a:rPr lang="en-US" sz="2000" dirty="0" smtClean="0"/>
              <a:t>tc.</a:t>
            </a:r>
          </a:p>
          <a:p>
            <a:pPr lvl="2"/>
            <a:r>
              <a:rPr lang="en-US" sz="2000" dirty="0" smtClean="0"/>
              <a:t>Coordinate and provide training to facilities</a:t>
            </a:r>
          </a:p>
          <a:p>
            <a:pPr lvl="2"/>
            <a:r>
              <a:rPr lang="en-US" sz="2000" dirty="0" smtClean="0"/>
              <a:t>Perform other required functions related to contract implementation</a:t>
            </a:r>
          </a:p>
          <a:p>
            <a:pPr lvl="1"/>
            <a:r>
              <a:rPr lang="en-US" sz="2000" dirty="0" smtClean="0"/>
              <a:t>MSPVs have 120 days to fully stand up operations (fully capable of receiving orders, deliveries, etc.)</a:t>
            </a:r>
          </a:p>
          <a:p>
            <a:pPr lvl="1"/>
            <a:endParaRPr lang="en-US" sz="2000" dirty="0" smtClean="0"/>
          </a:p>
          <a:p>
            <a:pPr lvl="1"/>
            <a:endParaRPr lang="en-US" sz="2000" dirty="0" smtClean="0"/>
          </a:p>
        </p:txBody>
      </p:sp>
      <p:sp>
        <p:nvSpPr>
          <p:cNvPr id="7" name="Slide Number Placeholder 6"/>
          <p:cNvSpPr>
            <a:spLocks noGrp="1"/>
          </p:cNvSpPr>
          <p:nvPr>
            <p:ph type="sldNum" sz="quarter" idx="12"/>
          </p:nvPr>
        </p:nvSpPr>
        <p:spPr/>
        <p:txBody>
          <a:bodyPr/>
          <a:lstStyle/>
          <a:p>
            <a:fld id="{9B27D237-6C0D-5549-BE11-2040A22CBC71}" type="slidenum">
              <a:rPr lang="en-US" smtClean="0"/>
              <a:t>15</a:t>
            </a:fld>
            <a:endParaRPr lang="en-US"/>
          </a:p>
        </p:txBody>
      </p:sp>
      <p:pic>
        <p:nvPicPr>
          <p:cNvPr id="5"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cxnSp>
        <p:nvCxnSpPr>
          <p:cNvPr id="6" name="Straight Connector 5"/>
          <p:cNvCxnSpPr/>
          <p:nvPr/>
        </p:nvCxnSpPr>
        <p:spPr>
          <a:xfrm>
            <a:off x="152400" y="1295401"/>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1447801"/>
            <a:ext cx="8229600" cy="1588"/>
          </a:xfrm>
          <a:prstGeom prst="line">
            <a:avLst/>
          </a:prstGeom>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2779629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Issues and Concerns</a:t>
            </a:r>
            <a:endParaRPr lang="en-US" sz="3200" dirty="0"/>
          </a:p>
        </p:txBody>
      </p:sp>
      <p:sp>
        <p:nvSpPr>
          <p:cNvPr id="5" name="Content Placeholder 4"/>
          <p:cNvSpPr>
            <a:spLocks noGrp="1"/>
          </p:cNvSpPr>
          <p:nvPr>
            <p:ph idx="1"/>
          </p:nvPr>
        </p:nvSpPr>
        <p:spPr>
          <a:xfrm>
            <a:off x="457200" y="1729212"/>
            <a:ext cx="8229600" cy="4700617"/>
          </a:xfrm>
        </p:spPr>
        <p:txBody>
          <a:bodyPr/>
          <a:lstStyle/>
          <a:p>
            <a:r>
              <a:rPr lang="en-US" dirty="0" smtClean="0"/>
              <a:t>Building a viable catalog of products available through competed contracts</a:t>
            </a:r>
          </a:p>
          <a:p>
            <a:pPr lvl="1"/>
            <a:r>
              <a:rPr lang="en-US" dirty="0" smtClean="0"/>
              <a:t>Joint P&amp;LO / SAC Process </a:t>
            </a:r>
          </a:p>
          <a:p>
            <a:pPr lvl="1"/>
            <a:r>
              <a:rPr lang="en-US" dirty="0" smtClean="0"/>
              <a:t>Will require an ambitious pace to complete before contract implementation</a:t>
            </a:r>
          </a:p>
          <a:p>
            <a:r>
              <a:rPr lang="en-US" dirty="0" smtClean="0"/>
              <a:t>Building a Program Management Office</a:t>
            </a:r>
          </a:p>
          <a:p>
            <a:pPr lvl="1"/>
            <a:r>
              <a:rPr lang="en-US" dirty="0" smtClean="0"/>
              <a:t>Performance Management</a:t>
            </a:r>
          </a:p>
          <a:p>
            <a:pPr lvl="1"/>
            <a:r>
              <a:rPr lang="en-US" dirty="0" smtClean="0"/>
              <a:t>Catalog maintenance</a:t>
            </a:r>
          </a:p>
          <a:p>
            <a:r>
              <a:rPr lang="en-US" dirty="0" smtClean="0"/>
              <a:t>Solidifying the Transition Plan(s)</a:t>
            </a:r>
          </a:p>
          <a:p>
            <a:pPr lvl="1"/>
            <a:r>
              <a:rPr lang="en-US" dirty="0" smtClean="0"/>
              <a:t>Notional until award</a:t>
            </a:r>
          </a:p>
          <a:p>
            <a:pPr lvl="1"/>
            <a:r>
              <a:rPr lang="en-US" dirty="0" smtClean="0"/>
              <a:t>Required of vendors within 30 days of award</a:t>
            </a:r>
          </a:p>
          <a:p>
            <a:pPr lvl="1"/>
            <a:r>
              <a:rPr lang="en-US" dirty="0" smtClean="0"/>
              <a:t>Must be finalized with implementation to begin NLT Dec 15 </a:t>
            </a:r>
          </a:p>
        </p:txBody>
      </p:sp>
      <p:sp>
        <p:nvSpPr>
          <p:cNvPr id="4" name="Slide Number Placeholder 3"/>
          <p:cNvSpPr>
            <a:spLocks noGrp="1"/>
          </p:cNvSpPr>
          <p:nvPr>
            <p:ph type="sldNum" sz="quarter" idx="10"/>
          </p:nvPr>
        </p:nvSpPr>
        <p:spPr/>
        <p:txBody>
          <a:bodyPr/>
          <a:lstStyle/>
          <a:p>
            <a:fld id="{9B27D237-6C0D-5549-BE11-2040A22CBC71}" type="slidenum">
              <a:rPr lang="en-US" smtClean="0"/>
              <a:pPr/>
              <a:t>16</a:t>
            </a:fld>
            <a:endParaRPr lang="en-US" dirty="0"/>
          </a:p>
        </p:txBody>
      </p:sp>
      <p:pic>
        <p:nvPicPr>
          <p:cNvPr id="6" name="Picture 1" descr="VeteransAffairs-Seal.JPG"/>
          <p:cNvPicPr>
            <a:picLocks noChangeAspect="1" noChangeArrowheads="1"/>
          </p:cNvPicPr>
          <p:nvPr/>
        </p:nvPicPr>
        <p:blipFill>
          <a:blip r:embed="rId2" cstate="print"/>
          <a:srcRect/>
          <a:stretch>
            <a:fillRect/>
          </a:stretch>
        </p:blipFill>
        <p:spPr bwMode="auto">
          <a:xfrm>
            <a:off x="76200" y="228600"/>
            <a:ext cx="990600" cy="990600"/>
          </a:xfrm>
          <a:prstGeom prst="rect">
            <a:avLst/>
          </a:prstGeom>
          <a:noFill/>
          <a:ln w="9525">
            <a:noFill/>
            <a:miter lim="800000"/>
            <a:headEnd/>
            <a:tailEnd/>
          </a:ln>
        </p:spPr>
      </p:pic>
      <p:cxnSp>
        <p:nvCxnSpPr>
          <p:cNvPr id="7" name="Straight Connector 6"/>
          <p:cNvCxnSpPr/>
          <p:nvPr/>
        </p:nvCxnSpPr>
        <p:spPr>
          <a:xfrm>
            <a:off x="152400" y="1295401"/>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1447801"/>
            <a:ext cx="8229600" cy="1588"/>
          </a:xfrm>
          <a:prstGeom prst="line">
            <a:avLst/>
          </a:prstGeom>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12277310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74B98FFB-6BAF-44FE-98A2-7B2F1597F915}" type="slidenum">
              <a:rPr lang="en-US">
                <a:solidFill>
                  <a:prstClr val="black">
                    <a:tint val="75000"/>
                  </a:prstClr>
                </a:solidFill>
              </a:rPr>
              <a:pPr>
                <a:defRPr/>
              </a:pPr>
              <a:t>17</a:t>
            </a:fld>
            <a:endParaRPr lang="en-US" dirty="0">
              <a:solidFill>
                <a:prstClr val="black">
                  <a:tint val="75000"/>
                </a:prstClr>
              </a:solidFill>
            </a:endParaRPr>
          </a:p>
        </p:txBody>
      </p:sp>
      <p:cxnSp>
        <p:nvCxnSpPr>
          <p:cNvPr id="6" name="Straight Connector 5"/>
          <p:cNvCxnSpPr/>
          <p:nvPr/>
        </p:nvCxnSpPr>
        <p:spPr>
          <a:xfrm>
            <a:off x="152400" y="1295401"/>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 y="1447801"/>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p:txBody>
          <a:bodyPr/>
          <a:lstStyle/>
          <a:p>
            <a:r>
              <a:rPr lang="en-US" b="1" dirty="0" smtClean="0"/>
              <a:t>PEO Contact Information</a:t>
            </a:r>
            <a:endParaRPr lang="en-US" b="1" dirty="0"/>
          </a:p>
        </p:txBody>
      </p:sp>
      <p:sp>
        <p:nvSpPr>
          <p:cNvPr id="34" name="TextBox 33"/>
          <p:cNvSpPr txBox="1"/>
          <p:nvPr/>
        </p:nvSpPr>
        <p:spPr>
          <a:xfrm>
            <a:off x="6472239" y="3276602"/>
            <a:ext cx="1952625" cy="492443"/>
          </a:xfrm>
          <a:prstGeom prst="rect">
            <a:avLst/>
          </a:prstGeom>
          <a:noFill/>
        </p:spPr>
        <p:txBody>
          <a:bodyPr wrap="square" rtlCol="0">
            <a:spAutoFit/>
          </a:bodyPr>
          <a:lstStyle/>
          <a:p>
            <a:pPr marL="342900" indent="-342900" defTabSz="914400" fontAlgn="base">
              <a:spcBef>
                <a:spcPct val="0"/>
              </a:spcBef>
              <a:spcAft>
                <a:spcPct val="0"/>
              </a:spcAft>
              <a:buFont typeface="+mj-lt"/>
              <a:buAutoNum type="arabicPeriod"/>
            </a:pPr>
            <a:endParaRPr lang="en-US" sz="1200" b="1" dirty="0" smtClean="0">
              <a:solidFill>
                <a:prstClr val="black"/>
              </a:solidFill>
              <a:latin typeface="Times New Roman" panose="02020603050405020304" pitchFamily="18" charset="0"/>
              <a:cs typeface="Times New Roman" panose="02020603050405020304" pitchFamily="18" charset="0"/>
            </a:endParaRPr>
          </a:p>
          <a:p>
            <a:pPr marL="342900" indent="-342900" defTabSz="914400" fontAlgn="base">
              <a:spcBef>
                <a:spcPct val="0"/>
              </a:spcBef>
              <a:spcAft>
                <a:spcPct val="0"/>
              </a:spcAft>
              <a:buFont typeface="+mj-lt"/>
              <a:buAutoNum type="arabicPeriod"/>
            </a:pPr>
            <a:endParaRPr lang="en-US" sz="1400" dirty="0" smtClean="0">
              <a:solidFill>
                <a:prstClr val="black"/>
              </a:solidFill>
              <a:latin typeface="Arial"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699920454"/>
              </p:ext>
            </p:extLst>
          </p:nvPr>
        </p:nvGraphicFramePr>
        <p:xfrm>
          <a:off x="152400" y="1600201"/>
          <a:ext cx="8991600" cy="4293059"/>
        </p:xfrm>
        <a:graphic>
          <a:graphicData uri="http://schemas.openxmlformats.org/drawingml/2006/table">
            <a:tbl>
              <a:tblPr firstRow="1" bandRow="1"/>
              <a:tblGrid>
                <a:gridCol w="2237874"/>
                <a:gridCol w="1949116"/>
                <a:gridCol w="1949116"/>
                <a:gridCol w="2855494"/>
              </a:tblGrid>
              <a:tr h="467819">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marR="0" algn="ctr">
                        <a:spcBef>
                          <a:spcPts val="0"/>
                        </a:spcBef>
                        <a:spcAft>
                          <a:spcPts val="0"/>
                        </a:spcAft>
                      </a:pPr>
                      <a:r>
                        <a:rPr lang="en-US" sz="2800" b="1" dirty="0" smtClean="0">
                          <a:solidFill>
                            <a:schemeClr val="tx1"/>
                          </a:solidFill>
                          <a:latin typeface="Times New Roman" pitchFamily="18" charset="0"/>
                          <a:ea typeface="Times New Roman"/>
                          <a:cs typeface="Times New Roman" pitchFamily="18" charset="0"/>
                        </a:rPr>
                        <a:t>Title</a:t>
                      </a:r>
                      <a:endParaRPr lang="en-US" sz="2800" dirty="0">
                        <a:solidFill>
                          <a:schemeClr val="tx1"/>
                        </a:solidFill>
                        <a:latin typeface="Times New Roman" pitchFamily="18" charset="0"/>
                        <a:ea typeface="Times New Roman"/>
                        <a:cs typeface="Times New Roman" pitchFamily="18" charset="0"/>
                      </a:endParaRPr>
                    </a:p>
                  </a:txBody>
                  <a:tcPr marL="63850" marR="63850"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DDDDDD"/>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marR="0" algn="ctr">
                        <a:spcBef>
                          <a:spcPts val="0"/>
                        </a:spcBef>
                        <a:spcAft>
                          <a:spcPts val="0"/>
                        </a:spcAft>
                      </a:pPr>
                      <a:r>
                        <a:rPr lang="en-US" sz="2400" b="1" dirty="0">
                          <a:solidFill>
                            <a:schemeClr val="tx1"/>
                          </a:solidFill>
                          <a:latin typeface="Times New Roman" pitchFamily="18" charset="0"/>
                          <a:ea typeface="Times New Roman"/>
                          <a:cs typeface="Times New Roman" pitchFamily="18" charset="0"/>
                        </a:rPr>
                        <a:t>Name</a:t>
                      </a:r>
                      <a:endParaRPr lang="en-US" sz="2400" dirty="0">
                        <a:solidFill>
                          <a:schemeClr val="tx1"/>
                        </a:solidFill>
                        <a:latin typeface="Times New Roman" pitchFamily="18" charset="0"/>
                        <a:ea typeface="Times New Roman"/>
                        <a:cs typeface="Times New Roman" pitchFamily="18" charset="0"/>
                      </a:endParaRPr>
                    </a:p>
                  </a:txBody>
                  <a:tcPr marL="63850" marR="63850"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DDDDDD"/>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marR="0" algn="ctr">
                        <a:spcBef>
                          <a:spcPts val="0"/>
                        </a:spcBef>
                        <a:spcAft>
                          <a:spcPts val="0"/>
                        </a:spcAft>
                      </a:pPr>
                      <a:r>
                        <a:rPr lang="en-US" sz="2400" b="1" dirty="0">
                          <a:solidFill>
                            <a:schemeClr val="tx1"/>
                          </a:solidFill>
                          <a:latin typeface="Times New Roman" pitchFamily="18" charset="0"/>
                          <a:ea typeface="Times New Roman"/>
                          <a:cs typeface="Times New Roman" pitchFamily="18" charset="0"/>
                        </a:rPr>
                        <a:t>Phone</a:t>
                      </a:r>
                      <a:endParaRPr lang="en-US" sz="2400" dirty="0">
                        <a:solidFill>
                          <a:schemeClr val="tx1"/>
                        </a:solidFill>
                        <a:latin typeface="Times New Roman" pitchFamily="18" charset="0"/>
                        <a:ea typeface="Times New Roman"/>
                        <a:cs typeface="Times New Roman" pitchFamily="18" charset="0"/>
                      </a:endParaRPr>
                    </a:p>
                  </a:txBody>
                  <a:tcPr marL="63850" marR="63850"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DDDDDD"/>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marR="0" algn="ctr">
                        <a:spcBef>
                          <a:spcPts val="0"/>
                        </a:spcBef>
                        <a:spcAft>
                          <a:spcPts val="0"/>
                        </a:spcAft>
                      </a:pPr>
                      <a:r>
                        <a:rPr lang="en-US" sz="2400" b="1" dirty="0" smtClean="0">
                          <a:solidFill>
                            <a:schemeClr val="tx1"/>
                          </a:solidFill>
                          <a:latin typeface="Times New Roman" pitchFamily="18" charset="0"/>
                          <a:ea typeface="Times New Roman"/>
                          <a:cs typeface="Times New Roman" pitchFamily="18" charset="0"/>
                        </a:rPr>
                        <a:t>E-mai</a:t>
                      </a:r>
                      <a:r>
                        <a:rPr lang="en-US" sz="2400" b="1" dirty="0">
                          <a:solidFill>
                            <a:schemeClr val="tx1"/>
                          </a:solidFill>
                          <a:latin typeface="Times New Roman" pitchFamily="18" charset="0"/>
                          <a:ea typeface="Times New Roman"/>
                          <a:cs typeface="Times New Roman" pitchFamily="18" charset="0"/>
                        </a:rPr>
                        <a:t>l</a:t>
                      </a:r>
                      <a:endParaRPr lang="en-US" sz="2400" dirty="0">
                        <a:solidFill>
                          <a:schemeClr val="tx1"/>
                        </a:solidFill>
                        <a:latin typeface="Times New Roman" pitchFamily="18" charset="0"/>
                        <a:ea typeface="Times New Roman"/>
                        <a:cs typeface="Times New Roman" pitchFamily="18" charset="0"/>
                      </a:endParaRPr>
                    </a:p>
                  </a:txBody>
                  <a:tcPr marL="63850" marR="63850"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DDDDDD"/>
                    </a:solidFill>
                  </a:tcPr>
                </a:tc>
              </a:tr>
              <a:tr h="792480">
                <a:tc>
                  <a:txBody>
                    <a:bodyPr/>
                    <a:lstStyle/>
                    <a:p>
                      <a:pPr marL="0" marR="0">
                        <a:spcBef>
                          <a:spcPts val="0"/>
                        </a:spcBef>
                        <a:spcAft>
                          <a:spcPts val="0"/>
                        </a:spcAft>
                      </a:pPr>
                      <a:r>
                        <a:rPr lang="en-US" sz="1900" dirty="0" smtClean="0">
                          <a:latin typeface="Times New Roman"/>
                          <a:ea typeface="Times New Roman"/>
                          <a:cs typeface="Times New Roman"/>
                        </a:rPr>
                        <a:t>Deputy Chief Logistics Officer</a:t>
                      </a:r>
                      <a:endParaRPr lang="en-US" sz="1900" dirty="0">
                        <a:latin typeface="Times New Roman"/>
                        <a:ea typeface="Times New Roman"/>
                        <a:cs typeface="Times New Roman"/>
                      </a:endParaRPr>
                    </a:p>
                  </a:txBody>
                  <a:tcPr marL="63850" marR="63850" marT="0" marB="0">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DDDDD">
                        <a:tint val="40000"/>
                      </a:srgbClr>
                    </a:solidFill>
                  </a:tcPr>
                </a:tc>
                <a:tc>
                  <a:txBody>
                    <a:bodyPr/>
                    <a:lstStyle/>
                    <a:p>
                      <a:pPr marL="0" marR="0" algn="ctr">
                        <a:spcBef>
                          <a:spcPts val="0"/>
                        </a:spcBef>
                        <a:spcAft>
                          <a:spcPts val="0"/>
                        </a:spcAft>
                      </a:pPr>
                      <a:r>
                        <a:rPr lang="en-US" sz="1900" dirty="0" smtClean="0">
                          <a:latin typeface="Times New Roman"/>
                          <a:ea typeface="Times New Roman"/>
                          <a:cs typeface="Times New Roman"/>
                        </a:rPr>
                        <a:t>David Elizalde</a:t>
                      </a:r>
                      <a:endParaRPr lang="en-US" sz="1900" dirty="0">
                        <a:latin typeface="Times New Roman"/>
                        <a:ea typeface="Times New Roman"/>
                        <a:cs typeface="Times New Roman"/>
                      </a:endParaRPr>
                    </a:p>
                  </a:txBody>
                  <a:tcPr marL="63850" marR="63850" marT="0" marB="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DDDDD">
                        <a:tint val="40000"/>
                      </a:srgbClr>
                    </a:solidFill>
                  </a:tcPr>
                </a:tc>
                <a:tc>
                  <a:txBody>
                    <a:bodyPr/>
                    <a:lstStyle/>
                    <a:p>
                      <a:pPr marL="0" marR="0" algn="ctr">
                        <a:spcBef>
                          <a:spcPts val="0"/>
                        </a:spcBef>
                        <a:spcAft>
                          <a:spcPts val="0"/>
                        </a:spcAft>
                      </a:pPr>
                      <a:r>
                        <a:rPr lang="en-US" sz="1900" dirty="0" smtClean="0">
                          <a:latin typeface="Times New Roman"/>
                          <a:ea typeface="Times New Roman"/>
                          <a:cs typeface="Times New Roman"/>
                        </a:rPr>
                        <a:t>202-632-7866</a:t>
                      </a:r>
                      <a:endParaRPr lang="en-US" sz="1900" dirty="0">
                        <a:latin typeface="Times New Roman"/>
                        <a:ea typeface="Times New Roman"/>
                        <a:cs typeface="Times New Roman"/>
                      </a:endParaRPr>
                    </a:p>
                  </a:txBody>
                  <a:tcPr marL="63850" marR="63850" marT="0" marB="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DDDDD">
                        <a:tint val="40000"/>
                      </a:srgbClr>
                    </a:solidFill>
                  </a:tcPr>
                </a:tc>
                <a:tc>
                  <a:txBody>
                    <a:bodyPr/>
                    <a:lstStyle/>
                    <a:p>
                      <a:pPr marL="0" marR="0">
                        <a:spcBef>
                          <a:spcPts val="0"/>
                        </a:spcBef>
                        <a:spcAft>
                          <a:spcPts val="0"/>
                        </a:spcAft>
                      </a:pPr>
                      <a:r>
                        <a:rPr lang="en-US" sz="1900" dirty="0" smtClean="0">
                          <a:latin typeface="Times New Roman"/>
                          <a:ea typeface="Times New Roman"/>
                          <a:cs typeface="Times New Roman"/>
                          <a:hlinkClick r:id="rId4"/>
                        </a:rPr>
                        <a:t>David.elizalde@va.gov</a:t>
                      </a:r>
                      <a:endParaRPr lang="en-US" sz="1900" dirty="0" smtClean="0">
                        <a:latin typeface="Times New Roman"/>
                        <a:ea typeface="Times New Roman"/>
                        <a:cs typeface="Times New Roman"/>
                      </a:endParaRPr>
                    </a:p>
                    <a:p>
                      <a:pPr marL="0" marR="0">
                        <a:spcBef>
                          <a:spcPts val="0"/>
                        </a:spcBef>
                        <a:spcAft>
                          <a:spcPts val="0"/>
                        </a:spcAft>
                      </a:pPr>
                      <a:endParaRPr lang="en-US" sz="1900" dirty="0" smtClean="0">
                        <a:latin typeface="Times New Roman"/>
                        <a:ea typeface="Times New Roman"/>
                        <a:cs typeface="Times New Roman"/>
                      </a:endParaRPr>
                    </a:p>
                    <a:p>
                      <a:pPr marL="0" marR="0">
                        <a:spcBef>
                          <a:spcPts val="0"/>
                        </a:spcBef>
                        <a:spcAft>
                          <a:spcPts val="0"/>
                        </a:spcAft>
                      </a:pPr>
                      <a:endParaRPr lang="en-US" sz="1500" dirty="0">
                        <a:latin typeface="Times New Roman"/>
                        <a:ea typeface="Times New Roman"/>
                        <a:cs typeface="Times New Roman"/>
                      </a:endParaRPr>
                    </a:p>
                  </a:txBody>
                  <a:tcPr marL="63850" marR="63850" marT="0" marB="0">
                    <a:lnL w="12700" cap="flat" cmpd="sng" algn="ctr">
                      <a:solidFill>
                        <a:sysClr val="window" lastClr="FFFFFF"/>
                      </a:solidFill>
                      <a:prstDash val="solid"/>
                      <a:round/>
                      <a:headEnd type="none" w="med" len="med"/>
                      <a:tailEnd type="none" w="med" len="med"/>
                    </a:lnL>
                    <a:lnR w="12700" cmpd="sng">
                      <a:solidFill>
                        <a:sysClr val="window" lastClr="FFFFFF"/>
                      </a:solidFill>
                    </a:lnR>
                    <a:lnT w="381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DDDDD">
                        <a:tint val="40000"/>
                      </a:srgbClr>
                    </a:solidFill>
                  </a:tcPr>
                </a:tc>
              </a:tr>
              <a:tr h="50800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spcBef>
                          <a:spcPts val="0"/>
                        </a:spcBef>
                        <a:spcAft>
                          <a:spcPts val="0"/>
                        </a:spcAft>
                      </a:pPr>
                      <a:r>
                        <a:rPr lang="en-US" sz="1900" dirty="0" smtClean="0">
                          <a:latin typeface="Times New Roman"/>
                          <a:ea typeface="Times New Roman"/>
                          <a:cs typeface="Times New Roman"/>
                        </a:rPr>
                        <a:t>Lead Program </a:t>
                      </a:r>
                      <a:r>
                        <a:rPr lang="en-US" sz="1900" dirty="0" smtClean="0">
                          <a:solidFill>
                            <a:srgbClr val="000000"/>
                          </a:solidFill>
                          <a:latin typeface="Times New Roman"/>
                          <a:ea typeface="Times New Roman"/>
                          <a:cs typeface="Times New Roman"/>
                        </a:rPr>
                        <a:t>Manager</a:t>
                      </a:r>
                    </a:p>
                    <a:p>
                      <a:pPr marL="0" marR="0">
                        <a:spcBef>
                          <a:spcPts val="0"/>
                        </a:spcBef>
                        <a:spcAft>
                          <a:spcPts val="0"/>
                        </a:spcAft>
                      </a:pPr>
                      <a:endParaRPr lang="en-US" sz="1500" dirty="0">
                        <a:latin typeface="Times New Roman"/>
                        <a:ea typeface="Times New Roman"/>
                        <a:cs typeface="Times New Roman"/>
                      </a:endParaRPr>
                    </a:p>
                  </a:txBody>
                  <a:tcPr marL="63850" marR="63850" marT="0" marB="0">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DDDDD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lgn="ctr">
                        <a:spcBef>
                          <a:spcPts val="0"/>
                        </a:spcBef>
                        <a:spcAft>
                          <a:spcPts val="0"/>
                        </a:spcAft>
                      </a:pPr>
                      <a:r>
                        <a:rPr lang="en-US" sz="1900" smtClean="0">
                          <a:latin typeface="Times New Roman"/>
                          <a:ea typeface="Times New Roman"/>
                          <a:cs typeface="Times New Roman"/>
                        </a:rPr>
                        <a:t>Doris Richardson</a:t>
                      </a:r>
                      <a:endParaRPr lang="en-US" sz="1900" dirty="0">
                        <a:latin typeface="Times New Roman"/>
                        <a:ea typeface="Times New Roman"/>
                        <a:cs typeface="Times New Roman"/>
                      </a:endParaRPr>
                    </a:p>
                  </a:txBody>
                  <a:tcPr marL="63850" marR="63850" marT="0" marB="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DDDDD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lgn="ctr">
                        <a:spcBef>
                          <a:spcPts val="0"/>
                        </a:spcBef>
                        <a:spcAft>
                          <a:spcPts val="0"/>
                        </a:spcAft>
                      </a:pPr>
                      <a:r>
                        <a:rPr lang="en-US" sz="1900" smtClean="0">
                          <a:latin typeface="Times New Roman"/>
                          <a:ea typeface="Times New Roman"/>
                          <a:cs typeface="Times New Roman"/>
                        </a:rPr>
                        <a:t>202-632-7860</a:t>
                      </a:r>
                      <a:endParaRPr lang="en-US" sz="1900" dirty="0">
                        <a:latin typeface="Times New Roman"/>
                        <a:ea typeface="Times New Roman"/>
                        <a:cs typeface="Times New Roman"/>
                      </a:endParaRPr>
                    </a:p>
                  </a:txBody>
                  <a:tcPr marL="63850" marR="63850" marT="0" marB="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DDDDD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spcBef>
                          <a:spcPts val="0"/>
                        </a:spcBef>
                        <a:spcAft>
                          <a:spcPts val="0"/>
                        </a:spcAft>
                      </a:pPr>
                      <a:r>
                        <a:rPr lang="en-US" sz="1900" u="sng" dirty="0" smtClean="0">
                          <a:solidFill>
                            <a:srgbClr val="0000FF"/>
                          </a:solidFill>
                          <a:latin typeface="Times New Roman"/>
                          <a:ea typeface="Times New Roman"/>
                          <a:cs typeface="Times New Roman"/>
                        </a:rPr>
                        <a:t>Doris.richardson@va.gov</a:t>
                      </a:r>
                      <a:endParaRPr lang="en-US" sz="1900" dirty="0">
                        <a:latin typeface="Times New Roman"/>
                        <a:ea typeface="Times New Roman"/>
                        <a:cs typeface="Times New Roman"/>
                      </a:endParaRPr>
                    </a:p>
                  </a:txBody>
                  <a:tcPr marL="63850" marR="63850" marT="0" marB="0">
                    <a:lnL w="12700" cap="flat" cmpd="sng" algn="ctr">
                      <a:solidFill>
                        <a:sysClr val="window" lastClr="FFFFFF"/>
                      </a:solidFill>
                      <a:prstDash val="solid"/>
                      <a:round/>
                      <a:headEnd type="none" w="med" len="med"/>
                      <a:tailEnd type="none" w="med" len="med"/>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DDDDDD">
                        <a:tint val="20000"/>
                      </a:srgbClr>
                    </a:solidFill>
                  </a:tcPr>
                </a:tc>
              </a:tr>
              <a:tr h="79248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spcBef>
                          <a:spcPts val="0"/>
                        </a:spcBef>
                        <a:spcAft>
                          <a:spcPts val="0"/>
                        </a:spcAft>
                      </a:pPr>
                      <a:r>
                        <a:rPr lang="en-US" sz="1900" dirty="0" smtClean="0">
                          <a:solidFill>
                            <a:srgbClr val="000000"/>
                          </a:solidFill>
                          <a:latin typeface="Times New Roman"/>
                          <a:ea typeface="Times New Roman"/>
                          <a:cs typeface="Times New Roman"/>
                        </a:rPr>
                        <a:t>Program Manager</a:t>
                      </a:r>
                      <a:r>
                        <a:rPr lang="en-US" sz="1900" baseline="0" dirty="0" smtClean="0">
                          <a:solidFill>
                            <a:srgbClr val="000000"/>
                          </a:solidFill>
                          <a:latin typeface="Times New Roman"/>
                          <a:ea typeface="Times New Roman"/>
                          <a:cs typeface="Times New Roman"/>
                        </a:rPr>
                        <a:t> </a:t>
                      </a:r>
                      <a:r>
                        <a:rPr lang="en-US" sz="1900" dirty="0" smtClean="0">
                          <a:solidFill>
                            <a:srgbClr val="000000"/>
                          </a:solidFill>
                          <a:latin typeface="Times New Roman"/>
                          <a:ea typeface="Times New Roman"/>
                          <a:cs typeface="Times New Roman"/>
                        </a:rPr>
                        <a:t>Prosthetics/Surgery</a:t>
                      </a:r>
                      <a:endParaRPr lang="en-US" sz="1900" dirty="0">
                        <a:latin typeface="Times New Roman"/>
                        <a:ea typeface="Times New Roman"/>
                        <a:cs typeface="Times New Roman"/>
                      </a:endParaRPr>
                    </a:p>
                  </a:txBody>
                  <a:tcPr marL="63850" marR="6385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DDDD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lgn="ctr">
                        <a:spcBef>
                          <a:spcPts val="0"/>
                        </a:spcBef>
                        <a:spcAft>
                          <a:spcPts val="0"/>
                        </a:spcAft>
                      </a:pPr>
                      <a:r>
                        <a:rPr lang="en-US" sz="1900" dirty="0" smtClean="0">
                          <a:solidFill>
                            <a:srgbClr val="000000"/>
                          </a:solidFill>
                          <a:latin typeface="Times New Roman"/>
                          <a:ea typeface="Times New Roman"/>
                          <a:cs typeface="Times New Roman"/>
                        </a:rPr>
                        <a:t>Carl Gardner</a:t>
                      </a:r>
                      <a:endParaRPr lang="en-US" sz="1900" dirty="0">
                        <a:latin typeface="Times New Roman"/>
                        <a:ea typeface="Times New Roman"/>
                        <a:cs typeface="Times New Roman"/>
                      </a:endParaRPr>
                    </a:p>
                  </a:txBody>
                  <a:tcPr marL="63850" marR="6385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DDDD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lgn="ctr">
                        <a:spcBef>
                          <a:spcPts val="0"/>
                        </a:spcBef>
                        <a:spcAft>
                          <a:spcPts val="0"/>
                        </a:spcAft>
                      </a:pPr>
                      <a:r>
                        <a:rPr lang="en-US" sz="1900" dirty="0" smtClean="0">
                          <a:latin typeface="Times New Roman"/>
                          <a:ea typeface="Times New Roman"/>
                          <a:cs typeface="Times New Roman"/>
                        </a:rPr>
                        <a:t>202-632-7575</a:t>
                      </a:r>
                      <a:endParaRPr lang="en-US" sz="1900" dirty="0">
                        <a:latin typeface="Times New Roman"/>
                        <a:ea typeface="Times New Roman"/>
                        <a:cs typeface="Times New Roman"/>
                      </a:endParaRPr>
                    </a:p>
                  </a:txBody>
                  <a:tcPr marL="63850" marR="6385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DDDD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spcBef>
                          <a:spcPts val="0"/>
                        </a:spcBef>
                        <a:spcAft>
                          <a:spcPts val="0"/>
                        </a:spcAft>
                      </a:pPr>
                      <a:r>
                        <a:rPr lang="en-US" sz="1900" dirty="0" smtClean="0">
                          <a:latin typeface="Times New Roman"/>
                          <a:ea typeface="Times New Roman"/>
                          <a:cs typeface="Times New Roman"/>
                          <a:hlinkClick r:id="rId5"/>
                        </a:rPr>
                        <a:t>Carl.gardner@va.gov</a:t>
                      </a:r>
                      <a:endParaRPr lang="en-US" sz="1900" dirty="0" smtClean="0">
                        <a:latin typeface="Times New Roman"/>
                        <a:ea typeface="Times New Roman"/>
                        <a:cs typeface="Times New Roman"/>
                      </a:endParaRPr>
                    </a:p>
                    <a:p>
                      <a:pPr marL="0" marR="0">
                        <a:spcBef>
                          <a:spcPts val="0"/>
                        </a:spcBef>
                        <a:spcAft>
                          <a:spcPts val="0"/>
                        </a:spcAft>
                      </a:pPr>
                      <a:endParaRPr lang="en-US" sz="1900" dirty="0" smtClean="0">
                        <a:latin typeface="Times New Roman"/>
                        <a:ea typeface="Times New Roman"/>
                        <a:cs typeface="Times New Roman"/>
                      </a:endParaRPr>
                    </a:p>
                    <a:p>
                      <a:pPr marL="0" marR="0">
                        <a:spcBef>
                          <a:spcPts val="0"/>
                        </a:spcBef>
                        <a:spcAft>
                          <a:spcPts val="0"/>
                        </a:spcAft>
                      </a:pPr>
                      <a:endParaRPr lang="en-US" sz="1500" dirty="0">
                        <a:latin typeface="Times New Roman"/>
                        <a:ea typeface="Times New Roman"/>
                        <a:cs typeface="Times New Roman"/>
                      </a:endParaRPr>
                    </a:p>
                  </a:txBody>
                  <a:tcPr marL="63850" marR="6385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DDDDD">
                        <a:tint val="40000"/>
                      </a:srgbClr>
                    </a:solidFill>
                  </a:tcPr>
                </a:tc>
              </a:tr>
              <a:tr h="82296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spcBef>
                          <a:spcPts val="0"/>
                        </a:spcBef>
                        <a:spcAft>
                          <a:spcPts val="0"/>
                        </a:spcAft>
                      </a:pPr>
                      <a:r>
                        <a:rPr lang="en-US" sz="1900" dirty="0" smtClean="0">
                          <a:solidFill>
                            <a:srgbClr val="000000"/>
                          </a:solidFill>
                          <a:latin typeface="Times New Roman"/>
                          <a:ea typeface="Times New Roman"/>
                          <a:cs typeface="Times New Roman"/>
                        </a:rPr>
                        <a:t>Program Manager</a:t>
                      </a:r>
                    </a:p>
                    <a:p>
                      <a:pPr marL="0" marR="0">
                        <a:spcBef>
                          <a:spcPts val="0"/>
                        </a:spcBef>
                        <a:spcAft>
                          <a:spcPts val="0"/>
                        </a:spcAft>
                      </a:pPr>
                      <a:r>
                        <a:rPr lang="en-US" sz="1900" dirty="0" smtClean="0">
                          <a:solidFill>
                            <a:srgbClr val="000000"/>
                          </a:solidFill>
                          <a:latin typeface="Times New Roman"/>
                          <a:ea typeface="Times New Roman"/>
                          <a:cs typeface="Times New Roman"/>
                        </a:rPr>
                        <a:t>Facilities/</a:t>
                      </a:r>
                      <a:r>
                        <a:rPr lang="en-US" sz="1900" dirty="0" smtClean="0">
                          <a:solidFill>
                            <a:schemeClr val="tx1"/>
                          </a:solidFill>
                          <a:latin typeface="Times New Roman"/>
                          <a:ea typeface="Times New Roman"/>
                          <a:cs typeface="Times New Roman"/>
                        </a:rPr>
                        <a:t>Medical </a:t>
                      </a:r>
                      <a:endParaRPr lang="en-US" sz="1900" dirty="0">
                        <a:solidFill>
                          <a:schemeClr val="tx1"/>
                        </a:solidFill>
                        <a:latin typeface="Times New Roman"/>
                        <a:ea typeface="Times New Roman"/>
                        <a:cs typeface="Times New Roman"/>
                      </a:endParaRPr>
                    </a:p>
                  </a:txBody>
                  <a:tcPr marL="63850" marR="63850" marT="0" marB="0">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DDDD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lgn="ctr">
                        <a:spcBef>
                          <a:spcPts val="0"/>
                        </a:spcBef>
                        <a:spcAft>
                          <a:spcPts val="0"/>
                        </a:spcAft>
                      </a:pPr>
                      <a:r>
                        <a:rPr lang="en-US" sz="1900" dirty="0" smtClean="0">
                          <a:solidFill>
                            <a:srgbClr val="000000"/>
                          </a:solidFill>
                          <a:latin typeface="Times New Roman"/>
                          <a:ea typeface="Times New Roman"/>
                          <a:cs typeface="Times New Roman"/>
                        </a:rPr>
                        <a:t>Lloyd Shackel</a:t>
                      </a:r>
                      <a:r>
                        <a:rPr lang="en-US" sz="1900" baseline="0" dirty="0" smtClean="0">
                          <a:solidFill>
                            <a:srgbClr val="000000"/>
                          </a:solidFill>
                          <a:latin typeface="Times New Roman"/>
                          <a:ea typeface="Times New Roman"/>
                          <a:cs typeface="Times New Roman"/>
                        </a:rPr>
                        <a:t>ford</a:t>
                      </a:r>
                      <a:endParaRPr lang="en-US" sz="1900" dirty="0">
                        <a:latin typeface="Times New Roman"/>
                        <a:ea typeface="Times New Roman"/>
                        <a:cs typeface="Times New Roman"/>
                      </a:endParaRPr>
                    </a:p>
                  </a:txBody>
                  <a:tcPr marL="63850" marR="63850" marT="0" marB="0">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DDDD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lgn="ctr">
                        <a:spcBef>
                          <a:spcPts val="0"/>
                        </a:spcBef>
                        <a:spcAft>
                          <a:spcPts val="0"/>
                        </a:spcAft>
                      </a:pPr>
                      <a:r>
                        <a:rPr lang="en-US" sz="1900" dirty="0" smtClean="0">
                          <a:latin typeface="Times New Roman"/>
                          <a:ea typeface="Times New Roman"/>
                          <a:cs typeface="Times New Roman"/>
                        </a:rPr>
                        <a:t>202-632-7574</a:t>
                      </a:r>
                      <a:endParaRPr lang="en-US" sz="1900" dirty="0">
                        <a:latin typeface="Times New Roman"/>
                        <a:ea typeface="Times New Roman"/>
                        <a:cs typeface="Times New Roman"/>
                      </a:endParaRPr>
                    </a:p>
                  </a:txBody>
                  <a:tcPr marL="63850" marR="63850" marT="0" marB="0">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DDDD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spcBef>
                          <a:spcPts val="0"/>
                        </a:spcBef>
                        <a:spcAft>
                          <a:spcPts val="0"/>
                        </a:spcAft>
                      </a:pPr>
                      <a:r>
                        <a:rPr lang="en-US" sz="1900" dirty="0" smtClean="0">
                          <a:latin typeface="Times New Roman"/>
                          <a:ea typeface="Times New Roman"/>
                          <a:cs typeface="Times New Roman"/>
                          <a:hlinkClick r:id="rId6"/>
                        </a:rPr>
                        <a:t>Lloyd.schackelford@va.gov</a:t>
                      </a:r>
                      <a:endParaRPr lang="en-US" sz="1900" dirty="0" smtClean="0">
                        <a:latin typeface="Times New Roman"/>
                        <a:ea typeface="Times New Roman"/>
                        <a:cs typeface="Times New Roman"/>
                      </a:endParaRPr>
                    </a:p>
                    <a:p>
                      <a:pPr marL="0" marR="0">
                        <a:spcBef>
                          <a:spcPts val="0"/>
                        </a:spcBef>
                        <a:spcAft>
                          <a:spcPts val="0"/>
                        </a:spcAft>
                      </a:pPr>
                      <a:endParaRPr lang="en-US" sz="1500" dirty="0">
                        <a:latin typeface="Times New Roman"/>
                        <a:ea typeface="Times New Roman"/>
                        <a:cs typeface="Times New Roman"/>
                      </a:endParaRPr>
                    </a:p>
                  </a:txBody>
                  <a:tcPr marL="63850" marR="63850" marT="0" marB="0">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DDDDD">
                        <a:tint val="20000"/>
                      </a:srgbClr>
                    </a:solidFill>
                  </a:tcPr>
                </a:tc>
              </a:tr>
              <a:tr h="56896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spcBef>
                          <a:spcPts val="0"/>
                        </a:spcBef>
                        <a:spcAft>
                          <a:spcPts val="0"/>
                        </a:spcAft>
                      </a:pPr>
                      <a:r>
                        <a:rPr lang="en-US" sz="1900" dirty="0" smtClean="0">
                          <a:solidFill>
                            <a:srgbClr val="000000"/>
                          </a:solidFill>
                          <a:latin typeface="Times New Roman"/>
                          <a:ea typeface="Times New Roman"/>
                          <a:cs typeface="Times New Roman"/>
                        </a:rPr>
                        <a:t>Program Manager</a:t>
                      </a:r>
                      <a:r>
                        <a:rPr lang="en-US" sz="1900" baseline="0" dirty="0" smtClean="0">
                          <a:solidFill>
                            <a:srgbClr val="000000"/>
                          </a:solidFill>
                          <a:latin typeface="Times New Roman"/>
                          <a:ea typeface="Times New Roman"/>
                          <a:cs typeface="Times New Roman"/>
                        </a:rPr>
                        <a:t> </a:t>
                      </a:r>
                      <a:r>
                        <a:rPr lang="en-US" sz="1900" dirty="0" smtClean="0">
                          <a:solidFill>
                            <a:srgbClr val="000000"/>
                          </a:solidFill>
                          <a:latin typeface="Times New Roman"/>
                          <a:ea typeface="Times New Roman"/>
                          <a:cs typeface="Times New Roman"/>
                        </a:rPr>
                        <a:t>MSPV Catalog </a:t>
                      </a:r>
                      <a:endParaRPr lang="en-US" sz="1900" dirty="0">
                        <a:latin typeface="Times New Roman"/>
                        <a:ea typeface="Times New Roman"/>
                        <a:cs typeface="Times New Roman"/>
                      </a:endParaRPr>
                    </a:p>
                  </a:txBody>
                  <a:tcPr marL="63850" marR="63850" marT="0" marB="0">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DDDD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lgn="ctr">
                        <a:spcBef>
                          <a:spcPts val="0"/>
                        </a:spcBef>
                        <a:spcAft>
                          <a:spcPts val="0"/>
                        </a:spcAft>
                      </a:pPr>
                      <a:r>
                        <a:rPr lang="en-US" sz="1900" dirty="0" smtClean="0">
                          <a:latin typeface="Times New Roman"/>
                          <a:ea typeface="Times New Roman"/>
                          <a:cs typeface="Times New Roman"/>
                        </a:rPr>
                        <a:t>James (Dan) Harris</a:t>
                      </a:r>
                      <a:endParaRPr lang="en-US" sz="1900" dirty="0">
                        <a:latin typeface="Times New Roman"/>
                        <a:ea typeface="Times New Roman"/>
                        <a:cs typeface="Times New Roman"/>
                      </a:endParaRPr>
                    </a:p>
                  </a:txBody>
                  <a:tcPr marL="63850" marR="63850" marT="0" marB="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DDDD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lgn="ctr">
                        <a:spcBef>
                          <a:spcPts val="0"/>
                        </a:spcBef>
                        <a:spcAft>
                          <a:spcPts val="0"/>
                        </a:spcAft>
                      </a:pPr>
                      <a:r>
                        <a:rPr lang="en-US" sz="1900" dirty="0" smtClean="0">
                          <a:latin typeface="Times New Roman"/>
                          <a:ea typeface="Times New Roman"/>
                          <a:cs typeface="Times New Roman"/>
                        </a:rPr>
                        <a:t>202-632-7745</a:t>
                      </a:r>
                      <a:endParaRPr lang="en-US" sz="1900" dirty="0">
                        <a:latin typeface="Times New Roman"/>
                        <a:ea typeface="Times New Roman"/>
                        <a:cs typeface="Times New Roman"/>
                      </a:endParaRPr>
                    </a:p>
                  </a:txBody>
                  <a:tcPr marL="63850" marR="63850" marT="0" marB="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DDDD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spcBef>
                          <a:spcPts val="0"/>
                        </a:spcBef>
                        <a:spcAft>
                          <a:spcPts val="0"/>
                        </a:spcAft>
                      </a:pPr>
                      <a:r>
                        <a:rPr lang="en-US" sz="1900" u="sng" dirty="0" smtClean="0">
                          <a:solidFill>
                            <a:srgbClr val="0000FF"/>
                          </a:solidFill>
                          <a:latin typeface="Times New Roman"/>
                          <a:ea typeface="Times New Roman"/>
                          <a:cs typeface="Times New Roman"/>
                          <a:hlinkClick r:id="rId7"/>
                        </a:rPr>
                        <a:t>James.harris12@va.gov</a:t>
                      </a:r>
                      <a:r>
                        <a:rPr lang="en-US" sz="1900" u="sng" baseline="0" dirty="0" smtClean="0">
                          <a:solidFill>
                            <a:srgbClr val="0000FF"/>
                          </a:solidFill>
                          <a:latin typeface="Times New Roman"/>
                          <a:ea typeface="Times New Roman"/>
                          <a:cs typeface="Times New Roman"/>
                        </a:rPr>
                        <a:t> </a:t>
                      </a:r>
                      <a:endParaRPr lang="en-US" sz="1900" dirty="0">
                        <a:latin typeface="Times New Roman"/>
                        <a:ea typeface="Times New Roman"/>
                        <a:cs typeface="Times New Roman"/>
                      </a:endParaRPr>
                    </a:p>
                  </a:txBody>
                  <a:tcPr marL="63850" marR="63850" marT="0" marB="0">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DDDDD">
                        <a:tint val="20000"/>
                      </a:srgbClr>
                    </a:solidFill>
                  </a:tcPr>
                </a:tc>
              </a:tr>
            </a:tbl>
          </a:graphicData>
        </a:graphic>
      </p:graphicFrame>
    </p:spTree>
    <p:extLst>
      <p:ext uri="{BB962C8B-B14F-4D97-AF65-F5344CB8AC3E}">
        <p14:creationId xmlns:p14="http://schemas.microsoft.com/office/powerpoint/2010/main" val="13334975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p:cNvSpPr>
            <a:spLocks noGrp="1"/>
          </p:cNvSpPr>
          <p:nvPr>
            <p:ph idx="1"/>
          </p:nvPr>
        </p:nvSpPr>
        <p:spPr>
          <a:xfrm>
            <a:off x="419100" y="2209802"/>
            <a:ext cx="8229600" cy="2769989"/>
          </a:xfrm>
        </p:spPr>
        <p:txBody>
          <a:bodyPr>
            <a:normAutofit/>
          </a:bodyPr>
          <a:lstStyle/>
          <a:p>
            <a:pPr marL="0" indent="0" algn="ctr">
              <a:buNone/>
            </a:pPr>
            <a:r>
              <a:rPr lang="en-US" sz="15000" b="1" dirty="0" smtClean="0"/>
              <a:t>?</a:t>
            </a:r>
          </a:p>
        </p:txBody>
      </p:sp>
      <p:sp>
        <p:nvSpPr>
          <p:cNvPr id="9" name="Slide Number Placeholder 8"/>
          <p:cNvSpPr>
            <a:spLocks noGrp="1"/>
          </p:cNvSpPr>
          <p:nvPr>
            <p:ph type="sldNum" sz="quarter" idx="12"/>
          </p:nvPr>
        </p:nvSpPr>
        <p:spPr/>
        <p:txBody>
          <a:bodyPr/>
          <a:lstStyle/>
          <a:p>
            <a:pPr>
              <a:defRPr/>
            </a:pPr>
            <a:endParaRPr lang="en-US" dirty="0">
              <a:solidFill>
                <a:prstClr val="black">
                  <a:tint val="75000"/>
                </a:prstClr>
              </a:solidFill>
            </a:endParaRPr>
          </a:p>
        </p:txBody>
      </p:sp>
      <p:cxnSp>
        <p:nvCxnSpPr>
          <p:cNvPr id="6" name="Straight Connector 5"/>
          <p:cNvCxnSpPr/>
          <p:nvPr/>
        </p:nvCxnSpPr>
        <p:spPr>
          <a:xfrm>
            <a:off x="152400" y="1295401"/>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 y="1447801"/>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2" name="TextBox 1"/>
          <p:cNvSpPr txBox="1"/>
          <p:nvPr/>
        </p:nvSpPr>
        <p:spPr>
          <a:xfrm>
            <a:off x="609600" y="279400"/>
            <a:ext cx="7010400" cy="707886"/>
          </a:xfrm>
          <a:prstGeom prst="rect">
            <a:avLst/>
          </a:prstGeom>
          <a:noFill/>
        </p:spPr>
        <p:txBody>
          <a:bodyPr wrap="square" rtlCol="0">
            <a:spAutoFit/>
          </a:bodyPr>
          <a:lstStyle/>
          <a:p>
            <a:pPr defTabSz="914400" fontAlgn="base">
              <a:spcBef>
                <a:spcPct val="0"/>
              </a:spcBef>
              <a:spcAft>
                <a:spcPct val="0"/>
              </a:spcAft>
            </a:pPr>
            <a:r>
              <a:rPr lang="en-US" sz="4000" dirty="0" smtClean="0">
                <a:solidFill>
                  <a:prstClr val="black"/>
                </a:solidFill>
                <a:latin typeface="Arial Black" panose="020B0A04020102020204" pitchFamily="34" charset="0"/>
              </a:rPr>
              <a:t>QUESTIONS</a:t>
            </a:r>
            <a:endParaRPr lang="en-US" sz="4000"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35129229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548866" y="146674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p:txBody>
          <a:bodyPr/>
          <a:lstStyle/>
          <a:p>
            <a:r>
              <a:rPr lang="en-US" dirty="0" smtClean="0"/>
              <a:t>PEO Mission</a:t>
            </a:r>
            <a:endParaRPr lang="en-US" i="1" dirty="0"/>
          </a:p>
        </p:txBody>
      </p:sp>
      <p:sp>
        <p:nvSpPr>
          <p:cNvPr id="11" name="Content Placeholder 10"/>
          <p:cNvSpPr>
            <a:spLocks noGrp="1"/>
          </p:cNvSpPr>
          <p:nvPr>
            <p:ph idx="1"/>
          </p:nvPr>
        </p:nvSpPr>
        <p:spPr>
          <a:xfrm>
            <a:off x="419100" y="1600201"/>
            <a:ext cx="8229600" cy="4953000"/>
          </a:xfrm>
        </p:spPr>
        <p:txBody>
          <a:bodyPr/>
          <a:lstStyle/>
          <a:p>
            <a:pPr>
              <a:buFont typeface="Arial" panose="020B0604020202020204" pitchFamily="34" charset="0"/>
              <a:buChar char="•"/>
            </a:pPr>
            <a:r>
              <a:rPr lang="en-US" sz="2800" dirty="0"/>
              <a:t>Develop, implement and oversee national strategic sourcing policies and procedures, to ensure timely delivery of health care commodities to our nation’s Veterans.</a:t>
            </a:r>
          </a:p>
          <a:p>
            <a:pPr marL="0" indent="0">
              <a:buNone/>
            </a:pPr>
            <a:endParaRPr lang="en-US" sz="2800" dirty="0"/>
          </a:p>
          <a:p>
            <a:pPr>
              <a:buFont typeface="Arial" panose="020B0604020202020204" pitchFamily="34" charset="0"/>
              <a:buChar char="•"/>
            </a:pPr>
            <a:r>
              <a:rPr lang="en-US" sz="2800" dirty="0"/>
              <a:t>Development of measures to procure high quality health care products and devices in the most cost effective manner.  Support the stewardship of business practices through acquisition, administrative, financial, and clinical efficiencies.</a:t>
            </a:r>
          </a:p>
          <a:p>
            <a:pPr marL="0" indent="0">
              <a:buNone/>
            </a:pPr>
            <a:endParaRPr lang="en-US" sz="2800" b="1" dirty="0" smtClean="0"/>
          </a:p>
        </p:txBody>
      </p:sp>
      <p:sp>
        <p:nvSpPr>
          <p:cNvPr id="5" name="Slide Number Placeholder 4"/>
          <p:cNvSpPr>
            <a:spLocks noGrp="1"/>
          </p:cNvSpPr>
          <p:nvPr>
            <p:ph type="sldNum" sz="quarter" idx="12"/>
          </p:nvPr>
        </p:nvSpPr>
        <p:spPr/>
        <p:txBody>
          <a:bodyPr/>
          <a:lstStyle/>
          <a:p>
            <a:pPr>
              <a:defRPr/>
            </a:pPr>
            <a:fld id="{95C7219A-98DC-42BA-A12A-12E75342F36E}" type="slidenum">
              <a:rPr lang="en-US" smtClean="0">
                <a:solidFill>
                  <a:prstClr val="black">
                    <a:tint val="75000"/>
                  </a:prstClr>
                </a:solidFill>
              </a:rPr>
              <a:pPr>
                <a:defRPr/>
              </a:pPr>
              <a:t>1</a:t>
            </a:fld>
            <a:endParaRPr lang="en-US" dirty="0">
              <a:solidFill>
                <a:prstClr val="black">
                  <a:tint val="75000"/>
                </a:prstClr>
              </a:solidFill>
            </a:endParaRPr>
          </a:p>
        </p:txBody>
      </p:sp>
    </p:spTree>
    <p:extLst>
      <p:ext uri="{BB962C8B-B14F-4D97-AF65-F5344CB8AC3E}">
        <p14:creationId xmlns:p14="http://schemas.microsoft.com/office/powerpoint/2010/main" val="13466244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548866" y="146674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a:xfrm>
            <a:off x="914400" y="0"/>
            <a:ext cx="7772400" cy="1143000"/>
          </a:xfrm>
        </p:spPr>
        <p:txBody>
          <a:bodyPr/>
          <a:lstStyle/>
          <a:p>
            <a:r>
              <a:rPr lang="en-US" sz="2800" dirty="0">
                <a:cs typeface="Arial" pitchFamily="34" charset="0"/>
              </a:rPr>
              <a:t>APBI- Importance to the VHA Program Executive Office’s Overall Mission</a:t>
            </a:r>
            <a:endParaRPr lang="en-US" sz="2800" i="1" dirty="0"/>
          </a:p>
        </p:txBody>
      </p:sp>
      <p:sp>
        <p:nvSpPr>
          <p:cNvPr id="11" name="Content Placeholder 10"/>
          <p:cNvSpPr>
            <a:spLocks noGrp="1"/>
          </p:cNvSpPr>
          <p:nvPr>
            <p:ph idx="1"/>
          </p:nvPr>
        </p:nvSpPr>
        <p:spPr>
          <a:xfrm>
            <a:off x="419100" y="1600201"/>
            <a:ext cx="8229600" cy="4953000"/>
          </a:xfrm>
        </p:spPr>
        <p:txBody>
          <a:bodyPr/>
          <a:lstStyle/>
          <a:p>
            <a:pPr lvl="0"/>
            <a:r>
              <a:rPr lang="en-US" sz="2800" dirty="0"/>
              <a:t>Creates opportunities to collaborate/interact with businesses seeking opportunities in federal health care commodities market. </a:t>
            </a:r>
          </a:p>
          <a:p>
            <a:pPr lvl="0"/>
            <a:r>
              <a:rPr lang="en-US" sz="2800" dirty="0"/>
              <a:t>Connects businesses to government procurement specialists and program management portfolio managers.</a:t>
            </a:r>
          </a:p>
          <a:p>
            <a:pPr lvl="0"/>
            <a:r>
              <a:rPr lang="en-US" sz="2800" dirty="0"/>
              <a:t>Helps businesses discover new products, services, technologies in the VA                 </a:t>
            </a:r>
          </a:p>
          <a:p>
            <a:pPr lvl="0"/>
            <a:r>
              <a:rPr lang="en-US" sz="2800" dirty="0"/>
              <a:t>Health care arena.</a:t>
            </a:r>
          </a:p>
          <a:p>
            <a:pPr marL="0" indent="0">
              <a:buNone/>
            </a:pPr>
            <a:endParaRPr lang="en-US" sz="2800" b="1" dirty="0" smtClean="0"/>
          </a:p>
        </p:txBody>
      </p:sp>
      <p:sp>
        <p:nvSpPr>
          <p:cNvPr id="5" name="Slide Number Placeholder 4"/>
          <p:cNvSpPr>
            <a:spLocks noGrp="1"/>
          </p:cNvSpPr>
          <p:nvPr>
            <p:ph type="sldNum" sz="quarter" idx="12"/>
          </p:nvPr>
        </p:nvSpPr>
        <p:spPr/>
        <p:txBody>
          <a:bodyPr/>
          <a:lstStyle/>
          <a:p>
            <a:pPr>
              <a:defRPr/>
            </a:pPr>
            <a:fld id="{95C7219A-98DC-42BA-A12A-12E75342F36E}" type="slidenum">
              <a:rPr lang="en-US" smtClean="0">
                <a:solidFill>
                  <a:prstClr val="black">
                    <a:tint val="75000"/>
                  </a:prstClr>
                </a:solidFill>
              </a:rPr>
              <a:pPr>
                <a:defRPr/>
              </a:pPr>
              <a:t>2</a:t>
            </a:fld>
            <a:endParaRPr lang="en-US" dirty="0">
              <a:solidFill>
                <a:prstClr val="black">
                  <a:tint val="75000"/>
                </a:prstClr>
              </a:solidFill>
            </a:endParaRPr>
          </a:p>
        </p:txBody>
      </p:sp>
    </p:spTree>
    <p:extLst>
      <p:ext uri="{BB962C8B-B14F-4D97-AF65-F5344CB8AC3E}">
        <p14:creationId xmlns:p14="http://schemas.microsoft.com/office/powerpoint/2010/main" val="5988367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548866" y="146674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a:xfrm>
            <a:off x="914400" y="0"/>
            <a:ext cx="7772400" cy="1143000"/>
          </a:xfrm>
        </p:spPr>
        <p:txBody>
          <a:bodyPr/>
          <a:lstStyle/>
          <a:p>
            <a:r>
              <a:rPr lang="en-US" sz="2800" dirty="0">
                <a:cs typeface="Arial" pitchFamily="34" charset="0"/>
              </a:rPr>
              <a:t>VHA Program Executive </a:t>
            </a:r>
            <a:r>
              <a:rPr lang="en-US" sz="2800" dirty="0" smtClean="0">
                <a:cs typeface="Arial" pitchFamily="34" charset="0"/>
              </a:rPr>
              <a:t>Office</a:t>
            </a:r>
            <a:endParaRPr lang="en-US" sz="2800" i="1" dirty="0"/>
          </a:p>
        </p:txBody>
      </p:sp>
      <p:sp>
        <p:nvSpPr>
          <p:cNvPr id="11" name="Content Placeholder 10"/>
          <p:cNvSpPr>
            <a:spLocks noGrp="1"/>
          </p:cNvSpPr>
          <p:nvPr>
            <p:ph idx="1"/>
          </p:nvPr>
        </p:nvSpPr>
        <p:spPr>
          <a:xfrm>
            <a:off x="419100" y="1600201"/>
            <a:ext cx="8229600" cy="4953000"/>
          </a:xfrm>
        </p:spPr>
        <p:txBody>
          <a:bodyPr/>
          <a:lstStyle/>
          <a:p>
            <a:r>
              <a:rPr lang="en-US" sz="2800" dirty="0">
                <a:latin typeface="Arial Narrow" panose="020B0606020202030204" pitchFamily="34" charset="0"/>
              </a:rPr>
              <a:t>Program Key Objectives And Requirements:</a:t>
            </a:r>
          </a:p>
          <a:p>
            <a:endParaRPr lang="en-US" sz="2800" dirty="0">
              <a:latin typeface="Arial Narrow" panose="020B0606020202030204" pitchFamily="34" charset="0"/>
            </a:endParaRPr>
          </a:p>
          <a:p>
            <a:pPr lvl="1"/>
            <a:r>
              <a:rPr lang="en-US" sz="2400" dirty="0">
                <a:latin typeface="Arial Narrow" panose="020B0606020202030204" pitchFamily="34" charset="0"/>
              </a:rPr>
              <a:t>Strategically source all commodities and devices to obtain best value for our customers.  Utilize purchasing volume to garner optimal pricing, while providing innovative and creative solutions and services.  Provide choices with comprehensive solutions, one-stop shopping, and tailored services that help our customers more effectively meet their mission.</a:t>
            </a:r>
          </a:p>
          <a:p>
            <a:pPr marL="0" indent="0">
              <a:buNone/>
            </a:pPr>
            <a:endParaRPr lang="en-US" sz="2800" b="1" dirty="0" smtClean="0"/>
          </a:p>
        </p:txBody>
      </p:sp>
      <p:sp>
        <p:nvSpPr>
          <p:cNvPr id="5" name="Slide Number Placeholder 4"/>
          <p:cNvSpPr>
            <a:spLocks noGrp="1"/>
          </p:cNvSpPr>
          <p:nvPr>
            <p:ph type="sldNum" sz="quarter" idx="12"/>
          </p:nvPr>
        </p:nvSpPr>
        <p:spPr/>
        <p:txBody>
          <a:bodyPr/>
          <a:lstStyle/>
          <a:p>
            <a:pPr>
              <a:defRPr/>
            </a:pPr>
            <a:fld id="{95C7219A-98DC-42BA-A12A-12E75342F36E}" type="slidenum">
              <a:rPr lang="en-US" smtClean="0">
                <a:solidFill>
                  <a:prstClr val="black">
                    <a:tint val="75000"/>
                  </a:prstClr>
                </a:solidFill>
              </a:rPr>
              <a:pPr>
                <a:defRPr/>
              </a:pPr>
              <a:t>3</a:t>
            </a:fld>
            <a:endParaRPr lang="en-US" dirty="0">
              <a:solidFill>
                <a:prstClr val="black">
                  <a:tint val="75000"/>
                </a:prstClr>
              </a:solidFill>
            </a:endParaRPr>
          </a:p>
        </p:txBody>
      </p:sp>
    </p:spTree>
    <p:extLst>
      <p:ext uri="{BB962C8B-B14F-4D97-AF65-F5344CB8AC3E}">
        <p14:creationId xmlns:p14="http://schemas.microsoft.com/office/powerpoint/2010/main" val="29972742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548866" y="146674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a:xfrm>
            <a:off x="914400" y="0"/>
            <a:ext cx="7772400" cy="1143000"/>
          </a:xfrm>
        </p:spPr>
        <p:txBody>
          <a:bodyPr/>
          <a:lstStyle/>
          <a:p>
            <a:r>
              <a:rPr lang="en-US" sz="2800" dirty="0">
                <a:cs typeface="Arial" pitchFamily="34" charset="0"/>
              </a:rPr>
              <a:t>Upcoming Acquisition Opportunities</a:t>
            </a:r>
            <a:endParaRPr lang="en-US" sz="2800" i="1" dirty="0"/>
          </a:p>
        </p:txBody>
      </p:sp>
      <p:sp>
        <p:nvSpPr>
          <p:cNvPr id="5" name="Slide Number Placeholder 4"/>
          <p:cNvSpPr>
            <a:spLocks noGrp="1"/>
          </p:cNvSpPr>
          <p:nvPr>
            <p:ph type="sldNum" sz="quarter" idx="12"/>
          </p:nvPr>
        </p:nvSpPr>
        <p:spPr/>
        <p:txBody>
          <a:bodyPr/>
          <a:lstStyle/>
          <a:p>
            <a:pPr>
              <a:defRPr/>
            </a:pPr>
            <a:fld id="{95C7219A-98DC-42BA-A12A-12E75342F36E}" type="slidenum">
              <a:rPr lang="en-US" smtClean="0">
                <a:solidFill>
                  <a:prstClr val="black">
                    <a:tint val="75000"/>
                  </a:prstClr>
                </a:solidFill>
              </a:rPr>
              <a:pPr>
                <a:defRPr/>
              </a:pPr>
              <a:t>4</a:t>
            </a:fld>
            <a:endParaRPr lang="en-US" dirty="0">
              <a:solidFill>
                <a:prstClr val="black">
                  <a:tint val="75000"/>
                </a:prstClr>
              </a:solidFill>
            </a:endParaRPr>
          </a:p>
        </p:txBody>
      </p:sp>
      <p:pic>
        <p:nvPicPr>
          <p:cNvPr id="3074" name="Picture 2"/>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548866" y="1752600"/>
            <a:ext cx="7917682"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815158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548866" y="146674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a:xfrm>
            <a:off x="914400" y="0"/>
            <a:ext cx="7772400" cy="1143000"/>
          </a:xfrm>
        </p:spPr>
        <p:txBody>
          <a:bodyPr/>
          <a:lstStyle/>
          <a:p>
            <a:r>
              <a:rPr lang="en-US" sz="2800" dirty="0">
                <a:cs typeface="Arial" pitchFamily="34" charset="0"/>
              </a:rPr>
              <a:t>Acquisition Forecast Opportunities 2016</a:t>
            </a:r>
            <a:endParaRPr lang="en-US" sz="2800" i="1" dirty="0"/>
          </a:p>
        </p:txBody>
      </p:sp>
      <p:sp>
        <p:nvSpPr>
          <p:cNvPr id="5" name="Slide Number Placeholder 4"/>
          <p:cNvSpPr>
            <a:spLocks noGrp="1"/>
          </p:cNvSpPr>
          <p:nvPr>
            <p:ph type="sldNum" sz="quarter" idx="12"/>
          </p:nvPr>
        </p:nvSpPr>
        <p:spPr/>
        <p:txBody>
          <a:bodyPr/>
          <a:lstStyle/>
          <a:p>
            <a:pPr>
              <a:defRPr/>
            </a:pPr>
            <a:fld id="{95C7219A-98DC-42BA-A12A-12E75342F36E}" type="slidenum">
              <a:rPr lang="en-US" smtClean="0">
                <a:solidFill>
                  <a:prstClr val="black">
                    <a:tint val="75000"/>
                  </a:prstClr>
                </a:solidFill>
              </a:rPr>
              <a:pPr>
                <a:defRPr/>
              </a:pPr>
              <a:t>5</a:t>
            </a:fld>
            <a:endParaRPr lang="en-US" dirty="0">
              <a:solidFill>
                <a:prstClr val="black">
                  <a:tint val="75000"/>
                </a:prstClr>
              </a:solidFill>
            </a:endParaRPr>
          </a:p>
        </p:txBody>
      </p:sp>
      <p:pic>
        <p:nvPicPr>
          <p:cNvPr id="4098" name="Picture 2"/>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1444481" y="1741589"/>
            <a:ext cx="6255038" cy="4243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536972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548866" y="146674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a:xfrm>
            <a:off x="914400" y="0"/>
            <a:ext cx="7772400" cy="1143000"/>
          </a:xfrm>
        </p:spPr>
        <p:txBody>
          <a:bodyPr/>
          <a:lstStyle/>
          <a:p>
            <a:r>
              <a:rPr lang="en-US" sz="2800" dirty="0">
                <a:cs typeface="Arial" pitchFamily="34" charset="0"/>
              </a:rPr>
              <a:t>Acquisition Forecast Opportunities 2016</a:t>
            </a:r>
            <a:endParaRPr lang="en-US" sz="2800" i="1" dirty="0"/>
          </a:p>
        </p:txBody>
      </p:sp>
      <p:sp>
        <p:nvSpPr>
          <p:cNvPr id="5" name="Slide Number Placeholder 4"/>
          <p:cNvSpPr>
            <a:spLocks noGrp="1"/>
          </p:cNvSpPr>
          <p:nvPr>
            <p:ph type="sldNum" sz="quarter" idx="12"/>
          </p:nvPr>
        </p:nvSpPr>
        <p:spPr/>
        <p:txBody>
          <a:bodyPr/>
          <a:lstStyle/>
          <a:p>
            <a:pPr>
              <a:defRPr/>
            </a:pPr>
            <a:fld id="{95C7219A-98DC-42BA-A12A-12E75342F36E}" type="slidenum">
              <a:rPr lang="en-US" smtClean="0">
                <a:solidFill>
                  <a:prstClr val="black">
                    <a:tint val="75000"/>
                  </a:prstClr>
                </a:solidFill>
              </a:rPr>
              <a:pPr>
                <a:defRPr/>
              </a:pPr>
              <a:t>6</a:t>
            </a:fld>
            <a:endParaRPr lang="en-US" dirty="0">
              <a:solidFill>
                <a:prstClr val="black">
                  <a:tint val="75000"/>
                </a:prstClr>
              </a:solidFill>
            </a:endParaRPr>
          </a:p>
        </p:txBody>
      </p:sp>
      <p:pic>
        <p:nvPicPr>
          <p:cNvPr id="5123" name="Picture 3"/>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0" y="1626517"/>
            <a:ext cx="8915400" cy="4473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669302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548866" y="146674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a:xfrm>
            <a:off x="914400" y="0"/>
            <a:ext cx="7772400" cy="1143000"/>
          </a:xfrm>
        </p:spPr>
        <p:txBody>
          <a:bodyPr/>
          <a:lstStyle/>
          <a:p>
            <a:r>
              <a:rPr lang="en-US" sz="2800" dirty="0">
                <a:cs typeface="Arial" pitchFamily="34" charset="0"/>
              </a:rPr>
              <a:t>Acquisition Forecast Opportunities 2016</a:t>
            </a:r>
            <a:endParaRPr lang="en-US" sz="2800" i="1" dirty="0"/>
          </a:p>
        </p:txBody>
      </p:sp>
      <p:sp>
        <p:nvSpPr>
          <p:cNvPr id="5" name="Slide Number Placeholder 4"/>
          <p:cNvSpPr>
            <a:spLocks noGrp="1"/>
          </p:cNvSpPr>
          <p:nvPr>
            <p:ph type="sldNum" sz="quarter" idx="12"/>
          </p:nvPr>
        </p:nvSpPr>
        <p:spPr/>
        <p:txBody>
          <a:bodyPr/>
          <a:lstStyle/>
          <a:p>
            <a:pPr>
              <a:defRPr/>
            </a:pPr>
            <a:fld id="{95C7219A-98DC-42BA-A12A-12E75342F36E}" type="slidenum">
              <a:rPr lang="en-US" smtClean="0">
                <a:solidFill>
                  <a:prstClr val="black">
                    <a:tint val="75000"/>
                  </a:prstClr>
                </a:solidFill>
              </a:rPr>
              <a:pPr>
                <a:defRPr/>
              </a:pPr>
              <a:t>7</a:t>
            </a:fld>
            <a:endParaRPr lang="en-US" dirty="0">
              <a:solidFill>
                <a:prstClr val="black">
                  <a:tint val="75000"/>
                </a:prstClr>
              </a:solidFill>
            </a:endParaRPr>
          </a:p>
        </p:txBody>
      </p:sp>
      <p:pic>
        <p:nvPicPr>
          <p:cNvPr id="7170" name="Picture 2"/>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685800" y="1600200"/>
            <a:ext cx="80010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619807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548866" y="146674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a:xfrm>
            <a:off x="914400" y="0"/>
            <a:ext cx="7772400" cy="1143000"/>
          </a:xfrm>
        </p:spPr>
        <p:txBody>
          <a:bodyPr/>
          <a:lstStyle/>
          <a:p>
            <a:r>
              <a:rPr lang="en-US" sz="2800" dirty="0">
                <a:cs typeface="Arial" pitchFamily="34" charset="0"/>
              </a:rPr>
              <a:t>Acquisition Forecast Opportunities 2016</a:t>
            </a:r>
            <a:endParaRPr lang="en-US" sz="2800" i="1" dirty="0"/>
          </a:p>
        </p:txBody>
      </p:sp>
      <p:sp>
        <p:nvSpPr>
          <p:cNvPr id="5" name="Slide Number Placeholder 4"/>
          <p:cNvSpPr>
            <a:spLocks noGrp="1"/>
          </p:cNvSpPr>
          <p:nvPr>
            <p:ph type="sldNum" sz="quarter" idx="12"/>
          </p:nvPr>
        </p:nvSpPr>
        <p:spPr/>
        <p:txBody>
          <a:bodyPr/>
          <a:lstStyle/>
          <a:p>
            <a:pPr>
              <a:defRPr/>
            </a:pPr>
            <a:fld id="{95C7219A-98DC-42BA-A12A-12E75342F36E}" type="slidenum">
              <a:rPr lang="en-US" smtClean="0">
                <a:solidFill>
                  <a:prstClr val="black">
                    <a:tint val="75000"/>
                  </a:prstClr>
                </a:solidFill>
              </a:rPr>
              <a:pPr>
                <a:defRPr/>
              </a:pPr>
              <a:t>8</a:t>
            </a:fld>
            <a:endParaRPr lang="en-US" dirty="0">
              <a:solidFill>
                <a:prstClr val="black">
                  <a:tint val="75000"/>
                </a:prstClr>
              </a:solidFill>
            </a:endParaRPr>
          </a:p>
        </p:txBody>
      </p:sp>
      <p:pic>
        <p:nvPicPr>
          <p:cNvPr id="8194" name="Picture 2"/>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571500" y="1600200"/>
            <a:ext cx="8206966"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4835460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Description0 xmlns="9f96ae26-9004-41a3-99cb-83880e93c058">Light blue / flag photo</Description0>
    <Lead_x0020_Name xmlns="9f96ae26-9004-41a3-99cb-83880e93c058">
      <UserInfo>
        <DisplayName/>
        <AccountId xsi:nil="true"/>
        <AccountType/>
      </UserInfo>
    </Lead_x0020_Name>
    <Location xmlns="9f96ae26-9004-41a3-99cb-83880e93c058">PPT Templates</Location>
    <_dlc_DocId xmlns="8dd4b5e2-142b-453f-b573-0b3068c69ff3">COM01-27-112</_dlc_DocId>
    <_dlc_DocIdUrl xmlns="8dd4b5e2-142b-453f-b573-0b3068c69ff3">
      <Url>https://vaww.portal2.va.gov/sites/VHACommunications/_layouts/DocIdRedir.aspx?ID=COM01-27-112</Url>
      <Description>COM01-27-112</Description>
    </_dlc_DocIdUrl>
    <_dlc_DocIdPersistId xmlns="8dd4b5e2-142b-453f-b573-0b3068c69ff3">false</_dlc_DocIdPersistId>
    <Document_x0020_Date xmlns="9f96ae26-9004-41a3-99cb-83880e93c058"/>
    <Responsible_x0020_Organization xmlns="9f96ae26-9004-41a3-99cb-83880e93c058"/>
    <Topics xmlns="9f96ae26-9004-41a3-99cb-83880e93c058"/>
    <IconOverlay xmlns="http://schemas.microsoft.com/sharepoint/v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29387F1CD9183F428E75544B97C423FA" ma:contentTypeVersion="9" ma:contentTypeDescription="Create a new document." ma:contentTypeScope="" ma:versionID="636b25af05c3aae8761c2ed88b688f79">
  <xsd:schema xmlns:xsd="http://www.w3.org/2001/XMLSchema" xmlns:xs="http://www.w3.org/2001/XMLSchema" xmlns:p="http://schemas.microsoft.com/office/2006/metadata/properties" xmlns:ns2="8dd4b5e2-142b-453f-b573-0b3068c69ff3" xmlns:ns3="9f96ae26-9004-41a3-99cb-83880e93c058" xmlns:ns4="http://schemas.microsoft.com/sharepoint/v4" targetNamespace="http://schemas.microsoft.com/office/2006/metadata/properties" ma:root="true" ma:fieldsID="87f6009ed9f99ddbf47155ce85da95ff" ns2:_="" ns3:_="" ns4:_="">
    <xsd:import namespace="8dd4b5e2-142b-453f-b573-0b3068c69ff3"/>
    <xsd:import namespace="9f96ae26-9004-41a3-99cb-83880e93c058"/>
    <xsd:import namespace="http://schemas.microsoft.com/sharepoint/v4"/>
    <xsd:element name="properties">
      <xsd:complexType>
        <xsd:sequence>
          <xsd:element name="documentManagement">
            <xsd:complexType>
              <xsd:all>
                <xsd:element ref="ns2:_dlc_DocId" minOccurs="0"/>
                <xsd:element ref="ns2:_dlc_DocIdUrl" minOccurs="0"/>
                <xsd:element ref="ns2:_dlc_DocIdPersistId" minOccurs="0"/>
                <xsd:element ref="ns3:Description0" minOccurs="0"/>
                <xsd:element ref="ns3:Lead_x0020_Name" minOccurs="0"/>
                <xsd:element ref="ns3:Location" minOccurs="0"/>
                <xsd:element ref="ns3:Topics" minOccurs="0"/>
                <xsd:element ref="ns3:Responsible_x0020_Organization" minOccurs="0"/>
                <xsd:element ref="ns3:Document_x0020_Date"/>
                <xsd:element ref="ns4: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d4b5e2-142b-453f-b573-0b3068c69ff3"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9f96ae26-9004-41a3-99cb-83880e93c058" elementFormDefault="qualified">
    <xsd:import namespace="http://schemas.microsoft.com/office/2006/documentManagement/types"/>
    <xsd:import namespace="http://schemas.microsoft.com/office/infopath/2007/PartnerControls"/>
    <xsd:element name="Description0" ma:index="11" nillable="true" ma:displayName="Description" ma:internalName="Description0">
      <xsd:simpleType>
        <xsd:restriction base="dms:Note">
          <xsd:maxLength value="255"/>
        </xsd:restriction>
      </xsd:simpleType>
    </xsd:element>
    <xsd:element name="Lead_x0020_Name" ma:index="12" nillable="true" ma:displayName="Lead Name" ma:list="UserInfo" ma:SharePointGroup="0" ma:internalName="Lead_x0020_Nam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Location" ma:index="13" nillable="true" ma:displayName="Document Type" ma:format="Dropdown" ma:internalName="Location">
      <xsd:simpleType>
        <xsd:restriction base="dms:Choice">
          <xsd:enumeration value="Brochures Templates"/>
          <xsd:enumeration value="Fact Sheet Templates"/>
          <xsd:enumeration value="Flyer Templates"/>
          <xsd:enumeration value="PPT Templates"/>
          <xsd:enumeration value="Report Templates"/>
          <xsd:enumeration value="Stationery"/>
        </xsd:restriction>
      </xsd:simpleType>
    </xsd:element>
    <xsd:element name="Topics" ma:index="15" nillable="true" ma:displayName="Topics" ma:list="{02deb9b7-b69f-4b91-b318-8ff7c4988869}" ma:internalName="Topics" ma:showField="Title">
      <xsd:complexType>
        <xsd:complexContent>
          <xsd:extension base="dms:MultiChoiceLookup">
            <xsd:sequence>
              <xsd:element name="Value" type="dms:Lookup" maxOccurs="unbounded" minOccurs="0" nillable="true"/>
            </xsd:sequence>
          </xsd:extension>
        </xsd:complexContent>
      </xsd:complexType>
    </xsd:element>
    <xsd:element name="Responsible_x0020_Organization" ma:index="16" nillable="true" ma:displayName="Responsible Organization" ma:list="{f3b68d58-d0b8-4e92-b98f-72c0a1859837}" ma:internalName="Responsible_x0020_Organization" ma:showField="Org_x0020_Code" ma:requiredMultiChoice="true">
      <xsd:complexType>
        <xsd:complexContent>
          <xsd:extension base="dms:MultiChoiceLookup">
            <xsd:sequence>
              <xsd:element name="Value" type="dms:Lookup" maxOccurs="unbounded" minOccurs="0" nillable="true"/>
            </xsd:sequence>
          </xsd:extension>
        </xsd:complexContent>
      </xsd:complexType>
    </xsd:element>
    <xsd:element name="Document_x0020_Date" ma:index="17" ma:displayName="Document Date" ma:format="DateOnly" ma:internalName="Document_x0020_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8"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F85D0B8-FC10-4A48-9DF7-9D8713237BF9}">
  <ds:schemaRefs>
    <ds:schemaRef ds:uri="http://purl.org/dc/dcmitype/"/>
    <ds:schemaRef ds:uri="http://schemas.microsoft.com/office/2006/documentManagement/types"/>
    <ds:schemaRef ds:uri="http://schemas.openxmlformats.org/package/2006/metadata/core-properties"/>
    <ds:schemaRef ds:uri="9f96ae26-9004-41a3-99cb-83880e93c058"/>
    <ds:schemaRef ds:uri="http://schemas.microsoft.com/sharepoint/v4"/>
    <ds:schemaRef ds:uri="http://purl.org/dc/elements/1.1/"/>
    <ds:schemaRef ds:uri="http://schemas.microsoft.com/office/2006/metadata/properties"/>
    <ds:schemaRef ds:uri="http://purl.org/dc/terms/"/>
    <ds:schemaRef ds:uri="http://schemas.microsoft.com/office/infopath/2007/PartnerControls"/>
    <ds:schemaRef ds:uri="8dd4b5e2-142b-453f-b573-0b3068c69ff3"/>
    <ds:schemaRef ds:uri="http://www.w3.org/XML/1998/namespace"/>
  </ds:schemaRefs>
</ds:datastoreItem>
</file>

<file path=customXml/itemProps2.xml><?xml version="1.0" encoding="utf-8"?>
<ds:datastoreItem xmlns:ds="http://schemas.openxmlformats.org/officeDocument/2006/customXml" ds:itemID="{437A742B-FD0F-4829-B9D2-4E8CCEBAA74F}">
  <ds:schemaRefs>
    <ds:schemaRef ds:uri="http://schemas.microsoft.com/sharepoint/v3/contenttype/forms"/>
  </ds:schemaRefs>
</ds:datastoreItem>
</file>

<file path=customXml/itemProps3.xml><?xml version="1.0" encoding="utf-8"?>
<ds:datastoreItem xmlns:ds="http://schemas.openxmlformats.org/officeDocument/2006/customXml" ds:itemID="{7137C106-A410-4C44-8C4F-373DCB9DA496}">
  <ds:schemaRefs>
    <ds:schemaRef ds:uri="http://schemas.microsoft.com/sharepoint/events"/>
  </ds:schemaRefs>
</ds:datastoreItem>
</file>

<file path=customXml/itemProps4.xml><?xml version="1.0" encoding="utf-8"?>
<ds:datastoreItem xmlns:ds="http://schemas.openxmlformats.org/officeDocument/2006/customXml" ds:itemID="{7F81B45A-81A0-4764-96F8-E38F964001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d4b5e2-142b-453f-b573-0b3068c69ff3"/>
    <ds:schemaRef ds:uri="9f96ae26-9004-41a3-99cb-83880e93c058"/>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6079</TotalTime>
  <Words>1149</Words>
  <Application>Microsoft Office PowerPoint</Application>
  <PresentationFormat>On-screen Show (4:3)</PresentationFormat>
  <Paragraphs>165</Paragraphs>
  <Slides>19</Slides>
  <Notes>17</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1_Office Theme</vt:lpstr>
      <vt:lpstr>PowerPoint Presentation</vt:lpstr>
      <vt:lpstr>PEO Mission</vt:lpstr>
      <vt:lpstr>APBI- Importance to the VHA Program Executive Office’s Overall Mission</vt:lpstr>
      <vt:lpstr>VHA Program Executive Office</vt:lpstr>
      <vt:lpstr>Upcoming Acquisition Opportunities</vt:lpstr>
      <vt:lpstr>Acquisition Forecast Opportunities 2016</vt:lpstr>
      <vt:lpstr>Acquisition Forecast Opportunities 2016</vt:lpstr>
      <vt:lpstr>Acquisition Forecast Opportunities 2016</vt:lpstr>
      <vt:lpstr>Acquisition Forecast Opportunities 2016</vt:lpstr>
      <vt:lpstr>How can Industry Benefit our Office/Mission?</vt:lpstr>
      <vt:lpstr>Medical/Surgical Prime Vendor (MSPV) Next Generation (NG) Program</vt:lpstr>
      <vt:lpstr>Agenda</vt:lpstr>
      <vt:lpstr>Goal</vt:lpstr>
      <vt:lpstr>Scope</vt:lpstr>
      <vt:lpstr>Transition Plan –  Outgoing Contractor Responsibilities</vt:lpstr>
      <vt:lpstr>Transition Plan –  Incoming Contractor Responsibilities</vt:lpstr>
      <vt:lpstr>Issues and Concerns</vt:lpstr>
      <vt:lpstr>PEO Contact Information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Sharon Yeager</dc:creator>
  <cp:lastModifiedBy>Department of Veterans Affairs</cp:lastModifiedBy>
  <cp:revision>223</cp:revision>
  <cp:lastPrinted>2015-06-18T11:38:06Z</cp:lastPrinted>
  <dcterms:created xsi:type="dcterms:W3CDTF">2011-05-12T19:56:03Z</dcterms:created>
  <dcterms:modified xsi:type="dcterms:W3CDTF">2015-12-08T21:19:17Z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0x01010029387F1CD9183F428E75544B97C423FA</vt:lpwstr>
  </property>
  <property fmtid="{D5CDD505-2E9C-101B-9397-08002B2CF9AE}" pid="3" name="_dlc_DocIdItemGuid">
    <vt:lpwstr>e3f8bfc1-c031-4136-b310-c6c2fba2074c</vt:lpwstr>
  </property>
  <property fmtid="{D5CDD505-2E9C-101B-9397-08002B2CF9AE}" pid="4" name="Order">
    <vt:r8>11200</vt:r8>
  </property>
  <property fmtid="{D5CDD505-2E9C-101B-9397-08002B2CF9AE}" pid="5" name="TemplateUrl">
    <vt:lpwstr/>
  </property>
  <property fmtid="{D5CDD505-2E9C-101B-9397-08002B2CF9AE}" pid="6" name="xd_Signature">
    <vt:bool>false</vt:bool>
  </property>
  <property fmtid="{D5CDD505-2E9C-101B-9397-08002B2CF9AE}" pid="7" name="xd_ProgID">
    <vt:lpwstr/>
  </property>
</Properties>
</file>