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6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9" r:id="rId3"/>
    <p:sldMasterId id="2147483722" r:id="rId4"/>
  </p:sldMasterIdLst>
  <p:notesMasterIdLst>
    <p:notesMasterId r:id="rId28"/>
  </p:notesMasterIdLst>
  <p:sldIdLst>
    <p:sldId id="348" r:id="rId5"/>
    <p:sldId id="343" r:id="rId6"/>
    <p:sldId id="374" r:id="rId7"/>
    <p:sldId id="372" r:id="rId8"/>
    <p:sldId id="373" r:id="rId9"/>
    <p:sldId id="375" r:id="rId10"/>
    <p:sldId id="376" r:id="rId11"/>
    <p:sldId id="357" r:id="rId12"/>
    <p:sldId id="358" r:id="rId13"/>
    <p:sldId id="359" r:id="rId14"/>
    <p:sldId id="363" r:id="rId15"/>
    <p:sldId id="360" r:id="rId16"/>
    <p:sldId id="361" r:id="rId17"/>
    <p:sldId id="362" r:id="rId18"/>
    <p:sldId id="365" r:id="rId19"/>
    <p:sldId id="366" r:id="rId20"/>
    <p:sldId id="356" r:id="rId21"/>
    <p:sldId id="368" r:id="rId22"/>
    <p:sldId id="367" r:id="rId23"/>
    <p:sldId id="369" r:id="rId24"/>
    <p:sldId id="370" r:id="rId25"/>
    <p:sldId id="371" r:id="rId26"/>
    <p:sldId id="350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6316" autoAdjust="0"/>
  </p:normalViewPr>
  <p:slideViewPr>
    <p:cSldViewPr>
      <p:cViewPr>
        <p:scale>
          <a:sx n="60" d="100"/>
          <a:sy n="60" d="100"/>
        </p:scale>
        <p:origin x="-1428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BC2C8B-EB4D-44A9-AEE6-E7988287F458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114AF9B-7962-49D5-A87A-6A24C8E49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CD02-DA56-45E3-84AB-2B7728CD639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6D942-746D-47B9-809D-E6A84E5339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B6D942-746D-47B9-809D-E6A84E5339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6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CD02-DA56-45E3-84AB-2B7728CD639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4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0CD02-DA56-45E3-84AB-2B7728CD639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2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4AF9B-7962-49D5-A87A-6A24C8E4970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00674-D9AB-40CE-A349-3C1155572D61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DA49-4755-4916-B5E1-FC267C97E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444D1-9735-4F58-B47F-BB3AAF2053E3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5AB5-FCE9-4E5C-BC3F-CA2CD493E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4DB3F-5C04-4BD3-A693-F76D8915EED3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88D3-9A6B-4A91-A8AC-2F78ECFE7E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68650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8/19/2011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OPP - Trans Synch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9" descr="dvase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05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V="1">
            <a:off x="1382358" y="1071270"/>
            <a:ext cx="7315200" cy="460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 flipV="1">
            <a:off x="1534758" y="1147470"/>
            <a:ext cx="7315200" cy="4603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6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9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92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3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54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3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3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sz="3400" baseline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87C6-E3E1-45F7-AE8A-768F58A89E1C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219A-98DC-42BA-A12A-12E75342F3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43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89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55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 anchor="t"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962400"/>
            <a:ext cx="65532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</a:p>
          <a:p>
            <a:endParaRPr lang="en-US" dirty="0" smtClean="0"/>
          </a:p>
          <a:p>
            <a:r>
              <a:rPr lang="en-US" dirty="0" smtClean="0"/>
              <a:t>Office of Policy and Planning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04800"/>
            <a:ext cx="18748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5486400"/>
            <a:ext cx="6553200" cy="685800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2000" dirty="0" smtClean="0">
                <a:latin typeface="Garamond" pitchFamily="18" charset="0"/>
              </a:rPr>
              <a:t>Enterprise Program Management Office (</a:t>
            </a:r>
            <a:r>
              <a:rPr lang="en-US" sz="2000" dirty="0" err="1" smtClean="0">
                <a:latin typeface="Garamond" pitchFamily="18" charset="0"/>
              </a:rPr>
              <a:t>ePMO</a:t>
            </a:r>
            <a:r>
              <a:rPr lang="en-US" sz="20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en-US" sz="2000" dirty="0" smtClean="0">
                <a:latin typeface="Garamond" pitchFamily="18" charset="0"/>
              </a:rPr>
              <a:t>VACO 303 10:00-11:30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6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 anchor="t"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962400"/>
            <a:ext cx="65532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</a:p>
          <a:p>
            <a:endParaRPr lang="en-US" dirty="0" smtClean="0"/>
          </a:p>
          <a:p>
            <a:r>
              <a:rPr lang="en-US" dirty="0" smtClean="0"/>
              <a:t>Office of Policy and Planning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04800"/>
            <a:ext cx="18748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5486400"/>
            <a:ext cx="6553200" cy="685800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2000" dirty="0" smtClean="0">
                <a:latin typeface="Garamond" pitchFamily="18" charset="0"/>
              </a:rPr>
              <a:t>Enterprise Program Management Office (</a:t>
            </a:r>
            <a:r>
              <a:rPr lang="en-US" sz="2000" dirty="0" err="1" smtClean="0">
                <a:latin typeface="Garamond" pitchFamily="18" charset="0"/>
              </a:rPr>
              <a:t>ePMO</a:t>
            </a:r>
            <a:r>
              <a:rPr lang="en-US" sz="20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en-US" sz="2000" dirty="0" smtClean="0">
                <a:latin typeface="Garamond" pitchFamily="18" charset="0"/>
              </a:rPr>
              <a:t>VACO 303 10:00-11:30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90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116" y="142536"/>
            <a:ext cx="7750884" cy="907218"/>
          </a:xfrm>
        </p:spPr>
        <p:txBody>
          <a:bodyPr>
            <a:normAutofit/>
          </a:bodyPr>
          <a:lstStyle>
            <a:lvl1pPr algn="l">
              <a:defRPr sz="2800" b="1"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415"/>
            <a:ext cx="8229600" cy="4525963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v"/>
              <a:defRPr sz="2000" b="1">
                <a:latin typeface="Garamond" pitchFamily="18" charset="0"/>
              </a:defRPr>
            </a:lvl1pPr>
            <a:lvl2pPr marL="742950" indent="-285750">
              <a:buFont typeface="Arial" pitchFamily="34" charset="0"/>
              <a:buChar char="•"/>
              <a:defRPr sz="2000" b="1">
                <a:latin typeface="Garamond" pitchFamily="18" charset="0"/>
              </a:defRPr>
            </a:lvl2pPr>
            <a:lvl3pPr marL="1143000" indent="-228600">
              <a:buFont typeface="Courier New" pitchFamily="49" charset="0"/>
              <a:buChar char="o"/>
              <a:defRPr sz="1600" b="1">
                <a:latin typeface="Garamond" pitchFamily="18" charset="0"/>
              </a:defRPr>
            </a:lvl3pPr>
            <a:lvl4pPr>
              <a:defRPr sz="1400" b="1">
                <a:latin typeface="Garamond" pitchFamily="18" charset="0"/>
              </a:defRPr>
            </a:lvl4pPr>
            <a:lvl5pPr>
              <a:defRPr sz="1400" b="1"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8/19/2011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OPP - Trans Synch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9" descr="dvase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05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V="1">
            <a:off x="1382358" y="1071270"/>
            <a:ext cx="7315200" cy="460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 flipV="1">
            <a:off x="1534758" y="1147470"/>
            <a:ext cx="7315200" cy="4603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7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4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70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3FAD-28C1-44E0-A2A3-7F5291E01A15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27E1-E70B-4FF6-8D14-9CDF880EF3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3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57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86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2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1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 anchor="t"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962400"/>
            <a:ext cx="65532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</a:p>
          <a:p>
            <a:endParaRPr lang="en-US" dirty="0" smtClean="0"/>
          </a:p>
          <a:p>
            <a:r>
              <a:rPr lang="en-US" dirty="0" smtClean="0"/>
              <a:t>Office of Policy and Planning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04800"/>
            <a:ext cx="18748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5486400"/>
            <a:ext cx="6553200" cy="685800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2000" dirty="0" smtClean="0">
                <a:latin typeface="Garamond" pitchFamily="18" charset="0"/>
              </a:rPr>
              <a:t>Enterprise Program Management Office (</a:t>
            </a:r>
            <a:r>
              <a:rPr lang="en-US" sz="2000" dirty="0" err="1" smtClean="0">
                <a:latin typeface="Garamond" pitchFamily="18" charset="0"/>
              </a:rPr>
              <a:t>ePMO</a:t>
            </a:r>
            <a:r>
              <a:rPr lang="en-US" sz="20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en-US" sz="2000" dirty="0" smtClean="0">
                <a:latin typeface="Garamond" pitchFamily="18" charset="0"/>
              </a:rPr>
              <a:t>VACO 303 10:00-11:30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22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 anchor="t"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962400"/>
            <a:ext cx="65532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Date</a:t>
            </a:r>
          </a:p>
          <a:p>
            <a:endParaRPr lang="en-US" dirty="0" smtClean="0"/>
          </a:p>
          <a:p>
            <a:r>
              <a:rPr lang="en-US" dirty="0" smtClean="0"/>
              <a:t>Office of Policy and Planning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304800"/>
            <a:ext cx="187483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57150" cmpd="thinThick">
            <a:solidFill>
              <a:srgbClr val="0033CC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295400" y="5486400"/>
            <a:ext cx="6553200" cy="685800"/>
          </a:xfr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2000" dirty="0" smtClean="0">
                <a:latin typeface="Garamond" pitchFamily="18" charset="0"/>
              </a:rPr>
              <a:t>Enterprise Program Management Office (</a:t>
            </a:r>
            <a:r>
              <a:rPr lang="en-US" sz="2000" dirty="0" err="1" smtClean="0">
                <a:latin typeface="Garamond" pitchFamily="18" charset="0"/>
              </a:rPr>
              <a:t>ePMO</a:t>
            </a:r>
            <a:r>
              <a:rPr lang="en-US" sz="20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en-US" sz="2000" dirty="0" smtClean="0">
                <a:latin typeface="Garamond" pitchFamily="18" charset="0"/>
              </a:rPr>
              <a:t>VACO 303 10:00-11:30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24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116" y="142536"/>
            <a:ext cx="7750884" cy="907218"/>
          </a:xfrm>
        </p:spPr>
        <p:txBody>
          <a:bodyPr>
            <a:normAutofit/>
          </a:bodyPr>
          <a:lstStyle>
            <a:lvl1pPr algn="l">
              <a:defRPr sz="2800" b="1">
                <a:latin typeface="Garamon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415"/>
            <a:ext cx="8229600" cy="4525963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v"/>
              <a:defRPr sz="2000" b="1">
                <a:latin typeface="Garamond" pitchFamily="18" charset="0"/>
              </a:defRPr>
            </a:lvl1pPr>
            <a:lvl2pPr marL="742950" indent="-285750">
              <a:buFont typeface="Arial" pitchFamily="34" charset="0"/>
              <a:buChar char="•"/>
              <a:defRPr sz="2000" b="1">
                <a:latin typeface="Garamond" pitchFamily="18" charset="0"/>
              </a:defRPr>
            </a:lvl2pPr>
            <a:lvl3pPr marL="1143000" indent="-228600">
              <a:buFont typeface="Courier New" pitchFamily="49" charset="0"/>
              <a:buChar char="o"/>
              <a:defRPr sz="1600" b="1">
                <a:latin typeface="Garamond" pitchFamily="18" charset="0"/>
              </a:defRPr>
            </a:lvl3pPr>
            <a:lvl4pPr>
              <a:defRPr sz="1400" b="1">
                <a:latin typeface="Garamond" pitchFamily="18" charset="0"/>
              </a:defRPr>
            </a:lvl4pPr>
            <a:lvl5pPr>
              <a:defRPr sz="1400" b="1">
                <a:latin typeface="Garamond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8/19/2011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OPP - Trans Synch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9" descr="dvasea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05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 flipV="1">
            <a:off x="1382358" y="1071270"/>
            <a:ext cx="7315200" cy="46038"/>
          </a:xfrm>
          <a:prstGeom prst="rect">
            <a:avLst/>
          </a:prstGeom>
          <a:gradFill rotWithShape="0">
            <a:gsLst>
              <a:gs pos="0">
                <a:srgbClr val="0066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 flipV="1">
            <a:off x="1534758" y="1147470"/>
            <a:ext cx="7315200" cy="4603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6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5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2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A631-2D1C-412A-90CF-DA8FF8F0A1D1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4249C-4FDD-4D4C-843B-EA2AA7845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2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92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41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97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47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9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C25B7-EBCC-4148-860D-2199BC421909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FDB6-263A-4A06-97D7-F306EC55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646A0-78FE-424E-8F25-63FF48B86FD8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52A2-FA36-4198-B8DB-B5FE725F79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426A-EDC3-464E-8B27-8484C5ABD7CA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9990-F38A-4F12-846F-97009A35C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E471-C036-4F0E-A894-A1B857C4B00F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DB9E-1C79-412E-8604-7BAB00BD5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209D-1017-4BAF-8E1D-0312A7E7DD96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B18A-2ED6-4A90-931E-559DE6819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EAAF69-7742-46E9-83F9-707CEEC8477B}" type="datetime1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F2EB6-022A-4D82-89CB-F7201A79F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610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413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8/19/2011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OPP - Trans Synch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72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Advanced Planning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Brief to Industry (APBI)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en-US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74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3975318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David Elizalde, Michelle Smith, and Doris Richardson</a:t>
            </a:r>
          </a:p>
          <a:p>
            <a:pPr algn="ctr"/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en-US" sz="2200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VHA Office of Procurement and Logistics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November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6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, 2013</a:t>
            </a:r>
            <a:r>
              <a:rPr lang="en-US" sz="2200" dirty="0" smtClean="0">
                <a:latin typeface="Arial Black" pitchFamily="34" charset="0"/>
              </a:rPr>
              <a:t/>
            </a:r>
            <a:br>
              <a:rPr lang="en-US" sz="2200" dirty="0" smtClean="0">
                <a:latin typeface="Arial Black" pitchFamily="34" charset="0"/>
              </a:rPr>
            </a:br>
            <a:endParaRPr lang="en-US" sz="2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Surgery/Clinical PMO Areas </a:t>
            </a:r>
            <a:r>
              <a:rPr lang="en-US" sz="20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696200" cy="48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General Surgery </a:t>
            </a:r>
          </a:p>
          <a:p>
            <a:pPr>
              <a:buFont typeface="Wingdings" pitchFamily="2" charset="2"/>
              <a:buChar char="v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Specialty Surgery 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 smtClean="0">
                <a:cs typeface="Arial" pitchFamily="34" charset="0"/>
              </a:rPr>
              <a:t>(Urology, Cardiothoracic, Neurology, Ophthalmology)</a:t>
            </a:r>
          </a:p>
          <a:p>
            <a:pPr lvl="1">
              <a:buFont typeface="Courier New" pitchFamily="49" charset="0"/>
              <a:buChar char="o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Dental </a:t>
            </a:r>
            <a:r>
              <a:rPr lang="en-US" sz="1600" b="0" dirty="0">
                <a:cs typeface="Arial" pitchFamily="34" charset="0"/>
              </a:rPr>
              <a:t>(Oral Maxillofacial</a:t>
            </a:r>
            <a:r>
              <a:rPr lang="en-US" sz="1600" b="0" dirty="0" smtClean="0"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US" sz="1600" b="0" dirty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Dietetics</a:t>
            </a:r>
          </a:p>
          <a:p>
            <a:pPr>
              <a:buFont typeface="Wingdings" pitchFamily="2" charset="2"/>
              <a:buChar char="v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Mental Health</a:t>
            </a:r>
          </a:p>
          <a:p>
            <a:pPr>
              <a:buFont typeface="Wingdings" pitchFamily="2" charset="2"/>
              <a:buChar char="v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Women’s Health</a:t>
            </a:r>
          </a:p>
          <a:p>
            <a:pPr>
              <a:buFont typeface="Wingdings" pitchFamily="2" charset="2"/>
              <a:buChar char="v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Sterile Process Service</a:t>
            </a:r>
          </a:p>
          <a:p>
            <a:pPr>
              <a:buFont typeface="Wingdings" pitchFamily="2" charset="2"/>
              <a:buChar char="v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b="0" dirty="0" smtClean="0">
                <a:cs typeface="Arial" pitchFamily="34" charset="0"/>
              </a:rPr>
              <a:t>Cardiology</a:t>
            </a:r>
          </a:p>
          <a:p>
            <a:pPr>
              <a:buFont typeface="Wingdings" pitchFamily="2" charset="2"/>
              <a:buChar char="v"/>
            </a:pPr>
            <a:endParaRPr lang="en-US" sz="16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cs typeface="Arial" pitchFamily="34" charset="0"/>
              </a:rPr>
              <a:t>Vendors Relationship Management</a:t>
            </a:r>
            <a:endParaRPr lang="en-US" sz="1600" b="0" dirty="0" smtClean="0">
              <a:cs typeface="Arial" pitchFamily="34" charset="0"/>
            </a:endParaRPr>
          </a:p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11982"/>
            <a:ext cx="7750884" cy="90721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Surgery/Clinical Support: Areas of Responsibility</a:t>
            </a:r>
            <a:endParaRPr lang="en-US" sz="20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0104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b="0" dirty="0" smtClean="0">
                <a:cs typeface="Arial" pitchFamily="34" charset="0"/>
              </a:rPr>
              <a:t>Laboratory Equipment and Supplies</a:t>
            </a:r>
          </a:p>
          <a:p>
            <a:pPr>
              <a:buFont typeface="Wingdings" pitchFamily="2" charset="2"/>
              <a:buChar char="v"/>
            </a:pPr>
            <a:endParaRPr lang="en-US" sz="24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0" dirty="0" smtClean="0">
                <a:cs typeface="Arial" pitchFamily="34" charset="0"/>
              </a:rPr>
              <a:t> Radiology Equipment and Supplies</a:t>
            </a:r>
          </a:p>
          <a:p>
            <a:pPr>
              <a:buFont typeface="Wingdings" pitchFamily="2" charset="2"/>
              <a:buChar char="v"/>
            </a:pPr>
            <a:endParaRPr lang="en-US" sz="24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0" dirty="0" smtClean="0">
                <a:solidFill>
                  <a:srgbClr val="000000"/>
                </a:solidFill>
                <a:cs typeface="Arial" pitchFamily="34" charset="0"/>
              </a:rPr>
              <a:t> Pharmacy Support Equipment and Supplies</a:t>
            </a:r>
            <a:endParaRPr lang="en-US" sz="2400" b="0" dirty="0" smtClean="0">
              <a:cs typeface="Arial" pitchFamily="34" charset="0"/>
            </a:endParaRPr>
          </a:p>
          <a:p>
            <a:pPr>
              <a:buNone/>
            </a:pPr>
            <a:endParaRPr lang="en-US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4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Surgery/Clinical Support PMO: How You Can Assist Us</a:t>
            </a:r>
            <a:endParaRPr lang="en-US" sz="20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162910"/>
              </p:ext>
            </p:extLst>
          </p:nvPr>
        </p:nvGraphicFramePr>
        <p:xfrm>
          <a:off x="457200" y="1371600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283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Challenges: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Continuity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Interaction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Standardization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Team Building</a:t>
                      </a:r>
                    </a:p>
                    <a:p>
                      <a:pPr marL="304800" marR="0" lvl="0" indent="-304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Areas of Responsibility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Different Contracting Procedures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Multiple Data Sources 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SMEs/IPT Involvement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Past Procurements: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SharePoint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Nutritional Supplements, Robotic Systems, Hemodialysis and Reverse Osmosis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 VA Plus Procurements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HTME Procurements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3999"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solidFill>
                            <a:prstClr val="black"/>
                          </a:solidFill>
                          <a:latin typeface="+mn-lt"/>
                          <a:cs typeface="Arial" pitchFamily="34" charset="0"/>
                        </a:rPr>
                        <a:t>Relevant Needs:</a:t>
                      </a:r>
                    </a:p>
                    <a:p>
                      <a:pPr lvl="0"/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Surgical Custom Packs, Cardiology,  Sterile Process (NCPS, </a:t>
                      </a:r>
                      <a:r>
                        <a:rPr lang="en-US" sz="1600" dirty="0" err="1" smtClean="0">
                          <a:latin typeface="+mn-lt"/>
                          <a:cs typeface="Arial" pitchFamily="34" charset="0"/>
                        </a:rPr>
                        <a:t>BioMed</a:t>
                      </a: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Contracting Guidance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Post-Award 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Life-Cycle Management Support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Contract Compliance</a:t>
                      </a:r>
                    </a:p>
                    <a:p>
                      <a:pPr lvl="0"/>
                      <a:endParaRPr lang="en-US" sz="1600" dirty="0" smtClean="0">
                        <a:latin typeface="+mn-lt"/>
                        <a:cs typeface="Arial" pitchFamily="34" charset="0"/>
                      </a:endParaRP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Contractor Usage: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BPA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BOA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National Contracts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National Contracts (GSA/FSS)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Blanket Purchase Agreements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Blanket Ordering Agreements </a:t>
                      </a:r>
                    </a:p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Prosthetics PMO: Areas of Responsibility</a:t>
            </a:r>
            <a:endParaRPr lang="en-US" sz="24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600200" y="1676400"/>
            <a:ext cx="65713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Process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Development/Implementation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Acquisition Planning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Data Analysis/Business Case Development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Budget Development &amp;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Execution (Internal)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Program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Development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Program/Project Management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Contract Use Monitoring 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287959"/>
            <a:ext cx="119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+mn-lt"/>
              </a:rPr>
              <a:t>Prostheses</a:t>
            </a:r>
            <a:endParaRPr lang="en-US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29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Prosthetics PMO: How You Can Assist Us</a:t>
            </a:r>
            <a:endParaRPr lang="en-US" sz="24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268851"/>
              </p:ext>
            </p:extLst>
          </p:nvPr>
        </p:nvGraphicFramePr>
        <p:xfrm>
          <a:off x="457200" y="1904999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524001"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Challenges: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Identifying Capabilities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Sources vs Requirements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Utilization</a:t>
                      </a:r>
                    </a:p>
                    <a:p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Past Procurements: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Compression Stockings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Orthotic Goods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Remote Monitors of Implanted Cardiac Devices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Intra Ocular Lenses</a:t>
                      </a:r>
                    </a:p>
                    <a:p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Relevant Needs: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Requirements</a:t>
                      </a:r>
                    </a:p>
                    <a:p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Contract Usage: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Utilization of VHA Enterprise BPA’s; BOA’s and National Contracts</a:t>
                      </a:r>
                    </a:p>
                    <a:p>
                      <a:endParaRPr lang="en-US" sz="1800" dirty="0">
                        <a:solidFill>
                          <a:sysClr val="windowText" lastClr="000000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50884" cy="9072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AMS &amp; Facilities PMO Areas of Responsibility </a:t>
            </a:r>
            <a:endParaRPr lang="en-US" sz="24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239000" cy="4800600"/>
          </a:xfrm>
        </p:spPr>
        <p:txBody>
          <a:bodyPr>
            <a:normAutofit/>
          </a:bodyPr>
          <a:lstStyle/>
          <a:p>
            <a:r>
              <a:rPr lang="en-US" sz="1600" u="sng" dirty="0" smtClean="0">
                <a:cs typeface="Arial" pitchFamily="34" charset="0"/>
              </a:rPr>
              <a:t>AMS:  AOR =  Program Management for Advance Medical Systems/Health Care Services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>
                <a:solidFill>
                  <a:prstClr val="black"/>
                </a:solidFill>
                <a:cs typeface="Arial" pitchFamily="34" charset="0"/>
              </a:rPr>
              <a:t>1 VA+ FY12/FY13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>
                <a:solidFill>
                  <a:prstClr val="black"/>
                </a:solidFill>
                <a:cs typeface="Arial" pitchFamily="34" charset="0"/>
              </a:rPr>
              <a:t>Actuarial Services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>
                <a:solidFill>
                  <a:prstClr val="black"/>
                </a:solidFill>
                <a:cs typeface="Arial" pitchFamily="34" charset="0"/>
              </a:rPr>
              <a:t>Enterprise Program Management Implementation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>
                <a:solidFill>
                  <a:prstClr val="black"/>
                </a:solidFill>
                <a:cs typeface="Arial" pitchFamily="34" charset="0"/>
              </a:rPr>
              <a:t>Accreditation Services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>
                <a:solidFill>
                  <a:prstClr val="black"/>
                </a:solidFill>
                <a:cs typeface="Arial" pitchFamily="34" charset="0"/>
              </a:rPr>
              <a:t>Healthcare Service Projects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>
                <a:solidFill>
                  <a:prstClr val="black"/>
                </a:solidFill>
                <a:cs typeface="Arial" pitchFamily="34" charset="0"/>
              </a:rPr>
              <a:t>High Tech Medical </a:t>
            </a:r>
            <a:r>
              <a:rPr lang="en-US" sz="1600" b="0" dirty="0" smtClean="0">
                <a:solidFill>
                  <a:prstClr val="black"/>
                </a:solidFill>
                <a:cs typeface="Arial" pitchFamily="34" charset="0"/>
              </a:rPr>
              <a:t>Projects</a:t>
            </a:r>
          </a:p>
          <a:p>
            <a:pPr marL="457200" lvl="1" indent="0">
              <a:buNone/>
            </a:pPr>
            <a:endParaRPr lang="en-US" sz="1600" b="0" dirty="0" smtClean="0">
              <a:cs typeface="Arial" pitchFamily="34" charset="0"/>
            </a:endParaRPr>
          </a:p>
          <a:p>
            <a:r>
              <a:rPr lang="en-US" sz="1600" u="sng" dirty="0" smtClean="0">
                <a:cs typeface="Arial" pitchFamily="34" charset="0"/>
              </a:rPr>
              <a:t>Facilities: AOR = Program Management for VHA Facility and Environmental Services/Products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 smtClean="0">
                <a:cs typeface="Arial" pitchFamily="34" charset="0"/>
              </a:rPr>
              <a:t>Facilities Engineering Services and Products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 smtClean="0">
                <a:cs typeface="Arial" pitchFamily="34" charset="0"/>
              </a:rPr>
              <a:t>Facilities Environmental Services and Products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 smtClean="0">
                <a:cs typeface="Arial" pitchFamily="34" charset="0"/>
              </a:rPr>
              <a:t>Facility Management Services and Products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600" b="0" dirty="0" smtClean="0">
                <a:cs typeface="Arial" pitchFamily="34" charset="0"/>
              </a:rPr>
              <a:t>Administrative Services</a:t>
            </a:r>
            <a:endParaRPr lang="en-US" sz="1600" b="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AMS &amp; Facilities: How </a:t>
            </a:r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You Can Assist Us</a:t>
            </a:r>
            <a:r>
              <a:rPr lang="en-US" sz="2400" dirty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473825"/>
              </p:ext>
            </p:extLst>
          </p:nvPr>
        </p:nvGraphicFramePr>
        <p:xfrm>
          <a:off x="457200" y="1600199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612900">
                <a:tc>
                  <a:txBody>
                    <a:bodyPr/>
                    <a:lstStyle/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Challenges: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Work flow policy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Advanced Notification of User Requirement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Procurement Support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Access to VA data sources for</a:t>
                      </a:r>
                    </a:p>
                    <a:p>
                      <a:pPr marL="304800" marR="0" lvl="0" indent="-304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ヒラギノ角ゴ ProN W6"/>
                          <a:cs typeface="Arial" pitchFamily="34" charset="0"/>
                          <a:sym typeface="Myriad Pro Semibold"/>
                        </a:rPr>
                        <a:t>   procurement information</a:t>
                      </a:r>
                    </a:p>
                    <a:p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Past Procurements: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Standard Quality Textiles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Janitorial &amp; Sanitation Supplies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Actuarial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1VA+ FY12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Vendor Relations database</a:t>
                      </a:r>
                    </a:p>
                    <a:p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Relevant Needs: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SMEs for IPTs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User Relationship building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Super COR Training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Advance Program Management Training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Post-Award Program Support</a:t>
                      </a:r>
                    </a:p>
                    <a:p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Contractor Usage: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Blanket Purchase Agreements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Blanket Ordering Agreements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National Contracts (GSA/FSS)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Indefinite Delivery Indefinite Quantity (IDIQ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sz="2400" dirty="0" smtClean="0"/>
              <a:t>Upcoming Acquisition/Opportunities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9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2536"/>
            <a:ext cx="7750884" cy="907218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Upcoming Acquisition/Opportunities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844"/>
            <a:ext cx="8229600" cy="47115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7463"/>
            <a:ext cx="8229599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5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Upcoming Acquisition/Opportunities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844"/>
            <a:ext cx="8229600" cy="47115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000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5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Background/Bio</a:t>
            </a:r>
            <a:endParaRPr lang="en-US" dirty="0"/>
          </a:p>
          <a:p>
            <a:pPr lvl="1"/>
            <a:r>
              <a:rPr lang="en-US" dirty="0" smtClean="0"/>
              <a:t>Major Program(s) Summary</a:t>
            </a:r>
          </a:p>
          <a:p>
            <a:pPr lvl="1"/>
            <a:r>
              <a:rPr lang="en-US" dirty="0" smtClean="0"/>
              <a:t>Upcoming Acquisition/Opportunities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Upcoming Acquisition/Opportunities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4300"/>
            <a:ext cx="80010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3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Upcoming Acquisition/Opportunities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4300"/>
            <a:ext cx="81534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2536"/>
            <a:ext cx="7750884" cy="907218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>
                <a:solidFill>
                  <a:srgbClr val="1F497D">
                    <a:lumMod val="75000"/>
                  </a:srgbClr>
                </a:solidFill>
                <a:latin typeface="Arial Black" pitchFamily="34" charset="0"/>
              </a:rPr>
              <a:t>Upcoming Acquisition/Opportunities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4300"/>
            <a:ext cx="81534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2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19100" y="2209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50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" descr="VeteransAffairs-S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8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98FFB-6BAF-44FE-98A2-7B2F1597F9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1295400"/>
            <a:ext cx="8763000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447800"/>
            <a:ext cx="822960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Background/Bio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Who Are We?</a:t>
            </a:r>
          </a:p>
          <a:p>
            <a:pPr>
              <a:buNone/>
            </a:pPr>
            <a:r>
              <a:rPr lang="en-US" sz="2400" dirty="0" smtClean="0"/>
              <a:t>1. David Elizalde</a:t>
            </a:r>
          </a:p>
          <a:p>
            <a:pPr lvl="1"/>
            <a:r>
              <a:rPr lang="en-US" sz="2400" dirty="0" smtClean="0"/>
              <a:t>Deputy Chief Logistics Officer</a:t>
            </a:r>
          </a:p>
          <a:p>
            <a:pPr marL="0" indent="0">
              <a:buNone/>
            </a:pPr>
            <a:r>
              <a:rPr lang="en-US" sz="2400" dirty="0" smtClean="0"/>
              <a:t>2. Michelle Smith</a:t>
            </a:r>
          </a:p>
          <a:p>
            <a:pPr lvl="1"/>
            <a:r>
              <a:rPr lang="en-US" sz="2400" dirty="0" smtClean="0"/>
              <a:t>Medical PMO, Program Manager</a:t>
            </a:r>
          </a:p>
          <a:p>
            <a:pPr marL="0" indent="0">
              <a:buNone/>
            </a:pPr>
            <a:r>
              <a:rPr lang="en-US" sz="2400" dirty="0" smtClean="0"/>
              <a:t>3. Doris Richardson</a:t>
            </a:r>
          </a:p>
          <a:p>
            <a:pPr lvl="1"/>
            <a:r>
              <a:rPr lang="en-US" sz="2400" dirty="0" smtClean="0"/>
              <a:t>Surgical/Clinical Support PMO, Program Manager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Organization: VHA Office of Procurement and Logistics, Program Executive Office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229600" cy="533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What Is a Program Executive Office?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49763"/>
          </a:xfrm>
        </p:spPr>
        <p:txBody>
          <a:bodyPr>
            <a:normAutofit fontScale="92500" lnSpcReduction="20000"/>
          </a:bodyPr>
          <a:lstStyle/>
          <a:p>
            <a:endParaRPr lang="en-US" sz="1800" b="1" dirty="0" smtClean="0"/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cs typeface="Arial" pitchFamily="34" charset="0"/>
              </a:rPr>
              <a:t>The PEO was designed to: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b="0" dirty="0" smtClean="0">
                <a:cs typeface="Arial" pitchFamily="34" charset="0"/>
              </a:rPr>
              <a:t>Optimize products/services while streamlining the use of resources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b="0" dirty="0" smtClean="0">
                <a:cs typeface="Arial" pitchFamily="34" charset="0"/>
              </a:rPr>
              <a:t>Reduce program risk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b="0" dirty="0" smtClean="0">
                <a:cs typeface="Arial" pitchFamily="34" charset="0"/>
              </a:rPr>
              <a:t>Minimize program cost by:</a:t>
            </a:r>
          </a:p>
          <a:p>
            <a:pPr lvl="2">
              <a:buFont typeface="Courier New" pitchFamily="49" charset="0"/>
              <a:buChar char="o"/>
            </a:pPr>
            <a:r>
              <a:rPr lang="en-US" b="0" dirty="0" smtClean="0">
                <a:cs typeface="Arial" pitchFamily="34" charset="0"/>
              </a:rPr>
              <a:t>Implementing VHA wide procurements</a:t>
            </a:r>
          </a:p>
          <a:p>
            <a:pPr lvl="2">
              <a:buFont typeface="Courier New" pitchFamily="49" charset="0"/>
              <a:buChar char="o"/>
            </a:pPr>
            <a:r>
              <a:rPr lang="en-US" b="0" dirty="0" smtClean="0">
                <a:cs typeface="Arial" pitchFamily="34" charset="0"/>
              </a:rPr>
              <a:t>Reducing duplication</a:t>
            </a:r>
          </a:p>
          <a:p>
            <a:pPr lvl="2">
              <a:buFont typeface="Courier New" pitchFamily="49" charset="0"/>
              <a:buChar char="o"/>
            </a:pPr>
            <a:r>
              <a:rPr lang="en-US" b="0" dirty="0" smtClean="0">
                <a:cs typeface="Arial" pitchFamily="34" charset="0"/>
              </a:rPr>
              <a:t>Leveraging resources (people, technology, and communication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31775" indent="-231775" eaLnBrk="1" hangingPunct="1">
              <a:lnSpc>
                <a:spcPct val="90000"/>
              </a:lnSpc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What Is A Program Executive Office? Cont.</a:t>
            </a:r>
            <a:endParaRPr lang="en-US" sz="24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b="0" dirty="0" smtClean="0">
                <a:cs typeface="Arial" pitchFamily="34" charset="0"/>
              </a:rPr>
              <a:t>Allows for the capture and optimization of resources across the enterprise.  The optimization features include a focus on:</a:t>
            </a:r>
          </a:p>
          <a:p>
            <a:pPr marL="231775" indent="-231775" eaLnBrk="1" hangingPunct="1">
              <a:lnSpc>
                <a:spcPct val="90000"/>
              </a:lnSpc>
            </a:pPr>
            <a:endParaRPr lang="en-US" sz="1800" b="0" dirty="0" smtClean="0">
              <a:cs typeface="Arial" pitchFamily="34" charset="0"/>
            </a:endParaRP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Cost – Budgets/Resources allocated for designed tasks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Schedule – Program schedules with dependencies/effort-based estimates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Performance – Value added by the developed product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Strategic Sourcing – Actively manage the Supply Chain for continuous improvement in procuring products and services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Standardization – Implementing industry standards; developing, compiling and implementing best practices while promoting the use of standard tools/templates; and providing guidance and support to all stakeholders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Third-Party Activities – Includes partnerships with Service providers aimed at mutually optimizing goals, objectives, and results in a quantitative manner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Metric Based Reporting</a:t>
            </a:r>
          </a:p>
          <a:p>
            <a:pPr marL="685800" lvl="1" eaLnBrk="1" hangingPunct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b="0" dirty="0" smtClean="0">
                <a:cs typeface="Arial" pitchFamily="34" charset="0"/>
              </a:rPr>
              <a:t>Supply Chain Management</a:t>
            </a:r>
            <a:endParaRPr lang="en-US" sz="1800" b="0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Overall FY13 PEO Summary Performance Metrics</a:t>
            </a:r>
            <a:endParaRPr lang="en-US" sz="2200" dirty="0">
              <a:solidFill>
                <a:srgbClr val="00206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844"/>
            <a:ext cx="8229600" cy="471158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US" dirty="0" smtClean="0"/>
          </a:p>
          <a:p>
            <a:pPr algn="ctr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 smtClean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 of 10/24/2013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PEO Organization Chart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cs typeface="Arial" pitchFamily="34" charset="0"/>
              </a:rPr>
              <a:t>Medical PMO Areas of Responsibility</a:t>
            </a:r>
            <a:endParaRPr lang="en-US" sz="2400" dirty="0">
              <a:solidFill>
                <a:schemeClr val="tx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76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General Medicine (Primary Care, Internal, Wound Care, MSPV)</a:t>
            </a:r>
          </a:p>
          <a:p>
            <a:pPr>
              <a:buFont typeface="Wingdings" pitchFamily="2" charset="2"/>
              <a:buChar char="v"/>
            </a:pPr>
            <a:endParaRPr lang="en-US" sz="72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Specialty Medicine (Cardiovascular, Dermatology, Endocrinology)</a:t>
            </a:r>
          </a:p>
          <a:p>
            <a:pPr>
              <a:buFont typeface="Wingdings" pitchFamily="2" charset="2"/>
              <a:buChar char="v"/>
            </a:pPr>
            <a:endParaRPr lang="en-US" sz="72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Geriatrics</a:t>
            </a:r>
          </a:p>
          <a:p>
            <a:pPr>
              <a:buFont typeface="Wingdings" pitchFamily="2" charset="2"/>
              <a:buChar char="v"/>
            </a:pPr>
            <a:endParaRPr lang="en-US" sz="72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Physical Therapy (Rehab)</a:t>
            </a:r>
          </a:p>
          <a:p>
            <a:pPr>
              <a:buFont typeface="Wingdings" pitchFamily="2" charset="2"/>
              <a:buChar char="v"/>
            </a:pPr>
            <a:endParaRPr lang="en-US" sz="72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Safe Patient Handling (patient movement equipment)</a:t>
            </a:r>
          </a:p>
          <a:p>
            <a:pPr>
              <a:buFont typeface="Wingdings" pitchFamily="2" charset="2"/>
              <a:buChar char="v"/>
            </a:pPr>
            <a:endParaRPr lang="en-US" sz="7200" b="0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Medical Equipment (excluding surgery, pharmaceutical, lab, and imaging)</a:t>
            </a:r>
          </a:p>
          <a:p>
            <a:pPr>
              <a:buFont typeface="Wingdings" pitchFamily="2" charset="2"/>
              <a:buChar char="v"/>
            </a:pPr>
            <a:endParaRPr lang="en-US" sz="7200" dirty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b="0" dirty="0" smtClean="0">
                <a:cs typeface="Arial" pitchFamily="34" charset="0"/>
              </a:rPr>
              <a:t>Medical Surgical Prime Vendor</a:t>
            </a:r>
          </a:p>
          <a:p>
            <a:pPr>
              <a:buFont typeface="Wingdings" pitchFamily="2" charset="2"/>
              <a:buChar char="v"/>
            </a:pPr>
            <a:endParaRPr lang="en-US" sz="7200" dirty="0"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7200" dirty="0" smtClean="0">
                <a:cs typeface="Arial" pitchFamily="34" charset="0"/>
              </a:rPr>
              <a:t>VA/DoD Data Sync </a:t>
            </a:r>
          </a:p>
          <a:p>
            <a:pPr lvl="1">
              <a:buFont typeface="Courier New" pitchFamily="49" charset="0"/>
              <a:buChar char="o"/>
            </a:pPr>
            <a:r>
              <a:rPr lang="en-US" sz="7200" b="0" dirty="0" smtClean="0">
                <a:cs typeface="Arial" pitchFamily="34" charset="0"/>
              </a:rPr>
              <a:t>MedPDB</a:t>
            </a:r>
          </a:p>
          <a:p>
            <a:pPr lvl="1">
              <a:buFont typeface="Courier New" pitchFamily="49" charset="0"/>
              <a:buChar char="o"/>
            </a:pPr>
            <a:r>
              <a:rPr lang="en-US" sz="7200" dirty="0" smtClean="0">
                <a:cs typeface="Arial" pitchFamily="34" charset="0"/>
              </a:rPr>
              <a:t>Acquisition &amp; Medical Material Work Group</a:t>
            </a:r>
          </a:p>
          <a:p>
            <a:pPr lvl="1">
              <a:buFont typeface="Courier New" pitchFamily="49" charset="0"/>
              <a:buChar char="o"/>
            </a:pPr>
            <a:endParaRPr lang="en-US" sz="1600" b="0" dirty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n-US" sz="2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938A-D104-44E0-992E-C539EF93B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A3D8-4A7A-4119-BA0B-D8B706450A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  <a:ea typeface="Myriad Pro Semibold"/>
                <a:cs typeface="Arial" pitchFamily="34" charset="0"/>
                <a:sym typeface="Myriad Pro Semibold"/>
              </a:rPr>
              <a:t>Medical PMO: How You Can Assist Us</a:t>
            </a:r>
            <a:endParaRPr lang="en-US" sz="2400" dirty="0" smtClean="0">
              <a:solidFill>
                <a:schemeClr val="tx2"/>
              </a:solidFill>
              <a:latin typeface="Arial Black" pitchFamily="34" charset="0"/>
              <a:cs typeface="Arial" pitchFamily="34" charset="0"/>
              <a:sym typeface="Myriad Pro Semibold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525991"/>
              </p:ext>
            </p:extLst>
          </p:nvPr>
        </p:nvGraphicFramePr>
        <p:xfrm>
          <a:off x="838200" y="1676400"/>
          <a:ext cx="7620000" cy="4038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0000"/>
                <a:gridCol w="3810000"/>
              </a:tblGrid>
              <a:tr h="1976336">
                <a:tc>
                  <a:txBody>
                    <a:bodyPr/>
                    <a:lstStyle/>
                    <a:p>
                      <a:r>
                        <a:rPr lang="en-US" sz="1600" b="1" u="sng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Challenges: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Identifying Capabilities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Sources v. Requirements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Communication 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Utilization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Past Procurements: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Ostomy Deodorant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Various Gauzes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Medical Surgical Prime Vendors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2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Relevant Needs: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IPT Members: Central Line Dressings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Defibrillators, Beds (ICU)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POC for market research and requirements validation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Contract Usage: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Utilization of VHA Enterprise BPA’s; BOA’s and National Contracts</a:t>
                      </a: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8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9CBFD63972E45934400780BC6B41A" ma:contentTypeVersion="0" ma:contentTypeDescription="Create a new document." ma:contentTypeScope="" ma:versionID="afee095d6fed9014f7d118cd77a19d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44D816-A622-42C6-A406-52ACB63A2302}"/>
</file>

<file path=customXml/itemProps2.xml><?xml version="1.0" encoding="utf-8"?>
<ds:datastoreItem xmlns:ds="http://schemas.openxmlformats.org/officeDocument/2006/customXml" ds:itemID="{16D59B3E-6471-4C24-87EB-BDF1B3088E6E}"/>
</file>

<file path=customXml/itemProps3.xml><?xml version="1.0" encoding="utf-8"?>
<ds:datastoreItem xmlns:ds="http://schemas.openxmlformats.org/officeDocument/2006/customXml" ds:itemID="{127331CA-351E-4901-B9F9-5813D72B49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816</Words>
  <Application>Microsoft Office PowerPoint</Application>
  <PresentationFormat>On-screen Show (4:3)</PresentationFormat>
  <Paragraphs>260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   Advanced Planning  Brief to Industry (APBI)    </vt:lpstr>
      <vt:lpstr>Agenda</vt:lpstr>
      <vt:lpstr>Background/Bio</vt:lpstr>
      <vt:lpstr>What Is a Program Executive Office?</vt:lpstr>
      <vt:lpstr>What Is A Program Executive Office? Cont.</vt:lpstr>
      <vt:lpstr>Overall FY13 PEO Summary Performance Metrics</vt:lpstr>
      <vt:lpstr>PEO Organization Chart</vt:lpstr>
      <vt:lpstr>Medical PMO Areas of Responsibility</vt:lpstr>
      <vt:lpstr>Medical PMO: How You Can Assist Us</vt:lpstr>
      <vt:lpstr>Surgery/Clinical PMO Areas of Responsibility</vt:lpstr>
      <vt:lpstr>Surgery/Clinical Support: Areas of Responsibility</vt:lpstr>
      <vt:lpstr>Surgery/Clinical Support PMO: How You Can Assist Us</vt:lpstr>
      <vt:lpstr>Prosthetics PMO: Areas of Responsibility</vt:lpstr>
      <vt:lpstr>Prosthetics PMO: How You Can Assist Us</vt:lpstr>
      <vt:lpstr>AMS &amp; Facilities PMO Areas of Responsibility </vt:lpstr>
      <vt:lpstr>AMS &amp; Facilities: How You Can Assist Us?</vt:lpstr>
      <vt:lpstr>Upcoming Acquisition/Opportunities</vt:lpstr>
      <vt:lpstr>Upcoming Acquisition/Opportunities</vt:lpstr>
      <vt:lpstr>Upcoming Acquisition/Opportunities</vt:lpstr>
      <vt:lpstr>Upcoming Acquisition/Opportunities</vt:lpstr>
      <vt:lpstr>Upcoming Acquisition/Opportunities</vt:lpstr>
      <vt:lpstr>Upcoming Acquisition/Opportunities</vt:lpstr>
      <vt:lpstr>Questions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VA TAC</dc:title>
  <dc:creator>vhaeasrogans</dc:creator>
  <cp:lastModifiedBy>Pianko, Magdalena</cp:lastModifiedBy>
  <cp:revision>580</cp:revision>
  <cp:lastPrinted>2013-11-01T14:43:14Z</cp:lastPrinted>
  <dcterms:created xsi:type="dcterms:W3CDTF">2009-09-28T17:46:17Z</dcterms:created>
  <dcterms:modified xsi:type="dcterms:W3CDTF">2013-11-04T13:24:21Z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0x0101001929CBFD63972E45934400780BC6B41A</vt:lpwstr>
  </property>
</Properties>
</file>