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handoutMasterIdLst>
    <p:handoutMasterId r:id="rId18"/>
  </p:handoutMasterIdLst>
  <p:sldIdLst>
    <p:sldId id="265" r:id="rId2"/>
    <p:sldId id="269" r:id="rId3"/>
    <p:sldId id="283" r:id="rId4"/>
    <p:sldId id="270" r:id="rId5"/>
    <p:sldId id="284" r:id="rId6"/>
    <p:sldId id="285" r:id="rId7"/>
    <p:sldId id="276" r:id="rId8"/>
    <p:sldId id="277" r:id="rId9"/>
    <p:sldId id="287" r:id="rId10"/>
    <p:sldId id="278" r:id="rId11"/>
    <p:sldId id="279" r:id="rId12"/>
    <p:sldId id="280" r:id="rId13"/>
    <p:sldId id="281" r:id="rId14"/>
    <p:sldId id="286"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493"/>
    <a:srgbClr val="898989"/>
    <a:srgbClr val="1F1F1F"/>
    <a:srgbClr val="1F5493"/>
    <a:srgbClr val="1F5439"/>
    <a:srgbClr val="175594"/>
    <a:srgbClr val="102E50"/>
    <a:srgbClr val="FDB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79" autoAdjust="0"/>
    <p:restoredTop sz="86395" autoAdjust="0"/>
  </p:normalViewPr>
  <p:slideViewPr>
    <p:cSldViewPr snapToGrid="0" snapToObjects="1">
      <p:cViewPr varScale="1">
        <p:scale>
          <a:sx n="77" d="100"/>
          <a:sy n="77" d="100"/>
        </p:scale>
        <p:origin x="324" y="96"/>
      </p:cViewPr>
      <p:guideLst/>
    </p:cSldViewPr>
  </p:slideViewPr>
  <p:outlineViewPr>
    <p:cViewPr>
      <p:scale>
        <a:sx n="33" d="100"/>
        <a:sy n="33" d="100"/>
      </p:scale>
      <p:origin x="0" y="-23944"/>
    </p:cViewPr>
  </p:outlineViewPr>
  <p:notesTextViewPr>
    <p:cViewPr>
      <p:scale>
        <a:sx n="1" d="1"/>
        <a:sy n="1" d="1"/>
      </p:scale>
      <p:origin x="0" y="0"/>
    </p:cViewPr>
  </p:notesTextViewPr>
  <p:notesViewPr>
    <p:cSldViewPr snapToGrid="0" snapToObjects="1" showGuides="1">
      <p:cViewPr varScale="1">
        <p:scale>
          <a:sx n="95" d="100"/>
          <a:sy n="95" d="100"/>
        </p:scale>
        <p:origin x="25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5/31/2019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5/31/2019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1</a:t>
            </a:fld>
            <a:endParaRPr lang="en-US"/>
          </a:p>
        </p:txBody>
      </p:sp>
    </p:spTree>
    <p:extLst>
      <p:ext uri="{BB962C8B-B14F-4D97-AF65-F5344CB8AC3E}">
        <p14:creationId xmlns:p14="http://schemas.microsoft.com/office/powerpoint/2010/main" val="2037950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fontAlgn="base">
              <a:buFont typeface="+mj-lt"/>
              <a:buAutoNum type="arabicPeriod"/>
            </a:pPr>
            <a:r>
              <a:rPr lang="en-US" dirty="0"/>
              <a:t>Building VAEC Lifecycle Mgmt. Process </a:t>
            </a:r>
            <a:endParaRPr lang="en-US" b="0" i="0" dirty="0">
              <a:effectLst/>
            </a:endParaRPr>
          </a:p>
          <a:p>
            <a:pPr marL="231115" indent="-231115" fontAlgn="base">
              <a:buFont typeface="+mj-lt"/>
              <a:buAutoNum type="arabicPeriod"/>
            </a:pPr>
            <a:r>
              <a:rPr lang="en-US" dirty="0"/>
              <a:t>Building the Concierge Model &amp; Process: I state of Flux; For now hand-holding customers for proper processing and learning details to apply in building the Concierge Model. Will need people to be flexible and to manage expectations along the. </a:t>
            </a:r>
            <a:endParaRPr lang="en-US" b="0" i="0" dirty="0">
              <a:effectLst/>
            </a:endParaRPr>
          </a:p>
          <a:p>
            <a:pPr marL="693344" lvl="1" indent="-231115" fontAlgn="base">
              <a:buFont typeface="+mj-lt"/>
              <a:buAutoNum type="arabicPeriod"/>
            </a:pPr>
            <a:r>
              <a:rPr lang="en-US" dirty="0"/>
              <a:t>Normal Projects handled by pooled resources: VIPR (submission, artifacts and outputs) and ECSO Forms and artifacts for data collection completed and vetted; These support analysis, planning, cost estimation, resources planning) </a:t>
            </a:r>
            <a:endParaRPr lang="en-US" b="0" i="0" dirty="0">
              <a:effectLst/>
            </a:endParaRPr>
          </a:p>
          <a:p>
            <a:pPr marL="693344" lvl="1" indent="-231115" fontAlgn="base">
              <a:buFont typeface="+mj-lt"/>
              <a:buAutoNum type="arabicPeriod"/>
            </a:pPr>
            <a:r>
              <a:rPr lang="en-US" dirty="0"/>
              <a:t>Special Projects with - Seal/Swat Team with a lead </a:t>
            </a:r>
            <a:endParaRPr lang="en-US" b="0" i="0" dirty="0">
              <a:effectLst/>
            </a:endParaRPr>
          </a:p>
          <a:p>
            <a:pPr marL="231115" indent="-231115" fontAlgn="base">
              <a:buFont typeface="+mj-lt"/>
              <a:buAutoNum type="arabicPeriod"/>
            </a:pPr>
            <a:r>
              <a:rPr lang="en-US" dirty="0"/>
              <a:t>Policy, Process &amp; Tools for collection at every steps of the process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10</a:t>
            </a:fld>
            <a:endParaRPr lang="en-US"/>
          </a:p>
        </p:txBody>
      </p:sp>
    </p:spTree>
    <p:extLst>
      <p:ext uri="{BB962C8B-B14F-4D97-AF65-F5344CB8AC3E}">
        <p14:creationId xmlns:p14="http://schemas.microsoft.com/office/powerpoint/2010/main" val="222678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fontAlgn="base">
              <a:buFont typeface="+mj-lt"/>
              <a:buAutoNum type="arabicPeriod"/>
            </a:pPr>
            <a:r>
              <a:rPr lang="en-US" dirty="0"/>
              <a:t>Building VAEC Lifecycle Mgmt. Process </a:t>
            </a:r>
            <a:endParaRPr lang="en-US" b="0" i="0" dirty="0">
              <a:effectLst/>
            </a:endParaRPr>
          </a:p>
          <a:p>
            <a:pPr marL="231115" indent="-231115" fontAlgn="base">
              <a:buFont typeface="+mj-lt"/>
              <a:buAutoNum type="arabicPeriod"/>
            </a:pPr>
            <a:r>
              <a:rPr lang="en-US" dirty="0"/>
              <a:t>Building the Concierge Model &amp; Process: I state of Flux; For now hand-holding customers for proper processing and learning details to apply in building the Concierge Model. Will need people to be flexible and to manage expectations along the. </a:t>
            </a:r>
            <a:endParaRPr lang="en-US" b="0" i="0" dirty="0">
              <a:effectLst/>
            </a:endParaRPr>
          </a:p>
          <a:p>
            <a:pPr marL="693344" lvl="1" indent="-231115" fontAlgn="base">
              <a:buFont typeface="+mj-lt"/>
              <a:buAutoNum type="arabicPeriod"/>
            </a:pPr>
            <a:r>
              <a:rPr lang="en-US" dirty="0"/>
              <a:t>Normal Projects handled by pooled resources: VIPR (submission, artifacts and outputs) and ECSO Forms and artifacts for data collection completed and vetted; These support analysis, planning, cost estimation, resources planning) </a:t>
            </a:r>
            <a:endParaRPr lang="en-US" b="0" i="0" dirty="0">
              <a:effectLst/>
            </a:endParaRPr>
          </a:p>
          <a:p>
            <a:pPr marL="693344" lvl="1" indent="-231115" fontAlgn="base">
              <a:buFont typeface="+mj-lt"/>
              <a:buAutoNum type="arabicPeriod"/>
            </a:pPr>
            <a:r>
              <a:rPr lang="en-US" dirty="0"/>
              <a:t>Special Projects with - Seal/Swat Team with a lead </a:t>
            </a:r>
            <a:endParaRPr lang="en-US" b="0" i="0" dirty="0">
              <a:effectLst/>
            </a:endParaRPr>
          </a:p>
          <a:p>
            <a:pPr marL="231115" indent="-231115" fontAlgn="base">
              <a:buFont typeface="+mj-lt"/>
              <a:buAutoNum type="arabicPeriod"/>
            </a:pPr>
            <a:r>
              <a:rPr lang="en-US" dirty="0"/>
              <a:t>Policy, Process &amp; Tools for collection at every steps of the process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11</a:t>
            </a:fld>
            <a:endParaRPr lang="en-US"/>
          </a:p>
        </p:txBody>
      </p:sp>
    </p:spTree>
    <p:extLst>
      <p:ext uri="{BB962C8B-B14F-4D97-AF65-F5344CB8AC3E}">
        <p14:creationId xmlns:p14="http://schemas.microsoft.com/office/powerpoint/2010/main" val="323235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fontAlgn="base">
              <a:buFont typeface="+mj-lt"/>
              <a:buAutoNum type="arabicPeriod"/>
            </a:pPr>
            <a:r>
              <a:rPr lang="en-US" dirty="0"/>
              <a:t>Building VAEC Lifecycle Mgmt. Process </a:t>
            </a:r>
            <a:endParaRPr lang="en-US" b="0" i="0" dirty="0">
              <a:effectLst/>
            </a:endParaRPr>
          </a:p>
          <a:p>
            <a:pPr marL="231115" indent="-231115" fontAlgn="base">
              <a:buFont typeface="+mj-lt"/>
              <a:buAutoNum type="arabicPeriod"/>
            </a:pPr>
            <a:r>
              <a:rPr lang="en-US" dirty="0"/>
              <a:t>Building the Concierge Model &amp; Process: I state of Flux; For now hand-holding customers for proper processing and learning details to apply in building the Concierge Model. Will need people to be flexible and to manage expectations along the. </a:t>
            </a:r>
            <a:endParaRPr lang="en-US" b="0" i="0" dirty="0">
              <a:effectLst/>
            </a:endParaRPr>
          </a:p>
          <a:p>
            <a:pPr marL="693344" lvl="1" indent="-231115" fontAlgn="base">
              <a:buFont typeface="+mj-lt"/>
              <a:buAutoNum type="arabicPeriod"/>
            </a:pPr>
            <a:r>
              <a:rPr lang="en-US" dirty="0"/>
              <a:t>Normal Projects handled by pooled resources: VIPR (submission, artifacts and outputs) and ECSO Forms and artifacts for data collection completed and vetted; These support analysis, planning, cost estimation, resources planning) </a:t>
            </a:r>
            <a:endParaRPr lang="en-US" b="0" i="0" dirty="0">
              <a:effectLst/>
            </a:endParaRPr>
          </a:p>
          <a:p>
            <a:pPr marL="693344" lvl="1" indent="-231115" fontAlgn="base">
              <a:buFont typeface="+mj-lt"/>
              <a:buAutoNum type="arabicPeriod"/>
            </a:pPr>
            <a:r>
              <a:rPr lang="en-US" dirty="0"/>
              <a:t>Special Projects with - Seal/Swat Team with a lead </a:t>
            </a:r>
            <a:endParaRPr lang="en-US" b="0" i="0" dirty="0">
              <a:effectLst/>
            </a:endParaRPr>
          </a:p>
          <a:p>
            <a:pPr marL="231115" indent="-231115" fontAlgn="base">
              <a:buFont typeface="+mj-lt"/>
              <a:buAutoNum type="arabicPeriod"/>
            </a:pPr>
            <a:r>
              <a:rPr lang="en-US" dirty="0"/>
              <a:t>Policy, Process &amp; Tools for collection at every steps of the process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12</a:t>
            </a:fld>
            <a:endParaRPr lang="en-US"/>
          </a:p>
        </p:txBody>
      </p:sp>
    </p:spTree>
    <p:extLst>
      <p:ext uri="{BB962C8B-B14F-4D97-AF65-F5344CB8AC3E}">
        <p14:creationId xmlns:p14="http://schemas.microsoft.com/office/powerpoint/2010/main" val="38200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expect this growth to continue and have put contracts in place to support it.  For example, the Enterprise Cloud Capacity contract has a cap of $480MM over five years and the MSEA has a spending cap of $250MM over five years. In addition, we are working with the Technology Acquisition Center or TAC to allow project teams to quickly tap into this capacity pool.  By doing this, ECSO can help reduce development time and get new technology-based solutions to the Veteran faster.  </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13</a:t>
            </a:fld>
            <a:endParaRPr lang="en-US"/>
          </a:p>
        </p:txBody>
      </p:sp>
    </p:spTree>
    <p:extLst>
      <p:ext uri="{BB962C8B-B14F-4D97-AF65-F5344CB8AC3E}">
        <p14:creationId xmlns:p14="http://schemas.microsoft.com/office/powerpoint/2010/main" val="127793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14</a:t>
            </a:fld>
            <a:endParaRPr lang="en-US"/>
          </a:p>
        </p:txBody>
      </p:sp>
    </p:spTree>
    <p:extLst>
      <p:ext uri="{BB962C8B-B14F-4D97-AF65-F5344CB8AC3E}">
        <p14:creationId xmlns:p14="http://schemas.microsoft.com/office/powerpoint/2010/main" val="108488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Times New Roman"/>
              </a:rPr>
              <a:t>Questions/More Information </a:t>
            </a:r>
            <a:endParaRPr lang="en-US"/>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15</a:t>
            </a:fld>
            <a:endParaRPr lang="en-US"/>
          </a:p>
        </p:txBody>
      </p:sp>
    </p:spTree>
    <p:extLst>
      <p:ext uri="{BB962C8B-B14F-4D97-AF65-F5344CB8AC3E}">
        <p14:creationId xmlns:p14="http://schemas.microsoft.com/office/powerpoint/2010/main" val="379149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a:t>
            </a:r>
            <a:r>
              <a:rPr lang="en-US" baseline="0" dirty="0"/>
              <a:t> to left tradition to the cloud - </a:t>
            </a:r>
            <a:r>
              <a:rPr lang="en-US" dirty="0"/>
              <a:t>How are we going to move away from the stove piped solution? Is</a:t>
            </a:r>
            <a:r>
              <a:rPr lang="en-US" baseline="0" dirty="0"/>
              <a:t> a paradigm shift from CAPEX to OPEX</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a:t>
            </a:fld>
            <a:endParaRPr lang="en-US"/>
          </a:p>
        </p:txBody>
      </p:sp>
    </p:spTree>
    <p:extLst>
      <p:ext uri="{BB962C8B-B14F-4D97-AF65-F5344CB8AC3E}">
        <p14:creationId xmlns:p14="http://schemas.microsoft.com/office/powerpoint/2010/main" val="176613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a:t>
            </a:r>
            <a:r>
              <a:rPr lang="en-US" baseline="0" dirty="0"/>
              <a:t> to left tradition to the cloud - </a:t>
            </a:r>
            <a:r>
              <a:rPr lang="en-US" dirty="0"/>
              <a:t>How are we going to move away from the stove piped solution? Is</a:t>
            </a:r>
            <a:r>
              <a:rPr lang="en-US" baseline="0" dirty="0"/>
              <a:t> a paradigm shift from CAPEX to OPEX</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a:t>
            </a:fld>
            <a:endParaRPr lang="en-US"/>
          </a:p>
        </p:txBody>
      </p:sp>
    </p:spTree>
    <p:extLst>
      <p:ext uri="{BB962C8B-B14F-4D97-AF65-F5344CB8AC3E}">
        <p14:creationId xmlns:p14="http://schemas.microsoft.com/office/powerpoint/2010/main" val="372143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4</a:t>
            </a:fld>
            <a:endParaRPr lang="en-US"/>
          </a:p>
        </p:txBody>
      </p:sp>
    </p:spTree>
    <p:extLst>
      <p:ext uri="{BB962C8B-B14F-4D97-AF65-F5344CB8AC3E}">
        <p14:creationId xmlns:p14="http://schemas.microsoft.com/office/powerpoint/2010/main" val="204261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Times New Roman"/>
              </a:rPr>
              <a:t>As I wrap up so we can have time to get to some of your questions, I want to reiterate this is a transition from how we work today to supporting VA of tomorrow.  Our implementation of the cloud first strategy supports VAs priorities and enables each of us in our ability to serve our Veterans.</a:t>
            </a:r>
            <a:endParaRPr lang="en-US" dirty="0"/>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5</a:t>
            </a:fld>
            <a:endParaRPr lang="en-US"/>
          </a:p>
        </p:txBody>
      </p:sp>
    </p:spTree>
    <p:extLst>
      <p:ext uri="{BB962C8B-B14F-4D97-AF65-F5344CB8AC3E}">
        <p14:creationId xmlns:p14="http://schemas.microsoft.com/office/powerpoint/2010/main" val="95241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course of the last year, EPMO/DMD has put in place the people and technology elements necessary for the VA Cloud Strategy to succeed. This strategy is rooted in the long-standing Federal “Cloud First” strategy articulated in 2011.  VA has built on this strategy by establishing its own policies mandating the use of the VA Enterprise Cloud.  Otherwise, in a few years, we’d have dozens of siloed clouds which will drive up cost and complexity.</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6</a:t>
            </a:fld>
            <a:endParaRPr lang="en-US"/>
          </a:p>
        </p:txBody>
      </p:sp>
    </p:spTree>
    <p:extLst>
      <p:ext uri="{BB962C8B-B14F-4D97-AF65-F5344CB8AC3E}">
        <p14:creationId xmlns:p14="http://schemas.microsoft.com/office/powerpoint/2010/main" val="43062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a:t>
            </a:r>
            <a:r>
              <a:rPr lang="en-US" baseline="0" dirty="0"/>
              <a:t> to left tradition to the cloud - </a:t>
            </a:r>
            <a:r>
              <a:rPr lang="en-US" dirty="0"/>
              <a:t>How are we going to move away from the stove piped solution? Is</a:t>
            </a:r>
            <a:r>
              <a:rPr lang="en-US" baseline="0" dirty="0"/>
              <a:t> a paradigm shift from CAPEX to OPEX</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7</a:t>
            </a:fld>
            <a:endParaRPr lang="en-US"/>
          </a:p>
        </p:txBody>
      </p:sp>
    </p:spTree>
    <p:extLst>
      <p:ext uri="{BB962C8B-B14F-4D97-AF65-F5344CB8AC3E}">
        <p14:creationId xmlns:p14="http://schemas.microsoft.com/office/powerpoint/2010/main" val="427938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VA officials in the Office of the CIO, by moving to the cloud, VA has worked to improve veterans’ access to benefits and services through its websites in several key areas. For example, Vets.gov is intended to be mobile-friendly and work on any computing device with a compliant web browser, avoiding the need to install separate software to apply for benefits. In addition, the agency intends the portal to be easier for veterans to search for services; for instance, VA had previously developed an application to help veterans schedule medical appointments but VA officials reported that veterans could not easily locate the application after searching across multiple VA websites. </a:t>
            </a:r>
          </a:p>
          <a:p>
            <a:endParaRPr lang="en-US" b="1" dirty="0"/>
          </a:p>
          <a:p>
            <a:r>
              <a:rPr lang="en-US" dirty="0"/>
              <a:t>According to VA officials in the Office of the CIO, moving to the cloud allowed VA to acquire more flexible and scalable technologies in order to scale resources up and down to meet demand, while incorporating a faster, more user-friendly design approach. For example, after its launch, Vets.gov received a spike in the number of veterans that chose to submit online applications for healthcare, which the agency was able to handle by scaling up resources to meet the spike in demand. </a:t>
            </a:r>
            <a:endParaRPr lang="en-US" b="1" dirty="0"/>
          </a:p>
          <a:p>
            <a:endParaRPr lang="en-US" b="1" dirty="0"/>
          </a:p>
          <a:p>
            <a:pPr marL="577787" indent="-346672">
              <a:spcBef>
                <a:spcPts val="101"/>
              </a:spcBef>
              <a:spcAft>
                <a:spcPts val="303"/>
              </a:spcAft>
              <a:buSzPct val="125000"/>
              <a:buFont typeface="Wingdings" panose="05000000000000000000" pitchFamily="2" charset="2"/>
              <a:buChar char="ü"/>
            </a:pPr>
            <a:r>
              <a:rPr lang="en-US" sz="2400" dirty="0"/>
              <a:t>Vets.gov Success Stories:</a:t>
            </a:r>
          </a:p>
          <a:p>
            <a:pPr lvl="1">
              <a:spcBef>
                <a:spcPts val="101"/>
              </a:spcBef>
              <a:spcAft>
                <a:spcPts val="303"/>
              </a:spcAft>
              <a:buSzPct val="125000"/>
            </a:pPr>
            <a:r>
              <a:rPr lang="en-US" sz="2000" dirty="0"/>
              <a:t>*	A description of the site’s development from the developers, U.S. Digital Services:  https://www.usds.gov/report-to-congress/2016/vets-dot-gov/</a:t>
            </a:r>
          </a:p>
          <a:p>
            <a:pPr marL="462229" lvl="1" defTabSz="924458">
              <a:spcBef>
                <a:spcPts val="101"/>
              </a:spcBef>
              <a:spcAft>
                <a:spcPts val="303"/>
              </a:spcAft>
              <a:buSzPct val="125000"/>
              <a:defRPr/>
            </a:pPr>
            <a:r>
              <a:rPr lang="en-US" sz="2000" dirty="0"/>
              <a:t>*	An outside-of-VA description of how the site was developed:  https://govfresh.com/2015/11/9-reasons-why-vets-gov-is-the-future-of-federal-government-websites/https://digital.gov/dap/</a:t>
            </a:r>
          </a:p>
          <a:p>
            <a:pPr lvl="1">
              <a:spcBef>
                <a:spcPts val="101"/>
              </a:spcBef>
              <a:spcAft>
                <a:spcPts val="303"/>
              </a:spcAft>
              <a:buSzPct val="125000"/>
            </a:pPr>
            <a:endParaRPr lang="en-US" sz="2000" dirty="0"/>
          </a:p>
          <a:p>
            <a:pPr lvl="1">
              <a:spcBef>
                <a:spcPts val="101"/>
              </a:spcBef>
              <a:spcAft>
                <a:spcPts val="303"/>
              </a:spcAft>
              <a:buSzPct val="125000"/>
            </a:pPr>
            <a:r>
              <a:rPr lang="en-US" sz="2000" dirty="0"/>
              <a:t>*	The website of the Federal Government’s Digital Analytics Program:  *	The Vets.gov Playbook:  https://www.va.gov/playbook/ (and see in particular the product methodology section:  https://www.va.gov/playbook/product-methodology/)</a:t>
            </a:r>
          </a:p>
          <a:p>
            <a:pPr defTabSz="898019">
              <a:defRPr/>
            </a:pPr>
            <a:endParaRPr lang="en-US" dirty="0">
              <a:ea typeface="Calibri"/>
              <a:cs typeface="Times New Roman"/>
            </a:endParaRP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8</a:t>
            </a:fld>
            <a:endParaRPr lang="en-US"/>
          </a:p>
        </p:txBody>
      </p:sp>
    </p:spTree>
    <p:extLst>
      <p:ext uri="{BB962C8B-B14F-4D97-AF65-F5344CB8AC3E}">
        <p14:creationId xmlns:p14="http://schemas.microsoft.com/office/powerpoint/2010/main" val="82972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VAEC achieved IOC Phase I in early 2018 and will be in Full Operating Capacity or FOC by the end of FY19.  After FOC, ECSO will continue to enhance the VAEC and GSS based on business need.</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9</a:t>
            </a:fld>
            <a:endParaRPr lang="en-US"/>
          </a:p>
        </p:txBody>
      </p:sp>
    </p:spTree>
    <p:extLst>
      <p:ext uri="{BB962C8B-B14F-4D97-AF65-F5344CB8AC3E}">
        <p14:creationId xmlns:p14="http://schemas.microsoft.com/office/powerpoint/2010/main" val="2630925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Background">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0" name="VA Logo" descr="Logo and seal for U.S. Department of Veterans Affairs, Office of Information and Technology"/>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4082" y="5535883"/>
            <a:ext cx="3370217" cy="786384"/>
          </a:xfrm>
          <a:prstGeom prst="rect">
            <a:avLst/>
          </a:prstGeom>
        </p:spPr>
      </p:pic>
      <p:sp>
        <p:nvSpPr>
          <p:cNvPr id="16" name="Presentation Title"/>
          <p:cNvSpPr>
            <a:spLocks noGrp="1"/>
          </p:cNvSpPr>
          <p:nvPr>
            <p:ph type="title" hasCustomPrompt="1"/>
          </p:nvPr>
        </p:nvSpPr>
        <p:spPr>
          <a:xfrm>
            <a:off x="3291840" y="1942495"/>
            <a:ext cx="4355045" cy="858806"/>
          </a:xfrm>
        </p:spPr>
        <p:txBody>
          <a:bodyPr anchor="t">
            <a:noAutofit/>
          </a:bodyPr>
          <a:lstStyle>
            <a:lvl1pPr>
              <a:defRPr sz="3000" cap="all" baseline="0">
                <a:solidFill>
                  <a:srgbClr val="175594"/>
                </a:solidFill>
              </a:defRPr>
            </a:lvl1pPr>
          </a:lstStyle>
          <a:p>
            <a:r>
              <a:rPr lang="en-US" dirty="0"/>
              <a:t>Presentation Title</a:t>
            </a:r>
          </a:p>
        </p:txBody>
      </p:sp>
      <p:sp>
        <p:nvSpPr>
          <p:cNvPr id="7" name="Name of Presenter"/>
          <p:cNvSpPr>
            <a:spLocks noGrp="1"/>
          </p:cNvSpPr>
          <p:nvPr>
            <p:ph type="body" sz="quarter" idx="10" hasCustomPrompt="1"/>
          </p:nvPr>
        </p:nvSpPr>
        <p:spPr>
          <a:xfrm>
            <a:off x="3292475" y="2842370"/>
            <a:ext cx="4354513" cy="365760"/>
          </a:xfrm>
        </p:spPr>
        <p:txBody>
          <a:bodyPr anchor="t">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92475" y="3242960"/>
            <a:ext cx="4354410" cy="365760"/>
          </a:xfrm>
        </p:spPr>
        <p:txBody>
          <a:bodyPr anchor="t">
            <a:noAutofit/>
          </a:bodyPr>
          <a:lstStyle>
            <a:lvl1pPr marL="0" indent="0">
              <a:buNone/>
              <a:defRPr lang="en-US" sz="20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92475" y="3633715"/>
            <a:ext cx="4354513" cy="368140"/>
          </a:xfrm>
        </p:spPr>
        <p:txBody>
          <a:bodyPr anchor="t">
            <a:noAutofit/>
          </a:bodyPr>
          <a:lstStyle>
            <a:lvl1pPr marL="0" indent="0">
              <a:buNone/>
              <a:defRPr lang="en-US" sz="20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92475" y="428771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92475" y="457231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sp>
        <p:nvSpPr>
          <p:cNvPr id="4" name="Text Placeholder 3">
            <a:extLst>
              <a:ext uri="{FF2B5EF4-FFF2-40B4-BE49-F238E27FC236}">
                <a16:creationId xmlns:a16="http://schemas.microsoft.com/office/drawing/2014/main" id="{2656306B-1049-3E4E-BC76-BE32A56B3E55}"/>
              </a:ext>
            </a:extLst>
          </p:cNvPr>
          <p:cNvSpPr>
            <a:spLocks noGrp="1"/>
          </p:cNvSpPr>
          <p:nvPr>
            <p:ph type="body" sz="quarter" idx="15" hasCustomPrompt="1"/>
          </p:nvPr>
        </p:nvSpPr>
        <p:spPr>
          <a:xfrm>
            <a:off x="3292475" y="4976061"/>
            <a:ext cx="2495550" cy="200247"/>
          </a:xfrm>
        </p:spPr>
        <p:txBody>
          <a:bodyPr anchor="ctr"/>
          <a:lstStyle>
            <a:lvl1pPr marL="0" indent="0">
              <a:buNone/>
              <a:defRPr sz="1200">
                <a:solidFill>
                  <a:srgbClr val="898989"/>
                </a:solidFill>
              </a:defRPr>
            </a:lvl1pPr>
          </a:lstStyle>
          <a:p>
            <a:pPr lvl="0"/>
            <a:r>
              <a:rPr lang="en-US" dirty="0"/>
              <a:t>FOR INTERNAL USE ONLY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cons and Conten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630935" y="378460"/>
            <a:ext cx="7891272" cy="685800"/>
          </a:xfrm>
        </p:spPr>
        <p:txBody>
          <a:bodyPr>
            <a:noAutofit/>
          </a:bodyPr>
          <a:lstStyle>
            <a:lvl1pPr>
              <a:defRPr baseline="0">
                <a:solidFill>
                  <a:srgbClr val="1F1F1F"/>
                </a:solidFill>
              </a:defRPr>
            </a:lvl1pPr>
          </a:lstStyle>
          <a:p>
            <a:r>
              <a:rPr lang="en-US" dirty="0"/>
              <a:t>Insert Title, 28pt Calibri Bold (Color: RGB 33, 33, 33)</a:t>
            </a:r>
          </a:p>
        </p:txBody>
      </p:sp>
      <p:sp>
        <p:nvSpPr>
          <p:cNvPr id="10" name="Content Placeholder">
            <a:extLst>
              <a:ext uri="{FF2B5EF4-FFF2-40B4-BE49-F238E27FC236}">
                <a16:creationId xmlns:a16="http://schemas.microsoft.com/office/drawing/2014/main" id="{39CEC73F-36E5-8E46-8EF7-01F3DF2A364C}"/>
              </a:ext>
            </a:extLst>
          </p:cNvPr>
          <p:cNvSpPr>
            <a:spLocks noGrp="1"/>
          </p:cNvSpPr>
          <p:nvPr>
            <p:ph idx="14" hasCustomPrompt="1"/>
          </p:nvPr>
        </p:nvSpPr>
        <p:spPr>
          <a:xfrm>
            <a:off x="630935" y="1353312"/>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3" name="Content Placeholder"/>
          <p:cNvSpPr>
            <a:spLocks noGrp="1"/>
          </p:cNvSpPr>
          <p:nvPr>
            <p:ph idx="1" hasCustomPrompt="1"/>
          </p:nvPr>
        </p:nvSpPr>
        <p:spPr>
          <a:xfrm>
            <a:off x="1713053" y="1353312"/>
            <a:ext cx="6654547" cy="914400"/>
          </a:xfrm>
        </p:spPr>
        <p:txBody>
          <a:bodyPr>
            <a:noAutofit/>
          </a:bodyPr>
          <a:lstStyle>
            <a:lvl1pPr marL="0" indent="0">
              <a:buNone/>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Text</a:t>
            </a:r>
          </a:p>
        </p:txBody>
      </p:sp>
      <p:sp>
        <p:nvSpPr>
          <p:cNvPr id="12" name="Content Placeholder">
            <a:extLst>
              <a:ext uri="{FF2B5EF4-FFF2-40B4-BE49-F238E27FC236}">
                <a16:creationId xmlns:a16="http://schemas.microsoft.com/office/drawing/2014/main" id="{79B2D1AD-AF19-C14C-B256-C88B57D21E19}"/>
              </a:ext>
            </a:extLst>
          </p:cNvPr>
          <p:cNvSpPr>
            <a:spLocks noGrp="1"/>
          </p:cNvSpPr>
          <p:nvPr>
            <p:ph idx="16" hasCustomPrompt="1"/>
          </p:nvPr>
        </p:nvSpPr>
        <p:spPr>
          <a:xfrm>
            <a:off x="630935" y="2455807"/>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1" name="Content Placeholder">
            <a:extLst>
              <a:ext uri="{FF2B5EF4-FFF2-40B4-BE49-F238E27FC236}">
                <a16:creationId xmlns:a16="http://schemas.microsoft.com/office/drawing/2014/main" id="{FE8DA315-3D43-3C41-824D-CB2734BB4475}"/>
              </a:ext>
            </a:extLst>
          </p:cNvPr>
          <p:cNvSpPr>
            <a:spLocks noGrp="1"/>
          </p:cNvSpPr>
          <p:nvPr>
            <p:ph idx="15" hasCustomPrompt="1"/>
          </p:nvPr>
        </p:nvSpPr>
        <p:spPr>
          <a:xfrm>
            <a:off x="1713053" y="2455807"/>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14" name="Content Placeholder">
            <a:extLst>
              <a:ext uri="{FF2B5EF4-FFF2-40B4-BE49-F238E27FC236}">
                <a16:creationId xmlns:a16="http://schemas.microsoft.com/office/drawing/2014/main" id="{88DC405D-C4DC-D849-A395-8E2E256E1403}"/>
              </a:ext>
            </a:extLst>
          </p:cNvPr>
          <p:cNvSpPr>
            <a:spLocks noGrp="1"/>
          </p:cNvSpPr>
          <p:nvPr>
            <p:ph idx="18" hasCustomPrompt="1"/>
          </p:nvPr>
        </p:nvSpPr>
        <p:spPr>
          <a:xfrm>
            <a:off x="630935" y="3558302"/>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3" name="Content Placeholder">
            <a:extLst>
              <a:ext uri="{FF2B5EF4-FFF2-40B4-BE49-F238E27FC236}">
                <a16:creationId xmlns:a16="http://schemas.microsoft.com/office/drawing/2014/main" id="{0BF63B32-88B8-E140-8668-B4FEDAA4EC3A}"/>
              </a:ext>
            </a:extLst>
          </p:cNvPr>
          <p:cNvSpPr>
            <a:spLocks noGrp="1"/>
          </p:cNvSpPr>
          <p:nvPr>
            <p:ph idx="17" hasCustomPrompt="1"/>
          </p:nvPr>
        </p:nvSpPr>
        <p:spPr>
          <a:xfrm>
            <a:off x="1713053" y="3558302"/>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16" name="Content Placeholder">
            <a:extLst>
              <a:ext uri="{FF2B5EF4-FFF2-40B4-BE49-F238E27FC236}">
                <a16:creationId xmlns:a16="http://schemas.microsoft.com/office/drawing/2014/main" id="{E7B78052-CCFE-444F-ACBC-8627722841EC}"/>
              </a:ext>
            </a:extLst>
          </p:cNvPr>
          <p:cNvSpPr>
            <a:spLocks noGrp="1"/>
          </p:cNvSpPr>
          <p:nvPr>
            <p:ph idx="20" hasCustomPrompt="1"/>
          </p:nvPr>
        </p:nvSpPr>
        <p:spPr>
          <a:xfrm>
            <a:off x="630935" y="4660797"/>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5" name="Content Placeholder">
            <a:extLst>
              <a:ext uri="{FF2B5EF4-FFF2-40B4-BE49-F238E27FC236}">
                <a16:creationId xmlns:a16="http://schemas.microsoft.com/office/drawing/2014/main" id="{F6F53609-3C6A-B548-8D09-484068ED0D12}"/>
              </a:ext>
            </a:extLst>
          </p:cNvPr>
          <p:cNvSpPr>
            <a:spLocks noGrp="1"/>
          </p:cNvSpPr>
          <p:nvPr>
            <p:ph idx="19" hasCustomPrompt="1"/>
          </p:nvPr>
        </p:nvSpPr>
        <p:spPr>
          <a:xfrm>
            <a:off x="1713053" y="4660797"/>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a:p>
        </p:txBody>
      </p:sp>
      <p:sp>
        <p:nvSpPr>
          <p:cNvPr id="17" name="Footer">
            <a:extLst>
              <a:ext uri="{FF2B5EF4-FFF2-40B4-BE49-F238E27FC236}">
                <a16:creationId xmlns:a16="http://schemas.microsoft.com/office/drawing/2014/main" id="{E6BDAD9A-AB16-584C-8457-41700A2E35E7}"/>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9" name="Picture 18">
            <a:extLst>
              <a:ext uri="{FF2B5EF4-FFF2-40B4-BE49-F238E27FC236}">
                <a16:creationId xmlns:a16="http://schemas.microsoft.com/office/drawing/2014/main" id="{51CE8CE2-B9D0-BB46-B285-B9BAD03FF9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333546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Title"/>
          <p:cNvSpPr>
            <a:spLocks noGrp="1"/>
          </p:cNvSpPr>
          <p:nvPr>
            <p:ph type="title" hasCustomPrompt="1"/>
          </p:nvPr>
        </p:nvSpPr>
        <p:spPr/>
        <p:txBody>
          <a:bodyPr>
            <a:noAutofit/>
          </a:bodyPr>
          <a:lstStyle>
            <a:lvl1pPr>
              <a:defRPr baseline="0"/>
            </a:lvl1pPr>
          </a:lstStyle>
          <a:p>
            <a:r>
              <a:rPr lang="en-US" dirty="0"/>
              <a:t>Insert Title, 28pt Calibri Bold (Color: RGB 33, 33, 33)</a:t>
            </a:r>
          </a:p>
        </p:txBody>
      </p:sp>
      <p:sp>
        <p:nvSpPr>
          <p:cNvPr id="7"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a:p>
        </p:txBody>
      </p:sp>
      <p:sp>
        <p:nvSpPr>
          <p:cNvPr id="10" name="Footer">
            <a:extLst>
              <a:ext uri="{FF2B5EF4-FFF2-40B4-BE49-F238E27FC236}">
                <a16:creationId xmlns:a16="http://schemas.microsoft.com/office/drawing/2014/main" id="{31C029D4-C2F2-AB44-AE3D-F720C72E0BD0}"/>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6" name="Picture 5">
            <a:extLst>
              <a:ext uri="{FF2B5EF4-FFF2-40B4-BE49-F238E27FC236}">
                <a16:creationId xmlns:a16="http://schemas.microsoft.com/office/drawing/2014/main" id="{9B374D62-C191-A44B-B59E-3CFB8379F4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636374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Slide">
    <p:spTree>
      <p:nvGrpSpPr>
        <p:cNvPr id="1" name=""/>
        <p:cNvGrpSpPr/>
        <p:nvPr/>
      </p:nvGrpSpPr>
      <p:grpSpPr>
        <a:xfrm>
          <a:off x="0" y="0"/>
          <a:ext cx="0" cy="0"/>
          <a:chOff x="0" y="0"/>
          <a:chExt cx="0" cy="0"/>
        </a:xfrm>
      </p:grpSpPr>
      <p:sp>
        <p:nvSpPr>
          <p:cNvPr id="8" name="Call Out"/>
          <p:cNvSpPr>
            <a:spLocks noGrp="1"/>
          </p:cNvSpPr>
          <p:nvPr>
            <p:ph type="title" hasCustomPrompt="1"/>
          </p:nvPr>
        </p:nvSpPr>
        <p:spPr>
          <a:xfrm>
            <a:off x="623888" y="2219026"/>
            <a:ext cx="7886700" cy="1253380"/>
          </a:xfrm>
        </p:spPr>
        <p:txBody>
          <a:bodyPr anchor="ctr">
            <a:noAutofit/>
          </a:bodyPr>
          <a:lstStyle>
            <a:lvl1pPr algn="ctr">
              <a:defRPr sz="3600" b="1" i="0" baseline="0">
                <a:solidFill>
                  <a:srgbClr val="1F1F1F"/>
                </a:solidFill>
                <a:latin typeface="Calibri" charset="0"/>
                <a:ea typeface="Calibri" charset="0"/>
                <a:cs typeface="Calibri" charset="0"/>
              </a:defRPr>
            </a:lvl1pPr>
          </a:lstStyle>
          <a:p>
            <a:r>
              <a:rPr lang="en-US" dirty="0"/>
              <a:t>Call out slide: Important Information</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9" name="Footer">
            <a:extLst>
              <a:ext uri="{FF2B5EF4-FFF2-40B4-BE49-F238E27FC236}">
                <a16:creationId xmlns:a16="http://schemas.microsoft.com/office/drawing/2014/main" id="{3F2D7ED7-6772-584C-9B1C-25FE93CDB1AA}"/>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7" name="Picture 6">
            <a:extLst>
              <a:ext uri="{FF2B5EF4-FFF2-40B4-BE49-F238E27FC236}">
                <a16:creationId xmlns:a16="http://schemas.microsoft.com/office/drawing/2014/main" id="{D308D92E-C64E-7445-94AE-983DE965203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362190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8"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Title"/>
          <p:cNvSpPr>
            <a:spLocks noGrp="1"/>
          </p:cNvSpPr>
          <p:nvPr>
            <p:ph type="title" hasCustomPrompt="1"/>
          </p:nvPr>
        </p:nvSpPr>
        <p:spPr>
          <a:xfrm>
            <a:off x="623888" y="2219026"/>
            <a:ext cx="78867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dirty="0"/>
              <a:t>Transition Slide Title Size 36pt,</a:t>
            </a:r>
            <a:br>
              <a:rPr lang="en-US" dirty="0"/>
            </a:br>
            <a:r>
              <a:rPr lang="en-US" dirty="0"/>
              <a:t>Calibri Bold (Color: RGB 33,33,33)</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7430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2219026"/>
            <a:ext cx="7886700" cy="1253380"/>
          </a:xfrm>
        </p:spPr>
        <p:txBody>
          <a:bodyPr anchor="ct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7" name="Slide Number Placeholder"/>
          <p:cNvSpPr>
            <a:spLocks noGrp="1"/>
          </p:cNvSpPr>
          <p:nvPr>
            <p:ph type="sldNum" sz="quarter" idx="10"/>
          </p:nvPr>
        </p:nvSpPr>
        <p:spPr>
          <a:xfrm>
            <a:off x="6457950" y="6028289"/>
            <a:ext cx="2057400" cy="365125"/>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02857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w/ Content">
    <p:spTree>
      <p:nvGrpSpPr>
        <p:cNvPr id="1" name=""/>
        <p:cNvGrpSpPr/>
        <p:nvPr/>
      </p:nvGrpSpPr>
      <p:grpSpPr>
        <a:xfrm>
          <a:off x="0" y="0"/>
          <a:ext cx="0" cy="0"/>
          <a:chOff x="0" y="0"/>
          <a:chExt cx="0" cy="0"/>
        </a:xfrm>
      </p:grpSpPr>
      <p:pic>
        <p:nvPicPr>
          <p:cNvPr id="7"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Questions?"/>
          <p:cNvSpPr>
            <a:spLocks noGrp="1"/>
          </p:cNvSpPr>
          <p:nvPr>
            <p:ph type="title" hasCustomPrompt="1"/>
          </p:nvPr>
        </p:nvSpPr>
        <p:spPr>
          <a:xfrm>
            <a:off x="628650" y="1024604"/>
            <a:ext cx="7886700" cy="1325563"/>
          </a:xfrm>
        </p:spPr>
        <p:txBody>
          <a:bodyP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8" name="Text Placeholder"/>
          <p:cNvSpPr>
            <a:spLocks noGrp="1"/>
          </p:cNvSpPr>
          <p:nvPr>
            <p:ph type="body" sz="quarter" idx="13"/>
          </p:nvPr>
        </p:nvSpPr>
        <p:spPr>
          <a:xfrm>
            <a:off x="628650" y="2349500"/>
            <a:ext cx="7886700" cy="2540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96439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80681D-62D2-3348-9884-ED13FCFB957F}"/>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hasCustomPrompt="1"/>
          </p:nvPr>
        </p:nvSpPr>
        <p:spPr>
          <a:xfrm>
            <a:off x="630935" y="1353312"/>
            <a:ext cx="7891271" cy="4489704"/>
          </a:xfrm>
        </p:spPr>
        <p:txBody>
          <a:bodyPr>
            <a:noAutofit/>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a:p>
        </p:txBody>
      </p:sp>
      <p:sp>
        <p:nvSpPr>
          <p:cNvPr id="12" name="Footer">
            <a:extLst>
              <a:ext uri="{FF2B5EF4-FFF2-40B4-BE49-F238E27FC236}">
                <a16:creationId xmlns:a16="http://schemas.microsoft.com/office/drawing/2014/main" id="{F4F3D9C5-170D-D345-8478-B3C3E18E06CC}"/>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4" name="Picture 3">
            <a:extLst>
              <a:ext uri="{FF2B5EF4-FFF2-40B4-BE49-F238E27FC236}">
                <a16:creationId xmlns:a16="http://schemas.microsoft.com/office/drawing/2014/main" id="{AFC02B9A-BBE7-7145-A865-B139889B6AF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80681D-62D2-3348-9884-ED13FCFB957F}"/>
              </a:ext>
            </a:extLst>
          </p:cNvPr>
          <p:cNvSpPr>
            <a:spLocks noGrp="1"/>
          </p:cNvSpPr>
          <p:nvPr>
            <p:ph type="title"/>
          </p:nvPr>
        </p:nvSpPr>
        <p:spPr>
          <a:xfrm>
            <a:off x="628650" y="374904"/>
            <a:ext cx="7886700" cy="685800"/>
          </a:xfrm>
        </p:spPr>
        <p:txBody>
          <a:bodyPr/>
          <a:lstStyle/>
          <a:p>
            <a:r>
              <a:rPr lang="en-US"/>
              <a:t>Click to edit Master title style</a:t>
            </a:r>
          </a:p>
        </p:txBody>
      </p:sp>
      <p:sp>
        <p:nvSpPr>
          <p:cNvPr id="3" name="Content Placeholder"/>
          <p:cNvSpPr>
            <a:spLocks noGrp="1"/>
          </p:cNvSpPr>
          <p:nvPr>
            <p:ph idx="1" hasCustomPrompt="1"/>
          </p:nvPr>
        </p:nvSpPr>
        <p:spPr>
          <a:xfrm rot="16200000">
            <a:off x="-442276" y="1953512"/>
            <a:ext cx="1766825" cy="440440"/>
          </a:xfrm>
          <a:solidFill>
            <a:srgbClr val="205493"/>
          </a:solidFill>
        </p:spPr>
        <p:txBody>
          <a:bodyPr anchor="ctr">
            <a:noAutofit/>
          </a:bodyPr>
          <a:lstStyle>
            <a:lvl1pPr marL="0" indent="0" algn="ctr">
              <a:buNone/>
              <a:defRPr baseline="0">
                <a:solidFill>
                  <a:schemeClr val="bg1"/>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Category</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a:p>
        </p:txBody>
      </p:sp>
      <p:sp>
        <p:nvSpPr>
          <p:cNvPr id="12" name="Footer">
            <a:extLst>
              <a:ext uri="{FF2B5EF4-FFF2-40B4-BE49-F238E27FC236}">
                <a16:creationId xmlns:a16="http://schemas.microsoft.com/office/drawing/2014/main" id="{F4F3D9C5-170D-D345-8478-B3C3E18E06CC}"/>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4" name="Picture 3">
            <a:extLst>
              <a:ext uri="{FF2B5EF4-FFF2-40B4-BE49-F238E27FC236}">
                <a16:creationId xmlns:a16="http://schemas.microsoft.com/office/drawing/2014/main" id="{AFC02B9A-BBE7-7145-A865-B139889B6AF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
        <p:nvSpPr>
          <p:cNvPr id="5" name="Content Placeholder 4">
            <a:extLst>
              <a:ext uri="{FF2B5EF4-FFF2-40B4-BE49-F238E27FC236}">
                <a16:creationId xmlns:a16="http://schemas.microsoft.com/office/drawing/2014/main" id="{95B13369-62BF-0949-B541-DF04895A19B1}"/>
              </a:ext>
            </a:extLst>
          </p:cNvPr>
          <p:cNvSpPr>
            <a:spLocks noGrp="1"/>
          </p:cNvSpPr>
          <p:nvPr>
            <p:ph sz="quarter" idx="13"/>
          </p:nvPr>
        </p:nvSpPr>
        <p:spPr>
          <a:xfrm>
            <a:off x="874079" y="1290638"/>
            <a:ext cx="3697921" cy="176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a:extLst>
              <a:ext uri="{FF2B5EF4-FFF2-40B4-BE49-F238E27FC236}">
                <a16:creationId xmlns:a16="http://schemas.microsoft.com/office/drawing/2014/main" id="{26F1FA5B-CAA1-4147-BA3B-12AC19E413EB}"/>
              </a:ext>
            </a:extLst>
          </p:cNvPr>
          <p:cNvSpPr>
            <a:spLocks noGrp="1"/>
          </p:cNvSpPr>
          <p:nvPr>
            <p:ph idx="14" hasCustomPrompt="1"/>
          </p:nvPr>
        </p:nvSpPr>
        <p:spPr>
          <a:xfrm rot="16200000">
            <a:off x="4088267" y="1986772"/>
            <a:ext cx="1766825" cy="373916"/>
          </a:xfrm>
          <a:solidFill>
            <a:srgbClr val="205493"/>
          </a:solidFill>
        </p:spPr>
        <p:txBody>
          <a:bodyPr anchor="ctr">
            <a:noAutofit/>
          </a:bodyPr>
          <a:lstStyle>
            <a:lvl1pPr marL="0" indent="0" algn="ctr">
              <a:buNone/>
              <a:defRPr baseline="0">
                <a:solidFill>
                  <a:schemeClr val="bg1"/>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Category</a:t>
            </a:r>
          </a:p>
        </p:txBody>
      </p:sp>
      <p:sp>
        <p:nvSpPr>
          <p:cNvPr id="10" name="Content Placeholder 4">
            <a:extLst>
              <a:ext uri="{FF2B5EF4-FFF2-40B4-BE49-F238E27FC236}">
                <a16:creationId xmlns:a16="http://schemas.microsoft.com/office/drawing/2014/main" id="{CFD0161A-14E5-274F-ACAE-472DA000A4D3}"/>
              </a:ext>
            </a:extLst>
          </p:cNvPr>
          <p:cNvSpPr>
            <a:spLocks noGrp="1"/>
          </p:cNvSpPr>
          <p:nvPr>
            <p:ph sz="quarter" idx="15"/>
          </p:nvPr>
        </p:nvSpPr>
        <p:spPr>
          <a:xfrm>
            <a:off x="5437885" y="1290636"/>
            <a:ext cx="3485200" cy="1766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a:extLst>
              <a:ext uri="{FF2B5EF4-FFF2-40B4-BE49-F238E27FC236}">
                <a16:creationId xmlns:a16="http://schemas.microsoft.com/office/drawing/2014/main" id="{6CA2B827-05C5-0B4A-B24C-0ADACDB22544}"/>
              </a:ext>
            </a:extLst>
          </p:cNvPr>
          <p:cNvSpPr>
            <a:spLocks noGrp="1"/>
          </p:cNvSpPr>
          <p:nvPr>
            <p:ph idx="16" hasCustomPrompt="1"/>
          </p:nvPr>
        </p:nvSpPr>
        <p:spPr>
          <a:xfrm rot="16200000">
            <a:off x="-409013" y="4445810"/>
            <a:ext cx="1766825" cy="373916"/>
          </a:xfrm>
          <a:solidFill>
            <a:srgbClr val="205493"/>
          </a:solidFill>
        </p:spPr>
        <p:txBody>
          <a:bodyPr anchor="ctr">
            <a:noAutofit/>
          </a:bodyPr>
          <a:lstStyle>
            <a:lvl1pPr marL="0" indent="0" algn="ctr">
              <a:buNone/>
              <a:defRPr baseline="0">
                <a:solidFill>
                  <a:schemeClr val="bg1"/>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Category</a:t>
            </a:r>
          </a:p>
        </p:txBody>
      </p:sp>
      <p:sp>
        <p:nvSpPr>
          <p:cNvPr id="14" name="Content Placeholder 4">
            <a:extLst>
              <a:ext uri="{FF2B5EF4-FFF2-40B4-BE49-F238E27FC236}">
                <a16:creationId xmlns:a16="http://schemas.microsoft.com/office/drawing/2014/main" id="{75B2DB8E-299F-EF40-AE8D-78F9C85F8DB4}"/>
              </a:ext>
            </a:extLst>
          </p:cNvPr>
          <p:cNvSpPr>
            <a:spLocks noGrp="1"/>
          </p:cNvSpPr>
          <p:nvPr>
            <p:ph sz="quarter" idx="17"/>
          </p:nvPr>
        </p:nvSpPr>
        <p:spPr>
          <a:xfrm>
            <a:off x="874079" y="3749356"/>
            <a:ext cx="8049006" cy="1766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785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8"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7" name="Content Placeholder 6"/>
          <p:cNvSpPr>
            <a:spLocks noGrp="1"/>
          </p:cNvSpPr>
          <p:nvPr>
            <p:ph sz="quarter" idx="12" hasCustomPrompt="1"/>
          </p:nvPr>
        </p:nvSpPr>
        <p:spPr>
          <a:xfrm>
            <a:off x="628650" y="1353312"/>
            <a:ext cx="7886700" cy="4051300"/>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1" name="Footer">
            <a:extLst>
              <a:ext uri="{FF2B5EF4-FFF2-40B4-BE49-F238E27FC236}">
                <a16:creationId xmlns:a16="http://schemas.microsoft.com/office/drawing/2014/main" id="{FFBD35A0-0D2E-F140-AC1D-843F0CC75FC1}"/>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403031F6-9039-E040-B78F-E3BD88C7B4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206396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Image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7" name="Content Placeholder 6"/>
          <p:cNvSpPr>
            <a:spLocks noGrp="1"/>
          </p:cNvSpPr>
          <p:nvPr>
            <p:ph sz="quarter" idx="12" hasCustomPrompt="1"/>
          </p:nvPr>
        </p:nvSpPr>
        <p:spPr>
          <a:xfrm>
            <a:off x="628650" y="1353312"/>
            <a:ext cx="7886700" cy="2049462"/>
          </a:xfr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1" name="Content Placeholder 10"/>
          <p:cNvSpPr>
            <a:spLocks noGrp="1"/>
          </p:cNvSpPr>
          <p:nvPr>
            <p:ph sz="quarter" idx="13" hasCustomPrompt="1"/>
          </p:nvPr>
        </p:nvSpPr>
        <p:spPr>
          <a:xfrm>
            <a:off x="628650" y="3509207"/>
            <a:ext cx="7886700" cy="2162931"/>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2"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A02A166C-C163-A84A-BC51-85AE06AA9185}"/>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0F66A5E1-8636-0743-AFCB-A8482CA442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8391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7" name="Content Placeholder 6"/>
          <p:cNvSpPr>
            <a:spLocks noGrp="1"/>
          </p:cNvSpPr>
          <p:nvPr>
            <p:ph sz="quarter" idx="12" hasCustomPrompt="1"/>
          </p:nvPr>
        </p:nvSpPr>
        <p:spPr>
          <a:xfrm>
            <a:off x="628650" y="1354138"/>
            <a:ext cx="4151313" cy="4352925"/>
          </a:xfr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hasCustomPrompt="1"/>
          </p:nvPr>
        </p:nvSpPr>
        <p:spPr>
          <a:xfrm>
            <a:off x="4976813" y="1354138"/>
            <a:ext cx="3538537" cy="4352925"/>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0"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61980F05-1DFF-444A-AB70-54A06ACB2978}"/>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2" name="Picture 11">
            <a:extLst>
              <a:ext uri="{FF2B5EF4-FFF2-40B4-BE49-F238E27FC236}">
                <a16:creationId xmlns:a16="http://schemas.microsoft.com/office/drawing/2014/main" id="{8654FAA4-835C-424D-914C-B90AAFFD89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93287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7" name="Content Placeholder 6"/>
          <p:cNvSpPr>
            <a:spLocks noGrp="1"/>
          </p:cNvSpPr>
          <p:nvPr>
            <p:ph sz="quarter" idx="12" hasCustomPrompt="1"/>
          </p:nvPr>
        </p:nvSpPr>
        <p:spPr>
          <a:xfrm>
            <a:off x="628651" y="1354138"/>
            <a:ext cx="2084069" cy="4352925"/>
          </a:xfr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hasCustomPrompt="1"/>
          </p:nvPr>
        </p:nvSpPr>
        <p:spPr>
          <a:xfrm>
            <a:off x="2894012" y="1354138"/>
            <a:ext cx="3538537" cy="4352925"/>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0"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6613842" y="1381930"/>
            <a:ext cx="1901508" cy="4325133"/>
          </a:xfr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61980F05-1DFF-444A-AB70-54A06ACB2978}"/>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2" name="Picture 11">
            <a:extLst>
              <a:ext uri="{FF2B5EF4-FFF2-40B4-BE49-F238E27FC236}">
                <a16:creationId xmlns:a16="http://schemas.microsoft.com/office/drawing/2014/main" id="{8654FAA4-835C-424D-914C-B90AAFFD89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429283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30936" y="374904"/>
            <a:ext cx="7891272" cy="686924"/>
          </a:xfrm>
        </p:spPr>
        <p:txBody>
          <a:bodyPr>
            <a:noAutofit/>
          </a:bodyPr>
          <a:lstStyle>
            <a:lvl1pPr>
              <a:defRPr baseline="0">
                <a:solidFill>
                  <a:srgbClr val="1F1F1F"/>
                </a:solidFill>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630238" y="1197864"/>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630238" y="1618488"/>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630238" y="363494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630238" y="4054879"/>
            <a:ext cx="7891462" cy="1928313"/>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C94FEA1A-DC6B-E049-8355-7A62A5E58DAD}"/>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7FE6DD95-4192-F848-826E-61F2F00C54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28650" y="374904"/>
            <a:ext cx="7886700" cy="685800"/>
          </a:xfrm>
        </p:spPr>
        <p:txBody>
          <a:bodyPr>
            <a:noAutofit/>
          </a:bodyPr>
          <a:lstStyle/>
          <a:p>
            <a:r>
              <a:rPr lang="en-US" dirty="0"/>
              <a:t>Insert Title, 28pt Calibri Bold (Color: RGB 33, 33, 33)</a:t>
            </a:r>
          </a:p>
        </p:txBody>
      </p:sp>
      <p:sp>
        <p:nvSpPr>
          <p:cNvPr id="15" name="Heading 1"/>
          <p:cNvSpPr>
            <a:spLocks noGrp="1"/>
          </p:cNvSpPr>
          <p:nvPr>
            <p:ph type="body" sz="quarter" idx="12" hasCustomPrompt="1"/>
          </p:nvPr>
        </p:nvSpPr>
        <p:spPr>
          <a:xfrm>
            <a:off x="628650" y="1353312"/>
            <a:ext cx="3776472" cy="370116"/>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7" name="Content Placeholder 1"/>
          <p:cNvSpPr>
            <a:spLocks noGrp="1"/>
          </p:cNvSpPr>
          <p:nvPr>
            <p:ph sz="quarter" idx="13" hasCustomPrompt="1"/>
          </p:nvPr>
        </p:nvSpPr>
        <p:spPr>
          <a:xfrm>
            <a:off x="628650"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8" name="Heading 2"/>
          <p:cNvSpPr>
            <a:spLocks noGrp="1"/>
          </p:cNvSpPr>
          <p:nvPr>
            <p:ph type="body" sz="quarter" idx="14" hasCustomPrompt="1"/>
          </p:nvPr>
        </p:nvSpPr>
        <p:spPr>
          <a:xfrm>
            <a:off x="4738878" y="1353311"/>
            <a:ext cx="3776472" cy="370117"/>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9" name="Content Placeholder 2"/>
          <p:cNvSpPr>
            <a:spLocks noGrp="1"/>
          </p:cNvSpPr>
          <p:nvPr>
            <p:ph sz="quarter" idx="15" hasCustomPrompt="1"/>
          </p:nvPr>
        </p:nvSpPr>
        <p:spPr>
          <a:xfrm>
            <a:off x="4738878"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12" name="Footer">
            <a:extLst>
              <a:ext uri="{FF2B5EF4-FFF2-40B4-BE49-F238E27FC236}">
                <a16:creationId xmlns:a16="http://schemas.microsoft.com/office/drawing/2014/main" id="{68FE091C-6E56-BB4F-8154-BF9BCDE671B2}"/>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7BA897DE-56EE-214B-AB93-9AA675BD83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Title"/>
          <p:cNvSpPr>
            <a:spLocks noGrp="1"/>
          </p:cNvSpPr>
          <p:nvPr>
            <p:ph type="title"/>
          </p:nvPr>
        </p:nvSpPr>
        <p:spPr>
          <a:xfrm>
            <a:off x="628650" y="374904"/>
            <a:ext cx="7886700" cy="685800"/>
          </a:xfrm>
          <a:prstGeom prst="rect">
            <a:avLst/>
          </a:prstGeom>
        </p:spPr>
        <p:txBody>
          <a:bodyPr vert="horz" lIns="91440" tIns="45720" rIns="91440" bIns="45720" rtlCol="0" anchor="ctr">
            <a:noAutofit/>
          </a:bodyPr>
          <a:lstStyle/>
          <a:p>
            <a:r>
              <a:rPr lang="en-US" dirty="0"/>
              <a:t>Title Size 28pt, Calibri Bold (Color: RGB 33,33,33)</a:t>
            </a:r>
          </a:p>
        </p:txBody>
      </p:sp>
      <p:sp>
        <p:nvSpPr>
          <p:cNvPr id="3" name="Content Placeholder"/>
          <p:cNvSpPr>
            <a:spLocks noGrp="1"/>
          </p:cNvSpPr>
          <p:nvPr>
            <p:ph type="body" idx="1"/>
          </p:nvPr>
        </p:nvSpPr>
        <p:spPr>
          <a:xfrm>
            <a:off x="630936" y="1416052"/>
            <a:ext cx="7886700" cy="4489766"/>
          </a:xfrm>
          <a:prstGeom prst="rect">
            <a:avLst/>
          </a:prstGeom>
        </p:spPr>
        <p:txBody>
          <a:bodyPr vert="horz" lIns="91440" tIns="45720" rIns="91440" bIns="45720" rtlCol="0">
            <a:noAutofit/>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4" name="Foote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sp>
        <p:nvSpPr>
          <p:cNvPr id="6" name="Slide Number"/>
          <p:cNvSpPr>
            <a:spLocks noGrp="1"/>
          </p:cNvSpPr>
          <p:nvPr>
            <p:ph type="sldNum" sz="quarter" idx="4"/>
          </p:nvPr>
        </p:nvSpPr>
        <p:spPr>
          <a:xfrm>
            <a:off x="6457950" y="60282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a:p>
        </p:txBody>
      </p:sp>
    </p:spTree>
    <p:extLst>
      <p:ext uri="{BB962C8B-B14F-4D97-AF65-F5344CB8AC3E}">
        <p14:creationId xmlns:p14="http://schemas.microsoft.com/office/powerpoint/2010/main" val="1884326421"/>
      </p:ext>
    </p:extLst>
  </p:cSld>
  <p:clrMap bg1="lt1" tx1="dk1" bg2="lt2" tx2="dk2" accent1="accent1" accent2="accent2" accent3="accent3" accent4="accent4" accent5="accent5" accent6="accent6" hlink="hlink" folHlink="folHlink"/>
  <p:sldLayoutIdLst>
    <p:sldLayoutId id="2147483706" r:id="rId1"/>
    <p:sldLayoutId id="2147483662" r:id="rId2"/>
    <p:sldLayoutId id="2147483713" r:id="rId3"/>
    <p:sldLayoutId id="2147483710" r:id="rId4"/>
    <p:sldLayoutId id="2147483709" r:id="rId5"/>
    <p:sldLayoutId id="2147483711" r:id="rId6"/>
    <p:sldLayoutId id="2147483714" r:id="rId7"/>
    <p:sldLayoutId id="2147483707" r:id="rId8"/>
    <p:sldLayoutId id="2147483708" r:id="rId9"/>
    <p:sldLayoutId id="2147483712" r:id="rId10"/>
    <p:sldLayoutId id="2147483699" r:id="rId11"/>
    <p:sldLayoutId id="2147483702" r:id="rId12"/>
    <p:sldLayoutId id="2147483700" r:id="rId13"/>
    <p:sldLayoutId id="2147483704" r:id="rId14"/>
    <p:sldLayoutId id="2147483701" r:id="rId15"/>
  </p:sldLayoutIdLst>
  <p:hf hdr="0" dt="0"/>
  <p:txStyles>
    <p:title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aww.portal.va.gov/sites/ECS/SitePages/VAEC%20Acquisition.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vaww.portal.va.gov/sites/ECS/Shared%20Documents/Cloud%20101/VAEC%20Technical%20Reference%20Architecture%20Guide.pdf" TargetMode="External"/><Relationship Id="rId5" Type="http://schemas.openxmlformats.org/officeDocument/2006/relationships/hyperlink" Target="https://vaww.portal.va.gov/sites/ECS/Shared%20Documents/Cloud%20101/Standard%20VAEC%20PWS%20Language%20for%20Migrations%20Version%201.1%2003-21-2019.docx" TargetMode="External"/><Relationship Id="rId4" Type="http://schemas.openxmlformats.org/officeDocument/2006/relationships/hyperlink" Target="https://vaww.portal.va.gov/sites/ECS/Shared%20Documents/Cloud%20101/Standard%20VAEC%20PWS%20Language%20for%20New%20Implementations%20Version%201.1%2003-21-2019.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Randy.Brown1@v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Cheryl.Owsley@va.gov" TargetMode="External"/><Relationship Id="rId4" Type="http://schemas.openxmlformats.org/officeDocument/2006/relationships/hyperlink" Target="mailto:Margaret.Adcock@va.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comsrequests@v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OIT%20ITOPS%20SO%20IO%20BUS%20Cloud%20Services%20IOSS%20PO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newatlas.com/nasa-space-launch-system/19840/#galler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aww.portal.va.gov/sites/ECS/SitePages/VA-Enterprise-Cloud-VAEC.aspx"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hyperlink" Target="https://vaww.vashare.oit.va.gov/sites/dmo/VIPR/SitePages/VIPR%20Home%20Page.aspx" TargetMode="External"/><Relationship Id="rId4" Type="http://schemas.openxmlformats.org/officeDocument/2006/relationships/hyperlink" Target="mailto:ecsoinfo@v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vaww.portal.va.gov/sites/ECS/Shared%20Documents/Cloud%20101/FY18%20Cloud%20Policy%20180116.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vaww.portal.va.gov/sites/ECS/Shared%20Documents/Cloud%20101/VAEC%20First%20Policy%20Memo%2007-Jan-2019.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91840" y="1171253"/>
            <a:ext cx="4937125" cy="1630047"/>
          </a:xfrm>
        </p:spPr>
        <p:txBody>
          <a:bodyPr/>
          <a:lstStyle/>
          <a:p>
            <a:r>
              <a:rPr lang="en-US" sz="3200" dirty="0"/>
              <a:t>Enterprise Cloud Solutions OFFICE (ECSO)</a:t>
            </a:r>
            <a:br>
              <a:rPr lang="en-US" sz="3200" dirty="0"/>
            </a:br>
            <a:r>
              <a:rPr lang="en-US" sz="3200" dirty="0"/>
              <a:t>Informational Brief</a:t>
            </a:r>
          </a:p>
        </p:txBody>
      </p:sp>
      <p:sp>
        <p:nvSpPr>
          <p:cNvPr id="7" name="Text Placeholder 6"/>
          <p:cNvSpPr>
            <a:spLocks noGrp="1"/>
          </p:cNvSpPr>
          <p:nvPr>
            <p:ph type="body" sz="quarter" idx="10"/>
          </p:nvPr>
        </p:nvSpPr>
        <p:spPr/>
        <p:txBody>
          <a:bodyPr/>
          <a:lstStyle/>
          <a:p>
            <a:r>
              <a:rPr lang="en-US" dirty="0"/>
              <a:t>Jeff Price</a:t>
            </a:r>
          </a:p>
        </p:txBody>
      </p:sp>
      <p:sp>
        <p:nvSpPr>
          <p:cNvPr id="8" name="Text Placeholder 7"/>
          <p:cNvSpPr>
            <a:spLocks noGrp="1"/>
          </p:cNvSpPr>
          <p:nvPr>
            <p:ph type="body" sz="quarter" idx="11"/>
          </p:nvPr>
        </p:nvSpPr>
        <p:spPr/>
        <p:txBody>
          <a:bodyPr/>
          <a:lstStyle/>
          <a:p>
            <a:r>
              <a:rPr lang="en-US" dirty="0"/>
              <a:t>Application Services Manager</a:t>
            </a:r>
          </a:p>
        </p:txBody>
      </p:sp>
      <p:sp>
        <p:nvSpPr>
          <p:cNvPr id="9" name="Text Placeholder 8"/>
          <p:cNvSpPr>
            <a:spLocks noGrp="1"/>
          </p:cNvSpPr>
          <p:nvPr>
            <p:ph type="body" sz="quarter" idx="12"/>
          </p:nvPr>
        </p:nvSpPr>
        <p:spPr>
          <a:xfrm>
            <a:off x="3292475" y="3633715"/>
            <a:ext cx="4937125" cy="368140"/>
          </a:xfrm>
        </p:spPr>
        <p:txBody>
          <a:bodyPr/>
          <a:lstStyle/>
          <a:p>
            <a:r>
              <a:rPr lang="en-US" dirty="0"/>
              <a:t>U.S. Department of Veterans Affairs (VA), Office of Information and Technology (OIT)</a:t>
            </a:r>
          </a:p>
        </p:txBody>
      </p:sp>
      <p:sp>
        <p:nvSpPr>
          <p:cNvPr id="10" name="Text Placeholder 9"/>
          <p:cNvSpPr>
            <a:spLocks noGrp="1"/>
          </p:cNvSpPr>
          <p:nvPr>
            <p:ph type="body" sz="quarter" idx="13"/>
          </p:nvPr>
        </p:nvSpPr>
        <p:spPr>
          <a:xfrm>
            <a:off x="3292475" y="4655853"/>
            <a:ext cx="2980944" cy="246888"/>
          </a:xfrm>
        </p:spPr>
        <p:txBody>
          <a:bodyPr/>
          <a:lstStyle/>
          <a:p>
            <a:r>
              <a:rPr lang="en-US" dirty="0"/>
              <a:t>APBI</a:t>
            </a:r>
          </a:p>
        </p:txBody>
      </p:sp>
      <p:sp>
        <p:nvSpPr>
          <p:cNvPr id="11" name="Text Placeholder 10"/>
          <p:cNvSpPr>
            <a:spLocks noGrp="1"/>
          </p:cNvSpPr>
          <p:nvPr>
            <p:ph type="body" sz="quarter" idx="14"/>
          </p:nvPr>
        </p:nvSpPr>
        <p:spPr>
          <a:xfrm>
            <a:off x="3292475" y="4940453"/>
            <a:ext cx="2989263" cy="265176"/>
          </a:xfrm>
        </p:spPr>
        <p:txBody>
          <a:bodyPr/>
          <a:lstStyle/>
          <a:p>
            <a:r>
              <a:rPr lang="en-US" dirty="0"/>
              <a:t>June 6, 2019</a:t>
            </a:r>
          </a:p>
        </p:txBody>
      </p:sp>
      <p:sp>
        <p:nvSpPr>
          <p:cNvPr id="14" name="Text Placeholder 13">
            <a:extLst>
              <a:ext uri="{FF2B5EF4-FFF2-40B4-BE49-F238E27FC236}">
                <a16:creationId xmlns:a16="http://schemas.microsoft.com/office/drawing/2014/main" id="{410DA6D6-BC42-CB48-9410-00847CFC2FE7}"/>
              </a:ext>
            </a:extLst>
          </p:cNvPr>
          <p:cNvSpPr>
            <a:spLocks noGrp="1"/>
          </p:cNvSpPr>
          <p:nvPr>
            <p:ph type="body" sz="quarter" idx="15"/>
          </p:nvPr>
        </p:nvSpPr>
        <p:spPr>
          <a:xfrm>
            <a:off x="3292475" y="5344201"/>
            <a:ext cx="2495550" cy="200247"/>
          </a:xfrm>
        </p:spPr>
        <p:txBody>
          <a:bodyPr/>
          <a:lstStyle/>
          <a:p>
            <a:r>
              <a:rPr lang="en-US" dirty="0"/>
              <a:t>FOR INTERNAL USE ONLY</a:t>
            </a:r>
          </a:p>
        </p:txBody>
      </p:sp>
    </p:spTree>
    <p:extLst>
      <p:ext uri="{BB962C8B-B14F-4D97-AF65-F5344CB8AC3E}">
        <p14:creationId xmlns:p14="http://schemas.microsoft.com/office/powerpoint/2010/main" val="4458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FC40-4EE0-4D45-8B23-CBDC06539174}"/>
              </a:ext>
            </a:extLst>
          </p:cNvPr>
          <p:cNvSpPr>
            <a:spLocks noGrp="1"/>
          </p:cNvSpPr>
          <p:nvPr>
            <p:ph type="title"/>
          </p:nvPr>
        </p:nvSpPr>
        <p:spPr/>
        <p:txBody>
          <a:bodyPr/>
          <a:lstStyle/>
          <a:p>
            <a:r>
              <a:rPr lang="en-US" dirty="0"/>
              <a:t>VAEC Acquisition Support</a:t>
            </a:r>
          </a:p>
        </p:txBody>
      </p:sp>
      <p:sp>
        <p:nvSpPr>
          <p:cNvPr id="3" name="Content Placeholder 2">
            <a:extLst>
              <a:ext uri="{FF2B5EF4-FFF2-40B4-BE49-F238E27FC236}">
                <a16:creationId xmlns:a16="http://schemas.microsoft.com/office/drawing/2014/main" id="{7D5D06A6-F262-484C-A4A5-424A110934DB}"/>
              </a:ext>
            </a:extLst>
          </p:cNvPr>
          <p:cNvSpPr>
            <a:spLocks noGrp="1"/>
          </p:cNvSpPr>
          <p:nvPr>
            <p:ph idx="1"/>
          </p:nvPr>
        </p:nvSpPr>
        <p:spPr/>
        <p:txBody>
          <a:bodyPr/>
          <a:lstStyle/>
          <a:p>
            <a:pPr marL="285750" indent="-285750"/>
            <a:r>
              <a:rPr lang="en-US" sz="2000" dirty="0"/>
              <a:t>ECSO major acquisitions complete for FY 19</a:t>
            </a:r>
          </a:p>
          <a:p>
            <a:pPr marL="285750" indent="-285750"/>
            <a:r>
              <a:rPr lang="en-US" sz="2000" dirty="0"/>
              <a:t>Opportunities for work in the VAEC</a:t>
            </a:r>
          </a:p>
          <a:p>
            <a:pPr marL="742950" lvl="1" indent="-285750"/>
            <a:r>
              <a:rPr lang="en-US" sz="2000" dirty="0"/>
              <a:t>Team with existing applications migrating to VAEC</a:t>
            </a:r>
          </a:p>
          <a:p>
            <a:pPr marL="285750" indent="-285750"/>
            <a:r>
              <a:rPr lang="en-US" sz="2000" dirty="0"/>
              <a:t>VAEC home page has Standard VAEC contract language for PWSs</a:t>
            </a:r>
          </a:p>
          <a:p>
            <a:pPr marL="742950" lvl="1" indent="-285750"/>
            <a:r>
              <a:rPr lang="en-US" sz="2000" dirty="0">
                <a:hlinkClick r:id="rId3"/>
              </a:rPr>
              <a:t>https://vaww.portal.va.gov/sites/ECS/SitePages/VAEC%20Acquisition.aspx</a:t>
            </a:r>
            <a:endParaRPr lang="en-US" sz="2000" dirty="0"/>
          </a:p>
          <a:p>
            <a:pPr marL="742950" lvl="1" indent="-285750"/>
            <a:r>
              <a:rPr lang="en-US" sz="2000" u="sng" dirty="0">
                <a:hlinkClick r:id="rId4"/>
              </a:rPr>
              <a:t>Standard VAEC PWS Language for New Implementations</a:t>
            </a:r>
            <a:r>
              <a:rPr lang="en-US" sz="2000" dirty="0"/>
              <a:t> (Version 1.1, March 31, 2019) </a:t>
            </a:r>
          </a:p>
          <a:p>
            <a:pPr marL="742950" lvl="1" indent="-285750"/>
            <a:r>
              <a:rPr lang="en-US" sz="2000" u="sng" dirty="0">
                <a:hlinkClick r:id="rId5"/>
              </a:rPr>
              <a:t>Standard VAEC PWS Language for Migrations</a:t>
            </a:r>
            <a:r>
              <a:rPr lang="en-US" sz="2000" dirty="0"/>
              <a:t> (Version 1.1, March 31, 2019)</a:t>
            </a:r>
          </a:p>
          <a:p>
            <a:pPr marL="742950" lvl="1" indent="-285750"/>
            <a:r>
              <a:rPr lang="en-US" sz="2000" u="sng" dirty="0">
                <a:hlinkClick r:id="rId6"/>
              </a:rPr>
              <a:t>VAEC Technical Reference Guide</a:t>
            </a:r>
            <a:endParaRPr lang="en-US" sz="2000" u="sng" dirty="0"/>
          </a:p>
          <a:p>
            <a:pPr marL="1200150" lvl="2" indent="-285750"/>
            <a:r>
              <a:rPr lang="en-US" sz="2000" dirty="0"/>
              <a:t>The TRG provides an overview of VAEC and should be included by the project teams as an attachment in acquisition packages.</a:t>
            </a:r>
          </a:p>
        </p:txBody>
      </p:sp>
      <p:sp>
        <p:nvSpPr>
          <p:cNvPr id="4" name="Slide Number Placeholder 3">
            <a:extLst>
              <a:ext uri="{FF2B5EF4-FFF2-40B4-BE49-F238E27FC236}">
                <a16:creationId xmlns:a16="http://schemas.microsoft.com/office/drawing/2014/main" id="{00261104-E267-DF49-A0C6-3604FD15724B}"/>
              </a:ext>
            </a:extLst>
          </p:cNvPr>
          <p:cNvSpPr>
            <a:spLocks noGrp="1"/>
          </p:cNvSpPr>
          <p:nvPr>
            <p:ph type="sldNum" sz="quarter" idx="12"/>
          </p:nvPr>
        </p:nvSpPr>
        <p:spPr/>
        <p:txBody>
          <a:bodyPr/>
          <a:lstStyle/>
          <a:p>
            <a:fld id="{E573346A-FCA4-684E-8D18-26E8324063ED}" type="slidenum">
              <a:rPr lang="en-US" smtClean="0"/>
              <a:t>10</a:t>
            </a:fld>
            <a:endParaRPr lang="en-US" dirty="0"/>
          </a:p>
        </p:txBody>
      </p:sp>
      <p:sp>
        <p:nvSpPr>
          <p:cNvPr id="5" name="Footer Placeholder 4">
            <a:extLst>
              <a:ext uri="{FF2B5EF4-FFF2-40B4-BE49-F238E27FC236}">
                <a16:creationId xmlns:a16="http://schemas.microsoft.com/office/drawing/2014/main" id="{51A22F39-08F5-384C-8AB5-9480C652E7FD}"/>
              </a:ext>
            </a:extLst>
          </p:cNvPr>
          <p:cNvSpPr>
            <a:spLocks noGrp="1"/>
          </p:cNvSpPr>
          <p:nvPr>
            <p:ph type="ftr" sz="quarter" idx="3"/>
          </p:nvPr>
        </p:nvSpPr>
        <p:spPr/>
        <p:txBody>
          <a:bodyPr/>
          <a:lstStyle/>
          <a:p>
            <a:pPr algn="l"/>
            <a:r>
              <a:rPr lang="en-US" dirty="0"/>
              <a:t>FOR INTERNAL USE ONLY		Office of Information and Technology</a:t>
            </a:r>
          </a:p>
        </p:txBody>
      </p:sp>
    </p:spTree>
    <p:extLst>
      <p:ext uri="{BB962C8B-B14F-4D97-AF65-F5344CB8AC3E}">
        <p14:creationId xmlns:p14="http://schemas.microsoft.com/office/powerpoint/2010/main" val="335664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FC40-4EE0-4D45-8B23-CBDC06539174}"/>
              </a:ext>
            </a:extLst>
          </p:cNvPr>
          <p:cNvSpPr>
            <a:spLocks noGrp="1"/>
          </p:cNvSpPr>
          <p:nvPr>
            <p:ph type="title"/>
          </p:nvPr>
        </p:nvSpPr>
        <p:spPr/>
        <p:txBody>
          <a:bodyPr/>
          <a:lstStyle/>
          <a:p>
            <a:r>
              <a:rPr lang="en-US" dirty="0"/>
              <a:t>VAEC Acquisition Support</a:t>
            </a:r>
          </a:p>
        </p:txBody>
      </p:sp>
      <p:sp>
        <p:nvSpPr>
          <p:cNvPr id="3" name="Content Placeholder 2">
            <a:extLst>
              <a:ext uri="{FF2B5EF4-FFF2-40B4-BE49-F238E27FC236}">
                <a16:creationId xmlns:a16="http://schemas.microsoft.com/office/drawing/2014/main" id="{7D5D06A6-F262-484C-A4A5-424A110934DB}"/>
              </a:ext>
            </a:extLst>
          </p:cNvPr>
          <p:cNvSpPr>
            <a:spLocks noGrp="1"/>
          </p:cNvSpPr>
          <p:nvPr>
            <p:ph idx="1"/>
          </p:nvPr>
        </p:nvSpPr>
        <p:spPr/>
        <p:txBody>
          <a:bodyPr/>
          <a:lstStyle/>
          <a:p>
            <a:pPr marL="285750" indent="-285750"/>
            <a:r>
              <a:rPr lang="en-US" sz="2000" dirty="0"/>
              <a:t>MSFT Enterprise License Agreement (MS ELA) ***</a:t>
            </a:r>
          </a:p>
          <a:p>
            <a:pPr marL="742950" lvl="1" indent="-285750"/>
            <a:r>
              <a:rPr lang="en-US" sz="2000" dirty="0"/>
              <a:t>MSFT Azure Gov’t (MAG) capacity credits &amp; professional services</a:t>
            </a:r>
          </a:p>
          <a:p>
            <a:pPr marL="742950" lvl="1" indent="-285750"/>
            <a:r>
              <a:rPr lang="en-US" sz="2000" dirty="0"/>
              <a:t>GS-35F-0884P VA118-17-1888 with Dell</a:t>
            </a:r>
          </a:p>
          <a:p>
            <a:pPr marL="742950" lvl="1" indent="-285750"/>
            <a:r>
              <a:rPr lang="en-US" sz="2000" dirty="0">
                <a:hlinkClick r:id="rId3"/>
              </a:rPr>
              <a:t>Randy.Brown1@va.gov</a:t>
            </a:r>
            <a:r>
              <a:rPr lang="en-US" sz="2000" dirty="0"/>
              <a:t> is the COR</a:t>
            </a:r>
          </a:p>
          <a:p>
            <a:pPr marL="285750" indent="-285750"/>
            <a:r>
              <a:rPr lang="en-US" sz="2000" dirty="0"/>
              <a:t>Four Points ***</a:t>
            </a:r>
          </a:p>
          <a:p>
            <a:pPr marL="742950" lvl="1" indent="-285750"/>
            <a:r>
              <a:rPr lang="en-US" sz="2000" dirty="0"/>
              <a:t>AWS capacity credits &amp; professional services </a:t>
            </a:r>
          </a:p>
          <a:p>
            <a:pPr marL="742950" lvl="1" indent="-285750"/>
            <a:r>
              <a:rPr lang="en-US" sz="2000" dirty="0"/>
              <a:t>NNG15SD22B VA118-17-F-2284</a:t>
            </a:r>
          </a:p>
          <a:p>
            <a:pPr marL="742950" lvl="1" indent="-285750"/>
            <a:r>
              <a:rPr lang="en-US" sz="2000" dirty="0">
                <a:hlinkClick r:id="rId4"/>
              </a:rPr>
              <a:t>Margaret.Adcock@va.gov</a:t>
            </a:r>
            <a:r>
              <a:rPr lang="en-US" sz="2000" dirty="0"/>
              <a:t> is the COR </a:t>
            </a:r>
          </a:p>
          <a:p>
            <a:pPr marL="285750" indent="-285750"/>
            <a:r>
              <a:rPr lang="en-US" sz="2000" dirty="0"/>
              <a:t>Cloud Operations &amp; Migration Services (COMS)  </a:t>
            </a:r>
          </a:p>
          <a:p>
            <a:pPr marL="742950" lvl="1" indent="-285750"/>
            <a:r>
              <a:rPr lang="en-US" sz="2000" dirty="0"/>
              <a:t>Migration &amp; operational support</a:t>
            </a:r>
          </a:p>
          <a:p>
            <a:pPr marL="742950" lvl="1" indent="-285750"/>
            <a:r>
              <a:rPr lang="en-US" sz="2000" dirty="0">
                <a:hlinkClick r:id="rId5"/>
              </a:rPr>
              <a:t>Cheryl.Owsley@va.gov</a:t>
            </a:r>
            <a:r>
              <a:rPr lang="en-US" sz="2000" dirty="0"/>
              <a:t> is the COR</a:t>
            </a:r>
          </a:p>
          <a:p>
            <a:pPr marL="0" indent="0">
              <a:spcBef>
                <a:spcPts val="2200"/>
              </a:spcBef>
              <a:buNone/>
            </a:pPr>
            <a:r>
              <a:rPr lang="en-US" sz="2000" b="1" dirty="0"/>
              <a:t>***  Fee-for-service model</a:t>
            </a:r>
          </a:p>
        </p:txBody>
      </p:sp>
      <p:sp>
        <p:nvSpPr>
          <p:cNvPr id="4" name="Slide Number Placeholder 3">
            <a:extLst>
              <a:ext uri="{FF2B5EF4-FFF2-40B4-BE49-F238E27FC236}">
                <a16:creationId xmlns:a16="http://schemas.microsoft.com/office/drawing/2014/main" id="{00261104-E267-DF49-A0C6-3604FD15724B}"/>
              </a:ext>
            </a:extLst>
          </p:cNvPr>
          <p:cNvSpPr>
            <a:spLocks noGrp="1"/>
          </p:cNvSpPr>
          <p:nvPr>
            <p:ph type="sldNum" sz="quarter" idx="12"/>
          </p:nvPr>
        </p:nvSpPr>
        <p:spPr/>
        <p:txBody>
          <a:bodyPr/>
          <a:lstStyle/>
          <a:p>
            <a:fld id="{E573346A-FCA4-684E-8D18-26E8324063ED}" type="slidenum">
              <a:rPr lang="en-US" smtClean="0"/>
              <a:t>11</a:t>
            </a:fld>
            <a:endParaRPr lang="en-US" dirty="0"/>
          </a:p>
        </p:txBody>
      </p:sp>
      <p:sp>
        <p:nvSpPr>
          <p:cNvPr id="5" name="Footer Placeholder 4">
            <a:extLst>
              <a:ext uri="{FF2B5EF4-FFF2-40B4-BE49-F238E27FC236}">
                <a16:creationId xmlns:a16="http://schemas.microsoft.com/office/drawing/2014/main" id="{51A22F39-08F5-384C-8AB5-9480C652E7FD}"/>
              </a:ext>
            </a:extLst>
          </p:cNvPr>
          <p:cNvSpPr>
            <a:spLocks noGrp="1"/>
          </p:cNvSpPr>
          <p:nvPr>
            <p:ph type="ftr" sz="quarter" idx="3"/>
          </p:nvPr>
        </p:nvSpPr>
        <p:spPr/>
        <p:txBody>
          <a:bodyPr/>
          <a:lstStyle/>
          <a:p>
            <a:pPr algn="l"/>
            <a:r>
              <a:rPr lang="en-US" dirty="0"/>
              <a:t>FOR INTERNAL USE ONLY		Office of Information and Technology</a:t>
            </a:r>
          </a:p>
        </p:txBody>
      </p:sp>
    </p:spTree>
    <p:extLst>
      <p:ext uri="{BB962C8B-B14F-4D97-AF65-F5344CB8AC3E}">
        <p14:creationId xmlns:p14="http://schemas.microsoft.com/office/powerpoint/2010/main" val="306532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FC40-4EE0-4D45-8B23-CBDC06539174}"/>
              </a:ext>
            </a:extLst>
          </p:cNvPr>
          <p:cNvSpPr>
            <a:spLocks noGrp="1"/>
          </p:cNvSpPr>
          <p:nvPr>
            <p:ph type="title"/>
          </p:nvPr>
        </p:nvSpPr>
        <p:spPr/>
        <p:txBody>
          <a:bodyPr/>
          <a:lstStyle/>
          <a:p>
            <a:r>
              <a:rPr lang="en-US" dirty="0"/>
              <a:t>VAEC Acquisition Support</a:t>
            </a:r>
          </a:p>
        </p:txBody>
      </p:sp>
      <p:sp>
        <p:nvSpPr>
          <p:cNvPr id="3" name="Content Placeholder 2">
            <a:extLst>
              <a:ext uri="{FF2B5EF4-FFF2-40B4-BE49-F238E27FC236}">
                <a16:creationId xmlns:a16="http://schemas.microsoft.com/office/drawing/2014/main" id="{7D5D06A6-F262-484C-A4A5-424A110934DB}"/>
              </a:ext>
            </a:extLst>
          </p:cNvPr>
          <p:cNvSpPr>
            <a:spLocks noGrp="1"/>
          </p:cNvSpPr>
          <p:nvPr>
            <p:ph idx="1"/>
          </p:nvPr>
        </p:nvSpPr>
        <p:spPr>
          <a:xfrm>
            <a:off x="630935" y="1181528"/>
            <a:ext cx="7891271" cy="4661488"/>
          </a:xfrm>
        </p:spPr>
        <p:txBody>
          <a:bodyPr/>
          <a:lstStyle/>
          <a:p>
            <a:pPr marL="285750" indent="-285750"/>
            <a:r>
              <a:rPr lang="en-US" sz="1600" dirty="0"/>
              <a:t>Cloud Advisory Services (CAS):  UNISYS</a:t>
            </a:r>
          </a:p>
          <a:p>
            <a:pPr marL="742950" lvl="1" indent="-285750"/>
            <a:r>
              <a:rPr lang="en-US" sz="1400" dirty="0"/>
              <a:t>Provides cloud suitability &amp; over-the-shoulder architecture support</a:t>
            </a:r>
          </a:p>
          <a:p>
            <a:pPr marL="742950" lvl="1" indent="-285750"/>
            <a:r>
              <a:rPr lang="en-US" sz="1400" dirty="0"/>
              <a:t>Supports PMs with intake, capacity planning, cost estimations</a:t>
            </a:r>
          </a:p>
          <a:p>
            <a:pPr marL="742950" lvl="1" indent="-285750"/>
            <a:r>
              <a:rPr lang="en-US" sz="1400" dirty="0"/>
              <a:t>Cloud Service Provider (CSP) determination</a:t>
            </a:r>
          </a:p>
          <a:p>
            <a:pPr marL="285750" indent="-285750"/>
            <a:r>
              <a:rPr lang="en-US" sz="1600" dirty="0"/>
              <a:t>Cloud Operations &amp; Migration Services (COMS):  </a:t>
            </a:r>
            <a:r>
              <a:rPr lang="en-US" sz="1600" dirty="0" err="1"/>
              <a:t>Cognosante</a:t>
            </a:r>
            <a:r>
              <a:rPr lang="en-US" sz="1600" dirty="0"/>
              <a:t> ***</a:t>
            </a:r>
          </a:p>
          <a:p>
            <a:pPr marL="742950" lvl="1" indent="-285750"/>
            <a:r>
              <a:rPr lang="en-US" sz="1400" dirty="0"/>
              <a:t>Provides concierge services, to walk you through the process</a:t>
            </a:r>
          </a:p>
          <a:p>
            <a:pPr marL="742950" lvl="1" indent="-285750"/>
            <a:r>
              <a:rPr lang="en-US" sz="1400" dirty="0"/>
              <a:t>Provides provisioning of VMs &amp; migration, if needed </a:t>
            </a:r>
            <a:endParaRPr lang="en-US" sz="1400" b="1" dirty="0"/>
          </a:p>
          <a:p>
            <a:pPr marL="742950" lvl="1" indent="-285750"/>
            <a:r>
              <a:rPr lang="en-US" sz="1400" dirty="0"/>
              <a:t>Provides operations &amp; maintenance support, if needed </a:t>
            </a:r>
            <a:endParaRPr lang="en-US" sz="1400" b="1" dirty="0"/>
          </a:p>
          <a:p>
            <a:pPr marL="742950" lvl="1" indent="-285750"/>
            <a:r>
              <a:rPr lang="en-US" sz="1400" dirty="0"/>
              <a:t>Contact </a:t>
            </a:r>
            <a:r>
              <a:rPr lang="en-US" sz="1400" u="sng" dirty="0">
                <a:hlinkClick r:id="rId3"/>
              </a:rPr>
              <a:t>comsrequests@va.gov</a:t>
            </a:r>
            <a:r>
              <a:rPr lang="en-US" sz="1400" u="sng" dirty="0"/>
              <a:t>  </a:t>
            </a:r>
          </a:p>
          <a:p>
            <a:pPr marL="285750" indent="-285750"/>
            <a:r>
              <a:rPr lang="en-US" sz="1600" dirty="0"/>
              <a:t>Cloud Support Services (CSS):  </a:t>
            </a:r>
            <a:r>
              <a:rPr lang="en-US" sz="1600" dirty="0" err="1"/>
              <a:t>IronArch</a:t>
            </a:r>
            <a:endParaRPr lang="en-US" sz="1600" dirty="0"/>
          </a:p>
          <a:p>
            <a:pPr marL="742950" lvl="1" indent="-285750"/>
            <a:r>
              <a:rPr lang="en-US" sz="1400" dirty="0" err="1"/>
              <a:t>CloudKey</a:t>
            </a:r>
            <a:r>
              <a:rPr lang="en-US" sz="1400" dirty="0"/>
              <a:t> – PM tracking tool</a:t>
            </a:r>
          </a:p>
          <a:p>
            <a:pPr marL="742950" lvl="1" indent="-285750"/>
            <a:r>
              <a:rPr lang="en-US" sz="1400" dirty="0"/>
              <a:t>Provides QA support</a:t>
            </a:r>
          </a:p>
          <a:p>
            <a:pPr marL="285750" indent="-285750"/>
            <a:r>
              <a:rPr lang="en-US" sz="1600" dirty="0"/>
              <a:t>Infrastructure Operations Support Services (IOSS) Professional Services ***</a:t>
            </a:r>
          </a:p>
          <a:p>
            <a:pPr marL="742950" lvl="1" indent="-285750"/>
            <a:r>
              <a:rPr lang="en-US" sz="1600" dirty="0"/>
              <a:t>Operational support/application sustainment &amp; maintenance </a:t>
            </a:r>
          </a:p>
          <a:p>
            <a:pPr marL="742950" lvl="1" indent="-285750"/>
            <a:r>
              <a:rPr lang="en-US" sz="1400" dirty="0"/>
              <a:t>Contact </a:t>
            </a:r>
            <a:r>
              <a:rPr lang="en-US" sz="1400" u="sng" dirty="0">
                <a:hlinkClick r:id="rId4"/>
              </a:rPr>
              <a:t>OIT ITOPS SO IO BUS Cloud Services IOSS POC</a:t>
            </a:r>
            <a:r>
              <a:rPr lang="en-US" sz="1400" u="sng" dirty="0"/>
              <a:t> </a:t>
            </a:r>
            <a:endParaRPr lang="en-US" sz="1400" dirty="0"/>
          </a:p>
          <a:p>
            <a:pPr marL="0" indent="0">
              <a:spcBef>
                <a:spcPts val="2200"/>
              </a:spcBef>
              <a:buNone/>
            </a:pPr>
            <a:r>
              <a:rPr lang="en-US" sz="1200" b="1" dirty="0"/>
              <a:t>*** Fee-for-service model</a:t>
            </a:r>
          </a:p>
        </p:txBody>
      </p:sp>
      <p:sp>
        <p:nvSpPr>
          <p:cNvPr id="4" name="Slide Number Placeholder 3">
            <a:extLst>
              <a:ext uri="{FF2B5EF4-FFF2-40B4-BE49-F238E27FC236}">
                <a16:creationId xmlns:a16="http://schemas.microsoft.com/office/drawing/2014/main" id="{00261104-E267-DF49-A0C6-3604FD15724B}"/>
              </a:ext>
            </a:extLst>
          </p:cNvPr>
          <p:cNvSpPr>
            <a:spLocks noGrp="1"/>
          </p:cNvSpPr>
          <p:nvPr>
            <p:ph type="sldNum" sz="quarter" idx="12"/>
          </p:nvPr>
        </p:nvSpPr>
        <p:spPr/>
        <p:txBody>
          <a:bodyPr/>
          <a:lstStyle/>
          <a:p>
            <a:fld id="{E573346A-FCA4-684E-8D18-26E8324063ED}" type="slidenum">
              <a:rPr lang="en-US" smtClean="0"/>
              <a:t>12</a:t>
            </a:fld>
            <a:endParaRPr lang="en-US" dirty="0"/>
          </a:p>
        </p:txBody>
      </p:sp>
      <p:sp>
        <p:nvSpPr>
          <p:cNvPr id="5" name="Footer Placeholder 4">
            <a:extLst>
              <a:ext uri="{FF2B5EF4-FFF2-40B4-BE49-F238E27FC236}">
                <a16:creationId xmlns:a16="http://schemas.microsoft.com/office/drawing/2014/main" id="{51A22F39-08F5-384C-8AB5-9480C652E7FD}"/>
              </a:ext>
            </a:extLst>
          </p:cNvPr>
          <p:cNvSpPr>
            <a:spLocks noGrp="1"/>
          </p:cNvSpPr>
          <p:nvPr>
            <p:ph type="ftr" sz="quarter" idx="3"/>
          </p:nvPr>
        </p:nvSpPr>
        <p:spPr/>
        <p:txBody>
          <a:bodyPr/>
          <a:lstStyle/>
          <a:p>
            <a:pPr algn="l"/>
            <a:r>
              <a:rPr lang="en-US" dirty="0"/>
              <a:t>FOR INTERNAL USE ONLY		Office of Information and Technology</a:t>
            </a:r>
          </a:p>
        </p:txBody>
      </p:sp>
    </p:spTree>
    <p:extLst>
      <p:ext uri="{BB962C8B-B14F-4D97-AF65-F5344CB8AC3E}">
        <p14:creationId xmlns:p14="http://schemas.microsoft.com/office/powerpoint/2010/main" val="272014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6EE9-5E99-CA44-B71A-8BE066285B1D}"/>
              </a:ext>
            </a:extLst>
          </p:cNvPr>
          <p:cNvSpPr>
            <a:spLocks noGrp="1"/>
          </p:cNvSpPr>
          <p:nvPr>
            <p:ph type="title"/>
          </p:nvPr>
        </p:nvSpPr>
        <p:spPr/>
        <p:txBody>
          <a:bodyPr/>
          <a:lstStyle/>
          <a:p>
            <a:r>
              <a:rPr lang="en-US" dirty="0"/>
              <a:t>ECSO has established strategic contracts to provide cloud capacity and expertise</a:t>
            </a:r>
          </a:p>
        </p:txBody>
      </p:sp>
      <p:sp>
        <p:nvSpPr>
          <p:cNvPr id="4" name="Content Placeholder 3">
            <a:extLst>
              <a:ext uri="{FF2B5EF4-FFF2-40B4-BE49-F238E27FC236}">
                <a16:creationId xmlns:a16="http://schemas.microsoft.com/office/drawing/2014/main" id="{A2331956-4053-B94A-A6AA-37415B1C2E01}"/>
              </a:ext>
            </a:extLst>
          </p:cNvPr>
          <p:cNvSpPr>
            <a:spLocks noGrp="1"/>
          </p:cNvSpPr>
          <p:nvPr>
            <p:ph sz="quarter" idx="13"/>
          </p:nvPr>
        </p:nvSpPr>
        <p:spPr>
          <a:xfrm>
            <a:off x="628650" y="5452206"/>
            <a:ext cx="7886700" cy="452866"/>
          </a:xfrm>
        </p:spPr>
        <p:txBody>
          <a:bodyPr/>
          <a:lstStyle/>
          <a:p>
            <a:pPr marL="0" indent="0">
              <a:buNone/>
            </a:pPr>
            <a:r>
              <a:rPr lang="en-US" sz="1800" b="1" dirty="0"/>
              <a:t>Synchronized contracts (5-year periods of performance) with </a:t>
            </a:r>
            <a:r>
              <a:rPr lang="en-US" sz="1800" b="1" u="sng" dirty="0"/>
              <a:t>significant</a:t>
            </a:r>
            <a:r>
              <a:rPr lang="en-US" sz="1800" b="1" dirty="0"/>
              <a:t> ceiling </a:t>
            </a:r>
            <a:br>
              <a:rPr lang="en-US" sz="1800" b="1" dirty="0"/>
            </a:br>
            <a:r>
              <a:rPr lang="en-US" sz="1800" b="1" dirty="0"/>
              <a:t>to support VA’s Cloud Strategy.  Currently in base year.</a:t>
            </a:r>
          </a:p>
        </p:txBody>
      </p:sp>
      <p:sp>
        <p:nvSpPr>
          <p:cNvPr id="6" name="Slide Number Placeholder 5">
            <a:extLst>
              <a:ext uri="{FF2B5EF4-FFF2-40B4-BE49-F238E27FC236}">
                <a16:creationId xmlns:a16="http://schemas.microsoft.com/office/drawing/2014/main" id="{2000708D-665D-D54C-879B-3D2C505A096E}"/>
              </a:ext>
            </a:extLst>
          </p:cNvPr>
          <p:cNvSpPr>
            <a:spLocks noGrp="1"/>
          </p:cNvSpPr>
          <p:nvPr>
            <p:ph type="sldNum" sz="quarter" idx="10"/>
          </p:nvPr>
        </p:nvSpPr>
        <p:spPr/>
        <p:txBody>
          <a:bodyPr/>
          <a:lstStyle/>
          <a:p>
            <a:fld id="{E573346A-FCA4-684E-8D18-26E8324063ED}" type="slidenum">
              <a:rPr lang="en-US" smtClean="0"/>
              <a:t>13</a:t>
            </a:fld>
            <a:endParaRPr lang="en-US"/>
          </a:p>
        </p:txBody>
      </p:sp>
      <p:sp>
        <p:nvSpPr>
          <p:cNvPr id="7" name="Footer Placeholder 6">
            <a:extLst>
              <a:ext uri="{FF2B5EF4-FFF2-40B4-BE49-F238E27FC236}">
                <a16:creationId xmlns:a16="http://schemas.microsoft.com/office/drawing/2014/main" id="{126210AD-6B61-2C46-8805-D491AA1762EF}"/>
              </a:ext>
            </a:extLst>
          </p:cNvPr>
          <p:cNvSpPr>
            <a:spLocks noGrp="1"/>
          </p:cNvSpPr>
          <p:nvPr>
            <p:ph type="ftr" sz="quarter" idx="3"/>
          </p:nvPr>
        </p:nvSpPr>
        <p:spPr/>
        <p:txBody>
          <a:bodyPr/>
          <a:lstStyle/>
          <a:p>
            <a:pPr algn="l"/>
            <a:r>
              <a:rPr lang="en-US"/>
              <a:t>FOR INTERNAL USE ONLY		Office of Information and Technology</a:t>
            </a:r>
            <a:endParaRPr lang="en-US" dirty="0"/>
          </a:p>
        </p:txBody>
      </p:sp>
      <p:graphicFrame>
        <p:nvGraphicFramePr>
          <p:cNvPr id="8" name="Content Placeholder 7">
            <a:extLst>
              <a:ext uri="{FF2B5EF4-FFF2-40B4-BE49-F238E27FC236}">
                <a16:creationId xmlns:a16="http://schemas.microsoft.com/office/drawing/2014/main" id="{273EA14F-8BBD-4E4A-B5D3-9180BF084E52}"/>
              </a:ext>
            </a:extLst>
          </p:cNvPr>
          <p:cNvGraphicFramePr>
            <a:graphicFrameLocks noGrp="1"/>
          </p:cNvGraphicFramePr>
          <p:nvPr>
            <p:ph sz="quarter" idx="12"/>
            <p:extLst>
              <p:ext uri="{D42A27DB-BD31-4B8C-83A1-F6EECF244321}">
                <p14:modId xmlns:p14="http://schemas.microsoft.com/office/powerpoint/2010/main" val="3976909205"/>
              </p:ext>
            </p:extLst>
          </p:nvPr>
        </p:nvGraphicFramePr>
        <p:xfrm>
          <a:off x="628650" y="1352550"/>
          <a:ext cx="7886699" cy="4089400"/>
        </p:xfrm>
        <a:graphic>
          <a:graphicData uri="http://schemas.openxmlformats.org/drawingml/2006/table">
            <a:tbl>
              <a:tblPr firstRow="1" bandRow="1">
                <a:tableStyleId>{5C22544A-7EE6-4342-B048-85BDC9FD1C3A}</a:tableStyleId>
              </a:tblPr>
              <a:tblGrid>
                <a:gridCol w="1026106">
                  <a:extLst>
                    <a:ext uri="{9D8B030D-6E8A-4147-A177-3AD203B41FA5}">
                      <a16:colId xmlns:a16="http://schemas.microsoft.com/office/drawing/2014/main" val="1856864027"/>
                    </a:ext>
                  </a:extLst>
                </a:gridCol>
                <a:gridCol w="2561865">
                  <a:extLst>
                    <a:ext uri="{9D8B030D-6E8A-4147-A177-3AD203B41FA5}">
                      <a16:colId xmlns:a16="http://schemas.microsoft.com/office/drawing/2014/main" val="3236739924"/>
                    </a:ext>
                  </a:extLst>
                </a:gridCol>
                <a:gridCol w="4298728">
                  <a:extLst>
                    <a:ext uri="{9D8B030D-6E8A-4147-A177-3AD203B41FA5}">
                      <a16:colId xmlns:a16="http://schemas.microsoft.com/office/drawing/2014/main" val="314065183"/>
                    </a:ext>
                  </a:extLst>
                </a:gridCol>
              </a:tblGrid>
              <a:tr h="370840">
                <a:tc>
                  <a:txBody>
                    <a:bodyPr/>
                    <a:lstStyle/>
                    <a:p>
                      <a:r>
                        <a:rPr lang="en-US" dirty="0"/>
                        <a:t>Category</a:t>
                      </a:r>
                    </a:p>
                  </a:txBody>
                  <a:tcPr>
                    <a:solidFill>
                      <a:srgbClr val="205493"/>
                    </a:solidFill>
                  </a:tcPr>
                </a:tc>
                <a:tc>
                  <a:txBody>
                    <a:bodyPr/>
                    <a:lstStyle/>
                    <a:p>
                      <a:r>
                        <a:rPr lang="en-US" dirty="0"/>
                        <a:t>Name</a:t>
                      </a:r>
                    </a:p>
                  </a:txBody>
                  <a:tcPr>
                    <a:solidFill>
                      <a:srgbClr val="205493"/>
                    </a:solidFill>
                  </a:tcPr>
                </a:tc>
                <a:tc>
                  <a:txBody>
                    <a:bodyPr/>
                    <a:lstStyle/>
                    <a:p>
                      <a:r>
                        <a:rPr lang="en-US" dirty="0"/>
                        <a:t>Description/Purpose </a:t>
                      </a:r>
                    </a:p>
                  </a:txBody>
                  <a:tcPr>
                    <a:solidFill>
                      <a:srgbClr val="205493"/>
                    </a:solidFill>
                  </a:tcPr>
                </a:tc>
                <a:extLst>
                  <a:ext uri="{0D108BD9-81ED-4DB2-BD59-A6C34878D82A}">
                    <a16:rowId xmlns:a16="http://schemas.microsoft.com/office/drawing/2014/main" val="4236603971"/>
                  </a:ext>
                </a:extLst>
              </a:tr>
              <a:tr h="343296">
                <a:tc>
                  <a:txBody>
                    <a:bodyPr/>
                    <a:lstStyle/>
                    <a:p>
                      <a:r>
                        <a:rPr lang="en-US" sz="1600" b="1" dirty="0">
                          <a:latin typeface="+mn-lt"/>
                        </a:rPr>
                        <a:t>Cloud Capacity </a:t>
                      </a:r>
                    </a:p>
                  </a:txBody>
                  <a:tcPr>
                    <a:solidFill>
                      <a:schemeClr val="accent6">
                        <a:lumMod val="20000"/>
                        <a:lumOff val="80000"/>
                      </a:schemeClr>
                    </a:solidFill>
                  </a:tcPr>
                </a:tc>
                <a:tc>
                  <a:txBody>
                    <a:bodyPr/>
                    <a:lstStyle/>
                    <a:p>
                      <a:r>
                        <a:rPr lang="en-US" sz="1600" dirty="0">
                          <a:latin typeface="+mn-lt"/>
                        </a:rPr>
                        <a:t>Microsoft Enterprise Agreement (MSEA)</a:t>
                      </a:r>
                    </a:p>
                  </a:txBody>
                  <a:tcPr>
                    <a:solidFill>
                      <a:schemeClr val="accent6">
                        <a:lumMod val="20000"/>
                        <a:lumOff val="80000"/>
                      </a:schemeClr>
                    </a:solidFill>
                  </a:tcPr>
                </a:tc>
                <a:tc>
                  <a:txBody>
                    <a:bodyPr/>
                    <a:lstStyle/>
                    <a:p>
                      <a:r>
                        <a:rPr lang="en-US" sz="1600" b="0" i="0" u="none" strike="noStrike" kern="1200" dirty="0">
                          <a:solidFill>
                            <a:srgbClr val="000000"/>
                          </a:solidFill>
                          <a:effectLst/>
                          <a:latin typeface="+mn-lt"/>
                          <a:ea typeface="+mn-ea"/>
                          <a:cs typeface="+mn-cs"/>
                        </a:rPr>
                        <a:t>Cloud capacity &amp; usage for MAG applications</a:t>
                      </a:r>
                      <a:endParaRPr lang="en-US" sz="1600" dirty="0">
                        <a:latin typeface="+mn-lt"/>
                      </a:endParaRPr>
                    </a:p>
                  </a:txBody>
                  <a:tcPr>
                    <a:solidFill>
                      <a:schemeClr val="accent6">
                        <a:lumMod val="20000"/>
                        <a:lumOff val="80000"/>
                      </a:schemeClr>
                    </a:solidFill>
                  </a:tcPr>
                </a:tc>
                <a:extLst>
                  <a:ext uri="{0D108BD9-81ED-4DB2-BD59-A6C34878D82A}">
                    <a16:rowId xmlns:a16="http://schemas.microsoft.com/office/drawing/2014/main" val="18771505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Cloud Capacity</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Enterprise Cloud Capacity (ECC)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mn-lt"/>
                          <a:ea typeface="+mn-ea"/>
                          <a:cs typeface="+mn-cs"/>
                        </a:rPr>
                        <a:t>Cloud capacity &amp; usage for AWS applications</a:t>
                      </a:r>
                      <a:endParaRPr lang="en-US" sz="1600" dirty="0">
                        <a:latin typeface="+mn-lt"/>
                      </a:endParaRPr>
                    </a:p>
                  </a:txBody>
                  <a:tcPr>
                    <a:solidFill>
                      <a:schemeClr val="accent6">
                        <a:lumMod val="40000"/>
                        <a:lumOff val="60000"/>
                      </a:schemeClr>
                    </a:solidFill>
                  </a:tcPr>
                </a:tc>
                <a:extLst>
                  <a:ext uri="{0D108BD9-81ED-4DB2-BD59-A6C34878D82A}">
                    <a16:rowId xmlns:a16="http://schemas.microsoft.com/office/drawing/2014/main" val="1695712379"/>
                  </a:ext>
                </a:extLst>
              </a:tr>
              <a:tr h="370840">
                <a:tc>
                  <a:txBody>
                    <a:bodyPr/>
                    <a:lstStyle/>
                    <a:p>
                      <a:r>
                        <a:rPr lang="en-US" sz="1600" b="1" dirty="0">
                          <a:latin typeface="+mn-lt"/>
                        </a:rPr>
                        <a:t>Cloud Expertise</a:t>
                      </a:r>
                    </a:p>
                  </a:txBody>
                  <a:tcPr/>
                </a:tc>
                <a:tc>
                  <a:txBody>
                    <a:bodyPr/>
                    <a:lstStyle/>
                    <a:p>
                      <a:r>
                        <a:rPr lang="en-US" sz="1600" dirty="0">
                          <a:latin typeface="+mn-lt"/>
                        </a:rPr>
                        <a:t>Cloud Advisory Services (CAS) </a:t>
                      </a:r>
                    </a:p>
                  </a:txBody>
                  <a:tcPr/>
                </a:tc>
                <a:tc>
                  <a:txBody>
                    <a:bodyPr/>
                    <a:lstStyle/>
                    <a:p>
                      <a:r>
                        <a:rPr lang="en-US" sz="1600" dirty="0">
                          <a:solidFill>
                            <a:schemeClr val="dk1"/>
                          </a:solidFill>
                          <a:latin typeface="+mn-lt"/>
                        </a:rPr>
                        <a:t>Aid VA with governing, managing, delivering, and adopting cloud computing solutions</a:t>
                      </a:r>
                      <a:endParaRPr lang="en-US" sz="1600" dirty="0">
                        <a:latin typeface="+mn-lt"/>
                      </a:endParaRPr>
                    </a:p>
                  </a:txBody>
                  <a:tcPr/>
                </a:tc>
                <a:extLst>
                  <a:ext uri="{0D108BD9-81ED-4DB2-BD59-A6C34878D82A}">
                    <a16:rowId xmlns:a16="http://schemas.microsoft.com/office/drawing/2014/main" val="29352139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Cloud Expertise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Cloud Operations and Migration Services (COMS)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Cloud ops &amp; support to operate, maintain, optimize, and refine the VAEC cloud capabilities</a:t>
                      </a:r>
                      <a:endParaRPr lang="en-US" sz="1600" dirty="0">
                        <a:latin typeface="+mn-lt"/>
                      </a:endParaRPr>
                    </a:p>
                  </a:txBody>
                  <a:tcPr/>
                </a:tc>
                <a:extLst>
                  <a:ext uri="{0D108BD9-81ED-4DB2-BD59-A6C34878D82A}">
                    <a16:rowId xmlns:a16="http://schemas.microsoft.com/office/drawing/2014/main" val="31228273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Cloud Expertise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Cloud Support Services (CSS)</a:t>
                      </a:r>
                    </a:p>
                  </a:txBody>
                  <a:tcPr/>
                </a:tc>
                <a:tc>
                  <a:txBody>
                    <a:bodyPr/>
                    <a:lstStyle/>
                    <a:p>
                      <a:r>
                        <a:rPr lang="en-US" sz="1600" kern="1200" dirty="0">
                          <a:solidFill>
                            <a:schemeClr val="dk1"/>
                          </a:solidFill>
                          <a:effectLst/>
                          <a:latin typeface="+mn-lt"/>
                          <a:ea typeface="+mn-ea"/>
                          <a:cs typeface="+mn-cs"/>
                        </a:rPr>
                        <a:t>Provide </a:t>
                      </a:r>
                      <a:r>
                        <a:rPr lang="en-US" sz="1600" kern="1200" dirty="0" err="1">
                          <a:solidFill>
                            <a:schemeClr val="dk1"/>
                          </a:solidFill>
                          <a:effectLst/>
                          <a:latin typeface="+mn-lt"/>
                          <a:ea typeface="+mn-ea"/>
                          <a:cs typeface="+mn-cs"/>
                        </a:rPr>
                        <a:t>CloudKey</a:t>
                      </a:r>
                      <a:r>
                        <a:rPr lang="en-US" sz="1600" kern="1200" dirty="0">
                          <a:solidFill>
                            <a:schemeClr val="dk1"/>
                          </a:solidFill>
                          <a:effectLst/>
                          <a:latin typeface="+mn-lt"/>
                          <a:ea typeface="+mn-ea"/>
                          <a:cs typeface="+mn-cs"/>
                        </a:rPr>
                        <a:t> support, as well as provide quality oversight to ECSO</a:t>
                      </a:r>
                    </a:p>
                  </a:txBody>
                  <a:tcPr/>
                </a:tc>
                <a:extLst>
                  <a:ext uri="{0D108BD9-81ED-4DB2-BD59-A6C34878D82A}">
                    <a16:rowId xmlns:a16="http://schemas.microsoft.com/office/drawing/2014/main" val="42370149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Cloud Expertise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Infrastructure Operations Support Services (IOSS)</a:t>
                      </a:r>
                    </a:p>
                  </a:txBody>
                  <a:tcPr/>
                </a:tc>
                <a:tc>
                  <a:txBody>
                    <a:bodyPr/>
                    <a:lstStyle/>
                    <a:p>
                      <a:r>
                        <a:rPr lang="en-US" sz="1600" kern="1200" dirty="0">
                          <a:solidFill>
                            <a:schemeClr val="dk1"/>
                          </a:solidFill>
                          <a:effectLst/>
                          <a:latin typeface="+mn-lt"/>
                          <a:ea typeface="+mn-ea"/>
                          <a:cs typeface="+mn-cs"/>
                        </a:rPr>
                        <a:t>Focused operational support, VAEC application sustainment &amp; maintenance, infrastructure-as-code support </a:t>
                      </a:r>
                    </a:p>
                  </a:txBody>
                  <a:tcPr/>
                </a:tc>
                <a:extLst>
                  <a:ext uri="{0D108BD9-81ED-4DB2-BD59-A6C34878D82A}">
                    <a16:rowId xmlns:a16="http://schemas.microsoft.com/office/drawing/2014/main" val="2091389185"/>
                  </a:ext>
                </a:extLst>
              </a:tr>
            </a:tbl>
          </a:graphicData>
        </a:graphic>
      </p:graphicFrame>
    </p:spTree>
    <p:extLst>
      <p:ext uri="{BB962C8B-B14F-4D97-AF65-F5344CB8AC3E}">
        <p14:creationId xmlns:p14="http://schemas.microsoft.com/office/powerpoint/2010/main" val="209201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0395-3550-BE40-BEE2-7D9B213EDA08}"/>
              </a:ext>
            </a:extLst>
          </p:cNvPr>
          <p:cNvSpPr>
            <a:spLocks noGrp="1"/>
          </p:cNvSpPr>
          <p:nvPr>
            <p:ph type="title"/>
          </p:nvPr>
        </p:nvSpPr>
        <p:spPr/>
        <p:txBody>
          <a:bodyPr/>
          <a:lstStyle/>
          <a:p>
            <a:r>
              <a:rPr lang="en-US" dirty="0"/>
              <a:t>Cloud Funding</a:t>
            </a:r>
          </a:p>
        </p:txBody>
      </p:sp>
      <p:sp>
        <p:nvSpPr>
          <p:cNvPr id="3" name="Content Placeholder 2">
            <a:extLst>
              <a:ext uri="{FF2B5EF4-FFF2-40B4-BE49-F238E27FC236}">
                <a16:creationId xmlns:a16="http://schemas.microsoft.com/office/drawing/2014/main" id="{F9B6E102-B0C3-864C-9E3D-2625691461EF}"/>
              </a:ext>
            </a:extLst>
          </p:cNvPr>
          <p:cNvSpPr>
            <a:spLocks noGrp="1"/>
          </p:cNvSpPr>
          <p:nvPr>
            <p:ph sz="quarter" idx="12"/>
          </p:nvPr>
        </p:nvSpPr>
        <p:spPr>
          <a:xfrm>
            <a:off x="532884" y="2465798"/>
            <a:ext cx="2361129" cy="3255160"/>
          </a:xfrm>
        </p:spPr>
        <p:txBody>
          <a:bodyPr/>
          <a:lstStyle/>
          <a:p>
            <a:pPr marL="0" indent="0">
              <a:buNone/>
            </a:pPr>
            <a:r>
              <a:rPr lang="en-US" sz="2000" b="1" dirty="0"/>
              <a:t>Each rocket fuel/project is funded by the application owner</a:t>
            </a:r>
          </a:p>
          <a:p>
            <a:pPr marL="285750" indent="-285750"/>
            <a:r>
              <a:rPr lang="en-US" sz="1800" dirty="0"/>
              <a:t>Rocket (app migration or development costs)</a:t>
            </a:r>
          </a:p>
          <a:p>
            <a:pPr marL="285750" indent="-285750"/>
            <a:r>
              <a:rPr lang="en-US" sz="1800" dirty="0"/>
              <a:t>Fuel (monthly operating charges)</a:t>
            </a:r>
          </a:p>
        </p:txBody>
      </p:sp>
      <p:sp>
        <p:nvSpPr>
          <p:cNvPr id="5" name="Text Placeholder 4">
            <a:extLst>
              <a:ext uri="{FF2B5EF4-FFF2-40B4-BE49-F238E27FC236}">
                <a16:creationId xmlns:a16="http://schemas.microsoft.com/office/drawing/2014/main" id="{0AACA861-5705-E444-9479-2F26BFDE11B4}"/>
              </a:ext>
            </a:extLst>
          </p:cNvPr>
          <p:cNvSpPr>
            <a:spLocks noGrp="1"/>
          </p:cNvSpPr>
          <p:nvPr>
            <p:ph type="body" sz="quarter" idx="14"/>
          </p:nvPr>
        </p:nvSpPr>
        <p:spPr>
          <a:xfrm>
            <a:off x="6613842" y="1381930"/>
            <a:ext cx="2361128" cy="4325133"/>
          </a:xfrm>
        </p:spPr>
        <p:txBody>
          <a:bodyPr/>
          <a:lstStyle/>
          <a:p>
            <a:pPr marL="0" indent="0">
              <a:buNone/>
            </a:pPr>
            <a:r>
              <a:rPr lang="en-US" sz="2000" b="1" dirty="0"/>
              <a:t>Launchpad/gantry cloud infrastructure is funded centrally</a:t>
            </a:r>
          </a:p>
          <a:p>
            <a:pPr marL="285750" indent="-285750"/>
            <a:r>
              <a:rPr lang="en-US" sz="1800" dirty="0"/>
              <a:t>ECSO Support Team (assessment, planning, and migration support)</a:t>
            </a:r>
          </a:p>
          <a:p>
            <a:pPr marL="285750" indent="-285750"/>
            <a:r>
              <a:rPr lang="en-US" sz="1800" dirty="0"/>
              <a:t>VAEC Authority to Operate</a:t>
            </a:r>
          </a:p>
          <a:p>
            <a:pPr marL="285750" indent="-285750"/>
            <a:r>
              <a:rPr lang="en-US" sz="1800" dirty="0"/>
              <a:t>VAEC Infrastructure</a:t>
            </a:r>
          </a:p>
          <a:p>
            <a:pPr marL="285750" indent="-285750"/>
            <a:r>
              <a:rPr lang="en-US" sz="1800" dirty="0"/>
              <a:t>General Support </a:t>
            </a:r>
            <a:br>
              <a:rPr lang="en-US" sz="1800" dirty="0"/>
            </a:br>
            <a:r>
              <a:rPr lang="en-US" sz="1800" dirty="0"/>
              <a:t>Services</a:t>
            </a:r>
          </a:p>
        </p:txBody>
      </p:sp>
      <p:sp>
        <p:nvSpPr>
          <p:cNvPr id="6" name="Slide Number Placeholder 5">
            <a:extLst>
              <a:ext uri="{FF2B5EF4-FFF2-40B4-BE49-F238E27FC236}">
                <a16:creationId xmlns:a16="http://schemas.microsoft.com/office/drawing/2014/main" id="{C9010DF2-6F4B-A641-9E19-8E38D02B71E2}"/>
              </a:ext>
            </a:extLst>
          </p:cNvPr>
          <p:cNvSpPr>
            <a:spLocks noGrp="1"/>
          </p:cNvSpPr>
          <p:nvPr>
            <p:ph type="sldNum" sz="quarter" idx="10"/>
          </p:nvPr>
        </p:nvSpPr>
        <p:spPr/>
        <p:txBody>
          <a:bodyPr/>
          <a:lstStyle/>
          <a:p>
            <a:fld id="{E573346A-FCA4-684E-8D18-26E8324063ED}" type="slidenum">
              <a:rPr lang="en-US" smtClean="0"/>
              <a:t>14</a:t>
            </a:fld>
            <a:endParaRPr lang="en-US"/>
          </a:p>
        </p:txBody>
      </p:sp>
      <p:sp>
        <p:nvSpPr>
          <p:cNvPr id="7" name="Footer Placeholder 6">
            <a:extLst>
              <a:ext uri="{FF2B5EF4-FFF2-40B4-BE49-F238E27FC236}">
                <a16:creationId xmlns:a16="http://schemas.microsoft.com/office/drawing/2014/main" id="{B6E1A2FF-28F2-9C4F-BA7F-BE926D119862}"/>
              </a:ext>
            </a:extLst>
          </p:cNvPr>
          <p:cNvSpPr>
            <a:spLocks noGrp="1"/>
          </p:cNvSpPr>
          <p:nvPr>
            <p:ph type="ftr" sz="quarter" idx="3"/>
          </p:nvPr>
        </p:nvSpPr>
        <p:spPr/>
        <p:txBody>
          <a:bodyPr/>
          <a:lstStyle/>
          <a:p>
            <a:pPr algn="l"/>
            <a:r>
              <a:rPr lang="en-US"/>
              <a:t>FOR INTERNAL USE ONLY		Office of Information and Technology</a:t>
            </a:r>
            <a:endParaRPr lang="en-US" dirty="0"/>
          </a:p>
        </p:txBody>
      </p:sp>
      <p:pic>
        <p:nvPicPr>
          <p:cNvPr id="11" name="Content Placeholder 10" descr="A picture of a rocket and lauchpad.">
            <a:extLst>
              <a:ext uri="{FF2B5EF4-FFF2-40B4-BE49-F238E27FC236}">
                <a16:creationId xmlns:a16="http://schemas.microsoft.com/office/drawing/2014/main" id="{7C475A6E-2746-452B-855A-83C00A255969}"/>
              </a:ext>
            </a:extLst>
          </p:cNvPr>
          <p:cNvPicPr>
            <a:picLocks noGrp="1" noChangeAspect="1"/>
          </p:cNvPicPr>
          <p:nvPr>
            <p:ph sz="quarter" idx="13"/>
          </p:nvPr>
        </p:nvPicPr>
        <p:blipFill>
          <a:blip r:embed="rId3"/>
          <a:stretch>
            <a:fillRect/>
          </a:stretch>
        </p:blipFill>
        <p:spPr>
          <a:xfrm>
            <a:off x="3325893" y="1354138"/>
            <a:ext cx="2674777" cy="4352925"/>
          </a:xfrm>
        </p:spPr>
      </p:pic>
      <p:sp>
        <p:nvSpPr>
          <p:cNvPr id="12" name="TextBox 11">
            <a:extLst>
              <a:ext uri="{FF2B5EF4-FFF2-40B4-BE49-F238E27FC236}">
                <a16:creationId xmlns:a16="http://schemas.microsoft.com/office/drawing/2014/main" id="{F9209E94-B028-4E6A-BF0E-A7AE2DF99C2A}"/>
              </a:ext>
            </a:extLst>
          </p:cNvPr>
          <p:cNvSpPr txBox="1"/>
          <p:nvPr/>
        </p:nvSpPr>
        <p:spPr>
          <a:xfrm>
            <a:off x="3936095" y="5717195"/>
            <a:ext cx="1454372" cy="276999"/>
          </a:xfrm>
          <a:prstGeom prst="rect">
            <a:avLst/>
          </a:prstGeom>
          <a:noFill/>
        </p:spPr>
        <p:txBody>
          <a:bodyPr wrap="none" rtlCol="0">
            <a:spAutoFit/>
          </a:bodyPr>
          <a:lstStyle/>
          <a:p>
            <a:r>
              <a:rPr lang="en-US" sz="1200" dirty="0">
                <a:hlinkClick r:id="rId4"/>
              </a:rPr>
              <a:t>Image Source: NASA</a:t>
            </a:r>
            <a:endParaRPr lang="en-US" sz="1200" dirty="0"/>
          </a:p>
        </p:txBody>
      </p:sp>
    </p:spTree>
    <p:extLst>
      <p:ext uri="{BB962C8B-B14F-4D97-AF65-F5344CB8AC3E}">
        <p14:creationId xmlns:p14="http://schemas.microsoft.com/office/powerpoint/2010/main" val="9442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BDAD-45B9-E941-AEEB-7B23A4A7B793}"/>
              </a:ext>
            </a:extLst>
          </p:cNvPr>
          <p:cNvSpPr>
            <a:spLocks noGrp="1"/>
          </p:cNvSpPr>
          <p:nvPr>
            <p:ph type="title"/>
          </p:nvPr>
        </p:nvSpPr>
        <p:spPr>
          <a:xfrm>
            <a:off x="628650" y="547929"/>
            <a:ext cx="7886700" cy="1325563"/>
          </a:xfrm>
        </p:spPr>
        <p:txBody>
          <a:bodyPr/>
          <a:lstStyle/>
          <a:p>
            <a:r>
              <a:rPr lang="en-US" dirty="0"/>
              <a:t>QUESTIONS?</a:t>
            </a:r>
          </a:p>
        </p:txBody>
      </p:sp>
      <p:sp>
        <p:nvSpPr>
          <p:cNvPr id="3" name="Text Placeholder 2">
            <a:extLst>
              <a:ext uri="{FF2B5EF4-FFF2-40B4-BE49-F238E27FC236}">
                <a16:creationId xmlns:a16="http://schemas.microsoft.com/office/drawing/2014/main" id="{91B7A45B-0EFC-A74F-9E77-825BEC366B23}"/>
              </a:ext>
            </a:extLst>
          </p:cNvPr>
          <p:cNvSpPr>
            <a:spLocks noGrp="1"/>
          </p:cNvSpPr>
          <p:nvPr>
            <p:ph type="body" sz="quarter" idx="13"/>
          </p:nvPr>
        </p:nvSpPr>
        <p:spPr>
          <a:xfrm>
            <a:off x="628650" y="1733051"/>
            <a:ext cx="7886700" cy="2540000"/>
          </a:xfrm>
        </p:spPr>
        <p:txBody>
          <a:bodyPr/>
          <a:lstStyle/>
          <a:p>
            <a:pPr lvl="0"/>
            <a:r>
              <a:rPr lang="en-US" b="1" dirty="0"/>
              <a:t>For more information:</a:t>
            </a:r>
            <a:endParaRPr lang="en-US" dirty="0"/>
          </a:p>
          <a:p>
            <a:pPr lvl="0"/>
            <a:r>
              <a:rPr lang="en-US" dirty="0"/>
              <a:t>Portal Page: </a:t>
            </a:r>
            <a:r>
              <a:rPr lang="en-US" dirty="0">
                <a:hlinkClick r:id="rId3"/>
              </a:rPr>
              <a:t>VA Enterprise Cloud Solutions</a:t>
            </a:r>
            <a:endParaRPr lang="en-US" dirty="0"/>
          </a:p>
          <a:p>
            <a:pPr lvl="0"/>
            <a:r>
              <a:rPr lang="en-US" dirty="0"/>
              <a:t>Contact: </a:t>
            </a:r>
            <a:r>
              <a:rPr lang="en-US" u="sng" dirty="0">
                <a:hlinkClick r:id="rId4"/>
              </a:rPr>
              <a:t>ecsoinfo@va.gov</a:t>
            </a:r>
            <a:endParaRPr lang="en-US" dirty="0"/>
          </a:p>
          <a:p>
            <a:pPr lvl="0">
              <a:spcBef>
                <a:spcPts val="2200"/>
              </a:spcBef>
            </a:pPr>
            <a:r>
              <a:rPr lang="en-US" b="1" dirty="0"/>
              <a:t>Submitting your project/system/app</a:t>
            </a:r>
            <a:r>
              <a:rPr lang="en-US" dirty="0"/>
              <a:t>: </a:t>
            </a:r>
            <a:endParaRPr lang="en-US" dirty="0">
              <a:hlinkClick r:id="" action="ppaction://noaction"/>
            </a:endParaRPr>
          </a:p>
          <a:p>
            <a:pPr lvl="0"/>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Unified OIT Intake Process</a:t>
            </a:r>
            <a:endParaRPr lang="en-US" dirty="0"/>
          </a:p>
        </p:txBody>
      </p:sp>
      <p:sp>
        <p:nvSpPr>
          <p:cNvPr id="4" name="Slide Number Placeholder 3">
            <a:extLst>
              <a:ext uri="{FF2B5EF4-FFF2-40B4-BE49-F238E27FC236}">
                <a16:creationId xmlns:a16="http://schemas.microsoft.com/office/drawing/2014/main" id="{D27A4ADA-0E68-B145-A9B3-B7098D687504}"/>
              </a:ext>
            </a:extLst>
          </p:cNvPr>
          <p:cNvSpPr>
            <a:spLocks noGrp="1"/>
          </p:cNvSpPr>
          <p:nvPr>
            <p:ph type="sldNum" sz="quarter" idx="10"/>
          </p:nvPr>
        </p:nvSpPr>
        <p:spPr/>
        <p:txBody>
          <a:bodyPr/>
          <a:lstStyle/>
          <a:p>
            <a:fld id="{E573346A-FCA4-684E-8D18-26E8324063ED}" type="slidenum">
              <a:rPr lang="en-US" smtClean="0"/>
              <a:t>15</a:t>
            </a:fld>
            <a:endParaRPr lang="en-US"/>
          </a:p>
        </p:txBody>
      </p:sp>
    </p:spTree>
    <p:extLst>
      <p:ext uri="{BB962C8B-B14F-4D97-AF65-F5344CB8AC3E}">
        <p14:creationId xmlns:p14="http://schemas.microsoft.com/office/powerpoint/2010/main" val="263142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7514-5ACD-4A45-84D5-90EE854E81F1}"/>
              </a:ext>
            </a:extLst>
          </p:cNvPr>
          <p:cNvSpPr>
            <a:spLocks noGrp="1"/>
          </p:cNvSpPr>
          <p:nvPr>
            <p:ph type="title"/>
          </p:nvPr>
        </p:nvSpPr>
        <p:spPr/>
        <p:txBody>
          <a:bodyPr/>
          <a:lstStyle/>
          <a:p>
            <a:r>
              <a:rPr lang="en-US" dirty="0"/>
              <a:t>VAEC</a:t>
            </a:r>
          </a:p>
        </p:txBody>
      </p:sp>
      <p:sp>
        <p:nvSpPr>
          <p:cNvPr id="3" name="Content Placeholder 2">
            <a:extLst>
              <a:ext uri="{FF2B5EF4-FFF2-40B4-BE49-F238E27FC236}">
                <a16:creationId xmlns:a16="http://schemas.microsoft.com/office/drawing/2014/main" id="{26342236-495D-614C-8541-113423109FC3}"/>
              </a:ext>
            </a:extLst>
          </p:cNvPr>
          <p:cNvSpPr>
            <a:spLocks noGrp="1"/>
          </p:cNvSpPr>
          <p:nvPr>
            <p:ph idx="1"/>
          </p:nvPr>
        </p:nvSpPr>
        <p:spPr/>
        <p:txBody>
          <a:bodyPr/>
          <a:lstStyle/>
          <a:p>
            <a:r>
              <a:rPr lang="en-US" dirty="0"/>
              <a:t>Organizational structure</a:t>
            </a:r>
          </a:p>
          <a:p>
            <a:r>
              <a:rPr lang="en-US" dirty="0"/>
              <a:t>VAEC overview</a:t>
            </a:r>
          </a:p>
          <a:p>
            <a:pPr lvl="1"/>
            <a:r>
              <a:rPr lang="en-US" dirty="0"/>
              <a:t>Mission/Strategies/priorities</a:t>
            </a:r>
          </a:p>
          <a:p>
            <a:pPr marL="285750" indent="-285750"/>
            <a:r>
              <a:rPr lang="en-US" dirty="0"/>
              <a:t>VAEC use policies/directives</a:t>
            </a:r>
          </a:p>
          <a:p>
            <a:pPr marL="285750" indent="-285750"/>
            <a:r>
              <a:rPr lang="en-US" dirty="0"/>
              <a:t>VAEC successes to date</a:t>
            </a:r>
          </a:p>
          <a:p>
            <a:pPr marL="285750" indent="-285750"/>
            <a:r>
              <a:rPr lang="en-US" dirty="0"/>
              <a:t>VAEC architecture</a:t>
            </a:r>
          </a:p>
          <a:p>
            <a:pPr marL="285750" indent="-285750"/>
            <a:r>
              <a:rPr lang="en-US" dirty="0"/>
              <a:t>VAEC acquisition support</a:t>
            </a:r>
          </a:p>
          <a:p>
            <a:pPr marL="285750" indent="-285750"/>
            <a:r>
              <a:rPr lang="en-US" dirty="0"/>
              <a:t>Funding</a:t>
            </a:r>
          </a:p>
          <a:p>
            <a:pPr marL="285750" indent="-285750"/>
            <a:r>
              <a:rPr lang="en-US" dirty="0"/>
              <a:t>Questions</a:t>
            </a:r>
          </a:p>
        </p:txBody>
      </p:sp>
      <p:sp>
        <p:nvSpPr>
          <p:cNvPr id="4" name="Slide Number Placeholder 3">
            <a:extLst>
              <a:ext uri="{FF2B5EF4-FFF2-40B4-BE49-F238E27FC236}">
                <a16:creationId xmlns:a16="http://schemas.microsoft.com/office/drawing/2014/main" id="{79078001-8FAB-974C-9A0F-7DF91705F4A1}"/>
              </a:ext>
            </a:extLst>
          </p:cNvPr>
          <p:cNvSpPr>
            <a:spLocks noGrp="1"/>
          </p:cNvSpPr>
          <p:nvPr>
            <p:ph type="sldNum" sz="quarter" idx="12"/>
          </p:nvPr>
        </p:nvSpPr>
        <p:spPr/>
        <p:txBody>
          <a:bodyPr/>
          <a:lstStyle/>
          <a:p>
            <a:fld id="{E573346A-FCA4-684E-8D18-26E8324063ED}" type="slidenum">
              <a:rPr lang="en-US" smtClean="0"/>
              <a:pPr/>
              <a:t>2</a:t>
            </a:fld>
            <a:endParaRPr lang="en-US"/>
          </a:p>
        </p:txBody>
      </p:sp>
      <p:sp>
        <p:nvSpPr>
          <p:cNvPr id="5" name="Footer Placeholder 4">
            <a:extLst>
              <a:ext uri="{FF2B5EF4-FFF2-40B4-BE49-F238E27FC236}">
                <a16:creationId xmlns:a16="http://schemas.microsoft.com/office/drawing/2014/main" id="{62154BE0-914B-2F4B-B49C-0F88E395395A}"/>
              </a:ext>
            </a:extLst>
          </p:cNvPr>
          <p:cNvSpPr>
            <a:spLocks noGrp="1"/>
          </p:cNvSpPr>
          <p:nvPr>
            <p:ph type="ftr" sz="quarter" idx="3"/>
          </p:nvPr>
        </p:nvSpPr>
        <p:spPr/>
        <p:txBody>
          <a:bodyPr/>
          <a:lstStyle/>
          <a:p>
            <a:r>
              <a:rPr lang="en-US"/>
              <a:t>FOR INTERNAL USE ONLY		Office of Information and Technology</a:t>
            </a:r>
            <a:endParaRPr lang="en-US" dirty="0"/>
          </a:p>
        </p:txBody>
      </p:sp>
    </p:spTree>
    <p:extLst>
      <p:ext uri="{BB962C8B-B14F-4D97-AF65-F5344CB8AC3E}">
        <p14:creationId xmlns:p14="http://schemas.microsoft.com/office/powerpoint/2010/main" val="20692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5E2C-16A2-8449-B579-76528C9E49D8}"/>
              </a:ext>
            </a:extLst>
          </p:cNvPr>
          <p:cNvSpPr>
            <a:spLocks noGrp="1"/>
          </p:cNvSpPr>
          <p:nvPr>
            <p:ph type="title"/>
          </p:nvPr>
        </p:nvSpPr>
        <p:spPr/>
        <p:txBody>
          <a:bodyPr/>
          <a:lstStyle/>
          <a:p>
            <a:r>
              <a:rPr lang="en-US" dirty="0"/>
              <a:t>ECSO Organizational Structure Overview</a:t>
            </a:r>
          </a:p>
        </p:txBody>
      </p:sp>
      <p:sp>
        <p:nvSpPr>
          <p:cNvPr id="3" name="Text Placeholder 2">
            <a:extLst>
              <a:ext uri="{FF2B5EF4-FFF2-40B4-BE49-F238E27FC236}">
                <a16:creationId xmlns:a16="http://schemas.microsoft.com/office/drawing/2014/main" id="{D2F5D980-08B5-DC41-B99F-2A65D77003AE}"/>
              </a:ext>
            </a:extLst>
          </p:cNvPr>
          <p:cNvSpPr>
            <a:spLocks noGrp="1"/>
          </p:cNvSpPr>
          <p:nvPr>
            <p:ph type="body" sz="quarter" idx="14"/>
          </p:nvPr>
        </p:nvSpPr>
        <p:spPr>
          <a:xfrm>
            <a:off x="-4049259" y="-132733"/>
            <a:ext cx="3856038" cy="4353455"/>
          </a:xfrm>
        </p:spPr>
        <p:txBody>
          <a:bodyPr/>
          <a:lstStyle/>
          <a:p>
            <a:r>
              <a:rPr lang="en-US" sz="1000" dirty="0"/>
              <a:t>Cloud Advisory and Coordination Board* </a:t>
            </a:r>
          </a:p>
          <a:p>
            <a:pPr marL="574675" lvl="1" indent="-117475"/>
            <a:r>
              <a:rPr lang="en-US" sz="1000" dirty="0"/>
              <a:t>Chris </a:t>
            </a:r>
            <a:r>
              <a:rPr lang="en-US" sz="1000" dirty="0" err="1"/>
              <a:t>Cardella</a:t>
            </a:r>
            <a:r>
              <a:rPr lang="en-US" sz="1000" dirty="0"/>
              <a:t>, ITOPS</a:t>
            </a:r>
          </a:p>
          <a:p>
            <a:pPr marL="574675" lvl="1" indent="-117475"/>
            <a:r>
              <a:rPr lang="en-US" sz="1000" dirty="0"/>
              <a:t>Walt </a:t>
            </a:r>
            <a:r>
              <a:rPr lang="en-US" sz="1000" dirty="0" err="1"/>
              <a:t>Bruning</a:t>
            </a:r>
            <a:r>
              <a:rPr lang="en-US" sz="1000" dirty="0"/>
              <a:t>, EPMD</a:t>
            </a:r>
          </a:p>
          <a:p>
            <a:pPr marL="574675" lvl="1" indent="-117475"/>
            <a:r>
              <a:rPr lang="en-US" sz="1000" dirty="0"/>
              <a:t>Royce Allen, OIS</a:t>
            </a:r>
          </a:p>
          <a:p>
            <a:pPr marL="574675" lvl="1" indent="-117475"/>
            <a:r>
              <a:rPr lang="en-US" sz="1000" dirty="0"/>
              <a:t>Bill Porter, TAC</a:t>
            </a:r>
          </a:p>
          <a:p>
            <a:pPr marL="574675" lvl="1" indent="-117475"/>
            <a:r>
              <a:rPr lang="en-US" sz="1000" dirty="0"/>
              <a:t>Others being identified</a:t>
            </a:r>
          </a:p>
          <a:p>
            <a:r>
              <a:rPr lang="en-US" sz="1000" dirty="0"/>
              <a:t>David Catanoso, Director (Supervisor Role)</a:t>
            </a:r>
          </a:p>
          <a:p>
            <a:pPr lvl="1"/>
            <a:r>
              <a:rPr lang="en-US" sz="1000" dirty="0"/>
              <a:t>Sue Speck, Deputy Director (Supervisor Role)</a:t>
            </a:r>
          </a:p>
          <a:p>
            <a:pPr lvl="1"/>
            <a:r>
              <a:rPr lang="en-US" sz="1000" dirty="0"/>
              <a:t>Jeff Price, Application Services Team</a:t>
            </a:r>
          </a:p>
          <a:p>
            <a:pPr marL="1031875" lvl="2" indent="-117475"/>
            <a:r>
              <a:rPr lang="en-US" sz="1000" dirty="0"/>
              <a:t>Plan and oversee migration waves</a:t>
            </a:r>
          </a:p>
          <a:p>
            <a:pPr marL="1031875" lvl="2" indent="-117475"/>
            <a:r>
              <a:rPr lang="en-US" sz="1000" dirty="0"/>
              <a:t>Support project teams migrating apps to or developing new apps in the VAEC</a:t>
            </a:r>
          </a:p>
          <a:p>
            <a:pPr marL="1031875" lvl="2" indent="-117475"/>
            <a:r>
              <a:rPr lang="en-US" sz="1000" dirty="0"/>
              <a:t>Support non-VAEC clouds</a:t>
            </a:r>
          </a:p>
          <a:p>
            <a:pPr lvl="1"/>
            <a:r>
              <a:rPr lang="en-US" sz="1000" dirty="0"/>
              <a:t>Joseph Fourcade, Cybersecurity Analyst</a:t>
            </a:r>
          </a:p>
          <a:p>
            <a:pPr marL="1031875" lvl="2" indent="-117475"/>
            <a:r>
              <a:rPr lang="en-US" sz="1000" dirty="0"/>
              <a:t>Coordinate with Office of Infor. Security (OIS)</a:t>
            </a:r>
          </a:p>
          <a:p>
            <a:pPr marL="1031875" lvl="2" indent="-117475"/>
            <a:r>
              <a:rPr lang="en-US" sz="1000" dirty="0"/>
              <a:t>Support Authority-to-Operate (ATO) process</a:t>
            </a:r>
          </a:p>
          <a:p>
            <a:pPr marL="1031875" lvl="2" indent="-117475"/>
            <a:r>
              <a:rPr lang="en-US" sz="1000" dirty="0"/>
              <a:t>Track/coordinate scans &amp; remediation</a:t>
            </a:r>
          </a:p>
          <a:p>
            <a:pPr marL="1031875" lvl="2" indent="-117475"/>
            <a:r>
              <a:rPr lang="en-US" sz="1000" dirty="0"/>
              <a:t>Conducts day-to-day security reviews and addresses scan results</a:t>
            </a:r>
          </a:p>
          <a:p>
            <a:pPr lvl="1"/>
            <a:r>
              <a:rPr lang="en-US" sz="1000" dirty="0"/>
              <a:t>Will McDonough, VAEC Cloud Architect</a:t>
            </a:r>
          </a:p>
          <a:p>
            <a:pPr marL="1031875" lvl="2" indent="-117475"/>
            <a:r>
              <a:rPr lang="en-US" sz="1000" dirty="0"/>
              <a:t>Define &amp; refine VAEC, GSS, and migration architectures</a:t>
            </a:r>
          </a:p>
          <a:p>
            <a:pPr marL="1031875" lvl="2" indent="-117475"/>
            <a:r>
              <a:rPr lang="en-US" sz="1000" dirty="0"/>
              <a:t>Coordinate with Architecture &amp; Engineering (A&amp;E)</a:t>
            </a:r>
          </a:p>
          <a:p>
            <a:pPr marL="1031875" lvl="2" indent="-117475"/>
            <a:r>
              <a:rPr lang="en-US" sz="1000" dirty="0"/>
              <a:t>VAEC Wide Cloud Engineering Support</a:t>
            </a:r>
          </a:p>
          <a:p>
            <a:pPr lvl="1"/>
            <a:r>
              <a:rPr lang="en-US" sz="1000" dirty="0"/>
              <a:t>Joseph Stevenson Jr., Implementation Team</a:t>
            </a:r>
          </a:p>
          <a:p>
            <a:pPr marL="1031875" lvl="2" indent="-117475"/>
            <a:r>
              <a:rPr lang="en-US" sz="1000" dirty="0"/>
              <a:t>Support transition to operations</a:t>
            </a:r>
          </a:p>
          <a:p>
            <a:pPr marL="1031875" lvl="2" indent="-117475"/>
            <a:r>
              <a:rPr lang="en-US" sz="1000" dirty="0"/>
              <a:t>Provide oversight of VAEC operations</a:t>
            </a:r>
          </a:p>
          <a:p>
            <a:pPr marL="1031875" lvl="2" indent="-117475"/>
            <a:r>
              <a:rPr lang="en-US" sz="1000" dirty="0"/>
              <a:t>Plan &amp; implement continuous VAEC improvements</a:t>
            </a:r>
          </a:p>
          <a:p>
            <a:pPr lvl="1"/>
            <a:r>
              <a:rPr lang="en-US" sz="1000" dirty="0"/>
              <a:t>Chris </a:t>
            </a:r>
            <a:r>
              <a:rPr lang="en-US" sz="1000" dirty="0" err="1"/>
              <a:t>Cardella</a:t>
            </a:r>
            <a:r>
              <a:rPr lang="en-US" sz="1000" dirty="0"/>
              <a:t>, ITOPS – CSL, Operations Team</a:t>
            </a:r>
          </a:p>
          <a:p>
            <a:pPr marL="1031875" lvl="2" indent="-117475"/>
            <a:r>
              <a:rPr lang="en-US" sz="1000" dirty="0"/>
              <a:t>Support transition to operations</a:t>
            </a:r>
          </a:p>
          <a:p>
            <a:pPr marL="1031875" lvl="2" indent="-117475"/>
            <a:r>
              <a:rPr lang="en-US" sz="1000" dirty="0"/>
              <a:t>Provide oversight of VAEC operations</a:t>
            </a:r>
          </a:p>
          <a:p>
            <a:pPr marL="1031875" lvl="2" indent="-117475"/>
            <a:r>
              <a:rPr lang="en-US" sz="1000" dirty="0"/>
              <a:t>Plan &amp; implement continuous VAEC improvements</a:t>
            </a:r>
          </a:p>
          <a:p>
            <a:pPr lvl="1"/>
            <a:r>
              <a:rPr lang="en-US" sz="1000" dirty="0"/>
              <a:t>Lia Burrus, ECSO Analysis &amp; Support Team</a:t>
            </a:r>
          </a:p>
          <a:p>
            <a:pPr marL="1031875" lvl="2" indent="-117475"/>
            <a:r>
              <a:rPr lang="en-US" sz="1000" dirty="0"/>
              <a:t>Lead comms. &amp; org. change mgmt.</a:t>
            </a:r>
          </a:p>
          <a:p>
            <a:pPr marL="1031875" lvl="2" indent="-117475"/>
            <a:r>
              <a:rPr lang="en-US" sz="1000" dirty="0"/>
              <a:t>Organizational transformation</a:t>
            </a:r>
          </a:p>
          <a:p>
            <a:pPr marL="1031875" lvl="2" indent="-117475"/>
            <a:r>
              <a:rPr lang="en-US" sz="1000" dirty="0"/>
              <a:t>ECSO Process Mgmt.</a:t>
            </a:r>
          </a:p>
          <a:p>
            <a:pPr marL="1031875" lvl="2" indent="-117475"/>
            <a:r>
              <a:rPr lang="en-US" sz="1000" dirty="0"/>
              <a:t>Manage contracts &amp; acquisition </a:t>
            </a:r>
          </a:p>
          <a:p>
            <a:pPr marL="1031875" lvl="2" indent="-117475"/>
            <a:r>
              <a:rPr lang="en-US" sz="1000" dirty="0"/>
              <a:t>Oversee budgeting</a:t>
            </a:r>
          </a:p>
          <a:p>
            <a:pPr marL="1031875" lvl="2" indent="-117475"/>
            <a:r>
              <a:rPr lang="en-US" sz="1000" dirty="0"/>
              <a:t>Coordinate with governance bodies</a:t>
            </a:r>
          </a:p>
          <a:p>
            <a:pPr marL="1031875" lvl="2" indent="-117475"/>
            <a:r>
              <a:rPr lang="en-US" sz="1000" dirty="0"/>
              <a:t>Execute cloud acquisition strategy</a:t>
            </a:r>
          </a:p>
          <a:p>
            <a:pPr marL="0" indent="0">
              <a:buNone/>
            </a:pPr>
            <a:r>
              <a:rPr lang="en-US" sz="1000" i="1" dirty="0"/>
              <a:t>* The Cloud Advisory &amp; Coordination Board will help align and synchronize cross-OIT VAEC implementation and operations efforts and include representatives from ECSO, architecture &amp; engineering, cybersecurity, operations, and others.</a:t>
            </a:r>
          </a:p>
        </p:txBody>
      </p:sp>
      <p:pic>
        <p:nvPicPr>
          <p:cNvPr id="8" name="Content Placeholder 7" descr="ECSO org chart graphic—full text follows:">
            <a:extLst>
              <a:ext uri="{FF2B5EF4-FFF2-40B4-BE49-F238E27FC236}">
                <a16:creationId xmlns:a16="http://schemas.microsoft.com/office/drawing/2014/main" id="{3457C245-C46E-4D4C-B158-7D5E32B73293}"/>
              </a:ext>
            </a:extLst>
          </p:cNvPr>
          <p:cNvPicPr>
            <a:picLocks noGrp="1" noChangeAspect="1"/>
          </p:cNvPicPr>
          <p:nvPr>
            <p:ph sz="quarter" idx="12"/>
          </p:nvPr>
        </p:nvPicPr>
        <p:blipFill rotWithShape="1">
          <a:blip r:embed="rId3"/>
          <a:srcRect t="15904" b="5377"/>
          <a:stretch/>
        </p:blipFill>
        <p:spPr>
          <a:xfrm>
            <a:off x="217714" y="915231"/>
            <a:ext cx="8708571" cy="5141514"/>
          </a:xfrm>
        </p:spPr>
      </p:pic>
      <p:sp>
        <p:nvSpPr>
          <p:cNvPr id="5" name="Slide Number Placeholder 4">
            <a:extLst>
              <a:ext uri="{FF2B5EF4-FFF2-40B4-BE49-F238E27FC236}">
                <a16:creationId xmlns:a16="http://schemas.microsoft.com/office/drawing/2014/main" id="{EA086CD0-1495-9E41-BC3B-98506894FBF3}"/>
              </a:ext>
            </a:extLst>
          </p:cNvPr>
          <p:cNvSpPr>
            <a:spLocks noGrp="1"/>
          </p:cNvSpPr>
          <p:nvPr>
            <p:ph type="sldNum" sz="quarter" idx="10"/>
          </p:nvPr>
        </p:nvSpPr>
        <p:spPr/>
        <p:txBody>
          <a:bodyPr/>
          <a:lstStyle/>
          <a:p>
            <a:fld id="{E573346A-FCA4-684E-8D18-26E8324063ED}" type="slidenum">
              <a:rPr lang="en-US" smtClean="0"/>
              <a:t>3</a:t>
            </a:fld>
            <a:endParaRPr lang="en-US"/>
          </a:p>
        </p:txBody>
      </p:sp>
      <p:sp>
        <p:nvSpPr>
          <p:cNvPr id="6" name="Footer Placeholder 5">
            <a:extLst>
              <a:ext uri="{FF2B5EF4-FFF2-40B4-BE49-F238E27FC236}">
                <a16:creationId xmlns:a16="http://schemas.microsoft.com/office/drawing/2014/main" id="{7BBF892A-E573-9E4A-9AFC-8E1A90607439}"/>
              </a:ext>
            </a:extLst>
          </p:cNvPr>
          <p:cNvSpPr>
            <a:spLocks noGrp="1"/>
          </p:cNvSpPr>
          <p:nvPr>
            <p:ph type="ftr" sz="quarter" idx="3"/>
          </p:nvPr>
        </p:nvSpPr>
        <p:spPr/>
        <p:txBody>
          <a:bodyPr/>
          <a:lstStyle/>
          <a:p>
            <a:pPr algn="l"/>
            <a:r>
              <a:rPr lang="en-US"/>
              <a:t>FOR INTERNAL USE ONLY		Office of Information and Technology</a:t>
            </a:r>
            <a:endParaRPr lang="en-US" dirty="0"/>
          </a:p>
        </p:txBody>
      </p:sp>
    </p:spTree>
    <p:extLst>
      <p:ext uri="{BB962C8B-B14F-4D97-AF65-F5344CB8AC3E}">
        <p14:creationId xmlns:p14="http://schemas.microsoft.com/office/powerpoint/2010/main" val="212534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8DB8-2271-AC40-B03C-AC2C1AB5C356}"/>
              </a:ext>
            </a:extLst>
          </p:cNvPr>
          <p:cNvSpPr>
            <a:spLocks noGrp="1"/>
          </p:cNvSpPr>
          <p:nvPr>
            <p:ph type="title"/>
          </p:nvPr>
        </p:nvSpPr>
        <p:spPr/>
        <p:txBody>
          <a:bodyPr/>
          <a:lstStyle/>
          <a:p>
            <a:r>
              <a:rPr lang="en-US" dirty="0"/>
              <a:t>ECSO was established in March 2018 with a well-defined mission, vision, and roles</a:t>
            </a:r>
          </a:p>
        </p:txBody>
      </p:sp>
      <p:sp>
        <p:nvSpPr>
          <p:cNvPr id="3" name="Content Placeholder 2">
            <a:extLst>
              <a:ext uri="{FF2B5EF4-FFF2-40B4-BE49-F238E27FC236}">
                <a16:creationId xmlns:a16="http://schemas.microsoft.com/office/drawing/2014/main" id="{A8B85166-B246-E243-831E-EB86C24D335F}"/>
              </a:ext>
            </a:extLst>
          </p:cNvPr>
          <p:cNvSpPr>
            <a:spLocks noGrp="1"/>
          </p:cNvSpPr>
          <p:nvPr>
            <p:ph idx="1"/>
          </p:nvPr>
        </p:nvSpPr>
        <p:spPr/>
        <p:txBody>
          <a:bodyPr/>
          <a:lstStyle/>
          <a:p>
            <a:pPr marL="0" lvl="1" indent="0">
              <a:spcBef>
                <a:spcPts val="1000"/>
              </a:spcBef>
              <a:buNone/>
              <a:defRPr/>
            </a:pPr>
            <a:r>
              <a:rPr lang="en-US" altLang="en-US" sz="1600" b="1" dirty="0">
                <a:solidFill>
                  <a:srgbClr val="000000"/>
                </a:solidFill>
                <a:cs typeface="Arial" panose="020B0604020202020204" pitchFamily="34" charset="0"/>
              </a:rPr>
              <a:t>Mission: </a:t>
            </a:r>
            <a:r>
              <a:rPr lang="en-US" sz="1600" dirty="0">
                <a:solidFill>
                  <a:srgbClr val="000000"/>
                </a:solidFill>
                <a:cs typeface="Arial" pitchFamily="34" charset="0"/>
              </a:rPr>
              <a:t>ECSO will implement the VA Enterprise Cloud (VAEC) and other cloud solutions that deliver secure and seamless cloud functionality to support the entire VA enterprise. ECSO enables the leveraging of cloud solutions by internal and external customers and ultimately Veterans by providing standardization and common services. ECSO will support the efficient migration to and utilization of cloud technology by project teams/business sponsors and their customers.  </a:t>
            </a:r>
            <a:endParaRPr lang="en-US" sz="1600" b="1" dirty="0">
              <a:solidFill>
                <a:srgbClr val="000000"/>
              </a:solidFill>
              <a:cs typeface="Arial" pitchFamily="34" charset="0"/>
            </a:endParaRPr>
          </a:p>
          <a:p>
            <a:pPr marL="0" lvl="1" indent="0">
              <a:lnSpc>
                <a:spcPct val="80000"/>
              </a:lnSpc>
              <a:spcBef>
                <a:spcPts val="1600"/>
              </a:spcBef>
              <a:spcAft>
                <a:spcPts val="400"/>
              </a:spcAft>
              <a:buClr>
                <a:srgbClr val="3055F4"/>
              </a:buClr>
              <a:buSzPct val="150000"/>
              <a:buNone/>
              <a:defRPr/>
            </a:pPr>
            <a:r>
              <a:rPr lang="en-US" sz="1600" b="1" dirty="0">
                <a:solidFill>
                  <a:srgbClr val="000000"/>
                </a:solidFill>
                <a:cs typeface="Arial" pitchFamily="34" charset="0"/>
              </a:rPr>
              <a:t>Vision: </a:t>
            </a:r>
            <a:r>
              <a:rPr lang="en-US" sz="1600" dirty="0">
                <a:cs typeface="Arial" panose="020B0604020202020204" pitchFamily="34" charset="0"/>
              </a:rPr>
              <a:t>ECSO will become the VA’s enterprise wide focal point that will lead and enable VA to rapidly and efficiently utilize cloud solutions to modernize IT systems and deliver better outcomes to our Veterans.</a:t>
            </a:r>
            <a:endParaRPr lang="en-US" sz="1600" b="1" dirty="0">
              <a:solidFill>
                <a:srgbClr val="000000"/>
              </a:solidFill>
              <a:cs typeface="Arial" pitchFamily="34" charset="0"/>
            </a:endParaRPr>
          </a:p>
          <a:p>
            <a:pPr marL="0" lvl="1" indent="0">
              <a:lnSpc>
                <a:spcPct val="80000"/>
              </a:lnSpc>
              <a:spcBef>
                <a:spcPts val="1600"/>
              </a:spcBef>
              <a:spcAft>
                <a:spcPts val="400"/>
              </a:spcAft>
              <a:buClr>
                <a:srgbClr val="3055F4"/>
              </a:buClr>
              <a:buSzPct val="150000"/>
              <a:buNone/>
              <a:defRPr/>
            </a:pPr>
            <a:r>
              <a:rPr lang="en-US" sz="1600" b="1" dirty="0">
                <a:solidFill>
                  <a:srgbClr val="000000"/>
                </a:solidFill>
                <a:cs typeface="Arial" pitchFamily="34" charset="0"/>
              </a:rPr>
              <a:t>ECSO Roles</a:t>
            </a:r>
          </a:p>
          <a:p>
            <a:pPr marL="0" lvl="1" indent="-454025">
              <a:lnSpc>
                <a:spcPct val="80000"/>
              </a:lnSpc>
              <a:spcBef>
                <a:spcPts val="400"/>
              </a:spcBef>
              <a:spcAft>
                <a:spcPts val="400"/>
              </a:spcAft>
              <a:buSzPct val="150000"/>
              <a:buFont typeface="Arial" panose="020B0604020202020204" pitchFamily="34" charset="0"/>
              <a:buChar char="•"/>
              <a:defRPr/>
            </a:pPr>
            <a:r>
              <a:rPr lang="en-US" sz="1600" dirty="0">
                <a:solidFill>
                  <a:srgbClr val="000000"/>
                </a:solidFill>
                <a:cs typeface="Arial" pitchFamily="34" charset="0"/>
              </a:rPr>
              <a:t>VAEC operation teamed with IT Operations and Services (ITOPS)</a:t>
            </a:r>
          </a:p>
          <a:p>
            <a:pPr marL="0" lvl="1" indent="-454025">
              <a:lnSpc>
                <a:spcPct val="80000"/>
              </a:lnSpc>
              <a:spcBef>
                <a:spcPts val="400"/>
              </a:spcBef>
              <a:spcAft>
                <a:spcPts val="400"/>
              </a:spcAft>
              <a:buSzPct val="150000"/>
              <a:buFont typeface="Arial" panose="020B0604020202020204" pitchFamily="34" charset="0"/>
              <a:buChar char="•"/>
              <a:defRPr/>
            </a:pPr>
            <a:r>
              <a:rPr lang="en-US" sz="1600" dirty="0">
                <a:solidFill>
                  <a:srgbClr val="000000"/>
                </a:solidFill>
                <a:cs typeface="Arial" pitchFamily="34" charset="0"/>
              </a:rPr>
              <a:t>Cloud Migration </a:t>
            </a:r>
            <a:r>
              <a:rPr lang="en-US" sz="1600" dirty="0">
                <a:solidFill>
                  <a:prstClr val="black"/>
                </a:solidFill>
                <a:cs typeface="Arial" pitchFamily="34" charset="0"/>
              </a:rPr>
              <a:t>and New Application Advisory </a:t>
            </a:r>
            <a:r>
              <a:rPr lang="en-US" sz="1600" dirty="0">
                <a:solidFill>
                  <a:srgbClr val="000000"/>
                </a:solidFill>
                <a:cs typeface="Arial" pitchFamily="34" charset="0"/>
              </a:rPr>
              <a:t>Support</a:t>
            </a:r>
          </a:p>
          <a:p>
            <a:pPr marL="0" lvl="1" indent="-454025">
              <a:lnSpc>
                <a:spcPct val="80000"/>
              </a:lnSpc>
              <a:spcBef>
                <a:spcPts val="400"/>
              </a:spcBef>
              <a:spcAft>
                <a:spcPts val="400"/>
              </a:spcAft>
              <a:buSzPct val="150000"/>
              <a:buFont typeface="Arial" panose="020B0604020202020204" pitchFamily="34" charset="0"/>
              <a:buChar char="•"/>
              <a:defRPr/>
            </a:pPr>
            <a:r>
              <a:rPr lang="en-US" sz="1600" dirty="0">
                <a:solidFill>
                  <a:srgbClr val="000000"/>
                </a:solidFill>
                <a:cs typeface="Arial" pitchFamily="34" charset="0"/>
              </a:rPr>
              <a:t>Cloud Architecture and Engineering Services </a:t>
            </a:r>
          </a:p>
          <a:p>
            <a:pPr marL="0" lvl="1" indent="-454025">
              <a:lnSpc>
                <a:spcPct val="80000"/>
              </a:lnSpc>
              <a:spcBef>
                <a:spcPts val="400"/>
              </a:spcBef>
              <a:spcAft>
                <a:spcPts val="400"/>
              </a:spcAft>
              <a:buSzPct val="150000"/>
              <a:buFont typeface="Arial" panose="020B0604020202020204" pitchFamily="34" charset="0"/>
              <a:buChar char="•"/>
              <a:defRPr/>
            </a:pPr>
            <a:r>
              <a:rPr lang="en-US" sz="1600" dirty="0">
                <a:solidFill>
                  <a:srgbClr val="000000"/>
                </a:solidFill>
                <a:cs typeface="Arial" pitchFamily="34" charset="0"/>
              </a:rPr>
              <a:t>Cloud Capacity and Services</a:t>
            </a:r>
          </a:p>
          <a:p>
            <a:pPr marL="0" lvl="1" indent="-454025">
              <a:lnSpc>
                <a:spcPct val="80000"/>
              </a:lnSpc>
              <a:spcBef>
                <a:spcPts val="400"/>
              </a:spcBef>
              <a:spcAft>
                <a:spcPts val="400"/>
              </a:spcAft>
              <a:buSzPct val="150000"/>
              <a:buFont typeface="Arial" panose="020B0604020202020204" pitchFamily="34" charset="0"/>
              <a:buChar char="•"/>
              <a:defRPr/>
            </a:pPr>
            <a:r>
              <a:rPr lang="en-US" sz="1600" dirty="0">
                <a:solidFill>
                  <a:srgbClr val="000000"/>
                </a:solidFill>
                <a:cs typeface="Arial" pitchFamily="34" charset="0"/>
              </a:rPr>
              <a:t>Cloud Governance</a:t>
            </a:r>
          </a:p>
          <a:p>
            <a:pPr marL="0" lvl="1" indent="-454025">
              <a:lnSpc>
                <a:spcPct val="80000"/>
              </a:lnSpc>
              <a:spcBef>
                <a:spcPts val="400"/>
              </a:spcBef>
              <a:spcAft>
                <a:spcPts val="400"/>
              </a:spcAft>
              <a:buSzPct val="150000"/>
              <a:buFont typeface="Arial" panose="020B0604020202020204" pitchFamily="34" charset="0"/>
              <a:buChar char="•"/>
              <a:defRPr/>
            </a:pPr>
            <a:r>
              <a:rPr lang="en-US" sz="1600" dirty="0">
                <a:solidFill>
                  <a:srgbClr val="000000"/>
                </a:solidFill>
                <a:cs typeface="Arial" pitchFamily="34" charset="0"/>
              </a:rPr>
              <a:t>Support VA’s consolidation of 395+ data centers</a:t>
            </a:r>
          </a:p>
        </p:txBody>
      </p:sp>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2"/>
          </p:nvPr>
        </p:nvSpPr>
        <p:spPr/>
        <p:txBody>
          <a:bodyPr/>
          <a:lstStyle/>
          <a:p>
            <a:fld id="{E573346A-FCA4-684E-8D18-26E8324063ED}" type="slidenum">
              <a:rPr lang="en-US" smtClean="0"/>
              <a:pPr/>
              <a:t>4</a:t>
            </a:fld>
            <a:endParaRPr lang="en-US"/>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p:txBody>
          <a:bodyPr/>
          <a:lstStyle/>
          <a:p>
            <a:r>
              <a:rPr lang="en-US"/>
              <a:t>FOR INTERNAL USE ONLY		Office of Information and Technology</a:t>
            </a:r>
            <a:endParaRPr lang="en-US" dirty="0"/>
          </a:p>
        </p:txBody>
      </p:sp>
    </p:spTree>
    <p:extLst>
      <p:ext uri="{BB962C8B-B14F-4D97-AF65-F5344CB8AC3E}">
        <p14:creationId xmlns:p14="http://schemas.microsoft.com/office/powerpoint/2010/main" val="342880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D8FA65-3977-484D-8282-CEBCBF6BA0A5}"/>
              </a:ext>
            </a:extLst>
          </p:cNvPr>
          <p:cNvSpPr>
            <a:spLocks noGrp="1"/>
          </p:cNvSpPr>
          <p:nvPr>
            <p:ph type="title"/>
          </p:nvPr>
        </p:nvSpPr>
        <p:spPr/>
        <p:txBody>
          <a:bodyPr/>
          <a:lstStyle/>
          <a:p>
            <a:r>
              <a:rPr lang="en-US" dirty="0"/>
              <a:t>Aligned to VA Priorities</a:t>
            </a:r>
          </a:p>
        </p:txBody>
      </p:sp>
      <p:sp>
        <p:nvSpPr>
          <p:cNvPr id="8" name="Text Placeholder 7">
            <a:extLst>
              <a:ext uri="{FF2B5EF4-FFF2-40B4-BE49-F238E27FC236}">
                <a16:creationId xmlns:a16="http://schemas.microsoft.com/office/drawing/2014/main" id="{C4C2C5A5-6C07-9441-97BE-0BB6BB66D9C0}"/>
              </a:ext>
            </a:extLst>
          </p:cNvPr>
          <p:cNvSpPr>
            <a:spLocks noGrp="1"/>
          </p:cNvSpPr>
          <p:nvPr>
            <p:ph type="body" sz="quarter" idx="14"/>
          </p:nvPr>
        </p:nvSpPr>
        <p:spPr/>
        <p:txBody>
          <a:bodyPr/>
          <a:lstStyle/>
          <a:p>
            <a:r>
              <a:rPr lang="en-US" sz="1400" dirty="0"/>
              <a:t>Cloud Projects provide a seamless, unified approach to implementation of cloud solutions for VA to enable the nimble, creative, and dedicated pursuit of Departmental priorities</a:t>
            </a:r>
          </a:p>
          <a:p>
            <a:r>
              <a:rPr lang="en-US" sz="1400" dirty="0"/>
              <a:t>Cloud Benefits</a:t>
            </a:r>
          </a:p>
          <a:p>
            <a:pPr lvl="1">
              <a:spcAft>
                <a:spcPts val="400"/>
              </a:spcAft>
            </a:pPr>
            <a:r>
              <a:rPr lang="en-US" sz="1400" dirty="0"/>
              <a:t>Decrease costs</a:t>
            </a:r>
          </a:p>
          <a:p>
            <a:pPr lvl="1">
              <a:spcAft>
                <a:spcPts val="400"/>
              </a:spcAft>
            </a:pPr>
            <a:r>
              <a:rPr lang="en-US" sz="1400" dirty="0"/>
              <a:t>Bring new services to Veterans faster</a:t>
            </a:r>
          </a:p>
          <a:p>
            <a:pPr lvl="1">
              <a:spcAft>
                <a:spcPts val="400"/>
              </a:spcAft>
            </a:pPr>
            <a:r>
              <a:rPr lang="en-US" sz="1400" dirty="0"/>
              <a:t>Promote innovation </a:t>
            </a:r>
          </a:p>
          <a:p>
            <a:pPr lvl="1">
              <a:spcAft>
                <a:spcPts val="400"/>
              </a:spcAft>
            </a:pPr>
            <a:r>
              <a:rPr lang="en-US" sz="1400" dirty="0"/>
              <a:t>Increased and consistent security </a:t>
            </a:r>
          </a:p>
          <a:p>
            <a:pPr lvl="1">
              <a:spcAft>
                <a:spcPts val="400"/>
              </a:spcAft>
            </a:pPr>
            <a:r>
              <a:rPr lang="en-US" sz="1400" dirty="0"/>
              <a:t>Increase flexibility </a:t>
            </a:r>
          </a:p>
          <a:p>
            <a:pPr lvl="1">
              <a:spcAft>
                <a:spcPts val="400"/>
              </a:spcAft>
            </a:pPr>
            <a:r>
              <a:rPr lang="en-US" sz="1400" dirty="0"/>
              <a:t>Increase efficiency</a:t>
            </a:r>
          </a:p>
          <a:p>
            <a:r>
              <a:rPr lang="en-US" sz="1400" dirty="0"/>
              <a:t>VA Priorities</a:t>
            </a:r>
          </a:p>
          <a:p>
            <a:pPr lvl="1"/>
            <a:r>
              <a:rPr lang="en-US" sz="1400" dirty="0"/>
              <a:t>Greater Choice for Veterans</a:t>
            </a:r>
          </a:p>
          <a:p>
            <a:pPr lvl="1"/>
            <a:r>
              <a:rPr lang="en-US" sz="1400" dirty="0"/>
              <a:t>Modernize our Systems</a:t>
            </a:r>
          </a:p>
          <a:p>
            <a:pPr lvl="1"/>
            <a:r>
              <a:rPr lang="en-US" sz="1400" dirty="0"/>
              <a:t>Focus Resources More Efficiently</a:t>
            </a:r>
          </a:p>
          <a:p>
            <a:pPr lvl="1"/>
            <a:r>
              <a:rPr lang="en-US" sz="1400" dirty="0"/>
              <a:t>Improve Timeliness of Services</a:t>
            </a:r>
          </a:p>
          <a:p>
            <a:pPr lvl="1"/>
            <a:r>
              <a:rPr lang="en-US" sz="1400" dirty="0"/>
              <a:t>Suicide Prevention</a:t>
            </a:r>
          </a:p>
        </p:txBody>
      </p:sp>
      <p:pic>
        <p:nvPicPr>
          <p:cNvPr id="10" name="Content Placeholder 9" descr="Full text description of infographic follows:">
            <a:extLst>
              <a:ext uri="{FF2B5EF4-FFF2-40B4-BE49-F238E27FC236}">
                <a16:creationId xmlns:a16="http://schemas.microsoft.com/office/drawing/2014/main" id="{47B97B2A-770E-B846-A9F1-EC9DF311736A}"/>
              </a:ext>
            </a:extLst>
          </p:cNvPr>
          <p:cNvPicPr>
            <a:picLocks noGrp="1" noChangeAspect="1"/>
          </p:cNvPicPr>
          <p:nvPr>
            <p:ph sz="quarter" idx="12"/>
          </p:nvPr>
        </p:nvPicPr>
        <p:blipFill>
          <a:blip r:embed="rId3"/>
          <a:stretch>
            <a:fillRect/>
          </a:stretch>
        </p:blipFill>
        <p:spPr>
          <a:xfrm>
            <a:off x="541080" y="1060704"/>
            <a:ext cx="8061839" cy="5228643"/>
          </a:xfrm>
        </p:spPr>
      </p:pic>
      <p:sp>
        <p:nvSpPr>
          <p:cNvPr id="4" name="Slide Number Placeholder 3">
            <a:extLst>
              <a:ext uri="{FF2B5EF4-FFF2-40B4-BE49-F238E27FC236}">
                <a16:creationId xmlns:a16="http://schemas.microsoft.com/office/drawing/2014/main" id="{535192CA-A0CA-E849-B069-74924044AAA0}"/>
              </a:ext>
            </a:extLst>
          </p:cNvPr>
          <p:cNvSpPr>
            <a:spLocks noGrp="1"/>
          </p:cNvSpPr>
          <p:nvPr>
            <p:ph type="sldNum" sz="quarter" idx="10"/>
          </p:nvPr>
        </p:nvSpPr>
        <p:spPr/>
        <p:txBody>
          <a:bodyPr/>
          <a:lstStyle/>
          <a:p>
            <a:fld id="{E573346A-FCA4-684E-8D18-26E8324063ED}" type="slidenum">
              <a:rPr lang="en-US" smtClean="0"/>
              <a:t>5</a:t>
            </a:fld>
            <a:endParaRPr lang="en-US"/>
          </a:p>
        </p:txBody>
      </p:sp>
      <p:sp>
        <p:nvSpPr>
          <p:cNvPr id="5" name="Footer Placeholder 4">
            <a:extLst>
              <a:ext uri="{FF2B5EF4-FFF2-40B4-BE49-F238E27FC236}">
                <a16:creationId xmlns:a16="http://schemas.microsoft.com/office/drawing/2014/main" id="{D8298972-5FD2-EA4F-84BE-5107DF2CA67E}"/>
              </a:ext>
            </a:extLst>
          </p:cNvPr>
          <p:cNvSpPr>
            <a:spLocks noGrp="1"/>
          </p:cNvSpPr>
          <p:nvPr>
            <p:ph type="ftr" sz="quarter" idx="3"/>
          </p:nvPr>
        </p:nvSpPr>
        <p:spPr/>
        <p:txBody>
          <a:bodyPr/>
          <a:lstStyle/>
          <a:p>
            <a:pPr algn="l"/>
            <a:r>
              <a:rPr lang="en-US"/>
              <a:t>FOR INTERNAL USE ONLY		Office of Information and Technology</a:t>
            </a:r>
            <a:endParaRPr lang="en-US" dirty="0"/>
          </a:p>
        </p:txBody>
      </p:sp>
    </p:spTree>
    <p:extLst>
      <p:ext uri="{BB962C8B-B14F-4D97-AF65-F5344CB8AC3E}">
        <p14:creationId xmlns:p14="http://schemas.microsoft.com/office/powerpoint/2010/main" val="425157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3985-A6EE-2045-9613-F0BBC14B647E}"/>
              </a:ext>
            </a:extLst>
          </p:cNvPr>
          <p:cNvSpPr>
            <a:spLocks noGrp="1"/>
          </p:cNvSpPr>
          <p:nvPr>
            <p:ph type="title"/>
          </p:nvPr>
        </p:nvSpPr>
        <p:spPr/>
        <p:txBody>
          <a:bodyPr/>
          <a:lstStyle/>
          <a:p>
            <a:r>
              <a:rPr lang="en-US" dirty="0"/>
              <a:t>Implementing VA’s Cloud Strategy—Major Elements</a:t>
            </a:r>
          </a:p>
        </p:txBody>
      </p:sp>
      <p:sp>
        <p:nvSpPr>
          <p:cNvPr id="3" name="Content Placeholder 2">
            <a:extLst>
              <a:ext uri="{FF2B5EF4-FFF2-40B4-BE49-F238E27FC236}">
                <a16:creationId xmlns:a16="http://schemas.microsoft.com/office/drawing/2014/main" id="{BE6BB577-3C20-2E40-A3CA-55AD96EDACAA}"/>
              </a:ext>
            </a:extLst>
          </p:cNvPr>
          <p:cNvSpPr>
            <a:spLocks noGrp="1"/>
          </p:cNvSpPr>
          <p:nvPr>
            <p:ph idx="1"/>
          </p:nvPr>
        </p:nvSpPr>
        <p:spPr>
          <a:xfrm rot="16200000">
            <a:off x="-565405" y="2081519"/>
            <a:ext cx="2079606" cy="373917"/>
          </a:xfrm>
        </p:spPr>
        <p:txBody>
          <a:bodyPr/>
          <a:lstStyle/>
          <a:p>
            <a:r>
              <a:rPr lang="en-US" sz="2000" dirty="0"/>
              <a:t>“People”</a:t>
            </a:r>
          </a:p>
        </p:txBody>
      </p:sp>
      <p:sp>
        <p:nvSpPr>
          <p:cNvPr id="4" name="Slide Number Placeholder 3">
            <a:extLst>
              <a:ext uri="{FF2B5EF4-FFF2-40B4-BE49-F238E27FC236}">
                <a16:creationId xmlns:a16="http://schemas.microsoft.com/office/drawing/2014/main" id="{0D59E101-3C64-CC47-8667-247CB2193F73}"/>
              </a:ext>
            </a:extLst>
          </p:cNvPr>
          <p:cNvSpPr>
            <a:spLocks noGrp="1"/>
          </p:cNvSpPr>
          <p:nvPr>
            <p:ph type="sldNum" sz="quarter" idx="12"/>
          </p:nvPr>
        </p:nvSpPr>
        <p:spPr/>
        <p:txBody>
          <a:bodyPr/>
          <a:lstStyle/>
          <a:p>
            <a:fld id="{E573346A-FCA4-684E-8D18-26E8324063ED}" type="slidenum">
              <a:rPr lang="en-US" smtClean="0"/>
              <a:t>6</a:t>
            </a:fld>
            <a:endParaRPr lang="en-US"/>
          </a:p>
        </p:txBody>
      </p:sp>
      <p:sp>
        <p:nvSpPr>
          <p:cNvPr id="5" name="Footer Placeholder 4">
            <a:extLst>
              <a:ext uri="{FF2B5EF4-FFF2-40B4-BE49-F238E27FC236}">
                <a16:creationId xmlns:a16="http://schemas.microsoft.com/office/drawing/2014/main" id="{AA9E3A9D-62CC-9D4F-BFDA-007A5975EBB4}"/>
              </a:ext>
            </a:extLst>
          </p:cNvPr>
          <p:cNvSpPr>
            <a:spLocks noGrp="1"/>
          </p:cNvSpPr>
          <p:nvPr>
            <p:ph type="ftr" sz="quarter" idx="3"/>
          </p:nvPr>
        </p:nvSpPr>
        <p:spPr/>
        <p:txBody>
          <a:bodyPr/>
          <a:lstStyle/>
          <a:p>
            <a:pPr algn="l"/>
            <a:r>
              <a:rPr lang="en-US"/>
              <a:t>FOR INTERNAL USE ONLY		Office of Information and Technology</a:t>
            </a:r>
            <a:endParaRPr lang="en-US" dirty="0"/>
          </a:p>
        </p:txBody>
      </p:sp>
      <p:sp>
        <p:nvSpPr>
          <p:cNvPr id="6" name="Content Placeholder 5">
            <a:extLst>
              <a:ext uri="{FF2B5EF4-FFF2-40B4-BE49-F238E27FC236}">
                <a16:creationId xmlns:a16="http://schemas.microsoft.com/office/drawing/2014/main" id="{F05BC71C-C5EC-6844-8B19-F636B17F77A6}"/>
              </a:ext>
            </a:extLst>
          </p:cNvPr>
          <p:cNvSpPr>
            <a:spLocks noGrp="1"/>
          </p:cNvSpPr>
          <p:nvPr>
            <p:ph sz="quarter" idx="13"/>
          </p:nvPr>
        </p:nvSpPr>
        <p:spPr>
          <a:xfrm>
            <a:off x="750013" y="1224385"/>
            <a:ext cx="3821987" cy="2079607"/>
          </a:xfrm>
        </p:spPr>
        <p:txBody>
          <a:bodyPr/>
          <a:lstStyle/>
          <a:p>
            <a:pPr marL="0" indent="0">
              <a:buNone/>
            </a:pPr>
            <a:r>
              <a:rPr lang="en-US" sz="1800" b="1" dirty="0"/>
              <a:t>Enterprise Cloud Solutions Office</a:t>
            </a:r>
          </a:p>
          <a:p>
            <a:pPr>
              <a:spcBef>
                <a:spcPts val="600"/>
              </a:spcBef>
            </a:pPr>
            <a:r>
              <a:rPr lang="en-US" sz="1700" dirty="0"/>
              <a:t>Established in March 2018</a:t>
            </a:r>
          </a:p>
          <a:p>
            <a:pPr>
              <a:spcBef>
                <a:spcPts val="600"/>
              </a:spcBef>
            </a:pPr>
            <a:r>
              <a:rPr lang="en-US" sz="1700" dirty="0"/>
              <a:t>Operates the VA Enterprise Cloud </a:t>
            </a:r>
          </a:p>
          <a:p>
            <a:pPr>
              <a:spcBef>
                <a:spcPts val="600"/>
              </a:spcBef>
            </a:pPr>
            <a:r>
              <a:rPr lang="en-US" sz="1700" dirty="0"/>
              <a:t>Provides migration expertise</a:t>
            </a:r>
          </a:p>
          <a:p>
            <a:pPr>
              <a:spcBef>
                <a:spcPts val="600"/>
              </a:spcBef>
            </a:pPr>
            <a:r>
              <a:rPr lang="en-US" sz="1700" dirty="0"/>
              <a:t>Single focal point for cloud policy</a:t>
            </a:r>
          </a:p>
          <a:p>
            <a:pPr>
              <a:spcBef>
                <a:spcPts val="600"/>
              </a:spcBef>
            </a:pPr>
            <a:r>
              <a:rPr lang="en-US" sz="1700" dirty="0"/>
              <a:t>Support the efficient migration to and utilization of cloud technology</a:t>
            </a:r>
          </a:p>
        </p:txBody>
      </p:sp>
      <p:sp>
        <p:nvSpPr>
          <p:cNvPr id="7" name="Content Placeholder 6">
            <a:extLst>
              <a:ext uri="{FF2B5EF4-FFF2-40B4-BE49-F238E27FC236}">
                <a16:creationId xmlns:a16="http://schemas.microsoft.com/office/drawing/2014/main" id="{0946F05A-53D0-894B-9FA3-EBB47FC53192}"/>
              </a:ext>
            </a:extLst>
          </p:cNvPr>
          <p:cNvSpPr>
            <a:spLocks noGrp="1"/>
          </p:cNvSpPr>
          <p:nvPr>
            <p:ph idx="14"/>
          </p:nvPr>
        </p:nvSpPr>
        <p:spPr>
          <a:xfrm rot="16200000">
            <a:off x="3760251" y="2081519"/>
            <a:ext cx="2079607" cy="373916"/>
          </a:xfrm>
        </p:spPr>
        <p:txBody>
          <a:bodyPr/>
          <a:lstStyle/>
          <a:p>
            <a:r>
              <a:rPr lang="en-US" sz="2000" dirty="0"/>
              <a:t>“Technology”</a:t>
            </a:r>
          </a:p>
        </p:txBody>
      </p:sp>
      <p:sp>
        <p:nvSpPr>
          <p:cNvPr id="8" name="Content Placeholder 7">
            <a:extLst>
              <a:ext uri="{FF2B5EF4-FFF2-40B4-BE49-F238E27FC236}">
                <a16:creationId xmlns:a16="http://schemas.microsoft.com/office/drawing/2014/main" id="{1F01B7D2-C885-494D-BFC9-89866435CAD5}"/>
              </a:ext>
            </a:extLst>
          </p:cNvPr>
          <p:cNvSpPr>
            <a:spLocks noGrp="1"/>
          </p:cNvSpPr>
          <p:nvPr>
            <p:ph sz="quarter" idx="15"/>
          </p:nvPr>
        </p:nvSpPr>
        <p:spPr>
          <a:xfrm>
            <a:off x="5108235" y="1224383"/>
            <a:ext cx="3821987" cy="2079607"/>
          </a:xfrm>
        </p:spPr>
        <p:txBody>
          <a:bodyPr/>
          <a:lstStyle/>
          <a:p>
            <a:pPr marL="0" indent="0">
              <a:buNone/>
            </a:pPr>
            <a:r>
              <a:rPr lang="en-US" sz="1800" b="1" dirty="0"/>
              <a:t>VA Enterprise Cloud (VAEC)</a:t>
            </a:r>
          </a:p>
          <a:p>
            <a:pPr>
              <a:spcBef>
                <a:spcPts val="600"/>
              </a:spcBef>
            </a:pPr>
            <a:r>
              <a:rPr lang="en-US" sz="1700" dirty="0"/>
              <a:t>Primary hosting environment for VA</a:t>
            </a:r>
          </a:p>
          <a:p>
            <a:pPr>
              <a:spcBef>
                <a:spcPts val="600"/>
              </a:spcBef>
            </a:pPr>
            <a:r>
              <a:rPr lang="en-US" sz="1700" dirty="0"/>
              <a:t>Implemented in a DevOps manner</a:t>
            </a:r>
          </a:p>
          <a:p>
            <a:pPr>
              <a:spcBef>
                <a:spcPts val="600"/>
              </a:spcBef>
            </a:pPr>
            <a:r>
              <a:rPr lang="en-US" sz="1700" dirty="0"/>
              <a:t>Hosts non-SaaS, cloud applications</a:t>
            </a:r>
          </a:p>
          <a:p>
            <a:pPr>
              <a:spcBef>
                <a:spcPts val="600"/>
              </a:spcBef>
            </a:pPr>
            <a:r>
              <a:rPr lang="en-US" sz="1700" dirty="0"/>
              <a:t>Currently offers two environments—</a:t>
            </a:r>
            <a:br>
              <a:rPr lang="en-US" sz="1700" dirty="0"/>
            </a:br>
            <a:r>
              <a:rPr lang="en-US" sz="1700" dirty="0"/>
              <a:t>Amazon Web Services (VAEC-AWS) and Microsoft Azure (VAEC-Azure)</a:t>
            </a:r>
          </a:p>
        </p:txBody>
      </p:sp>
      <p:sp>
        <p:nvSpPr>
          <p:cNvPr id="9" name="Content Placeholder 8">
            <a:extLst>
              <a:ext uri="{FF2B5EF4-FFF2-40B4-BE49-F238E27FC236}">
                <a16:creationId xmlns:a16="http://schemas.microsoft.com/office/drawing/2014/main" id="{8F7B0A85-206E-9648-92B2-17CF2E9BA638}"/>
              </a:ext>
            </a:extLst>
          </p:cNvPr>
          <p:cNvSpPr>
            <a:spLocks noGrp="1"/>
          </p:cNvSpPr>
          <p:nvPr>
            <p:ph idx="16"/>
          </p:nvPr>
        </p:nvSpPr>
        <p:spPr>
          <a:xfrm rot="16200000">
            <a:off x="-814281" y="4552651"/>
            <a:ext cx="2577362" cy="373916"/>
          </a:xfrm>
        </p:spPr>
        <p:txBody>
          <a:bodyPr/>
          <a:lstStyle/>
          <a:p>
            <a:r>
              <a:rPr lang="en-US" sz="2000" dirty="0"/>
              <a:t>“Policy”</a:t>
            </a:r>
          </a:p>
        </p:txBody>
      </p:sp>
      <p:sp>
        <p:nvSpPr>
          <p:cNvPr id="10" name="Content Placeholder 9">
            <a:extLst>
              <a:ext uri="{FF2B5EF4-FFF2-40B4-BE49-F238E27FC236}">
                <a16:creationId xmlns:a16="http://schemas.microsoft.com/office/drawing/2014/main" id="{537FC32C-0488-6144-8417-63A2E93DBC29}"/>
              </a:ext>
            </a:extLst>
          </p:cNvPr>
          <p:cNvSpPr>
            <a:spLocks noGrp="1"/>
          </p:cNvSpPr>
          <p:nvPr>
            <p:ph sz="quarter" idx="17"/>
          </p:nvPr>
        </p:nvSpPr>
        <p:spPr>
          <a:xfrm>
            <a:off x="750013" y="3450929"/>
            <a:ext cx="8173072" cy="2939120"/>
          </a:xfrm>
        </p:spPr>
        <p:txBody>
          <a:bodyPr/>
          <a:lstStyle/>
          <a:p>
            <a:pPr marL="0" indent="0">
              <a:buNone/>
            </a:pPr>
            <a:r>
              <a:rPr lang="en-US" sz="1800" b="1" dirty="0"/>
              <a:t>Policy/Directive Summary</a:t>
            </a:r>
          </a:p>
          <a:p>
            <a:pPr>
              <a:spcBef>
                <a:spcPts val="600"/>
              </a:spcBef>
            </a:pPr>
            <a:r>
              <a:rPr lang="en-US" sz="1700" dirty="0"/>
              <a:t>Cloud First Policy, Federal Cloud Computing Strategy, Federal CIO (Feb. 8, 2011)</a:t>
            </a:r>
          </a:p>
          <a:p>
            <a:pPr>
              <a:spcBef>
                <a:spcPts val="600"/>
              </a:spcBef>
            </a:pPr>
            <a:r>
              <a:rPr lang="en-US" sz="1700" dirty="0"/>
              <a:t>Acceptance of FedRAMP Authorizations (Aug. 11, 2015)</a:t>
            </a:r>
          </a:p>
          <a:p>
            <a:pPr>
              <a:spcBef>
                <a:spcPts val="600"/>
              </a:spcBef>
            </a:pPr>
            <a:r>
              <a:rPr lang="en-US" sz="1700" dirty="0"/>
              <a:t>VA Directive 6517, Risk Management Framework for Cloud Computing Service (Nov. 15, 2016)</a:t>
            </a:r>
          </a:p>
          <a:p>
            <a:pPr>
              <a:spcBef>
                <a:spcPts val="600"/>
              </a:spcBef>
            </a:pPr>
            <a:r>
              <a:rPr lang="en-US" sz="1700" dirty="0"/>
              <a:t>Use of VA Enterprise Cloud (VAEC) to Host Applications (Jan. 16, 2018)</a:t>
            </a:r>
          </a:p>
          <a:p>
            <a:pPr>
              <a:spcBef>
                <a:spcPts val="600"/>
              </a:spcBef>
            </a:pPr>
            <a:r>
              <a:rPr lang="en-US" sz="1700" dirty="0"/>
              <a:t>Use of Software-as-a-Service (SaaS), Managed Services, and Cloud-Based Native Technologies and Approaches (Apr. 10, 2018)</a:t>
            </a:r>
          </a:p>
          <a:p>
            <a:pPr>
              <a:spcBef>
                <a:spcPts val="600"/>
              </a:spcBef>
            </a:pPr>
            <a:r>
              <a:rPr lang="en-US" sz="1700" dirty="0"/>
              <a:t>Use of VA Enterprise Cloud (VAEC) for New Development (Jan. 7, 2019)</a:t>
            </a:r>
          </a:p>
        </p:txBody>
      </p:sp>
    </p:spTree>
    <p:extLst>
      <p:ext uri="{BB962C8B-B14F-4D97-AF65-F5344CB8AC3E}">
        <p14:creationId xmlns:p14="http://schemas.microsoft.com/office/powerpoint/2010/main" val="153402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2B7D-83F0-E04D-9DE3-6D7D4B1CE8DA}"/>
              </a:ext>
            </a:extLst>
          </p:cNvPr>
          <p:cNvSpPr>
            <a:spLocks noGrp="1"/>
          </p:cNvSpPr>
          <p:nvPr>
            <p:ph type="title"/>
          </p:nvPr>
        </p:nvSpPr>
        <p:spPr/>
        <p:txBody>
          <a:bodyPr/>
          <a:lstStyle/>
          <a:p>
            <a:r>
              <a:rPr lang="en-US" dirty="0"/>
              <a:t>Cloud Use Directives</a:t>
            </a:r>
          </a:p>
        </p:txBody>
      </p:sp>
      <p:sp>
        <p:nvSpPr>
          <p:cNvPr id="3" name="Content Placeholder 2">
            <a:extLst>
              <a:ext uri="{FF2B5EF4-FFF2-40B4-BE49-F238E27FC236}">
                <a16:creationId xmlns:a16="http://schemas.microsoft.com/office/drawing/2014/main" id="{4DFBBF43-2C42-F74E-90CB-7A2A1CFB1332}"/>
              </a:ext>
            </a:extLst>
          </p:cNvPr>
          <p:cNvSpPr>
            <a:spLocks noGrp="1"/>
          </p:cNvSpPr>
          <p:nvPr>
            <p:ph idx="1"/>
          </p:nvPr>
        </p:nvSpPr>
        <p:spPr/>
        <p:txBody>
          <a:bodyPr/>
          <a:lstStyle/>
          <a:p>
            <a:pPr marL="285750" indent="-285750"/>
            <a:r>
              <a:rPr lang="en-US" dirty="0"/>
              <a:t>Cloud First policies/directives</a:t>
            </a:r>
          </a:p>
          <a:p>
            <a:pPr marL="742950" lvl="1" indent="-285750"/>
            <a:r>
              <a:rPr lang="en-US" dirty="0"/>
              <a:t>16 JAN 18 memo, “Use of VAEC to host applications”</a:t>
            </a:r>
          </a:p>
          <a:p>
            <a:pPr marL="1200150" lvl="2" indent="-285750"/>
            <a:r>
              <a:rPr lang="en-US" dirty="0">
                <a:hlinkClick r:id="rId3"/>
              </a:rPr>
              <a:t>https://vaww.portal.va.gov/sites/ECS/Shared%20Documents/Cloud%20101/FY18%20Cloud%20Policy%20180116.pdf</a:t>
            </a:r>
            <a:endParaRPr lang="en-US" dirty="0"/>
          </a:p>
          <a:p>
            <a:pPr marL="742950" lvl="1" indent="-285750"/>
            <a:r>
              <a:rPr lang="en-US" dirty="0"/>
              <a:t>10 APR 18 memo, “Use of Software-as-a-Service (SaaS), Managed Service and Cloud-based native Technologies and Approaches” </a:t>
            </a:r>
          </a:p>
          <a:p>
            <a:pPr marL="742950" lvl="1" indent="-285750"/>
            <a:r>
              <a:rPr lang="en-US" dirty="0"/>
              <a:t>7 JAN 19 memo, “Use of VAEC for New Development”</a:t>
            </a:r>
          </a:p>
          <a:p>
            <a:pPr marL="1200150" lvl="2" indent="-285750"/>
            <a:r>
              <a:rPr lang="en-US" dirty="0">
                <a:hlinkClick r:id="rId4"/>
              </a:rPr>
              <a:t>https://vaww.portal.va.gov/sites/ECS/Shared%20Documents/Cloud%20101/VAEC%20First%20Policy%20Memo%2007-Jan-2019.pdf</a:t>
            </a:r>
            <a:endParaRPr lang="en-US" dirty="0"/>
          </a:p>
        </p:txBody>
      </p:sp>
      <p:sp>
        <p:nvSpPr>
          <p:cNvPr id="4" name="Slide Number Placeholder 3">
            <a:extLst>
              <a:ext uri="{FF2B5EF4-FFF2-40B4-BE49-F238E27FC236}">
                <a16:creationId xmlns:a16="http://schemas.microsoft.com/office/drawing/2014/main" id="{501626C5-74D3-2A45-A081-27EFCFB1ED4F}"/>
              </a:ext>
            </a:extLst>
          </p:cNvPr>
          <p:cNvSpPr>
            <a:spLocks noGrp="1"/>
          </p:cNvSpPr>
          <p:nvPr>
            <p:ph type="sldNum" sz="quarter" idx="12"/>
          </p:nvPr>
        </p:nvSpPr>
        <p:spPr/>
        <p:txBody>
          <a:bodyPr/>
          <a:lstStyle/>
          <a:p>
            <a:fld id="{E573346A-FCA4-684E-8D18-26E8324063ED}" type="slidenum">
              <a:rPr lang="en-US" smtClean="0"/>
              <a:t>7</a:t>
            </a:fld>
            <a:endParaRPr lang="en-US"/>
          </a:p>
        </p:txBody>
      </p:sp>
      <p:sp>
        <p:nvSpPr>
          <p:cNvPr id="5" name="Footer Placeholder 4">
            <a:extLst>
              <a:ext uri="{FF2B5EF4-FFF2-40B4-BE49-F238E27FC236}">
                <a16:creationId xmlns:a16="http://schemas.microsoft.com/office/drawing/2014/main" id="{F3763477-1308-0A4F-86C6-F832B467CF7B}"/>
              </a:ext>
            </a:extLst>
          </p:cNvPr>
          <p:cNvSpPr>
            <a:spLocks noGrp="1"/>
          </p:cNvSpPr>
          <p:nvPr>
            <p:ph type="ftr" sz="quarter" idx="3"/>
          </p:nvPr>
        </p:nvSpPr>
        <p:spPr/>
        <p:txBody>
          <a:bodyPr/>
          <a:lstStyle/>
          <a:p>
            <a:pPr algn="l"/>
            <a:r>
              <a:rPr lang="en-US"/>
              <a:t>FOR INTERNAL USE ONLY		Office of Information and Technology</a:t>
            </a:r>
            <a:endParaRPr lang="en-US" dirty="0"/>
          </a:p>
        </p:txBody>
      </p:sp>
    </p:spTree>
    <p:extLst>
      <p:ext uri="{BB962C8B-B14F-4D97-AF65-F5344CB8AC3E}">
        <p14:creationId xmlns:p14="http://schemas.microsoft.com/office/powerpoint/2010/main" val="336557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A77C-D469-BC4D-A0AA-96C042849B98}"/>
              </a:ext>
            </a:extLst>
          </p:cNvPr>
          <p:cNvSpPr>
            <a:spLocks noGrp="1"/>
          </p:cNvSpPr>
          <p:nvPr>
            <p:ph type="title"/>
          </p:nvPr>
        </p:nvSpPr>
        <p:spPr/>
        <p:txBody>
          <a:bodyPr/>
          <a:lstStyle/>
          <a:p>
            <a:r>
              <a:rPr lang="en-US" dirty="0"/>
              <a:t>VAEC Successes To Date</a:t>
            </a:r>
          </a:p>
        </p:txBody>
      </p:sp>
      <p:sp>
        <p:nvSpPr>
          <p:cNvPr id="3" name="Text Placeholder 2">
            <a:extLst>
              <a:ext uri="{FF2B5EF4-FFF2-40B4-BE49-F238E27FC236}">
                <a16:creationId xmlns:a16="http://schemas.microsoft.com/office/drawing/2014/main" id="{4B321DD5-7BB4-784E-AC4D-10422B89DA69}"/>
              </a:ext>
            </a:extLst>
          </p:cNvPr>
          <p:cNvSpPr>
            <a:spLocks noGrp="1"/>
          </p:cNvSpPr>
          <p:nvPr>
            <p:ph type="body" sz="quarter" idx="12"/>
          </p:nvPr>
        </p:nvSpPr>
        <p:spPr/>
        <p:txBody>
          <a:bodyPr/>
          <a:lstStyle/>
          <a:p>
            <a:r>
              <a:rPr lang="en-US" dirty="0" err="1"/>
              <a:t>VA.Gov</a:t>
            </a:r>
            <a:r>
              <a:rPr lang="en-US" dirty="0"/>
              <a:t>/</a:t>
            </a:r>
            <a:r>
              <a:rPr lang="en-US" dirty="0" err="1"/>
              <a:t>Vets.Gov</a:t>
            </a:r>
            <a:r>
              <a:rPr lang="en-US" dirty="0"/>
              <a:t> </a:t>
            </a:r>
          </a:p>
        </p:txBody>
      </p:sp>
      <p:sp>
        <p:nvSpPr>
          <p:cNvPr id="4" name="Content Placeholder 3">
            <a:extLst>
              <a:ext uri="{FF2B5EF4-FFF2-40B4-BE49-F238E27FC236}">
                <a16:creationId xmlns:a16="http://schemas.microsoft.com/office/drawing/2014/main" id="{90485B40-CA57-604A-B3F3-66652E711575}"/>
              </a:ext>
            </a:extLst>
          </p:cNvPr>
          <p:cNvSpPr>
            <a:spLocks noGrp="1"/>
          </p:cNvSpPr>
          <p:nvPr>
            <p:ph sz="quarter" idx="13"/>
          </p:nvPr>
        </p:nvSpPr>
        <p:spPr/>
        <p:txBody>
          <a:bodyPr/>
          <a:lstStyle/>
          <a:p>
            <a:r>
              <a:rPr lang="en-US" dirty="0"/>
              <a:t>Measurably improved Veteran experience—on-line claim submissions from 62 to more than 500 per day</a:t>
            </a:r>
          </a:p>
          <a:p>
            <a:r>
              <a:rPr lang="en-US" dirty="0"/>
              <a:t>Increased speed of application deployment—average release cycle of 39 applications reduced from 90 to 7 days</a:t>
            </a:r>
          </a:p>
          <a:p>
            <a:r>
              <a:rPr lang="en-US" dirty="0"/>
              <a:t>Implementation cost 85% less than traditionally hosted services</a:t>
            </a:r>
          </a:p>
        </p:txBody>
      </p:sp>
      <p:sp>
        <p:nvSpPr>
          <p:cNvPr id="5" name="Text Placeholder 4">
            <a:extLst>
              <a:ext uri="{FF2B5EF4-FFF2-40B4-BE49-F238E27FC236}">
                <a16:creationId xmlns:a16="http://schemas.microsoft.com/office/drawing/2014/main" id="{F1262DB9-9C46-CB4F-B580-357A5BDA61BF}"/>
              </a:ext>
            </a:extLst>
          </p:cNvPr>
          <p:cNvSpPr>
            <a:spLocks noGrp="1"/>
          </p:cNvSpPr>
          <p:nvPr>
            <p:ph type="body" sz="quarter" idx="14"/>
          </p:nvPr>
        </p:nvSpPr>
        <p:spPr/>
        <p:txBody>
          <a:bodyPr/>
          <a:lstStyle/>
          <a:p>
            <a:r>
              <a:rPr lang="en-US" dirty="0"/>
              <a:t>Identity Access Mgmt. </a:t>
            </a:r>
          </a:p>
        </p:txBody>
      </p:sp>
      <p:sp>
        <p:nvSpPr>
          <p:cNvPr id="6" name="Content Placeholder 5">
            <a:extLst>
              <a:ext uri="{FF2B5EF4-FFF2-40B4-BE49-F238E27FC236}">
                <a16:creationId xmlns:a16="http://schemas.microsoft.com/office/drawing/2014/main" id="{8177EBC7-7E59-FB4B-B0A5-A881AE160904}"/>
              </a:ext>
            </a:extLst>
          </p:cNvPr>
          <p:cNvSpPr>
            <a:spLocks noGrp="1"/>
          </p:cNvSpPr>
          <p:nvPr>
            <p:ph sz="quarter" idx="15"/>
          </p:nvPr>
        </p:nvSpPr>
        <p:spPr/>
        <p:txBody>
          <a:bodyPr/>
          <a:lstStyle/>
          <a:p>
            <a:r>
              <a:rPr lang="en-US" dirty="0"/>
              <a:t>Large application migration to cloud in 8 months</a:t>
            </a:r>
          </a:p>
          <a:p>
            <a:r>
              <a:rPr lang="en-US" dirty="0"/>
              <a:t>Estimated 66% cost savings/avoidance greater than $11M/Year</a:t>
            </a:r>
          </a:p>
          <a:p>
            <a:r>
              <a:rPr lang="en-US" dirty="0"/>
              <a:t>Return on investment for transition achieved in 18 months</a:t>
            </a:r>
          </a:p>
        </p:txBody>
      </p:sp>
      <p:sp>
        <p:nvSpPr>
          <p:cNvPr id="7" name="Slide Number Placeholder 6">
            <a:extLst>
              <a:ext uri="{FF2B5EF4-FFF2-40B4-BE49-F238E27FC236}">
                <a16:creationId xmlns:a16="http://schemas.microsoft.com/office/drawing/2014/main" id="{383D13B9-DA9B-4145-8F7D-892023D43B62}"/>
              </a:ext>
            </a:extLst>
          </p:cNvPr>
          <p:cNvSpPr>
            <a:spLocks noGrp="1"/>
          </p:cNvSpPr>
          <p:nvPr>
            <p:ph type="sldNum" sz="quarter" idx="10"/>
          </p:nvPr>
        </p:nvSpPr>
        <p:spPr/>
        <p:txBody>
          <a:bodyPr/>
          <a:lstStyle/>
          <a:p>
            <a:fld id="{E573346A-FCA4-684E-8D18-26E8324063ED}" type="slidenum">
              <a:rPr lang="en-US" smtClean="0"/>
              <a:pPr/>
              <a:t>8</a:t>
            </a:fld>
            <a:endParaRPr lang="en-US"/>
          </a:p>
        </p:txBody>
      </p:sp>
      <p:sp>
        <p:nvSpPr>
          <p:cNvPr id="8" name="Footer Placeholder 7">
            <a:extLst>
              <a:ext uri="{FF2B5EF4-FFF2-40B4-BE49-F238E27FC236}">
                <a16:creationId xmlns:a16="http://schemas.microsoft.com/office/drawing/2014/main" id="{56E1FDE4-AEBD-084F-A303-314DB040047B}"/>
              </a:ext>
            </a:extLst>
          </p:cNvPr>
          <p:cNvSpPr>
            <a:spLocks noGrp="1"/>
          </p:cNvSpPr>
          <p:nvPr>
            <p:ph type="ftr" sz="quarter" idx="3"/>
          </p:nvPr>
        </p:nvSpPr>
        <p:spPr/>
        <p:txBody>
          <a:bodyPr/>
          <a:lstStyle/>
          <a:p>
            <a:r>
              <a:rPr lang="en-US"/>
              <a:t>FOR INTERNAL USE ONLY		Office of Information and Technology</a:t>
            </a:r>
            <a:endParaRPr lang="en-US" dirty="0"/>
          </a:p>
        </p:txBody>
      </p:sp>
    </p:spTree>
    <p:extLst>
      <p:ext uri="{BB962C8B-B14F-4D97-AF65-F5344CB8AC3E}">
        <p14:creationId xmlns:p14="http://schemas.microsoft.com/office/powerpoint/2010/main" val="155712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E906-49D8-5C42-8E4E-E4DCF39494BA}"/>
              </a:ext>
            </a:extLst>
          </p:cNvPr>
          <p:cNvSpPr>
            <a:spLocks noGrp="1"/>
          </p:cNvSpPr>
          <p:nvPr>
            <p:ph type="title"/>
          </p:nvPr>
        </p:nvSpPr>
        <p:spPr>
          <a:xfrm>
            <a:off x="628650" y="374904"/>
            <a:ext cx="8439150" cy="685800"/>
          </a:xfrm>
        </p:spPr>
        <p:txBody>
          <a:bodyPr/>
          <a:lstStyle/>
          <a:p>
            <a:r>
              <a:rPr lang="en-US" dirty="0">
                <a:solidFill>
                  <a:srgbClr val="000000"/>
                </a:solidFill>
                <a:latin typeface="Calibri" panose="020F0502020204030204" pitchFamily="34" charset="0"/>
                <a:ea typeface="Calibri" panose="020F0502020204030204" pitchFamily="34" charset="0"/>
              </a:rPr>
              <a:t>The VA Enterprise Cloud (VAEC) was launched in early 2018 and is the required cloud environment for VA apps</a:t>
            </a:r>
            <a:endParaRPr lang="en-US" dirty="0"/>
          </a:p>
        </p:txBody>
      </p:sp>
      <p:sp>
        <p:nvSpPr>
          <p:cNvPr id="3" name="Text Placeholder 2">
            <a:extLst>
              <a:ext uri="{FF2B5EF4-FFF2-40B4-BE49-F238E27FC236}">
                <a16:creationId xmlns:a16="http://schemas.microsoft.com/office/drawing/2014/main" id="{864C5FC8-5668-A248-A1BE-83BFD3D4A408}"/>
              </a:ext>
            </a:extLst>
          </p:cNvPr>
          <p:cNvSpPr>
            <a:spLocks noGrp="1"/>
          </p:cNvSpPr>
          <p:nvPr>
            <p:ph type="body" sz="quarter" idx="14"/>
          </p:nvPr>
        </p:nvSpPr>
        <p:spPr>
          <a:xfrm>
            <a:off x="-4170360" y="915230"/>
            <a:ext cx="3856038" cy="6182255"/>
          </a:xfrm>
        </p:spPr>
        <p:txBody>
          <a:bodyPr/>
          <a:lstStyle/>
          <a:p>
            <a:pPr>
              <a:lnSpc>
                <a:spcPct val="100000"/>
              </a:lnSpc>
            </a:pPr>
            <a:r>
              <a:rPr lang="en-US" sz="1200" dirty="0"/>
              <a:t>VA Enterprise Cloud</a:t>
            </a:r>
          </a:p>
          <a:p>
            <a:pPr lvl="1">
              <a:lnSpc>
                <a:spcPct val="100000"/>
              </a:lnSpc>
            </a:pPr>
            <a:r>
              <a:rPr lang="en-US" sz="1200" dirty="0"/>
              <a:t>VA Users</a:t>
            </a:r>
          </a:p>
          <a:p>
            <a:pPr lvl="2">
              <a:lnSpc>
                <a:spcPct val="100000"/>
              </a:lnSpc>
            </a:pPr>
            <a:r>
              <a:rPr lang="en-US" sz="1200" dirty="0"/>
              <a:t>Operational Tools</a:t>
            </a:r>
          </a:p>
          <a:p>
            <a:pPr lvl="3">
              <a:lnSpc>
                <a:spcPct val="100000"/>
              </a:lnSpc>
            </a:pPr>
            <a:r>
              <a:rPr lang="en-US" sz="1200" dirty="0"/>
              <a:t>General Support Services</a:t>
            </a:r>
          </a:p>
          <a:p>
            <a:pPr lvl="4">
              <a:lnSpc>
                <a:spcPct val="100000"/>
              </a:lnSpc>
            </a:pPr>
            <a:r>
              <a:rPr lang="en-US" sz="1200" dirty="0"/>
              <a:t>Microsoft Azure</a:t>
            </a:r>
          </a:p>
          <a:p>
            <a:pPr lvl="5">
              <a:lnSpc>
                <a:spcPct val="100000"/>
              </a:lnSpc>
            </a:pPr>
            <a:r>
              <a:rPr lang="en-US" sz="1200" dirty="0"/>
              <a:t>IaaS/PaaS/SaaS</a:t>
            </a:r>
          </a:p>
          <a:p>
            <a:pPr lvl="4">
              <a:lnSpc>
                <a:spcPct val="100000"/>
              </a:lnSpc>
            </a:pPr>
            <a:r>
              <a:rPr lang="en-US" sz="1200" dirty="0"/>
              <a:t>VA Apps</a:t>
            </a:r>
          </a:p>
          <a:p>
            <a:pPr lvl="3">
              <a:lnSpc>
                <a:spcPct val="100000"/>
              </a:lnSpc>
            </a:pPr>
            <a:r>
              <a:rPr lang="en-US" sz="1200" dirty="0"/>
              <a:t>General Support Services</a:t>
            </a:r>
          </a:p>
          <a:p>
            <a:pPr lvl="4">
              <a:lnSpc>
                <a:spcPct val="100000"/>
              </a:lnSpc>
            </a:pPr>
            <a:r>
              <a:rPr lang="en-US" sz="1200" dirty="0"/>
              <a:t>Amazon Web Services</a:t>
            </a:r>
          </a:p>
          <a:p>
            <a:pPr lvl="5">
              <a:lnSpc>
                <a:spcPct val="100000"/>
              </a:lnSpc>
            </a:pPr>
            <a:r>
              <a:rPr lang="en-US" sz="1200" dirty="0"/>
              <a:t>IaaS/PaaS/SaaS</a:t>
            </a:r>
          </a:p>
          <a:p>
            <a:pPr lvl="4">
              <a:lnSpc>
                <a:spcPct val="100000"/>
              </a:lnSpc>
            </a:pPr>
            <a:r>
              <a:rPr lang="en-US" sz="1200" dirty="0"/>
              <a:t>VA Apps</a:t>
            </a:r>
          </a:p>
          <a:p>
            <a:pPr lvl="3">
              <a:lnSpc>
                <a:spcPct val="100000"/>
              </a:lnSpc>
            </a:pPr>
            <a:r>
              <a:rPr lang="en-US" sz="1200" dirty="0"/>
              <a:t>General Support Services</a:t>
            </a:r>
          </a:p>
          <a:p>
            <a:pPr lvl="4">
              <a:lnSpc>
                <a:spcPct val="100000"/>
              </a:lnSpc>
            </a:pPr>
            <a:r>
              <a:rPr lang="en-US" sz="1200" dirty="0"/>
              <a:t>VA Private Cloud (Planned)</a:t>
            </a:r>
          </a:p>
          <a:p>
            <a:pPr lvl="5">
              <a:lnSpc>
                <a:spcPct val="100000"/>
              </a:lnSpc>
            </a:pPr>
            <a:r>
              <a:rPr lang="en-US" sz="1200" dirty="0"/>
              <a:t>IaaS/PaaS/SaaS</a:t>
            </a:r>
          </a:p>
          <a:p>
            <a:pPr lvl="4">
              <a:lnSpc>
                <a:spcPct val="100000"/>
              </a:lnSpc>
            </a:pPr>
            <a:r>
              <a:rPr lang="en-US" sz="1200" dirty="0"/>
              <a:t>VA Apps</a:t>
            </a:r>
          </a:p>
          <a:p>
            <a:pPr lvl="2">
              <a:lnSpc>
                <a:spcPct val="100000"/>
              </a:lnSpc>
            </a:pPr>
            <a:r>
              <a:rPr lang="en-US" sz="1200" dirty="0"/>
              <a:t>Plus future Clouds</a:t>
            </a:r>
          </a:p>
          <a:p>
            <a:pPr lvl="1">
              <a:lnSpc>
                <a:spcPct val="100000"/>
              </a:lnSpc>
            </a:pPr>
            <a:r>
              <a:rPr lang="en-US" sz="1200" dirty="0"/>
              <a:t>Existing VA Data Centers</a:t>
            </a:r>
          </a:p>
          <a:p>
            <a:pPr lvl="1">
              <a:lnSpc>
                <a:spcPct val="100000"/>
              </a:lnSpc>
            </a:pPr>
            <a:r>
              <a:rPr lang="en-US" sz="1200" dirty="0"/>
              <a:t>SaaS/PaaS Apps</a:t>
            </a:r>
          </a:p>
          <a:p>
            <a:pPr lvl="2">
              <a:lnSpc>
                <a:spcPct val="100000"/>
              </a:lnSpc>
            </a:pPr>
            <a:r>
              <a:rPr lang="en-US" sz="1200" dirty="0">
                <a:solidFill>
                  <a:schemeClr val="tx1"/>
                </a:solidFill>
              </a:rPr>
              <a:t>VATAS</a:t>
            </a:r>
          </a:p>
          <a:p>
            <a:pPr lvl="2">
              <a:lnSpc>
                <a:spcPct val="100000"/>
              </a:lnSpc>
            </a:pPr>
            <a:r>
              <a:rPr lang="en-US" sz="1200" dirty="0">
                <a:solidFill>
                  <a:schemeClr val="tx1"/>
                </a:solidFill>
              </a:rPr>
              <a:t>TMS</a:t>
            </a:r>
          </a:p>
          <a:p>
            <a:pPr lvl="2">
              <a:lnSpc>
                <a:spcPct val="100000"/>
              </a:lnSpc>
            </a:pPr>
            <a:r>
              <a:rPr lang="en-US" sz="1200" dirty="0">
                <a:solidFill>
                  <a:schemeClr val="tx1"/>
                </a:solidFill>
              </a:rPr>
              <a:t>HRIS</a:t>
            </a:r>
          </a:p>
          <a:p>
            <a:pPr lvl="2">
              <a:lnSpc>
                <a:spcPct val="100000"/>
              </a:lnSpc>
            </a:pPr>
            <a:r>
              <a:rPr lang="en-US" sz="1200" dirty="0">
                <a:solidFill>
                  <a:schemeClr val="tx1"/>
                </a:solidFill>
              </a:rPr>
              <a:t>Office 365</a:t>
            </a:r>
          </a:p>
          <a:p>
            <a:pPr lvl="2">
              <a:lnSpc>
                <a:spcPct val="100000"/>
              </a:lnSpc>
            </a:pPr>
            <a:r>
              <a:rPr lang="en-US" sz="1200" dirty="0">
                <a:solidFill>
                  <a:schemeClr val="tx1"/>
                </a:solidFill>
              </a:rPr>
              <a:t>Salesforce</a:t>
            </a:r>
          </a:p>
          <a:p>
            <a:pPr lvl="2">
              <a:lnSpc>
                <a:spcPct val="100000"/>
              </a:lnSpc>
            </a:pPr>
            <a:r>
              <a:rPr lang="en-US" sz="1200" dirty="0">
                <a:solidFill>
                  <a:schemeClr val="tx1"/>
                </a:solidFill>
              </a:rPr>
              <a:t>Others</a:t>
            </a:r>
          </a:p>
          <a:p>
            <a:pPr marL="0" indent="0">
              <a:lnSpc>
                <a:spcPct val="100000"/>
              </a:lnSpc>
              <a:buNone/>
            </a:pPr>
            <a:r>
              <a:rPr lang="en-US" sz="1200" dirty="0"/>
              <a:t>IaaS = Infrastructure as  a Service</a:t>
            </a:r>
          </a:p>
          <a:p>
            <a:pPr marL="0" indent="0">
              <a:lnSpc>
                <a:spcPct val="100000"/>
              </a:lnSpc>
              <a:buNone/>
            </a:pPr>
            <a:r>
              <a:rPr lang="en-US" sz="1200" dirty="0"/>
              <a:t>PaaS = Platform as a Service</a:t>
            </a:r>
          </a:p>
          <a:p>
            <a:pPr marL="0" indent="0">
              <a:lnSpc>
                <a:spcPct val="100000"/>
              </a:lnSpc>
              <a:buNone/>
            </a:pPr>
            <a:r>
              <a:rPr lang="en-US" sz="1200" dirty="0"/>
              <a:t>SaaS = Software as a Service</a:t>
            </a:r>
          </a:p>
        </p:txBody>
      </p:sp>
      <p:pic>
        <p:nvPicPr>
          <p:cNvPr id="8" name="Content Placeholder 7" descr="Enterprise Cloud infographic—full text description follows: ">
            <a:extLst>
              <a:ext uri="{FF2B5EF4-FFF2-40B4-BE49-F238E27FC236}">
                <a16:creationId xmlns:a16="http://schemas.microsoft.com/office/drawing/2014/main" id="{C88AB83E-4C27-4341-A783-7B80F49760EB}"/>
              </a:ext>
            </a:extLst>
          </p:cNvPr>
          <p:cNvPicPr>
            <a:picLocks noGrp="1" noChangeAspect="1"/>
          </p:cNvPicPr>
          <p:nvPr>
            <p:ph sz="quarter" idx="12"/>
          </p:nvPr>
        </p:nvPicPr>
        <p:blipFill>
          <a:blip r:embed="rId3"/>
          <a:stretch>
            <a:fillRect/>
          </a:stretch>
        </p:blipFill>
        <p:spPr>
          <a:xfrm>
            <a:off x="303826" y="1379300"/>
            <a:ext cx="8536348" cy="4553546"/>
          </a:xfrm>
        </p:spPr>
      </p:pic>
      <p:sp>
        <p:nvSpPr>
          <p:cNvPr id="5" name="Slide Number Placeholder 4">
            <a:extLst>
              <a:ext uri="{FF2B5EF4-FFF2-40B4-BE49-F238E27FC236}">
                <a16:creationId xmlns:a16="http://schemas.microsoft.com/office/drawing/2014/main" id="{EADD5B7E-0E4E-5C47-A3AA-95408759C4A0}"/>
              </a:ext>
            </a:extLst>
          </p:cNvPr>
          <p:cNvSpPr>
            <a:spLocks noGrp="1"/>
          </p:cNvSpPr>
          <p:nvPr>
            <p:ph type="sldNum" sz="quarter" idx="10"/>
          </p:nvPr>
        </p:nvSpPr>
        <p:spPr/>
        <p:txBody>
          <a:bodyPr/>
          <a:lstStyle/>
          <a:p>
            <a:fld id="{E573346A-FCA4-684E-8D18-26E8324063ED}" type="slidenum">
              <a:rPr lang="en-US" smtClean="0"/>
              <a:t>9</a:t>
            </a:fld>
            <a:endParaRPr lang="en-US"/>
          </a:p>
        </p:txBody>
      </p:sp>
      <p:sp>
        <p:nvSpPr>
          <p:cNvPr id="6" name="Footer Placeholder 5">
            <a:extLst>
              <a:ext uri="{FF2B5EF4-FFF2-40B4-BE49-F238E27FC236}">
                <a16:creationId xmlns:a16="http://schemas.microsoft.com/office/drawing/2014/main" id="{1A0C0E7E-4FB7-694A-B715-A7D633478B81}"/>
              </a:ext>
            </a:extLst>
          </p:cNvPr>
          <p:cNvSpPr>
            <a:spLocks noGrp="1"/>
          </p:cNvSpPr>
          <p:nvPr>
            <p:ph type="ftr" sz="quarter" idx="3"/>
          </p:nvPr>
        </p:nvSpPr>
        <p:spPr/>
        <p:txBody>
          <a:bodyPr/>
          <a:lstStyle/>
          <a:p>
            <a:pPr algn="l"/>
            <a:r>
              <a:rPr lang="en-US"/>
              <a:t>FOR INTERNAL USE ONLY		Office of Information and Technology</a:t>
            </a:r>
            <a:endParaRPr lang="en-US" dirty="0"/>
          </a:p>
        </p:txBody>
      </p:sp>
    </p:spTree>
    <p:extLst>
      <p:ext uri="{BB962C8B-B14F-4D97-AF65-F5344CB8AC3E}">
        <p14:creationId xmlns:p14="http://schemas.microsoft.com/office/powerpoint/2010/main" val="278030706"/>
      </p:ext>
    </p:extLst>
  </p:cSld>
  <p:clrMapOvr>
    <a:masterClrMapping/>
  </p:clrMapOvr>
</p:sld>
</file>

<file path=ppt/theme/theme1.xml><?xml version="1.0" encoding="utf-8"?>
<a:theme xmlns:a="http://schemas.openxmlformats.org/drawingml/2006/main" name="OI&amp;T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6345</TotalTime>
  <Words>2244</Words>
  <Application>Microsoft Office PowerPoint</Application>
  <PresentationFormat>On-screen Show (4:3)</PresentationFormat>
  <Paragraphs>300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.AppleSystemUIFont</vt:lpstr>
      <vt:lpstr>Arial</vt:lpstr>
      <vt:lpstr>Calibri</vt:lpstr>
      <vt:lpstr>CambriaMath</vt:lpstr>
      <vt:lpstr>Wingdings</vt:lpstr>
      <vt:lpstr>OI&amp;T PPT Layout</vt:lpstr>
      <vt:lpstr>Enterprise Cloud Solutions OFFICE (ECSO) Informational Brief</vt:lpstr>
      <vt:lpstr>VAEC</vt:lpstr>
      <vt:lpstr>ECSO Organizational Structure Overview</vt:lpstr>
      <vt:lpstr>ECSO was established in March 2018 with a well-defined mission, vision, and roles</vt:lpstr>
      <vt:lpstr>Aligned to VA Priorities</vt:lpstr>
      <vt:lpstr>Implementing VA’s Cloud Strategy—Major Elements</vt:lpstr>
      <vt:lpstr>Cloud Use Directives</vt:lpstr>
      <vt:lpstr>VAEC Successes To Date</vt:lpstr>
      <vt:lpstr>The VA Enterprise Cloud (VAEC) was launched in early 2018 and is the required cloud environment for VA apps</vt:lpstr>
      <vt:lpstr>VAEC Acquisition Support</vt:lpstr>
      <vt:lpstr>VAEC Acquisition Support</vt:lpstr>
      <vt:lpstr>VAEC Acquisition Support</vt:lpstr>
      <vt:lpstr>ECSO has established strategic contracts to provide cloud capacity and expertise</vt:lpstr>
      <vt:lpstr>Cloud Funding</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Cloud Solutions Office (ECSO) Informational Brief</dc:title>
  <dc:subject/>
  <dc:creator>U.S. Department of Veterans Affairs, Office of Information and Technology</dc:creator>
  <cp:keywords>PPT, OIT, presentation, Office of Information and Technology, Cloud, Enterprise Cloud,</cp:keywords>
  <dc:description>OIT20180620</dc:description>
  <cp:lastModifiedBy>MacNeil</cp:lastModifiedBy>
  <cp:revision>222</cp:revision>
  <cp:lastPrinted>2017-03-28T14:15:43Z</cp:lastPrinted>
  <dcterms:created xsi:type="dcterms:W3CDTF">2017-03-15T17:05:18Z</dcterms:created>
  <dcterms:modified xsi:type="dcterms:W3CDTF">2019-05-31T15:30:41Z</dcterms:modified>
  <cp:category/>
</cp:coreProperties>
</file>