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handoutMasterIdLst>
    <p:handoutMasterId r:id="rId20"/>
  </p:handoutMasterIdLst>
  <p:sldIdLst>
    <p:sldId id="291" r:id="rId2"/>
    <p:sldId id="332" r:id="rId3"/>
    <p:sldId id="328" r:id="rId4"/>
    <p:sldId id="329" r:id="rId5"/>
    <p:sldId id="330" r:id="rId6"/>
    <p:sldId id="341" r:id="rId7"/>
    <p:sldId id="333" r:id="rId8"/>
    <p:sldId id="272" r:id="rId9"/>
    <p:sldId id="271" r:id="rId10"/>
    <p:sldId id="322" r:id="rId11"/>
    <p:sldId id="338" r:id="rId12"/>
    <p:sldId id="318" r:id="rId13"/>
    <p:sldId id="312" r:id="rId14"/>
    <p:sldId id="320" r:id="rId15"/>
    <p:sldId id="319" r:id="rId16"/>
    <p:sldId id="314" r:id="rId17"/>
    <p:sldId id="34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04" autoAdjust="0"/>
    <p:restoredTop sz="96482" autoAdjust="0"/>
  </p:normalViewPr>
  <p:slideViewPr>
    <p:cSldViewPr>
      <p:cViewPr varScale="1">
        <p:scale>
          <a:sx n="78" d="100"/>
          <a:sy n="78" d="100"/>
        </p:scale>
        <p:origin x="-82" y="-120"/>
      </p:cViewPr>
      <p:guideLst>
        <p:guide orient="horz" pos="912"/>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499739993634976E-2"/>
          <c:y val="0.1392375142600806"/>
          <c:w val="0.78620701799311754"/>
          <c:h val="0.81721666494439327"/>
        </c:manualLayout>
      </c:layout>
      <c:barChart>
        <c:barDir val="col"/>
        <c:grouping val="stacked"/>
        <c:varyColors val="0"/>
        <c:ser>
          <c:idx val="1"/>
          <c:order val="1"/>
          <c:tx>
            <c:strRef>
              <c:f>Sheet2!$B$4</c:f>
              <c:strCache>
                <c:ptCount val="1"/>
                <c:pt idx="0">
                  <c:v>Obligated</c:v>
                </c:pt>
              </c:strCache>
            </c:strRef>
          </c:tx>
          <c:spPr>
            <a:solidFill>
              <a:srgbClr val="99FF99"/>
            </a:solidFill>
            <a:ln>
              <a:solidFill>
                <a:srgbClr val="008000"/>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Sheet2!$C$2:$J$2</c:f>
              <c:strCache>
                <c:ptCount val="8"/>
                <c:pt idx="0">
                  <c:v> October</c:v>
                </c:pt>
                <c:pt idx="1">
                  <c:v> November</c:v>
                </c:pt>
                <c:pt idx="2">
                  <c:v> December</c:v>
                </c:pt>
                <c:pt idx="3">
                  <c:v> January</c:v>
                </c:pt>
                <c:pt idx="4">
                  <c:v> February</c:v>
                </c:pt>
                <c:pt idx="5">
                  <c:v> March</c:v>
                </c:pt>
                <c:pt idx="6">
                  <c:v> April</c:v>
                </c:pt>
                <c:pt idx="7">
                  <c:v> May</c:v>
                </c:pt>
              </c:strCache>
            </c:strRef>
          </c:cat>
          <c:val>
            <c:numRef>
              <c:f>Sheet2!$C$4:$J$4</c:f>
              <c:numCache>
                <c:formatCode>_(* #,##0_);_(* \(#,##0\);_(* "-"??_);_(@_)</c:formatCode>
                <c:ptCount val="8"/>
                <c:pt idx="0">
                  <c:v>262264731.13999999</c:v>
                </c:pt>
                <c:pt idx="1">
                  <c:v>338863777.38</c:v>
                </c:pt>
                <c:pt idx="2">
                  <c:v>458676504</c:v>
                </c:pt>
                <c:pt idx="3">
                  <c:v>560735653.89999998</c:v>
                </c:pt>
                <c:pt idx="4">
                  <c:v>596917379.75999999</c:v>
                </c:pt>
                <c:pt idx="5">
                  <c:v>828390582.76999998</c:v>
                </c:pt>
                <c:pt idx="6">
                  <c:v>981393479.13</c:v>
                </c:pt>
                <c:pt idx="7">
                  <c:v>1294009272.2</c:v>
                </c:pt>
              </c:numCache>
            </c:numRef>
          </c:val>
        </c:ser>
        <c:ser>
          <c:idx val="2"/>
          <c:order val="2"/>
          <c:tx>
            <c:strRef>
              <c:f>Sheet2!$B$5</c:f>
              <c:strCache>
                <c:ptCount val="1"/>
                <c:pt idx="0">
                  <c:v>Ready to Solicit</c:v>
                </c:pt>
              </c:strCache>
            </c:strRef>
          </c:tx>
          <c:spPr>
            <a:solidFill>
              <a:srgbClr val="FFC000"/>
            </a:solidFill>
            <a:ln>
              <a:solidFill>
                <a:schemeClr val="accent6">
                  <a:lumMod val="50000"/>
                </a:schemeClr>
              </a:solidFill>
            </a:ln>
          </c:spPr>
          <c:invertIfNegative val="0"/>
          <c:dLbls>
            <c:dLbl>
              <c:idx val="3"/>
              <c:layout>
                <c:manualLayout>
                  <c:x val="0"/>
                  <c:y val="9.6208272881206022E-3"/>
                </c:manualLayout>
              </c:layout>
              <c:showLegendKey val="0"/>
              <c:showVal val="1"/>
              <c:showCatName val="0"/>
              <c:showSerName val="0"/>
              <c:showPercent val="0"/>
              <c:showBubbleSize val="0"/>
            </c:dLbl>
            <c:dLbl>
              <c:idx val="4"/>
              <c:layout>
                <c:manualLayout>
                  <c:x val="0"/>
                  <c:y val="1.7317489118617104E-2"/>
                </c:manualLayout>
              </c:layout>
              <c:showLegendKey val="0"/>
              <c:showVal val="1"/>
              <c:showCatName val="0"/>
              <c:showSerName val="0"/>
              <c:showPercent val="0"/>
              <c:showBubbleSize val="0"/>
            </c:dLbl>
            <c:dLbl>
              <c:idx val="5"/>
              <c:layout>
                <c:manualLayout>
                  <c:x val="0"/>
                  <c:y val="2.5014150949113564E-2"/>
                </c:manualLayout>
              </c:layout>
              <c:showLegendKey val="0"/>
              <c:showVal val="1"/>
              <c:showCatName val="0"/>
              <c:showSerName val="0"/>
              <c:showPercent val="0"/>
              <c:showBubbleSize val="0"/>
            </c:dLbl>
            <c:dLbl>
              <c:idx val="6"/>
              <c:layout>
                <c:manualLayout>
                  <c:x val="1.2634707621425689E-3"/>
                  <c:y val="3.0786647321985942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Sheet2!$C$2:$J$2</c:f>
              <c:strCache>
                <c:ptCount val="8"/>
                <c:pt idx="0">
                  <c:v> October</c:v>
                </c:pt>
                <c:pt idx="1">
                  <c:v> November</c:v>
                </c:pt>
                <c:pt idx="2">
                  <c:v> December</c:v>
                </c:pt>
                <c:pt idx="3">
                  <c:v> January</c:v>
                </c:pt>
                <c:pt idx="4">
                  <c:v> February</c:v>
                </c:pt>
                <c:pt idx="5">
                  <c:v> March</c:v>
                </c:pt>
                <c:pt idx="6">
                  <c:v> April</c:v>
                </c:pt>
                <c:pt idx="7">
                  <c:v> May</c:v>
                </c:pt>
              </c:strCache>
            </c:strRef>
          </c:cat>
          <c:val>
            <c:numRef>
              <c:f>Sheet2!$C$5:$J$5</c:f>
              <c:numCache>
                <c:formatCode>_(* #,##0_);_(* \(#,##0\);_(* "-"??_);_(@_)</c:formatCode>
                <c:ptCount val="8"/>
                <c:pt idx="0">
                  <c:v>0</c:v>
                </c:pt>
                <c:pt idx="1">
                  <c:v>0</c:v>
                </c:pt>
                <c:pt idx="2">
                  <c:v>0</c:v>
                </c:pt>
                <c:pt idx="3">
                  <c:v>112776080.77</c:v>
                </c:pt>
                <c:pt idx="4">
                  <c:v>197752074.44999996</c:v>
                </c:pt>
                <c:pt idx="5">
                  <c:v>209384400.19000003</c:v>
                </c:pt>
                <c:pt idx="6">
                  <c:v>270491384.28999984</c:v>
                </c:pt>
                <c:pt idx="7">
                  <c:v>280104876.06999993</c:v>
                </c:pt>
              </c:numCache>
            </c:numRef>
          </c:val>
        </c:ser>
        <c:ser>
          <c:idx val="3"/>
          <c:order val="3"/>
          <c:tx>
            <c:strRef>
              <c:f>Sheet2!$B$6</c:f>
              <c:strCache>
                <c:ptCount val="1"/>
                <c:pt idx="0">
                  <c:v>In Progress</c:v>
                </c:pt>
              </c:strCache>
            </c:strRef>
          </c:tx>
          <c:spPr>
            <a:solidFill>
              <a:srgbClr val="00FFFF"/>
            </a:solidFill>
            <a:ln>
              <a:solidFill>
                <a:schemeClr val="accent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Sheet2!$C$2:$J$2</c:f>
              <c:strCache>
                <c:ptCount val="8"/>
                <c:pt idx="0">
                  <c:v> October</c:v>
                </c:pt>
                <c:pt idx="1">
                  <c:v> November</c:v>
                </c:pt>
                <c:pt idx="2">
                  <c:v> December</c:v>
                </c:pt>
                <c:pt idx="3">
                  <c:v> January</c:v>
                </c:pt>
                <c:pt idx="4">
                  <c:v> February</c:v>
                </c:pt>
                <c:pt idx="5">
                  <c:v> March</c:v>
                </c:pt>
                <c:pt idx="6">
                  <c:v> April</c:v>
                </c:pt>
                <c:pt idx="7">
                  <c:v> May</c:v>
                </c:pt>
              </c:strCache>
            </c:strRef>
          </c:cat>
          <c:val>
            <c:numRef>
              <c:f>Sheet2!$C$6:$J$6</c:f>
              <c:numCache>
                <c:formatCode>_(* #,##0_);_(* \(#,##0\);_(* "-"??_);_(@_)</c:formatCode>
                <c:ptCount val="8"/>
                <c:pt idx="0">
                  <c:v>0</c:v>
                </c:pt>
                <c:pt idx="1">
                  <c:v>0</c:v>
                </c:pt>
                <c:pt idx="2">
                  <c:v>0</c:v>
                </c:pt>
                <c:pt idx="3">
                  <c:v>194993140.03</c:v>
                </c:pt>
                <c:pt idx="4">
                  <c:v>524455173.22000003</c:v>
                </c:pt>
                <c:pt idx="5">
                  <c:v>636414838.33999944</c:v>
                </c:pt>
                <c:pt idx="6">
                  <c:v>515624139.75</c:v>
                </c:pt>
                <c:pt idx="7">
                  <c:v>639901416.08999991</c:v>
                </c:pt>
              </c:numCache>
            </c:numRef>
          </c:val>
        </c:ser>
        <c:dLbls>
          <c:showLegendKey val="0"/>
          <c:showVal val="0"/>
          <c:showCatName val="0"/>
          <c:showSerName val="0"/>
          <c:showPercent val="0"/>
          <c:showBubbleSize val="0"/>
        </c:dLbls>
        <c:gapWidth val="150"/>
        <c:overlap val="100"/>
        <c:axId val="78781056"/>
        <c:axId val="78807424"/>
      </c:barChart>
      <c:lineChart>
        <c:grouping val="standard"/>
        <c:varyColors val="0"/>
        <c:ser>
          <c:idx val="0"/>
          <c:order val="0"/>
          <c:tx>
            <c:strRef>
              <c:f>Sheet2!$B$3</c:f>
              <c:strCache>
                <c:ptCount val="1"/>
                <c:pt idx="0">
                  <c:v>FY13 Plan</c:v>
                </c:pt>
              </c:strCache>
            </c:strRef>
          </c:tx>
          <c:marker>
            <c:symbol val="diamond"/>
            <c:size val="7"/>
          </c:marker>
          <c:dLbls>
            <c:dLbl>
              <c:idx val="6"/>
              <c:layout>
                <c:manualLayout>
                  <c:x val="1.0107766097139721E-2"/>
                  <c:y val="0"/>
                </c:manualLayout>
              </c:layout>
              <c:showLegendKey val="0"/>
              <c:showVal val="1"/>
              <c:showCatName val="0"/>
              <c:showSerName val="0"/>
              <c:showPercent val="0"/>
              <c:showBubbleSize val="0"/>
            </c:dLbl>
            <c:dLbl>
              <c:idx val="7"/>
              <c:layout>
                <c:manualLayout>
                  <c:x val="7.5808245728548667E-3"/>
                  <c:y val="0"/>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Sheet2!$C$2:$J$2</c:f>
              <c:strCache>
                <c:ptCount val="8"/>
                <c:pt idx="0">
                  <c:v> October</c:v>
                </c:pt>
                <c:pt idx="1">
                  <c:v> November</c:v>
                </c:pt>
                <c:pt idx="2">
                  <c:v> December</c:v>
                </c:pt>
                <c:pt idx="3">
                  <c:v> January</c:v>
                </c:pt>
                <c:pt idx="4">
                  <c:v> February</c:v>
                </c:pt>
                <c:pt idx="5">
                  <c:v> March</c:v>
                </c:pt>
                <c:pt idx="6">
                  <c:v> April</c:v>
                </c:pt>
                <c:pt idx="7">
                  <c:v> May</c:v>
                </c:pt>
              </c:strCache>
            </c:strRef>
          </c:cat>
          <c:val>
            <c:numRef>
              <c:f>Sheet2!$C$3:$J$3</c:f>
              <c:numCache>
                <c:formatCode>_(* #,##0_);_(* \(#,##0\);_(* "-"??_);_(@_)</c:formatCode>
                <c:ptCount val="8"/>
                <c:pt idx="0">
                  <c:v>255502340.71942839</c:v>
                </c:pt>
                <c:pt idx="1">
                  <c:v>390286852.36904562</c:v>
                </c:pt>
                <c:pt idx="2">
                  <c:v>498584819.14875752</c:v>
                </c:pt>
                <c:pt idx="3">
                  <c:v>624734416.89225137</c:v>
                </c:pt>
                <c:pt idx="4">
                  <c:v>734932923.732898</c:v>
                </c:pt>
                <c:pt idx="5">
                  <c:v>929410477.49905527</c:v>
                </c:pt>
                <c:pt idx="6">
                  <c:v>1145757477.4990561</c:v>
                </c:pt>
                <c:pt idx="7">
                  <c:v>1301138477.4990561</c:v>
                </c:pt>
              </c:numCache>
            </c:numRef>
          </c:val>
          <c:smooth val="0"/>
        </c:ser>
        <c:dLbls>
          <c:showLegendKey val="0"/>
          <c:showVal val="0"/>
          <c:showCatName val="0"/>
          <c:showSerName val="0"/>
          <c:showPercent val="0"/>
          <c:showBubbleSize val="0"/>
        </c:dLbls>
        <c:marker val="1"/>
        <c:smooth val="0"/>
        <c:axId val="78781056"/>
        <c:axId val="78807424"/>
      </c:lineChart>
      <c:catAx>
        <c:axId val="78781056"/>
        <c:scaling>
          <c:orientation val="minMax"/>
        </c:scaling>
        <c:delete val="0"/>
        <c:axPos val="b"/>
        <c:majorTickMark val="out"/>
        <c:minorTickMark val="none"/>
        <c:tickLblPos val="nextTo"/>
        <c:crossAx val="78807424"/>
        <c:crosses val="autoZero"/>
        <c:auto val="1"/>
        <c:lblAlgn val="ctr"/>
        <c:lblOffset val="100"/>
        <c:noMultiLvlLbl val="0"/>
      </c:catAx>
      <c:valAx>
        <c:axId val="78807424"/>
        <c:scaling>
          <c:orientation val="minMax"/>
        </c:scaling>
        <c:delete val="0"/>
        <c:axPos val="l"/>
        <c:majorGridlines/>
        <c:numFmt formatCode="#,##0" sourceLinked="0"/>
        <c:majorTickMark val="out"/>
        <c:minorTickMark val="none"/>
        <c:tickLblPos val="nextTo"/>
        <c:crossAx val="78781056"/>
        <c:crosses val="autoZero"/>
        <c:crossBetween val="between"/>
        <c:dispUnits>
          <c:builtInUnit val="millions"/>
          <c:dispUnitsLbl>
            <c:layout/>
          </c:dispUnitsLbl>
        </c:dispUnits>
      </c:valAx>
    </c:plotArea>
    <c:legend>
      <c:legendPos val="r"/>
      <c:layout>
        <c:manualLayout>
          <c:xMode val="edge"/>
          <c:yMode val="edge"/>
          <c:x val="0.86044328722460961"/>
          <c:y val="0.58864631647071575"/>
          <c:w val="0.11681423905682609"/>
          <c:h val="0.27413170100312789"/>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0.16276</cdr:x>
      <cdr:y>0.0138</cdr:y>
    </cdr:from>
    <cdr:to>
      <cdr:x>0.94983</cdr:x>
      <cdr:y>0.16564</cdr:y>
    </cdr:to>
    <cdr:sp macro="" textlink="">
      <cdr:nvSpPr>
        <cdr:cNvPr id="2" name="TextBox 1"/>
        <cdr:cNvSpPr txBox="1"/>
      </cdr:nvSpPr>
      <cdr:spPr>
        <a:xfrm xmlns:a="http://schemas.openxmlformats.org/drawingml/2006/main">
          <a:off x="1636060" y="100852"/>
          <a:ext cx="7911352" cy="110938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ysClr val="windowText" lastClr="000000"/>
              </a:solidFill>
              <a:effectLst/>
              <a:uLnTx/>
              <a:uFillTx/>
              <a:latin typeface="+mn-lt"/>
              <a:ea typeface="+mn-ea"/>
              <a:cs typeface="+mn-cs"/>
            </a:rPr>
            <a:t>FY13 IT Budget and Acquisition Status </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ysClr val="windowText" lastClr="000000"/>
              </a:solidFill>
              <a:effectLst/>
              <a:uLnTx/>
              <a:uFillTx/>
              <a:latin typeface="+mn-lt"/>
              <a:ea typeface="+mn-ea"/>
              <a:cs typeface="+mn-cs"/>
            </a:rPr>
            <a:t>              Non-Pay thru May 22, 2013</a:t>
          </a:r>
        </a:p>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43B823-1050-42E7-A40E-4033D83ADDB4}" type="datetimeFigureOut">
              <a:rPr lang="en-US" smtClean="0"/>
              <a:pPr/>
              <a:t>6/14/2013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1408E26-629C-4CF6-8CC9-1BA3431B9F25}" type="slidenum">
              <a:rPr lang="en-US" smtClean="0"/>
              <a:pPr/>
              <a:t>‹#›</a:t>
            </a:fld>
            <a:endParaRPr lang="en-US"/>
          </a:p>
        </p:txBody>
      </p:sp>
    </p:spTree>
    <p:extLst>
      <p:ext uri="{BB962C8B-B14F-4D97-AF65-F5344CB8AC3E}">
        <p14:creationId xmlns:p14="http://schemas.microsoft.com/office/powerpoint/2010/main" val="1463066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3D2F3F-A762-4D5C-84D1-66D13F3EA7C6}" type="datetimeFigureOut">
              <a:rPr lang="en-US" smtClean="0"/>
              <a:pPr/>
              <a:t>6/14/2013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1E6E579-48EA-44A8-8989-E877E8F3B357}" type="slidenum">
              <a:rPr lang="en-US" smtClean="0"/>
              <a:pPr/>
              <a:t>‹#›</a:t>
            </a:fld>
            <a:endParaRPr lang="en-US" dirty="0"/>
          </a:p>
        </p:txBody>
      </p:sp>
    </p:spTree>
    <p:extLst>
      <p:ext uri="{BB962C8B-B14F-4D97-AF65-F5344CB8AC3E}">
        <p14:creationId xmlns:p14="http://schemas.microsoft.com/office/powerpoint/2010/main" val="1377869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203325" y="687388"/>
            <a:ext cx="4619625" cy="3465512"/>
          </a:xfrm>
          <a:ln/>
        </p:spPr>
      </p:sp>
      <p:sp>
        <p:nvSpPr>
          <p:cNvPr id="16387" name="Rectangle 3"/>
          <p:cNvSpPr>
            <a:spLocks noGrp="1" noChangeArrowheads="1"/>
          </p:cNvSpPr>
          <p:nvPr>
            <p:ph type="body" idx="1"/>
          </p:nvPr>
        </p:nvSpPr>
        <p:spPr>
          <a:xfrm>
            <a:off x="924985" y="4383516"/>
            <a:ext cx="5160434" cy="4223728"/>
          </a:xfrm>
          <a:noFill/>
          <a:ln/>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fld id="{B1E6E579-48EA-44A8-8989-E877E8F3B35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7"/>
          <p:cNvSpPr>
            <a:spLocks noGrp="1" noChangeArrowheads="1"/>
          </p:cNvSpPr>
          <p:nvPr>
            <p:ph type="sldNum" sz="quarter" idx="5"/>
          </p:nvPr>
        </p:nvSpPr>
        <p:spPr>
          <a:noFill/>
        </p:spPr>
        <p:txBody>
          <a:bodyPr/>
          <a:lstStyle/>
          <a:p>
            <a:fld id="{2AFEC61A-5ABE-4BD8-9D8C-2EE6DA6C8158}" type="slidenum">
              <a:rPr lang="en-US"/>
              <a:pPr/>
              <a:t>3</a:t>
            </a:fld>
            <a:endParaRPr lang="en-US" dirty="0"/>
          </a:p>
        </p:txBody>
      </p:sp>
      <p:sp>
        <p:nvSpPr>
          <p:cNvPr id="40964" name="Rectangle 66"/>
          <p:cNvSpPr>
            <a:spLocks noGrp="1" noRot="1" noChangeAspect="1" noChangeArrowheads="1" noTextEdit="1"/>
          </p:cNvSpPr>
          <p:nvPr>
            <p:ph type="sldImg"/>
          </p:nvPr>
        </p:nvSpPr>
        <p:spPr>
          <a:xfrm>
            <a:off x="1171575" y="695325"/>
            <a:ext cx="4649788" cy="3487738"/>
          </a:xfrm>
          <a:ln/>
        </p:spPr>
      </p:sp>
      <p:sp>
        <p:nvSpPr>
          <p:cNvPr id="40965" name="Rectangle 67"/>
          <p:cNvSpPr>
            <a:spLocks noGrp="1" noChangeArrowheads="1"/>
          </p:cNvSpPr>
          <p:nvPr>
            <p:ph type="body" idx="1"/>
          </p:nvPr>
        </p:nvSpPr>
        <p:spPr>
          <a:xfrm>
            <a:off x="701676" y="4221163"/>
            <a:ext cx="5607050" cy="4960937"/>
          </a:xfrm>
          <a:noFill/>
          <a:ln/>
        </p:spPr>
        <p:txBody>
          <a:bodyPr/>
          <a:lstStyle/>
          <a:p>
            <a:pPr marL="190457" indent="-190457" algn="ctr">
              <a:lnSpc>
                <a:spcPct val="80000"/>
              </a:lnSpc>
            </a:pPr>
            <a:r>
              <a:rPr lang="en-US" sz="1000" b="1" u="sng" dirty="0"/>
              <a:t>GUIDANCE</a:t>
            </a:r>
          </a:p>
          <a:p>
            <a:pPr marL="190457" indent="-190457">
              <a:lnSpc>
                <a:spcPct val="80000"/>
              </a:lnSpc>
            </a:pPr>
            <a:endParaRPr lang="en-US" sz="1000" dirty="0"/>
          </a:p>
          <a:p>
            <a:pPr marL="285686" indent="-285686">
              <a:lnSpc>
                <a:spcPct val="80000"/>
              </a:lnSpc>
              <a:buAutoNum type="romanUcPeriod"/>
            </a:pPr>
            <a:r>
              <a:rPr lang="en-US" sz="1000" b="1" dirty="0"/>
              <a:t>Purpose of Slide</a:t>
            </a:r>
          </a:p>
          <a:p>
            <a:pPr marL="742786" lvl="1" indent="-285686">
              <a:lnSpc>
                <a:spcPct val="80000"/>
              </a:lnSpc>
              <a:buFont typeface="Arial" pitchFamily="34" charset="0"/>
              <a:buChar char="•"/>
            </a:pPr>
            <a:r>
              <a:rPr lang="en-US" sz="1000" dirty="0"/>
              <a:t>This slide will provide a summary of the status of your most important objectives/priorities/initiatives that you were trying to accomplish. </a:t>
            </a:r>
          </a:p>
          <a:p>
            <a:pPr marL="190457" indent="-190457">
              <a:lnSpc>
                <a:spcPct val="80000"/>
              </a:lnSpc>
            </a:pPr>
            <a:endParaRPr lang="en-US" sz="1000" dirty="0"/>
          </a:p>
          <a:p>
            <a:pPr marL="190457" indent="-190457">
              <a:lnSpc>
                <a:spcPct val="80000"/>
              </a:lnSpc>
            </a:pPr>
            <a:r>
              <a:rPr lang="en-US" sz="1000" b="1" dirty="0"/>
              <a:t>II. Parameters</a:t>
            </a:r>
          </a:p>
          <a:p>
            <a:pPr marL="647558" lvl="1" indent="-190457">
              <a:lnSpc>
                <a:spcPct val="80000"/>
              </a:lnSpc>
              <a:buFontTx/>
              <a:buChar char="•"/>
            </a:pPr>
            <a:r>
              <a:rPr lang="en-US" sz="1000" dirty="0"/>
              <a:t>	Do not change font or layout of the slide.  </a:t>
            </a:r>
          </a:p>
          <a:p>
            <a:pPr marL="647558" lvl="1" indent="-190457">
              <a:lnSpc>
                <a:spcPct val="80000"/>
              </a:lnSpc>
              <a:buFontTx/>
              <a:buChar char="•"/>
            </a:pPr>
            <a:r>
              <a:rPr lang="en-US" sz="1000" dirty="0"/>
              <a:t>	</a:t>
            </a:r>
            <a:r>
              <a:rPr lang="en-US" sz="1000" u="sng" dirty="0"/>
              <a:t>You are limited to 3 accomplishments</a:t>
            </a:r>
            <a:r>
              <a:rPr lang="en-US" sz="1000" dirty="0"/>
              <a:t>.</a:t>
            </a:r>
          </a:p>
          <a:p>
            <a:pPr marL="647558" lvl="1" indent="-190457">
              <a:lnSpc>
                <a:spcPct val="80000"/>
              </a:lnSpc>
              <a:buFont typeface="Arial" pitchFamily="34" charset="0"/>
              <a:buChar char="•"/>
            </a:pPr>
            <a:endParaRPr lang="en-US" sz="1000" dirty="0">
              <a:solidFill>
                <a:srgbClr val="CC0000"/>
              </a:solidFill>
            </a:endParaRPr>
          </a:p>
          <a:p>
            <a:pPr marL="190457" indent="-190457">
              <a:lnSpc>
                <a:spcPct val="80000"/>
              </a:lnSpc>
            </a:pPr>
            <a:r>
              <a:rPr lang="en-US" sz="1000" b="1" dirty="0"/>
              <a:t>III. Data Entry Instructions (Refer to Arrows Above)</a:t>
            </a:r>
          </a:p>
          <a:p>
            <a:pPr marL="647558" lvl="1" indent="-190457">
              <a:lnSpc>
                <a:spcPct val="80000"/>
              </a:lnSpc>
              <a:buFontTx/>
              <a:buAutoNum type="arabicPeriod"/>
            </a:pPr>
            <a:r>
              <a:rPr lang="en-US" sz="1000" dirty="0"/>
              <a:t>	Bullet headings; do not change</a:t>
            </a:r>
          </a:p>
          <a:p>
            <a:pPr marL="647558" lvl="1" indent="-190457">
              <a:lnSpc>
                <a:spcPct val="80000"/>
              </a:lnSpc>
              <a:buFontTx/>
              <a:buAutoNum type="arabicPeriod"/>
            </a:pPr>
            <a:r>
              <a:rPr lang="en-US" sz="1000" dirty="0"/>
              <a:t>	Data entry fields…</a:t>
            </a:r>
          </a:p>
          <a:p>
            <a:pPr marL="1104656" lvl="2" indent="-190457">
              <a:lnSpc>
                <a:spcPct val="80000"/>
              </a:lnSpc>
            </a:pPr>
            <a:r>
              <a:rPr lang="en-US" sz="1000" dirty="0"/>
              <a:t>	Provide the name/title of the objective/priority/initiative </a:t>
            </a:r>
          </a:p>
          <a:p>
            <a:pPr marL="1104656" lvl="2" indent="-190457">
              <a:lnSpc>
                <a:spcPct val="80000"/>
              </a:lnSpc>
            </a:pPr>
            <a:endParaRPr lang="en-US" sz="1000" dirty="0"/>
          </a:p>
          <a:p>
            <a:pPr marL="1104656" lvl="2" indent="-190457">
              <a:lnSpc>
                <a:spcPct val="80000"/>
              </a:lnSpc>
            </a:pPr>
            <a:r>
              <a:rPr lang="en-US" sz="1000" b="1" dirty="0"/>
              <a:t>	</a:t>
            </a:r>
            <a:r>
              <a:rPr lang="en-US" sz="1000" dirty="0"/>
              <a:t>Describe what you accomplished </a:t>
            </a:r>
            <a:r>
              <a:rPr lang="en-US" sz="1000" i="1" dirty="0"/>
              <a:t>(short/succinct).  </a:t>
            </a:r>
            <a:r>
              <a:rPr lang="en-US" sz="1000" dirty="0"/>
              <a:t>At least one of your accomplishments should be based on measures reported in MPR</a:t>
            </a:r>
          </a:p>
          <a:p>
            <a:pPr marL="1104656" lvl="2" indent="-190457">
              <a:lnSpc>
                <a:spcPct val="80000"/>
              </a:lnSpc>
            </a:pPr>
            <a:endParaRPr lang="en-US" sz="1000" i="1" dirty="0"/>
          </a:p>
          <a:p>
            <a:pPr marL="1104656" lvl="2" indent="-190457">
              <a:lnSpc>
                <a:spcPct val="80000"/>
              </a:lnSpc>
            </a:pPr>
            <a:r>
              <a:rPr lang="en-US" sz="1000" dirty="0"/>
              <a:t>	Describe what lessons you learned; how you managed risks and how you will incorporate what you learned into future plans</a:t>
            </a:r>
            <a:endParaRPr lang="en-US" sz="1000" u="sng" dirty="0"/>
          </a:p>
          <a:p>
            <a:pPr marL="1104656" lvl="2" indent="-190457">
              <a:lnSpc>
                <a:spcPct val="80000"/>
              </a:lnSpc>
            </a:pPr>
            <a:r>
              <a:rPr lang="en-US" sz="1000" u="sng" dirty="0"/>
              <a:t/>
            </a:r>
            <a:br>
              <a:rPr lang="en-US" sz="1000" u="sng" dirty="0"/>
            </a:br>
            <a:r>
              <a:rPr lang="en-US" sz="1000" u="sng" dirty="0"/>
              <a:t/>
            </a:r>
            <a:br>
              <a:rPr lang="en-US" sz="1000" u="sng" dirty="0"/>
            </a:br>
            <a:endParaRPr lang="en-US" sz="1000" dirty="0"/>
          </a:p>
        </p:txBody>
      </p:sp>
      <p:sp>
        <p:nvSpPr>
          <p:cNvPr id="40966" name="AutoShape 5"/>
          <p:cNvSpPr>
            <a:spLocks noChangeArrowheads="1"/>
          </p:cNvSpPr>
          <p:nvPr/>
        </p:nvSpPr>
        <p:spPr bwMode="auto">
          <a:xfrm flipH="1">
            <a:off x="5424489" y="831853"/>
            <a:ext cx="444500" cy="350838"/>
          </a:xfrm>
          <a:prstGeom prst="homePlate">
            <a:avLst>
              <a:gd name="adj" fmla="val 65695"/>
            </a:avLst>
          </a:prstGeom>
          <a:solidFill>
            <a:srgbClr val="008000"/>
          </a:solidFill>
          <a:ln w="9525">
            <a:solidFill>
              <a:schemeClr val="tx1"/>
            </a:solidFill>
            <a:miter lim="800000"/>
            <a:headEnd/>
            <a:tailEnd/>
          </a:ln>
        </p:spPr>
        <p:txBody>
          <a:bodyPr wrap="none" lIns="91639" tIns="45818" rIns="91639" bIns="45818" anchor="ctr"/>
          <a:lstStyle/>
          <a:p>
            <a:pPr algn="ctr" defTabSz="915785"/>
            <a:r>
              <a:rPr lang="en-US" b="1" dirty="0">
                <a:solidFill>
                  <a:schemeClr val="bg1"/>
                </a:solidFill>
              </a:rPr>
              <a:t>2a</a:t>
            </a:r>
          </a:p>
        </p:txBody>
      </p:sp>
      <p:grpSp>
        <p:nvGrpSpPr>
          <p:cNvPr id="2" name="Group 21"/>
          <p:cNvGrpSpPr>
            <a:grpSpLocks/>
          </p:cNvGrpSpPr>
          <p:nvPr/>
        </p:nvGrpSpPr>
        <p:grpSpPr bwMode="auto">
          <a:xfrm>
            <a:off x="907972" y="2166221"/>
            <a:ext cx="504825" cy="261938"/>
            <a:chOff x="644" y="1021"/>
            <a:chExt cx="322" cy="162"/>
          </a:xfrm>
        </p:grpSpPr>
        <p:sp>
          <p:nvSpPr>
            <p:cNvPr id="40995" name="AutoShape 22"/>
            <p:cNvSpPr>
              <a:spLocks noChangeArrowheads="1"/>
            </p:cNvSpPr>
            <p:nvPr/>
          </p:nvSpPr>
          <p:spPr bwMode="auto">
            <a:xfrm>
              <a:off x="644" y="1021"/>
              <a:ext cx="199" cy="162"/>
            </a:xfrm>
            <a:prstGeom prst="homePlate">
              <a:avLst>
                <a:gd name="adj" fmla="val 63695"/>
              </a:avLst>
            </a:prstGeom>
            <a:solidFill>
              <a:srgbClr val="FEA7A0"/>
            </a:solidFill>
            <a:ln w="9525" algn="ctr">
              <a:solidFill>
                <a:schemeClr val="tx1"/>
              </a:solidFill>
              <a:miter lim="800000"/>
              <a:headEnd/>
              <a:tailEnd/>
            </a:ln>
          </p:spPr>
          <p:txBody>
            <a:bodyPr wrap="none" lIns="91659" tIns="45829" rIns="91659" bIns="45829" anchor="ctr"/>
            <a:lstStyle/>
            <a:p>
              <a:pPr algn="r" defTabSz="915785"/>
              <a:r>
                <a:rPr lang="en-US" b="1" dirty="0"/>
                <a:t>1</a:t>
              </a:r>
            </a:p>
          </p:txBody>
        </p:sp>
        <p:sp>
          <p:nvSpPr>
            <p:cNvPr id="40996" name="Line 23"/>
            <p:cNvSpPr>
              <a:spLocks noChangeShapeType="1"/>
            </p:cNvSpPr>
            <p:nvPr/>
          </p:nvSpPr>
          <p:spPr bwMode="auto">
            <a:xfrm>
              <a:off x="843" y="1104"/>
              <a:ext cx="123" cy="0"/>
            </a:xfrm>
            <a:prstGeom prst="line">
              <a:avLst/>
            </a:prstGeom>
            <a:noFill/>
            <a:ln w="9525">
              <a:solidFill>
                <a:schemeClr val="tx1"/>
              </a:solidFill>
              <a:round/>
              <a:headEnd/>
              <a:tailEnd type="triangle" w="med" len="med"/>
            </a:ln>
          </p:spPr>
          <p:txBody>
            <a:bodyPr/>
            <a:lstStyle/>
            <a:p>
              <a:endParaRPr lang="en-US" dirty="0"/>
            </a:p>
          </p:txBody>
        </p:sp>
      </p:grpSp>
      <p:sp>
        <p:nvSpPr>
          <p:cNvPr id="40994" name="AutoShape 35"/>
          <p:cNvSpPr>
            <a:spLocks noChangeArrowheads="1"/>
          </p:cNvSpPr>
          <p:nvPr/>
        </p:nvSpPr>
        <p:spPr bwMode="auto">
          <a:xfrm flipH="1">
            <a:off x="5590847" y="2497151"/>
            <a:ext cx="313598" cy="263525"/>
          </a:xfrm>
          <a:prstGeom prst="homePlate">
            <a:avLst>
              <a:gd name="adj" fmla="val 63695"/>
            </a:avLst>
          </a:prstGeom>
          <a:solidFill>
            <a:srgbClr val="008000"/>
          </a:solidFill>
          <a:ln w="9525" algn="ctr">
            <a:solidFill>
              <a:schemeClr val="tx1"/>
            </a:solidFill>
            <a:miter lim="800000"/>
            <a:headEnd/>
            <a:tailEnd/>
          </a:ln>
        </p:spPr>
        <p:txBody>
          <a:bodyPr wrap="none" lIns="92321" tIns="46162" rIns="92321" bIns="46162" anchor="ctr"/>
          <a:lstStyle/>
          <a:p>
            <a:pPr algn="ctr" defTabSz="915785"/>
            <a:r>
              <a:rPr lang="en-US" sz="1400" b="1" dirty="0">
                <a:solidFill>
                  <a:schemeClr val="bg1"/>
                </a:solidFill>
              </a:rPr>
              <a:t>2c</a:t>
            </a:r>
          </a:p>
        </p:txBody>
      </p:sp>
      <p:sp>
        <p:nvSpPr>
          <p:cNvPr id="40971" name="AutoShape 42"/>
          <p:cNvSpPr>
            <a:spLocks noChangeArrowheads="1"/>
          </p:cNvSpPr>
          <p:nvPr/>
        </p:nvSpPr>
        <p:spPr bwMode="auto">
          <a:xfrm>
            <a:off x="860108" y="6253799"/>
            <a:ext cx="311150" cy="150812"/>
          </a:xfrm>
          <a:prstGeom prst="homePlate">
            <a:avLst>
              <a:gd name="adj" fmla="val 106979"/>
            </a:avLst>
          </a:prstGeom>
          <a:solidFill>
            <a:srgbClr val="FEA7A0"/>
          </a:solidFill>
          <a:ln w="9525" algn="ctr">
            <a:solidFill>
              <a:schemeClr val="tx1"/>
            </a:solidFill>
            <a:miter lim="800000"/>
            <a:headEnd/>
            <a:tailEnd/>
          </a:ln>
        </p:spPr>
        <p:txBody>
          <a:bodyPr wrap="none" lIns="91639" tIns="45818" rIns="91639" bIns="45818" anchor="ctr"/>
          <a:lstStyle/>
          <a:p>
            <a:pPr algn="r" defTabSz="915785"/>
            <a:r>
              <a:rPr lang="en-US" b="1" dirty="0"/>
              <a:t>1</a:t>
            </a:r>
          </a:p>
        </p:txBody>
      </p:sp>
      <p:grpSp>
        <p:nvGrpSpPr>
          <p:cNvPr id="3" name="Group 43"/>
          <p:cNvGrpSpPr>
            <a:grpSpLocks/>
          </p:cNvGrpSpPr>
          <p:nvPr/>
        </p:nvGrpSpPr>
        <p:grpSpPr bwMode="auto">
          <a:xfrm>
            <a:off x="883910" y="1576917"/>
            <a:ext cx="506412" cy="260350"/>
            <a:chOff x="644" y="1021"/>
            <a:chExt cx="322" cy="162"/>
          </a:xfrm>
        </p:grpSpPr>
        <p:sp>
          <p:nvSpPr>
            <p:cNvPr id="40989" name="AutoShape 44"/>
            <p:cNvSpPr>
              <a:spLocks noChangeArrowheads="1"/>
            </p:cNvSpPr>
            <p:nvPr/>
          </p:nvSpPr>
          <p:spPr bwMode="auto">
            <a:xfrm>
              <a:off x="644" y="1021"/>
              <a:ext cx="199" cy="162"/>
            </a:xfrm>
            <a:prstGeom prst="homePlate">
              <a:avLst>
                <a:gd name="adj" fmla="val 63695"/>
              </a:avLst>
            </a:prstGeom>
            <a:solidFill>
              <a:srgbClr val="FEA7A0"/>
            </a:solidFill>
            <a:ln w="9525" algn="ctr">
              <a:solidFill>
                <a:schemeClr val="tx1"/>
              </a:solidFill>
              <a:miter lim="800000"/>
              <a:headEnd/>
              <a:tailEnd/>
            </a:ln>
          </p:spPr>
          <p:txBody>
            <a:bodyPr wrap="none" lIns="91659" tIns="45829" rIns="91659" bIns="45829" anchor="ctr"/>
            <a:lstStyle/>
            <a:p>
              <a:pPr algn="r" defTabSz="915785"/>
              <a:r>
                <a:rPr lang="en-US" b="1" dirty="0"/>
                <a:t>1</a:t>
              </a:r>
            </a:p>
          </p:txBody>
        </p:sp>
        <p:sp>
          <p:nvSpPr>
            <p:cNvPr id="40990" name="Line 45"/>
            <p:cNvSpPr>
              <a:spLocks noChangeShapeType="1"/>
            </p:cNvSpPr>
            <p:nvPr/>
          </p:nvSpPr>
          <p:spPr bwMode="auto">
            <a:xfrm>
              <a:off x="843" y="1104"/>
              <a:ext cx="123" cy="0"/>
            </a:xfrm>
            <a:prstGeom prst="line">
              <a:avLst/>
            </a:prstGeom>
            <a:noFill/>
            <a:ln w="9525">
              <a:solidFill>
                <a:schemeClr val="tx1"/>
              </a:solidFill>
              <a:round/>
              <a:headEnd/>
              <a:tailEnd type="triangle" w="med" len="med"/>
            </a:ln>
          </p:spPr>
          <p:txBody>
            <a:bodyPr/>
            <a:lstStyle/>
            <a:p>
              <a:endParaRPr lang="en-US" dirty="0"/>
            </a:p>
          </p:txBody>
        </p:sp>
      </p:grpSp>
      <p:sp>
        <p:nvSpPr>
          <p:cNvPr id="40973" name="AutoShape 47"/>
          <p:cNvSpPr>
            <a:spLocks noChangeArrowheads="1"/>
          </p:cNvSpPr>
          <p:nvPr/>
        </p:nvSpPr>
        <p:spPr bwMode="auto">
          <a:xfrm>
            <a:off x="850901" y="6470333"/>
            <a:ext cx="312738" cy="146050"/>
          </a:xfrm>
          <a:prstGeom prst="homePlate">
            <a:avLst>
              <a:gd name="adj" fmla="val 111031"/>
            </a:avLst>
          </a:prstGeom>
          <a:solidFill>
            <a:srgbClr val="008000"/>
          </a:solidFill>
          <a:ln w="9525">
            <a:solidFill>
              <a:schemeClr val="tx1"/>
            </a:solidFill>
            <a:miter lim="800000"/>
            <a:headEnd/>
            <a:tailEnd/>
          </a:ln>
        </p:spPr>
        <p:txBody>
          <a:bodyPr wrap="none" lIns="91639" tIns="45818" rIns="91639" bIns="45818" anchor="ctr"/>
          <a:lstStyle/>
          <a:p>
            <a:pPr algn="r" defTabSz="915785"/>
            <a:r>
              <a:rPr lang="en-US" b="1" dirty="0">
                <a:solidFill>
                  <a:schemeClr val="bg1"/>
                </a:solidFill>
              </a:rPr>
              <a:t>2</a:t>
            </a:r>
          </a:p>
        </p:txBody>
      </p:sp>
      <p:sp>
        <p:nvSpPr>
          <p:cNvPr id="40974" name="AutoShape 54"/>
          <p:cNvSpPr>
            <a:spLocks noChangeArrowheads="1"/>
          </p:cNvSpPr>
          <p:nvPr/>
        </p:nvSpPr>
        <p:spPr bwMode="auto">
          <a:xfrm>
            <a:off x="1521143" y="6634164"/>
            <a:ext cx="309562" cy="150812"/>
          </a:xfrm>
          <a:prstGeom prst="homePlate">
            <a:avLst>
              <a:gd name="adj" fmla="val 106433"/>
            </a:avLst>
          </a:prstGeom>
          <a:solidFill>
            <a:srgbClr val="008000"/>
          </a:solidFill>
          <a:ln w="9525">
            <a:solidFill>
              <a:schemeClr val="tx1"/>
            </a:solidFill>
            <a:miter lim="800000"/>
            <a:headEnd/>
            <a:tailEnd/>
          </a:ln>
        </p:spPr>
        <p:txBody>
          <a:bodyPr wrap="none" lIns="91639" tIns="45818" rIns="91639" bIns="45818" anchor="ctr"/>
          <a:lstStyle/>
          <a:p>
            <a:pPr algn="r" defTabSz="915785"/>
            <a:r>
              <a:rPr lang="en-US" dirty="0">
                <a:solidFill>
                  <a:schemeClr val="bg1"/>
                </a:solidFill>
              </a:rPr>
              <a:t>2a</a:t>
            </a:r>
          </a:p>
        </p:txBody>
      </p:sp>
      <p:sp>
        <p:nvSpPr>
          <p:cNvPr id="40975" name="AutoShape 55"/>
          <p:cNvSpPr>
            <a:spLocks noChangeArrowheads="1"/>
          </p:cNvSpPr>
          <p:nvPr/>
        </p:nvSpPr>
        <p:spPr bwMode="auto">
          <a:xfrm>
            <a:off x="1526775" y="6990059"/>
            <a:ext cx="309562" cy="149225"/>
          </a:xfrm>
          <a:prstGeom prst="homePlate">
            <a:avLst>
              <a:gd name="adj" fmla="val 107565"/>
            </a:avLst>
          </a:prstGeom>
          <a:solidFill>
            <a:srgbClr val="008000"/>
          </a:solidFill>
          <a:ln w="9525">
            <a:solidFill>
              <a:schemeClr val="tx1"/>
            </a:solidFill>
            <a:miter lim="800000"/>
            <a:headEnd/>
            <a:tailEnd/>
          </a:ln>
        </p:spPr>
        <p:txBody>
          <a:bodyPr wrap="none" lIns="91639" tIns="45818" rIns="91639" bIns="45818" anchor="ctr"/>
          <a:lstStyle/>
          <a:p>
            <a:pPr algn="r" defTabSz="915785"/>
            <a:r>
              <a:rPr lang="en-US" dirty="0">
                <a:solidFill>
                  <a:schemeClr val="bg1"/>
                </a:solidFill>
              </a:rPr>
              <a:t>2b</a:t>
            </a:r>
          </a:p>
        </p:txBody>
      </p:sp>
      <p:grpSp>
        <p:nvGrpSpPr>
          <p:cNvPr id="4" name="Group 60"/>
          <p:cNvGrpSpPr>
            <a:grpSpLocks/>
          </p:cNvGrpSpPr>
          <p:nvPr/>
        </p:nvGrpSpPr>
        <p:grpSpPr bwMode="auto">
          <a:xfrm flipH="1">
            <a:off x="5491167" y="1592264"/>
            <a:ext cx="462677" cy="370887"/>
            <a:chOff x="809" y="1221"/>
            <a:chExt cx="298" cy="228"/>
          </a:xfrm>
        </p:grpSpPr>
        <p:sp>
          <p:nvSpPr>
            <p:cNvPr id="40987" name="Line 61"/>
            <p:cNvSpPr>
              <a:spLocks noChangeShapeType="1"/>
            </p:cNvSpPr>
            <p:nvPr/>
          </p:nvSpPr>
          <p:spPr bwMode="auto">
            <a:xfrm>
              <a:off x="984" y="1221"/>
              <a:ext cx="123" cy="0"/>
            </a:xfrm>
            <a:prstGeom prst="line">
              <a:avLst/>
            </a:prstGeom>
            <a:noFill/>
            <a:ln w="9525">
              <a:solidFill>
                <a:schemeClr val="tx1"/>
              </a:solidFill>
              <a:round/>
              <a:headEnd/>
              <a:tailEnd type="triangle" w="med" len="med"/>
            </a:ln>
          </p:spPr>
          <p:txBody>
            <a:bodyPr/>
            <a:lstStyle/>
            <a:p>
              <a:endParaRPr lang="en-US" dirty="0"/>
            </a:p>
          </p:txBody>
        </p:sp>
        <p:sp>
          <p:nvSpPr>
            <p:cNvPr id="40988" name="AutoShape 62"/>
            <p:cNvSpPr>
              <a:spLocks noChangeArrowheads="1"/>
            </p:cNvSpPr>
            <p:nvPr/>
          </p:nvSpPr>
          <p:spPr bwMode="auto">
            <a:xfrm>
              <a:off x="809" y="1287"/>
              <a:ext cx="199" cy="162"/>
            </a:xfrm>
            <a:prstGeom prst="homePlate">
              <a:avLst>
                <a:gd name="adj" fmla="val 63695"/>
              </a:avLst>
            </a:prstGeom>
            <a:solidFill>
              <a:srgbClr val="008000"/>
            </a:solidFill>
            <a:ln w="9525" algn="ctr">
              <a:solidFill>
                <a:schemeClr val="tx1"/>
              </a:solidFill>
              <a:miter lim="800000"/>
              <a:headEnd/>
              <a:tailEnd/>
            </a:ln>
          </p:spPr>
          <p:txBody>
            <a:bodyPr wrap="none" lIns="91659" tIns="45829" rIns="91659" bIns="45829" anchor="ctr"/>
            <a:lstStyle/>
            <a:p>
              <a:pPr algn="ctr" defTabSz="915785"/>
              <a:r>
                <a:rPr lang="en-US" sz="1400" b="1" dirty="0">
                  <a:solidFill>
                    <a:schemeClr val="bg1"/>
                  </a:solidFill>
                </a:rPr>
                <a:t>2b</a:t>
              </a:r>
            </a:p>
          </p:txBody>
        </p:sp>
      </p:grpSp>
      <p:sp>
        <p:nvSpPr>
          <p:cNvPr id="40979" name="AutoShape 68"/>
          <p:cNvSpPr>
            <a:spLocks/>
          </p:cNvSpPr>
          <p:nvPr/>
        </p:nvSpPr>
        <p:spPr bwMode="auto">
          <a:xfrm>
            <a:off x="5297171" y="2368643"/>
            <a:ext cx="122237" cy="514350"/>
          </a:xfrm>
          <a:prstGeom prst="rightBrace">
            <a:avLst>
              <a:gd name="adj1" fmla="val 35065"/>
              <a:gd name="adj2" fmla="val 50000"/>
            </a:avLst>
          </a:prstGeom>
          <a:noFill/>
          <a:ln w="9525">
            <a:solidFill>
              <a:schemeClr val="tx1"/>
            </a:solidFill>
            <a:round/>
            <a:headEnd/>
            <a:tailEnd/>
          </a:ln>
        </p:spPr>
        <p:txBody>
          <a:bodyPr wrap="none" lIns="91420" tIns="45709" rIns="91420" bIns="45709" anchor="ctr"/>
          <a:lstStyle/>
          <a:p>
            <a:endParaRPr lang="en-US" dirty="0"/>
          </a:p>
        </p:txBody>
      </p:sp>
      <p:sp>
        <p:nvSpPr>
          <p:cNvPr id="40981" name="AutoShape 72"/>
          <p:cNvSpPr>
            <a:spLocks noChangeArrowheads="1"/>
          </p:cNvSpPr>
          <p:nvPr/>
        </p:nvSpPr>
        <p:spPr bwMode="auto">
          <a:xfrm>
            <a:off x="1501601" y="7458578"/>
            <a:ext cx="307975" cy="150812"/>
          </a:xfrm>
          <a:prstGeom prst="homePlate">
            <a:avLst>
              <a:gd name="adj" fmla="val 105887"/>
            </a:avLst>
          </a:prstGeom>
          <a:solidFill>
            <a:srgbClr val="008000"/>
          </a:solidFill>
          <a:ln w="9525">
            <a:solidFill>
              <a:schemeClr val="tx1"/>
            </a:solidFill>
            <a:miter lim="800000"/>
            <a:headEnd/>
            <a:tailEnd/>
          </a:ln>
        </p:spPr>
        <p:txBody>
          <a:bodyPr wrap="none" lIns="91639" tIns="45818" rIns="91639" bIns="45818" anchor="ctr"/>
          <a:lstStyle/>
          <a:p>
            <a:pPr algn="r" defTabSz="915785"/>
            <a:r>
              <a:rPr lang="en-US" dirty="0">
                <a:solidFill>
                  <a:schemeClr val="bg1"/>
                </a:solidFill>
              </a:rPr>
              <a:t>2c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ln/>
        </p:spPr>
      </p:sp>
      <p:sp>
        <p:nvSpPr>
          <p:cNvPr id="4099"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4100" name="Slide Number Placeholder 5"/>
          <p:cNvSpPr>
            <a:spLocks noGrp="1"/>
          </p:cNvSpPr>
          <p:nvPr>
            <p:ph type="sldNum" sz="quarter" idx="5"/>
          </p:nvPr>
        </p:nvSpPr>
        <p:spPr>
          <a:noFill/>
        </p:spPr>
        <p:txBody>
          <a:bodyPr/>
          <a:lstStyle/>
          <a:p>
            <a:pPr defTabSz="933398"/>
            <a:fld id="{FEAC5A66-5A53-49C6-88EE-CDE3D687D76F}" type="slidenum">
              <a:rPr lang="en-US" smtClean="0">
                <a:latin typeface="Arial" pitchFamily="34" charset="0"/>
              </a:rPr>
              <a:pPr defTabSz="933398"/>
              <a:t>8</a:t>
            </a:fld>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44496"/>
            <a:fld id="{A812CF2E-517E-4D7D-84A2-900EBB973867}" type="slidenum">
              <a:rPr lang="en-US" smtClean="0">
                <a:latin typeface="Arial" pitchFamily="34" charset="0"/>
              </a:rPr>
              <a:pPr defTabSz="944496"/>
              <a:t>9</a:t>
            </a:fld>
            <a:endParaRPr lang="en-US" dirty="0" smtClean="0">
              <a:latin typeface="Arial" pitchFamily="34" charset="0"/>
            </a:endParaRPr>
          </a:p>
        </p:txBody>
      </p:sp>
      <p:sp>
        <p:nvSpPr>
          <p:cNvPr id="46083" name="Rectangle 2"/>
          <p:cNvSpPr>
            <a:spLocks noGrp="1" noRot="1" noChangeAspect="1" noChangeArrowheads="1" noTextEdit="1"/>
          </p:cNvSpPr>
          <p:nvPr>
            <p:ph type="sldImg"/>
          </p:nvPr>
        </p:nvSpPr>
        <p:spPr>
          <a:xfrm>
            <a:off x="1182688" y="184150"/>
            <a:ext cx="4648200" cy="3486150"/>
          </a:xfrm>
          <a:ln/>
        </p:spPr>
      </p:sp>
      <p:sp>
        <p:nvSpPr>
          <p:cNvPr id="46087" name="AutoShape 7"/>
          <p:cNvSpPr>
            <a:spLocks/>
          </p:cNvSpPr>
          <p:nvPr/>
        </p:nvSpPr>
        <p:spPr bwMode="auto">
          <a:xfrm>
            <a:off x="1843091" y="780415"/>
            <a:ext cx="200024" cy="979488"/>
          </a:xfrm>
          <a:prstGeom prst="leftBrace">
            <a:avLst>
              <a:gd name="adj1" fmla="val 11879"/>
              <a:gd name="adj2" fmla="val 50000"/>
            </a:avLst>
          </a:prstGeom>
          <a:noFill/>
          <a:ln w="9525">
            <a:solidFill>
              <a:schemeClr val="tx1"/>
            </a:solidFill>
            <a:round/>
            <a:headEnd/>
            <a:tailEnd/>
          </a:ln>
        </p:spPr>
        <p:txBody>
          <a:bodyPr wrap="none" lIns="92817" tIns="46408" rIns="92817" bIns="46408" anchor="ctr"/>
          <a:lstStyle/>
          <a:p>
            <a:endParaRPr lang="en-US" dirty="0">
              <a:latin typeface="Calibri" pitchFamily="34" charset="0"/>
            </a:endParaRPr>
          </a:p>
        </p:txBody>
      </p:sp>
      <p:sp>
        <p:nvSpPr>
          <p:cNvPr id="46094" name="Text Box 15"/>
          <p:cNvSpPr txBox="1">
            <a:spLocks noChangeArrowheads="1"/>
          </p:cNvSpPr>
          <p:nvPr/>
        </p:nvSpPr>
        <p:spPr bwMode="auto">
          <a:xfrm>
            <a:off x="5" y="6818313"/>
            <a:ext cx="850901" cy="235578"/>
          </a:xfrm>
          <a:prstGeom prst="rect">
            <a:avLst/>
          </a:prstGeom>
          <a:noFill/>
          <a:ln w="9525">
            <a:noFill/>
            <a:miter lim="800000"/>
            <a:headEnd/>
            <a:tailEnd/>
          </a:ln>
        </p:spPr>
        <p:txBody>
          <a:bodyPr lIns="93039" tIns="46519" rIns="93039" bIns="46519">
            <a:spAutoFit/>
          </a:bodyPr>
          <a:lstStyle/>
          <a:p>
            <a:pPr defTabSz="925155">
              <a:spcBef>
                <a:spcPct val="50000"/>
              </a:spcBef>
            </a:pPr>
            <a:endParaRPr lang="en-US" dirty="0">
              <a:latin typeface="Calibri" pitchFamily="34" charset="0"/>
            </a:endParaRPr>
          </a:p>
        </p:txBody>
      </p:sp>
      <p:sp>
        <p:nvSpPr>
          <p:cNvPr id="13" name="Rectangle 14"/>
          <p:cNvSpPr>
            <a:spLocks noChangeArrowheads="1"/>
          </p:cNvSpPr>
          <p:nvPr/>
        </p:nvSpPr>
        <p:spPr bwMode="auto">
          <a:xfrm>
            <a:off x="2414271" y="4624071"/>
            <a:ext cx="2273300" cy="311150"/>
          </a:xfrm>
          <a:prstGeom prst="rect">
            <a:avLst/>
          </a:prstGeom>
          <a:noFill/>
          <a:ln w="9525">
            <a:noFill/>
            <a:miter lim="800000"/>
            <a:headEnd/>
            <a:tailEnd/>
          </a:ln>
        </p:spPr>
        <p:txBody>
          <a:bodyPr wrap="none" lIns="93060" tIns="46530" rIns="93060" bIns="46530" anchor="ctr"/>
          <a:lstStyle/>
          <a:p>
            <a:pPr algn="ctr" defTabSz="929990"/>
            <a:r>
              <a:rPr lang="en-US" b="1" dirty="0"/>
              <a:t>[Template for </a:t>
            </a:r>
            <a:r>
              <a:rPr lang="en-US" b="1" dirty="0" smtClean="0"/>
              <a:t>Staff Offices]</a:t>
            </a:r>
            <a:endParaRPr lang="en-US" b="1" dirty="0"/>
          </a:p>
        </p:txBody>
      </p:sp>
      <p:sp>
        <p:nvSpPr>
          <p:cNvPr id="15" name="Rectangle 6"/>
          <p:cNvSpPr>
            <a:spLocks noGrp="1" noChangeArrowheads="1"/>
          </p:cNvSpPr>
          <p:nvPr>
            <p:ph type="body" sz="quarter" idx="10"/>
          </p:nvPr>
        </p:nvSpPr>
        <p:spPr>
          <a:solidFill>
            <a:schemeClr val="bg1"/>
          </a:solidFill>
          <a:ln/>
        </p:spPr>
        <p:txBody>
          <a:bodyPr>
            <a:normAutofit fontScale="92500" lnSpcReduction="20000"/>
          </a:bodyPr>
          <a:lstStyle/>
          <a:p>
            <a:pPr marL="227755" indent="-227755" algn="ctr"/>
            <a:r>
              <a:rPr lang="en-US" b="1" u="sng" dirty="0" smtClean="0">
                <a:latin typeface="Arial" pitchFamily="34" charset="0"/>
                <a:cs typeface="Arial" pitchFamily="34" charset="0"/>
              </a:rPr>
              <a:t>GUIDANCE</a:t>
            </a:r>
          </a:p>
          <a:p>
            <a:pPr marL="227755" indent="-227755"/>
            <a:endParaRPr lang="en-US" dirty="0" smtClean="0">
              <a:latin typeface="Arial" pitchFamily="34" charset="0"/>
              <a:cs typeface="Arial" pitchFamily="34" charset="0"/>
            </a:endParaRPr>
          </a:p>
          <a:p>
            <a:pPr marL="227755" indent="-227755"/>
            <a:endParaRPr lang="en-US" b="1" dirty="0" smtClean="0">
              <a:latin typeface="Arial" pitchFamily="34" charset="0"/>
              <a:cs typeface="Arial" pitchFamily="34" charset="0"/>
            </a:endParaRPr>
          </a:p>
          <a:p>
            <a:pPr marL="227755" indent="-227755"/>
            <a:r>
              <a:rPr lang="en-US" b="1" dirty="0" smtClean="0">
                <a:latin typeface="Arial" pitchFamily="34" charset="0"/>
                <a:cs typeface="Arial" pitchFamily="34" charset="0"/>
              </a:rPr>
              <a:t>I. Purpose of Slide</a:t>
            </a:r>
          </a:p>
          <a:p>
            <a:pPr marL="683264" lvl="1" indent="-227755">
              <a:buFontTx/>
              <a:buChar char="•"/>
            </a:pPr>
            <a:r>
              <a:rPr lang="en-US" dirty="0" smtClean="0">
                <a:latin typeface="Arial" pitchFamily="34" charset="0"/>
                <a:cs typeface="Arial" pitchFamily="34" charset="0"/>
              </a:rPr>
              <a:t>To present a high level view of your program(s) goals, outcomes, and impact on Veterans and their families.</a:t>
            </a:r>
          </a:p>
          <a:p>
            <a:pPr marL="227755" indent="-227755"/>
            <a:endParaRPr lang="en-US" b="1" dirty="0" smtClean="0">
              <a:latin typeface="Arial" pitchFamily="34" charset="0"/>
              <a:cs typeface="Arial" pitchFamily="34" charset="0"/>
            </a:endParaRPr>
          </a:p>
          <a:p>
            <a:pPr marL="227755" indent="-227755"/>
            <a:r>
              <a:rPr lang="en-US" b="1" dirty="0" smtClean="0">
                <a:latin typeface="Arial" pitchFamily="34" charset="0"/>
                <a:cs typeface="Arial" pitchFamily="34" charset="0"/>
              </a:rPr>
              <a:t>II. Parameters</a:t>
            </a:r>
          </a:p>
          <a:p>
            <a:pPr marL="683264" lvl="1" indent="-227755">
              <a:buFontTx/>
              <a:buChar char="•"/>
            </a:pPr>
            <a:r>
              <a:rPr lang="en-US" dirty="0" smtClean="0">
                <a:latin typeface="Arial" pitchFamily="34" charset="0"/>
                <a:cs typeface="Arial" pitchFamily="34" charset="0"/>
              </a:rPr>
              <a:t>Do not change font or layout of slide.</a:t>
            </a:r>
          </a:p>
          <a:p>
            <a:pPr marL="227755" indent="-227755"/>
            <a:endParaRPr lang="en-US" b="1" dirty="0" smtClean="0">
              <a:latin typeface="Arial" pitchFamily="34" charset="0"/>
              <a:cs typeface="Arial" pitchFamily="34" charset="0"/>
            </a:endParaRPr>
          </a:p>
          <a:p>
            <a:pPr marL="227755" indent="-227755"/>
            <a:r>
              <a:rPr lang="en-US" b="1" dirty="0" smtClean="0">
                <a:latin typeface="Arial" pitchFamily="34" charset="0"/>
                <a:cs typeface="Arial" pitchFamily="34" charset="0"/>
              </a:rPr>
              <a:t>Data Entry Instructions (Refer to Arrows Above)</a:t>
            </a:r>
          </a:p>
          <a:p>
            <a:pPr marL="683264" lvl="1" indent="-227755">
              <a:buFontTx/>
              <a:buAutoNum type="arabicPeriod"/>
            </a:pPr>
            <a:endParaRPr lang="en-US" dirty="0" smtClean="0">
              <a:latin typeface="Arial" pitchFamily="34" charset="0"/>
              <a:cs typeface="Arial" pitchFamily="34" charset="0"/>
            </a:endParaRPr>
          </a:p>
          <a:p>
            <a:pPr marL="683264" lvl="1" indent="-227755">
              <a:buFontTx/>
              <a:buAutoNum type="arabicPeriod"/>
            </a:pPr>
            <a:endParaRPr lang="en-US" dirty="0" smtClean="0">
              <a:latin typeface="Arial" pitchFamily="34" charset="0"/>
              <a:cs typeface="Arial" pitchFamily="34" charset="0"/>
            </a:endParaRPr>
          </a:p>
          <a:p>
            <a:pPr marL="683264" lvl="1" indent="-227755">
              <a:lnSpc>
                <a:spcPct val="150000"/>
              </a:lnSpc>
              <a:buFontTx/>
              <a:buAutoNum type="arabicPeriod"/>
            </a:pPr>
            <a:r>
              <a:rPr lang="en-US" dirty="0" smtClean="0">
                <a:latin typeface="Arial" pitchFamily="34" charset="0"/>
                <a:cs typeface="Arial" pitchFamily="34" charset="0"/>
              </a:rPr>
              <a:t>Insert an abbreviated name for your office (OM, OSP, HRA, etc.).</a:t>
            </a:r>
          </a:p>
          <a:p>
            <a:pPr marL="683264" lvl="1" indent="-227755"/>
            <a:endParaRPr lang="en-US" dirty="0" smtClean="0">
              <a:latin typeface="Arial" pitchFamily="34" charset="0"/>
              <a:cs typeface="Arial" pitchFamily="34" charset="0"/>
            </a:endParaRPr>
          </a:p>
          <a:p>
            <a:pPr marL="683264" lvl="1" indent="-227755">
              <a:lnSpc>
                <a:spcPct val="150000"/>
              </a:lnSpc>
            </a:pPr>
            <a:r>
              <a:rPr lang="en-US" dirty="0" smtClean="0">
                <a:latin typeface="Arial" pitchFamily="34" charset="0"/>
                <a:cs typeface="Arial" pitchFamily="34" charset="0"/>
              </a:rPr>
              <a:t>2.	List program goals.</a:t>
            </a:r>
          </a:p>
          <a:p>
            <a:pPr marL="683264" lvl="1" indent="-227755">
              <a:buFontTx/>
              <a:buAutoNum type="arabicPeriod"/>
            </a:pPr>
            <a:endParaRPr lang="en-US" dirty="0" smtClean="0">
              <a:latin typeface="Arial" pitchFamily="34" charset="0"/>
              <a:cs typeface="Arial" pitchFamily="34" charset="0"/>
            </a:endParaRPr>
          </a:p>
          <a:p>
            <a:pPr marL="683264" lvl="1" indent="-227755">
              <a:lnSpc>
                <a:spcPct val="150000"/>
              </a:lnSpc>
            </a:pPr>
            <a:r>
              <a:rPr lang="en-US" dirty="0" smtClean="0">
                <a:latin typeface="Arial" pitchFamily="34" charset="0"/>
                <a:cs typeface="Arial" pitchFamily="34" charset="0"/>
              </a:rPr>
              <a:t>3.	Provide the outcomes of your program(s). </a:t>
            </a:r>
          </a:p>
          <a:p>
            <a:pPr marL="683264" lvl="1" indent="-227755">
              <a:buFontTx/>
              <a:buAutoNum type="arabicPeriod"/>
            </a:pPr>
            <a:endParaRPr lang="en-US" dirty="0" smtClean="0">
              <a:latin typeface="Arial" pitchFamily="34" charset="0"/>
              <a:cs typeface="Arial" pitchFamily="34" charset="0"/>
            </a:endParaRPr>
          </a:p>
          <a:p>
            <a:pPr marL="683264" lvl="1" indent="-227755">
              <a:lnSpc>
                <a:spcPct val="160000"/>
              </a:lnSpc>
            </a:pPr>
            <a:r>
              <a:rPr lang="en-US" dirty="0" smtClean="0">
                <a:latin typeface="Arial" pitchFamily="34" charset="0"/>
                <a:cs typeface="Arial" pitchFamily="34" charset="0"/>
              </a:rPr>
              <a:t>4.	Describe the impact on Veterans and their families.</a:t>
            </a:r>
          </a:p>
          <a:p>
            <a:pPr marL="683264" lvl="1" indent="-227755">
              <a:buFontTx/>
              <a:buAutoNum type="arabicPeriod"/>
            </a:pPr>
            <a:endParaRPr lang="en-US" dirty="0" smtClean="0">
              <a:solidFill>
                <a:srgbClr val="CC0000"/>
              </a:solidFill>
              <a:latin typeface="Arial" pitchFamily="34" charset="0"/>
              <a:cs typeface="Arial" pitchFamily="34" charset="0"/>
            </a:endParaRPr>
          </a:p>
          <a:p>
            <a:pPr marL="793978" lvl="2" indent="-224592">
              <a:spcBef>
                <a:spcPct val="0"/>
              </a:spcBef>
            </a:pPr>
            <a:endParaRPr lang="en-US" dirty="0" smtClean="0">
              <a:latin typeface="Arial" pitchFamily="34" charset="0"/>
              <a:cs typeface="Arial" pitchFamily="34" charset="0"/>
            </a:endParaRPr>
          </a:p>
        </p:txBody>
      </p:sp>
      <p:sp>
        <p:nvSpPr>
          <p:cNvPr id="20" name="AutoShape 4"/>
          <p:cNvSpPr>
            <a:spLocks noChangeArrowheads="1"/>
          </p:cNvSpPr>
          <p:nvPr/>
        </p:nvSpPr>
        <p:spPr bwMode="auto">
          <a:xfrm>
            <a:off x="2077411" y="320456"/>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1a</a:t>
            </a:r>
            <a:endParaRPr lang="en-US" sz="1600" b="1" dirty="0">
              <a:latin typeface="Calibri" pitchFamily="34" charset="0"/>
            </a:endParaRPr>
          </a:p>
        </p:txBody>
      </p:sp>
      <p:sp>
        <p:nvSpPr>
          <p:cNvPr id="21" name="AutoShape 4"/>
          <p:cNvSpPr>
            <a:spLocks noChangeArrowheads="1"/>
          </p:cNvSpPr>
          <p:nvPr/>
        </p:nvSpPr>
        <p:spPr bwMode="auto">
          <a:xfrm>
            <a:off x="1348740" y="1104900"/>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1b</a:t>
            </a:r>
            <a:endParaRPr lang="en-US" sz="1600" b="1" dirty="0">
              <a:latin typeface="Calibri" pitchFamily="34" charset="0"/>
            </a:endParaRPr>
          </a:p>
        </p:txBody>
      </p:sp>
      <p:sp>
        <p:nvSpPr>
          <p:cNvPr id="22" name="AutoShape 4"/>
          <p:cNvSpPr>
            <a:spLocks noChangeArrowheads="1"/>
          </p:cNvSpPr>
          <p:nvPr/>
        </p:nvSpPr>
        <p:spPr bwMode="auto">
          <a:xfrm>
            <a:off x="1692691" y="2038088"/>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1c</a:t>
            </a:r>
            <a:endParaRPr lang="en-US" sz="1600" b="1" dirty="0">
              <a:latin typeface="Calibri" pitchFamily="34" charset="0"/>
            </a:endParaRPr>
          </a:p>
        </p:txBody>
      </p:sp>
      <p:sp>
        <p:nvSpPr>
          <p:cNvPr id="23" name="AutoShape 4"/>
          <p:cNvSpPr>
            <a:spLocks noChangeArrowheads="1"/>
          </p:cNvSpPr>
          <p:nvPr/>
        </p:nvSpPr>
        <p:spPr bwMode="auto">
          <a:xfrm>
            <a:off x="1119759" y="2819817"/>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1d</a:t>
            </a:r>
            <a:endParaRPr lang="en-US" sz="1600" b="1" dirty="0">
              <a:latin typeface="Calibri" pitchFamily="34" charset="0"/>
            </a:endParaRPr>
          </a:p>
        </p:txBody>
      </p:sp>
      <p:sp>
        <p:nvSpPr>
          <p:cNvPr id="25" name="AutoShape 4"/>
          <p:cNvSpPr>
            <a:spLocks noChangeArrowheads="1"/>
          </p:cNvSpPr>
          <p:nvPr/>
        </p:nvSpPr>
        <p:spPr bwMode="auto">
          <a:xfrm>
            <a:off x="723902" y="6789422"/>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1a</a:t>
            </a:r>
            <a:endParaRPr lang="en-US" sz="1600" b="1" dirty="0">
              <a:latin typeface="Calibri" pitchFamily="34" charset="0"/>
            </a:endParaRPr>
          </a:p>
        </p:txBody>
      </p:sp>
      <p:sp>
        <p:nvSpPr>
          <p:cNvPr id="26" name="AutoShape 4"/>
          <p:cNvSpPr>
            <a:spLocks noChangeArrowheads="1"/>
          </p:cNvSpPr>
          <p:nvPr/>
        </p:nvSpPr>
        <p:spPr bwMode="auto">
          <a:xfrm>
            <a:off x="723902" y="7261860"/>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1b</a:t>
            </a:r>
            <a:endParaRPr lang="en-US" sz="1600" b="1" dirty="0">
              <a:latin typeface="Calibri" pitchFamily="34" charset="0"/>
            </a:endParaRPr>
          </a:p>
        </p:txBody>
      </p:sp>
      <p:sp>
        <p:nvSpPr>
          <p:cNvPr id="27" name="AutoShape 4"/>
          <p:cNvSpPr>
            <a:spLocks noChangeArrowheads="1"/>
          </p:cNvSpPr>
          <p:nvPr/>
        </p:nvSpPr>
        <p:spPr bwMode="auto">
          <a:xfrm>
            <a:off x="723902" y="7734301"/>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1c</a:t>
            </a:r>
            <a:endParaRPr lang="en-US" sz="1600" b="1" dirty="0">
              <a:latin typeface="Calibri" pitchFamily="34" charset="0"/>
            </a:endParaRPr>
          </a:p>
        </p:txBody>
      </p:sp>
      <p:sp>
        <p:nvSpPr>
          <p:cNvPr id="28" name="AutoShape 4"/>
          <p:cNvSpPr>
            <a:spLocks noChangeArrowheads="1"/>
          </p:cNvSpPr>
          <p:nvPr/>
        </p:nvSpPr>
        <p:spPr bwMode="auto">
          <a:xfrm>
            <a:off x="731522" y="8237222"/>
            <a:ext cx="413199" cy="346648"/>
          </a:xfrm>
          <a:prstGeom prst="homePlate">
            <a:avLst>
              <a:gd name="adj" fmla="val 51852"/>
            </a:avLst>
          </a:prstGeom>
          <a:solidFill>
            <a:srgbClr val="FEA7A0"/>
          </a:solidFill>
          <a:ln w="9525">
            <a:solidFill>
              <a:schemeClr val="tx1"/>
            </a:solidFill>
            <a:miter lim="800000"/>
            <a:headEnd/>
            <a:tailEnd/>
          </a:ln>
        </p:spPr>
        <p:txBody>
          <a:bodyPr wrap="none" lIns="91299" tIns="45649" rIns="91299" bIns="45649" anchor="ctr"/>
          <a:lstStyle/>
          <a:p>
            <a:pPr algn="r" defTabSz="907855"/>
            <a:r>
              <a:rPr lang="en-US" sz="1600" b="1" dirty="0" smtClean="0">
                <a:latin typeface="Calibri" pitchFamily="34" charset="0"/>
              </a:rPr>
              <a:t>1d</a:t>
            </a:r>
            <a:endParaRPr lang="en-US" sz="1600" b="1" dirty="0">
              <a:latin typeface="Calibri" pitchFamily="34" charset="0"/>
            </a:endParaRPr>
          </a:p>
        </p:txBody>
      </p:sp>
      <p:sp>
        <p:nvSpPr>
          <p:cNvPr id="18" name="Rectangle 14"/>
          <p:cNvSpPr>
            <a:spLocks noChangeArrowheads="1"/>
          </p:cNvSpPr>
          <p:nvPr/>
        </p:nvSpPr>
        <p:spPr bwMode="auto">
          <a:xfrm>
            <a:off x="2421890" y="4616452"/>
            <a:ext cx="2273300" cy="311150"/>
          </a:xfrm>
          <a:prstGeom prst="rect">
            <a:avLst/>
          </a:prstGeom>
          <a:noFill/>
          <a:ln w="9525">
            <a:noFill/>
            <a:miter lim="800000"/>
            <a:headEnd/>
            <a:tailEnd/>
          </a:ln>
        </p:spPr>
        <p:txBody>
          <a:bodyPr wrap="none" lIns="93060" tIns="46530" rIns="93060" bIns="46530" anchor="ctr"/>
          <a:lstStyle/>
          <a:p>
            <a:pPr algn="ctr" defTabSz="929990"/>
            <a:r>
              <a:rPr lang="en-US" b="1" dirty="0"/>
              <a:t>[Template for </a:t>
            </a:r>
            <a:r>
              <a:rPr lang="en-US" b="1" u="sng" dirty="0" smtClean="0"/>
              <a:t>Staff Offices Only</a:t>
            </a:r>
            <a:r>
              <a:rPr lang="en-US" b="1" dirty="0" smtClean="0"/>
              <a:t>]</a:t>
            </a:r>
            <a:endParaRPr lang="en-US" b="1"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011E3-1E96-46AC-9DFD-6F9FCA7D04F2}" type="slidenum">
              <a:rPr lang="en-US"/>
              <a:pPr/>
              <a:t>10</a:t>
            </a:fld>
            <a:endParaRPr lang="en-US" dirty="0"/>
          </a:p>
        </p:txBody>
      </p:sp>
      <p:sp>
        <p:nvSpPr>
          <p:cNvPr id="21506" name="Rectangle 2"/>
          <p:cNvSpPr>
            <a:spLocks noGrp="1" noRot="1" noChangeAspect="1" noChangeArrowheads="1" noTextEdit="1"/>
          </p:cNvSpPr>
          <p:nvPr>
            <p:ph type="sldImg"/>
          </p:nvPr>
        </p:nvSpPr>
        <p:spPr>
          <a:xfrm>
            <a:off x="1206500" y="687388"/>
            <a:ext cx="4618038" cy="3463925"/>
          </a:xfrm>
          <a:ln/>
        </p:spPr>
      </p:sp>
      <p:sp>
        <p:nvSpPr>
          <p:cNvPr id="21507" name="Rectangle 3"/>
          <p:cNvSpPr>
            <a:spLocks noGrp="1" noChangeArrowheads="1"/>
          </p:cNvSpPr>
          <p:nvPr>
            <p:ph type="body" idx="1"/>
          </p:nvPr>
        </p:nvSpPr>
        <p:spPr>
          <a:xfrm>
            <a:off x="926608" y="4383089"/>
            <a:ext cx="5157188" cy="4224337"/>
          </a:xfrm>
        </p:spPr>
        <p:txBody>
          <a:bodyPr/>
          <a:lstStyle/>
          <a:p>
            <a:pPr marL="347663" indent="-228600">
              <a:spcBef>
                <a:spcPts val="600"/>
              </a:spcBef>
              <a:spcAft>
                <a:spcPts val="600"/>
              </a:spcAft>
              <a:buFont typeface="Arial" pitchFamily="34" charset="0"/>
              <a:buNone/>
            </a:pPr>
            <a:r>
              <a:rPr lang="en-US" dirty="0" smtClean="0">
                <a:latin typeface="Book Antiqua" pitchFamily="18" charset="0"/>
                <a:cs typeface="Times New Roman" pitchFamily="18" charset="0"/>
              </a:rPr>
              <a:t>Slide</a:t>
            </a:r>
            <a:r>
              <a:rPr lang="en-US" baseline="0" dirty="0" smtClean="0">
                <a:latin typeface="Book Antiqua" pitchFamily="18" charset="0"/>
                <a:cs typeface="Times New Roman" pitchFamily="18" charset="0"/>
              </a:rPr>
              <a:t> 7 Notes: </a:t>
            </a:r>
          </a:p>
          <a:p>
            <a:pPr marL="347663" indent="-228600">
              <a:spcBef>
                <a:spcPts val="600"/>
              </a:spcBef>
              <a:spcAft>
                <a:spcPts val="600"/>
              </a:spcAft>
              <a:buFont typeface="Arial" pitchFamily="34" charset="0"/>
              <a:buNone/>
            </a:pPr>
            <a:endParaRPr lang="en-US" baseline="0" dirty="0" smtClean="0">
              <a:latin typeface="Book Antiqua" pitchFamily="18" charset="0"/>
              <a:cs typeface="Times New Roman" pitchFamily="18" charset="0"/>
            </a:endParaRPr>
          </a:p>
          <a:p>
            <a:pPr marL="347663" indent="-228600">
              <a:spcBef>
                <a:spcPts val="600"/>
              </a:spcBef>
              <a:spcAft>
                <a:spcPts val="600"/>
              </a:spcAft>
              <a:buFont typeface="Arial" pitchFamily="34" charset="0"/>
              <a:buNone/>
            </a:pPr>
            <a:r>
              <a:rPr lang="en-US" baseline="0" dirty="0" smtClean="0">
                <a:latin typeface="Book Antiqua" pitchFamily="18" charset="0"/>
                <a:cs typeface="Times New Roman" pitchFamily="18" charset="0"/>
              </a:rPr>
              <a:t>Future Cost Drivers:</a:t>
            </a:r>
            <a:endParaRPr lang="en-US" dirty="0" smtClean="0">
              <a:latin typeface="Book Antiqua" pitchFamily="18" charset="0"/>
              <a:cs typeface="Times New Roman" pitchFamily="18" charset="0"/>
            </a:endParaRP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Wireless point of care devices for clinical care</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Increasing need for professionals and subject matter experts to access the network anywhere, anytime</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Increasing numbers of external (to VA) connections as normal course of business</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Moving from terabytes to </a:t>
            </a:r>
            <a:r>
              <a:rPr lang="en-US" dirty="0" err="1" smtClean="0">
                <a:latin typeface="Book Antiqua" pitchFamily="18" charset="0"/>
                <a:cs typeface="Times New Roman" pitchFamily="18" charset="0"/>
              </a:rPr>
              <a:t>petabytes</a:t>
            </a:r>
            <a:r>
              <a:rPr lang="en-US" dirty="0" smtClean="0">
                <a:latin typeface="Book Antiqua" pitchFamily="18" charset="0"/>
                <a:cs typeface="Times New Roman" pitchFamily="18" charset="0"/>
              </a:rPr>
              <a:t> to </a:t>
            </a:r>
            <a:r>
              <a:rPr lang="en-US" dirty="0" err="1" smtClean="0">
                <a:latin typeface="Book Antiqua" pitchFamily="18" charset="0"/>
                <a:cs typeface="Times New Roman" pitchFamily="18" charset="0"/>
              </a:rPr>
              <a:t>ectobytes</a:t>
            </a:r>
            <a:r>
              <a:rPr lang="en-US" dirty="0" smtClean="0">
                <a:latin typeface="Book Antiqua" pitchFamily="18" charset="0"/>
                <a:cs typeface="Times New Roman" pitchFamily="18" charset="0"/>
              </a:rPr>
              <a:t> to </a:t>
            </a:r>
            <a:r>
              <a:rPr lang="en-US" dirty="0" err="1" smtClean="0">
                <a:latin typeface="Book Antiqua" pitchFamily="18" charset="0"/>
                <a:cs typeface="Times New Roman" pitchFamily="18" charset="0"/>
              </a:rPr>
              <a:t>zetabytes</a:t>
            </a:r>
            <a:r>
              <a:rPr lang="en-US" dirty="0" smtClean="0">
                <a:latin typeface="Book Antiqua" pitchFamily="18" charset="0"/>
                <a:cs typeface="Times New Roman" pitchFamily="18" charset="0"/>
              </a:rPr>
              <a:t> of storage with concomitant mandate for record retention, legal recovery, and disaster tolerance/recovery</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“Cloud” computing and reliance on network connectivity</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Delaying needed technology refreshment beyond equipment lifecycle, increasing ‘emergency’ replacement</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Innovations – if successful, they represent ‘wild cards’ for future O&amp;M costs </a:t>
            </a:r>
          </a:p>
          <a:p>
            <a:pPr marL="347663" marR="0" lvl="0" indent="-228600" algn="l" defTabSz="914400" rtl="0" eaLnBrk="1" fontAlgn="base" latinLnBrk="0" hangingPunct="1">
              <a:lnSpc>
                <a:spcPct val="100000"/>
              </a:lnSpc>
              <a:spcBef>
                <a:spcPts val="600"/>
              </a:spcBef>
              <a:spcAft>
                <a:spcPts val="600"/>
              </a:spcAft>
              <a:buClrTx/>
              <a:buSzTx/>
              <a:buFont typeface="Arial" pitchFamily="34" charset="0"/>
              <a:buChar char="•"/>
              <a:tabLst/>
              <a:defRPr/>
            </a:pPr>
            <a:r>
              <a:rPr lang="en-US" sz="1200" b="1" kern="1200" dirty="0" smtClean="0">
                <a:solidFill>
                  <a:schemeClr val="tx1"/>
                </a:solidFill>
                <a:latin typeface="Arial" charset="0"/>
                <a:ea typeface="+mn-ea"/>
                <a:cs typeface="+mn-cs"/>
              </a:rPr>
              <a:t>FTE growth from 273K to 294K from 2013 – 2015 for VHA mostly due to activations.  FY 2014 VHA activation estimate is $1.4B.</a:t>
            </a:r>
            <a:endParaRPr lang="en-US" sz="1200" kern="1200" dirty="0" smtClean="0">
              <a:solidFill>
                <a:schemeClr val="tx1"/>
              </a:solidFill>
              <a:latin typeface="Arial" charset="0"/>
              <a:ea typeface="+mn-ea"/>
              <a:cs typeface="+mn-cs"/>
            </a:endParaRPr>
          </a:p>
          <a:p>
            <a:pPr marL="347663" indent="-228600">
              <a:spcBef>
                <a:spcPts val="600"/>
              </a:spcBef>
              <a:spcAft>
                <a:spcPts val="600"/>
              </a:spcAft>
              <a:buFont typeface="Arial" pitchFamily="34" charset="0"/>
              <a:buChar char="•"/>
            </a:pPr>
            <a:endParaRPr lang="en-US" dirty="0" smtClean="0">
              <a:latin typeface="Book Antiqua" pitchFamily="18" charset="0"/>
              <a:cs typeface="Times New Roman" pitchFamily="18" charset="0"/>
            </a:endParaRPr>
          </a:p>
          <a:p>
            <a:pPr marL="347663" indent="-228600">
              <a:spcBef>
                <a:spcPts val="600"/>
              </a:spcBef>
              <a:spcAft>
                <a:spcPts val="600"/>
              </a:spcAft>
              <a:buFont typeface="Arial" pitchFamily="34" charset="0"/>
              <a:buNone/>
            </a:pPr>
            <a:endParaRPr lang="en-US" dirty="0" smtClean="0">
              <a:latin typeface="Book Antiqua" pitchFamily="18" charset="0"/>
              <a:cs typeface="Times New Roman" pitchFamily="18" charset="0"/>
            </a:endParaRP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1204913" y="687388"/>
            <a:ext cx="4619625" cy="3463925"/>
          </a:xfrm>
          <a:ln/>
        </p:spPr>
      </p:sp>
      <p:sp>
        <p:nvSpPr>
          <p:cNvPr id="15363" name="Rectangle 3"/>
          <p:cNvSpPr>
            <a:spLocks noGrp="1" noChangeArrowheads="1"/>
          </p:cNvSpPr>
          <p:nvPr>
            <p:ph type="body" idx="1"/>
          </p:nvPr>
        </p:nvSpPr>
        <p:spPr>
          <a:xfrm>
            <a:off x="926609" y="4383091"/>
            <a:ext cx="5157188" cy="4224337"/>
          </a:xfrm>
        </p:spPr>
        <p:txBody>
          <a:bodyPr>
            <a:normAutofit/>
          </a:bodyPr>
          <a:lstStyle/>
          <a:p>
            <a:pPr>
              <a:buFontTx/>
              <a:buNone/>
            </a:pPr>
            <a:endParaRPr lang="en-US" sz="1000" dirty="0">
              <a:latin typeface="Book Antiqua" pitchFamily="18" charset="0"/>
            </a:endParaRPr>
          </a:p>
          <a:p>
            <a:pPr>
              <a:buFontTx/>
              <a:buNone/>
            </a:pPr>
            <a:endParaRPr lang="en-US" sz="1000" dirty="0">
              <a:latin typeface="Book Antiqua" pitchFamily="18" charset="0"/>
            </a:endParaRPr>
          </a:p>
          <a:p>
            <a:pPr>
              <a:buFontTx/>
              <a:buNone/>
            </a:pPr>
            <a:endParaRPr lang="en-US" sz="1000" dirty="0">
              <a:latin typeface="Book Antiqua" pitchFamily="18" charset="0"/>
            </a:endParaRPr>
          </a:p>
          <a:p>
            <a:pPr>
              <a:buFontTx/>
              <a:buNone/>
            </a:pPr>
            <a:endParaRPr lang="en-US" sz="1000" dirty="0">
              <a:latin typeface="Book Antiqua" pitchFamily="18" charset="0"/>
            </a:endParaRPr>
          </a:p>
          <a:p>
            <a:pPr>
              <a:buFontTx/>
              <a:buNone/>
            </a:pPr>
            <a:endParaRPr lang="en-US" sz="1000" dirty="0">
              <a:latin typeface="Book Antiqua" pitchFamily="18" charset="0"/>
            </a:endParaRPr>
          </a:p>
          <a:p>
            <a:pPr>
              <a:buFontTx/>
              <a:buChar char="-"/>
            </a:pPr>
            <a:endParaRPr lang="en-US" sz="1000" dirty="0">
              <a:latin typeface="Book Antiqua" pitchFamily="18" charset="0"/>
            </a:endParaRPr>
          </a:p>
          <a:p>
            <a:endParaRPr lang="en-US" b="1" dirty="0"/>
          </a:p>
        </p:txBody>
      </p:sp>
      <p:sp>
        <p:nvSpPr>
          <p:cNvPr id="4" name="Slide Number Placeholder 3"/>
          <p:cNvSpPr>
            <a:spLocks noGrp="1"/>
          </p:cNvSpPr>
          <p:nvPr>
            <p:ph type="sldNum" sz="quarter" idx="10"/>
          </p:nvPr>
        </p:nvSpPr>
        <p:spPr/>
        <p:txBody>
          <a:bodyPr/>
          <a:lstStyle/>
          <a:p>
            <a:fld id="{B1E6E579-48EA-44A8-8989-E877E8F3B357}" type="slidenum">
              <a:rPr lang="en-US" smtClean="0"/>
              <a:pPr/>
              <a:t>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203325" y="687388"/>
            <a:ext cx="4619625" cy="3463925"/>
          </a:xfrm>
          <a:ln/>
        </p:spPr>
      </p:sp>
      <p:sp>
        <p:nvSpPr>
          <p:cNvPr id="18435" name="Rectangle 3"/>
          <p:cNvSpPr>
            <a:spLocks noGrp="1" noChangeArrowheads="1"/>
          </p:cNvSpPr>
          <p:nvPr>
            <p:ph type="body" idx="1"/>
          </p:nvPr>
        </p:nvSpPr>
        <p:spPr>
          <a:xfrm>
            <a:off x="924984" y="4383513"/>
            <a:ext cx="5160434" cy="4223729"/>
          </a:xfrm>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011E3-1E96-46AC-9DFD-6F9FCA7D04F2}" type="slidenum">
              <a:rPr lang="en-US"/>
              <a:pPr/>
              <a:t>17</a:t>
            </a:fld>
            <a:endParaRPr lang="en-US" dirty="0"/>
          </a:p>
        </p:txBody>
      </p:sp>
      <p:sp>
        <p:nvSpPr>
          <p:cNvPr id="21506" name="Rectangle 2"/>
          <p:cNvSpPr>
            <a:spLocks noGrp="1" noRot="1" noChangeAspect="1" noChangeArrowheads="1" noTextEdit="1"/>
          </p:cNvSpPr>
          <p:nvPr>
            <p:ph type="sldImg"/>
          </p:nvPr>
        </p:nvSpPr>
        <p:spPr>
          <a:xfrm>
            <a:off x="1206500" y="687388"/>
            <a:ext cx="4618038" cy="3463925"/>
          </a:xfrm>
          <a:ln/>
        </p:spPr>
      </p:sp>
      <p:sp>
        <p:nvSpPr>
          <p:cNvPr id="21507" name="Rectangle 3"/>
          <p:cNvSpPr>
            <a:spLocks noGrp="1" noChangeArrowheads="1"/>
          </p:cNvSpPr>
          <p:nvPr>
            <p:ph type="body" idx="1"/>
          </p:nvPr>
        </p:nvSpPr>
        <p:spPr>
          <a:xfrm>
            <a:off x="926608" y="4383089"/>
            <a:ext cx="5157188" cy="4224337"/>
          </a:xfrm>
        </p:spPr>
        <p:txBody>
          <a:bodyPr/>
          <a:lstStyle/>
          <a:p>
            <a:pPr marL="347663" indent="-228600">
              <a:spcBef>
                <a:spcPts val="600"/>
              </a:spcBef>
              <a:spcAft>
                <a:spcPts val="600"/>
              </a:spcAft>
              <a:buFont typeface="Arial" pitchFamily="34" charset="0"/>
              <a:buNone/>
            </a:pPr>
            <a:r>
              <a:rPr lang="en-US" dirty="0" smtClean="0">
                <a:latin typeface="Book Antiqua" pitchFamily="18" charset="0"/>
                <a:cs typeface="Times New Roman" pitchFamily="18" charset="0"/>
              </a:rPr>
              <a:t>Slide</a:t>
            </a:r>
            <a:r>
              <a:rPr lang="en-US" baseline="0" dirty="0" smtClean="0">
                <a:latin typeface="Book Antiqua" pitchFamily="18" charset="0"/>
                <a:cs typeface="Times New Roman" pitchFamily="18" charset="0"/>
              </a:rPr>
              <a:t> 7 Notes: </a:t>
            </a:r>
          </a:p>
          <a:p>
            <a:pPr marL="347663" indent="-228600">
              <a:spcBef>
                <a:spcPts val="600"/>
              </a:spcBef>
              <a:spcAft>
                <a:spcPts val="600"/>
              </a:spcAft>
              <a:buFont typeface="Arial" pitchFamily="34" charset="0"/>
              <a:buNone/>
            </a:pPr>
            <a:endParaRPr lang="en-US" baseline="0" dirty="0" smtClean="0">
              <a:latin typeface="Book Antiqua" pitchFamily="18" charset="0"/>
              <a:cs typeface="Times New Roman" pitchFamily="18" charset="0"/>
            </a:endParaRPr>
          </a:p>
          <a:p>
            <a:pPr marL="347663" indent="-228600">
              <a:spcBef>
                <a:spcPts val="600"/>
              </a:spcBef>
              <a:spcAft>
                <a:spcPts val="600"/>
              </a:spcAft>
              <a:buFont typeface="Arial" pitchFamily="34" charset="0"/>
              <a:buNone/>
            </a:pPr>
            <a:r>
              <a:rPr lang="en-US" baseline="0" dirty="0" smtClean="0">
                <a:latin typeface="Book Antiqua" pitchFamily="18" charset="0"/>
                <a:cs typeface="Times New Roman" pitchFamily="18" charset="0"/>
              </a:rPr>
              <a:t>Future Cost Drivers:</a:t>
            </a:r>
            <a:endParaRPr lang="en-US" dirty="0" smtClean="0">
              <a:latin typeface="Book Antiqua" pitchFamily="18" charset="0"/>
              <a:cs typeface="Times New Roman" pitchFamily="18" charset="0"/>
            </a:endParaRP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Wireless point of care devices for clinical care</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Increasing need for professionals and subject matter experts to access the network anywhere, anytime</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Increasing numbers of external (to VA) connections as normal course of business</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Moving from terabytes to </a:t>
            </a:r>
            <a:r>
              <a:rPr lang="en-US" dirty="0" err="1" smtClean="0">
                <a:latin typeface="Book Antiqua" pitchFamily="18" charset="0"/>
                <a:cs typeface="Times New Roman" pitchFamily="18" charset="0"/>
              </a:rPr>
              <a:t>petabytes</a:t>
            </a:r>
            <a:r>
              <a:rPr lang="en-US" dirty="0" smtClean="0">
                <a:latin typeface="Book Antiqua" pitchFamily="18" charset="0"/>
                <a:cs typeface="Times New Roman" pitchFamily="18" charset="0"/>
              </a:rPr>
              <a:t> to </a:t>
            </a:r>
            <a:r>
              <a:rPr lang="en-US" dirty="0" err="1" smtClean="0">
                <a:latin typeface="Book Antiqua" pitchFamily="18" charset="0"/>
                <a:cs typeface="Times New Roman" pitchFamily="18" charset="0"/>
              </a:rPr>
              <a:t>ectobytes</a:t>
            </a:r>
            <a:r>
              <a:rPr lang="en-US" dirty="0" smtClean="0">
                <a:latin typeface="Book Antiqua" pitchFamily="18" charset="0"/>
                <a:cs typeface="Times New Roman" pitchFamily="18" charset="0"/>
              </a:rPr>
              <a:t> to </a:t>
            </a:r>
            <a:r>
              <a:rPr lang="en-US" dirty="0" err="1" smtClean="0">
                <a:latin typeface="Book Antiqua" pitchFamily="18" charset="0"/>
                <a:cs typeface="Times New Roman" pitchFamily="18" charset="0"/>
              </a:rPr>
              <a:t>zetabytes</a:t>
            </a:r>
            <a:r>
              <a:rPr lang="en-US" dirty="0" smtClean="0">
                <a:latin typeface="Book Antiqua" pitchFamily="18" charset="0"/>
                <a:cs typeface="Times New Roman" pitchFamily="18" charset="0"/>
              </a:rPr>
              <a:t> of storage with concomitant mandate for record retention, legal recovery, and disaster tolerance/recovery</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“Cloud” computing and reliance on network connectivity</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Delaying needed technology refreshment beyond equipment lifecycle, increasing ‘emergency’ replacement</a:t>
            </a:r>
          </a:p>
          <a:p>
            <a:pPr marL="347663" indent="-228600">
              <a:spcBef>
                <a:spcPts val="600"/>
              </a:spcBef>
              <a:spcAft>
                <a:spcPts val="600"/>
              </a:spcAft>
              <a:buFont typeface="Arial" pitchFamily="34" charset="0"/>
              <a:buChar char="•"/>
            </a:pPr>
            <a:r>
              <a:rPr lang="en-US" dirty="0" smtClean="0">
                <a:latin typeface="Book Antiqua" pitchFamily="18" charset="0"/>
                <a:cs typeface="Times New Roman" pitchFamily="18" charset="0"/>
              </a:rPr>
              <a:t>Innovations – if successful, they represent ‘wild cards’ for future O&amp;M costs </a:t>
            </a:r>
          </a:p>
          <a:p>
            <a:pPr marL="347663" marR="0" lvl="0" indent="-228600" algn="l" defTabSz="914400" rtl="0" eaLnBrk="1" fontAlgn="base" latinLnBrk="0" hangingPunct="1">
              <a:lnSpc>
                <a:spcPct val="100000"/>
              </a:lnSpc>
              <a:spcBef>
                <a:spcPts val="600"/>
              </a:spcBef>
              <a:spcAft>
                <a:spcPts val="600"/>
              </a:spcAft>
              <a:buClrTx/>
              <a:buSzTx/>
              <a:buFont typeface="Arial" pitchFamily="34" charset="0"/>
              <a:buChar char="•"/>
              <a:tabLst/>
              <a:defRPr/>
            </a:pPr>
            <a:r>
              <a:rPr lang="en-US" sz="1200" b="1" kern="1200" dirty="0" smtClean="0">
                <a:solidFill>
                  <a:schemeClr val="tx1"/>
                </a:solidFill>
                <a:latin typeface="Arial" charset="0"/>
                <a:ea typeface="+mn-ea"/>
                <a:cs typeface="+mn-cs"/>
              </a:rPr>
              <a:t>FTE growth from 273K to 294K from 2013 – 2015 for VHA mostly due to activations.  FY 2014 VHA activation estimate is $1.4B.</a:t>
            </a:r>
            <a:endParaRPr lang="en-US" sz="1200" kern="1200" dirty="0" smtClean="0">
              <a:solidFill>
                <a:schemeClr val="tx1"/>
              </a:solidFill>
              <a:latin typeface="Arial" charset="0"/>
              <a:ea typeface="+mn-ea"/>
              <a:cs typeface="+mn-cs"/>
            </a:endParaRPr>
          </a:p>
          <a:p>
            <a:pPr marL="347663" indent="-228600">
              <a:spcBef>
                <a:spcPts val="600"/>
              </a:spcBef>
              <a:spcAft>
                <a:spcPts val="600"/>
              </a:spcAft>
              <a:buFont typeface="Arial" pitchFamily="34" charset="0"/>
              <a:buChar char="•"/>
            </a:pPr>
            <a:endParaRPr lang="en-US" dirty="0" smtClean="0">
              <a:latin typeface="Book Antiqua" pitchFamily="18" charset="0"/>
              <a:cs typeface="Times New Roman" pitchFamily="18" charset="0"/>
            </a:endParaRPr>
          </a:p>
          <a:p>
            <a:pPr marL="347663" indent="-228600">
              <a:spcBef>
                <a:spcPts val="600"/>
              </a:spcBef>
              <a:spcAft>
                <a:spcPts val="600"/>
              </a:spcAft>
              <a:buFont typeface="Arial" pitchFamily="34" charset="0"/>
              <a:buNone/>
            </a:pPr>
            <a:endParaRPr lang="en-US" dirty="0" smtClean="0">
              <a:latin typeface="Book Antiqua" pitchFamily="18" charset="0"/>
              <a:cs typeface="Times New Roman" pitchFamily="18" charset="0"/>
            </a:endParaRP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54E6DD9-CF69-4196-8190-FDC8D703914C}" type="datetime8">
              <a:rPr lang="en-US" smtClean="0"/>
              <a:pPr/>
              <a:t>6/14/2013 8:44 AM</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701012D-68C2-4E6F-B35A-DECCE7E07E1F}" type="datetime8">
              <a:rPr lang="en-US" smtClean="0"/>
              <a:pPr/>
              <a:t>6/14/2013 8:44 AM</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9CF4423-6DED-451D-B5EA-7BF353BC938C}" type="datetime8">
              <a:rPr lang="en-US" smtClean="0"/>
              <a:pPr/>
              <a:t>6/14/2013 8:44 AM</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7D691F8-4A04-4D45-8464-2C940DA5A664}" type="datetime8">
              <a:rPr lang="en-US" smtClean="0"/>
              <a:pPr/>
              <a:t>6/14/2013 8:44 AM</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F27362F-1592-4866-9DCA-A0384D033F62}" type="datetime8">
              <a:rPr lang="en-US" smtClean="0"/>
              <a:pPr/>
              <a:t>6/14/2013 8:44 AM</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5C866350-5BC2-470A-9C94-232B499BC611}" type="datetime8">
              <a:rPr lang="en-US" smtClean="0"/>
              <a:pPr/>
              <a:t>6/14/2013 8:44 AM</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41B9A60D-5138-46CE-B7CF-22FEB07428A3}" type="datetime8">
              <a:rPr lang="en-US" smtClean="0"/>
              <a:pPr/>
              <a:t>6/14/2013 8:44 AM</a:t>
            </a:fld>
            <a:endParaRPr lang="en-US" dirty="0"/>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E32E888-128D-4D2A-B356-4A478A2F7260}" type="datetime8">
              <a:rPr lang="en-US" smtClean="0"/>
              <a:pPr/>
              <a:t>6/14/2013 8:44 AM</a:t>
            </a:fld>
            <a:endParaRPr lang="en-US" dirty="0"/>
          </a:p>
        </p:txBody>
      </p:sp>
      <p:sp>
        <p:nvSpPr>
          <p:cNvPr id="4" name="Footer Placeholder 4"/>
          <p:cNvSpPr>
            <a:spLocks noGrp="1"/>
          </p:cNvSpPr>
          <p:nvPr>
            <p:ph type="ftr" sz="quarter" idx="11"/>
          </p:nvPr>
        </p:nvSpPr>
        <p:spPr/>
        <p:txBody>
          <a:bodyPr/>
          <a:lstStyle>
            <a:lvl1pPr>
              <a:defRPr/>
            </a:lvl1pPr>
          </a:lstStyle>
          <a:p>
            <a:endParaRPr lang="en-US" dirty="0"/>
          </a:p>
        </p:txBody>
      </p:sp>
      <p:sp>
        <p:nvSpPr>
          <p:cNvPr id="5"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B241B2-E5E8-48F7-A70B-84DFC27E33AB}" type="datetime8">
              <a:rPr lang="en-US" smtClean="0"/>
              <a:pPr/>
              <a:t>6/14/2013 8:44 AM</a:t>
            </a:fld>
            <a:endParaRPr lang="en-US" dirty="0"/>
          </a:p>
        </p:txBody>
      </p:sp>
      <p:sp>
        <p:nvSpPr>
          <p:cNvPr id="3" name="Footer Placeholder 4"/>
          <p:cNvSpPr>
            <a:spLocks noGrp="1"/>
          </p:cNvSpPr>
          <p:nvPr>
            <p:ph type="ftr" sz="quarter" idx="11"/>
          </p:nvPr>
        </p:nvSpPr>
        <p:spPr/>
        <p:txBody>
          <a:bodyPr/>
          <a:lstStyle>
            <a:lvl1pPr>
              <a:defRPr/>
            </a:lvl1pPr>
          </a:lstStyle>
          <a:p>
            <a:endParaRPr lang="en-US" dirty="0"/>
          </a:p>
        </p:txBody>
      </p:sp>
      <p:sp>
        <p:nvSpPr>
          <p:cNvPr id="4"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905165E-A91D-4BA7-8FE4-F913F0672921}" type="datetime8">
              <a:rPr lang="en-US" smtClean="0"/>
              <a:pPr/>
              <a:t>6/14/2013 8:44 AM</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7B13891-4D3E-45C7-BC69-B9AA41CDA209}" type="datetime8">
              <a:rPr lang="en-US" smtClean="0"/>
              <a:pPr/>
              <a:t>6/14/2013 8:44 AM</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14E9BE42-A376-4924-AEA0-6B39ECF8D666}" type="datetime8">
              <a:rPr lang="en-US" smtClean="0"/>
              <a:pPr/>
              <a:t>6/14/2013 8:44 AM</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2338BEA2-9C60-4FED-A5D5-F0AAA7796B3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descr="american_flag_2-3"/>
          <p:cNvSpPr txBox="1">
            <a:spLocks noChangeArrowheads="1"/>
          </p:cNvSpPr>
          <p:nvPr/>
        </p:nvSpPr>
        <p:spPr bwMode="auto">
          <a:xfrm>
            <a:off x="0" y="0"/>
            <a:ext cx="9144000" cy="3410902"/>
          </a:xfrm>
          <a:prstGeom prst="rect">
            <a:avLst/>
          </a:prstGeom>
          <a:solidFill>
            <a:srgbClr val="BAD2DE"/>
          </a:solidFill>
          <a:ln w="9525">
            <a:noFill/>
            <a:miter lim="800000"/>
            <a:headEnd/>
            <a:tailEnd/>
          </a:ln>
          <a:effectLst/>
        </p:spPr>
        <p:txBody>
          <a:bodyPr/>
          <a:lstStyle/>
          <a:p>
            <a:pPr algn="ctr" eaLnBrk="0" hangingPunct="0">
              <a:defRPr/>
            </a:pPr>
            <a:endParaRPr lang="en-US" sz="4000" b="1" dirty="0" smtClean="0">
              <a:solidFill>
                <a:srgbClr val="000066"/>
              </a:solidFill>
              <a:effectLst>
                <a:outerShdw blurRad="38100" dist="38100" dir="2700000" algn="tl">
                  <a:srgbClr val="C0C0C0"/>
                </a:outerShdw>
              </a:effectLst>
              <a:latin typeface="Book Antiqua" pitchFamily="18" charset="0"/>
            </a:endParaRPr>
          </a:p>
          <a:p>
            <a:pPr algn="ctr" eaLnBrk="0" hangingPunct="0">
              <a:defRPr/>
            </a:pPr>
            <a:r>
              <a:rPr lang="en-US" sz="4000" b="1" i="1" dirty="0" smtClean="0">
                <a:solidFill>
                  <a:srgbClr val="FFFFFF"/>
                </a:solidFill>
                <a:latin typeface="Book Antiqua" pitchFamily="18" charset="0"/>
              </a:rPr>
              <a:t>Department of Veterans Affairs</a:t>
            </a:r>
          </a:p>
        </p:txBody>
      </p:sp>
      <p:sp>
        <p:nvSpPr>
          <p:cNvPr id="15362" name="Rectangle 3"/>
          <p:cNvSpPr>
            <a:spLocks noChangeArrowheads="1"/>
          </p:cNvSpPr>
          <p:nvPr/>
        </p:nvSpPr>
        <p:spPr bwMode="auto">
          <a:xfrm>
            <a:off x="0" y="0"/>
            <a:ext cx="9144000" cy="6858000"/>
          </a:xfrm>
          <a:prstGeom prst="rect">
            <a:avLst/>
          </a:prstGeom>
          <a:noFill/>
          <a:ln w="76200" cmpd="tri">
            <a:solidFill>
              <a:schemeClr val="tx1"/>
            </a:solidFill>
            <a:miter lim="800000"/>
            <a:headEnd/>
            <a:tailEnd/>
          </a:ln>
        </p:spPr>
        <p:txBody>
          <a:bodyPr wrap="none" anchor="ctr"/>
          <a:lstStyle/>
          <a:p>
            <a:endParaRPr lang="en-US" dirty="0"/>
          </a:p>
        </p:txBody>
      </p:sp>
      <p:sp>
        <p:nvSpPr>
          <p:cNvPr id="3077" name="Text Box 5"/>
          <p:cNvSpPr txBox="1">
            <a:spLocks noChangeArrowheads="1"/>
          </p:cNvSpPr>
          <p:nvPr/>
        </p:nvSpPr>
        <p:spPr bwMode="auto">
          <a:xfrm>
            <a:off x="0" y="3410902"/>
            <a:ext cx="9144000" cy="3877985"/>
          </a:xfrm>
          <a:prstGeom prst="rect">
            <a:avLst/>
          </a:prstGeom>
          <a:solidFill>
            <a:srgbClr val="000066"/>
          </a:solidFill>
          <a:ln w="9525">
            <a:solidFill>
              <a:schemeClr val="tx1"/>
            </a:solidFill>
            <a:miter lim="800000"/>
            <a:headEnd/>
            <a:tailEnd/>
          </a:ln>
          <a:effectLst/>
        </p:spPr>
        <p:txBody>
          <a:bodyPr wrap="square">
            <a:spAutoFit/>
          </a:bodyPr>
          <a:lstStyle/>
          <a:p>
            <a:pPr algn="ctr" eaLnBrk="0" hangingPunct="0">
              <a:defRPr/>
            </a:pPr>
            <a:endParaRPr lang="en-US" sz="2400" b="1" i="1" dirty="0">
              <a:solidFill>
                <a:schemeClr val="bg1"/>
              </a:solidFill>
              <a:effectLst>
                <a:outerShdw blurRad="38100" dist="38100" dir="2700000" algn="tl">
                  <a:srgbClr val="000000"/>
                </a:outerShdw>
              </a:effectLst>
              <a:latin typeface="Book Antiqua" pitchFamily="18" charset="0"/>
            </a:endParaRPr>
          </a:p>
          <a:p>
            <a:pPr algn="ctr" eaLnBrk="0" hangingPunct="0">
              <a:defRPr/>
            </a:pPr>
            <a:endParaRPr lang="en-US" sz="3400" b="1" i="1" dirty="0" smtClean="0">
              <a:solidFill>
                <a:schemeClr val="bg1"/>
              </a:solidFill>
              <a:effectLst>
                <a:outerShdw blurRad="38100" dist="38100" dir="2700000" algn="tl">
                  <a:srgbClr val="000000"/>
                </a:outerShdw>
              </a:effectLst>
              <a:latin typeface="Book Antiqua" pitchFamily="18" charset="0"/>
            </a:endParaRPr>
          </a:p>
          <a:p>
            <a:pPr algn="ctr" eaLnBrk="0" hangingPunct="0">
              <a:defRPr/>
            </a:pPr>
            <a:r>
              <a:rPr lang="en-US" sz="2400" b="1" dirty="0" smtClean="0">
                <a:solidFill>
                  <a:schemeClr val="bg1"/>
                </a:solidFill>
                <a:effectLst>
                  <a:outerShdw blurRad="38100" dist="38100" dir="2700000" algn="tl">
                    <a:srgbClr val="000000"/>
                  </a:outerShdw>
                </a:effectLst>
                <a:latin typeface="Book Antiqua" pitchFamily="18" charset="0"/>
              </a:rPr>
              <a:t>Advanced Planning Briefing to Industry (APBI) </a:t>
            </a:r>
          </a:p>
          <a:p>
            <a:pPr algn="ctr" eaLnBrk="0" hangingPunct="0">
              <a:defRPr/>
            </a:pPr>
            <a:r>
              <a:rPr lang="en-US" sz="2400" b="1" dirty="0" smtClean="0">
                <a:solidFill>
                  <a:schemeClr val="bg1"/>
                </a:solidFill>
                <a:effectLst>
                  <a:outerShdw blurRad="38100" dist="38100" dir="2700000" algn="tl">
                    <a:srgbClr val="000000"/>
                  </a:outerShdw>
                </a:effectLst>
                <a:latin typeface="Book Antiqua" pitchFamily="18" charset="0"/>
              </a:rPr>
              <a:t>FY 2013 IT Budget Execution and IT’s FY 2014 Budget</a:t>
            </a:r>
          </a:p>
          <a:p>
            <a:pPr algn="ctr" eaLnBrk="0" hangingPunct="0">
              <a:defRPr/>
            </a:pPr>
            <a:endParaRPr lang="en-US" sz="2400" b="1" dirty="0" smtClean="0">
              <a:solidFill>
                <a:schemeClr val="bg1"/>
              </a:solidFill>
              <a:effectLst>
                <a:outerShdw blurRad="38100" dist="38100" dir="2700000" algn="tl">
                  <a:srgbClr val="000000"/>
                </a:outerShdw>
              </a:effectLst>
              <a:latin typeface="Book Antiqua" pitchFamily="18" charset="0"/>
            </a:endParaRPr>
          </a:p>
          <a:p>
            <a:pPr algn="ctr" eaLnBrk="0" hangingPunct="0">
              <a:defRPr/>
            </a:pPr>
            <a:r>
              <a:rPr lang="en-US" sz="2000" b="1" dirty="0" smtClean="0">
                <a:solidFill>
                  <a:schemeClr val="bg1"/>
                </a:solidFill>
                <a:effectLst>
                  <a:outerShdw blurRad="38100" dist="38100" dir="2700000" algn="tl">
                    <a:srgbClr val="000000"/>
                  </a:outerShdw>
                </a:effectLst>
                <a:latin typeface="Book Antiqua" pitchFamily="18" charset="0"/>
              </a:rPr>
              <a:t>Rom Mascetti</a:t>
            </a:r>
          </a:p>
          <a:p>
            <a:pPr algn="ctr" eaLnBrk="0" hangingPunct="0">
              <a:defRPr/>
            </a:pPr>
            <a:r>
              <a:rPr lang="en-US" sz="2000" b="1" dirty="0" smtClean="0">
                <a:solidFill>
                  <a:schemeClr val="bg1"/>
                </a:solidFill>
                <a:effectLst>
                  <a:outerShdw blurRad="38100" dist="38100" dir="2700000" algn="tl">
                    <a:srgbClr val="000000"/>
                  </a:outerShdw>
                </a:effectLst>
                <a:latin typeface="Book Antiqua" pitchFamily="18" charset="0"/>
              </a:rPr>
              <a:t>Deputy Assistant Secretary for IT Resource Management</a:t>
            </a:r>
          </a:p>
          <a:p>
            <a:pPr algn="ctr" eaLnBrk="0" hangingPunct="0">
              <a:defRPr/>
            </a:pPr>
            <a:r>
              <a:rPr lang="en-US" sz="2000" b="1" dirty="0" smtClean="0">
                <a:solidFill>
                  <a:schemeClr val="bg1"/>
                </a:solidFill>
                <a:effectLst>
                  <a:outerShdw blurRad="38100" dist="38100" dir="2700000" algn="tl">
                    <a:srgbClr val="000000"/>
                  </a:outerShdw>
                </a:effectLst>
                <a:latin typeface="Book Antiqua" pitchFamily="18" charset="0"/>
              </a:rPr>
              <a:t>Office of Information &amp; Technology</a:t>
            </a:r>
          </a:p>
          <a:p>
            <a:pPr algn="ctr" eaLnBrk="0" hangingPunct="0">
              <a:defRPr/>
            </a:pPr>
            <a:r>
              <a:rPr lang="en-US" sz="2000" b="1" dirty="0" smtClean="0">
                <a:solidFill>
                  <a:schemeClr val="bg1"/>
                </a:solidFill>
                <a:effectLst>
                  <a:outerShdw blurRad="38100" dist="38100" dir="2700000" algn="tl">
                    <a:srgbClr val="000000"/>
                  </a:outerShdw>
                </a:effectLst>
                <a:latin typeface="Book Antiqua" pitchFamily="18" charset="0"/>
              </a:rPr>
              <a:t>June 19, 2013</a:t>
            </a:r>
          </a:p>
          <a:p>
            <a:pPr algn="ctr" eaLnBrk="0" hangingPunct="0">
              <a:defRPr/>
            </a:pPr>
            <a:endParaRPr lang="en-US" sz="2400" b="1" i="1" dirty="0">
              <a:solidFill>
                <a:schemeClr val="bg1"/>
              </a:solidFill>
              <a:effectLst>
                <a:outerShdw blurRad="38100" dist="38100" dir="2700000" algn="tl">
                  <a:srgbClr val="000000"/>
                </a:outerShdw>
              </a:effectLst>
              <a:latin typeface="Book Antiqua" pitchFamily="18" charset="0"/>
            </a:endParaRPr>
          </a:p>
          <a:p>
            <a:pPr algn="ctr" eaLnBrk="0" hangingPunct="0">
              <a:defRPr/>
            </a:pPr>
            <a:endParaRPr lang="en-US" sz="1200" b="1" i="1" dirty="0">
              <a:solidFill>
                <a:schemeClr val="bg1"/>
              </a:solidFill>
              <a:latin typeface="Book Antiqua" pitchFamily="18" charset="0"/>
            </a:endParaRPr>
          </a:p>
        </p:txBody>
      </p:sp>
      <p:pic>
        <p:nvPicPr>
          <p:cNvPr id="15363" name="Picture 4" descr="VASeal transp"/>
          <p:cNvPicPr>
            <a:picLocks noChangeAspect="1" noChangeArrowheads="1"/>
          </p:cNvPicPr>
          <p:nvPr/>
        </p:nvPicPr>
        <p:blipFill>
          <a:blip r:embed="rId3" cstate="print"/>
          <a:srcRect/>
          <a:stretch>
            <a:fillRect/>
          </a:stretch>
        </p:blipFill>
        <p:spPr bwMode="auto">
          <a:xfrm>
            <a:off x="3352800" y="1981200"/>
            <a:ext cx="2362200" cy="2209800"/>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fld id="{2338BEA2-9C60-4FED-A5D5-F0AAA7796B30}" type="slidenum">
              <a:rPr lang="en-US" smtClean="0"/>
              <a:pPr/>
              <a:t>1</a:t>
            </a:fld>
            <a:endParaRPr lang="en-US" dirty="0"/>
          </a:p>
        </p:txBody>
      </p:sp>
    </p:spTree>
    <p:extLst>
      <p:ext uri="{BB962C8B-B14F-4D97-AF65-F5344CB8AC3E}">
        <p14:creationId xmlns:p14="http://schemas.microsoft.com/office/powerpoint/2010/main" val="99461342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288925" y="6208713"/>
            <a:ext cx="184150" cy="366712"/>
          </a:xfrm>
          <a:prstGeom prst="rect">
            <a:avLst/>
          </a:prstGeom>
          <a:noFill/>
          <a:ln w="9525">
            <a:noFill/>
            <a:miter lim="800000"/>
            <a:headEnd/>
            <a:tailEnd/>
          </a:ln>
          <a:effectLst/>
        </p:spPr>
        <p:txBody>
          <a:bodyPr wrap="none">
            <a:spAutoFit/>
          </a:bodyPr>
          <a:lstStyle/>
          <a:p>
            <a:pPr eaLnBrk="0" hangingPunct="0"/>
            <a:endParaRPr lang="en-US" dirty="0"/>
          </a:p>
        </p:txBody>
      </p:sp>
      <p:sp>
        <p:nvSpPr>
          <p:cNvPr id="20487" name="Text Box 7"/>
          <p:cNvSpPr txBox="1">
            <a:spLocks noChangeArrowheads="1"/>
          </p:cNvSpPr>
          <p:nvPr/>
        </p:nvSpPr>
        <p:spPr bwMode="auto">
          <a:xfrm>
            <a:off x="381000" y="1600200"/>
            <a:ext cx="8229600" cy="1200329"/>
          </a:xfrm>
          <a:prstGeom prst="rect">
            <a:avLst/>
          </a:prstGeom>
          <a:noFill/>
          <a:ln w="9525">
            <a:noFill/>
            <a:miter lim="800000"/>
            <a:headEnd/>
            <a:tailEnd/>
          </a:ln>
          <a:effectLst/>
        </p:spPr>
        <p:txBody>
          <a:bodyPr>
            <a:spAutoFit/>
          </a:bodyPr>
          <a:lstStyle/>
          <a:p>
            <a:pPr defTabSz="292100">
              <a:buFont typeface="Wingdings" pitchFamily="2" charset="2"/>
              <a:buNone/>
            </a:pPr>
            <a:endParaRPr lang="en-US" dirty="0" smtClean="0"/>
          </a:p>
          <a:p>
            <a:pPr defTabSz="292100">
              <a:buFont typeface="Arial" pitchFamily="34" charset="0"/>
              <a:buChar char="•"/>
            </a:pPr>
            <a:endParaRPr lang="en-US" dirty="0" smtClean="0"/>
          </a:p>
          <a:p>
            <a:pPr defTabSz="292100">
              <a:buFont typeface="Wingdings" pitchFamily="2" charset="2"/>
              <a:buNone/>
            </a:pPr>
            <a:endParaRPr lang="en-US" dirty="0" smtClean="0"/>
          </a:p>
          <a:p>
            <a:pPr defTabSz="292100">
              <a:buFont typeface="Wingdings" pitchFamily="2" charset="2"/>
              <a:buNone/>
            </a:pPr>
            <a:endParaRPr lang="en-US" dirty="0"/>
          </a:p>
        </p:txBody>
      </p:sp>
      <p:sp>
        <p:nvSpPr>
          <p:cNvPr id="8" name="Text Box 7"/>
          <p:cNvSpPr txBox="1">
            <a:spLocks noChangeArrowheads="1"/>
          </p:cNvSpPr>
          <p:nvPr/>
        </p:nvSpPr>
        <p:spPr bwMode="auto">
          <a:xfrm>
            <a:off x="0" y="1295400"/>
            <a:ext cx="8153400" cy="6309420"/>
          </a:xfrm>
          <a:prstGeom prst="rect">
            <a:avLst/>
          </a:prstGeom>
          <a:noFill/>
          <a:ln w="9525">
            <a:noFill/>
            <a:miter lim="800000"/>
            <a:headEnd/>
            <a:tailEnd/>
          </a:ln>
          <a:effectLst/>
        </p:spPr>
        <p:txBody>
          <a:bodyPr wrap="square">
            <a:spAutoFit/>
          </a:bodyPr>
          <a:lstStyle/>
          <a:p>
            <a:pPr marL="514350" indent="-395288">
              <a:spcBef>
                <a:spcPts val="0"/>
              </a:spcBef>
              <a:spcAft>
                <a:spcPts val="0"/>
              </a:spcAft>
              <a:buFont typeface="Wingdings" pitchFamily="2" charset="2"/>
              <a:buChar char="§"/>
            </a:pPr>
            <a:endParaRPr lang="en-US" sz="1000" dirty="0" smtClean="0">
              <a:latin typeface="Times New Roman"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New employees </a:t>
            </a:r>
            <a:r>
              <a:rPr lang="en-US" sz="1400" dirty="0" smtClean="0">
                <a:latin typeface="Book Antiqua" pitchFamily="18" charset="0"/>
                <a:cs typeface="Times New Roman" pitchFamily="18" charset="0"/>
              </a:rPr>
              <a:t>-- Approximately 45,000 new users in 5 years</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New facility activations </a:t>
            </a:r>
            <a:r>
              <a:rPr lang="en-US" sz="1400" dirty="0" smtClean="0">
                <a:latin typeface="Book Antiqua" pitchFamily="18" charset="0"/>
                <a:cs typeface="Times New Roman" pitchFamily="18" charset="0"/>
              </a:rPr>
              <a:t>-- Approximately 250 new facilities in 5 years</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New systems and platforms released into production -- </a:t>
            </a:r>
            <a:r>
              <a:rPr lang="en-US" sz="1400" dirty="0" smtClean="0">
                <a:latin typeface="Book Antiqua" pitchFamily="18" charset="0"/>
                <a:cs typeface="Times New Roman" pitchFamily="18" charset="0"/>
              </a:rPr>
              <a:t>Approximately 150 new systems in 5 years;  As PMAS maintains successes – more systems/platforms move to completion</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Increase in proportion of staff with mobile computing and communicating requirement </a:t>
            </a:r>
            <a:r>
              <a:rPr lang="en-US" sz="1400" dirty="0" smtClean="0">
                <a:latin typeface="Book Antiqua" pitchFamily="18" charset="0"/>
                <a:cs typeface="Times New Roman" pitchFamily="18" charset="0"/>
              </a:rPr>
              <a:t>-- Percentage of mobile users increasing to ~25% of workforce; Mobile worker numbers driven by Telework legislation; Green-Carbon Reduction legislation, increasing utilization of virtual team work</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Increase in reliance on WAN/LAN and other Telecom costs </a:t>
            </a:r>
            <a:r>
              <a:rPr lang="en-US" sz="1400" dirty="0" smtClean="0">
                <a:latin typeface="Book Antiqua" pitchFamily="18" charset="0"/>
                <a:cs typeface="Times New Roman" pitchFamily="18" charset="0"/>
              </a:rPr>
              <a:t>-- Traffic on WAN doubles every 18 months</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Increase in reliance for mission delivery on IT Systems (“Life blood of VA”)</a:t>
            </a:r>
          </a:p>
          <a:p>
            <a:pPr marL="971550" lvl="1" indent="-395288">
              <a:spcBef>
                <a:spcPts val="0"/>
              </a:spcBef>
              <a:spcAft>
                <a:spcPts val="0"/>
              </a:spcAft>
              <a:buFont typeface="+mj-lt"/>
              <a:buAutoNum type="arabicPeriod"/>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Unfunded/out of cycle requests</a:t>
            </a:r>
            <a:r>
              <a:rPr lang="en-US" sz="1400" dirty="0" smtClean="0">
                <a:latin typeface="Book Antiqua" pitchFamily="18" charset="0"/>
                <a:cs typeface="Times New Roman" pitchFamily="18" charset="0"/>
              </a:rPr>
              <a:t> -- Estimated IT needs are 40-50% greater than available budget in any given year resulting in large year-to-year roll-over of unmet demand</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Security requirements </a:t>
            </a:r>
            <a:r>
              <a:rPr lang="en-US" sz="1400" dirty="0" smtClean="0">
                <a:latin typeface="Book Antiqua" pitchFamily="18" charset="0"/>
                <a:cs typeface="Times New Roman" pitchFamily="18" charset="0"/>
              </a:rPr>
              <a:t>-- As the quantity of data under management increases, security complexity increases</a:t>
            </a:r>
          </a:p>
          <a:p>
            <a:pPr marL="1262063" lvl="2" indent="-292100">
              <a:spcBef>
                <a:spcPts val="0"/>
              </a:spcBef>
              <a:spcAft>
                <a:spcPts val="0"/>
              </a:spcAft>
            </a:pPr>
            <a:endParaRPr lang="en-US" sz="800" dirty="0" smtClean="0">
              <a:latin typeface="Book Antiqua" pitchFamily="18" charset="0"/>
              <a:cs typeface="Times New Roman" pitchFamily="18" charset="0"/>
            </a:endParaRPr>
          </a:p>
          <a:p>
            <a:pPr marL="971550" lvl="1" indent="-395288">
              <a:spcBef>
                <a:spcPts val="0"/>
              </a:spcBef>
              <a:spcAft>
                <a:spcPts val="0"/>
              </a:spcAft>
              <a:buFont typeface="+mj-lt"/>
              <a:buAutoNum type="arabicPeriod"/>
            </a:pPr>
            <a:r>
              <a:rPr lang="en-US" sz="1400" b="1" dirty="0" smtClean="0">
                <a:latin typeface="Book Antiqua" pitchFamily="18" charset="0"/>
                <a:cs typeface="Times New Roman" pitchFamily="18" charset="0"/>
              </a:rPr>
              <a:t>Greater need for tools to manage increasing complexity in IT environment </a:t>
            </a:r>
            <a:r>
              <a:rPr lang="en-US" sz="1400" dirty="0" smtClean="0">
                <a:latin typeface="Book Antiqua" pitchFamily="18" charset="0"/>
                <a:cs typeface="Times New Roman" pitchFamily="18" charset="0"/>
              </a:rPr>
              <a:t>-- </a:t>
            </a:r>
            <a:r>
              <a:rPr lang="en-US" sz="1400" dirty="0" smtClean="0">
                <a:latin typeface="Times New Roman" pitchFamily="18" charset="0"/>
                <a:cs typeface="Times New Roman" pitchFamily="18" charset="0"/>
              </a:rPr>
              <a:t>Greater  numbers of Service Level Agreements drives need to measure service </a:t>
            </a:r>
          </a:p>
          <a:p>
            <a:pPr>
              <a:buFont typeface="Wingdings" pitchFamily="2" charset="2"/>
              <a:buNone/>
            </a:pPr>
            <a:r>
              <a:rPr lang="en-US" dirty="0">
                <a:latin typeface="Book Antiqua" pitchFamily="18" charset="0"/>
              </a:rPr>
              <a:t/>
            </a:r>
            <a:br>
              <a:rPr lang="en-US" dirty="0">
                <a:latin typeface="Book Antiqua" pitchFamily="18" charset="0"/>
              </a:rPr>
            </a:br>
            <a:endParaRPr lang="en-US" sz="1000" dirty="0">
              <a:latin typeface="Book Antiqua" pitchFamily="18" charset="0"/>
            </a:endParaRPr>
          </a:p>
          <a:p>
            <a:r>
              <a:rPr lang="en-US" sz="1000" dirty="0" smtClean="0">
                <a:latin typeface="Book Antiqua" pitchFamily="18" charset="0"/>
              </a:rPr>
              <a:t> </a:t>
            </a:r>
            <a:endParaRPr lang="en-US" sz="1000" dirty="0">
              <a:latin typeface="Book Antiqua" pitchFamily="18" charset="0"/>
            </a:endParaRPr>
          </a:p>
          <a:p>
            <a:pPr>
              <a:buFont typeface="Wingdings" pitchFamily="2" charset="2"/>
              <a:buNone/>
            </a:pPr>
            <a:endParaRPr lang="en-US" dirty="0">
              <a:latin typeface="Book Antiqua" pitchFamily="18" charset="0"/>
            </a:endParaRPr>
          </a:p>
          <a:p>
            <a:pPr>
              <a:buFont typeface="Wingdings" pitchFamily="2" charset="2"/>
              <a:buChar char="§"/>
            </a:pPr>
            <a:endParaRPr lang="en-US" dirty="0">
              <a:latin typeface="Book Antiqua" pitchFamily="18" charset="0"/>
            </a:endParaRPr>
          </a:p>
        </p:txBody>
      </p:sp>
      <p:sp>
        <p:nvSpPr>
          <p:cNvPr id="9" name="Title 11"/>
          <p:cNvSpPr>
            <a:spLocks noGrp="1"/>
          </p:cNvSpPr>
          <p:nvPr>
            <p:ph type="title"/>
          </p:nvPr>
        </p:nvSpPr>
        <p:spPr>
          <a:xfrm>
            <a:off x="0" y="0"/>
            <a:ext cx="9144000" cy="1219200"/>
          </a:xfrm>
          <a:solidFill>
            <a:schemeClr val="tx2">
              <a:lumMod val="20000"/>
              <a:lumOff val="80000"/>
            </a:schemeClr>
          </a:solidFill>
          <a:ln w="9525" cap="sq">
            <a:solidFill>
              <a:schemeClr val="tx1"/>
            </a:solidFill>
            <a:bevel/>
          </a:ln>
        </p:spPr>
        <p:txBody>
          <a:bodyPr/>
          <a:lstStyle/>
          <a:p>
            <a:r>
              <a:rPr lang="en-US" sz="3200" b="1" dirty="0" smtClean="0"/>
              <a:t>Challenges – IT Business Cost Drivers</a:t>
            </a:r>
            <a:endParaRPr lang="en-US" sz="3200" b="1" dirty="0"/>
          </a:p>
        </p:txBody>
      </p:sp>
      <p:pic>
        <p:nvPicPr>
          <p:cNvPr id="10"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sp>
        <p:nvSpPr>
          <p:cNvPr id="12" name="Slide Number Placeholder 11"/>
          <p:cNvSpPr>
            <a:spLocks noGrp="1"/>
          </p:cNvSpPr>
          <p:nvPr>
            <p:ph type="sldNum" sz="quarter" idx="12"/>
          </p:nvPr>
        </p:nvSpPr>
        <p:spPr/>
        <p:txBody>
          <a:bodyPr/>
          <a:lstStyle/>
          <a:p>
            <a:fld id="{2338BEA2-9C60-4FED-A5D5-F0AAA7796B30}" type="slidenum">
              <a:rPr lang="en-US" smtClean="0"/>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1600" dirty="0" smtClean="0"/>
          </a:p>
          <a:p>
            <a:r>
              <a:rPr lang="en-US" sz="2400" dirty="0" smtClean="0"/>
              <a:t>Development/Modernization/Enhancements (DME) - development that creates new functionality and/or capability</a:t>
            </a:r>
          </a:p>
          <a:p>
            <a:r>
              <a:rPr lang="en-US" sz="2400" dirty="0" smtClean="0"/>
              <a:t>Marginal sustainment – provides first year sustainment funding for newly deployed products</a:t>
            </a:r>
          </a:p>
          <a:p>
            <a:r>
              <a:rPr lang="en-US" sz="2400" dirty="0" smtClean="0"/>
              <a:t>Discretionary sustainment  - includes important but non-critical sustainment efforts to continue or enhance OIT operations </a:t>
            </a:r>
          </a:p>
          <a:p>
            <a:r>
              <a:rPr lang="en-US" sz="2400" dirty="0" smtClean="0"/>
              <a:t>Mandatory sustainment  - covers “must pay” items that are essential for the continuing operations of VA’s Information Technology infrastructure </a:t>
            </a:r>
          </a:p>
        </p:txBody>
      </p:sp>
      <p:sp>
        <p:nvSpPr>
          <p:cNvPr id="4" name="Slide Number Placeholder 3"/>
          <p:cNvSpPr>
            <a:spLocks noGrp="1"/>
          </p:cNvSpPr>
          <p:nvPr>
            <p:ph type="sldNum" sz="quarter" idx="12"/>
          </p:nvPr>
        </p:nvSpPr>
        <p:spPr/>
        <p:txBody>
          <a:bodyPr/>
          <a:lstStyle/>
          <a:p>
            <a:fld id="{2338BEA2-9C60-4FED-A5D5-F0AAA7796B30}" type="slidenum">
              <a:rPr lang="en-US" smtClean="0"/>
              <a:pPr/>
              <a:t>11</a:t>
            </a:fld>
            <a:endParaRPr lang="en-US" dirty="0"/>
          </a:p>
        </p:txBody>
      </p:sp>
      <p:sp>
        <p:nvSpPr>
          <p:cNvPr id="5" name="Rectangle 2" descr="american_flag_2-3"/>
          <p:cNvSpPr>
            <a:spLocks noGrp="1" noChangeArrowheads="1"/>
          </p:cNvSpPr>
          <p:nvPr>
            <p:ph type="title"/>
          </p:nvPr>
        </p:nvSpPr>
        <p:spPr bwMode="auto">
          <a:prstGeom prst="rect">
            <a:avLst/>
          </a:prstGeom>
          <a:solidFill>
            <a:schemeClr val="tx2">
              <a:lumMod val="20000"/>
              <a:lumOff val="80000"/>
            </a:schemeClr>
          </a:solidFill>
          <a:ln w="9525">
            <a:noFill/>
            <a:miter lim="800000"/>
            <a:headEnd/>
            <a:tailEnd/>
          </a:ln>
        </p:spPr>
        <p:txBody>
          <a:bodyPr anchor="ctr"/>
          <a:lstStyle/>
          <a:p>
            <a:pPr algn="ctr">
              <a:defRPr/>
            </a:pPr>
            <a:r>
              <a:rPr lang="en-US" sz="3200" b="1" dirty="0" smtClean="0">
                <a:latin typeface="+mj-lt"/>
              </a:rPr>
              <a:t>FY2014 Budget Submission</a:t>
            </a:r>
          </a:p>
          <a:p>
            <a:pPr algn="ctr">
              <a:defRPr/>
            </a:pPr>
            <a:r>
              <a:rPr lang="en-US" sz="2400" b="1" dirty="0" smtClean="0">
                <a:latin typeface="+mj-lt"/>
              </a:rPr>
              <a:t>(Resource Band Definitions)</a:t>
            </a:r>
            <a:endParaRPr lang="en-US" sz="2400" b="1" dirty="0">
              <a:latin typeface="+mj-lt"/>
            </a:endParaRPr>
          </a:p>
        </p:txBody>
      </p:sp>
      <p:pic>
        <p:nvPicPr>
          <p:cNvPr id="6" name="Picture 6" descr="VA Seal"/>
          <p:cNvPicPr>
            <a:picLocks noChangeAspect="1" noChangeArrowheads="1"/>
          </p:cNvPicPr>
          <p:nvPr/>
        </p:nvPicPr>
        <p:blipFill>
          <a:blip r:embed="rId2" cstate="print"/>
          <a:srcRect/>
          <a:stretch>
            <a:fillRect/>
          </a:stretch>
        </p:blipFill>
        <p:spPr bwMode="auto">
          <a:xfrm>
            <a:off x="533400" y="381000"/>
            <a:ext cx="1010460" cy="101046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5"/>
          <p:cNvSpPr txBox="1">
            <a:spLocks noChangeArrowheads="1"/>
          </p:cNvSpPr>
          <p:nvPr/>
        </p:nvSpPr>
        <p:spPr bwMode="auto">
          <a:xfrm>
            <a:off x="6705600" y="1447800"/>
            <a:ext cx="685800" cy="369332"/>
          </a:xfrm>
          <a:prstGeom prst="rect">
            <a:avLst/>
          </a:prstGeom>
          <a:noFill/>
          <a:ln w="9525" algn="ctr">
            <a:noFill/>
            <a:miter lim="800000"/>
            <a:headEnd/>
            <a:tailEnd/>
          </a:ln>
          <a:effectLst/>
        </p:spPr>
        <p:txBody>
          <a:bodyPr wrap="square">
            <a:spAutoFit/>
          </a:bodyPr>
          <a:lstStyle/>
          <a:p>
            <a:pPr eaLnBrk="0" hangingPunct="0">
              <a:spcBef>
                <a:spcPct val="50000"/>
              </a:spcBef>
            </a:pPr>
            <a:r>
              <a:rPr lang="en-US" i="1" dirty="0">
                <a:solidFill>
                  <a:schemeClr val="bg1"/>
                </a:solidFill>
                <a:effectLst>
                  <a:outerShdw blurRad="38100" dist="38100" dir="2700000" algn="tl">
                    <a:srgbClr val="C0C0C0"/>
                  </a:outerShdw>
                </a:effectLst>
                <a:latin typeface="Book Antiqua" pitchFamily="18" charset="0"/>
              </a:rPr>
              <a:t>  </a:t>
            </a:r>
            <a:endParaRPr lang="en-US" sz="2000" b="1" dirty="0">
              <a:solidFill>
                <a:schemeClr val="bg1"/>
              </a:solidFill>
              <a:latin typeface="Book Antiqua" pitchFamily="18" charset="0"/>
            </a:endParaRPr>
          </a:p>
        </p:txBody>
      </p:sp>
      <p:sp>
        <p:nvSpPr>
          <p:cNvPr id="9" name="Rectangle 2" descr="american_flag_2-3"/>
          <p:cNvSpPr>
            <a:spLocks noChangeArrowheads="1"/>
          </p:cNvSpPr>
          <p:nvPr/>
        </p:nvSpPr>
        <p:spPr bwMode="auto">
          <a:xfrm>
            <a:off x="0" y="0"/>
            <a:ext cx="9144000" cy="1143000"/>
          </a:xfrm>
          <a:prstGeom prst="rect">
            <a:avLst/>
          </a:prstGeom>
          <a:solidFill>
            <a:schemeClr val="tx2">
              <a:lumMod val="20000"/>
              <a:lumOff val="80000"/>
            </a:schemeClr>
          </a:solidFill>
          <a:ln w="9525">
            <a:noFill/>
            <a:miter lim="800000"/>
            <a:headEnd/>
            <a:tailEnd/>
          </a:ln>
        </p:spPr>
        <p:txBody>
          <a:bodyPr anchor="ctr"/>
          <a:lstStyle/>
          <a:p>
            <a:pPr algn="ctr">
              <a:defRPr/>
            </a:pPr>
            <a:r>
              <a:rPr lang="en-US" sz="3200" b="1" dirty="0" smtClean="0">
                <a:latin typeface="+mj-lt"/>
              </a:rPr>
              <a:t>FY2014 Budget Prioritization</a:t>
            </a:r>
          </a:p>
          <a:p>
            <a:pPr algn="ctr">
              <a:defRPr/>
            </a:pPr>
            <a:r>
              <a:rPr lang="en-US" sz="2400" b="1" dirty="0" smtClean="0">
                <a:latin typeface="+mj-lt"/>
              </a:rPr>
              <a:t>(Resource Band view - $ in Millions)</a:t>
            </a:r>
            <a:endParaRPr lang="en-US" sz="2400" b="1" dirty="0">
              <a:latin typeface="+mj-lt"/>
            </a:endParaRPr>
          </a:p>
        </p:txBody>
      </p:sp>
      <p:graphicFrame>
        <p:nvGraphicFramePr>
          <p:cNvPr id="8" name="Table 7"/>
          <p:cNvGraphicFramePr>
            <a:graphicFrameLocks noGrp="1"/>
          </p:cNvGraphicFramePr>
          <p:nvPr/>
        </p:nvGraphicFramePr>
        <p:xfrm>
          <a:off x="152401" y="1219195"/>
          <a:ext cx="5791199" cy="5334004"/>
        </p:xfrm>
        <a:graphic>
          <a:graphicData uri="http://schemas.openxmlformats.org/drawingml/2006/table">
            <a:tbl>
              <a:tblPr/>
              <a:tblGrid>
                <a:gridCol w="1235240"/>
                <a:gridCol w="3260559"/>
                <a:gridCol w="1295400"/>
              </a:tblGrid>
              <a:tr h="684646">
                <a:tc gridSpan="2">
                  <a:txBody>
                    <a:bodyPr/>
                    <a:lstStyle/>
                    <a:p>
                      <a:pPr algn="ctr" fontAlgn="ctr"/>
                      <a:r>
                        <a:rPr lang="en-US" sz="1300" b="0" i="0" u="none" strike="noStrike" dirty="0">
                          <a:solidFill>
                            <a:srgbClr val="FFFFFF"/>
                          </a:solidFill>
                          <a:latin typeface="Calibri"/>
                        </a:rPr>
                        <a:t>Resource Band</a:t>
                      </a:r>
                    </a:p>
                  </a:txBody>
                  <a:tcPr marL="5406" marR="5406" marT="540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76091"/>
                    </a:solidFill>
                  </a:tcPr>
                </a:tc>
                <a:tc hMerge="1">
                  <a:txBody>
                    <a:bodyPr/>
                    <a:lstStyle/>
                    <a:p>
                      <a:endParaRPr lang="en-US"/>
                    </a:p>
                  </a:txBody>
                  <a:tcPr/>
                </a:tc>
                <a:tc>
                  <a:txBody>
                    <a:bodyPr/>
                    <a:lstStyle/>
                    <a:p>
                      <a:pPr algn="ctr" fontAlgn="ctr"/>
                      <a:r>
                        <a:rPr lang="en-US" sz="1300" b="0" i="0" u="none" strike="noStrike" dirty="0">
                          <a:solidFill>
                            <a:srgbClr val="FFFFFF"/>
                          </a:solidFill>
                          <a:latin typeface="Calibri"/>
                        </a:rPr>
                        <a:t> FY14 Request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76091"/>
                    </a:solidFill>
                  </a:tcPr>
                </a:tc>
              </a:tr>
              <a:tr h="243180">
                <a:tc rowSpan="5">
                  <a:txBody>
                    <a:bodyPr/>
                    <a:lstStyle/>
                    <a:p>
                      <a:pPr algn="ctr" fontAlgn="ctr"/>
                      <a:r>
                        <a:rPr lang="en-US" sz="1400" b="0" i="0" u="none" strike="noStrike" dirty="0">
                          <a:solidFill>
                            <a:srgbClr val="000000"/>
                          </a:solidFill>
                          <a:latin typeface="Calibri"/>
                        </a:rPr>
                        <a:t>Discretionary </a:t>
                      </a:r>
                      <a:r>
                        <a:rPr lang="en-US" sz="1400" b="0" i="0" u="none" strike="noStrike" dirty="0" smtClean="0">
                          <a:solidFill>
                            <a:srgbClr val="000000"/>
                          </a:solidFill>
                          <a:latin typeface="Calibri"/>
                        </a:rPr>
                        <a:t>Sustainment &amp; Other Continuing Development</a:t>
                      </a:r>
                      <a:endParaRPr lang="en-US" sz="1400" b="0" i="0" u="none" strike="noStrike" dirty="0">
                        <a:solidFill>
                          <a:srgbClr val="000000"/>
                        </a:solidFill>
                        <a:latin typeface="Calibri"/>
                      </a:endParaRPr>
                    </a:p>
                  </a:txBody>
                  <a:tcPr marL="5406" marR="5406" marT="5406"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400" b="0" i="0" u="none" strike="noStrike" dirty="0">
                          <a:solidFill>
                            <a:srgbClr val="000000"/>
                          </a:solidFill>
                          <a:latin typeface="+mn-lt"/>
                        </a:rPr>
                        <a:t>Other Continuing Development</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r" fontAlgn="ctr"/>
                      <a:r>
                        <a:rPr lang="en-US" sz="1400" b="0" i="0" u="none" strike="noStrike" dirty="0">
                          <a:solidFill>
                            <a:srgbClr val="000000"/>
                          </a:solidFill>
                          <a:latin typeface="+mn-lt"/>
                        </a:rPr>
                        <a:t>$30.400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a:solidFill>
                            <a:srgbClr val="000000"/>
                          </a:solidFill>
                          <a:latin typeface="+mn-lt"/>
                        </a:rPr>
                        <a:t>ICD-10 </a:t>
                      </a:r>
                      <a:r>
                        <a:rPr lang="en-US" sz="1400" b="0" i="0" u="none" strike="noStrike" baseline="0" dirty="0" smtClean="0">
                          <a:solidFill>
                            <a:srgbClr val="000000"/>
                          </a:solidFill>
                          <a:latin typeface="+mn-lt"/>
                        </a:rPr>
                        <a:t> </a:t>
                      </a:r>
                      <a:endParaRPr lang="en-US" sz="1400" b="0" i="0" u="none" strike="noStrike" dirty="0">
                        <a:solidFill>
                          <a:srgbClr val="000000"/>
                        </a:solidFill>
                        <a:latin typeface="+mn-lt"/>
                      </a:endParaRP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sz="1400" b="0" i="0" u="none" strike="noStrike" dirty="0" smtClean="0">
                          <a:solidFill>
                            <a:srgbClr val="000000"/>
                          </a:solidFill>
                          <a:latin typeface="+mn-lt"/>
                        </a:rPr>
                        <a:t>$4.600 </a:t>
                      </a:r>
                      <a:endParaRPr lang="en-US" sz="1400" b="0" i="0" u="none" strike="noStrike" dirty="0">
                        <a:solidFill>
                          <a:srgbClr val="000000"/>
                        </a:solidFill>
                        <a:latin typeface="+mn-lt"/>
                      </a:endParaRPr>
                    </a:p>
                  </a:txBody>
                  <a:tcPr marL="5406" marR="5406" marT="540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smtClean="0">
                          <a:solidFill>
                            <a:srgbClr val="000000"/>
                          </a:solidFill>
                          <a:latin typeface="+mn-lt"/>
                        </a:rPr>
                        <a:t>Other Discretionary</a:t>
                      </a:r>
                      <a:r>
                        <a:rPr lang="en-US" sz="1400" b="0" i="0" u="none" strike="noStrike" baseline="0" dirty="0" smtClean="0">
                          <a:solidFill>
                            <a:srgbClr val="000000"/>
                          </a:solidFill>
                          <a:latin typeface="+mn-lt"/>
                        </a:rPr>
                        <a:t> Sustainment</a:t>
                      </a:r>
                      <a:endParaRPr lang="en-US" sz="1400" b="0" i="0" u="none" strike="noStrike" dirty="0">
                        <a:solidFill>
                          <a:srgbClr val="000000"/>
                        </a:solidFill>
                        <a:latin typeface="+mn-lt"/>
                      </a:endParaRP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latin typeface="+mn-lt"/>
                        </a:rPr>
                        <a:t>$4.000 </a:t>
                      </a:r>
                    </a:p>
                  </a:txBody>
                  <a:tcPr marL="5406" marR="5406" marT="540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a:solidFill>
                            <a:srgbClr val="000000"/>
                          </a:solidFill>
                          <a:latin typeface="+mn-lt"/>
                        </a:rPr>
                        <a:t>Reducing Risk of Infrastructure Failure</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r" fontAlgn="ctr"/>
                      <a:r>
                        <a:rPr lang="en-US" sz="1400" b="0" i="0" u="none" strike="noStrike" dirty="0" smtClean="0">
                          <a:solidFill>
                            <a:srgbClr val="000000"/>
                          </a:solidFill>
                          <a:latin typeface="+mn-lt"/>
                        </a:rPr>
                        <a:t>$153.762 </a:t>
                      </a:r>
                      <a:endParaRPr lang="en-US" sz="1400" b="0" i="0" u="none" strike="noStrike" dirty="0">
                        <a:solidFill>
                          <a:srgbClr val="000000"/>
                        </a:solidFill>
                        <a:latin typeface="+mn-lt"/>
                      </a:endParaRPr>
                    </a:p>
                  </a:txBody>
                  <a:tcPr marL="5406" marR="5406" marT="540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a:solidFill>
                            <a:srgbClr val="000000"/>
                          </a:solidFill>
                          <a:latin typeface="+mn-lt"/>
                        </a:rPr>
                        <a:t>Activations - Discretionary Sustainment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BE97"/>
                    </a:solidFill>
                  </a:tcPr>
                </a:tc>
                <a:tc>
                  <a:txBody>
                    <a:bodyPr/>
                    <a:lstStyle/>
                    <a:p>
                      <a:pPr algn="r" fontAlgn="ctr"/>
                      <a:r>
                        <a:rPr lang="en-US" sz="1400" b="0" i="0" u="none" strike="noStrike" dirty="0">
                          <a:solidFill>
                            <a:srgbClr val="000000"/>
                          </a:solidFill>
                          <a:latin typeface="+mn-lt"/>
                        </a:rPr>
                        <a:t>$180.397 </a:t>
                      </a:r>
                    </a:p>
                  </a:txBody>
                  <a:tcPr marL="5406" marR="5406" marT="5406"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899">
                <a:tc rowSpan="4">
                  <a:txBody>
                    <a:bodyPr/>
                    <a:lstStyle/>
                    <a:p>
                      <a:pPr algn="ctr" fontAlgn="ctr"/>
                      <a:r>
                        <a:rPr lang="en-US" sz="1400" b="0" i="0" u="none" strike="noStrike" dirty="0">
                          <a:solidFill>
                            <a:srgbClr val="000000"/>
                          </a:solidFill>
                          <a:latin typeface="Calibri"/>
                        </a:rPr>
                        <a:t>Directed Programs</a:t>
                      </a:r>
                    </a:p>
                  </a:txBody>
                  <a:tcPr marL="5406" marR="5406" marT="5406"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400" b="0" i="0" u="none" strike="noStrike" dirty="0" smtClean="0">
                          <a:solidFill>
                            <a:srgbClr val="000000"/>
                          </a:solidFill>
                          <a:latin typeface="+mn-lt"/>
                        </a:rPr>
                        <a:t>Transformational </a:t>
                      </a:r>
                      <a:r>
                        <a:rPr lang="en-US" sz="1400" b="0" i="0" u="none" strike="noStrike" dirty="0">
                          <a:solidFill>
                            <a:srgbClr val="000000"/>
                          </a:solidFill>
                          <a:latin typeface="+mn-lt"/>
                        </a:rPr>
                        <a:t>Initiatives - Development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sz="1400" b="0" i="0" u="none" strike="noStrike" dirty="0">
                          <a:solidFill>
                            <a:srgbClr val="000000"/>
                          </a:solidFill>
                          <a:latin typeface="+mn-lt"/>
                        </a:rPr>
                        <a:t>$208.409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899">
                <a:tc vMerge="1">
                  <a:txBody>
                    <a:bodyPr/>
                    <a:lstStyle/>
                    <a:p>
                      <a:endParaRPr lang="en-US"/>
                    </a:p>
                  </a:txBody>
                  <a:tcPr/>
                </a:tc>
                <a:tc>
                  <a:txBody>
                    <a:bodyPr/>
                    <a:lstStyle/>
                    <a:p>
                      <a:pPr algn="l" rtl="0" fontAlgn="ctr"/>
                      <a:r>
                        <a:rPr lang="en-US" sz="1400" b="0" i="0" u="none" strike="noStrike" dirty="0" smtClean="0">
                          <a:solidFill>
                            <a:srgbClr val="000000"/>
                          </a:solidFill>
                          <a:latin typeface="+mn-lt"/>
                        </a:rPr>
                        <a:t>Transformational </a:t>
                      </a:r>
                      <a:r>
                        <a:rPr lang="en-US" sz="1400" b="0" i="0" u="none" strike="noStrike" dirty="0">
                          <a:solidFill>
                            <a:srgbClr val="000000"/>
                          </a:solidFill>
                          <a:latin typeface="+mn-lt"/>
                        </a:rPr>
                        <a:t>Initiatives - Marginal Sustainment</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sz="1400" b="0" i="0" u="none" strike="noStrike" dirty="0">
                          <a:solidFill>
                            <a:srgbClr val="000000"/>
                          </a:solidFill>
                          <a:latin typeface="+mn-lt"/>
                        </a:rPr>
                        <a:t>$36.709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a:solidFill>
                            <a:srgbClr val="000000"/>
                          </a:solidFill>
                          <a:latin typeface="+mn-lt"/>
                        </a:rPr>
                        <a:t>iEHR &amp; VLER Health - Development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r" fontAlgn="ctr"/>
                      <a:r>
                        <a:rPr lang="en-US" sz="1400" b="0" i="0" u="none" strike="noStrike" dirty="0">
                          <a:solidFill>
                            <a:srgbClr val="000000"/>
                          </a:solidFill>
                          <a:latin typeface="+mn-lt"/>
                        </a:rPr>
                        <a:t>$251.882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a:solidFill>
                            <a:srgbClr val="000000"/>
                          </a:solidFill>
                          <a:latin typeface="+mn-lt"/>
                        </a:rPr>
                        <a:t>iEHR &amp; VLER Health - Marginal Sustainment</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r" fontAlgn="ctr"/>
                      <a:r>
                        <a:rPr lang="en-US" sz="1400" b="0" i="0" u="none" strike="noStrike" dirty="0">
                          <a:solidFill>
                            <a:srgbClr val="000000"/>
                          </a:solidFill>
                          <a:latin typeface="+mn-lt"/>
                        </a:rPr>
                        <a:t>$38.700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rowSpan="4">
                  <a:txBody>
                    <a:bodyPr/>
                    <a:lstStyle/>
                    <a:p>
                      <a:pPr algn="ctr" fontAlgn="ctr"/>
                      <a:r>
                        <a:rPr lang="en-US" sz="1400" b="0" i="0" u="none" strike="noStrike" dirty="0">
                          <a:solidFill>
                            <a:srgbClr val="000000"/>
                          </a:solidFill>
                          <a:latin typeface="Calibri"/>
                        </a:rPr>
                        <a:t>Mandatory Sustainment</a:t>
                      </a:r>
                    </a:p>
                  </a:txBody>
                  <a:tcPr marL="5406" marR="5406" marT="5406"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400" b="0" i="0" u="none" strike="noStrike" dirty="0">
                          <a:solidFill>
                            <a:srgbClr val="000000"/>
                          </a:solidFill>
                          <a:latin typeface="+mn-lt"/>
                        </a:rPr>
                        <a:t>Information Security</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r" fontAlgn="ctr"/>
                      <a:r>
                        <a:rPr lang="en-US" sz="1400" b="0" i="0" u="none" strike="noStrike" dirty="0">
                          <a:solidFill>
                            <a:srgbClr val="000000"/>
                          </a:solidFill>
                          <a:latin typeface="+mn-lt"/>
                        </a:rPr>
                        <a:t>$123.258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vMerge="1">
                  <a:txBody>
                    <a:bodyPr/>
                    <a:lstStyle/>
                    <a:p>
                      <a:endParaRPr lang="en-US"/>
                    </a:p>
                  </a:txBody>
                  <a:tcPr/>
                </a:tc>
                <a:tc>
                  <a:txBody>
                    <a:bodyPr/>
                    <a:lstStyle/>
                    <a:p>
                      <a:pPr algn="l" rtl="0" fontAlgn="ctr"/>
                      <a:r>
                        <a:rPr lang="en-US" sz="1400" b="0" i="0" u="none" strike="noStrike" dirty="0">
                          <a:solidFill>
                            <a:srgbClr val="000000"/>
                          </a:solidFill>
                          <a:latin typeface="+mn-lt"/>
                        </a:rPr>
                        <a:t>iEHR &amp; VLER Health</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r" fontAlgn="ctr"/>
                      <a:r>
                        <a:rPr lang="en-US" sz="1400" b="0" i="0" u="none" strike="noStrike" dirty="0">
                          <a:solidFill>
                            <a:srgbClr val="000000"/>
                          </a:solidFill>
                          <a:latin typeface="+mn-lt"/>
                        </a:rPr>
                        <a:t>$53.032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3180">
                <a:tc vMerge="1">
                  <a:txBody>
                    <a:bodyPr/>
                    <a:lstStyle/>
                    <a:p>
                      <a:endParaRPr lang="en-US"/>
                    </a:p>
                  </a:txBody>
                  <a:tcPr/>
                </a:tc>
                <a:tc>
                  <a:txBody>
                    <a:bodyPr/>
                    <a:lstStyle/>
                    <a:p>
                      <a:pPr algn="l" rtl="0" fontAlgn="ctr"/>
                      <a:r>
                        <a:rPr lang="en-US" sz="1400" b="0" i="0" u="none" strike="noStrike" dirty="0" smtClean="0">
                          <a:solidFill>
                            <a:srgbClr val="000000"/>
                          </a:solidFill>
                          <a:latin typeface="+mn-lt"/>
                        </a:rPr>
                        <a:t>Transformational </a:t>
                      </a:r>
                      <a:r>
                        <a:rPr lang="en-US" sz="1400" b="0" i="0" u="none" strike="noStrike" dirty="0">
                          <a:solidFill>
                            <a:srgbClr val="000000"/>
                          </a:solidFill>
                          <a:latin typeface="+mn-lt"/>
                        </a:rPr>
                        <a:t>Initiatives</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r" fontAlgn="ctr"/>
                      <a:r>
                        <a:rPr lang="en-US" sz="1400" b="0" i="0" u="none" strike="noStrike" dirty="0">
                          <a:solidFill>
                            <a:srgbClr val="000000"/>
                          </a:solidFill>
                          <a:latin typeface="+mn-lt"/>
                        </a:rPr>
                        <a:t>$109.432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479">
                <a:tc vMerge="1">
                  <a:txBody>
                    <a:bodyPr/>
                    <a:lstStyle/>
                    <a:p>
                      <a:endParaRPr lang="en-US"/>
                    </a:p>
                  </a:txBody>
                  <a:tcPr/>
                </a:tc>
                <a:tc>
                  <a:txBody>
                    <a:bodyPr/>
                    <a:lstStyle/>
                    <a:p>
                      <a:pPr algn="l" rtl="0" fontAlgn="ctr"/>
                      <a:r>
                        <a:rPr lang="en-US" sz="1400" b="0" i="0" u="none" strike="noStrike" dirty="0">
                          <a:solidFill>
                            <a:srgbClr val="000000"/>
                          </a:solidFill>
                          <a:latin typeface="+mn-lt"/>
                        </a:rPr>
                        <a:t>Operations &amp; Maintenance</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r" fontAlgn="ctr"/>
                      <a:r>
                        <a:rPr lang="en-US" sz="1400" b="0" i="0" u="none" strike="noStrike" dirty="0">
                          <a:solidFill>
                            <a:srgbClr val="000000"/>
                          </a:solidFill>
                          <a:latin typeface="+mn-lt"/>
                        </a:rPr>
                        <a:t>$1,462.363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180">
                <a:tc rowSpan="2">
                  <a:txBody>
                    <a:bodyPr/>
                    <a:lstStyle/>
                    <a:p>
                      <a:pPr algn="ctr" fontAlgn="ctr"/>
                      <a:r>
                        <a:rPr lang="en-US" sz="1400" b="0" i="0" u="none" strike="noStrike" dirty="0">
                          <a:solidFill>
                            <a:srgbClr val="000000"/>
                          </a:solidFill>
                          <a:latin typeface="Calibri"/>
                        </a:rPr>
                        <a:t>Pay</a:t>
                      </a:r>
                    </a:p>
                  </a:txBody>
                  <a:tcPr marL="5406" marR="5406" marT="5406"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400" b="0" i="0" u="none" strike="noStrike" dirty="0">
                          <a:solidFill>
                            <a:srgbClr val="000000"/>
                          </a:solidFill>
                          <a:latin typeface="+mn-lt"/>
                        </a:rPr>
                        <a:t>Administrative Expenses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sz="1400" b="0" i="0" u="none" strike="noStrike" dirty="0">
                          <a:solidFill>
                            <a:srgbClr val="000000"/>
                          </a:solidFill>
                          <a:latin typeface="+mn-lt"/>
                        </a:rPr>
                        <a:t>$156.451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470">
                <a:tc vMerge="1">
                  <a:txBody>
                    <a:bodyPr/>
                    <a:lstStyle/>
                    <a:p>
                      <a:endParaRPr lang="en-US"/>
                    </a:p>
                  </a:txBody>
                  <a:tcPr/>
                </a:tc>
                <a:tc>
                  <a:txBody>
                    <a:bodyPr/>
                    <a:lstStyle/>
                    <a:p>
                      <a:pPr algn="l" rtl="0" fontAlgn="ctr"/>
                      <a:r>
                        <a:rPr lang="en-US" sz="1400" b="0" i="0" u="none" strike="noStrike" dirty="0">
                          <a:solidFill>
                            <a:srgbClr val="000000"/>
                          </a:solidFill>
                          <a:latin typeface="+mn-lt"/>
                        </a:rPr>
                        <a:t> OIT Staffing </a:t>
                      </a:r>
                      <a:r>
                        <a:rPr lang="en-US" sz="1400" b="0" i="0" u="none" strike="noStrike" dirty="0" smtClean="0">
                          <a:solidFill>
                            <a:srgbClr val="000000"/>
                          </a:solidFill>
                          <a:latin typeface="+mn-lt"/>
                        </a:rPr>
                        <a:t>(Salaries &amp;</a:t>
                      </a:r>
                      <a:r>
                        <a:rPr lang="en-US" sz="1400" b="0" i="0" u="none" strike="noStrike" baseline="0" dirty="0" smtClean="0">
                          <a:solidFill>
                            <a:srgbClr val="000000"/>
                          </a:solidFill>
                          <a:latin typeface="+mn-lt"/>
                        </a:rPr>
                        <a:t> Benefits to support 7,355 FTE)</a:t>
                      </a:r>
                      <a:endParaRPr lang="en-US" sz="1400" b="0" i="0" u="none" strike="noStrike" dirty="0">
                        <a:solidFill>
                          <a:srgbClr val="000000"/>
                        </a:solidFill>
                        <a:latin typeface="+mn-lt"/>
                      </a:endParaRP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sz="1400" b="0" i="0" u="none" strike="noStrike" dirty="0">
                          <a:solidFill>
                            <a:srgbClr val="000000"/>
                          </a:solidFill>
                          <a:latin typeface="+mn-lt"/>
                        </a:rPr>
                        <a:t>$869.949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631">
                <a:tc>
                  <a:txBody>
                    <a:bodyPr/>
                    <a:lstStyle/>
                    <a:p>
                      <a:pPr algn="l" fontAlgn="b"/>
                      <a:r>
                        <a:rPr lang="en-US" sz="2000" b="0" i="0" u="none" strike="noStrike" dirty="0">
                          <a:solidFill>
                            <a:srgbClr val="000000"/>
                          </a:solidFill>
                          <a:latin typeface="Calibri"/>
                        </a:rPr>
                        <a:t> </a:t>
                      </a:r>
                    </a:p>
                  </a:txBody>
                  <a:tcPr marL="5406" marR="5406" marT="54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mn-lt"/>
                        </a:rPr>
                        <a:t> Total </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1" i="0" u="none" strike="noStrike" dirty="0">
                          <a:solidFill>
                            <a:srgbClr val="000000"/>
                          </a:solidFill>
                          <a:latin typeface="+mn-lt"/>
                        </a:rPr>
                        <a:t>$3,683.344</a:t>
                      </a:r>
                    </a:p>
                  </a:txBody>
                  <a:tcPr marL="5406" marR="5406" marT="54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6019800" y="2362200"/>
            <a:ext cx="3124200" cy="1569660"/>
          </a:xfrm>
          <a:prstGeom prst="rect">
            <a:avLst/>
          </a:prstGeom>
          <a:solidFill>
            <a:schemeClr val="accent1">
              <a:lumMod val="20000"/>
              <a:lumOff val="80000"/>
            </a:schemeClr>
          </a:solidFill>
        </p:spPr>
        <p:txBody>
          <a:bodyPr wrap="square" rtlCol="0">
            <a:spAutoFit/>
          </a:bodyPr>
          <a:lstStyle/>
          <a:p>
            <a:r>
              <a:rPr lang="en-US" sz="2400" u="sng" dirty="0" smtClean="0"/>
              <a:t>Totals</a:t>
            </a:r>
          </a:p>
          <a:p>
            <a:r>
              <a:rPr lang="en-US" sz="2400" dirty="0" smtClean="0"/>
              <a:t>Development = $495M</a:t>
            </a:r>
          </a:p>
          <a:p>
            <a:r>
              <a:rPr lang="en-US" sz="2400" dirty="0" smtClean="0"/>
              <a:t>Sustainment = $2,162M</a:t>
            </a:r>
          </a:p>
          <a:p>
            <a:r>
              <a:rPr lang="en-US" sz="2400" dirty="0" smtClean="0"/>
              <a:t>Pay/Admin = $1,026M</a:t>
            </a:r>
          </a:p>
        </p:txBody>
      </p:sp>
      <p:sp>
        <p:nvSpPr>
          <p:cNvPr id="15" name="Right Arrow 14"/>
          <p:cNvSpPr/>
          <p:nvPr/>
        </p:nvSpPr>
        <p:spPr>
          <a:xfrm flipH="1">
            <a:off x="6248400" y="5867400"/>
            <a:ext cx="2133600" cy="990600"/>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$356M or 10.7% higher than FY 2013 request</a:t>
            </a:r>
            <a:endParaRPr lang="en-US" sz="1400" dirty="0">
              <a:solidFill>
                <a:schemeClr val="tx1"/>
              </a:solidFill>
            </a:endParaRPr>
          </a:p>
        </p:txBody>
      </p:sp>
      <p:pic>
        <p:nvPicPr>
          <p:cNvPr id="16"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sp>
        <p:nvSpPr>
          <p:cNvPr id="17" name="Slide Number Placeholder 16"/>
          <p:cNvSpPr>
            <a:spLocks noGrp="1"/>
          </p:cNvSpPr>
          <p:nvPr>
            <p:ph type="sldNum" sz="quarter" idx="12"/>
          </p:nvPr>
        </p:nvSpPr>
        <p:spPr/>
        <p:txBody>
          <a:bodyPr/>
          <a:lstStyle/>
          <a:p>
            <a:fld id="{2338BEA2-9C60-4FED-A5D5-F0AAA7796B30}" type="slidenum">
              <a:rPr lang="en-US" smtClean="0"/>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descr="american_flag_2-3"/>
          <p:cNvSpPr>
            <a:spLocks noChangeArrowheads="1"/>
          </p:cNvSpPr>
          <p:nvPr/>
        </p:nvSpPr>
        <p:spPr bwMode="auto">
          <a:xfrm>
            <a:off x="0" y="0"/>
            <a:ext cx="9144000" cy="1219200"/>
          </a:xfrm>
          <a:prstGeom prst="rect">
            <a:avLst/>
          </a:prstGeom>
          <a:solidFill>
            <a:schemeClr val="tx2">
              <a:lumMod val="20000"/>
              <a:lumOff val="80000"/>
            </a:schemeClr>
          </a:solidFill>
          <a:ln w="9525">
            <a:noFill/>
            <a:miter lim="800000"/>
            <a:headEnd/>
            <a:tailEnd/>
          </a:ln>
        </p:spPr>
        <p:txBody>
          <a:bodyPr anchor="ctr"/>
          <a:lstStyle/>
          <a:p>
            <a:pPr algn="ctr">
              <a:defRPr/>
            </a:pPr>
            <a:r>
              <a:rPr lang="en-US" sz="3200" b="1" dirty="0" smtClean="0">
                <a:latin typeface="+mj-lt"/>
              </a:rPr>
              <a:t>          FY2014 Budget Display DME Funding Detail</a:t>
            </a:r>
          </a:p>
          <a:p>
            <a:pPr algn="ctr">
              <a:defRPr/>
            </a:pPr>
            <a:r>
              <a:rPr lang="en-US" b="1" dirty="0" smtClean="0">
                <a:latin typeface="+mj-lt"/>
              </a:rPr>
              <a:t>(Dollars in thousands)</a:t>
            </a:r>
          </a:p>
        </p:txBody>
      </p:sp>
      <p:sp>
        <p:nvSpPr>
          <p:cNvPr id="7" name="Slide Number Placeholder 6"/>
          <p:cNvSpPr>
            <a:spLocks noGrp="1"/>
          </p:cNvSpPr>
          <p:nvPr>
            <p:ph type="sldNum" sz="quarter" idx="12"/>
          </p:nvPr>
        </p:nvSpPr>
        <p:spPr/>
        <p:txBody>
          <a:bodyPr/>
          <a:lstStyle/>
          <a:p>
            <a:fld id="{2338BEA2-9C60-4FED-A5D5-F0AAA7796B30}"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72302763"/>
              </p:ext>
            </p:extLst>
          </p:nvPr>
        </p:nvGraphicFramePr>
        <p:xfrm>
          <a:off x="685800" y="1371606"/>
          <a:ext cx="7162800" cy="4952996"/>
        </p:xfrm>
        <a:graphic>
          <a:graphicData uri="http://schemas.openxmlformats.org/drawingml/2006/table">
            <a:tbl>
              <a:tblPr/>
              <a:tblGrid>
                <a:gridCol w="5423263"/>
                <a:gridCol w="1739537"/>
              </a:tblGrid>
              <a:tr h="273020">
                <a:tc>
                  <a:txBody>
                    <a:bodyPr/>
                    <a:lstStyle/>
                    <a:p>
                      <a:pPr algn="ctr" fontAlgn="b"/>
                      <a:r>
                        <a:rPr lang="en-US" sz="12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200" b="1" i="0" u="none" strike="noStrike">
                          <a:solidFill>
                            <a:srgbClr val="000000"/>
                          </a:solidFill>
                          <a:latin typeface="Calibri"/>
                        </a:rPr>
                        <a:t> FY 2014 Request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r>
              <a:tr h="194999">
                <a:tc>
                  <a:txBody>
                    <a:bodyPr/>
                    <a:lstStyle/>
                    <a:p>
                      <a:pPr algn="l" fontAlgn="b"/>
                      <a:r>
                        <a:rPr lang="en-US" sz="1200" b="1" i="0" u="none" strike="noStrike">
                          <a:solidFill>
                            <a:srgbClr val="000000"/>
                          </a:solidFill>
                          <a:latin typeface="Calibri"/>
                        </a:rPr>
                        <a:t>Access to Healthcare IT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$3,645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VPS Kiosk Development</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$3,645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1" i="0" u="none" strike="noStrike" dirty="0">
                          <a:solidFill>
                            <a:srgbClr val="000000"/>
                          </a:solidFill>
                          <a:latin typeface="Calibri"/>
                        </a:rPr>
                        <a:t>Integrated Electronic Health Record (iEHR)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$251,882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dirty="0">
                          <a:solidFill>
                            <a:srgbClr val="000000"/>
                          </a:solidFill>
                          <a:latin typeface="Calibri"/>
                        </a:rPr>
                        <a:t>iEHR (Interagency 21st Century Core)</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$197,082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Scheduling</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Laboratory Specific Services</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Pharmacy Specific Services</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VLER Health</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$15,800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1" i="0" u="none" strike="noStrike" dirty="0">
                          <a:solidFill>
                            <a:srgbClr val="000000"/>
                          </a:solidFill>
                          <a:latin typeface="Calibri"/>
                        </a:rPr>
                        <a:t>New Models of Care IT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$32,647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VistA Imaging Storage Infrastructure</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latin typeface="Calibri"/>
                        </a:rPr>
                        <a:t>$4,782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Health Risk Assessment</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My HealtheVet Capabilities Enhancement</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$6,000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Patient Health Record (PHR) On-Line Viewing</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Secure Messaging</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TeleMedicine (Store-Forwards)</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$1,962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Breast Cancer Registry</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$1,522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dirty="0">
                          <a:solidFill>
                            <a:srgbClr val="000000"/>
                          </a:solidFill>
                          <a:latin typeface="Calibri"/>
                        </a:rPr>
                        <a:t>My </a:t>
                      </a:r>
                      <a:r>
                        <a:rPr lang="en-US" sz="1200" b="0" i="0" u="none" strike="noStrike" dirty="0" err="1">
                          <a:solidFill>
                            <a:srgbClr val="000000"/>
                          </a:solidFill>
                          <a:latin typeface="Calibri"/>
                        </a:rPr>
                        <a:t>HealtheVet</a:t>
                      </a:r>
                      <a:r>
                        <a:rPr lang="en-US" sz="1200" b="0" i="0" u="none" strike="noStrike" dirty="0">
                          <a:solidFill>
                            <a:srgbClr val="000000"/>
                          </a:solidFill>
                          <a:latin typeface="Calibri"/>
                        </a:rPr>
                        <a:t> </a:t>
                      </a:r>
                      <a:r>
                        <a:rPr lang="en-US" sz="1200" b="0" i="0" u="none" strike="noStrike" dirty="0" err="1">
                          <a:solidFill>
                            <a:srgbClr val="000000"/>
                          </a:solidFill>
                          <a:latin typeface="Calibri"/>
                        </a:rPr>
                        <a:t>Intergrations</a:t>
                      </a:r>
                      <a:endParaRPr lang="en-US" sz="1200" b="0" i="0" u="none" strike="noStrike" dirty="0">
                        <a:solidFill>
                          <a:srgbClr val="000000"/>
                        </a:solidFill>
                        <a:latin typeface="Calibri"/>
                      </a:endParaRP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$2,500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Integrated Veterans Health Library</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Home TeleHealth (HT) Capabilities Enhancements</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$7,881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1" i="0" u="none" strike="noStrike">
                          <a:solidFill>
                            <a:srgbClr val="000000"/>
                          </a:solidFill>
                          <a:latin typeface="Calibri"/>
                        </a:rPr>
                        <a:t>Veterans Benefits Management System (VBMS)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$32,834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VBMS</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$20,777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VETSNET</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$12,057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1" i="0" u="none" strike="noStrike" dirty="0">
                          <a:solidFill>
                            <a:srgbClr val="000000"/>
                          </a:solidFill>
                          <a:latin typeface="Calibri"/>
                        </a:rPr>
                        <a:t>Virtual Lifetime Electronic Record (VLER)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$11,352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999">
                <a:tc>
                  <a:txBody>
                    <a:bodyPr/>
                    <a:lstStyle/>
                    <a:p>
                      <a:pPr algn="l" fontAlgn="b"/>
                      <a:r>
                        <a:rPr lang="en-US" sz="1200" b="0" i="0" u="none" strike="noStrike">
                          <a:solidFill>
                            <a:srgbClr val="000000"/>
                          </a:solidFill>
                          <a:latin typeface="Calibri"/>
                        </a:rPr>
                        <a:t>VLER Memorials</a:t>
                      </a:r>
                    </a:p>
                  </a:txBody>
                  <a:tcPr marL="118178"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00"/>
                          </a:solidFill>
                          <a:latin typeface="Calibri"/>
                        </a:rPr>
                        <a:t>$11,352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1"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descr="american_flag_2-3"/>
          <p:cNvSpPr>
            <a:spLocks noChangeArrowheads="1"/>
          </p:cNvSpPr>
          <p:nvPr/>
        </p:nvSpPr>
        <p:spPr bwMode="auto">
          <a:xfrm>
            <a:off x="0" y="0"/>
            <a:ext cx="9144000" cy="1219200"/>
          </a:xfrm>
          <a:prstGeom prst="rect">
            <a:avLst/>
          </a:prstGeom>
          <a:solidFill>
            <a:schemeClr val="tx2">
              <a:lumMod val="20000"/>
              <a:lumOff val="80000"/>
            </a:schemeClr>
          </a:solidFill>
          <a:ln w="9525">
            <a:noFill/>
            <a:miter lim="800000"/>
            <a:headEnd/>
            <a:tailEnd/>
          </a:ln>
        </p:spPr>
        <p:txBody>
          <a:bodyPr anchor="ctr"/>
          <a:lstStyle/>
          <a:p>
            <a:pPr algn="ctr">
              <a:defRPr/>
            </a:pPr>
            <a:r>
              <a:rPr lang="en-US" sz="3200" b="1" dirty="0" smtClean="0">
                <a:latin typeface="+mj-lt"/>
              </a:rPr>
              <a:t>           </a:t>
            </a:r>
            <a:r>
              <a:rPr lang="en-US" sz="3000" b="1" dirty="0" smtClean="0">
                <a:latin typeface="+mj-lt"/>
              </a:rPr>
              <a:t>FY2014 Budget Display DME Funding Detail cont.</a:t>
            </a:r>
          </a:p>
        </p:txBody>
      </p:sp>
      <p:sp>
        <p:nvSpPr>
          <p:cNvPr id="7" name="Slide Number Placeholder 6"/>
          <p:cNvSpPr>
            <a:spLocks noGrp="1"/>
          </p:cNvSpPr>
          <p:nvPr>
            <p:ph type="sldNum" sz="quarter" idx="12"/>
          </p:nvPr>
        </p:nvSpPr>
        <p:spPr/>
        <p:txBody>
          <a:bodyPr/>
          <a:lstStyle/>
          <a:p>
            <a:fld id="{2338BEA2-9C60-4FED-A5D5-F0AAA7796B30}" type="slidenum">
              <a:rPr lang="en-US" smtClean="0"/>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521804063"/>
              </p:ext>
            </p:extLst>
          </p:nvPr>
        </p:nvGraphicFramePr>
        <p:xfrm>
          <a:off x="685800" y="1523999"/>
          <a:ext cx="7543800" cy="4724402"/>
        </p:xfrm>
        <a:graphic>
          <a:graphicData uri="http://schemas.openxmlformats.org/drawingml/2006/table">
            <a:tbl>
              <a:tblPr/>
              <a:tblGrid>
                <a:gridCol w="5638849"/>
                <a:gridCol w="1904951"/>
              </a:tblGrid>
              <a:tr h="284937">
                <a:tc>
                  <a:txBody>
                    <a:bodyPr/>
                    <a:lstStyle/>
                    <a:p>
                      <a:pPr algn="ctr" fontAlgn="b"/>
                      <a:r>
                        <a:rPr lang="en-US" sz="12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200" b="1" i="0" u="none" strike="noStrike">
                          <a:solidFill>
                            <a:srgbClr val="000000"/>
                          </a:solidFill>
                          <a:latin typeface="Calibri"/>
                        </a:rPr>
                        <a:t> FY 2014 Request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r>
              <a:tr h="261145">
                <a:tc>
                  <a:txBody>
                    <a:bodyPr/>
                    <a:lstStyle/>
                    <a:p>
                      <a:pPr algn="l" fontAlgn="b"/>
                      <a:r>
                        <a:rPr lang="en-US" sz="1200" b="1" i="0" u="none" strike="noStrike">
                          <a:solidFill>
                            <a:srgbClr val="000000"/>
                          </a:solidFill>
                          <a:latin typeface="Calibri"/>
                        </a:rPr>
                        <a:t>Veterans Relationship Management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$120,157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dirty="0">
                          <a:solidFill>
                            <a:srgbClr val="000000"/>
                          </a:solidFill>
                          <a:latin typeface="Calibri"/>
                        </a:rPr>
                        <a:t>Enterprise Veterans Self Service </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$36,344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Customer Relationship Management</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$4,149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Voice Access Modernization</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$5,514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Identity and Access Management</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$45,000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Military Service Data Sharing</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$5,607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Enterprise Health Benefits Determinations</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$19,793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VetSuccess</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latin typeface="Calibri"/>
                        </a:rPr>
                        <a:t>$3,750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1" i="0" u="none" strike="noStrike">
                          <a:solidFill>
                            <a:srgbClr val="000000"/>
                          </a:solidFill>
                          <a:latin typeface="Calibri"/>
                        </a:rPr>
                        <a:t>Health Management Platform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$7,774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1" i="0" u="none" strike="noStrike">
                          <a:solidFill>
                            <a:srgbClr val="000000"/>
                          </a:solidFill>
                          <a:latin typeface="Calibri"/>
                        </a:rPr>
                        <a:t>International Classification of Diseases - 10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$4,600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1" i="0" u="none" strike="noStrike" dirty="0">
                          <a:solidFill>
                            <a:srgbClr val="000000"/>
                          </a:solidFill>
                          <a:latin typeface="Calibri"/>
                        </a:rPr>
                        <a:t>Other IT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a:solidFill>
                            <a:srgbClr val="000000"/>
                          </a:solidFill>
                          <a:latin typeface="Calibri"/>
                        </a:rPr>
                        <a:t>$30,400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Compensation and Pension Records Interface Development </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Healthcare Reform/ Affordable Care Act</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$3,400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Computerized Patient Records System  </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$4,200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en-US" sz="1200" b="0" i="0" u="none" strike="noStrike">
                          <a:solidFill>
                            <a:srgbClr val="000000"/>
                          </a:solidFill>
                          <a:latin typeface="Calibri"/>
                        </a:rPr>
                        <a:t>EDI Transactions - Mandated Compliance</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l" fontAlgn="b"/>
                      <a:r>
                        <a:rPr lang="fr-FR" sz="1200" b="0" i="0" u="none" strike="noStrike">
                          <a:solidFill>
                            <a:srgbClr val="000000"/>
                          </a:solidFill>
                          <a:latin typeface="Calibri"/>
                        </a:rPr>
                        <a:t>Bar Code Expansion Positive Patient Identification </a:t>
                      </a:r>
                    </a:p>
                  </a:txBody>
                  <a:tcPr marL="119725"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latin typeface="Calibri"/>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145">
                <a:tc>
                  <a:txBody>
                    <a:bodyPr/>
                    <a:lstStyle/>
                    <a:p>
                      <a:pPr algn="ctr" fontAlgn="b"/>
                      <a:r>
                        <a:rPr lang="en-US" sz="1200" b="1" i="0" u="none" strike="noStrike" dirty="0">
                          <a:solidFill>
                            <a:srgbClr val="000000"/>
                          </a:solidFill>
                          <a:latin typeface="Calibri"/>
                        </a:rPr>
                        <a:t>Grand </a:t>
                      </a:r>
                      <a:r>
                        <a:rPr lang="en-US" sz="1200" b="1" i="0" u="none" strike="noStrike" dirty="0" smtClean="0">
                          <a:solidFill>
                            <a:srgbClr val="000000"/>
                          </a:solidFill>
                          <a:latin typeface="Calibri"/>
                        </a:rPr>
                        <a:t>Total of all Development</a:t>
                      </a:r>
                      <a:endParaRPr lang="en-US" sz="12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latin typeface="Calibri"/>
                        </a:rPr>
                        <a:t>$495,291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1"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descr="american_flag_2-3"/>
          <p:cNvSpPr>
            <a:spLocks noChangeArrowheads="1"/>
          </p:cNvSpPr>
          <p:nvPr/>
        </p:nvSpPr>
        <p:spPr bwMode="auto">
          <a:xfrm>
            <a:off x="0" y="0"/>
            <a:ext cx="9144000" cy="1219200"/>
          </a:xfrm>
          <a:prstGeom prst="rect">
            <a:avLst/>
          </a:prstGeom>
          <a:solidFill>
            <a:schemeClr val="tx2">
              <a:lumMod val="20000"/>
              <a:lumOff val="80000"/>
            </a:schemeClr>
          </a:solidFill>
          <a:ln w="9525">
            <a:noFill/>
            <a:miter lim="800000"/>
            <a:headEnd/>
            <a:tailEnd/>
          </a:ln>
        </p:spPr>
        <p:txBody>
          <a:bodyPr anchor="ctr"/>
          <a:lstStyle/>
          <a:p>
            <a:pPr algn="ctr">
              <a:defRPr/>
            </a:pPr>
            <a:r>
              <a:rPr lang="en-US" sz="3200" b="1" dirty="0" smtClean="0">
                <a:latin typeface="+mj-lt"/>
              </a:rPr>
              <a:t>          FY2014 Budget Display Sustainment </a:t>
            </a:r>
          </a:p>
          <a:p>
            <a:pPr algn="ctr">
              <a:defRPr/>
            </a:pPr>
            <a:r>
              <a:rPr lang="en-US" sz="3200" b="1" dirty="0" smtClean="0">
                <a:latin typeface="+mj-lt"/>
              </a:rPr>
              <a:t>Funding Detail</a:t>
            </a:r>
          </a:p>
        </p:txBody>
      </p:sp>
      <p:graphicFrame>
        <p:nvGraphicFramePr>
          <p:cNvPr id="6" name="Table 5"/>
          <p:cNvGraphicFramePr>
            <a:graphicFrameLocks noGrp="1"/>
          </p:cNvGraphicFramePr>
          <p:nvPr/>
        </p:nvGraphicFramePr>
        <p:xfrm>
          <a:off x="1143000" y="1295400"/>
          <a:ext cx="6858000" cy="5327223"/>
        </p:xfrm>
        <a:graphic>
          <a:graphicData uri="http://schemas.openxmlformats.org/drawingml/2006/table">
            <a:tbl>
              <a:tblPr/>
              <a:tblGrid>
                <a:gridCol w="5205470"/>
                <a:gridCol w="1652530"/>
              </a:tblGrid>
              <a:tr h="211684">
                <a:tc gridSpan="2">
                  <a:txBody>
                    <a:bodyPr/>
                    <a:lstStyle/>
                    <a:p>
                      <a:pPr algn="ctr" fontAlgn="b"/>
                      <a:r>
                        <a:rPr lang="en-US" sz="1400" b="1" i="0" u="none" strike="noStrike" dirty="0">
                          <a:solidFill>
                            <a:srgbClr val="000000"/>
                          </a:solidFill>
                          <a:latin typeface="Calibri"/>
                        </a:rPr>
                        <a:t>FY2014 Sustainment Estimate</a:t>
                      </a:r>
                    </a:p>
                  </a:txBody>
                  <a:tcPr marL="8463" marR="8463" marT="8463" marB="0" anchor="b">
                    <a:lnL>
                      <a:noFill/>
                    </a:lnL>
                    <a:lnR>
                      <a:noFill/>
                    </a:lnR>
                    <a:lnT>
                      <a:noFill/>
                    </a:lnT>
                    <a:lnB>
                      <a:noFill/>
                    </a:lnB>
                  </a:tcPr>
                </a:tc>
                <a:tc hMerge="1">
                  <a:txBody>
                    <a:bodyPr/>
                    <a:lstStyle/>
                    <a:p>
                      <a:endParaRPr lang="en-US"/>
                    </a:p>
                  </a:txBody>
                  <a:tcPr/>
                </a:tc>
              </a:tr>
              <a:tr h="184073">
                <a:tc gridSpan="2">
                  <a:txBody>
                    <a:bodyPr/>
                    <a:lstStyle/>
                    <a:p>
                      <a:pPr algn="ctr" fontAlgn="b"/>
                      <a:r>
                        <a:rPr lang="en-US" sz="1400" b="0" i="0" u="none" strike="noStrike" dirty="0">
                          <a:solidFill>
                            <a:srgbClr val="000000"/>
                          </a:solidFill>
                          <a:latin typeface="Calibri"/>
                        </a:rPr>
                        <a:t>(Dollars in Thousands)</a:t>
                      </a:r>
                    </a:p>
                  </a:txBody>
                  <a:tcPr marL="8463" marR="8463" marT="8463"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184073">
                <a:tc>
                  <a:txBody>
                    <a:bodyPr/>
                    <a:lstStyle/>
                    <a:p>
                      <a:pPr algn="l" fontAlgn="b"/>
                      <a:r>
                        <a:rPr lang="en-US" sz="1400" b="1" i="0" u="none" strike="noStrike" dirty="0">
                          <a:solidFill>
                            <a:srgbClr val="000000"/>
                          </a:solidFill>
                          <a:latin typeface="Calibri"/>
                        </a:rPr>
                        <a:t>Mandatory Sustainment</a:t>
                      </a:r>
                    </a:p>
                  </a:txBody>
                  <a:tcPr marL="8463" marR="8463" marT="846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8463" marR="8463" marT="8463" marB="0" anchor="b">
                    <a:lnL>
                      <a:noFill/>
                    </a:lnL>
                    <a:lnR>
                      <a:noFill/>
                    </a:lnR>
                    <a:lnT w="6350" cap="flat" cmpd="sng" algn="ctr">
                      <a:solidFill>
                        <a:srgbClr val="000000"/>
                      </a:solidFill>
                      <a:prstDash val="solid"/>
                      <a:round/>
                      <a:headEnd type="none" w="med" len="med"/>
                      <a:tailEnd type="none" w="med" len="med"/>
                    </a:lnT>
                    <a:lnB>
                      <a:noFill/>
                    </a:lnB>
                  </a:tcPr>
                </a:tc>
              </a:tr>
              <a:tr h="184073">
                <a:tc>
                  <a:txBody>
                    <a:bodyPr/>
                    <a:lstStyle/>
                    <a:p>
                      <a:pPr algn="l" fontAlgn="b"/>
                      <a:r>
                        <a:rPr lang="en-US" sz="1400" b="0" i="0" u="none" strike="noStrike" dirty="0">
                          <a:solidFill>
                            <a:srgbClr val="000000"/>
                          </a:solidFill>
                          <a:latin typeface="Calibri"/>
                        </a:rPr>
                        <a:t>Software </a:t>
                      </a:r>
                      <a:r>
                        <a:rPr lang="en-US" sz="1400" b="0" i="0" u="none" strike="noStrike" dirty="0" smtClean="0">
                          <a:solidFill>
                            <a:srgbClr val="000000"/>
                          </a:solidFill>
                          <a:latin typeface="Calibri"/>
                        </a:rPr>
                        <a:t>Licenses </a:t>
                      </a:r>
                      <a:r>
                        <a:rPr lang="en-US" sz="1400" b="0" i="0" u="none" strike="noStrike" dirty="0">
                          <a:solidFill>
                            <a:srgbClr val="000000"/>
                          </a:solidFill>
                          <a:latin typeface="Calibri"/>
                        </a:rPr>
                        <a:t>and Maintenance</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307,845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Corporate Data Center </a:t>
                      </a:r>
                      <a:r>
                        <a:rPr lang="en-US" sz="1400" b="0" i="0" u="none" strike="noStrike" dirty="0" smtClean="0">
                          <a:solidFill>
                            <a:srgbClr val="000000"/>
                          </a:solidFill>
                          <a:latin typeface="Calibri"/>
                        </a:rPr>
                        <a:t>Operations </a:t>
                      </a:r>
                      <a:r>
                        <a:rPr lang="en-US" sz="1400" b="0" i="0" u="none" strike="noStrike" dirty="0">
                          <a:solidFill>
                            <a:srgbClr val="000000"/>
                          </a:solidFill>
                          <a:latin typeface="Calibri"/>
                        </a:rPr>
                        <a:t>Charges</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300,000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IT Support Contracts</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283,843 </a:t>
                      </a:r>
                    </a:p>
                  </a:txBody>
                  <a:tcPr marL="8463" marR="8463" marT="8463" marB="0" anchor="b">
                    <a:lnL>
                      <a:noFill/>
                    </a:lnL>
                    <a:lnR>
                      <a:noFill/>
                    </a:lnR>
                    <a:lnT>
                      <a:noFill/>
                    </a:lnT>
                    <a:lnB>
                      <a:noFill/>
                    </a:lnB>
                  </a:tcPr>
                </a:tc>
              </a:tr>
              <a:tr h="184073">
                <a:tc>
                  <a:txBody>
                    <a:bodyPr/>
                    <a:lstStyle/>
                    <a:p>
                      <a:pPr algn="l" fontAlgn="b"/>
                      <a:r>
                        <a:rPr lang="en-US" sz="1400" b="0" i="0" u="none" strike="noStrike" dirty="0" smtClean="0">
                          <a:solidFill>
                            <a:srgbClr val="000000"/>
                          </a:solidFill>
                          <a:latin typeface="Calibri"/>
                        </a:rPr>
                        <a:t>Telecommunications</a:t>
                      </a:r>
                      <a:endParaRPr lang="en-US" sz="1400" b="0" i="0" u="none" strike="noStrike" dirty="0">
                        <a:solidFill>
                          <a:srgbClr val="000000"/>
                        </a:solidFill>
                        <a:latin typeface="Calibri"/>
                      </a:endParaRP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269,000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Hardware Maintenance</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103,627 </a:t>
                      </a:r>
                    </a:p>
                  </a:txBody>
                  <a:tcPr marL="8463" marR="8463" marT="8463" marB="0" anchor="b">
                    <a:lnL>
                      <a:noFill/>
                    </a:lnL>
                    <a:lnR>
                      <a:noFill/>
                    </a:lnR>
                    <a:lnT>
                      <a:noFill/>
                    </a:lnT>
                    <a:lnB>
                      <a:noFill/>
                    </a:lnB>
                  </a:tcPr>
                </a:tc>
              </a:tr>
              <a:tr h="184073">
                <a:tc>
                  <a:txBody>
                    <a:bodyPr/>
                    <a:lstStyle/>
                    <a:p>
                      <a:pPr algn="l" fontAlgn="b"/>
                      <a:r>
                        <a:rPr lang="en-US" sz="1400" b="0" i="0" u="none" strike="noStrike" dirty="0" smtClean="0">
                          <a:solidFill>
                            <a:srgbClr val="000000"/>
                          </a:solidFill>
                          <a:latin typeface="Calibri"/>
                        </a:rPr>
                        <a:t>Transformational Initiatives, </a:t>
                      </a:r>
                      <a:r>
                        <a:rPr lang="en-US" sz="1400" b="0" i="0" u="none" strike="noStrike" dirty="0">
                          <a:solidFill>
                            <a:srgbClr val="000000"/>
                          </a:solidFill>
                          <a:latin typeface="Calibri"/>
                        </a:rPr>
                        <a:t>iEHR and VLER Health</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162,464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Information Security</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123,258 </a:t>
                      </a:r>
                    </a:p>
                  </a:txBody>
                  <a:tcPr marL="8463" marR="8463" marT="8463" marB="0" anchor="b">
                    <a:lnL>
                      <a:noFill/>
                    </a:lnL>
                    <a:lnR>
                      <a:noFill/>
                    </a:lnR>
                    <a:lnT>
                      <a:noFill/>
                    </a:lnT>
                    <a:lnB>
                      <a:noFill/>
                    </a:lnB>
                  </a:tcPr>
                </a:tc>
              </a:tr>
              <a:tr h="184073">
                <a:tc>
                  <a:txBody>
                    <a:bodyPr/>
                    <a:lstStyle/>
                    <a:p>
                      <a:pPr algn="l" fontAlgn="b"/>
                      <a:r>
                        <a:rPr lang="pt-BR" sz="1400" b="0" i="0" u="none" strike="noStrike">
                          <a:solidFill>
                            <a:srgbClr val="000000"/>
                          </a:solidFill>
                          <a:latin typeface="Calibri"/>
                        </a:rPr>
                        <a:t>National Data Center Program (NDCP)</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19,699 </a:t>
                      </a:r>
                    </a:p>
                  </a:txBody>
                  <a:tcPr marL="8463" marR="8463" marT="8463" marB="0" anchor="b">
                    <a:lnL>
                      <a:noFill/>
                    </a:lnL>
                    <a:lnR>
                      <a:noFill/>
                    </a:lnR>
                    <a:lnT>
                      <a:noFill/>
                    </a:lnT>
                    <a:lnB>
                      <a:noFill/>
                    </a:lnB>
                  </a:tcPr>
                </a:tc>
              </a:tr>
              <a:tr h="184073">
                <a:tc>
                  <a:txBody>
                    <a:bodyPr/>
                    <a:lstStyle/>
                    <a:p>
                      <a:pPr algn="l" fontAlgn="b"/>
                      <a:r>
                        <a:rPr lang="en-US" sz="1400" b="0" i="0" u="none" strike="noStrike" dirty="0" smtClean="0">
                          <a:solidFill>
                            <a:srgbClr val="000000"/>
                          </a:solidFill>
                          <a:latin typeface="Calibri"/>
                        </a:rPr>
                        <a:t>Veterans Benefits Management System</a:t>
                      </a:r>
                      <a:r>
                        <a:rPr lang="en-US" sz="1400" b="0" i="0" u="none" strike="noStrike" baseline="0" dirty="0" smtClean="0">
                          <a:solidFill>
                            <a:srgbClr val="000000"/>
                          </a:solidFill>
                          <a:latin typeface="Calibri"/>
                        </a:rPr>
                        <a:t> (VBMS)</a:t>
                      </a:r>
                      <a:endParaRPr lang="en-US" sz="1400" b="0" i="0" u="none" strike="noStrike" dirty="0">
                        <a:solidFill>
                          <a:srgbClr val="000000"/>
                        </a:solidFill>
                        <a:latin typeface="Calibri"/>
                      </a:endParaRP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86,117 </a:t>
                      </a:r>
                      <a:endParaRPr lang="en-US" sz="1400" b="0" i="0" u="none" strike="noStrike" dirty="0">
                        <a:solidFill>
                          <a:srgbClr val="000000"/>
                        </a:solidFill>
                        <a:latin typeface="Calibri"/>
                      </a:endParaRP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Other</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92,232 </a:t>
                      </a:r>
                      <a:endParaRPr lang="en-US" sz="1400" b="0" i="0" u="none" strike="noStrike" dirty="0">
                        <a:solidFill>
                          <a:srgbClr val="000000"/>
                        </a:solidFill>
                        <a:latin typeface="Calibri"/>
                      </a:endParaRPr>
                    </a:p>
                  </a:txBody>
                  <a:tcPr marL="8463" marR="8463" marT="8463" marB="0" anchor="b">
                    <a:lnL>
                      <a:noFill/>
                    </a:lnL>
                    <a:lnR>
                      <a:noFill/>
                    </a:lnR>
                    <a:lnT>
                      <a:noFill/>
                    </a:lnT>
                    <a:lnB>
                      <a:noFill/>
                    </a:lnB>
                  </a:tcPr>
                </a:tc>
              </a:tr>
              <a:tr h="184073">
                <a:tc>
                  <a:txBody>
                    <a:bodyPr/>
                    <a:lstStyle/>
                    <a:p>
                      <a:pPr algn="l" fontAlgn="b"/>
                      <a:r>
                        <a:rPr lang="en-US" sz="1400" b="1" i="0" u="none" strike="noStrike" dirty="0">
                          <a:solidFill>
                            <a:srgbClr val="000000"/>
                          </a:solidFill>
                          <a:latin typeface="Calibri"/>
                        </a:rPr>
                        <a:t>Discretionary Sustainment</a:t>
                      </a:r>
                    </a:p>
                  </a:txBody>
                  <a:tcPr marL="8463" marR="8463" marT="8463" marB="0" anchor="b">
                    <a:lnL>
                      <a:noFill/>
                    </a:lnL>
                    <a:lnR>
                      <a:noFill/>
                    </a:lnR>
                    <a:lnT>
                      <a:noFill/>
                    </a:lnT>
                    <a:lnB>
                      <a:noFill/>
                    </a:lnB>
                  </a:tcPr>
                </a:tc>
                <a:tc>
                  <a:txBody>
                    <a:bodyPr/>
                    <a:lstStyle/>
                    <a:p>
                      <a:pPr algn="r" fontAlgn="b"/>
                      <a:endParaRPr lang="en-US" sz="1400" b="0" i="0" u="none" strike="noStrike" dirty="0">
                        <a:solidFill>
                          <a:srgbClr val="000000"/>
                        </a:solidFill>
                        <a:latin typeface="Calibri"/>
                      </a:endParaRPr>
                    </a:p>
                  </a:txBody>
                  <a:tcPr marL="8463" marR="8463" marT="8463" marB="0" anchor="b">
                    <a:lnL>
                      <a:noFill/>
                    </a:lnL>
                    <a:lnR>
                      <a:noFill/>
                    </a:lnR>
                    <a:lnT>
                      <a:noFill/>
                    </a:lnT>
                    <a:lnB>
                      <a:noFill/>
                    </a:lnB>
                  </a:tcPr>
                </a:tc>
              </a:tr>
              <a:tr h="184073">
                <a:tc>
                  <a:txBody>
                    <a:bodyPr/>
                    <a:lstStyle/>
                    <a:p>
                      <a:pPr algn="l" fontAlgn="b"/>
                      <a:r>
                        <a:rPr lang="en-US" sz="1400" b="0" i="0" u="none" strike="noStrike" dirty="0" smtClean="0">
                          <a:solidFill>
                            <a:srgbClr val="000000"/>
                          </a:solidFill>
                          <a:latin typeface="Calibri"/>
                        </a:rPr>
                        <a:t>Activation of</a:t>
                      </a:r>
                      <a:r>
                        <a:rPr lang="en-US" sz="1400" b="0" i="0" u="none" strike="noStrike" baseline="0" dirty="0" smtClean="0">
                          <a:solidFill>
                            <a:srgbClr val="000000"/>
                          </a:solidFill>
                          <a:latin typeface="Calibri"/>
                        </a:rPr>
                        <a:t> new or renovated VA facilitie</a:t>
                      </a:r>
                      <a:r>
                        <a:rPr lang="en-US" sz="1400" b="0" i="0" u="none" strike="noStrike" dirty="0" smtClean="0">
                          <a:solidFill>
                            <a:srgbClr val="000000"/>
                          </a:solidFill>
                          <a:latin typeface="Calibri"/>
                        </a:rPr>
                        <a:t>s</a:t>
                      </a:r>
                      <a:endParaRPr lang="en-US" sz="1400" b="0" i="0" u="none" strike="noStrike" dirty="0">
                        <a:solidFill>
                          <a:srgbClr val="000000"/>
                        </a:solidFill>
                        <a:latin typeface="Calibri"/>
                      </a:endParaRP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180,397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Voice as a </a:t>
                      </a:r>
                      <a:r>
                        <a:rPr lang="en-US" sz="1400" b="0" i="0" u="none" strike="noStrike" dirty="0" smtClean="0">
                          <a:solidFill>
                            <a:srgbClr val="000000"/>
                          </a:solidFill>
                          <a:latin typeface="Calibri"/>
                        </a:rPr>
                        <a:t>Service (</a:t>
                      </a:r>
                      <a:r>
                        <a:rPr lang="en-US" sz="1400" b="0" i="0" u="none" strike="noStrike" dirty="0" err="1" smtClean="0">
                          <a:solidFill>
                            <a:srgbClr val="000000"/>
                          </a:solidFill>
                          <a:latin typeface="Calibri"/>
                        </a:rPr>
                        <a:t>VaaS</a:t>
                      </a:r>
                      <a:r>
                        <a:rPr lang="en-US" sz="1400" b="0" i="0" u="none" strike="noStrike" dirty="0" smtClean="0">
                          <a:solidFill>
                            <a:srgbClr val="000000"/>
                          </a:solidFill>
                          <a:latin typeface="Calibri"/>
                        </a:rPr>
                        <a:t>)</a:t>
                      </a:r>
                      <a:endParaRPr lang="en-US" sz="1400" b="0" i="0" u="none" strike="noStrike" dirty="0">
                        <a:solidFill>
                          <a:srgbClr val="000000"/>
                        </a:solidFill>
                        <a:latin typeface="Calibri"/>
                      </a:endParaRP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115,996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Hardware and Desktop Refresh</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37,766 </a:t>
                      </a:r>
                      <a:endParaRPr lang="en-US" sz="1400" b="0" i="0" u="none" strike="noStrike" dirty="0">
                        <a:solidFill>
                          <a:srgbClr val="000000"/>
                        </a:solidFill>
                        <a:latin typeface="Calibri"/>
                      </a:endParaRPr>
                    </a:p>
                  </a:txBody>
                  <a:tcPr marL="8463" marR="8463" marT="8463" marB="0" anchor="b">
                    <a:lnL>
                      <a:noFill/>
                    </a:lnL>
                    <a:lnR>
                      <a:noFill/>
                    </a:lnR>
                    <a:lnT>
                      <a:noFill/>
                    </a:lnT>
                    <a:lnB>
                      <a:noFill/>
                    </a:lnB>
                  </a:tcPr>
                </a:tc>
              </a:tr>
              <a:tr h="270966">
                <a:tc>
                  <a:txBody>
                    <a:bodyPr/>
                    <a:lstStyle/>
                    <a:p>
                      <a:pPr algn="l" fontAlgn="b"/>
                      <a:r>
                        <a:rPr lang="en-US" sz="1400" b="0" i="0" u="none" strike="noStrike" dirty="0">
                          <a:solidFill>
                            <a:srgbClr val="000000"/>
                          </a:solidFill>
                          <a:latin typeface="Calibri"/>
                        </a:rPr>
                        <a:t>Vocational Rehabilitation and Employment Transition Assistance program</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baseline="0" dirty="0" smtClean="0">
                          <a:solidFill>
                            <a:srgbClr val="000000"/>
                          </a:solidFill>
                          <a:latin typeface="Calibri"/>
                        </a:rPr>
                        <a:t>    </a:t>
                      </a:r>
                      <a:r>
                        <a:rPr lang="en-US" sz="1400" b="0" i="0" u="none" strike="noStrike" dirty="0" smtClean="0">
                          <a:solidFill>
                            <a:srgbClr val="000000"/>
                          </a:solidFill>
                          <a:latin typeface="Calibri"/>
                        </a:rPr>
                        <a:t>   3,000 </a:t>
                      </a:r>
                      <a:endParaRPr lang="en-US" sz="1400" b="0" i="0" u="none" strike="noStrike" dirty="0">
                        <a:solidFill>
                          <a:srgbClr val="000000"/>
                        </a:solidFill>
                        <a:latin typeface="Calibri"/>
                      </a:endParaRPr>
                    </a:p>
                  </a:txBody>
                  <a:tcPr marL="8463" marR="8463" marT="8463" marB="0" anchor="b">
                    <a:lnL>
                      <a:noFill/>
                    </a:lnL>
                    <a:lnR>
                      <a:noFill/>
                    </a:lnR>
                    <a:lnT>
                      <a:noFill/>
                    </a:lnT>
                    <a:lnB>
                      <a:noFill/>
                    </a:lnB>
                  </a:tcPr>
                </a:tc>
              </a:tr>
              <a:tr h="184073">
                <a:tc>
                  <a:txBody>
                    <a:bodyPr/>
                    <a:lstStyle/>
                    <a:p>
                      <a:pPr algn="l" fontAlgn="b"/>
                      <a:r>
                        <a:rPr lang="en-US" sz="1400" b="1" i="0" u="none" strike="noStrike" dirty="0">
                          <a:solidFill>
                            <a:srgbClr val="000000"/>
                          </a:solidFill>
                          <a:latin typeface="Calibri"/>
                        </a:rPr>
                        <a:t>Marginal Sustainment</a:t>
                      </a:r>
                    </a:p>
                  </a:txBody>
                  <a:tcPr marL="8463" marR="8463" marT="8463" marB="0" anchor="b">
                    <a:lnL>
                      <a:noFill/>
                    </a:lnL>
                    <a:lnR>
                      <a:noFill/>
                    </a:lnR>
                    <a:lnT>
                      <a:noFill/>
                    </a:lnT>
                    <a:lnB>
                      <a:noFill/>
                    </a:lnB>
                  </a:tcPr>
                </a:tc>
                <a:tc>
                  <a:txBody>
                    <a:bodyPr/>
                    <a:lstStyle/>
                    <a:p>
                      <a:pPr algn="r" fontAlgn="b"/>
                      <a:endParaRPr lang="en-US" sz="1400" b="0" i="0" u="none" strike="noStrike" dirty="0">
                        <a:solidFill>
                          <a:srgbClr val="000000"/>
                        </a:solidFill>
                        <a:latin typeface="Calibri"/>
                      </a:endParaRPr>
                    </a:p>
                  </a:txBody>
                  <a:tcPr marL="8463" marR="8463" marT="8463" marB="0" anchor="b">
                    <a:lnL>
                      <a:noFill/>
                    </a:lnL>
                    <a:lnR>
                      <a:noFill/>
                    </a:lnR>
                    <a:lnT>
                      <a:noFill/>
                    </a:lnT>
                    <a:lnB>
                      <a:noFill/>
                    </a:lnB>
                  </a:tcPr>
                </a:tc>
              </a:tr>
              <a:tr h="184073">
                <a:tc>
                  <a:txBody>
                    <a:bodyPr/>
                    <a:lstStyle/>
                    <a:p>
                      <a:pPr algn="l" fontAlgn="b"/>
                      <a:r>
                        <a:rPr lang="en-US" sz="1400" b="0" i="0" u="none" strike="noStrike" dirty="0" smtClean="0">
                          <a:solidFill>
                            <a:srgbClr val="000000"/>
                          </a:solidFill>
                          <a:latin typeface="Calibri"/>
                        </a:rPr>
                        <a:t>Transformational </a:t>
                      </a:r>
                      <a:r>
                        <a:rPr lang="en-US" sz="1400" b="0" i="0" u="none" strike="noStrike" dirty="0">
                          <a:solidFill>
                            <a:srgbClr val="000000"/>
                          </a:solidFill>
                          <a:latin typeface="Calibri"/>
                        </a:rPr>
                        <a:t>Initiatives</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36,709 </a:t>
                      </a:r>
                    </a:p>
                  </a:txBody>
                  <a:tcPr marL="8463" marR="8463" marT="8463" marB="0" anchor="b">
                    <a:lnL>
                      <a:noFill/>
                    </a:lnL>
                    <a:lnR>
                      <a:noFill/>
                    </a:lnR>
                    <a:lnT>
                      <a:noFill/>
                    </a:lnT>
                    <a:lnB>
                      <a:noFill/>
                    </a:lnB>
                  </a:tcPr>
                </a:tc>
              </a:tr>
              <a:tr h="184073">
                <a:tc>
                  <a:txBody>
                    <a:bodyPr/>
                    <a:lstStyle/>
                    <a:p>
                      <a:pPr algn="l" fontAlgn="b"/>
                      <a:r>
                        <a:rPr lang="en-US" sz="1400" b="0" i="0" u="none" strike="noStrike" dirty="0">
                          <a:solidFill>
                            <a:srgbClr val="000000"/>
                          </a:solidFill>
                          <a:latin typeface="Calibri"/>
                        </a:rPr>
                        <a:t>iEHR and VLER Health</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a:t>
                      </a:r>
                      <a:r>
                        <a:rPr lang="en-US" sz="1400" b="0" i="0" u="none" strike="noStrike" dirty="0" smtClean="0">
                          <a:solidFill>
                            <a:srgbClr val="000000"/>
                          </a:solidFill>
                          <a:latin typeface="Calibri"/>
                        </a:rPr>
                        <a:t>          </a:t>
                      </a:r>
                      <a:r>
                        <a:rPr lang="en-US" sz="1400" b="0" i="0" u="none" strike="noStrike" dirty="0">
                          <a:solidFill>
                            <a:srgbClr val="000000"/>
                          </a:solidFill>
                          <a:latin typeface="Calibri"/>
                        </a:rPr>
                        <a:t>38,700 </a:t>
                      </a:r>
                    </a:p>
                  </a:txBody>
                  <a:tcPr marL="8463" marR="8463" marT="8463" marB="0" anchor="b">
                    <a:lnL>
                      <a:noFill/>
                    </a:lnL>
                    <a:lnR>
                      <a:noFill/>
                    </a:lnR>
                    <a:lnT>
                      <a:noFill/>
                    </a:lnT>
                    <a:lnB>
                      <a:noFill/>
                    </a:lnB>
                  </a:tcPr>
                </a:tc>
              </a:tr>
              <a:tr h="233757">
                <a:tc>
                  <a:txBody>
                    <a:bodyPr/>
                    <a:lstStyle/>
                    <a:p>
                      <a:pPr algn="l" fontAlgn="b"/>
                      <a:r>
                        <a:rPr lang="en-US" sz="1400" b="0" i="0" u="none" strike="noStrike" dirty="0">
                          <a:solidFill>
                            <a:srgbClr val="000000"/>
                          </a:solidFill>
                          <a:latin typeface="Calibri"/>
                        </a:rPr>
                        <a:t>Other Marginal Sustainment</a:t>
                      </a:r>
                    </a:p>
                  </a:txBody>
                  <a:tcPr marL="152337" marR="8463" marT="8463"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 $             1,000 </a:t>
                      </a:r>
                    </a:p>
                  </a:txBody>
                  <a:tcPr marL="8463" marR="8463" marT="8463" marB="0" anchor="b">
                    <a:lnL>
                      <a:noFill/>
                    </a:lnL>
                    <a:lnR>
                      <a:noFill/>
                    </a:lnR>
                    <a:lnT>
                      <a:noFill/>
                    </a:lnT>
                    <a:lnB w="6350" cap="flat" cmpd="sng" algn="ctr">
                      <a:solidFill>
                        <a:srgbClr val="000000"/>
                      </a:solidFill>
                      <a:prstDash val="solid"/>
                      <a:round/>
                      <a:headEnd type="none" w="med" len="med"/>
                      <a:tailEnd type="none" w="med" len="med"/>
                    </a:lnB>
                  </a:tcPr>
                </a:tc>
              </a:tr>
              <a:tr h="193277">
                <a:tc>
                  <a:txBody>
                    <a:bodyPr/>
                    <a:lstStyle/>
                    <a:p>
                      <a:pPr algn="l" fontAlgn="b"/>
                      <a:r>
                        <a:rPr lang="en-US" sz="1400" b="1" i="0" u="none" strike="noStrike" dirty="0">
                          <a:solidFill>
                            <a:srgbClr val="000000"/>
                          </a:solidFill>
                          <a:latin typeface="Calibri"/>
                        </a:rPr>
                        <a:t>TOTAL</a:t>
                      </a:r>
                    </a:p>
                  </a:txBody>
                  <a:tcPr marL="152337" marR="8463" marT="8463" marB="0" anchor="b">
                    <a:lnL>
                      <a:noFill/>
                    </a:lnL>
                    <a:lnR>
                      <a:noFill/>
                    </a:lnR>
                    <a:lnT>
                      <a:noFill/>
                    </a:lnT>
                    <a:lnB>
                      <a:noFill/>
                    </a:lnB>
                  </a:tcPr>
                </a:tc>
                <a:tc>
                  <a:txBody>
                    <a:bodyPr/>
                    <a:lstStyle/>
                    <a:p>
                      <a:pPr algn="r" fontAlgn="b"/>
                      <a:r>
                        <a:rPr lang="en-US" sz="1400" b="1" i="0" u="none" strike="noStrike" dirty="0">
                          <a:solidFill>
                            <a:srgbClr val="000000"/>
                          </a:solidFill>
                          <a:latin typeface="Calibri"/>
                        </a:rPr>
                        <a:t> $ 2,161,653 </a:t>
                      </a:r>
                    </a:p>
                  </a:txBody>
                  <a:tcPr marL="8463" marR="8463" marT="8463"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7" name="Slide Number Placeholder 6"/>
          <p:cNvSpPr>
            <a:spLocks noGrp="1"/>
          </p:cNvSpPr>
          <p:nvPr>
            <p:ph type="sldNum" sz="quarter" idx="12"/>
          </p:nvPr>
        </p:nvSpPr>
        <p:spPr/>
        <p:txBody>
          <a:bodyPr/>
          <a:lstStyle/>
          <a:p>
            <a:fld id="{2338BEA2-9C60-4FED-A5D5-F0AAA7796B30}" type="slidenum">
              <a:rPr lang="en-US" smtClean="0"/>
              <a:pPr/>
              <a:t>15</a:t>
            </a:fld>
            <a:endParaRPr lang="en-US" dirty="0"/>
          </a:p>
        </p:txBody>
      </p:sp>
      <p:pic>
        <p:nvPicPr>
          <p:cNvPr id="10"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descr="american_flag_2-3"/>
          <p:cNvSpPr>
            <a:spLocks noChangeArrowheads="1"/>
          </p:cNvSpPr>
          <p:nvPr/>
        </p:nvSpPr>
        <p:spPr bwMode="auto">
          <a:xfrm>
            <a:off x="0" y="0"/>
            <a:ext cx="9144000" cy="1143000"/>
          </a:xfrm>
          <a:prstGeom prst="rect">
            <a:avLst/>
          </a:prstGeom>
          <a:solidFill>
            <a:srgbClr val="BAD2DE"/>
          </a:solidFill>
          <a:ln w="9525">
            <a:noFill/>
            <a:miter lim="800000"/>
            <a:headEnd/>
            <a:tailEnd/>
          </a:ln>
        </p:spPr>
        <p:txBody>
          <a:bodyPr anchor="ctr"/>
          <a:lstStyle/>
          <a:p>
            <a:pPr algn="ctr">
              <a:defRPr/>
            </a:pPr>
            <a:r>
              <a:rPr lang="en-US" sz="3200" b="1" i="1" dirty="0" smtClean="0">
                <a:latin typeface="Book Antiqua" pitchFamily="18" charset="0"/>
              </a:rPr>
              <a:t> </a:t>
            </a:r>
            <a:r>
              <a:rPr lang="en-US" sz="3200" b="1" dirty="0" smtClean="0">
                <a:latin typeface="+mj-lt"/>
              </a:rPr>
              <a:t>The Interagency Program Office (IPO) - </a:t>
            </a:r>
          </a:p>
          <a:p>
            <a:pPr algn="ctr">
              <a:defRPr/>
            </a:pPr>
            <a:r>
              <a:rPr lang="en-US" sz="3200" b="1" dirty="0" smtClean="0">
                <a:latin typeface="+mj-lt"/>
              </a:rPr>
              <a:t>iEHR and VLER Health</a:t>
            </a:r>
            <a:endParaRPr lang="en-US" sz="3200" b="1" dirty="0">
              <a:latin typeface="+mj-lt"/>
            </a:endParaRPr>
          </a:p>
        </p:txBody>
      </p:sp>
      <p:sp>
        <p:nvSpPr>
          <p:cNvPr id="17412" name="Text Box 18"/>
          <p:cNvSpPr txBox="1">
            <a:spLocks noChangeArrowheads="1"/>
          </p:cNvSpPr>
          <p:nvPr/>
        </p:nvSpPr>
        <p:spPr bwMode="auto">
          <a:xfrm>
            <a:off x="8366125" y="1941513"/>
            <a:ext cx="184150" cy="366712"/>
          </a:xfrm>
          <a:prstGeom prst="rect">
            <a:avLst/>
          </a:prstGeom>
          <a:noFill/>
          <a:ln w="9525">
            <a:noFill/>
            <a:miter lim="800000"/>
            <a:headEnd/>
            <a:tailEnd/>
          </a:ln>
        </p:spPr>
        <p:txBody>
          <a:bodyPr wrap="none">
            <a:spAutoFit/>
          </a:bodyPr>
          <a:lstStyle/>
          <a:p>
            <a:endParaRPr lang="en-US" dirty="0"/>
          </a:p>
        </p:txBody>
      </p:sp>
      <p:sp>
        <p:nvSpPr>
          <p:cNvPr id="17413" name="Content Placeholder 21"/>
          <p:cNvSpPr>
            <a:spLocks noGrp="1"/>
          </p:cNvSpPr>
          <p:nvPr>
            <p:ph idx="1"/>
          </p:nvPr>
        </p:nvSpPr>
        <p:spPr>
          <a:xfrm>
            <a:off x="533400" y="1219200"/>
            <a:ext cx="8458200" cy="5410200"/>
          </a:xfrm>
        </p:spPr>
        <p:txBody>
          <a:bodyPr>
            <a:noAutofit/>
          </a:bodyPr>
          <a:lstStyle/>
          <a:p>
            <a:pPr marL="231775" indent="-230188">
              <a:lnSpc>
                <a:spcPct val="120000"/>
              </a:lnSpc>
              <a:spcAft>
                <a:spcPts val="300"/>
              </a:spcAft>
              <a:defRPr/>
            </a:pPr>
            <a:endParaRPr lang="en-US" sz="1200" b="1" dirty="0" smtClean="0">
              <a:cs typeface="Arial" pitchFamily="34" charset="0"/>
            </a:endParaRPr>
          </a:p>
          <a:p>
            <a:pPr marL="231775" indent="-230188">
              <a:lnSpc>
                <a:spcPct val="120000"/>
              </a:lnSpc>
              <a:spcAft>
                <a:spcPts val="300"/>
              </a:spcAft>
              <a:defRPr/>
            </a:pPr>
            <a:r>
              <a:rPr lang="en-US" sz="1200" b="1" dirty="0" smtClean="0">
                <a:cs typeface="Arial" pitchFamily="34" charset="0"/>
              </a:rPr>
              <a:t>Established by </a:t>
            </a:r>
            <a:r>
              <a:rPr lang="en-US" sz="1200" b="1" dirty="0" smtClean="0"/>
              <a:t>the National Defense Authorization Act for Fiscal Year 2008 (NDAA FY08), the IPO is mandated:</a:t>
            </a:r>
            <a:endParaRPr lang="en-US" sz="1200" b="1" dirty="0" smtClean="0">
              <a:cs typeface="Arial" pitchFamily="34" charset="0"/>
            </a:endParaRPr>
          </a:p>
          <a:p>
            <a:pPr marL="631825" lvl="1" indent="-230188">
              <a:lnSpc>
                <a:spcPct val="120000"/>
              </a:lnSpc>
              <a:spcAft>
                <a:spcPts val="300"/>
              </a:spcAft>
              <a:buFont typeface="Wingdings" pitchFamily="2" charset="2"/>
              <a:buChar char="Ø"/>
              <a:defRPr/>
            </a:pPr>
            <a:r>
              <a:rPr lang="en-US" sz="1200" dirty="0" smtClean="0"/>
              <a:t>“To act as the single point of accountability for the Department of Defense and the Department of Veterans Affairs in the rapid development and implementation of electronic health record systems or capabilities…”</a:t>
            </a:r>
            <a:endParaRPr lang="en-US" sz="1200" dirty="0" smtClean="0">
              <a:cs typeface="Arial" pitchFamily="34" charset="0"/>
            </a:endParaRPr>
          </a:p>
          <a:p>
            <a:pPr marL="631825" lvl="1" indent="-230188">
              <a:lnSpc>
                <a:spcPct val="120000"/>
              </a:lnSpc>
              <a:spcAft>
                <a:spcPts val="300"/>
              </a:spcAft>
              <a:buFont typeface="Wingdings" pitchFamily="2" charset="2"/>
              <a:buChar char="Ø"/>
              <a:defRPr/>
            </a:pPr>
            <a:r>
              <a:rPr lang="en-US" sz="1200" dirty="0" smtClean="0"/>
              <a:t>“To accelerate the exchange of health care information between the </a:t>
            </a:r>
            <a:r>
              <a:rPr lang="en-US" sz="1200" dirty="0" err="1" smtClean="0"/>
              <a:t>DoD</a:t>
            </a:r>
            <a:r>
              <a:rPr lang="en-US" sz="1200" dirty="0" smtClean="0"/>
              <a:t> and VA in order to support the delivery of health care by both Departments.” </a:t>
            </a:r>
          </a:p>
          <a:p>
            <a:pPr marL="231775" indent="-230188">
              <a:lnSpc>
                <a:spcPct val="120000"/>
              </a:lnSpc>
              <a:spcAft>
                <a:spcPts val="300"/>
              </a:spcAft>
              <a:defRPr/>
            </a:pPr>
            <a:r>
              <a:rPr lang="en-US" sz="1200" b="1" dirty="0" smtClean="0"/>
              <a:t>FY2014 Budget Request supports:</a:t>
            </a:r>
            <a:endParaRPr lang="en-US" sz="1200" dirty="0" smtClean="0">
              <a:cs typeface="Arial" pitchFamily="34" charset="0"/>
            </a:endParaRPr>
          </a:p>
          <a:p>
            <a:pPr marL="631825" lvl="1" indent="-230188">
              <a:lnSpc>
                <a:spcPct val="120000"/>
              </a:lnSpc>
              <a:spcAft>
                <a:spcPts val="300"/>
              </a:spcAft>
              <a:buFont typeface="Wingdings" pitchFamily="2" charset="2"/>
              <a:buChar char="Ø"/>
              <a:defRPr/>
            </a:pPr>
            <a:r>
              <a:rPr lang="en-US" sz="1200" dirty="0" smtClean="0"/>
              <a:t>Enabling </a:t>
            </a:r>
            <a:r>
              <a:rPr lang="en-US" sz="1200" dirty="0" err="1" smtClean="0"/>
              <a:t>DoD</a:t>
            </a:r>
            <a:r>
              <a:rPr lang="en-US" sz="1200" dirty="0" smtClean="0"/>
              <a:t> patients to download their health care record in a standard format using the Blue Button technology</a:t>
            </a:r>
          </a:p>
          <a:p>
            <a:pPr marL="631825" lvl="1" indent="-230188">
              <a:lnSpc>
                <a:spcPct val="120000"/>
              </a:lnSpc>
              <a:spcAft>
                <a:spcPts val="300"/>
              </a:spcAft>
              <a:buFont typeface="Wingdings" pitchFamily="2" charset="2"/>
              <a:buChar char="Ø"/>
              <a:defRPr/>
            </a:pPr>
            <a:r>
              <a:rPr lang="en-US" sz="1200" dirty="0" smtClean="0"/>
              <a:t>Standardizing health care data to enable the sharing among </a:t>
            </a:r>
            <a:r>
              <a:rPr lang="en-US" sz="1200" dirty="0" err="1" smtClean="0"/>
              <a:t>DoD</a:t>
            </a:r>
            <a:r>
              <a:rPr lang="en-US" sz="1200" dirty="0" smtClean="0"/>
              <a:t> and VA clinicians achieving data exchange and interoperability</a:t>
            </a:r>
          </a:p>
          <a:p>
            <a:pPr marL="631825" lvl="1" indent="-230188">
              <a:lnSpc>
                <a:spcPct val="120000"/>
              </a:lnSpc>
              <a:spcAft>
                <a:spcPts val="300"/>
              </a:spcAft>
              <a:buFont typeface="Wingdings" pitchFamily="2" charset="2"/>
              <a:buChar char="Ø"/>
              <a:defRPr/>
            </a:pPr>
            <a:r>
              <a:rPr lang="en-US" sz="1200" dirty="0" smtClean="0"/>
              <a:t>Accelerating the delivery of the </a:t>
            </a:r>
            <a:r>
              <a:rPr lang="en-US" sz="1200" dirty="0" err="1" smtClean="0"/>
              <a:t>iEHR</a:t>
            </a:r>
            <a:r>
              <a:rPr lang="en-US" sz="1200" dirty="0" smtClean="0"/>
              <a:t> functionality through the use of a “Core” system</a:t>
            </a:r>
          </a:p>
          <a:p>
            <a:pPr marL="231775" indent="-230188">
              <a:lnSpc>
                <a:spcPct val="120000"/>
              </a:lnSpc>
              <a:spcAft>
                <a:spcPts val="300"/>
              </a:spcAft>
              <a:defRPr/>
            </a:pPr>
            <a:r>
              <a:rPr lang="en-US" sz="1200" b="1" dirty="0" smtClean="0"/>
              <a:t>Way Forward</a:t>
            </a:r>
          </a:p>
          <a:p>
            <a:pPr marL="631825" lvl="1" indent="-230188">
              <a:lnSpc>
                <a:spcPct val="120000"/>
              </a:lnSpc>
              <a:spcAft>
                <a:spcPts val="300"/>
              </a:spcAft>
              <a:buFont typeface="Wingdings" pitchFamily="2" charset="2"/>
              <a:buChar char="Ø"/>
              <a:defRPr/>
            </a:pPr>
            <a:r>
              <a:rPr lang="en-US" sz="1200" dirty="0" smtClean="0"/>
              <a:t>Both VA and DOD have committed to deliver initial operating capabilities by September 2014</a:t>
            </a:r>
          </a:p>
          <a:p>
            <a:pPr marL="631825" lvl="1" indent="-230188">
              <a:lnSpc>
                <a:spcPct val="120000"/>
              </a:lnSpc>
              <a:spcAft>
                <a:spcPts val="300"/>
              </a:spcAft>
              <a:buFont typeface="Wingdings" pitchFamily="2" charset="2"/>
              <a:buChar char="Ø"/>
              <a:defRPr/>
            </a:pPr>
            <a:r>
              <a:rPr lang="en-US" sz="1200" dirty="0" smtClean="0"/>
              <a:t>VA will utilize </a:t>
            </a:r>
            <a:r>
              <a:rPr lang="en-US" sz="1200" dirty="0" err="1" smtClean="0"/>
              <a:t>VistA</a:t>
            </a:r>
            <a:r>
              <a:rPr lang="en-US" sz="1200" dirty="0" smtClean="0"/>
              <a:t> as its Core</a:t>
            </a:r>
          </a:p>
          <a:p>
            <a:pPr marL="631825" lvl="1" indent="-230188">
              <a:lnSpc>
                <a:spcPct val="120000"/>
              </a:lnSpc>
              <a:spcAft>
                <a:spcPts val="300"/>
              </a:spcAft>
              <a:buFont typeface="Wingdings" pitchFamily="2" charset="2"/>
              <a:buChar char="Ø"/>
              <a:defRPr/>
            </a:pPr>
            <a:r>
              <a:rPr lang="en-US" sz="1200" dirty="0" smtClean="0"/>
              <a:t>IPO is expanding the “Blue Button” capability to allow secure and standardized record downloading</a:t>
            </a:r>
          </a:p>
          <a:p>
            <a:r>
              <a:rPr lang="en-US" sz="1200" b="1" dirty="0" smtClean="0"/>
              <a:t>IPO Funding = $343.614M</a:t>
            </a:r>
          </a:p>
          <a:p>
            <a:pPr lvl="1">
              <a:buFont typeface="Wingdings" pitchFamily="2" charset="2"/>
              <a:buChar char="Ø"/>
            </a:pPr>
            <a:r>
              <a:rPr lang="en-US" sz="1200" dirty="0" err="1" smtClean="0"/>
              <a:t>iEHR</a:t>
            </a:r>
            <a:r>
              <a:rPr lang="en-US" sz="1200" dirty="0" smtClean="0"/>
              <a:t> Development = $236.082 million</a:t>
            </a:r>
          </a:p>
          <a:p>
            <a:pPr lvl="1">
              <a:buFont typeface="Wingdings" pitchFamily="2" charset="2"/>
              <a:buChar char="Ø"/>
            </a:pPr>
            <a:r>
              <a:rPr lang="en-US" sz="1200" dirty="0" err="1" smtClean="0"/>
              <a:t>iEHR</a:t>
            </a:r>
            <a:r>
              <a:rPr lang="en-US" sz="1200" dirty="0" smtClean="0"/>
              <a:t> Sustainment = $85.031 million</a:t>
            </a:r>
          </a:p>
          <a:p>
            <a:pPr lvl="1">
              <a:buFont typeface="Wingdings" pitchFamily="2" charset="2"/>
              <a:buChar char="Ø"/>
            </a:pPr>
            <a:r>
              <a:rPr lang="en-US" sz="1200" dirty="0" smtClean="0"/>
              <a:t>VLER Health = $22.501 million</a:t>
            </a:r>
            <a:endParaRPr lang="en-US" sz="1200" dirty="0" smtClean="0">
              <a:latin typeface="Book Antiqua" pitchFamily="18" charset="0"/>
            </a:endParaRPr>
          </a:p>
        </p:txBody>
      </p:sp>
      <p:sp>
        <p:nvSpPr>
          <p:cNvPr id="6" name="Slide Number Placeholder 5"/>
          <p:cNvSpPr>
            <a:spLocks noGrp="1"/>
          </p:cNvSpPr>
          <p:nvPr>
            <p:ph type="sldNum" sz="quarter" idx="12"/>
          </p:nvPr>
        </p:nvSpPr>
        <p:spPr/>
        <p:txBody>
          <a:bodyPr/>
          <a:lstStyle/>
          <a:p>
            <a:fld id="{2338BEA2-9C60-4FED-A5D5-F0AAA7796B30}" type="slidenum">
              <a:rPr lang="en-US" smtClean="0"/>
              <a:pPr/>
              <a:t>16</a:t>
            </a:fld>
            <a:endParaRPr lang="en-US" dirty="0"/>
          </a:p>
        </p:txBody>
      </p:sp>
      <p:pic>
        <p:nvPicPr>
          <p:cNvPr id="7"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288925" y="6208713"/>
            <a:ext cx="184150" cy="366712"/>
          </a:xfrm>
          <a:prstGeom prst="rect">
            <a:avLst/>
          </a:prstGeom>
          <a:noFill/>
          <a:ln w="9525">
            <a:noFill/>
            <a:miter lim="800000"/>
            <a:headEnd/>
            <a:tailEnd/>
          </a:ln>
          <a:effectLst/>
        </p:spPr>
        <p:txBody>
          <a:bodyPr wrap="none">
            <a:spAutoFit/>
          </a:bodyPr>
          <a:lstStyle/>
          <a:p>
            <a:pPr eaLnBrk="0" hangingPunct="0"/>
            <a:endParaRPr lang="en-US" dirty="0"/>
          </a:p>
        </p:txBody>
      </p:sp>
      <p:sp>
        <p:nvSpPr>
          <p:cNvPr id="20487" name="Text Box 7"/>
          <p:cNvSpPr txBox="1">
            <a:spLocks noChangeArrowheads="1"/>
          </p:cNvSpPr>
          <p:nvPr/>
        </p:nvSpPr>
        <p:spPr bwMode="auto">
          <a:xfrm>
            <a:off x="381000" y="1600200"/>
            <a:ext cx="8229600" cy="1200329"/>
          </a:xfrm>
          <a:prstGeom prst="rect">
            <a:avLst/>
          </a:prstGeom>
          <a:noFill/>
          <a:ln w="9525">
            <a:noFill/>
            <a:miter lim="800000"/>
            <a:headEnd/>
            <a:tailEnd/>
          </a:ln>
          <a:effectLst/>
        </p:spPr>
        <p:txBody>
          <a:bodyPr>
            <a:spAutoFit/>
          </a:bodyPr>
          <a:lstStyle/>
          <a:p>
            <a:pPr defTabSz="292100">
              <a:buFont typeface="Wingdings" pitchFamily="2" charset="2"/>
              <a:buNone/>
            </a:pPr>
            <a:endParaRPr lang="en-US" dirty="0" smtClean="0"/>
          </a:p>
          <a:p>
            <a:pPr defTabSz="292100">
              <a:buFont typeface="Arial" pitchFamily="34" charset="0"/>
              <a:buChar char="•"/>
            </a:pPr>
            <a:endParaRPr lang="en-US" dirty="0" smtClean="0"/>
          </a:p>
          <a:p>
            <a:pPr defTabSz="292100">
              <a:buFont typeface="Wingdings" pitchFamily="2" charset="2"/>
              <a:buNone/>
            </a:pPr>
            <a:endParaRPr lang="en-US" dirty="0" smtClean="0"/>
          </a:p>
          <a:p>
            <a:pPr defTabSz="292100">
              <a:buFont typeface="Wingdings" pitchFamily="2" charset="2"/>
              <a:buNone/>
            </a:pPr>
            <a:endParaRPr lang="en-US" dirty="0"/>
          </a:p>
        </p:txBody>
      </p:sp>
      <p:sp>
        <p:nvSpPr>
          <p:cNvPr id="8" name="Text Box 7"/>
          <p:cNvSpPr txBox="1">
            <a:spLocks noChangeArrowheads="1"/>
          </p:cNvSpPr>
          <p:nvPr/>
        </p:nvSpPr>
        <p:spPr bwMode="auto">
          <a:xfrm>
            <a:off x="381000" y="1295400"/>
            <a:ext cx="8382000" cy="5447645"/>
          </a:xfrm>
          <a:prstGeom prst="rect">
            <a:avLst/>
          </a:prstGeom>
          <a:noFill/>
          <a:ln w="9525">
            <a:noFill/>
            <a:miter lim="800000"/>
            <a:headEnd/>
            <a:tailEnd/>
          </a:ln>
          <a:effectLst/>
        </p:spPr>
        <p:txBody>
          <a:bodyPr wrap="square">
            <a:spAutoFit/>
          </a:bodyPr>
          <a:lstStyle/>
          <a:p>
            <a:pPr marL="514350" indent="-395288">
              <a:spcBef>
                <a:spcPts val="0"/>
              </a:spcBef>
              <a:spcAft>
                <a:spcPts val="0"/>
              </a:spcAft>
              <a:buFont typeface="Wingdings" pitchFamily="2" charset="2"/>
              <a:buChar char="§"/>
            </a:pPr>
            <a:endParaRPr lang="en-US" sz="1000" dirty="0" smtClean="0">
              <a:latin typeface="Times New Roman" pitchFamily="18" charset="0"/>
              <a:cs typeface="Times New Roman" pitchFamily="18" charset="0"/>
            </a:endParaRPr>
          </a:p>
          <a:p>
            <a:pPr marL="285750" lvl="0" indent="-285750">
              <a:buFont typeface="Arial" pitchFamily="34" charset="0"/>
              <a:buChar char="•"/>
            </a:pPr>
            <a:r>
              <a:rPr lang="en-US" sz="2400" dirty="0" smtClean="0"/>
              <a:t>FY 2014 Unfunded Requirements (UFRs) process</a:t>
            </a:r>
          </a:p>
          <a:p>
            <a:pPr marL="1200150" lvl="2" indent="-285750">
              <a:buFont typeface="Wingdings" pitchFamily="2" charset="2"/>
              <a:buChar char="ü"/>
            </a:pPr>
            <a:r>
              <a:rPr lang="en-US" sz="2400" dirty="0" smtClean="0"/>
              <a:t>1</a:t>
            </a:r>
            <a:r>
              <a:rPr lang="en-US" sz="2400" baseline="30000" dirty="0" smtClean="0"/>
              <a:t>st</a:t>
            </a:r>
            <a:r>
              <a:rPr lang="en-US" sz="2400" dirty="0" smtClean="0"/>
              <a:t> Quarter identification and prioritization</a:t>
            </a:r>
          </a:p>
          <a:p>
            <a:pPr marL="1200150" lvl="2" indent="-285750">
              <a:buFont typeface="Wingdings" pitchFamily="2" charset="2"/>
              <a:buChar char="ü"/>
            </a:pPr>
            <a:r>
              <a:rPr lang="en-US" sz="2400" dirty="0" smtClean="0"/>
              <a:t>1</a:t>
            </a:r>
            <a:r>
              <a:rPr lang="en-US" sz="2400" baseline="30000" dirty="0" smtClean="0"/>
              <a:t>st</a:t>
            </a:r>
            <a:r>
              <a:rPr lang="en-US" sz="2400" dirty="0" smtClean="0"/>
              <a:t> &amp; 2</a:t>
            </a:r>
            <a:r>
              <a:rPr lang="en-US" sz="2400" baseline="30000" dirty="0" smtClean="0"/>
              <a:t>nd</a:t>
            </a:r>
            <a:r>
              <a:rPr lang="en-US" sz="2400" dirty="0" smtClean="0"/>
              <a:t> quarter funding “sweeps”</a:t>
            </a:r>
          </a:p>
          <a:p>
            <a:pPr marL="1200150" lvl="2" indent="-285750">
              <a:buFont typeface="Wingdings" pitchFamily="2" charset="2"/>
              <a:buChar char="ü"/>
            </a:pPr>
            <a:r>
              <a:rPr lang="en-US" sz="2400" dirty="0" smtClean="0"/>
              <a:t>Mid-Year IT Reprogramming to fund UFRs</a:t>
            </a:r>
            <a:endParaRPr lang="en-US" sz="2400" dirty="0"/>
          </a:p>
          <a:p>
            <a:pPr marL="285750" lvl="0" indent="-285750">
              <a:buFont typeface="Arial" pitchFamily="34" charset="0"/>
              <a:buChar char="•"/>
            </a:pPr>
            <a:r>
              <a:rPr lang="en-US" sz="2400" dirty="0" smtClean="0"/>
              <a:t>IT’s award winning Budget Tracking Tool (BTT) is used to track about 1,500 funding lines for budget and acquisition execution to develop the approved FY 2014 IT Budget Operating Plan</a:t>
            </a:r>
            <a:r>
              <a:rPr lang="en-US" sz="2400" dirty="0"/>
              <a:t>  </a:t>
            </a:r>
          </a:p>
          <a:p>
            <a:pPr marL="285750" lvl="0" indent="-285750">
              <a:buFont typeface="Arial" pitchFamily="34" charset="0"/>
              <a:buChar char="•"/>
            </a:pPr>
            <a:r>
              <a:rPr lang="en-US" sz="2400" dirty="0" smtClean="0"/>
              <a:t>Congressional flexibility/constraints </a:t>
            </a:r>
            <a:r>
              <a:rPr lang="en-US" sz="2400" dirty="0"/>
              <a:t>for </a:t>
            </a:r>
            <a:r>
              <a:rPr lang="en-US" sz="2400" dirty="0" smtClean="0"/>
              <a:t>moving </a:t>
            </a:r>
            <a:r>
              <a:rPr lang="en-US" sz="2400" dirty="0"/>
              <a:t>funds between </a:t>
            </a:r>
            <a:r>
              <a:rPr lang="en-US" sz="2400" dirty="0" smtClean="0"/>
              <a:t>IT programs and projects to meet priorities and budget execution</a:t>
            </a:r>
          </a:p>
          <a:p>
            <a:pPr marL="1200150" lvl="2" indent="-285750">
              <a:buFont typeface="Wingdings" pitchFamily="2" charset="2"/>
              <a:buChar char="ü"/>
            </a:pPr>
            <a:r>
              <a:rPr lang="en-US" sz="2400" dirty="0" smtClean="0"/>
              <a:t>Reprogramming Rules established by Congress</a:t>
            </a:r>
            <a:endParaRPr lang="en-US" sz="2400" dirty="0"/>
          </a:p>
          <a:p>
            <a:pPr marL="285750" lvl="0" indent="-285750"/>
            <a:r>
              <a:rPr lang="en-US" dirty="0">
                <a:latin typeface="Book Antiqua" pitchFamily="18" charset="0"/>
              </a:rPr>
              <a:t/>
            </a:r>
            <a:br>
              <a:rPr lang="en-US" dirty="0">
                <a:latin typeface="Book Antiqua" pitchFamily="18" charset="0"/>
              </a:rPr>
            </a:br>
            <a:endParaRPr lang="en-US" sz="1000" dirty="0">
              <a:latin typeface="Book Antiqua" pitchFamily="18" charset="0"/>
            </a:endParaRPr>
          </a:p>
          <a:p>
            <a:r>
              <a:rPr lang="en-US" sz="1000" dirty="0" smtClean="0">
                <a:latin typeface="Book Antiqua" pitchFamily="18" charset="0"/>
              </a:rPr>
              <a:t> </a:t>
            </a:r>
            <a:endParaRPr lang="en-US" sz="1000" dirty="0">
              <a:latin typeface="Book Antiqua" pitchFamily="18" charset="0"/>
            </a:endParaRPr>
          </a:p>
          <a:p>
            <a:pPr>
              <a:buFont typeface="Wingdings" pitchFamily="2" charset="2"/>
              <a:buNone/>
            </a:pPr>
            <a:endParaRPr lang="en-US" dirty="0">
              <a:latin typeface="Book Antiqua" pitchFamily="18" charset="0"/>
            </a:endParaRPr>
          </a:p>
          <a:p>
            <a:pPr>
              <a:buFont typeface="Wingdings" pitchFamily="2" charset="2"/>
              <a:buChar char="§"/>
            </a:pPr>
            <a:endParaRPr lang="en-US" dirty="0">
              <a:latin typeface="Book Antiqua" pitchFamily="18" charset="0"/>
            </a:endParaRPr>
          </a:p>
        </p:txBody>
      </p:sp>
      <p:sp>
        <p:nvSpPr>
          <p:cNvPr id="9" name="Title 11"/>
          <p:cNvSpPr>
            <a:spLocks noGrp="1"/>
          </p:cNvSpPr>
          <p:nvPr>
            <p:ph type="title"/>
          </p:nvPr>
        </p:nvSpPr>
        <p:spPr>
          <a:xfrm>
            <a:off x="0" y="0"/>
            <a:ext cx="9144000" cy="1219200"/>
          </a:xfrm>
          <a:solidFill>
            <a:schemeClr val="tx2">
              <a:lumMod val="20000"/>
              <a:lumOff val="80000"/>
            </a:schemeClr>
          </a:solidFill>
          <a:ln w="9525" cap="sq">
            <a:solidFill>
              <a:schemeClr val="tx1"/>
            </a:solidFill>
            <a:bevel/>
          </a:ln>
        </p:spPr>
        <p:txBody>
          <a:bodyPr/>
          <a:lstStyle/>
          <a:p>
            <a:r>
              <a:rPr lang="en-US" sz="3200" b="1" dirty="0" smtClean="0"/>
              <a:t>FY 2014 IT Challenges </a:t>
            </a:r>
            <a:endParaRPr lang="en-US" sz="3200" b="1" dirty="0"/>
          </a:p>
        </p:txBody>
      </p:sp>
      <p:pic>
        <p:nvPicPr>
          <p:cNvPr id="10"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sp>
        <p:nvSpPr>
          <p:cNvPr id="12" name="Slide Number Placeholder 11"/>
          <p:cNvSpPr>
            <a:spLocks noGrp="1"/>
          </p:cNvSpPr>
          <p:nvPr>
            <p:ph type="sldNum" sz="quarter" idx="12"/>
          </p:nvPr>
        </p:nvSpPr>
        <p:spPr/>
        <p:txBody>
          <a:bodyPr/>
          <a:lstStyle/>
          <a:p>
            <a:fld id="{2338BEA2-9C60-4FED-A5D5-F0AAA7796B30}" type="slidenum">
              <a:rPr lang="en-US" smtClean="0"/>
              <a:pPr/>
              <a:t>17</a:t>
            </a:fld>
            <a:endParaRPr lang="en-US" dirty="0"/>
          </a:p>
        </p:txBody>
      </p:sp>
    </p:spTree>
    <p:extLst>
      <p:ext uri="{BB962C8B-B14F-4D97-AF65-F5344CB8AC3E}">
        <p14:creationId xmlns:p14="http://schemas.microsoft.com/office/powerpoint/2010/main" val="36052975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smtClean="0"/>
              <a:t>FY 2013 Budget Execution</a:t>
            </a:r>
          </a:p>
          <a:p>
            <a:endParaRPr lang="en-US" dirty="0"/>
          </a:p>
        </p:txBody>
      </p:sp>
      <p:sp>
        <p:nvSpPr>
          <p:cNvPr id="4" name="Slide Number Placeholder 3"/>
          <p:cNvSpPr>
            <a:spLocks noGrp="1"/>
          </p:cNvSpPr>
          <p:nvPr>
            <p:ph type="sldNum" sz="quarter" idx="12"/>
          </p:nvPr>
        </p:nvSpPr>
        <p:spPr/>
        <p:txBody>
          <a:bodyPr/>
          <a:lstStyle/>
          <a:p>
            <a:fld id="{2338BEA2-9C60-4FED-A5D5-F0AAA7796B30}" type="slidenum">
              <a:rPr lang="en-US" smtClean="0"/>
              <a:pPr/>
              <a:t>2</a:t>
            </a:fld>
            <a:endParaRPr lang="en-US" dirty="0"/>
          </a:p>
        </p:txBody>
      </p:sp>
      <p:pic>
        <p:nvPicPr>
          <p:cNvPr id="5" name="Picture 6" descr="VA Seal"/>
          <p:cNvPicPr>
            <a:picLocks noChangeAspect="1" noChangeArrowheads="1"/>
          </p:cNvPicPr>
          <p:nvPr/>
        </p:nvPicPr>
        <p:blipFill>
          <a:blip r:embed="rId2" cstate="print"/>
          <a:srcRect/>
          <a:stretch>
            <a:fillRect/>
          </a:stretch>
        </p:blipFill>
        <p:spPr bwMode="auto">
          <a:xfrm>
            <a:off x="609600" y="304800"/>
            <a:ext cx="1010460" cy="1010460"/>
          </a:xfrm>
          <a:prstGeom prst="rect">
            <a:avLst/>
          </a:prstGeom>
          <a:noFill/>
        </p:spPr>
      </p:pic>
      <p:sp>
        <p:nvSpPr>
          <p:cNvPr id="6" name="Title 11"/>
          <p:cNvSpPr>
            <a:spLocks noGrp="1"/>
          </p:cNvSpPr>
          <p:nvPr>
            <p:ph type="title"/>
          </p:nvPr>
        </p:nvSpPr>
        <p:spPr>
          <a:solidFill>
            <a:schemeClr val="tx2">
              <a:lumMod val="20000"/>
              <a:lumOff val="80000"/>
            </a:schemeClr>
          </a:solidFill>
          <a:ln w="9525" cap="sq">
            <a:solidFill>
              <a:schemeClr val="tx1"/>
            </a:solidFill>
            <a:bevel/>
          </a:ln>
        </p:spPr>
        <p:txBody>
          <a:bodyPr/>
          <a:lstStyle/>
          <a:p>
            <a:r>
              <a:rPr lang="en-US" sz="3200" b="1" dirty="0" smtClean="0"/>
              <a:t> </a:t>
            </a:r>
            <a:endParaRPr lang="en-US" sz="3200" b="1" dirty="0"/>
          </a:p>
        </p:txBody>
      </p:sp>
      <p:pic>
        <p:nvPicPr>
          <p:cNvPr id="8" name="Picture 6" descr="VA Seal"/>
          <p:cNvPicPr>
            <a:picLocks noChangeAspect="1" noChangeArrowheads="1"/>
          </p:cNvPicPr>
          <p:nvPr/>
        </p:nvPicPr>
        <p:blipFill>
          <a:blip r:embed="rId2" cstate="print"/>
          <a:srcRect/>
          <a:stretch>
            <a:fillRect/>
          </a:stretch>
        </p:blipFill>
        <p:spPr bwMode="auto">
          <a:xfrm>
            <a:off x="3886200" y="381000"/>
            <a:ext cx="1010460" cy="101046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0"/>
            <a:ext cx="9144000" cy="1219200"/>
          </a:xfrm>
          <a:solidFill>
            <a:schemeClr val="tx2">
              <a:lumMod val="20000"/>
              <a:lumOff val="80000"/>
            </a:schemeClr>
          </a:solidFill>
          <a:ln>
            <a:solidFill>
              <a:schemeClr val="tx1"/>
            </a:solidFill>
          </a:ln>
        </p:spPr>
        <p:txBody>
          <a:bodyPr>
            <a:normAutofit/>
          </a:bodyPr>
          <a:lstStyle/>
          <a:p>
            <a:r>
              <a:rPr lang="en-US" sz="3200" b="1" dirty="0" smtClean="0"/>
              <a:t>FY2013 VA IT Budget Execution</a:t>
            </a:r>
            <a:br>
              <a:rPr lang="en-US" sz="3200" b="1" dirty="0" smtClean="0"/>
            </a:br>
            <a:r>
              <a:rPr lang="en-US" sz="3200" b="1" dirty="0" smtClean="0"/>
              <a:t>Through March</a:t>
            </a:r>
            <a:endParaRPr lang="en-US" sz="3200" b="1" dirty="0"/>
          </a:p>
        </p:txBody>
      </p:sp>
      <p:sp>
        <p:nvSpPr>
          <p:cNvPr id="13317" name="Title 1"/>
          <p:cNvSpPr>
            <a:spLocks/>
          </p:cNvSpPr>
          <p:nvPr/>
        </p:nvSpPr>
        <p:spPr bwMode="auto">
          <a:xfrm>
            <a:off x="1207346" y="335045"/>
            <a:ext cx="7727950" cy="717550"/>
          </a:xfrm>
          <a:prstGeom prst="roundRect">
            <a:avLst>
              <a:gd name="adj" fmla="val 16667"/>
            </a:avLst>
          </a:prstGeom>
          <a:noFill/>
          <a:ln w="9525">
            <a:noFill/>
            <a:round/>
            <a:headEnd/>
            <a:tailEnd/>
          </a:ln>
        </p:spPr>
        <p:txBody>
          <a:bodyPr anchor="ctr"/>
          <a:lstStyle/>
          <a:p>
            <a:pPr algn="ctr"/>
            <a:endParaRPr lang="en-US" sz="2400" b="1" dirty="0">
              <a:solidFill>
                <a:schemeClr val="tx2"/>
              </a:solidFill>
            </a:endParaRPr>
          </a:p>
        </p:txBody>
      </p:sp>
      <p:sp>
        <p:nvSpPr>
          <p:cNvPr id="9" name="Slide Number Placeholder 8"/>
          <p:cNvSpPr>
            <a:spLocks noGrp="1"/>
          </p:cNvSpPr>
          <p:nvPr>
            <p:ph type="sldNum" sz="quarter" idx="12"/>
          </p:nvPr>
        </p:nvSpPr>
        <p:spPr/>
        <p:txBody>
          <a:bodyPr/>
          <a:lstStyle/>
          <a:p>
            <a:fld id="{2338BEA2-9C60-4FED-A5D5-F0AAA7796B30}" type="slidenum">
              <a:rPr lang="en-US" smtClean="0"/>
              <a:pPr/>
              <a:t>3</a:t>
            </a:fld>
            <a:endParaRPr lang="en-US" dirty="0"/>
          </a:p>
        </p:txBody>
      </p:sp>
      <p:pic>
        <p:nvPicPr>
          <p:cNvPr id="8"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graphicFrame>
        <p:nvGraphicFramePr>
          <p:cNvPr id="12" name="Content Placeholder 11"/>
          <p:cNvGraphicFramePr>
            <a:graphicFrameLocks noGrp="1"/>
          </p:cNvGraphicFramePr>
          <p:nvPr>
            <p:ph idx="1"/>
          </p:nvPr>
        </p:nvGraphicFramePr>
        <p:xfrm>
          <a:off x="609600" y="2514600"/>
          <a:ext cx="8153400" cy="2514832"/>
        </p:xfrm>
        <a:graphic>
          <a:graphicData uri="http://schemas.openxmlformats.org/drawingml/2006/table">
            <a:tbl>
              <a:tblPr/>
              <a:tblGrid>
                <a:gridCol w="3833046"/>
                <a:gridCol w="1268961"/>
                <a:gridCol w="1146393"/>
                <a:gridCol w="1041583"/>
                <a:gridCol w="863417"/>
              </a:tblGrid>
              <a:tr h="557561">
                <a:tc>
                  <a:txBody>
                    <a:bodyPr/>
                    <a:lstStyle/>
                    <a:p>
                      <a:pPr algn="l" rtl="0" fontAlgn="t"/>
                      <a:r>
                        <a:rPr lang="en-US" sz="1400" b="1" i="0" u="none" strike="noStrike" dirty="0" smtClean="0">
                          <a:solidFill>
                            <a:srgbClr val="FFFFFF"/>
                          </a:solidFill>
                          <a:latin typeface="Calibri"/>
                        </a:rPr>
                        <a:t>  Funding </a:t>
                      </a:r>
                      <a:r>
                        <a:rPr lang="en-US" sz="1400" b="1" i="0" u="none" strike="noStrike" dirty="0">
                          <a:solidFill>
                            <a:srgbClr val="FFFFFF"/>
                          </a:solidFill>
                          <a:latin typeface="Calibri"/>
                        </a:rPr>
                        <a:t>Category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a:txBody>
                    <a:bodyPr/>
                    <a:lstStyle/>
                    <a:p>
                      <a:pPr algn="ctr" rtl="0" fontAlgn="t"/>
                      <a:r>
                        <a:rPr lang="en-US" sz="1400" b="1" i="0" u="none" strike="noStrike" dirty="0">
                          <a:solidFill>
                            <a:srgbClr val="FFFFFF"/>
                          </a:solidFill>
                          <a:latin typeface="Calibri"/>
                        </a:rPr>
                        <a:t>FY13 </a:t>
                      </a:r>
                      <a:r>
                        <a:rPr lang="en-US" sz="1400" b="1" i="0" u="none" strike="noStrike" dirty="0" smtClean="0">
                          <a:solidFill>
                            <a:srgbClr val="FFFFFF"/>
                          </a:solidFill>
                          <a:latin typeface="Calibri"/>
                        </a:rPr>
                        <a:t>Appropriation</a:t>
                      </a:r>
                    </a:p>
                    <a:p>
                      <a:pPr algn="ctr" rtl="0" fontAlgn="t"/>
                      <a:r>
                        <a:rPr lang="en-US" sz="1400" b="1" i="0" u="none" strike="noStrike" dirty="0" smtClean="0">
                          <a:solidFill>
                            <a:srgbClr val="FFFFFF"/>
                          </a:solidFill>
                          <a:latin typeface="Calibri"/>
                        </a:rPr>
                        <a:t> ($M) </a:t>
                      </a:r>
                      <a:endParaRPr lang="en-US" sz="1400" b="1" i="0" u="none" strike="noStrike" dirty="0">
                        <a:solidFill>
                          <a:srgbClr val="FFFFFF"/>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FFFFFF"/>
                          </a:solidFill>
                          <a:latin typeface="Calibri"/>
                        </a:rPr>
                        <a:t>FY13 Plan thru </a:t>
                      </a:r>
                      <a:r>
                        <a:rPr lang="en-US" sz="1400" b="1" i="0" u="none" strike="noStrike" dirty="0" smtClean="0">
                          <a:solidFill>
                            <a:srgbClr val="FFFFFF"/>
                          </a:solidFill>
                          <a:latin typeface="Calibri"/>
                        </a:rPr>
                        <a:t>June</a:t>
                      </a:r>
                    </a:p>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FFFFFF"/>
                          </a:solidFill>
                          <a:latin typeface="+mn-lt"/>
                        </a:rPr>
                        <a:t>($M) </a:t>
                      </a:r>
                    </a:p>
                    <a:p>
                      <a:pPr algn="ctr" rtl="0" fontAlgn="t"/>
                      <a:endParaRPr lang="en-US" sz="1400" b="1" i="0" u="none" strike="noStrike" dirty="0">
                        <a:solidFill>
                          <a:srgbClr val="FFFFFF"/>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4F81BD"/>
                    </a:solidFill>
                  </a:tcPr>
                </a:tc>
                <a:tc>
                  <a:txBody>
                    <a:bodyPr/>
                    <a:lstStyle/>
                    <a:p>
                      <a:pPr algn="ctr" rtl="0" fontAlgn="t"/>
                      <a:r>
                        <a:rPr lang="en-US" sz="1400" b="1" i="0" u="none" strike="noStrike" dirty="0">
                          <a:solidFill>
                            <a:srgbClr val="FFFFFF"/>
                          </a:solidFill>
                          <a:latin typeface="Calibri"/>
                        </a:rPr>
                        <a:t>Executed </a:t>
                      </a:r>
                      <a:endParaRPr lang="en-US" sz="1400" b="1" i="0" u="none" strike="noStrike" dirty="0" smtClean="0">
                        <a:solidFill>
                          <a:srgbClr val="FFFFFF"/>
                        </a:solidFill>
                        <a:latin typeface="Calibri"/>
                      </a:endParaRPr>
                    </a:p>
                    <a:p>
                      <a:pPr algn="ctr" rtl="0" fontAlgn="t"/>
                      <a:r>
                        <a:rPr lang="en-US" sz="1400" b="1" i="0" u="none" strike="noStrike" dirty="0" smtClean="0">
                          <a:solidFill>
                            <a:srgbClr val="FFFFFF"/>
                          </a:solidFill>
                          <a:latin typeface="Calibri"/>
                        </a:rPr>
                        <a:t>thru June 12</a:t>
                      </a:r>
                    </a:p>
                    <a:p>
                      <a:pPr algn="ctr" rtl="0" fontAlgn="t"/>
                      <a:r>
                        <a:rPr lang="en-US" sz="1400" b="1" i="0" u="none" strike="noStrike" dirty="0" smtClean="0">
                          <a:solidFill>
                            <a:srgbClr val="FFFFFF"/>
                          </a:solidFill>
                          <a:latin typeface="Calibri"/>
                        </a:rPr>
                        <a:t> ($M)</a:t>
                      </a:r>
                      <a:endParaRPr lang="en-US" sz="1400" b="1" i="0" u="none" strike="noStrike" dirty="0">
                        <a:solidFill>
                          <a:srgbClr val="FFFFFF"/>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4F81BD"/>
                    </a:solidFill>
                  </a:tcPr>
                </a:tc>
                <a:tc>
                  <a:txBody>
                    <a:bodyPr/>
                    <a:lstStyle/>
                    <a:p>
                      <a:pPr algn="ctr" rtl="0" fontAlgn="t"/>
                      <a:r>
                        <a:rPr lang="en-US" sz="1400" b="1" i="0" u="none" strike="noStrike" dirty="0" smtClean="0">
                          <a:solidFill>
                            <a:srgbClr val="FFFFFF"/>
                          </a:solidFill>
                          <a:latin typeface="Calibri"/>
                        </a:rPr>
                        <a:t>Executed to Date to Plan</a:t>
                      </a:r>
                    </a:p>
                    <a:p>
                      <a:pPr algn="ctr" rtl="0" fontAlgn="t"/>
                      <a:endParaRPr lang="en-US" sz="1400" b="1" i="0" u="none" strike="noStrike" dirty="0" smtClean="0">
                        <a:solidFill>
                          <a:srgbClr val="FFFFFF"/>
                        </a:solidFill>
                        <a:latin typeface="Calibri"/>
                      </a:endParaRPr>
                    </a:p>
                    <a:p>
                      <a:pPr algn="ctr" rtl="0" fontAlgn="t"/>
                      <a:r>
                        <a:rPr lang="en-US" sz="1400" b="1" i="0" u="none" strike="noStrike" dirty="0" smtClean="0">
                          <a:solidFill>
                            <a:srgbClr val="FFFFFF"/>
                          </a:solidFill>
                          <a:latin typeface="Calibri"/>
                        </a:rPr>
                        <a:t>(%)</a:t>
                      </a:r>
                      <a:endParaRPr lang="en-US" sz="1400" b="1" i="0" u="none" strike="noStrike" dirty="0">
                        <a:solidFill>
                          <a:srgbClr val="FFFFFF"/>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4F81BD"/>
                    </a:solidFill>
                  </a:tcPr>
                </a:tc>
              </a:tr>
              <a:tr h="367990">
                <a:tc>
                  <a:txBody>
                    <a:bodyPr/>
                    <a:lstStyle/>
                    <a:p>
                      <a:pPr algn="l" rtl="0" fontAlgn="t"/>
                      <a:r>
                        <a:rPr lang="en-US" sz="1800" b="1" i="0" u="none" strike="noStrike" dirty="0" smtClean="0">
                          <a:solidFill>
                            <a:srgbClr val="000000"/>
                          </a:solidFill>
                          <a:latin typeface="Calibri"/>
                        </a:rPr>
                        <a:t>  Total </a:t>
                      </a:r>
                      <a:r>
                        <a:rPr lang="en-US" sz="1800" b="1" i="0" u="none" strike="noStrike" dirty="0">
                          <a:solidFill>
                            <a:srgbClr val="000000"/>
                          </a:solidFill>
                          <a:latin typeface="Calibri"/>
                        </a:rPr>
                        <a:t>Budget Authority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a:solidFill>
                            <a:srgbClr val="000000"/>
                          </a:solidFill>
                          <a:latin typeface="Calibri"/>
                        </a:rPr>
                        <a:t>3,323</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smtClean="0">
                          <a:solidFill>
                            <a:srgbClr val="000000"/>
                          </a:solidFill>
                          <a:latin typeface="Calibri"/>
                        </a:rPr>
                        <a:t>2,242</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smtClean="0">
                          <a:solidFill>
                            <a:srgbClr val="000000"/>
                          </a:solidFill>
                          <a:latin typeface="Calibri"/>
                        </a:rPr>
                        <a:t>2,035</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smtClean="0">
                          <a:solidFill>
                            <a:srgbClr val="000000"/>
                          </a:solidFill>
                          <a:latin typeface="Calibri"/>
                        </a:rPr>
                        <a:t>91%</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56839">
                <a:tc>
                  <a:txBody>
                    <a:bodyPr/>
                    <a:lstStyle/>
                    <a:p>
                      <a:pPr algn="l" rtl="0" fontAlgn="t"/>
                      <a:r>
                        <a:rPr lang="en-US" sz="1800" b="0" i="0" u="none" strike="noStrike" dirty="0" smtClean="0">
                          <a:solidFill>
                            <a:srgbClr val="000000"/>
                          </a:solidFill>
                          <a:latin typeface="Calibri"/>
                        </a:rPr>
                        <a:t>  Pay </a:t>
                      </a:r>
                      <a:r>
                        <a:rPr lang="en-US" sz="1800" b="0" i="0" u="none" strike="noStrike" dirty="0">
                          <a:solidFill>
                            <a:srgbClr val="000000"/>
                          </a:solidFill>
                          <a:latin typeface="Calibri"/>
                        </a:rPr>
                        <a:t>&amp; Admin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a:solidFill>
                            <a:srgbClr val="000000"/>
                          </a:solidFill>
                          <a:latin typeface="Calibri"/>
                        </a:rPr>
                        <a:t>1,020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dirty="0" smtClean="0">
                          <a:solidFill>
                            <a:srgbClr val="000000"/>
                          </a:solidFill>
                          <a:latin typeface="Calibri"/>
                        </a:rPr>
                        <a:t>724</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dirty="0" smtClean="0">
                          <a:solidFill>
                            <a:srgbClr val="000000"/>
                          </a:solidFill>
                          <a:latin typeface="Calibri"/>
                        </a:rPr>
                        <a:t>642</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dirty="0" smtClean="0">
                          <a:solidFill>
                            <a:srgbClr val="000000"/>
                          </a:solidFill>
                          <a:latin typeface="Calibri"/>
                        </a:rPr>
                        <a:t>89%</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356839">
                <a:tc>
                  <a:txBody>
                    <a:bodyPr/>
                    <a:lstStyle/>
                    <a:p>
                      <a:pPr algn="l" rtl="0" fontAlgn="t"/>
                      <a:r>
                        <a:rPr lang="en-US" sz="1800" b="0" i="0" u="none" strike="noStrike" dirty="0" smtClean="0">
                          <a:solidFill>
                            <a:srgbClr val="000000"/>
                          </a:solidFill>
                          <a:latin typeface="Calibri"/>
                        </a:rPr>
                        <a:t>  Sustainment </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a:solidFill>
                            <a:srgbClr val="000000"/>
                          </a:solidFill>
                          <a:latin typeface="Calibri"/>
                        </a:rPr>
                        <a:t>1,810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smtClean="0">
                          <a:solidFill>
                            <a:srgbClr val="000000"/>
                          </a:solidFill>
                          <a:latin typeface="Calibri"/>
                        </a:rPr>
                        <a:t>1,147</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smtClean="0">
                          <a:solidFill>
                            <a:srgbClr val="000000"/>
                          </a:solidFill>
                          <a:latin typeface="Calibri"/>
                        </a:rPr>
                        <a:t>1,218</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t"/>
                      <a:r>
                        <a:rPr lang="en-US" sz="1800" b="0" i="0" u="none" strike="noStrike" dirty="0" smtClean="0">
                          <a:solidFill>
                            <a:srgbClr val="000000"/>
                          </a:solidFill>
                          <a:latin typeface="Calibri"/>
                        </a:rPr>
                        <a:t>106%</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56839">
                <a:tc>
                  <a:txBody>
                    <a:bodyPr/>
                    <a:lstStyle/>
                    <a:p>
                      <a:pPr algn="l" rtl="0" fontAlgn="t"/>
                      <a:r>
                        <a:rPr lang="en-US" sz="1800" b="0" i="0" u="none" strike="noStrike" dirty="0" smtClean="0">
                          <a:solidFill>
                            <a:srgbClr val="000000"/>
                          </a:solidFill>
                          <a:latin typeface="Calibri"/>
                        </a:rPr>
                        <a:t>  Development </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a:solidFill>
                            <a:srgbClr val="000000"/>
                          </a:solidFill>
                          <a:latin typeface="Calibri"/>
                        </a:rPr>
                        <a:t>494</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dirty="0" smtClean="0">
                          <a:solidFill>
                            <a:srgbClr val="000000"/>
                          </a:solidFill>
                          <a:latin typeface="Calibri"/>
                        </a:rPr>
                        <a:t>371</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dirty="0" smtClean="0">
                          <a:solidFill>
                            <a:srgbClr val="000000"/>
                          </a:solidFill>
                          <a:latin typeface="Calibri"/>
                        </a:rPr>
                        <a:t>175</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t"/>
                      <a:r>
                        <a:rPr lang="en-US" sz="1800" b="0" i="0" u="none" strike="noStrike" dirty="0" smtClean="0">
                          <a:solidFill>
                            <a:srgbClr val="000000"/>
                          </a:solidFill>
                          <a:latin typeface="Calibri"/>
                        </a:rPr>
                        <a:t>47%</a:t>
                      </a:r>
                      <a:endParaRPr lang="en-US" sz="1800" b="0" i="0" u="none" strike="noStrike" dirty="0">
                        <a:solidFill>
                          <a:srgbClr val="000000"/>
                        </a:solidFill>
                        <a:latin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a:spLocks/>
          </p:cNvSpPr>
          <p:nvPr/>
        </p:nvSpPr>
        <p:spPr bwMode="auto">
          <a:xfrm>
            <a:off x="1207346" y="335045"/>
            <a:ext cx="7727950" cy="717550"/>
          </a:xfrm>
          <a:prstGeom prst="roundRect">
            <a:avLst>
              <a:gd name="adj" fmla="val 16667"/>
            </a:avLst>
          </a:prstGeom>
          <a:noFill/>
          <a:ln w="9525">
            <a:noFill/>
            <a:round/>
            <a:headEnd/>
            <a:tailEnd/>
          </a:ln>
        </p:spPr>
        <p:txBody>
          <a:bodyPr anchor="ctr"/>
          <a:lstStyle/>
          <a:p>
            <a:pPr algn="ctr"/>
            <a:endParaRPr lang="en-US" sz="2400" b="1" dirty="0">
              <a:solidFill>
                <a:schemeClr val="tx2"/>
              </a:solidFill>
            </a:endParaRPr>
          </a:p>
        </p:txBody>
      </p:sp>
      <p:sp>
        <p:nvSpPr>
          <p:cNvPr id="23" name="Title 9"/>
          <p:cNvSpPr>
            <a:spLocks noGrp="1"/>
          </p:cNvSpPr>
          <p:nvPr>
            <p:ph type="title"/>
          </p:nvPr>
        </p:nvSpPr>
        <p:spPr>
          <a:xfrm>
            <a:off x="0" y="0"/>
            <a:ext cx="9144000" cy="1143000"/>
          </a:xfrm>
          <a:solidFill>
            <a:schemeClr val="tx2">
              <a:lumMod val="20000"/>
              <a:lumOff val="80000"/>
            </a:schemeClr>
          </a:solidFill>
          <a:ln>
            <a:solidFill>
              <a:schemeClr val="tx1"/>
            </a:solidFill>
          </a:ln>
        </p:spPr>
        <p:txBody>
          <a:bodyPr>
            <a:normAutofit/>
          </a:bodyPr>
          <a:lstStyle/>
          <a:p>
            <a:r>
              <a:rPr lang="en-US" sz="3200" b="1" dirty="0" smtClean="0"/>
              <a:t>FY2013 VA IT Budget Execution</a:t>
            </a:r>
            <a:endParaRPr lang="en-US" sz="3200" b="1" dirty="0"/>
          </a:p>
        </p:txBody>
      </p:sp>
      <p:sp>
        <p:nvSpPr>
          <p:cNvPr id="9" name="Slide Number Placeholder 8"/>
          <p:cNvSpPr>
            <a:spLocks noGrp="1"/>
          </p:cNvSpPr>
          <p:nvPr>
            <p:ph type="sldNum" sz="quarter" idx="12"/>
          </p:nvPr>
        </p:nvSpPr>
        <p:spPr/>
        <p:txBody>
          <a:bodyPr/>
          <a:lstStyle/>
          <a:p>
            <a:fld id="{2338BEA2-9C60-4FED-A5D5-F0AAA7796B30}" type="slidenum">
              <a:rPr lang="en-US" smtClean="0"/>
              <a:pPr/>
              <a:t>4</a:t>
            </a:fld>
            <a:endParaRPr lang="en-US" dirty="0"/>
          </a:p>
        </p:txBody>
      </p:sp>
      <p:pic>
        <p:nvPicPr>
          <p:cNvPr id="10"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graphicFrame>
        <p:nvGraphicFramePr>
          <p:cNvPr id="7" name="Chart 6"/>
          <p:cNvGraphicFramePr/>
          <p:nvPr/>
        </p:nvGraphicFramePr>
        <p:xfrm>
          <a:off x="228601" y="1295400"/>
          <a:ext cx="85344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152400" y="304800"/>
            <a:ext cx="8991600" cy="762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endParaRPr>
          </a:p>
        </p:txBody>
      </p:sp>
      <p:sp>
        <p:nvSpPr>
          <p:cNvPr id="6" name="Title 9"/>
          <p:cNvSpPr>
            <a:spLocks noGrp="1"/>
          </p:cNvSpPr>
          <p:nvPr>
            <p:ph type="title"/>
          </p:nvPr>
        </p:nvSpPr>
        <p:spPr>
          <a:xfrm>
            <a:off x="0" y="0"/>
            <a:ext cx="9144000" cy="1143000"/>
          </a:xfrm>
          <a:solidFill>
            <a:schemeClr val="tx2">
              <a:lumMod val="20000"/>
              <a:lumOff val="80000"/>
            </a:schemeClr>
          </a:solidFill>
          <a:ln>
            <a:solidFill>
              <a:schemeClr val="tx1"/>
            </a:solidFill>
          </a:ln>
        </p:spPr>
        <p:txBody>
          <a:bodyPr>
            <a:normAutofit/>
          </a:bodyPr>
          <a:lstStyle/>
          <a:p>
            <a:pPr lvl="0">
              <a:defRPr/>
            </a:pPr>
            <a:r>
              <a:rPr lang="en-US" sz="3600" b="1" dirty="0" smtClean="0">
                <a:solidFill>
                  <a:prstClr val="black"/>
                </a:solidFill>
                <a:effectLst>
                  <a:outerShdw blurRad="38100" dist="38100" dir="2700000" algn="tl">
                    <a:srgbClr val="000000">
                      <a:alpha val="43137"/>
                    </a:srgbClr>
                  </a:outerShdw>
                </a:effectLst>
                <a:latin typeface="Arial" pitchFamily="34" charset="0"/>
                <a:ea typeface="+mn-ea"/>
                <a:cs typeface="Arial" pitchFamily="34" charset="0"/>
              </a:rPr>
              <a:t>        </a:t>
            </a:r>
            <a:r>
              <a:rPr lang="en-US" sz="3200" b="1" dirty="0" smtClean="0">
                <a:solidFill>
                  <a:prstClr val="black"/>
                </a:solidFill>
                <a:ea typeface="+mn-ea"/>
                <a:cs typeface="Arial" pitchFamily="34" charset="0"/>
              </a:rPr>
              <a:t>FY2013 Budget Execution</a:t>
            </a:r>
            <a:endParaRPr lang="en-US" sz="3200" b="1" dirty="0">
              <a:solidFill>
                <a:prstClr val="black"/>
              </a:solidFill>
              <a:ea typeface="+mn-ea"/>
              <a:cs typeface="Arial" pitchFamily="34" charset="0"/>
            </a:endParaRPr>
          </a:p>
        </p:txBody>
      </p:sp>
      <p:pic>
        <p:nvPicPr>
          <p:cNvPr id="8"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sp>
        <p:nvSpPr>
          <p:cNvPr id="9" name="Slide Number Placeholder 8"/>
          <p:cNvSpPr>
            <a:spLocks noGrp="1"/>
          </p:cNvSpPr>
          <p:nvPr>
            <p:ph type="sldNum" sz="quarter" idx="12"/>
          </p:nvPr>
        </p:nvSpPr>
        <p:spPr/>
        <p:txBody>
          <a:bodyPr/>
          <a:lstStyle/>
          <a:p>
            <a:fld id="{2338BEA2-9C60-4FED-A5D5-F0AAA7796B30}" type="slidenum">
              <a:rPr lang="en-US" smtClean="0"/>
              <a:pPr/>
              <a:t>5</a:t>
            </a:fld>
            <a:endParaRPr lang="en-US" dirty="0"/>
          </a:p>
        </p:txBody>
      </p:sp>
      <p:graphicFrame>
        <p:nvGraphicFramePr>
          <p:cNvPr id="12" name="Table 11"/>
          <p:cNvGraphicFramePr>
            <a:graphicFrameLocks noGrp="1"/>
          </p:cNvGraphicFramePr>
          <p:nvPr/>
        </p:nvGraphicFramePr>
        <p:xfrm>
          <a:off x="1524000" y="1295404"/>
          <a:ext cx="6781800" cy="5119891"/>
        </p:xfrm>
        <a:graphic>
          <a:graphicData uri="http://schemas.openxmlformats.org/drawingml/2006/table">
            <a:tbl>
              <a:tblPr/>
              <a:tblGrid>
                <a:gridCol w="3863126"/>
                <a:gridCol w="1278918"/>
                <a:gridCol w="1639756"/>
              </a:tblGrid>
              <a:tr h="268176">
                <a:tc gridSpan="3">
                  <a:txBody>
                    <a:bodyPr/>
                    <a:lstStyle/>
                    <a:p>
                      <a:pPr algn="ctr" rtl="0" fontAlgn="b"/>
                      <a:r>
                        <a:rPr lang="en-US" sz="1600" b="1" i="0" u="none" strike="noStrike" dirty="0">
                          <a:solidFill>
                            <a:srgbClr val="000000"/>
                          </a:solidFill>
                          <a:latin typeface="Arial"/>
                        </a:rPr>
                        <a:t>Department of Veterans Affairs</a:t>
                      </a:r>
                      <a:r>
                        <a:rPr lang="en-US" sz="1600" b="0" i="0" u="none" strike="noStrike" dirty="0">
                          <a:solidFill>
                            <a:srgbClr val="000000"/>
                          </a:solidFill>
                          <a:latin typeface="Times New Roman"/>
                        </a:rPr>
                        <a:t> </a:t>
                      </a:r>
                      <a:endParaRPr lang="en-US" sz="1600" b="1" i="0" u="none" strike="noStrike" dirty="0">
                        <a:solidFill>
                          <a:srgbClr val="000000"/>
                        </a:solidFill>
                        <a:latin typeface="Arial"/>
                      </a:endParaRPr>
                    </a:p>
                  </a:txBody>
                  <a:tcPr marL="8170" marR="8170" marT="817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r>
              <a:tr h="268176">
                <a:tc gridSpan="3">
                  <a:txBody>
                    <a:bodyPr/>
                    <a:lstStyle/>
                    <a:p>
                      <a:pPr algn="ctr" rtl="0" fontAlgn="b"/>
                      <a:r>
                        <a:rPr lang="en-US" sz="1600" b="1" i="0" u="none" strike="noStrike" dirty="0">
                          <a:solidFill>
                            <a:srgbClr val="000000"/>
                          </a:solidFill>
                          <a:latin typeface="Arial"/>
                        </a:rPr>
                        <a:t>Fiscal Year 2013 Office of Information and Technology Systems </a:t>
                      </a:r>
                      <a:r>
                        <a:rPr lang="en-US" sz="1600" b="0" i="0" u="none" strike="noStrike" dirty="0">
                          <a:solidFill>
                            <a:srgbClr val="000000"/>
                          </a:solidFill>
                          <a:latin typeface="Times New Roman"/>
                        </a:rPr>
                        <a:t> </a:t>
                      </a:r>
                      <a:endParaRPr lang="en-US" sz="1600" b="1" i="0" u="none" strike="noStrike" dirty="0">
                        <a:solidFill>
                          <a:srgbClr val="000000"/>
                        </a:solidFill>
                        <a:latin typeface="Arial"/>
                      </a:endParaRPr>
                    </a:p>
                  </a:txBody>
                  <a:tcPr marL="8170" marR="8170" marT="817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c hMerge="1">
                  <a:txBody>
                    <a:bodyPr/>
                    <a:lstStyle/>
                    <a:p>
                      <a:endParaRPr lang="en-US"/>
                    </a:p>
                  </a:txBody>
                  <a:tcPr/>
                </a:tc>
              </a:tr>
              <a:tr h="251377">
                <a:tc>
                  <a:txBody>
                    <a:bodyPr/>
                    <a:lstStyle/>
                    <a:p>
                      <a:pPr algn="ctr" rtl="0" fontAlgn="b"/>
                      <a:r>
                        <a:rPr lang="en-US" sz="1200" b="1" i="0" u="none" strike="noStrike">
                          <a:solidFill>
                            <a:srgbClr val="000000"/>
                          </a:solidFill>
                          <a:latin typeface="Arial"/>
                        </a:rPr>
                        <a:t> </a:t>
                      </a:r>
                    </a:p>
                  </a:txBody>
                  <a:tcPr marL="8170" marR="8170" marT="817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b"/>
                      <a:r>
                        <a:rPr lang="en-US" sz="1200" b="1" i="0" u="none" strike="noStrike">
                          <a:solidFill>
                            <a:srgbClr val="000000"/>
                          </a:solidFill>
                          <a:latin typeface="Arial"/>
                        </a:rPr>
                        <a:t> </a:t>
                      </a:r>
                    </a:p>
                  </a:txBody>
                  <a:tcPr marL="8170" marR="8170" marT="8170" marB="0" anchor="b">
                    <a:lnL>
                      <a:noFill/>
                    </a:lnL>
                    <a:lnR>
                      <a:noFill/>
                    </a:lnR>
                    <a:lnT>
                      <a:noFill/>
                    </a:lnT>
                    <a:lnB>
                      <a:noFill/>
                    </a:lnB>
                    <a:solidFill>
                      <a:srgbClr val="FFFFFF"/>
                    </a:solidFill>
                  </a:tcPr>
                </a:tc>
                <a:tc>
                  <a:txBody>
                    <a:bodyPr/>
                    <a:lstStyle/>
                    <a:p>
                      <a:pPr algn="ctr" rtl="0" fontAlgn="b"/>
                      <a:r>
                        <a:rPr lang="en-US" sz="1200" b="1" i="0" u="none" strike="noStrike">
                          <a:solidFill>
                            <a:srgbClr val="000000"/>
                          </a:solidFill>
                          <a:latin typeface="Arial"/>
                        </a:rPr>
                        <a:t> </a:t>
                      </a:r>
                    </a:p>
                  </a:txBody>
                  <a:tcPr marL="8170" marR="8170" marT="817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081">
                <a:tc gridSpan="3">
                  <a:txBody>
                    <a:bodyPr/>
                    <a:lstStyle/>
                    <a:p>
                      <a:pPr algn="ctr" rtl="0" fontAlgn="b"/>
                      <a:r>
                        <a:rPr lang="en-US" sz="700" b="0" i="0" u="none" strike="noStrike">
                          <a:solidFill>
                            <a:srgbClr val="000000"/>
                          </a:solidFill>
                          <a:latin typeface="Arial"/>
                        </a:rPr>
                        <a:t>(Dollars in Thousands)</a:t>
                      </a:r>
                      <a:r>
                        <a:rPr lang="en-US" sz="900" b="0" i="0" u="none" strike="noStrike">
                          <a:solidFill>
                            <a:srgbClr val="000000"/>
                          </a:solidFill>
                          <a:latin typeface="Times New Roman"/>
                        </a:rPr>
                        <a:t> </a:t>
                      </a:r>
                      <a:endParaRPr lang="en-US" sz="700" b="0" i="0" u="none" strike="noStrike">
                        <a:solidFill>
                          <a:srgbClr val="000000"/>
                        </a:solidFill>
                        <a:latin typeface="Arial"/>
                      </a:endParaRPr>
                    </a:p>
                  </a:txBody>
                  <a:tcPr marL="8170" marR="8170" marT="817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420391">
                <a:tc>
                  <a:txBody>
                    <a:bodyPr/>
                    <a:lstStyle/>
                    <a:p>
                      <a:pPr algn="l" fontAlgn="b"/>
                      <a:r>
                        <a:rPr lang="en-US" sz="1400" b="1" i="0" u="none" strike="noStrike">
                          <a:solidFill>
                            <a:srgbClr val="000000"/>
                          </a:solidFill>
                          <a:latin typeface="Arial"/>
                        </a:rPr>
                        <a:t>Congressional Program</a:t>
                      </a:r>
                    </a:p>
                  </a:txBody>
                  <a:tcPr marL="8170" marR="8170" marT="817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400" b="1" i="0" u="none" strike="noStrike">
                          <a:solidFill>
                            <a:srgbClr val="000000"/>
                          </a:solidFill>
                          <a:latin typeface="Arial"/>
                        </a:rPr>
                        <a:t>FY 13 Appropriation</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400" b="1" i="0" u="none" strike="noStrike" dirty="0">
                          <a:solidFill>
                            <a:srgbClr val="000000"/>
                          </a:solidFill>
                          <a:latin typeface="Arial"/>
                        </a:rPr>
                        <a:t>FY13 Reprogramming</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204109">
                <a:tc>
                  <a:txBody>
                    <a:bodyPr/>
                    <a:lstStyle/>
                    <a:p>
                      <a:pPr algn="l" fontAlgn="t"/>
                      <a:r>
                        <a:rPr lang="en-US" sz="1100" b="0" i="0" u="none" strike="noStrike">
                          <a:solidFill>
                            <a:srgbClr val="000000"/>
                          </a:solidFill>
                          <a:latin typeface="Arial"/>
                        </a:rPr>
                        <a:t>Access to Healthcare IT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40,260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3,297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Surgical Quality and Workflow Management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27,467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20,302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Healthcare Efficiency IT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4,653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8,737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Homelessness IT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3,071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2,792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Integrated Electronic Health Record (iEHR)</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103,863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                  </a:t>
                      </a:r>
                      <a:r>
                        <a:rPr lang="en-US" sz="1100" b="0" i="0" u="none" strike="noStrike" dirty="0" smtClean="0">
                          <a:solidFill>
                            <a:srgbClr val="000000"/>
                          </a:solidFill>
                          <a:latin typeface="Arial"/>
                        </a:rPr>
                        <a:t>103,863 </a:t>
                      </a:r>
                      <a:endParaRPr lang="en-US" sz="1100" b="0" i="0" u="none" strike="noStrike" dirty="0">
                        <a:solidFill>
                          <a:srgbClr val="000000"/>
                        </a:solidFill>
                        <a:latin typeface="Arial"/>
                      </a:endParaRP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Mental Health IT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8,806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3,481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New Models of Care IT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35,677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41,585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Veterans Benefits Management System (VBMS)</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38,474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53,635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Virtual Lifetime Electronic Record (VLER)</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49,873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49,307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Veterans Relationship Management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96,091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83,533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Health Management Platform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7,490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7,500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International Classification of Diseases - 10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11,485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16,164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VHA Research IT Support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18,497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15,646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Human Capital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9,088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                      2,720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Integrated Operating Model</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14,081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13,413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109">
                <a:tc>
                  <a:txBody>
                    <a:bodyPr/>
                    <a:lstStyle/>
                    <a:p>
                      <a:pPr algn="l" fontAlgn="t"/>
                      <a:r>
                        <a:rPr lang="en-US" sz="1100" b="0" i="0" u="none" strike="noStrike">
                          <a:solidFill>
                            <a:srgbClr val="000000"/>
                          </a:solidFill>
                          <a:latin typeface="Arial"/>
                        </a:rPr>
                        <a:t>VA Learning Management Systems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5,533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0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853">
                <a:tc>
                  <a:txBody>
                    <a:bodyPr/>
                    <a:lstStyle/>
                    <a:p>
                      <a:pPr algn="l" fontAlgn="t"/>
                      <a:r>
                        <a:rPr lang="en-US" sz="1100" b="0" i="0" u="none" strike="noStrike">
                          <a:solidFill>
                            <a:srgbClr val="000000"/>
                          </a:solidFill>
                          <a:latin typeface="Arial"/>
                        </a:rPr>
                        <a:t>Other IT Development</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19,338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91,945 </a:t>
                      </a: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94">
                <a:tc>
                  <a:txBody>
                    <a:bodyPr/>
                    <a:lstStyle/>
                    <a:p>
                      <a:pPr algn="l" fontAlgn="t"/>
                      <a:r>
                        <a:rPr lang="en-US" sz="1100" b="1" i="0" u="none" strike="noStrike">
                          <a:solidFill>
                            <a:srgbClr val="000000"/>
                          </a:solidFill>
                          <a:latin typeface="Arial"/>
                        </a:rPr>
                        <a:t>Development Totals</a:t>
                      </a:r>
                    </a:p>
                  </a:txBody>
                  <a:tcPr marL="8170" marR="8170" marT="81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Arial"/>
                        </a:rPr>
                        <a:t>                 493,747 </a:t>
                      </a:r>
                    </a:p>
                  </a:txBody>
                  <a:tcPr marL="8170" marR="8170" marT="81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                  </a:t>
                      </a:r>
                      <a:r>
                        <a:rPr lang="en-US" sz="1100" b="0" i="0" u="none" strike="noStrike" dirty="0" smtClean="0">
                          <a:solidFill>
                            <a:srgbClr val="000000"/>
                          </a:solidFill>
                          <a:latin typeface="Arial"/>
                        </a:rPr>
                        <a:t>517,921 </a:t>
                      </a:r>
                      <a:endParaRPr lang="en-US" sz="1100" b="0" i="0" u="none" strike="noStrike" dirty="0">
                        <a:solidFill>
                          <a:srgbClr val="000000"/>
                        </a:solidFill>
                        <a:latin typeface="Arial"/>
                      </a:endParaRPr>
                    </a:p>
                  </a:txBody>
                  <a:tcPr marL="8170" marR="8170" marT="81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152400" y="304800"/>
            <a:ext cx="8991600" cy="762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endParaRPr>
          </a:p>
        </p:txBody>
      </p:sp>
      <p:sp>
        <p:nvSpPr>
          <p:cNvPr id="6" name="Title 9"/>
          <p:cNvSpPr>
            <a:spLocks noGrp="1"/>
          </p:cNvSpPr>
          <p:nvPr>
            <p:ph type="title"/>
          </p:nvPr>
        </p:nvSpPr>
        <p:spPr>
          <a:xfrm>
            <a:off x="0" y="0"/>
            <a:ext cx="9144000" cy="1143000"/>
          </a:xfrm>
          <a:solidFill>
            <a:schemeClr val="tx2">
              <a:lumMod val="20000"/>
              <a:lumOff val="80000"/>
            </a:schemeClr>
          </a:solidFill>
          <a:ln>
            <a:solidFill>
              <a:schemeClr val="tx1"/>
            </a:solidFill>
          </a:ln>
        </p:spPr>
        <p:txBody>
          <a:bodyPr>
            <a:normAutofit/>
          </a:bodyPr>
          <a:lstStyle/>
          <a:p>
            <a:pPr lvl="0">
              <a:defRPr/>
            </a:pPr>
            <a:r>
              <a:rPr lang="en-US" sz="3600" b="1" dirty="0" smtClean="0">
                <a:solidFill>
                  <a:prstClr val="black"/>
                </a:solidFill>
                <a:effectLst>
                  <a:outerShdw blurRad="38100" dist="38100" dir="2700000" algn="tl">
                    <a:srgbClr val="000000">
                      <a:alpha val="43137"/>
                    </a:srgbClr>
                  </a:outerShdw>
                </a:effectLst>
                <a:latin typeface="Arial" pitchFamily="34" charset="0"/>
                <a:ea typeface="+mn-ea"/>
                <a:cs typeface="Arial" pitchFamily="34" charset="0"/>
              </a:rPr>
              <a:t>        </a:t>
            </a:r>
            <a:r>
              <a:rPr lang="en-US" sz="3200" b="1" dirty="0" smtClean="0">
                <a:solidFill>
                  <a:prstClr val="black"/>
                </a:solidFill>
                <a:ea typeface="+mn-ea"/>
                <a:cs typeface="Arial" pitchFamily="34" charset="0"/>
              </a:rPr>
              <a:t>FY2013 Budget Execution</a:t>
            </a:r>
            <a:endParaRPr lang="en-US" sz="3200" b="1" dirty="0">
              <a:solidFill>
                <a:prstClr val="black"/>
              </a:solidFill>
              <a:ea typeface="+mn-ea"/>
              <a:cs typeface="Arial" pitchFamily="34" charset="0"/>
            </a:endParaRPr>
          </a:p>
        </p:txBody>
      </p:sp>
      <p:pic>
        <p:nvPicPr>
          <p:cNvPr id="8"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sp>
        <p:nvSpPr>
          <p:cNvPr id="9" name="Slide Number Placeholder 8"/>
          <p:cNvSpPr>
            <a:spLocks noGrp="1"/>
          </p:cNvSpPr>
          <p:nvPr>
            <p:ph type="sldNum" sz="quarter" idx="12"/>
          </p:nvPr>
        </p:nvSpPr>
        <p:spPr/>
        <p:txBody>
          <a:bodyPr/>
          <a:lstStyle/>
          <a:p>
            <a:fld id="{2338BEA2-9C60-4FED-A5D5-F0AAA7796B30}" type="slidenum">
              <a:rPr lang="en-US" smtClean="0"/>
              <a:pPr/>
              <a:t>6</a:t>
            </a:fld>
            <a:endParaRPr lang="en-US" dirty="0"/>
          </a:p>
        </p:txBody>
      </p:sp>
      <p:graphicFrame>
        <p:nvGraphicFramePr>
          <p:cNvPr id="11" name="Table 10"/>
          <p:cNvGraphicFramePr>
            <a:graphicFrameLocks noGrp="1"/>
          </p:cNvGraphicFramePr>
          <p:nvPr/>
        </p:nvGraphicFramePr>
        <p:xfrm>
          <a:off x="1295400" y="1371598"/>
          <a:ext cx="7162800" cy="4572002"/>
        </p:xfrm>
        <a:graphic>
          <a:graphicData uri="http://schemas.openxmlformats.org/drawingml/2006/table">
            <a:tbl>
              <a:tblPr/>
              <a:tblGrid>
                <a:gridCol w="4181267"/>
                <a:gridCol w="1384241"/>
                <a:gridCol w="1597292"/>
              </a:tblGrid>
              <a:tr h="277581">
                <a:tc gridSpan="3">
                  <a:txBody>
                    <a:bodyPr/>
                    <a:lstStyle/>
                    <a:p>
                      <a:pPr algn="ctr" rtl="0" fontAlgn="b"/>
                      <a:r>
                        <a:rPr lang="en-US" sz="1600" b="1" i="0" u="none" strike="noStrike" dirty="0">
                          <a:solidFill>
                            <a:srgbClr val="000000"/>
                          </a:solidFill>
                          <a:latin typeface="Arial"/>
                        </a:rPr>
                        <a:t>Department of Veterans Affairs</a:t>
                      </a:r>
                      <a:r>
                        <a:rPr lang="en-US" sz="1600" b="0" i="0" u="none" strike="noStrike" dirty="0">
                          <a:solidFill>
                            <a:srgbClr val="000000"/>
                          </a:solidFill>
                          <a:latin typeface="Times New Roman"/>
                        </a:rPr>
                        <a:t> </a:t>
                      </a:r>
                      <a:endParaRPr lang="en-US" sz="1600" b="1" i="0" u="none" strike="noStrike" dirty="0">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r>
              <a:tr h="277581">
                <a:tc gridSpan="3">
                  <a:txBody>
                    <a:bodyPr/>
                    <a:lstStyle/>
                    <a:p>
                      <a:pPr algn="ctr" rtl="0" fontAlgn="b"/>
                      <a:r>
                        <a:rPr lang="en-US" sz="1600" b="1" i="0" u="none" strike="noStrike" dirty="0">
                          <a:solidFill>
                            <a:srgbClr val="000000"/>
                          </a:solidFill>
                          <a:latin typeface="Arial"/>
                        </a:rPr>
                        <a:t>Fiscal Year 2013 Office of Information and Technology Systems </a:t>
                      </a:r>
                      <a:r>
                        <a:rPr lang="en-US" sz="1600" b="0" i="0" u="none" strike="noStrike" dirty="0">
                          <a:solidFill>
                            <a:srgbClr val="000000"/>
                          </a:solidFill>
                          <a:latin typeface="Times New Roman"/>
                        </a:rPr>
                        <a:t> </a:t>
                      </a:r>
                      <a:endParaRPr lang="en-US" sz="1600" b="1" i="0" u="none" strike="noStrike" dirty="0">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c hMerge="1">
                  <a:txBody>
                    <a:bodyPr/>
                    <a:lstStyle/>
                    <a:p>
                      <a:endParaRPr lang="en-US"/>
                    </a:p>
                  </a:txBody>
                  <a:tcPr/>
                </a:tc>
              </a:tr>
              <a:tr h="276580">
                <a:tc>
                  <a:txBody>
                    <a:bodyPr/>
                    <a:lstStyle/>
                    <a:p>
                      <a:pPr algn="ctr" rtl="0" fontAlgn="b"/>
                      <a:r>
                        <a:rPr lang="en-US" sz="1400" b="1" i="0" u="none" strike="noStrike">
                          <a:solidFill>
                            <a:srgbClr val="000000"/>
                          </a:solidFill>
                          <a:latin typeface="Arial"/>
                        </a:rPr>
                        <a:t> </a:t>
                      </a:r>
                    </a:p>
                  </a:txBody>
                  <a:tcPr marL="9312" marR="9312" marT="9312"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b"/>
                      <a:r>
                        <a:rPr lang="en-US" sz="1400" b="1" i="0" u="none" strike="noStrike">
                          <a:solidFill>
                            <a:srgbClr val="000000"/>
                          </a:solidFill>
                          <a:latin typeface="Arial"/>
                        </a:rPr>
                        <a:t> </a:t>
                      </a:r>
                    </a:p>
                  </a:txBody>
                  <a:tcPr marL="9312" marR="9312" marT="9312" marB="0" anchor="b">
                    <a:lnL>
                      <a:noFill/>
                    </a:lnL>
                    <a:lnR>
                      <a:noFill/>
                    </a:lnR>
                    <a:lnT>
                      <a:noFill/>
                    </a:lnT>
                    <a:lnB>
                      <a:noFill/>
                    </a:lnB>
                    <a:solidFill>
                      <a:srgbClr val="FFFFFF"/>
                    </a:solidFill>
                  </a:tcPr>
                </a:tc>
                <a:tc>
                  <a:txBody>
                    <a:bodyPr/>
                    <a:lstStyle/>
                    <a:p>
                      <a:pPr algn="ctr" rtl="0" fontAlgn="b"/>
                      <a:r>
                        <a:rPr lang="en-US" sz="1400" b="1" i="0" u="none" strike="noStrike">
                          <a:solidFill>
                            <a:srgbClr val="000000"/>
                          </a:solidFill>
                          <a:latin typeface="Arial"/>
                        </a:rPr>
                        <a:t> </a:t>
                      </a:r>
                    </a:p>
                  </a:txBody>
                  <a:tcPr marL="9312" marR="9312" marT="9312"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00862">
                <a:tc gridSpan="3">
                  <a:txBody>
                    <a:bodyPr/>
                    <a:lstStyle/>
                    <a:p>
                      <a:pPr algn="ctr" rtl="0" fontAlgn="b"/>
                      <a:r>
                        <a:rPr lang="en-US" sz="800" b="0" i="0" u="none" strike="noStrike">
                          <a:solidFill>
                            <a:srgbClr val="000000"/>
                          </a:solidFill>
                          <a:latin typeface="Arial"/>
                        </a:rPr>
                        <a:t>(Dollars in Thousands)</a:t>
                      </a:r>
                      <a:r>
                        <a:rPr lang="en-US" sz="1000" b="0" i="0" u="none" strike="noStrike">
                          <a:solidFill>
                            <a:srgbClr val="000000"/>
                          </a:solidFill>
                          <a:latin typeface="Times New Roman"/>
                        </a:rPr>
                        <a:t> </a:t>
                      </a:r>
                      <a:endParaRPr lang="en-US" sz="800" b="0"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497333">
                <a:tc>
                  <a:txBody>
                    <a:bodyPr/>
                    <a:lstStyle/>
                    <a:p>
                      <a:pPr algn="l" fontAlgn="b"/>
                      <a:r>
                        <a:rPr lang="en-US" sz="1400" b="1" i="0" u="none" strike="noStrike" dirty="0">
                          <a:solidFill>
                            <a:srgbClr val="000000"/>
                          </a:solidFill>
                          <a:latin typeface="Arial"/>
                        </a:rPr>
                        <a:t>Congressional Program</a:t>
                      </a: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400" b="1" i="0" u="none" strike="noStrike">
                          <a:solidFill>
                            <a:srgbClr val="000000"/>
                          </a:solidFill>
                          <a:latin typeface="Arial"/>
                        </a:rPr>
                        <a:t>FY 13 Appropriation</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400" b="1" i="0" u="none" strike="noStrike" dirty="0">
                          <a:solidFill>
                            <a:srgbClr val="000000"/>
                          </a:solidFill>
                          <a:latin typeface="Arial"/>
                        </a:rPr>
                        <a:t>FY13 Reprogramming</a:t>
                      </a: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19791">
                <a:tc>
                  <a:txBody>
                    <a:bodyPr/>
                    <a:lstStyle/>
                    <a:p>
                      <a:pPr algn="l" fontAlgn="t"/>
                      <a:r>
                        <a:rPr lang="en-US" sz="1200" b="0" i="0" u="none" strike="noStrike">
                          <a:solidFill>
                            <a:srgbClr val="000000"/>
                          </a:solidFill>
                          <a:latin typeface="Arial"/>
                        </a:rPr>
                        <a:t>Medical Operations and Maintenance</a:t>
                      </a:r>
                    </a:p>
                  </a:txBody>
                  <a:tcPr marL="9312" marR="9312" marT="93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748,028 </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Arial"/>
                        </a:rPr>
                        <a:t>                  </a:t>
                      </a:r>
                      <a:r>
                        <a:rPr lang="en-US" sz="1200" b="0" i="0" u="none" strike="noStrike" dirty="0" smtClean="0">
                          <a:solidFill>
                            <a:srgbClr val="000000"/>
                          </a:solidFill>
                          <a:latin typeface="Arial"/>
                        </a:rPr>
                        <a:t>765,779 </a:t>
                      </a:r>
                      <a:endParaRPr lang="en-US" sz="1200" b="0" i="0" u="none" strike="noStrike" dirty="0">
                        <a:solidFill>
                          <a:srgbClr val="000000"/>
                        </a:solidFill>
                        <a:latin typeface="Arial"/>
                      </a:endParaRP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791">
                <a:tc>
                  <a:txBody>
                    <a:bodyPr/>
                    <a:lstStyle/>
                    <a:p>
                      <a:pPr algn="l" fontAlgn="t"/>
                      <a:r>
                        <a:rPr lang="en-US" sz="1200" b="0" i="0" u="none" strike="noStrike">
                          <a:solidFill>
                            <a:srgbClr val="000000"/>
                          </a:solidFill>
                          <a:latin typeface="Arial"/>
                        </a:rPr>
                        <a:t>Benefits Operations and Maintenance</a:t>
                      </a:r>
                    </a:p>
                  </a:txBody>
                  <a:tcPr marL="9312" marR="9312" marT="93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207,722 </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207,996 </a:t>
                      </a: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791">
                <a:tc>
                  <a:txBody>
                    <a:bodyPr/>
                    <a:lstStyle/>
                    <a:p>
                      <a:pPr algn="l" fontAlgn="t"/>
                      <a:r>
                        <a:rPr lang="en-US" sz="1200" b="0" i="0" u="none" strike="noStrike">
                          <a:solidFill>
                            <a:srgbClr val="000000"/>
                          </a:solidFill>
                          <a:latin typeface="Arial"/>
                        </a:rPr>
                        <a:t>Enterprise Operations and Maintenance</a:t>
                      </a:r>
                    </a:p>
                  </a:txBody>
                  <a:tcPr marL="9312" marR="9312" marT="93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756,569 </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758,893 </a:t>
                      </a: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318">
                <a:tc>
                  <a:txBody>
                    <a:bodyPr/>
                    <a:lstStyle/>
                    <a:p>
                      <a:pPr algn="l" fontAlgn="t"/>
                      <a:r>
                        <a:rPr lang="en-US" sz="1200" b="0" i="0" u="none" strike="noStrike">
                          <a:solidFill>
                            <a:srgbClr val="000000"/>
                          </a:solidFill>
                          <a:latin typeface="Arial"/>
                        </a:rPr>
                        <a:t>Interagency Operations and Maintenance</a:t>
                      </a:r>
                    </a:p>
                  </a:txBody>
                  <a:tcPr marL="9312" marR="9312" marT="93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Arial"/>
                        </a:rPr>
                        <a:t>                   97,335 </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97,464 </a:t>
                      </a: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884">
                <a:tc>
                  <a:txBody>
                    <a:bodyPr/>
                    <a:lstStyle/>
                    <a:p>
                      <a:pPr algn="l" fontAlgn="t"/>
                      <a:r>
                        <a:rPr lang="en-US" sz="1200" b="1" i="0" u="none" strike="noStrike">
                          <a:solidFill>
                            <a:srgbClr val="000000"/>
                          </a:solidFill>
                          <a:latin typeface="Arial"/>
                        </a:rPr>
                        <a:t>Sustainment Totals</a:t>
                      </a:r>
                    </a:p>
                  </a:txBody>
                  <a:tcPr marL="9312" marR="9312" marT="93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1,809,654 </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Arial"/>
                        </a:rPr>
                        <a:t>               </a:t>
                      </a:r>
                      <a:r>
                        <a:rPr lang="en-US" sz="1200" b="0" i="0" u="none" strike="noStrike" dirty="0" smtClean="0">
                          <a:solidFill>
                            <a:srgbClr val="000000"/>
                          </a:solidFill>
                          <a:latin typeface="Arial"/>
                        </a:rPr>
                        <a:t>1,830,132 </a:t>
                      </a:r>
                      <a:endParaRPr lang="en-US" sz="1200" b="0" i="0" u="none" strike="noStrike" dirty="0">
                        <a:solidFill>
                          <a:srgbClr val="000000"/>
                        </a:solidFill>
                        <a:latin typeface="Arial"/>
                      </a:endParaRP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884">
                <a:tc>
                  <a:txBody>
                    <a:bodyPr/>
                    <a:lstStyle/>
                    <a:p>
                      <a:pPr algn="l" fontAlgn="t"/>
                      <a:r>
                        <a:rPr lang="en-US" sz="1200" b="1" i="0" u="none" strike="noStrike" dirty="0" smtClean="0">
                          <a:solidFill>
                            <a:srgbClr val="000000"/>
                          </a:solidFill>
                          <a:latin typeface="Arial"/>
                        </a:rPr>
                        <a:t>Total of Development and Sustainment</a:t>
                      </a:r>
                      <a:endParaRPr lang="en-US" sz="1200" b="1" i="0" u="none" strike="noStrike" dirty="0">
                        <a:solidFill>
                          <a:srgbClr val="000000"/>
                        </a:solidFill>
                        <a:latin typeface="Arial"/>
                      </a:endParaRPr>
                    </a:p>
                  </a:txBody>
                  <a:tcPr marL="9312" marR="9312" marT="93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Arial"/>
                        </a:rPr>
                        <a:t>              </a:t>
                      </a:r>
                      <a:r>
                        <a:rPr lang="en-US" sz="1200" b="0" i="0" u="none" strike="noStrike" dirty="0" smtClean="0">
                          <a:solidFill>
                            <a:srgbClr val="000000"/>
                          </a:solidFill>
                          <a:latin typeface="Arial"/>
                        </a:rPr>
                        <a:t>2,303,401 </a:t>
                      </a:r>
                      <a:endParaRPr lang="en-US" sz="1200" b="0" i="0" u="none" strike="noStrike" dirty="0">
                        <a:solidFill>
                          <a:srgbClr val="000000"/>
                        </a:solidFill>
                        <a:latin typeface="Arial"/>
                      </a:endParaRP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Arial"/>
                        </a:rPr>
                        <a:t>               2,348,053 </a:t>
                      </a:r>
                    </a:p>
                  </a:txBody>
                  <a:tcPr marL="9312" marR="9312" marT="931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450">
                <a:tc gridSpan="3">
                  <a:txBody>
                    <a:bodyPr/>
                    <a:lstStyle/>
                    <a:p>
                      <a:pPr algn="ctr" rtl="0" fontAlgn="b"/>
                      <a:r>
                        <a:rPr lang="en-US" sz="1400" b="1" i="0" u="none" strike="noStrike">
                          <a:solidFill>
                            <a:srgbClr val="000000"/>
                          </a:solidFill>
                          <a:latin typeface="Arial"/>
                        </a:rPr>
                        <a:t>Total Budget Authority</a:t>
                      </a:r>
                      <a:r>
                        <a:rPr lang="en-US" sz="1400" b="0" i="0" u="none" strike="noStrike">
                          <a:solidFill>
                            <a:srgbClr val="000000"/>
                          </a:solidFill>
                          <a:latin typeface="Times New Roman"/>
                        </a:rPr>
                        <a:t> </a:t>
                      </a:r>
                      <a:endParaRPr lang="en-US" sz="1400" b="1"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19791">
                <a:tc>
                  <a:txBody>
                    <a:bodyPr/>
                    <a:lstStyle/>
                    <a:p>
                      <a:pPr algn="l" rtl="0" fontAlgn="b"/>
                      <a:r>
                        <a:rPr lang="en-US" sz="1200" b="0" i="0" u="none" strike="noStrike">
                          <a:solidFill>
                            <a:srgbClr val="000000"/>
                          </a:solidFill>
                          <a:latin typeface="Arial"/>
                        </a:rPr>
                        <a:t>Development</a:t>
                      </a:r>
                      <a:r>
                        <a:rPr lang="en-US" sz="1200" b="0" i="0" u="none" strike="noStrike">
                          <a:solidFill>
                            <a:srgbClr val="000000"/>
                          </a:solidFill>
                          <a:latin typeface="Times New Roman"/>
                        </a:rPr>
                        <a:t> </a:t>
                      </a:r>
                      <a:endParaRPr lang="en-US" sz="1200" b="0"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493,747 </a:t>
                      </a:r>
                    </a:p>
                  </a:txBody>
                  <a:tcPr marL="9312" marR="9312" marT="93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latin typeface="Arial"/>
                        </a:rPr>
                        <a:t>                  </a:t>
                      </a:r>
                      <a:r>
                        <a:rPr lang="en-US" sz="1200" b="0" i="0" u="none" strike="noStrike" dirty="0" smtClean="0">
                          <a:solidFill>
                            <a:srgbClr val="000000"/>
                          </a:solidFill>
                          <a:latin typeface="Arial"/>
                        </a:rPr>
                        <a:t>517,291 </a:t>
                      </a:r>
                      <a:endParaRPr lang="en-US" sz="1200" b="0" i="0" u="none" strike="noStrike" dirty="0">
                        <a:solidFill>
                          <a:srgbClr val="000000"/>
                        </a:solidFill>
                        <a:latin typeface="Arial"/>
                      </a:endParaRPr>
                    </a:p>
                  </a:txBody>
                  <a:tcPr marL="9312" marR="9312" marT="931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884">
                <a:tc>
                  <a:txBody>
                    <a:bodyPr/>
                    <a:lstStyle/>
                    <a:p>
                      <a:pPr algn="l" rtl="0" fontAlgn="b"/>
                      <a:r>
                        <a:rPr lang="en-US" sz="1200" b="0" i="0" u="none" strike="noStrike">
                          <a:solidFill>
                            <a:srgbClr val="000000"/>
                          </a:solidFill>
                          <a:latin typeface="Arial"/>
                        </a:rPr>
                        <a:t>Sustainment/O&amp;M</a:t>
                      </a:r>
                      <a:r>
                        <a:rPr lang="en-US" sz="1200" b="0" i="0" u="none" strike="noStrike">
                          <a:solidFill>
                            <a:srgbClr val="000000"/>
                          </a:solidFill>
                          <a:latin typeface="Times New Roman"/>
                        </a:rPr>
                        <a:t> </a:t>
                      </a:r>
                      <a:endParaRPr lang="en-US" sz="1200" b="0"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1,809,654 </a:t>
                      </a:r>
                    </a:p>
                  </a:txBody>
                  <a:tcPr marL="9312" marR="9312" marT="93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latin typeface="Arial"/>
                        </a:rPr>
                        <a:t>               </a:t>
                      </a:r>
                      <a:r>
                        <a:rPr lang="en-US" sz="1200" b="0" i="0" u="none" strike="noStrike" dirty="0" smtClean="0">
                          <a:solidFill>
                            <a:srgbClr val="000000"/>
                          </a:solidFill>
                          <a:latin typeface="Arial"/>
                        </a:rPr>
                        <a:t>1,830,132 </a:t>
                      </a:r>
                      <a:endParaRPr lang="en-US" sz="1200" b="0" i="0" u="none" strike="noStrike" dirty="0">
                        <a:solidFill>
                          <a:srgbClr val="000000"/>
                        </a:solidFill>
                        <a:latin typeface="Arial"/>
                      </a:endParaRPr>
                    </a:p>
                  </a:txBody>
                  <a:tcPr marL="9312" marR="9312" marT="931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791">
                <a:tc>
                  <a:txBody>
                    <a:bodyPr/>
                    <a:lstStyle/>
                    <a:p>
                      <a:pPr algn="l" rtl="0" fontAlgn="b"/>
                      <a:r>
                        <a:rPr lang="en-US" sz="1200" b="0" i="0" u="none" strike="noStrike">
                          <a:solidFill>
                            <a:srgbClr val="000000"/>
                          </a:solidFill>
                          <a:latin typeface="Arial"/>
                        </a:rPr>
                        <a:t>Staffing and Administration</a:t>
                      </a:r>
                      <a:r>
                        <a:rPr lang="en-US" sz="1200" b="0" i="0" u="none" strike="noStrike">
                          <a:solidFill>
                            <a:srgbClr val="000000"/>
                          </a:solidFill>
                          <a:latin typeface="Times New Roman"/>
                        </a:rPr>
                        <a:t> </a:t>
                      </a:r>
                      <a:endParaRPr lang="en-US" sz="1200" b="0"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1,019,653 </a:t>
                      </a:r>
                    </a:p>
                  </a:txBody>
                  <a:tcPr marL="9312" marR="9312" marT="93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975,000 </a:t>
                      </a:r>
                    </a:p>
                  </a:txBody>
                  <a:tcPr marL="9312" marR="9312" marT="931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791">
                <a:tc>
                  <a:txBody>
                    <a:bodyPr/>
                    <a:lstStyle/>
                    <a:p>
                      <a:pPr algn="l" rtl="0" fontAlgn="b"/>
                      <a:r>
                        <a:rPr lang="en-US" sz="1200" b="0" i="0" u="none" strike="noStrike">
                          <a:solidFill>
                            <a:srgbClr val="000000"/>
                          </a:solidFill>
                          <a:latin typeface="Arial"/>
                        </a:rPr>
                        <a:t>H1N1 Supplemental (P.L. 111-32)</a:t>
                      </a:r>
                      <a:r>
                        <a:rPr lang="en-US" sz="1200" b="0" i="0" u="none" strike="noStrike">
                          <a:solidFill>
                            <a:srgbClr val="000000"/>
                          </a:solidFill>
                          <a:latin typeface="Times New Roman"/>
                        </a:rPr>
                        <a:t> </a:t>
                      </a:r>
                      <a:endParaRPr lang="en-US" sz="1200" b="0"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   </a:t>
                      </a:r>
                    </a:p>
                  </a:txBody>
                  <a:tcPr marL="9312" marR="9312" marT="93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   </a:t>
                      </a:r>
                    </a:p>
                  </a:txBody>
                  <a:tcPr marL="9312" marR="9312" marT="931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318">
                <a:tc>
                  <a:txBody>
                    <a:bodyPr/>
                    <a:lstStyle/>
                    <a:p>
                      <a:pPr algn="l" rtl="0" fontAlgn="b"/>
                      <a:r>
                        <a:rPr lang="en-US" sz="1200" b="0" i="0" u="none" strike="noStrike">
                          <a:solidFill>
                            <a:srgbClr val="000000"/>
                          </a:solidFill>
                          <a:latin typeface="Arial"/>
                        </a:rPr>
                        <a:t>OEF/OIF Supplemental (P.L. 110-28)</a:t>
                      </a:r>
                      <a:r>
                        <a:rPr lang="en-US" sz="1200" b="0" i="0" u="none" strike="noStrike">
                          <a:solidFill>
                            <a:srgbClr val="000000"/>
                          </a:solidFill>
                          <a:latin typeface="Times New Roman"/>
                        </a:rPr>
                        <a:t> </a:t>
                      </a:r>
                      <a:endParaRPr lang="en-US" sz="1200" b="0"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   </a:t>
                      </a:r>
                    </a:p>
                  </a:txBody>
                  <a:tcPr marL="9312" marR="9312" marT="93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   </a:t>
                      </a:r>
                    </a:p>
                  </a:txBody>
                  <a:tcPr marL="9312" marR="9312" marT="931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581">
                <a:tc>
                  <a:txBody>
                    <a:bodyPr/>
                    <a:lstStyle/>
                    <a:p>
                      <a:pPr algn="l" rtl="0" fontAlgn="b"/>
                      <a:r>
                        <a:rPr lang="en-US" sz="1200" b="1" i="0" u="none" strike="noStrike">
                          <a:solidFill>
                            <a:srgbClr val="000000"/>
                          </a:solidFill>
                          <a:latin typeface="Arial"/>
                        </a:rPr>
                        <a:t>Total</a:t>
                      </a:r>
                      <a:r>
                        <a:rPr lang="en-US" sz="1200" b="0" i="0" u="none" strike="noStrike">
                          <a:solidFill>
                            <a:srgbClr val="000000"/>
                          </a:solidFill>
                          <a:latin typeface="Times New Roman"/>
                        </a:rPr>
                        <a:t> </a:t>
                      </a:r>
                      <a:endParaRPr lang="en-US" sz="1200" b="1" i="0" u="none" strike="noStrike">
                        <a:solidFill>
                          <a:srgbClr val="000000"/>
                        </a:solidFill>
                        <a:latin typeface="Arial"/>
                      </a:endParaRPr>
                    </a:p>
                  </a:txBody>
                  <a:tcPr marL="9312" marR="9312" marT="93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Arial"/>
                        </a:rPr>
                        <a:t>              3,323,053 </a:t>
                      </a:r>
                    </a:p>
                  </a:txBody>
                  <a:tcPr marL="9312" marR="9312" marT="93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latin typeface="Arial"/>
                        </a:rPr>
                        <a:t>               3,323,053 </a:t>
                      </a:r>
                    </a:p>
                  </a:txBody>
                  <a:tcPr marL="9312" marR="9312" marT="931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smtClean="0"/>
              <a:t>FY 2014 President’s Budget</a:t>
            </a:r>
          </a:p>
          <a:p>
            <a:endParaRPr lang="en-US" dirty="0"/>
          </a:p>
        </p:txBody>
      </p:sp>
      <p:sp>
        <p:nvSpPr>
          <p:cNvPr id="4" name="Slide Number Placeholder 3"/>
          <p:cNvSpPr>
            <a:spLocks noGrp="1"/>
          </p:cNvSpPr>
          <p:nvPr>
            <p:ph type="sldNum" sz="quarter" idx="12"/>
          </p:nvPr>
        </p:nvSpPr>
        <p:spPr/>
        <p:txBody>
          <a:bodyPr/>
          <a:lstStyle/>
          <a:p>
            <a:fld id="{2338BEA2-9C60-4FED-A5D5-F0AAA7796B30}" type="slidenum">
              <a:rPr lang="en-US" smtClean="0"/>
              <a:pPr/>
              <a:t>7</a:t>
            </a:fld>
            <a:endParaRPr lang="en-US" dirty="0"/>
          </a:p>
        </p:txBody>
      </p:sp>
      <p:pic>
        <p:nvPicPr>
          <p:cNvPr id="5" name="Picture 6" descr="VA Seal"/>
          <p:cNvPicPr>
            <a:picLocks noChangeAspect="1" noChangeArrowheads="1"/>
          </p:cNvPicPr>
          <p:nvPr/>
        </p:nvPicPr>
        <p:blipFill>
          <a:blip r:embed="rId2" cstate="print"/>
          <a:srcRect/>
          <a:stretch>
            <a:fillRect/>
          </a:stretch>
        </p:blipFill>
        <p:spPr bwMode="auto">
          <a:xfrm>
            <a:off x="609600" y="304800"/>
            <a:ext cx="1010460" cy="1010460"/>
          </a:xfrm>
          <a:prstGeom prst="rect">
            <a:avLst/>
          </a:prstGeom>
          <a:noFill/>
        </p:spPr>
      </p:pic>
      <p:sp>
        <p:nvSpPr>
          <p:cNvPr id="6" name="Title 11"/>
          <p:cNvSpPr>
            <a:spLocks noGrp="1"/>
          </p:cNvSpPr>
          <p:nvPr>
            <p:ph type="title"/>
          </p:nvPr>
        </p:nvSpPr>
        <p:spPr>
          <a:xfrm>
            <a:off x="533400" y="304800"/>
            <a:ext cx="8229600" cy="1143000"/>
          </a:xfrm>
          <a:solidFill>
            <a:schemeClr val="tx2">
              <a:lumMod val="20000"/>
              <a:lumOff val="80000"/>
            </a:schemeClr>
          </a:solidFill>
          <a:ln w="9525" cap="sq">
            <a:solidFill>
              <a:schemeClr val="tx1"/>
            </a:solidFill>
            <a:bevel/>
          </a:ln>
        </p:spPr>
        <p:txBody>
          <a:bodyPr/>
          <a:lstStyle/>
          <a:p>
            <a:r>
              <a:rPr lang="en-US" sz="3200" b="1" dirty="0" smtClean="0"/>
              <a:t> </a:t>
            </a:r>
            <a:endParaRPr lang="en-US" sz="3200" b="1" dirty="0"/>
          </a:p>
        </p:txBody>
      </p:sp>
      <p:pic>
        <p:nvPicPr>
          <p:cNvPr id="10" name="Picture 6" descr="VA Seal"/>
          <p:cNvPicPr>
            <a:picLocks noChangeAspect="1" noChangeArrowheads="1"/>
          </p:cNvPicPr>
          <p:nvPr/>
        </p:nvPicPr>
        <p:blipFill>
          <a:blip r:embed="rId2" cstate="print"/>
          <a:srcRect/>
          <a:stretch>
            <a:fillRect/>
          </a:stretch>
        </p:blipFill>
        <p:spPr bwMode="auto">
          <a:xfrm>
            <a:off x="3962400" y="381000"/>
            <a:ext cx="1010460" cy="101046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7"/>
          <p:cNvSpPr>
            <a:spLocks noGrp="1"/>
          </p:cNvSpPr>
          <p:nvPr>
            <p:ph type="title"/>
          </p:nvPr>
        </p:nvSpPr>
        <p:spPr>
          <a:xfrm>
            <a:off x="0" y="0"/>
            <a:ext cx="9144000" cy="1143000"/>
          </a:xfrm>
          <a:solidFill>
            <a:schemeClr val="tx2">
              <a:lumMod val="20000"/>
              <a:lumOff val="80000"/>
            </a:schemeClr>
          </a:solidFill>
          <a:ln w="9525" cap="sq">
            <a:solidFill>
              <a:schemeClr val="tx1"/>
            </a:solidFill>
            <a:round/>
            <a:headEnd/>
            <a:tailEnd/>
          </a:ln>
          <a:effectLst/>
        </p:spPr>
        <p:style>
          <a:lnRef idx="0">
            <a:scrgbClr r="0" g="0" b="0"/>
          </a:lnRef>
          <a:fillRef idx="1001">
            <a:schemeClr val="lt1"/>
          </a:fillRef>
          <a:effectRef idx="0">
            <a:scrgbClr r="0" g="0" b="0"/>
          </a:effectRef>
          <a:fontRef idx="major"/>
        </p:style>
        <p:txBody>
          <a:bodyPr anchor="ctr"/>
          <a:lstStyle/>
          <a:p>
            <a:r>
              <a:rPr lang="en-US" sz="3200" b="1" kern="1200" dirty="0" smtClean="0">
                <a:ea typeface="+mn-ea"/>
                <a:cs typeface="+mn-cs"/>
              </a:rPr>
              <a:t>Strategic Direction</a:t>
            </a:r>
          </a:p>
        </p:txBody>
      </p:sp>
      <p:sp>
        <p:nvSpPr>
          <p:cNvPr id="3" name="Content Placeholder 2"/>
          <p:cNvSpPr>
            <a:spLocks noGrp="1"/>
          </p:cNvSpPr>
          <p:nvPr>
            <p:ph idx="1"/>
          </p:nvPr>
        </p:nvSpPr>
        <p:spPr>
          <a:xfrm>
            <a:off x="304800" y="1371600"/>
            <a:ext cx="8558212" cy="5029200"/>
          </a:xfrm>
        </p:spPr>
        <p:txBody>
          <a:bodyPr>
            <a:normAutofit fontScale="55000" lnSpcReduction="20000"/>
          </a:bodyPr>
          <a:lstStyle/>
          <a:p>
            <a:pPr marL="231775" indent="-230188">
              <a:lnSpc>
                <a:spcPct val="120000"/>
              </a:lnSpc>
              <a:spcAft>
                <a:spcPts val="300"/>
              </a:spcAft>
              <a:defRPr/>
            </a:pPr>
            <a:r>
              <a:rPr lang="en-US" sz="2900" b="1" dirty="0" smtClean="0">
                <a:cs typeface="Arial" pitchFamily="34" charset="0"/>
              </a:rPr>
              <a:t>Information Technology is fundamental to the operations and transformation of VA</a:t>
            </a:r>
          </a:p>
          <a:p>
            <a:pPr lvl="1">
              <a:lnSpc>
                <a:spcPct val="120000"/>
              </a:lnSpc>
              <a:buFont typeface="Wingdings" pitchFamily="2" charset="2"/>
              <a:buChar char="Ø"/>
              <a:defRPr/>
            </a:pPr>
            <a:r>
              <a:rPr lang="en-US" sz="2400" dirty="0" smtClean="0">
                <a:cs typeface="Arial" pitchFamily="34" charset="0"/>
              </a:rPr>
              <a:t>Funds the operations and maintenance of existing systems and infrastructure.</a:t>
            </a:r>
          </a:p>
          <a:p>
            <a:pPr lvl="1">
              <a:lnSpc>
                <a:spcPct val="120000"/>
              </a:lnSpc>
              <a:buFont typeface="Wingdings" pitchFamily="2" charset="2"/>
              <a:buChar char="Ø"/>
              <a:defRPr/>
            </a:pPr>
            <a:r>
              <a:rPr lang="en-US" sz="2400" dirty="0" smtClean="0">
                <a:cs typeface="Arial" pitchFamily="34" charset="0"/>
              </a:rPr>
              <a:t>Protects Veterans sensitive information through proper IT Security.</a:t>
            </a:r>
          </a:p>
          <a:p>
            <a:pPr lvl="1">
              <a:lnSpc>
                <a:spcPct val="120000"/>
              </a:lnSpc>
              <a:buFont typeface="Wingdings" pitchFamily="2" charset="2"/>
              <a:buChar char="Ø"/>
              <a:defRPr/>
            </a:pPr>
            <a:r>
              <a:rPr lang="en-US" sz="2400" dirty="0" smtClean="0">
                <a:cs typeface="Arial" pitchFamily="34" charset="0"/>
              </a:rPr>
              <a:t>Supports VA’s transformation through funding of Major Transformational Initiatives such as </a:t>
            </a:r>
            <a:r>
              <a:rPr lang="en-US" sz="2400" dirty="0" err="1" smtClean="0">
                <a:cs typeface="Arial" pitchFamily="34" charset="0"/>
              </a:rPr>
              <a:t>iEHR</a:t>
            </a:r>
            <a:r>
              <a:rPr lang="en-US" sz="2400" dirty="0" smtClean="0">
                <a:cs typeface="Arial" pitchFamily="34" charset="0"/>
              </a:rPr>
              <a:t> and VBMS.</a:t>
            </a:r>
          </a:p>
          <a:p>
            <a:pPr marL="231775" indent="-230188">
              <a:lnSpc>
                <a:spcPct val="120000"/>
              </a:lnSpc>
              <a:spcAft>
                <a:spcPts val="300"/>
              </a:spcAft>
              <a:defRPr/>
            </a:pPr>
            <a:r>
              <a:rPr lang="en-US" sz="2900" b="1" dirty="0" smtClean="0">
                <a:cs typeface="Arial" pitchFamily="34" charset="0"/>
              </a:rPr>
              <a:t>Additional demand for Veterans healthcare, benefits and services results in proportional increased demand for IT</a:t>
            </a:r>
          </a:p>
          <a:p>
            <a:pPr lvl="1">
              <a:lnSpc>
                <a:spcPct val="120000"/>
              </a:lnSpc>
              <a:buFont typeface="Wingdings" pitchFamily="2" charset="2"/>
              <a:buChar char="Ø"/>
              <a:defRPr/>
            </a:pPr>
            <a:r>
              <a:rPr lang="en-US" sz="2400" dirty="0" smtClean="0">
                <a:cs typeface="Arial" pitchFamily="34" charset="0"/>
              </a:rPr>
              <a:t>New facilities – 300 facilities came on line to deliver additional services over the past 6 years.</a:t>
            </a:r>
          </a:p>
          <a:p>
            <a:pPr lvl="1">
              <a:lnSpc>
                <a:spcPct val="120000"/>
              </a:lnSpc>
              <a:spcAft>
                <a:spcPts val="600"/>
              </a:spcAft>
              <a:buFont typeface="Wingdings" pitchFamily="2" charset="2"/>
              <a:buChar char="Ø"/>
              <a:defRPr/>
            </a:pPr>
            <a:r>
              <a:rPr lang="en-US" sz="2400" dirty="0" smtClean="0">
                <a:cs typeface="Arial" pitchFamily="34" charset="0"/>
              </a:rPr>
              <a:t>New users – approximately 45,000 new users supported over the past 6 years.</a:t>
            </a:r>
          </a:p>
          <a:p>
            <a:pPr lvl="1">
              <a:lnSpc>
                <a:spcPct val="120000"/>
              </a:lnSpc>
              <a:buFont typeface="Wingdings" pitchFamily="2" charset="2"/>
              <a:buChar char="Ø"/>
              <a:defRPr/>
            </a:pPr>
            <a:r>
              <a:rPr lang="en-US" sz="2400" dirty="0" smtClean="0"/>
              <a:t>Increasing number of Veterans  that will require or expect medical care and/or benefits over the next 5 years.</a:t>
            </a:r>
          </a:p>
          <a:p>
            <a:pPr marL="231775" indent="-230188">
              <a:lnSpc>
                <a:spcPct val="120000"/>
              </a:lnSpc>
              <a:spcAft>
                <a:spcPts val="300"/>
              </a:spcAft>
              <a:defRPr/>
            </a:pPr>
            <a:r>
              <a:rPr lang="en-US" sz="2900" b="1" dirty="0" smtClean="0">
                <a:cs typeface="Arial" pitchFamily="34" charset="0"/>
              </a:rPr>
              <a:t>Improving services for Veterans and their beneficiaries requires investments in advanced technologies such as </a:t>
            </a:r>
            <a:r>
              <a:rPr lang="en-US" sz="2900" b="1" dirty="0" err="1" smtClean="0">
                <a:cs typeface="Arial" pitchFamily="34" charset="0"/>
              </a:rPr>
              <a:t>telehealth</a:t>
            </a:r>
            <a:r>
              <a:rPr lang="en-US" sz="2900" b="1" dirty="0" smtClean="0">
                <a:cs typeface="Arial" pitchFamily="34" charset="0"/>
              </a:rPr>
              <a:t> and Voice as a Service (</a:t>
            </a:r>
            <a:r>
              <a:rPr lang="en-US" sz="2900" b="1" dirty="0" err="1" smtClean="0">
                <a:cs typeface="Arial" pitchFamily="34" charset="0"/>
              </a:rPr>
              <a:t>VaaS</a:t>
            </a:r>
            <a:r>
              <a:rPr lang="en-US" sz="2900" b="1" dirty="0" smtClean="0">
                <a:cs typeface="Arial" pitchFamily="34" charset="0"/>
              </a:rPr>
              <a:t>)</a:t>
            </a:r>
          </a:p>
          <a:p>
            <a:pPr marL="631825" lvl="1" indent="-230188">
              <a:lnSpc>
                <a:spcPct val="120000"/>
              </a:lnSpc>
              <a:spcAft>
                <a:spcPts val="300"/>
              </a:spcAft>
              <a:buFont typeface="Wingdings" pitchFamily="2" charset="2"/>
              <a:buChar char="Ø"/>
              <a:defRPr/>
            </a:pPr>
            <a:r>
              <a:rPr lang="en-US" dirty="0" err="1" smtClean="0"/>
              <a:t>Telehealth</a:t>
            </a:r>
            <a:r>
              <a:rPr lang="en-US" dirty="0" smtClean="0"/>
              <a:t> improves efficiency and enhances care, especially in rural areas</a:t>
            </a:r>
            <a:endParaRPr lang="en-US" b="1" dirty="0" smtClean="0">
              <a:cs typeface="Arial" pitchFamily="34" charset="0"/>
            </a:endParaRPr>
          </a:p>
          <a:p>
            <a:pPr marL="631825" lvl="1" indent="-230188">
              <a:lnSpc>
                <a:spcPct val="120000"/>
              </a:lnSpc>
              <a:spcAft>
                <a:spcPts val="300"/>
              </a:spcAft>
              <a:buFont typeface="Wingdings" pitchFamily="2" charset="2"/>
              <a:buChar char="Ø"/>
              <a:defRPr/>
            </a:pPr>
            <a:r>
              <a:rPr lang="en-US" dirty="0" smtClean="0"/>
              <a:t>With half a million Veterans receiving 1.4 million </a:t>
            </a:r>
            <a:r>
              <a:rPr lang="en-US" dirty="0" err="1" smtClean="0"/>
              <a:t>Telehealth</a:t>
            </a:r>
            <a:r>
              <a:rPr lang="en-US" dirty="0" smtClean="0"/>
              <a:t>-based episodes of care in fiscal year (FY) 2012, VA is a national leader in </a:t>
            </a:r>
            <a:r>
              <a:rPr lang="en-US" dirty="0" err="1" smtClean="0"/>
              <a:t>Telehealth</a:t>
            </a:r>
            <a:endParaRPr lang="en-US" dirty="0" smtClean="0"/>
          </a:p>
          <a:p>
            <a:pPr marL="631825" lvl="1" indent="-230188">
              <a:lnSpc>
                <a:spcPct val="120000"/>
              </a:lnSpc>
              <a:spcAft>
                <a:spcPts val="300"/>
              </a:spcAft>
              <a:buFont typeface="Wingdings" pitchFamily="2" charset="2"/>
              <a:buChar char="Ø"/>
              <a:defRPr/>
            </a:pPr>
            <a:r>
              <a:rPr lang="en-US" dirty="0" err="1" smtClean="0">
                <a:cs typeface="Arial" pitchFamily="34" charset="0"/>
              </a:rPr>
              <a:t>VaaS</a:t>
            </a:r>
            <a:r>
              <a:rPr lang="en-US" dirty="0" smtClean="0">
                <a:cs typeface="Arial" pitchFamily="34" charset="0"/>
              </a:rPr>
              <a:t> is an investment in VA’s future and will provide a survivable and scalable voice infrastructure, video, unified communications, chat on-line support and efficient call routing to access VA services.  Movement away from public exchange (PBX) telephone systems.</a:t>
            </a:r>
          </a:p>
          <a:p>
            <a:pPr marL="231775" indent="-230188">
              <a:lnSpc>
                <a:spcPct val="120000"/>
              </a:lnSpc>
              <a:spcAft>
                <a:spcPts val="300"/>
              </a:spcAft>
              <a:defRPr/>
            </a:pPr>
            <a:endParaRPr lang="en-US" sz="2900" b="1" dirty="0" smtClean="0">
              <a:cs typeface="Arial" pitchFamily="34" charset="0"/>
            </a:endParaRPr>
          </a:p>
        </p:txBody>
      </p:sp>
      <p:sp>
        <p:nvSpPr>
          <p:cNvPr id="7" name="Footer Placeholder 3"/>
          <p:cNvSpPr txBox="1">
            <a:spLocks/>
          </p:cNvSpPr>
          <p:nvPr/>
        </p:nvSpPr>
        <p:spPr>
          <a:xfrm>
            <a:off x="3124200" y="6356350"/>
            <a:ext cx="34290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fld id="{2338BEA2-9C60-4FED-A5D5-F0AAA7796B30}" type="slidenum">
              <a:rPr lang="en-US" smtClean="0"/>
              <a:pPr/>
              <a:t>8</a:t>
            </a:fld>
            <a:endParaRPr lang="en-US" dirty="0"/>
          </a:p>
        </p:txBody>
      </p:sp>
      <p:pic>
        <p:nvPicPr>
          <p:cNvPr id="10"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1143000"/>
          </a:xfrm>
          <a:solidFill>
            <a:schemeClr val="tx2">
              <a:lumMod val="20000"/>
              <a:lumOff val="80000"/>
            </a:schemeClr>
          </a:solidFill>
          <a:ln w="9525" cap="sq">
            <a:solidFill>
              <a:schemeClr val="tx1"/>
            </a:solidFill>
            <a:bevel/>
          </a:ln>
        </p:spPr>
        <p:txBody>
          <a:bodyPr/>
          <a:lstStyle/>
          <a:p>
            <a:r>
              <a:rPr lang="en-US" sz="3200" b="1" dirty="0" smtClean="0"/>
              <a:t>Top Priorities</a:t>
            </a:r>
            <a:endParaRPr lang="en-US" sz="3200" b="1" dirty="0"/>
          </a:p>
        </p:txBody>
      </p:sp>
      <p:sp>
        <p:nvSpPr>
          <p:cNvPr id="16386" name="Content Placeholder 2"/>
          <p:cNvSpPr>
            <a:spLocks noGrp="1"/>
          </p:cNvSpPr>
          <p:nvPr>
            <p:ph idx="4294967295"/>
          </p:nvPr>
        </p:nvSpPr>
        <p:spPr>
          <a:xfrm>
            <a:off x="685800" y="1371600"/>
            <a:ext cx="7620000" cy="4876800"/>
          </a:xfrm>
        </p:spPr>
        <p:txBody>
          <a:bodyPr>
            <a:normAutofit/>
          </a:bodyPr>
          <a:lstStyle/>
          <a:p>
            <a:pPr lvl="1">
              <a:buFont typeface="Arial" pitchFamily="34" charset="0"/>
              <a:buChar char="•"/>
              <a:defRPr/>
            </a:pPr>
            <a:r>
              <a:rPr lang="en-US" sz="1700" b="1" dirty="0" smtClean="0">
                <a:latin typeface="Arial" pitchFamily="34" charset="0"/>
                <a:cs typeface="Arial" pitchFamily="34" charset="0"/>
              </a:rPr>
              <a:t>Ending Veteran homelessness</a:t>
            </a:r>
          </a:p>
          <a:p>
            <a:pPr lvl="2">
              <a:buFont typeface="Wingdings" pitchFamily="2" charset="2"/>
              <a:buChar char="Ø"/>
              <a:defRPr/>
            </a:pPr>
            <a:r>
              <a:rPr lang="en-US" sz="1500" dirty="0" smtClean="0">
                <a:cs typeface="Arial" pitchFamily="34" charset="0"/>
              </a:rPr>
              <a:t>Expand mobile application development of handheld devices, so VA can implement mobile capability to Homeless Program Outreach workers and medical personnel.</a:t>
            </a:r>
          </a:p>
          <a:p>
            <a:pPr lvl="2">
              <a:buFont typeface="Wingdings" pitchFamily="2" charset="2"/>
              <a:buChar char="Ø"/>
              <a:defRPr/>
            </a:pPr>
            <a:r>
              <a:rPr lang="en-US" sz="1500" dirty="0" smtClean="0">
                <a:cs typeface="Arial" pitchFamily="34" charset="0"/>
              </a:rPr>
              <a:t>Implementation of programs focused on homeless prevention and increased access to permanent housing with supportive services.</a:t>
            </a:r>
            <a:endParaRPr lang="en-US" sz="1500" dirty="0" smtClean="0">
              <a:latin typeface="Arial" pitchFamily="34" charset="0"/>
              <a:cs typeface="Arial" pitchFamily="34" charset="0"/>
            </a:endParaRPr>
          </a:p>
          <a:p>
            <a:pPr lvl="1">
              <a:buFont typeface="Arial" pitchFamily="34" charset="0"/>
              <a:buChar char="•"/>
              <a:defRPr/>
            </a:pPr>
            <a:r>
              <a:rPr lang="en-US" sz="1700" b="1" dirty="0" smtClean="0">
                <a:latin typeface="Arial" pitchFamily="34" charset="0"/>
                <a:cs typeface="Arial" pitchFamily="34" charset="0"/>
              </a:rPr>
              <a:t>Eliminating claims backlog</a:t>
            </a:r>
          </a:p>
          <a:p>
            <a:pPr lvl="2">
              <a:buFont typeface="Wingdings" pitchFamily="2" charset="2"/>
              <a:buChar char="Ø"/>
              <a:defRPr/>
            </a:pPr>
            <a:r>
              <a:rPr lang="en-US" sz="1500" dirty="0" smtClean="0">
                <a:cs typeface="Arial" pitchFamily="34" charset="0"/>
              </a:rPr>
              <a:t>Automated process, work flow and work management capabilities that result in improved quality, accuracy and timeliness of claims decision.  (Portal to Payment)</a:t>
            </a:r>
            <a:endParaRPr lang="en-US" sz="1500" dirty="0" smtClean="0">
              <a:latin typeface="Arial" pitchFamily="34" charset="0"/>
              <a:cs typeface="Arial" pitchFamily="34" charset="0"/>
            </a:endParaRPr>
          </a:p>
          <a:p>
            <a:pPr lvl="1">
              <a:buFont typeface="Arial" pitchFamily="34" charset="0"/>
              <a:buChar char="•"/>
              <a:defRPr/>
            </a:pPr>
            <a:r>
              <a:rPr lang="en-US" sz="1700" b="1" dirty="0" smtClean="0">
                <a:latin typeface="Arial" pitchFamily="34" charset="0"/>
                <a:cs typeface="Arial" pitchFamily="34" charset="0"/>
              </a:rPr>
              <a:t>Expanding access to benefits and services</a:t>
            </a:r>
          </a:p>
          <a:p>
            <a:pPr lvl="2">
              <a:buFont typeface="Wingdings" pitchFamily="2" charset="2"/>
              <a:buChar char="Ø"/>
              <a:defRPr/>
            </a:pPr>
            <a:r>
              <a:rPr lang="en-US" sz="1500" dirty="0" smtClean="0">
                <a:cs typeface="Arial" pitchFamily="34" charset="0"/>
              </a:rPr>
              <a:t>Improve access by supporting more convenient ways of providing care.</a:t>
            </a:r>
          </a:p>
          <a:p>
            <a:pPr lvl="2">
              <a:buFont typeface="Wingdings" pitchFamily="2" charset="2"/>
              <a:buChar char="Ø"/>
              <a:defRPr/>
            </a:pPr>
            <a:r>
              <a:rPr lang="en-US" sz="1500" dirty="0" smtClean="0">
                <a:cs typeface="Arial" pitchFamily="34" charset="0"/>
              </a:rPr>
              <a:t>Explore novel uses of telehealth technology to bring specialized services to remote locations.</a:t>
            </a:r>
          </a:p>
          <a:p>
            <a:pPr lvl="2">
              <a:buFont typeface="Wingdings" pitchFamily="2" charset="2"/>
              <a:buChar char="Ø"/>
              <a:defRPr/>
            </a:pPr>
            <a:r>
              <a:rPr lang="en-US" sz="1500" dirty="0" smtClean="0">
                <a:cs typeface="Arial" pitchFamily="34" charset="0"/>
              </a:rPr>
              <a:t>Expand secure messaging, My Health</a:t>
            </a:r>
            <a:r>
              <a:rPr lang="en-US" sz="1500" i="1" dirty="0" smtClean="0">
                <a:cs typeface="Arial" pitchFamily="34" charset="0"/>
              </a:rPr>
              <a:t>e</a:t>
            </a:r>
            <a:r>
              <a:rPr lang="en-US" sz="1500" dirty="0" smtClean="0">
                <a:cs typeface="Arial" pitchFamily="34" charset="0"/>
              </a:rPr>
              <a:t>Vet, and evaluate new approaches to providing acute inpatient care.</a:t>
            </a:r>
          </a:p>
          <a:p>
            <a:pPr lvl="2">
              <a:buNone/>
              <a:defRPr/>
            </a:pPr>
            <a:endParaRPr lang="en-US" sz="1700" dirty="0" smtClean="0">
              <a:latin typeface="Arial" pitchFamily="34" charset="0"/>
              <a:cs typeface="Arial" pitchFamily="34" charset="0"/>
            </a:endParaRPr>
          </a:p>
        </p:txBody>
      </p:sp>
      <p:sp>
        <p:nvSpPr>
          <p:cNvPr id="14" name="Slide Number Placeholder 13"/>
          <p:cNvSpPr>
            <a:spLocks noGrp="1"/>
          </p:cNvSpPr>
          <p:nvPr>
            <p:ph type="sldNum" sz="quarter" idx="12"/>
          </p:nvPr>
        </p:nvSpPr>
        <p:spPr/>
        <p:txBody>
          <a:bodyPr/>
          <a:lstStyle/>
          <a:p>
            <a:fld id="{2338BEA2-9C60-4FED-A5D5-F0AAA7796B30}" type="slidenum">
              <a:rPr lang="en-US" smtClean="0"/>
              <a:pPr/>
              <a:t>9</a:t>
            </a:fld>
            <a:endParaRPr lang="en-US" dirty="0"/>
          </a:p>
        </p:txBody>
      </p:sp>
      <p:pic>
        <p:nvPicPr>
          <p:cNvPr id="7" name="Picture 6" descr="VA Seal"/>
          <p:cNvPicPr>
            <a:picLocks noChangeAspect="1" noChangeArrowheads="1"/>
          </p:cNvPicPr>
          <p:nvPr/>
        </p:nvPicPr>
        <p:blipFill>
          <a:blip r:embed="rId3" cstate="print"/>
          <a:srcRect/>
          <a:stretch>
            <a:fillRect/>
          </a:stretch>
        </p:blipFill>
        <p:spPr bwMode="auto">
          <a:xfrm>
            <a:off x="76204" y="76200"/>
            <a:ext cx="1010460" cy="101046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EOY OIT Budget Briefing SecVA vers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EOY OIT Budget Briefing SecVA version</Template>
  <TotalTime>2353</TotalTime>
  <Words>2327</Words>
  <Application>Microsoft Office PowerPoint</Application>
  <PresentationFormat>On-screen Show (4:3)</PresentationFormat>
  <Paragraphs>546</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EOY OIT Budget Briefing SecVA version</vt:lpstr>
      <vt:lpstr>PowerPoint Presentation</vt:lpstr>
      <vt:lpstr> </vt:lpstr>
      <vt:lpstr>FY2013 VA IT Budget Execution Through March</vt:lpstr>
      <vt:lpstr>FY2013 VA IT Budget Execution</vt:lpstr>
      <vt:lpstr>        FY2013 Budget Execution</vt:lpstr>
      <vt:lpstr>        FY2013 Budget Execution</vt:lpstr>
      <vt:lpstr> </vt:lpstr>
      <vt:lpstr>Strategic Direction</vt:lpstr>
      <vt:lpstr>Top Priorities</vt:lpstr>
      <vt:lpstr>Challenges – IT Business Cost Drivers</vt:lpstr>
      <vt:lpstr>FY2014 Budget Submission (Resource Band Definitions)</vt:lpstr>
      <vt:lpstr>PowerPoint Presentation</vt:lpstr>
      <vt:lpstr>PowerPoint Presentation</vt:lpstr>
      <vt:lpstr>PowerPoint Presentation</vt:lpstr>
      <vt:lpstr>PowerPoint Presentation</vt:lpstr>
      <vt:lpstr>PowerPoint Presentation</vt:lpstr>
      <vt:lpstr>FY 2014 IT Challenges </vt:lpstr>
    </vt:vector>
  </TitlesOfParts>
  <Company>Sony Electronics,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Information and Technology  FY 2012 Budget Execution FY 2013 Budget</dc:title>
  <dc:creator>Bruce Geanaros</dc:creator>
  <cp:lastModifiedBy>Phelan, Carol</cp:lastModifiedBy>
  <cp:revision>268</cp:revision>
  <dcterms:created xsi:type="dcterms:W3CDTF">2013-01-11T18:13:14Z</dcterms:created>
  <dcterms:modified xsi:type="dcterms:W3CDTF">2013-06-14T12:45:50Z</dcterms:modified>
</cp:coreProperties>
</file>