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2.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68"/>
  </p:notesMasterIdLst>
  <p:sldIdLst>
    <p:sldId id="291" r:id="rId3"/>
    <p:sldId id="285" r:id="rId4"/>
    <p:sldId id="287" r:id="rId5"/>
    <p:sldId id="265" r:id="rId6"/>
    <p:sldId id="960" r:id="rId7"/>
    <p:sldId id="956" r:id="rId8"/>
    <p:sldId id="1139" r:id="rId9"/>
    <p:sldId id="1260" r:id="rId10"/>
    <p:sldId id="1261" r:id="rId11"/>
    <p:sldId id="372" r:id="rId12"/>
    <p:sldId id="1083" r:id="rId13"/>
    <p:sldId id="1072" r:id="rId14"/>
    <p:sldId id="957" r:id="rId15"/>
    <p:sldId id="1073" r:id="rId16"/>
    <p:sldId id="1059" r:id="rId17"/>
    <p:sldId id="1062" r:id="rId18"/>
    <p:sldId id="1084" r:id="rId19"/>
    <p:sldId id="1067" r:id="rId20"/>
    <p:sldId id="1068" r:id="rId21"/>
    <p:sldId id="1069" r:id="rId22"/>
    <p:sldId id="1075" r:id="rId23"/>
    <p:sldId id="1051" r:id="rId24"/>
    <p:sldId id="1076" r:id="rId25"/>
    <p:sldId id="1077" r:id="rId26"/>
    <p:sldId id="1078" r:id="rId27"/>
    <p:sldId id="1079" r:id="rId28"/>
    <p:sldId id="1080" r:id="rId29"/>
    <p:sldId id="1081" r:id="rId30"/>
    <p:sldId id="1082" r:id="rId31"/>
    <p:sldId id="1052" r:id="rId32"/>
    <p:sldId id="1066" r:id="rId33"/>
    <p:sldId id="268" r:id="rId34"/>
    <p:sldId id="318" r:id="rId35"/>
    <p:sldId id="317" r:id="rId36"/>
    <p:sldId id="313" r:id="rId37"/>
    <p:sldId id="314" r:id="rId38"/>
    <p:sldId id="315" r:id="rId39"/>
    <p:sldId id="1262" r:id="rId40"/>
    <p:sldId id="293" r:id="rId41"/>
    <p:sldId id="294" r:id="rId42"/>
    <p:sldId id="295" r:id="rId43"/>
    <p:sldId id="296" r:id="rId44"/>
    <p:sldId id="297" r:id="rId45"/>
    <p:sldId id="300" r:id="rId46"/>
    <p:sldId id="301" r:id="rId47"/>
    <p:sldId id="302" r:id="rId48"/>
    <p:sldId id="303" r:id="rId49"/>
    <p:sldId id="305" r:id="rId50"/>
    <p:sldId id="304" r:id="rId51"/>
    <p:sldId id="1263" r:id="rId52"/>
    <p:sldId id="306" r:id="rId53"/>
    <p:sldId id="323" r:id="rId54"/>
    <p:sldId id="308" r:id="rId55"/>
    <p:sldId id="309" r:id="rId56"/>
    <p:sldId id="310" r:id="rId57"/>
    <p:sldId id="311" r:id="rId58"/>
    <p:sldId id="312" r:id="rId59"/>
    <p:sldId id="1264" r:id="rId60"/>
    <p:sldId id="1265" r:id="rId61"/>
    <p:sldId id="1266" r:id="rId62"/>
    <p:sldId id="316" r:id="rId63"/>
    <p:sldId id="1267" r:id="rId64"/>
    <p:sldId id="320" r:id="rId65"/>
    <p:sldId id="321" r:id="rId66"/>
    <p:sldId id="322" r:id="rId67"/>
    <p:sldId id="1268" r:id="rId68"/>
    <p:sldId id="325" r:id="rId69"/>
    <p:sldId id="292" r:id="rId70"/>
    <p:sldId id="141169490" r:id="rId71"/>
    <p:sldId id="141169491" r:id="rId72"/>
    <p:sldId id="141169492" r:id="rId73"/>
    <p:sldId id="141169493" r:id="rId74"/>
    <p:sldId id="141169494" r:id="rId75"/>
    <p:sldId id="141169495" r:id="rId76"/>
    <p:sldId id="141169496" r:id="rId77"/>
    <p:sldId id="141169497" r:id="rId78"/>
    <p:sldId id="141169498" r:id="rId79"/>
    <p:sldId id="141169499" r:id="rId80"/>
    <p:sldId id="141169500" r:id="rId81"/>
    <p:sldId id="141169501" r:id="rId82"/>
    <p:sldId id="141169502" r:id="rId83"/>
    <p:sldId id="141169503" r:id="rId84"/>
    <p:sldId id="141169504" r:id="rId85"/>
    <p:sldId id="331" r:id="rId86"/>
    <p:sldId id="340" r:id="rId87"/>
    <p:sldId id="342" r:id="rId88"/>
    <p:sldId id="344" r:id="rId89"/>
    <p:sldId id="332" r:id="rId90"/>
    <p:sldId id="141169505" r:id="rId91"/>
    <p:sldId id="141169506" r:id="rId92"/>
    <p:sldId id="329" r:id="rId93"/>
    <p:sldId id="333" r:id="rId94"/>
    <p:sldId id="141169507" r:id="rId95"/>
    <p:sldId id="327" r:id="rId96"/>
    <p:sldId id="345" r:id="rId97"/>
    <p:sldId id="324" r:id="rId98"/>
    <p:sldId id="2147480883" r:id="rId99"/>
    <p:sldId id="2147480880" r:id="rId100"/>
    <p:sldId id="2147480884" r:id="rId101"/>
    <p:sldId id="2147480885" r:id="rId102"/>
    <p:sldId id="2147480886" r:id="rId103"/>
    <p:sldId id="2147480870" r:id="rId104"/>
    <p:sldId id="2147480874" r:id="rId105"/>
    <p:sldId id="2147480875" r:id="rId106"/>
    <p:sldId id="2147480876" r:id="rId107"/>
    <p:sldId id="2147480881" r:id="rId108"/>
    <p:sldId id="2147480887" r:id="rId109"/>
    <p:sldId id="2147480888" r:id="rId110"/>
    <p:sldId id="2147480889" r:id="rId111"/>
    <p:sldId id="2147480890" r:id="rId112"/>
    <p:sldId id="2147480891" r:id="rId113"/>
    <p:sldId id="2147480892" r:id="rId114"/>
    <p:sldId id="2147480893" r:id="rId115"/>
    <p:sldId id="2147480894" r:id="rId116"/>
    <p:sldId id="2147480895" r:id="rId117"/>
    <p:sldId id="2147480896" r:id="rId118"/>
    <p:sldId id="2147480878" r:id="rId119"/>
    <p:sldId id="2147480877" r:id="rId120"/>
    <p:sldId id="2147480879" r:id="rId121"/>
    <p:sldId id="2147480897" r:id="rId122"/>
    <p:sldId id="2147480898" r:id="rId123"/>
    <p:sldId id="2147480899" r:id="rId124"/>
    <p:sldId id="2147480900" r:id="rId125"/>
    <p:sldId id="2147480882" r:id="rId126"/>
    <p:sldId id="2147480901" r:id="rId127"/>
    <p:sldId id="2147480902" r:id="rId128"/>
    <p:sldId id="298" r:id="rId129"/>
    <p:sldId id="2147480903" r:id="rId130"/>
    <p:sldId id="2147480904" r:id="rId131"/>
    <p:sldId id="2147480905" r:id="rId132"/>
    <p:sldId id="334" r:id="rId133"/>
    <p:sldId id="337" r:id="rId134"/>
    <p:sldId id="338" r:id="rId135"/>
    <p:sldId id="2147480906" r:id="rId136"/>
    <p:sldId id="2147480907" r:id="rId137"/>
    <p:sldId id="2147477559" r:id="rId138"/>
    <p:sldId id="2147477553" r:id="rId139"/>
    <p:sldId id="2147477552" r:id="rId140"/>
    <p:sldId id="2147477558" r:id="rId141"/>
    <p:sldId id="2147477556" r:id="rId142"/>
    <p:sldId id="2147480908" r:id="rId143"/>
    <p:sldId id="2147480909" r:id="rId144"/>
    <p:sldId id="2147480910" r:id="rId145"/>
    <p:sldId id="356" r:id="rId146"/>
    <p:sldId id="435" r:id="rId147"/>
    <p:sldId id="434" r:id="rId148"/>
    <p:sldId id="429" r:id="rId149"/>
    <p:sldId id="404" r:id="rId150"/>
    <p:sldId id="403" r:id="rId151"/>
    <p:sldId id="432" r:id="rId152"/>
    <p:sldId id="433" r:id="rId153"/>
    <p:sldId id="431" r:id="rId154"/>
    <p:sldId id="280" r:id="rId155"/>
    <p:sldId id="256" r:id="rId156"/>
    <p:sldId id="257" r:id="rId157"/>
    <p:sldId id="266" r:id="rId158"/>
    <p:sldId id="258" r:id="rId159"/>
    <p:sldId id="259" r:id="rId160"/>
    <p:sldId id="260" r:id="rId161"/>
    <p:sldId id="261" r:id="rId162"/>
    <p:sldId id="262" r:id="rId163"/>
    <p:sldId id="263" r:id="rId164"/>
    <p:sldId id="264" r:id="rId165"/>
    <p:sldId id="2147480911" r:id="rId166"/>
    <p:sldId id="2147480912" r:id="rId16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FD2372-007D-8025-BACE-CA47817A71B0}" name="Riley, Allison" initials="RA" userId="S::Allison.Riley@va.gov::8cd5eeef-4ff4-4040-8c9c-917e7f0371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B3E175"/>
    <a:srgbClr val="66CCFF"/>
    <a:srgbClr val="3BA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627" autoAdjust="0"/>
  </p:normalViewPr>
  <p:slideViewPr>
    <p:cSldViewPr>
      <p:cViewPr varScale="1">
        <p:scale>
          <a:sx n="98" d="100"/>
          <a:sy n="98" d="100"/>
        </p:scale>
        <p:origin x="197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r>
              <a:rPr lang="en-US" dirty="0">
                <a:ln>
                  <a:solidFill>
                    <a:schemeClr val="tx1"/>
                  </a:solidFill>
                </a:ln>
                <a:solidFill>
                  <a:schemeClr val="tx1"/>
                </a:solidFill>
              </a:rPr>
              <a:t>Dollars </a:t>
            </a:r>
          </a:p>
          <a:p>
            <a:pPr>
              <a:defRPr>
                <a:ln>
                  <a:solidFill>
                    <a:schemeClr val="tx1"/>
                  </a:solidFill>
                </a:ln>
                <a:solidFill>
                  <a:schemeClr val="tx1"/>
                </a:solidFill>
              </a:defRPr>
            </a:pPr>
            <a:r>
              <a:rPr lang="en-US" dirty="0">
                <a:ln>
                  <a:solidFill>
                    <a:schemeClr val="tx1"/>
                  </a:solidFill>
                </a:ln>
                <a:solidFill>
                  <a:schemeClr val="tx1"/>
                </a:solidFill>
              </a:rPr>
              <a:t>($B)</a:t>
            </a:r>
          </a:p>
        </c:rich>
      </c:tx>
      <c:layout>
        <c:manualLayout>
          <c:xMode val="edge"/>
          <c:yMode val="edge"/>
          <c:x val="2.7448377581120967E-2"/>
          <c:y val="0.41017950092486982"/>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endParaRPr lang="en-US"/>
        </a:p>
      </c:txPr>
    </c:title>
    <c:autoTitleDeleted val="0"/>
    <c:plotArea>
      <c:layout>
        <c:manualLayout>
          <c:layoutTarget val="inner"/>
          <c:xMode val="edge"/>
          <c:yMode val="edge"/>
          <c:x val="0.19153914942048172"/>
          <c:y val="3.5411253055430844E-2"/>
          <c:w val="0.80551099807214366"/>
          <c:h val="0.85169928758905133"/>
        </c:manualLayout>
      </c:layout>
      <c:barChart>
        <c:barDir val="col"/>
        <c:grouping val="clustered"/>
        <c:varyColors val="0"/>
        <c:ser>
          <c:idx val="0"/>
          <c:order val="0"/>
          <c:tx>
            <c:strRef>
              <c:f>Sheet1!$B$1</c:f>
              <c:strCache>
                <c:ptCount val="1"/>
                <c:pt idx="0">
                  <c:v>Series 1</c:v>
                </c:pt>
              </c:strCache>
            </c:strRef>
          </c:tx>
          <c:spPr>
            <a:solidFill>
              <a:schemeClr val="tx2"/>
            </a:solidFill>
            <a:ln w="0">
              <a:solidFill>
                <a:schemeClr val="tx1"/>
              </a:solidFill>
            </a:ln>
            <a:effectLst/>
          </c:spPr>
          <c:invertIfNegative val="0"/>
          <c:dLbls>
            <c:dLbl>
              <c:idx val="0"/>
              <c:tx>
                <c:rich>
                  <a:bodyPr/>
                  <a:lstStyle/>
                  <a:p>
                    <a:r>
                      <a:rPr lang="en-US" dirty="0"/>
                      <a:t>$6.03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6F2-4CD6-AAD2-58D9F151E88E}"/>
                </c:ext>
              </c:extLst>
            </c:dLbl>
            <c:dLbl>
              <c:idx val="1"/>
              <c:tx>
                <c:rich>
                  <a:bodyPr/>
                  <a:lstStyle/>
                  <a:p>
                    <a:r>
                      <a:rPr lang="en-US" dirty="0"/>
                      <a:t>$7.00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B6F2-4CD6-AAD2-58D9F151E88E}"/>
                </c:ext>
              </c:extLst>
            </c:dLbl>
            <c:dLbl>
              <c:idx val="2"/>
              <c:tx>
                <c:rich>
                  <a:bodyPr/>
                  <a:lstStyle/>
                  <a:p>
                    <a:r>
                      <a:rPr lang="en-US" dirty="0"/>
                      <a:t>$7.85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B6F2-4CD6-AAD2-58D9F151E88E}"/>
                </c:ext>
              </c:extLst>
            </c:dLbl>
            <c:dLbl>
              <c:idx val="3"/>
              <c:tx>
                <c:rich>
                  <a:bodyPr/>
                  <a:lstStyle/>
                  <a:p>
                    <a:r>
                      <a:rPr lang="en-US" dirty="0"/>
                      <a:t>$7.37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B6F2-4CD6-AAD2-58D9F151E88E}"/>
                </c:ext>
              </c:extLst>
            </c:dLbl>
            <c:dLbl>
              <c:idx val="4"/>
              <c:tx>
                <c:rich>
                  <a:bodyPr/>
                  <a:lstStyle/>
                  <a:p>
                    <a:r>
                      <a:rPr lang="en-US" dirty="0"/>
                      <a:t>$3.86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6F2-4CD6-AAD2-58D9F151E88E}"/>
                </c:ext>
              </c:extLst>
            </c:dLbl>
            <c:dLbl>
              <c:idx val="5"/>
              <c:tx>
                <c:rich>
                  <a:bodyPr/>
                  <a:lstStyle/>
                  <a:p>
                    <a:r>
                      <a:rPr lang="en-US" dirty="0"/>
                      <a:t>3.01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B6F2-4CD6-AAD2-58D9F151E88E}"/>
                </c:ext>
              </c:extLst>
            </c:dLbl>
            <c:dLbl>
              <c:idx val="6"/>
              <c:tx>
                <c:rich>
                  <a:bodyPr/>
                  <a:lstStyle/>
                  <a:p>
                    <a:r>
                      <a:rPr lang="en-US" dirty="0"/>
                      <a:t>3.15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6F2-4CD6-AAD2-58D9F151E88E}"/>
                </c:ext>
              </c:extLst>
            </c:dLbl>
            <c:dLbl>
              <c:idx val="7"/>
              <c:tx>
                <c:rich>
                  <a:bodyPr/>
                  <a:lstStyle/>
                  <a:p>
                    <a:r>
                      <a:rPr lang="en-US" dirty="0"/>
                      <a:t>3.30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6F2-4CD6-AAD2-58D9F151E88E}"/>
                </c:ext>
              </c:extLst>
            </c:dLbl>
            <c:dLbl>
              <c:idx val="8"/>
              <c:tx>
                <c:rich>
                  <a:bodyPr/>
                  <a:lstStyle/>
                  <a:p>
                    <a:r>
                      <a:rPr lang="en-US" dirty="0"/>
                      <a:t>4.15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6F2-4CD6-AAD2-58D9F151E88E}"/>
                </c:ext>
              </c:extLst>
            </c:dLbl>
            <c:dLbl>
              <c:idx val="9"/>
              <c:tx>
                <c:rich>
                  <a:bodyPr/>
                  <a:lstStyle/>
                  <a:p>
                    <a:r>
                      <a:rPr lang="en-US" dirty="0"/>
                      <a:t>4.38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6F2-4CD6-AAD2-58D9F151E88E}"/>
                </c:ext>
              </c:extLst>
            </c:dLbl>
            <c:dLbl>
              <c:idx val="10"/>
              <c:tx>
                <c:rich>
                  <a:bodyPr/>
                  <a:lstStyle/>
                  <a:p>
                    <a:r>
                      <a:rPr lang="en-US" dirty="0"/>
                      <a:t>4.76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6F2-4CD6-AAD2-58D9F151E88E}"/>
                </c:ext>
              </c:extLst>
            </c:dLbl>
            <c:dLbl>
              <c:idx val="11"/>
              <c:tx>
                <c:rich>
                  <a:bodyPr/>
                  <a:lstStyle/>
                  <a:p>
                    <a:r>
                      <a:rPr lang="en-US" dirty="0"/>
                      <a:t>6.03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6F2-4CD6-AAD2-58D9F151E88E}"/>
                </c:ext>
              </c:extLst>
            </c:dLbl>
            <c:dLbl>
              <c:idx val="12"/>
              <c:tx>
                <c:rich>
                  <a:bodyPr/>
                  <a:lstStyle/>
                  <a:p>
                    <a:r>
                      <a:rPr lang="en-US" dirty="0"/>
                      <a:t>7.00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DF0-485E-9C12-946C11AAA4D5}"/>
                </c:ext>
              </c:extLst>
            </c:dLbl>
            <c:dLbl>
              <c:idx val="13"/>
              <c:layout>
                <c:manualLayout>
                  <c:x val="-4.4247787610621628E-3"/>
                  <c:y val="9.4694730236596913E-3"/>
                </c:manualLayout>
              </c:layout>
              <c:tx>
                <c:rich>
                  <a:bodyPr/>
                  <a:lstStyle/>
                  <a:p>
                    <a:r>
                      <a:rPr lang="en-US" dirty="0"/>
                      <a:t>7.85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DF0-485E-9C12-946C11AAA4D5}"/>
                </c:ext>
              </c:extLst>
            </c:dLbl>
            <c:dLbl>
              <c:idx val="14"/>
              <c:tx>
                <c:rich>
                  <a:bodyPr/>
                  <a:lstStyle/>
                  <a:p>
                    <a:r>
                      <a:rPr lang="en-US" dirty="0"/>
                      <a:t>3.60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C7A-4DBC-9B3E-00CA3B47A3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General</c:formatCode>
                <c:ptCount val="5"/>
                <c:pt idx="0">
                  <c:v>6.03</c:v>
                </c:pt>
                <c:pt idx="1">
                  <c:v>7</c:v>
                </c:pt>
                <c:pt idx="2">
                  <c:v>7.85</c:v>
                </c:pt>
                <c:pt idx="3">
                  <c:v>7.37</c:v>
                </c:pt>
                <c:pt idx="4">
                  <c:v>4.05</c:v>
                </c:pt>
              </c:numCache>
            </c:numRef>
          </c:val>
          <c:extLst>
            <c:ext xmlns:c16="http://schemas.microsoft.com/office/drawing/2014/chart" uri="{C3380CC4-5D6E-409C-BE32-E72D297353CC}">
              <c16:uniqueId val="{00000000-B6F2-4CD6-AAD2-58D9F151E88E}"/>
            </c:ext>
          </c:extLst>
        </c:ser>
        <c:dLbls>
          <c:dLblPos val="outEnd"/>
          <c:showLegendKey val="0"/>
          <c:showVal val="1"/>
          <c:showCatName val="0"/>
          <c:showSerName val="0"/>
          <c:showPercent val="0"/>
          <c:showBubbleSize val="0"/>
        </c:dLbls>
        <c:gapWidth val="150"/>
        <c:overlap val="5"/>
        <c:axId val="514896880"/>
        <c:axId val="514900160"/>
      </c:barChart>
      <c:catAx>
        <c:axId val="51489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900160"/>
        <c:crosses val="autoZero"/>
        <c:auto val="1"/>
        <c:lblAlgn val="ctr"/>
        <c:lblOffset val="100"/>
        <c:noMultiLvlLbl val="0"/>
      </c:catAx>
      <c:valAx>
        <c:axId val="514900160"/>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9688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r>
              <a:rPr lang="en-US" dirty="0"/>
              <a:t>Actions</a:t>
            </a:r>
          </a:p>
        </c:rich>
      </c:tx>
      <c:layout>
        <c:manualLayout>
          <c:xMode val="edge"/>
          <c:yMode val="edge"/>
          <c:x val="1.7123893805309733E-2"/>
          <c:y val="0.39904670697525596"/>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ln>
                <a:solidFill>
                  <a:schemeClr val="tx1"/>
                </a:solidFill>
              </a:ln>
              <a:solidFill>
                <a:schemeClr val="tx1"/>
              </a:solidFill>
              <a:latin typeface="+mn-lt"/>
              <a:ea typeface="+mn-ea"/>
              <a:cs typeface="+mn-cs"/>
            </a:defRPr>
          </a:pPr>
          <a:endParaRPr lang="en-US"/>
        </a:p>
      </c:txPr>
    </c:title>
    <c:autoTitleDeleted val="0"/>
    <c:plotArea>
      <c:layout>
        <c:manualLayout>
          <c:layoutTarget val="inner"/>
          <c:xMode val="edge"/>
          <c:yMode val="edge"/>
          <c:x val="0.19528209416300835"/>
          <c:y val="3.2569319598428514E-2"/>
          <c:w val="0.80471790583699154"/>
          <c:h val="0.836187633600596"/>
        </c:manualLayout>
      </c:layout>
      <c:barChart>
        <c:barDir val="col"/>
        <c:grouping val="clustered"/>
        <c:varyColors val="0"/>
        <c:ser>
          <c:idx val="0"/>
          <c:order val="0"/>
          <c:tx>
            <c:strRef>
              <c:f>Sheet1!$B$1</c:f>
              <c:strCache>
                <c:ptCount val="1"/>
                <c:pt idx="0">
                  <c:v>Series 1</c:v>
                </c:pt>
              </c:strCache>
            </c:strRef>
          </c:tx>
          <c:spPr>
            <a:solidFill>
              <a:schemeClr val="tx2"/>
            </a:solidFill>
            <a:ln>
              <a:solidFill>
                <a:srgbClr val="000000"/>
              </a:solidFill>
            </a:ln>
            <a:effectLst/>
          </c:spPr>
          <c:invertIfNegative val="0"/>
          <c:dLbls>
            <c:dLbl>
              <c:idx val="0"/>
              <c:tx>
                <c:rich>
                  <a:bodyPr/>
                  <a:lstStyle/>
                  <a:p>
                    <a:r>
                      <a:rPr lang="en-US" dirty="0"/>
                      <a:t>3,646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6F2-4CD6-AAD2-58D9F151E8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FY20</c:v>
                </c:pt>
                <c:pt idx="1">
                  <c:v>FY21</c:v>
                </c:pt>
                <c:pt idx="2">
                  <c:v>FY22</c:v>
                </c:pt>
                <c:pt idx="3">
                  <c:v>FY23</c:v>
                </c:pt>
                <c:pt idx="4">
                  <c:v>FY24</c:v>
                </c:pt>
              </c:strCache>
            </c:strRef>
          </c:cat>
          <c:val>
            <c:numRef>
              <c:f>Sheet1!$B$2:$B$6</c:f>
              <c:numCache>
                <c:formatCode>#,##0</c:formatCode>
                <c:ptCount val="5"/>
                <c:pt idx="0">
                  <c:v>3646</c:v>
                </c:pt>
                <c:pt idx="1">
                  <c:v>3642</c:v>
                </c:pt>
                <c:pt idx="2">
                  <c:v>3476</c:v>
                </c:pt>
                <c:pt idx="3">
                  <c:v>3090</c:v>
                </c:pt>
                <c:pt idx="4">
                  <c:v>1900</c:v>
                </c:pt>
              </c:numCache>
            </c:numRef>
          </c:val>
          <c:extLst>
            <c:ext xmlns:c16="http://schemas.microsoft.com/office/drawing/2014/chart" uri="{C3380CC4-5D6E-409C-BE32-E72D297353CC}">
              <c16:uniqueId val="{00000000-B6F2-4CD6-AAD2-58D9F151E88E}"/>
            </c:ext>
          </c:extLst>
        </c:ser>
        <c:dLbls>
          <c:dLblPos val="outEnd"/>
          <c:showLegendKey val="0"/>
          <c:showVal val="1"/>
          <c:showCatName val="0"/>
          <c:showSerName val="0"/>
          <c:showPercent val="0"/>
          <c:showBubbleSize val="0"/>
        </c:dLbls>
        <c:gapWidth val="150"/>
        <c:overlap val="5"/>
        <c:axId val="514896880"/>
        <c:axId val="514900160"/>
      </c:barChart>
      <c:catAx>
        <c:axId val="51489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900160"/>
        <c:crosses val="autoZero"/>
        <c:auto val="1"/>
        <c:lblAlgn val="ctr"/>
        <c:lblOffset val="100"/>
        <c:noMultiLvlLbl val="0"/>
      </c:catAx>
      <c:valAx>
        <c:axId val="514900160"/>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96880"/>
        <c:crosses val="autoZero"/>
        <c:crossBetween val="between"/>
        <c:majorUnit val="1000"/>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Sheet2!$B$12</c:f>
              <c:strCache>
                <c:ptCount val="1"/>
                <c:pt idx="0">
                  <c:v># of New Awards</c:v>
                </c:pt>
              </c:strCache>
            </c:strRef>
          </c:tx>
          <c:spPr>
            <a:ln>
              <a:solidFill>
                <a:srgbClr val="000000"/>
              </a:solidFill>
            </a:ln>
          </c:spPr>
          <c:dPt>
            <c:idx val="0"/>
            <c:bubble3D val="0"/>
            <c:spPr>
              <a:solidFill>
                <a:schemeClr val="accent1"/>
              </a:solidFill>
              <a:ln>
                <a:solidFill>
                  <a:srgbClr val="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619-4548-868E-5671CC4A82FD}"/>
              </c:ext>
            </c:extLst>
          </c:dPt>
          <c:dPt>
            <c:idx val="1"/>
            <c:bubble3D val="0"/>
            <c:spPr>
              <a:solidFill>
                <a:schemeClr val="accent2"/>
              </a:solidFill>
              <a:ln>
                <a:solidFill>
                  <a:srgbClr val="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619-4548-868E-5671CC4A82FD}"/>
              </c:ext>
            </c:extLst>
          </c:dPt>
          <c:dPt>
            <c:idx val="2"/>
            <c:bubble3D val="0"/>
            <c:spPr>
              <a:solidFill>
                <a:schemeClr val="accent3"/>
              </a:solidFill>
              <a:ln>
                <a:solidFill>
                  <a:srgbClr val="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619-4548-868E-5671CC4A82FD}"/>
              </c:ext>
            </c:extLst>
          </c:dPt>
          <c:dPt>
            <c:idx val="3"/>
            <c:bubble3D val="0"/>
            <c:spPr>
              <a:solidFill>
                <a:schemeClr val="accent4"/>
              </a:solidFill>
              <a:ln>
                <a:solidFill>
                  <a:srgbClr val="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19-4548-868E-5671CC4A82FD}"/>
              </c:ext>
            </c:extLst>
          </c:dPt>
          <c:dPt>
            <c:idx val="4"/>
            <c:bubble3D val="0"/>
            <c:spPr>
              <a:solidFill>
                <a:schemeClr val="accent5"/>
              </a:solidFill>
              <a:ln>
                <a:solidFill>
                  <a:srgbClr val="000000"/>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19-4548-868E-5671CC4A82FD}"/>
              </c:ext>
            </c:extLst>
          </c:dPt>
          <c:dLbls>
            <c:dLbl>
              <c:idx val="2"/>
              <c:layout>
                <c:manualLayout>
                  <c:x val="6.8084142098516723E-2"/>
                  <c:y val="0.144918756758209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19-4548-868E-5671CC4A82FD}"/>
                </c:ext>
              </c:extLst>
            </c:dLbl>
            <c:dLbl>
              <c:idx val="3"/>
              <c:layout>
                <c:manualLayout>
                  <c:x val="3.8856894341695661E-2"/>
                  <c:y val="0.188372536979337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19-4548-868E-5671CC4A82FD}"/>
                </c:ext>
              </c:extLst>
            </c:dLbl>
            <c:dLbl>
              <c:idx val="4"/>
              <c:layout>
                <c:manualLayout>
                  <c:x val="1.7522813282060637E-2"/>
                  <c:y val="9.7124560565618634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4.7479674796747966E-2"/>
                      <c:h val="7.0393700787401578E-2"/>
                    </c:manualLayout>
                  </c15:layout>
                </c:ext>
                <c:ext xmlns:c16="http://schemas.microsoft.com/office/drawing/2014/chart" uri="{C3380CC4-5D6E-409C-BE32-E72D297353CC}">
                  <c16:uniqueId val="{00000009-C619-4548-868E-5671CC4A82F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Sheet2!$A$13:$A$17</c:f>
              <c:strCache>
                <c:ptCount val="5"/>
                <c:pt idx="0">
                  <c:v>NASA SEWP</c:v>
                </c:pt>
                <c:pt idx="1">
                  <c:v>Other Internal IDIQ and Standalone Contracts</c:v>
                </c:pt>
                <c:pt idx="2">
                  <c:v>GSA</c:v>
                </c:pt>
                <c:pt idx="3">
                  <c:v>Other External Contract Vehicles and IAAs</c:v>
                </c:pt>
                <c:pt idx="4">
                  <c:v>T4NG</c:v>
                </c:pt>
              </c:strCache>
            </c:strRef>
          </c:cat>
          <c:val>
            <c:numRef>
              <c:f>Sheet2!$B$13:$B$17</c:f>
              <c:numCache>
                <c:formatCode>General</c:formatCode>
                <c:ptCount val="5"/>
                <c:pt idx="0">
                  <c:v>158</c:v>
                </c:pt>
                <c:pt idx="1">
                  <c:v>124</c:v>
                </c:pt>
                <c:pt idx="2">
                  <c:v>28</c:v>
                </c:pt>
                <c:pt idx="3">
                  <c:v>9</c:v>
                </c:pt>
                <c:pt idx="4">
                  <c:v>13</c:v>
                </c:pt>
              </c:numCache>
            </c:numRef>
          </c:val>
          <c:extLst>
            <c:ext xmlns:c16="http://schemas.microsoft.com/office/drawing/2014/chart" uri="{C3380CC4-5D6E-409C-BE32-E72D297353CC}">
              <c16:uniqueId val="{0000000A-C619-4548-868E-5671CC4A82F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777436977354578"/>
          <c:y val="0.21133019830854477"/>
          <c:w val="0.42003051944088377"/>
          <c:h val="0.7207421988918052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4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9" y="0"/>
            <a:ext cx="3038475" cy="462120"/>
          </a:xfrm>
          <a:prstGeom prst="rect">
            <a:avLst/>
          </a:prstGeom>
        </p:spPr>
        <p:txBody>
          <a:bodyPr vert="horz" lIns="91440" tIns="45720" rIns="91440" bIns="45720" rtlCol="0"/>
          <a:lstStyle>
            <a:lvl1pPr algn="r">
              <a:defRPr sz="1200"/>
            </a:lvl1pPr>
          </a:lstStyle>
          <a:p>
            <a:fld id="{40BF6123-5584-4859-9232-7C64D48C60BC}" type="datetimeFigureOut">
              <a:rPr lang="en-US" smtClean="0"/>
              <a:t>7/2/2024</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7767"/>
            <a:ext cx="5607050" cy="415591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378"/>
            <a:ext cx="3038475" cy="4621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772378"/>
            <a:ext cx="3038475" cy="462120"/>
          </a:xfrm>
          <a:prstGeom prst="rect">
            <a:avLst/>
          </a:prstGeom>
        </p:spPr>
        <p:txBody>
          <a:bodyPr vert="horz" lIns="91440" tIns="45720" rIns="91440" bIns="45720" rtlCol="0" anchor="b"/>
          <a:lstStyle>
            <a:lvl1pPr algn="r">
              <a:defRPr sz="1200"/>
            </a:lvl1pPr>
          </a:lstStyle>
          <a:p>
            <a:fld id="{A263C7BD-EE4B-42E2-A75C-958D06C60C46}" type="slidenum">
              <a:rPr lang="en-US" smtClean="0"/>
              <a:t>‹#›</a:t>
            </a:fld>
            <a:endParaRPr lang="en-US" dirty="0"/>
          </a:p>
        </p:txBody>
      </p:sp>
    </p:spTree>
    <p:extLst>
      <p:ext uri="{BB962C8B-B14F-4D97-AF65-F5344CB8AC3E}">
        <p14:creationId xmlns:p14="http://schemas.microsoft.com/office/powerpoint/2010/main" val="287606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pathfinder.va.gov/" TargetMode="External"/><Relationship Id="rId2" Type="http://schemas.openxmlformats.org/officeDocument/2006/relationships/slide" Target="../slides/slide164.xml"/><Relationship Id="rId1" Type="http://schemas.openxmlformats.org/officeDocument/2006/relationships/notesMaster" Target="../notesMasters/notesMaster1.xml"/><Relationship Id="rId4" Type="http://schemas.openxmlformats.org/officeDocument/2006/relationships/hyperlink" Target="mailto:VAPathfinderSupport@va.gov"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pathfinder.va.gov/sell"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Notes</a:t>
            </a:r>
          </a:p>
        </p:txBody>
      </p:sp>
      <p:sp>
        <p:nvSpPr>
          <p:cNvPr id="4" name="Slide Number Placeholder 3"/>
          <p:cNvSpPr>
            <a:spLocks noGrp="1"/>
          </p:cNvSpPr>
          <p:nvPr>
            <p:ph type="sldNum" sz="quarter" idx="5"/>
          </p:nvPr>
        </p:nvSpPr>
        <p:spPr/>
        <p:txBody>
          <a:bodyPr/>
          <a:lstStyle/>
          <a:p>
            <a:fld id="{A263C7BD-EE4B-42E2-A75C-958D06C60C46}" type="slidenum">
              <a:rPr lang="en-US" smtClean="0"/>
              <a:t>1</a:t>
            </a:fld>
            <a:endParaRPr lang="en-US" dirty="0"/>
          </a:p>
        </p:txBody>
      </p:sp>
    </p:spTree>
    <p:extLst>
      <p:ext uri="{BB962C8B-B14F-4D97-AF65-F5344CB8AC3E}">
        <p14:creationId xmlns:p14="http://schemas.microsoft.com/office/powerpoint/2010/main" val="189360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10</a:t>
            </a:fld>
            <a:endParaRPr lang="en-US" dirty="0"/>
          </a:p>
        </p:txBody>
      </p:sp>
    </p:spTree>
    <p:extLst>
      <p:ext uri="{BB962C8B-B14F-4D97-AF65-F5344CB8AC3E}">
        <p14:creationId xmlns:p14="http://schemas.microsoft.com/office/powerpoint/2010/main" val="19689973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Vendors can submit their products or services to VA through the Pathfinder survey form, which users will find at the end of their learning journey.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The Pathfinder survey form includes questions about your company, your product or service, your prior experience working with VA (if any), and your business’ socioeconomic status</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Response options include multiple choice selections and free text responses, so you can easily and effectively communicate your information. </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159</a:t>
            </a:fld>
            <a:endParaRPr lang="en-US"/>
          </a:p>
        </p:txBody>
      </p:sp>
    </p:spTree>
    <p:extLst>
      <p:ext uri="{BB962C8B-B14F-4D97-AF65-F5344CB8AC3E}">
        <p14:creationId xmlns:p14="http://schemas.microsoft.com/office/powerpoint/2010/main" val="8796260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You’ll know that VA has received your Pathfinder survey submission because you will get a confirmation email with a submission number and some key information about the Pathfinder market research database. </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160</a:t>
            </a:fld>
            <a:endParaRPr lang="en-US"/>
          </a:p>
        </p:txBody>
      </p:sp>
    </p:spTree>
    <p:extLst>
      <p:ext uri="{BB962C8B-B14F-4D97-AF65-F5344CB8AC3E}">
        <p14:creationId xmlns:p14="http://schemas.microsoft.com/office/powerpoint/2010/main" val="38265281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On the VA side, a triage process is triggered when a vendor sends in a Pathfinder survey submission.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First, CMSO acknowledges the submission and coordinates with the vendor to make sure  your product or service is ready to be entered into the Pathfinder market research database. Small business support staff are also mobilized as needed to support small businesses with their submissions.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Second, CMSO shares relevant submissions with National Program Offices across VA as they are entered into the Pathfinder market research database.</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Finally, staff across VA can review and engage with their acquisitions teams if they are interested in a particular product or service they found in this Pathfinder market research database. </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161</a:t>
            </a:fld>
            <a:endParaRPr lang="en-US"/>
          </a:p>
        </p:txBody>
      </p:sp>
    </p:spTree>
    <p:extLst>
      <p:ext uri="{BB962C8B-B14F-4D97-AF65-F5344CB8AC3E}">
        <p14:creationId xmlns:p14="http://schemas.microsoft.com/office/powerpoint/2010/main" val="7209068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VA is making an effort to work with more small businesses, and Pathfinder is helping the agency achieve this goal.</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In just over one year, Pathfinder has attracted over 200,000 website visitors and nearly 1700 submissions from vendors with products or services they want to sell to VA.</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A meaningful proportion of these submissions are coming from WOSBs, VOSBs, and SDVOSBs.</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162</a:t>
            </a:fld>
            <a:endParaRPr lang="en-US"/>
          </a:p>
        </p:txBody>
      </p:sp>
    </p:spTree>
    <p:extLst>
      <p:ext uri="{BB962C8B-B14F-4D97-AF65-F5344CB8AC3E}">
        <p14:creationId xmlns:p14="http://schemas.microsoft.com/office/powerpoint/2010/main" val="776673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 Here is how YOU can use Pathfinder! Go to the website pathfinder.va.gov to:</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get ready to sell to VA by accessing learning and support resources, then</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submit your product or service directly to VA through the Pathfinder survey portal</a:t>
            </a:r>
          </a:p>
          <a:p>
            <a:pPr marL="342900" marR="0" lvl="0" indent="-342900">
              <a:lnSpc>
                <a:spcPct val="107000"/>
              </a:lnSpc>
              <a:spcBef>
                <a:spcPts val="0"/>
              </a:spcBef>
              <a:spcAft>
                <a:spcPts val="8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Additionally, help spread the word about Pathfinder by referring other potential vendors to the website if they have a product or service that might be right for VA</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163</a:t>
            </a:fld>
            <a:endParaRPr lang="en-US"/>
          </a:p>
        </p:txBody>
      </p:sp>
    </p:spTree>
    <p:extLst>
      <p:ext uri="{BB962C8B-B14F-4D97-AF65-F5344CB8AC3E}">
        <p14:creationId xmlns:p14="http://schemas.microsoft.com/office/powerpoint/2010/main" val="11927974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Visit Pathfinder on the web at </a:t>
            </a:r>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www.pathfinder.va.gov</a:t>
            </a:r>
            <a:r>
              <a:rPr lang="en-US" sz="1800" kern="100" dirty="0">
                <a:effectLst/>
                <a:latin typeface="Aptos" panose="020B0004020202020204" pitchFamily="34" charset="0"/>
                <a:ea typeface="Aptos" panose="020B0004020202020204" pitchFamily="34" charset="0"/>
                <a:cs typeface="Arial" panose="020B0604020202020204" pitchFamily="34" charset="0"/>
              </a:rPr>
              <a:t> or scan the QR code here to access directly.</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Reach out to </a:t>
            </a:r>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VAPathfinderSupport@va.gov</a:t>
            </a:r>
            <a:r>
              <a:rPr lang="en-US" sz="1800" kern="100" dirty="0">
                <a:effectLst/>
                <a:latin typeface="Aptos" panose="020B0004020202020204" pitchFamily="34" charset="0"/>
                <a:ea typeface="Aptos" panose="020B0004020202020204" pitchFamily="34" charset="0"/>
                <a:cs typeface="Arial" panose="020B0604020202020204" pitchFamily="34" charset="0"/>
              </a:rPr>
              <a:t> with any questions.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Thank you!</a:t>
            </a:r>
          </a:p>
        </p:txBody>
      </p:sp>
      <p:sp>
        <p:nvSpPr>
          <p:cNvPr id="4" name="Slide Number Placeholder 3"/>
          <p:cNvSpPr>
            <a:spLocks noGrp="1"/>
          </p:cNvSpPr>
          <p:nvPr>
            <p:ph type="sldNum" sz="quarter" idx="5"/>
          </p:nvPr>
        </p:nvSpPr>
        <p:spPr/>
        <p:txBody>
          <a:bodyPr/>
          <a:lstStyle/>
          <a:p>
            <a:fld id="{E1E3A520-6135-4470-A52E-5D03AAE22222}" type="slidenum">
              <a:rPr lang="en-US" smtClean="0"/>
              <a:t>164</a:t>
            </a:fld>
            <a:endParaRPr lang="en-US"/>
          </a:p>
        </p:txBody>
      </p:sp>
    </p:spTree>
    <p:extLst>
      <p:ext uri="{BB962C8B-B14F-4D97-AF65-F5344CB8AC3E}">
        <p14:creationId xmlns:p14="http://schemas.microsoft.com/office/powerpoint/2010/main" val="28843358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E002C-515F-42DB-97D6-5F3FAD8D7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B711FA2E-82D6-4530-A707-B55EA278664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18706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6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13</a:t>
            </a:fld>
            <a:endParaRPr lang="en-US" dirty="0"/>
          </a:p>
        </p:txBody>
      </p:sp>
    </p:spTree>
    <p:extLst>
      <p:ext uri="{BB962C8B-B14F-4D97-AF65-F5344CB8AC3E}">
        <p14:creationId xmlns:p14="http://schemas.microsoft.com/office/powerpoint/2010/main" val="366621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80AD8DFC-EA3D-4C72-8E51-1FAD2DF22D5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7086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B6C7060C-4A7F-4DCA-8802-E54956725ED1}"/>
              </a:ext>
            </a:extLst>
          </p:cNvPr>
          <p:cNvSpPr>
            <a:spLocks noGrp="1"/>
          </p:cNvSpPr>
          <p:nvPr>
            <p:ph type="body" sz="quarter" idx="3"/>
          </p:nvPr>
        </p:nvSpPr>
        <p:spPr/>
        <p:txBody>
          <a:bodyPr/>
          <a:lstStyle/>
          <a:p>
            <a:pPr marL="171450" indent="-171450">
              <a:buFont typeface="Arial" panose="020B0604020202020204" pitchFamily="34" charset="0"/>
              <a:buChar char="•"/>
            </a:pPr>
            <a:r>
              <a:rPr lang="en-US" dirty="0"/>
              <a:t>These are the top 5 jobs, by total estimated contract value, projected to be awarded in the 3</a:t>
            </a:r>
            <a:r>
              <a:rPr lang="en-US" baseline="30000" dirty="0"/>
              <a:t>rd</a:t>
            </a:r>
            <a:r>
              <a:rPr lang="en-US" dirty="0"/>
              <a:t> &amp; 4</a:t>
            </a:r>
            <a:r>
              <a:rPr lang="en-US" baseline="30000" dirty="0"/>
              <a:t>th</a:t>
            </a:r>
            <a:r>
              <a:rPr lang="en-US" dirty="0"/>
              <a:t> Quarter of FY24.</a:t>
            </a:r>
          </a:p>
          <a:p>
            <a:pPr marL="628650" lvl="1" indent="-171450">
              <a:buFont typeface="Arial" panose="020B0604020202020204" pitchFamily="34" charset="0"/>
              <a:buChar char="•"/>
            </a:pPr>
            <a:r>
              <a:rPr lang="en-US" dirty="0"/>
              <a:t>These have not been solicited yet.</a:t>
            </a:r>
          </a:p>
          <a:p>
            <a:pPr marL="628650" lvl="1" indent="-171450">
              <a:buFont typeface="Arial" panose="020B0604020202020204" pitchFamily="34" charset="0"/>
              <a:buChar char="•"/>
            </a:pPr>
            <a:r>
              <a:rPr lang="en-US" dirty="0"/>
              <a:t>These are new contracts or orders that are expected to have some form of competition (sole source, CERNER/EHRM, LEC, IAAs, FFRDCs, and jobs against other internal IDIQs are excluded).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endParaRPr lang="en-US" dirty="0"/>
          </a:p>
        </p:txBody>
      </p:sp>
    </p:spTree>
    <p:extLst>
      <p:ext uri="{BB962C8B-B14F-4D97-AF65-F5344CB8AC3E}">
        <p14:creationId xmlns:p14="http://schemas.microsoft.com/office/powerpoint/2010/main" val="353368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B6C7060C-4A7F-4DCA-8802-E54956725ED1}"/>
              </a:ext>
            </a:extLst>
          </p:cNvPr>
          <p:cNvSpPr>
            <a:spLocks noGrp="1"/>
          </p:cNvSpPr>
          <p:nvPr>
            <p:ph type="body" sz="quarter" idx="3"/>
          </p:nvPr>
        </p:nvSpPr>
        <p:spPr/>
        <p:txBody>
          <a:bodyPr/>
          <a:lstStyle/>
          <a:p>
            <a:pPr marL="171450" indent="-171450">
              <a:buFont typeface="Arial" panose="020B0604020202020204" pitchFamily="34" charset="0"/>
              <a:buChar char="•"/>
            </a:pPr>
            <a:r>
              <a:rPr lang="en-US" dirty="0"/>
              <a:t>These are the top 5 jobs, by total estimated contract value, projected to be awarded in the 1</a:t>
            </a:r>
            <a:r>
              <a:rPr lang="en-US" baseline="30000" dirty="0"/>
              <a:t>st</a:t>
            </a:r>
            <a:r>
              <a:rPr lang="en-US" dirty="0"/>
              <a:t> Quarter of FY25</a:t>
            </a:r>
          </a:p>
          <a:p>
            <a:pPr marL="628650" lvl="1" indent="-171450">
              <a:buFont typeface="Arial" panose="020B0604020202020204" pitchFamily="34" charset="0"/>
              <a:buChar char="•"/>
            </a:pPr>
            <a:r>
              <a:rPr lang="en-US" dirty="0"/>
              <a:t>These have not been solicited yet.</a:t>
            </a:r>
          </a:p>
          <a:p>
            <a:pPr marL="628650" lvl="1" indent="-171450">
              <a:buFont typeface="Arial" panose="020B0604020202020204" pitchFamily="34" charset="0"/>
              <a:buChar char="•"/>
            </a:pPr>
            <a:r>
              <a:rPr lang="en-US" dirty="0"/>
              <a:t>These are new contracts or orders that are expected to have some form of competition (sole source, T4NG, EHRM, FMBT, and jobs against other internal IDIQs are excluded).</a:t>
            </a:r>
          </a:p>
          <a:p>
            <a:endParaRPr lang="en-US" dirty="0"/>
          </a:p>
        </p:txBody>
      </p:sp>
    </p:spTree>
    <p:extLst>
      <p:ext uri="{BB962C8B-B14F-4D97-AF65-F5344CB8AC3E}">
        <p14:creationId xmlns:p14="http://schemas.microsoft.com/office/powerpoint/2010/main" val="323892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DA631-8AC7-4275-AB69-007B783C4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97083902-DE53-42D4-A32A-1901CCB1E516}"/>
              </a:ext>
            </a:extLst>
          </p:cNvPr>
          <p:cNvSpPr>
            <a:spLocks noGrp="1"/>
          </p:cNvSpPr>
          <p:nvPr>
            <p:ph type="body" sz="quarter" idx="3"/>
          </p:nvPr>
        </p:nvSpPr>
        <p:spPr/>
        <p:txBody>
          <a:bodyPr/>
          <a:lstStyle/>
          <a:p>
            <a:r>
              <a:rPr lang="en-US" u="sng" dirty="0"/>
              <a:t>Vehicle</a:t>
            </a:r>
            <a:r>
              <a:rPr lang="en-US" dirty="0"/>
              <a:t>		</a:t>
            </a:r>
            <a:r>
              <a:rPr lang="en-US" u="sng" dirty="0"/>
              <a:t>FY23 (as of 6/13)</a:t>
            </a:r>
            <a:r>
              <a:rPr lang="en-US" dirty="0"/>
              <a:t>	</a:t>
            </a:r>
            <a:r>
              <a:rPr lang="en-US" u="sng" dirty="0"/>
              <a:t>Same Time Last Year</a:t>
            </a:r>
          </a:p>
          <a:p>
            <a:r>
              <a:rPr lang="en-US" dirty="0"/>
              <a:t>SEWP		          158                                            142</a:t>
            </a:r>
          </a:p>
          <a:p>
            <a:r>
              <a:rPr lang="en-US" dirty="0"/>
              <a:t>Other Internal/Standalone                124                     	             92</a:t>
            </a:r>
          </a:p>
          <a:p>
            <a:r>
              <a:rPr lang="en-US" dirty="0"/>
              <a:t>GSA		           28		             36</a:t>
            </a:r>
          </a:p>
          <a:p>
            <a:r>
              <a:rPr lang="en-US" dirty="0"/>
              <a:t>T4NG		           13                                              11</a:t>
            </a:r>
          </a:p>
          <a:p>
            <a:r>
              <a:rPr lang="en-US" dirty="0"/>
              <a:t>External Vehicles/IAAs	            9                                               6</a:t>
            </a:r>
          </a:p>
          <a:p>
            <a:endParaRPr lang="en-US" dirty="0"/>
          </a:p>
          <a:p>
            <a:endParaRPr lang="en-US" dirty="0"/>
          </a:p>
          <a:p>
            <a:pPr marL="171450" indent="-171450">
              <a:buFont typeface="Arial" panose="020B0604020202020204" pitchFamily="34" charset="0"/>
              <a:buChar char="•"/>
            </a:pPr>
            <a:r>
              <a:rPr lang="en-US" dirty="0"/>
              <a:t>Order on the slide changed to descending order.</a:t>
            </a:r>
          </a:p>
        </p:txBody>
      </p:sp>
    </p:spTree>
    <p:extLst>
      <p:ext uri="{BB962C8B-B14F-4D97-AF65-F5344CB8AC3E}">
        <p14:creationId xmlns:p14="http://schemas.microsoft.com/office/powerpoint/2010/main" val="1689388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083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351C4ABA-FFD5-4E6D-9C51-ADC31CE71D0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13219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440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558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22</a:t>
            </a:fld>
            <a:endParaRPr lang="en-US" dirty="0"/>
          </a:p>
        </p:txBody>
      </p:sp>
    </p:spTree>
    <p:extLst>
      <p:ext uri="{BB962C8B-B14F-4D97-AF65-F5344CB8AC3E}">
        <p14:creationId xmlns:p14="http://schemas.microsoft.com/office/powerpoint/2010/main" val="269703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24</a:t>
            </a:fld>
            <a:endParaRPr lang="en-US" dirty="0"/>
          </a:p>
        </p:txBody>
      </p:sp>
    </p:spTree>
    <p:extLst>
      <p:ext uri="{BB962C8B-B14F-4D97-AF65-F5344CB8AC3E}">
        <p14:creationId xmlns:p14="http://schemas.microsoft.com/office/powerpoint/2010/main" val="2107295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26</a:t>
            </a:fld>
            <a:endParaRPr lang="en-US" dirty="0"/>
          </a:p>
        </p:txBody>
      </p:sp>
    </p:spTree>
    <p:extLst>
      <p:ext uri="{BB962C8B-B14F-4D97-AF65-F5344CB8AC3E}">
        <p14:creationId xmlns:p14="http://schemas.microsoft.com/office/powerpoint/2010/main" val="407022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u="sng" dirty="0">
                <a:latin typeface="Arial" panose="020B0604020202020204" pitchFamily="34" charset="0"/>
                <a:cs typeface="Arial" panose="020B0604020202020204" pitchFamily="34" charset="0"/>
              </a:rPr>
              <a:t>Industry Visits</a:t>
            </a:r>
            <a:r>
              <a:rPr lang="en-US" dirty="0">
                <a:latin typeface="Arial" panose="020B0604020202020204" pitchFamily="34" charset="0"/>
                <a:cs typeface="Arial" panose="020B0604020202020204" pitchFamily="34" charset="0"/>
              </a:rPr>
              <a:t>: As a reminder, if you’d like to request an industry visit with the TAC, please send your requests to VA.TAC@va.gov</a:t>
            </a:r>
          </a:p>
          <a:p>
            <a:pPr marL="0" marR="0">
              <a:spcBef>
                <a:spcPts val="0"/>
              </a:spcBef>
              <a:spcAft>
                <a:spcPts val="0"/>
              </a:spcAft>
            </a:pPr>
            <a:endParaRPr lang="en-US" sz="1200" dirty="0">
              <a:latin typeface="Arial" panose="020B0604020202020204" pitchFamily="34" charset="0"/>
              <a:cs typeface="Arial" panose="020B0604020202020204" pitchFamily="34" charset="0"/>
            </a:endParaRPr>
          </a:p>
          <a:p>
            <a:pPr marL="0" marR="0">
              <a:spcBef>
                <a:spcPts val="0"/>
              </a:spcBef>
              <a:spcAft>
                <a:spcPts val="0"/>
              </a:spcAft>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30</a:t>
            </a:fld>
            <a:endParaRPr lang="en-US" dirty="0"/>
          </a:p>
        </p:txBody>
      </p:sp>
    </p:spTree>
    <p:extLst>
      <p:ext uri="{BB962C8B-B14F-4D97-AF65-F5344CB8AC3E}">
        <p14:creationId xmlns:p14="http://schemas.microsoft.com/office/powerpoint/2010/main" val="2270773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latin typeface="Arial" panose="020B0604020202020204" pitchFamily="34" charset="0"/>
                <a:cs typeface="Arial" panose="020B0604020202020204" pitchFamily="34" charset="0"/>
              </a:rPr>
              <a:t>Thank you again for your attendance and continued support. VA could not perform its mission without our industry partners.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24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32</a:t>
            </a:fld>
            <a:endParaRPr lang="en-US" dirty="0"/>
          </a:p>
        </p:txBody>
      </p:sp>
    </p:spTree>
    <p:extLst>
      <p:ext uri="{BB962C8B-B14F-4D97-AF65-F5344CB8AC3E}">
        <p14:creationId xmlns:p14="http://schemas.microsoft.com/office/powerpoint/2010/main" val="3441906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491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0"/>
              </a:spcBef>
              <a:buFont typeface="Arial" panose="020B0604020202020204" pitchFamily="34" charset="0"/>
              <a:buChar char="•"/>
            </a:pPr>
            <a:r>
              <a:rPr lang="en-US" sz="1800" dirty="0"/>
              <a:t>PACT Act causing huge demand influx</a:t>
            </a:r>
          </a:p>
          <a:p>
            <a:pPr marL="630936" lvl="2" indent="-173736">
              <a:spcBef>
                <a:spcPts val="0"/>
              </a:spcBef>
              <a:buFont typeface="Arial" panose="020B0604020202020204" pitchFamily="34" charset="0"/>
              <a:buChar char="•"/>
            </a:pPr>
            <a:r>
              <a:rPr lang="en-US" sz="1200" dirty="0"/>
              <a:t>1MMth disability claim</a:t>
            </a:r>
          </a:p>
          <a:p>
            <a:pPr marL="628650" lvl="1" indent="-171450">
              <a:spcBef>
                <a:spcPts val="0"/>
              </a:spcBef>
              <a:buFont typeface="Arial" panose="020B0604020202020204" pitchFamily="34" charset="0"/>
              <a:buChar char="•"/>
            </a:pPr>
            <a:r>
              <a:rPr lang="en-US" sz="1200" dirty="0"/>
              <a:t>Additional healthcare demand</a:t>
            </a:r>
          </a:p>
          <a:p>
            <a:pPr marL="628650" lvl="1" indent="-171450">
              <a:spcBef>
                <a:spcPts val="0"/>
              </a:spcBef>
              <a:buFont typeface="Arial" panose="020B0604020202020204" pitchFamily="34" charset="0"/>
              <a:buChar char="•"/>
            </a:pPr>
            <a:r>
              <a:rPr lang="en-US" sz="1200" dirty="0"/>
              <a:t>Additional employees</a:t>
            </a:r>
          </a:p>
          <a:p>
            <a:pPr marL="171450" lvl="0" indent="-171450">
              <a:spcBef>
                <a:spcPts val="0"/>
              </a:spcBef>
              <a:buFont typeface="Arial" panose="020B0604020202020204" pitchFamily="34" charset="0"/>
              <a:buChar char="•"/>
            </a:pPr>
            <a:r>
              <a:rPr lang="en-US" dirty="0"/>
              <a:t>How do you make sense of all this complexity?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FA43-6C0E-6047-B106-ADAB81A86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7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AE002C-515F-42DB-97D6-5F3FAD8D7CCA}"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47512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0936" lvl="0" indent="-173736">
              <a:buFont typeface="Arial" panose="020B0604020202020204" pitchFamily="34" charset="0"/>
              <a:buChar char="•"/>
            </a:pPr>
            <a:r>
              <a:rPr lang="en-US" sz="2800" dirty="0"/>
              <a:t>We share responsibility for direction taken and execution</a:t>
            </a:r>
          </a:p>
          <a:p>
            <a:pPr marL="1088136" lvl="3" indent="-173736">
              <a:buFont typeface="Arial" panose="020B0604020202020204" pitchFamily="34" charset="0"/>
              <a:buChar char="•"/>
            </a:pPr>
            <a:r>
              <a:rPr lang="en-US" sz="2800" dirty="0"/>
              <a:t>Tell us what you think we should do</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Contractors are expected to provide critical feedback </a:t>
            </a:r>
          </a:p>
          <a:p>
            <a:pPr marL="1088136" marR="0" lvl="3"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“This isn’t going as well, etc.”</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We expect contractors to reduce, not add to our complexity</a:t>
            </a:r>
          </a:p>
          <a:p>
            <a:pPr marL="1088136" lvl="3" indent="-173736">
              <a:buFont typeface="Arial" panose="020B0604020202020204" pitchFamily="34" charset="0"/>
              <a:buChar char="•"/>
            </a:pPr>
            <a:r>
              <a:rPr lang="en-US" sz="2800" dirty="0"/>
              <a:t>Build systems that are secure by nature, don’t assume the government can just put them in a secure container</a:t>
            </a:r>
          </a:p>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35</a:t>
            </a:fld>
            <a:endParaRPr lang="en-US" dirty="0"/>
          </a:p>
        </p:txBody>
      </p:sp>
    </p:spTree>
    <p:extLst>
      <p:ext uri="{BB962C8B-B14F-4D97-AF65-F5344CB8AC3E}">
        <p14:creationId xmlns:p14="http://schemas.microsoft.com/office/powerpoint/2010/main" val="259117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Notes</a:t>
            </a:r>
          </a:p>
        </p:txBody>
      </p:sp>
      <p:sp>
        <p:nvSpPr>
          <p:cNvPr id="4" name="Slide Number Placeholder 3"/>
          <p:cNvSpPr>
            <a:spLocks noGrp="1"/>
          </p:cNvSpPr>
          <p:nvPr>
            <p:ph type="sldNum" sz="quarter" idx="5"/>
          </p:nvPr>
        </p:nvSpPr>
        <p:spPr/>
        <p:txBody>
          <a:bodyPr/>
          <a:lstStyle/>
          <a:p>
            <a:fld id="{A263C7BD-EE4B-42E2-A75C-958D06C60C46}" type="slidenum">
              <a:rPr lang="en-US" smtClean="0"/>
              <a:t>38</a:t>
            </a:fld>
            <a:endParaRPr lang="en-US" dirty="0"/>
          </a:p>
        </p:txBody>
      </p:sp>
    </p:spTree>
    <p:extLst>
      <p:ext uri="{BB962C8B-B14F-4D97-AF65-F5344CB8AC3E}">
        <p14:creationId xmlns:p14="http://schemas.microsoft.com/office/powerpoint/2010/main" val="1893601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Slide Notes</a:t>
            </a:r>
          </a:p>
        </p:txBody>
      </p:sp>
      <p:sp>
        <p:nvSpPr>
          <p:cNvPr id="4" name="Slide Number Placeholder 3"/>
          <p:cNvSpPr>
            <a:spLocks noGrp="1"/>
          </p:cNvSpPr>
          <p:nvPr>
            <p:ph type="sldNum" sz="quarter" idx="5"/>
          </p:nvPr>
        </p:nvSpPr>
        <p:spPr/>
        <p:txBody>
          <a:bodyPr/>
          <a:lstStyle/>
          <a:p>
            <a:fld id="{A263C7BD-EE4B-42E2-A75C-958D06C60C46}" type="slidenum">
              <a:rPr lang="en-US" smtClean="0"/>
              <a:t>66</a:t>
            </a:fld>
            <a:endParaRPr lang="en-US"/>
          </a:p>
        </p:txBody>
      </p:sp>
    </p:spTree>
    <p:extLst>
      <p:ext uri="{BB962C8B-B14F-4D97-AF65-F5344CB8AC3E}">
        <p14:creationId xmlns:p14="http://schemas.microsoft.com/office/powerpoint/2010/main" val="1893601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Values</a:t>
            </a:r>
          </a:p>
          <a:p>
            <a:r>
              <a:rPr lang="en-US"/>
              <a:t>Outcome driven</a:t>
            </a:r>
          </a:p>
          <a:p>
            <a:r>
              <a:rPr lang="en-US"/>
              <a:t>Customer biased</a:t>
            </a:r>
          </a:p>
          <a:p>
            <a:r>
              <a:rPr lang="en-US"/>
              <a:t>Positive mindset</a:t>
            </a:r>
          </a:p>
          <a:p>
            <a:r>
              <a:rPr lang="en-US"/>
              <a:t>Innovative spirit</a:t>
            </a:r>
          </a:p>
          <a:p>
            <a:r>
              <a:rPr lang="en-US"/>
              <a:t>Integrity</a:t>
            </a:r>
          </a:p>
        </p:txBody>
      </p:sp>
      <p:sp>
        <p:nvSpPr>
          <p:cNvPr id="4" name="Slide Number Placeholder 3"/>
          <p:cNvSpPr>
            <a:spLocks noGrp="1"/>
          </p:cNvSpPr>
          <p:nvPr>
            <p:ph type="sldNum" sz="quarter" idx="5"/>
          </p:nvPr>
        </p:nvSpPr>
        <p:spPr/>
        <p:txBody>
          <a:bodyPr/>
          <a:lstStyle/>
          <a:p>
            <a:fld id="{A263C7BD-EE4B-42E2-A75C-958D06C60C46}" type="slidenum">
              <a:rPr lang="en-US" smtClean="0"/>
              <a:t>67</a:t>
            </a:fld>
            <a:endParaRPr lang="en-US"/>
          </a:p>
        </p:txBody>
      </p:sp>
    </p:spTree>
    <p:extLst>
      <p:ext uri="{BB962C8B-B14F-4D97-AF65-F5344CB8AC3E}">
        <p14:creationId xmlns:p14="http://schemas.microsoft.com/office/powerpoint/2010/main" val="338539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338153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solidFill>
                  <a:srgbClr val="FF0000"/>
                </a:solidFill>
              </a:rPr>
              <a:t>Need new org chart created to include those mentioned in Brad’s note. Here’s who I’ve identified as GS 15s in BIOS today according to May 2, 24 BIOS org chart.</a:t>
            </a:r>
          </a:p>
          <a:p>
            <a:r>
              <a:rPr lang="en-US">
                <a:solidFill>
                  <a:srgbClr val="FF0000"/>
                </a:solidFill>
              </a:rPr>
              <a:t>Jarvis Newsome, COS, Business Operations</a:t>
            </a:r>
          </a:p>
          <a:p>
            <a:r>
              <a:rPr lang="en-US">
                <a:solidFill>
                  <a:srgbClr val="FF0000"/>
                </a:solidFill>
              </a:rPr>
              <a:t>Patricia Craighill, Portfolio and Investment Management</a:t>
            </a:r>
          </a:p>
          <a:p>
            <a:r>
              <a:rPr lang="en-US">
                <a:solidFill>
                  <a:srgbClr val="FF0000"/>
                </a:solidFill>
              </a:rPr>
              <a:t>Howard Green, Health</a:t>
            </a:r>
          </a:p>
          <a:p>
            <a:r>
              <a:rPr lang="en-US">
                <a:solidFill>
                  <a:srgbClr val="FF0000"/>
                </a:solidFill>
              </a:rPr>
              <a:t>Shawn </a:t>
            </a:r>
            <a:r>
              <a:rPr lang="en-US" err="1">
                <a:solidFill>
                  <a:srgbClr val="FF0000"/>
                </a:solidFill>
              </a:rPr>
              <a:t>Faherty</a:t>
            </a:r>
            <a:r>
              <a:rPr lang="en-US">
                <a:solidFill>
                  <a:srgbClr val="FF0000"/>
                </a:solidFill>
              </a:rPr>
              <a:t>, Health</a:t>
            </a:r>
          </a:p>
          <a:p>
            <a:r>
              <a:rPr lang="en-US">
                <a:solidFill>
                  <a:srgbClr val="FF0000"/>
                </a:solidFill>
              </a:rPr>
              <a:t>Cliff Sweney, Infrastructure and Network Support</a:t>
            </a:r>
          </a:p>
          <a:p>
            <a:r>
              <a:rPr lang="en-US">
                <a:solidFill>
                  <a:srgbClr val="FF0000"/>
                </a:solidFill>
              </a:rPr>
              <a:t>Mark Wagner, Corporate</a:t>
            </a:r>
          </a:p>
          <a:p>
            <a:r>
              <a:rPr lang="en-US">
                <a:solidFill>
                  <a:srgbClr val="FF0000"/>
                </a:solidFill>
              </a:rPr>
              <a:t>Thomas </a:t>
            </a:r>
            <a:r>
              <a:rPr lang="en-US" err="1">
                <a:solidFill>
                  <a:srgbClr val="FF0000"/>
                </a:solidFill>
              </a:rPr>
              <a:t>Verburght</a:t>
            </a:r>
            <a:r>
              <a:rPr lang="en-US">
                <a:solidFill>
                  <a:srgbClr val="FF0000"/>
                </a:solidFill>
              </a:rPr>
              <a:t>, Strategic Concepts Integration</a:t>
            </a:r>
          </a:p>
          <a:p>
            <a:r>
              <a:rPr lang="en-US">
                <a:solidFill>
                  <a:srgbClr val="FF0000"/>
                </a:solidFill>
              </a:rPr>
              <a:t>Nicholas </a:t>
            </a:r>
            <a:r>
              <a:rPr lang="en-US" err="1">
                <a:solidFill>
                  <a:srgbClr val="FF0000"/>
                </a:solidFill>
              </a:rPr>
              <a:t>Lins</a:t>
            </a:r>
            <a:r>
              <a:rPr lang="en-US">
                <a:solidFill>
                  <a:srgbClr val="FF0000"/>
                </a:solidFill>
              </a:rPr>
              <a:t>, Benefits, Appeals, and Memorials</a:t>
            </a:r>
          </a:p>
          <a:p>
            <a:r>
              <a:rPr lang="en-US">
                <a:solidFill>
                  <a:srgbClr val="FF0000"/>
                </a:solidFill>
              </a:rPr>
              <a:t>John Burke, Office of Technical Integration</a:t>
            </a:r>
          </a:p>
          <a:p>
            <a:r>
              <a:rPr lang="en-US">
                <a:solidFill>
                  <a:srgbClr val="FF0000"/>
                </a:solidFill>
              </a:rPr>
              <a:t>Tammy Watson, Office of Technical Integration</a:t>
            </a:r>
          </a:p>
          <a:p>
            <a:endParaRPr lang="en-US">
              <a:solidFill>
                <a:srgbClr val="FF0000"/>
              </a:solidFill>
            </a:endParaRPr>
          </a:p>
          <a:p>
            <a:r>
              <a:rPr lang="en-US">
                <a:solidFill>
                  <a:srgbClr val="FF0000"/>
                </a:solidFill>
              </a:rPr>
              <a:t>Am I right? Who’s missing or should be changed? Need titles for each of them and please no acronyms so we can pass 508 quickly. We’ll have OC create a new org chart with these folks listed below their service line. I think Patty and Cliff are the only additions. Is that correct? What’s missing? What should be added?</a:t>
            </a:r>
          </a:p>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910502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71</a:t>
            </a:fld>
            <a:endParaRPr lang="en-US"/>
          </a:p>
        </p:txBody>
      </p:sp>
    </p:spTree>
    <p:extLst>
      <p:ext uri="{BB962C8B-B14F-4D97-AF65-F5344CB8AC3E}">
        <p14:creationId xmlns:p14="http://schemas.microsoft.com/office/powerpoint/2010/main" val="4194733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a:rPr>
              <a:t>In BIOS, we are responsible for gathering our Business Partner’s visions and outcomes and mapping them to OIT products and services. BRMs play a critical role in helping shape that business demand by optimizing potential business value and aligning it with our business partners, and ultimately, the VA’s strategic vision. </a:t>
            </a:r>
          </a:p>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72</a:t>
            </a:fld>
            <a:endParaRPr lang="en-US"/>
          </a:p>
        </p:txBody>
      </p:sp>
    </p:spTree>
    <p:extLst>
      <p:ext uri="{BB962C8B-B14F-4D97-AF65-F5344CB8AC3E}">
        <p14:creationId xmlns:p14="http://schemas.microsoft.com/office/powerpoint/2010/main" val="2516264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tabLst>
                <a:tab pos="457200" algn="l"/>
              </a:tabLst>
            </a:pP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tabLst>
                <a:tab pos="457200" algn="l"/>
              </a:tabLst>
            </a:pPr>
            <a:r>
              <a:rPr lang="en-US" sz="1100" b="1" kern="100">
                <a:effectLst/>
                <a:latin typeface="Calibri" panose="020F0502020204030204" pitchFamily="34" charset="0"/>
                <a:ea typeface="Yu Mincho" panose="02020400000000000000" pitchFamily="18" charset="-128"/>
                <a:cs typeface="Arial" panose="020B0604020202020204" pitchFamily="34" charset="0"/>
              </a:rPr>
              <a:t>Industry is a VALUED AND REQUIRED PARTNER </a:t>
            </a:r>
            <a:r>
              <a:rPr lang="en-US" sz="1100" kern="100">
                <a:effectLst/>
                <a:latin typeface="Calibri" panose="020F0502020204030204" pitchFamily="34" charset="0"/>
                <a:ea typeface="Yu Mincho" panose="02020400000000000000" pitchFamily="18" charset="-128"/>
                <a:cs typeface="Arial" panose="020B0604020202020204" pitchFamily="34" charset="0"/>
              </a:rPr>
              <a:t>to ensure VA delivers the best customer service to Veterans.  Close collaboration and coordination between Industry leaders, VA Administrations, and the Office of Information Technology (OIT) is essential to preserve CIO Accountability on issues such as security and Intellectual Property.  </a:t>
            </a:r>
            <a:br>
              <a:rPr lang="en-US" sz="1100" kern="100">
                <a:effectLst/>
                <a:latin typeface="Calibri" panose="020F0502020204030204" pitchFamily="34" charset="0"/>
                <a:ea typeface="Yu Mincho" panose="02020400000000000000" pitchFamily="18" charset="-128"/>
                <a:cs typeface="Arial" panose="020B0604020202020204" pitchFamily="34" charset="0"/>
              </a:rPr>
            </a:br>
            <a:r>
              <a:rPr lang="en-US" sz="1100" b="1" kern="100">
                <a:effectLst/>
                <a:latin typeface="Calibri" panose="020F0502020204030204" pitchFamily="34" charset="0"/>
                <a:ea typeface="Yu Mincho" panose="02020400000000000000" pitchFamily="18" charset="-128"/>
                <a:cs typeface="Arial" panose="020B0604020202020204" pitchFamily="34" charset="0"/>
              </a:rPr>
              <a:t> </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tabLst>
                <a:tab pos="457200" algn="l"/>
              </a:tabLst>
            </a:pPr>
            <a:r>
              <a:rPr lang="en-US" sz="1100" b="1" kern="100">
                <a:effectLst/>
                <a:latin typeface="Calibri" panose="020F0502020204030204" pitchFamily="34" charset="0"/>
                <a:ea typeface="Yu Mincho" panose="02020400000000000000" pitchFamily="18" charset="-128"/>
                <a:cs typeface="Arial" panose="020B0604020202020204" pitchFamily="34" charset="0"/>
              </a:rPr>
              <a:t>All IT products and services must be vetted by OIT.  </a:t>
            </a:r>
            <a:r>
              <a:rPr lang="en-US" sz="1100" kern="100">
                <a:effectLst/>
                <a:latin typeface="Calibri" panose="020F0502020204030204" pitchFamily="34" charset="0"/>
                <a:ea typeface="Yu Mincho" panose="02020400000000000000" pitchFamily="18" charset="-128"/>
                <a:cs typeface="Arial" panose="020B0604020202020204" pitchFamily="34" charset="0"/>
              </a:rPr>
              <a:t>This requirement may add</a:t>
            </a:r>
            <a:r>
              <a:rPr lang="en-US" sz="1100" b="1" kern="100">
                <a:effectLst/>
                <a:latin typeface="Calibri" panose="020F0502020204030204" pitchFamily="34" charset="0"/>
                <a:ea typeface="Yu Mincho" panose="02020400000000000000" pitchFamily="18" charset="-128"/>
                <a:cs typeface="Arial" panose="020B0604020202020204" pitchFamily="34" charset="0"/>
              </a:rPr>
              <a:t> </a:t>
            </a:r>
            <a:r>
              <a:rPr lang="en-US" sz="1100" kern="100">
                <a:effectLst/>
                <a:latin typeface="Calibri" panose="020F0502020204030204" pitchFamily="34" charset="0"/>
                <a:ea typeface="Yu Mincho" panose="02020400000000000000" pitchFamily="18" charset="-128"/>
                <a:cs typeface="Arial" panose="020B0604020202020204" pitchFamily="34" charset="0"/>
              </a:rPr>
              <a:t>time to the delivery process and require modifications if requirements are not specified up front.  </a:t>
            </a:r>
            <a:r>
              <a:rPr lang="en-US" sz="1100" kern="100">
                <a:effectLst/>
                <a:latin typeface="Calibri" panose="020F0502020204030204" pitchFamily="34" charset="0"/>
                <a:ea typeface="Calibri" panose="020F0502020204030204" pitchFamily="34" charset="0"/>
                <a:cs typeface="Calibri" panose="020F0502020204030204" pitchFamily="34" charset="0"/>
              </a:rPr>
              <a:t>If you are working with a VA organization other than OIT, please ask if the organization has coordinated with OIT.  OIT is working with multiple acquisition areas to ensure appropriate requirements are included in acquisition documentation.</a:t>
            </a:r>
            <a:br>
              <a:rPr lang="en-US" sz="1100" kern="100">
                <a:effectLst/>
                <a:latin typeface="Calibri" panose="020F0502020204030204" pitchFamily="34" charset="0"/>
                <a:ea typeface="Calibri" panose="020F0502020204030204" pitchFamily="34" charset="0"/>
                <a:cs typeface="Calibri" panose="020F0502020204030204" pitchFamily="34" charset="0"/>
              </a:rPr>
            </a:b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tabLst>
                <a:tab pos="457200" algn="l"/>
              </a:tabLst>
            </a:pPr>
            <a:r>
              <a:rPr lang="en-US" sz="1100" b="1" kern="100">
                <a:effectLst/>
                <a:latin typeface="Calibri" panose="020F0502020204030204" pitchFamily="34" charset="0"/>
                <a:ea typeface="Yu Mincho" panose="02020400000000000000" pitchFamily="18" charset="-128"/>
                <a:cs typeface="Arial" panose="020B0604020202020204" pitchFamily="34" charset="0"/>
              </a:rPr>
              <a:t>VA defines </a:t>
            </a:r>
            <a:r>
              <a:rPr lang="en-US" sz="1100" b="1" kern="0">
                <a:effectLst/>
                <a:latin typeface="Calibri" panose="020F0502020204030204" pitchFamily="34" charset="0"/>
                <a:ea typeface="Yu Mincho" panose="02020400000000000000" pitchFamily="18" charset="-128"/>
                <a:cs typeface="Arial" panose="020B0604020202020204" pitchFamily="34" charset="0"/>
              </a:rPr>
              <a:t>Business Led IT Services </a:t>
            </a:r>
            <a:r>
              <a:rPr lang="en-US" sz="1100" kern="0">
                <a:effectLst/>
                <a:latin typeface="Calibri" panose="020F0502020204030204" pitchFamily="34" charset="0"/>
                <a:ea typeface="Yu Mincho" panose="02020400000000000000" pitchFamily="18" charset="-128"/>
                <a:cs typeface="Arial" panose="020B0604020202020204" pitchFamily="34" charset="0"/>
              </a:rPr>
              <a:t>as products and services that are not under the direct control of OIT.  These services can take several forms:</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100" b="1" kern="0">
                <a:effectLst/>
                <a:latin typeface="Calibri" panose="020F0502020204030204" pitchFamily="34" charset="0"/>
                <a:ea typeface="Yu Mincho" panose="02020400000000000000" pitchFamily="18" charset="-128"/>
                <a:cs typeface="Arial" panose="020B0604020202020204" pitchFamily="34" charset="0"/>
              </a:rPr>
              <a:t>Managed Services</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100" b="1" kern="0">
                <a:effectLst/>
                <a:latin typeface="Calibri" panose="020F0502020204030204" pitchFamily="34" charset="0"/>
                <a:ea typeface="Yu Mincho" panose="02020400000000000000" pitchFamily="18" charset="-128"/>
                <a:cs typeface="Arial" panose="020B0604020202020204" pitchFamily="34" charset="0"/>
              </a:rPr>
              <a:t>SaaS/PaaS not already part of OIT defined marketplace</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100" b="1" kern="0">
                <a:effectLst/>
                <a:latin typeface="Calibri" panose="020F0502020204030204" pitchFamily="34" charset="0"/>
                <a:ea typeface="Yu Mincho" panose="02020400000000000000" pitchFamily="18" charset="-128"/>
                <a:cs typeface="Arial" panose="020B0604020202020204" pitchFamily="34" charset="0"/>
              </a:rPr>
              <a:t>Commercial Off the Shelf (COTS) not already part of TRM</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Symbol" panose="05050102010706020507" pitchFamily="18" charset="2"/>
              <a:buChar char=""/>
            </a:pPr>
            <a:r>
              <a:rPr lang="en-US" sz="1100" b="1" kern="0">
                <a:effectLst/>
                <a:latin typeface="Calibri" panose="020F0502020204030204" pitchFamily="34" charset="0"/>
                <a:ea typeface="Yu Mincho" panose="02020400000000000000" pitchFamily="18" charset="-128"/>
                <a:cs typeface="Arial" panose="020B0604020202020204" pitchFamily="34" charset="0"/>
              </a:rPr>
              <a:t>Connected Devices</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Symbol" panose="05050102010706020507" pitchFamily="18" charset="2"/>
              <a:buChar char=""/>
            </a:pPr>
            <a:r>
              <a:rPr lang="en-US" sz="1100" b="1" kern="0">
                <a:effectLst/>
                <a:latin typeface="Calibri" panose="020F0502020204030204" pitchFamily="34" charset="0"/>
                <a:ea typeface="Yu Mincho" panose="02020400000000000000" pitchFamily="18" charset="-128"/>
                <a:cs typeface="Arial" panose="020B0604020202020204" pitchFamily="34" charset="0"/>
              </a:rPr>
              <a:t>Web Applications/Portals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921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br>
              <a:rPr lang="en-US" sz="1100" b="1" kern="0">
                <a:effectLst/>
                <a:latin typeface="Calibri" panose="020F0502020204030204" pitchFamily="34" charset="0"/>
                <a:ea typeface="Yu Mincho" panose="02020400000000000000" pitchFamily="18" charset="-128"/>
                <a:cs typeface="Arial" panose="020B0604020202020204" pitchFamily="34"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Regardless of the acquiring organization, VA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IT products and services must comply with all legal requirements as well as with OIT policies and best practices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include:</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i="1" u="sng" kern="100">
                <a:effectLst/>
                <a:latin typeface="Calibri" panose="020F0502020204030204" pitchFamily="34" charset="0"/>
                <a:ea typeface="Calibri" panose="020F0502020204030204" pitchFamily="34" charset="0"/>
                <a:cs typeface="Times New Roman" panose="02020603050405020304" pitchFamily="18" charset="0"/>
              </a:rPr>
              <a:t>System Security</a:t>
            </a:r>
            <a:r>
              <a:rPr lang="en-US" sz="1800" b="1" i="1"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comply with the security principles established by the Privacy Act, Federal Information Security Management Act, Heath Insurance Portability and Accountability Act, Federal Risk and Authorization Management Process, and other statutes.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i="1" u="sng" kern="100">
                <a:effectLst/>
                <a:latin typeface="Calibri" panose="020F0502020204030204" pitchFamily="34" charset="0"/>
                <a:ea typeface="Calibri" panose="020F0502020204030204" pitchFamily="34" charset="0"/>
                <a:cs typeface="Times New Roman" panose="02020603050405020304" pitchFamily="18" charset="0"/>
              </a:rPr>
              <a:t>IT Acquisition Compliance</a:t>
            </a:r>
            <a:r>
              <a:rPr lang="en-US" sz="1800" b="1" i="1"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comply with the CIO’s authority to oversee all VA IT investments pursuant to the Federal Information Technology Acquisition Reform Act.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i="1" u="sng" kern="100">
                <a:effectLst/>
                <a:latin typeface="Calibri" panose="020F0502020204030204" pitchFamily="34" charset="0"/>
                <a:ea typeface="Calibri" panose="020F0502020204030204" pitchFamily="34" charset="0"/>
                <a:cs typeface="Times New Roman" panose="02020603050405020304" pitchFamily="18" charset="0"/>
              </a:rPr>
              <a:t>Engineering and Architectural Compliance</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ensure that applications adhere to approved configuration baselines management standards, and architectural design patterns.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i="1" u="sng" kern="100">
                <a:effectLst/>
                <a:latin typeface="Calibri" panose="020F0502020204030204" pitchFamily="34" charset="0"/>
                <a:ea typeface="Calibri" panose="020F0502020204030204" pitchFamily="34" charset="0"/>
                <a:cs typeface="Times New Roman" panose="02020603050405020304" pitchFamily="18" charset="0"/>
              </a:rPr>
              <a:t>Hosting Requirements</a:t>
            </a:r>
            <a:r>
              <a:rPr lang="en-US" sz="1800" kern="100">
                <a:effectLst/>
                <a:latin typeface="Calibri" panose="020F0502020204030204" pitchFamily="34" charset="0"/>
                <a:ea typeface="Calibri" panose="020F0502020204030204" pitchFamily="34" charset="0"/>
                <a:cs typeface="Times New Roman" panose="02020603050405020304" pitchFamily="18" charset="0"/>
              </a:rPr>
              <a:t> - All VA IT cloud applications must be hosted in the VA Enterprise Cloud (VAEC)environment to ensure consistent utilization and execution.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b="1" i="1" u="sng" kern="100">
                <a:effectLst/>
                <a:latin typeface="Calibri" panose="020F0502020204030204" pitchFamily="34" charset="0"/>
                <a:ea typeface="Calibri" panose="020F0502020204030204" pitchFamily="34" charset="0"/>
                <a:cs typeface="Times New Roman" panose="02020603050405020304" pitchFamily="18" charset="0"/>
              </a:rPr>
              <a:t>VA Intellectual Property (IP) and Data Retention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ensure VA can support the lifecycle of IT products independent of suppliers.</a:t>
            </a:r>
          </a:p>
          <a:p>
            <a:pPr marL="0" marR="0" algn="l">
              <a:lnSpc>
                <a:spcPct val="107000"/>
              </a:lnSpc>
              <a:spcBef>
                <a:spcPts val="0"/>
              </a:spcBef>
              <a:spcAft>
                <a:spcPts val="800"/>
              </a:spcAft>
              <a:tabLst>
                <a:tab pos="457200" algn="l"/>
              </a:tabLst>
            </a:pPr>
            <a:r>
              <a:rPr lang="en-US" sz="1100" kern="0">
                <a:effectLst/>
                <a:latin typeface="Calibri" panose="020F0502020204030204" pitchFamily="34" charset="0"/>
                <a:ea typeface="Yu Mincho" panose="02020400000000000000" pitchFamily="18" charset="-128"/>
                <a:cs typeface="Arial" panose="020B0604020202020204" pitchFamily="34" charset="0"/>
              </a:rPr>
              <a:t>  </a:t>
            </a:r>
            <a:endParaRPr lang="en-US" sz="900" kern="100">
              <a:effectLst/>
              <a:latin typeface="Calibri" panose="020F0502020204030204" pitchFamily="34" charset="0"/>
              <a:ea typeface="Calibri" panose="020F0502020204030204" pitchFamily="34" charset="0"/>
              <a:cs typeface="Arial" panose="020B0604020202020204" pitchFamily="34" charset="0"/>
            </a:endParaRPr>
          </a:p>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2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3C7BD-EE4B-42E2-A75C-958D06C60C46}" type="slidenum">
              <a:rPr lang="en-US" smtClean="0"/>
              <a:t>4</a:t>
            </a:fld>
            <a:endParaRPr lang="en-US" dirty="0"/>
          </a:p>
        </p:txBody>
      </p:sp>
    </p:spTree>
    <p:extLst>
      <p:ext uri="{BB962C8B-B14F-4D97-AF65-F5344CB8AC3E}">
        <p14:creationId xmlns:p14="http://schemas.microsoft.com/office/powerpoint/2010/main" val="3385471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919191">
                    <a:lumMod val="50000"/>
                  </a:srgbClr>
                </a:solidFill>
                <a:effectLst/>
                <a:uLnTx/>
                <a:uFillTx/>
                <a:latin typeface="Arial" panose="020B0604020202020204" pitchFamily="34" charset="0"/>
                <a:cs typeface="Arial" panose="020B0604020202020204" pitchFamily="34" charset="0"/>
              </a:rPr>
              <a:t>Giving leadership and our workforce visibility into our priorities allows each of us to make </a:t>
            </a:r>
            <a:r>
              <a:rPr lang="en-US" sz="1200" i="1">
                <a:solidFill>
                  <a:srgbClr val="919191">
                    <a:lumMod val="50000"/>
                  </a:srgbClr>
                </a:solidFill>
                <a:latin typeface="Arial" panose="020B0604020202020204" pitchFamily="34" charset="0"/>
                <a:cs typeface="Arial" panose="020B0604020202020204" pitchFamily="34" charset="0"/>
              </a:rPr>
              <a:t>informed </a:t>
            </a:r>
            <a:r>
              <a:rPr kumimoji="0" lang="en-US" sz="1200" i="1" u="none" strike="noStrike" kern="1200" cap="none" spc="0" normalizeH="0" baseline="0" noProof="0">
                <a:ln>
                  <a:noFill/>
                </a:ln>
                <a:solidFill>
                  <a:srgbClr val="919191">
                    <a:lumMod val="50000"/>
                  </a:srgbClr>
                </a:solidFill>
                <a:effectLst/>
                <a:uLnTx/>
                <a:uFillTx/>
                <a:latin typeface="Arial" panose="020B0604020202020204" pitchFamily="34" charset="0"/>
                <a:cs typeface="Arial" panose="020B0604020202020204" pitchFamily="34" charset="0"/>
              </a:rPr>
              <a:t>decisions that are well coordinated with our partners in </a:t>
            </a:r>
            <a:r>
              <a:rPr lang="en-US" sz="1200" i="1">
                <a:solidFill>
                  <a:srgbClr val="919191">
                    <a:lumMod val="50000"/>
                  </a:srgbClr>
                </a:solidFill>
                <a:latin typeface="Arial" panose="020B0604020202020204" pitchFamily="34" charset="0"/>
                <a:cs typeface="Arial" panose="020B0604020202020204" pitchFamily="34" charset="0"/>
              </a:rPr>
              <a:t>IT service lines, administration, and staff offices. It</a:t>
            </a:r>
            <a:r>
              <a:rPr kumimoji="0" lang="en-US" sz="1200" i="1" u="none" strike="noStrike" kern="1200" cap="none" spc="0" normalizeH="0" baseline="0" noProof="0">
                <a:ln>
                  <a:noFill/>
                </a:ln>
                <a:solidFill>
                  <a:srgbClr val="919191">
                    <a:lumMod val="50000"/>
                  </a:srgbClr>
                </a:solidFill>
                <a:effectLst/>
                <a:uLnTx/>
                <a:uFillTx/>
                <a:latin typeface="Arial" panose="020B0604020202020204" pitchFamily="34" charset="0"/>
                <a:cs typeface="Arial" panose="020B0604020202020204" pitchFamily="34" charset="0"/>
              </a:rPr>
              <a:t> also helps us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Generate a visible Budget level “cut line” that formulates the basis of the Unplanned/ Shortfall (UFR) view in the next FY cycle</a:t>
            </a:r>
          </a:p>
        </p:txBody>
      </p:sp>
      <p:sp>
        <p:nvSpPr>
          <p:cNvPr id="4" name="Slide Number Placeholder 3"/>
          <p:cNvSpPr>
            <a:spLocks noGrp="1"/>
          </p:cNvSpPr>
          <p:nvPr>
            <p:ph type="sldNum" sz="quarter" idx="5"/>
          </p:nvPr>
        </p:nvSpPr>
        <p:spPr/>
        <p:txBody>
          <a:bodyPr/>
          <a:lstStyle/>
          <a:p>
            <a:fld id="{A263C7BD-EE4B-42E2-A75C-958D06C60C46}" type="slidenum">
              <a:rPr lang="en-US" smtClean="0"/>
              <a:t>75</a:t>
            </a:fld>
            <a:endParaRPr lang="en-US"/>
          </a:p>
        </p:txBody>
      </p:sp>
    </p:spTree>
    <p:extLst>
      <p:ext uri="{BB962C8B-B14F-4D97-AF65-F5344CB8AC3E}">
        <p14:creationId xmlns:p14="http://schemas.microsoft.com/office/powerpoint/2010/main" val="149910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1009517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2523561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028021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79</a:t>
            </a:fld>
            <a:endParaRPr lang="en-US"/>
          </a:p>
        </p:txBody>
      </p:sp>
    </p:spTree>
    <p:extLst>
      <p:ext uri="{BB962C8B-B14F-4D97-AF65-F5344CB8AC3E}">
        <p14:creationId xmlns:p14="http://schemas.microsoft.com/office/powerpoint/2010/main" val="3844421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80</a:t>
            </a:fld>
            <a:endParaRPr lang="en-US"/>
          </a:p>
        </p:txBody>
      </p:sp>
    </p:spTree>
    <p:extLst>
      <p:ext uri="{BB962C8B-B14F-4D97-AF65-F5344CB8AC3E}">
        <p14:creationId xmlns:p14="http://schemas.microsoft.com/office/powerpoint/2010/main" val="2851990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81</a:t>
            </a:fld>
            <a:endParaRPr lang="en-US"/>
          </a:p>
        </p:txBody>
      </p:sp>
    </p:spTree>
    <p:extLst>
      <p:ext uri="{BB962C8B-B14F-4D97-AF65-F5344CB8AC3E}">
        <p14:creationId xmlns:p14="http://schemas.microsoft.com/office/powerpoint/2010/main" val="1596428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82</a:t>
            </a:fld>
            <a:endParaRPr lang="en-US"/>
          </a:p>
        </p:txBody>
      </p:sp>
    </p:spTree>
    <p:extLst>
      <p:ext uri="{BB962C8B-B14F-4D97-AF65-F5344CB8AC3E}">
        <p14:creationId xmlns:p14="http://schemas.microsoft.com/office/powerpoint/2010/main" val="3138173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Slide Notes</a:t>
            </a:r>
          </a:p>
        </p:txBody>
      </p:sp>
      <p:sp>
        <p:nvSpPr>
          <p:cNvPr id="4" name="Slide Number Placeholder 3"/>
          <p:cNvSpPr>
            <a:spLocks noGrp="1"/>
          </p:cNvSpPr>
          <p:nvPr>
            <p:ph type="sldNum" sz="quarter" idx="5"/>
          </p:nvPr>
        </p:nvSpPr>
        <p:spPr/>
        <p:txBody>
          <a:bodyPr/>
          <a:lstStyle/>
          <a:p>
            <a:fld id="{A263C7BD-EE4B-42E2-A75C-958D06C60C46}" type="slidenum">
              <a:rPr lang="en-US" smtClean="0"/>
              <a:t>83</a:t>
            </a:fld>
            <a:endParaRPr lang="en-US"/>
          </a:p>
        </p:txBody>
      </p:sp>
    </p:spTree>
    <p:extLst>
      <p:ext uri="{BB962C8B-B14F-4D97-AF65-F5344CB8AC3E}">
        <p14:creationId xmlns:p14="http://schemas.microsoft.com/office/powerpoint/2010/main" val="1893601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84</a:t>
            </a:fld>
            <a:endParaRPr lang="en-US"/>
          </a:p>
        </p:txBody>
      </p:sp>
    </p:spTree>
    <p:extLst>
      <p:ext uri="{BB962C8B-B14F-4D97-AF65-F5344CB8AC3E}">
        <p14:creationId xmlns:p14="http://schemas.microsoft.com/office/powerpoint/2010/main" val="177823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448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85</a:t>
            </a:fld>
            <a:endParaRPr lang="en-US"/>
          </a:p>
        </p:txBody>
      </p:sp>
    </p:spTree>
    <p:extLst>
      <p:ext uri="{BB962C8B-B14F-4D97-AF65-F5344CB8AC3E}">
        <p14:creationId xmlns:p14="http://schemas.microsoft.com/office/powerpoint/2010/main" val="2738090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86</a:t>
            </a:fld>
            <a:endParaRPr lang="en-US"/>
          </a:p>
        </p:txBody>
      </p:sp>
    </p:spTree>
    <p:extLst>
      <p:ext uri="{BB962C8B-B14F-4D97-AF65-F5344CB8AC3E}">
        <p14:creationId xmlns:p14="http://schemas.microsoft.com/office/powerpoint/2010/main" val="3506519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821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88</a:t>
            </a:fld>
            <a:endParaRPr lang="en-US"/>
          </a:p>
        </p:txBody>
      </p:sp>
    </p:spTree>
    <p:extLst>
      <p:ext uri="{BB962C8B-B14F-4D97-AF65-F5344CB8AC3E}">
        <p14:creationId xmlns:p14="http://schemas.microsoft.com/office/powerpoint/2010/main" val="3544919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89</a:t>
            </a:fld>
            <a:endParaRPr lang="en-US"/>
          </a:p>
        </p:txBody>
      </p:sp>
    </p:spTree>
    <p:extLst>
      <p:ext uri="{BB962C8B-B14F-4D97-AF65-F5344CB8AC3E}">
        <p14:creationId xmlns:p14="http://schemas.microsoft.com/office/powerpoint/2010/main" val="1838011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90</a:t>
            </a:fld>
            <a:endParaRPr lang="en-US"/>
          </a:p>
        </p:txBody>
      </p:sp>
    </p:spTree>
    <p:extLst>
      <p:ext uri="{BB962C8B-B14F-4D97-AF65-F5344CB8AC3E}">
        <p14:creationId xmlns:p14="http://schemas.microsoft.com/office/powerpoint/2010/main" val="769266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590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92</a:t>
            </a:fld>
            <a:endParaRPr lang="en-US"/>
          </a:p>
        </p:txBody>
      </p:sp>
    </p:spTree>
    <p:extLst>
      <p:ext uri="{BB962C8B-B14F-4D97-AF65-F5344CB8AC3E}">
        <p14:creationId xmlns:p14="http://schemas.microsoft.com/office/powerpoint/2010/main" val="769266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93</a:t>
            </a:fld>
            <a:endParaRPr lang="en-US"/>
          </a:p>
        </p:txBody>
      </p:sp>
    </p:spTree>
    <p:extLst>
      <p:ext uri="{BB962C8B-B14F-4D97-AF65-F5344CB8AC3E}">
        <p14:creationId xmlns:p14="http://schemas.microsoft.com/office/powerpoint/2010/main" val="1229981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94</a:t>
            </a:fld>
            <a:endParaRPr lang="en-US"/>
          </a:p>
        </p:txBody>
      </p:sp>
    </p:spTree>
    <p:extLst>
      <p:ext uri="{BB962C8B-B14F-4D97-AF65-F5344CB8AC3E}">
        <p14:creationId xmlns:p14="http://schemas.microsoft.com/office/powerpoint/2010/main" val="369785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6</a:t>
            </a:fld>
            <a:endParaRPr lang="en-US" dirty="0"/>
          </a:p>
        </p:txBody>
      </p:sp>
    </p:spTree>
    <p:extLst>
      <p:ext uri="{BB962C8B-B14F-4D97-AF65-F5344CB8AC3E}">
        <p14:creationId xmlns:p14="http://schemas.microsoft.com/office/powerpoint/2010/main" val="3291549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63C7BD-EE4B-42E2-A75C-958D06C60C46}" type="slidenum">
              <a:rPr lang="en-US" smtClean="0"/>
              <a:t>95</a:t>
            </a:fld>
            <a:endParaRPr lang="en-US"/>
          </a:p>
        </p:txBody>
      </p:sp>
    </p:spTree>
    <p:extLst>
      <p:ext uri="{BB962C8B-B14F-4D97-AF65-F5344CB8AC3E}">
        <p14:creationId xmlns:p14="http://schemas.microsoft.com/office/powerpoint/2010/main" val="3416577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2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676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324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935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2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676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324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935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1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C6DCBEF-77AD-4748-9BB9-3C40A15350FF}" type="slidenum">
              <a:rPr lang="en-US" smtClean="0">
                <a:ea typeface="ＭＳ Ｐゴシック" pitchFamily="80" charset="-128"/>
              </a:rPr>
              <a:pPr/>
              <a:t>7</a:t>
            </a:fld>
            <a:endParaRPr lang="en-US">
              <a:ea typeface="ＭＳ Ｐゴシック" pitchFamily="8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r>
              <a:rPr lang="en-US" dirty="0">
                <a:ea typeface="ＭＳ Ｐゴシック"/>
              </a:rPr>
              <a:t>The TAC falls under the Office of Acquisition, Logistics, and Construction (circled in red).  </a:t>
            </a:r>
            <a:endParaRPr lang="en-US" dirty="0"/>
          </a:p>
          <a:p>
            <a:pPr eaLnBrk="1" hangingPunct="1"/>
            <a:endParaRPr lang="en-US" dirty="0">
              <a:ea typeface="ＭＳ Ｐゴシック" pitchFamily="80" charset="-128"/>
            </a:endParaRPr>
          </a:p>
          <a:p>
            <a:r>
              <a:rPr lang="en-US" dirty="0">
                <a:ea typeface="ＭＳ Ｐゴシック"/>
              </a:rPr>
              <a:t>The TAC buys all IT goods and services over $100k for the VA enterprise regardless of customer or funding type.  The TAC’s biggest customer, in terms of the number of actions we execute and the volume of dollars we obligate, is the Office of Information and Technology (OIT) (just to the left of OALC on the org charts above); led by VA’s Chief Information Officer (CIO), they are the IT steward for the entire VA.  We also issue contracts on behalf of the Veterans Benefits Administration (VBA), the Veterans Health Administration (VHA), and the National Cemetery Administration (NCA).  </a:t>
            </a:r>
          </a:p>
          <a:p>
            <a:endParaRPr lang="en-US" dirty="0">
              <a:ea typeface="ＭＳ Ｐゴシック"/>
              <a:cs typeface="Calibri"/>
            </a:endParaRPr>
          </a:p>
          <a:p>
            <a:pPr eaLnBrk="1" hangingPunct="1"/>
            <a:endParaRPr lang="en-US" dirty="0">
              <a:ea typeface="ＭＳ Ｐゴシック" pitchFamily="80" charset="-128"/>
            </a:endParaRPr>
          </a:p>
        </p:txBody>
      </p:sp>
      <p:sp>
        <p:nvSpPr>
          <p:cNvPr id="4" name="Rectangle 3">
            <a:extLst>
              <a:ext uri="{FF2B5EF4-FFF2-40B4-BE49-F238E27FC236}">
                <a16:creationId xmlns:a16="http://schemas.microsoft.com/office/drawing/2014/main" id="{42909F38-9F6F-4F66-961B-0161B1C0A5CB}"/>
              </a:ext>
            </a:extLst>
          </p:cNvPr>
          <p:cNvSpPr/>
          <p:nvPr/>
        </p:nvSpPr>
        <p:spPr>
          <a:xfrm>
            <a:off x="304800" y="8789706"/>
            <a:ext cx="1215204" cy="276999"/>
          </a:xfrm>
          <a:prstGeom prst="rect">
            <a:avLst/>
          </a:prstGeom>
        </p:spPr>
        <p:txBody>
          <a:bodyPr wrap="none">
            <a:spAutoFit/>
          </a:bodyPr>
          <a:lstStyle/>
          <a:p>
            <a:pPr lvl="0"/>
            <a:r>
              <a:rPr lang="en-US" sz="1200" b="1">
                <a:solidFill>
                  <a:srgbClr val="4F81BD">
                    <a:lumMod val="50000"/>
                  </a:srgbClr>
                </a:solidFill>
              </a:rPr>
              <a:t>TAC Overview</a:t>
            </a:r>
          </a:p>
        </p:txBody>
      </p:sp>
    </p:spTree>
    <p:extLst>
      <p:ext uri="{BB962C8B-B14F-4D97-AF65-F5344CB8AC3E}">
        <p14:creationId xmlns:p14="http://schemas.microsoft.com/office/powerpoint/2010/main" val="34702772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906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791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127</a:t>
            </a:fld>
            <a:endParaRPr lang="en-US">
              <a:solidFill>
                <a:prstClr val="black"/>
              </a:solidFill>
            </a:endParaRPr>
          </a:p>
        </p:txBody>
      </p:sp>
    </p:spTree>
    <p:extLst>
      <p:ext uri="{BB962C8B-B14F-4D97-AF65-F5344CB8AC3E}">
        <p14:creationId xmlns:p14="http://schemas.microsoft.com/office/powerpoint/2010/main" val="3849306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5341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7345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575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5038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688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Notes</a:t>
            </a:r>
          </a:p>
        </p:txBody>
      </p:sp>
      <p:sp>
        <p:nvSpPr>
          <p:cNvPr id="4" name="Slide Number Placeholder 3"/>
          <p:cNvSpPr>
            <a:spLocks noGrp="1"/>
          </p:cNvSpPr>
          <p:nvPr>
            <p:ph type="sldNum" sz="quarter" idx="5"/>
          </p:nvPr>
        </p:nvSpPr>
        <p:spPr/>
        <p:txBody>
          <a:bodyPr/>
          <a:lstStyle/>
          <a:p>
            <a:fld id="{A263C7BD-EE4B-42E2-A75C-958D06C60C46}" type="slidenum">
              <a:rPr lang="en-US" smtClean="0"/>
              <a:t>135</a:t>
            </a:fld>
            <a:endParaRPr lang="en-US" dirty="0"/>
          </a:p>
        </p:txBody>
      </p:sp>
    </p:spTree>
    <p:extLst>
      <p:ext uri="{BB962C8B-B14F-4D97-AF65-F5344CB8AC3E}">
        <p14:creationId xmlns:p14="http://schemas.microsoft.com/office/powerpoint/2010/main" val="18936012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what you don’t see (Architecture , engineering </a:t>
            </a:r>
            <a:r>
              <a:rPr lang="en-US" dirty="0" err="1"/>
              <a:t>etc</a:t>
            </a:r>
            <a:r>
              <a:rPr lang="en-US" dirty="0"/>
              <a:t>)</a:t>
            </a:r>
          </a:p>
          <a:p>
            <a:pPr marL="628650" lvl="1" indent="-171450">
              <a:buFont typeface="Arial" panose="020B0604020202020204" pitchFamily="34" charset="0"/>
              <a:buChar char="•"/>
            </a:pPr>
            <a:r>
              <a:rPr lang="en-US" dirty="0"/>
              <a:t>Those components are seamlessly integrated into these pillars</a:t>
            </a:r>
          </a:p>
          <a:p>
            <a:pPr marL="628650" lvl="1" indent="-171450">
              <a:buFont typeface="Arial" panose="020B0604020202020204" pitchFamily="34" charset="0"/>
              <a:buChar char="•"/>
            </a:pPr>
            <a:r>
              <a:rPr lang="en-US" dirty="0"/>
              <a:t>Across each sub-pillar</a:t>
            </a:r>
            <a:endParaRPr lang="en-US" b="0" dirty="0"/>
          </a:p>
          <a:p>
            <a:pPr marL="171450" indent="-171450">
              <a:buFont typeface="Arial" panose="020B0604020202020204" pitchFamily="34" charset="0"/>
              <a:buChar char="•"/>
            </a:pPr>
            <a:r>
              <a:rPr lang="en-US" dirty="0"/>
              <a:t>Not just deployment but sustainment</a:t>
            </a:r>
          </a:p>
          <a:p>
            <a:pPr marL="171450" indent="-171450">
              <a:buFont typeface="Arial" panose="020B0604020202020204" pitchFamily="34" charset="0"/>
              <a:buChar char="•"/>
            </a:pPr>
            <a:r>
              <a:rPr lang="en-US" dirty="0"/>
              <a:t>Make more conversational</a:t>
            </a:r>
          </a:p>
        </p:txBody>
      </p:sp>
      <p:sp>
        <p:nvSpPr>
          <p:cNvPr id="4" name="Slide Number Placeholder 3"/>
          <p:cNvSpPr>
            <a:spLocks noGrp="1"/>
          </p:cNvSpPr>
          <p:nvPr>
            <p:ph type="sldNum" sz="quarter" idx="5"/>
          </p:nvPr>
        </p:nvSpPr>
        <p:spPr/>
        <p:txBody>
          <a:bodyPr/>
          <a:lstStyle/>
          <a:p>
            <a:fld id="{A263C7BD-EE4B-42E2-A75C-958D06C60C46}" type="slidenum">
              <a:rPr lang="en-US" smtClean="0"/>
              <a:t>137</a:t>
            </a:fld>
            <a:endParaRPr lang="en-US" dirty="0"/>
          </a:p>
        </p:txBody>
      </p:sp>
    </p:spTree>
    <p:extLst>
      <p:ext uri="{BB962C8B-B14F-4D97-AF65-F5344CB8AC3E}">
        <p14:creationId xmlns:p14="http://schemas.microsoft.com/office/powerpoint/2010/main" val="22726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C6DCBEF-77AD-4748-9BB9-3C40A15350FF}" type="slidenum">
              <a:rPr lang="en-US" smtClean="0">
                <a:ea typeface="ＭＳ Ｐゴシック" pitchFamily="80" charset="-128"/>
              </a:rPr>
              <a:pPr/>
              <a:t>8</a:t>
            </a:fld>
            <a:endParaRPr lang="en-US" dirty="0">
              <a:ea typeface="ＭＳ Ｐゴシック" pitchFamily="8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marL="0" marR="0" lvl="0" indent="0" algn="l" defTabSz="878098"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marL="0" marR="0" lvl="0" indent="0" algn="l" defTabSz="878098"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marL="0" marR="0" lvl="0" indent="0" algn="l" defTabSz="878098"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eaLnBrk="1" hangingPunct="1"/>
            <a:endParaRPr lang="en-US" dirty="0">
              <a:ea typeface="ＭＳ Ｐゴシック" pitchFamily="80" charset="-128"/>
            </a:endParaRPr>
          </a:p>
        </p:txBody>
      </p:sp>
    </p:spTree>
    <p:extLst>
      <p:ext uri="{BB962C8B-B14F-4D97-AF65-F5344CB8AC3E}">
        <p14:creationId xmlns:p14="http://schemas.microsoft.com/office/powerpoint/2010/main" val="966116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Need to include in voiceover the alignment to the OIT goals</a:t>
            </a:r>
          </a:p>
          <a:p>
            <a:pPr marL="285750" indent="-285750">
              <a:buFont typeface="Arial" panose="020B0604020202020204" pitchFamily="34" charset="0"/>
              <a:buChar char="•"/>
            </a:pPr>
            <a:r>
              <a:rPr lang="en-US" sz="1800" b="0" i="0" u="none" strike="noStrike" baseline="0" dirty="0">
                <a:latin typeface="Myriad Pro"/>
              </a:rPr>
              <a:t>OIT’s Vision: Drive Exceptional Digital Experiences and Power World-Class Veteran Health Care and Benefits Through Technology </a:t>
            </a:r>
          </a:p>
          <a:p>
            <a:pPr marL="285750" indent="-285750">
              <a:buFont typeface="Arial" panose="020B0604020202020204" pitchFamily="34" charset="0"/>
              <a:buChar char="•"/>
            </a:pPr>
            <a:r>
              <a:rPr lang="en-US" sz="1800" b="0" i="0" u="none" strike="noStrike" baseline="0" dirty="0">
                <a:latin typeface="Myriad Pro"/>
              </a:rPr>
              <a:t>OIT’s Mission: Deliver World-Class IT Products and Services to VA and the Nation’s Veterans </a:t>
            </a:r>
          </a:p>
          <a:p>
            <a:pPr marL="285750" indent="-285750">
              <a:buFont typeface="Arial" panose="020B0604020202020204" pitchFamily="34" charset="0"/>
              <a:buChar char="•"/>
            </a:pPr>
            <a:r>
              <a:rPr lang="en-US" sz="1800" b="0" i="0" u="none" strike="noStrike" baseline="0" dirty="0">
                <a:latin typeface="Myriad Pro"/>
              </a:rPr>
              <a:t>One of OIT’s Priorities: Delightful End User Experience</a:t>
            </a:r>
          </a:p>
          <a:p>
            <a:pPr marL="285750" indent="-285750">
              <a:buFont typeface="Arial" panose="020B0604020202020204" pitchFamily="34" charset="0"/>
              <a:buChar char="•"/>
            </a:pPr>
            <a:r>
              <a:rPr lang="en-US" sz="1800" b="0" i="0" u="none" strike="noStrike" baseline="0" dirty="0">
                <a:latin typeface="Myriad Pro"/>
              </a:rPr>
              <a:t>One of OIT’s Partnership Strategies: Deliver a Seamless Digital Health Experience</a:t>
            </a:r>
            <a:endParaRPr lang="en-US" dirty="0"/>
          </a:p>
          <a:p>
            <a:r>
              <a:rPr lang="en-US" dirty="0"/>
              <a:t>And EHRM Mission and Vision / Overall VHA</a:t>
            </a:r>
          </a:p>
          <a:p>
            <a:pPr marL="171450" indent="-171450">
              <a:buFont typeface="Arial" panose="020B0604020202020204" pitchFamily="34" charset="0"/>
              <a:buChar char="•"/>
            </a:pPr>
            <a:r>
              <a:rPr lang="en-US" dirty="0"/>
              <a:t>Love is something that makes people uncomfortable</a:t>
            </a:r>
          </a:p>
          <a:p>
            <a:pPr marL="628650" lvl="1" indent="-171450">
              <a:buFont typeface="Arial" panose="020B0604020202020204" pitchFamily="34" charset="0"/>
              <a:buChar char="•"/>
            </a:pPr>
            <a:r>
              <a:rPr lang="en-US" dirty="0"/>
              <a:t>Intentional</a:t>
            </a:r>
          </a:p>
          <a:p>
            <a:pPr marL="628650" lvl="1" indent="-171450">
              <a:buFont typeface="Arial" panose="020B0604020202020204" pitchFamily="34" charset="0"/>
              <a:buChar char="•"/>
            </a:pPr>
            <a:r>
              <a:rPr lang="en-US" dirty="0"/>
              <a:t>Accept its faults</a:t>
            </a:r>
          </a:p>
          <a:p>
            <a:pPr marL="628650" lvl="1" indent="-171450">
              <a:buFont typeface="Arial" panose="020B0604020202020204" pitchFamily="34" charset="0"/>
              <a:buChar char="•"/>
            </a:pPr>
            <a:r>
              <a:rPr lang="en-US" dirty="0"/>
              <a:t>May not like everything about it, but support the whole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B31FA43-6C0E-6047-B106-ADAB81A86D51}" type="slidenum">
              <a:rPr lang="en-US" smtClean="0"/>
              <a:t>138</a:t>
            </a:fld>
            <a:endParaRPr lang="en-US"/>
          </a:p>
        </p:txBody>
      </p:sp>
    </p:spTree>
    <p:extLst>
      <p:ext uri="{BB962C8B-B14F-4D97-AF65-F5344CB8AC3E}">
        <p14:creationId xmlns:p14="http://schemas.microsoft.com/office/powerpoint/2010/main" val="349932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Starting from the center overview the Enclave and then talk about the facilities</a:t>
            </a:r>
          </a:p>
          <a:p>
            <a:pPr marL="171450" indent="-171450">
              <a:buFont typeface="Arial" panose="020B0604020202020204" pitchFamily="34" charset="0"/>
              <a:buChar char="•"/>
            </a:pPr>
            <a:r>
              <a:rPr lang="en-US" dirty="0"/>
              <a:t>Talk about the ecosystem</a:t>
            </a:r>
          </a:p>
          <a:p>
            <a:pPr marL="628650" lvl="1" indent="-171450">
              <a:buFont typeface="Arial" panose="020B0604020202020204" pitchFamily="34" charset="0"/>
              <a:buChar char="•"/>
            </a:pPr>
            <a:r>
              <a:rPr lang="en-US" dirty="0"/>
              <a:t>Digital Version of patient record which we share</a:t>
            </a:r>
          </a:p>
          <a:p>
            <a:pPr marL="171450" lvl="0" indent="-171450">
              <a:buFont typeface="Arial" panose="020B0604020202020204" pitchFamily="34" charset="0"/>
              <a:buChar char="•"/>
            </a:pPr>
            <a:r>
              <a:rPr lang="en-US" dirty="0"/>
              <a:t>Security shared between</a:t>
            </a:r>
          </a:p>
          <a:p>
            <a:pPr marL="628650" lvl="1" indent="-171450">
              <a:buFont typeface="Arial" panose="020B0604020202020204" pitchFamily="34" charset="0"/>
              <a:buChar char="•"/>
            </a:pPr>
            <a:r>
              <a:rPr lang="en-US" dirty="0"/>
              <a:t>Secured enclave that provides all agencies </a:t>
            </a:r>
            <a:r>
              <a:rPr lang="en-US" u="sng" dirty="0"/>
              <a:t>standardization</a:t>
            </a:r>
            <a:r>
              <a:rPr lang="en-US" dirty="0"/>
              <a:t> of security</a:t>
            </a: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139</a:t>
            </a:fld>
            <a:endParaRPr lang="en-US" dirty="0"/>
          </a:p>
        </p:txBody>
      </p:sp>
    </p:spTree>
    <p:extLst>
      <p:ext uri="{BB962C8B-B14F-4D97-AF65-F5344CB8AC3E}">
        <p14:creationId xmlns:p14="http://schemas.microsoft.com/office/powerpoint/2010/main" val="15992813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Connect to the baseline</a:t>
            </a:r>
          </a:p>
          <a:p>
            <a:pPr marL="171450" indent="-171450">
              <a:buFont typeface="Arial" panose="020B0604020202020204" pitchFamily="34" charset="0"/>
              <a:buChar char="•"/>
            </a:pPr>
            <a:r>
              <a:rPr lang="en-US" dirty="0"/>
              <a:t>Need help to standardize, not to change. Mandate compatible technologies and processes</a:t>
            </a:r>
          </a:p>
          <a:p>
            <a:pPr marL="171450" indent="-171450">
              <a:buFont typeface="Arial" panose="020B0604020202020204" pitchFamily="34" charset="0"/>
              <a:buChar char="•"/>
            </a:pPr>
            <a:r>
              <a:rPr lang="en-US" dirty="0"/>
              <a:t>Describe performance </a:t>
            </a:r>
          </a:p>
          <a:p>
            <a:pPr marL="171450" indent="-171450">
              <a:buFont typeface="Arial" panose="020B0604020202020204" pitchFamily="34" charset="0"/>
              <a:buChar char="•"/>
            </a:pPr>
            <a:r>
              <a:rPr lang="en-US" dirty="0"/>
              <a:t>Use an example</a:t>
            </a:r>
          </a:p>
          <a:p>
            <a:pPr marL="628650" lvl="1" indent="-171450">
              <a:buFont typeface="Arial" panose="020B0604020202020204" pitchFamily="34" charset="0"/>
              <a:buChar char="•"/>
            </a:pPr>
            <a:r>
              <a:rPr lang="en-US" dirty="0"/>
              <a:t>Standards based standards- like API’s</a:t>
            </a:r>
          </a:p>
          <a:p>
            <a:pPr marL="628650" lvl="1" indent="-171450">
              <a:buFont typeface="Arial" panose="020B0604020202020204" pitchFamily="34" charset="0"/>
              <a:buChar char="•"/>
            </a:pPr>
            <a:r>
              <a:rPr lang="en-US" dirty="0"/>
              <a:t>Enable secure and seamless data exchange</a:t>
            </a:r>
          </a:p>
          <a:p>
            <a:pPr marL="628650" lvl="1" indent="-171450">
              <a:buFont typeface="Arial" panose="020B0604020202020204" pitchFamily="34" charset="0"/>
              <a:buChar char="•"/>
            </a:pPr>
            <a:r>
              <a:rPr lang="en-US" dirty="0"/>
              <a:t>Promote interoperability</a:t>
            </a:r>
          </a:p>
          <a:p>
            <a:pPr marL="171450" lvl="0" indent="-171450">
              <a:buFont typeface="Arial" panose="020B0604020202020204" pitchFamily="34" charset="0"/>
              <a:buChar char="•"/>
            </a:pPr>
            <a:r>
              <a:rPr lang="en-US" dirty="0"/>
              <a:t>Standardized, Enterprise, and Sustainable</a:t>
            </a:r>
          </a:p>
          <a:p>
            <a:pPr marL="171450" lvl="0" indent="-171450">
              <a:buFont typeface="Arial" panose="020B0604020202020204" pitchFamily="34" charset="0"/>
              <a:buChar char="•"/>
            </a:pPr>
            <a:r>
              <a:rPr lang="en-US" dirty="0"/>
              <a:t>Outside – In</a:t>
            </a:r>
          </a:p>
          <a:p>
            <a:pPr marL="171450" lvl="0" indent="-171450">
              <a:buFont typeface="Arial" panose="020B0604020202020204" pitchFamily="34" charset="0"/>
              <a:buChar char="•"/>
            </a:pPr>
            <a:r>
              <a:rPr lang="en-US" dirty="0"/>
              <a:t>Thinking about what we are doing with standardization in mind. Helps us with costs, complexity etc. We need to think about long term sustainability.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140</a:t>
            </a:fld>
            <a:endParaRPr lang="en-US" dirty="0"/>
          </a:p>
        </p:txBody>
      </p:sp>
    </p:spTree>
    <p:extLst>
      <p:ext uri="{BB962C8B-B14F-4D97-AF65-F5344CB8AC3E}">
        <p14:creationId xmlns:p14="http://schemas.microsoft.com/office/powerpoint/2010/main" val="4043133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it better by how the system is used. Don’t mess with standards. Changing standards is not good, leave the data streams alone. </a:t>
            </a:r>
          </a:p>
          <a:p>
            <a:pPr marL="171450" indent="-171450">
              <a:buFont typeface="Arial" panose="020B0604020202020204" pitchFamily="34" charset="0"/>
              <a:buChar char="•"/>
            </a:pPr>
            <a:r>
              <a:rPr lang="en-US" dirty="0"/>
              <a:t>mention the path patterns and middleware layer patterns</a:t>
            </a:r>
          </a:p>
          <a:p>
            <a:pPr marL="171450" indent="-171450">
              <a:buFont typeface="Arial" panose="020B0604020202020204" pitchFamily="34" charset="0"/>
              <a:buChar char="•"/>
            </a:pPr>
            <a:r>
              <a:rPr lang="en-US" dirty="0"/>
              <a:t>Leverage use cases to see who else can benefit</a:t>
            </a:r>
          </a:p>
          <a:p>
            <a:pPr marL="171450" indent="-171450">
              <a:buFont typeface="Arial" panose="020B0604020202020204" pitchFamily="34" charset="0"/>
              <a:buChar char="•"/>
            </a:pPr>
            <a:r>
              <a:rPr lang="en-US" dirty="0"/>
              <a:t>Innovative solutions, need to eliminate the disruptions to the user experience.</a:t>
            </a:r>
          </a:p>
          <a:p>
            <a:pPr marL="171450" indent="-171450">
              <a:buFont typeface="Arial" panose="020B0604020202020204" pitchFamily="34" charset="0"/>
              <a:buChar char="•"/>
            </a:pPr>
            <a:r>
              <a:rPr lang="en-US" dirty="0"/>
              <a:t>External solutions</a:t>
            </a:r>
          </a:p>
          <a:p>
            <a:pPr marL="171450" indent="-171450">
              <a:buFont typeface="Arial" panose="020B0604020202020204" pitchFamily="34" charset="0"/>
              <a:buChar char="•"/>
            </a:pPr>
            <a:r>
              <a:rPr lang="en-US" dirty="0"/>
              <a:t>Flexible framework for scalability</a:t>
            </a: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141</a:t>
            </a:fld>
            <a:endParaRPr lang="en-US" dirty="0"/>
          </a:p>
        </p:txBody>
      </p:sp>
    </p:spTree>
    <p:extLst>
      <p:ext uri="{BB962C8B-B14F-4D97-AF65-F5344CB8AC3E}">
        <p14:creationId xmlns:p14="http://schemas.microsoft.com/office/powerpoint/2010/main" val="30020302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Asking for innovative ideas, these are contracts that we use which we think are beneficial to VA</a:t>
            </a:r>
          </a:p>
          <a:p>
            <a:pPr marL="171450" indent="-171450">
              <a:buFont typeface="Arial" panose="020B0604020202020204" pitchFamily="34" charset="0"/>
              <a:buChar char="•"/>
            </a:pPr>
            <a:r>
              <a:rPr lang="en-US" dirty="0"/>
              <a:t>What does this really mean</a:t>
            </a:r>
          </a:p>
          <a:p>
            <a:pPr marL="628650" lvl="1" indent="-171450">
              <a:buFont typeface="Arial" panose="020B0604020202020204" pitchFamily="34" charset="0"/>
              <a:buChar char="•"/>
            </a:pPr>
            <a:r>
              <a:rPr lang="en-US" dirty="0"/>
              <a:t>Help us seek innovative ideas</a:t>
            </a:r>
          </a:p>
          <a:p>
            <a:pPr marL="171450" lvl="0" indent="-171450">
              <a:buFont typeface="Arial" panose="020B0604020202020204" pitchFamily="34" charset="0"/>
              <a:buChar char="•"/>
            </a:pPr>
            <a:r>
              <a:rPr lang="en-US" dirty="0"/>
              <a:t>Need to consider studies, future efforts should talk about general saving expectations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63C7BD-EE4B-42E2-A75C-958D06C60C46}" type="slidenum">
              <a:rPr lang="en-US" smtClean="0"/>
              <a:t>142</a:t>
            </a:fld>
            <a:endParaRPr lang="en-US" dirty="0"/>
          </a:p>
        </p:txBody>
      </p:sp>
    </p:spTree>
    <p:extLst>
      <p:ext uri="{BB962C8B-B14F-4D97-AF65-F5344CB8AC3E}">
        <p14:creationId xmlns:p14="http://schemas.microsoft.com/office/powerpoint/2010/main" val="3608588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975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A263C7BD-EE4B-42E2-A75C-958D06C60C46}" type="slidenum">
              <a:rPr lang="en-US" smtClean="0"/>
              <a:t>145</a:t>
            </a:fld>
            <a:endParaRPr lang="en-US"/>
          </a:p>
        </p:txBody>
      </p:sp>
    </p:spTree>
    <p:extLst>
      <p:ext uri="{BB962C8B-B14F-4D97-AF65-F5344CB8AC3E}">
        <p14:creationId xmlns:p14="http://schemas.microsoft.com/office/powerpoint/2010/main" val="23906650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3865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618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7B789-4ADF-4E75-9086-9724555B8A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06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F52CA-B0F8-4765-A98A-E28B7F77D152}" type="slidenum">
              <a:rPr lang="en-US" smtClean="0"/>
              <a:t>9</a:t>
            </a:fld>
            <a:endParaRPr lang="en-US"/>
          </a:p>
        </p:txBody>
      </p:sp>
    </p:spTree>
    <p:extLst>
      <p:ext uri="{BB962C8B-B14F-4D97-AF65-F5344CB8AC3E}">
        <p14:creationId xmlns:p14="http://schemas.microsoft.com/office/powerpoint/2010/main" val="2122156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7B789-4ADF-4E75-9086-9724555B8A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4241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6500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0"/>
              </a:spcAft>
              <a:buClrTx/>
              <a:buSzPts val="1000"/>
              <a:buFont typeface="Symbol" panose="05050102010706020507" pitchFamily="18" charset="2"/>
              <a:buNone/>
              <a:tabLst>
                <a:tab pos="-1828800" algn="l"/>
              </a:tabLst>
              <a:defRPr/>
            </a:pPr>
            <a:endParaRPr lang="en-US" sz="1200" b="1" i="1"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3731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sz="1800"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3C7BD-EE4B-42E2-A75C-958D06C60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7695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33237">
              <a:defRPr/>
            </a:pPr>
            <a:fld id="{A263C7BD-EE4B-42E2-A75C-958D06C60C46}" type="slidenum">
              <a:rPr lang="en-US">
                <a:solidFill>
                  <a:prstClr val="black"/>
                </a:solidFill>
                <a:latin typeface="Calibri"/>
              </a:rPr>
              <a:pPr defTabSz="933237">
                <a:defRPr/>
              </a:pPr>
              <a:t>153</a:t>
            </a:fld>
            <a:endParaRPr lang="en-US">
              <a:solidFill>
                <a:prstClr val="black"/>
              </a:solidFill>
              <a:latin typeface="Calibri"/>
            </a:endParaRPr>
          </a:p>
        </p:txBody>
      </p:sp>
    </p:spTree>
    <p:extLst>
      <p:ext uri="{BB962C8B-B14F-4D97-AF65-F5344CB8AC3E}">
        <p14:creationId xmlns:p14="http://schemas.microsoft.com/office/powerpoint/2010/main" val="27498189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“Pathfinder for vendors serves as the front door of VA”</a:t>
            </a:r>
          </a:p>
        </p:txBody>
      </p:sp>
      <p:sp>
        <p:nvSpPr>
          <p:cNvPr id="4" name="Slide Number Placeholder 3"/>
          <p:cNvSpPr>
            <a:spLocks noGrp="1"/>
          </p:cNvSpPr>
          <p:nvPr>
            <p:ph type="sldNum" sz="quarter" idx="5"/>
          </p:nvPr>
        </p:nvSpPr>
        <p:spPr/>
        <p:txBody>
          <a:bodyPr/>
          <a:lstStyle/>
          <a:p>
            <a:fld id="{E1E3A520-6135-4470-A52E-5D03AAE22222}" type="slidenum">
              <a:rPr lang="en-US" smtClean="0"/>
              <a:t>154</a:t>
            </a:fld>
            <a:endParaRPr lang="en-US"/>
          </a:p>
        </p:txBody>
      </p:sp>
    </p:spTree>
    <p:extLst>
      <p:ext uri="{BB962C8B-B14F-4D97-AF65-F5344CB8AC3E}">
        <p14:creationId xmlns:p14="http://schemas.microsoft.com/office/powerpoint/2010/main" val="41096907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VA Pathfinder is a digital concierge that provides each user with a tailored experience based on how the user answers questions as they move through their user journey.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Users who are interested in selling to VA have the opportunity to learn about how VA buys, submit their product or services to VA, and engage with relevant VA staff members.</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Learn by navigating opportunities and finding tailored resources about how to sell to VA.</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After you've completed your learning journey, submit your products and services for VA's awareness through the Pathfinder survey submission portal. </a:t>
            </a:r>
          </a:p>
          <a:p>
            <a:pPr marL="342900" marR="0" lvl="0" indent="-342900">
              <a:lnSpc>
                <a:spcPct val="107000"/>
              </a:lnSpc>
              <a:spcBef>
                <a:spcPts val="0"/>
              </a:spcBef>
              <a:spcAft>
                <a:spcPts val="8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Relevant VA staff members will engage with your submission through the course of a triage process that every vendor submission goes through.</a:t>
            </a:r>
          </a:p>
        </p:txBody>
      </p:sp>
      <p:sp>
        <p:nvSpPr>
          <p:cNvPr id="4" name="Slide Number Placeholder 3"/>
          <p:cNvSpPr>
            <a:spLocks noGrp="1"/>
          </p:cNvSpPr>
          <p:nvPr>
            <p:ph type="sldNum" sz="quarter" idx="5"/>
          </p:nvPr>
        </p:nvSpPr>
        <p:spPr/>
        <p:txBody>
          <a:bodyPr/>
          <a:lstStyle/>
          <a:p>
            <a:fld id="{E1E3A520-6135-4470-A52E-5D03AAE22222}" type="slidenum">
              <a:rPr lang="en-US" smtClean="0"/>
              <a:t>155</a:t>
            </a:fld>
            <a:endParaRPr lang="en-US"/>
          </a:p>
        </p:txBody>
      </p:sp>
    </p:spTree>
    <p:extLst>
      <p:ext uri="{BB962C8B-B14F-4D97-AF65-F5344CB8AC3E}">
        <p14:creationId xmlns:p14="http://schemas.microsoft.com/office/powerpoint/2010/main" val="2250826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Reach a new (and massive!) marketplace - the Veterans Health Administration serves over 6 million beneficiaries with an annual healthcare budget of around 110 billion dollars. It's a very large organization carrying lots of potential for acquisition of your products and services.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Spark opportunity - with 170 VA Medical Centers and 1100 outpatient clinics, there are countless opportunities for your products and services to be utilized in a clinical setting.</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Support clinicians - in addition to its mission of providing care to our Nation’s Veterans, VA also has the nation’s largest healthcare workforce with over 340,000 employees. Your products and services could help make their working lives easier.</a:t>
            </a:r>
          </a:p>
        </p:txBody>
      </p:sp>
      <p:sp>
        <p:nvSpPr>
          <p:cNvPr id="4" name="Slide Number Placeholder 3"/>
          <p:cNvSpPr>
            <a:spLocks noGrp="1"/>
          </p:cNvSpPr>
          <p:nvPr>
            <p:ph type="sldNum" sz="quarter" idx="5"/>
          </p:nvPr>
        </p:nvSpPr>
        <p:spPr/>
        <p:txBody>
          <a:bodyPr/>
          <a:lstStyle/>
          <a:p>
            <a:fld id="{E1E3A520-6135-4470-A52E-5D03AAE22222}" type="slidenum">
              <a:rPr lang="en-US" smtClean="0"/>
              <a:t>156</a:t>
            </a:fld>
            <a:endParaRPr lang="en-US"/>
          </a:p>
        </p:txBody>
      </p:sp>
    </p:spTree>
    <p:extLst>
      <p:ext uri="{BB962C8B-B14F-4D97-AF65-F5344CB8AC3E}">
        <p14:creationId xmlns:p14="http://schemas.microsoft.com/office/powerpoint/2010/main" val="98663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Pathfinder offers several benefits to vendors who want to sell to VA</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An improved user experience cuts through the red tape often associated with working with VA. We have received feedback from vendors that working with VA is not always the easiest and most transparent process, and Pathfinder helps solve that challenge.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You can build better connections within VA. Every Pathfinder submission goes to VA CMSO staff for review and is then shared with all VA staff for awareness through the Pathfinder market research database.</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Finally, your product or service can improve Veterans lives by offering state-of-the-art private sector products and innovations </a:t>
            </a:r>
          </a:p>
        </p:txBody>
      </p:sp>
      <p:sp>
        <p:nvSpPr>
          <p:cNvPr id="4" name="Slide Number Placeholder 3"/>
          <p:cNvSpPr>
            <a:spLocks noGrp="1"/>
          </p:cNvSpPr>
          <p:nvPr>
            <p:ph type="sldNum" sz="quarter" idx="5"/>
          </p:nvPr>
        </p:nvSpPr>
        <p:spPr/>
        <p:txBody>
          <a:bodyPr/>
          <a:lstStyle/>
          <a:p>
            <a:fld id="{E1E3A520-6135-4470-A52E-5D03AAE22222}" type="slidenum">
              <a:rPr lang="en-US" smtClean="0"/>
              <a:t>157</a:t>
            </a:fld>
            <a:endParaRPr lang="en-US"/>
          </a:p>
        </p:txBody>
      </p:sp>
    </p:spTree>
    <p:extLst>
      <p:ext uri="{BB962C8B-B14F-4D97-AF65-F5344CB8AC3E}">
        <p14:creationId xmlns:p14="http://schemas.microsoft.com/office/powerpoint/2010/main" val="31505981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Pathfinder helps vendors get ready to sell to VA</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It provides them with critical information on becoming qualified to provide products and services to a federal agency.</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Visit </a:t>
            </a:r>
            <a:r>
              <a:rPr lang="en-US" sz="11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www.pathfinder.va.gov/sell</a:t>
            </a:r>
            <a:r>
              <a:rPr lang="en-US" sz="1100" kern="100" dirty="0">
                <a:effectLst/>
                <a:latin typeface="Aptos" panose="020B0004020202020204" pitchFamily="34" charset="0"/>
                <a:ea typeface="Aptos" panose="020B0004020202020204" pitchFamily="34" charset="0"/>
                <a:cs typeface="Arial" panose="020B0604020202020204" pitchFamily="34" charset="0"/>
              </a:rPr>
              <a:t> to learn more about what VA buys and who VA works with, including information about:</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Arial" panose="020B0604020202020204" pitchFamily="34" charset="0"/>
              </a:rPr>
              <a:t>The 10 OMB categories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Arial" panose="020B0604020202020204" pitchFamily="34" charset="0"/>
              </a:rPr>
              <a:t>The Buy American Act</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Arial" panose="020B0604020202020204" pitchFamily="34" charset="0"/>
              </a:rPr>
              <a:t>VA policies regarding Veteran-Owned Small Business and Service-Disabled Veteran-Owned Small Businesses</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Arial" panose="020B0604020202020204" pitchFamily="34" charset="0"/>
              </a:rPr>
              <a:t>And more!</a:t>
            </a:r>
          </a:p>
          <a:p>
            <a:endParaRPr lang="en-US" dirty="0"/>
          </a:p>
        </p:txBody>
      </p:sp>
      <p:sp>
        <p:nvSpPr>
          <p:cNvPr id="4" name="Slide Number Placeholder 3"/>
          <p:cNvSpPr>
            <a:spLocks noGrp="1"/>
          </p:cNvSpPr>
          <p:nvPr>
            <p:ph type="sldNum" sz="quarter" idx="5"/>
          </p:nvPr>
        </p:nvSpPr>
        <p:spPr/>
        <p:txBody>
          <a:bodyPr/>
          <a:lstStyle/>
          <a:p>
            <a:fld id="{E1E3A520-6135-4470-A52E-5D03AAE22222}" type="slidenum">
              <a:rPr lang="en-US" smtClean="0"/>
              <a:t>158</a:t>
            </a:fld>
            <a:endParaRPr lang="en-US"/>
          </a:p>
        </p:txBody>
      </p:sp>
    </p:spTree>
    <p:extLst>
      <p:ext uri="{BB962C8B-B14F-4D97-AF65-F5344CB8AC3E}">
        <p14:creationId xmlns:p14="http://schemas.microsoft.com/office/powerpoint/2010/main" val="2472635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5376954"/>
            <a:ext cx="9144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solidFill>
                <a:prstClr val="white"/>
              </a:solidFill>
            </a:endParaRPr>
          </a:p>
        </p:txBody>
      </p:sp>
      <p:sp>
        <p:nvSpPr>
          <p:cNvPr id="6" name="Title 1"/>
          <p:cNvSpPr txBox="1">
            <a:spLocks/>
          </p:cNvSpPr>
          <p:nvPr userDrawn="1"/>
        </p:nvSpPr>
        <p:spPr>
          <a:xfrm>
            <a:off x="2921339" y="4803733"/>
            <a:ext cx="5775325" cy="450535"/>
          </a:xfrm>
          <a:prstGeom prst="rect">
            <a:avLst/>
          </a:prstGeom>
          <a:ln>
            <a:solidFill>
              <a:schemeClr val="bg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2000" dirty="0">
                <a:solidFill>
                  <a:srgbClr val="000000"/>
                </a:solidFill>
              </a:rPr>
              <a:t>August 30, 2017</a:t>
            </a:r>
          </a:p>
        </p:txBody>
      </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48664" y="5644912"/>
            <a:ext cx="3048000" cy="82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4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EE09A4-B2AE-0741-913B-DD91AC2D3E4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VA logo" descr="Logo and seal for the U.S. Department of Veterans Affairs, Office of Information and Technology"/>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8650" y="5802965"/>
            <a:ext cx="2530604" cy="660157"/>
          </a:xfrm>
          <a:prstGeom prst="rect">
            <a:avLst/>
          </a:prstGeom>
        </p:spPr>
      </p:pic>
      <p:sp>
        <p:nvSpPr>
          <p:cNvPr id="16" name="Presentation Title"/>
          <p:cNvSpPr>
            <a:spLocks noGrp="1"/>
          </p:cNvSpPr>
          <p:nvPr>
            <p:ph type="title" hasCustomPrompt="1"/>
          </p:nvPr>
        </p:nvSpPr>
        <p:spPr>
          <a:xfrm>
            <a:off x="628649" y="1572610"/>
            <a:ext cx="5886450" cy="789590"/>
          </a:xfrm>
        </p:spPr>
        <p:txBody>
          <a:bodyPr anchor="t">
            <a:noAutofit/>
          </a:bodyPr>
          <a:lstStyle>
            <a:lvl1pPr>
              <a:defRPr sz="2700" b="1" i="0" cap="all" baseline="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Presentation Title</a:t>
            </a:r>
          </a:p>
        </p:txBody>
      </p:sp>
      <p:sp>
        <p:nvSpPr>
          <p:cNvPr id="7" name="Name of Presenter"/>
          <p:cNvSpPr>
            <a:spLocks noGrp="1"/>
          </p:cNvSpPr>
          <p:nvPr>
            <p:ph type="body" sz="quarter" idx="10" hasCustomPrompt="1"/>
          </p:nvPr>
        </p:nvSpPr>
        <p:spPr>
          <a:xfrm>
            <a:off x="628649" y="2533916"/>
            <a:ext cx="5886451" cy="374904"/>
          </a:xfrm>
        </p:spPr>
        <p:txBody>
          <a:bodyPr>
            <a:noAutofit/>
          </a:bodyPr>
          <a:lstStyle>
            <a:lvl1pPr marL="0" indent="0">
              <a:buNone/>
              <a:defRPr sz="1650" b="1">
                <a:solidFill>
                  <a:srgbClr val="112F4E"/>
                </a:solidFill>
                <a:latin typeface="Segoe UI" panose="020B0502040204020203" pitchFamily="34" charset="0"/>
                <a:cs typeface="Segoe UI" panose="020B0502040204020203"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Name of Presenter</a:t>
            </a:r>
          </a:p>
        </p:txBody>
      </p:sp>
      <p:sp>
        <p:nvSpPr>
          <p:cNvPr id="18" name="Title of Presenter"/>
          <p:cNvSpPr>
            <a:spLocks noGrp="1"/>
          </p:cNvSpPr>
          <p:nvPr>
            <p:ph type="body" sz="quarter" idx="11" hasCustomPrompt="1"/>
          </p:nvPr>
        </p:nvSpPr>
        <p:spPr>
          <a:xfrm>
            <a:off x="628650" y="2957656"/>
            <a:ext cx="5886450" cy="393192"/>
          </a:xfrm>
        </p:spPr>
        <p:txBody>
          <a:bodyPr>
            <a:noAutofit/>
          </a:bodyPr>
          <a:lstStyle>
            <a:lvl1pPr marL="0" indent="0">
              <a:buNone/>
              <a:defRPr lang="en-US" sz="1650" i="0" kern="1200" baseline="0" dirty="0">
                <a:solidFill>
                  <a:srgbClr val="112F4E"/>
                </a:solidFill>
                <a:latin typeface="Segoe UI" panose="020B0502040204020203" pitchFamily="34" charset="0"/>
                <a:ea typeface="+mn-ea"/>
                <a:cs typeface="Segoe UI" panose="020B0502040204020203" pitchFamily="34" charset="0"/>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Title of Presenter</a:t>
            </a:r>
          </a:p>
        </p:txBody>
      </p:sp>
      <p:sp>
        <p:nvSpPr>
          <p:cNvPr id="22" name="Presenter's Organization"/>
          <p:cNvSpPr>
            <a:spLocks noGrp="1"/>
          </p:cNvSpPr>
          <p:nvPr>
            <p:ph type="body" sz="quarter" idx="12" hasCustomPrompt="1"/>
          </p:nvPr>
        </p:nvSpPr>
        <p:spPr>
          <a:xfrm>
            <a:off x="628650" y="3523469"/>
            <a:ext cx="5886450" cy="303022"/>
          </a:xfrm>
        </p:spPr>
        <p:txBody>
          <a:bodyPr>
            <a:noAutofit/>
          </a:bodyPr>
          <a:lstStyle>
            <a:lvl1pPr marL="0" indent="0">
              <a:buNone/>
              <a:defRPr lang="en-US" sz="1200" kern="1200" baseline="0" dirty="0">
                <a:solidFill>
                  <a:srgbClr val="112F4E"/>
                </a:solidFill>
                <a:latin typeface="Segoe UI" panose="020B0502040204020203" pitchFamily="34" charset="0"/>
                <a:ea typeface="+mn-ea"/>
                <a:cs typeface="Segoe UI" panose="020B0502040204020203" pitchFamily="34"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Presenter’s Organization</a:t>
            </a:r>
          </a:p>
        </p:txBody>
      </p:sp>
      <p:sp>
        <p:nvSpPr>
          <p:cNvPr id="27" name="Audience Name"/>
          <p:cNvSpPr>
            <a:spLocks noGrp="1"/>
          </p:cNvSpPr>
          <p:nvPr>
            <p:ph type="body" sz="quarter" idx="13" hasCustomPrompt="1"/>
          </p:nvPr>
        </p:nvSpPr>
        <p:spPr>
          <a:xfrm>
            <a:off x="628649" y="3946304"/>
            <a:ext cx="5886451" cy="24688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200" kern="1200" baseline="0" dirty="0" smtClean="0">
                <a:solidFill>
                  <a:srgbClr val="112F4E"/>
                </a:solidFill>
                <a:latin typeface="Segoe UI" panose="020B0502040204020203" pitchFamily="34" charset="0"/>
                <a:ea typeface="+mn-ea"/>
                <a:cs typeface="Segoe UI" panose="020B0502040204020203" pitchFamily="34" charset="0"/>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dirty="0"/>
              <a:t>Audience Name</a:t>
            </a:r>
          </a:p>
        </p:txBody>
      </p:sp>
      <p:sp>
        <p:nvSpPr>
          <p:cNvPr id="29" name="Month Day, YYYY"/>
          <p:cNvSpPr>
            <a:spLocks noGrp="1"/>
          </p:cNvSpPr>
          <p:nvPr>
            <p:ph type="body" sz="quarter" idx="14" hasCustomPrompt="1"/>
          </p:nvPr>
        </p:nvSpPr>
        <p:spPr>
          <a:xfrm>
            <a:off x="628650" y="4230904"/>
            <a:ext cx="5886449" cy="265176"/>
          </a:xfrm>
        </p:spPr>
        <p:txBody>
          <a:bodyPr>
            <a:noAutofit/>
          </a:bodyPr>
          <a:lstStyle>
            <a:lvl1pPr marL="0" indent="0">
              <a:buNone/>
              <a:defRPr lang="en-US" sz="1200" kern="1200" baseline="0" dirty="0" smtClean="0">
                <a:solidFill>
                  <a:srgbClr val="112F4E"/>
                </a:solidFill>
                <a:latin typeface="Segoe UI" panose="020B0502040204020203" pitchFamily="34" charset="0"/>
                <a:ea typeface="+mn-ea"/>
                <a:cs typeface="Segoe UI" panose="020B0502040204020203" pitchFamily="34"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pPr>
            <a:r>
              <a:rPr lang="en-US" dirty="0"/>
              <a:t>Month Day, YYYY</a:t>
            </a:r>
          </a:p>
        </p:txBody>
      </p:sp>
      <p:sp>
        <p:nvSpPr>
          <p:cNvPr id="3" name="Text Placeholder 2">
            <a:extLst>
              <a:ext uri="{FF2B5EF4-FFF2-40B4-BE49-F238E27FC236}">
                <a16:creationId xmlns:a16="http://schemas.microsoft.com/office/drawing/2014/main" id="{F62455E1-2795-BB42-8B2E-3B937E6819B2}"/>
              </a:ext>
            </a:extLst>
          </p:cNvPr>
          <p:cNvSpPr>
            <a:spLocks noGrp="1"/>
          </p:cNvSpPr>
          <p:nvPr>
            <p:ph type="body" sz="quarter" idx="15" hasCustomPrompt="1"/>
          </p:nvPr>
        </p:nvSpPr>
        <p:spPr>
          <a:xfrm>
            <a:off x="628650" y="5038502"/>
            <a:ext cx="5886449" cy="246888"/>
          </a:xfrm>
        </p:spPr>
        <p:txBody>
          <a:bodyPr anchor="b">
            <a:noAutofit/>
          </a:bodyPr>
          <a:lstStyle>
            <a:lvl1pPr marL="0" indent="0">
              <a:buNone/>
              <a:defRPr sz="900">
                <a:solidFill>
                  <a:srgbClr val="898989"/>
                </a:solidFill>
                <a:latin typeface="Segoe UI" panose="020B0502040204020203" pitchFamily="34" charset="0"/>
                <a:cs typeface="Segoe UI" panose="020B0502040204020203" pitchFamily="34" charset="0"/>
              </a:defRPr>
            </a:lvl1pPr>
          </a:lstStyle>
          <a:p>
            <a:pPr lvl="0"/>
            <a:r>
              <a:rPr lang="en-US" dirty="0"/>
              <a:t>FOR INTERNAL USE ONLY</a:t>
            </a:r>
          </a:p>
        </p:txBody>
      </p:sp>
    </p:spTree>
    <p:extLst>
      <p:ext uri="{BB962C8B-B14F-4D97-AF65-F5344CB8AC3E}">
        <p14:creationId xmlns:p14="http://schemas.microsoft.com/office/powerpoint/2010/main" val="325979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Icons w/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AC1BC-9395-493E-EB54-A752CB5B24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Slide Title"/>
          <p:cNvSpPr>
            <a:spLocks noGrp="1"/>
          </p:cNvSpPr>
          <p:nvPr>
            <p:ph type="title" hasCustomPrompt="1"/>
          </p:nvPr>
        </p:nvSpPr>
        <p:spPr>
          <a:xfrm>
            <a:off x="628650" y="374904"/>
            <a:ext cx="7886700" cy="685800"/>
          </a:xfrm>
        </p:spPr>
        <p:txBody>
          <a:bodyPr>
            <a:noAutofit/>
          </a:bodyPr>
          <a:lstStyle>
            <a:lvl1pPr>
              <a:defRPr sz="2100" b="1" i="0">
                <a:latin typeface="Calibri" charset="0"/>
                <a:ea typeface="Calibri" charset="0"/>
                <a:cs typeface="Calibri" charset="0"/>
              </a:defRPr>
            </a:lvl1pPr>
          </a:lstStyle>
          <a:p>
            <a:r>
              <a:rPr lang="en-US"/>
              <a:t>Insert Title, 28pt Segoe UI Bold</a:t>
            </a:r>
          </a:p>
        </p:txBody>
      </p:sp>
      <p:sp>
        <p:nvSpPr>
          <p:cNvPr id="8" name="Icon 1">
            <a:extLst>
              <a:ext uri="{FF2B5EF4-FFF2-40B4-BE49-F238E27FC236}">
                <a16:creationId xmlns:a16="http://schemas.microsoft.com/office/drawing/2014/main" id="{33DD426A-81F2-B34C-ABF5-EE466FE47906}"/>
              </a:ext>
            </a:extLst>
          </p:cNvPr>
          <p:cNvSpPr>
            <a:spLocks noGrp="1" noChangeAspect="1"/>
          </p:cNvSpPr>
          <p:nvPr>
            <p:ph type="pic" sz="quarter" idx="16" hasCustomPrompt="1"/>
          </p:nvPr>
        </p:nvSpPr>
        <p:spPr>
          <a:xfrm>
            <a:off x="628650" y="1238405"/>
            <a:ext cx="822960" cy="1097280"/>
          </a:xfrm>
        </p:spPr>
        <p:txBody>
          <a:bodyPr/>
          <a:lstStyle>
            <a:lvl1pPr marL="0" indent="0">
              <a:buNone/>
              <a:defRPr/>
            </a:lvl1pPr>
          </a:lstStyle>
          <a:p>
            <a:r>
              <a:rPr lang="en-US" dirty="0"/>
              <a:t>Icon</a:t>
            </a:r>
          </a:p>
        </p:txBody>
      </p:sp>
      <p:sp>
        <p:nvSpPr>
          <p:cNvPr id="10" name="Text Placeholder 1">
            <a:extLst>
              <a:ext uri="{FF2B5EF4-FFF2-40B4-BE49-F238E27FC236}">
                <a16:creationId xmlns:a16="http://schemas.microsoft.com/office/drawing/2014/main" id="{7A57BF28-2D4C-5C45-B921-0C1C8CB02A41}"/>
              </a:ext>
            </a:extLst>
          </p:cNvPr>
          <p:cNvSpPr>
            <a:spLocks noGrp="1"/>
          </p:cNvSpPr>
          <p:nvPr>
            <p:ph type="body" sz="quarter" idx="17" hasCustomPrompt="1"/>
          </p:nvPr>
        </p:nvSpPr>
        <p:spPr>
          <a:xfrm>
            <a:off x="1695450" y="1398426"/>
            <a:ext cx="2829485" cy="777241"/>
          </a:xfrm>
        </p:spPr>
        <p:txBody>
          <a:bodyPr anchor="ctr"/>
          <a:lstStyle/>
          <a:p>
            <a:pPr lvl="0"/>
            <a:r>
              <a:rPr lang="en-US" dirty="0"/>
              <a:t>Edit Master text styles</a:t>
            </a:r>
          </a:p>
        </p:txBody>
      </p:sp>
      <p:sp>
        <p:nvSpPr>
          <p:cNvPr id="16" name="Icon 2">
            <a:extLst>
              <a:ext uri="{FF2B5EF4-FFF2-40B4-BE49-F238E27FC236}">
                <a16:creationId xmlns:a16="http://schemas.microsoft.com/office/drawing/2014/main" id="{BEE80464-E9FA-434C-A292-19252F2ACA3B}"/>
              </a:ext>
            </a:extLst>
          </p:cNvPr>
          <p:cNvSpPr>
            <a:spLocks noGrp="1" noChangeAspect="1"/>
          </p:cNvSpPr>
          <p:nvPr>
            <p:ph type="pic" sz="quarter" idx="18" hasCustomPrompt="1"/>
          </p:nvPr>
        </p:nvSpPr>
        <p:spPr>
          <a:xfrm>
            <a:off x="628650" y="2526309"/>
            <a:ext cx="822960" cy="1097280"/>
          </a:xfrm>
        </p:spPr>
        <p:txBody>
          <a:bodyPr/>
          <a:lstStyle>
            <a:lvl1pPr marL="0" indent="0">
              <a:buNone/>
              <a:defRPr/>
            </a:lvl1pPr>
          </a:lstStyle>
          <a:p>
            <a:r>
              <a:rPr lang="en-US" dirty="0"/>
              <a:t>Icon</a:t>
            </a:r>
          </a:p>
        </p:txBody>
      </p:sp>
      <p:sp>
        <p:nvSpPr>
          <p:cNvPr id="20" name="Text Placeholder 2">
            <a:extLst>
              <a:ext uri="{FF2B5EF4-FFF2-40B4-BE49-F238E27FC236}">
                <a16:creationId xmlns:a16="http://schemas.microsoft.com/office/drawing/2014/main" id="{C729A1C2-9323-5542-BE76-53EBF91E0A64}"/>
              </a:ext>
            </a:extLst>
          </p:cNvPr>
          <p:cNvSpPr>
            <a:spLocks noGrp="1"/>
          </p:cNvSpPr>
          <p:nvPr>
            <p:ph type="body" sz="quarter" idx="19" hasCustomPrompt="1"/>
          </p:nvPr>
        </p:nvSpPr>
        <p:spPr>
          <a:xfrm>
            <a:off x="1695450" y="2668806"/>
            <a:ext cx="2829485" cy="793428"/>
          </a:xfrm>
        </p:spPr>
        <p:txBody>
          <a:bodyPr anchor="ctr"/>
          <a:lstStyle/>
          <a:p>
            <a:pPr lvl="0"/>
            <a:r>
              <a:rPr lang="en-US"/>
              <a:t>Edit Master text styles</a:t>
            </a:r>
          </a:p>
        </p:txBody>
      </p:sp>
      <p:sp>
        <p:nvSpPr>
          <p:cNvPr id="21" name="Icon 3">
            <a:extLst>
              <a:ext uri="{FF2B5EF4-FFF2-40B4-BE49-F238E27FC236}">
                <a16:creationId xmlns:a16="http://schemas.microsoft.com/office/drawing/2014/main" id="{490100E6-8287-294B-B50D-8ECC67FA8A81}"/>
              </a:ext>
            </a:extLst>
          </p:cNvPr>
          <p:cNvSpPr>
            <a:spLocks noGrp="1" noChangeAspect="1"/>
          </p:cNvSpPr>
          <p:nvPr>
            <p:ph type="pic" sz="quarter" idx="20" hasCustomPrompt="1"/>
          </p:nvPr>
        </p:nvSpPr>
        <p:spPr>
          <a:xfrm>
            <a:off x="628650" y="3814213"/>
            <a:ext cx="822960" cy="1097280"/>
          </a:xfrm>
        </p:spPr>
        <p:txBody>
          <a:bodyPr/>
          <a:lstStyle>
            <a:lvl1pPr marL="0" indent="0">
              <a:buNone/>
              <a:defRPr/>
            </a:lvl1pPr>
          </a:lstStyle>
          <a:p>
            <a:r>
              <a:rPr lang="en-US" dirty="0"/>
              <a:t>Icon</a:t>
            </a:r>
          </a:p>
        </p:txBody>
      </p:sp>
      <p:sp>
        <p:nvSpPr>
          <p:cNvPr id="22" name="Text Placeholder 3">
            <a:extLst>
              <a:ext uri="{FF2B5EF4-FFF2-40B4-BE49-F238E27FC236}">
                <a16:creationId xmlns:a16="http://schemas.microsoft.com/office/drawing/2014/main" id="{BBAF3B9D-3360-FD4E-B9B3-7CADE2B3B49F}"/>
              </a:ext>
            </a:extLst>
          </p:cNvPr>
          <p:cNvSpPr>
            <a:spLocks noGrp="1"/>
          </p:cNvSpPr>
          <p:nvPr>
            <p:ph type="body" sz="quarter" idx="21" hasCustomPrompt="1"/>
          </p:nvPr>
        </p:nvSpPr>
        <p:spPr>
          <a:xfrm>
            <a:off x="1695450" y="3955375"/>
            <a:ext cx="2829485" cy="813623"/>
          </a:xfrm>
        </p:spPr>
        <p:txBody>
          <a:bodyPr anchor="ctr"/>
          <a:lstStyle/>
          <a:p>
            <a:pPr lvl="0"/>
            <a:r>
              <a:rPr lang="en-US"/>
              <a:t>Edit Master text styles</a:t>
            </a:r>
          </a:p>
        </p:txBody>
      </p:sp>
      <p:sp>
        <p:nvSpPr>
          <p:cNvPr id="2" name="Icon 1">
            <a:extLst>
              <a:ext uri="{FF2B5EF4-FFF2-40B4-BE49-F238E27FC236}">
                <a16:creationId xmlns:a16="http://schemas.microsoft.com/office/drawing/2014/main" id="{B23873D2-33CA-900E-F6A1-066AE5B3A9FD}"/>
              </a:ext>
            </a:extLst>
          </p:cNvPr>
          <p:cNvSpPr>
            <a:spLocks noGrp="1" noChangeAspect="1"/>
          </p:cNvSpPr>
          <p:nvPr>
            <p:ph type="pic" sz="quarter" idx="24" hasCustomPrompt="1"/>
          </p:nvPr>
        </p:nvSpPr>
        <p:spPr>
          <a:xfrm>
            <a:off x="628650" y="5102118"/>
            <a:ext cx="822960" cy="1097280"/>
          </a:xfrm>
        </p:spPr>
        <p:txBody>
          <a:bodyPr/>
          <a:lstStyle>
            <a:lvl1pPr marL="0" indent="0">
              <a:buNone/>
              <a:defRPr/>
            </a:lvl1pPr>
          </a:lstStyle>
          <a:p>
            <a:r>
              <a:rPr lang="en-US" dirty="0"/>
              <a:t>Icon</a:t>
            </a:r>
          </a:p>
        </p:txBody>
      </p:sp>
      <p:sp>
        <p:nvSpPr>
          <p:cNvPr id="5" name="Text Placeholder 1">
            <a:extLst>
              <a:ext uri="{FF2B5EF4-FFF2-40B4-BE49-F238E27FC236}">
                <a16:creationId xmlns:a16="http://schemas.microsoft.com/office/drawing/2014/main" id="{62BA90B0-16B9-DE68-BE44-E2234F18CC25}"/>
              </a:ext>
            </a:extLst>
          </p:cNvPr>
          <p:cNvSpPr>
            <a:spLocks noGrp="1"/>
          </p:cNvSpPr>
          <p:nvPr>
            <p:ph type="body" sz="quarter" idx="25" hasCustomPrompt="1"/>
          </p:nvPr>
        </p:nvSpPr>
        <p:spPr>
          <a:xfrm>
            <a:off x="1696235" y="5262139"/>
            <a:ext cx="2914650" cy="777241"/>
          </a:xfrm>
        </p:spPr>
        <p:txBody>
          <a:bodyPr anchor="ctr"/>
          <a:lstStyle/>
          <a:p>
            <a:pPr lvl="0"/>
            <a:r>
              <a:rPr lang="en-US"/>
              <a:t>Edit Master text styles</a:t>
            </a:r>
          </a:p>
        </p:txBody>
      </p:sp>
      <p:sp>
        <p:nvSpPr>
          <p:cNvPr id="15" name="Icon 1">
            <a:extLst>
              <a:ext uri="{FF2B5EF4-FFF2-40B4-BE49-F238E27FC236}">
                <a16:creationId xmlns:a16="http://schemas.microsoft.com/office/drawing/2014/main" id="{544ECDE2-53BF-7D38-145B-67ECEBA3EDE2}"/>
              </a:ext>
            </a:extLst>
          </p:cNvPr>
          <p:cNvSpPr>
            <a:spLocks noGrp="1" noChangeAspect="1"/>
          </p:cNvSpPr>
          <p:nvPr>
            <p:ph type="pic" sz="quarter" idx="26" hasCustomPrompt="1"/>
          </p:nvPr>
        </p:nvSpPr>
        <p:spPr>
          <a:xfrm>
            <a:off x="4823608" y="1238405"/>
            <a:ext cx="822960" cy="1097280"/>
          </a:xfrm>
        </p:spPr>
        <p:txBody>
          <a:bodyPr/>
          <a:lstStyle>
            <a:lvl1pPr marL="0" indent="0">
              <a:buNone/>
              <a:defRPr/>
            </a:lvl1pPr>
          </a:lstStyle>
          <a:p>
            <a:r>
              <a:rPr lang="en-US" dirty="0"/>
              <a:t>Icon</a:t>
            </a:r>
          </a:p>
        </p:txBody>
      </p:sp>
      <p:sp>
        <p:nvSpPr>
          <p:cNvPr id="17" name="Text Placeholder 1">
            <a:extLst>
              <a:ext uri="{FF2B5EF4-FFF2-40B4-BE49-F238E27FC236}">
                <a16:creationId xmlns:a16="http://schemas.microsoft.com/office/drawing/2014/main" id="{885CD9DD-B781-E8AF-17BE-E427AE9721C1}"/>
              </a:ext>
            </a:extLst>
          </p:cNvPr>
          <p:cNvSpPr>
            <a:spLocks noGrp="1"/>
          </p:cNvSpPr>
          <p:nvPr>
            <p:ph type="body" sz="quarter" idx="27" hasCustomPrompt="1"/>
          </p:nvPr>
        </p:nvSpPr>
        <p:spPr>
          <a:xfrm>
            <a:off x="5890408" y="1398426"/>
            <a:ext cx="2829485" cy="777241"/>
          </a:xfrm>
        </p:spPr>
        <p:txBody>
          <a:bodyPr anchor="ctr"/>
          <a:lstStyle/>
          <a:p>
            <a:pPr lvl="0"/>
            <a:r>
              <a:rPr lang="en-US" dirty="0"/>
              <a:t>Edit Master text styles</a:t>
            </a:r>
          </a:p>
        </p:txBody>
      </p:sp>
      <p:sp>
        <p:nvSpPr>
          <p:cNvPr id="18" name="Icon 2">
            <a:extLst>
              <a:ext uri="{FF2B5EF4-FFF2-40B4-BE49-F238E27FC236}">
                <a16:creationId xmlns:a16="http://schemas.microsoft.com/office/drawing/2014/main" id="{384A348C-0F3D-5304-C3E7-E963A7C98919}"/>
              </a:ext>
            </a:extLst>
          </p:cNvPr>
          <p:cNvSpPr>
            <a:spLocks noGrp="1" noChangeAspect="1"/>
          </p:cNvSpPr>
          <p:nvPr>
            <p:ph type="pic" sz="quarter" idx="28" hasCustomPrompt="1"/>
          </p:nvPr>
        </p:nvSpPr>
        <p:spPr>
          <a:xfrm>
            <a:off x="4823608" y="2526309"/>
            <a:ext cx="822960" cy="1097280"/>
          </a:xfrm>
        </p:spPr>
        <p:txBody>
          <a:bodyPr/>
          <a:lstStyle>
            <a:lvl1pPr marL="0" indent="0">
              <a:buNone/>
              <a:defRPr/>
            </a:lvl1pPr>
          </a:lstStyle>
          <a:p>
            <a:r>
              <a:rPr lang="en-US" dirty="0"/>
              <a:t>Icon</a:t>
            </a:r>
          </a:p>
        </p:txBody>
      </p:sp>
      <p:sp>
        <p:nvSpPr>
          <p:cNvPr id="19" name="Text Placeholder 2">
            <a:extLst>
              <a:ext uri="{FF2B5EF4-FFF2-40B4-BE49-F238E27FC236}">
                <a16:creationId xmlns:a16="http://schemas.microsoft.com/office/drawing/2014/main" id="{CF938D53-61FD-4830-1E9E-7BC09369B861}"/>
              </a:ext>
            </a:extLst>
          </p:cNvPr>
          <p:cNvSpPr>
            <a:spLocks noGrp="1"/>
          </p:cNvSpPr>
          <p:nvPr>
            <p:ph type="body" sz="quarter" idx="29" hasCustomPrompt="1"/>
          </p:nvPr>
        </p:nvSpPr>
        <p:spPr>
          <a:xfrm>
            <a:off x="5890408" y="2668806"/>
            <a:ext cx="2829485" cy="793428"/>
          </a:xfrm>
        </p:spPr>
        <p:txBody>
          <a:bodyPr anchor="ctr"/>
          <a:lstStyle/>
          <a:p>
            <a:pPr lvl="0"/>
            <a:r>
              <a:rPr lang="en-US"/>
              <a:t>Edit Master text styles</a:t>
            </a:r>
          </a:p>
        </p:txBody>
      </p:sp>
      <p:sp>
        <p:nvSpPr>
          <p:cNvPr id="23" name="Icon 3">
            <a:extLst>
              <a:ext uri="{FF2B5EF4-FFF2-40B4-BE49-F238E27FC236}">
                <a16:creationId xmlns:a16="http://schemas.microsoft.com/office/drawing/2014/main" id="{872E967D-B651-C6C7-6813-B802B09BF7F2}"/>
              </a:ext>
            </a:extLst>
          </p:cNvPr>
          <p:cNvSpPr>
            <a:spLocks noGrp="1" noChangeAspect="1"/>
          </p:cNvSpPr>
          <p:nvPr>
            <p:ph type="pic" sz="quarter" idx="30" hasCustomPrompt="1"/>
          </p:nvPr>
        </p:nvSpPr>
        <p:spPr>
          <a:xfrm>
            <a:off x="4823608" y="3814213"/>
            <a:ext cx="822960" cy="1097280"/>
          </a:xfrm>
        </p:spPr>
        <p:txBody>
          <a:bodyPr/>
          <a:lstStyle>
            <a:lvl1pPr marL="0" indent="0">
              <a:buNone/>
              <a:defRPr/>
            </a:lvl1pPr>
          </a:lstStyle>
          <a:p>
            <a:r>
              <a:rPr lang="en-US" dirty="0"/>
              <a:t>Icon</a:t>
            </a:r>
          </a:p>
        </p:txBody>
      </p:sp>
      <p:sp>
        <p:nvSpPr>
          <p:cNvPr id="24" name="Text Placeholder 3">
            <a:extLst>
              <a:ext uri="{FF2B5EF4-FFF2-40B4-BE49-F238E27FC236}">
                <a16:creationId xmlns:a16="http://schemas.microsoft.com/office/drawing/2014/main" id="{0625CB3E-B40A-EA81-D57D-B26BCF4A75E7}"/>
              </a:ext>
            </a:extLst>
          </p:cNvPr>
          <p:cNvSpPr>
            <a:spLocks noGrp="1"/>
          </p:cNvSpPr>
          <p:nvPr>
            <p:ph type="body" sz="quarter" idx="31" hasCustomPrompt="1"/>
          </p:nvPr>
        </p:nvSpPr>
        <p:spPr>
          <a:xfrm>
            <a:off x="5890408" y="3955375"/>
            <a:ext cx="2829485" cy="813623"/>
          </a:xfrm>
        </p:spPr>
        <p:txBody>
          <a:bodyPr anchor="ctr"/>
          <a:lstStyle/>
          <a:p>
            <a:pPr lvl="0"/>
            <a:r>
              <a:rPr lang="en-US"/>
              <a:t>Edit Master text styles</a:t>
            </a:r>
          </a:p>
        </p:txBody>
      </p:sp>
      <p:sp>
        <p:nvSpPr>
          <p:cNvPr id="25" name="Icon 1">
            <a:extLst>
              <a:ext uri="{FF2B5EF4-FFF2-40B4-BE49-F238E27FC236}">
                <a16:creationId xmlns:a16="http://schemas.microsoft.com/office/drawing/2014/main" id="{0F09669A-E4C3-CFD4-9540-16376B7F3C14}"/>
              </a:ext>
            </a:extLst>
          </p:cNvPr>
          <p:cNvSpPr>
            <a:spLocks noGrp="1" noChangeAspect="1"/>
          </p:cNvSpPr>
          <p:nvPr>
            <p:ph type="pic" sz="quarter" idx="32" hasCustomPrompt="1"/>
          </p:nvPr>
        </p:nvSpPr>
        <p:spPr>
          <a:xfrm>
            <a:off x="4823608" y="5102118"/>
            <a:ext cx="822960" cy="1097280"/>
          </a:xfrm>
        </p:spPr>
        <p:txBody>
          <a:bodyPr/>
          <a:lstStyle>
            <a:lvl1pPr marL="0" indent="0">
              <a:buNone/>
              <a:defRPr/>
            </a:lvl1pPr>
          </a:lstStyle>
          <a:p>
            <a:r>
              <a:rPr lang="en-US" dirty="0"/>
              <a:t>Icon</a:t>
            </a:r>
          </a:p>
        </p:txBody>
      </p:sp>
      <p:sp>
        <p:nvSpPr>
          <p:cNvPr id="26" name="Text Placeholder 1">
            <a:extLst>
              <a:ext uri="{FF2B5EF4-FFF2-40B4-BE49-F238E27FC236}">
                <a16:creationId xmlns:a16="http://schemas.microsoft.com/office/drawing/2014/main" id="{D9DAF446-B8D9-898B-4BE4-E5576055BA03}"/>
              </a:ext>
            </a:extLst>
          </p:cNvPr>
          <p:cNvSpPr>
            <a:spLocks noGrp="1"/>
          </p:cNvSpPr>
          <p:nvPr>
            <p:ph type="body" sz="quarter" idx="33" hasCustomPrompt="1"/>
          </p:nvPr>
        </p:nvSpPr>
        <p:spPr>
          <a:xfrm>
            <a:off x="5891193" y="5262139"/>
            <a:ext cx="2914650" cy="777241"/>
          </a:xfrm>
        </p:spPr>
        <p:txBody>
          <a:bodyPr anchor="ctr"/>
          <a:lstStyle/>
          <a:p>
            <a:pPr lvl="0"/>
            <a:r>
              <a:rPr lang="en-US"/>
              <a:t>Edit Master text styles</a:t>
            </a:r>
          </a:p>
        </p:txBody>
      </p:sp>
      <p:sp>
        <p:nvSpPr>
          <p:cNvPr id="27" name="Footer Placeholder">
            <a:extLst>
              <a:ext uri="{FF2B5EF4-FFF2-40B4-BE49-F238E27FC236}">
                <a16:creationId xmlns:a16="http://schemas.microsoft.com/office/drawing/2014/main" id="{74FED66A-CD70-25C9-D427-97F86E8205A8}"/>
              </a:ext>
            </a:extLst>
          </p:cNvPr>
          <p:cNvSpPr>
            <a:spLocks noGrp="1"/>
          </p:cNvSpPr>
          <p:nvPr>
            <p:ph type="ftr" sz="quarter" idx="11"/>
          </p:nvPr>
        </p:nvSpPr>
        <p:spPr>
          <a:xfrm>
            <a:off x="628650" y="6286500"/>
            <a:ext cx="5286375" cy="308792"/>
          </a:xfrm>
        </p:spPr>
        <p:txBody>
          <a:bodyPr/>
          <a:lstStyle>
            <a:lvl1pPr>
              <a:defRPr/>
            </a:lvl1pPr>
          </a:lstStyle>
          <a:p>
            <a:pPr algn="l"/>
            <a:r>
              <a:rPr lang="en-US" dirty="0"/>
              <a:t>FOR INTERNAL USE ONLY • OFFICE OF INFORMATION AND TECHNOLOGY</a:t>
            </a:r>
          </a:p>
        </p:txBody>
      </p:sp>
      <p:sp>
        <p:nvSpPr>
          <p:cNvPr id="28" name="Slide Number Placeholder">
            <a:extLst>
              <a:ext uri="{FF2B5EF4-FFF2-40B4-BE49-F238E27FC236}">
                <a16:creationId xmlns:a16="http://schemas.microsoft.com/office/drawing/2014/main" id="{CE550384-07FD-77E8-D2DE-5EE37AF5241A}"/>
              </a:ext>
            </a:extLst>
          </p:cNvPr>
          <p:cNvSpPr>
            <a:spLocks noGrp="1"/>
          </p:cNvSpPr>
          <p:nvPr>
            <p:ph type="sldNum" sz="quarter" idx="12"/>
          </p:nvPr>
        </p:nvSpPr>
        <p:spPr>
          <a:xfrm>
            <a:off x="8223688" y="6286501"/>
            <a:ext cx="291662" cy="308791"/>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1669577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Icons w/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525A8F0-F8EC-6D46-A4F8-ADB57FC92E5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cNvSpPr>
            <a:spLocks noGrp="1"/>
          </p:cNvSpPr>
          <p:nvPr>
            <p:ph type="title" hasCustomPrompt="1"/>
          </p:nvPr>
        </p:nvSpPr>
        <p:spPr/>
        <p:txBody>
          <a:bodyPr/>
          <a:lstStyle>
            <a:lvl1pPr>
              <a:defRPr/>
            </a:lvl1pPr>
          </a:lstStyle>
          <a:p>
            <a:r>
              <a:rPr lang="en-US" dirty="0"/>
              <a:t>Insert Title, 28pt Calibri Bold</a:t>
            </a:r>
          </a:p>
        </p:txBody>
      </p:sp>
      <p:sp>
        <p:nvSpPr>
          <p:cNvPr id="15" name="Icon 1">
            <a:extLst>
              <a:ext uri="{FF2B5EF4-FFF2-40B4-BE49-F238E27FC236}">
                <a16:creationId xmlns:a16="http://schemas.microsoft.com/office/drawing/2014/main" id="{373C8A79-662A-A442-882E-E13DC1E44E8A}"/>
              </a:ext>
            </a:extLst>
          </p:cNvPr>
          <p:cNvSpPr>
            <a:spLocks noGrp="1" noChangeAspect="1"/>
          </p:cNvSpPr>
          <p:nvPr>
            <p:ph type="pic" sz="quarter" idx="16" hasCustomPrompt="1"/>
          </p:nvPr>
        </p:nvSpPr>
        <p:spPr>
          <a:xfrm>
            <a:off x="628650" y="1511991"/>
            <a:ext cx="665226" cy="886968"/>
          </a:xfrm>
        </p:spPr>
        <p:txBody>
          <a:bodyPr anchor="t"/>
          <a:lstStyle>
            <a:lvl1pPr marL="0" indent="0">
              <a:buNone/>
              <a:defRPr/>
            </a:lvl1pPr>
          </a:lstStyle>
          <a:p>
            <a:r>
              <a:rPr lang="en-US" dirty="0"/>
              <a:t>Icon</a:t>
            </a:r>
          </a:p>
        </p:txBody>
      </p:sp>
      <p:sp>
        <p:nvSpPr>
          <p:cNvPr id="17" name="Text Placeholder 1">
            <a:extLst>
              <a:ext uri="{FF2B5EF4-FFF2-40B4-BE49-F238E27FC236}">
                <a16:creationId xmlns:a16="http://schemas.microsoft.com/office/drawing/2014/main" id="{1C4623FA-E81F-8A43-A308-1C14A77A749C}"/>
              </a:ext>
            </a:extLst>
          </p:cNvPr>
          <p:cNvSpPr>
            <a:spLocks noGrp="1"/>
          </p:cNvSpPr>
          <p:nvPr>
            <p:ph type="body" sz="quarter" idx="17"/>
          </p:nvPr>
        </p:nvSpPr>
        <p:spPr>
          <a:xfrm>
            <a:off x="1478453" y="1511861"/>
            <a:ext cx="7036897" cy="799408"/>
          </a:xfrm>
        </p:spPr>
        <p:txBody>
          <a:bodyPr anchor="ctr"/>
          <a:lstStyle>
            <a:lvl1pPr>
              <a:defRPr>
                <a:solidFill>
                  <a:schemeClr val="accent5">
                    <a:lumMod val="50000"/>
                  </a:schemeClr>
                </a:solidFill>
              </a:defRPr>
            </a:lvl1pPr>
          </a:lstStyle>
          <a:p>
            <a:pPr lvl="0"/>
            <a:r>
              <a:rPr lang="en-US" dirty="0"/>
              <a:t>Click to edit Master text styles</a:t>
            </a:r>
          </a:p>
        </p:txBody>
      </p:sp>
      <p:sp>
        <p:nvSpPr>
          <p:cNvPr id="18" name="Icon 2">
            <a:extLst>
              <a:ext uri="{FF2B5EF4-FFF2-40B4-BE49-F238E27FC236}">
                <a16:creationId xmlns:a16="http://schemas.microsoft.com/office/drawing/2014/main" id="{74D442AC-B38B-5248-9211-1290EC553E44}"/>
              </a:ext>
            </a:extLst>
          </p:cNvPr>
          <p:cNvSpPr>
            <a:spLocks noGrp="1" noChangeAspect="1"/>
          </p:cNvSpPr>
          <p:nvPr>
            <p:ph type="pic" sz="quarter" idx="18" hasCustomPrompt="1"/>
          </p:nvPr>
        </p:nvSpPr>
        <p:spPr>
          <a:xfrm>
            <a:off x="628649" y="2485060"/>
            <a:ext cx="665226" cy="886968"/>
          </a:xfrm>
        </p:spPr>
        <p:txBody>
          <a:bodyPr/>
          <a:lstStyle>
            <a:lvl1pPr marL="0" indent="0">
              <a:buNone/>
              <a:defRPr/>
            </a:lvl1pPr>
          </a:lstStyle>
          <a:p>
            <a:r>
              <a:rPr lang="en-US" dirty="0"/>
              <a:t>Icon</a:t>
            </a:r>
          </a:p>
        </p:txBody>
      </p:sp>
      <p:sp>
        <p:nvSpPr>
          <p:cNvPr id="19" name="Text Placeholder 2">
            <a:extLst>
              <a:ext uri="{FF2B5EF4-FFF2-40B4-BE49-F238E27FC236}">
                <a16:creationId xmlns:a16="http://schemas.microsoft.com/office/drawing/2014/main" id="{A6A40824-8621-9A4D-9B2B-15F756FF2123}"/>
              </a:ext>
            </a:extLst>
          </p:cNvPr>
          <p:cNvSpPr>
            <a:spLocks noGrp="1"/>
          </p:cNvSpPr>
          <p:nvPr>
            <p:ph type="body" sz="quarter" idx="19"/>
          </p:nvPr>
        </p:nvSpPr>
        <p:spPr>
          <a:xfrm>
            <a:off x="1478453" y="2484964"/>
            <a:ext cx="7036897" cy="799407"/>
          </a:xfrm>
        </p:spPr>
        <p:txBody>
          <a:bodyPr anchor="ctr"/>
          <a:lstStyle>
            <a:lvl1pPr>
              <a:defRPr>
                <a:solidFill>
                  <a:schemeClr val="accent5">
                    <a:lumMod val="50000"/>
                  </a:schemeClr>
                </a:solidFill>
              </a:defRPr>
            </a:lvl1pPr>
          </a:lstStyle>
          <a:p>
            <a:pPr lvl="0"/>
            <a:r>
              <a:rPr lang="en-US"/>
              <a:t>Click to edit Master text styles</a:t>
            </a:r>
          </a:p>
        </p:txBody>
      </p:sp>
      <p:sp>
        <p:nvSpPr>
          <p:cNvPr id="20" name="Icon 3">
            <a:extLst>
              <a:ext uri="{FF2B5EF4-FFF2-40B4-BE49-F238E27FC236}">
                <a16:creationId xmlns:a16="http://schemas.microsoft.com/office/drawing/2014/main" id="{49E2D2F5-20B9-8A41-ABCA-FB1D69C484EB}"/>
              </a:ext>
            </a:extLst>
          </p:cNvPr>
          <p:cNvSpPr>
            <a:spLocks noGrp="1" noChangeAspect="1"/>
          </p:cNvSpPr>
          <p:nvPr>
            <p:ph type="pic" sz="quarter" idx="20" hasCustomPrompt="1"/>
          </p:nvPr>
        </p:nvSpPr>
        <p:spPr>
          <a:xfrm>
            <a:off x="628649" y="3458129"/>
            <a:ext cx="665226" cy="886968"/>
          </a:xfrm>
        </p:spPr>
        <p:txBody>
          <a:bodyPr/>
          <a:lstStyle>
            <a:lvl1pPr marL="0" indent="0">
              <a:buNone/>
              <a:defRPr/>
            </a:lvl1pPr>
          </a:lstStyle>
          <a:p>
            <a:r>
              <a:rPr lang="en-US" dirty="0"/>
              <a:t>Icon</a:t>
            </a:r>
          </a:p>
        </p:txBody>
      </p:sp>
      <p:sp>
        <p:nvSpPr>
          <p:cNvPr id="21" name="Text Placeholder 3">
            <a:extLst>
              <a:ext uri="{FF2B5EF4-FFF2-40B4-BE49-F238E27FC236}">
                <a16:creationId xmlns:a16="http://schemas.microsoft.com/office/drawing/2014/main" id="{9E4F3C2F-C029-6348-B46B-6526712B7C3C}"/>
              </a:ext>
            </a:extLst>
          </p:cNvPr>
          <p:cNvSpPr>
            <a:spLocks noGrp="1"/>
          </p:cNvSpPr>
          <p:nvPr>
            <p:ph type="body" sz="quarter" idx="21"/>
          </p:nvPr>
        </p:nvSpPr>
        <p:spPr>
          <a:xfrm>
            <a:off x="1478453" y="3458065"/>
            <a:ext cx="7036897" cy="799407"/>
          </a:xfrm>
        </p:spPr>
        <p:txBody>
          <a:bodyPr anchor="ctr"/>
          <a:lstStyle>
            <a:lvl1pPr>
              <a:defRPr>
                <a:solidFill>
                  <a:schemeClr val="accent5">
                    <a:lumMod val="50000"/>
                  </a:schemeClr>
                </a:solidFill>
              </a:defRPr>
            </a:lvl1pPr>
          </a:lstStyle>
          <a:p>
            <a:pPr lvl="0"/>
            <a:r>
              <a:rPr lang="en-US"/>
              <a:t>Click to edit Master text styles</a:t>
            </a:r>
          </a:p>
        </p:txBody>
      </p:sp>
      <p:sp>
        <p:nvSpPr>
          <p:cNvPr id="22" name="Icon 4">
            <a:extLst>
              <a:ext uri="{FF2B5EF4-FFF2-40B4-BE49-F238E27FC236}">
                <a16:creationId xmlns:a16="http://schemas.microsoft.com/office/drawing/2014/main" id="{314783F0-3A10-2F4D-98E7-4803950F5BE9}"/>
              </a:ext>
            </a:extLst>
          </p:cNvPr>
          <p:cNvSpPr>
            <a:spLocks noGrp="1"/>
          </p:cNvSpPr>
          <p:nvPr>
            <p:ph type="pic" sz="quarter" idx="22" hasCustomPrompt="1"/>
          </p:nvPr>
        </p:nvSpPr>
        <p:spPr>
          <a:xfrm>
            <a:off x="628649" y="4431198"/>
            <a:ext cx="665226" cy="886968"/>
          </a:xfrm>
        </p:spPr>
        <p:txBody>
          <a:bodyPr/>
          <a:lstStyle>
            <a:lvl1pPr marL="0" indent="0">
              <a:buNone/>
              <a:defRPr/>
            </a:lvl1pPr>
          </a:lstStyle>
          <a:p>
            <a:r>
              <a:rPr lang="en-US" dirty="0"/>
              <a:t>Icon</a:t>
            </a:r>
          </a:p>
        </p:txBody>
      </p:sp>
      <p:sp>
        <p:nvSpPr>
          <p:cNvPr id="23" name="Text Placeholder 4">
            <a:extLst>
              <a:ext uri="{FF2B5EF4-FFF2-40B4-BE49-F238E27FC236}">
                <a16:creationId xmlns:a16="http://schemas.microsoft.com/office/drawing/2014/main" id="{CA34F634-472F-9149-BE3D-D8DD86BC126D}"/>
              </a:ext>
            </a:extLst>
          </p:cNvPr>
          <p:cNvSpPr>
            <a:spLocks noGrp="1"/>
          </p:cNvSpPr>
          <p:nvPr>
            <p:ph type="body" sz="quarter" idx="23"/>
          </p:nvPr>
        </p:nvSpPr>
        <p:spPr>
          <a:xfrm>
            <a:off x="1478453" y="4431166"/>
            <a:ext cx="7036897" cy="799407"/>
          </a:xfrm>
        </p:spPr>
        <p:txBody>
          <a:bodyPr anchor="ctr"/>
          <a:lstStyle>
            <a:lvl1pPr>
              <a:defRPr>
                <a:solidFill>
                  <a:schemeClr val="accent5">
                    <a:lumMod val="50000"/>
                  </a:schemeClr>
                </a:solidFill>
              </a:defRPr>
            </a:lvl1pPr>
          </a:lstStyle>
          <a:p>
            <a:pPr lvl="0"/>
            <a:r>
              <a:rPr lang="en-US"/>
              <a:t>Click to edit Master text styles</a:t>
            </a:r>
          </a:p>
        </p:txBody>
      </p:sp>
      <p:sp>
        <p:nvSpPr>
          <p:cNvPr id="5" name="Icon 4">
            <a:extLst>
              <a:ext uri="{FF2B5EF4-FFF2-40B4-BE49-F238E27FC236}">
                <a16:creationId xmlns:a16="http://schemas.microsoft.com/office/drawing/2014/main" id="{E90D0572-C209-C9AE-9757-4D7CAA4AB54A}"/>
              </a:ext>
            </a:extLst>
          </p:cNvPr>
          <p:cNvSpPr>
            <a:spLocks noGrp="1" noChangeAspect="1"/>
          </p:cNvSpPr>
          <p:nvPr>
            <p:ph type="pic" sz="quarter" idx="24" hasCustomPrompt="1"/>
          </p:nvPr>
        </p:nvSpPr>
        <p:spPr>
          <a:xfrm>
            <a:off x="628649" y="5404267"/>
            <a:ext cx="665226" cy="886968"/>
          </a:xfrm>
        </p:spPr>
        <p:txBody>
          <a:bodyPr/>
          <a:lstStyle>
            <a:lvl1pPr marL="0" indent="0">
              <a:buNone/>
              <a:defRPr/>
            </a:lvl1pPr>
          </a:lstStyle>
          <a:p>
            <a:r>
              <a:rPr lang="en-US" dirty="0"/>
              <a:t>Icon</a:t>
            </a:r>
          </a:p>
        </p:txBody>
      </p:sp>
      <p:sp>
        <p:nvSpPr>
          <p:cNvPr id="6" name="Text Placeholder 4">
            <a:extLst>
              <a:ext uri="{FF2B5EF4-FFF2-40B4-BE49-F238E27FC236}">
                <a16:creationId xmlns:a16="http://schemas.microsoft.com/office/drawing/2014/main" id="{98D50BB0-8A1F-798B-9562-401232D33875}"/>
              </a:ext>
            </a:extLst>
          </p:cNvPr>
          <p:cNvSpPr>
            <a:spLocks noGrp="1"/>
          </p:cNvSpPr>
          <p:nvPr>
            <p:ph type="body" sz="quarter" idx="25"/>
          </p:nvPr>
        </p:nvSpPr>
        <p:spPr>
          <a:xfrm>
            <a:off x="1478453" y="5404269"/>
            <a:ext cx="7036897" cy="799407"/>
          </a:xfrm>
        </p:spPr>
        <p:txBody>
          <a:bodyPr anchor="ctr"/>
          <a:lstStyle>
            <a:lvl1pPr>
              <a:defRPr>
                <a:solidFill>
                  <a:schemeClr val="accent5">
                    <a:lumMod val="50000"/>
                  </a:schemeClr>
                </a:solidFill>
              </a:defRPr>
            </a:lvl1pPr>
          </a:lstStyle>
          <a:p>
            <a:pPr lvl="0"/>
            <a:r>
              <a:rPr lang="en-US"/>
              <a:t>Click to edit Master text styles</a:t>
            </a:r>
          </a:p>
        </p:txBody>
      </p:sp>
      <p:sp>
        <p:nvSpPr>
          <p:cNvPr id="8" name="Footer Placeholder">
            <a:extLst>
              <a:ext uri="{FF2B5EF4-FFF2-40B4-BE49-F238E27FC236}">
                <a16:creationId xmlns:a16="http://schemas.microsoft.com/office/drawing/2014/main" id="{E9D3A6C3-701F-6623-2234-80E256A447F4}"/>
              </a:ext>
            </a:extLst>
          </p:cNvPr>
          <p:cNvSpPr>
            <a:spLocks noGrp="1"/>
          </p:cNvSpPr>
          <p:nvPr>
            <p:ph type="ftr" sz="quarter" idx="11"/>
          </p:nvPr>
        </p:nvSpPr>
        <p:spPr>
          <a:xfrm>
            <a:off x="628650" y="6286500"/>
            <a:ext cx="5286375" cy="308792"/>
          </a:xfrm>
        </p:spPr>
        <p:txBody>
          <a:bodyPr/>
          <a:lstStyle>
            <a:lvl1pPr>
              <a:defRPr/>
            </a:lvl1pPr>
          </a:lstStyle>
          <a:p>
            <a:pPr algn="l"/>
            <a:r>
              <a:rPr lang="en-US" dirty="0"/>
              <a:t>FOR INTERNAL USE ONLY • OFFICE OF INFORMATION AND TECHNOLOGY</a:t>
            </a:r>
          </a:p>
        </p:txBody>
      </p:sp>
      <p:sp>
        <p:nvSpPr>
          <p:cNvPr id="9" name="Slide Number Placeholder">
            <a:extLst>
              <a:ext uri="{FF2B5EF4-FFF2-40B4-BE49-F238E27FC236}">
                <a16:creationId xmlns:a16="http://schemas.microsoft.com/office/drawing/2014/main" id="{5CB14024-5DEB-5553-9176-3183B97A44A5}"/>
              </a:ext>
            </a:extLst>
          </p:cNvPr>
          <p:cNvSpPr>
            <a:spLocks noGrp="1"/>
          </p:cNvSpPr>
          <p:nvPr>
            <p:ph type="sldNum" sz="quarter" idx="12"/>
          </p:nvPr>
        </p:nvSpPr>
        <p:spPr>
          <a:xfrm>
            <a:off x="8223688" y="6286501"/>
            <a:ext cx="291662" cy="308791"/>
          </a:xfrm>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2197583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6DE7-2209-5A47-8724-C08284FF1E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cNvSpPr>
            <a:spLocks noGrp="1"/>
          </p:cNvSpPr>
          <p:nvPr>
            <p:ph type="title" hasCustomPrompt="1"/>
          </p:nvPr>
        </p:nvSpPr>
        <p:spPr/>
        <p:txBody>
          <a:bodyPr/>
          <a:lstStyle>
            <a:lvl1pPr>
              <a:defRPr/>
            </a:lvl1pPr>
          </a:lstStyle>
          <a:p>
            <a:r>
              <a:rPr lang="en-US" dirty="0"/>
              <a:t>Insert Title, 28pt Segoe UI Bold</a:t>
            </a:r>
          </a:p>
        </p:txBody>
      </p:sp>
      <p:sp>
        <p:nvSpPr>
          <p:cNvPr id="12" name="Content Placeholder"/>
          <p:cNvSpPr>
            <a:spLocks noGrp="1"/>
          </p:cNvSpPr>
          <p:nvPr>
            <p:ph sz="quarter" idx="13"/>
          </p:nvPr>
        </p:nvSpPr>
        <p:spPr>
          <a:xfrm>
            <a:off x="628651" y="1562100"/>
            <a:ext cx="7886700" cy="4359730"/>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p:cNvSpPr>
            <a:spLocks noGrp="1"/>
          </p:cNvSpPr>
          <p:nvPr>
            <p:ph type="ftr" sz="quarter" idx="11"/>
          </p:nvPr>
        </p:nvSpPr>
        <p:spPr>
          <a:xfrm>
            <a:off x="628650" y="6286500"/>
            <a:ext cx="5886450" cy="308792"/>
          </a:xfrm>
        </p:spPr>
        <p:txBody>
          <a:bodyPr/>
          <a:lstStyle>
            <a:lvl1pPr algn="l">
              <a:defRPr/>
            </a:lvl1pPr>
          </a:lstStyle>
          <a:p>
            <a:r>
              <a:rPr lang="en-US" dirty="0"/>
              <a:t>FOR INTERNAL USE ONLY • OFFICE OF INFORMATION AND TECHNOLOGY</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31703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6DE7-2209-5A47-8724-C08284FF1E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cNvSpPr>
            <a:spLocks noGrp="1"/>
          </p:cNvSpPr>
          <p:nvPr>
            <p:ph type="title" hasCustomPrompt="1"/>
          </p:nvPr>
        </p:nvSpPr>
        <p:spPr/>
        <p:txBody>
          <a:bodyPr/>
          <a:lstStyle>
            <a:lvl1pPr>
              <a:defRPr/>
            </a:lvl1pPr>
          </a:lstStyle>
          <a:p>
            <a:r>
              <a:rPr lang="en-US" dirty="0"/>
              <a:t>Insert Title, 28pt Segoe UI Bold</a:t>
            </a:r>
          </a:p>
        </p:txBody>
      </p:sp>
      <p:sp>
        <p:nvSpPr>
          <p:cNvPr id="12" name="Content Placeholder"/>
          <p:cNvSpPr>
            <a:spLocks noGrp="1"/>
          </p:cNvSpPr>
          <p:nvPr>
            <p:ph sz="quarter" idx="13"/>
          </p:nvPr>
        </p:nvSpPr>
        <p:spPr>
          <a:xfrm>
            <a:off x="628651" y="1562100"/>
            <a:ext cx="7886700" cy="4359730"/>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p:cNvSpPr>
            <a:spLocks noGrp="1"/>
          </p:cNvSpPr>
          <p:nvPr>
            <p:ph type="ftr" sz="quarter" idx="11"/>
          </p:nvPr>
        </p:nvSpPr>
        <p:spPr>
          <a:xfrm>
            <a:off x="628650" y="6286500"/>
            <a:ext cx="5886450" cy="308792"/>
          </a:xfrm>
        </p:spPr>
        <p:txBody>
          <a:bodyPr/>
          <a:lstStyle>
            <a:lvl1pPr algn="l">
              <a:defRPr/>
            </a:lvl1pPr>
          </a:lstStyle>
          <a:p>
            <a:r>
              <a:rPr lang="en-US" dirty="0"/>
              <a:t>FOR INTERNAL USE ONLY • OFFICE OF INFORMATION AND TECHNOLOGY</a:t>
            </a:r>
          </a:p>
        </p:txBody>
      </p:sp>
      <p:sp>
        <p:nvSpPr>
          <p:cNvPr id="6" name="Slide Number Placeholder"/>
          <p:cNvSpPr>
            <a:spLocks noGrp="1"/>
          </p:cNvSpPr>
          <p:nvPr>
            <p:ph type="sldNum" sz="quarter" idx="12"/>
          </p:nvPr>
        </p:nvSpPr>
        <p:spPr/>
        <p:txBody>
          <a:bodyPr/>
          <a:lstStyle/>
          <a:p>
            <a:fld id="{E573346A-FCA4-684E-8D18-26E8324063ED}" type="slidenum">
              <a:rPr lang="en-US" smtClean="0"/>
              <a:t>‹#›</a:t>
            </a:fld>
            <a:endParaRPr lang="en-US" dirty="0"/>
          </a:p>
        </p:txBody>
      </p:sp>
    </p:spTree>
    <p:extLst>
      <p:ext uri="{BB962C8B-B14F-4D97-AF65-F5344CB8AC3E}">
        <p14:creationId xmlns:p14="http://schemas.microsoft.com/office/powerpoint/2010/main" val="1879095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73FE7-EABD-EA4C-B57C-3E2ACF93FC5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Questions?"/>
          <p:cNvSpPr>
            <a:spLocks noGrp="1"/>
          </p:cNvSpPr>
          <p:nvPr>
            <p:ph type="title" hasCustomPrompt="1"/>
          </p:nvPr>
        </p:nvSpPr>
        <p:spPr>
          <a:xfrm>
            <a:off x="623888" y="2219026"/>
            <a:ext cx="7886700" cy="1253380"/>
          </a:xfrm>
        </p:spPr>
        <p:txBody>
          <a:bodyPr anchor="ctr">
            <a:noAutofit/>
          </a:bodyPr>
          <a:lstStyle>
            <a:lvl1pPr algn="ctr">
              <a:defRPr sz="3000" b="1" i="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QUESTIONS?</a:t>
            </a:r>
          </a:p>
        </p:txBody>
      </p:sp>
      <p:sp>
        <p:nvSpPr>
          <p:cNvPr id="5" name="Slide Number Placeholder">
            <a:extLst>
              <a:ext uri="{FF2B5EF4-FFF2-40B4-BE49-F238E27FC236}">
                <a16:creationId xmlns:a16="http://schemas.microsoft.com/office/drawing/2014/main" id="{C3BB233C-0892-B146-8080-C1D7EC413BEB}"/>
              </a:ext>
            </a:extLst>
          </p:cNvPr>
          <p:cNvSpPr>
            <a:spLocks noGrp="1"/>
          </p:cNvSpPr>
          <p:nvPr>
            <p:ph type="sldNum" sz="quarter" idx="12"/>
          </p:nvPr>
        </p:nvSpPr>
        <p:spPr>
          <a:xfrm>
            <a:off x="8223688" y="6286501"/>
            <a:ext cx="291662" cy="308791"/>
          </a:xfrm>
        </p:spPr>
        <p:txBody>
          <a:bodyPr/>
          <a:lstStyle/>
          <a:p>
            <a:fld id="{E573346A-FCA4-684E-8D18-26E8324063ED}" type="slidenum">
              <a:rPr lang="en-US" smtClean="0"/>
              <a:t>‹#›</a:t>
            </a:fld>
            <a:endParaRPr lang="en-US" dirty="0"/>
          </a:p>
        </p:txBody>
      </p:sp>
      <p:sp>
        <p:nvSpPr>
          <p:cNvPr id="8" name="Footer Placeholder">
            <a:extLst>
              <a:ext uri="{FF2B5EF4-FFF2-40B4-BE49-F238E27FC236}">
                <a16:creationId xmlns:a16="http://schemas.microsoft.com/office/drawing/2014/main" id="{0836890F-342D-F042-9B21-248A26F2FB26}"/>
              </a:ext>
            </a:extLst>
          </p:cNvPr>
          <p:cNvSpPr>
            <a:spLocks noGrp="1"/>
          </p:cNvSpPr>
          <p:nvPr>
            <p:ph type="ftr" sz="quarter" idx="11"/>
          </p:nvPr>
        </p:nvSpPr>
        <p:spPr>
          <a:xfrm>
            <a:off x="628650" y="6286500"/>
            <a:ext cx="5286375" cy="308792"/>
          </a:xfrm>
        </p:spPr>
        <p:txBody>
          <a:bodyPr/>
          <a:lstStyle>
            <a:lvl1pPr algn="l">
              <a:defRPr/>
            </a:lvl1pPr>
          </a:lstStyle>
          <a:p>
            <a:r>
              <a:rPr lang="en-US" dirty="0"/>
              <a:t>FOR INTERNAL USE ONLY • OFFICE OF INFORMATION AND TECHNOLOGY</a:t>
            </a:r>
          </a:p>
        </p:txBody>
      </p:sp>
    </p:spTree>
    <p:extLst>
      <p:ext uri="{BB962C8B-B14F-4D97-AF65-F5344CB8AC3E}">
        <p14:creationId xmlns:p14="http://schemas.microsoft.com/office/powerpoint/2010/main" val="3071454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64847"/>
            <a:ext cx="82296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
        <p:nvSpPr>
          <p:cNvPr id="9" name="Content Placeholder 8">
            <a:extLst>
              <a:ext uri="{FF2B5EF4-FFF2-40B4-BE49-F238E27FC236}">
                <a16:creationId xmlns:a16="http://schemas.microsoft.com/office/drawing/2014/main" id="{A79EC64B-5225-A2AF-974D-B8E84F2176E2}"/>
              </a:ext>
            </a:extLst>
          </p:cNvPr>
          <p:cNvSpPr>
            <a:spLocks noGrp="1"/>
          </p:cNvSpPr>
          <p:nvPr>
            <p:ph sz="quarter" idx="14"/>
          </p:nvPr>
        </p:nvSpPr>
        <p:spPr>
          <a:xfrm>
            <a:off x="457201" y="995683"/>
            <a:ext cx="2560320" cy="1828800"/>
          </a:xfrm>
        </p:spPr>
        <p:txBody>
          <a:bodyPr/>
          <a:lstStyle>
            <a:lvl1pPr>
              <a:defRPr/>
            </a:lvl1pPr>
          </a:lstStyle>
          <a:p>
            <a:pPr lvl="0"/>
            <a:r>
              <a:rPr lang="en-US" dirty="0"/>
              <a:t>Click to edit Master text styles</a:t>
            </a:r>
          </a:p>
        </p:txBody>
      </p:sp>
      <p:sp>
        <p:nvSpPr>
          <p:cNvPr id="11" name="Content Placeholder 10">
            <a:extLst>
              <a:ext uri="{FF2B5EF4-FFF2-40B4-BE49-F238E27FC236}">
                <a16:creationId xmlns:a16="http://schemas.microsoft.com/office/drawing/2014/main" id="{FDD2B692-3F44-518C-3725-79838C06F17C}"/>
              </a:ext>
            </a:extLst>
          </p:cNvPr>
          <p:cNvSpPr>
            <a:spLocks noGrp="1"/>
          </p:cNvSpPr>
          <p:nvPr>
            <p:ph sz="quarter" idx="15"/>
          </p:nvPr>
        </p:nvSpPr>
        <p:spPr>
          <a:xfrm>
            <a:off x="3291840" y="995683"/>
            <a:ext cx="2560320" cy="1828800"/>
          </a:xfrm>
        </p:spPr>
        <p:txBody>
          <a:bodyPr/>
          <a:lstStyle/>
          <a:p>
            <a:pPr lvl="0"/>
            <a:r>
              <a:rPr lang="en-US" dirty="0"/>
              <a:t>Click to edit Master text</a:t>
            </a:r>
          </a:p>
        </p:txBody>
      </p:sp>
      <p:sp>
        <p:nvSpPr>
          <p:cNvPr id="13" name="Content Placeholder 12">
            <a:extLst>
              <a:ext uri="{FF2B5EF4-FFF2-40B4-BE49-F238E27FC236}">
                <a16:creationId xmlns:a16="http://schemas.microsoft.com/office/drawing/2014/main" id="{00B0CC9F-5017-C72F-78EA-CA58A29AB127}"/>
              </a:ext>
            </a:extLst>
          </p:cNvPr>
          <p:cNvSpPr>
            <a:spLocks noGrp="1"/>
          </p:cNvSpPr>
          <p:nvPr>
            <p:ph sz="quarter" idx="16"/>
          </p:nvPr>
        </p:nvSpPr>
        <p:spPr>
          <a:xfrm>
            <a:off x="6126480" y="995683"/>
            <a:ext cx="2560320" cy="1828800"/>
          </a:xfrm>
        </p:spPr>
        <p:txBody>
          <a:bodyPr/>
          <a:lstStyle/>
          <a:p>
            <a:pPr lvl="0"/>
            <a:r>
              <a:rPr lang="en-US" dirty="0"/>
              <a:t>Click to edit</a:t>
            </a:r>
          </a:p>
        </p:txBody>
      </p:sp>
    </p:spTree>
    <p:extLst>
      <p:ext uri="{BB962C8B-B14F-4D97-AF65-F5344CB8AC3E}">
        <p14:creationId xmlns:p14="http://schemas.microsoft.com/office/powerpoint/2010/main" val="2457589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3429000" cy="2667000"/>
          </a:xfrm>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
        <p:nvSpPr>
          <p:cNvPr id="4" name="Content Placeholder 3">
            <a:extLst>
              <a:ext uri="{FF2B5EF4-FFF2-40B4-BE49-F238E27FC236}">
                <a16:creationId xmlns:a16="http://schemas.microsoft.com/office/drawing/2014/main" id="{2439FC17-7A83-EF3C-01B5-F1C0A05FC0B8}"/>
              </a:ext>
            </a:extLst>
          </p:cNvPr>
          <p:cNvSpPr>
            <a:spLocks noGrp="1"/>
          </p:cNvSpPr>
          <p:nvPr>
            <p:ph sz="quarter" idx="13"/>
          </p:nvPr>
        </p:nvSpPr>
        <p:spPr>
          <a:xfrm>
            <a:off x="4191000" y="990600"/>
            <a:ext cx="4495800" cy="2667000"/>
          </a:xfrm>
        </p:spPr>
        <p:txBody>
          <a:body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BDC2DF5C-7979-7D90-7C9E-23CA644662B9}"/>
              </a:ext>
            </a:extLst>
          </p:cNvPr>
          <p:cNvSpPr>
            <a:spLocks noGrp="1"/>
          </p:cNvSpPr>
          <p:nvPr>
            <p:ph sz="quarter" idx="14" hasCustomPrompt="1"/>
          </p:nvPr>
        </p:nvSpPr>
        <p:spPr>
          <a:xfrm>
            <a:off x="561975" y="4381500"/>
            <a:ext cx="1371600" cy="1097280"/>
          </a:xfrm>
        </p:spPr>
        <p:txBody>
          <a:bodyPr/>
          <a:lstStyle>
            <a:lvl1pPr>
              <a:defRPr/>
            </a:lvl1pPr>
          </a:lstStyle>
          <a:p>
            <a:pPr lvl="0"/>
            <a:r>
              <a:rPr lang="en-US" dirty="0"/>
              <a:t>here</a:t>
            </a:r>
          </a:p>
        </p:txBody>
      </p:sp>
      <p:sp>
        <p:nvSpPr>
          <p:cNvPr id="11" name="Content Placeholder 10">
            <a:extLst>
              <a:ext uri="{FF2B5EF4-FFF2-40B4-BE49-F238E27FC236}">
                <a16:creationId xmlns:a16="http://schemas.microsoft.com/office/drawing/2014/main" id="{07057E91-72FB-6491-7291-2CF2D9D5C911}"/>
              </a:ext>
            </a:extLst>
          </p:cNvPr>
          <p:cNvSpPr>
            <a:spLocks noGrp="1"/>
          </p:cNvSpPr>
          <p:nvPr>
            <p:ph sz="quarter" idx="15" hasCustomPrompt="1"/>
          </p:nvPr>
        </p:nvSpPr>
        <p:spPr>
          <a:xfrm>
            <a:off x="2250281" y="4381500"/>
            <a:ext cx="1371600" cy="1097280"/>
          </a:xfrm>
        </p:spPr>
        <p:txBody>
          <a:bodyPr/>
          <a:lstStyle>
            <a:lvl1pPr>
              <a:defRPr/>
            </a:lvl1pPr>
          </a:lstStyle>
          <a:p>
            <a:pPr lvl="0"/>
            <a:r>
              <a:rPr lang="en-US" dirty="0"/>
              <a:t>here</a:t>
            </a:r>
          </a:p>
        </p:txBody>
      </p:sp>
      <p:sp>
        <p:nvSpPr>
          <p:cNvPr id="13" name="Content Placeholder 12">
            <a:extLst>
              <a:ext uri="{FF2B5EF4-FFF2-40B4-BE49-F238E27FC236}">
                <a16:creationId xmlns:a16="http://schemas.microsoft.com/office/drawing/2014/main" id="{9026E761-84F6-0D32-B489-C347D35D169F}"/>
              </a:ext>
            </a:extLst>
          </p:cNvPr>
          <p:cNvSpPr>
            <a:spLocks noGrp="1"/>
          </p:cNvSpPr>
          <p:nvPr>
            <p:ph sz="quarter" idx="16" hasCustomPrompt="1"/>
          </p:nvPr>
        </p:nvSpPr>
        <p:spPr>
          <a:xfrm>
            <a:off x="3938587" y="4381500"/>
            <a:ext cx="1371600" cy="1097280"/>
          </a:xfrm>
        </p:spPr>
        <p:txBody>
          <a:bodyPr/>
          <a:lstStyle>
            <a:lvl1pPr>
              <a:defRPr/>
            </a:lvl1pPr>
          </a:lstStyle>
          <a:p>
            <a:pPr lvl="0"/>
            <a:r>
              <a:rPr lang="en-US" dirty="0"/>
              <a:t>here</a:t>
            </a:r>
          </a:p>
        </p:txBody>
      </p:sp>
      <p:sp>
        <p:nvSpPr>
          <p:cNvPr id="15" name="Content Placeholder 14">
            <a:extLst>
              <a:ext uri="{FF2B5EF4-FFF2-40B4-BE49-F238E27FC236}">
                <a16:creationId xmlns:a16="http://schemas.microsoft.com/office/drawing/2014/main" id="{31B1E81E-228B-63A3-B8BA-71AAFC01DFF1}"/>
              </a:ext>
            </a:extLst>
          </p:cNvPr>
          <p:cNvSpPr>
            <a:spLocks noGrp="1"/>
          </p:cNvSpPr>
          <p:nvPr>
            <p:ph sz="quarter" idx="17" hasCustomPrompt="1"/>
          </p:nvPr>
        </p:nvSpPr>
        <p:spPr>
          <a:xfrm>
            <a:off x="5626893" y="4381500"/>
            <a:ext cx="1371600" cy="1097280"/>
          </a:xfrm>
        </p:spPr>
        <p:txBody>
          <a:bodyPr/>
          <a:lstStyle>
            <a:lvl1pPr>
              <a:defRPr/>
            </a:lvl1pPr>
          </a:lstStyle>
          <a:p>
            <a:pPr lvl="0"/>
            <a:r>
              <a:rPr lang="en-US" dirty="0"/>
              <a:t>Here</a:t>
            </a:r>
          </a:p>
        </p:txBody>
      </p:sp>
      <p:sp>
        <p:nvSpPr>
          <p:cNvPr id="17" name="Content Placeholder 16">
            <a:extLst>
              <a:ext uri="{FF2B5EF4-FFF2-40B4-BE49-F238E27FC236}">
                <a16:creationId xmlns:a16="http://schemas.microsoft.com/office/drawing/2014/main" id="{0117E8B3-4669-B0EC-7E4D-4D20AA3D4F06}"/>
              </a:ext>
            </a:extLst>
          </p:cNvPr>
          <p:cNvSpPr>
            <a:spLocks noGrp="1"/>
          </p:cNvSpPr>
          <p:nvPr>
            <p:ph sz="quarter" idx="18" hasCustomPrompt="1"/>
          </p:nvPr>
        </p:nvSpPr>
        <p:spPr>
          <a:xfrm>
            <a:off x="7315200" y="4381500"/>
            <a:ext cx="1371600" cy="1097280"/>
          </a:xfrm>
        </p:spPr>
        <p:txBody>
          <a:bodyPr/>
          <a:lstStyle>
            <a:lvl1pPr>
              <a:defRPr/>
            </a:lvl1pPr>
          </a:lstStyle>
          <a:p>
            <a:pPr lvl="0"/>
            <a:r>
              <a:rPr lang="en-US" dirty="0"/>
              <a:t>here</a:t>
            </a:r>
          </a:p>
        </p:txBody>
      </p:sp>
    </p:spTree>
    <p:extLst>
      <p:ext uri="{BB962C8B-B14F-4D97-AF65-F5344CB8AC3E}">
        <p14:creationId xmlns:p14="http://schemas.microsoft.com/office/powerpoint/2010/main" val="1938270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57600"/>
            <a:ext cx="7772400" cy="1470025"/>
          </a:xfrm>
        </p:spPr>
        <p:txBody>
          <a:bodyPr/>
          <a:lstStyle/>
          <a:p>
            <a:r>
              <a:rPr lang="en-US"/>
              <a:t>Click to edit Master title style</a:t>
            </a:r>
          </a:p>
        </p:txBody>
      </p:sp>
      <p:sp>
        <p:nvSpPr>
          <p:cNvPr id="7" name="Slide Number Placeholder 5"/>
          <p:cNvSpPr txBox="1">
            <a:spLocks/>
          </p:cNvSpPr>
          <p:nvPr userDrawn="1"/>
        </p:nvSpPr>
        <p:spPr>
          <a:xfrm>
            <a:off x="6937831" y="640023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dirty="0">
              <a:solidFill>
                <a:prstClr val="white"/>
              </a:solidFill>
            </a:endParaRPr>
          </a:p>
        </p:txBody>
      </p:sp>
      <p:sp>
        <p:nvSpPr>
          <p:cNvPr id="5" name="Content Placeholder 4">
            <a:extLst>
              <a:ext uri="{FF2B5EF4-FFF2-40B4-BE49-F238E27FC236}">
                <a16:creationId xmlns:a16="http://schemas.microsoft.com/office/drawing/2014/main" id="{F0E16112-0C1C-C8FF-1B79-70B0F306A565}"/>
              </a:ext>
            </a:extLst>
          </p:cNvPr>
          <p:cNvSpPr>
            <a:spLocks noGrp="1"/>
          </p:cNvSpPr>
          <p:nvPr>
            <p:ph sz="quarter" idx="10"/>
          </p:nvPr>
        </p:nvSpPr>
        <p:spPr>
          <a:xfrm>
            <a:off x="685800" y="1066800"/>
            <a:ext cx="7772400" cy="2286000"/>
          </a:xfrm>
        </p:spPr>
        <p:txBody>
          <a:bodyPr/>
          <a:lstStyle>
            <a:lvl2pPr>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39653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9C0A9B3-3F3E-FAD8-6D65-CD7368A4C901}"/>
              </a:ext>
            </a:extLst>
          </p:cNvPr>
          <p:cNvSpPr>
            <a:spLocks noGrp="1"/>
          </p:cNvSpPr>
          <p:nvPr>
            <p:ph type="ctrTitle"/>
          </p:nvPr>
        </p:nvSpPr>
        <p:spPr>
          <a:xfrm>
            <a:off x="685800" y="2130519"/>
            <a:ext cx="7772400" cy="1470025"/>
          </a:xfrm>
        </p:spPr>
        <p:txBody>
          <a:bodyPr/>
          <a:lstStyle/>
          <a:p>
            <a:r>
              <a:rPr lang="en-US"/>
              <a:t>Click to edit Master title style</a:t>
            </a:r>
          </a:p>
        </p:txBody>
      </p:sp>
      <p:sp>
        <p:nvSpPr>
          <p:cNvPr id="11" name="Rectangle 10">
            <a:extLst>
              <a:ext uri="{FF2B5EF4-FFF2-40B4-BE49-F238E27FC236}">
                <a16:creationId xmlns:a16="http://schemas.microsoft.com/office/drawing/2014/main" id="{14FA3D49-2289-FB2C-36F7-1B3A85F1F942}"/>
              </a:ext>
            </a:extLst>
          </p:cNvPr>
          <p:cNvSpPr/>
          <p:nvPr userDrawn="1"/>
        </p:nvSpPr>
        <p:spPr>
          <a:xfrm>
            <a:off x="0" y="5376954"/>
            <a:ext cx="9144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prstClr val="white"/>
              </a:solidFill>
            </a:endParaRPr>
          </a:p>
        </p:txBody>
      </p:sp>
      <p:pic>
        <p:nvPicPr>
          <p:cNvPr id="13" name="Picture 2" descr="C:\Users\vacoGrovem\AppData\Local\Microsoft\Windows\Temporary Internet Files\Content.Outlook\83QVOJUE\CHOOSE-VA-rev.png">
            <a:extLst>
              <a:ext uri="{FF2B5EF4-FFF2-40B4-BE49-F238E27FC236}">
                <a16:creationId xmlns:a16="http://schemas.microsoft.com/office/drawing/2014/main" id="{8BBF6255-7480-A948-C5B7-36613B374C8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48664" y="5644912"/>
            <a:ext cx="3048000" cy="820716"/>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44AE16C1-0990-BDFE-D2B1-39317063552D}"/>
              </a:ext>
            </a:extLst>
          </p:cNvPr>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Content Placeholder 17">
            <a:extLst>
              <a:ext uri="{FF2B5EF4-FFF2-40B4-BE49-F238E27FC236}">
                <a16:creationId xmlns:a16="http://schemas.microsoft.com/office/drawing/2014/main" id="{71D5E368-AAA6-AFA1-7DC5-1B2BC9291AF0}"/>
              </a:ext>
            </a:extLst>
          </p:cNvPr>
          <p:cNvSpPr>
            <a:spLocks noGrp="1"/>
          </p:cNvSpPr>
          <p:nvPr>
            <p:ph sz="quarter" idx="10" hasCustomPrompt="1"/>
          </p:nvPr>
        </p:nvSpPr>
        <p:spPr>
          <a:xfrm>
            <a:off x="6096000" y="4818063"/>
            <a:ext cx="2743200" cy="434384"/>
          </a:xfrm>
          <a:ln>
            <a:noFill/>
          </a:ln>
        </p:spPr>
        <p:txBody>
          <a:bodyPr>
            <a:normAutofit/>
          </a:bodyPr>
          <a:lstStyle>
            <a:lvl1pPr marL="0" indent="0">
              <a:buNone/>
              <a:defRPr sz="1800">
                <a:solidFill>
                  <a:schemeClr val="accent6">
                    <a:lumMod val="50000"/>
                  </a:schemeClr>
                </a:solidFill>
              </a:defRPr>
            </a:lvl1pPr>
          </a:lstStyle>
          <a:p>
            <a:pPr lvl="0"/>
            <a:r>
              <a:rPr lang="en-US"/>
              <a:t>Date</a:t>
            </a:r>
          </a:p>
        </p:txBody>
      </p:sp>
    </p:spTree>
    <p:extLst>
      <p:ext uri="{BB962C8B-B14F-4D97-AF65-F5344CB8AC3E}">
        <p14:creationId xmlns:p14="http://schemas.microsoft.com/office/powerpoint/2010/main" val="112499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Agenda</a:t>
            </a:r>
            <a:endParaRPr lang="en-US" sz="3600" u="sng" dirty="0"/>
          </a:p>
        </p:txBody>
      </p:sp>
    </p:spTree>
    <p:extLst>
      <p:ext uri="{BB962C8B-B14F-4D97-AF65-F5344CB8AC3E}">
        <p14:creationId xmlns:p14="http://schemas.microsoft.com/office/powerpoint/2010/main" val="228511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2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3" name="Content Placeholder 2"/>
          <p:cNvSpPr>
            <a:spLocks noGrp="1"/>
          </p:cNvSpPr>
          <p:nvPr>
            <p:ph idx="1"/>
          </p:nvPr>
        </p:nvSpPr>
        <p:spPr>
          <a:xfrm>
            <a:off x="457200" y="990601"/>
            <a:ext cx="8229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BF335E5-D4DB-31F6-F203-DD31CB04CA4F}"/>
              </a:ext>
            </a:extLst>
          </p:cNvPr>
          <p:cNvSpPr>
            <a:spLocks noGrp="1"/>
          </p:cNvSpPr>
          <p:nvPr>
            <p:ph idx="13" hasCustomPrompt="1"/>
          </p:nvPr>
        </p:nvSpPr>
        <p:spPr>
          <a:xfrm>
            <a:off x="457200" y="4051301"/>
            <a:ext cx="8229600" cy="444499"/>
          </a:xfrm>
        </p:spPr>
        <p:txBody>
          <a:bodyPr/>
          <a:lstStyle/>
          <a:p>
            <a:pPr lvl="0"/>
            <a:r>
              <a:rPr lang="en-US"/>
              <a:t>Subtitle</a:t>
            </a:r>
          </a:p>
        </p:txBody>
      </p:sp>
      <p:sp>
        <p:nvSpPr>
          <p:cNvPr id="4" name="Text Placeholder 3">
            <a:extLst>
              <a:ext uri="{FF2B5EF4-FFF2-40B4-BE49-F238E27FC236}">
                <a16:creationId xmlns:a16="http://schemas.microsoft.com/office/drawing/2014/main" id="{83A3F2E8-99FC-9892-29C4-8A5C04AB621F}"/>
              </a:ext>
            </a:extLst>
          </p:cNvPr>
          <p:cNvSpPr>
            <a:spLocks noGrp="1"/>
          </p:cNvSpPr>
          <p:nvPr>
            <p:ph type="body" sz="quarter" idx="14"/>
          </p:nvPr>
        </p:nvSpPr>
        <p:spPr>
          <a:xfrm>
            <a:off x="457200" y="4572000"/>
            <a:ext cx="41148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D147184C-4DF1-84C2-3D6A-D5633C1DBA4A}"/>
              </a:ext>
            </a:extLst>
          </p:cNvPr>
          <p:cNvSpPr>
            <a:spLocks noGrp="1"/>
          </p:cNvSpPr>
          <p:nvPr>
            <p:ph type="body" sz="quarter" idx="15"/>
          </p:nvPr>
        </p:nvSpPr>
        <p:spPr>
          <a:xfrm>
            <a:off x="4598377" y="4572000"/>
            <a:ext cx="41148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31116E5-88F4-35EA-AD5B-8E16794CDDBB}"/>
              </a:ext>
            </a:extLst>
          </p:cNvPr>
          <p:cNvSpPr>
            <a:spLocks noGrp="1"/>
          </p:cNvSpPr>
          <p:nvPr>
            <p:ph type="sldNum" sz="quarter" idx="12"/>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1519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2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3" name="Content Placeholder 2"/>
          <p:cNvSpPr>
            <a:spLocks noGrp="1"/>
          </p:cNvSpPr>
          <p:nvPr>
            <p:ph idx="1"/>
          </p:nvPr>
        </p:nvSpPr>
        <p:spPr>
          <a:xfrm>
            <a:off x="457200" y="990601"/>
            <a:ext cx="8229600" cy="2743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BF335E5-D4DB-31F6-F203-DD31CB04CA4F}"/>
              </a:ext>
            </a:extLst>
          </p:cNvPr>
          <p:cNvSpPr>
            <a:spLocks noGrp="1"/>
          </p:cNvSpPr>
          <p:nvPr>
            <p:ph idx="13"/>
          </p:nvPr>
        </p:nvSpPr>
        <p:spPr>
          <a:xfrm>
            <a:off x="457200" y="3898901"/>
            <a:ext cx="8229600" cy="2120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0BA3BFF9-E874-FE90-DF5B-77B1702F0971}"/>
              </a:ext>
            </a:extLst>
          </p:cNvPr>
          <p:cNvSpPr>
            <a:spLocks noGrp="1"/>
          </p:cNvSpPr>
          <p:nvPr>
            <p:ph type="sldNum" sz="quarter" idx="12"/>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27857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_3 image_3 contne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D059E72-EB38-587D-5A5B-3807D4CD3704}"/>
              </a:ext>
            </a:extLst>
          </p:cNvPr>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41" name="Title 1">
            <a:extLst>
              <a:ext uri="{FF2B5EF4-FFF2-40B4-BE49-F238E27FC236}">
                <a16:creationId xmlns:a16="http://schemas.microsoft.com/office/drawing/2014/main" id="{27065850-64EC-4C0B-87AF-D9DD1332CDFC}"/>
              </a:ext>
            </a:extLst>
          </p:cNvPr>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Agenda</a:t>
            </a:r>
            <a:endParaRPr lang="en-US" sz="3600" u="sng"/>
          </a:p>
        </p:txBody>
      </p:sp>
      <p:sp>
        <p:nvSpPr>
          <p:cNvPr id="2" name="Content Placeholder 4">
            <a:extLst>
              <a:ext uri="{FF2B5EF4-FFF2-40B4-BE49-F238E27FC236}">
                <a16:creationId xmlns:a16="http://schemas.microsoft.com/office/drawing/2014/main" id="{124379DC-C4D7-C1B3-0B7B-3FDA642206FC}"/>
              </a:ext>
            </a:extLst>
          </p:cNvPr>
          <p:cNvSpPr>
            <a:spLocks noGrp="1"/>
          </p:cNvSpPr>
          <p:nvPr>
            <p:ph sz="quarter" idx="19"/>
          </p:nvPr>
        </p:nvSpPr>
        <p:spPr>
          <a:xfrm>
            <a:off x="762000" y="1295400"/>
            <a:ext cx="1828800" cy="18288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4">
            <a:extLst>
              <a:ext uri="{FF2B5EF4-FFF2-40B4-BE49-F238E27FC236}">
                <a16:creationId xmlns:a16="http://schemas.microsoft.com/office/drawing/2014/main" id="{E660A08F-0E03-C6EC-D0D4-65B14E0F321B}"/>
              </a:ext>
            </a:extLst>
          </p:cNvPr>
          <p:cNvSpPr>
            <a:spLocks noGrp="1"/>
          </p:cNvSpPr>
          <p:nvPr>
            <p:ph sz="quarter" idx="11"/>
          </p:nvPr>
        </p:nvSpPr>
        <p:spPr>
          <a:xfrm>
            <a:off x="457200" y="3581400"/>
            <a:ext cx="2514600" cy="23622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6FC8BFA3-C880-E711-481B-FA325DD706BE}"/>
              </a:ext>
            </a:extLst>
          </p:cNvPr>
          <p:cNvSpPr>
            <a:spLocks noGrp="1"/>
          </p:cNvSpPr>
          <p:nvPr>
            <p:ph sz="quarter" idx="20"/>
          </p:nvPr>
        </p:nvSpPr>
        <p:spPr>
          <a:xfrm>
            <a:off x="3657600" y="1295400"/>
            <a:ext cx="1828800" cy="18288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4">
            <a:extLst>
              <a:ext uri="{FF2B5EF4-FFF2-40B4-BE49-F238E27FC236}">
                <a16:creationId xmlns:a16="http://schemas.microsoft.com/office/drawing/2014/main" id="{AC930F89-EC71-6848-C35E-CAA90E07A3FC}"/>
              </a:ext>
            </a:extLst>
          </p:cNvPr>
          <p:cNvSpPr>
            <a:spLocks noGrp="1"/>
          </p:cNvSpPr>
          <p:nvPr>
            <p:ph sz="quarter" idx="16"/>
          </p:nvPr>
        </p:nvSpPr>
        <p:spPr>
          <a:xfrm>
            <a:off x="3321050" y="3581400"/>
            <a:ext cx="2514600" cy="23622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A3CCF96-6CB7-6E24-2DCE-6EE00623A31C}"/>
              </a:ext>
            </a:extLst>
          </p:cNvPr>
          <p:cNvSpPr>
            <a:spLocks noGrp="1"/>
          </p:cNvSpPr>
          <p:nvPr>
            <p:ph sz="quarter" idx="21"/>
          </p:nvPr>
        </p:nvSpPr>
        <p:spPr>
          <a:xfrm>
            <a:off x="6477000" y="1295400"/>
            <a:ext cx="1828800" cy="18288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4">
            <a:extLst>
              <a:ext uri="{FF2B5EF4-FFF2-40B4-BE49-F238E27FC236}">
                <a16:creationId xmlns:a16="http://schemas.microsoft.com/office/drawing/2014/main" id="{47928532-FFC0-C2B5-BAC3-E58136BF2FB1}"/>
              </a:ext>
            </a:extLst>
          </p:cNvPr>
          <p:cNvSpPr>
            <a:spLocks noGrp="1"/>
          </p:cNvSpPr>
          <p:nvPr>
            <p:ph sz="quarter" idx="18"/>
          </p:nvPr>
        </p:nvSpPr>
        <p:spPr>
          <a:xfrm>
            <a:off x="6184900" y="3581400"/>
            <a:ext cx="2514600" cy="23622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Slide Number Placeholder 2">
            <a:extLst>
              <a:ext uri="{FF2B5EF4-FFF2-40B4-BE49-F238E27FC236}">
                <a16:creationId xmlns:a16="http://schemas.microsoft.com/office/drawing/2014/main" id="{589A2DE1-20F0-B85B-9BF6-012EB5ACA70D}"/>
              </a:ext>
            </a:extLst>
          </p:cNvPr>
          <p:cNvSpPr>
            <a:spLocks noGrp="1"/>
          </p:cNvSpPr>
          <p:nvPr>
            <p:ph type="sldNum" sz="quarter" idx="10"/>
          </p:nvPr>
        </p:nvSpPr>
        <p:spPr>
          <a:xfrm>
            <a:off x="8686800" y="6400232"/>
            <a:ext cx="384630" cy="365125"/>
          </a:xfrm>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pic>
        <p:nvPicPr>
          <p:cNvPr id="5" name="Picture 4" descr="graphic of arrow">
            <a:extLst>
              <a:ext uri="{FF2B5EF4-FFF2-40B4-BE49-F238E27FC236}">
                <a16:creationId xmlns:a16="http://schemas.microsoft.com/office/drawing/2014/main" id="{6D354998-93CE-607F-6B3E-17F8128B1C3D}"/>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2819400" y="1981200"/>
            <a:ext cx="635317" cy="503222"/>
          </a:xfrm>
          <a:prstGeom prst="rect">
            <a:avLst/>
          </a:prstGeom>
        </p:spPr>
      </p:pic>
      <p:pic>
        <p:nvPicPr>
          <p:cNvPr id="6" name="Picture 5" descr="graphic of arrow&#10;">
            <a:extLst>
              <a:ext uri="{FF2B5EF4-FFF2-40B4-BE49-F238E27FC236}">
                <a16:creationId xmlns:a16="http://schemas.microsoft.com/office/drawing/2014/main" id="{2E6BF3F7-EA8F-A2ED-8F98-E0A73911BB9A}"/>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5715000" y="1981200"/>
            <a:ext cx="635563" cy="502964"/>
          </a:xfrm>
          <a:prstGeom prst="rect">
            <a:avLst/>
          </a:prstGeom>
        </p:spPr>
      </p:pic>
    </p:spTree>
    <p:extLst>
      <p:ext uri="{BB962C8B-B14F-4D97-AF65-F5344CB8AC3E}">
        <p14:creationId xmlns:p14="http://schemas.microsoft.com/office/powerpoint/2010/main" val="3676479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2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4" name="Picture Placeholder 3">
            <a:extLst>
              <a:ext uri="{FF2B5EF4-FFF2-40B4-BE49-F238E27FC236}">
                <a16:creationId xmlns:a16="http://schemas.microsoft.com/office/drawing/2014/main" id="{FFFFD9D6-D1DA-4F32-3521-BFD704AB5B44}"/>
              </a:ext>
            </a:extLst>
          </p:cNvPr>
          <p:cNvSpPr>
            <a:spLocks noGrp="1"/>
          </p:cNvSpPr>
          <p:nvPr>
            <p:ph type="pic" sz="quarter" idx="10"/>
          </p:nvPr>
        </p:nvSpPr>
        <p:spPr>
          <a:xfrm>
            <a:off x="457200" y="777240"/>
            <a:ext cx="822960" cy="822960"/>
          </a:xfrm>
        </p:spPr>
        <p:txBody>
          <a:bodyPr/>
          <a:lstStyle/>
          <a:p>
            <a:endParaRPr lang="en-US"/>
          </a:p>
        </p:txBody>
      </p:sp>
      <p:sp>
        <p:nvSpPr>
          <p:cNvPr id="6" name="Content Placeholder 2">
            <a:extLst>
              <a:ext uri="{FF2B5EF4-FFF2-40B4-BE49-F238E27FC236}">
                <a16:creationId xmlns:a16="http://schemas.microsoft.com/office/drawing/2014/main" id="{FD7441F8-6711-A204-49C2-C6EFD3925417}"/>
              </a:ext>
            </a:extLst>
          </p:cNvPr>
          <p:cNvSpPr>
            <a:spLocks noGrp="1"/>
          </p:cNvSpPr>
          <p:nvPr>
            <p:ph idx="1"/>
          </p:nvPr>
        </p:nvSpPr>
        <p:spPr>
          <a:xfrm>
            <a:off x="1447800" y="777241"/>
            <a:ext cx="7315200" cy="8229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a:extLst>
              <a:ext uri="{FF2B5EF4-FFF2-40B4-BE49-F238E27FC236}">
                <a16:creationId xmlns:a16="http://schemas.microsoft.com/office/drawing/2014/main" id="{30E30B20-47BC-4468-24DE-10FAB1A65CEF}"/>
              </a:ext>
            </a:extLst>
          </p:cNvPr>
          <p:cNvSpPr>
            <a:spLocks noGrp="1"/>
          </p:cNvSpPr>
          <p:nvPr>
            <p:ph type="pic" sz="quarter" idx="11"/>
          </p:nvPr>
        </p:nvSpPr>
        <p:spPr>
          <a:xfrm>
            <a:off x="457200" y="1863090"/>
            <a:ext cx="822960" cy="822960"/>
          </a:xfrm>
        </p:spPr>
        <p:txBody>
          <a:bodyPr/>
          <a:lstStyle/>
          <a:p>
            <a:endParaRPr lang="en-US"/>
          </a:p>
        </p:txBody>
      </p:sp>
      <p:sp>
        <p:nvSpPr>
          <p:cNvPr id="10" name="Content Placeholder 2">
            <a:extLst>
              <a:ext uri="{FF2B5EF4-FFF2-40B4-BE49-F238E27FC236}">
                <a16:creationId xmlns:a16="http://schemas.microsoft.com/office/drawing/2014/main" id="{7FA6FD5B-90D8-9954-C511-41B2EFC0D9BC}"/>
              </a:ext>
            </a:extLst>
          </p:cNvPr>
          <p:cNvSpPr>
            <a:spLocks noGrp="1"/>
          </p:cNvSpPr>
          <p:nvPr>
            <p:ph idx="12"/>
          </p:nvPr>
        </p:nvSpPr>
        <p:spPr>
          <a:xfrm>
            <a:off x="1447800" y="1863091"/>
            <a:ext cx="7315200" cy="8229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B4BFEA4-A9A8-45DE-662C-B78DC274F2E5}"/>
              </a:ext>
            </a:extLst>
          </p:cNvPr>
          <p:cNvSpPr>
            <a:spLocks noGrp="1"/>
          </p:cNvSpPr>
          <p:nvPr>
            <p:ph type="pic" sz="quarter" idx="13"/>
          </p:nvPr>
        </p:nvSpPr>
        <p:spPr>
          <a:xfrm>
            <a:off x="457200" y="2948940"/>
            <a:ext cx="822960" cy="822960"/>
          </a:xfrm>
        </p:spPr>
        <p:txBody>
          <a:bodyPr/>
          <a:lstStyle/>
          <a:p>
            <a:endParaRPr lang="en-US"/>
          </a:p>
        </p:txBody>
      </p:sp>
      <p:sp>
        <p:nvSpPr>
          <p:cNvPr id="13" name="Content Placeholder 2">
            <a:extLst>
              <a:ext uri="{FF2B5EF4-FFF2-40B4-BE49-F238E27FC236}">
                <a16:creationId xmlns:a16="http://schemas.microsoft.com/office/drawing/2014/main" id="{5A951852-55FC-38BA-4F2F-543C324BF6CC}"/>
              </a:ext>
            </a:extLst>
          </p:cNvPr>
          <p:cNvSpPr>
            <a:spLocks noGrp="1"/>
          </p:cNvSpPr>
          <p:nvPr>
            <p:ph idx="14"/>
          </p:nvPr>
        </p:nvSpPr>
        <p:spPr>
          <a:xfrm>
            <a:off x="1447800" y="2948941"/>
            <a:ext cx="7315200" cy="8229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293DE325-B5DB-37EF-48BD-3693F583B2D2}"/>
              </a:ext>
            </a:extLst>
          </p:cNvPr>
          <p:cNvSpPr>
            <a:spLocks noGrp="1"/>
          </p:cNvSpPr>
          <p:nvPr>
            <p:ph type="pic" sz="quarter" idx="15"/>
          </p:nvPr>
        </p:nvSpPr>
        <p:spPr>
          <a:xfrm>
            <a:off x="457200" y="4034790"/>
            <a:ext cx="822960" cy="822960"/>
          </a:xfrm>
        </p:spPr>
        <p:txBody>
          <a:bodyPr/>
          <a:lstStyle/>
          <a:p>
            <a:endParaRPr lang="en-US"/>
          </a:p>
        </p:txBody>
      </p:sp>
      <p:sp>
        <p:nvSpPr>
          <p:cNvPr id="15" name="Content Placeholder 2">
            <a:extLst>
              <a:ext uri="{FF2B5EF4-FFF2-40B4-BE49-F238E27FC236}">
                <a16:creationId xmlns:a16="http://schemas.microsoft.com/office/drawing/2014/main" id="{4D32F8C0-68FA-0FDD-5F4E-C54969B563B4}"/>
              </a:ext>
            </a:extLst>
          </p:cNvPr>
          <p:cNvSpPr>
            <a:spLocks noGrp="1"/>
          </p:cNvSpPr>
          <p:nvPr>
            <p:ph idx="16"/>
          </p:nvPr>
        </p:nvSpPr>
        <p:spPr>
          <a:xfrm>
            <a:off x="1447800" y="4034791"/>
            <a:ext cx="7315200" cy="8229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3">
            <a:extLst>
              <a:ext uri="{FF2B5EF4-FFF2-40B4-BE49-F238E27FC236}">
                <a16:creationId xmlns:a16="http://schemas.microsoft.com/office/drawing/2014/main" id="{7956C88A-021B-4DFE-44C0-F8EA1B191845}"/>
              </a:ext>
            </a:extLst>
          </p:cNvPr>
          <p:cNvSpPr>
            <a:spLocks noGrp="1"/>
          </p:cNvSpPr>
          <p:nvPr>
            <p:ph type="pic" sz="quarter" idx="17"/>
          </p:nvPr>
        </p:nvSpPr>
        <p:spPr>
          <a:xfrm>
            <a:off x="457200" y="5120640"/>
            <a:ext cx="822960" cy="822960"/>
          </a:xfrm>
        </p:spPr>
        <p:txBody>
          <a:bodyPr/>
          <a:lstStyle/>
          <a:p>
            <a:endParaRPr lang="en-US"/>
          </a:p>
        </p:txBody>
      </p:sp>
      <p:sp>
        <p:nvSpPr>
          <p:cNvPr id="17" name="Content Placeholder 2">
            <a:extLst>
              <a:ext uri="{FF2B5EF4-FFF2-40B4-BE49-F238E27FC236}">
                <a16:creationId xmlns:a16="http://schemas.microsoft.com/office/drawing/2014/main" id="{09C4594F-C3A2-1EA8-0BB5-92EAF6D715C8}"/>
              </a:ext>
            </a:extLst>
          </p:cNvPr>
          <p:cNvSpPr>
            <a:spLocks noGrp="1"/>
          </p:cNvSpPr>
          <p:nvPr>
            <p:ph idx="18"/>
          </p:nvPr>
        </p:nvSpPr>
        <p:spPr>
          <a:xfrm>
            <a:off x="1447800" y="5120641"/>
            <a:ext cx="7315200" cy="8229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12623E27-9C15-9D38-12F2-77633E8AC256}"/>
              </a:ext>
            </a:extLst>
          </p:cNvPr>
          <p:cNvSpPr>
            <a:spLocks noGrp="1"/>
          </p:cNvSpPr>
          <p:nvPr>
            <p:ph type="sldNum" sz="quarter" idx="19"/>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35546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3" name="Content Placeholder 2"/>
          <p:cNvSpPr>
            <a:spLocks noGrp="1"/>
          </p:cNvSpPr>
          <p:nvPr>
            <p:ph idx="1"/>
          </p:nvPr>
        </p:nvSpPr>
        <p:spPr>
          <a:xfrm>
            <a:off x="457200" y="990601"/>
            <a:ext cx="2743200" cy="7315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0BF335E5-D4DB-31F6-F203-DD31CB04CA4F}"/>
              </a:ext>
            </a:extLst>
          </p:cNvPr>
          <p:cNvSpPr>
            <a:spLocks noGrp="1"/>
          </p:cNvSpPr>
          <p:nvPr>
            <p:ph idx="13"/>
          </p:nvPr>
        </p:nvSpPr>
        <p:spPr>
          <a:xfrm>
            <a:off x="457200" y="1828801"/>
            <a:ext cx="2743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A89BD175-845F-BA17-A699-5A1DC2E9BBFE}"/>
              </a:ext>
            </a:extLst>
          </p:cNvPr>
          <p:cNvSpPr>
            <a:spLocks noGrp="1"/>
          </p:cNvSpPr>
          <p:nvPr>
            <p:ph idx="16"/>
          </p:nvPr>
        </p:nvSpPr>
        <p:spPr>
          <a:xfrm>
            <a:off x="3306726" y="990601"/>
            <a:ext cx="2743200" cy="7315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9A5CBF7-490D-00ED-DF2C-37F2E42F1981}"/>
              </a:ext>
            </a:extLst>
          </p:cNvPr>
          <p:cNvSpPr>
            <a:spLocks noGrp="1"/>
          </p:cNvSpPr>
          <p:nvPr>
            <p:ph idx="14"/>
          </p:nvPr>
        </p:nvSpPr>
        <p:spPr>
          <a:xfrm>
            <a:off x="3306726" y="1828801"/>
            <a:ext cx="27432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F7BC687D-19C5-054E-1C7A-6F4FACE6278D}"/>
              </a:ext>
            </a:extLst>
          </p:cNvPr>
          <p:cNvSpPr>
            <a:spLocks noGrp="1"/>
          </p:cNvSpPr>
          <p:nvPr>
            <p:ph idx="17"/>
          </p:nvPr>
        </p:nvSpPr>
        <p:spPr>
          <a:xfrm>
            <a:off x="6156251" y="990601"/>
            <a:ext cx="2743200" cy="7315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3888D6D-D481-2842-9E13-E1C945EA1A40}"/>
              </a:ext>
            </a:extLst>
          </p:cNvPr>
          <p:cNvSpPr>
            <a:spLocks noGrp="1"/>
          </p:cNvSpPr>
          <p:nvPr>
            <p:ph idx="15"/>
          </p:nvPr>
        </p:nvSpPr>
        <p:spPr>
          <a:xfrm>
            <a:off x="6156251" y="1828801"/>
            <a:ext cx="2743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08578BF-B35B-36E5-0D3C-6ADA0A169039}"/>
              </a:ext>
            </a:extLst>
          </p:cNvPr>
          <p:cNvSpPr>
            <a:spLocks noGrp="1"/>
          </p:cNvSpPr>
          <p:nvPr>
            <p:ph type="sldNum" sz="quarter" idx="12"/>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9203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3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6" name="Content Placeholder 2">
            <a:extLst>
              <a:ext uri="{FF2B5EF4-FFF2-40B4-BE49-F238E27FC236}">
                <a16:creationId xmlns:a16="http://schemas.microsoft.com/office/drawing/2014/main" id="{FD7441F8-6711-A204-49C2-C6EFD3925417}"/>
              </a:ext>
            </a:extLst>
          </p:cNvPr>
          <p:cNvSpPr>
            <a:spLocks noGrp="1"/>
          </p:cNvSpPr>
          <p:nvPr>
            <p:ph idx="1"/>
          </p:nvPr>
        </p:nvSpPr>
        <p:spPr>
          <a:xfrm>
            <a:off x="228600" y="777241"/>
            <a:ext cx="8534400" cy="629217"/>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a:extLst>
              <a:ext uri="{FF2B5EF4-FFF2-40B4-BE49-F238E27FC236}">
                <a16:creationId xmlns:a16="http://schemas.microsoft.com/office/drawing/2014/main" id="{30E30B20-47BC-4468-24DE-10FAB1A65CEF}"/>
              </a:ext>
            </a:extLst>
          </p:cNvPr>
          <p:cNvSpPr>
            <a:spLocks noGrp="1"/>
          </p:cNvSpPr>
          <p:nvPr>
            <p:ph type="pic" sz="quarter" idx="11"/>
          </p:nvPr>
        </p:nvSpPr>
        <p:spPr>
          <a:xfrm>
            <a:off x="228600" y="1676400"/>
            <a:ext cx="822960" cy="822960"/>
          </a:xfrm>
        </p:spPr>
        <p:txBody>
          <a:bodyPr/>
          <a:lstStyle/>
          <a:p>
            <a:endParaRPr lang="en-US"/>
          </a:p>
        </p:txBody>
      </p:sp>
      <p:sp>
        <p:nvSpPr>
          <p:cNvPr id="10" name="Content Placeholder 2">
            <a:extLst>
              <a:ext uri="{FF2B5EF4-FFF2-40B4-BE49-F238E27FC236}">
                <a16:creationId xmlns:a16="http://schemas.microsoft.com/office/drawing/2014/main" id="{7FA6FD5B-90D8-9954-C511-41B2EFC0D9BC}"/>
              </a:ext>
            </a:extLst>
          </p:cNvPr>
          <p:cNvSpPr>
            <a:spLocks noGrp="1"/>
          </p:cNvSpPr>
          <p:nvPr>
            <p:ph idx="12"/>
          </p:nvPr>
        </p:nvSpPr>
        <p:spPr>
          <a:xfrm>
            <a:off x="1219200" y="1676401"/>
            <a:ext cx="7543800" cy="171830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B4BFEA4-A9A8-45DE-662C-B78DC274F2E5}"/>
              </a:ext>
            </a:extLst>
          </p:cNvPr>
          <p:cNvSpPr>
            <a:spLocks noGrp="1"/>
          </p:cNvSpPr>
          <p:nvPr>
            <p:ph type="pic" sz="quarter" idx="13"/>
          </p:nvPr>
        </p:nvSpPr>
        <p:spPr>
          <a:xfrm>
            <a:off x="228600" y="3901440"/>
            <a:ext cx="822960" cy="822960"/>
          </a:xfrm>
        </p:spPr>
        <p:txBody>
          <a:bodyPr/>
          <a:lstStyle/>
          <a:p>
            <a:endParaRPr lang="en-US"/>
          </a:p>
        </p:txBody>
      </p:sp>
      <p:sp>
        <p:nvSpPr>
          <p:cNvPr id="13" name="Content Placeholder 2">
            <a:extLst>
              <a:ext uri="{FF2B5EF4-FFF2-40B4-BE49-F238E27FC236}">
                <a16:creationId xmlns:a16="http://schemas.microsoft.com/office/drawing/2014/main" id="{5A951852-55FC-38BA-4F2F-543C324BF6CC}"/>
              </a:ext>
            </a:extLst>
          </p:cNvPr>
          <p:cNvSpPr>
            <a:spLocks noGrp="1"/>
          </p:cNvSpPr>
          <p:nvPr>
            <p:ph idx="14"/>
          </p:nvPr>
        </p:nvSpPr>
        <p:spPr>
          <a:xfrm>
            <a:off x="1219200" y="3901441"/>
            <a:ext cx="7543800" cy="204215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12623E27-9C15-9D38-12F2-77633E8AC256}"/>
              </a:ext>
            </a:extLst>
          </p:cNvPr>
          <p:cNvSpPr>
            <a:spLocks noGrp="1"/>
          </p:cNvSpPr>
          <p:nvPr>
            <p:ph type="sldNum" sz="quarter" idx="19"/>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4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sz="3200" b="1" baseline="0">
                <a:solidFill>
                  <a:schemeClr val="bg1"/>
                </a:solidFill>
              </a:defRPr>
            </a:lvl1pPr>
          </a:lstStyle>
          <a:p>
            <a:r>
              <a:rPr lang="en-US" sz="3600"/>
              <a:t>Click to edit Slide Maser Style</a:t>
            </a:r>
            <a:endParaRPr lang="en-US" sz="3600" u="sng"/>
          </a:p>
        </p:txBody>
      </p:sp>
      <p:sp>
        <p:nvSpPr>
          <p:cNvPr id="3" name="Content Placeholder 2"/>
          <p:cNvSpPr>
            <a:spLocks noGrp="1"/>
          </p:cNvSpPr>
          <p:nvPr>
            <p:ph idx="1"/>
          </p:nvPr>
        </p:nvSpPr>
        <p:spPr>
          <a:xfrm>
            <a:off x="264886" y="933061"/>
            <a:ext cx="4211782" cy="4916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7D3498-5756-3C3C-776A-DCE29150D99C}"/>
              </a:ext>
            </a:extLst>
          </p:cNvPr>
          <p:cNvSpPr>
            <a:spLocks noGrp="1"/>
          </p:cNvSpPr>
          <p:nvPr>
            <p:ph idx="13"/>
          </p:nvPr>
        </p:nvSpPr>
        <p:spPr>
          <a:xfrm>
            <a:off x="4572000" y="933060"/>
            <a:ext cx="4211782" cy="4916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3189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sz="3200" b="1" baseline="0">
                <a:solidFill>
                  <a:schemeClr val="bg1"/>
                </a:solidFill>
              </a:defRPr>
            </a:lvl1pPr>
          </a:lstStyle>
          <a:p>
            <a:r>
              <a:rPr lang="en-US" sz="3600"/>
              <a:t>Click to edit Slide Maser Style</a:t>
            </a:r>
            <a:endParaRPr lang="en-US" sz="3600" u="sng"/>
          </a:p>
        </p:txBody>
      </p:sp>
      <p:sp>
        <p:nvSpPr>
          <p:cNvPr id="4" name="Content Placeholder 2">
            <a:extLst>
              <a:ext uri="{FF2B5EF4-FFF2-40B4-BE49-F238E27FC236}">
                <a16:creationId xmlns:a16="http://schemas.microsoft.com/office/drawing/2014/main" id="{1C75383D-6D1D-821B-FCE9-3ECBDBB2AB98}"/>
              </a:ext>
            </a:extLst>
          </p:cNvPr>
          <p:cNvSpPr>
            <a:spLocks noGrp="1"/>
          </p:cNvSpPr>
          <p:nvPr>
            <p:ph idx="14"/>
          </p:nvPr>
        </p:nvSpPr>
        <p:spPr>
          <a:xfrm>
            <a:off x="264886" y="879763"/>
            <a:ext cx="8518896" cy="16625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p:nvPr>
        </p:nvSpPr>
        <p:spPr>
          <a:xfrm>
            <a:off x="264886" y="2766753"/>
            <a:ext cx="4211782" cy="3082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7D3498-5756-3C3C-776A-DCE29150D99C}"/>
              </a:ext>
            </a:extLst>
          </p:cNvPr>
          <p:cNvSpPr>
            <a:spLocks noGrp="1"/>
          </p:cNvSpPr>
          <p:nvPr>
            <p:ph idx="13"/>
          </p:nvPr>
        </p:nvSpPr>
        <p:spPr>
          <a:xfrm>
            <a:off x="4572000" y="2766752"/>
            <a:ext cx="4211782" cy="3082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7029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subtitle and 1 Content">
    <p:spTree>
      <p:nvGrpSpPr>
        <p:cNvPr id="1" name=""/>
        <p:cNvGrpSpPr/>
        <p:nvPr/>
      </p:nvGrpSpPr>
      <p:grpSpPr>
        <a:xfrm>
          <a:off x="0" y="0"/>
          <a:ext cx="0" cy="0"/>
          <a:chOff x="0" y="0"/>
          <a:chExt cx="0" cy="0"/>
        </a:xfrm>
      </p:grpSpPr>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
        <p:nvSpPr>
          <p:cNvPr id="6" name="Content Placeholder 2">
            <a:extLst>
              <a:ext uri="{FF2B5EF4-FFF2-40B4-BE49-F238E27FC236}">
                <a16:creationId xmlns:a16="http://schemas.microsoft.com/office/drawing/2014/main" id="{FD7441F8-6711-A204-49C2-C6EFD3925417}"/>
              </a:ext>
            </a:extLst>
          </p:cNvPr>
          <p:cNvSpPr>
            <a:spLocks noGrp="1"/>
          </p:cNvSpPr>
          <p:nvPr>
            <p:ph idx="1" hasCustomPrompt="1"/>
          </p:nvPr>
        </p:nvSpPr>
        <p:spPr>
          <a:xfrm>
            <a:off x="457200" y="838200"/>
            <a:ext cx="8229600" cy="629217"/>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a:t>
            </a:r>
            <a:r>
              <a:rPr lang="en-US" err="1"/>
              <a:t>syles</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FA6FD5B-90D8-9954-C511-41B2EFC0D9BC}"/>
              </a:ext>
            </a:extLst>
          </p:cNvPr>
          <p:cNvSpPr>
            <a:spLocks noGrp="1"/>
          </p:cNvSpPr>
          <p:nvPr>
            <p:ph idx="12"/>
          </p:nvPr>
        </p:nvSpPr>
        <p:spPr>
          <a:xfrm>
            <a:off x="457200" y="1676401"/>
            <a:ext cx="8229600" cy="4114799"/>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12623E27-9C15-9D38-12F2-77633E8AC256}"/>
              </a:ext>
            </a:extLst>
          </p:cNvPr>
          <p:cNvSpPr>
            <a:spLocks noGrp="1"/>
          </p:cNvSpPr>
          <p:nvPr>
            <p:ph type="sldNum" sz="quarter" idx="19"/>
          </p:nvPr>
        </p:nvSpPr>
        <p:spPr>
          <a:xfrm>
            <a:off x="8686800" y="6400232"/>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28325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4ED562-0161-412B-8043-A338BD655324}"/>
              </a:ext>
              <a:ext uri="{C183D7F6-B498-43B3-948B-1728B52AA6E4}">
                <adec:decorative xmlns:adec="http://schemas.microsoft.com/office/drawing/2017/decorative" val="1"/>
              </a:ext>
            </a:extLst>
          </p:cNvPr>
          <p:cNvSpPr/>
          <p:nvPr/>
        </p:nvSpPr>
        <p:spPr>
          <a:xfrm>
            <a:off x="0" y="2618508"/>
            <a:ext cx="9144000" cy="1217815"/>
          </a:xfrm>
          <a:prstGeom prst="rect">
            <a:avLst/>
          </a:prstGeom>
          <a:solidFill>
            <a:srgbClr val="003F7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B8975BEB-924E-429B-889E-A175EC6E12B2}"/>
              </a:ext>
            </a:extLst>
          </p:cNvPr>
          <p:cNvSpPr>
            <a:spLocks noGrp="1"/>
          </p:cNvSpPr>
          <p:nvPr>
            <p:ph type="title" hasCustomPrompt="1"/>
          </p:nvPr>
        </p:nvSpPr>
        <p:spPr>
          <a:xfrm>
            <a:off x="695982" y="2890931"/>
            <a:ext cx="7747462" cy="685800"/>
          </a:xfrm>
        </p:spPr>
        <p:txBody>
          <a:bodyPr>
            <a:normAutofit/>
          </a:bodyPr>
          <a:lstStyle>
            <a:lvl1pPr algn="ctr">
              <a:defRPr sz="2800" b="1">
                <a:solidFill>
                  <a:schemeClr val="bg1"/>
                </a:solidFill>
                <a:latin typeface="+mn-lt"/>
              </a:defRPr>
            </a:lvl1pPr>
          </a:lstStyle>
          <a:p>
            <a:r>
              <a:rPr lang="en-US" dirty="0"/>
              <a:t>Appendix</a:t>
            </a:r>
          </a:p>
        </p:txBody>
      </p:sp>
      <p:sp>
        <p:nvSpPr>
          <p:cNvPr id="11" name="Slide Number Placeholder 4">
            <a:extLst>
              <a:ext uri="{FF2B5EF4-FFF2-40B4-BE49-F238E27FC236}">
                <a16:creationId xmlns:a16="http://schemas.microsoft.com/office/drawing/2014/main" id="{0F0EBC13-5F6B-401C-A035-52B979C61D4D}"/>
              </a:ext>
              <a:ext uri="{C183D7F6-B498-43B3-948B-1728B52AA6E4}">
                <adec:decorative xmlns:adec="http://schemas.microsoft.com/office/drawing/2017/decorative" val="1"/>
              </a:ext>
            </a:extLst>
          </p:cNvPr>
          <p:cNvSpPr>
            <a:spLocks noGrp="1"/>
          </p:cNvSpPr>
          <p:nvPr>
            <p:ph type="sldNum" sz="quarter" idx="4"/>
          </p:nvPr>
        </p:nvSpPr>
        <p:spPr>
          <a:xfrm>
            <a:off x="8063344" y="6492387"/>
            <a:ext cx="565263" cy="377742"/>
          </a:xfrm>
          <a:prstGeom prst="rect">
            <a:avLst/>
          </a:prstGeom>
        </p:spPr>
        <p:txBody>
          <a:bodyPr anchor="ctr"/>
          <a:lstStyle>
            <a:lvl1pPr algn="r">
              <a:defRPr sz="900">
                <a:solidFill>
                  <a:srgbClr val="595959"/>
                </a:solidFill>
              </a:defRPr>
            </a:lvl1p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12" name="Footer Placeholder 3">
            <a:extLst>
              <a:ext uri="{FF2B5EF4-FFF2-40B4-BE49-F238E27FC236}">
                <a16:creationId xmlns:a16="http://schemas.microsoft.com/office/drawing/2014/main" id="{A35FCC67-8D30-4934-960B-0412080176B2}"/>
              </a:ext>
              <a:ext uri="{C183D7F6-B498-43B3-948B-1728B52AA6E4}">
                <adec:decorative xmlns:adec="http://schemas.microsoft.com/office/drawing/2017/decorative" val="1"/>
              </a:ext>
            </a:extLst>
          </p:cNvPr>
          <p:cNvSpPr>
            <a:spLocks noGrp="1"/>
          </p:cNvSpPr>
          <p:nvPr>
            <p:ph type="ftr" sz="quarter" idx="3"/>
          </p:nvPr>
        </p:nvSpPr>
        <p:spPr>
          <a:xfrm>
            <a:off x="695982" y="6492387"/>
            <a:ext cx="5568696" cy="363159"/>
          </a:xfrm>
          <a:prstGeom prst="rect">
            <a:avLst/>
          </a:prstGeom>
        </p:spPr>
        <p:txBody>
          <a:bodyPr anchor="ctr"/>
          <a:lstStyle>
            <a:lvl1pPr algn="ctr">
              <a:defRPr sz="900">
                <a:solidFill>
                  <a:srgbClr val="595959"/>
                </a:solidFill>
              </a:defRPr>
            </a:lvl1pPr>
          </a:lstStyle>
          <a:p>
            <a:pPr algn="l"/>
            <a:r>
              <a:rPr lang="en-US"/>
              <a:t>Internal Use Only 				Electronic Health Record Modernization Integration Office</a:t>
            </a:r>
            <a:endParaRPr lang="en-US" dirty="0"/>
          </a:p>
        </p:txBody>
      </p:sp>
    </p:spTree>
    <p:extLst>
      <p:ext uri="{BB962C8B-B14F-4D97-AF65-F5344CB8AC3E}">
        <p14:creationId xmlns:p14="http://schemas.microsoft.com/office/powerpoint/2010/main" val="337200567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3815296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840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67290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276276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79499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1898033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428039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2623760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954972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752860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226056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6937831" y="640023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9790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3499998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F1162-3151-427E-8584-F036A8B338EE}" type="datetimeFigureOut">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95B4D9-9964-4CB5-BA93-086E985770BB}" type="slidenum">
              <a:rPr lang="en-US" smtClean="0"/>
              <a:t>‹#›</a:t>
            </a:fld>
            <a:endParaRPr lang="en-US" dirty="0"/>
          </a:p>
        </p:txBody>
      </p:sp>
    </p:spTree>
    <p:extLst>
      <p:ext uri="{BB962C8B-B14F-4D97-AF65-F5344CB8AC3E}">
        <p14:creationId xmlns:p14="http://schemas.microsoft.com/office/powerpoint/2010/main" val="68034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372887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6"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dirty="0"/>
              <a:t>Click to edit Slide Maser Style</a:t>
            </a:r>
            <a:endParaRPr lang="en-US" sz="3600" u="sng" dirty="0"/>
          </a:p>
        </p:txBody>
      </p:sp>
    </p:spTree>
    <p:extLst>
      <p:ext uri="{BB962C8B-B14F-4D97-AF65-F5344CB8AC3E}">
        <p14:creationId xmlns:p14="http://schemas.microsoft.com/office/powerpoint/2010/main" val="175756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4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4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605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069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444"/>
            <a:ext cx="2895600" cy="365125"/>
          </a:xfrm>
          <a:prstGeom prst="rect">
            <a:avLst/>
          </a:prstGeom>
        </p:spPr>
        <p:txBody>
          <a:bodyPr lIns="91440" tIns="45720" rIns="91440" bIns="45720"/>
          <a:lstStyle>
            <a:lvl1pPr algn="ctr">
              <a:defRPr sz="1050"/>
            </a:lvl1pPr>
          </a:lstStyle>
          <a:p>
            <a:pPr defTabSz="457200"/>
            <a:endParaRPr lang="en-US" dirty="0">
              <a:solidFill>
                <a:srgbClr val="000000"/>
              </a:solidFill>
            </a:endParaRP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1147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9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0"/>
            <a:ext cx="9144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6" name="Slide Number Placeholder 5"/>
          <p:cNvSpPr>
            <a:spLocks noGrp="1"/>
          </p:cNvSpPr>
          <p:nvPr>
            <p:ph type="sldNum" sz="quarter" idx="4"/>
          </p:nvPr>
        </p:nvSpPr>
        <p:spPr>
          <a:xfrm>
            <a:off x="8686800" y="6400232"/>
            <a:ext cx="38463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199909" y="6184206"/>
            <a:ext cx="2563091" cy="641708"/>
          </a:xfrm>
          <a:prstGeom prst="rect">
            <a:avLst/>
          </a:prstGeom>
        </p:spPr>
      </p:pic>
    </p:spTree>
    <p:extLst>
      <p:ext uri="{BB962C8B-B14F-4D97-AF65-F5344CB8AC3E}">
        <p14:creationId xmlns:p14="http://schemas.microsoft.com/office/powerpoint/2010/main" val="2343439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F1162-3151-427E-8584-F036A8B338EE}" type="datetimeFigureOut">
              <a:rPr lang="en-US" smtClean="0"/>
              <a:t>7/2/2024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5B4D9-9964-4CB5-BA93-086E985770BB}" type="slidenum">
              <a:rPr lang="en-US" smtClean="0"/>
              <a:t>‹#›</a:t>
            </a:fld>
            <a:endParaRPr lang="en-US" dirty="0"/>
          </a:p>
        </p:txBody>
      </p:sp>
    </p:spTree>
    <p:extLst>
      <p:ext uri="{BB962C8B-B14F-4D97-AF65-F5344CB8AC3E}">
        <p14:creationId xmlns:p14="http://schemas.microsoft.com/office/powerpoint/2010/main" val="38243165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hyperlink" Target="http://www.digital.va.gov/" TargetMode="Externa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hyperlink" Target="http://www.digital.va.gov/" TargetMode="Externa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hyperlink" Target="https://www.oracle.com/health/interoperability/open-systems/validation-programs/"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hyperlink" Target="mailto:ehrmquestions@va.gov" TargetMode="External"/><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mailto:Matthew.Truex1@va.gov" TargetMode="External"/><Relationship Id="rId3" Type="http://schemas.openxmlformats.org/officeDocument/2006/relationships/hyperlink" Target="mailto:Dewitt.Hardee@va.gov" TargetMode="External"/><Relationship Id="rId7" Type="http://schemas.openxmlformats.org/officeDocument/2006/relationships/hyperlink" Target="mailto:Diane.Torry@va.gov"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mailto:Orentha.Harris@va.gov" TargetMode="External"/><Relationship Id="rId5" Type="http://schemas.openxmlformats.org/officeDocument/2006/relationships/hyperlink" Target="mailto:Juan.Quinones@va.gov" TargetMode="External"/><Relationship Id="rId4" Type="http://schemas.openxmlformats.org/officeDocument/2006/relationships/hyperlink" Target="mailto:Heather.Paragano@va.gov" TargetMode="External"/><Relationship Id="rId9" Type="http://schemas.openxmlformats.org/officeDocument/2006/relationships/hyperlink" Target="mailto:Brian.Baker4@va.gov"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hyperlink" Target="https://pathfinder.va.gov/" TargetMode="Externa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52.xml.rels><?xml version="1.0" encoding="UTF-8" standalone="yes"?>
<Relationships xmlns="http://schemas.openxmlformats.org/package/2006/relationships"><Relationship Id="rId8" Type="http://schemas.openxmlformats.org/officeDocument/2006/relationships/hyperlink" Target="https://pathfinder.va.gov/" TargetMode="External"/><Relationship Id="rId3" Type="http://schemas.openxmlformats.org/officeDocument/2006/relationships/hyperlink" Target="https://www.va.gov/osdbu/" TargetMode="External"/><Relationship Id="rId7" Type="http://schemas.openxmlformats.org/officeDocument/2006/relationships/hyperlink" Target="https://www.vetbiz.va.gov/events/"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hyperlink" Target="https://www.va.gov/osdbu/outreach/soc/training.asp" TargetMode="External"/><Relationship Id="rId5" Type="http://schemas.openxmlformats.org/officeDocument/2006/relationships/hyperlink" Target="http://www.va.gov/osdbu/library/dbwva.asp" TargetMode="External"/><Relationship Id="rId4" Type="http://schemas.openxmlformats.org/officeDocument/2006/relationships/hyperlink" Target="mailto:OSDBUStratComm@va.gov" TargetMode="External"/><Relationship Id="rId9" Type="http://schemas.openxmlformats.org/officeDocument/2006/relationships/hyperlink" Target="https://www.vendorportal.ecms.va.gov/eVP/fco/EntireVA.aspx?Type=Complete" TargetMode="External"/></Relationships>
</file>

<file path=ppt/slides/_rels/slide15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mailto:vip@va.gov" TargetMode="External"/><Relationship Id="rId7"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hyperlink" Target="https://www.youtube.com/c/VAOSDBU" TargetMode="External"/><Relationship Id="rId5" Type="http://schemas.openxmlformats.org/officeDocument/2006/relationships/hyperlink" Target="https://twitter.com/VAVetBiz" TargetMode="External"/><Relationship Id="rId4" Type="http://schemas.openxmlformats.org/officeDocument/2006/relationships/hyperlink" Target="https://www.va.gov/osdbu" TargetMode="External"/><Relationship Id="rId9" Type="http://schemas.openxmlformats.org/officeDocument/2006/relationships/hyperlink" Target="https://www.ohioemployerlawblog.com/2023/07/x-marks-spot.html"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8.svg"/></Relationships>
</file>

<file path=ppt/slides/_rels/slide1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96.xml"/><Relationship Id="rId1" Type="http://schemas.openxmlformats.org/officeDocument/2006/relationships/slideLayout" Target="../slideLayouts/slideLayout30.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15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97.xml"/><Relationship Id="rId1" Type="http://schemas.openxmlformats.org/officeDocument/2006/relationships/slideLayout" Target="../slideLayouts/slideLayout30.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15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70.png"/><Relationship Id="rId4" Type="http://schemas.openxmlformats.org/officeDocument/2006/relationships/image" Target="../media/image80.svg"/></Relationships>
</file>

<file path=ppt/slides/_rels/slide15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0.png"/><Relationship Id="rId7" Type="http://schemas.openxmlformats.org/officeDocument/2006/relationships/image" Target="../media/image67.png"/><Relationship Id="rId12" Type="http://schemas.openxmlformats.org/officeDocument/2006/relationships/image" Target="../media/image98.svg"/><Relationship Id="rId2" Type="http://schemas.openxmlformats.org/officeDocument/2006/relationships/notesSlide" Target="../notesSlides/notesSlide99.xml"/><Relationship Id="rId1" Type="http://schemas.openxmlformats.org/officeDocument/2006/relationships/slideLayout" Target="../slideLayouts/slideLayout30.xml"/><Relationship Id="rId6" Type="http://schemas.openxmlformats.org/officeDocument/2006/relationships/image" Target="../media/image94.sv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svg"/><Relationship Id="rId4" Type="http://schemas.openxmlformats.org/officeDocument/2006/relationships/image" Target="../media/image92.png"/><Relationship Id="rId9" Type="http://schemas.openxmlformats.org/officeDocument/2006/relationships/image" Target="../media/image95.png"/></Relationships>
</file>

<file path=ppt/slides/_rels/slide1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30.xml"/><Relationship Id="rId5" Type="http://schemas.openxmlformats.org/officeDocument/2006/relationships/image" Target="../media/image101.png"/><Relationship Id="rId4" Type="http://schemas.openxmlformats.org/officeDocument/2006/relationships/image" Target="../media/image100.svg"/></Relationships>
</file>

<file path=ppt/slides/_rels/slide16.xml.rels><?xml version="1.0" encoding="UTF-8" standalone="yes"?>
<Relationships xmlns="http://schemas.openxmlformats.org/package/2006/relationships"><Relationship Id="rId8" Type="http://schemas.openxmlformats.org/officeDocument/2006/relationships/hyperlink" Target="mailto:Orentha.Harris@va.gov" TargetMode="External"/><Relationship Id="rId3" Type="http://schemas.openxmlformats.org/officeDocument/2006/relationships/hyperlink" Target="mailto:Dewitt.Hardee@va.gov" TargetMode="External"/><Relationship Id="rId7" Type="http://schemas.openxmlformats.org/officeDocument/2006/relationships/hyperlink" Target="mailto:Juan.Quinones.@va.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mailto:Kevin.Morello@va.gov" TargetMode="External"/><Relationship Id="rId5" Type="http://schemas.openxmlformats.org/officeDocument/2006/relationships/hyperlink" Target="mailto:Juan.Quinones@va.gov" TargetMode="External"/><Relationship Id="rId10" Type="http://schemas.openxmlformats.org/officeDocument/2006/relationships/hyperlink" Target="mailto:Michael.Garance@va.gov" TargetMode="External"/><Relationship Id="rId4" Type="http://schemas.openxmlformats.org/officeDocument/2006/relationships/hyperlink" Target="mailto:Heather.Paragano@va.gov" TargetMode="External"/><Relationship Id="rId9" Type="http://schemas.openxmlformats.org/officeDocument/2006/relationships/hyperlink" Target="mailto:Lori.Walker1@va.gov"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30.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0.svg"/></Relationships>
</file>

<file path=ppt/slides/_rels/slide161.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3" Type="http://schemas.openxmlformats.org/officeDocument/2006/relationships/image" Target="../media/image87.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102.xml"/><Relationship Id="rId1" Type="http://schemas.openxmlformats.org/officeDocument/2006/relationships/slideLayout" Target="../slideLayouts/slideLayout30.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1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3.xml"/><Relationship Id="rId1" Type="http://schemas.openxmlformats.org/officeDocument/2006/relationships/slideLayout" Target="../slideLayouts/slideLayout30.xml"/><Relationship Id="rId5" Type="http://schemas.openxmlformats.org/officeDocument/2006/relationships/image" Target="../media/image116.png"/><Relationship Id="rId4" Type="http://schemas.openxmlformats.org/officeDocument/2006/relationships/image" Target="../media/image115.sv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0.xml"/></Relationships>
</file>

<file path=ppt/slides/_rels/slide16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svg"/><Relationship Id="rId2" Type="http://schemas.openxmlformats.org/officeDocument/2006/relationships/notesSlide" Target="../notesSlides/notesSlide105.xml"/><Relationship Id="rId1" Type="http://schemas.openxmlformats.org/officeDocument/2006/relationships/slideLayout" Target="../slideLayouts/slideLayout30.xml"/><Relationship Id="rId6" Type="http://schemas.openxmlformats.org/officeDocument/2006/relationships/image" Target="../media/image119.png"/><Relationship Id="rId5" Type="http://schemas.openxmlformats.org/officeDocument/2006/relationships/image" Target="../media/image118.jpe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122.sv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www.digital.va.gov/"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hyperlink" Target="http://www.oit.va.gov/"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5" Type="http://schemas.openxmlformats.org/officeDocument/2006/relationships/hyperlink" Target="https://www.linkedin.com/company/digitalva/" TargetMode="External"/><Relationship Id="rId4" Type="http://schemas.openxmlformats.org/officeDocument/2006/relationships/hyperlink" Target="https://twitter.com/va_cio?lang=en"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hyperlink" Target="https://twitter.com/va_cio?lang=en" TargetMode="External"/><Relationship Id="rId2" Type="http://schemas.openxmlformats.org/officeDocument/2006/relationships/hyperlink" Target="http://www.oit.va.gov/" TargetMode="External"/><Relationship Id="rId1" Type="http://schemas.openxmlformats.org/officeDocument/2006/relationships/slideLayout" Target="../slideLayouts/slideLayout4.xml"/><Relationship Id="rId4" Type="http://schemas.openxmlformats.org/officeDocument/2006/relationships/hyperlink" Target="https://www.linkedin.com/company/digitalva/"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1</a:t>
            </a:fld>
            <a:endParaRPr lang="en-US" dirty="0">
              <a:solidFill>
                <a:prstClr val="white"/>
              </a:solidFill>
            </a:endParaRPr>
          </a:p>
        </p:txBody>
      </p:sp>
      <p:sp>
        <p:nvSpPr>
          <p:cNvPr id="4" name="Title 3"/>
          <p:cNvSpPr>
            <a:spLocks noGrp="1"/>
          </p:cNvSpPr>
          <p:nvPr>
            <p:ph type="title"/>
          </p:nvPr>
        </p:nvSpPr>
        <p:spPr/>
        <p:txBody>
          <a:bodyPr>
            <a:normAutofit/>
          </a:bodyPr>
          <a:lstStyle/>
          <a:p>
            <a:r>
              <a:rPr lang="en-US" sz="3200" dirty="0">
                <a:solidFill>
                  <a:prstClr val="white"/>
                </a:solidFill>
              </a:rPr>
              <a:t>Office of Procurement, Acquisition and Logistics</a:t>
            </a:r>
            <a:endParaRPr lang="en-US" dirty="0"/>
          </a:p>
        </p:txBody>
      </p:sp>
      <p:sp>
        <p:nvSpPr>
          <p:cNvPr id="5" name="Rectangle 4"/>
          <p:cNvSpPr/>
          <p:nvPr/>
        </p:nvSpPr>
        <p:spPr>
          <a:xfrm>
            <a:off x="1231232" y="2510106"/>
            <a:ext cx="6781800" cy="1147494"/>
          </a:xfrm>
          <a:prstGeom prst="rect">
            <a:avLst/>
          </a:prstGeom>
        </p:spPr>
        <p:txBody>
          <a:bodyPr wrap="square">
            <a:spAutoFit/>
          </a:bodyPr>
          <a:lstStyle/>
          <a:p>
            <a:pPr lvl="0" algn="ctr">
              <a:lnSpc>
                <a:spcPts val="4400"/>
              </a:lnSpc>
            </a:pPr>
            <a:r>
              <a:rPr lang="en-US" altLang="en-US" sz="3200" b="1" dirty="0">
                <a:solidFill>
                  <a:srgbClr val="1F497D">
                    <a:lumMod val="75000"/>
                  </a:srgbClr>
                </a:solidFill>
              </a:rPr>
              <a:t>Advanced Planning Brief to Industry</a:t>
            </a:r>
          </a:p>
          <a:p>
            <a:pPr lvl="0" algn="ctr">
              <a:lnSpc>
                <a:spcPts val="4400"/>
              </a:lnSpc>
            </a:pPr>
            <a:r>
              <a:rPr lang="en-US" altLang="en-US" sz="2000" b="1" dirty="0">
                <a:solidFill>
                  <a:srgbClr val="1F497D">
                    <a:lumMod val="75000"/>
                  </a:srgbClr>
                </a:solidFill>
              </a:rPr>
              <a:t>June 26, 2024</a:t>
            </a:r>
          </a:p>
        </p:txBody>
      </p:sp>
    </p:spTree>
    <p:extLst>
      <p:ext uri="{BB962C8B-B14F-4D97-AF65-F5344CB8AC3E}">
        <p14:creationId xmlns:p14="http://schemas.microsoft.com/office/powerpoint/2010/main" val="88347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10</a:t>
            </a:fld>
            <a:endParaRPr lang="en-US" dirty="0">
              <a:solidFill>
                <a:prstClr val="white"/>
              </a:solidFill>
            </a:endParaRPr>
          </a:p>
        </p:txBody>
      </p:sp>
      <p:grpSp>
        <p:nvGrpSpPr>
          <p:cNvPr id="2" name="Group 1">
            <a:extLst>
              <a:ext uri="{FF2B5EF4-FFF2-40B4-BE49-F238E27FC236}">
                <a16:creationId xmlns:a16="http://schemas.microsoft.com/office/drawing/2014/main" id="{A9294754-430A-4B07-B07D-3F5D78140C19}"/>
              </a:ext>
            </a:extLst>
          </p:cNvPr>
          <p:cNvGrpSpPr/>
          <p:nvPr/>
        </p:nvGrpSpPr>
        <p:grpSpPr>
          <a:xfrm>
            <a:off x="746454" y="3048000"/>
            <a:ext cx="7658938" cy="762000"/>
            <a:chOff x="746454" y="3048000"/>
            <a:chExt cx="7658938" cy="762000"/>
          </a:xfrm>
        </p:grpSpPr>
        <p:sp>
          <p:nvSpPr>
            <p:cNvPr id="34" name="TextBox 33">
              <a:extLst>
                <a:ext uri="{FF2B5EF4-FFF2-40B4-BE49-F238E27FC236}">
                  <a16:creationId xmlns:a16="http://schemas.microsoft.com/office/drawing/2014/main" id="{BEA75ED0-0D2B-4B3F-8A37-6FA58B65E35D}"/>
                </a:ext>
              </a:extLst>
            </p:cNvPr>
            <p:cNvSpPr txBox="1"/>
            <p:nvPr/>
          </p:nvSpPr>
          <p:spPr>
            <a:xfrm>
              <a:off x="1306045" y="3083989"/>
              <a:ext cx="6546216" cy="707886"/>
            </a:xfrm>
            <a:prstGeom prst="rect">
              <a:avLst/>
            </a:prstGeom>
            <a:noFill/>
          </p:spPr>
          <p:txBody>
            <a:bodyPr wrap="none" rtlCol="0" anchor="ctr">
              <a:spAutoFit/>
            </a:bodyPr>
            <a:lstStyle/>
            <a:p>
              <a:pPr algn="ctr"/>
              <a:r>
                <a:rPr lang="en-US" sz="4000" b="1" dirty="0">
                  <a:latin typeface="Copperplate Gothic Light" panose="020E0507020206020404" pitchFamily="34" charset="0"/>
                  <a:cs typeface="Arial" panose="020B0604020202020204" pitchFamily="34" charset="0"/>
                </a:rPr>
                <a:t>YEARLY OBLIGATIONS</a:t>
              </a:r>
            </a:p>
          </p:txBody>
        </p:sp>
        <p:cxnSp>
          <p:nvCxnSpPr>
            <p:cNvPr id="10" name="Straight Connector 9">
              <a:extLst>
                <a:ext uri="{FF2B5EF4-FFF2-40B4-BE49-F238E27FC236}">
                  <a16:creationId xmlns:a16="http://schemas.microsoft.com/office/drawing/2014/main" id="{CE635B92-3310-4539-A248-90B6E40F2B24}"/>
                </a:ext>
              </a:extLst>
            </p:cNvPr>
            <p:cNvCxnSpPr>
              <a:cxnSpLocks/>
            </p:cNvCxnSpPr>
            <p:nvPr/>
          </p:nvCxnSpPr>
          <p:spPr>
            <a:xfrm>
              <a:off x="749968" y="3810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F8A688A6-93B4-4949-99E1-9AAAF5022B93}"/>
                </a:ext>
              </a:extLst>
            </p:cNvPr>
            <p:cNvCxnSpPr>
              <a:cxnSpLocks/>
            </p:cNvCxnSpPr>
            <p:nvPr/>
          </p:nvCxnSpPr>
          <p:spPr>
            <a:xfrm>
              <a:off x="746454" y="30480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2" name="Title 3">
            <a:extLst>
              <a:ext uri="{FF2B5EF4-FFF2-40B4-BE49-F238E27FC236}">
                <a16:creationId xmlns:a16="http://schemas.microsoft.com/office/drawing/2014/main" id="{B8961E33-DC4E-434D-AD01-6F23C9A2B228}"/>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16324682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80E05-B3E2-C25F-FFA0-448556698986}"/>
              </a:ext>
            </a:extLst>
          </p:cNvPr>
          <p:cNvSpPr>
            <a:spLocks noGrp="1"/>
          </p:cNvSpPr>
          <p:nvPr>
            <p:ph type="title"/>
          </p:nvPr>
        </p:nvSpPr>
        <p:spPr>
          <a:xfrm>
            <a:off x="-174433" y="-76200"/>
            <a:ext cx="9498243" cy="731520"/>
          </a:xfrm>
        </p:spPr>
        <p:txBody>
          <a:bodyPr>
            <a:normAutofit/>
          </a:bodyPr>
          <a:lstStyle/>
          <a:p>
            <a:r>
              <a:rPr lang="en-US" sz="3600" dirty="0"/>
              <a:t>What We Do</a:t>
            </a:r>
          </a:p>
        </p:txBody>
      </p:sp>
      <p:sp>
        <p:nvSpPr>
          <p:cNvPr id="5" name="Content Placeholder 2" descr="Digital Transformation Center: Accelerates the IT delivery process by enabling VA to leverage Software as a Service (SaaS) and Platform as a Service (PaaS) technologies&#10;">
            <a:extLst>
              <a:ext uri="{FF2B5EF4-FFF2-40B4-BE49-F238E27FC236}">
                <a16:creationId xmlns:a16="http://schemas.microsoft.com/office/drawing/2014/main" id="{542502F5-BFA8-21D9-8094-DB504D47A0BF}"/>
              </a:ext>
            </a:extLst>
          </p:cNvPr>
          <p:cNvSpPr>
            <a:spLocks noGrp="1"/>
          </p:cNvSpPr>
          <p:nvPr>
            <p:ph idx="1"/>
          </p:nvPr>
        </p:nvSpPr>
        <p:spPr>
          <a:xfrm>
            <a:off x="-5051062" y="636138"/>
            <a:ext cx="4073927" cy="5764094"/>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dirty="0">
                <a:latin typeface="Segoe UI" panose="020B0502040204020203" pitchFamily="34" charset="0"/>
                <a:cs typeface="Segoe UI" panose="020B0502040204020203" pitchFamily="34" charset="0"/>
              </a:rPr>
              <a:t>Data and Analytics: </a:t>
            </a: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Delivers the tools and practices to manage VA’s data as a Strategic Asset and ensures VA’s data infrastructure is AI ready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rPr>
              <a:t>Big Projects and Programs: </a:t>
            </a:r>
          </a:p>
          <a:p>
            <a:pPr marL="685800" lvl="1" defTabSz="914400">
              <a:spcBef>
                <a:spcPts val="0"/>
              </a:spcBef>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Summit Data Platform</a:t>
            </a:r>
          </a:p>
          <a:p>
            <a:pPr marL="685800" lvl="1">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VA Profile </a:t>
            </a:r>
            <a:endParaRPr lang="en-US" sz="1000" kern="0" dirty="0">
              <a:solidFill>
                <a:srgbClr val="000000"/>
              </a:solidFill>
              <a:latin typeface="Segoe UI" panose="020B0502040204020203" pitchFamily="34" charset="0"/>
              <a:cs typeface="Segoe UI" panose="020B0502040204020203" pitchFamily="34" charset="0"/>
            </a:endParaRPr>
          </a:p>
          <a:p>
            <a:pPr marL="685800" lvl="1" defTabSz="914400">
              <a:spcBef>
                <a:spcPts val="0"/>
              </a:spcBef>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Corporate Data Warehouse</a:t>
            </a:r>
            <a:endParaRPr lang="en-US" sz="1000" dirty="0">
              <a:latin typeface="Segoe UI" panose="020B0502040204020203" pitchFamily="34" charset="0"/>
              <a:cs typeface="Segoe UI" panose="020B0502040204020203" pitchFamily="34" charset="0"/>
            </a:endParaRPr>
          </a:p>
          <a:p>
            <a:pPr marL="0" indent="0">
              <a:buNone/>
            </a:pPr>
            <a:r>
              <a:rPr lang="en-US" sz="1000" dirty="0">
                <a:latin typeface="Segoe UI" panose="020B0502040204020203" pitchFamily="34" charset="0"/>
                <a:cs typeface="Segoe UI" panose="020B0502040204020203" pitchFamily="34" charset="0"/>
              </a:rPr>
              <a:t>Digital Transformation Center: Accelerates the IT delivery process by enabling VA to leverage Software as a Service (SaaS) and Platform as a Service (PaaS) technologies</a:t>
            </a:r>
          </a:p>
          <a:p>
            <a:r>
              <a:rPr lang="en-US" sz="1000" dirty="0">
                <a:latin typeface="Segoe UI" panose="020B0502040204020203" pitchFamily="34" charset="0"/>
                <a:cs typeface="Segoe UI" panose="020B0502040204020203" pitchFamily="34" charset="0"/>
              </a:rPr>
              <a:t>Big Projects and Programs:</a:t>
            </a:r>
          </a:p>
          <a:p>
            <a:pPr lvl="1"/>
            <a:r>
              <a:rPr lang="en-US" sz="1000" dirty="0">
                <a:latin typeface="Segoe UI" panose="020B0502040204020203" pitchFamily="34" charset="0"/>
                <a:cs typeface="Segoe UI" panose="020B0502040204020203" pitchFamily="34" charset="0"/>
              </a:rPr>
              <a:t>DTC Product Marketplace</a:t>
            </a:r>
          </a:p>
          <a:p>
            <a:pPr lvl="1"/>
            <a:r>
              <a:rPr lang="en-US" sz="1000" dirty="0">
                <a:latin typeface="Segoe UI" panose="020B0502040204020203" pitchFamily="34" charset="0"/>
                <a:cs typeface="Segoe UI" panose="020B0502040204020203" pitchFamily="34" charset="0"/>
              </a:rPr>
              <a:t>LC-NC Center of Excellence</a:t>
            </a:r>
          </a:p>
          <a:p>
            <a:pPr marL="0" indent="0">
              <a:buNone/>
            </a:pPr>
            <a:r>
              <a:rPr lang="en-US" sz="1000" dirty="0">
                <a:latin typeface="Segoe UI" panose="020B0502040204020203" pitchFamily="34" charset="0"/>
                <a:cs typeface="Segoe UI" panose="020B0502040204020203" pitchFamily="34" charset="0"/>
              </a:rPr>
              <a:t>Identity, Credential, and Access Mgmt.: Launching the Next Generation of Identity, Credential, and Access Mgmt. solutions for VA</a:t>
            </a:r>
          </a:p>
          <a:p>
            <a:r>
              <a:rPr lang="en-US" sz="1000" dirty="0">
                <a:latin typeface="Segoe UI" panose="020B0502040204020203" pitchFamily="34" charset="0"/>
                <a:cs typeface="Segoe UI" panose="020B0502040204020203" pitchFamily="34" charset="0"/>
              </a:rPr>
              <a:t>Big Projects and Programs:</a:t>
            </a:r>
          </a:p>
          <a:p>
            <a:pPr lvl="1"/>
            <a:r>
              <a:rPr lang="en-US" sz="1000" dirty="0">
                <a:latin typeface="Segoe UI" panose="020B0502040204020203" pitchFamily="34" charset="0"/>
                <a:cs typeface="Segoe UI" panose="020B0502040204020203" pitchFamily="34" charset="0"/>
              </a:rPr>
              <a:t>NextGen enterprise </a:t>
            </a:r>
            <a:r>
              <a:rPr lang="en-US" sz="1000" dirty="0" err="1">
                <a:latin typeface="Segoe UI" panose="020B0502040204020203" pitchFamily="34" charset="0"/>
                <a:cs typeface="Segoe UI" panose="020B0502040204020203" pitchFamily="34" charset="0"/>
              </a:rPr>
              <a:t>SSO</a:t>
            </a:r>
            <a:r>
              <a:rPr lang="en-US" sz="1000" dirty="0">
                <a:latin typeface="Segoe UI" panose="020B0502040204020203" pitchFamily="34" charset="0"/>
                <a:cs typeface="Segoe UI" panose="020B0502040204020203" pitchFamily="34" charset="0"/>
              </a:rPr>
              <a:t> and enterprise IGA</a:t>
            </a:r>
          </a:p>
          <a:p>
            <a:pPr lvl="1"/>
            <a:r>
              <a:rPr lang="en-US" sz="1000" dirty="0">
                <a:latin typeface="Segoe UI" panose="020B0502040204020203" pitchFamily="34" charset="0"/>
                <a:cs typeface="Segoe UI" panose="020B0502040204020203" pitchFamily="34" charset="0"/>
              </a:rPr>
              <a:t>ICAM Modernization Roadmap</a:t>
            </a:r>
          </a:p>
          <a:p>
            <a:pPr marL="0" indent="0">
              <a:buNone/>
            </a:pPr>
            <a:r>
              <a:rPr lang="en-US" sz="1000" dirty="0">
                <a:latin typeface="Segoe UI" panose="020B0502040204020203" pitchFamily="34" charset="0"/>
                <a:cs typeface="Segoe UI" panose="020B0502040204020203" pitchFamily="34" charset="0"/>
              </a:rPr>
              <a:t>Lighthouse Improves the developer experience by managing a Veteran-centered platform to improve application and API development, security, and quality</a:t>
            </a:r>
          </a:p>
          <a:p>
            <a:r>
              <a:rPr lang="en-US" sz="1000" dirty="0">
                <a:latin typeface="Segoe UI" panose="020B0502040204020203" pitchFamily="34" charset="0"/>
                <a:cs typeface="Segoe UI" panose="020B0502040204020203" pitchFamily="34" charset="0"/>
              </a:rPr>
              <a:t>Big Projects and Programs: </a:t>
            </a:r>
          </a:p>
          <a:p>
            <a:pPr lvl="1"/>
            <a:r>
              <a:rPr lang="en-US" sz="1000" dirty="0" err="1">
                <a:latin typeface="Segoe UI" panose="020B0502040204020203" pitchFamily="34" charset="0"/>
                <a:cs typeface="Segoe UI" panose="020B0502040204020203" pitchFamily="34" charset="0"/>
              </a:rPr>
              <a:t>CODEVA</a:t>
            </a:r>
            <a:r>
              <a:rPr lang="en-US" sz="1000" dirty="0">
                <a:latin typeface="Segoe UI" panose="020B0502040204020203" pitchFamily="34" charset="0"/>
                <a:cs typeface="Segoe UI" panose="020B0502040204020203" pitchFamily="34" charset="0"/>
              </a:rPr>
              <a:t> developer portal</a:t>
            </a:r>
          </a:p>
          <a:p>
            <a:pPr lvl="1"/>
            <a:r>
              <a:rPr lang="en-US" sz="1000" dirty="0">
                <a:latin typeface="Segoe UI" panose="020B0502040204020203" pitchFamily="34" charset="0"/>
                <a:cs typeface="Segoe UI" panose="020B0502040204020203" pitchFamily="34" charset="0"/>
              </a:rPr>
              <a:t>Public API Platform (developer.va.gov)</a:t>
            </a:r>
          </a:p>
          <a:p>
            <a:pPr lvl="1"/>
            <a:r>
              <a:rPr lang="en-US" sz="1000" dirty="0">
                <a:latin typeface="Segoe UI" panose="020B0502040204020203" pitchFamily="34" charset="0"/>
                <a:cs typeface="Segoe UI" panose="020B0502040204020203" pitchFamily="34" charset="0"/>
              </a:rPr>
              <a:t>Lighthouse Delivery Infrastructure</a:t>
            </a:r>
          </a:p>
          <a:p>
            <a:pPr marL="0" indent="0">
              <a:buNone/>
            </a:pPr>
            <a:r>
              <a:rPr lang="en-US" sz="1000" dirty="0">
                <a:latin typeface="Segoe UI" panose="020B0502040204020203" pitchFamily="34" charset="0"/>
                <a:cs typeface="Segoe UI" panose="020B0502040204020203" pitchFamily="34" charset="0"/>
              </a:rPr>
              <a:t>Veterans Experience Services: Builds resilient, event-driven systems with extensible, pluggable architectures to better anticipate and respond to customer needs</a:t>
            </a:r>
          </a:p>
          <a:p>
            <a:r>
              <a:rPr lang="en-US" sz="1000" dirty="0">
                <a:latin typeface="Segoe UI" panose="020B0502040204020203" pitchFamily="34" charset="0"/>
                <a:cs typeface="Segoe UI" panose="020B0502040204020203" pitchFamily="34" charset="0"/>
              </a:rPr>
              <a:t>Big Projects and Programs: </a:t>
            </a:r>
          </a:p>
          <a:p>
            <a:pPr lvl="1"/>
            <a:r>
              <a:rPr lang="en-US" sz="1000" dirty="0">
                <a:latin typeface="Segoe UI" panose="020B0502040204020203" pitchFamily="34" charset="0"/>
                <a:cs typeface="Segoe UI" panose="020B0502040204020203" pitchFamily="34" charset="0"/>
              </a:rPr>
              <a:t>Healthcare Eligibility and Enrollment </a:t>
            </a:r>
          </a:p>
          <a:p>
            <a:pPr lvl="1"/>
            <a:r>
              <a:rPr lang="en-US" sz="1000" dirty="0">
                <a:latin typeface="Segoe UI" panose="020B0502040204020203" pitchFamily="34" charset="0"/>
                <a:cs typeface="Segoe UI" panose="020B0502040204020203" pitchFamily="34" charset="0"/>
              </a:rPr>
              <a:t>Contact Center CRMs including </a:t>
            </a:r>
            <a:r>
              <a:rPr lang="en-US" sz="1000" dirty="0" err="1">
                <a:latin typeface="Segoe UI" panose="020B0502040204020203" pitchFamily="34" charset="0"/>
                <a:cs typeface="Segoe UI" panose="020B0502040204020203" pitchFamily="34" charset="0"/>
              </a:rPr>
              <a:t>VAHC</a:t>
            </a:r>
            <a:endParaRPr lang="en-US" sz="1000" dirty="0">
              <a:latin typeface="Segoe UI" panose="020B0502040204020203" pitchFamily="34" charset="0"/>
              <a:cs typeface="Segoe UI" panose="020B0502040204020203" pitchFamily="34" charset="0"/>
            </a:endParaRPr>
          </a:p>
          <a:p>
            <a:pPr lvl="1"/>
            <a:r>
              <a:rPr lang="en-US" sz="1000" dirty="0">
                <a:latin typeface="Segoe UI" panose="020B0502040204020203" pitchFamily="34" charset="0"/>
                <a:cs typeface="Segoe UI" panose="020B0502040204020203" pitchFamily="34" charset="0"/>
              </a:rPr>
              <a:t>Transition Experience</a:t>
            </a:r>
          </a:p>
          <a:p>
            <a:pPr lvl="1"/>
            <a:r>
              <a:rPr lang="en-US" sz="1000" dirty="0">
                <a:latin typeface="Segoe UI" panose="020B0502040204020203" pitchFamily="34" charset="0"/>
                <a:cs typeface="Segoe UI" panose="020B0502040204020203" pitchFamily="34" charset="0"/>
              </a:rPr>
              <a:t>Benefits Discovery Service</a:t>
            </a:r>
          </a:p>
        </p:txBody>
      </p:sp>
      <p:grpSp>
        <p:nvGrpSpPr>
          <p:cNvPr id="2" name="Group 1">
            <a:extLst>
              <a:ext uri="{FF2B5EF4-FFF2-40B4-BE49-F238E27FC236}">
                <a16:creationId xmlns:a16="http://schemas.microsoft.com/office/drawing/2014/main" id="{243626C9-EA5B-6837-618F-5809CFB4DBA3}"/>
              </a:ext>
              <a:ext uri="{C183D7F6-B498-43B3-948B-1728B52AA6E4}">
                <adec:decorative xmlns:adec="http://schemas.microsoft.com/office/drawing/2017/decorative" val="1"/>
              </a:ext>
            </a:extLst>
          </p:cNvPr>
          <p:cNvGrpSpPr/>
          <p:nvPr/>
        </p:nvGrpSpPr>
        <p:grpSpPr>
          <a:xfrm>
            <a:off x="140524" y="769279"/>
            <a:ext cx="9003476" cy="5250526"/>
            <a:chOff x="140524" y="769279"/>
            <a:chExt cx="9003476" cy="5250526"/>
          </a:xfrm>
        </p:grpSpPr>
        <p:grpSp>
          <p:nvGrpSpPr>
            <p:cNvPr id="40" name="Group 39">
              <a:extLst>
                <a:ext uri="{FF2B5EF4-FFF2-40B4-BE49-F238E27FC236}">
                  <a16:creationId xmlns:a16="http://schemas.microsoft.com/office/drawing/2014/main" id="{BBB08C34-7478-62A3-EFA2-EE440B00CDCD}"/>
                </a:ext>
              </a:extLst>
            </p:cNvPr>
            <p:cNvGrpSpPr/>
            <p:nvPr/>
          </p:nvGrpSpPr>
          <p:grpSpPr>
            <a:xfrm>
              <a:off x="151061" y="769279"/>
              <a:ext cx="8992939" cy="990873"/>
              <a:chOff x="471271" y="886577"/>
              <a:chExt cx="11406306" cy="847100"/>
            </a:xfrm>
          </p:grpSpPr>
          <p:sp>
            <p:nvSpPr>
              <p:cNvPr id="41" name="TextBox 40">
                <a:extLst>
                  <a:ext uri="{FF2B5EF4-FFF2-40B4-BE49-F238E27FC236}">
                    <a16:creationId xmlns:a16="http://schemas.microsoft.com/office/drawing/2014/main" id="{7EEF3B44-45DF-836B-0B8C-FCB66A7140B7}"/>
                  </a:ext>
                </a:extLst>
              </p:cNvPr>
              <p:cNvSpPr txBox="1"/>
              <p:nvPr/>
            </p:nvSpPr>
            <p:spPr>
              <a:xfrm>
                <a:off x="2268946" y="974000"/>
                <a:ext cx="3601723" cy="7104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Delivers the tools and practices to manage VA’s data as a Strategic Asset and ensures VA’s data infrastructure is ready for artificial intelligence (AI).</a:t>
                </a:r>
              </a:p>
            </p:txBody>
          </p:sp>
          <p:sp>
            <p:nvSpPr>
              <p:cNvPr id="42" name="Rectangle 41">
                <a:extLst>
                  <a:ext uri="{FF2B5EF4-FFF2-40B4-BE49-F238E27FC236}">
                    <a16:creationId xmlns:a16="http://schemas.microsoft.com/office/drawing/2014/main" id="{7D6F526C-A862-4559-F961-732AADECE9BC}"/>
                  </a:ext>
                </a:extLst>
              </p:cNvPr>
              <p:cNvSpPr/>
              <p:nvPr/>
            </p:nvSpPr>
            <p:spPr>
              <a:xfrm>
                <a:off x="1572321" y="93254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Arrow: Pentagon 42">
                <a:extLst>
                  <a:ext uri="{FF2B5EF4-FFF2-40B4-BE49-F238E27FC236}">
                    <a16:creationId xmlns:a16="http://schemas.microsoft.com/office/drawing/2014/main" id="{6131D93F-D785-5775-2EF1-7A705F2B8287}"/>
                  </a:ext>
                </a:extLst>
              </p:cNvPr>
              <p:cNvSpPr/>
              <p:nvPr/>
            </p:nvSpPr>
            <p:spPr>
              <a:xfrm>
                <a:off x="471271" y="902178"/>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DA</a:t>
                </a:r>
              </a:p>
            </p:txBody>
          </p:sp>
          <p:sp>
            <p:nvSpPr>
              <p:cNvPr id="44" name="Rectangle 43">
                <a:extLst>
                  <a:ext uri="{FF2B5EF4-FFF2-40B4-BE49-F238E27FC236}">
                    <a16:creationId xmlns:a16="http://schemas.microsoft.com/office/drawing/2014/main" id="{2E63128D-1944-40B1-3617-2D44A4B39FFA}"/>
                  </a:ext>
                </a:extLst>
              </p:cNvPr>
              <p:cNvSpPr/>
              <p:nvPr/>
            </p:nvSpPr>
            <p:spPr>
              <a:xfrm>
                <a:off x="6048984" y="940569"/>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0BCB1762-1A95-4717-30EE-958EB958FE61}"/>
                  </a:ext>
                </a:extLst>
              </p:cNvPr>
              <p:cNvSpPr txBox="1"/>
              <p:nvPr/>
            </p:nvSpPr>
            <p:spPr>
              <a:xfrm>
                <a:off x="7668345" y="1025930"/>
                <a:ext cx="4209232" cy="552550"/>
              </a:xfrm>
              <a:prstGeom prst="rect">
                <a:avLst/>
              </a:prstGeom>
              <a:noFill/>
            </p:spPr>
            <p:txBody>
              <a:bodyPr wrap="square" lIns="91440" tIns="45720" rIns="91440" bIns="4572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a:cs typeface="Segoe UI"/>
                  </a:rPr>
                  <a:t>Summit Data Platform</a:t>
                </a:r>
              </a:p>
              <a:p>
                <a:pPr marL="285750" indent="-285750">
                  <a:buFont typeface="Arial" panose="020B0604020202020204" pitchFamily="34" charset="0"/>
                  <a:buChar char="•"/>
                  <a:defRPr/>
                </a:pPr>
                <a:r>
                  <a:rPr kumimoji="0" lang="en-US" sz="1200" b="0" i="0" u="none" strike="noStrike" kern="0" cap="none" spc="0" normalizeH="0" baseline="0" noProof="0">
                    <a:ln>
                      <a:noFill/>
                    </a:ln>
                    <a:solidFill>
                      <a:srgbClr val="000000"/>
                    </a:solidFill>
                    <a:effectLst/>
                    <a:uLnTx/>
                    <a:uFillTx/>
                    <a:latin typeface="Segoe UI"/>
                    <a:cs typeface="Segoe UI"/>
                  </a:rPr>
                  <a:t>VA Profile </a:t>
                </a:r>
                <a:endParaRPr lang="en-US" sz="1200" kern="0">
                  <a:solidFill>
                    <a:srgbClr val="000000"/>
                  </a:solidFill>
                  <a:latin typeface="Segoe UI"/>
                  <a:cs typeface="Segoe UI"/>
                </a:endParaRPr>
              </a:p>
              <a:p>
                <a:pPr marL="285750" marR="0" lvl="0" indent="-285750" defTabSz="91440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a:cs typeface="Segoe UI"/>
                  </a:rPr>
                  <a:t>Corporate Data Warehouse</a:t>
                </a:r>
                <a:endParaRPr lang="en-US">
                  <a:latin typeface="Segoe UI"/>
                  <a:cs typeface="Segoe UI"/>
                </a:endParaRPr>
              </a:p>
            </p:txBody>
          </p:sp>
          <p:sp>
            <p:nvSpPr>
              <p:cNvPr id="46" name="Arrow: Pentagon 45">
                <a:extLst>
                  <a:ext uri="{FF2B5EF4-FFF2-40B4-BE49-F238E27FC236}">
                    <a16:creationId xmlns:a16="http://schemas.microsoft.com/office/drawing/2014/main" id="{8AF135C7-76AB-7844-21CB-5C65ACCB52E5}"/>
                  </a:ext>
                </a:extLst>
              </p:cNvPr>
              <p:cNvSpPr/>
              <p:nvPr/>
            </p:nvSpPr>
            <p:spPr>
              <a:xfrm>
                <a:off x="5870670" y="886577"/>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47" name="Group 46">
              <a:extLst>
                <a:ext uri="{FF2B5EF4-FFF2-40B4-BE49-F238E27FC236}">
                  <a16:creationId xmlns:a16="http://schemas.microsoft.com/office/drawing/2014/main" id="{EF8CA373-4E90-1A72-D508-D2B217A45EBB}"/>
                </a:ext>
              </a:extLst>
            </p:cNvPr>
            <p:cNvGrpSpPr/>
            <p:nvPr/>
          </p:nvGrpSpPr>
          <p:grpSpPr>
            <a:xfrm>
              <a:off x="151061" y="1836079"/>
              <a:ext cx="8992939" cy="981936"/>
              <a:chOff x="471271" y="2044251"/>
              <a:chExt cx="11406306" cy="839459"/>
            </a:xfrm>
          </p:grpSpPr>
          <p:sp>
            <p:nvSpPr>
              <p:cNvPr id="48" name="TextBox 47">
                <a:extLst>
                  <a:ext uri="{FF2B5EF4-FFF2-40B4-BE49-F238E27FC236}">
                    <a16:creationId xmlns:a16="http://schemas.microsoft.com/office/drawing/2014/main" id="{C370F0EE-7583-C84A-B709-685E696BB833}"/>
                  </a:ext>
                </a:extLst>
              </p:cNvPr>
              <p:cNvSpPr txBox="1"/>
              <p:nvPr/>
            </p:nvSpPr>
            <p:spPr>
              <a:xfrm>
                <a:off x="2260934" y="2101563"/>
                <a:ext cx="3608674" cy="7104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Accelerates the IT delivery process by enabling VA to leverage Software as a </a:t>
                </a: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Service (SaaS) and Platform as a Service (PaaS) technologies</a:t>
                </a:r>
              </a:p>
            </p:txBody>
          </p:sp>
          <p:sp>
            <p:nvSpPr>
              <p:cNvPr id="49" name="Rectangle 48">
                <a:extLst>
                  <a:ext uri="{FF2B5EF4-FFF2-40B4-BE49-F238E27FC236}">
                    <a16:creationId xmlns:a16="http://schemas.microsoft.com/office/drawing/2014/main" id="{6B920425-5986-FD8A-A52D-1EC08671262F}"/>
                  </a:ext>
                </a:extLst>
              </p:cNvPr>
              <p:cNvSpPr/>
              <p:nvPr/>
            </p:nvSpPr>
            <p:spPr>
              <a:xfrm>
                <a:off x="1572321" y="2074621"/>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0" name="Arrow: Pentagon 49">
                <a:extLst>
                  <a:ext uri="{FF2B5EF4-FFF2-40B4-BE49-F238E27FC236}">
                    <a16:creationId xmlns:a16="http://schemas.microsoft.com/office/drawing/2014/main" id="{6D5AA267-B6E2-DD13-6B97-1EC336DB4EE6}"/>
                  </a:ext>
                </a:extLst>
              </p:cNvPr>
              <p:cNvSpPr/>
              <p:nvPr/>
            </p:nvSpPr>
            <p:spPr>
              <a:xfrm>
                <a:off x="471271" y="2044251"/>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DTC</a:t>
                </a:r>
              </a:p>
            </p:txBody>
          </p:sp>
          <p:sp>
            <p:nvSpPr>
              <p:cNvPr id="51" name="Rectangle 50">
                <a:extLst>
                  <a:ext uri="{FF2B5EF4-FFF2-40B4-BE49-F238E27FC236}">
                    <a16:creationId xmlns:a16="http://schemas.microsoft.com/office/drawing/2014/main" id="{80C53361-9674-6BB8-6B2D-7BC99C8670AD}"/>
                  </a:ext>
                </a:extLst>
              </p:cNvPr>
              <p:cNvSpPr/>
              <p:nvPr/>
            </p:nvSpPr>
            <p:spPr>
              <a:xfrm>
                <a:off x="6048984" y="2071491"/>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A3F62769-6832-0412-4D84-9650D7ECB05E}"/>
                  </a:ext>
                </a:extLst>
              </p:cNvPr>
              <p:cNvSpPr txBox="1"/>
              <p:nvPr/>
            </p:nvSpPr>
            <p:spPr>
              <a:xfrm>
                <a:off x="7660334" y="2266667"/>
                <a:ext cx="4217243" cy="552550"/>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DTC Product Marketplace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Low Code-No Code (NC/LC) Center of Excellence</a:t>
                </a:r>
              </a:p>
            </p:txBody>
          </p:sp>
          <p:sp>
            <p:nvSpPr>
              <p:cNvPr id="53" name="Arrow: Pentagon 52">
                <a:extLst>
                  <a:ext uri="{FF2B5EF4-FFF2-40B4-BE49-F238E27FC236}">
                    <a16:creationId xmlns:a16="http://schemas.microsoft.com/office/drawing/2014/main" id="{F5761B58-39AF-46CF-975D-EA751AE34D37}"/>
                  </a:ext>
                </a:extLst>
              </p:cNvPr>
              <p:cNvSpPr/>
              <p:nvPr/>
            </p:nvSpPr>
            <p:spPr>
              <a:xfrm>
                <a:off x="5870671" y="2052211"/>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54" name="Group 53">
              <a:extLst>
                <a:ext uri="{FF2B5EF4-FFF2-40B4-BE49-F238E27FC236}">
                  <a16:creationId xmlns:a16="http://schemas.microsoft.com/office/drawing/2014/main" id="{09E00678-793A-7426-C3F7-BF2C6B620F02}"/>
                </a:ext>
              </a:extLst>
            </p:cNvPr>
            <p:cNvGrpSpPr/>
            <p:nvPr/>
          </p:nvGrpSpPr>
          <p:grpSpPr>
            <a:xfrm>
              <a:off x="152399" y="2902879"/>
              <a:ext cx="8920024" cy="979705"/>
              <a:chOff x="471270" y="3248703"/>
              <a:chExt cx="11313822" cy="837552"/>
            </a:xfrm>
          </p:grpSpPr>
          <p:sp>
            <p:nvSpPr>
              <p:cNvPr id="55" name="TextBox 54">
                <a:extLst>
                  <a:ext uri="{FF2B5EF4-FFF2-40B4-BE49-F238E27FC236}">
                    <a16:creationId xmlns:a16="http://schemas.microsoft.com/office/drawing/2014/main" id="{B4DD08FC-43BD-F9D3-F078-FE69689FF824}"/>
                  </a:ext>
                </a:extLst>
              </p:cNvPr>
              <p:cNvSpPr txBox="1"/>
              <p:nvPr/>
            </p:nvSpPr>
            <p:spPr>
              <a:xfrm>
                <a:off x="2259236" y="3402479"/>
                <a:ext cx="3751274" cy="552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Delivering the Next Generation of Identity, Credential, and Access Management solutions for VA</a:t>
                </a:r>
              </a:p>
            </p:txBody>
          </p:sp>
          <p:sp>
            <p:nvSpPr>
              <p:cNvPr id="56" name="Rectangle 55">
                <a:extLst>
                  <a:ext uri="{FF2B5EF4-FFF2-40B4-BE49-F238E27FC236}">
                    <a16:creationId xmlns:a16="http://schemas.microsoft.com/office/drawing/2014/main" id="{5A4A28AB-EFD5-9729-1222-EBFF64782B35}"/>
                  </a:ext>
                </a:extLst>
              </p:cNvPr>
              <p:cNvSpPr/>
              <p:nvPr/>
            </p:nvSpPr>
            <p:spPr>
              <a:xfrm>
                <a:off x="1572321" y="3279073"/>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7" name="Arrow: Pentagon 56">
                <a:extLst>
                  <a:ext uri="{FF2B5EF4-FFF2-40B4-BE49-F238E27FC236}">
                    <a16:creationId xmlns:a16="http://schemas.microsoft.com/office/drawing/2014/main" id="{0CA08110-3D05-9744-A3DC-3DFD2A9DDFC3}"/>
                  </a:ext>
                </a:extLst>
              </p:cNvPr>
              <p:cNvSpPr/>
              <p:nvPr/>
            </p:nvSpPr>
            <p:spPr>
              <a:xfrm>
                <a:off x="471270" y="324870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ICAM</a:t>
                </a:r>
              </a:p>
            </p:txBody>
          </p:sp>
          <p:sp>
            <p:nvSpPr>
              <p:cNvPr id="58" name="Rectangle 57">
                <a:extLst>
                  <a:ext uri="{FF2B5EF4-FFF2-40B4-BE49-F238E27FC236}">
                    <a16:creationId xmlns:a16="http://schemas.microsoft.com/office/drawing/2014/main" id="{4E19CD72-C803-F58F-47FF-4815D43C84C4}"/>
                  </a:ext>
                </a:extLst>
              </p:cNvPr>
              <p:cNvSpPr/>
              <p:nvPr/>
            </p:nvSpPr>
            <p:spPr>
              <a:xfrm>
                <a:off x="6048984" y="3275943"/>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4D04432-4322-8820-C653-7748F7AC5279}"/>
                  </a:ext>
                </a:extLst>
              </p:cNvPr>
              <p:cNvSpPr txBox="1"/>
              <p:nvPr/>
            </p:nvSpPr>
            <p:spPr>
              <a:xfrm>
                <a:off x="7658635" y="3460221"/>
                <a:ext cx="4126457" cy="552550"/>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NextGen enterprise single sign-on (</a:t>
                </a: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SSO</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and enterprise IGA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ICAM Modernization Roadmap</a:t>
                </a:r>
              </a:p>
            </p:txBody>
          </p:sp>
          <p:sp>
            <p:nvSpPr>
              <p:cNvPr id="60" name="Arrow: Pentagon 59">
                <a:extLst>
                  <a:ext uri="{FF2B5EF4-FFF2-40B4-BE49-F238E27FC236}">
                    <a16:creationId xmlns:a16="http://schemas.microsoft.com/office/drawing/2014/main" id="{42C777E5-5F6E-4E09-4AB2-11EB43C9BA52}"/>
                  </a:ext>
                </a:extLst>
              </p:cNvPr>
              <p:cNvSpPr/>
              <p:nvPr/>
            </p:nvSpPr>
            <p:spPr>
              <a:xfrm>
                <a:off x="5870669" y="3254756"/>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61" name="Group 60">
              <a:extLst>
                <a:ext uri="{FF2B5EF4-FFF2-40B4-BE49-F238E27FC236}">
                  <a16:creationId xmlns:a16="http://schemas.microsoft.com/office/drawing/2014/main" id="{F7501D77-F115-08AB-7079-DD312D55B5DF}"/>
                </a:ext>
              </a:extLst>
            </p:cNvPr>
            <p:cNvGrpSpPr/>
            <p:nvPr/>
          </p:nvGrpSpPr>
          <p:grpSpPr>
            <a:xfrm>
              <a:off x="141586" y="3969673"/>
              <a:ext cx="8998458" cy="983319"/>
              <a:chOff x="460918" y="4335653"/>
              <a:chExt cx="11413304" cy="840643"/>
            </a:xfrm>
          </p:grpSpPr>
          <p:sp>
            <p:nvSpPr>
              <p:cNvPr id="62" name="TextBox 61">
                <a:extLst>
                  <a:ext uri="{FF2B5EF4-FFF2-40B4-BE49-F238E27FC236}">
                    <a16:creationId xmlns:a16="http://schemas.microsoft.com/office/drawing/2014/main" id="{B2399F46-B403-601C-B733-924C1B0825E9}"/>
                  </a:ext>
                </a:extLst>
              </p:cNvPr>
              <p:cNvSpPr txBox="1"/>
              <p:nvPr/>
            </p:nvSpPr>
            <p:spPr>
              <a:xfrm>
                <a:off x="2240230" y="4405803"/>
                <a:ext cx="3759925" cy="7104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Improves the developer experience by managing a Veteran-centered platform to improve application and API development, security, and quality</a:t>
                </a:r>
              </a:p>
            </p:txBody>
          </p:sp>
          <p:sp>
            <p:nvSpPr>
              <p:cNvPr id="63" name="Rectangle 62">
                <a:extLst>
                  <a:ext uri="{FF2B5EF4-FFF2-40B4-BE49-F238E27FC236}">
                    <a16:creationId xmlns:a16="http://schemas.microsoft.com/office/drawing/2014/main" id="{15E9829B-D85D-8F78-69CC-E3BE8E9B5AC5}"/>
                  </a:ext>
                </a:extLst>
              </p:cNvPr>
              <p:cNvSpPr/>
              <p:nvPr/>
            </p:nvSpPr>
            <p:spPr>
              <a:xfrm>
                <a:off x="1561968" y="4375167"/>
                <a:ext cx="4657492" cy="758730"/>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Arrow: Pentagon 63">
                <a:extLst>
                  <a:ext uri="{FF2B5EF4-FFF2-40B4-BE49-F238E27FC236}">
                    <a16:creationId xmlns:a16="http://schemas.microsoft.com/office/drawing/2014/main" id="{249B75B6-BB08-9DC3-AC38-96CB3E985CB8}"/>
                  </a:ext>
                </a:extLst>
              </p:cNvPr>
              <p:cNvSpPr/>
              <p:nvPr/>
            </p:nvSpPr>
            <p:spPr>
              <a:xfrm>
                <a:off x="460918" y="4344797"/>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LDX</a:t>
                </a:r>
              </a:p>
            </p:txBody>
          </p:sp>
          <p:sp>
            <p:nvSpPr>
              <p:cNvPr id="65" name="Rectangle 64">
                <a:extLst>
                  <a:ext uri="{FF2B5EF4-FFF2-40B4-BE49-F238E27FC236}">
                    <a16:creationId xmlns:a16="http://schemas.microsoft.com/office/drawing/2014/main" id="{B0915F9E-A4C2-E5F4-652A-24219EE1B7FE}"/>
                  </a:ext>
                </a:extLst>
              </p:cNvPr>
              <p:cNvSpPr/>
              <p:nvPr/>
            </p:nvSpPr>
            <p:spPr>
              <a:xfrm>
                <a:off x="6038630" y="4372037"/>
                <a:ext cx="5682097"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13887C0C-D612-93EB-E27D-3D1EA5C494EE}"/>
                  </a:ext>
                </a:extLst>
              </p:cNvPr>
              <p:cNvSpPr txBox="1"/>
              <p:nvPr/>
            </p:nvSpPr>
            <p:spPr>
              <a:xfrm>
                <a:off x="7656980" y="4439832"/>
                <a:ext cx="4217242" cy="710422"/>
              </a:xfrm>
              <a:prstGeom prst="rect">
                <a:avLst/>
              </a:prstGeom>
              <a:noFill/>
            </p:spPr>
            <p:txBody>
              <a:bodyPr wrap="square" lIns="91440" tIns="45720" rIns="91440" bIns="45720" anchor="t">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Segoe UI"/>
                    <a:cs typeface="Segoe UI"/>
                  </a:rPr>
                  <a:t>CODEVA</a:t>
                </a:r>
                <a:r>
                  <a:rPr kumimoji="0" lang="en-US" sz="1200" b="0" i="0" u="none" strike="noStrike" kern="0" cap="none" spc="0" normalizeH="0" baseline="0" noProof="0" dirty="0">
                    <a:ln>
                      <a:noFill/>
                    </a:ln>
                    <a:solidFill>
                      <a:srgbClr val="000000"/>
                    </a:solidFill>
                    <a:effectLst/>
                    <a:uLnTx/>
                    <a:uFillTx/>
                    <a:latin typeface="Segoe UI"/>
                    <a:cs typeface="Segoe UI"/>
                  </a:rPr>
                  <a:t> developer portal</a:t>
                </a:r>
              </a:p>
              <a:p>
                <a:pPr marL="171450" indent="-171450">
                  <a:buFont typeface="Arial" panose="020B0604020202020204" pitchFamily="34" charset="0"/>
                  <a:buChar char="•"/>
                  <a:defRPr/>
                </a:pPr>
                <a:r>
                  <a:rPr kumimoji="0" lang="en-US" sz="1200" b="0" i="0" u="none" strike="noStrike" kern="0" cap="none" spc="0" normalizeH="0" baseline="0" noProof="0" dirty="0">
                    <a:ln>
                      <a:noFill/>
                    </a:ln>
                    <a:solidFill>
                      <a:srgbClr val="000000"/>
                    </a:solidFill>
                    <a:effectLst/>
                    <a:uLnTx/>
                    <a:uFillTx/>
                    <a:latin typeface="Segoe UI"/>
                    <a:cs typeface="Segoe UI"/>
                  </a:rPr>
                  <a:t>Public Application Program Interface (API) Platform</a:t>
                </a:r>
                <a:r>
                  <a:rPr lang="en-US" sz="1200" kern="0" dirty="0">
                    <a:solidFill>
                      <a:srgbClr val="000000"/>
                    </a:solidFill>
                    <a:latin typeface="Segoe UI"/>
                    <a:cs typeface="Segoe UI"/>
                  </a:rPr>
                  <a:t> (developer.va.gov)</a:t>
                </a:r>
                <a:endParaRPr lang="en-US" sz="1200" b="0" i="0" u="none" strike="noStrike" kern="0" cap="none" spc="0" normalizeH="0" baseline="0" noProof="0" dirty="0">
                  <a:ln>
                    <a:noFill/>
                  </a:ln>
                  <a:solidFill>
                    <a:srgbClr val="000000"/>
                  </a:solidFill>
                  <a:effectLst/>
                  <a:uLnTx/>
                  <a:uFillTx/>
                  <a:latin typeface="Segoe UI"/>
                  <a:cs typeface="Segoe UI"/>
                </a:endParaRPr>
              </a:p>
              <a:p>
                <a:pPr marL="171450" indent="-171450">
                  <a:buFont typeface="Arial" panose="020B0604020202020204" pitchFamily="34" charset="0"/>
                  <a:buChar char="•"/>
                  <a:defRPr/>
                </a:pPr>
                <a:r>
                  <a:rPr kumimoji="0" lang="en-US" sz="1200" b="0" i="0" u="none" strike="noStrike" kern="0" cap="none" spc="0" normalizeH="0" baseline="0" noProof="0" dirty="0">
                    <a:ln>
                      <a:noFill/>
                    </a:ln>
                    <a:solidFill>
                      <a:srgbClr val="000000"/>
                    </a:solidFill>
                    <a:effectLst/>
                    <a:uLnTx/>
                    <a:uFillTx/>
                    <a:latin typeface="Segoe UI"/>
                    <a:cs typeface="Segoe UI"/>
                  </a:rPr>
                  <a:t>Lighthouse </a:t>
                </a:r>
                <a:r>
                  <a:rPr lang="en-US" sz="1200" kern="0" dirty="0">
                    <a:solidFill>
                      <a:srgbClr val="000000"/>
                    </a:solidFill>
                    <a:latin typeface="Segoe UI"/>
                    <a:cs typeface="Segoe UI"/>
                  </a:rPr>
                  <a:t>Delivery Infrastructure</a:t>
                </a:r>
                <a:endParaRPr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7" name="Arrow: Pentagon 66">
                <a:extLst>
                  <a:ext uri="{FF2B5EF4-FFF2-40B4-BE49-F238E27FC236}">
                    <a16:creationId xmlns:a16="http://schemas.microsoft.com/office/drawing/2014/main" id="{F1CEBA64-72F2-7905-DF2F-ED03D3BC8C9D}"/>
                  </a:ext>
                </a:extLst>
              </p:cNvPr>
              <p:cNvSpPr/>
              <p:nvPr/>
            </p:nvSpPr>
            <p:spPr>
              <a:xfrm>
                <a:off x="5870668" y="433565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68" name="Group 67">
              <a:extLst>
                <a:ext uri="{FF2B5EF4-FFF2-40B4-BE49-F238E27FC236}">
                  <a16:creationId xmlns:a16="http://schemas.microsoft.com/office/drawing/2014/main" id="{859FD2F6-DAAD-7770-7C86-884C0F1EF849}"/>
                </a:ext>
              </a:extLst>
            </p:cNvPr>
            <p:cNvGrpSpPr/>
            <p:nvPr/>
          </p:nvGrpSpPr>
          <p:grpSpPr>
            <a:xfrm>
              <a:off x="140524" y="5036483"/>
              <a:ext cx="8945190" cy="983322"/>
              <a:chOff x="460918" y="4335653"/>
              <a:chExt cx="11345743" cy="840644"/>
            </a:xfrm>
          </p:grpSpPr>
          <p:sp>
            <p:nvSpPr>
              <p:cNvPr id="69" name="TextBox 68">
                <a:extLst>
                  <a:ext uri="{FF2B5EF4-FFF2-40B4-BE49-F238E27FC236}">
                    <a16:creationId xmlns:a16="http://schemas.microsoft.com/office/drawing/2014/main" id="{40DF64E2-EC96-1ED4-583B-6A343F81CFEF}"/>
                  </a:ext>
                </a:extLst>
              </p:cNvPr>
              <p:cNvSpPr txBox="1"/>
              <p:nvPr/>
            </p:nvSpPr>
            <p:spPr>
              <a:xfrm>
                <a:off x="2312316" y="4398216"/>
                <a:ext cx="3558353" cy="7104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Builds resilient, event-driven systems with extensible, pluggable architectures to better anticipate and respond to customer needs</a:t>
                </a:r>
              </a:p>
            </p:txBody>
          </p:sp>
          <p:sp>
            <p:nvSpPr>
              <p:cNvPr id="70" name="Rectangle 69">
                <a:extLst>
                  <a:ext uri="{FF2B5EF4-FFF2-40B4-BE49-F238E27FC236}">
                    <a16:creationId xmlns:a16="http://schemas.microsoft.com/office/drawing/2014/main" id="{5BB39E9A-8429-3A34-79D6-BECF0D9A042F}"/>
                  </a:ext>
                </a:extLst>
              </p:cNvPr>
              <p:cNvSpPr/>
              <p:nvPr/>
            </p:nvSpPr>
            <p:spPr>
              <a:xfrm>
                <a:off x="1561968" y="437516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FE843792-40BB-73A4-BD5C-6FE02A0E007E}"/>
                  </a:ext>
                </a:extLst>
              </p:cNvPr>
              <p:cNvSpPr/>
              <p:nvPr/>
            </p:nvSpPr>
            <p:spPr>
              <a:xfrm>
                <a:off x="460918" y="4344798"/>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VES</a:t>
                </a:r>
              </a:p>
            </p:txBody>
          </p:sp>
          <p:sp>
            <p:nvSpPr>
              <p:cNvPr id="72" name="Rectangle 71">
                <a:extLst>
                  <a:ext uri="{FF2B5EF4-FFF2-40B4-BE49-F238E27FC236}">
                    <a16:creationId xmlns:a16="http://schemas.microsoft.com/office/drawing/2014/main" id="{69696F2E-8558-0207-BFCB-FF0E21E0B471}"/>
                  </a:ext>
                </a:extLst>
              </p:cNvPr>
              <p:cNvSpPr/>
              <p:nvPr/>
            </p:nvSpPr>
            <p:spPr>
              <a:xfrm>
                <a:off x="6038631" y="4372038"/>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64E8428B-B08B-4107-0643-CD39385F4474}"/>
                  </a:ext>
                </a:extLst>
              </p:cNvPr>
              <p:cNvSpPr txBox="1"/>
              <p:nvPr/>
            </p:nvSpPr>
            <p:spPr>
              <a:xfrm>
                <a:off x="7663346" y="4399572"/>
                <a:ext cx="4143315" cy="710422"/>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Healthcare Eligibility and Enrollment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Contact Center CRMs including VAHC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Transition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Benefits Discovery Service</a:t>
                </a:r>
              </a:p>
            </p:txBody>
          </p:sp>
          <p:sp>
            <p:nvSpPr>
              <p:cNvPr id="74" name="Arrow: Pentagon 73">
                <a:extLst>
                  <a:ext uri="{FF2B5EF4-FFF2-40B4-BE49-F238E27FC236}">
                    <a16:creationId xmlns:a16="http://schemas.microsoft.com/office/drawing/2014/main" id="{DA87F481-15B0-BC2E-75E9-ECE6E87D3010}"/>
                  </a:ext>
                </a:extLst>
              </p:cNvPr>
              <p:cNvSpPr/>
              <p:nvPr/>
            </p:nvSpPr>
            <p:spPr>
              <a:xfrm>
                <a:off x="5870669" y="433565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sp>
        <p:nvSpPr>
          <p:cNvPr id="3" name="Slide Number Placeholder 2">
            <a:extLst>
              <a:ext uri="{FF2B5EF4-FFF2-40B4-BE49-F238E27FC236}">
                <a16:creationId xmlns:a16="http://schemas.microsoft.com/office/drawing/2014/main" id="{214537D2-1725-EDC7-F942-F3BCCF5DE14F}"/>
              </a:ext>
            </a:extLst>
          </p:cNvPr>
          <p:cNvSpPr>
            <a:spLocks noGrp="1"/>
          </p:cNvSpPr>
          <p:nvPr>
            <p:ph type="sldNum" sz="quarter" idx="12"/>
          </p:nvPr>
        </p:nvSpPr>
        <p:spPr>
          <a:xfrm>
            <a:off x="8679463" y="6400232"/>
            <a:ext cx="399530" cy="365125"/>
          </a:xfrm>
        </p:spPr>
        <p:txBody>
          <a:bodyPr/>
          <a:lstStyle/>
          <a:p>
            <a:fld id="{D983F1FA-211D-3044-9E35-958DFBC26156}" type="slidenum">
              <a:rPr lang="en-US" smtClean="0">
                <a:solidFill>
                  <a:prstClr val="white"/>
                </a:solidFill>
              </a:rPr>
              <a:pPr/>
              <a:t>100</a:t>
            </a:fld>
            <a:endParaRPr lang="en-US">
              <a:solidFill>
                <a:prstClr val="white"/>
              </a:solidFill>
            </a:endParaRPr>
          </a:p>
        </p:txBody>
      </p:sp>
    </p:spTree>
    <p:extLst>
      <p:ext uri="{BB962C8B-B14F-4D97-AF65-F5344CB8AC3E}">
        <p14:creationId xmlns:p14="http://schemas.microsoft.com/office/powerpoint/2010/main" val="26550140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76E7F-B9E8-9FB5-7DD8-9199B7AFF9BC}"/>
              </a:ext>
            </a:extLst>
          </p:cNvPr>
          <p:cNvSpPr>
            <a:spLocks noGrp="1"/>
          </p:cNvSpPr>
          <p:nvPr>
            <p:ph type="title"/>
          </p:nvPr>
        </p:nvSpPr>
        <p:spPr/>
        <p:txBody>
          <a:bodyPr>
            <a:normAutofit/>
          </a:bodyPr>
          <a:lstStyle/>
          <a:p>
            <a:r>
              <a:rPr lang="en-US" sz="3600" dirty="0"/>
              <a:t>PES Goals Align with the CIO’s Vision</a:t>
            </a:r>
          </a:p>
        </p:txBody>
      </p:sp>
      <p:sp>
        <p:nvSpPr>
          <p:cNvPr id="8" name="Content Placeholder 7">
            <a:extLst>
              <a:ext uri="{FF2B5EF4-FFF2-40B4-BE49-F238E27FC236}">
                <a16:creationId xmlns:a16="http://schemas.microsoft.com/office/drawing/2014/main" id="{D1F0BBBB-C804-7ACC-7EED-A0209C7E7052}"/>
              </a:ext>
            </a:extLst>
          </p:cNvPr>
          <p:cNvSpPr>
            <a:spLocks noGrp="1"/>
          </p:cNvSpPr>
          <p:nvPr>
            <p:ph idx="1"/>
          </p:nvPr>
        </p:nvSpPr>
        <p:spPr>
          <a:xfrm>
            <a:off x="-5029200" y="331358"/>
            <a:ext cx="4307488" cy="4525963"/>
          </a:xfrm>
        </p:spPr>
        <p:txBody>
          <a:bodyPr>
            <a:normAutofit/>
          </a:bodyPr>
          <a:lstStyle/>
          <a:p>
            <a:r>
              <a:rPr lang="en-US" sz="1600" dirty="0">
                <a:latin typeface="Segoe UI" panose="020B0502040204020203" pitchFamily="34" charset="0"/>
                <a:cs typeface="Segoe UI" panose="020B0502040204020203" pitchFamily="34" charset="0"/>
              </a:rPr>
              <a:t>Vision Driven Execution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1: </a:t>
            </a:r>
            <a:r>
              <a:rPr lang="en-US" sz="1600" dirty="0">
                <a:latin typeface="Segoe UI" panose="020B0502040204020203" pitchFamily="34" charset="0"/>
                <a:cs typeface="Segoe UI" panose="020B0502040204020203" pitchFamily="34" charset="0"/>
              </a:rPr>
              <a:t>Use vision driven product roadmaps that support the Administration’s and VA’s purpose and direction </a:t>
            </a:r>
          </a:p>
          <a:p>
            <a:r>
              <a:rPr lang="en-US" sz="1600" dirty="0">
                <a:latin typeface="Segoe UI" panose="020B0502040204020203" pitchFamily="34" charset="0"/>
                <a:cs typeface="Segoe UI" panose="020B0502040204020203" pitchFamily="34" charset="0"/>
              </a:rPr>
              <a:t>Operational Excellence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2: </a:t>
            </a:r>
            <a:r>
              <a:rPr lang="en-US" sz="1600" dirty="0">
                <a:latin typeface="Segoe UI" panose="020B0502040204020203" pitchFamily="34" charset="0"/>
                <a:cs typeface="Segoe UI" panose="020B0502040204020203" pitchFamily="34" charset="0"/>
              </a:rPr>
              <a:t>Provide enabling IT services to product teams </a:t>
            </a:r>
          </a:p>
          <a:p>
            <a:r>
              <a:rPr lang="en-US" sz="1600" dirty="0">
                <a:latin typeface="Segoe UI" panose="020B0502040204020203" pitchFamily="34" charset="0"/>
                <a:cs typeface="Segoe UI" panose="020B0502040204020203" pitchFamily="34" charset="0"/>
              </a:rPr>
              <a:t>Delightful End User Experience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3: </a:t>
            </a:r>
            <a:r>
              <a:rPr lang="en-US" sz="1600" dirty="0">
                <a:latin typeface="Segoe UI" panose="020B0502040204020203" pitchFamily="34" charset="0"/>
                <a:cs typeface="Segoe UI" panose="020B0502040204020203" pitchFamily="34" charset="0"/>
              </a:rPr>
              <a:t>Providing personalized, seamless, relevant, and timely IT products to meet the needs of Veterans and those who serve them</a:t>
            </a:r>
          </a:p>
          <a:p>
            <a:r>
              <a:rPr lang="en-US" sz="1600" dirty="0">
                <a:latin typeface="Segoe UI" panose="020B0502040204020203" pitchFamily="34" charset="0"/>
                <a:cs typeface="Segoe UI" panose="020B0502040204020203" pitchFamily="34" charset="0"/>
              </a:rPr>
              <a:t>People Excellence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4: </a:t>
            </a:r>
            <a:r>
              <a:rPr lang="en-US" sz="1600" dirty="0">
                <a:latin typeface="Segoe UI" panose="020B0502040204020203" pitchFamily="34" charset="0"/>
                <a:cs typeface="Segoe UI" panose="020B0502040204020203" pitchFamily="34" charset="0"/>
              </a:rPr>
              <a:t>Create the best product delivery organization in government </a:t>
            </a:r>
          </a:p>
        </p:txBody>
      </p:sp>
      <p:pic>
        <p:nvPicPr>
          <p:cNvPr id="6" name="Content Placeholder 7" descr="OIT graphic of priorities">
            <a:extLst>
              <a:ext uri="{FF2B5EF4-FFF2-40B4-BE49-F238E27FC236}">
                <a16:creationId xmlns:a16="http://schemas.microsoft.com/office/drawing/2014/main" id="{8105107C-1C0E-E27D-F747-79D09745E829}"/>
              </a:ext>
              <a:ext uri="{C183D7F6-B498-43B3-948B-1728B52AA6E4}">
                <adec:decorative xmlns:adec="http://schemas.microsoft.com/office/drawing/2017/decorative" val="0"/>
              </a:ext>
            </a:extLst>
          </p:cNvPr>
          <p:cNvPicPr>
            <a:picLocks noChangeAspect="1"/>
          </p:cNvPicPr>
          <p:nvPr/>
        </p:nvPicPr>
        <p:blipFill rotWithShape="1">
          <a:blip r:embed="rId2"/>
          <a:srcRect t="3330" b="42731"/>
          <a:stretch/>
        </p:blipFill>
        <p:spPr>
          <a:xfrm>
            <a:off x="520564" y="698488"/>
            <a:ext cx="8102871" cy="2030610"/>
          </a:xfrm>
          <a:prstGeom prst="rect">
            <a:avLst/>
          </a:prstGeom>
          <a:ln w="28575">
            <a:noFill/>
          </a:ln>
        </p:spPr>
      </p:pic>
      <p:cxnSp>
        <p:nvCxnSpPr>
          <p:cNvPr id="7" name="Straight Arrow Connector 6">
            <a:extLst>
              <a:ext uri="{FF2B5EF4-FFF2-40B4-BE49-F238E27FC236}">
                <a16:creationId xmlns:a16="http://schemas.microsoft.com/office/drawing/2014/main" id="{8889F8B8-7C55-AC13-4F1E-4964618B280C}"/>
              </a:ext>
              <a:ext uri="{C183D7F6-B498-43B3-948B-1728B52AA6E4}">
                <adec:decorative xmlns:adec="http://schemas.microsoft.com/office/drawing/2017/decorative" val="1"/>
              </a:ext>
            </a:extLst>
          </p:cNvPr>
          <p:cNvCxnSpPr>
            <a:cxnSpLocks/>
          </p:cNvCxnSpPr>
          <p:nvPr/>
        </p:nvCxnSpPr>
        <p:spPr>
          <a:xfrm flipH="1">
            <a:off x="1358548" y="2812988"/>
            <a:ext cx="13051" cy="637423"/>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5" name="Title 4">
            <a:extLst>
              <a:ext uri="{FF2B5EF4-FFF2-40B4-BE49-F238E27FC236}">
                <a16:creationId xmlns:a16="http://schemas.microsoft.com/office/drawing/2014/main" id="{5E6978F5-1215-6035-A618-561DC0BA5A56}"/>
              </a:ext>
            </a:extLst>
          </p:cNvPr>
          <p:cNvSpPr txBox="1">
            <a:spLocks/>
          </p:cNvSpPr>
          <p:nvPr/>
        </p:nvSpPr>
        <p:spPr>
          <a:xfrm>
            <a:off x="171462" y="3534301"/>
            <a:ext cx="2209789" cy="2387961"/>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1: </a:t>
            </a:r>
          </a:p>
          <a:p>
            <a:r>
              <a:rPr lang="en-US" sz="2000" b="0" dirty="0">
                <a:solidFill>
                  <a:schemeClr val="tx1"/>
                </a:solidFill>
                <a:latin typeface="Segoe UI" panose="020B0502040204020203" pitchFamily="34" charset="0"/>
                <a:ea typeface="+mn-ea"/>
                <a:cs typeface="Segoe UI" panose="020B0502040204020203" pitchFamily="34" charset="0"/>
              </a:rPr>
              <a:t>Use vision-driven product roadmaps that support the Administration’s and VA’s purpose and direction </a:t>
            </a:r>
          </a:p>
        </p:txBody>
      </p:sp>
      <p:cxnSp>
        <p:nvCxnSpPr>
          <p:cNvPr id="26" name="Straight Arrow Connector 25">
            <a:extLst>
              <a:ext uri="{FF2B5EF4-FFF2-40B4-BE49-F238E27FC236}">
                <a16:creationId xmlns:a16="http://schemas.microsoft.com/office/drawing/2014/main" id="{786C20AC-AB17-A055-BF66-F4BF309BE927}"/>
              </a:ext>
              <a:ext uri="{C183D7F6-B498-43B3-948B-1728B52AA6E4}">
                <adec:decorative xmlns:adec="http://schemas.microsoft.com/office/drawing/2017/decorative" val="1"/>
              </a:ext>
            </a:extLst>
          </p:cNvPr>
          <p:cNvCxnSpPr>
            <a:cxnSpLocks/>
          </p:cNvCxnSpPr>
          <p:nvPr/>
        </p:nvCxnSpPr>
        <p:spPr>
          <a:xfrm>
            <a:off x="3451859" y="2780736"/>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 name="Title 4">
            <a:extLst>
              <a:ext uri="{FF2B5EF4-FFF2-40B4-BE49-F238E27FC236}">
                <a16:creationId xmlns:a16="http://schemas.microsoft.com/office/drawing/2014/main" id="{A89F196C-8596-4E92-26B9-E9AB248753D7}"/>
              </a:ext>
            </a:extLst>
          </p:cNvPr>
          <p:cNvSpPr txBox="1">
            <a:spLocks/>
          </p:cNvSpPr>
          <p:nvPr/>
        </p:nvSpPr>
        <p:spPr>
          <a:xfrm>
            <a:off x="2391525" y="3534301"/>
            <a:ext cx="2198966" cy="238796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2:</a:t>
            </a:r>
          </a:p>
          <a:p>
            <a:r>
              <a:rPr lang="en-US" sz="2000" b="0" dirty="0">
                <a:solidFill>
                  <a:schemeClr val="tx1"/>
                </a:solidFill>
                <a:latin typeface="Segoe UI" panose="020B0502040204020203" pitchFamily="34" charset="0"/>
                <a:ea typeface="+mn-ea"/>
                <a:cs typeface="Segoe UI" panose="020B0502040204020203" pitchFamily="34" charset="0"/>
              </a:rPr>
              <a:t> Provide enabling IT services to product teams </a:t>
            </a:r>
          </a:p>
        </p:txBody>
      </p:sp>
      <p:cxnSp>
        <p:nvCxnSpPr>
          <p:cNvPr id="27" name="Straight Arrow Connector 26">
            <a:extLst>
              <a:ext uri="{FF2B5EF4-FFF2-40B4-BE49-F238E27FC236}">
                <a16:creationId xmlns:a16="http://schemas.microsoft.com/office/drawing/2014/main" id="{671ABA9D-FB50-0F86-1632-B9A1824D59EE}"/>
              </a:ext>
              <a:ext uri="{C183D7F6-B498-43B3-948B-1728B52AA6E4}">
                <adec:decorative xmlns:adec="http://schemas.microsoft.com/office/drawing/2017/decorative" val="1"/>
              </a:ext>
            </a:extLst>
          </p:cNvPr>
          <p:cNvCxnSpPr>
            <a:cxnSpLocks/>
          </p:cNvCxnSpPr>
          <p:nvPr/>
        </p:nvCxnSpPr>
        <p:spPr>
          <a:xfrm>
            <a:off x="5532119" y="2796862"/>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4" name="Title 4">
            <a:extLst>
              <a:ext uri="{FF2B5EF4-FFF2-40B4-BE49-F238E27FC236}">
                <a16:creationId xmlns:a16="http://schemas.microsoft.com/office/drawing/2014/main" id="{CD2D8FB5-1D6D-91C3-0DD0-B723FA5F516C}"/>
              </a:ext>
            </a:extLst>
          </p:cNvPr>
          <p:cNvSpPr txBox="1">
            <a:spLocks/>
          </p:cNvSpPr>
          <p:nvPr/>
        </p:nvSpPr>
        <p:spPr>
          <a:xfrm>
            <a:off x="4580988" y="3534301"/>
            <a:ext cx="2395164" cy="24497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3: </a:t>
            </a:r>
            <a:endParaRPr lang="en-US" sz="2000" b="0" u="sng" dirty="0">
              <a:solidFill>
                <a:schemeClr val="tx1"/>
              </a:solidFill>
              <a:latin typeface="Segoe UI" panose="020B0502040204020203" pitchFamily="34" charset="0"/>
              <a:ea typeface="+mn-ea"/>
              <a:cs typeface="Segoe UI" panose="020B0502040204020203" pitchFamily="34" charset="0"/>
            </a:endParaRPr>
          </a:p>
          <a:p>
            <a:r>
              <a:rPr lang="en-US" sz="2000" b="0" dirty="0">
                <a:solidFill>
                  <a:schemeClr val="tx1"/>
                </a:solidFill>
                <a:latin typeface="Segoe UI" panose="020B0502040204020203" pitchFamily="34" charset="0"/>
                <a:ea typeface="+mn-ea"/>
                <a:cs typeface="Segoe UI" panose="020B0502040204020203" pitchFamily="34" charset="0"/>
              </a:rPr>
              <a:t>Provide seamless, personalized, relevant, and timely IT products to meet the needs of Veterans and those who serve them</a:t>
            </a:r>
          </a:p>
        </p:txBody>
      </p:sp>
      <p:cxnSp>
        <p:nvCxnSpPr>
          <p:cNvPr id="28" name="Straight Arrow Connector 27">
            <a:extLst>
              <a:ext uri="{FF2B5EF4-FFF2-40B4-BE49-F238E27FC236}">
                <a16:creationId xmlns:a16="http://schemas.microsoft.com/office/drawing/2014/main" id="{4C069141-ACC8-12B4-2CEA-0E90D2D60A3A}"/>
              </a:ext>
              <a:ext uri="{C183D7F6-B498-43B3-948B-1728B52AA6E4}">
                <adec:decorative xmlns:adec="http://schemas.microsoft.com/office/drawing/2017/decorative" val="1"/>
              </a:ext>
            </a:extLst>
          </p:cNvPr>
          <p:cNvCxnSpPr>
            <a:cxnSpLocks/>
          </p:cNvCxnSpPr>
          <p:nvPr/>
        </p:nvCxnSpPr>
        <p:spPr>
          <a:xfrm>
            <a:off x="7696200" y="2780736"/>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9" name="Content Placeholder 12">
            <a:extLst>
              <a:ext uri="{FF2B5EF4-FFF2-40B4-BE49-F238E27FC236}">
                <a16:creationId xmlns:a16="http://schemas.microsoft.com/office/drawing/2014/main" id="{7A588F23-19FC-0541-C0E0-CF2AA580C39C}"/>
              </a:ext>
            </a:extLst>
          </p:cNvPr>
          <p:cNvSpPr txBox="1">
            <a:spLocks/>
          </p:cNvSpPr>
          <p:nvPr/>
        </p:nvSpPr>
        <p:spPr>
          <a:xfrm>
            <a:off x="6912019" y="3534301"/>
            <a:ext cx="2198957" cy="2485500"/>
          </a:xfrm>
          <a:prstGeom prst="rect">
            <a:avLst/>
          </a:prstGeom>
        </p:spPr>
        <p:txBody>
          <a:bodyPr/>
          <a:lstStyle>
            <a:lvl1pPr marL="228603" indent="-228603" algn="l" defTabSz="914411" rtl="0" eaLnBrk="1" latinLnBrk="0" hangingPunct="1">
              <a:lnSpc>
                <a:spcPct val="92000"/>
              </a:lnSpc>
              <a:spcBef>
                <a:spcPts val="1000"/>
              </a:spcBef>
              <a:buFont typeface="Arial" panose="020B0604020202020204" pitchFamily="34" charset="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1pPr>
            <a:lvl2pPr marL="502926" indent="-228603" algn="l" defTabSz="914411" rtl="0" eaLnBrk="1" latinLnBrk="0" hangingPunct="1">
              <a:lnSpc>
                <a:spcPct val="92000"/>
              </a:lnSpc>
              <a:spcBef>
                <a:spcPts val="500"/>
              </a:spcBef>
              <a:buFont typeface=".AppleSystemUIFont" charset="-12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2pPr>
            <a:lvl3pPr marL="731529" indent="-228603" algn="l" defTabSz="914411" rtl="0" eaLnBrk="1" latinLnBrk="0" hangingPunct="1">
              <a:lnSpc>
                <a:spcPct val="92000"/>
              </a:lnSpc>
              <a:spcBef>
                <a:spcPts val="500"/>
              </a:spcBef>
              <a:buFont typeface="Arial" panose="020B0604020202020204" pitchFamily="34" charset="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3pPr>
            <a:lvl4pPr marL="978420" indent="-228603" algn="l" defTabSz="914411" rtl="0" eaLnBrk="1" latinLnBrk="0" hangingPunct="1">
              <a:lnSpc>
                <a:spcPct val="92000"/>
              </a:lnSpc>
              <a:spcBef>
                <a:spcPts val="500"/>
              </a:spcBef>
              <a:buFont typeface=".AppleSystemUIFont" charset="-12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spcBef>
                <a:spcPts val="0"/>
              </a:spcBef>
              <a:spcAft>
                <a:spcPts val="300"/>
              </a:spcAft>
              <a:buClrTx/>
              <a:buSzTx/>
              <a:buNone/>
              <a:tabLst/>
              <a:defRPr/>
            </a:pPr>
            <a:r>
              <a:rPr lang="en-US" b="1" u="sng" dirty="0">
                <a:solidFill>
                  <a:schemeClr val="tx1"/>
                </a:solidFill>
              </a:rPr>
              <a:t>Strategic Goal 4: </a:t>
            </a:r>
          </a:p>
          <a:p>
            <a:pPr marL="0" marR="0" lvl="0" indent="0" algn="ctr" fontAlgn="auto">
              <a:spcBef>
                <a:spcPts val="0"/>
              </a:spcBef>
              <a:spcAft>
                <a:spcPts val="600"/>
              </a:spcAft>
              <a:buClrTx/>
              <a:buSzTx/>
              <a:buNone/>
              <a:tabLst/>
              <a:defRPr/>
            </a:pPr>
            <a:r>
              <a:rPr lang="en-US" dirty="0">
                <a:solidFill>
                  <a:schemeClr val="tx1"/>
                </a:solidFill>
              </a:rPr>
              <a:t>Create the best product delivery organization in government </a:t>
            </a:r>
          </a:p>
        </p:txBody>
      </p:sp>
      <p:sp>
        <p:nvSpPr>
          <p:cNvPr id="3" name="Slide Number Placeholder 2">
            <a:extLst>
              <a:ext uri="{FF2B5EF4-FFF2-40B4-BE49-F238E27FC236}">
                <a16:creationId xmlns:a16="http://schemas.microsoft.com/office/drawing/2014/main" id="{98143008-D07E-C2C2-F361-E6FB9EEA72CE}"/>
              </a:ext>
            </a:extLst>
          </p:cNvPr>
          <p:cNvSpPr>
            <a:spLocks noGrp="1"/>
          </p:cNvSpPr>
          <p:nvPr>
            <p:ph type="sldNum" sz="quarter" idx="12"/>
          </p:nvPr>
        </p:nvSpPr>
        <p:spPr/>
        <p:txBody>
          <a:bodyPr/>
          <a:lstStyle/>
          <a:p>
            <a:fld id="{D983F1FA-211D-3044-9E35-958DFBC26156}" type="slidenum">
              <a:rPr lang="en-US" smtClean="0">
                <a:solidFill>
                  <a:prstClr val="white"/>
                </a:solidFill>
              </a:rPr>
              <a:pPr/>
              <a:t>101</a:t>
            </a:fld>
            <a:endParaRPr lang="en-US">
              <a:solidFill>
                <a:prstClr val="white"/>
              </a:solidFill>
            </a:endParaRPr>
          </a:p>
        </p:txBody>
      </p:sp>
    </p:spTree>
    <p:extLst>
      <p:ext uri="{BB962C8B-B14F-4D97-AF65-F5344CB8AC3E}">
        <p14:creationId xmlns:p14="http://schemas.microsoft.com/office/powerpoint/2010/main" val="13377839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E61C-1F3D-83E3-E972-B256601E71D3}"/>
              </a:ext>
            </a:extLst>
          </p:cNvPr>
          <p:cNvSpPr>
            <a:spLocks noGrp="1"/>
          </p:cNvSpPr>
          <p:nvPr>
            <p:ph type="title"/>
          </p:nvPr>
        </p:nvSpPr>
        <p:spPr/>
        <p:txBody>
          <a:bodyPr>
            <a:normAutofit/>
          </a:bodyPr>
          <a:lstStyle/>
          <a:p>
            <a:r>
              <a:rPr lang="en-US" sz="3600" dirty="0"/>
              <a:t>What We Need from Industry</a:t>
            </a:r>
          </a:p>
        </p:txBody>
      </p:sp>
      <p:sp>
        <p:nvSpPr>
          <p:cNvPr id="4" name="Content Placeholder 3" descr="Skills and Technologies:&#10;Data and Analytics&#10;Artificial Intelligence&#10;Security&#10;Customer Experience (CX) Delivery&#10;Development&#10;Platform Creation&#10;Low Code or No Code (LC/NC)&#10;Center of Excellence Tools or Workflows&#10;Improved Resiliency&#10;">
            <a:extLst>
              <a:ext uri="{FF2B5EF4-FFF2-40B4-BE49-F238E27FC236}">
                <a16:creationId xmlns:a16="http://schemas.microsoft.com/office/drawing/2014/main" id="{95C932CD-E81D-68AE-F73D-B3E7F21ED5A0}"/>
              </a:ext>
            </a:extLst>
          </p:cNvPr>
          <p:cNvSpPr>
            <a:spLocks noGrp="1"/>
          </p:cNvSpPr>
          <p:nvPr>
            <p:ph idx="1"/>
          </p:nvPr>
        </p:nvSpPr>
        <p:spPr>
          <a:xfrm>
            <a:off x="-3083959" y="427512"/>
            <a:ext cx="2837877" cy="4358244"/>
          </a:xfrm>
          <a:noFill/>
        </p:spPr>
        <p:txBody>
          <a:bodyPr anchor="ctr">
            <a:noAutofit/>
          </a:bodyPr>
          <a:lstStyle/>
          <a:p>
            <a:pPr marL="0" indent="0">
              <a:buNone/>
            </a:pPr>
            <a:r>
              <a:rPr lang="en-US" sz="1000" dirty="0">
                <a:latin typeface="Segoe UI" panose="020B0502040204020203" pitchFamily="34" charset="0"/>
                <a:cs typeface="Segoe UI" panose="020B0502040204020203" pitchFamily="34" charset="0"/>
              </a:rPr>
              <a:t>Skills and Technologies:</a:t>
            </a:r>
          </a:p>
          <a:p>
            <a:pPr marL="231775" indent="-231775"/>
            <a:r>
              <a:rPr lang="en-US" sz="1000" dirty="0">
                <a:latin typeface="Segoe UI"/>
                <a:cs typeface="Segoe UI"/>
              </a:rPr>
              <a:t>Data and Analytics</a:t>
            </a:r>
          </a:p>
          <a:p>
            <a:pPr marL="231775" indent="-231775"/>
            <a:r>
              <a:rPr lang="en-US" sz="1000" dirty="0">
                <a:latin typeface="Segoe UI"/>
                <a:cs typeface="Segoe UI"/>
              </a:rPr>
              <a:t>Artificial Intelligence</a:t>
            </a:r>
          </a:p>
          <a:p>
            <a:pPr marL="231775" indent="-231775"/>
            <a:r>
              <a:rPr lang="en-US" sz="1000" dirty="0">
                <a:latin typeface="Segoe UI"/>
                <a:cs typeface="Segoe UI"/>
              </a:rPr>
              <a:t>Security</a:t>
            </a:r>
          </a:p>
          <a:p>
            <a:pPr marL="231775" indent="-231775"/>
            <a:r>
              <a:rPr lang="en-US" sz="1000" dirty="0">
                <a:latin typeface="Segoe UI"/>
                <a:cs typeface="Segoe UI"/>
              </a:rPr>
              <a:t>Customer Experience (CX) Delivery</a:t>
            </a:r>
          </a:p>
          <a:p>
            <a:pPr marL="231775" indent="-231775"/>
            <a:r>
              <a:rPr lang="en-US" sz="1000" dirty="0">
                <a:latin typeface="Segoe UI"/>
                <a:cs typeface="Segoe UI"/>
              </a:rPr>
              <a:t>Development</a:t>
            </a:r>
          </a:p>
          <a:p>
            <a:pPr marL="231775" indent="-231775"/>
            <a:r>
              <a:rPr lang="en-US" sz="1000" dirty="0">
                <a:latin typeface="Segoe UI"/>
                <a:cs typeface="Segoe UI"/>
              </a:rPr>
              <a:t>Platform Creation</a:t>
            </a:r>
          </a:p>
          <a:p>
            <a:pPr marL="231775" indent="-231775"/>
            <a:r>
              <a:rPr lang="en-US" sz="1000" dirty="0">
                <a:latin typeface="Segoe UI"/>
                <a:cs typeface="Segoe UI"/>
              </a:rPr>
              <a:t>Low Code or No Code (LC/NC)</a:t>
            </a:r>
          </a:p>
          <a:p>
            <a:pPr marL="231775" indent="-231775"/>
            <a:r>
              <a:rPr lang="en-US" sz="1000" dirty="0">
                <a:latin typeface="Segoe UI"/>
                <a:cs typeface="Segoe UI"/>
              </a:rPr>
              <a:t>Center of Excellence Tools or Workflows</a:t>
            </a:r>
          </a:p>
          <a:p>
            <a:pPr marL="231775" indent="-231775"/>
            <a:r>
              <a:rPr lang="en-US" sz="1000" dirty="0">
                <a:latin typeface="Segoe UI"/>
                <a:cs typeface="Segoe UI"/>
              </a:rPr>
              <a:t>Improved Resiliency</a:t>
            </a:r>
          </a:p>
          <a:p>
            <a:pPr marL="0" indent="0">
              <a:buNone/>
            </a:pPr>
            <a:r>
              <a:rPr lang="en-US" sz="1000" dirty="0">
                <a:latin typeface="Segoe UI"/>
                <a:cs typeface="Segoe UI"/>
              </a:rPr>
              <a:t>Methodologie</a:t>
            </a:r>
            <a:r>
              <a:rPr lang="en-US" sz="1000" dirty="0">
                <a:latin typeface="Segoe UI" panose="020B0502040204020203" pitchFamily="34" charset="0"/>
                <a:cs typeface="Segoe UI" panose="020B0502040204020203" pitchFamily="34" charset="0"/>
              </a:rPr>
              <a:t>s: </a:t>
            </a:r>
          </a:p>
          <a:p>
            <a:pPr marL="231775" indent="-231775"/>
            <a:r>
              <a:rPr lang="en-US" sz="1000" dirty="0">
                <a:latin typeface="Segoe UI" panose="020B0502040204020203" pitchFamily="34" charset="0"/>
                <a:cs typeface="Segoe UI" panose="020B0502040204020203" pitchFamily="34" charset="0"/>
              </a:rPr>
              <a:t>Technology and Platform Centers of Excellence</a:t>
            </a:r>
          </a:p>
          <a:p>
            <a:pPr marL="231775" indent="-231775"/>
            <a:r>
              <a:rPr lang="en-US" sz="1000" dirty="0">
                <a:latin typeface="Segoe UI" panose="020B0502040204020203" pitchFamily="34" charset="0"/>
                <a:cs typeface="Segoe UI" panose="020B0502040204020203" pitchFamily="34" charset="0"/>
              </a:rPr>
              <a:t>Human Centered Design</a:t>
            </a:r>
          </a:p>
          <a:p>
            <a:pPr marL="231775" indent="-231775"/>
            <a:r>
              <a:rPr lang="en-US" sz="1000" dirty="0">
                <a:latin typeface="Segoe UI" panose="020B0502040204020203" pitchFamily="34" charset="0"/>
                <a:cs typeface="Segoe UI" panose="020B0502040204020203" pitchFamily="34" charset="0"/>
              </a:rPr>
              <a:t>DevSecOps</a:t>
            </a:r>
          </a:p>
          <a:p>
            <a:pPr marL="231775" indent="-231775"/>
            <a:r>
              <a:rPr lang="en-US" sz="1000" dirty="0">
                <a:latin typeface="Segoe UI" panose="020B0502040204020203" pitchFamily="34" charset="0"/>
                <a:cs typeface="Segoe UI" panose="020B0502040204020203" pitchFamily="34" charset="0"/>
              </a:rPr>
              <a:t>Software Factory</a:t>
            </a:r>
          </a:p>
          <a:p>
            <a:pPr marL="231775" indent="-231775"/>
            <a:r>
              <a:rPr lang="en-US" sz="1000" dirty="0">
                <a:latin typeface="Segoe UI" panose="020B0502040204020203" pitchFamily="34" charset="0"/>
                <a:cs typeface="Segoe UI" panose="020B0502040204020203" pitchFamily="34" charset="0"/>
              </a:rPr>
              <a:t>Product Management </a:t>
            </a:r>
          </a:p>
          <a:p>
            <a:pPr marL="0" indent="0">
              <a:buNone/>
            </a:pPr>
            <a:r>
              <a:rPr lang="en-US" sz="1000" dirty="0">
                <a:latin typeface="Segoe UI" panose="020B0502040204020203" pitchFamily="34" charset="0"/>
                <a:cs typeface="Segoe UI" panose="020B0502040204020203" pitchFamily="34" charset="0"/>
              </a:rPr>
              <a:t>PACT Act:</a:t>
            </a:r>
          </a:p>
          <a:p>
            <a:r>
              <a:rPr lang="en-US" sz="1000" dirty="0">
                <a:latin typeface="Segoe UI" panose="020B0502040204020203" pitchFamily="34" charset="0"/>
                <a:cs typeface="Segoe UI" panose="020B0502040204020203" pitchFamily="34" charset="0"/>
              </a:rPr>
              <a:t>Increased demand in Product and Service Delivery </a:t>
            </a:r>
          </a:p>
        </p:txBody>
      </p:sp>
      <p:grpSp>
        <p:nvGrpSpPr>
          <p:cNvPr id="5" name="Group 4" descr="Skills and Technologies:&#10;Data and Analytics&#10;Artificial Intelligence&#10;Security&#10;Customer Experience (CX) Delivery&#10;Development&#10;Platform Creation&#10;Low Code or No Code (LC/NC)&#10;Center of Excellence Tools or Workflows&#10;Improved Resiliency">
            <a:extLst>
              <a:ext uri="{FF2B5EF4-FFF2-40B4-BE49-F238E27FC236}">
                <a16:creationId xmlns:a16="http://schemas.microsoft.com/office/drawing/2014/main" id="{AB6E9D4D-4836-75AF-8121-A6925E826433}"/>
              </a:ext>
            </a:extLst>
          </p:cNvPr>
          <p:cNvGrpSpPr/>
          <p:nvPr/>
        </p:nvGrpSpPr>
        <p:grpSpPr>
          <a:xfrm>
            <a:off x="169240" y="858644"/>
            <a:ext cx="2833070" cy="5140712"/>
            <a:chOff x="510641" y="1365166"/>
            <a:chExt cx="2560009" cy="3761046"/>
          </a:xfrm>
          <a:effectLst>
            <a:outerShdw blurRad="50800" dist="38100" dir="5400000" algn="t" rotWithShape="0">
              <a:prstClr val="black">
                <a:alpha val="40000"/>
              </a:prstClr>
            </a:outerShdw>
          </a:effectLst>
        </p:grpSpPr>
        <p:sp>
          <p:nvSpPr>
            <p:cNvPr id="8" name="Content Placeholder 3">
              <a:extLst>
                <a:ext uri="{FF2B5EF4-FFF2-40B4-BE49-F238E27FC236}">
                  <a16:creationId xmlns:a16="http://schemas.microsoft.com/office/drawing/2014/main" id="{24323C0D-1BAE-CBE2-2327-17DE6EDFE894}"/>
                </a:ext>
              </a:extLst>
            </p:cNvPr>
            <p:cNvSpPr txBox="1">
              <a:spLocks/>
            </p:cNvSpPr>
            <p:nvPr/>
          </p:nvSpPr>
          <p:spPr>
            <a:xfrm>
              <a:off x="510641" y="2096685"/>
              <a:ext cx="2560009"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a:cs typeface="Segoe UI"/>
                </a:rPr>
                <a:t>Data and Analytics</a:t>
              </a:r>
            </a:p>
            <a:p>
              <a:pPr marL="231775" indent="-231775"/>
              <a:r>
                <a:rPr lang="en-US" sz="2000" dirty="0">
                  <a:latin typeface="Segoe UI"/>
                  <a:cs typeface="Segoe UI"/>
                </a:rPr>
                <a:t>Artificial Intelligence</a:t>
              </a:r>
            </a:p>
            <a:p>
              <a:pPr marL="231775" indent="-231775"/>
              <a:r>
                <a:rPr lang="en-US" sz="2000" dirty="0">
                  <a:latin typeface="Segoe UI"/>
                  <a:cs typeface="Segoe UI"/>
                </a:rPr>
                <a:t>Security</a:t>
              </a:r>
            </a:p>
            <a:p>
              <a:pPr marL="231775" indent="-231775"/>
              <a:r>
                <a:rPr lang="en-US" sz="2000" dirty="0">
                  <a:latin typeface="Segoe UI"/>
                  <a:cs typeface="Segoe UI"/>
                </a:rPr>
                <a:t>Customer Experience (CX) Delivery</a:t>
              </a:r>
            </a:p>
            <a:p>
              <a:pPr marL="231775" indent="-231775"/>
              <a:r>
                <a:rPr lang="en-US" sz="2000" dirty="0">
                  <a:latin typeface="Segoe UI"/>
                  <a:cs typeface="Segoe UI"/>
                </a:rPr>
                <a:t>Development</a:t>
              </a:r>
            </a:p>
            <a:p>
              <a:pPr marL="231775" indent="-231775"/>
              <a:r>
                <a:rPr lang="en-US" sz="2000" dirty="0">
                  <a:latin typeface="Segoe UI"/>
                  <a:cs typeface="Segoe UI"/>
                </a:rPr>
                <a:t>Platform Creation</a:t>
              </a:r>
            </a:p>
            <a:p>
              <a:pPr marL="231775" indent="-231775"/>
              <a:r>
                <a:rPr lang="en-US" sz="2000" dirty="0">
                  <a:latin typeface="Segoe UI"/>
                  <a:cs typeface="Segoe UI"/>
                </a:rPr>
                <a:t>Low Code No Code</a:t>
              </a:r>
            </a:p>
            <a:p>
              <a:pPr marL="231775" indent="-231775"/>
              <a:r>
                <a:rPr lang="en-US" sz="2000" dirty="0">
                  <a:latin typeface="Segoe UI"/>
                  <a:cs typeface="Segoe UI"/>
                </a:rPr>
                <a:t>Center of Excellence Tools or Workflows</a:t>
              </a:r>
            </a:p>
            <a:p>
              <a:pPr marL="231775" indent="-231775"/>
              <a:r>
                <a:rPr lang="en-US" sz="2000" dirty="0">
                  <a:latin typeface="Segoe UI"/>
                  <a:cs typeface="Segoe UI"/>
                </a:rPr>
                <a:t>Improved Resiliency</a:t>
              </a:r>
            </a:p>
          </p:txBody>
        </p:sp>
        <p:sp>
          <p:nvSpPr>
            <p:cNvPr id="3" name="Content Placeholder 3">
              <a:extLst>
                <a:ext uri="{FF2B5EF4-FFF2-40B4-BE49-F238E27FC236}">
                  <a16:creationId xmlns:a16="http://schemas.microsoft.com/office/drawing/2014/main" id="{2DB48998-2059-5C42-C70E-5B1563C2917F}"/>
                </a:ext>
              </a:extLst>
            </p:cNvPr>
            <p:cNvSpPr txBox="1">
              <a:spLocks/>
            </p:cNvSpPr>
            <p:nvPr/>
          </p:nvSpPr>
          <p:spPr>
            <a:xfrm>
              <a:off x="510641" y="1365166"/>
              <a:ext cx="2560009" cy="731519"/>
            </a:xfrm>
            <a:prstGeom prst="rect">
              <a:avLst/>
            </a:prstGeom>
            <a:solidFill>
              <a:schemeClr val="tx2">
                <a:lumMod val="75000"/>
              </a:schemeClr>
            </a:solidFill>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Skills and Technologies</a:t>
              </a:r>
            </a:p>
          </p:txBody>
        </p:sp>
      </p:grpSp>
      <p:grpSp>
        <p:nvGrpSpPr>
          <p:cNvPr id="7" name="Group 6" descr="Methodologies: &#10;Technology and Platform Centers of Excellence&#10;Human Centered Design&#10;DevSecOps&#10;Software Factory&#10;Product Management ">
            <a:extLst>
              <a:ext uri="{FF2B5EF4-FFF2-40B4-BE49-F238E27FC236}">
                <a16:creationId xmlns:a16="http://schemas.microsoft.com/office/drawing/2014/main" id="{76E2318C-98EF-7127-F9E5-0734DCF04935}"/>
              </a:ext>
            </a:extLst>
          </p:cNvPr>
          <p:cNvGrpSpPr/>
          <p:nvPr/>
        </p:nvGrpSpPr>
        <p:grpSpPr>
          <a:xfrm>
            <a:off x="3204363" y="858644"/>
            <a:ext cx="2845682" cy="5140712"/>
            <a:chOff x="3386123" y="1365166"/>
            <a:chExt cx="2378840" cy="3761046"/>
          </a:xfrm>
          <a:effectLst>
            <a:outerShdw blurRad="50800" dist="38100" dir="5400000" algn="t" rotWithShape="0">
              <a:prstClr val="black">
                <a:alpha val="40000"/>
              </a:prstClr>
            </a:outerShdw>
          </a:effectLst>
        </p:grpSpPr>
        <p:sp>
          <p:nvSpPr>
            <p:cNvPr id="13" name="Content Placeholder 3">
              <a:extLst>
                <a:ext uri="{FF2B5EF4-FFF2-40B4-BE49-F238E27FC236}">
                  <a16:creationId xmlns:a16="http://schemas.microsoft.com/office/drawing/2014/main" id="{181F5972-DC53-C5F5-434B-F11EFF06DBB7}"/>
                </a:ext>
              </a:extLst>
            </p:cNvPr>
            <p:cNvSpPr txBox="1">
              <a:spLocks/>
            </p:cNvSpPr>
            <p:nvPr/>
          </p:nvSpPr>
          <p:spPr>
            <a:xfrm>
              <a:off x="3386123" y="1365166"/>
              <a:ext cx="2378840" cy="731519"/>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Methodologies</a:t>
              </a:r>
            </a:p>
          </p:txBody>
        </p:sp>
        <p:sp>
          <p:nvSpPr>
            <p:cNvPr id="14" name="Content Placeholder 3">
              <a:extLst>
                <a:ext uri="{FF2B5EF4-FFF2-40B4-BE49-F238E27FC236}">
                  <a16:creationId xmlns:a16="http://schemas.microsoft.com/office/drawing/2014/main" id="{20054B14-4EFE-696C-10D7-6F50354016ED}"/>
                </a:ext>
              </a:extLst>
            </p:cNvPr>
            <p:cNvSpPr txBox="1">
              <a:spLocks/>
            </p:cNvSpPr>
            <p:nvPr/>
          </p:nvSpPr>
          <p:spPr>
            <a:xfrm>
              <a:off x="3396667" y="2096685"/>
              <a:ext cx="2368296"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panose="020B0502040204020203" pitchFamily="34" charset="0"/>
                  <a:cs typeface="Segoe UI" panose="020B0502040204020203" pitchFamily="34" charset="0"/>
                </a:rPr>
                <a:t>Technology and Platform Centers of Excellence</a:t>
              </a:r>
            </a:p>
            <a:p>
              <a:pPr marL="231775" indent="-231775"/>
              <a:r>
                <a:rPr lang="en-US" sz="2000" dirty="0">
                  <a:latin typeface="Segoe UI" panose="020B0502040204020203" pitchFamily="34" charset="0"/>
                  <a:cs typeface="Segoe UI" panose="020B0502040204020203" pitchFamily="34" charset="0"/>
                </a:rPr>
                <a:t>Human Centered Design</a:t>
              </a:r>
            </a:p>
            <a:p>
              <a:pPr marL="231775" indent="-231775"/>
              <a:r>
                <a:rPr lang="en-US" sz="2000" dirty="0">
                  <a:latin typeface="Segoe UI" panose="020B0502040204020203" pitchFamily="34" charset="0"/>
                  <a:cs typeface="Segoe UI" panose="020B0502040204020203" pitchFamily="34" charset="0"/>
                </a:rPr>
                <a:t>DevSecOps</a:t>
              </a:r>
            </a:p>
            <a:p>
              <a:pPr marL="231775" indent="-231775"/>
              <a:r>
                <a:rPr lang="en-US" sz="2000" dirty="0">
                  <a:latin typeface="Segoe UI" panose="020B0502040204020203" pitchFamily="34" charset="0"/>
                  <a:cs typeface="Segoe UI" panose="020B0502040204020203" pitchFamily="34" charset="0"/>
                </a:rPr>
                <a:t>Software Factory</a:t>
              </a:r>
            </a:p>
            <a:p>
              <a:pPr marL="231775" indent="-231775"/>
              <a:r>
                <a:rPr lang="en-US" sz="2000" dirty="0">
                  <a:latin typeface="Segoe UI" panose="020B0502040204020203" pitchFamily="34" charset="0"/>
                  <a:cs typeface="Segoe UI" panose="020B0502040204020203" pitchFamily="34" charset="0"/>
                </a:rPr>
                <a:t>Product Management </a:t>
              </a:r>
            </a:p>
          </p:txBody>
        </p:sp>
      </p:grpSp>
      <p:grpSp>
        <p:nvGrpSpPr>
          <p:cNvPr id="9" name="Group 8" descr="PACT Act:&#10;Increased demand in Product and Service Delivery &#10;">
            <a:extLst>
              <a:ext uri="{FF2B5EF4-FFF2-40B4-BE49-F238E27FC236}">
                <a16:creationId xmlns:a16="http://schemas.microsoft.com/office/drawing/2014/main" id="{739BE425-835A-C3E6-B9B3-314FBA591098}"/>
              </a:ext>
            </a:extLst>
          </p:cNvPr>
          <p:cNvGrpSpPr/>
          <p:nvPr/>
        </p:nvGrpSpPr>
        <p:grpSpPr>
          <a:xfrm>
            <a:off x="6169995" y="858644"/>
            <a:ext cx="2833069" cy="5140712"/>
            <a:chOff x="6236039" y="1365166"/>
            <a:chExt cx="2407022" cy="3761046"/>
          </a:xfrm>
          <a:effectLst>
            <a:outerShdw blurRad="50800" dist="38100" dir="5400000" algn="t" rotWithShape="0">
              <a:prstClr val="black">
                <a:alpha val="40000"/>
              </a:prstClr>
            </a:outerShdw>
          </a:effectLst>
        </p:grpSpPr>
        <p:sp>
          <p:nvSpPr>
            <p:cNvPr id="15" name="Content Placeholder 3">
              <a:extLst>
                <a:ext uri="{FF2B5EF4-FFF2-40B4-BE49-F238E27FC236}">
                  <a16:creationId xmlns:a16="http://schemas.microsoft.com/office/drawing/2014/main" id="{7FC0738A-981C-394E-86B7-36F353D75B2B}"/>
                </a:ext>
              </a:extLst>
            </p:cNvPr>
            <p:cNvSpPr txBox="1">
              <a:spLocks/>
            </p:cNvSpPr>
            <p:nvPr/>
          </p:nvSpPr>
          <p:spPr>
            <a:xfrm>
              <a:off x="6236039" y="1365166"/>
              <a:ext cx="2397320" cy="731519"/>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PACT Act</a:t>
              </a:r>
            </a:p>
          </p:txBody>
        </p:sp>
        <p:sp>
          <p:nvSpPr>
            <p:cNvPr id="16" name="Content Placeholder 3">
              <a:extLst>
                <a:ext uri="{FF2B5EF4-FFF2-40B4-BE49-F238E27FC236}">
                  <a16:creationId xmlns:a16="http://schemas.microsoft.com/office/drawing/2014/main" id="{973FEF58-0E4A-7DF3-6B60-4983A8CA44FD}"/>
                </a:ext>
              </a:extLst>
            </p:cNvPr>
            <p:cNvSpPr txBox="1">
              <a:spLocks/>
            </p:cNvSpPr>
            <p:nvPr/>
          </p:nvSpPr>
          <p:spPr>
            <a:xfrm>
              <a:off x="6274765" y="2096685"/>
              <a:ext cx="2368296"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panose="020B0502040204020203" pitchFamily="34" charset="0"/>
                  <a:cs typeface="Segoe UI" panose="020B0502040204020203" pitchFamily="34" charset="0"/>
                </a:rPr>
                <a:t>Increased demand for Product and Service Delivery </a:t>
              </a:r>
            </a:p>
          </p:txBody>
        </p:sp>
      </p:grpSp>
      <p:sp>
        <p:nvSpPr>
          <p:cNvPr id="6" name="Slide Number Placeholder 5">
            <a:extLst>
              <a:ext uri="{FF2B5EF4-FFF2-40B4-BE49-F238E27FC236}">
                <a16:creationId xmlns:a16="http://schemas.microsoft.com/office/drawing/2014/main" id="{A16F6BE9-6A20-C32E-8EF7-F7B2DC58B6F8}"/>
              </a:ext>
            </a:extLst>
          </p:cNvPr>
          <p:cNvSpPr>
            <a:spLocks noGrp="1"/>
          </p:cNvSpPr>
          <p:nvPr>
            <p:ph type="sldNum" sz="quarter" idx="12"/>
          </p:nvPr>
        </p:nvSpPr>
        <p:spPr/>
        <p:txBody>
          <a:bodyPr/>
          <a:lstStyle/>
          <a:p>
            <a:fld id="{D983F1FA-211D-3044-9E35-958DFBC26156}" type="slidenum">
              <a:rPr lang="en-US" smtClean="0">
                <a:solidFill>
                  <a:prstClr val="white"/>
                </a:solidFill>
              </a:rPr>
              <a:pPr/>
              <a:t>102</a:t>
            </a:fld>
            <a:endParaRPr lang="en-US">
              <a:solidFill>
                <a:prstClr val="white"/>
              </a:solidFill>
            </a:endParaRPr>
          </a:p>
        </p:txBody>
      </p:sp>
    </p:spTree>
    <p:extLst>
      <p:ext uri="{BB962C8B-B14F-4D97-AF65-F5344CB8AC3E}">
        <p14:creationId xmlns:p14="http://schemas.microsoft.com/office/powerpoint/2010/main" val="25530588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764E-5795-FD96-D666-FCCBE7E3EF26}"/>
              </a:ext>
            </a:extLst>
          </p:cNvPr>
          <p:cNvSpPr>
            <a:spLocks noGrp="1"/>
          </p:cNvSpPr>
          <p:nvPr>
            <p:ph type="title"/>
          </p:nvPr>
        </p:nvSpPr>
        <p:spPr/>
        <p:txBody>
          <a:bodyPr>
            <a:normAutofit fontScale="90000"/>
          </a:bodyPr>
          <a:lstStyle/>
          <a:p>
            <a:r>
              <a:rPr lang="en-US" dirty="0"/>
              <a:t>Current PES Enterprise Level Task Orders (1 of 4)</a:t>
            </a:r>
          </a:p>
        </p:txBody>
      </p:sp>
      <p:sp>
        <p:nvSpPr>
          <p:cNvPr id="3" name="Content Placeholder 2">
            <a:extLst>
              <a:ext uri="{FF2B5EF4-FFF2-40B4-BE49-F238E27FC236}">
                <a16:creationId xmlns:a16="http://schemas.microsoft.com/office/drawing/2014/main" id="{E3D0C0FD-79ED-3A21-19DE-7D54A211E6CE}"/>
              </a:ext>
            </a:extLst>
          </p:cNvPr>
          <p:cNvSpPr>
            <a:spLocks noGrp="1"/>
          </p:cNvSpPr>
          <p:nvPr>
            <p:ph idx="1"/>
          </p:nvPr>
        </p:nvSpPr>
        <p:spPr>
          <a:xfrm>
            <a:off x="111968" y="802433"/>
            <a:ext cx="8929397" cy="5258733"/>
          </a:xfrm>
        </p:spPr>
        <p:txBody>
          <a:bodyPr vert="horz" lIns="91440" tIns="45720" rIns="91440" bIns="45720" rtlCol="0" anchor="t">
            <a:normAutofit/>
          </a:bodyPr>
          <a:lstStyle/>
          <a:p>
            <a:r>
              <a:rPr lang="en-US" sz="2000" b="1" dirty="0">
                <a:latin typeface="Segoe UI"/>
                <a:cs typeface="Segoe UI"/>
              </a:rPr>
              <a:t>Digital Transformation Center (DTC)</a:t>
            </a:r>
          </a:p>
          <a:p>
            <a:pPr lvl="1"/>
            <a:r>
              <a:rPr lang="en-US" sz="2000" dirty="0">
                <a:latin typeface="Segoe UI"/>
                <a:cs typeface="Segoe UI"/>
              </a:rPr>
              <a:t>Enables a service delivery program designed to accelerate the IT delivery process and quality by enabling VA to leverage SaaS, PaaS, and Emerging Technologies for digital modernization and business transformation.</a:t>
            </a:r>
          </a:p>
          <a:p>
            <a:r>
              <a:rPr lang="en-US" sz="2000" b="1" dirty="0">
                <a:latin typeface="Segoe UI"/>
                <a:cs typeface="Segoe UI"/>
              </a:rPr>
              <a:t>Product and Technology Ecosystem and Management Services (</a:t>
            </a:r>
            <a:r>
              <a:rPr lang="en-US" sz="2000" b="1" dirty="0" err="1">
                <a:latin typeface="Segoe UI"/>
                <a:cs typeface="Segoe UI"/>
              </a:rPr>
              <a:t>PTEMS</a:t>
            </a:r>
            <a:r>
              <a:rPr lang="en-US" sz="2000" b="1" dirty="0">
                <a:latin typeface="Segoe UI"/>
                <a:cs typeface="Segoe UI"/>
              </a:rPr>
              <a:t>)</a:t>
            </a:r>
          </a:p>
          <a:p>
            <a:pPr lvl="1"/>
            <a:r>
              <a:rPr lang="en-US" sz="2000" dirty="0">
                <a:latin typeface="Segoe UI"/>
                <a:cs typeface="Segoe UI"/>
              </a:rPr>
              <a:t>Enables the delivery of technology-agnostic capabilities across a broad range of solutions for business transformation and digital modernization while mitigating technology debt from developing and maintaining stove-piped and or monolithic systems.</a:t>
            </a:r>
          </a:p>
          <a:p>
            <a:r>
              <a:rPr lang="en-US" sz="2000" b="1" dirty="0">
                <a:latin typeface="Segoe UI"/>
                <a:cs typeface="Segoe UI"/>
              </a:rPr>
              <a:t>Enterprise SaaS Collaboration Tool (Box.com)</a:t>
            </a:r>
          </a:p>
          <a:p>
            <a:pPr lvl="1"/>
            <a:r>
              <a:rPr lang="en-US" sz="2000" dirty="0">
                <a:latin typeface="Segoe UI"/>
                <a:cs typeface="Segoe UI"/>
              </a:rPr>
              <a:t>Subscriptions and professional services enable VA to easily and securely interact with their content and collaborate internally and externally.</a:t>
            </a:r>
          </a:p>
        </p:txBody>
      </p:sp>
      <p:sp>
        <p:nvSpPr>
          <p:cNvPr id="4" name="Slide Number Placeholder 3">
            <a:extLst>
              <a:ext uri="{FF2B5EF4-FFF2-40B4-BE49-F238E27FC236}">
                <a16:creationId xmlns:a16="http://schemas.microsoft.com/office/drawing/2014/main" id="{20F8F597-6B73-F21D-46C4-E38BFB7E4C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14773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4AAD-E685-E9F6-54A3-2306FA56EB05}"/>
              </a:ext>
            </a:extLst>
          </p:cNvPr>
          <p:cNvSpPr>
            <a:spLocks noGrp="1"/>
          </p:cNvSpPr>
          <p:nvPr>
            <p:ph type="title"/>
          </p:nvPr>
        </p:nvSpPr>
        <p:spPr/>
        <p:txBody>
          <a:bodyPr>
            <a:normAutofit/>
          </a:bodyPr>
          <a:lstStyle/>
          <a:p>
            <a:r>
              <a:rPr lang="en-US" sz="2800" dirty="0"/>
              <a:t>Current PES Enterprise Level Task Orders Continued (2 of 4)</a:t>
            </a:r>
          </a:p>
        </p:txBody>
      </p:sp>
      <p:sp>
        <p:nvSpPr>
          <p:cNvPr id="3" name="Content Placeholder 2">
            <a:extLst>
              <a:ext uri="{FF2B5EF4-FFF2-40B4-BE49-F238E27FC236}">
                <a16:creationId xmlns:a16="http://schemas.microsoft.com/office/drawing/2014/main" id="{2E969515-2FDF-232A-3ECB-5B988FB13F3B}"/>
              </a:ext>
            </a:extLst>
          </p:cNvPr>
          <p:cNvSpPr>
            <a:spLocks noGrp="1"/>
          </p:cNvSpPr>
          <p:nvPr>
            <p:ph idx="1"/>
          </p:nvPr>
        </p:nvSpPr>
        <p:spPr>
          <a:xfrm>
            <a:off x="100771" y="858416"/>
            <a:ext cx="8914676" cy="5150498"/>
          </a:xfrm>
        </p:spPr>
        <p:txBody>
          <a:bodyPr>
            <a:normAutofit fontScale="92500" lnSpcReduction="10000"/>
          </a:bodyPr>
          <a:lstStyle/>
          <a:p>
            <a:pPr algn="l"/>
            <a:r>
              <a:rPr lang="en-US" sz="2000" b="1" dirty="0">
                <a:latin typeface="Segoe UI" panose="020B0502040204020203" pitchFamily="34" charset="0"/>
                <a:cs typeface="Segoe UI" panose="020B0502040204020203" pitchFamily="34" charset="0"/>
              </a:rPr>
              <a:t>Technology Incubation Services (TIS)</a:t>
            </a:r>
          </a:p>
          <a:p>
            <a:pPr lvl="1"/>
            <a:r>
              <a:rPr lang="en-US" sz="2000" dirty="0">
                <a:latin typeface="Segoe UI" panose="020B0502040204020203" pitchFamily="34" charset="0"/>
                <a:cs typeface="Segoe UI" panose="020B0502040204020203" pitchFamily="34" charset="0"/>
              </a:rPr>
              <a:t>Advisory services ensure a streamlined and cohesive experience for both business requirements and IT services to ensure low code, no code and other emerging technologies are using an open-source methodology and account for the full product lifecycle management.</a:t>
            </a:r>
          </a:p>
          <a:p>
            <a:r>
              <a:rPr lang="fr-FR" sz="2000" b="1" dirty="0">
                <a:latin typeface="Segoe UI" panose="020B0502040204020203" pitchFamily="34" charset="0"/>
                <a:cs typeface="Segoe UI" panose="020B0502040204020203" pitchFamily="34" charset="0"/>
              </a:rPr>
              <a:t>Salesforce Subscription Licences, Maintenance, and Support </a:t>
            </a:r>
          </a:p>
          <a:p>
            <a:pPr lvl="1"/>
            <a:r>
              <a:rPr lang="en-US" sz="2000" dirty="0">
                <a:latin typeface="Segoe UI" panose="020B0502040204020203" pitchFamily="34" charset="0"/>
                <a:cs typeface="Segoe UI" panose="020B0502040204020203" pitchFamily="34" charset="0"/>
              </a:rPr>
              <a:t>Provides access to the Salesforce Application Suite, AppExchange, and MuleSoft Applications and allows uninterrupted support for all Salesforce and MuleSoft licensing in use at VA. </a:t>
            </a:r>
          </a:p>
          <a:p>
            <a:r>
              <a:rPr lang="en-US" sz="2000" b="1" dirty="0">
                <a:latin typeface="Segoe UI" panose="020B0502040204020203" pitchFamily="34" charset="0"/>
                <a:cs typeface="Segoe UI" panose="020B0502040204020203" pitchFamily="34" charset="0"/>
              </a:rPr>
              <a:t>Enterprise Services Integrated Platform (</a:t>
            </a:r>
            <a:r>
              <a:rPr lang="en-US" sz="2000" b="1" dirty="0" err="1">
                <a:latin typeface="Segoe UI" panose="020B0502040204020203" pitchFamily="34" charset="0"/>
                <a:cs typeface="Segoe UI" panose="020B0502040204020203" pitchFamily="34" charset="0"/>
              </a:rPr>
              <a:t>ESIP</a:t>
            </a:r>
            <a:r>
              <a:rPr lang="en-US" sz="2000" b="1" dirty="0">
                <a:latin typeface="Segoe UI" panose="020B0502040204020203" pitchFamily="34" charset="0"/>
                <a:cs typeface="Segoe UI" panose="020B0502040204020203" pitchFamily="34" charset="0"/>
              </a:rPr>
              <a:t>)</a:t>
            </a:r>
          </a:p>
          <a:p>
            <a:pPr lvl="1"/>
            <a:r>
              <a:rPr lang="en-US" sz="2000" dirty="0">
                <a:latin typeface="Segoe UI" panose="020B0502040204020203" pitchFamily="34" charset="0"/>
                <a:cs typeface="Segoe UI" panose="020B0502040204020203" pitchFamily="34" charset="0"/>
              </a:rPr>
              <a:t>Provides production and non-production support services, Operations and Maintenance (</a:t>
            </a:r>
            <a:r>
              <a:rPr lang="en-US" sz="2000" dirty="0" err="1">
                <a:latin typeface="Segoe UI" panose="020B0502040204020203" pitchFamily="34" charset="0"/>
                <a:cs typeface="Segoe UI" panose="020B0502040204020203" pitchFamily="34" charset="0"/>
              </a:rPr>
              <a:t>O&amp;M</a:t>
            </a:r>
            <a:r>
              <a:rPr lang="en-US" sz="2000" dirty="0">
                <a:latin typeface="Segoe UI" panose="020B0502040204020203" pitchFamily="34" charset="0"/>
                <a:cs typeface="Segoe UI" panose="020B0502040204020203" pitchFamily="34" charset="0"/>
              </a:rPr>
              <a:t>) support, project management and reporting, software and web service development, partner and system coordination, software integration, testing, release management, technical support, training and content management, systems engineering, development and enhancements and modernization, and documentation to support the VA OIT processes and Veterans Focused Integrated Process (VIP) and or DevOps methodology, in accordance with the Agile Process.</a:t>
            </a:r>
          </a:p>
        </p:txBody>
      </p:sp>
      <p:sp>
        <p:nvSpPr>
          <p:cNvPr id="4" name="Slide Number Placeholder 3">
            <a:extLst>
              <a:ext uri="{FF2B5EF4-FFF2-40B4-BE49-F238E27FC236}">
                <a16:creationId xmlns:a16="http://schemas.microsoft.com/office/drawing/2014/main" id="{6F97BE03-3C51-045D-1E94-EDA44089C8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17684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0044-C812-6E96-7BC4-CA4AB2E44AC0}"/>
              </a:ext>
            </a:extLst>
          </p:cNvPr>
          <p:cNvSpPr>
            <a:spLocks noGrp="1"/>
          </p:cNvSpPr>
          <p:nvPr>
            <p:ph type="title"/>
          </p:nvPr>
        </p:nvSpPr>
        <p:spPr/>
        <p:txBody>
          <a:bodyPr>
            <a:normAutofit/>
          </a:bodyPr>
          <a:lstStyle/>
          <a:p>
            <a:r>
              <a:rPr lang="en-US" sz="2800" dirty="0"/>
              <a:t>Current PES Enterprise Level Task Orders Continued (3 of 4)</a:t>
            </a:r>
          </a:p>
        </p:txBody>
      </p:sp>
      <p:sp>
        <p:nvSpPr>
          <p:cNvPr id="3" name="Content Placeholder 2">
            <a:extLst>
              <a:ext uri="{FF2B5EF4-FFF2-40B4-BE49-F238E27FC236}">
                <a16:creationId xmlns:a16="http://schemas.microsoft.com/office/drawing/2014/main" id="{F45B5DFF-2724-2834-1E03-40B0D242888E}"/>
              </a:ext>
            </a:extLst>
          </p:cNvPr>
          <p:cNvSpPr>
            <a:spLocks noGrp="1"/>
          </p:cNvSpPr>
          <p:nvPr>
            <p:ph idx="1"/>
          </p:nvPr>
        </p:nvSpPr>
        <p:spPr>
          <a:xfrm>
            <a:off x="101599" y="764569"/>
            <a:ext cx="8940801" cy="4525963"/>
          </a:xfrm>
        </p:spPr>
        <p:txBody>
          <a:bodyPr>
            <a:noAutofit/>
          </a:bodyPr>
          <a:lstStyle/>
          <a:p>
            <a:r>
              <a:rPr lang="en-US" sz="1900" b="1" dirty="0">
                <a:latin typeface="Segoe UI" panose="020B0502040204020203" pitchFamily="34" charset="0"/>
                <a:cs typeface="Segoe UI" panose="020B0502040204020203" pitchFamily="34" charset="0"/>
              </a:rPr>
              <a:t>Veteran Experience Technical Platform (</a:t>
            </a:r>
            <a:r>
              <a:rPr lang="en-US" sz="1900" b="1" dirty="0" err="1">
                <a:latin typeface="Segoe UI" panose="020B0502040204020203" pitchFamily="34" charset="0"/>
                <a:cs typeface="Segoe UI" panose="020B0502040204020203" pitchFamily="34" charset="0"/>
              </a:rPr>
              <a:t>VETPS</a:t>
            </a:r>
            <a:r>
              <a:rPr lang="en-US" sz="1900" b="1" dirty="0">
                <a:latin typeface="Segoe UI" panose="020B0502040204020203" pitchFamily="34" charset="0"/>
                <a:cs typeface="Segoe UI" panose="020B0502040204020203" pitchFamily="34" charset="0"/>
              </a:rPr>
              <a:t>)</a:t>
            </a:r>
          </a:p>
          <a:p>
            <a:pPr lvl="1"/>
            <a:r>
              <a:rPr lang="en-US" sz="1900" dirty="0">
                <a:latin typeface="Segoe UI" panose="020B0502040204020203" pitchFamily="34" charset="0"/>
                <a:cs typeface="Segoe UI" panose="020B0502040204020203" pitchFamily="34" charset="0"/>
              </a:rPr>
              <a:t>Provides product management support for product and sustainment activities. Major work areas include administrative and meeting support, capital planning and investment, communications, technical writing, configuration management, onboarding, functional analysis, testing, implementation management, release management, schedule support, strategic analysis, and engineering and technical support.</a:t>
            </a:r>
          </a:p>
          <a:p>
            <a:r>
              <a:rPr lang="en-US" sz="1900" b="1" dirty="0">
                <a:latin typeface="Segoe UI" panose="020B0502040204020203" pitchFamily="34" charset="0"/>
                <a:cs typeface="Segoe UI" panose="020B0502040204020203" pitchFamily="34" charset="0"/>
              </a:rPr>
              <a:t>Veteran Enterprise Module and System Integration Services (</a:t>
            </a:r>
            <a:r>
              <a:rPr lang="en-US" sz="1900" b="1" dirty="0" err="1">
                <a:latin typeface="Segoe UI" panose="020B0502040204020203" pitchFamily="34" charset="0"/>
                <a:cs typeface="Segoe UI" panose="020B0502040204020203" pitchFamily="34" charset="0"/>
              </a:rPr>
              <a:t>VEMSIS</a:t>
            </a:r>
            <a:r>
              <a:rPr lang="en-US" sz="1900" b="1" dirty="0">
                <a:latin typeface="Segoe UI" panose="020B0502040204020203" pitchFamily="34" charset="0"/>
                <a:cs typeface="Segoe UI" panose="020B0502040204020203" pitchFamily="34" charset="0"/>
              </a:rPr>
              <a:t>) </a:t>
            </a:r>
          </a:p>
          <a:p>
            <a:pPr lvl="1"/>
            <a:r>
              <a:rPr lang="en-US" sz="1900" dirty="0">
                <a:latin typeface="Segoe UI" panose="020B0502040204020203" pitchFamily="34" charset="0"/>
                <a:cs typeface="Segoe UI" panose="020B0502040204020203" pitchFamily="34" charset="0"/>
              </a:rPr>
              <a:t>The </a:t>
            </a:r>
            <a:r>
              <a:rPr lang="en-US" sz="1900" dirty="0" err="1">
                <a:latin typeface="Segoe UI" panose="020B0502040204020203" pitchFamily="34" charset="0"/>
                <a:cs typeface="Segoe UI" panose="020B0502040204020203" pitchFamily="34" charset="0"/>
              </a:rPr>
              <a:t>VEMSIS</a:t>
            </a:r>
            <a:r>
              <a:rPr lang="en-US" sz="1900" dirty="0">
                <a:latin typeface="Segoe UI" panose="020B0502040204020203" pitchFamily="34" charset="0"/>
                <a:cs typeface="Segoe UI" panose="020B0502040204020203" pitchFamily="34" charset="0"/>
              </a:rPr>
              <a:t> solution utilizes a platform-agnostic approach to provide VA with modern solutions to support lower complexity, modular low-code and no-code solutions that enable an innovative reusable service-focused software component architecture including Platform as a Service (PaaS) functions and capabilities, Software as a Service (SaaS) integrations, Application Programming Interfaces (APIs), and Digital modernization and emerging technology support making configuring and customizing DTC PaaS and SaaS solutions easier to scale and faster to create, enabling innovation and accelerating time-to-market for new features. </a:t>
            </a:r>
          </a:p>
        </p:txBody>
      </p:sp>
      <p:sp>
        <p:nvSpPr>
          <p:cNvPr id="4" name="Slide Number Placeholder 3">
            <a:extLst>
              <a:ext uri="{FF2B5EF4-FFF2-40B4-BE49-F238E27FC236}">
                <a16:creationId xmlns:a16="http://schemas.microsoft.com/office/drawing/2014/main" id="{FF5C9CB1-5DDA-BB5F-068D-229A1B17D7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50347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0044-C812-6E96-7BC4-CA4AB2E44AC0}"/>
              </a:ext>
            </a:extLst>
          </p:cNvPr>
          <p:cNvSpPr>
            <a:spLocks noGrp="1"/>
          </p:cNvSpPr>
          <p:nvPr>
            <p:ph type="title"/>
          </p:nvPr>
        </p:nvSpPr>
        <p:spPr/>
        <p:txBody>
          <a:bodyPr>
            <a:normAutofit/>
          </a:bodyPr>
          <a:lstStyle/>
          <a:p>
            <a:r>
              <a:rPr lang="en-US" sz="2800" dirty="0"/>
              <a:t>Current PES Enterprise Level Task Orders Continued (4 of 4)</a:t>
            </a:r>
          </a:p>
        </p:txBody>
      </p:sp>
      <p:sp>
        <p:nvSpPr>
          <p:cNvPr id="3" name="Content Placeholder 2">
            <a:extLst>
              <a:ext uri="{FF2B5EF4-FFF2-40B4-BE49-F238E27FC236}">
                <a16:creationId xmlns:a16="http://schemas.microsoft.com/office/drawing/2014/main" id="{F45B5DFF-2724-2834-1E03-40B0D242888E}"/>
              </a:ext>
            </a:extLst>
          </p:cNvPr>
          <p:cNvSpPr>
            <a:spLocks noGrp="1"/>
          </p:cNvSpPr>
          <p:nvPr>
            <p:ph idx="1"/>
          </p:nvPr>
        </p:nvSpPr>
        <p:spPr>
          <a:xfrm>
            <a:off x="130629" y="990600"/>
            <a:ext cx="8940801" cy="4525963"/>
          </a:xfrm>
        </p:spPr>
        <p:txBody>
          <a:bodyPr>
            <a:normAutofit/>
          </a:bodyPr>
          <a:lstStyle/>
          <a:p>
            <a:r>
              <a:rPr lang="en-US" sz="2000" b="1" kern="1200" dirty="0">
                <a:latin typeface="Segoe UI"/>
                <a:cs typeface="Segoe UI"/>
              </a:rPr>
              <a:t>Enterprise Measurement and Configuration Services (EMACS)</a:t>
            </a:r>
          </a:p>
          <a:p>
            <a:pPr lvl="1" fontAlgn="base"/>
            <a:r>
              <a:rPr lang="en-US" sz="2000" dirty="0">
                <a:latin typeface="Segoe UI"/>
                <a:cs typeface="Segoe UI"/>
              </a:rPr>
              <a:t>Specializing in measurement services including organizational customer and employee measurement strategy, data strategy, user research, product management, SaaS configuration, software integration, and or survey design and dissemination. Leverage customer experience data, tools, technology, and engagement to enable VA to be the leading CX organization in government, so service members, Veterans, their families, caregivers, and survivors choose VA. </a:t>
            </a:r>
            <a:endParaRPr lang="en-US" sz="2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FF5C9CB1-5DDA-BB5F-068D-229A1B17D7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90541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4FE386-7199-CED0-C55A-E6B86027990B}"/>
              </a:ext>
            </a:extLst>
          </p:cNvPr>
          <p:cNvSpPr>
            <a:spLocks noGrp="1"/>
          </p:cNvSpPr>
          <p:nvPr>
            <p:ph idx="1"/>
          </p:nvPr>
        </p:nvSpPr>
        <p:spPr>
          <a:xfrm>
            <a:off x="457200" y="2096429"/>
            <a:ext cx="8229600" cy="3420134"/>
          </a:xfrm>
        </p:spPr>
        <p:txBody>
          <a:bodyPr/>
          <a:lstStyle/>
          <a:p>
            <a:pPr marL="0" indent="0" algn="ctr">
              <a:buNone/>
            </a:pPr>
            <a:r>
              <a:rPr lang="en-US" altLang="en-US" sz="4400" b="1" dirty="0">
                <a:latin typeface="Segoe UI" panose="020B0502040204020203" pitchFamily="34" charset="0"/>
                <a:cs typeface="Segoe UI" panose="020B0502040204020203" pitchFamily="34" charset="0"/>
              </a:rPr>
              <a:t>Product Engineering Service Overview</a:t>
            </a:r>
            <a:endParaRPr lang="en-US" dirty="0">
              <a:latin typeface="Segoe UI" panose="020B0502040204020203" pitchFamily="34" charset="0"/>
              <a:cs typeface="Segoe UI" panose="020B0502040204020203" pitchFamily="34" charset="0"/>
            </a:endParaRPr>
          </a:p>
          <a:p>
            <a:pPr marL="0" indent="0" algn="r">
              <a:lnSpc>
                <a:spcPct val="96000"/>
              </a:lnSpc>
              <a:buNone/>
            </a:pPr>
            <a:r>
              <a:rPr lang="en-US" sz="2000" dirty="0">
                <a:latin typeface="Segoe UI" panose="020B0502040204020203" pitchFamily="34" charset="0"/>
                <a:cs typeface="Segoe UI" panose="020B0502040204020203" pitchFamily="34" charset="0"/>
              </a:rPr>
              <a:t>Carrie Lee</a:t>
            </a:r>
          </a:p>
          <a:p>
            <a:pPr marL="0" indent="0" algn="r">
              <a:lnSpc>
                <a:spcPct val="96000"/>
              </a:lnSpc>
              <a:buNone/>
            </a:pPr>
            <a:r>
              <a:rPr lang="en-US" sz="2000" dirty="0">
                <a:latin typeface="Segoe UI" panose="020B0502040204020203" pitchFamily="34" charset="0"/>
                <a:cs typeface="Segoe UI" panose="020B0502040204020203" pitchFamily="34" charset="0"/>
              </a:rPr>
              <a:t>Deputy Chief Information Officer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Advanced Planning Brief to Industry</a:t>
            </a:r>
          </a:p>
          <a:p>
            <a:pPr marL="0" indent="0" algn="r">
              <a:lnSpc>
                <a:spcPct val="96000"/>
              </a:lnSpc>
              <a:buNone/>
            </a:pPr>
            <a:r>
              <a:rPr lang="en-US" sz="2000" dirty="0">
                <a:latin typeface="Segoe UI" panose="020B0502040204020203" pitchFamily="34" charset="0"/>
                <a:cs typeface="Segoe UI" panose="020B0502040204020203" pitchFamily="34" charset="0"/>
              </a:rPr>
              <a:t>June 26, 2024</a:t>
            </a:r>
          </a:p>
        </p:txBody>
      </p:sp>
      <p:sp>
        <p:nvSpPr>
          <p:cNvPr id="3" name="Slide Number Placeholder 2">
            <a:extLst>
              <a:ext uri="{FF2B5EF4-FFF2-40B4-BE49-F238E27FC236}">
                <a16:creationId xmlns:a16="http://schemas.microsoft.com/office/drawing/2014/main" id="{A050425E-0ED7-9D52-9ABE-CDE39FA3C7F2}"/>
              </a:ext>
            </a:extLst>
          </p:cNvPr>
          <p:cNvSpPr>
            <a:spLocks noGrp="1"/>
          </p:cNvSpPr>
          <p:nvPr>
            <p:ph type="sldNum" sz="quarter" idx="12"/>
          </p:nvPr>
        </p:nvSpPr>
        <p:spPr/>
        <p:txBody>
          <a:bodyPr/>
          <a:lstStyle/>
          <a:p>
            <a:fld id="{D983F1FA-211D-3044-9E35-958DFBC26156}" type="slidenum">
              <a:rPr lang="en-US" smtClean="0">
                <a:solidFill>
                  <a:prstClr val="white"/>
                </a:solidFill>
              </a:rPr>
              <a:pPr/>
              <a:t>107</a:t>
            </a:fld>
            <a:endParaRPr lang="en-US">
              <a:solidFill>
                <a:prstClr val="white"/>
              </a:solidFill>
            </a:endParaRPr>
          </a:p>
        </p:txBody>
      </p:sp>
      <p:sp>
        <p:nvSpPr>
          <p:cNvPr id="4" name="Title 3">
            <a:extLst>
              <a:ext uri="{FF2B5EF4-FFF2-40B4-BE49-F238E27FC236}">
                <a16:creationId xmlns:a16="http://schemas.microsoft.com/office/drawing/2014/main" id="{1C04EEFC-1680-BF88-907D-E73A2A74A8A5}"/>
              </a:ext>
            </a:extLst>
          </p:cNvPr>
          <p:cNvSpPr>
            <a:spLocks noGrp="1"/>
          </p:cNvSpPr>
          <p:nvPr>
            <p:ph type="title"/>
          </p:nvPr>
        </p:nvSpPr>
        <p:spPr/>
        <p:txBody>
          <a:bodyPr>
            <a:normAutofit fontScale="90000"/>
          </a:bodyPr>
          <a:lstStyle/>
          <a:p>
            <a:r>
              <a:rPr lang="en-US" dirty="0">
                <a:solidFill>
                  <a:prstClr val="white"/>
                </a:solidFill>
                <a:cs typeface="Arial" panose="020B0604020202020204" pitchFamily="34" charset="0"/>
              </a:rPr>
              <a:t>Office of Information and Technology</a:t>
            </a:r>
            <a:endParaRPr lang="en-US" dirty="0"/>
          </a:p>
        </p:txBody>
      </p:sp>
    </p:spTree>
    <p:extLst>
      <p:ext uri="{BB962C8B-B14F-4D97-AF65-F5344CB8AC3E}">
        <p14:creationId xmlns:p14="http://schemas.microsoft.com/office/powerpoint/2010/main" val="1218549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C45243-ED33-4DAF-32E2-6AC823454274}"/>
              </a:ext>
            </a:extLst>
          </p:cNvPr>
          <p:cNvSpPr>
            <a:spLocks noGrp="1"/>
          </p:cNvSpPr>
          <p:nvPr>
            <p:ph type="title"/>
          </p:nvPr>
        </p:nvSpPr>
        <p:spPr/>
        <p:txBody>
          <a:bodyPr>
            <a:normAutofit/>
          </a:bodyPr>
          <a:lstStyle/>
          <a:p>
            <a:r>
              <a:rPr lang="en-US" dirty="0"/>
              <a:t>PES Vision and Mission</a:t>
            </a:r>
          </a:p>
        </p:txBody>
      </p:sp>
      <p:sp>
        <p:nvSpPr>
          <p:cNvPr id="6" name="Content Placeholder 5">
            <a:extLst>
              <a:ext uri="{FF2B5EF4-FFF2-40B4-BE49-F238E27FC236}">
                <a16:creationId xmlns:a16="http://schemas.microsoft.com/office/drawing/2014/main" id="{8986C827-406B-C5C9-8268-F2239AE7A190}"/>
              </a:ext>
            </a:extLst>
          </p:cNvPr>
          <p:cNvSpPr>
            <a:spLocks noGrp="1"/>
          </p:cNvSpPr>
          <p:nvPr>
            <p:ph idx="1"/>
          </p:nvPr>
        </p:nvSpPr>
        <p:spPr>
          <a:xfrm>
            <a:off x="976545" y="1855848"/>
            <a:ext cx="7318966" cy="996522"/>
          </a:xfrm>
        </p:spPr>
        <p:txBody>
          <a:bodyPr>
            <a:noAutofit/>
          </a:bodyPr>
          <a:lstStyle/>
          <a:p>
            <a:pPr marL="0" indent="0">
              <a:buNone/>
            </a:pPr>
            <a:r>
              <a:rPr lang="en-US" sz="2400" b="1" dirty="0">
                <a:latin typeface="Segoe UI" panose="020B0502040204020203" pitchFamily="34" charset="0"/>
                <a:cs typeface="Segoe UI" panose="020B0502040204020203" pitchFamily="34" charset="0"/>
              </a:rPr>
              <a:t>Vision: </a:t>
            </a:r>
            <a:r>
              <a:rPr lang="en-US" sz="2400" dirty="0">
                <a:latin typeface="Segoe UI" panose="020B0502040204020203" pitchFamily="34" charset="0"/>
                <a:cs typeface="Segoe UI" panose="020B0502040204020203" pitchFamily="34" charset="0"/>
              </a:rPr>
              <a:t>Veterans receive seamless access to benefits and proactive care using our modern digital solutions.</a:t>
            </a:r>
          </a:p>
        </p:txBody>
      </p:sp>
      <p:sp>
        <p:nvSpPr>
          <p:cNvPr id="7" name="Content Placeholder 6">
            <a:extLst>
              <a:ext uri="{FF2B5EF4-FFF2-40B4-BE49-F238E27FC236}">
                <a16:creationId xmlns:a16="http://schemas.microsoft.com/office/drawing/2014/main" id="{FD4AA6E0-894A-10FF-5FD0-BEBD9DDF3E15}"/>
              </a:ext>
            </a:extLst>
          </p:cNvPr>
          <p:cNvSpPr>
            <a:spLocks noGrp="1"/>
          </p:cNvSpPr>
          <p:nvPr>
            <p:ph idx="13"/>
          </p:nvPr>
        </p:nvSpPr>
        <p:spPr>
          <a:xfrm>
            <a:off x="976545" y="3429000"/>
            <a:ext cx="7318966" cy="1338943"/>
          </a:xfrm>
        </p:spPr>
        <p:txBody>
          <a:bodyPr>
            <a:normAutofit/>
          </a:bodyPr>
          <a:lstStyle/>
          <a:p>
            <a:pPr marL="0" indent="0">
              <a:buNone/>
            </a:pPr>
            <a:r>
              <a:rPr lang="en-US" sz="2400" b="1" dirty="0">
                <a:latin typeface="Segoe UI" panose="020B0502040204020203" pitchFamily="34" charset="0"/>
                <a:cs typeface="Segoe UI" panose="020B0502040204020203" pitchFamily="34" charset="0"/>
              </a:rPr>
              <a:t>Mission: </a:t>
            </a:r>
            <a:r>
              <a:rPr lang="en-US" sz="2400" dirty="0">
                <a:latin typeface="Segoe UI" panose="020B0502040204020203" pitchFamily="34" charset="0"/>
                <a:cs typeface="Segoe UI" panose="020B0502040204020203" pitchFamily="34" charset="0"/>
              </a:rPr>
              <a:t>To bring together the talents of our team to deliver digital solutions that enable exceptional Veteran outcomes.</a:t>
            </a:r>
          </a:p>
        </p:txBody>
      </p:sp>
      <p:sp>
        <p:nvSpPr>
          <p:cNvPr id="3" name="Slide Number Placeholder 2">
            <a:extLst>
              <a:ext uri="{FF2B5EF4-FFF2-40B4-BE49-F238E27FC236}">
                <a16:creationId xmlns:a16="http://schemas.microsoft.com/office/drawing/2014/main" id="{222F00E4-E877-5EDA-7164-AA9F206BD110}"/>
              </a:ext>
            </a:extLst>
          </p:cNvPr>
          <p:cNvSpPr>
            <a:spLocks noGrp="1"/>
          </p:cNvSpPr>
          <p:nvPr>
            <p:ph type="sldNum" sz="quarter" idx="12"/>
          </p:nvPr>
        </p:nvSpPr>
        <p:spPr/>
        <p:txBody>
          <a:bodyPr/>
          <a:lstStyle/>
          <a:p>
            <a:fld id="{D983F1FA-211D-3044-9E35-958DFBC26156}" type="slidenum">
              <a:rPr lang="en-US" smtClean="0">
                <a:solidFill>
                  <a:prstClr val="white"/>
                </a:solidFill>
              </a:rPr>
              <a:pPr/>
              <a:t>108</a:t>
            </a:fld>
            <a:endParaRPr lang="en-US">
              <a:solidFill>
                <a:prstClr val="white"/>
              </a:solidFill>
            </a:endParaRPr>
          </a:p>
        </p:txBody>
      </p:sp>
    </p:spTree>
    <p:extLst>
      <p:ext uri="{BB962C8B-B14F-4D97-AF65-F5344CB8AC3E}">
        <p14:creationId xmlns:p14="http://schemas.microsoft.com/office/powerpoint/2010/main" val="39127602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97EE-0117-A0F2-BB68-86DF3CB07674}"/>
              </a:ext>
            </a:extLst>
          </p:cNvPr>
          <p:cNvSpPr>
            <a:spLocks noGrp="1"/>
          </p:cNvSpPr>
          <p:nvPr>
            <p:ph type="title"/>
          </p:nvPr>
        </p:nvSpPr>
        <p:spPr/>
        <p:txBody>
          <a:bodyPr>
            <a:normAutofit/>
          </a:bodyPr>
          <a:lstStyle/>
          <a:p>
            <a:r>
              <a:rPr lang="en-US" sz="3600" dirty="0"/>
              <a:t>Who We Are</a:t>
            </a:r>
          </a:p>
        </p:txBody>
      </p:sp>
      <p:sp>
        <p:nvSpPr>
          <p:cNvPr id="3" name="Content Placeholder 2">
            <a:extLst>
              <a:ext uri="{FF2B5EF4-FFF2-40B4-BE49-F238E27FC236}">
                <a16:creationId xmlns:a16="http://schemas.microsoft.com/office/drawing/2014/main" id="{F3D13EB7-B0E5-1D57-CE5B-E3450134CF3C}"/>
              </a:ext>
            </a:extLst>
          </p:cNvPr>
          <p:cNvSpPr>
            <a:spLocks noGrp="1"/>
          </p:cNvSpPr>
          <p:nvPr>
            <p:ph idx="1"/>
          </p:nvPr>
        </p:nvSpPr>
        <p:spPr>
          <a:xfrm>
            <a:off x="264886" y="832700"/>
            <a:ext cx="8806544" cy="4916327"/>
          </a:xfrm>
        </p:spPr>
        <p:txBody>
          <a:bodyPr/>
          <a:lstStyle/>
          <a:p>
            <a:pPr marL="0" indent="0" algn="ctr">
              <a:buNone/>
            </a:pPr>
            <a:r>
              <a:rPr lang="en-US" b="1" dirty="0">
                <a:solidFill>
                  <a:schemeClr val="tx2"/>
                </a:solidFill>
                <a:latin typeface="Segoe UI" panose="020B0502040204020203" pitchFamily="34" charset="0"/>
                <a:cs typeface="Segoe UI" panose="020B0502040204020203" pitchFamily="34" charset="0"/>
              </a:rPr>
              <a:t>We deliver IT capabilities to serve the needs of our Veterans and those who care for them</a:t>
            </a:r>
            <a:endParaRPr lang="en-US" b="1"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177A0477-3411-7E2E-2F09-4AE2EF2957E2}"/>
              </a:ext>
            </a:extLst>
          </p:cNvPr>
          <p:cNvSpPr>
            <a:spLocks noGrp="1"/>
          </p:cNvSpPr>
          <p:nvPr>
            <p:ph type="sldNum" sz="quarter" idx="12"/>
          </p:nvPr>
        </p:nvSpPr>
        <p:spPr/>
        <p:txBody>
          <a:bodyPr/>
          <a:lstStyle/>
          <a:p>
            <a:fld id="{D983F1FA-211D-3044-9E35-958DFBC26156}" type="slidenum">
              <a:rPr lang="en-US" smtClean="0">
                <a:solidFill>
                  <a:prstClr val="white"/>
                </a:solidFill>
              </a:rPr>
              <a:pPr/>
              <a:t>109</a:t>
            </a:fld>
            <a:endParaRPr lang="en-US">
              <a:solidFill>
                <a:prstClr val="white"/>
              </a:solidFill>
            </a:endParaRPr>
          </a:p>
        </p:txBody>
      </p:sp>
      <p:pic>
        <p:nvPicPr>
          <p:cNvPr id="6" name="Content Placeholder 5">
            <a:extLst>
              <a:ext uri="{FF2B5EF4-FFF2-40B4-BE49-F238E27FC236}">
                <a16:creationId xmlns:a16="http://schemas.microsoft.com/office/drawing/2014/main" id="{E305C37E-0D9D-3217-CF9A-EFFF9F111AE6}"/>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rcRect/>
          <a:stretch/>
        </p:blipFill>
        <p:spPr>
          <a:xfrm>
            <a:off x="149023" y="1441101"/>
            <a:ext cx="8845954" cy="5141693"/>
          </a:xfrm>
          <a:prstGeom prst="rect">
            <a:avLst/>
          </a:prstGeom>
        </p:spPr>
      </p:pic>
    </p:spTree>
    <p:extLst>
      <p:ext uri="{BB962C8B-B14F-4D97-AF65-F5344CB8AC3E}">
        <p14:creationId xmlns:p14="http://schemas.microsoft.com/office/powerpoint/2010/main" val="235460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26862" y="5724501"/>
            <a:ext cx="3846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Yearly Obligations</a:t>
            </a:r>
          </a:p>
        </p:txBody>
      </p:sp>
      <p:sp>
        <p:nvSpPr>
          <p:cNvPr id="16" name="Slide Number Placeholder 3"/>
          <p:cNvSpPr txBox="1">
            <a:spLocks/>
          </p:cNvSpPr>
          <p:nvPr/>
        </p:nvSpPr>
        <p:spPr>
          <a:xfrm>
            <a:off x="7864862" y="5680619"/>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980068-44E0-4553-97EC-994B656D35C4}"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Slide Number Placeholder 2"/>
          <p:cNvSpPr txBox="1">
            <a:spLocks/>
          </p:cNvSpPr>
          <p:nvPr/>
        </p:nvSpPr>
        <p:spPr>
          <a:xfrm>
            <a:off x="8686800" y="6400232"/>
            <a:ext cx="384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26C6A20-A8DB-4CCC-8DEB-FEE81CD1CDD7}"/>
              </a:ext>
            </a:extLst>
          </p:cNvPr>
          <p:cNvSpPr txBox="1"/>
          <p:nvPr/>
        </p:nvSpPr>
        <p:spPr>
          <a:xfrm>
            <a:off x="7391400" y="5834390"/>
            <a:ext cx="17093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Calibri"/>
                <a:ea typeface="+mn-ea"/>
                <a:cs typeface="+mn-cs"/>
              </a:rPr>
              <a:t>(As of June 21, 2024)</a:t>
            </a:r>
          </a:p>
        </p:txBody>
      </p:sp>
      <p:graphicFrame>
        <p:nvGraphicFramePr>
          <p:cNvPr id="8" name="Chart 7">
            <a:extLst>
              <a:ext uri="{FF2B5EF4-FFF2-40B4-BE49-F238E27FC236}">
                <a16:creationId xmlns:a16="http://schemas.microsoft.com/office/drawing/2014/main" id="{2AB29FB7-83F3-4AC4-B4FD-D12EA5499F6F}"/>
              </a:ext>
            </a:extLst>
          </p:cNvPr>
          <p:cNvGraphicFramePr/>
          <p:nvPr/>
        </p:nvGraphicFramePr>
        <p:xfrm>
          <a:off x="228600" y="768374"/>
          <a:ext cx="8610600" cy="2784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337ACE51-00EC-42DB-8623-E5DFB29CF528}"/>
              </a:ext>
            </a:extLst>
          </p:cNvPr>
          <p:cNvGraphicFramePr/>
          <p:nvPr/>
        </p:nvGraphicFramePr>
        <p:xfrm>
          <a:off x="228600" y="3552825"/>
          <a:ext cx="8610600" cy="22815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371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80E05-B3E2-C25F-FFA0-448556698986}"/>
              </a:ext>
            </a:extLst>
          </p:cNvPr>
          <p:cNvSpPr>
            <a:spLocks noGrp="1"/>
          </p:cNvSpPr>
          <p:nvPr>
            <p:ph type="title"/>
          </p:nvPr>
        </p:nvSpPr>
        <p:spPr>
          <a:xfrm>
            <a:off x="-174433" y="-76200"/>
            <a:ext cx="9498243" cy="731520"/>
          </a:xfrm>
        </p:spPr>
        <p:txBody>
          <a:bodyPr>
            <a:normAutofit/>
          </a:bodyPr>
          <a:lstStyle/>
          <a:p>
            <a:r>
              <a:rPr lang="en-US" sz="3600" dirty="0"/>
              <a:t>What We Do</a:t>
            </a:r>
          </a:p>
        </p:txBody>
      </p:sp>
      <p:sp>
        <p:nvSpPr>
          <p:cNvPr id="5" name="Content Placeholder 2" descr="Digital Transformation Center: Accelerates the IT delivery process by enabling VA to leverage Software as a Service (SaaS) and Platform as a Service (PaaS) technologies&#10;">
            <a:extLst>
              <a:ext uri="{FF2B5EF4-FFF2-40B4-BE49-F238E27FC236}">
                <a16:creationId xmlns:a16="http://schemas.microsoft.com/office/drawing/2014/main" id="{542502F5-BFA8-21D9-8094-DB504D47A0BF}"/>
              </a:ext>
            </a:extLst>
          </p:cNvPr>
          <p:cNvSpPr>
            <a:spLocks noGrp="1"/>
          </p:cNvSpPr>
          <p:nvPr>
            <p:ph idx="1"/>
          </p:nvPr>
        </p:nvSpPr>
        <p:spPr>
          <a:xfrm>
            <a:off x="-5051062" y="636138"/>
            <a:ext cx="4073927" cy="5764094"/>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dirty="0">
                <a:latin typeface="Segoe UI" panose="020B0502040204020203" pitchFamily="34" charset="0"/>
                <a:cs typeface="Segoe UI" panose="020B0502040204020203" pitchFamily="34" charset="0"/>
              </a:rPr>
              <a:t>Data and Analytics: </a:t>
            </a: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Delivers the tools and practices to manage VA’s data as a Strategic Asset and ensures VA’s data infrastructure is AI ready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rPr>
              <a:t>Big Projects and Programs: </a:t>
            </a:r>
          </a:p>
          <a:p>
            <a:pPr marL="685800" lvl="1" defTabSz="914400">
              <a:spcBef>
                <a:spcPts val="0"/>
              </a:spcBef>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Summit Data Platform</a:t>
            </a:r>
          </a:p>
          <a:p>
            <a:pPr marL="685800" lvl="1">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VA Profile </a:t>
            </a:r>
            <a:endParaRPr lang="en-US" sz="1000" kern="0" dirty="0">
              <a:solidFill>
                <a:srgbClr val="000000"/>
              </a:solidFill>
              <a:latin typeface="Segoe UI" panose="020B0502040204020203" pitchFamily="34" charset="0"/>
              <a:cs typeface="Segoe UI" panose="020B0502040204020203" pitchFamily="34" charset="0"/>
            </a:endParaRPr>
          </a:p>
          <a:p>
            <a:pPr marL="685800" lvl="1" defTabSz="914400">
              <a:spcBef>
                <a:spcPts val="0"/>
              </a:spcBef>
              <a:buFont typeface="Arial" panose="020B0604020202020204" pitchFamily="34" charset="0"/>
              <a:buChar char="•"/>
              <a:defRPr/>
            </a:pPr>
            <a:r>
              <a:rPr kumimoji="0" 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Corporate Data Warehouse</a:t>
            </a:r>
            <a:endParaRPr lang="en-US" sz="1000" dirty="0">
              <a:latin typeface="Segoe UI" panose="020B0502040204020203" pitchFamily="34" charset="0"/>
              <a:cs typeface="Segoe UI" panose="020B0502040204020203" pitchFamily="34" charset="0"/>
            </a:endParaRPr>
          </a:p>
          <a:p>
            <a:pPr marL="0" indent="0">
              <a:buNone/>
            </a:pPr>
            <a:r>
              <a:rPr lang="en-US" sz="1000" dirty="0">
                <a:latin typeface="Segoe UI" panose="020B0502040204020203" pitchFamily="34" charset="0"/>
                <a:cs typeface="Segoe UI" panose="020B0502040204020203" pitchFamily="34" charset="0"/>
              </a:rPr>
              <a:t>Digital Transformation Center: Accelerates the IT delivery process by enabling VA to leverage Software as a Service (SaaS) and Platform as a Service (PaaS) technologies</a:t>
            </a:r>
          </a:p>
          <a:p>
            <a:r>
              <a:rPr lang="en-US" sz="1000" dirty="0">
                <a:latin typeface="Segoe UI" panose="020B0502040204020203" pitchFamily="34" charset="0"/>
                <a:cs typeface="Segoe UI" panose="020B0502040204020203" pitchFamily="34" charset="0"/>
              </a:rPr>
              <a:t>Big Projects and Programs:</a:t>
            </a:r>
          </a:p>
          <a:p>
            <a:pPr lvl="1"/>
            <a:r>
              <a:rPr lang="en-US" sz="1000" dirty="0">
                <a:latin typeface="Segoe UI" panose="020B0502040204020203" pitchFamily="34" charset="0"/>
                <a:cs typeface="Segoe UI" panose="020B0502040204020203" pitchFamily="34" charset="0"/>
              </a:rPr>
              <a:t>DTC Product Marketplace</a:t>
            </a:r>
          </a:p>
          <a:p>
            <a:pPr lvl="1"/>
            <a:r>
              <a:rPr lang="en-US" sz="1000" dirty="0">
                <a:latin typeface="Segoe UI" panose="020B0502040204020203" pitchFamily="34" charset="0"/>
                <a:cs typeface="Segoe UI" panose="020B0502040204020203" pitchFamily="34" charset="0"/>
              </a:rPr>
              <a:t>LC-NC Center of Excellence</a:t>
            </a:r>
          </a:p>
          <a:p>
            <a:pPr marL="0" indent="0">
              <a:buNone/>
            </a:pPr>
            <a:r>
              <a:rPr lang="en-US" sz="1000" dirty="0">
                <a:latin typeface="Segoe UI" panose="020B0502040204020203" pitchFamily="34" charset="0"/>
                <a:cs typeface="Segoe UI" panose="020B0502040204020203" pitchFamily="34" charset="0"/>
              </a:rPr>
              <a:t>Identity, Credential, and Access Mgmt.: Launching the Next Generation of Identity, Credential, and Access Mgmt. solutions for VA</a:t>
            </a:r>
          </a:p>
          <a:p>
            <a:r>
              <a:rPr lang="en-US" sz="1000" dirty="0">
                <a:latin typeface="Segoe UI" panose="020B0502040204020203" pitchFamily="34" charset="0"/>
                <a:cs typeface="Segoe UI" panose="020B0502040204020203" pitchFamily="34" charset="0"/>
              </a:rPr>
              <a:t>Big Projects and Programs:</a:t>
            </a:r>
          </a:p>
          <a:p>
            <a:pPr lvl="1"/>
            <a:r>
              <a:rPr lang="en-US" sz="1000" dirty="0">
                <a:latin typeface="Segoe UI" panose="020B0502040204020203" pitchFamily="34" charset="0"/>
                <a:cs typeface="Segoe UI" panose="020B0502040204020203" pitchFamily="34" charset="0"/>
              </a:rPr>
              <a:t>NextGen enterprise </a:t>
            </a:r>
            <a:r>
              <a:rPr lang="en-US" sz="1000" dirty="0" err="1">
                <a:latin typeface="Segoe UI" panose="020B0502040204020203" pitchFamily="34" charset="0"/>
                <a:cs typeface="Segoe UI" panose="020B0502040204020203" pitchFamily="34" charset="0"/>
              </a:rPr>
              <a:t>SSO</a:t>
            </a:r>
            <a:r>
              <a:rPr lang="en-US" sz="1000" dirty="0">
                <a:latin typeface="Segoe UI" panose="020B0502040204020203" pitchFamily="34" charset="0"/>
                <a:cs typeface="Segoe UI" panose="020B0502040204020203" pitchFamily="34" charset="0"/>
              </a:rPr>
              <a:t> and enterprise IGA</a:t>
            </a:r>
          </a:p>
          <a:p>
            <a:pPr lvl="1"/>
            <a:r>
              <a:rPr lang="en-US" sz="1000" dirty="0">
                <a:latin typeface="Segoe UI" panose="020B0502040204020203" pitchFamily="34" charset="0"/>
                <a:cs typeface="Segoe UI" panose="020B0502040204020203" pitchFamily="34" charset="0"/>
              </a:rPr>
              <a:t>ICAM Modernization Roadmap</a:t>
            </a:r>
          </a:p>
          <a:p>
            <a:pPr marL="0" indent="0">
              <a:buNone/>
            </a:pPr>
            <a:r>
              <a:rPr lang="en-US" sz="1000" dirty="0">
                <a:latin typeface="Segoe UI" panose="020B0502040204020203" pitchFamily="34" charset="0"/>
                <a:cs typeface="Segoe UI" panose="020B0502040204020203" pitchFamily="34" charset="0"/>
              </a:rPr>
              <a:t>Lighthouse Improves the developer experience by managing a Veteran-centered platform to improve application and API development, security, and quality</a:t>
            </a:r>
          </a:p>
          <a:p>
            <a:r>
              <a:rPr lang="en-US" sz="1000" dirty="0">
                <a:latin typeface="Segoe UI" panose="020B0502040204020203" pitchFamily="34" charset="0"/>
                <a:cs typeface="Segoe UI" panose="020B0502040204020203" pitchFamily="34" charset="0"/>
              </a:rPr>
              <a:t>Big Projects and Programs: </a:t>
            </a:r>
          </a:p>
          <a:p>
            <a:pPr lvl="1"/>
            <a:r>
              <a:rPr lang="en-US" sz="1000" dirty="0" err="1">
                <a:latin typeface="Segoe UI" panose="020B0502040204020203" pitchFamily="34" charset="0"/>
                <a:cs typeface="Segoe UI" panose="020B0502040204020203" pitchFamily="34" charset="0"/>
              </a:rPr>
              <a:t>CODEVA</a:t>
            </a:r>
            <a:r>
              <a:rPr lang="en-US" sz="1000" dirty="0">
                <a:latin typeface="Segoe UI" panose="020B0502040204020203" pitchFamily="34" charset="0"/>
                <a:cs typeface="Segoe UI" panose="020B0502040204020203" pitchFamily="34" charset="0"/>
              </a:rPr>
              <a:t> developer portal</a:t>
            </a:r>
          </a:p>
          <a:p>
            <a:pPr lvl="1"/>
            <a:r>
              <a:rPr lang="en-US" sz="1000" dirty="0">
                <a:latin typeface="Segoe UI" panose="020B0502040204020203" pitchFamily="34" charset="0"/>
                <a:cs typeface="Segoe UI" panose="020B0502040204020203" pitchFamily="34" charset="0"/>
              </a:rPr>
              <a:t>Public API Platform (developer.va.gov)</a:t>
            </a:r>
          </a:p>
          <a:p>
            <a:pPr lvl="1"/>
            <a:r>
              <a:rPr lang="en-US" sz="1000" dirty="0">
                <a:latin typeface="Segoe UI" panose="020B0502040204020203" pitchFamily="34" charset="0"/>
                <a:cs typeface="Segoe UI" panose="020B0502040204020203" pitchFamily="34" charset="0"/>
              </a:rPr>
              <a:t>Lighthouse Delivery Infrastructure</a:t>
            </a:r>
          </a:p>
          <a:p>
            <a:pPr marL="0" indent="0">
              <a:buNone/>
            </a:pPr>
            <a:r>
              <a:rPr lang="en-US" sz="1000" dirty="0">
                <a:latin typeface="Segoe UI" panose="020B0502040204020203" pitchFamily="34" charset="0"/>
                <a:cs typeface="Segoe UI" panose="020B0502040204020203" pitchFamily="34" charset="0"/>
              </a:rPr>
              <a:t>Veterans Experience Services: Builds resilient, event-driven systems with extensible, pluggable architectures to better anticipate and respond to customer needs</a:t>
            </a:r>
          </a:p>
          <a:p>
            <a:r>
              <a:rPr lang="en-US" sz="1000" dirty="0">
                <a:latin typeface="Segoe UI" panose="020B0502040204020203" pitchFamily="34" charset="0"/>
                <a:cs typeface="Segoe UI" panose="020B0502040204020203" pitchFamily="34" charset="0"/>
              </a:rPr>
              <a:t>Big Projects and Programs: </a:t>
            </a:r>
          </a:p>
          <a:p>
            <a:pPr lvl="1"/>
            <a:r>
              <a:rPr lang="en-US" sz="1000" dirty="0">
                <a:latin typeface="Segoe UI" panose="020B0502040204020203" pitchFamily="34" charset="0"/>
                <a:cs typeface="Segoe UI" panose="020B0502040204020203" pitchFamily="34" charset="0"/>
              </a:rPr>
              <a:t>Healthcare Eligibility and Enrollment </a:t>
            </a:r>
          </a:p>
          <a:p>
            <a:pPr lvl="1"/>
            <a:r>
              <a:rPr lang="en-US" sz="1000" dirty="0">
                <a:latin typeface="Segoe UI" panose="020B0502040204020203" pitchFamily="34" charset="0"/>
                <a:cs typeface="Segoe UI" panose="020B0502040204020203" pitchFamily="34" charset="0"/>
              </a:rPr>
              <a:t>Contact Center CRMs including </a:t>
            </a:r>
            <a:r>
              <a:rPr lang="en-US" sz="1000" dirty="0" err="1">
                <a:latin typeface="Segoe UI" panose="020B0502040204020203" pitchFamily="34" charset="0"/>
                <a:cs typeface="Segoe UI" panose="020B0502040204020203" pitchFamily="34" charset="0"/>
              </a:rPr>
              <a:t>VAHC</a:t>
            </a:r>
            <a:endParaRPr lang="en-US" sz="1000" dirty="0">
              <a:latin typeface="Segoe UI" panose="020B0502040204020203" pitchFamily="34" charset="0"/>
              <a:cs typeface="Segoe UI" panose="020B0502040204020203" pitchFamily="34" charset="0"/>
            </a:endParaRPr>
          </a:p>
          <a:p>
            <a:pPr lvl="1"/>
            <a:r>
              <a:rPr lang="en-US" sz="1000" dirty="0">
                <a:latin typeface="Segoe UI" panose="020B0502040204020203" pitchFamily="34" charset="0"/>
                <a:cs typeface="Segoe UI" panose="020B0502040204020203" pitchFamily="34" charset="0"/>
              </a:rPr>
              <a:t>Transition Experience</a:t>
            </a:r>
          </a:p>
          <a:p>
            <a:pPr lvl="1"/>
            <a:r>
              <a:rPr lang="en-US" sz="1000" dirty="0">
                <a:latin typeface="Segoe UI" panose="020B0502040204020203" pitchFamily="34" charset="0"/>
                <a:cs typeface="Segoe UI" panose="020B0502040204020203" pitchFamily="34" charset="0"/>
              </a:rPr>
              <a:t>Benefits Discovery Service</a:t>
            </a:r>
          </a:p>
        </p:txBody>
      </p:sp>
      <p:grpSp>
        <p:nvGrpSpPr>
          <p:cNvPr id="2" name="Group 1">
            <a:extLst>
              <a:ext uri="{FF2B5EF4-FFF2-40B4-BE49-F238E27FC236}">
                <a16:creationId xmlns:a16="http://schemas.microsoft.com/office/drawing/2014/main" id="{243626C9-EA5B-6837-618F-5809CFB4DBA3}"/>
              </a:ext>
              <a:ext uri="{C183D7F6-B498-43B3-948B-1728B52AA6E4}">
                <adec:decorative xmlns:adec="http://schemas.microsoft.com/office/drawing/2017/decorative" val="1"/>
              </a:ext>
            </a:extLst>
          </p:cNvPr>
          <p:cNvGrpSpPr/>
          <p:nvPr/>
        </p:nvGrpSpPr>
        <p:grpSpPr>
          <a:xfrm>
            <a:off x="140524" y="769279"/>
            <a:ext cx="9003476" cy="5250526"/>
            <a:chOff x="140524" y="769279"/>
            <a:chExt cx="9003476" cy="5250526"/>
          </a:xfrm>
        </p:grpSpPr>
        <p:grpSp>
          <p:nvGrpSpPr>
            <p:cNvPr id="40" name="Group 39">
              <a:extLst>
                <a:ext uri="{FF2B5EF4-FFF2-40B4-BE49-F238E27FC236}">
                  <a16:creationId xmlns:a16="http://schemas.microsoft.com/office/drawing/2014/main" id="{BBB08C34-7478-62A3-EFA2-EE440B00CDCD}"/>
                </a:ext>
              </a:extLst>
            </p:cNvPr>
            <p:cNvGrpSpPr/>
            <p:nvPr/>
          </p:nvGrpSpPr>
          <p:grpSpPr>
            <a:xfrm>
              <a:off x="151061" y="769279"/>
              <a:ext cx="8992939" cy="990873"/>
              <a:chOff x="471271" y="886577"/>
              <a:chExt cx="11406306" cy="847100"/>
            </a:xfrm>
          </p:grpSpPr>
          <p:sp>
            <p:nvSpPr>
              <p:cNvPr id="41" name="TextBox 40">
                <a:extLst>
                  <a:ext uri="{FF2B5EF4-FFF2-40B4-BE49-F238E27FC236}">
                    <a16:creationId xmlns:a16="http://schemas.microsoft.com/office/drawing/2014/main" id="{7EEF3B44-45DF-836B-0B8C-FCB66A7140B7}"/>
                  </a:ext>
                </a:extLst>
              </p:cNvPr>
              <p:cNvSpPr txBox="1"/>
              <p:nvPr/>
            </p:nvSpPr>
            <p:spPr>
              <a:xfrm>
                <a:off x="2268946" y="974000"/>
                <a:ext cx="3601723" cy="7104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Delivers the tools and practices to manage VA’s data as a Strategic Asset and ensures VA’s data infrastructure is ready for artificial intelligence (AI).</a:t>
                </a:r>
              </a:p>
            </p:txBody>
          </p:sp>
          <p:sp>
            <p:nvSpPr>
              <p:cNvPr id="42" name="Rectangle 41">
                <a:extLst>
                  <a:ext uri="{FF2B5EF4-FFF2-40B4-BE49-F238E27FC236}">
                    <a16:creationId xmlns:a16="http://schemas.microsoft.com/office/drawing/2014/main" id="{7D6F526C-A862-4559-F961-732AADECE9BC}"/>
                  </a:ext>
                </a:extLst>
              </p:cNvPr>
              <p:cNvSpPr/>
              <p:nvPr/>
            </p:nvSpPr>
            <p:spPr>
              <a:xfrm>
                <a:off x="1572321" y="93254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Arrow: Pentagon 42">
                <a:extLst>
                  <a:ext uri="{FF2B5EF4-FFF2-40B4-BE49-F238E27FC236}">
                    <a16:creationId xmlns:a16="http://schemas.microsoft.com/office/drawing/2014/main" id="{6131D93F-D785-5775-2EF1-7A705F2B8287}"/>
                  </a:ext>
                </a:extLst>
              </p:cNvPr>
              <p:cNvSpPr/>
              <p:nvPr/>
            </p:nvSpPr>
            <p:spPr>
              <a:xfrm>
                <a:off x="471271" y="902178"/>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DA</a:t>
                </a:r>
              </a:p>
            </p:txBody>
          </p:sp>
          <p:sp>
            <p:nvSpPr>
              <p:cNvPr id="44" name="Rectangle 43">
                <a:extLst>
                  <a:ext uri="{FF2B5EF4-FFF2-40B4-BE49-F238E27FC236}">
                    <a16:creationId xmlns:a16="http://schemas.microsoft.com/office/drawing/2014/main" id="{2E63128D-1944-40B1-3617-2D44A4B39FFA}"/>
                  </a:ext>
                </a:extLst>
              </p:cNvPr>
              <p:cNvSpPr/>
              <p:nvPr/>
            </p:nvSpPr>
            <p:spPr>
              <a:xfrm>
                <a:off x="6048984" y="940569"/>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0BCB1762-1A95-4717-30EE-958EB958FE61}"/>
                  </a:ext>
                </a:extLst>
              </p:cNvPr>
              <p:cNvSpPr txBox="1"/>
              <p:nvPr/>
            </p:nvSpPr>
            <p:spPr>
              <a:xfrm>
                <a:off x="7668345" y="1025930"/>
                <a:ext cx="4209232" cy="552550"/>
              </a:xfrm>
              <a:prstGeom prst="rect">
                <a:avLst/>
              </a:prstGeom>
              <a:noFill/>
            </p:spPr>
            <p:txBody>
              <a:bodyPr wrap="square" lIns="91440" tIns="45720" rIns="91440" bIns="4572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a:cs typeface="Segoe UI"/>
                  </a:rPr>
                  <a:t>Summit Data Platform</a:t>
                </a:r>
              </a:p>
              <a:p>
                <a:pPr marL="285750" indent="-285750">
                  <a:buFont typeface="Arial" panose="020B0604020202020204" pitchFamily="34" charset="0"/>
                  <a:buChar char="•"/>
                  <a:defRPr/>
                </a:pPr>
                <a:r>
                  <a:rPr kumimoji="0" lang="en-US" sz="1200" b="0" i="0" u="none" strike="noStrike" kern="0" cap="none" spc="0" normalizeH="0" baseline="0" noProof="0">
                    <a:ln>
                      <a:noFill/>
                    </a:ln>
                    <a:solidFill>
                      <a:srgbClr val="000000"/>
                    </a:solidFill>
                    <a:effectLst/>
                    <a:uLnTx/>
                    <a:uFillTx/>
                    <a:latin typeface="Segoe UI"/>
                    <a:cs typeface="Segoe UI"/>
                  </a:rPr>
                  <a:t>VA Profile </a:t>
                </a:r>
                <a:endParaRPr lang="en-US" sz="1200" kern="0">
                  <a:solidFill>
                    <a:srgbClr val="000000"/>
                  </a:solidFill>
                  <a:latin typeface="Segoe UI"/>
                  <a:cs typeface="Segoe UI"/>
                </a:endParaRPr>
              </a:p>
              <a:p>
                <a:pPr marL="285750" marR="0" lvl="0" indent="-285750" defTabSz="91440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a:cs typeface="Segoe UI"/>
                  </a:rPr>
                  <a:t>Corporate Data Warehouse</a:t>
                </a:r>
                <a:endParaRPr lang="en-US">
                  <a:latin typeface="Segoe UI"/>
                  <a:cs typeface="Segoe UI"/>
                </a:endParaRPr>
              </a:p>
            </p:txBody>
          </p:sp>
          <p:sp>
            <p:nvSpPr>
              <p:cNvPr id="46" name="Arrow: Pentagon 45">
                <a:extLst>
                  <a:ext uri="{FF2B5EF4-FFF2-40B4-BE49-F238E27FC236}">
                    <a16:creationId xmlns:a16="http://schemas.microsoft.com/office/drawing/2014/main" id="{8AF135C7-76AB-7844-21CB-5C65ACCB52E5}"/>
                  </a:ext>
                </a:extLst>
              </p:cNvPr>
              <p:cNvSpPr/>
              <p:nvPr/>
            </p:nvSpPr>
            <p:spPr>
              <a:xfrm>
                <a:off x="5870670" y="886577"/>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47" name="Group 46">
              <a:extLst>
                <a:ext uri="{FF2B5EF4-FFF2-40B4-BE49-F238E27FC236}">
                  <a16:creationId xmlns:a16="http://schemas.microsoft.com/office/drawing/2014/main" id="{EF8CA373-4E90-1A72-D508-D2B217A45EBB}"/>
                </a:ext>
              </a:extLst>
            </p:cNvPr>
            <p:cNvGrpSpPr/>
            <p:nvPr/>
          </p:nvGrpSpPr>
          <p:grpSpPr>
            <a:xfrm>
              <a:off x="151061" y="1836079"/>
              <a:ext cx="8992939" cy="981936"/>
              <a:chOff x="471271" y="2044251"/>
              <a:chExt cx="11406306" cy="839459"/>
            </a:xfrm>
          </p:grpSpPr>
          <p:sp>
            <p:nvSpPr>
              <p:cNvPr id="48" name="TextBox 47">
                <a:extLst>
                  <a:ext uri="{FF2B5EF4-FFF2-40B4-BE49-F238E27FC236}">
                    <a16:creationId xmlns:a16="http://schemas.microsoft.com/office/drawing/2014/main" id="{C370F0EE-7583-C84A-B709-685E696BB833}"/>
                  </a:ext>
                </a:extLst>
              </p:cNvPr>
              <p:cNvSpPr txBox="1"/>
              <p:nvPr/>
            </p:nvSpPr>
            <p:spPr>
              <a:xfrm>
                <a:off x="2260934" y="2101563"/>
                <a:ext cx="3608674" cy="7104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Accelerates the IT delivery process by enabling VA to leverage Software as a </a:t>
                </a: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Service (SaaS) and Platform as a Service (PaaS) technologies</a:t>
                </a:r>
              </a:p>
            </p:txBody>
          </p:sp>
          <p:sp>
            <p:nvSpPr>
              <p:cNvPr id="49" name="Rectangle 48">
                <a:extLst>
                  <a:ext uri="{FF2B5EF4-FFF2-40B4-BE49-F238E27FC236}">
                    <a16:creationId xmlns:a16="http://schemas.microsoft.com/office/drawing/2014/main" id="{6B920425-5986-FD8A-A52D-1EC08671262F}"/>
                  </a:ext>
                </a:extLst>
              </p:cNvPr>
              <p:cNvSpPr/>
              <p:nvPr/>
            </p:nvSpPr>
            <p:spPr>
              <a:xfrm>
                <a:off x="1572321" y="2074621"/>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0" name="Arrow: Pentagon 49">
                <a:extLst>
                  <a:ext uri="{FF2B5EF4-FFF2-40B4-BE49-F238E27FC236}">
                    <a16:creationId xmlns:a16="http://schemas.microsoft.com/office/drawing/2014/main" id="{6D5AA267-B6E2-DD13-6B97-1EC336DB4EE6}"/>
                  </a:ext>
                </a:extLst>
              </p:cNvPr>
              <p:cNvSpPr/>
              <p:nvPr/>
            </p:nvSpPr>
            <p:spPr>
              <a:xfrm>
                <a:off x="471271" y="2044251"/>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DTC</a:t>
                </a:r>
              </a:p>
            </p:txBody>
          </p:sp>
          <p:sp>
            <p:nvSpPr>
              <p:cNvPr id="51" name="Rectangle 50">
                <a:extLst>
                  <a:ext uri="{FF2B5EF4-FFF2-40B4-BE49-F238E27FC236}">
                    <a16:creationId xmlns:a16="http://schemas.microsoft.com/office/drawing/2014/main" id="{80C53361-9674-6BB8-6B2D-7BC99C8670AD}"/>
                  </a:ext>
                </a:extLst>
              </p:cNvPr>
              <p:cNvSpPr/>
              <p:nvPr/>
            </p:nvSpPr>
            <p:spPr>
              <a:xfrm>
                <a:off x="6048984" y="2071491"/>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A3F62769-6832-0412-4D84-9650D7ECB05E}"/>
                  </a:ext>
                </a:extLst>
              </p:cNvPr>
              <p:cNvSpPr txBox="1"/>
              <p:nvPr/>
            </p:nvSpPr>
            <p:spPr>
              <a:xfrm>
                <a:off x="7660334" y="2266667"/>
                <a:ext cx="4217243" cy="552550"/>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DTC Product Marketplace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F1F1F"/>
                    </a:solidFill>
                    <a:effectLst/>
                    <a:uLnTx/>
                    <a:uFillTx/>
                    <a:latin typeface="Segoe UI" panose="020B0502040204020203" pitchFamily="34" charset="0"/>
                    <a:cs typeface="Segoe UI" panose="020B0502040204020203" pitchFamily="34" charset="0"/>
                  </a:rPr>
                  <a:t>Low Code-No Code (NC/LC) Center of Excellence</a:t>
                </a:r>
              </a:p>
            </p:txBody>
          </p:sp>
          <p:sp>
            <p:nvSpPr>
              <p:cNvPr id="53" name="Arrow: Pentagon 52">
                <a:extLst>
                  <a:ext uri="{FF2B5EF4-FFF2-40B4-BE49-F238E27FC236}">
                    <a16:creationId xmlns:a16="http://schemas.microsoft.com/office/drawing/2014/main" id="{F5761B58-39AF-46CF-975D-EA751AE34D37}"/>
                  </a:ext>
                </a:extLst>
              </p:cNvPr>
              <p:cNvSpPr/>
              <p:nvPr/>
            </p:nvSpPr>
            <p:spPr>
              <a:xfrm>
                <a:off x="5870671" y="2052211"/>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54" name="Group 53">
              <a:extLst>
                <a:ext uri="{FF2B5EF4-FFF2-40B4-BE49-F238E27FC236}">
                  <a16:creationId xmlns:a16="http://schemas.microsoft.com/office/drawing/2014/main" id="{09E00678-793A-7426-C3F7-BF2C6B620F02}"/>
                </a:ext>
              </a:extLst>
            </p:cNvPr>
            <p:cNvGrpSpPr/>
            <p:nvPr/>
          </p:nvGrpSpPr>
          <p:grpSpPr>
            <a:xfrm>
              <a:off x="152399" y="2902879"/>
              <a:ext cx="8920024" cy="979705"/>
              <a:chOff x="471270" y="3248703"/>
              <a:chExt cx="11313822" cy="837552"/>
            </a:xfrm>
          </p:grpSpPr>
          <p:sp>
            <p:nvSpPr>
              <p:cNvPr id="55" name="TextBox 54">
                <a:extLst>
                  <a:ext uri="{FF2B5EF4-FFF2-40B4-BE49-F238E27FC236}">
                    <a16:creationId xmlns:a16="http://schemas.microsoft.com/office/drawing/2014/main" id="{B4DD08FC-43BD-F9D3-F078-FE69689FF824}"/>
                  </a:ext>
                </a:extLst>
              </p:cNvPr>
              <p:cNvSpPr txBox="1"/>
              <p:nvPr/>
            </p:nvSpPr>
            <p:spPr>
              <a:xfrm>
                <a:off x="2259236" y="3402479"/>
                <a:ext cx="3751274" cy="552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Delivering the Next Generation of Identity, Credential, and Access Management solutions for VA</a:t>
                </a:r>
              </a:p>
            </p:txBody>
          </p:sp>
          <p:sp>
            <p:nvSpPr>
              <p:cNvPr id="56" name="Rectangle 55">
                <a:extLst>
                  <a:ext uri="{FF2B5EF4-FFF2-40B4-BE49-F238E27FC236}">
                    <a16:creationId xmlns:a16="http://schemas.microsoft.com/office/drawing/2014/main" id="{5A4A28AB-EFD5-9729-1222-EBFF64782B35}"/>
                  </a:ext>
                </a:extLst>
              </p:cNvPr>
              <p:cNvSpPr/>
              <p:nvPr/>
            </p:nvSpPr>
            <p:spPr>
              <a:xfrm>
                <a:off x="1572321" y="3279073"/>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7" name="Arrow: Pentagon 56">
                <a:extLst>
                  <a:ext uri="{FF2B5EF4-FFF2-40B4-BE49-F238E27FC236}">
                    <a16:creationId xmlns:a16="http://schemas.microsoft.com/office/drawing/2014/main" id="{0CA08110-3D05-9744-A3DC-3DFD2A9DDFC3}"/>
                  </a:ext>
                </a:extLst>
              </p:cNvPr>
              <p:cNvSpPr/>
              <p:nvPr/>
            </p:nvSpPr>
            <p:spPr>
              <a:xfrm>
                <a:off x="471270" y="324870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ICAM</a:t>
                </a:r>
              </a:p>
            </p:txBody>
          </p:sp>
          <p:sp>
            <p:nvSpPr>
              <p:cNvPr id="58" name="Rectangle 57">
                <a:extLst>
                  <a:ext uri="{FF2B5EF4-FFF2-40B4-BE49-F238E27FC236}">
                    <a16:creationId xmlns:a16="http://schemas.microsoft.com/office/drawing/2014/main" id="{4E19CD72-C803-F58F-47FF-4815D43C84C4}"/>
                  </a:ext>
                </a:extLst>
              </p:cNvPr>
              <p:cNvSpPr/>
              <p:nvPr/>
            </p:nvSpPr>
            <p:spPr>
              <a:xfrm>
                <a:off x="6048984" y="3275943"/>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4D04432-4322-8820-C653-7748F7AC5279}"/>
                  </a:ext>
                </a:extLst>
              </p:cNvPr>
              <p:cNvSpPr txBox="1"/>
              <p:nvPr/>
            </p:nvSpPr>
            <p:spPr>
              <a:xfrm>
                <a:off x="7658635" y="3460221"/>
                <a:ext cx="4126457" cy="552550"/>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NextGen enterprise single sign-on (</a:t>
                </a: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SSO</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and enterprise IGA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ICAM Modernization Roadmap</a:t>
                </a:r>
              </a:p>
            </p:txBody>
          </p:sp>
          <p:sp>
            <p:nvSpPr>
              <p:cNvPr id="60" name="Arrow: Pentagon 59">
                <a:extLst>
                  <a:ext uri="{FF2B5EF4-FFF2-40B4-BE49-F238E27FC236}">
                    <a16:creationId xmlns:a16="http://schemas.microsoft.com/office/drawing/2014/main" id="{42C777E5-5F6E-4E09-4AB2-11EB43C9BA52}"/>
                  </a:ext>
                </a:extLst>
              </p:cNvPr>
              <p:cNvSpPr/>
              <p:nvPr/>
            </p:nvSpPr>
            <p:spPr>
              <a:xfrm>
                <a:off x="5870669" y="3254756"/>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61" name="Group 60">
              <a:extLst>
                <a:ext uri="{FF2B5EF4-FFF2-40B4-BE49-F238E27FC236}">
                  <a16:creationId xmlns:a16="http://schemas.microsoft.com/office/drawing/2014/main" id="{F7501D77-F115-08AB-7079-DD312D55B5DF}"/>
                </a:ext>
              </a:extLst>
            </p:cNvPr>
            <p:cNvGrpSpPr/>
            <p:nvPr/>
          </p:nvGrpSpPr>
          <p:grpSpPr>
            <a:xfrm>
              <a:off x="141586" y="3969673"/>
              <a:ext cx="8998458" cy="983319"/>
              <a:chOff x="460918" y="4335653"/>
              <a:chExt cx="11413304" cy="840643"/>
            </a:xfrm>
          </p:grpSpPr>
          <p:sp>
            <p:nvSpPr>
              <p:cNvPr id="62" name="TextBox 61">
                <a:extLst>
                  <a:ext uri="{FF2B5EF4-FFF2-40B4-BE49-F238E27FC236}">
                    <a16:creationId xmlns:a16="http://schemas.microsoft.com/office/drawing/2014/main" id="{B2399F46-B403-601C-B733-924C1B0825E9}"/>
                  </a:ext>
                </a:extLst>
              </p:cNvPr>
              <p:cNvSpPr txBox="1"/>
              <p:nvPr/>
            </p:nvSpPr>
            <p:spPr>
              <a:xfrm>
                <a:off x="2240230" y="4405803"/>
                <a:ext cx="3759925" cy="7104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Improves the developer experience by managing a Veteran-centered platform to improve application and API development, security, and quality</a:t>
                </a:r>
              </a:p>
            </p:txBody>
          </p:sp>
          <p:sp>
            <p:nvSpPr>
              <p:cNvPr id="63" name="Rectangle 62">
                <a:extLst>
                  <a:ext uri="{FF2B5EF4-FFF2-40B4-BE49-F238E27FC236}">
                    <a16:creationId xmlns:a16="http://schemas.microsoft.com/office/drawing/2014/main" id="{15E9829B-D85D-8F78-69CC-E3BE8E9B5AC5}"/>
                  </a:ext>
                </a:extLst>
              </p:cNvPr>
              <p:cNvSpPr/>
              <p:nvPr/>
            </p:nvSpPr>
            <p:spPr>
              <a:xfrm>
                <a:off x="1561968" y="4375167"/>
                <a:ext cx="4657492" cy="758730"/>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Arrow: Pentagon 63">
                <a:extLst>
                  <a:ext uri="{FF2B5EF4-FFF2-40B4-BE49-F238E27FC236}">
                    <a16:creationId xmlns:a16="http://schemas.microsoft.com/office/drawing/2014/main" id="{249B75B6-BB08-9DC3-AC38-96CB3E985CB8}"/>
                  </a:ext>
                </a:extLst>
              </p:cNvPr>
              <p:cNvSpPr/>
              <p:nvPr/>
            </p:nvSpPr>
            <p:spPr>
              <a:xfrm>
                <a:off x="460918" y="4344797"/>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LDX</a:t>
                </a:r>
              </a:p>
            </p:txBody>
          </p:sp>
          <p:sp>
            <p:nvSpPr>
              <p:cNvPr id="65" name="Rectangle 64">
                <a:extLst>
                  <a:ext uri="{FF2B5EF4-FFF2-40B4-BE49-F238E27FC236}">
                    <a16:creationId xmlns:a16="http://schemas.microsoft.com/office/drawing/2014/main" id="{B0915F9E-A4C2-E5F4-652A-24219EE1B7FE}"/>
                  </a:ext>
                </a:extLst>
              </p:cNvPr>
              <p:cNvSpPr/>
              <p:nvPr/>
            </p:nvSpPr>
            <p:spPr>
              <a:xfrm>
                <a:off x="6038630" y="4372037"/>
                <a:ext cx="5682097"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13887C0C-D612-93EB-E27D-3D1EA5C494EE}"/>
                  </a:ext>
                </a:extLst>
              </p:cNvPr>
              <p:cNvSpPr txBox="1"/>
              <p:nvPr/>
            </p:nvSpPr>
            <p:spPr>
              <a:xfrm>
                <a:off x="7656980" y="4439832"/>
                <a:ext cx="4217242" cy="710422"/>
              </a:xfrm>
              <a:prstGeom prst="rect">
                <a:avLst/>
              </a:prstGeom>
              <a:noFill/>
            </p:spPr>
            <p:txBody>
              <a:bodyPr wrap="square" lIns="91440" tIns="45720" rIns="91440" bIns="45720" anchor="t">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Segoe UI"/>
                    <a:cs typeface="Segoe UI"/>
                  </a:rPr>
                  <a:t>CODEVA</a:t>
                </a:r>
                <a:r>
                  <a:rPr kumimoji="0" lang="en-US" sz="1200" b="0" i="0" u="none" strike="noStrike" kern="0" cap="none" spc="0" normalizeH="0" baseline="0" noProof="0" dirty="0">
                    <a:ln>
                      <a:noFill/>
                    </a:ln>
                    <a:solidFill>
                      <a:srgbClr val="000000"/>
                    </a:solidFill>
                    <a:effectLst/>
                    <a:uLnTx/>
                    <a:uFillTx/>
                    <a:latin typeface="Segoe UI"/>
                    <a:cs typeface="Segoe UI"/>
                  </a:rPr>
                  <a:t> developer portal</a:t>
                </a:r>
              </a:p>
              <a:p>
                <a:pPr marL="171450" indent="-171450">
                  <a:buFont typeface="Arial" panose="020B0604020202020204" pitchFamily="34" charset="0"/>
                  <a:buChar char="•"/>
                  <a:defRPr/>
                </a:pPr>
                <a:r>
                  <a:rPr kumimoji="0" lang="en-US" sz="1200" b="0" i="0" u="none" strike="noStrike" kern="0" cap="none" spc="0" normalizeH="0" baseline="0" noProof="0" dirty="0">
                    <a:ln>
                      <a:noFill/>
                    </a:ln>
                    <a:solidFill>
                      <a:srgbClr val="000000"/>
                    </a:solidFill>
                    <a:effectLst/>
                    <a:uLnTx/>
                    <a:uFillTx/>
                    <a:latin typeface="Segoe UI"/>
                    <a:cs typeface="Segoe UI"/>
                  </a:rPr>
                  <a:t>Public Application Program Interface (API) Platform</a:t>
                </a:r>
                <a:r>
                  <a:rPr lang="en-US" sz="1200" kern="0" dirty="0">
                    <a:solidFill>
                      <a:srgbClr val="000000"/>
                    </a:solidFill>
                    <a:latin typeface="Segoe UI"/>
                    <a:cs typeface="Segoe UI"/>
                  </a:rPr>
                  <a:t> (developer.va.gov)</a:t>
                </a:r>
                <a:endParaRPr lang="en-US" sz="1200" b="0" i="0" u="none" strike="noStrike" kern="0" cap="none" spc="0" normalizeH="0" baseline="0" noProof="0" dirty="0">
                  <a:ln>
                    <a:noFill/>
                  </a:ln>
                  <a:solidFill>
                    <a:srgbClr val="000000"/>
                  </a:solidFill>
                  <a:effectLst/>
                  <a:uLnTx/>
                  <a:uFillTx/>
                  <a:latin typeface="Segoe UI"/>
                  <a:cs typeface="Segoe UI"/>
                </a:endParaRPr>
              </a:p>
              <a:p>
                <a:pPr marL="171450" indent="-171450">
                  <a:buFont typeface="Arial" panose="020B0604020202020204" pitchFamily="34" charset="0"/>
                  <a:buChar char="•"/>
                  <a:defRPr/>
                </a:pPr>
                <a:r>
                  <a:rPr kumimoji="0" lang="en-US" sz="1200" b="0" i="0" u="none" strike="noStrike" kern="0" cap="none" spc="0" normalizeH="0" baseline="0" noProof="0" dirty="0">
                    <a:ln>
                      <a:noFill/>
                    </a:ln>
                    <a:solidFill>
                      <a:srgbClr val="000000"/>
                    </a:solidFill>
                    <a:effectLst/>
                    <a:uLnTx/>
                    <a:uFillTx/>
                    <a:latin typeface="Segoe UI"/>
                    <a:cs typeface="Segoe UI"/>
                  </a:rPr>
                  <a:t>Lighthouse </a:t>
                </a:r>
                <a:r>
                  <a:rPr lang="en-US" sz="1200" kern="0" dirty="0">
                    <a:solidFill>
                      <a:srgbClr val="000000"/>
                    </a:solidFill>
                    <a:latin typeface="Segoe UI"/>
                    <a:cs typeface="Segoe UI"/>
                  </a:rPr>
                  <a:t>Delivery Infrastructure</a:t>
                </a:r>
                <a:endParaRPr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7" name="Arrow: Pentagon 66">
                <a:extLst>
                  <a:ext uri="{FF2B5EF4-FFF2-40B4-BE49-F238E27FC236}">
                    <a16:creationId xmlns:a16="http://schemas.microsoft.com/office/drawing/2014/main" id="{F1CEBA64-72F2-7905-DF2F-ED03D3BC8C9D}"/>
                  </a:ext>
                </a:extLst>
              </p:cNvPr>
              <p:cNvSpPr/>
              <p:nvPr/>
            </p:nvSpPr>
            <p:spPr>
              <a:xfrm>
                <a:off x="5870668" y="433565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68" name="Group 67">
              <a:extLst>
                <a:ext uri="{FF2B5EF4-FFF2-40B4-BE49-F238E27FC236}">
                  <a16:creationId xmlns:a16="http://schemas.microsoft.com/office/drawing/2014/main" id="{859FD2F6-DAAD-7770-7C86-884C0F1EF849}"/>
                </a:ext>
              </a:extLst>
            </p:cNvPr>
            <p:cNvGrpSpPr/>
            <p:nvPr/>
          </p:nvGrpSpPr>
          <p:grpSpPr>
            <a:xfrm>
              <a:off x="140524" y="5036483"/>
              <a:ext cx="8945190" cy="983322"/>
              <a:chOff x="460918" y="4335653"/>
              <a:chExt cx="11345743" cy="840644"/>
            </a:xfrm>
          </p:grpSpPr>
          <p:sp>
            <p:nvSpPr>
              <p:cNvPr id="69" name="TextBox 68">
                <a:extLst>
                  <a:ext uri="{FF2B5EF4-FFF2-40B4-BE49-F238E27FC236}">
                    <a16:creationId xmlns:a16="http://schemas.microsoft.com/office/drawing/2014/main" id="{40DF64E2-EC96-1ED4-583B-6A343F81CFEF}"/>
                  </a:ext>
                </a:extLst>
              </p:cNvPr>
              <p:cNvSpPr txBox="1"/>
              <p:nvPr/>
            </p:nvSpPr>
            <p:spPr>
              <a:xfrm>
                <a:off x="2312316" y="4398216"/>
                <a:ext cx="3558353" cy="7104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Builds resilient, event-driven systems with extensible, pluggable architectures to better anticipate and respond to customer needs</a:t>
                </a:r>
              </a:p>
            </p:txBody>
          </p:sp>
          <p:sp>
            <p:nvSpPr>
              <p:cNvPr id="70" name="Rectangle 69">
                <a:extLst>
                  <a:ext uri="{FF2B5EF4-FFF2-40B4-BE49-F238E27FC236}">
                    <a16:creationId xmlns:a16="http://schemas.microsoft.com/office/drawing/2014/main" id="{5BB39E9A-8429-3A34-79D6-BECF0D9A042F}"/>
                  </a:ext>
                </a:extLst>
              </p:cNvPr>
              <p:cNvSpPr/>
              <p:nvPr/>
            </p:nvSpPr>
            <p:spPr>
              <a:xfrm>
                <a:off x="1561968" y="437516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FE843792-40BB-73A4-BD5C-6FE02A0E007E}"/>
                  </a:ext>
                </a:extLst>
              </p:cNvPr>
              <p:cNvSpPr/>
              <p:nvPr/>
            </p:nvSpPr>
            <p:spPr>
              <a:xfrm>
                <a:off x="460918" y="4344798"/>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VES</a:t>
                </a:r>
              </a:p>
            </p:txBody>
          </p:sp>
          <p:sp>
            <p:nvSpPr>
              <p:cNvPr id="72" name="Rectangle 71">
                <a:extLst>
                  <a:ext uri="{FF2B5EF4-FFF2-40B4-BE49-F238E27FC236}">
                    <a16:creationId xmlns:a16="http://schemas.microsoft.com/office/drawing/2014/main" id="{69696F2E-8558-0207-BFCB-FF0E21E0B471}"/>
                  </a:ext>
                </a:extLst>
              </p:cNvPr>
              <p:cNvSpPr/>
              <p:nvPr/>
            </p:nvSpPr>
            <p:spPr>
              <a:xfrm>
                <a:off x="6038631" y="4372038"/>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64E8428B-B08B-4107-0643-CD39385F4474}"/>
                  </a:ext>
                </a:extLst>
              </p:cNvPr>
              <p:cNvSpPr txBox="1"/>
              <p:nvPr/>
            </p:nvSpPr>
            <p:spPr>
              <a:xfrm>
                <a:off x="7663346" y="4399572"/>
                <a:ext cx="4143315" cy="710422"/>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Healthcare Eligibility and Enrollment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Contact Center CRMs including VAHC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Transition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Benefits Discovery Service</a:t>
                </a:r>
              </a:p>
            </p:txBody>
          </p:sp>
          <p:sp>
            <p:nvSpPr>
              <p:cNvPr id="74" name="Arrow: Pentagon 73">
                <a:extLst>
                  <a:ext uri="{FF2B5EF4-FFF2-40B4-BE49-F238E27FC236}">
                    <a16:creationId xmlns:a16="http://schemas.microsoft.com/office/drawing/2014/main" id="{DA87F481-15B0-BC2E-75E9-ECE6E87D3010}"/>
                  </a:ext>
                </a:extLst>
              </p:cNvPr>
              <p:cNvSpPr/>
              <p:nvPr/>
            </p:nvSpPr>
            <p:spPr>
              <a:xfrm>
                <a:off x="5870669" y="4335653"/>
                <a:ext cx="179767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sp>
        <p:nvSpPr>
          <p:cNvPr id="3" name="Slide Number Placeholder 2">
            <a:extLst>
              <a:ext uri="{FF2B5EF4-FFF2-40B4-BE49-F238E27FC236}">
                <a16:creationId xmlns:a16="http://schemas.microsoft.com/office/drawing/2014/main" id="{214537D2-1725-EDC7-F942-F3BCCF5DE14F}"/>
              </a:ext>
            </a:extLst>
          </p:cNvPr>
          <p:cNvSpPr>
            <a:spLocks noGrp="1"/>
          </p:cNvSpPr>
          <p:nvPr>
            <p:ph type="sldNum" sz="quarter" idx="12"/>
          </p:nvPr>
        </p:nvSpPr>
        <p:spPr>
          <a:xfrm>
            <a:off x="8679463" y="6400232"/>
            <a:ext cx="399530" cy="365125"/>
          </a:xfrm>
        </p:spPr>
        <p:txBody>
          <a:bodyPr/>
          <a:lstStyle/>
          <a:p>
            <a:fld id="{D983F1FA-211D-3044-9E35-958DFBC26156}" type="slidenum">
              <a:rPr lang="en-US" smtClean="0">
                <a:solidFill>
                  <a:prstClr val="white"/>
                </a:solidFill>
              </a:rPr>
              <a:pPr/>
              <a:t>110</a:t>
            </a:fld>
            <a:endParaRPr lang="en-US">
              <a:solidFill>
                <a:prstClr val="white"/>
              </a:solidFill>
            </a:endParaRPr>
          </a:p>
        </p:txBody>
      </p:sp>
    </p:spTree>
    <p:extLst>
      <p:ext uri="{BB962C8B-B14F-4D97-AF65-F5344CB8AC3E}">
        <p14:creationId xmlns:p14="http://schemas.microsoft.com/office/powerpoint/2010/main" val="14312450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76E7F-B9E8-9FB5-7DD8-9199B7AFF9BC}"/>
              </a:ext>
            </a:extLst>
          </p:cNvPr>
          <p:cNvSpPr>
            <a:spLocks noGrp="1"/>
          </p:cNvSpPr>
          <p:nvPr>
            <p:ph type="title"/>
          </p:nvPr>
        </p:nvSpPr>
        <p:spPr/>
        <p:txBody>
          <a:bodyPr>
            <a:normAutofit/>
          </a:bodyPr>
          <a:lstStyle/>
          <a:p>
            <a:r>
              <a:rPr lang="en-US" sz="3600" dirty="0"/>
              <a:t>PES Goals Align with the CIO’s Vision</a:t>
            </a:r>
          </a:p>
        </p:txBody>
      </p:sp>
      <p:sp>
        <p:nvSpPr>
          <p:cNvPr id="8" name="Content Placeholder 7">
            <a:extLst>
              <a:ext uri="{FF2B5EF4-FFF2-40B4-BE49-F238E27FC236}">
                <a16:creationId xmlns:a16="http://schemas.microsoft.com/office/drawing/2014/main" id="{D1F0BBBB-C804-7ACC-7EED-A0209C7E7052}"/>
              </a:ext>
            </a:extLst>
          </p:cNvPr>
          <p:cNvSpPr>
            <a:spLocks noGrp="1"/>
          </p:cNvSpPr>
          <p:nvPr>
            <p:ph idx="1"/>
          </p:nvPr>
        </p:nvSpPr>
        <p:spPr>
          <a:xfrm>
            <a:off x="-5029200" y="331358"/>
            <a:ext cx="4307488" cy="4525963"/>
          </a:xfrm>
        </p:spPr>
        <p:txBody>
          <a:bodyPr>
            <a:normAutofit/>
          </a:bodyPr>
          <a:lstStyle/>
          <a:p>
            <a:r>
              <a:rPr lang="en-US" sz="1600" dirty="0">
                <a:latin typeface="Segoe UI" panose="020B0502040204020203" pitchFamily="34" charset="0"/>
                <a:cs typeface="Segoe UI" panose="020B0502040204020203" pitchFamily="34" charset="0"/>
              </a:rPr>
              <a:t>Vision Driven Execution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1: </a:t>
            </a:r>
            <a:r>
              <a:rPr lang="en-US" sz="1600" dirty="0">
                <a:latin typeface="Segoe UI" panose="020B0502040204020203" pitchFamily="34" charset="0"/>
                <a:cs typeface="Segoe UI" panose="020B0502040204020203" pitchFamily="34" charset="0"/>
              </a:rPr>
              <a:t>Use vision driven product roadmaps that support the Administration’s and VA’s purpose and direction </a:t>
            </a:r>
          </a:p>
          <a:p>
            <a:r>
              <a:rPr lang="en-US" sz="1600" dirty="0">
                <a:latin typeface="Segoe UI" panose="020B0502040204020203" pitchFamily="34" charset="0"/>
                <a:cs typeface="Segoe UI" panose="020B0502040204020203" pitchFamily="34" charset="0"/>
              </a:rPr>
              <a:t>Operational Excellence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2: </a:t>
            </a:r>
            <a:r>
              <a:rPr lang="en-US" sz="1600" dirty="0">
                <a:latin typeface="Segoe UI" panose="020B0502040204020203" pitchFamily="34" charset="0"/>
                <a:cs typeface="Segoe UI" panose="020B0502040204020203" pitchFamily="34" charset="0"/>
              </a:rPr>
              <a:t>Provide enabling IT services to product teams </a:t>
            </a:r>
          </a:p>
          <a:p>
            <a:r>
              <a:rPr lang="en-US" sz="1600" dirty="0">
                <a:latin typeface="Segoe UI" panose="020B0502040204020203" pitchFamily="34" charset="0"/>
                <a:cs typeface="Segoe UI" panose="020B0502040204020203" pitchFamily="34" charset="0"/>
              </a:rPr>
              <a:t>Delightful End User Experience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3: </a:t>
            </a:r>
            <a:r>
              <a:rPr lang="en-US" sz="1600" dirty="0">
                <a:latin typeface="Segoe UI" panose="020B0502040204020203" pitchFamily="34" charset="0"/>
                <a:cs typeface="Segoe UI" panose="020B0502040204020203" pitchFamily="34" charset="0"/>
              </a:rPr>
              <a:t>Providing personalized, seamless, relevant, and timely IT products to meet the needs of Veterans and those who serve them</a:t>
            </a:r>
          </a:p>
          <a:p>
            <a:r>
              <a:rPr lang="en-US" sz="1600" dirty="0">
                <a:latin typeface="Segoe UI" panose="020B0502040204020203" pitchFamily="34" charset="0"/>
                <a:cs typeface="Segoe UI" panose="020B0502040204020203" pitchFamily="34" charset="0"/>
              </a:rPr>
              <a:t>People Excellence </a:t>
            </a:r>
            <a:r>
              <a:rPr lang="en-US" sz="1600" dirty="0">
                <a:latin typeface="Segoe UI" panose="020B0502040204020203" pitchFamily="34" charset="0"/>
                <a:cs typeface="Segoe UI" panose="020B0502040204020203" pitchFamily="34" charset="0"/>
                <a:sym typeface="Wingdings" panose="05000000000000000000" pitchFamily="2" charset="2"/>
              </a:rPr>
              <a:t> PES Strategic Goal 4: </a:t>
            </a:r>
            <a:r>
              <a:rPr lang="en-US" sz="1600" dirty="0">
                <a:latin typeface="Segoe UI" panose="020B0502040204020203" pitchFamily="34" charset="0"/>
                <a:cs typeface="Segoe UI" panose="020B0502040204020203" pitchFamily="34" charset="0"/>
              </a:rPr>
              <a:t>Create the best product delivery organization in government </a:t>
            </a:r>
          </a:p>
        </p:txBody>
      </p:sp>
      <p:pic>
        <p:nvPicPr>
          <p:cNvPr id="6" name="Content Placeholder 7" descr="OIT graphic of priorities">
            <a:extLst>
              <a:ext uri="{FF2B5EF4-FFF2-40B4-BE49-F238E27FC236}">
                <a16:creationId xmlns:a16="http://schemas.microsoft.com/office/drawing/2014/main" id="{8105107C-1C0E-E27D-F747-79D09745E829}"/>
              </a:ext>
              <a:ext uri="{C183D7F6-B498-43B3-948B-1728B52AA6E4}">
                <adec:decorative xmlns:adec="http://schemas.microsoft.com/office/drawing/2017/decorative" val="0"/>
              </a:ext>
            </a:extLst>
          </p:cNvPr>
          <p:cNvPicPr>
            <a:picLocks noChangeAspect="1"/>
          </p:cNvPicPr>
          <p:nvPr/>
        </p:nvPicPr>
        <p:blipFill rotWithShape="1">
          <a:blip r:embed="rId2"/>
          <a:srcRect t="3330" b="42731"/>
          <a:stretch/>
        </p:blipFill>
        <p:spPr>
          <a:xfrm>
            <a:off x="520564" y="698488"/>
            <a:ext cx="8102871" cy="2030610"/>
          </a:xfrm>
          <a:prstGeom prst="rect">
            <a:avLst/>
          </a:prstGeom>
          <a:ln w="28575">
            <a:noFill/>
          </a:ln>
        </p:spPr>
      </p:pic>
      <p:cxnSp>
        <p:nvCxnSpPr>
          <p:cNvPr id="7" name="Straight Arrow Connector 6">
            <a:extLst>
              <a:ext uri="{FF2B5EF4-FFF2-40B4-BE49-F238E27FC236}">
                <a16:creationId xmlns:a16="http://schemas.microsoft.com/office/drawing/2014/main" id="{8889F8B8-7C55-AC13-4F1E-4964618B280C}"/>
              </a:ext>
              <a:ext uri="{C183D7F6-B498-43B3-948B-1728B52AA6E4}">
                <adec:decorative xmlns:adec="http://schemas.microsoft.com/office/drawing/2017/decorative" val="1"/>
              </a:ext>
            </a:extLst>
          </p:cNvPr>
          <p:cNvCxnSpPr>
            <a:cxnSpLocks/>
          </p:cNvCxnSpPr>
          <p:nvPr/>
        </p:nvCxnSpPr>
        <p:spPr>
          <a:xfrm flipH="1">
            <a:off x="1358548" y="2812988"/>
            <a:ext cx="13051" cy="637423"/>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5" name="Title 4">
            <a:extLst>
              <a:ext uri="{FF2B5EF4-FFF2-40B4-BE49-F238E27FC236}">
                <a16:creationId xmlns:a16="http://schemas.microsoft.com/office/drawing/2014/main" id="{5E6978F5-1215-6035-A618-561DC0BA5A56}"/>
              </a:ext>
            </a:extLst>
          </p:cNvPr>
          <p:cNvSpPr txBox="1">
            <a:spLocks/>
          </p:cNvSpPr>
          <p:nvPr/>
        </p:nvSpPr>
        <p:spPr>
          <a:xfrm>
            <a:off x="171462" y="3534301"/>
            <a:ext cx="2209789" cy="2387961"/>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1: </a:t>
            </a:r>
          </a:p>
          <a:p>
            <a:r>
              <a:rPr lang="en-US" sz="2000" b="0" dirty="0">
                <a:solidFill>
                  <a:schemeClr val="tx1"/>
                </a:solidFill>
                <a:latin typeface="Segoe UI" panose="020B0502040204020203" pitchFamily="34" charset="0"/>
                <a:ea typeface="+mn-ea"/>
                <a:cs typeface="Segoe UI" panose="020B0502040204020203" pitchFamily="34" charset="0"/>
              </a:rPr>
              <a:t>Use vision-driven product roadmaps that support the Administration’s and VA’s purpose and direction </a:t>
            </a:r>
          </a:p>
        </p:txBody>
      </p:sp>
      <p:cxnSp>
        <p:nvCxnSpPr>
          <p:cNvPr id="26" name="Straight Arrow Connector 25">
            <a:extLst>
              <a:ext uri="{FF2B5EF4-FFF2-40B4-BE49-F238E27FC236}">
                <a16:creationId xmlns:a16="http://schemas.microsoft.com/office/drawing/2014/main" id="{786C20AC-AB17-A055-BF66-F4BF309BE927}"/>
              </a:ext>
              <a:ext uri="{C183D7F6-B498-43B3-948B-1728B52AA6E4}">
                <adec:decorative xmlns:adec="http://schemas.microsoft.com/office/drawing/2017/decorative" val="1"/>
              </a:ext>
            </a:extLst>
          </p:cNvPr>
          <p:cNvCxnSpPr>
            <a:cxnSpLocks/>
          </p:cNvCxnSpPr>
          <p:nvPr/>
        </p:nvCxnSpPr>
        <p:spPr>
          <a:xfrm>
            <a:off x="3451859" y="2780736"/>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 name="Title 4">
            <a:extLst>
              <a:ext uri="{FF2B5EF4-FFF2-40B4-BE49-F238E27FC236}">
                <a16:creationId xmlns:a16="http://schemas.microsoft.com/office/drawing/2014/main" id="{A89F196C-8596-4E92-26B9-E9AB248753D7}"/>
              </a:ext>
            </a:extLst>
          </p:cNvPr>
          <p:cNvSpPr txBox="1">
            <a:spLocks/>
          </p:cNvSpPr>
          <p:nvPr/>
        </p:nvSpPr>
        <p:spPr>
          <a:xfrm>
            <a:off x="2391525" y="3534301"/>
            <a:ext cx="2198966" cy="238796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2:</a:t>
            </a:r>
          </a:p>
          <a:p>
            <a:r>
              <a:rPr lang="en-US" sz="2000" b="0" dirty="0">
                <a:solidFill>
                  <a:schemeClr val="tx1"/>
                </a:solidFill>
                <a:latin typeface="Segoe UI" panose="020B0502040204020203" pitchFamily="34" charset="0"/>
                <a:ea typeface="+mn-ea"/>
                <a:cs typeface="Segoe UI" panose="020B0502040204020203" pitchFamily="34" charset="0"/>
              </a:rPr>
              <a:t> Provide enabling IT services to product teams </a:t>
            </a:r>
          </a:p>
        </p:txBody>
      </p:sp>
      <p:cxnSp>
        <p:nvCxnSpPr>
          <p:cNvPr id="27" name="Straight Arrow Connector 26">
            <a:extLst>
              <a:ext uri="{FF2B5EF4-FFF2-40B4-BE49-F238E27FC236}">
                <a16:creationId xmlns:a16="http://schemas.microsoft.com/office/drawing/2014/main" id="{671ABA9D-FB50-0F86-1632-B9A1824D59EE}"/>
              </a:ext>
              <a:ext uri="{C183D7F6-B498-43B3-948B-1728B52AA6E4}">
                <adec:decorative xmlns:adec="http://schemas.microsoft.com/office/drawing/2017/decorative" val="1"/>
              </a:ext>
            </a:extLst>
          </p:cNvPr>
          <p:cNvCxnSpPr>
            <a:cxnSpLocks/>
          </p:cNvCxnSpPr>
          <p:nvPr/>
        </p:nvCxnSpPr>
        <p:spPr>
          <a:xfrm>
            <a:off x="5532119" y="2796862"/>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4" name="Title 4">
            <a:extLst>
              <a:ext uri="{FF2B5EF4-FFF2-40B4-BE49-F238E27FC236}">
                <a16:creationId xmlns:a16="http://schemas.microsoft.com/office/drawing/2014/main" id="{CD2D8FB5-1D6D-91C3-0DD0-B723FA5F516C}"/>
              </a:ext>
            </a:extLst>
          </p:cNvPr>
          <p:cNvSpPr txBox="1">
            <a:spLocks/>
          </p:cNvSpPr>
          <p:nvPr/>
        </p:nvSpPr>
        <p:spPr>
          <a:xfrm>
            <a:off x="4580988" y="3534301"/>
            <a:ext cx="2395164" cy="24497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a:spcAft>
                <a:spcPts val="300"/>
              </a:spcAft>
            </a:pPr>
            <a:r>
              <a:rPr lang="en-US" sz="2000" u="sng" dirty="0">
                <a:solidFill>
                  <a:schemeClr val="tx1"/>
                </a:solidFill>
                <a:latin typeface="Segoe UI" panose="020B0502040204020203" pitchFamily="34" charset="0"/>
                <a:ea typeface="+mn-ea"/>
                <a:cs typeface="Segoe UI" panose="020B0502040204020203" pitchFamily="34" charset="0"/>
              </a:rPr>
              <a:t>Strategic Goal 3: </a:t>
            </a:r>
            <a:endParaRPr lang="en-US" sz="2000" b="0" u="sng" dirty="0">
              <a:solidFill>
                <a:schemeClr val="tx1"/>
              </a:solidFill>
              <a:latin typeface="Segoe UI" panose="020B0502040204020203" pitchFamily="34" charset="0"/>
              <a:ea typeface="+mn-ea"/>
              <a:cs typeface="Segoe UI" panose="020B0502040204020203" pitchFamily="34" charset="0"/>
            </a:endParaRPr>
          </a:p>
          <a:p>
            <a:r>
              <a:rPr lang="en-US" sz="2000" b="0" dirty="0">
                <a:solidFill>
                  <a:schemeClr val="tx1"/>
                </a:solidFill>
                <a:latin typeface="Segoe UI" panose="020B0502040204020203" pitchFamily="34" charset="0"/>
                <a:ea typeface="+mn-ea"/>
                <a:cs typeface="Segoe UI" panose="020B0502040204020203" pitchFamily="34" charset="0"/>
              </a:rPr>
              <a:t>Provide seamless, personalized, relevant, and timely IT products to meet the needs of Veterans and those who serve them</a:t>
            </a:r>
          </a:p>
        </p:txBody>
      </p:sp>
      <p:cxnSp>
        <p:nvCxnSpPr>
          <p:cNvPr id="28" name="Straight Arrow Connector 27">
            <a:extLst>
              <a:ext uri="{FF2B5EF4-FFF2-40B4-BE49-F238E27FC236}">
                <a16:creationId xmlns:a16="http://schemas.microsoft.com/office/drawing/2014/main" id="{4C069141-ACC8-12B4-2CEA-0E90D2D60A3A}"/>
              </a:ext>
              <a:ext uri="{C183D7F6-B498-43B3-948B-1728B52AA6E4}">
                <adec:decorative xmlns:adec="http://schemas.microsoft.com/office/drawing/2017/decorative" val="1"/>
              </a:ext>
            </a:extLst>
          </p:cNvPr>
          <p:cNvCxnSpPr>
            <a:cxnSpLocks/>
          </p:cNvCxnSpPr>
          <p:nvPr/>
        </p:nvCxnSpPr>
        <p:spPr>
          <a:xfrm>
            <a:off x="7696200" y="2780736"/>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9" name="Content Placeholder 12">
            <a:extLst>
              <a:ext uri="{FF2B5EF4-FFF2-40B4-BE49-F238E27FC236}">
                <a16:creationId xmlns:a16="http://schemas.microsoft.com/office/drawing/2014/main" id="{7A588F23-19FC-0541-C0E0-CF2AA580C39C}"/>
              </a:ext>
            </a:extLst>
          </p:cNvPr>
          <p:cNvSpPr txBox="1">
            <a:spLocks/>
          </p:cNvSpPr>
          <p:nvPr/>
        </p:nvSpPr>
        <p:spPr>
          <a:xfrm>
            <a:off x="6912019" y="3534301"/>
            <a:ext cx="2198957" cy="2485500"/>
          </a:xfrm>
          <a:prstGeom prst="rect">
            <a:avLst/>
          </a:prstGeom>
        </p:spPr>
        <p:txBody>
          <a:bodyPr/>
          <a:lstStyle>
            <a:lvl1pPr marL="228603" indent="-228603" algn="l" defTabSz="914411" rtl="0" eaLnBrk="1" latinLnBrk="0" hangingPunct="1">
              <a:lnSpc>
                <a:spcPct val="92000"/>
              </a:lnSpc>
              <a:spcBef>
                <a:spcPts val="1000"/>
              </a:spcBef>
              <a:buFont typeface="Arial" panose="020B0604020202020204" pitchFamily="34" charset="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1pPr>
            <a:lvl2pPr marL="502926" indent="-228603" algn="l" defTabSz="914411" rtl="0" eaLnBrk="1" latinLnBrk="0" hangingPunct="1">
              <a:lnSpc>
                <a:spcPct val="92000"/>
              </a:lnSpc>
              <a:spcBef>
                <a:spcPts val="500"/>
              </a:spcBef>
              <a:buFont typeface=".AppleSystemUIFont" charset="-12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2pPr>
            <a:lvl3pPr marL="731529" indent="-228603" algn="l" defTabSz="914411" rtl="0" eaLnBrk="1" latinLnBrk="0" hangingPunct="1">
              <a:lnSpc>
                <a:spcPct val="92000"/>
              </a:lnSpc>
              <a:spcBef>
                <a:spcPts val="500"/>
              </a:spcBef>
              <a:buFont typeface="Arial" panose="020B0604020202020204" pitchFamily="34" charset="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3pPr>
            <a:lvl4pPr marL="978420" indent="-228603" algn="l" defTabSz="914411" rtl="0" eaLnBrk="1" latinLnBrk="0" hangingPunct="1">
              <a:lnSpc>
                <a:spcPct val="92000"/>
              </a:lnSpc>
              <a:spcBef>
                <a:spcPts val="500"/>
              </a:spcBef>
              <a:buFont typeface=".AppleSystemUIFont" charset="-12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spcBef>
                <a:spcPts val="0"/>
              </a:spcBef>
              <a:spcAft>
                <a:spcPts val="300"/>
              </a:spcAft>
              <a:buClrTx/>
              <a:buSzTx/>
              <a:buNone/>
              <a:tabLst/>
              <a:defRPr/>
            </a:pPr>
            <a:r>
              <a:rPr lang="en-US" b="1" u="sng" dirty="0">
                <a:solidFill>
                  <a:schemeClr val="tx1"/>
                </a:solidFill>
              </a:rPr>
              <a:t>Strategic Goal 4: </a:t>
            </a:r>
          </a:p>
          <a:p>
            <a:pPr marL="0" marR="0" lvl="0" indent="0" algn="ctr" fontAlgn="auto">
              <a:spcBef>
                <a:spcPts val="0"/>
              </a:spcBef>
              <a:spcAft>
                <a:spcPts val="600"/>
              </a:spcAft>
              <a:buClrTx/>
              <a:buSzTx/>
              <a:buNone/>
              <a:tabLst/>
              <a:defRPr/>
            </a:pPr>
            <a:r>
              <a:rPr lang="en-US" dirty="0">
                <a:solidFill>
                  <a:schemeClr val="tx1"/>
                </a:solidFill>
              </a:rPr>
              <a:t>Create the best product delivery organization in government </a:t>
            </a:r>
          </a:p>
        </p:txBody>
      </p:sp>
      <p:sp>
        <p:nvSpPr>
          <p:cNvPr id="3" name="Slide Number Placeholder 2">
            <a:extLst>
              <a:ext uri="{FF2B5EF4-FFF2-40B4-BE49-F238E27FC236}">
                <a16:creationId xmlns:a16="http://schemas.microsoft.com/office/drawing/2014/main" id="{98143008-D07E-C2C2-F361-E6FB9EEA72CE}"/>
              </a:ext>
            </a:extLst>
          </p:cNvPr>
          <p:cNvSpPr>
            <a:spLocks noGrp="1"/>
          </p:cNvSpPr>
          <p:nvPr>
            <p:ph type="sldNum" sz="quarter" idx="12"/>
          </p:nvPr>
        </p:nvSpPr>
        <p:spPr/>
        <p:txBody>
          <a:bodyPr/>
          <a:lstStyle/>
          <a:p>
            <a:fld id="{D983F1FA-211D-3044-9E35-958DFBC26156}" type="slidenum">
              <a:rPr lang="en-US" smtClean="0">
                <a:solidFill>
                  <a:prstClr val="white"/>
                </a:solidFill>
              </a:rPr>
              <a:pPr/>
              <a:t>111</a:t>
            </a:fld>
            <a:endParaRPr lang="en-US">
              <a:solidFill>
                <a:prstClr val="white"/>
              </a:solidFill>
            </a:endParaRPr>
          </a:p>
        </p:txBody>
      </p:sp>
    </p:spTree>
    <p:extLst>
      <p:ext uri="{BB962C8B-B14F-4D97-AF65-F5344CB8AC3E}">
        <p14:creationId xmlns:p14="http://schemas.microsoft.com/office/powerpoint/2010/main" val="33377984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E61C-1F3D-83E3-E972-B256601E71D3}"/>
              </a:ext>
            </a:extLst>
          </p:cNvPr>
          <p:cNvSpPr>
            <a:spLocks noGrp="1"/>
          </p:cNvSpPr>
          <p:nvPr>
            <p:ph type="title"/>
          </p:nvPr>
        </p:nvSpPr>
        <p:spPr/>
        <p:txBody>
          <a:bodyPr>
            <a:normAutofit/>
          </a:bodyPr>
          <a:lstStyle/>
          <a:p>
            <a:r>
              <a:rPr lang="en-US" sz="3600" dirty="0"/>
              <a:t>What We Need from Industry</a:t>
            </a:r>
          </a:p>
        </p:txBody>
      </p:sp>
      <p:sp>
        <p:nvSpPr>
          <p:cNvPr id="4" name="Content Placeholder 3" descr="Skills and Technologies:&#10;Data and Analytics&#10;Artificial Intelligence&#10;Security&#10;Customer Experience (CX) Delivery&#10;Development&#10;Platform Creation&#10;Low Code or No Code (LC/NC)&#10;Center of Excellence Tools or Workflows&#10;Improved Resiliency&#10;">
            <a:extLst>
              <a:ext uri="{FF2B5EF4-FFF2-40B4-BE49-F238E27FC236}">
                <a16:creationId xmlns:a16="http://schemas.microsoft.com/office/drawing/2014/main" id="{95C932CD-E81D-68AE-F73D-B3E7F21ED5A0}"/>
              </a:ext>
            </a:extLst>
          </p:cNvPr>
          <p:cNvSpPr>
            <a:spLocks noGrp="1"/>
          </p:cNvSpPr>
          <p:nvPr>
            <p:ph idx="1"/>
          </p:nvPr>
        </p:nvSpPr>
        <p:spPr>
          <a:xfrm>
            <a:off x="-3083959" y="427512"/>
            <a:ext cx="2837877" cy="4358244"/>
          </a:xfrm>
          <a:noFill/>
        </p:spPr>
        <p:txBody>
          <a:bodyPr anchor="ctr">
            <a:noAutofit/>
          </a:bodyPr>
          <a:lstStyle/>
          <a:p>
            <a:pPr marL="0" indent="0">
              <a:buNone/>
            </a:pPr>
            <a:r>
              <a:rPr lang="en-US" sz="1000" dirty="0">
                <a:latin typeface="Segoe UI" panose="020B0502040204020203" pitchFamily="34" charset="0"/>
                <a:cs typeface="Segoe UI" panose="020B0502040204020203" pitchFamily="34" charset="0"/>
              </a:rPr>
              <a:t>Skills and Technologies:</a:t>
            </a:r>
          </a:p>
          <a:p>
            <a:pPr marL="231775" indent="-231775"/>
            <a:r>
              <a:rPr lang="en-US" sz="1000" dirty="0">
                <a:latin typeface="Segoe UI"/>
                <a:cs typeface="Segoe UI"/>
              </a:rPr>
              <a:t>Data and Analytics</a:t>
            </a:r>
          </a:p>
          <a:p>
            <a:pPr marL="231775" indent="-231775"/>
            <a:r>
              <a:rPr lang="en-US" sz="1000" dirty="0">
                <a:latin typeface="Segoe UI"/>
                <a:cs typeface="Segoe UI"/>
              </a:rPr>
              <a:t>Artificial Intelligence</a:t>
            </a:r>
          </a:p>
          <a:p>
            <a:pPr marL="231775" indent="-231775"/>
            <a:r>
              <a:rPr lang="en-US" sz="1000" dirty="0">
                <a:latin typeface="Segoe UI"/>
                <a:cs typeface="Segoe UI"/>
              </a:rPr>
              <a:t>Security</a:t>
            </a:r>
          </a:p>
          <a:p>
            <a:pPr marL="231775" indent="-231775"/>
            <a:r>
              <a:rPr lang="en-US" sz="1000" dirty="0">
                <a:latin typeface="Segoe UI"/>
                <a:cs typeface="Segoe UI"/>
              </a:rPr>
              <a:t>Customer Experience (CX) Delivery</a:t>
            </a:r>
          </a:p>
          <a:p>
            <a:pPr marL="231775" indent="-231775"/>
            <a:r>
              <a:rPr lang="en-US" sz="1000" dirty="0">
                <a:latin typeface="Segoe UI"/>
                <a:cs typeface="Segoe UI"/>
              </a:rPr>
              <a:t>Development</a:t>
            </a:r>
          </a:p>
          <a:p>
            <a:pPr marL="231775" indent="-231775"/>
            <a:r>
              <a:rPr lang="en-US" sz="1000" dirty="0">
                <a:latin typeface="Segoe UI"/>
                <a:cs typeface="Segoe UI"/>
              </a:rPr>
              <a:t>Platform Creation</a:t>
            </a:r>
          </a:p>
          <a:p>
            <a:pPr marL="231775" indent="-231775"/>
            <a:r>
              <a:rPr lang="en-US" sz="1000" dirty="0">
                <a:latin typeface="Segoe UI"/>
                <a:cs typeface="Segoe UI"/>
              </a:rPr>
              <a:t>Low Code or No Code (LC/NC)</a:t>
            </a:r>
          </a:p>
          <a:p>
            <a:pPr marL="231775" indent="-231775"/>
            <a:r>
              <a:rPr lang="en-US" sz="1000" dirty="0">
                <a:latin typeface="Segoe UI"/>
                <a:cs typeface="Segoe UI"/>
              </a:rPr>
              <a:t>Center of Excellence Tools or Workflows</a:t>
            </a:r>
          </a:p>
          <a:p>
            <a:pPr marL="231775" indent="-231775"/>
            <a:r>
              <a:rPr lang="en-US" sz="1000" dirty="0">
                <a:latin typeface="Segoe UI"/>
                <a:cs typeface="Segoe UI"/>
              </a:rPr>
              <a:t>Improved Resiliency</a:t>
            </a:r>
          </a:p>
          <a:p>
            <a:pPr marL="0" indent="0">
              <a:buNone/>
            </a:pPr>
            <a:r>
              <a:rPr lang="en-US" sz="1000" dirty="0">
                <a:latin typeface="Segoe UI"/>
                <a:cs typeface="Segoe UI"/>
              </a:rPr>
              <a:t>Methodologie</a:t>
            </a:r>
            <a:r>
              <a:rPr lang="en-US" sz="1000" dirty="0">
                <a:latin typeface="Segoe UI" panose="020B0502040204020203" pitchFamily="34" charset="0"/>
                <a:cs typeface="Segoe UI" panose="020B0502040204020203" pitchFamily="34" charset="0"/>
              </a:rPr>
              <a:t>s: </a:t>
            </a:r>
          </a:p>
          <a:p>
            <a:pPr marL="231775" indent="-231775"/>
            <a:r>
              <a:rPr lang="en-US" sz="1000" dirty="0">
                <a:latin typeface="Segoe UI" panose="020B0502040204020203" pitchFamily="34" charset="0"/>
                <a:cs typeface="Segoe UI" panose="020B0502040204020203" pitchFamily="34" charset="0"/>
              </a:rPr>
              <a:t>Technology and Platform Centers of Excellence</a:t>
            </a:r>
          </a:p>
          <a:p>
            <a:pPr marL="231775" indent="-231775"/>
            <a:r>
              <a:rPr lang="en-US" sz="1000" dirty="0">
                <a:latin typeface="Segoe UI" panose="020B0502040204020203" pitchFamily="34" charset="0"/>
                <a:cs typeface="Segoe UI" panose="020B0502040204020203" pitchFamily="34" charset="0"/>
              </a:rPr>
              <a:t>Human Centered Design</a:t>
            </a:r>
          </a:p>
          <a:p>
            <a:pPr marL="231775" indent="-231775"/>
            <a:r>
              <a:rPr lang="en-US" sz="1000" dirty="0">
                <a:latin typeface="Segoe UI" panose="020B0502040204020203" pitchFamily="34" charset="0"/>
                <a:cs typeface="Segoe UI" panose="020B0502040204020203" pitchFamily="34" charset="0"/>
              </a:rPr>
              <a:t>DevSecOps</a:t>
            </a:r>
          </a:p>
          <a:p>
            <a:pPr marL="231775" indent="-231775"/>
            <a:r>
              <a:rPr lang="en-US" sz="1000" dirty="0">
                <a:latin typeface="Segoe UI" panose="020B0502040204020203" pitchFamily="34" charset="0"/>
                <a:cs typeface="Segoe UI" panose="020B0502040204020203" pitchFamily="34" charset="0"/>
              </a:rPr>
              <a:t>Software Factory</a:t>
            </a:r>
          </a:p>
          <a:p>
            <a:pPr marL="231775" indent="-231775"/>
            <a:r>
              <a:rPr lang="en-US" sz="1000" dirty="0">
                <a:latin typeface="Segoe UI" panose="020B0502040204020203" pitchFamily="34" charset="0"/>
                <a:cs typeface="Segoe UI" panose="020B0502040204020203" pitchFamily="34" charset="0"/>
              </a:rPr>
              <a:t>Product Management </a:t>
            </a:r>
          </a:p>
          <a:p>
            <a:pPr marL="0" indent="0">
              <a:buNone/>
            </a:pPr>
            <a:r>
              <a:rPr lang="en-US" sz="1000" dirty="0">
                <a:latin typeface="Segoe UI" panose="020B0502040204020203" pitchFamily="34" charset="0"/>
                <a:cs typeface="Segoe UI" panose="020B0502040204020203" pitchFamily="34" charset="0"/>
              </a:rPr>
              <a:t>PACT Act:</a:t>
            </a:r>
          </a:p>
          <a:p>
            <a:r>
              <a:rPr lang="en-US" sz="1000" dirty="0">
                <a:latin typeface="Segoe UI" panose="020B0502040204020203" pitchFamily="34" charset="0"/>
                <a:cs typeface="Segoe UI" panose="020B0502040204020203" pitchFamily="34" charset="0"/>
              </a:rPr>
              <a:t>Increased demand in Product and Service Delivery </a:t>
            </a:r>
          </a:p>
        </p:txBody>
      </p:sp>
      <p:grpSp>
        <p:nvGrpSpPr>
          <p:cNvPr id="5" name="Group 4" descr="Skills and Technologies:&#10;Data and Analytics&#10;Artificial Intelligence&#10;Security&#10;Customer Experience (CX) Delivery&#10;Development&#10;Platform Creation&#10;Low Code or No Code (LC/NC)&#10;Center of Excellence Tools or Workflows&#10;Improved Resiliency">
            <a:extLst>
              <a:ext uri="{FF2B5EF4-FFF2-40B4-BE49-F238E27FC236}">
                <a16:creationId xmlns:a16="http://schemas.microsoft.com/office/drawing/2014/main" id="{AB6E9D4D-4836-75AF-8121-A6925E826433}"/>
              </a:ext>
            </a:extLst>
          </p:cNvPr>
          <p:cNvGrpSpPr/>
          <p:nvPr/>
        </p:nvGrpSpPr>
        <p:grpSpPr>
          <a:xfrm>
            <a:off x="169240" y="858644"/>
            <a:ext cx="2833070" cy="5140712"/>
            <a:chOff x="510641" y="1365166"/>
            <a:chExt cx="2560009" cy="3761046"/>
          </a:xfrm>
          <a:effectLst>
            <a:outerShdw blurRad="50800" dist="38100" dir="5400000" algn="t" rotWithShape="0">
              <a:prstClr val="black">
                <a:alpha val="40000"/>
              </a:prstClr>
            </a:outerShdw>
          </a:effectLst>
        </p:grpSpPr>
        <p:sp>
          <p:nvSpPr>
            <p:cNvPr id="8" name="Content Placeholder 3">
              <a:extLst>
                <a:ext uri="{FF2B5EF4-FFF2-40B4-BE49-F238E27FC236}">
                  <a16:creationId xmlns:a16="http://schemas.microsoft.com/office/drawing/2014/main" id="{24323C0D-1BAE-CBE2-2327-17DE6EDFE894}"/>
                </a:ext>
              </a:extLst>
            </p:cNvPr>
            <p:cNvSpPr txBox="1">
              <a:spLocks/>
            </p:cNvSpPr>
            <p:nvPr/>
          </p:nvSpPr>
          <p:spPr>
            <a:xfrm>
              <a:off x="510641" y="2096685"/>
              <a:ext cx="2560009"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a:cs typeface="Segoe UI"/>
                </a:rPr>
                <a:t>Data and Analytics</a:t>
              </a:r>
            </a:p>
            <a:p>
              <a:pPr marL="231775" indent="-231775"/>
              <a:r>
                <a:rPr lang="en-US" sz="2000" dirty="0">
                  <a:latin typeface="Segoe UI"/>
                  <a:cs typeface="Segoe UI"/>
                </a:rPr>
                <a:t>Artificial Intelligence</a:t>
              </a:r>
            </a:p>
            <a:p>
              <a:pPr marL="231775" indent="-231775"/>
              <a:r>
                <a:rPr lang="en-US" sz="2000" dirty="0">
                  <a:latin typeface="Segoe UI"/>
                  <a:cs typeface="Segoe UI"/>
                </a:rPr>
                <a:t>Security</a:t>
              </a:r>
            </a:p>
            <a:p>
              <a:pPr marL="231775" indent="-231775"/>
              <a:r>
                <a:rPr lang="en-US" sz="2000" dirty="0">
                  <a:latin typeface="Segoe UI"/>
                  <a:cs typeface="Segoe UI"/>
                </a:rPr>
                <a:t>Customer Experience (CX) Delivery</a:t>
              </a:r>
            </a:p>
            <a:p>
              <a:pPr marL="231775" indent="-231775"/>
              <a:r>
                <a:rPr lang="en-US" sz="2000" dirty="0">
                  <a:latin typeface="Segoe UI"/>
                  <a:cs typeface="Segoe UI"/>
                </a:rPr>
                <a:t>Development</a:t>
              </a:r>
            </a:p>
            <a:p>
              <a:pPr marL="231775" indent="-231775"/>
              <a:r>
                <a:rPr lang="en-US" sz="2000" dirty="0">
                  <a:latin typeface="Segoe UI"/>
                  <a:cs typeface="Segoe UI"/>
                </a:rPr>
                <a:t>Platform Creation</a:t>
              </a:r>
            </a:p>
            <a:p>
              <a:pPr marL="231775" indent="-231775"/>
              <a:r>
                <a:rPr lang="en-US" sz="2000" dirty="0">
                  <a:latin typeface="Segoe UI"/>
                  <a:cs typeface="Segoe UI"/>
                </a:rPr>
                <a:t>Low Code No Code</a:t>
              </a:r>
            </a:p>
            <a:p>
              <a:pPr marL="231775" indent="-231775"/>
              <a:r>
                <a:rPr lang="en-US" sz="2000" dirty="0">
                  <a:latin typeface="Segoe UI"/>
                  <a:cs typeface="Segoe UI"/>
                </a:rPr>
                <a:t>Center of Excellence Tools or Workflows</a:t>
              </a:r>
            </a:p>
            <a:p>
              <a:pPr marL="231775" indent="-231775"/>
              <a:r>
                <a:rPr lang="en-US" sz="2000" dirty="0">
                  <a:latin typeface="Segoe UI"/>
                  <a:cs typeface="Segoe UI"/>
                </a:rPr>
                <a:t>Improved Resiliency</a:t>
              </a:r>
            </a:p>
          </p:txBody>
        </p:sp>
        <p:sp>
          <p:nvSpPr>
            <p:cNvPr id="3" name="Content Placeholder 3">
              <a:extLst>
                <a:ext uri="{FF2B5EF4-FFF2-40B4-BE49-F238E27FC236}">
                  <a16:creationId xmlns:a16="http://schemas.microsoft.com/office/drawing/2014/main" id="{2DB48998-2059-5C42-C70E-5B1563C2917F}"/>
                </a:ext>
              </a:extLst>
            </p:cNvPr>
            <p:cNvSpPr txBox="1">
              <a:spLocks/>
            </p:cNvSpPr>
            <p:nvPr/>
          </p:nvSpPr>
          <p:spPr>
            <a:xfrm>
              <a:off x="510641" y="1365166"/>
              <a:ext cx="2560009" cy="731519"/>
            </a:xfrm>
            <a:prstGeom prst="rect">
              <a:avLst/>
            </a:prstGeom>
            <a:solidFill>
              <a:schemeClr val="tx2">
                <a:lumMod val="75000"/>
              </a:schemeClr>
            </a:solidFill>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Skills and Technologies</a:t>
              </a:r>
            </a:p>
          </p:txBody>
        </p:sp>
      </p:grpSp>
      <p:grpSp>
        <p:nvGrpSpPr>
          <p:cNvPr id="7" name="Group 6" descr="Methodologies: &#10;Technology and Platform Centers of Excellence&#10;Human Centered Design&#10;DevSecOps&#10;Software Factory&#10;Product Management ">
            <a:extLst>
              <a:ext uri="{FF2B5EF4-FFF2-40B4-BE49-F238E27FC236}">
                <a16:creationId xmlns:a16="http://schemas.microsoft.com/office/drawing/2014/main" id="{76E2318C-98EF-7127-F9E5-0734DCF04935}"/>
              </a:ext>
            </a:extLst>
          </p:cNvPr>
          <p:cNvGrpSpPr/>
          <p:nvPr/>
        </p:nvGrpSpPr>
        <p:grpSpPr>
          <a:xfrm>
            <a:off x="3204363" y="858644"/>
            <a:ext cx="2845682" cy="5140712"/>
            <a:chOff x="3386123" y="1365166"/>
            <a:chExt cx="2378840" cy="3761046"/>
          </a:xfrm>
          <a:effectLst>
            <a:outerShdw blurRad="50800" dist="38100" dir="5400000" algn="t" rotWithShape="0">
              <a:prstClr val="black">
                <a:alpha val="40000"/>
              </a:prstClr>
            </a:outerShdw>
          </a:effectLst>
        </p:grpSpPr>
        <p:sp>
          <p:nvSpPr>
            <p:cNvPr id="13" name="Content Placeholder 3">
              <a:extLst>
                <a:ext uri="{FF2B5EF4-FFF2-40B4-BE49-F238E27FC236}">
                  <a16:creationId xmlns:a16="http://schemas.microsoft.com/office/drawing/2014/main" id="{181F5972-DC53-C5F5-434B-F11EFF06DBB7}"/>
                </a:ext>
              </a:extLst>
            </p:cNvPr>
            <p:cNvSpPr txBox="1">
              <a:spLocks/>
            </p:cNvSpPr>
            <p:nvPr/>
          </p:nvSpPr>
          <p:spPr>
            <a:xfrm>
              <a:off x="3386123" y="1365166"/>
              <a:ext cx="2378840" cy="731519"/>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Methodologies</a:t>
              </a:r>
            </a:p>
          </p:txBody>
        </p:sp>
        <p:sp>
          <p:nvSpPr>
            <p:cNvPr id="14" name="Content Placeholder 3">
              <a:extLst>
                <a:ext uri="{FF2B5EF4-FFF2-40B4-BE49-F238E27FC236}">
                  <a16:creationId xmlns:a16="http://schemas.microsoft.com/office/drawing/2014/main" id="{20054B14-4EFE-696C-10D7-6F50354016ED}"/>
                </a:ext>
              </a:extLst>
            </p:cNvPr>
            <p:cNvSpPr txBox="1">
              <a:spLocks/>
            </p:cNvSpPr>
            <p:nvPr/>
          </p:nvSpPr>
          <p:spPr>
            <a:xfrm>
              <a:off x="3396667" y="2096685"/>
              <a:ext cx="2368296"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panose="020B0502040204020203" pitchFamily="34" charset="0"/>
                  <a:cs typeface="Segoe UI" panose="020B0502040204020203" pitchFamily="34" charset="0"/>
                </a:rPr>
                <a:t>Technology and Platform Centers of Excellence</a:t>
              </a:r>
            </a:p>
            <a:p>
              <a:pPr marL="231775" indent="-231775"/>
              <a:r>
                <a:rPr lang="en-US" sz="2000" dirty="0">
                  <a:latin typeface="Segoe UI" panose="020B0502040204020203" pitchFamily="34" charset="0"/>
                  <a:cs typeface="Segoe UI" panose="020B0502040204020203" pitchFamily="34" charset="0"/>
                </a:rPr>
                <a:t>Human Centered Design</a:t>
              </a:r>
            </a:p>
            <a:p>
              <a:pPr marL="231775" indent="-231775"/>
              <a:r>
                <a:rPr lang="en-US" sz="2000" dirty="0">
                  <a:latin typeface="Segoe UI" panose="020B0502040204020203" pitchFamily="34" charset="0"/>
                  <a:cs typeface="Segoe UI" panose="020B0502040204020203" pitchFamily="34" charset="0"/>
                </a:rPr>
                <a:t>DevSecOps</a:t>
              </a:r>
            </a:p>
            <a:p>
              <a:pPr marL="231775" indent="-231775"/>
              <a:r>
                <a:rPr lang="en-US" sz="2000" dirty="0">
                  <a:latin typeface="Segoe UI" panose="020B0502040204020203" pitchFamily="34" charset="0"/>
                  <a:cs typeface="Segoe UI" panose="020B0502040204020203" pitchFamily="34" charset="0"/>
                </a:rPr>
                <a:t>Software Factory</a:t>
              </a:r>
            </a:p>
            <a:p>
              <a:pPr marL="231775" indent="-231775"/>
              <a:r>
                <a:rPr lang="en-US" sz="2000" dirty="0">
                  <a:latin typeface="Segoe UI" panose="020B0502040204020203" pitchFamily="34" charset="0"/>
                  <a:cs typeface="Segoe UI" panose="020B0502040204020203" pitchFamily="34" charset="0"/>
                </a:rPr>
                <a:t>Product Management </a:t>
              </a:r>
            </a:p>
          </p:txBody>
        </p:sp>
      </p:grpSp>
      <p:grpSp>
        <p:nvGrpSpPr>
          <p:cNvPr id="9" name="Group 8" descr="PACT Act:&#10;Increased demand in Product and Service Delivery &#10;">
            <a:extLst>
              <a:ext uri="{FF2B5EF4-FFF2-40B4-BE49-F238E27FC236}">
                <a16:creationId xmlns:a16="http://schemas.microsoft.com/office/drawing/2014/main" id="{739BE425-835A-C3E6-B9B3-314FBA591098}"/>
              </a:ext>
            </a:extLst>
          </p:cNvPr>
          <p:cNvGrpSpPr/>
          <p:nvPr/>
        </p:nvGrpSpPr>
        <p:grpSpPr>
          <a:xfrm>
            <a:off x="6169995" y="858644"/>
            <a:ext cx="2833069" cy="5140712"/>
            <a:chOff x="6236039" y="1365166"/>
            <a:chExt cx="2407022" cy="3761046"/>
          </a:xfrm>
          <a:effectLst>
            <a:outerShdw blurRad="50800" dist="38100" dir="5400000" algn="t" rotWithShape="0">
              <a:prstClr val="black">
                <a:alpha val="40000"/>
              </a:prstClr>
            </a:outerShdw>
          </a:effectLst>
        </p:grpSpPr>
        <p:sp>
          <p:nvSpPr>
            <p:cNvPr id="15" name="Content Placeholder 3">
              <a:extLst>
                <a:ext uri="{FF2B5EF4-FFF2-40B4-BE49-F238E27FC236}">
                  <a16:creationId xmlns:a16="http://schemas.microsoft.com/office/drawing/2014/main" id="{7FC0738A-981C-394E-86B7-36F353D75B2B}"/>
                </a:ext>
              </a:extLst>
            </p:cNvPr>
            <p:cNvSpPr txBox="1">
              <a:spLocks/>
            </p:cNvSpPr>
            <p:nvPr/>
          </p:nvSpPr>
          <p:spPr>
            <a:xfrm>
              <a:off x="6236039" y="1365166"/>
              <a:ext cx="2397320" cy="731519"/>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PACT Act</a:t>
              </a:r>
            </a:p>
          </p:txBody>
        </p:sp>
        <p:sp>
          <p:nvSpPr>
            <p:cNvPr id="16" name="Content Placeholder 3">
              <a:extLst>
                <a:ext uri="{FF2B5EF4-FFF2-40B4-BE49-F238E27FC236}">
                  <a16:creationId xmlns:a16="http://schemas.microsoft.com/office/drawing/2014/main" id="{973FEF58-0E4A-7DF3-6B60-4983A8CA44FD}"/>
                </a:ext>
              </a:extLst>
            </p:cNvPr>
            <p:cNvSpPr txBox="1">
              <a:spLocks/>
            </p:cNvSpPr>
            <p:nvPr/>
          </p:nvSpPr>
          <p:spPr>
            <a:xfrm>
              <a:off x="6274765" y="2096685"/>
              <a:ext cx="2368296" cy="3029527"/>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r>
                <a:rPr lang="en-US" sz="2000" dirty="0">
                  <a:latin typeface="Segoe UI" panose="020B0502040204020203" pitchFamily="34" charset="0"/>
                  <a:cs typeface="Segoe UI" panose="020B0502040204020203" pitchFamily="34" charset="0"/>
                </a:rPr>
                <a:t>Increased demand for Product and Service Delivery </a:t>
              </a:r>
            </a:p>
          </p:txBody>
        </p:sp>
      </p:grpSp>
      <p:sp>
        <p:nvSpPr>
          <p:cNvPr id="6" name="Slide Number Placeholder 5">
            <a:extLst>
              <a:ext uri="{FF2B5EF4-FFF2-40B4-BE49-F238E27FC236}">
                <a16:creationId xmlns:a16="http://schemas.microsoft.com/office/drawing/2014/main" id="{A16F6BE9-6A20-C32E-8EF7-F7B2DC58B6F8}"/>
              </a:ext>
            </a:extLst>
          </p:cNvPr>
          <p:cNvSpPr>
            <a:spLocks noGrp="1"/>
          </p:cNvSpPr>
          <p:nvPr>
            <p:ph type="sldNum" sz="quarter" idx="12"/>
          </p:nvPr>
        </p:nvSpPr>
        <p:spPr/>
        <p:txBody>
          <a:bodyPr/>
          <a:lstStyle/>
          <a:p>
            <a:fld id="{D983F1FA-211D-3044-9E35-958DFBC26156}" type="slidenum">
              <a:rPr lang="en-US" smtClean="0">
                <a:solidFill>
                  <a:prstClr val="white"/>
                </a:solidFill>
              </a:rPr>
              <a:pPr/>
              <a:t>112</a:t>
            </a:fld>
            <a:endParaRPr lang="en-US">
              <a:solidFill>
                <a:prstClr val="white"/>
              </a:solidFill>
            </a:endParaRPr>
          </a:p>
        </p:txBody>
      </p:sp>
    </p:spTree>
    <p:extLst>
      <p:ext uri="{BB962C8B-B14F-4D97-AF65-F5344CB8AC3E}">
        <p14:creationId xmlns:p14="http://schemas.microsoft.com/office/powerpoint/2010/main" val="3325289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764E-5795-FD96-D666-FCCBE7E3EF26}"/>
              </a:ext>
            </a:extLst>
          </p:cNvPr>
          <p:cNvSpPr>
            <a:spLocks noGrp="1"/>
          </p:cNvSpPr>
          <p:nvPr>
            <p:ph type="title"/>
          </p:nvPr>
        </p:nvSpPr>
        <p:spPr/>
        <p:txBody>
          <a:bodyPr>
            <a:normAutofit fontScale="90000"/>
          </a:bodyPr>
          <a:lstStyle/>
          <a:p>
            <a:r>
              <a:rPr lang="en-US" dirty="0"/>
              <a:t>Current PES Enterprise Level Task Orders (1 of 4)</a:t>
            </a:r>
          </a:p>
        </p:txBody>
      </p:sp>
      <p:sp>
        <p:nvSpPr>
          <p:cNvPr id="3" name="Content Placeholder 2">
            <a:extLst>
              <a:ext uri="{FF2B5EF4-FFF2-40B4-BE49-F238E27FC236}">
                <a16:creationId xmlns:a16="http://schemas.microsoft.com/office/drawing/2014/main" id="{E3D0C0FD-79ED-3A21-19DE-7D54A211E6CE}"/>
              </a:ext>
            </a:extLst>
          </p:cNvPr>
          <p:cNvSpPr>
            <a:spLocks noGrp="1"/>
          </p:cNvSpPr>
          <p:nvPr>
            <p:ph idx="1"/>
          </p:nvPr>
        </p:nvSpPr>
        <p:spPr>
          <a:xfrm>
            <a:off x="111968" y="802433"/>
            <a:ext cx="8929397" cy="5258733"/>
          </a:xfrm>
        </p:spPr>
        <p:txBody>
          <a:bodyPr vert="horz" lIns="91440" tIns="45720" rIns="91440" bIns="45720" rtlCol="0" anchor="t">
            <a:normAutofit/>
          </a:bodyPr>
          <a:lstStyle/>
          <a:p>
            <a:r>
              <a:rPr lang="en-US" sz="2000" b="1" dirty="0">
                <a:latin typeface="Segoe UI"/>
                <a:cs typeface="Segoe UI"/>
              </a:rPr>
              <a:t>Digital Transformation Center (DTC)</a:t>
            </a:r>
          </a:p>
          <a:p>
            <a:pPr lvl="1"/>
            <a:r>
              <a:rPr lang="en-US" sz="2000" dirty="0">
                <a:latin typeface="Segoe UI"/>
                <a:cs typeface="Segoe UI"/>
              </a:rPr>
              <a:t>Enables a service delivery program designed to accelerate the IT delivery process and quality by enabling VA to leverage SaaS, PaaS, and Emerging Technologies for digital modernization and business transformation.</a:t>
            </a:r>
          </a:p>
          <a:p>
            <a:r>
              <a:rPr lang="en-US" sz="2000" b="1" dirty="0">
                <a:latin typeface="Segoe UI"/>
                <a:cs typeface="Segoe UI"/>
              </a:rPr>
              <a:t>Product and Technology Ecosystem and Management Services (</a:t>
            </a:r>
            <a:r>
              <a:rPr lang="en-US" sz="2000" b="1" dirty="0" err="1">
                <a:latin typeface="Segoe UI"/>
                <a:cs typeface="Segoe UI"/>
              </a:rPr>
              <a:t>PTEMS</a:t>
            </a:r>
            <a:r>
              <a:rPr lang="en-US" sz="2000" b="1" dirty="0">
                <a:latin typeface="Segoe UI"/>
                <a:cs typeface="Segoe UI"/>
              </a:rPr>
              <a:t>)</a:t>
            </a:r>
          </a:p>
          <a:p>
            <a:pPr lvl="1"/>
            <a:r>
              <a:rPr lang="en-US" sz="2000" dirty="0">
                <a:latin typeface="Segoe UI"/>
                <a:cs typeface="Segoe UI"/>
              </a:rPr>
              <a:t>Enables the delivery of technology-agnostic capabilities across a broad range of solutions for business transformation and digital modernization while mitigating technology debt from developing and maintaining stove-piped and or monolithic systems.</a:t>
            </a:r>
          </a:p>
          <a:p>
            <a:r>
              <a:rPr lang="en-US" sz="2000" b="1" dirty="0">
                <a:latin typeface="Segoe UI"/>
                <a:cs typeface="Segoe UI"/>
              </a:rPr>
              <a:t>Enterprise SaaS Collaboration Tool (Box.com)</a:t>
            </a:r>
          </a:p>
          <a:p>
            <a:pPr lvl="1"/>
            <a:r>
              <a:rPr lang="en-US" sz="2000" dirty="0">
                <a:latin typeface="Segoe UI"/>
                <a:cs typeface="Segoe UI"/>
              </a:rPr>
              <a:t>Subscriptions and professional services enable VA to easily and securely interact with their content and collaborate internally and externally.</a:t>
            </a:r>
          </a:p>
        </p:txBody>
      </p:sp>
      <p:sp>
        <p:nvSpPr>
          <p:cNvPr id="4" name="Slide Number Placeholder 3">
            <a:extLst>
              <a:ext uri="{FF2B5EF4-FFF2-40B4-BE49-F238E27FC236}">
                <a16:creationId xmlns:a16="http://schemas.microsoft.com/office/drawing/2014/main" id="{20F8F597-6B73-F21D-46C4-E38BFB7E4C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886989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4AAD-E685-E9F6-54A3-2306FA56EB05}"/>
              </a:ext>
            </a:extLst>
          </p:cNvPr>
          <p:cNvSpPr>
            <a:spLocks noGrp="1"/>
          </p:cNvSpPr>
          <p:nvPr>
            <p:ph type="title"/>
          </p:nvPr>
        </p:nvSpPr>
        <p:spPr/>
        <p:txBody>
          <a:bodyPr>
            <a:normAutofit/>
          </a:bodyPr>
          <a:lstStyle/>
          <a:p>
            <a:r>
              <a:rPr lang="en-US" sz="2800" dirty="0"/>
              <a:t>Current PES Enterprise Level Task Orders Continued (2 of 4)</a:t>
            </a:r>
          </a:p>
        </p:txBody>
      </p:sp>
      <p:sp>
        <p:nvSpPr>
          <p:cNvPr id="3" name="Content Placeholder 2">
            <a:extLst>
              <a:ext uri="{FF2B5EF4-FFF2-40B4-BE49-F238E27FC236}">
                <a16:creationId xmlns:a16="http://schemas.microsoft.com/office/drawing/2014/main" id="{2E969515-2FDF-232A-3ECB-5B988FB13F3B}"/>
              </a:ext>
            </a:extLst>
          </p:cNvPr>
          <p:cNvSpPr>
            <a:spLocks noGrp="1"/>
          </p:cNvSpPr>
          <p:nvPr>
            <p:ph idx="1"/>
          </p:nvPr>
        </p:nvSpPr>
        <p:spPr>
          <a:xfrm>
            <a:off x="100771" y="858416"/>
            <a:ext cx="8914676" cy="5150498"/>
          </a:xfrm>
        </p:spPr>
        <p:txBody>
          <a:bodyPr>
            <a:normAutofit fontScale="92500" lnSpcReduction="10000"/>
          </a:bodyPr>
          <a:lstStyle/>
          <a:p>
            <a:pPr algn="l"/>
            <a:r>
              <a:rPr lang="en-US" sz="2000" b="1" dirty="0">
                <a:latin typeface="Segoe UI" panose="020B0502040204020203" pitchFamily="34" charset="0"/>
                <a:cs typeface="Segoe UI" panose="020B0502040204020203" pitchFamily="34" charset="0"/>
              </a:rPr>
              <a:t>Technology Incubation Services (TIS)</a:t>
            </a:r>
          </a:p>
          <a:p>
            <a:pPr lvl="1"/>
            <a:r>
              <a:rPr lang="en-US" sz="2000" dirty="0">
                <a:latin typeface="Segoe UI" panose="020B0502040204020203" pitchFamily="34" charset="0"/>
                <a:cs typeface="Segoe UI" panose="020B0502040204020203" pitchFamily="34" charset="0"/>
              </a:rPr>
              <a:t>Advisory services ensure a streamlined and cohesive experience for both business requirements and IT services to ensure low code, no code and other emerging technologies are using an open-source methodology and account for the full product lifecycle management.</a:t>
            </a:r>
          </a:p>
          <a:p>
            <a:r>
              <a:rPr lang="fr-FR" sz="2000" b="1" dirty="0">
                <a:latin typeface="Segoe UI" panose="020B0502040204020203" pitchFamily="34" charset="0"/>
                <a:cs typeface="Segoe UI" panose="020B0502040204020203" pitchFamily="34" charset="0"/>
              </a:rPr>
              <a:t>Salesforce Subscription Licences, Maintenance, and Support </a:t>
            </a:r>
          </a:p>
          <a:p>
            <a:pPr lvl="1"/>
            <a:r>
              <a:rPr lang="en-US" sz="2000" dirty="0">
                <a:latin typeface="Segoe UI" panose="020B0502040204020203" pitchFamily="34" charset="0"/>
                <a:cs typeface="Segoe UI" panose="020B0502040204020203" pitchFamily="34" charset="0"/>
              </a:rPr>
              <a:t>Provides access to the Salesforce Application Suite, AppExchange, and MuleSoft Applications and allows uninterrupted support for all Salesforce and MuleSoft licensing in use at VA. </a:t>
            </a:r>
          </a:p>
          <a:p>
            <a:r>
              <a:rPr lang="en-US" sz="2000" b="1" dirty="0">
                <a:latin typeface="Segoe UI" panose="020B0502040204020203" pitchFamily="34" charset="0"/>
                <a:cs typeface="Segoe UI" panose="020B0502040204020203" pitchFamily="34" charset="0"/>
              </a:rPr>
              <a:t>Enterprise Services Integrated Platform (</a:t>
            </a:r>
            <a:r>
              <a:rPr lang="en-US" sz="2000" b="1" dirty="0" err="1">
                <a:latin typeface="Segoe UI" panose="020B0502040204020203" pitchFamily="34" charset="0"/>
                <a:cs typeface="Segoe UI" panose="020B0502040204020203" pitchFamily="34" charset="0"/>
              </a:rPr>
              <a:t>ESIP</a:t>
            </a:r>
            <a:r>
              <a:rPr lang="en-US" sz="2000" b="1" dirty="0">
                <a:latin typeface="Segoe UI" panose="020B0502040204020203" pitchFamily="34" charset="0"/>
                <a:cs typeface="Segoe UI" panose="020B0502040204020203" pitchFamily="34" charset="0"/>
              </a:rPr>
              <a:t>)</a:t>
            </a:r>
          </a:p>
          <a:p>
            <a:pPr lvl="1"/>
            <a:r>
              <a:rPr lang="en-US" sz="2000" dirty="0">
                <a:latin typeface="Segoe UI" panose="020B0502040204020203" pitchFamily="34" charset="0"/>
                <a:cs typeface="Segoe UI" panose="020B0502040204020203" pitchFamily="34" charset="0"/>
              </a:rPr>
              <a:t>Provides production and non-production support services, Operations and Maintenance (</a:t>
            </a:r>
            <a:r>
              <a:rPr lang="en-US" sz="2000" dirty="0" err="1">
                <a:latin typeface="Segoe UI" panose="020B0502040204020203" pitchFamily="34" charset="0"/>
                <a:cs typeface="Segoe UI" panose="020B0502040204020203" pitchFamily="34" charset="0"/>
              </a:rPr>
              <a:t>O&amp;M</a:t>
            </a:r>
            <a:r>
              <a:rPr lang="en-US" sz="2000" dirty="0">
                <a:latin typeface="Segoe UI" panose="020B0502040204020203" pitchFamily="34" charset="0"/>
                <a:cs typeface="Segoe UI" panose="020B0502040204020203" pitchFamily="34" charset="0"/>
              </a:rPr>
              <a:t>) support, project management and reporting, software and web service development, partner and system coordination, software integration, testing, release management, technical support, training and content management, systems engineering, development and enhancements and modernization, and documentation to support the VA OIT processes and Veterans Focused Integrated Process (VIP) and or DevOps methodology, in accordance with the Agile Process.</a:t>
            </a:r>
          </a:p>
        </p:txBody>
      </p:sp>
      <p:sp>
        <p:nvSpPr>
          <p:cNvPr id="4" name="Slide Number Placeholder 3">
            <a:extLst>
              <a:ext uri="{FF2B5EF4-FFF2-40B4-BE49-F238E27FC236}">
                <a16:creationId xmlns:a16="http://schemas.microsoft.com/office/drawing/2014/main" id="{6F97BE03-3C51-045D-1E94-EDA44089C8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5426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0044-C812-6E96-7BC4-CA4AB2E44AC0}"/>
              </a:ext>
            </a:extLst>
          </p:cNvPr>
          <p:cNvSpPr>
            <a:spLocks noGrp="1"/>
          </p:cNvSpPr>
          <p:nvPr>
            <p:ph type="title"/>
          </p:nvPr>
        </p:nvSpPr>
        <p:spPr/>
        <p:txBody>
          <a:bodyPr>
            <a:normAutofit/>
          </a:bodyPr>
          <a:lstStyle/>
          <a:p>
            <a:r>
              <a:rPr lang="en-US" sz="2800" dirty="0"/>
              <a:t>Current PES Enterprise Level Task Orders Continued (3 of 4)</a:t>
            </a:r>
          </a:p>
        </p:txBody>
      </p:sp>
      <p:sp>
        <p:nvSpPr>
          <p:cNvPr id="3" name="Content Placeholder 2">
            <a:extLst>
              <a:ext uri="{FF2B5EF4-FFF2-40B4-BE49-F238E27FC236}">
                <a16:creationId xmlns:a16="http://schemas.microsoft.com/office/drawing/2014/main" id="{F45B5DFF-2724-2834-1E03-40B0D242888E}"/>
              </a:ext>
            </a:extLst>
          </p:cNvPr>
          <p:cNvSpPr>
            <a:spLocks noGrp="1"/>
          </p:cNvSpPr>
          <p:nvPr>
            <p:ph idx="1"/>
          </p:nvPr>
        </p:nvSpPr>
        <p:spPr>
          <a:xfrm>
            <a:off x="101599" y="764569"/>
            <a:ext cx="8940801" cy="4525963"/>
          </a:xfrm>
        </p:spPr>
        <p:txBody>
          <a:bodyPr>
            <a:noAutofit/>
          </a:bodyPr>
          <a:lstStyle/>
          <a:p>
            <a:r>
              <a:rPr lang="en-US" sz="1900" b="1" dirty="0">
                <a:latin typeface="Segoe UI" panose="020B0502040204020203" pitchFamily="34" charset="0"/>
                <a:cs typeface="Segoe UI" panose="020B0502040204020203" pitchFamily="34" charset="0"/>
              </a:rPr>
              <a:t>Veteran Experience Technical Platform (</a:t>
            </a:r>
            <a:r>
              <a:rPr lang="en-US" sz="1900" b="1" dirty="0" err="1">
                <a:latin typeface="Segoe UI" panose="020B0502040204020203" pitchFamily="34" charset="0"/>
                <a:cs typeface="Segoe UI" panose="020B0502040204020203" pitchFamily="34" charset="0"/>
              </a:rPr>
              <a:t>VETPS</a:t>
            </a:r>
            <a:r>
              <a:rPr lang="en-US" sz="1900" b="1" dirty="0">
                <a:latin typeface="Segoe UI" panose="020B0502040204020203" pitchFamily="34" charset="0"/>
                <a:cs typeface="Segoe UI" panose="020B0502040204020203" pitchFamily="34" charset="0"/>
              </a:rPr>
              <a:t>)</a:t>
            </a:r>
          </a:p>
          <a:p>
            <a:pPr lvl="1"/>
            <a:r>
              <a:rPr lang="en-US" sz="1900" dirty="0">
                <a:latin typeface="Segoe UI" panose="020B0502040204020203" pitchFamily="34" charset="0"/>
                <a:cs typeface="Segoe UI" panose="020B0502040204020203" pitchFamily="34" charset="0"/>
              </a:rPr>
              <a:t>Provides product management support for product and sustainment activities. Major work areas include administrative and meeting support, capital planning and investment, communications, technical writing, configuration management, onboarding, functional analysis, testing, implementation management, release management, schedule support, strategic analysis, and engineering and technical support.</a:t>
            </a:r>
          </a:p>
          <a:p>
            <a:r>
              <a:rPr lang="en-US" sz="1900" b="1" dirty="0">
                <a:latin typeface="Segoe UI" panose="020B0502040204020203" pitchFamily="34" charset="0"/>
                <a:cs typeface="Segoe UI" panose="020B0502040204020203" pitchFamily="34" charset="0"/>
              </a:rPr>
              <a:t>Veteran Enterprise Module and System Integration Services (</a:t>
            </a:r>
            <a:r>
              <a:rPr lang="en-US" sz="1900" b="1" dirty="0" err="1">
                <a:latin typeface="Segoe UI" panose="020B0502040204020203" pitchFamily="34" charset="0"/>
                <a:cs typeface="Segoe UI" panose="020B0502040204020203" pitchFamily="34" charset="0"/>
              </a:rPr>
              <a:t>VEMSIS</a:t>
            </a:r>
            <a:r>
              <a:rPr lang="en-US" sz="1900" b="1" dirty="0">
                <a:latin typeface="Segoe UI" panose="020B0502040204020203" pitchFamily="34" charset="0"/>
                <a:cs typeface="Segoe UI" panose="020B0502040204020203" pitchFamily="34" charset="0"/>
              </a:rPr>
              <a:t>) </a:t>
            </a:r>
          </a:p>
          <a:p>
            <a:pPr lvl="1"/>
            <a:r>
              <a:rPr lang="en-US" sz="1900" dirty="0">
                <a:latin typeface="Segoe UI" panose="020B0502040204020203" pitchFamily="34" charset="0"/>
                <a:cs typeface="Segoe UI" panose="020B0502040204020203" pitchFamily="34" charset="0"/>
              </a:rPr>
              <a:t>The </a:t>
            </a:r>
            <a:r>
              <a:rPr lang="en-US" sz="1900" dirty="0" err="1">
                <a:latin typeface="Segoe UI" panose="020B0502040204020203" pitchFamily="34" charset="0"/>
                <a:cs typeface="Segoe UI" panose="020B0502040204020203" pitchFamily="34" charset="0"/>
              </a:rPr>
              <a:t>VEMSIS</a:t>
            </a:r>
            <a:r>
              <a:rPr lang="en-US" sz="1900" dirty="0">
                <a:latin typeface="Segoe UI" panose="020B0502040204020203" pitchFamily="34" charset="0"/>
                <a:cs typeface="Segoe UI" panose="020B0502040204020203" pitchFamily="34" charset="0"/>
              </a:rPr>
              <a:t> solution utilizes a platform-agnostic approach to provide VA with modern solutions to support lower complexity, modular low-code and no-code solutions that enable an innovative reusable service-focused software component architecture including Platform as a Service (PaaS) functions and capabilities, Software as a Service (SaaS) integrations, Application Programming Interfaces (APIs), and Digital modernization and emerging technology support making configuring and customizing DTC PaaS and SaaS solutions easier to scale and faster to create, enabling innovation and accelerating time-to-market for new features. </a:t>
            </a:r>
          </a:p>
        </p:txBody>
      </p:sp>
      <p:sp>
        <p:nvSpPr>
          <p:cNvPr id="4" name="Slide Number Placeholder 3">
            <a:extLst>
              <a:ext uri="{FF2B5EF4-FFF2-40B4-BE49-F238E27FC236}">
                <a16:creationId xmlns:a16="http://schemas.microsoft.com/office/drawing/2014/main" id="{FF5C9CB1-5DDA-BB5F-068D-229A1B17D7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30899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0044-C812-6E96-7BC4-CA4AB2E44AC0}"/>
              </a:ext>
            </a:extLst>
          </p:cNvPr>
          <p:cNvSpPr>
            <a:spLocks noGrp="1"/>
          </p:cNvSpPr>
          <p:nvPr>
            <p:ph type="title"/>
          </p:nvPr>
        </p:nvSpPr>
        <p:spPr/>
        <p:txBody>
          <a:bodyPr>
            <a:normAutofit/>
          </a:bodyPr>
          <a:lstStyle/>
          <a:p>
            <a:r>
              <a:rPr lang="en-US" sz="2800" dirty="0"/>
              <a:t>Current PES Enterprise Level Task Orders Continued (4 of 4)</a:t>
            </a:r>
          </a:p>
        </p:txBody>
      </p:sp>
      <p:sp>
        <p:nvSpPr>
          <p:cNvPr id="3" name="Content Placeholder 2">
            <a:extLst>
              <a:ext uri="{FF2B5EF4-FFF2-40B4-BE49-F238E27FC236}">
                <a16:creationId xmlns:a16="http://schemas.microsoft.com/office/drawing/2014/main" id="{F45B5DFF-2724-2834-1E03-40B0D242888E}"/>
              </a:ext>
            </a:extLst>
          </p:cNvPr>
          <p:cNvSpPr>
            <a:spLocks noGrp="1"/>
          </p:cNvSpPr>
          <p:nvPr>
            <p:ph idx="1"/>
          </p:nvPr>
        </p:nvSpPr>
        <p:spPr>
          <a:xfrm>
            <a:off x="130629" y="990600"/>
            <a:ext cx="8940801" cy="4525963"/>
          </a:xfrm>
        </p:spPr>
        <p:txBody>
          <a:bodyPr>
            <a:normAutofit/>
          </a:bodyPr>
          <a:lstStyle/>
          <a:p>
            <a:r>
              <a:rPr lang="en-US" sz="2000" b="1" kern="1200" dirty="0">
                <a:latin typeface="Segoe UI"/>
                <a:cs typeface="Segoe UI"/>
              </a:rPr>
              <a:t>Enterprise Measurement and Configuration Services (EMACS)</a:t>
            </a:r>
          </a:p>
          <a:p>
            <a:pPr lvl="1" fontAlgn="base"/>
            <a:r>
              <a:rPr lang="en-US" sz="2000" dirty="0">
                <a:latin typeface="Segoe UI"/>
                <a:cs typeface="Segoe UI"/>
              </a:rPr>
              <a:t>Specializing in measurement services including organizational customer and employee measurement strategy, data strategy, user research, product management, SaaS configuration, software integration, and or survey design and dissemination. Leverage customer experience data, tools, technology, and engagement to enable VA to be the leading CX organization in government, so service members, Veterans, their families, caregivers, and survivors choose VA. </a:t>
            </a:r>
            <a:endParaRPr lang="en-US" sz="2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FF5C9CB1-5DDA-BB5F-068D-229A1B17D7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49516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E9B6-EFF5-CC42-0C4A-65728140A1F5}"/>
              </a:ext>
            </a:extLst>
          </p:cNvPr>
          <p:cNvSpPr>
            <a:spLocks noGrp="1"/>
          </p:cNvSpPr>
          <p:nvPr>
            <p:ph type="title"/>
          </p:nvPr>
        </p:nvSpPr>
        <p:spPr/>
        <p:txBody>
          <a:bodyPr>
            <a:normAutofit fontScale="90000"/>
          </a:bodyPr>
          <a:lstStyle/>
          <a:p>
            <a:r>
              <a:rPr lang="en-US" dirty="0"/>
              <a:t>Future or Upcoming PES Requirements (1 of 3)</a:t>
            </a:r>
          </a:p>
        </p:txBody>
      </p:sp>
      <p:sp>
        <p:nvSpPr>
          <p:cNvPr id="3" name="Content Placeholder 2">
            <a:extLst>
              <a:ext uri="{FF2B5EF4-FFF2-40B4-BE49-F238E27FC236}">
                <a16:creationId xmlns:a16="http://schemas.microsoft.com/office/drawing/2014/main" id="{B73701BA-9F0B-F189-7800-131A3DAAD392}"/>
              </a:ext>
            </a:extLst>
          </p:cNvPr>
          <p:cNvSpPr>
            <a:spLocks noGrp="1"/>
          </p:cNvSpPr>
          <p:nvPr>
            <p:ph idx="1"/>
          </p:nvPr>
        </p:nvSpPr>
        <p:spPr>
          <a:xfrm>
            <a:off x="82193" y="839755"/>
            <a:ext cx="8989237" cy="5262465"/>
          </a:xfrm>
        </p:spPr>
        <p:txBody>
          <a:bodyPr>
            <a:normAutofit lnSpcReduction="10000"/>
          </a:bodyPr>
          <a:lstStyle/>
          <a:p>
            <a:r>
              <a:rPr lang="en-US" sz="2000" b="1" kern="1200" dirty="0">
                <a:latin typeface="Segoe UI" panose="020B0502040204020203" pitchFamily="34" charset="0"/>
                <a:cs typeface="Segoe UI" panose="020B0502040204020203" pitchFamily="34" charset="0"/>
              </a:rPr>
              <a:t>Onboarding, Management, Engineering, Governance, and Assurance Services (OMEGA)</a:t>
            </a:r>
          </a:p>
          <a:p>
            <a:pPr lvl="1"/>
            <a:r>
              <a:rPr lang="en-US" sz="1800" b="0" i="0" u="none" strike="noStrike" kern="1200" dirty="0">
                <a:solidFill>
                  <a:schemeClr val="tx1"/>
                </a:solidFill>
                <a:effectLst/>
                <a:latin typeface="Segoe UI" panose="020B0502040204020203" pitchFamily="34" charset="0"/>
                <a:cs typeface="Segoe UI" panose="020B0502040204020203" pitchFamily="34" charset="0"/>
              </a:rPr>
              <a:t>OMEGA enables a service delivery program designed to accelerate the IT delivery process and quality by enabling VA to leverage SaaS, PaaS, and Emerging Technologies for digital modernization and business transformation.</a:t>
            </a:r>
            <a:r>
              <a:rPr lang="en-US" sz="1800" b="0" i="0" kern="1200" dirty="0">
                <a:solidFill>
                  <a:schemeClr val="tx1"/>
                </a:solidFill>
                <a:effectLst/>
                <a:latin typeface="Segoe UI" panose="020B0502040204020203" pitchFamily="34" charset="0"/>
                <a:cs typeface="Segoe UI" panose="020B0502040204020203" pitchFamily="34" charset="0"/>
              </a:rPr>
              <a:t>​ This includes </a:t>
            </a:r>
            <a:r>
              <a:rPr lang="en-US" sz="1800" b="0" i="0" u="none" strike="noStrike" kern="1200" dirty="0">
                <a:solidFill>
                  <a:schemeClr val="tx1"/>
                </a:solidFill>
                <a:effectLst/>
                <a:latin typeface="Segoe UI" panose="020B0502040204020203" pitchFamily="34" charset="0"/>
                <a:cs typeface="Segoe UI" panose="020B0502040204020203" pitchFamily="34" charset="0"/>
              </a:rPr>
              <a:t>Cybersecurity Support, Platform Management, License Management</a:t>
            </a:r>
            <a:r>
              <a:rPr lang="en-US" sz="1800" b="0" i="0" kern="1200" dirty="0">
                <a:solidFill>
                  <a:schemeClr val="tx1"/>
                </a:solidFill>
                <a:effectLst/>
                <a:latin typeface="Segoe UI" panose="020B0502040204020203" pitchFamily="34" charset="0"/>
                <a:cs typeface="Segoe UI" panose="020B0502040204020203" pitchFamily="34" charset="0"/>
              </a:rPr>
              <a:t>​, E</a:t>
            </a:r>
            <a:r>
              <a:rPr lang="en-US" sz="1800" b="0" i="0" u="none" strike="noStrike" kern="1200" dirty="0">
                <a:solidFill>
                  <a:schemeClr val="tx1"/>
                </a:solidFill>
                <a:effectLst/>
                <a:latin typeface="Segoe UI" panose="020B0502040204020203" pitchFamily="34" charset="0"/>
                <a:cs typeface="Segoe UI" panose="020B0502040204020203" pitchFamily="34" charset="0"/>
              </a:rPr>
              <a:t>nd User Support, Infrastructure Improvement, and </a:t>
            </a:r>
            <a:r>
              <a:rPr lang="en-US" sz="1800" b="0" i="0" u="none" strike="noStrike" kern="1200" dirty="0" err="1">
                <a:solidFill>
                  <a:schemeClr val="tx1"/>
                </a:solidFill>
                <a:effectLst/>
                <a:latin typeface="Segoe UI" panose="020B0502040204020203" pitchFamily="34" charset="0"/>
                <a:cs typeface="Segoe UI" panose="020B0502040204020203" pitchFamily="34" charset="0"/>
              </a:rPr>
              <a:t>O&amp;M</a:t>
            </a:r>
            <a:r>
              <a:rPr lang="en-US" sz="1800" b="0" i="0" u="none" strike="noStrike" kern="1200" dirty="0">
                <a:solidFill>
                  <a:schemeClr val="tx1"/>
                </a:solidFill>
                <a:effectLst/>
                <a:latin typeface="Segoe UI" panose="020B0502040204020203" pitchFamily="34" charset="0"/>
                <a:cs typeface="Segoe UI" panose="020B0502040204020203" pitchFamily="34" charset="0"/>
              </a:rPr>
              <a:t> Sustainment. </a:t>
            </a:r>
            <a:r>
              <a:rPr lang="en-US" sz="1800" b="0" i="1" u="none" strike="noStrike" kern="1200" dirty="0">
                <a:solidFill>
                  <a:schemeClr val="tx1"/>
                </a:solidFill>
                <a:effectLst/>
                <a:latin typeface="Segoe UI" panose="020B0502040204020203" pitchFamily="34" charset="0"/>
                <a:cs typeface="Segoe UI" panose="020B0502040204020203" pitchFamily="34" charset="0"/>
              </a:rPr>
              <a:t>(</a:t>
            </a:r>
            <a:r>
              <a:rPr lang="en-US" sz="1800" i="1" dirty="0">
                <a:latin typeface="Segoe UI" panose="020B0502040204020203" pitchFamily="34" charset="0"/>
                <a:cs typeface="Segoe UI" panose="020B0502040204020203" pitchFamily="34" charset="0"/>
              </a:rPr>
              <a:t>Estimated Need Date FY24 Q3) </a:t>
            </a:r>
            <a:r>
              <a:rPr lang="en-US" sz="1800" b="0" i="0" u="none" strike="noStrike" kern="1200" dirty="0">
                <a:solidFill>
                  <a:schemeClr val="tx1"/>
                </a:solidFill>
                <a:effectLst/>
                <a:latin typeface="Segoe UI" panose="020B0502040204020203" pitchFamily="34" charset="0"/>
                <a:cs typeface="Segoe UI" panose="020B0502040204020203" pitchFamily="34" charset="0"/>
              </a:rPr>
              <a:t>	</a:t>
            </a:r>
            <a:endParaRPr lang="en-US" sz="1800" b="1" kern="1200" dirty="0">
              <a:latin typeface="Segoe UI" panose="020B0502040204020203" pitchFamily="34" charset="0"/>
              <a:cs typeface="Segoe UI" panose="020B0502040204020203" pitchFamily="34" charset="0"/>
            </a:endParaRPr>
          </a:p>
          <a:p>
            <a:r>
              <a:rPr lang="en-US" sz="2000" b="1" kern="1200" dirty="0">
                <a:latin typeface="Segoe UI" panose="020B0502040204020203" pitchFamily="34" charset="0"/>
                <a:cs typeface="Segoe UI" panose="020B0502040204020203" pitchFamily="34" charset="0"/>
              </a:rPr>
              <a:t>Product and Technology Ecosystem Management Services (</a:t>
            </a:r>
            <a:r>
              <a:rPr lang="en-US" sz="2000" b="1" kern="1200" dirty="0" err="1">
                <a:latin typeface="Segoe UI" panose="020B0502040204020203" pitchFamily="34" charset="0"/>
                <a:cs typeface="Segoe UI" panose="020B0502040204020203" pitchFamily="34" charset="0"/>
              </a:rPr>
              <a:t>PTEMS</a:t>
            </a:r>
            <a:r>
              <a:rPr lang="en-US" sz="2000" b="1" kern="1200" dirty="0">
                <a:latin typeface="Segoe UI" panose="020B0502040204020203" pitchFamily="34" charset="0"/>
                <a:cs typeface="Segoe UI" panose="020B0502040204020203" pitchFamily="34" charset="0"/>
              </a:rPr>
              <a:t>) 2.0</a:t>
            </a:r>
          </a:p>
          <a:p>
            <a:pPr lvl="1"/>
            <a:r>
              <a:rPr lang="en-US" sz="1800" b="0" i="0" u="none" strike="noStrike" kern="1200" dirty="0" err="1">
                <a:solidFill>
                  <a:schemeClr val="tx1"/>
                </a:solidFill>
                <a:effectLst/>
                <a:latin typeface="Segoe UI" panose="020B0502040204020203" pitchFamily="34" charset="0"/>
                <a:cs typeface="Segoe UI" panose="020B0502040204020203" pitchFamily="34" charset="0"/>
              </a:rPr>
              <a:t>PTEMS</a:t>
            </a:r>
            <a:r>
              <a:rPr lang="en-US" sz="1800" b="0" i="0" u="none" strike="noStrike" kern="1200" dirty="0">
                <a:solidFill>
                  <a:schemeClr val="tx1"/>
                </a:solidFill>
                <a:effectLst/>
                <a:latin typeface="Segoe UI" panose="020B0502040204020203" pitchFamily="34" charset="0"/>
                <a:cs typeface="Segoe UI" panose="020B0502040204020203" pitchFamily="34" charset="0"/>
              </a:rPr>
              <a:t> enables the delivery of technology-agnostic capabilities across a broad range of solutions for business transformation and digital modernization while mitigating technology debt from developing and maintaining stove-piped and or monolithic systems.</a:t>
            </a:r>
            <a:r>
              <a:rPr lang="en-US" sz="1800" b="0" i="0" kern="1200" dirty="0">
                <a:solidFill>
                  <a:schemeClr val="tx1"/>
                </a:solidFill>
                <a:effectLst/>
                <a:latin typeface="Segoe UI" panose="020B0502040204020203" pitchFamily="34" charset="0"/>
                <a:cs typeface="Segoe UI" panose="020B0502040204020203" pitchFamily="34" charset="0"/>
              </a:rPr>
              <a:t>​ This includes </a:t>
            </a:r>
            <a:r>
              <a:rPr lang="en-US" sz="1800" b="0" i="0" u="none" strike="noStrike" kern="1200" dirty="0">
                <a:solidFill>
                  <a:schemeClr val="tx1"/>
                </a:solidFill>
                <a:effectLst/>
                <a:latin typeface="Segoe UI" panose="020B0502040204020203" pitchFamily="34" charset="0"/>
                <a:cs typeface="Segoe UI" panose="020B0502040204020203" pitchFamily="34" charset="0"/>
              </a:rPr>
              <a:t>SaaS, PaaS, and Emerging Technology Implementation</a:t>
            </a:r>
            <a:r>
              <a:rPr lang="en-US" sz="1800" b="0" i="0" kern="1200" dirty="0">
                <a:solidFill>
                  <a:schemeClr val="tx1"/>
                </a:solidFill>
                <a:effectLst/>
                <a:latin typeface="Segoe UI" panose="020B0502040204020203" pitchFamily="34" charset="0"/>
                <a:cs typeface="Segoe UI" panose="020B0502040204020203" pitchFamily="34" charset="0"/>
              </a:rPr>
              <a:t>​, </a:t>
            </a:r>
            <a:r>
              <a:rPr lang="en-US" sz="1800" b="0" i="0" u="none" strike="noStrike" kern="1200" dirty="0">
                <a:solidFill>
                  <a:schemeClr val="tx1"/>
                </a:solidFill>
                <a:effectLst/>
                <a:latin typeface="Segoe UI" panose="020B0502040204020203" pitchFamily="34" charset="0"/>
                <a:cs typeface="Segoe UI" panose="020B0502040204020203" pitchFamily="34" charset="0"/>
              </a:rPr>
              <a:t>Lifecycle Management and Delivery, Systems and software engineering, web services development, and software release and change management services</a:t>
            </a:r>
            <a:r>
              <a:rPr lang="en-US" sz="1800" b="0" i="0" kern="1200" dirty="0">
                <a:solidFill>
                  <a:schemeClr val="tx1"/>
                </a:solidFill>
                <a:effectLst/>
                <a:latin typeface="Segoe UI" panose="020B0502040204020203" pitchFamily="34" charset="0"/>
                <a:cs typeface="Segoe UI" panose="020B0502040204020203" pitchFamily="34" charset="0"/>
              </a:rPr>
              <a:t>​, </a:t>
            </a:r>
            <a:r>
              <a:rPr lang="en-US" sz="1800" b="0" i="0" u="none" strike="noStrike" kern="1200" dirty="0">
                <a:solidFill>
                  <a:schemeClr val="tx1"/>
                </a:solidFill>
                <a:effectLst/>
                <a:latin typeface="Segoe UI" panose="020B0502040204020203" pitchFamily="34" charset="0"/>
                <a:cs typeface="Segoe UI" panose="020B0502040204020203" pitchFamily="34" charset="0"/>
              </a:rPr>
              <a:t>Data Migration and Integration including API Development, Configuration and Development</a:t>
            </a:r>
            <a:r>
              <a:rPr lang="en-US" sz="1800" b="0" i="0" kern="1200" dirty="0">
                <a:solidFill>
                  <a:schemeClr val="tx1"/>
                </a:solidFill>
                <a:effectLst/>
                <a:latin typeface="Segoe UI" panose="020B0502040204020203" pitchFamily="34" charset="0"/>
                <a:cs typeface="Segoe UI" panose="020B0502040204020203" pitchFamily="34" charset="0"/>
              </a:rPr>
              <a:t>​, and </a:t>
            </a:r>
            <a:r>
              <a:rPr lang="en-US" sz="1800" b="0" i="0" u="none" strike="noStrike" kern="1200" dirty="0" err="1">
                <a:solidFill>
                  <a:schemeClr val="tx1"/>
                </a:solidFill>
                <a:effectLst/>
                <a:latin typeface="Segoe UI" panose="020B0502040204020203" pitchFamily="34" charset="0"/>
                <a:cs typeface="Segoe UI" panose="020B0502040204020203" pitchFamily="34" charset="0"/>
              </a:rPr>
              <a:t>O&amp;M</a:t>
            </a:r>
            <a:r>
              <a:rPr lang="en-US" sz="1800" b="0" i="0" u="none" strike="noStrike" kern="1200" dirty="0">
                <a:solidFill>
                  <a:schemeClr val="tx1"/>
                </a:solidFill>
                <a:effectLst/>
                <a:latin typeface="Segoe UI" panose="020B0502040204020203" pitchFamily="34" charset="0"/>
                <a:cs typeface="Segoe UI" panose="020B0502040204020203" pitchFamily="34" charset="0"/>
              </a:rPr>
              <a:t> Support</a:t>
            </a:r>
            <a:r>
              <a:rPr lang="en-US" sz="1800" b="0" i="0" kern="1200" dirty="0">
                <a:solidFill>
                  <a:schemeClr val="tx1"/>
                </a:solidFill>
                <a:effectLst/>
                <a:latin typeface="Segoe UI" panose="020B0502040204020203" pitchFamily="34" charset="0"/>
                <a:cs typeface="Segoe UI" panose="020B0502040204020203" pitchFamily="34" charset="0"/>
              </a:rPr>
              <a:t>​. </a:t>
            </a:r>
            <a:r>
              <a:rPr lang="en-US" sz="1800" b="0" i="1" kern="1200" dirty="0">
                <a:solidFill>
                  <a:schemeClr val="tx1"/>
                </a:solidFill>
                <a:effectLst/>
                <a:latin typeface="Segoe UI" panose="020B0502040204020203" pitchFamily="34" charset="0"/>
                <a:cs typeface="Segoe UI" panose="020B0502040204020203" pitchFamily="34" charset="0"/>
              </a:rPr>
              <a:t>(</a:t>
            </a:r>
            <a:r>
              <a:rPr lang="en-US" sz="1800" i="1" dirty="0">
                <a:latin typeface="Segoe UI" panose="020B0502040204020203" pitchFamily="34" charset="0"/>
                <a:cs typeface="Segoe UI" panose="020B0502040204020203" pitchFamily="34" charset="0"/>
              </a:rPr>
              <a:t>Estimated Need Date FY24 Q3/4)</a:t>
            </a:r>
            <a:endParaRPr lang="en-US" sz="1800" b="0" i="1" kern="1200" dirty="0">
              <a:solidFill>
                <a:schemeClr val="tx1"/>
              </a:solidFill>
              <a:effectLst/>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32EC131-588A-556D-BA76-AE5344917D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76449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DE4A-9B36-7EFE-A540-E2BB1F2DD999}"/>
              </a:ext>
            </a:extLst>
          </p:cNvPr>
          <p:cNvSpPr>
            <a:spLocks noGrp="1"/>
          </p:cNvSpPr>
          <p:nvPr>
            <p:ph type="title"/>
          </p:nvPr>
        </p:nvSpPr>
        <p:spPr/>
        <p:txBody>
          <a:bodyPr>
            <a:normAutofit fontScale="90000"/>
          </a:bodyPr>
          <a:lstStyle/>
          <a:p>
            <a:r>
              <a:rPr lang="en-US" dirty="0"/>
              <a:t>Future or Upcoming PES Requirements (2 of 3)</a:t>
            </a:r>
          </a:p>
        </p:txBody>
      </p:sp>
      <p:sp>
        <p:nvSpPr>
          <p:cNvPr id="3" name="Content Placeholder 2">
            <a:extLst>
              <a:ext uri="{FF2B5EF4-FFF2-40B4-BE49-F238E27FC236}">
                <a16:creationId xmlns:a16="http://schemas.microsoft.com/office/drawing/2014/main" id="{005ED672-DD68-4024-013B-5CB0D2DA1A57}"/>
              </a:ext>
            </a:extLst>
          </p:cNvPr>
          <p:cNvSpPr>
            <a:spLocks noGrp="1"/>
          </p:cNvSpPr>
          <p:nvPr>
            <p:ph idx="1"/>
          </p:nvPr>
        </p:nvSpPr>
        <p:spPr>
          <a:xfrm>
            <a:off x="149287" y="821094"/>
            <a:ext cx="8882743" cy="5150498"/>
          </a:xfrm>
        </p:spPr>
        <p:txBody>
          <a:bodyPr>
            <a:noAutofit/>
          </a:bodyPr>
          <a:lstStyle/>
          <a:p>
            <a:r>
              <a:rPr lang="en-US" sz="1800" b="1" kern="1200" dirty="0">
                <a:latin typeface="Segoe UI" panose="020B0502040204020203" pitchFamily="34" charset="0"/>
                <a:cs typeface="Segoe UI" panose="020B0502040204020203" pitchFamily="34" charset="0"/>
              </a:rPr>
              <a:t>Technology Incubation Services (TIS) 2.0 </a:t>
            </a:r>
          </a:p>
          <a:p>
            <a:pPr lvl="1"/>
            <a:r>
              <a:rPr lang="en-US" sz="1600" b="0" i="0" u="none" strike="noStrike" kern="1200" dirty="0">
                <a:solidFill>
                  <a:schemeClr val="tx1"/>
                </a:solidFill>
                <a:effectLst/>
                <a:latin typeface="Segoe UI" panose="020B0502040204020203" pitchFamily="34" charset="0"/>
                <a:cs typeface="Segoe UI" panose="020B0502040204020203" pitchFamily="34" charset="0"/>
              </a:rPr>
              <a:t>TIS advisory services ensure a streamlined and cohesive experience for both business requirements </a:t>
            </a:r>
            <a:r>
              <a:rPr lang="en-US" sz="1600" dirty="0">
                <a:latin typeface="Segoe UI" panose="020B0502040204020203" pitchFamily="34" charset="0"/>
                <a:cs typeface="Segoe UI" panose="020B0502040204020203" pitchFamily="34" charset="0"/>
              </a:rPr>
              <a:t>and</a:t>
            </a:r>
            <a:r>
              <a:rPr lang="en-US" sz="1600" b="0" i="0" u="none" strike="noStrike" kern="1200" dirty="0">
                <a:solidFill>
                  <a:schemeClr val="tx1"/>
                </a:solidFill>
                <a:effectLst/>
                <a:latin typeface="Segoe UI" panose="020B0502040204020203" pitchFamily="34" charset="0"/>
                <a:cs typeface="Segoe UI" panose="020B0502040204020203" pitchFamily="34" charset="0"/>
              </a:rPr>
              <a:t> IT services to ensure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LCNC</a:t>
            </a:r>
            <a:r>
              <a:rPr lang="en-US" sz="1600" b="0" i="0" u="none" strike="noStrike" kern="1200" dirty="0">
                <a:solidFill>
                  <a:schemeClr val="tx1"/>
                </a:solidFill>
                <a:effectLst/>
                <a:latin typeface="Segoe UI" panose="020B0502040204020203" pitchFamily="34" charset="0"/>
                <a:cs typeface="Segoe UI" panose="020B0502040204020203" pitchFamily="34" charset="0"/>
              </a:rPr>
              <a:t> and other emerging technologies use an open-source methodology and account for the full product lifecycle management. </a:t>
            </a:r>
            <a:r>
              <a:rPr lang="en-US" sz="1600" b="0" i="0" kern="1200" dirty="0">
                <a:solidFill>
                  <a:schemeClr val="tx1"/>
                </a:solidFill>
                <a:effectLst/>
                <a:latin typeface="Segoe UI" panose="020B0502040204020203" pitchFamily="34" charset="0"/>
                <a:cs typeface="Segoe UI" panose="020B0502040204020203" pitchFamily="34" charset="0"/>
              </a:rPr>
              <a:t>​This includes </a:t>
            </a:r>
            <a:r>
              <a:rPr lang="en-US" sz="1600" b="0" i="0" u="none" strike="noStrike" kern="1200" dirty="0">
                <a:solidFill>
                  <a:schemeClr val="tx1"/>
                </a:solidFill>
                <a:effectLst/>
                <a:latin typeface="Segoe UI" panose="020B0502040204020203" pitchFamily="34" charset="0"/>
                <a:cs typeface="Segoe UI" panose="020B0502040204020203" pitchFamily="34" charset="0"/>
              </a:rPr>
              <a:t>Ideation and Discovery</a:t>
            </a:r>
            <a:r>
              <a:rPr lang="en-US" sz="1600" b="0" i="0" kern="1200" dirty="0">
                <a:solidFill>
                  <a:schemeClr val="tx1"/>
                </a:solidFill>
                <a:effectLst/>
                <a:latin typeface="Segoe UI" panose="020B0502040204020203" pitchFamily="34" charset="0"/>
                <a:cs typeface="Segoe UI" panose="020B0502040204020203" pitchFamily="34" charset="0"/>
              </a:rPr>
              <a:t>​, </a:t>
            </a:r>
            <a:r>
              <a:rPr lang="en-US" sz="1600" b="0" i="0" u="none" strike="noStrike" kern="1200" dirty="0">
                <a:solidFill>
                  <a:schemeClr val="tx1"/>
                </a:solidFill>
                <a:effectLst/>
                <a:latin typeface="Segoe UI" panose="020B0502040204020203" pitchFamily="34" charset="0"/>
                <a:cs typeface="Segoe UI" panose="020B0502040204020203" pitchFamily="34" charset="0"/>
              </a:rPr>
              <a:t>Minimum Viable Product, Voice of the Customer</a:t>
            </a:r>
            <a:r>
              <a:rPr lang="en-US" sz="1600" b="0" i="0" kern="1200" dirty="0">
                <a:solidFill>
                  <a:schemeClr val="tx1"/>
                </a:solidFill>
                <a:effectLst/>
                <a:latin typeface="Segoe UI" panose="020B0502040204020203" pitchFamily="34" charset="0"/>
                <a:cs typeface="Segoe UI" panose="020B0502040204020203" pitchFamily="34" charset="0"/>
              </a:rPr>
              <a:t>​, </a:t>
            </a:r>
            <a:r>
              <a:rPr lang="en-US" sz="1600" b="0" i="0" u="none" strike="noStrike" kern="1200" dirty="0">
                <a:solidFill>
                  <a:schemeClr val="tx1"/>
                </a:solidFill>
                <a:effectLst/>
                <a:latin typeface="Segoe UI" panose="020B0502040204020203" pitchFamily="34" charset="0"/>
                <a:cs typeface="Segoe UI" panose="020B0502040204020203" pitchFamily="34" charset="0"/>
              </a:rPr>
              <a:t>Business Process Reengineering and Transformation, Emerging Business Practices – Technology Support</a:t>
            </a:r>
            <a:r>
              <a:rPr lang="en-US" sz="1600" b="0" i="0" kern="1200" dirty="0">
                <a:solidFill>
                  <a:schemeClr val="tx1"/>
                </a:solidFill>
                <a:effectLst/>
                <a:latin typeface="Segoe UI" panose="020B0502040204020203" pitchFamily="34" charset="0"/>
                <a:cs typeface="Segoe UI" panose="020B0502040204020203" pitchFamily="34" charset="0"/>
              </a:rPr>
              <a:t>​, and </a:t>
            </a:r>
            <a:r>
              <a:rPr lang="en-US" sz="1600" b="0" i="0" u="none" strike="noStrike" kern="1200" dirty="0">
                <a:solidFill>
                  <a:schemeClr val="tx1"/>
                </a:solidFill>
                <a:effectLst/>
                <a:latin typeface="Segoe UI" panose="020B0502040204020203" pitchFamily="34" charset="0"/>
                <a:cs typeface="Segoe UI" panose="020B0502040204020203" pitchFamily="34" charset="0"/>
              </a:rPr>
              <a:t>Strategy and Advisory work to research user-centered design and experience while optimizing and reinventing business processes. </a:t>
            </a:r>
            <a:r>
              <a:rPr lang="en-US" sz="1600" b="0" i="1" u="none" strike="noStrike" kern="1200" dirty="0">
                <a:solidFill>
                  <a:schemeClr val="tx1"/>
                </a:solidFill>
                <a:effectLst/>
                <a:latin typeface="Segoe UI" panose="020B0502040204020203" pitchFamily="34" charset="0"/>
                <a:cs typeface="Segoe UI" panose="020B0502040204020203" pitchFamily="34" charset="0"/>
              </a:rPr>
              <a:t>(</a:t>
            </a:r>
            <a:r>
              <a:rPr lang="en-US" sz="1600" i="1" dirty="0">
                <a:latin typeface="Segoe UI" panose="020B0502040204020203" pitchFamily="34" charset="0"/>
                <a:cs typeface="Segoe UI" panose="020B0502040204020203" pitchFamily="34" charset="0"/>
              </a:rPr>
              <a:t>Estimated Need Date FY24 Q3/4)</a:t>
            </a:r>
            <a:endParaRPr lang="en-US" sz="1600" b="1" dirty="0">
              <a:latin typeface="Segoe UI" panose="020B0502040204020203" pitchFamily="34" charset="0"/>
              <a:cs typeface="Segoe UI" panose="020B0502040204020203" pitchFamily="34" charset="0"/>
            </a:endParaRPr>
          </a:p>
          <a:p>
            <a:r>
              <a:rPr lang="en-US" sz="1800" b="1" dirty="0" err="1">
                <a:latin typeface="Segoe UI" panose="020B0502040204020203" pitchFamily="34" charset="0"/>
                <a:cs typeface="Segoe UI" panose="020B0502040204020203" pitchFamily="34" charset="0"/>
              </a:rPr>
              <a:t>Pega</a:t>
            </a:r>
            <a:r>
              <a:rPr lang="en-US" sz="1800" b="1" dirty="0">
                <a:latin typeface="Segoe UI" panose="020B0502040204020203" pitchFamily="34" charset="0"/>
                <a:cs typeface="Segoe UI" panose="020B0502040204020203" pitchFamily="34" charset="0"/>
              </a:rPr>
              <a:t> Platform as a Service (PaaS) and Software as a Service (SaaS) </a:t>
            </a:r>
          </a:p>
          <a:p>
            <a:pPr lvl="1"/>
            <a:r>
              <a:rPr lang="en-US" sz="1600" b="0" i="0" u="none" strike="noStrike" kern="1200" dirty="0" err="1">
                <a:solidFill>
                  <a:schemeClr val="tx1"/>
                </a:solidFill>
                <a:effectLst/>
                <a:latin typeface="Segoe UI" panose="020B0502040204020203" pitchFamily="34" charset="0"/>
                <a:cs typeface="Segoe UI" panose="020B0502040204020203" pitchFamily="34" charset="0"/>
              </a:rPr>
              <a:t>Pega</a:t>
            </a:r>
            <a:r>
              <a:rPr lang="en-US" sz="1600" b="0" i="0" u="none" strike="noStrike" kern="1200" dirty="0">
                <a:solidFill>
                  <a:schemeClr val="tx1"/>
                </a:solidFill>
                <a:effectLst/>
                <a:latin typeface="Segoe UI" panose="020B0502040204020203" pitchFamily="34" charset="0"/>
                <a:cs typeface="Segoe UI" panose="020B0502040204020203" pitchFamily="34" charset="0"/>
              </a:rPr>
              <a:t> PaaS supports the Financial Services Center Cloud modernization initiative, which allows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VHA</a:t>
            </a:r>
            <a:r>
              <a:rPr lang="en-US" sz="1600" b="0" i="0" u="none" strike="noStrike" kern="1200" dirty="0">
                <a:solidFill>
                  <a:schemeClr val="tx1"/>
                </a:solidFill>
                <a:effectLst/>
                <a:latin typeface="Segoe UI" panose="020B0502040204020203" pitchFamily="34" charset="0"/>
                <a:cs typeface="Segoe UI" panose="020B0502040204020203" pitchFamily="34" charset="0"/>
              </a:rPr>
              <a:t> Community Care to modernize its legacy business applications.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Pega</a:t>
            </a:r>
            <a:r>
              <a:rPr lang="en-US" sz="1600" dirty="0">
                <a:latin typeface="Segoe UI" panose="020B0502040204020203" pitchFamily="34" charset="0"/>
                <a:cs typeface="Segoe UI" panose="020B0502040204020203" pitchFamily="34" charset="0"/>
              </a:rPr>
              <a:t> </a:t>
            </a:r>
            <a:r>
              <a:rPr lang="en-US" sz="1600" b="0" i="0" u="none" strike="noStrike" kern="1200" dirty="0">
                <a:solidFill>
                  <a:schemeClr val="tx1"/>
                </a:solidFill>
                <a:effectLst/>
                <a:latin typeface="Segoe UI" panose="020B0502040204020203" pitchFamily="34" charset="0"/>
                <a:cs typeface="Segoe UI" panose="020B0502040204020203" pitchFamily="34" charset="0"/>
              </a:rPr>
              <a:t>provides PaaS and SaaS cloud where DTC subscribers can assess the tool’s ability to support rapid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LCNC</a:t>
            </a:r>
            <a:r>
              <a:rPr lang="en-US" sz="1600" b="0" i="0" u="none" strike="noStrike" kern="1200" dirty="0">
                <a:solidFill>
                  <a:schemeClr val="tx1"/>
                </a:solidFill>
                <a:effectLst/>
                <a:latin typeface="Segoe UI" panose="020B0502040204020203" pitchFamily="34" charset="0"/>
                <a:cs typeface="Segoe UI" panose="020B0502040204020203" pitchFamily="34" charset="0"/>
              </a:rPr>
              <a:t> configuration to enable DTC to more quickly respond to emerging customer business needs. </a:t>
            </a:r>
            <a:r>
              <a:rPr lang="en-US" sz="1600" b="0" i="0" kern="1200" dirty="0">
                <a:solidFill>
                  <a:schemeClr val="tx1"/>
                </a:solidFill>
                <a:effectLst/>
                <a:latin typeface="Segoe UI" panose="020B0502040204020203" pitchFamily="34" charset="0"/>
                <a:cs typeface="Segoe UI" panose="020B0502040204020203" pitchFamily="34" charset="0"/>
              </a:rPr>
              <a:t>​ </a:t>
            </a:r>
            <a:r>
              <a:rPr lang="en-US" sz="1600" b="0" i="0" u="none" strike="noStrike" kern="1200" dirty="0">
                <a:solidFill>
                  <a:schemeClr val="tx1"/>
                </a:solidFill>
                <a:effectLst/>
                <a:latin typeface="Segoe UI" panose="020B0502040204020203" pitchFamily="34" charset="0"/>
                <a:cs typeface="Segoe UI" panose="020B0502040204020203" pitchFamily="34" charset="0"/>
              </a:rPr>
              <a:t>The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VHA</a:t>
            </a:r>
            <a:r>
              <a:rPr lang="en-US" sz="1600" b="0" i="0" u="none" strike="noStrike" kern="1200" dirty="0">
                <a:solidFill>
                  <a:schemeClr val="tx1"/>
                </a:solidFill>
                <a:effectLst/>
                <a:latin typeface="Segoe UI" panose="020B0502040204020203" pitchFamily="34" charset="0"/>
                <a:cs typeface="Segoe UI" panose="020B0502040204020203" pitchFamily="34" charset="0"/>
              </a:rPr>
              <a:t> Community Care Product Line requires this service to modernize their legacy business applications as well as for VA existing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Pega</a:t>
            </a:r>
            <a:r>
              <a:rPr lang="en-US" sz="1600" b="0" i="0" u="none" strike="noStrike" kern="1200" dirty="0">
                <a:solidFill>
                  <a:schemeClr val="tx1"/>
                </a:solidFill>
                <a:effectLst/>
                <a:latin typeface="Segoe UI" panose="020B0502040204020203" pitchFamily="34" charset="0"/>
                <a:cs typeface="Segoe UI" panose="020B0502040204020203" pitchFamily="34" charset="0"/>
              </a:rPr>
              <a:t> business products and services that are configured and operating through use of </a:t>
            </a:r>
            <a:r>
              <a:rPr lang="en-US" sz="1600" b="0" i="0" u="none" strike="noStrike" kern="1200" dirty="0" err="1">
                <a:solidFill>
                  <a:schemeClr val="tx1"/>
                </a:solidFill>
                <a:effectLst/>
                <a:latin typeface="Segoe UI" panose="020B0502040204020203" pitchFamily="34" charset="0"/>
                <a:cs typeface="Segoe UI" panose="020B0502040204020203" pitchFamily="34" charset="0"/>
              </a:rPr>
              <a:t>Pega</a:t>
            </a:r>
            <a:r>
              <a:rPr lang="en-US" sz="1600" b="0" i="0" u="none" strike="noStrike" kern="1200" dirty="0">
                <a:solidFill>
                  <a:schemeClr val="tx1"/>
                </a:solidFill>
                <a:effectLst/>
                <a:latin typeface="Segoe UI" panose="020B0502040204020203" pitchFamily="34" charset="0"/>
                <a:cs typeface="Segoe UI" panose="020B0502040204020203" pitchFamily="34" charset="0"/>
              </a:rPr>
              <a:t> Systems or equal commercial-off-the-shelf development platforms. </a:t>
            </a:r>
            <a:r>
              <a:rPr lang="en-US" sz="1600" b="0" i="0" kern="1200" dirty="0">
                <a:solidFill>
                  <a:schemeClr val="tx1"/>
                </a:solidFill>
                <a:effectLst/>
                <a:latin typeface="Segoe UI" panose="020B0502040204020203" pitchFamily="34" charset="0"/>
                <a:cs typeface="Segoe UI" panose="020B0502040204020203" pitchFamily="34" charset="0"/>
              </a:rPr>
              <a:t>​</a:t>
            </a:r>
            <a:r>
              <a:rPr lang="en-US" sz="1600" i="1" kern="1200" dirty="0">
                <a:solidFill>
                  <a:schemeClr val="tx1"/>
                </a:solidFill>
                <a:effectLst/>
                <a:latin typeface="Segoe UI" panose="020B0502040204020203" pitchFamily="34" charset="0"/>
                <a:cs typeface="Segoe UI" panose="020B0502040204020203" pitchFamily="34" charset="0"/>
              </a:rPr>
              <a:t>(</a:t>
            </a:r>
            <a:r>
              <a:rPr lang="en-US" sz="1600" i="1" dirty="0">
                <a:latin typeface="Segoe UI" panose="020B0502040204020203" pitchFamily="34" charset="0"/>
                <a:cs typeface="Segoe UI" panose="020B0502040204020203" pitchFamily="34" charset="0"/>
              </a:rPr>
              <a:t>Estimated Need Date FY24 Q4)</a:t>
            </a:r>
          </a:p>
        </p:txBody>
      </p:sp>
      <p:sp>
        <p:nvSpPr>
          <p:cNvPr id="4" name="Slide Number Placeholder 3">
            <a:extLst>
              <a:ext uri="{FF2B5EF4-FFF2-40B4-BE49-F238E27FC236}">
                <a16:creationId xmlns:a16="http://schemas.microsoft.com/office/drawing/2014/main" id="{A253B316-9CEB-8D2C-3536-22A041DB3C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67467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050D-9C87-CB58-AE79-87FED9820F57}"/>
              </a:ext>
            </a:extLst>
          </p:cNvPr>
          <p:cNvSpPr>
            <a:spLocks noGrp="1"/>
          </p:cNvSpPr>
          <p:nvPr>
            <p:ph type="title"/>
          </p:nvPr>
        </p:nvSpPr>
        <p:spPr/>
        <p:txBody>
          <a:bodyPr>
            <a:normAutofit fontScale="90000"/>
          </a:bodyPr>
          <a:lstStyle/>
          <a:p>
            <a:r>
              <a:rPr lang="en-US" dirty="0"/>
              <a:t>Future or Upcoming PES Requirements (3 of 3)</a:t>
            </a:r>
          </a:p>
        </p:txBody>
      </p:sp>
      <p:sp>
        <p:nvSpPr>
          <p:cNvPr id="3" name="Content Placeholder 2">
            <a:extLst>
              <a:ext uri="{FF2B5EF4-FFF2-40B4-BE49-F238E27FC236}">
                <a16:creationId xmlns:a16="http://schemas.microsoft.com/office/drawing/2014/main" id="{D3384F5F-2806-DDC4-199E-ACA16B169A7A}"/>
              </a:ext>
            </a:extLst>
          </p:cNvPr>
          <p:cNvSpPr>
            <a:spLocks noGrp="1"/>
          </p:cNvSpPr>
          <p:nvPr>
            <p:ph idx="1"/>
          </p:nvPr>
        </p:nvSpPr>
        <p:spPr>
          <a:xfrm>
            <a:off x="149288" y="839756"/>
            <a:ext cx="8901404" cy="5169158"/>
          </a:xfrm>
        </p:spPr>
        <p:txBody>
          <a:bodyPr vert="horz" lIns="91440" tIns="45720" rIns="91440" bIns="45720" rtlCol="0" anchor="t">
            <a:normAutofit/>
          </a:bodyPr>
          <a:lstStyle/>
          <a:p>
            <a:r>
              <a:rPr lang="en-US" sz="2000" b="1" kern="1200" dirty="0">
                <a:latin typeface="Segoe UI"/>
                <a:cs typeface="Segoe UI"/>
              </a:rPr>
              <a:t>Veteran Experience Technical Platform (</a:t>
            </a:r>
            <a:r>
              <a:rPr lang="en-US" sz="2000" b="1" kern="1200" dirty="0" err="1">
                <a:latin typeface="Segoe UI"/>
                <a:cs typeface="Segoe UI"/>
              </a:rPr>
              <a:t>VETPS</a:t>
            </a:r>
            <a:r>
              <a:rPr lang="en-US" sz="2000" b="1" kern="1200" dirty="0">
                <a:latin typeface="Segoe UI"/>
                <a:cs typeface="Segoe UI"/>
              </a:rPr>
              <a:t>) 2.0</a:t>
            </a:r>
          </a:p>
          <a:p>
            <a:pPr lvl="1"/>
            <a:r>
              <a:rPr lang="en-US" sz="2000" dirty="0">
                <a:latin typeface="Segoe UI"/>
                <a:cs typeface="Segoe UI"/>
              </a:rPr>
              <a:t>Provides product management support for product and sustainment activities. Major work areas include administrative support, meeting support, capital planning and investment, communications, technical writing, configuration management, onboarding, functional analysis, testing, implementation management, release management, schedule support, strategic analysis, engineering and technical support. </a:t>
            </a:r>
            <a:r>
              <a:rPr lang="en-US" sz="2000" i="1" dirty="0">
                <a:latin typeface="Segoe UI"/>
                <a:cs typeface="Segoe UI"/>
              </a:rPr>
              <a:t>(Estimated Need Date FY24 Q4)</a:t>
            </a:r>
          </a:p>
          <a:p>
            <a:r>
              <a:rPr lang="en-US" sz="2000" b="1" dirty="0">
                <a:latin typeface="Segoe UI"/>
                <a:cs typeface="Segoe UI"/>
              </a:rPr>
              <a:t>Data and Analytics Integrated Modernization and Operations (</a:t>
            </a:r>
            <a:r>
              <a:rPr lang="en-US" sz="2000" b="1" dirty="0" err="1">
                <a:latin typeface="Segoe UI"/>
                <a:cs typeface="Segoe UI"/>
              </a:rPr>
              <a:t>DAIMO</a:t>
            </a:r>
            <a:r>
              <a:rPr lang="en-US" sz="2000" b="1" dirty="0">
                <a:latin typeface="Segoe UI"/>
                <a:cs typeface="Segoe UI"/>
              </a:rPr>
              <a:t>)</a:t>
            </a:r>
          </a:p>
          <a:p>
            <a:pPr lvl="1"/>
            <a:r>
              <a:rPr lang="en-US" sz="2000" dirty="0">
                <a:latin typeface="Segoe UI"/>
                <a:cs typeface="Segoe UI"/>
              </a:rPr>
              <a:t>Provides </a:t>
            </a:r>
            <a:r>
              <a:rPr lang="en-US" sz="2000" dirty="0" err="1">
                <a:latin typeface="Segoe UI"/>
                <a:cs typeface="Segoe UI"/>
              </a:rPr>
              <a:t>O&amp;M</a:t>
            </a:r>
            <a:r>
              <a:rPr lang="en-US" sz="2000" dirty="0">
                <a:latin typeface="Segoe UI"/>
                <a:cs typeface="Segoe UI"/>
              </a:rPr>
              <a:t>, enhancement, and modernization services primarily to Data and Analytics products (Cloud hosting support, software development, and security support). Includes coverage for data analysis and data science efforts, AI/ML, and data visualization. </a:t>
            </a:r>
            <a:r>
              <a:rPr lang="en-US" sz="2000" i="1" dirty="0">
                <a:latin typeface="Segoe UI"/>
                <a:cs typeface="Segoe UI"/>
              </a:rPr>
              <a:t>(Estimated Need Date FY24 Q4</a:t>
            </a:r>
            <a:r>
              <a:rPr lang="en-US" sz="2000" i="1" dirty="0">
                <a:ea typeface="+mn-lt"/>
                <a:cs typeface="+mn-lt"/>
              </a:rPr>
              <a:t>)</a:t>
            </a:r>
          </a:p>
        </p:txBody>
      </p:sp>
      <p:sp>
        <p:nvSpPr>
          <p:cNvPr id="4" name="Slide Number Placeholder 3">
            <a:extLst>
              <a:ext uri="{FF2B5EF4-FFF2-40B4-BE49-F238E27FC236}">
                <a16:creationId xmlns:a16="http://schemas.microsoft.com/office/drawing/2014/main" id="{11F05739-9456-30F9-09C5-993CB02C4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2033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2" name="Table 11"/>
          <p:cNvGraphicFramePr>
            <a:graphicFrameLocks noGrp="1"/>
          </p:cNvGraphicFramePr>
          <p:nvPr/>
        </p:nvGraphicFramePr>
        <p:xfrm>
          <a:off x="800099" y="2758440"/>
          <a:ext cx="7543802" cy="1280160"/>
        </p:xfrm>
        <a:graphic>
          <a:graphicData uri="http://schemas.openxmlformats.org/drawingml/2006/table">
            <a:tbl>
              <a:tblPr firstRow="1" bandRow="1">
                <a:tableStyleId>{C083E6E3-FA7D-4D7B-A595-EF9225AFEA82}</a:tableStyleId>
              </a:tblPr>
              <a:tblGrid>
                <a:gridCol w="1793631">
                  <a:extLst>
                    <a:ext uri="{9D8B030D-6E8A-4147-A177-3AD203B41FA5}">
                      <a16:colId xmlns:a16="http://schemas.microsoft.com/office/drawing/2014/main" val="20000"/>
                    </a:ext>
                  </a:extLst>
                </a:gridCol>
                <a:gridCol w="1406769">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4"/>
                    </a:ext>
                  </a:extLst>
                </a:gridCol>
                <a:gridCol w="1447802">
                  <a:extLst>
                    <a:ext uri="{9D8B030D-6E8A-4147-A177-3AD203B41FA5}">
                      <a16:colId xmlns:a16="http://schemas.microsoft.com/office/drawing/2014/main" val="20005"/>
                    </a:ext>
                  </a:extLst>
                </a:gridCol>
              </a:tblGrid>
              <a:tr h="249116">
                <a:tc>
                  <a:txBody>
                    <a:bodyPr/>
                    <a:lstStyle/>
                    <a:p>
                      <a:pPr algn="ctr"/>
                      <a:endParaRPr lang="en-US" sz="22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gridSpan="2">
                  <a:txBody>
                    <a:bodyPr/>
                    <a:lstStyle/>
                    <a:p>
                      <a:pPr algn="ctr"/>
                      <a:r>
                        <a:rPr lang="en-US" sz="2200" dirty="0">
                          <a:solidFill>
                            <a:schemeClr val="bg1"/>
                          </a:solidFill>
                          <a:latin typeface="Arial" panose="020B0604020202020204" pitchFamily="34" charset="0"/>
                          <a:cs typeface="Arial" panose="020B0604020202020204" pitchFamily="34" charset="0"/>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dirty="0"/>
                    </a:p>
                  </a:txBody>
                  <a:tcPr/>
                </a:tc>
                <a:tc gridSpan="2">
                  <a:txBody>
                    <a:bodyPr/>
                    <a:lstStyle/>
                    <a:p>
                      <a:pPr algn="ctr"/>
                      <a:r>
                        <a:rPr lang="en-US" sz="2200" dirty="0">
                          <a:solidFill>
                            <a:schemeClr val="bg1"/>
                          </a:solidFill>
                          <a:latin typeface="Arial" panose="020B0604020202020204" pitchFamily="34" charset="0"/>
                          <a:cs typeface="Arial" panose="020B0604020202020204" pitchFamily="34" charset="0"/>
                        </a:rPr>
                        <a:t>DOLLARS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dirty="0"/>
                    </a:p>
                  </a:txBody>
                  <a:tcPr/>
                </a:tc>
                <a:extLst>
                  <a:ext uri="{0D108BD9-81ED-4DB2-BD59-A6C34878D82A}">
                    <a16:rowId xmlns:a16="http://schemas.microsoft.com/office/drawing/2014/main" val="10000"/>
                  </a:ext>
                </a:extLst>
              </a:tr>
              <a:tr h="234381">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2023</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2024</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2023</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tc>
                  <a:txBody>
                    <a:bodyPr/>
                    <a:lstStyle/>
                    <a:p>
                      <a:pPr algn="ctr"/>
                      <a:r>
                        <a:rPr lang="en-US" sz="2200" b="1" i="0" u="sng" dirty="0">
                          <a:latin typeface="Arial" panose="020B0604020202020204" pitchFamily="34" charset="0"/>
                          <a:cs typeface="Arial" panose="020B0604020202020204" pitchFamily="34" charset="0"/>
                        </a:rPr>
                        <a:t>2024</a:t>
                      </a:r>
                      <a:endParaRPr lang="en-US" sz="2200" b="1" i="0" u="sng"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alpha val="20000"/>
                      </a:schemeClr>
                    </a:solidFill>
                  </a:tcPr>
                </a:tc>
                <a:extLst>
                  <a:ext uri="{0D108BD9-81ED-4DB2-BD59-A6C34878D82A}">
                    <a16:rowId xmlns:a16="http://schemas.microsoft.com/office/drawing/2014/main" val="10001"/>
                  </a:ext>
                </a:extLst>
              </a:tr>
              <a:tr h="274320">
                <a:tc>
                  <a:txBody>
                    <a:bodyPr/>
                    <a:lstStyle/>
                    <a:p>
                      <a:pPr algn="ctr"/>
                      <a:r>
                        <a:rPr lang="en-US" sz="2200" b="0" dirty="0">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Arial" panose="020B0604020202020204" pitchFamily="34" charset="0"/>
                          <a:cs typeface="Arial" panose="020B0604020202020204" pitchFamily="34" charset="0"/>
                        </a:rPr>
                        <a:t>1,969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Arial" panose="020B0604020202020204" pitchFamily="34" charset="0"/>
                          <a:cs typeface="Arial" panose="020B0604020202020204" pitchFamily="34" charset="0"/>
                        </a:rPr>
                        <a:t>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1" kern="1200" dirty="0">
                          <a:solidFill>
                            <a:schemeClr val="tx1"/>
                          </a:solidFill>
                          <a:latin typeface="Arial" panose="020B0604020202020204" pitchFamily="34" charset="0"/>
                          <a:ea typeface="+mn-ea"/>
                          <a:cs typeface="Arial" panose="020B0604020202020204" pitchFamily="34" charset="0"/>
                        </a:rPr>
                        <a:t>$4.30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b="1" kern="1200" dirty="0">
                          <a:solidFill>
                            <a:schemeClr val="tx1"/>
                          </a:solidFill>
                          <a:latin typeface="Arial" panose="020B0604020202020204" pitchFamily="34" charset="0"/>
                          <a:ea typeface="+mn-ea"/>
                          <a:cs typeface="Arial" panose="020B0604020202020204" pitchFamily="34" charset="0"/>
                        </a:rPr>
                        <a:t>$4.05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itle 3">
            <a:extLst>
              <a:ext uri="{FF2B5EF4-FFF2-40B4-BE49-F238E27FC236}">
                <a16:creationId xmlns:a16="http://schemas.microsoft.com/office/drawing/2014/main" id="{6EA9F3F9-89A6-4301-B7F2-5C32A2D52372}"/>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Yearly Obligations</a:t>
            </a:r>
          </a:p>
        </p:txBody>
      </p:sp>
      <p:sp>
        <p:nvSpPr>
          <p:cNvPr id="6" name="Title 3">
            <a:extLst>
              <a:ext uri="{FF2B5EF4-FFF2-40B4-BE49-F238E27FC236}">
                <a16:creationId xmlns:a16="http://schemas.microsoft.com/office/drawing/2014/main" id="{EB1849D7-19AE-48B0-BCCE-325AA80033D5}"/>
              </a:ext>
            </a:extLst>
          </p:cNvPr>
          <p:cNvSpPr txBox="1">
            <a:spLocks/>
          </p:cNvSpPr>
          <p:nvPr/>
        </p:nvSpPr>
        <p:spPr>
          <a:xfrm>
            <a:off x="1333500" y="1223426"/>
            <a:ext cx="6477000" cy="1077218"/>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Same Time Last Year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(June 21</a:t>
            </a:r>
            <a:r>
              <a:rPr lang="en-US" sz="3200" dirty="0">
                <a:solidFill>
                  <a:srgbClr val="000000"/>
                </a:solidFill>
                <a:latin typeface="Arial" panose="020B0604020202020204" pitchFamily="34" charset="0"/>
                <a:cs typeface="Arial" panose="020B0604020202020204" pitchFamily="34" charset="0"/>
              </a:rPr>
              <a:t>, 2023</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12773223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C24D9-DB4E-1AD3-FC20-0D50CE52B9B2}"/>
              </a:ext>
            </a:extLst>
          </p:cNvPr>
          <p:cNvSpPr>
            <a:spLocks noGrp="1"/>
          </p:cNvSpPr>
          <p:nvPr>
            <p:ph type="title"/>
          </p:nvPr>
        </p:nvSpPr>
        <p:spPr/>
        <p:txBody>
          <a:bodyPr>
            <a:normAutofit/>
          </a:bodyPr>
          <a:lstStyle/>
          <a:p>
            <a:r>
              <a:rPr lang="en-US" sz="3600" dirty="0"/>
              <a:t>Contract Outlook</a:t>
            </a:r>
          </a:p>
        </p:txBody>
      </p:sp>
      <p:sp>
        <p:nvSpPr>
          <p:cNvPr id="2" name="Text Placeholder 1">
            <a:extLst>
              <a:ext uri="{FF2B5EF4-FFF2-40B4-BE49-F238E27FC236}">
                <a16:creationId xmlns:a16="http://schemas.microsoft.com/office/drawing/2014/main" id="{84B28A6D-ED35-5832-4148-25B5DB659FAC}"/>
              </a:ext>
            </a:extLst>
          </p:cNvPr>
          <p:cNvSpPr>
            <a:spLocks noGrp="1"/>
          </p:cNvSpPr>
          <p:nvPr>
            <p:ph type="body" idx="4294967295"/>
          </p:nvPr>
        </p:nvSpPr>
        <p:spPr>
          <a:xfrm>
            <a:off x="-4718581" y="655320"/>
            <a:ext cx="4242816" cy="4525963"/>
          </a:xfrm>
        </p:spPr>
        <p:txBody>
          <a:bodyPr>
            <a:normAutofit fontScale="92500"/>
          </a:bodyPr>
          <a:lstStyle/>
          <a:p>
            <a:r>
              <a:rPr lang="en-US" sz="1800" dirty="0"/>
              <a:t>TIS 2.0 –  Recompete – Project start date: FY24 Q3/4 – Primary Product Line: PES</a:t>
            </a:r>
          </a:p>
          <a:p>
            <a:r>
              <a:rPr lang="en-US" sz="1800" dirty="0" err="1"/>
              <a:t>PTEMS</a:t>
            </a:r>
            <a:r>
              <a:rPr lang="en-US" sz="1800" dirty="0"/>
              <a:t> 2.0 – Recompete – Project start date: FY24 Q3/4 – Primary Product Line: DTC</a:t>
            </a:r>
          </a:p>
          <a:p>
            <a:r>
              <a:rPr lang="en-US" sz="1800" dirty="0"/>
              <a:t>OMEGA – Recompete – Project start date: FY24 Q3 – Primary Product Line: DTC</a:t>
            </a:r>
          </a:p>
          <a:p>
            <a:r>
              <a:rPr lang="en-US" sz="1800" dirty="0" err="1"/>
              <a:t>DAIMO</a:t>
            </a:r>
            <a:r>
              <a:rPr lang="en-US" sz="1800" dirty="0"/>
              <a:t> – Recompete – Project start date: FY24 Q4 – Primary Product Line: DA</a:t>
            </a:r>
          </a:p>
          <a:p>
            <a:r>
              <a:rPr lang="en-US" sz="1800" dirty="0" err="1"/>
              <a:t>Pega</a:t>
            </a:r>
            <a:r>
              <a:rPr lang="en-US" sz="1800" dirty="0"/>
              <a:t> PaaS/SaaS Subscriptions – Recompete – Project start date: FY24 Q4 – Primary Product Line: DTC</a:t>
            </a:r>
          </a:p>
          <a:p>
            <a:r>
              <a:rPr lang="en-US" sz="1800" dirty="0" err="1"/>
              <a:t>VETPS</a:t>
            </a:r>
            <a:r>
              <a:rPr lang="en-US" sz="1800" dirty="0"/>
              <a:t> 2.0 – Recompete – Project start date: FY24 Q4 – Primary Product Line - DA</a:t>
            </a:r>
          </a:p>
        </p:txBody>
      </p:sp>
      <p:graphicFrame>
        <p:nvGraphicFramePr>
          <p:cNvPr id="5" name="Table 5" descr="TIS 2.0 –  Recompete – Project start date: FY24 Q3/4 – Primary Product Line: PES&#10;&#10;PTEMS 2.0 – Recompete – Project start date: FY24 Q3/4 – Primary Product Line: DTC&#10;&#10;OMEGA – Recompete – Project start date: FY24 Q3 – Primary Product Line: DTC&#10;&#10;DAIMO – Recompete – Project start date: FY24 Q4 – Primary Product Line: DA&#10;&#10;Pega PaaS/SaaS Subscriptions – Recompete – Project start date: FY24 Q4 – Primary Product Line: DTC&#10;&#10;VETPS 2.0 – Recompete – Project start date: FY24 Q4 – Primary Product Line - DA&#10;">
            <a:extLst>
              <a:ext uri="{FF2B5EF4-FFF2-40B4-BE49-F238E27FC236}">
                <a16:creationId xmlns:a16="http://schemas.microsoft.com/office/drawing/2014/main" id="{80AAF9A9-48CE-2205-66BE-C7612729F7BD}"/>
              </a:ext>
            </a:extLst>
          </p:cNvPr>
          <p:cNvGraphicFramePr>
            <a:graphicFrameLocks noGrp="1"/>
          </p:cNvGraphicFramePr>
          <p:nvPr>
            <p:ph idx="1"/>
          </p:nvPr>
        </p:nvGraphicFramePr>
        <p:xfrm>
          <a:off x="246579" y="1179472"/>
          <a:ext cx="8680310" cy="4084320"/>
        </p:xfrm>
        <a:graphic>
          <a:graphicData uri="http://schemas.openxmlformats.org/drawingml/2006/table">
            <a:tbl>
              <a:tblPr firstRow="1" bandRow="1">
                <a:tableStyleId>{21E4AEA4-8DFA-4A89-87EB-49C32662AFE0}</a:tableStyleId>
              </a:tblPr>
              <a:tblGrid>
                <a:gridCol w="1972637">
                  <a:extLst>
                    <a:ext uri="{9D8B030D-6E8A-4147-A177-3AD203B41FA5}">
                      <a16:colId xmlns:a16="http://schemas.microsoft.com/office/drawing/2014/main" val="160716772"/>
                    </a:ext>
                  </a:extLst>
                </a:gridCol>
                <a:gridCol w="1673094">
                  <a:extLst>
                    <a:ext uri="{9D8B030D-6E8A-4147-A177-3AD203B41FA5}">
                      <a16:colId xmlns:a16="http://schemas.microsoft.com/office/drawing/2014/main" val="3144126002"/>
                    </a:ext>
                  </a:extLst>
                </a:gridCol>
                <a:gridCol w="2539310">
                  <a:extLst>
                    <a:ext uri="{9D8B030D-6E8A-4147-A177-3AD203B41FA5}">
                      <a16:colId xmlns:a16="http://schemas.microsoft.com/office/drawing/2014/main" val="2000321910"/>
                    </a:ext>
                  </a:extLst>
                </a:gridCol>
                <a:gridCol w="2495269">
                  <a:extLst>
                    <a:ext uri="{9D8B030D-6E8A-4147-A177-3AD203B41FA5}">
                      <a16:colId xmlns:a16="http://schemas.microsoft.com/office/drawing/2014/main" val="4147436111"/>
                    </a:ext>
                  </a:extLst>
                </a:gridCol>
              </a:tblGrid>
              <a:tr h="635221">
                <a:tc>
                  <a:txBody>
                    <a:bodyPr/>
                    <a:lstStyle/>
                    <a:p>
                      <a:pPr algn="ctr"/>
                      <a:r>
                        <a:rPr lang="en-US" sz="2400" dirty="0">
                          <a:latin typeface="Segoe UI" panose="020B0502040204020203" pitchFamily="34" charset="0"/>
                          <a:cs typeface="Segoe UI" panose="020B0502040204020203" pitchFamily="34" charset="0"/>
                        </a:rPr>
                        <a:t>Recompete or New</a:t>
                      </a:r>
                    </a:p>
                  </a:txBody>
                  <a:tcPr/>
                </a:tc>
                <a:tc>
                  <a:txBody>
                    <a:bodyPr/>
                    <a:lstStyle/>
                    <a:p>
                      <a:pPr algn="ctr"/>
                      <a:r>
                        <a:rPr lang="en-US" sz="2400" dirty="0">
                          <a:latin typeface="Segoe UI" panose="020B0502040204020203" pitchFamily="34" charset="0"/>
                          <a:cs typeface="Segoe UI" panose="020B0502040204020203" pitchFamily="34" charset="0"/>
                        </a:rPr>
                        <a:t>Project Start Date</a:t>
                      </a:r>
                    </a:p>
                  </a:txBody>
                  <a:tcPr/>
                </a:tc>
                <a:tc>
                  <a:txBody>
                    <a:bodyPr/>
                    <a:lstStyle/>
                    <a:p>
                      <a:pPr algn="ctr"/>
                      <a:r>
                        <a:rPr lang="en-US" sz="2400" dirty="0">
                          <a:latin typeface="Segoe UI" panose="020B0502040204020203" pitchFamily="34" charset="0"/>
                          <a:cs typeface="Segoe UI" panose="020B0502040204020203" pitchFamily="34" charset="0"/>
                        </a:rPr>
                        <a:t>Primary </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Product Line </a:t>
                      </a:r>
                      <a:br>
                        <a:rPr lang="en-US" sz="2400"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(if applicable)</a:t>
                      </a:r>
                    </a:p>
                  </a:txBody>
                  <a:tcPr/>
                </a:tc>
                <a:tc>
                  <a:txBody>
                    <a:bodyPr/>
                    <a:lstStyle/>
                    <a:p>
                      <a:pPr algn="ctr"/>
                      <a:r>
                        <a:rPr lang="en-US" sz="2400" dirty="0">
                          <a:latin typeface="Segoe UI" panose="020B0502040204020203" pitchFamily="34" charset="0"/>
                          <a:cs typeface="Segoe UI" panose="020B0502040204020203" pitchFamily="34" charset="0"/>
                        </a:rPr>
                        <a:t>Acquisition Title</a:t>
                      </a:r>
                    </a:p>
                  </a:txBody>
                  <a:tcPr/>
                </a:tc>
                <a:extLst>
                  <a:ext uri="{0D108BD9-81ED-4DB2-BD59-A6C34878D82A}">
                    <a16:rowId xmlns:a16="http://schemas.microsoft.com/office/drawing/2014/main" val="1847673047"/>
                  </a:ext>
                </a:extLst>
              </a:tr>
              <a:tr h="368025">
                <a:tc>
                  <a:txBody>
                    <a:bodyPr/>
                    <a:lstStyle/>
                    <a:p>
                      <a:r>
                        <a:rPr lang="en-US" sz="2200" dirty="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Q3/4</a:t>
                      </a:r>
                    </a:p>
                  </a:txBody>
                  <a:tcPr/>
                </a:tc>
                <a:tc>
                  <a:txBody>
                    <a:bodyPr/>
                    <a:lstStyle/>
                    <a:p>
                      <a:r>
                        <a:rPr lang="en-US" sz="2200">
                          <a:latin typeface="Segoe UI" panose="020B0502040204020203" pitchFamily="34" charset="0"/>
                          <a:cs typeface="Segoe UI" panose="020B0502040204020203" pitchFamily="34" charset="0"/>
                        </a:rPr>
                        <a:t>PES</a:t>
                      </a:r>
                    </a:p>
                  </a:txBody>
                  <a:tcPr/>
                </a:tc>
                <a:tc>
                  <a:txBody>
                    <a:bodyPr/>
                    <a:lstStyle/>
                    <a:p>
                      <a:r>
                        <a:rPr lang="en-US" sz="2200" dirty="0">
                          <a:latin typeface="Segoe UI" panose="020B0502040204020203" pitchFamily="34" charset="0"/>
                          <a:cs typeface="Segoe UI" panose="020B0502040204020203" pitchFamily="34" charset="0"/>
                        </a:rPr>
                        <a:t>TIS 2.0</a:t>
                      </a:r>
                    </a:p>
                  </a:txBody>
                  <a:tcPr/>
                </a:tc>
                <a:extLst>
                  <a:ext uri="{0D108BD9-81ED-4DB2-BD59-A6C34878D82A}">
                    <a16:rowId xmlns:a16="http://schemas.microsoft.com/office/drawing/2014/main" val="495049303"/>
                  </a:ext>
                </a:extLst>
              </a:tr>
              <a:tr h="368025">
                <a:tc>
                  <a:txBody>
                    <a:bodyPr/>
                    <a:lstStyle/>
                    <a:p>
                      <a:r>
                        <a:rPr lang="en-US" sz="220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Q3/4</a:t>
                      </a:r>
                    </a:p>
                  </a:txBody>
                  <a:tcPr/>
                </a:tc>
                <a:tc>
                  <a:txBody>
                    <a:bodyPr/>
                    <a:lstStyle/>
                    <a:p>
                      <a:r>
                        <a:rPr lang="en-US" sz="2200" dirty="0">
                          <a:latin typeface="Segoe UI" panose="020B0502040204020203" pitchFamily="34" charset="0"/>
                          <a:cs typeface="Segoe UI" panose="020B0502040204020203" pitchFamily="34" charset="0"/>
                        </a:rPr>
                        <a:t>DTC</a:t>
                      </a:r>
                    </a:p>
                  </a:txBody>
                  <a:tcPr/>
                </a:tc>
                <a:tc>
                  <a:txBody>
                    <a:bodyPr/>
                    <a:lstStyle/>
                    <a:p>
                      <a:r>
                        <a:rPr lang="en-US" sz="2200" dirty="0" err="1">
                          <a:latin typeface="Segoe UI" panose="020B0502040204020203" pitchFamily="34" charset="0"/>
                          <a:cs typeface="Segoe UI" panose="020B0502040204020203" pitchFamily="34" charset="0"/>
                        </a:rPr>
                        <a:t>PTEMS</a:t>
                      </a:r>
                      <a:r>
                        <a:rPr lang="en-US" sz="2200" dirty="0">
                          <a:latin typeface="Segoe UI" panose="020B0502040204020203" pitchFamily="34" charset="0"/>
                          <a:cs typeface="Segoe UI" panose="020B0502040204020203" pitchFamily="34" charset="0"/>
                        </a:rPr>
                        <a:t> 2.0</a:t>
                      </a:r>
                    </a:p>
                  </a:txBody>
                  <a:tcPr/>
                </a:tc>
                <a:extLst>
                  <a:ext uri="{0D108BD9-81ED-4DB2-BD59-A6C34878D82A}">
                    <a16:rowId xmlns:a16="http://schemas.microsoft.com/office/drawing/2014/main" val="2807782668"/>
                  </a:ext>
                </a:extLst>
              </a:tr>
              <a:tr h="368025">
                <a:tc>
                  <a:txBody>
                    <a:bodyPr/>
                    <a:lstStyle/>
                    <a:p>
                      <a:r>
                        <a:rPr lang="en-US" sz="2200" dirty="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Q3</a:t>
                      </a:r>
                    </a:p>
                  </a:txBody>
                  <a:tcPr/>
                </a:tc>
                <a:tc>
                  <a:txBody>
                    <a:bodyPr/>
                    <a:lstStyle/>
                    <a:p>
                      <a:r>
                        <a:rPr lang="en-US" sz="2200" dirty="0">
                          <a:latin typeface="Segoe UI" panose="020B0502040204020203" pitchFamily="34" charset="0"/>
                          <a:cs typeface="Segoe UI" panose="020B0502040204020203" pitchFamily="34" charset="0"/>
                        </a:rPr>
                        <a:t>DTC</a:t>
                      </a:r>
                    </a:p>
                  </a:txBody>
                  <a:tcPr/>
                </a:tc>
                <a:tc>
                  <a:txBody>
                    <a:bodyPr/>
                    <a:lstStyle/>
                    <a:p>
                      <a:r>
                        <a:rPr lang="en-US" sz="2200" dirty="0">
                          <a:latin typeface="Segoe UI" panose="020B0502040204020203" pitchFamily="34" charset="0"/>
                          <a:cs typeface="Segoe UI" panose="020B0502040204020203" pitchFamily="34" charset="0"/>
                        </a:rPr>
                        <a:t>OMEGA</a:t>
                      </a:r>
                    </a:p>
                  </a:txBody>
                  <a:tcPr/>
                </a:tc>
                <a:extLst>
                  <a:ext uri="{0D108BD9-81ED-4DB2-BD59-A6C34878D82A}">
                    <a16:rowId xmlns:a16="http://schemas.microsoft.com/office/drawing/2014/main" val="2802175358"/>
                  </a:ext>
                </a:extLst>
              </a:tr>
              <a:tr h="368025">
                <a:tc>
                  <a:txBody>
                    <a:bodyPr/>
                    <a:lstStyle/>
                    <a:p>
                      <a:r>
                        <a:rPr lang="en-US" sz="220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Q4</a:t>
                      </a:r>
                    </a:p>
                  </a:txBody>
                  <a:tcPr/>
                </a:tc>
                <a:tc>
                  <a:txBody>
                    <a:bodyPr/>
                    <a:lstStyle/>
                    <a:p>
                      <a:r>
                        <a:rPr lang="en-US" sz="2200" dirty="0">
                          <a:latin typeface="Segoe UI" panose="020B0502040204020203" pitchFamily="34" charset="0"/>
                          <a:cs typeface="Segoe UI" panose="020B0502040204020203" pitchFamily="34" charset="0"/>
                        </a:rPr>
                        <a:t>DA</a:t>
                      </a:r>
                    </a:p>
                  </a:txBody>
                  <a:tcPr/>
                </a:tc>
                <a:tc>
                  <a:txBody>
                    <a:bodyPr/>
                    <a:lstStyle/>
                    <a:p>
                      <a:r>
                        <a:rPr lang="en-US" sz="2200" dirty="0" err="1">
                          <a:latin typeface="Segoe UI" panose="020B0502040204020203" pitchFamily="34" charset="0"/>
                          <a:cs typeface="Segoe UI" panose="020B0502040204020203" pitchFamily="34" charset="0"/>
                        </a:rPr>
                        <a:t>DAIMO</a:t>
                      </a:r>
                      <a:endParaRPr lang="en-US" sz="22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802969498"/>
                  </a:ext>
                </a:extLst>
              </a:tr>
              <a:tr h="133623">
                <a:tc>
                  <a:txBody>
                    <a:bodyPr/>
                    <a:lstStyle/>
                    <a:p>
                      <a:r>
                        <a:rPr lang="en-US" sz="220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Q4</a:t>
                      </a:r>
                    </a:p>
                  </a:txBody>
                  <a:tcPr/>
                </a:tc>
                <a:tc>
                  <a:txBody>
                    <a:bodyPr/>
                    <a:lstStyle/>
                    <a:p>
                      <a:r>
                        <a:rPr lang="en-US" sz="2200" dirty="0">
                          <a:latin typeface="Segoe UI" panose="020B0502040204020203" pitchFamily="34" charset="0"/>
                          <a:cs typeface="Segoe UI" panose="020B0502040204020203" pitchFamily="34" charset="0"/>
                        </a:rPr>
                        <a:t>DTC</a:t>
                      </a:r>
                    </a:p>
                  </a:txBody>
                  <a:tcPr/>
                </a:tc>
                <a:tc>
                  <a:txBody>
                    <a:bodyPr/>
                    <a:lstStyle/>
                    <a:p>
                      <a:r>
                        <a:rPr lang="en-US" sz="2200" dirty="0" err="1">
                          <a:latin typeface="Segoe UI" panose="020B0502040204020203" pitchFamily="34" charset="0"/>
                          <a:cs typeface="Segoe UI" panose="020B0502040204020203" pitchFamily="34" charset="0"/>
                        </a:rPr>
                        <a:t>Pega</a:t>
                      </a:r>
                      <a:r>
                        <a:rPr lang="en-US" sz="2200" dirty="0">
                          <a:latin typeface="Segoe UI" panose="020B0502040204020203" pitchFamily="34" charset="0"/>
                          <a:cs typeface="Segoe UI" panose="020B0502040204020203" pitchFamily="34" charset="0"/>
                        </a:rPr>
                        <a:t> PaaS/SaaS Subscriptions</a:t>
                      </a:r>
                    </a:p>
                  </a:txBody>
                  <a:tcPr/>
                </a:tc>
                <a:extLst>
                  <a:ext uri="{0D108BD9-81ED-4DB2-BD59-A6C34878D82A}">
                    <a16:rowId xmlns:a16="http://schemas.microsoft.com/office/drawing/2014/main" val="767234286"/>
                  </a:ext>
                </a:extLst>
              </a:tr>
              <a:tr h="133623">
                <a:tc>
                  <a:txBody>
                    <a:bodyPr/>
                    <a:lstStyle/>
                    <a:p>
                      <a:r>
                        <a:rPr lang="en-US" sz="2200">
                          <a:latin typeface="Segoe UI" panose="020B0502040204020203" pitchFamily="34" charset="0"/>
                          <a:cs typeface="Segoe UI" panose="020B0502040204020203" pitchFamily="34" charset="0"/>
                        </a:rPr>
                        <a:t>Recompete</a:t>
                      </a:r>
                    </a:p>
                  </a:txBody>
                  <a:tcPr/>
                </a:tc>
                <a:tc>
                  <a:txBody>
                    <a:bodyPr/>
                    <a:lstStyle/>
                    <a:p>
                      <a:r>
                        <a:rPr lang="en-US" sz="2200">
                          <a:latin typeface="Segoe UI" panose="020B0502040204020203" pitchFamily="34" charset="0"/>
                          <a:cs typeface="Segoe UI" panose="020B0502040204020203" pitchFamily="34" charset="0"/>
                        </a:rPr>
                        <a:t>FY24 Q4</a:t>
                      </a:r>
                    </a:p>
                  </a:txBody>
                  <a:tcPr/>
                </a:tc>
                <a:tc>
                  <a:txBody>
                    <a:bodyPr/>
                    <a:lstStyle/>
                    <a:p>
                      <a:r>
                        <a:rPr lang="en-US" sz="2200">
                          <a:latin typeface="Segoe UI" panose="020B0502040204020203" pitchFamily="34" charset="0"/>
                          <a:cs typeface="Segoe UI" panose="020B0502040204020203" pitchFamily="34" charset="0"/>
                        </a:rPr>
                        <a:t>DA</a:t>
                      </a:r>
                    </a:p>
                  </a:txBody>
                  <a:tcPr/>
                </a:tc>
                <a:tc>
                  <a:txBody>
                    <a:bodyPr/>
                    <a:lstStyle/>
                    <a:p>
                      <a:r>
                        <a:rPr lang="en-US" sz="2200" dirty="0" err="1">
                          <a:latin typeface="Segoe UI" panose="020B0502040204020203" pitchFamily="34" charset="0"/>
                          <a:cs typeface="Segoe UI" panose="020B0502040204020203" pitchFamily="34" charset="0"/>
                        </a:rPr>
                        <a:t>VETPS</a:t>
                      </a:r>
                      <a:r>
                        <a:rPr lang="en-US" sz="2200" dirty="0">
                          <a:latin typeface="Segoe UI" panose="020B0502040204020203" pitchFamily="34" charset="0"/>
                          <a:cs typeface="Segoe UI" panose="020B0502040204020203" pitchFamily="34" charset="0"/>
                        </a:rPr>
                        <a:t> 2.0</a:t>
                      </a:r>
                    </a:p>
                  </a:txBody>
                  <a:tcPr/>
                </a:tc>
                <a:extLst>
                  <a:ext uri="{0D108BD9-81ED-4DB2-BD59-A6C34878D82A}">
                    <a16:rowId xmlns:a16="http://schemas.microsoft.com/office/drawing/2014/main" val="1247163291"/>
                  </a:ext>
                </a:extLst>
              </a:tr>
            </a:tbl>
          </a:graphicData>
        </a:graphic>
      </p:graphicFrame>
      <p:sp>
        <p:nvSpPr>
          <p:cNvPr id="3" name="Slide Number Placeholder 2">
            <a:extLst>
              <a:ext uri="{FF2B5EF4-FFF2-40B4-BE49-F238E27FC236}">
                <a16:creationId xmlns:a16="http://schemas.microsoft.com/office/drawing/2014/main" id="{0F6B39EB-3C77-7AF9-35B1-51A0FD609F06}"/>
              </a:ext>
            </a:extLst>
          </p:cNvPr>
          <p:cNvSpPr>
            <a:spLocks noGrp="1"/>
          </p:cNvSpPr>
          <p:nvPr>
            <p:ph type="sldNum" sz="quarter" idx="12"/>
          </p:nvPr>
        </p:nvSpPr>
        <p:spPr/>
        <p:txBody>
          <a:bodyPr/>
          <a:lstStyle/>
          <a:p>
            <a:fld id="{D983F1FA-211D-3044-9E35-958DFBC26156}" type="slidenum">
              <a:rPr lang="en-US" smtClean="0">
                <a:solidFill>
                  <a:prstClr val="white"/>
                </a:solidFill>
              </a:rPr>
              <a:pPr/>
              <a:t>120</a:t>
            </a:fld>
            <a:endParaRPr lang="en-US">
              <a:solidFill>
                <a:prstClr val="white"/>
              </a:solidFill>
            </a:endParaRPr>
          </a:p>
        </p:txBody>
      </p:sp>
    </p:spTree>
    <p:extLst>
      <p:ext uri="{BB962C8B-B14F-4D97-AF65-F5344CB8AC3E}">
        <p14:creationId xmlns:p14="http://schemas.microsoft.com/office/powerpoint/2010/main" val="2997134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D6EC1-62C1-A782-60DB-96479F728D81}"/>
              </a:ext>
            </a:extLst>
          </p:cNvPr>
          <p:cNvSpPr>
            <a:spLocks noGrp="1"/>
          </p:cNvSpPr>
          <p:nvPr>
            <p:ph type="title"/>
          </p:nvPr>
        </p:nvSpPr>
        <p:spPr/>
        <p:txBody>
          <a:bodyPr>
            <a:normAutofit/>
          </a:bodyPr>
          <a:lstStyle/>
          <a:p>
            <a:r>
              <a:rPr lang="en-US" sz="3600" dirty="0"/>
              <a:t>Contact Us</a:t>
            </a:r>
          </a:p>
        </p:txBody>
      </p:sp>
      <p:sp>
        <p:nvSpPr>
          <p:cNvPr id="2" name="Content Placeholder 1">
            <a:extLst>
              <a:ext uri="{FF2B5EF4-FFF2-40B4-BE49-F238E27FC236}">
                <a16:creationId xmlns:a16="http://schemas.microsoft.com/office/drawing/2014/main" id="{996B898C-FFC7-7169-88BF-F414C9491AC2}"/>
              </a:ext>
            </a:extLst>
          </p:cNvPr>
          <p:cNvSpPr>
            <a:spLocks noGrp="1"/>
          </p:cNvSpPr>
          <p:nvPr>
            <p:ph idx="1"/>
          </p:nvPr>
        </p:nvSpPr>
        <p:spPr>
          <a:xfrm>
            <a:off x="457200" y="1828800"/>
            <a:ext cx="8229600" cy="2209800"/>
          </a:xfrm>
        </p:spPr>
        <p:txBody>
          <a:bodyPr/>
          <a:lstStyle/>
          <a:p>
            <a:pPr marL="0" indent="0" algn="ctr">
              <a:buNone/>
            </a:pPr>
            <a:r>
              <a:rPr lang="en-US">
                <a:solidFill>
                  <a:srgbClr val="0000FF"/>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www.digital.va.gov</a:t>
            </a:r>
            <a:endParaRPr lang="en-US">
              <a:solidFill>
                <a:srgbClr val="0000FF"/>
              </a:solidFill>
              <a:latin typeface="Segoe UI" panose="020B0502040204020203" pitchFamily="34" charset="0"/>
              <a:cs typeface="Segoe UI" panose="020B0502040204020203" pitchFamily="34" charset="0"/>
            </a:endParaRPr>
          </a:p>
          <a:p>
            <a:pPr marL="0" indent="0" algn="ctr">
              <a:buNone/>
            </a:pPr>
            <a:r>
              <a:rPr lang="en-US">
                <a:latin typeface="Segoe UI" panose="020B0502040204020203" pitchFamily="34" charset="0"/>
                <a:cs typeface="Segoe UI" panose="020B0502040204020203" pitchFamily="34" charset="0"/>
              </a:rPr>
              <a:t>Twitter: @VA_CIO</a:t>
            </a:r>
          </a:p>
          <a:p>
            <a:pPr marL="0" indent="0" algn="ctr">
              <a:buNone/>
            </a:pPr>
            <a:r>
              <a:rPr lang="en-US">
                <a:latin typeface="Segoe UI" panose="020B0502040204020203" pitchFamily="34" charset="0"/>
                <a:cs typeface="Segoe UI" panose="020B0502040204020203" pitchFamily="34" charset="0"/>
              </a:rPr>
              <a:t>LinkedIn: @DigitalVA</a:t>
            </a:r>
          </a:p>
        </p:txBody>
      </p:sp>
      <p:sp>
        <p:nvSpPr>
          <p:cNvPr id="3" name="Slide Number Placeholder 2">
            <a:extLst>
              <a:ext uri="{FF2B5EF4-FFF2-40B4-BE49-F238E27FC236}">
                <a16:creationId xmlns:a16="http://schemas.microsoft.com/office/drawing/2014/main" id="{575BA51E-9365-EE59-C06D-02987456E940}"/>
              </a:ext>
            </a:extLst>
          </p:cNvPr>
          <p:cNvSpPr>
            <a:spLocks noGrp="1"/>
          </p:cNvSpPr>
          <p:nvPr>
            <p:ph type="sldNum" sz="quarter" idx="12"/>
          </p:nvPr>
        </p:nvSpPr>
        <p:spPr/>
        <p:txBody>
          <a:bodyPr/>
          <a:lstStyle/>
          <a:p>
            <a:fld id="{D983F1FA-211D-3044-9E35-958DFBC26156}" type="slidenum">
              <a:rPr lang="en-US" smtClean="0">
                <a:solidFill>
                  <a:prstClr val="white"/>
                </a:solidFill>
              </a:rPr>
              <a:pPr/>
              <a:t>121</a:t>
            </a:fld>
            <a:endParaRPr lang="en-US">
              <a:solidFill>
                <a:prstClr val="white"/>
              </a:solidFill>
            </a:endParaRPr>
          </a:p>
        </p:txBody>
      </p:sp>
    </p:spTree>
    <p:extLst>
      <p:ext uri="{BB962C8B-B14F-4D97-AF65-F5344CB8AC3E}">
        <p14:creationId xmlns:p14="http://schemas.microsoft.com/office/powerpoint/2010/main" val="31647530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4EEFC-1680-BF88-907D-E73A2A74A8A5}"/>
              </a:ext>
            </a:extLst>
          </p:cNvPr>
          <p:cNvSpPr>
            <a:spLocks noGrp="1"/>
          </p:cNvSpPr>
          <p:nvPr>
            <p:ph type="title"/>
          </p:nvPr>
        </p:nvSpPr>
        <p:spPr/>
        <p:txBody>
          <a:bodyPr>
            <a:normAutofit fontScale="90000"/>
          </a:bodyPr>
          <a:lstStyle/>
          <a:p>
            <a:r>
              <a:rPr lang="en-US" dirty="0">
                <a:solidFill>
                  <a:prstClr val="white"/>
                </a:solidFill>
                <a:cs typeface="Arial" panose="020B0604020202020204" pitchFamily="34" charset="0"/>
              </a:rPr>
              <a:t>Office of Information and Technology</a:t>
            </a:r>
            <a:endParaRPr lang="en-US" dirty="0"/>
          </a:p>
        </p:txBody>
      </p:sp>
      <p:sp>
        <p:nvSpPr>
          <p:cNvPr id="2" name="Content Placeholder 1">
            <a:extLst>
              <a:ext uri="{FF2B5EF4-FFF2-40B4-BE49-F238E27FC236}">
                <a16:creationId xmlns:a16="http://schemas.microsoft.com/office/drawing/2014/main" id="{F34FE386-7199-CED0-C55A-E6B86027990B}"/>
              </a:ext>
            </a:extLst>
          </p:cNvPr>
          <p:cNvSpPr>
            <a:spLocks noGrp="1"/>
          </p:cNvSpPr>
          <p:nvPr>
            <p:ph idx="1"/>
          </p:nvPr>
        </p:nvSpPr>
        <p:spPr>
          <a:xfrm>
            <a:off x="457200" y="1718933"/>
            <a:ext cx="8229600" cy="3420134"/>
          </a:xfrm>
        </p:spPr>
        <p:txBody>
          <a:bodyPr>
            <a:normAutofit lnSpcReduction="10000"/>
          </a:bodyPr>
          <a:lstStyle/>
          <a:p>
            <a:pPr marL="0" indent="0" algn="ctr">
              <a:buNone/>
            </a:pPr>
            <a:r>
              <a:rPr lang="en-US" altLang="en-US" sz="4400" b="1" dirty="0">
                <a:latin typeface="Segoe UI" panose="020B0502040204020203" pitchFamily="34" charset="0"/>
                <a:cs typeface="Segoe UI" panose="020B0502040204020203" pitchFamily="34" charset="0"/>
              </a:rPr>
              <a:t>Software Product Management Service Overview</a:t>
            </a:r>
            <a:endParaRPr lang="en-US" dirty="0">
              <a:latin typeface="Segoe UI" panose="020B0502040204020203" pitchFamily="34" charset="0"/>
              <a:cs typeface="Segoe UI" panose="020B0502040204020203" pitchFamily="34" charset="0"/>
            </a:endParaRPr>
          </a:p>
          <a:p>
            <a:pPr marL="0" indent="0" algn="r">
              <a:lnSpc>
                <a:spcPct val="96000"/>
              </a:lnSpc>
              <a:buNone/>
            </a:pPr>
            <a:r>
              <a:rPr lang="en-US" sz="2000" dirty="0">
                <a:latin typeface="Segoe UI" panose="020B0502040204020203" pitchFamily="34" charset="0"/>
                <a:cs typeface="Segoe UI" panose="020B0502040204020203" pitchFamily="34" charset="0"/>
              </a:rPr>
              <a:t>Carrie Lee</a:t>
            </a:r>
          </a:p>
          <a:p>
            <a:pPr marL="0" indent="0" algn="r">
              <a:lnSpc>
                <a:spcPct val="96000"/>
              </a:lnSpc>
              <a:buNone/>
            </a:pPr>
            <a:r>
              <a:rPr lang="en-US" sz="2000" dirty="0">
                <a:latin typeface="Segoe UI" panose="020B0502040204020203" pitchFamily="34" charset="0"/>
                <a:cs typeface="Segoe UI" panose="020B0502040204020203" pitchFamily="34" charset="0"/>
              </a:rPr>
              <a:t>Deputy Chief Information Officer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Advanced Planning Brief to Industry</a:t>
            </a:r>
          </a:p>
          <a:p>
            <a:pPr marL="0" indent="0" algn="r">
              <a:lnSpc>
                <a:spcPct val="96000"/>
              </a:lnSpc>
              <a:buNone/>
            </a:pPr>
            <a:r>
              <a:rPr lang="en-US" sz="2000" dirty="0">
                <a:latin typeface="Segoe UI" panose="020B0502040204020203" pitchFamily="34" charset="0"/>
                <a:cs typeface="Segoe UI" panose="020B0502040204020203" pitchFamily="34" charset="0"/>
              </a:rPr>
              <a:t>June 26, 2024</a:t>
            </a:r>
          </a:p>
        </p:txBody>
      </p:sp>
      <p:sp>
        <p:nvSpPr>
          <p:cNvPr id="3" name="Slide Number Placeholder 2">
            <a:extLst>
              <a:ext uri="{FF2B5EF4-FFF2-40B4-BE49-F238E27FC236}">
                <a16:creationId xmlns:a16="http://schemas.microsoft.com/office/drawing/2014/main" id="{A050425E-0ED7-9D52-9ABE-CDE39FA3C7F2}"/>
              </a:ext>
            </a:extLst>
          </p:cNvPr>
          <p:cNvSpPr>
            <a:spLocks noGrp="1"/>
          </p:cNvSpPr>
          <p:nvPr>
            <p:ph type="sldNum" sz="quarter" idx="12"/>
          </p:nvPr>
        </p:nvSpPr>
        <p:spPr/>
        <p:txBody>
          <a:bodyPr/>
          <a:lstStyle/>
          <a:p>
            <a:fld id="{D983F1FA-211D-3044-9E35-958DFBC26156}" type="slidenum">
              <a:rPr lang="en-US" smtClean="0">
                <a:solidFill>
                  <a:prstClr val="white"/>
                </a:solidFill>
              </a:rPr>
              <a:pPr/>
              <a:t>122</a:t>
            </a:fld>
            <a:endParaRPr lang="en-US">
              <a:solidFill>
                <a:prstClr val="white"/>
              </a:solidFill>
            </a:endParaRPr>
          </a:p>
        </p:txBody>
      </p:sp>
    </p:spTree>
    <p:extLst>
      <p:ext uri="{BB962C8B-B14F-4D97-AF65-F5344CB8AC3E}">
        <p14:creationId xmlns:p14="http://schemas.microsoft.com/office/powerpoint/2010/main" val="42190450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C45243-ED33-4DAF-32E2-6AC823454274}"/>
              </a:ext>
            </a:extLst>
          </p:cNvPr>
          <p:cNvSpPr>
            <a:spLocks noGrp="1"/>
          </p:cNvSpPr>
          <p:nvPr>
            <p:ph type="title"/>
          </p:nvPr>
        </p:nvSpPr>
        <p:spPr/>
        <p:txBody>
          <a:bodyPr>
            <a:normAutofit/>
          </a:bodyPr>
          <a:lstStyle/>
          <a:p>
            <a:r>
              <a:rPr lang="en-US" sz="3600" dirty="0"/>
              <a:t>SPM Vision and Mission</a:t>
            </a:r>
          </a:p>
        </p:txBody>
      </p:sp>
      <p:sp>
        <p:nvSpPr>
          <p:cNvPr id="6" name="Content Placeholder 5">
            <a:extLst>
              <a:ext uri="{FF2B5EF4-FFF2-40B4-BE49-F238E27FC236}">
                <a16:creationId xmlns:a16="http://schemas.microsoft.com/office/drawing/2014/main" id="{8986C827-406B-C5C9-8268-F2239AE7A190}"/>
              </a:ext>
            </a:extLst>
          </p:cNvPr>
          <p:cNvSpPr>
            <a:spLocks noGrp="1"/>
          </p:cNvSpPr>
          <p:nvPr>
            <p:ph idx="1"/>
          </p:nvPr>
        </p:nvSpPr>
        <p:spPr>
          <a:xfrm>
            <a:off x="1274097" y="1723242"/>
            <a:ext cx="7013376" cy="996522"/>
          </a:xfrm>
        </p:spPr>
        <p:txBody>
          <a:bodyPr>
            <a:noAutofit/>
          </a:bodyPr>
          <a:lstStyle/>
          <a:p>
            <a:pPr marL="0" indent="0">
              <a:buNone/>
            </a:pPr>
            <a:r>
              <a:rPr lang="en-US" sz="2800" b="1" dirty="0">
                <a:latin typeface="Segoe UI" panose="020B0502040204020203" pitchFamily="34" charset="0"/>
                <a:cs typeface="Segoe UI" panose="020B0502040204020203" pitchFamily="34" charset="0"/>
              </a:rPr>
              <a:t>Vision: </a:t>
            </a:r>
            <a:r>
              <a:rPr lang="en-US" sz="2800" dirty="0">
                <a:latin typeface="Segoe UI" panose="020B0502040204020203" pitchFamily="34" charset="0"/>
                <a:cs typeface="Segoe UI" panose="020B0502040204020203" pitchFamily="34" charset="0"/>
              </a:rPr>
              <a:t>We are the best government product delivery organization.</a:t>
            </a:r>
          </a:p>
        </p:txBody>
      </p:sp>
      <p:sp>
        <p:nvSpPr>
          <p:cNvPr id="7" name="Content Placeholder 6">
            <a:extLst>
              <a:ext uri="{FF2B5EF4-FFF2-40B4-BE49-F238E27FC236}">
                <a16:creationId xmlns:a16="http://schemas.microsoft.com/office/drawing/2014/main" id="{FD4AA6E0-894A-10FF-5FD0-BEBD9DDF3E15}"/>
              </a:ext>
            </a:extLst>
          </p:cNvPr>
          <p:cNvSpPr>
            <a:spLocks noGrp="1"/>
          </p:cNvSpPr>
          <p:nvPr>
            <p:ph idx="13"/>
          </p:nvPr>
        </p:nvSpPr>
        <p:spPr>
          <a:xfrm>
            <a:off x="1274097" y="3296394"/>
            <a:ext cx="6909204" cy="1338943"/>
          </a:xfrm>
        </p:spPr>
        <p:txBody>
          <a:bodyPr>
            <a:noAutofit/>
          </a:bodyPr>
          <a:lstStyle/>
          <a:p>
            <a:pPr marL="0" indent="0">
              <a:buNone/>
            </a:pPr>
            <a:r>
              <a:rPr lang="en-US" sz="2800" b="1" dirty="0">
                <a:latin typeface="Segoe UI" panose="020B0502040204020203" pitchFamily="34" charset="0"/>
                <a:cs typeface="Segoe UI" panose="020B0502040204020203" pitchFamily="34" charset="0"/>
              </a:rPr>
              <a:t>Mission: </a:t>
            </a:r>
            <a:r>
              <a:rPr lang="en-US" sz="2800" dirty="0">
                <a:latin typeface="Segoe UI" panose="020B0502040204020203" pitchFamily="34" charset="0"/>
                <a:cs typeface="Segoe UI" panose="020B0502040204020203" pitchFamily="34" charset="0"/>
              </a:rPr>
              <a:t>Design, deliver, and maintain software efficiently so we maximize positive impact to Veteran's health, dignity, and resources.</a:t>
            </a:r>
          </a:p>
        </p:txBody>
      </p:sp>
      <p:sp>
        <p:nvSpPr>
          <p:cNvPr id="3" name="Slide Number Placeholder 2">
            <a:extLst>
              <a:ext uri="{FF2B5EF4-FFF2-40B4-BE49-F238E27FC236}">
                <a16:creationId xmlns:a16="http://schemas.microsoft.com/office/drawing/2014/main" id="{222F00E4-E877-5EDA-7164-AA9F206BD110}"/>
              </a:ext>
            </a:extLst>
          </p:cNvPr>
          <p:cNvSpPr>
            <a:spLocks noGrp="1"/>
          </p:cNvSpPr>
          <p:nvPr>
            <p:ph type="sldNum" sz="quarter" idx="12"/>
          </p:nvPr>
        </p:nvSpPr>
        <p:spPr/>
        <p:txBody>
          <a:bodyPr/>
          <a:lstStyle/>
          <a:p>
            <a:fld id="{D983F1FA-211D-3044-9E35-958DFBC26156}" type="slidenum">
              <a:rPr lang="en-US" smtClean="0">
                <a:solidFill>
                  <a:prstClr val="white"/>
                </a:solidFill>
              </a:rPr>
              <a:pPr/>
              <a:t>123</a:t>
            </a:fld>
            <a:endParaRPr lang="en-US">
              <a:solidFill>
                <a:prstClr val="white"/>
              </a:solidFill>
            </a:endParaRPr>
          </a:p>
        </p:txBody>
      </p:sp>
    </p:spTree>
    <p:extLst>
      <p:ext uri="{BB962C8B-B14F-4D97-AF65-F5344CB8AC3E}">
        <p14:creationId xmlns:p14="http://schemas.microsoft.com/office/powerpoint/2010/main" val="10065764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E103-926E-16D3-5CDE-F5B9080B64D3}"/>
              </a:ext>
            </a:extLst>
          </p:cNvPr>
          <p:cNvSpPr>
            <a:spLocks noGrp="1"/>
          </p:cNvSpPr>
          <p:nvPr>
            <p:ph type="title"/>
          </p:nvPr>
        </p:nvSpPr>
        <p:spPr/>
        <p:txBody>
          <a:bodyPr/>
          <a:lstStyle/>
          <a:p>
            <a:r>
              <a:rPr lang="en-US" dirty="0"/>
              <a:t>Who We Are</a:t>
            </a:r>
          </a:p>
        </p:txBody>
      </p:sp>
      <p:sp>
        <p:nvSpPr>
          <p:cNvPr id="3" name="Content Placeholder 2">
            <a:extLst>
              <a:ext uri="{FF2B5EF4-FFF2-40B4-BE49-F238E27FC236}">
                <a16:creationId xmlns:a16="http://schemas.microsoft.com/office/drawing/2014/main" id="{F6BBB572-933C-1EFF-D4E5-43184397A0EF}"/>
              </a:ext>
            </a:extLst>
          </p:cNvPr>
          <p:cNvSpPr>
            <a:spLocks noGrp="1"/>
          </p:cNvSpPr>
          <p:nvPr>
            <p:ph idx="1"/>
          </p:nvPr>
        </p:nvSpPr>
        <p:spPr>
          <a:xfrm>
            <a:off x="212322" y="655320"/>
            <a:ext cx="8859108" cy="1555496"/>
          </a:xfrm>
        </p:spPr>
        <p:txBody>
          <a:bodyPr>
            <a:normAutofit/>
          </a:bodyPr>
          <a:lstStyle/>
          <a:p>
            <a:pPr marL="0" indent="0" algn="ctr">
              <a:buNone/>
            </a:pPr>
            <a:r>
              <a:rPr lang="en-US" b="1" dirty="0">
                <a:solidFill>
                  <a:schemeClr val="tx2"/>
                </a:solidFill>
                <a:latin typeface="Segoe UI" panose="020B0502040204020203" pitchFamily="34" charset="0"/>
                <a:cs typeface="Segoe UI" panose="020B0502040204020203" pitchFamily="34" charset="0"/>
              </a:rPr>
              <a:t>We deliver IT capabilities to serve the needs of our Veterans and those who care for them</a:t>
            </a:r>
          </a:p>
        </p:txBody>
      </p:sp>
      <p:pic>
        <p:nvPicPr>
          <p:cNvPr id="10" name="Content Placeholder 9" descr="Image of the SPM organizational chart that shows the Deputy Chief Information Officer at the top, with Chief of Staff and Senior Technical Advisor reporting to the DCIO.  Org chart also shows five areas of SPM that also report to the DCIO:  Health Services Portfolio (Health), Benefits and Memorials (BAM), Corporate Portfolio (Corp), Financial Technology Service (FTS), and Portfolio Integration (PI).">
            <a:extLst>
              <a:ext uri="{FF2B5EF4-FFF2-40B4-BE49-F238E27FC236}">
                <a16:creationId xmlns:a16="http://schemas.microsoft.com/office/drawing/2014/main" id="{AC5CB330-E092-3778-33C3-8265AC68F2A0}"/>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707889" y="1667477"/>
            <a:ext cx="7978911" cy="4623081"/>
          </a:xfrm>
        </p:spPr>
      </p:pic>
      <p:sp>
        <p:nvSpPr>
          <p:cNvPr id="5" name="Slide Number Placeholder 4">
            <a:extLst>
              <a:ext uri="{FF2B5EF4-FFF2-40B4-BE49-F238E27FC236}">
                <a16:creationId xmlns:a16="http://schemas.microsoft.com/office/drawing/2014/main" id="{14763295-2D06-3343-162E-92FCCF2A9713}"/>
              </a:ext>
            </a:extLst>
          </p:cNvPr>
          <p:cNvSpPr>
            <a:spLocks noGrp="1"/>
          </p:cNvSpPr>
          <p:nvPr>
            <p:ph type="sldNum" sz="quarter" idx="12"/>
          </p:nvPr>
        </p:nvSpPr>
        <p:spPr/>
        <p:txBody>
          <a:bodyPr/>
          <a:lstStyle/>
          <a:p>
            <a:fld id="{D983F1FA-211D-3044-9E35-958DFBC26156}" type="slidenum">
              <a:rPr lang="en-US" smtClean="0">
                <a:solidFill>
                  <a:prstClr val="white"/>
                </a:solidFill>
              </a:rPr>
              <a:pPr/>
              <a:t>124</a:t>
            </a:fld>
            <a:endParaRPr lang="en-US">
              <a:solidFill>
                <a:prstClr val="white"/>
              </a:solidFill>
            </a:endParaRPr>
          </a:p>
        </p:txBody>
      </p:sp>
    </p:spTree>
    <p:extLst>
      <p:ext uri="{BB962C8B-B14F-4D97-AF65-F5344CB8AC3E}">
        <p14:creationId xmlns:p14="http://schemas.microsoft.com/office/powerpoint/2010/main" val="39965711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80E05-B3E2-C25F-FFA0-448556698986}"/>
              </a:ext>
            </a:extLst>
          </p:cNvPr>
          <p:cNvSpPr>
            <a:spLocks noGrp="1"/>
          </p:cNvSpPr>
          <p:nvPr>
            <p:ph type="title"/>
          </p:nvPr>
        </p:nvSpPr>
        <p:spPr/>
        <p:txBody>
          <a:bodyPr>
            <a:normAutofit fontScale="90000"/>
          </a:bodyPr>
          <a:lstStyle/>
          <a:p>
            <a:r>
              <a:rPr lang="en-US" dirty="0"/>
              <a:t>What We Do</a:t>
            </a:r>
          </a:p>
        </p:txBody>
      </p:sp>
      <p:sp>
        <p:nvSpPr>
          <p:cNvPr id="2" name="Content Placeholder 1">
            <a:extLst>
              <a:ext uri="{FF2B5EF4-FFF2-40B4-BE49-F238E27FC236}">
                <a16:creationId xmlns:a16="http://schemas.microsoft.com/office/drawing/2014/main" id="{4F53DF78-F110-AFBC-2463-EA36FA496F62}"/>
              </a:ext>
            </a:extLst>
          </p:cNvPr>
          <p:cNvSpPr>
            <a:spLocks noGrp="1"/>
          </p:cNvSpPr>
          <p:nvPr>
            <p:ph idx="1"/>
          </p:nvPr>
        </p:nvSpPr>
        <p:spPr>
          <a:xfrm>
            <a:off x="-4031934" y="423989"/>
            <a:ext cx="2935336" cy="4525963"/>
          </a:xfrm>
        </p:spPr>
        <p:txBody>
          <a:bodyPr>
            <a:noAutofit/>
          </a:bodyPr>
          <a:lstStyle/>
          <a:p>
            <a:pPr>
              <a:lnSpc>
                <a:spcPct val="100000"/>
              </a:lnSpc>
              <a:spcBef>
                <a:spcPts val="0"/>
              </a:spcBef>
              <a:defRPr/>
            </a:pPr>
            <a:r>
              <a:rPr lang="en-US" sz="1200" dirty="0">
                <a:solidFill>
                  <a:srgbClr val="919191">
                    <a:lumMod val="50000"/>
                  </a:srgbClr>
                </a:solidFill>
              </a:rPr>
              <a:t>Health Portfolio - Healthcare software products for Veterans Health Administration and community care doctors, nurses, and other healthcare providers</a:t>
            </a:r>
          </a:p>
          <a:p>
            <a:pPr lvl="1">
              <a:lnSpc>
                <a:spcPct val="100000"/>
              </a:lnSpc>
              <a:spcBef>
                <a:spcPts val="0"/>
              </a:spcBef>
              <a:defRPr/>
            </a:pPr>
            <a:r>
              <a:rPr lang="en-US" sz="1200" dirty="0">
                <a:solidFill>
                  <a:srgbClr val="919191">
                    <a:lumMod val="50000"/>
                  </a:srgbClr>
                </a:solidFill>
              </a:rPr>
              <a:t>Big projects and programs:</a:t>
            </a:r>
          </a:p>
          <a:p>
            <a:pPr lvl="2">
              <a:lnSpc>
                <a:spcPct val="100000"/>
              </a:lnSpc>
              <a:spcBef>
                <a:spcPts val="0"/>
              </a:spcBef>
              <a:defRPr/>
            </a:pPr>
            <a:r>
              <a:rPr lang="en-US" sz="1200" dirty="0">
                <a:solidFill>
                  <a:srgbClr val="919191">
                    <a:lumMod val="50000"/>
                  </a:srgbClr>
                </a:solidFill>
              </a:rPr>
              <a:t>Supply Chain Services</a:t>
            </a:r>
          </a:p>
          <a:p>
            <a:pPr lvl="2">
              <a:lnSpc>
                <a:spcPct val="100000"/>
              </a:lnSpc>
              <a:spcBef>
                <a:spcPts val="0"/>
              </a:spcBef>
              <a:defRPr/>
            </a:pPr>
            <a:r>
              <a:rPr lang="en-US" sz="1200" dirty="0">
                <a:solidFill>
                  <a:srgbClr val="919191">
                    <a:lumMod val="50000"/>
                  </a:srgbClr>
                </a:solidFill>
              </a:rPr>
              <a:t>Community Care Referral and Authorization System</a:t>
            </a:r>
          </a:p>
          <a:p>
            <a:pPr lvl="2">
              <a:lnSpc>
                <a:spcPct val="100000"/>
              </a:lnSpc>
              <a:spcBef>
                <a:spcPts val="0"/>
              </a:spcBef>
              <a:defRPr/>
            </a:pPr>
            <a:r>
              <a:rPr lang="en-US" sz="1200" dirty="0">
                <a:solidFill>
                  <a:srgbClr val="919191">
                    <a:lumMod val="50000"/>
                  </a:srgbClr>
                </a:solidFill>
              </a:rPr>
              <a:t>Veterans Data Integration and Federation</a:t>
            </a:r>
          </a:p>
          <a:p>
            <a:pPr>
              <a:lnSpc>
                <a:spcPct val="100000"/>
              </a:lnSpc>
              <a:spcBef>
                <a:spcPts val="0"/>
              </a:spcBef>
              <a:defRPr/>
            </a:pPr>
            <a:r>
              <a:rPr lang="en-US" sz="1200" dirty="0"/>
              <a:t>Corporate Portfolio - Software products for VA administration areas such as HR, finance, acquisition, capital improvements, and policy oversight</a:t>
            </a:r>
          </a:p>
          <a:p>
            <a:pPr lvl="1">
              <a:lnSpc>
                <a:spcPct val="100000"/>
              </a:lnSpc>
              <a:spcBef>
                <a:spcPts val="0"/>
              </a:spcBef>
              <a:defRPr/>
            </a:pPr>
            <a:r>
              <a:rPr lang="en-US" sz="1200" dirty="0"/>
              <a:t>Big projects and programs:</a:t>
            </a:r>
          </a:p>
          <a:p>
            <a:pPr lvl="2">
              <a:lnSpc>
                <a:spcPct val="100000"/>
              </a:lnSpc>
              <a:spcBef>
                <a:spcPts val="0"/>
              </a:spcBef>
              <a:defRPr/>
            </a:pPr>
            <a:r>
              <a:rPr lang="en-US" sz="1200" dirty="0"/>
              <a:t>VA Centralized Adjudication Background Investigation System</a:t>
            </a:r>
          </a:p>
          <a:p>
            <a:pPr lvl="2">
              <a:lnSpc>
                <a:spcPct val="100000"/>
              </a:lnSpc>
              <a:spcBef>
                <a:spcPts val="0"/>
              </a:spcBef>
              <a:defRPr/>
            </a:pPr>
            <a:r>
              <a:rPr lang="en-US" sz="1200" dirty="0"/>
              <a:t>HRIS/HR Smart</a:t>
            </a:r>
          </a:p>
          <a:p>
            <a:pPr>
              <a:lnSpc>
                <a:spcPct val="100000"/>
              </a:lnSpc>
              <a:spcBef>
                <a:spcPts val="0"/>
              </a:spcBef>
              <a:defRPr/>
            </a:pPr>
            <a:r>
              <a:rPr lang="en-US" sz="1200" dirty="0"/>
              <a:t>Benefits and Memorial Services- Benefits software products for Veterans Benefits Administration, National Cemetery Administration, and Board of Veterans’ Appeals.</a:t>
            </a:r>
          </a:p>
          <a:p>
            <a:pPr lvl="1">
              <a:lnSpc>
                <a:spcPct val="100000"/>
              </a:lnSpc>
              <a:spcBef>
                <a:spcPts val="0"/>
              </a:spcBef>
              <a:defRPr/>
            </a:pPr>
            <a:r>
              <a:rPr lang="en-US" sz="1200" dirty="0"/>
              <a:t>Big projects and programs:</a:t>
            </a:r>
          </a:p>
          <a:p>
            <a:pPr lvl="2">
              <a:lnSpc>
                <a:spcPct val="100000"/>
              </a:lnSpc>
              <a:spcBef>
                <a:spcPts val="0"/>
              </a:spcBef>
              <a:defRPr/>
            </a:pPr>
            <a:r>
              <a:rPr lang="en-US" sz="1200" dirty="0"/>
              <a:t>Benefits Integration Platform </a:t>
            </a:r>
          </a:p>
          <a:p>
            <a:pPr lvl="2">
              <a:lnSpc>
                <a:spcPct val="100000"/>
              </a:lnSpc>
              <a:spcBef>
                <a:spcPts val="0"/>
              </a:spcBef>
              <a:defRPr/>
            </a:pPr>
            <a:r>
              <a:rPr lang="en-US" sz="1200" dirty="0" err="1"/>
              <a:t>Caseflow</a:t>
            </a:r>
            <a:endParaRPr lang="en-US" sz="1200" dirty="0"/>
          </a:p>
          <a:p>
            <a:pPr lvl="2">
              <a:lnSpc>
                <a:spcPct val="100000"/>
              </a:lnSpc>
              <a:spcBef>
                <a:spcPts val="0"/>
              </a:spcBef>
              <a:defRPr/>
            </a:pPr>
            <a:r>
              <a:rPr lang="en-US" sz="1200" dirty="0"/>
              <a:t>Digital GI Bill</a:t>
            </a:r>
          </a:p>
          <a:p>
            <a:pPr lvl="2">
              <a:lnSpc>
                <a:spcPct val="100000"/>
              </a:lnSpc>
              <a:spcBef>
                <a:spcPts val="0"/>
              </a:spcBef>
              <a:defRPr/>
            </a:pPr>
            <a:r>
              <a:rPr lang="en-US" sz="1200" dirty="0"/>
              <a:t>Memorial Benefits Management System</a:t>
            </a:r>
          </a:p>
          <a:p>
            <a:pPr>
              <a:lnSpc>
                <a:spcPct val="100000"/>
              </a:lnSpc>
              <a:spcBef>
                <a:spcPts val="0"/>
              </a:spcBef>
              <a:defRPr/>
            </a:pPr>
            <a:r>
              <a:rPr lang="en-US" sz="1200" dirty="0"/>
              <a:t>Financial Technology Service - Financial software products for the administrations using Franchise Funds . Includes data center operations</a:t>
            </a:r>
          </a:p>
          <a:p>
            <a:pPr lvl="1">
              <a:lnSpc>
                <a:spcPct val="100000"/>
              </a:lnSpc>
              <a:spcBef>
                <a:spcPts val="0"/>
              </a:spcBef>
              <a:defRPr/>
            </a:pPr>
            <a:r>
              <a:rPr lang="en-US" sz="1200" dirty="0"/>
              <a:t>Big projects and programs:</a:t>
            </a:r>
          </a:p>
          <a:p>
            <a:pPr lvl="2">
              <a:lnSpc>
                <a:spcPct val="100000"/>
              </a:lnSpc>
              <a:spcBef>
                <a:spcPts val="0"/>
              </a:spcBef>
              <a:defRPr/>
            </a:pPr>
            <a:r>
              <a:rPr lang="en-US" sz="1200" dirty="0"/>
              <a:t>Financial Management Business Transformation (Integrated Financial and Acquisition Management System)</a:t>
            </a:r>
          </a:p>
          <a:p>
            <a:pPr lvl="2">
              <a:lnSpc>
                <a:spcPct val="100000"/>
              </a:lnSpc>
              <a:spcBef>
                <a:spcPts val="0"/>
              </a:spcBef>
              <a:defRPr/>
            </a:pPr>
            <a:r>
              <a:rPr lang="en-US" sz="1200" dirty="0"/>
              <a:t>Engineering Trust</a:t>
            </a:r>
          </a:p>
          <a:p>
            <a:pPr>
              <a:lnSpc>
                <a:spcPct val="100000"/>
              </a:lnSpc>
              <a:spcBef>
                <a:spcPts val="0"/>
              </a:spcBef>
              <a:defRPr/>
            </a:pPr>
            <a:r>
              <a:rPr lang="en-US" sz="1200" dirty="0"/>
              <a:t>Portfolio Integration - Orchestrate cross-portfolio efforts such as Social Security Number Reduction, End of Life Commercial-Off-the-Shelf Software (COTS), United States Space Force, Problem Management Chapter, BAM Jira/Jira Align Pilot, SPM Continuous Integration/Continuous Delivery (CI/CD) Tool Chain</a:t>
            </a:r>
          </a:p>
        </p:txBody>
      </p:sp>
      <p:grpSp>
        <p:nvGrpSpPr>
          <p:cNvPr id="5" name="Group 4" descr="Health Portfolio - Healthcare software products for Veterans Health Administration and community care doctors, nurses, and other healthcare providers&#10;Big projects and programs:&#10;Supply Chain Services&#10;Community Care Referral and Authorization System&#10;Veterans Data Integration and Federation&#10;Corporate Portfolio - Software products for VA administration areas such as HR, finance, acquisition, capital improvements, and policy oversight&#10;Big projects and programs:&#10;VA Centralized Adjudication Background Investigation System&#10;HRIS/HR Smart&#10;Benefits and Memorial Services- Benefits software products for Veterans Benefits Administration, National Cemetery Administration, and Board of Veterans’ Appeals.&#10;Big projects and programs:&#10;Benefits Integration Platform &#10;Caseflow&#10;Digital GI Bill&#10;Memorial Benefits Management System&#10;Financial Technology Service - Financial software products for the administrations using Franchise Funds . Includes data center operations&#10;Big projects and programs:&#10;Financial Management Business Transformation (Integrated Financial and Acquisition Management System)&#10;Engineering Trust&#10;Portfolio Integration - Orchestrate cross-portfolio efforts such as Social Security Number Reduction, End of Life Commercial-Off-the-Shelf Software, United States Space Force, Problem Management Chapter, BAM Jira/Jira Align Pilot, SPM Continuous Integration/Continuous Delivery Tool Chain">
            <a:extLst>
              <a:ext uri="{FF2B5EF4-FFF2-40B4-BE49-F238E27FC236}">
                <a16:creationId xmlns:a16="http://schemas.microsoft.com/office/drawing/2014/main" id="{8A5B4848-94A6-477A-01DB-972CC995868C}"/>
              </a:ext>
            </a:extLst>
          </p:cNvPr>
          <p:cNvGrpSpPr/>
          <p:nvPr/>
        </p:nvGrpSpPr>
        <p:grpSpPr>
          <a:xfrm>
            <a:off x="83886" y="762000"/>
            <a:ext cx="9008051" cy="5254752"/>
            <a:chOff x="83886" y="762000"/>
            <a:chExt cx="9008051" cy="5254752"/>
          </a:xfrm>
        </p:grpSpPr>
        <p:grpSp>
          <p:nvGrpSpPr>
            <p:cNvPr id="37" name="Group 36">
              <a:extLst>
                <a:ext uri="{FF2B5EF4-FFF2-40B4-BE49-F238E27FC236}">
                  <a16:creationId xmlns:a16="http://schemas.microsoft.com/office/drawing/2014/main" id="{C327DD87-E417-EBA0-A88B-CD32D268D6E9}"/>
                </a:ext>
                <a:ext uri="{C183D7F6-B498-43B3-948B-1728B52AA6E4}">
                  <adec:decorative xmlns:adec="http://schemas.microsoft.com/office/drawing/2017/decorative" val="1"/>
                </a:ext>
              </a:extLst>
            </p:cNvPr>
            <p:cNvGrpSpPr/>
            <p:nvPr/>
          </p:nvGrpSpPr>
          <p:grpSpPr>
            <a:xfrm>
              <a:off x="83887" y="5029200"/>
              <a:ext cx="8966097" cy="987552"/>
              <a:chOff x="460917" y="5436867"/>
              <a:chExt cx="11325166" cy="831499"/>
            </a:xfrm>
          </p:grpSpPr>
          <p:sp>
            <p:nvSpPr>
              <p:cNvPr id="38" name="TextBox 37">
                <a:extLst>
                  <a:ext uri="{FF2B5EF4-FFF2-40B4-BE49-F238E27FC236}">
                    <a16:creationId xmlns:a16="http://schemas.microsoft.com/office/drawing/2014/main" id="{08E84DDE-B7A0-B012-6CFA-8FEA8A7C8253}"/>
                  </a:ext>
                </a:extLst>
              </p:cNvPr>
              <p:cNvSpPr txBox="1"/>
              <p:nvPr/>
            </p:nvSpPr>
            <p:spPr>
              <a:xfrm>
                <a:off x="2334939" y="5663302"/>
                <a:ext cx="9451144" cy="3887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Orchestrate cross-portfolio efforts such as Social Security Number Reduction, End of Life Commercial-Off-the-Shelf Software (COTS), BAM Jira/Jira Align Pilot, 508 Compliance</a:t>
                </a:r>
              </a:p>
            </p:txBody>
          </p:sp>
          <p:sp>
            <p:nvSpPr>
              <p:cNvPr id="39" name="Rectangle 38">
                <a:extLst>
                  <a:ext uri="{FF2B5EF4-FFF2-40B4-BE49-F238E27FC236}">
                    <a16:creationId xmlns:a16="http://schemas.microsoft.com/office/drawing/2014/main" id="{98F53D7F-1B48-CD45-DA1F-5BFD5CB6413C}"/>
                  </a:ext>
                </a:extLst>
              </p:cNvPr>
              <p:cNvSpPr/>
              <p:nvPr/>
            </p:nvSpPr>
            <p:spPr>
              <a:xfrm>
                <a:off x="1561968" y="5467237"/>
                <a:ext cx="10169114"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0" name="Arrow: Pentagon 39">
                <a:extLst>
                  <a:ext uri="{FF2B5EF4-FFF2-40B4-BE49-F238E27FC236}">
                    <a16:creationId xmlns:a16="http://schemas.microsoft.com/office/drawing/2014/main" id="{622384D6-A5B3-E5D1-EF69-D4FAB0319790}"/>
                  </a:ext>
                </a:extLst>
              </p:cNvPr>
              <p:cNvSpPr/>
              <p:nvPr/>
            </p:nvSpPr>
            <p:spPr>
              <a:xfrm>
                <a:off x="460917" y="5436867"/>
                <a:ext cx="1889814"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PI</a:t>
                </a:r>
              </a:p>
            </p:txBody>
          </p:sp>
        </p:grpSp>
        <p:grpSp>
          <p:nvGrpSpPr>
            <p:cNvPr id="41" name="Group 40">
              <a:extLst>
                <a:ext uri="{FF2B5EF4-FFF2-40B4-BE49-F238E27FC236}">
                  <a16:creationId xmlns:a16="http://schemas.microsoft.com/office/drawing/2014/main" id="{F2A7FB22-AD99-DA12-5CBE-C29024B540DD}"/>
                </a:ext>
                <a:ext uri="{C183D7F6-B498-43B3-948B-1728B52AA6E4}">
                  <adec:decorative xmlns:adec="http://schemas.microsoft.com/office/drawing/2017/decorative" val="1"/>
                </a:ext>
              </a:extLst>
            </p:cNvPr>
            <p:cNvGrpSpPr/>
            <p:nvPr/>
          </p:nvGrpSpPr>
          <p:grpSpPr>
            <a:xfrm>
              <a:off x="94239" y="762000"/>
              <a:ext cx="8997697" cy="987552"/>
              <a:chOff x="471270" y="886577"/>
              <a:chExt cx="11444782" cy="847100"/>
            </a:xfrm>
          </p:grpSpPr>
          <p:sp>
            <p:nvSpPr>
              <p:cNvPr id="42" name="TextBox 41">
                <a:extLst>
                  <a:ext uri="{FF2B5EF4-FFF2-40B4-BE49-F238E27FC236}">
                    <a16:creationId xmlns:a16="http://schemas.microsoft.com/office/drawing/2014/main" id="{136FD5A4-902F-EB7F-983D-BB9B9108B5B0}"/>
                  </a:ext>
                </a:extLst>
              </p:cNvPr>
              <p:cNvSpPr txBox="1"/>
              <p:nvPr/>
            </p:nvSpPr>
            <p:spPr>
              <a:xfrm>
                <a:off x="2394962" y="969467"/>
                <a:ext cx="3615546" cy="7128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Healthcare software products for Veterans Health Administration and community care doctors, nurses, and other healthcare providers</a:t>
                </a:r>
              </a:p>
            </p:txBody>
          </p:sp>
          <p:sp>
            <p:nvSpPr>
              <p:cNvPr id="43" name="Rectangle 42">
                <a:extLst>
                  <a:ext uri="{FF2B5EF4-FFF2-40B4-BE49-F238E27FC236}">
                    <a16:creationId xmlns:a16="http://schemas.microsoft.com/office/drawing/2014/main" id="{AF294E5E-2D9E-8C81-394F-C464F6075226}"/>
                  </a:ext>
                </a:extLst>
              </p:cNvPr>
              <p:cNvSpPr/>
              <p:nvPr/>
            </p:nvSpPr>
            <p:spPr>
              <a:xfrm>
                <a:off x="1572321" y="93254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Arrow: Pentagon 43">
                <a:extLst>
                  <a:ext uri="{FF2B5EF4-FFF2-40B4-BE49-F238E27FC236}">
                    <a16:creationId xmlns:a16="http://schemas.microsoft.com/office/drawing/2014/main" id="{1DCB858D-D62D-9E44-6B3B-01AD7D2B37D8}"/>
                  </a:ext>
                </a:extLst>
              </p:cNvPr>
              <p:cNvSpPr/>
              <p:nvPr/>
            </p:nvSpPr>
            <p:spPr>
              <a:xfrm>
                <a:off x="471270" y="902178"/>
                <a:ext cx="191909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rgbClr val="FFFFFF"/>
                    </a:solidFill>
                    <a:latin typeface="Segoe UI" panose="020B0502040204020203" pitchFamily="34" charset="0"/>
                    <a:cs typeface="Segoe UI" panose="020B0502040204020203" pitchFamily="34" charset="0"/>
                  </a:rPr>
                  <a:t>Health</a:t>
                </a:r>
              </a:p>
            </p:txBody>
          </p:sp>
          <p:sp>
            <p:nvSpPr>
              <p:cNvPr id="45" name="Rectangle 44">
                <a:extLst>
                  <a:ext uri="{FF2B5EF4-FFF2-40B4-BE49-F238E27FC236}">
                    <a16:creationId xmlns:a16="http://schemas.microsoft.com/office/drawing/2014/main" id="{9691136C-710C-1AF4-906D-32FF53106BD9}"/>
                  </a:ext>
                </a:extLst>
              </p:cNvPr>
              <p:cNvSpPr/>
              <p:nvPr/>
            </p:nvSpPr>
            <p:spPr>
              <a:xfrm>
                <a:off x="6048984" y="940569"/>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0413D0C-AE24-7AC4-6926-5C746DDF297B}"/>
                  </a:ext>
                </a:extLst>
              </p:cNvPr>
              <p:cNvSpPr txBox="1"/>
              <p:nvPr/>
            </p:nvSpPr>
            <p:spPr>
              <a:xfrm>
                <a:off x="7673454" y="1034581"/>
                <a:ext cx="4242598" cy="554408"/>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Supply Chain Modernization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Scheduling</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VistA</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 </a:t>
                </a: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CPRS</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Modernization</a:t>
                </a:r>
              </a:p>
            </p:txBody>
          </p:sp>
          <p:sp>
            <p:nvSpPr>
              <p:cNvPr id="47" name="Arrow: Pentagon 46">
                <a:extLst>
                  <a:ext uri="{FF2B5EF4-FFF2-40B4-BE49-F238E27FC236}">
                    <a16:creationId xmlns:a16="http://schemas.microsoft.com/office/drawing/2014/main" id="{BC2CE39A-1F43-29AA-8D05-9DDBFB82CDBC}"/>
                  </a:ext>
                </a:extLst>
              </p:cNvPr>
              <p:cNvSpPr/>
              <p:nvPr/>
            </p:nvSpPr>
            <p:spPr>
              <a:xfrm>
                <a:off x="5870671" y="886577"/>
                <a:ext cx="1802786"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48" name="Group 47">
              <a:extLst>
                <a:ext uri="{FF2B5EF4-FFF2-40B4-BE49-F238E27FC236}">
                  <a16:creationId xmlns:a16="http://schemas.microsoft.com/office/drawing/2014/main" id="{A15CD613-5725-2B9E-5DA6-D15ECDE1017E}"/>
                </a:ext>
                <a:ext uri="{C183D7F6-B498-43B3-948B-1728B52AA6E4}">
                  <adec:decorative xmlns:adec="http://schemas.microsoft.com/office/drawing/2017/decorative" val="1"/>
                </a:ext>
              </a:extLst>
            </p:cNvPr>
            <p:cNvGrpSpPr/>
            <p:nvPr/>
          </p:nvGrpSpPr>
          <p:grpSpPr>
            <a:xfrm>
              <a:off x="94240" y="1828799"/>
              <a:ext cx="8997696" cy="987552"/>
              <a:chOff x="471271" y="2044251"/>
              <a:chExt cx="11406306" cy="839459"/>
            </a:xfrm>
          </p:grpSpPr>
          <p:sp>
            <p:nvSpPr>
              <p:cNvPr id="49" name="TextBox 48">
                <a:extLst>
                  <a:ext uri="{FF2B5EF4-FFF2-40B4-BE49-F238E27FC236}">
                    <a16:creationId xmlns:a16="http://schemas.microsoft.com/office/drawing/2014/main" id="{7FF35D5E-D773-775C-2F32-754D6816A90E}"/>
                  </a:ext>
                </a:extLst>
              </p:cNvPr>
              <p:cNvSpPr txBox="1"/>
              <p:nvPr/>
            </p:nvSpPr>
            <p:spPr>
              <a:xfrm>
                <a:off x="2366567" y="2128256"/>
                <a:ext cx="3563524" cy="6854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6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Software products for VA administration areas such as Human Resources (HR), finance, acquisition, capital improvements, and policy oversight</a:t>
                </a:r>
              </a:p>
            </p:txBody>
          </p:sp>
          <p:sp>
            <p:nvSpPr>
              <p:cNvPr id="50" name="Rectangle 49">
                <a:extLst>
                  <a:ext uri="{FF2B5EF4-FFF2-40B4-BE49-F238E27FC236}">
                    <a16:creationId xmlns:a16="http://schemas.microsoft.com/office/drawing/2014/main" id="{02C66E3F-24A2-52BD-F39C-FF056C02E589}"/>
                  </a:ext>
                </a:extLst>
              </p:cNvPr>
              <p:cNvSpPr/>
              <p:nvPr/>
            </p:nvSpPr>
            <p:spPr>
              <a:xfrm>
                <a:off x="1572321" y="2074621"/>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1" name="Arrow: Pentagon 50">
                <a:extLst>
                  <a:ext uri="{FF2B5EF4-FFF2-40B4-BE49-F238E27FC236}">
                    <a16:creationId xmlns:a16="http://schemas.microsoft.com/office/drawing/2014/main" id="{DA822D43-F140-2C88-D7ED-78596E5CB19D}"/>
                  </a:ext>
                </a:extLst>
              </p:cNvPr>
              <p:cNvSpPr/>
              <p:nvPr/>
            </p:nvSpPr>
            <p:spPr>
              <a:xfrm>
                <a:off x="471271" y="2044251"/>
                <a:ext cx="1909093" cy="823913"/>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Corp</a:t>
                </a:r>
              </a:p>
            </p:txBody>
          </p:sp>
          <p:sp>
            <p:nvSpPr>
              <p:cNvPr id="52" name="Rectangle 51">
                <a:extLst>
                  <a:ext uri="{FF2B5EF4-FFF2-40B4-BE49-F238E27FC236}">
                    <a16:creationId xmlns:a16="http://schemas.microsoft.com/office/drawing/2014/main" id="{04DF8E92-6B87-CB22-0006-AC4441EF398E}"/>
                  </a:ext>
                </a:extLst>
              </p:cNvPr>
              <p:cNvSpPr/>
              <p:nvPr/>
            </p:nvSpPr>
            <p:spPr>
              <a:xfrm>
                <a:off x="6048984" y="2071491"/>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2E98197-56A1-9226-3634-52F01677C4CA}"/>
                  </a:ext>
                </a:extLst>
              </p:cNvPr>
              <p:cNvSpPr txBox="1"/>
              <p:nvPr/>
            </p:nvSpPr>
            <p:spPr>
              <a:xfrm>
                <a:off x="7649242" y="2181580"/>
                <a:ext cx="4228335" cy="549407"/>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VA Centralized Adjudication Background Investigation System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HR Modernization</a:t>
                </a:r>
              </a:p>
            </p:txBody>
          </p:sp>
          <p:sp>
            <p:nvSpPr>
              <p:cNvPr id="54" name="Arrow: Pentagon 53">
                <a:extLst>
                  <a:ext uri="{FF2B5EF4-FFF2-40B4-BE49-F238E27FC236}">
                    <a16:creationId xmlns:a16="http://schemas.microsoft.com/office/drawing/2014/main" id="{ED670B2B-03E7-9940-0ADB-77F323A9C8DD}"/>
                  </a:ext>
                </a:extLst>
              </p:cNvPr>
              <p:cNvSpPr/>
              <p:nvPr/>
            </p:nvSpPr>
            <p:spPr>
              <a:xfrm>
                <a:off x="5870671" y="2052211"/>
                <a:ext cx="1796725"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55" name="Group 54">
              <a:extLst>
                <a:ext uri="{FF2B5EF4-FFF2-40B4-BE49-F238E27FC236}">
                  <a16:creationId xmlns:a16="http://schemas.microsoft.com/office/drawing/2014/main" id="{2AD3DFD9-BB78-D48C-6AB2-4F2958F1BEBF}"/>
                </a:ext>
                <a:ext uri="{C183D7F6-B498-43B3-948B-1728B52AA6E4}">
                  <adec:decorative xmlns:adec="http://schemas.microsoft.com/office/drawing/2017/decorative" val="1"/>
                </a:ext>
              </a:extLst>
            </p:cNvPr>
            <p:cNvGrpSpPr/>
            <p:nvPr/>
          </p:nvGrpSpPr>
          <p:grpSpPr>
            <a:xfrm>
              <a:off x="94239" y="2895600"/>
              <a:ext cx="8997698" cy="986051"/>
              <a:chOff x="471270" y="3248703"/>
              <a:chExt cx="11367830" cy="837552"/>
            </a:xfrm>
          </p:grpSpPr>
          <p:sp>
            <p:nvSpPr>
              <p:cNvPr id="56" name="TextBox 55">
                <a:extLst>
                  <a:ext uri="{FF2B5EF4-FFF2-40B4-BE49-F238E27FC236}">
                    <a16:creationId xmlns:a16="http://schemas.microsoft.com/office/drawing/2014/main" id="{75A6667B-C6BA-C72C-B170-4374260B6783}"/>
                  </a:ext>
                </a:extLst>
              </p:cNvPr>
              <p:cNvSpPr txBox="1"/>
              <p:nvPr/>
            </p:nvSpPr>
            <p:spPr>
              <a:xfrm>
                <a:off x="2353242" y="3305614"/>
                <a:ext cx="3628478" cy="7058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Benefits software products for Veterans Benefits Administration (VBA), National Cemetery Administration (</a:t>
                </a: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NCA</a:t>
                </a: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and Board of Veterans’ Appeals</a:t>
                </a:r>
              </a:p>
            </p:txBody>
          </p:sp>
          <p:sp>
            <p:nvSpPr>
              <p:cNvPr id="57" name="Rectangle 56">
                <a:extLst>
                  <a:ext uri="{FF2B5EF4-FFF2-40B4-BE49-F238E27FC236}">
                    <a16:creationId xmlns:a16="http://schemas.microsoft.com/office/drawing/2014/main" id="{DF0F451B-91B7-7DF0-4054-83F4E52CE731}"/>
                  </a:ext>
                </a:extLst>
              </p:cNvPr>
              <p:cNvSpPr/>
              <p:nvPr/>
            </p:nvSpPr>
            <p:spPr>
              <a:xfrm>
                <a:off x="1572321" y="3279073"/>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8" name="Arrow: Pentagon 57">
                <a:extLst>
                  <a:ext uri="{FF2B5EF4-FFF2-40B4-BE49-F238E27FC236}">
                    <a16:creationId xmlns:a16="http://schemas.microsoft.com/office/drawing/2014/main" id="{69359909-BE2A-7ED8-4BC0-B3BA295ED264}"/>
                  </a:ext>
                </a:extLst>
              </p:cNvPr>
              <p:cNvSpPr/>
              <p:nvPr/>
            </p:nvSpPr>
            <p:spPr>
              <a:xfrm>
                <a:off x="471270" y="3248703"/>
                <a:ext cx="1906191"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BAM</a:t>
                </a:r>
              </a:p>
            </p:txBody>
          </p:sp>
          <p:sp>
            <p:nvSpPr>
              <p:cNvPr id="59" name="Rectangle 58">
                <a:extLst>
                  <a:ext uri="{FF2B5EF4-FFF2-40B4-BE49-F238E27FC236}">
                    <a16:creationId xmlns:a16="http://schemas.microsoft.com/office/drawing/2014/main" id="{95C841E8-CA23-988A-D60B-781AD55DB1DD}"/>
                  </a:ext>
                </a:extLst>
              </p:cNvPr>
              <p:cNvSpPr/>
              <p:nvPr/>
            </p:nvSpPr>
            <p:spPr>
              <a:xfrm>
                <a:off x="6048984" y="3275943"/>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820B5DD6-730E-532B-338A-627987B23804}"/>
                  </a:ext>
                </a:extLst>
              </p:cNvPr>
              <p:cNvSpPr txBox="1"/>
              <p:nvPr/>
            </p:nvSpPr>
            <p:spPr>
              <a:xfrm>
                <a:off x="7625026" y="3319935"/>
                <a:ext cx="4214074" cy="705849"/>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Veterans Benefits and Memorial Services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Caseflow</a:t>
                </a:r>
                <a:endPar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Digital GI Bill</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Memorial Benefits Management System</a:t>
                </a:r>
              </a:p>
            </p:txBody>
          </p:sp>
          <p:sp>
            <p:nvSpPr>
              <p:cNvPr id="61" name="Arrow: Pentagon 60">
                <a:extLst>
                  <a:ext uri="{FF2B5EF4-FFF2-40B4-BE49-F238E27FC236}">
                    <a16:creationId xmlns:a16="http://schemas.microsoft.com/office/drawing/2014/main" id="{A5D56167-DAAA-4702-403A-1A06D56653B1}"/>
                  </a:ext>
                </a:extLst>
              </p:cNvPr>
              <p:cNvSpPr/>
              <p:nvPr/>
            </p:nvSpPr>
            <p:spPr>
              <a:xfrm>
                <a:off x="5870669" y="3254756"/>
                <a:ext cx="1790664"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nvGrpSpPr>
            <p:cNvPr id="62" name="Group 61">
              <a:extLst>
                <a:ext uri="{FF2B5EF4-FFF2-40B4-BE49-F238E27FC236}">
                  <a16:creationId xmlns:a16="http://schemas.microsoft.com/office/drawing/2014/main" id="{9B2F0FA1-BD16-F8CA-3B3B-0B15E8C4AC51}"/>
                </a:ext>
                <a:ext uri="{C183D7F6-B498-43B3-948B-1728B52AA6E4}">
                  <adec:decorative xmlns:adec="http://schemas.microsoft.com/office/drawing/2017/decorative" val="1"/>
                </a:ext>
              </a:extLst>
            </p:cNvPr>
            <p:cNvGrpSpPr/>
            <p:nvPr/>
          </p:nvGrpSpPr>
          <p:grpSpPr>
            <a:xfrm>
              <a:off x="83886" y="3962400"/>
              <a:ext cx="8947537" cy="987552"/>
              <a:chOff x="460917" y="4335653"/>
              <a:chExt cx="11259812" cy="840644"/>
            </a:xfrm>
          </p:grpSpPr>
          <p:sp>
            <p:nvSpPr>
              <p:cNvPr id="63" name="TextBox 62">
                <a:extLst>
                  <a:ext uri="{FF2B5EF4-FFF2-40B4-BE49-F238E27FC236}">
                    <a16:creationId xmlns:a16="http://schemas.microsoft.com/office/drawing/2014/main" id="{CC4E7659-5593-DE8E-F9FC-7BF80F634457}"/>
                  </a:ext>
                </a:extLst>
              </p:cNvPr>
              <p:cNvSpPr txBox="1"/>
              <p:nvPr/>
            </p:nvSpPr>
            <p:spPr>
              <a:xfrm>
                <a:off x="2377157" y="4493274"/>
                <a:ext cx="3622997" cy="5501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Financial software products for the administrations using Franchise Funds. Includes data center operations</a:t>
                </a:r>
              </a:p>
            </p:txBody>
          </p:sp>
          <p:sp>
            <p:nvSpPr>
              <p:cNvPr id="64" name="Rectangle 63">
                <a:extLst>
                  <a:ext uri="{FF2B5EF4-FFF2-40B4-BE49-F238E27FC236}">
                    <a16:creationId xmlns:a16="http://schemas.microsoft.com/office/drawing/2014/main" id="{93009EB3-9856-3EC8-B0EB-B4B2EFEBBD5D}"/>
                  </a:ext>
                </a:extLst>
              </p:cNvPr>
              <p:cNvSpPr/>
              <p:nvPr/>
            </p:nvSpPr>
            <p:spPr>
              <a:xfrm>
                <a:off x="1561968" y="4375168"/>
                <a:ext cx="4657493"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5" name="Arrow: Pentagon 64">
                <a:extLst>
                  <a:ext uri="{FF2B5EF4-FFF2-40B4-BE49-F238E27FC236}">
                    <a16:creationId xmlns:a16="http://schemas.microsoft.com/office/drawing/2014/main" id="{F104958E-D890-934D-0B31-8961751F0E90}"/>
                  </a:ext>
                </a:extLst>
              </p:cNvPr>
              <p:cNvSpPr/>
              <p:nvPr/>
            </p:nvSpPr>
            <p:spPr>
              <a:xfrm>
                <a:off x="460917" y="4344798"/>
                <a:ext cx="1916242"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FTS</a:t>
                </a:r>
              </a:p>
            </p:txBody>
          </p:sp>
          <p:sp>
            <p:nvSpPr>
              <p:cNvPr id="66" name="Rectangle 65">
                <a:extLst>
                  <a:ext uri="{FF2B5EF4-FFF2-40B4-BE49-F238E27FC236}">
                    <a16:creationId xmlns:a16="http://schemas.microsoft.com/office/drawing/2014/main" id="{85914DA8-CA0E-77A0-6D32-0EB4B63A57A2}"/>
                  </a:ext>
                </a:extLst>
              </p:cNvPr>
              <p:cNvSpPr/>
              <p:nvPr/>
            </p:nvSpPr>
            <p:spPr>
              <a:xfrm>
                <a:off x="6038631" y="4372038"/>
                <a:ext cx="5682098" cy="758731"/>
              </a:xfrm>
              <a:prstGeom prst="rect">
                <a:avLst/>
              </a:prstGeom>
              <a:noFill/>
              <a:ln w="28575" cap="flat" cmpd="sng" algn="ctr">
                <a:solidFill>
                  <a:srgbClr val="112F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98A74377-86D8-E83B-251B-AD9EE15A168B}"/>
                  </a:ext>
                </a:extLst>
              </p:cNvPr>
              <p:cNvSpPr txBox="1"/>
              <p:nvPr/>
            </p:nvSpPr>
            <p:spPr>
              <a:xfrm>
                <a:off x="7599448" y="4410746"/>
                <a:ext cx="4121281" cy="707378"/>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Financial Management Business Transformation (Integrated Financial and Acquisition Management System)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err="1">
                    <a:ln>
                      <a:noFill/>
                    </a:ln>
                    <a:solidFill>
                      <a:srgbClr val="000000"/>
                    </a:solidFill>
                    <a:effectLst/>
                    <a:uLnTx/>
                    <a:uFillTx/>
                    <a:latin typeface="Segoe UI" panose="020B0502040204020203" pitchFamily="34" charset="0"/>
                    <a:cs typeface="Segoe UI" panose="020B0502040204020203" pitchFamily="34" charset="0"/>
                  </a:rPr>
                  <a:t>WebTA</a:t>
                </a:r>
                <a:endParaRPr kumimoji="0" lang="en-US" sz="12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8" name="Arrow: Pentagon 67">
                <a:extLst>
                  <a:ext uri="{FF2B5EF4-FFF2-40B4-BE49-F238E27FC236}">
                    <a16:creationId xmlns:a16="http://schemas.microsoft.com/office/drawing/2014/main" id="{ABFD1F0F-267A-7420-E7B7-2AC6C734D4CE}"/>
                  </a:ext>
                </a:extLst>
              </p:cNvPr>
              <p:cNvSpPr/>
              <p:nvPr/>
            </p:nvSpPr>
            <p:spPr>
              <a:xfrm>
                <a:off x="5870669" y="4335653"/>
                <a:ext cx="1783592" cy="831499"/>
              </a:xfrm>
              <a:prstGeom prst="homePlate">
                <a:avLst/>
              </a:prstGeom>
              <a:solidFill>
                <a:srgbClr val="0070C0"/>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Big Projects and Programs:</a:t>
                </a:r>
              </a:p>
            </p:txBody>
          </p:sp>
        </p:grpSp>
      </p:grpSp>
      <p:sp>
        <p:nvSpPr>
          <p:cNvPr id="3" name="Slide Number Placeholder 2">
            <a:extLst>
              <a:ext uri="{FF2B5EF4-FFF2-40B4-BE49-F238E27FC236}">
                <a16:creationId xmlns:a16="http://schemas.microsoft.com/office/drawing/2014/main" id="{214537D2-1725-EDC7-F942-F3BCCF5DE14F}"/>
              </a:ext>
            </a:extLst>
          </p:cNvPr>
          <p:cNvSpPr>
            <a:spLocks noGrp="1"/>
          </p:cNvSpPr>
          <p:nvPr>
            <p:ph type="sldNum" sz="quarter" idx="12"/>
          </p:nvPr>
        </p:nvSpPr>
        <p:spPr/>
        <p:txBody>
          <a:bodyPr/>
          <a:lstStyle/>
          <a:p>
            <a:fld id="{D983F1FA-211D-3044-9E35-958DFBC26156}" type="slidenum">
              <a:rPr lang="en-US" smtClean="0">
                <a:solidFill>
                  <a:prstClr val="white"/>
                </a:solidFill>
              </a:rPr>
              <a:pPr/>
              <a:t>125</a:t>
            </a:fld>
            <a:endParaRPr lang="en-US">
              <a:solidFill>
                <a:prstClr val="white"/>
              </a:solidFill>
            </a:endParaRPr>
          </a:p>
        </p:txBody>
      </p:sp>
    </p:spTree>
    <p:extLst>
      <p:ext uri="{BB962C8B-B14F-4D97-AF65-F5344CB8AC3E}">
        <p14:creationId xmlns:p14="http://schemas.microsoft.com/office/powerpoint/2010/main" val="28759418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76E7F-B9E8-9FB5-7DD8-9199B7AFF9BC}"/>
              </a:ext>
            </a:extLst>
          </p:cNvPr>
          <p:cNvSpPr>
            <a:spLocks noGrp="1"/>
          </p:cNvSpPr>
          <p:nvPr>
            <p:ph type="title"/>
          </p:nvPr>
        </p:nvSpPr>
        <p:spPr/>
        <p:txBody>
          <a:bodyPr>
            <a:normAutofit/>
          </a:bodyPr>
          <a:lstStyle/>
          <a:p>
            <a:r>
              <a:rPr lang="en-US" sz="3600" dirty="0"/>
              <a:t>SPM Goals Align with the CIO’s Vision</a:t>
            </a:r>
          </a:p>
        </p:txBody>
      </p:sp>
      <p:sp>
        <p:nvSpPr>
          <p:cNvPr id="8" name="Content Placeholder 7">
            <a:extLst>
              <a:ext uri="{FF2B5EF4-FFF2-40B4-BE49-F238E27FC236}">
                <a16:creationId xmlns:a16="http://schemas.microsoft.com/office/drawing/2014/main" id="{61F4015D-7E39-A9C8-1B35-3B1714F84871}"/>
              </a:ext>
            </a:extLst>
          </p:cNvPr>
          <p:cNvSpPr>
            <a:spLocks noGrp="1"/>
          </p:cNvSpPr>
          <p:nvPr>
            <p:ph idx="1"/>
          </p:nvPr>
        </p:nvSpPr>
        <p:spPr>
          <a:xfrm>
            <a:off x="-4316681" y="892030"/>
            <a:ext cx="3960419" cy="3058886"/>
          </a:xfrm>
        </p:spPr>
        <p:txBody>
          <a:bodyPr>
            <a:normAutofit fontScale="47500" lnSpcReduction="20000"/>
          </a:bodyPr>
          <a:lstStyle/>
          <a:p>
            <a:pPr rtl="0" eaLnBrk="1" latinLnBrk="0" hangingPunct="1"/>
            <a:r>
              <a:rPr lang="en-US" sz="3200" kern="1200" dirty="0">
                <a:solidFill>
                  <a:schemeClr val="tx1"/>
                </a:solidFill>
                <a:effectLst/>
                <a:latin typeface="+mn-lt"/>
                <a:ea typeface="+mn-ea"/>
                <a:cs typeface="+mn-cs"/>
              </a:rPr>
              <a:t>Vision Driven Execution </a:t>
            </a:r>
            <a:r>
              <a:rPr lang="en-US" sz="3200" kern="1200" dirty="0">
                <a:solidFill>
                  <a:schemeClr val="tx1"/>
                </a:solidFill>
                <a:effectLst/>
                <a:latin typeface="+mn-lt"/>
                <a:ea typeface="+mn-ea"/>
                <a:cs typeface="+mn-cs"/>
                <a:sym typeface="Wingdings" panose="05000000000000000000" pitchFamily="2" charset="2"/>
              </a:rPr>
              <a:t></a:t>
            </a:r>
            <a:r>
              <a:rPr lang="en-US" sz="3200" kern="1200" dirty="0">
                <a:solidFill>
                  <a:schemeClr val="tx1"/>
                </a:solidFill>
                <a:effectLst/>
                <a:latin typeface="+mn-lt"/>
                <a:ea typeface="+mn-ea"/>
                <a:cs typeface="+mn-cs"/>
              </a:rPr>
              <a:t> Strategic Goal 1: Use vision-driven product roadmaps that support the Administration’s and VA’s purpose and direction </a:t>
            </a:r>
            <a:endParaRPr lang="en-US" sz="3200" dirty="0">
              <a:effectLst/>
            </a:endParaRPr>
          </a:p>
          <a:p>
            <a:pPr rtl="0" eaLnBrk="1" latinLnBrk="0" hangingPunct="1"/>
            <a:r>
              <a:rPr lang="en-US" sz="3200" kern="1200" dirty="0">
                <a:solidFill>
                  <a:schemeClr val="tx1"/>
                </a:solidFill>
                <a:effectLst/>
                <a:latin typeface="+mn-lt"/>
                <a:ea typeface="+mn-ea"/>
                <a:cs typeface="+mn-cs"/>
              </a:rPr>
              <a:t>Operational Excellence </a:t>
            </a:r>
            <a:r>
              <a:rPr lang="en-US" sz="3200" kern="1200" dirty="0">
                <a:solidFill>
                  <a:schemeClr val="tx1"/>
                </a:solidFill>
                <a:effectLst/>
                <a:latin typeface="+mn-lt"/>
                <a:ea typeface="+mn-ea"/>
                <a:cs typeface="+mn-cs"/>
                <a:sym typeface="Wingdings" panose="05000000000000000000" pitchFamily="2" charset="2"/>
              </a:rPr>
              <a:t></a:t>
            </a:r>
            <a:r>
              <a:rPr lang="en-US" sz="3200" kern="1200" dirty="0">
                <a:solidFill>
                  <a:schemeClr val="tx1"/>
                </a:solidFill>
                <a:effectLst/>
                <a:latin typeface="+mn-lt"/>
                <a:ea typeface="+mn-ea"/>
                <a:cs typeface="+mn-cs"/>
              </a:rPr>
              <a:t> Strategic Goal 2: Provide enabling IT services to product teams </a:t>
            </a:r>
            <a:endParaRPr lang="en-US" dirty="0">
              <a:effectLst/>
            </a:endParaRPr>
          </a:p>
          <a:p>
            <a:r>
              <a:rPr lang="en-US" sz="3200" kern="1200" dirty="0">
                <a:solidFill>
                  <a:schemeClr val="tx1"/>
                </a:solidFill>
                <a:effectLst/>
                <a:latin typeface="+mn-lt"/>
                <a:ea typeface="+mn-ea"/>
                <a:cs typeface="+mn-cs"/>
              </a:rPr>
              <a:t>Delightful End User Experience </a:t>
            </a:r>
            <a:r>
              <a:rPr lang="en-US" sz="3200" kern="1200" dirty="0">
                <a:solidFill>
                  <a:schemeClr val="tx1"/>
                </a:solidFill>
                <a:effectLst/>
                <a:latin typeface="+mn-lt"/>
                <a:ea typeface="+mn-ea"/>
                <a:cs typeface="+mn-cs"/>
                <a:sym typeface="Wingdings" panose="05000000000000000000" pitchFamily="2" charset="2"/>
              </a:rPr>
              <a:t></a:t>
            </a:r>
            <a:r>
              <a:rPr lang="en-US" sz="3200" kern="1200" dirty="0">
                <a:solidFill>
                  <a:schemeClr val="tx1"/>
                </a:solidFill>
                <a:effectLst/>
                <a:latin typeface="+mn-lt"/>
                <a:ea typeface="+mn-ea"/>
                <a:cs typeface="+mn-cs"/>
              </a:rPr>
              <a:t> Strategic Goal 3: </a:t>
            </a:r>
            <a:r>
              <a:rPr lang="en-US" dirty="0"/>
              <a:t>Provide seamless, personalized, </a:t>
            </a:r>
            <a:r>
              <a:rPr lang="en-US" sz="3200" kern="1200" dirty="0">
                <a:solidFill>
                  <a:schemeClr val="tx1"/>
                </a:solidFill>
                <a:effectLst/>
                <a:latin typeface="+mn-lt"/>
                <a:ea typeface="+mn-ea"/>
                <a:cs typeface="+mn-cs"/>
              </a:rPr>
              <a:t>relevant, and timely products to meet the needs of Veterans and those who serve them</a:t>
            </a:r>
            <a:endParaRPr lang="en-US" dirty="0">
              <a:effectLst/>
            </a:endParaRPr>
          </a:p>
          <a:p>
            <a:pPr rtl="0" eaLnBrk="1" latinLnBrk="0" hangingPunct="1"/>
            <a:r>
              <a:rPr lang="en-US" sz="3200" kern="1200" dirty="0">
                <a:solidFill>
                  <a:schemeClr val="tx1"/>
                </a:solidFill>
                <a:effectLst/>
                <a:latin typeface="+mn-lt"/>
                <a:ea typeface="+mn-ea"/>
                <a:cs typeface="+mn-cs"/>
              </a:rPr>
              <a:t>People Excellence </a:t>
            </a:r>
            <a:r>
              <a:rPr lang="en-US" sz="3200" kern="1200" dirty="0">
                <a:solidFill>
                  <a:schemeClr val="tx1"/>
                </a:solidFill>
                <a:effectLst/>
                <a:latin typeface="+mn-lt"/>
                <a:ea typeface="+mn-ea"/>
                <a:cs typeface="+mn-cs"/>
                <a:sym typeface="Wingdings" panose="05000000000000000000" pitchFamily="2" charset="2"/>
              </a:rPr>
              <a:t></a:t>
            </a:r>
            <a:r>
              <a:rPr lang="en-US" sz="3200" kern="1200" dirty="0">
                <a:solidFill>
                  <a:schemeClr val="tx1"/>
                </a:solidFill>
                <a:effectLst/>
                <a:latin typeface="+mn-lt"/>
                <a:ea typeface="+mn-ea"/>
                <a:cs typeface="+mn-cs"/>
              </a:rPr>
              <a:t> Strategic Goal 4: Create the best product delivery organization in government </a:t>
            </a:r>
            <a:endParaRPr lang="en-US" dirty="0">
              <a:effectLst/>
            </a:endParaRPr>
          </a:p>
        </p:txBody>
      </p:sp>
      <p:grpSp>
        <p:nvGrpSpPr>
          <p:cNvPr id="9" name="Group 8" descr="Vision Driven Execution  SPM Strategic Goal 1: Use vision driven product roadmaps that support the Administration’s and VA’s purpose and direction &#10;Operational Excellence  SPM Strategic Goal 2: Provide enabling IT services to product teams &#10;Delightful End User Experience  SPM Strategic Goal 3: Providing personalized, seamless, relevant, and timely IT products to meet the needs of Veterans and those who serve them&#10;People Excellence  SPM Strategic Goal 4: Create the best product delivery organization in government &#10;&#10;">
            <a:extLst>
              <a:ext uri="{FF2B5EF4-FFF2-40B4-BE49-F238E27FC236}">
                <a16:creationId xmlns:a16="http://schemas.microsoft.com/office/drawing/2014/main" id="{B97249C1-3A32-31C1-958E-46FADDD511AC}"/>
              </a:ext>
              <a:ext uri="{C183D7F6-B498-43B3-948B-1728B52AA6E4}">
                <adec:decorative xmlns:adec="http://schemas.microsoft.com/office/drawing/2017/decorative" val="0"/>
              </a:ext>
            </a:extLst>
          </p:cNvPr>
          <p:cNvGrpSpPr/>
          <p:nvPr/>
        </p:nvGrpSpPr>
        <p:grpSpPr>
          <a:xfrm>
            <a:off x="218603" y="655320"/>
            <a:ext cx="8852827" cy="5169133"/>
            <a:chOff x="253654" y="753130"/>
            <a:chExt cx="8852827" cy="5169133"/>
          </a:xfrm>
        </p:grpSpPr>
        <p:sp>
          <p:nvSpPr>
            <p:cNvPr id="5" name="Title 4">
              <a:extLst>
                <a:ext uri="{FF2B5EF4-FFF2-40B4-BE49-F238E27FC236}">
                  <a16:creationId xmlns:a16="http://schemas.microsoft.com/office/drawing/2014/main" id="{5E6978F5-1215-6035-A618-561DC0BA5A56}"/>
                </a:ext>
              </a:extLst>
            </p:cNvPr>
            <p:cNvSpPr txBox="1">
              <a:spLocks/>
            </p:cNvSpPr>
            <p:nvPr/>
          </p:nvSpPr>
          <p:spPr>
            <a:xfrm>
              <a:off x="253654" y="3543777"/>
              <a:ext cx="2209789" cy="237848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30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Strategic Goal 1: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Use vision-driven product roadmaps that support the Administration’s and VA’s purpose and direction </a:t>
              </a:r>
            </a:p>
          </p:txBody>
        </p:sp>
        <p:sp>
          <p:nvSpPr>
            <p:cNvPr id="2" name="Title 4">
              <a:extLst>
                <a:ext uri="{FF2B5EF4-FFF2-40B4-BE49-F238E27FC236}">
                  <a16:creationId xmlns:a16="http://schemas.microsoft.com/office/drawing/2014/main" id="{A89F196C-8596-4E92-26B9-E9AB248753D7}"/>
                </a:ext>
              </a:extLst>
            </p:cNvPr>
            <p:cNvSpPr txBox="1">
              <a:spLocks/>
            </p:cNvSpPr>
            <p:nvPr/>
          </p:nvSpPr>
          <p:spPr>
            <a:xfrm>
              <a:off x="2463443" y="3569921"/>
              <a:ext cx="2198966" cy="235234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30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Strategic Goal 2:</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 Provide enabling IT services to product teams </a:t>
              </a:r>
            </a:p>
          </p:txBody>
        </p:sp>
        <p:pic>
          <p:nvPicPr>
            <p:cNvPr id="6" name="Content Placeholder 7" descr="OIT graphic of priorities">
              <a:extLst>
                <a:ext uri="{FF2B5EF4-FFF2-40B4-BE49-F238E27FC236}">
                  <a16:creationId xmlns:a16="http://schemas.microsoft.com/office/drawing/2014/main" id="{8105107C-1C0E-E27D-F747-79D09745E829}"/>
                </a:ext>
                <a:ext uri="{C183D7F6-B498-43B3-948B-1728B52AA6E4}">
                  <adec:decorative xmlns:adec="http://schemas.microsoft.com/office/drawing/2017/decorative" val="0"/>
                </a:ext>
              </a:extLst>
            </p:cNvPr>
            <p:cNvPicPr>
              <a:picLocks noChangeAspect="1"/>
            </p:cNvPicPr>
            <p:nvPr/>
          </p:nvPicPr>
          <p:blipFill rotWithShape="1">
            <a:blip r:embed="rId2"/>
            <a:srcRect b="42731"/>
            <a:stretch/>
          </p:blipFill>
          <p:spPr>
            <a:xfrm>
              <a:off x="484647" y="753130"/>
              <a:ext cx="8102871" cy="2155970"/>
            </a:xfrm>
            <a:prstGeom prst="rect">
              <a:avLst/>
            </a:prstGeom>
            <a:ln w="28575">
              <a:noFill/>
            </a:ln>
          </p:spPr>
        </p:pic>
        <p:sp>
          <p:nvSpPr>
            <p:cNvPr id="24" name="Title 4">
              <a:extLst>
                <a:ext uri="{FF2B5EF4-FFF2-40B4-BE49-F238E27FC236}">
                  <a16:creationId xmlns:a16="http://schemas.microsoft.com/office/drawing/2014/main" id="{CD2D8FB5-1D6D-91C3-0DD0-B723FA5F516C}"/>
                </a:ext>
              </a:extLst>
            </p:cNvPr>
            <p:cNvSpPr txBox="1">
              <a:spLocks/>
            </p:cNvSpPr>
            <p:nvPr/>
          </p:nvSpPr>
          <p:spPr>
            <a:xfrm>
              <a:off x="4662409" y="3569921"/>
              <a:ext cx="2361381" cy="209239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baseline="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30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Strategic Goal 3: </a:t>
              </a:r>
              <a:endParaRPr kumimoji="0" lang="en-US" sz="2000" b="0" i="0" u="sng"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Provide</a:t>
              </a:r>
              <a:r>
                <a:rPr kumimoji="0" lang="en-US" sz="2000" b="0" i="0" u="none" strike="noStrike" kern="1200" cap="none" spc="0" normalizeH="0" noProof="0" dirty="0">
                  <a:ln>
                    <a:noFill/>
                  </a:ln>
                  <a:solidFill>
                    <a:srgbClr val="000000"/>
                  </a:solidFill>
                  <a:effectLst/>
                  <a:uLnTx/>
                  <a:uFillTx/>
                  <a:latin typeface="Segoe UI" panose="020B0502040204020203" pitchFamily="34" charset="0"/>
                  <a:ea typeface="+mj-ea"/>
                  <a:cs typeface="Segoe UI" panose="020B0502040204020203" pitchFamily="34" charset="0"/>
                </a:rPr>
                <a:t> seamless,</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 personalized, relevant, and timely products to meet the needs of Veterans and those who serve them</a:t>
              </a:r>
            </a:p>
          </p:txBody>
        </p:sp>
        <p:cxnSp>
          <p:nvCxnSpPr>
            <p:cNvPr id="26" name="Straight Arrow Connector 25">
              <a:extLst>
                <a:ext uri="{FF2B5EF4-FFF2-40B4-BE49-F238E27FC236}">
                  <a16:creationId xmlns:a16="http://schemas.microsoft.com/office/drawing/2014/main" id="{786C20AC-AB17-A055-BF66-F4BF309BE927}"/>
                </a:ext>
                <a:ext uri="{C183D7F6-B498-43B3-948B-1728B52AA6E4}">
                  <adec:decorative xmlns:adec="http://schemas.microsoft.com/office/drawing/2017/decorative" val="1"/>
                </a:ext>
              </a:extLst>
            </p:cNvPr>
            <p:cNvCxnSpPr>
              <a:cxnSpLocks/>
            </p:cNvCxnSpPr>
            <p:nvPr/>
          </p:nvCxnSpPr>
          <p:spPr>
            <a:xfrm>
              <a:off x="3521309" y="2874101"/>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671ABA9D-FB50-0F86-1632-B9A1824D59EE}"/>
                </a:ext>
                <a:ext uri="{C183D7F6-B498-43B3-948B-1728B52AA6E4}">
                  <adec:decorative xmlns:adec="http://schemas.microsoft.com/office/drawing/2017/decorative" val="1"/>
                </a:ext>
              </a:extLst>
            </p:cNvPr>
            <p:cNvCxnSpPr>
              <a:cxnSpLocks/>
            </p:cNvCxnSpPr>
            <p:nvPr/>
          </p:nvCxnSpPr>
          <p:spPr>
            <a:xfrm>
              <a:off x="5601569" y="2890227"/>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4C069141-ACC8-12B4-2CEA-0E90D2D60A3A}"/>
                </a:ext>
                <a:ext uri="{C183D7F6-B498-43B3-948B-1728B52AA6E4}">
                  <adec:decorative xmlns:adec="http://schemas.microsoft.com/office/drawing/2017/decorative" val="1"/>
                </a:ext>
              </a:extLst>
            </p:cNvPr>
            <p:cNvCxnSpPr>
              <a:cxnSpLocks/>
            </p:cNvCxnSpPr>
            <p:nvPr/>
          </p:nvCxnSpPr>
          <p:spPr>
            <a:xfrm>
              <a:off x="7765650" y="2874101"/>
              <a:ext cx="0" cy="609600"/>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sp>
          <p:nvSpPr>
            <p:cNvPr id="29" name="Content Placeholder 12">
              <a:extLst>
                <a:ext uri="{FF2B5EF4-FFF2-40B4-BE49-F238E27FC236}">
                  <a16:creationId xmlns:a16="http://schemas.microsoft.com/office/drawing/2014/main" id="{7A588F23-19FC-0541-C0E0-CF2AA580C39C}"/>
                </a:ext>
              </a:extLst>
            </p:cNvPr>
            <p:cNvSpPr txBox="1">
              <a:spLocks/>
            </p:cNvSpPr>
            <p:nvPr/>
          </p:nvSpPr>
          <p:spPr>
            <a:xfrm>
              <a:off x="6920566" y="3559302"/>
              <a:ext cx="2185915" cy="2128147"/>
            </a:xfrm>
            <a:prstGeom prst="rect">
              <a:avLst/>
            </a:prstGeom>
          </p:spPr>
          <p:txBody>
            <a:bodyPr/>
            <a:lstStyle>
              <a:lvl1pPr marL="228603" indent="-228603" algn="l" defTabSz="914411" rtl="0" eaLnBrk="1" latinLnBrk="0" hangingPunct="1">
                <a:lnSpc>
                  <a:spcPct val="92000"/>
                </a:lnSpc>
                <a:spcBef>
                  <a:spcPts val="1000"/>
                </a:spcBef>
                <a:buFont typeface="Arial" panose="020B0604020202020204" pitchFamily="34" charset="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1pPr>
              <a:lvl2pPr marL="502926" indent="-228603" algn="l" defTabSz="914411" rtl="0" eaLnBrk="1" latinLnBrk="0" hangingPunct="1">
                <a:lnSpc>
                  <a:spcPct val="92000"/>
                </a:lnSpc>
                <a:spcBef>
                  <a:spcPts val="500"/>
                </a:spcBef>
                <a:buFont typeface=".AppleSystemUIFont" charset="-120"/>
                <a:buChar char="–"/>
                <a:defRPr sz="2000" kern="1200">
                  <a:solidFill>
                    <a:schemeClr val="accent5">
                      <a:lumMod val="50000"/>
                    </a:schemeClr>
                  </a:solidFill>
                  <a:latin typeface="Segoe UI" panose="020B0502040204020203" pitchFamily="34" charset="0"/>
                  <a:ea typeface="+mn-ea"/>
                  <a:cs typeface="Segoe UI" panose="020B0502040204020203" pitchFamily="34" charset="0"/>
                </a:defRPr>
              </a:lvl2pPr>
              <a:lvl3pPr marL="731529" indent="-228603" algn="l" defTabSz="914411" rtl="0" eaLnBrk="1" latinLnBrk="0" hangingPunct="1">
                <a:lnSpc>
                  <a:spcPct val="92000"/>
                </a:lnSpc>
                <a:spcBef>
                  <a:spcPts val="500"/>
                </a:spcBef>
                <a:buFont typeface="Arial" panose="020B0604020202020204" pitchFamily="34" charset="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3pPr>
              <a:lvl4pPr marL="978420" indent="-228603" algn="l" defTabSz="914411" rtl="0" eaLnBrk="1" latinLnBrk="0" hangingPunct="1">
                <a:lnSpc>
                  <a:spcPct val="92000"/>
                </a:lnSpc>
                <a:spcBef>
                  <a:spcPts val="500"/>
                </a:spcBef>
                <a:buFont typeface=".AppleSystemUIFont" charset="-120"/>
                <a:buChar char="»"/>
                <a:defRPr sz="1800" kern="1200">
                  <a:solidFill>
                    <a:schemeClr val="accent5">
                      <a:lumMod val="50000"/>
                    </a:schemeClr>
                  </a:solidFill>
                  <a:latin typeface="Segoe UI" panose="020B0502040204020203" pitchFamily="34" charset="0"/>
                  <a:ea typeface="+mn-ea"/>
                  <a:cs typeface="Segoe UI" panose="020B0502040204020203"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11" rtl="0" eaLnBrk="1" fontAlgn="auto" latinLnBrk="0" hangingPunct="1">
                <a:lnSpc>
                  <a:spcPct val="92000"/>
                </a:lnSpc>
                <a:spcBef>
                  <a:spcPts val="0"/>
                </a:spcBef>
                <a:spcAft>
                  <a:spcPts val="300"/>
                </a:spcAft>
                <a:buClrTx/>
                <a:buSzTx/>
                <a:buFont typeface="Arial" panose="020B0604020202020204" pitchFamily="34" charset="0"/>
                <a:buNone/>
                <a:tabLst/>
                <a:defRPr/>
              </a:pPr>
              <a:r>
                <a:rPr kumimoji="0" lang="en-US" b="1" i="0" u="sng"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Strategic Goal 4: </a:t>
              </a:r>
            </a:p>
            <a:p>
              <a:pPr marL="0" marR="0" lvl="0" indent="0" algn="ctr" defTabSz="914411" rtl="0" eaLnBrk="1" fontAlgn="auto" latinLnBrk="0" hangingPunct="1">
                <a:lnSpc>
                  <a:spcPct val="92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Create the best product delivery organization in government </a:t>
              </a:r>
            </a:p>
          </p:txBody>
        </p:sp>
        <p:cxnSp>
          <p:nvCxnSpPr>
            <p:cNvPr id="7" name="Straight Arrow Connector 6">
              <a:extLst>
                <a:ext uri="{FF2B5EF4-FFF2-40B4-BE49-F238E27FC236}">
                  <a16:creationId xmlns:a16="http://schemas.microsoft.com/office/drawing/2014/main" id="{8889F8B8-7C55-AC13-4F1E-4964618B280C}"/>
                </a:ext>
                <a:ext uri="{C183D7F6-B498-43B3-948B-1728B52AA6E4}">
                  <adec:decorative xmlns:adec="http://schemas.microsoft.com/office/drawing/2017/decorative" val="1"/>
                </a:ext>
              </a:extLst>
            </p:cNvPr>
            <p:cNvCxnSpPr>
              <a:cxnSpLocks/>
            </p:cNvCxnSpPr>
            <p:nvPr/>
          </p:nvCxnSpPr>
          <p:spPr>
            <a:xfrm flipH="1">
              <a:off x="1427998" y="2906353"/>
              <a:ext cx="13051" cy="637423"/>
            </a:xfrm>
            <a:prstGeom prst="straightConnector1">
              <a:avLst/>
            </a:prstGeom>
            <a:ln>
              <a:prstDash val="sysDot"/>
              <a:tailEnd type="triangle"/>
            </a:ln>
            <a:effectLst/>
          </p:spPr>
          <p:style>
            <a:lnRef idx="2">
              <a:schemeClr val="accent2"/>
            </a:lnRef>
            <a:fillRef idx="0">
              <a:schemeClr val="accent2"/>
            </a:fillRef>
            <a:effectRef idx="1">
              <a:schemeClr val="accent2"/>
            </a:effectRef>
            <a:fontRef idx="minor">
              <a:schemeClr val="tx1"/>
            </a:fontRef>
          </p:style>
        </p:cxnSp>
      </p:grpSp>
      <p:sp>
        <p:nvSpPr>
          <p:cNvPr id="3" name="Slide Number Placeholder 2">
            <a:extLst>
              <a:ext uri="{FF2B5EF4-FFF2-40B4-BE49-F238E27FC236}">
                <a16:creationId xmlns:a16="http://schemas.microsoft.com/office/drawing/2014/main" id="{98143008-D07E-C2C2-F361-E6FB9EEA7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400554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bwMode="auto">
          <a:xfrm>
            <a:off x="0" y="0"/>
            <a:ext cx="9144000" cy="6292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sz="3200" dirty="0">
                <a:cs typeface="Calibri"/>
              </a:rPr>
              <a:t>How We Steward VA’s Software Products</a:t>
            </a:r>
            <a:endParaRPr lang="en-US" altLang="en-US" sz="3200" dirty="0">
              <a:cs typeface="Arial" panose="020B0604020202020204" pitchFamily="34" charset="0"/>
            </a:endParaRPr>
          </a:p>
        </p:txBody>
      </p:sp>
      <p:sp>
        <p:nvSpPr>
          <p:cNvPr id="2" name="Content Placeholder 1">
            <a:extLst>
              <a:ext uri="{FF2B5EF4-FFF2-40B4-BE49-F238E27FC236}">
                <a16:creationId xmlns:a16="http://schemas.microsoft.com/office/drawing/2014/main" id="{7E759AD5-12F1-9FCD-6ABB-8F08CD368942}"/>
              </a:ext>
            </a:extLst>
          </p:cNvPr>
          <p:cNvSpPr>
            <a:spLocks noGrp="1"/>
          </p:cNvSpPr>
          <p:nvPr>
            <p:ph idx="1"/>
          </p:nvPr>
        </p:nvSpPr>
        <p:spPr>
          <a:xfrm>
            <a:off x="-5682343" y="463225"/>
            <a:ext cx="5551715" cy="7897004"/>
          </a:xfrm>
        </p:spPr>
        <p:txBody>
          <a:bodyPr/>
          <a:lstStyle/>
          <a:p>
            <a:pPr marL="0" indent="0">
              <a:buNone/>
            </a:pPr>
            <a:r>
              <a:rPr lang="en-US" sz="1400" b="1" dirty="0">
                <a:solidFill>
                  <a:prstClr val="black"/>
                </a:solidFill>
                <a:ea typeface="Verdana" pitchFamily="34" charset="0"/>
                <a:cs typeface="Verdana" pitchFamily="34" charset="0"/>
              </a:rPr>
              <a:t>Business-Facing Product Lines by Portfolio</a:t>
            </a:r>
            <a:endParaRPr lang="en-US" sz="1400" dirty="0">
              <a:solidFill>
                <a:prstClr val="black"/>
              </a:solidFill>
              <a:ea typeface="Verdana" pitchFamily="34" charset="0"/>
              <a:cs typeface="Verdana" pitchFamily="34" charset="0"/>
            </a:endParaRPr>
          </a:p>
          <a:p>
            <a:pPr marL="0" indent="0">
              <a:buNone/>
            </a:pPr>
            <a:r>
              <a:rPr lang="en-US" sz="1400" dirty="0">
                <a:ea typeface="+mn-lt"/>
                <a:cs typeface="+mn-lt"/>
              </a:rPr>
              <a:t>3 Portfolios – 20 Product Lines – Over 570 Systems and Applications </a:t>
            </a:r>
          </a:p>
          <a:p>
            <a:pPr marL="0" indent="0">
              <a:buNone/>
            </a:pPr>
            <a:r>
              <a:rPr lang="en-US" sz="1400" b="1" dirty="0">
                <a:ea typeface="+mn-lt"/>
                <a:cs typeface="+mn-lt"/>
              </a:rPr>
              <a:t>Health Services – </a:t>
            </a:r>
            <a:r>
              <a:rPr lang="en-US" sz="1400" i="1" dirty="0">
                <a:ea typeface="+mn-lt"/>
                <a:cs typeface="+mn-lt"/>
              </a:rPr>
              <a:t>339 Supported Products: </a:t>
            </a:r>
          </a:p>
          <a:p>
            <a:r>
              <a:rPr lang="en-US" sz="1400" dirty="0">
                <a:ea typeface="+mn-lt"/>
                <a:cs typeface="+mn-lt"/>
              </a:rPr>
              <a:t>Clinical Services </a:t>
            </a:r>
          </a:p>
          <a:p>
            <a:r>
              <a:rPr lang="en-US" sz="1400" dirty="0">
                <a:ea typeface="+mn-lt"/>
                <a:cs typeface="+mn-lt"/>
              </a:rPr>
              <a:t>Community Care </a:t>
            </a:r>
          </a:p>
          <a:p>
            <a:r>
              <a:rPr lang="en-US" sz="1400" dirty="0">
                <a:ea typeface="+mn-lt"/>
                <a:cs typeface="+mn-lt"/>
              </a:rPr>
              <a:t>Health Informatics </a:t>
            </a:r>
          </a:p>
          <a:p>
            <a:r>
              <a:rPr lang="en-US" sz="1400" dirty="0">
                <a:ea typeface="+mn-lt"/>
                <a:cs typeface="+mn-lt"/>
              </a:rPr>
              <a:t>Patient Care Services </a:t>
            </a:r>
          </a:p>
          <a:p>
            <a:r>
              <a:rPr lang="en-US" sz="1400" dirty="0" err="1">
                <a:ea typeface="+mn-lt"/>
                <a:cs typeface="+mn-lt"/>
              </a:rPr>
              <a:t>VHA</a:t>
            </a:r>
            <a:r>
              <a:rPr lang="en-US" sz="1400" dirty="0">
                <a:ea typeface="+mn-lt"/>
                <a:cs typeface="+mn-lt"/>
              </a:rPr>
              <a:t> Finance </a:t>
            </a:r>
          </a:p>
          <a:p>
            <a:r>
              <a:rPr lang="en-US" sz="1400" dirty="0" err="1">
                <a:ea typeface="+mn-lt"/>
                <a:cs typeface="+mn-lt"/>
              </a:rPr>
              <a:t>VHA</a:t>
            </a:r>
            <a:r>
              <a:rPr lang="en-US" sz="1400" dirty="0">
                <a:ea typeface="+mn-lt"/>
                <a:cs typeface="+mn-lt"/>
              </a:rPr>
              <a:t> Front Office </a:t>
            </a:r>
          </a:p>
          <a:p>
            <a:r>
              <a:rPr lang="en-US" sz="1400" dirty="0">
                <a:ea typeface="+mn-lt"/>
                <a:cs typeface="+mn-lt"/>
              </a:rPr>
              <a:t>Discovery, Education and Affiliate Network (DEAN) </a:t>
            </a:r>
          </a:p>
          <a:p>
            <a:r>
              <a:rPr lang="en-US" sz="1400" dirty="0">
                <a:ea typeface="+mn-lt"/>
                <a:cs typeface="+mn-lt"/>
              </a:rPr>
              <a:t>Healthcare Environment and Logistics Management </a:t>
            </a:r>
          </a:p>
          <a:p>
            <a:r>
              <a:rPr lang="en-US" sz="1400" dirty="0">
                <a:ea typeface="+mn-lt"/>
                <a:cs typeface="+mn-lt"/>
              </a:rPr>
              <a:t>Scheduling </a:t>
            </a:r>
          </a:p>
          <a:p>
            <a:pPr marL="0" indent="0">
              <a:buNone/>
            </a:pPr>
            <a:r>
              <a:rPr lang="en-US" sz="1400" b="1" dirty="0">
                <a:ea typeface="+mn-lt"/>
                <a:cs typeface="+mn-lt"/>
              </a:rPr>
              <a:t>Benefits and Memorial Services </a:t>
            </a:r>
            <a:r>
              <a:rPr lang="en-US" sz="1400" dirty="0">
                <a:ea typeface="+mn-lt"/>
                <a:cs typeface="+mn-lt"/>
              </a:rPr>
              <a:t>– 76 Supported Products </a:t>
            </a:r>
          </a:p>
          <a:p>
            <a:r>
              <a:rPr lang="en-US" sz="1400" dirty="0">
                <a:ea typeface="+mn-lt"/>
                <a:cs typeface="+mn-lt"/>
              </a:rPr>
              <a:t>Appeals </a:t>
            </a:r>
          </a:p>
          <a:p>
            <a:r>
              <a:rPr lang="en-US" sz="1400" dirty="0">
                <a:ea typeface="+mn-lt"/>
                <a:cs typeface="+mn-lt"/>
              </a:rPr>
              <a:t>Insurance </a:t>
            </a:r>
          </a:p>
          <a:p>
            <a:r>
              <a:rPr lang="en-US" sz="1400" dirty="0">
                <a:ea typeface="+mn-lt"/>
                <a:cs typeface="+mn-lt"/>
              </a:rPr>
              <a:t>Compensation and Pension </a:t>
            </a:r>
          </a:p>
          <a:p>
            <a:r>
              <a:rPr lang="en-US" sz="1400" dirty="0">
                <a:ea typeface="+mn-lt"/>
                <a:cs typeface="+mn-lt"/>
              </a:rPr>
              <a:t>Laon Guaranty </a:t>
            </a:r>
          </a:p>
          <a:p>
            <a:r>
              <a:rPr lang="en-US" sz="1400" dirty="0">
                <a:ea typeface="+mn-lt"/>
                <a:cs typeface="+mn-lt"/>
              </a:rPr>
              <a:t>Benefits Integration and Administration </a:t>
            </a:r>
          </a:p>
          <a:p>
            <a:r>
              <a:rPr lang="en-US" sz="1400" dirty="0">
                <a:ea typeface="+mn-lt"/>
                <a:cs typeface="+mn-lt"/>
              </a:rPr>
              <a:t>Memorial Benefits and Services </a:t>
            </a:r>
          </a:p>
          <a:p>
            <a:r>
              <a:rPr lang="en-US" sz="1400" dirty="0">
                <a:ea typeface="+mn-lt"/>
                <a:cs typeface="+mn-lt"/>
              </a:rPr>
              <a:t>Education Veteran Readiness and Employment </a:t>
            </a:r>
          </a:p>
          <a:p>
            <a:pPr marL="0" indent="0">
              <a:buNone/>
            </a:pPr>
            <a:r>
              <a:rPr lang="en-US" sz="1400" b="1" dirty="0">
                <a:ea typeface="+mn-lt"/>
                <a:cs typeface="+mn-lt"/>
              </a:rPr>
              <a:t>Corporate Services </a:t>
            </a:r>
            <a:r>
              <a:rPr lang="en-US" sz="1400" dirty="0">
                <a:ea typeface="+mn-lt"/>
                <a:cs typeface="+mn-lt"/>
              </a:rPr>
              <a:t>– </a:t>
            </a:r>
            <a:r>
              <a:rPr lang="en-US" sz="1400" i="1" dirty="0">
                <a:ea typeface="+mn-lt"/>
                <a:cs typeface="+mn-lt"/>
              </a:rPr>
              <a:t>160 Supported Products </a:t>
            </a:r>
          </a:p>
          <a:p>
            <a:r>
              <a:rPr lang="en-US" sz="1400" dirty="0">
                <a:ea typeface="+mn-lt"/>
                <a:cs typeface="+mn-lt"/>
              </a:rPr>
              <a:t>Acquisition and Property Management </a:t>
            </a:r>
          </a:p>
          <a:p>
            <a:r>
              <a:rPr lang="en-US" sz="1400" dirty="0">
                <a:ea typeface="+mn-lt"/>
                <a:cs typeface="+mn-lt"/>
              </a:rPr>
              <a:t>Human Capital Management </a:t>
            </a:r>
          </a:p>
          <a:p>
            <a:r>
              <a:rPr lang="en-US" sz="1400" dirty="0">
                <a:ea typeface="+mn-lt"/>
                <a:cs typeface="+mn-lt"/>
              </a:rPr>
              <a:t>Financial Management </a:t>
            </a:r>
          </a:p>
          <a:p>
            <a:r>
              <a:rPr lang="en-US" sz="1400" dirty="0">
                <a:ea typeface="+mn-lt"/>
                <a:cs typeface="+mn-lt"/>
              </a:rPr>
              <a:t>Sec VA, Congressional, and Legal Affairs</a:t>
            </a:r>
          </a:p>
          <a:p>
            <a:pPr marL="0" indent="0">
              <a:buNone/>
            </a:pPr>
            <a:r>
              <a:rPr lang="en-US" sz="1400" b="1" dirty="0">
                <a:ea typeface="+mn-lt"/>
                <a:cs typeface="+mn-lt"/>
              </a:rPr>
              <a:t>83 Active Contracts</a:t>
            </a:r>
            <a:endParaRPr lang="en-US" sz="1400" dirty="0"/>
          </a:p>
        </p:txBody>
      </p:sp>
      <p:grpSp>
        <p:nvGrpSpPr>
          <p:cNvPr id="5" name="Group 4" descr="Business-Facing Product Lines by Portfolio&#10;3 Portfolios – 20 Product Lines – Over 570 Systems and Applications &#10;&#10;Health Services – 339 Supported Products: &#10;Clinical Services &#10;Community Care &#10;Health Informatics &#10;Patient Care Services &#10;VHA Finance &#10;VHA Front Office &#10;Discovery, Education and Affiliate Network (DEAN) &#10;Healthcare Environment and Logistics Management &#10;Scheduling &#10;&#10;Benefits and Memorial Services – 76 Supported Products &#10;Appeals &#10;Insurance &#10;Compensation and Pension &#10;Laon Guaranty &#10;Benefits Integration and Administration &#10;Memorial Benefits and Services &#10;Education Veteran Readiness and Employment &#10;&#10;Corporate Services – 160 Supported Products &#10;Acquisition and Property Management &#10;Human Capital Management &#10;Financial Management &#10;Sec VA, Congressional, and Legal Affairs&#10;&#10;83 Active Contracts">
            <a:extLst>
              <a:ext uri="{FF2B5EF4-FFF2-40B4-BE49-F238E27FC236}">
                <a16:creationId xmlns:a16="http://schemas.microsoft.com/office/drawing/2014/main" id="{87C3B1DC-E90D-4898-85F5-3345C3385625}"/>
              </a:ext>
            </a:extLst>
          </p:cNvPr>
          <p:cNvGrpSpPr/>
          <p:nvPr/>
        </p:nvGrpSpPr>
        <p:grpSpPr>
          <a:xfrm>
            <a:off x="457200" y="694529"/>
            <a:ext cx="8168991" cy="5421442"/>
            <a:chOff x="457200" y="694529"/>
            <a:chExt cx="8168991" cy="5421442"/>
          </a:xfrm>
        </p:grpSpPr>
        <p:pic>
          <p:nvPicPr>
            <p:cNvPr id="23" name="Picture 22">
              <a:extLst>
                <a:ext uri="{FF2B5EF4-FFF2-40B4-BE49-F238E27FC236}">
                  <a16:creationId xmlns:a16="http://schemas.microsoft.com/office/drawing/2014/main" id="{D904B793-3E03-C5FF-026F-0690AC8F9682}"/>
                </a:ext>
              </a:extLst>
            </p:cNvPr>
            <p:cNvPicPr>
              <a:picLocks noChangeAspect="1"/>
            </p:cNvPicPr>
            <p:nvPr/>
          </p:nvPicPr>
          <p:blipFill>
            <a:blip r:embed="rId3"/>
            <a:stretch>
              <a:fillRect/>
            </a:stretch>
          </p:blipFill>
          <p:spPr>
            <a:xfrm>
              <a:off x="457200" y="1324100"/>
              <a:ext cx="8108383" cy="4791871"/>
            </a:xfrm>
            <a:prstGeom prst="rect">
              <a:avLst/>
            </a:prstGeom>
          </p:spPr>
        </p:pic>
        <p:sp>
          <p:nvSpPr>
            <p:cNvPr id="4" name="TextBox 3">
              <a:extLst>
                <a:ext uri="{FF2B5EF4-FFF2-40B4-BE49-F238E27FC236}">
                  <a16:creationId xmlns:a16="http://schemas.microsoft.com/office/drawing/2014/main" id="{C49AF958-9C3E-5AF1-C62E-72510CF78CFE}"/>
                </a:ext>
              </a:extLst>
            </p:cNvPr>
            <p:cNvSpPr txBox="1"/>
            <p:nvPr/>
          </p:nvSpPr>
          <p:spPr>
            <a:xfrm>
              <a:off x="517809" y="694529"/>
              <a:ext cx="8108382" cy="677108"/>
            </a:xfrm>
            <a:prstGeom prst="rect">
              <a:avLst/>
            </a:prstGeom>
            <a:noFill/>
          </p:spPr>
          <p:txBody>
            <a:bodyPr wrap="square">
              <a:spAutoFit/>
            </a:bodyPr>
            <a:lstStyle/>
            <a:p>
              <a:pPr marL="0" indent="0" algn="ctr">
                <a:buNone/>
              </a:pPr>
              <a:r>
                <a:rPr lang="en-US" sz="2000" b="1">
                  <a:solidFill>
                    <a:prstClr val="black"/>
                  </a:solidFill>
                  <a:ea typeface="Verdana" pitchFamily="34" charset="0"/>
                  <a:cs typeface="Verdana" pitchFamily="34" charset="0"/>
                </a:rPr>
                <a:t>Business-Facing Product Lines by Portfolio</a:t>
              </a:r>
              <a:endParaRPr lang="en-US" sz="2000">
                <a:solidFill>
                  <a:prstClr val="black"/>
                </a:solidFill>
                <a:ea typeface="Verdana" pitchFamily="34" charset="0"/>
                <a:cs typeface="Verdana" pitchFamily="34" charset="0"/>
              </a:endParaRPr>
            </a:p>
            <a:p>
              <a:pPr marL="0" indent="0" algn="ctr">
                <a:buNone/>
              </a:pPr>
              <a:r>
                <a:rPr lang="en-US" i="0">
                  <a:ea typeface="+mn-lt"/>
                  <a:cs typeface="+mn-lt"/>
                </a:rPr>
                <a:t>3 Portfolios – 20 Product Lines – Over 570 Systems and Applications </a:t>
              </a:r>
              <a:endParaRPr lang="en-US"/>
            </a:p>
          </p:txBody>
        </p:sp>
      </p:grpSp>
      <p:sp>
        <p:nvSpPr>
          <p:cNvPr id="9" name="Slide Number Placeholder 8"/>
          <p:cNvSpPr>
            <a:spLocks noGrp="1"/>
          </p:cNvSpPr>
          <p:nvPr>
            <p:ph type="sldNum" sz="quarter" idx="19"/>
          </p:nvPr>
        </p:nvSpPr>
        <p:spPr/>
        <p:txBody>
          <a:bodyPr/>
          <a:lstStyle/>
          <a:p>
            <a:pPr>
              <a:defRPr/>
            </a:pPr>
            <a:fld id="{D983F1FA-211D-3044-9E35-958DFBC26156}" type="slidenum">
              <a:rPr lang="en-US" smtClean="0">
                <a:solidFill>
                  <a:prstClr val="white"/>
                </a:solidFill>
              </a:rPr>
              <a:pPr>
                <a:defRPr/>
              </a:pPr>
              <a:t>127</a:t>
            </a:fld>
            <a:endParaRPr lang="en-US">
              <a:solidFill>
                <a:prstClr val="white"/>
              </a:solidFill>
            </a:endParaRPr>
          </a:p>
        </p:txBody>
      </p:sp>
    </p:spTree>
    <p:extLst>
      <p:ext uri="{BB962C8B-B14F-4D97-AF65-F5344CB8AC3E}">
        <p14:creationId xmlns:p14="http://schemas.microsoft.com/office/powerpoint/2010/main" val="19785263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E61C-1F3D-83E3-E972-B256601E71D3}"/>
              </a:ext>
            </a:extLst>
          </p:cNvPr>
          <p:cNvSpPr>
            <a:spLocks noGrp="1"/>
          </p:cNvSpPr>
          <p:nvPr>
            <p:ph type="title"/>
          </p:nvPr>
        </p:nvSpPr>
        <p:spPr/>
        <p:txBody>
          <a:bodyPr/>
          <a:lstStyle/>
          <a:p>
            <a:r>
              <a:rPr lang="en-US" dirty="0"/>
              <a:t>What We Need from Industry</a:t>
            </a:r>
          </a:p>
        </p:txBody>
      </p:sp>
      <p:sp>
        <p:nvSpPr>
          <p:cNvPr id="4" name="Content Placeholder 3" descr="Skills and Technologies:&#10;Data and Analytics&#10;Artificial Intelligence&#10;Security&#10;Customer Experience (CX) Delivery&#10;Development&#10;Platform Creation&#10;Low Code or No Code (LC/NC)&#10;Center of Excellence Tools or Workflows&#10;Improved Resiliency&#10;">
            <a:extLst>
              <a:ext uri="{FF2B5EF4-FFF2-40B4-BE49-F238E27FC236}">
                <a16:creationId xmlns:a16="http://schemas.microsoft.com/office/drawing/2014/main" id="{95C932CD-E81D-68AE-F73D-B3E7F21ED5A0}"/>
              </a:ext>
            </a:extLst>
          </p:cNvPr>
          <p:cNvSpPr>
            <a:spLocks noGrp="1"/>
          </p:cNvSpPr>
          <p:nvPr>
            <p:ph idx="1"/>
          </p:nvPr>
        </p:nvSpPr>
        <p:spPr>
          <a:xfrm>
            <a:off x="-3083959" y="351312"/>
            <a:ext cx="2837877" cy="4358244"/>
          </a:xfrm>
          <a:noFill/>
        </p:spPr>
        <p:txBody>
          <a:bodyPr anchor="ctr">
            <a:noAutofit/>
          </a:bodyPr>
          <a:lstStyle/>
          <a:p>
            <a:pPr marL="0" indent="0">
              <a:buNone/>
            </a:pPr>
            <a:r>
              <a:rPr lang="en-US" sz="1000" dirty="0">
                <a:latin typeface="Segoe UI" panose="020B0502040204020203" pitchFamily="34" charset="0"/>
                <a:cs typeface="Segoe UI" panose="020B0502040204020203" pitchFamily="34" charset="0"/>
              </a:rPr>
              <a:t>Skills and Technologies:</a:t>
            </a:r>
          </a:p>
          <a:p>
            <a:pPr>
              <a:lnSpc>
                <a:spcPct val="120000"/>
              </a:lnSpc>
              <a:spcBef>
                <a:spcPts val="300"/>
              </a:spcBef>
            </a:pPr>
            <a:r>
              <a:rPr lang="en-US" sz="1000" dirty="0">
                <a:latin typeface="Segoe UI" panose="020B0502040204020203" pitchFamily="34" charset="0"/>
                <a:cs typeface="Segoe UI" panose="020B0502040204020203" pitchFamily="34" charset="0"/>
              </a:rPr>
              <a:t>Cloud Modernization of on-premise software</a:t>
            </a:r>
          </a:p>
          <a:p>
            <a:pPr>
              <a:lnSpc>
                <a:spcPct val="120000"/>
              </a:lnSpc>
              <a:spcBef>
                <a:spcPts val="300"/>
              </a:spcBef>
            </a:pPr>
            <a:r>
              <a:rPr lang="en-US" sz="1000" dirty="0">
                <a:latin typeface="Segoe UI" panose="020B0502040204020203" pitchFamily="34" charset="0"/>
                <a:cs typeface="Segoe UI" panose="020B0502040204020203" pitchFamily="34" charset="0"/>
              </a:rPr>
              <a:t>Artificial Intelligence and Machine Learning</a:t>
            </a:r>
          </a:p>
          <a:p>
            <a:pPr>
              <a:lnSpc>
                <a:spcPct val="120000"/>
              </a:lnSpc>
              <a:spcBef>
                <a:spcPts val="300"/>
              </a:spcBef>
            </a:pPr>
            <a:r>
              <a:rPr lang="en-US" sz="1000" dirty="0">
                <a:latin typeface="Segoe UI" panose="020B0502040204020203" pitchFamily="34" charset="0"/>
                <a:cs typeface="Segoe UI" panose="020B0502040204020203" pitchFamily="34" charset="0"/>
              </a:rPr>
              <a:t>Multivariate testing</a:t>
            </a:r>
          </a:p>
          <a:p>
            <a:pPr>
              <a:lnSpc>
                <a:spcPct val="120000"/>
              </a:lnSpc>
              <a:spcBef>
                <a:spcPts val="300"/>
              </a:spcBef>
            </a:pPr>
            <a:r>
              <a:rPr lang="en-US" sz="1000" dirty="0">
                <a:latin typeface="Segoe UI" panose="020B0502040204020203" pitchFamily="34" charset="0"/>
                <a:cs typeface="Segoe UI" panose="020B0502040204020203" pitchFamily="34" charset="0"/>
              </a:rPr>
              <a:t>Low-code and no-code platforms </a:t>
            </a:r>
          </a:p>
          <a:p>
            <a:pPr>
              <a:lnSpc>
                <a:spcPct val="120000"/>
              </a:lnSpc>
              <a:spcBef>
                <a:spcPts val="300"/>
              </a:spcBef>
            </a:pPr>
            <a:r>
              <a:rPr lang="en-US" sz="1000" dirty="0" err="1">
                <a:latin typeface="Segoe UI" panose="020B0502040204020203" pitchFamily="34" charset="0"/>
                <a:cs typeface="Segoe UI" panose="020B0502040204020203" pitchFamily="34" charset="0"/>
              </a:rPr>
              <a:t>DevEx</a:t>
            </a:r>
            <a:r>
              <a:rPr lang="en-US" sz="1000" dirty="0">
                <a:latin typeface="Segoe UI" panose="020B0502040204020203" pitchFamily="34" charset="0"/>
                <a:cs typeface="Segoe UI" panose="020B0502040204020203" pitchFamily="34" charset="0"/>
              </a:rPr>
              <a:t> to attract world-class talent</a:t>
            </a:r>
          </a:p>
          <a:p>
            <a:pPr>
              <a:lnSpc>
                <a:spcPct val="120000"/>
              </a:lnSpc>
              <a:spcBef>
                <a:spcPts val="300"/>
              </a:spcBef>
            </a:pPr>
            <a:r>
              <a:rPr lang="en-US" sz="1000" dirty="0">
                <a:latin typeface="Segoe UI" panose="020B0502040204020203" pitchFamily="34" charset="0"/>
                <a:cs typeface="Segoe UI" panose="020B0502040204020203" pitchFamily="34" charset="0"/>
              </a:rPr>
              <a:t>Convert Legacy software  to Modern Software</a:t>
            </a:r>
          </a:p>
          <a:p>
            <a:pPr marL="0" indent="0">
              <a:buNone/>
            </a:pPr>
            <a:r>
              <a:rPr lang="en-US" sz="1000" dirty="0">
                <a:latin typeface="Segoe UI" panose="020B0502040204020203" pitchFamily="34" charset="0"/>
                <a:cs typeface="Segoe UI" panose="020B0502040204020203" pitchFamily="34" charset="0"/>
              </a:rPr>
              <a:t>Methodologies: </a:t>
            </a:r>
          </a:p>
          <a:p>
            <a:pPr marL="231775" indent="-231775">
              <a:spcBef>
                <a:spcPts val="300"/>
              </a:spcBef>
            </a:pPr>
            <a:r>
              <a:rPr lang="en-US" sz="1000" dirty="0">
                <a:latin typeface="Segoe UI" panose="020B0502040204020203" pitchFamily="34" charset="0"/>
                <a:cs typeface="Segoe UI" panose="020B0502040204020203" pitchFamily="34" charset="0"/>
              </a:rPr>
              <a:t>Zero Trust</a:t>
            </a:r>
          </a:p>
          <a:p>
            <a:pPr marL="231775" indent="-231775">
              <a:spcBef>
                <a:spcPts val="300"/>
              </a:spcBef>
            </a:pPr>
            <a:r>
              <a:rPr lang="en-US" sz="1000" dirty="0">
                <a:latin typeface="Segoe UI" panose="020B0502040204020203" pitchFamily="34" charset="0"/>
                <a:cs typeface="Segoe UI" panose="020B0502040204020203" pitchFamily="34" charset="0"/>
              </a:rPr>
              <a:t>Move from Technical Debt to Technical Wellness</a:t>
            </a:r>
          </a:p>
          <a:p>
            <a:pPr marL="231775" indent="-231775">
              <a:spcBef>
                <a:spcPts val="300"/>
              </a:spcBef>
            </a:pPr>
            <a:r>
              <a:rPr lang="en-US" sz="1000" dirty="0">
                <a:latin typeface="Segoe UI" panose="020B0502040204020203" pitchFamily="34" charset="0"/>
                <a:cs typeface="Segoe UI" panose="020B0502040204020203" pitchFamily="34" charset="0"/>
              </a:rPr>
              <a:t>Engineering Excellence</a:t>
            </a:r>
          </a:p>
          <a:p>
            <a:pPr marL="231775" indent="-231775">
              <a:spcBef>
                <a:spcPts val="300"/>
              </a:spcBef>
            </a:pPr>
            <a:r>
              <a:rPr lang="en-US" sz="1000" dirty="0">
                <a:latin typeface="Segoe UI" panose="020B0502040204020203" pitchFamily="34" charset="0"/>
                <a:cs typeface="Segoe UI" panose="020B0502040204020203" pitchFamily="34" charset="0"/>
              </a:rPr>
              <a:t>Product Management</a:t>
            </a:r>
          </a:p>
          <a:p>
            <a:pPr marL="0" indent="0">
              <a:buNone/>
            </a:pPr>
            <a:r>
              <a:rPr lang="en-US" sz="1000" dirty="0">
                <a:latin typeface="Segoe UI" panose="020B0502040204020203" pitchFamily="34" charset="0"/>
                <a:cs typeface="Segoe UI" panose="020B0502040204020203" pitchFamily="34" charset="0"/>
              </a:rPr>
              <a:t>SPM Focus Areas</a:t>
            </a:r>
          </a:p>
          <a:p>
            <a:pPr>
              <a:spcBef>
                <a:spcPts val="300"/>
              </a:spcBef>
            </a:pPr>
            <a:r>
              <a:rPr lang="en-US" sz="1000" dirty="0">
                <a:latin typeface="Segoe UI" panose="020B0502040204020203" pitchFamily="34" charset="0"/>
                <a:cs typeface="Segoe UI" panose="020B0502040204020203" pitchFamily="34" charset="0"/>
              </a:rPr>
              <a:t>PACT Act Implementation</a:t>
            </a:r>
          </a:p>
          <a:p>
            <a:pPr>
              <a:spcBef>
                <a:spcPts val="300"/>
              </a:spcBef>
            </a:pPr>
            <a:r>
              <a:rPr lang="en-US" sz="1000" dirty="0">
                <a:latin typeface="Segoe UI" panose="020B0502040204020203" pitchFamily="34" charset="0"/>
                <a:cs typeface="Segoe UI" panose="020B0502040204020203" pitchFamily="34" charset="0"/>
              </a:rPr>
              <a:t>HR Modernization</a:t>
            </a:r>
          </a:p>
          <a:p>
            <a:pPr>
              <a:spcBef>
                <a:spcPts val="300"/>
              </a:spcBef>
            </a:pPr>
            <a:r>
              <a:rPr lang="en-US" sz="1000" dirty="0">
                <a:latin typeface="Segoe UI" panose="020B0502040204020203" pitchFamily="34" charset="0"/>
                <a:cs typeface="Segoe UI" panose="020B0502040204020203" pitchFamily="34" charset="0"/>
              </a:rPr>
              <a:t>Supply Chain Modernization</a:t>
            </a:r>
          </a:p>
          <a:p>
            <a:pPr>
              <a:spcBef>
                <a:spcPts val="300"/>
              </a:spcBef>
            </a:pPr>
            <a:r>
              <a:rPr lang="en-US" sz="1000" dirty="0">
                <a:latin typeface="Segoe UI" panose="020B0502040204020203" pitchFamily="34" charset="0"/>
                <a:cs typeface="Segoe UI" panose="020B0502040204020203" pitchFamily="34" charset="0"/>
              </a:rPr>
              <a:t>Open Data Publishing</a:t>
            </a:r>
          </a:p>
        </p:txBody>
      </p:sp>
      <p:grpSp>
        <p:nvGrpSpPr>
          <p:cNvPr id="10" name="Group 9" descr="Skills and Technologies:&#10;Cloud Modernization of on-premise software&#10;Artificial Intelligence and Machine Learning&#10;Multivariate testing&#10;Low-code and no-code platforms &#10;DevEx to attract world-class talent&#10;Convert Legacy software  to Modern Software&#10;&#10;Methodologies: &#10;Zero Trust&#10;Move from Technical Debt to Technical Wellness&#10;Engineering Excellence&#10;Product Management&#10;&#10;SPM Focus Areas:&#10;PACT Act Implementation&#10;HR Modernization&#10;Supply Chain Modernization&#10;Open Data Publishing&#10;&#10;">
            <a:extLst>
              <a:ext uri="{FF2B5EF4-FFF2-40B4-BE49-F238E27FC236}">
                <a16:creationId xmlns:a16="http://schemas.microsoft.com/office/drawing/2014/main" id="{B6244928-B613-BCEC-BD5D-8979042BF002}"/>
              </a:ext>
            </a:extLst>
          </p:cNvPr>
          <p:cNvGrpSpPr/>
          <p:nvPr/>
        </p:nvGrpSpPr>
        <p:grpSpPr>
          <a:xfrm>
            <a:off x="224993" y="764858"/>
            <a:ext cx="8762912" cy="5277218"/>
            <a:chOff x="224993" y="764858"/>
            <a:chExt cx="8762912" cy="5277218"/>
          </a:xfrm>
        </p:grpSpPr>
        <p:grpSp>
          <p:nvGrpSpPr>
            <p:cNvPr id="5" name="Group 4" descr="Skills and Technologies:&#10;Data and Analytics&#10;Artificial Intelligence&#10;Security&#10;Customer Experience (CX) Delivery&#10;Development&#10;Platform Creation&#10;Low Code or No Code (LC/NC)&#10;Center of Excellence Tools or Workflows&#10;Improved Resiliency">
              <a:extLst>
                <a:ext uri="{FF2B5EF4-FFF2-40B4-BE49-F238E27FC236}">
                  <a16:creationId xmlns:a16="http://schemas.microsoft.com/office/drawing/2014/main" id="{AB6E9D4D-4836-75AF-8121-A6925E826433}"/>
                </a:ext>
              </a:extLst>
            </p:cNvPr>
            <p:cNvGrpSpPr/>
            <p:nvPr/>
          </p:nvGrpSpPr>
          <p:grpSpPr>
            <a:xfrm>
              <a:off x="224993" y="764858"/>
              <a:ext cx="3142650" cy="5277218"/>
              <a:chOff x="224993" y="841058"/>
              <a:chExt cx="3142650" cy="5277218"/>
            </a:xfrm>
            <a:effectLst>
              <a:outerShdw blurRad="50800" dist="38100" dir="5400000" algn="t" rotWithShape="0">
                <a:prstClr val="black">
                  <a:alpha val="40000"/>
                </a:prstClr>
              </a:outerShdw>
            </a:effectLst>
          </p:grpSpPr>
          <p:sp>
            <p:nvSpPr>
              <p:cNvPr id="8" name="Content Placeholder 3">
                <a:extLst>
                  <a:ext uri="{FF2B5EF4-FFF2-40B4-BE49-F238E27FC236}">
                    <a16:creationId xmlns:a16="http://schemas.microsoft.com/office/drawing/2014/main" id="{24323C0D-1BAE-CBE2-2327-17DE6EDFE894}"/>
                  </a:ext>
                </a:extLst>
              </p:cNvPr>
              <p:cNvSpPr txBox="1">
                <a:spLocks/>
              </p:cNvSpPr>
              <p:nvPr/>
            </p:nvSpPr>
            <p:spPr>
              <a:xfrm>
                <a:off x="235538" y="1760033"/>
                <a:ext cx="3132105" cy="4358243"/>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lnSpc>
                    <a:spcPct val="120000"/>
                  </a:lnSpc>
                  <a:spcBef>
                    <a:spcPts val="300"/>
                  </a:spcBef>
                </a:pPr>
                <a:r>
                  <a:rPr lang="en-US" sz="2000" dirty="0">
                    <a:latin typeface="Segoe UI" panose="020B0502040204020203" pitchFamily="34" charset="0"/>
                    <a:cs typeface="Segoe UI" panose="020B0502040204020203" pitchFamily="34" charset="0"/>
                  </a:rPr>
                  <a:t>Cloud Modernization of on-premise software</a:t>
                </a:r>
              </a:p>
              <a:p>
                <a:pPr marL="231775" indent="-231775">
                  <a:lnSpc>
                    <a:spcPct val="120000"/>
                  </a:lnSpc>
                  <a:spcBef>
                    <a:spcPts val="300"/>
                  </a:spcBef>
                </a:pPr>
                <a:r>
                  <a:rPr lang="en-US" sz="2000" dirty="0">
                    <a:latin typeface="Segoe UI" panose="020B0502040204020203" pitchFamily="34" charset="0"/>
                    <a:cs typeface="Segoe UI" panose="020B0502040204020203" pitchFamily="34" charset="0"/>
                  </a:rPr>
                  <a:t>Artificial Intelligence and Machine Learning</a:t>
                </a:r>
              </a:p>
              <a:p>
                <a:pPr marL="231775" indent="-231775">
                  <a:lnSpc>
                    <a:spcPct val="120000"/>
                  </a:lnSpc>
                  <a:spcBef>
                    <a:spcPts val="300"/>
                  </a:spcBef>
                </a:pPr>
                <a:r>
                  <a:rPr lang="en-US" sz="2000" dirty="0">
                    <a:latin typeface="Segoe UI" panose="020B0502040204020203" pitchFamily="34" charset="0"/>
                    <a:cs typeface="Segoe UI" panose="020B0502040204020203" pitchFamily="34" charset="0"/>
                  </a:rPr>
                  <a:t>Multivariate testing</a:t>
                </a:r>
              </a:p>
              <a:p>
                <a:pPr marL="231775" indent="-231775">
                  <a:lnSpc>
                    <a:spcPct val="120000"/>
                  </a:lnSpc>
                  <a:spcBef>
                    <a:spcPts val="300"/>
                  </a:spcBef>
                </a:pPr>
                <a:r>
                  <a:rPr lang="en-US" sz="2000" dirty="0">
                    <a:latin typeface="Segoe UI" panose="020B0502040204020203" pitchFamily="34" charset="0"/>
                    <a:cs typeface="Segoe UI" panose="020B0502040204020203" pitchFamily="34" charset="0"/>
                  </a:rPr>
                  <a:t>LC/NC platforms </a:t>
                </a:r>
              </a:p>
              <a:p>
                <a:pPr marL="231775" indent="-231775">
                  <a:lnSpc>
                    <a:spcPct val="120000"/>
                  </a:lnSpc>
                  <a:spcBef>
                    <a:spcPts val="300"/>
                  </a:spcBef>
                </a:pPr>
                <a:r>
                  <a:rPr lang="en-US" sz="2000" dirty="0" err="1">
                    <a:latin typeface="Segoe UI" panose="020B0502040204020203" pitchFamily="34" charset="0"/>
                    <a:cs typeface="Segoe UI" panose="020B0502040204020203" pitchFamily="34" charset="0"/>
                  </a:rPr>
                  <a:t>DevEx</a:t>
                </a:r>
                <a:r>
                  <a:rPr lang="en-US" sz="2000" dirty="0">
                    <a:latin typeface="Segoe UI" panose="020B0502040204020203" pitchFamily="34" charset="0"/>
                    <a:cs typeface="Segoe UI" panose="020B0502040204020203" pitchFamily="34" charset="0"/>
                  </a:rPr>
                  <a:t> to attract world-class talent</a:t>
                </a:r>
              </a:p>
              <a:p>
                <a:pPr marL="231775" indent="-231775">
                  <a:lnSpc>
                    <a:spcPct val="120000"/>
                  </a:lnSpc>
                  <a:spcBef>
                    <a:spcPts val="300"/>
                  </a:spcBef>
                </a:pPr>
                <a:r>
                  <a:rPr lang="en-US" sz="2000" dirty="0">
                    <a:latin typeface="Segoe UI" panose="020B0502040204020203" pitchFamily="34" charset="0"/>
                    <a:cs typeface="Segoe UI" panose="020B0502040204020203" pitchFamily="34" charset="0"/>
                  </a:rPr>
                  <a:t>Convert Legacy software to Modern Software</a:t>
                </a:r>
              </a:p>
            </p:txBody>
          </p:sp>
          <p:sp>
            <p:nvSpPr>
              <p:cNvPr id="3" name="Content Placeholder 3">
                <a:extLst>
                  <a:ext uri="{FF2B5EF4-FFF2-40B4-BE49-F238E27FC236}">
                    <a16:creationId xmlns:a16="http://schemas.microsoft.com/office/drawing/2014/main" id="{2DB48998-2059-5C42-C70E-5B1563C2917F}"/>
                  </a:ext>
                </a:extLst>
              </p:cNvPr>
              <p:cNvSpPr txBox="1">
                <a:spLocks/>
              </p:cNvSpPr>
              <p:nvPr/>
            </p:nvSpPr>
            <p:spPr>
              <a:xfrm>
                <a:off x="224993" y="841058"/>
                <a:ext cx="3132105" cy="918975"/>
              </a:xfrm>
              <a:prstGeom prst="rect">
                <a:avLst/>
              </a:prstGeom>
              <a:solidFill>
                <a:schemeClr val="tx2">
                  <a:lumMod val="75000"/>
                </a:schemeClr>
              </a:solidFill>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Skills and Technologies</a:t>
                </a:r>
              </a:p>
            </p:txBody>
          </p:sp>
        </p:grpSp>
        <p:grpSp>
          <p:nvGrpSpPr>
            <p:cNvPr id="7" name="Group 6" descr="Methodologies: &#10;Technology and Platform Centers of Excellence&#10;Human Centered Design&#10;DevSecOps&#10;Software Factory&#10;Product Management ">
              <a:extLst>
                <a:ext uri="{FF2B5EF4-FFF2-40B4-BE49-F238E27FC236}">
                  <a16:creationId xmlns:a16="http://schemas.microsoft.com/office/drawing/2014/main" id="{76E2318C-98EF-7127-F9E5-0734DCF04935}"/>
                </a:ext>
              </a:extLst>
            </p:cNvPr>
            <p:cNvGrpSpPr/>
            <p:nvPr/>
          </p:nvGrpSpPr>
          <p:grpSpPr>
            <a:xfrm>
              <a:off x="3497633" y="771434"/>
              <a:ext cx="2680142" cy="5270642"/>
              <a:chOff x="3497633" y="847634"/>
              <a:chExt cx="2680142" cy="5270642"/>
            </a:xfrm>
            <a:effectLst>
              <a:outerShdw blurRad="50800" dist="38100" dir="5400000" algn="t" rotWithShape="0">
                <a:prstClr val="black">
                  <a:alpha val="40000"/>
                </a:prstClr>
              </a:outerShdw>
            </a:effectLst>
          </p:grpSpPr>
          <p:sp>
            <p:nvSpPr>
              <p:cNvPr id="13" name="Content Placeholder 3">
                <a:extLst>
                  <a:ext uri="{FF2B5EF4-FFF2-40B4-BE49-F238E27FC236}">
                    <a16:creationId xmlns:a16="http://schemas.microsoft.com/office/drawing/2014/main" id="{181F5972-DC53-C5F5-434B-F11EFF06DBB7}"/>
                  </a:ext>
                </a:extLst>
              </p:cNvPr>
              <p:cNvSpPr txBox="1">
                <a:spLocks/>
              </p:cNvSpPr>
              <p:nvPr/>
            </p:nvSpPr>
            <p:spPr>
              <a:xfrm>
                <a:off x="3497633" y="847634"/>
                <a:ext cx="2680142" cy="918975"/>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Methodologies</a:t>
                </a:r>
              </a:p>
            </p:txBody>
          </p:sp>
          <p:sp>
            <p:nvSpPr>
              <p:cNvPr id="14" name="Content Placeholder 3">
                <a:extLst>
                  <a:ext uri="{FF2B5EF4-FFF2-40B4-BE49-F238E27FC236}">
                    <a16:creationId xmlns:a16="http://schemas.microsoft.com/office/drawing/2014/main" id="{20054B14-4EFE-696C-10D7-6F50354016ED}"/>
                  </a:ext>
                </a:extLst>
              </p:cNvPr>
              <p:cNvSpPr txBox="1">
                <a:spLocks/>
              </p:cNvSpPr>
              <p:nvPr/>
            </p:nvSpPr>
            <p:spPr>
              <a:xfrm>
                <a:off x="3524367" y="1760032"/>
                <a:ext cx="2653408" cy="4358244"/>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spcBef>
                    <a:spcPts val="300"/>
                  </a:spcBef>
                </a:pPr>
                <a:r>
                  <a:rPr lang="en-US" sz="2000" dirty="0">
                    <a:latin typeface="Segoe UI" panose="020B0502040204020203" pitchFamily="34" charset="0"/>
                    <a:cs typeface="Segoe UI" panose="020B0502040204020203" pitchFamily="34" charset="0"/>
                  </a:rPr>
                  <a:t>Zero Trust</a:t>
                </a:r>
              </a:p>
              <a:p>
                <a:pPr marL="231775" indent="-231775">
                  <a:spcBef>
                    <a:spcPts val="300"/>
                  </a:spcBef>
                </a:pPr>
                <a:r>
                  <a:rPr lang="en-US" sz="2000" dirty="0">
                    <a:latin typeface="Segoe UI" panose="020B0502040204020203" pitchFamily="34" charset="0"/>
                    <a:cs typeface="Segoe UI" panose="020B0502040204020203" pitchFamily="34" charset="0"/>
                  </a:rPr>
                  <a:t>Move from Technical Debt to Technical Wellness</a:t>
                </a:r>
              </a:p>
              <a:p>
                <a:pPr marL="231775" indent="-231775">
                  <a:spcBef>
                    <a:spcPts val="300"/>
                  </a:spcBef>
                </a:pPr>
                <a:r>
                  <a:rPr lang="en-US" sz="2000" dirty="0">
                    <a:latin typeface="Segoe UI" panose="020B0502040204020203" pitchFamily="34" charset="0"/>
                    <a:cs typeface="Segoe UI" panose="020B0502040204020203" pitchFamily="34" charset="0"/>
                  </a:rPr>
                  <a:t>Engineering Excellence</a:t>
                </a:r>
              </a:p>
              <a:p>
                <a:pPr marL="231775" indent="-231775">
                  <a:spcBef>
                    <a:spcPts val="300"/>
                  </a:spcBef>
                </a:pPr>
                <a:r>
                  <a:rPr lang="en-US" sz="2000" dirty="0">
                    <a:latin typeface="Segoe UI" panose="020B0502040204020203" pitchFamily="34" charset="0"/>
                    <a:cs typeface="Segoe UI" panose="020B0502040204020203" pitchFamily="34" charset="0"/>
                  </a:rPr>
                  <a:t>Product Management</a:t>
                </a:r>
              </a:p>
              <a:p>
                <a:pPr marL="231775" indent="-231775">
                  <a:spcBef>
                    <a:spcPts val="300"/>
                  </a:spcBef>
                </a:pPr>
                <a:endParaRPr lang="en-US" sz="1200" dirty="0">
                  <a:latin typeface="Segoe UI" panose="020B0502040204020203" pitchFamily="34" charset="0"/>
                  <a:cs typeface="Segoe UI" panose="020B0502040204020203" pitchFamily="34" charset="0"/>
                </a:endParaRPr>
              </a:p>
            </p:txBody>
          </p:sp>
        </p:grpSp>
        <p:grpSp>
          <p:nvGrpSpPr>
            <p:cNvPr id="9" name="Group 8" descr="PACT Act:&#10;Increased demand in Product and Service Delivery &#10;">
              <a:extLst>
                <a:ext uri="{FF2B5EF4-FFF2-40B4-BE49-F238E27FC236}">
                  <a16:creationId xmlns:a16="http://schemas.microsoft.com/office/drawing/2014/main" id="{739BE425-835A-C3E6-B9B3-314FBA591098}"/>
                </a:ext>
              </a:extLst>
            </p:cNvPr>
            <p:cNvGrpSpPr/>
            <p:nvPr/>
          </p:nvGrpSpPr>
          <p:grpSpPr>
            <a:xfrm>
              <a:off x="6334498" y="803818"/>
              <a:ext cx="2653407" cy="5238257"/>
              <a:chOff x="6334498" y="880018"/>
              <a:chExt cx="2653407" cy="5238257"/>
            </a:xfrm>
            <a:effectLst>
              <a:outerShdw blurRad="50800" dist="38100" dir="5400000" algn="t" rotWithShape="0">
                <a:prstClr val="black">
                  <a:alpha val="40000"/>
                </a:prstClr>
              </a:outerShdw>
            </a:effectLst>
          </p:grpSpPr>
          <p:sp>
            <p:nvSpPr>
              <p:cNvPr id="15" name="Content Placeholder 3">
                <a:extLst>
                  <a:ext uri="{FF2B5EF4-FFF2-40B4-BE49-F238E27FC236}">
                    <a16:creationId xmlns:a16="http://schemas.microsoft.com/office/drawing/2014/main" id="{7FC0738A-981C-394E-86B7-36F353D75B2B}"/>
                  </a:ext>
                </a:extLst>
              </p:cNvPr>
              <p:cNvSpPr txBox="1">
                <a:spLocks/>
              </p:cNvSpPr>
              <p:nvPr/>
            </p:nvSpPr>
            <p:spPr>
              <a:xfrm>
                <a:off x="6334498" y="880018"/>
                <a:ext cx="2653407" cy="918974"/>
              </a:xfrm>
              <a:prstGeom prst="rect">
                <a:avLst/>
              </a:prstGeom>
              <a:solidFill>
                <a:schemeClr val="tx2">
                  <a:lumMod val="7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bg1"/>
                    </a:solidFill>
                    <a:latin typeface="Segoe UI" panose="020B0502040204020203" pitchFamily="34" charset="0"/>
                    <a:cs typeface="Segoe UI" panose="020B0502040204020203" pitchFamily="34" charset="0"/>
                  </a:rPr>
                  <a:t>SPM Priority Initiatives</a:t>
                </a:r>
              </a:p>
            </p:txBody>
          </p:sp>
          <p:sp>
            <p:nvSpPr>
              <p:cNvPr id="16" name="Content Placeholder 3">
                <a:extLst>
                  <a:ext uri="{FF2B5EF4-FFF2-40B4-BE49-F238E27FC236}">
                    <a16:creationId xmlns:a16="http://schemas.microsoft.com/office/drawing/2014/main" id="{973FEF58-0E4A-7DF3-6B60-4983A8CA44FD}"/>
                  </a:ext>
                </a:extLst>
              </p:cNvPr>
              <p:cNvSpPr txBox="1">
                <a:spLocks/>
              </p:cNvSpPr>
              <p:nvPr/>
            </p:nvSpPr>
            <p:spPr>
              <a:xfrm>
                <a:off x="6345044" y="1757464"/>
                <a:ext cx="2584508" cy="4360811"/>
              </a:xfrm>
              <a:prstGeom prst="rect">
                <a:avLst/>
              </a:prstGeom>
              <a:solidFill>
                <a:schemeClr val="accent6"/>
              </a:solidFill>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00"/>
                  </a:spcBef>
                </a:pPr>
                <a:r>
                  <a:rPr lang="en-US" sz="2000" dirty="0">
                    <a:latin typeface="Segoe UI" panose="020B0502040204020203" pitchFamily="34" charset="0"/>
                    <a:cs typeface="Segoe UI" panose="020B0502040204020203" pitchFamily="34" charset="0"/>
                  </a:rPr>
                  <a:t>PACT Act Implementation</a:t>
                </a:r>
              </a:p>
              <a:p>
                <a:pPr>
                  <a:spcBef>
                    <a:spcPts val="300"/>
                  </a:spcBef>
                </a:pPr>
                <a:r>
                  <a:rPr lang="en-US" sz="2000" dirty="0">
                    <a:latin typeface="Segoe UI" panose="020B0502040204020203" pitchFamily="34" charset="0"/>
                    <a:cs typeface="Segoe UI" panose="020B0502040204020203" pitchFamily="34" charset="0"/>
                  </a:rPr>
                  <a:t>HR Modernization</a:t>
                </a:r>
              </a:p>
              <a:p>
                <a:pPr>
                  <a:spcBef>
                    <a:spcPts val="300"/>
                  </a:spcBef>
                </a:pPr>
                <a:r>
                  <a:rPr lang="en-US" sz="2000" dirty="0">
                    <a:latin typeface="Segoe UI" panose="020B0502040204020203" pitchFamily="34" charset="0"/>
                    <a:cs typeface="Segoe UI" panose="020B0502040204020203" pitchFamily="34" charset="0"/>
                  </a:rPr>
                  <a:t>Supply Chain Modernization</a:t>
                </a:r>
              </a:p>
              <a:p>
                <a:pPr>
                  <a:spcBef>
                    <a:spcPts val="300"/>
                  </a:spcBef>
                </a:pPr>
                <a:r>
                  <a:rPr lang="en-US" sz="2000" dirty="0">
                    <a:latin typeface="Segoe UI" panose="020B0502040204020203" pitchFamily="34" charset="0"/>
                    <a:cs typeface="Segoe UI" panose="020B0502040204020203" pitchFamily="34" charset="0"/>
                  </a:rPr>
                  <a:t>Open Data Publishing</a:t>
                </a:r>
              </a:p>
            </p:txBody>
          </p:sp>
        </p:grpSp>
      </p:grpSp>
      <p:sp>
        <p:nvSpPr>
          <p:cNvPr id="6" name="Slide Number Placeholder 5">
            <a:extLst>
              <a:ext uri="{FF2B5EF4-FFF2-40B4-BE49-F238E27FC236}">
                <a16:creationId xmlns:a16="http://schemas.microsoft.com/office/drawing/2014/main" id="{A16F6BE9-6A20-C32E-8EF7-F7B2DC58B6F8}"/>
              </a:ext>
            </a:extLst>
          </p:cNvPr>
          <p:cNvSpPr>
            <a:spLocks noGrp="1"/>
          </p:cNvSpPr>
          <p:nvPr>
            <p:ph type="sldNum" sz="quarter" idx="12"/>
          </p:nvPr>
        </p:nvSpPr>
        <p:spPr/>
        <p:txBody>
          <a:bodyPr/>
          <a:lstStyle/>
          <a:p>
            <a:fld id="{D983F1FA-211D-3044-9E35-958DFBC26156}" type="slidenum">
              <a:rPr lang="en-US" smtClean="0">
                <a:solidFill>
                  <a:prstClr val="white"/>
                </a:solidFill>
              </a:rPr>
              <a:pPr/>
              <a:t>128</a:t>
            </a:fld>
            <a:endParaRPr lang="en-US">
              <a:solidFill>
                <a:prstClr val="white"/>
              </a:solidFill>
            </a:endParaRPr>
          </a:p>
        </p:txBody>
      </p:sp>
    </p:spTree>
    <p:extLst>
      <p:ext uri="{BB962C8B-B14F-4D97-AF65-F5344CB8AC3E}">
        <p14:creationId xmlns:p14="http://schemas.microsoft.com/office/powerpoint/2010/main" val="19814794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0BCFA-38FC-04E1-7FDC-D02BEE935164}"/>
              </a:ext>
            </a:extLst>
          </p:cNvPr>
          <p:cNvSpPr>
            <a:spLocks noGrp="1"/>
          </p:cNvSpPr>
          <p:nvPr>
            <p:ph type="title"/>
          </p:nvPr>
        </p:nvSpPr>
        <p:spPr/>
        <p:txBody>
          <a:bodyPr>
            <a:normAutofit/>
          </a:bodyPr>
          <a:lstStyle/>
          <a:p>
            <a:r>
              <a:rPr lang="en-US" sz="3200" dirty="0"/>
              <a:t>SPM Front Office Service Contracts (6-24 Months)</a:t>
            </a:r>
          </a:p>
        </p:txBody>
      </p:sp>
      <p:sp>
        <p:nvSpPr>
          <p:cNvPr id="2" name="Text Placeholder 1">
            <a:extLst>
              <a:ext uri="{FF2B5EF4-FFF2-40B4-BE49-F238E27FC236}">
                <a16:creationId xmlns:a16="http://schemas.microsoft.com/office/drawing/2014/main" id="{A92F7818-78CE-3CF9-5013-18E73C7014FF}"/>
              </a:ext>
            </a:extLst>
          </p:cNvPr>
          <p:cNvSpPr>
            <a:spLocks noGrp="1"/>
          </p:cNvSpPr>
          <p:nvPr>
            <p:ph type="body" idx="4294967295"/>
          </p:nvPr>
        </p:nvSpPr>
        <p:spPr>
          <a:xfrm>
            <a:off x="-2710542" y="1382581"/>
            <a:ext cx="2427514" cy="4169134"/>
          </a:xfrm>
        </p:spPr>
        <p:txBody>
          <a:bodyPr>
            <a:normAutofit/>
          </a:bodyPr>
          <a:lstStyle/>
          <a:p>
            <a:r>
              <a:rPr lang="en-US" sz="1400" dirty="0">
                <a:solidFill>
                  <a:srgbClr val="000000"/>
                </a:solidFill>
                <a:latin typeface="Calibri" panose="020F0502020204030204" pitchFamily="34" charset="0"/>
              </a:rPr>
              <a:t>SPM Product Operations and Technical Management Support – Recompete – Project Start Dat: Q3 FY24 – Primary Product Line: N/A</a:t>
            </a:r>
          </a:p>
        </p:txBody>
      </p:sp>
      <p:graphicFrame>
        <p:nvGraphicFramePr>
          <p:cNvPr id="5" name="Table 5" descr="SPM Product Operations and Technical Management Support – Recompete – Project Start Dat: Q3 FY24 – Primary Product Line: N/A">
            <a:extLst>
              <a:ext uri="{FF2B5EF4-FFF2-40B4-BE49-F238E27FC236}">
                <a16:creationId xmlns:a16="http://schemas.microsoft.com/office/drawing/2014/main" id="{9727F641-D83F-4BDD-5295-F0FBD3495374}"/>
              </a:ext>
            </a:extLst>
          </p:cNvPr>
          <p:cNvGraphicFramePr>
            <a:graphicFrameLocks noGrp="1"/>
          </p:cNvGraphicFramePr>
          <p:nvPr>
            <p:ph idx="1"/>
          </p:nvPr>
        </p:nvGraphicFramePr>
        <p:xfrm>
          <a:off x="133812" y="1812072"/>
          <a:ext cx="8909824" cy="2790749"/>
        </p:xfrm>
        <a:graphic>
          <a:graphicData uri="http://schemas.openxmlformats.org/drawingml/2006/table">
            <a:tbl>
              <a:tblPr firstRow="1" bandRow="1">
                <a:tableStyleId>{21E4AEA4-8DFA-4A89-87EB-49C32662AFE0}</a:tableStyleId>
              </a:tblPr>
              <a:tblGrid>
                <a:gridCol w="2227456">
                  <a:extLst>
                    <a:ext uri="{9D8B030D-6E8A-4147-A177-3AD203B41FA5}">
                      <a16:colId xmlns:a16="http://schemas.microsoft.com/office/drawing/2014/main" val="436104356"/>
                    </a:ext>
                  </a:extLst>
                </a:gridCol>
                <a:gridCol w="2227456">
                  <a:extLst>
                    <a:ext uri="{9D8B030D-6E8A-4147-A177-3AD203B41FA5}">
                      <a16:colId xmlns:a16="http://schemas.microsoft.com/office/drawing/2014/main" val="197240372"/>
                    </a:ext>
                  </a:extLst>
                </a:gridCol>
                <a:gridCol w="2227456">
                  <a:extLst>
                    <a:ext uri="{9D8B030D-6E8A-4147-A177-3AD203B41FA5}">
                      <a16:colId xmlns:a16="http://schemas.microsoft.com/office/drawing/2014/main" val="2319206043"/>
                    </a:ext>
                  </a:extLst>
                </a:gridCol>
                <a:gridCol w="2227456">
                  <a:extLst>
                    <a:ext uri="{9D8B030D-6E8A-4147-A177-3AD203B41FA5}">
                      <a16:colId xmlns:a16="http://schemas.microsoft.com/office/drawing/2014/main" val="4197684667"/>
                    </a:ext>
                  </a:extLst>
                </a:gridCol>
              </a:tblGrid>
              <a:tr h="998315">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Recompete or New</a:t>
                      </a:r>
                    </a:p>
                  </a:txBody>
                  <a:tcPr marL="5272" marR="5272" marT="5272" marB="0" anchor="ctr">
                    <a:solidFill>
                      <a:srgbClr val="3175BA"/>
                    </a:solidFill>
                  </a:tcPr>
                </a:tc>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Project Start Date</a:t>
                      </a:r>
                    </a:p>
                  </a:txBody>
                  <a:tcPr marL="5272" marR="5272" marT="5272" marB="0" anchor="ctr">
                    <a:solidFill>
                      <a:srgbClr val="3175BA"/>
                    </a:solidFill>
                  </a:tcPr>
                </a:tc>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Primary </a:t>
                      </a:r>
                    </a:p>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Product Line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Acquisition Title</a:t>
                      </a:r>
                    </a:p>
                  </a:txBody>
                  <a:tcPr marL="5272" marR="5272" marT="5272" marB="0" anchor="ctr">
                    <a:solidFill>
                      <a:srgbClr val="3175BA"/>
                    </a:solidFill>
                  </a:tcPr>
                </a:tc>
                <a:extLst>
                  <a:ext uri="{0D108BD9-81ED-4DB2-BD59-A6C34878D82A}">
                    <a16:rowId xmlns:a16="http://schemas.microsoft.com/office/drawing/2014/main" val="4007971409"/>
                  </a:ext>
                </a:extLst>
              </a:tr>
              <a:tr h="1792434">
                <a:tc>
                  <a:txBody>
                    <a:body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New</a:t>
                      </a:r>
                    </a:p>
                  </a:txBody>
                  <a:tcPr marL="5272" marR="5272" marT="5272" marB="0" anchor="ctr"/>
                </a:tc>
                <a:tc>
                  <a:txBody>
                    <a:body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Q3 FY24</a:t>
                      </a:r>
                    </a:p>
                  </a:txBody>
                  <a:tcPr marL="5272" marR="5272" marT="5272" marB="0" anchor="ctr"/>
                </a:tc>
                <a:tc>
                  <a:txBody>
                    <a:body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Not Applicable</a:t>
                      </a:r>
                    </a:p>
                  </a:txBody>
                  <a:tcPr marL="5272" marR="5272" marT="5272" marB="0" anchor="ctr"/>
                </a:tc>
                <a:tc>
                  <a:txBody>
                    <a:bodyPr/>
                    <a:lstStyle/>
                    <a:p>
                      <a:pPr algn="l" fontAlgn="t"/>
                      <a:r>
                        <a:rPr lang="en-US" sz="2000" b="0" i="0" u="none" strike="noStrike" dirty="0">
                          <a:solidFill>
                            <a:srgbClr val="000000"/>
                          </a:solidFill>
                          <a:effectLst/>
                          <a:latin typeface="Segoe UI" panose="020B0502040204020203" pitchFamily="34" charset="0"/>
                          <a:cs typeface="Segoe UI" panose="020B0502040204020203" pitchFamily="34" charset="0"/>
                        </a:rPr>
                        <a:t>SPM Product Operations and Technical Management Support</a:t>
                      </a:r>
                    </a:p>
                  </a:txBody>
                  <a:tcPr marL="5272" marR="5272" marT="5272" marB="0" anchor="ctr"/>
                </a:tc>
                <a:extLst>
                  <a:ext uri="{0D108BD9-81ED-4DB2-BD59-A6C34878D82A}">
                    <a16:rowId xmlns:a16="http://schemas.microsoft.com/office/drawing/2014/main" val="2209976489"/>
                  </a:ext>
                </a:extLst>
              </a:tr>
            </a:tbl>
          </a:graphicData>
        </a:graphic>
      </p:graphicFrame>
      <p:sp>
        <p:nvSpPr>
          <p:cNvPr id="3" name="Slide Number Placeholder 2">
            <a:extLst>
              <a:ext uri="{FF2B5EF4-FFF2-40B4-BE49-F238E27FC236}">
                <a16:creationId xmlns:a16="http://schemas.microsoft.com/office/drawing/2014/main" id="{A01CC1A8-7A48-3F35-97D9-218AB00FC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6260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13</a:t>
            </a:fld>
            <a:endParaRPr lang="en-US" dirty="0">
              <a:solidFill>
                <a:prstClr val="white"/>
              </a:solidFill>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6454" y="2743200"/>
            <a:ext cx="7658938" cy="1371600"/>
            <a:chOff x="746454" y="2743200"/>
            <a:chExt cx="7658938"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790952" y="2853458"/>
              <a:ext cx="7564378" cy="1151084"/>
            </a:xfrm>
            <a:prstGeom prst="rect">
              <a:avLst/>
            </a:prstGeom>
            <a:noFill/>
          </p:spPr>
          <p:txBody>
            <a:bodyPr wrap="none" rtlCol="0" anchor="ctr">
              <a:spAutoFit/>
            </a:bodyPr>
            <a:lstStyle/>
            <a:p>
              <a:pPr algn="ctr">
                <a:lnSpc>
                  <a:spcPct val="86000"/>
                </a:lnSpc>
              </a:pPr>
              <a:r>
                <a:rPr lang="en-US" sz="4000" b="1" dirty="0">
                  <a:latin typeface="Copperplate Gothic Light" panose="020E0507020206020404" pitchFamily="34" charset="0"/>
                  <a:cs typeface="Arial" panose="020B0604020202020204" pitchFamily="34" charset="0"/>
                </a:rPr>
                <a:t>Workload and</a:t>
              </a:r>
            </a:p>
            <a:p>
              <a:pPr algn="ctr">
                <a:lnSpc>
                  <a:spcPct val="86000"/>
                </a:lnSpc>
              </a:pPr>
              <a:r>
                <a:rPr lang="en-US" sz="4000" b="1" dirty="0">
                  <a:latin typeface="Copperplate Gothic Light" panose="020E0507020206020404" pitchFamily="34" charset="0"/>
                  <a:cs typeface="Arial" panose="020B0604020202020204" pitchFamily="34" charset="0"/>
                </a:rPr>
                <a:t>Forecasted Opportunities</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4220096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0BCFA-38FC-04E1-7FDC-D02BEE935164}"/>
              </a:ext>
            </a:extLst>
          </p:cNvPr>
          <p:cNvSpPr>
            <a:spLocks noGrp="1"/>
          </p:cNvSpPr>
          <p:nvPr>
            <p:ph type="title"/>
          </p:nvPr>
        </p:nvSpPr>
        <p:spPr/>
        <p:txBody>
          <a:bodyPr>
            <a:noAutofit/>
          </a:bodyPr>
          <a:lstStyle/>
          <a:p>
            <a:r>
              <a:rPr lang="en-US" sz="3200" dirty="0"/>
              <a:t>Health Portfolio Service Contracts (6-24 Months)</a:t>
            </a:r>
          </a:p>
        </p:txBody>
      </p:sp>
      <p:sp>
        <p:nvSpPr>
          <p:cNvPr id="2" name="Text Placeholder 1">
            <a:extLst>
              <a:ext uri="{FF2B5EF4-FFF2-40B4-BE49-F238E27FC236}">
                <a16:creationId xmlns:a16="http://schemas.microsoft.com/office/drawing/2014/main" id="{93A19389-5273-2066-DA07-490820211E23}"/>
              </a:ext>
            </a:extLst>
          </p:cNvPr>
          <p:cNvSpPr>
            <a:spLocks noGrp="1"/>
          </p:cNvSpPr>
          <p:nvPr>
            <p:ph type="body" idx="4294967295"/>
          </p:nvPr>
        </p:nvSpPr>
        <p:spPr>
          <a:xfrm>
            <a:off x="-3733799" y="655320"/>
            <a:ext cx="3407228" cy="3787913"/>
          </a:xfrm>
        </p:spPr>
        <p:txBody>
          <a:bodyPr>
            <a:noAutofit/>
          </a:bodyPr>
          <a:lstStyle/>
          <a:p>
            <a:r>
              <a:rPr lang="en-US" sz="1200" dirty="0"/>
              <a:t>Community Care DevSecOps – Recompete – Project Start Date: Q3 FY24 – Primary Product Line: Health-CC</a:t>
            </a:r>
          </a:p>
          <a:p>
            <a:r>
              <a:rPr lang="en-US" sz="1200" dirty="0">
                <a:solidFill>
                  <a:srgbClr val="000000"/>
                </a:solidFill>
                <a:latin typeface="Calibri" panose="020F0502020204030204" pitchFamily="34" charset="0"/>
              </a:rPr>
              <a:t>Community Living Centers Resident Assessment Instrument – Recompete – Project Start Date: Q3 FY24 – Primary Product Line: Health-PCS</a:t>
            </a:r>
          </a:p>
          <a:p>
            <a:r>
              <a:rPr lang="en-US" sz="1200" dirty="0" err="1">
                <a:solidFill>
                  <a:srgbClr val="000000"/>
                </a:solidFill>
                <a:latin typeface="Calibri" panose="020F0502020204030204" pitchFamily="34" charset="0"/>
              </a:rPr>
              <a:t>Teamtrack</a:t>
            </a:r>
            <a:r>
              <a:rPr lang="en-US" sz="1200" dirty="0">
                <a:solidFill>
                  <a:srgbClr val="000000"/>
                </a:solidFill>
                <a:latin typeface="Calibri" panose="020F0502020204030204" pitchFamily="34" charset="0"/>
              </a:rPr>
              <a:t> to Microfocus Solutions Business Manager (</a:t>
            </a:r>
            <a:r>
              <a:rPr lang="en-US" sz="1200" dirty="0" err="1">
                <a:solidFill>
                  <a:srgbClr val="000000"/>
                </a:solidFill>
                <a:latin typeface="Calibri" panose="020F0502020204030204" pitchFamily="34" charset="0"/>
              </a:rPr>
              <a:t>SBM</a:t>
            </a:r>
            <a:r>
              <a:rPr lang="en-US" sz="1200" dirty="0">
                <a:solidFill>
                  <a:srgbClr val="000000"/>
                </a:solidFill>
                <a:latin typeface="Calibri" panose="020F0502020204030204" pitchFamily="34" charset="0"/>
              </a:rPr>
              <a:t>) Migration – Recompete – Project Start Date: Q3 FY24 – Primary Product Line: Health-CC</a:t>
            </a:r>
          </a:p>
          <a:p>
            <a:r>
              <a:rPr lang="en-US" sz="1200" dirty="0">
                <a:solidFill>
                  <a:srgbClr val="000000"/>
                </a:solidFill>
                <a:latin typeface="Calibri" panose="020F0502020204030204" pitchFamily="34" charset="0"/>
              </a:rPr>
              <a:t>Embarcadero Delphi Pro &amp; Rapid Application Development Studio Concurrent Software Licenses and maintenance – Recompete – Project Start Date: Q3 FY24 – Primary Product Line: Health-CS</a:t>
            </a:r>
            <a:endParaRPr lang="en-US" sz="1200" dirty="0"/>
          </a:p>
          <a:p>
            <a:r>
              <a:rPr lang="en-US" sz="1200" dirty="0">
                <a:solidFill>
                  <a:srgbClr val="000000"/>
                </a:solidFill>
                <a:latin typeface="Calibri" panose="020F0502020204030204" pitchFamily="34" charset="0"/>
              </a:rPr>
              <a:t>Cloud-Based Signature Informed Consent for Clinical Treatments and Procedures Enterprise Solution – Recompete – Project Start Date: Q4 FY24 – Primary Product Line: Health-</a:t>
            </a:r>
            <a:r>
              <a:rPr lang="en-US" sz="1200" dirty="0" err="1">
                <a:solidFill>
                  <a:srgbClr val="000000"/>
                </a:solidFill>
                <a:latin typeface="Calibri" panose="020F0502020204030204" pitchFamily="34" charset="0"/>
              </a:rPr>
              <a:t>VHA</a:t>
            </a:r>
            <a:r>
              <a:rPr lang="en-US" sz="1200" dirty="0">
                <a:solidFill>
                  <a:srgbClr val="000000"/>
                </a:solidFill>
                <a:latin typeface="Calibri" panose="020F0502020204030204" pitchFamily="34" charset="0"/>
              </a:rPr>
              <a:t>-FO</a:t>
            </a:r>
          </a:p>
          <a:p>
            <a:r>
              <a:rPr lang="en-US" sz="1200" dirty="0">
                <a:solidFill>
                  <a:srgbClr val="000000"/>
                </a:solidFill>
                <a:latin typeface="Calibri" panose="020F0502020204030204" pitchFamily="34" charset="0"/>
              </a:rPr>
              <a:t>Docker Desktop Licenses –Recompete – Project Start Date: Q4 FY24 – Primary Product Line: Health-Scheduling</a:t>
            </a:r>
          </a:p>
          <a:p>
            <a:r>
              <a:rPr lang="en-US" sz="1200" dirty="0">
                <a:solidFill>
                  <a:srgbClr val="000000"/>
                </a:solidFill>
                <a:latin typeface="Calibri" panose="020F0502020204030204" pitchFamily="34" charset="0"/>
              </a:rPr>
              <a:t>Health Agile Development Services – Recompete – Project Start Date: Q2 FY25 – Primary Product Line: Multiple</a:t>
            </a:r>
          </a:p>
        </p:txBody>
      </p:sp>
      <p:graphicFrame>
        <p:nvGraphicFramePr>
          <p:cNvPr id="5" name="Table 5" descr="Community Care DevSecOps – Recompete – Project Start Date: Q3 FY24 – Primary Product Line: Health-CC&#10;Community Living Centers Resident Assessment Instrument – Recompete – Project Start Date: Q3 FY24 – Primary Product Line: Health-PCS&#10;Teamtrack to Microfocus Solutions Business Manager (SBM) Migration – Recompete – Project Start Date: Q3 FY24 – Primary Product Line: Health-CC&#10;Embarcadero Delphi Pro &amp; Rapid Application Development Studio Concurrent Software Licenses and maintenance – Recompete – Project Start Date: Q3 FY24 – Primary Product Line: Health-CS&#10;Cloud-Based Signature Informed Consent for Clinical Treatments and Procedures Enterprise Solution – Recompete – Project Start Date: Q4 FY24 – Primary Product Line: Health-VHA-FO&#10;Docker Desktop Licenses –Recompete – Project Start Date: Q4 FY24 – Primary Product Line: Health-Scheduling&#10;Health Agile Development Services – Recompete – Project Start Date: Q2 FY25 – Primary Product Line: Multiple">
            <a:extLst>
              <a:ext uri="{FF2B5EF4-FFF2-40B4-BE49-F238E27FC236}">
                <a16:creationId xmlns:a16="http://schemas.microsoft.com/office/drawing/2014/main" id="{9727F641-D83F-4BDD-5295-F0FBD3495374}"/>
              </a:ext>
            </a:extLst>
          </p:cNvPr>
          <p:cNvGraphicFramePr>
            <a:graphicFrameLocks noGrp="1"/>
          </p:cNvGraphicFramePr>
          <p:nvPr>
            <p:ph idx="1"/>
          </p:nvPr>
        </p:nvGraphicFramePr>
        <p:xfrm>
          <a:off x="122661" y="686652"/>
          <a:ext cx="8920976" cy="5458714"/>
        </p:xfrm>
        <a:graphic>
          <a:graphicData uri="http://schemas.openxmlformats.org/drawingml/2006/table">
            <a:tbl>
              <a:tblPr firstRow="1" bandRow="1">
                <a:tableStyleId>{21E4AEA4-8DFA-4A89-87EB-49C32662AFE0}</a:tableStyleId>
              </a:tblPr>
              <a:tblGrid>
                <a:gridCol w="1540692">
                  <a:extLst>
                    <a:ext uri="{9D8B030D-6E8A-4147-A177-3AD203B41FA5}">
                      <a16:colId xmlns:a16="http://schemas.microsoft.com/office/drawing/2014/main" val="436104356"/>
                    </a:ext>
                  </a:extLst>
                </a:gridCol>
                <a:gridCol w="1262615">
                  <a:extLst>
                    <a:ext uri="{9D8B030D-6E8A-4147-A177-3AD203B41FA5}">
                      <a16:colId xmlns:a16="http://schemas.microsoft.com/office/drawing/2014/main" val="197240372"/>
                    </a:ext>
                  </a:extLst>
                </a:gridCol>
                <a:gridCol w="1805864">
                  <a:extLst>
                    <a:ext uri="{9D8B030D-6E8A-4147-A177-3AD203B41FA5}">
                      <a16:colId xmlns:a16="http://schemas.microsoft.com/office/drawing/2014/main" val="2319206043"/>
                    </a:ext>
                  </a:extLst>
                </a:gridCol>
                <a:gridCol w="4311805">
                  <a:extLst>
                    <a:ext uri="{9D8B030D-6E8A-4147-A177-3AD203B41FA5}">
                      <a16:colId xmlns:a16="http://schemas.microsoft.com/office/drawing/2014/main" val="4197684667"/>
                    </a:ext>
                  </a:extLst>
                </a:gridCol>
              </a:tblGrid>
              <a:tr h="568643">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Recompete or New</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Project Start Date</a:t>
                      </a:r>
                    </a:p>
                  </a:txBody>
                  <a:tcPr marL="5272" marR="5272" marT="5272" marB="0" anchor="ctr">
                    <a:solidFill>
                      <a:srgbClr val="3175BA"/>
                    </a:solidFill>
                  </a:tcPr>
                </a:tc>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Primary </a:t>
                      </a:r>
                      <a:br>
                        <a:rPr lang="en-US" sz="2000" b="1" i="0" u="none" strike="noStrike" dirty="0">
                          <a:solidFill>
                            <a:srgbClr val="FFFFFF"/>
                          </a:solidFill>
                          <a:effectLst/>
                          <a:latin typeface="Segoe UI" panose="020B0502040204020203" pitchFamily="34" charset="0"/>
                          <a:cs typeface="Segoe UI" panose="020B0502040204020203" pitchFamily="34" charset="0"/>
                        </a:rPr>
                      </a:br>
                      <a:r>
                        <a:rPr lang="en-US" sz="2000" b="1" i="0" u="none" strike="noStrike" dirty="0">
                          <a:solidFill>
                            <a:srgbClr val="FFFFFF"/>
                          </a:solidFill>
                          <a:effectLst/>
                          <a:latin typeface="Segoe UI" panose="020B0502040204020203" pitchFamily="34" charset="0"/>
                          <a:cs typeface="Segoe UI" panose="020B0502040204020203" pitchFamily="34" charset="0"/>
                        </a:rPr>
                        <a:t>Product Line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Acquisition Title</a:t>
                      </a:r>
                    </a:p>
                  </a:txBody>
                  <a:tcPr marL="5272" marR="5272" marT="5272" marB="0" anchor="ctr">
                    <a:solidFill>
                      <a:srgbClr val="3175BA"/>
                    </a:solidFill>
                  </a:tcPr>
                </a:tc>
                <a:extLst>
                  <a:ext uri="{0D108BD9-81ED-4DB2-BD59-A6C34878D82A}">
                    <a16:rowId xmlns:a16="http://schemas.microsoft.com/office/drawing/2014/main" val="4007971409"/>
                  </a:ext>
                </a:extLst>
              </a:tr>
              <a:tr h="570556">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Recompete</a:t>
                      </a:r>
                    </a:p>
                  </a:txBody>
                  <a:tcPr marL="2826" marR="2826" marT="2826"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Q3 FY24</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Health-CC</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Community Care DevSecOps</a:t>
                      </a:r>
                    </a:p>
                  </a:txBody>
                  <a:tcPr marL="9525" marR="9525" marT="9525" marB="0" anchor="ctr"/>
                </a:tc>
                <a:extLst>
                  <a:ext uri="{0D108BD9-81ED-4DB2-BD59-A6C34878D82A}">
                    <a16:rowId xmlns:a16="http://schemas.microsoft.com/office/drawing/2014/main" val="3708230615"/>
                  </a:ext>
                </a:extLst>
              </a:tr>
              <a:tr h="720080">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3180" marR="3180" marT="3180"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Q3 FY24</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Health-PCS</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Community Living Centers Resident Assessment Instrument</a:t>
                      </a:r>
                    </a:p>
                  </a:txBody>
                  <a:tcPr marL="9525" marR="9525" marT="9525" marB="0" anchor="ctr"/>
                </a:tc>
                <a:extLst>
                  <a:ext uri="{0D108BD9-81ED-4DB2-BD59-A6C34878D82A}">
                    <a16:rowId xmlns:a16="http://schemas.microsoft.com/office/drawing/2014/main" val="2519527261"/>
                  </a:ext>
                </a:extLst>
              </a:tr>
              <a:tr h="740229">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Recompete</a:t>
                      </a:r>
                    </a:p>
                  </a:txBody>
                  <a:tcPr marL="3180" marR="3180" marT="3180"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Q3 FY24</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Health-CC</a:t>
                      </a:r>
                    </a:p>
                  </a:txBody>
                  <a:tcPr marL="9525" marR="9525" marT="9525" marB="0" anchor="ctr"/>
                </a:tc>
                <a:tc>
                  <a:txBody>
                    <a:bodyPr/>
                    <a:lstStyle/>
                    <a:p>
                      <a:pPr algn="ctr" fontAlgn="ctr">
                        <a:lnSpc>
                          <a:spcPct val="80000"/>
                        </a:lnSpc>
                      </a:pPr>
                      <a:r>
                        <a:rPr lang="en-US" sz="2000" b="0" i="0" u="none" strike="noStrike" dirty="0" err="1">
                          <a:solidFill>
                            <a:srgbClr val="000000"/>
                          </a:solidFill>
                          <a:effectLst/>
                          <a:latin typeface="Segoe UI" panose="020B0502040204020203" pitchFamily="34" charset="0"/>
                          <a:cs typeface="Segoe UI" panose="020B0502040204020203" pitchFamily="34" charset="0"/>
                        </a:rPr>
                        <a:t>Teamtrack</a:t>
                      </a:r>
                      <a:r>
                        <a:rPr lang="en-US" sz="2000" b="0" i="0" u="none" strike="noStrike" dirty="0">
                          <a:solidFill>
                            <a:srgbClr val="000000"/>
                          </a:solidFill>
                          <a:effectLst/>
                          <a:latin typeface="Segoe UI" panose="020B0502040204020203" pitchFamily="34" charset="0"/>
                          <a:cs typeface="Segoe UI" panose="020B0502040204020203" pitchFamily="34" charset="0"/>
                        </a:rPr>
                        <a:t> to Microfocus Solutions Business Manager (</a:t>
                      </a:r>
                      <a:r>
                        <a:rPr lang="en-US" sz="2000" b="0" i="0" u="none" strike="noStrike" dirty="0" err="1">
                          <a:solidFill>
                            <a:srgbClr val="000000"/>
                          </a:solidFill>
                          <a:effectLst/>
                          <a:latin typeface="Segoe UI" panose="020B0502040204020203" pitchFamily="34" charset="0"/>
                          <a:cs typeface="Segoe UI" panose="020B0502040204020203" pitchFamily="34" charset="0"/>
                        </a:rPr>
                        <a:t>SBM</a:t>
                      </a:r>
                      <a:r>
                        <a:rPr lang="en-US" sz="2000" b="0" i="0" u="none" strike="noStrike" dirty="0">
                          <a:solidFill>
                            <a:srgbClr val="000000"/>
                          </a:solidFill>
                          <a:effectLst/>
                          <a:latin typeface="Segoe UI" panose="020B0502040204020203" pitchFamily="34" charset="0"/>
                          <a:cs typeface="Segoe UI" panose="020B0502040204020203" pitchFamily="34" charset="0"/>
                        </a:rPr>
                        <a:t>) Migration</a:t>
                      </a:r>
                    </a:p>
                  </a:txBody>
                  <a:tcPr marL="9525" marR="9525" marT="9525" marB="0" anchor="ctr"/>
                </a:tc>
                <a:extLst>
                  <a:ext uri="{0D108BD9-81ED-4DB2-BD59-A6C34878D82A}">
                    <a16:rowId xmlns:a16="http://schemas.microsoft.com/office/drawing/2014/main" val="1232997088"/>
                  </a:ext>
                </a:extLst>
              </a:tr>
              <a:tr h="749480">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Recompete</a:t>
                      </a:r>
                    </a:p>
                  </a:txBody>
                  <a:tcPr marL="3180" marR="3180" marT="3180"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Q3 FY24</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Health-CS</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Embarcadero Delphi Pro and Rapid Application Development Studio Concurrent Software Licenses and Maintenance</a:t>
                      </a:r>
                    </a:p>
                  </a:txBody>
                  <a:tcPr marL="9525" marR="9525" marT="9525" marB="0" anchor="ctr"/>
                </a:tc>
                <a:extLst>
                  <a:ext uri="{0D108BD9-81ED-4DB2-BD59-A6C34878D82A}">
                    <a16:rowId xmlns:a16="http://schemas.microsoft.com/office/drawing/2014/main" val="839507510"/>
                  </a:ext>
                </a:extLst>
              </a:tr>
              <a:tr h="794656">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3180" marR="3180" marT="3180"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Q4 FY24</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Health-VHA-FO</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Cloud-Based Signature Informed Consent for Clinical Treatments and Procedures Enterprise Solution</a:t>
                      </a:r>
                    </a:p>
                  </a:txBody>
                  <a:tcPr marL="9525" marR="9525" marT="9525" marB="0" anchor="ctr"/>
                </a:tc>
                <a:extLst>
                  <a:ext uri="{0D108BD9-81ED-4DB2-BD59-A6C34878D82A}">
                    <a16:rowId xmlns:a16="http://schemas.microsoft.com/office/drawing/2014/main" val="71414797"/>
                  </a:ext>
                </a:extLst>
              </a:tr>
              <a:tr h="517453">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3180" marR="3180" marT="3180"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Q4 FY24</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Health-Scheduling</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Docker Desktop Licenses</a:t>
                      </a:r>
                    </a:p>
                  </a:txBody>
                  <a:tcPr marL="9525" marR="9525" marT="9525" marB="0" anchor="ctr"/>
                </a:tc>
                <a:extLst>
                  <a:ext uri="{0D108BD9-81ED-4DB2-BD59-A6C34878D82A}">
                    <a16:rowId xmlns:a16="http://schemas.microsoft.com/office/drawing/2014/main" val="829781274"/>
                  </a:ext>
                </a:extLst>
              </a:tr>
              <a:tr h="500743">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2826" marR="2826" marT="2826"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Q2 FY25</a:t>
                      </a:r>
                    </a:p>
                  </a:txBody>
                  <a:tcPr marL="9525" marR="9525" marT="9525" marB="0" anchor="ctr"/>
                </a:tc>
                <a:tc>
                  <a:txBody>
                    <a:bodyPr/>
                    <a:lstStyle/>
                    <a:p>
                      <a:pPr algn="ctr" fontAlgn="ctr">
                        <a:lnSpc>
                          <a:spcPct val="80000"/>
                        </a:lnSpc>
                      </a:pPr>
                      <a:r>
                        <a:rPr lang="en-US" sz="2000" b="0" i="0" u="none" strike="noStrike">
                          <a:solidFill>
                            <a:srgbClr val="000000"/>
                          </a:solidFill>
                          <a:effectLst/>
                          <a:latin typeface="Segoe UI" panose="020B0502040204020203" pitchFamily="34" charset="0"/>
                          <a:cs typeface="Segoe UI" panose="020B0502040204020203" pitchFamily="34" charset="0"/>
                        </a:rPr>
                        <a:t>Multiple </a:t>
                      </a:r>
                    </a:p>
                  </a:txBody>
                  <a:tcPr marL="9525" marR="9525" marT="9525" marB="0" anchor="ctr"/>
                </a:tc>
                <a:tc>
                  <a:txBody>
                    <a:bodyPr/>
                    <a:lstStyle/>
                    <a:p>
                      <a:pPr algn="ctr" fontAlgn="ctr">
                        <a:lnSpc>
                          <a:spcPct val="80000"/>
                        </a:lnSpc>
                      </a:pPr>
                      <a:r>
                        <a:rPr lang="en-US" sz="2000" b="0" i="0" u="none" strike="noStrike" dirty="0">
                          <a:solidFill>
                            <a:srgbClr val="000000"/>
                          </a:solidFill>
                          <a:effectLst/>
                          <a:latin typeface="Segoe UI" panose="020B0502040204020203" pitchFamily="34" charset="0"/>
                          <a:cs typeface="Segoe UI" panose="020B0502040204020203" pitchFamily="34" charset="0"/>
                        </a:rPr>
                        <a:t>Health Agile Development Services</a:t>
                      </a:r>
                    </a:p>
                  </a:txBody>
                  <a:tcPr marL="9525" marR="9525" marT="9525" marB="0" anchor="ctr"/>
                </a:tc>
                <a:extLst>
                  <a:ext uri="{0D108BD9-81ED-4DB2-BD59-A6C34878D82A}">
                    <a16:rowId xmlns:a16="http://schemas.microsoft.com/office/drawing/2014/main" val="933715280"/>
                  </a:ext>
                </a:extLst>
              </a:tr>
            </a:tbl>
          </a:graphicData>
        </a:graphic>
      </p:graphicFrame>
      <p:sp>
        <p:nvSpPr>
          <p:cNvPr id="3" name="Slide Number Placeholder 2">
            <a:extLst>
              <a:ext uri="{FF2B5EF4-FFF2-40B4-BE49-F238E27FC236}">
                <a16:creationId xmlns:a16="http://schemas.microsoft.com/office/drawing/2014/main" id="{A01CC1A8-7A48-3F35-97D9-218AB00FC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73640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0BCFA-38FC-04E1-7FDC-D02BEE935164}"/>
              </a:ext>
            </a:extLst>
          </p:cNvPr>
          <p:cNvSpPr>
            <a:spLocks noGrp="1"/>
          </p:cNvSpPr>
          <p:nvPr>
            <p:ph type="title"/>
          </p:nvPr>
        </p:nvSpPr>
        <p:spPr>
          <a:xfrm>
            <a:off x="0" y="13666"/>
            <a:ext cx="9144000" cy="597050"/>
          </a:xfrm>
        </p:spPr>
        <p:txBody>
          <a:bodyPr>
            <a:noAutofit/>
          </a:bodyPr>
          <a:lstStyle/>
          <a:p>
            <a:r>
              <a:rPr lang="en-US" sz="3200" dirty="0"/>
              <a:t>BAM Portfolio Service Contracts (6-24 Months)</a:t>
            </a:r>
            <a:endParaRPr lang="en-US" sz="3200" dirty="0">
              <a:cs typeface="Calibri"/>
            </a:endParaRPr>
          </a:p>
        </p:txBody>
      </p:sp>
      <p:sp>
        <p:nvSpPr>
          <p:cNvPr id="2" name="Text Placeholder 1">
            <a:extLst>
              <a:ext uri="{FF2B5EF4-FFF2-40B4-BE49-F238E27FC236}">
                <a16:creationId xmlns:a16="http://schemas.microsoft.com/office/drawing/2014/main" id="{E361DCF1-57A9-05D2-2D4B-F37679423342}"/>
              </a:ext>
            </a:extLst>
          </p:cNvPr>
          <p:cNvSpPr>
            <a:spLocks noGrp="1"/>
          </p:cNvSpPr>
          <p:nvPr>
            <p:ph type="body" idx="4294967295"/>
          </p:nvPr>
        </p:nvSpPr>
        <p:spPr>
          <a:xfrm>
            <a:off x="-3696684" y="1031241"/>
            <a:ext cx="3256009" cy="2932257"/>
          </a:xfrm>
        </p:spPr>
        <p:txBody>
          <a:bodyPr>
            <a:normAutofit/>
          </a:bodyPr>
          <a:lstStyle/>
          <a:p>
            <a:r>
              <a:rPr lang="en-US" sz="1200" dirty="0" err="1"/>
              <a:t>LGY</a:t>
            </a:r>
            <a:r>
              <a:rPr lang="en-US" sz="1200" dirty="0"/>
              <a:t> SAH/SHA Modernization - </a:t>
            </a:r>
            <a:r>
              <a:rPr lang="en-US" sz="1200" dirty="0">
                <a:solidFill>
                  <a:srgbClr val="000000"/>
                </a:solidFill>
                <a:latin typeface="Calibri" panose="020F0502020204030204" pitchFamily="34" charset="0"/>
              </a:rPr>
              <a:t>Recompete – Project Start Date: Q1 FY25 – Primary Product Line: BAM-Loan Guaranty (</a:t>
            </a:r>
            <a:r>
              <a:rPr lang="en-US" sz="1200" dirty="0" err="1">
                <a:solidFill>
                  <a:srgbClr val="000000"/>
                </a:solidFill>
                <a:latin typeface="Calibri" panose="020F0502020204030204" pitchFamily="34" charset="0"/>
              </a:rPr>
              <a:t>LGY</a:t>
            </a:r>
            <a:r>
              <a:rPr lang="en-US" sz="1200" dirty="0">
                <a:solidFill>
                  <a:srgbClr val="000000"/>
                </a:solidFill>
                <a:latin typeface="Calibri" panose="020F0502020204030204" pitchFamily="34" charset="0"/>
              </a:rPr>
              <a:t>) and Special Adaptive House (SAH/SHA)</a:t>
            </a:r>
          </a:p>
          <a:p>
            <a:r>
              <a:rPr lang="en-US" sz="1200" dirty="0">
                <a:solidFill>
                  <a:srgbClr val="000000"/>
                </a:solidFill>
                <a:latin typeface="Calibri" panose="020F0502020204030204" pitchFamily="34" charset="0"/>
              </a:rPr>
              <a:t>Benefits Integrated Delivery Next Generation – Recompete – Project Start Date: Q2 FY25 – Primary Product Line: BAM Multiple</a:t>
            </a:r>
            <a:endParaRPr lang="en-US" sz="1200" b="1" dirty="0">
              <a:solidFill>
                <a:schemeClr val="dk1"/>
              </a:solidFill>
            </a:endParaRPr>
          </a:p>
          <a:p>
            <a:r>
              <a:rPr lang="en-US" sz="1200" dirty="0">
                <a:solidFill>
                  <a:srgbClr val="000000"/>
                </a:solidFill>
                <a:latin typeface="Calibri" panose="020F0502020204030204" pitchFamily="34" charset="0"/>
              </a:rPr>
              <a:t>Quality Assurance (QA) Web Application Sustainment Support – Recompete – Project Start Date: Q2 FY25 – Primary Product Line: BAM-</a:t>
            </a:r>
            <a:r>
              <a:rPr lang="en-US" sz="1200" dirty="0">
                <a:solidFill>
                  <a:schemeClr val="dk1"/>
                </a:solidFill>
              </a:rPr>
              <a:t>Education Veteran Readiness and Employment (</a:t>
            </a:r>
            <a:r>
              <a:rPr lang="en-US" sz="1200" dirty="0" err="1">
                <a:solidFill>
                  <a:schemeClr val="dk1"/>
                </a:solidFill>
              </a:rPr>
              <a:t>EVRE</a:t>
            </a:r>
            <a:r>
              <a:rPr lang="en-US" sz="1200" dirty="0">
                <a:solidFill>
                  <a:schemeClr val="dk1"/>
                </a:solidFill>
              </a:rPr>
              <a:t>)</a:t>
            </a:r>
            <a:endParaRPr lang="en-US" sz="1200" dirty="0">
              <a:solidFill>
                <a:srgbClr val="000000"/>
              </a:solidFill>
              <a:latin typeface="Calibri" panose="020F0502020204030204" pitchFamily="34" charset="0"/>
            </a:endParaRPr>
          </a:p>
        </p:txBody>
      </p:sp>
      <p:graphicFrame>
        <p:nvGraphicFramePr>
          <p:cNvPr id="5" name="Table 5" descr="LGY SAH/SHA Modernization - Recompete – Project Start Date: Q1 FY25 – Primary Product Line: BAM-Loan Guaranty (LGY) and Special Adaptive House (SAH/SHA)&#10;Benefits Integrated Delivery Next Generation – Recompete – Project Start Date: Q2 FY25 – Primary Product Line: BAM Multiple&#10;Quality Assurance (QA) Web Application Sustainment Support – Recompete – Project Start Date: Q2 FY25 – Primary Product Line: BAM-Education Veteran Readiness and Employment (EVRE)">
            <a:extLst>
              <a:ext uri="{FF2B5EF4-FFF2-40B4-BE49-F238E27FC236}">
                <a16:creationId xmlns:a16="http://schemas.microsoft.com/office/drawing/2014/main" id="{9727F641-D83F-4BDD-5295-F0FBD3495374}"/>
              </a:ext>
            </a:extLst>
          </p:cNvPr>
          <p:cNvGraphicFramePr>
            <a:graphicFrameLocks noGrp="1"/>
          </p:cNvGraphicFramePr>
          <p:nvPr>
            <p:ph idx="1"/>
          </p:nvPr>
        </p:nvGraphicFramePr>
        <p:xfrm>
          <a:off x="122666" y="1031241"/>
          <a:ext cx="8909824" cy="4626883"/>
        </p:xfrm>
        <a:graphic>
          <a:graphicData uri="http://schemas.openxmlformats.org/drawingml/2006/table">
            <a:tbl>
              <a:tblPr firstRow="1" bandRow="1">
                <a:tableStyleId>{21E4AEA4-8DFA-4A89-87EB-49C32662AFE0}</a:tableStyleId>
              </a:tblPr>
              <a:tblGrid>
                <a:gridCol w="1526152">
                  <a:extLst>
                    <a:ext uri="{9D8B030D-6E8A-4147-A177-3AD203B41FA5}">
                      <a16:colId xmlns:a16="http://schemas.microsoft.com/office/drawing/2014/main" val="436104356"/>
                    </a:ext>
                  </a:extLst>
                </a:gridCol>
                <a:gridCol w="1068307">
                  <a:extLst>
                    <a:ext uri="{9D8B030D-6E8A-4147-A177-3AD203B41FA5}">
                      <a16:colId xmlns:a16="http://schemas.microsoft.com/office/drawing/2014/main" val="197240372"/>
                    </a:ext>
                  </a:extLst>
                </a:gridCol>
                <a:gridCol w="1860453">
                  <a:extLst>
                    <a:ext uri="{9D8B030D-6E8A-4147-A177-3AD203B41FA5}">
                      <a16:colId xmlns:a16="http://schemas.microsoft.com/office/drawing/2014/main" val="2319206043"/>
                    </a:ext>
                  </a:extLst>
                </a:gridCol>
                <a:gridCol w="4454912">
                  <a:extLst>
                    <a:ext uri="{9D8B030D-6E8A-4147-A177-3AD203B41FA5}">
                      <a16:colId xmlns:a16="http://schemas.microsoft.com/office/drawing/2014/main" val="4197684667"/>
                    </a:ext>
                  </a:extLst>
                </a:gridCol>
              </a:tblGrid>
              <a:tr h="564776">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Recompete or New</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Project Start Date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Primary Product Line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Acquisition Title</a:t>
                      </a:r>
                    </a:p>
                  </a:txBody>
                  <a:tcPr marL="5272" marR="5272" marT="5272" marB="0" anchor="ctr">
                    <a:solidFill>
                      <a:srgbClr val="3175BA"/>
                    </a:solidFill>
                  </a:tcPr>
                </a:tc>
                <a:extLst>
                  <a:ext uri="{0D108BD9-81ED-4DB2-BD59-A6C34878D82A}">
                    <a16:rowId xmlns:a16="http://schemas.microsoft.com/office/drawing/2014/main" val="4007971409"/>
                  </a:ext>
                </a:extLst>
              </a:tr>
              <a:tr h="6401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3316" marR="3316" marT="3316"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Q1 FY25</a:t>
                      </a: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BAM-Loan Guaranty (</a:t>
                      </a:r>
                      <a:r>
                        <a:rPr lang="en-US" sz="2000" b="0" i="0" u="none" strike="noStrike" dirty="0" err="1">
                          <a:solidFill>
                            <a:srgbClr val="000000"/>
                          </a:solidFill>
                          <a:effectLst/>
                          <a:latin typeface="Segoe UI" panose="020B0502040204020203" pitchFamily="34" charset="0"/>
                          <a:cs typeface="Segoe UI" panose="020B0502040204020203" pitchFamily="34" charset="0"/>
                        </a:rPr>
                        <a:t>LGY</a:t>
                      </a:r>
                      <a:r>
                        <a:rPr lang="en-US" sz="2000" b="0" i="0" u="none" strike="noStrike" dirty="0">
                          <a:solidFill>
                            <a:srgbClr val="000000"/>
                          </a:solidFill>
                          <a:effectLst/>
                          <a:latin typeface="Segoe UI" panose="020B0502040204020203" pitchFamily="34" charset="0"/>
                          <a:cs typeface="Segoe UI" panose="020B0502040204020203" pitchFamily="34" charset="0"/>
                        </a:rPr>
                        <a:t>) and Special Adaptive House (SAH/SHA)</a:t>
                      </a: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dirty="0" err="1">
                          <a:solidFill>
                            <a:srgbClr val="000000"/>
                          </a:solidFill>
                          <a:effectLst/>
                          <a:latin typeface="Segoe UI" panose="020B0502040204020203" pitchFamily="34" charset="0"/>
                          <a:cs typeface="Segoe UI" panose="020B0502040204020203" pitchFamily="34" charset="0"/>
                        </a:rPr>
                        <a:t>LGY</a:t>
                      </a:r>
                      <a:r>
                        <a:rPr lang="en-US" sz="2000" b="0" i="0" u="none" strike="noStrike" dirty="0">
                          <a:solidFill>
                            <a:srgbClr val="000000"/>
                          </a:solidFill>
                          <a:effectLst/>
                          <a:latin typeface="Segoe UI" panose="020B0502040204020203" pitchFamily="34" charset="0"/>
                          <a:cs typeface="Segoe UI" panose="020B0502040204020203" pitchFamily="34" charset="0"/>
                        </a:rPr>
                        <a:t> SAH/SHA Modernization</a:t>
                      </a:r>
                    </a:p>
                  </a:txBody>
                  <a:tcPr marL="9525" marR="9525" marT="9525" marB="0" anchor="ctr"/>
                </a:tc>
                <a:extLst>
                  <a:ext uri="{0D108BD9-81ED-4DB2-BD59-A6C34878D82A}">
                    <a16:rowId xmlns:a16="http://schemas.microsoft.com/office/drawing/2014/main" val="4288017920"/>
                  </a:ext>
                </a:extLst>
              </a:tr>
              <a:tr h="6401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 Recompete </a:t>
                      </a:r>
                    </a:p>
                  </a:txBody>
                  <a:tcPr marL="3316" marR="3316" marT="3316"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Q2 FY25</a:t>
                      </a: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BAM - Multiple </a:t>
                      </a: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Segoe UI" panose="020B0502040204020203" pitchFamily="34" charset="0"/>
                          <a:cs typeface="Segoe UI" panose="020B0502040204020203" pitchFamily="34" charset="0"/>
                        </a:rPr>
                        <a:t>Benefits Integrated Delivery Next Generation</a:t>
                      </a:r>
                      <a:endParaRPr lang="en-US" sz="2000" b="1" kern="1200" dirty="0">
                        <a:solidFill>
                          <a:schemeClr val="dk1"/>
                        </a:solidFill>
                        <a:effectLst/>
                        <a:latin typeface="Segoe UI" panose="020B0502040204020203" pitchFamily="34" charset="0"/>
                        <a:ea typeface="+mn-ea"/>
                        <a:cs typeface="Segoe UI" panose="020B0502040204020203" pitchFamily="34" charset="0"/>
                      </a:endParaRPr>
                    </a:p>
                  </a:txBody>
                  <a:tcPr marL="9525" marR="9525" marT="9525" marB="0" anchor="ctr"/>
                </a:tc>
                <a:extLst>
                  <a:ext uri="{0D108BD9-81ED-4DB2-BD59-A6C34878D82A}">
                    <a16:rowId xmlns:a16="http://schemas.microsoft.com/office/drawing/2014/main" val="2209976489"/>
                  </a:ext>
                </a:extLst>
              </a:tr>
              <a:tr h="2821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 Recompete </a:t>
                      </a:r>
                    </a:p>
                  </a:txBody>
                  <a:tcPr marL="3316" marR="3316" marT="3316"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Q2 FY25</a:t>
                      </a: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BAM-</a:t>
                      </a:r>
                      <a:r>
                        <a:rPr lang="en-US" sz="2000" b="0" i="0" kern="1200">
                          <a:solidFill>
                            <a:schemeClr val="dk1"/>
                          </a:solidFill>
                          <a:effectLst/>
                          <a:latin typeface="Segoe UI" panose="020B0502040204020203" pitchFamily="34" charset="0"/>
                          <a:ea typeface="+mn-ea"/>
                          <a:cs typeface="Segoe UI" panose="020B0502040204020203" pitchFamily="34" charset="0"/>
                        </a:rPr>
                        <a:t>Education Veteran Readiness and Employment (EVRE)</a:t>
                      </a:r>
                      <a:endParaRPr lang="en-US" sz="20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Quality Assurance (QA) Web Application Sustainment Support</a:t>
                      </a:r>
                    </a:p>
                  </a:txBody>
                  <a:tcPr marL="9525" marR="9525" marT="9525" marB="0" anchor="ctr"/>
                </a:tc>
                <a:extLst>
                  <a:ext uri="{0D108BD9-81ED-4DB2-BD59-A6C34878D82A}">
                    <a16:rowId xmlns:a16="http://schemas.microsoft.com/office/drawing/2014/main" val="3708230615"/>
                  </a:ext>
                </a:extLst>
              </a:tr>
            </a:tbl>
          </a:graphicData>
        </a:graphic>
      </p:graphicFrame>
      <p:sp>
        <p:nvSpPr>
          <p:cNvPr id="3" name="Slide Number Placeholder 2">
            <a:extLst>
              <a:ext uri="{FF2B5EF4-FFF2-40B4-BE49-F238E27FC236}">
                <a16:creationId xmlns:a16="http://schemas.microsoft.com/office/drawing/2014/main" id="{A01CC1A8-7A48-3F35-97D9-218AB00FC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82965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0BCFA-38FC-04E1-7FDC-D02BEE935164}"/>
              </a:ext>
            </a:extLst>
          </p:cNvPr>
          <p:cNvSpPr>
            <a:spLocks noGrp="1"/>
          </p:cNvSpPr>
          <p:nvPr>
            <p:ph type="title"/>
          </p:nvPr>
        </p:nvSpPr>
        <p:spPr/>
        <p:txBody>
          <a:bodyPr>
            <a:normAutofit/>
          </a:bodyPr>
          <a:lstStyle/>
          <a:p>
            <a:r>
              <a:rPr lang="en-US" sz="3200" dirty="0"/>
              <a:t>Corp Portfolio Service Contracts (6-24 Months)</a:t>
            </a:r>
          </a:p>
        </p:txBody>
      </p:sp>
      <p:sp>
        <p:nvSpPr>
          <p:cNvPr id="2" name="Text Placeholder 1">
            <a:extLst>
              <a:ext uri="{FF2B5EF4-FFF2-40B4-BE49-F238E27FC236}">
                <a16:creationId xmlns:a16="http://schemas.microsoft.com/office/drawing/2014/main" id="{F84D56D3-0EA5-1AAB-7108-C33735152A26}"/>
              </a:ext>
            </a:extLst>
          </p:cNvPr>
          <p:cNvSpPr>
            <a:spLocks noGrp="1"/>
          </p:cNvSpPr>
          <p:nvPr>
            <p:ph type="body" idx="4294967295"/>
          </p:nvPr>
        </p:nvSpPr>
        <p:spPr>
          <a:xfrm>
            <a:off x="-3123282" y="1166018"/>
            <a:ext cx="2517354" cy="4525963"/>
          </a:xfrm>
        </p:spPr>
        <p:txBody>
          <a:bodyPr>
            <a:normAutofit lnSpcReduction="10000"/>
          </a:bodyPr>
          <a:lstStyle/>
          <a:p>
            <a:pPr fontAlgn="ctr"/>
            <a:r>
              <a:rPr lang="en-US" sz="1400" dirty="0"/>
              <a:t>CORP Technical Management Support Services (TMSS) - </a:t>
            </a:r>
            <a:r>
              <a:rPr lang="en-US" sz="1400" dirty="0">
                <a:solidFill>
                  <a:srgbClr val="000000"/>
                </a:solidFill>
                <a:latin typeface="Calibri" panose="020F0502020204030204" pitchFamily="34" charset="0"/>
              </a:rPr>
              <a:t>Recompete – Project Start Date: Q4 FY24 – Primary Product Line: Multiple</a:t>
            </a:r>
            <a:endParaRPr lang="en-US" sz="1400" dirty="0"/>
          </a:p>
          <a:p>
            <a:pPr fontAlgn="t"/>
            <a:r>
              <a:rPr lang="en-US" sz="1400" dirty="0"/>
              <a:t>Financial Management System Support – New – </a:t>
            </a:r>
            <a:r>
              <a:rPr lang="en-US" sz="1400" dirty="0">
                <a:solidFill>
                  <a:srgbClr val="000000"/>
                </a:solidFill>
                <a:latin typeface="Calibri" panose="020F0502020204030204" pitchFamily="34" charset="0"/>
              </a:rPr>
              <a:t>Project Start Date: Q4 FY24 – Primary Product Line:</a:t>
            </a:r>
            <a:r>
              <a:rPr lang="en-US" sz="1400" dirty="0"/>
              <a:t> Financial Management</a:t>
            </a:r>
          </a:p>
          <a:p>
            <a:pPr fontAlgn="t"/>
            <a:r>
              <a:rPr lang="en-US" sz="1400" dirty="0"/>
              <a:t>General Counsel Agile Modernization (</a:t>
            </a:r>
            <a:r>
              <a:rPr lang="en-US" sz="1400" dirty="0" err="1"/>
              <a:t>GCAM</a:t>
            </a:r>
            <a:r>
              <a:rPr lang="en-US" sz="1400" dirty="0"/>
              <a:t>) - New – </a:t>
            </a:r>
            <a:r>
              <a:rPr lang="en-US" sz="1400" dirty="0">
                <a:solidFill>
                  <a:srgbClr val="000000"/>
                </a:solidFill>
                <a:latin typeface="Calibri" panose="020F0502020204030204" pitchFamily="34" charset="0"/>
              </a:rPr>
              <a:t>Project Start Date: Q4 FY24 – Primary Product Line: </a:t>
            </a:r>
            <a:r>
              <a:rPr lang="en-US" sz="1400" dirty="0" err="1">
                <a:solidFill>
                  <a:srgbClr val="000000"/>
                </a:solidFill>
                <a:latin typeface="Calibri" panose="020F0502020204030204" pitchFamily="34" charset="0"/>
              </a:rPr>
              <a:t>SecVA</a:t>
            </a:r>
            <a:r>
              <a:rPr lang="en-US" sz="1400" dirty="0">
                <a:solidFill>
                  <a:srgbClr val="000000"/>
                </a:solidFill>
                <a:latin typeface="Calibri" panose="020F0502020204030204" pitchFamily="34" charset="0"/>
              </a:rPr>
              <a:t> Congressional Legal Affairs</a:t>
            </a:r>
            <a:endParaRPr lang="en-US" sz="1400" dirty="0"/>
          </a:p>
          <a:p>
            <a:pPr fontAlgn="t"/>
            <a:r>
              <a:rPr lang="en-US" sz="1400" dirty="0"/>
              <a:t>Consolidated Corporate Support Services (</a:t>
            </a:r>
            <a:r>
              <a:rPr lang="en-US" sz="1400" dirty="0" err="1"/>
              <a:t>CCSS</a:t>
            </a:r>
            <a:r>
              <a:rPr lang="en-US" sz="1400" dirty="0"/>
              <a:t>) – Recompete – </a:t>
            </a:r>
            <a:r>
              <a:rPr lang="en-US" sz="1400" dirty="0">
                <a:solidFill>
                  <a:srgbClr val="000000"/>
                </a:solidFill>
                <a:latin typeface="Calibri" panose="020F0502020204030204" pitchFamily="34" charset="0"/>
              </a:rPr>
              <a:t>Project Start Date: Q3 FY25 – Primary Product Line: Multiple</a:t>
            </a:r>
            <a:endParaRPr lang="en-US" sz="1400" dirty="0"/>
          </a:p>
        </p:txBody>
      </p:sp>
      <p:graphicFrame>
        <p:nvGraphicFramePr>
          <p:cNvPr id="5" name="Table 5" descr="CORP Technical Management Support Services (TMSS) - Recompete – Project Start Date: Q4 FY24 – Primary Product Line: Multiple&#10;Financial Management System Support – New – Project Start Date: Q4 FY24 – Primary Product Line: Financial Management&#10;General Counsel Agile Modernization (GCAM) - New – Project Start Date: Q4 FY24 – Primary Product Line: SecVA Congressional Legal Affairs&#10;Consolidated Corporate Support Services (CCSS) – Recompete – Project Start Date: Q3 FY25 – Primary Product Line: Multiple">
            <a:extLst>
              <a:ext uri="{FF2B5EF4-FFF2-40B4-BE49-F238E27FC236}">
                <a16:creationId xmlns:a16="http://schemas.microsoft.com/office/drawing/2014/main" id="{9727F641-D83F-4BDD-5295-F0FBD3495374}"/>
              </a:ext>
            </a:extLst>
          </p:cNvPr>
          <p:cNvGraphicFramePr>
            <a:graphicFrameLocks noGrp="1"/>
          </p:cNvGraphicFramePr>
          <p:nvPr>
            <p:ph idx="1"/>
          </p:nvPr>
        </p:nvGraphicFramePr>
        <p:xfrm>
          <a:off x="139389" y="864221"/>
          <a:ext cx="8865221" cy="4159569"/>
        </p:xfrm>
        <a:graphic>
          <a:graphicData uri="http://schemas.openxmlformats.org/drawingml/2006/table">
            <a:tbl>
              <a:tblPr firstRow="1" bandRow="1">
                <a:tableStyleId>{21E4AEA4-8DFA-4A89-87EB-49C32662AFE0}</a:tableStyleId>
              </a:tblPr>
              <a:tblGrid>
                <a:gridCol w="1641708">
                  <a:extLst>
                    <a:ext uri="{9D8B030D-6E8A-4147-A177-3AD203B41FA5}">
                      <a16:colId xmlns:a16="http://schemas.microsoft.com/office/drawing/2014/main" val="436104356"/>
                    </a:ext>
                  </a:extLst>
                </a:gridCol>
                <a:gridCol w="1805878">
                  <a:extLst>
                    <a:ext uri="{9D8B030D-6E8A-4147-A177-3AD203B41FA5}">
                      <a16:colId xmlns:a16="http://schemas.microsoft.com/office/drawing/2014/main" val="197240372"/>
                    </a:ext>
                  </a:extLst>
                </a:gridCol>
                <a:gridCol w="1970049">
                  <a:extLst>
                    <a:ext uri="{9D8B030D-6E8A-4147-A177-3AD203B41FA5}">
                      <a16:colId xmlns:a16="http://schemas.microsoft.com/office/drawing/2014/main" val="2319206043"/>
                    </a:ext>
                  </a:extLst>
                </a:gridCol>
                <a:gridCol w="3447586">
                  <a:extLst>
                    <a:ext uri="{9D8B030D-6E8A-4147-A177-3AD203B41FA5}">
                      <a16:colId xmlns:a16="http://schemas.microsoft.com/office/drawing/2014/main" val="4197684667"/>
                    </a:ext>
                  </a:extLst>
                </a:gridCol>
              </a:tblGrid>
              <a:tr h="731885">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Recompete or New</a:t>
                      </a:r>
                    </a:p>
                  </a:txBody>
                  <a:tcPr marL="5272" marR="5272" marT="5272" marB="0" anchor="ctr">
                    <a:solidFill>
                      <a:srgbClr val="3175BA"/>
                    </a:solidFill>
                  </a:tcPr>
                </a:tc>
                <a:tc>
                  <a:txBody>
                    <a:bodyPr/>
                    <a:lstStyle/>
                    <a:p>
                      <a:pPr algn="ctr" fontAlgn="ctr"/>
                      <a:r>
                        <a:rPr lang="en-US" sz="2000" b="1" i="0" u="none" strike="noStrike" dirty="0">
                          <a:solidFill>
                            <a:srgbClr val="FFFFFF"/>
                          </a:solidFill>
                          <a:effectLst/>
                          <a:latin typeface="Segoe UI" panose="020B0502040204020203" pitchFamily="34" charset="0"/>
                          <a:cs typeface="Segoe UI" panose="020B0502040204020203" pitchFamily="34" charset="0"/>
                        </a:rPr>
                        <a:t>Project Start Date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Primary </a:t>
                      </a:r>
                      <a:br>
                        <a:rPr lang="en-US" sz="2000" b="1" i="0" u="none" strike="noStrike">
                          <a:solidFill>
                            <a:srgbClr val="FFFFFF"/>
                          </a:solidFill>
                          <a:effectLst/>
                          <a:latin typeface="Segoe UI" panose="020B0502040204020203" pitchFamily="34" charset="0"/>
                          <a:cs typeface="Segoe UI" panose="020B0502040204020203" pitchFamily="34" charset="0"/>
                        </a:rPr>
                      </a:br>
                      <a:r>
                        <a:rPr lang="en-US" sz="2000" b="1" i="0" u="none" strike="noStrike">
                          <a:solidFill>
                            <a:srgbClr val="FFFFFF"/>
                          </a:solidFill>
                          <a:effectLst/>
                          <a:latin typeface="Segoe UI" panose="020B0502040204020203" pitchFamily="34" charset="0"/>
                          <a:cs typeface="Segoe UI" panose="020B0502040204020203" pitchFamily="34" charset="0"/>
                        </a:rPr>
                        <a:t>Product Line</a:t>
                      </a:r>
                    </a:p>
                  </a:txBody>
                  <a:tcPr marL="5272" marR="5272" marT="5272" marB="0" anchor="ctr">
                    <a:solidFill>
                      <a:srgbClr val="3175BA"/>
                    </a:solidFill>
                  </a:tcPr>
                </a:tc>
                <a:tc>
                  <a:txBody>
                    <a:bodyPr/>
                    <a:lstStyle/>
                    <a:p>
                      <a:pPr algn="ctr" fontAlgn="ctr"/>
                      <a:r>
                        <a:rPr lang="en-US" sz="2000" b="1" i="0" u="none" strike="noStrike">
                          <a:solidFill>
                            <a:srgbClr val="FFFFFF"/>
                          </a:solidFill>
                          <a:effectLst/>
                          <a:latin typeface="Segoe UI" panose="020B0502040204020203" pitchFamily="34" charset="0"/>
                          <a:cs typeface="Segoe UI" panose="020B0502040204020203" pitchFamily="34" charset="0"/>
                        </a:rPr>
                        <a:t>Acquisition Title</a:t>
                      </a:r>
                    </a:p>
                  </a:txBody>
                  <a:tcPr marL="5272" marR="5272" marT="5272" marB="0" anchor="ctr">
                    <a:solidFill>
                      <a:srgbClr val="3175BA"/>
                    </a:solidFill>
                  </a:tcPr>
                </a:tc>
                <a:extLst>
                  <a:ext uri="{0D108BD9-81ED-4DB2-BD59-A6C34878D82A}">
                    <a16:rowId xmlns:a16="http://schemas.microsoft.com/office/drawing/2014/main" val="4007971409"/>
                  </a:ext>
                </a:extLst>
              </a:tr>
              <a:tr h="792419">
                <a:tc>
                  <a:txBody>
                    <a:body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Q4 FY24</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Multiple</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CORP Technical Management Support Services (TMSS)</a:t>
                      </a:r>
                    </a:p>
                    <a:p>
                      <a:pPr algn="ctr" fontAlgn="ctr"/>
                      <a:endParaRPr lang="en-US" sz="20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marB="0" anchor="ctr"/>
                </a:tc>
                <a:extLst>
                  <a:ext uri="{0D108BD9-81ED-4DB2-BD59-A6C34878D82A}">
                    <a16:rowId xmlns:a16="http://schemas.microsoft.com/office/drawing/2014/main" val="2209976489"/>
                  </a:ext>
                </a:extLst>
              </a:tr>
              <a:tr h="792419">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New </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Q4 FY24</a:t>
                      </a:r>
                    </a:p>
                  </a:txBody>
                  <a:tcPr marL="4521" marR="4521" marT="4521" marB="0" anchor="ctr"/>
                </a:tc>
                <a:tc>
                  <a:txBody>
                    <a:bodyPr/>
                    <a:lstStyle/>
                    <a:p>
                      <a:pPr algn="ctr" fontAlgn="ctr"/>
                      <a:r>
                        <a:rPr lang="en-US" sz="2000" b="0" i="0" u="none" strike="noStrike" dirty="0">
                          <a:solidFill>
                            <a:srgbClr val="000000"/>
                          </a:solidFill>
                          <a:effectLst/>
                          <a:latin typeface="Segoe UI" panose="020B0502040204020203" pitchFamily="34" charset="0"/>
                          <a:cs typeface="Segoe UI" panose="020B0502040204020203" pitchFamily="34" charset="0"/>
                        </a:rPr>
                        <a:t>Financial Management</a:t>
                      </a:r>
                    </a:p>
                  </a:txBody>
                  <a:tcPr marL="4521" marR="4521" marT="4521" marB="0" anchor="ctr"/>
                </a:tc>
                <a:tc>
                  <a:txBody>
                    <a:bodyPr/>
                    <a:lstStyle/>
                    <a:p>
                      <a:pPr algn="ctr" fontAlgn="t"/>
                      <a:r>
                        <a:rPr lang="en-US" sz="2000" b="0" i="0" u="none" strike="noStrike">
                          <a:solidFill>
                            <a:srgbClr val="000000"/>
                          </a:solidFill>
                          <a:effectLst/>
                          <a:latin typeface="Segoe UI" panose="020B0502040204020203" pitchFamily="34" charset="0"/>
                          <a:cs typeface="Segoe UI" panose="020B0502040204020203" pitchFamily="34" charset="0"/>
                        </a:rPr>
                        <a:t>Financial Management System Support</a:t>
                      </a:r>
                    </a:p>
                  </a:txBody>
                  <a:tcPr marL="4521" marR="4521" marT="4521" marB="0" anchor="ctr"/>
                </a:tc>
                <a:extLst>
                  <a:ext uri="{0D108BD9-81ED-4DB2-BD59-A6C34878D82A}">
                    <a16:rowId xmlns:a16="http://schemas.microsoft.com/office/drawing/2014/main" val="48539107"/>
                  </a:ext>
                </a:extLst>
              </a:tr>
              <a:tr h="792419">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New</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Q4 FY24</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SecVA Congressional Legal Affairs</a:t>
                      </a:r>
                    </a:p>
                  </a:txBody>
                  <a:tcPr marL="4521" marR="4521" marT="4521" marB="0" anchor="ctr"/>
                </a:tc>
                <a:tc>
                  <a:txBody>
                    <a:bodyPr/>
                    <a:lstStyle/>
                    <a:p>
                      <a:pPr algn="ctr" fontAlgn="t"/>
                      <a:r>
                        <a:rPr lang="en-US" sz="2000" dirty="0">
                          <a:latin typeface="Segoe UI" panose="020B0502040204020203" pitchFamily="34" charset="0"/>
                          <a:cs typeface="Segoe UI" panose="020B0502040204020203" pitchFamily="34" charset="0"/>
                        </a:rPr>
                        <a:t>General Counsel Agile Modernization (</a:t>
                      </a:r>
                      <a:r>
                        <a:rPr lang="en-US" sz="2000" dirty="0" err="1">
                          <a:latin typeface="Segoe UI" panose="020B0502040204020203" pitchFamily="34" charset="0"/>
                          <a:cs typeface="Segoe UI" panose="020B0502040204020203" pitchFamily="34" charset="0"/>
                        </a:rPr>
                        <a:t>GCAM</a:t>
                      </a:r>
                      <a:r>
                        <a:rPr lang="en-US" sz="2000" dirty="0">
                          <a:latin typeface="Segoe UI" panose="020B0502040204020203" pitchFamily="34" charset="0"/>
                          <a:cs typeface="Segoe UI" panose="020B0502040204020203" pitchFamily="34" charset="0"/>
                        </a:rPr>
                        <a:t>)</a:t>
                      </a:r>
                      <a:endParaRPr lang="en-US" sz="2000" b="0" i="0" u="none" strike="noStrike" dirty="0">
                        <a:solidFill>
                          <a:srgbClr val="000000"/>
                        </a:solidFill>
                        <a:effectLst/>
                        <a:latin typeface="Segoe UI" panose="020B0502040204020203" pitchFamily="34" charset="0"/>
                        <a:cs typeface="Segoe UI" panose="020B0502040204020203" pitchFamily="34" charset="0"/>
                      </a:endParaRPr>
                    </a:p>
                  </a:txBody>
                  <a:tcPr marL="4521" marR="4521" marT="4521" marB="0" anchor="ctr"/>
                </a:tc>
                <a:extLst>
                  <a:ext uri="{0D108BD9-81ED-4DB2-BD59-A6C34878D82A}">
                    <a16:rowId xmlns:a16="http://schemas.microsoft.com/office/drawing/2014/main" val="660941572"/>
                  </a:ext>
                </a:extLst>
              </a:tr>
              <a:tr h="792419">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Q3 FY25</a:t>
                      </a:r>
                    </a:p>
                  </a:txBody>
                  <a:tcPr marL="4521" marR="4521" marT="4521" marB="0" anchor="ctr"/>
                </a:tc>
                <a:tc>
                  <a:txBody>
                    <a:bodyPr/>
                    <a:lstStyle/>
                    <a:p>
                      <a:pPr algn="ctr" fontAlgn="ctr"/>
                      <a:r>
                        <a:rPr lang="en-US" sz="2000" b="0" i="0" u="none" strike="noStrike">
                          <a:solidFill>
                            <a:srgbClr val="000000"/>
                          </a:solidFill>
                          <a:effectLst/>
                          <a:latin typeface="Segoe UI" panose="020B0502040204020203" pitchFamily="34" charset="0"/>
                          <a:cs typeface="Segoe UI" panose="020B0502040204020203" pitchFamily="34" charset="0"/>
                        </a:rPr>
                        <a:t>Multiple </a:t>
                      </a:r>
                    </a:p>
                  </a:txBody>
                  <a:tcPr marL="4521" marR="4521" marT="4521" marB="0" anchor="ctr"/>
                </a:tc>
                <a:tc>
                  <a:txBody>
                    <a:bodyPr/>
                    <a:lstStyle/>
                    <a:p>
                      <a:pPr algn="ctr" fontAlgn="t"/>
                      <a:r>
                        <a:rPr lang="en-US" sz="2000" b="0" i="0" u="none" strike="noStrike" dirty="0">
                          <a:solidFill>
                            <a:srgbClr val="000000"/>
                          </a:solidFill>
                          <a:effectLst/>
                          <a:latin typeface="Segoe UI" panose="020B0502040204020203" pitchFamily="34" charset="0"/>
                          <a:cs typeface="Segoe UI" panose="020B0502040204020203" pitchFamily="34" charset="0"/>
                        </a:rPr>
                        <a:t>Consolidated Corporate Support Services (</a:t>
                      </a:r>
                      <a:r>
                        <a:rPr lang="en-US" sz="2000" b="0" i="0" u="none" strike="noStrike" dirty="0" err="1">
                          <a:solidFill>
                            <a:srgbClr val="000000"/>
                          </a:solidFill>
                          <a:effectLst/>
                          <a:latin typeface="Segoe UI" panose="020B0502040204020203" pitchFamily="34" charset="0"/>
                          <a:cs typeface="Segoe UI" panose="020B0502040204020203" pitchFamily="34" charset="0"/>
                        </a:rPr>
                        <a:t>CCSS</a:t>
                      </a:r>
                      <a:r>
                        <a:rPr lang="en-US" sz="2000" b="0" i="0" u="none" strike="noStrike" dirty="0">
                          <a:solidFill>
                            <a:srgbClr val="000000"/>
                          </a:solidFill>
                          <a:effectLst/>
                          <a:latin typeface="Segoe UI" panose="020B0502040204020203" pitchFamily="34" charset="0"/>
                          <a:cs typeface="Segoe UI" panose="020B0502040204020203" pitchFamily="34" charset="0"/>
                        </a:rPr>
                        <a:t>)</a:t>
                      </a:r>
                    </a:p>
                  </a:txBody>
                  <a:tcPr marL="4521" marR="4521" marT="4521" marB="0" anchor="ctr"/>
                </a:tc>
                <a:extLst>
                  <a:ext uri="{0D108BD9-81ED-4DB2-BD59-A6C34878D82A}">
                    <a16:rowId xmlns:a16="http://schemas.microsoft.com/office/drawing/2014/main" val="2539779092"/>
                  </a:ext>
                </a:extLst>
              </a:tr>
            </a:tbl>
          </a:graphicData>
        </a:graphic>
      </p:graphicFrame>
      <p:sp>
        <p:nvSpPr>
          <p:cNvPr id="3" name="Slide Number Placeholder 2">
            <a:extLst>
              <a:ext uri="{FF2B5EF4-FFF2-40B4-BE49-F238E27FC236}">
                <a16:creationId xmlns:a16="http://schemas.microsoft.com/office/drawing/2014/main" id="{A01CC1A8-7A48-3F35-97D9-218AB00FC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88891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0BCFA-38FC-04E1-7FDC-D02BEE935164}"/>
              </a:ext>
            </a:extLst>
          </p:cNvPr>
          <p:cNvSpPr>
            <a:spLocks noGrp="1"/>
          </p:cNvSpPr>
          <p:nvPr>
            <p:ph type="title"/>
          </p:nvPr>
        </p:nvSpPr>
        <p:spPr>
          <a:xfrm>
            <a:off x="44823" y="0"/>
            <a:ext cx="9099177" cy="606015"/>
          </a:xfrm>
        </p:spPr>
        <p:txBody>
          <a:bodyPr>
            <a:noAutofit/>
          </a:bodyPr>
          <a:lstStyle/>
          <a:p>
            <a:r>
              <a:rPr lang="en-US" sz="3200" dirty="0"/>
              <a:t>FTS Portfolio Service Contracts (6-24 Months)</a:t>
            </a:r>
            <a:endParaRPr lang="en-US" sz="3200" dirty="0">
              <a:cs typeface="Calibri"/>
            </a:endParaRPr>
          </a:p>
        </p:txBody>
      </p:sp>
      <p:sp>
        <p:nvSpPr>
          <p:cNvPr id="2" name="Text Placeholder 1">
            <a:extLst>
              <a:ext uri="{FF2B5EF4-FFF2-40B4-BE49-F238E27FC236}">
                <a16:creationId xmlns:a16="http://schemas.microsoft.com/office/drawing/2014/main" id="{EAC01429-F419-9D5F-EA43-64EECD6095CF}"/>
              </a:ext>
            </a:extLst>
          </p:cNvPr>
          <p:cNvSpPr>
            <a:spLocks noGrp="1"/>
          </p:cNvSpPr>
          <p:nvPr>
            <p:ph type="body" idx="4294967295"/>
          </p:nvPr>
        </p:nvSpPr>
        <p:spPr>
          <a:xfrm>
            <a:off x="-3966072" y="895215"/>
            <a:ext cx="3822853" cy="4525963"/>
          </a:xfrm>
        </p:spPr>
        <p:txBody>
          <a:bodyPr>
            <a:noAutofit/>
          </a:bodyPr>
          <a:lstStyle/>
          <a:p>
            <a:pPr fontAlgn="t"/>
            <a:r>
              <a:rPr lang="en-US" sz="1400" dirty="0"/>
              <a:t>Financial Services Center (</a:t>
            </a:r>
            <a:r>
              <a:rPr lang="en-US" sz="1400" dirty="0" err="1"/>
              <a:t>FSC</a:t>
            </a:r>
            <a:r>
              <a:rPr lang="en-US" sz="1400" dirty="0"/>
              <a:t>)   Information Technology Operations Support - </a:t>
            </a:r>
            <a:r>
              <a:rPr lang="en-US" sz="1400" kern="1200" dirty="0">
                <a:solidFill>
                  <a:schemeClr val="tx1"/>
                </a:solidFill>
                <a:effectLst/>
              </a:rPr>
              <a:t>Recompete – Project Start Date: Q4 FY24 – Primary Product Line:  FTS - IT</a:t>
            </a:r>
            <a:r>
              <a:rPr lang="en-US" sz="1400" kern="1200" baseline="0" dirty="0">
                <a:solidFill>
                  <a:schemeClr val="tx1"/>
                </a:solidFill>
                <a:effectLst/>
              </a:rPr>
              <a:t> Maintenance</a:t>
            </a:r>
            <a:endParaRPr lang="en-US" sz="1400" dirty="0"/>
          </a:p>
          <a:p>
            <a:pPr fontAlgn="t"/>
            <a:r>
              <a:rPr lang="en-US" sz="1400" dirty="0"/>
              <a:t>Veteran Affairs Time and Attendance System (</a:t>
            </a:r>
            <a:r>
              <a:rPr lang="en-US" sz="1400" dirty="0" err="1"/>
              <a:t>VATAS</a:t>
            </a:r>
            <a:r>
              <a:rPr lang="en-US" sz="1400" dirty="0"/>
              <a:t>) Support - </a:t>
            </a:r>
            <a:r>
              <a:rPr lang="en-US" sz="1400" kern="1200" dirty="0">
                <a:solidFill>
                  <a:schemeClr val="tx1"/>
                </a:solidFill>
                <a:effectLst/>
              </a:rPr>
              <a:t>Recompete – Project Start Date: Q4 FY24 – Primary Product Line:  FPS – Business Sustaining </a:t>
            </a:r>
            <a:endParaRPr lang="en-US" sz="1400" dirty="0"/>
          </a:p>
          <a:p>
            <a:pPr rtl="0" eaLnBrk="1" fontAlgn="ctr" latinLnBrk="0" hangingPunct="1"/>
            <a:r>
              <a:rPr lang="en-US" sz="1400" dirty="0" err="1"/>
              <a:t>FMBT</a:t>
            </a:r>
            <a:r>
              <a:rPr lang="en-US" sz="1400" dirty="0"/>
              <a:t> System Integration Support - </a:t>
            </a:r>
            <a:r>
              <a:rPr lang="en-US" sz="1400" kern="1200" dirty="0">
                <a:solidFill>
                  <a:schemeClr val="tx1"/>
                </a:solidFill>
                <a:effectLst/>
              </a:rPr>
              <a:t>Recompete – Project Start Date: Q1</a:t>
            </a:r>
            <a:r>
              <a:rPr lang="en-US" sz="1400" kern="1200" baseline="0" dirty="0">
                <a:solidFill>
                  <a:schemeClr val="tx1"/>
                </a:solidFill>
                <a:effectLst/>
              </a:rPr>
              <a:t> </a:t>
            </a:r>
            <a:r>
              <a:rPr lang="en-US" sz="1400" kern="1200" dirty="0">
                <a:solidFill>
                  <a:schemeClr val="tx1"/>
                </a:solidFill>
                <a:effectLst/>
              </a:rPr>
              <a:t>FY25 – Primary Product Line: </a:t>
            </a:r>
            <a:r>
              <a:rPr lang="en-US" sz="1400" b="0" i="0" kern="1200" dirty="0">
                <a:solidFill>
                  <a:schemeClr val="tx1"/>
                </a:solidFill>
                <a:effectLst/>
              </a:rPr>
              <a:t>FTS - </a:t>
            </a:r>
            <a:r>
              <a:rPr lang="en-US" sz="1400" kern="1200" dirty="0">
                <a:solidFill>
                  <a:schemeClr val="tx1"/>
                </a:solidFill>
                <a:effectLst/>
              </a:rPr>
              <a:t>Financial Management Business Transformation</a:t>
            </a:r>
            <a:r>
              <a:rPr lang="en-US" sz="1400" kern="1200" baseline="0" dirty="0">
                <a:solidFill>
                  <a:schemeClr val="tx1"/>
                </a:solidFill>
                <a:effectLst/>
              </a:rPr>
              <a:t> </a:t>
            </a:r>
            <a:r>
              <a:rPr lang="en-US" sz="1400" b="0" i="0" kern="1200" dirty="0">
                <a:solidFill>
                  <a:schemeClr val="tx1"/>
                </a:solidFill>
                <a:effectLst/>
              </a:rPr>
              <a:t>(</a:t>
            </a:r>
            <a:r>
              <a:rPr lang="en-US" sz="1400" b="0" i="0" kern="1200" dirty="0" err="1">
                <a:solidFill>
                  <a:schemeClr val="tx1"/>
                </a:solidFill>
                <a:effectLst/>
              </a:rPr>
              <a:t>FMBT</a:t>
            </a:r>
            <a:r>
              <a:rPr lang="en-US" sz="1400" b="0" i="0" kern="1200" dirty="0">
                <a:solidFill>
                  <a:schemeClr val="tx1"/>
                </a:solidFill>
                <a:effectLst/>
              </a:rPr>
              <a:t>)</a:t>
            </a:r>
            <a:endParaRPr lang="en-US" sz="1400" dirty="0"/>
          </a:p>
          <a:p>
            <a:pPr fontAlgn="t"/>
            <a:r>
              <a:rPr lang="en-US" sz="1400" dirty="0"/>
              <a:t>Software Development Support – Recompete - Project Start Date: Q2 FY25 – Primary Product Line – PMO Support Services</a:t>
            </a:r>
          </a:p>
          <a:p>
            <a:pPr fontAlgn="ctr">
              <a:spcBef>
                <a:spcPts val="0"/>
              </a:spcBef>
              <a:defRPr/>
            </a:pPr>
            <a:r>
              <a:rPr lang="en-US" sz="1400" dirty="0" err="1"/>
              <a:t>FMBT</a:t>
            </a:r>
            <a:r>
              <a:rPr lang="en-US" sz="1400" dirty="0"/>
              <a:t> Interface and Data Conversion Development Support – Recompete - Project Start Date: Q4 FY26 – Primary Product Line: </a:t>
            </a:r>
            <a:r>
              <a:rPr lang="en-US" sz="1400" dirty="0">
                <a:solidFill>
                  <a:srgbClr val="000000"/>
                </a:solidFill>
                <a:latin typeface="Calibri" panose="020F0502020204030204" pitchFamily="34" charset="0"/>
              </a:rPr>
              <a:t>FTS-</a:t>
            </a:r>
            <a:r>
              <a:rPr lang="en-US" sz="1400" dirty="0">
                <a:solidFill>
                  <a:schemeClr val="dk1"/>
                </a:solidFill>
              </a:rPr>
              <a:t>Financial Management Business Transformation </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FMBT</a:t>
            </a:r>
            <a:r>
              <a:rPr lang="en-US" sz="1400" dirty="0">
                <a:solidFill>
                  <a:srgbClr val="000000"/>
                </a:solidFill>
                <a:latin typeface="Calibri" panose="020F0502020204030204" pitchFamily="34" charset="0"/>
              </a:rPr>
              <a:t>)</a:t>
            </a:r>
          </a:p>
        </p:txBody>
      </p:sp>
      <p:graphicFrame>
        <p:nvGraphicFramePr>
          <p:cNvPr id="5" name="Table 5" descr="Financial Services Center (FSC)   Information Technology Operations Support - Recompete – Project Start Date: Q4 FY24 – Primary Product Line:  FTS - IT Maintenance&#10;Veteran Affairs Time and Attendance System (VATAS) Support - Recompete – Project Start Date: Q4 FY24 – Primary Product Line:  FPS – Business Sustaining &#10;FMBT System Integration Support - Recompete – Project Start Date: Q1 FY25 – Primary Product Line: FTS - Financial Management Business Transformation (FMBT)&#10;Software Development Support – Recompete - Project Start Date: Q2 FY25 – Primary Product Line – PMO Support Services&#10;FMBT Interface and Data Conversion Development Support – Recompete - Project Start Date: Q4 FY26 – Primary Product Line: FTS-Financial Management Business Transformation (FMBT)">
            <a:extLst>
              <a:ext uri="{FF2B5EF4-FFF2-40B4-BE49-F238E27FC236}">
                <a16:creationId xmlns:a16="http://schemas.microsoft.com/office/drawing/2014/main" id="{9727F641-D83F-4BDD-5295-F0FBD3495374}"/>
              </a:ext>
            </a:extLst>
          </p:cNvPr>
          <p:cNvGraphicFramePr>
            <a:graphicFrameLocks noGrp="1"/>
          </p:cNvGraphicFramePr>
          <p:nvPr>
            <p:ph idx="1"/>
          </p:nvPr>
        </p:nvGraphicFramePr>
        <p:xfrm>
          <a:off x="167377" y="725999"/>
          <a:ext cx="8854068" cy="5282635"/>
        </p:xfrm>
        <a:graphic>
          <a:graphicData uri="http://schemas.openxmlformats.org/drawingml/2006/table">
            <a:tbl>
              <a:tblPr firstRow="1" bandRow="1">
                <a:tableStyleId>{21E4AEA4-8DFA-4A89-87EB-49C32662AFE0}</a:tableStyleId>
              </a:tblPr>
              <a:tblGrid>
                <a:gridCol w="1328110">
                  <a:extLst>
                    <a:ext uri="{9D8B030D-6E8A-4147-A177-3AD203B41FA5}">
                      <a16:colId xmlns:a16="http://schemas.microsoft.com/office/drawing/2014/main" val="436104356"/>
                    </a:ext>
                  </a:extLst>
                </a:gridCol>
                <a:gridCol w="1475678">
                  <a:extLst>
                    <a:ext uri="{9D8B030D-6E8A-4147-A177-3AD203B41FA5}">
                      <a16:colId xmlns:a16="http://schemas.microsoft.com/office/drawing/2014/main" val="197240372"/>
                    </a:ext>
                  </a:extLst>
                </a:gridCol>
                <a:gridCol w="2287301">
                  <a:extLst>
                    <a:ext uri="{9D8B030D-6E8A-4147-A177-3AD203B41FA5}">
                      <a16:colId xmlns:a16="http://schemas.microsoft.com/office/drawing/2014/main" val="2319206043"/>
                    </a:ext>
                  </a:extLst>
                </a:gridCol>
                <a:gridCol w="3762979">
                  <a:extLst>
                    <a:ext uri="{9D8B030D-6E8A-4147-A177-3AD203B41FA5}">
                      <a16:colId xmlns:a16="http://schemas.microsoft.com/office/drawing/2014/main" val="4197684667"/>
                    </a:ext>
                  </a:extLst>
                </a:gridCol>
              </a:tblGrid>
              <a:tr h="603744">
                <a:tc>
                  <a:txBody>
                    <a:bodyPr/>
                    <a:lstStyle/>
                    <a:p>
                      <a:pPr algn="ctr" fontAlgn="ctr"/>
                      <a:r>
                        <a:rPr lang="en-US" sz="1800" b="1" i="0" u="none" strike="noStrike" dirty="0">
                          <a:solidFill>
                            <a:srgbClr val="FFFFFF"/>
                          </a:solidFill>
                          <a:effectLst/>
                          <a:latin typeface="Segoe UI" panose="020B0502040204020203" pitchFamily="34" charset="0"/>
                          <a:cs typeface="Segoe UI" panose="020B0502040204020203" pitchFamily="34" charset="0"/>
                        </a:rPr>
                        <a:t>Recompete or New</a:t>
                      </a:r>
                    </a:p>
                  </a:txBody>
                  <a:tcPr marL="5272" marR="5272" marT="5272" marB="0" anchor="ctr">
                    <a:solidFill>
                      <a:srgbClr val="3175BA"/>
                    </a:solidFill>
                  </a:tcPr>
                </a:tc>
                <a:tc>
                  <a:txBody>
                    <a:bodyPr/>
                    <a:lstStyle/>
                    <a:p>
                      <a:pPr algn="ctr" fontAlgn="ctr"/>
                      <a:r>
                        <a:rPr lang="en-US" sz="1800" b="1" i="0" u="none" strike="noStrike">
                          <a:solidFill>
                            <a:srgbClr val="FFFFFF"/>
                          </a:solidFill>
                          <a:effectLst/>
                          <a:latin typeface="Segoe UI" panose="020B0502040204020203" pitchFamily="34" charset="0"/>
                          <a:cs typeface="Segoe UI" panose="020B0502040204020203" pitchFamily="34" charset="0"/>
                        </a:rPr>
                        <a:t>Project Start Date</a:t>
                      </a:r>
                    </a:p>
                  </a:txBody>
                  <a:tcPr marL="5272" marR="5272" marT="5272" marB="0" anchor="ctr">
                    <a:solidFill>
                      <a:srgbClr val="3175BA"/>
                    </a:solidFill>
                  </a:tcPr>
                </a:tc>
                <a:tc>
                  <a:txBody>
                    <a:bodyPr/>
                    <a:lstStyle/>
                    <a:p>
                      <a:pPr algn="ctr" fontAlgn="ctr"/>
                      <a:r>
                        <a:rPr lang="en-US" sz="1800" b="1" i="0" u="none" strike="noStrike">
                          <a:solidFill>
                            <a:srgbClr val="FFFFFF"/>
                          </a:solidFill>
                          <a:effectLst/>
                          <a:latin typeface="Segoe UI" panose="020B0502040204020203" pitchFamily="34" charset="0"/>
                          <a:cs typeface="Segoe UI" panose="020B0502040204020203" pitchFamily="34" charset="0"/>
                        </a:rPr>
                        <a:t>Primary </a:t>
                      </a:r>
                      <a:br>
                        <a:rPr lang="en-US" sz="1800" b="1" i="0" u="none" strike="noStrike">
                          <a:solidFill>
                            <a:srgbClr val="FFFFFF"/>
                          </a:solidFill>
                          <a:effectLst/>
                          <a:latin typeface="Segoe UI" panose="020B0502040204020203" pitchFamily="34" charset="0"/>
                          <a:cs typeface="Segoe UI" panose="020B0502040204020203" pitchFamily="34" charset="0"/>
                        </a:rPr>
                      </a:br>
                      <a:r>
                        <a:rPr lang="en-US" sz="1800" b="1" i="0" u="none" strike="noStrike">
                          <a:solidFill>
                            <a:srgbClr val="FFFFFF"/>
                          </a:solidFill>
                          <a:effectLst/>
                          <a:latin typeface="Segoe UI" panose="020B0502040204020203" pitchFamily="34" charset="0"/>
                          <a:cs typeface="Segoe UI" panose="020B0502040204020203" pitchFamily="34" charset="0"/>
                        </a:rPr>
                        <a:t>Product Line</a:t>
                      </a:r>
                    </a:p>
                  </a:txBody>
                  <a:tcPr marL="5272" marR="5272" marT="5272" marB="0" anchor="ctr">
                    <a:solidFill>
                      <a:srgbClr val="3175BA"/>
                    </a:solidFill>
                  </a:tcPr>
                </a:tc>
                <a:tc>
                  <a:txBody>
                    <a:bodyPr/>
                    <a:lstStyle/>
                    <a:p>
                      <a:pPr algn="ctr" fontAlgn="ctr"/>
                      <a:r>
                        <a:rPr lang="en-US" sz="1800" b="1" i="0" u="none" strike="noStrike">
                          <a:solidFill>
                            <a:srgbClr val="FFFFFF"/>
                          </a:solidFill>
                          <a:effectLst/>
                          <a:latin typeface="Segoe UI" panose="020B0502040204020203" pitchFamily="34" charset="0"/>
                          <a:cs typeface="Segoe UI" panose="020B0502040204020203" pitchFamily="34" charset="0"/>
                        </a:rPr>
                        <a:t>Acquisition Title</a:t>
                      </a:r>
                    </a:p>
                  </a:txBody>
                  <a:tcPr marL="5272" marR="5272" marT="5272" marB="0" anchor="ctr">
                    <a:solidFill>
                      <a:srgbClr val="3175BA"/>
                    </a:solidFill>
                  </a:tcPr>
                </a:tc>
                <a:extLst>
                  <a:ext uri="{0D108BD9-81ED-4DB2-BD59-A6C34878D82A}">
                    <a16:rowId xmlns:a16="http://schemas.microsoft.com/office/drawing/2014/main" val="4007971409"/>
                  </a:ext>
                </a:extLst>
              </a:tr>
              <a:tr h="831304">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Q4 FY24</a:t>
                      </a:r>
                    </a:p>
                  </a:txBody>
                  <a:tcPr marL="4521" marR="4521" marT="4521" marB="0" anchor="ctr"/>
                </a:tc>
                <a:tc>
                  <a:txBody>
                    <a:bodyPr/>
                    <a:lstStyle/>
                    <a:p>
                      <a:pPr marL="60325" marR="0" lvl="0" indent="0" algn="ctr" defTabSz="4572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Segoe UI" panose="020B0502040204020203" pitchFamily="34" charset="0"/>
                          <a:cs typeface="Segoe UI" panose="020B0502040204020203" pitchFamily="34" charset="0"/>
                        </a:rPr>
                        <a:t>FTS - </a:t>
                      </a:r>
                      <a:r>
                        <a:rPr lang="en-US" sz="1800" kern="1200" dirty="0">
                          <a:solidFill>
                            <a:schemeClr val="dk1"/>
                          </a:solidFill>
                          <a:effectLst/>
                          <a:latin typeface="Segoe UI" panose="020B0502040204020203" pitchFamily="34" charset="0"/>
                          <a:ea typeface="+mn-ea"/>
                          <a:cs typeface="Segoe UI" panose="020B0502040204020203" pitchFamily="34" charset="0"/>
                        </a:rPr>
                        <a:t>IT Maintenance and Support</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4521" marR="4521" marT="4521" marB="0" anchor="ctr"/>
                </a:tc>
                <a:tc>
                  <a:txBody>
                    <a:bodyPr/>
                    <a:lstStyle/>
                    <a:p>
                      <a:pPr marL="60325" indent="0" algn="l" fontAlgn="t"/>
                      <a:r>
                        <a:rPr lang="en-US" sz="1800" b="0" i="0" u="none" strike="noStrike">
                          <a:solidFill>
                            <a:srgbClr val="000000"/>
                          </a:solidFill>
                          <a:effectLst/>
                          <a:latin typeface="Segoe UI" panose="020B0502040204020203" pitchFamily="34" charset="0"/>
                          <a:cs typeface="Segoe UI" panose="020B0502040204020203" pitchFamily="34" charset="0"/>
                        </a:rPr>
                        <a:t>Financial Services Center (FSC)   Information Technology Operations Support</a:t>
                      </a:r>
                    </a:p>
                  </a:txBody>
                  <a:tcPr marL="4521" marR="4521" marT="4521" marB="0" anchor="ctr"/>
                </a:tc>
                <a:extLst>
                  <a:ext uri="{0D108BD9-81ED-4DB2-BD59-A6C34878D82A}">
                    <a16:rowId xmlns:a16="http://schemas.microsoft.com/office/drawing/2014/main" val="1377760672"/>
                  </a:ext>
                </a:extLst>
              </a:tr>
              <a:tr h="819447">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Q4 FY24</a:t>
                      </a:r>
                    </a:p>
                  </a:txBody>
                  <a:tcPr marL="4521" marR="4521" marT="4521" marB="0" anchor="ctr"/>
                </a:tc>
                <a:tc>
                  <a:txBody>
                    <a:bodyPr/>
                    <a:lstStyle/>
                    <a:p>
                      <a:pPr algn="ctr" fontAlgn="ctr"/>
                      <a:r>
                        <a:rPr lang="en-US" sz="1800" b="0" i="0" u="none" strike="noStrike" dirty="0">
                          <a:solidFill>
                            <a:srgbClr val="000000"/>
                          </a:solidFill>
                          <a:effectLst/>
                          <a:latin typeface="Segoe UI" panose="020B0502040204020203" pitchFamily="34" charset="0"/>
                          <a:cs typeface="Segoe UI" panose="020B0502040204020203" pitchFamily="34" charset="0"/>
                        </a:rPr>
                        <a:t>FPS – Business Sustaining </a:t>
                      </a:r>
                    </a:p>
                  </a:txBody>
                  <a:tcPr marL="4521" marR="4521" marT="4521" marB="0" anchor="ctr"/>
                </a:tc>
                <a:tc>
                  <a:txBody>
                    <a:bodyPr/>
                    <a:lstStyle/>
                    <a:p>
                      <a:pPr marL="60325" indent="0" algn="l" fontAlgn="t"/>
                      <a:r>
                        <a:rPr lang="en-US" sz="1800" b="0" i="0" u="none" strike="noStrike">
                          <a:solidFill>
                            <a:srgbClr val="000000"/>
                          </a:solidFill>
                          <a:effectLst/>
                          <a:latin typeface="Segoe UI" panose="020B0502040204020203" pitchFamily="34" charset="0"/>
                          <a:cs typeface="Segoe UI" panose="020B0502040204020203" pitchFamily="34" charset="0"/>
                        </a:rPr>
                        <a:t>Veteran Affairs Time and Attendance System (VATAS) Support</a:t>
                      </a:r>
                    </a:p>
                  </a:txBody>
                  <a:tcPr marL="4521" marR="4521" marT="4521" marB="0" anchor="ctr"/>
                </a:tc>
                <a:extLst>
                  <a:ext uri="{0D108BD9-81ED-4DB2-BD59-A6C34878D82A}">
                    <a16:rowId xmlns:a16="http://schemas.microsoft.com/office/drawing/2014/main" val="1121918694"/>
                  </a:ext>
                </a:extLst>
              </a:tr>
              <a:tr h="1070221">
                <a:tc>
                  <a:txBody>
                    <a:bodyPr/>
                    <a:lstStyle/>
                    <a:p>
                      <a:pPr algn="ctr" fontAlgn="ctr"/>
                      <a:r>
                        <a:rPr lang="en-US" sz="1800" b="0" i="0" u="none" strike="noStrike" dirty="0">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Q1 FY25</a:t>
                      </a:r>
                    </a:p>
                  </a:txBody>
                  <a:tcPr marL="4521" marR="4521" marT="4521"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Segoe UI" panose="020B0502040204020203" pitchFamily="34" charset="0"/>
                          <a:cs typeface="Segoe UI" panose="020B0502040204020203" pitchFamily="34" charset="0"/>
                        </a:rPr>
                        <a:t>FTS - </a:t>
                      </a:r>
                      <a:r>
                        <a:rPr lang="en-US" sz="1800" kern="1200" dirty="0">
                          <a:solidFill>
                            <a:schemeClr val="dk1"/>
                          </a:solidFill>
                          <a:effectLst/>
                          <a:latin typeface="Segoe UI" panose="020B0502040204020203" pitchFamily="34" charset="0"/>
                          <a:ea typeface="+mn-ea"/>
                          <a:cs typeface="Segoe UI" panose="020B0502040204020203" pitchFamily="34" charset="0"/>
                        </a:rPr>
                        <a:t>Financial Management Business Transformation</a:t>
                      </a:r>
                    </a:p>
                    <a:p>
                      <a:pPr algn="ctr" fontAlgn="ctr"/>
                      <a:r>
                        <a:rPr lang="en-US" sz="1800" b="0" i="0" u="none" strike="noStrike" dirty="0">
                          <a:solidFill>
                            <a:srgbClr val="000000"/>
                          </a:solidFill>
                          <a:effectLst/>
                          <a:latin typeface="Segoe UI" panose="020B0502040204020203" pitchFamily="34" charset="0"/>
                          <a:cs typeface="Segoe UI" panose="020B0502040204020203" pitchFamily="34" charset="0"/>
                        </a:rPr>
                        <a:t>(</a:t>
                      </a:r>
                      <a:r>
                        <a:rPr lang="en-US" sz="1800" b="0" i="0" u="none" strike="noStrike" dirty="0" err="1">
                          <a:solidFill>
                            <a:srgbClr val="000000"/>
                          </a:solidFill>
                          <a:effectLst/>
                          <a:latin typeface="Segoe UI" panose="020B0502040204020203" pitchFamily="34" charset="0"/>
                          <a:cs typeface="Segoe UI" panose="020B0502040204020203" pitchFamily="34" charset="0"/>
                        </a:rPr>
                        <a:t>FMBT</a:t>
                      </a:r>
                      <a:r>
                        <a:rPr lang="en-US" sz="1800" b="0" i="0" u="none" strike="noStrike" dirty="0">
                          <a:solidFill>
                            <a:srgbClr val="000000"/>
                          </a:solidFill>
                          <a:effectLst/>
                          <a:latin typeface="Segoe UI" panose="020B0502040204020203" pitchFamily="34" charset="0"/>
                          <a:cs typeface="Segoe UI" panose="020B0502040204020203" pitchFamily="34" charset="0"/>
                        </a:rPr>
                        <a:t>)</a:t>
                      </a:r>
                    </a:p>
                  </a:txBody>
                  <a:tcPr marL="4521" marR="4521" marT="4521" marB="0" anchor="ctr"/>
                </a:tc>
                <a:tc>
                  <a:txBody>
                    <a:bodyPr/>
                    <a:lstStyle/>
                    <a:p>
                      <a:pPr marL="60325" indent="0" algn="l" fontAlgn="t"/>
                      <a:r>
                        <a:rPr lang="en-US" sz="1800" b="0" i="0" u="none" strike="noStrike" dirty="0" err="1">
                          <a:solidFill>
                            <a:srgbClr val="000000"/>
                          </a:solidFill>
                          <a:effectLst/>
                          <a:latin typeface="Segoe UI" panose="020B0502040204020203" pitchFamily="34" charset="0"/>
                          <a:cs typeface="Segoe UI" panose="020B0502040204020203" pitchFamily="34" charset="0"/>
                        </a:rPr>
                        <a:t>FMBT</a:t>
                      </a:r>
                      <a:r>
                        <a:rPr lang="en-US" sz="1800" b="0" i="0" u="none" strike="noStrike" dirty="0">
                          <a:solidFill>
                            <a:srgbClr val="000000"/>
                          </a:solidFill>
                          <a:effectLst/>
                          <a:latin typeface="Segoe UI" panose="020B0502040204020203" pitchFamily="34" charset="0"/>
                          <a:cs typeface="Segoe UI" panose="020B0502040204020203" pitchFamily="34" charset="0"/>
                        </a:rPr>
                        <a:t> System Integration Support</a:t>
                      </a:r>
                    </a:p>
                  </a:txBody>
                  <a:tcPr marL="4521" marR="4521" marT="4521" marB="0" anchor="ctr"/>
                </a:tc>
                <a:extLst>
                  <a:ext uri="{0D108BD9-81ED-4DB2-BD59-A6C34878D82A}">
                    <a16:rowId xmlns:a16="http://schemas.microsoft.com/office/drawing/2014/main" val="2961584229"/>
                  </a:ext>
                </a:extLst>
              </a:tr>
              <a:tr h="819447">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Q2 FY25</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FTS - PMO Support Services</a:t>
                      </a:r>
                    </a:p>
                  </a:txBody>
                  <a:tcPr marL="4521" marR="4521" marT="4521" marB="0" anchor="ctr"/>
                </a:tc>
                <a:tc>
                  <a:txBody>
                    <a:bodyPr/>
                    <a:lstStyle/>
                    <a:p>
                      <a:pPr marL="60325" indent="0" algn="l" fontAlgn="t"/>
                      <a:r>
                        <a:rPr lang="en-US" sz="1800" b="0" i="0" u="none" strike="noStrike" dirty="0">
                          <a:solidFill>
                            <a:srgbClr val="000000"/>
                          </a:solidFill>
                          <a:effectLst/>
                          <a:latin typeface="Segoe UI" panose="020B0502040204020203" pitchFamily="34" charset="0"/>
                          <a:cs typeface="Segoe UI" panose="020B0502040204020203" pitchFamily="34" charset="0"/>
                        </a:rPr>
                        <a:t>Software Development Support</a:t>
                      </a:r>
                    </a:p>
                  </a:txBody>
                  <a:tcPr marL="4521" marR="4521" marT="4521" marB="0" anchor="ctr"/>
                </a:tc>
                <a:extLst>
                  <a:ext uri="{0D108BD9-81ED-4DB2-BD59-A6C34878D82A}">
                    <a16:rowId xmlns:a16="http://schemas.microsoft.com/office/drawing/2014/main" val="542944151"/>
                  </a:ext>
                </a:extLst>
              </a:tr>
              <a:tr h="1106892">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Recompete</a:t>
                      </a:r>
                    </a:p>
                  </a:txBody>
                  <a:tcPr marL="4521" marR="4521" marT="4521" marB="0" anchor="ctr"/>
                </a:tc>
                <a:tc>
                  <a:txBody>
                    <a:bodyPr/>
                    <a:lstStyle/>
                    <a:p>
                      <a:pPr algn="ctr" fontAlgn="ctr"/>
                      <a:r>
                        <a:rPr lang="en-US" sz="1800" b="0" i="0" u="none" strike="noStrike">
                          <a:solidFill>
                            <a:srgbClr val="000000"/>
                          </a:solidFill>
                          <a:effectLst/>
                          <a:latin typeface="Segoe UI" panose="020B0502040204020203" pitchFamily="34" charset="0"/>
                          <a:cs typeface="Segoe UI" panose="020B0502040204020203" pitchFamily="34" charset="0"/>
                        </a:rPr>
                        <a:t>Q4 FY26</a:t>
                      </a:r>
                    </a:p>
                  </a:txBody>
                  <a:tcPr marL="4521" marR="4521" marT="4521"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Segoe UI" panose="020B0502040204020203" pitchFamily="34" charset="0"/>
                          <a:cs typeface="Segoe UI" panose="020B0502040204020203" pitchFamily="34" charset="0"/>
                        </a:rPr>
                        <a:t>FTS - </a:t>
                      </a:r>
                      <a:r>
                        <a:rPr lang="en-US" sz="1800" b="0" i="0" u="none" strike="noStrike" dirty="0" err="1">
                          <a:solidFill>
                            <a:srgbClr val="000000"/>
                          </a:solidFill>
                          <a:effectLst/>
                          <a:latin typeface="Segoe UI" panose="020B0502040204020203" pitchFamily="34" charset="0"/>
                          <a:cs typeface="Segoe UI" panose="020B0502040204020203" pitchFamily="34" charset="0"/>
                        </a:rPr>
                        <a:t>FMBT</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4521" marR="4521" marT="4521" marB="0" anchor="ctr"/>
                </a:tc>
                <a:tc>
                  <a:txBody>
                    <a:bodyPr/>
                    <a:lstStyle/>
                    <a:p>
                      <a:pPr marL="60325" indent="0" algn="l" fontAlgn="t"/>
                      <a:r>
                        <a:rPr lang="en-US" sz="1800" b="0" i="0" u="none" strike="noStrike" dirty="0" err="1">
                          <a:solidFill>
                            <a:srgbClr val="000000"/>
                          </a:solidFill>
                          <a:effectLst/>
                          <a:latin typeface="Segoe UI" panose="020B0502040204020203" pitchFamily="34" charset="0"/>
                          <a:cs typeface="Segoe UI" panose="020B0502040204020203" pitchFamily="34" charset="0"/>
                        </a:rPr>
                        <a:t>FMBT</a:t>
                      </a:r>
                      <a:r>
                        <a:rPr lang="en-US" sz="1800" b="0" i="0" u="none" strike="noStrike" dirty="0">
                          <a:solidFill>
                            <a:srgbClr val="000000"/>
                          </a:solidFill>
                          <a:effectLst/>
                          <a:latin typeface="Segoe UI" panose="020B0502040204020203" pitchFamily="34" charset="0"/>
                          <a:cs typeface="Segoe UI" panose="020B0502040204020203" pitchFamily="34" charset="0"/>
                        </a:rPr>
                        <a:t> Interface and Data Conversion Development Support</a:t>
                      </a:r>
                    </a:p>
                  </a:txBody>
                  <a:tcPr marL="4521" marR="4521" marT="4521" marB="0" anchor="ctr"/>
                </a:tc>
                <a:extLst>
                  <a:ext uri="{0D108BD9-81ED-4DB2-BD59-A6C34878D82A}">
                    <a16:rowId xmlns:a16="http://schemas.microsoft.com/office/drawing/2014/main" val="415468630"/>
                  </a:ext>
                </a:extLst>
              </a:tr>
            </a:tbl>
          </a:graphicData>
        </a:graphic>
      </p:graphicFrame>
      <p:sp>
        <p:nvSpPr>
          <p:cNvPr id="3" name="Slide Number Placeholder 2">
            <a:extLst>
              <a:ext uri="{FF2B5EF4-FFF2-40B4-BE49-F238E27FC236}">
                <a16:creationId xmlns:a16="http://schemas.microsoft.com/office/drawing/2014/main" id="{A01CC1A8-7A48-3F35-97D9-218AB00FC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29915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D6EC1-62C1-A782-60DB-96479F728D81}"/>
              </a:ext>
            </a:extLst>
          </p:cNvPr>
          <p:cNvSpPr>
            <a:spLocks noGrp="1"/>
          </p:cNvSpPr>
          <p:nvPr>
            <p:ph type="title"/>
          </p:nvPr>
        </p:nvSpPr>
        <p:spPr/>
        <p:txBody>
          <a:bodyPr>
            <a:normAutofit/>
          </a:bodyPr>
          <a:lstStyle/>
          <a:p>
            <a:r>
              <a:rPr lang="en-US" sz="3200" dirty="0"/>
              <a:t>Contact Us</a:t>
            </a:r>
          </a:p>
        </p:txBody>
      </p:sp>
      <p:sp>
        <p:nvSpPr>
          <p:cNvPr id="2" name="Content Placeholder 1">
            <a:extLst>
              <a:ext uri="{FF2B5EF4-FFF2-40B4-BE49-F238E27FC236}">
                <a16:creationId xmlns:a16="http://schemas.microsoft.com/office/drawing/2014/main" id="{996B898C-FFC7-7169-88BF-F414C9491AC2}"/>
              </a:ext>
            </a:extLst>
          </p:cNvPr>
          <p:cNvSpPr>
            <a:spLocks noGrp="1"/>
          </p:cNvSpPr>
          <p:nvPr>
            <p:ph idx="1"/>
          </p:nvPr>
        </p:nvSpPr>
        <p:spPr>
          <a:xfrm>
            <a:off x="457200" y="1828800"/>
            <a:ext cx="8229600" cy="2209800"/>
          </a:xfrm>
        </p:spPr>
        <p:txBody>
          <a:bodyPr/>
          <a:lstStyle/>
          <a:p>
            <a:pPr marL="0" indent="0" algn="ctr">
              <a:buNone/>
            </a:pPr>
            <a:r>
              <a:rPr lang="en-US" dirty="0">
                <a:solidFill>
                  <a:srgbClr val="0000FF"/>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www.digital.va.gov</a:t>
            </a:r>
            <a:endParaRPr lang="en-US" dirty="0">
              <a:solidFill>
                <a:srgbClr val="0000FF"/>
              </a:solidFill>
              <a:latin typeface="Segoe UI" panose="020B0502040204020203" pitchFamily="34" charset="0"/>
              <a:cs typeface="Segoe UI" panose="020B0502040204020203" pitchFamily="34" charset="0"/>
            </a:endParaRPr>
          </a:p>
          <a:p>
            <a:pPr marL="0" indent="0" algn="ctr">
              <a:buNone/>
            </a:pPr>
            <a:r>
              <a:rPr lang="en-US" dirty="0">
                <a:latin typeface="Segoe UI" panose="020B0502040204020203" pitchFamily="34" charset="0"/>
                <a:cs typeface="Segoe UI" panose="020B0502040204020203" pitchFamily="34" charset="0"/>
              </a:rPr>
              <a:t>Twitter: @VA_CIO</a:t>
            </a:r>
          </a:p>
          <a:p>
            <a:pPr marL="0" indent="0" algn="ctr">
              <a:buNone/>
            </a:pPr>
            <a:r>
              <a:rPr lang="en-US" dirty="0">
                <a:latin typeface="Segoe UI" panose="020B0502040204020203" pitchFamily="34" charset="0"/>
                <a:cs typeface="Segoe UI" panose="020B0502040204020203" pitchFamily="34" charset="0"/>
              </a:rPr>
              <a:t>LinkedIn: @DigitalVA</a:t>
            </a:r>
          </a:p>
        </p:txBody>
      </p:sp>
      <p:sp>
        <p:nvSpPr>
          <p:cNvPr id="3" name="Slide Number Placeholder 2">
            <a:extLst>
              <a:ext uri="{FF2B5EF4-FFF2-40B4-BE49-F238E27FC236}">
                <a16:creationId xmlns:a16="http://schemas.microsoft.com/office/drawing/2014/main" id="{575BA51E-9365-EE59-C06D-02987456E940}"/>
              </a:ext>
            </a:extLst>
          </p:cNvPr>
          <p:cNvSpPr>
            <a:spLocks noGrp="1"/>
          </p:cNvSpPr>
          <p:nvPr>
            <p:ph type="sldNum" sz="quarter" idx="12"/>
          </p:nvPr>
        </p:nvSpPr>
        <p:spPr/>
        <p:txBody>
          <a:bodyPr/>
          <a:lstStyle/>
          <a:p>
            <a:fld id="{D983F1FA-211D-3044-9E35-958DFBC26156}" type="slidenum">
              <a:rPr lang="en-US" smtClean="0">
                <a:solidFill>
                  <a:prstClr val="white"/>
                </a:solidFill>
              </a:rPr>
              <a:pPr/>
              <a:t>134</a:t>
            </a:fld>
            <a:endParaRPr lang="en-US">
              <a:solidFill>
                <a:prstClr val="white"/>
              </a:solidFill>
            </a:endParaRPr>
          </a:p>
        </p:txBody>
      </p:sp>
    </p:spTree>
    <p:extLst>
      <p:ext uri="{BB962C8B-B14F-4D97-AF65-F5344CB8AC3E}">
        <p14:creationId xmlns:p14="http://schemas.microsoft.com/office/powerpoint/2010/main" val="40891586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135</a:t>
            </a:fld>
            <a:endParaRPr lang="en-US" dirty="0">
              <a:solidFill>
                <a:prstClr val="white"/>
              </a:solidFill>
            </a:endParaRPr>
          </a:p>
        </p:txBody>
      </p:sp>
      <p:sp>
        <p:nvSpPr>
          <p:cNvPr id="7" name="Rectangle 6">
            <a:extLst>
              <a:ext uri="{FF2B5EF4-FFF2-40B4-BE49-F238E27FC236}">
                <a16:creationId xmlns:a16="http://schemas.microsoft.com/office/drawing/2014/main" id="{49F3BDF4-2B85-5E6F-32D1-5B819DB94D7E}"/>
              </a:ext>
            </a:extLst>
          </p:cNvPr>
          <p:cNvSpPr/>
          <p:nvPr/>
        </p:nvSpPr>
        <p:spPr>
          <a:xfrm>
            <a:off x="4800600" y="4559043"/>
            <a:ext cx="4114800" cy="1155957"/>
          </a:xfrm>
          <a:prstGeom prst="rect">
            <a:avLst/>
          </a:prstGeom>
        </p:spPr>
        <p:txBody>
          <a:bodyPr wrap="square">
            <a:spAutoFit/>
          </a:bodyPr>
          <a:lstStyle/>
          <a:p>
            <a:pPr marL="0" indent="0" algn="r">
              <a:lnSpc>
                <a:spcPct val="96000"/>
              </a:lnSpc>
              <a:buNone/>
            </a:pPr>
            <a:r>
              <a:rPr lang="en-US" dirty="0">
                <a:latin typeface="Arial" panose="020B0604020202020204" pitchFamily="34" charset="0"/>
                <a:cs typeface="Arial" panose="020B0604020202020204" pitchFamily="34" charset="0"/>
              </a:rPr>
              <a:t>Ms. Linda Ennis</a:t>
            </a:r>
          </a:p>
          <a:p>
            <a:pPr marL="0" indent="0" algn="r">
              <a:lnSpc>
                <a:spcPct val="96000"/>
              </a:lnSpc>
              <a:buNone/>
            </a:pPr>
            <a:r>
              <a:rPr lang="en-US" dirty="0">
                <a:latin typeface="Arial" panose="020B0604020202020204" pitchFamily="34" charset="0"/>
                <a:cs typeface="Arial" panose="020B0604020202020204" pitchFamily="34" charset="0"/>
              </a:rPr>
              <a:t>Director, Solutions Management</a:t>
            </a:r>
          </a:p>
          <a:p>
            <a:pPr marL="0" indent="0" algn="r">
              <a:lnSpc>
                <a:spcPct val="96000"/>
              </a:lnSpc>
              <a:buNone/>
            </a:pPr>
            <a:r>
              <a:rPr lang="en-US" dirty="0">
                <a:latin typeface="Arial" panose="020B0604020202020204" pitchFamily="34" charset="0"/>
                <a:cs typeface="Arial" panose="020B0604020202020204" pitchFamily="34" charset="0"/>
              </a:rPr>
              <a:t>Advanced Planning Brief to Industry</a:t>
            </a:r>
          </a:p>
          <a:p>
            <a:pPr marL="0" indent="0" algn="r">
              <a:lnSpc>
                <a:spcPct val="96000"/>
              </a:lnSpc>
              <a:buNone/>
            </a:pPr>
            <a:r>
              <a:rPr lang="en-US" dirty="0">
                <a:latin typeface="Arial" panose="020B0604020202020204" pitchFamily="34" charset="0"/>
                <a:cs typeface="Arial" panose="020B0604020202020204" pitchFamily="34" charset="0"/>
              </a:rPr>
              <a:t>June 26, 2023</a:t>
            </a:r>
          </a:p>
        </p:txBody>
      </p:sp>
      <p:sp>
        <p:nvSpPr>
          <p:cNvPr id="5" name="Rectangle 4"/>
          <p:cNvSpPr/>
          <p:nvPr/>
        </p:nvSpPr>
        <p:spPr>
          <a:xfrm>
            <a:off x="1231232" y="1676400"/>
            <a:ext cx="6781800" cy="1594924"/>
          </a:xfrm>
          <a:prstGeom prst="rect">
            <a:avLst/>
          </a:prstGeom>
        </p:spPr>
        <p:txBody>
          <a:bodyPr wrap="square" lIns="91440" tIns="45720" rIns="91440" bIns="45720" anchor="t">
            <a:spAutoFit/>
          </a:bodyPr>
          <a:lstStyle/>
          <a:p>
            <a:pPr lvl="0" algn="ctr">
              <a:lnSpc>
                <a:spcPct val="80586"/>
              </a:lnSpc>
            </a:pPr>
            <a:r>
              <a:rPr lang="en-US" altLang="en-US" sz="4000" b="1" dirty="0">
                <a:latin typeface="Arial" panose="020B0604020202020204" pitchFamily="34" charset="0"/>
                <a:cs typeface="Arial" panose="020B0604020202020204" pitchFamily="34" charset="0"/>
              </a:rPr>
              <a:t>Electronic Health Record Modernization – Integration Office</a:t>
            </a:r>
            <a:endParaRPr lang="en-US"/>
          </a:p>
        </p:txBody>
      </p:sp>
      <p:sp>
        <p:nvSpPr>
          <p:cNvPr id="4" name="Title 3"/>
          <p:cNvSpPr>
            <a:spLocks noGrp="1"/>
          </p:cNvSpPr>
          <p:nvPr>
            <p:ph type="title"/>
          </p:nvPr>
        </p:nvSpPr>
        <p:spPr/>
        <p:txBody>
          <a:bodyPr>
            <a:noAutofit/>
          </a:bodyPr>
          <a:lstStyle/>
          <a:p>
            <a:r>
              <a:rPr lang="en-US" sz="2800" dirty="0"/>
              <a:t>Advanced Planning Brief to Industry</a:t>
            </a:r>
          </a:p>
        </p:txBody>
      </p:sp>
    </p:spTree>
    <p:extLst>
      <p:ext uri="{BB962C8B-B14F-4D97-AF65-F5344CB8AC3E}">
        <p14:creationId xmlns:p14="http://schemas.microsoft.com/office/powerpoint/2010/main" val="5906692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017BC5-E72B-8DA8-35C0-7027917E2AC2}"/>
              </a:ext>
            </a:extLst>
          </p:cNvPr>
          <p:cNvSpPr>
            <a:spLocks noGrp="1"/>
          </p:cNvSpPr>
          <p:nvPr>
            <p:ph type="sldNum" sz="quarter" idx="12"/>
          </p:nvPr>
        </p:nvSpPr>
        <p:spPr/>
        <p:txBody>
          <a:bodyPr/>
          <a:lstStyle/>
          <a:p>
            <a:fld id="{D983F1FA-211D-3044-9E35-958DFBC26156}" type="slidenum">
              <a:rPr lang="en-US" smtClean="0"/>
              <a:pPr/>
              <a:t>136</a:t>
            </a:fld>
            <a:endParaRPr lang="en-US" dirty="0"/>
          </a:p>
        </p:txBody>
      </p:sp>
      <p:sp>
        <p:nvSpPr>
          <p:cNvPr id="8" name="Rectangle 7">
            <a:extLst>
              <a:ext uri="{FF2B5EF4-FFF2-40B4-BE49-F238E27FC236}">
                <a16:creationId xmlns:a16="http://schemas.microsoft.com/office/drawing/2014/main" id="{443C30E2-86C7-63F1-C668-95C63AEE2C69}"/>
              </a:ext>
            </a:extLst>
          </p:cNvPr>
          <p:cNvSpPr/>
          <p:nvPr/>
        </p:nvSpPr>
        <p:spPr>
          <a:xfrm>
            <a:off x="152400" y="4648201"/>
            <a:ext cx="8852452" cy="7315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numCol="3" rtlCol="0" anchor="ctr"/>
          <a:lstStyle/>
          <a:p>
            <a:pPr algn="ctr"/>
            <a:r>
              <a:rPr lang="en-US" sz="2000" dirty="0"/>
              <a:t>Office of the Functional Champion (OFC)</a:t>
            </a:r>
          </a:p>
          <a:p>
            <a:pPr algn="ctr"/>
            <a:r>
              <a:rPr lang="en-US" sz="2000" dirty="0"/>
              <a:t>Program Management Office (PMO)</a:t>
            </a:r>
          </a:p>
          <a:p>
            <a:pPr algn="ctr"/>
            <a:r>
              <a:rPr lang="en-US" sz="2000" dirty="0"/>
              <a:t>Office of the Deputy Chief Information Officer (ODCIO)</a:t>
            </a:r>
          </a:p>
        </p:txBody>
      </p:sp>
      <p:pic>
        <p:nvPicPr>
          <p:cNvPr id="7" name="Picture 6" descr="Picture of Dr. Neil Evans- Acting EHRM-IO Program Executive ">
            <a:extLst>
              <a:ext uri="{FF2B5EF4-FFF2-40B4-BE49-F238E27FC236}">
                <a16:creationId xmlns:a16="http://schemas.microsoft.com/office/drawing/2014/main" id="{D5F7D79A-07A2-F42D-C3FC-91B48D9038CB}"/>
              </a:ext>
            </a:extLst>
          </p:cNvPr>
          <p:cNvPicPr>
            <a:picLocks noChangeAspect="1"/>
          </p:cNvPicPr>
          <p:nvPr/>
        </p:nvPicPr>
        <p:blipFill>
          <a:blip r:embed="rId2"/>
          <a:stretch>
            <a:fillRect/>
          </a:stretch>
        </p:blipFill>
        <p:spPr>
          <a:xfrm>
            <a:off x="7164736" y="1447800"/>
            <a:ext cx="1826864" cy="2331268"/>
          </a:xfrm>
          <a:prstGeom prst="rect">
            <a:avLst/>
          </a:prstGeom>
        </p:spPr>
      </p:pic>
      <p:sp>
        <p:nvSpPr>
          <p:cNvPr id="3" name="Content Placeholder 2">
            <a:extLst>
              <a:ext uri="{FF2B5EF4-FFF2-40B4-BE49-F238E27FC236}">
                <a16:creationId xmlns:a16="http://schemas.microsoft.com/office/drawing/2014/main" id="{75A8D3D6-1737-4E69-4365-2EACE4B1DD9A}"/>
              </a:ext>
            </a:extLst>
          </p:cNvPr>
          <p:cNvSpPr>
            <a:spLocks noGrp="1"/>
          </p:cNvSpPr>
          <p:nvPr>
            <p:ph idx="1"/>
          </p:nvPr>
        </p:nvSpPr>
        <p:spPr>
          <a:xfrm>
            <a:off x="152400" y="1447800"/>
            <a:ext cx="6866562" cy="3124200"/>
          </a:xfrm>
        </p:spPr>
        <p:txBody>
          <a:bodyPr>
            <a:normAutofit/>
          </a:bodyPr>
          <a:lstStyle/>
          <a:p>
            <a:pPr marL="0" indent="0">
              <a:buNone/>
            </a:pPr>
            <a:r>
              <a:rPr lang="en-US" sz="2400" dirty="0"/>
              <a:t>The Department of Veterans Affairs (VA) is committed to providing seamless care for Veterans, including access to a complete electronic health record and shared, transparent care pathways.</a:t>
            </a:r>
          </a:p>
          <a:p>
            <a:pPr marL="0" indent="0" algn="r">
              <a:spcAft>
                <a:spcPts val="4200"/>
              </a:spcAft>
              <a:buNone/>
            </a:pPr>
            <a:r>
              <a:rPr lang="en-US" sz="2000" b="1" dirty="0"/>
              <a:t>—Dr. Neil Evans, EHRM-IO Acting Program Executive Director</a:t>
            </a:r>
          </a:p>
          <a:p>
            <a:pPr marL="0" indent="0">
              <a:buNone/>
            </a:pPr>
            <a:r>
              <a:rPr lang="en-US" sz="2000" dirty="0"/>
              <a:t>There are currently 3 main pillars within EHRM-IO:</a:t>
            </a:r>
          </a:p>
        </p:txBody>
      </p:sp>
      <p:sp>
        <p:nvSpPr>
          <p:cNvPr id="2" name="Title 1">
            <a:extLst>
              <a:ext uri="{FF2B5EF4-FFF2-40B4-BE49-F238E27FC236}">
                <a16:creationId xmlns:a16="http://schemas.microsoft.com/office/drawing/2014/main" id="{603A7E64-29ED-B4CD-4391-7A6870BB091B}"/>
              </a:ext>
            </a:extLst>
          </p:cNvPr>
          <p:cNvSpPr>
            <a:spLocks noGrp="1"/>
          </p:cNvSpPr>
          <p:nvPr>
            <p:ph type="title"/>
          </p:nvPr>
        </p:nvSpPr>
        <p:spPr/>
        <p:txBody>
          <a:bodyPr>
            <a:noAutofit/>
          </a:bodyPr>
          <a:lstStyle/>
          <a:p>
            <a:r>
              <a:rPr lang="en-US" sz="2400" dirty="0"/>
              <a:t>Electronic Health Record Modernization – </a:t>
            </a:r>
            <a:br>
              <a:rPr lang="en-US" sz="2400" dirty="0"/>
            </a:br>
            <a:r>
              <a:rPr lang="en-US" sz="2400" dirty="0"/>
              <a:t>Integration Office</a:t>
            </a:r>
          </a:p>
        </p:txBody>
      </p:sp>
    </p:spTree>
    <p:extLst>
      <p:ext uri="{BB962C8B-B14F-4D97-AF65-F5344CB8AC3E}">
        <p14:creationId xmlns:p14="http://schemas.microsoft.com/office/powerpoint/2010/main" val="4209876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Mr. Jim Bates, EHRM-IO Assistant Deputy Chief Information Officer&#10;Mr. Bates is wearing a gray suit jacket, white button down shirt, with a red and white spotted tie. He has two flags in the background, the American flag in the background left and the Senior Executive Service flag in the background right">
            <a:extLst>
              <a:ext uri="{FF2B5EF4-FFF2-40B4-BE49-F238E27FC236}">
                <a16:creationId xmlns:a16="http://schemas.microsoft.com/office/drawing/2014/main" id="{0B8532BD-FCEF-25DB-5BD7-818785B6B0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347" y="1002532"/>
            <a:ext cx="1549625" cy="194518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BE550AD-E539-550B-4799-77BD667344E2}"/>
              </a:ext>
            </a:extLst>
          </p:cNvPr>
          <p:cNvSpPr>
            <a:spLocks noGrp="1"/>
          </p:cNvSpPr>
          <p:nvPr>
            <p:ph type="sldNum" sz="quarter" idx="12"/>
          </p:nvPr>
        </p:nvSpPr>
        <p:spPr/>
        <p:txBody>
          <a:bodyPr/>
          <a:lstStyle/>
          <a:p>
            <a:fld id="{D983F1FA-211D-3044-9E35-958DFBC26156}" type="slidenum">
              <a:rPr lang="en-US" smtClean="0"/>
              <a:pPr/>
              <a:t>137</a:t>
            </a:fld>
            <a:endParaRPr lang="en-US"/>
          </a:p>
        </p:txBody>
      </p:sp>
      <p:sp>
        <p:nvSpPr>
          <p:cNvPr id="9" name="Content Placeholder 8">
            <a:extLst>
              <a:ext uri="{FF2B5EF4-FFF2-40B4-BE49-F238E27FC236}">
                <a16:creationId xmlns:a16="http://schemas.microsoft.com/office/drawing/2014/main" id="{71EC3C8F-4960-AF70-B2B9-632540DDBDA2}"/>
              </a:ext>
            </a:extLst>
          </p:cNvPr>
          <p:cNvSpPr>
            <a:spLocks noGrp="1"/>
          </p:cNvSpPr>
          <p:nvPr>
            <p:ph idx="1"/>
          </p:nvPr>
        </p:nvSpPr>
        <p:spPr>
          <a:xfrm>
            <a:off x="76200" y="3200400"/>
            <a:ext cx="8991600" cy="2895600"/>
          </a:xfrm>
        </p:spPr>
        <p:txBody>
          <a:bodyPr rtlCol="0" anchor="ctr">
            <a:noAutofit/>
          </a:bodyPr>
          <a:lstStyle/>
          <a:p>
            <a:r>
              <a:rPr lang="en-US" sz="2000" b="1" dirty="0"/>
              <a:t>Interagency Office: </a:t>
            </a:r>
            <a:r>
              <a:rPr lang="en-US" sz="2000" dirty="0"/>
              <a:t>Conducts all policy related activities, privacy, interagency collaboration, federal standards, and establishing new standards of work. </a:t>
            </a:r>
          </a:p>
          <a:p>
            <a:r>
              <a:rPr lang="en-US" sz="2000" b="1" dirty="0"/>
              <a:t>Deployment Readiness: </a:t>
            </a:r>
            <a:r>
              <a:rPr lang="en-US" sz="2000" dirty="0"/>
              <a:t>Leads infrastructure and network capabilities, coordinates deployment activities, IT training, and site prep for implementation. </a:t>
            </a:r>
          </a:p>
          <a:p>
            <a:r>
              <a:rPr lang="en-US" sz="2000" b="1" dirty="0"/>
              <a:t>Enterprise Services: </a:t>
            </a:r>
            <a:r>
              <a:rPr lang="en-US" sz="2000" dirty="0"/>
              <a:t>Ensures system operations and security. Manages data migration and syndication processes. Manages requirements and access to all environments. </a:t>
            </a:r>
          </a:p>
          <a:p>
            <a:r>
              <a:rPr lang="en-US" sz="2000" b="1" dirty="0"/>
              <a:t>Solution Management: </a:t>
            </a:r>
            <a:r>
              <a:rPr lang="en-US" sz="2000" dirty="0"/>
              <a:t>Manages products end-to-end, EHR system standardization, transition management, and system recovery and monitoring.</a:t>
            </a:r>
          </a:p>
        </p:txBody>
      </p:sp>
      <p:sp>
        <p:nvSpPr>
          <p:cNvPr id="7" name="TextBox 6">
            <a:extLst>
              <a:ext uri="{FF2B5EF4-FFF2-40B4-BE49-F238E27FC236}">
                <a16:creationId xmlns:a16="http://schemas.microsoft.com/office/drawing/2014/main" id="{8F99072C-97DA-1C3E-CF73-7FFA40D462FF}"/>
              </a:ext>
            </a:extLst>
          </p:cNvPr>
          <p:cNvSpPr txBox="1"/>
          <p:nvPr/>
        </p:nvSpPr>
        <p:spPr>
          <a:xfrm>
            <a:off x="4114800" y="1371600"/>
            <a:ext cx="2726741" cy="1323439"/>
          </a:xfrm>
          <a:prstGeom prst="rect">
            <a:avLst/>
          </a:prstGeom>
          <a:noFill/>
        </p:spPr>
        <p:txBody>
          <a:bodyPr wrap="square">
            <a:spAutoFit/>
          </a:bodyPr>
          <a:lstStyle/>
          <a:p>
            <a:pPr algn="ctr"/>
            <a:r>
              <a:rPr lang="en-US" sz="2000" dirty="0"/>
              <a:t>Mr. Jim Bates</a:t>
            </a:r>
          </a:p>
          <a:p>
            <a:pPr algn="ctr"/>
            <a:r>
              <a:rPr lang="en-US" sz="2000" dirty="0"/>
              <a:t>EHRM-IO </a:t>
            </a:r>
            <a:r>
              <a:rPr lang="en-US" sz="2000" dirty="0">
                <a:solidFill>
                  <a:srgbClr val="323130"/>
                </a:solidFill>
              </a:rPr>
              <a:t>Assistant Deputy Chief Information Officer</a:t>
            </a:r>
          </a:p>
        </p:txBody>
      </p:sp>
      <p:pic>
        <p:nvPicPr>
          <p:cNvPr id="5" name="Picture 4" descr="Picture of Laura Prietula ">
            <a:extLst>
              <a:ext uri="{FF2B5EF4-FFF2-40B4-BE49-F238E27FC236}">
                <a16:creationId xmlns:a16="http://schemas.microsoft.com/office/drawing/2014/main" id="{F7FCEFAB-5A3E-1147-52E2-4B29A6CDCD0B}"/>
              </a:ext>
            </a:extLst>
          </p:cNvPr>
          <p:cNvPicPr>
            <a:picLocks noChangeAspect="1"/>
          </p:cNvPicPr>
          <p:nvPr/>
        </p:nvPicPr>
        <p:blipFill>
          <a:blip r:embed="rId4"/>
          <a:stretch>
            <a:fillRect/>
          </a:stretch>
        </p:blipFill>
        <p:spPr>
          <a:xfrm>
            <a:off x="2662311" y="1002532"/>
            <a:ext cx="1552962" cy="1945186"/>
          </a:xfrm>
          <a:prstGeom prst="rect">
            <a:avLst/>
          </a:prstGeom>
        </p:spPr>
      </p:pic>
      <p:sp>
        <p:nvSpPr>
          <p:cNvPr id="8" name="TextBox 7">
            <a:extLst>
              <a:ext uri="{FF2B5EF4-FFF2-40B4-BE49-F238E27FC236}">
                <a16:creationId xmlns:a16="http://schemas.microsoft.com/office/drawing/2014/main" id="{F7702A6E-990F-B314-F02B-FD2A806A2C2C}"/>
              </a:ext>
            </a:extLst>
          </p:cNvPr>
          <p:cNvSpPr txBox="1"/>
          <p:nvPr/>
        </p:nvSpPr>
        <p:spPr>
          <a:xfrm>
            <a:off x="510818" y="1371600"/>
            <a:ext cx="2114550" cy="1323439"/>
          </a:xfrm>
          <a:prstGeom prst="rect">
            <a:avLst/>
          </a:prstGeom>
          <a:noFill/>
        </p:spPr>
        <p:txBody>
          <a:bodyPr wrap="square" rtlCol="0">
            <a:spAutoFit/>
          </a:bodyPr>
          <a:lstStyle/>
          <a:p>
            <a:pPr algn="ctr"/>
            <a:r>
              <a:rPr lang="en-US" sz="2000" dirty="0"/>
              <a:t>Dr. Laura Prietula</a:t>
            </a:r>
          </a:p>
          <a:p>
            <a:pPr algn="ctr"/>
            <a:r>
              <a:rPr lang="en-US" sz="2000" dirty="0"/>
              <a:t>EHRM-IO </a:t>
            </a:r>
            <a:r>
              <a:rPr lang="en-US" sz="2000" dirty="0">
                <a:solidFill>
                  <a:srgbClr val="323130"/>
                </a:solidFill>
              </a:rPr>
              <a:t>Deputy Chief Information Officer</a:t>
            </a:r>
          </a:p>
        </p:txBody>
      </p:sp>
      <p:sp>
        <p:nvSpPr>
          <p:cNvPr id="4" name="Title 3">
            <a:extLst>
              <a:ext uri="{FF2B5EF4-FFF2-40B4-BE49-F238E27FC236}">
                <a16:creationId xmlns:a16="http://schemas.microsoft.com/office/drawing/2014/main" id="{71E49D9F-50F3-E944-FDF8-DBB111F11582}"/>
              </a:ext>
            </a:extLst>
          </p:cNvPr>
          <p:cNvSpPr>
            <a:spLocks noGrp="1"/>
          </p:cNvSpPr>
          <p:nvPr>
            <p:ph type="title"/>
          </p:nvPr>
        </p:nvSpPr>
        <p:spPr/>
        <p:txBody>
          <a:bodyPr>
            <a:normAutofit fontScale="90000"/>
          </a:bodyPr>
          <a:lstStyle/>
          <a:p>
            <a:r>
              <a:rPr lang="en-US" dirty="0"/>
              <a:t>ODCIO Leadership and Teams</a:t>
            </a:r>
          </a:p>
        </p:txBody>
      </p:sp>
    </p:spTree>
    <p:extLst>
      <p:ext uri="{BB962C8B-B14F-4D97-AF65-F5344CB8AC3E}">
        <p14:creationId xmlns:p14="http://schemas.microsoft.com/office/powerpoint/2010/main" val="35801637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2BC24-1E07-4517-AEED-53DCF57E0539}"/>
              </a:ext>
            </a:extLst>
          </p:cNvPr>
          <p:cNvSpPr>
            <a:spLocks noGrp="1"/>
          </p:cNvSpPr>
          <p:nvPr>
            <p:ph type="sldNum" sz="quarter" idx="12"/>
          </p:nvPr>
        </p:nvSpPr>
        <p:spPr/>
        <p:txBody>
          <a:bodyPr/>
          <a:lstStyle/>
          <a:p>
            <a:fld id="{E573346A-FCA4-684E-8D18-26E8324063ED}" type="slidenum">
              <a:rPr lang="en-US" smtClean="0"/>
              <a:pPr/>
              <a:t>138</a:t>
            </a:fld>
            <a:endParaRPr lang="en-US" dirty="0"/>
          </a:p>
        </p:txBody>
      </p:sp>
      <p:sp>
        <p:nvSpPr>
          <p:cNvPr id="5" name="Content Placeholder 4">
            <a:extLst>
              <a:ext uri="{FF2B5EF4-FFF2-40B4-BE49-F238E27FC236}">
                <a16:creationId xmlns:a16="http://schemas.microsoft.com/office/drawing/2014/main" id="{E3DA25EA-3BC7-46E3-BB96-1BBEC1B732DC}"/>
              </a:ext>
            </a:extLst>
          </p:cNvPr>
          <p:cNvSpPr>
            <a:spLocks noGrp="1"/>
          </p:cNvSpPr>
          <p:nvPr>
            <p:ph idx="1"/>
          </p:nvPr>
        </p:nvSpPr>
        <p:spPr/>
        <p:txBody>
          <a:bodyPr>
            <a:normAutofit fontScale="77500" lnSpcReduction="20000"/>
          </a:bodyPr>
          <a:lstStyle/>
          <a:p>
            <a:pPr marL="0" indent="0" algn="ctr">
              <a:buNone/>
            </a:pPr>
            <a:r>
              <a:rPr lang="en-US" b="1" dirty="0">
                <a:solidFill>
                  <a:schemeClr val="tx2"/>
                </a:solidFill>
              </a:rPr>
              <a:t>ODCIO Vision</a:t>
            </a:r>
          </a:p>
          <a:p>
            <a:pPr marL="0" indent="0" algn="ctr">
              <a:spcAft>
                <a:spcPts val="2400"/>
              </a:spcAft>
              <a:buNone/>
            </a:pPr>
            <a:r>
              <a:rPr lang="en-US" dirty="0"/>
              <a:t>Provide electronic health record technologies that VA customers </a:t>
            </a:r>
            <a:r>
              <a:rPr lang="en-US" b="1" dirty="0"/>
              <a:t>love</a:t>
            </a:r>
            <a:r>
              <a:rPr lang="en-US" dirty="0"/>
              <a:t>. </a:t>
            </a:r>
          </a:p>
          <a:p>
            <a:pPr marL="0" indent="0" algn="ctr">
              <a:buNone/>
            </a:pPr>
            <a:r>
              <a:rPr lang="en-US" b="1" dirty="0">
                <a:solidFill>
                  <a:schemeClr val="tx2"/>
                </a:solidFill>
              </a:rPr>
              <a:t>ODCIO Mission</a:t>
            </a:r>
          </a:p>
          <a:p>
            <a:pPr marL="0" indent="0" algn="ctr">
              <a:spcAft>
                <a:spcPts val="2400"/>
              </a:spcAft>
              <a:buNone/>
            </a:pPr>
            <a:r>
              <a:rPr lang="en-US" b="1" dirty="0"/>
              <a:t>Seamlessly</a:t>
            </a:r>
            <a:r>
              <a:rPr lang="en-US" dirty="0"/>
              <a:t> transition VA’s electronic health record into a </a:t>
            </a:r>
            <a:r>
              <a:rPr lang="en-US" b="1" dirty="0"/>
              <a:t>modernized</a:t>
            </a:r>
            <a:r>
              <a:rPr lang="en-US" dirty="0"/>
              <a:t> platform that is </a:t>
            </a:r>
            <a:r>
              <a:rPr lang="en-US" b="1" dirty="0"/>
              <a:t>safe</a:t>
            </a:r>
            <a:r>
              <a:rPr lang="en-US" dirty="0"/>
              <a:t> to use and </a:t>
            </a:r>
            <a:r>
              <a:rPr lang="en-US" b="1" dirty="0"/>
              <a:t>easy</a:t>
            </a:r>
            <a:r>
              <a:rPr lang="en-US" dirty="0"/>
              <a:t> to embrace. </a:t>
            </a:r>
          </a:p>
          <a:p>
            <a:pPr marL="0" indent="0" algn="ctr">
              <a:buNone/>
            </a:pPr>
            <a:r>
              <a:rPr lang="en-US" b="1" dirty="0">
                <a:solidFill>
                  <a:schemeClr val="tx2"/>
                </a:solidFill>
              </a:rPr>
              <a:t>ODCIO Principles</a:t>
            </a:r>
          </a:p>
          <a:p>
            <a:pPr marL="0" indent="0" algn="ctr">
              <a:buNone/>
            </a:pPr>
            <a:r>
              <a:rPr lang="en-US" dirty="0"/>
              <a:t>Continuous enablement of safe and secure health care</a:t>
            </a:r>
          </a:p>
          <a:p>
            <a:pPr marL="0" indent="0" algn="ctr">
              <a:buNone/>
            </a:pPr>
            <a:r>
              <a:rPr lang="en-US" dirty="0"/>
              <a:t>Do the right thing, the right way, with integrity and honesty</a:t>
            </a:r>
          </a:p>
          <a:p>
            <a:pPr marL="0" indent="0" algn="ctr">
              <a:buNone/>
            </a:pPr>
            <a:r>
              <a:rPr lang="en-US" dirty="0"/>
              <a:t>Sustainable technical excellence every day</a:t>
            </a:r>
          </a:p>
        </p:txBody>
      </p:sp>
      <p:sp>
        <p:nvSpPr>
          <p:cNvPr id="4" name="Title 3">
            <a:extLst>
              <a:ext uri="{FF2B5EF4-FFF2-40B4-BE49-F238E27FC236}">
                <a16:creationId xmlns:a16="http://schemas.microsoft.com/office/drawing/2014/main" id="{88F5DDBD-1A87-429E-AB0A-49122C5042C0}"/>
              </a:ext>
            </a:extLst>
          </p:cNvPr>
          <p:cNvSpPr>
            <a:spLocks noGrp="1"/>
          </p:cNvSpPr>
          <p:nvPr>
            <p:ph type="title"/>
          </p:nvPr>
        </p:nvSpPr>
        <p:spPr/>
        <p:txBody>
          <a:bodyPr>
            <a:normAutofit fontScale="90000"/>
          </a:bodyPr>
          <a:lstStyle/>
          <a:p>
            <a:r>
              <a:rPr lang="en-US" dirty="0"/>
              <a:t>EHRM-IO ODCIO</a:t>
            </a:r>
          </a:p>
        </p:txBody>
      </p:sp>
    </p:spTree>
    <p:extLst>
      <p:ext uri="{BB962C8B-B14F-4D97-AF65-F5344CB8AC3E}">
        <p14:creationId xmlns:p14="http://schemas.microsoft.com/office/powerpoint/2010/main" val="3316243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EA61DE-4735-D1DC-F411-32E9588B3446}"/>
              </a:ext>
            </a:extLst>
          </p:cNvPr>
          <p:cNvSpPr>
            <a:spLocks noGrp="1"/>
          </p:cNvSpPr>
          <p:nvPr>
            <p:ph type="sldNum" sz="quarter" idx="12"/>
          </p:nvPr>
        </p:nvSpPr>
        <p:spPr/>
        <p:txBody>
          <a:bodyPr/>
          <a:lstStyle/>
          <a:p>
            <a:fld id="{D983F1FA-211D-3044-9E35-958DFBC26156}" type="slidenum">
              <a:rPr lang="en-US" smtClean="0"/>
              <a:pPr/>
              <a:t>139</a:t>
            </a:fld>
            <a:endParaRPr lang="en-US" dirty="0"/>
          </a:p>
        </p:txBody>
      </p:sp>
      <p:sp>
        <p:nvSpPr>
          <p:cNvPr id="4" name="Title 3">
            <a:extLst>
              <a:ext uri="{FF2B5EF4-FFF2-40B4-BE49-F238E27FC236}">
                <a16:creationId xmlns:a16="http://schemas.microsoft.com/office/drawing/2014/main" id="{E3E5083D-230C-79F0-ED1F-CABE58D35902}"/>
              </a:ext>
            </a:extLst>
          </p:cNvPr>
          <p:cNvSpPr>
            <a:spLocks noGrp="1"/>
          </p:cNvSpPr>
          <p:nvPr>
            <p:ph type="title"/>
          </p:nvPr>
        </p:nvSpPr>
        <p:spPr/>
        <p:txBody>
          <a:bodyPr>
            <a:normAutofit fontScale="90000"/>
          </a:bodyPr>
          <a:lstStyle/>
          <a:p>
            <a:r>
              <a:rPr lang="en-US" dirty="0"/>
              <a:t>High Level Technical EHRM Overview</a:t>
            </a:r>
          </a:p>
        </p:txBody>
      </p:sp>
      <p:sp>
        <p:nvSpPr>
          <p:cNvPr id="12" name="Rectangle 11">
            <a:extLst>
              <a:ext uri="{FF2B5EF4-FFF2-40B4-BE49-F238E27FC236}">
                <a16:creationId xmlns:a16="http://schemas.microsoft.com/office/drawing/2014/main" id="{D28B97FD-1AEE-C1F5-6DE9-A59025AC8284}"/>
              </a:ext>
            </a:extLst>
          </p:cNvPr>
          <p:cNvSpPr/>
          <p:nvPr/>
        </p:nvSpPr>
        <p:spPr>
          <a:xfrm>
            <a:off x="2819400" y="5059681"/>
            <a:ext cx="2857500" cy="80771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t>Collaboratively Developed EHR</a:t>
            </a:r>
          </a:p>
        </p:txBody>
      </p:sp>
      <p:sp>
        <p:nvSpPr>
          <p:cNvPr id="9" name="Rectangle 8">
            <a:extLst>
              <a:ext uri="{FF2B5EF4-FFF2-40B4-BE49-F238E27FC236}">
                <a16:creationId xmlns:a16="http://schemas.microsoft.com/office/drawing/2014/main" id="{573BB756-79B9-8879-C103-756190B16E85}"/>
              </a:ext>
            </a:extLst>
          </p:cNvPr>
          <p:cNvSpPr/>
          <p:nvPr/>
        </p:nvSpPr>
        <p:spPr>
          <a:xfrm>
            <a:off x="5753100" y="1143000"/>
            <a:ext cx="3318330" cy="4724400"/>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spcAft>
                <a:spcPts val="1200"/>
              </a:spcAft>
            </a:pPr>
            <a:r>
              <a:rPr lang="en-US" sz="2000" b="1" dirty="0"/>
              <a:t>Federal Partners</a:t>
            </a:r>
          </a:p>
          <a:p>
            <a:pPr marL="214313" indent="-214313">
              <a:spcAft>
                <a:spcPts val="1200"/>
              </a:spcAft>
              <a:buFont typeface="Arial" panose="020B0604020202020204" pitchFamily="34" charset="0"/>
              <a:buChar char="•"/>
            </a:pPr>
            <a:r>
              <a:rPr lang="en-US" sz="2000" dirty="0">
                <a:solidFill>
                  <a:srgbClr val="1A1819"/>
                </a:solidFill>
              </a:rPr>
              <a:t>Federal Electronic Health Record Modernization Program Office (FEHRM)</a:t>
            </a:r>
          </a:p>
          <a:p>
            <a:pPr marL="214313" indent="-214313">
              <a:spcAft>
                <a:spcPts val="1200"/>
              </a:spcAft>
              <a:buFont typeface="Arial" panose="020B0604020202020204" pitchFamily="34" charset="0"/>
              <a:buChar char="•"/>
            </a:pPr>
            <a:r>
              <a:rPr lang="en-US" sz="2000" dirty="0">
                <a:solidFill>
                  <a:srgbClr val="1A1819"/>
                </a:solidFill>
              </a:rPr>
              <a:t>Department of Defense (DoD) </a:t>
            </a:r>
          </a:p>
          <a:p>
            <a:pPr marL="214313" indent="-214313">
              <a:spcAft>
                <a:spcPts val="1200"/>
              </a:spcAft>
              <a:buFont typeface="Arial" panose="020B0604020202020204" pitchFamily="34" charset="0"/>
              <a:buChar char="•"/>
            </a:pPr>
            <a:r>
              <a:rPr lang="en-US" sz="2000" dirty="0">
                <a:solidFill>
                  <a:srgbClr val="1A1819"/>
                </a:solidFill>
              </a:rPr>
              <a:t>Department of Homeland Security’s U.S. Coast Guard (USCG)</a:t>
            </a:r>
          </a:p>
          <a:p>
            <a:pPr marL="214313" indent="-214313">
              <a:spcAft>
                <a:spcPts val="1200"/>
              </a:spcAft>
              <a:buFont typeface="Arial" panose="020B0604020202020204" pitchFamily="34" charset="0"/>
              <a:buChar char="•"/>
            </a:pPr>
            <a:r>
              <a:rPr lang="en-US" sz="2000" dirty="0"/>
              <a:t>Department of Commerce's National Oceanic and Atmospheric Administration (NOAA)</a:t>
            </a:r>
          </a:p>
          <a:p>
            <a:pPr algn="ctr">
              <a:spcAft>
                <a:spcPts val="1200"/>
              </a:spcAft>
            </a:pPr>
            <a:endParaRPr lang="en-US" sz="2000" dirty="0"/>
          </a:p>
        </p:txBody>
      </p:sp>
      <p:sp>
        <p:nvSpPr>
          <p:cNvPr id="11" name="Rectangle 10">
            <a:extLst>
              <a:ext uri="{FF2B5EF4-FFF2-40B4-BE49-F238E27FC236}">
                <a16:creationId xmlns:a16="http://schemas.microsoft.com/office/drawing/2014/main" id="{EA27E4AF-3130-2E76-DB39-FB2528DBF3BE}"/>
              </a:ext>
            </a:extLst>
          </p:cNvPr>
          <p:cNvSpPr/>
          <p:nvPr/>
        </p:nvSpPr>
        <p:spPr>
          <a:xfrm>
            <a:off x="2819400" y="2514600"/>
            <a:ext cx="2857500" cy="2438399"/>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spcAft>
                <a:spcPts val="1200"/>
              </a:spcAft>
            </a:pPr>
            <a:r>
              <a:rPr lang="en-US" sz="2000" b="1" dirty="0"/>
              <a:t>Joint VA and DoD Facility</a:t>
            </a:r>
          </a:p>
          <a:p>
            <a:pPr marL="214313" indent="-214313">
              <a:spcAft>
                <a:spcPts val="1200"/>
              </a:spcAft>
              <a:buFont typeface="Arial" panose="020B0604020202020204" pitchFamily="34" charset="0"/>
              <a:buChar char="•"/>
            </a:pPr>
            <a:r>
              <a:rPr lang="en-US" sz="2000" dirty="0"/>
              <a:t>Captain James A. Lovell Federal Health Care Center </a:t>
            </a:r>
          </a:p>
          <a:p>
            <a:pPr>
              <a:spcAft>
                <a:spcPts val="1200"/>
              </a:spcAft>
            </a:pPr>
            <a:r>
              <a:rPr lang="en-US" sz="2000" dirty="0"/>
              <a:t>(Lovell FHCC is also a VAMC)</a:t>
            </a:r>
          </a:p>
        </p:txBody>
      </p:sp>
      <p:sp>
        <p:nvSpPr>
          <p:cNvPr id="2" name="Rectangle 1">
            <a:extLst>
              <a:ext uri="{FF2B5EF4-FFF2-40B4-BE49-F238E27FC236}">
                <a16:creationId xmlns:a16="http://schemas.microsoft.com/office/drawing/2014/main" id="{368647E8-1B60-A711-BAC5-9B903B042C52}"/>
              </a:ext>
            </a:extLst>
          </p:cNvPr>
          <p:cNvSpPr/>
          <p:nvPr/>
        </p:nvSpPr>
        <p:spPr>
          <a:xfrm>
            <a:off x="2819400" y="1143001"/>
            <a:ext cx="2857500" cy="1209869"/>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spcAft>
                <a:spcPts val="1200"/>
              </a:spcAft>
            </a:pPr>
            <a:r>
              <a:rPr lang="en-US" sz="2000" b="1" dirty="0"/>
              <a:t>Federal Enclave</a:t>
            </a:r>
          </a:p>
          <a:p>
            <a:pPr marL="214313" indent="-214313">
              <a:spcAft>
                <a:spcPts val="1200"/>
              </a:spcAft>
              <a:buFont typeface="Arial" panose="020B0604020202020204" pitchFamily="34" charset="0"/>
              <a:buChar char="•"/>
            </a:pPr>
            <a:r>
              <a:rPr lang="en-US" sz="2000" dirty="0"/>
              <a:t>Shared enclave managed by DoD</a:t>
            </a:r>
          </a:p>
          <a:p>
            <a:pPr algn="ctr">
              <a:spcAft>
                <a:spcPts val="1200"/>
              </a:spcAft>
            </a:pPr>
            <a:endParaRPr lang="en-US" sz="2000" dirty="0"/>
          </a:p>
        </p:txBody>
      </p:sp>
      <p:sp>
        <p:nvSpPr>
          <p:cNvPr id="6" name="Rectangle 5">
            <a:extLst>
              <a:ext uri="{FF2B5EF4-FFF2-40B4-BE49-F238E27FC236}">
                <a16:creationId xmlns:a16="http://schemas.microsoft.com/office/drawing/2014/main" id="{66EB8F20-0F68-8D90-0491-4FF66F2E9102}"/>
              </a:ext>
            </a:extLst>
          </p:cNvPr>
          <p:cNvSpPr/>
          <p:nvPr/>
        </p:nvSpPr>
        <p:spPr>
          <a:xfrm>
            <a:off x="125730" y="1142999"/>
            <a:ext cx="2617470" cy="4724401"/>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pPr algn="ctr">
              <a:spcAft>
                <a:spcPts val="1200"/>
              </a:spcAft>
            </a:pPr>
            <a:r>
              <a:rPr lang="en-US" sz="2000" b="1" dirty="0"/>
              <a:t>VA Facilities </a:t>
            </a:r>
          </a:p>
          <a:p>
            <a:pPr marL="214313" indent="-214313">
              <a:spcAft>
                <a:spcPts val="1200"/>
              </a:spcAft>
              <a:buFont typeface="Arial" panose="020B0604020202020204" pitchFamily="34" charset="0"/>
              <a:buChar char="•"/>
            </a:pPr>
            <a:r>
              <a:rPr lang="en-US" sz="2000" dirty="0"/>
              <a:t>5 VA Medical Centers using the Federal EHR</a:t>
            </a:r>
          </a:p>
          <a:p>
            <a:pPr marL="214313" indent="-214313">
              <a:spcAft>
                <a:spcPts val="1200"/>
              </a:spcAft>
              <a:buFont typeface="Arial" panose="020B0604020202020204" pitchFamily="34" charset="0"/>
              <a:buChar char="•"/>
            </a:pPr>
            <a:r>
              <a:rPr lang="en-US" sz="2000" dirty="0"/>
              <a:t>VA clinics</a:t>
            </a:r>
          </a:p>
          <a:p>
            <a:pPr marL="214313" indent="-214313">
              <a:spcAft>
                <a:spcPts val="1200"/>
              </a:spcAft>
              <a:buFont typeface="Arial" panose="020B0604020202020204" pitchFamily="34" charset="0"/>
              <a:buChar char="•"/>
            </a:pPr>
            <a:r>
              <a:rPr lang="en-US" sz="2000" dirty="0"/>
              <a:t>Health Information Exchange</a:t>
            </a:r>
          </a:p>
          <a:p>
            <a:pPr marL="214313" indent="-214313">
              <a:spcAft>
                <a:spcPts val="1200"/>
              </a:spcAft>
              <a:buFont typeface="Arial" panose="020B0604020202020204" pitchFamily="34" charset="0"/>
              <a:buChar char="•"/>
            </a:pPr>
            <a:r>
              <a:rPr lang="en-US" sz="2000" dirty="0"/>
              <a:t>Consolidated Patient Account Centers (CPAC)</a:t>
            </a:r>
          </a:p>
        </p:txBody>
      </p:sp>
    </p:spTree>
    <p:extLst>
      <p:ext uri="{BB962C8B-B14F-4D97-AF65-F5344CB8AC3E}">
        <p14:creationId xmlns:p14="http://schemas.microsoft.com/office/powerpoint/2010/main" val="370845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TAC Workload Summary</a:t>
            </a:r>
          </a:p>
        </p:txBody>
      </p:sp>
      <p:sp>
        <p:nvSpPr>
          <p:cNvPr id="8" name="TextBox 7">
            <a:extLst>
              <a:ext uri="{FF2B5EF4-FFF2-40B4-BE49-F238E27FC236}">
                <a16:creationId xmlns:a16="http://schemas.microsoft.com/office/drawing/2014/main" id="{E0306612-246F-4B79-869B-4229A5CD1B5A}"/>
              </a:ext>
            </a:extLst>
          </p:cNvPr>
          <p:cNvSpPr txBox="1"/>
          <p:nvPr/>
        </p:nvSpPr>
        <p:spPr>
          <a:xfrm>
            <a:off x="6705600" y="5834390"/>
            <a:ext cx="23951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0000"/>
                </a:solidFill>
                <a:effectLst/>
                <a:uLnTx/>
                <a:uFillTx/>
                <a:latin typeface="Calibri"/>
                <a:ea typeface="+mn-ea"/>
                <a:cs typeface="+mn-cs"/>
              </a:rPr>
              <a:t>                  (As of June </a:t>
            </a:r>
            <a:r>
              <a:rPr lang="en-US" sz="1100" dirty="0">
                <a:solidFill>
                  <a:srgbClr val="C00000"/>
                </a:solidFill>
                <a:latin typeface="Calibri"/>
              </a:rPr>
              <a:t>21</a:t>
            </a:r>
            <a:r>
              <a:rPr kumimoji="0" lang="en-US" sz="1100" b="0" i="0" u="none" strike="noStrike" kern="1200" cap="none" spc="0" normalizeH="0" baseline="0" noProof="0" dirty="0">
                <a:ln>
                  <a:noFill/>
                </a:ln>
                <a:solidFill>
                  <a:srgbClr val="C00000"/>
                </a:solidFill>
                <a:effectLst/>
                <a:uLnTx/>
                <a:uFillTx/>
                <a:latin typeface="Calibri"/>
                <a:ea typeface="+mn-ea"/>
                <a:cs typeface="+mn-cs"/>
              </a:rPr>
              <a:t>, 2024)</a:t>
            </a:r>
          </a:p>
        </p:txBody>
      </p:sp>
      <p:graphicFrame>
        <p:nvGraphicFramePr>
          <p:cNvPr id="5" name="Table 4">
            <a:extLst>
              <a:ext uri="{FF2B5EF4-FFF2-40B4-BE49-F238E27FC236}">
                <a16:creationId xmlns:a16="http://schemas.microsoft.com/office/drawing/2014/main" id="{25B50939-1385-4356-82A0-CFC29CB0B868}"/>
              </a:ext>
            </a:extLst>
          </p:cNvPr>
          <p:cNvGraphicFramePr>
            <a:graphicFrameLocks noGrp="1"/>
          </p:cNvGraphicFramePr>
          <p:nvPr/>
        </p:nvGraphicFramePr>
        <p:xfrm>
          <a:off x="800100" y="1219203"/>
          <a:ext cx="7543800" cy="3505197"/>
        </p:xfrm>
        <a:graphic>
          <a:graphicData uri="http://schemas.openxmlformats.org/drawingml/2006/table">
            <a:tbl>
              <a:tblPr/>
              <a:tblGrid>
                <a:gridCol w="2017835">
                  <a:extLst>
                    <a:ext uri="{9D8B030D-6E8A-4147-A177-3AD203B41FA5}">
                      <a16:colId xmlns:a16="http://schemas.microsoft.com/office/drawing/2014/main" val="3742446727"/>
                    </a:ext>
                  </a:extLst>
                </a:gridCol>
                <a:gridCol w="2110154">
                  <a:extLst>
                    <a:ext uri="{9D8B030D-6E8A-4147-A177-3AD203B41FA5}">
                      <a16:colId xmlns:a16="http://schemas.microsoft.com/office/drawing/2014/main" val="1607157859"/>
                    </a:ext>
                  </a:extLst>
                </a:gridCol>
                <a:gridCol w="1714499">
                  <a:extLst>
                    <a:ext uri="{9D8B030D-6E8A-4147-A177-3AD203B41FA5}">
                      <a16:colId xmlns:a16="http://schemas.microsoft.com/office/drawing/2014/main" val="4282647177"/>
                    </a:ext>
                  </a:extLst>
                </a:gridCol>
                <a:gridCol w="1701312">
                  <a:extLst>
                    <a:ext uri="{9D8B030D-6E8A-4147-A177-3AD203B41FA5}">
                      <a16:colId xmlns:a16="http://schemas.microsoft.com/office/drawing/2014/main" val="1362600062"/>
                    </a:ext>
                  </a:extLst>
                </a:gridCol>
              </a:tblGrid>
              <a:tr h="436634">
                <a:tc gridSpan="4">
                  <a:txBody>
                    <a:bodyPr/>
                    <a:lstStyle/>
                    <a:p>
                      <a:pPr algn="ctr" fontAlgn="b"/>
                      <a:r>
                        <a:rPr lang="en-US" sz="2400" b="1" i="0" u="none" strike="noStrike" dirty="0">
                          <a:solidFill>
                            <a:srgbClr val="000000"/>
                          </a:solidFill>
                          <a:effectLst/>
                          <a:latin typeface="Arial Black" panose="020B0A04020102020204" pitchFamily="34" charset="0"/>
                        </a:rPr>
                        <a:t>TAC Active Jobs Summary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4285710"/>
                  </a:ext>
                </a:extLst>
              </a:tr>
              <a:tr h="242574">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Total Number of 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Total Dollar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Percentage of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2825874886"/>
                  </a:ext>
                </a:extLst>
              </a:tr>
              <a:tr h="242574">
                <a:tc>
                  <a:txBody>
                    <a:bodyPr/>
                    <a:lstStyle/>
                    <a:p>
                      <a:pPr algn="l" fontAlgn="b"/>
                      <a:r>
                        <a:rPr lang="en-US" sz="1400" b="0" i="0" u="none" strike="noStrike" dirty="0">
                          <a:solidFill>
                            <a:srgbClr val="000000"/>
                          </a:solidFill>
                          <a:effectLst/>
                          <a:latin typeface="Calibri" panose="020F0502020204030204" pitchFamily="34" charset="0"/>
                        </a:rPr>
                        <a:t>Not Actionable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$2,052,205,021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783254"/>
                  </a:ext>
                </a:extLst>
              </a:tr>
              <a:tr h="242574">
                <a:tc>
                  <a:txBody>
                    <a:bodyPr/>
                    <a:lstStyle/>
                    <a:p>
                      <a:pPr algn="l" fontAlgn="b"/>
                      <a:r>
                        <a:rPr lang="en-US" sz="1400" b="0" i="0" u="none" strike="noStrike" dirty="0">
                          <a:solidFill>
                            <a:srgbClr val="000000"/>
                          </a:solidFill>
                          <a:effectLst/>
                          <a:latin typeface="Calibri" panose="020F0502020204030204" pitchFamily="34" charset="0"/>
                        </a:rPr>
                        <a:t>Actionable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$2,149,347,238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894298"/>
                  </a:ext>
                </a:extLst>
              </a:tr>
              <a:tr h="242574">
                <a:tc>
                  <a:txBody>
                    <a:bodyPr/>
                    <a:lstStyle/>
                    <a:p>
                      <a:pPr algn="l" fontAlgn="b"/>
                      <a:r>
                        <a:rPr lang="en-US" sz="1400" b="1" i="0" u="none" strike="noStrike" dirty="0">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$4,201,552,259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70846879"/>
                  </a:ext>
                </a:extLst>
              </a:tr>
              <a:tr h="242574">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99165"/>
                  </a:ext>
                </a:extLst>
              </a:tr>
              <a:tr h="436634">
                <a:tc gridSpan="4">
                  <a:txBody>
                    <a:bodyPr/>
                    <a:lstStyle/>
                    <a:p>
                      <a:pPr algn="ctr" fontAlgn="b"/>
                      <a:r>
                        <a:rPr lang="en-US" sz="2400" b="1" i="0" u="none" strike="noStrike" dirty="0">
                          <a:solidFill>
                            <a:srgbClr val="000000"/>
                          </a:solidFill>
                          <a:effectLst/>
                          <a:latin typeface="Arial Black" panose="020B0A04020102020204" pitchFamily="34" charset="0"/>
                        </a:rPr>
                        <a:t>TAC Awarded Jobs Summary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811845"/>
                  </a:ext>
                </a:extLst>
              </a:tr>
              <a:tr h="242574">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Total Number of 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Total Dollar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1400" b="0" i="0" u="none" strike="noStrike" dirty="0">
                          <a:solidFill>
                            <a:srgbClr val="000000"/>
                          </a:solidFill>
                          <a:effectLst/>
                          <a:latin typeface="Calibri" panose="020F0502020204030204" pitchFamily="34" charset="0"/>
                        </a:rPr>
                        <a:t>Percentage of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4146924222"/>
                  </a:ext>
                </a:extLst>
              </a:tr>
              <a:tr h="242574">
                <a:tc>
                  <a:txBody>
                    <a:bodyPr/>
                    <a:lstStyle/>
                    <a:p>
                      <a:pPr algn="l" fontAlgn="b"/>
                      <a:r>
                        <a:rPr lang="en-US" sz="1400" b="1" i="0" u="none" strike="noStrike" dirty="0">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$4,046,694,729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2210637"/>
                  </a:ext>
                </a:extLst>
              </a:tr>
              <a:tr h="254703">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8361"/>
                  </a:ext>
                </a:extLst>
              </a:tr>
              <a:tr h="436634">
                <a:tc gridSpan="4">
                  <a:txBody>
                    <a:bodyPr/>
                    <a:lstStyle/>
                    <a:p>
                      <a:pPr algn="ctr" fontAlgn="b"/>
                      <a:r>
                        <a:rPr lang="en-US" sz="2400" b="1" i="0" u="none" strike="noStrike" dirty="0">
                          <a:solidFill>
                            <a:srgbClr val="000000"/>
                          </a:solidFill>
                          <a:effectLst/>
                          <a:latin typeface="Arial Black" panose="020B0A04020102020204" pitchFamily="34" charset="0"/>
                        </a:rPr>
                        <a:t>TAC Projected Final Position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4921749"/>
                  </a:ext>
                </a:extLst>
              </a:tr>
              <a:tr h="242574">
                <a:tc>
                  <a:txBody>
                    <a:bodyPr/>
                    <a:lstStyle/>
                    <a:p>
                      <a:pPr algn="l" fontAlgn="b"/>
                      <a:r>
                        <a:rPr lang="en-US" sz="1400" b="1" i="0" u="none" strike="noStrike" dirty="0">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2,660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$8,183,816,035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61576937"/>
                  </a:ext>
                </a:extLst>
              </a:tr>
            </a:tbl>
          </a:graphicData>
        </a:graphic>
      </p:graphicFrame>
      <p:sp>
        <p:nvSpPr>
          <p:cNvPr id="2" name="TextBox 1">
            <a:extLst>
              <a:ext uri="{FF2B5EF4-FFF2-40B4-BE49-F238E27FC236}">
                <a16:creationId xmlns:a16="http://schemas.microsoft.com/office/drawing/2014/main" id="{7F0D4516-52C0-9370-35CB-D14AF2EF90A2}"/>
              </a:ext>
            </a:extLst>
          </p:cNvPr>
          <p:cNvSpPr txBox="1"/>
          <p:nvPr/>
        </p:nvSpPr>
        <p:spPr>
          <a:xfrm>
            <a:off x="800100" y="5205425"/>
            <a:ext cx="7391400" cy="276999"/>
          </a:xfrm>
          <a:prstGeom prst="rect">
            <a:avLst/>
          </a:prstGeom>
          <a:noFill/>
        </p:spPr>
        <p:txBody>
          <a:bodyPr wrap="square" rtlCol="0">
            <a:spAutoFit/>
          </a:bodyPr>
          <a:lstStyle/>
          <a:p>
            <a:r>
              <a:rPr lang="en-US" sz="1200" i="1" dirty="0"/>
              <a:t>* Total Dollar Value on this chart represents “obligations” (estimated for active / actual for awarded)</a:t>
            </a:r>
          </a:p>
        </p:txBody>
      </p:sp>
    </p:spTree>
    <p:extLst>
      <p:ext uri="{BB962C8B-B14F-4D97-AF65-F5344CB8AC3E}">
        <p14:creationId xmlns:p14="http://schemas.microsoft.com/office/powerpoint/2010/main" val="34579832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937BAD-B209-C6CC-E4EC-CE6BDF7FE4B6}"/>
              </a:ext>
            </a:extLst>
          </p:cNvPr>
          <p:cNvSpPr>
            <a:spLocks noGrp="1"/>
          </p:cNvSpPr>
          <p:nvPr>
            <p:ph type="sldNum" sz="quarter" idx="12"/>
          </p:nvPr>
        </p:nvSpPr>
        <p:spPr/>
        <p:txBody>
          <a:bodyPr/>
          <a:lstStyle/>
          <a:p>
            <a:fld id="{D983F1FA-211D-3044-9E35-958DFBC26156}" type="slidenum">
              <a:rPr lang="en-US" smtClean="0"/>
              <a:pPr/>
              <a:t>140</a:t>
            </a:fld>
            <a:endParaRPr lang="en-US" dirty="0"/>
          </a:p>
        </p:txBody>
      </p:sp>
      <p:sp>
        <p:nvSpPr>
          <p:cNvPr id="28" name="Content Placeholder 27">
            <a:extLst>
              <a:ext uri="{FF2B5EF4-FFF2-40B4-BE49-F238E27FC236}">
                <a16:creationId xmlns:a16="http://schemas.microsoft.com/office/drawing/2014/main" id="{487B0061-D0C6-A279-C1D4-664478F35C2A}"/>
              </a:ext>
            </a:extLst>
          </p:cNvPr>
          <p:cNvSpPr>
            <a:spLocks noGrp="1"/>
          </p:cNvSpPr>
          <p:nvPr>
            <p:ph idx="1"/>
          </p:nvPr>
        </p:nvSpPr>
        <p:spPr>
          <a:xfrm>
            <a:off x="76200" y="2057400"/>
            <a:ext cx="8991600" cy="4191000"/>
          </a:xfrm>
        </p:spPr>
        <p:txBody>
          <a:bodyPr>
            <a:normAutofit/>
          </a:bodyPr>
          <a:lstStyle/>
          <a:p>
            <a:pPr>
              <a:spcAft>
                <a:spcPts val="1200"/>
              </a:spcAft>
            </a:pPr>
            <a:r>
              <a:rPr lang="en-US" sz="2400" b="1" dirty="0"/>
              <a:t>Platforms</a:t>
            </a:r>
            <a:r>
              <a:rPr lang="en-US" sz="2400" dirty="0"/>
              <a:t> are underlying technology for the capabilities, workflows, and integrations.</a:t>
            </a:r>
          </a:p>
          <a:p>
            <a:pPr>
              <a:spcAft>
                <a:spcPts val="1200"/>
              </a:spcAft>
            </a:pPr>
            <a:r>
              <a:rPr lang="en-US" sz="2400" b="1" dirty="0"/>
              <a:t>Capabilities</a:t>
            </a:r>
            <a:r>
              <a:rPr lang="en-US" sz="2400" dirty="0"/>
              <a:t> are modules, features, services, or software which support overall clinical and administration practices. </a:t>
            </a:r>
          </a:p>
          <a:p>
            <a:pPr>
              <a:spcAft>
                <a:spcPts val="1200"/>
              </a:spcAft>
            </a:pPr>
            <a:r>
              <a:rPr lang="en-US" sz="2400" b="1" dirty="0"/>
              <a:t>Integrations</a:t>
            </a:r>
            <a:r>
              <a:rPr lang="en-US" sz="2400" dirty="0"/>
              <a:t> are semi-automated interactions between a platform and another VA system.</a:t>
            </a:r>
          </a:p>
          <a:p>
            <a:pPr>
              <a:spcAft>
                <a:spcPts val="1200"/>
              </a:spcAft>
            </a:pPr>
            <a:r>
              <a:rPr lang="en-US" sz="2400" b="1" dirty="0"/>
              <a:t>VA-specific Solutions </a:t>
            </a:r>
            <a:r>
              <a:rPr lang="en-US" sz="2400" dirty="0"/>
              <a:t>are customized products, enhancements, or additions to the EHR.</a:t>
            </a:r>
          </a:p>
        </p:txBody>
      </p:sp>
      <p:sp>
        <p:nvSpPr>
          <p:cNvPr id="29" name="Content Placeholder 2">
            <a:extLst>
              <a:ext uri="{FF2B5EF4-FFF2-40B4-BE49-F238E27FC236}">
                <a16:creationId xmlns:a16="http://schemas.microsoft.com/office/drawing/2014/main" id="{05628EB3-23B3-FF4B-99D3-6615E605A927}"/>
              </a:ext>
            </a:extLst>
          </p:cNvPr>
          <p:cNvSpPr txBox="1">
            <a:spLocks/>
          </p:cNvSpPr>
          <p:nvPr/>
        </p:nvSpPr>
        <p:spPr>
          <a:xfrm>
            <a:off x="0" y="914400"/>
            <a:ext cx="9144000" cy="914400"/>
          </a:xfrm>
          <a:prstGeom prst="rect">
            <a:avLst/>
          </a:prstGeom>
          <a:solidFill>
            <a:srgbClr val="003F72"/>
          </a:solidFill>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schemeClr val="bg1"/>
                </a:solidFill>
                <a:ea typeface="Calibri" panose="020F0502020204030204"/>
                <a:cs typeface="Calibri" panose="020F0502020204030204"/>
              </a:rPr>
              <a:t>The </a:t>
            </a:r>
            <a:r>
              <a:rPr lang="en-US" sz="2400" b="1" dirty="0">
                <a:solidFill>
                  <a:schemeClr val="bg1"/>
                </a:solidFill>
                <a:ea typeface="Calibri" panose="020F0502020204030204"/>
                <a:cs typeface="Calibri" panose="020F0502020204030204"/>
              </a:rPr>
              <a:t>enterprise IT system solution </a:t>
            </a:r>
            <a:r>
              <a:rPr lang="en-US" sz="2400" dirty="0">
                <a:solidFill>
                  <a:schemeClr val="bg1"/>
                </a:solidFill>
                <a:ea typeface="Calibri" panose="020F0502020204030204"/>
                <a:cs typeface="Calibri" panose="020F0502020204030204"/>
              </a:rPr>
              <a:t>is a list of</a:t>
            </a:r>
            <a:r>
              <a:rPr lang="en-US" sz="2400" b="1" dirty="0">
                <a:solidFill>
                  <a:schemeClr val="bg1"/>
                </a:solidFill>
                <a:ea typeface="Calibri" panose="020F0502020204030204"/>
                <a:cs typeface="Calibri" panose="020F0502020204030204"/>
              </a:rPr>
              <a:t> platforms, capabilities, </a:t>
            </a:r>
            <a:r>
              <a:rPr lang="en-US" sz="2400" dirty="0">
                <a:solidFill>
                  <a:schemeClr val="bg1"/>
                </a:solidFill>
                <a:ea typeface="Calibri" panose="020F0502020204030204"/>
                <a:cs typeface="Calibri" panose="020F0502020204030204"/>
              </a:rPr>
              <a:t>and</a:t>
            </a:r>
            <a:r>
              <a:rPr lang="en-US" sz="2400" b="1" dirty="0">
                <a:solidFill>
                  <a:schemeClr val="bg1"/>
                </a:solidFill>
                <a:ea typeface="Calibri" panose="020F0502020204030204"/>
                <a:cs typeface="Calibri" panose="020F0502020204030204"/>
              </a:rPr>
              <a:t> integrations </a:t>
            </a:r>
            <a:r>
              <a:rPr lang="en-US" sz="2400" dirty="0">
                <a:solidFill>
                  <a:schemeClr val="bg1"/>
                </a:solidFill>
                <a:ea typeface="Calibri" panose="020F0502020204030204"/>
                <a:cs typeface="Calibri" panose="020F0502020204030204"/>
              </a:rPr>
              <a:t>planned for deployment across the </a:t>
            </a:r>
            <a:r>
              <a:rPr lang="en-US" sz="2400" b="1" dirty="0">
                <a:solidFill>
                  <a:schemeClr val="bg1"/>
                </a:solidFill>
                <a:ea typeface="Calibri" panose="020F0502020204030204"/>
                <a:cs typeface="Calibri" panose="020F0502020204030204"/>
              </a:rPr>
              <a:t>VA Enterprise</a:t>
            </a:r>
            <a:r>
              <a:rPr lang="en-US" sz="2400" dirty="0">
                <a:solidFill>
                  <a:schemeClr val="bg1"/>
                </a:solidFill>
                <a:ea typeface="Calibri" panose="020F0502020204030204"/>
                <a:cs typeface="Calibri" panose="020F0502020204030204"/>
              </a:rPr>
              <a:t>.</a:t>
            </a:r>
          </a:p>
        </p:txBody>
      </p:sp>
      <p:sp>
        <p:nvSpPr>
          <p:cNvPr id="4" name="Title 3">
            <a:extLst>
              <a:ext uri="{FF2B5EF4-FFF2-40B4-BE49-F238E27FC236}">
                <a16:creationId xmlns:a16="http://schemas.microsoft.com/office/drawing/2014/main" id="{70E0D915-1BC3-4946-92F1-33BD83B9166C}"/>
              </a:ext>
            </a:extLst>
          </p:cNvPr>
          <p:cNvSpPr>
            <a:spLocks noGrp="1"/>
          </p:cNvSpPr>
          <p:nvPr>
            <p:ph type="title"/>
          </p:nvPr>
        </p:nvSpPr>
        <p:spPr/>
        <p:txBody>
          <a:bodyPr>
            <a:normAutofit fontScale="90000"/>
          </a:bodyPr>
          <a:lstStyle/>
          <a:p>
            <a:r>
              <a:rPr lang="en-US" dirty="0"/>
              <a:t>Evolving EHRM Standardization</a:t>
            </a:r>
          </a:p>
        </p:txBody>
      </p:sp>
    </p:spTree>
    <p:extLst>
      <p:ext uri="{BB962C8B-B14F-4D97-AF65-F5344CB8AC3E}">
        <p14:creationId xmlns:p14="http://schemas.microsoft.com/office/powerpoint/2010/main" val="36660807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34698-0281-1E0B-F3F6-6002B665BA8A}"/>
              </a:ext>
            </a:extLst>
          </p:cNvPr>
          <p:cNvSpPr>
            <a:spLocks noGrp="1"/>
          </p:cNvSpPr>
          <p:nvPr>
            <p:ph idx="1"/>
          </p:nvPr>
        </p:nvSpPr>
        <p:spPr/>
        <p:txBody>
          <a:bodyPr>
            <a:normAutofit fontScale="85000" lnSpcReduction="20000"/>
          </a:bodyPr>
          <a:lstStyle/>
          <a:p>
            <a:pPr>
              <a:spcAft>
                <a:spcPts val="3000"/>
              </a:spcAft>
            </a:pPr>
            <a:r>
              <a:rPr lang="en-US" dirty="0"/>
              <a:t>Patient-first mindset and Veteran-focused design</a:t>
            </a:r>
          </a:p>
          <a:p>
            <a:r>
              <a:rPr lang="en-US" dirty="0"/>
              <a:t>Focus products on capabilities while using standardized interfaces</a:t>
            </a:r>
          </a:p>
          <a:p>
            <a:pPr lvl="1"/>
            <a:r>
              <a:rPr lang="en-US" dirty="0"/>
              <a:t>Health care industry standards (Health Level 7, Fast Healthcare Interoperability Resources, etc.)</a:t>
            </a:r>
          </a:p>
          <a:p>
            <a:pPr lvl="1"/>
            <a:r>
              <a:rPr lang="en-US" dirty="0"/>
              <a:t>Oracle Health integration and experience</a:t>
            </a:r>
          </a:p>
          <a:p>
            <a:pPr lvl="1">
              <a:spcAft>
                <a:spcPts val="3000"/>
              </a:spcAft>
            </a:pPr>
            <a:r>
              <a:rPr lang="en-US" dirty="0"/>
              <a:t>Health care IT (biomedical device integration, application programming interface)</a:t>
            </a:r>
          </a:p>
          <a:p>
            <a:r>
              <a:rPr lang="en-US" dirty="0"/>
              <a:t>Innovation for the end user or point of care</a:t>
            </a:r>
          </a:p>
          <a:p>
            <a:pPr lvl="1"/>
            <a:r>
              <a:rPr lang="en-US" dirty="0"/>
              <a:t>Make it better for Veterans and VA employees</a:t>
            </a:r>
          </a:p>
        </p:txBody>
      </p:sp>
      <p:sp>
        <p:nvSpPr>
          <p:cNvPr id="3" name="Slide Number Placeholder 2">
            <a:extLst>
              <a:ext uri="{FF2B5EF4-FFF2-40B4-BE49-F238E27FC236}">
                <a16:creationId xmlns:a16="http://schemas.microsoft.com/office/drawing/2014/main" id="{142DBB7E-AF70-507A-A835-21818B151C7E}"/>
              </a:ext>
            </a:extLst>
          </p:cNvPr>
          <p:cNvSpPr>
            <a:spLocks noGrp="1"/>
          </p:cNvSpPr>
          <p:nvPr>
            <p:ph type="sldNum" sz="quarter" idx="12"/>
          </p:nvPr>
        </p:nvSpPr>
        <p:spPr/>
        <p:txBody>
          <a:bodyPr/>
          <a:lstStyle/>
          <a:p>
            <a:fld id="{D983F1FA-211D-3044-9E35-958DFBC26156}" type="slidenum">
              <a:rPr lang="en-US" smtClean="0"/>
              <a:pPr/>
              <a:t>141</a:t>
            </a:fld>
            <a:endParaRPr lang="en-US" dirty="0"/>
          </a:p>
        </p:txBody>
      </p:sp>
      <p:sp>
        <p:nvSpPr>
          <p:cNvPr id="4" name="Title 3">
            <a:extLst>
              <a:ext uri="{FF2B5EF4-FFF2-40B4-BE49-F238E27FC236}">
                <a16:creationId xmlns:a16="http://schemas.microsoft.com/office/drawing/2014/main" id="{15459CA8-587D-AE9F-89FB-46408DF7DCDA}"/>
              </a:ext>
            </a:extLst>
          </p:cNvPr>
          <p:cNvSpPr>
            <a:spLocks noGrp="1"/>
          </p:cNvSpPr>
          <p:nvPr>
            <p:ph type="title"/>
          </p:nvPr>
        </p:nvSpPr>
        <p:spPr/>
        <p:txBody>
          <a:bodyPr>
            <a:normAutofit fontScale="90000"/>
          </a:bodyPr>
          <a:lstStyle/>
          <a:p>
            <a:r>
              <a:rPr lang="en-US" dirty="0"/>
              <a:t>What We Need from Industry</a:t>
            </a:r>
          </a:p>
        </p:txBody>
      </p:sp>
    </p:spTree>
    <p:extLst>
      <p:ext uri="{BB962C8B-B14F-4D97-AF65-F5344CB8AC3E}">
        <p14:creationId xmlns:p14="http://schemas.microsoft.com/office/powerpoint/2010/main" val="21253400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40AE00-4F86-C830-D99E-25A3F6B6DD7D}"/>
              </a:ext>
            </a:extLst>
          </p:cNvPr>
          <p:cNvSpPr>
            <a:spLocks noGrp="1"/>
          </p:cNvSpPr>
          <p:nvPr>
            <p:ph type="sldNum" sz="quarter" idx="12"/>
          </p:nvPr>
        </p:nvSpPr>
        <p:spPr/>
        <p:txBody>
          <a:bodyPr/>
          <a:lstStyle/>
          <a:p>
            <a:fld id="{D983F1FA-211D-3044-9E35-958DFBC26156}" type="slidenum">
              <a:rPr lang="en-US" smtClean="0"/>
              <a:pPr/>
              <a:t>142</a:t>
            </a:fld>
            <a:endParaRPr lang="en-US" dirty="0"/>
          </a:p>
        </p:txBody>
      </p:sp>
      <p:sp>
        <p:nvSpPr>
          <p:cNvPr id="2" name="Content Placeholder 1">
            <a:extLst>
              <a:ext uri="{FF2B5EF4-FFF2-40B4-BE49-F238E27FC236}">
                <a16:creationId xmlns:a16="http://schemas.microsoft.com/office/drawing/2014/main" id="{942D89BE-13CB-70F8-8F42-3FA4CA068D08}"/>
              </a:ext>
            </a:extLst>
          </p:cNvPr>
          <p:cNvSpPr>
            <a:spLocks noGrp="1"/>
          </p:cNvSpPr>
          <p:nvPr>
            <p:ph idx="1"/>
          </p:nvPr>
        </p:nvSpPr>
        <p:spPr/>
        <p:txBody>
          <a:bodyPr>
            <a:normAutofit fontScale="85000" lnSpcReduction="10000"/>
          </a:bodyPr>
          <a:lstStyle/>
          <a:p>
            <a:r>
              <a:rPr lang="en-US" dirty="0"/>
              <a:t>Oracle Health </a:t>
            </a:r>
          </a:p>
          <a:p>
            <a:pPr lvl="1">
              <a:spcAft>
                <a:spcPts val="1200"/>
              </a:spcAft>
            </a:pPr>
            <a:r>
              <a:rPr lang="en-US" dirty="0"/>
              <a:t>Care Aware integrations (</a:t>
            </a:r>
            <a:r>
              <a:rPr lang="en-US" dirty="0">
                <a:hlinkClick r:id="rId3"/>
              </a:rPr>
              <a:t>Care Aware Validation Link</a:t>
            </a:r>
            <a:r>
              <a:rPr lang="en-US" dirty="0"/>
              <a:t>)</a:t>
            </a:r>
          </a:p>
          <a:p>
            <a:pPr>
              <a:spcAft>
                <a:spcPts val="1200"/>
              </a:spcAft>
            </a:pPr>
            <a:r>
              <a:rPr lang="en-US" dirty="0"/>
              <a:t>Interagency agreements (e.g., Defense Health Agency)</a:t>
            </a:r>
          </a:p>
          <a:p>
            <a:pPr>
              <a:spcAft>
                <a:spcPts val="1200"/>
              </a:spcAft>
            </a:pPr>
            <a:r>
              <a:rPr lang="en-US" dirty="0"/>
              <a:t>Use of existing OIT contracts</a:t>
            </a:r>
          </a:p>
          <a:p>
            <a:pPr>
              <a:spcAft>
                <a:spcPts val="1200"/>
              </a:spcAft>
            </a:pPr>
            <a:r>
              <a:rPr lang="en-US" dirty="0"/>
              <a:t>Hardware and software</a:t>
            </a:r>
          </a:p>
          <a:p>
            <a:pPr lvl="1">
              <a:spcAft>
                <a:spcPts val="1200"/>
              </a:spcAft>
            </a:pPr>
            <a:r>
              <a:rPr lang="en-US" dirty="0"/>
              <a:t>Common vehicles like National Aeronautics and Space Administration (NASA) Solutions for Enterprise-Wide Procurement (SEWP)</a:t>
            </a:r>
          </a:p>
          <a:p>
            <a:r>
              <a:rPr lang="en-US" dirty="0"/>
              <a:t>Managed services </a:t>
            </a:r>
          </a:p>
          <a:p>
            <a:pPr lvl="1"/>
            <a:endParaRPr lang="en-US" dirty="0"/>
          </a:p>
        </p:txBody>
      </p:sp>
      <p:sp>
        <p:nvSpPr>
          <p:cNvPr id="4" name="Title 3">
            <a:extLst>
              <a:ext uri="{FF2B5EF4-FFF2-40B4-BE49-F238E27FC236}">
                <a16:creationId xmlns:a16="http://schemas.microsoft.com/office/drawing/2014/main" id="{C6473A2B-BFC5-3CE8-69F2-E27AF7559133}"/>
              </a:ext>
            </a:extLst>
          </p:cNvPr>
          <p:cNvSpPr>
            <a:spLocks noGrp="1"/>
          </p:cNvSpPr>
          <p:nvPr>
            <p:ph type="title"/>
          </p:nvPr>
        </p:nvSpPr>
        <p:spPr/>
        <p:txBody>
          <a:bodyPr>
            <a:normAutofit fontScale="90000"/>
          </a:bodyPr>
          <a:lstStyle/>
          <a:p>
            <a:r>
              <a:rPr lang="en-US"/>
              <a:t>Common Types of Contracts in EHRM-IO</a:t>
            </a:r>
            <a:endParaRPr lang="en-US" dirty="0"/>
          </a:p>
        </p:txBody>
      </p:sp>
    </p:spTree>
    <p:extLst>
      <p:ext uri="{BB962C8B-B14F-4D97-AF65-F5344CB8AC3E}">
        <p14:creationId xmlns:p14="http://schemas.microsoft.com/office/powerpoint/2010/main" val="23046592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5BA51E-9365-EE59-C06D-02987456E940}"/>
              </a:ext>
            </a:extLst>
          </p:cNvPr>
          <p:cNvSpPr>
            <a:spLocks noGrp="1"/>
          </p:cNvSpPr>
          <p:nvPr>
            <p:ph type="sldNum" sz="quarter" idx="4"/>
          </p:nvPr>
        </p:nvSpPr>
        <p:spPr/>
        <p:txBody>
          <a:bodyPr/>
          <a:lstStyle/>
          <a:p>
            <a:fld id="{D983F1FA-211D-3044-9E35-958DFBC26156}" type="slidenum">
              <a:rPr lang="en-US" smtClean="0"/>
              <a:pPr/>
              <a:t>143</a:t>
            </a:fld>
            <a:endParaRPr lang="en-US" dirty="0"/>
          </a:p>
        </p:txBody>
      </p:sp>
      <p:sp>
        <p:nvSpPr>
          <p:cNvPr id="2" name="Content Placeholder 1">
            <a:extLst>
              <a:ext uri="{FF2B5EF4-FFF2-40B4-BE49-F238E27FC236}">
                <a16:creationId xmlns:a16="http://schemas.microsoft.com/office/drawing/2014/main" id="{996B898C-FFC7-7169-88BF-F414C9491AC2}"/>
              </a:ext>
            </a:extLst>
          </p:cNvPr>
          <p:cNvSpPr>
            <a:spLocks noGrp="1"/>
          </p:cNvSpPr>
          <p:nvPr>
            <p:ph idx="4294967295"/>
          </p:nvPr>
        </p:nvSpPr>
        <p:spPr>
          <a:xfrm>
            <a:off x="0" y="4038600"/>
            <a:ext cx="9144000" cy="1581150"/>
          </a:xfrm>
        </p:spPr>
        <p:txBody>
          <a:bodyPr>
            <a:normAutofit/>
          </a:bodyPr>
          <a:lstStyle/>
          <a:p>
            <a:pPr marL="0" indent="0" algn="ctr">
              <a:buNone/>
            </a:pPr>
            <a:r>
              <a:rPr lang="en-US" sz="2000" dirty="0">
                <a:hlinkClick r:id="rId2"/>
              </a:rPr>
              <a:t>ehrmquestions@va.gov</a:t>
            </a:r>
            <a:endParaRPr lang="en-US" sz="2000" dirty="0"/>
          </a:p>
          <a:p>
            <a:pPr marL="0" indent="0" algn="ctr">
              <a:buNone/>
            </a:pPr>
            <a:endParaRPr lang="en-US" sz="2000" dirty="0"/>
          </a:p>
        </p:txBody>
      </p:sp>
      <p:sp>
        <p:nvSpPr>
          <p:cNvPr id="4" name="Title 3">
            <a:extLst>
              <a:ext uri="{FF2B5EF4-FFF2-40B4-BE49-F238E27FC236}">
                <a16:creationId xmlns:a16="http://schemas.microsoft.com/office/drawing/2014/main" id="{B41D6EC1-62C1-A782-60DB-96479F728D81}"/>
              </a:ext>
            </a:extLst>
          </p:cNvPr>
          <p:cNvSpPr>
            <a:spLocks noGrp="1"/>
          </p:cNvSpPr>
          <p:nvPr>
            <p:ph type="title"/>
          </p:nvPr>
        </p:nvSpPr>
        <p:spPr/>
        <p:txBody>
          <a:bodyPr>
            <a:normAutofit/>
          </a:bodyPr>
          <a:lstStyle/>
          <a:p>
            <a:r>
              <a:rPr lang="en-US" dirty="0"/>
              <a:t>Contact Us</a:t>
            </a:r>
          </a:p>
        </p:txBody>
      </p:sp>
    </p:spTree>
    <p:extLst>
      <p:ext uri="{BB962C8B-B14F-4D97-AF65-F5344CB8AC3E}">
        <p14:creationId xmlns:p14="http://schemas.microsoft.com/office/powerpoint/2010/main" val="13047977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78B2C8-AF5A-44CD-8B98-8F2F23F5E1DE}"/>
              </a:ext>
            </a:extLst>
          </p:cNvPr>
          <p:cNvSpPr>
            <a:spLocks noGrp="1"/>
          </p:cNvSpPr>
          <p:nvPr>
            <p:ph type="sldNum" sz="quarter" idx="10"/>
          </p:nvPr>
        </p:nvSpPr>
        <p:spPr/>
        <p:txBody>
          <a:bodyPr/>
          <a:lstStyle/>
          <a:p>
            <a:pPr lvl="0"/>
            <a:fld id="{D983F1FA-211D-3044-9E35-958DFBC26156}" type="slidenum">
              <a:rPr lang="en-US" noProof="0" smtClean="0"/>
              <a:pPr lvl="0"/>
              <a:t>144</a:t>
            </a:fld>
            <a:endParaRPr lang="en-US" noProof="0"/>
          </a:p>
        </p:txBody>
      </p:sp>
      <p:sp>
        <p:nvSpPr>
          <p:cNvPr id="3" name="TextBox 2">
            <a:extLst>
              <a:ext uri="{FF2B5EF4-FFF2-40B4-BE49-F238E27FC236}">
                <a16:creationId xmlns:a16="http://schemas.microsoft.com/office/drawing/2014/main" id="{F4A6173E-87C5-445B-B154-19B0B014B30F}"/>
              </a:ext>
            </a:extLst>
          </p:cNvPr>
          <p:cNvSpPr txBox="1"/>
          <p:nvPr/>
        </p:nvSpPr>
        <p:spPr>
          <a:xfrm>
            <a:off x="1142324" y="3105834"/>
            <a:ext cx="7141852" cy="1200329"/>
          </a:xfrm>
          <a:prstGeom prst="rect">
            <a:avLst/>
          </a:prstGeom>
          <a:noFill/>
        </p:spPr>
        <p:txBody>
          <a:bodyPr wrap="square" lIns="91440" tIns="45720" rIns="91440" bIns="45720" rtlCol="0" anchor="t">
            <a:spAutoFit/>
          </a:bodyPr>
          <a:lstStyle/>
          <a:p>
            <a:pPr algn="ctr">
              <a:defRPr/>
            </a:pPr>
            <a:r>
              <a:rPr lang="en-US" sz="3600" b="1" dirty="0">
                <a:solidFill>
                  <a:srgbClr val="000000"/>
                </a:solidFill>
                <a:latin typeface="Arial"/>
                <a:cs typeface="Arial"/>
              </a:rPr>
              <a:t>Small Business Resources for Success at VA</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DAC316E-66C4-46FE-ADD3-2FBE41E402E5}"/>
              </a:ext>
            </a:extLst>
          </p:cNvPr>
          <p:cNvSpPr txBox="1"/>
          <p:nvPr/>
        </p:nvSpPr>
        <p:spPr>
          <a:xfrm>
            <a:off x="13545" y="4726014"/>
            <a:ext cx="4519186" cy="646331"/>
          </a:xfrm>
          <a:prstGeom prst="rect">
            <a:avLst/>
          </a:prstGeom>
          <a:noFill/>
        </p:spPr>
        <p:txBody>
          <a:bodyPr wrap="none" lIns="91440" tIns="45720" rIns="91440" bIns="45720" rtlCol="0" anchor="t">
            <a:spAutoFit/>
          </a:bodyPr>
          <a:lstStyle/>
          <a:p>
            <a:r>
              <a:rPr lang="en-US" b="1">
                <a:latin typeface="Arial"/>
                <a:cs typeface="Arial"/>
              </a:rPr>
              <a:t>Advanced Planning Briefing to Industry</a:t>
            </a:r>
          </a:p>
          <a:p>
            <a:pPr>
              <a:defRPr/>
            </a:pPr>
            <a:r>
              <a:rPr kumimoji="0" lang="en-US" b="1" i="0" u="none" strike="noStrike" kern="1200" cap="none" spc="0" normalizeH="0" baseline="0" noProof="0">
                <a:ln>
                  <a:noFill/>
                </a:ln>
                <a:solidFill>
                  <a:srgbClr val="000000"/>
                </a:solidFill>
                <a:effectLst/>
                <a:uLnTx/>
                <a:uFillTx/>
                <a:latin typeface="Arial"/>
                <a:cs typeface="Arial"/>
              </a:rPr>
              <a:t>June 26, </a:t>
            </a:r>
            <a:r>
              <a:rPr lang="en-US" b="1">
                <a:solidFill>
                  <a:srgbClr val="000000"/>
                </a:solidFill>
                <a:latin typeface="Arial"/>
                <a:cs typeface="Arial"/>
              </a:rPr>
              <a:t>2024</a:t>
            </a:r>
            <a:endParaRPr lang="en-US" b="1" i="0" u="none" strike="noStrike" kern="1200" cap="none" spc="0" normalizeH="0" baseline="0" noProof="0">
              <a:ln>
                <a:noFill/>
              </a:ln>
              <a:solidFill>
                <a:srgbClr val="000000"/>
              </a:solidFill>
              <a:effectLst/>
              <a:uLnTx/>
              <a:uFillTx/>
              <a:latin typeface="Arial"/>
              <a:cs typeface="Arial"/>
            </a:endParaRPr>
          </a:p>
        </p:txBody>
      </p:sp>
      <p:sp>
        <p:nvSpPr>
          <p:cNvPr id="9" name="TextBox 8">
            <a:extLst>
              <a:ext uri="{FF2B5EF4-FFF2-40B4-BE49-F238E27FC236}">
                <a16:creationId xmlns:a16="http://schemas.microsoft.com/office/drawing/2014/main" id="{3208AC70-8377-49F6-9D8C-D6D0FE473164}"/>
              </a:ext>
            </a:extLst>
          </p:cNvPr>
          <p:cNvSpPr txBox="1"/>
          <p:nvPr/>
        </p:nvSpPr>
        <p:spPr>
          <a:xfrm>
            <a:off x="5985650" y="2339329"/>
            <a:ext cx="4597052" cy="369332"/>
          </a:xfrm>
          <a:prstGeom prst="rect">
            <a:avLst/>
          </a:prstGeom>
          <a:noFill/>
        </p:spPr>
        <p:txBody>
          <a:bodyPr wrap="square">
            <a:spAutoFit/>
          </a:bodyPr>
          <a:lstStyle/>
          <a:p>
            <a:r>
              <a:rPr kumimoji="0" lang="en-US"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(OSDBU)</a:t>
            </a:r>
            <a:endParaRPr lang="en-US">
              <a:solidFill>
                <a:srgbClr val="0070C0"/>
              </a:solidFill>
            </a:endParaRPr>
          </a:p>
        </p:txBody>
      </p:sp>
      <p:sp>
        <p:nvSpPr>
          <p:cNvPr id="5" name="TextBox 4">
            <a:extLst>
              <a:ext uri="{FF2B5EF4-FFF2-40B4-BE49-F238E27FC236}">
                <a16:creationId xmlns:a16="http://schemas.microsoft.com/office/drawing/2014/main" id="{010E2446-97E3-D489-9E77-D937B6298802}"/>
              </a:ext>
            </a:extLst>
          </p:cNvPr>
          <p:cNvSpPr txBox="1"/>
          <p:nvPr/>
        </p:nvSpPr>
        <p:spPr>
          <a:xfrm>
            <a:off x="5016237" y="4728710"/>
            <a:ext cx="4127763" cy="646331"/>
          </a:xfrm>
          <a:prstGeom prst="rect">
            <a:avLst/>
          </a:prstGeom>
          <a:noFill/>
        </p:spPr>
        <p:txBody>
          <a:bodyPr wrap="square" lIns="91440" tIns="45720" rIns="91440" bIns="45720" rtlCol="0" anchor="t">
            <a:spAutoFit/>
          </a:bodyPr>
          <a:lstStyle/>
          <a:p>
            <a:pPr algn="r"/>
            <a:r>
              <a:rPr lang="en-US" b="1">
                <a:latin typeface="Arial"/>
                <a:cs typeface="Arial"/>
              </a:rPr>
              <a:t>Kimberly Osborne</a:t>
            </a:r>
          </a:p>
          <a:p>
            <a:pPr algn="r"/>
            <a:r>
              <a:rPr lang="en-US" b="1">
                <a:latin typeface="Arial"/>
                <a:cs typeface="Arial"/>
              </a:rPr>
              <a:t>Acting Executive Director, OSDBU</a:t>
            </a:r>
          </a:p>
        </p:txBody>
      </p:sp>
      <p:sp>
        <p:nvSpPr>
          <p:cNvPr id="6" name="Title 5">
            <a:extLst>
              <a:ext uri="{FF2B5EF4-FFF2-40B4-BE49-F238E27FC236}">
                <a16:creationId xmlns:a16="http://schemas.microsoft.com/office/drawing/2014/main" id="{C6F4D0D6-85D0-FFA2-CB97-B57791C60329}"/>
              </a:ext>
            </a:extLst>
          </p:cNvPr>
          <p:cNvSpPr>
            <a:spLocks noGrp="1"/>
          </p:cNvSpPr>
          <p:nvPr>
            <p:ph type="title" idx="4294967295"/>
          </p:nvPr>
        </p:nvSpPr>
        <p:spPr>
          <a:xfrm>
            <a:off x="223284" y="-1284273"/>
            <a:ext cx="8229600" cy="1143000"/>
          </a:xfrm>
        </p:spPr>
        <p:txBody>
          <a:bodyPr/>
          <a:lstStyle/>
          <a:p>
            <a:r>
              <a:rPr lang="en-US">
                <a:solidFill>
                  <a:schemeClr val="bg1"/>
                </a:solidFill>
                <a:latin typeface="Arial"/>
                <a:cs typeface="Arial"/>
              </a:rPr>
              <a:t>2024 Small Business Update</a:t>
            </a:r>
            <a:endParaRPr lang="en-US">
              <a:solidFill>
                <a:schemeClr val="bg1"/>
              </a:solidFill>
            </a:endParaRPr>
          </a:p>
        </p:txBody>
      </p:sp>
    </p:spTree>
    <p:extLst>
      <p:ext uri="{BB962C8B-B14F-4D97-AF65-F5344CB8AC3E}">
        <p14:creationId xmlns:p14="http://schemas.microsoft.com/office/powerpoint/2010/main" val="22347210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424751-A9D7-2ED1-2411-126EE9B67114}"/>
              </a:ext>
            </a:extLst>
          </p:cNvPr>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145</a:t>
            </a:fld>
            <a:endParaRPr lang="en-US">
              <a:solidFill>
                <a:prstClr val="white"/>
              </a:solidFill>
            </a:endParaRPr>
          </a:p>
        </p:txBody>
      </p:sp>
      <p:sp>
        <p:nvSpPr>
          <p:cNvPr id="3" name="Title 2">
            <a:extLst>
              <a:ext uri="{FF2B5EF4-FFF2-40B4-BE49-F238E27FC236}">
                <a16:creationId xmlns:a16="http://schemas.microsoft.com/office/drawing/2014/main" id="{83220CA8-D4C9-9393-2A48-4DC79D3C316A}"/>
              </a:ext>
            </a:extLst>
          </p:cNvPr>
          <p:cNvSpPr>
            <a:spLocks noGrp="1"/>
          </p:cNvSpPr>
          <p:nvPr>
            <p:ph type="title"/>
          </p:nvPr>
        </p:nvSpPr>
        <p:spPr/>
        <p:txBody>
          <a:bodyPr>
            <a:normAutofit fontScale="90000"/>
          </a:bodyPr>
          <a:lstStyle/>
          <a:p>
            <a:r>
              <a:rPr lang="en-US" dirty="0"/>
              <a:t>Agenda</a:t>
            </a:r>
          </a:p>
        </p:txBody>
      </p:sp>
      <p:sp>
        <p:nvSpPr>
          <p:cNvPr id="4" name="TextBox 3">
            <a:extLst>
              <a:ext uri="{FF2B5EF4-FFF2-40B4-BE49-F238E27FC236}">
                <a16:creationId xmlns:a16="http://schemas.microsoft.com/office/drawing/2014/main" id="{50651499-8597-56EF-4B06-4294AEFDCDF4}"/>
              </a:ext>
            </a:extLst>
          </p:cNvPr>
          <p:cNvSpPr txBox="1"/>
          <p:nvPr/>
        </p:nvSpPr>
        <p:spPr>
          <a:xfrm>
            <a:off x="430306" y="1021976"/>
            <a:ext cx="8283388"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Background on VA OSDBU</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Benefits of working with OSDBU</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VA’s top IT Spend Areas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Tips for success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Small business updates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Resources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596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0CB6A3-F1D5-42EA-8991-41A83238A49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FD3A7D4A-9157-4159-A769-57526145CA40}"/>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2800">
                <a:latin typeface="Arial"/>
                <a:cs typeface="Arial"/>
              </a:rPr>
              <a:t>Background On VA OSDBU </a:t>
            </a:r>
          </a:p>
        </p:txBody>
      </p:sp>
      <p:sp>
        <p:nvSpPr>
          <p:cNvPr id="6" name="TextBox 5">
            <a:extLst>
              <a:ext uri="{FF2B5EF4-FFF2-40B4-BE49-F238E27FC236}">
                <a16:creationId xmlns:a16="http://schemas.microsoft.com/office/drawing/2014/main" id="{DC272ECA-A6F8-4068-81B3-D989B197740F}"/>
              </a:ext>
              <a:ext uri="{C183D7F6-B498-43B3-948B-1728B52AA6E4}">
                <adec:decorative xmlns:adec="http://schemas.microsoft.com/office/drawing/2017/decorative" val="1"/>
              </a:ext>
            </a:extLst>
          </p:cNvPr>
          <p:cNvSpPr txBox="1"/>
          <p:nvPr/>
        </p:nvSpPr>
        <p:spPr>
          <a:xfrm>
            <a:off x="198167" y="767923"/>
            <a:ext cx="8680948" cy="5016758"/>
          </a:xfrm>
          <a:prstGeom prst="rect">
            <a:avLst/>
          </a:prstGeom>
          <a:noFill/>
        </p:spPr>
        <p:txBody>
          <a:bodyPr wrap="square" lIns="91440" tIns="45720" rIns="91440" bIns="45720" rtlCol="0" anchor="t">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head of each agency is responsible for effectively implementing the small business programs within their organization.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Arial" panose="020B0604020202020204" pitchFamily="34" charset="0"/>
              <a:cs typeface="Arial" panose="020B0604020202020204" pitchFamily="34" charset="0"/>
            </a:endParaRPr>
          </a:p>
          <a:p>
            <a:pPr marL="342900" indent="-342900" defTabSz="9144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a:t>
            </a:r>
            <a:r>
              <a:rPr kumimoji="0" lang="en-US" sz="2000" b="1" i="0" u="none" strike="noStrike" kern="1200" cap="none" spc="0" normalizeH="0" baseline="0" noProof="0" dirty="0">
                <a:ln>
                  <a:noFill/>
                </a:ln>
                <a:solidFill>
                  <a:srgbClr val="000000"/>
                </a:solidFill>
                <a:effectLst/>
                <a:uLnTx/>
                <a:uFillTx/>
                <a:latin typeface="Arial"/>
                <a:ea typeface="+mn-ea"/>
                <a:cs typeface="Arial"/>
              </a:rPr>
              <a:t>Veterans First Contracting Program </a:t>
            </a:r>
            <a:r>
              <a:rPr kumimoji="0" lang="en-US" sz="2000" b="0" i="0" u="none" strike="noStrike" kern="1200" cap="none" spc="0" normalizeH="0" baseline="0" noProof="0" dirty="0">
                <a:ln>
                  <a:noFill/>
                </a:ln>
                <a:solidFill>
                  <a:srgbClr val="000000"/>
                </a:solidFill>
                <a:effectLst/>
                <a:uLnTx/>
                <a:uFillTx/>
                <a:latin typeface="Arial"/>
                <a:ea typeface="+mn-ea"/>
                <a:cs typeface="Arial"/>
              </a:rPr>
              <a:t>provides the Department of Veterans Affairs (VA) the unique authority to award set-aside and sole source contracting opportunities to Service-Disabled Veteran-Owned Small Businesses (SDVOSB) and Veteran-Owned Small Businesses (VOSB).</a:t>
            </a:r>
          </a:p>
          <a:p>
            <a:pPr marL="342900" indent="-342900" defTabSz="914400">
              <a:buFont typeface="Arial" panose="020B0604020202020204" pitchFamily="34" charset="0"/>
              <a:buChar char="•"/>
              <a:defRPr/>
            </a:pPr>
            <a:endParaRPr lang="en-US" sz="2000" dirty="0">
              <a:solidFill>
                <a:srgbClr val="000000"/>
              </a:solidFill>
              <a:latin typeface="Arial"/>
              <a:cs typeface="Arial"/>
            </a:endParaRPr>
          </a:p>
          <a:p>
            <a:pPr marL="342900" indent="-342900" defTabSz="914400">
              <a:buFont typeface="Arial" panose="020B0604020202020204" pitchFamily="34" charset="0"/>
              <a:buChar char="•"/>
              <a:defRPr/>
            </a:pPr>
            <a:r>
              <a:rPr lang="en-US" sz="2000" b="1" dirty="0">
                <a:latin typeface="Arial" panose="020B0604020202020204" pitchFamily="34" charset="0"/>
                <a:cs typeface="Arial" panose="020B0604020202020204" pitchFamily="34" charset="0"/>
              </a:rPr>
              <a:t>OSDBU Mission:</a:t>
            </a:r>
            <a:br>
              <a:rPr lang="en-US"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To support the Secretary’s priorities by </a:t>
            </a:r>
            <a:r>
              <a:rPr lang="en-US" sz="2000" b="1" dirty="0">
                <a:latin typeface="Arial" panose="020B0604020202020204" pitchFamily="34" charset="0"/>
                <a:cs typeface="Arial" panose="020B0604020202020204" pitchFamily="34" charset="0"/>
              </a:rPr>
              <a:t>enabling Veterans to gain access to economic opportunities</a:t>
            </a:r>
            <a:r>
              <a:rPr lang="en-US" sz="2000" dirty="0">
                <a:latin typeface="Arial" panose="020B0604020202020204" pitchFamily="34" charset="0"/>
                <a:cs typeface="Arial" panose="020B0604020202020204" pitchFamily="34" charset="0"/>
              </a:rPr>
              <a:t> by developing policies and programs, informed by customer feedback, that improve market research, increase direct access, and maximize the participation of procurement-ready VOSBs and SDVOSBs in Federal contracting.</a:t>
            </a:r>
          </a:p>
          <a:p>
            <a:pPr marL="342900" indent="-342900" defTabSz="914400">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2864141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9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rmAutofit/>
          </a:bodyPr>
          <a:lstStyle/>
          <a:p>
            <a:r>
              <a:rPr lang="en-US" sz="2800">
                <a:latin typeface="Arial"/>
                <a:cs typeface="Arial"/>
              </a:rPr>
              <a:t>About OSDBU</a:t>
            </a:r>
            <a:r>
              <a:rPr lang="en-US" sz="3200">
                <a:latin typeface="Arial"/>
                <a:cs typeface="Arial"/>
              </a:rPr>
              <a:t> </a:t>
            </a:r>
            <a:endParaRPr lang="en-US" sz="3200">
              <a:latin typeface="Arial" panose="020B0604020202020204" pitchFamily="34" charset="0"/>
              <a:cs typeface="Arial" panose="020B0604020202020204" pitchFamily="34" charset="0"/>
            </a:endParaRPr>
          </a:p>
        </p:txBody>
      </p:sp>
      <p:sp>
        <p:nvSpPr>
          <p:cNvPr id="7" name="Snip Diagonal Corner Rectangle 5">
            <a:extLst>
              <a:ext uri="{FF2B5EF4-FFF2-40B4-BE49-F238E27FC236}">
                <a16:creationId xmlns:a16="http://schemas.microsoft.com/office/drawing/2014/main" id="{3FCD7266-4DD3-4778-931C-CD97C7089533}"/>
              </a:ext>
            </a:extLst>
          </p:cNvPr>
          <p:cNvSpPr/>
          <p:nvPr/>
        </p:nvSpPr>
        <p:spPr>
          <a:xfrm>
            <a:off x="485775" y="1219200"/>
            <a:ext cx="8172450" cy="2362200"/>
          </a:xfrm>
          <a:prstGeom prst="roundRect">
            <a:avLst/>
          </a:prstGeom>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anchor="ctr"/>
          <a:lstStyle/>
          <a:p>
            <a:pPr algn="ctr">
              <a:defRPr/>
            </a:pPr>
            <a:r>
              <a:rPr kumimoji="0" lang="en-US" sz="2000" b="1" i="0" u="none" strike="noStrike" kern="1200" cap="none" spc="0" normalizeH="0" baseline="0" noProof="0">
                <a:ln>
                  <a:noFill/>
                </a:ln>
                <a:solidFill>
                  <a:srgbClr val="FFFFFF"/>
                </a:solidFill>
                <a:effectLst/>
                <a:uLnTx/>
                <a:uFillTx/>
                <a:latin typeface="Arial"/>
                <a:cs typeface="Arial"/>
              </a:rPr>
              <a:t>Support the Secretary’s priorities by </a:t>
            </a:r>
            <a:r>
              <a:rPr kumimoji="0" lang="en-US" sz="2000" b="1" i="0" u="sng" strike="noStrike" kern="1200" cap="none" spc="0" normalizeH="0" baseline="0" noProof="0">
                <a:ln>
                  <a:noFill/>
                </a:ln>
                <a:solidFill>
                  <a:srgbClr val="FFFFFF"/>
                </a:solidFill>
                <a:effectLst/>
                <a:uLnTx/>
                <a:uFillTx/>
                <a:latin typeface="Arial"/>
                <a:cs typeface="Arial"/>
              </a:rPr>
              <a:t>enabling Veterans to gain access to economic opportunities</a:t>
            </a:r>
            <a:r>
              <a:rPr kumimoji="0" lang="en-US" sz="2000" b="1" i="0" u="none" strike="noStrike" kern="1200" cap="none" spc="0" normalizeH="0" baseline="0" noProof="0">
                <a:ln>
                  <a:noFill/>
                </a:ln>
                <a:solidFill>
                  <a:srgbClr val="FFFFFF"/>
                </a:solidFill>
                <a:effectLst/>
                <a:uLnTx/>
                <a:uFillTx/>
                <a:latin typeface="Arial"/>
                <a:cs typeface="Arial"/>
              </a:rPr>
              <a:t> by developing policies and programs, informed by customer feedback, that improve market research, increase direct access and maximize the participation of</a:t>
            </a:r>
            <a:r>
              <a:rPr lang="en-US" sz="2000" b="1">
                <a:solidFill>
                  <a:srgbClr val="FFFFFF"/>
                </a:solidFill>
                <a:latin typeface="Arial"/>
                <a:cs typeface="Arial"/>
              </a:rPr>
              <a:t> procurement-ready</a:t>
            </a:r>
            <a:r>
              <a:rPr kumimoji="0" lang="en-US" sz="2000" b="1" i="0" u="none" strike="noStrike" kern="1200" cap="none" spc="0" normalizeH="0" baseline="0" noProof="0">
                <a:ln>
                  <a:noFill/>
                </a:ln>
                <a:solidFill>
                  <a:srgbClr val="FFFFFF"/>
                </a:solidFill>
                <a:effectLst/>
                <a:uLnTx/>
                <a:uFillTx/>
                <a:latin typeface="Arial"/>
                <a:cs typeface="Arial"/>
              </a:rPr>
              <a:t> Service-Disabled Veteran-Owned Small Businesses (SDVOSBs) and Veteran-Owned Small Businesses (VOSBs) in Federal contracting</a:t>
            </a:r>
            <a:r>
              <a:rPr kumimoji="0" lang="en-US" sz="1800" b="1" i="0" u="none" strike="noStrike" kern="1200" cap="none" spc="0" normalizeH="0" baseline="0" noProof="0">
                <a:ln>
                  <a:noFill/>
                </a:ln>
                <a:solidFill>
                  <a:srgbClr val="FFFFFF"/>
                </a:solidFill>
                <a:effectLst/>
                <a:uLnTx/>
                <a:uFillTx/>
                <a:latin typeface="Arial"/>
                <a:cs typeface="Arial"/>
              </a:rPr>
              <a:t>.</a:t>
            </a:r>
            <a:endParaRPr kumimoji="0" lang="en-US" sz="1800" b="1" i="0" u="none" strike="noStrike" kern="1200" cap="none" spc="0" normalizeH="0" baseline="0" noProof="0">
              <a:ln>
                <a:noFill/>
              </a:ln>
              <a:solidFill>
                <a:prstClr val="white"/>
              </a:solidFill>
              <a:effectLst/>
              <a:uLnTx/>
              <a:uFillTx/>
              <a:latin typeface="Arial"/>
              <a:cs typeface="Arial"/>
            </a:endParaRPr>
          </a:p>
        </p:txBody>
      </p:sp>
      <p:sp>
        <p:nvSpPr>
          <p:cNvPr id="2" name="Content Placeholder 1">
            <a:extLst>
              <a:ext uri="{FF2B5EF4-FFF2-40B4-BE49-F238E27FC236}">
                <a16:creationId xmlns:a16="http://schemas.microsoft.com/office/drawing/2014/main" id="{542BF495-2849-4E49-89CB-3E6C5999874E}"/>
              </a:ext>
            </a:extLst>
          </p:cNvPr>
          <p:cNvSpPr>
            <a:spLocks noGrp="1"/>
          </p:cNvSpPr>
          <p:nvPr>
            <p:ph idx="1"/>
          </p:nvPr>
        </p:nvSpPr>
        <p:spPr>
          <a:xfrm>
            <a:off x="714375" y="3844428"/>
            <a:ext cx="7715250" cy="2362200"/>
          </a:xfrm>
        </p:spPr>
        <p:txBody>
          <a:bodyPr vert="horz" lIns="91440" tIns="45720" rIns="91440" bIns="45720" rtlCol="0" anchor="t">
            <a:normAutofit/>
          </a:bodyPr>
          <a:lstStyle/>
          <a:p>
            <a:endParaRPr lang="en-US" sz="2100"/>
          </a:p>
          <a:p>
            <a:pPr marL="0" indent="0" algn="ctr">
              <a:buNone/>
            </a:pPr>
            <a:r>
              <a:rPr lang="en-US" sz="2000" b="1" dirty="0">
                <a:latin typeface="Arial"/>
                <a:cs typeface="Arial"/>
              </a:rPr>
              <a:t>Fiscal Year (FY) 2023 </a:t>
            </a:r>
          </a:p>
          <a:p>
            <a:pPr marL="342900" lvl="1" indent="0" algn="ctr">
              <a:buNone/>
            </a:pPr>
            <a:r>
              <a:rPr lang="en-US" sz="2000" b="1" dirty="0">
                <a:latin typeface="Arial"/>
                <a:cs typeface="Arial"/>
              </a:rPr>
              <a:t>$12.8 Billion </a:t>
            </a:r>
            <a:r>
              <a:rPr lang="en-US" sz="2000" dirty="0">
                <a:latin typeface="Arial"/>
                <a:cs typeface="Arial"/>
              </a:rPr>
              <a:t>spent on small businesses</a:t>
            </a:r>
            <a:endParaRPr lang="en-US" sz="2000" dirty="0"/>
          </a:p>
          <a:p>
            <a:pPr marL="0" indent="0">
              <a:buNone/>
            </a:pPr>
            <a:endParaRPr lang="en-US"/>
          </a:p>
        </p:txBody>
      </p:sp>
    </p:spTree>
    <p:extLst>
      <p:ext uri="{BB962C8B-B14F-4D97-AF65-F5344CB8AC3E}">
        <p14:creationId xmlns:p14="http://schemas.microsoft.com/office/powerpoint/2010/main" val="5825628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B2666-2614-4764-837B-0B5E86FA7D07}"/>
              </a:ext>
            </a:extLst>
          </p:cNvPr>
          <p:cNvSpPr>
            <a:spLocks noGrp="1"/>
          </p:cNvSpPr>
          <p:nvPr>
            <p:ph idx="1"/>
          </p:nvPr>
        </p:nvSpPr>
        <p:spPr>
          <a:xfrm>
            <a:off x="626364" y="1918740"/>
            <a:ext cx="7891272" cy="4489437"/>
          </a:xfrm>
        </p:spPr>
        <p:txBody>
          <a:bodyPr vert="horz" lIns="68580" tIns="34290" rIns="68580" bIns="34290" rtlCol="0" anchor="t">
            <a:normAutofit/>
          </a:bodyPr>
          <a:lstStyle/>
          <a:p>
            <a:r>
              <a:rPr lang="en-US" sz="2000" dirty="0">
                <a:latin typeface="Arial"/>
                <a:cs typeface="Arial"/>
              </a:rPr>
              <a:t>Provides procurement readiness education and small business training resources</a:t>
            </a:r>
          </a:p>
          <a:p>
            <a:endParaRPr lang="en-US" sz="2000" dirty="0">
              <a:latin typeface="Arial"/>
              <a:cs typeface="Arial"/>
            </a:endParaRPr>
          </a:p>
          <a:p>
            <a:r>
              <a:rPr lang="en-US" sz="2000">
                <a:latin typeface="Arial"/>
                <a:cs typeface="Arial"/>
              </a:rPr>
              <a:t>Creates opportunities to connect with Procurement Decision Makers (PDMs) </a:t>
            </a:r>
            <a:endParaRPr lang="en-US" sz="2000"/>
          </a:p>
          <a:p>
            <a:endParaRPr lang="en-US" sz="2000">
              <a:latin typeface="Arial"/>
              <a:cs typeface="Arial"/>
            </a:endParaRPr>
          </a:p>
          <a:p>
            <a:endParaRPr lang="en-US" sz="2000">
              <a:latin typeface="Arial"/>
              <a:cs typeface="Arial"/>
            </a:endParaRPr>
          </a:p>
          <a:p>
            <a:endParaRPr lang="en-US" sz="2000">
              <a:latin typeface="Arial"/>
              <a:cs typeface="Arial"/>
            </a:endParaRPr>
          </a:p>
          <a:p>
            <a:endParaRPr lang="en-US" sz="2000" dirty="0">
              <a:latin typeface="Arial"/>
              <a:cs typeface="Arial"/>
            </a:endParaRPr>
          </a:p>
          <a:p>
            <a:endParaRPr lang="en-US" sz="2000" dirty="0">
              <a:latin typeface="Arial"/>
              <a:cs typeface="Arial"/>
            </a:endParaRPr>
          </a:p>
          <a:p>
            <a:endParaRPr lang="en-US" sz="2000" dirty="0">
              <a:latin typeface="Arial"/>
              <a:cs typeface="Arial"/>
            </a:endParaRPr>
          </a:p>
        </p:txBody>
      </p:sp>
      <p:sp>
        <p:nvSpPr>
          <p:cNvPr id="3" name="Slide Number Placeholder 2">
            <a:extLst>
              <a:ext uri="{FF2B5EF4-FFF2-40B4-BE49-F238E27FC236}">
                <a16:creationId xmlns:a16="http://schemas.microsoft.com/office/drawing/2014/main" id="{A7E3D8C5-C4E7-439A-9B05-7383007F4E9A}"/>
              </a:ext>
            </a:extLst>
          </p:cNvPr>
          <p:cNvSpPr>
            <a:spLocks noGrp="1"/>
          </p:cNvSpPr>
          <p:nvPr>
            <p:ph type="sldNum" sz="quarter" idx="12"/>
          </p:nvPr>
        </p:nvSpPr>
        <p:spPr/>
        <p:txBody>
          <a:bodyPr/>
          <a:lstStyle/>
          <a:p>
            <a:pPr defTabSz="685800"/>
            <a:fld id="{D983F1FA-211D-3044-9E35-958DFBC26156}" type="slidenum">
              <a:rPr lang="en-US">
                <a:solidFill>
                  <a:prstClr val="white"/>
                </a:solidFill>
                <a:latin typeface="Calibri"/>
              </a:rPr>
              <a:pPr defTabSz="685800"/>
              <a:t>148</a:t>
            </a:fld>
            <a:endParaRPr lang="en-US">
              <a:solidFill>
                <a:prstClr val="white"/>
              </a:solidFill>
              <a:latin typeface="Calibri"/>
            </a:endParaRPr>
          </a:p>
        </p:txBody>
      </p:sp>
      <p:sp>
        <p:nvSpPr>
          <p:cNvPr id="4" name="Title 3">
            <a:extLst>
              <a:ext uri="{FF2B5EF4-FFF2-40B4-BE49-F238E27FC236}">
                <a16:creationId xmlns:a16="http://schemas.microsoft.com/office/drawing/2014/main" id="{B9E4A788-8DAD-465F-8112-5BAFD67CCBEC}"/>
              </a:ext>
            </a:extLst>
          </p:cNvPr>
          <p:cNvSpPr>
            <a:spLocks noGrp="1"/>
          </p:cNvSpPr>
          <p:nvPr>
            <p:ph type="title"/>
          </p:nvPr>
        </p:nvSpPr>
        <p:spPr/>
        <p:txBody>
          <a:bodyPr>
            <a:normAutofit/>
          </a:bodyPr>
          <a:lstStyle/>
          <a:p>
            <a:r>
              <a:rPr lang="en-US" sz="2800">
                <a:latin typeface="Arial"/>
                <a:cs typeface="Arial"/>
              </a:rPr>
              <a:t>Benefits of Working with OSDBU</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9101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E3D8C5-C4E7-439A-9B05-7383007F4E9A}"/>
              </a:ext>
            </a:extLst>
          </p:cNvPr>
          <p:cNvSpPr>
            <a:spLocks noGrp="1"/>
          </p:cNvSpPr>
          <p:nvPr>
            <p:ph type="sldNum" sz="quarter" idx="12"/>
          </p:nvPr>
        </p:nvSpPr>
        <p:spPr/>
        <p:txBody>
          <a:bodyPr/>
          <a:lstStyle/>
          <a:p>
            <a:pPr defTabSz="685800">
              <a:defRPr/>
            </a:pPr>
            <a:fld id="{D983F1FA-211D-3044-9E35-958DFBC26156}" type="slidenum">
              <a:rPr lang="en-US">
                <a:solidFill>
                  <a:prstClr val="white"/>
                </a:solidFill>
                <a:latin typeface="Calibri"/>
              </a:rPr>
              <a:pPr defTabSz="685800">
                <a:defRPr/>
              </a:pPr>
              <a:t>149</a:t>
            </a:fld>
            <a:endParaRPr lang="en-US">
              <a:solidFill>
                <a:prstClr val="white"/>
              </a:solidFill>
              <a:latin typeface="Calibri"/>
            </a:endParaRPr>
          </a:p>
        </p:txBody>
      </p:sp>
      <p:sp>
        <p:nvSpPr>
          <p:cNvPr id="4" name="Title 3">
            <a:extLst>
              <a:ext uri="{FF2B5EF4-FFF2-40B4-BE49-F238E27FC236}">
                <a16:creationId xmlns:a16="http://schemas.microsoft.com/office/drawing/2014/main" id="{B9E4A788-8DAD-465F-8112-5BAFD67CCBEC}"/>
              </a:ext>
            </a:extLst>
          </p:cNvPr>
          <p:cNvSpPr>
            <a:spLocks noGrp="1"/>
          </p:cNvSpPr>
          <p:nvPr>
            <p:ph type="title"/>
          </p:nvPr>
        </p:nvSpPr>
        <p:spPr/>
        <p:txBody>
          <a:bodyPr>
            <a:normAutofit/>
          </a:bodyPr>
          <a:lstStyle/>
          <a:p>
            <a:r>
              <a:rPr lang="en-US" sz="2800" dirty="0">
                <a:latin typeface="Arial"/>
                <a:cs typeface="Arial"/>
              </a:rPr>
              <a:t>VA’s Top IT NAICS</a:t>
            </a:r>
          </a:p>
        </p:txBody>
      </p:sp>
      <p:graphicFrame>
        <p:nvGraphicFramePr>
          <p:cNvPr id="11" name="Content Placeholder 10">
            <a:extLst>
              <a:ext uri="{FF2B5EF4-FFF2-40B4-BE49-F238E27FC236}">
                <a16:creationId xmlns:a16="http://schemas.microsoft.com/office/drawing/2014/main" id="{134D5F91-56EF-4D02-B24E-49B36CD90C79}"/>
              </a:ext>
            </a:extLst>
          </p:cNvPr>
          <p:cNvGraphicFramePr>
            <a:graphicFrameLocks noGrp="1"/>
          </p:cNvGraphicFramePr>
          <p:nvPr>
            <p:ph idx="1"/>
          </p:nvPr>
        </p:nvGraphicFramePr>
        <p:xfrm>
          <a:off x="0" y="655320"/>
          <a:ext cx="9144000" cy="5144436"/>
        </p:xfrm>
        <a:graphic>
          <a:graphicData uri="http://schemas.openxmlformats.org/drawingml/2006/table">
            <a:tbl>
              <a:tblPr firstRow="1" bandRow="1">
                <a:tableStyleId>{D7AC3CCA-C797-4891-BE02-D94E43425B78}</a:tableStyleId>
              </a:tblPr>
              <a:tblGrid>
                <a:gridCol w="870914">
                  <a:extLst>
                    <a:ext uri="{9D8B030D-6E8A-4147-A177-3AD203B41FA5}">
                      <a16:colId xmlns:a16="http://schemas.microsoft.com/office/drawing/2014/main" val="3229997562"/>
                    </a:ext>
                  </a:extLst>
                </a:gridCol>
                <a:gridCol w="3109034">
                  <a:extLst>
                    <a:ext uri="{9D8B030D-6E8A-4147-A177-3AD203B41FA5}">
                      <a16:colId xmlns:a16="http://schemas.microsoft.com/office/drawing/2014/main" val="3917688304"/>
                    </a:ext>
                  </a:extLst>
                </a:gridCol>
                <a:gridCol w="1128408">
                  <a:extLst>
                    <a:ext uri="{9D8B030D-6E8A-4147-A177-3AD203B41FA5}">
                      <a16:colId xmlns:a16="http://schemas.microsoft.com/office/drawing/2014/main" val="279807257"/>
                    </a:ext>
                  </a:extLst>
                </a:gridCol>
                <a:gridCol w="2002923">
                  <a:extLst>
                    <a:ext uri="{9D8B030D-6E8A-4147-A177-3AD203B41FA5}">
                      <a16:colId xmlns:a16="http://schemas.microsoft.com/office/drawing/2014/main" val="3427674934"/>
                    </a:ext>
                  </a:extLst>
                </a:gridCol>
                <a:gridCol w="2032721">
                  <a:extLst>
                    <a:ext uri="{9D8B030D-6E8A-4147-A177-3AD203B41FA5}">
                      <a16:colId xmlns:a16="http://schemas.microsoft.com/office/drawing/2014/main" val="972797735"/>
                    </a:ext>
                  </a:extLst>
                </a:gridCol>
              </a:tblGrid>
              <a:tr h="989204">
                <a:tc>
                  <a:txBody>
                    <a:bodyPr/>
                    <a:lstStyle/>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NAICS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solidFill>
                      <a:schemeClr val="accent2">
                        <a:lumMod val="50000"/>
                      </a:schemeClr>
                    </a:solidFill>
                  </a:tcPr>
                </a:tc>
                <a:tc>
                  <a:txBody>
                    <a:bodyPr/>
                    <a:lstStyle/>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NAICS 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solidFill>
                      <a:schemeClr val="accent2">
                        <a:lumMod val="50000"/>
                      </a:schemeClr>
                    </a:solidFill>
                  </a:tcPr>
                </a:tc>
                <a:tc>
                  <a:txBody>
                    <a:bodyPr/>
                    <a:lstStyle/>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VA Spend</a:t>
                      </a:r>
                    </a:p>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(Million)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solidFill>
                      <a:schemeClr val="accent2">
                        <a:lumMod val="50000"/>
                      </a:schemeClr>
                    </a:solidFill>
                  </a:tcPr>
                </a:tc>
                <a:tc>
                  <a:txBody>
                    <a:bodyPr/>
                    <a:lstStyle/>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Small Business Contract Value (Million)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solidFill>
                      <a:schemeClr val="accent2">
                        <a:lumMod val="50000"/>
                      </a:schemeClr>
                    </a:solidFill>
                  </a:tcPr>
                </a:tc>
                <a:tc>
                  <a:txBody>
                    <a:bodyPr/>
                    <a:lstStyle/>
                    <a:p>
                      <a:pPr marL="0" marR="0" algn="ctr">
                        <a:spcBef>
                          <a:spcPts val="0"/>
                        </a:spcBef>
                        <a:spcAft>
                          <a:spcPts val="0"/>
                        </a:spcAft>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Percentage of contracts awarded to Small Business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solidFill>
                      <a:schemeClr val="accent2">
                        <a:lumMod val="50000"/>
                      </a:schemeClr>
                    </a:solidFill>
                  </a:tcPr>
                </a:tc>
                <a:extLst>
                  <a:ext uri="{0D108BD9-81ED-4DB2-BD59-A6C34878D82A}">
                    <a16:rowId xmlns:a16="http://schemas.microsoft.com/office/drawing/2014/main" val="1230821202"/>
                  </a:ext>
                </a:extLst>
              </a:tr>
              <a:tr h="432777">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541512</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Computer Systems Design Services</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$3993</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$664</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16.6%</a:t>
                      </a:r>
                    </a:p>
                  </a:txBody>
                  <a:tcPr marL="51435" marR="51435" marT="0" marB="0" anchor="b">
                    <a:solidFill>
                      <a:schemeClr val="accent3">
                        <a:lumMod val="20000"/>
                        <a:lumOff val="80000"/>
                      </a:schemeClr>
                    </a:solidFill>
                  </a:tcPr>
                </a:tc>
                <a:extLst>
                  <a:ext uri="{0D108BD9-81ED-4DB2-BD59-A6C34878D82A}">
                    <a16:rowId xmlns:a16="http://schemas.microsoft.com/office/drawing/2014/main" val="39572652"/>
                  </a:ext>
                </a:extLst>
              </a:tr>
              <a:tr h="383014">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541519</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Other Computer Related Services</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$2307</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$1917</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83.1%</a:t>
                      </a:r>
                    </a:p>
                  </a:txBody>
                  <a:tcPr marL="51435" marR="51435" marT="0" marB="0" anchor="b"/>
                </a:tc>
                <a:extLst>
                  <a:ext uri="{0D108BD9-81ED-4DB2-BD59-A6C34878D82A}">
                    <a16:rowId xmlns:a16="http://schemas.microsoft.com/office/drawing/2014/main" val="2442078902"/>
                  </a:ext>
                </a:extLst>
              </a:tr>
              <a:tr h="766029">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334510</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Electromedical and Electrotherapeutic Apparatus Manufacturing</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$643</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$122</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19.1%</a:t>
                      </a:r>
                    </a:p>
                  </a:txBody>
                  <a:tcPr marL="51435" marR="51435" marT="0" marB="0" anchor="b"/>
                </a:tc>
                <a:extLst>
                  <a:ext uri="{0D108BD9-81ED-4DB2-BD59-A6C34878D82A}">
                    <a16:rowId xmlns:a16="http://schemas.microsoft.com/office/drawing/2014/main" val="3221835297"/>
                  </a:ext>
                </a:extLst>
              </a:tr>
              <a:tr h="444191">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511210</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Software Publishers</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$611</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$25.3</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4.1%</a:t>
                      </a:r>
                    </a:p>
                  </a:txBody>
                  <a:tcPr marL="51435" marR="51435" marT="0" marB="0" anchor="b"/>
                </a:tc>
                <a:extLst>
                  <a:ext uri="{0D108BD9-81ED-4DB2-BD59-A6C34878D82A}">
                    <a16:rowId xmlns:a16="http://schemas.microsoft.com/office/drawing/2014/main" val="1190585145"/>
                  </a:ext>
                </a:extLst>
              </a:tr>
              <a:tr h="689147">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518210</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Computing Infrastructure Providers, Data Processing, Web Hosting, and Related Services</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$546</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$105</a:t>
                      </a:r>
                    </a:p>
                  </a:txBody>
                  <a:tcPr marL="51435" marR="51435" marT="0" marB="0" anchor="b">
                    <a:solidFill>
                      <a:schemeClr val="accent3">
                        <a:lumMod val="20000"/>
                        <a:lumOff val="80000"/>
                      </a:schemeClr>
                    </a:solidFill>
                  </a:tcPr>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19.4%</a:t>
                      </a:r>
                    </a:p>
                  </a:txBody>
                  <a:tcPr marL="51435" marR="51435" marT="0" marB="0" anchor="b">
                    <a:solidFill>
                      <a:schemeClr val="accent3">
                        <a:lumMod val="20000"/>
                        <a:lumOff val="80000"/>
                      </a:schemeClr>
                    </a:solidFill>
                  </a:tcPr>
                </a:tc>
                <a:extLst>
                  <a:ext uri="{0D108BD9-81ED-4DB2-BD59-A6C34878D82A}">
                    <a16:rowId xmlns:a16="http://schemas.microsoft.com/office/drawing/2014/main" val="2468259168"/>
                  </a:ext>
                </a:extLst>
              </a:tr>
              <a:tr h="432777">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334517</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Irradiation Apparatus Manufacturing</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$474</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$20</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4.3%</a:t>
                      </a:r>
                    </a:p>
                  </a:txBody>
                  <a:tcPr marL="51435" marR="51435" marT="0" marB="0" anchor="b"/>
                </a:tc>
                <a:extLst>
                  <a:ext uri="{0D108BD9-81ED-4DB2-BD59-A6C34878D82A}">
                    <a16:rowId xmlns:a16="http://schemas.microsoft.com/office/drawing/2014/main" val="1394679257"/>
                  </a:ext>
                </a:extLst>
              </a:tr>
              <a:tr h="574520">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541511</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Custom Computer Program Services</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$363</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$207</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57.2%</a:t>
                      </a:r>
                    </a:p>
                  </a:txBody>
                  <a:tcPr marL="51435" marR="51435" marT="0" marB="0" anchor="b"/>
                </a:tc>
                <a:extLst>
                  <a:ext uri="{0D108BD9-81ED-4DB2-BD59-A6C34878D82A}">
                    <a16:rowId xmlns:a16="http://schemas.microsoft.com/office/drawing/2014/main" val="2967464427"/>
                  </a:ext>
                </a:extLst>
              </a:tr>
              <a:tr h="432777">
                <a:tc>
                  <a:txBody>
                    <a:bodyPr/>
                    <a:lstStyle/>
                    <a:p>
                      <a:pPr marL="0" marR="0" algn="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334111</a:t>
                      </a:r>
                    </a:p>
                  </a:txBody>
                  <a:tcPr marL="51435" marR="51435" marT="0" marB="0" anchor="b"/>
                </a:tc>
                <a:tc>
                  <a:txBody>
                    <a:bodyPr/>
                    <a:lstStyle/>
                    <a:p>
                      <a:pPr marL="0" marR="0" algn="ctr">
                        <a:spcBef>
                          <a:spcPts val="0"/>
                        </a:spcBef>
                        <a:spcAft>
                          <a:spcPts val="0"/>
                        </a:spcAft>
                      </a:pPr>
                      <a:r>
                        <a:rPr lang="en-US" sz="1400">
                          <a:solidFill>
                            <a:schemeClr val="tx1"/>
                          </a:solidFill>
                          <a:effectLst/>
                          <a:latin typeface="Arial" panose="020B0604020202020204" pitchFamily="34" charset="0"/>
                          <a:ea typeface="Calibri" panose="020F0502020204030204" pitchFamily="34" charset="0"/>
                          <a:cs typeface="Arial" panose="020B0604020202020204" pitchFamily="34" charset="0"/>
                        </a:rPr>
                        <a:t>Electronic Computer Manufacturing </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$309</a:t>
                      </a:r>
                    </a:p>
                  </a:txBody>
                  <a:tcPr marL="51435" marR="51435" marT="0" marB="0" anchor="b"/>
                </a:tc>
                <a:tc>
                  <a:txBody>
                    <a:bodyPr/>
                    <a:lstStyle/>
                    <a:p>
                      <a:pPr marL="0" marR="0" algn="ctr">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$59</a:t>
                      </a:r>
                    </a:p>
                  </a:txBody>
                  <a:tcPr marL="51435" marR="51435" marT="0" marB="0" anchor="b"/>
                </a:tc>
                <a:tc>
                  <a:txBody>
                    <a:bodyPr/>
                    <a:lstStyle/>
                    <a:p>
                      <a:pPr marL="0" marR="0" algn="ctr">
                        <a:spcBef>
                          <a:spcPts val="0"/>
                        </a:spcBef>
                        <a:spcAft>
                          <a:spcPts val="0"/>
                        </a:spcAft>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19.3%</a:t>
                      </a:r>
                    </a:p>
                  </a:txBody>
                  <a:tcPr marL="51435" marR="51435" marT="0" marB="0" anchor="b"/>
                </a:tc>
                <a:extLst>
                  <a:ext uri="{0D108BD9-81ED-4DB2-BD59-A6C34878D82A}">
                    <a16:rowId xmlns:a16="http://schemas.microsoft.com/office/drawing/2014/main" val="3698957905"/>
                  </a:ext>
                </a:extLst>
              </a:tr>
            </a:tbl>
          </a:graphicData>
        </a:graphic>
      </p:graphicFrame>
      <p:sp>
        <p:nvSpPr>
          <p:cNvPr id="2" name="TextBox 1">
            <a:extLst>
              <a:ext uri="{FF2B5EF4-FFF2-40B4-BE49-F238E27FC236}">
                <a16:creationId xmlns:a16="http://schemas.microsoft.com/office/drawing/2014/main" id="{6E799B9E-2D9E-4632-8127-956DC7E1B98D}"/>
              </a:ext>
            </a:extLst>
          </p:cNvPr>
          <p:cNvSpPr txBox="1"/>
          <p:nvPr/>
        </p:nvSpPr>
        <p:spPr>
          <a:xfrm>
            <a:off x="1706624" y="5799756"/>
            <a:ext cx="5724644" cy="300082"/>
          </a:xfrm>
          <a:prstGeom prst="rect">
            <a:avLst/>
          </a:prstGeom>
          <a:noFill/>
        </p:spPr>
        <p:txBody>
          <a:bodyPr wrap="none" lIns="91440" tIns="45720" rIns="91440" bIns="45720" rtlCol="0" anchor="t">
            <a:spAutoFit/>
          </a:bodyPr>
          <a:lstStyle/>
          <a:p>
            <a:pPr defTabSz="685800">
              <a:defRPr/>
            </a:pPr>
            <a:r>
              <a:rPr lang="en-US" sz="1350" i="1" dirty="0">
                <a:solidFill>
                  <a:srgbClr val="000000"/>
                </a:solidFill>
                <a:latin typeface="Arial"/>
                <a:cs typeface="Arial"/>
              </a:rPr>
              <a:t>*Figures reflect data in FPDS for October 1, 2022 – September 30, 2023</a:t>
            </a:r>
          </a:p>
        </p:txBody>
      </p:sp>
    </p:spTree>
    <p:extLst>
      <p:ext uri="{BB962C8B-B14F-4D97-AF65-F5344CB8AC3E}">
        <p14:creationId xmlns:p14="http://schemas.microsoft.com/office/powerpoint/2010/main" val="240709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86800" y="6400232"/>
            <a:ext cx="384630" cy="4100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&amp; 4</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QTR FY24 Forecasted Opportunities</a:t>
            </a:r>
          </a:p>
        </p:txBody>
      </p:sp>
      <p:sp>
        <p:nvSpPr>
          <p:cNvPr id="6" name="Content Placeholder 2"/>
          <p:cNvSpPr txBox="1">
            <a:spLocks/>
          </p:cNvSpPr>
          <p:nvPr/>
        </p:nvSpPr>
        <p:spPr bwMode="auto">
          <a:xfrm>
            <a:off x="203470" y="813091"/>
            <a:ext cx="8737060" cy="56716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6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rPr>
              <a:t>Total Actions: 239	Total Dollars: </a:t>
            </a:r>
            <a:r>
              <a:rPr kumimoji="0" lang="en-US" sz="2400" b="1" i="0" u="none" strike="noStrike" kern="1200" cap="none" spc="0" normalizeH="0" baseline="0" noProof="0" dirty="0">
                <a:ln>
                  <a:noFill/>
                </a:ln>
                <a:solidFill>
                  <a:srgbClr val="000000"/>
                </a:solidFill>
                <a:effectLst/>
                <a:uLnTx/>
                <a:uFillTx/>
              </a:rPr>
              <a:t>$5.4B</a:t>
            </a:r>
            <a:r>
              <a:rPr kumimoji="0" lang="en-US" sz="2600" b="0" i="0" u="none" strike="noStrike" kern="1200" cap="none" spc="0" normalizeH="0" baseline="0" noProof="0" dirty="0">
                <a:ln>
                  <a:noFill/>
                </a:ln>
                <a:solidFill>
                  <a:prstClr val="black"/>
                </a:solidFill>
                <a:effectLst/>
                <a:uLnTx/>
                <a:uFillTx/>
              </a:rPr>
              <a:t>	</a:t>
            </a:r>
          </a:p>
          <a:p>
            <a:pPr marL="461772" marR="0" lvl="0" indent="0" algn="l" defTabSz="914400" rtl="0" eaLnBrk="1" fontAlgn="auto" latinLnBrk="0" hangingPunct="1">
              <a:lnSpc>
                <a:spcPct val="96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black"/>
                </a:solidFill>
                <a:effectLst/>
                <a:uLnTx/>
                <a:uFillTx/>
              </a:rPr>
              <a:t>Top 5 Opportunities </a:t>
            </a:r>
            <a:r>
              <a:rPr kumimoji="0" lang="en-US" sz="2200" b="0" i="1" u="none" strike="noStrike" kern="1200" cap="none" spc="0" normalizeH="0" baseline="0" noProof="0" dirty="0">
                <a:ln>
                  <a:noFill/>
                </a:ln>
                <a:solidFill>
                  <a:prstClr val="black"/>
                </a:solidFill>
                <a:effectLst/>
                <a:uLnTx/>
                <a:uFillTx/>
              </a:rPr>
              <a:t>(by total contract value)</a:t>
            </a:r>
            <a:r>
              <a:rPr kumimoji="0" lang="en-US" sz="2200" b="0" i="0" u="none" strike="noStrike" kern="1200" cap="none" spc="0" normalizeH="0" baseline="0" noProof="0" dirty="0">
                <a:ln>
                  <a:noFill/>
                </a:ln>
                <a:solidFill>
                  <a:prstClr val="black"/>
                </a:solidFill>
                <a:effectLst/>
                <a:uLnTx/>
                <a:uFillTx/>
              </a:rPr>
              <a:t>:</a:t>
            </a:r>
            <a:endParaRPr kumimoji="0" lang="en-US" sz="2200" b="0" i="0" u="none" strike="noStrike" kern="1200" cap="none" spc="0" normalizeH="0" baseline="0" noProof="0" dirty="0">
              <a:ln>
                <a:noFill/>
              </a:ln>
              <a:solidFill>
                <a:srgbClr val="FF0000"/>
              </a:solidFill>
              <a:effectLst/>
              <a:uLnTx/>
              <a:uFillTx/>
            </a:endParaRPr>
          </a:p>
          <a:p>
            <a:pPr marL="457200" marR="0" lvl="1" indent="0" algn="l" defTabSz="914400" rtl="0" eaLnBrk="1" fontAlgn="auto" latinLnBrk="0" hangingPunct="1">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Transformation Support Services (TSS)</a:t>
            </a:r>
          </a:p>
          <a:p>
            <a:pPr marL="1209294" marR="0" lvl="2" indent="-285750" algn="l" defTabSz="914400" rtl="0" eaLnBrk="1" fontAlgn="auto" latinLnBrk="0" hangingPunct="1">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Jimmie Sue Harrison (</a:t>
            </a:r>
            <a:r>
              <a:rPr kumimoji="0" lang="en-US" sz="1500" b="0" i="0" u="sng" strike="noStrike" kern="1200" cap="none" spc="0" normalizeH="0" baseline="0" noProof="0" dirty="0">
                <a:ln>
                  <a:noFill/>
                </a:ln>
                <a:solidFill>
                  <a:srgbClr val="000000"/>
                </a:solidFill>
                <a:effectLst/>
                <a:uLnTx/>
                <a:uFillTx/>
              </a:rPr>
              <a:t>Jimmiesue.Harrison</a:t>
            </a:r>
            <a:r>
              <a:rPr kumimoji="0" lang="en-US" sz="1500" b="0" i="0" u="sng"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t>
            </a:r>
            <a:r>
              <a:rPr kumimoji="0" lang="en-US" sz="1500" b="0" i="0" u="none"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1" fontAlgn="auto" latinLnBrk="0" hangingPunct="1">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Summer Spalliero (</a:t>
            </a:r>
            <a:r>
              <a:rPr kumimoji="0" lang="en-US" sz="1500" b="0" i="0" u="sng" strike="noStrike" kern="1200" cap="none" spc="0" normalizeH="0" baseline="0" noProof="0" dirty="0">
                <a:ln>
                  <a:noFill/>
                </a:ln>
                <a:solidFill>
                  <a:srgbClr val="000000"/>
                </a:solidFill>
                <a:effectLst/>
                <a:uLnTx/>
                <a:uFillTx/>
              </a:rPr>
              <a:t>Summer.Spalliero</a:t>
            </a:r>
            <a:r>
              <a:rPr kumimoji="0" lang="en-US" sz="1500" b="0" i="0" u="none" strike="noStrike" kern="1200" cap="none" spc="0" normalizeH="0" baseline="0" noProof="0" dirty="0">
                <a:ln>
                  <a:noFill/>
                </a:ln>
                <a:solidFill>
                  <a:srgbClr val="000000"/>
                </a:solidFill>
                <a:effectLst/>
                <a:uLnTx/>
                <a:uFillTx/>
                <a:hlinkClick r:id="rId4">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Onboarding, Management, Engineering, Governance, and Assurance Services (OMEGA)</a:t>
            </a:r>
          </a:p>
          <a:p>
            <a:pPr marL="1209294" marR="0" lvl="2" indent="-285750" algn="l" defTabSz="914400" rtl="0" eaLnBrk="1" fontAlgn="auto" latinLnBrk="0" hangingPunct="1">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Mary Renick (</a:t>
            </a:r>
            <a:r>
              <a:rPr kumimoji="0" lang="en-US" sz="1500" b="0" i="0" u="sng" strike="noStrike" kern="1200" cap="none" spc="0" normalizeH="0" baseline="0" noProof="0" dirty="0">
                <a:ln>
                  <a:noFill/>
                </a:ln>
                <a:solidFill>
                  <a:srgbClr val="000000"/>
                </a:solidFill>
                <a:effectLst/>
                <a:uLnTx/>
                <a:uFillTx/>
              </a:rPr>
              <a:t>Mary.Renick</a:t>
            </a:r>
            <a:r>
              <a:rPr kumimoji="0" lang="en-US" sz="1500" b="0" i="0" u="none"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Christopher Minetti (</a:t>
            </a:r>
            <a:r>
              <a:rPr kumimoji="0" lang="en-US" sz="1500" b="0" i="0" u="sng" strike="noStrike" kern="1200" cap="none" spc="0" normalizeH="0" baseline="0" noProof="0" dirty="0">
                <a:ln>
                  <a:noFill/>
                </a:ln>
                <a:solidFill>
                  <a:srgbClr val="000000"/>
                </a:solidFill>
                <a:effectLst/>
                <a:uLnTx/>
                <a:uFillTx/>
              </a:rPr>
              <a:t>Christopher.Minetti</a:t>
            </a:r>
            <a:r>
              <a:rPr kumimoji="0" lang="en-US" sz="1500" b="0" i="0" u="none" strike="noStrike" kern="1200" cap="none" spc="0" normalizeH="0" baseline="0" noProof="0" dirty="0">
                <a:ln>
                  <a:noFill/>
                </a:ln>
                <a:solidFill>
                  <a:srgbClr val="000000"/>
                </a:solidFill>
                <a:effectLst/>
                <a:uLnTx/>
                <a:uFillTx/>
                <a:hlinkClick r:id="rId5">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Endpoint Support and Operations Monitoring (ESOM)</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Maria Murphy (</a:t>
            </a:r>
            <a:r>
              <a:rPr kumimoji="0" lang="en-US" sz="1500" b="0" i="0" u="sng" strike="noStrike" kern="1200" cap="none" spc="0" normalizeH="0" baseline="0" noProof="0" dirty="0">
                <a:ln>
                  <a:noFill/>
                </a:ln>
                <a:solidFill>
                  <a:srgbClr val="000000"/>
                </a:solidFill>
                <a:effectLst/>
                <a:uLnTx/>
                <a:uFillTx/>
              </a:rPr>
              <a:t>Maria.Murphy</a:t>
            </a:r>
            <a:r>
              <a:rPr kumimoji="0" lang="en-US" sz="1500" b="0" i="0" u="none" strike="noStrike" kern="1200" cap="none" spc="0" normalizeH="0" baseline="0" noProof="0" dirty="0">
                <a:ln>
                  <a:noFill/>
                </a:ln>
                <a:solidFill>
                  <a:srgbClr val="000000"/>
                </a:solidFill>
                <a:effectLst/>
                <a:uLnTx/>
                <a:uFillTx/>
                <a:hlinkClick r:id="rId6">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Christopher Minetti (</a:t>
            </a:r>
            <a:r>
              <a:rPr kumimoji="0" lang="en-US" sz="1500" b="0" i="0" u="sng" strike="noStrike" kern="1200" cap="none" spc="0" normalizeH="0" baseline="0" noProof="0" dirty="0">
                <a:ln>
                  <a:noFill/>
                </a:ln>
                <a:solidFill>
                  <a:srgbClr val="000000"/>
                </a:solidFill>
                <a:effectLst/>
                <a:uLnTx/>
                <a:uFillTx/>
              </a:rPr>
              <a:t>Christopher.Minetti@va.gov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VHA Finance Product Line </a:t>
            </a:r>
            <a:r>
              <a:rPr kumimoji="0" lang="en-US" sz="1800" b="1" i="0" u="none" strike="noStrike" kern="1200" cap="none" spc="0" normalizeH="0" baseline="0" noProof="0" dirty="0" err="1">
                <a:ln>
                  <a:noFill/>
                </a:ln>
                <a:solidFill>
                  <a:srgbClr val="000000"/>
                </a:solidFill>
                <a:effectLst/>
                <a:uLnTx/>
                <a:uFillTx/>
              </a:rPr>
              <a:t>DevSecOps</a:t>
            </a:r>
            <a:endParaRPr kumimoji="0" lang="en-US" sz="1800" b="1" i="0" u="none" strike="noStrike" kern="1200" cap="none" spc="0" normalizeH="0" baseline="0" noProof="0" dirty="0">
              <a:ln>
                <a:noFill/>
              </a:ln>
              <a:solidFill>
                <a:srgbClr val="000000"/>
              </a:solidFill>
              <a:effectLst/>
              <a:uLnTx/>
              <a:uFillTx/>
            </a:endParaRP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Diane </a:t>
            </a:r>
            <a:r>
              <a:rPr kumimoji="0" lang="en-US" sz="1500" b="0" i="0" u="none" strike="noStrike" kern="1200" cap="none" spc="0" normalizeH="0" baseline="0" noProof="0" dirty="0" err="1">
                <a:ln>
                  <a:noFill/>
                </a:ln>
                <a:solidFill>
                  <a:srgbClr val="000000"/>
                </a:solidFill>
                <a:effectLst/>
                <a:uLnTx/>
                <a:uFillTx/>
              </a:rPr>
              <a:t>Torry</a:t>
            </a:r>
            <a:r>
              <a:rPr kumimoji="0" lang="en-US" sz="1500" b="0" i="0" u="none" strike="noStrike" kern="1200" cap="none" spc="0" normalizeH="0" baseline="0" noProof="0" dirty="0">
                <a:ln>
                  <a:noFill/>
                </a:ln>
                <a:solidFill>
                  <a:srgbClr val="000000"/>
                </a:solidFill>
                <a:effectLst/>
                <a:uLnTx/>
                <a:uFillTx/>
              </a:rPr>
              <a:t> (</a:t>
            </a:r>
            <a:r>
              <a:rPr kumimoji="0" lang="en-US" sz="1500" b="0" i="0" u="none" strike="noStrike" kern="1200" cap="none" spc="0" normalizeH="0" baseline="0" noProof="0" dirty="0">
                <a:ln>
                  <a:noFill/>
                </a:ln>
                <a:solidFill>
                  <a:srgbClr val="000000"/>
                </a:solidFill>
                <a:effectLst/>
                <a:uLnTx/>
                <a:uFillTx/>
                <a:hlinkClick r:id="rId7">
                  <a:extLst>
                    <a:ext uri="{A12FA001-AC4F-418D-AE19-62706E023703}">
                      <ahyp:hlinkClr xmlns:ahyp="http://schemas.microsoft.com/office/drawing/2018/hyperlinkcolor" val="tx"/>
                    </a:ext>
                  </a:extLst>
                </a:hlinkClick>
              </a:rPr>
              <a:t>Diane.Torry@va.gov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Matthew Truex (</a:t>
            </a:r>
            <a:r>
              <a:rPr kumimoji="0" lang="en-US" sz="1500" b="0" i="0" u="sng" strike="noStrike" kern="1200" cap="none" spc="0" normalizeH="0" baseline="0" noProof="0" dirty="0">
                <a:ln>
                  <a:noFill/>
                </a:ln>
                <a:solidFill>
                  <a:srgbClr val="000000"/>
                </a:solidFill>
                <a:effectLst/>
                <a:uLnTx/>
                <a:uFillTx/>
                <a:hlinkClick r:id="rId8"/>
              </a:rPr>
              <a:t>Matthew.Truex1</a:t>
            </a:r>
            <a:r>
              <a:rPr kumimoji="0" lang="en-US" sz="1500" b="0" i="0" u="none" strike="noStrike" kern="1200" cap="none" spc="0" normalizeH="0" baseline="0" noProof="0" dirty="0">
                <a:ln>
                  <a:noFill/>
                </a:ln>
                <a:solidFill>
                  <a:srgbClr val="000000"/>
                </a:solidFill>
                <a:effectLst/>
                <a:uLnTx/>
                <a:uFillTx/>
                <a:hlinkClick r:id="rId8"/>
              </a:rPr>
              <a:t>@va.gov</a:t>
            </a:r>
            <a:r>
              <a:rPr kumimoji="0" lang="en-US" sz="1500" b="0" i="0" u="none" strike="noStrike" kern="1200" cap="none" spc="0" normalizeH="0" baseline="0" noProof="0" dirty="0">
                <a:ln>
                  <a:noFill/>
                </a:ln>
                <a:solidFill>
                  <a:srgbClr val="000000"/>
                </a:solidFill>
                <a:effectLst/>
                <a:uLnTx/>
                <a:uFillTx/>
              </a:rPr>
              <a:t>)</a:t>
            </a:r>
          </a:p>
          <a:p>
            <a:pPr marL="457200" lvl="1" indent="0">
              <a:lnSpc>
                <a:spcPct val="96000"/>
              </a:lnSpc>
              <a:spcBef>
                <a:spcPts val="0"/>
              </a:spcBef>
              <a:spcAft>
                <a:spcPts val="300"/>
              </a:spcAft>
              <a:buFont typeface="Wingdings" panose="05000000000000000000" pitchFamily="2" charset="2"/>
              <a:buChar char="§"/>
              <a:defRPr/>
            </a:pPr>
            <a:r>
              <a:rPr lang="en-US" sz="1800" b="1" dirty="0">
                <a:solidFill>
                  <a:srgbClr val="000000"/>
                </a:solidFill>
              </a:rPr>
              <a:t>External Assessment Services (SAVD EAS) and Perimeter Defense</a:t>
            </a:r>
          </a:p>
          <a:p>
            <a:pPr marL="1209294" lvl="2" indent="-285750">
              <a:lnSpc>
                <a:spcPct val="96000"/>
              </a:lnSpc>
              <a:spcBef>
                <a:spcPts val="0"/>
              </a:spcBef>
              <a:buFont typeface="Symbol" panose="05050102010706020507" pitchFamily="18" charset="2"/>
              <a:buChar char="-"/>
              <a:defRPr/>
            </a:pPr>
            <a:r>
              <a:rPr lang="en-US" sz="1500" dirty="0">
                <a:solidFill>
                  <a:srgbClr val="000000"/>
                </a:solidFill>
              </a:rPr>
              <a:t>OIT Customer POC: Brian Baker (</a:t>
            </a:r>
            <a:r>
              <a:rPr lang="en-US" sz="1500" u="sng" dirty="0">
                <a:solidFill>
                  <a:srgbClr val="000000"/>
                </a:solidFill>
                <a:hlinkClick r:id="rId9"/>
              </a:rPr>
              <a:t>Brian.Baker4@va.gov</a:t>
            </a:r>
            <a:r>
              <a:rPr lang="en-US" sz="1500" dirty="0">
                <a:solidFill>
                  <a:srgbClr val="000000"/>
                </a:solidFill>
              </a:rPr>
              <a:t>)</a:t>
            </a:r>
          </a:p>
          <a:p>
            <a:pPr marL="1209294" lvl="2" indent="-285750">
              <a:lnSpc>
                <a:spcPct val="96000"/>
              </a:lnSpc>
              <a:spcBef>
                <a:spcPts val="0"/>
              </a:spcBef>
              <a:buFont typeface="Symbol" panose="05050102010706020507" pitchFamily="18" charset="2"/>
              <a:buChar char="-"/>
              <a:defRPr/>
            </a:pPr>
            <a:r>
              <a:rPr lang="en-US" sz="1500" dirty="0">
                <a:solidFill>
                  <a:srgbClr val="000000"/>
                </a:solidFill>
              </a:rPr>
              <a:t>TAC CO: Evan Schlisserman (</a:t>
            </a:r>
            <a:r>
              <a:rPr lang="en-US" sz="1500" u="sng" dirty="0">
                <a:solidFill>
                  <a:srgbClr val="000000"/>
                </a:solidFill>
              </a:rPr>
              <a:t>Evan.Schlisserman@va.gov</a:t>
            </a:r>
            <a:r>
              <a:rPr lang="en-US" sz="1500" dirty="0">
                <a:solidFill>
                  <a:srgbClr val="000000"/>
                </a:solidFill>
              </a:rPr>
              <a: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endParaRPr kumimoji="0" lang="en-US" sz="1500" b="0" i="0" u="none" strike="noStrike" kern="1200" cap="none" spc="0" normalizeH="0" baseline="0" noProof="0" dirty="0">
              <a:ln>
                <a:noFill/>
              </a:ln>
              <a:solidFill>
                <a:srgbClr val="000000"/>
              </a:solidFill>
              <a:effectLst/>
              <a:uLnTx/>
              <a:uFillTx/>
            </a:endParaRPr>
          </a:p>
          <a:p>
            <a:pPr marL="0" indent="0" algn="ctr">
              <a:lnSpc>
                <a:spcPct val="96000"/>
              </a:lnSpc>
              <a:spcBef>
                <a:spcPts val="0"/>
              </a:spcBef>
              <a:spcAft>
                <a:spcPts val="1200"/>
              </a:spcAft>
              <a:buNone/>
              <a:defRPr/>
            </a:pPr>
            <a:endParaRPr kumimoji="0" lang="en-US" sz="15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5597143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23D6C-19BB-4689-8723-CFDEAD88A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B64F4DF-5CC6-462C-B864-94ACDA61F8DC}"/>
              </a:ext>
            </a:extLst>
          </p:cNvPr>
          <p:cNvSpPr>
            <a:spLocks noGrp="1"/>
          </p:cNvSpPr>
          <p:nvPr>
            <p:ph type="title"/>
          </p:nvPr>
        </p:nvSpPr>
        <p:spPr/>
        <p:txBody>
          <a:bodyPr>
            <a:noAutofit/>
          </a:bodyPr>
          <a:lstStyle/>
          <a:p>
            <a:r>
              <a:rPr lang="en-US" sz="2800">
                <a:latin typeface="Arial"/>
                <a:cs typeface="Arial"/>
              </a:rPr>
              <a:t>Tips For Success</a:t>
            </a:r>
            <a:endParaRPr lang="en-US" sz="2800"/>
          </a:p>
        </p:txBody>
      </p:sp>
      <p:sp>
        <p:nvSpPr>
          <p:cNvPr id="5" name="Text Placeholder 12">
            <a:extLst>
              <a:ext uri="{FF2B5EF4-FFF2-40B4-BE49-F238E27FC236}">
                <a16:creationId xmlns:a16="http://schemas.microsoft.com/office/drawing/2014/main" id="{161052DF-9F44-F3FE-5BDB-5AFFEF9B431F}"/>
              </a:ext>
            </a:extLst>
          </p:cNvPr>
          <p:cNvSpPr txBox="1">
            <a:spLocks/>
          </p:cNvSpPr>
          <p:nvPr/>
        </p:nvSpPr>
        <p:spPr>
          <a:xfrm>
            <a:off x="182145" y="1649027"/>
            <a:ext cx="4225032" cy="137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Where to start?</a:t>
            </a:r>
          </a:p>
        </p:txBody>
      </p:sp>
      <p:pic>
        <p:nvPicPr>
          <p:cNvPr id="8" name="Picture 7" descr="A person standing in front of a whiteboard&#10;piecing a puzzle together&#10;">
            <a:extLst>
              <a:ext uri="{FF2B5EF4-FFF2-40B4-BE49-F238E27FC236}">
                <a16:creationId xmlns:a16="http://schemas.microsoft.com/office/drawing/2014/main" id="{D265DDFA-AF57-E546-D988-68E642DC5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66" y="2334827"/>
            <a:ext cx="3005804" cy="2531371"/>
          </a:xfrm>
          <a:prstGeom prst="rect">
            <a:avLst/>
          </a:prstGeom>
        </p:spPr>
      </p:pic>
      <p:sp>
        <p:nvSpPr>
          <p:cNvPr id="2" name="TextBox 1">
            <a:extLst>
              <a:ext uri="{FF2B5EF4-FFF2-40B4-BE49-F238E27FC236}">
                <a16:creationId xmlns:a16="http://schemas.microsoft.com/office/drawing/2014/main" id="{4569E435-788B-4A63-A609-358D2B51A791}"/>
              </a:ext>
            </a:extLst>
          </p:cNvPr>
          <p:cNvSpPr txBox="1"/>
          <p:nvPr/>
        </p:nvSpPr>
        <p:spPr>
          <a:xfrm>
            <a:off x="3847633" y="1649027"/>
            <a:ext cx="5223797" cy="581697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 your market research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Use VA’s </a:t>
            </a:r>
            <a:r>
              <a:rPr kumimoji="0" lang="en-US" sz="2000" b="0" i="0" u="none" strike="noStrike" kern="1200" cap="none" spc="0" normalizeH="0" baseline="0" noProof="0">
                <a:ln>
                  <a:noFill/>
                </a:ln>
                <a:solidFill>
                  <a:srgbClr val="00579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Pathfinder Tool</a:t>
            </a:r>
            <a:endParaRPr kumimoji="0" lang="en-US" sz="2000" b="0" i="0" u="none" strike="noStrike" kern="1200" cap="none" spc="0" normalizeH="0" baseline="0" noProof="0">
              <a:ln>
                <a:noFill/>
              </a:ln>
              <a:solidFill>
                <a:srgbClr val="00579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Respond to Sources Sought and Requests for Information (RFI)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Partner and subcontract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000000"/>
                </a:solidFill>
                <a:latin typeface="Arial" panose="020B0604020202020204" pitchFamily="34" charset="0"/>
                <a:cs typeface="Arial" panose="020B0604020202020204" pitchFamily="34" charset="0"/>
              </a:rPr>
              <a:t>Become certified in multiple socioeconomic categories</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Meet with Procurement Decision Makers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Take advantage of OSDBU resources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83BE">
                  <a:lumMod val="75000"/>
                </a:srgbClr>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83BE">
                  <a:lumMod val="75000"/>
                </a:srgbClr>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490512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0CB6A3-F1D5-42EA-8991-41A83238A49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FD3A7D4A-9157-4159-A769-57526145CA40}"/>
              </a:ext>
              <a:ext uri="{C183D7F6-B498-43B3-948B-1728B52AA6E4}">
                <adec:decorative xmlns:adec="http://schemas.microsoft.com/office/drawing/2017/decorative" val="1"/>
              </a:ext>
            </a:extLst>
          </p:cNvPr>
          <p:cNvSpPr>
            <a:spLocks noGrp="1"/>
          </p:cNvSpPr>
          <p:nvPr>
            <p:ph type="title"/>
          </p:nvPr>
        </p:nvSpPr>
        <p:spPr>
          <a:xfrm>
            <a:off x="0" y="-101119"/>
            <a:ext cx="9144000" cy="731520"/>
          </a:xfrm>
        </p:spPr>
        <p:txBody>
          <a:bodyPr>
            <a:normAutofit/>
          </a:bodyPr>
          <a:lstStyle/>
          <a:p>
            <a:r>
              <a:rPr lang="en-US" sz="2800">
                <a:latin typeface="Arial"/>
                <a:cs typeface="Arial"/>
              </a:rPr>
              <a:t>What’s New For Small Businesses At </a:t>
            </a:r>
            <a:r>
              <a:rPr lang="en-US" sz="2800" b="1">
                <a:latin typeface="Arial"/>
                <a:cs typeface="Arial"/>
              </a:rPr>
              <a:t>VA?</a:t>
            </a:r>
          </a:p>
        </p:txBody>
      </p:sp>
      <p:sp>
        <p:nvSpPr>
          <p:cNvPr id="8" name="TextBox 7">
            <a:extLst>
              <a:ext uri="{FF2B5EF4-FFF2-40B4-BE49-F238E27FC236}">
                <a16:creationId xmlns:a16="http://schemas.microsoft.com/office/drawing/2014/main" id="{2086C0AA-88CC-406C-A769-43942DD1DB11}"/>
              </a:ext>
              <a:ext uri="{C183D7F6-B498-43B3-948B-1728B52AA6E4}">
                <adec:decorative xmlns:adec="http://schemas.microsoft.com/office/drawing/2017/decorative" val="1"/>
              </a:ext>
            </a:extLst>
          </p:cNvPr>
          <p:cNvSpPr txBox="1"/>
          <p:nvPr/>
        </p:nvSpPr>
        <p:spPr>
          <a:xfrm>
            <a:off x="38435" y="1041292"/>
            <a:ext cx="8840680" cy="3170099"/>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Arial"/>
                <a:cs typeface="Arial"/>
              </a:rPr>
              <a:t>Record-high contracting spend on small businesses in FY 2023</a:t>
            </a:r>
          </a:p>
          <a:p>
            <a:pPr marL="800100" lvl="1" indent="-342900">
              <a:buFont typeface="Courier New" panose="02070309020205020404" pitchFamily="49" charset="0"/>
              <a:buChar char="o"/>
            </a:pPr>
            <a:r>
              <a:rPr lang="en-US" sz="2000">
                <a:latin typeface="Arial"/>
                <a:cs typeface="Arial"/>
              </a:rPr>
              <a:t>Records for VOSB, VOSB, </a:t>
            </a:r>
            <a:r>
              <a:rPr lang="en-US" sz="2000" err="1">
                <a:latin typeface="Arial"/>
                <a:cs typeface="Arial"/>
              </a:rPr>
              <a:t>HubZone</a:t>
            </a:r>
            <a:r>
              <a:rPr lang="en-US" sz="2000">
                <a:latin typeface="Arial"/>
                <a:cs typeface="Arial"/>
              </a:rPr>
              <a:t>, and Small and Disadvantaged Business</a:t>
            </a:r>
          </a:p>
          <a:p>
            <a:pPr marL="342900" indent="-342900">
              <a:buFont typeface="Arial" panose="020B0604020202020204" pitchFamily="34" charset="0"/>
              <a:buChar char="•"/>
            </a:pPr>
            <a:endParaRPr lang="en-US" sz="2000" b="1">
              <a:latin typeface="Arial"/>
              <a:cs typeface="Arial"/>
            </a:endParaRPr>
          </a:p>
          <a:p>
            <a:pPr marL="342900" indent="-342900">
              <a:buFont typeface="Arial" panose="020B0604020202020204" pitchFamily="34" charset="0"/>
              <a:buChar char="•"/>
            </a:pPr>
            <a:r>
              <a:rPr lang="en-US" sz="2000" b="1">
                <a:latin typeface="Arial"/>
                <a:cs typeface="Arial"/>
              </a:rPr>
              <a:t>Women-Owned Small Business (WOSB) Set-Aside to Tier 3</a:t>
            </a:r>
          </a:p>
          <a:p>
            <a:pPr marL="800100" lvl="1" indent="-342900">
              <a:buFont typeface="Courier New" panose="02070309020205020404" pitchFamily="49" charset="0"/>
              <a:buChar char="o"/>
            </a:pPr>
            <a:r>
              <a:rPr lang="en-US" sz="2000">
                <a:latin typeface="Arial"/>
                <a:cs typeface="Arial"/>
              </a:rPr>
              <a:t>Pending legislation to make WOSB on par with HUBZone and 8(a)</a:t>
            </a:r>
            <a:endParaRPr lang="en-US" sz="2000" b="1">
              <a:latin typeface="Arial"/>
              <a:cs typeface="Arial"/>
            </a:endParaRPr>
          </a:p>
          <a:p>
            <a:pPr marL="342900" indent="-342900">
              <a:buFont typeface="Arial" panose="020B0604020202020204" pitchFamily="34" charset="0"/>
              <a:buChar char="•"/>
            </a:pPr>
            <a:endParaRPr lang="en-US" sz="2000" b="1">
              <a:latin typeface="Arial"/>
              <a:cs typeface="Arial"/>
            </a:endParaRPr>
          </a:p>
          <a:p>
            <a:pPr marL="342900" indent="-342900">
              <a:buFont typeface="Arial" panose="020B0604020202020204" pitchFamily="34" charset="0"/>
              <a:buChar char="•"/>
            </a:pPr>
            <a:r>
              <a:rPr lang="en-US" sz="2000" b="1">
                <a:latin typeface="Arial"/>
                <a:cs typeface="Arial"/>
              </a:rPr>
              <a:t>Revamped Forecast of Contracting Opportunities </a:t>
            </a:r>
          </a:p>
          <a:p>
            <a:pPr marL="800100" lvl="1" indent="-342900">
              <a:buFont typeface="Courier New" panose="02070309020205020404" pitchFamily="49" charset="0"/>
              <a:buChar char="o"/>
            </a:pPr>
            <a:r>
              <a:rPr lang="en-US" sz="2000">
                <a:latin typeface="Arial"/>
                <a:cs typeface="Arial"/>
              </a:rPr>
              <a:t>Ease of Navigation</a:t>
            </a:r>
          </a:p>
          <a:p>
            <a:pPr marL="800100" lvl="1" indent="-342900">
              <a:buFont typeface="Courier New" panose="02070309020205020404" pitchFamily="49" charset="0"/>
              <a:buChar char="o"/>
            </a:pPr>
            <a:r>
              <a:rPr lang="en-US" sz="2000">
                <a:latin typeface="Arial"/>
                <a:cs typeface="Arial"/>
              </a:rPr>
              <a:t>Advance notice of requirements </a:t>
            </a:r>
            <a:endParaRPr lang="en-US" sz="20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27072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2800">
                <a:latin typeface="Arial"/>
                <a:cs typeface="Arial"/>
              </a:rPr>
              <a:t>Useful Resources</a:t>
            </a:r>
            <a:endParaRPr lang="en-US" sz="28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B9F4AED-C8E1-0E79-EAF3-1E67FC53F51C}"/>
              </a:ext>
              <a:ext uri="{C183D7F6-B498-43B3-948B-1728B52AA6E4}">
                <adec:decorative xmlns:adec="http://schemas.microsoft.com/office/drawing/2017/decorative" val="1"/>
              </a:ext>
            </a:extLst>
          </p:cNvPr>
          <p:cNvSpPr/>
          <p:nvPr/>
        </p:nvSpPr>
        <p:spPr>
          <a:xfrm>
            <a:off x="72571" y="655320"/>
            <a:ext cx="8958944" cy="1881990"/>
          </a:xfrm>
          <a:prstGeom prst="rect">
            <a:avLst/>
          </a:prstGeom>
        </p:spPr>
        <p:txBody>
          <a:bodyPr wrap="square">
            <a:spAutoFit/>
          </a:bodyPr>
          <a:lstStyle/>
          <a:p>
            <a:pPr marL="1270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5" normalizeH="0" baseline="0" noProof="0">
                <a:ln>
                  <a:noFill/>
                </a:ln>
                <a:solidFill>
                  <a:srgbClr val="000000"/>
                </a:solidFill>
                <a:effectLst/>
                <a:uLnTx/>
                <a:uFill>
                  <a:solidFill>
                    <a:srgbClr val="000000"/>
                  </a:solidFill>
                </a:uFill>
                <a:latin typeface="Arial" panose="020B0604020202020204" pitchFamily="34" charset="0"/>
                <a:ea typeface="+mn-ea"/>
                <a:cs typeface="Arial" panose="020B0604020202020204" pitchFamily="34" charset="0"/>
              </a:rPr>
              <a:t>VA OSDBU Website: </a:t>
            </a:r>
            <a:r>
              <a:rPr kumimoji="0" lang="en-US" sz="2000" i="0" u="none" strike="noStrike" kern="1200" cap="none" spc="-5" normalizeH="0" baseline="0" noProof="0">
                <a:ln>
                  <a:noFill/>
                </a:ln>
                <a:solidFill>
                  <a:srgbClr val="377BB3"/>
                </a:solidFill>
                <a:effectLst/>
                <a:uLnTx/>
                <a:uFill>
                  <a:solidFill>
                    <a:srgbClr val="000000"/>
                  </a:solidFill>
                </a:u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https://www.va.gov/osdbu/</a:t>
            </a:r>
            <a:r>
              <a:rPr kumimoji="0" lang="en-US" sz="2000" i="0" u="none" strike="noStrike" kern="1200" cap="none" spc="-5" normalizeH="0" baseline="0" noProof="0">
                <a:ln>
                  <a:noFill/>
                </a:ln>
                <a:solidFill>
                  <a:srgbClr val="377BB3"/>
                </a:solidFill>
                <a:effectLst/>
                <a:uLnTx/>
                <a:uFill>
                  <a:solidFill>
                    <a:srgbClr val="000000"/>
                  </a:solidFill>
                </a:uFill>
                <a:latin typeface="Arial" panose="020B0604020202020204" pitchFamily="34" charset="0"/>
                <a:ea typeface="+mn-ea"/>
                <a:cs typeface="Arial" panose="020B0604020202020204" pitchFamily="34" charset="0"/>
              </a:rPr>
              <a:t> </a:t>
            </a:r>
          </a:p>
          <a:p>
            <a:pPr marL="1270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5" normalizeH="0" baseline="0" noProof="0">
                <a:ln>
                  <a:noFill/>
                </a:ln>
                <a:solidFill>
                  <a:srgbClr val="000000"/>
                </a:solidFill>
                <a:effectLst/>
                <a:uLnTx/>
                <a:uFill>
                  <a:solidFill>
                    <a:srgbClr val="000000"/>
                  </a:solidFill>
                </a:uFill>
                <a:latin typeface="Arial" panose="020B0604020202020204" pitchFamily="34" charset="0"/>
                <a:ea typeface="+mn-ea"/>
                <a:cs typeface="Arial" panose="020B0604020202020204" pitchFamily="34" charset="0"/>
              </a:rPr>
              <a:t>OSDBU Help Desk Phone: </a:t>
            </a:r>
            <a:r>
              <a:rPr kumimoji="0" lang="en-US" sz="2000" b="0" i="0" u="none" strike="noStrike" kern="1200" cap="none" spc="-5" normalizeH="0" baseline="0" noProof="0">
                <a:ln>
                  <a:noFill/>
                </a:ln>
                <a:solidFill>
                  <a:srgbClr val="000000"/>
                </a:solidFill>
                <a:effectLst/>
                <a:uLnTx/>
                <a:uFill>
                  <a:solidFill>
                    <a:srgbClr val="000000"/>
                  </a:solidFill>
                </a:uFill>
                <a:latin typeface="Arial" panose="020B0604020202020204" pitchFamily="34" charset="0"/>
                <a:ea typeface="+mn-ea"/>
                <a:cs typeface="Arial" panose="020B0604020202020204" pitchFamily="34" charset="0"/>
              </a:rPr>
              <a:t>1-866-584-2344</a:t>
            </a:r>
          </a:p>
          <a:p>
            <a:pPr marL="1270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5" normalizeH="0" baseline="0" noProof="0">
                <a:ln>
                  <a:noFill/>
                </a:ln>
                <a:solidFill>
                  <a:srgbClr val="000000"/>
                </a:solidFill>
                <a:effectLst/>
                <a:uLnTx/>
                <a:uFill>
                  <a:solidFill>
                    <a:srgbClr val="000000"/>
                  </a:solidFill>
                </a:uFill>
                <a:latin typeface="Arial" panose="020B0604020202020204" pitchFamily="34" charset="0"/>
                <a:ea typeface="+mn-ea"/>
                <a:cs typeface="Arial" panose="020B0604020202020204" pitchFamily="34" charset="0"/>
              </a:rPr>
              <a:t>Strategic Outreach and Communications (SOC) email: </a:t>
            </a:r>
            <a:r>
              <a:rPr kumimoji="0" lang="en-US" sz="2000" b="0" i="0" u="none" strike="noStrike" kern="1200" cap="none" spc="-5" normalizeH="0" baseline="0" noProof="0">
                <a:ln>
                  <a:noFill/>
                </a:ln>
                <a:solidFill>
                  <a:srgbClr val="377BB3"/>
                </a:solidFill>
                <a:effectLst/>
                <a:uLnTx/>
                <a:uFill>
                  <a:solidFill>
                    <a:srgbClr val="000000"/>
                  </a:solidFill>
                </a:u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OSDBUStratComm@va.gov</a:t>
            </a:r>
            <a:endParaRPr kumimoji="0" lang="en-US" sz="2000" b="0" i="0" u="none" strike="noStrike" kern="1200" cap="none" spc="0" normalizeH="0" baseline="0" noProof="0">
              <a:ln>
                <a:noFill/>
              </a:ln>
              <a:solidFill>
                <a:srgbClr val="377BB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10F1765-B642-EF8D-1377-C5BF0F64FF8A}"/>
              </a:ext>
            </a:extLst>
          </p:cNvPr>
          <p:cNvSpPr txBox="1"/>
          <p:nvPr/>
        </p:nvSpPr>
        <p:spPr>
          <a:xfrm>
            <a:off x="3722730" y="2429452"/>
            <a:ext cx="1742512"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a:t>
            </a:r>
          </a:p>
        </p:txBody>
      </p:sp>
      <p:sp>
        <p:nvSpPr>
          <p:cNvPr id="2" name="Content Placeholder 1"/>
          <p:cNvSpPr>
            <a:spLocks noGrp="1"/>
          </p:cNvSpPr>
          <p:nvPr>
            <p:ph idx="1"/>
          </p:nvPr>
        </p:nvSpPr>
        <p:spPr>
          <a:xfrm>
            <a:off x="72570" y="2732007"/>
            <a:ext cx="9194696" cy="4311165"/>
          </a:xfrm>
        </p:spPr>
        <p:txBody>
          <a:bodyPr>
            <a:normAutofit/>
          </a:bodyPr>
          <a:lstStyle/>
          <a:p>
            <a:pPr marL="0" indent="0" algn="ctr" defTabSz="685752">
              <a:spcBef>
                <a:spcPts val="0"/>
              </a:spcBef>
              <a:buNone/>
              <a:defRPr/>
            </a:pPr>
            <a:r>
              <a:rPr lang="en-US" sz="2000" b="1">
                <a:solidFill>
                  <a:prstClr val="black"/>
                </a:solidFill>
                <a:latin typeface="Arial" panose="020B0604020202020204" pitchFamily="34" charset="0"/>
                <a:cs typeface="Arial" panose="020B0604020202020204" pitchFamily="34" charset="0"/>
              </a:rPr>
              <a:t>Doing Business with VA Resources</a:t>
            </a:r>
          </a:p>
          <a:p>
            <a:pPr marL="0" indent="0" algn="ctr" defTabSz="685752">
              <a:spcBef>
                <a:spcPts val="0"/>
              </a:spcBef>
              <a:buNone/>
              <a:defRPr/>
            </a:pPr>
            <a:r>
              <a:rPr lang="en-US" sz="2000">
                <a:solidFill>
                  <a:srgbClr val="00579E"/>
                </a:solidFill>
                <a:latin typeface="Arial" panose="020B0604020202020204" pitchFamily="34" charset="0"/>
                <a:cs typeface="Arial" panose="020B0604020202020204" pitchFamily="34" charset="0"/>
                <a:hlinkClick r:id="rId5" tooltip="Link to Doing Business with VA Resources">
                  <a:extLst>
                    <a:ext uri="{A12FA001-AC4F-418D-AE19-62706E023703}">
                      <ahyp:hlinkClr xmlns:ahyp="http://schemas.microsoft.com/office/drawing/2018/hyperlinkcolor" val="tx"/>
                    </a:ext>
                  </a:extLst>
                </a:hlinkClick>
              </a:rPr>
              <a:t>http://www.va.gov/osdbu/library/dbwva.asp</a:t>
            </a:r>
            <a:endParaRPr lang="en-US" sz="2000">
              <a:solidFill>
                <a:srgbClr val="00579E"/>
              </a:solidFill>
              <a:latin typeface="Arial" panose="020B0604020202020204" pitchFamily="34" charset="0"/>
              <a:cs typeface="Arial" panose="020B0604020202020204" pitchFamily="34" charset="0"/>
            </a:endParaRPr>
          </a:p>
          <a:p>
            <a:pPr marL="0" indent="0" algn="ctr" defTabSz="685752">
              <a:spcBef>
                <a:spcPts val="0"/>
              </a:spcBef>
              <a:buNone/>
              <a:defRPr/>
            </a:pPr>
            <a:r>
              <a:rPr lang="en-US" sz="2000" b="1">
                <a:solidFill>
                  <a:schemeClr val="tx1">
                    <a:lumMod val="95000"/>
                    <a:lumOff val="5000"/>
                  </a:schemeClr>
                </a:solidFill>
                <a:latin typeface="Arial" panose="020B0604020202020204" pitchFamily="34" charset="0"/>
                <a:cs typeface="Arial" panose="020B0604020202020204" pitchFamily="34" charset="0"/>
              </a:rPr>
              <a:t>Education and Training</a:t>
            </a:r>
          </a:p>
          <a:p>
            <a:pPr marL="0" indent="0" algn="ctr" defTabSz="685752">
              <a:spcBef>
                <a:spcPts val="0"/>
              </a:spcBef>
              <a:buNone/>
              <a:defRPr/>
            </a:pPr>
            <a:r>
              <a:rPr lang="en-US" sz="2000">
                <a:solidFill>
                  <a:srgbClr val="00579E"/>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https://www.va.gov/osdbu/outreach/soc/training.asp</a:t>
            </a:r>
            <a:endParaRPr lang="en-US" sz="2000">
              <a:solidFill>
                <a:srgbClr val="00579E"/>
              </a:solidFill>
              <a:latin typeface="Arial" panose="020B0604020202020204" pitchFamily="34" charset="0"/>
              <a:cs typeface="Arial" panose="020B0604020202020204" pitchFamily="34" charset="0"/>
            </a:endParaRPr>
          </a:p>
          <a:p>
            <a:pPr marL="0" indent="0" algn="ctr" defTabSz="685752">
              <a:spcBef>
                <a:spcPts val="0"/>
              </a:spcBef>
              <a:buNone/>
              <a:defRPr/>
            </a:pPr>
            <a:r>
              <a:rPr lang="en-US" sz="2000" b="1">
                <a:solidFill>
                  <a:schemeClr val="tx1">
                    <a:lumMod val="95000"/>
                    <a:lumOff val="5000"/>
                  </a:schemeClr>
                </a:solidFill>
                <a:latin typeface="Arial" panose="020B0604020202020204" pitchFamily="34" charset="0"/>
                <a:cs typeface="Arial" panose="020B0604020202020204" pitchFamily="34" charset="0"/>
              </a:rPr>
              <a:t>Direct Access Program Events</a:t>
            </a:r>
          </a:p>
          <a:p>
            <a:pPr marL="0" indent="0" algn="ctr" defTabSz="685752">
              <a:spcBef>
                <a:spcPts val="0"/>
              </a:spcBef>
              <a:buNone/>
              <a:defRPr/>
            </a:pPr>
            <a:r>
              <a:rPr lang="en-US" sz="2000" u="sng">
                <a:solidFill>
                  <a:srgbClr val="00579E"/>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https://www.vetbiz.va.gov/events/</a:t>
            </a:r>
            <a:endParaRPr lang="en-US" sz="2000" u="sng">
              <a:solidFill>
                <a:srgbClr val="00579E"/>
              </a:solidFill>
              <a:latin typeface="Arial" panose="020B0604020202020204" pitchFamily="34" charset="0"/>
              <a:cs typeface="Arial" panose="020B0604020202020204" pitchFamily="34" charset="0"/>
            </a:endParaRPr>
          </a:p>
          <a:p>
            <a:pPr marL="0" indent="0" algn="ctr" defTabSz="685752">
              <a:spcBef>
                <a:spcPts val="0"/>
              </a:spcBef>
              <a:buNone/>
              <a:defRPr/>
            </a:pPr>
            <a:r>
              <a:rPr kumimoji="0" lang="en-US" sz="2000" b="1"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Pathfinder Vendor Tool</a:t>
            </a:r>
            <a:endParaRPr lang="en-US" sz="2000" b="1">
              <a:solidFill>
                <a:srgbClr val="00579E"/>
              </a:solidFill>
              <a:latin typeface="Arial" panose="020B0604020202020204" pitchFamily="34" charset="0"/>
              <a:cs typeface="Arial" panose="020B0604020202020204" pitchFamily="34" charset="0"/>
            </a:endParaRPr>
          </a:p>
          <a:p>
            <a:pPr marL="0" indent="0" algn="ctr" defTabSz="685752">
              <a:spcBef>
                <a:spcPts val="0"/>
              </a:spcBef>
              <a:buNone/>
              <a:defRPr/>
            </a:pPr>
            <a:r>
              <a:rPr kumimoji="0" lang="en-US" sz="2000" b="0" i="0" u="sng" strike="noStrike" kern="1200" cap="none" spc="0" normalizeH="0" baseline="0" noProof="0">
                <a:ln>
                  <a:noFill/>
                </a:ln>
                <a:solidFill>
                  <a:srgbClr val="00579E"/>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https://pathfinder.va.gov/</a:t>
            </a:r>
            <a:endParaRPr kumimoji="0" lang="en-US" sz="2000" b="0" i="0" u="sng" strike="noStrike" kern="1200" cap="none" spc="0" normalizeH="0" baseline="0" noProof="0">
              <a:ln>
                <a:noFill/>
              </a:ln>
              <a:solidFill>
                <a:srgbClr val="00579E"/>
              </a:solidFill>
              <a:effectLst/>
              <a:uLnTx/>
              <a:uFillTx/>
              <a:latin typeface="Arial" panose="020B0604020202020204" pitchFamily="34" charset="0"/>
              <a:ea typeface="+mn-ea"/>
              <a:cs typeface="Arial" panose="020B0604020202020204" pitchFamily="34" charset="0"/>
            </a:endParaRPr>
          </a:p>
          <a:p>
            <a:pPr marL="0" indent="0" algn="ctr" defTabSz="685752">
              <a:spcBef>
                <a:spcPts val="0"/>
              </a:spcBef>
              <a:buNone/>
              <a:defRPr/>
            </a:pPr>
            <a:r>
              <a:rPr kumimoji="0" lang="en-US" sz="2000" b="1"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VA Forecast of Contracting Opportunities</a:t>
            </a:r>
          </a:p>
          <a:p>
            <a:pPr marL="0" indent="0" algn="ctr" defTabSz="685752">
              <a:spcBef>
                <a:spcPts val="0"/>
              </a:spcBef>
              <a:buNone/>
              <a:defRPr/>
            </a:pPr>
            <a:r>
              <a:rPr kumimoji="0" lang="en-US" sz="2000" b="0" i="0" u="sng" strike="noStrike" kern="1200" cap="none" spc="0" normalizeH="0" baseline="0" noProof="0">
                <a:ln>
                  <a:noFill/>
                </a:ln>
                <a:solidFill>
                  <a:srgbClr val="00579E"/>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https://www.vendorportal.ecms.va.gov/eVP/fco/EntireVA.aspx?Type=Complete</a:t>
            </a:r>
            <a:endParaRPr lang="en-US" altLang="en-US" sz="1000" b="1"/>
          </a:p>
        </p:txBody>
      </p:sp>
    </p:spTree>
    <p:extLst>
      <p:ext uri="{BB962C8B-B14F-4D97-AF65-F5344CB8AC3E}">
        <p14:creationId xmlns:p14="http://schemas.microsoft.com/office/powerpoint/2010/main" val="1035464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0" lvl="0" indent="0" algn="ctr" fontAlgn="base">
              <a:spcBef>
                <a:spcPct val="0"/>
              </a:spcBef>
              <a:spcAft>
                <a:spcPct val="0"/>
              </a:spcAft>
              <a:buNone/>
            </a:pPr>
            <a:r>
              <a:rPr lang="en-US" altLang="en-US" sz="2000" b="1" u="sng">
                <a:solidFill>
                  <a:prstClr val="black"/>
                </a:solidFill>
                <a:latin typeface="Arial" panose="020B0604020202020204" pitchFamily="34" charset="0"/>
                <a:ea typeface="Source Sans Pro" panose="020B0503030403020204" pitchFamily="34" charset="0"/>
                <a:cs typeface="Arial" panose="020B0604020202020204" pitchFamily="34" charset="0"/>
              </a:rPr>
              <a:t>OSDBU Help Desk: </a:t>
            </a:r>
          </a:p>
          <a:p>
            <a:pPr marL="457200" lvl="0" indent="-457200" algn="ctr" fontAlgn="base">
              <a:spcBef>
                <a:spcPct val="0"/>
              </a:spcBef>
              <a:spcAft>
                <a:spcPct val="0"/>
              </a:spcAft>
              <a:buNone/>
            </a:pPr>
            <a: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t>Phone: 866–584–2344</a:t>
            </a:r>
          </a:p>
          <a:p>
            <a:pPr marL="457200" lvl="0" indent="-457200" algn="ctr" fontAlgn="base">
              <a:spcBef>
                <a:spcPct val="0"/>
              </a:spcBef>
              <a:spcAft>
                <a:spcPct val="0"/>
              </a:spcAft>
              <a:buNone/>
            </a:pPr>
            <a: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t>Email: </a:t>
            </a:r>
            <a:r>
              <a:rPr lang="en-US" altLang="en-US" sz="2000" b="1">
                <a:latin typeface="Arial" panose="020B0604020202020204" pitchFamily="34" charset="0"/>
                <a:ea typeface="Source Sans Pro" panose="020B0503030403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vip@va.gov</a:t>
            </a:r>
            <a:r>
              <a:rPr lang="en-US" altLang="en-US" sz="2000" b="1">
                <a:latin typeface="Arial" panose="020B0604020202020204" pitchFamily="34" charset="0"/>
                <a:ea typeface="Source Sans Pro" panose="020B0503030403020204" pitchFamily="34" charset="0"/>
                <a:cs typeface="Arial" panose="020B0604020202020204" pitchFamily="34" charset="0"/>
              </a:rPr>
              <a:t>  </a:t>
            </a:r>
          </a:p>
          <a:p>
            <a:pPr marL="0" indent="0" fontAlgn="base">
              <a:spcBef>
                <a:spcPct val="0"/>
              </a:spcBef>
              <a:spcAft>
                <a:spcPct val="0"/>
              </a:spcAft>
              <a:buNone/>
            </a:pPr>
            <a:endParaRPr lang="en-US" altLang="en-US" sz="2000" b="1" u="sng">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0" indent="0" fontAlgn="base">
              <a:spcBef>
                <a:spcPct val="0"/>
              </a:spcBef>
              <a:spcAft>
                <a:spcPct val="0"/>
              </a:spcAft>
              <a:buNone/>
            </a:pPr>
            <a:r>
              <a:rPr lang="en-US" altLang="en-US" sz="2000" b="1" u="sng">
                <a:solidFill>
                  <a:prstClr val="black"/>
                </a:solidFill>
                <a:latin typeface="Arial" panose="020B0604020202020204" pitchFamily="34" charset="0"/>
                <a:ea typeface="Source Sans Pro" panose="020B0503030403020204" pitchFamily="34" charset="0"/>
                <a:cs typeface="Arial" panose="020B0604020202020204" pitchFamily="34" charset="0"/>
              </a:rPr>
              <a:t>OSDBU Website:</a:t>
            </a:r>
            <a: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t> </a:t>
            </a:r>
            <a:b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br>
            <a:r>
              <a:rPr lang="en-US" altLang="en-US" sz="2000">
                <a:solidFill>
                  <a:schemeClr val="tx2"/>
                </a:solidFill>
                <a:latin typeface="Arial" panose="020B0604020202020204" pitchFamily="34" charset="0"/>
                <a:ea typeface="Source Sans Pro" panose="020B0503030403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https://www.va.gov/osdbu</a:t>
            </a:r>
            <a:r>
              <a:rPr lang="en-US" altLang="en-US" sz="2000">
                <a:solidFill>
                  <a:schemeClr val="tx2"/>
                </a:solidFill>
                <a:latin typeface="Arial" panose="020B0604020202020204" pitchFamily="34" charset="0"/>
                <a:ea typeface="Source Sans Pro" panose="020B0503030403020204" pitchFamily="34" charset="0"/>
                <a:cs typeface="Arial" panose="020B0604020202020204" pitchFamily="34" charset="0"/>
              </a:rPr>
              <a:t>   </a:t>
            </a:r>
          </a:p>
          <a:p>
            <a:pPr marL="0" indent="0" fontAlgn="base">
              <a:spcBef>
                <a:spcPct val="0"/>
              </a:spcBef>
              <a:spcAft>
                <a:spcPct val="0"/>
              </a:spcAft>
              <a:buNone/>
            </a:pPr>
            <a:br>
              <a:rPr lang="en-US" altLang="en-US" sz="2000" b="1" u="sng">
                <a:solidFill>
                  <a:prstClr val="black"/>
                </a:solidFill>
                <a:latin typeface="Arial" panose="020B0604020202020204" pitchFamily="34" charset="0"/>
                <a:ea typeface="Source Sans Pro" panose="020B0503030403020204" pitchFamily="34" charset="0"/>
                <a:cs typeface="Arial" panose="020B0604020202020204" pitchFamily="34" charset="0"/>
              </a:rPr>
            </a:br>
            <a:r>
              <a:rPr lang="en-US" altLang="en-US" sz="2000" b="1" u="sng">
                <a:solidFill>
                  <a:prstClr val="black"/>
                </a:solidFill>
                <a:latin typeface="Arial" panose="020B0604020202020204" pitchFamily="34" charset="0"/>
                <a:ea typeface="Source Sans Pro" panose="020B0503030403020204" pitchFamily="34" charset="0"/>
                <a:cs typeface="Arial" panose="020B0604020202020204" pitchFamily="34" charset="0"/>
              </a:rPr>
              <a:t>Social Media: </a:t>
            </a:r>
          </a:p>
          <a:p>
            <a:pPr marL="0" lvl="0" indent="0" fontAlgn="base">
              <a:spcBef>
                <a:spcPct val="0"/>
              </a:spcBef>
              <a:spcAft>
                <a:spcPct val="0"/>
              </a:spcAft>
              <a:buNone/>
            </a:pPr>
            <a:r>
              <a:rPr lang="en-US" altLang="en-US" sz="2000" b="1">
                <a:solidFill>
                  <a:prstClr val="black"/>
                </a:solidFill>
                <a:ea typeface="Source Sans Pro" panose="020B0503030403020204" pitchFamily="34" charset="0"/>
              </a:rPr>
              <a:t>X</a:t>
            </a:r>
            <a: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t>:</a:t>
            </a:r>
          </a:p>
          <a:p>
            <a:pPr marL="0" lvl="0" indent="0" fontAlgn="base">
              <a:spcBef>
                <a:spcPct val="0"/>
              </a:spcBef>
              <a:spcAft>
                <a:spcPct val="0"/>
              </a:spcAft>
              <a:buNone/>
            </a:pPr>
            <a:r>
              <a:rPr lang="en-US" altLang="en-US" sz="2000" b="1">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altLang="en-US" sz="2000">
                <a:solidFill>
                  <a:schemeClr val="tx2"/>
                </a:solidFill>
                <a:latin typeface="Arial" panose="020B0604020202020204" pitchFamily="34" charset="0"/>
                <a:ea typeface="Source Sans Pro" panose="020B0503030403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https://twitter.com/VAVetBiz</a:t>
            </a:r>
            <a:r>
              <a:rPr lang="en-US" altLang="en-US" sz="2000">
                <a:solidFill>
                  <a:schemeClr val="tx2"/>
                </a:solidFill>
                <a:latin typeface="Arial" panose="020B0604020202020204" pitchFamily="34" charset="0"/>
                <a:ea typeface="Source Sans Pro" panose="020B0503030403020204" pitchFamily="34" charset="0"/>
                <a:cs typeface="Arial" panose="020B0604020202020204" pitchFamily="34" charset="0"/>
              </a:rPr>
              <a:t>                                  </a:t>
            </a:r>
          </a:p>
          <a:p>
            <a:pPr marL="0" indent="0" fontAlgn="base">
              <a:spcBef>
                <a:spcPct val="0"/>
              </a:spcBef>
              <a:spcAft>
                <a:spcPct val="0"/>
              </a:spcAft>
              <a:buNone/>
            </a:pPr>
            <a:endParaRPr lang="en-US" altLang="en-US" sz="2000" b="1">
              <a:solidFill>
                <a:schemeClr val="tx1">
                  <a:lumMod val="95000"/>
                  <a:lumOff val="5000"/>
                </a:schemeClr>
              </a:solidFill>
              <a:latin typeface="Arial"/>
              <a:ea typeface="Source Sans Pro"/>
              <a:cs typeface="Arial"/>
            </a:endParaRPr>
          </a:p>
          <a:p>
            <a:pPr marL="0" indent="0" fontAlgn="base">
              <a:spcBef>
                <a:spcPct val="0"/>
              </a:spcBef>
              <a:spcAft>
                <a:spcPct val="0"/>
              </a:spcAft>
              <a:buNone/>
            </a:pPr>
            <a:r>
              <a:rPr lang="en-US" altLang="en-US" sz="2000" b="1">
                <a:solidFill>
                  <a:schemeClr val="tx1">
                    <a:lumMod val="95000"/>
                    <a:lumOff val="5000"/>
                  </a:schemeClr>
                </a:solidFill>
                <a:latin typeface="Arial"/>
                <a:ea typeface="Source Sans Pro"/>
                <a:cs typeface="Arial"/>
              </a:rPr>
              <a:t>YouTube: </a:t>
            </a:r>
          </a:p>
          <a:p>
            <a:pPr marL="0" indent="0" fontAlgn="base">
              <a:spcBef>
                <a:spcPct val="0"/>
              </a:spcBef>
              <a:spcAft>
                <a:spcPct val="0"/>
              </a:spcAft>
              <a:buNone/>
            </a:pPr>
            <a:r>
              <a:rPr lang="en-US" altLang="en-US" sz="2000">
                <a:solidFill>
                  <a:schemeClr val="tx2"/>
                </a:solidFill>
                <a:latin typeface="Arial"/>
                <a:ea typeface="Source Sans Pro"/>
                <a:cs typeface="Arial"/>
                <a:hlinkClick r:id="rId6">
                  <a:extLst>
                    <a:ext uri="{A12FA001-AC4F-418D-AE19-62706E023703}">
                      <ahyp:hlinkClr xmlns:ahyp="http://schemas.microsoft.com/office/drawing/2018/hyperlinkcolor" val="tx"/>
                    </a:ext>
                  </a:extLst>
                </a:hlinkClick>
              </a:rPr>
              <a:t>https://www.youtube.com/c/VAOSDBU</a:t>
            </a:r>
            <a:r>
              <a:rPr lang="en-US" altLang="en-US" sz="2000">
                <a:solidFill>
                  <a:schemeClr val="tx2"/>
                </a:solidFill>
                <a:latin typeface="Arial"/>
                <a:ea typeface="Source Sans Pro"/>
                <a:cs typeface="Arial"/>
              </a:rPr>
              <a:t> </a:t>
            </a:r>
            <a:endParaRPr lang="en-US" altLang="en-US" sz="2000">
              <a:solidFill>
                <a:schemeClr val="tx2"/>
              </a:solidFill>
              <a:latin typeface="Arial" panose="020B0604020202020204" pitchFamily="34" charset="0"/>
              <a:ea typeface="Source Sans Pro" panose="020B0503030403020204" pitchFamily="34" charset="0"/>
              <a:cs typeface="Arial" panose="020B0604020202020204" pitchFamily="34" charset="0"/>
            </a:endParaRPr>
          </a:p>
          <a:p>
            <a:pPr marL="0" indent="0" fontAlgn="base">
              <a:spcBef>
                <a:spcPct val="0"/>
              </a:spcBef>
              <a:spcAft>
                <a:spcPct val="0"/>
              </a:spcAft>
              <a:buNone/>
            </a:pPr>
            <a:endParaRPr lang="en-US" altLang="en-US" sz="1400" b="1">
              <a:solidFill>
                <a:schemeClr val="accent2">
                  <a:lumMod val="75000"/>
                </a:schemeClr>
              </a:solidFill>
            </a:endParaRPr>
          </a:p>
        </p:txBody>
      </p:sp>
      <p:sp>
        <p:nvSpPr>
          <p:cNvPr id="3" name="Slide Number Placeholder 2"/>
          <p:cNvSpPr>
            <a:spLocks noGrp="1"/>
          </p:cNvSpPr>
          <p:nvPr>
            <p:ph type="sldNum" sz="quarter" idx="12"/>
          </p:nvPr>
        </p:nvSpPr>
        <p:spPr/>
        <p:txBody>
          <a:bodyPr/>
          <a:lstStyle/>
          <a:p>
            <a:fld id="{D983F1FA-211D-3044-9E35-958DFBC26156}" type="slidenum">
              <a:rPr lang="en-US">
                <a:solidFill>
                  <a:prstClr val="white"/>
                </a:solidFill>
                <a:latin typeface="Calibri"/>
              </a:rPr>
              <a:pPr/>
              <a:t>153</a:t>
            </a:fld>
            <a:endParaRPr lang="en-US">
              <a:solidFill>
                <a:prstClr val="white"/>
              </a:solidFill>
              <a:latin typeface="Calibri"/>
            </a:endParaRPr>
          </a:p>
        </p:txBody>
      </p:sp>
      <p:pic>
        <p:nvPicPr>
          <p:cNvPr id="7" name="Picture 2" descr="graphic" title="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34" y="4449193"/>
            <a:ext cx="473821" cy="53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US" sz="2800">
                <a:latin typeface="Arial" panose="020B0604020202020204" pitchFamily="34" charset="0"/>
                <a:cs typeface="Arial" panose="020B0604020202020204" pitchFamily="34" charset="0"/>
              </a:rPr>
              <a:t>Stay Connected with OSDBU</a:t>
            </a:r>
          </a:p>
        </p:txBody>
      </p:sp>
      <p:pic>
        <p:nvPicPr>
          <p:cNvPr id="8" name="Picture 7" descr="Icon&#10;&#10;Description automatically generated">
            <a:extLst>
              <a:ext uri="{FF2B5EF4-FFF2-40B4-BE49-F238E27FC236}">
                <a16:creationId xmlns:a16="http://schemas.microsoft.com/office/drawing/2014/main" id="{26DAC347-258A-4C52-1AE6-B8F3093D9B1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492" y="3556091"/>
            <a:ext cx="444728" cy="444728"/>
          </a:xfrm>
          <a:prstGeom prst="rect">
            <a:avLst/>
          </a:prstGeom>
        </p:spPr>
      </p:pic>
    </p:spTree>
    <p:extLst>
      <p:ext uri="{BB962C8B-B14F-4D97-AF65-F5344CB8AC3E}">
        <p14:creationId xmlns:p14="http://schemas.microsoft.com/office/powerpoint/2010/main" val="22174282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069378" y="1760822"/>
            <a:ext cx="5979076" cy="1597296"/>
            <a:chOff x="0" y="-28575"/>
            <a:chExt cx="3149472" cy="84137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txBody>
            <a:bodyPr/>
            <a:lstStyle/>
            <a:p>
              <a:endParaRPr lang="en-US" sz="900"/>
            </a:p>
          </p:txBody>
        </p:sp>
        <p:sp>
          <p:nvSpPr>
            <p:cNvPr id="4" name="TextBox 4"/>
            <p:cNvSpPr txBox="1"/>
            <p:nvPr/>
          </p:nvSpPr>
          <p:spPr>
            <a:xfrm>
              <a:off x="0" y="-28575"/>
              <a:ext cx="812800" cy="841375"/>
            </a:xfrm>
            <a:prstGeom prst="rect">
              <a:avLst/>
            </a:prstGeom>
          </p:spPr>
          <p:txBody>
            <a:bodyPr lIns="25400" tIns="25400" rIns="25400" bIns="25400" rtlCol="0" anchor="ctr"/>
            <a:lstStyle/>
            <a:p>
              <a:pPr algn="ctr">
                <a:lnSpc>
                  <a:spcPct val="175474"/>
                </a:lnSpc>
              </a:pPr>
              <a:endParaRPr lang="en-US" sz="900">
                <a:cs typeface="Calibri"/>
              </a:endParaRPr>
            </a:p>
          </p:txBody>
        </p:sp>
      </p:grpSp>
      <p:sp>
        <p:nvSpPr>
          <p:cNvPr id="5" name="Freeform 5"/>
          <p:cNvSpPr/>
          <p:nvPr/>
        </p:nvSpPr>
        <p:spPr>
          <a:xfrm>
            <a:off x="5604479" y="351677"/>
            <a:ext cx="1323875" cy="1323875"/>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6" name="Group 6"/>
          <p:cNvGrpSpPr>
            <a:grpSpLocks noChangeAspect="1"/>
          </p:cNvGrpSpPr>
          <p:nvPr/>
        </p:nvGrpSpPr>
        <p:grpSpPr>
          <a:xfrm>
            <a:off x="4489096" y="857250"/>
            <a:ext cx="3956960" cy="4729726"/>
            <a:chOff x="-2794" y="-128"/>
            <a:chExt cx="8606155" cy="10286874"/>
          </a:xfrm>
        </p:grpSpPr>
        <p:sp>
          <p:nvSpPr>
            <p:cNvPr id="7" name="Freeform 7"/>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5"/>
              <a:stretch>
                <a:fillRect l="-18722" r="-18722"/>
              </a:stretch>
            </a:blipFill>
          </p:spPr>
          <p:txBody>
            <a:bodyPr/>
            <a:lstStyle/>
            <a:p>
              <a:endParaRPr lang="en-US" sz="900"/>
            </a:p>
          </p:txBody>
        </p:sp>
      </p:grpSp>
      <p:sp>
        <p:nvSpPr>
          <p:cNvPr id="9" name="TextBox 9"/>
          <p:cNvSpPr txBox="1"/>
          <p:nvPr/>
        </p:nvSpPr>
        <p:spPr>
          <a:xfrm>
            <a:off x="267329" y="4797212"/>
            <a:ext cx="3956960" cy="576120"/>
          </a:xfrm>
          <a:prstGeom prst="rect">
            <a:avLst/>
          </a:prstGeom>
        </p:spPr>
        <p:txBody>
          <a:bodyPr wrap="square" lIns="0" tIns="0" rIns="0" bIns="0" rtlCol="0" anchor="t">
            <a:spAutoFit/>
          </a:bodyPr>
          <a:lstStyle/>
          <a:p>
            <a:pPr>
              <a:lnSpc>
                <a:spcPct val="151735"/>
              </a:lnSpc>
            </a:pPr>
            <a:r>
              <a:rPr lang="en-US" sz="1300" dirty="0">
                <a:solidFill>
                  <a:srgbClr val="56AEFF"/>
                </a:solidFill>
                <a:latin typeface="DM Sans Italics"/>
              </a:rPr>
              <a:t>Presented by: Ashley Hammond</a:t>
            </a:r>
            <a:endParaRPr lang="en-US" sz="1300" dirty="0">
              <a:solidFill>
                <a:schemeClr val="bg1"/>
              </a:solidFill>
              <a:latin typeface="DM Sans Italics"/>
            </a:endParaRPr>
          </a:p>
          <a:p>
            <a:pPr>
              <a:lnSpc>
                <a:spcPct val="151735"/>
              </a:lnSpc>
              <a:spcBef>
                <a:spcPct val="0"/>
              </a:spcBef>
            </a:pPr>
            <a:r>
              <a:rPr lang="en-US" sz="1300" dirty="0">
                <a:solidFill>
                  <a:srgbClr val="56AEFF"/>
                </a:solidFill>
                <a:latin typeface="DM Sans Italics"/>
              </a:rPr>
              <a:t>Category Management Support Office</a:t>
            </a:r>
          </a:p>
        </p:txBody>
      </p:sp>
      <p:sp>
        <p:nvSpPr>
          <p:cNvPr id="10" name="TextBox 10"/>
          <p:cNvSpPr txBox="1"/>
          <p:nvPr/>
        </p:nvSpPr>
        <p:spPr>
          <a:xfrm>
            <a:off x="267329" y="1013614"/>
            <a:ext cx="5479543" cy="1523494"/>
          </a:xfrm>
          <a:prstGeom prst="rect">
            <a:avLst/>
          </a:prstGeom>
        </p:spPr>
        <p:txBody>
          <a:bodyPr lIns="0" tIns="0" rIns="0" bIns="0" rtlCol="0" anchor="t">
            <a:spAutoFit/>
          </a:bodyPr>
          <a:lstStyle/>
          <a:p>
            <a:r>
              <a:rPr lang="en-US" sz="4950" b="1" dirty="0">
                <a:latin typeface="Now Bold"/>
              </a:rPr>
              <a:t>PATHFINDER FOR VENDORS</a:t>
            </a:r>
            <a:endParaRPr lang="en-US" sz="788" b="1" dirty="0"/>
          </a:p>
        </p:txBody>
      </p:sp>
      <p:sp>
        <p:nvSpPr>
          <p:cNvPr id="11" name="TextBox 11"/>
          <p:cNvSpPr txBox="1"/>
          <p:nvPr/>
        </p:nvSpPr>
        <p:spPr>
          <a:xfrm>
            <a:off x="267328" y="3205495"/>
            <a:ext cx="4829969" cy="923330"/>
          </a:xfrm>
          <a:prstGeom prst="rect">
            <a:avLst/>
          </a:prstGeom>
        </p:spPr>
        <p:txBody>
          <a:bodyPr lIns="0" tIns="0" rIns="0" bIns="0" rtlCol="0" anchor="t">
            <a:spAutoFit/>
          </a:bodyPr>
          <a:lstStyle/>
          <a:p>
            <a:r>
              <a:rPr lang="en-US" sz="3000" b="1" dirty="0">
                <a:solidFill>
                  <a:srgbClr val="56AEFF"/>
                </a:solidFill>
                <a:latin typeface="Now Bold"/>
              </a:rPr>
              <a:t>OPENING THE FRONT DOOR OF VA</a:t>
            </a:r>
            <a:endParaRPr lang="en-US" sz="788" b="1"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175" y="2355903"/>
            <a:ext cx="1506106" cy="3216386"/>
            <a:chOff x="0" y="-47625"/>
            <a:chExt cx="862412" cy="1841735"/>
          </a:xfrm>
        </p:grpSpPr>
        <p:sp>
          <p:nvSpPr>
            <p:cNvPr id="3" name="Freeform 3"/>
            <p:cNvSpPr/>
            <p:nvPr/>
          </p:nvSpPr>
          <p:spPr>
            <a:xfrm>
              <a:off x="0" y="0"/>
              <a:ext cx="862412" cy="1794110"/>
            </a:xfrm>
            <a:custGeom>
              <a:avLst/>
              <a:gdLst/>
              <a:ahLst/>
              <a:cxnLst/>
              <a:rect l="l" t="t" r="r" b="b"/>
              <a:pathLst>
                <a:path w="862412" h="1794110">
                  <a:moveTo>
                    <a:pt x="0" y="0"/>
                  </a:moveTo>
                  <a:lnTo>
                    <a:pt x="862412" y="0"/>
                  </a:lnTo>
                  <a:lnTo>
                    <a:pt x="862412" y="1794110"/>
                  </a:lnTo>
                  <a:lnTo>
                    <a:pt x="0" y="1794110"/>
                  </a:lnTo>
                  <a:close/>
                </a:path>
              </a:pathLst>
            </a:custGeom>
            <a:solidFill>
              <a:srgbClr val="051D40"/>
            </a:solidFill>
            <a:ln cap="sq">
              <a:noFill/>
              <a:miter/>
            </a:ln>
          </p:spPr>
          <p:txBody>
            <a:bodyPr/>
            <a:lstStyle/>
            <a:p>
              <a:endParaRPr lang="en-US" sz="900"/>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grpSp>
        <p:nvGrpSpPr>
          <p:cNvPr id="5" name="Group 5"/>
          <p:cNvGrpSpPr>
            <a:grpSpLocks noChangeAspect="1"/>
          </p:cNvGrpSpPr>
          <p:nvPr/>
        </p:nvGrpSpPr>
        <p:grpSpPr>
          <a:xfrm>
            <a:off x="4482120" y="2742870"/>
            <a:ext cx="697082" cy="676606"/>
            <a:chOff x="-23042" y="66269"/>
            <a:chExt cx="6542159" cy="6349987"/>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56AEFF"/>
            </a:solidFill>
            <a:ln w="12700">
              <a:solidFill>
                <a:srgbClr val="000000"/>
              </a:solidFill>
            </a:ln>
          </p:spPr>
          <p:txBody>
            <a:bodyPr/>
            <a:lstStyle/>
            <a:p>
              <a:endParaRPr lang="en-US" sz="9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sz="900"/>
            </a:p>
          </p:txBody>
        </p:sp>
      </p:grpSp>
      <p:grpSp>
        <p:nvGrpSpPr>
          <p:cNvPr id="8" name="Group 8"/>
          <p:cNvGrpSpPr/>
          <p:nvPr/>
        </p:nvGrpSpPr>
        <p:grpSpPr>
          <a:xfrm>
            <a:off x="5770943" y="2355903"/>
            <a:ext cx="1506106" cy="3216386"/>
            <a:chOff x="0" y="-47625"/>
            <a:chExt cx="862412" cy="1841735"/>
          </a:xfrm>
        </p:grpSpPr>
        <p:sp>
          <p:nvSpPr>
            <p:cNvPr id="9" name="Freeform 9"/>
            <p:cNvSpPr/>
            <p:nvPr/>
          </p:nvSpPr>
          <p:spPr>
            <a:xfrm>
              <a:off x="0" y="0"/>
              <a:ext cx="862412" cy="1794110"/>
            </a:xfrm>
            <a:custGeom>
              <a:avLst/>
              <a:gdLst/>
              <a:ahLst/>
              <a:cxnLst/>
              <a:rect l="l" t="t" r="r" b="b"/>
              <a:pathLst>
                <a:path w="862412" h="1794110">
                  <a:moveTo>
                    <a:pt x="0" y="0"/>
                  </a:moveTo>
                  <a:lnTo>
                    <a:pt x="862412" y="0"/>
                  </a:lnTo>
                  <a:lnTo>
                    <a:pt x="862412" y="1794110"/>
                  </a:lnTo>
                  <a:lnTo>
                    <a:pt x="0" y="1794110"/>
                  </a:lnTo>
                  <a:close/>
                </a:path>
              </a:pathLst>
            </a:custGeom>
            <a:solidFill>
              <a:srgbClr val="051D40"/>
            </a:solidFill>
            <a:ln cap="sq">
              <a:noFill/>
              <a:miter/>
            </a:ln>
          </p:spPr>
          <p:txBody>
            <a:bodyPr/>
            <a:lstStyle/>
            <a:p>
              <a:endParaRPr lang="en-US" sz="900"/>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grpSp>
        <p:nvGrpSpPr>
          <p:cNvPr id="11" name="Group 11"/>
          <p:cNvGrpSpPr/>
          <p:nvPr/>
        </p:nvGrpSpPr>
        <p:grpSpPr>
          <a:xfrm>
            <a:off x="7458710" y="2355903"/>
            <a:ext cx="1506106" cy="3216386"/>
            <a:chOff x="0" y="-47625"/>
            <a:chExt cx="862412" cy="1841735"/>
          </a:xfrm>
        </p:grpSpPr>
        <p:sp>
          <p:nvSpPr>
            <p:cNvPr id="12" name="Freeform 12"/>
            <p:cNvSpPr/>
            <p:nvPr/>
          </p:nvSpPr>
          <p:spPr>
            <a:xfrm>
              <a:off x="0" y="0"/>
              <a:ext cx="862412" cy="1794110"/>
            </a:xfrm>
            <a:custGeom>
              <a:avLst/>
              <a:gdLst/>
              <a:ahLst/>
              <a:cxnLst/>
              <a:rect l="l" t="t" r="r" b="b"/>
              <a:pathLst>
                <a:path w="862412" h="1794110">
                  <a:moveTo>
                    <a:pt x="0" y="0"/>
                  </a:moveTo>
                  <a:lnTo>
                    <a:pt x="862412" y="0"/>
                  </a:lnTo>
                  <a:lnTo>
                    <a:pt x="862412" y="1794110"/>
                  </a:lnTo>
                  <a:lnTo>
                    <a:pt x="0" y="1794110"/>
                  </a:lnTo>
                  <a:close/>
                </a:path>
              </a:pathLst>
            </a:custGeom>
            <a:solidFill>
              <a:srgbClr val="051D40"/>
            </a:solidFill>
            <a:ln cap="sq">
              <a:noFill/>
              <a:miter/>
            </a:ln>
          </p:spPr>
          <p:txBody>
            <a:bodyPr/>
            <a:lstStyle/>
            <a:p>
              <a:endParaRPr lang="en-US" sz="900"/>
            </a:p>
          </p:txBody>
        </p:sp>
        <p:sp>
          <p:nvSpPr>
            <p:cNvPr id="13" name="TextBox 13"/>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sp>
        <p:nvSpPr>
          <p:cNvPr id="14" name="Freeform 14"/>
          <p:cNvSpPr/>
          <p:nvPr/>
        </p:nvSpPr>
        <p:spPr>
          <a:xfrm>
            <a:off x="4079727" y="5568122"/>
            <a:ext cx="1506106" cy="159498"/>
          </a:xfrm>
          <a:custGeom>
            <a:avLst/>
            <a:gdLst/>
            <a:ahLst/>
            <a:cxnLst/>
            <a:rect l="l" t="t" r="r" b="b"/>
            <a:pathLst>
              <a:path w="3012211" h="318996">
                <a:moveTo>
                  <a:pt x="0" y="0"/>
                </a:moveTo>
                <a:lnTo>
                  <a:pt x="3012212" y="0"/>
                </a:lnTo>
                <a:lnTo>
                  <a:pt x="3012212" y="318996"/>
                </a:lnTo>
                <a:lnTo>
                  <a:pt x="0" y="318996"/>
                </a:lnTo>
                <a:lnTo>
                  <a:pt x="0" y="0"/>
                </a:lnTo>
                <a:close/>
              </a:path>
            </a:pathLst>
          </a:custGeom>
          <a:blipFill>
            <a:blip r:embed="rId3"/>
            <a:stretch>
              <a:fillRect t="-86495"/>
            </a:stretch>
          </a:blipFill>
        </p:spPr>
        <p:txBody>
          <a:bodyPr/>
          <a:lstStyle/>
          <a:p>
            <a:endParaRPr lang="en-US" sz="900"/>
          </a:p>
        </p:txBody>
      </p:sp>
      <p:sp>
        <p:nvSpPr>
          <p:cNvPr id="15" name="Freeform 15"/>
          <p:cNvSpPr/>
          <p:nvPr/>
        </p:nvSpPr>
        <p:spPr>
          <a:xfrm>
            <a:off x="5727621" y="5575711"/>
            <a:ext cx="1506106" cy="159498"/>
          </a:xfrm>
          <a:custGeom>
            <a:avLst/>
            <a:gdLst/>
            <a:ahLst/>
            <a:cxnLst/>
            <a:rect l="l" t="t" r="r" b="b"/>
            <a:pathLst>
              <a:path w="3012211" h="318996">
                <a:moveTo>
                  <a:pt x="0" y="0"/>
                </a:moveTo>
                <a:lnTo>
                  <a:pt x="3012211" y="0"/>
                </a:lnTo>
                <a:lnTo>
                  <a:pt x="3012211" y="318996"/>
                </a:lnTo>
                <a:lnTo>
                  <a:pt x="0" y="318996"/>
                </a:lnTo>
                <a:lnTo>
                  <a:pt x="0" y="0"/>
                </a:lnTo>
                <a:close/>
              </a:path>
            </a:pathLst>
          </a:custGeom>
          <a:blipFill>
            <a:blip r:embed="rId3"/>
            <a:stretch>
              <a:fillRect t="-86495"/>
            </a:stretch>
          </a:blipFill>
        </p:spPr>
        <p:txBody>
          <a:bodyPr/>
          <a:lstStyle/>
          <a:p>
            <a:endParaRPr lang="en-US" sz="900"/>
          </a:p>
        </p:txBody>
      </p:sp>
      <p:sp>
        <p:nvSpPr>
          <p:cNvPr id="16" name="Freeform 16"/>
          <p:cNvSpPr/>
          <p:nvPr/>
        </p:nvSpPr>
        <p:spPr>
          <a:xfrm>
            <a:off x="7449191" y="5570928"/>
            <a:ext cx="1506106" cy="159498"/>
          </a:xfrm>
          <a:custGeom>
            <a:avLst/>
            <a:gdLst/>
            <a:ahLst/>
            <a:cxnLst/>
            <a:rect l="l" t="t" r="r" b="b"/>
            <a:pathLst>
              <a:path w="3012211" h="318996">
                <a:moveTo>
                  <a:pt x="0" y="0"/>
                </a:moveTo>
                <a:lnTo>
                  <a:pt x="3012211" y="0"/>
                </a:lnTo>
                <a:lnTo>
                  <a:pt x="3012211" y="318996"/>
                </a:lnTo>
                <a:lnTo>
                  <a:pt x="0" y="318996"/>
                </a:lnTo>
                <a:lnTo>
                  <a:pt x="0" y="0"/>
                </a:lnTo>
                <a:close/>
              </a:path>
            </a:pathLst>
          </a:custGeom>
          <a:blipFill>
            <a:blip r:embed="rId3"/>
            <a:stretch>
              <a:fillRect t="-86495"/>
            </a:stretch>
          </a:blipFill>
        </p:spPr>
        <p:txBody>
          <a:bodyPr/>
          <a:lstStyle/>
          <a:p>
            <a:endParaRPr lang="en-US" sz="900"/>
          </a:p>
        </p:txBody>
      </p:sp>
      <p:grpSp>
        <p:nvGrpSpPr>
          <p:cNvPr id="17" name="Group 17"/>
          <p:cNvGrpSpPr/>
          <p:nvPr/>
        </p:nvGrpSpPr>
        <p:grpSpPr>
          <a:xfrm>
            <a:off x="0" y="764382"/>
            <a:ext cx="9259941" cy="1236652"/>
            <a:chOff x="0" y="-38100"/>
            <a:chExt cx="5059561" cy="954283"/>
          </a:xfrm>
        </p:grpSpPr>
        <p:sp>
          <p:nvSpPr>
            <p:cNvPr id="18" name="Freeform 18"/>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20" name="TextBox 20"/>
          <p:cNvSpPr txBox="1"/>
          <p:nvPr/>
        </p:nvSpPr>
        <p:spPr>
          <a:xfrm>
            <a:off x="2033503" y="1127239"/>
            <a:ext cx="5225326" cy="482889"/>
          </a:xfrm>
          <a:prstGeom prst="rect">
            <a:avLst/>
          </a:prstGeom>
        </p:spPr>
        <p:txBody>
          <a:bodyPr lIns="0" tIns="0" rIns="0" bIns="0" rtlCol="0" anchor="t">
            <a:spAutoFit/>
          </a:bodyPr>
          <a:lstStyle/>
          <a:p>
            <a:pPr algn="ctr">
              <a:lnSpc>
                <a:spcPct val="145299"/>
              </a:lnSpc>
              <a:spcBef>
                <a:spcPct val="0"/>
              </a:spcBef>
            </a:pPr>
            <a:r>
              <a:rPr lang="en-US" sz="2375" b="1" dirty="0">
                <a:solidFill>
                  <a:srgbClr val="FFFFFF"/>
                </a:solidFill>
                <a:latin typeface="Now Bold"/>
              </a:rPr>
              <a:t>WHAT IS </a:t>
            </a:r>
            <a:r>
              <a:rPr lang="en-US" sz="2400" b="1" dirty="0">
                <a:solidFill>
                  <a:srgbClr val="FFFFFF"/>
                </a:solidFill>
                <a:latin typeface="Now Bold"/>
              </a:rPr>
              <a:t>PATHFINDER</a:t>
            </a:r>
            <a:r>
              <a:rPr lang="en-US" sz="2375" b="1" dirty="0">
                <a:solidFill>
                  <a:srgbClr val="FFFFFF"/>
                </a:solidFill>
                <a:latin typeface="Now Bold"/>
              </a:rPr>
              <a:t>?</a:t>
            </a:r>
            <a:endParaRPr lang="en-US" sz="900" b="1" dirty="0"/>
          </a:p>
        </p:txBody>
      </p:sp>
      <p:sp>
        <p:nvSpPr>
          <p:cNvPr id="21" name="TextBox 21"/>
          <p:cNvSpPr txBox="1"/>
          <p:nvPr/>
        </p:nvSpPr>
        <p:spPr>
          <a:xfrm>
            <a:off x="4182306" y="3585841"/>
            <a:ext cx="1307843" cy="341568"/>
          </a:xfrm>
          <a:prstGeom prst="rect">
            <a:avLst/>
          </a:prstGeom>
        </p:spPr>
        <p:txBody>
          <a:bodyPr lIns="0" tIns="0" rIns="0" bIns="0" rtlCol="0" anchor="t">
            <a:spAutoFit/>
          </a:bodyPr>
          <a:lstStyle/>
          <a:p>
            <a:pPr algn="ctr">
              <a:lnSpc>
                <a:spcPct val="147339"/>
              </a:lnSpc>
            </a:pPr>
            <a:r>
              <a:rPr lang="en-US" sz="1661" spc="83">
                <a:solidFill>
                  <a:srgbClr val="5EB2FC"/>
                </a:solidFill>
                <a:latin typeface="DM Sans Bold"/>
              </a:rPr>
              <a:t>LEARN</a:t>
            </a:r>
            <a:endParaRPr lang="en-US" sz="900"/>
          </a:p>
        </p:txBody>
      </p:sp>
      <p:sp>
        <p:nvSpPr>
          <p:cNvPr id="22" name="TextBox 22"/>
          <p:cNvSpPr txBox="1"/>
          <p:nvPr/>
        </p:nvSpPr>
        <p:spPr>
          <a:xfrm>
            <a:off x="4164650" y="3946168"/>
            <a:ext cx="1357408" cy="1327864"/>
          </a:xfrm>
          <a:prstGeom prst="rect">
            <a:avLst/>
          </a:prstGeom>
        </p:spPr>
        <p:txBody>
          <a:bodyPr wrap="square" lIns="0" tIns="0" rIns="0" bIns="0" rtlCol="0" anchor="t">
            <a:spAutoFit/>
          </a:bodyPr>
          <a:lstStyle/>
          <a:p>
            <a:pPr>
              <a:lnSpc>
                <a:spcPct val="146290"/>
              </a:lnSpc>
            </a:pPr>
            <a:r>
              <a:rPr lang="en-US" sz="1000" spc="60" dirty="0">
                <a:solidFill>
                  <a:srgbClr val="FFFFFF"/>
                </a:solidFill>
                <a:latin typeface="DM Sans"/>
              </a:rPr>
              <a:t>Navigate opportunities and find tailored ﻿resources about how to sell to and innovate with VA</a:t>
            </a:r>
            <a:endParaRPr lang="en-US" sz="800" dirty="0">
              <a:cs typeface="Calibri"/>
            </a:endParaRPr>
          </a:p>
        </p:txBody>
      </p:sp>
      <p:sp>
        <p:nvSpPr>
          <p:cNvPr id="23" name="TextBox 23"/>
          <p:cNvSpPr txBox="1"/>
          <p:nvPr/>
        </p:nvSpPr>
        <p:spPr>
          <a:xfrm>
            <a:off x="6042929" y="3585841"/>
            <a:ext cx="962130" cy="341568"/>
          </a:xfrm>
          <a:prstGeom prst="rect">
            <a:avLst/>
          </a:prstGeom>
        </p:spPr>
        <p:txBody>
          <a:bodyPr lIns="0" tIns="0" rIns="0" bIns="0" rtlCol="0" anchor="t">
            <a:spAutoFit/>
          </a:bodyPr>
          <a:lstStyle/>
          <a:p>
            <a:pPr algn="ctr">
              <a:lnSpc>
                <a:spcPct val="147339"/>
              </a:lnSpc>
            </a:pPr>
            <a:r>
              <a:rPr lang="en-US" sz="1661" spc="83">
                <a:solidFill>
                  <a:srgbClr val="70AD47"/>
                </a:solidFill>
                <a:latin typeface="DM Sans Bold"/>
              </a:rPr>
              <a:t>SUBMIT</a:t>
            </a:r>
            <a:endParaRPr lang="en-US" sz="900"/>
          </a:p>
        </p:txBody>
      </p:sp>
      <p:sp>
        <p:nvSpPr>
          <p:cNvPr id="24" name="TextBox 24"/>
          <p:cNvSpPr txBox="1"/>
          <p:nvPr/>
        </p:nvSpPr>
        <p:spPr>
          <a:xfrm>
            <a:off x="5845290" y="4000178"/>
            <a:ext cx="1357408" cy="1327864"/>
          </a:xfrm>
          <a:prstGeom prst="rect">
            <a:avLst/>
          </a:prstGeom>
        </p:spPr>
        <p:txBody>
          <a:bodyPr wrap="square" lIns="0" tIns="0" rIns="0" bIns="0" rtlCol="0" anchor="t">
            <a:spAutoFit/>
          </a:bodyPr>
          <a:lstStyle/>
          <a:p>
            <a:pPr>
              <a:lnSpc>
                <a:spcPct val="146290"/>
              </a:lnSpc>
            </a:pPr>
            <a:r>
              <a:rPr lang="en-US" sz="1000" spc="60" dirty="0">
                <a:solidFill>
                  <a:srgbClr val="F2F2F2"/>
                </a:solidFill>
                <a:latin typeface="DM Sans"/>
              </a:rPr>
              <a:t>Send in your ideas, products and services for VA’s awareness using the Pathfinder survey portal</a:t>
            </a:r>
            <a:endParaRPr lang="en-US" sz="800" dirty="0"/>
          </a:p>
        </p:txBody>
      </p:sp>
      <p:sp>
        <p:nvSpPr>
          <p:cNvPr id="25" name="TextBox 25"/>
          <p:cNvSpPr txBox="1"/>
          <p:nvPr/>
        </p:nvSpPr>
        <p:spPr>
          <a:xfrm>
            <a:off x="7730696" y="3585841"/>
            <a:ext cx="962130" cy="341568"/>
          </a:xfrm>
          <a:prstGeom prst="rect">
            <a:avLst/>
          </a:prstGeom>
        </p:spPr>
        <p:txBody>
          <a:bodyPr lIns="0" tIns="0" rIns="0" bIns="0" rtlCol="0" anchor="t">
            <a:spAutoFit/>
          </a:bodyPr>
          <a:lstStyle/>
          <a:p>
            <a:pPr algn="ctr">
              <a:lnSpc>
                <a:spcPct val="147339"/>
              </a:lnSpc>
            </a:pPr>
            <a:r>
              <a:rPr lang="en-US" sz="1661" spc="83">
                <a:solidFill>
                  <a:srgbClr val="EEB500"/>
                </a:solidFill>
                <a:latin typeface="DM Sans Bold"/>
              </a:rPr>
              <a:t>ENGAGE</a:t>
            </a:r>
            <a:endParaRPr lang="en-US" sz="900"/>
          </a:p>
        </p:txBody>
      </p:sp>
      <p:sp>
        <p:nvSpPr>
          <p:cNvPr id="26" name="TextBox 26"/>
          <p:cNvSpPr txBox="1"/>
          <p:nvPr/>
        </p:nvSpPr>
        <p:spPr>
          <a:xfrm>
            <a:off x="7533057" y="4000179"/>
            <a:ext cx="1357408" cy="1328505"/>
          </a:xfrm>
          <a:prstGeom prst="rect">
            <a:avLst/>
          </a:prstGeom>
        </p:spPr>
        <p:txBody>
          <a:bodyPr wrap="square" lIns="0" tIns="0" rIns="0" bIns="0" rtlCol="0" anchor="t">
            <a:spAutoFit/>
          </a:bodyPr>
          <a:lstStyle/>
          <a:p>
            <a:pPr>
              <a:lnSpc>
                <a:spcPct val="146290"/>
              </a:lnSpc>
            </a:pPr>
            <a:r>
              <a:rPr lang="en-US" sz="1000" spc="60" dirty="0">
                <a:solidFill>
                  <a:schemeClr val="bg1"/>
                </a:solidFill>
                <a:latin typeface="DM Sans"/>
                <a:cs typeface="Segoe UI"/>
              </a:rPr>
              <a:t>C</a:t>
            </a:r>
            <a:r>
              <a:rPr lang="en-US" sz="1000" spc="60" dirty="0">
                <a:solidFill>
                  <a:schemeClr val="bg1"/>
                </a:solidFill>
                <a:latin typeface="DM Sans"/>
              </a:rPr>
              <a:t>onnect with relevant</a:t>
            </a:r>
            <a:r>
              <a:rPr lang="en-US" sz="1000" spc="60" dirty="0">
                <a:solidFill>
                  <a:schemeClr val="bg1"/>
                </a:solidFill>
                <a:latin typeface="DM Sans"/>
                <a:cs typeface="Segoe UI"/>
              </a:rPr>
              <a:t> VA staff members who can provide feedback on your product or service</a:t>
            </a:r>
            <a:endParaRPr lang="en-US" sz="1000" dirty="0">
              <a:solidFill>
                <a:schemeClr val="bg1"/>
              </a:solidFill>
              <a:latin typeface="DM Sans"/>
            </a:endParaRPr>
          </a:p>
        </p:txBody>
      </p:sp>
      <p:grpSp>
        <p:nvGrpSpPr>
          <p:cNvPr id="27" name="Group 27"/>
          <p:cNvGrpSpPr/>
          <p:nvPr/>
        </p:nvGrpSpPr>
        <p:grpSpPr>
          <a:xfrm>
            <a:off x="345724" y="2620920"/>
            <a:ext cx="3550632" cy="3062137"/>
            <a:chOff x="0" y="0"/>
            <a:chExt cx="9468351" cy="8165698"/>
          </a:xfrm>
        </p:grpSpPr>
        <p:sp>
          <p:nvSpPr>
            <p:cNvPr id="28" name="Freeform 28"/>
            <p:cNvSpPr/>
            <p:nvPr/>
          </p:nvSpPr>
          <p:spPr>
            <a:xfrm>
              <a:off x="0" y="0"/>
              <a:ext cx="9468351" cy="8165698"/>
            </a:xfrm>
            <a:custGeom>
              <a:avLst/>
              <a:gdLst/>
              <a:ahLst/>
              <a:cxnLst/>
              <a:rect l="l" t="t" r="r" b="b"/>
              <a:pathLst>
                <a:path w="9468351" h="8165698">
                  <a:moveTo>
                    <a:pt x="0" y="0"/>
                  </a:moveTo>
                  <a:lnTo>
                    <a:pt x="9468351" y="0"/>
                  </a:lnTo>
                  <a:lnTo>
                    <a:pt x="9468351" y="8165698"/>
                  </a:lnTo>
                  <a:lnTo>
                    <a:pt x="0" y="8165698"/>
                  </a:lnTo>
                  <a:lnTo>
                    <a:pt x="0" y="0"/>
                  </a:lnTo>
                  <a:close/>
                </a:path>
              </a:pathLst>
            </a:custGeom>
            <a:blipFill>
              <a:blip r:embed="rId4"/>
              <a:stretch>
                <a:fillRect l="-24925" t="-18967" r="-25962" b="-2962"/>
              </a:stretch>
            </a:blipFill>
          </p:spPr>
          <p:txBody>
            <a:bodyPr/>
            <a:lstStyle/>
            <a:p>
              <a:endParaRPr lang="en-US" sz="900"/>
            </a:p>
          </p:txBody>
        </p:sp>
        <p:sp>
          <p:nvSpPr>
            <p:cNvPr id="29" name="Freeform 29"/>
            <p:cNvSpPr/>
            <p:nvPr/>
          </p:nvSpPr>
          <p:spPr>
            <a:xfrm>
              <a:off x="380763" y="273688"/>
              <a:ext cx="8770288" cy="4418740"/>
            </a:xfrm>
            <a:custGeom>
              <a:avLst/>
              <a:gdLst/>
              <a:ahLst/>
              <a:cxnLst/>
              <a:rect l="l" t="t" r="r" b="b"/>
              <a:pathLst>
                <a:path w="8770288" h="4563131">
                  <a:moveTo>
                    <a:pt x="0" y="0"/>
                  </a:moveTo>
                  <a:lnTo>
                    <a:pt x="8770288" y="0"/>
                  </a:lnTo>
                  <a:lnTo>
                    <a:pt x="8770288" y="4563131"/>
                  </a:lnTo>
                  <a:lnTo>
                    <a:pt x="0" y="4563131"/>
                  </a:lnTo>
                  <a:lnTo>
                    <a:pt x="0" y="0"/>
                  </a:lnTo>
                  <a:close/>
                </a:path>
              </a:pathLst>
            </a:custGeom>
            <a:blipFill>
              <a:blip r:embed="rId5"/>
              <a:stretch>
                <a:fillRect t="-4240" b="-9011"/>
              </a:stretch>
            </a:blipFill>
          </p:spPr>
          <p:txBody>
            <a:bodyPr/>
            <a:lstStyle/>
            <a:p>
              <a:endParaRPr lang="en-US" sz="900"/>
            </a:p>
          </p:txBody>
        </p:sp>
      </p:grpSp>
      <p:grpSp>
        <p:nvGrpSpPr>
          <p:cNvPr id="30" name="Group 30"/>
          <p:cNvGrpSpPr/>
          <p:nvPr/>
        </p:nvGrpSpPr>
        <p:grpSpPr>
          <a:xfrm>
            <a:off x="683932" y="1881356"/>
            <a:ext cx="7616850" cy="495077"/>
            <a:chOff x="0" y="0"/>
            <a:chExt cx="20311601" cy="1320205"/>
          </a:xfrm>
        </p:grpSpPr>
        <p:sp>
          <p:nvSpPr>
            <p:cNvPr id="31" name="Freeform 31"/>
            <p:cNvSpPr/>
            <p:nvPr/>
          </p:nvSpPr>
          <p:spPr>
            <a:xfrm>
              <a:off x="0" y="0"/>
              <a:ext cx="20311601" cy="1320205"/>
            </a:xfrm>
            <a:custGeom>
              <a:avLst/>
              <a:gdLst/>
              <a:ahLst/>
              <a:cxnLst/>
              <a:rect l="l" t="t" r="r" b="b"/>
              <a:pathLst>
                <a:path w="20311601" h="1320205">
                  <a:moveTo>
                    <a:pt x="0" y="0"/>
                  </a:moveTo>
                  <a:lnTo>
                    <a:pt x="20311601" y="0"/>
                  </a:lnTo>
                  <a:lnTo>
                    <a:pt x="20311601" y="1320205"/>
                  </a:lnTo>
                  <a:lnTo>
                    <a:pt x="0" y="1320205"/>
                  </a:lnTo>
                  <a:close/>
                </a:path>
              </a:pathLst>
            </a:custGeom>
            <a:solidFill>
              <a:srgbClr val="5B9BD5"/>
            </a:solidFill>
          </p:spPr>
          <p:txBody>
            <a:bodyPr/>
            <a:lstStyle/>
            <a:p>
              <a:endParaRPr lang="en-US" sz="900"/>
            </a:p>
          </p:txBody>
        </p:sp>
        <p:sp>
          <p:nvSpPr>
            <p:cNvPr id="32" name="TextBox 32"/>
            <p:cNvSpPr txBox="1"/>
            <p:nvPr/>
          </p:nvSpPr>
          <p:spPr>
            <a:xfrm>
              <a:off x="0" y="200824"/>
              <a:ext cx="20311601" cy="953590"/>
            </a:xfrm>
            <a:prstGeom prst="rect">
              <a:avLst/>
            </a:prstGeom>
          </p:spPr>
          <p:txBody>
            <a:bodyPr lIns="25400" tIns="25400" rIns="25400" bIns="25400" rtlCol="0" anchor="t"/>
            <a:lstStyle/>
            <a:p>
              <a:pPr algn="ctr">
                <a:lnSpc>
                  <a:spcPct val="131707"/>
                </a:lnSpc>
              </a:pPr>
              <a:r>
                <a:rPr lang="en-US" sz="2100" dirty="0">
                  <a:solidFill>
                    <a:srgbClr val="FFFFFF"/>
                  </a:solidFill>
                  <a:latin typeface="Arimo"/>
                </a:rPr>
                <a:t>Pathfinder provides a tailored experience that helps vendors:</a:t>
              </a:r>
              <a:endParaRPr lang="en-US" sz="900" dirty="0"/>
            </a:p>
          </p:txBody>
        </p:sp>
      </p:grpSp>
      <p:sp>
        <p:nvSpPr>
          <p:cNvPr id="33" name="TextBox 33"/>
          <p:cNvSpPr txBox="1"/>
          <p:nvPr/>
        </p:nvSpPr>
        <p:spPr>
          <a:xfrm>
            <a:off x="-591312" y="5165039"/>
            <a:ext cx="5225326" cy="342530"/>
          </a:xfrm>
          <a:prstGeom prst="rect">
            <a:avLst/>
          </a:prstGeom>
        </p:spPr>
        <p:txBody>
          <a:bodyPr lIns="0" tIns="0" rIns="0" bIns="0" rtlCol="0" anchor="t">
            <a:spAutoFit/>
          </a:bodyPr>
          <a:lstStyle/>
          <a:p>
            <a:pPr algn="ctr">
              <a:lnSpc>
                <a:spcPct val="147033"/>
              </a:lnSpc>
              <a:spcBef>
                <a:spcPct val="0"/>
              </a:spcBef>
            </a:pPr>
            <a:r>
              <a:rPr lang="en-US" sz="1683" dirty="0">
                <a:solidFill>
                  <a:srgbClr val="FFC000"/>
                </a:solidFill>
                <a:latin typeface="Now Bold"/>
              </a:rPr>
              <a:t>WWW.PATHFINDER.VA.GOV</a:t>
            </a:r>
            <a:endParaRPr lang="en-US" sz="900" dirty="0"/>
          </a:p>
        </p:txBody>
      </p:sp>
      <p:grpSp>
        <p:nvGrpSpPr>
          <p:cNvPr id="34" name="Group 34"/>
          <p:cNvGrpSpPr>
            <a:grpSpLocks noChangeAspect="1"/>
          </p:cNvGrpSpPr>
          <p:nvPr/>
        </p:nvGrpSpPr>
        <p:grpSpPr>
          <a:xfrm>
            <a:off x="6190018" y="2742870"/>
            <a:ext cx="697082" cy="676606"/>
            <a:chOff x="-23042" y="66269"/>
            <a:chExt cx="6542159" cy="6349987"/>
          </a:xfrm>
        </p:grpSpPr>
        <p:sp>
          <p:nvSpPr>
            <p:cNvPr id="35" name="Freeform 3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56AEFF"/>
            </a:solidFill>
            <a:ln w="12700">
              <a:solidFill>
                <a:srgbClr val="000000"/>
              </a:solidFill>
            </a:ln>
          </p:spPr>
          <p:txBody>
            <a:bodyPr/>
            <a:lstStyle/>
            <a:p>
              <a:endParaRPr lang="en-US" sz="900"/>
            </a:p>
          </p:txBody>
        </p:sp>
        <p:sp>
          <p:nvSpPr>
            <p:cNvPr id="36" name="Freeform 3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sz="900"/>
            </a:p>
          </p:txBody>
        </p:sp>
      </p:grpSp>
      <p:grpSp>
        <p:nvGrpSpPr>
          <p:cNvPr id="37" name="Group 37"/>
          <p:cNvGrpSpPr>
            <a:grpSpLocks noChangeAspect="1"/>
          </p:cNvGrpSpPr>
          <p:nvPr/>
        </p:nvGrpSpPr>
        <p:grpSpPr>
          <a:xfrm>
            <a:off x="7898251" y="2742575"/>
            <a:ext cx="697082" cy="676606"/>
            <a:chOff x="-23042" y="66269"/>
            <a:chExt cx="6542159" cy="6349987"/>
          </a:xfrm>
        </p:grpSpPr>
        <p:sp>
          <p:nvSpPr>
            <p:cNvPr id="38" name="Freeform 3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56AEFF"/>
            </a:solidFill>
            <a:ln w="12700">
              <a:solidFill>
                <a:srgbClr val="000000"/>
              </a:solidFill>
            </a:ln>
          </p:spPr>
          <p:txBody>
            <a:bodyPr/>
            <a:lstStyle/>
            <a:p>
              <a:endParaRPr lang="en-US" sz="900"/>
            </a:p>
          </p:txBody>
        </p:sp>
        <p:sp>
          <p:nvSpPr>
            <p:cNvPr id="39" name="Freeform 3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txBody>
            <a:bodyPr/>
            <a:lstStyle/>
            <a:p>
              <a:endParaRPr lang="en-US" sz="900"/>
            </a:p>
          </p:txBody>
        </p:sp>
      </p:grpSp>
      <p:sp>
        <p:nvSpPr>
          <p:cNvPr id="41" name="Freeform 41"/>
          <p:cNvSpPr/>
          <p:nvPr/>
        </p:nvSpPr>
        <p:spPr>
          <a:xfrm>
            <a:off x="8048223" y="2898192"/>
            <a:ext cx="397142" cy="365371"/>
          </a:xfrm>
          <a:custGeom>
            <a:avLst/>
            <a:gdLst/>
            <a:ahLst/>
            <a:cxnLst/>
            <a:rect l="l" t="t" r="r" b="b"/>
            <a:pathLst>
              <a:path w="794285" h="730742">
                <a:moveTo>
                  <a:pt x="0" y="0"/>
                </a:moveTo>
                <a:lnTo>
                  <a:pt x="794286" y="0"/>
                </a:lnTo>
                <a:lnTo>
                  <a:pt x="794286" y="730743"/>
                </a:lnTo>
                <a:lnTo>
                  <a:pt x="0" y="7307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42" name="Freeform 42"/>
          <p:cNvSpPr/>
          <p:nvPr/>
        </p:nvSpPr>
        <p:spPr>
          <a:xfrm>
            <a:off x="6317941" y="2854790"/>
            <a:ext cx="441239" cy="452763"/>
          </a:xfrm>
          <a:custGeom>
            <a:avLst/>
            <a:gdLst/>
            <a:ahLst/>
            <a:cxnLst/>
            <a:rect l="l" t="t" r="r" b="b"/>
            <a:pathLst>
              <a:path w="882477" h="905526">
                <a:moveTo>
                  <a:pt x="0" y="0"/>
                </a:moveTo>
                <a:lnTo>
                  <a:pt x="882477" y="0"/>
                </a:lnTo>
                <a:lnTo>
                  <a:pt x="882477" y="905527"/>
                </a:lnTo>
                <a:lnTo>
                  <a:pt x="0" y="9055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43" name="Freeform 43"/>
          <p:cNvSpPr/>
          <p:nvPr/>
        </p:nvSpPr>
        <p:spPr>
          <a:xfrm>
            <a:off x="4634015" y="2867849"/>
            <a:ext cx="393292" cy="426647"/>
          </a:xfrm>
          <a:custGeom>
            <a:avLst/>
            <a:gdLst/>
            <a:ahLst/>
            <a:cxnLst/>
            <a:rect l="l" t="t" r="r" b="b"/>
            <a:pathLst>
              <a:path w="786583" h="853295">
                <a:moveTo>
                  <a:pt x="0" y="0"/>
                </a:moveTo>
                <a:lnTo>
                  <a:pt x="786582" y="0"/>
                </a:lnTo>
                <a:lnTo>
                  <a:pt x="786582" y="853295"/>
                </a:lnTo>
                <a:lnTo>
                  <a:pt x="0" y="853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595980">
            <a:off x="-2777001" y="1177612"/>
            <a:ext cx="5304707" cy="3134600"/>
          </a:xfrm>
          <a:custGeom>
            <a:avLst/>
            <a:gdLst/>
            <a:ahLst/>
            <a:cxnLst/>
            <a:rect l="l" t="t" r="r" b="b"/>
            <a:pathLst>
              <a:path w="10609415" h="6269200">
                <a:moveTo>
                  <a:pt x="0" y="0"/>
                </a:moveTo>
                <a:lnTo>
                  <a:pt x="10609415" y="0"/>
                </a:lnTo>
                <a:lnTo>
                  <a:pt x="10609415" y="6269200"/>
                </a:lnTo>
                <a:lnTo>
                  <a:pt x="0" y="6269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3" name="Group 3"/>
          <p:cNvGrpSpPr/>
          <p:nvPr/>
        </p:nvGrpSpPr>
        <p:grpSpPr>
          <a:xfrm>
            <a:off x="-337299" y="324536"/>
            <a:ext cx="9605261" cy="1811647"/>
            <a:chOff x="0" y="-38100"/>
            <a:chExt cx="5059561" cy="954283"/>
          </a:xfrm>
        </p:grpSpPr>
        <p:sp>
          <p:nvSpPr>
            <p:cNvPr id="4" name="Freeform 4"/>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5" name="TextBox 5"/>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6" name="TextBox 6"/>
          <p:cNvSpPr txBox="1"/>
          <p:nvPr/>
        </p:nvSpPr>
        <p:spPr>
          <a:xfrm>
            <a:off x="1790386" y="1153618"/>
            <a:ext cx="5563229" cy="535531"/>
          </a:xfrm>
          <a:prstGeom prst="rect">
            <a:avLst/>
          </a:prstGeom>
        </p:spPr>
        <p:txBody>
          <a:bodyPr wrap="square" lIns="0" tIns="0" rIns="0" bIns="0" rtlCol="0" anchor="t">
            <a:spAutoFit/>
          </a:bodyPr>
          <a:lstStyle/>
          <a:p>
            <a:pPr algn="ctr">
              <a:lnSpc>
                <a:spcPct val="163897"/>
              </a:lnSpc>
              <a:spcBef>
                <a:spcPct val="0"/>
              </a:spcBef>
            </a:pPr>
            <a:r>
              <a:rPr lang="en-US" sz="2400" b="1" dirty="0">
                <a:solidFill>
                  <a:srgbClr val="FFFFFF"/>
                </a:solidFill>
                <a:latin typeface="Now Bold"/>
              </a:rPr>
              <a:t>BENEFITS OF WORKING WITH VA</a:t>
            </a:r>
            <a:endParaRPr lang="en-US" sz="900" b="1" dirty="0"/>
          </a:p>
        </p:txBody>
      </p:sp>
      <p:grpSp>
        <p:nvGrpSpPr>
          <p:cNvPr id="13" name="Group 13"/>
          <p:cNvGrpSpPr/>
          <p:nvPr/>
        </p:nvGrpSpPr>
        <p:grpSpPr>
          <a:xfrm>
            <a:off x="3043568" y="2289041"/>
            <a:ext cx="5797148" cy="739097"/>
            <a:chOff x="0" y="0"/>
            <a:chExt cx="14417340" cy="1990217"/>
          </a:xfrm>
        </p:grpSpPr>
        <p:sp>
          <p:nvSpPr>
            <p:cNvPr id="14" name="Freeform 14"/>
            <p:cNvSpPr/>
            <p:nvPr/>
          </p:nvSpPr>
          <p:spPr>
            <a:xfrm>
              <a:off x="0" y="0"/>
              <a:ext cx="14417340" cy="1990217"/>
            </a:xfrm>
            <a:custGeom>
              <a:avLst/>
              <a:gdLst/>
              <a:ahLst/>
              <a:cxnLst/>
              <a:rect l="l" t="t" r="r" b="b"/>
              <a:pathLst>
                <a:path w="14417340" h="1990217">
                  <a:moveTo>
                    <a:pt x="13616" y="0"/>
                  </a:moveTo>
                  <a:lnTo>
                    <a:pt x="14403725" y="0"/>
                  </a:lnTo>
                  <a:cubicBezTo>
                    <a:pt x="14411215" y="0"/>
                    <a:pt x="14417340" y="5715"/>
                    <a:pt x="14417340" y="12700"/>
                  </a:cubicBezTo>
                  <a:lnTo>
                    <a:pt x="14417340" y="1977517"/>
                  </a:lnTo>
                  <a:cubicBezTo>
                    <a:pt x="14417340" y="1984502"/>
                    <a:pt x="14411215" y="1990217"/>
                    <a:pt x="14403725" y="1990217"/>
                  </a:cubicBezTo>
                  <a:lnTo>
                    <a:pt x="13616" y="1990217"/>
                  </a:lnTo>
                  <a:cubicBezTo>
                    <a:pt x="6127" y="1990217"/>
                    <a:pt x="0" y="1984502"/>
                    <a:pt x="0" y="1977517"/>
                  </a:cubicBezTo>
                  <a:lnTo>
                    <a:pt x="0" y="12700"/>
                  </a:lnTo>
                  <a:cubicBezTo>
                    <a:pt x="0" y="5715"/>
                    <a:pt x="6127" y="0"/>
                    <a:pt x="13616" y="0"/>
                  </a:cubicBezTo>
                  <a:moveTo>
                    <a:pt x="13616" y="25400"/>
                  </a:moveTo>
                  <a:lnTo>
                    <a:pt x="13616" y="12700"/>
                  </a:lnTo>
                  <a:lnTo>
                    <a:pt x="27232" y="12700"/>
                  </a:lnTo>
                  <a:lnTo>
                    <a:pt x="27232" y="1977517"/>
                  </a:lnTo>
                  <a:lnTo>
                    <a:pt x="13616" y="1977517"/>
                  </a:lnTo>
                  <a:lnTo>
                    <a:pt x="13616" y="1964817"/>
                  </a:lnTo>
                  <a:lnTo>
                    <a:pt x="14403725" y="1964817"/>
                  </a:lnTo>
                  <a:lnTo>
                    <a:pt x="14403725" y="1977517"/>
                  </a:lnTo>
                  <a:lnTo>
                    <a:pt x="14390109" y="1977517"/>
                  </a:lnTo>
                  <a:lnTo>
                    <a:pt x="14390109" y="12700"/>
                  </a:lnTo>
                  <a:lnTo>
                    <a:pt x="14403725" y="12700"/>
                  </a:lnTo>
                  <a:lnTo>
                    <a:pt x="14403725" y="25400"/>
                  </a:lnTo>
                  <a:lnTo>
                    <a:pt x="13616" y="25400"/>
                  </a:lnTo>
                  <a:close/>
                </a:path>
              </a:pathLst>
            </a:custGeom>
            <a:solidFill>
              <a:srgbClr val="FFFFFF"/>
            </a:solidFill>
          </p:spPr>
          <p:txBody>
            <a:bodyPr/>
            <a:lstStyle/>
            <a:p>
              <a:endParaRPr lang="en-US" sz="900"/>
            </a:p>
          </p:txBody>
        </p:sp>
      </p:grpSp>
      <p:sp>
        <p:nvSpPr>
          <p:cNvPr id="15" name="TextBox 15"/>
          <p:cNvSpPr txBox="1"/>
          <p:nvPr/>
        </p:nvSpPr>
        <p:spPr>
          <a:xfrm>
            <a:off x="3438974" y="2160327"/>
            <a:ext cx="5400972" cy="951222"/>
          </a:xfrm>
          <a:prstGeom prst="rect">
            <a:avLst/>
          </a:prstGeom>
        </p:spPr>
        <p:txBody>
          <a:bodyPr wrap="square" lIns="0" tIns="0" rIns="0" bIns="0" rtlCol="0" anchor="t">
            <a:spAutoFit/>
          </a:bodyPr>
          <a:lstStyle/>
          <a:p>
            <a:pPr>
              <a:lnSpc>
                <a:spcPct val="131707"/>
              </a:lnSpc>
            </a:pPr>
            <a:r>
              <a:rPr lang="en-US" sz="2100" spc="-83" dirty="0">
                <a:solidFill>
                  <a:schemeClr val="accent6">
                    <a:lumMod val="25000"/>
                  </a:schemeClr>
                </a:solidFill>
                <a:latin typeface="Open Sans Bold"/>
                <a:ea typeface="Open Sans Bold"/>
                <a:cs typeface="Open Sans Bold"/>
              </a:rPr>
              <a:t>Reach a New Market</a:t>
            </a:r>
            <a:endParaRPr lang="en-US" sz="900" dirty="0">
              <a:solidFill>
                <a:schemeClr val="accent6">
                  <a:lumMod val="25000"/>
                </a:schemeClr>
              </a:solidFill>
            </a:endParaRPr>
          </a:p>
          <a:p>
            <a:pPr>
              <a:lnSpc>
                <a:spcPct val="131707"/>
              </a:lnSpc>
            </a:pPr>
            <a:r>
              <a:rPr lang="en-US" sz="1350" spc="-53" dirty="0">
                <a:solidFill>
                  <a:schemeClr val="accent2">
                    <a:lumMod val="75000"/>
                  </a:schemeClr>
                </a:solidFill>
                <a:latin typeface="Open Sans"/>
              </a:rPr>
              <a:t>Create opportunities for introducing your product or service into VA's broad infrastructure that supports over 1,200 medical centers and clinics</a:t>
            </a:r>
            <a:endParaRPr lang="en-US" sz="1350" spc="-53" dirty="0">
              <a:solidFill>
                <a:schemeClr val="accent2">
                  <a:lumMod val="75000"/>
                </a:schemeClr>
              </a:solidFill>
              <a:latin typeface="Open Sans"/>
              <a:ea typeface="Open Sans"/>
              <a:cs typeface="Open Sans"/>
            </a:endParaRPr>
          </a:p>
        </p:txBody>
      </p:sp>
      <p:grpSp>
        <p:nvGrpSpPr>
          <p:cNvPr id="16" name="Group 16"/>
          <p:cNvGrpSpPr/>
          <p:nvPr/>
        </p:nvGrpSpPr>
        <p:grpSpPr>
          <a:xfrm>
            <a:off x="2443800" y="2175429"/>
            <a:ext cx="920972" cy="920972"/>
            <a:chOff x="0" y="0"/>
            <a:chExt cx="2455926" cy="2455926"/>
          </a:xfrm>
        </p:grpSpPr>
        <p:sp>
          <p:nvSpPr>
            <p:cNvPr id="17" name="Freeform 17"/>
            <p:cNvSpPr/>
            <p:nvPr/>
          </p:nvSpPr>
          <p:spPr>
            <a:xfrm>
              <a:off x="0" y="0"/>
              <a:ext cx="2455926" cy="2455926"/>
            </a:xfrm>
            <a:custGeom>
              <a:avLst/>
              <a:gdLst/>
              <a:ahLst/>
              <a:cxnLst/>
              <a:rect l="l" t="t" r="r" b="b"/>
              <a:pathLst>
                <a:path w="2455926" h="2455926">
                  <a:moveTo>
                    <a:pt x="0" y="1227963"/>
                  </a:moveTo>
                  <a:cubicBezTo>
                    <a:pt x="0" y="549783"/>
                    <a:pt x="549783" y="0"/>
                    <a:pt x="1227963" y="0"/>
                  </a:cubicBezTo>
                  <a:cubicBezTo>
                    <a:pt x="1906143" y="0"/>
                    <a:pt x="2455926" y="549783"/>
                    <a:pt x="2455926" y="1227963"/>
                  </a:cubicBezTo>
                  <a:cubicBezTo>
                    <a:pt x="2455926" y="1906143"/>
                    <a:pt x="1906143" y="2455926"/>
                    <a:pt x="1227963" y="2455926"/>
                  </a:cubicBezTo>
                  <a:cubicBezTo>
                    <a:pt x="549783" y="2455926"/>
                    <a:pt x="0" y="1906143"/>
                    <a:pt x="0" y="1227963"/>
                  </a:cubicBezTo>
                  <a:close/>
                </a:path>
              </a:pathLst>
            </a:custGeom>
            <a:solidFill>
              <a:srgbClr val="002F56"/>
            </a:solidFill>
          </p:spPr>
          <p:txBody>
            <a:bodyPr/>
            <a:lstStyle/>
            <a:p>
              <a:endParaRPr lang="en-US" sz="900"/>
            </a:p>
          </p:txBody>
        </p:sp>
      </p:grpSp>
      <p:grpSp>
        <p:nvGrpSpPr>
          <p:cNvPr id="18" name="Group 18"/>
          <p:cNvGrpSpPr/>
          <p:nvPr/>
        </p:nvGrpSpPr>
        <p:grpSpPr>
          <a:xfrm>
            <a:off x="2057653" y="3494095"/>
            <a:ext cx="5838229" cy="746332"/>
            <a:chOff x="0" y="0"/>
            <a:chExt cx="15105622" cy="1990217"/>
          </a:xfrm>
        </p:grpSpPr>
        <p:sp>
          <p:nvSpPr>
            <p:cNvPr id="19" name="Freeform 19"/>
            <p:cNvSpPr/>
            <p:nvPr/>
          </p:nvSpPr>
          <p:spPr>
            <a:xfrm>
              <a:off x="0" y="0"/>
              <a:ext cx="15105622" cy="1990217"/>
            </a:xfrm>
            <a:custGeom>
              <a:avLst/>
              <a:gdLst/>
              <a:ahLst/>
              <a:cxnLst/>
              <a:rect l="l" t="t" r="r" b="b"/>
              <a:pathLst>
                <a:path w="15105622" h="1990217">
                  <a:moveTo>
                    <a:pt x="14142" y="0"/>
                  </a:moveTo>
                  <a:lnTo>
                    <a:pt x="15091483" y="0"/>
                  </a:lnTo>
                  <a:cubicBezTo>
                    <a:pt x="15099263" y="0"/>
                    <a:pt x="15105622" y="5715"/>
                    <a:pt x="15105622" y="12700"/>
                  </a:cubicBezTo>
                  <a:lnTo>
                    <a:pt x="15105622" y="1977517"/>
                  </a:lnTo>
                  <a:cubicBezTo>
                    <a:pt x="15105622" y="1984502"/>
                    <a:pt x="15099263" y="1990217"/>
                    <a:pt x="15091483" y="1990217"/>
                  </a:cubicBezTo>
                  <a:lnTo>
                    <a:pt x="14142" y="1990217"/>
                  </a:lnTo>
                  <a:cubicBezTo>
                    <a:pt x="6364" y="1990217"/>
                    <a:pt x="0" y="1984502"/>
                    <a:pt x="0" y="1977517"/>
                  </a:cubicBezTo>
                  <a:lnTo>
                    <a:pt x="0" y="12700"/>
                  </a:lnTo>
                  <a:cubicBezTo>
                    <a:pt x="0" y="5715"/>
                    <a:pt x="6364" y="0"/>
                    <a:pt x="14142" y="0"/>
                  </a:cubicBezTo>
                  <a:moveTo>
                    <a:pt x="14142" y="25400"/>
                  </a:moveTo>
                  <a:lnTo>
                    <a:pt x="14142" y="12700"/>
                  </a:lnTo>
                  <a:lnTo>
                    <a:pt x="28284" y="12700"/>
                  </a:lnTo>
                  <a:lnTo>
                    <a:pt x="28284" y="1977517"/>
                  </a:lnTo>
                  <a:lnTo>
                    <a:pt x="14142" y="1977517"/>
                  </a:lnTo>
                  <a:lnTo>
                    <a:pt x="14142" y="1964817"/>
                  </a:lnTo>
                  <a:lnTo>
                    <a:pt x="15091483" y="1964817"/>
                  </a:lnTo>
                  <a:lnTo>
                    <a:pt x="15091483" y="1977517"/>
                  </a:lnTo>
                  <a:lnTo>
                    <a:pt x="15077342" y="1977517"/>
                  </a:lnTo>
                  <a:lnTo>
                    <a:pt x="15077342" y="12700"/>
                  </a:lnTo>
                  <a:lnTo>
                    <a:pt x="15091483" y="12700"/>
                  </a:lnTo>
                  <a:lnTo>
                    <a:pt x="15091483" y="25400"/>
                  </a:lnTo>
                  <a:lnTo>
                    <a:pt x="14142" y="25400"/>
                  </a:lnTo>
                  <a:close/>
                </a:path>
              </a:pathLst>
            </a:custGeom>
            <a:solidFill>
              <a:srgbClr val="FFFFFF"/>
            </a:solidFill>
          </p:spPr>
          <p:txBody>
            <a:bodyPr/>
            <a:lstStyle/>
            <a:p>
              <a:endParaRPr lang="en-US" sz="900"/>
            </a:p>
          </p:txBody>
        </p:sp>
      </p:grpSp>
      <p:sp>
        <p:nvSpPr>
          <p:cNvPr id="20" name="TextBox 20"/>
          <p:cNvSpPr txBox="1"/>
          <p:nvPr/>
        </p:nvSpPr>
        <p:spPr>
          <a:xfrm>
            <a:off x="2649494" y="3240214"/>
            <a:ext cx="5687058" cy="951222"/>
          </a:xfrm>
          <a:prstGeom prst="rect">
            <a:avLst/>
          </a:prstGeom>
        </p:spPr>
        <p:txBody>
          <a:bodyPr wrap="square" lIns="0" tIns="0" rIns="0" bIns="0" rtlCol="0" anchor="t">
            <a:spAutoFit/>
          </a:bodyPr>
          <a:lstStyle/>
          <a:p>
            <a:pPr algn="l">
              <a:lnSpc>
                <a:spcPct val="131707"/>
              </a:lnSpc>
            </a:pPr>
            <a:r>
              <a:rPr lang="en-US" sz="2100" spc="-83" dirty="0">
                <a:solidFill>
                  <a:schemeClr val="accent6">
                    <a:lumMod val="25000"/>
                  </a:schemeClr>
                </a:solidFill>
                <a:latin typeface="Open Sans Bold"/>
              </a:rPr>
              <a:t>Spark Opportunity</a:t>
            </a:r>
            <a:endParaRPr lang="en-US" sz="900" dirty="0">
              <a:solidFill>
                <a:schemeClr val="accent6">
                  <a:lumMod val="25000"/>
                </a:schemeClr>
              </a:solidFill>
            </a:endParaRPr>
          </a:p>
          <a:p>
            <a:pPr>
              <a:lnSpc>
                <a:spcPct val="131707"/>
              </a:lnSpc>
            </a:pPr>
            <a:r>
              <a:rPr lang="en-US" sz="1350" spc="-53" dirty="0">
                <a:solidFill>
                  <a:schemeClr val="accent2">
                    <a:lumMod val="75000"/>
                  </a:schemeClr>
                </a:solidFill>
                <a:latin typeface="Open Sans"/>
              </a:rPr>
              <a:t>The Veterans Health Administration serves over 6 million beneficiaries supported by an annual healthcare budget of approximately $110 billion</a:t>
            </a:r>
            <a:endParaRPr lang="en-US" sz="1350" spc="-53" dirty="0">
              <a:solidFill>
                <a:schemeClr val="accent2">
                  <a:lumMod val="75000"/>
                </a:schemeClr>
              </a:solidFill>
              <a:latin typeface="Open Sans"/>
              <a:ea typeface="Open Sans"/>
              <a:cs typeface="Open Sans"/>
            </a:endParaRPr>
          </a:p>
        </p:txBody>
      </p:sp>
      <p:grpSp>
        <p:nvGrpSpPr>
          <p:cNvPr id="21" name="Group 21"/>
          <p:cNvGrpSpPr/>
          <p:nvPr/>
        </p:nvGrpSpPr>
        <p:grpSpPr>
          <a:xfrm>
            <a:off x="1522828" y="3154781"/>
            <a:ext cx="920972" cy="920972"/>
            <a:chOff x="0" y="0"/>
            <a:chExt cx="2455926" cy="2455926"/>
          </a:xfrm>
        </p:grpSpPr>
        <p:sp>
          <p:nvSpPr>
            <p:cNvPr id="22" name="Freeform 22"/>
            <p:cNvSpPr/>
            <p:nvPr/>
          </p:nvSpPr>
          <p:spPr>
            <a:xfrm>
              <a:off x="0" y="0"/>
              <a:ext cx="2455926" cy="2455926"/>
            </a:xfrm>
            <a:custGeom>
              <a:avLst/>
              <a:gdLst/>
              <a:ahLst/>
              <a:cxnLst/>
              <a:rect l="l" t="t" r="r" b="b"/>
              <a:pathLst>
                <a:path w="2455926" h="2455926">
                  <a:moveTo>
                    <a:pt x="0" y="1227963"/>
                  </a:moveTo>
                  <a:cubicBezTo>
                    <a:pt x="0" y="549783"/>
                    <a:pt x="549783" y="0"/>
                    <a:pt x="1227963" y="0"/>
                  </a:cubicBezTo>
                  <a:cubicBezTo>
                    <a:pt x="1906143" y="0"/>
                    <a:pt x="2455926" y="549783"/>
                    <a:pt x="2455926" y="1227963"/>
                  </a:cubicBezTo>
                  <a:cubicBezTo>
                    <a:pt x="2455926" y="1906143"/>
                    <a:pt x="1906143" y="2455926"/>
                    <a:pt x="1227963" y="2455926"/>
                  </a:cubicBezTo>
                  <a:cubicBezTo>
                    <a:pt x="549783" y="2455926"/>
                    <a:pt x="0" y="1906143"/>
                    <a:pt x="0" y="1227963"/>
                  </a:cubicBezTo>
                  <a:close/>
                </a:path>
              </a:pathLst>
            </a:custGeom>
            <a:solidFill>
              <a:srgbClr val="002F56"/>
            </a:solidFill>
          </p:spPr>
          <p:txBody>
            <a:bodyPr/>
            <a:lstStyle/>
            <a:p>
              <a:endParaRPr lang="en-US" sz="900"/>
            </a:p>
          </p:txBody>
        </p:sp>
      </p:grpSp>
      <p:grpSp>
        <p:nvGrpSpPr>
          <p:cNvPr id="23" name="Group 23"/>
          <p:cNvGrpSpPr/>
          <p:nvPr/>
        </p:nvGrpSpPr>
        <p:grpSpPr>
          <a:xfrm>
            <a:off x="1515186" y="4335203"/>
            <a:ext cx="5430034" cy="746332"/>
            <a:chOff x="0" y="0"/>
            <a:chExt cx="15974695" cy="1990217"/>
          </a:xfrm>
        </p:grpSpPr>
        <p:sp>
          <p:nvSpPr>
            <p:cNvPr id="24" name="Freeform 24"/>
            <p:cNvSpPr/>
            <p:nvPr/>
          </p:nvSpPr>
          <p:spPr>
            <a:xfrm>
              <a:off x="0" y="0"/>
              <a:ext cx="15974695" cy="1990217"/>
            </a:xfrm>
            <a:custGeom>
              <a:avLst/>
              <a:gdLst/>
              <a:ahLst/>
              <a:cxnLst/>
              <a:rect l="l" t="t" r="r" b="b"/>
              <a:pathLst>
                <a:path w="15974695" h="1990217">
                  <a:moveTo>
                    <a:pt x="12700" y="0"/>
                  </a:moveTo>
                  <a:lnTo>
                    <a:pt x="15961995" y="0"/>
                  </a:lnTo>
                  <a:cubicBezTo>
                    <a:pt x="15968980" y="0"/>
                    <a:pt x="15974695" y="5715"/>
                    <a:pt x="15974695" y="12700"/>
                  </a:cubicBezTo>
                  <a:lnTo>
                    <a:pt x="15974695" y="1977517"/>
                  </a:lnTo>
                  <a:cubicBezTo>
                    <a:pt x="15974695" y="1984502"/>
                    <a:pt x="15968980" y="1990217"/>
                    <a:pt x="15961995" y="1990217"/>
                  </a:cubicBezTo>
                  <a:lnTo>
                    <a:pt x="12700" y="1990217"/>
                  </a:lnTo>
                  <a:cubicBezTo>
                    <a:pt x="5715" y="1990217"/>
                    <a:pt x="0" y="1984502"/>
                    <a:pt x="0" y="1977517"/>
                  </a:cubicBezTo>
                  <a:lnTo>
                    <a:pt x="0" y="12700"/>
                  </a:lnTo>
                  <a:cubicBezTo>
                    <a:pt x="0" y="5715"/>
                    <a:pt x="5715" y="0"/>
                    <a:pt x="12700" y="0"/>
                  </a:cubicBezTo>
                  <a:moveTo>
                    <a:pt x="12700" y="25400"/>
                  </a:moveTo>
                  <a:lnTo>
                    <a:pt x="12700" y="12700"/>
                  </a:lnTo>
                  <a:lnTo>
                    <a:pt x="25400" y="12700"/>
                  </a:lnTo>
                  <a:lnTo>
                    <a:pt x="25400" y="1977517"/>
                  </a:lnTo>
                  <a:lnTo>
                    <a:pt x="12700" y="1977517"/>
                  </a:lnTo>
                  <a:lnTo>
                    <a:pt x="12700" y="1964817"/>
                  </a:lnTo>
                  <a:lnTo>
                    <a:pt x="15961995" y="1964817"/>
                  </a:lnTo>
                  <a:lnTo>
                    <a:pt x="15961995" y="1977517"/>
                  </a:lnTo>
                  <a:lnTo>
                    <a:pt x="15949295" y="1977517"/>
                  </a:lnTo>
                  <a:lnTo>
                    <a:pt x="15949295" y="12700"/>
                  </a:lnTo>
                  <a:lnTo>
                    <a:pt x="15961995" y="12700"/>
                  </a:lnTo>
                  <a:lnTo>
                    <a:pt x="15961995" y="25400"/>
                  </a:lnTo>
                  <a:lnTo>
                    <a:pt x="12700" y="25400"/>
                  </a:lnTo>
                  <a:close/>
                </a:path>
              </a:pathLst>
            </a:custGeom>
            <a:solidFill>
              <a:srgbClr val="FFFFFF"/>
            </a:solidFill>
          </p:spPr>
          <p:txBody>
            <a:bodyPr/>
            <a:lstStyle/>
            <a:p>
              <a:endParaRPr lang="en-US" sz="900">
                <a:solidFill>
                  <a:schemeClr val="accent6">
                    <a:lumMod val="25000"/>
                  </a:schemeClr>
                </a:solidFill>
              </a:endParaRPr>
            </a:p>
          </p:txBody>
        </p:sp>
      </p:grpSp>
      <p:sp>
        <p:nvSpPr>
          <p:cNvPr id="25" name="TextBox 25"/>
          <p:cNvSpPr txBox="1"/>
          <p:nvPr/>
        </p:nvSpPr>
        <p:spPr>
          <a:xfrm>
            <a:off x="1790766" y="4331851"/>
            <a:ext cx="5573965" cy="1499706"/>
          </a:xfrm>
          <a:prstGeom prst="rect">
            <a:avLst/>
          </a:prstGeom>
        </p:spPr>
        <p:txBody>
          <a:bodyPr lIns="0" tIns="0" rIns="0" bIns="0" rtlCol="0" anchor="t">
            <a:spAutoFit/>
          </a:bodyPr>
          <a:lstStyle/>
          <a:p>
            <a:pPr>
              <a:lnSpc>
                <a:spcPct val="131707"/>
              </a:lnSpc>
            </a:pPr>
            <a:r>
              <a:rPr lang="en-US" sz="2100" spc="-83" dirty="0">
                <a:solidFill>
                  <a:schemeClr val="accent6">
                    <a:lumMod val="25000"/>
                  </a:schemeClr>
                </a:solidFill>
                <a:latin typeface="Open Sans Bold"/>
              </a:rPr>
              <a:t>Support VA Clinicians</a:t>
            </a:r>
            <a:endParaRPr lang="en-US" sz="900" dirty="0">
              <a:solidFill>
                <a:schemeClr val="accent6">
                  <a:lumMod val="25000"/>
                </a:schemeClr>
              </a:solidFill>
            </a:endParaRPr>
          </a:p>
          <a:p>
            <a:pPr>
              <a:lnSpc>
                <a:spcPct val="131707"/>
              </a:lnSpc>
            </a:pPr>
            <a:r>
              <a:rPr lang="en-US" sz="1350" spc="-53" dirty="0">
                <a:solidFill>
                  <a:schemeClr val="accent2">
                    <a:lumMod val="75000"/>
                  </a:schemeClr>
                </a:solidFill>
                <a:latin typeface="Open Sans"/>
              </a:rPr>
              <a:t>Your product or service will not</a:t>
            </a:r>
            <a:r>
              <a:rPr lang="en-US" sz="1350" spc="-53" dirty="0">
                <a:solidFill>
                  <a:schemeClr val="accent2">
                    <a:lumMod val="75000"/>
                  </a:schemeClr>
                </a:solidFill>
                <a:latin typeface="Open Sans"/>
                <a:ea typeface="Open Sans"/>
                <a:cs typeface="Open Sans"/>
              </a:rPr>
              <a:t> only impact Veterans' lives but also the working lives of the largest healthcare workforce in the country</a:t>
            </a:r>
          </a:p>
          <a:p>
            <a:pPr algn="l">
              <a:lnSpc>
                <a:spcPct val="131707"/>
              </a:lnSpc>
            </a:pPr>
            <a:endParaRPr lang="en-US" sz="1350" spc="-53" dirty="0">
              <a:solidFill>
                <a:srgbClr val="CFF4FF"/>
              </a:solidFill>
              <a:latin typeface="Open Sans"/>
              <a:ea typeface="Open Sans"/>
              <a:cs typeface="Open Sans"/>
            </a:endParaRPr>
          </a:p>
          <a:p>
            <a:pPr>
              <a:lnSpc>
                <a:spcPct val="131707"/>
              </a:lnSpc>
            </a:pPr>
            <a:endParaRPr lang="en-US" sz="1350" spc="-53" dirty="0">
              <a:solidFill>
                <a:srgbClr val="CFF4FF"/>
              </a:solidFill>
              <a:latin typeface="Open Sans"/>
              <a:ea typeface="Open Sans"/>
              <a:cs typeface="Open Sans"/>
            </a:endParaRPr>
          </a:p>
        </p:txBody>
      </p:sp>
      <p:grpSp>
        <p:nvGrpSpPr>
          <p:cNvPr id="26" name="Group 26"/>
          <p:cNvGrpSpPr/>
          <p:nvPr/>
        </p:nvGrpSpPr>
        <p:grpSpPr>
          <a:xfrm>
            <a:off x="601855" y="4173379"/>
            <a:ext cx="920972" cy="920972"/>
            <a:chOff x="0" y="0"/>
            <a:chExt cx="2455926" cy="2455926"/>
          </a:xfrm>
        </p:grpSpPr>
        <p:sp>
          <p:nvSpPr>
            <p:cNvPr id="27" name="Freeform 27"/>
            <p:cNvSpPr/>
            <p:nvPr/>
          </p:nvSpPr>
          <p:spPr>
            <a:xfrm>
              <a:off x="0" y="0"/>
              <a:ext cx="2455926" cy="2455926"/>
            </a:xfrm>
            <a:custGeom>
              <a:avLst/>
              <a:gdLst/>
              <a:ahLst/>
              <a:cxnLst/>
              <a:rect l="l" t="t" r="r" b="b"/>
              <a:pathLst>
                <a:path w="2455926" h="2455926">
                  <a:moveTo>
                    <a:pt x="0" y="1227963"/>
                  </a:moveTo>
                  <a:cubicBezTo>
                    <a:pt x="0" y="549783"/>
                    <a:pt x="549783" y="0"/>
                    <a:pt x="1227963" y="0"/>
                  </a:cubicBezTo>
                  <a:cubicBezTo>
                    <a:pt x="1906143" y="0"/>
                    <a:pt x="2455926" y="549783"/>
                    <a:pt x="2455926" y="1227963"/>
                  </a:cubicBezTo>
                  <a:cubicBezTo>
                    <a:pt x="2455926" y="1906143"/>
                    <a:pt x="1906143" y="2455926"/>
                    <a:pt x="1227963" y="2455926"/>
                  </a:cubicBezTo>
                  <a:cubicBezTo>
                    <a:pt x="549783" y="2455926"/>
                    <a:pt x="0" y="1906143"/>
                    <a:pt x="0" y="1227963"/>
                  </a:cubicBezTo>
                  <a:close/>
                </a:path>
              </a:pathLst>
            </a:custGeom>
            <a:solidFill>
              <a:srgbClr val="002F56"/>
            </a:solidFill>
          </p:spPr>
          <p:txBody>
            <a:bodyPr/>
            <a:lstStyle/>
            <a:p>
              <a:endParaRPr lang="en-US" sz="900"/>
            </a:p>
          </p:txBody>
        </p:sp>
      </p:grpSp>
      <p:sp>
        <p:nvSpPr>
          <p:cNvPr id="29" name="Freeform 29"/>
          <p:cNvSpPr/>
          <p:nvPr/>
        </p:nvSpPr>
        <p:spPr>
          <a:xfrm>
            <a:off x="2499327" y="2227620"/>
            <a:ext cx="802978" cy="802978"/>
          </a:xfrm>
          <a:custGeom>
            <a:avLst/>
            <a:gdLst/>
            <a:ahLst/>
            <a:cxnLst/>
            <a:rect l="l" t="t" r="r" b="b"/>
            <a:pathLst>
              <a:path w="1605955" h="1605956">
                <a:moveTo>
                  <a:pt x="0" y="0"/>
                </a:moveTo>
                <a:lnTo>
                  <a:pt x="1605956" y="0"/>
                </a:lnTo>
                <a:lnTo>
                  <a:pt x="1605956" y="1605955"/>
                </a:lnTo>
                <a:lnTo>
                  <a:pt x="0" y="1605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30" name="Freeform 30"/>
          <p:cNvSpPr/>
          <p:nvPr/>
        </p:nvSpPr>
        <p:spPr>
          <a:xfrm>
            <a:off x="1589889" y="3179409"/>
            <a:ext cx="802978" cy="802978"/>
          </a:xfrm>
          <a:custGeom>
            <a:avLst/>
            <a:gdLst/>
            <a:ahLst/>
            <a:cxnLst/>
            <a:rect l="l" t="t" r="r" b="b"/>
            <a:pathLst>
              <a:path w="1605955" h="1605956">
                <a:moveTo>
                  <a:pt x="0" y="0"/>
                </a:moveTo>
                <a:lnTo>
                  <a:pt x="1605955" y="0"/>
                </a:lnTo>
                <a:lnTo>
                  <a:pt x="1605955" y="1605956"/>
                </a:lnTo>
                <a:lnTo>
                  <a:pt x="0" y="1605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31" name="Freeform 31"/>
          <p:cNvSpPr/>
          <p:nvPr/>
        </p:nvSpPr>
        <p:spPr>
          <a:xfrm>
            <a:off x="666410" y="4223224"/>
            <a:ext cx="784222" cy="784222"/>
          </a:xfrm>
          <a:custGeom>
            <a:avLst/>
            <a:gdLst/>
            <a:ahLst/>
            <a:cxnLst/>
            <a:rect l="l" t="t" r="r" b="b"/>
            <a:pathLst>
              <a:path w="1568444" h="1568444">
                <a:moveTo>
                  <a:pt x="0" y="0"/>
                </a:moveTo>
                <a:lnTo>
                  <a:pt x="1568444" y="0"/>
                </a:lnTo>
                <a:lnTo>
                  <a:pt x="1568444" y="1568444"/>
                </a:lnTo>
                <a:lnTo>
                  <a:pt x="0" y="15684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00"/>
          </a:p>
        </p:txBody>
      </p:sp>
      <p:sp>
        <p:nvSpPr>
          <p:cNvPr id="32" name="Freeform 32"/>
          <p:cNvSpPr/>
          <p:nvPr/>
        </p:nvSpPr>
        <p:spPr>
          <a:xfrm rot="10436461">
            <a:off x="7118131" y="3879138"/>
            <a:ext cx="3542122" cy="3463771"/>
          </a:xfrm>
          <a:custGeom>
            <a:avLst/>
            <a:gdLst/>
            <a:ahLst/>
            <a:cxnLst/>
            <a:rect l="l" t="t" r="r" b="b"/>
            <a:pathLst>
              <a:path w="6566182" h="6566182">
                <a:moveTo>
                  <a:pt x="0" y="0"/>
                </a:moveTo>
                <a:lnTo>
                  <a:pt x="6566182" y="0"/>
                </a:lnTo>
                <a:lnTo>
                  <a:pt x="6566182" y="6566182"/>
                </a:lnTo>
                <a:lnTo>
                  <a:pt x="0" y="6566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900"/>
          </a:p>
        </p:txBody>
      </p:sp>
    </p:spTree>
    <p:extLst>
      <p:ext uri="{BB962C8B-B14F-4D97-AF65-F5344CB8AC3E}">
        <p14:creationId xmlns:p14="http://schemas.microsoft.com/office/powerpoint/2010/main" val="648298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13163">
            <a:off x="-2997924" y="4187358"/>
            <a:ext cx="5304707" cy="3134600"/>
          </a:xfrm>
          <a:custGeom>
            <a:avLst/>
            <a:gdLst/>
            <a:ahLst/>
            <a:cxnLst/>
            <a:rect l="l" t="t" r="r" b="b"/>
            <a:pathLst>
              <a:path w="10609415" h="6269200">
                <a:moveTo>
                  <a:pt x="0" y="0"/>
                </a:moveTo>
                <a:lnTo>
                  <a:pt x="10609415" y="0"/>
                </a:lnTo>
                <a:lnTo>
                  <a:pt x="10609415" y="6269200"/>
                </a:lnTo>
                <a:lnTo>
                  <a:pt x="0" y="6269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3" name="Freeform 3"/>
          <p:cNvSpPr/>
          <p:nvPr/>
        </p:nvSpPr>
        <p:spPr>
          <a:xfrm>
            <a:off x="501427" y="5379561"/>
            <a:ext cx="2522151" cy="249062"/>
          </a:xfrm>
          <a:custGeom>
            <a:avLst/>
            <a:gdLst/>
            <a:ahLst/>
            <a:cxnLst/>
            <a:rect l="l" t="t" r="r" b="b"/>
            <a:pathLst>
              <a:path w="5044302" h="498125">
                <a:moveTo>
                  <a:pt x="0" y="0"/>
                </a:moveTo>
                <a:lnTo>
                  <a:pt x="5044302" y="0"/>
                </a:lnTo>
                <a:lnTo>
                  <a:pt x="5044302" y="498125"/>
                </a:lnTo>
                <a:lnTo>
                  <a:pt x="0" y="498125"/>
                </a:lnTo>
                <a:lnTo>
                  <a:pt x="0" y="0"/>
                </a:lnTo>
                <a:close/>
              </a:path>
            </a:pathLst>
          </a:custGeom>
          <a:blipFill>
            <a:blip r:embed="rId5"/>
            <a:stretch>
              <a:fillRect t="-99999"/>
            </a:stretch>
          </a:blipFill>
        </p:spPr>
        <p:txBody>
          <a:bodyPr/>
          <a:lstStyle/>
          <a:p>
            <a:endParaRPr lang="en-US" sz="900"/>
          </a:p>
        </p:txBody>
      </p:sp>
      <p:sp>
        <p:nvSpPr>
          <p:cNvPr id="4" name="Freeform 4"/>
          <p:cNvSpPr/>
          <p:nvPr/>
        </p:nvSpPr>
        <p:spPr>
          <a:xfrm>
            <a:off x="3254975" y="5379561"/>
            <a:ext cx="2522151" cy="249062"/>
          </a:xfrm>
          <a:custGeom>
            <a:avLst/>
            <a:gdLst/>
            <a:ahLst/>
            <a:cxnLst/>
            <a:rect l="l" t="t" r="r" b="b"/>
            <a:pathLst>
              <a:path w="5044302" h="498125">
                <a:moveTo>
                  <a:pt x="0" y="0"/>
                </a:moveTo>
                <a:lnTo>
                  <a:pt x="5044302" y="0"/>
                </a:lnTo>
                <a:lnTo>
                  <a:pt x="5044302" y="498125"/>
                </a:lnTo>
                <a:lnTo>
                  <a:pt x="0" y="498125"/>
                </a:lnTo>
                <a:lnTo>
                  <a:pt x="0" y="0"/>
                </a:lnTo>
                <a:close/>
              </a:path>
            </a:pathLst>
          </a:custGeom>
          <a:blipFill>
            <a:blip r:embed="rId5"/>
            <a:stretch>
              <a:fillRect t="-99999"/>
            </a:stretch>
          </a:blipFill>
        </p:spPr>
        <p:txBody>
          <a:bodyPr/>
          <a:lstStyle/>
          <a:p>
            <a:endParaRPr lang="en-US" sz="900"/>
          </a:p>
        </p:txBody>
      </p:sp>
      <p:sp>
        <p:nvSpPr>
          <p:cNvPr id="5" name="Freeform 5"/>
          <p:cNvSpPr/>
          <p:nvPr/>
        </p:nvSpPr>
        <p:spPr>
          <a:xfrm>
            <a:off x="6010698" y="5379561"/>
            <a:ext cx="2522151" cy="249062"/>
          </a:xfrm>
          <a:custGeom>
            <a:avLst/>
            <a:gdLst/>
            <a:ahLst/>
            <a:cxnLst/>
            <a:rect l="l" t="t" r="r" b="b"/>
            <a:pathLst>
              <a:path w="5044302" h="498125">
                <a:moveTo>
                  <a:pt x="0" y="0"/>
                </a:moveTo>
                <a:lnTo>
                  <a:pt x="5044302" y="0"/>
                </a:lnTo>
                <a:lnTo>
                  <a:pt x="5044302" y="498125"/>
                </a:lnTo>
                <a:lnTo>
                  <a:pt x="0" y="498125"/>
                </a:lnTo>
                <a:lnTo>
                  <a:pt x="0" y="0"/>
                </a:lnTo>
                <a:close/>
              </a:path>
            </a:pathLst>
          </a:custGeom>
          <a:blipFill>
            <a:blip r:embed="rId5"/>
            <a:stretch>
              <a:fillRect t="-99999"/>
            </a:stretch>
          </a:blipFill>
        </p:spPr>
        <p:txBody>
          <a:bodyPr/>
          <a:lstStyle/>
          <a:p>
            <a:endParaRPr lang="en-US" sz="900"/>
          </a:p>
        </p:txBody>
      </p:sp>
      <p:grpSp>
        <p:nvGrpSpPr>
          <p:cNvPr id="6" name="Group 6"/>
          <p:cNvGrpSpPr/>
          <p:nvPr/>
        </p:nvGrpSpPr>
        <p:grpSpPr>
          <a:xfrm>
            <a:off x="514717" y="2190243"/>
            <a:ext cx="2513710" cy="3189317"/>
            <a:chOff x="0" y="-38100"/>
            <a:chExt cx="1131733" cy="1435908"/>
          </a:xfrm>
        </p:grpSpPr>
        <p:sp>
          <p:nvSpPr>
            <p:cNvPr id="7" name="Freeform 7"/>
            <p:cNvSpPr/>
            <p:nvPr/>
          </p:nvSpPr>
          <p:spPr>
            <a:xfrm>
              <a:off x="0" y="0"/>
              <a:ext cx="1131733" cy="1397808"/>
            </a:xfrm>
            <a:custGeom>
              <a:avLst/>
              <a:gdLst/>
              <a:ahLst/>
              <a:cxnLst/>
              <a:rect l="l" t="t" r="r" b="b"/>
              <a:pathLst>
                <a:path w="1131733" h="1397808">
                  <a:moveTo>
                    <a:pt x="0" y="0"/>
                  </a:moveTo>
                  <a:lnTo>
                    <a:pt x="1131733" y="0"/>
                  </a:lnTo>
                  <a:lnTo>
                    <a:pt x="1131733" y="1397808"/>
                  </a:lnTo>
                  <a:lnTo>
                    <a:pt x="0" y="1397808"/>
                  </a:lnTo>
                  <a:close/>
                </a:path>
              </a:pathLst>
            </a:custGeom>
            <a:solidFill>
              <a:srgbClr val="CFF4FF"/>
            </a:solidFill>
            <a:ln w="19050" cap="sq">
              <a:solidFill>
                <a:srgbClr val="FFFFFF"/>
              </a:solidFill>
              <a:miter/>
            </a:ln>
          </p:spPr>
          <p:txBody>
            <a:bodyPr/>
            <a:lstStyle/>
            <a:p>
              <a:endParaRPr lang="en-US" sz="900"/>
            </a:p>
          </p:txBody>
        </p:sp>
        <p:sp>
          <p:nvSpPr>
            <p:cNvPr id="8" name="TextBox 8"/>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grpSp>
        <p:nvGrpSpPr>
          <p:cNvPr id="9" name="Group 9"/>
          <p:cNvGrpSpPr/>
          <p:nvPr/>
        </p:nvGrpSpPr>
        <p:grpSpPr>
          <a:xfrm>
            <a:off x="3265835" y="2190243"/>
            <a:ext cx="2513710" cy="3189317"/>
            <a:chOff x="0" y="-38100"/>
            <a:chExt cx="1131733" cy="1435908"/>
          </a:xfrm>
        </p:grpSpPr>
        <p:sp>
          <p:nvSpPr>
            <p:cNvPr id="10" name="Freeform 10"/>
            <p:cNvSpPr/>
            <p:nvPr/>
          </p:nvSpPr>
          <p:spPr>
            <a:xfrm>
              <a:off x="0" y="0"/>
              <a:ext cx="1131733" cy="1397808"/>
            </a:xfrm>
            <a:custGeom>
              <a:avLst/>
              <a:gdLst/>
              <a:ahLst/>
              <a:cxnLst/>
              <a:rect l="l" t="t" r="r" b="b"/>
              <a:pathLst>
                <a:path w="1131733" h="1397808">
                  <a:moveTo>
                    <a:pt x="0" y="0"/>
                  </a:moveTo>
                  <a:lnTo>
                    <a:pt x="1131733" y="0"/>
                  </a:lnTo>
                  <a:lnTo>
                    <a:pt x="1131733" y="1397808"/>
                  </a:lnTo>
                  <a:lnTo>
                    <a:pt x="0" y="1397808"/>
                  </a:lnTo>
                  <a:close/>
                </a:path>
              </a:pathLst>
            </a:custGeom>
            <a:solidFill>
              <a:srgbClr val="CFF4FF"/>
            </a:solidFill>
            <a:ln w="19050" cap="sq">
              <a:solidFill>
                <a:srgbClr val="FFFFFF"/>
              </a:solidFill>
              <a:miter/>
            </a:ln>
          </p:spPr>
          <p:txBody>
            <a:bodyPr/>
            <a:lstStyle/>
            <a:p>
              <a:endParaRPr lang="en-US" sz="900"/>
            </a:p>
          </p:txBody>
        </p:sp>
        <p:sp>
          <p:nvSpPr>
            <p:cNvPr id="11" name="TextBox 11"/>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grpSp>
        <p:nvGrpSpPr>
          <p:cNvPr id="12" name="Group 12"/>
          <p:cNvGrpSpPr/>
          <p:nvPr/>
        </p:nvGrpSpPr>
        <p:grpSpPr>
          <a:xfrm>
            <a:off x="6023903" y="2190243"/>
            <a:ext cx="2513710" cy="3189317"/>
            <a:chOff x="0" y="-38100"/>
            <a:chExt cx="1131733" cy="1435908"/>
          </a:xfrm>
        </p:grpSpPr>
        <p:sp>
          <p:nvSpPr>
            <p:cNvPr id="13" name="Freeform 13"/>
            <p:cNvSpPr/>
            <p:nvPr/>
          </p:nvSpPr>
          <p:spPr>
            <a:xfrm>
              <a:off x="0" y="0"/>
              <a:ext cx="1131733" cy="1397808"/>
            </a:xfrm>
            <a:custGeom>
              <a:avLst/>
              <a:gdLst/>
              <a:ahLst/>
              <a:cxnLst/>
              <a:rect l="l" t="t" r="r" b="b"/>
              <a:pathLst>
                <a:path w="1131733" h="1397808">
                  <a:moveTo>
                    <a:pt x="0" y="0"/>
                  </a:moveTo>
                  <a:lnTo>
                    <a:pt x="1131733" y="0"/>
                  </a:lnTo>
                  <a:lnTo>
                    <a:pt x="1131733" y="1397808"/>
                  </a:lnTo>
                  <a:lnTo>
                    <a:pt x="0" y="1397808"/>
                  </a:lnTo>
                  <a:close/>
                </a:path>
              </a:pathLst>
            </a:custGeom>
            <a:solidFill>
              <a:srgbClr val="CFF4FF"/>
            </a:solidFill>
            <a:ln w="19050" cap="sq">
              <a:solidFill>
                <a:srgbClr val="FFFFFF"/>
              </a:solidFill>
              <a:miter/>
            </a:ln>
          </p:spPr>
          <p:txBody>
            <a:bodyPr/>
            <a:lstStyle/>
            <a:p>
              <a:endParaRPr lang="en-US" sz="900"/>
            </a:p>
          </p:txBody>
        </p:sp>
        <p:sp>
          <p:nvSpPr>
            <p:cNvPr id="14" name="TextBox 14"/>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grpSp>
        <p:nvGrpSpPr>
          <p:cNvPr id="15" name="Group 15"/>
          <p:cNvGrpSpPr/>
          <p:nvPr/>
        </p:nvGrpSpPr>
        <p:grpSpPr>
          <a:xfrm>
            <a:off x="-345320" y="189387"/>
            <a:ext cx="9605261" cy="1811647"/>
            <a:chOff x="0" y="-38100"/>
            <a:chExt cx="5059561" cy="954283"/>
          </a:xfrm>
        </p:grpSpPr>
        <p:sp>
          <p:nvSpPr>
            <p:cNvPr id="16" name="Freeform 16"/>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17" name="TextBox 17"/>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18" name="Freeform 18"/>
          <p:cNvSpPr/>
          <p:nvPr/>
        </p:nvSpPr>
        <p:spPr>
          <a:xfrm rot="1313163">
            <a:off x="7612607" y="-4114"/>
            <a:ext cx="4542814" cy="2684390"/>
          </a:xfrm>
          <a:custGeom>
            <a:avLst/>
            <a:gdLst/>
            <a:ahLst/>
            <a:cxnLst/>
            <a:rect l="l" t="t" r="r" b="b"/>
            <a:pathLst>
              <a:path w="9085628" h="5368780">
                <a:moveTo>
                  <a:pt x="0" y="0"/>
                </a:moveTo>
                <a:lnTo>
                  <a:pt x="9085629" y="0"/>
                </a:lnTo>
                <a:lnTo>
                  <a:pt x="9085629" y="5368781"/>
                </a:lnTo>
                <a:lnTo>
                  <a:pt x="0" y="536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TextBox 19"/>
          <p:cNvSpPr txBox="1"/>
          <p:nvPr/>
        </p:nvSpPr>
        <p:spPr>
          <a:xfrm>
            <a:off x="2133866" y="-403876"/>
            <a:ext cx="4798428" cy="535531"/>
          </a:xfrm>
          <a:prstGeom prst="rect">
            <a:avLst/>
          </a:prstGeom>
        </p:spPr>
        <p:txBody>
          <a:bodyPr lIns="0" tIns="0" rIns="0" bIns="0" rtlCol="0" anchor="t">
            <a:spAutoFit/>
          </a:bodyPr>
          <a:lstStyle/>
          <a:p>
            <a:pPr algn="ctr">
              <a:lnSpc>
                <a:spcPct val="163897"/>
              </a:lnSpc>
              <a:spcBef>
                <a:spcPct val="0"/>
              </a:spcBef>
            </a:pPr>
            <a:r>
              <a:rPr lang="en-US" sz="2400" b="1" dirty="0">
                <a:solidFill>
                  <a:srgbClr val="FFFFFF"/>
                </a:solidFill>
                <a:latin typeface="Now Bold"/>
              </a:rPr>
              <a:t>BENEFITS OF USING PATHFINDER</a:t>
            </a:r>
            <a:endParaRPr lang="en-US" sz="900" b="1" dirty="0"/>
          </a:p>
        </p:txBody>
      </p:sp>
      <p:sp>
        <p:nvSpPr>
          <p:cNvPr id="20" name="TextBox 20"/>
          <p:cNvSpPr txBox="1"/>
          <p:nvPr/>
        </p:nvSpPr>
        <p:spPr>
          <a:xfrm>
            <a:off x="875224" y="3491101"/>
            <a:ext cx="1914239" cy="413318"/>
          </a:xfrm>
          <a:prstGeom prst="rect">
            <a:avLst/>
          </a:prstGeom>
        </p:spPr>
        <p:txBody>
          <a:bodyPr wrap="square" lIns="0" tIns="0" rIns="0" bIns="0" rtlCol="0" anchor="t">
            <a:spAutoFit/>
          </a:bodyPr>
          <a:lstStyle/>
          <a:p>
            <a:pPr algn="ctr">
              <a:spcBef>
                <a:spcPct val="0"/>
              </a:spcBef>
            </a:pPr>
            <a:r>
              <a:rPr lang="en-US" sz="1343" dirty="0">
                <a:solidFill>
                  <a:srgbClr val="003E73"/>
                </a:solidFill>
                <a:latin typeface="DM Sans Bold"/>
              </a:rPr>
              <a:t>Understand How to Sell to VA</a:t>
            </a:r>
            <a:endParaRPr lang="en-US" sz="900" dirty="0"/>
          </a:p>
        </p:txBody>
      </p:sp>
      <p:sp>
        <p:nvSpPr>
          <p:cNvPr id="21" name="TextBox 21"/>
          <p:cNvSpPr txBox="1"/>
          <p:nvPr/>
        </p:nvSpPr>
        <p:spPr>
          <a:xfrm>
            <a:off x="3353805" y="4174009"/>
            <a:ext cx="2358551" cy="1189043"/>
          </a:xfrm>
          <a:prstGeom prst="rect">
            <a:avLst/>
          </a:prstGeom>
        </p:spPr>
        <p:txBody>
          <a:bodyPr lIns="0" tIns="0" rIns="0" bIns="0" rtlCol="0" anchor="t">
            <a:spAutoFit/>
          </a:bodyPr>
          <a:lstStyle/>
          <a:p>
            <a:pPr algn="ctr">
              <a:lnSpc>
                <a:spcPct val="150000"/>
              </a:lnSpc>
              <a:spcBef>
                <a:spcPct val="0"/>
              </a:spcBef>
            </a:pPr>
            <a:r>
              <a:rPr lang="en-US" sz="1050" dirty="0">
                <a:solidFill>
                  <a:srgbClr val="051D40"/>
                </a:solidFill>
                <a:latin typeface="DM Sans"/>
              </a:rPr>
              <a:t>After you submit to Pathfinder, your product or service goes directly to VA for awareness and engagement through the Pathfinder market research database</a:t>
            </a:r>
            <a:endParaRPr lang="en-US" sz="1050" dirty="0"/>
          </a:p>
        </p:txBody>
      </p:sp>
      <p:sp>
        <p:nvSpPr>
          <p:cNvPr id="22" name="TextBox 22"/>
          <p:cNvSpPr txBox="1"/>
          <p:nvPr/>
        </p:nvSpPr>
        <p:spPr>
          <a:xfrm>
            <a:off x="3667609" y="3506224"/>
            <a:ext cx="1710161" cy="407804"/>
          </a:xfrm>
          <a:prstGeom prst="rect">
            <a:avLst/>
          </a:prstGeom>
        </p:spPr>
        <p:txBody>
          <a:bodyPr lIns="0" tIns="0" rIns="0" bIns="0" rtlCol="0" anchor="t">
            <a:spAutoFit/>
          </a:bodyPr>
          <a:lstStyle/>
          <a:p>
            <a:pPr algn="ctr">
              <a:spcBef>
                <a:spcPct val="0"/>
              </a:spcBef>
            </a:pPr>
            <a:r>
              <a:rPr lang="en-US" sz="1325" dirty="0">
                <a:solidFill>
                  <a:srgbClr val="003E73"/>
                </a:solidFill>
                <a:latin typeface="DM Sans Bold"/>
              </a:rPr>
              <a:t>Build Connections with VA</a:t>
            </a:r>
            <a:endParaRPr lang="en-US" sz="900" dirty="0"/>
          </a:p>
        </p:txBody>
      </p:sp>
      <p:sp>
        <p:nvSpPr>
          <p:cNvPr id="23" name="TextBox 23"/>
          <p:cNvSpPr txBox="1"/>
          <p:nvPr/>
        </p:nvSpPr>
        <p:spPr>
          <a:xfrm>
            <a:off x="6187040" y="4174010"/>
            <a:ext cx="2177909" cy="1189043"/>
          </a:xfrm>
          <a:prstGeom prst="rect">
            <a:avLst/>
          </a:prstGeom>
        </p:spPr>
        <p:txBody>
          <a:bodyPr lIns="0" tIns="0" rIns="0" bIns="0" rtlCol="0" anchor="t">
            <a:spAutoFit/>
          </a:bodyPr>
          <a:lstStyle/>
          <a:p>
            <a:pPr algn="ctr">
              <a:lnSpc>
                <a:spcPct val="150000"/>
              </a:lnSpc>
              <a:spcBef>
                <a:spcPct val="0"/>
              </a:spcBef>
            </a:pPr>
            <a:r>
              <a:rPr lang="en-US" sz="1050" dirty="0">
                <a:solidFill>
                  <a:srgbClr val="051D40"/>
                </a:solidFill>
                <a:latin typeface="DM Sans"/>
              </a:rPr>
              <a:t>You can help improve Veteran access to the best care through state-of-the-art products, services, and innovations provided by vendors like you!</a:t>
            </a:r>
            <a:endParaRPr lang="en-US" sz="1050" dirty="0"/>
          </a:p>
        </p:txBody>
      </p:sp>
      <p:sp>
        <p:nvSpPr>
          <p:cNvPr id="24" name="TextBox 24"/>
          <p:cNvSpPr txBox="1"/>
          <p:nvPr/>
        </p:nvSpPr>
        <p:spPr>
          <a:xfrm>
            <a:off x="6429197" y="3515522"/>
            <a:ext cx="1772506" cy="413318"/>
          </a:xfrm>
          <a:prstGeom prst="rect">
            <a:avLst/>
          </a:prstGeom>
        </p:spPr>
        <p:txBody>
          <a:bodyPr lIns="0" tIns="0" rIns="0" bIns="0" rtlCol="0" anchor="t">
            <a:spAutoFit/>
          </a:bodyPr>
          <a:lstStyle/>
          <a:p>
            <a:pPr algn="ctr">
              <a:spcBef>
                <a:spcPct val="0"/>
              </a:spcBef>
            </a:pPr>
            <a:r>
              <a:rPr lang="en-US" sz="1343" dirty="0">
                <a:solidFill>
                  <a:srgbClr val="003E73"/>
                </a:solidFill>
                <a:latin typeface="DM Sans Bold"/>
              </a:rPr>
              <a:t>Improve Veteran Outcomes</a:t>
            </a:r>
            <a:endParaRPr lang="en-US" sz="900" dirty="0"/>
          </a:p>
        </p:txBody>
      </p:sp>
      <p:sp>
        <p:nvSpPr>
          <p:cNvPr id="25" name="TextBox 25"/>
          <p:cNvSpPr txBox="1"/>
          <p:nvPr/>
        </p:nvSpPr>
        <p:spPr>
          <a:xfrm>
            <a:off x="641665" y="4140714"/>
            <a:ext cx="2310365" cy="946669"/>
          </a:xfrm>
          <a:prstGeom prst="rect">
            <a:avLst/>
          </a:prstGeom>
        </p:spPr>
        <p:txBody>
          <a:bodyPr wrap="square" lIns="0" tIns="0" rIns="0" bIns="0" rtlCol="0" anchor="t">
            <a:spAutoFit/>
          </a:bodyPr>
          <a:lstStyle/>
          <a:p>
            <a:pPr algn="ctr">
              <a:lnSpc>
                <a:spcPct val="150000"/>
              </a:lnSpc>
              <a:spcBef>
                <a:spcPct val="0"/>
              </a:spcBef>
            </a:pPr>
            <a:r>
              <a:rPr lang="en-US" sz="1050" dirty="0">
                <a:solidFill>
                  <a:srgbClr val="051D40"/>
                </a:solidFill>
                <a:latin typeface="DM Sans"/>
              </a:rPr>
              <a:t>Pathfinder provides an improved user experience with clear step-by-step learning pathways to build your understanding about selling to VA</a:t>
            </a:r>
            <a:endParaRPr lang="en-US" sz="825" dirty="0"/>
          </a:p>
        </p:txBody>
      </p:sp>
      <p:sp>
        <p:nvSpPr>
          <p:cNvPr id="26" name="Freeform 26"/>
          <p:cNvSpPr/>
          <p:nvPr/>
        </p:nvSpPr>
        <p:spPr>
          <a:xfrm>
            <a:off x="1308339" y="2335391"/>
            <a:ext cx="976421" cy="976421"/>
          </a:xfrm>
          <a:custGeom>
            <a:avLst/>
            <a:gdLst/>
            <a:ahLst/>
            <a:cxnLst/>
            <a:rect l="l" t="t" r="r" b="b"/>
            <a:pathLst>
              <a:path w="1952842" h="1952842">
                <a:moveTo>
                  <a:pt x="0" y="0"/>
                </a:moveTo>
                <a:lnTo>
                  <a:pt x="1952842" y="0"/>
                </a:lnTo>
                <a:lnTo>
                  <a:pt x="1952842" y="1952842"/>
                </a:lnTo>
                <a:lnTo>
                  <a:pt x="0" y="1952842"/>
                </a:lnTo>
                <a:lnTo>
                  <a:pt x="0" y="0"/>
                </a:lnTo>
                <a:close/>
              </a:path>
            </a:pathLst>
          </a:custGeom>
          <a:blipFill>
            <a:blip r:embed="rId6"/>
            <a:stretch>
              <a:fillRect/>
            </a:stretch>
          </a:blipFill>
        </p:spPr>
        <p:txBody>
          <a:bodyPr/>
          <a:lstStyle/>
          <a:p>
            <a:endParaRPr lang="en-US" sz="900"/>
          </a:p>
        </p:txBody>
      </p:sp>
      <p:sp>
        <p:nvSpPr>
          <p:cNvPr id="27" name="Freeform 27"/>
          <p:cNvSpPr/>
          <p:nvPr/>
        </p:nvSpPr>
        <p:spPr>
          <a:xfrm>
            <a:off x="3984417" y="2335391"/>
            <a:ext cx="976421" cy="976421"/>
          </a:xfrm>
          <a:custGeom>
            <a:avLst/>
            <a:gdLst/>
            <a:ahLst/>
            <a:cxnLst/>
            <a:rect l="l" t="t" r="r" b="b"/>
            <a:pathLst>
              <a:path w="1952842" h="1952842">
                <a:moveTo>
                  <a:pt x="0" y="0"/>
                </a:moveTo>
                <a:lnTo>
                  <a:pt x="1952843" y="0"/>
                </a:lnTo>
                <a:lnTo>
                  <a:pt x="1952843" y="1952842"/>
                </a:lnTo>
                <a:lnTo>
                  <a:pt x="0" y="1952842"/>
                </a:lnTo>
                <a:lnTo>
                  <a:pt x="0" y="0"/>
                </a:lnTo>
                <a:close/>
              </a:path>
            </a:pathLst>
          </a:custGeom>
          <a:blipFill>
            <a:blip r:embed="rId7"/>
            <a:stretch>
              <a:fillRect/>
            </a:stretch>
          </a:blipFill>
        </p:spPr>
        <p:txBody>
          <a:bodyPr/>
          <a:lstStyle/>
          <a:p>
            <a:endParaRPr lang="en-US" sz="900"/>
          </a:p>
        </p:txBody>
      </p:sp>
      <p:sp>
        <p:nvSpPr>
          <p:cNvPr id="28" name="Freeform 28"/>
          <p:cNvSpPr/>
          <p:nvPr/>
        </p:nvSpPr>
        <p:spPr>
          <a:xfrm>
            <a:off x="6379575" y="2274867"/>
            <a:ext cx="1802365" cy="1263341"/>
          </a:xfrm>
          <a:custGeom>
            <a:avLst/>
            <a:gdLst/>
            <a:ahLst/>
            <a:cxnLst/>
            <a:rect l="l" t="t" r="r" b="b"/>
            <a:pathLst>
              <a:path w="3604730" h="2526682">
                <a:moveTo>
                  <a:pt x="0" y="0"/>
                </a:moveTo>
                <a:lnTo>
                  <a:pt x="3604730" y="0"/>
                </a:lnTo>
                <a:lnTo>
                  <a:pt x="3604730" y="2526682"/>
                </a:lnTo>
                <a:lnTo>
                  <a:pt x="0" y="2526682"/>
                </a:lnTo>
                <a:lnTo>
                  <a:pt x="0" y="0"/>
                </a:lnTo>
                <a:close/>
              </a:path>
            </a:pathLst>
          </a:custGeom>
          <a:blipFill>
            <a:blip r:embed="rId8"/>
            <a:stretch>
              <a:fillRect t="-23718" b="-18948"/>
            </a:stretch>
          </a:blipFill>
        </p:spPr>
        <p:txBody>
          <a:bodyPr/>
          <a:lstStyle/>
          <a:p>
            <a:endParaRPr lang="en-US" sz="9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303835" y="2852289"/>
            <a:ext cx="0" cy="2338148"/>
          </a:xfrm>
          <a:prstGeom prst="line">
            <a:avLst/>
          </a:prstGeom>
          <a:ln w="47625" cap="flat">
            <a:solidFill>
              <a:schemeClr val="tx2"/>
            </a:solidFill>
            <a:prstDash val="solid"/>
            <a:headEnd type="none" w="sm" len="sm"/>
            <a:tailEnd type="none" w="sm" len="sm"/>
          </a:ln>
        </p:spPr>
        <p:txBody>
          <a:bodyPr/>
          <a:lstStyle/>
          <a:p>
            <a:endParaRPr lang="en-US" sz="900"/>
          </a:p>
        </p:txBody>
      </p:sp>
      <p:sp>
        <p:nvSpPr>
          <p:cNvPr id="3" name="TextBox 3"/>
          <p:cNvSpPr txBox="1"/>
          <p:nvPr/>
        </p:nvSpPr>
        <p:spPr>
          <a:xfrm>
            <a:off x="4391941" y="3516715"/>
            <a:ext cx="2703695" cy="2103396"/>
          </a:xfrm>
          <a:prstGeom prst="rect">
            <a:avLst/>
          </a:prstGeom>
        </p:spPr>
        <p:txBody>
          <a:bodyPr wrap="square" lIns="0" tIns="0" rIns="0" bIns="0" rtlCol="0" anchor="t">
            <a:spAutoFit/>
          </a:bodyPr>
          <a:lstStyle/>
          <a:p>
            <a:pPr marL="239090" lvl="1" indent="-119386">
              <a:lnSpc>
                <a:spcPct val="150000"/>
              </a:lnSpc>
              <a:spcBef>
                <a:spcPct val="0"/>
              </a:spcBef>
              <a:buFont typeface="Arial"/>
              <a:buChar char="•"/>
            </a:pPr>
            <a:r>
              <a:rPr lang="en-US" sz="1000" dirty="0">
                <a:solidFill>
                  <a:schemeClr val="accent6">
                    <a:lumMod val="25000"/>
                  </a:schemeClr>
                </a:solidFill>
                <a:latin typeface="DM Sans"/>
              </a:rPr>
              <a:t>Vendors with market-ready solutions that can solve problems for Veterans, caregivers, survivors, families, and active-duty service members</a:t>
            </a:r>
          </a:p>
          <a:p>
            <a:pPr marL="239090" lvl="1" indent="-119386">
              <a:lnSpc>
                <a:spcPct val="150000"/>
              </a:lnSpc>
              <a:spcBef>
                <a:spcPct val="0"/>
              </a:spcBef>
              <a:buFont typeface="Arial"/>
              <a:buChar char="•"/>
            </a:pPr>
            <a:r>
              <a:rPr lang="en-US" sz="1000" dirty="0">
                <a:solidFill>
                  <a:schemeClr val="accent6">
                    <a:lumMod val="25000"/>
                  </a:schemeClr>
                </a:solidFill>
                <a:latin typeface="DM Sans"/>
              </a:rPr>
              <a:t>VA gives priority to Veteran-Owned Small Businesses (VOSBs) and Service-Disabled Veteran-Owned Small Businesses (SDVOSBs)</a:t>
            </a:r>
          </a:p>
          <a:p>
            <a:pPr>
              <a:lnSpc>
                <a:spcPct val="169456"/>
              </a:lnSpc>
              <a:spcBef>
                <a:spcPct val="0"/>
              </a:spcBef>
            </a:pPr>
            <a:endParaRPr lang="en-US" sz="1108" dirty="0">
              <a:solidFill>
                <a:srgbClr val="FFFFFF"/>
              </a:solidFill>
              <a:latin typeface="DM Sans"/>
            </a:endParaRPr>
          </a:p>
        </p:txBody>
      </p:sp>
      <p:grpSp>
        <p:nvGrpSpPr>
          <p:cNvPr id="9" name="Group 9"/>
          <p:cNvGrpSpPr/>
          <p:nvPr/>
        </p:nvGrpSpPr>
        <p:grpSpPr>
          <a:xfrm>
            <a:off x="-410688" y="203259"/>
            <a:ext cx="9605261" cy="1811647"/>
            <a:chOff x="0" y="-38100"/>
            <a:chExt cx="5059561" cy="954283"/>
          </a:xfrm>
        </p:grpSpPr>
        <p:sp>
          <p:nvSpPr>
            <p:cNvPr id="10" name="Freeform 10"/>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11" name="TextBox 11"/>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12" name="Freeform 12"/>
          <p:cNvSpPr/>
          <p:nvPr/>
        </p:nvSpPr>
        <p:spPr>
          <a:xfrm rot="6150721">
            <a:off x="3807437" y="3147023"/>
            <a:ext cx="6772401" cy="563956"/>
          </a:xfrm>
          <a:custGeom>
            <a:avLst/>
            <a:gdLst/>
            <a:ahLst/>
            <a:cxnLst/>
            <a:rect l="l" t="t" r="r" b="b"/>
            <a:pathLst>
              <a:path w="13544802" h="1127911">
                <a:moveTo>
                  <a:pt x="0" y="0"/>
                </a:moveTo>
                <a:lnTo>
                  <a:pt x="13544802" y="0"/>
                </a:lnTo>
                <a:lnTo>
                  <a:pt x="13544802" y="1127912"/>
                </a:lnTo>
                <a:lnTo>
                  <a:pt x="0" y="1127912"/>
                </a:lnTo>
                <a:lnTo>
                  <a:pt x="0" y="0"/>
                </a:lnTo>
                <a:close/>
              </a:path>
            </a:pathLst>
          </a:custGeom>
          <a:blipFill>
            <a:blip r:embed="rId3"/>
            <a:stretch>
              <a:fillRect t="-137172"/>
            </a:stretch>
          </a:blipFill>
        </p:spPr>
        <p:txBody>
          <a:bodyPr/>
          <a:lstStyle/>
          <a:p>
            <a:endParaRPr lang="en-US" sz="900"/>
          </a:p>
        </p:txBody>
      </p:sp>
      <p:grpSp>
        <p:nvGrpSpPr>
          <p:cNvPr id="13" name="Group 13"/>
          <p:cNvGrpSpPr>
            <a:grpSpLocks noChangeAspect="1"/>
          </p:cNvGrpSpPr>
          <p:nvPr/>
        </p:nvGrpSpPr>
        <p:grpSpPr>
          <a:xfrm>
            <a:off x="6745158" y="857250"/>
            <a:ext cx="3127145" cy="5143500"/>
            <a:chOff x="0" y="0"/>
            <a:chExt cx="3860673" cy="6350000"/>
          </a:xfrm>
        </p:grpSpPr>
        <p:sp>
          <p:nvSpPr>
            <p:cNvPr id="14" name="Freeform 14"/>
            <p:cNvSpPr/>
            <p:nvPr/>
          </p:nvSpPr>
          <p:spPr>
            <a:xfrm>
              <a:off x="0" y="0"/>
              <a:ext cx="3860673" cy="6350000"/>
            </a:xfrm>
            <a:custGeom>
              <a:avLst/>
              <a:gdLst/>
              <a:ahLst/>
              <a:cxnLst/>
              <a:rect l="l" t="t" r="r" b="b"/>
              <a:pathLst>
                <a:path w="3860673" h="6350000">
                  <a:moveTo>
                    <a:pt x="3860673" y="0"/>
                  </a:moveTo>
                  <a:lnTo>
                    <a:pt x="2341753" y="6350000"/>
                  </a:lnTo>
                  <a:lnTo>
                    <a:pt x="0" y="6350000"/>
                  </a:lnTo>
                  <a:lnTo>
                    <a:pt x="1518920" y="0"/>
                  </a:lnTo>
                  <a:lnTo>
                    <a:pt x="3860673" y="0"/>
                  </a:lnTo>
                  <a:close/>
                </a:path>
              </a:pathLst>
            </a:custGeom>
            <a:blipFill>
              <a:blip r:embed="rId4">
                <a:duotone>
                  <a:prstClr val="black"/>
                  <a:schemeClr val="accent2">
                    <a:tint val="45000"/>
                    <a:satMod val="400000"/>
                  </a:schemeClr>
                </a:duotone>
              </a:blip>
              <a:stretch>
                <a:fillRect r="-97122"/>
              </a:stretch>
            </a:blipFill>
          </p:spPr>
          <p:txBody>
            <a:bodyPr/>
            <a:lstStyle/>
            <a:p>
              <a:endParaRPr lang="en-US" sz="900" dirty="0"/>
            </a:p>
          </p:txBody>
        </p:sp>
      </p:grpSp>
      <p:sp>
        <p:nvSpPr>
          <p:cNvPr id="15" name="Freeform 15"/>
          <p:cNvSpPr/>
          <p:nvPr/>
        </p:nvSpPr>
        <p:spPr>
          <a:xfrm rot="-4615544">
            <a:off x="6096796" y="3378062"/>
            <a:ext cx="6772401" cy="563956"/>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txBody>
          <a:bodyPr/>
          <a:lstStyle/>
          <a:p>
            <a:endParaRPr lang="en-US" sz="900"/>
          </a:p>
        </p:txBody>
      </p:sp>
      <p:grpSp>
        <p:nvGrpSpPr>
          <p:cNvPr id="16" name="Group 16"/>
          <p:cNvGrpSpPr/>
          <p:nvPr/>
        </p:nvGrpSpPr>
        <p:grpSpPr>
          <a:xfrm rot="-10800000">
            <a:off x="7983199" y="5486400"/>
            <a:ext cx="6728997" cy="1632190"/>
            <a:chOff x="0" y="0"/>
            <a:chExt cx="17943995" cy="4352506"/>
          </a:xfrm>
        </p:grpSpPr>
        <p:sp>
          <p:nvSpPr>
            <p:cNvPr id="17" name="Freeform 17"/>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8" name="Freeform 18"/>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5">
                <a:extLst>
                  <a:ext uri="{96DAC541-7B7A-43D3-8B79-37D633B846F1}">
                    <asvg:svgBlip xmlns:asvg="http://schemas.microsoft.com/office/drawing/2016/SVG/main" r:embed="rId6"/>
                  </a:ext>
                </a:extLst>
              </a:blip>
              <a:stretch>
                <a:fillRect b="-26202"/>
              </a:stretch>
            </a:blipFill>
          </p:spPr>
          <p:txBody>
            <a:bodyPr/>
            <a:lstStyle/>
            <a:p>
              <a:endParaRPr lang="en-US" sz="900"/>
            </a:p>
          </p:txBody>
        </p:sp>
        <p:sp>
          <p:nvSpPr>
            <p:cNvPr id="19" name="Freeform 19"/>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0" name="Freeform 20"/>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7">
                <a:extLst>
                  <a:ext uri="{96DAC541-7B7A-43D3-8B79-37D633B846F1}">
                    <asvg:svgBlip xmlns:asvg="http://schemas.microsoft.com/office/drawing/2016/SVG/main" r:embed="rId8"/>
                  </a:ext>
                </a:extLst>
              </a:blip>
              <a:stretch>
                <a:fillRect b="-26202"/>
              </a:stretch>
            </a:blipFill>
          </p:spPr>
          <p:txBody>
            <a:bodyPr/>
            <a:lstStyle/>
            <a:p>
              <a:endParaRPr lang="en-US" sz="900"/>
            </a:p>
          </p:txBody>
        </p:sp>
      </p:grpSp>
      <p:grpSp>
        <p:nvGrpSpPr>
          <p:cNvPr id="21" name="Group 21"/>
          <p:cNvGrpSpPr/>
          <p:nvPr/>
        </p:nvGrpSpPr>
        <p:grpSpPr>
          <a:xfrm>
            <a:off x="87779" y="2987756"/>
            <a:ext cx="1078611" cy="556028"/>
            <a:chOff x="0" y="-14295"/>
            <a:chExt cx="2876296" cy="1482739"/>
          </a:xfrm>
        </p:grpSpPr>
        <p:sp>
          <p:nvSpPr>
            <p:cNvPr id="22" name="Freeform 22"/>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1E89C9"/>
            </a:solidFill>
          </p:spPr>
          <p:txBody>
            <a:bodyPr/>
            <a:lstStyle/>
            <a:p>
              <a:endParaRPr lang="en-US" sz="900"/>
            </a:p>
          </p:txBody>
        </p:sp>
        <p:sp>
          <p:nvSpPr>
            <p:cNvPr id="23" name="TextBox 23"/>
            <p:cNvSpPr txBox="1"/>
            <p:nvPr/>
          </p:nvSpPr>
          <p:spPr>
            <a:xfrm>
              <a:off x="206047" y="-14295"/>
              <a:ext cx="2082339" cy="1482739"/>
            </a:xfrm>
            <a:prstGeom prst="rect">
              <a:avLst/>
            </a:prstGeom>
          </p:spPr>
          <p:txBody>
            <a:bodyPr lIns="25400" tIns="25400" rIns="25400" bIns="25400" rtlCol="0" anchor="ctr"/>
            <a:lstStyle/>
            <a:p>
              <a:pPr>
                <a:lnSpc>
                  <a:spcPct val="146341"/>
                </a:lnSpc>
              </a:pPr>
              <a:r>
                <a:rPr lang="en-US">
                  <a:solidFill>
                    <a:srgbClr val="FFFFFF"/>
                  </a:solidFill>
                  <a:latin typeface="Arimo Bold"/>
                </a:rPr>
                <a:t>Learn</a:t>
              </a:r>
              <a:endParaRPr lang="en-US" sz="900"/>
            </a:p>
          </p:txBody>
        </p:sp>
      </p:grpSp>
      <p:grpSp>
        <p:nvGrpSpPr>
          <p:cNvPr id="24" name="Group 24"/>
          <p:cNvGrpSpPr/>
          <p:nvPr/>
        </p:nvGrpSpPr>
        <p:grpSpPr>
          <a:xfrm>
            <a:off x="87778" y="3746314"/>
            <a:ext cx="1078611" cy="556028"/>
            <a:chOff x="0" y="-14295"/>
            <a:chExt cx="2876296" cy="1482739"/>
          </a:xfrm>
        </p:grpSpPr>
        <p:sp>
          <p:nvSpPr>
            <p:cNvPr id="25" name="Freeform 25"/>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sp>
          <p:nvSpPr>
            <p:cNvPr id="26" name="TextBox 26"/>
            <p:cNvSpPr txBox="1"/>
            <p:nvPr/>
          </p:nvSpPr>
          <p:spPr>
            <a:xfrm>
              <a:off x="206048" y="-14295"/>
              <a:ext cx="2216869" cy="1482739"/>
            </a:xfrm>
            <a:prstGeom prst="rect">
              <a:avLst/>
            </a:prstGeom>
          </p:spPr>
          <p:txBody>
            <a:bodyPr lIns="25400" tIns="25400" rIns="25400" bIns="25400" rtlCol="0" anchor="ctr"/>
            <a:lstStyle/>
            <a:p>
              <a:pPr>
                <a:lnSpc>
                  <a:spcPct val="146341"/>
                </a:lnSpc>
              </a:pPr>
              <a:r>
                <a:rPr lang="en-US">
                  <a:solidFill>
                    <a:srgbClr val="E7E6E6"/>
                  </a:solidFill>
                  <a:latin typeface="Arimo"/>
                </a:rPr>
                <a:t>Submit</a:t>
              </a:r>
              <a:endParaRPr lang="en-US" sz="900"/>
            </a:p>
          </p:txBody>
        </p:sp>
      </p:grpSp>
      <p:grpSp>
        <p:nvGrpSpPr>
          <p:cNvPr id="27" name="Group 27"/>
          <p:cNvGrpSpPr/>
          <p:nvPr/>
        </p:nvGrpSpPr>
        <p:grpSpPr>
          <a:xfrm>
            <a:off x="87777" y="4504872"/>
            <a:ext cx="1078611" cy="556028"/>
            <a:chOff x="0" y="-14293"/>
            <a:chExt cx="2876296" cy="1482739"/>
          </a:xfrm>
        </p:grpSpPr>
        <p:sp>
          <p:nvSpPr>
            <p:cNvPr id="28" name="Freeform 28"/>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sp>
          <p:nvSpPr>
            <p:cNvPr id="29" name="TextBox 29"/>
            <p:cNvSpPr txBox="1"/>
            <p:nvPr/>
          </p:nvSpPr>
          <p:spPr>
            <a:xfrm>
              <a:off x="206051" y="-14293"/>
              <a:ext cx="2263017" cy="1482739"/>
            </a:xfrm>
            <a:prstGeom prst="rect">
              <a:avLst/>
            </a:prstGeom>
          </p:spPr>
          <p:txBody>
            <a:bodyPr lIns="25400" tIns="25400" rIns="25400" bIns="25400" rtlCol="0" anchor="ctr"/>
            <a:lstStyle/>
            <a:p>
              <a:pPr>
                <a:lnSpc>
                  <a:spcPct val="146341"/>
                </a:lnSpc>
              </a:pPr>
              <a:r>
                <a:rPr lang="en-US">
                  <a:solidFill>
                    <a:srgbClr val="E7E6E6"/>
                  </a:solidFill>
                  <a:latin typeface="Arimo"/>
                </a:rPr>
                <a:t>Engage</a:t>
              </a:r>
              <a:endParaRPr lang="en-US" sz="900"/>
            </a:p>
          </p:txBody>
        </p:sp>
      </p:grpSp>
      <p:grpSp>
        <p:nvGrpSpPr>
          <p:cNvPr id="30" name="Group 30"/>
          <p:cNvGrpSpPr/>
          <p:nvPr/>
        </p:nvGrpSpPr>
        <p:grpSpPr>
          <a:xfrm>
            <a:off x="-4762" y="2920870"/>
            <a:ext cx="105632" cy="2288048"/>
            <a:chOff x="0" y="0"/>
            <a:chExt cx="281686" cy="6101461"/>
          </a:xfrm>
        </p:grpSpPr>
        <p:sp>
          <p:nvSpPr>
            <p:cNvPr id="31" name="Freeform 31"/>
            <p:cNvSpPr/>
            <p:nvPr/>
          </p:nvSpPr>
          <p:spPr>
            <a:xfrm>
              <a:off x="0" y="0"/>
              <a:ext cx="281686" cy="6101461"/>
            </a:xfrm>
            <a:custGeom>
              <a:avLst/>
              <a:gdLst/>
              <a:ahLst/>
              <a:cxnLst/>
              <a:rect l="l" t="t" r="r" b="b"/>
              <a:pathLst>
                <a:path w="281686" h="6101461">
                  <a:moveTo>
                    <a:pt x="0" y="0"/>
                  </a:moveTo>
                  <a:lnTo>
                    <a:pt x="281686" y="0"/>
                  </a:lnTo>
                  <a:lnTo>
                    <a:pt x="281686" y="6101461"/>
                  </a:lnTo>
                  <a:lnTo>
                    <a:pt x="0" y="6101461"/>
                  </a:lnTo>
                  <a:close/>
                </a:path>
              </a:pathLst>
            </a:custGeom>
            <a:solidFill>
              <a:srgbClr val="000000"/>
            </a:solidFill>
          </p:spPr>
          <p:txBody>
            <a:bodyPr/>
            <a:lstStyle/>
            <a:p>
              <a:endParaRPr lang="en-US" sz="900"/>
            </a:p>
          </p:txBody>
        </p:sp>
      </p:grpSp>
      <p:sp>
        <p:nvSpPr>
          <p:cNvPr id="32" name="TextBox 32"/>
          <p:cNvSpPr txBox="1"/>
          <p:nvPr/>
        </p:nvSpPr>
        <p:spPr>
          <a:xfrm>
            <a:off x="1728606" y="3058610"/>
            <a:ext cx="2013425" cy="370358"/>
          </a:xfrm>
          <a:prstGeom prst="rect">
            <a:avLst/>
          </a:prstGeom>
        </p:spPr>
        <p:txBody>
          <a:bodyPr lIns="0" tIns="0" rIns="0" bIns="0" rtlCol="0" anchor="t">
            <a:spAutoFit/>
          </a:bodyPr>
          <a:lstStyle/>
          <a:p>
            <a:pPr algn="ctr">
              <a:lnSpc>
                <a:spcPct val="198344"/>
              </a:lnSpc>
              <a:spcBef>
                <a:spcPct val="0"/>
              </a:spcBef>
            </a:pPr>
            <a:r>
              <a:rPr lang="en-US" sz="1400" b="1" dirty="0">
                <a:solidFill>
                  <a:srgbClr val="FCB215"/>
                </a:solidFill>
                <a:latin typeface="DM Sans Bold"/>
              </a:rPr>
              <a:t>LEARN WHAT VA BUYS</a:t>
            </a:r>
            <a:endParaRPr lang="en-US" sz="900" dirty="0"/>
          </a:p>
        </p:txBody>
      </p:sp>
      <p:sp>
        <p:nvSpPr>
          <p:cNvPr id="33" name="TextBox 33"/>
          <p:cNvSpPr txBox="1"/>
          <p:nvPr/>
        </p:nvSpPr>
        <p:spPr>
          <a:xfrm>
            <a:off x="4455310" y="3051810"/>
            <a:ext cx="2425164" cy="370358"/>
          </a:xfrm>
          <a:prstGeom prst="rect">
            <a:avLst/>
          </a:prstGeom>
        </p:spPr>
        <p:txBody>
          <a:bodyPr lIns="0" tIns="0" rIns="0" bIns="0" rtlCol="0" anchor="t">
            <a:spAutoFit/>
          </a:bodyPr>
          <a:lstStyle/>
          <a:p>
            <a:pPr algn="ctr">
              <a:lnSpc>
                <a:spcPct val="198344"/>
              </a:lnSpc>
              <a:spcBef>
                <a:spcPct val="0"/>
              </a:spcBef>
            </a:pPr>
            <a:r>
              <a:rPr lang="en-US" sz="1400" b="1" dirty="0">
                <a:solidFill>
                  <a:srgbClr val="FCB215"/>
                </a:solidFill>
                <a:latin typeface="DM Sans Bold"/>
              </a:rPr>
              <a:t>SEE WHO VA WORKS WITH</a:t>
            </a:r>
            <a:endParaRPr lang="en-US" sz="900" dirty="0"/>
          </a:p>
        </p:txBody>
      </p:sp>
      <p:sp>
        <p:nvSpPr>
          <p:cNvPr id="34" name="Freeform 34"/>
          <p:cNvSpPr/>
          <p:nvPr/>
        </p:nvSpPr>
        <p:spPr>
          <a:xfrm>
            <a:off x="2006032" y="1900355"/>
            <a:ext cx="1609637" cy="1362214"/>
          </a:xfrm>
          <a:custGeom>
            <a:avLst/>
            <a:gdLst/>
            <a:ahLst/>
            <a:cxnLst/>
            <a:rect l="l" t="t" r="r" b="b"/>
            <a:pathLst>
              <a:path w="2724428" h="2724427">
                <a:moveTo>
                  <a:pt x="0" y="0"/>
                </a:moveTo>
                <a:lnTo>
                  <a:pt x="2724428" y="0"/>
                </a:lnTo>
                <a:lnTo>
                  <a:pt x="2724428" y="2724427"/>
                </a:lnTo>
                <a:lnTo>
                  <a:pt x="0" y="2724427"/>
                </a:lnTo>
                <a:lnTo>
                  <a:pt x="0" y="0"/>
                </a:lnTo>
                <a:close/>
              </a:path>
            </a:pathLst>
          </a:custGeom>
          <a:blipFill>
            <a:blip r:embed="rId9">
              <a:duotone>
                <a:prstClr val="black"/>
                <a:schemeClr val="accent2">
                  <a:tint val="45000"/>
                  <a:satMod val="400000"/>
                </a:schemeClr>
              </a:duotone>
              <a:extLst>
                <a:ext uri="{96DAC541-7B7A-43D3-8B79-37D633B846F1}">
                  <asvg:svgBlip xmlns:asvg="http://schemas.microsoft.com/office/drawing/2016/SVG/main" r:embed="rId10"/>
                </a:ext>
              </a:extLst>
            </a:blip>
            <a:stretch>
              <a:fillRect/>
            </a:stretch>
          </a:blipFill>
        </p:spPr>
        <p:txBody>
          <a:bodyPr/>
          <a:lstStyle/>
          <a:p>
            <a:endParaRPr lang="en-US" sz="900" dirty="0">
              <a:solidFill>
                <a:schemeClr val="accent6">
                  <a:lumMod val="25000"/>
                </a:schemeClr>
              </a:solidFill>
            </a:endParaRPr>
          </a:p>
        </p:txBody>
      </p:sp>
      <p:sp>
        <p:nvSpPr>
          <p:cNvPr id="35" name="Freeform 35"/>
          <p:cNvSpPr/>
          <p:nvPr/>
        </p:nvSpPr>
        <p:spPr>
          <a:xfrm>
            <a:off x="5019782" y="1880799"/>
            <a:ext cx="1609637" cy="1548201"/>
          </a:xfrm>
          <a:custGeom>
            <a:avLst/>
            <a:gdLst/>
            <a:ahLst/>
            <a:cxnLst/>
            <a:rect l="l" t="t" r="r" b="b"/>
            <a:pathLst>
              <a:path w="2940268" h="2940268">
                <a:moveTo>
                  <a:pt x="0" y="0"/>
                </a:moveTo>
                <a:lnTo>
                  <a:pt x="2940268" y="0"/>
                </a:lnTo>
                <a:lnTo>
                  <a:pt x="2940268" y="2940269"/>
                </a:lnTo>
                <a:lnTo>
                  <a:pt x="0" y="2940269"/>
                </a:lnTo>
                <a:lnTo>
                  <a:pt x="0" y="0"/>
                </a:lnTo>
                <a:close/>
              </a:path>
            </a:pathLst>
          </a:custGeom>
          <a:blipFill>
            <a:blip r:embed="rId11">
              <a:duotone>
                <a:prstClr val="black"/>
                <a:schemeClr val="accent2">
                  <a:tint val="45000"/>
                  <a:satMod val="400000"/>
                </a:schemeClr>
              </a:duotone>
              <a:extLst>
                <a:ext uri="{96DAC541-7B7A-43D3-8B79-37D633B846F1}">
                  <asvg:svgBlip xmlns:asvg="http://schemas.microsoft.com/office/drawing/2016/SVG/main" r:embed="rId12"/>
                </a:ext>
              </a:extLst>
            </a:blip>
            <a:stretch>
              <a:fillRect/>
            </a:stretch>
          </a:blipFill>
        </p:spPr>
        <p:txBody>
          <a:bodyPr/>
          <a:lstStyle/>
          <a:p>
            <a:endParaRPr lang="en-US" sz="900"/>
          </a:p>
        </p:txBody>
      </p:sp>
      <p:sp>
        <p:nvSpPr>
          <p:cNvPr id="36" name="TextBox 36"/>
          <p:cNvSpPr txBox="1"/>
          <p:nvPr/>
        </p:nvSpPr>
        <p:spPr>
          <a:xfrm>
            <a:off x="1907818" y="-489544"/>
            <a:ext cx="5328365" cy="1141210"/>
          </a:xfrm>
          <a:prstGeom prst="rect">
            <a:avLst/>
          </a:prstGeom>
        </p:spPr>
        <p:txBody>
          <a:bodyPr wrap="square" lIns="0" tIns="0" rIns="0" bIns="0" rtlCol="0" anchor="t">
            <a:spAutoFit/>
          </a:bodyPr>
          <a:lstStyle/>
          <a:p>
            <a:pPr algn="ctr">
              <a:lnSpc>
                <a:spcPct val="163897"/>
              </a:lnSpc>
              <a:spcBef>
                <a:spcPct val="0"/>
              </a:spcBef>
            </a:pPr>
            <a:r>
              <a:rPr lang="en-US" sz="2400" b="1" dirty="0">
                <a:solidFill>
                  <a:srgbClr val="FFFFFF"/>
                </a:solidFill>
                <a:latin typeface="Now Bold"/>
                <a:cs typeface="Segoe UI"/>
              </a:rPr>
              <a:t>VENDORS LEARN HOW TO DO BUSINESS WITH VA</a:t>
            </a:r>
            <a:endParaRPr lang="en-US" sz="2400" b="1" dirty="0">
              <a:cs typeface="Calibri"/>
            </a:endParaRPr>
          </a:p>
        </p:txBody>
      </p:sp>
      <p:sp>
        <p:nvSpPr>
          <p:cNvPr id="38" name="TextBox 38"/>
          <p:cNvSpPr txBox="1"/>
          <p:nvPr/>
        </p:nvSpPr>
        <p:spPr>
          <a:xfrm>
            <a:off x="1544139" y="3553081"/>
            <a:ext cx="2538676" cy="1872564"/>
          </a:xfrm>
          <a:prstGeom prst="rect">
            <a:avLst/>
          </a:prstGeom>
        </p:spPr>
        <p:txBody>
          <a:bodyPr lIns="0" tIns="0" rIns="0" bIns="0" rtlCol="0" anchor="t">
            <a:spAutoFit/>
          </a:bodyPr>
          <a:lstStyle/>
          <a:p>
            <a:pPr marL="239090" lvl="1" indent="-119386">
              <a:lnSpc>
                <a:spcPct val="150000"/>
              </a:lnSpc>
              <a:spcBef>
                <a:spcPct val="0"/>
              </a:spcBef>
              <a:buFont typeface="Arial"/>
              <a:buChar char="•"/>
            </a:pPr>
            <a:r>
              <a:rPr lang="en-US" sz="1000" dirty="0">
                <a:solidFill>
                  <a:schemeClr val="accent6">
                    <a:lumMod val="25000"/>
                  </a:schemeClr>
                </a:solidFill>
                <a:latin typeface="DM Sans"/>
              </a:rPr>
              <a:t>Products or services within the 10 categories identified by the Office of Management and Budget (OMB)</a:t>
            </a:r>
          </a:p>
          <a:p>
            <a:pPr marL="239090" lvl="1" indent="-119386">
              <a:lnSpc>
                <a:spcPct val="150000"/>
              </a:lnSpc>
              <a:spcBef>
                <a:spcPct val="0"/>
              </a:spcBef>
              <a:buFont typeface="Arial"/>
              <a:buChar char="•"/>
            </a:pPr>
            <a:r>
              <a:rPr lang="en-US" sz="1000" dirty="0">
                <a:solidFill>
                  <a:schemeClr val="accent6">
                    <a:lumMod val="25000"/>
                  </a:schemeClr>
                </a:solidFill>
                <a:latin typeface="DM Sans"/>
              </a:rPr>
              <a:t>Domestic products sourced and manufactured in the United States consistent with the requirements of the Buy American Act</a:t>
            </a:r>
          </a:p>
          <a:p>
            <a:pPr algn="ctr">
              <a:lnSpc>
                <a:spcPct val="169456"/>
              </a:lnSpc>
              <a:spcBef>
                <a:spcPct val="0"/>
              </a:spcBef>
            </a:pPr>
            <a:endParaRPr lang="en-US" sz="1108" dirty="0">
              <a:solidFill>
                <a:srgbClr val="FFFFFF"/>
              </a:solidFill>
              <a:latin typeface="DM Sans"/>
            </a:endParaRPr>
          </a:p>
        </p:txBody>
      </p:sp>
      <p:sp>
        <p:nvSpPr>
          <p:cNvPr id="40" name="TextBox 39">
            <a:extLst>
              <a:ext uri="{FF2B5EF4-FFF2-40B4-BE49-F238E27FC236}">
                <a16:creationId xmlns:a16="http://schemas.microsoft.com/office/drawing/2014/main" id="{4A19C1D2-321D-61BE-27E8-602D325F6BE1}"/>
              </a:ext>
            </a:extLst>
          </p:cNvPr>
          <p:cNvSpPr txBox="1"/>
          <p:nvPr/>
        </p:nvSpPr>
        <p:spPr>
          <a:xfrm rot="-10800000" flipV="1">
            <a:off x="2428663" y="5596014"/>
            <a:ext cx="5174054" cy="29238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600" b="1" dirty="0">
                <a:solidFill>
                  <a:schemeClr val="bg1"/>
                </a:solidFill>
                <a:latin typeface="DM Sans Bold"/>
              </a:rPr>
              <a:t>Learn More at </a:t>
            </a:r>
            <a:r>
              <a:rPr lang="en-US" sz="1600" b="1" dirty="0" err="1">
                <a:solidFill>
                  <a:srgbClr val="FCB215"/>
                </a:solidFill>
                <a:latin typeface="DM Sans Bold"/>
              </a:rPr>
              <a:t>www.pathfinder.va.gov</a:t>
            </a:r>
            <a:endParaRPr lang="en-US" sz="1600" b="1" dirty="0">
              <a:solidFill>
                <a:srgbClr val="FCB215"/>
              </a:solidFill>
              <a:latin typeface="DM Sans Bo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059659" y="4918538"/>
            <a:ext cx="2168683" cy="2168683"/>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6" name="Freeform 6"/>
          <p:cNvSpPr/>
          <p:nvPr/>
        </p:nvSpPr>
        <p:spPr>
          <a:xfrm>
            <a:off x="-446233" y="5046167"/>
            <a:ext cx="2168683" cy="2168683"/>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8" name="Group 8"/>
          <p:cNvGrpSpPr/>
          <p:nvPr/>
        </p:nvGrpSpPr>
        <p:grpSpPr>
          <a:xfrm>
            <a:off x="-410688" y="203259"/>
            <a:ext cx="9605261" cy="1811647"/>
            <a:chOff x="0" y="-38100"/>
            <a:chExt cx="5059561" cy="954283"/>
          </a:xfrm>
        </p:grpSpPr>
        <p:sp>
          <p:nvSpPr>
            <p:cNvPr id="9" name="Freeform 9"/>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10" name="TextBox 10"/>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11" name="TextBox 11"/>
          <p:cNvSpPr txBox="1"/>
          <p:nvPr/>
        </p:nvSpPr>
        <p:spPr>
          <a:xfrm>
            <a:off x="1998096" y="700486"/>
            <a:ext cx="5147810" cy="1135054"/>
          </a:xfrm>
          <a:prstGeom prst="rect">
            <a:avLst/>
          </a:prstGeom>
        </p:spPr>
        <p:txBody>
          <a:bodyPr wrap="square" lIns="0" tIns="0" rIns="0" bIns="0" rtlCol="0" anchor="t">
            <a:spAutoFit/>
          </a:bodyPr>
          <a:lstStyle/>
          <a:p>
            <a:pPr algn="ctr">
              <a:lnSpc>
                <a:spcPct val="178797"/>
              </a:lnSpc>
              <a:spcBef>
                <a:spcPct val="0"/>
              </a:spcBef>
            </a:pPr>
            <a:r>
              <a:rPr lang="en-US" sz="2200" b="1" dirty="0">
                <a:solidFill>
                  <a:srgbClr val="FFFFFF"/>
                </a:solidFill>
                <a:latin typeface="Now Bold"/>
              </a:rPr>
              <a:t>VENDORS CAN SUBMIT THEIR PRODUCTS OR SERVICES TO VA</a:t>
            </a:r>
            <a:endParaRPr lang="en-US" sz="900" b="1" dirty="0"/>
          </a:p>
        </p:txBody>
      </p:sp>
      <p:sp>
        <p:nvSpPr>
          <p:cNvPr id="14" name="TextBox 14"/>
          <p:cNvSpPr txBox="1"/>
          <p:nvPr/>
        </p:nvSpPr>
        <p:spPr>
          <a:xfrm>
            <a:off x="5327110" y="2223019"/>
            <a:ext cx="2564801" cy="677108"/>
          </a:xfrm>
          <a:prstGeom prst="rect">
            <a:avLst/>
          </a:prstGeom>
        </p:spPr>
        <p:txBody>
          <a:bodyPr lIns="0" tIns="0" rIns="0" bIns="0" rtlCol="0" anchor="t">
            <a:spAutoFit/>
          </a:bodyPr>
          <a:lstStyle/>
          <a:p>
            <a:pPr algn="ctr">
              <a:spcBef>
                <a:spcPct val="0"/>
              </a:spcBef>
            </a:pPr>
            <a:r>
              <a:rPr lang="en-US" sz="2200" b="1" dirty="0">
                <a:solidFill>
                  <a:schemeClr val="accent6">
                    <a:lumMod val="25000"/>
                  </a:schemeClr>
                </a:solidFill>
                <a:latin typeface="Arial Bold"/>
              </a:rPr>
              <a:t>Pathfinder </a:t>
            </a:r>
            <a:br>
              <a:rPr lang="en-US" sz="2200" b="1" dirty="0">
                <a:solidFill>
                  <a:schemeClr val="accent6">
                    <a:lumMod val="25000"/>
                  </a:schemeClr>
                </a:solidFill>
                <a:latin typeface="Arial Bold"/>
                <a:cs typeface="Arial Bold"/>
              </a:rPr>
            </a:br>
            <a:r>
              <a:rPr lang="en-US" sz="2200" b="1" dirty="0">
                <a:solidFill>
                  <a:schemeClr val="accent6">
                    <a:lumMod val="25000"/>
                  </a:schemeClr>
                </a:solidFill>
                <a:latin typeface="Arial Bold"/>
              </a:rPr>
              <a:t>Survey Form</a:t>
            </a:r>
            <a:endParaRPr lang="en-US" sz="2200" b="1" dirty="0">
              <a:solidFill>
                <a:schemeClr val="accent6">
                  <a:lumMod val="25000"/>
                </a:schemeClr>
              </a:solidFill>
              <a:latin typeface="Arial Bold"/>
              <a:cs typeface="Arial Bold"/>
            </a:endParaRPr>
          </a:p>
        </p:txBody>
      </p:sp>
      <p:sp>
        <p:nvSpPr>
          <p:cNvPr id="15" name="TextBox 15"/>
          <p:cNvSpPr txBox="1"/>
          <p:nvPr/>
        </p:nvSpPr>
        <p:spPr>
          <a:xfrm>
            <a:off x="4430066" y="3108145"/>
            <a:ext cx="4435136" cy="2152962"/>
          </a:xfrm>
          <a:prstGeom prst="rect">
            <a:avLst/>
          </a:prstGeom>
        </p:spPr>
        <p:txBody>
          <a:bodyPr lIns="0" tIns="0" rIns="0" bIns="0" rtlCol="0" anchor="t">
            <a:spAutoFit/>
          </a:bodyPr>
          <a:lstStyle/>
          <a:p>
            <a:pPr marL="312753" lvl="1" indent="-156218">
              <a:lnSpc>
                <a:spcPct val="150000"/>
              </a:lnSpc>
              <a:buFont typeface="Arial"/>
              <a:buChar char="•"/>
            </a:pPr>
            <a:r>
              <a:rPr lang="en-US" sz="1350" dirty="0">
                <a:solidFill>
                  <a:schemeClr val="accent6">
                    <a:lumMod val="25000"/>
                  </a:schemeClr>
                </a:solidFill>
                <a:latin typeface="DM Sans"/>
              </a:rPr>
              <a:t>Works as a templatized capability statement that provides key information to VA staff about your product or service</a:t>
            </a:r>
          </a:p>
          <a:p>
            <a:pPr marL="312753" lvl="1" indent="-156218">
              <a:lnSpc>
                <a:spcPct val="150000"/>
              </a:lnSpc>
              <a:buFont typeface="Arial"/>
              <a:buChar char="•"/>
            </a:pPr>
            <a:r>
              <a:rPr lang="en-US" sz="1350" dirty="0">
                <a:solidFill>
                  <a:schemeClr val="accent6">
                    <a:lumMod val="25000"/>
                  </a:schemeClr>
                </a:solidFill>
                <a:latin typeface="DM Sans"/>
                <a:cs typeface="Segoe UI"/>
              </a:rPr>
              <a:t>The form offers response options as selection or free text to make it easy to share your information</a:t>
            </a:r>
            <a:endParaRPr lang="en-US" sz="1350" dirty="0">
              <a:solidFill>
                <a:schemeClr val="accent6">
                  <a:lumMod val="25000"/>
                </a:schemeClr>
              </a:solidFill>
              <a:latin typeface="DM Sans"/>
            </a:endParaRPr>
          </a:p>
          <a:p>
            <a:pPr marL="312753" lvl="1" indent="-156218">
              <a:lnSpc>
                <a:spcPct val="150000"/>
              </a:lnSpc>
              <a:buFont typeface="Arial"/>
              <a:buChar char="•"/>
            </a:pPr>
            <a:r>
              <a:rPr lang="en-US" sz="1350" dirty="0">
                <a:solidFill>
                  <a:schemeClr val="accent6">
                    <a:lumMod val="25000"/>
                  </a:schemeClr>
                </a:solidFill>
                <a:latin typeface="DM Sans"/>
              </a:rPr>
              <a:t>Clearly captures and identifies socio-economic status of potential innovators and vendors </a:t>
            </a:r>
          </a:p>
        </p:txBody>
      </p:sp>
      <p:sp>
        <p:nvSpPr>
          <p:cNvPr id="17" name="Freeform 17"/>
          <p:cNvSpPr/>
          <p:nvPr/>
        </p:nvSpPr>
        <p:spPr>
          <a:xfrm>
            <a:off x="59204" y="2945054"/>
            <a:ext cx="1078611" cy="545307"/>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grpSp>
        <p:nvGrpSpPr>
          <p:cNvPr id="19" name="Group 19"/>
          <p:cNvGrpSpPr/>
          <p:nvPr/>
        </p:nvGrpSpPr>
        <p:grpSpPr>
          <a:xfrm>
            <a:off x="59203" y="3698596"/>
            <a:ext cx="1078611" cy="556028"/>
            <a:chOff x="0" y="-13374"/>
            <a:chExt cx="2876296" cy="1482739"/>
          </a:xfrm>
        </p:grpSpPr>
        <p:sp>
          <p:nvSpPr>
            <p:cNvPr id="20" name="Freeform 20"/>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70AD47"/>
            </a:solidFill>
          </p:spPr>
          <p:txBody>
            <a:bodyPr/>
            <a:lstStyle/>
            <a:p>
              <a:endParaRPr lang="en-US" sz="900"/>
            </a:p>
          </p:txBody>
        </p:sp>
        <p:sp>
          <p:nvSpPr>
            <p:cNvPr id="21" name="TextBox 21"/>
            <p:cNvSpPr txBox="1"/>
            <p:nvPr/>
          </p:nvSpPr>
          <p:spPr>
            <a:xfrm>
              <a:off x="170937" y="-13374"/>
              <a:ext cx="2594615" cy="1482739"/>
            </a:xfrm>
            <a:prstGeom prst="rect">
              <a:avLst/>
            </a:prstGeom>
          </p:spPr>
          <p:txBody>
            <a:bodyPr lIns="25400" tIns="25400" rIns="25400" bIns="25400" rtlCol="0" anchor="ctr"/>
            <a:lstStyle/>
            <a:p>
              <a:pPr>
                <a:lnSpc>
                  <a:spcPct val="146341"/>
                </a:lnSpc>
              </a:pPr>
              <a:r>
                <a:rPr lang="en-US">
                  <a:solidFill>
                    <a:srgbClr val="FFFFFF"/>
                  </a:solidFill>
                  <a:latin typeface="Arimo Bold" panose="020B0604020202020204" charset="0"/>
                  <a:ea typeface="Arimo Bold" panose="020B0604020202020204" charset="0"/>
                  <a:cs typeface="Arimo Bold" panose="020B0604020202020204" charset="0"/>
                </a:rPr>
                <a:t>Submit</a:t>
              </a:r>
              <a:endParaRPr lang="en-US" sz="900"/>
            </a:p>
          </p:txBody>
        </p:sp>
      </p:grpSp>
      <p:grpSp>
        <p:nvGrpSpPr>
          <p:cNvPr id="22" name="Group 22"/>
          <p:cNvGrpSpPr/>
          <p:nvPr/>
        </p:nvGrpSpPr>
        <p:grpSpPr>
          <a:xfrm>
            <a:off x="59202" y="4445031"/>
            <a:ext cx="1078611" cy="562445"/>
            <a:chOff x="0" y="-45704"/>
            <a:chExt cx="2876296" cy="1499854"/>
          </a:xfrm>
        </p:grpSpPr>
        <p:sp>
          <p:nvSpPr>
            <p:cNvPr id="23" name="Freeform 23"/>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sp>
          <p:nvSpPr>
            <p:cNvPr id="24" name="TextBox 24"/>
            <p:cNvSpPr txBox="1"/>
            <p:nvPr/>
          </p:nvSpPr>
          <p:spPr>
            <a:xfrm>
              <a:off x="170940" y="-45704"/>
              <a:ext cx="2594615" cy="1482739"/>
            </a:xfrm>
            <a:prstGeom prst="rect">
              <a:avLst/>
            </a:prstGeom>
          </p:spPr>
          <p:txBody>
            <a:bodyPr lIns="25400" tIns="25400" rIns="25400" bIns="25400" rtlCol="0" anchor="ctr"/>
            <a:lstStyle/>
            <a:p>
              <a:pPr>
                <a:lnSpc>
                  <a:spcPct val="146341"/>
                </a:lnSpc>
              </a:pPr>
              <a:r>
                <a:rPr lang="en-US">
                  <a:solidFill>
                    <a:srgbClr val="E7E6E6"/>
                  </a:solidFill>
                  <a:latin typeface="Arimo"/>
                </a:rPr>
                <a:t>Engage</a:t>
              </a:r>
              <a:endParaRPr lang="en-US" sz="900"/>
            </a:p>
          </p:txBody>
        </p:sp>
      </p:grpSp>
      <p:grpSp>
        <p:nvGrpSpPr>
          <p:cNvPr id="25" name="Group 25"/>
          <p:cNvGrpSpPr/>
          <p:nvPr/>
        </p:nvGrpSpPr>
        <p:grpSpPr>
          <a:xfrm>
            <a:off x="-33337" y="2872808"/>
            <a:ext cx="105632" cy="2288048"/>
            <a:chOff x="0" y="0"/>
            <a:chExt cx="281686" cy="6101461"/>
          </a:xfrm>
        </p:grpSpPr>
        <p:sp>
          <p:nvSpPr>
            <p:cNvPr id="26" name="Freeform 26"/>
            <p:cNvSpPr/>
            <p:nvPr/>
          </p:nvSpPr>
          <p:spPr>
            <a:xfrm>
              <a:off x="0" y="0"/>
              <a:ext cx="281686" cy="6101461"/>
            </a:xfrm>
            <a:custGeom>
              <a:avLst/>
              <a:gdLst/>
              <a:ahLst/>
              <a:cxnLst/>
              <a:rect l="l" t="t" r="r" b="b"/>
              <a:pathLst>
                <a:path w="281686" h="6101461">
                  <a:moveTo>
                    <a:pt x="0" y="0"/>
                  </a:moveTo>
                  <a:lnTo>
                    <a:pt x="281686" y="0"/>
                  </a:lnTo>
                  <a:lnTo>
                    <a:pt x="281686" y="6101461"/>
                  </a:lnTo>
                  <a:lnTo>
                    <a:pt x="0" y="6101461"/>
                  </a:lnTo>
                  <a:close/>
                </a:path>
              </a:pathLst>
            </a:custGeom>
            <a:solidFill>
              <a:srgbClr val="000000"/>
            </a:solidFill>
          </p:spPr>
          <p:txBody>
            <a:bodyPr/>
            <a:lstStyle/>
            <a:p>
              <a:endParaRPr lang="en-US" sz="900"/>
            </a:p>
          </p:txBody>
        </p:sp>
      </p:grpSp>
      <p:sp>
        <p:nvSpPr>
          <p:cNvPr id="27" name="TextBox 14">
            <a:extLst>
              <a:ext uri="{FF2B5EF4-FFF2-40B4-BE49-F238E27FC236}">
                <a16:creationId xmlns:a16="http://schemas.microsoft.com/office/drawing/2014/main" id="{95868724-8DF3-6136-1131-235448EAA5FF}"/>
              </a:ext>
            </a:extLst>
          </p:cNvPr>
          <p:cNvSpPr txBox="1"/>
          <p:nvPr/>
        </p:nvSpPr>
        <p:spPr>
          <a:xfrm>
            <a:off x="123306" y="2939694"/>
            <a:ext cx="1014512" cy="556028"/>
          </a:xfrm>
          <a:prstGeom prst="rect">
            <a:avLst/>
          </a:prstGeom>
        </p:spPr>
        <p:txBody>
          <a:bodyPr lIns="25400" tIns="25400" rIns="25400" bIns="25400" rtlCol="0" anchor="ctr"/>
          <a:lstStyle/>
          <a:p>
            <a:pPr>
              <a:lnSpc>
                <a:spcPct val="146341"/>
              </a:lnSpc>
            </a:pPr>
            <a:r>
              <a:rPr lang="en-US">
                <a:solidFill>
                  <a:srgbClr val="E7E6E6"/>
                </a:solidFill>
                <a:latin typeface="Arimo" panose="020B0604020202020204" charset="0"/>
                <a:ea typeface="Arimo" panose="020B0604020202020204" charset="0"/>
                <a:cs typeface="Arimo" panose="020B0604020202020204" charset="0"/>
              </a:rPr>
              <a:t>Learn</a:t>
            </a:r>
            <a:endParaRPr lang="en-US" sz="900"/>
          </a:p>
        </p:txBody>
      </p:sp>
      <p:pic>
        <p:nvPicPr>
          <p:cNvPr id="3" name="Picture 2" descr="A screenshot of a web page&#10;&#10;Description automatically generated">
            <a:extLst>
              <a:ext uri="{FF2B5EF4-FFF2-40B4-BE49-F238E27FC236}">
                <a16:creationId xmlns:a16="http://schemas.microsoft.com/office/drawing/2014/main" id="{E5E4EDED-61D0-B3AC-EB22-D6E056A5C973}"/>
              </a:ext>
            </a:extLst>
          </p:cNvPr>
          <p:cNvPicPr>
            <a:picLocks noChangeAspect="1"/>
          </p:cNvPicPr>
          <p:nvPr/>
        </p:nvPicPr>
        <p:blipFill>
          <a:blip r:embed="rId5"/>
          <a:stretch>
            <a:fillRect/>
          </a:stretch>
        </p:blipFill>
        <p:spPr>
          <a:xfrm>
            <a:off x="1238064" y="2131908"/>
            <a:ext cx="3091757" cy="34542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2"/>
          <p:cNvSpPr txBox="1">
            <a:spLocks/>
          </p:cNvSpPr>
          <p:nvPr/>
        </p:nvSpPr>
        <p:spPr bwMode="auto">
          <a:xfrm>
            <a:off x="203470" y="878494"/>
            <a:ext cx="8737060" cy="54884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6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rPr>
              <a:t>Total Actions: 17	Total Dollars: </a:t>
            </a:r>
            <a:r>
              <a:rPr kumimoji="0" lang="en-US" sz="2400" b="1" i="0" u="none" strike="noStrike" kern="1200" cap="none" spc="0" normalizeH="0" baseline="0" noProof="0" dirty="0">
                <a:ln>
                  <a:noFill/>
                </a:ln>
                <a:solidFill>
                  <a:srgbClr val="000000"/>
                </a:solidFill>
                <a:effectLst/>
                <a:uLnTx/>
                <a:uFillTx/>
              </a:rPr>
              <a:t>$1.7B</a:t>
            </a:r>
            <a:r>
              <a:rPr kumimoji="0" lang="en-US" sz="2600" b="0" i="0" u="none" strike="noStrike" kern="1200" cap="none" spc="0" normalizeH="0" baseline="0" noProof="0" dirty="0">
                <a:ln>
                  <a:noFill/>
                </a:ln>
                <a:solidFill>
                  <a:prstClr val="black"/>
                </a:solidFill>
                <a:effectLst/>
                <a:uLnTx/>
                <a:uFillTx/>
              </a:rPr>
              <a:t>	</a:t>
            </a:r>
          </a:p>
          <a:p>
            <a:pPr marL="461772" marR="0" lvl="0" indent="0" algn="l" defTabSz="914400" rtl="0" eaLnBrk="1" fontAlgn="auto" latinLnBrk="0" hangingPunct="1">
              <a:lnSpc>
                <a:spcPct val="96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black"/>
                </a:solidFill>
                <a:effectLst/>
                <a:uLnTx/>
                <a:uFillTx/>
              </a:rPr>
              <a:t>Top 5 Opportunities </a:t>
            </a:r>
            <a:r>
              <a:rPr kumimoji="0" lang="en-US" sz="2200" b="0" i="1" u="none" strike="noStrike" kern="1200" cap="none" spc="0" normalizeH="0" baseline="0" noProof="0" dirty="0">
                <a:ln>
                  <a:noFill/>
                </a:ln>
                <a:solidFill>
                  <a:prstClr val="black"/>
                </a:solidFill>
                <a:effectLst/>
                <a:uLnTx/>
                <a:uFillTx/>
              </a:rPr>
              <a:t>(by total contract value)</a:t>
            </a:r>
            <a:r>
              <a:rPr kumimoji="0" lang="en-US" sz="2200" b="0" i="0" u="none" strike="noStrike" kern="1200" cap="none" spc="0" normalizeH="0" baseline="0" noProof="0" dirty="0">
                <a:ln>
                  <a:noFill/>
                </a:ln>
                <a:solidFill>
                  <a:prstClr val="black"/>
                </a:solidFill>
                <a:effectLst/>
                <a:uLnTx/>
                <a:uFillTx/>
              </a:rPr>
              <a:t>:</a:t>
            </a:r>
            <a:endParaRPr kumimoji="0" lang="en-US" sz="2200" b="0" i="0" u="none" strike="noStrike" kern="1200" cap="none" spc="0" normalizeH="0" baseline="0" noProof="0" dirty="0">
              <a:ln>
                <a:noFill/>
              </a:ln>
              <a:solidFill>
                <a:srgbClr val="FF0000"/>
              </a:solidFill>
              <a:effectLst/>
              <a:uLnTx/>
              <a:uFillTx/>
            </a:endParaRPr>
          </a:p>
          <a:p>
            <a:pPr marL="457200" marR="0" lvl="1" indent="0" algn="l" defTabSz="914400" rtl="0" eaLnBrk="1" fontAlgn="auto" latinLnBrk="0" hangingPunct="1">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Software Development Support</a:t>
            </a:r>
          </a:p>
          <a:p>
            <a:pPr marL="1209294" marR="0" lvl="2" indent="-285750" algn="l" defTabSz="914400" rtl="0" eaLnBrk="1" fontAlgn="auto" latinLnBrk="0" hangingPunct="1">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OM Customer POC: Alberto Aguirre (</a:t>
            </a:r>
            <a:r>
              <a:rPr kumimoji="0" lang="en-US" sz="1500" b="0" i="0" u="sng" strike="noStrike" kern="1200" cap="none" spc="0" normalizeH="0" baseline="0" noProof="0" dirty="0">
                <a:ln>
                  <a:noFill/>
                </a:ln>
                <a:solidFill>
                  <a:srgbClr val="000000"/>
                </a:solidFill>
                <a:effectLst/>
                <a:uLnTx/>
                <a:uFillTx/>
              </a:rPr>
              <a:t>Alberto.Aguirre2</a:t>
            </a:r>
            <a:r>
              <a:rPr kumimoji="0" lang="en-US" sz="1500" b="0" i="0" u="sng"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t>
            </a:r>
            <a:r>
              <a:rPr kumimoji="0" lang="en-US" sz="1500" b="0" i="0" u="none"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1" fontAlgn="auto" latinLnBrk="0" hangingPunct="1">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Robert Spangler (</a:t>
            </a:r>
            <a:r>
              <a:rPr kumimoji="0" lang="en-US" sz="1500" b="0" i="0" u="sng" strike="noStrike" kern="1200" cap="none" spc="0" normalizeH="0" baseline="0" noProof="0" dirty="0">
                <a:ln>
                  <a:noFill/>
                </a:ln>
                <a:solidFill>
                  <a:srgbClr val="000000"/>
                </a:solidFill>
                <a:effectLst/>
                <a:uLnTx/>
                <a:uFillTx/>
              </a:rPr>
              <a:t>Robert.Spangler</a:t>
            </a:r>
            <a:r>
              <a:rPr kumimoji="0" lang="en-US" sz="1500" b="0" i="0" u="none" strike="noStrike" kern="1200" cap="none" spc="0" normalizeH="0" baseline="0" noProof="0" dirty="0">
                <a:ln>
                  <a:noFill/>
                </a:ln>
                <a:solidFill>
                  <a:srgbClr val="000000"/>
                </a:solidFill>
                <a:effectLst/>
                <a:uLnTx/>
                <a:uFillTx/>
                <a:hlinkClick r:id="rId4">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Electronic Freedom of Information Act Software</a:t>
            </a:r>
          </a:p>
          <a:p>
            <a:pPr marL="1209294" marR="0" lvl="2" indent="-285750" algn="l" defTabSz="914400" rtl="0" eaLnBrk="1" fontAlgn="auto" latinLnBrk="0" hangingPunct="1">
              <a:lnSpc>
                <a:spcPct val="96000"/>
              </a:lnSpc>
              <a:spcBef>
                <a:spcPts val="0"/>
              </a:spcBef>
              <a:spcAft>
                <a:spcPts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Allen Smoot (</a:t>
            </a:r>
            <a:r>
              <a:rPr kumimoji="0" lang="en-US" sz="1500" b="0" i="0" u="sng" strike="noStrike" kern="1200" cap="none" spc="0" normalizeH="0" baseline="0" noProof="0" dirty="0">
                <a:ln>
                  <a:noFill/>
                </a:ln>
                <a:solidFill>
                  <a:srgbClr val="000000"/>
                </a:solidFill>
                <a:effectLst/>
                <a:uLnTx/>
                <a:uFillTx/>
              </a:rPr>
              <a:t>Allen.Smoot</a:t>
            </a:r>
            <a:r>
              <a:rPr kumimoji="0" lang="en-US" sz="1500" b="0" i="0" u="none" strike="noStrike" kern="120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Patrick Hamilton (</a:t>
            </a:r>
            <a:r>
              <a:rPr kumimoji="0" lang="en-US" sz="1500" b="0" i="0" u="sng" strike="noStrike" kern="1200" cap="none" spc="0" normalizeH="0" baseline="0" noProof="0" dirty="0">
                <a:ln>
                  <a:noFill/>
                </a:ln>
                <a:solidFill>
                  <a:srgbClr val="000000"/>
                </a:solidFill>
                <a:effectLst/>
                <a:uLnTx/>
                <a:uFillTx/>
              </a:rPr>
              <a:t>Patrick.Hamilton2</a:t>
            </a:r>
            <a:r>
              <a:rPr kumimoji="0" lang="en-US" sz="1500" b="0" i="0" u="none" strike="noStrike" kern="1200" cap="none" spc="0" normalizeH="0" baseline="0" noProof="0" dirty="0">
                <a:ln>
                  <a:noFill/>
                </a:ln>
                <a:solidFill>
                  <a:srgbClr val="000000"/>
                </a:solidFill>
                <a:effectLst/>
                <a:uLnTx/>
                <a:uFillTx/>
                <a:hlinkClick r:id="rId5">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Quality Assurance Web Application Sustainment Support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OIT Customer POC: Joshua Cohen (</a:t>
            </a:r>
            <a:r>
              <a:rPr kumimoji="0" lang="en-US" sz="1500" b="0" i="0" u="sng" strike="noStrike" kern="1200" cap="none" spc="0" normalizeH="0" baseline="0" noProof="0" dirty="0">
                <a:ln>
                  <a:noFill/>
                </a:ln>
                <a:solidFill>
                  <a:srgbClr val="000000"/>
                </a:solidFill>
                <a:effectLst/>
                <a:uLnTx/>
                <a:uFillTx/>
              </a:rPr>
              <a:t>Joshua.Cohen2</a:t>
            </a:r>
            <a:r>
              <a:rPr kumimoji="0" lang="en-US" sz="1500" b="0" i="0" u="sng" strike="noStrike" kern="1200" cap="none" spc="0" normalizeH="0" baseline="0" noProof="0" dirty="0">
                <a:ln>
                  <a:noFill/>
                </a:ln>
                <a:solidFill>
                  <a:srgbClr val="000000"/>
                </a:solidFill>
                <a:effectLst/>
                <a:uLnTx/>
                <a:uFillTx/>
                <a:hlinkClick r:id="rId6">
                  <a:extLst>
                    <a:ext uri="{A12FA001-AC4F-418D-AE19-62706E023703}">
                      <ahyp:hlinkClr xmlns:ahyp="http://schemas.microsoft.com/office/drawing/2018/hyperlinkcolor" val="tx"/>
                    </a:ext>
                  </a:extLst>
                </a:hlinkClick>
              </a:rPr>
              <a:t>@</a:t>
            </a:r>
            <a:r>
              <a:rPr kumimoji="0" lang="en-US" sz="1500" b="0" i="0" u="none" strike="noStrike" kern="1200" cap="none" spc="0" normalizeH="0" baseline="0" noProof="0" dirty="0">
                <a:ln>
                  <a:noFill/>
                </a:ln>
                <a:solidFill>
                  <a:srgbClr val="000000"/>
                </a:solidFill>
                <a:effectLst/>
                <a:uLnTx/>
                <a:uFillTx/>
                <a:hlinkClick r:id="rId6">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ts val="3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Susan Banasiak (</a:t>
            </a:r>
            <a:r>
              <a:rPr kumimoji="0" lang="en-US" sz="1500" b="0" i="0" u="sng" strike="noStrike" kern="1200" cap="none" spc="0" normalizeH="0" baseline="0" noProof="0" dirty="0">
                <a:ln>
                  <a:noFill/>
                </a:ln>
                <a:solidFill>
                  <a:srgbClr val="000000"/>
                </a:solidFill>
                <a:effectLst/>
                <a:uLnTx/>
                <a:uFillTx/>
              </a:rPr>
              <a:t>Susan.Banasiak</a:t>
            </a:r>
            <a:r>
              <a:rPr kumimoji="0" lang="en-US" sz="1500" b="0" i="0" u="sng" strike="noStrike" kern="1200" cap="none" spc="0" normalizeH="0" baseline="0" noProof="0" dirty="0">
                <a:ln>
                  <a:noFill/>
                </a:ln>
                <a:solidFill>
                  <a:srgbClr val="000000"/>
                </a:solidFill>
                <a:effectLst/>
                <a:uLnTx/>
                <a:uFillTx/>
                <a:hlinkClick r:id="rId7">
                  <a:extLst>
                    <a:ext uri="{A12FA001-AC4F-418D-AE19-62706E023703}">
                      <ahyp:hlinkClr xmlns:ahyp="http://schemas.microsoft.com/office/drawing/2018/hyperlinkcolor" val="tx"/>
                    </a:ext>
                  </a:extLst>
                </a:hlinkClick>
              </a:rPr>
              <a:t>@va.g</a:t>
            </a:r>
            <a:r>
              <a:rPr kumimoji="0" lang="en-US" sz="1500" b="0" i="0" u="none" strike="noStrike" kern="1200" cap="none" spc="0" normalizeH="0" baseline="0" noProof="0" dirty="0">
                <a:ln>
                  <a:noFill/>
                </a:ln>
                <a:solidFill>
                  <a:srgbClr val="000000"/>
                </a:solidFill>
                <a:effectLst/>
                <a:uLnTx/>
                <a:uFillTx/>
                <a:hlinkClick r:id="rId7">
                  <a:extLst>
                    <a:ext uri="{A12FA001-AC4F-418D-AE19-62706E023703}">
                      <ahyp:hlinkClr xmlns:ahyp="http://schemas.microsoft.com/office/drawing/2018/hyperlinkcolor" val="tx"/>
                    </a:ext>
                  </a:extLst>
                </a:hlinkClick>
              </a:rPr>
              <a:t>ov</a:t>
            </a:r>
            <a:r>
              <a:rPr kumimoji="0" lang="en-US" sz="1500" b="0" i="0" u="none" strike="noStrike" kern="1200" cap="none" spc="0" normalizeH="0" baseline="0" noProof="0" dirty="0">
                <a:ln>
                  <a:noFill/>
                </a:ln>
                <a:solidFill>
                  <a:srgbClr val="000000"/>
                </a:solidFill>
                <a:effectLst/>
                <a:uLnTx/>
                <a:uFillTx/>
              </a:rPr>
              <a:t>)</a:t>
            </a:r>
          </a:p>
          <a:p>
            <a:pPr marL="457200" marR="0" lvl="1" indent="0" algn="l" defTabSz="914400" rtl="0" eaLnBrk="0" fontAlgn="base" latinLnBrk="0" hangingPunct="0">
              <a:lnSpc>
                <a:spcPct val="96000"/>
              </a:lnSpc>
              <a:spcBef>
                <a:spcPts val="0"/>
              </a:spcBef>
              <a:spcAft>
                <a:spcPts val="3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0000"/>
                </a:solidFill>
                <a:effectLst/>
                <a:uLnTx/>
                <a:uFillTx/>
              </a:rPr>
              <a:t>Permanent Change of Station (PCS) Relocation SaaS Solution</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OM Customer POC: Jon Hawkins (</a:t>
            </a:r>
            <a:r>
              <a:rPr kumimoji="0" lang="en-US" sz="1500" b="0" i="0" u="sng" strike="noStrike" kern="1200" cap="none" spc="0" normalizeH="0" baseline="0" noProof="0" dirty="0">
                <a:ln>
                  <a:noFill/>
                </a:ln>
                <a:solidFill>
                  <a:srgbClr val="000000"/>
                </a:solidFill>
                <a:effectLst/>
                <a:uLnTx/>
                <a:uFillTx/>
              </a:rPr>
              <a:t>Jon.Hawkins</a:t>
            </a:r>
            <a:r>
              <a:rPr kumimoji="0" lang="en-US" sz="1500" b="0" i="0" u="none" strike="noStrike" kern="1200" cap="none" spc="0" normalizeH="0" baseline="0" noProof="0" dirty="0">
                <a:ln>
                  <a:noFill/>
                </a:ln>
                <a:solidFill>
                  <a:srgbClr val="000000"/>
                </a:solidFill>
                <a:effectLst/>
                <a:uLnTx/>
                <a:uFillTx/>
                <a:hlinkClick r:id="rId8">
                  <a:extLst>
                    <a:ext uri="{A12FA001-AC4F-418D-AE19-62706E023703}">
                      <ahyp:hlinkClr xmlns:ahyp="http://schemas.microsoft.com/office/drawing/2018/hyperlinkcolor" val="tx"/>
                    </a:ext>
                  </a:extLst>
                </a:hlinkClick>
              </a:rPr>
              <a:t>@va.gov</a:t>
            </a:r>
            <a:r>
              <a:rPr kumimoji="0" lang="en-US" sz="1500" b="0" i="0" u="none" strike="noStrike" kern="1200" cap="none" spc="0" normalizeH="0" baseline="0" noProof="0" dirty="0">
                <a:ln>
                  <a:noFill/>
                </a:ln>
                <a:solidFill>
                  <a:srgbClr val="000000"/>
                </a:solidFill>
                <a:effectLst/>
                <a:uLnTx/>
                <a:uFillTx/>
              </a:rPr>
              <a:t>)</a:t>
            </a:r>
          </a:p>
          <a:p>
            <a:pPr marL="1209294" marR="0" lvl="2" indent="-285750" algn="l" defTabSz="914400" rtl="0" eaLnBrk="0" fontAlgn="base" latinLnBrk="0" hangingPunct="0">
              <a:lnSpc>
                <a:spcPct val="96000"/>
              </a:lnSpc>
              <a:spcBef>
                <a:spcPts val="0"/>
              </a:spcBef>
              <a:spcAft>
                <a:spcPct val="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000000"/>
                </a:solidFill>
                <a:effectLst/>
                <a:uLnTx/>
                <a:uFillTx/>
              </a:rPr>
              <a:t>TAC CO: Lori Walker (</a:t>
            </a:r>
            <a:r>
              <a:rPr kumimoji="0" lang="en-US" sz="1500" b="0" i="0" u="sng" strike="noStrike" kern="1200" cap="none" spc="0" normalizeH="0" baseline="0" noProof="0" dirty="0">
                <a:ln>
                  <a:noFill/>
                </a:ln>
                <a:solidFill>
                  <a:srgbClr val="000000"/>
                </a:solidFill>
                <a:effectLst/>
                <a:uLnTx/>
                <a:uFillTx/>
                <a:hlinkClick r:id="rId9"/>
              </a:rPr>
              <a:t>Lori.Walker1</a:t>
            </a:r>
            <a:r>
              <a:rPr kumimoji="0" lang="en-US" sz="1500" b="0" i="0" u="none" strike="noStrike" kern="1200" cap="none" spc="0" normalizeH="0" baseline="0" noProof="0" dirty="0">
                <a:ln>
                  <a:noFill/>
                </a:ln>
                <a:solidFill>
                  <a:srgbClr val="000000"/>
                </a:solidFill>
                <a:effectLst/>
                <a:uLnTx/>
                <a:uFillTx/>
                <a:hlinkClick r:id="rId9"/>
              </a:rPr>
              <a:t>@va.gov</a:t>
            </a:r>
            <a:r>
              <a:rPr kumimoji="0" lang="en-US" sz="1500" b="0" i="0" u="none" strike="noStrike" kern="1200" cap="none" spc="0" normalizeH="0" baseline="0" noProof="0" dirty="0">
                <a:ln>
                  <a:noFill/>
                </a:ln>
                <a:solidFill>
                  <a:srgbClr val="000000"/>
                </a:solidFill>
                <a:effectLst/>
                <a:uLnTx/>
                <a:uFillTx/>
              </a:rPr>
              <a:t>)</a:t>
            </a:r>
          </a:p>
          <a:p>
            <a:pPr marL="457200" lvl="1" indent="0">
              <a:lnSpc>
                <a:spcPct val="96000"/>
              </a:lnSpc>
              <a:spcBef>
                <a:spcPts val="0"/>
              </a:spcBef>
              <a:spcAft>
                <a:spcPts val="300"/>
              </a:spcAft>
              <a:buFont typeface="Wingdings" panose="05000000000000000000" pitchFamily="2" charset="2"/>
              <a:buChar char="§"/>
              <a:defRPr/>
            </a:pPr>
            <a:r>
              <a:rPr lang="en-US" sz="1800" b="1" dirty="0">
                <a:solidFill>
                  <a:srgbClr val="000000"/>
                </a:solidFill>
              </a:rPr>
              <a:t>Decision Support System Extract (</a:t>
            </a:r>
            <a:r>
              <a:rPr lang="en-US" sz="1800" b="1" dirty="0" err="1">
                <a:solidFill>
                  <a:srgbClr val="000000"/>
                </a:solidFill>
              </a:rPr>
              <a:t>DSSx</a:t>
            </a:r>
            <a:r>
              <a:rPr lang="en-US" sz="1800" b="1" dirty="0">
                <a:solidFill>
                  <a:srgbClr val="000000"/>
                </a:solidFill>
              </a:rPr>
              <a:t>) and Event Capture System (ECS) Sustainment</a:t>
            </a:r>
          </a:p>
          <a:p>
            <a:pPr marL="1209294" lvl="2" indent="-285750">
              <a:lnSpc>
                <a:spcPct val="96000"/>
              </a:lnSpc>
              <a:spcBef>
                <a:spcPts val="0"/>
              </a:spcBef>
              <a:buFont typeface="Symbol" panose="05050102010706020507" pitchFamily="18" charset="2"/>
              <a:buChar char="-"/>
              <a:defRPr/>
            </a:pPr>
            <a:r>
              <a:rPr lang="en-US" sz="1500" dirty="0">
                <a:solidFill>
                  <a:srgbClr val="000000"/>
                </a:solidFill>
              </a:rPr>
              <a:t>OIT Customer POC: Michael </a:t>
            </a:r>
            <a:r>
              <a:rPr lang="en-US" sz="1500" dirty="0" err="1">
                <a:solidFill>
                  <a:srgbClr val="000000"/>
                </a:solidFill>
              </a:rPr>
              <a:t>Garance</a:t>
            </a:r>
            <a:r>
              <a:rPr lang="en-US" sz="1500" dirty="0">
                <a:solidFill>
                  <a:srgbClr val="000000"/>
                </a:solidFill>
              </a:rPr>
              <a:t> (</a:t>
            </a:r>
            <a:r>
              <a:rPr lang="en-US" sz="1500" u="sng" dirty="0">
                <a:solidFill>
                  <a:srgbClr val="000000"/>
                </a:solidFill>
                <a:hlinkClick r:id="rId10"/>
              </a:rPr>
              <a:t>Michael.Garance@va.gov</a:t>
            </a:r>
            <a:r>
              <a:rPr lang="en-US" sz="1500" dirty="0">
                <a:solidFill>
                  <a:srgbClr val="000000"/>
                </a:solidFill>
              </a:rPr>
              <a:t>)</a:t>
            </a:r>
          </a:p>
          <a:p>
            <a:pPr marL="1209294" lvl="2" indent="-285750">
              <a:lnSpc>
                <a:spcPct val="96000"/>
              </a:lnSpc>
              <a:spcBef>
                <a:spcPts val="0"/>
              </a:spcBef>
              <a:buFont typeface="Symbol" panose="05050102010706020507" pitchFamily="18" charset="2"/>
              <a:buChar char="-"/>
              <a:defRPr/>
            </a:pPr>
            <a:r>
              <a:rPr lang="en-US" sz="1500" dirty="0">
                <a:solidFill>
                  <a:srgbClr val="000000"/>
                </a:solidFill>
              </a:rPr>
              <a:t>TAC CO: Dana Newcomb (</a:t>
            </a:r>
            <a:r>
              <a:rPr lang="en-US" sz="1500" u="sng" dirty="0">
                <a:solidFill>
                  <a:srgbClr val="000000"/>
                </a:solidFill>
              </a:rPr>
              <a:t>Dana.Newcomb@va.gov</a:t>
            </a:r>
            <a:r>
              <a:rPr lang="en-US" sz="1500" dirty="0">
                <a:solidFill>
                  <a:srgbClr val="000000"/>
                </a:solidFill>
              </a:rPr>
              <a:t>)</a:t>
            </a:r>
          </a:p>
          <a:p>
            <a:pPr marL="0" indent="0" algn="ctr">
              <a:lnSpc>
                <a:spcPct val="96000"/>
              </a:lnSpc>
              <a:spcBef>
                <a:spcPts val="0"/>
              </a:spcBef>
              <a:spcAft>
                <a:spcPts val="1200"/>
              </a:spcAft>
              <a:buNone/>
              <a:defRPr/>
            </a:pPr>
            <a:endParaRPr lang="en-US" sz="1500" dirty="0"/>
          </a:p>
        </p:txBody>
      </p:sp>
      <p:sp>
        <p:nvSpPr>
          <p:cNvPr id="7" name="Title 3">
            <a:extLst>
              <a:ext uri="{FF2B5EF4-FFF2-40B4-BE49-F238E27FC236}">
                <a16:creationId xmlns:a16="http://schemas.microsoft.com/office/drawing/2014/main" id="{56242D70-5EC9-47FA-AC9F-395B40B1AAA6}"/>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1</a:t>
            </a:r>
            <a:r>
              <a:rPr lang="en-US" sz="3600" baseline="30000" dirty="0">
                <a:latin typeface="Arial" panose="020B0604020202020204" pitchFamily="34" charset="0"/>
                <a:cs typeface="Arial" panose="020B0604020202020204" pitchFamily="34" charset="0"/>
              </a:rPr>
              <a:t>ST</a:t>
            </a:r>
            <a:r>
              <a:rPr lang="en-US" sz="3600" dirty="0">
                <a:latin typeface="Arial" panose="020B0604020202020204" pitchFamily="34" charset="0"/>
                <a:cs typeface="Arial" panose="020B0604020202020204" pitchFamily="34" charset="0"/>
              </a:rPr>
              <a:t> QTR FY25 Forecasted Opportunities</a:t>
            </a:r>
          </a:p>
        </p:txBody>
      </p:sp>
    </p:spTree>
    <p:extLst>
      <p:ext uri="{BB962C8B-B14F-4D97-AF65-F5344CB8AC3E}">
        <p14:creationId xmlns:p14="http://schemas.microsoft.com/office/powerpoint/2010/main" val="17515978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07695" y="2145137"/>
            <a:ext cx="7284357" cy="3368335"/>
          </a:xfrm>
          <a:custGeom>
            <a:avLst/>
            <a:gdLst/>
            <a:ahLst/>
            <a:cxnLst/>
            <a:rect l="l" t="t" r="r" b="b"/>
            <a:pathLst>
              <a:path w="6139541" h="3101141">
                <a:moveTo>
                  <a:pt x="0" y="0"/>
                </a:moveTo>
                <a:lnTo>
                  <a:pt x="6139541" y="0"/>
                </a:lnTo>
                <a:lnTo>
                  <a:pt x="6139541" y="3101141"/>
                </a:lnTo>
                <a:lnTo>
                  <a:pt x="0" y="3101141"/>
                </a:lnTo>
                <a:close/>
              </a:path>
            </a:pathLst>
          </a:custGeom>
          <a:solidFill>
            <a:srgbClr val="FFFFFF"/>
          </a:solidFill>
          <a:ln w="9525" cap="rnd">
            <a:solidFill>
              <a:schemeClr val="bg1"/>
            </a:solidFill>
            <a:round/>
          </a:ln>
        </p:spPr>
        <p:txBody>
          <a:bodyPr/>
          <a:lstStyle/>
          <a:p>
            <a:endParaRPr lang="en-US" sz="900"/>
          </a:p>
        </p:txBody>
      </p:sp>
      <p:sp>
        <p:nvSpPr>
          <p:cNvPr id="5" name="Freeform 5"/>
          <p:cNvSpPr/>
          <p:nvPr/>
        </p:nvSpPr>
        <p:spPr>
          <a:xfrm>
            <a:off x="8059659" y="4330229"/>
            <a:ext cx="2168683" cy="2168683"/>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6" name="Freeform 6"/>
          <p:cNvSpPr/>
          <p:nvPr/>
        </p:nvSpPr>
        <p:spPr>
          <a:xfrm>
            <a:off x="-648170" y="1092039"/>
            <a:ext cx="2168683" cy="2168683"/>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7" name="Group 7"/>
          <p:cNvGrpSpPr/>
          <p:nvPr/>
        </p:nvGrpSpPr>
        <p:grpSpPr>
          <a:xfrm>
            <a:off x="-446234" y="186100"/>
            <a:ext cx="9605261" cy="1811647"/>
            <a:chOff x="0" y="-38100"/>
            <a:chExt cx="5059561" cy="954283"/>
          </a:xfrm>
        </p:grpSpPr>
        <p:sp>
          <p:nvSpPr>
            <p:cNvPr id="8" name="Freeform 8"/>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9" name="TextBox 9"/>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10" name="TextBox 10"/>
          <p:cNvSpPr txBox="1"/>
          <p:nvPr/>
        </p:nvSpPr>
        <p:spPr>
          <a:xfrm>
            <a:off x="765960" y="568246"/>
            <a:ext cx="7926092" cy="1686039"/>
          </a:xfrm>
          <a:prstGeom prst="rect">
            <a:avLst/>
          </a:prstGeom>
        </p:spPr>
        <p:txBody>
          <a:bodyPr lIns="0" tIns="0" rIns="0" bIns="0" rtlCol="0" anchor="t">
            <a:spAutoFit/>
          </a:bodyPr>
          <a:lstStyle/>
          <a:p>
            <a:pPr algn="ctr">
              <a:lnSpc>
                <a:spcPct val="178797"/>
              </a:lnSpc>
            </a:pPr>
            <a:r>
              <a:rPr lang="en-US" sz="2100" b="1" dirty="0">
                <a:solidFill>
                  <a:srgbClr val="FFFFFF"/>
                </a:solidFill>
                <a:latin typeface="Now Bold"/>
              </a:rPr>
              <a:t>VENDORS RECEIVE AN EMAIL CONFIRMATION WITH A SUBMISSION NUMBER</a:t>
            </a:r>
            <a:endParaRPr lang="en-US" sz="825" b="1" dirty="0"/>
          </a:p>
          <a:p>
            <a:pPr algn="ctr">
              <a:lnSpc>
                <a:spcPct val="178797"/>
              </a:lnSpc>
              <a:spcBef>
                <a:spcPct val="0"/>
              </a:spcBef>
            </a:pPr>
            <a:endParaRPr lang="en-US" sz="2200" dirty="0">
              <a:solidFill>
                <a:srgbClr val="FFFFFF"/>
              </a:solidFill>
              <a:latin typeface="Now Bold"/>
            </a:endParaRPr>
          </a:p>
        </p:txBody>
      </p:sp>
      <p:grpSp>
        <p:nvGrpSpPr>
          <p:cNvPr id="12" name="Group 12"/>
          <p:cNvGrpSpPr/>
          <p:nvPr/>
        </p:nvGrpSpPr>
        <p:grpSpPr>
          <a:xfrm>
            <a:off x="59205" y="2939694"/>
            <a:ext cx="1078613" cy="556028"/>
            <a:chOff x="0" y="-14295"/>
            <a:chExt cx="2876302" cy="1482739"/>
          </a:xfrm>
        </p:grpSpPr>
        <p:sp>
          <p:nvSpPr>
            <p:cNvPr id="13" name="Freeform 13"/>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sp>
          <p:nvSpPr>
            <p:cNvPr id="14" name="TextBox 14"/>
            <p:cNvSpPr txBox="1"/>
            <p:nvPr/>
          </p:nvSpPr>
          <p:spPr>
            <a:xfrm>
              <a:off x="170937" y="-14295"/>
              <a:ext cx="2705365" cy="1482739"/>
            </a:xfrm>
            <a:prstGeom prst="rect">
              <a:avLst/>
            </a:prstGeom>
          </p:spPr>
          <p:txBody>
            <a:bodyPr lIns="25400" tIns="25400" rIns="25400" bIns="25400" rtlCol="0" anchor="ctr"/>
            <a:lstStyle/>
            <a:p>
              <a:pPr>
                <a:lnSpc>
                  <a:spcPct val="146341"/>
                </a:lnSpc>
              </a:pPr>
              <a:r>
                <a:rPr lang="en-US">
                  <a:solidFill>
                    <a:srgbClr val="E7E6E6"/>
                  </a:solidFill>
                  <a:latin typeface="Arimo" panose="020B0604020202020204" charset="0"/>
                  <a:ea typeface="Arimo" panose="020B0604020202020204" charset="0"/>
                  <a:cs typeface="Arimo" panose="020B0604020202020204" charset="0"/>
                </a:rPr>
                <a:t>Learn</a:t>
              </a:r>
              <a:endParaRPr lang="en-US" sz="900"/>
            </a:p>
          </p:txBody>
        </p:sp>
      </p:grpSp>
      <p:grpSp>
        <p:nvGrpSpPr>
          <p:cNvPr id="15" name="Group 15"/>
          <p:cNvGrpSpPr/>
          <p:nvPr/>
        </p:nvGrpSpPr>
        <p:grpSpPr>
          <a:xfrm>
            <a:off x="59204" y="3698251"/>
            <a:ext cx="1078613" cy="556028"/>
            <a:chOff x="0" y="-14295"/>
            <a:chExt cx="2876302" cy="1482739"/>
          </a:xfrm>
        </p:grpSpPr>
        <p:sp>
          <p:nvSpPr>
            <p:cNvPr id="16" name="Freeform 16"/>
            <p:cNvSpPr/>
            <p:nvPr/>
          </p:nvSpPr>
          <p:spPr>
            <a:xfrm>
              <a:off x="0" y="0"/>
              <a:ext cx="2876296"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70AD47"/>
            </a:solidFill>
          </p:spPr>
          <p:txBody>
            <a:bodyPr/>
            <a:lstStyle/>
            <a:p>
              <a:endParaRPr lang="en-US" sz="900"/>
            </a:p>
          </p:txBody>
        </p:sp>
        <p:sp>
          <p:nvSpPr>
            <p:cNvPr id="17" name="TextBox 17"/>
            <p:cNvSpPr txBox="1"/>
            <p:nvPr/>
          </p:nvSpPr>
          <p:spPr>
            <a:xfrm>
              <a:off x="170937" y="-14295"/>
              <a:ext cx="2705365" cy="1482739"/>
            </a:xfrm>
            <a:prstGeom prst="rect">
              <a:avLst/>
            </a:prstGeom>
          </p:spPr>
          <p:txBody>
            <a:bodyPr lIns="25400" tIns="25400" rIns="25400" bIns="25400" rtlCol="0" anchor="ctr"/>
            <a:lstStyle/>
            <a:p>
              <a:pPr>
                <a:lnSpc>
                  <a:spcPct val="146341"/>
                </a:lnSpc>
              </a:pPr>
              <a:r>
                <a:rPr lang="en-US">
                  <a:solidFill>
                    <a:srgbClr val="FFFFFF"/>
                  </a:solidFill>
                  <a:latin typeface="Arimo Bold" panose="020B0604020202020204" charset="0"/>
                  <a:ea typeface="Arimo Bold" panose="020B0604020202020204" charset="0"/>
                  <a:cs typeface="Arimo Bold" panose="020B0604020202020204" charset="0"/>
                </a:rPr>
                <a:t>Submit</a:t>
              </a:r>
              <a:endParaRPr lang="en-US" sz="900"/>
            </a:p>
          </p:txBody>
        </p:sp>
      </p:grpSp>
      <p:grpSp>
        <p:nvGrpSpPr>
          <p:cNvPr id="18" name="Group 18"/>
          <p:cNvGrpSpPr/>
          <p:nvPr/>
        </p:nvGrpSpPr>
        <p:grpSpPr>
          <a:xfrm>
            <a:off x="59203" y="4456809"/>
            <a:ext cx="1078613" cy="556028"/>
            <a:chOff x="0" y="-14294"/>
            <a:chExt cx="2876302" cy="1482739"/>
          </a:xfrm>
        </p:grpSpPr>
        <p:sp>
          <p:nvSpPr>
            <p:cNvPr id="19" name="Freeform 19"/>
            <p:cNvSpPr/>
            <p:nvPr/>
          </p:nvSpPr>
          <p:spPr>
            <a:xfrm>
              <a:off x="0" y="0"/>
              <a:ext cx="2876295" cy="1454150"/>
            </a:xfrm>
            <a:custGeom>
              <a:avLst/>
              <a:gdLst/>
              <a:ahLst/>
              <a:cxnLst/>
              <a:rect l="l" t="t" r="r" b="b"/>
              <a:pathLst>
                <a:path w="2876296" h="1454150">
                  <a:moveTo>
                    <a:pt x="0" y="0"/>
                  </a:moveTo>
                  <a:lnTo>
                    <a:pt x="2149221" y="0"/>
                  </a:lnTo>
                  <a:lnTo>
                    <a:pt x="2876296" y="727075"/>
                  </a:lnTo>
                  <a:lnTo>
                    <a:pt x="2149221" y="1454150"/>
                  </a:lnTo>
                  <a:lnTo>
                    <a:pt x="0" y="1454150"/>
                  </a:lnTo>
                  <a:close/>
                </a:path>
              </a:pathLst>
            </a:custGeom>
            <a:solidFill>
              <a:srgbClr val="D0CECE"/>
            </a:solidFill>
          </p:spPr>
          <p:txBody>
            <a:bodyPr/>
            <a:lstStyle/>
            <a:p>
              <a:endParaRPr lang="en-US" sz="900"/>
            </a:p>
          </p:txBody>
        </p:sp>
        <p:sp>
          <p:nvSpPr>
            <p:cNvPr id="20" name="TextBox 20"/>
            <p:cNvSpPr txBox="1"/>
            <p:nvPr/>
          </p:nvSpPr>
          <p:spPr>
            <a:xfrm>
              <a:off x="170940" y="-14294"/>
              <a:ext cx="2705362" cy="1482739"/>
            </a:xfrm>
            <a:prstGeom prst="rect">
              <a:avLst/>
            </a:prstGeom>
          </p:spPr>
          <p:txBody>
            <a:bodyPr lIns="25400" tIns="25400" rIns="25400" bIns="25400" rtlCol="0" anchor="ctr"/>
            <a:lstStyle/>
            <a:p>
              <a:pPr>
                <a:lnSpc>
                  <a:spcPct val="146341"/>
                </a:lnSpc>
              </a:pPr>
              <a:r>
                <a:rPr lang="en-US">
                  <a:solidFill>
                    <a:srgbClr val="E7E6E6"/>
                  </a:solidFill>
                  <a:latin typeface="Arimo"/>
                </a:rPr>
                <a:t>Engage</a:t>
              </a:r>
              <a:endParaRPr lang="en-US" sz="900"/>
            </a:p>
          </p:txBody>
        </p:sp>
      </p:grpSp>
      <p:grpSp>
        <p:nvGrpSpPr>
          <p:cNvPr id="21" name="Group 21"/>
          <p:cNvGrpSpPr/>
          <p:nvPr/>
        </p:nvGrpSpPr>
        <p:grpSpPr>
          <a:xfrm>
            <a:off x="-33337" y="2872808"/>
            <a:ext cx="105632" cy="2288048"/>
            <a:chOff x="0" y="0"/>
            <a:chExt cx="281686" cy="6101461"/>
          </a:xfrm>
        </p:grpSpPr>
        <p:sp>
          <p:nvSpPr>
            <p:cNvPr id="22" name="Freeform 22"/>
            <p:cNvSpPr/>
            <p:nvPr/>
          </p:nvSpPr>
          <p:spPr>
            <a:xfrm>
              <a:off x="0" y="0"/>
              <a:ext cx="281686" cy="6101461"/>
            </a:xfrm>
            <a:custGeom>
              <a:avLst/>
              <a:gdLst/>
              <a:ahLst/>
              <a:cxnLst/>
              <a:rect l="l" t="t" r="r" b="b"/>
              <a:pathLst>
                <a:path w="281686" h="6101461">
                  <a:moveTo>
                    <a:pt x="0" y="0"/>
                  </a:moveTo>
                  <a:lnTo>
                    <a:pt x="281686" y="0"/>
                  </a:lnTo>
                  <a:lnTo>
                    <a:pt x="281686" y="6101461"/>
                  </a:lnTo>
                  <a:lnTo>
                    <a:pt x="0" y="6101461"/>
                  </a:lnTo>
                  <a:close/>
                </a:path>
              </a:pathLst>
            </a:custGeom>
            <a:solidFill>
              <a:srgbClr val="000000"/>
            </a:solidFill>
          </p:spPr>
          <p:txBody>
            <a:bodyPr/>
            <a:lstStyle/>
            <a:p>
              <a:endParaRPr lang="en-US" sz="900"/>
            </a:p>
          </p:txBody>
        </p:sp>
      </p:grpSp>
      <p:sp>
        <p:nvSpPr>
          <p:cNvPr id="23" name="Freeform 23"/>
          <p:cNvSpPr/>
          <p:nvPr/>
        </p:nvSpPr>
        <p:spPr>
          <a:xfrm>
            <a:off x="6763087" y="2014905"/>
            <a:ext cx="1734840" cy="1734840"/>
          </a:xfrm>
          <a:custGeom>
            <a:avLst/>
            <a:gdLst/>
            <a:ahLst/>
            <a:cxnLst/>
            <a:rect l="l" t="t" r="r" b="b"/>
            <a:pathLst>
              <a:path w="3469680" h="3469680">
                <a:moveTo>
                  <a:pt x="0" y="0"/>
                </a:moveTo>
                <a:lnTo>
                  <a:pt x="3469680" y="0"/>
                </a:lnTo>
                <a:lnTo>
                  <a:pt x="3469680" y="3469680"/>
                </a:lnTo>
                <a:lnTo>
                  <a:pt x="0" y="3469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4" name="TextBox 24"/>
          <p:cNvSpPr txBox="1"/>
          <p:nvPr/>
        </p:nvSpPr>
        <p:spPr>
          <a:xfrm>
            <a:off x="1584895" y="2150277"/>
            <a:ext cx="6832022" cy="3112070"/>
          </a:xfrm>
          <a:prstGeom prst="rect">
            <a:avLst/>
          </a:prstGeom>
          <a:ln>
            <a:solidFill>
              <a:schemeClr val="tx1"/>
            </a:solidFill>
          </a:ln>
        </p:spPr>
        <p:txBody>
          <a:bodyPr lIns="0" tIns="0" rIns="0" bIns="0" rtlCol="0" anchor="t">
            <a:spAutoFit/>
          </a:bodyPr>
          <a:lstStyle/>
          <a:p>
            <a:pPr>
              <a:lnSpc>
                <a:spcPct val="150000"/>
              </a:lnSpc>
              <a:spcBef>
                <a:spcPct val="0"/>
              </a:spcBef>
            </a:pPr>
            <a:r>
              <a:rPr lang="en-US" sz="975" spc="-41" dirty="0">
                <a:solidFill>
                  <a:srgbClr val="000000"/>
                </a:solidFill>
                <a:ea typeface="+mn-lt"/>
                <a:cs typeface="+mn-lt"/>
              </a:rPr>
              <a:t> </a:t>
            </a:r>
            <a:r>
              <a:rPr lang="en-US" sz="900" spc="-41" dirty="0">
                <a:solidFill>
                  <a:srgbClr val="000000"/>
                </a:solidFill>
                <a:ea typeface="+mn-lt"/>
                <a:cs typeface="+mn-lt"/>
              </a:rPr>
              <a:t>Hello,</a:t>
            </a:r>
            <a:br>
              <a:rPr lang="en-US" sz="900" spc="-41" dirty="0">
                <a:ea typeface="+mn-lt"/>
                <a:cs typeface="+mn-lt"/>
              </a:rPr>
            </a:br>
            <a:br>
              <a:rPr lang="en-US" sz="900" spc="-41" dirty="0">
                <a:ea typeface="+mn-lt"/>
                <a:cs typeface="+mn-lt"/>
              </a:rPr>
            </a:br>
            <a:r>
              <a:rPr lang="en-US" sz="900" spc="-41" dirty="0">
                <a:solidFill>
                  <a:srgbClr val="000000"/>
                </a:solidFill>
                <a:ea typeface="+mn-lt"/>
                <a:cs typeface="+mn-lt"/>
              </a:rPr>
              <a:t>Your Submission ID is: S-####</a:t>
            </a:r>
            <a:br>
              <a:rPr lang="en-US" sz="900" spc="-41" dirty="0">
                <a:ea typeface="+mn-lt"/>
                <a:cs typeface="+mn-lt"/>
              </a:rPr>
            </a:br>
            <a:r>
              <a:rPr lang="en-US" sz="900" spc="-41" dirty="0">
                <a:solidFill>
                  <a:srgbClr val="000000"/>
                </a:solidFill>
                <a:ea typeface="+mn-lt"/>
                <a:cs typeface="+mn-lt"/>
              </a:rPr>
              <a:t>Thank you for your interest in VA and sharing your product or service with us! </a:t>
            </a:r>
            <a:br>
              <a:rPr lang="en-US" sz="900" spc="-41" dirty="0">
                <a:ea typeface="+mn-lt"/>
                <a:cs typeface="+mn-lt"/>
              </a:rPr>
            </a:br>
            <a:br>
              <a:rPr lang="en-US" sz="900" spc="-41" dirty="0">
                <a:ea typeface="+mn-lt"/>
                <a:cs typeface="+mn-lt"/>
              </a:rPr>
            </a:br>
            <a:r>
              <a:rPr lang="en-US" sz="900" spc="-41" dirty="0">
                <a:solidFill>
                  <a:srgbClr val="000000"/>
                </a:solidFill>
                <a:ea typeface="+mn-lt"/>
                <a:cs typeface="+mn-lt"/>
              </a:rPr>
              <a:t>Our Pathfinder team will read your submission, and reach out if it looks like you need any support getting ready</a:t>
            </a:r>
            <a:br>
              <a:rPr lang="en-US" sz="900" spc="-41" dirty="0">
                <a:solidFill>
                  <a:srgbClr val="000000"/>
                </a:solidFill>
                <a:ea typeface="+mn-lt"/>
                <a:cs typeface="+mn-lt"/>
              </a:rPr>
            </a:br>
            <a:r>
              <a:rPr lang="en-US" sz="900" spc="-41" dirty="0">
                <a:solidFill>
                  <a:srgbClr val="000000"/>
                </a:solidFill>
                <a:ea typeface="+mn-lt"/>
                <a:cs typeface="+mn-lt"/>
              </a:rPr>
              <a:t> to do business with VA, or if additional information about your submission is required.</a:t>
            </a:r>
            <a:br>
              <a:rPr lang="en-US" sz="900" spc="-41" dirty="0">
                <a:ea typeface="+mn-lt"/>
                <a:cs typeface="+mn-lt"/>
              </a:rPr>
            </a:br>
            <a:br>
              <a:rPr lang="en-US" sz="900" spc="-41" dirty="0">
                <a:ea typeface="+mn-lt"/>
                <a:cs typeface="+mn-lt"/>
              </a:rPr>
            </a:br>
            <a:r>
              <a:rPr lang="en-US" sz="900" spc="-41" dirty="0">
                <a:solidFill>
                  <a:srgbClr val="000000"/>
                </a:solidFill>
                <a:ea typeface="+mn-lt"/>
                <a:cs typeface="+mn-lt"/>
              </a:rPr>
              <a:t>Your product or service will then be added to Pathfinder's Market Research Database.  We will also share this submission with relevant VA National  Program Offices.</a:t>
            </a:r>
            <a:br>
              <a:rPr lang="en-US" sz="900" spc="-41" dirty="0">
                <a:ea typeface="+mn-lt"/>
                <a:cs typeface="+mn-lt"/>
              </a:rPr>
            </a:br>
            <a:br>
              <a:rPr lang="en-US" sz="900" spc="-41" dirty="0">
                <a:ea typeface="+mn-lt"/>
                <a:cs typeface="+mn-lt"/>
              </a:rPr>
            </a:br>
            <a:r>
              <a:rPr lang="en-US" sz="900" spc="-41" dirty="0">
                <a:ea typeface="+mn-lt"/>
                <a:cs typeface="+mn-lt"/>
              </a:rPr>
              <a:t> </a:t>
            </a:r>
            <a:r>
              <a:rPr lang="en-US" sz="900" spc="-41" dirty="0">
                <a:solidFill>
                  <a:srgbClr val="000000"/>
                </a:solidFill>
                <a:ea typeface="+mn-lt"/>
                <a:cs typeface="+mn-lt"/>
              </a:rPr>
              <a:t>Having your submission in the database allows VA employees to easily access your information.  VA staff will be able to view your submission for  relevancy to needs, feasibility, and alignment with strategic priorities. If your submission aligns to existing needs within VA, you maybe contacted by VA   staff as they conduct Market Research and shape their requirements.</a:t>
            </a:r>
            <a:br>
              <a:rPr lang="en-US" sz="900" spc="-41" dirty="0">
                <a:solidFill>
                  <a:srgbClr val="000000"/>
                </a:solidFill>
                <a:ea typeface="+mn-lt"/>
                <a:cs typeface="+mn-lt"/>
              </a:rPr>
            </a:br>
            <a:r>
              <a:rPr lang="en-US" sz="900" spc="-41" dirty="0">
                <a:ea typeface="+mn-lt"/>
                <a:cs typeface="+mn-lt"/>
              </a:rPr>
              <a:t> </a:t>
            </a:r>
            <a:r>
              <a:rPr lang="en-US" sz="900" spc="-41" dirty="0">
                <a:solidFill>
                  <a:srgbClr val="000000"/>
                </a:solidFill>
                <a:ea typeface="+mn-lt"/>
                <a:cs typeface="+mn-lt"/>
              </a:rPr>
              <a:t>Thank you,</a:t>
            </a:r>
            <a:br>
              <a:rPr lang="en-US" sz="900" spc="-41" dirty="0">
                <a:ea typeface="+mn-lt"/>
                <a:cs typeface="+mn-lt"/>
              </a:rPr>
            </a:br>
            <a:r>
              <a:rPr lang="en-US" sz="900" spc="-41" dirty="0">
                <a:ea typeface="+mn-lt"/>
                <a:cs typeface="+mn-lt"/>
              </a:rPr>
              <a:t> </a:t>
            </a:r>
            <a:r>
              <a:rPr lang="en-US" sz="900" spc="-41" dirty="0">
                <a:solidFill>
                  <a:srgbClr val="000000"/>
                </a:solidFill>
                <a:ea typeface="+mn-lt"/>
                <a:cs typeface="+mn-lt"/>
              </a:rPr>
              <a:t>Veterans Affairs Pathfinder</a:t>
            </a:r>
            <a:endParaRPr lang="en-US" sz="975" dirty="0">
              <a:solidFill>
                <a:srgbClr val="000000"/>
              </a:solidFill>
              <a:ea typeface="+mn-lt"/>
              <a:cs typeface="+mn-lt"/>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0812" y="4680344"/>
            <a:ext cx="3543298" cy="3543298"/>
          </a:xfrm>
          <a:custGeom>
            <a:avLst/>
            <a:gdLst/>
            <a:ahLst/>
            <a:cxnLst/>
            <a:rect l="l" t="t" r="r" b="b"/>
            <a:pathLst>
              <a:path w="7086596" h="7086596">
                <a:moveTo>
                  <a:pt x="0" y="0"/>
                </a:moveTo>
                <a:lnTo>
                  <a:pt x="7086595" y="0"/>
                </a:lnTo>
                <a:lnTo>
                  <a:pt x="7086595" y="7086596"/>
                </a:lnTo>
                <a:lnTo>
                  <a:pt x="0" y="7086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3" name="Freeform 3"/>
          <p:cNvSpPr/>
          <p:nvPr/>
        </p:nvSpPr>
        <p:spPr>
          <a:xfrm rot="10436461">
            <a:off x="5998676" y="-553477"/>
            <a:ext cx="3723569" cy="3507050"/>
          </a:xfrm>
          <a:custGeom>
            <a:avLst/>
            <a:gdLst/>
            <a:ahLst/>
            <a:cxnLst/>
            <a:rect l="l" t="t" r="r" b="b"/>
            <a:pathLst>
              <a:path w="6566182" h="6566182">
                <a:moveTo>
                  <a:pt x="0" y="0"/>
                </a:moveTo>
                <a:lnTo>
                  <a:pt x="6566183" y="0"/>
                </a:lnTo>
                <a:lnTo>
                  <a:pt x="6566183" y="6566182"/>
                </a:lnTo>
                <a:lnTo>
                  <a:pt x="0" y="65661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4" name="TextBox 4"/>
          <p:cNvSpPr txBox="1"/>
          <p:nvPr/>
        </p:nvSpPr>
        <p:spPr>
          <a:xfrm>
            <a:off x="111984" y="2214999"/>
            <a:ext cx="2405948" cy="811441"/>
          </a:xfrm>
          <a:prstGeom prst="rect">
            <a:avLst/>
          </a:prstGeom>
        </p:spPr>
        <p:txBody>
          <a:bodyPr wrap="square" lIns="0" tIns="0" rIns="0" bIns="0" rtlCol="0" anchor="t">
            <a:spAutoFit/>
          </a:bodyPr>
          <a:lstStyle/>
          <a:p>
            <a:pPr algn="r">
              <a:lnSpc>
                <a:spcPct val="150000"/>
              </a:lnSpc>
            </a:pPr>
            <a:r>
              <a:rPr lang="en-US" sz="900" dirty="0">
                <a:solidFill>
                  <a:schemeClr val="accent6">
                    <a:lumMod val="25000"/>
                  </a:schemeClr>
                </a:solidFill>
                <a:latin typeface="DM Sans"/>
              </a:rPr>
              <a:t>VA’s Category Management Support Office (CMSO) acknowledges vendor submissions and makes sure vendors are ready to enter the Pathfinder market research database</a:t>
            </a:r>
            <a:endParaRPr lang="en-US" sz="788" dirty="0">
              <a:solidFill>
                <a:schemeClr val="accent6">
                  <a:lumMod val="25000"/>
                </a:schemeClr>
              </a:solidFill>
            </a:endParaRPr>
          </a:p>
        </p:txBody>
      </p:sp>
      <p:sp>
        <p:nvSpPr>
          <p:cNvPr id="5" name="TextBox 5"/>
          <p:cNvSpPr txBox="1"/>
          <p:nvPr/>
        </p:nvSpPr>
        <p:spPr>
          <a:xfrm>
            <a:off x="6588797" y="3045496"/>
            <a:ext cx="2364025" cy="1019190"/>
          </a:xfrm>
          <a:prstGeom prst="rect">
            <a:avLst/>
          </a:prstGeom>
        </p:spPr>
        <p:txBody>
          <a:bodyPr wrap="square" lIns="0" tIns="0" rIns="0" bIns="0" rtlCol="0" anchor="t">
            <a:spAutoFit/>
          </a:bodyPr>
          <a:lstStyle/>
          <a:p>
            <a:pPr>
              <a:lnSpc>
                <a:spcPct val="150000"/>
              </a:lnSpc>
            </a:pPr>
            <a:r>
              <a:rPr lang="en-US" sz="900" dirty="0">
                <a:solidFill>
                  <a:schemeClr val="accent6">
                    <a:lumMod val="25000"/>
                  </a:schemeClr>
                </a:solidFill>
                <a:latin typeface="DM Sans"/>
              </a:rPr>
              <a:t>Small business support staff help small businesses with registration, certifications, and opportunities while CMSO shares submissions with VA National Program Offices</a:t>
            </a:r>
            <a:endParaRPr lang="en-US" sz="788" dirty="0">
              <a:solidFill>
                <a:schemeClr val="accent6">
                  <a:lumMod val="25000"/>
                </a:schemeClr>
              </a:solidFill>
            </a:endParaRPr>
          </a:p>
        </p:txBody>
      </p:sp>
      <p:sp>
        <p:nvSpPr>
          <p:cNvPr id="6" name="TextBox 6"/>
          <p:cNvSpPr txBox="1"/>
          <p:nvPr/>
        </p:nvSpPr>
        <p:spPr>
          <a:xfrm>
            <a:off x="180564" y="4042119"/>
            <a:ext cx="2337368" cy="603691"/>
          </a:xfrm>
          <a:prstGeom prst="rect">
            <a:avLst/>
          </a:prstGeom>
        </p:spPr>
        <p:txBody>
          <a:bodyPr wrap="square" lIns="0" tIns="0" rIns="0" bIns="0" rtlCol="0" anchor="t">
            <a:spAutoFit/>
          </a:bodyPr>
          <a:lstStyle/>
          <a:p>
            <a:pPr algn="r">
              <a:lnSpc>
                <a:spcPct val="150000"/>
              </a:lnSpc>
            </a:pPr>
            <a:r>
              <a:rPr lang="en-US" sz="900" dirty="0">
                <a:solidFill>
                  <a:schemeClr val="accent6">
                    <a:lumMod val="25000"/>
                  </a:schemeClr>
                </a:solidFill>
                <a:latin typeface="DM Sans"/>
              </a:rPr>
              <a:t>Participating VA staff can browse to find new products and services or engage directly with vendors</a:t>
            </a:r>
            <a:endParaRPr lang="en-US" sz="788" dirty="0">
              <a:solidFill>
                <a:schemeClr val="accent6">
                  <a:lumMod val="25000"/>
                </a:schemeClr>
              </a:solidFill>
            </a:endParaRPr>
          </a:p>
        </p:txBody>
      </p:sp>
      <p:sp>
        <p:nvSpPr>
          <p:cNvPr id="7" name="TextBox 7"/>
          <p:cNvSpPr txBox="1"/>
          <p:nvPr/>
        </p:nvSpPr>
        <p:spPr>
          <a:xfrm>
            <a:off x="6593450" y="4516623"/>
            <a:ext cx="2375027" cy="1019190"/>
          </a:xfrm>
          <a:prstGeom prst="rect">
            <a:avLst/>
          </a:prstGeom>
        </p:spPr>
        <p:txBody>
          <a:bodyPr wrap="square" lIns="0" tIns="0" rIns="0" bIns="0" rtlCol="0" anchor="t">
            <a:spAutoFit/>
          </a:bodyPr>
          <a:lstStyle/>
          <a:p>
            <a:pPr>
              <a:lnSpc>
                <a:spcPct val="150000"/>
              </a:lnSpc>
            </a:pPr>
            <a:r>
              <a:rPr lang="en-US" sz="900" dirty="0">
                <a:solidFill>
                  <a:schemeClr val="accent6">
                    <a:lumMod val="25000"/>
                  </a:schemeClr>
                </a:solidFill>
                <a:latin typeface="DM Sans"/>
              </a:rPr>
              <a:t>The Pathfinder team shares submissions with relevant National Program Offices throughout VA for their awareness. VA staff can engage with their acquisitions team if interested</a:t>
            </a:r>
            <a:endParaRPr lang="en-US" sz="900" dirty="0">
              <a:solidFill>
                <a:schemeClr val="accent6">
                  <a:lumMod val="25000"/>
                </a:schemeClr>
              </a:solidFill>
              <a:cs typeface="Calibri"/>
            </a:endParaRPr>
          </a:p>
        </p:txBody>
      </p:sp>
      <p:grpSp>
        <p:nvGrpSpPr>
          <p:cNvPr id="8" name="Group 8"/>
          <p:cNvGrpSpPr/>
          <p:nvPr/>
        </p:nvGrpSpPr>
        <p:grpSpPr>
          <a:xfrm rot="-10800000">
            <a:off x="2624661" y="2209689"/>
            <a:ext cx="3061714" cy="695905"/>
            <a:chOff x="0" y="-38100"/>
            <a:chExt cx="3381042" cy="768486"/>
          </a:xfrm>
        </p:grpSpPr>
        <p:sp>
          <p:nvSpPr>
            <p:cNvPr id="9" name="Freeform 9"/>
            <p:cNvSpPr/>
            <p:nvPr/>
          </p:nvSpPr>
          <p:spPr>
            <a:xfrm>
              <a:off x="0" y="0"/>
              <a:ext cx="3381042" cy="730386"/>
            </a:xfrm>
            <a:custGeom>
              <a:avLst/>
              <a:gdLst/>
              <a:ahLst/>
              <a:cxnLst/>
              <a:rect l="l" t="t" r="r" b="b"/>
              <a:pathLst>
                <a:path w="3381042" h="730386">
                  <a:moveTo>
                    <a:pt x="0" y="0"/>
                  </a:moveTo>
                  <a:lnTo>
                    <a:pt x="3177843" y="0"/>
                  </a:lnTo>
                  <a:lnTo>
                    <a:pt x="3381042" y="365193"/>
                  </a:lnTo>
                  <a:lnTo>
                    <a:pt x="3177843" y="730386"/>
                  </a:lnTo>
                  <a:lnTo>
                    <a:pt x="0" y="730386"/>
                  </a:lnTo>
                  <a:lnTo>
                    <a:pt x="203200" y="365193"/>
                  </a:lnTo>
                  <a:lnTo>
                    <a:pt x="0" y="0"/>
                  </a:lnTo>
                  <a:close/>
                </a:path>
              </a:pathLst>
            </a:custGeom>
            <a:solidFill>
              <a:srgbClr val="0071C9"/>
            </a:solidFill>
          </p:spPr>
          <p:txBody>
            <a:bodyPr anchor="ctr"/>
            <a:lstStyle/>
            <a:p>
              <a:endParaRPr lang="en-US" sz="900"/>
            </a:p>
          </p:txBody>
        </p:sp>
        <p:sp>
          <p:nvSpPr>
            <p:cNvPr id="10" name="TextBox 10"/>
            <p:cNvSpPr txBox="1"/>
            <p:nvPr/>
          </p:nvSpPr>
          <p:spPr>
            <a:xfrm>
              <a:off x="177800" y="-38100"/>
              <a:ext cx="558800" cy="444500"/>
            </a:xfrm>
            <a:prstGeom prst="rect">
              <a:avLst/>
            </a:prstGeom>
          </p:spPr>
          <p:txBody>
            <a:bodyPr lIns="28361" tIns="28361" rIns="28361" bIns="28361" rtlCol="0" anchor="ctr"/>
            <a:lstStyle/>
            <a:p>
              <a:pPr algn="ctr">
                <a:lnSpc>
                  <a:spcPct val="176490"/>
                </a:lnSpc>
              </a:pPr>
              <a:endParaRPr lang="en-US" sz="900">
                <a:cs typeface="Calibri"/>
              </a:endParaRPr>
            </a:p>
          </p:txBody>
        </p:sp>
      </p:grpSp>
      <p:grpSp>
        <p:nvGrpSpPr>
          <p:cNvPr id="11" name="Group 11"/>
          <p:cNvGrpSpPr/>
          <p:nvPr/>
        </p:nvGrpSpPr>
        <p:grpSpPr>
          <a:xfrm>
            <a:off x="3517946" y="3064505"/>
            <a:ext cx="3051651" cy="695905"/>
            <a:chOff x="0" y="-38100"/>
            <a:chExt cx="3369929" cy="768486"/>
          </a:xfrm>
        </p:grpSpPr>
        <p:sp>
          <p:nvSpPr>
            <p:cNvPr id="12" name="Freeform 12"/>
            <p:cNvSpPr/>
            <p:nvPr/>
          </p:nvSpPr>
          <p:spPr>
            <a:xfrm>
              <a:off x="0" y="0"/>
              <a:ext cx="3369929" cy="730386"/>
            </a:xfrm>
            <a:custGeom>
              <a:avLst/>
              <a:gdLst/>
              <a:ahLst/>
              <a:cxnLst/>
              <a:rect l="l" t="t" r="r" b="b"/>
              <a:pathLst>
                <a:path w="3369929" h="730386">
                  <a:moveTo>
                    <a:pt x="0" y="0"/>
                  </a:moveTo>
                  <a:lnTo>
                    <a:pt x="3166729" y="0"/>
                  </a:lnTo>
                  <a:lnTo>
                    <a:pt x="3369929" y="365193"/>
                  </a:lnTo>
                  <a:lnTo>
                    <a:pt x="3166729" y="730386"/>
                  </a:lnTo>
                  <a:lnTo>
                    <a:pt x="0" y="730386"/>
                  </a:lnTo>
                  <a:lnTo>
                    <a:pt x="203200" y="365193"/>
                  </a:lnTo>
                  <a:lnTo>
                    <a:pt x="0" y="0"/>
                  </a:lnTo>
                  <a:close/>
                </a:path>
              </a:pathLst>
            </a:custGeom>
            <a:solidFill>
              <a:srgbClr val="56AEFF"/>
            </a:solidFill>
          </p:spPr>
          <p:txBody>
            <a:bodyPr/>
            <a:lstStyle/>
            <a:p>
              <a:endParaRPr lang="en-US" sz="900"/>
            </a:p>
          </p:txBody>
        </p:sp>
        <p:sp>
          <p:nvSpPr>
            <p:cNvPr id="13" name="TextBox 13"/>
            <p:cNvSpPr txBox="1"/>
            <p:nvPr/>
          </p:nvSpPr>
          <p:spPr>
            <a:xfrm>
              <a:off x="177800" y="-38100"/>
              <a:ext cx="558800" cy="444500"/>
            </a:xfrm>
            <a:prstGeom prst="rect">
              <a:avLst/>
            </a:prstGeom>
          </p:spPr>
          <p:txBody>
            <a:bodyPr lIns="28361" tIns="28361" rIns="28361" bIns="28361" rtlCol="0" anchor="ctr"/>
            <a:lstStyle/>
            <a:p>
              <a:pPr algn="ctr">
                <a:lnSpc>
                  <a:spcPct val="176490"/>
                </a:lnSpc>
              </a:pPr>
              <a:endParaRPr lang="en-US" sz="900">
                <a:cs typeface="Calibri"/>
              </a:endParaRPr>
            </a:p>
          </p:txBody>
        </p:sp>
      </p:grpSp>
      <p:grpSp>
        <p:nvGrpSpPr>
          <p:cNvPr id="14" name="Group 14"/>
          <p:cNvGrpSpPr/>
          <p:nvPr/>
        </p:nvGrpSpPr>
        <p:grpSpPr>
          <a:xfrm rot="-10800000">
            <a:off x="2624660" y="3984438"/>
            <a:ext cx="3036950" cy="695905"/>
            <a:chOff x="0" y="-38100"/>
            <a:chExt cx="3353696" cy="768486"/>
          </a:xfrm>
        </p:grpSpPr>
        <p:sp>
          <p:nvSpPr>
            <p:cNvPr id="15" name="Freeform 15"/>
            <p:cNvSpPr/>
            <p:nvPr/>
          </p:nvSpPr>
          <p:spPr>
            <a:xfrm>
              <a:off x="0" y="0"/>
              <a:ext cx="3353696" cy="730386"/>
            </a:xfrm>
            <a:custGeom>
              <a:avLst/>
              <a:gdLst/>
              <a:ahLst/>
              <a:cxnLst/>
              <a:rect l="l" t="t" r="r" b="b"/>
              <a:pathLst>
                <a:path w="3353696" h="730386">
                  <a:moveTo>
                    <a:pt x="0" y="0"/>
                  </a:moveTo>
                  <a:lnTo>
                    <a:pt x="3150496" y="0"/>
                  </a:lnTo>
                  <a:lnTo>
                    <a:pt x="3353696" y="365193"/>
                  </a:lnTo>
                  <a:lnTo>
                    <a:pt x="3150496" y="730386"/>
                  </a:lnTo>
                  <a:lnTo>
                    <a:pt x="0" y="730386"/>
                  </a:lnTo>
                  <a:lnTo>
                    <a:pt x="203200" y="365193"/>
                  </a:lnTo>
                  <a:lnTo>
                    <a:pt x="0" y="0"/>
                  </a:lnTo>
                  <a:close/>
                </a:path>
              </a:pathLst>
            </a:custGeom>
            <a:solidFill>
              <a:srgbClr val="4BD1FB"/>
            </a:solidFill>
          </p:spPr>
          <p:txBody>
            <a:bodyPr/>
            <a:lstStyle/>
            <a:p>
              <a:endParaRPr lang="en-US" sz="900"/>
            </a:p>
          </p:txBody>
        </p:sp>
        <p:sp>
          <p:nvSpPr>
            <p:cNvPr id="16" name="TextBox 16"/>
            <p:cNvSpPr txBox="1"/>
            <p:nvPr/>
          </p:nvSpPr>
          <p:spPr>
            <a:xfrm>
              <a:off x="177800" y="-38100"/>
              <a:ext cx="558800" cy="444500"/>
            </a:xfrm>
            <a:prstGeom prst="rect">
              <a:avLst/>
            </a:prstGeom>
          </p:spPr>
          <p:txBody>
            <a:bodyPr lIns="28361" tIns="28361" rIns="28361" bIns="28361" rtlCol="0" anchor="ctr"/>
            <a:lstStyle/>
            <a:p>
              <a:pPr algn="ctr">
                <a:lnSpc>
                  <a:spcPct val="176490"/>
                </a:lnSpc>
              </a:pPr>
              <a:endParaRPr lang="en-US" sz="900">
                <a:cs typeface="Calibri"/>
              </a:endParaRPr>
            </a:p>
          </p:txBody>
        </p:sp>
      </p:grpSp>
      <p:grpSp>
        <p:nvGrpSpPr>
          <p:cNvPr id="17" name="Group 17"/>
          <p:cNvGrpSpPr/>
          <p:nvPr/>
        </p:nvGrpSpPr>
        <p:grpSpPr>
          <a:xfrm>
            <a:off x="3517946" y="4839940"/>
            <a:ext cx="3051651" cy="695905"/>
            <a:chOff x="0" y="-38100"/>
            <a:chExt cx="3369929" cy="768486"/>
          </a:xfrm>
        </p:grpSpPr>
        <p:sp>
          <p:nvSpPr>
            <p:cNvPr id="18" name="Freeform 18"/>
            <p:cNvSpPr/>
            <p:nvPr/>
          </p:nvSpPr>
          <p:spPr>
            <a:xfrm>
              <a:off x="0" y="0"/>
              <a:ext cx="3369929" cy="730386"/>
            </a:xfrm>
            <a:custGeom>
              <a:avLst/>
              <a:gdLst/>
              <a:ahLst/>
              <a:cxnLst/>
              <a:rect l="l" t="t" r="r" b="b"/>
              <a:pathLst>
                <a:path w="3369929" h="730386">
                  <a:moveTo>
                    <a:pt x="0" y="0"/>
                  </a:moveTo>
                  <a:lnTo>
                    <a:pt x="3166729" y="0"/>
                  </a:lnTo>
                  <a:lnTo>
                    <a:pt x="3369929" y="365193"/>
                  </a:lnTo>
                  <a:lnTo>
                    <a:pt x="3166729" y="730386"/>
                  </a:lnTo>
                  <a:lnTo>
                    <a:pt x="0" y="730386"/>
                  </a:lnTo>
                  <a:lnTo>
                    <a:pt x="203200" y="365193"/>
                  </a:lnTo>
                  <a:lnTo>
                    <a:pt x="0" y="0"/>
                  </a:lnTo>
                  <a:close/>
                </a:path>
              </a:pathLst>
            </a:custGeom>
            <a:solidFill>
              <a:srgbClr val="CFF4FF"/>
            </a:solidFill>
          </p:spPr>
          <p:txBody>
            <a:bodyPr/>
            <a:lstStyle/>
            <a:p>
              <a:endParaRPr lang="en-US" sz="900"/>
            </a:p>
          </p:txBody>
        </p:sp>
        <p:sp>
          <p:nvSpPr>
            <p:cNvPr id="19" name="TextBox 19"/>
            <p:cNvSpPr txBox="1"/>
            <p:nvPr/>
          </p:nvSpPr>
          <p:spPr>
            <a:xfrm>
              <a:off x="177800" y="-38100"/>
              <a:ext cx="558800" cy="444500"/>
            </a:xfrm>
            <a:prstGeom prst="rect">
              <a:avLst/>
            </a:prstGeom>
          </p:spPr>
          <p:txBody>
            <a:bodyPr lIns="28361" tIns="28361" rIns="28361" bIns="28361" rtlCol="0" anchor="ctr"/>
            <a:lstStyle/>
            <a:p>
              <a:pPr algn="ctr">
                <a:lnSpc>
                  <a:spcPct val="176490"/>
                </a:lnSpc>
              </a:pPr>
              <a:endParaRPr lang="en-US" sz="900">
                <a:cs typeface="Calibri"/>
              </a:endParaRPr>
            </a:p>
          </p:txBody>
        </p:sp>
      </p:grpSp>
      <p:sp>
        <p:nvSpPr>
          <p:cNvPr id="20" name="Freeform 20"/>
          <p:cNvSpPr/>
          <p:nvPr/>
        </p:nvSpPr>
        <p:spPr>
          <a:xfrm>
            <a:off x="2953206" y="2265302"/>
            <a:ext cx="350096" cy="560154"/>
          </a:xfrm>
          <a:custGeom>
            <a:avLst/>
            <a:gdLst/>
            <a:ahLst/>
            <a:cxnLst/>
            <a:rect l="l" t="t" r="r" b="b"/>
            <a:pathLst>
              <a:path w="700193" h="1120308">
                <a:moveTo>
                  <a:pt x="0" y="0"/>
                </a:moveTo>
                <a:lnTo>
                  <a:pt x="700192" y="0"/>
                </a:lnTo>
                <a:lnTo>
                  <a:pt x="700192" y="1120309"/>
                </a:lnTo>
                <a:lnTo>
                  <a:pt x="0" y="1120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1" name="Freeform 21"/>
          <p:cNvSpPr/>
          <p:nvPr/>
        </p:nvSpPr>
        <p:spPr>
          <a:xfrm>
            <a:off x="5845957" y="3124729"/>
            <a:ext cx="374576" cy="599321"/>
          </a:xfrm>
          <a:custGeom>
            <a:avLst/>
            <a:gdLst/>
            <a:ahLst/>
            <a:cxnLst/>
            <a:rect l="l" t="t" r="r" b="b"/>
            <a:pathLst>
              <a:path w="749151" h="1198641">
                <a:moveTo>
                  <a:pt x="0" y="0"/>
                </a:moveTo>
                <a:lnTo>
                  <a:pt x="749150" y="0"/>
                </a:lnTo>
                <a:lnTo>
                  <a:pt x="749150" y="1198641"/>
                </a:lnTo>
                <a:lnTo>
                  <a:pt x="0" y="1198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22" name="Freeform 22"/>
          <p:cNvSpPr/>
          <p:nvPr/>
        </p:nvSpPr>
        <p:spPr>
          <a:xfrm>
            <a:off x="2838114" y="4063973"/>
            <a:ext cx="373211" cy="542853"/>
          </a:xfrm>
          <a:custGeom>
            <a:avLst/>
            <a:gdLst/>
            <a:ahLst/>
            <a:cxnLst/>
            <a:rect l="l" t="t" r="r" b="b"/>
            <a:pathLst>
              <a:path w="746423" h="1085706">
                <a:moveTo>
                  <a:pt x="0" y="0"/>
                </a:moveTo>
                <a:lnTo>
                  <a:pt x="746423" y="0"/>
                </a:lnTo>
                <a:lnTo>
                  <a:pt x="746423" y="1085706"/>
                </a:lnTo>
                <a:lnTo>
                  <a:pt x="0" y="10857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00"/>
          </a:p>
        </p:txBody>
      </p:sp>
      <p:sp>
        <p:nvSpPr>
          <p:cNvPr id="23" name="Freeform 23"/>
          <p:cNvSpPr/>
          <p:nvPr/>
        </p:nvSpPr>
        <p:spPr>
          <a:xfrm>
            <a:off x="5937372" y="4928090"/>
            <a:ext cx="397828" cy="578659"/>
          </a:xfrm>
          <a:custGeom>
            <a:avLst/>
            <a:gdLst/>
            <a:ahLst/>
            <a:cxnLst/>
            <a:rect l="l" t="t" r="r" b="b"/>
            <a:pathLst>
              <a:path w="795656" h="1157318">
                <a:moveTo>
                  <a:pt x="0" y="0"/>
                </a:moveTo>
                <a:lnTo>
                  <a:pt x="795657" y="0"/>
                </a:lnTo>
                <a:lnTo>
                  <a:pt x="795657" y="1157318"/>
                </a:lnTo>
                <a:lnTo>
                  <a:pt x="0" y="11573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900"/>
          </a:p>
        </p:txBody>
      </p:sp>
      <p:sp>
        <p:nvSpPr>
          <p:cNvPr id="24" name="TextBox 24"/>
          <p:cNvSpPr txBox="1"/>
          <p:nvPr/>
        </p:nvSpPr>
        <p:spPr>
          <a:xfrm>
            <a:off x="3463970" y="2214951"/>
            <a:ext cx="1855945" cy="685380"/>
          </a:xfrm>
          <a:prstGeom prst="rect">
            <a:avLst/>
          </a:prstGeom>
        </p:spPr>
        <p:txBody>
          <a:bodyPr lIns="0" tIns="0" rIns="0" bIns="0" rtlCol="0" anchor="ctr">
            <a:spAutoFit/>
          </a:bodyPr>
          <a:lstStyle/>
          <a:p>
            <a:pPr>
              <a:lnSpc>
                <a:spcPct val="127913"/>
              </a:lnSpc>
            </a:pPr>
            <a:r>
              <a:rPr lang="en-US">
                <a:solidFill>
                  <a:srgbClr val="051D40"/>
                </a:solidFill>
                <a:latin typeface="DM Sans Bold"/>
              </a:rPr>
              <a:t>Readiness Assessment</a:t>
            </a:r>
            <a:endParaRPr lang="en-US" sz="900"/>
          </a:p>
        </p:txBody>
      </p:sp>
      <p:sp>
        <p:nvSpPr>
          <p:cNvPr id="25" name="TextBox 25"/>
          <p:cNvSpPr txBox="1"/>
          <p:nvPr/>
        </p:nvSpPr>
        <p:spPr>
          <a:xfrm>
            <a:off x="3830430" y="4820966"/>
            <a:ext cx="2012353" cy="733855"/>
          </a:xfrm>
          <a:prstGeom prst="rect">
            <a:avLst/>
          </a:prstGeom>
        </p:spPr>
        <p:txBody>
          <a:bodyPr lIns="0" tIns="0" rIns="0" bIns="0" rtlCol="0" anchor="ctr">
            <a:spAutoFit/>
          </a:bodyPr>
          <a:lstStyle/>
          <a:p>
            <a:pPr algn="r">
              <a:lnSpc>
                <a:spcPct val="137838"/>
              </a:lnSpc>
            </a:pPr>
            <a:r>
              <a:rPr lang="en-US">
                <a:solidFill>
                  <a:srgbClr val="051D40"/>
                </a:solidFill>
                <a:latin typeface="DM Sans Bold"/>
              </a:rPr>
              <a:t>Connection with VA Staff</a:t>
            </a:r>
            <a:endParaRPr lang="en-US" sz="900"/>
          </a:p>
        </p:txBody>
      </p:sp>
      <p:sp>
        <p:nvSpPr>
          <p:cNvPr id="26" name="TextBox 26"/>
          <p:cNvSpPr txBox="1"/>
          <p:nvPr/>
        </p:nvSpPr>
        <p:spPr>
          <a:xfrm>
            <a:off x="3830430" y="3247060"/>
            <a:ext cx="1855945" cy="330796"/>
          </a:xfrm>
          <a:prstGeom prst="rect">
            <a:avLst/>
          </a:prstGeom>
        </p:spPr>
        <p:txBody>
          <a:bodyPr lIns="0" tIns="0" rIns="0" bIns="0" rtlCol="0" anchor="ctr">
            <a:spAutoFit/>
          </a:bodyPr>
          <a:lstStyle/>
          <a:p>
            <a:pPr algn="r">
              <a:lnSpc>
                <a:spcPct val="127913"/>
              </a:lnSpc>
            </a:pPr>
            <a:r>
              <a:rPr lang="en-US">
                <a:solidFill>
                  <a:srgbClr val="051D40"/>
                </a:solidFill>
                <a:latin typeface="DM Sans Bold"/>
              </a:rPr>
              <a:t>Vendor Support</a:t>
            </a:r>
            <a:endParaRPr lang="en-US" sz="900"/>
          </a:p>
        </p:txBody>
      </p:sp>
      <p:sp>
        <p:nvSpPr>
          <p:cNvPr id="27" name="TextBox 27"/>
          <p:cNvSpPr txBox="1"/>
          <p:nvPr/>
        </p:nvSpPr>
        <p:spPr>
          <a:xfrm>
            <a:off x="3282031" y="3989700"/>
            <a:ext cx="2713538" cy="685380"/>
          </a:xfrm>
          <a:prstGeom prst="rect">
            <a:avLst/>
          </a:prstGeom>
        </p:spPr>
        <p:txBody>
          <a:bodyPr lIns="0" tIns="0" rIns="0" bIns="0" rtlCol="0" anchor="ctr">
            <a:spAutoFit/>
          </a:bodyPr>
          <a:lstStyle/>
          <a:p>
            <a:pPr>
              <a:lnSpc>
                <a:spcPct val="127913"/>
              </a:lnSpc>
            </a:pPr>
            <a:r>
              <a:rPr lang="en-US">
                <a:solidFill>
                  <a:srgbClr val="051D40"/>
                </a:solidFill>
                <a:latin typeface="DM Sans Bold"/>
              </a:rPr>
              <a:t>Market Research Database Entry</a:t>
            </a:r>
            <a:endParaRPr lang="en-US" sz="900"/>
          </a:p>
        </p:txBody>
      </p:sp>
      <p:grpSp>
        <p:nvGrpSpPr>
          <p:cNvPr id="28" name="Group 28"/>
          <p:cNvGrpSpPr/>
          <p:nvPr/>
        </p:nvGrpSpPr>
        <p:grpSpPr>
          <a:xfrm>
            <a:off x="-410688" y="203259"/>
            <a:ext cx="9605261" cy="1811647"/>
            <a:chOff x="0" y="-38100"/>
            <a:chExt cx="5059561" cy="954283"/>
          </a:xfrm>
        </p:grpSpPr>
        <p:sp>
          <p:nvSpPr>
            <p:cNvPr id="29" name="Freeform 29"/>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30" name="TextBox 30"/>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31" name="TextBox 31"/>
          <p:cNvSpPr txBox="1"/>
          <p:nvPr/>
        </p:nvSpPr>
        <p:spPr>
          <a:xfrm>
            <a:off x="1496636" y="385519"/>
            <a:ext cx="6284328" cy="1141210"/>
          </a:xfrm>
          <a:prstGeom prst="rect">
            <a:avLst/>
          </a:prstGeom>
        </p:spPr>
        <p:txBody>
          <a:bodyPr lIns="0" tIns="0" rIns="0" bIns="0" rtlCol="0" anchor="t">
            <a:spAutoFit/>
          </a:bodyPr>
          <a:lstStyle/>
          <a:p>
            <a:pPr algn="ctr">
              <a:lnSpc>
                <a:spcPct val="163897"/>
              </a:lnSpc>
              <a:spcBef>
                <a:spcPct val="0"/>
              </a:spcBef>
            </a:pPr>
            <a:r>
              <a:rPr lang="en-US" sz="2400" b="1" dirty="0">
                <a:solidFill>
                  <a:srgbClr val="FFFFFF"/>
                </a:solidFill>
                <a:latin typeface="Now Bold"/>
              </a:rPr>
              <a:t>WHAT HAPPENS WITH PATHFINDER VENDOR SURVEY SUBMISSIONS?</a:t>
            </a:r>
            <a:endParaRPr lang="en-US" sz="900" dirty="0"/>
          </a:p>
        </p:txBody>
      </p:sp>
      <p:sp>
        <p:nvSpPr>
          <p:cNvPr id="32" name="Freeform 32"/>
          <p:cNvSpPr/>
          <p:nvPr/>
        </p:nvSpPr>
        <p:spPr>
          <a:xfrm>
            <a:off x="19736" y="890320"/>
            <a:ext cx="1860966" cy="416297"/>
          </a:xfrm>
          <a:custGeom>
            <a:avLst/>
            <a:gdLst/>
            <a:ahLst/>
            <a:cxnLst/>
            <a:rect l="l" t="t" r="r" b="b"/>
            <a:pathLst>
              <a:path w="3721932" h="832595">
                <a:moveTo>
                  <a:pt x="0" y="0"/>
                </a:moveTo>
                <a:lnTo>
                  <a:pt x="3721932" y="0"/>
                </a:lnTo>
                <a:lnTo>
                  <a:pt x="3721932" y="832595"/>
                </a:lnTo>
                <a:lnTo>
                  <a:pt x="0" y="832595"/>
                </a:lnTo>
                <a:lnTo>
                  <a:pt x="0" y="0"/>
                </a:lnTo>
                <a:close/>
              </a:path>
            </a:pathLst>
          </a:custGeom>
          <a:blipFill>
            <a:blip r:embed="rId13"/>
            <a:stretch>
              <a:fillRect t="-5878" b="-5878"/>
            </a:stretch>
          </a:blipFill>
        </p:spPr>
        <p:txBody>
          <a:bodyPr/>
          <a:lstStyle/>
          <a:p>
            <a:endParaRPr lang="en-US" sz="9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771526" y="757546"/>
            <a:ext cx="2235202" cy="4893161"/>
            <a:chOff x="0" y="-38100"/>
            <a:chExt cx="812800" cy="2761852"/>
          </a:xfrm>
        </p:grpSpPr>
        <p:sp>
          <p:nvSpPr>
            <p:cNvPr id="17" name="Freeform 17"/>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145DA0"/>
            </a:solidFill>
          </p:spPr>
          <p:txBody>
            <a:bodyPr/>
            <a:lstStyle/>
            <a:p>
              <a:endParaRPr lang="en-US" sz="900"/>
            </a:p>
          </p:txBody>
        </p:sp>
        <p:sp>
          <p:nvSpPr>
            <p:cNvPr id="18" name="TextBox 18"/>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4" name="Freeform 4"/>
          <p:cNvSpPr/>
          <p:nvPr/>
        </p:nvSpPr>
        <p:spPr>
          <a:xfrm>
            <a:off x="8051498" y="4519283"/>
            <a:ext cx="901445" cy="901445"/>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6" name="TextBox 6"/>
          <p:cNvSpPr txBox="1"/>
          <p:nvPr/>
        </p:nvSpPr>
        <p:spPr>
          <a:xfrm>
            <a:off x="1203186" y="4462931"/>
            <a:ext cx="1641332" cy="1007455"/>
          </a:xfrm>
          <a:prstGeom prst="rect">
            <a:avLst/>
          </a:prstGeom>
        </p:spPr>
        <p:txBody>
          <a:bodyPr wrap="square" lIns="0" tIns="0" rIns="0" bIns="0" rtlCol="0" anchor="t">
            <a:spAutoFit/>
          </a:bodyPr>
          <a:lstStyle/>
          <a:p>
            <a:pPr algn="ctr">
              <a:lnSpc>
                <a:spcPct val="146646"/>
              </a:lnSpc>
              <a:spcBef>
                <a:spcPct val="0"/>
              </a:spcBef>
            </a:pPr>
            <a:r>
              <a:rPr lang="en-US" sz="4950" b="1" dirty="0">
                <a:solidFill>
                  <a:schemeClr val="accent6">
                    <a:lumMod val="25000"/>
                  </a:schemeClr>
                </a:solidFill>
                <a:latin typeface="Now Bold"/>
              </a:rPr>
              <a:t>50%</a:t>
            </a:r>
            <a:endParaRPr lang="en-US" sz="825" b="1" dirty="0">
              <a:solidFill>
                <a:schemeClr val="accent6">
                  <a:lumMod val="25000"/>
                </a:schemeClr>
              </a:solidFill>
            </a:endParaRPr>
          </a:p>
        </p:txBody>
      </p:sp>
      <p:sp>
        <p:nvSpPr>
          <p:cNvPr id="11" name="TextBox 11"/>
          <p:cNvSpPr txBox="1"/>
          <p:nvPr/>
        </p:nvSpPr>
        <p:spPr>
          <a:xfrm>
            <a:off x="1194342" y="3426976"/>
            <a:ext cx="1619335" cy="1007455"/>
          </a:xfrm>
          <a:prstGeom prst="rect">
            <a:avLst/>
          </a:prstGeom>
        </p:spPr>
        <p:txBody>
          <a:bodyPr lIns="0" tIns="0" rIns="0" bIns="0" rtlCol="0" anchor="t">
            <a:spAutoFit/>
          </a:bodyPr>
          <a:lstStyle/>
          <a:p>
            <a:pPr algn="ctr">
              <a:lnSpc>
                <a:spcPct val="146646"/>
              </a:lnSpc>
              <a:spcBef>
                <a:spcPct val="0"/>
              </a:spcBef>
            </a:pPr>
            <a:r>
              <a:rPr lang="en-US" sz="4950" b="1" dirty="0">
                <a:solidFill>
                  <a:schemeClr val="accent6">
                    <a:lumMod val="25000"/>
                  </a:schemeClr>
                </a:solidFill>
                <a:latin typeface="Now Bold"/>
              </a:rPr>
              <a:t>20%</a:t>
            </a:r>
            <a:endParaRPr lang="en-US" sz="825" b="1" dirty="0">
              <a:solidFill>
                <a:schemeClr val="accent6">
                  <a:lumMod val="25000"/>
                </a:schemeClr>
              </a:solidFill>
            </a:endParaRPr>
          </a:p>
        </p:txBody>
      </p:sp>
      <p:grpSp>
        <p:nvGrpSpPr>
          <p:cNvPr id="12" name="Group 12"/>
          <p:cNvGrpSpPr/>
          <p:nvPr/>
        </p:nvGrpSpPr>
        <p:grpSpPr>
          <a:xfrm>
            <a:off x="1048125" y="4349583"/>
            <a:ext cx="1489365" cy="133716"/>
            <a:chOff x="-3793" y="0"/>
            <a:chExt cx="3971640" cy="356575"/>
          </a:xfrm>
        </p:grpSpPr>
        <p:grpSp>
          <p:nvGrpSpPr>
            <p:cNvPr id="13" name="Group 13"/>
            <p:cNvGrpSpPr>
              <a:grpSpLocks noChangeAspect="1"/>
            </p:cNvGrpSpPr>
            <p:nvPr/>
          </p:nvGrpSpPr>
          <p:grpSpPr>
            <a:xfrm>
              <a:off x="-3793" y="0"/>
              <a:ext cx="3971640" cy="356575"/>
              <a:chOff x="-12700" y="0"/>
              <a:chExt cx="13296900" cy="1193800"/>
            </a:xfrm>
          </p:grpSpPr>
          <p:sp>
            <p:nvSpPr>
              <p:cNvPr id="14" name="Freeform 14"/>
              <p:cNvSpPr/>
              <p:nvPr/>
            </p:nvSpPr>
            <p:spPr>
              <a:xfrm>
                <a:off x="-12700" y="0"/>
                <a:ext cx="2628900" cy="1193800"/>
              </a:xfrm>
              <a:custGeom>
                <a:avLst/>
                <a:gdLst/>
                <a:ahLst/>
                <a:cxnLst/>
                <a:rect l="l" t="t" r="r" b="b"/>
                <a:pathLst>
                  <a:path w="2628900" h="11938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1955800" y="12700"/>
                    </a:moveTo>
                    <a:cubicBezTo>
                      <a:pt x="1968500" y="0"/>
                      <a:pt x="1993900" y="0"/>
                      <a:pt x="2006600" y="12700"/>
                    </a:cubicBezTo>
                    <a:lnTo>
                      <a:pt x="2133600" y="419100"/>
                    </a:lnTo>
                    <a:cubicBezTo>
                      <a:pt x="2146300" y="431800"/>
                      <a:pt x="2146300" y="431800"/>
                      <a:pt x="2159000" y="431800"/>
                    </a:cubicBezTo>
                    <a:lnTo>
                      <a:pt x="2590800" y="431800"/>
                    </a:lnTo>
                    <a:cubicBezTo>
                      <a:pt x="2616200" y="431800"/>
                      <a:pt x="2628900" y="457200"/>
                      <a:pt x="2603500" y="469900"/>
                    </a:cubicBezTo>
                    <a:lnTo>
                      <a:pt x="2260600" y="723900"/>
                    </a:lnTo>
                    <a:cubicBezTo>
                      <a:pt x="2247900" y="736600"/>
                      <a:pt x="2247900" y="736600"/>
                      <a:pt x="2247900" y="749300"/>
                    </a:cubicBezTo>
                    <a:lnTo>
                      <a:pt x="2374900" y="1155700"/>
                    </a:lnTo>
                    <a:cubicBezTo>
                      <a:pt x="2387600" y="1181100"/>
                      <a:pt x="2362200" y="1193800"/>
                      <a:pt x="2349500" y="1181100"/>
                    </a:cubicBezTo>
                    <a:lnTo>
                      <a:pt x="1993900" y="927100"/>
                    </a:lnTo>
                    <a:cubicBezTo>
                      <a:pt x="1981200" y="927100"/>
                      <a:pt x="1981200" y="927100"/>
                      <a:pt x="1968500" y="927100"/>
                    </a:cubicBezTo>
                    <a:lnTo>
                      <a:pt x="1612900" y="1181100"/>
                    </a:lnTo>
                    <a:cubicBezTo>
                      <a:pt x="1600200" y="1193800"/>
                      <a:pt x="1574800" y="1181100"/>
                      <a:pt x="1587500" y="1155700"/>
                    </a:cubicBezTo>
                    <a:lnTo>
                      <a:pt x="1714500" y="749300"/>
                    </a:lnTo>
                    <a:cubicBezTo>
                      <a:pt x="1714500" y="736600"/>
                      <a:pt x="1714500" y="736600"/>
                      <a:pt x="1701800" y="723900"/>
                    </a:cubicBezTo>
                    <a:lnTo>
                      <a:pt x="1358900" y="469900"/>
                    </a:lnTo>
                    <a:cubicBezTo>
                      <a:pt x="1333500" y="457200"/>
                      <a:pt x="1346200" y="431800"/>
                      <a:pt x="1371600" y="431800"/>
                    </a:cubicBezTo>
                    <a:lnTo>
                      <a:pt x="1803400" y="431800"/>
                    </a:lnTo>
                    <a:cubicBezTo>
                      <a:pt x="1816100" y="431800"/>
                      <a:pt x="1816100" y="431800"/>
                      <a:pt x="1828800" y="419100"/>
                    </a:cubicBezTo>
                    <a:lnTo>
                      <a:pt x="1955800" y="12700"/>
                    </a:lnTo>
                    <a:close/>
                  </a:path>
                </a:pathLst>
              </a:custGeom>
              <a:solidFill>
                <a:srgbClr val="FFFFFF"/>
              </a:solidFill>
            </p:spPr>
            <p:txBody>
              <a:bodyPr/>
              <a:lstStyle/>
              <a:p>
                <a:endParaRPr lang="en-US" sz="900"/>
              </a:p>
            </p:txBody>
          </p:sp>
          <p:sp>
            <p:nvSpPr>
              <p:cNvPr id="15" name="Freeform 15"/>
              <p:cNvSpPr/>
              <p:nvPr/>
            </p:nvSpPr>
            <p:spPr>
              <a:xfrm>
                <a:off x="2654300" y="0"/>
                <a:ext cx="10629900" cy="1193800"/>
              </a:xfrm>
              <a:custGeom>
                <a:avLst/>
                <a:gdLst/>
                <a:ahLst/>
                <a:cxnLst/>
                <a:rect l="l" t="t" r="r" b="b"/>
                <a:pathLst>
                  <a:path w="10629900" h="11938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1955800" y="12700"/>
                    </a:moveTo>
                    <a:cubicBezTo>
                      <a:pt x="1968500" y="0"/>
                      <a:pt x="1993900" y="0"/>
                      <a:pt x="2006600" y="12700"/>
                    </a:cubicBezTo>
                    <a:lnTo>
                      <a:pt x="2133600" y="419100"/>
                    </a:lnTo>
                    <a:cubicBezTo>
                      <a:pt x="2146300" y="431800"/>
                      <a:pt x="2146300" y="431800"/>
                      <a:pt x="2159000" y="431800"/>
                    </a:cubicBezTo>
                    <a:lnTo>
                      <a:pt x="2590800" y="431800"/>
                    </a:lnTo>
                    <a:cubicBezTo>
                      <a:pt x="2616200" y="431800"/>
                      <a:pt x="2628900" y="457200"/>
                      <a:pt x="2603500" y="469900"/>
                    </a:cubicBezTo>
                    <a:lnTo>
                      <a:pt x="2260600" y="723900"/>
                    </a:lnTo>
                    <a:cubicBezTo>
                      <a:pt x="2247900" y="736600"/>
                      <a:pt x="2247900" y="736600"/>
                      <a:pt x="2247900" y="749300"/>
                    </a:cubicBezTo>
                    <a:lnTo>
                      <a:pt x="2374900" y="1155700"/>
                    </a:lnTo>
                    <a:cubicBezTo>
                      <a:pt x="2387600" y="1181100"/>
                      <a:pt x="2362200" y="1193800"/>
                      <a:pt x="2349500" y="1181100"/>
                    </a:cubicBezTo>
                    <a:lnTo>
                      <a:pt x="1993900" y="927100"/>
                    </a:lnTo>
                    <a:cubicBezTo>
                      <a:pt x="1981200" y="927100"/>
                      <a:pt x="1981200" y="927100"/>
                      <a:pt x="1968500" y="927100"/>
                    </a:cubicBezTo>
                    <a:lnTo>
                      <a:pt x="1612900" y="1181100"/>
                    </a:lnTo>
                    <a:cubicBezTo>
                      <a:pt x="1600200" y="1193800"/>
                      <a:pt x="1574800" y="1181100"/>
                      <a:pt x="1587500" y="1155700"/>
                    </a:cubicBezTo>
                    <a:lnTo>
                      <a:pt x="1714500" y="749300"/>
                    </a:lnTo>
                    <a:cubicBezTo>
                      <a:pt x="1714500" y="736600"/>
                      <a:pt x="1714500" y="736600"/>
                      <a:pt x="1701800" y="723900"/>
                    </a:cubicBezTo>
                    <a:lnTo>
                      <a:pt x="1358900" y="469900"/>
                    </a:lnTo>
                    <a:cubicBezTo>
                      <a:pt x="1333500" y="457200"/>
                      <a:pt x="1346200" y="431800"/>
                      <a:pt x="1371600" y="431800"/>
                    </a:cubicBezTo>
                    <a:lnTo>
                      <a:pt x="1803400" y="431800"/>
                    </a:lnTo>
                    <a:cubicBezTo>
                      <a:pt x="1816100" y="431800"/>
                      <a:pt x="1816100" y="431800"/>
                      <a:pt x="1828800" y="419100"/>
                    </a:cubicBezTo>
                    <a:lnTo>
                      <a:pt x="1955800" y="12700"/>
                    </a:lnTo>
                    <a:close/>
                    <a:moveTo>
                      <a:pt x="3289300" y="12700"/>
                    </a:moveTo>
                    <a:cubicBezTo>
                      <a:pt x="3302000" y="0"/>
                      <a:pt x="3327400" y="0"/>
                      <a:pt x="3340100" y="12700"/>
                    </a:cubicBezTo>
                    <a:lnTo>
                      <a:pt x="3467100" y="419100"/>
                    </a:lnTo>
                    <a:cubicBezTo>
                      <a:pt x="3479800" y="431800"/>
                      <a:pt x="3479800" y="431800"/>
                      <a:pt x="3492500" y="431800"/>
                    </a:cubicBezTo>
                    <a:lnTo>
                      <a:pt x="3924300" y="431800"/>
                    </a:lnTo>
                    <a:cubicBezTo>
                      <a:pt x="3949700" y="431800"/>
                      <a:pt x="3962400" y="457200"/>
                      <a:pt x="3937000" y="469900"/>
                    </a:cubicBezTo>
                    <a:lnTo>
                      <a:pt x="3594100" y="723900"/>
                    </a:lnTo>
                    <a:cubicBezTo>
                      <a:pt x="3581400" y="736600"/>
                      <a:pt x="3581400" y="736600"/>
                      <a:pt x="3581400" y="749300"/>
                    </a:cubicBezTo>
                    <a:lnTo>
                      <a:pt x="3708400" y="1155700"/>
                    </a:lnTo>
                    <a:cubicBezTo>
                      <a:pt x="3721100" y="1181100"/>
                      <a:pt x="3695700" y="1193800"/>
                      <a:pt x="3683000" y="1181100"/>
                    </a:cubicBezTo>
                    <a:lnTo>
                      <a:pt x="3327400" y="927100"/>
                    </a:lnTo>
                    <a:cubicBezTo>
                      <a:pt x="3314700" y="927100"/>
                      <a:pt x="3314700" y="927100"/>
                      <a:pt x="3302000" y="927100"/>
                    </a:cubicBezTo>
                    <a:lnTo>
                      <a:pt x="2946400" y="1181100"/>
                    </a:lnTo>
                    <a:cubicBezTo>
                      <a:pt x="2933700" y="1193800"/>
                      <a:pt x="2908300" y="1181100"/>
                      <a:pt x="2921000" y="1155700"/>
                    </a:cubicBezTo>
                    <a:lnTo>
                      <a:pt x="3048000" y="749300"/>
                    </a:lnTo>
                    <a:cubicBezTo>
                      <a:pt x="3048000" y="736600"/>
                      <a:pt x="3048000" y="736600"/>
                      <a:pt x="3035300" y="723900"/>
                    </a:cubicBezTo>
                    <a:lnTo>
                      <a:pt x="2692400" y="469900"/>
                    </a:lnTo>
                    <a:cubicBezTo>
                      <a:pt x="2667000" y="457200"/>
                      <a:pt x="2679700" y="431800"/>
                      <a:pt x="2705100" y="431800"/>
                    </a:cubicBezTo>
                    <a:lnTo>
                      <a:pt x="3136900" y="431800"/>
                    </a:lnTo>
                    <a:cubicBezTo>
                      <a:pt x="3149600" y="431800"/>
                      <a:pt x="3149600" y="431800"/>
                      <a:pt x="3162300" y="419100"/>
                    </a:cubicBezTo>
                    <a:lnTo>
                      <a:pt x="3289300" y="12700"/>
                    </a:lnTo>
                    <a:close/>
                    <a:moveTo>
                      <a:pt x="4622800" y="12700"/>
                    </a:moveTo>
                    <a:cubicBezTo>
                      <a:pt x="4635500" y="0"/>
                      <a:pt x="4660900" y="0"/>
                      <a:pt x="4673600" y="12700"/>
                    </a:cubicBezTo>
                    <a:lnTo>
                      <a:pt x="4800600" y="419100"/>
                    </a:lnTo>
                    <a:cubicBezTo>
                      <a:pt x="4813300" y="431800"/>
                      <a:pt x="4813300" y="431800"/>
                      <a:pt x="4826000" y="431800"/>
                    </a:cubicBezTo>
                    <a:lnTo>
                      <a:pt x="5257800" y="431800"/>
                    </a:lnTo>
                    <a:cubicBezTo>
                      <a:pt x="5283200" y="431800"/>
                      <a:pt x="5295900" y="457200"/>
                      <a:pt x="5270500" y="469900"/>
                    </a:cubicBezTo>
                    <a:lnTo>
                      <a:pt x="4927600" y="723900"/>
                    </a:lnTo>
                    <a:cubicBezTo>
                      <a:pt x="4914900" y="736600"/>
                      <a:pt x="4914900" y="736600"/>
                      <a:pt x="4914900" y="749300"/>
                    </a:cubicBezTo>
                    <a:lnTo>
                      <a:pt x="5041900" y="1155700"/>
                    </a:lnTo>
                    <a:cubicBezTo>
                      <a:pt x="5054600" y="1181100"/>
                      <a:pt x="5029200" y="1193800"/>
                      <a:pt x="5016500" y="1181100"/>
                    </a:cubicBezTo>
                    <a:lnTo>
                      <a:pt x="4660900" y="927100"/>
                    </a:lnTo>
                    <a:cubicBezTo>
                      <a:pt x="4648200" y="927100"/>
                      <a:pt x="4648200" y="927100"/>
                      <a:pt x="4635500" y="927100"/>
                    </a:cubicBezTo>
                    <a:lnTo>
                      <a:pt x="4279900" y="1181100"/>
                    </a:lnTo>
                    <a:cubicBezTo>
                      <a:pt x="4267200" y="1193800"/>
                      <a:pt x="4241800" y="1181100"/>
                      <a:pt x="4254500" y="1155700"/>
                    </a:cubicBezTo>
                    <a:lnTo>
                      <a:pt x="4381500" y="749300"/>
                    </a:lnTo>
                    <a:cubicBezTo>
                      <a:pt x="4381500" y="736600"/>
                      <a:pt x="4381500" y="736600"/>
                      <a:pt x="4368800" y="723900"/>
                    </a:cubicBezTo>
                    <a:lnTo>
                      <a:pt x="4025900" y="469900"/>
                    </a:lnTo>
                    <a:cubicBezTo>
                      <a:pt x="4000500" y="457200"/>
                      <a:pt x="4013200" y="431800"/>
                      <a:pt x="4038600" y="431800"/>
                    </a:cubicBezTo>
                    <a:lnTo>
                      <a:pt x="4470400" y="431800"/>
                    </a:lnTo>
                    <a:cubicBezTo>
                      <a:pt x="4483100" y="431800"/>
                      <a:pt x="4483100" y="431800"/>
                      <a:pt x="4495800" y="419100"/>
                    </a:cubicBezTo>
                    <a:lnTo>
                      <a:pt x="4622800" y="12700"/>
                    </a:lnTo>
                    <a:close/>
                    <a:moveTo>
                      <a:pt x="5956300" y="12700"/>
                    </a:moveTo>
                    <a:cubicBezTo>
                      <a:pt x="5969000" y="0"/>
                      <a:pt x="5994400" y="0"/>
                      <a:pt x="6007100" y="12700"/>
                    </a:cubicBezTo>
                    <a:lnTo>
                      <a:pt x="6134100" y="419100"/>
                    </a:lnTo>
                    <a:cubicBezTo>
                      <a:pt x="6146800" y="431800"/>
                      <a:pt x="6146800" y="431800"/>
                      <a:pt x="6159500" y="431800"/>
                    </a:cubicBezTo>
                    <a:lnTo>
                      <a:pt x="6591300" y="431800"/>
                    </a:lnTo>
                    <a:cubicBezTo>
                      <a:pt x="6616700" y="431800"/>
                      <a:pt x="6629400" y="457200"/>
                      <a:pt x="6604000" y="469900"/>
                    </a:cubicBezTo>
                    <a:lnTo>
                      <a:pt x="6261100" y="723900"/>
                    </a:lnTo>
                    <a:cubicBezTo>
                      <a:pt x="6248400" y="736600"/>
                      <a:pt x="6248400" y="736600"/>
                      <a:pt x="6248400" y="749300"/>
                    </a:cubicBezTo>
                    <a:lnTo>
                      <a:pt x="6375400" y="1155700"/>
                    </a:lnTo>
                    <a:cubicBezTo>
                      <a:pt x="6388100" y="1181100"/>
                      <a:pt x="6362700" y="1193800"/>
                      <a:pt x="6350000" y="1181100"/>
                    </a:cubicBezTo>
                    <a:lnTo>
                      <a:pt x="5994400" y="927100"/>
                    </a:lnTo>
                    <a:cubicBezTo>
                      <a:pt x="5981700" y="927100"/>
                      <a:pt x="5981700" y="927100"/>
                      <a:pt x="5969000" y="927100"/>
                    </a:cubicBezTo>
                    <a:lnTo>
                      <a:pt x="5613400" y="1181100"/>
                    </a:lnTo>
                    <a:cubicBezTo>
                      <a:pt x="5600700" y="1193800"/>
                      <a:pt x="5575300" y="1181100"/>
                      <a:pt x="5588000" y="1155700"/>
                    </a:cubicBezTo>
                    <a:lnTo>
                      <a:pt x="5715000" y="749300"/>
                    </a:lnTo>
                    <a:cubicBezTo>
                      <a:pt x="5715000" y="736600"/>
                      <a:pt x="5715000" y="736600"/>
                      <a:pt x="5702300" y="723900"/>
                    </a:cubicBezTo>
                    <a:lnTo>
                      <a:pt x="5359400" y="469900"/>
                    </a:lnTo>
                    <a:cubicBezTo>
                      <a:pt x="5334000" y="457200"/>
                      <a:pt x="5346700" y="431800"/>
                      <a:pt x="5372100" y="431800"/>
                    </a:cubicBezTo>
                    <a:lnTo>
                      <a:pt x="5803900" y="431800"/>
                    </a:lnTo>
                    <a:cubicBezTo>
                      <a:pt x="5816600" y="431800"/>
                      <a:pt x="5816600" y="431800"/>
                      <a:pt x="5829300" y="419100"/>
                    </a:cubicBezTo>
                    <a:lnTo>
                      <a:pt x="5956300" y="12700"/>
                    </a:lnTo>
                    <a:close/>
                    <a:moveTo>
                      <a:pt x="7289800" y="12700"/>
                    </a:moveTo>
                    <a:cubicBezTo>
                      <a:pt x="7302500" y="0"/>
                      <a:pt x="7327900" y="0"/>
                      <a:pt x="7340600" y="12700"/>
                    </a:cubicBezTo>
                    <a:lnTo>
                      <a:pt x="7467600" y="419100"/>
                    </a:lnTo>
                    <a:cubicBezTo>
                      <a:pt x="7480300" y="431800"/>
                      <a:pt x="7480300" y="431800"/>
                      <a:pt x="7493000" y="431800"/>
                    </a:cubicBezTo>
                    <a:lnTo>
                      <a:pt x="7924800" y="431800"/>
                    </a:lnTo>
                    <a:cubicBezTo>
                      <a:pt x="7950200" y="431800"/>
                      <a:pt x="7962900" y="457200"/>
                      <a:pt x="7937500" y="469900"/>
                    </a:cubicBezTo>
                    <a:lnTo>
                      <a:pt x="7594600" y="723900"/>
                    </a:lnTo>
                    <a:cubicBezTo>
                      <a:pt x="7581900" y="736600"/>
                      <a:pt x="7581900" y="736600"/>
                      <a:pt x="7581900" y="749300"/>
                    </a:cubicBezTo>
                    <a:lnTo>
                      <a:pt x="7708900" y="1155700"/>
                    </a:lnTo>
                    <a:cubicBezTo>
                      <a:pt x="7721600" y="1181100"/>
                      <a:pt x="7696200" y="1193800"/>
                      <a:pt x="7683500" y="1181100"/>
                    </a:cubicBezTo>
                    <a:lnTo>
                      <a:pt x="7327900" y="927100"/>
                    </a:lnTo>
                    <a:cubicBezTo>
                      <a:pt x="7315200" y="927100"/>
                      <a:pt x="7315200" y="927100"/>
                      <a:pt x="7302500" y="927100"/>
                    </a:cubicBezTo>
                    <a:lnTo>
                      <a:pt x="6946900" y="1181100"/>
                    </a:lnTo>
                    <a:cubicBezTo>
                      <a:pt x="6934200" y="1193800"/>
                      <a:pt x="6908800" y="1181100"/>
                      <a:pt x="6921500" y="1155700"/>
                    </a:cubicBezTo>
                    <a:lnTo>
                      <a:pt x="7048500" y="749300"/>
                    </a:lnTo>
                    <a:cubicBezTo>
                      <a:pt x="7048500" y="736600"/>
                      <a:pt x="7048500" y="736600"/>
                      <a:pt x="7035800" y="723900"/>
                    </a:cubicBezTo>
                    <a:lnTo>
                      <a:pt x="6692900" y="469900"/>
                    </a:lnTo>
                    <a:cubicBezTo>
                      <a:pt x="6667500" y="457200"/>
                      <a:pt x="6680200" y="431800"/>
                      <a:pt x="6705600" y="431800"/>
                    </a:cubicBezTo>
                    <a:lnTo>
                      <a:pt x="7137400" y="431800"/>
                    </a:lnTo>
                    <a:cubicBezTo>
                      <a:pt x="7150100" y="431800"/>
                      <a:pt x="7150100" y="431800"/>
                      <a:pt x="7162800" y="419100"/>
                    </a:cubicBezTo>
                    <a:lnTo>
                      <a:pt x="7289800" y="12700"/>
                    </a:lnTo>
                    <a:close/>
                    <a:moveTo>
                      <a:pt x="8623300" y="12700"/>
                    </a:moveTo>
                    <a:cubicBezTo>
                      <a:pt x="8636000" y="0"/>
                      <a:pt x="8661400" y="0"/>
                      <a:pt x="8674100" y="12700"/>
                    </a:cubicBezTo>
                    <a:lnTo>
                      <a:pt x="8801100" y="419100"/>
                    </a:lnTo>
                    <a:cubicBezTo>
                      <a:pt x="8813800" y="431800"/>
                      <a:pt x="8813800" y="431800"/>
                      <a:pt x="8826500" y="431800"/>
                    </a:cubicBezTo>
                    <a:lnTo>
                      <a:pt x="9258300" y="431800"/>
                    </a:lnTo>
                    <a:cubicBezTo>
                      <a:pt x="9283700" y="431800"/>
                      <a:pt x="9296400" y="457200"/>
                      <a:pt x="9271000" y="469900"/>
                    </a:cubicBezTo>
                    <a:lnTo>
                      <a:pt x="8928100" y="723900"/>
                    </a:lnTo>
                    <a:cubicBezTo>
                      <a:pt x="8915400" y="736600"/>
                      <a:pt x="8915400" y="736600"/>
                      <a:pt x="8915400" y="749300"/>
                    </a:cubicBezTo>
                    <a:lnTo>
                      <a:pt x="9042400" y="1155700"/>
                    </a:lnTo>
                    <a:cubicBezTo>
                      <a:pt x="9055100" y="1181100"/>
                      <a:pt x="9029700" y="1193800"/>
                      <a:pt x="9017000" y="1181100"/>
                    </a:cubicBezTo>
                    <a:lnTo>
                      <a:pt x="8661400" y="927100"/>
                    </a:lnTo>
                    <a:cubicBezTo>
                      <a:pt x="8648700" y="927100"/>
                      <a:pt x="8648700" y="927100"/>
                      <a:pt x="8636000" y="927100"/>
                    </a:cubicBezTo>
                    <a:lnTo>
                      <a:pt x="8280400" y="1181100"/>
                    </a:lnTo>
                    <a:cubicBezTo>
                      <a:pt x="8267700" y="1193800"/>
                      <a:pt x="8242300" y="1181100"/>
                      <a:pt x="8255000" y="1155700"/>
                    </a:cubicBezTo>
                    <a:lnTo>
                      <a:pt x="8382000" y="749300"/>
                    </a:lnTo>
                    <a:cubicBezTo>
                      <a:pt x="8382000" y="736600"/>
                      <a:pt x="8382000" y="736600"/>
                      <a:pt x="8369300" y="723900"/>
                    </a:cubicBezTo>
                    <a:lnTo>
                      <a:pt x="8026400" y="469900"/>
                    </a:lnTo>
                    <a:cubicBezTo>
                      <a:pt x="8001000" y="457200"/>
                      <a:pt x="8013700" y="431800"/>
                      <a:pt x="8039100" y="431800"/>
                    </a:cubicBezTo>
                    <a:lnTo>
                      <a:pt x="8470900" y="431800"/>
                    </a:lnTo>
                    <a:cubicBezTo>
                      <a:pt x="8483600" y="431800"/>
                      <a:pt x="8483600" y="431800"/>
                      <a:pt x="8496300" y="419100"/>
                    </a:cubicBezTo>
                    <a:lnTo>
                      <a:pt x="8623300" y="12700"/>
                    </a:lnTo>
                    <a:close/>
                    <a:moveTo>
                      <a:pt x="9956800" y="12700"/>
                    </a:moveTo>
                    <a:cubicBezTo>
                      <a:pt x="9969500" y="0"/>
                      <a:pt x="9994900" y="0"/>
                      <a:pt x="10007600" y="12700"/>
                    </a:cubicBezTo>
                    <a:lnTo>
                      <a:pt x="10134600" y="419100"/>
                    </a:lnTo>
                    <a:cubicBezTo>
                      <a:pt x="10147300" y="431800"/>
                      <a:pt x="10147300" y="431800"/>
                      <a:pt x="10160000" y="431800"/>
                    </a:cubicBezTo>
                    <a:lnTo>
                      <a:pt x="10591800" y="431800"/>
                    </a:lnTo>
                    <a:cubicBezTo>
                      <a:pt x="10617200" y="431800"/>
                      <a:pt x="10629900" y="457200"/>
                      <a:pt x="10604500" y="469900"/>
                    </a:cubicBezTo>
                    <a:lnTo>
                      <a:pt x="10261600" y="723900"/>
                    </a:lnTo>
                    <a:cubicBezTo>
                      <a:pt x="10248900" y="736600"/>
                      <a:pt x="10248900" y="736600"/>
                      <a:pt x="10248900" y="749300"/>
                    </a:cubicBezTo>
                    <a:lnTo>
                      <a:pt x="10375900" y="1155700"/>
                    </a:lnTo>
                    <a:cubicBezTo>
                      <a:pt x="10388600" y="1181100"/>
                      <a:pt x="10363200" y="1193800"/>
                      <a:pt x="10350500" y="1181100"/>
                    </a:cubicBezTo>
                    <a:lnTo>
                      <a:pt x="9994900" y="927100"/>
                    </a:lnTo>
                    <a:cubicBezTo>
                      <a:pt x="9982200" y="927100"/>
                      <a:pt x="9982200" y="927100"/>
                      <a:pt x="9969500" y="927100"/>
                    </a:cubicBezTo>
                    <a:lnTo>
                      <a:pt x="9613900" y="1181100"/>
                    </a:lnTo>
                    <a:cubicBezTo>
                      <a:pt x="9601200" y="1193800"/>
                      <a:pt x="9575800" y="1181100"/>
                      <a:pt x="9588500" y="1155700"/>
                    </a:cubicBezTo>
                    <a:lnTo>
                      <a:pt x="9715500" y="749300"/>
                    </a:lnTo>
                    <a:cubicBezTo>
                      <a:pt x="9715500" y="736600"/>
                      <a:pt x="9715500" y="736600"/>
                      <a:pt x="9702800" y="723900"/>
                    </a:cubicBezTo>
                    <a:lnTo>
                      <a:pt x="9359900" y="469900"/>
                    </a:lnTo>
                    <a:cubicBezTo>
                      <a:pt x="9334500" y="457200"/>
                      <a:pt x="9347200" y="431800"/>
                      <a:pt x="9372600" y="431800"/>
                    </a:cubicBezTo>
                    <a:lnTo>
                      <a:pt x="9804400" y="431800"/>
                    </a:lnTo>
                    <a:cubicBezTo>
                      <a:pt x="9817100" y="431800"/>
                      <a:pt x="9817100" y="431800"/>
                      <a:pt x="9829800" y="419100"/>
                    </a:cubicBezTo>
                    <a:lnTo>
                      <a:pt x="9956800" y="12700"/>
                    </a:lnTo>
                    <a:close/>
                  </a:path>
                </a:pathLst>
              </a:custGeom>
              <a:solidFill>
                <a:srgbClr val="56AEFF"/>
              </a:solidFill>
            </p:spPr>
            <p:txBody>
              <a:bodyPr/>
              <a:lstStyle/>
              <a:p>
                <a:endParaRPr lang="en-US" sz="900"/>
              </a:p>
            </p:txBody>
          </p:sp>
        </p:grpSp>
      </p:grpSp>
      <p:sp>
        <p:nvSpPr>
          <p:cNvPr id="19" name="TextBox 19"/>
          <p:cNvSpPr txBox="1"/>
          <p:nvPr/>
        </p:nvSpPr>
        <p:spPr>
          <a:xfrm>
            <a:off x="1308176" y="1171292"/>
            <a:ext cx="6200408" cy="738664"/>
          </a:xfrm>
          <a:prstGeom prst="rect">
            <a:avLst/>
          </a:prstGeom>
        </p:spPr>
        <p:txBody>
          <a:bodyPr wrap="square" lIns="0" tIns="0" rIns="0" bIns="0" rtlCol="0" anchor="t">
            <a:spAutoFit/>
          </a:bodyPr>
          <a:lstStyle/>
          <a:p>
            <a:pPr algn="ctr">
              <a:spcBef>
                <a:spcPct val="0"/>
              </a:spcBef>
            </a:pPr>
            <a:r>
              <a:rPr lang="en-US" sz="2400" b="1" dirty="0">
                <a:solidFill>
                  <a:schemeClr val="accent6">
                    <a:lumMod val="25000"/>
                  </a:schemeClr>
                </a:solidFill>
                <a:latin typeface="Now Bold"/>
              </a:rPr>
              <a:t>PATHFINDER IS ENGAGING VENDORS WITH A FOCUS ON SMALL BUSINESS</a:t>
            </a:r>
            <a:endParaRPr lang="en-US" sz="900" b="1" dirty="0">
              <a:solidFill>
                <a:schemeClr val="accent6">
                  <a:lumMod val="25000"/>
                </a:schemeClr>
              </a:solidFill>
            </a:endParaRPr>
          </a:p>
        </p:txBody>
      </p:sp>
      <p:sp>
        <p:nvSpPr>
          <p:cNvPr id="20" name="TextBox 20"/>
          <p:cNvSpPr txBox="1"/>
          <p:nvPr/>
        </p:nvSpPr>
        <p:spPr>
          <a:xfrm>
            <a:off x="3224568" y="4805544"/>
            <a:ext cx="4689568" cy="923330"/>
          </a:xfrm>
          <a:prstGeom prst="rect">
            <a:avLst/>
          </a:prstGeom>
        </p:spPr>
        <p:txBody>
          <a:bodyPr wrap="square" lIns="0" tIns="0" rIns="0" bIns="0" rtlCol="0" anchor="t">
            <a:spAutoFit/>
          </a:bodyPr>
          <a:lstStyle/>
          <a:p>
            <a:r>
              <a:rPr lang="en-US" sz="1500" spc="-40" dirty="0">
                <a:solidFill>
                  <a:schemeClr val="accent6">
                    <a:lumMod val="25000"/>
                  </a:schemeClr>
                </a:solidFill>
                <a:latin typeface="DM Sans"/>
              </a:rPr>
              <a:t>of Pathfinder submissions are from </a:t>
            </a:r>
            <a:r>
              <a:rPr lang="en-US" sz="1500" b="1" spc="-40" dirty="0">
                <a:solidFill>
                  <a:schemeClr val="accent6">
                    <a:lumMod val="25000"/>
                  </a:schemeClr>
                </a:solidFill>
                <a:latin typeface="DM Sans Bold"/>
              </a:rPr>
              <a:t>Veteran-Owned Small Businesses</a:t>
            </a:r>
            <a:r>
              <a:rPr lang="en-US" sz="1500" spc="-40" dirty="0">
                <a:solidFill>
                  <a:schemeClr val="accent6">
                    <a:lumMod val="25000"/>
                  </a:schemeClr>
                </a:solidFill>
                <a:latin typeface="DM Sans Bold"/>
              </a:rPr>
              <a:t> </a:t>
            </a:r>
            <a:r>
              <a:rPr lang="en-US" sz="1500" spc="-40" dirty="0">
                <a:solidFill>
                  <a:schemeClr val="accent6">
                    <a:lumMod val="25000"/>
                  </a:schemeClr>
                </a:solidFill>
                <a:latin typeface="DM Sans"/>
              </a:rPr>
              <a:t>(VOSBs) &amp; </a:t>
            </a:r>
            <a:r>
              <a:rPr lang="en-US" sz="1500" b="1" spc="-40" dirty="0">
                <a:solidFill>
                  <a:schemeClr val="accent6">
                    <a:lumMod val="25000"/>
                  </a:schemeClr>
                </a:solidFill>
                <a:latin typeface="DM Sans Bold"/>
              </a:rPr>
              <a:t>Service-Disabled Veteran-Owned Small Businesses </a:t>
            </a:r>
            <a:r>
              <a:rPr lang="en-US" sz="1500" spc="-40" dirty="0">
                <a:solidFill>
                  <a:schemeClr val="accent6">
                    <a:lumMod val="25000"/>
                  </a:schemeClr>
                </a:solidFill>
                <a:latin typeface="DM Sans"/>
              </a:rPr>
              <a:t>(SDVOSBs)</a:t>
            </a:r>
            <a:endParaRPr lang="en-US" sz="900" dirty="0">
              <a:solidFill>
                <a:schemeClr val="accent6">
                  <a:lumMod val="25000"/>
                </a:schemeClr>
              </a:solidFill>
            </a:endParaRPr>
          </a:p>
          <a:p>
            <a:pPr>
              <a:spcBef>
                <a:spcPct val="0"/>
              </a:spcBef>
            </a:pPr>
            <a:endParaRPr lang="en-US" sz="1500" spc="-40" dirty="0">
              <a:solidFill>
                <a:srgbClr val="FFFFFF"/>
              </a:solidFill>
              <a:latin typeface="DM Sans Bold"/>
            </a:endParaRPr>
          </a:p>
        </p:txBody>
      </p:sp>
      <p:sp>
        <p:nvSpPr>
          <p:cNvPr id="21" name="TextBox 21"/>
          <p:cNvSpPr txBox="1"/>
          <p:nvPr/>
        </p:nvSpPr>
        <p:spPr>
          <a:xfrm>
            <a:off x="3224568" y="3659419"/>
            <a:ext cx="2058741" cy="861774"/>
          </a:xfrm>
          <a:prstGeom prst="rect">
            <a:avLst/>
          </a:prstGeom>
        </p:spPr>
        <p:txBody>
          <a:bodyPr wrap="square" lIns="0" tIns="0" rIns="0" bIns="0" rtlCol="0" anchor="t">
            <a:spAutoFit/>
          </a:bodyPr>
          <a:lstStyle/>
          <a:p>
            <a:pPr>
              <a:spcBef>
                <a:spcPct val="0"/>
              </a:spcBef>
            </a:pPr>
            <a:r>
              <a:rPr lang="en-US" sz="1400" dirty="0">
                <a:solidFill>
                  <a:schemeClr val="accent6">
                    <a:lumMod val="25000"/>
                  </a:schemeClr>
                </a:solidFill>
                <a:latin typeface="DM Sans"/>
              </a:rPr>
              <a:t>of Pathfinder submissions are from </a:t>
            </a:r>
            <a:r>
              <a:rPr lang="en-US" sz="1400" b="1" dirty="0">
                <a:solidFill>
                  <a:schemeClr val="accent6">
                    <a:lumMod val="25000"/>
                  </a:schemeClr>
                </a:solidFill>
                <a:latin typeface="DM Sans Bold"/>
              </a:rPr>
              <a:t>Women-Owned Small Businesses</a:t>
            </a:r>
            <a:r>
              <a:rPr lang="en-US" sz="1400" b="1" dirty="0">
                <a:solidFill>
                  <a:schemeClr val="accent6">
                    <a:lumMod val="25000"/>
                  </a:schemeClr>
                </a:solidFill>
                <a:latin typeface="DM Sans"/>
              </a:rPr>
              <a:t> </a:t>
            </a:r>
            <a:r>
              <a:rPr lang="en-US" sz="1400" dirty="0">
                <a:solidFill>
                  <a:schemeClr val="accent6">
                    <a:lumMod val="25000"/>
                  </a:schemeClr>
                </a:solidFill>
                <a:latin typeface="DM Sans"/>
              </a:rPr>
              <a:t>(WOSBs)</a:t>
            </a:r>
            <a:endParaRPr lang="en-US" sz="900" dirty="0">
              <a:solidFill>
                <a:schemeClr val="accent6">
                  <a:lumMod val="25000"/>
                </a:schemeClr>
              </a:solidFill>
            </a:endParaRPr>
          </a:p>
        </p:txBody>
      </p:sp>
      <p:grpSp>
        <p:nvGrpSpPr>
          <p:cNvPr id="22" name="Group 22"/>
          <p:cNvGrpSpPr/>
          <p:nvPr/>
        </p:nvGrpSpPr>
        <p:grpSpPr>
          <a:xfrm>
            <a:off x="1415451" y="2075289"/>
            <a:ext cx="1424582" cy="1318313"/>
            <a:chOff x="0" y="64170"/>
            <a:chExt cx="3798884" cy="3515503"/>
          </a:xfrm>
        </p:grpSpPr>
        <p:sp>
          <p:nvSpPr>
            <p:cNvPr id="23" name="Freeform 23"/>
            <p:cNvSpPr/>
            <p:nvPr/>
          </p:nvSpPr>
          <p:spPr>
            <a:xfrm>
              <a:off x="70280" y="70280"/>
              <a:ext cx="3658321" cy="3322967"/>
            </a:xfrm>
            <a:custGeom>
              <a:avLst/>
              <a:gdLst/>
              <a:ahLst/>
              <a:cxnLst/>
              <a:rect l="l" t="t" r="r" b="b"/>
              <a:pathLst>
                <a:path w="3658321" h="3322967">
                  <a:moveTo>
                    <a:pt x="0" y="1661542"/>
                  </a:moveTo>
                  <a:cubicBezTo>
                    <a:pt x="0" y="743917"/>
                    <a:pt x="818882" y="0"/>
                    <a:pt x="1829161" y="0"/>
                  </a:cubicBezTo>
                  <a:cubicBezTo>
                    <a:pt x="2839439" y="0"/>
                    <a:pt x="3658321" y="743917"/>
                    <a:pt x="3658321" y="1661542"/>
                  </a:cubicBezTo>
                  <a:cubicBezTo>
                    <a:pt x="3658321" y="2579168"/>
                    <a:pt x="2839322" y="3322967"/>
                    <a:pt x="1829161" y="3322967"/>
                  </a:cubicBezTo>
                  <a:cubicBezTo>
                    <a:pt x="818999" y="3322967"/>
                    <a:pt x="0" y="2579168"/>
                    <a:pt x="0" y="1661542"/>
                  </a:cubicBezTo>
                  <a:close/>
                </a:path>
              </a:pathLst>
            </a:custGeom>
            <a:solidFill>
              <a:srgbClr val="FFFFFF"/>
            </a:solidFill>
          </p:spPr>
          <p:txBody>
            <a:bodyPr/>
            <a:lstStyle/>
            <a:p>
              <a:endParaRPr lang="en-US" sz="900"/>
            </a:p>
          </p:txBody>
        </p:sp>
        <p:sp>
          <p:nvSpPr>
            <p:cNvPr id="24" name="Freeform 24"/>
            <p:cNvSpPr/>
            <p:nvPr/>
          </p:nvSpPr>
          <p:spPr>
            <a:xfrm>
              <a:off x="0" y="67236"/>
              <a:ext cx="3798884" cy="3463527"/>
            </a:xfrm>
            <a:custGeom>
              <a:avLst/>
              <a:gdLst/>
              <a:ahLst/>
              <a:cxnLst/>
              <a:rect l="l" t="t" r="r" b="b"/>
              <a:pathLst>
                <a:path w="3798884" h="3463527">
                  <a:moveTo>
                    <a:pt x="0" y="1731822"/>
                  </a:moveTo>
                  <a:cubicBezTo>
                    <a:pt x="0" y="769100"/>
                    <a:pt x="856951" y="0"/>
                    <a:pt x="1899441" y="0"/>
                  </a:cubicBezTo>
                  <a:lnTo>
                    <a:pt x="1899441" y="70280"/>
                  </a:lnTo>
                  <a:lnTo>
                    <a:pt x="1899441" y="140560"/>
                  </a:lnTo>
                  <a:lnTo>
                    <a:pt x="1899441" y="70280"/>
                  </a:lnTo>
                  <a:lnTo>
                    <a:pt x="1899441" y="0"/>
                  </a:lnTo>
                  <a:cubicBezTo>
                    <a:pt x="2941931" y="0"/>
                    <a:pt x="3798884" y="769100"/>
                    <a:pt x="3798884" y="1731822"/>
                  </a:cubicBezTo>
                  <a:cubicBezTo>
                    <a:pt x="3798884" y="2694545"/>
                    <a:pt x="2941931" y="3463527"/>
                    <a:pt x="1899441" y="3463527"/>
                  </a:cubicBezTo>
                  <a:lnTo>
                    <a:pt x="1899441" y="3393247"/>
                  </a:lnTo>
                  <a:lnTo>
                    <a:pt x="1899441" y="3463527"/>
                  </a:lnTo>
                  <a:cubicBezTo>
                    <a:pt x="856951" y="3463527"/>
                    <a:pt x="0" y="2694427"/>
                    <a:pt x="0" y="1731822"/>
                  </a:cubicBezTo>
                  <a:lnTo>
                    <a:pt x="70280" y="1731822"/>
                  </a:lnTo>
                  <a:lnTo>
                    <a:pt x="140560" y="1731822"/>
                  </a:lnTo>
                  <a:lnTo>
                    <a:pt x="70280" y="1731822"/>
                  </a:lnTo>
                  <a:lnTo>
                    <a:pt x="0" y="1731822"/>
                  </a:lnTo>
                  <a:moveTo>
                    <a:pt x="140560" y="1731822"/>
                  </a:moveTo>
                  <a:cubicBezTo>
                    <a:pt x="140560" y="1770594"/>
                    <a:pt x="109052" y="1802103"/>
                    <a:pt x="70280" y="1802103"/>
                  </a:cubicBezTo>
                  <a:cubicBezTo>
                    <a:pt x="31509" y="1802103"/>
                    <a:pt x="0" y="1770594"/>
                    <a:pt x="0" y="1731822"/>
                  </a:cubicBezTo>
                  <a:cubicBezTo>
                    <a:pt x="0" y="1693051"/>
                    <a:pt x="31509" y="1661542"/>
                    <a:pt x="70280" y="1661542"/>
                  </a:cubicBezTo>
                  <a:cubicBezTo>
                    <a:pt x="109052" y="1661542"/>
                    <a:pt x="140560" y="1693051"/>
                    <a:pt x="140560" y="1731822"/>
                  </a:cubicBezTo>
                  <a:cubicBezTo>
                    <a:pt x="140560" y="2604469"/>
                    <a:pt x="921491" y="3323084"/>
                    <a:pt x="1899441" y="3323084"/>
                  </a:cubicBezTo>
                  <a:cubicBezTo>
                    <a:pt x="2877390" y="3323084"/>
                    <a:pt x="3658321" y="2604469"/>
                    <a:pt x="3658321" y="1731822"/>
                  </a:cubicBezTo>
                  <a:lnTo>
                    <a:pt x="3728601" y="1731822"/>
                  </a:lnTo>
                  <a:lnTo>
                    <a:pt x="3658321" y="1731822"/>
                  </a:lnTo>
                  <a:cubicBezTo>
                    <a:pt x="3658321" y="859176"/>
                    <a:pt x="2877273" y="140560"/>
                    <a:pt x="1899441" y="140560"/>
                  </a:cubicBezTo>
                  <a:cubicBezTo>
                    <a:pt x="1860670" y="140560"/>
                    <a:pt x="1829160" y="109052"/>
                    <a:pt x="1829160" y="70280"/>
                  </a:cubicBezTo>
                  <a:cubicBezTo>
                    <a:pt x="1829160" y="31509"/>
                    <a:pt x="1860670" y="0"/>
                    <a:pt x="1899441" y="0"/>
                  </a:cubicBezTo>
                  <a:cubicBezTo>
                    <a:pt x="1938212" y="0"/>
                    <a:pt x="1969721" y="31509"/>
                    <a:pt x="1969721" y="70280"/>
                  </a:cubicBezTo>
                  <a:cubicBezTo>
                    <a:pt x="1969721" y="109052"/>
                    <a:pt x="1938212" y="140560"/>
                    <a:pt x="1899441" y="140560"/>
                  </a:cubicBezTo>
                  <a:cubicBezTo>
                    <a:pt x="921491" y="140560"/>
                    <a:pt x="140560" y="859176"/>
                    <a:pt x="140560" y="1731822"/>
                  </a:cubicBezTo>
                  <a:close/>
                </a:path>
              </a:pathLst>
            </a:custGeom>
            <a:solidFill>
              <a:srgbClr val="003E73"/>
            </a:solidFill>
          </p:spPr>
          <p:txBody>
            <a:bodyPr/>
            <a:lstStyle/>
            <a:p>
              <a:endParaRPr lang="en-US" sz="900"/>
            </a:p>
          </p:txBody>
        </p:sp>
        <p:sp>
          <p:nvSpPr>
            <p:cNvPr id="25" name="TextBox 25"/>
            <p:cNvSpPr txBox="1"/>
            <p:nvPr/>
          </p:nvSpPr>
          <p:spPr>
            <a:xfrm>
              <a:off x="128599" y="64170"/>
              <a:ext cx="3658323" cy="3515503"/>
            </a:xfrm>
            <a:prstGeom prst="rect">
              <a:avLst/>
            </a:prstGeom>
          </p:spPr>
          <p:txBody>
            <a:bodyPr lIns="25400" tIns="25400" rIns="25400" bIns="25400" rtlCol="0" anchor="ctr"/>
            <a:lstStyle/>
            <a:p>
              <a:pPr algn="ctr">
                <a:lnSpc>
                  <a:spcPct val="139004"/>
                </a:lnSpc>
              </a:pPr>
              <a:r>
                <a:rPr lang="en-US" sz="3000" spc="-119" dirty="0" err="1">
                  <a:solidFill>
                    <a:srgbClr val="FFC000"/>
                  </a:solidFill>
                  <a:latin typeface="Open Sans Bold"/>
                </a:rPr>
                <a:t>200K</a:t>
              </a:r>
              <a:r>
                <a:rPr lang="en-US" sz="3000" spc="-119" dirty="0">
                  <a:solidFill>
                    <a:srgbClr val="FFC000"/>
                  </a:solidFill>
                  <a:latin typeface="Open Sans Bold"/>
                </a:rPr>
                <a:t>+</a:t>
              </a:r>
              <a:endParaRPr lang="en-US" sz="900" dirty="0"/>
            </a:p>
            <a:p>
              <a:pPr algn="ctr">
                <a:lnSpc>
                  <a:spcPct val="139024"/>
                </a:lnSpc>
              </a:pPr>
              <a:r>
                <a:rPr lang="en-US" sz="900" spc="-47" dirty="0">
                  <a:solidFill>
                    <a:srgbClr val="808080"/>
                  </a:solidFill>
                  <a:latin typeface="Open Sans Bold"/>
                </a:rPr>
                <a:t>Website Visits</a:t>
              </a:r>
              <a:endParaRPr lang="en-US" sz="900" spc="-47" dirty="0">
                <a:solidFill>
                  <a:srgbClr val="808080"/>
                </a:solidFill>
                <a:latin typeface="Open Sans Bold"/>
                <a:ea typeface="Open Sans Bold"/>
                <a:cs typeface="Open Sans Bold"/>
              </a:endParaRPr>
            </a:p>
          </p:txBody>
        </p:sp>
      </p:grpSp>
      <p:grpSp>
        <p:nvGrpSpPr>
          <p:cNvPr id="26" name="Group 26"/>
          <p:cNvGrpSpPr/>
          <p:nvPr/>
        </p:nvGrpSpPr>
        <p:grpSpPr>
          <a:xfrm>
            <a:off x="3463489" y="2071288"/>
            <a:ext cx="1397204" cy="1303973"/>
            <a:chOff x="0" y="-135488"/>
            <a:chExt cx="3725879" cy="3477260"/>
          </a:xfrm>
        </p:grpSpPr>
        <p:sp>
          <p:nvSpPr>
            <p:cNvPr id="27" name="Freeform 27"/>
            <p:cNvSpPr/>
            <p:nvPr/>
          </p:nvSpPr>
          <p:spPr>
            <a:xfrm>
              <a:off x="72747" y="72747"/>
              <a:ext cx="3580260" cy="3196275"/>
            </a:xfrm>
            <a:custGeom>
              <a:avLst/>
              <a:gdLst/>
              <a:ahLst/>
              <a:cxnLst/>
              <a:rect l="l" t="t" r="r" b="b"/>
              <a:pathLst>
                <a:path w="3580260" h="3196275">
                  <a:moveTo>
                    <a:pt x="0" y="1598138"/>
                  </a:moveTo>
                  <a:cubicBezTo>
                    <a:pt x="0" y="715470"/>
                    <a:pt x="801433" y="0"/>
                    <a:pt x="1790191" y="0"/>
                  </a:cubicBezTo>
                  <a:cubicBezTo>
                    <a:pt x="2778948" y="0"/>
                    <a:pt x="3580260" y="715470"/>
                    <a:pt x="3580260" y="1598138"/>
                  </a:cubicBezTo>
                  <a:cubicBezTo>
                    <a:pt x="3580260" y="2480806"/>
                    <a:pt x="2778827" y="3196276"/>
                    <a:pt x="1790070" y="3196276"/>
                  </a:cubicBezTo>
                  <a:cubicBezTo>
                    <a:pt x="801312" y="3196276"/>
                    <a:pt x="0" y="2480684"/>
                    <a:pt x="0" y="1598138"/>
                  </a:cubicBezTo>
                  <a:close/>
                </a:path>
              </a:pathLst>
            </a:custGeom>
            <a:solidFill>
              <a:srgbClr val="FFFFFF"/>
            </a:solidFill>
          </p:spPr>
          <p:txBody>
            <a:bodyPr/>
            <a:lstStyle/>
            <a:p>
              <a:endParaRPr lang="en-US" sz="900"/>
            </a:p>
          </p:txBody>
        </p:sp>
        <p:sp>
          <p:nvSpPr>
            <p:cNvPr id="28" name="Freeform 28"/>
            <p:cNvSpPr/>
            <p:nvPr/>
          </p:nvSpPr>
          <p:spPr>
            <a:xfrm>
              <a:off x="0" y="0"/>
              <a:ext cx="3725879" cy="3341772"/>
            </a:xfrm>
            <a:custGeom>
              <a:avLst/>
              <a:gdLst/>
              <a:ahLst/>
              <a:cxnLst/>
              <a:rect l="l" t="t" r="r" b="b"/>
              <a:pathLst>
                <a:path w="3725879" h="3341772">
                  <a:moveTo>
                    <a:pt x="0" y="1670885"/>
                  </a:moveTo>
                  <a:cubicBezTo>
                    <a:pt x="0" y="740568"/>
                    <a:pt x="842050" y="0"/>
                    <a:pt x="1862938" y="0"/>
                  </a:cubicBezTo>
                  <a:lnTo>
                    <a:pt x="1862938" y="72747"/>
                  </a:lnTo>
                  <a:lnTo>
                    <a:pt x="1862938" y="0"/>
                  </a:lnTo>
                  <a:cubicBezTo>
                    <a:pt x="2883825" y="0"/>
                    <a:pt x="3725879" y="740568"/>
                    <a:pt x="3725879" y="1670885"/>
                  </a:cubicBezTo>
                  <a:lnTo>
                    <a:pt x="3653128" y="1670885"/>
                  </a:lnTo>
                  <a:lnTo>
                    <a:pt x="3725879" y="1670885"/>
                  </a:lnTo>
                  <a:cubicBezTo>
                    <a:pt x="3725879" y="2601202"/>
                    <a:pt x="2883825" y="3341772"/>
                    <a:pt x="1862938" y="3341772"/>
                  </a:cubicBezTo>
                  <a:lnTo>
                    <a:pt x="1862938" y="3269023"/>
                  </a:lnTo>
                  <a:lnTo>
                    <a:pt x="1862938" y="3341772"/>
                  </a:lnTo>
                  <a:cubicBezTo>
                    <a:pt x="842050" y="3341772"/>
                    <a:pt x="0" y="2601202"/>
                    <a:pt x="0" y="1670885"/>
                  </a:cubicBezTo>
                  <a:lnTo>
                    <a:pt x="72747" y="1670885"/>
                  </a:lnTo>
                  <a:lnTo>
                    <a:pt x="145495" y="1670885"/>
                  </a:lnTo>
                  <a:lnTo>
                    <a:pt x="72747" y="1670885"/>
                  </a:lnTo>
                  <a:lnTo>
                    <a:pt x="0" y="1670885"/>
                  </a:lnTo>
                  <a:moveTo>
                    <a:pt x="145495" y="1670885"/>
                  </a:moveTo>
                  <a:cubicBezTo>
                    <a:pt x="145495" y="1711017"/>
                    <a:pt x="112880" y="1743632"/>
                    <a:pt x="72747" y="1743632"/>
                  </a:cubicBezTo>
                  <a:cubicBezTo>
                    <a:pt x="32615" y="1743632"/>
                    <a:pt x="0" y="1711017"/>
                    <a:pt x="0" y="1670885"/>
                  </a:cubicBezTo>
                  <a:cubicBezTo>
                    <a:pt x="0" y="1630753"/>
                    <a:pt x="32615" y="1598138"/>
                    <a:pt x="72747" y="1598138"/>
                  </a:cubicBezTo>
                  <a:cubicBezTo>
                    <a:pt x="112880" y="1598138"/>
                    <a:pt x="145495" y="1630753"/>
                    <a:pt x="145495" y="1670885"/>
                  </a:cubicBezTo>
                  <a:cubicBezTo>
                    <a:pt x="145495" y="2505782"/>
                    <a:pt x="906432" y="3196275"/>
                    <a:pt x="1862938" y="3196275"/>
                  </a:cubicBezTo>
                  <a:cubicBezTo>
                    <a:pt x="2819444" y="3196275"/>
                    <a:pt x="3580381" y="2505782"/>
                    <a:pt x="3580381" y="1670885"/>
                  </a:cubicBezTo>
                  <a:cubicBezTo>
                    <a:pt x="3580381" y="835988"/>
                    <a:pt x="2819444" y="145495"/>
                    <a:pt x="1862938" y="145495"/>
                  </a:cubicBezTo>
                  <a:lnTo>
                    <a:pt x="1862938" y="72747"/>
                  </a:lnTo>
                  <a:lnTo>
                    <a:pt x="1862938" y="145495"/>
                  </a:lnTo>
                  <a:cubicBezTo>
                    <a:pt x="906432" y="145495"/>
                    <a:pt x="145495" y="835988"/>
                    <a:pt x="145495" y="1670885"/>
                  </a:cubicBezTo>
                  <a:close/>
                </a:path>
              </a:pathLst>
            </a:custGeom>
            <a:solidFill>
              <a:srgbClr val="003E73"/>
            </a:solidFill>
          </p:spPr>
          <p:txBody>
            <a:bodyPr/>
            <a:lstStyle/>
            <a:p>
              <a:endParaRPr lang="en-US" sz="900"/>
            </a:p>
          </p:txBody>
        </p:sp>
        <p:sp>
          <p:nvSpPr>
            <p:cNvPr id="29" name="TextBox 29"/>
            <p:cNvSpPr txBox="1"/>
            <p:nvPr/>
          </p:nvSpPr>
          <p:spPr>
            <a:xfrm>
              <a:off x="58784" y="-135488"/>
              <a:ext cx="3653007" cy="3471744"/>
            </a:xfrm>
            <a:prstGeom prst="rect">
              <a:avLst/>
            </a:prstGeom>
          </p:spPr>
          <p:txBody>
            <a:bodyPr lIns="25400" tIns="25400" rIns="25400" bIns="25400" rtlCol="0" anchor="ctr"/>
            <a:lstStyle/>
            <a:p>
              <a:pPr algn="ctr">
                <a:lnSpc>
                  <a:spcPct val="139024"/>
                </a:lnSpc>
              </a:pPr>
              <a:r>
                <a:rPr lang="en-US" sz="2700" spc="-107" dirty="0">
                  <a:solidFill>
                    <a:srgbClr val="FFC000"/>
                  </a:solidFill>
                  <a:latin typeface="Open Sans Bold"/>
                </a:rPr>
                <a:t>1700+</a:t>
              </a:r>
              <a:endParaRPr lang="en-US" sz="900" dirty="0"/>
            </a:p>
            <a:p>
              <a:pPr algn="ctr">
                <a:lnSpc>
                  <a:spcPct val="139024"/>
                </a:lnSpc>
              </a:pPr>
              <a:r>
                <a:rPr lang="en-US" sz="900" spc="-35" dirty="0">
                  <a:solidFill>
                    <a:srgbClr val="808080"/>
                  </a:solidFill>
                  <a:latin typeface="Open Sans Bold"/>
                </a:rPr>
                <a:t>Vendor Submissions</a:t>
              </a:r>
              <a:endParaRPr lang="en-US" sz="900" spc="-35" dirty="0">
                <a:solidFill>
                  <a:srgbClr val="808080"/>
                </a:solidFill>
                <a:latin typeface="Open Sans Bold"/>
                <a:ea typeface="Open Sans Bold"/>
                <a:cs typeface="Open Sans Bold"/>
              </a:endParaRPr>
            </a:p>
          </p:txBody>
        </p:sp>
      </p:grpSp>
      <p:sp>
        <p:nvSpPr>
          <p:cNvPr id="32" name="TextBox 30">
            <a:extLst>
              <a:ext uri="{FF2B5EF4-FFF2-40B4-BE49-F238E27FC236}">
                <a16:creationId xmlns:a16="http://schemas.microsoft.com/office/drawing/2014/main" id="{7B1214E4-D7D3-B764-F986-446123C52348}"/>
              </a:ext>
            </a:extLst>
          </p:cNvPr>
          <p:cNvSpPr txBox="1"/>
          <p:nvPr/>
        </p:nvSpPr>
        <p:spPr>
          <a:xfrm>
            <a:off x="-410689" y="203259"/>
            <a:ext cx="1543050" cy="1615381"/>
          </a:xfrm>
          <a:prstGeom prst="rect">
            <a:avLst/>
          </a:prstGeom>
        </p:spPr>
        <p:txBody>
          <a:bodyPr lIns="25400" tIns="25400" rIns="25400" bIns="25400" rtlCol="0" anchor="ctr"/>
          <a:lstStyle/>
          <a:p>
            <a:pPr algn="ctr">
              <a:lnSpc>
                <a:spcPct val="176490"/>
              </a:lnSpc>
            </a:pPr>
            <a:endParaRPr lang="en-US" sz="900">
              <a:cs typeface="Calibri"/>
            </a:endParaRPr>
          </a:p>
        </p:txBody>
      </p:sp>
      <p:pic>
        <p:nvPicPr>
          <p:cNvPr id="36" name="Picture 35">
            <a:extLst>
              <a:ext uri="{FF2B5EF4-FFF2-40B4-BE49-F238E27FC236}">
                <a16:creationId xmlns:a16="http://schemas.microsoft.com/office/drawing/2014/main" id="{9833170C-E9AB-062A-4DD3-8CB115D2CFEC}"/>
              </a:ext>
            </a:extLst>
          </p:cNvPr>
          <p:cNvPicPr>
            <a:picLocks noChangeAspect="1"/>
          </p:cNvPicPr>
          <p:nvPr/>
        </p:nvPicPr>
        <p:blipFill>
          <a:blip r:embed="rId5">
            <a:duotone>
              <a:prstClr val="black"/>
              <a:schemeClr val="tx2">
                <a:tint val="45000"/>
                <a:satMod val="400000"/>
              </a:schemeClr>
            </a:duotone>
          </a:blip>
          <a:stretch>
            <a:fillRect/>
          </a:stretch>
        </p:blipFill>
        <p:spPr>
          <a:xfrm>
            <a:off x="5071223" y="1011543"/>
            <a:ext cx="4985497" cy="3775960"/>
          </a:xfrm>
          <a:prstGeom prst="rect">
            <a:avLst/>
          </a:prstGeom>
        </p:spPr>
      </p:pic>
      <p:grpSp>
        <p:nvGrpSpPr>
          <p:cNvPr id="2" name="Group 12">
            <a:extLst>
              <a:ext uri="{FF2B5EF4-FFF2-40B4-BE49-F238E27FC236}">
                <a16:creationId xmlns:a16="http://schemas.microsoft.com/office/drawing/2014/main" id="{7536088F-C32C-5DBF-1039-CE46E9B372FB}"/>
              </a:ext>
            </a:extLst>
          </p:cNvPr>
          <p:cNvGrpSpPr/>
          <p:nvPr/>
        </p:nvGrpSpPr>
        <p:grpSpPr>
          <a:xfrm>
            <a:off x="1020020" y="5352165"/>
            <a:ext cx="1489365" cy="133716"/>
            <a:chOff x="-3793" y="0"/>
            <a:chExt cx="3971640" cy="356575"/>
          </a:xfrm>
        </p:grpSpPr>
        <p:grpSp>
          <p:nvGrpSpPr>
            <p:cNvPr id="3" name="Group 13">
              <a:extLst>
                <a:ext uri="{FF2B5EF4-FFF2-40B4-BE49-F238E27FC236}">
                  <a16:creationId xmlns:a16="http://schemas.microsoft.com/office/drawing/2014/main" id="{22F9845F-9C42-73E5-46A7-4AB8BFA440B1}"/>
                </a:ext>
              </a:extLst>
            </p:cNvPr>
            <p:cNvGrpSpPr>
              <a:grpSpLocks noChangeAspect="1"/>
            </p:cNvGrpSpPr>
            <p:nvPr/>
          </p:nvGrpSpPr>
          <p:grpSpPr>
            <a:xfrm>
              <a:off x="-3793" y="0"/>
              <a:ext cx="3971640" cy="356575"/>
              <a:chOff x="-12700" y="0"/>
              <a:chExt cx="13296900" cy="1193800"/>
            </a:xfrm>
          </p:grpSpPr>
          <p:sp>
            <p:nvSpPr>
              <p:cNvPr id="30" name="Freeform 14">
                <a:extLst>
                  <a:ext uri="{FF2B5EF4-FFF2-40B4-BE49-F238E27FC236}">
                    <a16:creationId xmlns:a16="http://schemas.microsoft.com/office/drawing/2014/main" id="{706B699C-21C1-5342-6697-91AA939C735D}"/>
                  </a:ext>
                </a:extLst>
              </p:cNvPr>
              <p:cNvSpPr/>
              <p:nvPr/>
            </p:nvSpPr>
            <p:spPr>
              <a:xfrm>
                <a:off x="-12700" y="0"/>
                <a:ext cx="2628900" cy="1193800"/>
              </a:xfrm>
              <a:custGeom>
                <a:avLst/>
                <a:gdLst/>
                <a:ahLst/>
                <a:cxnLst/>
                <a:rect l="l" t="t" r="r" b="b"/>
                <a:pathLst>
                  <a:path w="2628900" h="11938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1955800" y="12700"/>
                    </a:moveTo>
                    <a:cubicBezTo>
                      <a:pt x="1968500" y="0"/>
                      <a:pt x="1993900" y="0"/>
                      <a:pt x="2006600" y="12700"/>
                    </a:cubicBezTo>
                    <a:lnTo>
                      <a:pt x="2133600" y="419100"/>
                    </a:lnTo>
                    <a:cubicBezTo>
                      <a:pt x="2146300" y="431800"/>
                      <a:pt x="2146300" y="431800"/>
                      <a:pt x="2159000" y="431800"/>
                    </a:cubicBezTo>
                    <a:lnTo>
                      <a:pt x="2590800" y="431800"/>
                    </a:lnTo>
                    <a:cubicBezTo>
                      <a:pt x="2616200" y="431800"/>
                      <a:pt x="2628900" y="457200"/>
                      <a:pt x="2603500" y="469900"/>
                    </a:cubicBezTo>
                    <a:lnTo>
                      <a:pt x="2260600" y="723900"/>
                    </a:lnTo>
                    <a:cubicBezTo>
                      <a:pt x="2247900" y="736600"/>
                      <a:pt x="2247900" y="736600"/>
                      <a:pt x="2247900" y="749300"/>
                    </a:cubicBezTo>
                    <a:lnTo>
                      <a:pt x="2374900" y="1155700"/>
                    </a:lnTo>
                    <a:cubicBezTo>
                      <a:pt x="2387600" y="1181100"/>
                      <a:pt x="2362200" y="1193800"/>
                      <a:pt x="2349500" y="1181100"/>
                    </a:cubicBezTo>
                    <a:lnTo>
                      <a:pt x="1993900" y="927100"/>
                    </a:lnTo>
                    <a:cubicBezTo>
                      <a:pt x="1981200" y="927100"/>
                      <a:pt x="1981200" y="927100"/>
                      <a:pt x="1968500" y="927100"/>
                    </a:cubicBezTo>
                    <a:lnTo>
                      <a:pt x="1612900" y="1181100"/>
                    </a:lnTo>
                    <a:cubicBezTo>
                      <a:pt x="1600200" y="1193800"/>
                      <a:pt x="1574800" y="1181100"/>
                      <a:pt x="1587500" y="1155700"/>
                    </a:cubicBezTo>
                    <a:lnTo>
                      <a:pt x="1714500" y="749300"/>
                    </a:lnTo>
                    <a:cubicBezTo>
                      <a:pt x="1714500" y="736600"/>
                      <a:pt x="1714500" y="736600"/>
                      <a:pt x="1701800" y="723900"/>
                    </a:cubicBezTo>
                    <a:lnTo>
                      <a:pt x="1358900" y="469900"/>
                    </a:lnTo>
                    <a:cubicBezTo>
                      <a:pt x="1333500" y="457200"/>
                      <a:pt x="1346200" y="431800"/>
                      <a:pt x="1371600" y="431800"/>
                    </a:cubicBezTo>
                    <a:lnTo>
                      <a:pt x="1803400" y="431800"/>
                    </a:lnTo>
                    <a:cubicBezTo>
                      <a:pt x="1816100" y="431800"/>
                      <a:pt x="1816100" y="431800"/>
                      <a:pt x="1828800" y="419100"/>
                    </a:cubicBezTo>
                    <a:lnTo>
                      <a:pt x="1955800" y="12700"/>
                    </a:lnTo>
                    <a:close/>
                  </a:path>
                </a:pathLst>
              </a:custGeom>
              <a:solidFill>
                <a:srgbClr val="FFFFFF"/>
              </a:solidFill>
            </p:spPr>
            <p:txBody>
              <a:bodyPr/>
              <a:lstStyle/>
              <a:p>
                <a:endParaRPr lang="en-US" sz="900"/>
              </a:p>
            </p:txBody>
          </p:sp>
          <p:sp>
            <p:nvSpPr>
              <p:cNvPr id="31" name="Freeform 15">
                <a:extLst>
                  <a:ext uri="{FF2B5EF4-FFF2-40B4-BE49-F238E27FC236}">
                    <a16:creationId xmlns:a16="http://schemas.microsoft.com/office/drawing/2014/main" id="{8A9A963E-19EC-DF5E-CF33-25774E2D9B2B}"/>
                  </a:ext>
                </a:extLst>
              </p:cNvPr>
              <p:cNvSpPr/>
              <p:nvPr/>
            </p:nvSpPr>
            <p:spPr>
              <a:xfrm>
                <a:off x="2654300" y="0"/>
                <a:ext cx="10629900" cy="1193800"/>
              </a:xfrm>
              <a:custGeom>
                <a:avLst/>
                <a:gdLst/>
                <a:ahLst/>
                <a:cxnLst/>
                <a:rect l="l" t="t" r="r" b="b"/>
                <a:pathLst>
                  <a:path w="10629900" h="1193800">
                    <a:moveTo>
                      <a:pt x="622300" y="12700"/>
                    </a:moveTo>
                    <a:cubicBezTo>
                      <a:pt x="635000" y="0"/>
                      <a:pt x="660400" y="0"/>
                      <a:pt x="673100" y="12700"/>
                    </a:cubicBezTo>
                    <a:lnTo>
                      <a:pt x="800100" y="419100"/>
                    </a:lnTo>
                    <a:cubicBezTo>
                      <a:pt x="812800" y="431800"/>
                      <a:pt x="812800" y="431800"/>
                      <a:pt x="825500" y="431800"/>
                    </a:cubicBezTo>
                    <a:lnTo>
                      <a:pt x="1257300" y="431800"/>
                    </a:lnTo>
                    <a:cubicBezTo>
                      <a:pt x="1282700" y="431800"/>
                      <a:pt x="1295400" y="457200"/>
                      <a:pt x="1270000" y="469900"/>
                    </a:cubicBezTo>
                    <a:lnTo>
                      <a:pt x="927100" y="723900"/>
                    </a:lnTo>
                    <a:cubicBezTo>
                      <a:pt x="914400" y="736600"/>
                      <a:pt x="914400" y="736600"/>
                      <a:pt x="914400" y="749300"/>
                    </a:cubicBezTo>
                    <a:lnTo>
                      <a:pt x="1041400" y="1155700"/>
                    </a:lnTo>
                    <a:cubicBezTo>
                      <a:pt x="1054100" y="1181100"/>
                      <a:pt x="1028700" y="1193800"/>
                      <a:pt x="1016000" y="1181100"/>
                    </a:cubicBezTo>
                    <a:lnTo>
                      <a:pt x="660400" y="927100"/>
                    </a:lnTo>
                    <a:cubicBezTo>
                      <a:pt x="647700" y="927100"/>
                      <a:pt x="647700" y="927100"/>
                      <a:pt x="635000" y="927100"/>
                    </a:cubicBezTo>
                    <a:lnTo>
                      <a:pt x="279400" y="1181100"/>
                    </a:lnTo>
                    <a:cubicBezTo>
                      <a:pt x="266700" y="1193800"/>
                      <a:pt x="241300" y="1181100"/>
                      <a:pt x="254000" y="1155700"/>
                    </a:cubicBezTo>
                    <a:lnTo>
                      <a:pt x="381000" y="749300"/>
                    </a:lnTo>
                    <a:cubicBezTo>
                      <a:pt x="381000" y="736600"/>
                      <a:pt x="381000" y="736600"/>
                      <a:pt x="368300" y="723900"/>
                    </a:cubicBezTo>
                    <a:lnTo>
                      <a:pt x="25400" y="469900"/>
                    </a:lnTo>
                    <a:cubicBezTo>
                      <a:pt x="0" y="457200"/>
                      <a:pt x="12700" y="431800"/>
                      <a:pt x="38100" y="431800"/>
                    </a:cubicBezTo>
                    <a:lnTo>
                      <a:pt x="469900" y="431800"/>
                    </a:lnTo>
                    <a:cubicBezTo>
                      <a:pt x="482600" y="431800"/>
                      <a:pt x="482600" y="431800"/>
                      <a:pt x="495300" y="419100"/>
                    </a:cubicBezTo>
                    <a:lnTo>
                      <a:pt x="622300" y="12700"/>
                    </a:lnTo>
                    <a:close/>
                    <a:moveTo>
                      <a:pt x="1955800" y="12700"/>
                    </a:moveTo>
                    <a:cubicBezTo>
                      <a:pt x="1968500" y="0"/>
                      <a:pt x="1993900" y="0"/>
                      <a:pt x="2006600" y="12700"/>
                    </a:cubicBezTo>
                    <a:lnTo>
                      <a:pt x="2133600" y="419100"/>
                    </a:lnTo>
                    <a:cubicBezTo>
                      <a:pt x="2146300" y="431800"/>
                      <a:pt x="2146300" y="431800"/>
                      <a:pt x="2159000" y="431800"/>
                    </a:cubicBezTo>
                    <a:lnTo>
                      <a:pt x="2590800" y="431800"/>
                    </a:lnTo>
                    <a:cubicBezTo>
                      <a:pt x="2616200" y="431800"/>
                      <a:pt x="2628900" y="457200"/>
                      <a:pt x="2603500" y="469900"/>
                    </a:cubicBezTo>
                    <a:lnTo>
                      <a:pt x="2260600" y="723900"/>
                    </a:lnTo>
                    <a:cubicBezTo>
                      <a:pt x="2247900" y="736600"/>
                      <a:pt x="2247900" y="736600"/>
                      <a:pt x="2247900" y="749300"/>
                    </a:cubicBezTo>
                    <a:lnTo>
                      <a:pt x="2374900" y="1155700"/>
                    </a:lnTo>
                    <a:cubicBezTo>
                      <a:pt x="2387600" y="1181100"/>
                      <a:pt x="2362200" y="1193800"/>
                      <a:pt x="2349500" y="1181100"/>
                    </a:cubicBezTo>
                    <a:lnTo>
                      <a:pt x="1993900" y="927100"/>
                    </a:lnTo>
                    <a:cubicBezTo>
                      <a:pt x="1981200" y="927100"/>
                      <a:pt x="1981200" y="927100"/>
                      <a:pt x="1968500" y="927100"/>
                    </a:cubicBezTo>
                    <a:lnTo>
                      <a:pt x="1612900" y="1181100"/>
                    </a:lnTo>
                    <a:cubicBezTo>
                      <a:pt x="1600200" y="1193800"/>
                      <a:pt x="1574800" y="1181100"/>
                      <a:pt x="1587500" y="1155700"/>
                    </a:cubicBezTo>
                    <a:lnTo>
                      <a:pt x="1714500" y="749300"/>
                    </a:lnTo>
                    <a:cubicBezTo>
                      <a:pt x="1714500" y="736600"/>
                      <a:pt x="1714500" y="736600"/>
                      <a:pt x="1701800" y="723900"/>
                    </a:cubicBezTo>
                    <a:lnTo>
                      <a:pt x="1358900" y="469900"/>
                    </a:lnTo>
                    <a:cubicBezTo>
                      <a:pt x="1333500" y="457200"/>
                      <a:pt x="1346200" y="431800"/>
                      <a:pt x="1371600" y="431800"/>
                    </a:cubicBezTo>
                    <a:lnTo>
                      <a:pt x="1803400" y="431800"/>
                    </a:lnTo>
                    <a:cubicBezTo>
                      <a:pt x="1816100" y="431800"/>
                      <a:pt x="1816100" y="431800"/>
                      <a:pt x="1828800" y="419100"/>
                    </a:cubicBezTo>
                    <a:lnTo>
                      <a:pt x="1955800" y="12700"/>
                    </a:lnTo>
                    <a:close/>
                    <a:moveTo>
                      <a:pt x="3289300" y="12700"/>
                    </a:moveTo>
                    <a:cubicBezTo>
                      <a:pt x="3302000" y="0"/>
                      <a:pt x="3327400" y="0"/>
                      <a:pt x="3340100" y="12700"/>
                    </a:cubicBezTo>
                    <a:lnTo>
                      <a:pt x="3467100" y="419100"/>
                    </a:lnTo>
                    <a:cubicBezTo>
                      <a:pt x="3479800" y="431800"/>
                      <a:pt x="3479800" y="431800"/>
                      <a:pt x="3492500" y="431800"/>
                    </a:cubicBezTo>
                    <a:lnTo>
                      <a:pt x="3924300" y="431800"/>
                    </a:lnTo>
                    <a:cubicBezTo>
                      <a:pt x="3949700" y="431800"/>
                      <a:pt x="3962400" y="457200"/>
                      <a:pt x="3937000" y="469900"/>
                    </a:cubicBezTo>
                    <a:lnTo>
                      <a:pt x="3594100" y="723900"/>
                    </a:lnTo>
                    <a:cubicBezTo>
                      <a:pt x="3581400" y="736600"/>
                      <a:pt x="3581400" y="736600"/>
                      <a:pt x="3581400" y="749300"/>
                    </a:cubicBezTo>
                    <a:lnTo>
                      <a:pt x="3708400" y="1155700"/>
                    </a:lnTo>
                    <a:cubicBezTo>
                      <a:pt x="3721100" y="1181100"/>
                      <a:pt x="3695700" y="1193800"/>
                      <a:pt x="3683000" y="1181100"/>
                    </a:cubicBezTo>
                    <a:lnTo>
                      <a:pt x="3327400" y="927100"/>
                    </a:lnTo>
                    <a:cubicBezTo>
                      <a:pt x="3314700" y="927100"/>
                      <a:pt x="3314700" y="927100"/>
                      <a:pt x="3302000" y="927100"/>
                    </a:cubicBezTo>
                    <a:lnTo>
                      <a:pt x="2946400" y="1181100"/>
                    </a:lnTo>
                    <a:cubicBezTo>
                      <a:pt x="2933700" y="1193800"/>
                      <a:pt x="2908300" y="1181100"/>
                      <a:pt x="2921000" y="1155700"/>
                    </a:cubicBezTo>
                    <a:lnTo>
                      <a:pt x="3048000" y="749300"/>
                    </a:lnTo>
                    <a:cubicBezTo>
                      <a:pt x="3048000" y="736600"/>
                      <a:pt x="3048000" y="736600"/>
                      <a:pt x="3035300" y="723900"/>
                    </a:cubicBezTo>
                    <a:lnTo>
                      <a:pt x="2692400" y="469900"/>
                    </a:lnTo>
                    <a:cubicBezTo>
                      <a:pt x="2667000" y="457200"/>
                      <a:pt x="2679700" y="431800"/>
                      <a:pt x="2705100" y="431800"/>
                    </a:cubicBezTo>
                    <a:lnTo>
                      <a:pt x="3136900" y="431800"/>
                    </a:lnTo>
                    <a:cubicBezTo>
                      <a:pt x="3149600" y="431800"/>
                      <a:pt x="3149600" y="431800"/>
                      <a:pt x="3162300" y="419100"/>
                    </a:cubicBezTo>
                    <a:lnTo>
                      <a:pt x="3289300" y="12700"/>
                    </a:lnTo>
                    <a:close/>
                    <a:moveTo>
                      <a:pt x="4622800" y="12700"/>
                    </a:moveTo>
                    <a:cubicBezTo>
                      <a:pt x="4635500" y="0"/>
                      <a:pt x="4660900" y="0"/>
                      <a:pt x="4673600" y="12700"/>
                    </a:cubicBezTo>
                    <a:lnTo>
                      <a:pt x="4800600" y="419100"/>
                    </a:lnTo>
                    <a:cubicBezTo>
                      <a:pt x="4813300" y="431800"/>
                      <a:pt x="4813300" y="431800"/>
                      <a:pt x="4826000" y="431800"/>
                    </a:cubicBezTo>
                    <a:lnTo>
                      <a:pt x="5257800" y="431800"/>
                    </a:lnTo>
                    <a:cubicBezTo>
                      <a:pt x="5283200" y="431800"/>
                      <a:pt x="5295900" y="457200"/>
                      <a:pt x="5270500" y="469900"/>
                    </a:cubicBezTo>
                    <a:lnTo>
                      <a:pt x="4927600" y="723900"/>
                    </a:lnTo>
                    <a:cubicBezTo>
                      <a:pt x="4914900" y="736600"/>
                      <a:pt x="4914900" y="736600"/>
                      <a:pt x="4914900" y="749300"/>
                    </a:cubicBezTo>
                    <a:lnTo>
                      <a:pt x="5041900" y="1155700"/>
                    </a:lnTo>
                    <a:cubicBezTo>
                      <a:pt x="5054600" y="1181100"/>
                      <a:pt x="5029200" y="1193800"/>
                      <a:pt x="5016500" y="1181100"/>
                    </a:cubicBezTo>
                    <a:lnTo>
                      <a:pt x="4660900" y="927100"/>
                    </a:lnTo>
                    <a:cubicBezTo>
                      <a:pt x="4648200" y="927100"/>
                      <a:pt x="4648200" y="927100"/>
                      <a:pt x="4635500" y="927100"/>
                    </a:cubicBezTo>
                    <a:lnTo>
                      <a:pt x="4279900" y="1181100"/>
                    </a:lnTo>
                    <a:cubicBezTo>
                      <a:pt x="4267200" y="1193800"/>
                      <a:pt x="4241800" y="1181100"/>
                      <a:pt x="4254500" y="1155700"/>
                    </a:cubicBezTo>
                    <a:lnTo>
                      <a:pt x="4381500" y="749300"/>
                    </a:lnTo>
                    <a:cubicBezTo>
                      <a:pt x="4381500" y="736600"/>
                      <a:pt x="4381500" y="736600"/>
                      <a:pt x="4368800" y="723900"/>
                    </a:cubicBezTo>
                    <a:lnTo>
                      <a:pt x="4025900" y="469900"/>
                    </a:lnTo>
                    <a:cubicBezTo>
                      <a:pt x="4000500" y="457200"/>
                      <a:pt x="4013200" y="431800"/>
                      <a:pt x="4038600" y="431800"/>
                    </a:cubicBezTo>
                    <a:lnTo>
                      <a:pt x="4470400" y="431800"/>
                    </a:lnTo>
                    <a:cubicBezTo>
                      <a:pt x="4483100" y="431800"/>
                      <a:pt x="4483100" y="431800"/>
                      <a:pt x="4495800" y="419100"/>
                    </a:cubicBezTo>
                    <a:lnTo>
                      <a:pt x="4622800" y="12700"/>
                    </a:lnTo>
                    <a:close/>
                    <a:moveTo>
                      <a:pt x="5956300" y="12700"/>
                    </a:moveTo>
                    <a:cubicBezTo>
                      <a:pt x="5969000" y="0"/>
                      <a:pt x="5994400" y="0"/>
                      <a:pt x="6007100" y="12700"/>
                    </a:cubicBezTo>
                    <a:lnTo>
                      <a:pt x="6134100" y="419100"/>
                    </a:lnTo>
                    <a:cubicBezTo>
                      <a:pt x="6146800" y="431800"/>
                      <a:pt x="6146800" y="431800"/>
                      <a:pt x="6159500" y="431800"/>
                    </a:cubicBezTo>
                    <a:lnTo>
                      <a:pt x="6591300" y="431800"/>
                    </a:lnTo>
                    <a:cubicBezTo>
                      <a:pt x="6616700" y="431800"/>
                      <a:pt x="6629400" y="457200"/>
                      <a:pt x="6604000" y="469900"/>
                    </a:cubicBezTo>
                    <a:lnTo>
                      <a:pt x="6261100" y="723900"/>
                    </a:lnTo>
                    <a:cubicBezTo>
                      <a:pt x="6248400" y="736600"/>
                      <a:pt x="6248400" y="736600"/>
                      <a:pt x="6248400" y="749300"/>
                    </a:cubicBezTo>
                    <a:lnTo>
                      <a:pt x="6375400" y="1155700"/>
                    </a:lnTo>
                    <a:cubicBezTo>
                      <a:pt x="6388100" y="1181100"/>
                      <a:pt x="6362700" y="1193800"/>
                      <a:pt x="6350000" y="1181100"/>
                    </a:cubicBezTo>
                    <a:lnTo>
                      <a:pt x="5994400" y="927100"/>
                    </a:lnTo>
                    <a:cubicBezTo>
                      <a:pt x="5981700" y="927100"/>
                      <a:pt x="5981700" y="927100"/>
                      <a:pt x="5969000" y="927100"/>
                    </a:cubicBezTo>
                    <a:lnTo>
                      <a:pt x="5613400" y="1181100"/>
                    </a:lnTo>
                    <a:cubicBezTo>
                      <a:pt x="5600700" y="1193800"/>
                      <a:pt x="5575300" y="1181100"/>
                      <a:pt x="5588000" y="1155700"/>
                    </a:cubicBezTo>
                    <a:lnTo>
                      <a:pt x="5715000" y="749300"/>
                    </a:lnTo>
                    <a:cubicBezTo>
                      <a:pt x="5715000" y="736600"/>
                      <a:pt x="5715000" y="736600"/>
                      <a:pt x="5702300" y="723900"/>
                    </a:cubicBezTo>
                    <a:lnTo>
                      <a:pt x="5359400" y="469900"/>
                    </a:lnTo>
                    <a:cubicBezTo>
                      <a:pt x="5334000" y="457200"/>
                      <a:pt x="5346700" y="431800"/>
                      <a:pt x="5372100" y="431800"/>
                    </a:cubicBezTo>
                    <a:lnTo>
                      <a:pt x="5803900" y="431800"/>
                    </a:lnTo>
                    <a:cubicBezTo>
                      <a:pt x="5816600" y="431800"/>
                      <a:pt x="5816600" y="431800"/>
                      <a:pt x="5829300" y="419100"/>
                    </a:cubicBezTo>
                    <a:lnTo>
                      <a:pt x="5956300" y="12700"/>
                    </a:lnTo>
                    <a:close/>
                    <a:moveTo>
                      <a:pt x="7289800" y="12700"/>
                    </a:moveTo>
                    <a:cubicBezTo>
                      <a:pt x="7302500" y="0"/>
                      <a:pt x="7327900" y="0"/>
                      <a:pt x="7340600" y="12700"/>
                    </a:cubicBezTo>
                    <a:lnTo>
                      <a:pt x="7467600" y="419100"/>
                    </a:lnTo>
                    <a:cubicBezTo>
                      <a:pt x="7480300" y="431800"/>
                      <a:pt x="7480300" y="431800"/>
                      <a:pt x="7493000" y="431800"/>
                    </a:cubicBezTo>
                    <a:lnTo>
                      <a:pt x="7924800" y="431800"/>
                    </a:lnTo>
                    <a:cubicBezTo>
                      <a:pt x="7950200" y="431800"/>
                      <a:pt x="7962900" y="457200"/>
                      <a:pt x="7937500" y="469900"/>
                    </a:cubicBezTo>
                    <a:lnTo>
                      <a:pt x="7594600" y="723900"/>
                    </a:lnTo>
                    <a:cubicBezTo>
                      <a:pt x="7581900" y="736600"/>
                      <a:pt x="7581900" y="736600"/>
                      <a:pt x="7581900" y="749300"/>
                    </a:cubicBezTo>
                    <a:lnTo>
                      <a:pt x="7708900" y="1155700"/>
                    </a:lnTo>
                    <a:cubicBezTo>
                      <a:pt x="7721600" y="1181100"/>
                      <a:pt x="7696200" y="1193800"/>
                      <a:pt x="7683500" y="1181100"/>
                    </a:cubicBezTo>
                    <a:lnTo>
                      <a:pt x="7327900" y="927100"/>
                    </a:lnTo>
                    <a:cubicBezTo>
                      <a:pt x="7315200" y="927100"/>
                      <a:pt x="7315200" y="927100"/>
                      <a:pt x="7302500" y="927100"/>
                    </a:cubicBezTo>
                    <a:lnTo>
                      <a:pt x="6946900" y="1181100"/>
                    </a:lnTo>
                    <a:cubicBezTo>
                      <a:pt x="6934200" y="1193800"/>
                      <a:pt x="6908800" y="1181100"/>
                      <a:pt x="6921500" y="1155700"/>
                    </a:cubicBezTo>
                    <a:lnTo>
                      <a:pt x="7048500" y="749300"/>
                    </a:lnTo>
                    <a:cubicBezTo>
                      <a:pt x="7048500" y="736600"/>
                      <a:pt x="7048500" y="736600"/>
                      <a:pt x="7035800" y="723900"/>
                    </a:cubicBezTo>
                    <a:lnTo>
                      <a:pt x="6692900" y="469900"/>
                    </a:lnTo>
                    <a:cubicBezTo>
                      <a:pt x="6667500" y="457200"/>
                      <a:pt x="6680200" y="431800"/>
                      <a:pt x="6705600" y="431800"/>
                    </a:cubicBezTo>
                    <a:lnTo>
                      <a:pt x="7137400" y="431800"/>
                    </a:lnTo>
                    <a:cubicBezTo>
                      <a:pt x="7150100" y="431800"/>
                      <a:pt x="7150100" y="431800"/>
                      <a:pt x="7162800" y="419100"/>
                    </a:cubicBezTo>
                    <a:lnTo>
                      <a:pt x="7289800" y="12700"/>
                    </a:lnTo>
                    <a:close/>
                    <a:moveTo>
                      <a:pt x="8623300" y="12700"/>
                    </a:moveTo>
                    <a:cubicBezTo>
                      <a:pt x="8636000" y="0"/>
                      <a:pt x="8661400" y="0"/>
                      <a:pt x="8674100" y="12700"/>
                    </a:cubicBezTo>
                    <a:lnTo>
                      <a:pt x="8801100" y="419100"/>
                    </a:lnTo>
                    <a:cubicBezTo>
                      <a:pt x="8813800" y="431800"/>
                      <a:pt x="8813800" y="431800"/>
                      <a:pt x="8826500" y="431800"/>
                    </a:cubicBezTo>
                    <a:lnTo>
                      <a:pt x="9258300" y="431800"/>
                    </a:lnTo>
                    <a:cubicBezTo>
                      <a:pt x="9283700" y="431800"/>
                      <a:pt x="9296400" y="457200"/>
                      <a:pt x="9271000" y="469900"/>
                    </a:cubicBezTo>
                    <a:lnTo>
                      <a:pt x="8928100" y="723900"/>
                    </a:lnTo>
                    <a:cubicBezTo>
                      <a:pt x="8915400" y="736600"/>
                      <a:pt x="8915400" y="736600"/>
                      <a:pt x="8915400" y="749300"/>
                    </a:cubicBezTo>
                    <a:lnTo>
                      <a:pt x="9042400" y="1155700"/>
                    </a:lnTo>
                    <a:cubicBezTo>
                      <a:pt x="9055100" y="1181100"/>
                      <a:pt x="9029700" y="1193800"/>
                      <a:pt x="9017000" y="1181100"/>
                    </a:cubicBezTo>
                    <a:lnTo>
                      <a:pt x="8661400" y="927100"/>
                    </a:lnTo>
                    <a:cubicBezTo>
                      <a:pt x="8648700" y="927100"/>
                      <a:pt x="8648700" y="927100"/>
                      <a:pt x="8636000" y="927100"/>
                    </a:cubicBezTo>
                    <a:lnTo>
                      <a:pt x="8280400" y="1181100"/>
                    </a:lnTo>
                    <a:cubicBezTo>
                      <a:pt x="8267700" y="1193800"/>
                      <a:pt x="8242300" y="1181100"/>
                      <a:pt x="8255000" y="1155700"/>
                    </a:cubicBezTo>
                    <a:lnTo>
                      <a:pt x="8382000" y="749300"/>
                    </a:lnTo>
                    <a:cubicBezTo>
                      <a:pt x="8382000" y="736600"/>
                      <a:pt x="8382000" y="736600"/>
                      <a:pt x="8369300" y="723900"/>
                    </a:cubicBezTo>
                    <a:lnTo>
                      <a:pt x="8026400" y="469900"/>
                    </a:lnTo>
                    <a:cubicBezTo>
                      <a:pt x="8001000" y="457200"/>
                      <a:pt x="8013700" y="431800"/>
                      <a:pt x="8039100" y="431800"/>
                    </a:cubicBezTo>
                    <a:lnTo>
                      <a:pt x="8470900" y="431800"/>
                    </a:lnTo>
                    <a:cubicBezTo>
                      <a:pt x="8483600" y="431800"/>
                      <a:pt x="8483600" y="431800"/>
                      <a:pt x="8496300" y="419100"/>
                    </a:cubicBezTo>
                    <a:lnTo>
                      <a:pt x="8623300" y="12700"/>
                    </a:lnTo>
                    <a:close/>
                    <a:moveTo>
                      <a:pt x="9956800" y="12700"/>
                    </a:moveTo>
                    <a:cubicBezTo>
                      <a:pt x="9969500" y="0"/>
                      <a:pt x="9994900" y="0"/>
                      <a:pt x="10007600" y="12700"/>
                    </a:cubicBezTo>
                    <a:lnTo>
                      <a:pt x="10134600" y="419100"/>
                    </a:lnTo>
                    <a:cubicBezTo>
                      <a:pt x="10147300" y="431800"/>
                      <a:pt x="10147300" y="431800"/>
                      <a:pt x="10160000" y="431800"/>
                    </a:cubicBezTo>
                    <a:lnTo>
                      <a:pt x="10591800" y="431800"/>
                    </a:lnTo>
                    <a:cubicBezTo>
                      <a:pt x="10617200" y="431800"/>
                      <a:pt x="10629900" y="457200"/>
                      <a:pt x="10604500" y="469900"/>
                    </a:cubicBezTo>
                    <a:lnTo>
                      <a:pt x="10261600" y="723900"/>
                    </a:lnTo>
                    <a:cubicBezTo>
                      <a:pt x="10248900" y="736600"/>
                      <a:pt x="10248900" y="736600"/>
                      <a:pt x="10248900" y="749300"/>
                    </a:cubicBezTo>
                    <a:lnTo>
                      <a:pt x="10375900" y="1155700"/>
                    </a:lnTo>
                    <a:cubicBezTo>
                      <a:pt x="10388600" y="1181100"/>
                      <a:pt x="10363200" y="1193800"/>
                      <a:pt x="10350500" y="1181100"/>
                    </a:cubicBezTo>
                    <a:lnTo>
                      <a:pt x="9994900" y="927100"/>
                    </a:lnTo>
                    <a:cubicBezTo>
                      <a:pt x="9982200" y="927100"/>
                      <a:pt x="9982200" y="927100"/>
                      <a:pt x="9969500" y="927100"/>
                    </a:cubicBezTo>
                    <a:lnTo>
                      <a:pt x="9613900" y="1181100"/>
                    </a:lnTo>
                    <a:cubicBezTo>
                      <a:pt x="9601200" y="1193800"/>
                      <a:pt x="9575800" y="1181100"/>
                      <a:pt x="9588500" y="1155700"/>
                    </a:cubicBezTo>
                    <a:lnTo>
                      <a:pt x="9715500" y="749300"/>
                    </a:lnTo>
                    <a:cubicBezTo>
                      <a:pt x="9715500" y="736600"/>
                      <a:pt x="9715500" y="736600"/>
                      <a:pt x="9702800" y="723900"/>
                    </a:cubicBezTo>
                    <a:lnTo>
                      <a:pt x="9359900" y="469900"/>
                    </a:lnTo>
                    <a:cubicBezTo>
                      <a:pt x="9334500" y="457200"/>
                      <a:pt x="9347200" y="431800"/>
                      <a:pt x="9372600" y="431800"/>
                    </a:cubicBezTo>
                    <a:lnTo>
                      <a:pt x="9804400" y="431800"/>
                    </a:lnTo>
                    <a:cubicBezTo>
                      <a:pt x="9817100" y="431800"/>
                      <a:pt x="9817100" y="431800"/>
                      <a:pt x="9829800" y="419100"/>
                    </a:cubicBezTo>
                    <a:lnTo>
                      <a:pt x="9956800" y="12700"/>
                    </a:lnTo>
                    <a:close/>
                  </a:path>
                </a:pathLst>
              </a:custGeom>
              <a:solidFill>
                <a:srgbClr val="56AEFF"/>
              </a:solidFill>
            </p:spPr>
            <p:txBody>
              <a:bodyPr/>
              <a:lstStyle/>
              <a:p>
                <a:endParaRPr lang="en-US" sz="900"/>
              </a:p>
            </p:txBody>
          </p:sp>
        </p:gr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35032" y="1995336"/>
            <a:ext cx="2815406" cy="3498791"/>
            <a:chOff x="0" y="-47625"/>
            <a:chExt cx="1510660" cy="1877344"/>
          </a:xfrm>
        </p:grpSpPr>
        <p:sp>
          <p:nvSpPr>
            <p:cNvPr id="3" name="Freeform 3"/>
            <p:cNvSpPr/>
            <p:nvPr/>
          </p:nvSpPr>
          <p:spPr>
            <a:xfrm>
              <a:off x="0" y="0"/>
              <a:ext cx="1510660" cy="1829719"/>
            </a:xfrm>
            <a:custGeom>
              <a:avLst/>
              <a:gdLst/>
              <a:ahLst/>
              <a:cxnLst/>
              <a:rect l="l" t="t" r="r" b="b"/>
              <a:pathLst>
                <a:path w="1510660" h="1829719">
                  <a:moveTo>
                    <a:pt x="0" y="0"/>
                  </a:moveTo>
                  <a:lnTo>
                    <a:pt x="1510660" y="0"/>
                  </a:lnTo>
                  <a:lnTo>
                    <a:pt x="1510660" y="1829719"/>
                  </a:lnTo>
                  <a:lnTo>
                    <a:pt x="0" y="1829719"/>
                  </a:lnTo>
                  <a:close/>
                </a:path>
              </a:pathLst>
            </a:custGeom>
            <a:solidFill>
              <a:srgbClr val="051D40"/>
            </a:solidFill>
            <a:ln cap="sq">
              <a:noFill/>
              <a:miter/>
            </a:ln>
          </p:spPr>
          <p:txBody>
            <a:bodyPr/>
            <a:lstStyle/>
            <a:p>
              <a:endParaRPr lang="en-US" sz="900"/>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grpSp>
        <p:nvGrpSpPr>
          <p:cNvPr id="5" name="Group 5"/>
          <p:cNvGrpSpPr/>
          <p:nvPr/>
        </p:nvGrpSpPr>
        <p:grpSpPr>
          <a:xfrm>
            <a:off x="3164840" y="1995336"/>
            <a:ext cx="2815406" cy="3498791"/>
            <a:chOff x="0" y="-47625"/>
            <a:chExt cx="1510660" cy="1877344"/>
          </a:xfrm>
        </p:grpSpPr>
        <p:sp>
          <p:nvSpPr>
            <p:cNvPr id="6" name="Freeform 6"/>
            <p:cNvSpPr/>
            <p:nvPr/>
          </p:nvSpPr>
          <p:spPr>
            <a:xfrm>
              <a:off x="0" y="0"/>
              <a:ext cx="1510660" cy="1829719"/>
            </a:xfrm>
            <a:custGeom>
              <a:avLst/>
              <a:gdLst/>
              <a:ahLst/>
              <a:cxnLst/>
              <a:rect l="l" t="t" r="r" b="b"/>
              <a:pathLst>
                <a:path w="1510660" h="1829719">
                  <a:moveTo>
                    <a:pt x="0" y="0"/>
                  </a:moveTo>
                  <a:lnTo>
                    <a:pt x="1510660" y="0"/>
                  </a:lnTo>
                  <a:lnTo>
                    <a:pt x="1510660" y="1829719"/>
                  </a:lnTo>
                  <a:lnTo>
                    <a:pt x="0" y="1829719"/>
                  </a:lnTo>
                  <a:close/>
                </a:path>
              </a:pathLst>
            </a:custGeom>
            <a:solidFill>
              <a:srgbClr val="051D40"/>
            </a:solidFill>
            <a:ln cap="sq">
              <a:noFill/>
              <a:miter/>
            </a:ln>
          </p:spPr>
          <p:txBody>
            <a:bodyPr/>
            <a:lstStyle/>
            <a:p>
              <a:endParaRPr lang="en-US" sz="900"/>
            </a:p>
          </p:txBody>
        </p:sp>
        <p:sp>
          <p:nvSpPr>
            <p:cNvPr id="7" name="TextBox 7"/>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grpSp>
        <p:nvGrpSpPr>
          <p:cNvPr id="8" name="Group 8"/>
          <p:cNvGrpSpPr/>
          <p:nvPr/>
        </p:nvGrpSpPr>
        <p:grpSpPr>
          <a:xfrm>
            <a:off x="193150" y="1984478"/>
            <a:ext cx="2815406" cy="3498791"/>
            <a:chOff x="0" y="-47625"/>
            <a:chExt cx="1510660" cy="1877344"/>
          </a:xfrm>
        </p:grpSpPr>
        <p:sp>
          <p:nvSpPr>
            <p:cNvPr id="9" name="Freeform 9"/>
            <p:cNvSpPr/>
            <p:nvPr/>
          </p:nvSpPr>
          <p:spPr>
            <a:xfrm>
              <a:off x="0" y="0"/>
              <a:ext cx="1510660" cy="1829719"/>
            </a:xfrm>
            <a:custGeom>
              <a:avLst/>
              <a:gdLst/>
              <a:ahLst/>
              <a:cxnLst/>
              <a:rect l="l" t="t" r="r" b="b"/>
              <a:pathLst>
                <a:path w="1510660" h="1829719">
                  <a:moveTo>
                    <a:pt x="0" y="0"/>
                  </a:moveTo>
                  <a:lnTo>
                    <a:pt x="1510660" y="0"/>
                  </a:lnTo>
                  <a:lnTo>
                    <a:pt x="1510660" y="1829719"/>
                  </a:lnTo>
                  <a:lnTo>
                    <a:pt x="0" y="1829719"/>
                  </a:lnTo>
                  <a:close/>
                </a:path>
              </a:pathLst>
            </a:custGeom>
            <a:solidFill>
              <a:srgbClr val="051D40"/>
            </a:solidFill>
            <a:ln cap="sq">
              <a:noFill/>
              <a:miter/>
            </a:ln>
          </p:spPr>
          <p:txBody>
            <a:bodyPr/>
            <a:lstStyle/>
            <a:p>
              <a:endParaRPr lang="en-US" sz="900"/>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a:lnSpc>
                  <a:spcPct val="227642"/>
                </a:lnSpc>
                <a:spcBef>
                  <a:spcPct val="0"/>
                </a:spcBef>
              </a:pPr>
              <a:endParaRPr lang="en-US" sz="900">
                <a:cs typeface="Calibri"/>
              </a:endParaRPr>
            </a:p>
          </p:txBody>
        </p:sp>
      </p:grpSp>
      <p:grpSp>
        <p:nvGrpSpPr>
          <p:cNvPr id="12" name="Group 12"/>
          <p:cNvGrpSpPr/>
          <p:nvPr/>
        </p:nvGrpSpPr>
        <p:grpSpPr>
          <a:xfrm>
            <a:off x="-345320" y="172831"/>
            <a:ext cx="9605261" cy="1811647"/>
            <a:chOff x="0" y="-38100"/>
            <a:chExt cx="5059561" cy="954283"/>
          </a:xfrm>
        </p:grpSpPr>
        <p:sp>
          <p:nvSpPr>
            <p:cNvPr id="13" name="Freeform 13"/>
            <p:cNvSpPr/>
            <p:nvPr/>
          </p:nvSpPr>
          <p:spPr>
            <a:xfrm>
              <a:off x="0" y="0"/>
              <a:ext cx="5059561" cy="916183"/>
            </a:xfrm>
            <a:custGeom>
              <a:avLst/>
              <a:gdLst/>
              <a:ahLst/>
              <a:cxnLst/>
              <a:rect l="l" t="t" r="r" b="b"/>
              <a:pathLst>
                <a:path w="5059561" h="916183">
                  <a:moveTo>
                    <a:pt x="0" y="0"/>
                  </a:moveTo>
                  <a:lnTo>
                    <a:pt x="5059561" y="0"/>
                  </a:lnTo>
                  <a:lnTo>
                    <a:pt x="5059561" y="916183"/>
                  </a:lnTo>
                  <a:lnTo>
                    <a:pt x="0" y="916183"/>
                  </a:lnTo>
                  <a:close/>
                </a:path>
              </a:pathLst>
            </a:custGeom>
            <a:solidFill>
              <a:srgbClr val="051D40"/>
            </a:solidFill>
            <a:ln w="38100" cap="sq">
              <a:solidFill>
                <a:srgbClr val="56AEFF"/>
              </a:solidFill>
              <a:miter/>
            </a:ln>
          </p:spPr>
          <p:txBody>
            <a:bodyPr/>
            <a:lstStyle/>
            <a:p>
              <a:endParaRPr lang="en-US" sz="900"/>
            </a:p>
          </p:txBody>
        </p:sp>
        <p:sp>
          <p:nvSpPr>
            <p:cNvPr id="14" name="TextBox 14"/>
            <p:cNvSpPr txBox="1"/>
            <p:nvPr/>
          </p:nvSpPr>
          <p:spPr>
            <a:xfrm>
              <a:off x="0" y="-38100"/>
              <a:ext cx="812800" cy="850900"/>
            </a:xfrm>
            <a:prstGeom prst="rect">
              <a:avLst/>
            </a:prstGeom>
          </p:spPr>
          <p:txBody>
            <a:bodyPr lIns="25400" tIns="25400" rIns="25400" bIns="25400" rtlCol="0" anchor="ctr"/>
            <a:lstStyle/>
            <a:p>
              <a:pPr algn="ctr">
                <a:lnSpc>
                  <a:spcPct val="176490"/>
                </a:lnSpc>
              </a:pPr>
              <a:endParaRPr lang="en-US" sz="900">
                <a:cs typeface="Calibri"/>
              </a:endParaRPr>
            </a:p>
          </p:txBody>
        </p:sp>
      </p:grpSp>
      <p:sp>
        <p:nvSpPr>
          <p:cNvPr id="15" name="TextBox 15"/>
          <p:cNvSpPr txBox="1"/>
          <p:nvPr/>
        </p:nvSpPr>
        <p:spPr>
          <a:xfrm>
            <a:off x="1959337" y="608135"/>
            <a:ext cx="5225326" cy="1024063"/>
          </a:xfrm>
          <a:prstGeom prst="rect">
            <a:avLst/>
          </a:prstGeom>
        </p:spPr>
        <p:txBody>
          <a:bodyPr lIns="0" tIns="0" rIns="0" bIns="0" rtlCol="0" anchor="t">
            <a:spAutoFit/>
          </a:bodyPr>
          <a:lstStyle/>
          <a:p>
            <a:pPr algn="ctr">
              <a:lnSpc>
                <a:spcPct val="146829"/>
              </a:lnSpc>
              <a:spcBef>
                <a:spcPct val="0"/>
              </a:spcBef>
            </a:pPr>
            <a:r>
              <a:rPr lang="en-US" sz="2383" b="1" dirty="0">
                <a:solidFill>
                  <a:srgbClr val="FFFFFF"/>
                </a:solidFill>
                <a:latin typeface="Now Bold"/>
              </a:rPr>
              <a:t>ENGAGE WITH PATHFINDER IN ONE OF THREE WAYS:</a:t>
            </a:r>
            <a:endParaRPr lang="en-US" sz="900" b="1" dirty="0"/>
          </a:p>
        </p:txBody>
      </p:sp>
      <p:sp>
        <p:nvSpPr>
          <p:cNvPr id="16" name="TextBox 16"/>
          <p:cNvSpPr txBox="1"/>
          <p:nvPr/>
        </p:nvSpPr>
        <p:spPr>
          <a:xfrm>
            <a:off x="265672" y="4016794"/>
            <a:ext cx="2630033" cy="900824"/>
          </a:xfrm>
          <a:prstGeom prst="rect">
            <a:avLst/>
          </a:prstGeom>
        </p:spPr>
        <p:txBody>
          <a:bodyPr lIns="0" tIns="0" rIns="0" bIns="0" rtlCol="0" anchor="t">
            <a:spAutoFit/>
          </a:bodyPr>
          <a:lstStyle/>
          <a:p>
            <a:pPr algn="ctr">
              <a:lnSpc>
                <a:spcPct val="148649"/>
              </a:lnSpc>
            </a:pPr>
            <a:r>
              <a:rPr lang="en-US" sz="1350" spc="71" dirty="0">
                <a:solidFill>
                  <a:srgbClr val="FFFFFF"/>
                </a:solidFill>
                <a:latin typeface="DM Sans"/>
              </a:rPr>
              <a:t>Learn what you need to know to be prepared to sell to VA at the Pathfinder website</a:t>
            </a:r>
            <a:r>
              <a:rPr lang="en-US" sz="1350" spc="71" dirty="0">
                <a:solidFill>
                  <a:schemeClr val="tx2">
                    <a:lumMod val="60000"/>
                    <a:lumOff val="40000"/>
                  </a:schemeClr>
                </a:solidFill>
                <a:latin typeface="DM Sans"/>
              </a:rPr>
              <a:t> </a:t>
            </a:r>
          </a:p>
        </p:txBody>
      </p:sp>
      <p:sp>
        <p:nvSpPr>
          <p:cNvPr id="17" name="TextBox 17"/>
          <p:cNvSpPr txBox="1"/>
          <p:nvPr/>
        </p:nvSpPr>
        <p:spPr>
          <a:xfrm>
            <a:off x="505740" y="3362150"/>
            <a:ext cx="2149896" cy="606320"/>
          </a:xfrm>
          <a:prstGeom prst="rect">
            <a:avLst/>
          </a:prstGeom>
        </p:spPr>
        <p:txBody>
          <a:bodyPr lIns="0" tIns="0" rIns="0" bIns="0" rtlCol="0" anchor="t">
            <a:spAutoFit/>
          </a:bodyPr>
          <a:lstStyle/>
          <a:p>
            <a:pPr algn="ctr"/>
            <a:r>
              <a:rPr lang="en-US" sz="1970" spc="110" dirty="0">
                <a:solidFill>
                  <a:srgbClr val="EEB500"/>
                </a:solidFill>
                <a:latin typeface="DM Sans Bold"/>
              </a:rPr>
              <a:t>Learn How to Sell to VA</a:t>
            </a:r>
          </a:p>
        </p:txBody>
      </p:sp>
      <p:sp>
        <p:nvSpPr>
          <p:cNvPr id="18" name="TextBox 18"/>
          <p:cNvSpPr txBox="1"/>
          <p:nvPr/>
        </p:nvSpPr>
        <p:spPr>
          <a:xfrm>
            <a:off x="3260029" y="4016794"/>
            <a:ext cx="2584604" cy="1209498"/>
          </a:xfrm>
          <a:prstGeom prst="rect">
            <a:avLst/>
          </a:prstGeom>
        </p:spPr>
        <p:txBody>
          <a:bodyPr wrap="square" lIns="0" tIns="0" rIns="0" bIns="0" rtlCol="0" anchor="t">
            <a:spAutoFit/>
          </a:bodyPr>
          <a:lstStyle/>
          <a:p>
            <a:pPr algn="ctr">
              <a:lnSpc>
                <a:spcPct val="148649"/>
              </a:lnSpc>
            </a:pPr>
            <a:r>
              <a:rPr lang="en-US" sz="1350" spc="71" dirty="0">
                <a:solidFill>
                  <a:srgbClr val="F2F2F2"/>
                </a:solidFill>
                <a:latin typeface="DM Sans"/>
              </a:rPr>
              <a:t>Use Pathfinder to make VA aware of your commercially-available product or service by submitting a survey</a:t>
            </a:r>
            <a:endParaRPr lang="en-US" sz="825" dirty="0"/>
          </a:p>
        </p:txBody>
      </p:sp>
      <p:sp>
        <p:nvSpPr>
          <p:cNvPr id="19" name="TextBox 19"/>
          <p:cNvSpPr txBox="1"/>
          <p:nvPr/>
        </p:nvSpPr>
        <p:spPr>
          <a:xfrm>
            <a:off x="6339611" y="4044972"/>
            <a:ext cx="2402890" cy="1068049"/>
          </a:xfrm>
          <a:prstGeom prst="rect">
            <a:avLst/>
          </a:prstGeom>
        </p:spPr>
        <p:txBody>
          <a:bodyPr lIns="0" tIns="0" rIns="0" bIns="0" rtlCol="0" anchor="t">
            <a:spAutoFit/>
          </a:bodyPr>
          <a:lstStyle/>
          <a:p>
            <a:pPr algn="ctr">
              <a:lnSpc>
                <a:spcPct val="148381"/>
              </a:lnSpc>
            </a:pPr>
            <a:r>
              <a:rPr lang="en-US" sz="1200" spc="70" dirty="0">
                <a:solidFill>
                  <a:srgbClr val="FFFFFF"/>
                </a:solidFill>
                <a:latin typeface="DM Sans"/>
              </a:rPr>
              <a:t>Tell others about Pathfinder if they have products and services that can help VA meet its mission </a:t>
            </a:r>
            <a:endParaRPr lang="en-US" sz="788" dirty="0"/>
          </a:p>
        </p:txBody>
      </p:sp>
      <p:grpSp>
        <p:nvGrpSpPr>
          <p:cNvPr id="21" name="Group 21"/>
          <p:cNvGrpSpPr/>
          <p:nvPr/>
        </p:nvGrpSpPr>
        <p:grpSpPr>
          <a:xfrm>
            <a:off x="942975" y="1968378"/>
            <a:ext cx="1349309" cy="1309508"/>
            <a:chOff x="0" y="-76200"/>
            <a:chExt cx="3452114" cy="3701542"/>
          </a:xfrm>
        </p:grpSpPr>
        <p:sp>
          <p:nvSpPr>
            <p:cNvPr id="22" name="Freeform 22"/>
            <p:cNvSpPr/>
            <p:nvPr/>
          </p:nvSpPr>
          <p:spPr>
            <a:xfrm>
              <a:off x="12700" y="12700"/>
              <a:ext cx="3426587" cy="3599942"/>
            </a:xfrm>
            <a:custGeom>
              <a:avLst/>
              <a:gdLst/>
              <a:ahLst/>
              <a:cxnLst/>
              <a:rect l="l" t="t" r="r" b="b"/>
              <a:pathLst>
                <a:path w="3426587" h="3599942">
                  <a:moveTo>
                    <a:pt x="0" y="1799971"/>
                  </a:moveTo>
                  <a:cubicBezTo>
                    <a:pt x="0" y="805815"/>
                    <a:pt x="767080" y="0"/>
                    <a:pt x="1713357" y="0"/>
                  </a:cubicBezTo>
                  <a:cubicBezTo>
                    <a:pt x="2659634" y="0"/>
                    <a:pt x="3426587" y="805815"/>
                    <a:pt x="3426587" y="1799971"/>
                  </a:cubicBezTo>
                  <a:cubicBezTo>
                    <a:pt x="3426587" y="2794127"/>
                    <a:pt x="2659507" y="3599942"/>
                    <a:pt x="1713230" y="3599942"/>
                  </a:cubicBezTo>
                  <a:cubicBezTo>
                    <a:pt x="766953" y="3599942"/>
                    <a:pt x="0" y="2794000"/>
                    <a:pt x="0" y="1799971"/>
                  </a:cubicBezTo>
                  <a:close/>
                </a:path>
              </a:pathLst>
            </a:custGeom>
            <a:solidFill>
              <a:srgbClr val="4472C4"/>
            </a:solidFill>
          </p:spPr>
          <p:txBody>
            <a:bodyPr anchor="b"/>
            <a:lstStyle/>
            <a:p>
              <a:endParaRPr lang="en-US" sz="900"/>
            </a:p>
          </p:txBody>
        </p:sp>
        <p:sp>
          <p:nvSpPr>
            <p:cNvPr id="23" name="Freeform 23"/>
            <p:cNvSpPr/>
            <p:nvPr/>
          </p:nvSpPr>
          <p:spPr>
            <a:xfrm>
              <a:off x="0" y="0"/>
              <a:ext cx="3452114" cy="3625342"/>
            </a:xfrm>
            <a:custGeom>
              <a:avLst/>
              <a:gdLst/>
              <a:ahLst/>
              <a:cxnLst/>
              <a:rect l="l" t="t" r="r" b="b"/>
              <a:pathLst>
                <a:path w="3452114" h="3625342">
                  <a:moveTo>
                    <a:pt x="0" y="1812671"/>
                  </a:moveTo>
                  <a:cubicBezTo>
                    <a:pt x="0" y="812165"/>
                    <a:pt x="772160" y="0"/>
                    <a:pt x="1726057" y="0"/>
                  </a:cubicBezTo>
                  <a:lnTo>
                    <a:pt x="1726057" y="12700"/>
                  </a:lnTo>
                  <a:lnTo>
                    <a:pt x="1726057" y="0"/>
                  </a:lnTo>
                  <a:cubicBezTo>
                    <a:pt x="2679827" y="0"/>
                    <a:pt x="3452114" y="812165"/>
                    <a:pt x="3452114" y="1812671"/>
                  </a:cubicBezTo>
                  <a:lnTo>
                    <a:pt x="3439414" y="1812671"/>
                  </a:lnTo>
                  <a:lnTo>
                    <a:pt x="3452114" y="1812671"/>
                  </a:lnTo>
                  <a:cubicBezTo>
                    <a:pt x="3452114" y="2813177"/>
                    <a:pt x="2679954" y="3625342"/>
                    <a:pt x="1726057" y="3625342"/>
                  </a:cubicBezTo>
                  <a:lnTo>
                    <a:pt x="1726057" y="3612642"/>
                  </a:lnTo>
                  <a:lnTo>
                    <a:pt x="1726057" y="3625342"/>
                  </a:lnTo>
                  <a:cubicBezTo>
                    <a:pt x="772160" y="3625215"/>
                    <a:pt x="0" y="2813050"/>
                    <a:pt x="0" y="1812671"/>
                  </a:cubicBezTo>
                  <a:lnTo>
                    <a:pt x="12700" y="1812671"/>
                  </a:lnTo>
                  <a:lnTo>
                    <a:pt x="23368" y="1819529"/>
                  </a:lnTo>
                  <a:cubicBezTo>
                    <a:pt x="20320" y="1824228"/>
                    <a:pt x="14478" y="1826514"/>
                    <a:pt x="9144" y="1824863"/>
                  </a:cubicBezTo>
                  <a:cubicBezTo>
                    <a:pt x="3810" y="1823212"/>
                    <a:pt x="0" y="1818259"/>
                    <a:pt x="0" y="1812671"/>
                  </a:cubicBezTo>
                  <a:moveTo>
                    <a:pt x="25400" y="1812671"/>
                  </a:moveTo>
                  <a:lnTo>
                    <a:pt x="12700" y="1812671"/>
                  </a:lnTo>
                  <a:lnTo>
                    <a:pt x="2032" y="1805813"/>
                  </a:lnTo>
                  <a:cubicBezTo>
                    <a:pt x="5080" y="1801114"/>
                    <a:pt x="10922" y="1798828"/>
                    <a:pt x="16256" y="1800479"/>
                  </a:cubicBezTo>
                  <a:cubicBezTo>
                    <a:pt x="21590" y="1802130"/>
                    <a:pt x="25400" y="1807083"/>
                    <a:pt x="25400" y="1812671"/>
                  </a:cubicBezTo>
                  <a:cubicBezTo>
                    <a:pt x="25400" y="2800350"/>
                    <a:pt x="787400" y="3599942"/>
                    <a:pt x="1726057" y="3599942"/>
                  </a:cubicBezTo>
                  <a:cubicBezTo>
                    <a:pt x="2664714" y="3599942"/>
                    <a:pt x="3426714" y="2800350"/>
                    <a:pt x="3426714" y="1812671"/>
                  </a:cubicBezTo>
                  <a:cubicBezTo>
                    <a:pt x="3426714" y="824992"/>
                    <a:pt x="2664587" y="25400"/>
                    <a:pt x="1726057" y="25400"/>
                  </a:cubicBezTo>
                  <a:lnTo>
                    <a:pt x="1726057" y="12700"/>
                  </a:lnTo>
                  <a:lnTo>
                    <a:pt x="1726057" y="25400"/>
                  </a:lnTo>
                  <a:cubicBezTo>
                    <a:pt x="787400" y="25400"/>
                    <a:pt x="25400" y="824992"/>
                    <a:pt x="25400" y="1812671"/>
                  </a:cubicBezTo>
                  <a:close/>
                </a:path>
              </a:pathLst>
            </a:custGeom>
            <a:solidFill>
              <a:srgbClr val="2F528F"/>
            </a:solidFill>
          </p:spPr>
          <p:txBody>
            <a:bodyPr anchor="b"/>
            <a:lstStyle/>
            <a:p>
              <a:endParaRPr lang="en-US" sz="900"/>
            </a:p>
          </p:txBody>
        </p:sp>
        <p:sp>
          <p:nvSpPr>
            <p:cNvPr id="24" name="TextBox 24"/>
            <p:cNvSpPr txBox="1"/>
            <p:nvPr/>
          </p:nvSpPr>
          <p:spPr>
            <a:xfrm>
              <a:off x="0" y="-76200"/>
              <a:ext cx="3451992" cy="3701448"/>
            </a:xfrm>
            <a:prstGeom prst="rect">
              <a:avLst/>
            </a:prstGeom>
          </p:spPr>
          <p:txBody>
            <a:bodyPr lIns="25400" tIns="25400" rIns="25400" bIns="25400" rtlCol="0" anchor="b"/>
            <a:lstStyle/>
            <a:p>
              <a:pPr algn="ctr">
                <a:lnSpc>
                  <a:spcPct val="146335"/>
                </a:lnSpc>
              </a:pPr>
              <a:r>
                <a:rPr lang="en-US" sz="8625" dirty="0">
                  <a:solidFill>
                    <a:srgbClr val="FFFFFF"/>
                  </a:solidFill>
                  <a:latin typeface="Arimo"/>
                </a:rPr>
                <a:t>1</a:t>
              </a:r>
              <a:endParaRPr lang="en-US" sz="825" dirty="0"/>
            </a:p>
          </p:txBody>
        </p:sp>
      </p:grpSp>
      <p:grpSp>
        <p:nvGrpSpPr>
          <p:cNvPr id="25" name="Group 25"/>
          <p:cNvGrpSpPr/>
          <p:nvPr/>
        </p:nvGrpSpPr>
        <p:grpSpPr>
          <a:xfrm>
            <a:off x="3855231" y="1876114"/>
            <a:ext cx="1461957" cy="1430555"/>
            <a:chOff x="0" y="-76200"/>
            <a:chExt cx="3452114" cy="3701542"/>
          </a:xfrm>
        </p:grpSpPr>
        <p:sp>
          <p:nvSpPr>
            <p:cNvPr id="26" name="Freeform 26"/>
            <p:cNvSpPr/>
            <p:nvPr/>
          </p:nvSpPr>
          <p:spPr>
            <a:xfrm>
              <a:off x="12699" y="12700"/>
              <a:ext cx="3426587" cy="3599941"/>
            </a:xfrm>
            <a:custGeom>
              <a:avLst/>
              <a:gdLst/>
              <a:ahLst/>
              <a:cxnLst/>
              <a:rect l="l" t="t" r="r" b="b"/>
              <a:pathLst>
                <a:path w="3426587" h="3599942">
                  <a:moveTo>
                    <a:pt x="0" y="1799971"/>
                  </a:moveTo>
                  <a:cubicBezTo>
                    <a:pt x="0" y="805815"/>
                    <a:pt x="767080" y="0"/>
                    <a:pt x="1713357" y="0"/>
                  </a:cubicBezTo>
                  <a:cubicBezTo>
                    <a:pt x="2659634" y="0"/>
                    <a:pt x="3426587" y="805815"/>
                    <a:pt x="3426587" y="1799971"/>
                  </a:cubicBezTo>
                  <a:cubicBezTo>
                    <a:pt x="3426587" y="2794127"/>
                    <a:pt x="2659507" y="3599942"/>
                    <a:pt x="1713230" y="3599942"/>
                  </a:cubicBezTo>
                  <a:cubicBezTo>
                    <a:pt x="766953" y="3599942"/>
                    <a:pt x="0" y="2794000"/>
                    <a:pt x="0" y="1799971"/>
                  </a:cubicBezTo>
                  <a:close/>
                </a:path>
              </a:pathLst>
            </a:custGeom>
            <a:solidFill>
              <a:srgbClr val="4472C4"/>
            </a:solidFill>
          </p:spPr>
          <p:txBody>
            <a:bodyPr/>
            <a:lstStyle/>
            <a:p>
              <a:endParaRPr lang="en-US" sz="900"/>
            </a:p>
          </p:txBody>
        </p:sp>
        <p:sp>
          <p:nvSpPr>
            <p:cNvPr id="27" name="Freeform 27"/>
            <p:cNvSpPr/>
            <p:nvPr/>
          </p:nvSpPr>
          <p:spPr>
            <a:xfrm>
              <a:off x="0" y="0"/>
              <a:ext cx="3452114" cy="3625342"/>
            </a:xfrm>
            <a:custGeom>
              <a:avLst/>
              <a:gdLst/>
              <a:ahLst/>
              <a:cxnLst/>
              <a:rect l="l" t="t" r="r" b="b"/>
              <a:pathLst>
                <a:path w="3452114" h="3625342">
                  <a:moveTo>
                    <a:pt x="0" y="1812671"/>
                  </a:moveTo>
                  <a:cubicBezTo>
                    <a:pt x="0" y="812165"/>
                    <a:pt x="772160" y="0"/>
                    <a:pt x="1726057" y="0"/>
                  </a:cubicBezTo>
                  <a:lnTo>
                    <a:pt x="1726057" y="12700"/>
                  </a:lnTo>
                  <a:lnTo>
                    <a:pt x="1726057" y="0"/>
                  </a:lnTo>
                  <a:cubicBezTo>
                    <a:pt x="2679827" y="0"/>
                    <a:pt x="3452114" y="812165"/>
                    <a:pt x="3452114" y="1812671"/>
                  </a:cubicBezTo>
                  <a:lnTo>
                    <a:pt x="3439414" y="1812671"/>
                  </a:lnTo>
                  <a:lnTo>
                    <a:pt x="3452114" y="1812671"/>
                  </a:lnTo>
                  <a:cubicBezTo>
                    <a:pt x="3452114" y="2813177"/>
                    <a:pt x="2679954" y="3625342"/>
                    <a:pt x="1726057" y="3625342"/>
                  </a:cubicBezTo>
                  <a:lnTo>
                    <a:pt x="1726057" y="3612642"/>
                  </a:lnTo>
                  <a:lnTo>
                    <a:pt x="1726057" y="3625342"/>
                  </a:lnTo>
                  <a:cubicBezTo>
                    <a:pt x="772160" y="3625215"/>
                    <a:pt x="0" y="2813050"/>
                    <a:pt x="0" y="1812671"/>
                  </a:cubicBezTo>
                  <a:lnTo>
                    <a:pt x="12700" y="1812671"/>
                  </a:lnTo>
                  <a:lnTo>
                    <a:pt x="23368" y="1819529"/>
                  </a:lnTo>
                  <a:cubicBezTo>
                    <a:pt x="20320" y="1824228"/>
                    <a:pt x="14478" y="1826514"/>
                    <a:pt x="9144" y="1824863"/>
                  </a:cubicBezTo>
                  <a:cubicBezTo>
                    <a:pt x="3810" y="1823212"/>
                    <a:pt x="0" y="1818259"/>
                    <a:pt x="0" y="1812671"/>
                  </a:cubicBezTo>
                  <a:moveTo>
                    <a:pt x="25400" y="1812671"/>
                  </a:moveTo>
                  <a:lnTo>
                    <a:pt x="12700" y="1812671"/>
                  </a:lnTo>
                  <a:lnTo>
                    <a:pt x="2032" y="1805813"/>
                  </a:lnTo>
                  <a:cubicBezTo>
                    <a:pt x="5080" y="1801114"/>
                    <a:pt x="10922" y="1798828"/>
                    <a:pt x="16256" y="1800479"/>
                  </a:cubicBezTo>
                  <a:cubicBezTo>
                    <a:pt x="21590" y="1802130"/>
                    <a:pt x="25400" y="1807083"/>
                    <a:pt x="25400" y="1812671"/>
                  </a:cubicBezTo>
                  <a:cubicBezTo>
                    <a:pt x="25400" y="2800350"/>
                    <a:pt x="787400" y="3599942"/>
                    <a:pt x="1726057" y="3599942"/>
                  </a:cubicBezTo>
                  <a:cubicBezTo>
                    <a:pt x="2664714" y="3599942"/>
                    <a:pt x="3426714" y="2800350"/>
                    <a:pt x="3426714" y="1812671"/>
                  </a:cubicBezTo>
                  <a:cubicBezTo>
                    <a:pt x="3426714" y="824992"/>
                    <a:pt x="2664587" y="25400"/>
                    <a:pt x="1726057" y="25400"/>
                  </a:cubicBezTo>
                  <a:lnTo>
                    <a:pt x="1726057" y="12700"/>
                  </a:lnTo>
                  <a:lnTo>
                    <a:pt x="1726057" y="25400"/>
                  </a:lnTo>
                  <a:cubicBezTo>
                    <a:pt x="787400" y="25400"/>
                    <a:pt x="25400" y="824992"/>
                    <a:pt x="25400" y="1812671"/>
                  </a:cubicBezTo>
                  <a:close/>
                </a:path>
              </a:pathLst>
            </a:custGeom>
            <a:solidFill>
              <a:srgbClr val="2F528F"/>
            </a:solidFill>
          </p:spPr>
          <p:txBody>
            <a:bodyPr/>
            <a:lstStyle/>
            <a:p>
              <a:endParaRPr lang="en-US" sz="900"/>
            </a:p>
          </p:txBody>
        </p:sp>
        <p:sp>
          <p:nvSpPr>
            <p:cNvPr id="28" name="TextBox 28"/>
            <p:cNvSpPr txBox="1"/>
            <p:nvPr/>
          </p:nvSpPr>
          <p:spPr>
            <a:xfrm>
              <a:off x="0" y="-76200"/>
              <a:ext cx="3451992" cy="3701449"/>
            </a:xfrm>
            <a:prstGeom prst="rect">
              <a:avLst/>
            </a:prstGeom>
          </p:spPr>
          <p:txBody>
            <a:bodyPr lIns="25400" tIns="25400" rIns="25400" bIns="25400" rtlCol="0" anchor="b"/>
            <a:lstStyle/>
            <a:p>
              <a:pPr algn="ctr">
                <a:lnSpc>
                  <a:spcPct val="146335"/>
                </a:lnSpc>
              </a:pPr>
              <a:r>
                <a:rPr lang="en-US" sz="8625" dirty="0">
                  <a:solidFill>
                    <a:srgbClr val="FFFFFF"/>
                  </a:solidFill>
                  <a:latin typeface="Arimo"/>
                </a:rPr>
                <a:t>2</a:t>
              </a:r>
              <a:endParaRPr lang="en-US" sz="1050" dirty="0"/>
            </a:p>
          </p:txBody>
        </p:sp>
      </p:grpSp>
      <p:grpSp>
        <p:nvGrpSpPr>
          <p:cNvPr id="29" name="Group 29"/>
          <p:cNvGrpSpPr/>
          <p:nvPr/>
        </p:nvGrpSpPr>
        <p:grpSpPr>
          <a:xfrm>
            <a:off x="6812996" y="1847331"/>
            <a:ext cx="1461957" cy="1430555"/>
            <a:chOff x="0" y="-76200"/>
            <a:chExt cx="3452114" cy="3701542"/>
          </a:xfrm>
        </p:grpSpPr>
        <p:sp>
          <p:nvSpPr>
            <p:cNvPr id="30" name="Freeform 30"/>
            <p:cNvSpPr/>
            <p:nvPr/>
          </p:nvSpPr>
          <p:spPr>
            <a:xfrm>
              <a:off x="12700" y="12700"/>
              <a:ext cx="3426587" cy="3599941"/>
            </a:xfrm>
            <a:custGeom>
              <a:avLst/>
              <a:gdLst/>
              <a:ahLst/>
              <a:cxnLst/>
              <a:rect l="l" t="t" r="r" b="b"/>
              <a:pathLst>
                <a:path w="3426587" h="3599942">
                  <a:moveTo>
                    <a:pt x="0" y="1799971"/>
                  </a:moveTo>
                  <a:cubicBezTo>
                    <a:pt x="0" y="805815"/>
                    <a:pt x="767080" y="0"/>
                    <a:pt x="1713357" y="0"/>
                  </a:cubicBezTo>
                  <a:cubicBezTo>
                    <a:pt x="2659634" y="0"/>
                    <a:pt x="3426587" y="805815"/>
                    <a:pt x="3426587" y="1799971"/>
                  </a:cubicBezTo>
                  <a:cubicBezTo>
                    <a:pt x="3426587" y="2794127"/>
                    <a:pt x="2659507" y="3599942"/>
                    <a:pt x="1713230" y="3599942"/>
                  </a:cubicBezTo>
                  <a:cubicBezTo>
                    <a:pt x="766953" y="3599942"/>
                    <a:pt x="0" y="2794000"/>
                    <a:pt x="0" y="1799971"/>
                  </a:cubicBezTo>
                  <a:close/>
                </a:path>
              </a:pathLst>
            </a:custGeom>
            <a:solidFill>
              <a:srgbClr val="4472C4"/>
            </a:solidFill>
          </p:spPr>
          <p:txBody>
            <a:bodyPr/>
            <a:lstStyle/>
            <a:p>
              <a:endParaRPr lang="en-US" sz="900"/>
            </a:p>
          </p:txBody>
        </p:sp>
        <p:sp>
          <p:nvSpPr>
            <p:cNvPr id="31" name="Freeform 31"/>
            <p:cNvSpPr/>
            <p:nvPr/>
          </p:nvSpPr>
          <p:spPr>
            <a:xfrm>
              <a:off x="0" y="0"/>
              <a:ext cx="3452114" cy="3625342"/>
            </a:xfrm>
            <a:custGeom>
              <a:avLst/>
              <a:gdLst/>
              <a:ahLst/>
              <a:cxnLst/>
              <a:rect l="l" t="t" r="r" b="b"/>
              <a:pathLst>
                <a:path w="3452114" h="3625342">
                  <a:moveTo>
                    <a:pt x="0" y="1812671"/>
                  </a:moveTo>
                  <a:cubicBezTo>
                    <a:pt x="0" y="812165"/>
                    <a:pt x="772160" y="0"/>
                    <a:pt x="1726057" y="0"/>
                  </a:cubicBezTo>
                  <a:lnTo>
                    <a:pt x="1726057" y="12700"/>
                  </a:lnTo>
                  <a:lnTo>
                    <a:pt x="1726057" y="0"/>
                  </a:lnTo>
                  <a:cubicBezTo>
                    <a:pt x="2679827" y="0"/>
                    <a:pt x="3452114" y="812165"/>
                    <a:pt x="3452114" y="1812671"/>
                  </a:cubicBezTo>
                  <a:lnTo>
                    <a:pt x="3439414" y="1812671"/>
                  </a:lnTo>
                  <a:lnTo>
                    <a:pt x="3452114" y="1812671"/>
                  </a:lnTo>
                  <a:cubicBezTo>
                    <a:pt x="3452114" y="2813177"/>
                    <a:pt x="2679954" y="3625342"/>
                    <a:pt x="1726057" y="3625342"/>
                  </a:cubicBezTo>
                  <a:lnTo>
                    <a:pt x="1726057" y="3612642"/>
                  </a:lnTo>
                  <a:lnTo>
                    <a:pt x="1726057" y="3625342"/>
                  </a:lnTo>
                  <a:cubicBezTo>
                    <a:pt x="772160" y="3625215"/>
                    <a:pt x="0" y="2813050"/>
                    <a:pt x="0" y="1812671"/>
                  </a:cubicBezTo>
                  <a:lnTo>
                    <a:pt x="12700" y="1812671"/>
                  </a:lnTo>
                  <a:lnTo>
                    <a:pt x="23368" y="1819529"/>
                  </a:lnTo>
                  <a:cubicBezTo>
                    <a:pt x="20320" y="1824228"/>
                    <a:pt x="14478" y="1826514"/>
                    <a:pt x="9144" y="1824863"/>
                  </a:cubicBezTo>
                  <a:cubicBezTo>
                    <a:pt x="3810" y="1823212"/>
                    <a:pt x="0" y="1818259"/>
                    <a:pt x="0" y="1812671"/>
                  </a:cubicBezTo>
                  <a:moveTo>
                    <a:pt x="25400" y="1812671"/>
                  </a:moveTo>
                  <a:lnTo>
                    <a:pt x="12700" y="1812671"/>
                  </a:lnTo>
                  <a:lnTo>
                    <a:pt x="2032" y="1805813"/>
                  </a:lnTo>
                  <a:cubicBezTo>
                    <a:pt x="5080" y="1801114"/>
                    <a:pt x="10922" y="1798828"/>
                    <a:pt x="16256" y="1800479"/>
                  </a:cubicBezTo>
                  <a:cubicBezTo>
                    <a:pt x="21590" y="1802130"/>
                    <a:pt x="25400" y="1807083"/>
                    <a:pt x="25400" y="1812671"/>
                  </a:cubicBezTo>
                  <a:cubicBezTo>
                    <a:pt x="25400" y="2800350"/>
                    <a:pt x="787400" y="3599942"/>
                    <a:pt x="1726057" y="3599942"/>
                  </a:cubicBezTo>
                  <a:cubicBezTo>
                    <a:pt x="2664714" y="3599942"/>
                    <a:pt x="3426714" y="2800350"/>
                    <a:pt x="3426714" y="1812671"/>
                  </a:cubicBezTo>
                  <a:cubicBezTo>
                    <a:pt x="3426714" y="824992"/>
                    <a:pt x="2664587" y="25400"/>
                    <a:pt x="1726057" y="25400"/>
                  </a:cubicBezTo>
                  <a:lnTo>
                    <a:pt x="1726057" y="12700"/>
                  </a:lnTo>
                  <a:lnTo>
                    <a:pt x="1726057" y="25400"/>
                  </a:lnTo>
                  <a:cubicBezTo>
                    <a:pt x="787400" y="25400"/>
                    <a:pt x="25400" y="824992"/>
                    <a:pt x="25400" y="1812671"/>
                  </a:cubicBezTo>
                  <a:close/>
                </a:path>
              </a:pathLst>
            </a:custGeom>
            <a:solidFill>
              <a:srgbClr val="2F528F"/>
            </a:solidFill>
          </p:spPr>
          <p:txBody>
            <a:bodyPr/>
            <a:lstStyle/>
            <a:p>
              <a:endParaRPr lang="en-US" sz="900"/>
            </a:p>
          </p:txBody>
        </p:sp>
        <p:sp>
          <p:nvSpPr>
            <p:cNvPr id="32" name="TextBox 32"/>
            <p:cNvSpPr txBox="1"/>
            <p:nvPr/>
          </p:nvSpPr>
          <p:spPr>
            <a:xfrm>
              <a:off x="0" y="-76200"/>
              <a:ext cx="3451992" cy="3701448"/>
            </a:xfrm>
            <a:prstGeom prst="rect">
              <a:avLst/>
            </a:prstGeom>
          </p:spPr>
          <p:txBody>
            <a:bodyPr lIns="25400" tIns="25400" rIns="25400" bIns="25400" rtlCol="0" anchor="b"/>
            <a:lstStyle/>
            <a:p>
              <a:pPr algn="ctr">
                <a:lnSpc>
                  <a:spcPct val="146335"/>
                </a:lnSpc>
              </a:pPr>
              <a:r>
                <a:rPr lang="en-US" sz="8625" dirty="0">
                  <a:solidFill>
                    <a:srgbClr val="FFFFFF"/>
                  </a:solidFill>
                  <a:latin typeface="Arimo"/>
                </a:rPr>
                <a:t>3</a:t>
              </a:r>
              <a:endParaRPr lang="en-US" sz="788" dirty="0"/>
            </a:p>
          </p:txBody>
        </p:sp>
      </p:grpSp>
      <p:sp>
        <p:nvSpPr>
          <p:cNvPr id="33" name="TextBox 33"/>
          <p:cNvSpPr txBox="1"/>
          <p:nvPr/>
        </p:nvSpPr>
        <p:spPr>
          <a:xfrm>
            <a:off x="3465955" y="3356141"/>
            <a:ext cx="2149896" cy="606063"/>
          </a:xfrm>
          <a:prstGeom prst="rect">
            <a:avLst/>
          </a:prstGeom>
        </p:spPr>
        <p:txBody>
          <a:bodyPr lIns="0" tIns="0" rIns="0" bIns="0" rtlCol="0" anchor="t">
            <a:spAutoFit/>
          </a:bodyPr>
          <a:lstStyle/>
          <a:p>
            <a:pPr algn="ctr"/>
            <a:r>
              <a:rPr lang="en-US" sz="1969" spc="98" dirty="0">
                <a:solidFill>
                  <a:srgbClr val="EEB500"/>
                </a:solidFill>
                <a:latin typeface="DM Sans Bold"/>
              </a:rPr>
              <a:t>Submit Your Information</a:t>
            </a:r>
          </a:p>
        </p:txBody>
      </p:sp>
      <p:sp>
        <p:nvSpPr>
          <p:cNvPr id="34" name="TextBox 34"/>
          <p:cNvSpPr txBox="1"/>
          <p:nvPr/>
        </p:nvSpPr>
        <p:spPr>
          <a:xfrm>
            <a:off x="6466108" y="3434860"/>
            <a:ext cx="2149896" cy="606063"/>
          </a:xfrm>
          <a:prstGeom prst="rect">
            <a:avLst/>
          </a:prstGeom>
        </p:spPr>
        <p:txBody>
          <a:bodyPr lIns="0" tIns="0" rIns="0" bIns="0" rtlCol="0" anchor="t">
            <a:spAutoFit/>
          </a:bodyPr>
          <a:lstStyle/>
          <a:p>
            <a:pPr algn="ctr"/>
            <a:r>
              <a:rPr lang="en-US" sz="1969" spc="98" dirty="0">
                <a:solidFill>
                  <a:srgbClr val="EEB500"/>
                </a:solidFill>
                <a:latin typeface="DM Sans Bold"/>
              </a:rPr>
              <a:t>Refer Your Colleagues</a:t>
            </a:r>
          </a:p>
        </p:txBody>
      </p:sp>
      <p:sp>
        <p:nvSpPr>
          <p:cNvPr id="11" name="TextBox 10">
            <a:extLst>
              <a:ext uri="{FF2B5EF4-FFF2-40B4-BE49-F238E27FC236}">
                <a16:creationId xmlns:a16="http://schemas.microsoft.com/office/drawing/2014/main" id="{028D19FC-1EAE-90B1-2EA0-D7CC27E49471}"/>
              </a:ext>
            </a:extLst>
          </p:cNvPr>
          <p:cNvSpPr txBox="1"/>
          <p:nvPr/>
        </p:nvSpPr>
        <p:spPr>
          <a:xfrm>
            <a:off x="2438700" y="5588852"/>
            <a:ext cx="3900911" cy="3231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b="1" u="sng" dirty="0" err="1">
                <a:solidFill>
                  <a:srgbClr val="EEB500"/>
                </a:solidFill>
                <a:latin typeface="DM Sans"/>
                <a:cs typeface="Segoe UI"/>
              </a:rPr>
              <a:t>www.pathfinder.va.gov</a:t>
            </a:r>
            <a:endParaRPr lang="en-US" b="1" u="sng" dirty="0">
              <a:solidFill>
                <a:srgbClr val="EEB500"/>
              </a:solidFill>
              <a:cs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0" y="852487"/>
            <a:ext cx="128588" cy="128588"/>
            <a:chOff x="0" y="0"/>
            <a:chExt cx="342900" cy="342900"/>
          </a:xfrm>
        </p:grpSpPr>
        <p:sp>
          <p:nvSpPr>
            <p:cNvPr id="3" name="Freeform 3"/>
            <p:cNvSpPr/>
            <p:nvPr/>
          </p:nvSpPr>
          <p:spPr>
            <a:xfrm>
              <a:off x="12700" y="12700"/>
              <a:ext cx="317500" cy="317500"/>
            </a:xfrm>
            <a:custGeom>
              <a:avLst/>
              <a:gdLst/>
              <a:ahLst/>
              <a:cxnLst/>
              <a:rect l="l" t="t" r="r" b="b"/>
              <a:pathLst>
                <a:path w="317500" h="317500">
                  <a:moveTo>
                    <a:pt x="0" y="0"/>
                  </a:moveTo>
                  <a:lnTo>
                    <a:pt x="317500" y="0"/>
                  </a:lnTo>
                  <a:lnTo>
                    <a:pt x="317500" y="317500"/>
                  </a:lnTo>
                  <a:lnTo>
                    <a:pt x="0" y="317500"/>
                  </a:lnTo>
                  <a:close/>
                </a:path>
              </a:pathLst>
            </a:custGeom>
            <a:solidFill>
              <a:srgbClr val="4472C4"/>
            </a:solidFill>
          </p:spPr>
          <p:txBody>
            <a:bodyPr/>
            <a:lstStyle/>
            <a:p>
              <a:endParaRPr lang="en-US" sz="900"/>
            </a:p>
          </p:txBody>
        </p:sp>
        <p:sp>
          <p:nvSpPr>
            <p:cNvPr id="4" name="Freeform 4"/>
            <p:cNvSpPr/>
            <p:nvPr/>
          </p:nvSpPr>
          <p:spPr>
            <a:xfrm>
              <a:off x="0" y="0"/>
              <a:ext cx="342900" cy="342900"/>
            </a:xfrm>
            <a:custGeom>
              <a:avLst/>
              <a:gdLst/>
              <a:ahLst/>
              <a:cxnLst/>
              <a:rect l="l" t="t" r="r" b="b"/>
              <a:pathLst>
                <a:path w="342900" h="342900">
                  <a:moveTo>
                    <a:pt x="12700" y="0"/>
                  </a:moveTo>
                  <a:lnTo>
                    <a:pt x="330200" y="0"/>
                  </a:lnTo>
                  <a:cubicBezTo>
                    <a:pt x="337185" y="0"/>
                    <a:pt x="342900" y="5715"/>
                    <a:pt x="342900" y="12700"/>
                  </a:cubicBezTo>
                  <a:lnTo>
                    <a:pt x="342900" y="330200"/>
                  </a:lnTo>
                  <a:cubicBezTo>
                    <a:pt x="342900" y="337185"/>
                    <a:pt x="337185" y="342900"/>
                    <a:pt x="330200" y="342900"/>
                  </a:cubicBezTo>
                  <a:lnTo>
                    <a:pt x="12700" y="342900"/>
                  </a:lnTo>
                  <a:cubicBezTo>
                    <a:pt x="5715" y="342900"/>
                    <a:pt x="0" y="337185"/>
                    <a:pt x="0" y="330200"/>
                  </a:cubicBezTo>
                  <a:lnTo>
                    <a:pt x="0" y="12700"/>
                  </a:lnTo>
                  <a:cubicBezTo>
                    <a:pt x="0" y="5715"/>
                    <a:pt x="5715" y="0"/>
                    <a:pt x="12700" y="0"/>
                  </a:cubicBezTo>
                  <a:moveTo>
                    <a:pt x="12700" y="25400"/>
                  </a:moveTo>
                  <a:lnTo>
                    <a:pt x="12700" y="12700"/>
                  </a:lnTo>
                  <a:lnTo>
                    <a:pt x="25400" y="12700"/>
                  </a:lnTo>
                  <a:lnTo>
                    <a:pt x="25400" y="330200"/>
                  </a:lnTo>
                  <a:lnTo>
                    <a:pt x="12700" y="330200"/>
                  </a:lnTo>
                  <a:lnTo>
                    <a:pt x="12700" y="317500"/>
                  </a:lnTo>
                  <a:lnTo>
                    <a:pt x="330200" y="317500"/>
                  </a:lnTo>
                  <a:lnTo>
                    <a:pt x="330200" y="330200"/>
                  </a:lnTo>
                  <a:lnTo>
                    <a:pt x="317500" y="330200"/>
                  </a:lnTo>
                  <a:lnTo>
                    <a:pt x="317500" y="12700"/>
                  </a:lnTo>
                  <a:lnTo>
                    <a:pt x="330200" y="12700"/>
                  </a:lnTo>
                  <a:lnTo>
                    <a:pt x="330200" y="25400"/>
                  </a:lnTo>
                  <a:lnTo>
                    <a:pt x="12700" y="25400"/>
                  </a:lnTo>
                  <a:close/>
                </a:path>
              </a:pathLst>
            </a:custGeom>
            <a:solidFill>
              <a:srgbClr val="2F528F"/>
            </a:solidFill>
          </p:spPr>
          <p:txBody>
            <a:bodyPr/>
            <a:lstStyle/>
            <a:p>
              <a:endParaRPr lang="en-US" sz="900"/>
            </a:p>
          </p:txBody>
        </p:sp>
      </p:grpSp>
      <p:grpSp>
        <p:nvGrpSpPr>
          <p:cNvPr id="5" name="Group 5"/>
          <p:cNvGrpSpPr/>
          <p:nvPr/>
        </p:nvGrpSpPr>
        <p:grpSpPr>
          <a:xfrm>
            <a:off x="0" y="857250"/>
            <a:ext cx="9144000" cy="654510"/>
            <a:chOff x="0" y="0"/>
            <a:chExt cx="24384000" cy="1745361"/>
          </a:xfrm>
        </p:grpSpPr>
        <p:sp>
          <p:nvSpPr>
            <p:cNvPr id="6" name="Freeform 6"/>
            <p:cNvSpPr/>
            <p:nvPr/>
          </p:nvSpPr>
          <p:spPr>
            <a:xfrm>
              <a:off x="0" y="0"/>
              <a:ext cx="24384000" cy="1745361"/>
            </a:xfrm>
            <a:custGeom>
              <a:avLst/>
              <a:gdLst/>
              <a:ahLst/>
              <a:cxnLst/>
              <a:rect l="l" t="t" r="r" b="b"/>
              <a:pathLst>
                <a:path w="24384000" h="1745361">
                  <a:moveTo>
                    <a:pt x="0" y="0"/>
                  </a:moveTo>
                  <a:lnTo>
                    <a:pt x="24384000" y="0"/>
                  </a:lnTo>
                  <a:lnTo>
                    <a:pt x="24384000" y="1745361"/>
                  </a:lnTo>
                  <a:lnTo>
                    <a:pt x="0" y="1745361"/>
                  </a:lnTo>
                  <a:close/>
                </a:path>
              </a:pathLst>
            </a:custGeom>
            <a:solidFill>
              <a:srgbClr val="002F56"/>
            </a:solidFill>
          </p:spPr>
          <p:txBody>
            <a:bodyPr/>
            <a:lstStyle/>
            <a:p>
              <a:endParaRPr lang="en-US" sz="900"/>
            </a:p>
          </p:txBody>
        </p:sp>
      </p:grpSp>
      <p:grpSp>
        <p:nvGrpSpPr>
          <p:cNvPr id="7" name="Group 7"/>
          <p:cNvGrpSpPr/>
          <p:nvPr/>
        </p:nvGrpSpPr>
        <p:grpSpPr>
          <a:xfrm>
            <a:off x="0" y="5462765"/>
            <a:ext cx="9144000" cy="548879"/>
            <a:chOff x="0" y="0"/>
            <a:chExt cx="24384000" cy="1463675"/>
          </a:xfrm>
        </p:grpSpPr>
        <p:sp>
          <p:nvSpPr>
            <p:cNvPr id="8" name="Freeform 8"/>
            <p:cNvSpPr/>
            <p:nvPr/>
          </p:nvSpPr>
          <p:spPr>
            <a:xfrm>
              <a:off x="0" y="0"/>
              <a:ext cx="24384000" cy="1463675"/>
            </a:xfrm>
            <a:custGeom>
              <a:avLst/>
              <a:gdLst/>
              <a:ahLst/>
              <a:cxnLst/>
              <a:rect l="l" t="t" r="r" b="b"/>
              <a:pathLst>
                <a:path w="24384000" h="1463675">
                  <a:moveTo>
                    <a:pt x="0" y="0"/>
                  </a:moveTo>
                  <a:lnTo>
                    <a:pt x="24384000" y="0"/>
                  </a:lnTo>
                  <a:lnTo>
                    <a:pt x="24384000" y="1463675"/>
                  </a:lnTo>
                  <a:lnTo>
                    <a:pt x="0" y="1463675"/>
                  </a:lnTo>
                  <a:close/>
                </a:path>
              </a:pathLst>
            </a:custGeom>
            <a:solidFill>
              <a:srgbClr val="002F56"/>
            </a:solidFill>
          </p:spPr>
          <p:txBody>
            <a:bodyPr/>
            <a:lstStyle/>
            <a:p>
              <a:endParaRPr lang="en-US" sz="900"/>
            </a:p>
          </p:txBody>
        </p:sp>
      </p:grpSp>
      <p:sp>
        <p:nvSpPr>
          <p:cNvPr id="9" name="Freeform 9"/>
          <p:cNvSpPr/>
          <p:nvPr/>
        </p:nvSpPr>
        <p:spPr>
          <a:xfrm>
            <a:off x="433985" y="5486400"/>
            <a:ext cx="1755975" cy="411480"/>
          </a:xfrm>
          <a:custGeom>
            <a:avLst/>
            <a:gdLst/>
            <a:ahLst/>
            <a:cxnLst/>
            <a:rect l="l" t="t" r="r" b="b"/>
            <a:pathLst>
              <a:path w="3511950" h="822960">
                <a:moveTo>
                  <a:pt x="0" y="0"/>
                </a:moveTo>
                <a:lnTo>
                  <a:pt x="3511949" y="0"/>
                </a:lnTo>
                <a:lnTo>
                  <a:pt x="3511949" y="822960"/>
                </a:lnTo>
                <a:lnTo>
                  <a:pt x="0" y="822960"/>
                </a:lnTo>
                <a:lnTo>
                  <a:pt x="0" y="0"/>
                </a:lnTo>
                <a:close/>
              </a:path>
            </a:pathLst>
          </a:custGeom>
          <a:blipFill>
            <a:blip r:embed="rId3"/>
            <a:stretch>
              <a:fillRect b="-14960"/>
            </a:stretch>
          </a:blipFill>
        </p:spPr>
        <p:txBody>
          <a:bodyPr/>
          <a:lstStyle/>
          <a:p>
            <a:endParaRPr lang="en-US" sz="900"/>
          </a:p>
        </p:txBody>
      </p:sp>
      <p:grpSp>
        <p:nvGrpSpPr>
          <p:cNvPr id="10" name="Group 10"/>
          <p:cNvGrpSpPr/>
          <p:nvPr/>
        </p:nvGrpSpPr>
        <p:grpSpPr>
          <a:xfrm>
            <a:off x="2623946" y="5620629"/>
            <a:ext cx="3487499" cy="230838"/>
            <a:chOff x="0" y="0"/>
            <a:chExt cx="9299998" cy="615569"/>
          </a:xfrm>
        </p:grpSpPr>
        <p:sp>
          <p:nvSpPr>
            <p:cNvPr id="11" name="Freeform 11"/>
            <p:cNvSpPr/>
            <p:nvPr/>
          </p:nvSpPr>
          <p:spPr>
            <a:xfrm>
              <a:off x="0" y="0"/>
              <a:ext cx="9299956" cy="615569"/>
            </a:xfrm>
            <a:custGeom>
              <a:avLst/>
              <a:gdLst/>
              <a:ahLst/>
              <a:cxnLst/>
              <a:rect l="l" t="t" r="r" b="b"/>
              <a:pathLst>
                <a:path w="9299956" h="615569">
                  <a:moveTo>
                    <a:pt x="0" y="0"/>
                  </a:moveTo>
                  <a:lnTo>
                    <a:pt x="9299956" y="0"/>
                  </a:lnTo>
                  <a:lnTo>
                    <a:pt x="9299956" y="615569"/>
                  </a:lnTo>
                  <a:lnTo>
                    <a:pt x="0" y="615569"/>
                  </a:lnTo>
                  <a:close/>
                </a:path>
              </a:pathLst>
            </a:custGeom>
            <a:solidFill>
              <a:srgbClr val="FFFFFF"/>
            </a:solidFill>
          </p:spPr>
          <p:txBody>
            <a:bodyPr/>
            <a:lstStyle/>
            <a:p>
              <a:endParaRPr lang="en-US" sz="900"/>
            </a:p>
          </p:txBody>
        </p:sp>
        <p:sp>
          <p:nvSpPr>
            <p:cNvPr id="12" name="TextBox 12"/>
            <p:cNvSpPr txBox="1"/>
            <p:nvPr/>
          </p:nvSpPr>
          <p:spPr>
            <a:xfrm>
              <a:off x="0" y="0"/>
              <a:ext cx="9299998" cy="615554"/>
            </a:xfrm>
            <a:prstGeom prst="rect">
              <a:avLst/>
            </a:prstGeom>
          </p:spPr>
          <p:txBody>
            <a:bodyPr lIns="25400" tIns="25400" rIns="25400" bIns="25400" rtlCol="0" anchor="t"/>
            <a:lstStyle/>
            <a:p>
              <a:pPr algn="ctr">
                <a:lnSpc>
                  <a:spcPct val="146341"/>
                </a:lnSpc>
              </a:pPr>
              <a:r>
                <a:rPr lang="en-US" sz="1050" spc="-41" dirty="0">
                  <a:solidFill>
                    <a:srgbClr val="C00000"/>
                  </a:solidFill>
                  <a:latin typeface="Open Sans Bold"/>
                </a:rPr>
                <a:t>PRE-DECISIONAL / FOR DISCUSSION ONLY / VA</a:t>
              </a:r>
              <a:endParaRPr lang="en-US" sz="900" dirty="0"/>
            </a:p>
          </p:txBody>
        </p:sp>
      </p:grpSp>
      <p:sp>
        <p:nvSpPr>
          <p:cNvPr id="13" name="Freeform 13"/>
          <p:cNvSpPr/>
          <p:nvPr/>
        </p:nvSpPr>
        <p:spPr>
          <a:xfrm>
            <a:off x="6611541" y="5495405"/>
            <a:ext cx="2151460" cy="481281"/>
          </a:xfrm>
          <a:custGeom>
            <a:avLst/>
            <a:gdLst/>
            <a:ahLst/>
            <a:cxnLst/>
            <a:rect l="l" t="t" r="r" b="b"/>
            <a:pathLst>
              <a:path w="4302919" h="962562">
                <a:moveTo>
                  <a:pt x="0" y="0"/>
                </a:moveTo>
                <a:lnTo>
                  <a:pt x="4302920" y="0"/>
                </a:lnTo>
                <a:lnTo>
                  <a:pt x="4302920" y="962562"/>
                </a:lnTo>
                <a:lnTo>
                  <a:pt x="0" y="962562"/>
                </a:lnTo>
                <a:lnTo>
                  <a:pt x="0" y="0"/>
                </a:lnTo>
                <a:close/>
              </a:path>
            </a:pathLst>
          </a:custGeom>
          <a:blipFill>
            <a:blip r:embed="rId4"/>
            <a:stretch>
              <a:fillRect t="-5878" b="-5878"/>
            </a:stretch>
          </a:blipFill>
        </p:spPr>
        <p:txBody>
          <a:bodyPr/>
          <a:lstStyle/>
          <a:p>
            <a:endParaRPr lang="en-US" sz="900"/>
          </a:p>
        </p:txBody>
      </p:sp>
      <p:sp>
        <p:nvSpPr>
          <p:cNvPr id="14" name="Freeform 14"/>
          <p:cNvSpPr/>
          <p:nvPr/>
        </p:nvSpPr>
        <p:spPr>
          <a:xfrm>
            <a:off x="1064" y="833920"/>
            <a:ext cx="9152135" cy="5166830"/>
          </a:xfrm>
          <a:custGeom>
            <a:avLst/>
            <a:gdLst/>
            <a:ahLst/>
            <a:cxnLst/>
            <a:rect l="l" t="t" r="r" b="b"/>
            <a:pathLst>
              <a:path w="18304269" h="10333660">
                <a:moveTo>
                  <a:pt x="0" y="0"/>
                </a:moveTo>
                <a:lnTo>
                  <a:pt x="18304270" y="0"/>
                </a:lnTo>
                <a:lnTo>
                  <a:pt x="18304270" y="10333660"/>
                </a:lnTo>
                <a:lnTo>
                  <a:pt x="0" y="10333660"/>
                </a:lnTo>
                <a:lnTo>
                  <a:pt x="0" y="0"/>
                </a:lnTo>
                <a:close/>
              </a:path>
            </a:pathLst>
          </a:custGeom>
          <a:blipFill>
            <a:blip r:embed="rId5"/>
            <a:stretch>
              <a:fillRect r="-57"/>
            </a:stretch>
          </a:blipFill>
        </p:spPr>
        <p:txBody>
          <a:bodyPr/>
          <a:lstStyle/>
          <a:p>
            <a:endParaRPr lang="en-US" sz="900"/>
          </a:p>
        </p:txBody>
      </p:sp>
      <p:grpSp>
        <p:nvGrpSpPr>
          <p:cNvPr id="15" name="Group 15"/>
          <p:cNvGrpSpPr/>
          <p:nvPr/>
        </p:nvGrpSpPr>
        <p:grpSpPr>
          <a:xfrm>
            <a:off x="0" y="833920"/>
            <a:ext cx="9144000" cy="5166836"/>
            <a:chOff x="0" y="0"/>
            <a:chExt cx="24384000" cy="13778230"/>
          </a:xfrm>
        </p:grpSpPr>
        <p:sp>
          <p:nvSpPr>
            <p:cNvPr id="16" name="Freeform 16"/>
            <p:cNvSpPr/>
            <p:nvPr/>
          </p:nvSpPr>
          <p:spPr>
            <a:xfrm>
              <a:off x="0" y="0"/>
              <a:ext cx="24384000" cy="13778230"/>
            </a:xfrm>
            <a:custGeom>
              <a:avLst/>
              <a:gdLst/>
              <a:ahLst/>
              <a:cxnLst/>
              <a:rect l="l" t="t" r="r" b="b"/>
              <a:pathLst>
                <a:path w="24384000" h="13778230">
                  <a:moveTo>
                    <a:pt x="0" y="0"/>
                  </a:moveTo>
                  <a:lnTo>
                    <a:pt x="24384000" y="0"/>
                  </a:lnTo>
                  <a:lnTo>
                    <a:pt x="24384000" y="13778230"/>
                  </a:lnTo>
                  <a:lnTo>
                    <a:pt x="0" y="13778230"/>
                  </a:lnTo>
                  <a:close/>
                </a:path>
              </a:pathLst>
            </a:custGeom>
            <a:solidFill>
              <a:srgbClr val="002F56">
                <a:alpha val="30980"/>
              </a:srgbClr>
            </a:solidFill>
          </p:spPr>
          <p:txBody>
            <a:bodyPr/>
            <a:lstStyle/>
            <a:p>
              <a:endParaRPr lang="en-US" sz="900"/>
            </a:p>
          </p:txBody>
        </p:sp>
      </p:grpSp>
      <p:grpSp>
        <p:nvGrpSpPr>
          <p:cNvPr id="17" name="Group 17"/>
          <p:cNvGrpSpPr/>
          <p:nvPr/>
        </p:nvGrpSpPr>
        <p:grpSpPr>
          <a:xfrm>
            <a:off x="315566" y="2519345"/>
            <a:ext cx="3566875" cy="1038699"/>
            <a:chOff x="-6149706" y="-2854961"/>
            <a:chExt cx="9511667" cy="2769864"/>
          </a:xfrm>
        </p:grpSpPr>
        <p:sp>
          <p:nvSpPr>
            <p:cNvPr id="18" name="Freeform 18"/>
            <p:cNvSpPr/>
            <p:nvPr/>
          </p:nvSpPr>
          <p:spPr>
            <a:xfrm>
              <a:off x="-6036039" y="-2854961"/>
              <a:ext cx="9398000" cy="2648585"/>
            </a:xfrm>
            <a:custGeom>
              <a:avLst/>
              <a:gdLst/>
              <a:ahLst/>
              <a:cxnLst/>
              <a:rect l="l" t="t" r="r" b="b"/>
              <a:pathLst>
                <a:path w="9398000" h="2648585">
                  <a:moveTo>
                    <a:pt x="0" y="0"/>
                  </a:moveTo>
                  <a:lnTo>
                    <a:pt x="9398000" y="0"/>
                  </a:lnTo>
                  <a:lnTo>
                    <a:pt x="9398000" y="2648585"/>
                  </a:lnTo>
                  <a:lnTo>
                    <a:pt x="0" y="2648585"/>
                  </a:lnTo>
                  <a:close/>
                </a:path>
              </a:pathLst>
            </a:custGeom>
            <a:solidFill>
              <a:srgbClr val="FFFFFF"/>
            </a:solidFill>
          </p:spPr>
          <p:txBody>
            <a:bodyPr/>
            <a:lstStyle/>
            <a:p>
              <a:endParaRPr lang="en-US" sz="900"/>
            </a:p>
          </p:txBody>
        </p:sp>
        <p:sp>
          <p:nvSpPr>
            <p:cNvPr id="19" name="TextBox 19"/>
            <p:cNvSpPr txBox="1"/>
            <p:nvPr/>
          </p:nvSpPr>
          <p:spPr>
            <a:xfrm>
              <a:off x="-6149706" y="-2628890"/>
              <a:ext cx="9398000" cy="2543793"/>
            </a:xfrm>
            <a:prstGeom prst="rect">
              <a:avLst/>
            </a:prstGeom>
          </p:spPr>
          <p:txBody>
            <a:bodyPr lIns="25400" tIns="25400" rIns="25400" bIns="25400" rtlCol="0" anchor="ctr"/>
            <a:lstStyle/>
            <a:p>
              <a:pPr algn="ctr">
                <a:lnSpc>
                  <a:spcPct val="131707"/>
                </a:lnSpc>
              </a:pPr>
              <a:r>
                <a:rPr lang="en-US" sz="4500" spc="-179">
                  <a:solidFill>
                    <a:srgbClr val="002F56"/>
                  </a:solidFill>
                  <a:latin typeface="Open Sans Bold"/>
                </a:rPr>
                <a:t>Thank You!</a:t>
              </a:r>
              <a:endParaRPr lang="en-US" sz="900"/>
            </a:p>
          </p:txBody>
        </p:sp>
      </p:grpSp>
      <p:sp>
        <p:nvSpPr>
          <p:cNvPr id="20" name="Freeform 20"/>
          <p:cNvSpPr/>
          <p:nvPr/>
        </p:nvSpPr>
        <p:spPr>
          <a:xfrm>
            <a:off x="5538620" y="1283310"/>
            <a:ext cx="3221195" cy="619574"/>
          </a:xfrm>
          <a:custGeom>
            <a:avLst/>
            <a:gdLst/>
            <a:ahLst/>
            <a:cxnLst/>
            <a:rect l="l" t="t" r="r" b="b"/>
            <a:pathLst>
              <a:path w="6442389" h="1239147">
                <a:moveTo>
                  <a:pt x="0" y="0"/>
                </a:moveTo>
                <a:lnTo>
                  <a:pt x="6442390" y="0"/>
                </a:lnTo>
                <a:lnTo>
                  <a:pt x="6442390" y="1239147"/>
                </a:lnTo>
                <a:lnTo>
                  <a:pt x="0" y="1239147"/>
                </a:lnTo>
                <a:lnTo>
                  <a:pt x="0" y="0"/>
                </a:lnTo>
                <a:close/>
              </a:path>
            </a:pathLst>
          </a:custGeom>
          <a:blipFill>
            <a:blip r:embed="rId6">
              <a:extLst>
                <a:ext uri="{96DAC541-7B7A-43D3-8B79-37D633B846F1}">
                  <asvg:svgBlip xmlns:asvg="http://schemas.microsoft.com/office/drawing/2016/SVG/main" r:embed="rId7"/>
                </a:ext>
              </a:extLst>
            </a:blip>
            <a:stretch>
              <a:fillRect t="-301" b="-301"/>
            </a:stretch>
          </a:blipFill>
        </p:spPr>
        <p:txBody>
          <a:bodyPr/>
          <a:lstStyle/>
          <a:p>
            <a:endParaRPr lang="en-US" sz="900"/>
          </a:p>
        </p:txBody>
      </p:sp>
      <p:sp>
        <p:nvSpPr>
          <p:cNvPr id="22" name="TextBox 22"/>
          <p:cNvSpPr txBox="1"/>
          <p:nvPr/>
        </p:nvSpPr>
        <p:spPr>
          <a:xfrm>
            <a:off x="3017859" y="5331990"/>
            <a:ext cx="4776145" cy="483274"/>
          </a:xfrm>
          <a:prstGeom prst="rect">
            <a:avLst/>
          </a:prstGeom>
        </p:spPr>
        <p:txBody>
          <a:bodyPr lIns="0" tIns="0" rIns="0" bIns="0" rtlCol="0" anchor="t">
            <a:spAutoFit/>
          </a:bodyPr>
          <a:lstStyle/>
          <a:p>
            <a:pPr algn="l">
              <a:lnSpc>
                <a:spcPct val="146316"/>
              </a:lnSpc>
            </a:pPr>
            <a:r>
              <a:rPr lang="en-US" sz="2400" spc="-95">
                <a:solidFill>
                  <a:srgbClr val="FFFFFF"/>
                </a:solidFill>
                <a:latin typeface="Open Sans Bold Italics"/>
              </a:rPr>
              <a:t>VAPathfinderSupport@va.gov</a:t>
            </a:r>
            <a:endParaRPr lang="en-US" sz="900"/>
          </a:p>
        </p:txBody>
      </p:sp>
      <p:grpSp>
        <p:nvGrpSpPr>
          <p:cNvPr id="23" name="Group 23"/>
          <p:cNvGrpSpPr/>
          <p:nvPr/>
        </p:nvGrpSpPr>
        <p:grpSpPr>
          <a:xfrm>
            <a:off x="2016483" y="4947595"/>
            <a:ext cx="977075" cy="1036082"/>
            <a:chOff x="0" y="0"/>
            <a:chExt cx="2605532" cy="2762885"/>
          </a:xfrm>
        </p:grpSpPr>
        <p:sp>
          <p:nvSpPr>
            <p:cNvPr id="24" name="Freeform 24"/>
            <p:cNvSpPr/>
            <p:nvPr/>
          </p:nvSpPr>
          <p:spPr>
            <a:xfrm>
              <a:off x="57150" y="57150"/>
              <a:ext cx="2491232" cy="2648458"/>
            </a:xfrm>
            <a:custGeom>
              <a:avLst/>
              <a:gdLst/>
              <a:ahLst/>
              <a:cxnLst/>
              <a:rect l="l" t="t" r="r" b="b"/>
              <a:pathLst>
                <a:path w="2491232" h="2648458">
                  <a:moveTo>
                    <a:pt x="0" y="1324229"/>
                  </a:moveTo>
                  <a:cubicBezTo>
                    <a:pt x="0" y="592963"/>
                    <a:pt x="557657" y="0"/>
                    <a:pt x="1245616" y="0"/>
                  </a:cubicBezTo>
                  <a:cubicBezTo>
                    <a:pt x="1933575" y="0"/>
                    <a:pt x="2491232" y="592963"/>
                    <a:pt x="2491232" y="1324229"/>
                  </a:cubicBezTo>
                  <a:cubicBezTo>
                    <a:pt x="2491232" y="2055495"/>
                    <a:pt x="1933575" y="2648458"/>
                    <a:pt x="1245616" y="2648458"/>
                  </a:cubicBezTo>
                  <a:cubicBezTo>
                    <a:pt x="557657" y="2648458"/>
                    <a:pt x="0" y="2055622"/>
                    <a:pt x="0" y="1324229"/>
                  </a:cubicBezTo>
                  <a:close/>
                </a:path>
              </a:pathLst>
            </a:custGeom>
            <a:solidFill>
              <a:srgbClr val="FFFFFF"/>
            </a:solidFill>
          </p:spPr>
          <p:txBody>
            <a:bodyPr/>
            <a:lstStyle/>
            <a:p>
              <a:endParaRPr lang="en-US" sz="900"/>
            </a:p>
          </p:txBody>
        </p:sp>
        <p:sp>
          <p:nvSpPr>
            <p:cNvPr id="25" name="Freeform 25"/>
            <p:cNvSpPr/>
            <p:nvPr/>
          </p:nvSpPr>
          <p:spPr>
            <a:xfrm>
              <a:off x="0" y="0"/>
              <a:ext cx="2605532" cy="2762885"/>
            </a:xfrm>
            <a:custGeom>
              <a:avLst/>
              <a:gdLst/>
              <a:ahLst/>
              <a:cxnLst/>
              <a:rect l="l" t="t" r="r" b="b"/>
              <a:pathLst>
                <a:path w="2605532" h="2762885">
                  <a:moveTo>
                    <a:pt x="0" y="1381379"/>
                  </a:moveTo>
                  <a:cubicBezTo>
                    <a:pt x="0" y="621792"/>
                    <a:pt x="580009" y="0"/>
                    <a:pt x="1302766" y="0"/>
                  </a:cubicBezTo>
                  <a:lnTo>
                    <a:pt x="1302766" y="57150"/>
                  </a:lnTo>
                  <a:lnTo>
                    <a:pt x="1302766" y="0"/>
                  </a:lnTo>
                  <a:cubicBezTo>
                    <a:pt x="2025523" y="0"/>
                    <a:pt x="2605532" y="621792"/>
                    <a:pt x="2605532" y="1381379"/>
                  </a:cubicBezTo>
                  <a:lnTo>
                    <a:pt x="2548382" y="1381379"/>
                  </a:lnTo>
                  <a:lnTo>
                    <a:pt x="2605532" y="1381379"/>
                  </a:lnTo>
                  <a:cubicBezTo>
                    <a:pt x="2605532" y="2140966"/>
                    <a:pt x="2025523" y="2762758"/>
                    <a:pt x="1302766" y="2762758"/>
                  </a:cubicBezTo>
                  <a:lnTo>
                    <a:pt x="1302766" y="2705608"/>
                  </a:lnTo>
                  <a:lnTo>
                    <a:pt x="1302766" y="2762758"/>
                  </a:lnTo>
                  <a:cubicBezTo>
                    <a:pt x="580009" y="2762885"/>
                    <a:pt x="0" y="2141093"/>
                    <a:pt x="0" y="1381379"/>
                  </a:cubicBezTo>
                  <a:lnTo>
                    <a:pt x="57150" y="1381379"/>
                  </a:lnTo>
                  <a:lnTo>
                    <a:pt x="114300" y="1381379"/>
                  </a:lnTo>
                  <a:lnTo>
                    <a:pt x="57150" y="1381379"/>
                  </a:lnTo>
                  <a:lnTo>
                    <a:pt x="0" y="1381379"/>
                  </a:lnTo>
                  <a:moveTo>
                    <a:pt x="114300" y="1381379"/>
                  </a:moveTo>
                  <a:cubicBezTo>
                    <a:pt x="114300" y="1413002"/>
                    <a:pt x="88773" y="1438529"/>
                    <a:pt x="57150" y="1438529"/>
                  </a:cubicBezTo>
                  <a:cubicBezTo>
                    <a:pt x="25527" y="1438529"/>
                    <a:pt x="0" y="1413002"/>
                    <a:pt x="0" y="1381379"/>
                  </a:cubicBezTo>
                  <a:cubicBezTo>
                    <a:pt x="0" y="1349756"/>
                    <a:pt x="25527" y="1324229"/>
                    <a:pt x="57150" y="1324229"/>
                  </a:cubicBezTo>
                  <a:cubicBezTo>
                    <a:pt x="88773" y="1324229"/>
                    <a:pt x="114300" y="1349756"/>
                    <a:pt x="114300" y="1381379"/>
                  </a:cubicBezTo>
                  <a:cubicBezTo>
                    <a:pt x="114300" y="2084578"/>
                    <a:pt x="649605" y="2648458"/>
                    <a:pt x="1302766" y="2648458"/>
                  </a:cubicBezTo>
                  <a:cubicBezTo>
                    <a:pt x="1955927" y="2648458"/>
                    <a:pt x="2491232" y="2084451"/>
                    <a:pt x="2491232" y="1381379"/>
                  </a:cubicBezTo>
                  <a:cubicBezTo>
                    <a:pt x="2491232" y="678307"/>
                    <a:pt x="1955927" y="114300"/>
                    <a:pt x="1302766" y="114300"/>
                  </a:cubicBezTo>
                  <a:lnTo>
                    <a:pt x="1302766" y="57150"/>
                  </a:lnTo>
                  <a:lnTo>
                    <a:pt x="1302766" y="114300"/>
                  </a:lnTo>
                  <a:cubicBezTo>
                    <a:pt x="649605" y="114300"/>
                    <a:pt x="114300" y="678307"/>
                    <a:pt x="114300" y="1381379"/>
                  </a:cubicBezTo>
                  <a:close/>
                </a:path>
              </a:pathLst>
            </a:custGeom>
            <a:solidFill>
              <a:srgbClr val="002F56"/>
            </a:solidFill>
          </p:spPr>
          <p:txBody>
            <a:bodyPr/>
            <a:lstStyle/>
            <a:p>
              <a:endParaRPr lang="en-US" sz="900"/>
            </a:p>
          </p:txBody>
        </p:sp>
      </p:grpSp>
      <p:sp>
        <p:nvSpPr>
          <p:cNvPr id="26" name="Freeform 26"/>
          <p:cNvSpPr/>
          <p:nvPr/>
        </p:nvSpPr>
        <p:spPr>
          <a:xfrm>
            <a:off x="2183483" y="5133482"/>
            <a:ext cx="643086" cy="664299"/>
          </a:xfrm>
          <a:custGeom>
            <a:avLst/>
            <a:gdLst/>
            <a:ahLst/>
            <a:cxnLst/>
            <a:rect l="l" t="t" r="r" b="b"/>
            <a:pathLst>
              <a:path w="1286172" h="1328598">
                <a:moveTo>
                  <a:pt x="0" y="0"/>
                </a:moveTo>
                <a:lnTo>
                  <a:pt x="1286172" y="0"/>
                </a:lnTo>
                <a:lnTo>
                  <a:pt x="1286172" y="1328598"/>
                </a:lnTo>
                <a:lnTo>
                  <a:pt x="0" y="1328598"/>
                </a:lnTo>
                <a:lnTo>
                  <a:pt x="0" y="0"/>
                </a:lnTo>
                <a:close/>
              </a:path>
            </a:pathLst>
          </a:custGeom>
          <a:blipFill>
            <a:blip r:embed="rId8">
              <a:extLst>
                <a:ext uri="{96DAC541-7B7A-43D3-8B79-37D633B846F1}">
                  <asvg:svgBlip xmlns:asvg="http://schemas.microsoft.com/office/drawing/2016/SVG/main" r:embed="rId9"/>
                </a:ext>
              </a:extLst>
            </a:blip>
            <a:stretch>
              <a:fillRect l="-1649" r="-1649"/>
            </a:stretch>
          </a:blipFill>
        </p:spPr>
        <p:txBody>
          <a:bodyPr/>
          <a:lstStyle/>
          <a:p>
            <a:endParaRPr lang="en-US" sz="900"/>
          </a:p>
        </p:txBody>
      </p:sp>
      <p:pic>
        <p:nvPicPr>
          <p:cNvPr id="27" name="Picture 26" descr="A blue circle with white dots and stars on it&#10;&#10;Description automatically generated">
            <a:extLst>
              <a:ext uri="{FF2B5EF4-FFF2-40B4-BE49-F238E27FC236}">
                <a16:creationId xmlns:a16="http://schemas.microsoft.com/office/drawing/2014/main" id="{4C2511EB-13E9-8A33-4DAD-85046D9AE6A3}"/>
              </a:ext>
            </a:extLst>
          </p:cNvPr>
          <p:cNvPicPr>
            <a:picLocks noChangeAspect="1"/>
          </p:cNvPicPr>
          <p:nvPr/>
        </p:nvPicPr>
        <p:blipFill rotWithShape="1">
          <a:blip r:embed="rId10"/>
          <a:srcRect l="43528" r="-127" b="26244"/>
          <a:stretch/>
        </p:blipFill>
        <p:spPr>
          <a:xfrm>
            <a:off x="5483038" y="1900239"/>
            <a:ext cx="3320702" cy="2417027"/>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 y="-35560"/>
            <a:ext cx="9144000" cy="685800"/>
          </a:xfrm>
        </p:spPr>
        <p:txBody>
          <a:bodyPr>
            <a:normAutofit fontScale="90000"/>
          </a:bodyPr>
          <a:lstStyle/>
          <a:p>
            <a:r>
              <a:rPr lang="en-US" sz="4000" dirty="0"/>
              <a:t>Wrap Up – Thank You!</a:t>
            </a:r>
          </a:p>
        </p:txBody>
      </p:sp>
      <p:sp>
        <p:nvSpPr>
          <p:cNvPr id="3" name="Content Placeholder 2"/>
          <p:cNvSpPr>
            <a:spLocks noGrp="1"/>
          </p:cNvSpPr>
          <p:nvPr>
            <p:ph idx="1"/>
          </p:nvPr>
        </p:nvSpPr>
        <p:spPr>
          <a:xfrm>
            <a:off x="228600" y="1401194"/>
            <a:ext cx="8686800" cy="5181600"/>
          </a:xfrm>
        </p:spPr>
        <p:txBody>
          <a:bodyPr>
            <a:normAutofit/>
          </a:bodyPr>
          <a:lstStyle/>
          <a:p>
            <a:pPr marL="346075" indent="0">
              <a:spcBef>
                <a:spcPts val="0"/>
              </a:spcBef>
              <a:buNone/>
            </a:pPr>
            <a:r>
              <a:rPr lang="en-US" sz="4900" dirty="0"/>
              <a:t>			</a:t>
            </a:r>
          </a:p>
          <a:p>
            <a:pPr marL="346075" indent="0">
              <a:spcBef>
                <a:spcPts val="0"/>
              </a:spcBef>
              <a:buNone/>
            </a:pPr>
            <a:endParaRPr lang="en-US" sz="4900" dirty="0"/>
          </a:p>
          <a:p>
            <a:pPr marL="168275" indent="-168275">
              <a:lnSpc>
                <a:spcPts val="1000"/>
              </a:lnSpc>
              <a:spcBef>
                <a:spcPts val="0"/>
              </a:spcBef>
              <a:buNone/>
            </a:pPr>
            <a:endParaRPr lang="en-US" sz="1400" dirty="0"/>
          </a:p>
          <a:p>
            <a:pPr marL="0" indent="0">
              <a:lnSpc>
                <a:spcPts val="1500"/>
              </a:lnSpc>
              <a:spcBef>
                <a:spcPts val="0"/>
              </a:spcBef>
              <a:buNone/>
            </a:pPr>
            <a:endParaRPr lang="en-US" dirty="0"/>
          </a:p>
        </p:txBody>
      </p:sp>
      <p:sp>
        <p:nvSpPr>
          <p:cNvPr id="5" name="Rectangle 4">
            <a:extLst>
              <a:ext uri="{FF2B5EF4-FFF2-40B4-BE49-F238E27FC236}">
                <a16:creationId xmlns:a16="http://schemas.microsoft.com/office/drawing/2014/main" id="{4E2499AE-6C7A-40EC-89AD-A36892D0AA29}"/>
              </a:ext>
            </a:extLst>
          </p:cNvPr>
          <p:cNvSpPr/>
          <p:nvPr/>
        </p:nvSpPr>
        <p:spPr>
          <a:xfrm>
            <a:off x="830580" y="728023"/>
            <a:ext cx="7411720" cy="6350969"/>
          </a:xfrm>
          <a:prstGeom prst="rect">
            <a:avLst/>
          </a:prstGeom>
        </p:spPr>
        <p:txBody>
          <a:bodyPr wrap="square">
            <a:spAutoFit/>
          </a:bodyPr>
          <a:lstStyle/>
          <a:p>
            <a:pPr marL="914400" marR="0" lvl="1" indent="-45720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1085850" algn="l"/>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Participant Surveys will be sent to all registered attendees following the event via an email from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EventBrite</a:t>
            </a:r>
            <a:r>
              <a:rPr kumimoji="0" lang="en-US" sz="2600" b="0" i="0" u="none" strike="noStrike" kern="1200" cap="none" spc="0" normalizeH="0" baseline="0" noProof="0" dirty="0">
                <a:ln>
                  <a:noFill/>
                </a:ln>
                <a:solidFill>
                  <a:srgbClr val="000000"/>
                </a:solidFill>
                <a:effectLst/>
                <a:uLnTx/>
                <a:uFillTx/>
                <a:latin typeface="Calibri"/>
                <a:ea typeface="+mn-ea"/>
                <a:cs typeface="+mn-cs"/>
              </a:rPr>
              <a:t>.</a:t>
            </a:r>
            <a:r>
              <a:rPr kumimoji="0" lang="en-US" sz="2600" b="0" i="0" u="none" strike="noStrike" kern="1200" cap="none" spc="0" normalizeH="0" baseline="0" noProof="0" dirty="0">
                <a:ln>
                  <a:noFill/>
                </a:ln>
                <a:solidFill>
                  <a:srgbClr val="000000"/>
                </a:solidFill>
                <a:effectLst/>
                <a:highlight>
                  <a:srgbClr val="FFFF00"/>
                </a:highlight>
                <a:uLnTx/>
                <a:uFillTx/>
                <a:latin typeface="Calibri"/>
                <a:ea typeface="+mn-ea"/>
                <a:cs typeface="+mn-cs"/>
              </a:rPr>
              <a:t> </a:t>
            </a:r>
          </a:p>
          <a:p>
            <a:pPr marL="914400" marR="0" lvl="1" indent="-45720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1085850" algn="l"/>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a:p>
            <a:pPr marL="914400" lvl="1" indent="-457200">
              <a:lnSpc>
                <a:spcPct val="115000"/>
              </a:lnSpc>
              <a:buFont typeface="Arial" panose="020B0604020202020204" pitchFamily="34" charset="0"/>
              <a:buChar char="•"/>
              <a:tabLst>
                <a:tab pos="1085850" algn="l"/>
              </a:tabLst>
              <a:defRPr/>
            </a:pPr>
            <a:r>
              <a:rPr lang="en-US" sz="2600" dirty="0">
                <a:solidFill>
                  <a:srgbClr val="000000"/>
                </a:solidFill>
                <a:latin typeface="Calibri"/>
              </a:rPr>
              <a:t>Parking Reminder: </a:t>
            </a:r>
            <a:r>
              <a:rPr lang="en-US" sz="2600" dirty="0">
                <a:solidFill>
                  <a:prstClr val="black"/>
                </a:solidFill>
                <a:latin typeface="+mn-lt"/>
              </a:rPr>
              <a:t>Please pay at the two foot-stations on Levels 2 and 3 before heading to your vehicles. Simply scan your QR code and pay via MasterCard or Visa. This will help lead to an efficient exit.</a:t>
            </a:r>
          </a:p>
          <a:p>
            <a:pPr lvl="1" algn="ctr">
              <a:lnSpc>
                <a:spcPct val="115000"/>
              </a:lnSpc>
              <a:tabLst>
                <a:tab pos="1085850" algn="l"/>
              </a:tabLst>
              <a:defRPr/>
            </a:pPr>
            <a:endParaRPr lang="en-US" sz="3200" b="1" i="1" dirty="0">
              <a:solidFill>
                <a:srgbClr val="FF0000"/>
              </a:solidFill>
              <a:latin typeface="Calibri"/>
              <a:ea typeface="Calibri" panose="020F0502020204030204" pitchFamily="34" charset="0"/>
            </a:endParaRPr>
          </a:p>
          <a:p>
            <a:pPr lvl="1" algn="ctr">
              <a:lnSpc>
                <a:spcPct val="115000"/>
              </a:lnSpc>
              <a:tabLst>
                <a:tab pos="1085850" algn="l"/>
              </a:tabLst>
              <a:defRPr/>
            </a:pPr>
            <a:r>
              <a:rPr lang="en-US" sz="3200" b="1" i="1" dirty="0">
                <a:solidFill>
                  <a:srgbClr val="FF0000"/>
                </a:solidFill>
                <a:latin typeface="Calibri"/>
                <a:ea typeface="Calibri" panose="020F0502020204030204" pitchFamily="34" charset="0"/>
              </a:rPr>
              <a:t>We hope to see you next year!</a:t>
            </a:r>
            <a:endParaRPr kumimoji="0" lang="en-US" sz="3200" b="1" i="1" u="none" strike="noStrike" kern="1200" cap="none" spc="0" normalizeH="0" baseline="0" noProof="0" dirty="0">
              <a:ln>
                <a:noFill/>
              </a:ln>
              <a:solidFill>
                <a:srgbClr val="FF0000"/>
              </a:solidFill>
              <a:effectLst/>
              <a:uLnTx/>
              <a:uFillTx/>
              <a:latin typeface="Calibri"/>
              <a:ea typeface="Calibri" panose="020F0502020204030204" pitchFamily="34" charset="0"/>
              <a:cs typeface="+mn-cs"/>
            </a:endParaRPr>
          </a:p>
          <a:p>
            <a:pPr marL="1066800" marR="0" lvl="0" indent="-1066800" algn="l" defTabSz="914400" rtl="0" eaLnBrk="1" fontAlgn="auto" latinLnBrk="0" hangingPunct="1">
              <a:lnSpc>
                <a:spcPct val="115000"/>
              </a:lnSpc>
              <a:spcBef>
                <a:spcPts val="0"/>
              </a:spcBef>
              <a:spcAft>
                <a:spcPts val="0"/>
              </a:spcAft>
              <a:buClrTx/>
              <a:buSzTx/>
              <a:buFontTx/>
              <a:buNone/>
              <a:tabLst>
                <a:tab pos="1085850" algn="l"/>
              </a:tabLst>
              <a:defRPr/>
            </a:pP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1066800" marR="0" lvl="0" indent="-1066800" algn="l" defTabSz="914400" rtl="0" eaLnBrk="1" fontAlgn="auto" latinLnBrk="0" hangingPunct="1">
              <a:lnSpc>
                <a:spcPct val="115000"/>
              </a:lnSpc>
              <a:spcBef>
                <a:spcPts val="0"/>
              </a:spcBef>
              <a:spcAft>
                <a:spcPts val="0"/>
              </a:spcAft>
              <a:buClrTx/>
              <a:buSzTx/>
              <a:buFontTx/>
              <a:buNone/>
              <a:tabLst>
                <a:tab pos="1085850" algn="l"/>
              </a:tabLst>
              <a:defRPr/>
            </a:pP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Slide Number Placeholder 1">
            <a:extLst>
              <a:ext uri="{FF2B5EF4-FFF2-40B4-BE49-F238E27FC236}">
                <a16:creationId xmlns:a16="http://schemas.microsoft.com/office/drawing/2014/main" id="{CF1A9C79-F55B-4A15-BB5E-1FCCB3DDF7C5}"/>
              </a:ext>
            </a:extLst>
          </p:cNvPr>
          <p:cNvSpPr txBox="1">
            <a:spLocks/>
          </p:cNvSpPr>
          <p:nvPr/>
        </p:nvSpPr>
        <p:spPr>
          <a:xfrm>
            <a:off x="8686800" y="6416675"/>
            <a:ext cx="3846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336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14</a:t>
            </a:r>
          </a:p>
        </p:txBody>
      </p:sp>
      <p:graphicFrame>
        <p:nvGraphicFramePr>
          <p:cNvPr id="6" name="Content Placeholder 5">
            <a:extLst>
              <a:ext uri="{FF2B5EF4-FFF2-40B4-BE49-F238E27FC236}">
                <a16:creationId xmlns:a16="http://schemas.microsoft.com/office/drawing/2014/main" id="{B28982D3-9A50-43FF-AFD2-61CA966DF792}"/>
              </a:ext>
            </a:extLst>
          </p:cNvPr>
          <p:cNvGraphicFramePr>
            <a:graphicFrameLocks noGrp="1"/>
          </p:cNvGraphicFramePr>
          <p:nvPr>
            <p:ph idx="1"/>
          </p:nvPr>
        </p:nvGraphicFramePr>
        <p:xfrm>
          <a:off x="457200" y="838200"/>
          <a:ext cx="8229600" cy="2254554"/>
        </p:xfrm>
        <a:graphic>
          <a:graphicData uri="http://schemas.openxmlformats.org/drawingml/2006/table">
            <a:tbl>
              <a:tblPr/>
              <a:tblGrid>
                <a:gridCol w="7235969">
                  <a:extLst>
                    <a:ext uri="{9D8B030D-6E8A-4147-A177-3AD203B41FA5}">
                      <a16:colId xmlns:a16="http://schemas.microsoft.com/office/drawing/2014/main" val="1021711759"/>
                    </a:ext>
                  </a:extLst>
                </a:gridCol>
                <a:gridCol w="993631">
                  <a:extLst>
                    <a:ext uri="{9D8B030D-6E8A-4147-A177-3AD203B41FA5}">
                      <a16:colId xmlns:a16="http://schemas.microsoft.com/office/drawing/2014/main" val="3237989765"/>
                    </a:ext>
                  </a:extLst>
                </a:gridCol>
              </a:tblGrid>
              <a:tr h="326845">
                <a:tc>
                  <a:txBody>
                    <a:bodyPr/>
                    <a:lstStyle/>
                    <a:p>
                      <a:pPr algn="ctr" fontAlgn="b"/>
                      <a:r>
                        <a:rPr lang="en-US" sz="1800" b="1" i="0" u="sng" strike="noStrike" dirty="0">
                          <a:solidFill>
                            <a:srgbClr val="000000"/>
                          </a:solidFill>
                          <a:effectLst/>
                          <a:latin typeface="Arial" panose="020B0604020202020204" pitchFamily="34" charset="0"/>
                        </a:rPr>
                        <a:t>Contract Vehicle</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sng" strike="noStrike" dirty="0">
                          <a:solidFill>
                            <a:srgbClr val="000000"/>
                          </a:solidFill>
                          <a:effectLst/>
                          <a:latin typeface="Arial" panose="020B0604020202020204" pitchFamily="34" charset="0"/>
                        </a:rPr>
                        <a:t>New Awards</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34831809"/>
                  </a:ext>
                </a:extLst>
              </a:tr>
              <a:tr h="326845">
                <a:tc>
                  <a:txBody>
                    <a:bodyPr/>
                    <a:lstStyle/>
                    <a:p>
                      <a:pPr algn="l" fontAlgn="b"/>
                      <a:r>
                        <a:rPr lang="en-US" sz="1100" b="1" i="0" u="none" strike="noStrike" dirty="0">
                          <a:solidFill>
                            <a:srgbClr val="000000"/>
                          </a:solidFill>
                          <a:effectLst/>
                          <a:latin typeface="Arial" panose="020B0604020202020204" pitchFamily="34" charset="0"/>
                        </a:rPr>
                        <a:t>National Aeronautics and Space Administration (NASA) Solutions for Enterprise-Wide Procurement (SEWP)</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158</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854257"/>
                  </a:ext>
                </a:extLst>
              </a:tr>
              <a:tr h="326845">
                <a:tc>
                  <a:txBody>
                    <a:bodyPr/>
                    <a:lstStyle/>
                    <a:p>
                      <a:pPr algn="l" fontAlgn="b"/>
                      <a:r>
                        <a:rPr lang="en-US" sz="1100" b="1" i="0" u="none" strike="noStrike" dirty="0">
                          <a:solidFill>
                            <a:srgbClr val="000000"/>
                          </a:solidFill>
                          <a:effectLst/>
                          <a:latin typeface="Arial" panose="020B0604020202020204" pitchFamily="34" charset="0"/>
                        </a:rPr>
                        <a:t>Orders Against Other Internal Indefinite Delivery Indefinite Quantity (IDIQ) and Standalone Contracts</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124</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196561"/>
                  </a:ext>
                </a:extLst>
              </a:tr>
              <a:tr h="326845">
                <a:tc>
                  <a:txBody>
                    <a:bodyPr/>
                    <a:lstStyle/>
                    <a:p>
                      <a:pPr algn="l" fontAlgn="b"/>
                      <a:r>
                        <a:rPr lang="en-US" sz="1100" b="1" i="0" u="none" strike="noStrike" dirty="0">
                          <a:solidFill>
                            <a:srgbClr val="000000"/>
                          </a:solidFill>
                          <a:effectLst/>
                          <a:latin typeface="Arial" panose="020B0604020202020204" pitchFamily="34" charset="0"/>
                        </a:rPr>
                        <a:t>General Services Administration (GSA)</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28</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767720"/>
                  </a:ext>
                </a:extLst>
              </a:tr>
              <a:tr h="326845">
                <a:tc>
                  <a:txBody>
                    <a:bodyPr/>
                    <a:lstStyle/>
                    <a:p>
                      <a:pPr algn="l" fontAlgn="b"/>
                      <a:r>
                        <a:rPr lang="en-US" sz="1100" b="1" i="0" u="none" strike="noStrike" dirty="0">
                          <a:solidFill>
                            <a:srgbClr val="000000"/>
                          </a:solidFill>
                          <a:effectLst/>
                          <a:latin typeface="Arial" panose="020B0604020202020204" pitchFamily="34" charset="0"/>
                        </a:rPr>
                        <a:t>Transformation Twenty-One Technology – Next Generation (T4NG) </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13</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107780"/>
                  </a:ext>
                </a:extLst>
              </a:tr>
              <a:tr h="326845">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sz="1100" b="1" i="0" u="none" strike="noStrike" dirty="0">
                        <a:solidFill>
                          <a:srgbClr val="000000"/>
                        </a:solidFill>
                        <a:effectLst/>
                        <a:latin typeface="Arial" panose="020B0604020202020204" pitchFamily="34" charset="0"/>
                      </a:endParaRPr>
                    </a:p>
                    <a:p>
                      <a:pPr marL="0" marR="0" lvl="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Arial" panose="020B0604020202020204" pitchFamily="34" charset="0"/>
                        </a:rPr>
                        <a:t>Orders Against Other External Contract Vehicles and Interagency Agreements (IAA)</a:t>
                      </a:r>
                    </a:p>
                    <a:p>
                      <a:pPr algn="l" fontAlgn="b"/>
                      <a:endParaRPr lang="en-US" sz="1100" b="1" i="0" u="none" strike="noStrike" dirty="0">
                        <a:solidFill>
                          <a:srgbClr val="000000"/>
                        </a:solidFill>
                        <a:effectLst/>
                        <a:latin typeface="Arial" panose="020B0604020202020204" pitchFamily="34" charset="0"/>
                      </a:endParaRP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9</a:t>
                      </a:r>
                    </a:p>
                  </a:txBody>
                  <a:tcPr marL="8767" marR="8767" marT="87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075761"/>
                  </a:ext>
                </a:extLst>
              </a:tr>
            </a:tbl>
          </a:graphicData>
        </a:graphic>
      </p:graphicFrame>
      <p:graphicFrame>
        <p:nvGraphicFramePr>
          <p:cNvPr id="16" name="Chart 15">
            <a:extLst>
              <a:ext uri="{FF2B5EF4-FFF2-40B4-BE49-F238E27FC236}">
                <a16:creationId xmlns:a16="http://schemas.microsoft.com/office/drawing/2014/main" id="{71C7FB05-AB71-46C2-A10A-8ADAD943621F}"/>
              </a:ext>
            </a:extLst>
          </p:cNvPr>
          <p:cNvGraphicFramePr>
            <a:graphicFrameLocks/>
          </p:cNvGraphicFramePr>
          <p:nvPr/>
        </p:nvGraphicFramePr>
        <p:xfrm>
          <a:off x="1295400" y="3124200"/>
          <a:ext cx="6553200" cy="290202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3">
            <a:extLst>
              <a:ext uri="{FF2B5EF4-FFF2-40B4-BE49-F238E27FC236}">
                <a16:creationId xmlns:a16="http://schemas.microsoft.com/office/drawing/2014/main" id="{CC0DE8AD-6DE5-4B88-80C4-05C639D25B4C}"/>
              </a:ext>
            </a:extLst>
          </p:cNvPr>
          <p:cNvSpPr>
            <a:spLocks noGrp="1"/>
          </p:cNvSpPr>
          <p:nvPr>
            <p:ph type="title"/>
          </p:nvPr>
        </p:nvSpPr>
        <p:spPr>
          <a:xfrm>
            <a:off x="0" y="-76200"/>
            <a:ext cx="9144000" cy="731520"/>
          </a:xfrm>
        </p:spPr>
        <p:txBody>
          <a:bodyPr anchor="ctr">
            <a:noAutofit/>
          </a:bodyPr>
          <a:lstStyle/>
          <a:p>
            <a:pPr>
              <a:lnSpc>
                <a:spcPct val="86000"/>
              </a:lnSpc>
            </a:pPr>
            <a:r>
              <a:rPr lang="en-US" sz="3000" dirty="0">
                <a:latin typeface="Arial" panose="020B0604020202020204" pitchFamily="34" charset="0"/>
                <a:cs typeface="Arial" panose="020B0604020202020204" pitchFamily="34" charset="0"/>
              </a:rPr>
              <a:t>New TAC Contract Actions/Vehicles Used in 2024</a:t>
            </a:r>
            <a:endParaRPr lang="en-US" sz="3000" dirty="0"/>
          </a:p>
        </p:txBody>
      </p:sp>
      <p:sp>
        <p:nvSpPr>
          <p:cNvPr id="8" name="TextBox 7">
            <a:extLst>
              <a:ext uri="{FF2B5EF4-FFF2-40B4-BE49-F238E27FC236}">
                <a16:creationId xmlns:a16="http://schemas.microsoft.com/office/drawing/2014/main" id="{DDBCF45C-335A-4BF8-B4F4-20A57A91DD26}"/>
              </a:ext>
            </a:extLst>
          </p:cNvPr>
          <p:cNvSpPr txBox="1"/>
          <p:nvPr/>
        </p:nvSpPr>
        <p:spPr>
          <a:xfrm>
            <a:off x="7955604" y="5595339"/>
            <a:ext cx="1066800" cy="430887"/>
          </a:xfrm>
          <a:prstGeom prst="rect">
            <a:avLst/>
          </a:prstGeom>
          <a:noFill/>
        </p:spPr>
        <p:txBody>
          <a:bodyPr wrap="square" rtlCol="0">
            <a:spAutoFit/>
          </a:bodyPr>
          <a:lstStyle/>
          <a:p>
            <a:r>
              <a:rPr lang="en-US" sz="1100" dirty="0">
                <a:solidFill>
                  <a:srgbClr val="C00000"/>
                </a:solidFill>
              </a:rPr>
              <a:t>         (As of June 13, 2024)</a:t>
            </a:r>
          </a:p>
        </p:txBody>
      </p:sp>
    </p:spTree>
    <p:extLst>
      <p:ext uri="{BB962C8B-B14F-4D97-AF65-F5344CB8AC3E}">
        <p14:creationId xmlns:p14="http://schemas.microsoft.com/office/powerpoint/2010/main" val="62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555612" y="2057400"/>
            <a:ext cx="8032775" cy="2059430"/>
            <a:chOff x="555612" y="2588770"/>
            <a:chExt cx="8032775" cy="1680460"/>
          </a:xfrm>
        </p:grpSpPr>
        <p:sp>
          <p:nvSpPr>
            <p:cNvPr id="22" name="TextBox 21">
              <a:extLst>
                <a:ext uri="{FF2B5EF4-FFF2-40B4-BE49-F238E27FC236}">
                  <a16:creationId xmlns:a16="http://schemas.microsoft.com/office/drawing/2014/main" id="{3C33E492-3873-4679-A237-1C28B9F275BD}"/>
                </a:ext>
              </a:extLst>
            </p:cNvPr>
            <p:cNvSpPr txBox="1"/>
            <p:nvPr/>
          </p:nvSpPr>
          <p:spPr>
            <a:xfrm>
              <a:off x="555612" y="2588770"/>
              <a:ext cx="8032775" cy="1680460"/>
            </a:xfrm>
            <a:prstGeom prst="rect">
              <a:avLst/>
            </a:prstGeom>
            <a:noFill/>
          </p:spPr>
          <p:txBody>
            <a:bodyPr wrap="none" rtlCol="0" anchor="ctr">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Transformation Twenty-One</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Total Technology – Next</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Generation (T4NG) Update</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46382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T4NG Update</a:t>
            </a:r>
          </a:p>
        </p:txBody>
      </p:sp>
      <p:sp>
        <p:nvSpPr>
          <p:cNvPr id="6" name="Content Placeholder 1">
            <a:extLst>
              <a:ext uri="{FF2B5EF4-FFF2-40B4-BE49-F238E27FC236}">
                <a16:creationId xmlns:a16="http://schemas.microsoft.com/office/drawing/2014/main" id="{DD73802E-91A2-4A30-A033-DB90FE8A6CD3}"/>
              </a:ext>
            </a:extLst>
          </p:cNvPr>
          <p:cNvSpPr>
            <a:spLocks noGrp="1"/>
          </p:cNvSpPr>
          <p:nvPr>
            <p:ph idx="1"/>
          </p:nvPr>
        </p:nvSpPr>
        <p:spPr>
          <a:xfrm>
            <a:off x="457200" y="347795"/>
            <a:ext cx="8229600" cy="7030771"/>
          </a:xfrm>
        </p:spPr>
        <p:txBody>
          <a:bodyPr wrap="square" anchor="ctr">
            <a:spAutoFit/>
          </a:bodyPr>
          <a:lstStyle/>
          <a:p>
            <a:pPr marL="404622" marR="0" lvl="0" indent="-285750" algn="l" defTabSz="914400" rtl="0" eaLnBrk="1" fontAlgn="auto" latinLnBrk="0" hangingPunct="1">
              <a:lnSpc>
                <a:spcPct val="96000"/>
              </a:lnSpc>
              <a:spcBef>
                <a:spcPts val="0"/>
              </a:spcBef>
              <a:spcAft>
                <a:spcPts val="120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4622" marR="0" lvl="0" indent="-285750" algn="l" defTabSz="914400" rtl="0" eaLnBrk="1" fontAlgn="auto" latinLnBrk="0" hangingPunct="1">
              <a:lnSpc>
                <a:spcPct val="96000"/>
              </a:lnSpc>
              <a:spcBef>
                <a:spcPts val="0"/>
              </a:spcBef>
              <a:spcAft>
                <a:spcPts val="12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Ordering period runs through March 6, 2026</a:t>
            </a:r>
          </a:p>
          <a:p>
            <a:pPr marL="404622" marR="0" lvl="0" indent="-285750" algn="l" defTabSz="914400" rtl="0" eaLnBrk="1" fontAlgn="auto" latinLnBrk="0" hangingPunct="1">
              <a:lnSpc>
                <a:spcPct val="96000"/>
              </a:lnSpc>
              <a:spcBef>
                <a:spcPts val="0"/>
              </a:spcBef>
              <a:spcAft>
                <a:spcPts val="12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Remaining Ceiling (as of May 13, 2024): $310.5M ($12.5M when factoring work in progress)</a:t>
            </a:r>
          </a:p>
          <a:p>
            <a:pPr marL="404622" marR="0" lvl="0" indent="-285750" algn="l" defTabSz="914400" rtl="0" eaLnBrk="1" fontAlgn="auto" latinLnBrk="0" hangingPunct="1">
              <a:lnSpc>
                <a:spcPct val="96000"/>
              </a:lnSpc>
              <a:spcBef>
                <a:spcPts val="0"/>
              </a:spcBef>
              <a:spcAft>
                <a:spcPts val="12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Veterans Employment: Increase of 42,094 Veterans employed since T4NG award </a:t>
            </a:r>
            <a:r>
              <a:rPr lang="en-US" sz="1800" dirty="0">
                <a:solidFill>
                  <a:prstClr val="black"/>
                </a:solidFill>
                <a:latin typeface="Arial" panose="020B0604020202020204" pitchFamily="34" charset="0"/>
                <a:cs typeface="Arial" panose="020B0604020202020204" pitchFamily="34" charset="0"/>
              </a:rPr>
              <a:t>employed since T4NG award</a:t>
            </a: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118872" indent="0" defTabSz="914400">
              <a:lnSpc>
                <a:spcPct val="96000"/>
              </a:lnSpc>
              <a:spcBef>
                <a:spcPts val="0"/>
              </a:spcBef>
              <a:spcAft>
                <a:spcPts val="1200"/>
              </a:spcAft>
              <a:buNone/>
            </a:pPr>
            <a:endParaRPr lang="en-US" sz="1500" dirty="0">
              <a:solidFill>
                <a:prstClr val="black"/>
              </a:solidFill>
              <a:latin typeface="Arial" panose="020B0604020202020204" pitchFamily="34" charset="0"/>
              <a:cs typeface="Arial" panose="020B0604020202020204" pitchFamily="34" charset="0"/>
            </a:endParaRPr>
          </a:p>
          <a:p>
            <a:pPr marL="404622" indent="-285750" defTabSz="914400">
              <a:lnSpc>
                <a:spcPct val="96000"/>
              </a:lnSpc>
              <a:spcBef>
                <a:spcPts val="0"/>
              </a:spcBef>
              <a:spcAft>
                <a:spcPts val="1200"/>
              </a:spcAft>
            </a:pPr>
            <a:endParaRPr lang="en-US" sz="1500"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61F188-77BB-4171-A194-92C8FB096223}"/>
              </a:ext>
            </a:extLst>
          </p:cNvPr>
          <p:cNvSpPr txBox="1"/>
          <p:nvPr/>
        </p:nvSpPr>
        <p:spPr>
          <a:xfrm>
            <a:off x="609600" y="5613621"/>
            <a:ext cx="7924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7" name="Picture 6">
            <a:extLst>
              <a:ext uri="{FF2B5EF4-FFF2-40B4-BE49-F238E27FC236}">
                <a16:creationId xmlns:a16="http://schemas.microsoft.com/office/drawing/2014/main" id="{9FE82B9A-E513-9A45-C834-9F09A1E3952A}"/>
              </a:ext>
            </a:extLst>
          </p:cNvPr>
          <p:cNvPicPr>
            <a:picLocks noChangeAspect="1"/>
          </p:cNvPicPr>
          <p:nvPr/>
        </p:nvPicPr>
        <p:blipFill>
          <a:blip r:embed="rId3"/>
          <a:stretch>
            <a:fillRect/>
          </a:stretch>
        </p:blipFill>
        <p:spPr>
          <a:xfrm>
            <a:off x="990600" y="2590800"/>
            <a:ext cx="7543800" cy="3415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693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a:t>
            </a:fld>
            <a:endParaRPr lang="en-US" dirty="0"/>
          </a:p>
        </p:txBody>
      </p:sp>
      <p:sp>
        <p:nvSpPr>
          <p:cNvPr id="7" name="Title 1"/>
          <p:cNvSpPr>
            <a:spLocks noGrp="1"/>
          </p:cNvSpPr>
          <p:nvPr>
            <p:ph type="title"/>
          </p:nvPr>
        </p:nvSpPr>
        <p:spPr bwMode="auto">
          <a:xfrm>
            <a:off x="0" y="-762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a:t>Administrative Remarks</a:t>
            </a:r>
          </a:p>
        </p:txBody>
      </p:sp>
      <p:sp>
        <p:nvSpPr>
          <p:cNvPr id="8" name="Content Placeholder 2"/>
          <p:cNvSpPr>
            <a:spLocks noGrp="1"/>
          </p:cNvSpPr>
          <p:nvPr>
            <p:ph idx="1"/>
          </p:nvPr>
        </p:nvSpPr>
        <p:spPr bwMode="auto">
          <a:xfrm>
            <a:off x="457200" y="914400"/>
            <a:ext cx="8229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ts val="3500"/>
              </a:lnSpc>
              <a:spcBef>
                <a:spcPts val="0"/>
              </a:spcBef>
              <a:buFont typeface="Arial" panose="020B0604020202020204" pitchFamily="34" charset="0"/>
              <a:buChar char="•"/>
            </a:pPr>
            <a:r>
              <a:rPr lang="en-US" sz="2400" dirty="0"/>
              <a:t>Questions may be answered as time permits following some of today’s presentations; alternatively, we ask that you hold your questions so they may be answered as part of the OIT Round Table discussion later this morning.</a:t>
            </a:r>
          </a:p>
          <a:p>
            <a:pPr>
              <a:lnSpc>
                <a:spcPts val="3500"/>
              </a:lnSpc>
              <a:spcBef>
                <a:spcPts val="0"/>
              </a:spcBef>
              <a:buFont typeface="Arial" panose="020B0604020202020204" pitchFamily="34" charset="0"/>
              <a:buChar char="•"/>
            </a:pPr>
            <a:endParaRPr lang="en-US" sz="2400" dirty="0"/>
          </a:p>
          <a:p>
            <a:pPr>
              <a:lnSpc>
                <a:spcPts val="3500"/>
              </a:lnSpc>
              <a:spcBef>
                <a:spcPts val="0"/>
              </a:spcBef>
              <a:buFont typeface="Arial" panose="020B0604020202020204" pitchFamily="34" charset="0"/>
              <a:buChar char="•"/>
            </a:pPr>
            <a:r>
              <a:rPr lang="en-US" sz="2400" dirty="0">
                <a:latin typeface="+mn-lt"/>
              </a:rPr>
              <a:t>Information presented during today’s briefings is subject to change.</a:t>
            </a:r>
          </a:p>
          <a:p>
            <a:pPr lvl="1">
              <a:lnSpc>
                <a:spcPts val="3500"/>
              </a:lnSpc>
              <a:spcBef>
                <a:spcPts val="0"/>
              </a:spcBef>
              <a:buFont typeface="Arial" panose="020B0604020202020204" pitchFamily="34" charset="0"/>
              <a:buChar char="•"/>
            </a:pPr>
            <a:endParaRPr lang="en-US" sz="2400" dirty="0">
              <a:latin typeface="+mn-lt"/>
            </a:endParaRPr>
          </a:p>
          <a:p>
            <a:pPr>
              <a:lnSpc>
                <a:spcPts val="3500"/>
              </a:lnSpc>
              <a:spcBef>
                <a:spcPts val="0"/>
              </a:spcBef>
              <a:buFont typeface="Arial" panose="020B0604020202020204" pitchFamily="34" charset="0"/>
              <a:buChar char="•"/>
            </a:pPr>
            <a:r>
              <a:rPr lang="en-US" sz="2400" dirty="0">
                <a:latin typeface="+mn-lt"/>
              </a:rPr>
              <a:t>Government responses to today’s questions should be considered ADVISORY.</a:t>
            </a:r>
          </a:p>
          <a:p>
            <a:pPr>
              <a:lnSpc>
                <a:spcPts val="3500"/>
              </a:lnSpc>
              <a:spcBef>
                <a:spcPts val="0"/>
              </a:spcBef>
              <a:buFont typeface="Arial" panose="020B0604020202020204" pitchFamily="34" charset="0"/>
              <a:buChar char="•"/>
            </a:pPr>
            <a:endParaRPr lang="en-US" sz="2400" dirty="0"/>
          </a:p>
          <a:p>
            <a:pPr>
              <a:lnSpc>
                <a:spcPts val="3500"/>
              </a:lnSpc>
              <a:spcBef>
                <a:spcPts val="0"/>
              </a:spcBef>
              <a:buFont typeface="Arial" panose="020B0604020202020204" pitchFamily="34" charset="0"/>
              <a:buChar char="•"/>
            </a:pPr>
            <a:endParaRPr lang="en-US" sz="2400" dirty="0"/>
          </a:p>
          <a:p>
            <a:pPr>
              <a:lnSpc>
                <a:spcPts val="3500"/>
              </a:lnSpc>
              <a:spcBef>
                <a:spcPts val="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305367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555612" y="2246656"/>
            <a:ext cx="8032775" cy="1680917"/>
            <a:chOff x="555612" y="2743200"/>
            <a:chExt cx="8032775"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555612" y="2743387"/>
              <a:ext cx="8032775" cy="1371227"/>
            </a:xfrm>
            <a:prstGeom prst="rect">
              <a:avLst/>
            </a:prstGeom>
            <a:noFill/>
          </p:spPr>
          <p:txBody>
            <a:bodyPr wrap="none" rtlCol="0" anchor="ctr">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Transformation Twenty-One</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Total Technology – Next</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Generation (T4NG2) Update</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Tree>
    <p:extLst>
      <p:ext uri="{BB962C8B-B14F-4D97-AF65-F5344CB8AC3E}">
        <p14:creationId xmlns:p14="http://schemas.microsoft.com/office/powerpoint/2010/main" val="29302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T4NG2</a:t>
            </a:r>
          </a:p>
        </p:txBody>
      </p:sp>
      <p:pic>
        <p:nvPicPr>
          <p:cNvPr id="4" name="Picture 3">
            <a:extLst>
              <a:ext uri="{FF2B5EF4-FFF2-40B4-BE49-F238E27FC236}">
                <a16:creationId xmlns:a16="http://schemas.microsoft.com/office/drawing/2014/main" id="{C971C1D2-3964-85C8-7F6E-86FE7FEF3F02}"/>
              </a:ext>
            </a:extLst>
          </p:cNvPr>
          <p:cNvPicPr>
            <a:picLocks noChangeAspect="1"/>
          </p:cNvPicPr>
          <p:nvPr/>
        </p:nvPicPr>
        <p:blipFill>
          <a:blip r:embed="rId3"/>
          <a:stretch>
            <a:fillRect/>
          </a:stretch>
        </p:blipFill>
        <p:spPr>
          <a:xfrm>
            <a:off x="0" y="1272852"/>
            <a:ext cx="9144000" cy="4312296"/>
          </a:xfrm>
          <a:prstGeom prst="rect">
            <a:avLst/>
          </a:prstGeom>
        </p:spPr>
      </p:pic>
    </p:spTree>
    <p:extLst>
      <p:ext uri="{BB962C8B-B14F-4D97-AF65-F5344CB8AC3E}">
        <p14:creationId xmlns:p14="http://schemas.microsoft.com/office/powerpoint/2010/main" val="4104493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22</a:t>
            </a:fld>
            <a:endParaRPr lang="en-US" dirty="0">
              <a:solidFill>
                <a:prstClr val="white"/>
              </a:solidFill>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2531" y="2743200"/>
            <a:ext cx="7658938" cy="1371600"/>
            <a:chOff x="746454" y="2743200"/>
            <a:chExt cx="7658938" cy="1371600"/>
          </a:xfrm>
        </p:grpSpPr>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
        <p:nvSpPr>
          <p:cNvPr id="4" name="TextBox 3">
            <a:extLst>
              <a:ext uri="{FF2B5EF4-FFF2-40B4-BE49-F238E27FC236}">
                <a16:creationId xmlns:a16="http://schemas.microsoft.com/office/drawing/2014/main" id="{5130E2DB-8F9D-D343-0C91-2A7DA63BFF43}"/>
              </a:ext>
            </a:extLst>
          </p:cNvPr>
          <p:cNvSpPr txBox="1"/>
          <p:nvPr/>
        </p:nvSpPr>
        <p:spPr>
          <a:xfrm>
            <a:off x="838200" y="2895600"/>
            <a:ext cx="7467600" cy="833433"/>
          </a:xfrm>
          <a:prstGeom prst="rect">
            <a:avLst/>
          </a:prstGeom>
          <a:noFill/>
        </p:spPr>
        <p:txBody>
          <a:bodyPr wrap="square" rtlCol="0">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lang="en-US" sz="2800" b="1" dirty="0">
                <a:solidFill>
                  <a:srgbClr val="000000"/>
                </a:solidFill>
                <a:latin typeface="Copperplate Gothic Light" panose="020E0507020206020404" pitchFamily="34" charset="0"/>
                <a:cs typeface="Arial" panose="020B0604020202020204" pitchFamily="34" charset="0"/>
              </a:rPr>
              <a:t>CUSTOMER EXPERIENCE, DEVOPS,</a:t>
            </a:r>
            <a:r>
              <a:rPr kumimoji="0" lang="en-US" sz="28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 </a:t>
            </a:r>
          </a:p>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rPr>
              <a:t>AGILE RELEASES (cedar)</a:t>
            </a:r>
          </a:p>
        </p:txBody>
      </p:sp>
    </p:spTree>
    <p:extLst>
      <p:ext uri="{BB962C8B-B14F-4D97-AF65-F5344CB8AC3E}">
        <p14:creationId xmlns:p14="http://schemas.microsoft.com/office/powerpoint/2010/main" val="213326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74B3C-D244-2485-6083-2EB55F147751}"/>
              </a:ext>
            </a:extLst>
          </p:cNvPr>
          <p:cNvSpPr>
            <a:spLocks noGrp="1"/>
          </p:cNvSpPr>
          <p:nvPr>
            <p:ph idx="1"/>
          </p:nvPr>
        </p:nvSpPr>
        <p:spPr>
          <a:xfrm>
            <a:off x="457200" y="838200"/>
            <a:ext cx="8229600" cy="4678363"/>
          </a:xfrm>
        </p:spPr>
        <p:txBody>
          <a:bodyPr/>
          <a:lstStyle/>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Period</a:t>
            </a:r>
            <a:r>
              <a:rPr kumimoji="0" lang="en-US" sz="1800" b="0" i="0" u="none" strike="noStrike" kern="0" cap="none" spc="-3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of</a:t>
            </a:r>
            <a:r>
              <a:rPr kumimoji="0" lang="en-US" sz="1800" b="0" i="0" u="none" strike="noStrike" kern="0" cap="none" spc="-3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Performance</a:t>
            </a:r>
            <a:r>
              <a:rPr kumimoji="0" lang="en-US" sz="1800" b="0" i="0" u="none" strike="noStrike" kern="0" cap="none" spc="-5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runs</a:t>
            </a:r>
            <a:r>
              <a:rPr kumimoji="0" lang="en-US" sz="1800" b="0" i="0" u="none" strike="noStrike" kern="0" cap="none" spc="-4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through</a:t>
            </a:r>
            <a:r>
              <a:rPr kumimoji="0" lang="en-US" sz="1800" b="0" i="0" u="none" strike="noStrike" kern="0" cap="none" spc="-6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March</a:t>
            </a:r>
            <a:r>
              <a:rPr kumimoji="0" lang="en-US" sz="1800" b="0" i="0" u="none" strike="noStrike" kern="0" cap="none" spc="-45" normalizeH="0" baseline="0" noProof="0" dirty="0">
                <a:ln>
                  <a:noFill/>
                </a:ln>
                <a:solidFill>
                  <a:sysClr val="windowText" lastClr="000000"/>
                </a:solidFill>
                <a:effectLst/>
                <a:uLnTx/>
                <a:uFillTx/>
                <a:latin typeface="Arial"/>
                <a:cs typeface="Arial"/>
              </a:rPr>
              <a:t> 28</a:t>
            </a:r>
            <a:r>
              <a:rPr kumimoji="0" lang="en-US" sz="1800" b="0" i="0" u="none" strike="noStrike" kern="0" cap="none" spc="0" normalizeH="0" baseline="0" noProof="0" dirty="0">
                <a:ln>
                  <a:noFill/>
                </a:ln>
                <a:solidFill>
                  <a:sysClr val="windowText" lastClr="000000"/>
                </a:solidFill>
                <a:effectLst/>
                <a:uLnTx/>
                <a:uFillTx/>
                <a:latin typeface="Arial"/>
                <a:cs typeface="Arial"/>
              </a:rPr>
              <a:t>,</a:t>
            </a:r>
            <a:r>
              <a:rPr kumimoji="0" lang="en-US" sz="1800" b="0" i="0" u="none" strike="noStrike" kern="0" cap="none" spc="-15" normalizeH="0" baseline="0" noProof="0" dirty="0">
                <a:ln>
                  <a:noFill/>
                </a:ln>
                <a:solidFill>
                  <a:sysClr val="windowText" lastClr="000000"/>
                </a:solidFill>
                <a:effectLst/>
                <a:uLnTx/>
                <a:uFillTx/>
                <a:latin typeface="Arial"/>
                <a:cs typeface="Arial"/>
              </a:rPr>
              <a:t> </a:t>
            </a:r>
            <a:r>
              <a:rPr kumimoji="0" lang="en-US" sz="1800" b="0" i="0" u="none" strike="noStrike" kern="0" cap="none" spc="-20" normalizeH="0" baseline="0" noProof="0" dirty="0">
                <a:ln>
                  <a:noFill/>
                </a:ln>
                <a:solidFill>
                  <a:sysClr val="windowText" lastClr="000000"/>
                </a:solidFill>
                <a:effectLst/>
                <a:uLnTx/>
                <a:uFillTx/>
                <a:latin typeface="Arial"/>
                <a:cs typeface="Arial"/>
              </a:rPr>
              <a:t>2026</a:t>
            </a:r>
            <a:endParaRPr kumimoji="0" lang="en-US" sz="18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125"/>
              </a:spcBef>
              <a:spcAft>
                <a:spcPts val="0"/>
              </a:spcAft>
              <a:buClrTx/>
              <a:buSzTx/>
              <a:buFontTx/>
              <a:buChar char="•"/>
              <a:tabLst>
                <a:tab pos="297180" algn="l"/>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Remaining</a:t>
            </a:r>
            <a:r>
              <a:rPr kumimoji="0" lang="en-US" sz="1800" b="0" i="0" u="none" strike="noStrike" kern="0" cap="none" spc="-4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Ceiling</a:t>
            </a:r>
            <a:r>
              <a:rPr kumimoji="0" lang="en-US" sz="1800" b="0" i="0" u="none" strike="noStrike" kern="0" cap="none" spc="-4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(as</a:t>
            </a:r>
            <a:r>
              <a:rPr kumimoji="0" lang="en-US" sz="1800" b="0" i="0" u="none" strike="noStrike" kern="0" cap="none" spc="-3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of</a:t>
            </a:r>
            <a:r>
              <a:rPr kumimoji="0" lang="en-US" sz="1800" b="0" i="0" u="none" strike="noStrike" kern="0" cap="none" spc="-10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May 13,</a:t>
            </a:r>
            <a:r>
              <a:rPr kumimoji="0" lang="en-US" sz="1800" b="0" i="0" u="none" strike="noStrike" kern="0" cap="none" spc="-3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2023):</a:t>
            </a:r>
            <a:r>
              <a:rPr kumimoji="0" lang="en-US" sz="1800" b="0" i="0" u="none" strike="noStrike" kern="0" cap="none" spc="-5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$32.9M</a:t>
            </a:r>
            <a:r>
              <a:rPr kumimoji="0" lang="en-US" sz="1800" b="0" i="0" u="none" strike="noStrike" kern="0" cap="none" spc="-5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($20.1M</a:t>
            </a:r>
            <a:r>
              <a:rPr kumimoji="0" lang="en-US" sz="1800" b="0" i="0" u="none" strike="noStrike" kern="0" cap="none" spc="-4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when</a:t>
            </a:r>
            <a:r>
              <a:rPr kumimoji="0" lang="en-US" sz="1800" b="0" i="0" u="none" strike="noStrike" kern="0" cap="none" spc="-3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factoring</a:t>
            </a:r>
            <a:r>
              <a:rPr kumimoji="0" lang="en-US" sz="1800" b="0" i="0" u="none" strike="noStrike" kern="0" cap="none" spc="-60"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work</a:t>
            </a:r>
            <a:r>
              <a:rPr kumimoji="0" lang="en-US" sz="1800" b="0" i="0" u="none" strike="noStrike" kern="0" cap="none" spc="-15" normalizeH="0" baseline="0" noProof="0" dirty="0">
                <a:ln>
                  <a:noFill/>
                </a:ln>
                <a:solidFill>
                  <a:sysClr val="windowText" lastClr="000000"/>
                </a:solidFill>
                <a:effectLst/>
                <a:uLnTx/>
                <a:uFillTx/>
                <a:latin typeface="Arial"/>
                <a:cs typeface="Arial"/>
              </a:rPr>
              <a:t> </a:t>
            </a:r>
            <a:r>
              <a:rPr kumimoji="0" lang="en-US" sz="1800" b="0" i="0" u="none" strike="noStrike" kern="0" cap="none" spc="0" normalizeH="0" baseline="0" noProof="0" dirty="0">
                <a:ln>
                  <a:noFill/>
                </a:ln>
                <a:solidFill>
                  <a:sysClr val="windowText" lastClr="000000"/>
                </a:solidFill>
                <a:effectLst/>
                <a:uLnTx/>
                <a:uFillTx/>
                <a:latin typeface="Arial"/>
                <a:cs typeface="Arial"/>
              </a:rPr>
              <a:t>in</a:t>
            </a:r>
            <a:r>
              <a:rPr kumimoji="0" lang="en-US" sz="1800" b="0" i="0" u="none" strike="noStrike" kern="0" cap="none" spc="-30" normalizeH="0" baseline="0" noProof="0" dirty="0">
                <a:ln>
                  <a:noFill/>
                </a:ln>
                <a:solidFill>
                  <a:sysClr val="windowText" lastClr="000000"/>
                </a:solidFill>
                <a:effectLst/>
                <a:uLnTx/>
                <a:uFillTx/>
                <a:latin typeface="Arial"/>
                <a:cs typeface="Arial"/>
              </a:rPr>
              <a:t> </a:t>
            </a:r>
            <a:r>
              <a:rPr kumimoji="0" lang="en-US" sz="1800" b="0" i="0" u="none" strike="noStrike" kern="0" cap="none" spc="-10" normalizeH="0" baseline="0" noProof="0" dirty="0">
                <a:ln>
                  <a:noFill/>
                </a:ln>
                <a:solidFill>
                  <a:sysClr val="windowText" lastClr="000000"/>
                </a:solidFill>
                <a:effectLst/>
                <a:uLnTx/>
                <a:uFillTx/>
                <a:latin typeface="Arial"/>
                <a:cs typeface="Arial"/>
              </a:rPr>
              <a:t>progress)</a:t>
            </a:r>
          </a:p>
          <a:p>
            <a:pPr marL="297180" marR="0" lvl="0" indent="-284480" defTabSz="914400" eaLnBrk="1" fontAlgn="auto" latinLnBrk="0" hangingPunct="1">
              <a:lnSpc>
                <a:spcPct val="100000"/>
              </a:lnSpc>
              <a:spcBef>
                <a:spcPts val="1125"/>
              </a:spcBef>
              <a:spcAft>
                <a:spcPts val="0"/>
              </a:spcAft>
              <a:buClrTx/>
              <a:buSzTx/>
              <a:buFontTx/>
              <a:buChar char="•"/>
              <a:tabLst>
                <a:tab pos="297180" algn="l"/>
              </a:tabLst>
              <a:defRPr/>
            </a:pPr>
            <a:r>
              <a:rPr kumimoji="0" lang="en-US" sz="1800" b="0" i="0" u="none" strike="noStrike" kern="0" cap="none" spc="-10" normalizeH="0" baseline="0" noProof="0" dirty="0">
                <a:ln>
                  <a:noFill/>
                </a:ln>
                <a:solidFill>
                  <a:sysClr val="windowText" lastClr="000000"/>
                </a:solidFill>
                <a:effectLst/>
                <a:uLnTx/>
                <a:uFillTx/>
                <a:latin typeface="Arial"/>
                <a:cs typeface="Arial"/>
              </a:rPr>
              <a:t>SDVOSB set-aside, IDIQ Vehicle </a:t>
            </a:r>
          </a:p>
          <a:p>
            <a:endParaRPr lang="en-US" dirty="0"/>
          </a:p>
        </p:txBody>
      </p:sp>
      <p:sp>
        <p:nvSpPr>
          <p:cNvPr id="3" name="Slide Number Placeholder 2">
            <a:extLst>
              <a:ext uri="{FF2B5EF4-FFF2-40B4-BE49-F238E27FC236}">
                <a16:creationId xmlns:a16="http://schemas.microsoft.com/office/drawing/2014/main" id="{9D2478B6-82F1-46AE-BC41-D9C4E08B921A}"/>
              </a:ext>
            </a:extLst>
          </p:cNvPr>
          <p:cNvSpPr>
            <a:spLocks noGrp="1"/>
          </p:cNvSpPr>
          <p:nvPr>
            <p:ph type="sldNum" sz="quarter" idx="12"/>
          </p:nvPr>
        </p:nvSpPr>
        <p:spPr/>
        <p:txBody>
          <a:bodyPr/>
          <a:lstStyle/>
          <a:p>
            <a:fld id="{D983F1FA-211D-3044-9E35-958DFBC26156}" type="slidenum">
              <a:rPr lang="en-US" smtClean="0">
                <a:solidFill>
                  <a:prstClr val="white"/>
                </a:solidFill>
              </a:rPr>
              <a:pPr/>
              <a:t>23</a:t>
            </a:fld>
            <a:endParaRPr lang="en-US" dirty="0">
              <a:solidFill>
                <a:prstClr val="white"/>
              </a:solidFill>
            </a:endParaRPr>
          </a:p>
        </p:txBody>
      </p:sp>
      <p:sp>
        <p:nvSpPr>
          <p:cNvPr id="4" name="Title 3">
            <a:extLst>
              <a:ext uri="{FF2B5EF4-FFF2-40B4-BE49-F238E27FC236}">
                <a16:creationId xmlns:a16="http://schemas.microsoft.com/office/drawing/2014/main" id="{EF006607-FE8C-8973-982A-B6A4B370855C}"/>
              </a:ext>
            </a:extLst>
          </p:cNvPr>
          <p:cNvSpPr>
            <a:spLocks noGrp="1"/>
          </p:cNvSpPr>
          <p:nvPr>
            <p:ph type="title"/>
          </p:nvPr>
        </p:nvSpPr>
        <p:spPr/>
        <p:txBody>
          <a:bodyPr>
            <a:normAutofit fontScale="90000"/>
          </a:bodyPr>
          <a:lstStyle/>
          <a:p>
            <a:r>
              <a:rPr lang="en-US" dirty="0"/>
              <a:t>CEDAR</a:t>
            </a:r>
          </a:p>
        </p:txBody>
      </p:sp>
      <p:pic>
        <p:nvPicPr>
          <p:cNvPr id="5" name="Picture 4">
            <a:extLst>
              <a:ext uri="{FF2B5EF4-FFF2-40B4-BE49-F238E27FC236}">
                <a16:creationId xmlns:a16="http://schemas.microsoft.com/office/drawing/2014/main" id="{4E191EFC-3DA7-4324-8A34-94B8225E52F2}"/>
              </a:ext>
            </a:extLst>
          </p:cNvPr>
          <p:cNvPicPr>
            <a:picLocks noChangeAspect="1"/>
          </p:cNvPicPr>
          <p:nvPr/>
        </p:nvPicPr>
        <p:blipFill>
          <a:blip r:embed="rId2"/>
          <a:stretch>
            <a:fillRect/>
          </a:stretch>
        </p:blipFill>
        <p:spPr>
          <a:xfrm>
            <a:off x="926276" y="2487086"/>
            <a:ext cx="7291448" cy="1883827"/>
          </a:xfrm>
          <a:prstGeom prst="rect">
            <a:avLst/>
          </a:prstGeom>
        </p:spPr>
      </p:pic>
    </p:spTree>
    <p:extLst>
      <p:ext uri="{BB962C8B-B14F-4D97-AF65-F5344CB8AC3E}">
        <p14:creationId xmlns:p14="http://schemas.microsoft.com/office/powerpoint/2010/main" val="2615415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24</a:t>
            </a:fld>
            <a:endParaRPr lang="en-US" dirty="0">
              <a:solidFill>
                <a:prstClr val="white"/>
              </a:solidFill>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2531" y="2743200"/>
            <a:ext cx="7658938" cy="1371600"/>
            <a:chOff x="746454" y="2743200"/>
            <a:chExt cx="7658938" cy="1371600"/>
          </a:xfrm>
        </p:grpSpPr>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
        <p:nvSpPr>
          <p:cNvPr id="4" name="TextBox 3">
            <a:extLst>
              <a:ext uri="{FF2B5EF4-FFF2-40B4-BE49-F238E27FC236}">
                <a16:creationId xmlns:a16="http://schemas.microsoft.com/office/drawing/2014/main" id="{5130E2DB-8F9D-D343-0C91-2A7DA63BFF43}"/>
              </a:ext>
            </a:extLst>
          </p:cNvPr>
          <p:cNvSpPr txBox="1"/>
          <p:nvPr/>
        </p:nvSpPr>
        <p:spPr>
          <a:xfrm>
            <a:off x="838200" y="2895600"/>
            <a:ext cx="7467600" cy="1203984"/>
          </a:xfrm>
          <a:prstGeom prst="rect">
            <a:avLst/>
          </a:prstGeom>
          <a:noFill/>
        </p:spPr>
        <p:txBody>
          <a:bodyPr wrap="square" rtlCol="0">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lang="en-US" sz="2800" b="1" dirty="0">
                <a:solidFill>
                  <a:srgbClr val="000000"/>
                </a:solidFill>
                <a:latin typeface="Copperplate Gothic Light" panose="020E0507020206020404" pitchFamily="34" charset="0"/>
                <a:cs typeface="Arial" panose="020B0604020202020204" pitchFamily="34" charset="0"/>
              </a:rPr>
              <a:t>Secure, performant, reliable, and user-centered experiences (spruce)</a:t>
            </a:r>
            <a:endParaRPr kumimoji="0" lang="en-US" sz="28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endParaRPr>
          </a:p>
          <a:p>
            <a:pPr marL="0" marR="0" lvl="0" indent="0" algn="ctr" defTabSz="914400" rtl="0" eaLnBrk="1" fontAlgn="auto" latinLnBrk="0" hangingPunct="1">
              <a:lnSpc>
                <a:spcPct val="86000"/>
              </a:lnSpc>
              <a:spcBef>
                <a:spcPts val="0"/>
              </a:spcBef>
              <a:spcAft>
                <a:spcPts val="0"/>
              </a:spcAft>
              <a:buClrTx/>
              <a:buSzTx/>
              <a:buFontTx/>
              <a:buNone/>
              <a:tabLst/>
              <a:defRPr/>
            </a:pPr>
            <a:r>
              <a:rPr lang="en-US" sz="2800" b="1" dirty="0">
                <a:solidFill>
                  <a:srgbClr val="000000"/>
                </a:solidFill>
                <a:latin typeface="Copperplate Gothic Light" panose="020E0507020206020404" pitchFamily="34" charset="0"/>
                <a:cs typeface="Arial" panose="020B0604020202020204" pitchFamily="34" charset="0"/>
              </a:rPr>
              <a:t>update</a:t>
            </a:r>
            <a:endParaRPr kumimoji="0" lang="en-US" sz="28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endParaRPr>
          </a:p>
        </p:txBody>
      </p:sp>
    </p:spTree>
    <p:extLst>
      <p:ext uri="{BB962C8B-B14F-4D97-AF65-F5344CB8AC3E}">
        <p14:creationId xmlns:p14="http://schemas.microsoft.com/office/powerpoint/2010/main" val="1389690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74B3C-D244-2485-6083-2EB55F147751}"/>
              </a:ext>
            </a:extLst>
          </p:cNvPr>
          <p:cNvSpPr>
            <a:spLocks noGrp="1"/>
          </p:cNvSpPr>
          <p:nvPr>
            <p:ph idx="1"/>
          </p:nvPr>
        </p:nvSpPr>
        <p:spPr>
          <a:xfrm>
            <a:off x="457200" y="990600"/>
            <a:ext cx="8229600" cy="4525963"/>
          </a:xfrm>
        </p:spPr>
        <p:txBody>
          <a:bodyPr>
            <a:normAutofit fontScale="55000" lnSpcReduction="20000"/>
          </a:bodyPr>
          <a:lstStyle/>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endParaRPr kumimoji="0" lang="en-US" sz="28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3200" b="0" i="0" u="none" strike="noStrike" kern="0" cap="none" spc="0" normalizeH="0" baseline="0" noProof="0" dirty="0">
                <a:ln>
                  <a:noFill/>
                </a:ln>
                <a:solidFill>
                  <a:sysClr val="windowText" lastClr="000000"/>
                </a:solidFill>
                <a:effectLst/>
                <a:uLnTx/>
                <a:uFillTx/>
                <a:latin typeface="Arial"/>
                <a:cs typeface="Arial"/>
              </a:rPr>
              <a:t>This is a competitive acquisition for award of an IDIQ contract, with a five (5) year ordering period for the basic contracts. The resultant orders will be issued on a Firm-Fixed-Price (FFP) and Time-and-Material/Labor-Hour basis. </a:t>
            </a: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endParaRPr kumimoji="0" lang="en-US" sz="32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3200" b="0" i="0" u="none" strike="noStrike" kern="0" cap="none" spc="0" normalizeH="0" baseline="0" noProof="0" dirty="0">
                <a:ln>
                  <a:noFill/>
                </a:ln>
                <a:solidFill>
                  <a:sysClr val="windowText" lastClr="000000"/>
                </a:solidFill>
                <a:effectLst/>
                <a:uLnTx/>
                <a:uFillTx/>
                <a:latin typeface="Arial"/>
                <a:cs typeface="Arial"/>
              </a:rPr>
              <a:t>The Government intends to award eight (8) contracts but reserves the right to make fewer or additional awards if determined in its best interest.  </a:t>
            </a: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endParaRPr kumimoji="0" lang="en-US" sz="32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3200" b="0" i="0" u="none" strike="noStrike" kern="0" cap="none" spc="0" normalizeH="0" baseline="0" noProof="0" dirty="0">
                <a:ln>
                  <a:noFill/>
                </a:ln>
                <a:solidFill>
                  <a:sysClr val="windowText" lastClr="000000"/>
                </a:solidFill>
                <a:effectLst/>
                <a:uLnTx/>
                <a:uFillTx/>
                <a:latin typeface="Arial"/>
                <a:cs typeface="Arial"/>
              </a:rPr>
              <a:t>This effort was solicited on November 29, 2023, as a 100% Service-Disabled Veteran-owned Small Business (SDVOSB) set-aside. Awards are projected for late 3QFY24/early 4QFY24.</a:t>
            </a: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endParaRPr kumimoji="0" lang="en-US" sz="32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3200" b="0" i="0" u="none" strike="noStrike" kern="0" cap="none" spc="0" normalizeH="0" baseline="0" noProof="0" dirty="0">
                <a:ln>
                  <a:noFill/>
                </a:ln>
                <a:solidFill>
                  <a:sysClr val="windowText" lastClr="000000"/>
                </a:solidFill>
                <a:effectLst/>
                <a:uLnTx/>
                <a:uFillTx/>
                <a:latin typeface="Arial"/>
                <a:cs typeface="Arial"/>
              </a:rPr>
              <a:t>The Highest Rated Offerors with a Fair and Reasonable Price will determine the best value basis for the award of contracts under this solicitation.</a:t>
            </a:r>
          </a:p>
          <a:p>
            <a:pPr marL="12700" marR="0" lvl="0" indent="0" defTabSz="914400" eaLnBrk="1" fontAlgn="auto" latinLnBrk="0" hangingPunct="1">
              <a:lnSpc>
                <a:spcPct val="100000"/>
              </a:lnSpc>
              <a:spcBef>
                <a:spcPts val="105"/>
              </a:spcBef>
              <a:spcAft>
                <a:spcPts val="0"/>
              </a:spcAft>
              <a:buClrTx/>
              <a:buSzTx/>
              <a:buNone/>
              <a:tabLst>
                <a:tab pos="297180" algn="l"/>
              </a:tabLst>
              <a:defRPr/>
            </a:pPr>
            <a:endParaRPr kumimoji="0" lang="en-US" sz="3200" b="0" i="0" u="none" strike="noStrike" kern="0" cap="none" spc="0" normalizeH="0" baseline="0" noProof="0" dirty="0">
              <a:ln>
                <a:noFill/>
              </a:ln>
              <a:solidFill>
                <a:sysClr val="windowText" lastClr="000000"/>
              </a:solidFill>
              <a:effectLst/>
              <a:uLnTx/>
              <a:uFillTx/>
              <a:latin typeface="Arial"/>
              <a:cs typeface="Arial"/>
            </a:endParaRPr>
          </a:p>
          <a:p>
            <a:pPr marL="297180" marR="0" lvl="0" indent="-284480" defTabSz="914400" eaLnBrk="1" fontAlgn="auto" latinLnBrk="0" hangingPunct="1">
              <a:lnSpc>
                <a:spcPct val="100000"/>
              </a:lnSpc>
              <a:spcBef>
                <a:spcPts val="105"/>
              </a:spcBef>
              <a:spcAft>
                <a:spcPts val="0"/>
              </a:spcAft>
              <a:buClrTx/>
              <a:buSzTx/>
              <a:buFontTx/>
              <a:buChar char="•"/>
              <a:tabLst>
                <a:tab pos="297180" algn="l"/>
              </a:tabLst>
              <a:defRPr/>
            </a:pPr>
            <a:r>
              <a:rPr kumimoji="0" lang="en-US" sz="3200" b="0" i="0" u="none" strike="noStrike" kern="0" cap="none" spc="0" normalizeH="0" baseline="0" noProof="0" dirty="0">
                <a:ln>
                  <a:noFill/>
                </a:ln>
                <a:solidFill>
                  <a:sysClr val="windowText" lastClr="000000"/>
                </a:solidFill>
                <a:effectLst/>
                <a:uLnTx/>
                <a:uFillTx/>
                <a:latin typeface="Arial"/>
                <a:cs typeface="Arial"/>
              </a:rPr>
              <a:t>Maximum Overall Value of the SPRUCE IDIQ contracts is $2,442,037,228.80. </a:t>
            </a:r>
          </a:p>
          <a:p>
            <a:endParaRPr lang="en-US" dirty="0"/>
          </a:p>
        </p:txBody>
      </p:sp>
      <p:sp>
        <p:nvSpPr>
          <p:cNvPr id="3" name="Slide Number Placeholder 2">
            <a:extLst>
              <a:ext uri="{FF2B5EF4-FFF2-40B4-BE49-F238E27FC236}">
                <a16:creationId xmlns:a16="http://schemas.microsoft.com/office/drawing/2014/main" id="{9D2478B6-82F1-46AE-BC41-D9C4E08B921A}"/>
              </a:ext>
            </a:extLst>
          </p:cNvPr>
          <p:cNvSpPr>
            <a:spLocks noGrp="1"/>
          </p:cNvSpPr>
          <p:nvPr>
            <p:ph type="sldNum" sz="quarter" idx="12"/>
          </p:nvPr>
        </p:nvSpPr>
        <p:spPr/>
        <p:txBody>
          <a:bodyPr/>
          <a:lstStyle/>
          <a:p>
            <a:fld id="{D983F1FA-211D-3044-9E35-958DFBC26156}" type="slidenum">
              <a:rPr lang="en-US" smtClean="0">
                <a:solidFill>
                  <a:prstClr val="white"/>
                </a:solidFill>
              </a:rPr>
              <a:pPr/>
              <a:t>25</a:t>
            </a:fld>
            <a:endParaRPr lang="en-US" dirty="0">
              <a:solidFill>
                <a:prstClr val="white"/>
              </a:solidFill>
            </a:endParaRPr>
          </a:p>
        </p:txBody>
      </p:sp>
      <p:sp>
        <p:nvSpPr>
          <p:cNvPr id="4" name="Title 3">
            <a:extLst>
              <a:ext uri="{FF2B5EF4-FFF2-40B4-BE49-F238E27FC236}">
                <a16:creationId xmlns:a16="http://schemas.microsoft.com/office/drawing/2014/main" id="{EF006607-FE8C-8973-982A-B6A4B370855C}"/>
              </a:ext>
            </a:extLst>
          </p:cNvPr>
          <p:cNvSpPr>
            <a:spLocks noGrp="1"/>
          </p:cNvSpPr>
          <p:nvPr>
            <p:ph type="title"/>
          </p:nvPr>
        </p:nvSpPr>
        <p:spPr/>
        <p:txBody>
          <a:bodyPr>
            <a:normAutofit fontScale="90000"/>
          </a:bodyPr>
          <a:lstStyle/>
          <a:p>
            <a:r>
              <a:rPr lang="en-US" dirty="0"/>
              <a:t>SPRUCE</a:t>
            </a:r>
          </a:p>
        </p:txBody>
      </p:sp>
    </p:spTree>
    <p:extLst>
      <p:ext uri="{BB962C8B-B14F-4D97-AF65-F5344CB8AC3E}">
        <p14:creationId xmlns:p14="http://schemas.microsoft.com/office/powerpoint/2010/main" val="4121616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26</a:t>
            </a:fld>
            <a:endParaRPr lang="en-US" dirty="0">
              <a:solidFill>
                <a:prstClr val="white"/>
              </a:solidFill>
            </a:endParaRP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2531" y="2743200"/>
            <a:ext cx="7658938" cy="1371600"/>
            <a:chOff x="746454" y="2743200"/>
            <a:chExt cx="7658938" cy="1371600"/>
          </a:xfrm>
        </p:grpSpPr>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0" name="Title 3">
            <a:extLst>
              <a:ext uri="{FF2B5EF4-FFF2-40B4-BE49-F238E27FC236}">
                <a16:creationId xmlns:a16="http://schemas.microsoft.com/office/drawing/2014/main" id="{6E884394-5378-45FD-A0D9-1E3963BBE9E7}"/>
              </a:ext>
            </a:extLst>
          </p:cNvPr>
          <p:cNvSpPr>
            <a:spLocks noGrp="1"/>
          </p:cNvSpPr>
          <p:nvPr>
            <p:ph type="title"/>
          </p:nvPr>
        </p:nvSpPr>
        <p:spPr>
          <a:xfrm>
            <a:off x="0" y="-76200"/>
            <a:ext cx="9144000" cy="731838"/>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
        <p:nvSpPr>
          <p:cNvPr id="4" name="TextBox 3">
            <a:extLst>
              <a:ext uri="{FF2B5EF4-FFF2-40B4-BE49-F238E27FC236}">
                <a16:creationId xmlns:a16="http://schemas.microsoft.com/office/drawing/2014/main" id="{5130E2DB-8F9D-D343-0C91-2A7DA63BFF43}"/>
              </a:ext>
            </a:extLst>
          </p:cNvPr>
          <p:cNvSpPr txBox="1"/>
          <p:nvPr/>
        </p:nvSpPr>
        <p:spPr>
          <a:xfrm>
            <a:off x="838200" y="2895600"/>
            <a:ext cx="7467600" cy="833433"/>
          </a:xfrm>
          <a:prstGeom prst="rect">
            <a:avLst/>
          </a:prstGeom>
          <a:noFill/>
        </p:spPr>
        <p:txBody>
          <a:bodyPr wrap="square" rtlCol="0">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lang="en-US" sz="2800" b="1" dirty="0">
                <a:solidFill>
                  <a:srgbClr val="000000"/>
                </a:solidFill>
                <a:latin typeface="Copperplate Gothic Light" panose="020E0507020206020404" pitchFamily="34" charset="0"/>
                <a:cs typeface="Arial" panose="020B0604020202020204" pitchFamily="34" charset="0"/>
              </a:rPr>
              <a:t>Tips to build partnerships                     as a subcontractor</a:t>
            </a:r>
            <a:endParaRPr kumimoji="0" lang="en-US" sz="2800" b="1" i="0" u="none" strike="noStrike" kern="1200" cap="none" spc="0" normalizeH="0" baseline="0" noProof="0" dirty="0">
              <a:ln>
                <a:noFill/>
              </a:ln>
              <a:solidFill>
                <a:srgbClr val="000000"/>
              </a:solidFill>
              <a:effectLst/>
              <a:uLnTx/>
              <a:uFillTx/>
              <a:latin typeface="Copperplate Gothic Light" panose="020E0507020206020404" pitchFamily="34" charset="0"/>
              <a:ea typeface="+mn-ea"/>
              <a:cs typeface="Arial" panose="020B0604020202020204" pitchFamily="34" charset="0"/>
            </a:endParaRPr>
          </a:p>
        </p:txBody>
      </p:sp>
    </p:spTree>
    <p:extLst>
      <p:ext uri="{BB962C8B-B14F-4D97-AF65-F5344CB8AC3E}">
        <p14:creationId xmlns:p14="http://schemas.microsoft.com/office/powerpoint/2010/main" val="3404928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74B3C-D244-2485-6083-2EB55F147751}"/>
              </a:ext>
            </a:extLst>
          </p:cNvPr>
          <p:cNvSpPr>
            <a:spLocks noGrp="1"/>
          </p:cNvSpPr>
          <p:nvPr>
            <p:ph idx="1"/>
          </p:nvPr>
        </p:nvSpPr>
        <p:spPr/>
        <p:txBody>
          <a:bodyPr>
            <a:normAutofit fontScale="70000" lnSpcReduction="20000"/>
          </a:bodyPr>
          <a:lstStyle/>
          <a:p>
            <a:pPr>
              <a:defRPr/>
            </a:pPr>
            <a:r>
              <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your homework:</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There’s a lot of competition – Generic marketing materials are not likely to get much attention.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Know the VA mission, the customer and where you add value.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Know the prime contractor and how your capabilities can fill capability gaps of the prime.</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say you can do everything or anything the prime wants; understand and convey your specific preferences and skills to contribute.</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affordable and through the most cost-effective manner, companies should find a way to effectively tailor their capabilities to areas that are relative to opportunities - or at a minimum - tailor them to how you will fit within a specific swim lane or swim lanes that you are trying to sell/present.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specific contracts or orders, show that you understand the problem and have low risk, highly feasible solutions. </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 able to show relevant domain knowledge and technical expertise mapped to specific requirements within the performance work statement.</a:t>
            </a:r>
          </a:p>
          <a:p>
            <a:endParaRPr lang="en-US" dirty="0"/>
          </a:p>
        </p:txBody>
      </p:sp>
      <p:sp>
        <p:nvSpPr>
          <p:cNvPr id="3" name="Slide Number Placeholder 2">
            <a:extLst>
              <a:ext uri="{FF2B5EF4-FFF2-40B4-BE49-F238E27FC236}">
                <a16:creationId xmlns:a16="http://schemas.microsoft.com/office/drawing/2014/main" id="{9D2478B6-82F1-46AE-BC41-D9C4E08B921A}"/>
              </a:ext>
            </a:extLst>
          </p:cNvPr>
          <p:cNvSpPr>
            <a:spLocks noGrp="1"/>
          </p:cNvSpPr>
          <p:nvPr>
            <p:ph type="sldNum" sz="quarter" idx="12"/>
          </p:nvPr>
        </p:nvSpPr>
        <p:spPr/>
        <p:txBody>
          <a:bodyPr/>
          <a:lstStyle/>
          <a:p>
            <a:fld id="{D983F1FA-211D-3044-9E35-958DFBC26156}" type="slidenum">
              <a:rPr lang="en-US" smtClean="0">
                <a:solidFill>
                  <a:prstClr val="white"/>
                </a:solidFill>
              </a:rPr>
              <a:pPr/>
              <a:t>27</a:t>
            </a:fld>
            <a:endParaRPr lang="en-US" dirty="0">
              <a:solidFill>
                <a:prstClr val="white"/>
              </a:solidFill>
            </a:endParaRPr>
          </a:p>
        </p:txBody>
      </p:sp>
      <p:sp>
        <p:nvSpPr>
          <p:cNvPr id="4" name="Title 3">
            <a:extLst>
              <a:ext uri="{FF2B5EF4-FFF2-40B4-BE49-F238E27FC236}">
                <a16:creationId xmlns:a16="http://schemas.microsoft.com/office/drawing/2014/main" id="{EF006607-FE8C-8973-982A-B6A4B370855C}"/>
              </a:ext>
            </a:extLst>
          </p:cNvPr>
          <p:cNvSpPr>
            <a:spLocks noGrp="1"/>
          </p:cNvSpPr>
          <p:nvPr>
            <p:ph type="title"/>
          </p:nvPr>
        </p:nvSpPr>
        <p:spPr/>
        <p:txBody>
          <a:bodyPr>
            <a:normAutofit fontScale="90000"/>
          </a:bodyPr>
          <a:lstStyle/>
          <a:p>
            <a:r>
              <a:rPr lang="en-US" dirty="0"/>
              <a:t>Tips to Build Partnerships</a:t>
            </a:r>
          </a:p>
        </p:txBody>
      </p:sp>
    </p:spTree>
    <p:extLst>
      <p:ext uri="{BB962C8B-B14F-4D97-AF65-F5344CB8AC3E}">
        <p14:creationId xmlns:p14="http://schemas.microsoft.com/office/powerpoint/2010/main" val="3017659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74B3C-D244-2485-6083-2EB55F147751}"/>
              </a:ext>
            </a:extLst>
          </p:cNvPr>
          <p:cNvSpPr>
            <a:spLocks noGrp="1"/>
          </p:cNvSpPr>
          <p:nvPr>
            <p:ph idx="1"/>
          </p:nvPr>
        </p:nvSpPr>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with a Prime is limited. In that short time be able to convey: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Experience: What is the relevancy, depth and with which Agencies?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Reputation/Past Performance: How well have you performed these services?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Accountability/Responsibility: Do you have the necessary resources or the ability to obtain the necessary resources (i.e. staff, equipment, etc.)?</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Processes/Systems: What processes or systems do you have for accounting, contracts, HR, security, etc. and what relevant certifications do you have?</a:t>
            </a:r>
          </a:p>
          <a:p>
            <a:endParaRPr lang="en-US" dirty="0"/>
          </a:p>
        </p:txBody>
      </p:sp>
      <p:sp>
        <p:nvSpPr>
          <p:cNvPr id="3" name="Slide Number Placeholder 2">
            <a:extLst>
              <a:ext uri="{FF2B5EF4-FFF2-40B4-BE49-F238E27FC236}">
                <a16:creationId xmlns:a16="http://schemas.microsoft.com/office/drawing/2014/main" id="{9D2478B6-82F1-46AE-BC41-D9C4E08B921A}"/>
              </a:ext>
            </a:extLst>
          </p:cNvPr>
          <p:cNvSpPr>
            <a:spLocks noGrp="1"/>
          </p:cNvSpPr>
          <p:nvPr>
            <p:ph type="sldNum" sz="quarter" idx="12"/>
          </p:nvPr>
        </p:nvSpPr>
        <p:spPr/>
        <p:txBody>
          <a:bodyPr/>
          <a:lstStyle/>
          <a:p>
            <a:fld id="{D983F1FA-211D-3044-9E35-958DFBC26156}" type="slidenum">
              <a:rPr lang="en-US" smtClean="0">
                <a:solidFill>
                  <a:prstClr val="white"/>
                </a:solidFill>
              </a:rPr>
              <a:pPr/>
              <a:t>28</a:t>
            </a:fld>
            <a:endParaRPr lang="en-US" dirty="0">
              <a:solidFill>
                <a:prstClr val="white"/>
              </a:solidFill>
            </a:endParaRPr>
          </a:p>
        </p:txBody>
      </p:sp>
      <p:sp>
        <p:nvSpPr>
          <p:cNvPr id="4" name="Title 3">
            <a:extLst>
              <a:ext uri="{FF2B5EF4-FFF2-40B4-BE49-F238E27FC236}">
                <a16:creationId xmlns:a16="http://schemas.microsoft.com/office/drawing/2014/main" id="{EF006607-FE8C-8973-982A-B6A4B370855C}"/>
              </a:ext>
            </a:extLst>
          </p:cNvPr>
          <p:cNvSpPr>
            <a:spLocks noGrp="1"/>
          </p:cNvSpPr>
          <p:nvPr>
            <p:ph type="title"/>
          </p:nvPr>
        </p:nvSpPr>
        <p:spPr/>
        <p:txBody>
          <a:bodyPr>
            <a:normAutofit fontScale="90000"/>
          </a:bodyPr>
          <a:lstStyle/>
          <a:p>
            <a:r>
              <a:rPr lang="en-US" dirty="0"/>
              <a:t>Tips to Build Partnerships</a:t>
            </a:r>
          </a:p>
        </p:txBody>
      </p:sp>
    </p:spTree>
    <p:extLst>
      <p:ext uri="{BB962C8B-B14F-4D97-AF65-F5344CB8AC3E}">
        <p14:creationId xmlns:p14="http://schemas.microsoft.com/office/powerpoint/2010/main" val="2436892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74B3C-D244-2485-6083-2EB55F147751}"/>
              </a:ext>
            </a:extLst>
          </p:cNvPr>
          <p:cNvSpPr>
            <a:spLocks noGrp="1"/>
          </p:cNvSpPr>
          <p:nvPr>
            <p:ph idx="1"/>
          </p:nvPr>
        </p:nvSpPr>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Don’t come empty handed - Offer something of value to primes!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Examples include: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Writing assistance on proposals.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Relationship with the end customer.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Qualify for more than one socio-economic category as a small business.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Technologies that support the solution.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Innovative technologies that enhance the solution.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Depth/breadth of experience that improves Veteran and VA employee experience.</a:t>
            </a:r>
          </a:p>
          <a:p>
            <a:endParaRPr lang="en-US" dirty="0"/>
          </a:p>
        </p:txBody>
      </p:sp>
      <p:sp>
        <p:nvSpPr>
          <p:cNvPr id="3" name="Slide Number Placeholder 2">
            <a:extLst>
              <a:ext uri="{FF2B5EF4-FFF2-40B4-BE49-F238E27FC236}">
                <a16:creationId xmlns:a16="http://schemas.microsoft.com/office/drawing/2014/main" id="{9D2478B6-82F1-46AE-BC41-D9C4E08B921A}"/>
              </a:ext>
            </a:extLst>
          </p:cNvPr>
          <p:cNvSpPr>
            <a:spLocks noGrp="1"/>
          </p:cNvSpPr>
          <p:nvPr>
            <p:ph type="sldNum" sz="quarter" idx="12"/>
          </p:nvPr>
        </p:nvSpPr>
        <p:spPr/>
        <p:txBody>
          <a:bodyPr/>
          <a:lstStyle/>
          <a:p>
            <a:fld id="{D983F1FA-211D-3044-9E35-958DFBC26156}" type="slidenum">
              <a:rPr lang="en-US" smtClean="0">
                <a:solidFill>
                  <a:prstClr val="white"/>
                </a:solidFill>
              </a:rPr>
              <a:pPr/>
              <a:t>29</a:t>
            </a:fld>
            <a:endParaRPr lang="en-US" dirty="0">
              <a:solidFill>
                <a:prstClr val="white"/>
              </a:solidFill>
            </a:endParaRPr>
          </a:p>
        </p:txBody>
      </p:sp>
      <p:sp>
        <p:nvSpPr>
          <p:cNvPr id="4" name="Title 3">
            <a:extLst>
              <a:ext uri="{FF2B5EF4-FFF2-40B4-BE49-F238E27FC236}">
                <a16:creationId xmlns:a16="http://schemas.microsoft.com/office/drawing/2014/main" id="{EF006607-FE8C-8973-982A-B6A4B370855C}"/>
              </a:ext>
            </a:extLst>
          </p:cNvPr>
          <p:cNvSpPr>
            <a:spLocks noGrp="1"/>
          </p:cNvSpPr>
          <p:nvPr>
            <p:ph type="title"/>
          </p:nvPr>
        </p:nvSpPr>
        <p:spPr/>
        <p:txBody>
          <a:bodyPr>
            <a:normAutofit fontScale="90000"/>
          </a:bodyPr>
          <a:lstStyle/>
          <a:p>
            <a:r>
              <a:rPr lang="en-US" dirty="0"/>
              <a:t>Tips to Build Partnerships</a:t>
            </a:r>
          </a:p>
        </p:txBody>
      </p:sp>
    </p:spTree>
    <p:extLst>
      <p:ext uri="{BB962C8B-B14F-4D97-AF65-F5344CB8AC3E}">
        <p14:creationId xmlns:p14="http://schemas.microsoft.com/office/powerpoint/2010/main" val="73092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4B248A1-F576-4550-9FF3-FD19F80FFA1D}" type="slidenum">
              <a:rPr lang="en-US" smtClean="0"/>
              <a:pPr>
                <a:defRPr/>
              </a:pPr>
              <a:t>3</a:t>
            </a:fld>
            <a:endParaRPr lang="en-US" dirty="0"/>
          </a:p>
        </p:txBody>
      </p:sp>
      <p:sp>
        <p:nvSpPr>
          <p:cNvPr id="8" name="Content Placeholder 2"/>
          <p:cNvSpPr txBox="1">
            <a:spLocks/>
          </p:cNvSpPr>
          <p:nvPr/>
        </p:nvSpPr>
        <p:spPr bwMode="auto">
          <a:xfrm>
            <a:off x="457200" y="762000"/>
            <a:ext cx="8229600" cy="5257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lnSpc>
                <a:spcPts val="3360"/>
              </a:lnSpc>
              <a:spcBef>
                <a:spcPts val="0"/>
              </a:spcBef>
              <a:buFont typeface="Arial" panose="020B0604020202020204" pitchFamily="34" charset="0"/>
              <a:buChar char="•"/>
            </a:pPr>
            <a:r>
              <a:rPr lang="en-US" sz="2400" dirty="0">
                <a:solidFill>
                  <a:prstClr val="black"/>
                </a:solidFill>
                <a:latin typeface="+mn-lt"/>
              </a:rPr>
              <a:t>The registration list, briefing charts, TAC future contracting opportunities list and the recording of the event will be available on </a:t>
            </a:r>
            <a:r>
              <a:rPr lang="en-US" sz="2400" b="1" u="sng" dirty="0">
                <a:solidFill>
                  <a:srgbClr val="1F497D">
                    <a:lumMod val="75000"/>
                  </a:srgbClr>
                </a:solidFill>
                <a:latin typeface="+mn-lt"/>
              </a:rPr>
              <a:t>https://www.voa.va.gov</a:t>
            </a:r>
            <a:r>
              <a:rPr lang="en-US" sz="2400" dirty="0">
                <a:solidFill>
                  <a:prstClr val="black"/>
                </a:solidFill>
                <a:latin typeface="+mn-lt"/>
              </a:rPr>
              <a:t> under the “Advanced Planning Brief to Industry 2024” library within a week of today’s event.</a:t>
            </a:r>
          </a:p>
          <a:p>
            <a:pPr marL="346075" indent="-346075">
              <a:lnSpc>
                <a:spcPts val="3360"/>
              </a:lnSpc>
              <a:spcBef>
                <a:spcPts val="0"/>
              </a:spcBef>
              <a:buFont typeface="Arial" panose="020B0604020202020204" pitchFamily="34" charset="0"/>
              <a:buChar char="•"/>
            </a:pPr>
            <a:endParaRPr lang="en-US" sz="2400" dirty="0">
              <a:solidFill>
                <a:prstClr val="black"/>
              </a:solidFill>
              <a:latin typeface="+mn-lt"/>
            </a:endParaRPr>
          </a:p>
          <a:p>
            <a:pPr marL="346075" indent="-346075">
              <a:lnSpc>
                <a:spcPts val="3360"/>
              </a:lnSpc>
              <a:spcBef>
                <a:spcPts val="0"/>
              </a:spcBef>
              <a:buFont typeface="Arial" panose="020B0604020202020204" pitchFamily="34" charset="0"/>
              <a:buChar char="•"/>
            </a:pPr>
            <a:r>
              <a:rPr lang="en-US" sz="2400" dirty="0">
                <a:solidFill>
                  <a:prstClr val="black"/>
                </a:solidFill>
                <a:latin typeface="+mn-lt"/>
              </a:rPr>
              <a:t>Parking Advisory: Please pay at the two foot-stations on Levels 2 and 3 before heading to your vehicles. Simply scan your QR code and pay via MasterCard or Visa. This will help lead to an efficient exit.</a:t>
            </a:r>
          </a:p>
          <a:p>
            <a:pPr marL="346075" indent="-346075">
              <a:lnSpc>
                <a:spcPts val="2600"/>
              </a:lnSpc>
              <a:spcBef>
                <a:spcPts val="0"/>
              </a:spcBef>
              <a:buFont typeface="Arial" panose="020B0604020202020204" pitchFamily="34" charset="0"/>
              <a:buChar char="•"/>
            </a:pPr>
            <a:endParaRPr lang="en-US" sz="2800" dirty="0">
              <a:solidFill>
                <a:prstClr val="black"/>
              </a:solidFill>
            </a:endParaRPr>
          </a:p>
          <a:p>
            <a:pPr marL="0" indent="0">
              <a:lnSpc>
                <a:spcPts val="3360"/>
              </a:lnSpc>
              <a:spcBef>
                <a:spcPts val="0"/>
              </a:spcBef>
              <a:buNone/>
            </a:pPr>
            <a:endParaRPr lang="en-US" sz="2800" dirty="0">
              <a:solidFill>
                <a:prstClr val="black"/>
              </a:solidFill>
            </a:endParaRPr>
          </a:p>
        </p:txBody>
      </p:sp>
      <p:sp>
        <p:nvSpPr>
          <p:cNvPr id="10" name="Title 1"/>
          <p:cNvSpPr txBox="1">
            <a:spLocks/>
          </p:cNvSpPr>
          <p:nvPr/>
        </p:nvSpPr>
        <p:spPr bwMode="auto">
          <a:xfrm>
            <a:off x="0" y="0"/>
            <a:ext cx="9144000" cy="5688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3500"/>
              </a:lnSpc>
            </a:pPr>
            <a:r>
              <a:rPr lang="en-US" altLang="en-US" sz="4000" b="1" dirty="0">
                <a:solidFill>
                  <a:schemeClr val="bg1"/>
                </a:solidFill>
                <a:latin typeface="+mj-lt"/>
              </a:rPr>
              <a:t>Administrative Remarks (Cont.)</a:t>
            </a:r>
          </a:p>
          <a:p>
            <a:endParaRPr lang="en-US" altLang="en-US" b="1" dirty="0">
              <a:solidFill>
                <a:prstClr val="black"/>
              </a:solidFill>
            </a:endParaRPr>
          </a:p>
        </p:txBody>
      </p:sp>
    </p:spTree>
    <p:extLst>
      <p:ext uri="{BB962C8B-B14F-4D97-AF65-F5344CB8AC3E}">
        <p14:creationId xmlns:p14="http://schemas.microsoft.com/office/powerpoint/2010/main" val="938597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fld id="{D983F1FA-211D-3044-9E35-958DFBC26156}" type="slidenum">
              <a:rPr lang="en-US" smtClean="0"/>
              <a:pPr/>
              <a:t>30</a:t>
            </a:fld>
            <a:endParaRPr lang="en-US" dirty="0"/>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pic>
        <p:nvPicPr>
          <p:cNvPr id="4" name="Picture 3">
            <a:extLst>
              <a:ext uri="{FF2B5EF4-FFF2-40B4-BE49-F238E27FC236}">
                <a16:creationId xmlns:a16="http://schemas.microsoft.com/office/drawing/2014/main" id="{B94275B1-8AB8-7E04-CA9A-B55A303CE847}"/>
              </a:ext>
            </a:extLst>
          </p:cNvPr>
          <p:cNvPicPr>
            <a:picLocks noChangeAspect="1"/>
          </p:cNvPicPr>
          <p:nvPr/>
        </p:nvPicPr>
        <p:blipFill>
          <a:blip r:embed="rId3"/>
          <a:stretch>
            <a:fillRect/>
          </a:stretch>
        </p:blipFill>
        <p:spPr>
          <a:xfrm>
            <a:off x="1600200" y="2514600"/>
            <a:ext cx="5614787" cy="2871471"/>
          </a:xfrm>
          <a:prstGeom prst="rect">
            <a:avLst/>
          </a:prstGeom>
        </p:spPr>
      </p:pic>
      <p:sp>
        <p:nvSpPr>
          <p:cNvPr id="9" name="TextBox 8">
            <a:extLst>
              <a:ext uri="{FF2B5EF4-FFF2-40B4-BE49-F238E27FC236}">
                <a16:creationId xmlns:a16="http://schemas.microsoft.com/office/drawing/2014/main" id="{05AB4E82-91FD-5B42-99E5-3E235538B0E9}"/>
              </a:ext>
            </a:extLst>
          </p:cNvPr>
          <p:cNvSpPr txBox="1"/>
          <p:nvPr/>
        </p:nvSpPr>
        <p:spPr>
          <a:xfrm>
            <a:off x="1929013" y="1371600"/>
            <a:ext cx="4928987"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Questions?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62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2B16-57C4-4E7C-9ACB-91587CF03A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3666E229-53A5-4801-BB48-0E15155DE563}"/>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sp>
        <p:nvSpPr>
          <p:cNvPr id="6" name="Scroll: Horizontal 5">
            <a:extLst>
              <a:ext uri="{FF2B5EF4-FFF2-40B4-BE49-F238E27FC236}">
                <a16:creationId xmlns:a16="http://schemas.microsoft.com/office/drawing/2014/main" id="{8BBD8734-8851-485C-9704-779227489CAB}"/>
              </a:ext>
            </a:extLst>
          </p:cNvPr>
          <p:cNvSpPr/>
          <p:nvPr/>
        </p:nvSpPr>
        <p:spPr>
          <a:xfrm>
            <a:off x="990600" y="1676400"/>
            <a:ext cx="6930390" cy="2819400"/>
          </a:xfrm>
          <a:prstGeom prst="horizontalScroll">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Thank you for attending</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today’s session!</a:t>
            </a:r>
          </a:p>
        </p:txBody>
      </p:sp>
    </p:spTree>
    <p:extLst>
      <p:ext uri="{BB962C8B-B14F-4D97-AF65-F5344CB8AC3E}">
        <p14:creationId xmlns:p14="http://schemas.microsoft.com/office/powerpoint/2010/main" val="252388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BACE-0B93-5845-810C-7E677EB2E678}"/>
              </a:ext>
            </a:extLst>
          </p:cNvPr>
          <p:cNvSpPr>
            <a:spLocks noGrp="1"/>
          </p:cNvSpPr>
          <p:nvPr>
            <p:ph type="title"/>
          </p:nvPr>
        </p:nvSpPr>
        <p:spPr/>
        <p:txBody>
          <a:bodyPr/>
          <a:lstStyle/>
          <a:p>
            <a:r>
              <a:rPr lang="en-US" dirty="0"/>
              <a:t>Doing business with OIT</a:t>
            </a:r>
          </a:p>
        </p:txBody>
      </p:sp>
      <p:sp>
        <p:nvSpPr>
          <p:cNvPr id="3" name="Text Placeholder 2">
            <a:extLst>
              <a:ext uri="{FF2B5EF4-FFF2-40B4-BE49-F238E27FC236}">
                <a16:creationId xmlns:a16="http://schemas.microsoft.com/office/drawing/2014/main" id="{F3A23551-F6E1-EE44-A779-E05C1B6A158D}"/>
              </a:ext>
            </a:extLst>
          </p:cNvPr>
          <p:cNvSpPr>
            <a:spLocks noGrp="1"/>
          </p:cNvSpPr>
          <p:nvPr>
            <p:ph type="body" sz="quarter" idx="10"/>
          </p:nvPr>
        </p:nvSpPr>
        <p:spPr/>
        <p:txBody>
          <a:bodyPr/>
          <a:lstStyle/>
          <a:p>
            <a:r>
              <a:rPr lang="en-US" dirty="0"/>
              <a:t>Kurt DelBene</a:t>
            </a:r>
          </a:p>
        </p:txBody>
      </p:sp>
      <p:sp>
        <p:nvSpPr>
          <p:cNvPr id="4" name="Text Placeholder 3">
            <a:extLst>
              <a:ext uri="{FF2B5EF4-FFF2-40B4-BE49-F238E27FC236}">
                <a16:creationId xmlns:a16="http://schemas.microsoft.com/office/drawing/2014/main" id="{582F62A7-DC89-D04B-BFD3-C381A60C23CA}"/>
              </a:ext>
            </a:extLst>
          </p:cNvPr>
          <p:cNvSpPr>
            <a:spLocks noGrp="1"/>
          </p:cNvSpPr>
          <p:nvPr>
            <p:ph type="body" sz="quarter" idx="11"/>
          </p:nvPr>
        </p:nvSpPr>
        <p:spPr/>
        <p:txBody>
          <a:bodyPr/>
          <a:lstStyle/>
          <a:p>
            <a:r>
              <a:rPr lang="en-US" i="1" dirty="0"/>
              <a:t>Assistant Secretary for Information and Technology</a:t>
            </a:r>
          </a:p>
        </p:txBody>
      </p:sp>
      <p:sp>
        <p:nvSpPr>
          <p:cNvPr id="5" name="Text Placeholder 4">
            <a:extLst>
              <a:ext uri="{FF2B5EF4-FFF2-40B4-BE49-F238E27FC236}">
                <a16:creationId xmlns:a16="http://schemas.microsoft.com/office/drawing/2014/main" id="{460FCB86-68FD-0240-8DE9-F800AEE2B82E}"/>
              </a:ext>
            </a:extLst>
          </p:cNvPr>
          <p:cNvSpPr>
            <a:spLocks noGrp="1"/>
          </p:cNvSpPr>
          <p:nvPr>
            <p:ph type="body" sz="quarter" idx="12"/>
          </p:nvPr>
        </p:nvSpPr>
        <p:spPr/>
        <p:txBody>
          <a:bodyPr/>
          <a:lstStyle/>
          <a:p>
            <a:r>
              <a:rPr lang="en-US" dirty="0"/>
              <a:t>Office of Information and Technology</a:t>
            </a:r>
          </a:p>
        </p:txBody>
      </p:sp>
      <p:sp>
        <p:nvSpPr>
          <p:cNvPr id="7" name="Text Placeholder 6">
            <a:extLst>
              <a:ext uri="{FF2B5EF4-FFF2-40B4-BE49-F238E27FC236}">
                <a16:creationId xmlns:a16="http://schemas.microsoft.com/office/drawing/2014/main" id="{D381D8D1-0B3A-BF4D-8A9E-2B416C8BA004}"/>
              </a:ext>
            </a:extLst>
          </p:cNvPr>
          <p:cNvSpPr>
            <a:spLocks noGrp="1"/>
          </p:cNvSpPr>
          <p:nvPr>
            <p:ph type="body" sz="quarter" idx="13"/>
          </p:nvPr>
        </p:nvSpPr>
        <p:spPr/>
        <p:txBody>
          <a:bodyPr/>
          <a:lstStyle/>
          <a:p>
            <a:r>
              <a:rPr lang="en-US" dirty="0"/>
              <a:t>Advanced Planning Brief to Industry</a:t>
            </a:r>
          </a:p>
        </p:txBody>
      </p:sp>
      <p:sp>
        <p:nvSpPr>
          <p:cNvPr id="13" name="Text Placeholder 12">
            <a:extLst>
              <a:ext uri="{FF2B5EF4-FFF2-40B4-BE49-F238E27FC236}">
                <a16:creationId xmlns:a16="http://schemas.microsoft.com/office/drawing/2014/main" id="{7D093BF1-E361-F742-B2F0-9F36ACEAAF52}"/>
              </a:ext>
            </a:extLst>
          </p:cNvPr>
          <p:cNvSpPr>
            <a:spLocks noGrp="1"/>
          </p:cNvSpPr>
          <p:nvPr>
            <p:ph type="body" sz="quarter" idx="14"/>
          </p:nvPr>
        </p:nvSpPr>
        <p:spPr/>
        <p:txBody>
          <a:bodyPr/>
          <a:lstStyle/>
          <a:p>
            <a:r>
              <a:rPr lang="en-US" dirty="0"/>
              <a:t>June 26, 2024</a:t>
            </a:r>
          </a:p>
        </p:txBody>
      </p:sp>
    </p:spTree>
    <p:extLst>
      <p:ext uri="{BB962C8B-B14F-4D97-AF65-F5344CB8AC3E}">
        <p14:creationId xmlns:p14="http://schemas.microsoft.com/office/powerpoint/2010/main" val="932713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6E64-A680-5241-8931-1F46F5252B9F}"/>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VA is Complex – Both from Organizational and IT Perspective</a:t>
            </a:r>
            <a:endParaRPr lang="en-US" dirty="0"/>
          </a:p>
        </p:txBody>
      </p:sp>
      <p:pic>
        <p:nvPicPr>
          <p:cNvPr id="53" name="Picture 23" descr="A blue circle with a heart and a heartbeat line inside">
            <a:extLst>
              <a:ext uri="{FF2B5EF4-FFF2-40B4-BE49-F238E27FC236}">
                <a16:creationId xmlns:a16="http://schemas.microsoft.com/office/drawing/2014/main" id="{586F585D-FC34-5206-0F38-39DA1F374D21}"/>
              </a:ext>
              <a:ext uri="{C183D7F6-B498-43B3-948B-1728B52AA6E4}">
                <adec:decorative xmlns:adec="http://schemas.microsoft.com/office/drawing/2017/decorative" val="0"/>
              </a:ext>
            </a:extLst>
          </p:cNvPr>
          <p:cNvPicPr>
            <a:picLocks noGrp="1" noChangeAspect="1"/>
          </p:cNvPicPr>
          <p:nvPr>
            <p:ph type="pic" sz="quarter" idx="16"/>
          </p:nvPr>
        </p:nvPicPr>
        <p:blipFill>
          <a:blip r:embed="rId3"/>
          <a:srcRect/>
          <a:stretch/>
        </p:blipFill>
        <p:spPr/>
      </p:pic>
      <p:sp>
        <p:nvSpPr>
          <p:cNvPr id="38" name="Text Placeholder 37">
            <a:extLst>
              <a:ext uri="{FF2B5EF4-FFF2-40B4-BE49-F238E27FC236}">
                <a16:creationId xmlns:a16="http://schemas.microsoft.com/office/drawing/2014/main" id="{FDAC991C-2E89-9F95-B404-8CE3DA9AD895}"/>
              </a:ext>
            </a:extLst>
          </p:cNvPr>
          <p:cNvSpPr>
            <a:spLocks noGrp="1"/>
          </p:cNvSpPr>
          <p:nvPr>
            <p:ph type="body" sz="quarter" idx="17"/>
          </p:nvPr>
        </p:nvSpPr>
        <p:spPr/>
        <p:txBody>
          <a:bodyPr>
            <a:normAutofit fontScale="47500" lnSpcReduction="20000"/>
          </a:bodyPr>
          <a:lstStyle/>
          <a:p>
            <a:pPr marL="0" indent="0">
              <a:buNone/>
            </a:pPr>
            <a:r>
              <a:rPr lang="en-US" dirty="0">
                <a:latin typeface="Segoe UI"/>
                <a:cs typeface="Segoe UI"/>
              </a:rPr>
              <a:t>Largest integrated U.S. healthcare provider supporting </a:t>
            </a:r>
            <a:r>
              <a:rPr lang="en-US" sz="2250" b="1" dirty="0">
                <a:solidFill>
                  <a:schemeClr val="accent2"/>
                </a:solidFill>
              </a:rPr>
              <a:t>9 million+ </a:t>
            </a:r>
            <a:r>
              <a:rPr lang="en-US" dirty="0"/>
              <a:t>Veterans</a:t>
            </a:r>
          </a:p>
        </p:txBody>
      </p:sp>
      <p:pic>
        <p:nvPicPr>
          <p:cNvPr id="57" name="Picture Placeholder 23" descr="A blue circle showing a hand with a dollar bill symbol hovering above it.">
            <a:extLst>
              <a:ext uri="{FF2B5EF4-FFF2-40B4-BE49-F238E27FC236}">
                <a16:creationId xmlns:a16="http://schemas.microsoft.com/office/drawing/2014/main" id="{FA43FE2D-26C9-58D7-B737-0CD825282BC8}"/>
              </a:ext>
              <a:ext uri="{C183D7F6-B498-43B3-948B-1728B52AA6E4}">
                <adec:decorative xmlns:adec="http://schemas.microsoft.com/office/drawing/2017/decorative" val="0"/>
              </a:ext>
            </a:extLst>
          </p:cNvPr>
          <p:cNvPicPr>
            <a:picLocks noGrp="1" noChangeAspect="1"/>
          </p:cNvPicPr>
          <p:nvPr>
            <p:ph type="pic" sz="quarter" idx="18"/>
          </p:nvPr>
        </p:nvPicPr>
        <p:blipFill>
          <a:blip r:embed="rId4"/>
          <a:srcRect l="72" r="72"/>
          <a:stretch/>
        </p:blipFill>
        <p:spPr>
          <a:prstGeom prst="rect">
            <a:avLst/>
          </a:prstGeom>
        </p:spPr>
      </p:pic>
      <p:sp>
        <p:nvSpPr>
          <p:cNvPr id="40" name="Text Placeholder 39">
            <a:extLst>
              <a:ext uri="{FF2B5EF4-FFF2-40B4-BE49-F238E27FC236}">
                <a16:creationId xmlns:a16="http://schemas.microsoft.com/office/drawing/2014/main" id="{C7703FB7-303F-8FCD-35DB-34C03EED2372}"/>
              </a:ext>
            </a:extLst>
          </p:cNvPr>
          <p:cNvSpPr>
            <a:spLocks noGrp="1"/>
          </p:cNvSpPr>
          <p:nvPr>
            <p:ph type="body" sz="quarter" idx="19"/>
          </p:nvPr>
        </p:nvSpPr>
        <p:spPr/>
        <p:txBody>
          <a:bodyPr>
            <a:normAutofit fontScale="55000" lnSpcReduction="20000"/>
          </a:bodyPr>
          <a:lstStyle/>
          <a:p>
            <a:pPr marL="0" indent="0">
              <a:buNone/>
            </a:pPr>
            <a:r>
              <a:rPr lang="en-US" sz="2250" b="1" dirty="0">
                <a:solidFill>
                  <a:schemeClr val="accent2"/>
                </a:solidFill>
                <a:latin typeface="Segoe UI"/>
                <a:cs typeface="Segoe UI"/>
              </a:rPr>
              <a:t>5.8 million </a:t>
            </a:r>
            <a:r>
              <a:rPr lang="en-US" dirty="0">
                <a:latin typeface="Segoe UI"/>
                <a:cs typeface="Segoe UI"/>
              </a:rPr>
              <a:t>Veterans receiving disability compensation</a:t>
            </a:r>
          </a:p>
        </p:txBody>
      </p:sp>
      <p:pic>
        <p:nvPicPr>
          <p:cNvPr id="58" name="Picture Placeholder 45" descr="A blue and white circle with a clipboard in it&#10;">
            <a:extLst>
              <a:ext uri="{FF2B5EF4-FFF2-40B4-BE49-F238E27FC236}">
                <a16:creationId xmlns:a16="http://schemas.microsoft.com/office/drawing/2014/main" id="{F232F32A-6F3D-9151-5EE0-6D69BDD94297}"/>
              </a:ext>
            </a:extLst>
          </p:cNvPr>
          <p:cNvPicPr>
            <a:picLocks noGrp="1" noChangeAspect="1"/>
          </p:cNvPicPr>
          <p:nvPr>
            <p:ph type="pic" sz="quarter" idx="20"/>
          </p:nvPr>
        </p:nvPicPr>
        <p:blipFill>
          <a:blip r:embed="rId5"/>
          <a:srcRect/>
          <a:stretch>
            <a:fillRect/>
          </a:stretch>
        </p:blipFill>
        <p:spPr/>
      </p:pic>
      <p:sp>
        <p:nvSpPr>
          <p:cNvPr id="42" name="Text Placeholder 41">
            <a:extLst>
              <a:ext uri="{FF2B5EF4-FFF2-40B4-BE49-F238E27FC236}">
                <a16:creationId xmlns:a16="http://schemas.microsoft.com/office/drawing/2014/main" id="{07AEF2E4-1543-D801-5E51-C00902288897}"/>
              </a:ext>
            </a:extLst>
          </p:cNvPr>
          <p:cNvSpPr>
            <a:spLocks noGrp="1"/>
          </p:cNvSpPr>
          <p:nvPr>
            <p:ph type="body" sz="quarter" idx="21"/>
          </p:nvPr>
        </p:nvSpPr>
        <p:spPr/>
        <p:txBody>
          <a:bodyPr>
            <a:normAutofit fontScale="55000" lnSpcReduction="20000"/>
          </a:bodyPr>
          <a:lstStyle/>
          <a:p>
            <a:pPr marL="0" indent="0">
              <a:buNone/>
            </a:pPr>
            <a:r>
              <a:rPr lang="en-US" dirty="0">
                <a:latin typeface="Segoe UI"/>
                <a:cs typeface="Segoe UI"/>
              </a:rPr>
              <a:t>Over</a:t>
            </a:r>
            <a:r>
              <a:rPr lang="en-US" sz="1350" dirty="0">
                <a:latin typeface="Segoe UI"/>
                <a:cs typeface="Segoe UI"/>
              </a:rPr>
              <a:t> </a:t>
            </a:r>
            <a:r>
              <a:rPr lang="en-US" sz="2250" b="1" dirty="0">
                <a:solidFill>
                  <a:schemeClr val="accent2"/>
                </a:solidFill>
                <a:latin typeface="Segoe UI"/>
                <a:cs typeface="Segoe UI"/>
              </a:rPr>
              <a:t>5.5 million</a:t>
            </a:r>
            <a:r>
              <a:rPr lang="en-US" sz="2250" b="1" dirty="0">
                <a:solidFill>
                  <a:srgbClr val="1F5493"/>
                </a:solidFill>
                <a:latin typeface="Segoe UI"/>
                <a:cs typeface="Segoe UI"/>
              </a:rPr>
              <a:t> </a:t>
            </a:r>
            <a:r>
              <a:rPr lang="en-US" dirty="0">
                <a:latin typeface="Segoe UI"/>
                <a:cs typeface="Segoe UI"/>
              </a:rPr>
              <a:t>life insurance policies administered</a:t>
            </a:r>
          </a:p>
        </p:txBody>
      </p:sp>
      <p:pic>
        <p:nvPicPr>
          <p:cNvPr id="59" name="Picture Placeholder 51" descr="A blue and white circle with a house inside it">
            <a:extLst>
              <a:ext uri="{FF2B5EF4-FFF2-40B4-BE49-F238E27FC236}">
                <a16:creationId xmlns:a16="http://schemas.microsoft.com/office/drawing/2014/main" id="{29486F3A-51F2-C530-0D73-2889CC1C422D}"/>
              </a:ext>
            </a:extLst>
          </p:cNvPr>
          <p:cNvPicPr>
            <a:picLocks noGrp="1" noChangeAspect="1"/>
          </p:cNvPicPr>
          <p:nvPr>
            <p:ph type="pic" sz="quarter" idx="24"/>
          </p:nvPr>
        </p:nvPicPr>
        <p:blipFill>
          <a:blip r:embed="rId6"/>
          <a:srcRect/>
          <a:stretch/>
        </p:blipFill>
        <p:spPr/>
      </p:pic>
      <p:sp>
        <p:nvSpPr>
          <p:cNvPr id="44" name="Text Placeholder 43">
            <a:extLst>
              <a:ext uri="{FF2B5EF4-FFF2-40B4-BE49-F238E27FC236}">
                <a16:creationId xmlns:a16="http://schemas.microsoft.com/office/drawing/2014/main" id="{A370BF3E-BB08-1A8B-3D22-138C06A594BC}"/>
              </a:ext>
            </a:extLst>
          </p:cNvPr>
          <p:cNvSpPr>
            <a:spLocks noGrp="1"/>
          </p:cNvSpPr>
          <p:nvPr>
            <p:ph type="body" sz="quarter" idx="25"/>
          </p:nvPr>
        </p:nvSpPr>
        <p:spPr/>
        <p:txBody>
          <a:bodyPr>
            <a:normAutofit fontScale="70000" lnSpcReduction="20000"/>
          </a:bodyPr>
          <a:lstStyle/>
          <a:p>
            <a:pPr marL="0" indent="0">
              <a:buNone/>
            </a:pPr>
            <a:r>
              <a:rPr lang="en-US" dirty="0">
                <a:latin typeface="Segoe UI"/>
                <a:cs typeface="Segoe UI"/>
              </a:rPr>
              <a:t>Almost </a:t>
            </a:r>
            <a:r>
              <a:rPr lang="en-US" sz="2250" b="1" dirty="0">
                <a:solidFill>
                  <a:schemeClr val="accent2"/>
                </a:solidFill>
                <a:latin typeface="Segoe UI"/>
                <a:cs typeface="Segoe UI"/>
              </a:rPr>
              <a:t>4 million</a:t>
            </a:r>
            <a:r>
              <a:rPr lang="en-US" sz="2250" b="1" dirty="0">
                <a:solidFill>
                  <a:srgbClr val="1F5493"/>
                </a:solidFill>
                <a:latin typeface="Segoe UI"/>
                <a:cs typeface="Segoe UI"/>
              </a:rPr>
              <a:t> </a:t>
            </a:r>
            <a:r>
              <a:rPr lang="en-US" dirty="0">
                <a:latin typeface="Segoe UI"/>
                <a:cs typeface="Segoe UI"/>
              </a:rPr>
              <a:t>home loan participants</a:t>
            </a:r>
          </a:p>
        </p:txBody>
      </p:sp>
      <p:pic>
        <p:nvPicPr>
          <p:cNvPr id="60" name="Picture Placeholder 47" descr="A blue circle with a building and a cross on top&#10;&#10;">
            <a:extLst>
              <a:ext uri="{FF2B5EF4-FFF2-40B4-BE49-F238E27FC236}">
                <a16:creationId xmlns:a16="http://schemas.microsoft.com/office/drawing/2014/main" id="{DA5F33F3-DE12-7452-B86E-9AFC4753E70F}"/>
              </a:ext>
            </a:extLst>
          </p:cNvPr>
          <p:cNvPicPr>
            <a:picLocks noGrp="1" noChangeAspect="1"/>
          </p:cNvPicPr>
          <p:nvPr>
            <p:ph type="pic" sz="quarter" idx="26"/>
          </p:nvPr>
        </p:nvPicPr>
        <p:blipFill>
          <a:blip r:embed="rId7"/>
          <a:srcRect t="72" b="72"/>
          <a:stretch>
            <a:fillRect/>
          </a:stretch>
        </p:blipFill>
        <p:spPr/>
      </p:pic>
      <p:sp>
        <p:nvSpPr>
          <p:cNvPr id="46" name="Text Placeholder 45">
            <a:extLst>
              <a:ext uri="{FF2B5EF4-FFF2-40B4-BE49-F238E27FC236}">
                <a16:creationId xmlns:a16="http://schemas.microsoft.com/office/drawing/2014/main" id="{CCCAD1C5-78DE-D696-93D5-E6E405FEE247}"/>
              </a:ext>
            </a:extLst>
          </p:cNvPr>
          <p:cNvSpPr>
            <a:spLocks noGrp="1"/>
          </p:cNvSpPr>
          <p:nvPr>
            <p:ph type="body" sz="quarter" idx="27"/>
          </p:nvPr>
        </p:nvSpPr>
        <p:spPr/>
        <p:txBody>
          <a:bodyPr>
            <a:normAutofit fontScale="55000" lnSpcReduction="20000"/>
          </a:bodyPr>
          <a:lstStyle/>
          <a:p>
            <a:pPr marL="0" indent="0">
              <a:buNone/>
            </a:pPr>
            <a:r>
              <a:rPr lang="en-US" dirty="0">
                <a:latin typeface="Segoe UI"/>
                <a:cs typeface="Segoe UI"/>
              </a:rPr>
              <a:t>Over </a:t>
            </a:r>
            <a:r>
              <a:rPr lang="en-US" sz="2250" b="1" dirty="0">
                <a:solidFill>
                  <a:schemeClr val="accent2"/>
                </a:solidFill>
                <a:latin typeface="Segoe UI"/>
                <a:cs typeface="Segoe UI"/>
              </a:rPr>
              <a:t>3,000</a:t>
            </a:r>
            <a:r>
              <a:rPr lang="en-US" sz="2250" dirty="0">
                <a:latin typeface="Segoe UI"/>
                <a:cs typeface="Segoe UI"/>
              </a:rPr>
              <a:t> </a:t>
            </a:r>
            <a:r>
              <a:rPr lang="en-US" dirty="0">
                <a:latin typeface="Segoe UI"/>
                <a:cs typeface="Segoe UI"/>
              </a:rPr>
              <a:t>locations, including 132 large hospitals</a:t>
            </a:r>
            <a:endParaRPr lang="en-US" dirty="0">
              <a:solidFill>
                <a:schemeClr val="accent2"/>
              </a:solidFill>
              <a:latin typeface="Segoe UI"/>
              <a:cs typeface="Segoe UI"/>
            </a:endParaRPr>
          </a:p>
        </p:txBody>
      </p:sp>
      <p:pic>
        <p:nvPicPr>
          <p:cNvPr id="61" name="Picture Placeholder 55" descr="A blue circle with a monitor showing a trendline">
            <a:extLst>
              <a:ext uri="{FF2B5EF4-FFF2-40B4-BE49-F238E27FC236}">
                <a16:creationId xmlns:a16="http://schemas.microsoft.com/office/drawing/2014/main" id="{4E8965D8-89CB-9B4A-1BC4-72910D3EA059}"/>
              </a:ext>
            </a:extLst>
          </p:cNvPr>
          <p:cNvPicPr>
            <a:picLocks noGrp="1" noChangeAspect="1"/>
          </p:cNvPicPr>
          <p:nvPr>
            <p:ph type="pic" sz="quarter" idx="28"/>
          </p:nvPr>
        </p:nvPicPr>
        <p:blipFill>
          <a:blip r:embed="rId8"/>
          <a:srcRect/>
          <a:stretch>
            <a:fillRect/>
          </a:stretch>
        </p:blipFill>
        <p:spPr/>
      </p:pic>
      <p:sp>
        <p:nvSpPr>
          <p:cNvPr id="48" name="Text Placeholder 47">
            <a:extLst>
              <a:ext uri="{FF2B5EF4-FFF2-40B4-BE49-F238E27FC236}">
                <a16:creationId xmlns:a16="http://schemas.microsoft.com/office/drawing/2014/main" id="{9A1631B0-E116-DDC4-A781-526054916F5F}"/>
              </a:ext>
            </a:extLst>
          </p:cNvPr>
          <p:cNvSpPr>
            <a:spLocks noGrp="1"/>
          </p:cNvSpPr>
          <p:nvPr>
            <p:ph type="body" sz="quarter" idx="29"/>
          </p:nvPr>
        </p:nvSpPr>
        <p:spPr/>
        <p:txBody>
          <a:bodyPr>
            <a:normAutofit fontScale="55000" lnSpcReduction="20000"/>
          </a:bodyPr>
          <a:lstStyle/>
          <a:p>
            <a:pPr marL="0" indent="0">
              <a:buNone/>
            </a:pPr>
            <a:r>
              <a:rPr lang="en-US" sz="2250" b="1" dirty="0">
                <a:solidFill>
                  <a:schemeClr val="accent2"/>
                </a:solidFill>
              </a:rPr>
              <a:t>2.7 million </a:t>
            </a:r>
            <a:r>
              <a:rPr lang="en-US" dirty="0"/>
              <a:t>pieces of equipment including the largest medical devices inventory</a:t>
            </a:r>
          </a:p>
        </p:txBody>
      </p:sp>
      <p:pic>
        <p:nvPicPr>
          <p:cNvPr id="62" name="Picture Placeholder 49" descr="A blue circle with depictions of a monitor and smartphone">
            <a:extLst>
              <a:ext uri="{FF2B5EF4-FFF2-40B4-BE49-F238E27FC236}">
                <a16:creationId xmlns:a16="http://schemas.microsoft.com/office/drawing/2014/main" id="{3742E071-AFDD-8441-D01C-5F11AC5FE25F}"/>
              </a:ext>
            </a:extLst>
          </p:cNvPr>
          <p:cNvPicPr>
            <a:picLocks noGrp="1" noChangeAspect="1"/>
          </p:cNvPicPr>
          <p:nvPr>
            <p:ph type="pic" sz="quarter" idx="30"/>
          </p:nvPr>
        </p:nvPicPr>
        <p:blipFill>
          <a:blip r:embed="rId9"/>
          <a:srcRect t="72" b="72"/>
          <a:stretch>
            <a:fillRect/>
          </a:stretch>
        </p:blipFill>
        <p:spPr/>
      </p:pic>
      <p:sp>
        <p:nvSpPr>
          <p:cNvPr id="50" name="Text Placeholder 49">
            <a:extLst>
              <a:ext uri="{FF2B5EF4-FFF2-40B4-BE49-F238E27FC236}">
                <a16:creationId xmlns:a16="http://schemas.microsoft.com/office/drawing/2014/main" id="{ADFAD763-4BF0-C93F-23BC-D14988B75502}"/>
              </a:ext>
            </a:extLst>
          </p:cNvPr>
          <p:cNvSpPr>
            <a:spLocks noGrp="1"/>
          </p:cNvSpPr>
          <p:nvPr>
            <p:ph type="body" sz="quarter" idx="31"/>
          </p:nvPr>
        </p:nvSpPr>
        <p:spPr/>
        <p:txBody>
          <a:bodyPr>
            <a:normAutofit fontScale="62500" lnSpcReduction="20000"/>
          </a:bodyPr>
          <a:lstStyle/>
          <a:p>
            <a:pPr marL="0" indent="0">
              <a:buNone/>
            </a:pPr>
            <a:r>
              <a:rPr lang="en-US" dirty="0"/>
              <a:t>Over</a:t>
            </a:r>
            <a:r>
              <a:rPr lang="en-US" sz="2400" dirty="0"/>
              <a:t> </a:t>
            </a:r>
            <a:r>
              <a:rPr lang="en-US" sz="2250" b="1" dirty="0">
                <a:solidFill>
                  <a:schemeClr val="accent2"/>
                </a:solidFill>
              </a:rPr>
              <a:t>904,000</a:t>
            </a:r>
            <a:r>
              <a:rPr lang="en-US" sz="1500" dirty="0"/>
              <a:t> computers</a:t>
            </a:r>
            <a:r>
              <a:rPr lang="en-US" dirty="0"/>
              <a:t> and 193,000 mobile devices</a:t>
            </a:r>
          </a:p>
        </p:txBody>
      </p:sp>
      <p:pic>
        <p:nvPicPr>
          <p:cNvPr id="63" name="Picture Placeholder 53" descr="A blue circle with a depiction of a cloud with many endpoints connected to it">
            <a:extLst>
              <a:ext uri="{FF2B5EF4-FFF2-40B4-BE49-F238E27FC236}">
                <a16:creationId xmlns:a16="http://schemas.microsoft.com/office/drawing/2014/main" id="{BF5FC8FD-AB74-0C78-04C5-32237723C90A}"/>
              </a:ext>
            </a:extLst>
          </p:cNvPr>
          <p:cNvPicPr>
            <a:picLocks noGrp="1" noChangeAspect="1"/>
          </p:cNvPicPr>
          <p:nvPr>
            <p:ph type="pic" sz="quarter" idx="32"/>
          </p:nvPr>
        </p:nvPicPr>
        <p:blipFill>
          <a:blip r:embed="rId10"/>
          <a:srcRect t="72" b="72"/>
          <a:stretch>
            <a:fillRect/>
          </a:stretch>
        </p:blipFill>
        <p:spPr/>
      </p:pic>
      <p:sp>
        <p:nvSpPr>
          <p:cNvPr id="52" name="Text Placeholder 51">
            <a:extLst>
              <a:ext uri="{FF2B5EF4-FFF2-40B4-BE49-F238E27FC236}">
                <a16:creationId xmlns:a16="http://schemas.microsoft.com/office/drawing/2014/main" id="{CD388F92-1A6E-6959-66C4-B49AC45EEE89}"/>
              </a:ext>
            </a:extLst>
          </p:cNvPr>
          <p:cNvSpPr>
            <a:spLocks noGrp="1"/>
          </p:cNvSpPr>
          <p:nvPr>
            <p:ph type="body" sz="quarter" idx="33"/>
          </p:nvPr>
        </p:nvSpPr>
        <p:spPr/>
        <p:txBody>
          <a:bodyPr>
            <a:normAutofit fontScale="85000" lnSpcReduction="20000"/>
          </a:bodyPr>
          <a:lstStyle/>
          <a:p>
            <a:pPr marL="0" indent="0">
              <a:buNone/>
            </a:pPr>
            <a:r>
              <a:rPr lang="en-US" dirty="0"/>
              <a:t>Over </a:t>
            </a:r>
            <a:r>
              <a:rPr lang="en-US" sz="2250" b="1" dirty="0">
                <a:solidFill>
                  <a:schemeClr val="accent2"/>
                </a:solidFill>
              </a:rPr>
              <a:t>1,000</a:t>
            </a:r>
            <a:r>
              <a:rPr lang="en-US" sz="1500" dirty="0"/>
              <a:t> </a:t>
            </a:r>
            <a:r>
              <a:rPr lang="en-US" dirty="0"/>
              <a:t>IT systems</a:t>
            </a:r>
          </a:p>
        </p:txBody>
      </p:sp>
      <p:sp>
        <p:nvSpPr>
          <p:cNvPr id="5" name="Footer Placeholder 4">
            <a:extLst>
              <a:ext uri="{FF2B5EF4-FFF2-40B4-BE49-F238E27FC236}">
                <a16:creationId xmlns:a16="http://schemas.microsoft.com/office/drawing/2014/main" id="{49E05C98-875D-9445-887D-8EA03FD962A5}"/>
              </a:ext>
            </a:extLst>
          </p:cNvPr>
          <p:cNvSpPr>
            <a:spLocks noGrp="1"/>
          </p:cNvSpPr>
          <p:nvPr>
            <p:ph type="ftr" sz="quarter" idx="11"/>
          </p:nvPr>
        </p:nvSpPr>
        <p:spPr/>
        <p:txBody>
          <a:bodyPr/>
          <a:lstStyle/>
          <a:p>
            <a:pPr defTabSz="685800">
              <a:defRPr/>
            </a:pPr>
            <a:r>
              <a:rPr lang="en-US" sz="825" dirty="0">
                <a:solidFill>
                  <a:srgbClr val="112F4E">
                    <a:tint val="75000"/>
                  </a:srgbClr>
                </a:solidFill>
                <a:latin typeface="Segoe UI" panose="020B0502040204020203" pitchFamily="34" charset="0"/>
                <a:cs typeface="Segoe UI" panose="020B0502040204020203" pitchFamily="34" charset="0"/>
              </a:rPr>
              <a:t>FOR INTERNAL USE ONLY • OFFICE OF INFORMATION AND TECHNOLOGY</a:t>
            </a:r>
          </a:p>
        </p:txBody>
      </p:sp>
      <p:sp>
        <p:nvSpPr>
          <p:cNvPr id="4" name="Slide Number Placeholder 3">
            <a:extLst>
              <a:ext uri="{FF2B5EF4-FFF2-40B4-BE49-F238E27FC236}">
                <a16:creationId xmlns:a16="http://schemas.microsoft.com/office/drawing/2014/main" id="{2AC7D948-B264-914B-B959-F61945A1F33B}"/>
              </a:ext>
            </a:extLst>
          </p:cNvPr>
          <p:cNvSpPr>
            <a:spLocks noGrp="1"/>
          </p:cNvSpPr>
          <p:nvPr>
            <p:ph type="sldNum" sz="quarter" idx="12"/>
          </p:nvPr>
        </p:nvSpPr>
        <p:spPr/>
        <p:txBody>
          <a:bodyPr/>
          <a:lstStyle/>
          <a:p>
            <a:pPr defTabSz="685800">
              <a:defRPr/>
            </a:pPr>
            <a:fld id="{E573346A-FCA4-684E-8D18-26E8324063ED}" type="slidenum">
              <a:rPr lang="en-US" sz="900" b="1">
                <a:solidFill>
                  <a:srgbClr val="112F4E">
                    <a:tint val="75000"/>
                  </a:srgbClr>
                </a:solidFill>
                <a:latin typeface="Segoe UI" panose="020B0502040204020203" pitchFamily="34" charset="0"/>
                <a:cs typeface="Segoe UI" panose="020B0502040204020203" pitchFamily="34" charset="0"/>
              </a:rPr>
              <a:pPr defTabSz="685800">
                <a:defRPr/>
              </a:pPr>
              <a:t>33</a:t>
            </a:fld>
            <a:endParaRPr lang="en-US" sz="900" b="1" dirty="0">
              <a:solidFill>
                <a:srgbClr val="112F4E">
                  <a:tint val="75000"/>
                </a:srgb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85340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6E64-A680-5241-8931-1F46F5252B9F}"/>
              </a:ext>
            </a:extLst>
          </p:cNvPr>
          <p:cNvSpPr>
            <a:spLocks noGrp="1"/>
          </p:cNvSpPr>
          <p:nvPr>
            <p:ph type="title"/>
          </p:nvPr>
        </p:nvSpPr>
        <p:spPr/>
        <p:txBody>
          <a:bodyPr>
            <a:normAutofit fontScale="90000"/>
          </a:bodyPr>
          <a:lstStyle/>
          <a:p>
            <a:r>
              <a:rPr lang="en-US" dirty="0"/>
              <a:t>IT at VA Is Complex: Emerging Demands and Constraints</a:t>
            </a:r>
          </a:p>
        </p:txBody>
      </p:sp>
      <p:pic>
        <p:nvPicPr>
          <p:cNvPr id="33" name="Picture Placeholder 32" descr="A blue circle with many points of connection inside it">
            <a:extLst>
              <a:ext uri="{FF2B5EF4-FFF2-40B4-BE49-F238E27FC236}">
                <a16:creationId xmlns:a16="http://schemas.microsoft.com/office/drawing/2014/main" id="{BB7AD1EE-BA28-035E-FF3B-E7DD90515E30}"/>
              </a:ext>
            </a:extLst>
          </p:cNvPr>
          <p:cNvPicPr>
            <a:picLocks noGrp="1" noChangeAspect="1"/>
          </p:cNvPicPr>
          <p:nvPr>
            <p:ph type="pic" sz="quarter" idx="16"/>
          </p:nvPr>
        </p:nvPicPr>
        <p:blipFill>
          <a:blip r:embed="rId3"/>
          <a:srcRect/>
          <a:stretch>
            <a:fillRect/>
          </a:stretch>
        </p:blipFill>
        <p:spPr/>
      </p:pic>
      <p:sp>
        <p:nvSpPr>
          <p:cNvPr id="8" name="Text Placeholder 7">
            <a:extLst>
              <a:ext uri="{FF2B5EF4-FFF2-40B4-BE49-F238E27FC236}">
                <a16:creationId xmlns:a16="http://schemas.microsoft.com/office/drawing/2014/main" id="{BF70C046-AAE8-697B-2EE7-99688B21D8D5}"/>
              </a:ext>
            </a:extLst>
          </p:cNvPr>
          <p:cNvSpPr>
            <a:spLocks noGrp="1"/>
          </p:cNvSpPr>
          <p:nvPr>
            <p:ph type="body" sz="quarter" idx="17"/>
          </p:nvPr>
        </p:nvSpPr>
        <p:spPr/>
        <p:txBody>
          <a:bodyPr>
            <a:normAutofit fontScale="85000" lnSpcReduction="20000"/>
          </a:bodyPr>
          <a:lstStyle/>
          <a:p>
            <a:pPr marL="0" indent="0">
              <a:buNone/>
            </a:pPr>
            <a:r>
              <a:rPr lang="en-US" dirty="0"/>
              <a:t>PACT Act creating record demand—1M claims over last year.</a:t>
            </a:r>
          </a:p>
        </p:txBody>
      </p:sp>
      <p:pic>
        <p:nvPicPr>
          <p:cNvPr id="25" name="Picture Placeholder 24" descr="A blue circle with a dollar symbol inside it&#10;&#10;">
            <a:extLst>
              <a:ext uri="{FF2B5EF4-FFF2-40B4-BE49-F238E27FC236}">
                <a16:creationId xmlns:a16="http://schemas.microsoft.com/office/drawing/2014/main" id="{B3AFF1AF-2BC7-79F2-FCC2-5F087148A38E}"/>
              </a:ext>
            </a:extLst>
          </p:cNvPr>
          <p:cNvPicPr>
            <a:picLocks noGrp="1" noChangeAspect="1"/>
          </p:cNvPicPr>
          <p:nvPr>
            <p:ph type="pic" sz="quarter" idx="18"/>
          </p:nvPr>
        </p:nvPicPr>
        <p:blipFill>
          <a:blip r:embed="rId4"/>
          <a:srcRect/>
          <a:stretch/>
        </p:blipFill>
        <p:spPr/>
      </p:pic>
      <p:sp>
        <p:nvSpPr>
          <p:cNvPr id="10" name="Text Placeholder 9">
            <a:extLst>
              <a:ext uri="{FF2B5EF4-FFF2-40B4-BE49-F238E27FC236}">
                <a16:creationId xmlns:a16="http://schemas.microsoft.com/office/drawing/2014/main" id="{8A04B133-AFAA-66C2-A79F-D151259BF157}"/>
              </a:ext>
            </a:extLst>
          </p:cNvPr>
          <p:cNvSpPr>
            <a:spLocks noGrp="1"/>
          </p:cNvSpPr>
          <p:nvPr>
            <p:ph type="body" sz="quarter" idx="19"/>
          </p:nvPr>
        </p:nvSpPr>
        <p:spPr/>
        <p:txBody>
          <a:bodyPr>
            <a:normAutofit fontScale="62500" lnSpcReduction="20000"/>
          </a:bodyPr>
          <a:lstStyle/>
          <a:p>
            <a:pPr marL="0" indent="0">
              <a:buNone/>
            </a:pPr>
            <a:r>
              <a:rPr lang="en-US" dirty="0"/>
              <a:t>While $5.7B budget seems large, it’s half the discretionary spend of other organizations. FY25 budget is even more challenging.</a:t>
            </a:r>
          </a:p>
        </p:txBody>
      </p:sp>
      <p:pic>
        <p:nvPicPr>
          <p:cNvPr id="26" name="Picture Placeholder 26" descr="A blue circle with a human head and lines representing ideas coming out ">
            <a:extLst>
              <a:ext uri="{FF2B5EF4-FFF2-40B4-BE49-F238E27FC236}">
                <a16:creationId xmlns:a16="http://schemas.microsoft.com/office/drawing/2014/main" id="{83FF58CF-3AD9-12F8-97B9-071861E3265F}"/>
              </a:ext>
            </a:extLst>
          </p:cNvPr>
          <p:cNvPicPr>
            <a:picLocks noGrp="1" noChangeAspect="1"/>
          </p:cNvPicPr>
          <p:nvPr>
            <p:ph type="pic" sz="quarter" idx="20"/>
          </p:nvPr>
        </p:nvPicPr>
        <p:blipFill>
          <a:blip r:embed="rId5"/>
          <a:srcRect/>
          <a:stretch/>
        </p:blipFill>
        <p:spPr/>
      </p:pic>
      <p:sp>
        <p:nvSpPr>
          <p:cNvPr id="12" name="Text Placeholder 11">
            <a:extLst>
              <a:ext uri="{FF2B5EF4-FFF2-40B4-BE49-F238E27FC236}">
                <a16:creationId xmlns:a16="http://schemas.microsoft.com/office/drawing/2014/main" id="{87167CA6-3EFE-2508-3085-45FB7726DDB1}"/>
              </a:ext>
            </a:extLst>
          </p:cNvPr>
          <p:cNvSpPr>
            <a:spLocks noGrp="1"/>
          </p:cNvSpPr>
          <p:nvPr>
            <p:ph type="body" sz="quarter" idx="21"/>
          </p:nvPr>
        </p:nvSpPr>
        <p:spPr/>
        <p:txBody>
          <a:bodyPr/>
          <a:lstStyle/>
          <a:p>
            <a:pPr marL="0" indent="0">
              <a:buNone/>
            </a:pPr>
            <a:r>
              <a:rPr lang="en-US" sz="1500" dirty="0"/>
              <a:t>Aging systems — must move to continuous modernization.</a:t>
            </a:r>
          </a:p>
        </p:txBody>
      </p:sp>
      <p:pic>
        <p:nvPicPr>
          <p:cNvPr id="28" name="Picture Placeholder 27" descr="A blue circle with arrows pointing in several different directions&#10;">
            <a:extLst>
              <a:ext uri="{FF2B5EF4-FFF2-40B4-BE49-F238E27FC236}">
                <a16:creationId xmlns:a16="http://schemas.microsoft.com/office/drawing/2014/main" id="{8471D52F-A446-DC1C-8471-C0A08D3302C6}"/>
              </a:ext>
            </a:extLst>
          </p:cNvPr>
          <p:cNvPicPr>
            <a:picLocks noGrp="1" noChangeAspect="1"/>
          </p:cNvPicPr>
          <p:nvPr>
            <p:ph type="pic" sz="quarter" idx="22"/>
          </p:nvPr>
        </p:nvPicPr>
        <p:blipFill>
          <a:blip r:embed="rId6"/>
          <a:srcRect/>
          <a:stretch/>
        </p:blipFill>
        <p:spPr/>
      </p:pic>
      <p:sp>
        <p:nvSpPr>
          <p:cNvPr id="14" name="Text Placeholder 13">
            <a:extLst>
              <a:ext uri="{FF2B5EF4-FFF2-40B4-BE49-F238E27FC236}">
                <a16:creationId xmlns:a16="http://schemas.microsoft.com/office/drawing/2014/main" id="{67AE10FF-2DEF-593A-A497-D6468AA6FFBA}"/>
              </a:ext>
            </a:extLst>
          </p:cNvPr>
          <p:cNvSpPr>
            <a:spLocks noGrp="1"/>
          </p:cNvSpPr>
          <p:nvPr>
            <p:ph type="body" sz="quarter" idx="23"/>
          </p:nvPr>
        </p:nvSpPr>
        <p:spPr/>
        <p:txBody>
          <a:bodyPr/>
          <a:lstStyle/>
          <a:p>
            <a:pPr marL="0" indent="0">
              <a:buNone/>
            </a:pPr>
            <a:r>
              <a:rPr lang="en-US" sz="1500" dirty="0"/>
              <a:t>Conflicting objectives from stakeholders, Congress, and the Office of Management and Budget.</a:t>
            </a:r>
          </a:p>
        </p:txBody>
      </p:sp>
      <p:pic>
        <p:nvPicPr>
          <p:cNvPr id="30" name="Picture Placeholder 29" descr="A blue circle with a honeycomb of connected nodes ">
            <a:extLst>
              <a:ext uri="{FF2B5EF4-FFF2-40B4-BE49-F238E27FC236}">
                <a16:creationId xmlns:a16="http://schemas.microsoft.com/office/drawing/2014/main" id="{A05AA0E8-51CF-CA0A-7129-F4B3C512264C}"/>
              </a:ext>
            </a:extLst>
          </p:cNvPr>
          <p:cNvPicPr>
            <a:picLocks noGrp="1" noChangeAspect="1"/>
          </p:cNvPicPr>
          <p:nvPr>
            <p:ph type="pic" sz="quarter" idx="24"/>
          </p:nvPr>
        </p:nvPicPr>
        <p:blipFill>
          <a:blip r:embed="rId7"/>
          <a:srcRect t="89" b="89"/>
          <a:stretch/>
        </p:blipFill>
        <p:spPr/>
      </p:pic>
      <p:sp>
        <p:nvSpPr>
          <p:cNvPr id="24" name="Text Placeholder 23">
            <a:extLst>
              <a:ext uri="{FF2B5EF4-FFF2-40B4-BE49-F238E27FC236}">
                <a16:creationId xmlns:a16="http://schemas.microsoft.com/office/drawing/2014/main" id="{AECF4EA5-CD16-3684-C38D-C1468B4A10C6}"/>
              </a:ext>
            </a:extLst>
          </p:cNvPr>
          <p:cNvSpPr>
            <a:spLocks noGrp="1"/>
          </p:cNvSpPr>
          <p:nvPr>
            <p:ph type="body" sz="quarter" idx="25"/>
          </p:nvPr>
        </p:nvSpPr>
        <p:spPr/>
        <p:txBody>
          <a:bodyPr/>
          <a:lstStyle/>
          <a:p>
            <a:pPr marL="0" indent="0">
              <a:buNone/>
            </a:pPr>
            <a:r>
              <a:rPr lang="en-US" sz="1500" dirty="0"/>
              <a:t>Huge IT complexity drives our #1 issue – security complexity.</a:t>
            </a:r>
          </a:p>
        </p:txBody>
      </p:sp>
      <p:sp>
        <p:nvSpPr>
          <p:cNvPr id="5" name="Footer Placeholder 4">
            <a:extLst>
              <a:ext uri="{FF2B5EF4-FFF2-40B4-BE49-F238E27FC236}">
                <a16:creationId xmlns:a16="http://schemas.microsoft.com/office/drawing/2014/main" id="{49E05C98-875D-9445-887D-8EA03FD962A5}"/>
              </a:ext>
            </a:extLst>
          </p:cNvPr>
          <p:cNvSpPr>
            <a:spLocks noGrp="1"/>
          </p:cNvSpPr>
          <p:nvPr>
            <p:ph type="ftr" sz="quarter" idx="11"/>
          </p:nvPr>
        </p:nvSpPr>
        <p:spPr/>
        <p:txBody>
          <a:bodyPr/>
          <a:lstStyle/>
          <a:p>
            <a:pPr defTabSz="685800">
              <a:defRPr/>
            </a:pPr>
            <a:r>
              <a:rPr lang="en-US" sz="825" dirty="0">
                <a:solidFill>
                  <a:srgbClr val="112F4E">
                    <a:tint val="75000"/>
                  </a:srgbClr>
                </a:solidFill>
                <a:latin typeface="Segoe UI" panose="020B0502040204020203" pitchFamily="34" charset="0"/>
                <a:cs typeface="Segoe UI" panose="020B0502040204020203" pitchFamily="34" charset="0"/>
              </a:rPr>
              <a:t>FOR INTERNAL USE ONLY • OFFICE OF INFORMATION AND TECHNOLOGY</a:t>
            </a:r>
          </a:p>
        </p:txBody>
      </p:sp>
      <p:sp>
        <p:nvSpPr>
          <p:cNvPr id="4" name="Slide Number Placeholder 3">
            <a:extLst>
              <a:ext uri="{FF2B5EF4-FFF2-40B4-BE49-F238E27FC236}">
                <a16:creationId xmlns:a16="http://schemas.microsoft.com/office/drawing/2014/main" id="{2AC7D948-B264-914B-B959-F61945A1F33B}"/>
              </a:ext>
            </a:extLst>
          </p:cNvPr>
          <p:cNvSpPr>
            <a:spLocks noGrp="1"/>
          </p:cNvSpPr>
          <p:nvPr>
            <p:ph type="sldNum" sz="quarter" idx="12"/>
          </p:nvPr>
        </p:nvSpPr>
        <p:spPr/>
        <p:txBody>
          <a:bodyPr/>
          <a:lstStyle/>
          <a:p>
            <a:pPr defTabSz="685800">
              <a:defRPr/>
            </a:pPr>
            <a:fld id="{E573346A-FCA4-684E-8D18-26E8324063ED}" type="slidenum">
              <a:rPr lang="en-US" sz="900" b="1">
                <a:solidFill>
                  <a:srgbClr val="112F4E">
                    <a:tint val="75000"/>
                  </a:srgbClr>
                </a:solidFill>
                <a:latin typeface="Segoe UI" panose="020B0502040204020203" pitchFamily="34" charset="0"/>
                <a:cs typeface="Segoe UI" panose="020B0502040204020203" pitchFamily="34" charset="0"/>
              </a:rPr>
              <a:pPr defTabSz="685800">
                <a:defRPr/>
              </a:pPr>
              <a:t>34</a:t>
            </a:fld>
            <a:endParaRPr lang="en-US" sz="900" b="1" dirty="0">
              <a:solidFill>
                <a:srgbClr val="112F4E">
                  <a:tint val="75000"/>
                </a:srgb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6585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C696-4842-C79F-A8E6-BEA9F3BDD770}"/>
              </a:ext>
            </a:extLst>
          </p:cNvPr>
          <p:cNvSpPr>
            <a:spLocks noGrp="1"/>
          </p:cNvSpPr>
          <p:nvPr>
            <p:ph type="title"/>
          </p:nvPr>
        </p:nvSpPr>
        <p:spPr/>
        <p:txBody>
          <a:bodyPr>
            <a:normAutofit fontScale="90000"/>
          </a:bodyPr>
          <a:lstStyle/>
          <a:p>
            <a:r>
              <a:rPr lang="en-US" dirty="0"/>
              <a:t>Contractors and the IT Product Group</a:t>
            </a:r>
          </a:p>
        </p:txBody>
      </p:sp>
      <p:sp>
        <p:nvSpPr>
          <p:cNvPr id="3" name="Content Placeholder 2">
            <a:extLst>
              <a:ext uri="{FF2B5EF4-FFF2-40B4-BE49-F238E27FC236}">
                <a16:creationId xmlns:a16="http://schemas.microsoft.com/office/drawing/2014/main" id="{E69A0F0F-A32A-306C-56D9-D1345C49FF32}"/>
              </a:ext>
            </a:extLst>
          </p:cNvPr>
          <p:cNvSpPr>
            <a:spLocks noGrp="1"/>
          </p:cNvSpPr>
          <p:nvPr>
            <p:ph sz="quarter" idx="13"/>
          </p:nvPr>
        </p:nvSpPr>
        <p:spPr/>
        <p:txBody>
          <a:bodyPr/>
          <a:lstStyle/>
          <a:p>
            <a:r>
              <a:rPr lang="en-US" sz="2100" dirty="0"/>
              <a:t>Our government employees and contractors operate as a single team.</a:t>
            </a:r>
          </a:p>
          <a:p>
            <a:r>
              <a:rPr lang="en-US" sz="2100" dirty="0">
                <a:solidFill>
                  <a:srgbClr val="1A1819"/>
                </a:solidFill>
              </a:rPr>
              <a:t>We will balance acting as a team and holding contractors responsible for their work.</a:t>
            </a:r>
          </a:p>
          <a:p>
            <a:r>
              <a:rPr lang="en-US" sz="2100" dirty="0"/>
              <a:t>We work together to establish technical rigor and operational excellence.</a:t>
            </a:r>
          </a:p>
          <a:p>
            <a:r>
              <a:rPr lang="en-US" sz="2100" dirty="0"/>
              <a:t>Don’t sell us something that doesn’t comport with our priorities or for which we already have a solution.</a:t>
            </a:r>
          </a:p>
          <a:p>
            <a:r>
              <a:rPr lang="en-US" sz="2100" dirty="0"/>
              <a:t>Build systems that are security by nature.</a:t>
            </a:r>
          </a:p>
          <a:p>
            <a:endParaRPr lang="en-US" dirty="0"/>
          </a:p>
        </p:txBody>
      </p:sp>
      <p:sp>
        <p:nvSpPr>
          <p:cNvPr id="4" name="Footer Placeholder 3">
            <a:extLst>
              <a:ext uri="{FF2B5EF4-FFF2-40B4-BE49-F238E27FC236}">
                <a16:creationId xmlns:a16="http://schemas.microsoft.com/office/drawing/2014/main" id="{028B0B72-8EE4-0517-6259-142C8B26DCDF}"/>
              </a:ext>
            </a:extLst>
          </p:cNvPr>
          <p:cNvSpPr>
            <a:spLocks noGrp="1"/>
          </p:cNvSpPr>
          <p:nvPr>
            <p:ph type="ftr" sz="quarter" idx="11"/>
          </p:nvPr>
        </p:nvSpPr>
        <p:spPr/>
        <p:txBody>
          <a:bodyPr/>
          <a:lstStyle/>
          <a:p>
            <a:r>
              <a:rPr lang="en-US" dirty="0"/>
              <a:t>FOR INTERNAL USE ONLY • OFFICE OF INFORMATION AND TECHNOLOGY</a:t>
            </a:r>
          </a:p>
        </p:txBody>
      </p:sp>
      <p:sp>
        <p:nvSpPr>
          <p:cNvPr id="5" name="Slide Number Placeholder 4">
            <a:extLst>
              <a:ext uri="{FF2B5EF4-FFF2-40B4-BE49-F238E27FC236}">
                <a16:creationId xmlns:a16="http://schemas.microsoft.com/office/drawing/2014/main" id="{2458C47B-E883-AC12-A10B-CA47B0B5AA8E}"/>
              </a:ext>
            </a:extLst>
          </p:cNvPr>
          <p:cNvSpPr>
            <a:spLocks noGrp="1"/>
          </p:cNvSpPr>
          <p:nvPr>
            <p:ph type="sldNum" sz="quarter" idx="12"/>
          </p:nvPr>
        </p:nvSpPr>
        <p:spPr/>
        <p:txBody>
          <a:bodyPr/>
          <a:lstStyle/>
          <a:p>
            <a:fld id="{E573346A-FCA4-684E-8D18-26E8324063ED}" type="slidenum">
              <a:rPr lang="en-US" smtClean="0"/>
              <a:t>35</a:t>
            </a:fld>
            <a:endParaRPr lang="en-US" dirty="0"/>
          </a:p>
        </p:txBody>
      </p:sp>
    </p:spTree>
    <p:extLst>
      <p:ext uri="{BB962C8B-B14F-4D97-AF65-F5344CB8AC3E}">
        <p14:creationId xmlns:p14="http://schemas.microsoft.com/office/powerpoint/2010/main" val="2962512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30F3-7D2F-B41D-9CFB-698314AF57B4}"/>
              </a:ext>
            </a:extLst>
          </p:cNvPr>
          <p:cNvSpPr>
            <a:spLocks noGrp="1"/>
          </p:cNvSpPr>
          <p:nvPr>
            <p:ph type="title"/>
          </p:nvPr>
        </p:nvSpPr>
        <p:spPr/>
        <p:txBody>
          <a:bodyPr/>
          <a:lstStyle/>
          <a:p>
            <a:r>
              <a:rPr lang="en-US" dirty="0"/>
              <a:t>How to Demonstrate Value</a:t>
            </a:r>
          </a:p>
        </p:txBody>
      </p:sp>
      <p:sp>
        <p:nvSpPr>
          <p:cNvPr id="3" name="Content Placeholder 2">
            <a:extLst>
              <a:ext uri="{FF2B5EF4-FFF2-40B4-BE49-F238E27FC236}">
                <a16:creationId xmlns:a16="http://schemas.microsoft.com/office/drawing/2014/main" id="{D8B58D00-E756-6DA6-F029-AD73EC75F56E}"/>
              </a:ext>
            </a:extLst>
          </p:cNvPr>
          <p:cNvSpPr>
            <a:spLocks noGrp="1"/>
          </p:cNvSpPr>
          <p:nvPr>
            <p:ph sz="quarter" idx="13"/>
          </p:nvPr>
        </p:nvSpPr>
        <p:spPr/>
        <p:txBody>
          <a:bodyPr/>
          <a:lstStyle/>
          <a:p>
            <a:r>
              <a:rPr lang="en-US" sz="2100" dirty="0"/>
              <a:t>Help us move away from a “big bang” approach and to continuous modernization and MVP instead</a:t>
            </a:r>
          </a:p>
          <a:p>
            <a:r>
              <a:rPr lang="en-US" sz="2100" dirty="0"/>
              <a:t>Our partners should be capable of </a:t>
            </a:r>
          </a:p>
          <a:p>
            <a:pPr lvl="1"/>
            <a:r>
              <a:rPr lang="en-US" sz="2100" dirty="0"/>
              <a:t>Delivering high-quality products </a:t>
            </a:r>
          </a:p>
          <a:p>
            <a:pPr lvl="1"/>
            <a:r>
              <a:rPr lang="en-US" sz="2100" dirty="0"/>
              <a:t>Focusing relentlessly on operational and engineering excellence</a:t>
            </a:r>
          </a:p>
          <a:p>
            <a:pPr lvl="1"/>
            <a:r>
              <a:rPr lang="en-US" sz="2100" dirty="0"/>
              <a:t>Creating user experiences that customers love.</a:t>
            </a:r>
          </a:p>
          <a:p>
            <a:pPr lvl="1"/>
            <a:r>
              <a:rPr lang="en-US" sz="2100" dirty="0"/>
              <a:t>Delivering secure, accessible systems</a:t>
            </a:r>
          </a:p>
          <a:p>
            <a:r>
              <a:rPr lang="en-US" sz="2100" dirty="0"/>
              <a:t>We want projects with no surprises – rigorous execution and full transparency</a:t>
            </a:r>
          </a:p>
          <a:p>
            <a:endParaRPr lang="en-US" sz="1350" dirty="0"/>
          </a:p>
        </p:txBody>
      </p:sp>
      <p:sp>
        <p:nvSpPr>
          <p:cNvPr id="4" name="Footer Placeholder 3">
            <a:extLst>
              <a:ext uri="{FF2B5EF4-FFF2-40B4-BE49-F238E27FC236}">
                <a16:creationId xmlns:a16="http://schemas.microsoft.com/office/drawing/2014/main" id="{4198F7C9-1F81-9297-DBBF-DDA3C227DCB2}"/>
              </a:ext>
            </a:extLst>
          </p:cNvPr>
          <p:cNvSpPr>
            <a:spLocks noGrp="1"/>
          </p:cNvSpPr>
          <p:nvPr>
            <p:ph type="ftr" sz="quarter" idx="11"/>
          </p:nvPr>
        </p:nvSpPr>
        <p:spPr/>
        <p:txBody>
          <a:bodyPr/>
          <a:lstStyle/>
          <a:p>
            <a:r>
              <a:rPr lang="en-US" dirty="0"/>
              <a:t>FOR INTERNAL USE ONLY • OFFICE OF INFORMATION AND TECHNOLOGY</a:t>
            </a:r>
          </a:p>
        </p:txBody>
      </p:sp>
      <p:sp>
        <p:nvSpPr>
          <p:cNvPr id="5" name="Slide Number Placeholder 4">
            <a:extLst>
              <a:ext uri="{FF2B5EF4-FFF2-40B4-BE49-F238E27FC236}">
                <a16:creationId xmlns:a16="http://schemas.microsoft.com/office/drawing/2014/main" id="{7FB84B2A-2106-965B-0489-1CBE3159BE7F}"/>
              </a:ext>
            </a:extLst>
          </p:cNvPr>
          <p:cNvSpPr>
            <a:spLocks noGrp="1"/>
          </p:cNvSpPr>
          <p:nvPr>
            <p:ph type="sldNum" sz="quarter" idx="12"/>
          </p:nvPr>
        </p:nvSpPr>
        <p:spPr/>
        <p:txBody>
          <a:bodyPr/>
          <a:lstStyle/>
          <a:p>
            <a:fld id="{E573346A-FCA4-684E-8D18-26E8324063ED}" type="slidenum">
              <a:rPr lang="en-US" smtClean="0"/>
              <a:t>36</a:t>
            </a:fld>
            <a:endParaRPr lang="en-US" dirty="0"/>
          </a:p>
        </p:txBody>
      </p:sp>
    </p:spTree>
    <p:extLst>
      <p:ext uri="{BB962C8B-B14F-4D97-AF65-F5344CB8AC3E}">
        <p14:creationId xmlns:p14="http://schemas.microsoft.com/office/powerpoint/2010/main" val="284993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9BB6-0B90-759B-B02A-61C1779328F9}"/>
              </a:ext>
            </a:extLst>
          </p:cNvPr>
          <p:cNvSpPr>
            <a:spLocks noGrp="1"/>
          </p:cNvSpPr>
          <p:nvPr>
            <p:ph type="title"/>
          </p:nvPr>
        </p:nvSpPr>
        <p:spPr/>
        <p:txBody>
          <a:bodyPr/>
          <a:lstStyle/>
          <a:p>
            <a:r>
              <a:rPr lang="en-US" dirty="0">
                <a:hlinkClick r:id="rId2"/>
              </a:rPr>
              <a:t>www.digital.va.gov</a:t>
            </a:r>
            <a:br>
              <a:rPr lang="en-US" dirty="0"/>
            </a:br>
            <a:r>
              <a:rPr lang="en-US" dirty="0"/>
              <a:t>Twitter: @VA_CIO</a:t>
            </a:r>
            <a:br>
              <a:rPr lang="en-US" dirty="0"/>
            </a:br>
            <a:r>
              <a:rPr lang="en-US" dirty="0"/>
              <a:t>LinkedIn: @DigitalVA</a:t>
            </a:r>
            <a:br>
              <a:rPr lang="en-US" dirty="0"/>
            </a:br>
            <a:endParaRPr lang="en-US" dirty="0"/>
          </a:p>
        </p:txBody>
      </p:sp>
      <p:sp>
        <p:nvSpPr>
          <p:cNvPr id="4" name="Footer Placeholder 3">
            <a:extLst>
              <a:ext uri="{FF2B5EF4-FFF2-40B4-BE49-F238E27FC236}">
                <a16:creationId xmlns:a16="http://schemas.microsoft.com/office/drawing/2014/main" id="{23917840-6D20-F33C-92B1-A58051EBB9D8}"/>
              </a:ext>
            </a:extLst>
          </p:cNvPr>
          <p:cNvSpPr>
            <a:spLocks noGrp="1"/>
          </p:cNvSpPr>
          <p:nvPr>
            <p:ph type="ftr" sz="quarter" idx="11"/>
          </p:nvPr>
        </p:nvSpPr>
        <p:spPr/>
        <p:txBody>
          <a:bodyPr/>
          <a:lstStyle/>
          <a:p>
            <a:r>
              <a:rPr lang="en-US" dirty="0"/>
              <a:t>FOR INTERNAL USE ONLY • OFFICE OF INFORMATION AND TECHNOLOGY</a:t>
            </a:r>
          </a:p>
        </p:txBody>
      </p:sp>
      <p:sp>
        <p:nvSpPr>
          <p:cNvPr id="3" name="Slide Number Placeholder 2">
            <a:extLst>
              <a:ext uri="{FF2B5EF4-FFF2-40B4-BE49-F238E27FC236}">
                <a16:creationId xmlns:a16="http://schemas.microsoft.com/office/drawing/2014/main" id="{99DC57A7-9410-B06A-6B61-247C23107069}"/>
              </a:ext>
            </a:extLst>
          </p:cNvPr>
          <p:cNvSpPr>
            <a:spLocks noGrp="1"/>
          </p:cNvSpPr>
          <p:nvPr>
            <p:ph type="sldNum" sz="quarter" idx="12"/>
          </p:nvPr>
        </p:nvSpPr>
        <p:spPr/>
        <p:txBody>
          <a:bodyPr/>
          <a:lstStyle/>
          <a:p>
            <a:fld id="{E573346A-FCA4-684E-8D18-26E8324063ED}" type="slidenum">
              <a:rPr lang="en-US" smtClean="0"/>
              <a:t>37</a:t>
            </a:fld>
            <a:endParaRPr lang="en-US" dirty="0"/>
          </a:p>
        </p:txBody>
      </p:sp>
    </p:spTree>
    <p:extLst>
      <p:ext uri="{BB962C8B-B14F-4D97-AF65-F5344CB8AC3E}">
        <p14:creationId xmlns:p14="http://schemas.microsoft.com/office/powerpoint/2010/main" val="1565526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solidFill>
                  <a:prstClr val="white"/>
                </a:solidFill>
                <a:latin typeface="Arial" panose="020B0604020202020204" pitchFamily="34" charset="0"/>
                <a:cs typeface="Arial" panose="020B0604020202020204" pitchFamily="34" charset="0"/>
              </a:rPr>
              <a:t>Office of Information and Technology</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729916" y="1399978"/>
            <a:ext cx="6781800" cy="2766911"/>
          </a:xfrm>
          <a:prstGeom prst="rect">
            <a:avLst/>
          </a:prstGeom>
        </p:spPr>
        <p:txBody>
          <a:bodyPr wrap="square" lIns="91440" tIns="45720" rIns="91440" bIns="45720" anchor="t">
            <a:spAutoFit/>
          </a:bodyPr>
          <a:lstStyle/>
          <a:p>
            <a:pPr lvl="0">
              <a:lnSpc>
                <a:spcPct val="109561"/>
              </a:lnSpc>
            </a:pPr>
            <a:r>
              <a:rPr lang="en-US" altLang="en-US" sz="4000" b="1" dirty="0">
                <a:solidFill>
                  <a:srgbClr val="002F56"/>
                </a:solidFill>
                <a:latin typeface="Arial" panose="020B0604020202020204" pitchFamily="34" charset="0"/>
                <a:cs typeface="Arial" panose="020B0604020202020204" pitchFamily="34" charset="0"/>
              </a:rPr>
              <a:t>Using the Software Factory Model to deliver products better, faster, and safer</a:t>
            </a:r>
            <a:endParaRPr lang="en-US" dirty="0">
              <a:solidFill>
                <a:srgbClr val="002F56"/>
              </a:solidFill>
            </a:endParaRPr>
          </a:p>
          <a:p>
            <a:pPr lvl="0">
              <a:lnSpc>
                <a:spcPct val="109561"/>
              </a:lnSpc>
            </a:pPr>
            <a:endParaRPr lang="en-US" altLang="en-US" sz="4000" b="1" dirty="0">
              <a:solidFill>
                <a:srgbClr val="002F56"/>
              </a:solidFill>
              <a:cs typeface="Calibri"/>
            </a:endParaRPr>
          </a:p>
        </p:txBody>
      </p:sp>
      <p:sp>
        <p:nvSpPr>
          <p:cNvPr id="7" name="Rectangle 6">
            <a:extLst>
              <a:ext uri="{FF2B5EF4-FFF2-40B4-BE49-F238E27FC236}">
                <a16:creationId xmlns:a16="http://schemas.microsoft.com/office/drawing/2014/main" id="{49F3BDF4-2B85-5E6F-32D1-5B819DB94D7E}"/>
              </a:ext>
            </a:extLst>
          </p:cNvPr>
          <p:cNvSpPr/>
          <p:nvPr/>
        </p:nvSpPr>
        <p:spPr>
          <a:xfrm>
            <a:off x="729916" y="3914578"/>
            <a:ext cx="7684168" cy="1687834"/>
          </a:xfrm>
          <a:prstGeom prst="rect">
            <a:avLst/>
          </a:prstGeom>
        </p:spPr>
        <p:txBody>
          <a:bodyPr wrap="square">
            <a:spAutoFit/>
          </a:bodyPr>
          <a:lstStyle/>
          <a:p>
            <a:pPr marL="0" indent="0">
              <a:lnSpc>
                <a:spcPct val="96000"/>
              </a:lnSpc>
              <a:buNone/>
            </a:pPr>
            <a:r>
              <a:rPr lang="en-US" sz="2800" b="1" dirty="0">
                <a:latin typeface="Arial" panose="020B0604020202020204" pitchFamily="34" charset="0"/>
                <a:cs typeface="Arial" panose="020B0604020202020204" pitchFamily="34" charset="0"/>
              </a:rPr>
              <a:t>Charles Worthington</a:t>
            </a:r>
          </a:p>
          <a:p>
            <a:pPr marL="0" indent="0">
              <a:lnSpc>
                <a:spcPct val="96000"/>
              </a:lnSpc>
              <a:buNone/>
            </a:pPr>
            <a:r>
              <a:rPr lang="en-US" sz="2000" b="1" dirty="0">
                <a:latin typeface="Arial" panose="020B0604020202020204" pitchFamily="34" charset="0"/>
                <a:cs typeface="Arial" panose="020B0604020202020204" pitchFamily="34" charset="0"/>
              </a:rPr>
              <a:t>Chief Technology Officer and Chief Artificial Intelligence Officer</a:t>
            </a:r>
          </a:p>
          <a:p>
            <a:pPr marL="0" indent="0">
              <a:lnSpc>
                <a:spcPct val="96000"/>
              </a:lnSpc>
              <a:buNone/>
            </a:pPr>
            <a:r>
              <a:rPr lang="en-US" sz="2000" dirty="0">
                <a:latin typeface="Arial" panose="020B0604020202020204" pitchFamily="34" charset="0"/>
                <a:cs typeface="Arial" panose="020B0604020202020204" pitchFamily="34" charset="0"/>
              </a:rPr>
              <a:t>Advanced Planning Brief to Industry</a:t>
            </a:r>
          </a:p>
          <a:p>
            <a:pPr marL="0" indent="0">
              <a:lnSpc>
                <a:spcPct val="96000"/>
              </a:lnSpc>
              <a:buNone/>
            </a:pPr>
            <a:r>
              <a:rPr lang="en-US" sz="2000" dirty="0">
                <a:latin typeface="Arial" panose="020B0604020202020204" pitchFamily="34" charset="0"/>
                <a:cs typeface="Arial" panose="020B0604020202020204" pitchFamily="34" charset="0"/>
              </a:rPr>
              <a:t>June 26, 2024</a:t>
            </a:r>
          </a:p>
        </p:txBody>
      </p:sp>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38</a:t>
            </a:fld>
            <a:endParaRPr lang="en-US" dirty="0">
              <a:solidFill>
                <a:prstClr val="white"/>
              </a:solidFill>
            </a:endParaRPr>
          </a:p>
        </p:txBody>
      </p:sp>
    </p:spTree>
    <p:extLst>
      <p:ext uri="{BB962C8B-B14F-4D97-AF65-F5344CB8AC3E}">
        <p14:creationId xmlns:p14="http://schemas.microsoft.com/office/powerpoint/2010/main" val="1088166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7F6C0-51AA-4EB7-199B-05C22C86C33B}"/>
              </a:ext>
            </a:extLst>
          </p:cNvPr>
          <p:cNvSpPr>
            <a:spLocks noGrp="1"/>
          </p:cNvSpPr>
          <p:nvPr>
            <p:ph type="title"/>
          </p:nvPr>
        </p:nvSpPr>
        <p:spPr>
          <a:xfrm>
            <a:off x="1104900" y="3063240"/>
            <a:ext cx="6934200" cy="731520"/>
          </a:xfrm>
        </p:spPr>
        <p:txBody>
          <a:bodyPr>
            <a:noAutofit/>
          </a:bodyPr>
          <a:lstStyle/>
          <a:p>
            <a:r>
              <a:rPr lang="en-US" sz="5400" dirty="0">
                <a:solidFill>
                  <a:srgbClr val="002F56"/>
                </a:solidFill>
              </a:rPr>
              <a:t>OIT Aspires to be the best product delivery team in government</a:t>
            </a:r>
          </a:p>
        </p:txBody>
      </p:sp>
      <p:sp>
        <p:nvSpPr>
          <p:cNvPr id="2" name="Slide Number Placeholder 1">
            <a:extLst>
              <a:ext uri="{FF2B5EF4-FFF2-40B4-BE49-F238E27FC236}">
                <a16:creationId xmlns:a16="http://schemas.microsoft.com/office/drawing/2014/main" id="{9A880AC9-427A-2B13-8104-31782BD544BB}"/>
              </a:ext>
            </a:extLst>
          </p:cNvPr>
          <p:cNvSpPr>
            <a:spLocks noGrp="1"/>
          </p:cNvSpPr>
          <p:nvPr>
            <p:ph type="sldNum" sz="quarter" idx="12"/>
          </p:nvPr>
        </p:nvSpPr>
        <p:spPr/>
        <p:txBody>
          <a:bodyPr/>
          <a:lstStyle/>
          <a:p>
            <a:fld id="{D983F1FA-211D-3044-9E35-958DFBC26156}" type="slidenum">
              <a:rPr lang="en-US" smtClean="0">
                <a:solidFill>
                  <a:prstClr val="white"/>
                </a:solidFill>
              </a:rPr>
              <a:pPr/>
              <a:t>39</a:t>
            </a:fld>
            <a:endParaRPr lang="en-US" dirty="0">
              <a:solidFill>
                <a:prstClr val="white"/>
              </a:solidFill>
            </a:endParaRPr>
          </a:p>
        </p:txBody>
      </p:sp>
    </p:spTree>
    <p:extLst>
      <p:ext uri="{BB962C8B-B14F-4D97-AF65-F5344CB8AC3E}">
        <p14:creationId xmlns:p14="http://schemas.microsoft.com/office/powerpoint/2010/main" val="18947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49445"/>
            <a:ext cx="9144000" cy="3868047"/>
          </a:xfrm>
          <a:solidFill>
            <a:schemeClr val="bg1"/>
          </a:solidFill>
          <a:ln w="28575">
            <a:solidFill>
              <a:schemeClr val="bg1"/>
            </a:solidFill>
          </a:ln>
        </p:spPr>
        <p:txBody>
          <a:bodyPr anchor="ctr">
            <a:spAutoFit/>
          </a:bodyPr>
          <a:lstStyle/>
          <a:p>
            <a:pPr marL="0" indent="0" algn="ctr">
              <a:buNone/>
            </a:pPr>
            <a:endParaRPr lang="en-US" sz="2400" dirty="0">
              <a:latin typeface="Arial" panose="020B0604020202020204" pitchFamily="34" charset="0"/>
              <a:cs typeface="Arial" panose="020B0604020202020204" pitchFamily="34" charset="0"/>
            </a:endParaRPr>
          </a:p>
          <a:p>
            <a:pPr marL="0" indent="0" algn="ctr">
              <a:lnSpc>
                <a:spcPct val="96000"/>
              </a:lnSpc>
              <a:buNone/>
            </a:pPr>
            <a:r>
              <a:rPr lang="en-US" sz="2800" b="1" dirty="0">
                <a:latin typeface="Arial" panose="020B0604020202020204" pitchFamily="34" charset="0"/>
                <a:cs typeface="Arial" panose="020B0604020202020204" pitchFamily="34" charset="0"/>
              </a:rPr>
              <a:t> Technology Acquisition Center (TAC) Update</a:t>
            </a:r>
          </a:p>
          <a:p>
            <a:pPr marL="0" indent="0" algn="ctr">
              <a:lnSpc>
                <a:spcPct val="96000"/>
              </a:lnSpc>
              <a:buNone/>
            </a:pPr>
            <a:r>
              <a:rPr lang="en-US" sz="2800" b="1" dirty="0">
                <a:latin typeface="Arial" panose="020B0604020202020204" pitchFamily="34" charset="0"/>
                <a:cs typeface="Arial" panose="020B0604020202020204" pitchFamily="34" charset="0"/>
              </a:rPr>
              <a:t>for the </a:t>
            </a:r>
          </a:p>
          <a:p>
            <a:pPr marL="0" indent="0" algn="ctr">
              <a:lnSpc>
                <a:spcPct val="96000"/>
              </a:lnSpc>
              <a:buNone/>
            </a:pPr>
            <a:r>
              <a:rPr lang="en-US" sz="2800" b="1" dirty="0">
                <a:latin typeface="Arial" panose="020B0604020202020204" pitchFamily="34" charset="0"/>
                <a:cs typeface="Arial" panose="020B0604020202020204" pitchFamily="34" charset="0"/>
              </a:rPr>
              <a:t>Advanced Planning Brief to Industry</a:t>
            </a:r>
          </a:p>
          <a:p>
            <a:pPr marL="0" indent="0" algn="ctr">
              <a:lnSpc>
                <a:spcPct val="96000"/>
              </a:lnSpc>
              <a:buNone/>
            </a:pPr>
            <a:endParaRPr lang="en-US" sz="2800" b="1" dirty="0">
              <a:latin typeface="Arial" panose="020B0604020202020204" pitchFamily="34" charset="0"/>
              <a:cs typeface="Arial" panose="020B0604020202020204" pitchFamily="34" charset="0"/>
            </a:endParaRPr>
          </a:p>
          <a:p>
            <a:pPr marL="0" indent="0" algn="r">
              <a:buNone/>
            </a:pPr>
            <a:endParaRPr lang="en-US" sz="2400" dirty="0">
              <a:latin typeface="Arial" panose="020B0604020202020204" pitchFamily="34" charset="0"/>
              <a:cs typeface="Arial" panose="020B0604020202020204" pitchFamily="34" charset="0"/>
            </a:endParaRPr>
          </a:p>
          <a:p>
            <a:pPr marL="0" indent="0" algn="r">
              <a:lnSpc>
                <a:spcPct val="96000"/>
              </a:lnSpc>
              <a:buNone/>
            </a:pPr>
            <a:r>
              <a:rPr lang="en-US" sz="1800" dirty="0">
                <a:latin typeface="Arial" panose="020B0604020202020204" pitchFamily="34" charset="0"/>
                <a:cs typeface="Arial" panose="020B0604020202020204" pitchFamily="34" charset="0"/>
              </a:rPr>
              <a:t>Jeffrey C. Neill</a:t>
            </a:r>
          </a:p>
          <a:p>
            <a:pPr marL="0" indent="0" algn="r">
              <a:lnSpc>
                <a:spcPct val="96000"/>
              </a:lnSpc>
              <a:buNone/>
            </a:pPr>
            <a:r>
              <a:rPr lang="en-US" sz="1800" dirty="0">
                <a:latin typeface="Arial" panose="020B0604020202020204" pitchFamily="34" charset="0"/>
                <a:cs typeface="Arial" panose="020B0604020202020204" pitchFamily="34" charset="0"/>
              </a:rPr>
              <a:t>Associate Executive Director</a:t>
            </a:r>
          </a:p>
          <a:p>
            <a:pPr marL="0" indent="0" algn="r">
              <a:lnSpc>
                <a:spcPct val="96000"/>
              </a:lnSpc>
              <a:buNone/>
            </a:pPr>
            <a:r>
              <a:rPr lang="en-US" sz="1800" dirty="0">
                <a:latin typeface="Arial" panose="020B0604020202020204" pitchFamily="34" charset="0"/>
                <a:cs typeface="Arial" panose="020B0604020202020204" pitchFamily="34" charset="0"/>
              </a:rPr>
              <a:t>June 26, 2024</a:t>
            </a:r>
          </a:p>
        </p:txBody>
      </p:sp>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4</a:t>
            </a:fld>
            <a:endParaRPr lang="en-US" dirty="0">
              <a:solidFill>
                <a:prstClr val="white"/>
              </a:solidFill>
            </a:endParaRPr>
          </a:p>
        </p:txBody>
      </p:sp>
      <p:sp>
        <p:nvSpPr>
          <p:cNvPr id="4" name="Title 3"/>
          <p:cNvSpPr>
            <a:spLocks noGrp="1"/>
          </p:cNvSpPr>
          <p:nvPr>
            <p:ph type="title"/>
          </p:nvPr>
        </p:nvSpPr>
        <p:spPr/>
        <p:txBody>
          <a:bodyPr>
            <a:noAutofit/>
          </a:bodyPr>
          <a:lstStyle/>
          <a:p>
            <a:r>
              <a:rPr lang="en-US" sz="3000" dirty="0">
                <a:latin typeface="Arial" panose="020B0604020202020204" pitchFamily="34" charset="0"/>
                <a:cs typeface="Arial" panose="020B0604020202020204" pitchFamily="34" charset="0"/>
              </a:rPr>
              <a:t>Office of Procurement, Acquisition and Logistics</a:t>
            </a:r>
          </a:p>
        </p:txBody>
      </p:sp>
    </p:spTree>
    <p:extLst>
      <p:ext uri="{BB962C8B-B14F-4D97-AF65-F5344CB8AC3E}">
        <p14:creationId xmlns:p14="http://schemas.microsoft.com/office/powerpoint/2010/main" val="2993900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B37E0B32-0E0D-813A-616D-D71F92E1D331}"/>
              </a:ext>
              <a:ext uri="{C183D7F6-B498-43B3-948B-1728B52AA6E4}">
                <adec:decorative xmlns:adec="http://schemas.microsoft.com/office/drawing/2017/decorative" val="1"/>
              </a:ext>
            </a:extLst>
          </p:cNvPr>
          <p:cNvSpPr/>
          <p:nvPr/>
        </p:nvSpPr>
        <p:spPr>
          <a:xfrm rot="16200000">
            <a:off x="4408623" y="1428296"/>
            <a:ext cx="5508356" cy="3962400"/>
          </a:xfrm>
          <a:prstGeom prst="triangle">
            <a:avLst/>
          </a:prstGeom>
          <a:solidFill>
            <a:srgbClr val="007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648C4D07-094B-2ACB-9866-7B13C46A322F}"/>
              </a:ext>
              <a:ext uri="{C183D7F6-B498-43B3-948B-1728B52AA6E4}">
                <adec:decorative xmlns:adec="http://schemas.microsoft.com/office/drawing/2017/decorative" val="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3096"/>
          <a:stretch/>
        </p:blipFill>
        <p:spPr>
          <a:xfrm>
            <a:off x="1647322" y="1295400"/>
            <a:ext cx="3962400" cy="4326919"/>
          </a:xfrm>
        </p:spPr>
      </p:pic>
      <p:sp>
        <p:nvSpPr>
          <p:cNvPr id="4" name="Title 3">
            <a:extLst>
              <a:ext uri="{FF2B5EF4-FFF2-40B4-BE49-F238E27FC236}">
                <a16:creationId xmlns:a16="http://schemas.microsoft.com/office/drawing/2014/main" id="{CFF22BF2-6097-8F01-5BA4-D55885258DC1}"/>
              </a:ext>
            </a:extLst>
          </p:cNvPr>
          <p:cNvSpPr>
            <a:spLocks noGrp="1"/>
          </p:cNvSpPr>
          <p:nvPr>
            <p:ph type="title"/>
          </p:nvPr>
        </p:nvSpPr>
        <p:spPr>
          <a:xfrm>
            <a:off x="-72570" y="-34290"/>
            <a:ext cx="9144000" cy="731520"/>
          </a:xfrm>
        </p:spPr>
        <p:txBody>
          <a:bodyPr>
            <a:normAutofit fontScale="90000"/>
          </a:bodyPr>
          <a:lstStyle/>
          <a:p>
            <a:r>
              <a:rPr lang="en-US" dirty="0"/>
              <a:t>Complex Enterprise</a:t>
            </a:r>
          </a:p>
        </p:txBody>
      </p:sp>
      <p:sp>
        <p:nvSpPr>
          <p:cNvPr id="5" name="Content Placeholder 4">
            <a:extLst>
              <a:ext uri="{FF2B5EF4-FFF2-40B4-BE49-F238E27FC236}">
                <a16:creationId xmlns:a16="http://schemas.microsoft.com/office/drawing/2014/main" id="{75642CD5-1296-A819-77FF-F3B494462215}"/>
              </a:ext>
            </a:extLst>
          </p:cNvPr>
          <p:cNvSpPr>
            <a:spLocks noGrp="1"/>
          </p:cNvSpPr>
          <p:nvPr>
            <p:ph sz="quarter" idx="4294967295"/>
          </p:nvPr>
        </p:nvSpPr>
        <p:spPr>
          <a:xfrm>
            <a:off x="152400" y="2980040"/>
            <a:ext cx="2438400" cy="990600"/>
          </a:xfrm>
        </p:spPr>
        <p:txBody>
          <a:bodyPr>
            <a:normAutofit/>
          </a:bodyPr>
          <a:lstStyle/>
          <a:p>
            <a:pPr marL="0" indent="0">
              <a:buNone/>
            </a:pPr>
            <a:r>
              <a:rPr lang="en-US" sz="2800" dirty="0"/>
              <a:t>Complex Enterprise</a:t>
            </a:r>
          </a:p>
        </p:txBody>
      </p:sp>
      <p:sp>
        <p:nvSpPr>
          <p:cNvPr id="6" name="Content Placeholder 5">
            <a:extLst>
              <a:ext uri="{FF2B5EF4-FFF2-40B4-BE49-F238E27FC236}">
                <a16:creationId xmlns:a16="http://schemas.microsoft.com/office/drawing/2014/main" id="{938F7555-EB2B-97CC-3758-46B824C2B5EF}"/>
              </a:ext>
            </a:extLst>
          </p:cNvPr>
          <p:cNvSpPr>
            <a:spLocks noGrp="1"/>
          </p:cNvSpPr>
          <p:nvPr>
            <p:ph sz="quarter" idx="14"/>
          </p:nvPr>
        </p:nvSpPr>
        <p:spPr>
          <a:xfrm>
            <a:off x="6629400" y="2522840"/>
            <a:ext cx="3657600" cy="1905000"/>
          </a:xfrm>
        </p:spPr>
        <p:txBody>
          <a:bodyPr/>
          <a:lstStyle/>
          <a:p>
            <a:pPr marL="0" indent="0">
              <a:buNone/>
            </a:pPr>
            <a:r>
              <a:rPr lang="en-US" sz="6600" b="1" dirty="0">
                <a:solidFill>
                  <a:schemeClr val="bg1"/>
                </a:solidFill>
              </a:rPr>
              <a:t>1,000 </a:t>
            </a:r>
          </a:p>
          <a:p>
            <a:pPr marL="0" indent="0">
              <a:buNone/>
            </a:pPr>
            <a:r>
              <a:rPr lang="en-US" sz="2800" b="1" dirty="0">
                <a:solidFill>
                  <a:schemeClr val="bg1"/>
                </a:solidFill>
              </a:rPr>
              <a:t>systems in use</a:t>
            </a:r>
          </a:p>
        </p:txBody>
      </p:sp>
      <p:sp>
        <p:nvSpPr>
          <p:cNvPr id="3" name="Slide Number Placeholder 2">
            <a:extLst>
              <a:ext uri="{FF2B5EF4-FFF2-40B4-BE49-F238E27FC236}">
                <a16:creationId xmlns:a16="http://schemas.microsoft.com/office/drawing/2014/main" id="{56C48853-723C-1E22-B4BA-468CC162578B}"/>
              </a:ext>
            </a:extLst>
          </p:cNvPr>
          <p:cNvSpPr>
            <a:spLocks noGrp="1"/>
          </p:cNvSpPr>
          <p:nvPr>
            <p:ph type="sldNum" sz="quarter" idx="12"/>
          </p:nvPr>
        </p:nvSpPr>
        <p:spPr/>
        <p:txBody>
          <a:bodyPr/>
          <a:lstStyle/>
          <a:p>
            <a:fld id="{D983F1FA-211D-3044-9E35-958DFBC26156}" type="slidenum">
              <a:rPr lang="en-US" smtClean="0">
                <a:solidFill>
                  <a:prstClr val="white"/>
                </a:solidFill>
              </a:rPr>
              <a:pPr/>
              <a:t>40</a:t>
            </a:fld>
            <a:endParaRPr lang="en-US" dirty="0">
              <a:solidFill>
                <a:prstClr val="white"/>
              </a:solidFill>
            </a:endParaRPr>
          </a:p>
        </p:txBody>
      </p:sp>
    </p:spTree>
    <p:extLst>
      <p:ext uri="{BB962C8B-B14F-4D97-AF65-F5344CB8AC3E}">
        <p14:creationId xmlns:p14="http://schemas.microsoft.com/office/powerpoint/2010/main" val="3617233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FF882-69B8-97AF-FA58-2B6D273A24F3}"/>
              </a:ext>
            </a:extLst>
          </p:cNvPr>
          <p:cNvSpPr>
            <a:spLocks noGrp="1"/>
          </p:cNvSpPr>
          <p:nvPr>
            <p:ph type="title"/>
          </p:nvPr>
        </p:nvSpPr>
        <p:spPr>
          <a:xfrm>
            <a:off x="0" y="-34290"/>
            <a:ext cx="9144000" cy="731520"/>
          </a:xfrm>
        </p:spPr>
        <p:txBody>
          <a:bodyPr>
            <a:normAutofit/>
          </a:bodyPr>
          <a:lstStyle/>
          <a:p>
            <a:r>
              <a:rPr lang="en-US" sz="3600" dirty="0"/>
              <a:t>What is VA’s Software Factory (SWF) Model?</a:t>
            </a:r>
            <a:endParaRPr lang="en-US" sz="3600" dirty="0">
              <a:cs typeface="Calibri"/>
            </a:endParaRPr>
          </a:p>
        </p:txBody>
      </p:sp>
      <p:sp>
        <p:nvSpPr>
          <p:cNvPr id="2" name="Content Placeholder 1">
            <a:extLst>
              <a:ext uri="{FF2B5EF4-FFF2-40B4-BE49-F238E27FC236}">
                <a16:creationId xmlns:a16="http://schemas.microsoft.com/office/drawing/2014/main" id="{E90F49C2-C3CF-8112-94F0-0079DCA25D37}"/>
              </a:ext>
            </a:extLst>
          </p:cNvPr>
          <p:cNvSpPr>
            <a:spLocks noGrp="1"/>
          </p:cNvSpPr>
          <p:nvPr>
            <p:ph idx="1"/>
          </p:nvPr>
        </p:nvSpPr>
        <p:spPr>
          <a:xfrm>
            <a:off x="460744" y="1188720"/>
            <a:ext cx="3577856" cy="2667000"/>
          </a:xfrm>
        </p:spPr>
        <p:txBody>
          <a:bodyPr>
            <a:normAutofit/>
          </a:bodyPr>
          <a:lstStyle/>
          <a:p>
            <a:pPr marL="0" indent="0">
              <a:buNone/>
            </a:pPr>
            <a:r>
              <a:rPr lang="en-US" sz="2400" dirty="0"/>
              <a:t>The software factory Model aims to streamline and systematize VA’s delivery methods, enabling </a:t>
            </a:r>
            <a:r>
              <a:rPr lang="en-US" sz="2400" b="1" dirty="0">
                <a:solidFill>
                  <a:srgbClr val="FF0000"/>
                </a:solidFill>
              </a:rPr>
              <a:t>better, faster, and safer </a:t>
            </a:r>
            <a:r>
              <a:rPr lang="en-US" sz="2400" dirty="0"/>
              <a:t>product delivery. </a:t>
            </a:r>
          </a:p>
        </p:txBody>
      </p:sp>
      <p:pic>
        <p:nvPicPr>
          <p:cNvPr id="12" name="Content Placeholder 11" descr="Software Factory graphic. Software factory better, faster, safer.">
            <a:extLst>
              <a:ext uri="{FF2B5EF4-FFF2-40B4-BE49-F238E27FC236}">
                <a16:creationId xmlns:a16="http://schemas.microsoft.com/office/drawing/2014/main" id="{67EA3C40-01AB-0E67-2C70-844D73C361D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389120" y="1554480"/>
            <a:ext cx="4107753" cy="1413707"/>
          </a:xfrm>
        </p:spPr>
      </p:pic>
      <p:sp>
        <p:nvSpPr>
          <p:cNvPr id="3" name="Slide Number Placeholder 2">
            <a:extLst>
              <a:ext uri="{FF2B5EF4-FFF2-40B4-BE49-F238E27FC236}">
                <a16:creationId xmlns:a16="http://schemas.microsoft.com/office/drawing/2014/main" id="{9AA7FFDC-E546-C963-6E10-F736AB89A02E}"/>
              </a:ext>
            </a:extLst>
          </p:cNvPr>
          <p:cNvSpPr>
            <a:spLocks noGrp="1"/>
          </p:cNvSpPr>
          <p:nvPr>
            <p:ph type="sldNum" sz="quarter" idx="12"/>
          </p:nvPr>
        </p:nvSpPr>
        <p:spPr/>
        <p:txBody>
          <a:bodyPr/>
          <a:lstStyle/>
          <a:p>
            <a:fld id="{D983F1FA-211D-3044-9E35-958DFBC26156}" type="slidenum">
              <a:rPr lang="en-US" smtClean="0">
                <a:solidFill>
                  <a:prstClr val="white"/>
                </a:solidFill>
              </a:rPr>
              <a:pPr/>
              <a:t>41</a:t>
            </a:fld>
            <a:endParaRPr lang="en-US" dirty="0">
              <a:solidFill>
                <a:prstClr val="white"/>
              </a:solidFill>
            </a:endParaRPr>
          </a:p>
        </p:txBody>
      </p:sp>
    </p:spTree>
    <p:extLst>
      <p:ext uri="{BB962C8B-B14F-4D97-AF65-F5344CB8AC3E}">
        <p14:creationId xmlns:p14="http://schemas.microsoft.com/office/powerpoint/2010/main" val="1704875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B4611-B56E-6223-EA84-47B1FB4ED8DE}"/>
              </a:ext>
            </a:extLst>
          </p:cNvPr>
          <p:cNvSpPr>
            <a:spLocks noGrp="1"/>
          </p:cNvSpPr>
          <p:nvPr>
            <p:ph type="title"/>
          </p:nvPr>
        </p:nvSpPr>
        <p:spPr>
          <a:xfrm>
            <a:off x="-72570" y="-40508"/>
            <a:ext cx="9144000" cy="731520"/>
          </a:xfrm>
        </p:spPr>
        <p:txBody>
          <a:bodyPr>
            <a:normAutofit fontScale="90000"/>
          </a:bodyPr>
          <a:lstStyle/>
          <a:p>
            <a:r>
              <a:rPr lang="en-US" dirty="0"/>
              <a:t>What is SWF continued</a:t>
            </a:r>
          </a:p>
        </p:txBody>
      </p:sp>
      <p:sp>
        <p:nvSpPr>
          <p:cNvPr id="2" name="Content Placeholder 1">
            <a:extLst>
              <a:ext uri="{FF2B5EF4-FFF2-40B4-BE49-F238E27FC236}">
                <a16:creationId xmlns:a16="http://schemas.microsoft.com/office/drawing/2014/main" id="{D4687B18-3AA1-B1A9-9E22-A1A09DD11ED0}"/>
              </a:ext>
            </a:extLst>
          </p:cNvPr>
          <p:cNvSpPr>
            <a:spLocks noGrp="1"/>
          </p:cNvSpPr>
          <p:nvPr>
            <p:ph idx="1"/>
          </p:nvPr>
        </p:nvSpPr>
        <p:spPr>
          <a:xfrm>
            <a:off x="457200" y="1188720"/>
            <a:ext cx="3575304" cy="2667000"/>
          </a:xfrm>
        </p:spPr>
        <p:txBody>
          <a:bodyPr>
            <a:normAutofit/>
          </a:bodyPr>
          <a:lstStyle/>
          <a:p>
            <a:pPr marL="0" indent="0">
              <a:buNone/>
            </a:pPr>
            <a:r>
              <a:rPr lang="en-US" sz="2400" dirty="0"/>
              <a:t>The software factory Model aims to streamline and systematize VA’s delivery methods, enabling </a:t>
            </a:r>
            <a:r>
              <a:rPr lang="en-US" sz="2400" b="1" dirty="0">
                <a:solidFill>
                  <a:srgbClr val="FF0000"/>
                </a:solidFill>
              </a:rPr>
              <a:t>better, faster, and safer </a:t>
            </a:r>
            <a:r>
              <a:rPr lang="en-US" sz="2400" dirty="0"/>
              <a:t>product delivery. </a:t>
            </a:r>
          </a:p>
        </p:txBody>
      </p:sp>
      <p:pic>
        <p:nvPicPr>
          <p:cNvPr id="12" name="Content Placeholder 11" descr="Software Factory graphic. Software factory better, faster, safer.">
            <a:extLst>
              <a:ext uri="{FF2B5EF4-FFF2-40B4-BE49-F238E27FC236}">
                <a16:creationId xmlns:a16="http://schemas.microsoft.com/office/drawing/2014/main" id="{14D81A8B-1FC8-79F7-55B4-E3D66398B67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389120" y="1554480"/>
            <a:ext cx="4114800" cy="1416130"/>
          </a:xfrm>
        </p:spPr>
      </p:pic>
      <p:pic>
        <p:nvPicPr>
          <p:cNvPr id="14" name="Content Placeholder 13" descr="Software Factory Intake graphic with star made of a paper airplane.">
            <a:extLst>
              <a:ext uri="{FF2B5EF4-FFF2-40B4-BE49-F238E27FC236}">
                <a16:creationId xmlns:a16="http://schemas.microsoft.com/office/drawing/2014/main" id="{A894B7BE-31A1-BFDA-C97E-09ED83A01A3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200" y="3810000"/>
            <a:ext cx="2286000" cy="1211656"/>
          </a:xfrm>
        </p:spPr>
      </p:pic>
      <p:pic>
        <p:nvPicPr>
          <p:cNvPr id="16" name="Content Placeholder 15" descr="SaaS Software Factory graphic with star made of a paper airplane.">
            <a:extLst>
              <a:ext uri="{FF2B5EF4-FFF2-40B4-BE49-F238E27FC236}">
                <a16:creationId xmlns:a16="http://schemas.microsoft.com/office/drawing/2014/main" id="{D37A2165-CD7A-035F-134B-6A97CCBCBFA6}"/>
              </a:ext>
            </a:extLst>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tretch>
            <a:fillRect/>
          </a:stretch>
        </p:blipFill>
        <p:spPr>
          <a:xfrm>
            <a:off x="3429000" y="3811067"/>
            <a:ext cx="2286000" cy="1209523"/>
          </a:xfrm>
        </p:spPr>
      </p:pic>
      <p:pic>
        <p:nvPicPr>
          <p:cNvPr id="18" name="Content Placeholder 17" descr="PaaS Software Factory graphic with star made of a paper airplane.">
            <a:extLst>
              <a:ext uri="{FF2B5EF4-FFF2-40B4-BE49-F238E27FC236}">
                <a16:creationId xmlns:a16="http://schemas.microsoft.com/office/drawing/2014/main" id="{1EB77B1C-804E-1BF9-B6A4-4BA92CED6760}"/>
              </a:ext>
            </a:extLst>
          </p:cNvPr>
          <p:cNvPicPr>
            <a:picLocks noGrp="1" noChangeAspect="1"/>
          </p:cNvPicPr>
          <p:nvPr>
            <p:ph sz="quarter" idx="16"/>
          </p:nvPr>
        </p:nvPicPr>
        <p:blipFill>
          <a:blip r:embed="rId5">
            <a:extLst>
              <a:ext uri="{28A0092B-C50C-407E-A947-70E740481C1C}">
                <a14:useLocalDpi xmlns:a14="http://schemas.microsoft.com/office/drawing/2010/main" val="0"/>
              </a:ext>
            </a:extLst>
          </a:blip>
          <a:stretch>
            <a:fillRect/>
          </a:stretch>
        </p:blipFill>
        <p:spPr>
          <a:xfrm>
            <a:off x="6400800" y="3812132"/>
            <a:ext cx="2286000" cy="1207393"/>
          </a:xfrm>
        </p:spPr>
      </p:pic>
      <p:pic>
        <p:nvPicPr>
          <p:cNvPr id="20" name="Content Placeholder 19" descr="Custom Software Factory graphic with star made of a paper airplane.">
            <a:extLst>
              <a:ext uri="{FF2B5EF4-FFF2-40B4-BE49-F238E27FC236}">
                <a16:creationId xmlns:a16="http://schemas.microsoft.com/office/drawing/2014/main" id="{02A75311-82CD-FC28-7031-8900E4BB554F}"/>
              </a:ext>
            </a:extLst>
          </p:cNvPr>
          <p:cNvPicPr>
            <a:picLocks noGrp="1" noChangeAspect="1"/>
          </p:cNvPicPr>
          <p:nvPr>
            <p:ph sz="quarter" idx="17"/>
          </p:nvPr>
        </p:nvPicPr>
        <p:blipFill>
          <a:blip r:embed="rId6">
            <a:extLst>
              <a:ext uri="{28A0092B-C50C-407E-A947-70E740481C1C}">
                <a14:useLocalDpi xmlns:a14="http://schemas.microsoft.com/office/drawing/2010/main" val="0"/>
              </a:ext>
            </a:extLst>
          </a:blip>
          <a:stretch>
            <a:fillRect/>
          </a:stretch>
        </p:blipFill>
        <p:spPr>
          <a:xfrm>
            <a:off x="2057400" y="4953000"/>
            <a:ext cx="2286000" cy="1112518"/>
          </a:xfrm>
        </p:spPr>
      </p:pic>
      <p:pic>
        <p:nvPicPr>
          <p:cNvPr id="22" name="Content Placeholder 21" descr="Software Factory Utiliteis graphic with star made of a paper airplane.">
            <a:extLst>
              <a:ext uri="{FF2B5EF4-FFF2-40B4-BE49-F238E27FC236}">
                <a16:creationId xmlns:a16="http://schemas.microsoft.com/office/drawing/2014/main" id="{FC34C70C-59B9-406A-2345-CEA50FC10202}"/>
              </a:ext>
            </a:extLst>
          </p:cNvPr>
          <p:cNvPicPr>
            <a:picLocks noGrp="1" noChangeAspect="1"/>
          </p:cNvPicPr>
          <p:nvPr>
            <p:ph sz="quarter" idx="18"/>
          </p:nvPr>
        </p:nvPicPr>
        <p:blipFill>
          <a:blip r:embed="rId7">
            <a:extLst>
              <a:ext uri="{28A0092B-C50C-407E-A947-70E740481C1C}">
                <a14:useLocalDpi xmlns:a14="http://schemas.microsoft.com/office/drawing/2010/main" val="0"/>
              </a:ext>
            </a:extLst>
          </a:blip>
          <a:stretch>
            <a:fillRect/>
          </a:stretch>
        </p:blipFill>
        <p:spPr>
          <a:xfrm>
            <a:off x="5029200" y="4953000"/>
            <a:ext cx="2286000" cy="1112518"/>
          </a:xfrm>
        </p:spPr>
      </p:pic>
      <p:sp>
        <p:nvSpPr>
          <p:cNvPr id="3" name="Slide Number Placeholder 2">
            <a:extLst>
              <a:ext uri="{FF2B5EF4-FFF2-40B4-BE49-F238E27FC236}">
                <a16:creationId xmlns:a16="http://schemas.microsoft.com/office/drawing/2014/main" id="{9B485BFB-9EB7-D9FB-B187-7ADB59DF64F8}"/>
              </a:ext>
            </a:extLst>
          </p:cNvPr>
          <p:cNvSpPr>
            <a:spLocks noGrp="1"/>
          </p:cNvSpPr>
          <p:nvPr>
            <p:ph type="sldNum" sz="quarter" idx="12"/>
          </p:nvPr>
        </p:nvSpPr>
        <p:spPr/>
        <p:txBody>
          <a:bodyPr/>
          <a:lstStyle/>
          <a:p>
            <a:fld id="{D983F1FA-211D-3044-9E35-958DFBC26156}"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1387797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 uri="{C183D7F6-B498-43B3-948B-1728B52AA6E4}">
                <adec:decorative xmlns:adec="http://schemas.microsoft.com/office/drawing/2017/decorative" val="0"/>
              </a:ext>
            </a:extLst>
          </p:cNvPr>
          <p:cNvSpPr>
            <a:spLocks noGrp="1"/>
          </p:cNvSpPr>
          <p:nvPr>
            <p:ph type="title"/>
          </p:nvPr>
        </p:nvSpPr>
        <p:spPr>
          <a:xfrm>
            <a:off x="0" y="-76200"/>
            <a:ext cx="9144000" cy="731520"/>
          </a:xfrm>
        </p:spPr>
        <p:txBody>
          <a:bodyPr>
            <a:normAutofit/>
          </a:bodyPr>
          <a:lstStyle/>
          <a:p>
            <a:r>
              <a:rPr lang="en-US" sz="3600" dirty="0"/>
              <a:t>Three primary delivery methods - SaaS</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Software as a Service (SaaS): </a:t>
            </a:r>
            <a:r>
              <a:rPr lang="en-US" sz="2000" dirty="0"/>
              <a:t>Optimized for rapid deployment and scalability within the SWF, focusing on leveraging cloud efficiencies.</a:t>
            </a:r>
          </a:p>
        </p:txBody>
      </p:sp>
      <p:pic>
        <p:nvPicPr>
          <p:cNvPr id="8" name="Content Placeholder 7" descr="Software factory flow graphic with SaaS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43</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341582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571500" y="-76200"/>
            <a:ext cx="8001000" cy="731520"/>
          </a:xfrm>
        </p:spPr>
        <p:txBody>
          <a:bodyPr>
            <a:noAutofit/>
          </a:bodyPr>
          <a:lstStyle/>
          <a:p>
            <a:r>
              <a:rPr lang="en-US" sz="3600" dirty="0"/>
              <a:t>Three primary delivery methods - PaaS</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Platform as a Service (PaaS): </a:t>
            </a:r>
            <a:r>
              <a:rPr lang="en-US" sz="2000" dirty="0"/>
              <a:t>Facilitates innovation and development speed, providing a managed platform layer within the SWF.</a:t>
            </a:r>
          </a:p>
        </p:txBody>
      </p:sp>
      <p:pic>
        <p:nvPicPr>
          <p:cNvPr id="8" name="Content Placeholder 7" descr="Software factory flow graphic with PaaS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44</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333488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Three primary delivery methods - Custom</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Custom Development: </a:t>
            </a:r>
            <a:r>
              <a:rPr lang="en-US" sz="2000" dirty="0"/>
              <a:t>Tailored for specific VA needs, ensuring flexibility and specificity in solutions developed under the SWF.</a:t>
            </a:r>
          </a:p>
        </p:txBody>
      </p:sp>
      <p:pic>
        <p:nvPicPr>
          <p:cNvPr id="8" name="Content Placeholder 7" descr="Software factory flow graphic with Custom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45</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539218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Software Factory Utilities</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Supportive Infrastructure: </a:t>
            </a:r>
            <a:r>
              <a:rPr lang="en-US" sz="2000" dirty="0"/>
              <a:t>Utilities are the underpinning that supports the SaaS, PaaS, and Custom software delivery models in VA's software factory approach.</a:t>
            </a:r>
          </a:p>
        </p:txBody>
      </p:sp>
      <p:pic>
        <p:nvPicPr>
          <p:cNvPr id="8" name="Content Placeholder 7" descr="Software factory flow graphic with Software factory utilities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46</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243437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Software Factory Utilities Tools and Services</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Common Tools and Services: </a:t>
            </a:r>
            <a:r>
              <a:rPr lang="en-US" sz="2000" dirty="0"/>
              <a:t>Streamlines operations and reduces complexity by offering shared resources essential for software development and maintenance.</a:t>
            </a:r>
            <a:endParaRPr lang="en-US" sz="2000" dirty="0">
              <a:cs typeface="Calibri"/>
            </a:endParaRPr>
          </a:p>
        </p:txBody>
      </p:sp>
      <p:pic>
        <p:nvPicPr>
          <p:cNvPr id="8" name="Content Placeholder 7" descr="Software factory flow graphic with Software factory utilities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47</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2981605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Software Factory Utilities Efficiency</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143000"/>
            <a:ext cx="3352800" cy="1655054"/>
          </a:xfrm>
        </p:spPr>
        <p:txBody>
          <a:bodyPr>
            <a:noAutofit/>
          </a:bodyPr>
          <a:lstStyle/>
          <a:p>
            <a:pPr marL="0" indent="0">
              <a:buNone/>
            </a:pPr>
            <a:r>
              <a:rPr lang="en-US" sz="2000" b="1" dirty="0"/>
              <a:t>Efficiency and Scalability: </a:t>
            </a:r>
            <a:r>
              <a:rPr lang="en-US" sz="2000" dirty="0"/>
              <a:t>Enables rapid scaling of applications and solutions.</a:t>
            </a:r>
          </a:p>
        </p:txBody>
      </p:sp>
      <p:pic>
        <p:nvPicPr>
          <p:cNvPr id="8" name="Content Placeholder 7" descr="Software factory flow graphic with Software factory utilities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48</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2001884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Intake</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066800"/>
            <a:ext cx="3200400" cy="1655054"/>
          </a:xfrm>
        </p:spPr>
        <p:txBody>
          <a:bodyPr>
            <a:noAutofit/>
          </a:bodyPr>
          <a:lstStyle/>
          <a:p>
            <a:pPr marL="0" indent="0">
              <a:buNone/>
            </a:pPr>
            <a:r>
              <a:rPr lang="en-US" sz="2000" b="1" dirty="0">
                <a:solidFill>
                  <a:srgbClr val="0E0E0E"/>
                </a:solidFill>
              </a:rPr>
              <a:t>Streamlined Operations: </a:t>
            </a:r>
            <a:r>
              <a:rPr lang="en-US" sz="2000" dirty="0">
                <a:solidFill>
                  <a:srgbClr val="0E0E0E"/>
                </a:solidFill>
              </a:rPr>
              <a:t>The intake process acts as the ‘front door’ to the Model for all software requests and ensures each request is assessed early and directed efficiently. </a:t>
            </a:r>
          </a:p>
        </p:txBody>
      </p:sp>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49</a:t>
            </a:fld>
            <a:endParaRPr lang="en-US" dirty="0">
              <a:solidFill>
                <a:prstClr val="white"/>
              </a:solidFill>
            </a:endParaRPr>
          </a:p>
        </p:txBody>
      </p:sp>
      <p:pic>
        <p:nvPicPr>
          <p:cNvPr id="8" name="Content Placeholder 7" descr="Software factory flow graphic with Software factory intake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p:blipFill>
        <p:spPr>
          <a:xfrm>
            <a:off x="1645920" y="2377440"/>
            <a:ext cx="7396235" cy="3711933"/>
          </a:xfrm>
        </p:spPr>
      </p:pic>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114700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a:solidFill>
                  <a:prstClr val="white"/>
                </a:solidFill>
                <a:latin typeface="Calibri"/>
              </a:rPr>
              <a:pPr/>
              <a:t>5</a:t>
            </a:fld>
            <a:endParaRPr lang="en-US" dirty="0">
              <a:solidFill>
                <a:prstClr val="white"/>
              </a:solidFill>
              <a:latin typeface="Calibri"/>
            </a:endParaRPr>
          </a:p>
        </p:txBody>
      </p:sp>
      <p:sp>
        <p:nvSpPr>
          <p:cNvPr id="6" name="Content Placeholder 2">
            <a:extLst>
              <a:ext uri="{FF2B5EF4-FFF2-40B4-BE49-F238E27FC236}">
                <a16:creationId xmlns:a16="http://schemas.microsoft.com/office/drawing/2014/main" id="{161244E3-2F65-4CBA-8F61-D8E2574EE7E3}"/>
              </a:ext>
            </a:extLst>
          </p:cNvPr>
          <p:cNvSpPr txBox="1">
            <a:spLocks/>
          </p:cNvSpPr>
          <p:nvPr/>
        </p:nvSpPr>
        <p:spPr>
          <a:xfrm>
            <a:off x="457200" y="655320"/>
            <a:ext cx="8229600" cy="5440680"/>
          </a:xfrm>
          <a:prstGeom prst="rect">
            <a:avLst/>
          </a:prstGeom>
        </p:spPr>
        <p:txBody>
          <a:bodyPr vert="horz" wrap="square"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spcBef>
                <a:spcPts val="0"/>
              </a:spcBef>
              <a:spcAft>
                <a:spcPts val="300"/>
              </a:spcAft>
              <a:buSzPct val="80000"/>
              <a:buFont typeface="Arial" panose="020B0604020202020204" pitchFamily="34" charset="0"/>
              <a:buChar char="•"/>
            </a:pPr>
            <a:r>
              <a:rPr lang="en-US" dirty="0">
                <a:latin typeface="Arial" panose="020B0604020202020204" pitchFamily="34" charset="0"/>
                <a:cs typeface="Arial" panose="020B0604020202020204" pitchFamily="34" charset="0"/>
              </a:rPr>
              <a:t>Organizational Overview</a:t>
            </a:r>
          </a:p>
          <a:p>
            <a:pPr marL="457200" lvl="1" indent="-457200">
              <a:spcBef>
                <a:spcPts val="0"/>
              </a:spcBef>
              <a:buSzPct val="80000"/>
              <a:buFont typeface="Arial" panose="020B0604020202020204" pitchFamily="34" charset="0"/>
              <a:buChar char="•"/>
            </a:pPr>
            <a:r>
              <a:rPr lang="en-US" dirty="0">
                <a:latin typeface="Arial" panose="020B0604020202020204" pitchFamily="34" charset="0"/>
                <a:cs typeface="Arial" panose="020B0604020202020204" pitchFamily="34" charset="0"/>
              </a:rPr>
              <a:t>Yearly Obligations</a:t>
            </a:r>
          </a:p>
          <a:p>
            <a:pPr marL="457200" lvl="1" indent="-457200">
              <a:spcBef>
                <a:spcPts val="0"/>
              </a:spcBef>
              <a:spcAft>
                <a:spcPts val="300"/>
              </a:spcAft>
              <a:buSzPct val="80000"/>
              <a:buFont typeface="Arial" panose="020B0604020202020204" pitchFamily="34" charset="0"/>
              <a:buChar char="•"/>
            </a:pPr>
            <a:r>
              <a:rPr lang="en-US" dirty="0">
                <a:latin typeface="Arial" panose="020B0604020202020204" pitchFamily="34" charset="0"/>
                <a:cs typeface="Arial" panose="020B0604020202020204" pitchFamily="34" charset="0"/>
              </a:rPr>
              <a:t>Workload and Forecasted Opportunities</a:t>
            </a:r>
          </a:p>
          <a:p>
            <a:pPr marL="457200" lvl="1" indent="-457200">
              <a:spcBef>
                <a:spcPts val="0"/>
              </a:spcBef>
              <a:spcAft>
                <a:spcPts val="300"/>
              </a:spcAft>
              <a:buSzPct val="80000"/>
              <a:buFont typeface="Arial" panose="020B0604020202020204" pitchFamily="34" charset="0"/>
              <a:buChar char="•"/>
            </a:pPr>
            <a:r>
              <a:rPr lang="en-US" dirty="0">
                <a:latin typeface="Arial" panose="020B0604020202020204" pitchFamily="34" charset="0"/>
                <a:cs typeface="Arial" panose="020B0604020202020204" pitchFamily="34" charset="0"/>
              </a:rPr>
              <a:t>T4NG and T4NG2 Update</a:t>
            </a:r>
          </a:p>
          <a:p>
            <a:pPr marL="457200" lvl="1" indent="-457200">
              <a:spcBef>
                <a:spcPts val="0"/>
              </a:spcBef>
              <a:spcAft>
                <a:spcPts val="300"/>
              </a:spcAft>
              <a:buSzPct val="80000"/>
              <a:buFont typeface="Arial" panose="020B0604020202020204" pitchFamily="34" charset="0"/>
              <a:buChar char="•"/>
            </a:pPr>
            <a:r>
              <a:rPr lang="en-US" dirty="0">
                <a:latin typeface="Arial" panose="020B0604020202020204" pitchFamily="34" charset="0"/>
                <a:cs typeface="Arial" panose="020B0604020202020204" pitchFamily="34" charset="0"/>
              </a:rPr>
              <a:t>CEDAR and SPRUCE Update</a:t>
            </a:r>
          </a:p>
          <a:p>
            <a:pPr marL="457200" lvl="1" indent="-457200">
              <a:spcBef>
                <a:spcPts val="0"/>
              </a:spcBef>
              <a:spcAft>
                <a:spcPts val="300"/>
              </a:spcAft>
              <a:buSzPct val="80000"/>
              <a:buFont typeface="Arial" panose="020B0604020202020204" pitchFamily="34" charset="0"/>
              <a:buChar char="•"/>
            </a:pPr>
            <a:r>
              <a:rPr lang="en-US" dirty="0">
                <a:latin typeface="Arial" panose="020B0604020202020204" pitchFamily="34" charset="0"/>
                <a:cs typeface="Arial" panose="020B0604020202020204" pitchFamily="34" charset="0"/>
              </a:rPr>
              <a:t>Tips to build partnerships as a subcontractor</a:t>
            </a:r>
          </a:p>
        </p:txBody>
      </p:sp>
      <p:sp>
        <p:nvSpPr>
          <p:cNvPr id="11" name="Title 3">
            <a:extLst>
              <a:ext uri="{FF2B5EF4-FFF2-40B4-BE49-F238E27FC236}">
                <a16:creationId xmlns:a16="http://schemas.microsoft.com/office/drawing/2014/main" id="{3CCFC149-06E5-400A-AA80-10C68FDEF4AA}"/>
              </a:ext>
            </a:extLst>
          </p:cNvPr>
          <p:cNvSpPr txBox="1">
            <a:spLocks/>
          </p:cNvSpPr>
          <p:nvPr/>
        </p:nvSpPr>
        <p:spPr>
          <a:xfrm>
            <a:off x="0" y="-76200"/>
            <a:ext cx="9144000" cy="731520"/>
          </a:xfrm>
          <a:prstGeom prst="rect">
            <a:avLst/>
          </a:prstGeom>
        </p:spPr>
        <p:txBody>
          <a:bodyPr vert="horz" lIns="91440" tIns="45720" rIns="91440" bIns="45720" rtlCol="0" anchor="ctr">
            <a:normAutofit/>
          </a:bodyPr>
          <a:lstStyle>
            <a:lvl1pPr algn="ctr" defTabSz="342884" rtl="0" eaLnBrk="1" latinLnBrk="0" hangingPunct="1">
              <a:spcBef>
                <a:spcPct val="0"/>
              </a:spcBef>
              <a:buNone/>
              <a:defRPr sz="3300" b="1" kern="1200" baseline="0">
                <a:solidFill>
                  <a:schemeClr val="bg1"/>
                </a:solidFill>
                <a:latin typeface="+mj-lt"/>
                <a:ea typeface="+mj-ea"/>
                <a:cs typeface="+mj-cs"/>
              </a:defRPr>
            </a:lvl1pPr>
          </a:lstStyle>
          <a:p>
            <a:r>
              <a:rPr lang="en-US" sz="3600" dirty="0">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49210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Intake</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457200" y="1066800"/>
            <a:ext cx="3200400" cy="1655054"/>
          </a:xfrm>
        </p:spPr>
        <p:txBody>
          <a:bodyPr>
            <a:noAutofit/>
          </a:bodyPr>
          <a:lstStyle/>
          <a:p>
            <a:pPr marL="0" indent="0">
              <a:buNone/>
            </a:pPr>
            <a:r>
              <a:rPr lang="en-US" sz="2000" b="1" dirty="0">
                <a:solidFill>
                  <a:srgbClr val="0E0E0E"/>
                </a:solidFill>
              </a:rPr>
              <a:t>Streamlined Operations: </a:t>
            </a:r>
            <a:r>
              <a:rPr lang="en-US" sz="2000" dirty="0">
                <a:solidFill>
                  <a:srgbClr val="0E0E0E"/>
                </a:solidFill>
              </a:rPr>
              <a:t>The intake process acts as the ‘front door’ to the Model for all software requests and ensures each request is assessed early and directed efficiently. </a:t>
            </a:r>
          </a:p>
        </p:txBody>
      </p:sp>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50</a:t>
            </a:fld>
            <a:endParaRPr lang="en-US" dirty="0">
              <a:solidFill>
                <a:prstClr val="white"/>
              </a:solidFill>
            </a:endParaRPr>
          </a:p>
        </p:txBody>
      </p:sp>
      <p:pic>
        <p:nvPicPr>
          <p:cNvPr id="8" name="Content Placeholder 7" descr="Software factory flow graphic with Software factory intake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p:blipFill>
        <p:spPr>
          <a:xfrm>
            <a:off x="1645920" y="2377440"/>
            <a:ext cx="7396235" cy="3711933"/>
          </a:xfrm>
        </p:spPr>
      </p:pic>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881518"/>
            <a:ext cx="2743200" cy="1028700"/>
          </a:xfrm>
        </p:spPr>
      </p:pic>
    </p:spTree>
    <p:extLst>
      <p:ext uri="{BB962C8B-B14F-4D97-AF65-F5344CB8AC3E}">
        <p14:creationId xmlns:p14="http://schemas.microsoft.com/office/powerpoint/2010/main" val="919619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5831F-AEF4-7650-7122-CC3E00772EFA}"/>
              </a:ext>
              <a:ext uri="{C183D7F6-B498-43B3-948B-1728B52AA6E4}">
                <adec:decorative xmlns:adec="http://schemas.microsoft.com/office/drawing/2017/decorative" val="1"/>
              </a:ext>
            </a:extLst>
          </p:cNvPr>
          <p:cNvSpPr/>
          <p:nvPr/>
        </p:nvSpPr>
        <p:spPr>
          <a:xfrm>
            <a:off x="76200" y="3003071"/>
            <a:ext cx="2895600" cy="2826701"/>
          </a:xfrm>
          <a:prstGeom prst="rect">
            <a:avLst/>
          </a:prstGeom>
          <a:solidFill>
            <a:srgbClr val="0E1D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4BAA5-4CCA-EF92-6E79-0487AF3C0E2A}"/>
              </a:ext>
              <a:ext uri="{C183D7F6-B498-43B3-948B-1728B52AA6E4}">
                <adec:decorative xmlns:adec="http://schemas.microsoft.com/office/drawing/2017/decorative" val="1"/>
              </a:ext>
            </a:extLst>
          </p:cNvPr>
          <p:cNvSpPr/>
          <p:nvPr/>
        </p:nvSpPr>
        <p:spPr>
          <a:xfrm>
            <a:off x="3124200" y="3003071"/>
            <a:ext cx="2895600" cy="2826701"/>
          </a:xfrm>
          <a:prstGeom prst="rect">
            <a:avLst/>
          </a:prstGeom>
          <a:solidFill>
            <a:srgbClr val="0E1D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C8BDF-1CD6-C95A-867D-BD4CB3E633BE}"/>
              </a:ext>
              <a:ext uri="{C183D7F6-B498-43B3-948B-1728B52AA6E4}">
                <adec:decorative xmlns:adec="http://schemas.microsoft.com/office/drawing/2017/decorative" val="1"/>
              </a:ext>
            </a:extLst>
          </p:cNvPr>
          <p:cNvSpPr/>
          <p:nvPr/>
        </p:nvSpPr>
        <p:spPr>
          <a:xfrm>
            <a:off x="6172200" y="3003071"/>
            <a:ext cx="2895600" cy="2826701"/>
          </a:xfrm>
          <a:prstGeom prst="rect">
            <a:avLst/>
          </a:prstGeom>
          <a:solidFill>
            <a:srgbClr val="0E1D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1E18FE-D30E-937C-E1EE-5B174CEA3040}"/>
              </a:ext>
            </a:extLst>
          </p:cNvPr>
          <p:cNvSpPr>
            <a:spLocks noGrp="1"/>
          </p:cNvSpPr>
          <p:nvPr>
            <p:ph type="title"/>
          </p:nvPr>
        </p:nvSpPr>
        <p:spPr/>
        <p:txBody>
          <a:bodyPr>
            <a:normAutofit fontScale="90000"/>
          </a:bodyPr>
          <a:lstStyle/>
          <a:p>
            <a:r>
              <a:rPr lang="en-US" dirty="0"/>
              <a:t>Software Factory Intake</a:t>
            </a:r>
          </a:p>
        </p:txBody>
      </p:sp>
      <p:pic>
        <p:nvPicPr>
          <p:cNvPr id="9" name="Content Placeholder 8" descr="Software Factory Intake graphic with star made of a paper airplane.">
            <a:extLst>
              <a:ext uri="{FF2B5EF4-FFF2-40B4-BE49-F238E27FC236}">
                <a16:creationId xmlns:a16="http://schemas.microsoft.com/office/drawing/2014/main" id="{49BFE278-8003-9295-D0B5-5F87F3161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914400"/>
            <a:ext cx="3450636" cy="1828958"/>
          </a:xfrm>
        </p:spPr>
      </p:pic>
      <p:sp>
        <p:nvSpPr>
          <p:cNvPr id="5" name="Content Placeholder 4">
            <a:extLst>
              <a:ext uri="{FF2B5EF4-FFF2-40B4-BE49-F238E27FC236}">
                <a16:creationId xmlns:a16="http://schemas.microsoft.com/office/drawing/2014/main" id="{0D60B2A0-667F-D9D8-88C1-8020E0078474}"/>
              </a:ext>
            </a:extLst>
          </p:cNvPr>
          <p:cNvSpPr>
            <a:spLocks noGrp="1"/>
          </p:cNvSpPr>
          <p:nvPr>
            <p:ph sz="quarter" idx="14"/>
          </p:nvPr>
        </p:nvSpPr>
        <p:spPr>
          <a:xfrm>
            <a:off x="152400" y="3124200"/>
            <a:ext cx="2743200" cy="1828800"/>
          </a:xfrm>
        </p:spPr>
        <p:txBody>
          <a:bodyPr>
            <a:noAutofit/>
          </a:bodyPr>
          <a:lstStyle/>
          <a:p>
            <a:pPr marL="0" indent="0">
              <a:buNone/>
            </a:pPr>
            <a:r>
              <a:rPr lang="en-US" sz="2000" b="1" dirty="0">
                <a:solidFill>
                  <a:schemeClr val="bg1"/>
                </a:solidFill>
              </a:rPr>
              <a:t>Resource Allocation: </a:t>
            </a:r>
            <a:r>
              <a:rPr lang="en-US" sz="2000" dirty="0">
                <a:solidFill>
                  <a:schemeClr val="bg1"/>
                </a:solidFill>
              </a:rPr>
              <a:t>The Intake process identifies the best software development approach—SaaS, PaaS, or Custom which helps allocate resources efficiently.</a:t>
            </a:r>
          </a:p>
        </p:txBody>
      </p:sp>
      <p:sp>
        <p:nvSpPr>
          <p:cNvPr id="6" name="Content Placeholder 5">
            <a:extLst>
              <a:ext uri="{FF2B5EF4-FFF2-40B4-BE49-F238E27FC236}">
                <a16:creationId xmlns:a16="http://schemas.microsoft.com/office/drawing/2014/main" id="{5AF06B47-A3C0-37CC-989C-6DD8EEC1D2D9}"/>
              </a:ext>
            </a:extLst>
          </p:cNvPr>
          <p:cNvSpPr>
            <a:spLocks noGrp="1"/>
          </p:cNvSpPr>
          <p:nvPr>
            <p:ph sz="quarter" idx="15"/>
          </p:nvPr>
        </p:nvSpPr>
        <p:spPr>
          <a:xfrm>
            <a:off x="3200400" y="3124200"/>
            <a:ext cx="2743200" cy="2514600"/>
          </a:xfrm>
        </p:spPr>
        <p:txBody>
          <a:bodyPr>
            <a:noAutofit/>
          </a:bodyPr>
          <a:lstStyle/>
          <a:p>
            <a:pPr marL="0" indent="0">
              <a:buNone/>
            </a:pPr>
            <a:r>
              <a:rPr lang="en-US" sz="2000" b="1" dirty="0">
                <a:solidFill>
                  <a:schemeClr val="bg1"/>
                </a:solidFill>
              </a:rPr>
              <a:t>Vendor Collaboration: </a:t>
            </a:r>
            <a:r>
              <a:rPr lang="en-US" sz="2000" dirty="0">
                <a:solidFill>
                  <a:schemeClr val="bg1"/>
                </a:solidFill>
              </a:rPr>
              <a:t>Understanding the intake process helps vendors align their services with VA standards, boosting collaboration and integration.</a:t>
            </a:r>
          </a:p>
        </p:txBody>
      </p:sp>
      <p:sp>
        <p:nvSpPr>
          <p:cNvPr id="7" name="Content Placeholder 6">
            <a:extLst>
              <a:ext uri="{FF2B5EF4-FFF2-40B4-BE49-F238E27FC236}">
                <a16:creationId xmlns:a16="http://schemas.microsoft.com/office/drawing/2014/main" id="{5DBAA503-1F0D-8D21-E561-B6E2A424C708}"/>
              </a:ext>
            </a:extLst>
          </p:cNvPr>
          <p:cNvSpPr>
            <a:spLocks noGrp="1"/>
          </p:cNvSpPr>
          <p:nvPr>
            <p:ph sz="quarter" idx="16"/>
          </p:nvPr>
        </p:nvSpPr>
        <p:spPr>
          <a:xfrm>
            <a:off x="6248400" y="3124200"/>
            <a:ext cx="2743200" cy="1828800"/>
          </a:xfrm>
        </p:spPr>
        <p:txBody>
          <a:bodyPr>
            <a:normAutofit fontScale="62500" lnSpcReduction="20000"/>
          </a:bodyPr>
          <a:lstStyle/>
          <a:p>
            <a:pPr marL="0" indent="0">
              <a:buNone/>
            </a:pPr>
            <a:r>
              <a:rPr lang="en-US" b="1" dirty="0">
                <a:solidFill>
                  <a:schemeClr val="bg1"/>
                </a:solidFill>
              </a:rPr>
              <a:t>Decision Framework: </a:t>
            </a:r>
            <a:r>
              <a:rPr lang="en-US" dirty="0">
                <a:solidFill>
                  <a:schemeClr val="bg1"/>
                </a:solidFill>
              </a:rPr>
              <a:t>A structured decision-making framework guides the intake process to make informed play decisions.</a:t>
            </a:r>
          </a:p>
        </p:txBody>
      </p:sp>
      <p:sp>
        <p:nvSpPr>
          <p:cNvPr id="3" name="Slide Number Placeholder 2">
            <a:extLst>
              <a:ext uri="{FF2B5EF4-FFF2-40B4-BE49-F238E27FC236}">
                <a16:creationId xmlns:a16="http://schemas.microsoft.com/office/drawing/2014/main" id="{5D2A1F10-6775-6B1D-00D2-5B3AC5F9A43C}"/>
              </a:ext>
            </a:extLst>
          </p:cNvPr>
          <p:cNvSpPr>
            <a:spLocks noGrp="1"/>
          </p:cNvSpPr>
          <p:nvPr>
            <p:ph type="sldNum" sz="quarter" idx="12"/>
          </p:nvPr>
        </p:nvSpPr>
        <p:spPr/>
        <p:txBody>
          <a:bodyPr/>
          <a:lstStyle/>
          <a:p>
            <a:fld id="{D983F1FA-211D-3044-9E35-958DFBC26156}" type="slidenum">
              <a:rPr lang="en-US" smtClean="0">
                <a:solidFill>
                  <a:prstClr val="white"/>
                </a:solidFill>
              </a:rPr>
              <a:pPr/>
              <a:t>51</a:t>
            </a:fld>
            <a:endParaRPr lang="en-US" dirty="0">
              <a:solidFill>
                <a:prstClr val="white"/>
              </a:solidFill>
            </a:endParaRPr>
          </a:p>
        </p:txBody>
      </p:sp>
    </p:spTree>
    <p:extLst>
      <p:ext uri="{BB962C8B-B14F-4D97-AF65-F5344CB8AC3E}">
        <p14:creationId xmlns:p14="http://schemas.microsoft.com/office/powerpoint/2010/main" val="2017730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5CFE-48BE-BD1B-B8D5-E30046FE60F7}"/>
              </a:ext>
            </a:extLst>
          </p:cNvPr>
          <p:cNvSpPr>
            <a:spLocks noGrp="1"/>
          </p:cNvSpPr>
          <p:nvPr>
            <p:ph type="ctrTitle"/>
          </p:nvPr>
        </p:nvSpPr>
        <p:spPr>
          <a:xfrm>
            <a:off x="685800" y="228599"/>
            <a:ext cx="7772400" cy="990600"/>
          </a:xfrm>
        </p:spPr>
        <p:txBody>
          <a:bodyPr>
            <a:normAutofit/>
          </a:bodyPr>
          <a:lstStyle/>
          <a:p>
            <a:r>
              <a:rPr lang="en-US" sz="3600" b="1" dirty="0"/>
              <a:t>Intake Process Play Decision Criteria </a:t>
            </a:r>
          </a:p>
        </p:txBody>
      </p:sp>
      <p:pic>
        <p:nvPicPr>
          <p:cNvPr id="5" name="Content Placeholder 4" descr="Flowchart for Software Factory Intake process play decision criteria. The chart starts with the Software Factory Intake and the first question asked is &quot;Is there an existing app at VA that does a similar job and can be re-used? (e.g., SaaS Marketplace or VASI)”. If yes, then “Direct request to the appropriate team (e.g., SaaS for re-use, existing product team as backlog feature)”. If no, then we move to the next question “Can we commoditize this need to SaaS?”. If yes, then send to SaaS Software Factory. If no, then we move to the next question “Are low-code tools a good fit for this solution?”. If yes, then send to PaaS Software Factory. If no, then we move to the next question “Do we need a highly differentiated custom application?”. If yes, then send to Custom Software Factory.">
            <a:extLst>
              <a:ext uri="{FF2B5EF4-FFF2-40B4-BE49-F238E27FC236}">
                <a16:creationId xmlns:a16="http://schemas.microsoft.com/office/drawing/2014/main" id="{918FF135-2D61-C5D4-1A92-F3F4A21ACD96}"/>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45720" y="1219199"/>
            <a:ext cx="9052560" cy="4280105"/>
          </a:xfrm>
        </p:spPr>
      </p:pic>
    </p:spTree>
    <p:extLst>
      <p:ext uri="{BB962C8B-B14F-4D97-AF65-F5344CB8AC3E}">
        <p14:creationId xmlns:p14="http://schemas.microsoft.com/office/powerpoint/2010/main" val="390639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SaaS Software Factory</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252185" y="881518"/>
            <a:ext cx="3657600" cy="1655054"/>
          </a:xfrm>
        </p:spPr>
        <p:txBody>
          <a:bodyPr>
            <a:noAutofit/>
          </a:bodyPr>
          <a:lstStyle/>
          <a:p>
            <a:pPr marL="0" indent="0">
              <a:buNone/>
            </a:pPr>
            <a:r>
              <a:rPr lang="en-US" sz="2000" b="1" dirty="0">
                <a:solidFill>
                  <a:srgbClr val="0E0E0E"/>
                </a:solidFill>
              </a:rPr>
              <a:t>Learn more at: digital.va.gov/</a:t>
            </a:r>
            <a:r>
              <a:rPr lang="en-US" sz="2000" b="1" dirty="0" err="1">
                <a:solidFill>
                  <a:srgbClr val="0E0E0E"/>
                </a:solidFill>
              </a:rPr>
              <a:t>VAWay</a:t>
            </a:r>
            <a:r>
              <a:rPr lang="en-US" sz="2000" b="1" dirty="0">
                <a:solidFill>
                  <a:srgbClr val="0E0E0E"/>
                </a:solidFill>
              </a:rPr>
              <a:t>-Software-Factory </a:t>
            </a:r>
          </a:p>
          <a:p>
            <a:pPr marL="0" indent="0">
              <a:buNone/>
            </a:pPr>
            <a:r>
              <a:rPr lang="en-US" sz="2000" dirty="0">
                <a:solidFill>
                  <a:srgbClr val="0E0E0E"/>
                </a:solidFill>
              </a:rPr>
              <a:t>Vendors should review existing SaaS offerings and requirements on the SWF Model website before proposing new products.</a:t>
            </a:r>
          </a:p>
        </p:txBody>
      </p:sp>
      <p:pic>
        <p:nvPicPr>
          <p:cNvPr id="8" name="Content Placeholder 7" descr="Software factory flow graphic with SaaS Software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53</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1002030"/>
            <a:ext cx="2743200" cy="1028700"/>
          </a:xfrm>
        </p:spPr>
      </p:pic>
    </p:spTree>
    <p:extLst>
      <p:ext uri="{BB962C8B-B14F-4D97-AF65-F5344CB8AC3E}">
        <p14:creationId xmlns:p14="http://schemas.microsoft.com/office/powerpoint/2010/main" val="725484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5831F-AEF4-7650-7122-CC3E00772EFA}"/>
              </a:ext>
              <a:ext uri="{C183D7F6-B498-43B3-948B-1728B52AA6E4}">
                <adec:decorative xmlns:adec="http://schemas.microsoft.com/office/drawing/2017/decorative" val="1"/>
              </a:ext>
            </a:extLst>
          </p:cNvPr>
          <p:cNvSpPr/>
          <p:nvPr/>
        </p:nvSpPr>
        <p:spPr>
          <a:xfrm>
            <a:off x="76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4BAA5-4CCA-EF92-6E79-0487AF3C0E2A}"/>
              </a:ext>
              <a:ext uri="{C183D7F6-B498-43B3-948B-1728B52AA6E4}">
                <adec:decorative xmlns:adec="http://schemas.microsoft.com/office/drawing/2017/decorative" val="1"/>
              </a:ext>
            </a:extLst>
          </p:cNvPr>
          <p:cNvSpPr/>
          <p:nvPr/>
        </p:nvSpPr>
        <p:spPr>
          <a:xfrm>
            <a:off x="3124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C8BDF-1CD6-C95A-867D-BD4CB3E633BE}"/>
              </a:ext>
              <a:ext uri="{C183D7F6-B498-43B3-948B-1728B52AA6E4}">
                <adec:decorative xmlns:adec="http://schemas.microsoft.com/office/drawing/2017/decorative" val="1"/>
              </a:ext>
            </a:extLst>
          </p:cNvPr>
          <p:cNvSpPr/>
          <p:nvPr/>
        </p:nvSpPr>
        <p:spPr>
          <a:xfrm>
            <a:off x="6172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1E18FE-D30E-937C-E1EE-5B174CEA3040}"/>
              </a:ext>
            </a:extLst>
          </p:cNvPr>
          <p:cNvSpPr>
            <a:spLocks noGrp="1"/>
          </p:cNvSpPr>
          <p:nvPr>
            <p:ph type="title"/>
          </p:nvPr>
        </p:nvSpPr>
        <p:spPr/>
        <p:txBody>
          <a:bodyPr>
            <a:normAutofit fontScale="90000"/>
          </a:bodyPr>
          <a:lstStyle/>
          <a:p>
            <a:r>
              <a:rPr lang="en-US" dirty="0"/>
              <a:t>SaaS Software Factory Benefits</a:t>
            </a:r>
          </a:p>
        </p:txBody>
      </p:sp>
      <p:pic>
        <p:nvPicPr>
          <p:cNvPr id="9" name="Content Placeholder 8" descr="SaaS Software Factory graphic with star made of a paper airplane.">
            <a:extLst>
              <a:ext uri="{FF2B5EF4-FFF2-40B4-BE49-F238E27FC236}">
                <a16:creationId xmlns:a16="http://schemas.microsoft.com/office/drawing/2014/main" id="{49BFE278-8003-9295-D0B5-5F87F31611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743200" y="914400"/>
            <a:ext cx="3456440" cy="1828804"/>
          </a:xfrm>
        </p:spPr>
      </p:pic>
      <p:sp>
        <p:nvSpPr>
          <p:cNvPr id="5" name="Content Placeholder 4">
            <a:extLst>
              <a:ext uri="{FF2B5EF4-FFF2-40B4-BE49-F238E27FC236}">
                <a16:creationId xmlns:a16="http://schemas.microsoft.com/office/drawing/2014/main" id="{0D60B2A0-667F-D9D8-88C1-8020E0078474}"/>
              </a:ext>
            </a:extLst>
          </p:cNvPr>
          <p:cNvSpPr>
            <a:spLocks noGrp="1"/>
          </p:cNvSpPr>
          <p:nvPr>
            <p:ph sz="quarter" idx="14"/>
          </p:nvPr>
        </p:nvSpPr>
        <p:spPr>
          <a:xfrm>
            <a:off x="152400" y="3124200"/>
            <a:ext cx="2743200" cy="1828800"/>
          </a:xfrm>
        </p:spPr>
        <p:txBody>
          <a:bodyPr>
            <a:noAutofit/>
          </a:bodyPr>
          <a:lstStyle/>
          <a:p>
            <a:pPr marL="0" indent="0">
              <a:buNone/>
            </a:pPr>
            <a:r>
              <a:rPr lang="en-US" sz="2000" b="1" dirty="0">
                <a:solidFill>
                  <a:schemeClr val="bg1"/>
                </a:solidFill>
              </a:rPr>
              <a:t>Existing Catalog: </a:t>
            </a:r>
            <a:r>
              <a:rPr lang="en-US" sz="2000" dirty="0">
                <a:solidFill>
                  <a:schemeClr val="bg1"/>
                </a:solidFill>
              </a:rPr>
              <a:t>Prioritizes the reuse of procured SaaS products available in VA’s existing marketplace.</a:t>
            </a:r>
          </a:p>
        </p:txBody>
      </p:sp>
      <p:sp>
        <p:nvSpPr>
          <p:cNvPr id="6" name="Content Placeholder 5">
            <a:extLst>
              <a:ext uri="{FF2B5EF4-FFF2-40B4-BE49-F238E27FC236}">
                <a16:creationId xmlns:a16="http://schemas.microsoft.com/office/drawing/2014/main" id="{5AF06B47-A3C0-37CC-989C-6DD8EEC1D2D9}"/>
              </a:ext>
            </a:extLst>
          </p:cNvPr>
          <p:cNvSpPr>
            <a:spLocks noGrp="1"/>
          </p:cNvSpPr>
          <p:nvPr>
            <p:ph sz="quarter" idx="15"/>
          </p:nvPr>
        </p:nvSpPr>
        <p:spPr>
          <a:xfrm>
            <a:off x="3200400" y="3124200"/>
            <a:ext cx="2743200" cy="2514600"/>
          </a:xfrm>
        </p:spPr>
        <p:txBody>
          <a:bodyPr>
            <a:noAutofit/>
          </a:bodyPr>
          <a:lstStyle/>
          <a:p>
            <a:pPr marL="0" indent="0">
              <a:buNone/>
            </a:pPr>
            <a:r>
              <a:rPr lang="en-US" sz="2000" b="1" dirty="0">
                <a:solidFill>
                  <a:schemeClr val="bg1"/>
                </a:solidFill>
              </a:rPr>
              <a:t>Usage Standards: </a:t>
            </a:r>
            <a:r>
              <a:rPr lang="en-US" sz="2000" dirty="0">
                <a:solidFill>
                  <a:schemeClr val="bg1"/>
                </a:solidFill>
              </a:rPr>
              <a:t>Enforces specific requirements and processes for using SaaS solutions that vendors must follow.</a:t>
            </a:r>
          </a:p>
        </p:txBody>
      </p:sp>
      <p:sp>
        <p:nvSpPr>
          <p:cNvPr id="7" name="Content Placeholder 6">
            <a:extLst>
              <a:ext uri="{FF2B5EF4-FFF2-40B4-BE49-F238E27FC236}">
                <a16:creationId xmlns:a16="http://schemas.microsoft.com/office/drawing/2014/main" id="{5DBAA503-1F0D-8D21-E561-B6E2A424C708}"/>
              </a:ext>
            </a:extLst>
          </p:cNvPr>
          <p:cNvSpPr>
            <a:spLocks noGrp="1"/>
          </p:cNvSpPr>
          <p:nvPr>
            <p:ph sz="quarter" idx="16"/>
          </p:nvPr>
        </p:nvSpPr>
        <p:spPr>
          <a:xfrm>
            <a:off x="6248400" y="3124200"/>
            <a:ext cx="2743200" cy="2286000"/>
          </a:xfrm>
        </p:spPr>
        <p:txBody>
          <a:bodyPr>
            <a:normAutofit/>
          </a:bodyPr>
          <a:lstStyle/>
          <a:p>
            <a:pPr marL="0" indent="0">
              <a:buNone/>
            </a:pPr>
            <a:r>
              <a:rPr lang="en-US" sz="2000" b="1" dirty="0">
                <a:solidFill>
                  <a:schemeClr val="bg1"/>
                </a:solidFill>
              </a:rPr>
              <a:t>Systematic Approach:  </a:t>
            </a:r>
            <a:r>
              <a:rPr lang="en-US" sz="2000" dirty="0">
                <a:solidFill>
                  <a:schemeClr val="bg1"/>
                </a:solidFill>
              </a:rPr>
              <a:t>Aims to standardize the delivery of SaaS solutions using best practices for consistent and effective implementation.</a:t>
            </a:r>
          </a:p>
        </p:txBody>
      </p:sp>
      <p:sp>
        <p:nvSpPr>
          <p:cNvPr id="3" name="Slide Number Placeholder 2">
            <a:extLst>
              <a:ext uri="{FF2B5EF4-FFF2-40B4-BE49-F238E27FC236}">
                <a16:creationId xmlns:a16="http://schemas.microsoft.com/office/drawing/2014/main" id="{5D2A1F10-6775-6B1D-00D2-5B3AC5F9A43C}"/>
              </a:ext>
            </a:extLst>
          </p:cNvPr>
          <p:cNvSpPr>
            <a:spLocks noGrp="1"/>
          </p:cNvSpPr>
          <p:nvPr>
            <p:ph type="sldNum" sz="quarter" idx="12"/>
          </p:nvPr>
        </p:nvSpPr>
        <p:spPr/>
        <p:txBody>
          <a:bodyPr/>
          <a:lstStyle/>
          <a:p>
            <a:fld id="{D983F1FA-211D-3044-9E35-958DFBC26156}" type="slidenum">
              <a:rPr lang="en-US" smtClean="0">
                <a:solidFill>
                  <a:prstClr val="white"/>
                </a:solidFill>
              </a:rPr>
              <a:pPr/>
              <a:t>54</a:t>
            </a:fld>
            <a:endParaRPr lang="en-US" dirty="0">
              <a:solidFill>
                <a:prstClr val="white"/>
              </a:solidFill>
            </a:endParaRPr>
          </a:p>
        </p:txBody>
      </p:sp>
    </p:spTree>
    <p:extLst>
      <p:ext uri="{BB962C8B-B14F-4D97-AF65-F5344CB8AC3E}">
        <p14:creationId xmlns:p14="http://schemas.microsoft.com/office/powerpoint/2010/main" val="1849919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PaaS Software Factory</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252185" y="1219200"/>
            <a:ext cx="3657600" cy="1655054"/>
          </a:xfrm>
        </p:spPr>
        <p:txBody>
          <a:bodyPr>
            <a:noAutofit/>
          </a:bodyPr>
          <a:lstStyle/>
          <a:p>
            <a:pPr marL="0" indent="0">
              <a:buNone/>
            </a:pPr>
            <a:r>
              <a:rPr lang="en-US" sz="2000" b="1" dirty="0">
                <a:solidFill>
                  <a:srgbClr val="0E0E0E"/>
                </a:solidFill>
              </a:rPr>
              <a:t>Vendor Integration: </a:t>
            </a:r>
            <a:r>
              <a:rPr lang="en-US" sz="2000" dirty="0">
                <a:solidFill>
                  <a:srgbClr val="0E0E0E"/>
                </a:solidFill>
              </a:rPr>
              <a:t>Vendors are encouraged to understand and integrate with the VA’s specified PaaS platforms, preparing for potential collaborations.</a:t>
            </a:r>
          </a:p>
        </p:txBody>
      </p:sp>
      <p:pic>
        <p:nvPicPr>
          <p:cNvPr id="8" name="Content Placeholder 7" descr="Software factory flow graphic with PaaS Software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55</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1002030"/>
            <a:ext cx="2743200" cy="1028700"/>
          </a:xfrm>
        </p:spPr>
      </p:pic>
    </p:spTree>
    <p:extLst>
      <p:ext uri="{BB962C8B-B14F-4D97-AF65-F5344CB8AC3E}">
        <p14:creationId xmlns:p14="http://schemas.microsoft.com/office/powerpoint/2010/main" val="1459590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5831F-AEF4-7650-7122-CC3E00772EFA}"/>
              </a:ext>
              <a:ext uri="{C183D7F6-B498-43B3-948B-1728B52AA6E4}">
                <adec:decorative xmlns:adec="http://schemas.microsoft.com/office/drawing/2017/decorative" val="1"/>
              </a:ext>
            </a:extLst>
          </p:cNvPr>
          <p:cNvSpPr/>
          <p:nvPr/>
        </p:nvSpPr>
        <p:spPr>
          <a:xfrm>
            <a:off x="76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4BAA5-4CCA-EF92-6E79-0487AF3C0E2A}"/>
              </a:ext>
              <a:ext uri="{C183D7F6-B498-43B3-948B-1728B52AA6E4}">
                <adec:decorative xmlns:adec="http://schemas.microsoft.com/office/drawing/2017/decorative" val="1"/>
              </a:ext>
            </a:extLst>
          </p:cNvPr>
          <p:cNvSpPr/>
          <p:nvPr/>
        </p:nvSpPr>
        <p:spPr>
          <a:xfrm>
            <a:off x="3124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C8BDF-1CD6-C95A-867D-BD4CB3E633BE}"/>
              </a:ext>
              <a:ext uri="{C183D7F6-B498-43B3-948B-1728B52AA6E4}">
                <adec:decorative xmlns:adec="http://schemas.microsoft.com/office/drawing/2017/decorative" val="1"/>
              </a:ext>
            </a:extLst>
          </p:cNvPr>
          <p:cNvSpPr/>
          <p:nvPr/>
        </p:nvSpPr>
        <p:spPr>
          <a:xfrm>
            <a:off x="6172200" y="3003071"/>
            <a:ext cx="2895600" cy="2826701"/>
          </a:xfrm>
          <a:prstGeom prst="rect">
            <a:avLst/>
          </a:prstGeom>
          <a:solidFill>
            <a:srgbClr val="4040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1E18FE-D30E-937C-E1EE-5B174CEA3040}"/>
              </a:ext>
            </a:extLst>
          </p:cNvPr>
          <p:cNvSpPr>
            <a:spLocks noGrp="1"/>
          </p:cNvSpPr>
          <p:nvPr>
            <p:ph type="title"/>
          </p:nvPr>
        </p:nvSpPr>
        <p:spPr/>
        <p:txBody>
          <a:bodyPr>
            <a:normAutofit fontScale="90000"/>
          </a:bodyPr>
          <a:lstStyle/>
          <a:p>
            <a:r>
              <a:rPr lang="en-US" dirty="0"/>
              <a:t>PaaS Software Factory Benefits</a:t>
            </a:r>
          </a:p>
        </p:txBody>
      </p:sp>
      <p:pic>
        <p:nvPicPr>
          <p:cNvPr id="9" name="Content Placeholder 8" descr="PaaS Software Factory graphic with star made of a paper airplane.">
            <a:extLst>
              <a:ext uri="{FF2B5EF4-FFF2-40B4-BE49-F238E27FC236}">
                <a16:creationId xmlns:a16="http://schemas.microsoft.com/office/drawing/2014/main" id="{49BFE278-8003-9295-D0B5-5F87F31611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743200" y="914400"/>
            <a:ext cx="3462828" cy="1828958"/>
          </a:xfrm>
        </p:spPr>
      </p:pic>
      <p:sp>
        <p:nvSpPr>
          <p:cNvPr id="5" name="Content Placeholder 4">
            <a:extLst>
              <a:ext uri="{FF2B5EF4-FFF2-40B4-BE49-F238E27FC236}">
                <a16:creationId xmlns:a16="http://schemas.microsoft.com/office/drawing/2014/main" id="{0D60B2A0-667F-D9D8-88C1-8020E0078474}"/>
              </a:ext>
            </a:extLst>
          </p:cNvPr>
          <p:cNvSpPr>
            <a:spLocks noGrp="1"/>
          </p:cNvSpPr>
          <p:nvPr>
            <p:ph sz="quarter" idx="14"/>
          </p:nvPr>
        </p:nvSpPr>
        <p:spPr>
          <a:xfrm>
            <a:off x="152400" y="3124200"/>
            <a:ext cx="2743200" cy="1828800"/>
          </a:xfrm>
        </p:spPr>
        <p:txBody>
          <a:bodyPr>
            <a:noAutofit/>
          </a:bodyPr>
          <a:lstStyle/>
          <a:p>
            <a:pPr marL="0" indent="0">
              <a:buNone/>
            </a:pPr>
            <a:r>
              <a:rPr lang="en-US" sz="2000" b="1" dirty="0">
                <a:solidFill>
                  <a:schemeClr val="bg1"/>
                </a:solidFill>
              </a:rPr>
              <a:t>Systematization: </a:t>
            </a:r>
            <a:r>
              <a:rPr lang="en-US" sz="2000" dirty="0">
                <a:solidFill>
                  <a:schemeClr val="bg1"/>
                </a:solidFill>
              </a:rPr>
              <a:t>Efforts are underway to formalize the delivery of PaaS solutions using DevOps principles to ensure efficiency and quality.</a:t>
            </a:r>
          </a:p>
        </p:txBody>
      </p:sp>
      <p:sp>
        <p:nvSpPr>
          <p:cNvPr id="6" name="Content Placeholder 5">
            <a:extLst>
              <a:ext uri="{FF2B5EF4-FFF2-40B4-BE49-F238E27FC236}">
                <a16:creationId xmlns:a16="http://schemas.microsoft.com/office/drawing/2014/main" id="{5AF06B47-A3C0-37CC-989C-6DD8EEC1D2D9}"/>
              </a:ext>
            </a:extLst>
          </p:cNvPr>
          <p:cNvSpPr>
            <a:spLocks noGrp="1"/>
          </p:cNvSpPr>
          <p:nvPr>
            <p:ph sz="quarter" idx="15"/>
          </p:nvPr>
        </p:nvSpPr>
        <p:spPr>
          <a:xfrm>
            <a:off x="3200400" y="3124200"/>
            <a:ext cx="2743200" cy="2514600"/>
          </a:xfrm>
        </p:spPr>
        <p:txBody>
          <a:bodyPr>
            <a:noAutofit/>
          </a:bodyPr>
          <a:lstStyle/>
          <a:p>
            <a:pPr marL="0" indent="0">
              <a:buNone/>
            </a:pPr>
            <a:r>
              <a:rPr lang="en-US" sz="2000" b="1" dirty="0">
                <a:solidFill>
                  <a:schemeClr val="bg1"/>
                </a:solidFill>
              </a:rPr>
              <a:t>Standardized Delivery: </a:t>
            </a:r>
          </a:p>
          <a:p>
            <a:pPr marL="0" indent="0">
              <a:buNone/>
            </a:pPr>
            <a:r>
              <a:rPr lang="en-US" sz="2000" dirty="0">
                <a:solidFill>
                  <a:schemeClr val="bg1"/>
                </a:solidFill>
              </a:rPr>
              <a:t>VA utilizes a consistent approach and established contracts for deploying features across its designated PaaS platforms.</a:t>
            </a:r>
          </a:p>
        </p:txBody>
      </p:sp>
      <p:sp>
        <p:nvSpPr>
          <p:cNvPr id="7" name="Content Placeholder 6">
            <a:extLst>
              <a:ext uri="{FF2B5EF4-FFF2-40B4-BE49-F238E27FC236}">
                <a16:creationId xmlns:a16="http://schemas.microsoft.com/office/drawing/2014/main" id="{5DBAA503-1F0D-8D21-E561-B6E2A424C708}"/>
              </a:ext>
            </a:extLst>
          </p:cNvPr>
          <p:cNvSpPr>
            <a:spLocks noGrp="1"/>
          </p:cNvSpPr>
          <p:nvPr>
            <p:ph sz="quarter" idx="16"/>
          </p:nvPr>
        </p:nvSpPr>
        <p:spPr>
          <a:xfrm>
            <a:off x="6248400" y="3124200"/>
            <a:ext cx="2743200" cy="2286000"/>
          </a:xfrm>
        </p:spPr>
        <p:txBody>
          <a:bodyPr>
            <a:normAutofit fontScale="92500" lnSpcReduction="10000"/>
          </a:bodyPr>
          <a:lstStyle/>
          <a:p>
            <a:pPr marL="0" indent="0">
              <a:buNone/>
            </a:pPr>
            <a:r>
              <a:rPr lang="en-US" sz="2000" b="1" dirty="0">
                <a:solidFill>
                  <a:schemeClr val="bg1"/>
                </a:solidFill>
              </a:rPr>
              <a:t>Designated PaaS Solutions:  </a:t>
            </a:r>
            <a:r>
              <a:rPr lang="en-US" sz="2000" dirty="0">
                <a:solidFill>
                  <a:schemeClr val="bg1"/>
                </a:solidFill>
              </a:rPr>
              <a:t>VA has approved three primary PaaS platforms: Salesforce, </a:t>
            </a:r>
            <a:r>
              <a:rPr lang="en-US" sz="2000" dirty="0" err="1">
                <a:solidFill>
                  <a:schemeClr val="bg1"/>
                </a:solidFill>
              </a:rPr>
              <a:t>Pega</a:t>
            </a:r>
            <a:r>
              <a:rPr lang="en-US" sz="2000" dirty="0">
                <a:solidFill>
                  <a:schemeClr val="bg1"/>
                </a:solidFill>
              </a:rPr>
              <a:t>, and Dynamics 365, to streamline processes and improve service delivery.</a:t>
            </a:r>
          </a:p>
        </p:txBody>
      </p:sp>
      <p:sp>
        <p:nvSpPr>
          <p:cNvPr id="3" name="Slide Number Placeholder 2">
            <a:extLst>
              <a:ext uri="{FF2B5EF4-FFF2-40B4-BE49-F238E27FC236}">
                <a16:creationId xmlns:a16="http://schemas.microsoft.com/office/drawing/2014/main" id="{5D2A1F10-6775-6B1D-00D2-5B3AC5F9A43C}"/>
              </a:ext>
            </a:extLst>
          </p:cNvPr>
          <p:cNvSpPr>
            <a:spLocks noGrp="1"/>
          </p:cNvSpPr>
          <p:nvPr>
            <p:ph type="sldNum" sz="quarter" idx="12"/>
          </p:nvPr>
        </p:nvSpPr>
        <p:spPr/>
        <p:txBody>
          <a:bodyPr/>
          <a:lstStyle/>
          <a:p>
            <a:fld id="{D983F1FA-211D-3044-9E35-958DFBC26156}" type="slidenum">
              <a:rPr lang="en-US" smtClean="0">
                <a:solidFill>
                  <a:prstClr val="white"/>
                </a:solidFill>
              </a:rPr>
              <a:pPr/>
              <a:t>56</a:t>
            </a:fld>
            <a:endParaRPr lang="en-US" dirty="0">
              <a:solidFill>
                <a:prstClr val="white"/>
              </a:solidFill>
            </a:endParaRPr>
          </a:p>
        </p:txBody>
      </p:sp>
    </p:spTree>
    <p:extLst>
      <p:ext uri="{BB962C8B-B14F-4D97-AF65-F5344CB8AC3E}">
        <p14:creationId xmlns:p14="http://schemas.microsoft.com/office/powerpoint/2010/main" val="3244726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err="1"/>
              <a:t>CustomDev</a:t>
            </a:r>
            <a:r>
              <a:rPr lang="en-US" sz="3600" dirty="0"/>
              <a:t> Software Factory</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252185" y="990600"/>
            <a:ext cx="3657600" cy="1655054"/>
          </a:xfrm>
        </p:spPr>
        <p:txBody>
          <a:bodyPr>
            <a:noAutofit/>
          </a:bodyPr>
          <a:lstStyle/>
          <a:p>
            <a:pPr marL="0" indent="0">
              <a:buNone/>
            </a:pPr>
            <a:r>
              <a:rPr lang="en-US" sz="2000" b="1" dirty="0">
                <a:solidFill>
                  <a:srgbClr val="0E0E0E"/>
                </a:solidFill>
              </a:rPr>
              <a:t>Platform Reuse: </a:t>
            </a:r>
            <a:r>
              <a:rPr lang="en-US" sz="2000" dirty="0">
                <a:solidFill>
                  <a:srgbClr val="0E0E0E"/>
                </a:solidFill>
              </a:rPr>
              <a:t>These platforms are promoted for reuse to ensure consistency across development efforts and Vendors are encouraged to deliver specific features or functionalities within these established platforms.</a:t>
            </a:r>
          </a:p>
        </p:txBody>
      </p:sp>
      <p:pic>
        <p:nvPicPr>
          <p:cNvPr id="8" name="Content Placeholder 7" descr="Software factory flow graphic with Custom Software factory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57</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1002030"/>
            <a:ext cx="2743200" cy="1028700"/>
          </a:xfrm>
        </p:spPr>
      </p:pic>
    </p:spTree>
    <p:extLst>
      <p:ext uri="{BB962C8B-B14F-4D97-AF65-F5344CB8AC3E}">
        <p14:creationId xmlns:p14="http://schemas.microsoft.com/office/powerpoint/2010/main" val="4169433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5831F-AEF4-7650-7122-CC3E00772EFA}"/>
              </a:ext>
              <a:ext uri="{C183D7F6-B498-43B3-948B-1728B52AA6E4}">
                <adec:decorative xmlns:adec="http://schemas.microsoft.com/office/drawing/2017/decorative" val="1"/>
              </a:ext>
            </a:extLst>
          </p:cNvPr>
          <p:cNvSpPr/>
          <p:nvPr/>
        </p:nvSpPr>
        <p:spPr>
          <a:xfrm>
            <a:off x="76200" y="3003071"/>
            <a:ext cx="2895600" cy="2826701"/>
          </a:xfrm>
          <a:prstGeom prst="rect">
            <a:avLst/>
          </a:prstGeom>
          <a:solidFill>
            <a:srgbClr val="04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4BAA5-4CCA-EF92-6E79-0487AF3C0E2A}"/>
              </a:ext>
              <a:ext uri="{C183D7F6-B498-43B3-948B-1728B52AA6E4}">
                <adec:decorative xmlns:adec="http://schemas.microsoft.com/office/drawing/2017/decorative" val="1"/>
              </a:ext>
            </a:extLst>
          </p:cNvPr>
          <p:cNvSpPr/>
          <p:nvPr/>
        </p:nvSpPr>
        <p:spPr>
          <a:xfrm>
            <a:off x="3124200" y="3003071"/>
            <a:ext cx="2895600" cy="2826701"/>
          </a:xfrm>
          <a:prstGeom prst="rect">
            <a:avLst/>
          </a:prstGeom>
          <a:solidFill>
            <a:srgbClr val="04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C8BDF-1CD6-C95A-867D-BD4CB3E633BE}"/>
              </a:ext>
              <a:ext uri="{C183D7F6-B498-43B3-948B-1728B52AA6E4}">
                <adec:decorative xmlns:adec="http://schemas.microsoft.com/office/drawing/2017/decorative" val="1"/>
              </a:ext>
            </a:extLst>
          </p:cNvPr>
          <p:cNvSpPr/>
          <p:nvPr/>
        </p:nvSpPr>
        <p:spPr>
          <a:xfrm>
            <a:off x="6172200" y="3003071"/>
            <a:ext cx="2895600" cy="2826701"/>
          </a:xfrm>
          <a:prstGeom prst="rect">
            <a:avLst/>
          </a:prstGeom>
          <a:solidFill>
            <a:srgbClr val="04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1E18FE-D30E-937C-E1EE-5B174CEA3040}"/>
              </a:ext>
            </a:extLst>
          </p:cNvPr>
          <p:cNvSpPr>
            <a:spLocks noGrp="1"/>
          </p:cNvSpPr>
          <p:nvPr>
            <p:ph type="title"/>
          </p:nvPr>
        </p:nvSpPr>
        <p:spPr/>
        <p:txBody>
          <a:bodyPr>
            <a:normAutofit fontScale="90000"/>
          </a:bodyPr>
          <a:lstStyle/>
          <a:p>
            <a:r>
              <a:rPr lang="en-US" dirty="0" err="1"/>
              <a:t>CustomDev</a:t>
            </a:r>
            <a:r>
              <a:rPr lang="en-US" dirty="0"/>
              <a:t> Software Factory Benefits</a:t>
            </a:r>
          </a:p>
        </p:txBody>
      </p:sp>
      <p:pic>
        <p:nvPicPr>
          <p:cNvPr id="9" name="Content Placeholder 8" descr="Custom Software Factory graphic with star made of a paper airplane.">
            <a:extLst>
              <a:ext uri="{FF2B5EF4-FFF2-40B4-BE49-F238E27FC236}">
                <a16:creationId xmlns:a16="http://schemas.microsoft.com/office/drawing/2014/main" id="{49BFE278-8003-9295-D0B5-5F87F31611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743041" y="914400"/>
            <a:ext cx="3657918" cy="1780186"/>
          </a:xfrm>
        </p:spPr>
      </p:pic>
      <p:sp>
        <p:nvSpPr>
          <p:cNvPr id="5" name="Content Placeholder 4">
            <a:extLst>
              <a:ext uri="{FF2B5EF4-FFF2-40B4-BE49-F238E27FC236}">
                <a16:creationId xmlns:a16="http://schemas.microsoft.com/office/drawing/2014/main" id="{0D60B2A0-667F-D9D8-88C1-8020E0078474}"/>
              </a:ext>
            </a:extLst>
          </p:cNvPr>
          <p:cNvSpPr>
            <a:spLocks noGrp="1"/>
          </p:cNvSpPr>
          <p:nvPr>
            <p:ph sz="quarter" idx="14"/>
          </p:nvPr>
        </p:nvSpPr>
        <p:spPr>
          <a:xfrm>
            <a:off x="152400" y="3124200"/>
            <a:ext cx="2743200" cy="1828800"/>
          </a:xfrm>
        </p:spPr>
        <p:txBody>
          <a:bodyPr>
            <a:noAutofit/>
          </a:bodyPr>
          <a:lstStyle/>
          <a:p>
            <a:pPr marL="0" indent="0">
              <a:buNone/>
            </a:pPr>
            <a:r>
              <a:rPr lang="en-US" sz="2000" b="1" dirty="0">
                <a:solidFill>
                  <a:schemeClr val="bg1"/>
                </a:solidFill>
              </a:rPr>
              <a:t>Systematization with DevOps: </a:t>
            </a:r>
            <a:r>
              <a:rPr lang="en-US" sz="2000" dirty="0">
                <a:solidFill>
                  <a:schemeClr val="bg1"/>
                </a:solidFill>
              </a:rPr>
              <a:t>The VA Way seeks to systematize custom software delivery by integrating DevOps best practices.</a:t>
            </a:r>
          </a:p>
        </p:txBody>
      </p:sp>
      <p:sp>
        <p:nvSpPr>
          <p:cNvPr id="6" name="Content Placeholder 5">
            <a:extLst>
              <a:ext uri="{FF2B5EF4-FFF2-40B4-BE49-F238E27FC236}">
                <a16:creationId xmlns:a16="http://schemas.microsoft.com/office/drawing/2014/main" id="{5AF06B47-A3C0-37CC-989C-6DD8EEC1D2D9}"/>
              </a:ext>
            </a:extLst>
          </p:cNvPr>
          <p:cNvSpPr>
            <a:spLocks noGrp="1"/>
          </p:cNvSpPr>
          <p:nvPr>
            <p:ph sz="quarter" idx="15"/>
          </p:nvPr>
        </p:nvSpPr>
        <p:spPr>
          <a:xfrm>
            <a:off x="3154680" y="3124200"/>
            <a:ext cx="2834640" cy="2514600"/>
          </a:xfrm>
        </p:spPr>
        <p:txBody>
          <a:bodyPr>
            <a:noAutofit/>
          </a:bodyPr>
          <a:lstStyle/>
          <a:p>
            <a:pPr marL="0" indent="0">
              <a:buNone/>
            </a:pPr>
            <a:r>
              <a:rPr lang="en-US" sz="2000" b="1" dirty="0">
                <a:solidFill>
                  <a:schemeClr val="bg1"/>
                </a:solidFill>
              </a:rPr>
              <a:t>Standardized Requirements: </a:t>
            </a:r>
            <a:r>
              <a:rPr lang="en-US" sz="2000" dirty="0">
                <a:solidFill>
                  <a:schemeClr val="bg1"/>
                </a:solidFill>
              </a:rPr>
              <a:t>A common set of requirements for custom software development has been established, alongside four approved platforms.</a:t>
            </a:r>
          </a:p>
        </p:txBody>
      </p:sp>
      <p:sp>
        <p:nvSpPr>
          <p:cNvPr id="7" name="Content Placeholder 6">
            <a:extLst>
              <a:ext uri="{FF2B5EF4-FFF2-40B4-BE49-F238E27FC236}">
                <a16:creationId xmlns:a16="http://schemas.microsoft.com/office/drawing/2014/main" id="{5DBAA503-1F0D-8D21-E561-B6E2A424C708}"/>
              </a:ext>
            </a:extLst>
          </p:cNvPr>
          <p:cNvSpPr>
            <a:spLocks noGrp="1"/>
          </p:cNvSpPr>
          <p:nvPr>
            <p:ph sz="quarter" idx="16"/>
          </p:nvPr>
        </p:nvSpPr>
        <p:spPr>
          <a:xfrm>
            <a:off x="6248400" y="3124200"/>
            <a:ext cx="2743200" cy="2286000"/>
          </a:xfrm>
        </p:spPr>
        <p:txBody>
          <a:bodyPr>
            <a:normAutofit/>
          </a:bodyPr>
          <a:lstStyle/>
          <a:p>
            <a:pPr marL="0" indent="0">
              <a:buNone/>
            </a:pPr>
            <a:r>
              <a:rPr lang="en-US" sz="2000" b="1" dirty="0">
                <a:solidFill>
                  <a:schemeClr val="bg1"/>
                </a:solidFill>
              </a:rPr>
              <a:t>Efficiency and Standardization: </a:t>
            </a:r>
            <a:r>
              <a:rPr lang="en-US" sz="2000" dirty="0">
                <a:solidFill>
                  <a:schemeClr val="bg1"/>
                </a:solidFill>
              </a:rPr>
              <a:t>The aim is to enhance standardization and efficiency in VA’s custom software development processes.</a:t>
            </a:r>
          </a:p>
        </p:txBody>
      </p:sp>
      <p:sp>
        <p:nvSpPr>
          <p:cNvPr id="3" name="Slide Number Placeholder 2">
            <a:extLst>
              <a:ext uri="{FF2B5EF4-FFF2-40B4-BE49-F238E27FC236}">
                <a16:creationId xmlns:a16="http://schemas.microsoft.com/office/drawing/2014/main" id="{5D2A1F10-6775-6B1D-00D2-5B3AC5F9A43C}"/>
              </a:ext>
            </a:extLst>
          </p:cNvPr>
          <p:cNvSpPr>
            <a:spLocks noGrp="1"/>
          </p:cNvSpPr>
          <p:nvPr>
            <p:ph type="sldNum" sz="quarter" idx="12"/>
          </p:nvPr>
        </p:nvSpPr>
        <p:spPr/>
        <p:txBody>
          <a:bodyPr/>
          <a:lstStyle/>
          <a:p>
            <a:fld id="{D983F1FA-211D-3044-9E35-958DFBC26156}" type="slidenum">
              <a:rPr lang="en-US" smtClean="0">
                <a:solidFill>
                  <a:prstClr val="white"/>
                </a:solidFill>
              </a:rPr>
              <a:pPr/>
              <a:t>58</a:t>
            </a:fld>
            <a:endParaRPr lang="en-US" dirty="0">
              <a:solidFill>
                <a:prstClr val="white"/>
              </a:solidFill>
            </a:endParaRPr>
          </a:p>
        </p:txBody>
      </p:sp>
    </p:spTree>
    <p:extLst>
      <p:ext uri="{BB962C8B-B14F-4D97-AF65-F5344CB8AC3E}">
        <p14:creationId xmlns:p14="http://schemas.microsoft.com/office/powerpoint/2010/main" val="116845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946A-DF98-48B7-A54E-A19787FB03D5}"/>
              </a:ext>
            </a:extLst>
          </p:cNvPr>
          <p:cNvSpPr>
            <a:spLocks noGrp="1"/>
          </p:cNvSpPr>
          <p:nvPr>
            <p:ph type="title"/>
          </p:nvPr>
        </p:nvSpPr>
        <p:spPr>
          <a:xfrm>
            <a:off x="0" y="-76200"/>
            <a:ext cx="9144000" cy="731520"/>
          </a:xfrm>
        </p:spPr>
        <p:txBody>
          <a:bodyPr>
            <a:noAutofit/>
          </a:bodyPr>
          <a:lstStyle/>
          <a:p>
            <a:r>
              <a:rPr lang="en-US" sz="3600" dirty="0"/>
              <a:t>SWF Utilities</a:t>
            </a:r>
          </a:p>
        </p:txBody>
      </p:sp>
      <p:sp>
        <p:nvSpPr>
          <p:cNvPr id="2" name="Content Placeholder 1">
            <a:extLst>
              <a:ext uri="{FF2B5EF4-FFF2-40B4-BE49-F238E27FC236}">
                <a16:creationId xmlns:a16="http://schemas.microsoft.com/office/drawing/2014/main" id="{B6E6B823-7139-F149-BD85-199065354A39}"/>
              </a:ext>
            </a:extLst>
          </p:cNvPr>
          <p:cNvSpPr>
            <a:spLocks noGrp="1"/>
          </p:cNvSpPr>
          <p:nvPr>
            <p:ph idx="1"/>
          </p:nvPr>
        </p:nvSpPr>
        <p:spPr>
          <a:xfrm>
            <a:off x="252185" y="990600"/>
            <a:ext cx="3657600" cy="1655054"/>
          </a:xfrm>
        </p:spPr>
        <p:txBody>
          <a:bodyPr>
            <a:noAutofit/>
          </a:bodyPr>
          <a:lstStyle/>
          <a:p>
            <a:pPr marL="0" indent="0">
              <a:buNone/>
            </a:pPr>
            <a:r>
              <a:rPr lang="en-US" sz="2000" b="1" dirty="0">
                <a:solidFill>
                  <a:srgbClr val="0E0E0E"/>
                </a:solidFill>
              </a:rPr>
              <a:t>Integration and Usage: </a:t>
            </a:r>
            <a:r>
              <a:rPr lang="en-US" sz="2000" dirty="0">
                <a:solidFill>
                  <a:srgbClr val="0E0E0E"/>
                </a:solidFill>
              </a:rPr>
              <a:t>Vendors can integrate these utilities into their projects, allowing for consistent, standardized functionality across different software solutions.</a:t>
            </a:r>
          </a:p>
        </p:txBody>
      </p:sp>
      <p:pic>
        <p:nvPicPr>
          <p:cNvPr id="8" name="Content Placeholder 7" descr="Software factory flow graphic with Software factory utilities in color with all the other factories grayed out.">
            <a:extLst>
              <a:ext uri="{FF2B5EF4-FFF2-40B4-BE49-F238E27FC236}">
                <a16:creationId xmlns:a16="http://schemas.microsoft.com/office/drawing/2014/main" id="{17E856B6-B0ED-DCB2-BF23-D85EAC3F7808}"/>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a:stretch/>
        </p:blipFill>
        <p:spPr>
          <a:xfrm>
            <a:off x="1645920" y="2377440"/>
            <a:ext cx="7396235" cy="3711933"/>
          </a:xfrm>
        </p:spPr>
      </p:pic>
      <p:sp>
        <p:nvSpPr>
          <p:cNvPr id="3" name="Slide Number Placeholder 2">
            <a:extLst>
              <a:ext uri="{FF2B5EF4-FFF2-40B4-BE49-F238E27FC236}">
                <a16:creationId xmlns:a16="http://schemas.microsoft.com/office/drawing/2014/main" id="{4265D236-0932-0E84-7B65-24E0CCC725BF}"/>
              </a:ext>
            </a:extLst>
          </p:cNvPr>
          <p:cNvSpPr>
            <a:spLocks noGrp="1"/>
          </p:cNvSpPr>
          <p:nvPr>
            <p:ph type="sldNum" sz="quarter" idx="12"/>
          </p:nvPr>
        </p:nvSpPr>
        <p:spPr/>
        <p:txBody>
          <a:bodyPr/>
          <a:lstStyle/>
          <a:p>
            <a:fld id="{D983F1FA-211D-3044-9E35-958DFBC26156}" type="slidenum">
              <a:rPr lang="en-US" smtClean="0">
                <a:solidFill>
                  <a:prstClr val="white"/>
                </a:solidFill>
              </a:rPr>
              <a:pPr/>
              <a:t>59</a:t>
            </a:fld>
            <a:endParaRPr lang="en-US" dirty="0">
              <a:solidFill>
                <a:prstClr val="white"/>
              </a:solidFill>
            </a:endParaRPr>
          </a:p>
        </p:txBody>
      </p:sp>
      <p:pic>
        <p:nvPicPr>
          <p:cNvPr id="10" name="Content Placeholder 9">
            <a:extLst>
              <a:ext uri="{FF2B5EF4-FFF2-40B4-BE49-F238E27FC236}">
                <a16:creationId xmlns:a16="http://schemas.microsoft.com/office/drawing/2014/main" id="{562F8A12-BA93-2546-F3CD-5BB17C2DADC6}"/>
              </a:ext>
              <a:ext uri="{C183D7F6-B498-43B3-948B-1728B52AA6E4}">
                <adec:decorative xmlns:adec="http://schemas.microsoft.com/office/drawing/2017/decorative" val="1"/>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35915" y="1002030"/>
            <a:ext cx="2743200" cy="1028700"/>
          </a:xfrm>
        </p:spPr>
      </p:pic>
    </p:spTree>
    <p:extLst>
      <p:ext uri="{BB962C8B-B14F-4D97-AF65-F5344CB8AC3E}">
        <p14:creationId xmlns:p14="http://schemas.microsoft.com/office/powerpoint/2010/main" val="292378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83F1FA-211D-3044-9E35-958DFBC26156}" type="slidenum">
              <a:rPr lang="en-US" smtClean="0">
                <a:solidFill>
                  <a:prstClr val="white"/>
                </a:solidFill>
              </a:rPr>
              <a:pPr/>
              <a:t>6</a:t>
            </a:fld>
            <a:endParaRPr lang="en-US" dirty="0">
              <a:solidFill>
                <a:prstClr val="white"/>
              </a:solidFill>
            </a:endParaRPr>
          </a:p>
        </p:txBody>
      </p:sp>
      <p:sp>
        <p:nvSpPr>
          <p:cNvPr id="29" name="Title 3">
            <a:extLst>
              <a:ext uri="{FF2B5EF4-FFF2-40B4-BE49-F238E27FC236}">
                <a16:creationId xmlns:a16="http://schemas.microsoft.com/office/drawing/2014/main" id="{BC501DAB-8F0B-45A4-9574-79B910A7DD90}"/>
              </a:ext>
            </a:extLst>
          </p:cNvPr>
          <p:cNvSpPr>
            <a:spLocks noGrp="1"/>
          </p:cNvSpPr>
          <p:nvPr>
            <p:ph type="title"/>
          </p:nvPr>
        </p:nvSpPr>
        <p:spPr>
          <a:xfrm>
            <a:off x="0" y="-76200"/>
            <a:ext cx="9144000" cy="731520"/>
          </a:xfrm>
        </p:spPr>
        <p:txBody>
          <a:bodyPr>
            <a:normAutofit/>
          </a:bodyPr>
          <a:lstStyle/>
          <a:p>
            <a:r>
              <a:rPr lang="en-US" sz="3600" dirty="0">
                <a:latin typeface="Arial" panose="020B0604020202020204" pitchFamily="34" charset="0"/>
                <a:cs typeface="Arial" panose="020B0604020202020204" pitchFamily="34" charset="0"/>
              </a:rPr>
              <a:t>Technology Acquisition Center</a:t>
            </a:r>
          </a:p>
        </p:txBody>
      </p:sp>
      <p:grpSp>
        <p:nvGrpSpPr>
          <p:cNvPr id="2" name="Group 1">
            <a:extLst>
              <a:ext uri="{FF2B5EF4-FFF2-40B4-BE49-F238E27FC236}">
                <a16:creationId xmlns:a16="http://schemas.microsoft.com/office/drawing/2014/main" id="{1C0D7944-CEC8-4849-9BC1-880D3B94E34D}"/>
              </a:ext>
            </a:extLst>
          </p:cNvPr>
          <p:cNvGrpSpPr/>
          <p:nvPr/>
        </p:nvGrpSpPr>
        <p:grpSpPr>
          <a:xfrm>
            <a:off x="742531" y="2743200"/>
            <a:ext cx="7658938" cy="1371600"/>
            <a:chOff x="746454" y="2743200"/>
            <a:chExt cx="7658938" cy="1371600"/>
          </a:xfrm>
        </p:grpSpPr>
        <p:sp>
          <p:nvSpPr>
            <p:cNvPr id="22" name="TextBox 21">
              <a:extLst>
                <a:ext uri="{FF2B5EF4-FFF2-40B4-BE49-F238E27FC236}">
                  <a16:creationId xmlns:a16="http://schemas.microsoft.com/office/drawing/2014/main" id="{3C33E492-3873-4679-A237-1C28B9F275BD}"/>
                </a:ext>
              </a:extLst>
            </p:cNvPr>
            <p:cNvSpPr txBox="1"/>
            <p:nvPr/>
          </p:nvSpPr>
          <p:spPr>
            <a:xfrm>
              <a:off x="1962953" y="2791902"/>
              <a:ext cx="5218096" cy="1274195"/>
            </a:xfrm>
            <a:prstGeom prst="rect">
              <a:avLst/>
            </a:prstGeom>
            <a:noFill/>
          </p:spPr>
          <p:txBody>
            <a:bodyPr wrap="none" rtlCol="0" anchor="ctr">
              <a:spAutoFit/>
            </a:bodyPr>
            <a:lstStyle/>
            <a:p>
              <a:pPr algn="ctr">
                <a:lnSpc>
                  <a:spcPct val="96000"/>
                </a:lnSpc>
              </a:pPr>
              <a:r>
                <a:rPr lang="en-US" sz="4000" b="1" dirty="0">
                  <a:latin typeface="Copperplate Gothic Light" panose="020E0507020206020404" pitchFamily="34" charset="0"/>
                  <a:cs typeface="Arial" panose="020B0604020202020204" pitchFamily="34" charset="0"/>
                </a:rPr>
                <a:t>ORGANIZATIONAL</a:t>
              </a:r>
            </a:p>
            <a:p>
              <a:pPr algn="ctr">
                <a:lnSpc>
                  <a:spcPct val="96000"/>
                </a:lnSpc>
              </a:pPr>
              <a:r>
                <a:rPr lang="en-US" sz="4000" b="1" dirty="0">
                  <a:latin typeface="Copperplate Gothic Light" panose="020E0507020206020404" pitchFamily="34" charset="0"/>
                  <a:cs typeface="Arial" panose="020B0604020202020204" pitchFamily="34" charset="0"/>
                </a:rPr>
                <a:t>OVERVIEW</a:t>
              </a:r>
            </a:p>
          </p:txBody>
        </p:sp>
        <p:cxnSp>
          <p:nvCxnSpPr>
            <p:cNvPr id="23" name="Straight Connector 22">
              <a:extLst>
                <a:ext uri="{FF2B5EF4-FFF2-40B4-BE49-F238E27FC236}">
                  <a16:creationId xmlns:a16="http://schemas.microsoft.com/office/drawing/2014/main" id="{A6EF8399-85DD-4FCF-BB56-B44E2CA70B66}"/>
                </a:ext>
              </a:extLst>
            </p:cNvPr>
            <p:cNvCxnSpPr>
              <a:cxnSpLocks/>
            </p:cNvCxnSpPr>
            <p:nvPr/>
          </p:nvCxnSpPr>
          <p:spPr>
            <a:xfrm>
              <a:off x="749968" y="41148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17BF717-73FD-4073-AEFD-D3770EFBF853}"/>
                </a:ext>
              </a:extLst>
            </p:cNvPr>
            <p:cNvCxnSpPr>
              <a:cxnSpLocks/>
            </p:cNvCxnSpPr>
            <p:nvPr/>
          </p:nvCxnSpPr>
          <p:spPr>
            <a:xfrm>
              <a:off x="746454" y="2743200"/>
              <a:ext cx="7655424" cy="0"/>
            </a:xfrm>
            <a:prstGeom prst="line">
              <a:avLst/>
            </a:prstGeom>
            <a:ln w="38100">
              <a:solidFill>
                <a:schemeClr val="tx2">
                  <a:lumMod val="75000"/>
                </a:schemeClr>
              </a:solidFill>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777702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5831F-AEF4-7650-7122-CC3E00772EFA}"/>
              </a:ext>
              <a:ext uri="{C183D7F6-B498-43B3-948B-1728B52AA6E4}">
                <adec:decorative xmlns:adec="http://schemas.microsoft.com/office/drawing/2017/decorative" val="1"/>
              </a:ext>
            </a:extLst>
          </p:cNvPr>
          <p:cNvSpPr/>
          <p:nvPr/>
        </p:nvSpPr>
        <p:spPr>
          <a:xfrm>
            <a:off x="76200" y="3003071"/>
            <a:ext cx="2895600" cy="2826701"/>
          </a:xfrm>
          <a:prstGeom prst="rect">
            <a:avLst/>
          </a:prstGeom>
          <a:solidFill>
            <a:srgbClr val="05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4BAA5-4CCA-EF92-6E79-0487AF3C0E2A}"/>
              </a:ext>
              <a:ext uri="{C183D7F6-B498-43B3-948B-1728B52AA6E4}">
                <adec:decorative xmlns:adec="http://schemas.microsoft.com/office/drawing/2017/decorative" val="1"/>
              </a:ext>
            </a:extLst>
          </p:cNvPr>
          <p:cNvSpPr/>
          <p:nvPr/>
        </p:nvSpPr>
        <p:spPr>
          <a:xfrm>
            <a:off x="3124200" y="3003071"/>
            <a:ext cx="2895600" cy="2826701"/>
          </a:xfrm>
          <a:prstGeom prst="rect">
            <a:avLst/>
          </a:prstGeom>
          <a:solidFill>
            <a:srgbClr val="05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C8BDF-1CD6-C95A-867D-BD4CB3E633BE}"/>
              </a:ext>
              <a:ext uri="{C183D7F6-B498-43B3-948B-1728B52AA6E4}">
                <adec:decorative xmlns:adec="http://schemas.microsoft.com/office/drawing/2017/decorative" val="1"/>
              </a:ext>
            </a:extLst>
          </p:cNvPr>
          <p:cNvSpPr/>
          <p:nvPr/>
        </p:nvSpPr>
        <p:spPr>
          <a:xfrm>
            <a:off x="6172200" y="3003071"/>
            <a:ext cx="2895600" cy="2826701"/>
          </a:xfrm>
          <a:prstGeom prst="rect">
            <a:avLst/>
          </a:prstGeom>
          <a:solidFill>
            <a:srgbClr val="05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1E18FE-D30E-937C-E1EE-5B174CEA3040}"/>
              </a:ext>
            </a:extLst>
          </p:cNvPr>
          <p:cNvSpPr>
            <a:spLocks noGrp="1"/>
          </p:cNvSpPr>
          <p:nvPr>
            <p:ph type="title"/>
          </p:nvPr>
        </p:nvSpPr>
        <p:spPr/>
        <p:txBody>
          <a:bodyPr>
            <a:normAutofit fontScale="90000"/>
          </a:bodyPr>
          <a:lstStyle/>
          <a:p>
            <a:r>
              <a:rPr lang="en-US" dirty="0"/>
              <a:t>Software Factory Utilities Benefits</a:t>
            </a:r>
          </a:p>
        </p:txBody>
      </p:sp>
      <p:pic>
        <p:nvPicPr>
          <p:cNvPr id="9" name="Content Placeholder 8" descr="Software Factory Utilities graphic with star made of a paper airplane.">
            <a:extLst>
              <a:ext uri="{FF2B5EF4-FFF2-40B4-BE49-F238E27FC236}">
                <a16:creationId xmlns:a16="http://schemas.microsoft.com/office/drawing/2014/main" id="{49BFE278-8003-9295-D0B5-5F87F31611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743200" y="914400"/>
            <a:ext cx="3657600" cy="1780035"/>
          </a:xfrm>
        </p:spPr>
      </p:pic>
      <p:sp>
        <p:nvSpPr>
          <p:cNvPr id="5" name="Content Placeholder 4">
            <a:extLst>
              <a:ext uri="{FF2B5EF4-FFF2-40B4-BE49-F238E27FC236}">
                <a16:creationId xmlns:a16="http://schemas.microsoft.com/office/drawing/2014/main" id="{0D60B2A0-667F-D9D8-88C1-8020E0078474}"/>
              </a:ext>
            </a:extLst>
          </p:cNvPr>
          <p:cNvSpPr>
            <a:spLocks noGrp="1"/>
          </p:cNvSpPr>
          <p:nvPr>
            <p:ph sz="quarter" idx="14"/>
          </p:nvPr>
        </p:nvSpPr>
        <p:spPr>
          <a:xfrm>
            <a:off x="152400" y="3124200"/>
            <a:ext cx="2743200" cy="1828800"/>
          </a:xfrm>
        </p:spPr>
        <p:txBody>
          <a:bodyPr>
            <a:noAutofit/>
          </a:bodyPr>
          <a:lstStyle/>
          <a:p>
            <a:pPr marL="0" indent="0">
              <a:buNone/>
            </a:pPr>
            <a:r>
              <a:rPr lang="en-US" sz="2000" b="1" dirty="0">
                <a:solidFill>
                  <a:schemeClr val="bg1"/>
                </a:solidFill>
              </a:rPr>
              <a:t>Utility Categories: </a:t>
            </a:r>
            <a:r>
              <a:rPr lang="en-US" sz="2000" dirty="0">
                <a:solidFill>
                  <a:schemeClr val="bg1"/>
                </a:solidFill>
              </a:rPr>
              <a:t>SWF Utilities Categories include essential tools and services that standardize and streamline software development at VA.</a:t>
            </a:r>
          </a:p>
        </p:txBody>
      </p:sp>
      <p:sp>
        <p:nvSpPr>
          <p:cNvPr id="6" name="Content Placeholder 5">
            <a:extLst>
              <a:ext uri="{FF2B5EF4-FFF2-40B4-BE49-F238E27FC236}">
                <a16:creationId xmlns:a16="http://schemas.microsoft.com/office/drawing/2014/main" id="{5AF06B47-A3C0-37CC-989C-6DD8EEC1D2D9}"/>
              </a:ext>
            </a:extLst>
          </p:cNvPr>
          <p:cNvSpPr>
            <a:spLocks noGrp="1"/>
          </p:cNvSpPr>
          <p:nvPr>
            <p:ph sz="quarter" idx="15"/>
          </p:nvPr>
        </p:nvSpPr>
        <p:spPr>
          <a:xfrm>
            <a:off x="3124200" y="3124200"/>
            <a:ext cx="2971800" cy="2514600"/>
          </a:xfrm>
        </p:spPr>
        <p:txBody>
          <a:bodyPr>
            <a:noAutofit/>
          </a:bodyPr>
          <a:lstStyle/>
          <a:p>
            <a:pPr marL="0" indent="0">
              <a:buNone/>
            </a:pPr>
            <a:r>
              <a:rPr lang="en-US" sz="2000" b="1" dirty="0">
                <a:solidFill>
                  <a:schemeClr val="bg1"/>
                </a:solidFill>
              </a:rPr>
              <a:t>Supportive Underpinning: </a:t>
            </a:r>
            <a:r>
              <a:rPr lang="en-US" sz="2000" dirty="0">
                <a:solidFill>
                  <a:schemeClr val="bg1"/>
                </a:solidFill>
              </a:rPr>
              <a:t>The SWF Utilities act as the foundational support for the SWF Model, ensuring each segment of software development is bolstered by reliable, common utilities.</a:t>
            </a:r>
          </a:p>
        </p:txBody>
      </p:sp>
      <p:sp>
        <p:nvSpPr>
          <p:cNvPr id="7" name="Content Placeholder 6">
            <a:extLst>
              <a:ext uri="{FF2B5EF4-FFF2-40B4-BE49-F238E27FC236}">
                <a16:creationId xmlns:a16="http://schemas.microsoft.com/office/drawing/2014/main" id="{5DBAA503-1F0D-8D21-E561-B6E2A424C708}"/>
              </a:ext>
            </a:extLst>
          </p:cNvPr>
          <p:cNvSpPr>
            <a:spLocks noGrp="1"/>
          </p:cNvSpPr>
          <p:nvPr>
            <p:ph sz="quarter" idx="16"/>
          </p:nvPr>
        </p:nvSpPr>
        <p:spPr>
          <a:xfrm>
            <a:off x="6248400" y="3124200"/>
            <a:ext cx="2743200" cy="2286000"/>
          </a:xfrm>
        </p:spPr>
        <p:txBody>
          <a:bodyPr>
            <a:normAutofit/>
          </a:bodyPr>
          <a:lstStyle/>
          <a:p>
            <a:pPr marL="0" indent="0">
              <a:buNone/>
            </a:pPr>
            <a:r>
              <a:rPr lang="en-US" sz="2000" b="1" dirty="0">
                <a:solidFill>
                  <a:schemeClr val="bg1"/>
                </a:solidFill>
              </a:rPr>
              <a:t>Standardization and Systematization: </a:t>
            </a:r>
            <a:r>
              <a:rPr lang="en-US" sz="2000" dirty="0">
                <a:solidFill>
                  <a:schemeClr val="bg1"/>
                </a:solidFill>
              </a:rPr>
              <a:t>SWF Utilities enhance The VA Way with standardized tools for efficient software development.</a:t>
            </a:r>
          </a:p>
        </p:txBody>
      </p:sp>
      <p:sp>
        <p:nvSpPr>
          <p:cNvPr id="3" name="Slide Number Placeholder 2">
            <a:extLst>
              <a:ext uri="{FF2B5EF4-FFF2-40B4-BE49-F238E27FC236}">
                <a16:creationId xmlns:a16="http://schemas.microsoft.com/office/drawing/2014/main" id="{5D2A1F10-6775-6B1D-00D2-5B3AC5F9A43C}"/>
              </a:ext>
            </a:extLst>
          </p:cNvPr>
          <p:cNvSpPr>
            <a:spLocks noGrp="1"/>
          </p:cNvSpPr>
          <p:nvPr>
            <p:ph type="sldNum" sz="quarter" idx="12"/>
          </p:nvPr>
        </p:nvSpPr>
        <p:spPr/>
        <p:txBody>
          <a:bodyPr/>
          <a:lstStyle/>
          <a:p>
            <a:fld id="{D983F1FA-211D-3044-9E35-958DFBC26156}"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2264610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FA0AA-0EF2-2400-3DB1-7D69969079F7}"/>
              </a:ext>
            </a:extLst>
          </p:cNvPr>
          <p:cNvSpPr>
            <a:spLocks noGrp="1"/>
          </p:cNvSpPr>
          <p:nvPr>
            <p:ph type="title"/>
          </p:nvPr>
        </p:nvSpPr>
        <p:spPr/>
        <p:txBody>
          <a:bodyPr>
            <a:normAutofit fontScale="90000"/>
          </a:bodyPr>
          <a:lstStyle/>
          <a:p>
            <a:r>
              <a:rPr lang="en-US" dirty="0"/>
              <a:t>CODE.va.gov</a:t>
            </a:r>
          </a:p>
        </p:txBody>
      </p:sp>
      <p:pic>
        <p:nvPicPr>
          <p:cNvPr id="6" name="Content Placeholder 5" descr="Screenshot of Code.va.gov showing the home screen that says &quot;Code VA VA's Catalog of Developer Essentials&quot;.">
            <a:extLst>
              <a:ext uri="{FF2B5EF4-FFF2-40B4-BE49-F238E27FC236}">
                <a16:creationId xmlns:a16="http://schemas.microsoft.com/office/drawing/2014/main" id="{6C781786-65CA-0AAA-D954-59678D319F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 y="1159036"/>
            <a:ext cx="8869680" cy="4539928"/>
          </a:xfrm>
          <a:ln>
            <a:solidFill>
              <a:srgbClr val="042460"/>
            </a:solidFill>
          </a:ln>
        </p:spPr>
      </p:pic>
      <p:sp>
        <p:nvSpPr>
          <p:cNvPr id="3" name="Slide Number Placeholder 2">
            <a:extLst>
              <a:ext uri="{FF2B5EF4-FFF2-40B4-BE49-F238E27FC236}">
                <a16:creationId xmlns:a16="http://schemas.microsoft.com/office/drawing/2014/main" id="{76930DC1-4704-AE37-2F3E-E173E588553C}"/>
              </a:ext>
            </a:extLst>
          </p:cNvPr>
          <p:cNvSpPr>
            <a:spLocks noGrp="1"/>
          </p:cNvSpPr>
          <p:nvPr>
            <p:ph type="sldNum" sz="quarter" idx="12"/>
          </p:nvPr>
        </p:nvSpPr>
        <p:spPr/>
        <p:txBody>
          <a:bodyPr/>
          <a:lstStyle/>
          <a:p>
            <a:fld id="{D983F1FA-211D-3044-9E35-958DFBC26156}" type="slidenum">
              <a:rPr lang="en-US" smtClean="0">
                <a:solidFill>
                  <a:prstClr val="white"/>
                </a:solidFill>
              </a:rPr>
              <a:pPr/>
              <a:t>61</a:t>
            </a:fld>
            <a:endParaRPr lang="en-US" dirty="0">
              <a:solidFill>
                <a:prstClr val="white"/>
              </a:solidFill>
            </a:endParaRPr>
          </a:p>
        </p:txBody>
      </p:sp>
    </p:spTree>
    <p:extLst>
      <p:ext uri="{BB962C8B-B14F-4D97-AF65-F5344CB8AC3E}">
        <p14:creationId xmlns:p14="http://schemas.microsoft.com/office/powerpoint/2010/main" val="49777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FA0AA-0EF2-2400-3DB1-7D69969079F7}"/>
              </a:ext>
            </a:extLst>
          </p:cNvPr>
          <p:cNvSpPr>
            <a:spLocks noGrp="1"/>
          </p:cNvSpPr>
          <p:nvPr>
            <p:ph type="title"/>
          </p:nvPr>
        </p:nvSpPr>
        <p:spPr/>
        <p:txBody>
          <a:bodyPr>
            <a:normAutofit fontScale="90000"/>
          </a:bodyPr>
          <a:lstStyle/>
          <a:p>
            <a:r>
              <a:rPr lang="en-US" dirty="0"/>
              <a:t>Code.VA.gov utilities list</a:t>
            </a:r>
          </a:p>
        </p:txBody>
      </p:sp>
      <p:pic>
        <p:nvPicPr>
          <p:cNvPr id="6" name="Content Placeholder 5" descr="Code.VA.gov utilities list including certificate management, communications, dashboarding, design, and event management.">
            <a:extLst>
              <a:ext uri="{FF2B5EF4-FFF2-40B4-BE49-F238E27FC236}">
                <a16:creationId xmlns:a16="http://schemas.microsoft.com/office/drawing/2014/main" id="{6C781786-65CA-0AAA-D954-59678D319F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94360" y="908972"/>
            <a:ext cx="7955280" cy="5040057"/>
          </a:xfrm>
          <a:ln>
            <a:solidFill>
              <a:srgbClr val="042460"/>
            </a:solidFill>
          </a:ln>
        </p:spPr>
      </p:pic>
      <p:sp>
        <p:nvSpPr>
          <p:cNvPr id="3" name="Slide Number Placeholder 2">
            <a:extLst>
              <a:ext uri="{FF2B5EF4-FFF2-40B4-BE49-F238E27FC236}">
                <a16:creationId xmlns:a16="http://schemas.microsoft.com/office/drawing/2014/main" id="{76930DC1-4704-AE37-2F3E-E173E588553C}"/>
              </a:ext>
            </a:extLst>
          </p:cNvPr>
          <p:cNvSpPr>
            <a:spLocks noGrp="1"/>
          </p:cNvSpPr>
          <p:nvPr>
            <p:ph type="sldNum" sz="quarter" idx="12"/>
          </p:nvPr>
        </p:nvSpPr>
        <p:spPr/>
        <p:txBody>
          <a:bodyPr/>
          <a:lstStyle/>
          <a:p>
            <a:fld id="{D983F1FA-211D-3044-9E35-958DFBC26156}" type="slidenum">
              <a:rPr lang="en-US" smtClean="0">
                <a:solidFill>
                  <a:prstClr val="white"/>
                </a:solidFill>
              </a:rPr>
              <a:pPr/>
              <a:t>62</a:t>
            </a:fld>
            <a:endParaRPr lang="en-US" dirty="0">
              <a:solidFill>
                <a:prstClr val="white"/>
              </a:solidFill>
            </a:endParaRPr>
          </a:p>
        </p:txBody>
      </p:sp>
    </p:spTree>
    <p:extLst>
      <p:ext uri="{BB962C8B-B14F-4D97-AF65-F5344CB8AC3E}">
        <p14:creationId xmlns:p14="http://schemas.microsoft.com/office/powerpoint/2010/main" val="2582957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C8BA0-D2E4-F264-7DC2-7C7F316B2D55}"/>
              </a:ext>
            </a:extLst>
          </p:cNvPr>
          <p:cNvSpPr>
            <a:spLocks noGrp="1"/>
          </p:cNvSpPr>
          <p:nvPr>
            <p:ph type="title"/>
          </p:nvPr>
        </p:nvSpPr>
        <p:spPr/>
        <p:txBody>
          <a:bodyPr>
            <a:normAutofit fontScale="90000"/>
          </a:bodyPr>
          <a:lstStyle/>
          <a:p>
            <a:r>
              <a:rPr lang="en-US" dirty="0"/>
              <a:t>Software Factory Survey</a:t>
            </a:r>
          </a:p>
        </p:txBody>
      </p:sp>
      <p:pic>
        <p:nvPicPr>
          <p:cNvPr id="9" name="Content Placeholder 8" descr="Software Factory OIT Emoployee and Contractor Survey graphic.">
            <a:extLst>
              <a:ext uri="{FF2B5EF4-FFF2-40B4-BE49-F238E27FC236}">
                <a16:creationId xmlns:a16="http://schemas.microsoft.com/office/drawing/2014/main" id="{030BC234-06CF-5692-6B78-7A423900B3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 y="2011680"/>
            <a:ext cx="2926080" cy="2926080"/>
          </a:xfrm>
        </p:spPr>
      </p:pic>
      <p:sp>
        <p:nvSpPr>
          <p:cNvPr id="5" name="Content Placeholder 4">
            <a:extLst>
              <a:ext uri="{FF2B5EF4-FFF2-40B4-BE49-F238E27FC236}">
                <a16:creationId xmlns:a16="http://schemas.microsoft.com/office/drawing/2014/main" id="{523913F3-7E45-6550-026C-AEE8D50641E0}"/>
              </a:ext>
            </a:extLst>
          </p:cNvPr>
          <p:cNvSpPr>
            <a:spLocks noGrp="1"/>
          </p:cNvSpPr>
          <p:nvPr>
            <p:ph sz="quarter" idx="14"/>
          </p:nvPr>
        </p:nvSpPr>
        <p:spPr>
          <a:xfrm>
            <a:off x="3566160" y="1828800"/>
            <a:ext cx="4572000" cy="731520"/>
          </a:xfrm>
        </p:spPr>
        <p:txBody>
          <a:bodyPr>
            <a:normAutofit/>
          </a:bodyPr>
          <a:lstStyle/>
          <a:p>
            <a:pPr marL="0" indent="0">
              <a:buNone/>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When Do We Take the Survey?</a:t>
            </a:r>
            <a:b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For two weeks, starting in mid July, 2024.</a:t>
            </a:r>
          </a:p>
        </p:txBody>
      </p:sp>
      <p:sp>
        <p:nvSpPr>
          <p:cNvPr id="6" name="Content Placeholder 5">
            <a:extLst>
              <a:ext uri="{FF2B5EF4-FFF2-40B4-BE49-F238E27FC236}">
                <a16:creationId xmlns:a16="http://schemas.microsoft.com/office/drawing/2014/main" id="{069D97A3-DB20-E7C3-1ADC-6FC28F8E3B4F}"/>
              </a:ext>
            </a:extLst>
          </p:cNvPr>
          <p:cNvSpPr>
            <a:spLocks noGrp="1"/>
          </p:cNvSpPr>
          <p:nvPr>
            <p:ph sz="quarter" idx="15"/>
          </p:nvPr>
        </p:nvSpPr>
        <p:spPr>
          <a:xfrm>
            <a:off x="3566160" y="2819400"/>
            <a:ext cx="4572000" cy="1828800"/>
          </a:xfrm>
        </p:spPr>
        <p:txBody>
          <a:bodyPr>
            <a:noAutofit/>
          </a:bodyPr>
          <a:lstStyle/>
          <a:p>
            <a:pPr marL="0" indent="0">
              <a:buNone/>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Why are you running a survey? </a:t>
            </a:r>
            <a:b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This survey will assess Developer Experience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DevEx</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Product Manager Experience, and awareness, understanding, adoption, and feedback around the VA way of delivering software and the SWF Model.</a:t>
            </a:r>
          </a:p>
        </p:txBody>
      </p:sp>
      <p:sp>
        <p:nvSpPr>
          <p:cNvPr id="3" name="Slide Number Placeholder 2">
            <a:extLst>
              <a:ext uri="{FF2B5EF4-FFF2-40B4-BE49-F238E27FC236}">
                <a16:creationId xmlns:a16="http://schemas.microsoft.com/office/drawing/2014/main" id="{5A1C68AB-93EB-4ECC-D9CB-8925117C72E2}"/>
              </a:ext>
            </a:extLst>
          </p:cNvPr>
          <p:cNvSpPr>
            <a:spLocks noGrp="1"/>
          </p:cNvSpPr>
          <p:nvPr>
            <p:ph type="sldNum" sz="quarter" idx="12"/>
          </p:nvPr>
        </p:nvSpPr>
        <p:spPr/>
        <p:txBody>
          <a:bodyPr/>
          <a:lstStyle/>
          <a:p>
            <a:fld id="{D983F1FA-211D-3044-9E35-958DFBC26156}" type="slidenum">
              <a:rPr lang="en-US" smtClean="0">
                <a:solidFill>
                  <a:prstClr val="white"/>
                </a:solidFill>
              </a:rPr>
              <a:pPr/>
              <a:t>63</a:t>
            </a:fld>
            <a:endParaRPr lang="en-US" dirty="0">
              <a:solidFill>
                <a:prstClr val="white"/>
              </a:solidFill>
            </a:endParaRPr>
          </a:p>
        </p:txBody>
      </p:sp>
    </p:spTree>
    <p:extLst>
      <p:ext uri="{BB962C8B-B14F-4D97-AF65-F5344CB8AC3E}">
        <p14:creationId xmlns:p14="http://schemas.microsoft.com/office/powerpoint/2010/main" val="529861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52A834-46AC-86ED-3DBE-7E85BDBD40A5}"/>
              </a:ext>
            </a:extLst>
          </p:cNvPr>
          <p:cNvSpPr>
            <a:spLocks noGrp="1"/>
          </p:cNvSpPr>
          <p:nvPr>
            <p:ph type="title"/>
          </p:nvPr>
        </p:nvSpPr>
        <p:spPr/>
        <p:txBody>
          <a:bodyPr>
            <a:normAutofit fontScale="90000"/>
          </a:bodyPr>
          <a:lstStyle/>
          <a:p>
            <a:r>
              <a:rPr lang="en-US" dirty="0"/>
              <a:t>SFW Survey</a:t>
            </a:r>
          </a:p>
        </p:txBody>
      </p:sp>
      <p:pic>
        <p:nvPicPr>
          <p:cNvPr id="9" name="Content Placeholder 8" descr="Software Factory OIT Emoployee and Contractor Survey graphic.">
            <a:extLst>
              <a:ext uri="{FF2B5EF4-FFF2-40B4-BE49-F238E27FC236}">
                <a16:creationId xmlns:a16="http://schemas.microsoft.com/office/drawing/2014/main" id="{6784D3BD-3345-853C-C995-2C4AB6DA7D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 y="2011680"/>
            <a:ext cx="2926080" cy="2926080"/>
          </a:xfrm>
        </p:spPr>
      </p:pic>
      <p:sp>
        <p:nvSpPr>
          <p:cNvPr id="5" name="Content Placeholder 4">
            <a:extLst>
              <a:ext uri="{FF2B5EF4-FFF2-40B4-BE49-F238E27FC236}">
                <a16:creationId xmlns:a16="http://schemas.microsoft.com/office/drawing/2014/main" id="{1E3B4801-4C94-17B4-0EAF-0994A2CC05BF}"/>
              </a:ext>
            </a:extLst>
          </p:cNvPr>
          <p:cNvSpPr>
            <a:spLocks noGrp="1"/>
          </p:cNvSpPr>
          <p:nvPr>
            <p:ph sz="quarter" idx="14"/>
          </p:nvPr>
        </p:nvSpPr>
        <p:spPr>
          <a:xfrm>
            <a:off x="3566160" y="1150620"/>
            <a:ext cx="5120640" cy="1828800"/>
          </a:xfrm>
        </p:spPr>
        <p:txBody>
          <a:bodyPr>
            <a:noAutofit/>
          </a:bodyPr>
          <a:lstStyle/>
          <a:p>
            <a:pPr marL="0" indent="0">
              <a:buNone/>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will the survey change?  </a:t>
            </a:r>
            <a:b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We aim to gain an enhanced understanding of staff and contractor needs to help us target improvements to the model based on staff and contractor pain points and drive awareness and adoption through training around the VA Way, SWF Model, product delivery,, and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DevEx</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6" name="Content Placeholder 5">
            <a:extLst>
              <a:ext uri="{FF2B5EF4-FFF2-40B4-BE49-F238E27FC236}">
                <a16:creationId xmlns:a16="http://schemas.microsoft.com/office/drawing/2014/main" id="{92379729-B11E-DB5B-2DEC-16B09AB9596A}"/>
              </a:ext>
            </a:extLst>
          </p:cNvPr>
          <p:cNvSpPr>
            <a:spLocks noGrp="1"/>
          </p:cNvSpPr>
          <p:nvPr>
            <p:ph sz="quarter" idx="15"/>
          </p:nvPr>
        </p:nvSpPr>
        <p:spPr>
          <a:xfrm>
            <a:off x="3566160" y="3538221"/>
            <a:ext cx="5120640" cy="609600"/>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Who will see what we say? </a:t>
            </a:r>
            <a:b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This is an anonymous process.</a:t>
            </a:r>
          </a:p>
        </p:txBody>
      </p:sp>
      <p:sp>
        <p:nvSpPr>
          <p:cNvPr id="7" name="Content Placeholder 6">
            <a:extLst>
              <a:ext uri="{FF2B5EF4-FFF2-40B4-BE49-F238E27FC236}">
                <a16:creationId xmlns:a16="http://schemas.microsoft.com/office/drawing/2014/main" id="{27BA7BEF-5304-C30C-4817-7B53EDED6070}"/>
              </a:ext>
            </a:extLst>
          </p:cNvPr>
          <p:cNvSpPr>
            <a:spLocks noGrp="1"/>
          </p:cNvSpPr>
          <p:nvPr>
            <p:ph sz="quarter" idx="16"/>
          </p:nvPr>
        </p:nvSpPr>
        <p:spPr>
          <a:xfrm>
            <a:off x="3566160" y="4343400"/>
            <a:ext cx="5120640" cy="1828800"/>
          </a:xfrm>
        </p:spPr>
        <p:txBody>
          <a:bodyPr>
            <a:normAutofit fontScale="62500" lnSpcReduction="20000"/>
          </a:bodyPr>
          <a:lstStyle/>
          <a:p>
            <a:pPr marL="0" indent="0">
              <a:buNone/>
            </a:pP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Why is this survey different?</a:t>
            </a:r>
            <a:b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Thought you were done with surveys? Not yet! This one's special—it dives deep into your role, giving you a real say in shaping the VA Way. Staff or contractor, your insights matter. Let’s make your voice count, the VA Way!</a:t>
            </a:r>
          </a:p>
        </p:txBody>
      </p:sp>
      <p:sp>
        <p:nvSpPr>
          <p:cNvPr id="3" name="Slide Number Placeholder 2">
            <a:extLst>
              <a:ext uri="{FF2B5EF4-FFF2-40B4-BE49-F238E27FC236}">
                <a16:creationId xmlns:a16="http://schemas.microsoft.com/office/drawing/2014/main" id="{B7F6F17F-C435-A633-E029-0309EF9B5F49}"/>
              </a:ext>
            </a:extLst>
          </p:cNvPr>
          <p:cNvSpPr>
            <a:spLocks noGrp="1"/>
          </p:cNvSpPr>
          <p:nvPr>
            <p:ph type="sldNum" sz="quarter" idx="12"/>
          </p:nvPr>
        </p:nvSpPr>
        <p:spPr/>
        <p:txBody>
          <a:bodyPr/>
          <a:lstStyle/>
          <a:p>
            <a:fld id="{D983F1FA-211D-3044-9E35-958DFBC26156}" type="slidenum">
              <a:rPr lang="en-US" smtClean="0">
                <a:solidFill>
                  <a:prstClr val="white"/>
                </a:solidFill>
              </a:rPr>
              <a:pPr/>
              <a:t>64</a:t>
            </a:fld>
            <a:endParaRPr lang="en-US" dirty="0">
              <a:solidFill>
                <a:prstClr val="white"/>
              </a:solidFill>
            </a:endParaRPr>
          </a:p>
        </p:txBody>
      </p:sp>
    </p:spTree>
    <p:extLst>
      <p:ext uri="{BB962C8B-B14F-4D97-AF65-F5344CB8AC3E}">
        <p14:creationId xmlns:p14="http://schemas.microsoft.com/office/powerpoint/2010/main" val="2935557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BD481B0-221C-F049-BA0F-1B06C4A9E871}"/>
              </a:ext>
              <a:ext uri="{C183D7F6-B498-43B3-948B-1728B52AA6E4}">
                <adec:decorative xmlns:adec="http://schemas.microsoft.com/office/drawing/2017/decorative" val="1"/>
              </a:ext>
            </a:extLst>
          </p:cNvPr>
          <p:cNvSpPr/>
          <p:nvPr/>
        </p:nvSpPr>
        <p:spPr>
          <a:xfrm>
            <a:off x="1371600" y="4321175"/>
            <a:ext cx="6400800" cy="936625"/>
          </a:xfrm>
          <a:prstGeom prst="roundRect">
            <a:avLst/>
          </a:prstGeom>
          <a:solidFill>
            <a:srgbClr val="0424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CA95A-910F-0837-CFD0-AEA4BF3408CF}"/>
              </a:ext>
            </a:extLst>
          </p:cNvPr>
          <p:cNvSpPr>
            <a:spLocks noGrp="1"/>
          </p:cNvSpPr>
          <p:nvPr>
            <p:ph type="ctrTitle"/>
          </p:nvPr>
        </p:nvSpPr>
        <p:spPr>
          <a:xfrm>
            <a:off x="1200150" y="4054474"/>
            <a:ext cx="6743700" cy="1470025"/>
          </a:xfrm>
        </p:spPr>
        <p:txBody>
          <a:bodyPr>
            <a:normAutofit/>
          </a:bodyPr>
          <a:lstStyle/>
          <a:p>
            <a:r>
              <a:rPr lang="en-US" sz="2800" b="1" dirty="0">
                <a:solidFill>
                  <a:schemeClr val="bg1"/>
                </a:solidFill>
              </a:rPr>
              <a:t>www.digital.va.gov/Software-Factory</a:t>
            </a:r>
          </a:p>
        </p:txBody>
      </p:sp>
      <p:pic>
        <p:nvPicPr>
          <p:cNvPr id="5" name="Content Placeholder 4" descr="Software Factory graphic. Software Factory better, faster, safer.">
            <a:extLst>
              <a:ext uri="{FF2B5EF4-FFF2-40B4-BE49-F238E27FC236}">
                <a16:creationId xmlns:a16="http://schemas.microsoft.com/office/drawing/2014/main" id="{676F6246-5AA6-5E73-EDA0-935ECADAF08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0080" y="1008358"/>
            <a:ext cx="7863840" cy="2706391"/>
          </a:xfrm>
        </p:spPr>
      </p:pic>
    </p:spTree>
    <p:extLst>
      <p:ext uri="{BB962C8B-B14F-4D97-AF65-F5344CB8AC3E}">
        <p14:creationId xmlns:p14="http://schemas.microsoft.com/office/powerpoint/2010/main" val="13982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202B8B-5F71-1753-890B-1075DD2B832A}"/>
              </a:ext>
            </a:extLst>
          </p:cNvPr>
          <p:cNvSpPr>
            <a:spLocks noGrp="1"/>
          </p:cNvSpPr>
          <p:nvPr>
            <p:ph type="ctrTitle"/>
          </p:nvPr>
        </p:nvSpPr>
        <p:spPr>
          <a:xfrm>
            <a:off x="685800" y="1066800"/>
            <a:ext cx="7772400" cy="1470025"/>
          </a:xfrm>
        </p:spPr>
        <p:txBody>
          <a:bodyPr>
            <a:normAutofit fontScale="90000"/>
          </a:bodyPr>
          <a:lstStyle/>
          <a:p>
            <a:r>
              <a:rPr lang="en-US" sz="4000">
                <a:ea typeface="+mj-lt"/>
                <a:cs typeface="+mj-lt"/>
              </a:rPr>
              <a:t>VA IT BUSINESS PRIORITIES:</a:t>
            </a:r>
            <a:br>
              <a:rPr lang="en-US" sz="4000">
                <a:ea typeface="+mj-lt"/>
                <a:cs typeface="+mj-lt"/>
              </a:rPr>
            </a:br>
            <a:r>
              <a:rPr lang="en-US" sz="4000">
                <a:ea typeface="+mj-lt"/>
                <a:cs typeface="+mj-lt"/>
              </a:rPr>
              <a:t>EFFECTIVELY LEVERAGING BUSINESS RELATIONSHIP MANAGEMENT</a:t>
            </a:r>
            <a:endParaRPr lang="en-US"/>
          </a:p>
        </p:txBody>
      </p:sp>
      <p:sp>
        <p:nvSpPr>
          <p:cNvPr id="5" name="Subtitle 4">
            <a:extLst>
              <a:ext uri="{FF2B5EF4-FFF2-40B4-BE49-F238E27FC236}">
                <a16:creationId xmlns:a16="http://schemas.microsoft.com/office/drawing/2014/main" id="{FE93F364-6BC8-E7D7-7B2A-B07A767D8844}"/>
              </a:ext>
            </a:extLst>
          </p:cNvPr>
          <p:cNvSpPr>
            <a:spLocks noGrp="1"/>
          </p:cNvSpPr>
          <p:nvPr>
            <p:ph type="subTitle" idx="1"/>
          </p:nvPr>
        </p:nvSpPr>
        <p:spPr>
          <a:xfrm>
            <a:off x="1371600" y="2822481"/>
            <a:ext cx="6400800" cy="1752600"/>
          </a:xfrm>
        </p:spPr>
        <p:txBody>
          <a:bodyPr>
            <a:normAutofit fontScale="85000" lnSpcReduction="20000"/>
          </a:bodyPr>
          <a:lstStyle/>
          <a:p>
            <a:pPr algn="r">
              <a:lnSpc>
                <a:spcPct val="96000"/>
              </a:lnSpc>
            </a:pPr>
            <a:r>
              <a:rPr lang="en-US" dirty="0">
                <a:cs typeface="Arial" panose="020B0604020202020204" pitchFamily="34" charset="0"/>
              </a:rPr>
              <a:t>Brad Houston </a:t>
            </a:r>
          </a:p>
          <a:p>
            <a:pPr algn="r">
              <a:lnSpc>
                <a:spcPct val="96000"/>
              </a:lnSpc>
            </a:pPr>
            <a:r>
              <a:rPr lang="en-US" dirty="0">
                <a:cs typeface="Arial" panose="020B0604020202020204" pitchFamily="34" charset="0"/>
              </a:rPr>
              <a:t>Deputy Chief Information Officer</a:t>
            </a:r>
          </a:p>
          <a:p>
            <a:pPr algn="r">
              <a:lnSpc>
                <a:spcPct val="96000"/>
              </a:lnSpc>
            </a:pPr>
            <a:r>
              <a:rPr lang="en-US">
                <a:cs typeface="Arial" panose="020B0604020202020204" pitchFamily="34" charset="0"/>
              </a:rPr>
              <a:t>Business Integration </a:t>
            </a:r>
            <a:r>
              <a:rPr lang="en-US" dirty="0">
                <a:cs typeface="Arial" panose="020B0604020202020204" pitchFamily="34" charset="0"/>
              </a:rPr>
              <a:t>and </a:t>
            </a:r>
            <a:r>
              <a:rPr lang="en-US">
                <a:cs typeface="Arial" panose="020B0604020202020204" pitchFamily="34" charset="0"/>
              </a:rPr>
              <a:t>Outcomes Service</a:t>
            </a:r>
            <a:endParaRPr lang="en-US" dirty="0">
              <a:cs typeface="Arial" panose="020B0604020202020204" pitchFamily="34" charset="0"/>
            </a:endParaRPr>
          </a:p>
          <a:p>
            <a:pPr algn="r">
              <a:lnSpc>
                <a:spcPct val="96000"/>
              </a:lnSpc>
            </a:pPr>
            <a:r>
              <a:rPr lang="en-US" dirty="0">
                <a:cs typeface="Arial" panose="020B0604020202020204" pitchFamily="34" charset="0"/>
              </a:rPr>
              <a:t>VA Office of Information and Technology </a:t>
            </a:r>
          </a:p>
        </p:txBody>
      </p:sp>
      <p:sp>
        <p:nvSpPr>
          <p:cNvPr id="12" name="Content Placeholder 11">
            <a:extLst>
              <a:ext uri="{FF2B5EF4-FFF2-40B4-BE49-F238E27FC236}">
                <a16:creationId xmlns:a16="http://schemas.microsoft.com/office/drawing/2014/main" id="{0C9F5C69-D5BE-9F6C-8F7B-022D0295F884}"/>
              </a:ext>
            </a:extLst>
          </p:cNvPr>
          <p:cNvSpPr>
            <a:spLocks noGrp="1"/>
          </p:cNvSpPr>
          <p:nvPr>
            <p:ph sz="quarter" idx="10"/>
          </p:nvPr>
        </p:nvSpPr>
        <p:spPr/>
        <p:txBody>
          <a:bodyPr/>
          <a:lstStyle/>
          <a:p>
            <a:r>
              <a:rPr lang="en-US"/>
              <a:t>June 26, 2024</a:t>
            </a:r>
          </a:p>
        </p:txBody>
      </p:sp>
    </p:spTree>
    <p:extLst>
      <p:ext uri="{BB962C8B-B14F-4D97-AF65-F5344CB8AC3E}">
        <p14:creationId xmlns:p14="http://schemas.microsoft.com/office/powerpoint/2010/main" val="1962828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C4931B2-D744-0103-FCF6-B9E6B669CED1}"/>
              </a:ext>
            </a:extLst>
          </p:cNvPr>
          <p:cNvSpPr>
            <a:spLocks noGrp="1"/>
          </p:cNvSpPr>
          <p:nvPr>
            <p:ph type="title"/>
          </p:nvPr>
        </p:nvSpPr>
        <p:spPr/>
        <p:txBody>
          <a:bodyPr>
            <a:normAutofit/>
          </a:bodyPr>
          <a:lstStyle/>
          <a:p>
            <a:r>
              <a:rPr lang="en-US" sz="3200"/>
              <a:t>Business Integration and Outcomes Service (BIOS)</a:t>
            </a:r>
          </a:p>
        </p:txBody>
      </p:sp>
      <p:sp>
        <p:nvSpPr>
          <p:cNvPr id="11" name="Content Placeholder 10">
            <a:extLst>
              <a:ext uri="{FF2B5EF4-FFF2-40B4-BE49-F238E27FC236}">
                <a16:creationId xmlns:a16="http://schemas.microsoft.com/office/drawing/2014/main" id="{A61D70CE-5495-B7D9-2F70-B892141033EC}"/>
              </a:ext>
            </a:extLst>
          </p:cNvPr>
          <p:cNvSpPr>
            <a:spLocks noGrp="1"/>
          </p:cNvSpPr>
          <p:nvPr>
            <p:ph idx="1"/>
          </p:nvPr>
        </p:nvSpPr>
        <p:spPr/>
        <p:txBody>
          <a:bodyPr>
            <a:noAutofit/>
          </a:bodyPr>
          <a:lstStyle/>
          <a:p>
            <a:pPr marL="0" indent="0">
              <a:buNone/>
            </a:pPr>
            <a:r>
              <a:rPr lang="en-US" sz="2800" b="1">
                <a:solidFill>
                  <a:prstClr val="black"/>
                </a:solidFill>
                <a:latin typeface="+mj-lt"/>
              </a:rPr>
              <a:t>Our Vision</a:t>
            </a:r>
          </a:p>
          <a:p>
            <a:pPr marL="0" indent="0">
              <a:buNone/>
            </a:pPr>
            <a:r>
              <a:rPr lang="en-US" sz="2000">
                <a:solidFill>
                  <a:prstClr val="black"/>
                </a:solidFill>
              </a:rPr>
              <a:t>To create the common vision for priorities within VA OIT to help VA deliver services to Veterans. This vision is translated into roadmaps which enable both business partners and OIT to know what the priority is at any given moment, and demonstrate the resources needed to support those roadmaps.</a:t>
            </a:r>
          </a:p>
          <a:p>
            <a:pPr marL="0" indent="0">
              <a:buNone/>
            </a:pPr>
            <a:r>
              <a:rPr lang="en-US" sz="2800" b="1">
                <a:solidFill>
                  <a:prstClr val="black"/>
                </a:solidFill>
                <a:latin typeface="+mj-lt"/>
              </a:rPr>
              <a:t>Our Mission</a:t>
            </a:r>
          </a:p>
          <a:p>
            <a:pPr marL="0" indent="0" defTabSz="685800">
              <a:buNone/>
              <a:defRPr/>
            </a:pPr>
            <a:r>
              <a:rPr lang="en-US" sz="2000">
                <a:solidFill>
                  <a:prstClr val="black"/>
                </a:solidFill>
              </a:rPr>
              <a:t>Deeply understand the processes, outcomes, challenges, and aspirations of our business partners. Understand and apply the products, services, and technical capabilities of VA OIT and our business partners. Use these insights to develop vision and outcome roadmaps for VA OIT products and services.</a:t>
            </a:r>
          </a:p>
          <a:p>
            <a:pPr marL="0" indent="0">
              <a:buNone/>
            </a:pPr>
            <a:r>
              <a:rPr lang="en-US" sz="2800" b="1">
                <a:solidFill>
                  <a:prstClr val="black"/>
                </a:solidFill>
                <a:latin typeface="+mj-lt"/>
              </a:rPr>
              <a:t>Our Roles</a:t>
            </a:r>
          </a:p>
          <a:p>
            <a:pPr marL="0" indent="0">
              <a:buNone/>
            </a:pPr>
            <a:r>
              <a:rPr lang="en-US" sz="2000">
                <a:solidFill>
                  <a:prstClr val="black"/>
                </a:solidFill>
              </a:rPr>
              <a:t>Capture the business-technology vision. Maintain 1-N prioritization. Triage new requests/demand management. Business partner service recovery.   </a:t>
            </a:r>
          </a:p>
        </p:txBody>
      </p:sp>
      <p:sp>
        <p:nvSpPr>
          <p:cNvPr id="9" name="Slide Number Placeholder 8">
            <a:extLst>
              <a:ext uri="{FF2B5EF4-FFF2-40B4-BE49-F238E27FC236}">
                <a16:creationId xmlns:a16="http://schemas.microsoft.com/office/drawing/2014/main" id="{56669AB7-1F19-A65F-6B35-E87406B94AAD}"/>
              </a:ext>
            </a:extLst>
          </p:cNvPr>
          <p:cNvSpPr>
            <a:spLocks noGrp="1"/>
          </p:cNvSpPr>
          <p:nvPr>
            <p:ph type="sldNum" sz="quarter" idx="12"/>
          </p:nvPr>
        </p:nvSpPr>
        <p:spPr/>
        <p:txBody>
          <a:bodyPr/>
          <a:lstStyle/>
          <a:p>
            <a:pPr defTabSz="457200"/>
            <a:fld id="{D983F1FA-211D-3044-9E35-958DFBC26156}" type="slidenum">
              <a:rPr lang="en-US" smtClean="0">
                <a:solidFill>
                  <a:prstClr val="white"/>
                </a:solidFill>
              </a:rPr>
              <a:pPr defTabSz="457200"/>
              <a:t>67</a:t>
            </a:fld>
            <a:endParaRPr lang="en-US">
              <a:solidFill>
                <a:prstClr val="white"/>
              </a:solidFill>
            </a:endParaRPr>
          </a:p>
        </p:txBody>
      </p:sp>
    </p:spTree>
    <p:extLst>
      <p:ext uri="{BB962C8B-B14F-4D97-AF65-F5344CB8AC3E}">
        <p14:creationId xmlns:p14="http://schemas.microsoft.com/office/powerpoint/2010/main" val="3275854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258D-9E06-1C36-6DA8-826A169169BA}"/>
              </a:ext>
            </a:extLst>
          </p:cNvPr>
          <p:cNvSpPr>
            <a:spLocks noGrp="1"/>
          </p:cNvSpPr>
          <p:nvPr>
            <p:ph type="title"/>
          </p:nvPr>
        </p:nvSpPr>
        <p:spPr/>
        <p:txBody>
          <a:bodyPr>
            <a:noAutofit/>
          </a:bodyPr>
          <a:lstStyle/>
          <a:p>
            <a:r>
              <a:rPr lang="en-US" sz="3200">
                <a:cs typeface="Arial" panose="020B0604020202020204" pitchFamily="34" charset="0"/>
              </a:rPr>
              <a:t>BIOS Business Partners and Service Lines</a:t>
            </a:r>
            <a:endParaRPr lang="en-US" sz="3200"/>
          </a:p>
        </p:txBody>
      </p:sp>
      <p:pic>
        <p:nvPicPr>
          <p:cNvPr id="7" name="Content Placeholder 6" descr="Business Partners: Veterans Benefits Administration, Veterans Health Administration, National Cemetery Administration, and Veterans Affairs Central Office.&#10;Service Lines:&#10;Compliance, Risk and Remediation, People Science, IT Budget and Finance, Strategic Sourcing, Information Security, End User Services, Product Engineering, Software Product Management, Infrastructure Operations, and Solution Delivery.&#10;We are the face of OIT, your partner for IT success.">
            <a:extLst>
              <a:ext uri="{FF2B5EF4-FFF2-40B4-BE49-F238E27FC236}">
                <a16:creationId xmlns:a16="http://schemas.microsoft.com/office/drawing/2014/main" id="{2A357DD8-D588-0FE3-1DAE-731D7F3C2B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602673" y="1003300"/>
            <a:ext cx="7938654"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D983F1FA-211D-3044-9E35-958DFBC26156}" type="slidenum">
              <a:rPr lang="en-US" smtClean="0">
                <a:solidFill>
                  <a:prstClr val="white"/>
                </a:solidFill>
              </a:rPr>
              <a:pPr>
                <a:defRPr/>
              </a:pPr>
              <a:t>68</a:t>
            </a:fld>
            <a:endParaRPr lang="en-US">
              <a:solidFill>
                <a:prstClr val="white"/>
              </a:solidFill>
            </a:endParaRPr>
          </a:p>
        </p:txBody>
      </p:sp>
    </p:spTree>
    <p:extLst>
      <p:ext uri="{BB962C8B-B14F-4D97-AF65-F5344CB8AC3E}">
        <p14:creationId xmlns:p14="http://schemas.microsoft.com/office/powerpoint/2010/main" val="1383874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a:cs typeface="Arial" panose="020B0604020202020204" pitchFamily="34" charset="0"/>
              </a:rPr>
              <a:t>BIOS Leadership</a:t>
            </a:r>
          </a:p>
        </p:txBody>
      </p:sp>
      <p:pic>
        <p:nvPicPr>
          <p:cNvPr id="4" name="Content Placeholder 3" descr="Business Integration and Outcomes Service Deputy Chief Information Officer, Account Manager, Brad Houston.&#10;The following report to DCIO:&#10;Chief of Staff, Jarvis Newsome.&#10;Benefit, Appeals, and Memorials, Deputy Chief Information Officer, Account Manager, George Waddington.&#10;Corporate and Veterans Experience Services, Deputy Chief Information Officer, Account Manager, Lloyd Thrower.&#10;Health, Deputy Chief Information Officer, Account Manager, Alan Greilsamer.&#10;IT Infrastructure and Network support, Deputy Chief Information Officer, Account Manager, Cliff Sweeney.&#10;Office of Technical Integration, Executive Director, Paul A. Brad Houston, acting.&#10;Strategic Integration for Emerging Concepts, Deputy Chief Information Officer, Account Manager, Paul Brubaker.">
            <a:extLst>
              <a:ext uri="{FF2B5EF4-FFF2-40B4-BE49-F238E27FC236}">
                <a16:creationId xmlns:a16="http://schemas.microsoft.com/office/drawing/2014/main" id="{17A358E3-FA99-353C-0345-BF41D54629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2" y="1207471"/>
            <a:ext cx="9150262" cy="3718118"/>
          </a:xfrm>
        </p:spPr>
      </p:pic>
      <p:sp>
        <p:nvSpPr>
          <p:cNvPr id="9" name="Slide Number Placeholder 8"/>
          <p:cNvSpPr>
            <a:spLocks noGrp="1"/>
          </p:cNvSpPr>
          <p:nvPr>
            <p:ph type="sldNum" sz="quarter" idx="12"/>
          </p:nvPr>
        </p:nvSpPr>
        <p:spPr/>
        <p:txBody>
          <a:bodyPr/>
          <a:lstStyle/>
          <a:p>
            <a:pPr>
              <a:defRPr/>
            </a:pPr>
            <a:fld id="{D983F1FA-211D-3044-9E35-958DFBC26156}" type="slidenum">
              <a:rPr lang="en-US" smtClean="0">
                <a:solidFill>
                  <a:prstClr val="white"/>
                </a:solidFill>
              </a:rPr>
              <a:pPr>
                <a:defRPr/>
              </a:pPr>
              <a:t>69</a:t>
            </a:fld>
            <a:endParaRPr lang="en-US">
              <a:solidFill>
                <a:prstClr val="white"/>
              </a:solidFill>
            </a:endParaRPr>
          </a:p>
        </p:txBody>
      </p:sp>
    </p:spTree>
    <p:extLst>
      <p:ext uri="{BB962C8B-B14F-4D97-AF65-F5344CB8AC3E}">
        <p14:creationId xmlns:p14="http://schemas.microsoft.com/office/powerpoint/2010/main" val="2960549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459005-8E37-40D1-BFDC-5DC03D6699EF}"/>
              </a:ext>
            </a:extLst>
          </p:cNvPr>
          <p:cNvSpPr>
            <a:spLocks noGrp="1"/>
          </p:cNvSpPr>
          <p:nvPr>
            <p:ph type="sldNum" sz="quarter" idx="12"/>
          </p:nvPr>
        </p:nvSpPr>
        <p:spPr/>
        <p:txBody>
          <a:bodyPr/>
          <a:lstStyle/>
          <a:p>
            <a:fld id="{D983F1FA-211D-3044-9E35-958DFBC26156}" type="slidenum">
              <a:rPr lang="en-US" smtClean="0">
                <a:solidFill>
                  <a:prstClr val="white"/>
                </a:solidFill>
              </a:rPr>
              <a:pPr/>
              <a:t>7</a:t>
            </a:fld>
            <a:endParaRPr lang="en-US">
              <a:solidFill>
                <a:prstClr val="white"/>
              </a:solidFill>
            </a:endParaRPr>
          </a:p>
        </p:txBody>
      </p:sp>
      <p:sp>
        <p:nvSpPr>
          <p:cNvPr id="7" name="Footer Placeholder 3">
            <a:extLst>
              <a:ext uri="{FF2B5EF4-FFF2-40B4-BE49-F238E27FC236}">
                <a16:creationId xmlns:a16="http://schemas.microsoft.com/office/drawing/2014/main" id="{EF7866C9-63E5-49DB-809A-4F66D8614F4D}"/>
              </a:ext>
            </a:extLst>
          </p:cNvPr>
          <p:cNvSpPr txBox="1">
            <a:spLocks/>
          </p:cNvSpPr>
          <p:nvPr/>
        </p:nvSpPr>
        <p:spPr>
          <a:xfrm>
            <a:off x="457200" y="6356350"/>
            <a:ext cx="5562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Slide Number Placeholder 2">
            <a:extLst>
              <a:ext uri="{FF2B5EF4-FFF2-40B4-BE49-F238E27FC236}">
                <a16:creationId xmlns:a16="http://schemas.microsoft.com/office/drawing/2014/main" id="{B03270B5-9AE4-4598-BA59-1104BABB4E66}"/>
              </a:ext>
            </a:extLst>
          </p:cNvPr>
          <p:cNvSpPr txBox="1">
            <a:spLocks/>
          </p:cNvSpPr>
          <p:nvPr/>
        </p:nvSpPr>
        <p:spPr>
          <a:xfrm>
            <a:off x="7010400"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4F81BD">
                    <a:lumMod val="50000"/>
                  </a:srgbClr>
                </a:solidFill>
              </a:rPr>
              <a:t>5</a:t>
            </a:r>
            <a:endParaRPr lang="en-US">
              <a:solidFill>
                <a:prstClr val="white"/>
              </a:solidFill>
            </a:endParaRPr>
          </a:p>
        </p:txBody>
      </p:sp>
      <p:sp>
        <p:nvSpPr>
          <p:cNvPr id="9" name="Title 8">
            <a:extLst>
              <a:ext uri="{FF2B5EF4-FFF2-40B4-BE49-F238E27FC236}">
                <a16:creationId xmlns:a16="http://schemas.microsoft.com/office/drawing/2014/main" id="{A51B443E-E0BC-4627-B8EB-66BE0DB9D37D}"/>
              </a:ext>
            </a:extLst>
          </p:cNvPr>
          <p:cNvSpPr>
            <a:spLocks noGrp="1"/>
          </p:cNvSpPr>
          <p:nvPr>
            <p:ph type="title"/>
          </p:nvPr>
        </p:nvSpPr>
        <p:spPr/>
        <p:txBody>
          <a:bodyPr>
            <a:normAutofit/>
          </a:bodyPr>
          <a:lstStyle/>
          <a:p>
            <a:r>
              <a:rPr lang="en-US" sz="3600">
                <a:latin typeface=" Arial "/>
              </a:rPr>
              <a:t>VA Organizational Chart</a:t>
            </a:r>
          </a:p>
        </p:txBody>
      </p:sp>
      <p:pic>
        <p:nvPicPr>
          <p:cNvPr id="3" name="Picture 2">
            <a:extLst>
              <a:ext uri="{FF2B5EF4-FFF2-40B4-BE49-F238E27FC236}">
                <a16:creationId xmlns:a16="http://schemas.microsoft.com/office/drawing/2014/main" id="{B0455EFD-E109-4C28-9EDA-2316F942CFD8}"/>
              </a:ext>
            </a:extLst>
          </p:cNvPr>
          <p:cNvPicPr>
            <a:picLocks noChangeAspect="1"/>
          </p:cNvPicPr>
          <p:nvPr/>
        </p:nvPicPr>
        <p:blipFill>
          <a:blip r:embed="rId3"/>
          <a:stretch>
            <a:fillRect/>
          </a:stretch>
        </p:blipFill>
        <p:spPr>
          <a:xfrm>
            <a:off x="230786" y="915249"/>
            <a:ext cx="8682428" cy="4888875"/>
          </a:xfrm>
          <a:prstGeom prst="rect">
            <a:avLst/>
          </a:prstGeom>
        </p:spPr>
      </p:pic>
      <p:sp>
        <p:nvSpPr>
          <p:cNvPr id="10" name="Oval 9"/>
          <p:cNvSpPr/>
          <p:nvPr/>
        </p:nvSpPr>
        <p:spPr bwMode="auto">
          <a:xfrm>
            <a:off x="4838701" y="4648200"/>
            <a:ext cx="1057274" cy="10286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pitchFamily="1" charset="-128"/>
            </a:endParaRPr>
          </a:p>
        </p:txBody>
      </p:sp>
    </p:spTree>
    <p:extLst>
      <p:ext uri="{BB962C8B-B14F-4D97-AF65-F5344CB8AC3E}">
        <p14:creationId xmlns:p14="http://schemas.microsoft.com/office/powerpoint/2010/main" val="1390364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CC3F-B053-90DC-40E0-1F360C3EEAB3}"/>
              </a:ext>
            </a:extLst>
          </p:cNvPr>
          <p:cNvSpPr>
            <a:spLocks noGrp="1"/>
          </p:cNvSpPr>
          <p:nvPr>
            <p:ph type="title"/>
          </p:nvPr>
        </p:nvSpPr>
        <p:spPr/>
        <p:txBody>
          <a:bodyPr>
            <a:normAutofit fontScale="90000"/>
          </a:bodyPr>
          <a:lstStyle/>
          <a:p>
            <a:r>
              <a:rPr lang="en-US"/>
              <a:t>BIOS Service Line Portfolios</a:t>
            </a:r>
          </a:p>
        </p:txBody>
      </p:sp>
      <p:sp>
        <p:nvSpPr>
          <p:cNvPr id="4" name="Slide Number Placeholder 3">
            <a:extLst>
              <a:ext uri="{FF2B5EF4-FFF2-40B4-BE49-F238E27FC236}">
                <a16:creationId xmlns:a16="http://schemas.microsoft.com/office/drawing/2014/main" id="{23A981D3-DE5E-1454-11A6-6A5A5151B566}"/>
              </a:ext>
            </a:extLst>
          </p:cNvPr>
          <p:cNvSpPr>
            <a:spLocks noGrp="1"/>
          </p:cNvSpPr>
          <p:nvPr>
            <p:ph type="sldNum" sz="quarter" idx="12"/>
          </p:nvPr>
        </p:nvSpPr>
        <p:spPr/>
        <p:txBody>
          <a:bodyPr/>
          <a:lstStyle/>
          <a:p>
            <a:fld id="{D983F1FA-211D-3044-9E35-958DFBC26156}" type="slidenum">
              <a:rPr lang="en-US" smtClean="0">
                <a:solidFill>
                  <a:prstClr val="white"/>
                </a:solidFill>
              </a:rPr>
              <a:pPr/>
              <a:t>70</a:t>
            </a:fld>
            <a:endParaRPr lang="en-US">
              <a:solidFill>
                <a:prstClr val="white"/>
              </a:solidFill>
            </a:endParaRPr>
          </a:p>
        </p:txBody>
      </p:sp>
      <p:pic>
        <p:nvPicPr>
          <p:cNvPr id="11" name="Content Placeholder 10" descr="Benefits, Appeals, and Memorials:&#10;Business-Led IT Services (BLITS),&#10;Digital GI Bill,&#10;Loan Guaranty,&#10;PACT Act,&#10;Veteran Experience.&#10;Corporate Services:&#10;Financial Management Modernization,&#10;Human Capital Management Modernization,&#10;Secretary of Veterans Affairs,&#10;VA Legal Services,&#10;Veterans Canteen Service Modernization.&#10;Health: &#10;Electronic Health Record Modernization,&#10;Integrated Scheduling,&#10;Mental Health andVeterans Crisis Line,&#10;Telehealth,&#10;VA Health Administration Appeals Modernization.&#10;IT Infrastructure and Network Support:&#10;Cybersecurity,&#10;IT Cost Savings Initiatives,&#10;1-N Prioritization,&#10;Office of Technical Integration:&#10;Demand Management,&#10;Intake and Triage,&#10;Social Security Number Reduction.&#10;Emerging Concepts:&#10;Centralized Data Analytics,&#10;Data Technology Portfolio Investment&#10;Framework.">
            <a:extLst>
              <a:ext uri="{FF2B5EF4-FFF2-40B4-BE49-F238E27FC236}">
                <a16:creationId xmlns:a16="http://schemas.microsoft.com/office/drawing/2014/main" id="{CB2C8553-2F96-1BF2-5707-269563D047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4796" y="1443229"/>
            <a:ext cx="9016634" cy="3966972"/>
          </a:xfrm>
        </p:spPr>
      </p:pic>
    </p:spTree>
    <p:extLst>
      <p:ext uri="{BB962C8B-B14F-4D97-AF65-F5344CB8AC3E}">
        <p14:creationId xmlns:p14="http://schemas.microsoft.com/office/powerpoint/2010/main" val="4280838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114D-CAF9-4F43-4066-728927458C5E}"/>
              </a:ext>
            </a:extLst>
          </p:cNvPr>
          <p:cNvSpPr>
            <a:spLocks noGrp="1"/>
          </p:cNvSpPr>
          <p:nvPr>
            <p:ph type="title"/>
          </p:nvPr>
        </p:nvSpPr>
        <p:spPr/>
        <p:txBody>
          <a:bodyPr>
            <a:normAutofit/>
          </a:bodyPr>
          <a:lstStyle/>
          <a:p>
            <a:r>
              <a:rPr lang="en-US" sz="3200">
                <a:cs typeface="Arial" panose="020B0604020202020204" pitchFamily="34" charset="0"/>
              </a:rPr>
              <a:t>BIOS Business Relationship Managers Deliver </a:t>
            </a:r>
            <a:endParaRPr lang="en-US" sz="3200"/>
          </a:p>
        </p:txBody>
      </p:sp>
      <p:pic>
        <p:nvPicPr>
          <p:cNvPr id="7" name="Content Placeholder 6" descr="Org chart showing the following five staff jobs in BIOS: Account Manager. The following report to account manager: Business Expert, Outcome and Vision Expert, Budget Expert, OIT Expert and Task Manager">
            <a:extLst>
              <a:ext uri="{FF2B5EF4-FFF2-40B4-BE49-F238E27FC236}">
                <a16:creationId xmlns:a16="http://schemas.microsoft.com/office/drawing/2014/main" id="{ED62AA02-6D54-50DE-EA2C-73C3973B31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838200"/>
            <a:ext cx="7886700" cy="2286000"/>
          </a:xfrm>
        </p:spPr>
      </p:pic>
      <p:sp>
        <p:nvSpPr>
          <p:cNvPr id="4" name="Content Placeholder 3">
            <a:extLst>
              <a:ext uri="{FF2B5EF4-FFF2-40B4-BE49-F238E27FC236}">
                <a16:creationId xmlns:a16="http://schemas.microsoft.com/office/drawing/2014/main" id="{812F6995-A44E-244C-C25C-1CEF1509B86B}"/>
              </a:ext>
            </a:extLst>
          </p:cNvPr>
          <p:cNvSpPr>
            <a:spLocks noGrp="1"/>
          </p:cNvSpPr>
          <p:nvPr>
            <p:ph idx="13"/>
          </p:nvPr>
        </p:nvSpPr>
        <p:spPr>
          <a:xfrm>
            <a:off x="457200" y="3276600"/>
            <a:ext cx="8458200" cy="2667000"/>
          </a:xfrm>
        </p:spPr>
        <p:txBody>
          <a:bodyPr vert="horz" lIns="91440" tIns="45720" rIns="91440" bIns="45720" rtlCol="0" anchor="t">
            <a:noAutofit/>
          </a:bodyPr>
          <a:lstStyle/>
          <a:p>
            <a:pPr marL="0" indent="0" defTabSz="914400">
              <a:lnSpc>
                <a:spcPct val="110000"/>
              </a:lnSpc>
              <a:spcBef>
                <a:spcPts val="0"/>
              </a:spcBef>
              <a:spcAft>
                <a:spcPts val="600"/>
              </a:spcAft>
              <a:buNone/>
              <a:defRPr/>
            </a:pPr>
            <a:r>
              <a:rPr kumimoji="0" lang="en-US" sz="1800" b="1" u="none" strike="noStrike" kern="1200" cap="none" spc="0" normalizeH="0" baseline="0" noProof="0" dirty="0">
                <a:ln>
                  <a:noFill/>
                </a:ln>
                <a:solidFill>
                  <a:prstClr val="black"/>
                </a:solidFill>
                <a:effectLst/>
                <a:uLnTx/>
                <a:uFillTx/>
                <a:cs typeface="Arial"/>
              </a:rPr>
              <a:t>Business Experts </a:t>
            </a:r>
            <a:r>
              <a:rPr kumimoji="0" lang="en-US" sz="1800" u="none" strike="noStrike" kern="1200" cap="none" spc="0" normalizeH="0" baseline="0" noProof="0" dirty="0">
                <a:ln>
                  <a:noFill/>
                </a:ln>
                <a:solidFill>
                  <a:prstClr val="black"/>
                </a:solidFill>
                <a:effectLst/>
                <a:uLnTx/>
                <a:uFillTx/>
                <a:cs typeface="Arial"/>
              </a:rPr>
              <a:t>communicate with our partners to help provide the vision, identify needs, share and manage expectations and deliver results.</a:t>
            </a:r>
            <a:r>
              <a:rPr lang="en-US" sz="1800" dirty="0">
                <a:solidFill>
                  <a:prstClr val="black"/>
                </a:solidFill>
                <a:cs typeface="Arial"/>
              </a:rPr>
              <a:t> </a:t>
            </a:r>
            <a:endParaRPr kumimoji="0" lang="en-US" sz="1800" u="none" strike="noStrike" kern="1200" cap="none" spc="0" normalizeH="0" baseline="0" noProof="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1" u="none" strike="noStrike" kern="1200" cap="none" spc="0" normalizeH="0" baseline="0" noProof="0" dirty="0">
                <a:ln>
                  <a:noFill/>
                </a:ln>
                <a:solidFill>
                  <a:prstClr val="black"/>
                </a:solidFill>
                <a:effectLst/>
                <a:uLnTx/>
                <a:uFillTx/>
                <a:cs typeface="Arial"/>
              </a:rPr>
              <a:t>Outcome and Vision Experts</a:t>
            </a:r>
            <a:r>
              <a:rPr kumimoji="0" lang="en-US" sz="1800" u="none" strike="noStrike" kern="1200" cap="none" spc="0" normalizeH="0" baseline="0" noProof="0" dirty="0">
                <a:ln>
                  <a:noFill/>
                </a:ln>
                <a:solidFill>
                  <a:prstClr val="black"/>
                </a:solidFill>
                <a:effectLst/>
                <a:uLnTx/>
                <a:uFillTx/>
                <a:cs typeface="Arial"/>
              </a:rPr>
              <a:t> identify and refine business desires into vision and outcome roadmaps.</a:t>
            </a:r>
            <a:endParaRPr lang="en-US" sz="1800" u="none" strike="noStrike" kern="1200" cap="none" spc="0" normalizeH="0" baseline="0" noProof="0" dirty="0">
              <a:ln>
                <a:noFill/>
              </a:ln>
              <a:solidFill>
                <a:prstClr val="black"/>
              </a:solidFill>
              <a:effectLst/>
              <a:uLnTx/>
              <a:uFillTx/>
              <a:cs typeface="Arial"/>
            </a:endParaRPr>
          </a:p>
          <a:p>
            <a:pPr marL="0" indent="0" defTabSz="914400">
              <a:lnSpc>
                <a:spcPct val="110000"/>
              </a:lnSpc>
              <a:spcBef>
                <a:spcPts val="0"/>
              </a:spcBef>
              <a:spcAft>
                <a:spcPts val="600"/>
              </a:spcAft>
              <a:buNone/>
              <a:defRPr/>
            </a:pPr>
            <a:r>
              <a:rPr kumimoji="0" lang="en-US" sz="1800" b="1" u="none" strike="noStrike" kern="1200" cap="none" spc="0" normalizeH="0" baseline="0" noProof="0" dirty="0">
                <a:ln>
                  <a:noFill/>
                </a:ln>
                <a:solidFill>
                  <a:prstClr val="black"/>
                </a:solidFill>
                <a:effectLst/>
                <a:uLnTx/>
                <a:uFillTx/>
                <a:cs typeface="Arial"/>
              </a:rPr>
              <a:t>Budget Experts </a:t>
            </a:r>
            <a:r>
              <a:rPr kumimoji="0" lang="en-US" sz="1800" u="none" strike="noStrike" kern="1200" cap="none" spc="0" normalizeH="0" baseline="0" noProof="0" dirty="0">
                <a:ln>
                  <a:noFill/>
                </a:ln>
                <a:solidFill>
                  <a:prstClr val="black"/>
                </a:solidFill>
                <a:effectLst/>
                <a:uLnTx/>
                <a:uFillTx/>
                <a:cs typeface="Arial"/>
              </a:rPr>
              <a:t>support budget formulation, multi-year planning, and unplanned or shortfall (1:N).</a:t>
            </a:r>
            <a:endParaRPr lang="en-US" sz="1800" u="none" strike="noStrike" kern="1200" cap="none" spc="0" normalizeH="0" baseline="0" noProof="0" dirty="0">
              <a:ln>
                <a:noFill/>
              </a:ln>
              <a:solidFill>
                <a:prstClr val="black"/>
              </a:solidFill>
              <a:effectLst/>
              <a:uLnTx/>
              <a:uFillTx/>
              <a:cs typeface="Arial"/>
            </a:endParaRPr>
          </a:p>
          <a:p>
            <a:pPr marL="0" indent="0" defTabSz="914400">
              <a:lnSpc>
                <a:spcPct val="110000"/>
              </a:lnSpc>
              <a:spcBef>
                <a:spcPts val="0"/>
              </a:spcBef>
              <a:spcAft>
                <a:spcPts val="600"/>
              </a:spcAft>
              <a:buNone/>
              <a:defRPr/>
            </a:pPr>
            <a:r>
              <a:rPr kumimoji="0" lang="en-US" sz="1800" b="1" u="none" strike="noStrike" kern="1200" cap="none" spc="0" normalizeH="0" baseline="0" noProof="0" dirty="0">
                <a:ln>
                  <a:noFill/>
                </a:ln>
                <a:solidFill>
                  <a:prstClr val="black"/>
                </a:solidFill>
                <a:effectLst/>
                <a:uLnTx/>
                <a:uFillTx/>
                <a:cs typeface="Arial"/>
              </a:rPr>
              <a:t>OIT Expert and Task Managers </a:t>
            </a:r>
            <a:r>
              <a:rPr kumimoji="0" lang="en-US" sz="1800" u="none" strike="noStrike" kern="1200" cap="none" spc="0" normalizeH="0" baseline="0" noProof="0" dirty="0">
                <a:ln>
                  <a:noFill/>
                </a:ln>
                <a:solidFill>
                  <a:prstClr val="black"/>
                </a:solidFill>
                <a:effectLst/>
                <a:uLnTx/>
                <a:uFillTx/>
                <a:cs typeface="Arial"/>
              </a:rPr>
              <a:t>are </a:t>
            </a:r>
            <a:r>
              <a:rPr lang="en-US" sz="1800" dirty="0">
                <a:solidFill>
                  <a:prstClr val="black"/>
                </a:solidFill>
                <a:cs typeface="Arial"/>
              </a:rPr>
              <a:t>in charge of</a:t>
            </a:r>
            <a:r>
              <a:rPr kumimoji="0" lang="en-US" sz="1800" u="none" strike="noStrike" kern="1200" cap="none" spc="0" normalizeH="0" baseline="0" noProof="0" dirty="0">
                <a:ln>
                  <a:noFill/>
                </a:ln>
                <a:solidFill>
                  <a:prstClr val="black"/>
                </a:solidFill>
                <a:effectLst/>
                <a:uLnTx/>
                <a:uFillTx/>
                <a:cs typeface="Arial"/>
              </a:rPr>
              <a:t> acquisitions, performance, communications, and security.</a:t>
            </a:r>
            <a:r>
              <a:rPr lang="en-US" sz="1800" dirty="0">
                <a:solidFill>
                  <a:prstClr val="black"/>
                </a:solidFill>
                <a:cs typeface="Arial"/>
              </a:rPr>
              <a:t> </a:t>
            </a:r>
            <a:endParaRPr lang="en-US" sz="180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Slide Number Placeholder 4">
            <a:extLst>
              <a:ext uri="{FF2B5EF4-FFF2-40B4-BE49-F238E27FC236}">
                <a16:creationId xmlns:a16="http://schemas.microsoft.com/office/drawing/2014/main" id="{21C9B2B9-9334-48AA-AC59-B54D1B6CCA38}"/>
              </a:ext>
            </a:extLst>
          </p:cNvPr>
          <p:cNvSpPr>
            <a:spLocks noGrp="1"/>
          </p:cNvSpPr>
          <p:nvPr>
            <p:ph type="sldNum" sz="quarter" idx="12"/>
          </p:nvPr>
        </p:nvSpPr>
        <p:spPr/>
        <p:txBody>
          <a:bodyPr/>
          <a:lstStyle/>
          <a:p>
            <a:fld id="{D983F1FA-211D-3044-9E35-958DFBC26156}" type="slidenum">
              <a:rPr lang="en-US" smtClean="0">
                <a:solidFill>
                  <a:prstClr val="white"/>
                </a:solidFill>
              </a:rPr>
              <a:pPr/>
              <a:t>71</a:t>
            </a:fld>
            <a:endParaRPr lang="en-US">
              <a:solidFill>
                <a:prstClr val="white"/>
              </a:solidFill>
            </a:endParaRPr>
          </a:p>
        </p:txBody>
      </p:sp>
    </p:spTree>
    <p:extLst>
      <p:ext uri="{BB962C8B-B14F-4D97-AF65-F5344CB8AC3E}">
        <p14:creationId xmlns:p14="http://schemas.microsoft.com/office/powerpoint/2010/main" val="2214438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AE63-B573-2E0E-5FAA-21E250290289}"/>
              </a:ext>
            </a:extLst>
          </p:cNvPr>
          <p:cNvSpPr>
            <a:spLocks noGrp="1"/>
          </p:cNvSpPr>
          <p:nvPr>
            <p:ph type="title"/>
          </p:nvPr>
        </p:nvSpPr>
        <p:spPr/>
        <p:txBody>
          <a:bodyPr>
            <a:normAutofit/>
          </a:bodyPr>
          <a:lstStyle/>
          <a:p>
            <a:r>
              <a:rPr lang="en-US" sz="3200" b="1">
                <a:solidFill>
                  <a:schemeClr val="bg1"/>
                </a:solidFill>
                <a:cs typeface="Arial" panose="020B0604020202020204" pitchFamily="34" charset="0"/>
              </a:rPr>
              <a:t>How BIOS </a:t>
            </a:r>
            <a:r>
              <a:rPr lang="en-US" sz="3200">
                <a:cs typeface="Arial" panose="020B0604020202020204" pitchFamily="34" charset="0"/>
              </a:rPr>
              <a:t>Serves Our Customers</a:t>
            </a:r>
            <a:endParaRPr lang="en-US" sz="3200"/>
          </a:p>
        </p:txBody>
      </p:sp>
      <p:pic>
        <p:nvPicPr>
          <p:cNvPr id="11" name="Content Placeholder 10" descr="Graphic of a bullseye with an arrow inside it over the words: VA Business Partners identify Vision and Outcomes.">
            <a:extLst>
              <a:ext uri="{FF2B5EF4-FFF2-40B4-BE49-F238E27FC236}">
                <a16:creationId xmlns:a16="http://schemas.microsoft.com/office/drawing/2014/main" id="{08B72C4E-C95A-55C7-BE1E-D4D26D1108AD}"/>
              </a:ext>
              <a:ext uri="{C183D7F6-B498-43B3-948B-1728B52AA6E4}">
                <adec:decorative xmlns:adec="http://schemas.microsoft.com/office/drawing/2017/decorative" val="0"/>
              </a:ext>
            </a:extLst>
          </p:cNvPr>
          <p:cNvPicPr>
            <a:picLocks noGrp="1" noChangeAspect="1"/>
          </p:cNvPicPr>
          <p:nvPr>
            <p:ph sz="quarter" idx="19"/>
          </p:nvPr>
        </p:nvPicPr>
        <p:blipFill>
          <a:blip r:embed="rId3" cstate="print">
            <a:extLst>
              <a:ext uri="{28A0092B-C50C-407E-A947-70E740481C1C}">
                <a14:useLocalDpi xmlns:a14="http://schemas.microsoft.com/office/drawing/2010/main" val="0"/>
              </a:ext>
            </a:extLst>
          </a:blip>
          <a:stretch>
            <a:fillRect/>
          </a:stretch>
        </p:blipFill>
        <p:spPr/>
      </p:pic>
      <p:sp>
        <p:nvSpPr>
          <p:cNvPr id="4" name="Content Placeholder 3">
            <a:extLst>
              <a:ext uri="{FF2B5EF4-FFF2-40B4-BE49-F238E27FC236}">
                <a16:creationId xmlns:a16="http://schemas.microsoft.com/office/drawing/2014/main" id="{B036DBDE-532D-4490-58E7-FFF994F16C3B}"/>
              </a:ext>
            </a:extLst>
          </p:cNvPr>
          <p:cNvSpPr>
            <a:spLocks noGrp="1"/>
          </p:cNvSpPr>
          <p:nvPr>
            <p:ph sz="quarter" idx="11"/>
          </p:nvPr>
        </p:nvSpPr>
        <p:spPr/>
        <p:txBody>
          <a:bodyPr>
            <a:normAutofit/>
          </a:bodyPr>
          <a:lstStyle/>
          <a:p>
            <a:pPr marL="0" indent="0" algn="ctr">
              <a:buNone/>
            </a:pPr>
            <a:r>
              <a:rPr lang="en-US" sz="2000" b="1">
                <a:solidFill>
                  <a:prstClr val="black"/>
                </a:solidFill>
                <a:latin typeface="Calibri" panose="020F0502020204030204"/>
              </a:rPr>
              <a:t>VA Business Partners identify Vision and Outcomes</a:t>
            </a:r>
          </a:p>
        </p:txBody>
      </p:sp>
      <p:pic>
        <p:nvPicPr>
          <p:cNvPr id="13" name="Content Placeholder 12" descr="Graphic of light bulb shining over the words: BIOS gathers Vision and Outcomes and maps them to OIT delivery product areas. ">
            <a:extLst>
              <a:ext uri="{FF2B5EF4-FFF2-40B4-BE49-F238E27FC236}">
                <a16:creationId xmlns:a16="http://schemas.microsoft.com/office/drawing/2014/main" id="{A7789D84-D540-35F5-8096-F1252112A32B}"/>
              </a:ext>
              <a:ext uri="{C183D7F6-B498-43B3-948B-1728B52AA6E4}">
                <adec:decorative xmlns:adec="http://schemas.microsoft.com/office/drawing/2017/decorative" val="0"/>
              </a:ext>
            </a:extLst>
          </p:cNvPr>
          <p:cNvPicPr>
            <a:picLocks noGrp="1" noChangeAspect="1"/>
          </p:cNvPicPr>
          <p:nvPr>
            <p:ph sz="quarter" idx="20"/>
          </p:nvPr>
        </p:nvPicPr>
        <p:blipFill>
          <a:blip r:embed="rId4" cstate="print">
            <a:extLst>
              <a:ext uri="{28A0092B-C50C-407E-A947-70E740481C1C}">
                <a14:useLocalDpi xmlns:a14="http://schemas.microsoft.com/office/drawing/2010/main" val="0"/>
              </a:ext>
            </a:extLst>
          </a:blip>
          <a:stretch>
            <a:fillRect/>
          </a:stretch>
        </p:blipFill>
        <p:spPr/>
      </p:pic>
      <p:sp>
        <p:nvSpPr>
          <p:cNvPr id="6" name="Content Placeholder 5">
            <a:extLst>
              <a:ext uri="{FF2B5EF4-FFF2-40B4-BE49-F238E27FC236}">
                <a16:creationId xmlns:a16="http://schemas.microsoft.com/office/drawing/2014/main" id="{6B56AC69-1039-D7C0-4276-96E52C8A4D92}"/>
              </a:ext>
            </a:extLst>
          </p:cNvPr>
          <p:cNvSpPr>
            <a:spLocks noGrp="1"/>
          </p:cNvSpPr>
          <p:nvPr>
            <p:ph sz="quarter" idx="16"/>
          </p:nvPr>
        </p:nvSpPr>
        <p:spPr/>
        <p:txBody>
          <a:bodyPr>
            <a:normAutofit/>
          </a:bodyPr>
          <a:lstStyle/>
          <a:p>
            <a:pPr marL="0" indent="0" algn="ctr">
              <a:buNone/>
            </a:pPr>
            <a:r>
              <a:rPr lang="en-US" sz="2000" b="1">
                <a:solidFill>
                  <a:prstClr val="black"/>
                </a:solidFill>
                <a:latin typeface="Calibri" panose="020F0502020204030204"/>
              </a:rPr>
              <a:t>BIOS gathers Vision and Outcomes and maps them to OIT delivery product areas</a:t>
            </a:r>
          </a:p>
        </p:txBody>
      </p:sp>
      <p:pic>
        <p:nvPicPr>
          <p:cNvPr id="16" name="Content Placeholder 15" descr="Graphic of computer desktop and mobile phone over the words: OIT delivers IT products and services needed to achieve vision and outcomes. ">
            <a:extLst>
              <a:ext uri="{FF2B5EF4-FFF2-40B4-BE49-F238E27FC236}">
                <a16:creationId xmlns:a16="http://schemas.microsoft.com/office/drawing/2014/main" id="{D73CAF24-EFFF-945C-E46F-6B9DAB6B4E05}"/>
              </a:ext>
              <a:ext uri="{C183D7F6-B498-43B3-948B-1728B52AA6E4}">
                <adec:decorative xmlns:adec="http://schemas.microsoft.com/office/drawing/2017/decorative" val="0"/>
              </a:ext>
            </a:extLst>
          </p:cNvPr>
          <p:cNvPicPr>
            <a:picLocks noGrp="1" noChangeAspect="1"/>
          </p:cNvPicPr>
          <p:nvPr>
            <p:ph sz="quarter" idx="21"/>
          </p:nvPr>
        </p:nvPicPr>
        <p:blipFill>
          <a:blip r:embed="rId5" cstate="print">
            <a:extLst>
              <a:ext uri="{28A0092B-C50C-407E-A947-70E740481C1C}">
                <a14:useLocalDpi xmlns:a14="http://schemas.microsoft.com/office/drawing/2010/main" val="0"/>
              </a:ext>
            </a:extLst>
          </a:blip>
          <a:stretch>
            <a:fillRect/>
          </a:stretch>
        </p:blipFill>
        <p:spPr/>
      </p:pic>
      <p:sp>
        <p:nvSpPr>
          <p:cNvPr id="8" name="Content Placeholder 7">
            <a:extLst>
              <a:ext uri="{FF2B5EF4-FFF2-40B4-BE49-F238E27FC236}">
                <a16:creationId xmlns:a16="http://schemas.microsoft.com/office/drawing/2014/main" id="{906305D8-D9B7-50E3-A707-5AB19D40F175}"/>
              </a:ext>
            </a:extLst>
          </p:cNvPr>
          <p:cNvSpPr>
            <a:spLocks noGrp="1"/>
          </p:cNvSpPr>
          <p:nvPr>
            <p:ph sz="quarter" idx="18"/>
          </p:nvPr>
        </p:nvSpPr>
        <p:spPr/>
        <p:txBody>
          <a:bodyPr>
            <a:normAutofit/>
          </a:bodyPr>
          <a:lstStyle/>
          <a:p>
            <a:pPr marL="0" indent="0" algn="ctr">
              <a:buNone/>
            </a:pPr>
            <a:r>
              <a:rPr lang="en-US" sz="2000" b="1">
                <a:solidFill>
                  <a:prstClr val="black"/>
                </a:solidFill>
                <a:latin typeface="Calibri" panose="020F0502020204030204"/>
              </a:rPr>
              <a:t>OIT delivers IT Products and Services needed to achieve Vision and Outcomes</a:t>
            </a:r>
          </a:p>
        </p:txBody>
      </p:sp>
      <p:sp>
        <p:nvSpPr>
          <p:cNvPr id="9" name="Slide Number Placeholder 8">
            <a:extLst>
              <a:ext uri="{FF2B5EF4-FFF2-40B4-BE49-F238E27FC236}">
                <a16:creationId xmlns:a16="http://schemas.microsoft.com/office/drawing/2014/main" id="{E85AB002-BAE9-3C18-1508-67FBDDDD8C5E}"/>
              </a:ext>
            </a:extLst>
          </p:cNvPr>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72</a:t>
            </a:fld>
            <a:endParaRPr lang="en-US">
              <a:solidFill>
                <a:prstClr val="white"/>
              </a:solidFill>
            </a:endParaRPr>
          </a:p>
        </p:txBody>
      </p:sp>
    </p:spTree>
    <p:extLst>
      <p:ext uri="{BB962C8B-B14F-4D97-AF65-F5344CB8AC3E}">
        <p14:creationId xmlns:p14="http://schemas.microsoft.com/office/powerpoint/2010/main" val="3111402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C4931B2-D744-0103-FCF6-B9E6B669CED1}"/>
              </a:ext>
            </a:extLst>
          </p:cNvPr>
          <p:cNvSpPr>
            <a:spLocks noGrp="1"/>
          </p:cNvSpPr>
          <p:nvPr>
            <p:ph type="title"/>
          </p:nvPr>
        </p:nvSpPr>
        <p:spPr/>
        <p:txBody>
          <a:bodyPr>
            <a:normAutofit/>
          </a:bodyPr>
          <a:lstStyle/>
          <a:p>
            <a:r>
              <a:rPr lang="en-US" sz="3200"/>
              <a:t>Business Technical Vision Roadmap </a:t>
            </a:r>
          </a:p>
        </p:txBody>
      </p:sp>
      <p:sp>
        <p:nvSpPr>
          <p:cNvPr id="11" name="Content Placeholder 10">
            <a:extLst>
              <a:ext uri="{FF2B5EF4-FFF2-40B4-BE49-F238E27FC236}">
                <a16:creationId xmlns:a16="http://schemas.microsoft.com/office/drawing/2014/main" id="{A61D70CE-5495-B7D9-2F70-B892141033EC}"/>
              </a:ext>
            </a:extLst>
          </p:cNvPr>
          <p:cNvSpPr>
            <a:spLocks noGrp="1"/>
          </p:cNvSpPr>
          <p:nvPr>
            <p:ph idx="1"/>
          </p:nvPr>
        </p:nvSpPr>
        <p:spPr>
          <a:xfrm>
            <a:off x="457200" y="990602"/>
            <a:ext cx="8229600" cy="1968498"/>
          </a:xfrm>
        </p:spPr>
        <p:txBody>
          <a:bodyPr>
            <a:noAutofit/>
          </a:bodyPr>
          <a:lstStyle/>
          <a:p>
            <a:pPr marL="0" indent="0">
              <a:buNone/>
            </a:pPr>
            <a:r>
              <a:rPr lang="en-US" sz="2400" b="1">
                <a:solidFill>
                  <a:prstClr val="black"/>
                </a:solidFill>
              </a:rPr>
              <a:t>A Business Technical Vision Roadmap </a:t>
            </a:r>
            <a:r>
              <a:rPr lang="en-US" sz="2400">
                <a:solidFill>
                  <a:prstClr val="black"/>
                </a:solidFill>
              </a:rPr>
              <a:t>tells us where a capability is going, why it’s required, the expected outcomes and success measures for each IT investment. This roadmap sets the vision for how a capability will benefit every Veteran or end-user. </a:t>
            </a:r>
            <a:endParaRPr lang="en-US" sz="1800">
              <a:solidFill>
                <a:prstClr val="black"/>
              </a:solidFill>
            </a:endParaRPr>
          </a:p>
        </p:txBody>
      </p:sp>
      <p:sp>
        <p:nvSpPr>
          <p:cNvPr id="9" name="Slide Number Placeholder 8">
            <a:extLst>
              <a:ext uri="{FF2B5EF4-FFF2-40B4-BE49-F238E27FC236}">
                <a16:creationId xmlns:a16="http://schemas.microsoft.com/office/drawing/2014/main" id="{56669AB7-1F19-A65F-6B35-E87406B94A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Content Placeholder 7" descr="Outcome 1: To ensure visions and outcomes are aligned with VA Strategic Initiatives.&#10;Outcome 2: To clearly tie outcomes to IT investments.Outcome 3: To set measures of success with metrics collected for each outcome.">
            <a:extLst>
              <a:ext uri="{FF2B5EF4-FFF2-40B4-BE49-F238E27FC236}">
                <a16:creationId xmlns:a16="http://schemas.microsoft.com/office/drawing/2014/main" id="{F084135C-B18B-0C7C-6EE7-F61DA0DFDDE9}"/>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152400" y="2998588"/>
            <a:ext cx="8888550" cy="2513812"/>
          </a:xfrm>
        </p:spPr>
      </p:pic>
    </p:spTree>
    <p:extLst>
      <p:ext uri="{BB962C8B-B14F-4D97-AF65-F5344CB8AC3E}">
        <p14:creationId xmlns:p14="http://schemas.microsoft.com/office/powerpoint/2010/main" val="3796743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C4931B2-D744-0103-FCF6-B9E6B669CED1}"/>
              </a:ext>
            </a:extLst>
          </p:cNvPr>
          <p:cNvSpPr>
            <a:spLocks noGrp="1"/>
          </p:cNvSpPr>
          <p:nvPr>
            <p:ph type="title"/>
          </p:nvPr>
        </p:nvSpPr>
        <p:spPr/>
        <p:txBody>
          <a:bodyPr>
            <a:normAutofit/>
          </a:bodyPr>
          <a:lstStyle/>
          <a:p>
            <a:r>
              <a:rPr lang="en-US" sz="3200"/>
              <a:t>Business Led IT Services (BLITS)</a:t>
            </a:r>
          </a:p>
        </p:txBody>
      </p:sp>
      <p:pic>
        <p:nvPicPr>
          <p:cNvPr id="6" name="Picture 5" descr="Graphic showing the words: Outcome,A clear, confirmed picture of the secure and reliable systems and hardware touching VA. Our vision of BLITS ensures VA can support continued operations and is not at the mercy of a third party. Next appears the words: low code and citizen developer systems, business managed systems, business managed services, hardware. Next appears the words: &#10;Results: BIOS ensures VA's inventory, new systems,and hardware follow the correct processes and any vulnerabilities are tracked and remediated.&#10;Pro Tip: Security accountability and reporting is the responsibility of the Business Partner and OIT. Both parties are accountable if a BLITS system is compromised. ">
            <a:extLst>
              <a:ext uri="{FF2B5EF4-FFF2-40B4-BE49-F238E27FC236}">
                <a16:creationId xmlns:a16="http://schemas.microsoft.com/office/drawing/2014/main" id="{5700ADA3-6689-A261-0E29-9936C661AD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585" y="974881"/>
            <a:ext cx="8834830" cy="4908238"/>
          </a:xfrm>
          <a:prstGeom prst="rect">
            <a:avLst/>
          </a:prstGeom>
        </p:spPr>
      </p:pic>
      <p:sp>
        <p:nvSpPr>
          <p:cNvPr id="9" name="Slide Number Placeholder 8">
            <a:extLst>
              <a:ext uri="{FF2B5EF4-FFF2-40B4-BE49-F238E27FC236}">
                <a16:creationId xmlns:a16="http://schemas.microsoft.com/office/drawing/2014/main" id="{56669AB7-1F19-A65F-6B35-E87406B94A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55916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2F97B87-BDE1-C3F7-094F-CF0670A32FF6}"/>
              </a:ext>
            </a:extLst>
          </p:cNvPr>
          <p:cNvSpPr>
            <a:spLocks noGrp="1"/>
          </p:cNvSpPr>
          <p:nvPr>
            <p:ph type="title"/>
          </p:nvPr>
        </p:nvSpPr>
        <p:spPr/>
        <p:txBody>
          <a:bodyPr>
            <a:normAutofit/>
          </a:bodyPr>
          <a:lstStyle/>
          <a:p>
            <a:r>
              <a:rPr lang="en-US" sz="3200"/>
              <a:t>Why 1:N is Important to All of Us</a:t>
            </a:r>
          </a:p>
        </p:txBody>
      </p:sp>
      <p:sp>
        <p:nvSpPr>
          <p:cNvPr id="18" name="Content Placeholder 17">
            <a:extLst>
              <a:ext uri="{FF2B5EF4-FFF2-40B4-BE49-F238E27FC236}">
                <a16:creationId xmlns:a16="http://schemas.microsoft.com/office/drawing/2014/main" id="{857F922C-ECEF-925C-878B-1036CA887BB3}"/>
              </a:ext>
            </a:extLst>
          </p:cNvPr>
          <p:cNvSpPr>
            <a:spLocks noGrp="1"/>
          </p:cNvSpPr>
          <p:nvPr>
            <p:ph idx="1"/>
          </p:nvPr>
        </p:nvSpPr>
        <p:spPr>
          <a:xfrm>
            <a:off x="457200" y="990601"/>
            <a:ext cx="8229600" cy="1066799"/>
          </a:xfrm>
        </p:spPr>
        <p:txBody>
          <a:bodyPr>
            <a:normAutofit/>
          </a:bodyPr>
          <a:lstStyle/>
          <a:p>
            <a:pPr marL="0" indent="0">
              <a:buNone/>
            </a:pPr>
            <a:r>
              <a:rPr kumimoji="0" lang="en-US" sz="2000" i="1" u="none" strike="noStrike" kern="1200" cap="none" spc="0" normalizeH="0" baseline="0" noProof="0">
                <a:ln>
                  <a:noFill/>
                </a:ln>
                <a:solidFill>
                  <a:srgbClr val="919191">
                    <a:lumMod val="50000"/>
                  </a:srgbClr>
                </a:solidFill>
                <a:effectLst/>
                <a:uLnTx/>
                <a:uFillTx/>
                <a:cs typeface="Arial" panose="020B0604020202020204" pitchFamily="34" charset="0"/>
              </a:rPr>
              <a:t>Giving leadership and our workforce visibility into our priorities allows each of us to make </a:t>
            </a:r>
            <a:r>
              <a:rPr lang="en-US" sz="2000" i="1">
                <a:solidFill>
                  <a:srgbClr val="919191">
                    <a:lumMod val="50000"/>
                  </a:srgbClr>
                </a:solidFill>
                <a:cs typeface="Arial" panose="020B0604020202020204" pitchFamily="34" charset="0"/>
              </a:rPr>
              <a:t>informed </a:t>
            </a:r>
            <a:r>
              <a:rPr kumimoji="0" lang="en-US" sz="2000" i="1" u="none" strike="noStrike" kern="1200" cap="none" spc="0" normalizeH="0" baseline="0" noProof="0">
                <a:ln>
                  <a:noFill/>
                </a:ln>
                <a:solidFill>
                  <a:srgbClr val="919191">
                    <a:lumMod val="50000"/>
                  </a:srgbClr>
                </a:solidFill>
                <a:effectLst/>
                <a:uLnTx/>
                <a:uFillTx/>
                <a:cs typeface="Arial" panose="020B0604020202020204" pitchFamily="34" charset="0"/>
              </a:rPr>
              <a:t>decisions that are well coordinated with our partners in </a:t>
            </a:r>
            <a:r>
              <a:rPr lang="en-US" sz="2000" i="1">
                <a:solidFill>
                  <a:srgbClr val="919191">
                    <a:lumMod val="50000"/>
                  </a:srgbClr>
                </a:solidFill>
                <a:cs typeface="Arial" panose="020B0604020202020204" pitchFamily="34" charset="0"/>
              </a:rPr>
              <a:t>IT service lines, administration, and staff offices. It</a:t>
            </a:r>
            <a:r>
              <a:rPr kumimoji="0" lang="en-US" sz="2000" i="1" u="none" strike="noStrike" kern="1200" cap="none" spc="0" normalizeH="0" baseline="0" noProof="0">
                <a:ln>
                  <a:noFill/>
                </a:ln>
                <a:solidFill>
                  <a:srgbClr val="919191">
                    <a:lumMod val="50000"/>
                  </a:srgbClr>
                </a:solidFill>
                <a:effectLst/>
                <a:uLnTx/>
                <a:uFillTx/>
                <a:cs typeface="Arial" panose="020B0604020202020204" pitchFamily="34" charset="0"/>
              </a:rPr>
              <a:t> also helps us achieve:</a:t>
            </a:r>
          </a:p>
        </p:txBody>
      </p:sp>
      <p:pic>
        <p:nvPicPr>
          <p:cNvPr id="21" name="Content Placeholder 20" descr="Outcome 1: To answer requests from CIO, OMB and Congress to create 1:N prioritization for OIT Budget. In process via the IT-RPT Tool.&#10;Outcome 2: To increase transparency of the request process by utilizing an agreed upon mature set of established prioritization criteria. Complete.&#10;Outcome 3: To promote proactive planning and active stockholder engagement, provide dashboard level visibility for every request regardless of lifecycle status. In process via the IT-RPT tool.">
            <a:extLst>
              <a:ext uri="{FF2B5EF4-FFF2-40B4-BE49-F238E27FC236}">
                <a16:creationId xmlns:a16="http://schemas.microsoft.com/office/drawing/2014/main" id="{50C7F64A-A771-4DF7-5649-DBAFEF253931}"/>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201934" y="2197141"/>
            <a:ext cx="8740132" cy="3651865"/>
          </a:xfrm>
        </p:spPr>
      </p:pic>
      <p:sp>
        <p:nvSpPr>
          <p:cNvPr id="16" name="Slide Number Placeholder 15">
            <a:extLst>
              <a:ext uri="{FF2B5EF4-FFF2-40B4-BE49-F238E27FC236}">
                <a16:creationId xmlns:a16="http://schemas.microsoft.com/office/drawing/2014/main" id="{A374F7EC-AB8B-5E74-8422-2643779F9A9A}"/>
              </a:ext>
            </a:extLst>
          </p:cNvPr>
          <p:cNvSpPr>
            <a:spLocks noGrp="1"/>
          </p:cNvSpPr>
          <p:nvPr>
            <p:ph type="sldNum" sz="quarter" idx="12"/>
          </p:nvPr>
        </p:nvSpPr>
        <p:spPr/>
        <p:txBody>
          <a:bodyPr/>
          <a:lstStyle/>
          <a:p>
            <a:pPr defTabSz="457200"/>
            <a:fld id="{D983F1FA-211D-3044-9E35-958DFBC26156}" type="slidenum">
              <a:rPr lang="en-US" smtClean="0">
                <a:solidFill>
                  <a:prstClr val="white"/>
                </a:solidFill>
              </a:rPr>
              <a:pPr defTabSz="457200"/>
              <a:t>75</a:t>
            </a:fld>
            <a:endParaRPr lang="en-US">
              <a:solidFill>
                <a:prstClr val="white"/>
              </a:solidFill>
            </a:endParaRPr>
          </a:p>
        </p:txBody>
      </p:sp>
    </p:spTree>
    <p:extLst>
      <p:ext uri="{BB962C8B-B14F-4D97-AF65-F5344CB8AC3E}">
        <p14:creationId xmlns:p14="http://schemas.microsoft.com/office/powerpoint/2010/main" val="3469267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a:cs typeface="Arial" panose="020B0604020202020204" pitchFamily="34" charset="0"/>
              </a:rPr>
              <a:t>BIOS Support Contracts (1 of 4)</a:t>
            </a:r>
          </a:p>
        </p:txBody>
      </p:sp>
      <p:graphicFrame>
        <p:nvGraphicFramePr>
          <p:cNvPr id="5" name="Table 5">
            <a:extLst>
              <a:ext uri="{FF2B5EF4-FFF2-40B4-BE49-F238E27FC236}">
                <a16:creationId xmlns:a16="http://schemas.microsoft.com/office/drawing/2014/main" id="{24EF60AF-6EE0-68F3-2044-82041ACA7606}"/>
              </a:ext>
            </a:extLst>
          </p:cNvPr>
          <p:cNvGraphicFramePr>
            <a:graphicFrameLocks noGrp="1"/>
          </p:cNvGraphicFramePr>
          <p:nvPr>
            <p:ph idx="1"/>
          </p:nvPr>
        </p:nvGraphicFramePr>
        <p:xfrm>
          <a:off x="533401" y="990600"/>
          <a:ext cx="8229599" cy="4859089"/>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65040525"/>
                    </a:ext>
                  </a:extLst>
                </a:gridCol>
                <a:gridCol w="1371600">
                  <a:extLst>
                    <a:ext uri="{9D8B030D-6E8A-4147-A177-3AD203B41FA5}">
                      <a16:colId xmlns:a16="http://schemas.microsoft.com/office/drawing/2014/main" val="3247771917"/>
                    </a:ext>
                  </a:extLst>
                </a:gridCol>
                <a:gridCol w="1066800">
                  <a:extLst>
                    <a:ext uri="{9D8B030D-6E8A-4147-A177-3AD203B41FA5}">
                      <a16:colId xmlns:a16="http://schemas.microsoft.com/office/drawing/2014/main" val="1634486790"/>
                    </a:ext>
                  </a:extLst>
                </a:gridCol>
                <a:gridCol w="1676399">
                  <a:extLst>
                    <a:ext uri="{9D8B030D-6E8A-4147-A177-3AD203B41FA5}">
                      <a16:colId xmlns:a16="http://schemas.microsoft.com/office/drawing/2014/main" val="1646559067"/>
                    </a:ext>
                  </a:extLst>
                </a:gridCol>
                <a:gridCol w="1371600">
                  <a:extLst>
                    <a:ext uri="{9D8B030D-6E8A-4147-A177-3AD203B41FA5}">
                      <a16:colId xmlns:a16="http://schemas.microsoft.com/office/drawing/2014/main" val="3277908384"/>
                    </a:ext>
                  </a:extLst>
                </a:gridCol>
                <a:gridCol w="1371600">
                  <a:extLst>
                    <a:ext uri="{9D8B030D-6E8A-4147-A177-3AD203B41FA5}">
                      <a16:colId xmlns:a16="http://schemas.microsoft.com/office/drawing/2014/main" val="1289163759"/>
                    </a:ext>
                  </a:extLst>
                </a:gridCol>
              </a:tblGrid>
              <a:tr h="1066800">
                <a:tc>
                  <a:txBody>
                    <a:bodyPr/>
                    <a:lstStyle/>
                    <a:p>
                      <a:pPr algn="ctr"/>
                      <a:r>
                        <a:rPr lang="en-US"/>
                        <a:t>Start Date</a:t>
                      </a:r>
                    </a:p>
                  </a:txBody>
                  <a:tcPr>
                    <a:solidFill>
                      <a:srgbClr val="0060B0"/>
                    </a:solidFill>
                  </a:tcPr>
                </a:tc>
                <a:tc>
                  <a:txBody>
                    <a:bodyPr/>
                    <a:lstStyle/>
                    <a:p>
                      <a:pPr algn="ctr"/>
                      <a:r>
                        <a:rPr lang="en-US"/>
                        <a:t>Amount</a:t>
                      </a:r>
                    </a:p>
                  </a:txBody>
                  <a:tcPr>
                    <a:solidFill>
                      <a:srgbClr val="0060B0"/>
                    </a:solidFill>
                  </a:tcPr>
                </a:tc>
                <a:tc>
                  <a:txBody>
                    <a:bodyPr/>
                    <a:lstStyle/>
                    <a:p>
                      <a:pPr algn="ctr"/>
                      <a:r>
                        <a:rPr lang="en-US"/>
                        <a:t>Product Line</a:t>
                      </a:r>
                    </a:p>
                  </a:txBody>
                  <a:tcPr>
                    <a:solidFill>
                      <a:srgbClr val="0060B0"/>
                    </a:solidFill>
                  </a:tcPr>
                </a:tc>
                <a:tc>
                  <a:txBody>
                    <a:bodyPr/>
                    <a:lstStyle/>
                    <a:p>
                      <a:pPr algn="ctr"/>
                      <a:r>
                        <a:rPr lang="en-US"/>
                        <a:t>Acquisition Title</a:t>
                      </a:r>
                    </a:p>
                  </a:txBody>
                  <a:tcPr>
                    <a:solidFill>
                      <a:srgbClr val="0060B0"/>
                    </a:solidFill>
                  </a:tcPr>
                </a:tc>
                <a:tc>
                  <a:txBody>
                    <a:bodyPr/>
                    <a:lstStyle/>
                    <a:p>
                      <a:pPr algn="ctr"/>
                      <a:r>
                        <a:rPr lang="en-US"/>
                        <a:t>Projected Exercise Optional Period Date</a:t>
                      </a:r>
                    </a:p>
                  </a:txBody>
                  <a:tcPr>
                    <a:solidFill>
                      <a:srgbClr val="0060B0"/>
                    </a:solidFill>
                  </a:tcPr>
                </a:tc>
                <a:tc>
                  <a:txBody>
                    <a:bodyPr/>
                    <a:lstStyle/>
                    <a:p>
                      <a:pPr algn="ctr"/>
                      <a:r>
                        <a:rPr lang="en-US"/>
                        <a:t>Projected Amount</a:t>
                      </a:r>
                    </a:p>
                  </a:txBody>
                  <a:tcPr>
                    <a:solidFill>
                      <a:srgbClr val="0060B0"/>
                    </a:solidFill>
                  </a:tcPr>
                </a:tc>
                <a:extLst>
                  <a:ext uri="{0D108BD9-81ED-4DB2-BD59-A6C34878D82A}">
                    <a16:rowId xmlns:a16="http://schemas.microsoft.com/office/drawing/2014/main" val="2753193361"/>
                  </a:ext>
                </a:extLst>
              </a:tr>
              <a:tr h="1738596">
                <a:tc>
                  <a:txBody>
                    <a:bodyPr/>
                    <a:lstStyle/>
                    <a:p>
                      <a:pPr algn="ctr" fontAlgn="ctr"/>
                      <a:r>
                        <a:rPr lang="en-US" sz="1800" b="0" u="none" strike="noStrike">
                          <a:solidFill>
                            <a:srgbClr val="000000"/>
                          </a:solidFill>
                          <a:effectLst/>
                        </a:rPr>
                        <a:t>Jul 9, 2022</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$5,584,217.09</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AMO Service Support (AMOSS)</a:t>
                      </a:r>
                      <a:endParaRPr lang="en-US" sz="1800" b="0" i="0" u="none" strike="noStrike">
                        <a:solidFill>
                          <a:srgbClr val="000000"/>
                        </a:solidFill>
                        <a:effectLst/>
                        <a:latin typeface="Calibri" panose="020F0502020204030204" pitchFamily="34" charset="0"/>
                      </a:endParaRPr>
                    </a:p>
                  </a:txBody>
                  <a:tcPr marL="3954" marR="3954" marT="3954"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Opt Period Two: Jul 09 2023 –Jul 8 2024</a:t>
                      </a:r>
                      <a:endParaRPr lang="en-US" sz="1800" b="0" i="0" u="none" strike="noStrike">
                        <a:solidFill>
                          <a:srgbClr val="000000"/>
                        </a:solidFill>
                        <a:effectLst/>
                        <a:latin typeface="Calibri" panose="020F0502020204030204" pitchFamily="34" charset="0"/>
                      </a:endParaRPr>
                    </a:p>
                  </a:txBody>
                  <a:tcPr marL="3954" marR="3954" marT="3954"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$5,584,794.29</a:t>
                      </a:r>
                      <a:endParaRPr lang="en-US" sz="1800" b="0" i="0" u="none" strike="noStrike">
                        <a:solidFill>
                          <a:srgbClr val="000000"/>
                        </a:solidFill>
                        <a:effectLst/>
                        <a:latin typeface="Calibri" panose="020F0502020204030204" pitchFamily="34" charset="0"/>
                      </a:endParaRPr>
                    </a:p>
                  </a:txBody>
                  <a:tcPr marL="3954" marR="3954" marT="3954" marB="0"/>
                </a:tc>
                <a:extLst>
                  <a:ext uri="{0D108BD9-81ED-4DB2-BD59-A6C34878D82A}">
                    <a16:rowId xmlns:a16="http://schemas.microsoft.com/office/drawing/2014/main" val="2090333548"/>
                  </a:ext>
                </a:extLst>
              </a:tr>
              <a:tr h="19317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Jul 9, 2022</a:t>
                      </a:r>
                    </a:p>
                  </a:txBody>
                  <a:tcPr marL="3954" marR="3954" marT="3954" marB="0" anchor="ctr"/>
                </a:tc>
                <a:tc>
                  <a:txBody>
                    <a:bodyPr/>
                    <a:lstStyle/>
                    <a:p>
                      <a:pPr algn="ctr" fontAlgn="ctr"/>
                      <a:r>
                        <a:rPr lang="en-US" sz="1800" b="0" u="none" strike="noStrike">
                          <a:solidFill>
                            <a:srgbClr val="000000"/>
                          </a:solidFill>
                          <a:effectLst/>
                        </a:rPr>
                        <a:t>$</a:t>
                      </a:r>
                      <a:r>
                        <a:rPr lang="en-US" sz="1800" b="0" kern="1200">
                          <a:solidFill>
                            <a:srgbClr val="1F1F1F"/>
                          </a:solidFill>
                          <a:effectLst/>
                        </a:rPr>
                        <a:t>2,388,882.36</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 AMOSS Optional Task 7 Portfolio Analysis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Two: Jul 09 2023 –Jul 8 2024</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$2,897,623.15</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1595361871"/>
                  </a:ext>
                </a:extLst>
              </a:tr>
            </a:tbl>
          </a:graphicData>
        </a:graphic>
      </p:graphicFrame>
      <p:sp>
        <p:nvSpPr>
          <p:cNvPr id="9" name="Slide Number Placeholder 8"/>
          <p:cNvSpPr>
            <a:spLocks noGrp="1"/>
          </p:cNvSpPr>
          <p:nvPr>
            <p:ph type="sldNum" sz="quarter" idx="12"/>
          </p:nvPr>
        </p:nvSpPr>
        <p:spPr/>
        <p:txBody>
          <a:bodyPr/>
          <a:lstStyle/>
          <a:p>
            <a:pPr>
              <a:defRPr/>
            </a:pPr>
            <a:fld id="{D983F1FA-211D-3044-9E35-958DFBC26156}" type="slidenum">
              <a:rPr lang="en-US" smtClean="0">
                <a:solidFill>
                  <a:prstClr val="white"/>
                </a:solidFill>
              </a:rPr>
              <a:pPr>
                <a:defRPr/>
              </a:pPr>
              <a:t>76</a:t>
            </a:fld>
            <a:endParaRPr lang="en-US">
              <a:solidFill>
                <a:prstClr val="white"/>
              </a:solidFill>
            </a:endParaRPr>
          </a:p>
        </p:txBody>
      </p:sp>
    </p:spTree>
    <p:extLst>
      <p:ext uri="{BB962C8B-B14F-4D97-AF65-F5344CB8AC3E}">
        <p14:creationId xmlns:p14="http://schemas.microsoft.com/office/powerpoint/2010/main" val="34257516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bwMode="auto">
          <a:xfrm>
            <a:off x="0" y="0"/>
            <a:ext cx="9144000" cy="655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a:cs typeface="Arial" panose="020B0604020202020204" pitchFamily="34" charset="0"/>
              </a:rPr>
              <a:t>BIOS Support Contracts (2 of 4)</a:t>
            </a:r>
          </a:p>
        </p:txBody>
      </p:sp>
      <p:graphicFrame>
        <p:nvGraphicFramePr>
          <p:cNvPr id="5" name="Table 5">
            <a:extLst>
              <a:ext uri="{FF2B5EF4-FFF2-40B4-BE49-F238E27FC236}">
                <a16:creationId xmlns:a16="http://schemas.microsoft.com/office/drawing/2014/main" id="{24EF60AF-6EE0-68F3-2044-82041ACA7606}"/>
              </a:ext>
            </a:extLst>
          </p:cNvPr>
          <p:cNvGraphicFramePr>
            <a:graphicFrameLocks noGrp="1"/>
          </p:cNvGraphicFramePr>
          <p:nvPr>
            <p:ph idx="1"/>
          </p:nvPr>
        </p:nvGraphicFramePr>
        <p:xfrm>
          <a:off x="457200" y="990601"/>
          <a:ext cx="8285102" cy="5007854"/>
        </p:xfrm>
        <a:graphic>
          <a:graphicData uri="http://schemas.openxmlformats.org/drawingml/2006/table">
            <a:tbl>
              <a:tblPr firstRow="1" bandRow="1">
                <a:tableStyleId>{21E4AEA4-8DFA-4A89-87EB-49C32662AFE0}</a:tableStyleId>
              </a:tblPr>
              <a:tblGrid>
                <a:gridCol w="1220758">
                  <a:extLst>
                    <a:ext uri="{9D8B030D-6E8A-4147-A177-3AD203B41FA5}">
                      <a16:colId xmlns:a16="http://schemas.microsoft.com/office/drawing/2014/main" val="65040525"/>
                    </a:ext>
                  </a:extLst>
                </a:gridCol>
                <a:gridCol w="1310909">
                  <a:extLst>
                    <a:ext uri="{9D8B030D-6E8A-4147-A177-3AD203B41FA5}">
                      <a16:colId xmlns:a16="http://schemas.microsoft.com/office/drawing/2014/main" val="3247771917"/>
                    </a:ext>
                  </a:extLst>
                </a:gridCol>
                <a:gridCol w="1092424">
                  <a:extLst>
                    <a:ext uri="{9D8B030D-6E8A-4147-A177-3AD203B41FA5}">
                      <a16:colId xmlns:a16="http://schemas.microsoft.com/office/drawing/2014/main" val="1634486790"/>
                    </a:ext>
                  </a:extLst>
                </a:gridCol>
                <a:gridCol w="1917812">
                  <a:extLst>
                    <a:ext uri="{9D8B030D-6E8A-4147-A177-3AD203B41FA5}">
                      <a16:colId xmlns:a16="http://schemas.microsoft.com/office/drawing/2014/main" val="1646559067"/>
                    </a:ext>
                  </a:extLst>
                </a:gridCol>
                <a:gridCol w="1195753">
                  <a:extLst>
                    <a:ext uri="{9D8B030D-6E8A-4147-A177-3AD203B41FA5}">
                      <a16:colId xmlns:a16="http://schemas.microsoft.com/office/drawing/2014/main" val="3277908384"/>
                    </a:ext>
                  </a:extLst>
                </a:gridCol>
                <a:gridCol w="1547446">
                  <a:extLst>
                    <a:ext uri="{9D8B030D-6E8A-4147-A177-3AD203B41FA5}">
                      <a16:colId xmlns:a16="http://schemas.microsoft.com/office/drawing/2014/main" val="1289163759"/>
                    </a:ext>
                  </a:extLst>
                </a:gridCol>
              </a:tblGrid>
              <a:tr h="1138674">
                <a:tc>
                  <a:txBody>
                    <a:bodyPr/>
                    <a:lstStyle/>
                    <a:p>
                      <a:pPr algn="ctr"/>
                      <a:r>
                        <a:rPr lang="en-US"/>
                        <a:t>Start Date</a:t>
                      </a:r>
                    </a:p>
                  </a:txBody>
                  <a:tcPr>
                    <a:solidFill>
                      <a:srgbClr val="0060B0"/>
                    </a:solidFill>
                  </a:tcPr>
                </a:tc>
                <a:tc>
                  <a:txBody>
                    <a:bodyPr/>
                    <a:lstStyle/>
                    <a:p>
                      <a:pPr algn="ctr"/>
                      <a:r>
                        <a:rPr lang="en-US"/>
                        <a:t>Amount</a:t>
                      </a:r>
                    </a:p>
                  </a:txBody>
                  <a:tcPr>
                    <a:solidFill>
                      <a:srgbClr val="0060B0"/>
                    </a:solidFill>
                  </a:tcPr>
                </a:tc>
                <a:tc>
                  <a:txBody>
                    <a:bodyPr/>
                    <a:lstStyle/>
                    <a:p>
                      <a:pPr algn="ctr"/>
                      <a:r>
                        <a:rPr lang="en-US"/>
                        <a:t>Product Line</a:t>
                      </a:r>
                    </a:p>
                  </a:txBody>
                  <a:tcPr>
                    <a:solidFill>
                      <a:srgbClr val="0060B0"/>
                    </a:solidFill>
                  </a:tcPr>
                </a:tc>
                <a:tc>
                  <a:txBody>
                    <a:bodyPr/>
                    <a:lstStyle/>
                    <a:p>
                      <a:pPr algn="ctr"/>
                      <a:r>
                        <a:rPr lang="en-US"/>
                        <a:t>Acquisition Title</a:t>
                      </a:r>
                    </a:p>
                  </a:txBody>
                  <a:tcPr>
                    <a:solidFill>
                      <a:srgbClr val="0060B0"/>
                    </a:solidFill>
                  </a:tcPr>
                </a:tc>
                <a:tc>
                  <a:txBody>
                    <a:bodyPr/>
                    <a:lstStyle/>
                    <a:p>
                      <a:pPr algn="ctr"/>
                      <a:r>
                        <a:rPr lang="en-US"/>
                        <a:t>Projected  Optional Period Date</a:t>
                      </a:r>
                    </a:p>
                  </a:txBody>
                  <a:tcPr>
                    <a:solidFill>
                      <a:srgbClr val="0060B0"/>
                    </a:solidFill>
                  </a:tcPr>
                </a:tc>
                <a:tc>
                  <a:txBody>
                    <a:bodyPr/>
                    <a:lstStyle/>
                    <a:p>
                      <a:pPr algn="ctr"/>
                      <a:r>
                        <a:rPr lang="en-US"/>
                        <a:t>Projected Amount</a:t>
                      </a:r>
                    </a:p>
                  </a:txBody>
                  <a:tcPr>
                    <a:solidFill>
                      <a:srgbClr val="0060B0"/>
                    </a:solidFill>
                  </a:tcPr>
                </a:tc>
                <a:extLst>
                  <a:ext uri="{0D108BD9-81ED-4DB2-BD59-A6C34878D82A}">
                    <a16:rowId xmlns:a16="http://schemas.microsoft.com/office/drawing/2014/main" val="2753193361"/>
                  </a:ext>
                </a:extLst>
              </a:tr>
              <a:tr h="18431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Jan 30, 2023</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$385,898.66</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AMOSS</a:t>
                      </a:r>
                    </a:p>
                    <a:p>
                      <a:pPr algn="ctr" fontAlgn="t"/>
                      <a:r>
                        <a:rPr lang="en-US" sz="1800" b="0" u="none" strike="noStrike">
                          <a:solidFill>
                            <a:srgbClr val="000000"/>
                          </a:solidFill>
                          <a:effectLst/>
                        </a:rPr>
                        <a:t>Optional Task 4</a:t>
                      </a:r>
                    </a:p>
                    <a:p>
                      <a:pPr algn="ctr" fontAlgn="t"/>
                      <a:r>
                        <a:rPr lang="en-US" sz="1800" b="0" u="none" strike="noStrike">
                          <a:solidFill>
                            <a:srgbClr val="000000"/>
                          </a:solidFill>
                          <a:effectLst/>
                        </a:rPr>
                        <a:t>VHA Appeals/Benefits Modernization. Task end May 29, 2023</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This  task can be exercised multiple times, this task </a:t>
                      </a:r>
                      <a:r>
                        <a:rPr lang="en-US" sz="1800" b="0" u="none" strike="noStrike" err="1">
                          <a:solidFill>
                            <a:srgbClr val="000000"/>
                          </a:solidFill>
                          <a:effectLst/>
                        </a:rPr>
                        <a:t>PoP</a:t>
                      </a:r>
                      <a:r>
                        <a:rPr lang="en-US" sz="1800" b="0" u="none" strike="noStrike">
                          <a:solidFill>
                            <a:srgbClr val="000000"/>
                          </a:solidFill>
                          <a:effectLst/>
                        </a:rPr>
                        <a:t> is 90 days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$385,898.66 (funded amount  $11,576,959.80)</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2090333548"/>
                  </a:ext>
                </a:extLst>
              </a:tr>
              <a:tr h="189494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chemeClr val="tx1"/>
                          </a:solidFill>
                          <a:effectLst/>
                        </a:rPr>
                        <a:t>Jul 9, 2022</a:t>
                      </a:r>
                      <a:endParaRPr lang="en-US" sz="1800" b="0" i="0" u="none" strike="noStrike">
                        <a:solidFill>
                          <a:schemeClr val="tx1"/>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$771,797.32</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AMOSS</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1F1F1F"/>
                          </a:solidFill>
                          <a:effectLst/>
                        </a:rPr>
                        <a:t> </a:t>
                      </a:r>
                      <a:r>
                        <a:rPr lang="en-US" sz="1800" b="0" kern="1200">
                          <a:solidFill>
                            <a:srgbClr val="1F1F1F"/>
                          </a:solidFill>
                          <a:effectLst/>
                        </a:rPr>
                        <a:t>Optional Task 1, Additional Portfolio Visualization Engineering Analysis Current State</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t"/>
                      <a:r>
                        <a:rPr lang="en-US" sz="1800" b="0" u="none" strike="noStrike" err="1">
                          <a:solidFill>
                            <a:srgbClr val="000000"/>
                          </a:solidFill>
                          <a:effectLst/>
                        </a:rPr>
                        <a:t>Opt</a:t>
                      </a:r>
                      <a:r>
                        <a:rPr lang="en-US" sz="1800" b="0" u="none" strike="noStrike">
                          <a:solidFill>
                            <a:srgbClr val="000000"/>
                          </a:solidFill>
                          <a:effectLst/>
                        </a:rPr>
                        <a:t> Period Two: Jul 9 2023 –Jul 8 2024</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$771,797.32</a:t>
                      </a:r>
                      <a:endParaRPr lang="en-US" sz="1800" b="0" i="0" u="none" strike="noStrike">
                        <a:solidFill>
                          <a:srgbClr val="1F1F1F"/>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1595361871"/>
                  </a:ext>
                </a:extLst>
              </a:tr>
            </a:tbl>
          </a:graphicData>
        </a:graphic>
      </p:graphicFrame>
      <p:sp>
        <p:nvSpPr>
          <p:cNvPr id="9" name="Slide Number Placeholder 8"/>
          <p:cNvSpPr>
            <a:spLocks noGrp="1"/>
          </p:cNvSpPr>
          <p:nvPr>
            <p:ph type="sldNum" sz="quarter" idx="12"/>
          </p:nvPr>
        </p:nvSpPr>
        <p:spPr/>
        <p:txBody>
          <a:bodyPr/>
          <a:lstStyle/>
          <a:p>
            <a:pPr>
              <a:defRPr/>
            </a:pPr>
            <a:fld id="{D983F1FA-211D-3044-9E35-958DFBC26156}" type="slidenum">
              <a:rPr lang="en-US" smtClean="0">
                <a:solidFill>
                  <a:prstClr val="white"/>
                </a:solidFill>
              </a:rPr>
              <a:pPr>
                <a:defRPr/>
              </a:pPr>
              <a:t>77</a:t>
            </a:fld>
            <a:endParaRPr lang="en-US">
              <a:solidFill>
                <a:prstClr val="white"/>
              </a:solidFill>
            </a:endParaRPr>
          </a:p>
        </p:txBody>
      </p:sp>
    </p:spTree>
    <p:extLst>
      <p:ext uri="{BB962C8B-B14F-4D97-AF65-F5344CB8AC3E}">
        <p14:creationId xmlns:p14="http://schemas.microsoft.com/office/powerpoint/2010/main" val="2288230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bwMode="auto">
          <a:xfrm>
            <a:off x="0" y="0"/>
            <a:ext cx="9144000" cy="655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a:cs typeface="Arial" panose="020B0604020202020204" pitchFamily="34" charset="0"/>
              </a:rPr>
              <a:t>BIOS Support Contracts (3 of 4)</a:t>
            </a:r>
          </a:p>
        </p:txBody>
      </p:sp>
      <p:graphicFrame>
        <p:nvGraphicFramePr>
          <p:cNvPr id="5" name="Table 5">
            <a:extLst>
              <a:ext uri="{FF2B5EF4-FFF2-40B4-BE49-F238E27FC236}">
                <a16:creationId xmlns:a16="http://schemas.microsoft.com/office/drawing/2014/main" id="{24EF60AF-6EE0-68F3-2044-82041ACA7606}"/>
              </a:ext>
            </a:extLst>
          </p:cNvPr>
          <p:cNvGraphicFramePr>
            <a:graphicFrameLocks noGrp="1"/>
          </p:cNvGraphicFramePr>
          <p:nvPr>
            <p:ph idx="1"/>
          </p:nvPr>
        </p:nvGraphicFramePr>
        <p:xfrm>
          <a:off x="457200" y="990600"/>
          <a:ext cx="8229597" cy="5069496"/>
        </p:xfrm>
        <a:graphic>
          <a:graphicData uri="http://schemas.openxmlformats.org/drawingml/2006/table">
            <a:tbl>
              <a:tblPr firstRow="1" bandRow="1">
                <a:tableStyleId>{21E4AEA4-8DFA-4A89-87EB-49C32662AFE0}</a:tableStyleId>
              </a:tblPr>
              <a:tblGrid>
                <a:gridCol w="1068779">
                  <a:extLst>
                    <a:ext uri="{9D8B030D-6E8A-4147-A177-3AD203B41FA5}">
                      <a16:colId xmlns:a16="http://schemas.microsoft.com/office/drawing/2014/main" val="65040525"/>
                    </a:ext>
                  </a:extLst>
                </a:gridCol>
                <a:gridCol w="1353786">
                  <a:extLst>
                    <a:ext uri="{9D8B030D-6E8A-4147-A177-3AD203B41FA5}">
                      <a16:colId xmlns:a16="http://schemas.microsoft.com/office/drawing/2014/main" val="3247771917"/>
                    </a:ext>
                  </a:extLst>
                </a:gridCol>
                <a:gridCol w="997527">
                  <a:extLst>
                    <a:ext uri="{9D8B030D-6E8A-4147-A177-3AD203B41FA5}">
                      <a16:colId xmlns:a16="http://schemas.microsoft.com/office/drawing/2014/main" val="1634486790"/>
                    </a:ext>
                  </a:extLst>
                </a:gridCol>
                <a:gridCol w="2066306">
                  <a:extLst>
                    <a:ext uri="{9D8B030D-6E8A-4147-A177-3AD203B41FA5}">
                      <a16:colId xmlns:a16="http://schemas.microsoft.com/office/drawing/2014/main" val="1646559067"/>
                    </a:ext>
                  </a:extLst>
                </a:gridCol>
                <a:gridCol w="1195754">
                  <a:extLst>
                    <a:ext uri="{9D8B030D-6E8A-4147-A177-3AD203B41FA5}">
                      <a16:colId xmlns:a16="http://schemas.microsoft.com/office/drawing/2014/main" val="3277908384"/>
                    </a:ext>
                  </a:extLst>
                </a:gridCol>
                <a:gridCol w="1547445">
                  <a:extLst>
                    <a:ext uri="{9D8B030D-6E8A-4147-A177-3AD203B41FA5}">
                      <a16:colId xmlns:a16="http://schemas.microsoft.com/office/drawing/2014/main" val="1289163759"/>
                    </a:ext>
                  </a:extLst>
                </a:gridCol>
              </a:tblGrid>
              <a:tr h="1148423">
                <a:tc>
                  <a:txBody>
                    <a:bodyPr/>
                    <a:lstStyle/>
                    <a:p>
                      <a:pPr algn="ctr"/>
                      <a:r>
                        <a:rPr lang="en-US"/>
                        <a:t>Start Date</a:t>
                      </a:r>
                    </a:p>
                  </a:txBody>
                  <a:tcPr>
                    <a:solidFill>
                      <a:srgbClr val="0060B0"/>
                    </a:solidFill>
                  </a:tcPr>
                </a:tc>
                <a:tc>
                  <a:txBody>
                    <a:bodyPr/>
                    <a:lstStyle/>
                    <a:p>
                      <a:pPr algn="ctr"/>
                      <a:r>
                        <a:rPr lang="en-US"/>
                        <a:t>Amount</a:t>
                      </a:r>
                    </a:p>
                  </a:txBody>
                  <a:tcPr>
                    <a:solidFill>
                      <a:srgbClr val="0060B0"/>
                    </a:solidFill>
                  </a:tcPr>
                </a:tc>
                <a:tc>
                  <a:txBody>
                    <a:bodyPr/>
                    <a:lstStyle/>
                    <a:p>
                      <a:pPr algn="ctr"/>
                      <a:r>
                        <a:rPr lang="en-US"/>
                        <a:t>Product Line</a:t>
                      </a:r>
                    </a:p>
                  </a:txBody>
                  <a:tcPr>
                    <a:solidFill>
                      <a:srgbClr val="0060B0"/>
                    </a:solidFill>
                  </a:tcPr>
                </a:tc>
                <a:tc>
                  <a:txBody>
                    <a:bodyPr/>
                    <a:lstStyle/>
                    <a:p>
                      <a:pPr algn="ctr"/>
                      <a:r>
                        <a:rPr lang="en-US"/>
                        <a:t>Acquisition Title</a:t>
                      </a:r>
                    </a:p>
                  </a:txBody>
                  <a:tcPr>
                    <a:solidFill>
                      <a:srgbClr val="0060B0"/>
                    </a:solidFill>
                  </a:tcPr>
                </a:tc>
                <a:tc>
                  <a:txBody>
                    <a:bodyPr/>
                    <a:lstStyle/>
                    <a:p>
                      <a:pPr algn="ctr"/>
                      <a:r>
                        <a:rPr lang="en-US"/>
                        <a:t>Projected  Optional Period Date</a:t>
                      </a:r>
                    </a:p>
                  </a:txBody>
                  <a:tcPr>
                    <a:solidFill>
                      <a:srgbClr val="0060B0"/>
                    </a:solidFill>
                  </a:tcPr>
                </a:tc>
                <a:tc>
                  <a:txBody>
                    <a:bodyPr/>
                    <a:lstStyle/>
                    <a:p>
                      <a:pPr algn="ctr"/>
                      <a:r>
                        <a:rPr lang="en-US"/>
                        <a:t>Projected Amount</a:t>
                      </a:r>
                    </a:p>
                  </a:txBody>
                  <a:tcPr>
                    <a:solidFill>
                      <a:srgbClr val="0060B0"/>
                    </a:solidFill>
                  </a:tcPr>
                </a:tc>
                <a:extLst>
                  <a:ext uri="{0D108BD9-81ED-4DB2-BD59-A6C34878D82A}">
                    <a16:rowId xmlns:a16="http://schemas.microsoft.com/office/drawing/2014/main" val="2753193361"/>
                  </a:ext>
                </a:extLst>
              </a:tr>
              <a:tr h="208097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Jul 9, 2022</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$385,898.66 </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AMOSS</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 </a:t>
                      </a:r>
                      <a:r>
                        <a:rPr lang="en-US" sz="1800" b="0" kern="1200">
                          <a:solidFill>
                            <a:srgbClr val="1F1F1F"/>
                          </a:solidFill>
                          <a:effectLst/>
                        </a:rPr>
                        <a:t>Optional Task 2, Additional Portfolio Visualization Engineering Analysis Target State</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t"/>
                      <a:r>
                        <a:rPr lang="en-US" sz="1800" b="0" u="none" strike="noStrike" err="1">
                          <a:solidFill>
                            <a:srgbClr val="000000"/>
                          </a:solidFill>
                          <a:effectLst/>
                        </a:rPr>
                        <a:t>Opt</a:t>
                      </a:r>
                      <a:r>
                        <a:rPr lang="en-US" sz="1800" b="0" u="none" strike="noStrike">
                          <a:solidFill>
                            <a:srgbClr val="000000"/>
                          </a:solidFill>
                          <a:effectLst/>
                        </a:rPr>
                        <a:t> Period Two: Jul 09 2023 –Jul 8 2024</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$385,898.66 </a:t>
                      </a:r>
                      <a:endParaRPr lang="en-US" sz="1800" b="0" i="0" u="none" strike="noStrike">
                        <a:solidFill>
                          <a:srgbClr val="1F1F1F"/>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2090333548"/>
                  </a:ext>
                </a:extLst>
              </a:tr>
              <a:tr h="179979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Jul 9, 2022</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$434,355.03</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 AMOSS</a:t>
                      </a:r>
                    </a:p>
                    <a:p>
                      <a:pPr algn="ctr" fontAlgn="t"/>
                      <a:r>
                        <a:rPr lang="en-US" sz="1800" b="0" kern="1200">
                          <a:solidFill>
                            <a:srgbClr val="1F1F1F"/>
                          </a:solidFill>
                          <a:effectLst/>
                        </a:rPr>
                        <a:t>Optional Task 6, Intake Management Support</a:t>
                      </a:r>
                      <a:endParaRPr lang="en-US" sz="1800" b="0" i="0" u="none" strike="noStrike">
                        <a:solidFill>
                          <a:srgbClr val="1F1F1F"/>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Two: Jul 09 2023 –Jul 8 2024</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kern="1200">
                          <a:solidFill>
                            <a:srgbClr val="1F1F1F"/>
                          </a:solidFill>
                          <a:effectLst/>
                        </a:rPr>
                        <a:t>$434,355.03</a:t>
                      </a:r>
                      <a:endParaRPr lang="en-US" sz="1800" b="0" i="0" u="none" strike="noStrike">
                        <a:solidFill>
                          <a:srgbClr val="1F1F1F"/>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1595361871"/>
                  </a:ext>
                </a:extLst>
              </a:tr>
            </a:tbl>
          </a:graphicData>
        </a:graphic>
      </p:graphicFrame>
      <p:sp>
        <p:nvSpPr>
          <p:cNvPr id="9" name="Slide Number Placeholder 8"/>
          <p:cNvSpPr>
            <a:spLocks noGrp="1"/>
          </p:cNvSpPr>
          <p:nvPr>
            <p:ph type="sldNum" sz="quarter" idx="12"/>
          </p:nvPr>
        </p:nvSpPr>
        <p:spPr/>
        <p:txBody>
          <a:bodyPr/>
          <a:lstStyle/>
          <a:p>
            <a:pPr>
              <a:defRPr/>
            </a:pPr>
            <a:fld id="{D983F1FA-211D-3044-9E35-958DFBC26156}" type="slidenum">
              <a:rPr lang="en-US" smtClean="0">
                <a:solidFill>
                  <a:prstClr val="white"/>
                </a:solidFill>
              </a:rPr>
              <a:pPr>
                <a:defRPr/>
              </a:pPr>
              <a:t>78</a:t>
            </a:fld>
            <a:endParaRPr lang="en-US">
              <a:solidFill>
                <a:prstClr val="white"/>
              </a:solidFill>
            </a:endParaRPr>
          </a:p>
        </p:txBody>
      </p:sp>
    </p:spTree>
    <p:extLst>
      <p:ext uri="{BB962C8B-B14F-4D97-AF65-F5344CB8AC3E}">
        <p14:creationId xmlns:p14="http://schemas.microsoft.com/office/powerpoint/2010/main" val="508117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3D389-2826-0954-3723-BA8332EA4C16}"/>
              </a:ext>
            </a:extLst>
          </p:cNvPr>
          <p:cNvSpPr>
            <a:spLocks noGrp="1"/>
          </p:cNvSpPr>
          <p:nvPr>
            <p:ph type="title"/>
          </p:nvPr>
        </p:nvSpPr>
        <p:spPr/>
        <p:txBody>
          <a:bodyPr>
            <a:normAutofit/>
          </a:bodyPr>
          <a:lstStyle/>
          <a:p>
            <a:r>
              <a:rPr lang="en-US" altLang="en-US" sz="3200">
                <a:cs typeface="Arial" panose="020B0604020202020204" pitchFamily="34" charset="0"/>
              </a:rPr>
              <a:t>BIOS Technical Services Contracts (1 of 3) </a:t>
            </a:r>
            <a:endParaRPr lang="en-US" sz="3200"/>
          </a:p>
        </p:txBody>
      </p:sp>
      <p:graphicFrame>
        <p:nvGraphicFramePr>
          <p:cNvPr id="6" name="Table 6">
            <a:extLst>
              <a:ext uri="{FF2B5EF4-FFF2-40B4-BE49-F238E27FC236}">
                <a16:creationId xmlns:a16="http://schemas.microsoft.com/office/drawing/2014/main" id="{5B1E13BD-2B31-E885-72B4-A9CB2167FE80}"/>
              </a:ext>
            </a:extLst>
          </p:cNvPr>
          <p:cNvGraphicFramePr>
            <a:graphicFrameLocks noGrp="1"/>
          </p:cNvGraphicFramePr>
          <p:nvPr>
            <p:ph idx="1"/>
          </p:nvPr>
        </p:nvGraphicFramePr>
        <p:xfrm>
          <a:off x="457200" y="990600"/>
          <a:ext cx="8229595" cy="4953000"/>
        </p:xfrm>
        <a:graphic>
          <a:graphicData uri="http://schemas.openxmlformats.org/drawingml/2006/table">
            <a:tbl>
              <a:tblPr firstRow="1" bandRow="1">
                <a:tableStyleId>{21E4AEA4-8DFA-4A89-87EB-49C32662AFE0}</a:tableStyleId>
              </a:tblPr>
              <a:tblGrid>
                <a:gridCol w="1249135">
                  <a:extLst>
                    <a:ext uri="{9D8B030D-6E8A-4147-A177-3AD203B41FA5}">
                      <a16:colId xmlns:a16="http://schemas.microsoft.com/office/drawing/2014/main" val="95435442"/>
                    </a:ext>
                  </a:extLst>
                </a:gridCol>
                <a:gridCol w="1396092">
                  <a:extLst>
                    <a:ext uri="{9D8B030D-6E8A-4147-A177-3AD203B41FA5}">
                      <a16:colId xmlns:a16="http://schemas.microsoft.com/office/drawing/2014/main" val="2961129246"/>
                    </a:ext>
                  </a:extLst>
                </a:gridCol>
                <a:gridCol w="1396092">
                  <a:extLst>
                    <a:ext uri="{9D8B030D-6E8A-4147-A177-3AD203B41FA5}">
                      <a16:colId xmlns:a16="http://schemas.microsoft.com/office/drawing/2014/main" val="2100032663"/>
                    </a:ext>
                  </a:extLst>
                </a:gridCol>
                <a:gridCol w="1396092">
                  <a:extLst>
                    <a:ext uri="{9D8B030D-6E8A-4147-A177-3AD203B41FA5}">
                      <a16:colId xmlns:a16="http://schemas.microsoft.com/office/drawing/2014/main" val="3722695653"/>
                    </a:ext>
                  </a:extLst>
                </a:gridCol>
                <a:gridCol w="1396092">
                  <a:extLst>
                    <a:ext uri="{9D8B030D-6E8A-4147-A177-3AD203B41FA5}">
                      <a16:colId xmlns:a16="http://schemas.microsoft.com/office/drawing/2014/main" val="4060889695"/>
                    </a:ext>
                  </a:extLst>
                </a:gridCol>
                <a:gridCol w="1396092">
                  <a:extLst>
                    <a:ext uri="{9D8B030D-6E8A-4147-A177-3AD203B41FA5}">
                      <a16:colId xmlns:a16="http://schemas.microsoft.com/office/drawing/2014/main" val="623309870"/>
                    </a:ext>
                  </a:extLst>
                </a:gridCol>
              </a:tblGrid>
              <a:tr h="794384">
                <a:tc>
                  <a:txBody>
                    <a:bodyPr/>
                    <a:lstStyle/>
                    <a:p>
                      <a:pPr algn="ctr"/>
                      <a:r>
                        <a:rPr lang="en-US">
                          <a:solidFill>
                            <a:schemeClr val="bg1"/>
                          </a:solidFill>
                        </a:rPr>
                        <a:t>Start Date</a:t>
                      </a:r>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Amount</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Primary Product Line</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Acquisition  Title</a:t>
                      </a:r>
                    </a:p>
                    <a:p>
                      <a:endParaRPr lang="en-US"/>
                    </a:p>
                  </a:txBody>
                  <a:tcPr>
                    <a:solidFill>
                      <a:srgbClr val="0060B0"/>
                    </a:solidFill>
                  </a:tcPr>
                </a:tc>
                <a:tc>
                  <a:txBody>
                    <a:bodyPr/>
                    <a:lstStyle/>
                    <a:p>
                      <a:pPr algn="ctr" fontAlgn="ctr"/>
                      <a:r>
                        <a:rPr lang="en-US" sz="1800" b="1" u="none" strike="noStrike">
                          <a:solidFill>
                            <a:srgbClr val="FFFFFF"/>
                          </a:solidFill>
                          <a:effectLst/>
                        </a:rPr>
                        <a:t>Projected Exercise Optional Period Date</a:t>
                      </a:r>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Projected Amount</a:t>
                      </a:r>
                      <a:endParaRPr lang="en-US"/>
                    </a:p>
                  </a:txBody>
                  <a:tcPr>
                    <a:solidFill>
                      <a:srgbClr val="0060B0"/>
                    </a:solidFill>
                  </a:tcPr>
                </a:tc>
                <a:extLst>
                  <a:ext uri="{0D108BD9-81ED-4DB2-BD59-A6C34878D82A}">
                    <a16:rowId xmlns:a16="http://schemas.microsoft.com/office/drawing/2014/main" val="3570644675"/>
                  </a:ext>
                </a:extLst>
              </a:tr>
              <a:tr h="1853562">
                <a:tc>
                  <a:txBody>
                    <a:bodyPr/>
                    <a:lstStyle/>
                    <a:p>
                      <a:pPr algn="ctr" fontAlgn="ctr"/>
                      <a:r>
                        <a:rPr lang="en-US" sz="1800" b="0" u="none" strike="noStrike">
                          <a:solidFill>
                            <a:srgbClr val="000000"/>
                          </a:solidFill>
                          <a:effectLst/>
                        </a:rPr>
                        <a:t>Sep 20, 2022</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$2,853,294.90</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AMO Service Support</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 IT Account Management (ITAM) Technical Services</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Two: Jul 09 2023 –Jul 8 2024</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$2,897,623.15</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4170388554"/>
                  </a:ext>
                </a:extLst>
              </a:tr>
              <a:tr h="191071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Sep 20, 2022</a:t>
                      </a:r>
                    </a:p>
                  </a:txBody>
                  <a:tcPr marL="3954" marR="3954" marT="3954" marB="0" anchor="ctr"/>
                </a:tc>
                <a:tc>
                  <a:txBody>
                    <a:bodyPr/>
                    <a:lstStyle/>
                    <a:p>
                      <a:pPr algn="ctr" fontAlgn="ctr"/>
                      <a:r>
                        <a:rPr lang="en-US" sz="1800" b="0" u="none" strike="noStrike">
                          <a:solidFill>
                            <a:srgbClr val="000000"/>
                          </a:solidFill>
                          <a:effectLst/>
                        </a:rPr>
                        <a:t> $128,827.92</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Not Applicable</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ITAM Technical Services Optional Task 1: Admin Surge Capability</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1 Sep 20,2023 – Sep 19, 2024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$128,827.92</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2556103684"/>
                  </a:ext>
                </a:extLst>
              </a:tr>
            </a:tbl>
          </a:graphicData>
        </a:graphic>
      </p:graphicFrame>
      <p:sp>
        <p:nvSpPr>
          <p:cNvPr id="3" name="Slide Number Placeholder 2">
            <a:extLst>
              <a:ext uri="{FF2B5EF4-FFF2-40B4-BE49-F238E27FC236}">
                <a16:creationId xmlns:a16="http://schemas.microsoft.com/office/drawing/2014/main" id="{2E66D8AC-00A0-C2CF-E1DF-0342C34203D8}"/>
              </a:ext>
            </a:extLst>
          </p:cNvPr>
          <p:cNvSpPr>
            <a:spLocks noGrp="1"/>
          </p:cNvSpPr>
          <p:nvPr>
            <p:ph type="sldNum" sz="quarter" idx="12"/>
          </p:nvPr>
        </p:nvSpPr>
        <p:spPr/>
        <p:txBody>
          <a:bodyPr/>
          <a:lstStyle/>
          <a:p>
            <a:fld id="{D983F1FA-211D-3044-9E35-958DFBC26156}" type="slidenum">
              <a:rPr lang="en-US" smtClean="0">
                <a:solidFill>
                  <a:prstClr val="white"/>
                </a:solidFill>
              </a:rPr>
              <a:pPr/>
              <a:t>79</a:t>
            </a:fld>
            <a:endParaRPr lang="en-US">
              <a:solidFill>
                <a:prstClr val="white"/>
              </a:solidFill>
            </a:endParaRPr>
          </a:p>
        </p:txBody>
      </p:sp>
    </p:spTree>
    <p:extLst>
      <p:ext uri="{BB962C8B-B14F-4D97-AF65-F5344CB8AC3E}">
        <p14:creationId xmlns:p14="http://schemas.microsoft.com/office/powerpoint/2010/main" val="385788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6456437B-5C4F-4F20-B453-379C3B1C7853}"/>
              </a:ext>
            </a:extLst>
          </p:cNvPr>
          <p:cNvCxnSpPr>
            <a:cxnSpLocks/>
          </p:cNvCxnSpPr>
          <p:nvPr/>
        </p:nvCxnSpPr>
        <p:spPr>
          <a:xfrm flipV="1">
            <a:off x="1669731" y="3719036"/>
            <a:ext cx="0" cy="167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F9CD3D-1B4E-4CB3-9841-20517FB9C3DA}"/>
              </a:ext>
            </a:extLst>
          </p:cNvPr>
          <p:cNvCxnSpPr>
            <a:cxnSpLocks/>
          </p:cNvCxnSpPr>
          <p:nvPr/>
        </p:nvCxnSpPr>
        <p:spPr>
          <a:xfrm>
            <a:off x="7662231" y="3733800"/>
            <a:ext cx="0" cy="198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D7CA973-CE28-45A8-9794-81480DCA18D8}"/>
              </a:ext>
            </a:extLst>
          </p:cNvPr>
          <p:cNvCxnSpPr>
            <a:cxnSpLocks/>
            <a:stCxn id="79" idx="0"/>
          </p:cNvCxnSpPr>
          <p:nvPr/>
        </p:nvCxnSpPr>
        <p:spPr bwMode="auto">
          <a:xfrm flipH="1">
            <a:off x="4564382" y="1050942"/>
            <a:ext cx="7493" cy="285235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1101220" y="5644537"/>
            <a:ext cx="0" cy="27852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3" name="Straight Connector 52"/>
          <p:cNvCxnSpPr>
            <a:cxnSpLocks/>
          </p:cNvCxnSpPr>
          <p:nvPr/>
        </p:nvCxnSpPr>
        <p:spPr bwMode="auto">
          <a:xfrm>
            <a:off x="4412234" y="1652475"/>
            <a:ext cx="4032" cy="19459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 name="Rectangle 2"/>
          <p:cNvSpPr>
            <a:spLocks noGrp="1" noChangeArrowheads="1"/>
          </p:cNvSpPr>
          <p:nvPr>
            <p:ph type="title"/>
          </p:nvPr>
        </p:nvSpPr>
        <p:spPr>
          <a:xfrm>
            <a:off x="277494" y="49545"/>
            <a:ext cx="8790305" cy="522372"/>
          </a:xfrm>
        </p:spPr>
        <p:txBody>
          <a:bodyPr>
            <a:noAutofit/>
          </a:bodyPr>
          <a:lstStyle/>
          <a:p>
            <a:pPr algn="ctr" eaLnBrk="1" hangingPunct="1">
              <a:defRPr/>
            </a:pPr>
            <a:r>
              <a:rPr lang="en-US" sz="3600" dirty="0"/>
              <a:t>OALC Organization Chart</a:t>
            </a:r>
          </a:p>
        </p:txBody>
      </p:sp>
      <p:sp>
        <p:nvSpPr>
          <p:cNvPr id="43" name="Rounded Rectangle 42"/>
          <p:cNvSpPr/>
          <p:nvPr/>
        </p:nvSpPr>
        <p:spPr bwMode="auto">
          <a:xfrm>
            <a:off x="2971549" y="2940765"/>
            <a:ext cx="3200651" cy="659685"/>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Michael D. Parrish</a:t>
            </a:r>
          </a:p>
          <a:p>
            <a:pPr algn="ctr"/>
            <a:r>
              <a:rPr lang="en-US" sz="1300" dirty="0">
                <a:solidFill>
                  <a:srgbClr val="1F497D">
                    <a:lumMod val="50000"/>
                  </a:srgbClr>
                </a:solidFill>
              </a:rPr>
              <a:t>Chief Acquisition Officer, </a:t>
            </a:r>
          </a:p>
          <a:p>
            <a:pPr algn="ctr"/>
            <a:r>
              <a:rPr lang="en-US" sz="1300" dirty="0">
                <a:solidFill>
                  <a:srgbClr val="1F497D">
                    <a:lumMod val="50000"/>
                  </a:srgbClr>
                </a:solidFill>
              </a:rPr>
              <a:t>Principal Executive Director, OALC</a:t>
            </a:r>
          </a:p>
        </p:txBody>
      </p:sp>
      <p:cxnSp>
        <p:nvCxnSpPr>
          <p:cNvPr id="11" name="Straight Connector 10"/>
          <p:cNvCxnSpPr>
            <a:cxnSpLocks/>
          </p:cNvCxnSpPr>
          <p:nvPr/>
        </p:nvCxnSpPr>
        <p:spPr bwMode="auto">
          <a:xfrm>
            <a:off x="1632887" y="4956864"/>
            <a:ext cx="6037938" cy="2869"/>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Rounded Rectangle 53"/>
          <p:cNvSpPr/>
          <p:nvPr/>
        </p:nvSpPr>
        <p:spPr bwMode="auto">
          <a:xfrm>
            <a:off x="255602" y="5076885"/>
            <a:ext cx="2710657" cy="1018938"/>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300" b="1" dirty="0">
                <a:solidFill>
                  <a:srgbClr val="1F497D">
                    <a:lumMod val="50000"/>
                  </a:srgbClr>
                </a:solidFill>
              </a:rPr>
              <a:t>Christopher D. Parker</a:t>
            </a:r>
          </a:p>
          <a:p>
            <a:pPr algn="ctr"/>
            <a:r>
              <a:rPr lang="en-US" sz="1200" dirty="0">
                <a:solidFill>
                  <a:srgbClr val="1F497D">
                    <a:lumMod val="50000"/>
                  </a:srgbClr>
                </a:solidFill>
              </a:rPr>
              <a:t>Associate Executive Director,</a:t>
            </a:r>
          </a:p>
          <a:p>
            <a:pPr algn="ctr"/>
            <a:r>
              <a:rPr lang="en-US" sz="1200" dirty="0">
                <a:solidFill>
                  <a:srgbClr val="1F497D">
                    <a:lumMod val="50000"/>
                  </a:srgbClr>
                </a:solidFill>
              </a:rPr>
              <a:t>Head of the Contracting Activity, Strategic Acquisition Center</a:t>
            </a:r>
            <a:endParaRPr lang="en-US" sz="1200" b="1" dirty="0">
              <a:solidFill>
                <a:srgbClr val="1F497D">
                  <a:lumMod val="50000"/>
                </a:srgbClr>
              </a:solidFill>
              <a:latin typeface="+mn-lt"/>
              <a:ea typeface="+mn-ea"/>
            </a:endParaRPr>
          </a:p>
        </p:txBody>
      </p:sp>
      <p:cxnSp>
        <p:nvCxnSpPr>
          <p:cNvPr id="55" name="Straight Connector 54"/>
          <p:cNvCxnSpPr/>
          <p:nvPr/>
        </p:nvCxnSpPr>
        <p:spPr bwMode="auto">
          <a:xfrm>
            <a:off x="4050976" y="5644537"/>
            <a:ext cx="0" cy="27852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5" name="Rounded Rectangle 64"/>
          <p:cNvSpPr/>
          <p:nvPr/>
        </p:nvSpPr>
        <p:spPr bwMode="auto">
          <a:xfrm>
            <a:off x="3167844" y="5073059"/>
            <a:ext cx="2852211" cy="1018939"/>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300" b="1" dirty="0">
                <a:solidFill>
                  <a:srgbClr val="1F497D">
                    <a:lumMod val="50000"/>
                  </a:srgbClr>
                </a:solidFill>
              </a:rPr>
              <a:t>Jeffrey C. Neill</a:t>
            </a:r>
          </a:p>
          <a:p>
            <a:pPr algn="ctr"/>
            <a:r>
              <a:rPr lang="en-US" sz="1200" dirty="0">
                <a:solidFill>
                  <a:srgbClr val="1F497D">
                    <a:lumMod val="50000"/>
                  </a:srgbClr>
                </a:solidFill>
              </a:rPr>
              <a:t>Associate Executive Director,</a:t>
            </a:r>
          </a:p>
          <a:p>
            <a:pPr algn="ctr"/>
            <a:r>
              <a:rPr lang="en-US" sz="1200" dirty="0">
                <a:solidFill>
                  <a:srgbClr val="1F497D">
                    <a:lumMod val="50000"/>
                  </a:srgbClr>
                </a:solidFill>
              </a:rPr>
              <a:t>Head of the Contracting Activity,</a:t>
            </a:r>
          </a:p>
          <a:p>
            <a:pPr algn="ctr"/>
            <a:r>
              <a:rPr lang="en-US" sz="1200" dirty="0">
                <a:solidFill>
                  <a:srgbClr val="1F497D">
                    <a:lumMod val="50000"/>
                  </a:srgbClr>
                </a:solidFill>
              </a:rPr>
              <a:t>Technology Acquisition Center</a:t>
            </a:r>
          </a:p>
        </p:txBody>
      </p:sp>
      <p:sp>
        <p:nvSpPr>
          <p:cNvPr id="75" name="Rounded Rectangle 74"/>
          <p:cNvSpPr/>
          <p:nvPr/>
        </p:nvSpPr>
        <p:spPr bwMode="auto">
          <a:xfrm>
            <a:off x="6185935" y="5097137"/>
            <a:ext cx="2736398" cy="99886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300" b="1" dirty="0">
                <a:solidFill>
                  <a:srgbClr val="1F497D">
                    <a:lumMod val="50000"/>
                  </a:srgbClr>
                </a:solidFill>
              </a:rPr>
              <a:t>Christopher D. Parker</a:t>
            </a:r>
          </a:p>
          <a:p>
            <a:pPr algn="ctr"/>
            <a:r>
              <a:rPr lang="en-US" sz="1200" dirty="0">
                <a:solidFill>
                  <a:srgbClr val="1F497D">
                    <a:lumMod val="50000"/>
                  </a:srgbClr>
                </a:solidFill>
                <a:latin typeface="+mn-lt"/>
                <a:ea typeface="+mn-ea"/>
              </a:rPr>
              <a:t>Acting Associate Executive Director,</a:t>
            </a:r>
          </a:p>
          <a:p>
            <a:pPr algn="ctr"/>
            <a:r>
              <a:rPr lang="en-US" sz="1200" dirty="0">
                <a:solidFill>
                  <a:srgbClr val="1F497D">
                    <a:lumMod val="50000"/>
                  </a:srgbClr>
                </a:solidFill>
              </a:rPr>
              <a:t>Head of the Contracting Activity,  </a:t>
            </a:r>
          </a:p>
          <a:p>
            <a:pPr algn="ctr"/>
            <a:r>
              <a:rPr lang="en-US" sz="1200" dirty="0">
                <a:solidFill>
                  <a:srgbClr val="1F497D">
                    <a:lumMod val="50000"/>
                  </a:srgbClr>
                </a:solidFill>
                <a:latin typeface="+mn-lt"/>
                <a:ea typeface="+mn-ea"/>
              </a:rPr>
              <a:t>National Acquisition Center </a:t>
            </a:r>
          </a:p>
        </p:txBody>
      </p:sp>
      <p:sp>
        <p:nvSpPr>
          <p:cNvPr id="79" name="Rounded Rectangle 42">
            <a:extLst>
              <a:ext uri="{FF2B5EF4-FFF2-40B4-BE49-F238E27FC236}">
                <a16:creationId xmlns:a16="http://schemas.microsoft.com/office/drawing/2014/main" id="{51FD68F5-9C51-4E99-9F55-213B41547E9F}"/>
              </a:ext>
            </a:extLst>
          </p:cNvPr>
          <p:cNvSpPr/>
          <p:nvPr/>
        </p:nvSpPr>
        <p:spPr bwMode="auto">
          <a:xfrm>
            <a:off x="2971549" y="1050942"/>
            <a:ext cx="3200651" cy="86358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600" b="1" dirty="0">
                <a:solidFill>
                  <a:srgbClr val="1F497D">
                    <a:lumMod val="50000"/>
                  </a:srgbClr>
                </a:solidFill>
              </a:rPr>
              <a:t>Honorable </a:t>
            </a:r>
          </a:p>
          <a:p>
            <a:pPr algn="ctr"/>
            <a:r>
              <a:rPr lang="en-US" sz="1600" b="1" dirty="0">
                <a:solidFill>
                  <a:srgbClr val="1F497D">
                    <a:lumMod val="50000"/>
                  </a:srgbClr>
                </a:solidFill>
              </a:rPr>
              <a:t>Denis R. McDonough</a:t>
            </a:r>
          </a:p>
          <a:p>
            <a:pPr algn="ctr"/>
            <a:r>
              <a:rPr lang="en-US" sz="1400" dirty="0">
                <a:solidFill>
                  <a:srgbClr val="1F497D">
                    <a:lumMod val="50000"/>
                  </a:srgbClr>
                </a:solidFill>
              </a:rPr>
              <a:t>Secretary of Veterans Affairs</a:t>
            </a:r>
            <a:endParaRPr lang="en-US" sz="1200" dirty="0">
              <a:solidFill>
                <a:srgbClr val="1F497D">
                  <a:lumMod val="50000"/>
                </a:srgbClr>
              </a:solidFill>
            </a:endParaRPr>
          </a:p>
        </p:txBody>
      </p:sp>
      <p:sp>
        <p:nvSpPr>
          <p:cNvPr id="27" name="Slide Number Placeholder 2">
            <a:extLst>
              <a:ext uri="{FF2B5EF4-FFF2-40B4-BE49-F238E27FC236}">
                <a16:creationId xmlns:a16="http://schemas.microsoft.com/office/drawing/2014/main" id="{92314119-F436-4FAB-B6F7-6853199D82B3}"/>
              </a:ext>
            </a:extLst>
          </p:cNvPr>
          <p:cNvSpPr txBox="1">
            <a:spLocks/>
          </p:cNvSpPr>
          <p:nvPr/>
        </p:nvSpPr>
        <p:spPr>
          <a:xfrm>
            <a:off x="7340601" y="644333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sp>
        <p:nvSpPr>
          <p:cNvPr id="29" name="Rounded Rectangle 21">
            <a:extLst>
              <a:ext uri="{FF2B5EF4-FFF2-40B4-BE49-F238E27FC236}">
                <a16:creationId xmlns:a16="http://schemas.microsoft.com/office/drawing/2014/main" id="{5860817B-1C00-4BBC-9491-8E5F0776F679}"/>
              </a:ext>
            </a:extLst>
          </p:cNvPr>
          <p:cNvSpPr/>
          <p:nvPr/>
        </p:nvSpPr>
        <p:spPr bwMode="auto">
          <a:xfrm>
            <a:off x="295569" y="3812268"/>
            <a:ext cx="2651340" cy="1042032"/>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Angela Billups, Ph.D.</a:t>
            </a:r>
          </a:p>
          <a:p>
            <a:pPr algn="ctr"/>
            <a:r>
              <a:rPr lang="en-US" sz="1300" dirty="0">
                <a:solidFill>
                  <a:srgbClr val="1F497D">
                    <a:lumMod val="50000"/>
                  </a:srgbClr>
                </a:solidFill>
              </a:rPr>
              <a:t>Executive Director and Senior Procurement Executive,</a:t>
            </a:r>
          </a:p>
          <a:p>
            <a:pPr algn="ctr"/>
            <a:r>
              <a:rPr lang="en-US" sz="1300" dirty="0">
                <a:solidFill>
                  <a:srgbClr val="1F497D">
                    <a:lumMod val="50000"/>
                  </a:srgbClr>
                </a:solidFill>
              </a:rPr>
              <a:t>Office of  Acquisition and Logistics, OALC </a:t>
            </a:r>
          </a:p>
        </p:txBody>
      </p:sp>
      <p:sp>
        <p:nvSpPr>
          <p:cNvPr id="32" name="Rounded Rectangle 21">
            <a:extLst>
              <a:ext uri="{FF2B5EF4-FFF2-40B4-BE49-F238E27FC236}">
                <a16:creationId xmlns:a16="http://schemas.microsoft.com/office/drawing/2014/main" id="{4D426FF8-7025-4C60-804F-CB7C8768B6CD}"/>
              </a:ext>
            </a:extLst>
          </p:cNvPr>
          <p:cNvSpPr/>
          <p:nvPr/>
        </p:nvSpPr>
        <p:spPr bwMode="auto">
          <a:xfrm>
            <a:off x="6185934" y="3852871"/>
            <a:ext cx="2736398" cy="990256"/>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Michael Brennan, Ph.D.</a:t>
            </a:r>
          </a:p>
          <a:p>
            <a:pPr algn="ctr"/>
            <a:r>
              <a:rPr lang="en-US" sz="1300" dirty="0">
                <a:solidFill>
                  <a:srgbClr val="1F497D">
                    <a:lumMod val="50000"/>
                  </a:srgbClr>
                </a:solidFill>
              </a:rPr>
              <a:t>Executive Director,</a:t>
            </a:r>
          </a:p>
          <a:p>
            <a:pPr algn="ctr"/>
            <a:r>
              <a:rPr lang="en-US" sz="1300" dirty="0">
                <a:solidFill>
                  <a:srgbClr val="1F497D">
                    <a:lumMod val="50000"/>
                  </a:srgbClr>
                </a:solidFill>
              </a:rPr>
              <a:t>Office of Construction and Facilities Management, OALC </a:t>
            </a:r>
          </a:p>
        </p:txBody>
      </p:sp>
      <p:cxnSp>
        <p:nvCxnSpPr>
          <p:cNvPr id="37" name="Straight Connector 36">
            <a:extLst>
              <a:ext uri="{FF2B5EF4-FFF2-40B4-BE49-F238E27FC236}">
                <a16:creationId xmlns:a16="http://schemas.microsoft.com/office/drawing/2014/main" id="{14B1B1D4-188F-4BE6-A2A7-9B42A59A0C1D}"/>
              </a:ext>
            </a:extLst>
          </p:cNvPr>
          <p:cNvCxnSpPr>
            <a:cxnSpLocks/>
          </p:cNvCxnSpPr>
          <p:nvPr/>
        </p:nvCxnSpPr>
        <p:spPr bwMode="auto">
          <a:xfrm>
            <a:off x="1669731" y="3733800"/>
            <a:ext cx="59925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DA8745A7-458E-422E-800C-17C4781D80B9}"/>
              </a:ext>
            </a:extLst>
          </p:cNvPr>
          <p:cNvCxnSpPr>
            <a:cxnSpLocks/>
          </p:cNvCxnSpPr>
          <p:nvPr/>
        </p:nvCxnSpPr>
        <p:spPr>
          <a:xfrm flipV="1">
            <a:off x="7670825" y="4966622"/>
            <a:ext cx="0" cy="130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491BCD8-2FB9-4FB4-97B0-43A85C44713A}"/>
              </a:ext>
            </a:extLst>
          </p:cNvPr>
          <p:cNvCxnSpPr>
            <a:cxnSpLocks/>
          </p:cNvCxnSpPr>
          <p:nvPr/>
        </p:nvCxnSpPr>
        <p:spPr>
          <a:xfrm>
            <a:off x="1632822" y="4949975"/>
            <a:ext cx="1" cy="120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42">
            <a:extLst>
              <a:ext uri="{FF2B5EF4-FFF2-40B4-BE49-F238E27FC236}">
                <a16:creationId xmlns:a16="http://schemas.microsoft.com/office/drawing/2014/main" id="{878A0CC2-24E7-4259-9A52-9B6349A97FCC}"/>
              </a:ext>
            </a:extLst>
          </p:cNvPr>
          <p:cNvSpPr/>
          <p:nvPr/>
        </p:nvSpPr>
        <p:spPr bwMode="auto">
          <a:xfrm>
            <a:off x="3095838" y="3811671"/>
            <a:ext cx="2924214" cy="1043547"/>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Phillip W. Christy</a:t>
            </a:r>
          </a:p>
          <a:p>
            <a:pPr algn="ctr"/>
            <a:r>
              <a:rPr lang="en-US" sz="1300" dirty="0">
                <a:solidFill>
                  <a:srgbClr val="1F497D">
                    <a:lumMod val="50000"/>
                  </a:srgbClr>
                </a:solidFill>
              </a:rPr>
              <a:t>Deputy Executive Director, OALC</a:t>
            </a:r>
          </a:p>
          <a:p>
            <a:pPr algn="ctr"/>
            <a:endParaRPr lang="en-US" sz="1300" dirty="0">
              <a:solidFill>
                <a:srgbClr val="1F497D">
                  <a:lumMod val="50000"/>
                </a:srgbClr>
              </a:solidFill>
            </a:endParaRPr>
          </a:p>
        </p:txBody>
      </p:sp>
      <p:cxnSp>
        <p:nvCxnSpPr>
          <p:cNvPr id="23" name="Straight Connector 22">
            <a:extLst>
              <a:ext uri="{FF2B5EF4-FFF2-40B4-BE49-F238E27FC236}">
                <a16:creationId xmlns:a16="http://schemas.microsoft.com/office/drawing/2014/main" id="{BEF49BB9-859A-4C1E-9E27-1BF379D8E3C1}"/>
              </a:ext>
            </a:extLst>
          </p:cNvPr>
          <p:cNvCxnSpPr>
            <a:cxnSpLocks/>
          </p:cNvCxnSpPr>
          <p:nvPr/>
        </p:nvCxnSpPr>
        <p:spPr>
          <a:xfrm flipV="1">
            <a:off x="4572000" y="4843127"/>
            <a:ext cx="0" cy="224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42">
            <a:extLst>
              <a:ext uri="{FF2B5EF4-FFF2-40B4-BE49-F238E27FC236}">
                <a16:creationId xmlns:a16="http://schemas.microsoft.com/office/drawing/2014/main" id="{6604F972-5CA2-452F-AEDF-2569592880E8}"/>
              </a:ext>
            </a:extLst>
          </p:cNvPr>
          <p:cNvSpPr/>
          <p:nvPr/>
        </p:nvSpPr>
        <p:spPr bwMode="auto">
          <a:xfrm>
            <a:off x="2971549" y="2080610"/>
            <a:ext cx="3200651" cy="662590"/>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Honorable </a:t>
            </a:r>
          </a:p>
          <a:p>
            <a:pPr algn="ctr"/>
            <a:r>
              <a:rPr lang="en-US" sz="1400" b="1" dirty="0">
                <a:solidFill>
                  <a:srgbClr val="1F497D">
                    <a:lumMod val="50000"/>
                  </a:srgbClr>
                </a:solidFill>
              </a:rPr>
              <a:t>Tanya Bradsher</a:t>
            </a:r>
          </a:p>
          <a:p>
            <a:pPr algn="ctr"/>
            <a:r>
              <a:rPr lang="en-US" sz="1300" dirty="0">
                <a:solidFill>
                  <a:srgbClr val="1F497D">
                    <a:lumMod val="50000"/>
                  </a:srgbClr>
                </a:solidFill>
              </a:rPr>
              <a:t>Deputy Secretary of Veterans Affairs</a:t>
            </a:r>
          </a:p>
        </p:txBody>
      </p:sp>
      <p:cxnSp>
        <p:nvCxnSpPr>
          <p:cNvPr id="92" name="Straight Connector 91">
            <a:extLst>
              <a:ext uri="{FF2B5EF4-FFF2-40B4-BE49-F238E27FC236}">
                <a16:creationId xmlns:a16="http://schemas.microsoft.com/office/drawing/2014/main" id="{50F61B63-7F32-497C-AE46-DD746E71283C}"/>
              </a:ext>
            </a:extLst>
          </p:cNvPr>
          <p:cNvCxnSpPr>
            <a:cxnSpLocks/>
            <a:stCxn id="24" idx="2"/>
            <a:endCxn id="43" idx="0"/>
          </p:cNvCxnSpPr>
          <p:nvPr/>
        </p:nvCxnSpPr>
        <p:spPr bwMode="auto">
          <a:xfrm>
            <a:off x="4571875" y="2743200"/>
            <a:ext cx="0" cy="197565"/>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 name="object 6">
            <a:extLst>
              <a:ext uri="{FF2B5EF4-FFF2-40B4-BE49-F238E27FC236}">
                <a16:creationId xmlns:a16="http://schemas.microsoft.com/office/drawing/2014/main" id="{1DFBC0B3-74A4-A877-5531-40658DB1A928}"/>
              </a:ext>
            </a:extLst>
          </p:cNvPr>
          <p:cNvSpPr txBox="1">
            <a:spLocks noGrp="1"/>
          </p:cNvSpPr>
          <p:nvPr>
            <p:ph type="sldNum" sz="quarter" idx="7"/>
          </p:nvPr>
        </p:nvSpPr>
        <p:spPr>
          <a:xfrm>
            <a:off x="8749283" y="6517896"/>
            <a:ext cx="281304" cy="174625"/>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01600">
              <a:lnSpc>
                <a:spcPct val="100000"/>
              </a:lnSpc>
              <a:spcBef>
                <a:spcPts val="20"/>
              </a:spcBef>
            </a:pPr>
            <a:fld id="{81D60167-4931-47E6-BA6A-407CBD079E47}" type="slidenum">
              <a:rPr lang="en-US" spc="-25" smtClean="0"/>
              <a:pPr marL="101600">
                <a:lnSpc>
                  <a:spcPct val="100000"/>
                </a:lnSpc>
                <a:spcBef>
                  <a:spcPts val="20"/>
                </a:spcBef>
              </a:pPr>
              <a:t>8</a:t>
            </a:fld>
            <a:endParaRPr spc="-25" dirty="0"/>
          </a:p>
        </p:txBody>
      </p:sp>
    </p:spTree>
    <p:extLst>
      <p:ext uri="{BB962C8B-B14F-4D97-AF65-F5344CB8AC3E}">
        <p14:creationId xmlns:p14="http://schemas.microsoft.com/office/powerpoint/2010/main" val="9520588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3D389-2826-0954-3723-BA8332EA4C16}"/>
              </a:ext>
            </a:extLst>
          </p:cNvPr>
          <p:cNvSpPr>
            <a:spLocks noGrp="1"/>
          </p:cNvSpPr>
          <p:nvPr>
            <p:ph type="title"/>
          </p:nvPr>
        </p:nvSpPr>
        <p:spPr/>
        <p:txBody>
          <a:bodyPr>
            <a:normAutofit/>
          </a:bodyPr>
          <a:lstStyle/>
          <a:p>
            <a:r>
              <a:rPr lang="en-US" altLang="en-US" sz="3200">
                <a:cs typeface="Arial" panose="020B0604020202020204" pitchFamily="34" charset="0"/>
              </a:rPr>
              <a:t>BIOS Technical Services Contracts (2 of 3) </a:t>
            </a:r>
            <a:endParaRPr lang="en-US" sz="3200"/>
          </a:p>
        </p:txBody>
      </p:sp>
      <p:graphicFrame>
        <p:nvGraphicFramePr>
          <p:cNvPr id="6" name="Table 6">
            <a:extLst>
              <a:ext uri="{FF2B5EF4-FFF2-40B4-BE49-F238E27FC236}">
                <a16:creationId xmlns:a16="http://schemas.microsoft.com/office/drawing/2014/main" id="{5B1E13BD-2B31-E885-72B4-A9CB2167FE80}"/>
              </a:ext>
            </a:extLst>
          </p:cNvPr>
          <p:cNvGraphicFramePr>
            <a:graphicFrameLocks noGrp="1"/>
          </p:cNvGraphicFramePr>
          <p:nvPr>
            <p:ph idx="1"/>
          </p:nvPr>
        </p:nvGraphicFramePr>
        <p:xfrm>
          <a:off x="467710" y="937417"/>
          <a:ext cx="8229600" cy="4983166"/>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95435442"/>
                    </a:ext>
                  </a:extLst>
                </a:gridCol>
                <a:gridCol w="1371600">
                  <a:extLst>
                    <a:ext uri="{9D8B030D-6E8A-4147-A177-3AD203B41FA5}">
                      <a16:colId xmlns:a16="http://schemas.microsoft.com/office/drawing/2014/main" val="2961129246"/>
                    </a:ext>
                  </a:extLst>
                </a:gridCol>
                <a:gridCol w="1371600">
                  <a:extLst>
                    <a:ext uri="{9D8B030D-6E8A-4147-A177-3AD203B41FA5}">
                      <a16:colId xmlns:a16="http://schemas.microsoft.com/office/drawing/2014/main" val="2100032663"/>
                    </a:ext>
                  </a:extLst>
                </a:gridCol>
                <a:gridCol w="1371600">
                  <a:extLst>
                    <a:ext uri="{9D8B030D-6E8A-4147-A177-3AD203B41FA5}">
                      <a16:colId xmlns:a16="http://schemas.microsoft.com/office/drawing/2014/main" val="3722695653"/>
                    </a:ext>
                  </a:extLst>
                </a:gridCol>
                <a:gridCol w="1371600">
                  <a:extLst>
                    <a:ext uri="{9D8B030D-6E8A-4147-A177-3AD203B41FA5}">
                      <a16:colId xmlns:a16="http://schemas.microsoft.com/office/drawing/2014/main" val="4060889695"/>
                    </a:ext>
                  </a:extLst>
                </a:gridCol>
                <a:gridCol w="1371600">
                  <a:extLst>
                    <a:ext uri="{9D8B030D-6E8A-4147-A177-3AD203B41FA5}">
                      <a16:colId xmlns:a16="http://schemas.microsoft.com/office/drawing/2014/main" val="623309870"/>
                    </a:ext>
                  </a:extLst>
                </a:gridCol>
              </a:tblGrid>
              <a:tr h="1041736">
                <a:tc>
                  <a:txBody>
                    <a:bodyPr/>
                    <a:lstStyle/>
                    <a:p>
                      <a:pPr algn="ctr"/>
                      <a:r>
                        <a:rPr lang="en-US">
                          <a:solidFill>
                            <a:schemeClr val="bg1"/>
                          </a:solidFill>
                        </a:rPr>
                        <a:t>Start Date</a:t>
                      </a:r>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Amount</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Primary Product Line</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Acquisition  Title</a:t>
                      </a:r>
                    </a:p>
                    <a:p>
                      <a:endParaRPr lang="en-US"/>
                    </a:p>
                  </a:txBody>
                  <a:tcPr>
                    <a:solidFill>
                      <a:srgbClr val="0060B0"/>
                    </a:solidFill>
                  </a:tcPr>
                </a:tc>
                <a:tc>
                  <a:txBody>
                    <a:bodyPr/>
                    <a:lstStyle/>
                    <a:p>
                      <a:pPr algn="ctr" fontAlgn="ctr"/>
                      <a:r>
                        <a:rPr lang="en-US" sz="1800" b="1" u="none" strike="noStrike">
                          <a:solidFill>
                            <a:srgbClr val="FFFFFF"/>
                          </a:solidFill>
                          <a:effectLst/>
                        </a:rPr>
                        <a:t>Projected Exercise Optional Period Date</a:t>
                      </a:r>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Projected Amount</a:t>
                      </a:r>
                      <a:endParaRPr lang="en-US"/>
                    </a:p>
                  </a:txBody>
                  <a:tcPr>
                    <a:solidFill>
                      <a:srgbClr val="0060B0"/>
                    </a:solidFill>
                  </a:tcPr>
                </a:tc>
                <a:extLst>
                  <a:ext uri="{0D108BD9-81ED-4DB2-BD59-A6C34878D82A}">
                    <a16:rowId xmlns:a16="http://schemas.microsoft.com/office/drawing/2014/main" val="3570644675"/>
                  </a:ext>
                </a:extLst>
              </a:tr>
              <a:tr h="18584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Sep 20, 2022</a:t>
                      </a:r>
                    </a:p>
                    <a:p>
                      <a:pPr algn="ctr" fontAlgn="ctr"/>
                      <a:r>
                        <a:rPr lang="en-US" sz="1800" b="0" u="none" strike="noStrike">
                          <a:solidFill>
                            <a:srgbClr val="000000"/>
                          </a:solidFill>
                          <a:effectLst/>
                        </a:rPr>
                        <a:t>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u="none" strike="noStrike">
                          <a:solidFill>
                            <a:srgbClr val="000000"/>
                          </a:solidFill>
                          <a:effectLst/>
                        </a:rPr>
                        <a:t> $216,660.00</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i="0" u="none" strike="noStrike">
                          <a:solidFill>
                            <a:srgbClr val="000000"/>
                          </a:solidFill>
                          <a:effectLst/>
                          <a:latin typeface="Calibri" panose="020F0502020204030204" pitchFamily="34" charset="0"/>
                        </a:rPr>
                        <a:t>AMO/BIOS</a:t>
                      </a:r>
                    </a:p>
                  </a:txBody>
                  <a:tcPr marL="3954" marR="3954" marT="3954" marB="0" anchor="ctr"/>
                </a:tc>
                <a:tc>
                  <a:txBody>
                    <a:bodyPr/>
                    <a:lstStyle/>
                    <a:p>
                      <a:pPr algn="ctr" fontAlgn="t"/>
                      <a:r>
                        <a:rPr lang="en-US" sz="1800" b="0" u="none" strike="noStrike">
                          <a:solidFill>
                            <a:srgbClr val="000000"/>
                          </a:solidFill>
                          <a:effectLst/>
                        </a:rPr>
                        <a:t>ITAM Technical Services Optional Task 2:Account Group Surge Capability</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1:Sep 20,2023 – Sep 19, 2024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$216,660.00</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4170388554"/>
                  </a:ext>
                </a:extLst>
              </a:tr>
              <a:tr h="18702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Sep 20, 2022</a:t>
                      </a:r>
                    </a:p>
                  </a:txBody>
                  <a:tcPr marL="3954" marR="3954" marT="3954" marB="0" anchor="ctr"/>
                </a:tc>
                <a:tc>
                  <a:txBody>
                    <a:bodyPr/>
                    <a:lstStyle/>
                    <a:p>
                      <a:pPr algn="ctr" fontAlgn="ctr"/>
                      <a:r>
                        <a:rPr lang="en-US" sz="1800" b="0" u="none" strike="noStrike">
                          <a:solidFill>
                            <a:srgbClr val="000000"/>
                          </a:solidFill>
                          <a:effectLst/>
                        </a:rPr>
                        <a:t>$216,660.0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r>
                        <a:rPr lang="en-US" sz="1800" b="0" i="0" u="none" strike="noStrike">
                          <a:solidFill>
                            <a:srgbClr val="000000"/>
                          </a:solidFill>
                          <a:effectLst/>
                          <a:latin typeface="Calibri" panose="020F0502020204030204" pitchFamily="34" charset="0"/>
                        </a:rPr>
                        <a:t>AMO/BIOS</a:t>
                      </a: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0" u="none" strike="noStrike">
                          <a:solidFill>
                            <a:srgbClr val="000000"/>
                          </a:solidFill>
                          <a:effectLst/>
                        </a:rPr>
                        <a:t>ITAMS Optional Task 3: AMO Pillar Surge Capability</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Opt Period 1: Sep 20,2023 – Sep 19, 2024 </a:t>
                      </a: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r>
                        <a:rPr lang="en-US" sz="1800" b="0" u="none" strike="noStrike">
                          <a:solidFill>
                            <a:srgbClr val="000000"/>
                          </a:solidFill>
                          <a:effectLst/>
                        </a:rPr>
                        <a:t>$216,660.00</a:t>
                      </a:r>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2556103684"/>
                  </a:ext>
                </a:extLst>
              </a:tr>
            </a:tbl>
          </a:graphicData>
        </a:graphic>
      </p:graphicFrame>
      <p:sp>
        <p:nvSpPr>
          <p:cNvPr id="3" name="Slide Number Placeholder 2">
            <a:extLst>
              <a:ext uri="{FF2B5EF4-FFF2-40B4-BE49-F238E27FC236}">
                <a16:creationId xmlns:a16="http://schemas.microsoft.com/office/drawing/2014/main" id="{2E66D8AC-00A0-C2CF-E1DF-0342C34203D8}"/>
              </a:ext>
            </a:extLst>
          </p:cNvPr>
          <p:cNvSpPr>
            <a:spLocks noGrp="1"/>
          </p:cNvSpPr>
          <p:nvPr>
            <p:ph type="sldNum" sz="quarter" idx="12"/>
          </p:nvPr>
        </p:nvSpPr>
        <p:spPr/>
        <p:txBody>
          <a:bodyPr/>
          <a:lstStyle/>
          <a:p>
            <a:fld id="{D983F1FA-211D-3044-9E35-958DFBC26156}" type="slidenum">
              <a:rPr lang="en-US" smtClean="0">
                <a:solidFill>
                  <a:prstClr val="white"/>
                </a:solidFill>
              </a:rPr>
              <a:pPr/>
              <a:t>80</a:t>
            </a:fld>
            <a:endParaRPr lang="en-US">
              <a:solidFill>
                <a:prstClr val="white"/>
              </a:solidFill>
            </a:endParaRPr>
          </a:p>
        </p:txBody>
      </p:sp>
    </p:spTree>
    <p:extLst>
      <p:ext uri="{BB962C8B-B14F-4D97-AF65-F5344CB8AC3E}">
        <p14:creationId xmlns:p14="http://schemas.microsoft.com/office/powerpoint/2010/main" val="2738337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3D389-2826-0954-3723-BA8332EA4C16}"/>
              </a:ext>
            </a:extLst>
          </p:cNvPr>
          <p:cNvSpPr>
            <a:spLocks noGrp="1"/>
          </p:cNvSpPr>
          <p:nvPr>
            <p:ph type="title"/>
          </p:nvPr>
        </p:nvSpPr>
        <p:spPr/>
        <p:txBody>
          <a:bodyPr>
            <a:normAutofit/>
          </a:bodyPr>
          <a:lstStyle/>
          <a:p>
            <a:r>
              <a:rPr lang="en-US" altLang="en-US" sz="3200">
                <a:cs typeface="Arial" panose="020B0604020202020204" pitchFamily="34" charset="0"/>
              </a:rPr>
              <a:t>BIOS Technical Services Contracts (3 of 3) </a:t>
            </a:r>
            <a:endParaRPr lang="en-US" sz="3200"/>
          </a:p>
        </p:txBody>
      </p:sp>
      <p:graphicFrame>
        <p:nvGraphicFramePr>
          <p:cNvPr id="6" name="Table 6">
            <a:extLst>
              <a:ext uri="{FF2B5EF4-FFF2-40B4-BE49-F238E27FC236}">
                <a16:creationId xmlns:a16="http://schemas.microsoft.com/office/drawing/2014/main" id="{5B1E13BD-2B31-E885-72B4-A9CB2167FE80}"/>
              </a:ext>
            </a:extLst>
          </p:cNvPr>
          <p:cNvGraphicFramePr>
            <a:graphicFrameLocks noGrp="1"/>
          </p:cNvGraphicFramePr>
          <p:nvPr>
            <p:ph idx="1"/>
          </p:nvPr>
        </p:nvGraphicFramePr>
        <p:xfrm>
          <a:off x="342899" y="970291"/>
          <a:ext cx="8458201" cy="4917418"/>
        </p:xfrm>
        <a:graphic>
          <a:graphicData uri="http://schemas.openxmlformats.org/drawingml/2006/table">
            <a:tbl>
              <a:tblPr firstRow="1" bandRow="1">
                <a:tableStyleId>{21E4AEA4-8DFA-4A89-87EB-49C32662AFE0}</a:tableStyleId>
              </a:tblPr>
              <a:tblGrid>
                <a:gridCol w="1349655">
                  <a:extLst>
                    <a:ext uri="{9D8B030D-6E8A-4147-A177-3AD203B41FA5}">
                      <a16:colId xmlns:a16="http://schemas.microsoft.com/office/drawing/2014/main" val="95435442"/>
                    </a:ext>
                  </a:extLst>
                </a:gridCol>
                <a:gridCol w="1349655">
                  <a:extLst>
                    <a:ext uri="{9D8B030D-6E8A-4147-A177-3AD203B41FA5}">
                      <a16:colId xmlns:a16="http://schemas.microsoft.com/office/drawing/2014/main" val="2961129246"/>
                    </a:ext>
                  </a:extLst>
                </a:gridCol>
                <a:gridCol w="1349655">
                  <a:extLst>
                    <a:ext uri="{9D8B030D-6E8A-4147-A177-3AD203B41FA5}">
                      <a16:colId xmlns:a16="http://schemas.microsoft.com/office/drawing/2014/main" val="2100032663"/>
                    </a:ext>
                  </a:extLst>
                </a:gridCol>
                <a:gridCol w="1349655">
                  <a:extLst>
                    <a:ext uri="{9D8B030D-6E8A-4147-A177-3AD203B41FA5}">
                      <a16:colId xmlns:a16="http://schemas.microsoft.com/office/drawing/2014/main" val="3722695653"/>
                    </a:ext>
                  </a:extLst>
                </a:gridCol>
                <a:gridCol w="1349655">
                  <a:extLst>
                    <a:ext uri="{9D8B030D-6E8A-4147-A177-3AD203B41FA5}">
                      <a16:colId xmlns:a16="http://schemas.microsoft.com/office/drawing/2014/main" val="4060889695"/>
                    </a:ext>
                  </a:extLst>
                </a:gridCol>
                <a:gridCol w="1709926">
                  <a:extLst>
                    <a:ext uri="{9D8B030D-6E8A-4147-A177-3AD203B41FA5}">
                      <a16:colId xmlns:a16="http://schemas.microsoft.com/office/drawing/2014/main" val="623309870"/>
                    </a:ext>
                  </a:extLst>
                </a:gridCol>
              </a:tblGrid>
              <a:tr h="1041736">
                <a:tc>
                  <a:txBody>
                    <a:bodyPr/>
                    <a:lstStyle/>
                    <a:p>
                      <a:pPr algn="ctr"/>
                      <a:r>
                        <a:rPr lang="en-US">
                          <a:solidFill>
                            <a:schemeClr val="bg1"/>
                          </a:solidFill>
                        </a:rPr>
                        <a:t>Start Date</a:t>
                      </a:r>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Amount</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Primary Product Line</a:t>
                      </a:r>
                    </a:p>
                    <a:p>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Acquisition  Title</a:t>
                      </a:r>
                    </a:p>
                    <a:p>
                      <a:endParaRPr lang="en-US"/>
                    </a:p>
                  </a:txBody>
                  <a:tcPr>
                    <a:solidFill>
                      <a:srgbClr val="0060B0"/>
                    </a:solidFill>
                  </a:tcPr>
                </a:tc>
                <a:tc>
                  <a:txBody>
                    <a:bodyPr/>
                    <a:lstStyle/>
                    <a:p>
                      <a:pPr algn="ctr" fontAlgn="ctr"/>
                      <a:r>
                        <a:rPr lang="en-US" sz="1800" b="1" u="none" strike="noStrike">
                          <a:solidFill>
                            <a:srgbClr val="FFFFFF"/>
                          </a:solidFill>
                          <a:effectLst/>
                        </a:rPr>
                        <a:t>Projected Exercise Optional Period Date</a:t>
                      </a:r>
                      <a:endParaRPr lang="en-US"/>
                    </a:p>
                  </a:txBody>
                  <a:tcPr>
                    <a:solidFill>
                      <a:srgbClr val="0060B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chemeClr val="bg1"/>
                          </a:solidFill>
                        </a:rPr>
                        <a:t>Projected Amount</a:t>
                      </a:r>
                      <a:endParaRPr lang="en-US"/>
                    </a:p>
                  </a:txBody>
                  <a:tcPr>
                    <a:solidFill>
                      <a:srgbClr val="0060B0"/>
                    </a:solidFill>
                  </a:tcPr>
                </a:tc>
                <a:extLst>
                  <a:ext uri="{0D108BD9-81ED-4DB2-BD59-A6C34878D82A}">
                    <a16:rowId xmlns:a16="http://schemas.microsoft.com/office/drawing/2014/main" val="3570644675"/>
                  </a:ext>
                </a:extLst>
              </a:tr>
              <a:tr h="18584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Sep 30, 2024</a:t>
                      </a:r>
                    </a:p>
                  </a:txBody>
                  <a:tcPr marL="3954" marR="3954" marT="3954" marB="0" anchor="ctr"/>
                </a:tc>
                <a:tc>
                  <a:txBody>
                    <a:bodyPr/>
                    <a:lstStyle/>
                    <a:p>
                      <a:pPr algn="ctr" fontAlgn="ctr"/>
                      <a:r>
                        <a:rPr lang="en-US" sz="1800" b="0" i="0" u="none" strike="noStrike">
                          <a:solidFill>
                            <a:srgbClr val="000000"/>
                          </a:solidFill>
                          <a:effectLst/>
                          <a:latin typeface="Calibri" panose="020F0502020204030204" pitchFamily="34" charset="0"/>
                        </a:rPr>
                        <a:t>$2,298,503.52</a:t>
                      </a:r>
                    </a:p>
                  </a:txBody>
                  <a:tcPr marL="3954" marR="3954" marT="3954" marB="0" anchor="ctr"/>
                </a:tc>
                <a:tc>
                  <a:txBody>
                    <a:bodyPr/>
                    <a:lstStyle/>
                    <a:p>
                      <a:pPr algn="ctr" fontAlgn="ctr"/>
                      <a:r>
                        <a:rPr lang="en-US" sz="1800" b="0" i="0" u="none" strike="noStrike">
                          <a:solidFill>
                            <a:srgbClr val="000000"/>
                          </a:solidFill>
                          <a:effectLst/>
                          <a:latin typeface="Calibri" panose="020F0502020204030204" pitchFamily="34" charset="0"/>
                        </a:rPr>
                        <a:t>BIOS</a:t>
                      </a:r>
                    </a:p>
                  </a:txBody>
                  <a:tcPr marL="3954" marR="3954" marT="3954" marB="0" anchor="ctr"/>
                </a:tc>
                <a:tc>
                  <a:txBody>
                    <a:bodyPr/>
                    <a:lstStyle/>
                    <a:p>
                      <a:pPr algn="ctr" fontAlgn="t"/>
                      <a:r>
                        <a:rPr lang="en-US" sz="1800" b="0" i="0" u="none" strike="noStrike">
                          <a:solidFill>
                            <a:srgbClr val="000000"/>
                          </a:solidFill>
                          <a:effectLst/>
                          <a:latin typeface="Calibri" panose="020F0502020204030204" pitchFamily="34" charset="0"/>
                        </a:rPr>
                        <a:t>BIOS Technical Support Services</a:t>
                      </a:r>
                    </a:p>
                  </a:txBody>
                  <a:tcPr marL="3954" marR="3954" marT="3954" marB="0" anchor="ctr"/>
                </a:tc>
                <a:tc>
                  <a:txBody>
                    <a:bodyPr/>
                    <a:lstStyle/>
                    <a:p>
                      <a:pPr algn="ctr" fontAlgn="t"/>
                      <a:r>
                        <a:rPr lang="en-US" sz="1800" b="0" i="0" u="none" strike="noStrike" err="1">
                          <a:solidFill>
                            <a:srgbClr val="000000"/>
                          </a:solidFill>
                          <a:effectLst/>
                          <a:latin typeface="Calibri" panose="020F0502020204030204" pitchFamily="34" charset="0"/>
                        </a:rPr>
                        <a:t>Opt</a:t>
                      </a:r>
                      <a:r>
                        <a:rPr lang="en-US" sz="1800" b="0" i="0" u="none" strike="noStrike">
                          <a:solidFill>
                            <a:srgbClr val="000000"/>
                          </a:solidFill>
                          <a:effectLst/>
                          <a:latin typeface="Calibri" panose="020F0502020204030204" pitchFamily="34" charset="0"/>
                        </a:rPr>
                        <a:t> Period 1: Sep 28, 2024</a:t>
                      </a:r>
                    </a:p>
                    <a:p>
                      <a:pPr algn="ctr" fontAlgn="t"/>
                      <a:r>
                        <a:rPr lang="en-US" sz="1800" b="0" i="0" u="none" strike="noStrike">
                          <a:solidFill>
                            <a:srgbClr val="000000"/>
                          </a:solidFill>
                          <a:effectLst/>
                          <a:latin typeface="Calibri" panose="020F0502020204030204" pitchFamily="34" charset="0"/>
                        </a:rPr>
                        <a:t>– Sep 27, 2025</a:t>
                      </a:r>
                    </a:p>
                  </a:txBody>
                  <a:tcPr marL="3954" marR="3954" marT="3954" marB="0" anchor="ctr"/>
                </a:tc>
                <a:tc>
                  <a:txBody>
                    <a:bodyPr/>
                    <a:lstStyle/>
                    <a:p>
                      <a:pPr algn="ctr" fontAlgn="t"/>
                      <a:r>
                        <a:rPr lang="en-US" sz="1800" b="0" i="0" u="none" strike="noStrike">
                          <a:solidFill>
                            <a:srgbClr val="000000"/>
                          </a:solidFill>
                          <a:effectLst/>
                          <a:latin typeface="Calibri"/>
                        </a:rPr>
                        <a:t>$2,3332,873.44</a:t>
                      </a:r>
                    </a:p>
                  </a:txBody>
                  <a:tcPr marL="3954" marR="3954" marT="3954" marB="0" anchor="ctr"/>
                </a:tc>
                <a:extLst>
                  <a:ext uri="{0D108BD9-81ED-4DB2-BD59-A6C34878D82A}">
                    <a16:rowId xmlns:a16="http://schemas.microsoft.com/office/drawing/2014/main" val="4170388554"/>
                  </a:ext>
                </a:extLst>
              </a:tr>
              <a:tr h="18702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0" u="none" strike="noStrike">
                        <a:solidFill>
                          <a:srgbClr val="000000"/>
                        </a:solidFill>
                        <a:effectLst/>
                      </a:endParaRPr>
                    </a:p>
                  </a:txBody>
                  <a:tcPr marL="3954" marR="3954" marT="3954" marB="0" anchor="ctr"/>
                </a:tc>
                <a:tc>
                  <a:txBody>
                    <a:bodyPr/>
                    <a:lstStyle/>
                    <a:p>
                      <a:pPr algn="ctr" fontAlgn="ct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ct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endParaRPr lang="en-US" sz="1800" b="0" i="0" u="none" strike="noStrike">
                        <a:solidFill>
                          <a:srgbClr val="000000"/>
                        </a:solidFill>
                        <a:effectLst/>
                        <a:latin typeface="Calibri" panose="020F0502020204030204" pitchFamily="34" charset="0"/>
                      </a:endParaRPr>
                    </a:p>
                  </a:txBody>
                  <a:tcPr marL="3954" marR="3954" marT="3954" marB="0" anchor="ctr"/>
                </a:tc>
                <a:tc>
                  <a:txBody>
                    <a:bodyPr/>
                    <a:lstStyle/>
                    <a:p>
                      <a:pPr algn="ctr" fontAlgn="t"/>
                      <a:endParaRPr lang="en-US" sz="1800" b="0" i="0" u="none" strike="noStrike">
                        <a:solidFill>
                          <a:srgbClr val="000000"/>
                        </a:solidFill>
                        <a:effectLst/>
                        <a:latin typeface="Calibri" panose="020F0502020204030204" pitchFamily="34" charset="0"/>
                      </a:endParaRPr>
                    </a:p>
                  </a:txBody>
                  <a:tcPr marL="3954" marR="3954" marT="3954" marB="0" anchor="ctr"/>
                </a:tc>
                <a:extLst>
                  <a:ext uri="{0D108BD9-81ED-4DB2-BD59-A6C34878D82A}">
                    <a16:rowId xmlns:a16="http://schemas.microsoft.com/office/drawing/2014/main" val="2556103684"/>
                  </a:ext>
                </a:extLst>
              </a:tr>
            </a:tbl>
          </a:graphicData>
        </a:graphic>
      </p:graphicFrame>
      <p:sp>
        <p:nvSpPr>
          <p:cNvPr id="3" name="Slide Number Placeholder 2">
            <a:extLst>
              <a:ext uri="{FF2B5EF4-FFF2-40B4-BE49-F238E27FC236}">
                <a16:creationId xmlns:a16="http://schemas.microsoft.com/office/drawing/2014/main" id="{2E66D8AC-00A0-C2CF-E1DF-0342C34203D8}"/>
              </a:ext>
            </a:extLst>
          </p:cNvPr>
          <p:cNvSpPr>
            <a:spLocks noGrp="1"/>
          </p:cNvSpPr>
          <p:nvPr>
            <p:ph type="sldNum" sz="quarter" idx="12"/>
          </p:nvPr>
        </p:nvSpPr>
        <p:spPr/>
        <p:txBody>
          <a:bodyPr/>
          <a:lstStyle/>
          <a:p>
            <a:fld id="{D983F1FA-211D-3044-9E35-958DFBC26156}" type="slidenum">
              <a:rPr lang="en-US" smtClean="0">
                <a:solidFill>
                  <a:prstClr val="white"/>
                </a:solidFill>
              </a:rPr>
              <a:pPr/>
              <a:t>81</a:t>
            </a:fld>
            <a:endParaRPr lang="en-US">
              <a:solidFill>
                <a:prstClr val="white"/>
              </a:solidFill>
            </a:endParaRPr>
          </a:p>
        </p:txBody>
      </p:sp>
    </p:spTree>
    <p:extLst>
      <p:ext uri="{BB962C8B-B14F-4D97-AF65-F5344CB8AC3E}">
        <p14:creationId xmlns:p14="http://schemas.microsoft.com/office/powerpoint/2010/main" val="540247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102F-44FE-AC58-3C19-9D3D3841DEB6}"/>
              </a:ext>
            </a:extLst>
          </p:cNvPr>
          <p:cNvSpPr>
            <a:spLocks noGrp="1"/>
          </p:cNvSpPr>
          <p:nvPr>
            <p:ph type="ctrTitle"/>
          </p:nvPr>
        </p:nvSpPr>
        <p:spPr>
          <a:xfrm>
            <a:off x="685800" y="1600200"/>
            <a:ext cx="7772400" cy="1470025"/>
          </a:xfrm>
        </p:spPr>
        <p:txBody>
          <a:bodyPr/>
          <a:lstStyle/>
          <a:p>
            <a:r>
              <a:rPr lang="en-US"/>
              <a:t>Contact Us</a:t>
            </a:r>
          </a:p>
        </p:txBody>
      </p:sp>
      <p:sp>
        <p:nvSpPr>
          <p:cNvPr id="3" name="Subtitle 2">
            <a:extLst>
              <a:ext uri="{FF2B5EF4-FFF2-40B4-BE49-F238E27FC236}">
                <a16:creationId xmlns:a16="http://schemas.microsoft.com/office/drawing/2014/main" id="{D796D30E-7DF2-9118-91E8-2106201B803B}"/>
              </a:ext>
            </a:extLst>
          </p:cNvPr>
          <p:cNvSpPr>
            <a:spLocks noGrp="1"/>
          </p:cNvSpPr>
          <p:nvPr>
            <p:ph type="subTitle" idx="1"/>
          </p:nvPr>
        </p:nvSpPr>
        <p:spPr>
          <a:xfrm>
            <a:off x="1371600" y="3355881"/>
            <a:ext cx="6400800" cy="1752600"/>
          </a:xfrm>
        </p:spPr>
        <p:txBody>
          <a:bodyPr>
            <a:normAutofit/>
          </a:bodyPr>
          <a:lstStyle/>
          <a:p>
            <a:pPr marL="0" indent="0" algn="ctr" rtl="0" eaLnBrk="1" latinLnBrk="0" hangingPunct="1">
              <a:lnSpc>
                <a:spcPct val="90000"/>
              </a:lnSpc>
              <a:spcBef>
                <a:spcPts val="1000"/>
              </a:spcBef>
              <a:spcAft>
                <a:spcPts val="0"/>
              </a:spcAft>
            </a:pPr>
            <a:r>
              <a:rPr lang="en-US" sz="3200" kern="1200" baseline="0">
                <a:solidFill>
                  <a:srgbClr val="1F1F1F"/>
                </a:solidFill>
                <a:effectLst/>
                <a:latin typeface="Calibri" panose="020F0502020204030204" pitchFamily="34" charset="0"/>
                <a:ea typeface="+mn-ea"/>
                <a:cs typeface="+mn-cs"/>
                <a:hlinkClick r:id="rId3"/>
              </a:rPr>
              <a:t>OIT Website</a:t>
            </a:r>
            <a:br>
              <a:rPr lang="en-US" sz="3200" kern="1200" baseline="0">
                <a:solidFill>
                  <a:srgbClr val="1F1F1F"/>
                </a:solidFill>
                <a:effectLst/>
                <a:latin typeface="Calibri" panose="020F0502020204030204" pitchFamily="34" charset="0"/>
                <a:ea typeface="+mn-ea"/>
                <a:cs typeface="+mn-cs"/>
              </a:rPr>
            </a:br>
            <a:r>
              <a:rPr lang="en-US" sz="3200" kern="1200" baseline="0">
                <a:solidFill>
                  <a:srgbClr val="1F1F1F"/>
                </a:solidFill>
                <a:effectLst/>
                <a:latin typeface="Calibri" panose="020F0502020204030204" pitchFamily="34" charset="0"/>
                <a:ea typeface="+mn-ea"/>
                <a:cs typeface="+mn-cs"/>
                <a:hlinkClick r:id="rId4"/>
              </a:rPr>
              <a:t>Twitter: @VA_CIO</a:t>
            </a:r>
            <a:br>
              <a:rPr lang="en-US" sz="3200" kern="1200" baseline="0">
                <a:solidFill>
                  <a:srgbClr val="1F1F1F"/>
                </a:solidFill>
                <a:effectLst/>
                <a:latin typeface="Calibri" panose="020F0502020204030204" pitchFamily="34" charset="0"/>
                <a:ea typeface="+mn-ea"/>
                <a:cs typeface="+mn-cs"/>
              </a:rPr>
            </a:br>
            <a:r>
              <a:rPr lang="en-US" sz="3200" kern="1200" baseline="0">
                <a:solidFill>
                  <a:srgbClr val="1F1F1F"/>
                </a:solidFill>
                <a:effectLst/>
                <a:latin typeface="Calibri" panose="020F0502020204030204" pitchFamily="34" charset="0"/>
                <a:ea typeface="+mn-ea"/>
                <a:cs typeface="+mn-cs"/>
                <a:hlinkClick r:id="rId5"/>
              </a:rPr>
              <a:t>LinkedIn: @DigitalVA</a:t>
            </a:r>
            <a:endParaRPr lang="en-US"/>
          </a:p>
        </p:txBody>
      </p:sp>
      <p:sp>
        <p:nvSpPr>
          <p:cNvPr id="4" name="Slide Number Placeholder 3">
            <a:extLst>
              <a:ext uri="{FF2B5EF4-FFF2-40B4-BE49-F238E27FC236}">
                <a16:creationId xmlns:a16="http://schemas.microsoft.com/office/drawing/2014/main" id="{B8B62197-1A67-0DC9-56C3-4AD7E9289B53}"/>
              </a:ext>
            </a:extLst>
          </p:cNvPr>
          <p:cNvSpPr>
            <a:spLocks noGrp="1"/>
          </p:cNvSpPr>
          <p:nvPr>
            <p:ph type="sldNum" sz="quarter" idx="4294967295"/>
          </p:nvPr>
        </p:nvSpPr>
        <p:spPr>
          <a:xfrm>
            <a:off x="8759825" y="6400800"/>
            <a:ext cx="384175" cy="365125"/>
          </a:xfrm>
        </p:spPr>
        <p:txBody>
          <a:bodyPr/>
          <a:lstStyle/>
          <a:p>
            <a:pPr defTabSz="457200"/>
            <a:fld id="{D983F1FA-211D-3044-9E35-958DFBC26156}" type="slidenum">
              <a:rPr lang="en-US" smtClean="0">
                <a:solidFill>
                  <a:prstClr val="white"/>
                </a:solidFill>
              </a:rPr>
              <a:pPr defTabSz="457200"/>
              <a:t>82</a:t>
            </a:fld>
            <a:endParaRPr lang="en-US">
              <a:solidFill>
                <a:prstClr val="white"/>
              </a:solidFill>
            </a:endParaRPr>
          </a:p>
        </p:txBody>
      </p:sp>
    </p:spTree>
    <p:extLst>
      <p:ext uri="{BB962C8B-B14F-4D97-AF65-F5344CB8AC3E}">
        <p14:creationId xmlns:p14="http://schemas.microsoft.com/office/powerpoint/2010/main" val="1468119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D8A498-4819-2B6C-0969-F34710ABE9C8}"/>
              </a:ext>
            </a:extLst>
          </p:cNvPr>
          <p:cNvSpPr>
            <a:spLocks noGrp="1"/>
          </p:cNvSpPr>
          <p:nvPr>
            <p:ph type="ctrTitle"/>
          </p:nvPr>
        </p:nvSpPr>
        <p:spPr>
          <a:xfrm>
            <a:off x="685800" y="838200"/>
            <a:ext cx="7772400" cy="1470025"/>
          </a:xfrm>
        </p:spPr>
        <p:txBody>
          <a:bodyPr>
            <a:normAutofit/>
          </a:bodyPr>
          <a:lstStyle/>
          <a:p>
            <a:r>
              <a:rPr lang="en-US" altLang="en-US" b="1" dirty="0">
                <a:cs typeface="Arial"/>
              </a:rPr>
              <a:t>Office of Information Security: Embracing a Zero Trust Mindset</a:t>
            </a:r>
          </a:p>
        </p:txBody>
      </p:sp>
      <p:sp>
        <p:nvSpPr>
          <p:cNvPr id="2" name="Subtitle 1">
            <a:extLst>
              <a:ext uri="{FF2B5EF4-FFF2-40B4-BE49-F238E27FC236}">
                <a16:creationId xmlns:a16="http://schemas.microsoft.com/office/drawing/2014/main" id="{D8F80CC5-D212-5E17-3FE9-42CFF7FA896D}"/>
              </a:ext>
            </a:extLst>
          </p:cNvPr>
          <p:cNvSpPr>
            <a:spLocks noGrp="1"/>
          </p:cNvSpPr>
          <p:nvPr>
            <p:ph type="subTitle" idx="1"/>
          </p:nvPr>
        </p:nvSpPr>
        <p:spPr>
          <a:xfrm>
            <a:off x="990600" y="2895596"/>
            <a:ext cx="7010400" cy="1752600"/>
          </a:xfrm>
        </p:spPr>
        <p:txBody>
          <a:bodyPr>
            <a:normAutofit fontScale="70000" lnSpcReduction="20000"/>
          </a:bodyPr>
          <a:lstStyle/>
          <a:p>
            <a:pPr marL="0" indent="0" algn="r">
              <a:lnSpc>
                <a:spcPct val="120000"/>
              </a:lnSpc>
              <a:buNone/>
            </a:pPr>
            <a:r>
              <a:rPr lang="en-US" dirty="0">
                <a:cs typeface="Arial" panose="020B0604020202020204" pitchFamily="34" charset="0"/>
              </a:rPr>
              <a:t>Lynette Sherrill</a:t>
            </a:r>
          </a:p>
          <a:p>
            <a:pPr marL="0" indent="0" algn="r">
              <a:lnSpc>
                <a:spcPct val="120000"/>
              </a:lnSpc>
              <a:buNone/>
            </a:pPr>
            <a:r>
              <a:rPr lang="en-US" dirty="0">
                <a:cs typeface="Arial" panose="020B0604020202020204" pitchFamily="34" charset="0"/>
              </a:rPr>
              <a:t>Deputy Assistant Secretary for Information Security and Chief Information Security Officer</a:t>
            </a:r>
          </a:p>
          <a:p>
            <a:pPr marL="0" indent="0" algn="r">
              <a:lnSpc>
                <a:spcPct val="120000"/>
              </a:lnSpc>
              <a:buNone/>
            </a:pPr>
            <a:r>
              <a:rPr lang="en-US" dirty="0">
                <a:cs typeface="Arial" panose="020B0604020202020204" pitchFamily="34" charset="0"/>
              </a:rPr>
              <a:t>Advanced Planning Brief to Industry</a:t>
            </a:r>
          </a:p>
        </p:txBody>
      </p:sp>
      <p:sp>
        <p:nvSpPr>
          <p:cNvPr id="6" name="Content Placeholder 5">
            <a:extLst>
              <a:ext uri="{FF2B5EF4-FFF2-40B4-BE49-F238E27FC236}">
                <a16:creationId xmlns:a16="http://schemas.microsoft.com/office/drawing/2014/main" id="{A470DA7E-6C63-41E0-5E16-7AE53CD90FCA}"/>
              </a:ext>
            </a:extLst>
          </p:cNvPr>
          <p:cNvSpPr>
            <a:spLocks noGrp="1"/>
          </p:cNvSpPr>
          <p:nvPr>
            <p:ph sz="quarter" idx="10"/>
          </p:nvPr>
        </p:nvSpPr>
        <p:spPr>
          <a:xfrm>
            <a:off x="5181600" y="4676320"/>
            <a:ext cx="2743200" cy="434384"/>
          </a:xfrm>
        </p:spPr>
        <p:txBody>
          <a:bodyPr>
            <a:normAutofit/>
          </a:bodyPr>
          <a:lstStyle/>
          <a:p>
            <a:pPr algn="r"/>
            <a:r>
              <a:rPr lang="en-US" sz="2000" dirty="0">
                <a:cs typeface="Arial" panose="020B0604020202020204" pitchFamily="34" charset="0"/>
              </a:rPr>
              <a:t>June 26, 2024</a:t>
            </a:r>
            <a:endParaRPr lang="en-US" sz="2000" dirty="0"/>
          </a:p>
        </p:txBody>
      </p:sp>
      <p:sp>
        <p:nvSpPr>
          <p:cNvPr id="3" name="Slide Number Placeholder 2"/>
          <p:cNvSpPr>
            <a:spLocks noGrp="1"/>
          </p:cNvSpPr>
          <p:nvPr>
            <p:ph type="sldNum" sz="quarter" idx="4294967295"/>
          </p:nvPr>
        </p:nvSpPr>
        <p:spPr>
          <a:xfrm>
            <a:off x="8759825" y="6400800"/>
            <a:ext cx="384175" cy="365125"/>
          </a:xfrm>
        </p:spPr>
        <p:txBody>
          <a:bodyPr/>
          <a:lstStyle/>
          <a:p>
            <a:fld id="{D983F1FA-211D-3044-9E35-958DFBC26156}" type="slidenum">
              <a:rPr lang="en-US" smtClean="0">
                <a:solidFill>
                  <a:prstClr val="white"/>
                </a:solidFill>
              </a:rPr>
              <a:pPr/>
              <a:t>83</a:t>
            </a:fld>
            <a:endParaRPr lang="en-US">
              <a:solidFill>
                <a:prstClr val="white"/>
              </a:solidFill>
            </a:endParaRPr>
          </a:p>
        </p:txBody>
      </p:sp>
    </p:spTree>
    <p:extLst>
      <p:ext uri="{BB962C8B-B14F-4D97-AF65-F5344CB8AC3E}">
        <p14:creationId xmlns:p14="http://schemas.microsoft.com/office/powerpoint/2010/main" val="674244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8ECB8AC-D772-D76E-E82F-C91C00C35570}"/>
              </a:ext>
            </a:extLst>
          </p:cNvPr>
          <p:cNvSpPr>
            <a:spLocks noGrp="1"/>
          </p:cNvSpPr>
          <p:nvPr>
            <p:ph type="title"/>
          </p:nvPr>
        </p:nvSpPr>
        <p:spPr/>
        <p:txBody>
          <a:bodyPr>
            <a:normAutofit/>
          </a:bodyPr>
          <a:lstStyle/>
          <a:p>
            <a:r>
              <a:rPr lang="en-US" sz="3200" dirty="0"/>
              <a:t>Agenda</a:t>
            </a:r>
          </a:p>
        </p:txBody>
      </p:sp>
      <p:sp>
        <p:nvSpPr>
          <p:cNvPr id="2" name="Content Placeholder 2">
            <a:extLst>
              <a:ext uri="{FF2B5EF4-FFF2-40B4-BE49-F238E27FC236}">
                <a16:creationId xmlns:a16="http://schemas.microsoft.com/office/drawing/2014/main" id="{B0AA5D73-2DC3-B4C7-700A-D1BD9C97EEBB}"/>
              </a:ext>
            </a:extLst>
          </p:cNvPr>
          <p:cNvSpPr>
            <a:spLocks noGrp="1"/>
          </p:cNvSpPr>
          <p:nvPr>
            <p:ph idx="1"/>
          </p:nvPr>
        </p:nvSpPr>
        <p:spPr bwMode="auto">
          <a:xfrm>
            <a:off x="457200" y="1008423"/>
            <a:ext cx="8229600" cy="31293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461772">
              <a:spcBef>
                <a:spcPts val="600"/>
              </a:spcBef>
              <a:spcAft>
                <a:spcPts val="600"/>
              </a:spcAft>
              <a:buFont typeface="Arial" panose="020B0604020202020204" pitchFamily="34" charset="0"/>
              <a:buChar char="•"/>
              <a:defRPr/>
            </a:pPr>
            <a:r>
              <a:rPr lang="en-US" sz="2000" u="none" dirty="0">
                <a:solidFill>
                  <a:prstClr val="black"/>
                </a:solidFill>
                <a:cs typeface="Arial" panose="020B0604020202020204" pitchFamily="34" charset="0"/>
              </a:rPr>
              <a:t>Office of Information Security (OIS) Organization Chart and Services</a:t>
            </a:r>
          </a:p>
          <a:p>
            <a:pPr marL="461772">
              <a:spcBef>
                <a:spcPts val="600"/>
              </a:spcBef>
              <a:spcAft>
                <a:spcPts val="600"/>
              </a:spcAft>
              <a:buFont typeface="Arial" panose="020B0604020202020204" pitchFamily="34" charset="0"/>
              <a:buChar char="•"/>
              <a:defRPr/>
            </a:pPr>
            <a:r>
              <a:rPr lang="en-US" sz="2000" dirty="0">
                <a:solidFill>
                  <a:prstClr val="black"/>
                </a:solidFill>
                <a:cs typeface="Arial" panose="020B0604020202020204" pitchFamily="34" charset="0"/>
              </a:rPr>
              <a:t>OIS Mission and Vision</a:t>
            </a:r>
            <a:endParaRPr lang="en-US" sz="2000" u="none" dirty="0">
              <a:solidFill>
                <a:prstClr val="black"/>
              </a:solidFill>
              <a:cs typeface="Arial" panose="020B0604020202020204" pitchFamily="34" charset="0"/>
            </a:endParaRPr>
          </a:p>
          <a:p>
            <a:pPr marL="461772">
              <a:spcBef>
                <a:spcPts val="600"/>
              </a:spcBef>
              <a:spcAft>
                <a:spcPts val="600"/>
              </a:spcAft>
              <a:buFont typeface="Arial" panose="020B0604020202020204" pitchFamily="34" charset="0"/>
              <a:buChar char="•"/>
              <a:defRPr/>
            </a:pPr>
            <a:r>
              <a:rPr lang="en-US" sz="2000" dirty="0">
                <a:solidFill>
                  <a:prstClr val="black"/>
                </a:solidFill>
                <a:cs typeface="Arial" panose="020B0604020202020204" pitchFamily="34" charset="0"/>
              </a:rPr>
              <a:t>Department of Veterans Affairs (VA) Cybersecurity Priorities</a:t>
            </a:r>
          </a:p>
          <a:p>
            <a:pPr marL="461772">
              <a:spcBef>
                <a:spcPts val="600"/>
              </a:spcBef>
              <a:spcAft>
                <a:spcPts val="600"/>
              </a:spcAft>
              <a:buFont typeface="Arial" panose="020B0604020202020204" pitchFamily="34" charset="0"/>
              <a:buChar char="•"/>
              <a:defRPr/>
            </a:pPr>
            <a:r>
              <a:rPr lang="en-US" sz="2000" dirty="0">
                <a:cs typeface="Arial" panose="020B0604020202020204" pitchFamily="34" charset="0"/>
              </a:rPr>
              <a:t>Zero Trust (ZT) First, The North Star</a:t>
            </a:r>
          </a:p>
          <a:p>
            <a:pPr lvl="1">
              <a:spcBef>
                <a:spcPts val="600"/>
              </a:spcBef>
              <a:spcAft>
                <a:spcPts val="600"/>
              </a:spcAft>
              <a:defRPr/>
            </a:pPr>
            <a:r>
              <a:rPr lang="en-US" sz="2000" dirty="0">
                <a:cs typeface="Arial" panose="020B0604020202020204" pitchFamily="34" charset="0"/>
              </a:rPr>
              <a:t>Summary of VA’s ZT Status</a:t>
            </a:r>
          </a:p>
          <a:p>
            <a:pPr lvl="1">
              <a:spcBef>
                <a:spcPts val="600"/>
              </a:spcBef>
              <a:spcAft>
                <a:spcPts val="600"/>
              </a:spcAft>
              <a:defRPr/>
            </a:pPr>
            <a:r>
              <a:rPr lang="en-US" sz="2000" dirty="0">
                <a:cs typeface="Arial" panose="020B0604020202020204" pitchFamily="34" charset="0"/>
              </a:rPr>
              <a:t>Accomplishments</a:t>
            </a:r>
          </a:p>
          <a:p>
            <a:pPr lvl="1">
              <a:spcBef>
                <a:spcPts val="600"/>
              </a:spcBef>
              <a:spcAft>
                <a:spcPts val="600"/>
              </a:spcAft>
              <a:defRPr/>
            </a:pPr>
            <a:r>
              <a:rPr lang="en-US" sz="2000" dirty="0">
                <a:cs typeface="Arial" panose="020B0604020202020204" pitchFamily="34" charset="0"/>
              </a:rPr>
              <a:t>Initiatives</a:t>
            </a:r>
          </a:p>
          <a:p>
            <a:pPr marL="457200" lvl="1" indent="0">
              <a:spcBef>
                <a:spcPts val="600"/>
              </a:spcBef>
              <a:spcAft>
                <a:spcPts val="600"/>
              </a:spcAft>
              <a:buNone/>
              <a:defRPr/>
            </a:pPr>
            <a:r>
              <a:rPr lang="en-US" sz="1600" i="1" dirty="0"/>
              <a:t>Disclaimer: Acquisitions and contractual commitments can only be made by government officials having expressed authority to enter into such agreements on behalf of the United States Government. The only Government officials with such authority are Warranted Contracting Officials. Any discussions of procurement requirements do not constitute contractual direction or authorization of any kind. Future contractual directions, if any, shall only come from the cognizant Department of Veterans Affairs Warranted Contracting Officer.</a:t>
            </a:r>
          </a:p>
        </p:txBody>
      </p:sp>
      <p:sp>
        <p:nvSpPr>
          <p:cNvPr id="13" name="Slide Number Placeholder 12">
            <a:extLst>
              <a:ext uri="{FF2B5EF4-FFF2-40B4-BE49-F238E27FC236}">
                <a16:creationId xmlns:a16="http://schemas.microsoft.com/office/drawing/2014/main" id="{403B8752-AE47-D39C-7F91-4067D53005E7}"/>
              </a:ext>
            </a:extLst>
          </p:cNvPr>
          <p:cNvSpPr>
            <a:spLocks noGrp="1"/>
          </p:cNvSpPr>
          <p:nvPr>
            <p:ph type="sldNum" sz="quarter" idx="19"/>
          </p:nvPr>
        </p:nvSpPr>
        <p:spPr/>
        <p:txBody>
          <a:bodyPr/>
          <a:lstStyle/>
          <a:p>
            <a:fld id="{D983F1FA-211D-3044-9E35-958DFBC26156}" type="slidenum">
              <a:rPr lang="en-US" smtClean="0">
                <a:solidFill>
                  <a:prstClr val="white"/>
                </a:solidFill>
              </a:rPr>
              <a:pPr/>
              <a:t>84</a:t>
            </a:fld>
            <a:endParaRPr lang="en-US">
              <a:solidFill>
                <a:prstClr val="white"/>
              </a:solidFill>
            </a:endParaRPr>
          </a:p>
        </p:txBody>
      </p:sp>
    </p:spTree>
    <p:extLst>
      <p:ext uri="{BB962C8B-B14F-4D97-AF65-F5344CB8AC3E}">
        <p14:creationId xmlns:p14="http://schemas.microsoft.com/office/powerpoint/2010/main" val="8346836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F42CF3-1948-9C8D-56A5-DAC16B00AC21}"/>
              </a:ext>
            </a:extLst>
          </p:cNvPr>
          <p:cNvSpPr>
            <a:spLocks noGrp="1"/>
          </p:cNvSpPr>
          <p:nvPr>
            <p:ph type="title"/>
          </p:nvPr>
        </p:nvSpPr>
        <p:spPr>
          <a:xfrm>
            <a:off x="0" y="-76200"/>
            <a:ext cx="9144000" cy="731520"/>
          </a:xfrm>
        </p:spPr>
        <p:txBody>
          <a:bodyPr>
            <a:normAutofit/>
          </a:bodyPr>
          <a:lstStyle/>
          <a:p>
            <a:r>
              <a:rPr lang="en-US" sz="3200" dirty="0"/>
              <a:t>OIS Organization Chart and Services</a:t>
            </a:r>
          </a:p>
        </p:txBody>
      </p:sp>
      <p:pic>
        <p:nvPicPr>
          <p:cNvPr id="5" name="Picture 4" descr="Office of Information Security Organization Chart and Services.&#10;&#10;Deputy Assistant Secretary, Chief Information Security Officer (CISO).&#10;&#10;CISO Senior Technical Advisor assists the CISO.&#10;&#10;Chief of Staff assists the CISO. &#10;&#10;Deputy CISO, Executive Director of Information Security Policy and Strategy (ISPS) reports to the CISO.&#10;&#10;Deputy CISO, Executive Director of Information Security Programs and Logistics (ISPL) reports to the CISO.&#10;&#10;Deputy CISO, Executive Director of Information Security Operations (ISO) reports to the CISO.">
            <a:extLst>
              <a:ext uri="{FF2B5EF4-FFF2-40B4-BE49-F238E27FC236}">
                <a16:creationId xmlns:a16="http://schemas.microsoft.com/office/drawing/2014/main" id="{4D801924-0C89-E40E-1B83-A80FAFA42586}"/>
              </a:ext>
            </a:extLst>
          </p:cNvPr>
          <p:cNvPicPr>
            <a:picLocks noChangeAspect="1"/>
          </p:cNvPicPr>
          <p:nvPr/>
        </p:nvPicPr>
        <p:blipFill rotWithShape="1">
          <a:blip r:embed="rId3"/>
          <a:srcRect l="1299" t="2558" r="1299" b="3581"/>
          <a:stretch/>
        </p:blipFill>
        <p:spPr>
          <a:xfrm>
            <a:off x="118668" y="1008993"/>
            <a:ext cx="8906664" cy="3672748"/>
          </a:xfrm>
          <a:prstGeom prst="rect">
            <a:avLst/>
          </a:prstGeom>
        </p:spPr>
      </p:pic>
      <p:sp>
        <p:nvSpPr>
          <p:cNvPr id="16" name="Content Placeholder 15">
            <a:extLst>
              <a:ext uri="{FF2B5EF4-FFF2-40B4-BE49-F238E27FC236}">
                <a16:creationId xmlns:a16="http://schemas.microsoft.com/office/drawing/2014/main" id="{AFEF9C3D-5CEF-0FFE-EB62-23D600FB1D55}"/>
              </a:ext>
            </a:extLst>
          </p:cNvPr>
          <p:cNvSpPr>
            <a:spLocks noGrp="1"/>
          </p:cNvSpPr>
          <p:nvPr>
            <p:ph idx="13"/>
          </p:nvPr>
        </p:nvSpPr>
        <p:spPr>
          <a:xfrm>
            <a:off x="1056640" y="4835982"/>
            <a:ext cx="7030720" cy="400110"/>
          </a:xfrm>
        </p:spPr>
        <p:txBody>
          <a:bodyPr wrap="square">
            <a:spAutoFit/>
          </a:bodyPr>
          <a:lstStyle/>
          <a:p>
            <a:pPr marL="0" indent="0" algn="ctr">
              <a:buNone/>
            </a:pPr>
            <a:r>
              <a:rPr lang="en-US" sz="2000" i="1" dirty="0"/>
              <a:t>Individual Directorates are listed on the following slide.</a:t>
            </a:r>
          </a:p>
        </p:txBody>
      </p:sp>
      <p:sp>
        <p:nvSpPr>
          <p:cNvPr id="13" name="Slide Number Placeholder 12">
            <a:extLst>
              <a:ext uri="{FF2B5EF4-FFF2-40B4-BE49-F238E27FC236}">
                <a16:creationId xmlns:a16="http://schemas.microsoft.com/office/drawing/2014/main" id="{C773B9F3-B202-6F7D-3F8F-849A29FE93AB}"/>
              </a:ext>
            </a:extLst>
          </p:cNvPr>
          <p:cNvSpPr>
            <a:spLocks noGrp="1"/>
          </p:cNvSpPr>
          <p:nvPr>
            <p:ph type="sldNum" sz="quarter" idx="12"/>
          </p:nvPr>
        </p:nvSpPr>
        <p:spPr/>
        <p:txBody>
          <a:bodyPr/>
          <a:lstStyle/>
          <a:p>
            <a:fld id="{D983F1FA-211D-3044-9E35-958DFBC26156}" type="slidenum">
              <a:rPr lang="en-US" smtClean="0">
                <a:solidFill>
                  <a:prstClr val="white"/>
                </a:solidFill>
              </a:rPr>
              <a:pPr/>
              <a:t>85</a:t>
            </a:fld>
            <a:endParaRPr lang="en-US">
              <a:solidFill>
                <a:prstClr val="white"/>
              </a:solidFill>
            </a:endParaRPr>
          </a:p>
        </p:txBody>
      </p:sp>
    </p:spTree>
    <p:extLst>
      <p:ext uri="{BB962C8B-B14F-4D97-AF65-F5344CB8AC3E}">
        <p14:creationId xmlns:p14="http://schemas.microsoft.com/office/powerpoint/2010/main" val="2611604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1DD0-BFED-8F30-4002-82E836A9442B}"/>
              </a:ext>
            </a:extLst>
          </p:cNvPr>
          <p:cNvSpPr>
            <a:spLocks noGrp="1"/>
          </p:cNvSpPr>
          <p:nvPr>
            <p:ph type="title"/>
          </p:nvPr>
        </p:nvSpPr>
        <p:spPr/>
        <p:txBody>
          <a:bodyPr>
            <a:normAutofit/>
          </a:bodyPr>
          <a:lstStyle/>
          <a:p>
            <a:r>
              <a:rPr lang="en-US" sz="3200" dirty="0"/>
              <a:t>OIS Organization Chart and Services (Continued)</a:t>
            </a:r>
          </a:p>
        </p:txBody>
      </p:sp>
      <p:pic>
        <p:nvPicPr>
          <p:cNvPr id="23" name="Picture 22" descr="ISPS is responsible for Information Security Risk Management, Information Security Engineering, Specialized Device Cybersecurity, Information Security Policy, Enterprise Security Architecture, and Identity, Credential, and Access Management.&#10;&#10;ISPL is responsible for Information Security Program Evaluations, the Enterprise Cyber Security Program, Reporting, Metrics, and Escalation, and Service Quality and Support.&#10;&#10;ISO is responsible for the Cybersecurity Operations Center, Enterprise Security Operations, the Assessment Division, and Cybersecurity Operations Systems Engineering.">
            <a:extLst>
              <a:ext uri="{FF2B5EF4-FFF2-40B4-BE49-F238E27FC236}">
                <a16:creationId xmlns:a16="http://schemas.microsoft.com/office/drawing/2014/main" id="{BEC0ADC3-2969-D868-A84C-1712655302DF}"/>
              </a:ext>
            </a:extLst>
          </p:cNvPr>
          <p:cNvPicPr>
            <a:picLocks noChangeAspect="1"/>
          </p:cNvPicPr>
          <p:nvPr/>
        </p:nvPicPr>
        <p:blipFill rotWithShape="1">
          <a:blip r:embed="rId3"/>
          <a:srcRect l="2948" r="3247"/>
          <a:stretch/>
        </p:blipFill>
        <p:spPr>
          <a:xfrm>
            <a:off x="10153" y="894603"/>
            <a:ext cx="9123693" cy="4810483"/>
          </a:xfrm>
          <a:prstGeom prst="rect">
            <a:avLst/>
          </a:prstGeom>
        </p:spPr>
      </p:pic>
      <p:sp>
        <p:nvSpPr>
          <p:cNvPr id="9" name="Slide Number Placeholder 8">
            <a:extLst>
              <a:ext uri="{FF2B5EF4-FFF2-40B4-BE49-F238E27FC236}">
                <a16:creationId xmlns:a16="http://schemas.microsoft.com/office/drawing/2014/main" id="{F481EB54-9D86-D8F3-639D-2B99C58BE0B0}"/>
              </a:ext>
            </a:extLst>
          </p:cNvPr>
          <p:cNvSpPr>
            <a:spLocks noGrp="1"/>
          </p:cNvSpPr>
          <p:nvPr>
            <p:ph type="sldNum" sz="quarter" idx="12"/>
          </p:nvPr>
        </p:nvSpPr>
        <p:spPr/>
        <p:txBody>
          <a:bodyPr/>
          <a:lstStyle/>
          <a:p>
            <a:fld id="{D983F1FA-211D-3044-9E35-958DFBC26156}" type="slidenum">
              <a:rPr lang="en-US" smtClean="0">
                <a:solidFill>
                  <a:prstClr val="white"/>
                </a:solidFill>
              </a:rPr>
              <a:pPr/>
              <a:t>86</a:t>
            </a:fld>
            <a:endParaRPr lang="en-US">
              <a:solidFill>
                <a:prstClr val="white"/>
              </a:solidFill>
            </a:endParaRPr>
          </a:p>
        </p:txBody>
      </p:sp>
    </p:spTree>
    <p:extLst>
      <p:ext uri="{BB962C8B-B14F-4D97-AF65-F5344CB8AC3E}">
        <p14:creationId xmlns:p14="http://schemas.microsoft.com/office/powerpoint/2010/main" val="27820129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8ECB8AC-D772-D76E-E82F-C91C00C35570}"/>
              </a:ext>
            </a:extLst>
          </p:cNvPr>
          <p:cNvSpPr>
            <a:spLocks noGrp="1"/>
          </p:cNvSpPr>
          <p:nvPr>
            <p:ph type="title"/>
          </p:nvPr>
        </p:nvSpPr>
        <p:spPr/>
        <p:txBody>
          <a:bodyPr>
            <a:normAutofit/>
          </a:bodyPr>
          <a:lstStyle/>
          <a:p>
            <a:r>
              <a:rPr lang="en-US" sz="3200" dirty="0"/>
              <a:t>Our Mission and Vision</a:t>
            </a:r>
          </a:p>
        </p:txBody>
      </p:sp>
      <p:sp>
        <p:nvSpPr>
          <p:cNvPr id="2" name="Content Placeholder 2">
            <a:extLst>
              <a:ext uri="{FF2B5EF4-FFF2-40B4-BE49-F238E27FC236}">
                <a16:creationId xmlns:a16="http://schemas.microsoft.com/office/drawing/2014/main" id="{B0AA5D73-2DC3-B4C7-700A-D1BD9C97EEBB}"/>
              </a:ext>
            </a:extLst>
          </p:cNvPr>
          <p:cNvSpPr>
            <a:spLocks noGrp="1"/>
          </p:cNvSpPr>
          <p:nvPr>
            <p:ph idx="1"/>
          </p:nvPr>
        </p:nvSpPr>
        <p:spPr bwMode="auto">
          <a:xfrm>
            <a:off x="457200" y="1008423"/>
            <a:ext cx="8229600" cy="31293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450"/>
              </a:spcBef>
              <a:spcAft>
                <a:spcPts val="9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Mission Statement</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450"/>
              </a:spcBef>
              <a:spcAft>
                <a:spcPts val="9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OIS provides an Enterprise information security program that strengthens security strategy, risk management, engineering ​excellence, policy, budgeting, and operations services to over ​25 million Veterans and their families, caregivers, and survivors.</a:t>
            </a:r>
          </a:p>
          <a:p>
            <a:pPr marL="0" marR="0" lvl="0" indent="0" algn="l" defTabSz="914400" rtl="0" eaLnBrk="1" fontAlgn="auto" latinLnBrk="0" hangingPunct="1">
              <a:lnSpc>
                <a:spcPct val="100000"/>
              </a:lnSpc>
              <a:spcBef>
                <a:spcPts val="450"/>
              </a:spcBef>
              <a:spcAft>
                <a:spcPts val="9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Vision</a:t>
            </a:r>
          </a:p>
          <a:p>
            <a:pPr marL="0" marR="0" lvl="0" indent="0" algn="l" defTabSz="914400" rtl="0" eaLnBrk="1" fontAlgn="auto" latinLnBrk="0" hangingPunct="1">
              <a:lnSpc>
                <a:spcPct val="100000"/>
              </a:lnSpc>
              <a:spcBef>
                <a:spcPts val="450"/>
              </a:spcBef>
              <a:spcAft>
                <a:spcPts val="9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To advance cybersecurity through a secure infrastructure that exploits technical innovation, promotes the effective use of government resources, and fortifies the VA Cybersecurity Strategy, Zero Trust First.</a:t>
            </a:r>
          </a:p>
        </p:txBody>
      </p:sp>
      <p:sp>
        <p:nvSpPr>
          <p:cNvPr id="13" name="Slide Number Placeholder 12">
            <a:extLst>
              <a:ext uri="{FF2B5EF4-FFF2-40B4-BE49-F238E27FC236}">
                <a16:creationId xmlns:a16="http://schemas.microsoft.com/office/drawing/2014/main" id="{403B8752-AE47-D39C-7F91-4067D53005E7}"/>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5897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8ECB8AC-D772-D76E-E82F-C91C00C35570}"/>
              </a:ext>
            </a:extLst>
          </p:cNvPr>
          <p:cNvSpPr>
            <a:spLocks noGrp="1"/>
          </p:cNvSpPr>
          <p:nvPr>
            <p:ph type="title"/>
          </p:nvPr>
        </p:nvSpPr>
        <p:spPr/>
        <p:txBody>
          <a:bodyPr>
            <a:normAutofit/>
          </a:bodyPr>
          <a:lstStyle/>
          <a:p>
            <a:r>
              <a:rPr lang="en-US" sz="3200" dirty="0"/>
              <a:t>Cybersecurity Priorities </a:t>
            </a:r>
          </a:p>
        </p:txBody>
      </p:sp>
      <p:sp>
        <p:nvSpPr>
          <p:cNvPr id="4" name="Content Placeholder 3">
            <a:extLst>
              <a:ext uri="{FF2B5EF4-FFF2-40B4-BE49-F238E27FC236}">
                <a16:creationId xmlns:a16="http://schemas.microsoft.com/office/drawing/2014/main" id="{BE781999-1EB9-1704-4FC8-EE84CDABF9D3}"/>
              </a:ext>
            </a:extLst>
          </p:cNvPr>
          <p:cNvSpPr>
            <a:spLocks noGrp="1"/>
          </p:cNvSpPr>
          <p:nvPr>
            <p:ph idx="1"/>
          </p:nvPr>
        </p:nvSpPr>
        <p:spPr>
          <a:xfrm>
            <a:off x="345490" y="754589"/>
            <a:ext cx="8341310" cy="5222702"/>
          </a:xfrm>
        </p:spPr>
        <p:txBody>
          <a:bodyPr>
            <a:noAutofit/>
          </a:bodyPr>
          <a:lstStyle/>
          <a:p>
            <a:pPr marL="0" marR="0" lvl="0" indent="0" algn="l" defTabSz="914400" rtl="0" eaLnBrk="1" fontAlgn="auto" latinLnBrk="0" hangingPunct="1">
              <a:spcBef>
                <a:spcPts val="0"/>
              </a:spcBef>
              <a:spcAft>
                <a:spcPts val="200"/>
              </a:spcAft>
              <a:buClrTx/>
              <a:buSzTx/>
              <a:buNone/>
              <a:tabLst/>
              <a:defRPr/>
            </a:pPr>
            <a:r>
              <a:rPr kumimoji="0" lang="en-US" sz="2000" b="1"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Secure </a:t>
            </a:r>
            <a:r>
              <a:rPr lang="en-US" sz="2000" b="1" dirty="0">
                <a:solidFill>
                  <a:srgbClr val="000000"/>
                </a:solidFill>
                <a:ea typeface="Times New Roman" panose="02020603050405020304" pitchFamily="18" charset="0"/>
                <a:cs typeface="Segoe UI" panose="020B0502040204020203" pitchFamily="34" charset="0"/>
              </a:rPr>
              <a:t>t</a:t>
            </a:r>
            <a:r>
              <a:rPr kumimoji="0" lang="en-US" sz="2000" b="1"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he Perimeter</a:t>
            </a:r>
          </a:p>
          <a:p>
            <a:pPr lvl="1" defTabSz="914400">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Assure there are no unsecured points of access around our perimeter.</a:t>
            </a:r>
          </a:p>
          <a:p>
            <a:pPr marL="0" marR="0" lvl="0" indent="0" algn="l" defTabSz="914400" rtl="0" eaLnBrk="1" fontAlgn="auto" latinLnBrk="0" hangingPunct="1">
              <a:spcBef>
                <a:spcPts val="0"/>
              </a:spcBef>
              <a:spcAft>
                <a:spcPts val="200"/>
              </a:spcAft>
              <a:buClrTx/>
              <a:buSzTx/>
              <a:buNone/>
              <a:tabLst/>
              <a:defRPr/>
            </a:pPr>
            <a:r>
              <a:rPr kumimoji="0" lang="en-US" sz="2000" b="1" i="0" u="none" strike="noStrike" kern="1200" cap="none" spc="0" normalizeH="0" baseline="0" noProof="0" dirty="0">
                <a:ln>
                  <a:noFill/>
                </a:ln>
                <a:solidFill>
                  <a:srgbClr val="000000"/>
                </a:solidFill>
                <a:effectLst/>
                <a:uLnTx/>
                <a:uFillTx/>
                <a:ea typeface="+mn-ea"/>
                <a:cs typeface="Segoe UI" panose="020B0502040204020203" pitchFamily="34" charset="0"/>
              </a:rPr>
              <a:t>Increase Rigor in Access Management</a:t>
            </a:r>
          </a:p>
          <a:p>
            <a:pPr lvl="1" defTabSz="914400">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Re</a:t>
            </a:r>
            <a:r>
              <a:rPr lang="en-US" sz="2000" dirty="0">
                <a:solidFill>
                  <a:srgbClr val="000000"/>
                </a:solidFill>
                <a:ea typeface="Times New Roman" panose="02020603050405020304" pitchFamily="18" charset="0"/>
                <a:cs typeface="Segoe UI" panose="020B0502040204020203" pitchFamily="34" charset="0"/>
              </a:rPr>
              <a:t>move</a:t>
            </a:r>
            <a:r>
              <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 end-user access more quickly when someone leaves VA.</a:t>
            </a:r>
          </a:p>
          <a:p>
            <a:pPr marL="0" indent="0" defTabSz="914400">
              <a:spcBef>
                <a:spcPts val="0"/>
              </a:spcBef>
              <a:spcAft>
                <a:spcPts val="200"/>
              </a:spcAft>
              <a:buNone/>
              <a:defRPr/>
            </a:pPr>
            <a:r>
              <a:rPr kumimoji="0" lang="en-US" sz="2000" b="1"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Strengthen Our Cyber Posture on Critical Systems</a:t>
            </a:r>
          </a:p>
          <a:p>
            <a:pPr lvl="1" defTabSz="914400">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Strengthen our most critical systems through improvements to the Assessment and Authorization Process.</a:t>
            </a:r>
            <a:endParaRPr lang="en-US" sz="2000" dirty="0">
              <a:solidFill>
                <a:srgbClr val="000000"/>
              </a:solidFill>
              <a:cs typeface="Segoe UI" panose="020B0502040204020203" pitchFamily="34" charset="0"/>
            </a:endParaRPr>
          </a:p>
          <a:p>
            <a:pPr marL="0" indent="0" defTabSz="914400">
              <a:spcBef>
                <a:spcPts val="0"/>
              </a:spcBef>
              <a:spcAft>
                <a:spcPts val="200"/>
              </a:spcAft>
              <a:buNone/>
              <a:defRPr/>
            </a:pPr>
            <a:r>
              <a:rPr kumimoji="0" lang="en-US" sz="2000" b="1" i="0" u="none" strike="noStrike" kern="1200" cap="none" spc="0" normalizeH="0" baseline="0" noProof="0" dirty="0">
                <a:ln>
                  <a:noFill/>
                </a:ln>
                <a:solidFill>
                  <a:srgbClr val="000000"/>
                </a:solidFill>
                <a:effectLst/>
                <a:uLnTx/>
                <a:uFillTx/>
                <a:ea typeface="+mn-ea"/>
                <a:cs typeface="Segoe UI" panose="020B0502040204020203" pitchFamily="34" charset="0"/>
              </a:rPr>
              <a:t>Establish Technical Information System Security Officers (ISSO)</a:t>
            </a:r>
          </a:p>
          <a:p>
            <a:pPr lvl="1" defTabSz="914400">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mn-ea"/>
                <a:cs typeface="Segoe UI" panose="020B0502040204020203" pitchFamily="34" charset="0"/>
              </a:rPr>
              <a:t>Develop technical ISSOs for our most critical systems and prepare them to identify, contain, recover, and protect sensitive data.</a:t>
            </a:r>
            <a:endParaRPr lang="en-US" sz="2000" dirty="0">
              <a:solidFill>
                <a:srgbClr val="000000"/>
              </a:solidFill>
              <a:cs typeface="Segoe UI" panose="020B0502040204020203" pitchFamily="34" charset="0"/>
            </a:endParaRPr>
          </a:p>
          <a:p>
            <a:pPr marL="0" marR="0" lvl="0" indent="0" algn="l" defTabSz="457200" rtl="0" eaLnBrk="1" fontAlgn="auto" latinLnBrk="0" hangingPunct="1">
              <a:spcBef>
                <a:spcPts val="0"/>
              </a:spcBef>
              <a:spcAft>
                <a:spcPts val="200"/>
              </a:spcAft>
              <a:buClrTx/>
              <a:buSzTx/>
              <a:buNone/>
              <a:tabLst/>
              <a:defRPr/>
            </a:pPr>
            <a:r>
              <a:rPr kumimoji="0" lang="en-US" sz="2000" b="1" i="0" u="none" strike="noStrike" kern="1200" cap="none" spc="0" normalizeH="0" baseline="0" noProof="0" dirty="0">
                <a:ln>
                  <a:noFill/>
                </a:ln>
                <a:solidFill>
                  <a:srgbClr val="000000"/>
                </a:solidFill>
                <a:effectLst/>
                <a:uLnTx/>
                <a:uFillTx/>
                <a:ea typeface="+mn-ea"/>
                <a:cs typeface="+mn-cs"/>
              </a:rPr>
              <a:t>Secure Critical Infrastructure</a:t>
            </a:r>
          </a:p>
          <a:p>
            <a:pPr lvl="1">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mn-ea"/>
                <a:cs typeface="+mn-cs"/>
              </a:rPr>
              <a:t>Isolate the most critical systems containing sensitive data with multiple layers of protection to prevent the compromise of Veteran information.</a:t>
            </a:r>
            <a:endParaRPr kumimoji="0" lang="en-US" sz="2000" b="1" i="0" u="none" strike="noStrike" kern="1200" cap="none" spc="0" normalizeH="0" baseline="0" noProof="0" dirty="0">
              <a:ln>
                <a:noFill/>
              </a:ln>
              <a:solidFill>
                <a:srgbClr val="000000"/>
              </a:solidFill>
              <a:effectLst/>
              <a:uLnTx/>
              <a:uFillTx/>
              <a:ea typeface="+mn-ea"/>
              <a:cs typeface="Segoe UI" panose="020B0502040204020203" pitchFamily="34" charset="0"/>
            </a:endParaRPr>
          </a:p>
          <a:p>
            <a:pPr marL="0" marR="0" lvl="0" indent="0" algn="l" defTabSz="457200" rtl="0" eaLnBrk="1" fontAlgn="auto" latinLnBrk="0" hangingPunct="1">
              <a:spcBef>
                <a:spcPts val="0"/>
              </a:spcBef>
              <a:spcAft>
                <a:spcPts val="200"/>
              </a:spcAft>
              <a:buClrTx/>
              <a:buSzTx/>
              <a:buNone/>
              <a:tabLst/>
              <a:defRPr/>
            </a:pPr>
            <a:r>
              <a:rPr lang="en-US" sz="2000" b="1" dirty="0">
                <a:solidFill>
                  <a:srgbClr val="000000"/>
                </a:solidFill>
              </a:rPr>
              <a:t>Institute a Culture of Continuous Development</a:t>
            </a:r>
            <a:endParaRPr kumimoji="0" lang="en-US" sz="2000" b="1" i="0" u="none" strike="noStrike" kern="1200" cap="none" spc="0" normalizeH="0" baseline="0" noProof="0" dirty="0">
              <a:ln>
                <a:noFill/>
              </a:ln>
              <a:solidFill>
                <a:srgbClr val="000000"/>
              </a:solidFill>
              <a:effectLst/>
              <a:uLnTx/>
              <a:uFillTx/>
              <a:ea typeface="+mn-ea"/>
              <a:cs typeface="+mn-cs"/>
            </a:endParaRPr>
          </a:p>
          <a:p>
            <a:pPr lvl="1">
              <a:spcBef>
                <a:spcPts val="0"/>
              </a:spcBef>
              <a:spcAft>
                <a:spcPts val="2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ea typeface="+mn-ea"/>
                <a:cs typeface="+mn-cs"/>
              </a:rPr>
              <a:t>Establish a strategic talent pipeline that attracts and retains the best cyber professionals</a:t>
            </a:r>
            <a:r>
              <a:rPr lang="en-US" sz="2000" dirty="0">
                <a:solidFill>
                  <a:srgbClr val="000000"/>
                </a:solidFill>
              </a:rPr>
              <a:t>.</a:t>
            </a:r>
            <a:r>
              <a:rPr kumimoji="0" lang="en-US" sz="2000" b="0" i="0" u="none" strike="noStrike" kern="1200" cap="none" spc="0" normalizeH="0" baseline="0" noProof="0" dirty="0">
                <a:ln>
                  <a:noFill/>
                </a:ln>
                <a:solidFill>
                  <a:srgbClr val="000000"/>
                </a:solidFill>
                <a:effectLst/>
                <a:uLnTx/>
                <a:uFillTx/>
                <a:ea typeface="+mn-ea"/>
                <a:cs typeface="+mn-cs"/>
              </a:rPr>
              <a:t> Celebrate our diverse and inclusive workforce.​</a:t>
            </a:r>
            <a:endPar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endParaRPr>
          </a:p>
        </p:txBody>
      </p:sp>
      <p:sp>
        <p:nvSpPr>
          <p:cNvPr id="13" name="Slide Number Placeholder 12">
            <a:extLst>
              <a:ext uri="{FF2B5EF4-FFF2-40B4-BE49-F238E27FC236}">
                <a16:creationId xmlns:a16="http://schemas.microsoft.com/office/drawing/2014/main" id="{403B8752-AE47-D39C-7F91-4067D53005E7}"/>
              </a:ext>
            </a:extLst>
          </p:cNvPr>
          <p:cNvSpPr>
            <a:spLocks noGrp="1"/>
          </p:cNvSpPr>
          <p:nvPr>
            <p:ph type="sldNum" sz="quarter" idx="19"/>
          </p:nvPr>
        </p:nvSpPr>
        <p:spPr/>
        <p:txBody>
          <a:bodyPr/>
          <a:lstStyle/>
          <a:p>
            <a:fld id="{D983F1FA-211D-3044-9E35-958DFBC26156}" type="slidenum">
              <a:rPr lang="en-US" smtClean="0">
                <a:solidFill>
                  <a:prstClr val="white"/>
                </a:solidFill>
              </a:rPr>
              <a:pPr/>
              <a:t>88</a:t>
            </a:fld>
            <a:endParaRPr lang="en-US">
              <a:solidFill>
                <a:prstClr val="white"/>
              </a:solidFill>
            </a:endParaRPr>
          </a:p>
        </p:txBody>
      </p:sp>
    </p:spTree>
    <p:extLst>
      <p:ext uri="{BB962C8B-B14F-4D97-AF65-F5344CB8AC3E}">
        <p14:creationId xmlns:p14="http://schemas.microsoft.com/office/powerpoint/2010/main" val="7056548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F38316-F4F2-7E44-103B-9B6F7777F152}"/>
              </a:ext>
            </a:extLst>
          </p:cNvPr>
          <p:cNvSpPr txBox="1">
            <a:spLocks noGrp="1"/>
          </p:cNvSpPr>
          <p:nvPr>
            <p:ph type="title"/>
          </p:nvPr>
        </p:nvSpPr>
        <p:spPr>
          <a:xfrm>
            <a:off x="0" y="-2827"/>
            <a:ext cx="9144000" cy="584775"/>
          </a:xfrm>
          <a:prstGeom prst="rect">
            <a:avLst/>
          </a:prstGeom>
          <a:noFill/>
        </p:spPr>
        <p:txBody>
          <a:bodyPr wrap="square">
            <a:spAutoFit/>
          </a:bodyPr>
          <a:lstStyle/>
          <a:p>
            <a:r>
              <a:rPr lang="en-US" sz="3200" b="1" dirty="0">
                <a:cs typeface="Segoe UI" panose="020B0502040204020203" pitchFamily="34" charset="0"/>
              </a:rPr>
              <a:t>Summary of VA’s Zero Trust Status</a:t>
            </a:r>
          </a:p>
        </p:txBody>
      </p:sp>
      <p:sp>
        <p:nvSpPr>
          <p:cNvPr id="2" name="Content Placeholder 1">
            <a:extLst>
              <a:ext uri="{FF2B5EF4-FFF2-40B4-BE49-F238E27FC236}">
                <a16:creationId xmlns:a16="http://schemas.microsoft.com/office/drawing/2014/main" id="{212513E2-0F3A-603D-7640-FB50FD140C79}"/>
              </a:ext>
            </a:extLst>
          </p:cNvPr>
          <p:cNvSpPr>
            <a:spLocks noGrp="1"/>
          </p:cNvSpPr>
          <p:nvPr>
            <p:ph idx="1"/>
          </p:nvPr>
        </p:nvSpPr>
        <p:spPr>
          <a:xfrm>
            <a:off x="260425" y="668352"/>
            <a:ext cx="8426376" cy="767243"/>
          </a:xfrm>
        </p:spPr>
        <p:txBody>
          <a:bodyPr>
            <a:noAutofit/>
          </a:bodyPr>
          <a:lstStyle/>
          <a:p>
            <a:pPr marL="0" indent="0">
              <a:buNone/>
            </a:pPr>
            <a:r>
              <a:rPr lang="en-US" sz="2000" i="1" dirty="0"/>
              <a:t>VA incorporated ZT principles and best practices into its cybersecurity strategy, policies, reporting processes, and decision-making.</a:t>
            </a:r>
            <a:endParaRPr lang="en-US" sz="2000" i="1" dirty="0">
              <a:highlight>
                <a:srgbClr val="00FF00"/>
              </a:highlight>
            </a:endParaRPr>
          </a:p>
        </p:txBody>
      </p:sp>
      <p:sp>
        <p:nvSpPr>
          <p:cNvPr id="4" name="Content Placeholder 3">
            <a:extLst>
              <a:ext uri="{FF2B5EF4-FFF2-40B4-BE49-F238E27FC236}">
                <a16:creationId xmlns:a16="http://schemas.microsoft.com/office/drawing/2014/main" id="{8C9B1BF6-9263-F9B0-9530-69066A9F31A9}"/>
              </a:ext>
            </a:extLst>
          </p:cNvPr>
          <p:cNvSpPr>
            <a:spLocks noGrp="1"/>
          </p:cNvSpPr>
          <p:nvPr>
            <p:ph idx="13"/>
          </p:nvPr>
        </p:nvSpPr>
        <p:spPr>
          <a:xfrm>
            <a:off x="260425" y="1327705"/>
            <a:ext cx="8736430" cy="4218880"/>
          </a:xfrm>
        </p:spPr>
        <p:txBody>
          <a:bodyPr>
            <a:noAutofit/>
          </a:bodyPr>
          <a:lstStyle/>
          <a:p>
            <a:pPr marL="0" indent="0">
              <a:buNone/>
            </a:pPr>
            <a:r>
              <a:rPr lang="en-US" sz="2000" b="1" dirty="0"/>
              <a:t>Key takeaways:</a:t>
            </a:r>
          </a:p>
          <a:p>
            <a:r>
              <a:rPr lang="en-US" sz="2000" dirty="0"/>
              <a:t>VA surpassed the traditional level of ZT maturity across all five pillars.</a:t>
            </a:r>
          </a:p>
          <a:p>
            <a:r>
              <a:rPr lang="en-US" sz="2000" dirty="0"/>
              <a:t>The identity and device pillars are VA’s most mature areas within the initial journey, including progress towards advanced ZT maturity.</a:t>
            </a:r>
          </a:p>
          <a:p>
            <a:r>
              <a:rPr lang="en-US" sz="2000" dirty="0"/>
              <a:t>Matured Executive Order and ZT Program Management Office with dedicated ZT acceleration support (October 2023), converged point for communications, internal and external collaboration, escalation of risks, issues, and decisions.</a:t>
            </a:r>
          </a:p>
          <a:p>
            <a:r>
              <a:rPr lang="en-US" sz="2000" dirty="0">
                <a:solidFill>
                  <a:srgbClr val="000000"/>
                </a:solidFill>
                <a:ea typeface="Calibri" panose="020F0502020204030204" pitchFamily="34" charset="0"/>
                <a:cs typeface="Times New Roman"/>
              </a:rPr>
              <a:t>Exceeded CY23 targets for APNSA Implementation on Multifactor Authentication (MFA), Data at Rest (DAR), Data in Transit (DIT), Endpoint Detection and Response (EDR), and Skilled Workforce. </a:t>
            </a:r>
            <a:endParaRPr lang="en-US" sz="2000" dirty="0"/>
          </a:p>
          <a:p>
            <a:r>
              <a:rPr lang="en-US" sz="2000" dirty="0"/>
              <a:t>Initiatives are in place to continue expanding on FY23 accomplishments and comply with ZT and data logging requirements.</a:t>
            </a:r>
          </a:p>
          <a:p>
            <a:r>
              <a:rPr lang="en-US" sz="2000" dirty="0"/>
              <a:t>VA is providing traceability for all Cyber spend according to the Cybersecurity Framework (CSF) per the OMB Budget Data Request (BDR).</a:t>
            </a:r>
          </a:p>
        </p:txBody>
      </p:sp>
      <p:sp>
        <p:nvSpPr>
          <p:cNvPr id="3" name="Slide Number Placeholder 2">
            <a:extLst>
              <a:ext uri="{FF2B5EF4-FFF2-40B4-BE49-F238E27FC236}">
                <a16:creationId xmlns:a16="http://schemas.microsoft.com/office/drawing/2014/main" id="{F6402C9E-54BA-514A-8FB0-D1BABC0DCBB1}"/>
              </a:ext>
            </a:extLst>
          </p:cNvPr>
          <p:cNvSpPr>
            <a:spLocks noGrp="1"/>
          </p:cNvSpPr>
          <p:nvPr>
            <p:ph type="sldNum" sz="quarter" idx="12"/>
          </p:nvPr>
        </p:nvSpPr>
        <p:spPr/>
        <p:txBody>
          <a:bodyPr/>
          <a:lstStyle/>
          <a:p>
            <a:fld id="{D983F1FA-211D-3044-9E35-958DFBC26156}" type="slidenum">
              <a:rPr lang="en-US" smtClean="0">
                <a:solidFill>
                  <a:prstClr val="white"/>
                </a:solidFill>
              </a:rPr>
              <a:pPr/>
              <a:t>89</a:t>
            </a:fld>
            <a:endParaRPr lang="en-US">
              <a:solidFill>
                <a:prstClr val="white"/>
              </a:solidFill>
            </a:endParaRPr>
          </a:p>
        </p:txBody>
      </p:sp>
    </p:spTree>
    <p:extLst>
      <p:ext uri="{BB962C8B-B14F-4D97-AF65-F5344CB8AC3E}">
        <p14:creationId xmlns:p14="http://schemas.microsoft.com/office/powerpoint/2010/main" val="62440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6A5EA98-F1AA-B7EB-FEAF-DCD62D86B7F4}"/>
              </a:ext>
            </a:extLst>
          </p:cNvPr>
          <p:cNvCxnSpPr>
            <a:cxnSpLocks/>
          </p:cNvCxnSpPr>
          <p:nvPr/>
        </p:nvCxnSpPr>
        <p:spPr bwMode="auto">
          <a:xfrm flipH="1">
            <a:off x="6564136" y="3136378"/>
            <a:ext cx="4001"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C080B895-E83E-8A9B-74A6-54144BF9C513}"/>
              </a:ext>
            </a:extLst>
          </p:cNvPr>
          <p:cNvCxnSpPr>
            <a:cxnSpLocks/>
          </p:cNvCxnSpPr>
          <p:nvPr/>
        </p:nvCxnSpPr>
        <p:spPr bwMode="auto">
          <a:xfrm flipH="1">
            <a:off x="5169740" y="3126241"/>
            <a:ext cx="4001"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8E34230A-6A53-A9A8-7187-44D06504216A}"/>
              </a:ext>
            </a:extLst>
          </p:cNvPr>
          <p:cNvCxnSpPr>
            <a:cxnSpLocks/>
          </p:cNvCxnSpPr>
          <p:nvPr/>
        </p:nvCxnSpPr>
        <p:spPr bwMode="auto">
          <a:xfrm flipH="1">
            <a:off x="3706292" y="3156212"/>
            <a:ext cx="4001"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A88DFBB9-27F4-3735-D72E-64E8687AECE8}"/>
              </a:ext>
            </a:extLst>
          </p:cNvPr>
          <p:cNvCxnSpPr>
            <a:cxnSpLocks/>
          </p:cNvCxnSpPr>
          <p:nvPr/>
        </p:nvCxnSpPr>
        <p:spPr bwMode="auto">
          <a:xfrm flipH="1">
            <a:off x="2350664" y="3123865"/>
            <a:ext cx="4001"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97A8CEE-27CC-F0D5-8745-43BFEF3EACE9}"/>
              </a:ext>
            </a:extLst>
          </p:cNvPr>
          <p:cNvCxnSpPr>
            <a:cxnSpLocks/>
          </p:cNvCxnSpPr>
          <p:nvPr/>
        </p:nvCxnSpPr>
        <p:spPr bwMode="auto">
          <a:xfrm flipH="1">
            <a:off x="7305971" y="1287830"/>
            <a:ext cx="7492" cy="4647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B037FE5F-B7AA-D609-A0B7-C4E6D19F7402}"/>
              </a:ext>
            </a:extLst>
          </p:cNvPr>
          <p:cNvCxnSpPr>
            <a:cxnSpLocks/>
          </p:cNvCxnSpPr>
          <p:nvPr/>
        </p:nvCxnSpPr>
        <p:spPr bwMode="auto">
          <a:xfrm flipH="1">
            <a:off x="886658" y="3092189"/>
            <a:ext cx="4001"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82D6A95-3BF5-4961-B5AD-DE9D6415D838}"/>
              </a:ext>
            </a:extLst>
          </p:cNvPr>
          <p:cNvCxnSpPr>
            <a:cxnSpLocks/>
          </p:cNvCxnSpPr>
          <p:nvPr/>
        </p:nvCxnSpPr>
        <p:spPr bwMode="auto">
          <a:xfrm>
            <a:off x="1631368" y="3136378"/>
            <a:ext cx="0" cy="143562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40637BF-AB94-EB5B-82F4-DCE37FCF26C2}"/>
              </a:ext>
            </a:extLst>
          </p:cNvPr>
          <p:cNvCxnSpPr>
            <a:cxnSpLocks/>
          </p:cNvCxnSpPr>
          <p:nvPr/>
        </p:nvCxnSpPr>
        <p:spPr bwMode="auto">
          <a:xfrm>
            <a:off x="3038362" y="3136378"/>
            <a:ext cx="0" cy="143562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B1E7A467-D51C-B583-1B82-004258A1BC74}"/>
              </a:ext>
            </a:extLst>
          </p:cNvPr>
          <p:cNvCxnSpPr>
            <a:cxnSpLocks/>
          </p:cNvCxnSpPr>
          <p:nvPr/>
        </p:nvCxnSpPr>
        <p:spPr bwMode="auto">
          <a:xfrm>
            <a:off x="8162075" y="3109212"/>
            <a:ext cx="0" cy="624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93B9B53E-696E-163B-699D-C3F3BDA368A0}"/>
              </a:ext>
            </a:extLst>
          </p:cNvPr>
          <p:cNvCxnSpPr>
            <a:cxnSpLocks/>
          </p:cNvCxnSpPr>
          <p:nvPr/>
        </p:nvCxnSpPr>
        <p:spPr bwMode="auto">
          <a:xfrm>
            <a:off x="5905177" y="3136378"/>
            <a:ext cx="0" cy="143562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0EF535D5-34A6-582F-4FFD-CB153BB55801}"/>
              </a:ext>
            </a:extLst>
          </p:cNvPr>
          <p:cNvCxnSpPr>
            <a:cxnSpLocks/>
          </p:cNvCxnSpPr>
          <p:nvPr/>
        </p:nvCxnSpPr>
        <p:spPr bwMode="auto">
          <a:xfrm>
            <a:off x="7313463" y="3136378"/>
            <a:ext cx="0" cy="143562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A393336E-EBAD-2DAB-9B2D-8CFD1CDF813C}"/>
              </a:ext>
            </a:extLst>
          </p:cNvPr>
          <p:cNvCxnSpPr>
            <a:cxnSpLocks/>
          </p:cNvCxnSpPr>
          <p:nvPr/>
        </p:nvCxnSpPr>
        <p:spPr bwMode="auto">
          <a:xfrm>
            <a:off x="5336239" y="5029200"/>
            <a:ext cx="0" cy="71781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860C0A55-1004-A7C1-DD3D-6CE074F47C8A}"/>
              </a:ext>
            </a:extLst>
          </p:cNvPr>
          <p:cNvCxnSpPr>
            <a:cxnSpLocks/>
            <a:endCxn id="29" idx="2"/>
          </p:cNvCxnSpPr>
          <p:nvPr/>
        </p:nvCxnSpPr>
        <p:spPr bwMode="auto">
          <a:xfrm>
            <a:off x="3522428" y="5029200"/>
            <a:ext cx="21876" cy="8382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163AD158-7C2C-BB28-77A9-3B22B57C96CF}"/>
              </a:ext>
            </a:extLst>
          </p:cNvPr>
          <p:cNvCxnSpPr>
            <a:cxnSpLocks/>
          </p:cNvCxnSpPr>
          <p:nvPr/>
        </p:nvCxnSpPr>
        <p:spPr bwMode="auto">
          <a:xfrm>
            <a:off x="4427217" y="1371600"/>
            <a:ext cx="0" cy="36576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33920729-C851-B627-1A7C-11FC3B7334BE}"/>
              </a:ext>
            </a:extLst>
          </p:cNvPr>
          <p:cNvCxnSpPr>
            <a:cxnSpLocks/>
          </p:cNvCxnSpPr>
          <p:nvPr/>
        </p:nvCxnSpPr>
        <p:spPr bwMode="auto">
          <a:xfrm>
            <a:off x="1525988" y="1295400"/>
            <a:ext cx="578747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0" name="object 90"/>
          <p:cNvSpPr txBox="1">
            <a:spLocks noGrp="1"/>
          </p:cNvSpPr>
          <p:nvPr>
            <p:ph type="title"/>
          </p:nvPr>
        </p:nvSpPr>
        <p:spPr>
          <a:xfrm>
            <a:off x="0" y="-32524"/>
            <a:ext cx="9130315" cy="654698"/>
          </a:xfrm>
          <a:prstGeom prst="rect">
            <a:avLst/>
          </a:prstGeom>
        </p:spPr>
        <p:txBody>
          <a:bodyPr vert="horz" wrap="square" lIns="0" tIns="99726" rIns="0" bIns="0" rtlCol="0">
            <a:spAutoFit/>
          </a:bodyPr>
          <a:lstStyle/>
          <a:p>
            <a:pPr algn="ctr">
              <a:lnSpc>
                <a:spcPct val="100000"/>
              </a:lnSpc>
            </a:pPr>
            <a:r>
              <a:rPr lang="it-IT" sz="3600" dirty="0"/>
              <a:t>TAC Organizational Structure</a:t>
            </a:r>
            <a:endParaRPr lang="en-US" sz="3600" dirty="0"/>
          </a:p>
        </p:txBody>
      </p:sp>
      <p:sp>
        <p:nvSpPr>
          <p:cNvPr id="128" name="object 128"/>
          <p:cNvSpPr txBox="1">
            <a:spLocks noGrp="1"/>
          </p:cNvSpPr>
          <p:nvPr>
            <p:ph type="sldNum" sz="quarter" idx="7"/>
          </p:nvPr>
        </p:nvSpPr>
        <p:spPr>
          <a:xfrm>
            <a:off x="8749283" y="6517896"/>
            <a:ext cx="281304" cy="174625"/>
          </a:xfrm>
          <a:prstGeom prst="rect">
            <a:avLst/>
          </a:prstGeom>
        </p:spPr>
        <p:txBody>
          <a:bodyPr vert="horz" wrap="square" lIns="0" tIns="0" rIns="0" bIns="0" rtlCol="0">
            <a:spAutoFit/>
          </a:bodyPr>
          <a:lstStyle>
            <a:defPPr>
              <a:defRPr kern="0"/>
            </a:defPPr>
            <a:lvl1pPr>
              <a:defRPr sz="1000" b="0" i="0">
                <a:solidFill>
                  <a:schemeClr val="bg1"/>
                </a:solidFill>
                <a:latin typeface="Calibri"/>
                <a:cs typeface="Calibri"/>
              </a:defRPr>
            </a:lvl1pPr>
          </a:lstStyle>
          <a:p>
            <a:pPr marL="101600">
              <a:lnSpc>
                <a:spcPct val="100000"/>
              </a:lnSpc>
              <a:spcBef>
                <a:spcPts val="20"/>
              </a:spcBef>
            </a:pPr>
            <a:fld id="{81D60167-4931-47E6-BA6A-407CBD079E47}" type="slidenum">
              <a:rPr lang="en-US" spc="-25" smtClean="0"/>
              <a:pPr marL="101600">
                <a:lnSpc>
                  <a:spcPct val="100000"/>
                </a:lnSpc>
                <a:spcBef>
                  <a:spcPts val="20"/>
                </a:spcBef>
              </a:pPr>
              <a:t>9</a:t>
            </a:fld>
            <a:endParaRPr spc="-25" dirty="0"/>
          </a:p>
        </p:txBody>
      </p:sp>
      <p:cxnSp>
        <p:nvCxnSpPr>
          <p:cNvPr id="3" name="Straight Connector 2">
            <a:extLst>
              <a:ext uri="{FF2B5EF4-FFF2-40B4-BE49-F238E27FC236}">
                <a16:creationId xmlns:a16="http://schemas.microsoft.com/office/drawing/2014/main" id="{63F44338-631E-E1F2-831C-E820706308AF}"/>
              </a:ext>
            </a:extLst>
          </p:cNvPr>
          <p:cNvCxnSpPr>
            <a:cxnSpLocks/>
          </p:cNvCxnSpPr>
          <p:nvPr/>
        </p:nvCxnSpPr>
        <p:spPr bwMode="auto">
          <a:xfrm flipH="1">
            <a:off x="1525988" y="1282370"/>
            <a:ext cx="7492" cy="4647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B6642817-3088-E66F-D1CE-8C9F251E2504}"/>
              </a:ext>
            </a:extLst>
          </p:cNvPr>
          <p:cNvCxnSpPr>
            <a:cxnSpLocks/>
          </p:cNvCxnSpPr>
          <p:nvPr/>
        </p:nvCxnSpPr>
        <p:spPr bwMode="auto">
          <a:xfrm>
            <a:off x="886658" y="3124200"/>
            <a:ext cx="727541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 name="Rounded Rectangle 42">
            <a:extLst>
              <a:ext uri="{FF2B5EF4-FFF2-40B4-BE49-F238E27FC236}">
                <a16:creationId xmlns:a16="http://schemas.microsoft.com/office/drawing/2014/main" id="{117F5739-E2DA-4424-D891-53B2A49457CF}"/>
              </a:ext>
            </a:extLst>
          </p:cNvPr>
          <p:cNvSpPr/>
          <p:nvPr/>
        </p:nvSpPr>
        <p:spPr bwMode="auto">
          <a:xfrm>
            <a:off x="692360" y="1566320"/>
            <a:ext cx="1701442" cy="547799"/>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200" b="1" dirty="0">
                <a:solidFill>
                  <a:srgbClr val="1F497D">
                    <a:lumMod val="50000"/>
                  </a:srgbClr>
                </a:solidFill>
              </a:rPr>
              <a:t>Richard Hicks</a:t>
            </a:r>
          </a:p>
          <a:p>
            <a:pPr algn="ctr"/>
            <a:r>
              <a:rPr lang="en-US" sz="1200" dirty="0">
                <a:solidFill>
                  <a:srgbClr val="1F497D">
                    <a:lumMod val="50000"/>
                  </a:srgbClr>
                </a:solidFill>
              </a:rPr>
              <a:t>Staff Assistant</a:t>
            </a:r>
          </a:p>
        </p:txBody>
      </p:sp>
      <p:sp>
        <p:nvSpPr>
          <p:cNvPr id="6" name="Rounded Rectangle 42">
            <a:extLst>
              <a:ext uri="{FF2B5EF4-FFF2-40B4-BE49-F238E27FC236}">
                <a16:creationId xmlns:a16="http://schemas.microsoft.com/office/drawing/2014/main" id="{1B1222E0-4BC1-6767-8D7F-2F0771FFE660}"/>
              </a:ext>
            </a:extLst>
          </p:cNvPr>
          <p:cNvSpPr/>
          <p:nvPr/>
        </p:nvSpPr>
        <p:spPr bwMode="auto">
          <a:xfrm>
            <a:off x="6440922" y="1578255"/>
            <a:ext cx="1828811" cy="553426"/>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200" b="1" dirty="0">
                <a:solidFill>
                  <a:srgbClr val="1F497D">
                    <a:lumMod val="50000"/>
                  </a:srgbClr>
                </a:solidFill>
              </a:rPr>
              <a:t>Aldrich Nichols</a:t>
            </a:r>
          </a:p>
          <a:p>
            <a:pPr algn="ctr"/>
            <a:r>
              <a:rPr lang="en-US" sz="1200" dirty="0">
                <a:solidFill>
                  <a:srgbClr val="1F497D">
                    <a:lumMod val="50000"/>
                  </a:srgbClr>
                </a:solidFill>
              </a:rPr>
              <a:t>Executive Assistant</a:t>
            </a:r>
          </a:p>
        </p:txBody>
      </p:sp>
      <p:sp>
        <p:nvSpPr>
          <p:cNvPr id="2" name="Rounded Rectangle 42">
            <a:extLst>
              <a:ext uri="{FF2B5EF4-FFF2-40B4-BE49-F238E27FC236}">
                <a16:creationId xmlns:a16="http://schemas.microsoft.com/office/drawing/2014/main" id="{539CCE55-330E-7BE5-0D69-BA3384FA99F8}"/>
              </a:ext>
            </a:extLst>
          </p:cNvPr>
          <p:cNvSpPr/>
          <p:nvPr/>
        </p:nvSpPr>
        <p:spPr bwMode="auto">
          <a:xfrm>
            <a:off x="2819400" y="1030348"/>
            <a:ext cx="3200651" cy="569852"/>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400" b="1" dirty="0">
                <a:solidFill>
                  <a:srgbClr val="1F497D">
                    <a:lumMod val="50000"/>
                  </a:srgbClr>
                </a:solidFill>
              </a:rPr>
              <a:t>Jeffrey C. Neill</a:t>
            </a:r>
          </a:p>
          <a:p>
            <a:pPr algn="ctr"/>
            <a:r>
              <a:rPr lang="en-US" sz="1400" dirty="0">
                <a:solidFill>
                  <a:srgbClr val="1F497D">
                    <a:lumMod val="50000"/>
                  </a:srgbClr>
                </a:solidFill>
              </a:rPr>
              <a:t>Associate Executive Director</a:t>
            </a:r>
            <a:endParaRPr lang="en-US" sz="1200" dirty="0">
              <a:solidFill>
                <a:srgbClr val="1F497D">
                  <a:lumMod val="50000"/>
                </a:srgbClr>
              </a:solidFill>
            </a:endParaRPr>
          </a:p>
        </p:txBody>
      </p:sp>
      <p:cxnSp>
        <p:nvCxnSpPr>
          <p:cNvPr id="13" name="Straight Connector 12">
            <a:extLst>
              <a:ext uri="{FF2B5EF4-FFF2-40B4-BE49-F238E27FC236}">
                <a16:creationId xmlns:a16="http://schemas.microsoft.com/office/drawing/2014/main" id="{8F589278-B0D5-0121-A334-326BAD1DD6F3}"/>
              </a:ext>
            </a:extLst>
          </p:cNvPr>
          <p:cNvCxnSpPr>
            <a:cxnSpLocks/>
          </p:cNvCxnSpPr>
          <p:nvPr/>
        </p:nvCxnSpPr>
        <p:spPr bwMode="auto">
          <a:xfrm>
            <a:off x="3522428" y="5029200"/>
            <a:ext cx="18138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 name="Rounded Rectangle 42">
            <a:extLst>
              <a:ext uri="{FF2B5EF4-FFF2-40B4-BE49-F238E27FC236}">
                <a16:creationId xmlns:a16="http://schemas.microsoft.com/office/drawing/2014/main" id="{A00FE8D5-546D-E0A7-C47F-41B1486167EA}"/>
              </a:ext>
            </a:extLst>
          </p:cNvPr>
          <p:cNvSpPr/>
          <p:nvPr/>
        </p:nvSpPr>
        <p:spPr bwMode="auto">
          <a:xfrm>
            <a:off x="3123950" y="2088507"/>
            <a:ext cx="2586824" cy="6546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50000"/>
                  </a:srgbClr>
                </a:solidFill>
                <a:effectLst/>
                <a:uLnTx/>
                <a:uFillTx/>
                <a:latin typeface="Calibri"/>
                <a:ea typeface="+mn-ea"/>
                <a:cs typeface="+mn-cs"/>
              </a:rPr>
              <a:t>Vacant</a:t>
            </a:r>
          </a:p>
          <a:p>
            <a:pPr algn="ctr"/>
            <a:r>
              <a:rPr lang="en-US" sz="1200" dirty="0">
                <a:solidFill>
                  <a:srgbClr val="1F497D">
                    <a:lumMod val="50000"/>
                  </a:srgbClr>
                </a:solidFill>
              </a:rPr>
              <a:t>Deputy Associate Executive Director</a:t>
            </a:r>
          </a:p>
        </p:txBody>
      </p:sp>
      <p:sp>
        <p:nvSpPr>
          <p:cNvPr id="16" name="Rounded Rectangle 42">
            <a:extLst>
              <a:ext uri="{FF2B5EF4-FFF2-40B4-BE49-F238E27FC236}">
                <a16:creationId xmlns:a16="http://schemas.microsoft.com/office/drawing/2014/main" id="{8A4E9866-9291-5ACB-DF3F-719111C849B7}"/>
              </a:ext>
            </a:extLst>
          </p:cNvPr>
          <p:cNvSpPr/>
          <p:nvPr/>
        </p:nvSpPr>
        <p:spPr bwMode="auto">
          <a:xfrm>
            <a:off x="248556" y="3291607"/>
            <a:ext cx="1335858"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Robert Kirzow</a:t>
            </a:r>
          </a:p>
          <a:p>
            <a:pPr algn="ctr"/>
            <a:r>
              <a:rPr lang="en-US" sz="1100" dirty="0">
                <a:solidFill>
                  <a:srgbClr val="1F497D">
                    <a:lumMod val="50000"/>
                  </a:srgbClr>
                </a:solidFill>
              </a:rPr>
              <a:t>Director, Procurement Service A</a:t>
            </a:r>
          </a:p>
        </p:txBody>
      </p:sp>
      <p:sp>
        <p:nvSpPr>
          <p:cNvPr id="29" name="Rounded Rectangle 42">
            <a:extLst>
              <a:ext uri="{FF2B5EF4-FFF2-40B4-BE49-F238E27FC236}">
                <a16:creationId xmlns:a16="http://schemas.microsoft.com/office/drawing/2014/main" id="{3A451B4A-2A5A-F681-A841-C16142061D4E}"/>
              </a:ext>
            </a:extLst>
          </p:cNvPr>
          <p:cNvSpPr/>
          <p:nvPr/>
        </p:nvSpPr>
        <p:spPr bwMode="auto">
          <a:xfrm>
            <a:off x="2876374" y="51966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Ariel Arrosa</a:t>
            </a:r>
          </a:p>
          <a:p>
            <a:pPr algn="ctr"/>
            <a:r>
              <a:rPr lang="en-US" sz="1100" dirty="0">
                <a:solidFill>
                  <a:srgbClr val="1F497D">
                    <a:lumMod val="50000"/>
                  </a:srgbClr>
                </a:solidFill>
              </a:rPr>
              <a:t>Director, Operations Service</a:t>
            </a:r>
          </a:p>
        </p:txBody>
      </p:sp>
      <p:sp>
        <p:nvSpPr>
          <p:cNvPr id="30" name="Rounded Rectangle 42">
            <a:extLst>
              <a:ext uri="{FF2B5EF4-FFF2-40B4-BE49-F238E27FC236}">
                <a16:creationId xmlns:a16="http://schemas.microsoft.com/office/drawing/2014/main" id="{56C3B02D-C060-B0F1-D307-5DEDB6FB2DDD}"/>
              </a:ext>
            </a:extLst>
          </p:cNvPr>
          <p:cNvSpPr/>
          <p:nvPr/>
        </p:nvSpPr>
        <p:spPr bwMode="auto">
          <a:xfrm>
            <a:off x="1660072" y="32916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Jessica Bieberbach,</a:t>
            </a:r>
          </a:p>
          <a:p>
            <a:pPr algn="ctr"/>
            <a:r>
              <a:rPr lang="en-US" sz="1100" dirty="0">
                <a:solidFill>
                  <a:srgbClr val="1F497D">
                    <a:lumMod val="50000"/>
                  </a:srgbClr>
                </a:solidFill>
              </a:rPr>
              <a:t>Director, Procurement Service B</a:t>
            </a:r>
          </a:p>
        </p:txBody>
      </p:sp>
      <p:sp>
        <p:nvSpPr>
          <p:cNvPr id="31" name="Rounded Rectangle 42">
            <a:extLst>
              <a:ext uri="{FF2B5EF4-FFF2-40B4-BE49-F238E27FC236}">
                <a16:creationId xmlns:a16="http://schemas.microsoft.com/office/drawing/2014/main" id="{A22D87A8-AF9E-6217-6223-613A6AD88413}"/>
              </a:ext>
            </a:extLst>
          </p:cNvPr>
          <p:cNvSpPr/>
          <p:nvPr/>
        </p:nvSpPr>
        <p:spPr bwMode="auto">
          <a:xfrm>
            <a:off x="3071589" y="3291607"/>
            <a:ext cx="1276204"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Carolyn Carbone</a:t>
            </a:r>
          </a:p>
          <a:p>
            <a:pPr algn="ctr"/>
            <a:r>
              <a:rPr lang="en-US" sz="1100" dirty="0">
                <a:solidFill>
                  <a:srgbClr val="1F497D">
                    <a:lumMod val="50000"/>
                  </a:srgbClr>
                </a:solidFill>
              </a:rPr>
              <a:t>Director, Procurement Service C</a:t>
            </a:r>
          </a:p>
        </p:txBody>
      </p:sp>
      <p:sp>
        <p:nvSpPr>
          <p:cNvPr id="64" name="Rounded Rectangle 42">
            <a:extLst>
              <a:ext uri="{FF2B5EF4-FFF2-40B4-BE49-F238E27FC236}">
                <a16:creationId xmlns:a16="http://schemas.microsoft.com/office/drawing/2014/main" id="{093E7598-2D10-FAE5-54CE-F40BA520BE98}"/>
              </a:ext>
            </a:extLst>
          </p:cNvPr>
          <p:cNvSpPr/>
          <p:nvPr/>
        </p:nvSpPr>
        <p:spPr bwMode="auto">
          <a:xfrm>
            <a:off x="4483107" y="3291607"/>
            <a:ext cx="1382888"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Charles Ross</a:t>
            </a:r>
          </a:p>
          <a:p>
            <a:pPr algn="ctr"/>
            <a:r>
              <a:rPr lang="en-US" sz="1100" dirty="0">
                <a:solidFill>
                  <a:srgbClr val="1F497D">
                    <a:lumMod val="50000"/>
                  </a:srgbClr>
                </a:solidFill>
              </a:rPr>
              <a:t>Director, Procurement Service D</a:t>
            </a:r>
          </a:p>
        </p:txBody>
      </p:sp>
      <p:sp>
        <p:nvSpPr>
          <p:cNvPr id="65" name="Rounded Rectangle 42">
            <a:extLst>
              <a:ext uri="{FF2B5EF4-FFF2-40B4-BE49-F238E27FC236}">
                <a16:creationId xmlns:a16="http://schemas.microsoft.com/office/drawing/2014/main" id="{7FD5C26B-8316-28E7-AEE7-D66E8952A44E}"/>
              </a:ext>
            </a:extLst>
          </p:cNvPr>
          <p:cNvSpPr/>
          <p:nvPr/>
        </p:nvSpPr>
        <p:spPr bwMode="auto">
          <a:xfrm>
            <a:off x="5936869" y="3291607"/>
            <a:ext cx="1287153"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David Nostrant</a:t>
            </a:r>
          </a:p>
          <a:p>
            <a:pPr algn="ctr"/>
            <a:r>
              <a:rPr lang="en-US" sz="1100" dirty="0">
                <a:solidFill>
                  <a:srgbClr val="1F497D">
                    <a:lumMod val="50000"/>
                  </a:srgbClr>
                </a:solidFill>
              </a:rPr>
              <a:t>Director, Procurement Service E</a:t>
            </a:r>
          </a:p>
        </p:txBody>
      </p:sp>
      <p:sp>
        <p:nvSpPr>
          <p:cNvPr id="66" name="Rounded Rectangle 42">
            <a:extLst>
              <a:ext uri="{FF2B5EF4-FFF2-40B4-BE49-F238E27FC236}">
                <a16:creationId xmlns:a16="http://schemas.microsoft.com/office/drawing/2014/main" id="{F2684D85-EBCE-A851-F189-60E0498BBEE6}"/>
              </a:ext>
            </a:extLst>
          </p:cNvPr>
          <p:cNvSpPr/>
          <p:nvPr/>
        </p:nvSpPr>
        <p:spPr bwMode="auto">
          <a:xfrm>
            <a:off x="7375646" y="3291607"/>
            <a:ext cx="1519798"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Anne Marie Vasconcelos</a:t>
            </a:r>
          </a:p>
          <a:p>
            <a:pPr algn="ctr"/>
            <a:r>
              <a:rPr lang="en-US" sz="1100" dirty="0">
                <a:solidFill>
                  <a:srgbClr val="1F497D">
                    <a:lumMod val="50000"/>
                  </a:srgbClr>
                </a:solidFill>
              </a:rPr>
              <a:t>Director, Procurement Service F</a:t>
            </a:r>
          </a:p>
        </p:txBody>
      </p:sp>
      <p:sp>
        <p:nvSpPr>
          <p:cNvPr id="70" name="Rounded Rectangle 42">
            <a:extLst>
              <a:ext uri="{FF2B5EF4-FFF2-40B4-BE49-F238E27FC236}">
                <a16:creationId xmlns:a16="http://schemas.microsoft.com/office/drawing/2014/main" id="{BEBEEBD0-EE78-BA2A-FED8-C8823170771D}"/>
              </a:ext>
            </a:extLst>
          </p:cNvPr>
          <p:cNvSpPr/>
          <p:nvPr/>
        </p:nvSpPr>
        <p:spPr bwMode="auto">
          <a:xfrm>
            <a:off x="937564" y="41298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Kari Cozzens</a:t>
            </a:r>
          </a:p>
          <a:p>
            <a:pPr algn="ctr"/>
            <a:r>
              <a:rPr lang="en-US" sz="1100" dirty="0">
                <a:solidFill>
                  <a:srgbClr val="1F497D">
                    <a:lumMod val="50000"/>
                  </a:srgbClr>
                </a:solidFill>
              </a:rPr>
              <a:t>Director, Procurement Service G</a:t>
            </a:r>
          </a:p>
        </p:txBody>
      </p:sp>
      <p:sp>
        <p:nvSpPr>
          <p:cNvPr id="71" name="Rounded Rectangle 42">
            <a:extLst>
              <a:ext uri="{FF2B5EF4-FFF2-40B4-BE49-F238E27FC236}">
                <a16:creationId xmlns:a16="http://schemas.microsoft.com/office/drawing/2014/main" id="{8C9BDF00-3568-323E-8B7D-6AE2CE7870AB}"/>
              </a:ext>
            </a:extLst>
          </p:cNvPr>
          <p:cNvSpPr/>
          <p:nvPr/>
        </p:nvSpPr>
        <p:spPr bwMode="auto">
          <a:xfrm>
            <a:off x="2439724" y="41298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Iris Farrell</a:t>
            </a:r>
          </a:p>
          <a:p>
            <a:pPr algn="ctr"/>
            <a:r>
              <a:rPr lang="en-US" sz="1100" dirty="0">
                <a:solidFill>
                  <a:srgbClr val="1F497D">
                    <a:lumMod val="50000"/>
                  </a:srgbClr>
                </a:solidFill>
              </a:rPr>
              <a:t>Director, Procurement Service H</a:t>
            </a:r>
          </a:p>
        </p:txBody>
      </p:sp>
      <p:sp>
        <p:nvSpPr>
          <p:cNvPr id="72" name="Rounded Rectangle 42">
            <a:extLst>
              <a:ext uri="{FF2B5EF4-FFF2-40B4-BE49-F238E27FC236}">
                <a16:creationId xmlns:a16="http://schemas.microsoft.com/office/drawing/2014/main" id="{315B4CDA-F91B-93EF-F167-A193F356D102}"/>
              </a:ext>
            </a:extLst>
          </p:cNvPr>
          <p:cNvSpPr/>
          <p:nvPr/>
        </p:nvSpPr>
        <p:spPr bwMode="auto">
          <a:xfrm>
            <a:off x="5237248" y="41298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Joshua Hammill</a:t>
            </a:r>
          </a:p>
          <a:p>
            <a:pPr algn="ctr"/>
            <a:r>
              <a:rPr lang="en-US" sz="1100" dirty="0">
                <a:solidFill>
                  <a:srgbClr val="1F497D">
                    <a:lumMod val="50000"/>
                  </a:srgbClr>
                </a:solidFill>
              </a:rPr>
              <a:t>Director, Procurement Service I</a:t>
            </a:r>
          </a:p>
        </p:txBody>
      </p:sp>
      <p:sp>
        <p:nvSpPr>
          <p:cNvPr id="73" name="Rounded Rectangle 42">
            <a:extLst>
              <a:ext uri="{FF2B5EF4-FFF2-40B4-BE49-F238E27FC236}">
                <a16:creationId xmlns:a16="http://schemas.microsoft.com/office/drawing/2014/main" id="{CB26CE2D-4D19-5F97-8576-1F7D4D473342}"/>
              </a:ext>
            </a:extLst>
          </p:cNvPr>
          <p:cNvSpPr/>
          <p:nvPr/>
        </p:nvSpPr>
        <p:spPr bwMode="auto">
          <a:xfrm>
            <a:off x="6688890" y="4129807"/>
            <a:ext cx="1335859"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Juan Quinones</a:t>
            </a:r>
          </a:p>
          <a:p>
            <a:pPr algn="ctr"/>
            <a:r>
              <a:rPr lang="en-US" sz="1100" dirty="0">
                <a:solidFill>
                  <a:srgbClr val="1F497D">
                    <a:lumMod val="50000"/>
                  </a:srgbClr>
                </a:solidFill>
              </a:rPr>
              <a:t>Director, Procurement Service J</a:t>
            </a:r>
          </a:p>
        </p:txBody>
      </p:sp>
      <p:sp>
        <p:nvSpPr>
          <p:cNvPr id="83" name="Rounded Rectangle 42">
            <a:extLst>
              <a:ext uri="{FF2B5EF4-FFF2-40B4-BE49-F238E27FC236}">
                <a16:creationId xmlns:a16="http://schemas.microsoft.com/office/drawing/2014/main" id="{B795C6CC-1945-B5BC-EAF2-DA2BC826944D}"/>
              </a:ext>
            </a:extLst>
          </p:cNvPr>
          <p:cNvSpPr/>
          <p:nvPr/>
        </p:nvSpPr>
        <p:spPr bwMode="auto">
          <a:xfrm>
            <a:off x="4627657" y="5196607"/>
            <a:ext cx="1402341" cy="670793"/>
          </a:xfrm>
          <a:prstGeom prst="roundRect">
            <a:avLst/>
          </a:prstGeom>
        </p:spPr>
        <p:style>
          <a:lnRef idx="1">
            <a:schemeClr val="accent5">
              <a:hueOff val="0"/>
              <a:satOff val="0"/>
              <a:lumOff val="0"/>
              <a:alphaOff val="0"/>
            </a:schemeClr>
          </a:lnRef>
          <a:fillRef idx="1">
            <a:schemeClr val="accent5">
              <a:alpha val="90000"/>
              <a:tint val="40000"/>
              <a:hueOff val="0"/>
              <a:satOff val="0"/>
              <a:lumOff val="0"/>
              <a:alphaOff val="0"/>
            </a:schemeClr>
          </a:fillRef>
          <a:effectRef idx="2">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290" tIns="73290" rIns="73290" bIns="73290" numCol="1" spcCol="1270" anchor="ctr" anchorCtr="0">
            <a:noAutofit/>
          </a:bodyPr>
          <a:lstStyle/>
          <a:p>
            <a:pPr algn="ctr"/>
            <a:r>
              <a:rPr lang="en-US" sz="1100" b="1" dirty="0">
                <a:solidFill>
                  <a:srgbClr val="1F497D">
                    <a:lumMod val="50000"/>
                  </a:srgbClr>
                </a:solidFill>
              </a:rPr>
              <a:t>Jon Smolenski</a:t>
            </a:r>
          </a:p>
          <a:p>
            <a:pPr algn="ctr"/>
            <a:r>
              <a:rPr lang="en-US" sz="1100" dirty="0">
                <a:solidFill>
                  <a:srgbClr val="1F497D">
                    <a:lumMod val="50000"/>
                  </a:srgbClr>
                </a:solidFill>
              </a:rPr>
              <a:t>Director, Engineering Service</a:t>
            </a:r>
          </a:p>
        </p:txBody>
      </p:sp>
    </p:spTree>
    <p:extLst>
      <p:ext uri="{BB962C8B-B14F-4D97-AF65-F5344CB8AC3E}">
        <p14:creationId xmlns:p14="http://schemas.microsoft.com/office/powerpoint/2010/main" val="26298419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B646D7A-35E2-0DFA-D0CA-8EB3559F341A}"/>
              </a:ext>
            </a:extLst>
          </p:cNvPr>
          <p:cNvSpPr>
            <a:spLocks noGrp="1"/>
          </p:cNvSpPr>
          <p:nvPr>
            <p:ph type="title"/>
          </p:nvPr>
        </p:nvSpPr>
        <p:spPr/>
        <p:txBody>
          <a:bodyPr>
            <a:normAutofit/>
          </a:bodyPr>
          <a:lstStyle/>
          <a:p>
            <a:r>
              <a:rPr lang="en-US" sz="3200" dirty="0"/>
              <a:t>Notable Zero Trust Accomplishments (1 of 2)</a:t>
            </a:r>
          </a:p>
        </p:txBody>
      </p:sp>
      <p:sp>
        <p:nvSpPr>
          <p:cNvPr id="3" name="Content Placeholder 2">
            <a:extLst>
              <a:ext uri="{FF2B5EF4-FFF2-40B4-BE49-F238E27FC236}">
                <a16:creationId xmlns:a16="http://schemas.microsoft.com/office/drawing/2014/main" id="{B8E466E7-8E41-C248-8422-57053D1D85CD}"/>
              </a:ext>
            </a:extLst>
          </p:cNvPr>
          <p:cNvSpPr>
            <a:spLocks noGrp="1"/>
          </p:cNvSpPr>
          <p:nvPr>
            <p:ph idx="1"/>
          </p:nvPr>
        </p:nvSpPr>
        <p:spPr>
          <a:xfrm>
            <a:off x="260425" y="668352"/>
            <a:ext cx="8534400" cy="629217"/>
          </a:xfrm>
        </p:spPr>
        <p:txBody>
          <a:bodyPr/>
          <a:lstStyle/>
          <a:p>
            <a:pPr marL="0" indent="0">
              <a:buNone/>
            </a:pPr>
            <a:r>
              <a:rPr lang="en-US" sz="2000" i="1" dirty="0"/>
              <a:t>VA has accelerated ZT efforts and strengthened its cybersecurity posture.</a:t>
            </a:r>
          </a:p>
        </p:txBody>
      </p:sp>
      <p:sp>
        <p:nvSpPr>
          <p:cNvPr id="7" name="Content Placeholder 6">
            <a:extLst>
              <a:ext uri="{FF2B5EF4-FFF2-40B4-BE49-F238E27FC236}">
                <a16:creationId xmlns:a16="http://schemas.microsoft.com/office/drawing/2014/main" id="{7A7B3DD8-A976-F190-F6B0-D72E109D8730}"/>
              </a:ext>
            </a:extLst>
          </p:cNvPr>
          <p:cNvSpPr>
            <a:spLocks noGrp="1"/>
          </p:cNvSpPr>
          <p:nvPr>
            <p:ph idx="14"/>
          </p:nvPr>
        </p:nvSpPr>
        <p:spPr>
          <a:xfrm>
            <a:off x="260424" y="1356183"/>
            <a:ext cx="8700695" cy="1879827"/>
          </a:xfrm>
        </p:spPr>
        <p:txBody>
          <a:bodyPr/>
          <a:lstStyle/>
          <a:p>
            <a:pPr marL="0" indent="0">
              <a:lnSpc>
                <a:spcPct val="90000"/>
              </a:lnSpc>
              <a:spcBef>
                <a:spcPts val="0"/>
              </a:spcBef>
              <a:spcAft>
                <a:spcPts val="400"/>
              </a:spcAft>
              <a:buNone/>
            </a:pPr>
            <a:r>
              <a:rPr lang="en-US" sz="2000" b="1" dirty="0"/>
              <a:t>Transitioned to a unified EDR program to enhance VA’s threat detection: </a:t>
            </a:r>
          </a:p>
          <a:p>
            <a:pPr>
              <a:lnSpc>
                <a:spcPct val="90000"/>
              </a:lnSpc>
              <a:spcBef>
                <a:spcPts val="0"/>
              </a:spcBef>
              <a:spcAft>
                <a:spcPts val="400"/>
              </a:spcAft>
            </a:pPr>
            <a:r>
              <a:rPr lang="en-US" sz="2000" dirty="0"/>
              <a:t>Consolidated EDR capabilities using Microsoft Defender for Endpoint (MDE).</a:t>
            </a:r>
          </a:p>
          <a:p>
            <a:pPr>
              <a:lnSpc>
                <a:spcPct val="90000"/>
              </a:lnSpc>
              <a:spcBef>
                <a:spcPts val="0"/>
              </a:spcBef>
              <a:spcAft>
                <a:spcPts val="400"/>
              </a:spcAft>
            </a:pPr>
            <a:r>
              <a:rPr lang="en-US" sz="2000" dirty="0"/>
              <a:t>EDR consolidation reduced overhead, decreased the number of external tools and licenses in use, and enhanced data collection and integration.</a:t>
            </a:r>
          </a:p>
          <a:p>
            <a:pPr>
              <a:lnSpc>
                <a:spcPct val="90000"/>
              </a:lnSpc>
              <a:spcBef>
                <a:spcPts val="0"/>
              </a:spcBef>
              <a:spcAft>
                <a:spcPts val="400"/>
              </a:spcAft>
            </a:pPr>
            <a:r>
              <a:rPr lang="en-US" sz="2000" dirty="0"/>
              <a:t>VA is anticipating the Microsoft Persistent Access Capability (PAC) roll out to share EDR data with CISA.</a:t>
            </a:r>
          </a:p>
        </p:txBody>
      </p:sp>
      <p:sp>
        <p:nvSpPr>
          <p:cNvPr id="6" name="Content Placeholder 7">
            <a:extLst>
              <a:ext uri="{FF2B5EF4-FFF2-40B4-BE49-F238E27FC236}">
                <a16:creationId xmlns:a16="http://schemas.microsoft.com/office/drawing/2014/main" id="{C5E0E3F2-DB6E-B9FB-F3E4-40584DE91200}"/>
              </a:ext>
            </a:extLst>
          </p:cNvPr>
          <p:cNvSpPr>
            <a:spLocks noGrp="1"/>
          </p:cNvSpPr>
          <p:nvPr>
            <p:ph idx="12"/>
          </p:nvPr>
        </p:nvSpPr>
        <p:spPr>
          <a:xfrm>
            <a:off x="260424" y="3536609"/>
            <a:ext cx="8700695" cy="2040384"/>
          </a:xfrm>
        </p:spPr>
        <p:txBody>
          <a:bodyPr vert="horz" lIns="91440" tIns="45720" rIns="91440" bIns="45720" rtlCol="0" anchor="t">
            <a:noAutofit/>
          </a:bodyPr>
          <a:lstStyle/>
          <a:p>
            <a:pPr marL="0" indent="0">
              <a:lnSpc>
                <a:spcPct val="90000"/>
              </a:lnSpc>
              <a:spcBef>
                <a:spcPts val="0"/>
              </a:spcBef>
              <a:spcAft>
                <a:spcPts val="400"/>
              </a:spcAft>
              <a:buNone/>
            </a:pPr>
            <a:r>
              <a:rPr lang="en-US" sz="2000" b="1" dirty="0"/>
              <a:t>Achieved 97% MFA at the boundary level to secure VA systems and operations:</a:t>
            </a:r>
          </a:p>
          <a:p>
            <a:pPr>
              <a:lnSpc>
                <a:spcPct val="90000"/>
              </a:lnSpc>
              <a:spcBef>
                <a:spcPts val="0"/>
              </a:spcBef>
              <a:spcAft>
                <a:spcPts val="400"/>
              </a:spcAft>
            </a:pPr>
            <a:r>
              <a:rPr lang="en-US" sz="2000" dirty="0"/>
              <a:t>VA is exceeding the 90% goal for MFA.</a:t>
            </a:r>
            <a:endParaRPr lang="en-US" sz="2000" dirty="0">
              <a:cs typeface="Calibri"/>
            </a:endParaRPr>
          </a:p>
          <a:p>
            <a:pPr>
              <a:lnSpc>
                <a:spcPct val="90000"/>
              </a:lnSpc>
              <a:spcBef>
                <a:spcPts val="0"/>
              </a:spcBef>
              <a:spcAft>
                <a:spcPts val="400"/>
              </a:spcAft>
            </a:pPr>
            <a:r>
              <a:rPr lang="en-US" sz="2000" dirty="0"/>
              <a:t>Plans are in place to achieve 100% by the end of 2024.</a:t>
            </a:r>
            <a:endParaRPr lang="en-US" sz="2000" dirty="0">
              <a:cs typeface="Calibri"/>
            </a:endParaRPr>
          </a:p>
          <a:p>
            <a:pPr>
              <a:lnSpc>
                <a:spcPct val="90000"/>
              </a:lnSpc>
              <a:spcBef>
                <a:spcPts val="0"/>
              </a:spcBef>
              <a:spcAft>
                <a:spcPts val="400"/>
              </a:spcAft>
            </a:pPr>
            <a:r>
              <a:rPr lang="en-US" sz="2000" dirty="0"/>
              <a:t>Over 95% of network access occurs with MFA.</a:t>
            </a:r>
          </a:p>
          <a:p>
            <a:pPr>
              <a:lnSpc>
                <a:spcPct val="90000"/>
              </a:lnSpc>
              <a:spcBef>
                <a:spcPts val="0"/>
              </a:spcBef>
              <a:spcAft>
                <a:spcPts val="400"/>
              </a:spcAft>
            </a:pPr>
            <a:r>
              <a:rPr lang="en-US" sz="2000" dirty="0"/>
              <a:t>Strong alternatives to PIV exemptions are being tested.</a:t>
            </a:r>
          </a:p>
        </p:txBody>
      </p:sp>
      <p:sp>
        <p:nvSpPr>
          <p:cNvPr id="8" name="Slide Number Placeholder 7">
            <a:extLst>
              <a:ext uri="{FF2B5EF4-FFF2-40B4-BE49-F238E27FC236}">
                <a16:creationId xmlns:a16="http://schemas.microsoft.com/office/drawing/2014/main" id="{BAAC9DA5-7D4F-9A23-9646-D7BD49803A74}"/>
              </a:ext>
            </a:extLst>
          </p:cNvPr>
          <p:cNvSpPr>
            <a:spLocks noGrp="1"/>
          </p:cNvSpPr>
          <p:nvPr>
            <p:ph type="sldNum" sz="quarter" idx="19"/>
          </p:nvPr>
        </p:nvSpPr>
        <p:spPr/>
        <p:txBody>
          <a:bodyPr/>
          <a:lstStyle/>
          <a:p>
            <a:fld id="{D983F1FA-211D-3044-9E35-958DFBC26156}" type="slidenum">
              <a:rPr lang="en-US" smtClean="0">
                <a:solidFill>
                  <a:prstClr val="white"/>
                </a:solidFill>
              </a:rPr>
              <a:pPr/>
              <a:t>90</a:t>
            </a:fld>
            <a:endParaRPr lang="en-US">
              <a:solidFill>
                <a:prstClr val="white"/>
              </a:solidFill>
            </a:endParaRPr>
          </a:p>
        </p:txBody>
      </p:sp>
    </p:spTree>
    <p:extLst>
      <p:ext uri="{BB962C8B-B14F-4D97-AF65-F5344CB8AC3E}">
        <p14:creationId xmlns:p14="http://schemas.microsoft.com/office/powerpoint/2010/main" val="822071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5B559-636A-939B-A5C1-D33165966D19}"/>
              </a:ext>
            </a:extLst>
          </p:cNvPr>
          <p:cNvSpPr>
            <a:spLocks noGrp="1"/>
          </p:cNvSpPr>
          <p:nvPr>
            <p:ph type="title"/>
          </p:nvPr>
        </p:nvSpPr>
        <p:spPr/>
        <p:txBody>
          <a:bodyPr>
            <a:normAutofit/>
          </a:bodyPr>
          <a:lstStyle/>
          <a:p>
            <a:r>
              <a:rPr lang="en-US" sz="3200" dirty="0"/>
              <a:t>Notable Zero Trust Accomplishments (2 of 2)</a:t>
            </a:r>
          </a:p>
        </p:txBody>
      </p:sp>
      <p:sp>
        <p:nvSpPr>
          <p:cNvPr id="7" name="Content Placeholder 4">
            <a:extLst>
              <a:ext uri="{FF2B5EF4-FFF2-40B4-BE49-F238E27FC236}">
                <a16:creationId xmlns:a16="http://schemas.microsoft.com/office/drawing/2014/main" id="{CF39006A-172D-92E5-27B5-3C7C5F008F9A}"/>
              </a:ext>
            </a:extLst>
          </p:cNvPr>
          <p:cNvSpPr txBox="1">
            <a:spLocks/>
          </p:cNvSpPr>
          <p:nvPr/>
        </p:nvSpPr>
        <p:spPr>
          <a:xfrm>
            <a:off x="219456" y="785155"/>
            <a:ext cx="8705088" cy="171830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400"/>
              </a:spcAft>
              <a:buNone/>
            </a:pPr>
            <a:r>
              <a:rPr lang="en-US" sz="2000" b="1" dirty="0"/>
              <a:t>Encryption deployed to safeguard VA systems and data:</a:t>
            </a:r>
          </a:p>
          <a:p>
            <a:pPr>
              <a:lnSpc>
                <a:spcPct val="90000"/>
              </a:lnSpc>
              <a:spcBef>
                <a:spcPts val="0"/>
              </a:spcBef>
              <a:spcAft>
                <a:spcPts val="400"/>
              </a:spcAft>
            </a:pPr>
            <a:r>
              <a:rPr lang="en-US" sz="2000" dirty="0">
                <a:cs typeface="Calibri"/>
              </a:rPr>
              <a:t>DAR encryption is deployed 99% VA-wide.</a:t>
            </a:r>
          </a:p>
          <a:p>
            <a:pPr>
              <a:lnSpc>
                <a:spcPct val="90000"/>
              </a:lnSpc>
              <a:spcBef>
                <a:spcPts val="0"/>
              </a:spcBef>
              <a:spcAft>
                <a:spcPts val="400"/>
              </a:spcAft>
            </a:pPr>
            <a:r>
              <a:rPr lang="en-US" sz="2000" dirty="0">
                <a:cs typeface="Calibri"/>
              </a:rPr>
              <a:t>DIT encryption is deployed 98% VA-wide.</a:t>
            </a:r>
          </a:p>
          <a:p>
            <a:pPr lvl="1">
              <a:lnSpc>
                <a:spcPct val="90000"/>
              </a:lnSpc>
              <a:spcBef>
                <a:spcPts val="0"/>
              </a:spcBef>
              <a:spcAft>
                <a:spcPts val="400"/>
              </a:spcAft>
            </a:pPr>
            <a:r>
              <a:rPr lang="en-US" sz="2000" dirty="0">
                <a:solidFill>
                  <a:srgbClr val="000000"/>
                </a:solidFill>
                <a:cs typeface="Calibri"/>
              </a:rPr>
              <a:t>Working to move all possible applications and APIs to secure connections and provide ZT-enabled protections for systems that cannot accept encrypted connections.</a:t>
            </a:r>
          </a:p>
        </p:txBody>
      </p:sp>
      <p:sp>
        <p:nvSpPr>
          <p:cNvPr id="8" name="Content Placeholder 7">
            <a:extLst>
              <a:ext uri="{FF2B5EF4-FFF2-40B4-BE49-F238E27FC236}">
                <a16:creationId xmlns:a16="http://schemas.microsoft.com/office/drawing/2014/main" id="{803CBE9D-588F-9A33-0547-CF9AEFF30407}"/>
              </a:ext>
            </a:extLst>
          </p:cNvPr>
          <p:cNvSpPr>
            <a:spLocks noGrp="1"/>
          </p:cNvSpPr>
          <p:nvPr>
            <p:ph idx="12"/>
          </p:nvPr>
        </p:nvSpPr>
        <p:spPr>
          <a:xfrm>
            <a:off x="219456" y="2777644"/>
            <a:ext cx="8558784" cy="3442528"/>
          </a:xfrm>
        </p:spPr>
        <p:txBody>
          <a:bodyPr vert="horz" lIns="91440" tIns="45720" rIns="91440" bIns="45720" rtlCol="0" anchor="t">
            <a:noAutofit/>
          </a:bodyPr>
          <a:lstStyle/>
          <a:p>
            <a:pPr marL="0" indent="0">
              <a:spcBef>
                <a:spcPts val="0"/>
              </a:spcBef>
              <a:spcAft>
                <a:spcPts val="400"/>
              </a:spcAft>
              <a:buNone/>
            </a:pPr>
            <a:r>
              <a:rPr lang="en-US" sz="2000" b="1" dirty="0"/>
              <a:t>Instituted a comprehensive</a:t>
            </a:r>
            <a:r>
              <a:rPr lang="en-US" sz="2000" b="1" i="1" dirty="0"/>
              <a:t> </a:t>
            </a:r>
            <a:r>
              <a:rPr lang="en-US" sz="2000" b="1" dirty="0"/>
              <a:t>phishing prevention program to help secure VA users against threat actors: </a:t>
            </a:r>
          </a:p>
          <a:p>
            <a:pPr>
              <a:lnSpc>
                <a:spcPct val="90000"/>
              </a:lnSpc>
              <a:spcBef>
                <a:spcPts val="0"/>
              </a:spcBef>
              <a:spcAft>
                <a:spcPts val="400"/>
              </a:spcAft>
            </a:pPr>
            <a:r>
              <a:rPr lang="en-US" sz="2000" dirty="0"/>
              <a:t>Number of phishing assessment emails sent from FY22 through FY24 has climbed dramatically:</a:t>
            </a:r>
          </a:p>
          <a:p>
            <a:pPr lvl="1">
              <a:lnSpc>
                <a:spcPct val="90000"/>
              </a:lnSpc>
              <a:spcBef>
                <a:spcPts val="0"/>
              </a:spcBef>
              <a:spcAft>
                <a:spcPts val="400"/>
              </a:spcAft>
            </a:pPr>
            <a:r>
              <a:rPr lang="en-US" sz="2000" dirty="0"/>
              <a:t>FY23 up 190% from FY22: As of May 15, 2024, up 135% from FY23.</a:t>
            </a:r>
          </a:p>
          <a:p>
            <a:pPr>
              <a:lnSpc>
                <a:spcPct val="90000"/>
              </a:lnSpc>
              <a:spcBef>
                <a:spcPts val="0"/>
              </a:spcBef>
              <a:spcAft>
                <a:spcPts val="400"/>
              </a:spcAft>
            </a:pPr>
            <a:r>
              <a:rPr lang="en-US" sz="2000" dirty="0"/>
              <a:t>Education and testing materials have vastly improved:</a:t>
            </a:r>
          </a:p>
          <a:p>
            <a:pPr lvl="1">
              <a:lnSpc>
                <a:spcPct val="90000"/>
              </a:lnSpc>
              <a:spcBef>
                <a:spcPts val="0"/>
              </a:spcBef>
              <a:spcAft>
                <a:spcPts val="400"/>
              </a:spcAft>
            </a:pPr>
            <a:r>
              <a:rPr lang="en-US" sz="2000" dirty="0"/>
              <a:t>Incorporated videos and screenshots of dangerous areas within a phish for compromised users to review.</a:t>
            </a:r>
          </a:p>
          <a:p>
            <a:pPr lvl="1">
              <a:lnSpc>
                <a:spcPct val="90000"/>
              </a:lnSpc>
              <a:spcBef>
                <a:spcPts val="0"/>
              </a:spcBef>
              <a:spcAft>
                <a:spcPts val="400"/>
              </a:spcAft>
            </a:pPr>
            <a:r>
              <a:rPr lang="en-US" sz="2000" dirty="0"/>
              <a:t>Developed more phishing training fliers and distributed to end-users.</a:t>
            </a:r>
          </a:p>
          <a:p>
            <a:pPr>
              <a:lnSpc>
                <a:spcPct val="90000"/>
              </a:lnSpc>
              <a:spcBef>
                <a:spcPts val="0"/>
              </a:spcBef>
              <a:spcAft>
                <a:spcPts val="400"/>
              </a:spcAft>
            </a:pPr>
            <a:r>
              <a:rPr lang="en-US" sz="2000" dirty="0"/>
              <a:t>Over 95% of VA’s users now use phishing-resistant MFA.</a:t>
            </a:r>
          </a:p>
        </p:txBody>
      </p:sp>
      <p:sp>
        <p:nvSpPr>
          <p:cNvPr id="3" name="Slide Number Placeholder 2">
            <a:extLst>
              <a:ext uri="{FF2B5EF4-FFF2-40B4-BE49-F238E27FC236}">
                <a16:creationId xmlns:a16="http://schemas.microsoft.com/office/drawing/2014/main" id="{D99E9ED6-41ED-83BC-16F3-5D767BA320EE}"/>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0728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B646D7A-35E2-0DFA-D0CA-8EB3559F341A}"/>
              </a:ext>
            </a:extLst>
          </p:cNvPr>
          <p:cNvSpPr>
            <a:spLocks noGrp="1"/>
          </p:cNvSpPr>
          <p:nvPr>
            <p:ph type="title"/>
          </p:nvPr>
        </p:nvSpPr>
        <p:spPr/>
        <p:txBody>
          <a:bodyPr>
            <a:normAutofit/>
          </a:bodyPr>
          <a:lstStyle/>
          <a:p>
            <a:r>
              <a:rPr lang="en-US" sz="3200" dirty="0"/>
              <a:t>OIS FY24 Accomplishments by Division (1 of 2)</a:t>
            </a:r>
          </a:p>
        </p:txBody>
      </p:sp>
      <p:sp>
        <p:nvSpPr>
          <p:cNvPr id="3" name="Content Placeholder 2">
            <a:extLst>
              <a:ext uri="{FF2B5EF4-FFF2-40B4-BE49-F238E27FC236}">
                <a16:creationId xmlns:a16="http://schemas.microsoft.com/office/drawing/2014/main" id="{B8E466E7-8E41-C248-8422-57053D1D85CD}"/>
              </a:ext>
            </a:extLst>
          </p:cNvPr>
          <p:cNvSpPr>
            <a:spLocks noGrp="1"/>
          </p:cNvSpPr>
          <p:nvPr>
            <p:ph idx="1"/>
          </p:nvPr>
        </p:nvSpPr>
        <p:spPr>
          <a:xfrm>
            <a:off x="260425" y="668352"/>
            <a:ext cx="8534400" cy="1183234"/>
          </a:xfrm>
        </p:spPr>
        <p:txBody>
          <a:bodyPr/>
          <a:lstStyle/>
          <a:p>
            <a:pPr marL="0" indent="0">
              <a:buNone/>
            </a:pPr>
            <a:r>
              <a:rPr lang="en-US" sz="2000" i="1" dirty="0">
                <a:solidFill>
                  <a:srgbClr val="000000"/>
                </a:solidFill>
              </a:rPr>
              <a:t>OIS continues to </a:t>
            </a:r>
            <a:r>
              <a:rPr lang="en-US" sz="2000" b="1" i="1" dirty="0">
                <a:solidFill>
                  <a:srgbClr val="000000"/>
                </a:solidFill>
              </a:rPr>
              <a:t>advance efforts to strengthen VA’s cybersecurity posture </a:t>
            </a:r>
            <a:r>
              <a:rPr lang="en-US" sz="2000" i="1" dirty="0">
                <a:solidFill>
                  <a:srgbClr val="000000"/>
                </a:solidFill>
              </a:rPr>
              <a:t>across three (3) organizational pillars. The highlighted accomplishments contribute to a collaborative culture across OIS and establish a more cohesive framework to </a:t>
            </a:r>
            <a:r>
              <a:rPr lang="en-US" sz="2000" b="1" i="1" dirty="0">
                <a:solidFill>
                  <a:srgbClr val="000000"/>
                </a:solidFill>
              </a:rPr>
              <a:t>keep VA ahead of the ever-evolving technological landscape</a:t>
            </a:r>
            <a:r>
              <a:rPr lang="en-US" sz="2000" i="1" dirty="0">
                <a:solidFill>
                  <a:srgbClr val="000000"/>
                </a:solidFill>
              </a:rPr>
              <a:t>. </a:t>
            </a:r>
          </a:p>
        </p:txBody>
      </p:sp>
      <p:graphicFrame>
        <p:nvGraphicFramePr>
          <p:cNvPr id="17" name="Table 16">
            <a:extLst>
              <a:ext uri="{FF2B5EF4-FFF2-40B4-BE49-F238E27FC236}">
                <a16:creationId xmlns:a16="http://schemas.microsoft.com/office/drawing/2014/main" id="{0D597407-B721-9A21-1F83-C775573480A6}"/>
              </a:ext>
            </a:extLst>
          </p:cNvPr>
          <p:cNvGraphicFramePr>
            <a:graphicFrameLocks noGrp="1"/>
          </p:cNvGraphicFramePr>
          <p:nvPr/>
        </p:nvGraphicFramePr>
        <p:xfrm>
          <a:off x="278892" y="2136993"/>
          <a:ext cx="8586216" cy="2398727"/>
        </p:xfrm>
        <a:graphic>
          <a:graphicData uri="http://schemas.openxmlformats.org/drawingml/2006/table">
            <a:tbl>
              <a:tblPr firstRow="1" bandRow="1"/>
              <a:tblGrid>
                <a:gridCol w="2309187">
                  <a:extLst>
                    <a:ext uri="{9D8B030D-6E8A-4147-A177-3AD203B41FA5}">
                      <a16:colId xmlns:a16="http://schemas.microsoft.com/office/drawing/2014/main" val="3720837466"/>
                    </a:ext>
                  </a:extLst>
                </a:gridCol>
                <a:gridCol w="6277029">
                  <a:extLst>
                    <a:ext uri="{9D8B030D-6E8A-4147-A177-3AD203B41FA5}">
                      <a16:colId xmlns:a16="http://schemas.microsoft.com/office/drawing/2014/main" val="1881842992"/>
                    </a:ext>
                  </a:extLst>
                </a:gridCol>
              </a:tblGrid>
              <a:tr h="47848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lvl="0" algn="ctr">
                        <a:buNone/>
                      </a:pPr>
                      <a:r>
                        <a:rPr lang="en-US" sz="2000" dirty="0">
                          <a:solidFill>
                            <a:srgbClr val="FFFFFF"/>
                          </a:solidFill>
                          <a:latin typeface="+mn-lt"/>
                        </a:rPr>
                        <a:t>Organizational Pillar</a:t>
                      </a:r>
                    </a:p>
                  </a:txBody>
                  <a:tcPr anchor="ctr">
                    <a:lnL w="12700" cap="flat" cmpd="sng" algn="ctr">
                      <a:solidFill>
                        <a:srgbClr val="000000">
                          <a:lumMod val="85000"/>
                        </a:srgbClr>
                      </a:solidFill>
                      <a:prstDash val="solid"/>
                      <a:round/>
                      <a:headEnd type="none" w="med" len="med"/>
                      <a:tailEnd type="none" w="med" len="med"/>
                    </a:lnL>
                    <a:lnR w="12700" cap="flat" cmpd="sng" algn="ctr">
                      <a:solidFill>
                        <a:srgbClr val="000000">
                          <a:lumMod val="85000"/>
                        </a:srgbClr>
                      </a:solidFill>
                      <a:prstDash val="solid"/>
                      <a:round/>
                      <a:headEnd type="none" w="med" len="med"/>
                      <a:tailEnd type="none" w="med" len="med"/>
                    </a:lnR>
                    <a:lnT w="12700" cap="flat" cmpd="sng" algn="ctr">
                      <a:solidFill>
                        <a:srgbClr val="000000">
                          <a:lumMod val="85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12F4E"/>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rtl="0" eaLnBrk="1" fontAlgn="base" latinLnBrk="0" hangingPunct="1">
                        <a:lnSpc>
                          <a:spcPct val="100000"/>
                        </a:lnSpc>
                        <a:spcBef>
                          <a:spcPct val="20000"/>
                        </a:spcBef>
                        <a:spcAft>
                          <a:spcPct val="0"/>
                        </a:spcAft>
                        <a:buFont typeface="Wingdings" pitchFamily="2" charset="2"/>
                        <a:buNone/>
                      </a:pPr>
                      <a:r>
                        <a:rPr lang="en-ZA" sz="2000" b="1" i="0" u="none" strike="noStrike" kern="1200" cap="none" normalizeH="0" baseline="0" dirty="0">
                          <a:ln>
                            <a:noFill/>
                          </a:ln>
                          <a:solidFill>
                            <a:srgbClr val="FFFFFF"/>
                          </a:solidFill>
                          <a:effectLst/>
                          <a:latin typeface="+mn-lt"/>
                          <a:ea typeface="Verdana"/>
                          <a:cs typeface="Arial"/>
                        </a:rPr>
                        <a:t>Accomplishments</a:t>
                      </a:r>
                      <a:endParaRPr kumimoji="0" lang="en-ZA" sz="2000" b="1" i="0" u="none" strike="noStrike" kern="1200" cap="none" normalizeH="0" baseline="0" dirty="0">
                        <a:ln>
                          <a:noFill/>
                        </a:ln>
                        <a:solidFill>
                          <a:srgbClr val="FFFFFF"/>
                        </a:solidFill>
                        <a:effectLst/>
                        <a:latin typeface="+mn-lt"/>
                        <a:ea typeface="Verdana"/>
                        <a:cs typeface="Arial"/>
                      </a:endParaRPr>
                    </a:p>
                  </a:txBody>
                  <a:tcPr marL="45720" marR="45720" anchor="ctr">
                    <a:lnL w="12700" cap="flat" cmpd="sng" algn="ctr">
                      <a:solidFill>
                        <a:srgbClr val="000000">
                          <a:lumMod val="85000"/>
                        </a:srgbClr>
                      </a:solidFill>
                      <a:prstDash val="solid"/>
                      <a:round/>
                      <a:headEnd type="none" w="med" len="med"/>
                      <a:tailEnd type="none" w="med" len="med"/>
                    </a:lnL>
                    <a:lnR w="12700" cap="flat" cmpd="sng" algn="ctr">
                      <a:solidFill>
                        <a:srgbClr val="000000">
                          <a:lumMod val="85000"/>
                        </a:srgbClr>
                      </a:solidFill>
                      <a:prstDash val="solid"/>
                      <a:round/>
                      <a:headEnd type="none" w="med" len="med"/>
                      <a:tailEnd type="none" w="med" len="med"/>
                    </a:lnR>
                    <a:lnT w="12700" cap="flat" cmpd="sng" algn="ctr">
                      <a:solidFill>
                        <a:srgbClr val="000000">
                          <a:lumMod val="75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12F4E"/>
                    </a:solidFill>
                  </a:tcPr>
                </a:tc>
                <a:extLst>
                  <a:ext uri="{0D108BD9-81ED-4DB2-BD59-A6C34878D82A}">
                    <a16:rowId xmlns:a16="http://schemas.microsoft.com/office/drawing/2014/main" val="2433813458"/>
                  </a:ext>
                </a:extLst>
              </a:tr>
              <a:tr h="1828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rtl="0" eaLnBrk="1" fontAlgn="t" latinLnBrk="0" hangingPunct="1">
                        <a:lnSpc>
                          <a:spcPct val="100000"/>
                        </a:lnSpc>
                        <a:spcBef>
                          <a:spcPts val="0"/>
                        </a:spcBef>
                        <a:spcAft>
                          <a:spcPts val="200"/>
                        </a:spcAft>
                        <a:buFontTx/>
                        <a:buNone/>
                      </a:pPr>
                      <a:r>
                        <a:rPr lang="en-US" sz="2000" b="1" dirty="0">
                          <a:solidFill>
                            <a:srgbClr val="000000"/>
                          </a:solidFill>
                          <a:latin typeface="+mn-lt"/>
                        </a:rPr>
                        <a:t>Information</a:t>
                      </a:r>
                      <a:r>
                        <a:rPr lang="en-US" sz="2000" dirty="0">
                          <a:solidFill>
                            <a:srgbClr val="000000"/>
                          </a:solidFill>
                          <a:latin typeface="+mn-lt"/>
                        </a:rPr>
                        <a:t> </a:t>
                      </a:r>
                      <a:r>
                        <a:rPr lang="en-US" sz="2000" b="1" dirty="0">
                          <a:solidFill>
                            <a:srgbClr val="000000"/>
                          </a:solidFill>
                          <a:latin typeface="+mn-lt"/>
                        </a:rPr>
                        <a:t>Security</a:t>
                      </a:r>
                      <a:r>
                        <a:rPr lang="en-US" sz="2000" dirty="0">
                          <a:solidFill>
                            <a:srgbClr val="000000"/>
                          </a:solidFill>
                          <a:latin typeface="+mn-lt"/>
                        </a:rPr>
                        <a:t> </a:t>
                      </a:r>
                      <a:r>
                        <a:rPr lang="en-US" sz="2000" b="1" dirty="0">
                          <a:solidFill>
                            <a:srgbClr val="000000"/>
                          </a:solidFill>
                          <a:latin typeface="+mn-lt"/>
                        </a:rPr>
                        <a:t>Programs</a:t>
                      </a:r>
                      <a:r>
                        <a:rPr lang="en-US" sz="2000" dirty="0">
                          <a:solidFill>
                            <a:srgbClr val="000000"/>
                          </a:solidFill>
                          <a:latin typeface="+mn-lt"/>
                        </a:rPr>
                        <a:t> </a:t>
                      </a:r>
                      <a:r>
                        <a:rPr lang="en-US" sz="2000" b="1" dirty="0">
                          <a:solidFill>
                            <a:srgbClr val="000000"/>
                          </a:solidFill>
                          <a:latin typeface="+mn-lt"/>
                        </a:rPr>
                        <a:t>and</a:t>
                      </a:r>
                      <a:r>
                        <a:rPr lang="en-US" sz="2000" dirty="0">
                          <a:solidFill>
                            <a:srgbClr val="000000"/>
                          </a:solidFill>
                          <a:latin typeface="+mn-lt"/>
                        </a:rPr>
                        <a:t> </a:t>
                      </a:r>
                      <a:r>
                        <a:rPr lang="en-US" sz="2000" b="1" dirty="0">
                          <a:solidFill>
                            <a:srgbClr val="000000"/>
                          </a:solidFill>
                          <a:latin typeface="+mn-lt"/>
                        </a:rPr>
                        <a:t>Logistics (ISPL)</a:t>
                      </a:r>
                    </a:p>
                  </a:txBody>
                  <a:tcPr marT="27432" marB="274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171450" indent="-171450">
                        <a:lnSpc>
                          <a:spcPct val="100000"/>
                        </a:lnSpc>
                        <a:spcBef>
                          <a:spcPts val="0"/>
                        </a:spcBef>
                        <a:spcAft>
                          <a:spcPts val="0"/>
                        </a:spcAft>
                        <a:buFont typeface="Arial" panose="020B0604020202020204" pitchFamily="34" charset="0"/>
                        <a:buChar char="•"/>
                      </a:pPr>
                      <a:r>
                        <a:rPr lang="en-US" sz="2000" kern="1200" dirty="0">
                          <a:solidFill>
                            <a:srgbClr val="000000"/>
                          </a:solidFill>
                          <a:latin typeface="+mn-lt"/>
                          <a:ea typeface="+mn-ea"/>
                          <a:cs typeface="Aldhabi" panose="01000000000000000000" pitchFamily="2" charset="-78"/>
                        </a:rPr>
                        <a:t>Improved the visibility of all OIT Cyber spending through a new implementation strategy.</a:t>
                      </a:r>
                    </a:p>
                    <a:p>
                      <a:pPr marL="171450" indent="-171450">
                        <a:lnSpc>
                          <a:spcPct val="100000"/>
                        </a:lnSpc>
                        <a:spcBef>
                          <a:spcPts val="0"/>
                        </a:spcBef>
                        <a:spcAft>
                          <a:spcPts val="0"/>
                        </a:spcAft>
                        <a:buFont typeface="Arial" panose="020B0604020202020204" pitchFamily="34" charset="0"/>
                        <a:buChar char="•"/>
                      </a:pPr>
                      <a:r>
                        <a:rPr lang="en-US" sz="2000" kern="1200" dirty="0">
                          <a:solidFill>
                            <a:srgbClr val="000000"/>
                          </a:solidFill>
                          <a:latin typeface="+mn-lt"/>
                          <a:ea typeface="+mn-ea"/>
                          <a:cs typeface="Aldhabi" panose="01000000000000000000" pitchFamily="2" charset="-78"/>
                        </a:rPr>
                        <a:t>Developed </a:t>
                      </a:r>
                      <a:r>
                        <a:rPr lang="en-US" sz="2000" b="1" kern="1200" dirty="0">
                          <a:solidFill>
                            <a:srgbClr val="000000"/>
                          </a:solidFill>
                          <a:latin typeface="+mn-lt"/>
                          <a:ea typeface="+mn-ea"/>
                          <a:cs typeface="Aldhabi" panose="01000000000000000000" pitchFamily="2" charset="-78"/>
                        </a:rPr>
                        <a:t>OIS Service Catalog </a:t>
                      </a:r>
                      <a:r>
                        <a:rPr lang="en-US" sz="2000" kern="1200" dirty="0">
                          <a:solidFill>
                            <a:srgbClr val="000000"/>
                          </a:solidFill>
                          <a:latin typeface="+mn-lt"/>
                          <a:ea typeface="+mn-ea"/>
                          <a:cs typeface="Aldhabi" panose="01000000000000000000" pitchFamily="2" charset="-78"/>
                        </a:rPr>
                        <a:t>describing all the services OIS provides to its customers.</a:t>
                      </a:r>
                    </a:p>
                    <a:p>
                      <a:pPr marL="171450" indent="-171450">
                        <a:lnSpc>
                          <a:spcPct val="100000"/>
                        </a:lnSpc>
                        <a:spcBef>
                          <a:spcPts val="0"/>
                        </a:spcBef>
                        <a:spcAft>
                          <a:spcPts val="0"/>
                        </a:spcAft>
                        <a:buFont typeface="Arial" panose="020B0604020202020204" pitchFamily="34" charset="0"/>
                        <a:buChar char="•"/>
                      </a:pPr>
                      <a:r>
                        <a:rPr lang="en-US" sz="2000" kern="1200" dirty="0">
                          <a:solidFill>
                            <a:srgbClr val="000000"/>
                          </a:solidFill>
                          <a:latin typeface="+mn-lt"/>
                          <a:ea typeface="+mn-ea"/>
                          <a:cs typeface="Aldhabi" panose="01000000000000000000" pitchFamily="2" charset="-78"/>
                        </a:rPr>
                        <a:t>Leveraged</a:t>
                      </a:r>
                      <a:r>
                        <a:rPr lang="en-US" sz="2000" b="1" kern="1200" dirty="0">
                          <a:solidFill>
                            <a:srgbClr val="000000"/>
                          </a:solidFill>
                          <a:latin typeface="+mn-lt"/>
                          <a:ea typeface="+mn-ea"/>
                          <a:cs typeface="Aldhabi" panose="01000000000000000000" pitchFamily="2" charset="-78"/>
                        </a:rPr>
                        <a:t> Internal Security Maturity Assessment </a:t>
                      </a:r>
                      <a:r>
                        <a:rPr lang="en-US" sz="2000" kern="1200" dirty="0">
                          <a:solidFill>
                            <a:srgbClr val="000000"/>
                          </a:solidFill>
                          <a:latin typeface="+mn-lt"/>
                          <a:ea typeface="+mn-ea"/>
                          <a:cs typeface="Aldhabi" panose="01000000000000000000" pitchFamily="2" charset="-78"/>
                        </a:rPr>
                        <a:t>to evaluate the effectiveness and maturity of OIS services.</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08388"/>
                  </a:ext>
                </a:extLst>
              </a:tr>
            </a:tbl>
          </a:graphicData>
        </a:graphic>
      </p:graphicFrame>
      <p:sp>
        <p:nvSpPr>
          <p:cNvPr id="8" name="Slide Number Placeholder 7">
            <a:extLst>
              <a:ext uri="{FF2B5EF4-FFF2-40B4-BE49-F238E27FC236}">
                <a16:creationId xmlns:a16="http://schemas.microsoft.com/office/drawing/2014/main" id="{BAAC9DA5-7D4F-9A23-9646-D7BD49803A74}"/>
              </a:ext>
            </a:extLst>
          </p:cNvPr>
          <p:cNvSpPr>
            <a:spLocks noGrp="1"/>
          </p:cNvSpPr>
          <p:nvPr>
            <p:ph type="sldNum" sz="quarter" idx="19"/>
          </p:nvPr>
        </p:nvSpPr>
        <p:spPr/>
        <p:txBody>
          <a:bodyPr/>
          <a:lstStyle/>
          <a:p>
            <a:fld id="{D983F1FA-211D-3044-9E35-958DFBC26156}" type="slidenum">
              <a:rPr lang="en-US" smtClean="0">
                <a:solidFill>
                  <a:prstClr val="white"/>
                </a:solidFill>
              </a:rPr>
              <a:pPr/>
              <a:t>92</a:t>
            </a:fld>
            <a:endParaRPr lang="en-US">
              <a:solidFill>
                <a:prstClr val="white"/>
              </a:solidFill>
            </a:endParaRPr>
          </a:p>
        </p:txBody>
      </p:sp>
    </p:spTree>
    <p:extLst>
      <p:ext uri="{BB962C8B-B14F-4D97-AF65-F5344CB8AC3E}">
        <p14:creationId xmlns:p14="http://schemas.microsoft.com/office/powerpoint/2010/main" val="12720204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5B559-636A-939B-A5C1-D33165966D19}"/>
              </a:ext>
            </a:extLst>
          </p:cNvPr>
          <p:cNvSpPr>
            <a:spLocks noGrp="1"/>
          </p:cNvSpPr>
          <p:nvPr>
            <p:ph type="title"/>
          </p:nvPr>
        </p:nvSpPr>
        <p:spPr/>
        <p:txBody>
          <a:bodyPr>
            <a:normAutofit/>
          </a:bodyPr>
          <a:lstStyle/>
          <a:p>
            <a:r>
              <a:rPr lang="en-US" sz="3200" dirty="0"/>
              <a:t>OIS FY24 Accomplishments by Division (2 of 2)</a:t>
            </a:r>
          </a:p>
        </p:txBody>
      </p:sp>
      <p:graphicFrame>
        <p:nvGraphicFramePr>
          <p:cNvPr id="10" name="Table 9">
            <a:extLst>
              <a:ext uri="{FF2B5EF4-FFF2-40B4-BE49-F238E27FC236}">
                <a16:creationId xmlns:a16="http://schemas.microsoft.com/office/drawing/2014/main" id="{3AFD063B-56FC-FBC1-F678-5E8194B0FB03}"/>
              </a:ext>
            </a:extLst>
          </p:cNvPr>
          <p:cNvGraphicFramePr>
            <a:graphicFrameLocks noGrp="1"/>
          </p:cNvGraphicFramePr>
          <p:nvPr/>
        </p:nvGraphicFramePr>
        <p:xfrm>
          <a:off x="280745" y="758924"/>
          <a:ext cx="8582511" cy="5233367"/>
        </p:xfrm>
        <a:graphic>
          <a:graphicData uri="http://schemas.openxmlformats.org/drawingml/2006/table">
            <a:tbl>
              <a:tblPr firstRow="1" bandRow="1"/>
              <a:tblGrid>
                <a:gridCol w="2315498">
                  <a:extLst>
                    <a:ext uri="{9D8B030D-6E8A-4147-A177-3AD203B41FA5}">
                      <a16:colId xmlns:a16="http://schemas.microsoft.com/office/drawing/2014/main" val="3720837466"/>
                    </a:ext>
                  </a:extLst>
                </a:gridCol>
                <a:gridCol w="6267013">
                  <a:extLst>
                    <a:ext uri="{9D8B030D-6E8A-4147-A177-3AD203B41FA5}">
                      <a16:colId xmlns:a16="http://schemas.microsoft.com/office/drawing/2014/main" val="1881842992"/>
                    </a:ext>
                  </a:extLst>
                </a:gridCol>
              </a:tblGrid>
              <a:tr h="47848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lvl="0" algn="ctr">
                        <a:buNone/>
                      </a:pPr>
                      <a:r>
                        <a:rPr lang="en-US" sz="2000" dirty="0">
                          <a:solidFill>
                            <a:srgbClr val="FFFFFF"/>
                          </a:solidFill>
                          <a:latin typeface="+mn-lt"/>
                        </a:rPr>
                        <a:t>Organizational Pillar</a:t>
                      </a:r>
                    </a:p>
                  </a:txBody>
                  <a:tcPr anchor="ctr">
                    <a:lnL w="12700" cap="flat" cmpd="sng" algn="ctr">
                      <a:solidFill>
                        <a:srgbClr val="000000">
                          <a:lumMod val="85000"/>
                        </a:srgbClr>
                      </a:solidFill>
                      <a:prstDash val="solid"/>
                      <a:round/>
                      <a:headEnd type="none" w="med" len="med"/>
                      <a:tailEnd type="none" w="med" len="med"/>
                    </a:lnL>
                    <a:lnR w="12700" cap="flat" cmpd="sng" algn="ctr">
                      <a:solidFill>
                        <a:srgbClr val="000000">
                          <a:lumMod val="85000"/>
                        </a:srgbClr>
                      </a:solidFill>
                      <a:prstDash val="solid"/>
                      <a:round/>
                      <a:headEnd type="none" w="med" len="med"/>
                      <a:tailEnd type="none" w="med" len="med"/>
                    </a:lnR>
                    <a:lnT w="12700" cap="flat" cmpd="sng" algn="ctr">
                      <a:solidFill>
                        <a:srgbClr val="000000">
                          <a:lumMod val="85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12F4E"/>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rtl="0" eaLnBrk="1" fontAlgn="base" latinLnBrk="0" hangingPunct="1">
                        <a:lnSpc>
                          <a:spcPct val="100000"/>
                        </a:lnSpc>
                        <a:spcBef>
                          <a:spcPct val="20000"/>
                        </a:spcBef>
                        <a:spcAft>
                          <a:spcPct val="0"/>
                        </a:spcAft>
                        <a:buFont typeface="Wingdings" pitchFamily="2" charset="2"/>
                        <a:buNone/>
                      </a:pPr>
                      <a:r>
                        <a:rPr lang="en-ZA" sz="2000" b="1" i="0" u="none" strike="noStrike" kern="1200" cap="none" normalizeH="0" baseline="0" dirty="0">
                          <a:ln>
                            <a:noFill/>
                          </a:ln>
                          <a:solidFill>
                            <a:srgbClr val="FFFFFF"/>
                          </a:solidFill>
                          <a:effectLst/>
                          <a:latin typeface="+mn-lt"/>
                          <a:ea typeface="Verdana"/>
                          <a:cs typeface="Arial"/>
                        </a:rPr>
                        <a:t>Accomplishments</a:t>
                      </a:r>
                      <a:endParaRPr kumimoji="0" lang="en-ZA" sz="2000" b="1" i="0" u="none" strike="noStrike" kern="1200" cap="none" normalizeH="0" baseline="0" dirty="0">
                        <a:ln>
                          <a:noFill/>
                        </a:ln>
                        <a:solidFill>
                          <a:srgbClr val="FFFFFF"/>
                        </a:solidFill>
                        <a:effectLst/>
                        <a:latin typeface="+mn-lt"/>
                        <a:ea typeface="Verdana"/>
                        <a:cs typeface="Arial"/>
                      </a:endParaRPr>
                    </a:p>
                  </a:txBody>
                  <a:tcPr marL="45720" marR="45720" anchor="ctr">
                    <a:lnL w="12700" cap="flat" cmpd="sng" algn="ctr">
                      <a:solidFill>
                        <a:srgbClr val="000000">
                          <a:lumMod val="85000"/>
                        </a:srgbClr>
                      </a:solidFill>
                      <a:prstDash val="solid"/>
                      <a:round/>
                      <a:headEnd type="none" w="med" len="med"/>
                      <a:tailEnd type="none" w="med" len="med"/>
                    </a:lnL>
                    <a:lnR w="12700" cap="flat" cmpd="sng" algn="ctr">
                      <a:solidFill>
                        <a:srgbClr val="000000">
                          <a:lumMod val="85000"/>
                        </a:srgbClr>
                      </a:solidFill>
                      <a:prstDash val="solid"/>
                      <a:round/>
                      <a:headEnd type="none" w="med" len="med"/>
                      <a:tailEnd type="none" w="med" len="med"/>
                    </a:lnR>
                    <a:lnT w="12700" cap="flat" cmpd="sng" algn="ctr">
                      <a:solidFill>
                        <a:srgbClr val="000000">
                          <a:lumMod val="75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12F4E"/>
                    </a:solidFill>
                  </a:tcPr>
                </a:tc>
                <a:extLst>
                  <a:ext uri="{0D108BD9-81ED-4DB2-BD59-A6C34878D82A}">
                    <a16:rowId xmlns:a16="http://schemas.microsoft.com/office/drawing/2014/main" val="2433813458"/>
                  </a:ext>
                </a:extLst>
              </a:tr>
              <a:tr h="18288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algn="l" rtl="0" eaLnBrk="1" fontAlgn="t" latinLnBrk="0" hangingPunct="1">
                        <a:spcBef>
                          <a:spcPts val="0"/>
                        </a:spcBef>
                        <a:spcAft>
                          <a:spcPts val="200"/>
                        </a:spcAft>
                      </a:pPr>
                      <a:r>
                        <a:rPr lang="en-US" sz="2000" b="1" kern="1200" dirty="0">
                          <a:solidFill>
                            <a:srgbClr val="000000"/>
                          </a:solidFill>
                          <a:latin typeface="+mn-lt"/>
                          <a:ea typeface="+mn-ea"/>
                          <a:cs typeface="Arial" panose="020B0604020202020204" pitchFamily="34" charset="0"/>
                          <a:sym typeface="Gotham Book" charset="0"/>
                        </a:rPr>
                        <a:t>Information Security Operations (ISO)</a:t>
                      </a:r>
                    </a:p>
                  </a:txBody>
                  <a:tcPr marT="27432" marB="274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noProof="0" dirty="0">
                          <a:solidFill>
                            <a:srgbClr val="000000"/>
                          </a:solidFill>
                          <a:latin typeface="+mn-lt"/>
                          <a:ea typeface="+mn-ea"/>
                          <a:cs typeface="Aldhabi" panose="01000000000000000000" pitchFamily="2" charset="-78"/>
                        </a:rPr>
                        <a:t>Performed </a:t>
                      </a:r>
                      <a:r>
                        <a:rPr lang="en-US" sz="2000" b="1" i="0" u="none" strike="noStrike" kern="1200" noProof="0" dirty="0">
                          <a:solidFill>
                            <a:srgbClr val="000000"/>
                          </a:solidFill>
                          <a:latin typeface="+mn-lt"/>
                          <a:ea typeface="+mn-ea"/>
                          <a:cs typeface="Aldhabi" panose="01000000000000000000" pitchFamily="2" charset="-78"/>
                        </a:rPr>
                        <a:t>Vulnerability Scanning for VA Critical Systems </a:t>
                      </a:r>
                      <a:r>
                        <a:rPr lang="en-US" sz="2000" b="0" i="0" u="none" strike="noStrike" kern="1200" noProof="0" dirty="0">
                          <a:solidFill>
                            <a:srgbClr val="000000"/>
                          </a:solidFill>
                          <a:latin typeface="+mn-lt"/>
                          <a:ea typeface="+mn-ea"/>
                          <a:cs typeface="Aldhabi" panose="01000000000000000000" pitchFamily="2" charset="-78"/>
                        </a:rPr>
                        <a:t>(15,000 assets).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noProof="0" dirty="0">
                          <a:solidFill>
                            <a:srgbClr val="000000"/>
                          </a:solidFill>
                          <a:latin typeface="+mn-lt"/>
                          <a:ea typeface="+mn-ea"/>
                          <a:cs typeface="Aldhabi" panose="01000000000000000000" pitchFamily="2" charset="-78"/>
                        </a:rPr>
                        <a:t>Completed </a:t>
                      </a:r>
                      <a:r>
                        <a:rPr lang="en-US" sz="2000" b="1" i="0" u="none" strike="noStrike" kern="1200" noProof="0" dirty="0">
                          <a:solidFill>
                            <a:srgbClr val="000000"/>
                          </a:solidFill>
                          <a:latin typeface="+mn-lt"/>
                          <a:ea typeface="+mn-ea"/>
                          <a:cs typeface="Aldhabi" panose="01000000000000000000" pitchFamily="2" charset="-78"/>
                        </a:rPr>
                        <a:t>150 Phishing Assessments</a:t>
                      </a:r>
                      <a:r>
                        <a:rPr lang="en-US" sz="2000" b="0" i="0" u="none" strike="noStrike" kern="1200" noProof="0" dirty="0">
                          <a:solidFill>
                            <a:srgbClr val="000000"/>
                          </a:solidFill>
                          <a:latin typeface="+mn-lt"/>
                          <a:ea typeface="+mn-ea"/>
                          <a:cs typeface="Aldhabi" panose="01000000000000000000" pitchFamily="2" charset="-78"/>
                        </a:rPr>
                        <a:t>.</a:t>
                      </a:r>
                      <a:endParaRPr lang="en-US" sz="2000" b="1" i="0" u="none" strike="noStrike" kern="1200" noProof="0" dirty="0">
                        <a:solidFill>
                          <a:srgbClr val="000000"/>
                        </a:solidFill>
                        <a:latin typeface="+mn-lt"/>
                        <a:ea typeface="+mn-ea"/>
                        <a:cs typeface="Aldhabi" panose="01000000000000000000" pitchFamily="2" charset="-7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noProof="0" dirty="0">
                          <a:solidFill>
                            <a:srgbClr val="000000"/>
                          </a:solidFill>
                          <a:latin typeface="+mn-lt"/>
                          <a:ea typeface="+mn-ea"/>
                          <a:cs typeface="Aldhabi" panose="01000000000000000000" pitchFamily="2" charset="-78"/>
                        </a:rPr>
                        <a:t>Increased </a:t>
                      </a:r>
                      <a:r>
                        <a:rPr lang="en-US" sz="2000" b="1" i="0" u="none" strike="noStrike" kern="1200" noProof="0" dirty="0">
                          <a:solidFill>
                            <a:srgbClr val="000000"/>
                          </a:solidFill>
                          <a:latin typeface="+mn-lt"/>
                          <a:ea typeface="+mn-ea"/>
                          <a:cs typeface="Aldhabi" panose="01000000000000000000" pitchFamily="2" charset="-78"/>
                        </a:rPr>
                        <a:t>POA and M tracking </a:t>
                      </a:r>
                      <a:r>
                        <a:rPr lang="en-US" sz="2000" b="0" i="0" u="none" strike="noStrike" kern="1200" noProof="0" dirty="0">
                          <a:solidFill>
                            <a:srgbClr val="000000"/>
                          </a:solidFill>
                          <a:latin typeface="+mn-lt"/>
                          <a:ea typeface="+mn-ea"/>
                          <a:cs typeface="Aldhabi" panose="01000000000000000000" pitchFamily="2" charset="-78"/>
                        </a:rPr>
                        <a:t>through the POA and M Vulnerability Portal.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noProof="0" dirty="0">
                          <a:solidFill>
                            <a:srgbClr val="000000"/>
                          </a:solidFill>
                          <a:latin typeface="+mn-lt"/>
                          <a:ea typeface="+mn-ea"/>
                          <a:cs typeface="Aldhabi" panose="01000000000000000000" pitchFamily="2" charset="-78"/>
                        </a:rPr>
                        <a:t>Reached </a:t>
                      </a:r>
                      <a:r>
                        <a:rPr lang="en-US" sz="2000" b="1" i="0" u="none" strike="noStrike" kern="1200" noProof="0" dirty="0">
                          <a:solidFill>
                            <a:srgbClr val="000000"/>
                          </a:solidFill>
                          <a:latin typeface="+mn-lt"/>
                          <a:ea typeface="+mn-ea"/>
                          <a:cs typeface="Aldhabi" panose="01000000000000000000" pitchFamily="2" charset="-78"/>
                        </a:rPr>
                        <a:t>99% compliance in remediating identified vulnerabilities</a:t>
                      </a:r>
                      <a:r>
                        <a:rPr lang="en-US" sz="2000" b="0" i="0" u="none" strike="noStrike" kern="1200" noProof="0" dirty="0">
                          <a:solidFill>
                            <a:srgbClr val="000000"/>
                          </a:solidFill>
                          <a:latin typeface="+mn-lt"/>
                          <a:ea typeface="+mn-ea"/>
                          <a:cs typeface="Aldhabi" panose="01000000000000000000" pitchFamily="2" charset="-78"/>
                        </a:rPr>
                        <a:t> on internet-facing systems within 14 days.</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08388"/>
                  </a:ext>
                </a:extLst>
              </a:tr>
              <a:tr h="1828800">
                <a:tc>
                  <a:txBody>
                    <a:bodyPr/>
                    <a:lstStyle/>
                    <a:p>
                      <a:pPr marL="0" algn="l" rtl="0" eaLnBrk="1" fontAlgn="t" latinLnBrk="0" hangingPunct="1">
                        <a:spcBef>
                          <a:spcPts val="0"/>
                        </a:spcBef>
                        <a:spcAft>
                          <a:spcPts val="200"/>
                        </a:spcAft>
                      </a:pPr>
                      <a:r>
                        <a:rPr lang="en-US" sz="2000" b="1" kern="1200" dirty="0">
                          <a:solidFill>
                            <a:srgbClr val="000000"/>
                          </a:solidFill>
                          <a:latin typeface="+mn-lt"/>
                          <a:ea typeface="+mn-ea"/>
                          <a:cs typeface="Arial" panose="020B0604020202020204" pitchFamily="34" charset="0"/>
                          <a:sym typeface="Gotham Book" charset="0"/>
                        </a:rPr>
                        <a:t>Information Security Policy and Strategy (ISPS)</a:t>
                      </a:r>
                    </a:p>
                  </a:txBody>
                  <a:tcPr marT="27432" marB="274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noProof="0" dirty="0">
                          <a:solidFill>
                            <a:srgbClr val="000000"/>
                          </a:solidFill>
                          <a:latin typeface="+mn-lt"/>
                          <a:ea typeface="+mn-ea"/>
                          <a:cs typeface="Aldhabi" panose="01000000000000000000" pitchFamily="2" charset="-78"/>
                        </a:rPr>
                        <a:t>Launched the </a:t>
                      </a:r>
                      <a:r>
                        <a:rPr lang="en-US" sz="2000" b="1" i="0" u="none" strike="noStrike" kern="1200" noProof="0" dirty="0">
                          <a:solidFill>
                            <a:srgbClr val="000000"/>
                          </a:solidFill>
                          <a:latin typeface="+mn-lt"/>
                          <a:ea typeface="+mn-ea"/>
                          <a:cs typeface="Aldhabi" panose="01000000000000000000" pitchFamily="2" charset="-78"/>
                        </a:rPr>
                        <a:t>Enterprise Audit Readiness Program (EARP) to mature VA’s audit readiness </a:t>
                      </a:r>
                      <a:r>
                        <a:rPr lang="en-US" sz="2000" b="0" i="0" u="none" strike="noStrike" kern="1200" noProof="0" dirty="0">
                          <a:solidFill>
                            <a:srgbClr val="000000"/>
                          </a:solidFill>
                          <a:latin typeface="+mn-lt"/>
                          <a:ea typeface="+mn-ea"/>
                          <a:cs typeface="Aldhabi" panose="01000000000000000000" pitchFamily="2" charset="-78"/>
                        </a:rPr>
                        <a:t>through proactive remediation efforts and robust governance and accountability mechanisms.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i="0" u="none" strike="noStrike" kern="1200" noProof="0" dirty="0">
                          <a:solidFill>
                            <a:srgbClr val="000000"/>
                          </a:solidFill>
                          <a:latin typeface="+mn-lt"/>
                          <a:ea typeface="+mn-ea"/>
                          <a:cs typeface="Aldhabi" panose="01000000000000000000" pitchFamily="2" charset="-78"/>
                        </a:rPr>
                        <a:t>Integrating Risk Scores, Continuous Monitoring (ConMon), and Ongoing Authorization (OA) </a:t>
                      </a:r>
                      <a:r>
                        <a:rPr lang="en-US" sz="2000" b="0" i="0" u="none" strike="noStrike" kern="1200" noProof="0" dirty="0">
                          <a:solidFill>
                            <a:srgbClr val="000000"/>
                          </a:solidFill>
                          <a:latin typeface="+mn-lt"/>
                          <a:ea typeface="+mn-ea"/>
                          <a:cs typeface="Aldhabi" panose="01000000000000000000" pitchFamily="2" charset="-78"/>
                        </a:rPr>
                        <a:t>to provide near-real-time security-related information to inform risk acceptance decisions for systems with an OA.</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2108722"/>
                  </a:ext>
                </a:extLst>
              </a:tr>
            </a:tbl>
          </a:graphicData>
        </a:graphic>
      </p:graphicFrame>
      <p:sp>
        <p:nvSpPr>
          <p:cNvPr id="3" name="Slide Number Placeholder 2">
            <a:extLst>
              <a:ext uri="{FF2B5EF4-FFF2-40B4-BE49-F238E27FC236}">
                <a16:creationId xmlns:a16="http://schemas.microsoft.com/office/drawing/2014/main" id="{D99E9ED6-41ED-83BC-16F3-5D767BA320EE}"/>
              </a:ext>
            </a:extLst>
          </p:cNvPr>
          <p:cNvSpPr>
            <a:spLocks noGrp="1"/>
          </p:cNvSpPr>
          <p:nvPr>
            <p:ph type="sldNum" sz="quarter" idx="19"/>
          </p:nvPr>
        </p:nvSpPr>
        <p:spPr/>
        <p:txBody>
          <a:bodyPr/>
          <a:lstStyle/>
          <a:p>
            <a:fld id="{D983F1FA-211D-3044-9E35-958DFBC26156}" type="slidenum">
              <a:rPr lang="en-US" smtClean="0">
                <a:solidFill>
                  <a:prstClr val="white"/>
                </a:solidFill>
              </a:rPr>
              <a:pPr/>
              <a:t>93</a:t>
            </a:fld>
            <a:endParaRPr lang="en-US">
              <a:solidFill>
                <a:prstClr val="white"/>
              </a:solidFill>
            </a:endParaRPr>
          </a:p>
        </p:txBody>
      </p:sp>
    </p:spTree>
    <p:extLst>
      <p:ext uri="{BB962C8B-B14F-4D97-AF65-F5344CB8AC3E}">
        <p14:creationId xmlns:p14="http://schemas.microsoft.com/office/powerpoint/2010/main" val="32829505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70DB-A25D-6713-4213-80BCADFDF006}"/>
              </a:ext>
            </a:extLst>
          </p:cNvPr>
          <p:cNvSpPr>
            <a:spLocks noGrp="1"/>
          </p:cNvSpPr>
          <p:nvPr>
            <p:ph type="title"/>
          </p:nvPr>
        </p:nvSpPr>
        <p:spPr>
          <a:xfrm>
            <a:off x="0" y="-77755"/>
            <a:ext cx="9144000" cy="731520"/>
          </a:xfrm>
        </p:spPr>
        <p:txBody>
          <a:bodyPr>
            <a:normAutofit/>
          </a:bodyPr>
          <a:lstStyle/>
          <a:p>
            <a:r>
              <a:rPr lang="en-US" sz="3200" b="1" dirty="0">
                <a:ea typeface="+mn-ea"/>
                <a:cs typeface="Segoe UI" panose="020B0502040204020203" pitchFamily="34" charset="0"/>
              </a:rPr>
              <a:t>Active and Planned Zero Trust Initiatives (1 of 2)</a:t>
            </a:r>
            <a:endParaRPr lang="en-US" sz="3200" dirty="0"/>
          </a:p>
        </p:txBody>
      </p:sp>
      <p:sp>
        <p:nvSpPr>
          <p:cNvPr id="4" name="Content Placeholder 3">
            <a:extLst>
              <a:ext uri="{FF2B5EF4-FFF2-40B4-BE49-F238E27FC236}">
                <a16:creationId xmlns:a16="http://schemas.microsoft.com/office/drawing/2014/main" id="{82E92F95-F931-4D3C-45B0-A72B8CE7EB02}"/>
              </a:ext>
            </a:extLst>
          </p:cNvPr>
          <p:cNvSpPr>
            <a:spLocks noGrp="1"/>
          </p:cNvSpPr>
          <p:nvPr>
            <p:ph idx="1"/>
          </p:nvPr>
        </p:nvSpPr>
        <p:spPr>
          <a:xfrm>
            <a:off x="260425" y="668352"/>
            <a:ext cx="8534400" cy="731520"/>
          </a:xfrm>
        </p:spPr>
        <p:txBody>
          <a:bodyPr/>
          <a:lstStyle/>
          <a:p>
            <a:pPr marL="0" indent="0">
              <a:lnSpc>
                <a:spcPct val="90000"/>
              </a:lnSpc>
              <a:buNone/>
            </a:pPr>
            <a:r>
              <a:rPr lang="en-US" sz="2000" i="1" dirty="0"/>
              <a:t>As of May 2024, VA has traditional and some initial maturity level for the five ZT pillars and three supporting capabilities. Recent accomplishments and ongoing initiatives are helping VA progress towards the advanced maturity level.</a:t>
            </a:r>
          </a:p>
        </p:txBody>
      </p:sp>
      <p:sp>
        <p:nvSpPr>
          <p:cNvPr id="8" name="Content Placeholder 7">
            <a:extLst>
              <a:ext uri="{FF2B5EF4-FFF2-40B4-BE49-F238E27FC236}">
                <a16:creationId xmlns:a16="http://schemas.microsoft.com/office/drawing/2014/main" id="{7BF76936-1E1E-EC56-1BA6-07C54682B41C}"/>
              </a:ext>
            </a:extLst>
          </p:cNvPr>
          <p:cNvSpPr>
            <a:spLocks noGrp="1"/>
          </p:cNvSpPr>
          <p:nvPr>
            <p:ph idx="14"/>
          </p:nvPr>
        </p:nvSpPr>
        <p:spPr>
          <a:xfrm>
            <a:off x="219456" y="1605738"/>
            <a:ext cx="8705088" cy="2798715"/>
          </a:xfrm>
        </p:spPr>
        <p:txBody>
          <a:bodyPr/>
          <a:lstStyle/>
          <a:p>
            <a:pPr marL="0" indent="0">
              <a:lnSpc>
                <a:spcPct val="90000"/>
              </a:lnSpc>
              <a:spcBef>
                <a:spcPts val="0"/>
              </a:spcBef>
              <a:spcAft>
                <a:spcPts val="400"/>
              </a:spcAft>
              <a:buNone/>
            </a:pPr>
            <a:r>
              <a:rPr lang="en-US" sz="2000" b="1" dirty="0"/>
              <a:t>Critical systems isolation:</a:t>
            </a:r>
          </a:p>
          <a:p>
            <a:pPr>
              <a:lnSpc>
                <a:spcPct val="90000"/>
              </a:lnSpc>
              <a:spcBef>
                <a:spcPts val="0"/>
              </a:spcBef>
              <a:spcAft>
                <a:spcPts val="400"/>
              </a:spcAft>
            </a:pPr>
            <a:r>
              <a:rPr lang="en-US" sz="2000" dirty="0"/>
              <a:t>Using M-21-30 results in categorizing VA’s Critical and Bedrock systems, VA selected three critical systems to create minimum requirements for isolating ZT Architecture (ZTA) use-case for applications, </a:t>
            </a:r>
            <a:r>
              <a:rPr lang="en-US" sz="2000" b="0" i="0" dirty="0">
                <a:solidFill>
                  <a:srgbClr val="000000"/>
                </a:solidFill>
                <a:effectLst/>
              </a:rPr>
              <a:t>targeted for December 2024.</a:t>
            </a:r>
          </a:p>
          <a:p>
            <a:pPr>
              <a:lnSpc>
                <a:spcPct val="90000"/>
              </a:lnSpc>
              <a:spcBef>
                <a:spcPts val="0"/>
              </a:spcBef>
              <a:spcAft>
                <a:spcPts val="400"/>
              </a:spcAft>
            </a:pPr>
            <a:r>
              <a:rPr lang="en-US" sz="2000" dirty="0">
                <a:solidFill>
                  <a:srgbClr val="000000"/>
                </a:solidFill>
              </a:rPr>
              <a:t>Currently working through the baseline efforts of the identified systems and planning implementation</a:t>
            </a:r>
            <a:r>
              <a:rPr lang="en-US" sz="2000" b="0" i="0" dirty="0">
                <a:solidFill>
                  <a:srgbClr val="000000"/>
                </a:solidFill>
                <a:effectLst/>
              </a:rPr>
              <a:t>.</a:t>
            </a:r>
          </a:p>
          <a:p>
            <a:pPr>
              <a:lnSpc>
                <a:spcPct val="90000"/>
              </a:lnSpc>
              <a:spcBef>
                <a:spcPts val="0"/>
              </a:spcBef>
              <a:spcAft>
                <a:spcPts val="400"/>
              </a:spcAft>
            </a:pPr>
            <a:r>
              <a:rPr lang="en-US" sz="2000" spc="-30" dirty="0"/>
              <a:t>This isolation architecture will be application-centric and enabled by a centrally-managed Independent Computing Architecture (ICA) and other ZTA capabilities such as device posture, network segmentation, and micro-segmentation.</a:t>
            </a:r>
          </a:p>
          <a:p>
            <a:pPr marL="0" indent="0">
              <a:lnSpc>
                <a:spcPct val="90000"/>
              </a:lnSpc>
              <a:spcBef>
                <a:spcPts val="0"/>
              </a:spcBef>
              <a:spcAft>
                <a:spcPts val="400"/>
              </a:spcAft>
              <a:buNone/>
            </a:pPr>
            <a:r>
              <a:rPr lang="en-US" sz="2000" b="1" dirty="0"/>
              <a:t>Updated an ongoing ZT maturity assessment to inform VA’s ZTA strategy:</a:t>
            </a:r>
          </a:p>
          <a:p>
            <a:pPr>
              <a:lnSpc>
                <a:spcPct val="90000"/>
              </a:lnSpc>
              <a:spcBef>
                <a:spcPts val="0"/>
              </a:spcBef>
              <a:spcAft>
                <a:spcPts val="400"/>
              </a:spcAft>
            </a:pPr>
            <a:r>
              <a:rPr lang="en-US" sz="2000" dirty="0"/>
              <a:t>Developed a framework and ongoing assessment to evaluate VA’s ZT maturity and capability gaps, current implementations, and recent White House and Federal guidance, resulting in an updated agile roadmap and timeline.</a:t>
            </a:r>
          </a:p>
          <a:p>
            <a:pPr>
              <a:lnSpc>
                <a:spcPct val="90000"/>
              </a:lnSpc>
              <a:spcAft>
                <a:spcPts val="400"/>
              </a:spcAft>
            </a:pPr>
            <a:r>
              <a:rPr lang="en-US" sz="2000" dirty="0"/>
              <a:t>Based on the assessment, VA projects ZT implementation through FY27. </a:t>
            </a:r>
          </a:p>
        </p:txBody>
      </p:sp>
      <p:sp>
        <p:nvSpPr>
          <p:cNvPr id="13" name="Slide Number Placeholder 12">
            <a:extLst>
              <a:ext uri="{FF2B5EF4-FFF2-40B4-BE49-F238E27FC236}">
                <a16:creationId xmlns:a16="http://schemas.microsoft.com/office/drawing/2014/main" id="{B7A9DC45-C440-FA4D-14C2-E05B98A29429}"/>
              </a:ext>
            </a:extLst>
          </p:cNvPr>
          <p:cNvSpPr>
            <a:spLocks noGrp="1"/>
          </p:cNvSpPr>
          <p:nvPr>
            <p:ph type="sldNum" sz="quarter" idx="19"/>
          </p:nvPr>
        </p:nvSpPr>
        <p:spPr/>
        <p:txBody>
          <a:bodyPr/>
          <a:lstStyle/>
          <a:p>
            <a:fld id="{D983F1FA-211D-3044-9E35-958DFBC26156}" type="slidenum">
              <a:rPr lang="en-US" smtClean="0">
                <a:solidFill>
                  <a:prstClr val="white"/>
                </a:solidFill>
              </a:rPr>
              <a:pPr/>
              <a:t>94</a:t>
            </a:fld>
            <a:endParaRPr lang="en-US">
              <a:solidFill>
                <a:prstClr val="white"/>
              </a:solidFill>
            </a:endParaRPr>
          </a:p>
        </p:txBody>
      </p:sp>
    </p:spTree>
    <p:extLst>
      <p:ext uri="{BB962C8B-B14F-4D97-AF65-F5344CB8AC3E}">
        <p14:creationId xmlns:p14="http://schemas.microsoft.com/office/powerpoint/2010/main" val="3280420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70DB-A25D-6713-4213-80BCADFDF006}"/>
              </a:ext>
            </a:extLst>
          </p:cNvPr>
          <p:cNvSpPr>
            <a:spLocks noGrp="1"/>
          </p:cNvSpPr>
          <p:nvPr>
            <p:ph type="title"/>
          </p:nvPr>
        </p:nvSpPr>
        <p:spPr>
          <a:xfrm>
            <a:off x="0" y="-77755"/>
            <a:ext cx="9144000" cy="731520"/>
          </a:xfrm>
        </p:spPr>
        <p:txBody>
          <a:bodyPr>
            <a:normAutofit/>
          </a:bodyPr>
          <a:lstStyle/>
          <a:p>
            <a:r>
              <a:rPr lang="en-US" sz="3200" b="1" dirty="0">
                <a:ea typeface="+mn-ea"/>
                <a:cs typeface="Segoe UI" panose="020B0502040204020203" pitchFamily="34" charset="0"/>
              </a:rPr>
              <a:t>Active and Planned Zero Trust Initiatives (2 of 2)</a:t>
            </a:r>
            <a:endParaRPr lang="en-US" sz="3200" dirty="0"/>
          </a:p>
        </p:txBody>
      </p:sp>
      <p:sp>
        <p:nvSpPr>
          <p:cNvPr id="4" name="Content Placeholder 3">
            <a:extLst>
              <a:ext uri="{FF2B5EF4-FFF2-40B4-BE49-F238E27FC236}">
                <a16:creationId xmlns:a16="http://schemas.microsoft.com/office/drawing/2014/main" id="{82E92F95-F931-4D3C-45B0-A72B8CE7EB02}"/>
              </a:ext>
            </a:extLst>
          </p:cNvPr>
          <p:cNvSpPr>
            <a:spLocks noGrp="1"/>
          </p:cNvSpPr>
          <p:nvPr>
            <p:ph idx="1"/>
          </p:nvPr>
        </p:nvSpPr>
        <p:spPr>
          <a:xfrm>
            <a:off x="260425" y="668352"/>
            <a:ext cx="8534400" cy="731520"/>
          </a:xfrm>
        </p:spPr>
        <p:txBody>
          <a:bodyPr/>
          <a:lstStyle/>
          <a:p>
            <a:pPr marL="0" indent="0">
              <a:lnSpc>
                <a:spcPct val="90000"/>
              </a:lnSpc>
              <a:spcAft>
                <a:spcPts val="400"/>
              </a:spcAft>
              <a:buFont typeface="Arial"/>
              <a:buNone/>
            </a:pPr>
            <a:r>
              <a:rPr lang="en-US" sz="2000" b="1" dirty="0"/>
              <a:t>Ongoing M-21-31 event long management implementation:</a:t>
            </a:r>
          </a:p>
          <a:p>
            <a:pPr>
              <a:lnSpc>
                <a:spcPct val="90000"/>
              </a:lnSpc>
              <a:spcAft>
                <a:spcPts val="400"/>
              </a:spcAft>
            </a:pPr>
            <a:r>
              <a:rPr lang="en-US" sz="2000" dirty="0"/>
              <a:t>Transitioned to a prioritized, risk-based approach to implementation, per CISA’s December 2022 guidance.</a:t>
            </a:r>
          </a:p>
          <a:p>
            <a:pPr>
              <a:lnSpc>
                <a:spcPct val="90000"/>
              </a:lnSpc>
              <a:spcAft>
                <a:spcPts val="400"/>
              </a:spcAft>
            </a:pPr>
            <a:r>
              <a:rPr lang="en-US" sz="2000" dirty="0"/>
              <a:t>Focus is on Critical and Bedrock Systems with automated comparison of GRC data with data warehouse logs to determine compliance.</a:t>
            </a:r>
          </a:p>
          <a:p>
            <a:pPr>
              <a:lnSpc>
                <a:spcPct val="90000"/>
              </a:lnSpc>
              <a:spcAft>
                <a:spcPts val="400"/>
              </a:spcAft>
            </a:pPr>
            <a:r>
              <a:rPr lang="en-US" sz="2000" dirty="0"/>
              <a:t>Currently working towards a hybrid solution; phased approach estimated to complete EL3 in December 2026.</a:t>
            </a:r>
          </a:p>
          <a:p>
            <a:pPr marL="0" marR="0" lvl="0" indent="0" algn="l" defTabSz="914400" rtl="0" eaLnBrk="1" fontAlgn="auto" latinLnBrk="0" hangingPunct="1">
              <a:lnSpc>
                <a:spcPct val="90000"/>
              </a:lnSpc>
              <a:spcBef>
                <a:spcPts val="432"/>
              </a:spcBef>
              <a:spcAft>
                <a:spcPts val="40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Ongoing Federal Information System Controls Audit Manual (FISMA) Containerization to Asset Boundary (FCAB) project: </a:t>
            </a:r>
          </a:p>
          <a:p>
            <a:pPr marL="342900" marR="0" lvl="0" indent="-342900" algn="l" defTabSz="914400" rtl="0" eaLnBrk="1" fontAlgn="auto" latinLnBrk="0" hangingPunct="1">
              <a:lnSpc>
                <a:spcPct val="90000"/>
              </a:lnSpc>
              <a:spcBef>
                <a:spcPts val="432"/>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FCAB aligns assets within VA’s enterprise with their respective ATO boundary.</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432"/>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Aligned 93% of VA’s IP addressable assets to FISMA security boundaries.</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432"/>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Completed the alignment for 91% of VA’s systems.</a:t>
            </a:r>
          </a:p>
          <a:p>
            <a:pPr marL="342900" marR="0" lvl="0" indent="-342900" algn="l" defTabSz="914400" rtl="0" eaLnBrk="1" fontAlgn="auto" latinLnBrk="0" hangingPunct="1">
              <a:lnSpc>
                <a:spcPct val="90000"/>
              </a:lnSpc>
              <a:spcBef>
                <a:spcPts val="432"/>
              </a:spcBef>
              <a:spcAft>
                <a:spcPts val="40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As a result of FCAB, VA Vulnerability Management maintained 95% compliance since December 2023 of aligned, OIT-managed Known Exploited Vulnerabilities and OIT-managed Aged Vulnerabilities that are past SLA every month (continuous monitoring).</a:t>
            </a:r>
          </a:p>
        </p:txBody>
      </p:sp>
      <p:sp>
        <p:nvSpPr>
          <p:cNvPr id="13" name="Slide Number Placeholder 12">
            <a:extLst>
              <a:ext uri="{FF2B5EF4-FFF2-40B4-BE49-F238E27FC236}">
                <a16:creationId xmlns:a16="http://schemas.microsoft.com/office/drawing/2014/main" id="{B7A9DC45-C440-FA4D-14C2-E05B98A29429}"/>
              </a:ext>
            </a:extLst>
          </p:cNvPr>
          <p:cNvSpPr>
            <a:spLocks noGrp="1"/>
          </p:cNvSpPr>
          <p:nvPr>
            <p:ph type="sldNum" sz="quarter" idx="19"/>
          </p:nvPr>
        </p:nvSpPr>
        <p:spPr/>
        <p:txBody>
          <a:bodyPr/>
          <a:lstStyle/>
          <a:p>
            <a:fld id="{D983F1FA-211D-3044-9E35-958DFBC26156}" type="slidenum">
              <a:rPr lang="en-US" smtClean="0">
                <a:solidFill>
                  <a:prstClr val="white"/>
                </a:solidFill>
              </a:rPr>
              <a:pPr/>
              <a:t>95</a:t>
            </a:fld>
            <a:endParaRPr lang="en-US">
              <a:solidFill>
                <a:prstClr val="white"/>
              </a:solidFill>
            </a:endParaRPr>
          </a:p>
        </p:txBody>
      </p:sp>
    </p:spTree>
    <p:extLst>
      <p:ext uri="{BB962C8B-B14F-4D97-AF65-F5344CB8AC3E}">
        <p14:creationId xmlns:p14="http://schemas.microsoft.com/office/powerpoint/2010/main" val="2768154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2A73-B0B6-4B2F-3D9A-A100E23F2F40}"/>
              </a:ext>
            </a:extLst>
          </p:cNvPr>
          <p:cNvSpPr>
            <a:spLocks noGrp="1"/>
          </p:cNvSpPr>
          <p:nvPr>
            <p:ph type="ctrTitle"/>
          </p:nvPr>
        </p:nvSpPr>
        <p:spPr/>
        <p:txBody>
          <a:bodyPr>
            <a:normAutofit fontScale="90000"/>
          </a:bodyPr>
          <a:lstStyle/>
          <a:p>
            <a:pPr lvl="0">
              <a:lnSpc>
                <a:spcPct val="90000"/>
              </a:lnSpc>
              <a:spcBef>
                <a:spcPts val="1000"/>
              </a:spcBef>
              <a:defRPr/>
            </a:pPr>
            <a:r>
              <a:rPr lang="en-US" b="1" dirty="0"/>
              <a:t>Contact Us</a:t>
            </a:r>
            <a:br>
              <a:rPr lang="en-US" b="1" dirty="0"/>
            </a:br>
            <a:r>
              <a:rPr lang="en-US" sz="3200" dirty="0">
                <a:solidFill>
                  <a:srgbClr val="112F4E"/>
                </a:solidFill>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OIT Website</a:t>
            </a:r>
            <a:br>
              <a:rPr lang="en-US" sz="3200" dirty="0">
                <a:solidFill>
                  <a:srgbClr val="112F4E"/>
                </a:solidFill>
                <a:latin typeface="Calibri" panose="020F0502020204030204" pitchFamily="34" charset="0"/>
                <a:ea typeface="+mn-ea"/>
                <a:cs typeface="+mn-cs"/>
              </a:rPr>
            </a:br>
            <a:r>
              <a:rPr lang="en-US" sz="3200" dirty="0">
                <a:solidFill>
                  <a:srgbClr val="112F4E"/>
                </a:solidFill>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Twitter: @VA_CIO</a:t>
            </a:r>
            <a:br>
              <a:rPr lang="en-US" sz="3200" dirty="0">
                <a:solidFill>
                  <a:srgbClr val="112F4E"/>
                </a:solidFill>
                <a:latin typeface="Calibri" panose="020F0502020204030204" pitchFamily="34" charset="0"/>
                <a:ea typeface="+mn-ea"/>
                <a:cs typeface="+mn-cs"/>
              </a:rPr>
            </a:br>
            <a:r>
              <a:rPr lang="en-US" sz="3200" dirty="0">
                <a:solidFill>
                  <a:srgbClr val="112F4E"/>
                </a:solidFill>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LinkedIn: @DigitalVA</a:t>
            </a:r>
            <a:endParaRPr lang="en-US" b="1" dirty="0"/>
          </a:p>
        </p:txBody>
      </p:sp>
      <p:sp>
        <p:nvSpPr>
          <p:cNvPr id="4" name="Slide Number Placeholder 3">
            <a:extLst>
              <a:ext uri="{FF2B5EF4-FFF2-40B4-BE49-F238E27FC236}">
                <a16:creationId xmlns:a16="http://schemas.microsoft.com/office/drawing/2014/main" id="{B8B62197-1A67-0DC9-56C3-4AD7E9289B53}"/>
              </a:ext>
            </a:extLst>
          </p:cNvPr>
          <p:cNvSpPr>
            <a:spLocks noGrp="1"/>
          </p:cNvSpPr>
          <p:nvPr>
            <p:ph type="sldNum" sz="quarter" idx="10"/>
          </p:nvPr>
        </p:nvSpPr>
        <p:spPr>
          <a:xfrm>
            <a:off x="8686800" y="6400232"/>
            <a:ext cx="384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D983F1FA-211D-3044-9E35-958DFBC26156}" type="slidenum">
              <a:rPr lang="en-US" smtClean="0">
                <a:solidFill>
                  <a:prstClr val="white"/>
                </a:solidFill>
              </a:rPr>
              <a:pPr defTabSz="457200"/>
              <a:t>96</a:t>
            </a:fld>
            <a:endParaRPr lang="en-US">
              <a:solidFill>
                <a:prstClr val="white"/>
              </a:solidFill>
            </a:endParaRPr>
          </a:p>
        </p:txBody>
      </p:sp>
    </p:spTree>
    <p:extLst>
      <p:ext uri="{BB962C8B-B14F-4D97-AF65-F5344CB8AC3E}">
        <p14:creationId xmlns:p14="http://schemas.microsoft.com/office/powerpoint/2010/main" val="2046835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4FE386-7199-CED0-C55A-E6B86027990B}"/>
              </a:ext>
            </a:extLst>
          </p:cNvPr>
          <p:cNvSpPr>
            <a:spLocks noGrp="1"/>
          </p:cNvSpPr>
          <p:nvPr>
            <p:ph idx="1"/>
          </p:nvPr>
        </p:nvSpPr>
        <p:spPr>
          <a:xfrm>
            <a:off x="457200" y="2096429"/>
            <a:ext cx="8229600" cy="3420134"/>
          </a:xfrm>
        </p:spPr>
        <p:txBody>
          <a:bodyPr/>
          <a:lstStyle/>
          <a:p>
            <a:pPr marL="0" indent="0" algn="ctr">
              <a:buNone/>
            </a:pPr>
            <a:r>
              <a:rPr lang="en-US" altLang="en-US" sz="4400" b="1" dirty="0">
                <a:latin typeface="Segoe UI" panose="020B0502040204020203" pitchFamily="34" charset="0"/>
                <a:cs typeface="Segoe UI" panose="020B0502040204020203" pitchFamily="34" charset="0"/>
              </a:rPr>
              <a:t>Product Engineering Service Overview</a:t>
            </a:r>
            <a:endParaRPr lang="en-US" dirty="0">
              <a:latin typeface="Segoe UI" panose="020B0502040204020203" pitchFamily="34" charset="0"/>
              <a:cs typeface="Segoe UI" panose="020B0502040204020203" pitchFamily="34" charset="0"/>
            </a:endParaRPr>
          </a:p>
          <a:p>
            <a:pPr marL="0" indent="0" algn="r">
              <a:lnSpc>
                <a:spcPct val="96000"/>
              </a:lnSpc>
              <a:buNone/>
            </a:pPr>
            <a:r>
              <a:rPr lang="en-US" sz="2000" dirty="0">
                <a:latin typeface="Segoe UI" panose="020B0502040204020203" pitchFamily="34" charset="0"/>
                <a:cs typeface="Segoe UI" panose="020B0502040204020203" pitchFamily="34" charset="0"/>
              </a:rPr>
              <a:t>Carrie Lee</a:t>
            </a:r>
          </a:p>
          <a:p>
            <a:pPr marL="0" indent="0" algn="r">
              <a:lnSpc>
                <a:spcPct val="96000"/>
              </a:lnSpc>
              <a:buNone/>
            </a:pPr>
            <a:r>
              <a:rPr lang="en-US" sz="2000" dirty="0">
                <a:latin typeface="Segoe UI" panose="020B0502040204020203" pitchFamily="34" charset="0"/>
                <a:cs typeface="Segoe UI" panose="020B0502040204020203" pitchFamily="34" charset="0"/>
              </a:rPr>
              <a:t>Deputy Chief Information Officer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Advanced Planning Brief to Industry</a:t>
            </a:r>
          </a:p>
          <a:p>
            <a:pPr marL="0" indent="0" algn="r">
              <a:lnSpc>
                <a:spcPct val="96000"/>
              </a:lnSpc>
              <a:buNone/>
            </a:pPr>
            <a:r>
              <a:rPr lang="en-US" sz="2000" dirty="0">
                <a:latin typeface="Segoe UI" panose="020B0502040204020203" pitchFamily="34" charset="0"/>
                <a:cs typeface="Segoe UI" panose="020B0502040204020203" pitchFamily="34" charset="0"/>
              </a:rPr>
              <a:t>June 26, 2024</a:t>
            </a:r>
          </a:p>
        </p:txBody>
      </p:sp>
      <p:sp>
        <p:nvSpPr>
          <p:cNvPr id="3" name="Slide Number Placeholder 2">
            <a:extLst>
              <a:ext uri="{FF2B5EF4-FFF2-40B4-BE49-F238E27FC236}">
                <a16:creationId xmlns:a16="http://schemas.microsoft.com/office/drawing/2014/main" id="{A050425E-0ED7-9D52-9ABE-CDE39FA3C7F2}"/>
              </a:ext>
            </a:extLst>
          </p:cNvPr>
          <p:cNvSpPr>
            <a:spLocks noGrp="1"/>
          </p:cNvSpPr>
          <p:nvPr>
            <p:ph type="sldNum" sz="quarter" idx="12"/>
          </p:nvPr>
        </p:nvSpPr>
        <p:spPr/>
        <p:txBody>
          <a:bodyPr/>
          <a:lstStyle/>
          <a:p>
            <a:fld id="{D983F1FA-211D-3044-9E35-958DFBC26156}" type="slidenum">
              <a:rPr lang="en-US" smtClean="0">
                <a:solidFill>
                  <a:prstClr val="white"/>
                </a:solidFill>
              </a:rPr>
              <a:pPr/>
              <a:t>97</a:t>
            </a:fld>
            <a:endParaRPr lang="en-US">
              <a:solidFill>
                <a:prstClr val="white"/>
              </a:solidFill>
            </a:endParaRPr>
          </a:p>
        </p:txBody>
      </p:sp>
      <p:sp>
        <p:nvSpPr>
          <p:cNvPr id="4" name="Title 3">
            <a:extLst>
              <a:ext uri="{FF2B5EF4-FFF2-40B4-BE49-F238E27FC236}">
                <a16:creationId xmlns:a16="http://schemas.microsoft.com/office/drawing/2014/main" id="{1C04EEFC-1680-BF88-907D-E73A2A74A8A5}"/>
              </a:ext>
            </a:extLst>
          </p:cNvPr>
          <p:cNvSpPr>
            <a:spLocks noGrp="1"/>
          </p:cNvSpPr>
          <p:nvPr>
            <p:ph type="title"/>
          </p:nvPr>
        </p:nvSpPr>
        <p:spPr/>
        <p:txBody>
          <a:bodyPr>
            <a:normAutofit fontScale="90000"/>
          </a:bodyPr>
          <a:lstStyle/>
          <a:p>
            <a:r>
              <a:rPr lang="en-US" dirty="0">
                <a:solidFill>
                  <a:prstClr val="white"/>
                </a:solidFill>
                <a:cs typeface="Arial" panose="020B0604020202020204" pitchFamily="34" charset="0"/>
              </a:rPr>
              <a:t>Office of Information and Technology</a:t>
            </a:r>
            <a:endParaRPr lang="en-US" dirty="0"/>
          </a:p>
        </p:txBody>
      </p:sp>
    </p:spTree>
    <p:extLst>
      <p:ext uri="{BB962C8B-B14F-4D97-AF65-F5344CB8AC3E}">
        <p14:creationId xmlns:p14="http://schemas.microsoft.com/office/powerpoint/2010/main" val="1622240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C45243-ED33-4DAF-32E2-6AC823454274}"/>
              </a:ext>
            </a:extLst>
          </p:cNvPr>
          <p:cNvSpPr>
            <a:spLocks noGrp="1"/>
          </p:cNvSpPr>
          <p:nvPr>
            <p:ph type="title"/>
          </p:nvPr>
        </p:nvSpPr>
        <p:spPr/>
        <p:txBody>
          <a:bodyPr>
            <a:normAutofit/>
          </a:bodyPr>
          <a:lstStyle/>
          <a:p>
            <a:r>
              <a:rPr lang="en-US" dirty="0"/>
              <a:t>PES Vision and Mission</a:t>
            </a:r>
          </a:p>
        </p:txBody>
      </p:sp>
      <p:sp>
        <p:nvSpPr>
          <p:cNvPr id="6" name="Content Placeholder 5">
            <a:extLst>
              <a:ext uri="{FF2B5EF4-FFF2-40B4-BE49-F238E27FC236}">
                <a16:creationId xmlns:a16="http://schemas.microsoft.com/office/drawing/2014/main" id="{8986C827-406B-C5C9-8268-F2239AE7A190}"/>
              </a:ext>
            </a:extLst>
          </p:cNvPr>
          <p:cNvSpPr>
            <a:spLocks noGrp="1"/>
          </p:cNvSpPr>
          <p:nvPr>
            <p:ph idx="1"/>
          </p:nvPr>
        </p:nvSpPr>
        <p:spPr>
          <a:xfrm>
            <a:off x="976545" y="1855848"/>
            <a:ext cx="7318966" cy="996522"/>
          </a:xfrm>
        </p:spPr>
        <p:txBody>
          <a:bodyPr>
            <a:noAutofit/>
          </a:bodyPr>
          <a:lstStyle/>
          <a:p>
            <a:pPr marL="0" indent="0">
              <a:buNone/>
            </a:pPr>
            <a:r>
              <a:rPr lang="en-US" sz="2400" b="1" dirty="0">
                <a:latin typeface="Segoe UI" panose="020B0502040204020203" pitchFamily="34" charset="0"/>
                <a:cs typeface="Segoe UI" panose="020B0502040204020203" pitchFamily="34" charset="0"/>
              </a:rPr>
              <a:t>Vision: </a:t>
            </a:r>
            <a:r>
              <a:rPr lang="en-US" sz="2400" dirty="0">
                <a:latin typeface="Segoe UI" panose="020B0502040204020203" pitchFamily="34" charset="0"/>
                <a:cs typeface="Segoe UI" panose="020B0502040204020203" pitchFamily="34" charset="0"/>
              </a:rPr>
              <a:t>Veterans receive seamless access to benefits and proactive care using our modern digital solutions.</a:t>
            </a:r>
          </a:p>
        </p:txBody>
      </p:sp>
      <p:sp>
        <p:nvSpPr>
          <p:cNvPr id="7" name="Content Placeholder 6">
            <a:extLst>
              <a:ext uri="{FF2B5EF4-FFF2-40B4-BE49-F238E27FC236}">
                <a16:creationId xmlns:a16="http://schemas.microsoft.com/office/drawing/2014/main" id="{FD4AA6E0-894A-10FF-5FD0-BEBD9DDF3E15}"/>
              </a:ext>
            </a:extLst>
          </p:cNvPr>
          <p:cNvSpPr>
            <a:spLocks noGrp="1"/>
          </p:cNvSpPr>
          <p:nvPr>
            <p:ph idx="13"/>
          </p:nvPr>
        </p:nvSpPr>
        <p:spPr>
          <a:xfrm>
            <a:off x="976545" y="3429000"/>
            <a:ext cx="7318966" cy="1338943"/>
          </a:xfrm>
        </p:spPr>
        <p:txBody>
          <a:bodyPr>
            <a:normAutofit/>
          </a:bodyPr>
          <a:lstStyle/>
          <a:p>
            <a:pPr marL="0" indent="0">
              <a:buNone/>
            </a:pPr>
            <a:r>
              <a:rPr lang="en-US" sz="2400" b="1" dirty="0">
                <a:latin typeface="Segoe UI" panose="020B0502040204020203" pitchFamily="34" charset="0"/>
                <a:cs typeface="Segoe UI" panose="020B0502040204020203" pitchFamily="34" charset="0"/>
              </a:rPr>
              <a:t>Mission: </a:t>
            </a:r>
            <a:r>
              <a:rPr lang="en-US" sz="2400" dirty="0">
                <a:latin typeface="Segoe UI" panose="020B0502040204020203" pitchFamily="34" charset="0"/>
                <a:cs typeface="Segoe UI" panose="020B0502040204020203" pitchFamily="34" charset="0"/>
              </a:rPr>
              <a:t>To bring together the talents of our team to deliver digital solutions that enable exceptional Veteran outcomes.</a:t>
            </a:r>
          </a:p>
        </p:txBody>
      </p:sp>
      <p:sp>
        <p:nvSpPr>
          <p:cNvPr id="3" name="Slide Number Placeholder 2">
            <a:extLst>
              <a:ext uri="{FF2B5EF4-FFF2-40B4-BE49-F238E27FC236}">
                <a16:creationId xmlns:a16="http://schemas.microsoft.com/office/drawing/2014/main" id="{222F00E4-E877-5EDA-7164-AA9F206BD110}"/>
              </a:ext>
            </a:extLst>
          </p:cNvPr>
          <p:cNvSpPr>
            <a:spLocks noGrp="1"/>
          </p:cNvSpPr>
          <p:nvPr>
            <p:ph type="sldNum" sz="quarter" idx="12"/>
          </p:nvPr>
        </p:nvSpPr>
        <p:spPr/>
        <p:txBody>
          <a:bodyPr/>
          <a:lstStyle/>
          <a:p>
            <a:fld id="{D983F1FA-211D-3044-9E35-958DFBC26156}" type="slidenum">
              <a:rPr lang="en-US" smtClean="0">
                <a:solidFill>
                  <a:prstClr val="white"/>
                </a:solidFill>
              </a:rPr>
              <a:pPr/>
              <a:t>98</a:t>
            </a:fld>
            <a:endParaRPr lang="en-US">
              <a:solidFill>
                <a:prstClr val="white"/>
              </a:solidFill>
            </a:endParaRPr>
          </a:p>
        </p:txBody>
      </p:sp>
    </p:spTree>
    <p:extLst>
      <p:ext uri="{BB962C8B-B14F-4D97-AF65-F5344CB8AC3E}">
        <p14:creationId xmlns:p14="http://schemas.microsoft.com/office/powerpoint/2010/main" val="2949333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97EE-0117-A0F2-BB68-86DF3CB07674}"/>
              </a:ext>
            </a:extLst>
          </p:cNvPr>
          <p:cNvSpPr>
            <a:spLocks noGrp="1"/>
          </p:cNvSpPr>
          <p:nvPr>
            <p:ph type="title"/>
          </p:nvPr>
        </p:nvSpPr>
        <p:spPr/>
        <p:txBody>
          <a:bodyPr>
            <a:normAutofit/>
          </a:bodyPr>
          <a:lstStyle/>
          <a:p>
            <a:r>
              <a:rPr lang="en-US" sz="3600" dirty="0"/>
              <a:t>Who We Are</a:t>
            </a:r>
          </a:p>
        </p:txBody>
      </p:sp>
      <p:sp>
        <p:nvSpPr>
          <p:cNvPr id="3" name="Content Placeholder 2">
            <a:extLst>
              <a:ext uri="{FF2B5EF4-FFF2-40B4-BE49-F238E27FC236}">
                <a16:creationId xmlns:a16="http://schemas.microsoft.com/office/drawing/2014/main" id="{F3D13EB7-B0E5-1D57-CE5B-E3450134CF3C}"/>
              </a:ext>
            </a:extLst>
          </p:cNvPr>
          <p:cNvSpPr>
            <a:spLocks noGrp="1"/>
          </p:cNvSpPr>
          <p:nvPr>
            <p:ph idx="1"/>
          </p:nvPr>
        </p:nvSpPr>
        <p:spPr>
          <a:xfrm>
            <a:off x="264886" y="832700"/>
            <a:ext cx="8806544" cy="4916327"/>
          </a:xfrm>
        </p:spPr>
        <p:txBody>
          <a:bodyPr/>
          <a:lstStyle/>
          <a:p>
            <a:pPr marL="0" indent="0" algn="ctr">
              <a:buNone/>
            </a:pPr>
            <a:r>
              <a:rPr lang="en-US" b="1" dirty="0">
                <a:solidFill>
                  <a:schemeClr val="tx2"/>
                </a:solidFill>
                <a:latin typeface="Segoe UI" panose="020B0502040204020203" pitchFamily="34" charset="0"/>
                <a:cs typeface="Segoe UI" panose="020B0502040204020203" pitchFamily="34" charset="0"/>
              </a:rPr>
              <a:t>We deliver IT capabilities to serve the needs of our Veterans and those who care for them</a:t>
            </a:r>
            <a:endParaRPr lang="en-US" b="1"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177A0477-3411-7E2E-2F09-4AE2EF2957E2}"/>
              </a:ext>
            </a:extLst>
          </p:cNvPr>
          <p:cNvSpPr>
            <a:spLocks noGrp="1"/>
          </p:cNvSpPr>
          <p:nvPr>
            <p:ph type="sldNum" sz="quarter" idx="12"/>
          </p:nvPr>
        </p:nvSpPr>
        <p:spPr/>
        <p:txBody>
          <a:bodyPr/>
          <a:lstStyle/>
          <a:p>
            <a:fld id="{D983F1FA-211D-3044-9E35-958DFBC26156}" type="slidenum">
              <a:rPr lang="en-US" smtClean="0">
                <a:solidFill>
                  <a:prstClr val="white"/>
                </a:solidFill>
              </a:rPr>
              <a:pPr/>
              <a:t>99</a:t>
            </a:fld>
            <a:endParaRPr lang="en-US">
              <a:solidFill>
                <a:prstClr val="white"/>
              </a:solidFill>
            </a:endParaRPr>
          </a:p>
        </p:txBody>
      </p:sp>
      <p:pic>
        <p:nvPicPr>
          <p:cNvPr id="6" name="Content Placeholder 5">
            <a:extLst>
              <a:ext uri="{FF2B5EF4-FFF2-40B4-BE49-F238E27FC236}">
                <a16:creationId xmlns:a16="http://schemas.microsoft.com/office/drawing/2014/main" id="{E305C37E-0D9D-3217-CF9A-EFFF9F111AE6}"/>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rcRect/>
          <a:stretch/>
        </p:blipFill>
        <p:spPr>
          <a:xfrm>
            <a:off x="149023" y="1441101"/>
            <a:ext cx="8845954" cy="5141693"/>
          </a:xfrm>
          <a:prstGeom prst="rect">
            <a:avLst/>
          </a:prstGeom>
        </p:spPr>
      </p:pic>
    </p:spTree>
    <p:extLst>
      <p:ext uri="{BB962C8B-B14F-4D97-AF65-F5344CB8AC3E}">
        <p14:creationId xmlns:p14="http://schemas.microsoft.com/office/powerpoint/2010/main" val="18073724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0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16920</TotalTime>
  <Words>15613</Words>
  <Application>Microsoft Office PowerPoint</Application>
  <PresentationFormat>On-screen Show (4:3)</PresentationFormat>
  <Paragraphs>1985</Paragraphs>
  <Slides>165</Slides>
  <Notes>106</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165</vt:i4>
      </vt:variant>
    </vt:vector>
  </HeadingPairs>
  <TitlesOfParts>
    <vt:vector size="188" baseType="lpstr">
      <vt:lpstr> Arial </vt:lpstr>
      <vt:lpstr>Aptos</vt:lpstr>
      <vt:lpstr>Arial</vt:lpstr>
      <vt:lpstr>Arial Black</vt:lpstr>
      <vt:lpstr>Arial Bold</vt:lpstr>
      <vt:lpstr>Arimo</vt:lpstr>
      <vt:lpstr>Arimo Bold</vt:lpstr>
      <vt:lpstr>Calibri</vt:lpstr>
      <vt:lpstr>Copperplate Gothic Light</vt:lpstr>
      <vt:lpstr>Courier New</vt:lpstr>
      <vt:lpstr>DM Sans</vt:lpstr>
      <vt:lpstr>DM Sans Bold</vt:lpstr>
      <vt:lpstr>DM Sans Italics</vt:lpstr>
      <vt:lpstr>Myriad Pro</vt:lpstr>
      <vt:lpstr>Now Bold</vt:lpstr>
      <vt:lpstr>Open Sans</vt:lpstr>
      <vt:lpstr>Open Sans Bold</vt:lpstr>
      <vt:lpstr>Open Sans Bold Italics</vt:lpstr>
      <vt:lpstr>Segoe UI</vt:lpstr>
      <vt:lpstr>Symbol</vt:lpstr>
      <vt:lpstr>Wingdings</vt:lpstr>
      <vt:lpstr>10_Office Theme</vt:lpstr>
      <vt:lpstr>Custom Design</vt:lpstr>
      <vt:lpstr>Office of Procurement, Acquisition and Logistics</vt:lpstr>
      <vt:lpstr>Administrative Remarks</vt:lpstr>
      <vt:lpstr>PowerPoint Presentation</vt:lpstr>
      <vt:lpstr>Office of Procurement, Acquisition and Logistics</vt:lpstr>
      <vt:lpstr>PowerPoint Presentation</vt:lpstr>
      <vt:lpstr>Technology Acquisition Center</vt:lpstr>
      <vt:lpstr>VA Organizational Chart</vt:lpstr>
      <vt:lpstr>OALC Organization Chart</vt:lpstr>
      <vt:lpstr>TAC Organizational Structure</vt:lpstr>
      <vt:lpstr>Technology Acquisition Center</vt:lpstr>
      <vt:lpstr>Yearly Obligations</vt:lpstr>
      <vt:lpstr>Yearly Obligations</vt:lpstr>
      <vt:lpstr>Technology Acquisition Center</vt:lpstr>
      <vt:lpstr>TAC Workload Summary</vt:lpstr>
      <vt:lpstr>3rd &amp; 4TH QTR FY24 Forecasted Opportunities</vt:lpstr>
      <vt:lpstr>1ST QTR FY25 Forecasted Opportunities</vt:lpstr>
      <vt:lpstr>New TAC Contract Actions/Vehicles Used in 2024</vt:lpstr>
      <vt:lpstr>Technology Acquisition Center</vt:lpstr>
      <vt:lpstr>T4NG Update</vt:lpstr>
      <vt:lpstr>Technology Acquisition Center</vt:lpstr>
      <vt:lpstr>T4NG2</vt:lpstr>
      <vt:lpstr>Technology Acquisition Center</vt:lpstr>
      <vt:lpstr>CEDAR</vt:lpstr>
      <vt:lpstr>Technology Acquisition Center</vt:lpstr>
      <vt:lpstr>SPRUCE</vt:lpstr>
      <vt:lpstr>Technology Acquisition Center</vt:lpstr>
      <vt:lpstr>Tips to Build Partnerships</vt:lpstr>
      <vt:lpstr>Tips to Build Partnerships</vt:lpstr>
      <vt:lpstr>Tips to Build Partnerships</vt:lpstr>
      <vt:lpstr>Technology Acquisition Center</vt:lpstr>
      <vt:lpstr>Technology Acquisition Center</vt:lpstr>
      <vt:lpstr>Doing business with OIT</vt:lpstr>
      <vt:lpstr>VA is Complex – Both from Organizational and IT Perspective</vt:lpstr>
      <vt:lpstr>IT at VA Is Complex: Emerging Demands and Constraints</vt:lpstr>
      <vt:lpstr>Contractors and the IT Product Group</vt:lpstr>
      <vt:lpstr>How to Demonstrate Value</vt:lpstr>
      <vt:lpstr>www.digital.va.gov Twitter: @VA_CIO LinkedIn: @DigitalVA </vt:lpstr>
      <vt:lpstr>Office of Information and Technology</vt:lpstr>
      <vt:lpstr>OIT Aspires to be the best product delivery team in government</vt:lpstr>
      <vt:lpstr>Complex Enterprise</vt:lpstr>
      <vt:lpstr>What is VA’s Software Factory (SWF) Model?</vt:lpstr>
      <vt:lpstr>What is SWF continued</vt:lpstr>
      <vt:lpstr>Three primary delivery methods - SaaS</vt:lpstr>
      <vt:lpstr>Three primary delivery methods - PaaS</vt:lpstr>
      <vt:lpstr>Three primary delivery methods - Custom</vt:lpstr>
      <vt:lpstr>Software Factory Utilities</vt:lpstr>
      <vt:lpstr>Software Factory Utilities Tools and Services</vt:lpstr>
      <vt:lpstr>Software Factory Utilities Efficiency</vt:lpstr>
      <vt:lpstr>Intake</vt:lpstr>
      <vt:lpstr>Intake</vt:lpstr>
      <vt:lpstr>Software Factory Intake</vt:lpstr>
      <vt:lpstr>Intake Process Play Decision Criteria </vt:lpstr>
      <vt:lpstr>SaaS Software Factory</vt:lpstr>
      <vt:lpstr>SaaS Software Factory Benefits</vt:lpstr>
      <vt:lpstr>PaaS Software Factory</vt:lpstr>
      <vt:lpstr>PaaS Software Factory Benefits</vt:lpstr>
      <vt:lpstr>CustomDev Software Factory</vt:lpstr>
      <vt:lpstr>CustomDev Software Factory Benefits</vt:lpstr>
      <vt:lpstr>SWF Utilities</vt:lpstr>
      <vt:lpstr>Software Factory Utilities Benefits</vt:lpstr>
      <vt:lpstr>CODE.va.gov</vt:lpstr>
      <vt:lpstr>Code.VA.gov utilities list</vt:lpstr>
      <vt:lpstr>Software Factory Survey</vt:lpstr>
      <vt:lpstr>SFW Survey</vt:lpstr>
      <vt:lpstr>www.digital.va.gov/Software-Factory</vt:lpstr>
      <vt:lpstr>VA IT BUSINESS PRIORITIES: EFFECTIVELY LEVERAGING BUSINESS RELATIONSHIP MANAGEMENT</vt:lpstr>
      <vt:lpstr>Business Integration and Outcomes Service (BIOS)</vt:lpstr>
      <vt:lpstr>BIOS Business Partners and Service Lines</vt:lpstr>
      <vt:lpstr>BIOS Leadership</vt:lpstr>
      <vt:lpstr>BIOS Service Line Portfolios</vt:lpstr>
      <vt:lpstr>BIOS Business Relationship Managers Deliver </vt:lpstr>
      <vt:lpstr>How BIOS Serves Our Customers</vt:lpstr>
      <vt:lpstr>Business Technical Vision Roadmap </vt:lpstr>
      <vt:lpstr>Business Led IT Services (BLITS)</vt:lpstr>
      <vt:lpstr>Why 1:N is Important to All of Us</vt:lpstr>
      <vt:lpstr>BIOS Support Contracts (1 of 4)</vt:lpstr>
      <vt:lpstr>BIOS Support Contracts (2 of 4)</vt:lpstr>
      <vt:lpstr>BIOS Support Contracts (3 of 4)</vt:lpstr>
      <vt:lpstr>BIOS Technical Services Contracts (1 of 3) </vt:lpstr>
      <vt:lpstr>BIOS Technical Services Contracts (2 of 3) </vt:lpstr>
      <vt:lpstr>BIOS Technical Services Contracts (3 of 3) </vt:lpstr>
      <vt:lpstr>Contact Us</vt:lpstr>
      <vt:lpstr>Office of Information Security: Embracing a Zero Trust Mindset</vt:lpstr>
      <vt:lpstr>Agenda</vt:lpstr>
      <vt:lpstr>OIS Organization Chart and Services</vt:lpstr>
      <vt:lpstr>OIS Organization Chart and Services (Continued)</vt:lpstr>
      <vt:lpstr>Our Mission and Vision</vt:lpstr>
      <vt:lpstr>Cybersecurity Priorities </vt:lpstr>
      <vt:lpstr>Summary of VA’s Zero Trust Status</vt:lpstr>
      <vt:lpstr>Notable Zero Trust Accomplishments (1 of 2)</vt:lpstr>
      <vt:lpstr>Notable Zero Trust Accomplishments (2 of 2)</vt:lpstr>
      <vt:lpstr>OIS FY24 Accomplishments by Division (1 of 2)</vt:lpstr>
      <vt:lpstr>OIS FY24 Accomplishments by Division (2 of 2)</vt:lpstr>
      <vt:lpstr>Active and Planned Zero Trust Initiatives (1 of 2)</vt:lpstr>
      <vt:lpstr>Active and Planned Zero Trust Initiatives (2 of 2)</vt:lpstr>
      <vt:lpstr>Contact Us OIT Website Twitter: @VA_CIO LinkedIn: @DigitalVA</vt:lpstr>
      <vt:lpstr>Office of Information and Technology</vt:lpstr>
      <vt:lpstr>PES Vision and Mission</vt:lpstr>
      <vt:lpstr>Who We Are</vt:lpstr>
      <vt:lpstr>What We Do</vt:lpstr>
      <vt:lpstr>PES Goals Align with the CIO’s Vision</vt:lpstr>
      <vt:lpstr>What We Need from Industry</vt:lpstr>
      <vt:lpstr>Current PES Enterprise Level Task Orders (1 of 4)</vt:lpstr>
      <vt:lpstr>Current PES Enterprise Level Task Orders Continued (2 of 4)</vt:lpstr>
      <vt:lpstr>Current PES Enterprise Level Task Orders Continued (3 of 4)</vt:lpstr>
      <vt:lpstr>Current PES Enterprise Level Task Orders Continued (4 of 4)</vt:lpstr>
      <vt:lpstr>Office of Information and Technology</vt:lpstr>
      <vt:lpstr>PES Vision and Mission</vt:lpstr>
      <vt:lpstr>Who We Are</vt:lpstr>
      <vt:lpstr>What We Do</vt:lpstr>
      <vt:lpstr>PES Goals Align with the CIO’s Vision</vt:lpstr>
      <vt:lpstr>What We Need from Industry</vt:lpstr>
      <vt:lpstr>Current PES Enterprise Level Task Orders (1 of 4)</vt:lpstr>
      <vt:lpstr>Current PES Enterprise Level Task Orders Continued (2 of 4)</vt:lpstr>
      <vt:lpstr>Current PES Enterprise Level Task Orders Continued (3 of 4)</vt:lpstr>
      <vt:lpstr>Current PES Enterprise Level Task Orders Continued (4 of 4)</vt:lpstr>
      <vt:lpstr>Future or Upcoming PES Requirements (1 of 3)</vt:lpstr>
      <vt:lpstr>Future or Upcoming PES Requirements (2 of 3)</vt:lpstr>
      <vt:lpstr>Future or Upcoming PES Requirements (3 of 3)</vt:lpstr>
      <vt:lpstr>Contract Outlook</vt:lpstr>
      <vt:lpstr>Contact Us</vt:lpstr>
      <vt:lpstr>Office of Information and Technology</vt:lpstr>
      <vt:lpstr>SPM Vision and Mission</vt:lpstr>
      <vt:lpstr>Who We Are</vt:lpstr>
      <vt:lpstr>What We Do</vt:lpstr>
      <vt:lpstr>SPM Goals Align with the CIO’s Vision</vt:lpstr>
      <vt:lpstr>How We Steward VA’s Software Products</vt:lpstr>
      <vt:lpstr>What We Need from Industry</vt:lpstr>
      <vt:lpstr>SPM Front Office Service Contracts (6-24 Months)</vt:lpstr>
      <vt:lpstr>Health Portfolio Service Contracts (6-24 Months)</vt:lpstr>
      <vt:lpstr>BAM Portfolio Service Contracts (6-24 Months)</vt:lpstr>
      <vt:lpstr>Corp Portfolio Service Contracts (6-24 Months)</vt:lpstr>
      <vt:lpstr>FTS Portfolio Service Contracts (6-24 Months)</vt:lpstr>
      <vt:lpstr>Contact Us</vt:lpstr>
      <vt:lpstr>Advanced Planning Brief to Industry</vt:lpstr>
      <vt:lpstr>Electronic Health Record Modernization –  Integration Office</vt:lpstr>
      <vt:lpstr>ODCIO Leadership and Teams</vt:lpstr>
      <vt:lpstr>EHRM-IO ODCIO</vt:lpstr>
      <vt:lpstr>High Level Technical EHRM Overview</vt:lpstr>
      <vt:lpstr>Evolving EHRM Standardization</vt:lpstr>
      <vt:lpstr>What We Need from Industry</vt:lpstr>
      <vt:lpstr>Common Types of Contracts in EHRM-IO</vt:lpstr>
      <vt:lpstr>Contact Us</vt:lpstr>
      <vt:lpstr>2024 Small Business Update</vt:lpstr>
      <vt:lpstr>Agenda</vt:lpstr>
      <vt:lpstr>Background On VA OSDBU </vt:lpstr>
      <vt:lpstr>About OSDBU </vt:lpstr>
      <vt:lpstr>Benefits of Working with OSDBU</vt:lpstr>
      <vt:lpstr>VA’s Top IT NAICS</vt:lpstr>
      <vt:lpstr>Tips For Success</vt:lpstr>
      <vt:lpstr>What’s New For Small Businesses At VA?</vt:lpstr>
      <vt:lpstr>Useful Resources</vt:lpstr>
      <vt:lpstr>Stay Connected with OSDBU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 – Thank You!</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Modernization Drumbeat</dc:title>
  <dc:creator>Department of Veterans Affairs</dc:creator>
  <cp:lastModifiedBy>Czaplinski, Meryl</cp:lastModifiedBy>
  <cp:revision>221</cp:revision>
  <cp:lastPrinted>2023-04-26T17:39:20Z</cp:lastPrinted>
  <dcterms:created xsi:type="dcterms:W3CDTF">2017-12-21T16:13:31Z</dcterms:created>
  <dcterms:modified xsi:type="dcterms:W3CDTF">2024-07-02T14:25:28Z</dcterms:modified>
</cp:coreProperties>
</file>