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69" r:id="rId6"/>
    <p:sldId id="370" r:id="rId7"/>
    <p:sldId id="371" r:id="rId8"/>
    <p:sldId id="372" r:id="rId9"/>
    <p:sldId id="373" r:id="rId10"/>
    <p:sldId id="374" r:id="rId11"/>
    <p:sldId id="375" r:id="rId12"/>
    <p:sldId id="377" r:id="rId13"/>
    <p:sldId id="376" r:id="rId14"/>
    <p:sldId id="38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06">
          <p15:clr>
            <a:srgbClr val="A4A3A4"/>
          </p15:clr>
        </p15:guide>
        <p15:guide id="2" orient="horz" pos="3925">
          <p15:clr>
            <a:srgbClr val="A4A3A4"/>
          </p15:clr>
        </p15:guide>
        <p15:guide id="3" orient="horz" pos="2158">
          <p15:clr>
            <a:srgbClr val="A4A3A4"/>
          </p15:clr>
        </p15:guide>
        <p15:guide id="4" pos="859">
          <p15:clr>
            <a:srgbClr val="A4A3A4"/>
          </p15:clr>
        </p15:guide>
        <p15:guide id="5" pos="2880">
          <p15:clr>
            <a:srgbClr val="A4A3A4"/>
          </p15:clr>
        </p15:guide>
        <p15:guide id="6" pos="381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xwell, Katherine [USA]" initials="MK[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 snapToGrid="0" snapToObjects="1">
      <p:cViewPr>
        <p:scale>
          <a:sx n="70" d="100"/>
          <a:sy n="70" d="100"/>
        </p:scale>
        <p:origin x="-1374" y="-90"/>
      </p:cViewPr>
      <p:guideLst>
        <p:guide orient="horz" pos="1006"/>
        <p:guide orient="horz" pos="3925"/>
        <p:guide orient="horz" pos="2158"/>
        <p:guide pos="859"/>
        <p:guide pos="2880"/>
        <p:guide pos="381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9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A682B-60B7-244F-AF8C-16AA5F067F6C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85591-F2ED-7B4B-AAEB-54F8DF9914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291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0177D-0B34-354A-A985-A7708375935C}" type="datetimeFigureOut">
              <a:rPr lang="en-US" smtClean="0"/>
              <a:pPr/>
              <a:t>6/17/2014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3E557-29CA-2942-B5B0-BBAE067F57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1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OIT branded simple cover art"/>
          <p:cNvGrpSpPr/>
          <p:nvPr userDrawn="1"/>
        </p:nvGrpSpPr>
        <p:grpSpPr>
          <a:xfrm>
            <a:off x="-1" y="0"/>
            <a:ext cx="9144001" cy="3972357"/>
            <a:chOff x="-57733" y="6466"/>
            <a:chExt cx="9242968" cy="3965891"/>
          </a:xfrm>
        </p:grpSpPr>
        <p:pic>
          <p:nvPicPr>
            <p:cNvPr id="4" name="Picture 3" descr="Color_Cover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7731" y="6466"/>
              <a:ext cx="9242966" cy="3879734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-57733" y="3876793"/>
              <a:ext cx="9242968" cy="95564"/>
            </a:xfrm>
            <a:prstGeom prst="rect">
              <a:avLst/>
            </a:prstGeom>
            <a:solidFill>
              <a:srgbClr val="183C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371600" y="914400"/>
            <a:ext cx="7086600" cy="2514600"/>
          </a:xfrm>
        </p:spPr>
        <p:txBody>
          <a:bodyPr lIns="0" tIns="0" rIns="0" bIns="0" anchor="b" anchorCtr="0">
            <a:normAutofit/>
          </a:bodyPr>
          <a:lstStyle>
            <a:lvl1pPr algn="l">
              <a:defRPr sz="2800" b="1" baseline="0">
                <a:solidFill>
                  <a:srgbClr val="262729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OFFICE OF INFORMATION AND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371600" y="3886200"/>
            <a:ext cx="7086600" cy="2344819"/>
          </a:xfrm>
        </p:spPr>
        <p:txBody>
          <a:bodyPr lIns="0" tIns="457200" rIns="0">
            <a:noAutofit/>
          </a:bodyPr>
          <a:lstStyle>
            <a:lvl1pPr marL="0" indent="0" algn="l">
              <a:buNone/>
              <a:defRPr sz="2000">
                <a:solidFill>
                  <a:srgbClr val="262729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VA Seal of U.S. Department of Veterans Affairs, Office of Information and Technology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715000"/>
            <a:ext cx="2514600" cy="52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2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882"/>
            <a:ext cx="7194176" cy="4529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7026"/>
            <a:ext cx="8229600" cy="4529138"/>
          </a:xfrm>
        </p:spPr>
        <p:txBody>
          <a:bodyPr/>
          <a:lstStyle>
            <a:lvl1pPr>
              <a:defRPr>
                <a:solidFill>
                  <a:srgbClr val="262729"/>
                </a:solidFill>
              </a:defRPr>
            </a:lvl1pPr>
            <a:lvl2pPr>
              <a:defRPr>
                <a:solidFill>
                  <a:srgbClr val="262729"/>
                </a:solidFill>
              </a:defRPr>
            </a:lvl2pPr>
            <a:lvl3pPr>
              <a:defRPr>
                <a:solidFill>
                  <a:srgbClr val="262729"/>
                </a:solidFill>
              </a:defRPr>
            </a:lvl3pPr>
            <a:lvl4pPr>
              <a:defRPr>
                <a:solidFill>
                  <a:srgbClr val="262729"/>
                </a:solidFill>
              </a:defRPr>
            </a:lvl4pPr>
            <a:lvl5pPr marL="1144588" indent="-225425">
              <a:defRPr sz="1400">
                <a:solidFill>
                  <a:srgbClr val="26272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7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9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0" cap="none">
                <a:solidFill>
                  <a:srgbClr val="2627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759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225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684213" indent="-225425">
              <a:defRPr sz="1600"/>
            </a:lvl3pPr>
            <a:lvl4pPr marL="919163" indent="-234950">
              <a:defRPr sz="1600"/>
            </a:lvl4pPr>
            <a:lvl5pPr marL="1144588" indent="-225425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144588" indent="-225425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237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237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33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7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54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7295"/>
            <a:ext cx="5111750" cy="41288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7296"/>
            <a:ext cx="3008313" cy="4128866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50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7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OIT branded slide page header art&#10;"/>
          <p:cNvGrpSpPr/>
          <p:nvPr userDrawn="1"/>
        </p:nvGrpSpPr>
        <p:grpSpPr>
          <a:xfrm>
            <a:off x="0" y="0"/>
            <a:ext cx="9144000" cy="1354938"/>
            <a:chOff x="-2" y="54"/>
            <a:chExt cx="9144002" cy="1354884"/>
          </a:xfrm>
        </p:grpSpPr>
        <p:pic>
          <p:nvPicPr>
            <p:cNvPr id="7" name="Picture 6" descr="Color_header.jpg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"/>
              <a:ext cx="9144000" cy="1289304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-2" y="1259374"/>
              <a:ext cx="9144002" cy="95564"/>
            </a:xfrm>
            <a:prstGeom prst="rect">
              <a:avLst/>
            </a:prstGeom>
            <a:solidFill>
              <a:srgbClr val="183C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0148"/>
            <a:ext cx="8229600" cy="810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7024"/>
            <a:ext cx="8229600" cy="4529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7906" y="6366948"/>
            <a:ext cx="4907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9B27D237-6C0D-5549-BE11-2040A22CBC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401585"/>
            <a:ext cx="43110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100" dirty="0" smtClean="0">
                <a:solidFill>
                  <a:schemeClr val="bg1">
                    <a:lumMod val="65000"/>
                  </a:schemeClr>
                </a:solidFill>
              </a:rPr>
              <a:t>OFFICE OF INFORMATION AND</a:t>
            </a:r>
            <a:r>
              <a:rPr lang="en-US" sz="1200" spc="100" baseline="0" dirty="0" smtClean="0">
                <a:solidFill>
                  <a:schemeClr val="bg1">
                    <a:lumMod val="65000"/>
                  </a:schemeClr>
                </a:solidFill>
              </a:rPr>
              <a:t> TECHNOLOGY</a:t>
            </a:r>
            <a:endParaRPr lang="en-US" sz="1200" spc="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0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50000"/>
            </a:schemeClr>
          </a:solidFill>
          <a:latin typeface="Georgia"/>
          <a:ea typeface="+mj-ea"/>
          <a:cs typeface="Georgia"/>
        </a:defRPr>
      </a:lvl1pPr>
    </p:titleStyle>
    <p:bodyStyle>
      <a:lvl1pPr marL="225425" indent="-225425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262729"/>
          </a:solidFill>
          <a:latin typeface="+mn-lt"/>
          <a:ea typeface="+mn-ea"/>
          <a:cs typeface="Georgia"/>
        </a:defRPr>
      </a:lvl1pPr>
      <a:lvl2pPr marL="458788" indent="-233363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262729"/>
          </a:solidFill>
          <a:latin typeface="+mn-lt"/>
          <a:ea typeface="+mn-ea"/>
          <a:cs typeface="Georgia"/>
        </a:defRPr>
      </a:lvl2pPr>
      <a:lvl3pPr marL="684213" indent="-225425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rgbClr val="262729"/>
          </a:solidFill>
          <a:latin typeface="+mn-lt"/>
          <a:ea typeface="+mn-ea"/>
          <a:cs typeface="Georgia"/>
        </a:defRPr>
      </a:lvl3pPr>
      <a:lvl4pPr marL="919163" indent="-2349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rgbClr val="262729"/>
          </a:solidFill>
          <a:latin typeface="+mn-lt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OFFICE OF INFORMATION AND TECHNOLOGY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Medical Appointment Scheduling System (MASS)</a:t>
            </a:r>
          </a:p>
          <a:p>
            <a:r>
              <a:rPr lang="en-US" i="1" dirty="0" smtClean="0"/>
              <a:t>Industry Day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832462"/>
            <a:ext cx="3574549" cy="307777"/>
          </a:xfrm>
          <a:prstGeom prst="rect">
            <a:avLst/>
          </a:prstGeom>
          <a:noFill/>
        </p:spPr>
        <p:txBody>
          <a:bodyPr wrap="square" lIns="0" rIns="0" rtlCol="0" anchor="ctr" anchorCtr="0">
            <a:spAutoFit/>
          </a:bodyPr>
          <a:lstStyle/>
          <a:p>
            <a:r>
              <a:rPr lang="en-US" sz="1400" b="1" dirty="0" smtClean="0">
                <a:solidFill>
                  <a:srgbClr val="262729"/>
                </a:solidFill>
              </a:rPr>
              <a:t>18 JUNE 2014</a:t>
            </a:r>
            <a:endParaRPr lang="en-US" sz="1400" b="1" dirty="0">
              <a:solidFill>
                <a:srgbClr val="262729"/>
              </a:solidFill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5886623" y="5786295"/>
            <a:ext cx="2629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noFill/>
              </a:rPr>
              <a:t>Seal of the U.S. Department of Veterans Affairs</a:t>
            </a:r>
          </a:p>
          <a:p>
            <a:r>
              <a:rPr lang="en-US" sz="1000" dirty="0">
                <a:noFill/>
              </a:rPr>
              <a:t>Office of Information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5765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Agenda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98746"/>
              </p:ext>
            </p:extLst>
          </p:nvPr>
        </p:nvGraphicFramePr>
        <p:xfrm>
          <a:off x="341192" y="1446661"/>
          <a:ext cx="8397463" cy="4858605"/>
        </p:xfrm>
        <a:graphic>
          <a:graphicData uri="http://schemas.openxmlformats.org/drawingml/2006/table">
            <a:tbl>
              <a:tblPr/>
              <a:tblGrid>
                <a:gridCol w="1411992"/>
                <a:gridCol w="4809190"/>
                <a:gridCol w="2176281"/>
              </a:tblGrid>
              <a:tr h="2632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</a:p>
                  </a:txBody>
                  <a:tcPr marL="47288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Presenter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0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</a:tr>
              <a:tr h="33382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 </a:t>
                      </a:r>
                      <a:r>
                        <a:rPr lang="en-US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en-US" sz="14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1:30 </a:t>
                      </a:r>
                      <a:r>
                        <a:rPr lang="en-US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</a:t>
                      </a:r>
                      <a:r>
                        <a:rPr lang="en-US" sz="14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 Session</a:t>
                      </a:r>
                      <a:endParaRPr lang="en-US" sz="1400" b="1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4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53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1:30 - 1:45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Steve Schliesman, SES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1:45 - 1:50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Gerry Lowe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1:50 - 2:00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Admin, and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 Rules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Pete Van Syckle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005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2:00 – 3:40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 for Scheduling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Mike Davies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3:40 - 4:00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254" marR="5254" marT="52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3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4:00 – 5:00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Architecture / Enterprise Shared Services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Gary Monger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5:00 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5:45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Target Implementation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Steve Green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5:45 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5:50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 Up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Industry Day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 Session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Pete Van Syckle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6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Mr. Steve Schliesman, 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Assistant Deputy Chief Information Officer,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IT Project Management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10253F"/>
                </a:solidFill>
                <a:latin typeface="Calibri" pitchFamily="34" charset="0"/>
              </a:rPr>
              <a:t>Opening Remarks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Presented by 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Gerry Lowe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Director, Veteran Facing Applications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500" b="1" dirty="0" smtClean="0">
                <a:solidFill>
                  <a:srgbClr val="10253F"/>
                </a:solidFill>
                <a:latin typeface="Calibri" pitchFamily="34" charset="0"/>
              </a:rPr>
              <a:t>Remarks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Presented by 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Peter Van Syckle</a:t>
            </a:r>
            <a:br>
              <a:rPr lang="en-US" sz="1600" b="1" dirty="0">
                <a:solidFill>
                  <a:srgbClr val="10253F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10253F"/>
                </a:solidFill>
                <a:latin typeface="Calibri" pitchFamily="34" charset="0"/>
              </a:rPr>
              <a:t>Management Analyst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10253F"/>
                </a:solidFill>
                <a:latin typeface="Calibri" pitchFamily="34" charset="0"/>
              </a:rPr>
              <a:t>Administrative Notes &amp; Agenda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Administrative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Arial" charset="0"/>
              </a:rPr>
              <a:t>Exits</a:t>
            </a:r>
          </a:p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Arial" charset="0"/>
              </a:rPr>
              <a:t>Restroom locations</a:t>
            </a:r>
          </a:p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Arial" charset="0"/>
              </a:rPr>
              <a:t>Smoking is prohibited in the building</a:t>
            </a:r>
          </a:p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Arial" charset="0"/>
              </a:rPr>
              <a:t>Lunch is available at area restaurants (not available in building)</a:t>
            </a:r>
          </a:p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Arial" charset="0"/>
              </a:rPr>
              <a:t>Please put all cell phones on silent</a:t>
            </a:r>
          </a:p>
          <a:p>
            <a:pPr marL="800100" lvl="0" indent="-457200" defTabSz="914400" eaLnBrk="0" fontAlgn="base" hangingPunct="0">
              <a:lnSpc>
                <a:spcPct val="110000"/>
              </a:lnSpc>
              <a:spcBef>
                <a:spcPct val="5000"/>
              </a:spcBef>
              <a:spcAft>
                <a:spcPct val="0"/>
              </a:spcAft>
              <a:buClr>
                <a:prstClr val="blac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  <a:latin typeface="Arial" charset="0"/>
              </a:rPr>
              <a:t>Must </a:t>
            </a:r>
            <a:r>
              <a:rPr lang="en-US" sz="3000" dirty="0">
                <a:solidFill>
                  <a:prstClr val="black"/>
                </a:solidFill>
                <a:latin typeface="Arial" charset="0"/>
              </a:rPr>
              <a:t>have badge to be re-admitted to room</a:t>
            </a:r>
          </a:p>
          <a:p>
            <a:pPr lvl="1"/>
            <a:endParaRPr lang="en-US" sz="2800" dirty="0"/>
          </a:p>
          <a:p>
            <a:pPr lvl="0"/>
            <a:endParaRPr lang="en-US" sz="1900" dirty="0"/>
          </a:p>
          <a:p>
            <a:pPr lvl="0"/>
            <a:endParaRPr lang="en-US" sz="1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Industry Day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00100" lvl="1" indent="-457200">
              <a:lnSpc>
                <a:spcPct val="110000"/>
              </a:lnSpc>
              <a:buClr>
                <a:srgbClr val="4D4E53"/>
              </a:buClr>
              <a:buSzPct val="90000"/>
              <a:buFont typeface="Arial"/>
              <a:buChar char="•"/>
            </a:pPr>
            <a:r>
              <a:rPr lang="en-US" sz="3000" dirty="0">
                <a:latin typeface="Arial" charset="0"/>
              </a:rPr>
              <a:t>Hosted by Veterans Health Administration and Office of Information &amp; Technology </a:t>
            </a:r>
          </a:p>
          <a:p>
            <a:pPr marL="800100" lvl="1" indent="-457200">
              <a:lnSpc>
                <a:spcPct val="110000"/>
              </a:lnSpc>
              <a:buClr>
                <a:srgbClr val="4D4E53"/>
              </a:buClr>
              <a:buSzPct val="90000"/>
              <a:buFont typeface="Arial"/>
              <a:buChar char="•"/>
            </a:pPr>
            <a:r>
              <a:rPr lang="en-US" sz="3000" dirty="0">
                <a:latin typeface="Arial" charset="0"/>
              </a:rPr>
              <a:t>Purpose:  Provide Industry with an overview of MASS needs, and gather questions towards the goal of improving the solicitation and Performance Work Statement </a:t>
            </a:r>
          </a:p>
          <a:p>
            <a:pPr marL="800100" lvl="1" indent="-457200">
              <a:lnSpc>
                <a:spcPct val="110000"/>
              </a:lnSpc>
              <a:buClr>
                <a:srgbClr val="4D4E53"/>
              </a:buClr>
              <a:buSzPct val="90000"/>
              <a:buFont typeface="Arial"/>
              <a:buChar char="•"/>
            </a:pPr>
            <a:r>
              <a:rPr lang="en-US" sz="3000" dirty="0">
                <a:latin typeface="Arial" charset="0"/>
              </a:rPr>
              <a:t>Format</a:t>
            </a:r>
          </a:p>
          <a:p>
            <a:pPr marL="914400" lvl="2" indent="0">
              <a:buNone/>
            </a:pPr>
            <a:r>
              <a:rPr lang="en-US" sz="2800" dirty="0">
                <a:latin typeface="Arial" charset="0"/>
              </a:rPr>
              <a:t>VA presentations </a:t>
            </a:r>
          </a:p>
          <a:p>
            <a:pPr marL="914400" lvl="2" indent="0">
              <a:buNone/>
            </a:pPr>
            <a:r>
              <a:rPr lang="en-US" sz="2800" dirty="0">
                <a:latin typeface="Arial" charset="0"/>
              </a:rPr>
              <a:t>Industry submits questions </a:t>
            </a:r>
          </a:p>
          <a:p>
            <a:pPr marL="914400" lvl="2" indent="0">
              <a:buNone/>
            </a:pPr>
            <a:r>
              <a:rPr lang="en-US" sz="2800" dirty="0">
                <a:latin typeface="Arial" charset="0"/>
              </a:rPr>
              <a:t>VA generate responses which will be </a:t>
            </a:r>
            <a:r>
              <a:rPr lang="en-US" sz="2800" dirty="0" smtClean="0">
                <a:latin typeface="Arial" charset="0"/>
              </a:rPr>
              <a:t>posted </a:t>
            </a:r>
            <a:r>
              <a:rPr lang="en-US" sz="2800" dirty="0">
                <a:latin typeface="Arial" charset="0"/>
              </a:rPr>
              <a:t>on </a:t>
            </a:r>
            <a:r>
              <a:rPr lang="en-US" sz="2800" dirty="0" smtClean="0">
                <a:latin typeface="Arial" charset="0"/>
              </a:rPr>
              <a:t>FBO within 2 weeks</a:t>
            </a:r>
            <a:endParaRPr lang="en-US" sz="2800" dirty="0">
              <a:latin typeface="Arial" charset="0"/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183C4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Write and Submit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buSzPct val="98000"/>
            </a:pPr>
            <a:r>
              <a:rPr lang="en-US" sz="2800" dirty="0">
                <a:latin typeface="Arial" charset="0"/>
              </a:rPr>
              <a:t>Submit questions in written </a:t>
            </a:r>
            <a:r>
              <a:rPr lang="en-US" sz="2800" dirty="0" smtClean="0">
                <a:latin typeface="Arial" charset="0"/>
              </a:rPr>
              <a:t>form</a:t>
            </a:r>
          </a:p>
          <a:p>
            <a:pPr marL="577850" lvl="3" indent="-342900">
              <a:buSzPct val="98000"/>
            </a:pPr>
            <a:r>
              <a:rPr lang="en-US" sz="2600" dirty="0" smtClean="0">
                <a:latin typeface="Arial" charset="0"/>
              </a:rPr>
              <a:t>Will accept up to 1</a:t>
            </a:r>
            <a:r>
              <a:rPr lang="en-US" sz="2600" dirty="0" smtClean="0">
                <a:latin typeface="Arial" charset="0"/>
              </a:rPr>
              <a:t>5 minutes </a:t>
            </a:r>
            <a:r>
              <a:rPr lang="en-US" sz="2600" dirty="0">
                <a:latin typeface="Arial" charset="0"/>
              </a:rPr>
              <a:t>after final VA briefing</a:t>
            </a:r>
          </a:p>
          <a:p>
            <a:pPr marL="342900" lvl="2" indent="-342900">
              <a:buSzPct val="98000"/>
            </a:pPr>
            <a:r>
              <a:rPr lang="en-US" sz="2800" dirty="0">
                <a:latin typeface="Arial" charset="0"/>
              </a:rPr>
              <a:t>All questions must be submitted on 3” x 5” index cards at the Registration Desk</a:t>
            </a:r>
            <a:endParaRPr lang="en-US" sz="2800" dirty="0">
              <a:latin typeface="Arial" charset="0"/>
              <a:cs typeface="Arial" charset="0"/>
            </a:endParaRPr>
          </a:p>
          <a:p>
            <a:pPr marL="342900" lvl="2" indent="-342900">
              <a:buSzPct val="98000"/>
            </a:pPr>
            <a:r>
              <a:rPr lang="en-US" sz="2800" dirty="0" smtClean="0">
                <a:latin typeface="Arial" charset="0"/>
              </a:rPr>
              <a:t>All </a:t>
            </a:r>
            <a:r>
              <a:rPr lang="en-US" sz="2800" dirty="0">
                <a:latin typeface="Arial" charset="0"/>
              </a:rPr>
              <a:t>Q&amp;A will be posted as an amendment to FBO </a:t>
            </a:r>
            <a:r>
              <a:rPr lang="en-US" sz="2800" dirty="0" smtClean="0">
                <a:latin typeface="Arial" charset="0"/>
              </a:rPr>
              <a:t>within 2 weeks</a:t>
            </a:r>
            <a:endParaRPr lang="en-US" sz="2800" dirty="0">
              <a:latin typeface="Arial" charset="0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Ground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>
              <a:lnSpc>
                <a:spcPct val="110000"/>
              </a:lnSpc>
              <a:buClr>
                <a:prstClr val="black"/>
              </a:buClr>
              <a:buSzPct val="98000"/>
              <a:defRPr/>
            </a:pPr>
            <a:r>
              <a:rPr lang="en-US" sz="2400" dirty="0">
                <a:latin typeface="Arial" charset="0"/>
              </a:rPr>
              <a:t>ALL information presented here today and on FedBizOpps is subject to change.</a:t>
            </a:r>
          </a:p>
          <a:p>
            <a:pPr marL="342900" lvl="2" indent="-342900">
              <a:lnSpc>
                <a:spcPct val="110000"/>
              </a:lnSpc>
              <a:buClr>
                <a:prstClr val="black"/>
              </a:buClr>
              <a:buSzPct val="98000"/>
              <a:defRPr/>
            </a:pPr>
            <a:r>
              <a:rPr lang="en-US" sz="2400" dirty="0">
                <a:latin typeface="Arial" charset="0"/>
              </a:rPr>
              <a:t>The Government will not discuss acquisition strategy.</a:t>
            </a:r>
          </a:p>
          <a:p>
            <a:pPr marL="342900" lvl="2" indent="-342900">
              <a:lnSpc>
                <a:spcPct val="110000"/>
              </a:lnSpc>
              <a:buClr>
                <a:prstClr val="black"/>
              </a:buClr>
              <a:buSzPct val="98000"/>
              <a:defRPr/>
            </a:pPr>
            <a:r>
              <a:rPr lang="en-US" sz="2400" dirty="0">
                <a:latin typeface="Arial" charset="0"/>
              </a:rPr>
              <a:t>Government responses to today’s questions should be considered as ADVISORY only.</a:t>
            </a:r>
          </a:p>
          <a:p>
            <a:pPr marL="342900" lvl="2" indent="-342900">
              <a:lnSpc>
                <a:spcPct val="110000"/>
              </a:lnSpc>
              <a:buClr>
                <a:prstClr val="black"/>
              </a:buClr>
              <a:buSzPct val="98000"/>
              <a:defRPr/>
            </a:pPr>
            <a:r>
              <a:rPr lang="en-US" sz="2400" dirty="0">
                <a:latin typeface="Arial" charset="0"/>
              </a:rPr>
              <a:t>Final Solicitation, when released, will govern.</a:t>
            </a:r>
          </a:p>
          <a:p>
            <a:pPr marL="342900" lvl="2" indent="-342900">
              <a:lnSpc>
                <a:spcPct val="110000"/>
              </a:lnSpc>
              <a:buClr>
                <a:prstClr val="black"/>
              </a:buClr>
              <a:buSzPct val="98000"/>
              <a:defRPr/>
            </a:pPr>
            <a:r>
              <a:rPr lang="en-US" sz="2400" b="1" u="sng" dirty="0">
                <a:latin typeface="Arial" charset="0"/>
              </a:rPr>
              <a:t>Final Solicitation takes precedence </a:t>
            </a:r>
            <a:r>
              <a:rPr lang="en-US" sz="2400" dirty="0">
                <a:latin typeface="Arial" charset="0"/>
              </a:rPr>
              <a:t>over any slides, conversations and/or answers to any questions.  All information set forth today is pre-decisional and subject to change.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6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Agenda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107421"/>
              </p:ext>
            </p:extLst>
          </p:nvPr>
        </p:nvGraphicFramePr>
        <p:xfrm>
          <a:off x="341192" y="1446661"/>
          <a:ext cx="8397463" cy="4858605"/>
        </p:xfrm>
        <a:graphic>
          <a:graphicData uri="http://schemas.openxmlformats.org/drawingml/2006/table">
            <a:tbl>
              <a:tblPr/>
              <a:tblGrid>
                <a:gridCol w="1411992"/>
                <a:gridCol w="4809190"/>
                <a:gridCol w="2176281"/>
              </a:tblGrid>
              <a:tr h="2632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</a:p>
                  </a:txBody>
                  <a:tcPr marL="47288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0EA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Presenter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0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523"/>
                    </a:solidFill>
                  </a:tcPr>
                </a:tc>
              </a:tr>
              <a:tr h="33382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7:30 – 8:00 Registration for AM Session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4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53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8:00-8:15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Steve Schliesman, SES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8:15-8:20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Gerry Lowe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8:20 -8:30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Admin, and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 Rules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Pete Van Syckle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00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8:30 -10:10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 for Scheduling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Mike Davies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10:10-10:30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254" marR="5254" marT="52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3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10:30-11:30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Architecture / Enterprise Shared Services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Gary Monger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11:30-12:15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Target Implementation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Steve Green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12:15-12:20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 Up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Industry Day AM Session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Mr. Pete Van Syckle</a:t>
                      </a:r>
                    </a:p>
                  </a:txBody>
                  <a:tcPr marL="5254" marR="5254" marT="5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IS Palette">
      <a:dk1>
        <a:srgbClr val="4D4E53"/>
      </a:dk1>
      <a:lt1>
        <a:srgbClr val="FFFFFF"/>
      </a:lt1>
      <a:dk2>
        <a:srgbClr val="003F72"/>
      </a:dk2>
      <a:lt2>
        <a:srgbClr val="FFFFFF"/>
      </a:lt2>
      <a:accent1>
        <a:srgbClr val="557630"/>
      </a:accent1>
      <a:accent2>
        <a:srgbClr val="B86125"/>
      </a:accent2>
      <a:accent3>
        <a:srgbClr val="0083BE"/>
      </a:accent3>
      <a:accent4>
        <a:srgbClr val="51324E"/>
      </a:accent4>
      <a:accent5>
        <a:srgbClr val="772432"/>
      </a:accent5>
      <a:accent6>
        <a:srgbClr val="8996A0"/>
      </a:accent6>
      <a:hlink>
        <a:srgbClr val="0032FF"/>
      </a:hlink>
      <a:folHlink>
        <a:srgbClr val="9B32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dd665a5-4d39-4c80-990a-8a3abca4f55f">657KNE7CTRDA-6458-35</_dlc_DocId>
    <_dlc_DocIdUrl xmlns="cdd665a5-4d39-4c80-990a-8a3abca4f55f">
      <Url>http://vaww.oed.portal.va.gov/pm/iehr/vista_evolution/PEO/_layouts/DocIdRedir.aspx?ID=657KNE7CTRDA-6458-35</Url>
      <Description>657KNE7CTRDA-6458-35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9D5AFA26800A4C84639D40EC58F526" ma:contentTypeVersion="0" ma:contentTypeDescription="Create a new document." ma:contentTypeScope="" ma:versionID="be337090be579f997777ebb1a3e93365">
  <xsd:schema xmlns:xsd="http://www.w3.org/2001/XMLSchema" xmlns:xs="http://www.w3.org/2001/XMLSchema" xmlns:p="http://schemas.microsoft.com/office/2006/metadata/properties" xmlns:ns2="cdd665a5-4d39-4c80-990a-8a3abca4f55f" targetNamespace="http://schemas.microsoft.com/office/2006/metadata/properties" ma:root="true" ma:fieldsID="864ef3910975cea577542b081d53c0ca" ns2:_="">
    <xsd:import namespace="cdd665a5-4d39-4c80-990a-8a3abca4f55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665a5-4d39-4c80-990a-8a3abca4f55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A9855C-B9D1-4CD5-98A5-413AE97EBA23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cdd665a5-4d39-4c80-990a-8a3abca4f55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7BA7A9C-95E7-4631-975D-2512EBFF0C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d665a5-4d39-4c80-990a-8a3abca4f5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C91FE2-D879-4772-9EEE-A8A39719A03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A4AA991-D0ED-42F4-8E94-4B71EC9363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</TotalTime>
  <Words>444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OFFICE OF INFORMATION AND TECHNOLOGY</vt:lpstr>
      <vt:lpstr>Mr. Steve Schliesman,  Assistant Deputy Chief Information Officer, IT Project Management </vt:lpstr>
      <vt:lpstr>Presented by  Gerry Lowe Director, Veteran Facing Applications</vt:lpstr>
      <vt:lpstr>Presented by  Peter Van Syckle Management Analyst</vt:lpstr>
      <vt:lpstr>Administrative Notes</vt:lpstr>
      <vt:lpstr>Industry Day Purpose</vt:lpstr>
      <vt:lpstr>Write and Submit Questions</vt:lpstr>
      <vt:lpstr>Ground Rules</vt:lpstr>
      <vt:lpstr>Agenda</vt:lpstr>
      <vt:lpstr>Agenda</vt:lpstr>
    </vt:vector>
  </TitlesOfParts>
  <Company>U.S. Department of Veterans Affairs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Document Title</dc:title>
  <dc:subject>Enter Document Subject</dc:subject>
  <dc:creator>U.S. Department of Veterans Affairs, Office of Information and Technology</dc:creator>
  <cp:keywords>Enter document keywords</cp:keywords>
  <cp:lastModifiedBy>Van Syckle, Peter</cp:lastModifiedBy>
  <cp:revision>151</cp:revision>
  <cp:lastPrinted>2011-05-13T15:25:22Z</cp:lastPrinted>
  <dcterms:created xsi:type="dcterms:W3CDTF">2011-05-12T19:56:03Z</dcterms:created>
  <dcterms:modified xsi:type="dcterms:W3CDTF">2014-06-17T15:28:09Z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reviewed">
    <vt:lpwstr>yyyymmdd</vt:lpwstr>
  </property>
  <property fmtid="{D5CDD505-2E9C-101B-9397-08002B2CF9AE}" pid="3" name="Datecreated">
    <vt:lpwstr>yyyymmdd</vt:lpwstr>
  </property>
  <property fmtid="{D5CDD505-2E9C-101B-9397-08002B2CF9AE}" pid="4" name="Type">
    <vt:lpwstr>General Information</vt:lpwstr>
  </property>
  <property fmtid="{D5CDD505-2E9C-101B-9397-08002B2CF9AE}" pid="5" name="Language">
    <vt:lpwstr>En</vt:lpwstr>
  </property>
  <property fmtid="{D5CDD505-2E9C-101B-9397-08002B2CF9AE}" pid="6" name="Description">
    <vt:lpwstr>This document contains information on how to use the OIT PowerPoint Template.</vt:lpwstr>
  </property>
  <property fmtid="{D5CDD505-2E9C-101B-9397-08002B2CF9AE}" pid="7" name="Creator">
    <vt:lpwstr>U.S. Department of Veterans Affairs</vt:lpwstr>
  </property>
  <property fmtid="{D5CDD505-2E9C-101B-9397-08002B2CF9AE}" pid="8" name="ContentTypeId">
    <vt:lpwstr>0x010100279D5AFA26800A4C84639D40EC58F526</vt:lpwstr>
  </property>
  <property fmtid="{D5CDD505-2E9C-101B-9397-08002B2CF9AE}" pid="9" name="TaxKeyword">
    <vt:lpwstr>42;#Enter document keywords|f53c6682-e794-40f2-a9e3-cdb575156b8c</vt:lpwstr>
  </property>
  <property fmtid="{D5CDD505-2E9C-101B-9397-08002B2CF9AE}" pid="10" name="_dlc_DocIdItemGuid">
    <vt:lpwstr>9f6aa062-3aab-4f71-a3ea-6138fd0b133c</vt:lpwstr>
  </property>
</Properties>
</file>