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notesSlides/notesSlide4.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notesSlides/notesSlide5.xml" ContentType="application/vnd.openxmlformats-officedocument.presentationml.notes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notesSlides/notesSlide6.xml" ContentType="application/vnd.openxmlformats-officedocument.presentationml.notesSlide+xml"/>
  <Override PartName="/ppt/slideLayouts/slideLayout1.xml" ContentType="application/vnd.openxmlformats-officedocument.presentationml.slideLayout+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slideLayouts/slideLayout2.xml" ContentType="application/vnd.openxmlformats-officedocument.presentationml.slideLayout+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notesSlides/notesSlide8.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5"/>
  </p:notesMasterIdLst>
  <p:sldIdLst>
    <p:sldId id="348" r:id="rId2"/>
    <p:sldId id="343" r:id="rId3"/>
    <p:sldId id="352" r:id="rId4"/>
    <p:sldId id="357" r:id="rId5"/>
    <p:sldId id="358" r:id="rId6"/>
    <p:sldId id="363" r:id="rId7"/>
    <p:sldId id="362" r:id="rId8"/>
    <p:sldId id="361" r:id="rId9"/>
    <p:sldId id="369" r:id="rId10"/>
    <p:sldId id="367" r:id="rId11"/>
    <p:sldId id="368" r:id="rId12"/>
    <p:sldId id="356" r:id="rId13"/>
    <p:sldId id="350" r:id="rId14"/>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33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31" autoAdjust="0"/>
    <p:restoredTop sz="86330" autoAdjust="0"/>
  </p:normalViewPr>
  <p:slideViewPr>
    <p:cSldViewPr>
      <p:cViewPr>
        <p:scale>
          <a:sx n="66" d="100"/>
          <a:sy n="66" d="100"/>
        </p:scale>
        <p:origin x="-1566" y="-48"/>
      </p:cViewPr>
      <p:guideLst>
        <p:guide orient="horz" pos="2160"/>
        <p:guide pos="2880"/>
      </p:guideLst>
    </p:cSldViewPr>
  </p:slideViewPr>
  <p:outlineViewPr>
    <p:cViewPr>
      <p:scale>
        <a:sx n="33" d="100"/>
        <a:sy n="33" d="100"/>
      </p:scale>
      <p:origin x="0" y="2227"/>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47" tIns="46474" rIns="92947" bIns="46474"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56551" y="0"/>
            <a:ext cx="3026833" cy="464185"/>
          </a:xfrm>
          <a:prstGeom prst="rect">
            <a:avLst/>
          </a:prstGeom>
        </p:spPr>
        <p:txBody>
          <a:bodyPr vert="horz" lIns="92947" tIns="46474" rIns="92947" bIns="46474" rtlCol="0"/>
          <a:lstStyle>
            <a:lvl1pPr algn="r" fontAlgn="auto">
              <a:spcBef>
                <a:spcPts val="0"/>
              </a:spcBef>
              <a:spcAft>
                <a:spcPts val="0"/>
              </a:spcAft>
              <a:defRPr sz="1200">
                <a:latin typeface="+mn-lt"/>
              </a:defRPr>
            </a:lvl1pPr>
          </a:lstStyle>
          <a:p>
            <a:pPr>
              <a:defRPr/>
            </a:pPr>
            <a:fld id="{37BC2C8B-EB4D-44A9-AEE6-E7988287F458}" type="datetimeFigureOut">
              <a:rPr lang="en-US"/>
              <a:pPr>
                <a:defRPr/>
              </a:pPr>
              <a:t>10/29/2013</a:t>
            </a:fld>
            <a:endParaRPr lang="en-US" dirty="0"/>
          </a:p>
        </p:txBody>
      </p:sp>
      <p:sp>
        <p:nvSpPr>
          <p:cNvPr id="4" name="Slide Image Placeholder 3"/>
          <p:cNvSpPr>
            <a:spLocks noGrp="1" noRot="1" noChangeAspect="1"/>
          </p:cNvSpPr>
          <p:nvPr>
            <p:ph type="sldImg" idx="2"/>
          </p:nvPr>
        </p:nvSpPr>
        <p:spPr>
          <a:xfrm>
            <a:off x="1171575" y="695325"/>
            <a:ext cx="4641850" cy="3481388"/>
          </a:xfrm>
          <a:prstGeom prst="rect">
            <a:avLst/>
          </a:prstGeom>
          <a:noFill/>
          <a:ln w="12700">
            <a:solidFill>
              <a:prstClr val="black"/>
            </a:solidFill>
          </a:ln>
        </p:spPr>
        <p:txBody>
          <a:bodyPr vert="horz" lIns="92947" tIns="46474" rIns="92947" bIns="46474" rtlCol="0" anchor="ctr"/>
          <a:lstStyle/>
          <a:p>
            <a:pPr lvl="0"/>
            <a:endParaRPr lang="en-US" noProof="0" dirty="0" smtClean="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47" tIns="46474" rIns="92947" bIns="4647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17903"/>
            <a:ext cx="3026833" cy="464185"/>
          </a:xfrm>
          <a:prstGeom prst="rect">
            <a:avLst/>
          </a:prstGeom>
        </p:spPr>
        <p:txBody>
          <a:bodyPr vert="horz" lIns="92947" tIns="46474" rIns="92947" bIns="46474"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56551" y="8817903"/>
            <a:ext cx="3026833" cy="464185"/>
          </a:xfrm>
          <a:prstGeom prst="rect">
            <a:avLst/>
          </a:prstGeom>
        </p:spPr>
        <p:txBody>
          <a:bodyPr vert="horz" lIns="92947" tIns="46474" rIns="92947" bIns="46474" rtlCol="0" anchor="b"/>
          <a:lstStyle>
            <a:lvl1pPr algn="r" fontAlgn="auto">
              <a:spcBef>
                <a:spcPts val="0"/>
              </a:spcBef>
              <a:spcAft>
                <a:spcPts val="0"/>
              </a:spcAft>
              <a:defRPr sz="1200">
                <a:latin typeface="+mn-lt"/>
              </a:defRPr>
            </a:lvl1pPr>
          </a:lstStyle>
          <a:p>
            <a:pPr>
              <a:defRPr/>
            </a:pPr>
            <a:fld id="{7114AF9B-7962-49D5-A87A-6A24C8E4970A}" type="slidenum">
              <a:rPr lang="en-US"/>
              <a:pPr>
                <a:defRPr/>
              </a:pPr>
              <a:t>‹#›</a:t>
            </a:fld>
            <a:endParaRPr lang="en-US" dirty="0"/>
          </a:p>
        </p:txBody>
      </p:sp>
    </p:spTree>
    <p:extLst>
      <p:ext uri="{BB962C8B-B14F-4D97-AF65-F5344CB8AC3E}">
        <p14:creationId xmlns:p14="http://schemas.microsoft.com/office/powerpoint/2010/main" val="40648340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13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E500674-D9AB-40CE-A349-3C1155572D61}" type="datetime1">
              <a:rPr lang="en-US"/>
              <a:pPr>
                <a:defRPr/>
              </a:pPr>
              <a:t>10/29/2013</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2</a:t>
            </a:r>
          </a:p>
        </p:txBody>
      </p:sp>
      <p:sp>
        <p:nvSpPr>
          <p:cNvPr id="6" name="Slide Number Placeholder 5"/>
          <p:cNvSpPr>
            <a:spLocks noGrp="1"/>
          </p:cNvSpPr>
          <p:nvPr>
            <p:ph type="sldNum" sz="quarter" idx="12"/>
          </p:nvPr>
        </p:nvSpPr>
        <p:spPr/>
        <p:txBody>
          <a:bodyPr/>
          <a:lstStyle>
            <a:lvl1pPr>
              <a:defRPr/>
            </a:lvl1pPr>
          </a:lstStyle>
          <a:p>
            <a:pPr>
              <a:defRPr/>
            </a:pPr>
            <a:fld id="{DC36DA49-4755-4916-B5E1-FC267C97E93E}"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D9444D1-9735-4F58-B47F-BB3AAF2053E3}" type="datetime1">
              <a:rPr lang="en-US"/>
              <a:pPr>
                <a:defRPr/>
              </a:pPr>
              <a:t>10/29/2013</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2</a:t>
            </a:r>
          </a:p>
        </p:txBody>
      </p:sp>
      <p:sp>
        <p:nvSpPr>
          <p:cNvPr id="6" name="Slide Number Placeholder 5"/>
          <p:cNvSpPr>
            <a:spLocks noGrp="1"/>
          </p:cNvSpPr>
          <p:nvPr>
            <p:ph type="sldNum" sz="quarter" idx="12"/>
          </p:nvPr>
        </p:nvSpPr>
        <p:spPr/>
        <p:txBody>
          <a:bodyPr/>
          <a:lstStyle>
            <a:lvl1pPr>
              <a:defRPr/>
            </a:lvl1pPr>
          </a:lstStyle>
          <a:p>
            <a:pPr>
              <a:defRPr/>
            </a:pPr>
            <a:fld id="{4CF15AB5-FCE9-4E5C-BC3F-CA2CD493ECA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B14DB3F-5C04-4BD3-A693-F76D8915EED3}" type="datetime1">
              <a:rPr lang="en-US"/>
              <a:pPr>
                <a:defRPr/>
              </a:pPr>
              <a:t>10/29/2013</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2</a:t>
            </a:r>
          </a:p>
        </p:txBody>
      </p:sp>
      <p:sp>
        <p:nvSpPr>
          <p:cNvPr id="6" name="Slide Number Placeholder 5"/>
          <p:cNvSpPr>
            <a:spLocks noGrp="1"/>
          </p:cNvSpPr>
          <p:nvPr>
            <p:ph type="sldNum" sz="quarter" idx="12"/>
          </p:nvPr>
        </p:nvSpPr>
        <p:spPr/>
        <p:txBody>
          <a:bodyPr/>
          <a:lstStyle>
            <a:lvl1pPr>
              <a:defRPr/>
            </a:lvl1pPr>
          </a:lstStyle>
          <a:p>
            <a:pPr>
              <a:defRPr/>
            </a:pPr>
            <a:fld id="{B30E88D3-9A6B-4A91-A8AC-2F78ECFE7E6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lvl1pPr>
              <a:defRPr sz="3400" baseline="0">
                <a:solidFill>
                  <a:schemeClr val="tx2">
                    <a:lumMod val="75000"/>
                  </a:schemeClr>
                </a:solidFill>
                <a:latin typeface="Arial Black"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4B0087C6-E3E1-45F7-AE8A-768F58A89E1C}" type="datetime1">
              <a:rPr lang="en-US"/>
              <a:pPr>
                <a:defRPr/>
              </a:pPr>
              <a:t>10/29/2013</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2</a:t>
            </a:r>
          </a:p>
        </p:txBody>
      </p:sp>
      <p:sp>
        <p:nvSpPr>
          <p:cNvPr id="6" name="Slide Number Placeholder 5"/>
          <p:cNvSpPr>
            <a:spLocks noGrp="1"/>
          </p:cNvSpPr>
          <p:nvPr>
            <p:ph type="sldNum" sz="quarter" idx="12"/>
          </p:nvPr>
        </p:nvSpPr>
        <p:spPr/>
        <p:txBody>
          <a:bodyPr/>
          <a:lstStyle>
            <a:lvl1pPr>
              <a:defRPr/>
            </a:lvl1pPr>
          </a:lstStyle>
          <a:p>
            <a:pPr>
              <a:defRPr/>
            </a:pPr>
            <a:fld id="{95C7219A-98DC-42BA-A12A-12E75342F36E}"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FE73FAD-28C1-44E0-A2A3-7F5291E01A15}" type="datetime1">
              <a:rPr lang="en-US"/>
              <a:pPr>
                <a:defRPr/>
              </a:pPr>
              <a:t>10/29/2013</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2</a:t>
            </a:r>
          </a:p>
        </p:txBody>
      </p:sp>
      <p:sp>
        <p:nvSpPr>
          <p:cNvPr id="6" name="Slide Number Placeholder 5"/>
          <p:cNvSpPr>
            <a:spLocks noGrp="1"/>
          </p:cNvSpPr>
          <p:nvPr>
            <p:ph type="sldNum" sz="quarter" idx="12"/>
          </p:nvPr>
        </p:nvSpPr>
        <p:spPr/>
        <p:txBody>
          <a:bodyPr/>
          <a:lstStyle>
            <a:lvl1pPr>
              <a:defRPr/>
            </a:lvl1pPr>
          </a:lstStyle>
          <a:p>
            <a:pPr>
              <a:defRPr/>
            </a:pPr>
            <a:fld id="{B3E927E1-E70B-4FF6-8D14-9CDF880EF3E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5BBA631-2D1C-412A-90CF-DA8FF8F0A1D1}" type="datetime1">
              <a:rPr lang="en-US"/>
              <a:pPr>
                <a:defRPr/>
              </a:pPr>
              <a:t>10/29/2013</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2</a:t>
            </a:r>
          </a:p>
        </p:txBody>
      </p:sp>
      <p:sp>
        <p:nvSpPr>
          <p:cNvPr id="7" name="Slide Number Placeholder 5"/>
          <p:cNvSpPr>
            <a:spLocks noGrp="1"/>
          </p:cNvSpPr>
          <p:nvPr>
            <p:ph type="sldNum" sz="quarter" idx="12"/>
          </p:nvPr>
        </p:nvSpPr>
        <p:spPr/>
        <p:txBody>
          <a:bodyPr/>
          <a:lstStyle>
            <a:lvl1pPr>
              <a:defRPr/>
            </a:lvl1pPr>
          </a:lstStyle>
          <a:p>
            <a:pPr>
              <a:defRPr/>
            </a:pPr>
            <a:fld id="{E6D4249C-4FDD-4D4C-843B-EA2AA78452D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67C25B7-EBCC-4148-860D-2199BC421909}" type="datetime1">
              <a:rPr lang="en-US"/>
              <a:pPr>
                <a:defRPr/>
              </a:pPr>
              <a:t>10/29/2013</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dirty="0"/>
              <a:t>2</a:t>
            </a:r>
          </a:p>
        </p:txBody>
      </p:sp>
      <p:sp>
        <p:nvSpPr>
          <p:cNvPr id="9" name="Slide Number Placeholder 5"/>
          <p:cNvSpPr>
            <a:spLocks noGrp="1"/>
          </p:cNvSpPr>
          <p:nvPr>
            <p:ph type="sldNum" sz="quarter" idx="12"/>
          </p:nvPr>
        </p:nvSpPr>
        <p:spPr/>
        <p:txBody>
          <a:bodyPr/>
          <a:lstStyle>
            <a:lvl1pPr>
              <a:defRPr/>
            </a:lvl1pPr>
          </a:lstStyle>
          <a:p>
            <a:pPr>
              <a:defRPr/>
            </a:pPr>
            <a:fld id="{13ADFDB6-263A-4A06-97D7-F306EC55A8B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FC646A0-78FE-424E-8F25-63FF48B86FD8}" type="datetime1">
              <a:rPr lang="en-US"/>
              <a:pPr>
                <a:defRPr/>
              </a:pPr>
              <a:t>10/29/2013</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dirty="0"/>
              <a:t>2</a:t>
            </a:r>
          </a:p>
        </p:txBody>
      </p:sp>
      <p:sp>
        <p:nvSpPr>
          <p:cNvPr id="5" name="Slide Number Placeholder 5"/>
          <p:cNvSpPr>
            <a:spLocks noGrp="1"/>
          </p:cNvSpPr>
          <p:nvPr>
            <p:ph type="sldNum" sz="quarter" idx="12"/>
          </p:nvPr>
        </p:nvSpPr>
        <p:spPr/>
        <p:txBody>
          <a:bodyPr/>
          <a:lstStyle>
            <a:lvl1pPr>
              <a:defRPr/>
            </a:lvl1pPr>
          </a:lstStyle>
          <a:p>
            <a:pPr>
              <a:defRPr/>
            </a:pPr>
            <a:fld id="{032352A2-FA36-4198-B8DB-B5FE725F794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536426A-EDC3-464E-8B27-8484C5ABD7CA}" type="datetime1">
              <a:rPr lang="en-US"/>
              <a:pPr>
                <a:defRPr/>
              </a:pPr>
              <a:t>10/29/2013</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dirty="0"/>
              <a:t>2</a:t>
            </a:r>
          </a:p>
        </p:txBody>
      </p:sp>
      <p:sp>
        <p:nvSpPr>
          <p:cNvPr id="4" name="Slide Number Placeholder 5"/>
          <p:cNvSpPr>
            <a:spLocks noGrp="1"/>
          </p:cNvSpPr>
          <p:nvPr>
            <p:ph type="sldNum" sz="quarter" idx="12"/>
          </p:nvPr>
        </p:nvSpPr>
        <p:spPr/>
        <p:txBody>
          <a:bodyPr/>
          <a:lstStyle>
            <a:lvl1pPr>
              <a:defRPr/>
            </a:lvl1pPr>
          </a:lstStyle>
          <a:p>
            <a:pPr>
              <a:defRPr/>
            </a:pPr>
            <a:fld id="{2FD29990-F38A-4F12-846F-97009A35C65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312E471-C036-4F0E-A894-A1B857C4B00F}" type="datetime1">
              <a:rPr lang="en-US"/>
              <a:pPr>
                <a:defRPr/>
              </a:pPr>
              <a:t>10/29/2013</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2</a:t>
            </a:r>
          </a:p>
        </p:txBody>
      </p:sp>
      <p:sp>
        <p:nvSpPr>
          <p:cNvPr id="7" name="Slide Number Placeholder 5"/>
          <p:cNvSpPr>
            <a:spLocks noGrp="1"/>
          </p:cNvSpPr>
          <p:nvPr>
            <p:ph type="sldNum" sz="quarter" idx="12"/>
          </p:nvPr>
        </p:nvSpPr>
        <p:spPr/>
        <p:txBody>
          <a:bodyPr/>
          <a:lstStyle>
            <a:lvl1pPr>
              <a:defRPr/>
            </a:lvl1pPr>
          </a:lstStyle>
          <a:p>
            <a:pPr>
              <a:defRPr/>
            </a:pPr>
            <a:fld id="{13CEDB9E-1C79-412E-8604-7BAB00BD5E8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392209D-1017-4BAF-8E1D-0312A7E7DD96}" type="datetime1">
              <a:rPr lang="en-US"/>
              <a:pPr>
                <a:defRPr/>
              </a:pPr>
              <a:t>10/29/2013</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2</a:t>
            </a:r>
          </a:p>
        </p:txBody>
      </p:sp>
      <p:sp>
        <p:nvSpPr>
          <p:cNvPr id="7" name="Slide Number Placeholder 5"/>
          <p:cNvSpPr>
            <a:spLocks noGrp="1"/>
          </p:cNvSpPr>
          <p:nvPr>
            <p:ph type="sldNum" sz="quarter" idx="12"/>
          </p:nvPr>
        </p:nvSpPr>
        <p:spPr/>
        <p:txBody>
          <a:bodyPr/>
          <a:lstStyle>
            <a:lvl1pPr>
              <a:defRPr/>
            </a:lvl1pPr>
          </a:lstStyle>
          <a:p>
            <a:pPr>
              <a:defRPr/>
            </a:pPr>
            <a:fld id="{470BB18A-2ED6-4A90-931E-559DE6819C1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CEAAF69-7742-46E9-83F9-707CEEC8477B}" type="datetime1">
              <a:rPr lang="en-US"/>
              <a:pPr>
                <a:defRPr/>
              </a:pPr>
              <a:t>10/29/2013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dirty="0"/>
              <a:t>2</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88F2EB6-022A-4D82-89CB-F7201A79F3C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www.va.gov/budget/products.asp" TargetMode="External"/><Relationship Id="rId4" Type="http://schemas.openxmlformats.org/officeDocument/2006/relationships/hyperlink" Target="http://www.cfm.va.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Excel_97-2003_Worksheet1.xls"/><Relationship Id="rId5" Type="http://schemas.openxmlformats.org/officeDocument/2006/relationships/oleObject" Target="../embeddings/oleObject1.bin"/><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762000" y="1981200"/>
            <a:ext cx="7772400" cy="1470025"/>
          </a:xfrm>
        </p:spPr>
        <p:txBody>
          <a:bodyPr/>
          <a:lstStyle/>
          <a:p>
            <a:pPr eaLnBrk="1" hangingPunct="1"/>
            <a:r>
              <a:rPr lang="en-US" dirty="0" smtClean="0"/>
              <a:t/>
            </a:r>
            <a:br>
              <a:rPr lang="en-US" dirty="0" smtClean="0"/>
            </a:br>
            <a:r>
              <a:rPr lang="en-US" dirty="0" smtClean="0"/>
              <a:t/>
            </a:r>
            <a:br>
              <a:rPr lang="en-US" dirty="0" smtClean="0"/>
            </a:br>
            <a:r>
              <a:rPr lang="en-US" dirty="0" smtClean="0"/>
              <a:t/>
            </a:r>
            <a:br>
              <a:rPr lang="en-US" dirty="0" smtClean="0"/>
            </a:br>
            <a:r>
              <a:rPr lang="en-US" dirty="0" smtClean="0">
                <a:solidFill>
                  <a:schemeClr val="tx2">
                    <a:lumMod val="75000"/>
                  </a:schemeClr>
                </a:solidFill>
                <a:latin typeface="Arial Black" pitchFamily="34" charset="0"/>
              </a:rPr>
              <a:t>Advanced Planning </a:t>
            </a:r>
            <a:br>
              <a:rPr lang="en-US" dirty="0" smtClean="0">
                <a:solidFill>
                  <a:schemeClr val="tx2">
                    <a:lumMod val="75000"/>
                  </a:schemeClr>
                </a:solidFill>
                <a:latin typeface="Arial Black" pitchFamily="34" charset="0"/>
              </a:rPr>
            </a:br>
            <a:r>
              <a:rPr lang="en-US" dirty="0" smtClean="0">
                <a:solidFill>
                  <a:schemeClr val="tx2">
                    <a:lumMod val="75000"/>
                  </a:schemeClr>
                </a:solidFill>
                <a:latin typeface="Arial Black" pitchFamily="34" charset="0"/>
              </a:rPr>
              <a:t>Brief to Industry (APBI)</a:t>
            </a:r>
            <a:br>
              <a:rPr lang="en-US" dirty="0" smtClean="0">
                <a:solidFill>
                  <a:schemeClr val="tx2">
                    <a:lumMod val="75000"/>
                  </a:schemeClr>
                </a:solidFill>
                <a:latin typeface="Arial Black" pitchFamily="34" charset="0"/>
              </a:rPr>
            </a:br>
            <a:r>
              <a:rPr lang="en-US" sz="2800" dirty="0" smtClean="0">
                <a:solidFill>
                  <a:schemeClr val="tx2">
                    <a:lumMod val="75000"/>
                  </a:schemeClr>
                </a:solidFill>
                <a:latin typeface="Arial Black" pitchFamily="34" charset="0"/>
              </a:rPr>
              <a:t/>
            </a:r>
            <a:br>
              <a:rPr lang="en-US" sz="2800" dirty="0" smtClean="0">
                <a:solidFill>
                  <a:schemeClr val="tx2">
                    <a:lumMod val="75000"/>
                  </a:schemeClr>
                </a:solidFill>
                <a:latin typeface="Arial Black" pitchFamily="34" charset="0"/>
              </a:rPr>
            </a:br>
            <a:r>
              <a:rPr lang="en-US" sz="2800" dirty="0" smtClean="0">
                <a:solidFill>
                  <a:schemeClr val="tx2">
                    <a:lumMod val="75000"/>
                  </a:schemeClr>
                </a:solidFill>
                <a:latin typeface="Arial Black" pitchFamily="34" charset="0"/>
              </a:rPr>
              <a:t/>
            </a:r>
            <a:br>
              <a:rPr lang="en-US" sz="2800" dirty="0" smtClean="0">
                <a:solidFill>
                  <a:schemeClr val="tx2">
                    <a:lumMod val="75000"/>
                  </a:schemeClr>
                </a:solidFill>
                <a:latin typeface="Arial Black" pitchFamily="34" charset="0"/>
              </a:rPr>
            </a:br>
            <a:r>
              <a:rPr lang="en-US" dirty="0" smtClean="0">
                <a:solidFill>
                  <a:schemeClr val="tx2">
                    <a:lumMod val="75000"/>
                  </a:schemeClr>
                </a:solidFill>
                <a:latin typeface="Arial Black" pitchFamily="34" charset="0"/>
              </a:rPr>
              <a:t/>
            </a:r>
            <a:br>
              <a:rPr lang="en-US" dirty="0" smtClean="0">
                <a:solidFill>
                  <a:schemeClr val="tx2">
                    <a:lumMod val="75000"/>
                  </a:schemeClr>
                </a:solidFill>
                <a:latin typeface="Arial Black" pitchFamily="34" charset="0"/>
              </a:rPr>
            </a:br>
            <a:endParaRPr lang="en-US" dirty="0" smtClean="0"/>
          </a:p>
        </p:txBody>
      </p:sp>
      <p:pic>
        <p:nvPicPr>
          <p:cNvPr id="3076" name="Picture 2"/>
          <p:cNvPicPr>
            <a:picLocks noChangeAspect="1" noChangeArrowheads="1"/>
          </p:cNvPicPr>
          <p:nvPr/>
        </p:nvPicPr>
        <p:blipFill>
          <a:blip r:embed="rId2" cstate="print"/>
          <a:srcRect/>
          <a:stretch>
            <a:fillRect/>
          </a:stretch>
        </p:blipFill>
        <p:spPr bwMode="auto">
          <a:xfrm>
            <a:off x="228600" y="228600"/>
            <a:ext cx="8674100" cy="1066800"/>
          </a:xfrm>
          <a:prstGeom prst="rect">
            <a:avLst/>
          </a:prstGeom>
          <a:noFill/>
          <a:ln w="9525">
            <a:noFill/>
            <a:miter lim="800000"/>
            <a:headEnd/>
            <a:tailEnd/>
          </a:ln>
        </p:spPr>
      </p:pic>
      <p:sp>
        <p:nvSpPr>
          <p:cNvPr id="4" name="TextBox 3"/>
          <p:cNvSpPr txBox="1"/>
          <p:nvPr/>
        </p:nvSpPr>
        <p:spPr>
          <a:xfrm>
            <a:off x="0" y="3975318"/>
            <a:ext cx="9144000" cy="3108543"/>
          </a:xfrm>
          <a:prstGeom prst="rect">
            <a:avLst/>
          </a:prstGeom>
          <a:noFill/>
        </p:spPr>
        <p:txBody>
          <a:bodyPr wrap="square" rtlCol="0">
            <a:spAutoFit/>
          </a:bodyPr>
          <a:lstStyle/>
          <a:p>
            <a:pPr algn="ctr"/>
            <a:r>
              <a:rPr lang="en-US" sz="2800" i="1" dirty="0" smtClean="0">
                <a:solidFill>
                  <a:schemeClr val="tx2">
                    <a:lumMod val="75000"/>
                  </a:schemeClr>
                </a:solidFill>
                <a:latin typeface="Arial Black" pitchFamily="34" charset="0"/>
                <a:cs typeface="Arial" pitchFamily="34" charset="0"/>
              </a:rPr>
              <a:t>Robert L. Capers Jr., </a:t>
            </a:r>
          </a:p>
          <a:p>
            <a:pPr algn="ctr"/>
            <a:r>
              <a:rPr lang="en-US" sz="2800" i="1" dirty="0" smtClean="0">
                <a:solidFill>
                  <a:schemeClr val="tx2">
                    <a:lumMod val="75000"/>
                  </a:schemeClr>
                </a:solidFill>
                <a:latin typeface="Arial Black" pitchFamily="34" charset="0"/>
                <a:cs typeface="Arial" pitchFamily="34" charset="0"/>
              </a:rPr>
              <a:t>Director AE &amp; Construction Policy</a:t>
            </a:r>
          </a:p>
          <a:p>
            <a:pPr algn="ctr"/>
            <a:endParaRPr lang="en-US" sz="2800" i="1" dirty="0" smtClean="0">
              <a:solidFill>
                <a:schemeClr val="tx2">
                  <a:lumMod val="75000"/>
                </a:schemeClr>
              </a:solidFill>
              <a:latin typeface="Arial Black" pitchFamily="34" charset="0"/>
              <a:cs typeface="Arial" pitchFamily="34" charset="0"/>
            </a:endParaRPr>
          </a:p>
          <a:p>
            <a:pPr algn="ctr"/>
            <a:r>
              <a:rPr lang="en-US" sz="2800" i="1" dirty="0" smtClean="0">
                <a:solidFill>
                  <a:schemeClr val="tx2">
                    <a:lumMod val="75000"/>
                  </a:schemeClr>
                </a:solidFill>
                <a:latin typeface="Arial Black" pitchFamily="34" charset="0"/>
                <a:cs typeface="Arial" pitchFamily="34" charset="0"/>
              </a:rPr>
              <a:t>Office of Construction &amp; Facilities Management (CFM)</a:t>
            </a:r>
            <a:r>
              <a:rPr lang="en-US" sz="2800" dirty="0" smtClean="0">
                <a:solidFill>
                  <a:schemeClr val="tx2">
                    <a:lumMod val="75000"/>
                  </a:schemeClr>
                </a:solidFill>
                <a:latin typeface="Arial Black" pitchFamily="34" charset="0"/>
                <a:cs typeface="Arial" pitchFamily="34" charset="0"/>
              </a:rPr>
              <a:t/>
            </a:r>
            <a:br>
              <a:rPr lang="en-US" sz="2800" dirty="0" smtClean="0">
                <a:solidFill>
                  <a:schemeClr val="tx2">
                    <a:lumMod val="75000"/>
                  </a:schemeClr>
                </a:solidFill>
                <a:latin typeface="Arial Black" pitchFamily="34" charset="0"/>
                <a:cs typeface="Arial" pitchFamily="34" charset="0"/>
              </a:rPr>
            </a:br>
            <a:r>
              <a:rPr lang="en-US" sz="2800" dirty="0" smtClean="0">
                <a:solidFill>
                  <a:schemeClr val="tx2">
                    <a:lumMod val="75000"/>
                  </a:schemeClr>
                </a:solidFill>
                <a:latin typeface="Arial Black" pitchFamily="34" charset="0"/>
                <a:cs typeface="Arial" pitchFamily="34" charset="0"/>
              </a:rPr>
              <a:t>November 5 &amp; 6, 2013</a:t>
            </a:r>
            <a:r>
              <a:rPr lang="en-US" sz="2800" dirty="0" smtClean="0">
                <a:latin typeface="Arial Black" pitchFamily="34" charset="0"/>
              </a:rPr>
              <a:t/>
            </a:r>
            <a:br>
              <a:rPr lang="en-US" sz="2800" dirty="0" smtClean="0">
                <a:latin typeface="Arial Black" pitchFamily="34" charset="0"/>
              </a:rPr>
            </a:br>
            <a:endParaRPr lang="en-US" sz="2800" dirty="0">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10</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p:txBody>
          <a:bodyPr/>
          <a:lstStyle/>
          <a:p>
            <a:r>
              <a:rPr lang="en-US" dirty="0" smtClean="0"/>
              <a:t>Upcoming Acquisition/Opportunities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498725190"/>
              </p:ext>
            </p:extLst>
          </p:nvPr>
        </p:nvGraphicFramePr>
        <p:xfrm>
          <a:off x="527049" y="1600203"/>
          <a:ext cx="8089901" cy="4800596"/>
        </p:xfrm>
        <a:graphic>
          <a:graphicData uri="http://schemas.openxmlformats.org/drawingml/2006/table">
            <a:tbl>
              <a:tblPr/>
              <a:tblGrid>
                <a:gridCol w="1741708"/>
                <a:gridCol w="751885"/>
                <a:gridCol w="3559556"/>
                <a:gridCol w="685262"/>
                <a:gridCol w="675745"/>
                <a:gridCol w="675745"/>
              </a:tblGrid>
              <a:tr h="208328">
                <a:tc gridSpan="6">
                  <a:txBody>
                    <a:bodyPr/>
                    <a:lstStyle/>
                    <a:p>
                      <a:pPr algn="ctr" fontAlgn="b"/>
                      <a:r>
                        <a:rPr lang="en-US" sz="1000" b="1" i="0" u="none" strike="noStrike" dirty="0">
                          <a:solidFill>
                            <a:srgbClr val="000000"/>
                          </a:solidFill>
                          <a:effectLst/>
                          <a:latin typeface="Arial"/>
                        </a:rPr>
                        <a:t>VHA Majors - Construction</a:t>
                      </a:r>
                    </a:p>
                  </a:txBody>
                  <a:tcPr marL="7620" marR="7620" marT="762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9270">
                <a:tc>
                  <a:txBody>
                    <a:bodyPr/>
                    <a:lstStyle/>
                    <a:p>
                      <a:pPr algn="l" fontAlgn="b"/>
                      <a:r>
                        <a:rPr lang="en-US" sz="1000" b="0" i="0" u="none" strike="noStrike">
                          <a:solidFill>
                            <a:srgbClr val="000000"/>
                          </a:solidFill>
                          <a:effectLst/>
                          <a:latin typeface="Arial"/>
                        </a:rPr>
                        <a:t>Palo Alto, CA </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a:rPr>
                        <a:t>640-424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a:rPr>
                        <a:t>Phase II Demolition Building 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ü</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Arial"/>
                        </a:rPr>
                        <a:t>1st</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9270">
                <a:tc>
                  <a:txBody>
                    <a:bodyPr/>
                    <a:lstStyle/>
                    <a:p>
                      <a:pPr algn="l" fontAlgn="b"/>
                      <a:r>
                        <a:rPr lang="en-US" sz="1000" b="0" i="0" u="none" strike="noStrike" dirty="0">
                          <a:solidFill>
                            <a:srgbClr val="000000"/>
                          </a:solidFill>
                          <a:effectLst/>
                          <a:latin typeface="Arial"/>
                        </a:rPr>
                        <a:t>Palo Alto, CA </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a:rPr>
                        <a:t>640-424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a:rPr>
                        <a:t>Radiology Consolidation, Parking, Site Utilities &amp; Loop Rd</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ü</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Arial"/>
                        </a:rPr>
                        <a:t>2nd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9270">
                <a:tc>
                  <a:txBody>
                    <a:bodyPr/>
                    <a:lstStyle/>
                    <a:p>
                      <a:pPr algn="l" fontAlgn="b"/>
                      <a:r>
                        <a:rPr lang="en-US" sz="1000" b="0" i="0" u="none" strike="noStrike">
                          <a:effectLst/>
                          <a:latin typeface="Arial"/>
                        </a:rPr>
                        <a:t>Manhattan, NY</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Ground Floor Renovation Phase 1A</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ü</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Arial"/>
                        </a:rPr>
                        <a:t>2nd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9270">
                <a:tc>
                  <a:txBody>
                    <a:bodyPr/>
                    <a:lstStyle/>
                    <a:p>
                      <a:pPr algn="l" fontAlgn="b"/>
                      <a:r>
                        <a:rPr lang="en-US" sz="1000" b="0" i="0" u="none" strike="noStrike">
                          <a:effectLst/>
                          <a:latin typeface="Arial"/>
                        </a:rPr>
                        <a:t>Manhattan, NY</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9th Floor OPC</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ü</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Arial"/>
                        </a:rPr>
                        <a:t>2nd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9270">
                <a:tc>
                  <a:txBody>
                    <a:bodyPr/>
                    <a:lstStyle/>
                    <a:p>
                      <a:pPr algn="l" fontAlgn="b"/>
                      <a:r>
                        <a:rPr lang="en-US" sz="1000" b="0" i="0" u="none" strike="noStrike">
                          <a:effectLst/>
                          <a:latin typeface="Arial"/>
                        </a:rPr>
                        <a:t>Manhattan, NY</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Utility/MRI Relocation</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ü</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Arial"/>
                        </a:rPr>
                        <a:t>2nd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9270">
                <a:tc>
                  <a:txBody>
                    <a:bodyPr/>
                    <a:lstStyle/>
                    <a:p>
                      <a:pPr algn="l" fontAlgn="b"/>
                      <a:r>
                        <a:rPr lang="en-US" sz="1000" b="0" i="0" u="none" strike="noStrike">
                          <a:effectLst/>
                          <a:latin typeface="Arial"/>
                        </a:rPr>
                        <a:t>Manhattan, NY</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Flood Wall Construction</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ü</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Arial"/>
                        </a:rPr>
                        <a:t>2nd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9270">
                <a:tc>
                  <a:txBody>
                    <a:bodyPr/>
                    <a:lstStyle/>
                    <a:p>
                      <a:pPr algn="l" fontAlgn="b"/>
                      <a:r>
                        <a:rPr lang="en-US" sz="1000" b="0" i="0" u="none" strike="noStrike">
                          <a:effectLst/>
                          <a:latin typeface="Arial"/>
                        </a:rPr>
                        <a:t>New Orleans, LA</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WP-08 Campus Buildout</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ü</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Arial"/>
                        </a:rPr>
                        <a:t>1st</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9270">
                <a:tc>
                  <a:txBody>
                    <a:bodyPr/>
                    <a:lstStyle/>
                    <a:p>
                      <a:pPr algn="l" fontAlgn="b"/>
                      <a:r>
                        <a:rPr lang="en-US" sz="1000" b="0" i="0" u="none" strike="noStrike">
                          <a:effectLst/>
                          <a:latin typeface="Arial"/>
                        </a:rPr>
                        <a:t>New Orleans, LA</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WP-09 Research Building</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ü</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Arial"/>
                        </a:rPr>
                        <a:t>1st</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9270">
                <a:tc>
                  <a:txBody>
                    <a:bodyPr/>
                    <a:lstStyle/>
                    <a:p>
                      <a:pPr algn="l" fontAlgn="b"/>
                      <a:r>
                        <a:rPr lang="en-US" sz="1000" b="0" i="0" u="none" strike="noStrike">
                          <a:effectLst/>
                          <a:latin typeface="Arial"/>
                        </a:rPr>
                        <a:t>Orlando, FL</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Phase V SimLearn Center</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ü</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Arial"/>
                        </a:rPr>
                        <a:t>2nd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9270">
                <a:tc>
                  <a:txBody>
                    <a:bodyPr/>
                    <a:lstStyle/>
                    <a:p>
                      <a:pPr algn="l" fontAlgn="b"/>
                      <a:r>
                        <a:rPr lang="en-US" sz="1000" b="0" i="0" u="none" strike="noStrike">
                          <a:effectLst/>
                          <a:latin typeface="Arial"/>
                        </a:rPr>
                        <a:t>Manhattan, NY</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Ground Floor Renovation Phase 1B</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ü</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Arial"/>
                        </a:rPr>
                        <a:t>2nd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9270">
                <a:tc>
                  <a:txBody>
                    <a:bodyPr/>
                    <a:lstStyle/>
                    <a:p>
                      <a:pPr algn="l" fontAlgn="b"/>
                      <a:r>
                        <a:rPr lang="en-US" sz="1000" b="0" i="0" u="none" strike="noStrike">
                          <a:effectLst/>
                          <a:latin typeface="Arial"/>
                        </a:rPr>
                        <a:t>Manhattan, NY</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Ground Floor Renovation Phase 2A</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ü</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Arial"/>
                        </a:rPr>
                        <a:t>2nd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9270">
                <a:tc>
                  <a:txBody>
                    <a:bodyPr/>
                    <a:lstStyle/>
                    <a:p>
                      <a:pPr algn="l" fontAlgn="b"/>
                      <a:r>
                        <a:rPr lang="en-US" sz="1000" b="0" i="0" u="none" strike="noStrike">
                          <a:effectLst/>
                          <a:latin typeface="Arial"/>
                        </a:rPr>
                        <a:t>Manhattan, NY</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Utility/MRI Relocation Phase 2A</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ü</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Arial"/>
                        </a:rPr>
                        <a:t>2nd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9270">
                <a:tc>
                  <a:txBody>
                    <a:bodyPr/>
                    <a:lstStyle/>
                    <a:p>
                      <a:pPr algn="l" fontAlgn="b"/>
                      <a:r>
                        <a:rPr lang="en-US" sz="1000" b="0" i="0" u="none" strike="noStrike">
                          <a:effectLst/>
                          <a:latin typeface="Arial"/>
                        </a:rPr>
                        <a:t>Manhattan, NY</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Utility/MRI Relocation Phase 2B</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ü</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Arial"/>
                        </a:rPr>
                        <a:t>2nd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9270">
                <a:tc>
                  <a:txBody>
                    <a:bodyPr/>
                    <a:lstStyle/>
                    <a:p>
                      <a:pPr algn="l" fontAlgn="b"/>
                      <a:r>
                        <a:rPr lang="en-US" sz="1000" b="0" i="0" u="none" strike="noStrike">
                          <a:effectLst/>
                          <a:latin typeface="Arial"/>
                        </a:rPr>
                        <a:t>Manhattan, NY</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Inpatient Privacy Renovations Phase 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ü</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Arial"/>
                        </a:rPr>
                        <a:t>2nd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9270">
                <a:tc>
                  <a:txBody>
                    <a:bodyPr/>
                    <a:lstStyle/>
                    <a:p>
                      <a:pPr algn="l" fontAlgn="b"/>
                      <a:r>
                        <a:rPr lang="en-US" sz="1000" b="0" i="0" u="none" strike="noStrike">
                          <a:solidFill>
                            <a:srgbClr val="000000"/>
                          </a:solidFill>
                          <a:effectLst/>
                          <a:latin typeface="Arial"/>
                        </a:rPr>
                        <a:t>Biloxi, MS</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a:rPr>
                        <a:t>Renovations</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ü</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Arial"/>
                        </a:rPr>
                        <a:t>3rd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9270">
                <a:tc>
                  <a:txBody>
                    <a:bodyPr/>
                    <a:lstStyle/>
                    <a:p>
                      <a:pPr algn="l" fontAlgn="b"/>
                      <a:r>
                        <a:rPr lang="en-US" sz="1000" b="0" i="0" u="none" strike="noStrike">
                          <a:effectLst/>
                          <a:latin typeface="Arial"/>
                        </a:rPr>
                        <a:t>Manhattan, NY</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Ground Floor Renovation Phase 2B</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ü</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Arial"/>
                        </a:rPr>
                        <a:t>4th</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9270">
                <a:tc>
                  <a:txBody>
                    <a:bodyPr/>
                    <a:lstStyle/>
                    <a:p>
                      <a:pPr algn="l" fontAlgn="b"/>
                      <a:r>
                        <a:rPr lang="en-US" sz="1000" b="0" i="0" u="none" strike="noStrike">
                          <a:effectLst/>
                          <a:latin typeface="Arial"/>
                        </a:rPr>
                        <a:t>Manhattan, NY</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Flood Reinforcement</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ü</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Arial"/>
                        </a:rPr>
                        <a:t>4th</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9270">
                <a:tc>
                  <a:txBody>
                    <a:bodyPr/>
                    <a:lstStyle/>
                    <a:p>
                      <a:pPr algn="l" fontAlgn="b"/>
                      <a:r>
                        <a:rPr lang="en-US" sz="1000" b="0" i="0" u="none" strike="noStrike">
                          <a:effectLst/>
                          <a:latin typeface="Arial"/>
                        </a:rPr>
                        <a:t>Pittsburgh, PA</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ROB Connector</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ü</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Arial"/>
                        </a:rPr>
                        <a:t>4th</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9270">
                <a:tc>
                  <a:txBody>
                    <a:bodyPr/>
                    <a:lstStyle/>
                    <a:p>
                      <a:pPr algn="l" fontAlgn="b"/>
                      <a:r>
                        <a:rPr lang="en-US" sz="1000" b="0" i="0" u="none" strike="noStrike">
                          <a:solidFill>
                            <a:srgbClr val="000000"/>
                          </a:solidFill>
                          <a:effectLst/>
                          <a:latin typeface="Arial"/>
                        </a:rPr>
                        <a:t>Long Beach, CA</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a:rPr>
                        <a:t>Seismic Correction PH-2 Demo 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ü</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Arial"/>
                        </a:rPr>
                        <a:t>3rd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9270">
                <a:tc>
                  <a:txBody>
                    <a:bodyPr/>
                    <a:lstStyle/>
                    <a:p>
                      <a:pPr algn="l" fontAlgn="b"/>
                      <a:r>
                        <a:rPr lang="en-US" sz="1000" b="0" i="0" u="none" strike="noStrike">
                          <a:solidFill>
                            <a:srgbClr val="000000"/>
                          </a:solidFill>
                          <a:effectLst/>
                          <a:latin typeface="Arial"/>
                        </a:rPr>
                        <a:t>Seattle, WA</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a:rPr>
                        <a:t>B101 MHR Facility - Phase 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ü</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Arial"/>
                        </a:rPr>
                        <a:t>4th</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9270">
                <a:tc>
                  <a:txBody>
                    <a:bodyPr/>
                    <a:lstStyle/>
                    <a:p>
                      <a:pPr algn="l" fontAlgn="b"/>
                      <a:r>
                        <a:rPr lang="en-US" sz="1000" b="0" i="0" u="none" strike="noStrike">
                          <a:solidFill>
                            <a:srgbClr val="000000"/>
                          </a:solidFill>
                          <a:effectLst/>
                          <a:latin typeface="Arial"/>
                        </a:rPr>
                        <a:t>Walla Walla, WA</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a:rPr>
                        <a:t>Phase II Renovations Bldg 86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ü</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Arial"/>
                        </a:rPr>
                        <a:t>4th</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9270">
                <a:tc>
                  <a:txBody>
                    <a:bodyPr/>
                    <a:lstStyle/>
                    <a:p>
                      <a:pPr algn="l" fontAlgn="b"/>
                      <a:r>
                        <a:rPr lang="en-US" sz="1000" b="0" i="0" u="none" strike="noStrike">
                          <a:effectLst/>
                          <a:latin typeface="Arial"/>
                        </a:rPr>
                        <a:t>Bay Pines, FL</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Phase III Wards 3D and 5D Renovations</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ü</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Arial"/>
                        </a:rPr>
                        <a:t>4th</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328">
                <a:tc>
                  <a:txBody>
                    <a:bodyPr/>
                    <a:lstStyle/>
                    <a:p>
                      <a:pPr algn="l" fontAlgn="b"/>
                      <a:r>
                        <a:rPr lang="en-US" sz="1000" b="0" i="0" u="none" strike="noStrike">
                          <a:effectLst/>
                          <a:latin typeface="Arial"/>
                        </a:rPr>
                        <a:t>Manhattan, NY</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effectLst/>
                          <a:latin typeface="Arial"/>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effectLst/>
                          <a:latin typeface="Arial"/>
                        </a:rPr>
                        <a:t>Interim/Long Term OPC</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1" i="0" u="none" strike="noStrike">
                          <a:effectLst/>
                          <a:latin typeface="Wingdings"/>
                        </a:rPr>
                        <a:t>ü</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1" i="0" u="none" strike="noStrike" dirty="0">
                          <a:effectLst/>
                          <a:latin typeface="Arial"/>
                        </a:rPr>
                        <a:t>4th</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40918560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11</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p:txBody>
          <a:bodyPr/>
          <a:lstStyle/>
          <a:p>
            <a:r>
              <a:rPr lang="en-US" dirty="0" smtClean="0"/>
              <a:t>Upcoming Acquisition/Opportunities</a:t>
            </a:r>
            <a:endParaRPr lang="en-US" dirty="0"/>
          </a:p>
        </p:txBody>
      </p:sp>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350" y="1617663"/>
            <a:ext cx="8115300" cy="1811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18560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12</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p:txBody>
          <a:bodyPr/>
          <a:lstStyle/>
          <a:p>
            <a:r>
              <a:rPr lang="en-US" dirty="0" smtClean="0"/>
              <a:t>Upcoming Acquisition/Opportunities</a:t>
            </a:r>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2823202039"/>
              </p:ext>
            </p:extLst>
          </p:nvPr>
        </p:nvGraphicFramePr>
        <p:xfrm>
          <a:off x="571500" y="1600205"/>
          <a:ext cx="8039101" cy="4800594"/>
        </p:xfrm>
        <a:graphic>
          <a:graphicData uri="http://schemas.openxmlformats.org/drawingml/2006/table">
            <a:tbl>
              <a:tblPr/>
              <a:tblGrid>
                <a:gridCol w="2040030"/>
                <a:gridCol w="1694262"/>
                <a:gridCol w="1694262"/>
                <a:gridCol w="1694262"/>
                <a:gridCol w="916285"/>
              </a:tblGrid>
              <a:tr h="314450">
                <a:tc gridSpan="5">
                  <a:txBody>
                    <a:bodyPr/>
                    <a:lstStyle/>
                    <a:p>
                      <a:pPr algn="ctr" fontAlgn="b"/>
                      <a:r>
                        <a:rPr lang="en-US" sz="1400" b="1" i="0" u="none" strike="noStrike" dirty="0">
                          <a:effectLst/>
                          <a:latin typeface="Arial"/>
                        </a:rPr>
                        <a:t>2014 FORECAST OPPORTUNITIES - LEASES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71674">
                <a:tc>
                  <a:txBody>
                    <a:bodyPr/>
                    <a:lstStyle/>
                    <a:p>
                      <a:pPr algn="ctr" fontAlgn="ctr"/>
                      <a:r>
                        <a:rPr lang="en-US" sz="1000" b="1" i="0" u="none" strike="noStrike">
                          <a:effectLst/>
                          <a:latin typeface="Arial"/>
                        </a:rPr>
                        <a:t>Description</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sz="1000" b="1" i="0" u="none" strike="noStrike">
                          <a:effectLst/>
                          <a:latin typeface="Arial"/>
                        </a:rPr>
                        <a:t>New or Renewal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sz="1000" b="1" i="0" u="none" strike="noStrike">
                          <a:effectLst/>
                          <a:latin typeface="Arial"/>
                        </a:rPr>
                        <a:t>NUSF</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sz="1000" b="1" i="0" u="none" strike="noStrike">
                          <a:effectLst/>
                          <a:latin typeface="Arial"/>
                        </a:rPr>
                        <a:t>LEASE TERM</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sz="1000" b="1" i="0" u="none" strike="noStrike">
                          <a:effectLst/>
                          <a:latin typeface="Arial"/>
                        </a:rPr>
                        <a:t>Proposed Qtr. FY 14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r>
              <a:tr h="230596">
                <a:tc>
                  <a:txBody>
                    <a:bodyPr/>
                    <a:lstStyle/>
                    <a:p>
                      <a:pPr algn="ctr" fontAlgn="b"/>
                      <a:r>
                        <a:rPr lang="en-US" sz="1000" b="0" i="0" u="none" strike="noStrike">
                          <a:effectLst/>
                          <a:latin typeface="Arial"/>
                        </a:rPr>
                        <a:t>Binghamton, NY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Arial"/>
                        </a:rPr>
                        <a:t>Renewal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Arial"/>
                        </a:rPr>
                        <a:t>24,888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Arial"/>
                        </a:rPr>
                        <a:t>20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effectLst/>
                          <a:latin typeface="Arial"/>
                        </a:rPr>
                        <a:t>4th</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078">
                <a:tc>
                  <a:txBody>
                    <a:bodyPr/>
                    <a:lstStyle/>
                    <a:p>
                      <a:pPr algn="l" fontAlgn="b"/>
                      <a:r>
                        <a:rPr lang="en-US" sz="1000" b="0" i="0" u="none" strike="noStrike" dirty="0">
                          <a:effectLst/>
                          <a:latin typeface="Arial"/>
                        </a:rPr>
                        <a:t>TOTAL </a:t>
                      </a:r>
                      <a:r>
                        <a:rPr lang="en-US" sz="1000" b="0" i="0" u="none" strike="noStrike" dirty="0" smtClean="0">
                          <a:effectLst/>
                          <a:latin typeface="Arial"/>
                        </a:rPr>
                        <a:t>- </a:t>
                      </a:r>
                      <a:r>
                        <a:rPr lang="en-US" sz="1000" b="0" i="0" u="none" strike="noStrike" dirty="0">
                          <a:effectLst/>
                          <a:latin typeface="Arial"/>
                        </a:rPr>
                        <a:t>VISN 2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900" b="0"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900" b="1"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900" b="1"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900" b="1"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r>
              <a:tr h="230596">
                <a:tc>
                  <a:txBody>
                    <a:bodyPr/>
                    <a:lstStyle/>
                    <a:p>
                      <a:pPr algn="ctr" fontAlgn="b"/>
                      <a:r>
                        <a:rPr lang="en-US" sz="1000" b="0" i="0" u="none" strike="noStrike">
                          <a:effectLst/>
                          <a:latin typeface="Arial"/>
                        </a:rPr>
                        <a:t>Savannah, GA</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Arial"/>
                        </a:rPr>
                        <a:t>New</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Arial"/>
                        </a:rPr>
                        <a:t>55,193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Arial"/>
                        </a:rPr>
                        <a:t>20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effectLst/>
                          <a:latin typeface="Arial"/>
                        </a:rPr>
                        <a:t>3rd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596">
                <a:tc>
                  <a:txBody>
                    <a:bodyPr/>
                    <a:lstStyle/>
                    <a:p>
                      <a:pPr algn="ctr" fontAlgn="b"/>
                      <a:r>
                        <a:rPr lang="en-US" sz="1000" b="0" i="0" u="none" strike="noStrike">
                          <a:effectLst/>
                          <a:latin typeface="Arial"/>
                        </a:rPr>
                        <a:t>Mobile, AL --Award</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Arial"/>
                        </a:rPr>
                        <a:t>New</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Arial"/>
                        </a:rPr>
                        <a:t>65,125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Arial"/>
                        </a:rPr>
                        <a:t>20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effectLst/>
                          <a:latin typeface="Arial"/>
                        </a:rPr>
                        <a:t>3rd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078">
                <a:tc>
                  <a:txBody>
                    <a:bodyPr/>
                    <a:lstStyle/>
                    <a:p>
                      <a:pPr algn="l" fontAlgn="b"/>
                      <a:r>
                        <a:rPr lang="en-US" sz="1000" b="0" i="0" u="none" strike="noStrike">
                          <a:effectLst/>
                          <a:latin typeface="Arial"/>
                        </a:rPr>
                        <a:t>TOTAL - VISN 7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900" b="0"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900" b="1" i="0" u="none" strike="noStrike">
                          <a:effectLst/>
                          <a:latin typeface="Arial"/>
                        </a:rPr>
                        <a:t>120,318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900" b="1"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900" b="1"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r>
              <a:tr h="241078">
                <a:tc>
                  <a:txBody>
                    <a:bodyPr/>
                    <a:lstStyle/>
                    <a:p>
                      <a:pPr algn="ctr" fontAlgn="b"/>
                      <a:r>
                        <a:rPr lang="en-US" sz="1000" b="0" i="0" u="none" strike="noStrike">
                          <a:effectLst/>
                          <a:latin typeface="Arial"/>
                        </a:rPr>
                        <a:t>St. Augustine, FL</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Arial"/>
                        </a:rPr>
                        <a:t>New</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Arial"/>
                        </a:rPr>
                        <a:t>16,595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Arial"/>
                        </a:rPr>
                        <a:t>20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effectLst/>
                          <a:latin typeface="Arial"/>
                        </a:rPr>
                        <a:t>4th</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078">
                <a:tc>
                  <a:txBody>
                    <a:bodyPr/>
                    <a:lstStyle/>
                    <a:p>
                      <a:pPr algn="l" fontAlgn="b"/>
                      <a:r>
                        <a:rPr lang="en-US" sz="1000" b="0" i="0" u="none" strike="noStrike">
                          <a:effectLst/>
                          <a:latin typeface="Arial"/>
                        </a:rPr>
                        <a:t>TOTAL - VISN 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900" b="0"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900" b="1"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900" b="1"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900" b="1"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r>
              <a:tr h="230596">
                <a:tc>
                  <a:txBody>
                    <a:bodyPr/>
                    <a:lstStyle/>
                    <a:p>
                      <a:pPr algn="ctr" fontAlgn="b"/>
                      <a:r>
                        <a:rPr lang="en-US" sz="1000" b="0" i="0" u="none" strike="noStrike">
                          <a:effectLst/>
                          <a:latin typeface="Arial"/>
                        </a:rPr>
                        <a:t>S. Bend, IN</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Arial"/>
                        </a:rPr>
                        <a:t>New</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Arial"/>
                        </a:rPr>
                        <a:t>71,403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Arial"/>
                        </a:rPr>
                        <a:t>20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effectLst/>
                          <a:latin typeface="Arial"/>
                        </a:rPr>
                        <a:t>1st</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078">
                <a:tc>
                  <a:txBody>
                    <a:bodyPr/>
                    <a:lstStyle/>
                    <a:p>
                      <a:pPr algn="l" fontAlgn="b"/>
                      <a:r>
                        <a:rPr lang="en-US" sz="1000" b="0" i="0" u="none" strike="noStrike">
                          <a:effectLst/>
                          <a:latin typeface="Arial"/>
                        </a:rPr>
                        <a:t>TOTAL - VISN 11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900" b="0"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900" b="1"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900" b="1"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900" b="1"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r>
              <a:tr h="230596">
                <a:tc>
                  <a:txBody>
                    <a:bodyPr/>
                    <a:lstStyle/>
                    <a:p>
                      <a:pPr algn="ctr" fontAlgn="b"/>
                      <a:r>
                        <a:rPr lang="en-US" sz="1000" b="0" i="0" u="none" strike="noStrike">
                          <a:effectLst/>
                          <a:latin typeface="Arial"/>
                        </a:rPr>
                        <a:t>Springfield, MO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Arial"/>
                        </a:rPr>
                        <a:t>New</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Arial"/>
                        </a:rPr>
                        <a:t>68,000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Arial"/>
                        </a:rPr>
                        <a:t>20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effectLst/>
                          <a:latin typeface="Arial"/>
                        </a:rPr>
                        <a:t>4th</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078">
                <a:tc>
                  <a:txBody>
                    <a:bodyPr/>
                    <a:lstStyle/>
                    <a:p>
                      <a:pPr algn="l" fontAlgn="b"/>
                      <a:r>
                        <a:rPr lang="en-US" sz="1000" b="0" i="0" u="none" strike="noStrike">
                          <a:effectLst/>
                          <a:latin typeface="Arial"/>
                        </a:rPr>
                        <a:t>TOTAL - VISN 16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900" b="0"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900" b="1"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900" b="1"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900" b="1"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r>
              <a:tr h="230596">
                <a:tc>
                  <a:txBody>
                    <a:bodyPr/>
                    <a:lstStyle/>
                    <a:p>
                      <a:pPr algn="ctr" fontAlgn="b"/>
                      <a:r>
                        <a:rPr lang="en-US" sz="1000" b="0" i="0" u="none" strike="noStrike">
                          <a:effectLst/>
                          <a:latin typeface="Arial"/>
                        </a:rPr>
                        <a:t>East Portland, OR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Arial"/>
                        </a:rPr>
                        <a:t>Renewal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Arial"/>
                        </a:rPr>
                        <a:t>26,000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Arial"/>
                        </a:rPr>
                        <a:t>20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effectLst/>
                          <a:latin typeface="Arial"/>
                        </a:rPr>
                        <a:t>2nd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078">
                <a:tc>
                  <a:txBody>
                    <a:bodyPr/>
                    <a:lstStyle/>
                    <a:p>
                      <a:pPr algn="l" fontAlgn="b"/>
                      <a:r>
                        <a:rPr lang="en-US" sz="1000" b="0" i="0" u="none" strike="noStrike">
                          <a:effectLst/>
                          <a:latin typeface="Arial"/>
                        </a:rPr>
                        <a:t>TOTAL - VISN 20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900" b="0"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900" b="1"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900" b="1"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900" b="1"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r>
              <a:tr h="230596">
                <a:tc>
                  <a:txBody>
                    <a:bodyPr/>
                    <a:lstStyle/>
                    <a:p>
                      <a:pPr algn="ctr" fontAlgn="b"/>
                      <a:r>
                        <a:rPr lang="en-US" sz="1000" b="0" i="0" u="none" strike="noStrike">
                          <a:effectLst/>
                          <a:latin typeface="Arial"/>
                        </a:rPr>
                        <a:t>San Jose, CA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Arial"/>
                        </a:rPr>
                        <a:t>Renewal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Arial"/>
                        </a:rPr>
                        <a:t>72,000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Arial"/>
                        </a:rPr>
                        <a:t>20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effectLst/>
                          <a:latin typeface="Arial"/>
                        </a:rPr>
                        <a:t>3rd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078">
                <a:tc>
                  <a:txBody>
                    <a:bodyPr/>
                    <a:lstStyle/>
                    <a:p>
                      <a:pPr algn="l" fontAlgn="b"/>
                      <a:r>
                        <a:rPr lang="en-US" sz="1000" b="0" i="0" u="none" strike="noStrike">
                          <a:effectLst/>
                          <a:latin typeface="Arial"/>
                        </a:rPr>
                        <a:t>TOTAL - VISN 21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900" b="0"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900" b="1"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900" b="1"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900" b="1"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r>
              <a:tr h="230596">
                <a:tc>
                  <a:txBody>
                    <a:bodyPr/>
                    <a:lstStyle/>
                    <a:p>
                      <a:pPr algn="ctr" fontAlgn="b"/>
                      <a:r>
                        <a:rPr lang="en-US" sz="1000" b="0" i="0" u="none" strike="noStrike">
                          <a:effectLst/>
                          <a:latin typeface="Arial"/>
                        </a:rPr>
                        <a:t>Knoxville, IA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Arial"/>
                        </a:rPr>
                        <a:t>New</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Arial"/>
                        </a:rPr>
                        <a:t>12,835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effectLst/>
                          <a:latin typeface="Arial"/>
                        </a:rPr>
                        <a:t>20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1" i="0" u="none" strike="noStrike">
                          <a:effectLst/>
                          <a:latin typeface="Arial"/>
                        </a:rPr>
                        <a:t>2nd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078">
                <a:tc>
                  <a:txBody>
                    <a:bodyPr/>
                    <a:lstStyle/>
                    <a:p>
                      <a:pPr algn="l" fontAlgn="b"/>
                      <a:r>
                        <a:rPr lang="en-US" sz="1000" b="0" i="0" u="none" strike="noStrike">
                          <a:effectLst/>
                          <a:latin typeface="Arial"/>
                        </a:rPr>
                        <a:t>TOTAL - VISN 23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900" b="0"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900" b="1"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900" b="1"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fontAlgn="b"/>
                      <a:r>
                        <a:rPr lang="en-US" sz="900" b="1" i="0" u="none" strike="noStrike" dirty="0">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r>
            </a:tbl>
          </a:graphicData>
        </a:graphic>
      </p:graphicFrame>
    </p:spTree>
    <p:extLst>
      <p:ext uri="{BB962C8B-B14F-4D97-AF65-F5344CB8AC3E}">
        <p14:creationId xmlns:p14="http://schemas.microsoft.com/office/powerpoint/2010/main" val="33859296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13</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a:xfrm>
            <a:off x="457200" y="304800"/>
            <a:ext cx="8229600" cy="1143000"/>
          </a:xfrm>
        </p:spPr>
        <p:txBody>
          <a:bodyPr/>
          <a:lstStyle/>
          <a:p>
            <a:r>
              <a:rPr lang="en-US" sz="2800" dirty="0" smtClean="0"/>
              <a:t>Thank You</a:t>
            </a:r>
            <a:br>
              <a:rPr lang="en-US" sz="2800" dirty="0" smtClean="0"/>
            </a:br>
            <a:r>
              <a:rPr lang="en-US" sz="2800" dirty="0" smtClean="0"/>
              <a:t>&amp;</a:t>
            </a:r>
            <a:br>
              <a:rPr lang="en-US" sz="2800" dirty="0" smtClean="0"/>
            </a:br>
            <a:r>
              <a:rPr lang="en-US" sz="2800" dirty="0" smtClean="0"/>
              <a:t>Questions</a:t>
            </a:r>
            <a:br>
              <a:rPr lang="en-US" sz="2800" dirty="0" smtClean="0"/>
            </a:br>
            <a:endParaRPr lang="en-US" sz="2800" i="1" dirty="0"/>
          </a:p>
        </p:txBody>
      </p:sp>
      <p:sp>
        <p:nvSpPr>
          <p:cNvPr id="10" name="Content Placeholder 2"/>
          <p:cNvSpPr txBox="1">
            <a:spLocks/>
          </p:cNvSpPr>
          <p:nvPr/>
        </p:nvSpPr>
        <p:spPr bwMode="auto">
          <a:xfrm>
            <a:off x="406078" y="1676400"/>
            <a:ext cx="8610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Available Resources</a:t>
            </a:r>
          </a:p>
          <a:p>
            <a:pPr lvl="1"/>
            <a:endParaRPr lang="en-US" dirty="0" smtClean="0"/>
          </a:p>
          <a:p>
            <a:pPr lvl="1"/>
            <a:r>
              <a:rPr lang="en-US" dirty="0" smtClean="0"/>
              <a:t>CFM Web Site:  </a:t>
            </a:r>
            <a:r>
              <a:rPr lang="en-US" dirty="0" smtClean="0">
                <a:hlinkClick r:id="rId4"/>
              </a:rPr>
              <a:t>www.cfm.va.gov</a:t>
            </a:r>
            <a:endParaRPr lang="en-US" dirty="0" smtClean="0"/>
          </a:p>
          <a:p>
            <a:pPr marL="457200" lvl="1" indent="0">
              <a:buNone/>
            </a:pPr>
            <a:endParaRPr lang="en-US" dirty="0" smtClean="0"/>
          </a:p>
          <a:p>
            <a:pPr lvl="1"/>
            <a:r>
              <a:rPr lang="en-US" dirty="0" smtClean="0"/>
              <a:t>VA FY 2013 Budget &amp; Capital Plan: 	</a:t>
            </a:r>
          </a:p>
          <a:p>
            <a:pPr lvl="2"/>
            <a:r>
              <a:rPr lang="en-US" dirty="0" smtClean="0">
                <a:hlinkClick r:id="rId5"/>
              </a:rPr>
              <a:t>www.va.gov/budget/products.asp</a:t>
            </a:r>
            <a:endParaRPr lang="en-US" dirty="0" smtClean="0"/>
          </a:p>
          <a:p>
            <a:pPr lvl="2"/>
            <a:endParaRPr lang="en-US" dirty="0" smtClean="0"/>
          </a:p>
          <a:p>
            <a:pPr lvl="2"/>
            <a:endParaRPr lang="en-US" dirty="0" smtClean="0"/>
          </a:p>
          <a:p>
            <a:pPr lvl="1"/>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2</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p:txBody>
          <a:bodyPr/>
          <a:lstStyle/>
          <a:p>
            <a:r>
              <a:rPr lang="en-US" dirty="0" smtClean="0"/>
              <a:t>Agenda</a:t>
            </a:r>
            <a:endParaRPr lang="en-US" dirty="0"/>
          </a:p>
        </p:txBody>
      </p:sp>
      <p:sp>
        <p:nvSpPr>
          <p:cNvPr id="11" name="Content Placeholder 10"/>
          <p:cNvSpPr>
            <a:spLocks noGrp="1"/>
          </p:cNvSpPr>
          <p:nvPr>
            <p:ph idx="1"/>
          </p:nvPr>
        </p:nvSpPr>
        <p:spPr/>
        <p:txBody>
          <a:bodyPr/>
          <a:lstStyle/>
          <a:p>
            <a:pPr marL="457200" lvl="1" indent="0">
              <a:buNone/>
            </a:pPr>
            <a:r>
              <a:rPr lang="en-US" dirty="0" smtClean="0"/>
              <a:t>Background </a:t>
            </a:r>
          </a:p>
          <a:p>
            <a:pPr marL="457200" lvl="1" indent="0">
              <a:buNone/>
            </a:pPr>
            <a:endParaRPr lang="en-US" dirty="0"/>
          </a:p>
          <a:p>
            <a:pPr marL="457200" lvl="1" indent="0">
              <a:buNone/>
            </a:pPr>
            <a:r>
              <a:rPr lang="en-US" dirty="0" smtClean="0"/>
              <a:t>Major Program(s) Summary</a:t>
            </a:r>
          </a:p>
          <a:p>
            <a:pPr marL="457200" lvl="1" indent="0">
              <a:buNone/>
            </a:pPr>
            <a:endParaRPr lang="en-US" dirty="0" smtClean="0"/>
          </a:p>
          <a:p>
            <a:pPr marL="457200" lvl="1" indent="0">
              <a:buNone/>
            </a:pPr>
            <a:r>
              <a:rPr lang="en-US" dirty="0" smtClean="0"/>
              <a:t>Upcoming Acquisition/Opportunities</a:t>
            </a:r>
          </a:p>
          <a:p>
            <a:pPr marL="457200" lvl="1" indent="0">
              <a:buNone/>
            </a:pPr>
            <a:endParaRPr lang="en-US" dirty="0" smtClean="0"/>
          </a:p>
          <a:p>
            <a:pPr marL="457200" lvl="1" indent="0">
              <a:buNone/>
            </a:pPr>
            <a:r>
              <a:rPr lang="en-US" dirty="0" smtClean="0"/>
              <a:t>Questions</a:t>
            </a:r>
          </a:p>
          <a:p>
            <a:pPr lvl="1"/>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3</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p:txBody>
          <a:bodyPr/>
          <a:lstStyle/>
          <a:p>
            <a:r>
              <a:rPr lang="en-US" dirty="0" smtClean="0"/>
              <a:t>Background</a:t>
            </a:r>
            <a:endParaRPr lang="en-US" dirty="0"/>
          </a:p>
        </p:txBody>
      </p:sp>
      <p:sp>
        <p:nvSpPr>
          <p:cNvPr id="10" name="Rectangle 9"/>
          <p:cNvSpPr/>
          <p:nvPr/>
        </p:nvSpPr>
        <p:spPr>
          <a:xfrm>
            <a:off x="838200" y="1828800"/>
            <a:ext cx="7772400" cy="4351897"/>
          </a:xfrm>
          <a:prstGeom prst="rect">
            <a:avLst/>
          </a:prstGeom>
        </p:spPr>
        <p:txBody>
          <a:bodyPr wrap="square">
            <a:spAutoFit/>
          </a:bodyPr>
          <a:lstStyle/>
          <a:p>
            <a:pPr>
              <a:lnSpc>
                <a:spcPct val="140000"/>
              </a:lnSpc>
            </a:pPr>
            <a:r>
              <a:rPr lang="en-US" sz="2000" dirty="0">
                <a:latin typeface="Arial" pitchFamily="34" charset="0"/>
                <a:cs typeface="Arial" pitchFamily="34" charset="0"/>
              </a:rPr>
              <a:t>The Office of Construction &amp; Facilities Management (CFM) is responsible for the planning, design, and construction of all major construction projects greater than $10 million. In addition, CFM acquires real property for use by VA elements through the purchase of land and buildings, as well as long-term lease acquisitions. Through the construction and real property programs, CFM delivers to Veterans, high quality buildings, additions, large scale renovations, and structural enhancements. CFM also manages facility sustainability, seismic corrections, physical security, and historic preservation of VA's facilities.</a:t>
            </a:r>
          </a:p>
        </p:txBody>
      </p:sp>
    </p:spTree>
    <p:extLst>
      <p:ext uri="{BB962C8B-B14F-4D97-AF65-F5344CB8AC3E}">
        <p14:creationId xmlns:p14="http://schemas.microsoft.com/office/powerpoint/2010/main" val="33277521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4</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p:txBody>
          <a:bodyPr/>
          <a:lstStyle/>
          <a:p>
            <a:r>
              <a:rPr lang="en-US" dirty="0" smtClean="0"/>
              <a:t>Background</a:t>
            </a:r>
            <a:endParaRPr lang="en-US" dirty="0"/>
          </a:p>
        </p:txBody>
      </p:sp>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485900"/>
            <a:ext cx="9144000" cy="5143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80436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5</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p:txBody>
          <a:bodyPr/>
          <a:lstStyle/>
          <a:p>
            <a:r>
              <a:rPr lang="en-US" dirty="0" smtClean="0"/>
              <a:t>Major Programs </a:t>
            </a:r>
            <a:endParaRPr lang="en-US" dirty="0"/>
          </a:p>
        </p:txBody>
      </p:sp>
      <p:sp>
        <p:nvSpPr>
          <p:cNvPr id="11" name="Content Placeholder 10"/>
          <p:cNvSpPr>
            <a:spLocks noGrp="1"/>
          </p:cNvSpPr>
          <p:nvPr>
            <p:ph idx="1"/>
          </p:nvPr>
        </p:nvSpPr>
        <p:spPr/>
        <p:txBody>
          <a:bodyPr/>
          <a:lstStyle/>
          <a:p>
            <a:pPr>
              <a:buNone/>
            </a:pPr>
            <a:r>
              <a:rPr lang="en-US" sz="2800" b="1" dirty="0" smtClean="0">
                <a:solidFill>
                  <a:schemeClr val="tx2">
                    <a:lumMod val="60000"/>
                    <a:lumOff val="40000"/>
                  </a:schemeClr>
                </a:solidFill>
                <a:latin typeface="+mj-lt"/>
              </a:rPr>
              <a:t>Major Construction</a:t>
            </a:r>
          </a:p>
          <a:p>
            <a:pPr marL="685800" lvl="1">
              <a:buFont typeface="Arial" pitchFamily="34" charset="0"/>
              <a:buChar char="•"/>
            </a:pPr>
            <a:r>
              <a:rPr lang="en-US" kern="0" dirty="0">
                <a:latin typeface="+mj-lt"/>
                <a:cs typeface="Arial" pitchFamily="34" charset="0"/>
              </a:rPr>
              <a:t>Projects with a cost greater than $10 Million</a:t>
            </a:r>
          </a:p>
          <a:p>
            <a:pPr marL="685800" lvl="1">
              <a:buFont typeface="Arial" pitchFamily="34" charset="0"/>
              <a:buChar char="•"/>
            </a:pPr>
            <a:r>
              <a:rPr lang="en-US" kern="0" dirty="0">
                <a:latin typeface="+mj-lt"/>
                <a:cs typeface="Arial" pitchFamily="34" charset="0"/>
              </a:rPr>
              <a:t>Requires a line item appropriation by Congress</a:t>
            </a:r>
          </a:p>
          <a:p>
            <a:pPr marL="685800" lvl="1">
              <a:buFont typeface="Arial" pitchFamily="34" charset="0"/>
              <a:buChar char="•"/>
            </a:pPr>
            <a:r>
              <a:rPr lang="en-US" kern="0" dirty="0">
                <a:latin typeface="+mj-lt"/>
                <a:cs typeface="Arial" pitchFamily="34" charset="0"/>
              </a:rPr>
              <a:t>Also requires a specific authorizing legislation for medical projects</a:t>
            </a:r>
          </a:p>
          <a:p>
            <a:pPr marL="685800" lvl="1">
              <a:buFont typeface="Arial" pitchFamily="34" charset="0"/>
              <a:buChar char="•"/>
            </a:pPr>
            <a:r>
              <a:rPr lang="en-US" kern="0" dirty="0">
                <a:latin typeface="+mj-lt"/>
                <a:cs typeface="Arial" pitchFamily="34" charset="0"/>
              </a:rPr>
              <a:t>Typically designed by an Architectural/Engineering Firm and constructed by a general contractor selected based on a combination of quality and </a:t>
            </a:r>
            <a:r>
              <a:rPr lang="en-US" kern="0" dirty="0" smtClean="0">
                <a:latin typeface="+mj-lt"/>
                <a:cs typeface="Arial" pitchFamily="34" charset="0"/>
              </a:rPr>
              <a:t>price</a:t>
            </a:r>
          </a:p>
          <a:p>
            <a:pPr marL="400050" lvl="1" indent="0">
              <a:buNone/>
            </a:pPr>
            <a:endParaRPr lang="en-US" kern="0" dirty="0">
              <a:latin typeface="+mj-lt"/>
              <a:cs typeface="Arial" pitchFamily="34" charset="0"/>
            </a:endParaRPr>
          </a:p>
        </p:txBody>
      </p:sp>
    </p:spTree>
    <p:extLst>
      <p:ext uri="{BB962C8B-B14F-4D97-AF65-F5344CB8AC3E}">
        <p14:creationId xmlns:p14="http://schemas.microsoft.com/office/powerpoint/2010/main" val="34985930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4"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6</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p:txBody>
          <a:bodyPr/>
          <a:lstStyle/>
          <a:p>
            <a:r>
              <a:rPr lang="en-US" dirty="0" smtClean="0"/>
              <a:t>Major Programs </a:t>
            </a:r>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884947012"/>
              </p:ext>
            </p:extLst>
          </p:nvPr>
        </p:nvGraphicFramePr>
        <p:xfrm>
          <a:off x="800100" y="2096760"/>
          <a:ext cx="7543800" cy="4151639"/>
        </p:xfrm>
        <a:graphic>
          <a:graphicData uri="http://schemas.openxmlformats.org/presentationml/2006/ole">
            <mc:AlternateContent xmlns:mc="http://schemas.openxmlformats.org/markup-compatibility/2006">
              <mc:Choice xmlns:v="urn:schemas-microsoft-com:vml" Requires="v">
                <p:oleObj spid="_x0000_s1041" name="Worksheet" r:id="rId6" imgW="7543841" imgH="2819508" progId="Excel.Sheet.8">
                  <p:embed/>
                </p:oleObj>
              </mc:Choice>
              <mc:Fallback>
                <p:oleObj name="Worksheet" r:id="rId6" imgW="7543841" imgH="2819508" progId="Excel.Sheet.8">
                  <p:embed/>
                  <p:pic>
                    <p:nvPicPr>
                      <p:cNvPr id="0" name="Content Placeholder 4"/>
                      <p:cNvPicPr>
                        <a:picLocks noGrp="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00100" y="2096760"/>
                        <a:ext cx="7543800" cy="4151639"/>
                      </a:xfrm>
                      <a:prstGeom prst="rect">
                        <a:avLst/>
                      </a:prstGeom>
                      <a:noFill/>
                      <a:ln>
                        <a:noFill/>
                      </a:ln>
                    </p:spPr>
                  </p:pic>
                </p:oleObj>
              </mc:Fallback>
            </mc:AlternateContent>
          </a:graphicData>
        </a:graphic>
      </p:graphicFrame>
      <p:sp>
        <p:nvSpPr>
          <p:cNvPr id="4" name="Rectangle 3"/>
          <p:cNvSpPr/>
          <p:nvPr/>
        </p:nvSpPr>
        <p:spPr>
          <a:xfrm>
            <a:off x="363437" y="1450429"/>
            <a:ext cx="4284763" cy="646331"/>
          </a:xfrm>
          <a:prstGeom prst="rect">
            <a:avLst/>
          </a:prstGeom>
        </p:spPr>
        <p:txBody>
          <a:bodyPr wrap="none">
            <a:spAutoFit/>
          </a:bodyPr>
          <a:lstStyle/>
          <a:p>
            <a:r>
              <a:rPr lang="en-US" sz="3600" b="1" dirty="0">
                <a:solidFill>
                  <a:schemeClr val="tx2">
                    <a:lumMod val="60000"/>
                    <a:lumOff val="40000"/>
                  </a:schemeClr>
                </a:solidFill>
                <a:latin typeface="+mj-lt"/>
              </a:rPr>
              <a:t>Construction Funding</a:t>
            </a:r>
          </a:p>
        </p:txBody>
      </p:sp>
    </p:spTree>
    <p:extLst>
      <p:ext uri="{BB962C8B-B14F-4D97-AF65-F5344CB8AC3E}">
        <p14:creationId xmlns:p14="http://schemas.microsoft.com/office/powerpoint/2010/main" val="15050034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7</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p:txBody>
          <a:bodyPr/>
          <a:lstStyle/>
          <a:p>
            <a:r>
              <a:rPr lang="en-US" dirty="0" smtClean="0"/>
              <a:t>Major Programs </a:t>
            </a:r>
            <a:endParaRPr lang="en-US" dirty="0"/>
          </a:p>
        </p:txBody>
      </p:sp>
      <p:sp>
        <p:nvSpPr>
          <p:cNvPr id="11" name="Content Placeholder 10"/>
          <p:cNvSpPr>
            <a:spLocks noGrp="1"/>
          </p:cNvSpPr>
          <p:nvPr>
            <p:ph idx="1"/>
          </p:nvPr>
        </p:nvSpPr>
        <p:spPr>
          <a:xfrm>
            <a:off x="457200" y="1600200"/>
            <a:ext cx="8229600" cy="4525963"/>
          </a:xfrm>
        </p:spPr>
        <p:txBody>
          <a:bodyPr/>
          <a:lstStyle/>
          <a:p>
            <a:pPr>
              <a:buNone/>
            </a:pPr>
            <a:r>
              <a:rPr lang="en-US" sz="2800" b="1" dirty="0" smtClean="0">
                <a:solidFill>
                  <a:schemeClr val="tx2">
                    <a:lumMod val="60000"/>
                    <a:lumOff val="40000"/>
                  </a:schemeClr>
                </a:solidFill>
              </a:rPr>
              <a:t>Architect-Engineering Services</a:t>
            </a:r>
          </a:p>
          <a:p>
            <a:pPr>
              <a:buNone/>
            </a:pPr>
            <a:r>
              <a:rPr lang="en-US" sz="2800" dirty="0" smtClean="0"/>
              <a:t>    Contract for Pre-Design</a:t>
            </a:r>
            <a:r>
              <a:rPr lang="en-US" sz="2800" dirty="0"/>
              <a:t>, Schematic </a:t>
            </a:r>
            <a:r>
              <a:rPr lang="en-US" sz="2800" dirty="0" smtClean="0"/>
              <a:t>Design, Design </a:t>
            </a:r>
            <a:r>
              <a:rPr lang="en-US" sz="2800" dirty="0"/>
              <a:t>Development, and </a:t>
            </a:r>
            <a:r>
              <a:rPr lang="en-US" sz="2800" dirty="0" smtClean="0"/>
              <a:t>Construction Documents </a:t>
            </a:r>
            <a:r>
              <a:rPr lang="en-US" sz="2800" dirty="0"/>
              <a:t>for Major VA New Facilities, Major Additions, &amp; Major Renovations for Medical Center Projects </a:t>
            </a:r>
            <a:endParaRPr lang="en-US" sz="2800" dirty="0" smtClean="0"/>
          </a:p>
          <a:p>
            <a:pPr>
              <a:buNone/>
            </a:pPr>
            <a:endParaRPr lang="en-US" sz="2800" dirty="0" smtClean="0"/>
          </a:p>
          <a:p>
            <a:pPr marL="457200" lvl="1" indent="0">
              <a:buNone/>
            </a:pPr>
            <a:endParaRPr lang="en-US" dirty="0"/>
          </a:p>
        </p:txBody>
      </p:sp>
    </p:spTree>
    <p:extLst>
      <p:ext uri="{BB962C8B-B14F-4D97-AF65-F5344CB8AC3E}">
        <p14:creationId xmlns:p14="http://schemas.microsoft.com/office/powerpoint/2010/main" val="17617000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8</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p:txBody>
          <a:bodyPr/>
          <a:lstStyle/>
          <a:p>
            <a:r>
              <a:rPr lang="en-US" dirty="0" smtClean="0"/>
              <a:t>Major Programs </a:t>
            </a:r>
            <a:endParaRPr lang="en-US" dirty="0"/>
          </a:p>
        </p:txBody>
      </p:sp>
      <p:sp>
        <p:nvSpPr>
          <p:cNvPr id="11" name="Content Placeholder 10"/>
          <p:cNvSpPr>
            <a:spLocks noGrp="1"/>
          </p:cNvSpPr>
          <p:nvPr>
            <p:ph idx="1"/>
          </p:nvPr>
        </p:nvSpPr>
        <p:spPr/>
        <p:txBody>
          <a:bodyPr/>
          <a:lstStyle/>
          <a:p>
            <a:pPr>
              <a:buNone/>
            </a:pPr>
            <a:r>
              <a:rPr lang="en-US" sz="2400" b="1" dirty="0" smtClean="0">
                <a:solidFill>
                  <a:schemeClr val="tx2">
                    <a:lumMod val="60000"/>
                    <a:lumOff val="40000"/>
                  </a:schemeClr>
                </a:solidFill>
                <a:latin typeface="+mj-lt"/>
              </a:rPr>
              <a:t>Leasing Acquisition</a:t>
            </a:r>
          </a:p>
          <a:p>
            <a:pPr marL="571500" lvl="1" indent="-171450">
              <a:buFont typeface="Arial" pitchFamily="34" charset="0"/>
              <a:buChar char="•"/>
            </a:pPr>
            <a:r>
              <a:rPr lang="en-US" sz="2400" dirty="0">
                <a:latin typeface="+mj-lt"/>
                <a:cs typeface="Arial" pitchFamily="34" charset="0"/>
              </a:rPr>
              <a:t>Many VA facilities are leased – particularly CBOCs</a:t>
            </a:r>
          </a:p>
          <a:p>
            <a:pPr marL="571500" lvl="1" indent="-171450">
              <a:buFont typeface="Arial" pitchFamily="34" charset="0"/>
              <a:buChar char="•"/>
            </a:pPr>
            <a:r>
              <a:rPr lang="en-US" sz="2400" dirty="0">
                <a:latin typeface="+mj-lt"/>
                <a:cs typeface="Arial" pitchFamily="34" charset="0"/>
              </a:rPr>
              <a:t>Varying approvals required based on space and rent levels</a:t>
            </a:r>
          </a:p>
          <a:p>
            <a:pPr marL="571500" lvl="1" indent="-171450">
              <a:buFont typeface="Arial" pitchFamily="34" charset="0"/>
              <a:buChar char="•"/>
            </a:pPr>
            <a:r>
              <a:rPr lang="en-US" sz="2400" dirty="0">
                <a:latin typeface="+mj-lt"/>
                <a:cs typeface="Arial" pitchFamily="34" charset="0"/>
              </a:rPr>
              <a:t>Congressional approvals if rent is greater than $1 million</a:t>
            </a:r>
          </a:p>
          <a:p>
            <a:pPr marL="571500" lvl="1" indent="-171450">
              <a:buFont typeface="Arial" pitchFamily="34" charset="0"/>
              <a:buChar char="•"/>
            </a:pPr>
            <a:r>
              <a:rPr lang="en-US" sz="2400" dirty="0">
                <a:latin typeface="+mj-lt"/>
                <a:cs typeface="Arial" pitchFamily="34" charset="0"/>
              </a:rPr>
              <a:t>CFM’s Real Property Service manages the acquisition of large leases</a:t>
            </a:r>
          </a:p>
          <a:p>
            <a:pPr marL="571500" lvl="1" indent="-171450">
              <a:buFont typeface="Arial" pitchFamily="34" charset="0"/>
              <a:buChar char="•"/>
            </a:pPr>
            <a:r>
              <a:rPr lang="en-US" sz="2400" dirty="0">
                <a:latin typeface="+mj-lt"/>
                <a:cs typeface="Arial" pitchFamily="34" charset="0"/>
              </a:rPr>
              <a:t>Local or VISN personnel manage smaller leases</a:t>
            </a:r>
          </a:p>
          <a:p>
            <a:pPr marL="571500" lvl="1" indent="-171450">
              <a:buFont typeface="Arial" pitchFamily="34" charset="0"/>
              <a:buChar char="•"/>
            </a:pPr>
            <a:r>
              <a:rPr lang="en-US" sz="2400" dirty="0">
                <a:latin typeface="+mj-lt"/>
                <a:cs typeface="Arial" pitchFamily="34" charset="0"/>
              </a:rPr>
              <a:t>18 million leased square feet (12.7% of VA Inventory)</a:t>
            </a:r>
          </a:p>
          <a:p>
            <a:pPr marL="457200" lvl="1" indent="0">
              <a:buNone/>
            </a:pPr>
            <a:endParaRPr lang="en-US" sz="2400" dirty="0">
              <a:latin typeface="+mj-lt"/>
            </a:endParaRPr>
          </a:p>
        </p:txBody>
      </p:sp>
    </p:spTree>
    <p:extLst>
      <p:ext uri="{BB962C8B-B14F-4D97-AF65-F5344CB8AC3E}">
        <p14:creationId xmlns:p14="http://schemas.microsoft.com/office/powerpoint/2010/main" val="229865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9</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p:txBody>
          <a:bodyPr/>
          <a:lstStyle/>
          <a:p>
            <a:r>
              <a:rPr lang="en-US" dirty="0" smtClean="0"/>
              <a:t>Upcoming Acquisition/Opportunities</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804675185"/>
              </p:ext>
            </p:extLst>
          </p:nvPr>
        </p:nvGraphicFramePr>
        <p:xfrm>
          <a:off x="571500" y="1600193"/>
          <a:ext cx="8089900" cy="4787272"/>
        </p:xfrm>
        <a:graphic>
          <a:graphicData uri="http://schemas.openxmlformats.org/drawingml/2006/table">
            <a:tbl>
              <a:tblPr/>
              <a:tblGrid>
                <a:gridCol w="1739900"/>
                <a:gridCol w="749300"/>
                <a:gridCol w="3568700"/>
                <a:gridCol w="685800"/>
                <a:gridCol w="673100"/>
                <a:gridCol w="673100"/>
              </a:tblGrid>
              <a:tr h="388538">
                <a:tc gridSpan="6">
                  <a:txBody>
                    <a:bodyPr/>
                    <a:lstStyle/>
                    <a:p>
                      <a:pPr algn="ctr" fontAlgn="b"/>
                      <a:r>
                        <a:rPr lang="en-US" sz="1400" b="1" i="0" u="none" strike="noStrike" dirty="0">
                          <a:effectLst/>
                          <a:latin typeface="Arial"/>
                        </a:rPr>
                        <a:t>2014 FORECAST OPPORTUNITIES </a:t>
                      </a:r>
                    </a:p>
                  </a:txBody>
                  <a:tcPr marL="7620" marR="7620" marT="762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59338">
                <a:tc>
                  <a:txBody>
                    <a:bodyPr/>
                    <a:lstStyle/>
                    <a:p>
                      <a:pPr algn="ctr" fontAlgn="ctr"/>
                      <a:r>
                        <a:rPr lang="en-US" sz="1000" b="1" i="0" u="none" strike="noStrike">
                          <a:effectLst/>
                          <a:latin typeface="Arial"/>
                        </a:rPr>
                        <a:t>Station Name</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Arial"/>
                        </a:rPr>
                        <a:t>Project Number</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Arial"/>
                        </a:rPr>
                        <a:t>Project Description</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Arial"/>
                        </a:rPr>
                        <a:t>Proposed    Large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Arial"/>
                        </a:rPr>
                        <a:t>Proposed    Small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Arial"/>
                        </a:rPr>
                        <a:t>Proposed Qtr. FY 14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640">
                <a:tc gridSpan="6">
                  <a:txBody>
                    <a:bodyPr/>
                    <a:lstStyle/>
                    <a:p>
                      <a:pPr algn="ctr" fontAlgn="b"/>
                      <a:r>
                        <a:rPr lang="en-US" sz="1000" b="1" i="0" u="none" strike="noStrike">
                          <a:solidFill>
                            <a:srgbClr val="000000"/>
                          </a:solidFill>
                          <a:effectLst/>
                          <a:latin typeface="Arial"/>
                        </a:rPr>
                        <a:t>VHA Majors - Schematic/Design Development Awards</a:t>
                      </a:r>
                    </a:p>
                  </a:txBody>
                  <a:tcPr marL="7620" marR="7620" marT="762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7221">
                <a:tc>
                  <a:txBody>
                    <a:bodyPr/>
                    <a:lstStyle/>
                    <a:p>
                      <a:pPr algn="l" fontAlgn="b"/>
                      <a:r>
                        <a:rPr lang="en-US" sz="1000" b="0" i="0" u="none" strike="noStrike">
                          <a:effectLst/>
                          <a:latin typeface="Arial"/>
                        </a:rPr>
                        <a:t>Manhattan, NY</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Ground Floor Phase 2B</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ü</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Arial"/>
                        </a:rPr>
                        <a:t>1st</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221">
                <a:tc>
                  <a:txBody>
                    <a:bodyPr/>
                    <a:lstStyle/>
                    <a:p>
                      <a:pPr algn="l" fontAlgn="b"/>
                      <a:r>
                        <a:rPr lang="en-US" sz="1000" b="0" i="0" u="none" strike="noStrike">
                          <a:effectLst/>
                          <a:latin typeface="Arial"/>
                        </a:rPr>
                        <a:t>Manhattan, NY</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Flood Reinforcement</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ü</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Arial"/>
                        </a:rPr>
                        <a:t>1st</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221">
                <a:tc>
                  <a:txBody>
                    <a:bodyPr/>
                    <a:lstStyle/>
                    <a:p>
                      <a:pPr algn="l" fontAlgn="b"/>
                      <a:r>
                        <a:rPr lang="en-US" sz="1000" b="0" i="0" u="none" strike="noStrike">
                          <a:effectLst/>
                          <a:latin typeface="Arial"/>
                        </a:rPr>
                        <a:t>West Los Angeles, CA</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Seismic Corrections Various Bldgs (B156/B157/B258)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ü</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Arial"/>
                        </a:rPr>
                        <a:t>3rd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221">
                <a:tc>
                  <a:txBody>
                    <a:bodyPr/>
                    <a:lstStyle/>
                    <a:p>
                      <a:pPr algn="l" fontAlgn="b"/>
                      <a:r>
                        <a:rPr lang="en-US" sz="1000" b="0" i="0" u="none" strike="noStrike">
                          <a:effectLst/>
                          <a:latin typeface="Arial"/>
                        </a:rPr>
                        <a:t>Tampa, FL</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New Bed Tower Schematic &amp; DDs</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ü</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Arial"/>
                        </a:rPr>
                        <a:t>3rd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6640">
                <a:tc>
                  <a:txBody>
                    <a:bodyPr/>
                    <a:lstStyle/>
                    <a:p>
                      <a:pPr algn="l" fontAlgn="b"/>
                      <a:r>
                        <a:rPr lang="en-US" sz="1000" b="0" i="0" u="none" strike="noStrike">
                          <a:effectLst/>
                          <a:latin typeface="Arial"/>
                        </a:rPr>
                        <a:t>West Los Angeles, CA</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New Tower &amp; B500 Seismic Corrections</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ü</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Arial"/>
                        </a:rPr>
                        <a:t>4th</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640">
                <a:tc gridSpan="6">
                  <a:txBody>
                    <a:bodyPr/>
                    <a:lstStyle/>
                    <a:p>
                      <a:pPr algn="ctr" fontAlgn="b"/>
                      <a:r>
                        <a:rPr lang="en-US" sz="1000" b="1" i="0" u="none" strike="noStrike">
                          <a:solidFill>
                            <a:srgbClr val="000000"/>
                          </a:solidFill>
                          <a:effectLst/>
                          <a:latin typeface="Arial"/>
                        </a:rPr>
                        <a:t>NCA Majors - Schematic/Design Development Awards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7221">
                <a:tc>
                  <a:txBody>
                    <a:bodyPr/>
                    <a:lstStyle/>
                    <a:p>
                      <a:pPr algn="l" fontAlgn="b"/>
                      <a:r>
                        <a:rPr lang="en-US" sz="1000" b="0" i="0" u="none" strike="noStrike">
                          <a:effectLst/>
                          <a:latin typeface="Arial"/>
                        </a:rPr>
                        <a:t>Ft Sam Houston (NC), TX </a:t>
                      </a:r>
                    </a:p>
                  </a:txBody>
                  <a:tcPr marL="7620" marR="7620" marT="7620"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Expansion</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ü</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Arial"/>
                        </a:rPr>
                        <a:t>2nd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221">
                <a:tc>
                  <a:txBody>
                    <a:bodyPr/>
                    <a:lstStyle/>
                    <a:p>
                      <a:pPr algn="l" fontAlgn="b"/>
                      <a:r>
                        <a:rPr lang="en-US" sz="1000" b="0" i="0" u="none" strike="noStrike">
                          <a:effectLst/>
                          <a:latin typeface="Arial"/>
                        </a:rPr>
                        <a:t>Southern Colorado, CO</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a:rPr>
                        <a:t>933-002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New Cemetery</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ü</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Arial"/>
                        </a:rPr>
                        <a:t>1st</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221">
                <a:tc>
                  <a:txBody>
                    <a:bodyPr/>
                    <a:lstStyle/>
                    <a:p>
                      <a:pPr algn="l" fontAlgn="b"/>
                      <a:r>
                        <a:rPr lang="en-US" sz="1000" b="0" i="0" u="none" strike="noStrike">
                          <a:effectLst/>
                          <a:latin typeface="Arial"/>
                        </a:rPr>
                        <a:t>Sacramento Valley, CA</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a:rPr>
                        <a:t>921-002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Phase 2 Expansion</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ü</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Arial"/>
                        </a:rPr>
                        <a:t>2nd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221">
                <a:tc>
                  <a:txBody>
                    <a:bodyPr/>
                    <a:lstStyle/>
                    <a:p>
                      <a:pPr algn="l" fontAlgn="b"/>
                      <a:r>
                        <a:rPr lang="en-US" sz="1000" b="0" i="0" u="none" strike="noStrike">
                          <a:effectLst/>
                          <a:latin typeface="Arial"/>
                        </a:rPr>
                        <a:t>Ohio Western Reserve</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Expansion</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ü</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effectLst/>
                          <a:latin typeface="Arial"/>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Arial"/>
                        </a:rPr>
                        <a:t>2nd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221">
                <a:tc>
                  <a:txBody>
                    <a:bodyPr/>
                    <a:lstStyle/>
                    <a:p>
                      <a:pPr algn="l" fontAlgn="b"/>
                      <a:r>
                        <a:rPr lang="en-US" sz="1000" b="0" i="0" u="none" strike="noStrike">
                          <a:effectLst/>
                          <a:latin typeface="Arial"/>
                        </a:rPr>
                        <a:t>Bayamon, PR (Morovis)</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New Expansion?</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ü</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Arial"/>
                        </a:rPr>
                        <a:t>3rd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6184">
                <a:tc>
                  <a:txBody>
                    <a:bodyPr/>
                    <a:lstStyle/>
                    <a:p>
                      <a:pPr algn="l" fontAlgn="b"/>
                      <a:r>
                        <a:rPr lang="en-US" sz="1000" b="0" i="0" u="none" strike="noStrike">
                          <a:effectLst/>
                          <a:latin typeface="Arial"/>
                        </a:rPr>
                        <a:t>Pensacola, FL (Barrancas) (NC)</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a:rPr>
                        <a:t>828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Expansion Phase II</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ü</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Arial"/>
                        </a:rPr>
                        <a:t>2nd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221">
                <a:tc>
                  <a:txBody>
                    <a:bodyPr/>
                    <a:lstStyle/>
                    <a:p>
                      <a:pPr algn="l" fontAlgn="b"/>
                      <a:r>
                        <a:rPr lang="en-US" sz="1000" b="0" i="0" u="none" strike="noStrike">
                          <a:effectLst/>
                          <a:latin typeface="Arial"/>
                        </a:rPr>
                        <a:t>Jacksonville (NC), FL</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a:rPr>
                        <a:t>928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Expansion Phase II</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ü</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Arial"/>
                        </a:rPr>
                        <a:t>2nd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221">
                <a:tc>
                  <a:txBody>
                    <a:bodyPr/>
                    <a:lstStyle/>
                    <a:p>
                      <a:pPr algn="l" fontAlgn="b"/>
                      <a:r>
                        <a:rPr lang="en-US" sz="1000" b="0" i="0" u="none" strike="noStrike">
                          <a:effectLst/>
                          <a:latin typeface="Arial"/>
                        </a:rPr>
                        <a:t>Miami, South FL (NC)</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a:rPr>
                        <a:t>924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Expansion Phase II</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ü</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Arial"/>
                        </a:rPr>
                        <a:t>3rd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221">
                <a:tc>
                  <a:txBody>
                    <a:bodyPr/>
                    <a:lstStyle/>
                    <a:p>
                      <a:pPr algn="l" fontAlgn="b"/>
                      <a:r>
                        <a:rPr lang="en-US" sz="1000" b="0" i="0" u="none" strike="noStrike">
                          <a:effectLst/>
                          <a:latin typeface="Arial"/>
                        </a:rPr>
                        <a:t>Willamette, OR (NC)</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a:rPr>
                        <a:t>907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Expansion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ü</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effectLst/>
                          <a:latin typeface="Arial"/>
                        </a:rPr>
                        <a:t>3rd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6640">
                <a:tc>
                  <a:txBody>
                    <a:bodyPr/>
                    <a:lstStyle/>
                    <a:p>
                      <a:pPr algn="l" fontAlgn="b"/>
                      <a:r>
                        <a:rPr lang="en-US" sz="1000" b="0" i="0" u="none" strike="noStrike">
                          <a:effectLst/>
                          <a:latin typeface="Arial"/>
                        </a:rPr>
                        <a:t>Western,  NY</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a:rPr>
                        <a:t>936-002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New National Cemetery - Phase 1 Develop</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effectLst/>
                          <a:latin typeface="Wingdings"/>
                        </a:rPr>
                        <a:t>ü</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effectLst/>
                          <a:latin typeface="Arial"/>
                        </a:rPr>
                        <a:t>2nd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4181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929CBFD63972E45934400780BC6B41A" ma:contentTypeVersion="0" ma:contentTypeDescription="Create a new document." ma:contentTypeScope="" ma:versionID="afee095d6fed9014f7d118cd77a19d9a">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4C10EBF-B265-4C40-877D-19FB76B98B35}"/>
</file>

<file path=customXml/itemProps2.xml><?xml version="1.0" encoding="utf-8"?>
<ds:datastoreItem xmlns:ds="http://schemas.openxmlformats.org/officeDocument/2006/customXml" ds:itemID="{6F78F85A-1156-4284-BCE3-1C28FD65D1BD}"/>
</file>

<file path=customXml/itemProps3.xml><?xml version="1.0" encoding="utf-8"?>
<ds:datastoreItem xmlns:ds="http://schemas.openxmlformats.org/officeDocument/2006/customXml" ds:itemID="{047575EF-4E5B-4DA3-8409-F4210A2BB372}"/>
</file>

<file path=docProps/app.xml><?xml version="1.0" encoding="utf-8"?>
<Properties xmlns="http://schemas.openxmlformats.org/officeDocument/2006/extended-properties" xmlns:vt="http://schemas.openxmlformats.org/officeDocument/2006/docPropsVTypes">
  <Template/>
  <TotalTime>5925</TotalTime>
  <Words>878</Words>
  <Application>Microsoft Office PowerPoint</Application>
  <PresentationFormat>On-screen Show (4:3)</PresentationFormat>
  <Paragraphs>400</Paragraphs>
  <Slides>13</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Office Theme</vt:lpstr>
      <vt:lpstr>Worksheet</vt:lpstr>
      <vt:lpstr>   Advanced Planning  Brief to Industry (APBI)    </vt:lpstr>
      <vt:lpstr>Agenda</vt:lpstr>
      <vt:lpstr>Background</vt:lpstr>
      <vt:lpstr>Background</vt:lpstr>
      <vt:lpstr>Major Programs </vt:lpstr>
      <vt:lpstr>Major Programs </vt:lpstr>
      <vt:lpstr>Major Programs </vt:lpstr>
      <vt:lpstr>Major Programs </vt:lpstr>
      <vt:lpstr>Upcoming Acquisition/Opportunities</vt:lpstr>
      <vt:lpstr>Upcoming Acquisition/Opportunities</vt:lpstr>
      <vt:lpstr>Upcoming Acquisition/Opportunities</vt:lpstr>
      <vt:lpstr>Upcoming Acquisition/Opportunities</vt:lpstr>
      <vt:lpstr>Thank You &amp; Questions </vt:lpstr>
    </vt:vector>
  </TitlesOfParts>
  <Company>Department of Veterans Affairs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VA TAC</dc:title>
  <dc:creator>vhaeasrogans</dc:creator>
  <cp:lastModifiedBy>Capers, Robert L., Jr. (CFM)</cp:lastModifiedBy>
  <cp:revision>590</cp:revision>
  <cp:lastPrinted>2013-10-23T21:26:24Z</cp:lastPrinted>
  <dcterms:created xsi:type="dcterms:W3CDTF">2009-09-28T17:46:17Z</dcterms:created>
  <dcterms:modified xsi:type="dcterms:W3CDTF">2013-10-29T13:08:40Z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0x0101001929CBFD63972E45934400780BC6B41A</vt:lpwstr>
  </property>
</Properties>
</file>