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2.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5"/>
  </p:notesMasterIdLst>
  <p:sldIdLst>
    <p:sldId id="348" r:id="rId2"/>
    <p:sldId id="343" r:id="rId3"/>
    <p:sldId id="352" r:id="rId4"/>
    <p:sldId id="357" r:id="rId5"/>
    <p:sldId id="358" r:id="rId6"/>
    <p:sldId id="363" r:id="rId7"/>
    <p:sldId id="362" r:id="rId8"/>
    <p:sldId id="361" r:id="rId9"/>
    <p:sldId id="369" r:id="rId10"/>
    <p:sldId id="367" r:id="rId11"/>
    <p:sldId id="368" r:id="rId12"/>
    <p:sldId id="356" r:id="rId13"/>
    <p:sldId id="350" r:id="rId1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86330" autoAdjust="0"/>
  </p:normalViewPr>
  <p:slideViewPr>
    <p:cSldViewPr>
      <p:cViewPr>
        <p:scale>
          <a:sx n="66" d="100"/>
          <a:sy n="66" d="100"/>
        </p:scale>
        <p:origin x="-1566" y="-48"/>
      </p:cViewPr>
      <p:guideLst>
        <p:guide orient="horz" pos="2160"/>
        <p:guide pos="2880"/>
      </p:guideLst>
    </p:cSldViewPr>
  </p:slideViewPr>
  <p:outlineViewPr>
    <p:cViewPr>
      <p:scale>
        <a:sx n="33" d="100"/>
        <a:sy n="33" d="100"/>
      </p:scale>
      <p:origin x="0" y="2227"/>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47" tIns="46474" rIns="92947" bIns="4647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47" tIns="46474" rIns="92947" bIns="46474" rtlCol="0"/>
          <a:lstStyle>
            <a:lvl1pPr algn="r" fontAlgn="auto">
              <a:spcBef>
                <a:spcPts val="0"/>
              </a:spcBef>
              <a:spcAft>
                <a:spcPts val="0"/>
              </a:spcAft>
              <a:defRPr sz="1200">
                <a:latin typeface="+mn-lt"/>
              </a:defRPr>
            </a:lvl1pPr>
          </a:lstStyle>
          <a:p>
            <a:pPr>
              <a:defRPr/>
            </a:pPr>
            <a:fld id="{37BC2C8B-EB4D-44A9-AEE6-E7988287F458}" type="datetimeFigureOut">
              <a:rPr lang="en-US"/>
              <a:pPr>
                <a:defRPr/>
              </a:pPr>
              <a:t>10/29/2013</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47" tIns="46474" rIns="92947" bIns="46474" rtlCol="0" anchor="ctr"/>
          <a:lstStyle/>
          <a:p>
            <a:pPr lvl="0"/>
            <a:endParaRPr lang="en-US" noProof="0" dirty="0" smtClean="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47" tIns="46474" rIns="92947" bIns="4647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7903"/>
            <a:ext cx="3026833" cy="464185"/>
          </a:xfrm>
          <a:prstGeom prst="rect">
            <a:avLst/>
          </a:prstGeom>
        </p:spPr>
        <p:txBody>
          <a:bodyPr vert="horz" lIns="92947" tIns="46474" rIns="92947" bIns="46474"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56551" y="8817903"/>
            <a:ext cx="3026833" cy="464185"/>
          </a:xfrm>
          <a:prstGeom prst="rect">
            <a:avLst/>
          </a:prstGeom>
        </p:spPr>
        <p:txBody>
          <a:bodyPr vert="horz" lIns="92947" tIns="46474" rIns="92947" bIns="46474" rtlCol="0" anchor="b"/>
          <a:lstStyle>
            <a:lvl1pPr algn="r" fontAlgn="auto">
              <a:spcBef>
                <a:spcPts val="0"/>
              </a:spcBef>
              <a:spcAft>
                <a:spcPts val="0"/>
              </a:spcAft>
              <a:defRPr sz="1200">
                <a:latin typeface="+mn-lt"/>
              </a:defRPr>
            </a:lvl1pPr>
          </a:lstStyle>
          <a:p>
            <a:pPr>
              <a:defRPr/>
            </a:pPr>
            <a:fld id="{7114AF9B-7962-49D5-A87A-6A24C8E4970A}" type="slidenum">
              <a:rPr lang="en-US"/>
              <a:pPr>
                <a:defRPr/>
              </a:pPr>
              <a:t>‹#›</a:t>
            </a:fld>
            <a:endParaRPr lang="en-US" dirty="0"/>
          </a:p>
        </p:txBody>
      </p:sp>
    </p:spTree>
    <p:extLst>
      <p:ext uri="{BB962C8B-B14F-4D97-AF65-F5344CB8AC3E}">
        <p14:creationId xmlns:p14="http://schemas.microsoft.com/office/powerpoint/2010/main" val="40648340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14AF9B-7962-49D5-A87A-6A24C8E4970A}"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E500674-D9AB-40CE-A349-3C1155572D61}" type="datetime1">
              <a:rPr lang="en-US"/>
              <a:pPr>
                <a:defRPr/>
              </a:pPr>
              <a:t>10/29/2013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DC36DA49-4755-4916-B5E1-FC267C97E93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9444D1-9735-4F58-B47F-BB3AAF2053E3}" type="datetime1">
              <a:rPr lang="en-US"/>
              <a:pPr>
                <a:defRPr/>
              </a:pPr>
              <a:t>10/29/2013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4CF15AB5-FCE9-4E5C-BC3F-CA2CD493ECA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14DB3F-5C04-4BD3-A693-F76D8915EED3}" type="datetime1">
              <a:rPr lang="en-US"/>
              <a:pPr>
                <a:defRPr/>
              </a:pPr>
              <a:t>10/29/2013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0E88D3-9A6B-4A91-A8AC-2F78ECFE7E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3400" baseline="0">
                <a:solidFill>
                  <a:schemeClr val="tx2">
                    <a:lumMod val="75000"/>
                  </a:schemeClr>
                </a:solidFill>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B0087C6-E3E1-45F7-AE8A-768F58A89E1C}" type="datetime1">
              <a:rPr lang="en-US"/>
              <a:pPr>
                <a:defRPr/>
              </a:pPr>
              <a:t>10/29/2013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95C7219A-98DC-42BA-A12A-12E75342F36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73FAD-28C1-44E0-A2A3-7F5291E01A15}" type="datetime1">
              <a:rPr lang="en-US"/>
              <a:pPr>
                <a:defRPr/>
              </a:pPr>
              <a:t>10/29/2013</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2</a:t>
            </a:r>
          </a:p>
        </p:txBody>
      </p:sp>
      <p:sp>
        <p:nvSpPr>
          <p:cNvPr id="6" name="Slide Number Placeholder 5"/>
          <p:cNvSpPr>
            <a:spLocks noGrp="1"/>
          </p:cNvSpPr>
          <p:nvPr>
            <p:ph type="sldNum" sz="quarter" idx="12"/>
          </p:nvPr>
        </p:nvSpPr>
        <p:spPr/>
        <p:txBody>
          <a:bodyPr/>
          <a:lstStyle>
            <a:lvl1pPr>
              <a:defRPr/>
            </a:lvl1pPr>
          </a:lstStyle>
          <a:p>
            <a:pPr>
              <a:defRPr/>
            </a:pPr>
            <a:fld id="{B3E927E1-E70B-4FF6-8D14-9CDF880EF3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BBA631-2D1C-412A-90CF-DA8FF8F0A1D1}" type="datetime1">
              <a:rPr lang="en-US"/>
              <a:pPr>
                <a:defRPr/>
              </a:pPr>
              <a:t>10/29/2013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E6D4249C-4FDD-4D4C-843B-EA2AA78452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7C25B7-EBCC-4148-860D-2199BC421909}" type="datetime1">
              <a:rPr lang="en-US"/>
              <a:pPr>
                <a:defRPr/>
              </a:pPr>
              <a:t>10/29/2013</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2</a:t>
            </a:r>
          </a:p>
        </p:txBody>
      </p:sp>
      <p:sp>
        <p:nvSpPr>
          <p:cNvPr id="9" name="Slide Number Placeholder 5"/>
          <p:cNvSpPr>
            <a:spLocks noGrp="1"/>
          </p:cNvSpPr>
          <p:nvPr>
            <p:ph type="sldNum" sz="quarter" idx="12"/>
          </p:nvPr>
        </p:nvSpPr>
        <p:spPr/>
        <p:txBody>
          <a:bodyPr/>
          <a:lstStyle>
            <a:lvl1pPr>
              <a:defRPr/>
            </a:lvl1pPr>
          </a:lstStyle>
          <a:p>
            <a:pPr>
              <a:defRPr/>
            </a:pPr>
            <a:fld id="{13ADFDB6-263A-4A06-97D7-F306EC55A8B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FC646A0-78FE-424E-8F25-63FF48B86FD8}" type="datetime1">
              <a:rPr lang="en-US"/>
              <a:pPr>
                <a:defRPr/>
              </a:pPr>
              <a:t>10/29/2013</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2</a:t>
            </a:r>
          </a:p>
        </p:txBody>
      </p:sp>
      <p:sp>
        <p:nvSpPr>
          <p:cNvPr id="5" name="Slide Number Placeholder 5"/>
          <p:cNvSpPr>
            <a:spLocks noGrp="1"/>
          </p:cNvSpPr>
          <p:nvPr>
            <p:ph type="sldNum" sz="quarter" idx="12"/>
          </p:nvPr>
        </p:nvSpPr>
        <p:spPr/>
        <p:txBody>
          <a:bodyPr/>
          <a:lstStyle>
            <a:lvl1pPr>
              <a:defRPr/>
            </a:lvl1pPr>
          </a:lstStyle>
          <a:p>
            <a:pPr>
              <a:defRPr/>
            </a:pPr>
            <a:fld id="{032352A2-FA36-4198-B8DB-B5FE725F794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36426A-EDC3-464E-8B27-8484C5ABD7CA}" type="datetime1">
              <a:rPr lang="en-US"/>
              <a:pPr>
                <a:defRPr/>
              </a:pPr>
              <a:t>10/29/2013</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2</a:t>
            </a:r>
          </a:p>
        </p:txBody>
      </p:sp>
      <p:sp>
        <p:nvSpPr>
          <p:cNvPr id="4" name="Slide Number Placeholder 5"/>
          <p:cNvSpPr>
            <a:spLocks noGrp="1"/>
          </p:cNvSpPr>
          <p:nvPr>
            <p:ph type="sldNum" sz="quarter" idx="12"/>
          </p:nvPr>
        </p:nvSpPr>
        <p:spPr/>
        <p:txBody>
          <a:bodyPr/>
          <a:lstStyle>
            <a:lvl1pPr>
              <a:defRPr/>
            </a:lvl1pPr>
          </a:lstStyle>
          <a:p>
            <a:pPr>
              <a:defRPr/>
            </a:pPr>
            <a:fld id="{2FD29990-F38A-4F12-846F-97009A35C65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12E471-C036-4F0E-A894-A1B857C4B00F}" type="datetime1">
              <a:rPr lang="en-US"/>
              <a:pPr>
                <a:defRPr/>
              </a:pPr>
              <a:t>10/29/2013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13CEDB9E-1C79-412E-8604-7BAB00BD5E8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92209D-1017-4BAF-8E1D-0312A7E7DD96}" type="datetime1">
              <a:rPr lang="en-US"/>
              <a:pPr>
                <a:defRPr/>
              </a:pPr>
              <a:t>10/29/2013</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2</a:t>
            </a:r>
          </a:p>
        </p:txBody>
      </p:sp>
      <p:sp>
        <p:nvSpPr>
          <p:cNvPr id="7" name="Slide Number Placeholder 5"/>
          <p:cNvSpPr>
            <a:spLocks noGrp="1"/>
          </p:cNvSpPr>
          <p:nvPr>
            <p:ph type="sldNum" sz="quarter" idx="12"/>
          </p:nvPr>
        </p:nvSpPr>
        <p:spPr/>
        <p:txBody>
          <a:bodyPr/>
          <a:lstStyle>
            <a:lvl1pPr>
              <a:defRPr/>
            </a:lvl1pPr>
          </a:lstStyle>
          <a:p>
            <a:pPr>
              <a:defRPr/>
            </a:pPr>
            <a:fld id="{470BB18A-2ED6-4A90-931E-559DE6819C1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CEAAF69-7742-46E9-83F9-707CEEC8477B}" type="datetime1">
              <a:rPr lang="en-US"/>
              <a:pPr>
                <a:defRPr/>
              </a:pPr>
              <a:t>10/29/2013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88F2EB6-022A-4D82-89CB-F7201A79F3C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va.gov/budget/products.asp" TargetMode="External"/><Relationship Id="rId4" Type="http://schemas.openxmlformats.org/officeDocument/2006/relationships/hyperlink" Target="http://www.cfm.v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Excel_97-2003_Worksheet1.xls"/><Relationship Id="rId5" Type="http://schemas.openxmlformats.org/officeDocument/2006/relationships/oleObject" Target="../embeddings/oleObject1.bin"/><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62000" y="1981200"/>
            <a:ext cx="7772400" cy="1470025"/>
          </a:xfrm>
        </p:spPr>
        <p:txBody>
          <a:bodyPr/>
          <a:lstStyle/>
          <a:p>
            <a:pPr eaLnBrk="1" hangingPunct="1"/>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chemeClr val="tx2">
                    <a:lumMod val="75000"/>
                  </a:schemeClr>
                </a:solidFill>
                <a:latin typeface="Arial Black" pitchFamily="34" charset="0"/>
              </a:rPr>
              <a:t>Advanced Planning </a:t>
            </a:r>
            <a:br>
              <a:rPr lang="en-US"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Brief to Industry (APBI)</a:t>
            </a:r>
            <a:br>
              <a:rPr lang="en-US"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sz="2800" dirty="0" smtClean="0">
                <a:solidFill>
                  <a:schemeClr val="tx2">
                    <a:lumMod val="75000"/>
                  </a:schemeClr>
                </a:solidFill>
                <a:latin typeface="Arial Black" pitchFamily="34" charset="0"/>
              </a:rPr>
              <a:t/>
            </a:r>
            <a:br>
              <a:rPr lang="en-US" sz="2800" dirty="0" smtClean="0">
                <a:solidFill>
                  <a:schemeClr val="tx2">
                    <a:lumMod val="75000"/>
                  </a:schemeClr>
                </a:solidFill>
                <a:latin typeface="Arial Black" pitchFamily="34" charset="0"/>
              </a:rPr>
            </a:br>
            <a:r>
              <a:rPr lang="en-US" dirty="0" smtClean="0">
                <a:solidFill>
                  <a:schemeClr val="tx2">
                    <a:lumMod val="75000"/>
                  </a:schemeClr>
                </a:solidFill>
                <a:latin typeface="Arial Black" pitchFamily="34" charset="0"/>
              </a:rPr>
              <a:t/>
            </a:r>
            <a:br>
              <a:rPr lang="en-US" dirty="0" smtClean="0">
                <a:solidFill>
                  <a:schemeClr val="tx2">
                    <a:lumMod val="75000"/>
                  </a:schemeClr>
                </a:solidFill>
                <a:latin typeface="Arial Black" pitchFamily="34" charset="0"/>
              </a:rPr>
            </a:br>
            <a:endParaRPr lang="en-US" dirty="0" smtClean="0"/>
          </a:p>
        </p:txBody>
      </p:sp>
      <p:pic>
        <p:nvPicPr>
          <p:cNvPr id="3076" name="Picture 2"/>
          <p:cNvPicPr>
            <a:picLocks noChangeAspect="1" noChangeArrowheads="1"/>
          </p:cNvPicPr>
          <p:nvPr/>
        </p:nvPicPr>
        <p:blipFill>
          <a:blip r:embed="rId2" cstate="print"/>
          <a:srcRect/>
          <a:stretch>
            <a:fillRect/>
          </a:stretch>
        </p:blipFill>
        <p:spPr bwMode="auto">
          <a:xfrm>
            <a:off x="228600" y="228600"/>
            <a:ext cx="8674100" cy="1066800"/>
          </a:xfrm>
          <a:prstGeom prst="rect">
            <a:avLst/>
          </a:prstGeom>
          <a:noFill/>
          <a:ln w="9525">
            <a:noFill/>
            <a:miter lim="800000"/>
            <a:headEnd/>
            <a:tailEnd/>
          </a:ln>
        </p:spPr>
      </p:pic>
      <p:sp>
        <p:nvSpPr>
          <p:cNvPr id="4" name="TextBox 3"/>
          <p:cNvSpPr txBox="1"/>
          <p:nvPr/>
        </p:nvSpPr>
        <p:spPr>
          <a:xfrm>
            <a:off x="0" y="3975318"/>
            <a:ext cx="9144000" cy="3108543"/>
          </a:xfrm>
          <a:prstGeom prst="rect">
            <a:avLst/>
          </a:prstGeom>
          <a:noFill/>
        </p:spPr>
        <p:txBody>
          <a:bodyPr wrap="square" rtlCol="0">
            <a:spAutoFit/>
          </a:bodyPr>
          <a:lstStyle/>
          <a:p>
            <a:pPr algn="ctr"/>
            <a:r>
              <a:rPr lang="en-US" sz="2800" i="1" dirty="0" smtClean="0">
                <a:solidFill>
                  <a:schemeClr val="tx2">
                    <a:lumMod val="75000"/>
                  </a:schemeClr>
                </a:solidFill>
                <a:latin typeface="Arial Black" pitchFamily="34" charset="0"/>
                <a:cs typeface="Arial" pitchFamily="34" charset="0"/>
              </a:rPr>
              <a:t>Robert L. Capers Jr., </a:t>
            </a:r>
          </a:p>
          <a:p>
            <a:pPr algn="ctr"/>
            <a:r>
              <a:rPr lang="en-US" sz="2800" i="1" dirty="0" smtClean="0">
                <a:solidFill>
                  <a:schemeClr val="tx2">
                    <a:lumMod val="75000"/>
                  </a:schemeClr>
                </a:solidFill>
                <a:latin typeface="Arial Black" pitchFamily="34" charset="0"/>
                <a:cs typeface="Arial" pitchFamily="34" charset="0"/>
              </a:rPr>
              <a:t>Director AE &amp; Construction Policy</a:t>
            </a:r>
          </a:p>
          <a:p>
            <a:pPr algn="ctr"/>
            <a:endParaRPr lang="en-US" sz="2800" i="1" dirty="0" smtClean="0">
              <a:solidFill>
                <a:schemeClr val="tx2">
                  <a:lumMod val="75000"/>
                </a:schemeClr>
              </a:solidFill>
              <a:latin typeface="Arial Black" pitchFamily="34" charset="0"/>
              <a:cs typeface="Arial" pitchFamily="34" charset="0"/>
            </a:endParaRPr>
          </a:p>
          <a:p>
            <a:pPr algn="ctr"/>
            <a:r>
              <a:rPr lang="en-US" sz="2800" i="1" dirty="0" smtClean="0">
                <a:solidFill>
                  <a:schemeClr val="tx2">
                    <a:lumMod val="75000"/>
                  </a:schemeClr>
                </a:solidFill>
                <a:latin typeface="Arial Black" pitchFamily="34" charset="0"/>
                <a:cs typeface="Arial" pitchFamily="34" charset="0"/>
              </a:rPr>
              <a:t>Office of Construction &amp; Facilities Management (CFM)</a:t>
            </a:r>
            <a:r>
              <a:rPr lang="en-US" sz="2800" dirty="0" smtClean="0">
                <a:solidFill>
                  <a:schemeClr val="tx2">
                    <a:lumMod val="75000"/>
                  </a:schemeClr>
                </a:solidFill>
                <a:latin typeface="Arial Black" pitchFamily="34" charset="0"/>
                <a:cs typeface="Arial" pitchFamily="34" charset="0"/>
              </a:rPr>
              <a:t/>
            </a:r>
            <a:br>
              <a:rPr lang="en-US" sz="2800" dirty="0" smtClean="0">
                <a:solidFill>
                  <a:schemeClr val="tx2">
                    <a:lumMod val="75000"/>
                  </a:schemeClr>
                </a:solidFill>
                <a:latin typeface="Arial Black" pitchFamily="34" charset="0"/>
                <a:cs typeface="Arial" pitchFamily="34" charset="0"/>
              </a:rPr>
            </a:br>
            <a:r>
              <a:rPr lang="en-US" sz="2800" dirty="0" smtClean="0">
                <a:solidFill>
                  <a:schemeClr val="tx2">
                    <a:lumMod val="75000"/>
                  </a:schemeClr>
                </a:solidFill>
                <a:latin typeface="Arial Black" pitchFamily="34" charset="0"/>
                <a:cs typeface="Arial" pitchFamily="34" charset="0"/>
              </a:rPr>
              <a:t>November 5 &amp; 6, 2013</a:t>
            </a:r>
            <a:r>
              <a:rPr lang="en-US" sz="2800" dirty="0" smtClean="0">
                <a:latin typeface="Arial Black" pitchFamily="34" charset="0"/>
              </a:rPr>
              <a:t/>
            </a:r>
            <a:br>
              <a:rPr lang="en-US" sz="2800" dirty="0" smtClean="0">
                <a:latin typeface="Arial Black" pitchFamily="34" charset="0"/>
              </a:rPr>
            </a:br>
            <a:endParaRPr lang="en-US" sz="28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10</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Upcoming Acquisition/Opportunities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498725190"/>
              </p:ext>
            </p:extLst>
          </p:nvPr>
        </p:nvGraphicFramePr>
        <p:xfrm>
          <a:off x="527049" y="1600203"/>
          <a:ext cx="8089901" cy="4800596"/>
        </p:xfrm>
        <a:graphic>
          <a:graphicData uri="http://schemas.openxmlformats.org/drawingml/2006/table">
            <a:tbl>
              <a:tblPr/>
              <a:tblGrid>
                <a:gridCol w="1741708"/>
                <a:gridCol w="751885"/>
                <a:gridCol w="3559556"/>
                <a:gridCol w="685262"/>
                <a:gridCol w="675745"/>
                <a:gridCol w="675745"/>
              </a:tblGrid>
              <a:tr h="208328">
                <a:tc gridSpan="6">
                  <a:txBody>
                    <a:bodyPr/>
                    <a:lstStyle/>
                    <a:p>
                      <a:pPr algn="ctr" fontAlgn="b"/>
                      <a:r>
                        <a:rPr lang="en-US" sz="1000" b="1" i="0" u="none" strike="noStrike" dirty="0">
                          <a:solidFill>
                            <a:srgbClr val="000000"/>
                          </a:solidFill>
                          <a:effectLst/>
                          <a:latin typeface="Arial"/>
                        </a:rPr>
                        <a:t>VHA Majors - Construction</a:t>
                      </a:r>
                    </a:p>
                  </a:txBody>
                  <a:tcPr marL="7620" marR="7620" marT="762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9270">
                <a:tc>
                  <a:txBody>
                    <a:bodyPr/>
                    <a:lstStyle/>
                    <a:p>
                      <a:pPr algn="l" fontAlgn="b"/>
                      <a:r>
                        <a:rPr lang="en-US" sz="1000" b="0" i="0" u="none" strike="noStrike">
                          <a:solidFill>
                            <a:srgbClr val="000000"/>
                          </a:solidFill>
                          <a:effectLst/>
                          <a:latin typeface="Arial"/>
                        </a:rPr>
                        <a:t>Palo Alto, CA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640-424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Phase II Demolition Building 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dirty="0">
                          <a:solidFill>
                            <a:srgbClr val="000000"/>
                          </a:solidFill>
                          <a:effectLst/>
                          <a:latin typeface="Arial"/>
                        </a:rPr>
                        <a:t>Palo Alto, CA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640-424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Radiology Consolidation, Parking, Site Utilities &amp; Loop Rd</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Ground Floor Renovation Phase 1A</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9th Floor OPC</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Utility/MRI Relocation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Flood Wall Construction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New Orleans, LA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WP-08 Campus Buildout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New Orleans, LA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WP-09 Research Building</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Orlando, FL</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Phase V SimLearn Center</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Ground Floor Renovation Phase 1B</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Ground Floor Renovation Phase 2A</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Utility/MRI Relocation Phase 2A</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Utility/MRI Relocation Phase 2B</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Inpatient Privacy Renovations Phase 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solidFill>
                            <a:srgbClr val="000000"/>
                          </a:solidFill>
                          <a:effectLst/>
                          <a:latin typeface="Arial"/>
                        </a:rPr>
                        <a:t>Biloxi, MS</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Renovations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Ground Floor Renovation Phase 2B</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Flood Reinforcement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Pittsburgh, PA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ROB Connector</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solidFill>
                            <a:srgbClr val="000000"/>
                          </a:solidFill>
                          <a:effectLst/>
                          <a:latin typeface="Arial"/>
                        </a:rPr>
                        <a:t>Long Beach, CA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Seismic Correction PH-2 Demo 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solidFill>
                            <a:srgbClr val="000000"/>
                          </a:solidFill>
                          <a:effectLst/>
                          <a:latin typeface="Arial"/>
                        </a:rPr>
                        <a:t>Seattle, WA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B101 MHR Facility - Phase 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solidFill>
                            <a:srgbClr val="000000"/>
                          </a:solidFill>
                          <a:effectLst/>
                          <a:latin typeface="Arial"/>
                        </a:rPr>
                        <a:t>Walla Walla, WA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a:rPr>
                        <a:t>Phase II Renovations Bldg 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270">
                <a:tc>
                  <a:txBody>
                    <a:bodyPr/>
                    <a:lstStyle/>
                    <a:p>
                      <a:pPr algn="l" fontAlgn="b"/>
                      <a:r>
                        <a:rPr lang="en-US" sz="1000" b="0" i="0" u="none" strike="noStrike">
                          <a:effectLst/>
                          <a:latin typeface="Arial"/>
                        </a:rPr>
                        <a:t>Bay Pines, FL</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Phase III Wards 3D and 5D Renovations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328">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effectLst/>
                          <a:latin typeface="Arial"/>
                        </a:rPr>
                        <a:t>Interim/Long Term OPC</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1" i="0" u="none" strike="noStrike" dirty="0">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091856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11</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Upcoming Acquisition/Opportunities</a:t>
            </a:r>
            <a:endParaRPr 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350" y="1617663"/>
            <a:ext cx="8115300" cy="181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1856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Upcoming Acquisition/Opportunities</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823202039"/>
              </p:ext>
            </p:extLst>
          </p:nvPr>
        </p:nvGraphicFramePr>
        <p:xfrm>
          <a:off x="571500" y="1600205"/>
          <a:ext cx="8039101" cy="4800594"/>
        </p:xfrm>
        <a:graphic>
          <a:graphicData uri="http://schemas.openxmlformats.org/drawingml/2006/table">
            <a:tbl>
              <a:tblPr/>
              <a:tblGrid>
                <a:gridCol w="2040030"/>
                <a:gridCol w="1694262"/>
                <a:gridCol w="1694262"/>
                <a:gridCol w="1694262"/>
                <a:gridCol w="916285"/>
              </a:tblGrid>
              <a:tr h="314450">
                <a:tc gridSpan="5">
                  <a:txBody>
                    <a:bodyPr/>
                    <a:lstStyle/>
                    <a:p>
                      <a:pPr algn="ctr" fontAlgn="b"/>
                      <a:r>
                        <a:rPr lang="en-US" sz="1400" b="1" i="0" u="none" strike="noStrike" dirty="0">
                          <a:effectLst/>
                          <a:latin typeface="Arial"/>
                        </a:rPr>
                        <a:t>2014 FORECAST OPPORTUNITIES - LEASES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1674">
                <a:tc>
                  <a:txBody>
                    <a:bodyPr/>
                    <a:lstStyle/>
                    <a:p>
                      <a:pPr algn="ctr" fontAlgn="ctr"/>
                      <a:r>
                        <a:rPr lang="en-US" sz="1000" b="1" i="0" u="none" strike="noStrike">
                          <a:effectLst/>
                          <a:latin typeface="Arial"/>
                        </a:rPr>
                        <a:t>Description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a:effectLst/>
                          <a:latin typeface="Arial"/>
                        </a:rPr>
                        <a:t>New or Renewal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a:effectLst/>
                          <a:latin typeface="Arial"/>
                        </a:rPr>
                        <a:t>NUSF</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a:effectLst/>
                          <a:latin typeface="Arial"/>
                        </a:rPr>
                        <a:t>LEASE TERM</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a:effectLst/>
                          <a:latin typeface="Arial"/>
                        </a:rPr>
                        <a:t>Proposed Qtr. FY 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30596">
                <a:tc>
                  <a:txBody>
                    <a:bodyPr/>
                    <a:lstStyle/>
                    <a:p>
                      <a:pPr algn="ctr" fontAlgn="b"/>
                      <a:r>
                        <a:rPr lang="en-US" sz="1000" b="0" i="0" u="none" strike="noStrike">
                          <a:effectLst/>
                          <a:latin typeface="Arial"/>
                        </a:rPr>
                        <a:t>Binghamton, NY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Renewal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24,888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dirty="0">
                          <a:effectLst/>
                          <a:latin typeface="Arial"/>
                        </a:rPr>
                        <a:t>TOTAL </a:t>
                      </a:r>
                      <a:r>
                        <a:rPr lang="en-US" sz="1000" b="0" i="0" u="none" strike="noStrike" dirty="0" smtClean="0">
                          <a:effectLst/>
                          <a:latin typeface="Arial"/>
                        </a:rPr>
                        <a:t>- </a:t>
                      </a:r>
                      <a:r>
                        <a:rPr lang="en-US" sz="1000" b="0" i="0" u="none" strike="noStrike" dirty="0">
                          <a:effectLst/>
                          <a:latin typeface="Arial"/>
                        </a:rPr>
                        <a:t>VISN 2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Savannah, GA</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55,193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596">
                <a:tc>
                  <a:txBody>
                    <a:bodyPr/>
                    <a:lstStyle/>
                    <a:p>
                      <a:pPr algn="ctr" fontAlgn="b"/>
                      <a:r>
                        <a:rPr lang="en-US" sz="1000" b="0" i="0" u="none" strike="noStrike">
                          <a:effectLst/>
                          <a:latin typeface="Arial"/>
                        </a:rPr>
                        <a:t>Mobile, AL --Award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65,125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7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120,318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41078">
                <a:tc>
                  <a:txBody>
                    <a:bodyPr/>
                    <a:lstStyle/>
                    <a:p>
                      <a:pPr algn="ctr" fontAlgn="b"/>
                      <a:r>
                        <a:rPr lang="en-US" sz="1000" b="0" i="0" u="none" strike="noStrike">
                          <a:effectLst/>
                          <a:latin typeface="Arial"/>
                        </a:rPr>
                        <a:t>St. Augustine, FL</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16,595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S. Bend, IN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71,403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Springfield, MO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68,000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East Portland, OR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Renewal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26,000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San Jose, CA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Renewal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72,000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30596">
                <a:tc>
                  <a:txBody>
                    <a:bodyPr/>
                    <a:lstStyle/>
                    <a:p>
                      <a:pPr algn="ctr" fontAlgn="b"/>
                      <a:r>
                        <a:rPr lang="en-US" sz="1000" b="0" i="0" u="none" strike="noStrike">
                          <a:effectLst/>
                          <a:latin typeface="Arial"/>
                        </a:rPr>
                        <a:t>Knoxville, IA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New</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12,835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Arial"/>
                        </a:rPr>
                        <a:t>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1078">
                <a:tc>
                  <a:txBody>
                    <a:bodyPr/>
                    <a:lstStyle/>
                    <a:p>
                      <a:pPr algn="l" fontAlgn="b"/>
                      <a:r>
                        <a:rPr lang="en-US" sz="1000" b="0" i="0" u="none" strike="noStrike">
                          <a:effectLst/>
                          <a:latin typeface="Arial"/>
                        </a:rPr>
                        <a:t>TOTAL - VISN 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fontAlgn="b"/>
                      <a:r>
                        <a:rPr lang="en-US" sz="900" b="1" i="0" u="none" strike="noStrike" dirty="0">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bl>
          </a:graphicData>
        </a:graphic>
      </p:graphicFrame>
    </p:spTree>
    <p:extLst>
      <p:ext uri="{BB962C8B-B14F-4D97-AF65-F5344CB8AC3E}">
        <p14:creationId xmlns:p14="http://schemas.microsoft.com/office/powerpoint/2010/main" val="3385929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13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a:xfrm>
            <a:off x="457200" y="304800"/>
            <a:ext cx="8229600" cy="1143000"/>
          </a:xfrm>
        </p:spPr>
        <p:txBody>
          <a:bodyPr/>
          <a:lstStyle/>
          <a:p>
            <a:r>
              <a:rPr lang="en-US" sz="2800" dirty="0" smtClean="0"/>
              <a:t>Thank You</a:t>
            </a:r>
            <a:br>
              <a:rPr lang="en-US" sz="2800" dirty="0" smtClean="0"/>
            </a:br>
            <a:r>
              <a:rPr lang="en-US" sz="2800" dirty="0" smtClean="0"/>
              <a:t>&amp;</a:t>
            </a:r>
            <a:br>
              <a:rPr lang="en-US" sz="2800" dirty="0" smtClean="0"/>
            </a:br>
            <a:r>
              <a:rPr lang="en-US" sz="2800" dirty="0" smtClean="0"/>
              <a:t>Questions</a:t>
            </a:r>
            <a:br>
              <a:rPr lang="en-US" sz="2800" dirty="0" smtClean="0"/>
            </a:br>
            <a:endParaRPr lang="en-US" sz="2800" i="1" dirty="0"/>
          </a:p>
        </p:txBody>
      </p:sp>
      <p:sp>
        <p:nvSpPr>
          <p:cNvPr id="10" name="Content Placeholder 2"/>
          <p:cNvSpPr txBox="1">
            <a:spLocks/>
          </p:cNvSpPr>
          <p:nvPr/>
        </p:nvSpPr>
        <p:spPr bwMode="auto">
          <a:xfrm>
            <a:off x="406078" y="1676400"/>
            <a:ext cx="8610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Available Resources</a:t>
            </a:r>
          </a:p>
          <a:p>
            <a:pPr lvl="1"/>
            <a:endParaRPr lang="en-US" dirty="0" smtClean="0"/>
          </a:p>
          <a:p>
            <a:pPr lvl="1"/>
            <a:r>
              <a:rPr lang="en-US" dirty="0" smtClean="0"/>
              <a:t>CFM Web Site:  </a:t>
            </a:r>
            <a:r>
              <a:rPr lang="en-US" dirty="0" smtClean="0">
                <a:hlinkClick r:id="rId4"/>
              </a:rPr>
              <a:t>www.cfm.va.gov</a:t>
            </a:r>
            <a:endParaRPr lang="en-US" dirty="0" smtClean="0"/>
          </a:p>
          <a:p>
            <a:pPr marL="457200" lvl="1" indent="0">
              <a:buNone/>
            </a:pPr>
            <a:endParaRPr lang="en-US" dirty="0" smtClean="0"/>
          </a:p>
          <a:p>
            <a:pPr lvl="1"/>
            <a:r>
              <a:rPr lang="en-US" dirty="0" smtClean="0"/>
              <a:t>VA FY 2013 Budget &amp; Capital Plan: 	</a:t>
            </a:r>
          </a:p>
          <a:p>
            <a:pPr lvl="2"/>
            <a:r>
              <a:rPr lang="en-US" dirty="0" smtClean="0">
                <a:hlinkClick r:id="rId5"/>
              </a:rPr>
              <a:t>www.va.gov/budget/products.asp</a:t>
            </a:r>
            <a:endParaRPr lang="en-US" dirty="0" smtClean="0"/>
          </a:p>
          <a:p>
            <a:pPr lvl="2"/>
            <a:endParaRPr lang="en-US" dirty="0" smtClean="0"/>
          </a:p>
          <a:p>
            <a:pPr lvl="2"/>
            <a:endParaRPr lang="en-US" dirty="0" smtClean="0"/>
          </a:p>
          <a:p>
            <a:pPr lvl="1"/>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2</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Agenda</a:t>
            </a:r>
            <a:endParaRPr lang="en-US" dirty="0"/>
          </a:p>
        </p:txBody>
      </p:sp>
      <p:sp>
        <p:nvSpPr>
          <p:cNvPr id="11" name="Content Placeholder 10"/>
          <p:cNvSpPr>
            <a:spLocks noGrp="1"/>
          </p:cNvSpPr>
          <p:nvPr>
            <p:ph idx="1"/>
          </p:nvPr>
        </p:nvSpPr>
        <p:spPr/>
        <p:txBody>
          <a:bodyPr/>
          <a:lstStyle/>
          <a:p>
            <a:pPr marL="457200" lvl="1" indent="0">
              <a:buNone/>
            </a:pPr>
            <a:r>
              <a:rPr lang="en-US" dirty="0" smtClean="0"/>
              <a:t>Background </a:t>
            </a:r>
          </a:p>
          <a:p>
            <a:pPr marL="457200" lvl="1" indent="0">
              <a:buNone/>
            </a:pPr>
            <a:endParaRPr lang="en-US" dirty="0"/>
          </a:p>
          <a:p>
            <a:pPr marL="457200" lvl="1" indent="0">
              <a:buNone/>
            </a:pPr>
            <a:r>
              <a:rPr lang="en-US" dirty="0" smtClean="0"/>
              <a:t>Major Program(s) Summary</a:t>
            </a:r>
          </a:p>
          <a:p>
            <a:pPr marL="457200" lvl="1" indent="0">
              <a:buNone/>
            </a:pPr>
            <a:endParaRPr lang="en-US" dirty="0" smtClean="0"/>
          </a:p>
          <a:p>
            <a:pPr marL="457200" lvl="1" indent="0">
              <a:buNone/>
            </a:pPr>
            <a:r>
              <a:rPr lang="en-US" dirty="0" smtClean="0"/>
              <a:t>Upcoming Acquisition/Opportunities</a:t>
            </a:r>
          </a:p>
          <a:p>
            <a:pPr marL="457200" lvl="1" indent="0">
              <a:buNone/>
            </a:pPr>
            <a:endParaRPr lang="en-US" dirty="0" smtClean="0"/>
          </a:p>
          <a:p>
            <a:pPr marL="457200" lvl="1" indent="0">
              <a:buNone/>
            </a:pPr>
            <a:r>
              <a:rPr lang="en-US" dirty="0" smtClean="0"/>
              <a:t>Questions</a:t>
            </a:r>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3</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Background</a:t>
            </a:r>
            <a:endParaRPr lang="en-US" dirty="0"/>
          </a:p>
        </p:txBody>
      </p:sp>
      <p:sp>
        <p:nvSpPr>
          <p:cNvPr id="10" name="Rectangle 9"/>
          <p:cNvSpPr/>
          <p:nvPr/>
        </p:nvSpPr>
        <p:spPr>
          <a:xfrm>
            <a:off x="838200" y="1828800"/>
            <a:ext cx="7772400" cy="4351897"/>
          </a:xfrm>
          <a:prstGeom prst="rect">
            <a:avLst/>
          </a:prstGeom>
        </p:spPr>
        <p:txBody>
          <a:bodyPr wrap="square">
            <a:spAutoFit/>
          </a:bodyPr>
          <a:lstStyle/>
          <a:p>
            <a:pPr>
              <a:lnSpc>
                <a:spcPct val="140000"/>
              </a:lnSpc>
            </a:pPr>
            <a:r>
              <a:rPr lang="en-US" sz="2000" dirty="0">
                <a:latin typeface="Arial" pitchFamily="34" charset="0"/>
                <a:cs typeface="Arial" pitchFamily="34" charset="0"/>
              </a:rPr>
              <a:t>The Office of Construction &amp; Facilities Management (CFM) is responsible for the planning, design, and construction of all major construction projects greater than $10 million. In addition, CFM acquires real property for use by VA elements through the purchase of land and buildings, as well as long-term lease acquisitions. Through the construction and real property programs, CFM delivers to Veterans, high quality buildings, additions, large scale renovations, and structural enhancements. CFM also manages facility sustainability, seismic corrections, physical security, and historic preservation of VA's facilities.</a:t>
            </a:r>
          </a:p>
        </p:txBody>
      </p:sp>
    </p:spTree>
    <p:extLst>
      <p:ext uri="{BB962C8B-B14F-4D97-AF65-F5344CB8AC3E}">
        <p14:creationId xmlns:p14="http://schemas.microsoft.com/office/powerpoint/2010/main" val="3327752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4</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Background</a:t>
            </a:r>
            <a:endParaRPr lang="en-US" dirty="0"/>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85900"/>
            <a:ext cx="9144000" cy="514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0436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5</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Major Programs </a:t>
            </a:r>
            <a:endParaRPr lang="en-US" dirty="0"/>
          </a:p>
        </p:txBody>
      </p:sp>
      <p:sp>
        <p:nvSpPr>
          <p:cNvPr id="11" name="Content Placeholder 10"/>
          <p:cNvSpPr>
            <a:spLocks noGrp="1"/>
          </p:cNvSpPr>
          <p:nvPr>
            <p:ph idx="1"/>
          </p:nvPr>
        </p:nvSpPr>
        <p:spPr/>
        <p:txBody>
          <a:bodyPr/>
          <a:lstStyle/>
          <a:p>
            <a:pPr>
              <a:buNone/>
            </a:pPr>
            <a:r>
              <a:rPr lang="en-US" sz="2800" b="1" dirty="0" smtClean="0">
                <a:solidFill>
                  <a:schemeClr val="tx2">
                    <a:lumMod val="60000"/>
                    <a:lumOff val="40000"/>
                  </a:schemeClr>
                </a:solidFill>
                <a:latin typeface="+mj-lt"/>
              </a:rPr>
              <a:t>Major Construction</a:t>
            </a:r>
          </a:p>
          <a:p>
            <a:pPr marL="685800" lvl="1">
              <a:buFont typeface="Arial" pitchFamily="34" charset="0"/>
              <a:buChar char="•"/>
            </a:pPr>
            <a:r>
              <a:rPr lang="en-US" kern="0" dirty="0">
                <a:latin typeface="+mj-lt"/>
                <a:cs typeface="Arial" pitchFamily="34" charset="0"/>
              </a:rPr>
              <a:t>Projects with a cost greater than $10 Million</a:t>
            </a:r>
          </a:p>
          <a:p>
            <a:pPr marL="685800" lvl="1">
              <a:buFont typeface="Arial" pitchFamily="34" charset="0"/>
              <a:buChar char="•"/>
            </a:pPr>
            <a:r>
              <a:rPr lang="en-US" kern="0" dirty="0">
                <a:latin typeface="+mj-lt"/>
                <a:cs typeface="Arial" pitchFamily="34" charset="0"/>
              </a:rPr>
              <a:t>Requires a line item appropriation by Congress</a:t>
            </a:r>
          </a:p>
          <a:p>
            <a:pPr marL="685800" lvl="1">
              <a:buFont typeface="Arial" pitchFamily="34" charset="0"/>
              <a:buChar char="•"/>
            </a:pPr>
            <a:r>
              <a:rPr lang="en-US" kern="0" dirty="0">
                <a:latin typeface="+mj-lt"/>
                <a:cs typeface="Arial" pitchFamily="34" charset="0"/>
              </a:rPr>
              <a:t>Also requires a specific authorizing legislation for medical projects</a:t>
            </a:r>
          </a:p>
          <a:p>
            <a:pPr marL="685800" lvl="1">
              <a:buFont typeface="Arial" pitchFamily="34" charset="0"/>
              <a:buChar char="•"/>
            </a:pPr>
            <a:r>
              <a:rPr lang="en-US" kern="0" dirty="0">
                <a:latin typeface="+mj-lt"/>
                <a:cs typeface="Arial" pitchFamily="34" charset="0"/>
              </a:rPr>
              <a:t>Typically designed by an Architectural/Engineering Firm and constructed by a general contractor selected based on a combination of quality and </a:t>
            </a:r>
            <a:r>
              <a:rPr lang="en-US" kern="0" dirty="0" smtClean="0">
                <a:latin typeface="+mj-lt"/>
                <a:cs typeface="Arial" pitchFamily="34" charset="0"/>
              </a:rPr>
              <a:t>price</a:t>
            </a:r>
          </a:p>
          <a:p>
            <a:pPr marL="400050" lvl="1" indent="0">
              <a:buNone/>
            </a:pPr>
            <a:endParaRPr lang="en-US" kern="0" dirty="0">
              <a:latin typeface="+mj-lt"/>
              <a:cs typeface="Arial" pitchFamily="34" charset="0"/>
            </a:endParaRPr>
          </a:p>
        </p:txBody>
      </p:sp>
    </p:spTree>
    <p:extLst>
      <p:ext uri="{BB962C8B-B14F-4D97-AF65-F5344CB8AC3E}">
        <p14:creationId xmlns:p14="http://schemas.microsoft.com/office/powerpoint/2010/main" val="3498593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4"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6</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Major Programs </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84947012"/>
              </p:ext>
            </p:extLst>
          </p:nvPr>
        </p:nvGraphicFramePr>
        <p:xfrm>
          <a:off x="800100" y="2096760"/>
          <a:ext cx="7543800" cy="4151639"/>
        </p:xfrm>
        <a:graphic>
          <a:graphicData uri="http://schemas.openxmlformats.org/presentationml/2006/ole">
            <mc:AlternateContent xmlns:mc="http://schemas.openxmlformats.org/markup-compatibility/2006">
              <mc:Choice xmlns:v="urn:schemas-microsoft-com:vml" Requires="v">
                <p:oleObj spid="_x0000_s1041" name="Worksheet" r:id="rId6" imgW="7543841" imgH="2819508" progId="Excel.Sheet.8">
                  <p:embed/>
                </p:oleObj>
              </mc:Choice>
              <mc:Fallback>
                <p:oleObj name="Worksheet" r:id="rId6" imgW="7543841" imgH="2819508" progId="Excel.Sheet.8">
                  <p:embed/>
                  <p:pic>
                    <p:nvPicPr>
                      <p:cNvPr id="0" name="Content Placeholder 4"/>
                      <p:cNvPicPr>
                        <a:picLocks noGrp="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0100" y="2096760"/>
                        <a:ext cx="7543800" cy="4151639"/>
                      </a:xfrm>
                      <a:prstGeom prst="rect">
                        <a:avLst/>
                      </a:prstGeom>
                      <a:noFill/>
                      <a:ln>
                        <a:noFill/>
                      </a:ln>
                    </p:spPr>
                  </p:pic>
                </p:oleObj>
              </mc:Fallback>
            </mc:AlternateContent>
          </a:graphicData>
        </a:graphic>
      </p:graphicFrame>
      <p:sp>
        <p:nvSpPr>
          <p:cNvPr id="4" name="Rectangle 3"/>
          <p:cNvSpPr/>
          <p:nvPr/>
        </p:nvSpPr>
        <p:spPr>
          <a:xfrm>
            <a:off x="363437" y="1450429"/>
            <a:ext cx="4284763" cy="646331"/>
          </a:xfrm>
          <a:prstGeom prst="rect">
            <a:avLst/>
          </a:prstGeom>
        </p:spPr>
        <p:txBody>
          <a:bodyPr wrap="none">
            <a:spAutoFit/>
          </a:bodyPr>
          <a:lstStyle/>
          <a:p>
            <a:r>
              <a:rPr lang="en-US" sz="3600" b="1" dirty="0">
                <a:solidFill>
                  <a:schemeClr val="tx2">
                    <a:lumMod val="60000"/>
                    <a:lumOff val="40000"/>
                  </a:schemeClr>
                </a:solidFill>
                <a:latin typeface="+mj-lt"/>
              </a:rPr>
              <a:t>Construction Funding</a:t>
            </a:r>
          </a:p>
        </p:txBody>
      </p:sp>
    </p:spTree>
    <p:extLst>
      <p:ext uri="{BB962C8B-B14F-4D97-AF65-F5344CB8AC3E}">
        <p14:creationId xmlns:p14="http://schemas.microsoft.com/office/powerpoint/2010/main" val="1505003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7</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Major Programs </a:t>
            </a:r>
            <a:endParaRPr lang="en-US" dirty="0"/>
          </a:p>
        </p:txBody>
      </p:sp>
      <p:sp>
        <p:nvSpPr>
          <p:cNvPr id="11" name="Content Placeholder 10"/>
          <p:cNvSpPr>
            <a:spLocks noGrp="1"/>
          </p:cNvSpPr>
          <p:nvPr>
            <p:ph idx="1"/>
          </p:nvPr>
        </p:nvSpPr>
        <p:spPr>
          <a:xfrm>
            <a:off x="457200" y="1600200"/>
            <a:ext cx="8229600" cy="4525963"/>
          </a:xfrm>
        </p:spPr>
        <p:txBody>
          <a:bodyPr/>
          <a:lstStyle/>
          <a:p>
            <a:pPr>
              <a:buNone/>
            </a:pPr>
            <a:r>
              <a:rPr lang="en-US" sz="2800" b="1" dirty="0" smtClean="0">
                <a:solidFill>
                  <a:schemeClr val="tx2">
                    <a:lumMod val="60000"/>
                    <a:lumOff val="40000"/>
                  </a:schemeClr>
                </a:solidFill>
              </a:rPr>
              <a:t>Architect-Engineering Services</a:t>
            </a:r>
          </a:p>
          <a:p>
            <a:pPr>
              <a:buNone/>
            </a:pPr>
            <a:r>
              <a:rPr lang="en-US" sz="2800" dirty="0" smtClean="0"/>
              <a:t>    Contract for Pre-Design</a:t>
            </a:r>
            <a:r>
              <a:rPr lang="en-US" sz="2800" dirty="0"/>
              <a:t>, Schematic </a:t>
            </a:r>
            <a:r>
              <a:rPr lang="en-US" sz="2800" dirty="0" smtClean="0"/>
              <a:t>Design, Design </a:t>
            </a:r>
            <a:r>
              <a:rPr lang="en-US" sz="2800" dirty="0"/>
              <a:t>Development, and </a:t>
            </a:r>
            <a:r>
              <a:rPr lang="en-US" sz="2800" dirty="0" smtClean="0"/>
              <a:t>Construction Documents </a:t>
            </a:r>
            <a:r>
              <a:rPr lang="en-US" sz="2800" dirty="0"/>
              <a:t>for Major VA New Facilities, Major Additions, &amp; Major Renovations for Medical Center Projects </a:t>
            </a:r>
            <a:endParaRPr lang="en-US" sz="2800" dirty="0" smtClean="0"/>
          </a:p>
          <a:p>
            <a:pPr>
              <a:buNone/>
            </a:pPr>
            <a:endParaRPr lang="en-US" sz="2800" dirty="0" smtClean="0"/>
          </a:p>
          <a:p>
            <a:pPr marL="457200" lvl="1" indent="0">
              <a:buNone/>
            </a:pPr>
            <a:endParaRPr lang="en-US" dirty="0"/>
          </a:p>
        </p:txBody>
      </p:sp>
    </p:spTree>
    <p:extLst>
      <p:ext uri="{BB962C8B-B14F-4D97-AF65-F5344CB8AC3E}">
        <p14:creationId xmlns:p14="http://schemas.microsoft.com/office/powerpoint/2010/main" val="1761700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8</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Major Programs </a:t>
            </a:r>
            <a:endParaRPr lang="en-US" dirty="0"/>
          </a:p>
        </p:txBody>
      </p:sp>
      <p:sp>
        <p:nvSpPr>
          <p:cNvPr id="11" name="Content Placeholder 10"/>
          <p:cNvSpPr>
            <a:spLocks noGrp="1"/>
          </p:cNvSpPr>
          <p:nvPr>
            <p:ph idx="1"/>
          </p:nvPr>
        </p:nvSpPr>
        <p:spPr/>
        <p:txBody>
          <a:bodyPr/>
          <a:lstStyle/>
          <a:p>
            <a:pPr>
              <a:buNone/>
            </a:pPr>
            <a:r>
              <a:rPr lang="en-US" sz="2400" b="1" dirty="0" smtClean="0">
                <a:solidFill>
                  <a:schemeClr val="tx2">
                    <a:lumMod val="60000"/>
                    <a:lumOff val="40000"/>
                  </a:schemeClr>
                </a:solidFill>
                <a:latin typeface="+mj-lt"/>
              </a:rPr>
              <a:t>Leasing Acquisition</a:t>
            </a:r>
          </a:p>
          <a:p>
            <a:pPr marL="571500" lvl="1" indent="-171450">
              <a:buFont typeface="Arial" pitchFamily="34" charset="0"/>
              <a:buChar char="•"/>
            </a:pPr>
            <a:r>
              <a:rPr lang="en-US" sz="2400" dirty="0">
                <a:latin typeface="+mj-lt"/>
                <a:cs typeface="Arial" pitchFamily="34" charset="0"/>
              </a:rPr>
              <a:t>Many VA facilities are leased – particularly CBOCs</a:t>
            </a:r>
          </a:p>
          <a:p>
            <a:pPr marL="571500" lvl="1" indent="-171450">
              <a:buFont typeface="Arial" pitchFamily="34" charset="0"/>
              <a:buChar char="•"/>
            </a:pPr>
            <a:r>
              <a:rPr lang="en-US" sz="2400" dirty="0">
                <a:latin typeface="+mj-lt"/>
                <a:cs typeface="Arial" pitchFamily="34" charset="0"/>
              </a:rPr>
              <a:t>Varying approvals required based on space and rent levels</a:t>
            </a:r>
          </a:p>
          <a:p>
            <a:pPr marL="571500" lvl="1" indent="-171450">
              <a:buFont typeface="Arial" pitchFamily="34" charset="0"/>
              <a:buChar char="•"/>
            </a:pPr>
            <a:r>
              <a:rPr lang="en-US" sz="2400" dirty="0">
                <a:latin typeface="+mj-lt"/>
                <a:cs typeface="Arial" pitchFamily="34" charset="0"/>
              </a:rPr>
              <a:t>Congressional approvals if rent is greater than $1 million</a:t>
            </a:r>
          </a:p>
          <a:p>
            <a:pPr marL="571500" lvl="1" indent="-171450">
              <a:buFont typeface="Arial" pitchFamily="34" charset="0"/>
              <a:buChar char="•"/>
            </a:pPr>
            <a:r>
              <a:rPr lang="en-US" sz="2400" dirty="0">
                <a:latin typeface="+mj-lt"/>
                <a:cs typeface="Arial" pitchFamily="34" charset="0"/>
              </a:rPr>
              <a:t>CFM’s Real Property Service manages the acquisition of large leases</a:t>
            </a:r>
          </a:p>
          <a:p>
            <a:pPr marL="571500" lvl="1" indent="-171450">
              <a:buFont typeface="Arial" pitchFamily="34" charset="0"/>
              <a:buChar char="•"/>
            </a:pPr>
            <a:r>
              <a:rPr lang="en-US" sz="2400" dirty="0">
                <a:latin typeface="+mj-lt"/>
                <a:cs typeface="Arial" pitchFamily="34" charset="0"/>
              </a:rPr>
              <a:t>Local or VISN personnel manage smaller leases</a:t>
            </a:r>
          </a:p>
          <a:p>
            <a:pPr marL="571500" lvl="1" indent="-171450">
              <a:buFont typeface="Arial" pitchFamily="34" charset="0"/>
              <a:buChar char="•"/>
            </a:pPr>
            <a:r>
              <a:rPr lang="en-US" sz="2400" dirty="0">
                <a:latin typeface="+mj-lt"/>
                <a:cs typeface="Arial" pitchFamily="34" charset="0"/>
              </a:rPr>
              <a:t>18 million leased square feet (12.7% of VA Inventory)</a:t>
            </a:r>
          </a:p>
          <a:p>
            <a:pPr marL="457200" lvl="1" indent="0">
              <a:buNone/>
            </a:pPr>
            <a:endParaRPr lang="en-US" sz="2400" dirty="0">
              <a:latin typeface="+mj-lt"/>
            </a:endParaRPr>
          </a:p>
        </p:txBody>
      </p:sp>
    </p:spTree>
    <p:extLst>
      <p:ext uri="{BB962C8B-B14F-4D97-AF65-F5344CB8AC3E}">
        <p14:creationId xmlns:p14="http://schemas.microsoft.com/office/powerpoint/2010/main" val="229865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1" descr="VeteransAffairs-Seal.JPG"/>
          <p:cNvPicPr>
            <a:picLocks noChangeAspect="1" noChangeArrowheads="1"/>
          </p:cNvPicPr>
          <p:nvPr/>
        </p:nvPicPr>
        <p:blipFill>
          <a:blip r:embed="rId3" cstate="print"/>
          <a:srcRect/>
          <a:stretch>
            <a:fillRect/>
          </a:stretch>
        </p:blipFill>
        <p:spPr bwMode="auto">
          <a:xfrm>
            <a:off x="76200" y="228600"/>
            <a:ext cx="990600" cy="9906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74B98FFB-6BAF-44FE-98A2-7B2F1597F915}" type="slidenum">
              <a:rPr lang="en-US"/>
              <a:pPr>
                <a:defRPr/>
              </a:pPr>
              <a:t>9</a:t>
            </a:fld>
            <a:endParaRPr lang="en-US" dirty="0"/>
          </a:p>
        </p:txBody>
      </p:sp>
      <p:cxnSp>
        <p:nvCxnSpPr>
          <p:cNvPr id="6" name="Straight Connector 5"/>
          <p:cNvCxnSpPr/>
          <p:nvPr/>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8" name="Title 7"/>
          <p:cNvSpPr>
            <a:spLocks noGrp="1"/>
          </p:cNvSpPr>
          <p:nvPr>
            <p:ph type="title"/>
          </p:nvPr>
        </p:nvSpPr>
        <p:spPr/>
        <p:txBody>
          <a:bodyPr/>
          <a:lstStyle/>
          <a:p>
            <a:r>
              <a:rPr lang="en-US" dirty="0" smtClean="0"/>
              <a:t>Upcoming Acquisition/Opportunities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804675185"/>
              </p:ext>
            </p:extLst>
          </p:nvPr>
        </p:nvGraphicFramePr>
        <p:xfrm>
          <a:off x="571500" y="1600193"/>
          <a:ext cx="8089900" cy="4787272"/>
        </p:xfrm>
        <a:graphic>
          <a:graphicData uri="http://schemas.openxmlformats.org/drawingml/2006/table">
            <a:tbl>
              <a:tblPr/>
              <a:tblGrid>
                <a:gridCol w="1739900"/>
                <a:gridCol w="749300"/>
                <a:gridCol w="3568700"/>
                <a:gridCol w="685800"/>
                <a:gridCol w="673100"/>
                <a:gridCol w="673100"/>
              </a:tblGrid>
              <a:tr h="388538">
                <a:tc gridSpan="6">
                  <a:txBody>
                    <a:bodyPr/>
                    <a:lstStyle/>
                    <a:p>
                      <a:pPr algn="ctr" fontAlgn="b"/>
                      <a:r>
                        <a:rPr lang="en-US" sz="1400" b="1" i="0" u="none" strike="noStrike" dirty="0">
                          <a:effectLst/>
                          <a:latin typeface="Arial"/>
                        </a:rPr>
                        <a:t>2014 FORECAST OPPORTUNITIES </a:t>
                      </a:r>
                    </a:p>
                  </a:txBody>
                  <a:tcPr marL="7620" marR="7620" marT="762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9338">
                <a:tc>
                  <a:txBody>
                    <a:bodyPr/>
                    <a:lstStyle/>
                    <a:p>
                      <a:pPr algn="ctr" fontAlgn="ctr"/>
                      <a:r>
                        <a:rPr lang="en-US" sz="1000" b="1" i="0" u="none" strike="noStrike">
                          <a:effectLst/>
                          <a:latin typeface="Arial"/>
                        </a:rPr>
                        <a:t>Station Name</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Project Number</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Project Description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Proposed    Large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Proposed    Small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Proposed Qtr. FY 14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40">
                <a:tc gridSpan="6">
                  <a:txBody>
                    <a:bodyPr/>
                    <a:lstStyle/>
                    <a:p>
                      <a:pPr algn="ctr" fontAlgn="b"/>
                      <a:r>
                        <a:rPr lang="en-US" sz="1000" b="1" i="0" u="none" strike="noStrike">
                          <a:solidFill>
                            <a:srgbClr val="000000"/>
                          </a:solidFill>
                          <a:effectLst/>
                          <a:latin typeface="Arial"/>
                        </a:rPr>
                        <a:t>VHA Majors - Schematic/Design Development Awards</a:t>
                      </a:r>
                    </a:p>
                  </a:txBody>
                  <a:tcPr marL="7620" marR="7620" marT="762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7221">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Ground Floor Phase 2B</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Manhattan, NY</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Flood Reinforcement</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West Los Angeles, CA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Seismic Corrections Various Bldgs (B156/B157/B258)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Tampa, FL</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New Bed Tower Schematic &amp; DDs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40">
                <a:tc>
                  <a:txBody>
                    <a:bodyPr/>
                    <a:lstStyle/>
                    <a:p>
                      <a:pPr algn="l" fontAlgn="b"/>
                      <a:r>
                        <a:rPr lang="en-US" sz="1000" b="0" i="0" u="none" strike="noStrike">
                          <a:effectLst/>
                          <a:latin typeface="Arial"/>
                        </a:rPr>
                        <a:t>West Los Angeles, CA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New Tower &amp; B500 Seismic Corrections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4th</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40">
                <a:tc gridSpan="6">
                  <a:txBody>
                    <a:bodyPr/>
                    <a:lstStyle/>
                    <a:p>
                      <a:pPr algn="ctr" fontAlgn="b"/>
                      <a:r>
                        <a:rPr lang="en-US" sz="1000" b="1" i="0" u="none" strike="noStrike">
                          <a:solidFill>
                            <a:srgbClr val="000000"/>
                          </a:solidFill>
                          <a:effectLst/>
                          <a:latin typeface="Arial"/>
                        </a:rPr>
                        <a:t>NCA Majors - Schematic/Design Development Awards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7221">
                <a:tc>
                  <a:txBody>
                    <a:bodyPr/>
                    <a:lstStyle/>
                    <a:p>
                      <a:pPr algn="l" fontAlgn="b"/>
                      <a:r>
                        <a:rPr lang="en-US" sz="1000" b="0" i="0" u="none" strike="noStrike">
                          <a:effectLst/>
                          <a:latin typeface="Arial"/>
                        </a:rPr>
                        <a:t>Ft Sam Houston (NC), TX </a:t>
                      </a:r>
                    </a:p>
                  </a:txBody>
                  <a:tcPr marL="7620" marR="7620" marT="762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Southern Colorado, CO</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933-002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New Cemetery</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1st</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Sacramento Valley, CA</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921-002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Phase 2 Expansion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Ohio Western Reserve</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Bayamon, PR (Morovis)</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New Expansion?</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184">
                <a:tc>
                  <a:txBody>
                    <a:bodyPr/>
                    <a:lstStyle/>
                    <a:p>
                      <a:pPr algn="l" fontAlgn="b"/>
                      <a:r>
                        <a:rPr lang="en-US" sz="1000" b="0" i="0" u="none" strike="noStrike">
                          <a:effectLst/>
                          <a:latin typeface="Arial"/>
                        </a:rPr>
                        <a:t>Pensacola, FL (Barrancas) (NC)</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828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 Phase II</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Jacksonville (NC), FL</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 Phase II</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Miami, South FL (NC)</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 Phase II</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221">
                <a:tc>
                  <a:txBody>
                    <a:bodyPr/>
                    <a:lstStyle/>
                    <a:p>
                      <a:pPr algn="l" fontAlgn="b"/>
                      <a:r>
                        <a:rPr lang="en-US" sz="1000" b="0" i="0" u="none" strike="noStrike">
                          <a:effectLst/>
                          <a:latin typeface="Arial"/>
                        </a:rPr>
                        <a:t>Willamette, OR (NC)</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Expansion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effectLst/>
                          <a:latin typeface="Arial"/>
                        </a:rPr>
                        <a:t>3rd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640">
                <a:tc>
                  <a:txBody>
                    <a:bodyPr/>
                    <a:lstStyle/>
                    <a:p>
                      <a:pPr algn="l" fontAlgn="b"/>
                      <a:r>
                        <a:rPr lang="en-US" sz="1000" b="0" i="0" u="none" strike="noStrike">
                          <a:effectLst/>
                          <a:latin typeface="Arial"/>
                        </a:rPr>
                        <a:t>Western,  NY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effectLst/>
                          <a:latin typeface="Arial"/>
                        </a:rPr>
                        <a:t>936-002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a:rPr>
                        <a:t>New National Cemetery - Phase 1 Develop</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effectLst/>
                          <a:latin typeface="Wingdings"/>
                        </a:rPr>
                        <a:t>ü</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effectLst/>
                          <a:latin typeface="Arial"/>
                        </a:rPr>
                        <a:t>2nd</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4181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29CBFD63972E45934400780BC6B41A" ma:contentTypeVersion="0" ma:contentTypeDescription="Create a new document." ma:contentTypeScope="" ma:versionID="afee095d6fed9014f7d118cd77a19d9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C10EBF-B265-4C40-877D-19FB76B98B35}"/>
</file>

<file path=customXml/itemProps2.xml><?xml version="1.0" encoding="utf-8"?>
<ds:datastoreItem xmlns:ds="http://schemas.openxmlformats.org/officeDocument/2006/customXml" ds:itemID="{6F78F85A-1156-4284-BCE3-1C28FD65D1BD}"/>
</file>

<file path=customXml/itemProps3.xml><?xml version="1.0" encoding="utf-8"?>
<ds:datastoreItem xmlns:ds="http://schemas.openxmlformats.org/officeDocument/2006/customXml" ds:itemID="{047575EF-4E5B-4DA3-8409-F4210A2BB372}"/>
</file>

<file path=docProps/app.xml><?xml version="1.0" encoding="utf-8"?>
<Properties xmlns="http://schemas.openxmlformats.org/officeDocument/2006/extended-properties" xmlns:vt="http://schemas.openxmlformats.org/officeDocument/2006/docPropsVTypes">
  <Template/>
  <TotalTime>5925</TotalTime>
  <Words>878</Words>
  <Application>Microsoft Office PowerPoint</Application>
  <PresentationFormat>On-screen Show (4:3)</PresentationFormat>
  <Paragraphs>400</Paragraphs>
  <Slides>13</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Worksheet</vt:lpstr>
      <vt:lpstr>   Advanced Planning  Brief to Industry (APBI)    </vt:lpstr>
      <vt:lpstr>Agenda</vt:lpstr>
      <vt:lpstr>Background</vt:lpstr>
      <vt:lpstr>Background</vt:lpstr>
      <vt:lpstr>Major Programs </vt:lpstr>
      <vt:lpstr>Major Programs </vt:lpstr>
      <vt:lpstr>Major Programs </vt:lpstr>
      <vt:lpstr>Major Programs </vt:lpstr>
      <vt:lpstr>Upcoming Acquisition/Opportunities</vt:lpstr>
      <vt:lpstr>Upcoming Acquisition/Opportunities</vt:lpstr>
      <vt:lpstr>Upcoming Acquisition/Opportunities</vt:lpstr>
      <vt:lpstr>Upcoming Acquisition/Opportunities</vt:lpstr>
      <vt:lpstr>Thank You &amp; Questions </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VA TAC</dc:title>
  <dc:creator>vhaeasrogans</dc:creator>
  <cp:lastModifiedBy>Capers, Robert L., Jr. (CFM)</cp:lastModifiedBy>
  <cp:revision>590</cp:revision>
  <cp:lastPrinted>2013-10-23T21:26:24Z</cp:lastPrinted>
  <dcterms:created xsi:type="dcterms:W3CDTF">2009-09-28T17:46:17Z</dcterms:created>
  <dcterms:modified xsi:type="dcterms:W3CDTF">2013-10-29T13:08:40Z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0x0101001929CBFD63972E45934400780BC6B41A</vt:lpwstr>
  </property>
</Properties>
</file>