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5"/>
  </p:notesMasterIdLst>
  <p:sldIdLst>
    <p:sldId id="348" r:id="rId2"/>
    <p:sldId id="357" r:id="rId3"/>
    <p:sldId id="374" r:id="rId4"/>
    <p:sldId id="370" r:id="rId5"/>
    <p:sldId id="354" r:id="rId6"/>
    <p:sldId id="375" r:id="rId7"/>
    <p:sldId id="352" r:id="rId8"/>
    <p:sldId id="350" r:id="rId9"/>
    <p:sldId id="356" r:id="rId10"/>
    <p:sldId id="376" r:id="rId11"/>
    <p:sldId id="378" r:id="rId12"/>
    <p:sldId id="362" r:id="rId13"/>
    <p:sldId id="360"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sk, Virginia C" initials="vc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86268" autoAdjust="0"/>
  </p:normalViewPr>
  <p:slideViewPr>
    <p:cSldViewPr>
      <p:cViewPr varScale="1">
        <p:scale>
          <a:sx n="114" d="100"/>
          <a:sy n="114" d="100"/>
        </p:scale>
        <p:origin x="-155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1" tIns="46586" rIns="93171" bIns="46586"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1" tIns="46586" rIns="93171" bIns="46586" rtlCol="0"/>
          <a:lstStyle>
            <a:lvl1pPr algn="r" fontAlgn="auto">
              <a:spcBef>
                <a:spcPts val="0"/>
              </a:spcBef>
              <a:spcAft>
                <a:spcPts val="0"/>
              </a:spcAft>
              <a:defRPr sz="1200">
                <a:latin typeface="+mn-lt"/>
              </a:defRPr>
            </a:lvl1pPr>
          </a:lstStyle>
          <a:p>
            <a:pPr>
              <a:defRPr/>
            </a:pPr>
            <a:fld id="{37BC2C8B-EB4D-44A9-AEE6-E7988287F458}" type="datetimeFigureOut">
              <a:rPr lang="en-US"/>
              <a:pPr>
                <a:defRPr/>
              </a:pPr>
              <a:t>6/10/2014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1" tIns="46586" rIns="93171" bIns="46586"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1" tIns="46586" rIns="93171"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3171" tIns="46586" rIns="93171" bIns="46586"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71" tIns="46586" rIns="93171" bIns="46586" rtlCol="0" anchor="b"/>
          <a:lstStyle>
            <a:lvl1pPr algn="r" fontAlgn="auto">
              <a:spcBef>
                <a:spcPts val="0"/>
              </a:spcBef>
              <a:spcAft>
                <a:spcPts val="0"/>
              </a:spcAft>
              <a:defRPr sz="1200">
                <a:latin typeface="+mn-lt"/>
              </a:defRPr>
            </a:lvl1pPr>
          </a:lstStyle>
          <a:p>
            <a:pPr>
              <a:defRPr/>
            </a:pPr>
            <a:fld id="{7114AF9B-7962-49D5-A87A-6A24C8E4970A}" type="slidenum">
              <a:rPr lang="en-US"/>
              <a:pPr>
                <a:defRPr/>
              </a:pPr>
              <a:t>‹#›</a:t>
            </a:fld>
            <a:endParaRPr lang="en-US" dirty="0"/>
          </a:p>
        </p:txBody>
      </p:sp>
    </p:spTree>
    <p:extLst>
      <p:ext uri="{BB962C8B-B14F-4D97-AF65-F5344CB8AC3E}">
        <p14:creationId xmlns:p14="http://schemas.microsoft.com/office/powerpoint/2010/main" val="4064834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E500674-D9AB-40CE-A349-3C1155572D61}" type="datetime1">
              <a:rPr lang="en-US"/>
              <a:pPr>
                <a:defRPr/>
              </a:pPr>
              <a:t>6/10/2014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DC36DA49-4755-4916-B5E1-FC267C97E93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9444D1-9735-4F58-B47F-BB3AAF2053E3}" type="datetime1">
              <a:rPr lang="en-US"/>
              <a:pPr>
                <a:defRPr/>
              </a:pPr>
              <a:t>6/10/2014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4CF15AB5-FCE9-4E5C-BC3F-CA2CD493ECA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14DB3F-5C04-4BD3-A693-F76D8915EED3}" type="datetime1">
              <a:rPr lang="en-US"/>
              <a:pPr>
                <a:defRPr/>
              </a:pPr>
              <a:t>6/10/2014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B30E88D3-9A6B-4A91-A8AC-2F78ECFE7E6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sz="3400" baseline="0">
                <a:solidFill>
                  <a:schemeClr val="tx2">
                    <a:lumMod val="75000"/>
                  </a:schemeClr>
                </a:solidFill>
                <a:latin typeface="Arial Black"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B0087C6-E3E1-45F7-AE8A-768F58A89E1C}" type="datetime1">
              <a:rPr lang="en-US"/>
              <a:pPr>
                <a:defRPr/>
              </a:pPr>
              <a:t>6/10/2014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95C7219A-98DC-42BA-A12A-12E75342F36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E73FAD-28C1-44E0-A2A3-7F5291E01A15}" type="datetime1">
              <a:rPr lang="en-US"/>
              <a:pPr>
                <a:defRPr/>
              </a:pPr>
              <a:t>6/10/2014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B3E927E1-E70B-4FF6-8D14-9CDF880EF3E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5BBA631-2D1C-412A-90CF-DA8FF8F0A1D1}" type="datetime1">
              <a:rPr lang="en-US"/>
              <a:pPr>
                <a:defRPr/>
              </a:pPr>
              <a:t>6/10/2014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E6D4249C-4FDD-4D4C-843B-EA2AA78452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7C25B7-EBCC-4148-860D-2199BC421909}" type="datetime1">
              <a:rPr lang="en-US"/>
              <a:pPr>
                <a:defRPr/>
              </a:pPr>
              <a:t>6/10/2014</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2</a:t>
            </a:r>
          </a:p>
        </p:txBody>
      </p:sp>
      <p:sp>
        <p:nvSpPr>
          <p:cNvPr id="9" name="Slide Number Placeholder 5"/>
          <p:cNvSpPr>
            <a:spLocks noGrp="1"/>
          </p:cNvSpPr>
          <p:nvPr>
            <p:ph type="sldNum" sz="quarter" idx="12"/>
          </p:nvPr>
        </p:nvSpPr>
        <p:spPr/>
        <p:txBody>
          <a:bodyPr/>
          <a:lstStyle>
            <a:lvl1pPr>
              <a:defRPr/>
            </a:lvl1pPr>
          </a:lstStyle>
          <a:p>
            <a:pPr>
              <a:defRPr/>
            </a:pPr>
            <a:fld id="{13ADFDB6-263A-4A06-97D7-F306EC55A8B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FC646A0-78FE-424E-8F25-63FF48B86FD8}" type="datetime1">
              <a:rPr lang="en-US"/>
              <a:pPr>
                <a:defRPr/>
              </a:pPr>
              <a:t>6/10/2014</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2</a:t>
            </a:r>
          </a:p>
        </p:txBody>
      </p:sp>
      <p:sp>
        <p:nvSpPr>
          <p:cNvPr id="5" name="Slide Number Placeholder 5"/>
          <p:cNvSpPr>
            <a:spLocks noGrp="1"/>
          </p:cNvSpPr>
          <p:nvPr>
            <p:ph type="sldNum" sz="quarter" idx="12"/>
          </p:nvPr>
        </p:nvSpPr>
        <p:spPr/>
        <p:txBody>
          <a:bodyPr/>
          <a:lstStyle>
            <a:lvl1pPr>
              <a:defRPr/>
            </a:lvl1pPr>
          </a:lstStyle>
          <a:p>
            <a:pPr>
              <a:defRPr/>
            </a:pPr>
            <a:fld id="{032352A2-FA36-4198-B8DB-B5FE725F794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36426A-EDC3-464E-8B27-8484C5ABD7CA}" type="datetime1">
              <a:rPr lang="en-US"/>
              <a:pPr>
                <a:defRPr/>
              </a:pPr>
              <a:t>6/10/2014</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2</a:t>
            </a:r>
          </a:p>
        </p:txBody>
      </p:sp>
      <p:sp>
        <p:nvSpPr>
          <p:cNvPr id="4" name="Slide Number Placeholder 5"/>
          <p:cNvSpPr>
            <a:spLocks noGrp="1"/>
          </p:cNvSpPr>
          <p:nvPr>
            <p:ph type="sldNum" sz="quarter" idx="12"/>
          </p:nvPr>
        </p:nvSpPr>
        <p:spPr/>
        <p:txBody>
          <a:bodyPr/>
          <a:lstStyle>
            <a:lvl1pPr>
              <a:defRPr/>
            </a:lvl1pPr>
          </a:lstStyle>
          <a:p>
            <a:pPr>
              <a:defRPr/>
            </a:pPr>
            <a:fld id="{2FD29990-F38A-4F12-846F-97009A35C65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12E471-C036-4F0E-A894-A1B857C4B00F}" type="datetime1">
              <a:rPr lang="en-US"/>
              <a:pPr>
                <a:defRPr/>
              </a:pPr>
              <a:t>6/10/2014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13CEDB9E-1C79-412E-8604-7BAB00BD5E8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92209D-1017-4BAF-8E1D-0312A7E7DD96}" type="datetime1">
              <a:rPr lang="en-US"/>
              <a:pPr>
                <a:defRPr/>
              </a:pPr>
              <a:t>6/10/2014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470BB18A-2ED6-4A90-931E-559DE6819C1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CEAAF69-7742-46E9-83F9-707CEEC8477B}" type="datetime1">
              <a:rPr lang="en-US"/>
              <a:pPr>
                <a:defRPr/>
              </a:pPr>
              <a:t>6/10/2014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a:t>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88F2EB6-022A-4D82-89CB-F7201A79F3C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152400" y="1981200"/>
            <a:ext cx="8382000" cy="2057400"/>
          </a:xfrm>
        </p:spPr>
        <p:txBody>
          <a:bodyPr/>
          <a:lstStyle/>
          <a:p>
            <a:pPr eaLnBrk="1" hangingPunct="1"/>
            <a:r>
              <a:rPr lang="en-US" dirty="0" smtClean="0"/>
              <a:t/>
            </a:r>
            <a:br>
              <a:rPr lang="en-US" dirty="0" smtClean="0"/>
            </a:br>
            <a:r>
              <a:rPr lang="en-US" dirty="0" smtClean="0"/>
              <a:t/>
            </a:r>
            <a:br>
              <a:rPr lang="en-US" dirty="0" smtClean="0"/>
            </a:br>
            <a:r>
              <a:rPr lang="en-US" dirty="0" smtClean="0"/>
              <a:t/>
            </a:r>
            <a:br>
              <a:rPr lang="en-US" dirty="0" smtClean="0"/>
            </a:br>
            <a:r>
              <a:rPr lang="en-US" dirty="0" smtClean="0">
                <a:solidFill>
                  <a:schemeClr val="tx2">
                    <a:lumMod val="75000"/>
                  </a:schemeClr>
                </a:solidFill>
                <a:latin typeface="Arial Black" pitchFamily="34" charset="0"/>
              </a:rPr>
              <a:t>Advanced Planning </a:t>
            </a:r>
            <a:r>
              <a:rPr lang="en-US" smtClean="0">
                <a:solidFill>
                  <a:schemeClr val="tx2">
                    <a:lumMod val="75000"/>
                  </a:schemeClr>
                </a:solidFill>
                <a:latin typeface="Arial Black" pitchFamily="34" charset="0"/>
              </a:rPr>
              <a:t/>
            </a:r>
            <a:br>
              <a:rPr lang="en-US" smtClean="0">
                <a:solidFill>
                  <a:schemeClr val="tx2">
                    <a:lumMod val="75000"/>
                  </a:schemeClr>
                </a:solidFill>
                <a:latin typeface="Arial Black" pitchFamily="34" charset="0"/>
              </a:rPr>
            </a:br>
            <a:r>
              <a:rPr lang="en-US" smtClean="0">
                <a:solidFill>
                  <a:schemeClr val="tx2">
                    <a:lumMod val="75000"/>
                  </a:schemeClr>
                </a:solidFill>
                <a:latin typeface="Arial Black" pitchFamily="34" charset="0"/>
              </a:rPr>
              <a:t>Briefing </a:t>
            </a:r>
            <a:r>
              <a:rPr lang="en-US" dirty="0" smtClean="0">
                <a:solidFill>
                  <a:schemeClr val="tx2">
                    <a:lumMod val="75000"/>
                  </a:schemeClr>
                </a:solidFill>
                <a:latin typeface="Arial Black" pitchFamily="34" charset="0"/>
              </a:rPr>
              <a:t>to Industry:</a:t>
            </a:r>
            <a:br>
              <a:rPr lang="en-US" dirty="0" smtClean="0">
                <a:solidFill>
                  <a:schemeClr val="tx2">
                    <a:lumMod val="75000"/>
                  </a:schemeClr>
                </a:solidFill>
                <a:latin typeface="Arial Black" pitchFamily="34" charset="0"/>
              </a:rPr>
            </a:br>
            <a:r>
              <a:rPr lang="en-US" dirty="0">
                <a:solidFill>
                  <a:schemeClr val="tx2">
                    <a:lumMod val="75000"/>
                  </a:schemeClr>
                </a:solidFill>
                <a:latin typeface="Arial Black" pitchFamily="34" charset="0"/>
              </a:rPr>
              <a:t>SDE FY15 </a:t>
            </a:r>
            <a:r>
              <a:rPr lang="en-US" dirty="0" smtClean="0">
                <a:solidFill>
                  <a:schemeClr val="tx2">
                    <a:lumMod val="75000"/>
                  </a:schemeClr>
                </a:solidFill>
                <a:latin typeface="Arial Black" pitchFamily="34" charset="0"/>
              </a:rPr>
              <a:t>Focus Areas</a:t>
            </a:r>
            <a:br>
              <a:rPr lang="en-US" dirty="0" smtClean="0">
                <a:solidFill>
                  <a:schemeClr val="tx2">
                    <a:lumMod val="75000"/>
                  </a:schemeClr>
                </a:solidFill>
                <a:latin typeface="Arial Black" pitchFamily="34" charset="0"/>
              </a:rPr>
            </a:br>
            <a:r>
              <a:rPr lang="en-US" sz="2800" dirty="0" smtClean="0">
                <a:solidFill>
                  <a:schemeClr val="tx2">
                    <a:lumMod val="75000"/>
                  </a:schemeClr>
                </a:solidFill>
                <a:latin typeface="Arial Black" pitchFamily="34" charset="0"/>
              </a:rPr>
              <a:t/>
            </a:r>
            <a:br>
              <a:rPr lang="en-US" sz="2800" dirty="0" smtClean="0">
                <a:solidFill>
                  <a:schemeClr val="tx2">
                    <a:lumMod val="75000"/>
                  </a:schemeClr>
                </a:solidFill>
                <a:latin typeface="Arial Black" pitchFamily="34" charset="0"/>
              </a:rPr>
            </a:br>
            <a:r>
              <a:rPr lang="en-US" sz="2800" dirty="0" smtClean="0">
                <a:solidFill>
                  <a:schemeClr val="tx2">
                    <a:lumMod val="75000"/>
                  </a:schemeClr>
                </a:solidFill>
                <a:latin typeface="Arial Black" pitchFamily="34" charset="0"/>
              </a:rPr>
              <a:t/>
            </a:r>
            <a:br>
              <a:rPr lang="en-US" sz="2800" dirty="0" smtClean="0">
                <a:solidFill>
                  <a:schemeClr val="tx2">
                    <a:lumMod val="75000"/>
                  </a:schemeClr>
                </a:solidFill>
                <a:latin typeface="Arial Black" pitchFamily="34" charset="0"/>
              </a:rPr>
            </a:br>
            <a:r>
              <a:rPr lang="en-US" dirty="0" smtClean="0">
                <a:solidFill>
                  <a:schemeClr val="tx2">
                    <a:lumMod val="75000"/>
                  </a:schemeClr>
                </a:solidFill>
                <a:latin typeface="Arial Black" pitchFamily="34" charset="0"/>
              </a:rPr>
              <a:t/>
            </a:r>
            <a:br>
              <a:rPr lang="en-US" dirty="0" smtClean="0">
                <a:solidFill>
                  <a:schemeClr val="tx2">
                    <a:lumMod val="75000"/>
                  </a:schemeClr>
                </a:solidFill>
                <a:latin typeface="Arial Black" pitchFamily="34" charset="0"/>
              </a:rPr>
            </a:br>
            <a:endParaRPr lang="en-US" dirty="0" smtClean="0"/>
          </a:p>
        </p:txBody>
      </p:sp>
      <p:pic>
        <p:nvPicPr>
          <p:cNvPr id="3076" name="Picture 2"/>
          <p:cNvPicPr>
            <a:picLocks noChangeAspect="1" noChangeArrowheads="1"/>
          </p:cNvPicPr>
          <p:nvPr/>
        </p:nvPicPr>
        <p:blipFill>
          <a:blip r:embed="rId2" cstate="print"/>
          <a:srcRect/>
          <a:stretch>
            <a:fillRect/>
          </a:stretch>
        </p:blipFill>
        <p:spPr bwMode="auto">
          <a:xfrm>
            <a:off x="228600" y="228600"/>
            <a:ext cx="8674100" cy="1066800"/>
          </a:xfrm>
          <a:prstGeom prst="rect">
            <a:avLst/>
          </a:prstGeom>
          <a:noFill/>
          <a:ln w="9525">
            <a:noFill/>
            <a:miter lim="800000"/>
            <a:headEnd/>
            <a:tailEnd/>
          </a:ln>
        </p:spPr>
      </p:pic>
      <p:sp>
        <p:nvSpPr>
          <p:cNvPr id="4" name="TextBox 3"/>
          <p:cNvSpPr txBox="1"/>
          <p:nvPr/>
        </p:nvSpPr>
        <p:spPr>
          <a:xfrm>
            <a:off x="0" y="4495800"/>
            <a:ext cx="9144000" cy="1815882"/>
          </a:xfrm>
          <a:prstGeom prst="rect">
            <a:avLst/>
          </a:prstGeom>
          <a:noFill/>
        </p:spPr>
        <p:txBody>
          <a:bodyPr wrap="square" rtlCol="0">
            <a:spAutoFit/>
          </a:bodyPr>
          <a:lstStyle/>
          <a:p>
            <a:pPr algn="ctr"/>
            <a:r>
              <a:rPr lang="en-US" sz="2800" i="1" dirty="0" smtClean="0">
                <a:solidFill>
                  <a:schemeClr val="tx2">
                    <a:lumMod val="75000"/>
                  </a:schemeClr>
                </a:solidFill>
                <a:latin typeface="Arial Black" pitchFamily="34" charset="0"/>
                <a:cs typeface="Arial" pitchFamily="34" charset="0"/>
              </a:rPr>
              <a:t>Peter Whitson</a:t>
            </a:r>
          </a:p>
          <a:p>
            <a:pPr algn="ctr"/>
            <a:r>
              <a:rPr lang="en-US" sz="2800" i="1" dirty="0" smtClean="0">
                <a:solidFill>
                  <a:schemeClr val="tx2">
                    <a:lumMod val="75000"/>
                  </a:schemeClr>
                </a:solidFill>
                <a:latin typeface="Arial Black" pitchFamily="34" charset="0"/>
                <a:cs typeface="Arial" pitchFamily="34" charset="0"/>
              </a:rPr>
              <a:t>Service Delivery and Engineering (SDE)</a:t>
            </a:r>
            <a:r>
              <a:rPr lang="en-US" sz="2800" dirty="0" smtClean="0">
                <a:solidFill>
                  <a:schemeClr val="tx2">
                    <a:lumMod val="75000"/>
                  </a:schemeClr>
                </a:solidFill>
                <a:latin typeface="Arial Black" pitchFamily="34" charset="0"/>
                <a:cs typeface="Arial" pitchFamily="34" charset="0"/>
              </a:rPr>
              <a:t/>
            </a:r>
            <a:br>
              <a:rPr lang="en-US" sz="2800" dirty="0" smtClean="0">
                <a:solidFill>
                  <a:schemeClr val="tx2">
                    <a:lumMod val="75000"/>
                  </a:schemeClr>
                </a:solidFill>
                <a:latin typeface="Arial Black" pitchFamily="34" charset="0"/>
                <a:cs typeface="Arial" pitchFamily="34" charset="0"/>
              </a:rPr>
            </a:br>
            <a:r>
              <a:rPr lang="en-US" sz="2800" dirty="0" smtClean="0">
                <a:solidFill>
                  <a:schemeClr val="tx2">
                    <a:lumMod val="75000"/>
                  </a:schemeClr>
                </a:solidFill>
                <a:latin typeface="Arial Black" pitchFamily="34" charset="0"/>
                <a:cs typeface="Arial" pitchFamily="34" charset="0"/>
              </a:rPr>
              <a:t>June 11, 2014</a:t>
            </a:r>
            <a:r>
              <a:rPr lang="en-US" sz="2800" dirty="0" smtClean="0">
                <a:latin typeface="Arial Black" pitchFamily="34" charset="0"/>
              </a:rPr>
              <a:t/>
            </a:r>
            <a:br>
              <a:rPr lang="en-US" sz="2800" dirty="0" smtClean="0">
                <a:latin typeface="Arial Black" pitchFamily="34" charset="0"/>
              </a:rPr>
            </a:br>
            <a:endParaRPr lang="en-US" sz="2800" dirty="0">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10</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Enterprise Satellite Communications (Satcom)</a:t>
            </a:r>
            <a:endParaRPr lang="en-US" sz="2000" i="1" dirty="0">
              <a:effectLst/>
            </a:endParaRPr>
          </a:p>
        </p:txBody>
      </p:sp>
      <p:sp>
        <p:nvSpPr>
          <p:cNvPr id="11" name="Content Placeholder 10"/>
          <p:cNvSpPr>
            <a:spLocks noGrp="1"/>
          </p:cNvSpPr>
          <p:nvPr>
            <p:ph idx="1"/>
          </p:nvPr>
        </p:nvSpPr>
        <p:spPr/>
        <p:txBody>
          <a:bodyPr/>
          <a:lstStyle/>
          <a:p>
            <a:pPr lvl="0"/>
            <a:r>
              <a:rPr lang="en-US" sz="1600" dirty="0"/>
              <a:t>The VA </a:t>
            </a:r>
            <a:r>
              <a:rPr lang="en-US" sz="1600" dirty="0" smtClean="0"/>
              <a:t>Very Small Aperture Terminal (VSAT) </a:t>
            </a:r>
            <a:r>
              <a:rPr lang="en-US" sz="1600" dirty="0"/>
              <a:t>capability was developed for disaster preparedness in response to several hurricanes that struck Florida and the Gulf Coast early in the 21st century.</a:t>
            </a:r>
          </a:p>
          <a:p>
            <a:pPr lvl="0"/>
            <a:r>
              <a:rPr lang="en-US" sz="1600" dirty="0"/>
              <a:t>The mass destruction of infrastructure caused by Hurricane Katrina demonstrated the need for a self contained, mobile, communications system capable of working in areas without publicly available communications.</a:t>
            </a:r>
          </a:p>
          <a:p>
            <a:pPr lvl="0"/>
            <a:r>
              <a:rPr lang="en-US" sz="1600" dirty="0" smtClean="0"/>
              <a:t>Usage was expanded to increase </a:t>
            </a:r>
            <a:r>
              <a:rPr lang="en-US" sz="1600" dirty="0"/>
              <a:t>access to </a:t>
            </a:r>
            <a:r>
              <a:rPr lang="en-US" sz="1600" dirty="0" smtClean="0"/>
              <a:t>care.  Today </a:t>
            </a:r>
            <a:r>
              <a:rPr lang="en-US" sz="1600" dirty="0"/>
              <a:t>over 50% of VSAT systems are now used for daily patient and veteran care in remote or underserved areas of the United States and Puerto Rico</a:t>
            </a:r>
            <a:r>
              <a:rPr lang="en-US" sz="1600" dirty="0" smtClean="0"/>
              <a:t>.</a:t>
            </a:r>
          </a:p>
          <a:p>
            <a:pPr lvl="0"/>
            <a:r>
              <a:rPr lang="en-US" sz="1600" dirty="0" smtClean="0"/>
              <a:t>Current implementations/functions are:</a:t>
            </a:r>
          </a:p>
          <a:p>
            <a:pPr lvl="1"/>
            <a:r>
              <a:rPr lang="en-US" sz="1600" dirty="0" smtClean="0"/>
              <a:t>Mobile </a:t>
            </a:r>
            <a:r>
              <a:rPr lang="en-US" sz="1600" dirty="0"/>
              <a:t>Vet </a:t>
            </a:r>
            <a:r>
              <a:rPr lang="en-US" sz="1600" dirty="0" smtClean="0"/>
              <a:t>Centers</a:t>
            </a:r>
          </a:p>
          <a:p>
            <a:pPr lvl="1"/>
            <a:r>
              <a:rPr lang="en-US" sz="1600" dirty="0" smtClean="0"/>
              <a:t>Mobile </a:t>
            </a:r>
            <a:r>
              <a:rPr lang="en-US" sz="1600" dirty="0"/>
              <a:t>Medical </a:t>
            </a:r>
            <a:r>
              <a:rPr lang="en-US" sz="1600" dirty="0" smtClean="0"/>
              <a:t>Units</a:t>
            </a:r>
          </a:p>
          <a:p>
            <a:pPr lvl="1"/>
            <a:r>
              <a:rPr lang="en-US" sz="1600" dirty="0" smtClean="0"/>
              <a:t>Emergency </a:t>
            </a:r>
            <a:r>
              <a:rPr lang="en-US" sz="1600" dirty="0"/>
              <a:t>Pharmacy </a:t>
            </a:r>
            <a:r>
              <a:rPr lang="en-US" sz="1600" dirty="0" smtClean="0"/>
              <a:t>Units</a:t>
            </a:r>
          </a:p>
          <a:p>
            <a:pPr lvl="1"/>
            <a:r>
              <a:rPr lang="en-US" sz="1600" dirty="0" smtClean="0"/>
              <a:t>Mobile </a:t>
            </a:r>
            <a:r>
              <a:rPr lang="en-US" sz="1600" dirty="0"/>
              <a:t>Incident Response Vehicles </a:t>
            </a:r>
            <a:r>
              <a:rPr lang="en-US" sz="1600" dirty="0" smtClean="0"/>
              <a:t>(multi-mission trailer-based units)</a:t>
            </a:r>
          </a:p>
          <a:p>
            <a:pPr lvl="1"/>
            <a:r>
              <a:rPr lang="en-US" sz="1600" dirty="0" smtClean="0"/>
              <a:t>Case-based </a:t>
            </a:r>
            <a:r>
              <a:rPr lang="en-US" sz="1600" dirty="0"/>
              <a:t>u</a:t>
            </a:r>
            <a:r>
              <a:rPr lang="en-US" sz="1600" dirty="0" smtClean="0"/>
              <a:t>nit (typically emergency </a:t>
            </a:r>
            <a:r>
              <a:rPr lang="en-US" sz="1600" dirty="0"/>
              <a:t>response</a:t>
            </a:r>
            <a:r>
              <a:rPr lang="en-US" sz="1600" dirty="0" smtClean="0"/>
              <a:t>)</a:t>
            </a:r>
          </a:p>
          <a:p>
            <a:r>
              <a:rPr lang="en-US" sz="1600" dirty="0" smtClean="0"/>
              <a:t>Consolidating current contracts for operational support and maintenance.</a:t>
            </a:r>
            <a:endParaRPr lang="en-US" sz="1600" dirty="0"/>
          </a:p>
        </p:txBody>
      </p:sp>
    </p:spTree>
    <p:extLst>
      <p:ext uri="{BB962C8B-B14F-4D97-AF65-F5344CB8AC3E}">
        <p14:creationId xmlns:p14="http://schemas.microsoft.com/office/powerpoint/2010/main" val="2142499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11</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Telehealth Overview </a:t>
            </a:r>
            <a:endParaRPr lang="en-US" sz="2400" i="1" dirty="0">
              <a:solidFill>
                <a:srgbClr val="FF0000"/>
              </a:solidFill>
            </a:endParaRPr>
          </a:p>
        </p:txBody>
      </p:sp>
      <p:sp>
        <p:nvSpPr>
          <p:cNvPr id="11" name="Content Placeholder 10"/>
          <p:cNvSpPr>
            <a:spLocks noGrp="1"/>
          </p:cNvSpPr>
          <p:nvPr>
            <p:ph idx="1"/>
          </p:nvPr>
        </p:nvSpPr>
        <p:spPr>
          <a:xfrm>
            <a:off x="419100" y="1600200"/>
            <a:ext cx="8229600" cy="5105400"/>
          </a:xfrm>
        </p:spPr>
        <p:txBody>
          <a:bodyPr/>
          <a:lstStyle/>
          <a:p>
            <a:r>
              <a:rPr lang="en-US" sz="1400" dirty="0" smtClean="0"/>
              <a:t>VA’s </a:t>
            </a:r>
            <a:r>
              <a:rPr lang="en-US" sz="1400" dirty="0"/>
              <a:t>Telehealth </a:t>
            </a:r>
            <a:r>
              <a:rPr lang="en-US" sz="1400" dirty="0" smtClean="0"/>
              <a:t>objectives include bringing </a:t>
            </a:r>
            <a:r>
              <a:rPr lang="en-US" sz="1400" dirty="0"/>
              <a:t>the necessary care and services to  Veterans, regardless of their physical distance from their care </a:t>
            </a:r>
            <a:r>
              <a:rPr lang="en-US" sz="1400" dirty="0" smtClean="0"/>
              <a:t>providers, which SDE supports by </a:t>
            </a:r>
            <a:r>
              <a:rPr lang="en-US" sz="1400" dirty="0"/>
              <a:t>providing the underlying IT infrastructure </a:t>
            </a:r>
            <a:r>
              <a:rPr lang="en-US" sz="1400" dirty="0" smtClean="0"/>
              <a:t>to enable Telehealth.</a:t>
            </a:r>
            <a:endParaRPr lang="en-US" sz="1400" dirty="0"/>
          </a:p>
          <a:p>
            <a:pPr lvl="0"/>
            <a:r>
              <a:rPr lang="en-US" sz="1400" dirty="0" smtClean="0"/>
              <a:t>Clinicians </a:t>
            </a:r>
            <a:r>
              <a:rPr lang="en-US" sz="1400" dirty="0"/>
              <a:t>can use Telehealth to perform specialty consultations, perform remote examinations, and review the key vital signs without the Veteran having to travel large distances or traverse heavy urban traffic or severe weather.  The technology supports access to scarce or highly specialized care clinicians, </a:t>
            </a:r>
            <a:r>
              <a:rPr lang="en-US" sz="1400" dirty="0" smtClean="0"/>
              <a:t>increasing access to care.  </a:t>
            </a:r>
          </a:p>
          <a:p>
            <a:r>
              <a:rPr lang="en-US" sz="1400" dirty="0"/>
              <a:t>VA objectives include increasing the percent of patients who access </a:t>
            </a:r>
            <a:r>
              <a:rPr lang="en-US" sz="1400" dirty="0" smtClean="0"/>
              <a:t>healthcare via </a:t>
            </a:r>
            <a:r>
              <a:rPr lang="en-US" sz="1400" dirty="0"/>
              <a:t>a virtual format (e.g., video, smart phone or online services</a:t>
            </a:r>
            <a:r>
              <a:rPr lang="en-US" sz="1400" dirty="0" smtClean="0"/>
              <a:t>).</a:t>
            </a:r>
            <a:endParaRPr lang="en-US" sz="1400" dirty="0"/>
          </a:p>
          <a:p>
            <a:pPr>
              <a:spcBef>
                <a:spcPts val="0"/>
              </a:spcBef>
            </a:pPr>
            <a:r>
              <a:rPr lang="en-US" sz="1400" dirty="0" smtClean="0"/>
              <a:t>There </a:t>
            </a:r>
            <a:r>
              <a:rPr lang="en-US" sz="1400" dirty="0"/>
              <a:t>are three main categories of Telehealth in VA’s current </a:t>
            </a:r>
            <a:r>
              <a:rPr lang="en-US" sz="1400" dirty="0" smtClean="0"/>
              <a:t>portfolio:</a:t>
            </a:r>
          </a:p>
          <a:p>
            <a:pPr lvl="1">
              <a:spcBef>
                <a:spcPts val="0"/>
              </a:spcBef>
            </a:pPr>
            <a:r>
              <a:rPr lang="en-US" sz="1400" dirty="0" smtClean="0"/>
              <a:t>Clinical </a:t>
            </a:r>
            <a:r>
              <a:rPr lang="en-US" sz="1400" dirty="0"/>
              <a:t>Video Telehealth </a:t>
            </a:r>
          </a:p>
          <a:p>
            <a:pPr marL="971550" lvl="2" indent="-171450">
              <a:spcBef>
                <a:spcPts val="0"/>
              </a:spcBef>
            </a:pPr>
            <a:r>
              <a:rPr lang="en-US" sz="1400" dirty="0"/>
              <a:t>Tele-Intensive Care Unit video </a:t>
            </a:r>
          </a:p>
          <a:p>
            <a:pPr marL="971550" lvl="2" indent="-171450">
              <a:spcBef>
                <a:spcPts val="0"/>
              </a:spcBef>
            </a:pPr>
            <a:r>
              <a:rPr lang="en-US" sz="1400" dirty="0"/>
              <a:t>Tele-Audiology</a:t>
            </a:r>
          </a:p>
          <a:p>
            <a:pPr marL="971550" lvl="2" indent="-171450">
              <a:spcBef>
                <a:spcPts val="0"/>
              </a:spcBef>
            </a:pPr>
            <a:r>
              <a:rPr lang="en-US" sz="1400" dirty="0"/>
              <a:t>Tele-Endoscopy</a:t>
            </a:r>
          </a:p>
          <a:p>
            <a:pPr marL="971550" lvl="2" indent="-171450">
              <a:spcBef>
                <a:spcPts val="0"/>
              </a:spcBef>
            </a:pPr>
            <a:r>
              <a:rPr lang="en-US" sz="1400" dirty="0"/>
              <a:t>Tele-Counseling </a:t>
            </a:r>
          </a:p>
          <a:p>
            <a:pPr marL="685800" lvl="1">
              <a:spcBef>
                <a:spcPts val="0"/>
              </a:spcBef>
            </a:pPr>
            <a:r>
              <a:rPr lang="en-US" sz="1400" dirty="0"/>
              <a:t> </a:t>
            </a:r>
            <a:r>
              <a:rPr lang="en-US" sz="1400" dirty="0" smtClean="0"/>
              <a:t>Home </a:t>
            </a:r>
            <a:r>
              <a:rPr lang="en-US" sz="1400" dirty="0"/>
              <a:t>Telehealth </a:t>
            </a:r>
          </a:p>
          <a:p>
            <a:pPr marL="971550" lvl="2" indent="-171450">
              <a:spcBef>
                <a:spcPts val="0"/>
              </a:spcBef>
            </a:pPr>
            <a:r>
              <a:rPr lang="en-US" sz="1400" dirty="0"/>
              <a:t>Remote vital signs monitoring</a:t>
            </a:r>
          </a:p>
          <a:p>
            <a:pPr marL="971550" lvl="2" indent="-171450">
              <a:spcBef>
                <a:spcPts val="0"/>
              </a:spcBef>
            </a:pPr>
            <a:r>
              <a:rPr lang="en-US" sz="1400" dirty="0"/>
              <a:t>Home video connection</a:t>
            </a:r>
          </a:p>
          <a:p>
            <a:pPr marL="685800" lvl="1">
              <a:spcBef>
                <a:spcPts val="0"/>
              </a:spcBef>
            </a:pPr>
            <a:r>
              <a:rPr lang="en-US" sz="1400" dirty="0"/>
              <a:t> </a:t>
            </a:r>
            <a:r>
              <a:rPr lang="en-US" sz="1400" dirty="0" smtClean="0"/>
              <a:t>Store </a:t>
            </a:r>
            <a:r>
              <a:rPr lang="en-US" sz="1400" dirty="0"/>
              <a:t>and Forward Telehealth </a:t>
            </a:r>
          </a:p>
          <a:p>
            <a:pPr marL="971550" lvl="2" indent="-171450">
              <a:spcBef>
                <a:spcPts val="0"/>
              </a:spcBef>
            </a:pPr>
            <a:r>
              <a:rPr lang="en-US" sz="1400" dirty="0" smtClean="0"/>
              <a:t>Tele-Pathology</a:t>
            </a:r>
            <a:endParaRPr lang="en-US" sz="1400" dirty="0"/>
          </a:p>
          <a:p>
            <a:pPr marL="971550" lvl="2" indent="-171450">
              <a:spcBef>
                <a:spcPts val="0"/>
              </a:spcBef>
            </a:pPr>
            <a:r>
              <a:rPr lang="en-US" sz="1400" dirty="0"/>
              <a:t>Tele-Retinal Imaging</a:t>
            </a:r>
          </a:p>
          <a:p>
            <a:pPr marL="971550" lvl="2" indent="-171450">
              <a:spcBef>
                <a:spcPts val="0"/>
              </a:spcBef>
            </a:pPr>
            <a:r>
              <a:rPr lang="en-US" sz="1400" dirty="0"/>
              <a:t>Tele-Dermatology</a:t>
            </a:r>
          </a:p>
          <a:p>
            <a:pPr marL="571500" lvl="1" indent="-171450">
              <a:spcBef>
                <a:spcPts val="0"/>
              </a:spcBef>
            </a:pPr>
            <a:endParaRPr lang="en-US" sz="1200" dirty="0"/>
          </a:p>
          <a:p>
            <a:pPr lvl="1"/>
            <a:endParaRPr lang="en-US" sz="1200" dirty="0" smtClean="0"/>
          </a:p>
          <a:p>
            <a:endParaRPr lang="en-US" sz="1200" dirty="0"/>
          </a:p>
          <a:p>
            <a:pPr marL="0" indent="0">
              <a:buNone/>
            </a:pPr>
            <a:endParaRPr lang="en-US" sz="1000" dirty="0" smtClean="0"/>
          </a:p>
        </p:txBody>
      </p:sp>
    </p:spTree>
    <p:extLst>
      <p:ext uri="{BB962C8B-B14F-4D97-AF65-F5344CB8AC3E}">
        <p14:creationId xmlns:p14="http://schemas.microsoft.com/office/powerpoint/2010/main" val="888335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12</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pPr marL="0" indent="0"/>
            <a:r>
              <a:rPr lang="en-US" dirty="0" smtClean="0"/>
              <a:t>Telehealth Posture    </a:t>
            </a:r>
            <a:endParaRPr lang="en-US" sz="2400" i="1" dirty="0"/>
          </a:p>
        </p:txBody>
      </p:sp>
      <p:sp>
        <p:nvSpPr>
          <p:cNvPr id="11" name="Content Placeholder 10"/>
          <p:cNvSpPr>
            <a:spLocks noGrp="1"/>
          </p:cNvSpPr>
          <p:nvPr>
            <p:ph idx="1"/>
          </p:nvPr>
        </p:nvSpPr>
        <p:spPr>
          <a:xfrm>
            <a:off x="457200" y="1600200"/>
            <a:ext cx="8229600" cy="5105400"/>
          </a:xfrm>
        </p:spPr>
        <p:txBody>
          <a:bodyPr/>
          <a:lstStyle/>
          <a:p>
            <a:r>
              <a:rPr lang="en-US" sz="1400" dirty="0" smtClean="0"/>
              <a:t>VA’s </a:t>
            </a:r>
            <a:r>
              <a:rPr lang="en-US" sz="1400" dirty="0"/>
              <a:t>Enterprise Video </a:t>
            </a:r>
            <a:r>
              <a:rPr lang="en-US" sz="1400" dirty="0" smtClean="0"/>
              <a:t>Teleconferencing </a:t>
            </a:r>
            <a:r>
              <a:rPr lang="en-US" sz="1400" dirty="0"/>
              <a:t>Network </a:t>
            </a:r>
            <a:r>
              <a:rPr lang="en-US" sz="1400" dirty="0" smtClean="0"/>
              <a:t>(EVTN) supports </a:t>
            </a:r>
            <a:r>
              <a:rPr lang="en-US" sz="1400" dirty="0"/>
              <a:t>all clinical and administrative video conferencing throughout </a:t>
            </a:r>
            <a:r>
              <a:rPr lang="en-US" sz="1400" dirty="0" smtClean="0"/>
              <a:t>VA</a:t>
            </a:r>
            <a:endParaRPr lang="en-US" sz="1400" dirty="0"/>
          </a:p>
          <a:p>
            <a:r>
              <a:rPr lang="en-US" sz="1400" dirty="0"/>
              <a:t>The platform for secure, encrypted video to Veterans at home (CVT to Home) is installed, tested, and ready for use in all 21 VISNs, which will allow Veterans, especially those with low mobility, to receive care directly in their homes for needs such as spinal cord injury, mental health and Home Based Primary Care (HBPC) services.</a:t>
            </a:r>
          </a:p>
          <a:p>
            <a:r>
              <a:rPr lang="en-US" sz="1400" dirty="0"/>
              <a:t>Over 1,100 remote points of care are connected to VA Medical Centers – with capacity for at least two simultaneous calls at 384 kbs to facilitate acceptable clinician to patient interface.</a:t>
            </a:r>
          </a:p>
          <a:p>
            <a:r>
              <a:rPr lang="en-US" sz="1400" dirty="0"/>
              <a:t>IP Video to Home capabilities to support VA Telehealth services to Veterans are in place with over 600 concurrent sessions.</a:t>
            </a:r>
          </a:p>
          <a:p>
            <a:r>
              <a:rPr lang="en-US" sz="1400" dirty="0"/>
              <a:t>Since 2003, VHA has provided over a million clinical consultations to Veterans with mental health conditions using Telehealth (Tele-mental health).  Tele-mental health care usually takes place using real time clinical videoconferencing via the enterprise videoconferencing network. These services cover all mental health conditions and have been extended to offer care to Veterans directly in their own homes</a:t>
            </a:r>
            <a:r>
              <a:rPr lang="en-US" sz="1400" dirty="0" smtClean="0"/>
              <a:t>. </a:t>
            </a:r>
            <a:r>
              <a:rPr lang="en-US" sz="1400" dirty="0"/>
              <a:t> </a:t>
            </a:r>
            <a:r>
              <a:rPr lang="en-US" sz="1400" dirty="0" smtClean="0"/>
              <a:t>Use of these services will continue to increase.</a:t>
            </a:r>
            <a:endParaRPr lang="en-US" sz="1400" dirty="0"/>
          </a:p>
          <a:p>
            <a:r>
              <a:rPr lang="en-US" sz="1400" dirty="0"/>
              <a:t>Tele-ICU has been expanded from two Veterans Integrated Service Networks (VISNs) to 13 additional sites.  Continued expansion of Tele-ICU is planned.  </a:t>
            </a:r>
          </a:p>
          <a:p>
            <a:r>
              <a:rPr lang="en-US" sz="1400" dirty="0"/>
              <a:t>A Tele-Counseling pilot is occurring with VBA.  There is potential for expansion of this capability.</a:t>
            </a:r>
          </a:p>
          <a:p>
            <a:pPr lvl="0"/>
            <a:r>
              <a:rPr lang="en-US" sz="1400" dirty="0"/>
              <a:t>Significant IT infrastructure augmentation is needed for the expected growth in Telehealth modalities used by VHA, such as expansion of capacity for Clinical Video Telehealth (CVT) between VA facilities and to the Veteran’s home.  </a:t>
            </a:r>
          </a:p>
          <a:p>
            <a:pPr marL="0" indent="0">
              <a:spcBef>
                <a:spcPts val="0"/>
              </a:spcBef>
              <a:buNone/>
            </a:pPr>
            <a:r>
              <a:rPr lang="en-US" sz="1000" b="1" dirty="0"/>
              <a:t> </a:t>
            </a:r>
            <a:endParaRPr lang="en-US" sz="1000" dirty="0"/>
          </a:p>
        </p:txBody>
      </p:sp>
    </p:spTree>
    <p:extLst>
      <p:ext uri="{BB962C8B-B14F-4D97-AF65-F5344CB8AC3E}">
        <p14:creationId xmlns:p14="http://schemas.microsoft.com/office/powerpoint/2010/main" val="3642941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13</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System Sustainment – </a:t>
            </a:r>
            <a:br>
              <a:rPr lang="en-US" dirty="0" smtClean="0"/>
            </a:br>
            <a:r>
              <a:rPr lang="en-US" dirty="0" smtClean="0"/>
              <a:t>Cost Containment</a:t>
            </a:r>
            <a:endParaRPr lang="en-US" sz="2400" i="1" dirty="0"/>
          </a:p>
        </p:txBody>
      </p:sp>
      <p:sp>
        <p:nvSpPr>
          <p:cNvPr id="11" name="Content Placeholder 10"/>
          <p:cNvSpPr>
            <a:spLocks noGrp="1"/>
          </p:cNvSpPr>
          <p:nvPr>
            <p:ph idx="1"/>
          </p:nvPr>
        </p:nvSpPr>
        <p:spPr>
          <a:xfrm>
            <a:off x="457200" y="1600200"/>
            <a:ext cx="8229600" cy="5105400"/>
          </a:xfrm>
        </p:spPr>
        <p:txBody>
          <a:bodyPr/>
          <a:lstStyle/>
          <a:p>
            <a:pPr lvl="0"/>
            <a:r>
              <a:rPr lang="en-US" sz="1400" dirty="0" smtClean="0"/>
              <a:t>The </a:t>
            </a:r>
            <a:r>
              <a:rPr lang="en-US" sz="1400" dirty="0"/>
              <a:t>mission of VA is enabled by the secure and reliable operation of one of the world’s largest IT infrastructures, including telecommunications and messaging; data processing; hundreds of thousands of desktop computers, laptops, and mobile devices; thousands of servers; and hundreds of computing centers supporting </a:t>
            </a:r>
            <a:r>
              <a:rPr lang="en-US" sz="1400" dirty="0" smtClean="0"/>
              <a:t>350,000</a:t>
            </a:r>
            <a:r>
              <a:rPr lang="en-US" sz="1400" dirty="0"/>
              <a:t>+ </a:t>
            </a:r>
            <a:r>
              <a:rPr lang="en-US" sz="1400" dirty="0" smtClean="0"/>
              <a:t>employees and contract staff </a:t>
            </a:r>
            <a:r>
              <a:rPr lang="en-US" sz="1400" dirty="0"/>
              <a:t>at </a:t>
            </a:r>
            <a:r>
              <a:rPr lang="en-US" sz="1400" dirty="0" smtClean="0"/>
              <a:t>1,500</a:t>
            </a:r>
            <a:r>
              <a:rPr lang="en-US" sz="1400" dirty="0"/>
              <a:t>+ VA sites.</a:t>
            </a:r>
          </a:p>
          <a:p>
            <a:pPr lvl="0"/>
            <a:r>
              <a:rPr lang="en-US" sz="1400" dirty="0"/>
              <a:t>Almost every VA service to, or interaction with, our Veteran clients is supported by VA’s operational IT systems.</a:t>
            </a:r>
          </a:p>
          <a:p>
            <a:r>
              <a:rPr lang="en-US" sz="1400" dirty="0" smtClean="0"/>
              <a:t>Despite </a:t>
            </a:r>
            <a:r>
              <a:rPr lang="en-US" sz="1400" dirty="0"/>
              <a:t>cost containment strategies such as the consolidation of contracts and virtualization efforts, there has been an observable growth rate in the areas </a:t>
            </a:r>
            <a:r>
              <a:rPr lang="en-US" sz="1400" dirty="0" smtClean="0"/>
              <a:t>of enterprise operations, software licenses, telecommunications, hardware maintenance, etc.</a:t>
            </a:r>
            <a:endParaRPr lang="en-US" sz="1400" dirty="0"/>
          </a:p>
          <a:p>
            <a:r>
              <a:rPr lang="en-US" sz="1400" dirty="0" smtClean="0"/>
              <a:t>Some </a:t>
            </a:r>
            <a:r>
              <a:rPr lang="en-US" sz="1400" dirty="0"/>
              <a:t>of the business drivers behind these cost increases have been numerous new users of VA’s infrastructure stack, new applications and devices brought online, new VA facilities activated requiring IT support, increases in mobile computing and communications, and more intensive use of t</a:t>
            </a:r>
            <a:r>
              <a:rPr lang="en-US" sz="1400" dirty="0" smtClean="0"/>
              <a:t>elecommunications </a:t>
            </a:r>
            <a:r>
              <a:rPr lang="en-US" sz="1400" dirty="0"/>
              <a:t>by the VA user community.</a:t>
            </a:r>
          </a:p>
          <a:p>
            <a:pPr lvl="1"/>
            <a:r>
              <a:rPr lang="en-US" sz="1400" dirty="0"/>
              <a:t>45,000 new VA employees in past 6 years</a:t>
            </a:r>
          </a:p>
          <a:p>
            <a:pPr lvl="1"/>
            <a:r>
              <a:rPr lang="en-US" sz="1400" dirty="0" smtClean="0"/>
              <a:t>$Billions of </a:t>
            </a:r>
            <a:r>
              <a:rPr lang="en-US" sz="1400" dirty="0"/>
              <a:t>new IT investments brought online since 2008 that must be sustained </a:t>
            </a:r>
          </a:p>
          <a:p>
            <a:pPr lvl="1"/>
            <a:r>
              <a:rPr lang="en-US" sz="1400" dirty="0"/>
              <a:t>Traffic on our communications backbone doubles every 18 months</a:t>
            </a:r>
            <a:r>
              <a:rPr lang="en-US" sz="1400" dirty="0" smtClean="0"/>
              <a:t>!</a:t>
            </a:r>
            <a:endParaRPr lang="en-US" sz="1400" dirty="0"/>
          </a:p>
          <a:p>
            <a:r>
              <a:rPr lang="en-US" sz="2000" b="1" dirty="0"/>
              <a:t>VA relies heavily upon industry services for system sustainment, and is </a:t>
            </a:r>
            <a:r>
              <a:rPr lang="en-US" sz="2000" b="1" dirty="0" smtClean="0"/>
              <a:t>extremely focused on cost containment strategies and maximizing the use of every taxpayer dollar.</a:t>
            </a:r>
            <a:endParaRPr lang="en-US" sz="2000" b="1" dirty="0"/>
          </a:p>
        </p:txBody>
      </p:sp>
    </p:spTree>
    <p:extLst>
      <p:ext uri="{BB962C8B-B14F-4D97-AF65-F5344CB8AC3E}">
        <p14:creationId xmlns:p14="http://schemas.microsoft.com/office/powerpoint/2010/main" val="329445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2</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a:t>National Data Center </a:t>
            </a:r>
            <a:r>
              <a:rPr lang="en-US" dirty="0" smtClean="0"/>
              <a:t/>
            </a:r>
            <a:br>
              <a:rPr lang="en-US" dirty="0" smtClean="0"/>
            </a:br>
            <a:r>
              <a:rPr lang="en-US" dirty="0" smtClean="0"/>
              <a:t>Program </a:t>
            </a:r>
            <a:r>
              <a:rPr lang="en-US" dirty="0"/>
              <a:t>(NDCP)</a:t>
            </a:r>
          </a:p>
        </p:txBody>
      </p:sp>
      <p:sp>
        <p:nvSpPr>
          <p:cNvPr id="11" name="Content Placeholder 10"/>
          <p:cNvSpPr>
            <a:spLocks noGrp="1"/>
          </p:cNvSpPr>
          <p:nvPr>
            <p:ph idx="1"/>
          </p:nvPr>
        </p:nvSpPr>
        <p:spPr>
          <a:xfrm>
            <a:off x="457200" y="1600200"/>
            <a:ext cx="8229600" cy="5105400"/>
          </a:xfrm>
        </p:spPr>
        <p:txBody>
          <a:bodyPr/>
          <a:lstStyle/>
          <a:p>
            <a:pPr lvl="0"/>
            <a:r>
              <a:rPr lang="en-US" sz="1400" dirty="0" smtClean="0"/>
              <a:t>NDCP is meant </a:t>
            </a:r>
            <a:r>
              <a:rPr lang="x-none" sz="1400" smtClean="0"/>
              <a:t>to </a:t>
            </a:r>
            <a:r>
              <a:rPr lang="x-none" sz="1400"/>
              <a:t>reduce the footprint of our data center </a:t>
            </a:r>
            <a:r>
              <a:rPr lang="x-none" sz="1400" smtClean="0"/>
              <a:t>portfolio</a:t>
            </a:r>
            <a:r>
              <a:rPr lang="en-US" sz="1400" dirty="0"/>
              <a:t>;</a:t>
            </a:r>
            <a:r>
              <a:rPr lang="en-US" sz="1400" dirty="0" smtClean="0"/>
              <a:t> </a:t>
            </a:r>
            <a:r>
              <a:rPr lang="en-US" sz="1400" dirty="0"/>
              <a:t>reduce </a:t>
            </a:r>
            <a:r>
              <a:rPr lang="en-US" sz="1400" dirty="0" smtClean="0"/>
              <a:t>computing </a:t>
            </a:r>
            <a:r>
              <a:rPr lang="en-US" sz="1400" dirty="0"/>
              <a:t>costs </a:t>
            </a:r>
            <a:r>
              <a:rPr lang="en-US" sz="1400" dirty="0" smtClean="0"/>
              <a:t>across </a:t>
            </a:r>
            <a:r>
              <a:rPr lang="en-US" sz="1400" dirty="0"/>
              <a:t>hundreds of </a:t>
            </a:r>
            <a:r>
              <a:rPr lang="en-US" sz="1400" dirty="0" smtClean="0"/>
              <a:t>VA sites </a:t>
            </a:r>
            <a:r>
              <a:rPr lang="en-US" sz="1400" dirty="0"/>
              <a:t>through </a:t>
            </a:r>
            <a:r>
              <a:rPr lang="x-none" sz="1400" smtClean="0"/>
              <a:t>standardization</a:t>
            </a:r>
            <a:r>
              <a:rPr lang="en-US" sz="1400" dirty="0" smtClean="0"/>
              <a:t>, </a:t>
            </a:r>
            <a:r>
              <a:rPr lang="x-none" sz="1400" smtClean="0"/>
              <a:t>consolidation</a:t>
            </a:r>
            <a:r>
              <a:rPr lang="en-US" sz="1400" dirty="0" smtClean="0"/>
              <a:t> and virtualization; and improve </a:t>
            </a:r>
            <a:r>
              <a:rPr lang="en-US" sz="1400" dirty="0"/>
              <a:t>reliability and performance. </a:t>
            </a:r>
            <a:endParaRPr lang="en-US" sz="1400" dirty="0" smtClean="0"/>
          </a:p>
          <a:p>
            <a:pPr lvl="0"/>
            <a:r>
              <a:rPr lang="en-US" sz="1400" dirty="0" smtClean="0"/>
              <a:t>NDCP pre-dates </a:t>
            </a:r>
            <a:r>
              <a:rPr lang="x-none" sz="1400" smtClean="0"/>
              <a:t>the </a:t>
            </a:r>
            <a:r>
              <a:rPr lang="x-none" sz="1400"/>
              <a:t>OMB F</a:t>
            </a:r>
            <a:r>
              <a:rPr lang="en-US" sz="1400" dirty="0"/>
              <a:t>ederal Data Center Consolidation Initiative (F</a:t>
            </a:r>
            <a:r>
              <a:rPr lang="x-none" sz="1400"/>
              <a:t>DCCI</a:t>
            </a:r>
            <a:r>
              <a:rPr lang="en-US" sz="1400" dirty="0"/>
              <a:t>)</a:t>
            </a:r>
            <a:r>
              <a:rPr lang="x-none" sz="1400"/>
              <a:t> </a:t>
            </a:r>
            <a:r>
              <a:rPr lang="en-US" sz="1400" dirty="0" smtClean="0"/>
              <a:t>but aligns with FDCCI.</a:t>
            </a:r>
            <a:endParaRPr lang="en-US" sz="1400" dirty="0"/>
          </a:p>
          <a:p>
            <a:r>
              <a:rPr lang="en-US" sz="1400" dirty="0" smtClean="0"/>
              <a:t>OMB </a:t>
            </a:r>
            <a:r>
              <a:rPr lang="en-US" sz="1400" dirty="0"/>
              <a:t>has asked agencies to categorize their data centers as either core or non-core and has established a goal for agencies to consolidate 40% of non-core data centers</a:t>
            </a:r>
            <a:r>
              <a:rPr lang="en-US" sz="1400" dirty="0" smtClean="0"/>
              <a:t>.  </a:t>
            </a:r>
          </a:p>
          <a:p>
            <a:r>
              <a:rPr lang="en-US" sz="1400" dirty="0" smtClean="0"/>
              <a:t>Core</a:t>
            </a:r>
            <a:r>
              <a:rPr lang="x-none" sz="1400" smtClean="0"/>
              <a:t> </a:t>
            </a:r>
            <a:r>
              <a:rPr lang="x-none" sz="1400"/>
              <a:t>data centers will </a:t>
            </a:r>
            <a:r>
              <a:rPr lang="en-US" sz="1400" dirty="0" smtClean="0"/>
              <a:t>host</a:t>
            </a:r>
            <a:r>
              <a:rPr lang="x-none" sz="1400" smtClean="0"/>
              <a:t> </a:t>
            </a:r>
            <a:r>
              <a:rPr lang="x-none" sz="1400"/>
              <a:t>for </a:t>
            </a:r>
            <a:r>
              <a:rPr lang="x-none" sz="1400" smtClean="0"/>
              <a:t>enterprise</a:t>
            </a:r>
            <a:r>
              <a:rPr lang="en-US" sz="1400" dirty="0" smtClean="0"/>
              <a:t> level</a:t>
            </a:r>
            <a:r>
              <a:rPr lang="x-none" sz="1400" smtClean="0"/>
              <a:t> </a:t>
            </a:r>
            <a:r>
              <a:rPr lang="x-none" sz="1400"/>
              <a:t>IT systems and </a:t>
            </a:r>
            <a:r>
              <a:rPr lang="en-US" sz="1400" dirty="0" smtClean="0"/>
              <a:t>act as the</a:t>
            </a:r>
            <a:r>
              <a:rPr lang="x-none" sz="1400" smtClean="0"/>
              <a:t> </a:t>
            </a:r>
            <a:r>
              <a:rPr lang="x-none" sz="1400"/>
              <a:t>hub for distribution </a:t>
            </a:r>
            <a:r>
              <a:rPr lang="en-US" sz="1400" dirty="0"/>
              <a:t>t</a:t>
            </a:r>
            <a:r>
              <a:rPr lang="x-none" sz="1400"/>
              <a:t>o a secondary layer of non-core mission focused data centers </a:t>
            </a:r>
            <a:r>
              <a:rPr lang="en-US" sz="1400" dirty="0" smtClean="0"/>
              <a:t>supporting distributed, non-enterprise applications and services.</a:t>
            </a:r>
          </a:p>
          <a:p>
            <a:r>
              <a:rPr lang="x-none" sz="1400" smtClean="0"/>
              <a:t>The </a:t>
            </a:r>
            <a:r>
              <a:rPr lang="x-none" sz="1400"/>
              <a:t>first two phases of the data center consolidation effort will optimize, standardize, and consolidate VA’s mission critical legacy health record systems to enable less costly,</a:t>
            </a:r>
            <a:r>
              <a:rPr lang="en-US" sz="1400" dirty="0"/>
              <a:t> more</a:t>
            </a:r>
            <a:r>
              <a:rPr lang="x-none" sz="1400"/>
              <a:t> sustainable architecture and enhance patient data security through </a:t>
            </a:r>
            <a:r>
              <a:rPr lang="en-US" sz="1400" dirty="0"/>
              <a:t>consolidation to hardened data centers providing </a:t>
            </a:r>
            <a:r>
              <a:rPr lang="x-none" sz="1400"/>
              <a:t>improved high availability, disaster recovery, and continuation of operations capabilities while transitioning to commodity platforms</a:t>
            </a:r>
            <a:r>
              <a:rPr lang="en-US" sz="1400" dirty="0"/>
              <a:t>.</a:t>
            </a:r>
            <a:r>
              <a:rPr lang="x-none" sz="1400"/>
              <a:t>  </a:t>
            </a:r>
            <a:endParaRPr lang="en-US" sz="1400" dirty="0"/>
          </a:p>
          <a:p>
            <a:pPr lvl="1"/>
            <a:r>
              <a:rPr lang="x-none" sz="1400" smtClean="0"/>
              <a:t>Phase </a:t>
            </a:r>
            <a:r>
              <a:rPr lang="x-none" sz="1400"/>
              <a:t>1 </a:t>
            </a:r>
            <a:r>
              <a:rPr lang="en-US" sz="1400" dirty="0" smtClean="0"/>
              <a:t>will </a:t>
            </a:r>
            <a:r>
              <a:rPr lang="x-none" sz="1400" smtClean="0"/>
              <a:t>consolidat</a:t>
            </a:r>
            <a:r>
              <a:rPr lang="en-US" sz="1400" dirty="0" smtClean="0"/>
              <a:t>e </a:t>
            </a:r>
            <a:r>
              <a:rPr lang="x-none" sz="1400"/>
              <a:t>and </a:t>
            </a:r>
            <a:r>
              <a:rPr lang="x-none" sz="1400" smtClean="0"/>
              <a:t>collocat</a:t>
            </a:r>
            <a:r>
              <a:rPr lang="en-US" sz="1400" dirty="0" smtClean="0"/>
              <a:t>e </a:t>
            </a:r>
            <a:r>
              <a:rPr lang="en-US" sz="1400" dirty="0"/>
              <a:t>Veterans Health </a:t>
            </a:r>
            <a:r>
              <a:rPr lang="en-US" sz="1400" dirty="0" smtClean="0"/>
              <a:t>Information Systems and </a:t>
            </a:r>
            <a:r>
              <a:rPr lang="en-US" sz="1400" dirty="0"/>
              <a:t>Technology Architecture (VistA) systems</a:t>
            </a:r>
            <a:r>
              <a:rPr lang="x-none" sz="1400" smtClean="0"/>
              <a:t> from </a:t>
            </a:r>
            <a:r>
              <a:rPr lang="x-none" sz="1400"/>
              <a:t>VA </a:t>
            </a:r>
            <a:r>
              <a:rPr lang="x-none" sz="1400" smtClean="0"/>
              <a:t>M</a:t>
            </a:r>
            <a:r>
              <a:rPr lang="en-US" sz="1400" dirty="0" smtClean="0"/>
              <a:t>edical </a:t>
            </a:r>
            <a:r>
              <a:rPr lang="x-none" sz="1400"/>
              <a:t>C</a:t>
            </a:r>
            <a:r>
              <a:rPr lang="en-US" sz="1400" dirty="0"/>
              <a:t>enter</a:t>
            </a:r>
            <a:r>
              <a:rPr lang="x-none" sz="1400"/>
              <a:t> computer rooms</a:t>
            </a:r>
            <a:r>
              <a:rPr lang="en-US" sz="1400" dirty="0"/>
              <a:t> in</a:t>
            </a:r>
            <a:r>
              <a:rPr lang="x-none" sz="1400"/>
              <a:t> Regions 2 and 3 into shared </a:t>
            </a:r>
            <a:r>
              <a:rPr lang="x-none" sz="1400" smtClean="0"/>
              <a:t>data </a:t>
            </a:r>
            <a:r>
              <a:rPr lang="x-none" sz="1400"/>
              <a:t>centers. </a:t>
            </a:r>
            <a:endParaRPr lang="en-US" sz="1400" dirty="0"/>
          </a:p>
          <a:p>
            <a:pPr lvl="1"/>
            <a:r>
              <a:rPr lang="x-none" sz="1400"/>
              <a:t>Phase </a:t>
            </a:r>
            <a:r>
              <a:rPr lang="x-none" sz="1400" smtClean="0"/>
              <a:t>2</a:t>
            </a:r>
            <a:r>
              <a:rPr lang="en-US" sz="1400" dirty="0" smtClean="0"/>
              <a:t> </a:t>
            </a:r>
            <a:r>
              <a:rPr lang="x-none" sz="1400" smtClean="0"/>
              <a:t>will </a:t>
            </a:r>
            <a:r>
              <a:rPr lang="x-none" sz="1400"/>
              <a:t>consolidate and upgrade VA health record systems from our pre-consolidated Region 1 and 4 data centers to match Regions 2 and 3, with migrations to the new platforms</a:t>
            </a:r>
            <a:r>
              <a:rPr lang="en-US" sz="1400" dirty="0"/>
              <a:t>.</a:t>
            </a:r>
          </a:p>
          <a:p>
            <a:pPr lvl="0"/>
            <a:r>
              <a:rPr lang="en-US" sz="1400" dirty="0"/>
              <a:t>Concurrently, VA will conduct a series of pilots to validate site selection and consolidation methodologies, as well </a:t>
            </a:r>
            <a:r>
              <a:rPr lang="en-US" sz="1400" dirty="0" smtClean="0"/>
              <a:t>as the </a:t>
            </a:r>
            <a:r>
              <a:rPr lang="en-US" sz="1400" dirty="0"/>
              <a:t>return on investment for data center consolidation within VA</a:t>
            </a:r>
            <a:r>
              <a:rPr lang="en-US" sz="1400" dirty="0" smtClean="0"/>
              <a:t>.</a:t>
            </a:r>
            <a:endParaRPr lang="en-US" sz="1000" dirty="0"/>
          </a:p>
          <a:p>
            <a:pPr marL="0" indent="0">
              <a:buNone/>
            </a:pPr>
            <a:endParaRPr lang="en-US" sz="1000" dirty="0" smtClean="0"/>
          </a:p>
        </p:txBody>
      </p:sp>
    </p:spTree>
    <p:extLst>
      <p:ext uri="{BB962C8B-B14F-4D97-AF65-F5344CB8AC3E}">
        <p14:creationId xmlns:p14="http://schemas.microsoft.com/office/powerpoint/2010/main" val="329445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3</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a:t>National Service Desk (NSD)</a:t>
            </a:r>
          </a:p>
        </p:txBody>
      </p:sp>
      <p:sp>
        <p:nvSpPr>
          <p:cNvPr id="11" name="Content Placeholder 10"/>
          <p:cNvSpPr>
            <a:spLocks noGrp="1"/>
          </p:cNvSpPr>
          <p:nvPr>
            <p:ph idx="1"/>
          </p:nvPr>
        </p:nvSpPr>
        <p:spPr>
          <a:xfrm>
            <a:off x="457200" y="1600200"/>
            <a:ext cx="8229600" cy="4953000"/>
          </a:xfrm>
        </p:spPr>
        <p:txBody>
          <a:bodyPr/>
          <a:lstStyle/>
          <a:p>
            <a:pPr lvl="0"/>
            <a:r>
              <a:rPr lang="en-US" sz="1400" dirty="0"/>
              <a:t>The VA National Service Desk (NSD) serves as the single point of contact for all VA IT support requests with a focus on Tier 1 First Contact Resolution for improved VA customer satisfaction; provides coordination of IT incident management to assure service disruptions are expediently resolved for improved availability; and is implementing a standardized set of processes for IT Service Management (ITSM) activities across the Department for improved service delivery.</a:t>
            </a:r>
          </a:p>
          <a:p>
            <a:pPr lvl="0"/>
            <a:r>
              <a:rPr lang="en-US" sz="1400" dirty="0"/>
              <a:t>To streamline ITSM processes, OIT is realigning all field Help/Service Desks under the umbrella of the NSD. </a:t>
            </a:r>
          </a:p>
          <a:p>
            <a:pPr lvl="0"/>
            <a:r>
              <a:rPr lang="en-US" sz="1400" dirty="0" smtClean="0"/>
              <a:t>NSD </a:t>
            </a:r>
            <a:r>
              <a:rPr lang="en-US" sz="1400" dirty="0"/>
              <a:t>was officially established in </a:t>
            </a:r>
            <a:r>
              <a:rPr lang="en-US" sz="1400" dirty="0" smtClean="0"/>
              <a:t>FY2011, and has </a:t>
            </a:r>
            <a:r>
              <a:rPr lang="en-US" sz="1400" dirty="0"/>
              <a:t>experienced a 20%+ growth since inception and continues to expand with the Tier 1 consolidation and new </a:t>
            </a:r>
            <a:r>
              <a:rPr lang="en-US" sz="1400" dirty="0" smtClean="0"/>
              <a:t>VA initiatives deployed and supported by OIT.  </a:t>
            </a:r>
            <a:endParaRPr lang="en-US" sz="1400" dirty="0"/>
          </a:p>
          <a:p>
            <a:pPr lvl="0"/>
            <a:r>
              <a:rPr lang="en-US" sz="1400" dirty="0"/>
              <a:t>B</a:t>
            </a:r>
            <a:r>
              <a:rPr lang="en-US" sz="1400" dirty="0" smtClean="0"/>
              <a:t>usiness </a:t>
            </a:r>
            <a:r>
              <a:rPr lang="en-US" sz="1400" dirty="0"/>
              <a:t>drivers behind </a:t>
            </a:r>
            <a:r>
              <a:rPr lang="en-US" sz="1400" dirty="0" smtClean="0"/>
              <a:t>these </a:t>
            </a:r>
            <a:r>
              <a:rPr lang="en-US" sz="1400" dirty="0"/>
              <a:t>increases include but are not limited to:</a:t>
            </a:r>
          </a:p>
          <a:p>
            <a:pPr lvl="1"/>
            <a:r>
              <a:rPr lang="en-US" sz="1400" dirty="0" smtClean="0"/>
              <a:t>Increase in the number of users of VA systems and infrastructure</a:t>
            </a:r>
          </a:p>
          <a:p>
            <a:pPr lvl="1"/>
            <a:r>
              <a:rPr lang="en-US" sz="1400" dirty="0" smtClean="0"/>
              <a:t>New systems and applications supporting VA initiatives</a:t>
            </a:r>
            <a:endParaRPr lang="en-US" sz="1400" dirty="0"/>
          </a:p>
          <a:p>
            <a:pPr lvl="1"/>
            <a:r>
              <a:rPr lang="en-US" sz="1400" dirty="0" smtClean="0"/>
              <a:t>Newly </a:t>
            </a:r>
            <a:r>
              <a:rPr lang="en-US" sz="1400" dirty="0"/>
              <a:t>implemented </a:t>
            </a:r>
            <a:r>
              <a:rPr lang="en-US" sz="1400" dirty="0" smtClean="0"/>
              <a:t>processes </a:t>
            </a:r>
            <a:r>
              <a:rPr lang="en-US" sz="1400" dirty="0"/>
              <a:t>such as Swift Action and Triage (SWAT) </a:t>
            </a:r>
            <a:r>
              <a:rPr lang="en-US" sz="1400" dirty="0" smtClean="0"/>
              <a:t>response </a:t>
            </a:r>
            <a:r>
              <a:rPr lang="en-US" sz="1400" dirty="0"/>
              <a:t>implemented to more expediently resolve service </a:t>
            </a:r>
            <a:r>
              <a:rPr lang="en-US" sz="1400" dirty="0" smtClean="0"/>
              <a:t>disruptions.</a:t>
            </a:r>
            <a:endParaRPr lang="en-US" sz="1400" dirty="0"/>
          </a:p>
          <a:p>
            <a:pPr lvl="0"/>
            <a:r>
              <a:rPr lang="en-US" sz="1400" dirty="0" smtClean="0"/>
              <a:t>NSD </a:t>
            </a:r>
            <a:r>
              <a:rPr lang="en-US" sz="1400" dirty="0"/>
              <a:t>is working to unify </a:t>
            </a:r>
            <a:r>
              <a:rPr lang="en-US" sz="1400" dirty="0" smtClean="0"/>
              <a:t>numerous </a:t>
            </a:r>
            <a:r>
              <a:rPr lang="en-US" sz="1400" dirty="0"/>
              <a:t>help </a:t>
            </a:r>
            <a:r>
              <a:rPr lang="en-US" sz="1400" dirty="0" smtClean="0"/>
              <a:t>desks, implementing both standard practices and a standard tool set in conjunction.  The implementation entails consolidation of </a:t>
            </a:r>
            <a:r>
              <a:rPr lang="en-US" sz="1400" dirty="0"/>
              <a:t>disparate </a:t>
            </a:r>
            <a:r>
              <a:rPr lang="en-US" sz="1400" dirty="0" smtClean="0"/>
              <a:t>operations with variation in procedures, functions, capacity and maturity.</a:t>
            </a:r>
            <a:r>
              <a:rPr lang="en-US" sz="1400" b="1" dirty="0" smtClean="0">
                <a:solidFill>
                  <a:srgbClr val="92D050"/>
                </a:solidFill>
              </a:rPr>
              <a:t> </a:t>
            </a:r>
            <a:endParaRPr lang="en-US" sz="1400" b="1" dirty="0">
              <a:solidFill>
                <a:srgbClr val="92D050"/>
              </a:solidFill>
            </a:endParaRPr>
          </a:p>
          <a:p>
            <a:pPr lvl="0"/>
            <a:r>
              <a:rPr lang="en-US" sz="1400" dirty="0"/>
              <a:t>While working to align the Help/Service Desks, NSD </a:t>
            </a:r>
            <a:r>
              <a:rPr lang="en-US" sz="1400" dirty="0" smtClean="0"/>
              <a:t>is striving to </a:t>
            </a:r>
            <a:r>
              <a:rPr lang="en-US" sz="1400" dirty="0"/>
              <a:t>increase VA customer satisfaction and excellence in service delivery by monitoring operations through metrics and continuous service/ process improvement</a:t>
            </a:r>
            <a:r>
              <a:rPr lang="en-US" sz="1400" dirty="0" smtClean="0"/>
              <a:t>.</a:t>
            </a:r>
          </a:p>
          <a:p>
            <a:pPr lvl="0"/>
            <a:r>
              <a:rPr lang="en-US" sz="1400" dirty="0" smtClean="0"/>
              <a:t>These efforts are heavily reliant upon contracted services.</a:t>
            </a:r>
            <a:endParaRPr lang="en-US" sz="1400" dirty="0"/>
          </a:p>
        </p:txBody>
      </p:sp>
    </p:spTree>
    <p:extLst>
      <p:ext uri="{BB962C8B-B14F-4D97-AF65-F5344CB8AC3E}">
        <p14:creationId xmlns:p14="http://schemas.microsoft.com/office/powerpoint/2010/main" val="2349592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4</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
            </a:r>
            <a:br>
              <a:rPr lang="en-US" dirty="0" smtClean="0"/>
            </a:br>
            <a:r>
              <a:rPr lang="en-US" dirty="0"/>
              <a:t>Microsoft </a:t>
            </a:r>
            <a:r>
              <a:rPr lang="en-US" dirty="0" smtClean="0"/>
              <a:t>Exchange</a:t>
            </a:r>
            <a:endParaRPr lang="en-US" sz="2800" i="1" dirty="0">
              <a:solidFill>
                <a:srgbClr val="FF0000"/>
              </a:solidFill>
            </a:endParaRPr>
          </a:p>
        </p:txBody>
      </p:sp>
      <p:sp>
        <p:nvSpPr>
          <p:cNvPr id="11" name="Content Placeholder 10"/>
          <p:cNvSpPr>
            <a:spLocks noGrp="1"/>
          </p:cNvSpPr>
          <p:nvPr>
            <p:ph idx="1"/>
          </p:nvPr>
        </p:nvSpPr>
        <p:spPr/>
        <p:txBody>
          <a:bodyPr/>
          <a:lstStyle/>
          <a:p>
            <a:pPr lvl="0"/>
            <a:r>
              <a:rPr lang="en-US" sz="1600" dirty="0" smtClean="0"/>
              <a:t>VA’s email system – both hardware and software –  is due for replacement</a:t>
            </a:r>
            <a:r>
              <a:rPr lang="en-US" sz="1600" dirty="0"/>
              <a:t>. The existing hardware supports roughly 540,000 mailboxes.  </a:t>
            </a:r>
            <a:endParaRPr lang="en-US" sz="1600" dirty="0" smtClean="0"/>
          </a:p>
          <a:p>
            <a:endParaRPr lang="en-US" sz="1600" dirty="0" smtClean="0"/>
          </a:p>
          <a:p>
            <a:r>
              <a:rPr lang="en-US" sz="1600" dirty="0" smtClean="0"/>
              <a:t>The </a:t>
            </a:r>
            <a:r>
              <a:rPr lang="en-US" sz="1600" dirty="0"/>
              <a:t>solution should </a:t>
            </a:r>
            <a:r>
              <a:rPr lang="en-US" sz="1600" dirty="0" smtClean="0"/>
              <a:t>provide for:</a:t>
            </a:r>
          </a:p>
          <a:p>
            <a:pPr lvl="1"/>
            <a:r>
              <a:rPr lang="en-US" sz="1600" dirty="0" smtClean="0"/>
              <a:t>data resiliency</a:t>
            </a:r>
          </a:p>
          <a:p>
            <a:pPr lvl="1"/>
            <a:r>
              <a:rPr lang="en-US" sz="1600" dirty="0" smtClean="0"/>
              <a:t>site resiliency</a:t>
            </a:r>
          </a:p>
          <a:p>
            <a:pPr lvl="1"/>
            <a:r>
              <a:rPr lang="en-US" sz="1600" dirty="0" smtClean="0"/>
              <a:t>an </a:t>
            </a:r>
            <a:r>
              <a:rPr lang="en-US" sz="1600" dirty="0"/>
              <a:t>increased number of </a:t>
            </a:r>
            <a:r>
              <a:rPr lang="en-US" sz="1600" dirty="0" smtClean="0"/>
              <a:t>mailboxes</a:t>
            </a:r>
          </a:p>
          <a:p>
            <a:pPr lvl="1"/>
            <a:r>
              <a:rPr lang="en-US" sz="1600" dirty="0" smtClean="0"/>
              <a:t>increased </a:t>
            </a:r>
            <a:r>
              <a:rPr lang="en-US" sz="1600" dirty="0"/>
              <a:t>storage </a:t>
            </a:r>
            <a:r>
              <a:rPr lang="en-US" sz="1600" dirty="0" smtClean="0"/>
              <a:t>limits per mailbox</a:t>
            </a:r>
          </a:p>
          <a:p>
            <a:pPr lvl="1"/>
            <a:r>
              <a:rPr lang="en-US" sz="1600" dirty="0"/>
              <a:t>r</a:t>
            </a:r>
            <a:r>
              <a:rPr lang="en-US" sz="1600" dirty="0" smtClean="0"/>
              <a:t>obust support </a:t>
            </a:r>
            <a:r>
              <a:rPr lang="en-US" sz="1600" dirty="0"/>
              <a:t>for mobile </a:t>
            </a:r>
            <a:r>
              <a:rPr lang="en-US" sz="1600" dirty="0" smtClean="0"/>
              <a:t>solutions</a:t>
            </a:r>
          </a:p>
          <a:p>
            <a:pPr lvl="1"/>
            <a:r>
              <a:rPr lang="en-US" sz="1600" dirty="0"/>
              <a:t>a</a:t>
            </a:r>
            <a:r>
              <a:rPr lang="en-US" sz="1600" dirty="0" smtClean="0"/>
              <a:t>rchiving</a:t>
            </a:r>
          </a:p>
          <a:p>
            <a:pPr lvl="1"/>
            <a:r>
              <a:rPr lang="en-US" sz="1600" dirty="0" smtClean="0"/>
              <a:t>seven </a:t>
            </a:r>
            <a:r>
              <a:rPr lang="en-US" sz="1600" dirty="0"/>
              <a:t>years of data </a:t>
            </a:r>
            <a:r>
              <a:rPr lang="en-US" sz="1600" dirty="0" smtClean="0"/>
              <a:t>retention</a:t>
            </a:r>
          </a:p>
          <a:p>
            <a:pPr lvl="1"/>
            <a:r>
              <a:rPr lang="en-US" sz="1600" dirty="0" smtClean="0"/>
              <a:t>support of eDiscovery</a:t>
            </a:r>
          </a:p>
        </p:txBody>
      </p:sp>
    </p:spTree>
    <p:extLst>
      <p:ext uri="{BB962C8B-B14F-4D97-AF65-F5344CB8AC3E}">
        <p14:creationId xmlns:p14="http://schemas.microsoft.com/office/powerpoint/2010/main" val="4165012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5</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Mobile </a:t>
            </a:r>
            <a:r>
              <a:rPr lang="en-US" dirty="0"/>
              <a:t>and the Next </a:t>
            </a:r>
            <a:r>
              <a:rPr lang="en-US" dirty="0" smtClean="0"/>
              <a:t/>
            </a:r>
            <a:br>
              <a:rPr lang="en-US" dirty="0" smtClean="0"/>
            </a:br>
            <a:r>
              <a:rPr lang="en-US" dirty="0" smtClean="0"/>
              <a:t>Generation Platform</a:t>
            </a:r>
            <a:endParaRPr lang="en-US" dirty="0"/>
          </a:p>
        </p:txBody>
      </p:sp>
      <p:sp>
        <p:nvSpPr>
          <p:cNvPr id="11" name="Content Placeholder 10"/>
          <p:cNvSpPr>
            <a:spLocks noGrp="1"/>
          </p:cNvSpPr>
          <p:nvPr>
            <p:ph idx="1"/>
          </p:nvPr>
        </p:nvSpPr>
        <p:spPr>
          <a:xfrm>
            <a:off x="457200" y="1600200"/>
            <a:ext cx="8229600" cy="5181600"/>
          </a:xfrm>
        </p:spPr>
        <p:txBody>
          <a:bodyPr/>
          <a:lstStyle/>
          <a:p>
            <a:pPr lvl="0"/>
            <a:r>
              <a:rPr lang="en-US" sz="1600" dirty="0" smtClean="0"/>
              <a:t>VA </a:t>
            </a:r>
            <a:r>
              <a:rPr lang="en-US" sz="1600" dirty="0"/>
              <a:t>is increasing </a:t>
            </a:r>
            <a:r>
              <a:rPr lang="en-US" sz="1600" dirty="0" smtClean="0"/>
              <a:t>use </a:t>
            </a:r>
            <a:r>
              <a:rPr lang="en-US" sz="1600" dirty="0"/>
              <a:t>of mobile technologies to enable better service delivery to Veterans </a:t>
            </a:r>
            <a:r>
              <a:rPr lang="en-US" sz="1600" dirty="0" smtClean="0"/>
              <a:t>for both clinical </a:t>
            </a:r>
            <a:r>
              <a:rPr lang="en-US" sz="1600" dirty="0"/>
              <a:t>and non-clinical </a:t>
            </a:r>
            <a:r>
              <a:rPr lang="en-US" sz="1600" dirty="0" smtClean="0"/>
              <a:t>benefits.</a:t>
            </a:r>
          </a:p>
          <a:p>
            <a:r>
              <a:rPr lang="en-US" sz="1600" dirty="0"/>
              <a:t>Current number of devices on the network:</a:t>
            </a:r>
          </a:p>
          <a:p>
            <a:pPr lvl="1"/>
            <a:r>
              <a:rPr lang="en-US" sz="1600" dirty="0"/>
              <a:t>1,200+ iOS devices</a:t>
            </a:r>
          </a:p>
          <a:p>
            <a:pPr lvl="1"/>
            <a:r>
              <a:rPr lang="en-US" sz="1600" dirty="0"/>
              <a:t>40+ Android devices</a:t>
            </a:r>
          </a:p>
          <a:p>
            <a:pPr lvl="1"/>
            <a:r>
              <a:rPr lang="en-US" sz="1600" dirty="0"/>
              <a:t>21,000+ BlackBerry devices</a:t>
            </a:r>
          </a:p>
          <a:p>
            <a:pPr lvl="1"/>
            <a:r>
              <a:rPr lang="en-US" sz="1600" dirty="0"/>
              <a:t>Projected to acquire up to 12,000 more mobile devices in the next year</a:t>
            </a:r>
          </a:p>
          <a:p>
            <a:r>
              <a:rPr lang="en-US" sz="1600" dirty="0"/>
              <a:t>To </a:t>
            </a:r>
            <a:r>
              <a:rPr lang="en-US" sz="1600" dirty="0" smtClean="0"/>
              <a:t>ensure device and data security, manage the devices, facilitate standards and enforce policy compliance, VA OIT deployed a </a:t>
            </a:r>
            <a:r>
              <a:rPr lang="en-US" sz="1600" dirty="0"/>
              <a:t>mobile device management solution (MDM</a:t>
            </a:r>
            <a:r>
              <a:rPr lang="en-US" sz="1600" dirty="0" smtClean="0"/>
              <a:t>).  </a:t>
            </a:r>
            <a:endParaRPr lang="en-US" sz="1600" dirty="0"/>
          </a:p>
          <a:p>
            <a:r>
              <a:rPr lang="en-US" sz="1600" dirty="0"/>
              <a:t>A mobile application environment (MAE) </a:t>
            </a:r>
            <a:r>
              <a:rPr lang="en-US" sz="1600" dirty="0" smtClean="0"/>
              <a:t>was also implemented to bring </a:t>
            </a:r>
            <a:r>
              <a:rPr lang="en-US" sz="1600" dirty="0"/>
              <a:t>applications from concept to production in a compartmentalized location.</a:t>
            </a:r>
          </a:p>
          <a:p>
            <a:r>
              <a:rPr lang="en-US" sz="1600" dirty="0" smtClean="0"/>
              <a:t>VA’s</a:t>
            </a:r>
            <a:r>
              <a:rPr lang="x-none" sz="1600" smtClean="0"/>
              <a:t> </a:t>
            </a:r>
            <a:r>
              <a:rPr lang="x-none" sz="1600"/>
              <a:t>Mobile Application Management Group </a:t>
            </a:r>
            <a:r>
              <a:rPr lang="en-US" sz="1600" dirty="0" smtClean="0"/>
              <a:t>works to take </a:t>
            </a:r>
            <a:r>
              <a:rPr lang="x-none" sz="1600" smtClean="0"/>
              <a:t>apps </a:t>
            </a:r>
            <a:r>
              <a:rPr lang="x-none" sz="1600"/>
              <a:t>from concept to production faster and more efficiently to meet the demands </a:t>
            </a:r>
            <a:r>
              <a:rPr lang="en-US" sz="1600" dirty="0" smtClean="0"/>
              <a:t>and expectations that end users have for </a:t>
            </a:r>
            <a:r>
              <a:rPr lang="x-none" sz="1600" smtClean="0"/>
              <a:t>mobile</a:t>
            </a:r>
            <a:r>
              <a:rPr lang="en-US" sz="1600" dirty="0" smtClean="0"/>
              <a:t> functionality.</a:t>
            </a:r>
            <a:endParaRPr lang="en-US" sz="1600" dirty="0"/>
          </a:p>
          <a:p>
            <a:r>
              <a:rPr lang="en-US" sz="1600" dirty="0" smtClean="0"/>
              <a:t>Upcoming focus areas include </a:t>
            </a:r>
            <a:r>
              <a:rPr lang="en-US" sz="1600" dirty="0"/>
              <a:t>management, security, application development environments and </a:t>
            </a:r>
            <a:r>
              <a:rPr lang="en-US" sz="1600" dirty="0" smtClean="0"/>
              <a:t>devices –  all components of a comprehensive mobile strategy.  Included will be an assessment of options for BYOD with the desire to reduce </a:t>
            </a:r>
            <a:r>
              <a:rPr lang="en-US" sz="1600" dirty="0"/>
              <a:t>costs, </a:t>
            </a:r>
            <a:r>
              <a:rPr lang="en-US" sz="1600" dirty="0" smtClean="0"/>
              <a:t>permit </a:t>
            </a:r>
            <a:r>
              <a:rPr lang="en-US" sz="1600" dirty="0"/>
              <a:t>devices </a:t>
            </a:r>
            <a:r>
              <a:rPr lang="en-US" sz="1600" dirty="0" smtClean="0"/>
              <a:t>with which users </a:t>
            </a:r>
            <a:r>
              <a:rPr lang="en-US" sz="1600" dirty="0"/>
              <a:t>are comfortable </a:t>
            </a:r>
            <a:r>
              <a:rPr lang="en-US" sz="1600" dirty="0" smtClean="0"/>
              <a:t>and secure </a:t>
            </a:r>
            <a:r>
              <a:rPr lang="en-US" sz="1600" dirty="0"/>
              <a:t>VA </a:t>
            </a:r>
            <a:r>
              <a:rPr lang="en-US" sz="1600" dirty="0" smtClean="0"/>
              <a:t>data and infrastructure </a:t>
            </a:r>
            <a:r>
              <a:rPr lang="en-US" sz="1600" dirty="0"/>
              <a:t>regardless of </a:t>
            </a:r>
            <a:r>
              <a:rPr lang="en-US" sz="1600" dirty="0" smtClean="0"/>
              <a:t>the state </a:t>
            </a:r>
            <a:r>
              <a:rPr lang="en-US" sz="1600" dirty="0"/>
              <a:t>of </a:t>
            </a:r>
            <a:r>
              <a:rPr lang="en-US" sz="1600" dirty="0" smtClean="0"/>
              <a:t>the user’s endpoint.</a:t>
            </a:r>
            <a:endParaRPr lang="en-US" sz="1600" dirty="0"/>
          </a:p>
          <a:p>
            <a:pPr marL="0" indent="0">
              <a:buNone/>
            </a:pPr>
            <a:endParaRPr lang="en-US" sz="1400" dirty="0" smtClean="0"/>
          </a:p>
        </p:txBody>
      </p:sp>
    </p:spTree>
    <p:extLst>
      <p:ext uri="{BB962C8B-B14F-4D97-AF65-F5344CB8AC3E}">
        <p14:creationId xmlns:p14="http://schemas.microsoft.com/office/powerpoint/2010/main" val="329445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6</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Lifecycle Management (Desktops/Laptops) </a:t>
            </a:r>
            <a:endParaRPr lang="en-US" sz="2400" i="1" dirty="0">
              <a:solidFill>
                <a:srgbClr val="FF0000"/>
              </a:solidFill>
            </a:endParaRPr>
          </a:p>
        </p:txBody>
      </p:sp>
      <p:sp>
        <p:nvSpPr>
          <p:cNvPr id="11" name="Content Placeholder 10"/>
          <p:cNvSpPr>
            <a:spLocks noGrp="1"/>
          </p:cNvSpPr>
          <p:nvPr>
            <p:ph idx="1"/>
          </p:nvPr>
        </p:nvSpPr>
        <p:spPr>
          <a:xfrm>
            <a:off x="457200" y="1600200"/>
            <a:ext cx="8229600" cy="5105400"/>
          </a:xfrm>
        </p:spPr>
        <p:txBody>
          <a:bodyPr/>
          <a:lstStyle/>
          <a:p>
            <a:pPr lvl="0"/>
            <a:r>
              <a:rPr lang="en-US" sz="1600" dirty="0" smtClean="0"/>
              <a:t>Ongoing need to perform lifecycle refreshment of VA endpoints to maintain supportability of the hardware, applications and security capabilities.</a:t>
            </a:r>
          </a:p>
          <a:p>
            <a:pPr lvl="0"/>
            <a:r>
              <a:rPr lang="en-US" sz="1600" dirty="0" smtClean="0"/>
              <a:t>Supports increased requirements and demand surrounding telework and general mobility.</a:t>
            </a:r>
          </a:p>
          <a:p>
            <a:pPr lvl="0"/>
            <a:r>
              <a:rPr lang="en-US" sz="1600" dirty="0" smtClean="0"/>
              <a:t>Desired features:  </a:t>
            </a:r>
            <a:endParaRPr lang="en-US" sz="1600" dirty="0"/>
          </a:p>
          <a:p>
            <a:pPr lvl="1"/>
            <a:r>
              <a:rPr lang="en-US" sz="1600" dirty="0" smtClean="0"/>
              <a:t>Intelligent power management capabilities</a:t>
            </a:r>
          </a:p>
          <a:p>
            <a:pPr lvl="1"/>
            <a:r>
              <a:rPr lang="en-US" sz="1600" dirty="0" smtClean="0"/>
              <a:t>Manageability</a:t>
            </a:r>
          </a:p>
          <a:p>
            <a:pPr lvl="1"/>
            <a:r>
              <a:rPr lang="en-US" sz="1600" dirty="0" smtClean="0"/>
              <a:t>Security capabilities</a:t>
            </a:r>
          </a:p>
          <a:p>
            <a:pPr lvl="1"/>
            <a:r>
              <a:rPr lang="en-US" sz="1600" dirty="0" smtClean="0"/>
              <a:t>Capacity to support the latest operating system and application requirements</a:t>
            </a:r>
            <a:endParaRPr lang="en-US" sz="1600" dirty="0"/>
          </a:p>
          <a:p>
            <a:pPr lvl="0"/>
            <a:r>
              <a:rPr lang="en-US" sz="1600" dirty="0" smtClean="0"/>
              <a:t>The initial target is refreshment of desktop </a:t>
            </a:r>
            <a:r>
              <a:rPr lang="en-US" sz="1600" dirty="0"/>
              <a:t>and laptop equipment </a:t>
            </a:r>
            <a:r>
              <a:rPr lang="en-US" sz="1600" dirty="0" smtClean="0"/>
              <a:t>already in production and due for replacement. </a:t>
            </a:r>
          </a:p>
          <a:p>
            <a:pPr lvl="1"/>
            <a:r>
              <a:rPr lang="en-US" sz="1600" dirty="0" smtClean="0"/>
              <a:t>Based </a:t>
            </a:r>
            <a:r>
              <a:rPr lang="en-US" sz="1600" dirty="0"/>
              <a:t>upon the anticipated 5-year lifecycle for PCs, the projection is 20% refresh of 370,000 PC desktops – 74,000 new PCs</a:t>
            </a:r>
          </a:p>
          <a:p>
            <a:pPr lvl="1"/>
            <a:r>
              <a:rPr lang="en-US" sz="1600" dirty="0"/>
              <a:t>Based upon the anticipated 4-year lifecycle for laptops, the projection is a 25% refresh of 40,000 Laptops – 10,000 new </a:t>
            </a:r>
            <a:r>
              <a:rPr lang="en-US" sz="1600" dirty="0" smtClean="0"/>
              <a:t>laptops</a:t>
            </a:r>
            <a:endParaRPr lang="en-US" sz="1600" dirty="0"/>
          </a:p>
        </p:txBody>
      </p:sp>
    </p:spTree>
    <p:extLst>
      <p:ext uri="{BB962C8B-B14F-4D97-AF65-F5344CB8AC3E}">
        <p14:creationId xmlns:p14="http://schemas.microsoft.com/office/powerpoint/2010/main" val="59088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7</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200" y="0"/>
            <a:ext cx="8686800" cy="1295400"/>
          </a:xfrm>
        </p:spPr>
        <p:txBody>
          <a:bodyPr/>
          <a:lstStyle/>
          <a:p>
            <a:r>
              <a:rPr lang="en-US" dirty="0" smtClean="0"/>
              <a:t>Enterprise </a:t>
            </a:r>
            <a:r>
              <a:rPr lang="en-US" dirty="0"/>
              <a:t>Voice </a:t>
            </a:r>
            <a:r>
              <a:rPr lang="en-US" dirty="0" smtClean="0"/>
              <a:t/>
            </a:r>
            <a:br>
              <a:rPr lang="en-US" dirty="0" smtClean="0"/>
            </a:br>
            <a:r>
              <a:rPr lang="en-US" dirty="0" smtClean="0"/>
              <a:t>Services </a:t>
            </a:r>
            <a:r>
              <a:rPr lang="en-US" dirty="0"/>
              <a:t>(EVS)</a:t>
            </a:r>
            <a:r>
              <a:rPr lang="en-US" sz="2400" b="1" i="1" cap="all" dirty="0"/>
              <a:t> </a:t>
            </a:r>
            <a:endParaRPr lang="en-US" sz="2400" i="1" dirty="0"/>
          </a:p>
        </p:txBody>
      </p:sp>
      <p:sp>
        <p:nvSpPr>
          <p:cNvPr id="11" name="Content Placeholder 10"/>
          <p:cNvSpPr>
            <a:spLocks noGrp="1"/>
          </p:cNvSpPr>
          <p:nvPr>
            <p:ph idx="1"/>
          </p:nvPr>
        </p:nvSpPr>
        <p:spPr>
          <a:xfrm>
            <a:off x="457200" y="1600200"/>
            <a:ext cx="8229600" cy="5181600"/>
          </a:xfrm>
        </p:spPr>
        <p:txBody>
          <a:bodyPr/>
          <a:lstStyle/>
          <a:p>
            <a:pPr lvl="0"/>
            <a:r>
              <a:rPr lang="en-US" sz="1600" dirty="0" smtClean="0"/>
              <a:t>VA </a:t>
            </a:r>
            <a:r>
              <a:rPr lang="en-US" sz="1600" dirty="0"/>
              <a:t>is piloting a </a:t>
            </a:r>
            <a:r>
              <a:rPr lang="en-US" sz="1600" dirty="0" smtClean="0"/>
              <a:t>consolidated, enterprise approach to modernizing its facility telephony platforms.  </a:t>
            </a:r>
          </a:p>
          <a:p>
            <a:endParaRPr lang="en-US" sz="1600" dirty="0" smtClean="0"/>
          </a:p>
          <a:p>
            <a:r>
              <a:rPr lang="en-US" sz="1600" dirty="0" smtClean="0"/>
              <a:t>Three </a:t>
            </a:r>
            <a:r>
              <a:rPr lang="en-US" sz="1600" dirty="0"/>
              <a:t>VA Medical Centers (including all associated satellite locations) </a:t>
            </a:r>
            <a:r>
              <a:rPr lang="en-US" sz="1600" dirty="0" smtClean="0"/>
              <a:t>were selected as proof-of-concept (PoC) sites :  </a:t>
            </a:r>
            <a:r>
              <a:rPr lang="en-US" sz="1600" dirty="0"/>
              <a:t>Fort Harrison, Montana; Charleston, South Carolina; Tennessee Valley Health Care System </a:t>
            </a:r>
            <a:r>
              <a:rPr lang="en-US" sz="1600" dirty="0" smtClean="0"/>
              <a:t>.</a:t>
            </a:r>
            <a:endParaRPr lang="en-US" sz="1600" dirty="0"/>
          </a:p>
          <a:p>
            <a:pPr lvl="0"/>
            <a:endParaRPr lang="en-US" sz="1600" dirty="0" smtClean="0"/>
          </a:p>
          <a:p>
            <a:pPr lvl="0"/>
            <a:r>
              <a:rPr lang="en-US" sz="1600" dirty="0" smtClean="0"/>
              <a:t>The PoC phase, from award to assessment, is </a:t>
            </a:r>
            <a:r>
              <a:rPr lang="en-US" sz="1600" dirty="0"/>
              <a:t>expected to last about 24 months. VA awarded the </a:t>
            </a:r>
            <a:r>
              <a:rPr lang="en-US" sz="1600" dirty="0" smtClean="0"/>
              <a:t>associated contract at the end of FY2013 </a:t>
            </a:r>
            <a:r>
              <a:rPr lang="en-US" sz="1600" dirty="0"/>
              <a:t>and </a:t>
            </a:r>
            <a:r>
              <a:rPr lang="en-US" sz="1600" dirty="0" smtClean="0"/>
              <a:t>it will run through the end of FY2015.</a:t>
            </a:r>
          </a:p>
          <a:p>
            <a:pPr lvl="0"/>
            <a:endParaRPr lang="en-US" sz="1600" dirty="0" smtClean="0"/>
          </a:p>
          <a:p>
            <a:pPr lvl="0"/>
            <a:r>
              <a:rPr lang="en-US" sz="1600" dirty="0" smtClean="0"/>
              <a:t>The outcomes of the pilots will be used to determine the path forward and future contracting actions.</a:t>
            </a:r>
          </a:p>
          <a:p>
            <a:pPr marL="0" lvl="0" indent="0">
              <a:buNone/>
            </a:pPr>
            <a:r>
              <a:rPr lang="en-US" sz="1600" dirty="0" smtClean="0"/>
              <a:t> </a:t>
            </a:r>
          </a:p>
          <a:p>
            <a:pPr lvl="0"/>
            <a:r>
              <a:rPr lang="en-US" sz="1600" dirty="0" smtClean="0"/>
              <a:t>Review and preparation of infrastructure dependencies (particularly local facility infrastructure) is a critical supporting activity.</a:t>
            </a:r>
          </a:p>
          <a:p>
            <a:pPr marL="0" lvl="0" indent="0">
              <a:buNone/>
            </a:pPr>
            <a:r>
              <a:rPr lang="en-US" sz="1600" dirty="0" smtClean="0"/>
              <a:t>  </a:t>
            </a:r>
            <a:endParaRPr lang="en-US" sz="1600" dirty="0"/>
          </a:p>
          <a:p>
            <a:pPr marL="0" indent="0">
              <a:buNone/>
            </a:pPr>
            <a:endParaRPr lang="en-US" sz="1100" b="1" u="sng" dirty="0"/>
          </a:p>
          <a:p>
            <a:pPr marL="0" indent="0">
              <a:buNone/>
            </a:pPr>
            <a:endParaRPr lang="en-US" sz="1100" dirty="0"/>
          </a:p>
        </p:txBody>
      </p:sp>
    </p:spTree>
    <p:extLst>
      <p:ext uri="{BB962C8B-B14F-4D97-AF65-F5344CB8AC3E}">
        <p14:creationId xmlns:p14="http://schemas.microsoft.com/office/powerpoint/2010/main" val="329445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8</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a:t>Enterprise Call </a:t>
            </a:r>
            <a:r>
              <a:rPr lang="en-US" dirty="0" smtClean="0"/>
              <a:t>Centers</a:t>
            </a:r>
            <a:endParaRPr lang="en-US" dirty="0"/>
          </a:p>
        </p:txBody>
      </p:sp>
      <p:sp>
        <p:nvSpPr>
          <p:cNvPr id="11" name="Content Placeholder 10"/>
          <p:cNvSpPr>
            <a:spLocks noGrp="1"/>
          </p:cNvSpPr>
          <p:nvPr>
            <p:ph idx="1"/>
          </p:nvPr>
        </p:nvSpPr>
        <p:spPr>
          <a:xfrm>
            <a:off x="457200" y="1600200"/>
            <a:ext cx="8229600" cy="5257800"/>
          </a:xfrm>
        </p:spPr>
        <p:txBody>
          <a:bodyPr/>
          <a:lstStyle/>
          <a:p>
            <a:pPr lvl="0"/>
            <a:r>
              <a:rPr lang="en-US" sz="1600" dirty="0"/>
              <a:t>In FY15, Voice Access Modernization (VAM) is focused on improving Veteran access through telephony </a:t>
            </a:r>
            <a:r>
              <a:rPr lang="en-US" sz="1600" dirty="0" smtClean="0"/>
              <a:t>channels by adding </a:t>
            </a:r>
            <a:r>
              <a:rPr lang="en-US" sz="1600" dirty="0"/>
              <a:t>self-service Call Center functionality and proactive communication </a:t>
            </a:r>
            <a:r>
              <a:rPr lang="en-US" sz="1600" dirty="0" smtClean="0"/>
              <a:t>to improve </a:t>
            </a:r>
            <a:r>
              <a:rPr lang="en-US" sz="1600" dirty="0"/>
              <a:t>the speed of </a:t>
            </a:r>
            <a:r>
              <a:rPr lang="en-US" sz="1600" dirty="0" smtClean="0"/>
              <a:t>access.</a:t>
            </a:r>
            <a:endParaRPr lang="en-US" sz="1600" dirty="0"/>
          </a:p>
          <a:p>
            <a:r>
              <a:rPr lang="en-US" sz="1600" dirty="0"/>
              <a:t>The overall call volume of Veteran calls into these call centers is approximately 24 million annually.  There is potential to assist </a:t>
            </a:r>
            <a:r>
              <a:rPr lang="en-US" sz="1600" dirty="0" smtClean="0"/>
              <a:t>these </a:t>
            </a:r>
            <a:r>
              <a:rPr lang="en-US" sz="1600" dirty="0"/>
              <a:t>calls through self-service options to be deployed in FY15, and the Veteran satisfaction surveys continue to show that telephone is the preferred channel of choice for contacting VA.   </a:t>
            </a:r>
          </a:p>
          <a:p>
            <a:pPr lvl="0"/>
            <a:r>
              <a:rPr lang="en-US" sz="1600" dirty="0" smtClean="0"/>
              <a:t>The </a:t>
            </a:r>
            <a:r>
              <a:rPr lang="en-US" sz="1600" dirty="0"/>
              <a:t>self-service functionality will focus on answering the most commonly asked questions, and provide the ability to automate simple claim actions via the telephone, such as adding or removing a dependent, notice of death, or change in Veteran profile.  The proactive messaging will aid in keeping Veterans informed on status of claims, notifying of account changes, and broadcasting important messages to select groups.  This will complement the self-service web portals, E-Benefits and MyHealtheVet. </a:t>
            </a:r>
          </a:p>
          <a:p>
            <a:r>
              <a:rPr lang="en-US" sz="1600" dirty="0"/>
              <a:t>The current telephony infrastructure is being upgraded to provide the functionality expected by our Veterans.  VAM’s focus on Call Centers is part of a larger effort to modernize all VA telephony systems.</a:t>
            </a:r>
          </a:p>
          <a:p>
            <a:r>
              <a:rPr lang="en-US" sz="1600" dirty="0" smtClean="0"/>
              <a:t>Efforts </a:t>
            </a:r>
            <a:r>
              <a:rPr lang="en-US" sz="1600" dirty="0"/>
              <a:t>under VAM impact service levels for approximately </a:t>
            </a:r>
            <a:r>
              <a:rPr lang="en-US" sz="1600" dirty="0" smtClean="0"/>
              <a:t>24 </a:t>
            </a:r>
            <a:r>
              <a:rPr lang="en-US" sz="1600" dirty="0"/>
              <a:t>million calls annually to VA.  </a:t>
            </a:r>
          </a:p>
          <a:p>
            <a:pPr marL="0" indent="0">
              <a:buNone/>
            </a:pPr>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9</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Wireless </a:t>
            </a:r>
            <a:r>
              <a:rPr lang="en-US" dirty="0"/>
              <a:t/>
            </a:r>
            <a:br>
              <a:rPr lang="en-US" dirty="0"/>
            </a:br>
            <a:r>
              <a:rPr lang="en-US" dirty="0" smtClean="0"/>
              <a:t>Infrastructure</a:t>
            </a:r>
            <a:endParaRPr lang="en-US" dirty="0"/>
          </a:p>
        </p:txBody>
      </p:sp>
      <p:sp>
        <p:nvSpPr>
          <p:cNvPr id="11" name="Content Placeholder 10"/>
          <p:cNvSpPr>
            <a:spLocks noGrp="1"/>
          </p:cNvSpPr>
          <p:nvPr>
            <p:ph idx="1"/>
          </p:nvPr>
        </p:nvSpPr>
        <p:spPr>
          <a:xfrm>
            <a:off x="457200" y="1600200"/>
            <a:ext cx="8229600" cy="5029200"/>
          </a:xfrm>
        </p:spPr>
        <p:txBody>
          <a:bodyPr/>
          <a:lstStyle/>
          <a:p>
            <a:pPr lvl="0"/>
            <a:r>
              <a:rPr lang="en-US" sz="1600" dirty="0" smtClean="0"/>
              <a:t>Wireless </a:t>
            </a:r>
            <a:r>
              <a:rPr lang="en-US" sz="1600" dirty="0"/>
              <a:t>networks are the communications backbone for numerous mobile technology projects that enable transformational enhancements to the quality and timeliness of care to our Veterans.</a:t>
            </a:r>
          </a:p>
          <a:p>
            <a:r>
              <a:rPr lang="en-US" sz="1600" dirty="0" smtClean="0"/>
              <a:t>Included amongst the applications and systems supported by VA’s standard wireless infrastructure is the </a:t>
            </a:r>
            <a:r>
              <a:rPr lang="en-US" sz="1600" dirty="0"/>
              <a:t>Real Time Location System (RTLS) </a:t>
            </a:r>
            <a:r>
              <a:rPr lang="en-US" sz="1600" dirty="0" smtClean="0"/>
              <a:t>being deployed to the Department’s healthcare facilities.</a:t>
            </a:r>
            <a:endParaRPr lang="en-US" sz="1600" dirty="0"/>
          </a:p>
          <a:p>
            <a:r>
              <a:rPr lang="en-US" sz="1600" dirty="0"/>
              <a:t>The National Wireless Infrastructure deployment </a:t>
            </a:r>
            <a:r>
              <a:rPr lang="en-US" sz="1600" dirty="0" smtClean="0"/>
              <a:t>schedule, which completes the deployment of standards WiFi implementations at all VA Medical Centers, </a:t>
            </a:r>
            <a:r>
              <a:rPr lang="en-US" sz="1600" dirty="0"/>
              <a:t>is sequenced to </a:t>
            </a:r>
            <a:r>
              <a:rPr lang="en-US" sz="1600" dirty="0" smtClean="0"/>
              <a:t>follow the RTLS </a:t>
            </a:r>
            <a:r>
              <a:rPr lang="en-US" sz="1600" dirty="0"/>
              <a:t>deployment </a:t>
            </a:r>
            <a:r>
              <a:rPr lang="en-US" sz="1600" dirty="0" smtClean="0"/>
              <a:t>schedule.</a:t>
            </a:r>
            <a:endParaRPr lang="en-US" sz="1600" dirty="0"/>
          </a:p>
          <a:p>
            <a:r>
              <a:rPr lang="en-US" sz="1600" dirty="0" smtClean="0"/>
              <a:t>Prior year funding and existing contracts cover the </a:t>
            </a:r>
            <a:r>
              <a:rPr lang="en-US" sz="1600" dirty="0"/>
              <a:t>remaining sites in the </a:t>
            </a:r>
            <a:r>
              <a:rPr lang="en-US" sz="1600" dirty="0" smtClean="0"/>
              <a:t>177-site scope of the current National </a:t>
            </a:r>
            <a:r>
              <a:rPr lang="en-US" sz="1600" dirty="0"/>
              <a:t>Wireless </a:t>
            </a:r>
            <a:r>
              <a:rPr lang="en-US" sz="1600" dirty="0" smtClean="0"/>
              <a:t>Infrastructure project, with completion in FY2015.</a:t>
            </a:r>
            <a:endParaRPr lang="en-US" sz="1600" dirty="0"/>
          </a:p>
          <a:p>
            <a:r>
              <a:rPr lang="en-US" sz="1600" dirty="0" smtClean="0"/>
              <a:t>Upcoming focus areas include:  </a:t>
            </a:r>
            <a:endParaRPr lang="en-US" sz="1600" dirty="0"/>
          </a:p>
          <a:p>
            <a:pPr lvl="1"/>
            <a:r>
              <a:rPr lang="en-US" sz="1600" dirty="0"/>
              <a:t>Wireless deployments to facilities other than Medical </a:t>
            </a:r>
            <a:r>
              <a:rPr lang="en-US" sz="1600" dirty="0" smtClean="0"/>
              <a:t>Centers.  Deployment at other healthcare facilities (e.g. clinics) </a:t>
            </a:r>
            <a:r>
              <a:rPr lang="en-US" sz="1600" dirty="0"/>
              <a:t>in support of RTLS and </a:t>
            </a:r>
            <a:r>
              <a:rPr lang="en-US" sz="1600" dirty="0" smtClean="0"/>
              <a:t>in support of other capabilities at non-health facilities.</a:t>
            </a:r>
            <a:endParaRPr lang="en-US" sz="1600" dirty="0"/>
          </a:p>
          <a:p>
            <a:pPr lvl="1"/>
            <a:r>
              <a:rPr lang="en-US" sz="1600" dirty="0" smtClean="0"/>
              <a:t>Augment </a:t>
            </a:r>
            <a:r>
              <a:rPr lang="en-US" sz="1600" dirty="0"/>
              <a:t>existing wireless infrastructure to expand the number of mobile devices for which  location accuracy can be tracked by RTLS</a:t>
            </a:r>
          </a:p>
          <a:p>
            <a:pPr lvl="1"/>
            <a:r>
              <a:rPr lang="en-US" sz="1600" dirty="0"/>
              <a:t>Execute Tech Refresh of wireless equipment deployed in </a:t>
            </a:r>
            <a:r>
              <a:rPr lang="en-US" sz="1600" dirty="0" smtClean="0"/>
              <a:t>FY2010</a:t>
            </a:r>
          </a:p>
          <a:p>
            <a:pPr marL="457200" lvl="1" indent="0">
              <a:buNone/>
            </a:pPr>
            <a:endParaRPr lang="en-US" sz="1400" dirty="0"/>
          </a:p>
          <a:p>
            <a:pPr marL="0" indent="0">
              <a:buNone/>
            </a:pPr>
            <a:endParaRPr lang="en-US" sz="1400" dirty="0"/>
          </a:p>
        </p:txBody>
      </p:sp>
    </p:spTree>
    <p:extLst>
      <p:ext uri="{BB962C8B-B14F-4D97-AF65-F5344CB8AC3E}">
        <p14:creationId xmlns:p14="http://schemas.microsoft.com/office/powerpoint/2010/main" val="329445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6055</TotalTime>
  <Words>2012</Words>
  <Application>Microsoft Office PowerPoint</Application>
  <PresentationFormat>On-screen Show (4:3)</PresentationFormat>
  <Paragraphs>156</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Advanced Planning  Briefing to Industry: SDE FY15 Focus Areas    </vt:lpstr>
      <vt:lpstr>National Data Center  Program (NDCP)</vt:lpstr>
      <vt:lpstr>National Service Desk (NSD)</vt:lpstr>
      <vt:lpstr> Microsoft Exchange</vt:lpstr>
      <vt:lpstr>Mobile and the Next  Generation Platform</vt:lpstr>
      <vt:lpstr>Lifecycle Management (Desktops/Laptops) </vt:lpstr>
      <vt:lpstr>Enterprise Voice  Services (EVS) </vt:lpstr>
      <vt:lpstr>Enterprise Call Centers</vt:lpstr>
      <vt:lpstr>Wireless  Infrastructure</vt:lpstr>
      <vt:lpstr>Enterprise Satellite Communications (Satcom)</vt:lpstr>
      <vt:lpstr>Telehealth Overview </vt:lpstr>
      <vt:lpstr>Telehealth Posture    </vt:lpstr>
      <vt:lpstr>System Sustainment –  Cost Containment</vt:lpstr>
    </vt:vector>
  </TitlesOfParts>
  <Company>Department of Veterans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VA TAC</dc:title>
  <dc:creator>vhaeasrogans</dc:creator>
  <cp:lastModifiedBy>Boorom, Eric</cp:lastModifiedBy>
  <cp:revision>639</cp:revision>
  <cp:lastPrinted>2014-06-09T12:15:22Z</cp:lastPrinted>
  <dcterms:created xsi:type="dcterms:W3CDTF">2009-09-28T17:46:17Z</dcterms:created>
  <dcterms:modified xsi:type="dcterms:W3CDTF">2014-06-10T15:01:07Z</dcterms:modified>
</cp:coreProperties>
</file>