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56" r:id="rId2"/>
    <p:sldId id="282" r:id="rId3"/>
    <p:sldId id="281" r:id="rId4"/>
    <p:sldId id="280" r:id="rId5"/>
    <p:sldId id="283" r:id="rId6"/>
    <p:sldId id="284"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Neel, Rebecca A." initials="RAP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489"/>
    <a:srgbClr val="2E8540"/>
    <a:srgbClr val="981B1E"/>
    <a:srgbClr val="02BFE7"/>
    <a:srgbClr val="FDB81E"/>
    <a:srgbClr val="02BF83"/>
    <a:srgbClr val="004987"/>
    <a:srgbClr val="898989"/>
    <a:srgbClr val="4C2C92"/>
    <a:srgbClr val="1F1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88" autoAdjust="0"/>
    <p:restoredTop sz="94475" autoAdjust="0"/>
  </p:normalViewPr>
  <p:slideViewPr>
    <p:cSldViewPr snapToGrid="0" snapToObjects="1">
      <p:cViewPr>
        <p:scale>
          <a:sx n="118" d="100"/>
          <a:sy n="118" d="100"/>
        </p:scale>
        <p:origin x="-30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95" d="100"/>
          <a:sy n="95" d="100"/>
        </p:scale>
        <p:origin x="25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F6381-3672-4D57-9593-21A6BC08DB48}"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679BCCA2-219D-42EB-8234-1E231C962C15}">
      <dgm:prSet phldrT="[Text]"/>
      <dgm:spPr>
        <a:solidFill>
          <a:srgbClr val="205489"/>
        </a:solidFill>
      </dgm:spPr>
      <dgm:t>
        <a:bodyPr/>
        <a:lstStyle/>
        <a:p>
          <a:r>
            <a:rPr lang="en-US" b="1" dirty="0" smtClean="0"/>
            <a:t>Categories</a:t>
          </a:r>
          <a:endParaRPr lang="en-US" b="1" dirty="0"/>
        </a:p>
      </dgm:t>
    </dgm:pt>
    <dgm:pt modelId="{E612BCA3-EAA4-4A62-80F9-B3E061180C7D}" type="parTrans" cxnId="{C435D46A-186F-40F8-B99F-DD29E35A2354}">
      <dgm:prSet/>
      <dgm:spPr/>
      <dgm:t>
        <a:bodyPr/>
        <a:lstStyle/>
        <a:p>
          <a:endParaRPr lang="en-US"/>
        </a:p>
      </dgm:t>
    </dgm:pt>
    <dgm:pt modelId="{0889196E-B0F3-4619-97D3-7CD4779009D4}" type="sibTrans" cxnId="{C435D46A-186F-40F8-B99F-DD29E35A2354}">
      <dgm:prSet/>
      <dgm:spPr/>
      <dgm:t>
        <a:bodyPr/>
        <a:lstStyle/>
        <a:p>
          <a:endParaRPr lang="en-US"/>
        </a:p>
      </dgm:t>
    </dgm:pt>
    <dgm:pt modelId="{8D449EF2-A75D-484B-B7C0-7818FECAA212}">
      <dgm:prSet phldrT="[Text]" custT="1"/>
      <dgm:spPr>
        <a:solidFill>
          <a:srgbClr val="0074BA">
            <a:alpha val="76078"/>
          </a:srgbClr>
        </a:solidFill>
      </dgm:spPr>
      <dgm:t>
        <a:bodyPr/>
        <a:lstStyle/>
        <a:p>
          <a:r>
            <a:rPr lang="en-US" sz="2000" i="1" smtClean="0"/>
            <a:t>Hardware</a:t>
          </a:r>
          <a:endParaRPr lang="en-US" sz="2000" i="1" dirty="0"/>
        </a:p>
      </dgm:t>
    </dgm:pt>
    <dgm:pt modelId="{43402339-8754-4205-A208-D456D045A05F}" type="parTrans" cxnId="{18136FB0-F7BA-4F51-B313-7B28F3CD9E78}">
      <dgm:prSet/>
      <dgm:spPr/>
      <dgm:t>
        <a:bodyPr/>
        <a:lstStyle/>
        <a:p>
          <a:endParaRPr lang="en-US"/>
        </a:p>
      </dgm:t>
    </dgm:pt>
    <dgm:pt modelId="{A214D29A-5193-4DB3-88C4-633A7FF3BDA1}" type="sibTrans" cxnId="{18136FB0-F7BA-4F51-B313-7B28F3CD9E78}">
      <dgm:prSet/>
      <dgm:spPr/>
      <dgm:t>
        <a:bodyPr/>
        <a:lstStyle/>
        <a:p>
          <a:endParaRPr lang="en-US"/>
        </a:p>
      </dgm:t>
    </dgm:pt>
    <dgm:pt modelId="{B3C27236-ABD8-4C69-A5F7-D7A9593D45F7}">
      <dgm:prSet phldrT="[Text]" custT="1"/>
      <dgm:spPr>
        <a:solidFill>
          <a:srgbClr val="0074BA">
            <a:alpha val="76078"/>
          </a:srgbClr>
        </a:solidFill>
      </dgm:spPr>
      <dgm:t>
        <a:bodyPr/>
        <a:lstStyle/>
        <a:p>
          <a:r>
            <a:rPr lang="en-US" sz="2000" i="1" dirty="0" smtClean="0"/>
            <a:t>Software</a:t>
          </a:r>
          <a:endParaRPr lang="en-US" sz="2000" i="1" dirty="0"/>
        </a:p>
      </dgm:t>
    </dgm:pt>
    <dgm:pt modelId="{265D65FA-87A2-45C0-A46D-32B02D5A1EC5}" type="parTrans" cxnId="{3555D368-8016-464D-98FC-47D681A84134}">
      <dgm:prSet/>
      <dgm:spPr/>
      <dgm:t>
        <a:bodyPr/>
        <a:lstStyle/>
        <a:p>
          <a:endParaRPr lang="en-US"/>
        </a:p>
      </dgm:t>
    </dgm:pt>
    <dgm:pt modelId="{F4315B3B-6521-41DD-8612-827A8DFBE93C}" type="sibTrans" cxnId="{3555D368-8016-464D-98FC-47D681A84134}">
      <dgm:prSet/>
      <dgm:spPr/>
      <dgm:t>
        <a:bodyPr/>
        <a:lstStyle/>
        <a:p>
          <a:endParaRPr lang="en-US"/>
        </a:p>
      </dgm:t>
    </dgm:pt>
    <dgm:pt modelId="{94B27CF9-4A18-402B-B281-0EB8C712BF36}">
      <dgm:prSet phldrT="[Text]" custT="1"/>
      <dgm:spPr>
        <a:solidFill>
          <a:srgbClr val="0074BA">
            <a:alpha val="76078"/>
          </a:srgbClr>
        </a:solidFill>
      </dgm:spPr>
      <dgm:t>
        <a:bodyPr/>
        <a:lstStyle/>
        <a:p>
          <a:r>
            <a:rPr lang="en-US" sz="2000" i="1" dirty="0" smtClean="0"/>
            <a:t>Telecom</a:t>
          </a:r>
          <a:endParaRPr lang="en-US" sz="2000" i="1" dirty="0"/>
        </a:p>
      </dgm:t>
    </dgm:pt>
    <dgm:pt modelId="{6141FA5D-4313-4009-88F1-C31B6740525D}" type="parTrans" cxnId="{CAEC5A77-58BE-4A6E-AE31-865EF4DFAEC8}">
      <dgm:prSet/>
      <dgm:spPr/>
      <dgm:t>
        <a:bodyPr/>
        <a:lstStyle/>
        <a:p>
          <a:endParaRPr lang="en-US"/>
        </a:p>
      </dgm:t>
    </dgm:pt>
    <dgm:pt modelId="{76BF590D-6B18-48E9-88C4-510D6702299B}" type="sibTrans" cxnId="{CAEC5A77-58BE-4A6E-AE31-865EF4DFAEC8}">
      <dgm:prSet/>
      <dgm:spPr/>
      <dgm:t>
        <a:bodyPr/>
        <a:lstStyle/>
        <a:p>
          <a:endParaRPr lang="en-US"/>
        </a:p>
      </dgm:t>
    </dgm:pt>
    <dgm:pt modelId="{53E0D869-DC20-4C4F-8217-8F797D368AA2}">
      <dgm:prSet phldrT="[Text]" custT="1"/>
      <dgm:spPr>
        <a:solidFill>
          <a:srgbClr val="0074BA">
            <a:alpha val="76078"/>
          </a:srgbClr>
        </a:solidFill>
      </dgm:spPr>
      <dgm:t>
        <a:bodyPr/>
        <a:lstStyle/>
        <a:p>
          <a:r>
            <a:rPr lang="en-US" sz="2000" i="1" dirty="0" smtClean="0"/>
            <a:t>Cloud </a:t>
          </a:r>
          <a:endParaRPr lang="en-US" sz="2000" i="1" dirty="0"/>
        </a:p>
      </dgm:t>
    </dgm:pt>
    <dgm:pt modelId="{37E18360-0BEA-49F0-BDCB-A3802F1C7A94}" type="parTrans" cxnId="{63BC6C4E-5228-4F1D-9E42-AC3E21F69A79}">
      <dgm:prSet/>
      <dgm:spPr/>
      <dgm:t>
        <a:bodyPr/>
        <a:lstStyle/>
        <a:p>
          <a:endParaRPr lang="en-US"/>
        </a:p>
      </dgm:t>
    </dgm:pt>
    <dgm:pt modelId="{F616CE35-94D7-4554-8872-F8F9BBB67B59}" type="sibTrans" cxnId="{63BC6C4E-5228-4F1D-9E42-AC3E21F69A79}">
      <dgm:prSet/>
      <dgm:spPr/>
      <dgm:t>
        <a:bodyPr/>
        <a:lstStyle/>
        <a:p>
          <a:endParaRPr lang="en-US"/>
        </a:p>
      </dgm:t>
    </dgm:pt>
    <dgm:pt modelId="{8F973FED-3688-40E0-B8C7-B2BB70C4F022}">
      <dgm:prSet phldrT="[Text]" custT="1"/>
      <dgm:spPr>
        <a:solidFill>
          <a:srgbClr val="0074BA">
            <a:alpha val="76078"/>
          </a:srgbClr>
        </a:solidFill>
      </dgm:spPr>
      <dgm:t>
        <a:bodyPr/>
        <a:lstStyle/>
        <a:p>
          <a:r>
            <a:rPr lang="en-US" sz="2000" i="1" dirty="0" smtClean="0"/>
            <a:t>Service</a:t>
          </a:r>
          <a:endParaRPr lang="en-US" sz="2000" i="1" dirty="0"/>
        </a:p>
      </dgm:t>
    </dgm:pt>
    <dgm:pt modelId="{18C183E2-DEFD-40E0-B439-336A6CB8E935}" type="parTrans" cxnId="{A9FEDE0A-16CC-403E-B353-3D8AF89E2CD6}">
      <dgm:prSet/>
      <dgm:spPr/>
      <dgm:t>
        <a:bodyPr/>
        <a:lstStyle/>
        <a:p>
          <a:endParaRPr lang="en-US"/>
        </a:p>
      </dgm:t>
    </dgm:pt>
    <dgm:pt modelId="{81EBC3B6-A56E-4E3E-BB20-4FFA29230A92}" type="sibTrans" cxnId="{A9FEDE0A-16CC-403E-B353-3D8AF89E2CD6}">
      <dgm:prSet/>
      <dgm:spPr/>
      <dgm:t>
        <a:bodyPr/>
        <a:lstStyle/>
        <a:p>
          <a:endParaRPr lang="en-US"/>
        </a:p>
      </dgm:t>
    </dgm:pt>
    <dgm:pt modelId="{9FA8FB10-A679-48B1-BEB4-0B26343E26B9}" type="pres">
      <dgm:prSet presAssocID="{7E3F6381-3672-4D57-9593-21A6BC08DB48}" presName="Name0" presStyleCnt="0">
        <dgm:presLayoutVars>
          <dgm:chPref val="1"/>
          <dgm:dir/>
          <dgm:animOne val="branch"/>
          <dgm:animLvl val="lvl"/>
          <dgm:resizeHandles/>
        </dgm:presLayoutVars>
      </dgm:prSet>
      <dgm:spPr/>
      <dgm:t>
        <a:bodyPr/>
        <a:lstStyle/>
        <a:p>
          <a:endParaRPr lang="en-US"/>
        </a:p>
      </dgm:t>
    </dgm:pt>
    <dgm:pt modelId="{58CA5B9D-F1E0-44C1-85CC-7A133E1768FC}" type="pres">
      <dgm:prSet presAssocID="{679BCCA2-219D-42EB-8234-1E231C962C15}" presName="vertOne" presStyleCnt="0"/>
      <dgm:spPr/>
    </dgm:pt>
    <dgm:pt modelId="{2F4810CE-ED31-43E3-AEA7-E13571657CA5}" type="pres">
      <dgm:prSet presAssocID="{679BCCA2-219D-42EB-8234-1E231C962C15}" presName="txOne" presStyleLbl="node0" presStyleIdx="0" presStyleCnt="1">
        <dgm:presLayoutVars>
          <dgm:chPref val="3"/>
        </dgm:presLayoutVars>
      </dgm:prSet>
      <dgm:spPr/>
      <dgm:t>
        <a:bodyPr/>
        <a:lstStyle/>
        <a:p>
          <a:endParaRPr lang="en-US"/>
        </a:p>
      </dgm:t>
    </dgm:pt>
    <dgm:pt modelId="{CEDF2243-3655-444D-A230-06DD2E376B0A}" type="pres">
      <dgm:prSet presAssocID="{679BCCA2-219D-42EB-8234-1E231C962C15}" presName="parTransOne" presStyleCnt="0"/>
      <dgm:spPr/>
    </dgm:pt>
    <dgm:pt modelId="{7D00F2AC-2C43-454A-9ABC-313F0DD1ACC1}" type="pres">
      <dgm:prSet presAssocID="{679BCCA2-219D-42EB-8234-1E231C962C15}" presName="horzOne" presStyleCnt="0"/>
      <dgm:spPr/>
    </dgm:pt>
    <dgm:pt modelId="{1AA2B9AE-6ACA-455E-A132-5BEBED9B865E}" type="pres">
      <dgm:prSet presAssocID="{8D449EF2-A75D-484B-B7C0-7818FECAA212}" presName="vertTwo" presStyleCnt="0"/>
      <dgm:spPr/>
    </dgm:pt>
    <dgm:pt modelId="{B1D4A3C3-C741-4CC7-97CC-5EDB0D8730D7}" type="pres">
      <dgm:prSet presAssocID="{8D449EF2-A75D-484B-B7C0-7818FECAA212}" presName="txTwo" presStyleLbl="node2" presStyleIdx="0" presStyleCnt="5" custLinFactNeighborY="-15813">
        <dgm:presLayoutVars>
          <dgm:chPref val="3"/>
        </dgm:presLayoutVars>
      </dgm:prSet>
      <dgm:spPr/>
      <dgm:t>
        <a:bodyPr/>
        <a:lstStyle/>
        <a:p>
          <a:endParaRPr lang="en-US"/>
        </a:p>
      </dgm:t>
    </dgm:pt>
    <dgm:pt modelId="{ACB73C5B-91BF-4E8B-889C-13B7AD194098}" type="pres">
      <dgm:prSet presAssocID="{8D449EF2-A75D-484B-B7C0-7818FECAA212}" presName="horzTwo" presStyleCnt="0"/>
      <dgm:spPr/>
    </dgm:pt>
    <dgm:pt modelId="{2B14794C-CD6B-4CF3-A53F-CFBFE472635C}" type="pres">
      <dgm:prSet presAssocID="{A214D29A-5193-4DB3-88C4-633A7FF3BDA1}" presName="sibSpaceTwo" presStyleCnt="0"/>
      <dgm:spPr/>
    </dgm:pt>
    <dgm:pt modelId="{54C31958-1179-4952-9CAC-0A15D7D8CC43}" type="pres">
      <dgm:prSet presAssocID="{B3C27236-ABD8-4C69-A5F7-D7A9593D45F7}" presName="vertTwo" presStyleCnt="0"/>
      <dgm:spPr/>
    </dgm:pt>
    <dgm:pt modelId="{B2AF03E0-BB60-41FF-A599-3A0E2CA2B03F}" type="pres">
      <dgm:prSet presAssocID="{B3C27236-ABD8-4C69-A5F7-D7A9593D45F7}" presName="txTwo" presStyleLbl="node2" presStyleIdx="1" presStyleCnt="5" custLinFactNeighborY="-15813">
        <dgm:presLayoutVars>
          <dgm:chPref val="3"/>
        </dgm:presLayoutVars>
      </dgm:prSet>
      <dgm:spPr/>
      <dgm:t>
        <a:bodyPr/>
        <a:lstStyle/>
        <a:p>
          <a:endParaRPr lang="en-US"/>
        </a:p>
      </dgm:t>
    </dgm:pt>
    <dgm:pt modelId="{ADCEE958-56C5-450B-9040-669A9A12143F}" type="pres">
      <dgm:prSet presAssocID="{B3C27236-ABD8-4C69-A5F7-D7A9593D45F7}" presName="horzTwo" presStyleCnt="0"/>
      <dgm:spPr/>
    </dgm:pt>
    <dgm:pt modelId="{40976545-8FB6-4CE1-9152-C9D2A81E39F1}" type="pres">
      <dgm:prSet presAssocID="{F4315B3B-6521-41DD-8612-827A8DFBE93C}" presName="sibSpaceTwo" presStyleCnt="0"/>
      <dgm:spPr/>
    </dgm:pt>
    <dgm:pt modelId="{E1910F00-21D7-4E8F-835C-E2E5A1B21586}" type="pres">
      <dgm:prSet presAssocID="{94B27CF9-4A18-402B-B281-0EB8C712BF36}" presName="vertTwo" presStyleCnt="0"/>
      <dgm:spPr/>
    </dgm:pt>
    <dgm:pt modelId="{C12C2C8D-FA1E-46C6-9CA9-EC057FDB222B}" type="pres">
      <dgm:prSet presAssocID="{94B27CF9-4A18-402B-B281-0EB8C712BF36}" presName="txTwo" presStyleLbl="node2" presStyleIdx="2" presStyleCnt="5" custLinFactNeighborY="-15813">
        <dgm:presLayoutVars>
          <dgm:chPref val="3"/>
        </dgm:presLayoutVars>
      </dgm:prSet>
      <dgm:spPr/>
      <dgm:t>
        <a:bodyPr/>
        <a:lstStyle/>
        <a:p>
          <a:endParaRPr lang="en-US"/>
        </a:p>
      </dgm:t>
    </dgm:pt>
    <dgm:pt modelId="{DE986A3A-D967-40A5-8254-2C67CBF05BD9}" type="pres">
      <dgm:prSet presAssocID="{94B27CF9-4A18-402B-B281-0EB8C712BF36}" presName="horzTwo" presStyleCnt="0"/>
      <dgm:spPr/>
    </dgm:pt>
    <dgm:pt modelId="{B1670852-767B-4F1A-82FD-666FA59A9288}" type="pres">
      <dgm:prSet presAssocID="{76BF590D-6B18-48E9-88C4-510D6702299B}" presName="sibSpaceTwo" presStyleCnt="0"/>
      <dgm:spPr/>
    </dgm:pt>
    <dgm:pt modelId="{74F4BA61-C67E-40A3-9937-41CB6CCB20E4}" type="pres">
      <dgm:prSet presAssocID="{53E0D869-DC20-4C4F-8217-8F797D368AA2}" presName="vertTwo" presStyleCnt="0"/>
      <dgm:spPr/>
    </dgm:pt>
    <dgm:pt modelId="{C5B61D8D-D72B-4245-AC4E-C0DAA6CC0CFB}" type="pres">
      <dgm:prSet presAssocID="{53E0D869-DC20-4C4F-8217-8F797D368AA2}" presName="txTwo" presStyleLbl="node2" presStyleIdx="3" presStyleCnt="5" custLinFactNeighborY="-15813">
        <dgm:presLayoutVars>
          <dgm:chPref val="3"/>
        </dgm:presLayoutVars>
      </dgm:prSet>
      <dgm:spPr/>
      <dgm:t>
        <a:bodyPr/>
        <a:lstStyle/>
        <a:p>
          <a:endParaRPr lang="en-US"/>
        </a:p>
      </dgm:t>
    </dgm:pt>
    <dgm:pt modelId="{1409DEF6-BAFA-49BC-8BA9-170946ED5EDE}" type="pres">
      <dgm:prSet presAssocID="{53E0D869-DC20-4C4F-8217-8F797D368AA2}" presName="horzTwo" presStyleCnt="0"/>
      <dgm:spPr/>
    </dgm:pt>
    <dgm:pt modelId="{D2035096-143D-435B-964E-80BF91CE8A3B}" type="pres">
      <dgm:prSet presAssocID="{F616CE35-94D7-4554-8872-F8F9BBB67B59}" presName="sibSpaceTwo" presStyleCnt="0"/>
      <dgm:spPr/>
    </dgm:pt>
    <dgm:pt modelId="{26824AFC-3F50-4792-8E3D-617FBC83D5EA}" type="pres">
      <dgm:prSet presAssocID="{8F973FED-3688-40E0-B8C7-B2BB70C4F022}" presName="vertTwo" presStyleCnt="0"/>
      <dgm:spPr/>
    </dgm:pt>
    <dgm:pt modelId="{6FE0048E-DD47-467B-9A46-90367C1880E4}" type="pres">
      <dgm:prSet presAssocID="{8F973FED-3688-40E0-B8C7-B2BB70C4F022}" presName="txTwo" presStyleLbl="node2" presStyleIdx="4" presStyleCnt="5" custLinFactNeighborY="-15813">
        <dgm:presLayoutVars>
          <dgm:chPref val="3"/>
        </dgm:presLayoutVars>
      </dgm:prSet>
      <dgm:spPr/>
      <dgm:t>
        <a:bodyPr/>
        <a:lstStyle/>
        <a:p>
          <a:endParaRPr lang="en-US"/>
        </a:p>
      </dgm:t>
    </dgm:pt>
    <dgm:pt modelId="{4292D557-24B6-4A25-BBB3-8195E692F944}" type="pres">
      <dgm:prSet presAssocID="{8F973FED-3688-40E0-B8C7-B2BB70C4F022}" presName="horzTwo" presStyleCnt="0"/>
      <dgm:spPr/>
    </dgm:pt>
  </dgm:ptLst>
  <dgm:cxnLst>
    <dgm:cxn modelId="{92DC9F2F-133B-479B-AE44-BC5C3D700F39}" type="presOf" srcId="{8F973FED-3688-40E0-B8C7-B2BB70C4F022}" destId="{6FE0048E-DD47-467B-9A46-90367C1880E4}" srcOrd="0" destOrd="0" presId="urn:microsoft.com/office/officeart/2005/8/layout/hierarchy4"/>
    <dgm:cxn modelId="{C435D46A-186F-40F8-B99F-DD29E35A2354}" srcId="{7E3F6381-3672-4D57-9593-21A6BC08DB48}" destId="{679BCCA2-219D-42EB-8234-1E231C962C15}" srcOrd="0" destOrd="0" parTransId="{E612BCA3-EAA4-4A62-80F9-B3E061180C7D}" sibTransId="{0889196E-B0F3-4619-97D3-7CD4779009D4}"/>
    <dgm:cxn modelId="{A9FEDE0A-16CC-403E-B353-3D8AF89E2CD6}" srcId="{679BCCA2-219D-42EB-8234-1E231C962C15}" destId="{8F973FED-3688-40E0-B8C7-B2BB70C4F022}" srcOrd="4" destOrd="0" parTransId="{18C183E2-DEFD-40E0-B439-336A6CB8E935}" sibTransId="{81EBC3B6-A56E-4E3E-BB20-4FFA29230A92}"/>
    <dgm:cxn modelId="{18136FB0-F7BA-4F51-B313-7B28F3CD9E78}" srcId="{679BCCA2-219D-42EB-8234-1E231C962C15}" destId="{8D449EF2-A75D-484B-B7C0-7818FECAA212}" srcOrd="0" destOrd="0" parTransId="{43402339-8754-4205-A208-D456D045A05F}" sibTransId="{A214D29A-5193-4DB3-88C4-633A7FF3BDA1}"/>
    <dgm:cxn modelId="{42733EF6-BCB1-453C-BB23-679638FCF50C}" type="presOf" srcId="{679BCCA2-219D-42EB-8234-1E231C962C15}" destId="{2F4810CE-ED31-43E3-AEA7-E13571657CA5}" srcOrd="0" destOrd="0" presId="urn:microsoft.com/office/officeart/2005/8/layout/hierarchy4"/>
    <dgm:cxn modelId="{7B1E2B10-8761-41B2-A4BC-7F6CEB2F1766}" type="presOf" srcId="{8D449EF2-A75D-484B-B7C0-7818FECAA212}" destId="{B1D4A3C3-C741-4CC7-97CC-5EDB0D8730D7}" srcOrd="0" destOrd="0" presId="urn:microsoft.com/office/officeart/2005/8/layout/hierarchy4"/>
    <dgm:cxn modelId="{45170A40-400E-43CC-AAC3-7585234A48DE}" type="presOf" srcId="{B3C27236-ABD8-4C69-A5F7-D7A9593D45F7}" destId="{B2AF03E0-BB60-41FF-A599-3A0E2CA2B03F}" srcOrd="0" destOrd="0" presId="urn:microsoft.com/office/officeart/2005/8/layout/hierarchy4"/>
    <dgm:cxn modelId="{E73B5226-0C1F-42DC-85FD-94FFDE3A4881}" type="presOf" srcId="{7E3F6381-3672-4D57-9593-21A6BC08DB48}" destId="{9FA8FB10-A679-48B1-BEB4-0B26343E26B9}" srcOrd="0" destOrd="0" presId="urn:microsoft.com/office/officeart/2005/8/layout/hierarchy4"/>
    <dgm:cxn modelId="{3555D368-8016-464D-98FC-47D681A84134}" srcId="{679BCCA2-219D-42EB-8234-1E231C962C15}" destId="{B3C27236-ABD8-4C69-A5F7-D7A9593D45F7}" srcOrd="1" destOrd="0" parTransId="{265D65FA-87A2-45C0-A46D-32B02D5A1EC5}" sibTransId="{F4315B3B-6521-41DD-8612-827A8DFBE93C}"/>
    <dgm:cxn modelId="{2B4AB2DF-01C8-43D3-888C-C4878ED0DBD5}" type="presOf" srcId="{53E0D869-DC20-4C4F-8217-8F797D368AA2}" destId="{C5B61D8D-D72B-4245-AC4E-C0DAA6CC0CFB}" srcOrd="0" destOrd="0" presId="urn:microsoft.com/office/officeart/2005/8/layout/hierarchy4"/>
    <dgm:cxn modelId="{63BC6C4E-5228-4F1D-9E42-AC3E21F69A79}" srcId="{679BCCA2-219D-42EB-8234-1E231C962C15}" destId="{53E0D869-DC20-4C4F-8217-8F797D368AA2}" srcOrd="3" destOrd="0" parTransId="{37E18360-0BEA-49F0-BDCB-A3802F1C7A94}" sibTransId="{F616CE35-94D7-4554-8872-F8F9BBB67B59}"/>
    <dgm:cxn modelId="{4DBBD74E-CDC8-4661-9805-2D75665E2781}" type="presOf" srcId="{94B27CF9-4A18-402B-B281-0EB8C712BF36}" destId="{C12C2C8D-FA1E-46C6-9CA9-EC057FDB222B}" srcOrd="0" destOrd="0" presId="urn:microsoft.com/office/officeart/2005/8/layout/hierarchy4"/>
    <dgm:cxn modelId="{CAEC5A77-58BE-4A6E-AE31-865EF4DFAEC8}" srcId="{679BCCA2-219D-42EB-8234-1E231C962C15}" destId="{94B27CF9-4A18-402B-B281-0EB8C712BF36}" srcOrd="2" destOrd="0" parTransId="{6141FA5D-4313-4009-88F1-C31B6740525D}" sibTransId="{76BF590D-6B18-48E9-88C4-510D6702299B}"/>
    <dgm:cxn modelId="{ABAC3BDD-2CC4-483A-B2AC-4EEC934D394B}" type="presParOf" srcId="{9FA8FB10-A679-48B1-BEB4-0B26343E26B9}" destId="{58CA5B9D-F1E0-44C1-85CC-7A133E1768FC}" srcOrd="0" destOrd="0" presId="urn:microsoft.com/office/officeart/2005/8/layout/hierarchy4"/>
    <dgm:cxn modelId="{D221065A-F660-42BD-A222-97DF8FA37303}" type="presParOf" srcId="{58CA5B9D-F1E0-44C1-85CC-7A133E1768FC}" destId="{2F4810CE-ED31-43E3-AEA7-E13571657CA5}" srcOrd="0" destOrd="0" presId="urn:microsoft.com/office/officeart/2005/8/layout/hierarchy4"/>
    <dgm:cxn modelId="{02241752-91CA-4BA1-8A57-A73E84D0407D}" type="presParOf" srcId="{58CA5B9D-F1E0-44C1-85CC-7A133E1768FC}" destId="{CEDF2243-3655-444D-A230-06DD2E376B0A}" srcOrd="1" destOrd="0" presId="urn:microsoft.com/office/officeart/2005/8/layout/hierarchy4"/>
    <dgm:cxn modelId="{2B47588E-25DD-43B6-9761-FC7A1FD658D6}" type="presParOf" srcId="{58CA5B9D-F1E0-44C1-85CC-7A133E1768FC}" destId="{7D00F2AC-2C43-454A-9ABC-313F0DD1ACC1}" srcOrd="2" destOrd="0" presId="urn:microsoft.com/office/officeart/2005/8/layout/hierarchy4"/>
    <dgm:cxn modelId="{BB975041-8B06-4F34-ADA0-7ABBB35BEA6C}" type="presParOf" srcId="{7D00F2AC-2C43-454A-9ABC-313F0DD1ACC1}" destId="{1AA2B9AE-6ACA-455E-A132-5BEBED9B865E}" srcOrd="0" destOrd="0" presId="urn:microsoft.com/office/officeart/2005/8/layout/hierarchy4"/>
    <dgm:cxn modelId="{AC17898E-E4EE-471E-83DA-F6A463256B0E}" type="presParOf" srcId="{1AA2B9AE-6ACA-455E-A132-5BEBED9B865E}" destId="{B1D4A3C3-C741-4CC7-97CC-5EDB0D8730D7}" srcOrd="0" destOrd="0" presId="urn:microsoft.com/office/officeart/2005/8/layout/hierarchy4"/>
    <dgm:cxn modelId="{8C1593B5-DA64-468A-AC0D-91F53C554C4A}" type="presParOf" srcId="{1AA2B9AE-6ACA-455E-A132-5BEBED9B865E}" destId="{ACB73C5B-91BF-4E8B-889C-13B7AD194098}" srcOrd="1" destOrd="0" presId="urn:microsoft.com/office/officeart/2005/8/layout/hierarchy4"/>
    <dgm:cxn modelId="{A3921EBA-C361-48C0-9FBE-F489CCD1AA99}" type="presParOf" srcId="{7D00F2AC-2C43-454A-9ABC-313F0DD1ACC1}" destId="{2B14794C-CD6B-4CF3-A53F-CFBFE472635C}" srcOrd="1" destOrd="0" presId="urn:microsoft.com/office/officeart/2005/8/layout/hierarchy4"/>
    <dgm:cxn modelId="{58853855-7EDE-4EBD-8C5C-47278FBA3293}" type="presParOf" srcId="{7D00F2AC-2C43-454A-9ABC-313F0DD1ACC1}" destId="{54C31958-1179-4952-9CAC-0A15D7D8CC43}" srcOrd="2" destOrd="0" presId="urn:microsoft.com/office/officeart/2005/8/layout/hierarchy4"/>
    <dgm:cxn modelId="{0C0D34F5-67BA-417C-80A9-8FBF9A3F7934}" type="presParOf" srcId="{54C31958-1179-4952-9CAC-0A15D7D8CC43}" destId="{B2AF03E0-BB60-41FF-A599-3A0E2CA2B03F}" srcOrd="0" destOrd="0" presId="urn:microsoft.com/office/officeart/2005/8/layout/hierarchy4"/>
    <dgm:cxn modelId="{14D62FBC-C870-46BB-80E8-A1CB3CB41024}" type="presParOf" srcId="{54C31958-1179-4952-9CAC-0A15D7D8CC43}" destId="{ADCEE958-56C5-450B-9040-669A9A12143F}" srcOrd="1" destOrd="0" presId="urn:microsoft.com/office/officeart/2005/8/layout/hierarchy4"/>
    <dgm:cxn modelId="{B98FA4F2-F18D-4573-97ED-FB2EB771E19E}" type="presParOf" srcId="{7D00F2AC-2C43-454A-9ABC-313F0DD1ACC1}" destId="{40976545-8FB6-4CE1-9152-C9D2A81E39F1}" srcOrd="3" destOrd="0" presId="urn:microsoft.com/office/officeart/2005/8/layout/hierarchy4"/>
    <dgm:cxn modelId="{217D994D-7E31-494E-9739-801464EBB855}" type="presParOf" srcId="{7D00F2AC-2C43-454A-9ABC-313F0DD1ACC1}" destId="{E1910F00-21D7-4E8F-835C-E2E5A1B21586}" srcOrd="4" destOrd="0" presId="urn:microsoft.com/office/officeart/2005/8/layout/hierarchy4"/>
    <dgm:cxn modelId="{17A90738-2D73-4874-97AA-8E080B599979}" type="presParOf" srcId="{E1910F00-21D7-4E8F-835C-E2E5A1B21586}" destId="{C12C2C8D-FA1E-46C6-9CA9-EC057FDB222B}" srcOrd="0" destOrd="0" presId="urn:microsoft.com/office/officeart/2005/8/layout/hierarchy4"/>
    <dgm:cxn modelId="{6F64E292-32D0-4664-9862-30D98986AFFC}" type="presParOf" srcId="{E1910F00-21D7-4E8F-835C-E2E5A1B21586}" destId="{DE986A3A-D967-40A5-8254-2C67CBF05BD9}" srcOrd="1" destOrd="0" presId="urn:microsoft.com/office/officeart/2005/8/layout/hierarchy4"/>
    <dgm:cxn modelId="{EB438FB3-60D6-4CD5-93D8-9837ED75815F}" type="presParOf" srcId="{7D00F2AC-2C43-454A-9ABC-313F0DD1ACC1}" destId="{B1670852-767B-4F1A-82FD-666FA59A9288}" srcOrd="5" destOrd="0" presId="urn:microsoft.com/office/officeart/2005/8/layout/hierarchy4"/>
    <dgm:cxn modelId="{F1DE97F7-8C0A-461D-B2B7-4F26107E8E26}" type="presParOf" srcId="{7D00F2AC-2C43-454A-9ABC-313F0DD1ACC1}" destId="{74F4BA61-C67E-40A3-9937-41CB6CCB20E4}" srcOrd="6" destOrd="0" presId="urn:microsoft.com/office/officeart/2005/8/layout/hierarchy4"/>
    <dgm:cxn modelId="{1771F66F-DA09-4ADD-AEB3-F790A38EB652}" type="presParOf" srcId="{74F4BA61-C67E-40A3-9937-41CB6CCB20E4}" destId="{C5B61D8D-D72B-4245-AC4E-C0DAA6CC0CFB}" srcOrd="0" destOrd="0" presId="urn:microsoft.com/office/officeart/2005/8/layout/hierarchy4"/>
    <dgm:cxn modelId="{11051D07-5A89-404F-BD4F-B032A8A5F240}" type="presParOf" srcId="{74F4BA61-C67E-40A3-9937-41CB6CCB20E4}" destId="{1409DEF6-BAFA-49BC-8BA9-170946ED5EDE}" srcOrd="1" destOrd="0" presId="urn:microsoft.com/office/officeart/2005/8/layout/hierarchy4"/>
    <dgm:cxn modelId="{856FDF90-684E-47C9-A056-97E86B71E75B}" type="presParOf" srcId="{7D00F2AC-2C43-454A-9ABC-313F0DD1ACC1}" destId="{D2035096-143D-435B-964E-80BF91CE8A3B}" srcOrd="7" destOrd="0" presId="urn:microsoft.com/office/officeart/2005/8/layout/hierarchy4"/>
    <dgm:cxn modelId="{972DF34E-3461-4427-BDD2-589FF394CAD0}" type="presParOf" srcId="{7D00F2AC-2C43-454A-9ABC-313F0DD1ACC1}" destId="{26824AFC-3F50-4792-8E3D-617FBC83D5EA}" srcOrd="8" destOrd="0" presId="urn:microsoft.com/office/officeart/2005/8/layout/hierarchy4"/>
    <dgm:cxn modelId="{4558ED6C-C33A-4ABC-BBBF-95A830304AF5}" type="presParOf" srcId="{26824AFC-3F50-4792-8E3D-617FBC83D5EA}" destId="{6FE0048E-DD47-467B-9A46-90367C1880E4}" srcOrd="0" destOrd="0" presId="urn:microsoft.com/office/officeart/2005/8/layout/hierarchy4"/>
    <dgm:cxn modelId="{77F314D4-3006-4814-AA1E-1226D965078A}" type="presParOf" srcId="{26824AFC-3F50-4792-8E3D-617FBC83D5EA}" destId="{4292D557-24B6-4A25-BBB3-8195E692F94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810CE-ED31-43E3-AEA7-E13571657CA5}">
      <dsp:nvSpPr>
        <dsp:cNvPr id="0" name=""/>
        <dsp:cNvSpPr/>
      </dsp:nvSpPr>
      <dsp:spPr>
        <a:xfrm>
          <a:off x="3058" y="639"/>
          <a:ext cx="7613883" cy="493728"/>
        </a:xfrm>
        <a:prstGeom prst="roundRect">
          <a:avLst>
            <a:gd name="adj" fmla="val 10000"/>
          </a:avLst>
        </a:prstGeom>
        <a:solidFill>
          <a:srgbClr val="2054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Categories</a:t>
          </a:r>
          <a:endParaRPr lang="en-US" sz="2100" b="1" kern="1200" dirty="0"/>
        </a:p>
      </dsp:txBody>
      <dsp:txXfrm>
        <a:off x="17519" y="15100"/>
        <a:ext cx="7584961" cy="464806"/>
      </dsp:txXfrm>
    </dsp:sp>
    <dsp:sp modelId="{B1D4A3C3-C741-4CC7-97CC-5EDB0D8730D7}">
      <dsp:nvSpPr>
        <dsp:cNvPr id="0" name=""/>
        <dsp:cNvSpPr/>
      </dsp:nvSpPr>
      <dsp:spPr>
        <a:xfrm>
          <a:off x="3058" y="596525"/>
          <a:ext cx="1426889" cy="493728"/>
        </a:xfrm>
        <a:prstGeom prst="roundRect">
          <a:avLst>
            <a:gd name="adj" fmla="val 10000"/>
          </a:avLst>
        </a:prstGeom>
        <a:solidFill>
          <a:srgbClr val="0074BA">
            <a:alpha val="7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smtClean="0"/>
            <a:t>Hardware</a:t>
          </a:r>
          <a:endParaRPr lang="en-US" sz="2000" i="1" kern="1200" dirty="0"/>
        </a:p>
      </dsp:txBody>
      <dsp:txXfrm>
        <a:off x="17519" y="610986"/>
        <a:ext cx="1397967" cy="464806"/>
      </dsp:txXfrm>
    </dsp:sp>
    <dsp:sp modelId="{B2AF03E0-BB60-41FF-A599-3A0E2CA2B03F}">
      <dsp:nvSpPr>
        <dsp:cNvPr id="0" name=""/>
        <dsp:cNvSpPr/>
      </dsp:nvSpPr>
      <dsp:spPr>
        <a:xfrm>
          <a:off x="1549806" y="596525"/>
          <a:ext cx="1426889" cy="493728"/>
        </a:xfrm>
        <a:prstGeom prst="roundRect">
          <a:avLst>
            <a:gd name="adj" fmla="val 10000"/>
          </a:avLst>
        </a:prstGeom>
        <a:solidFill>
          <a:srgbClr val="0074BA">
            <a:alpha val="7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dirty="0" smtClean="0"/>
            <a:t>Software</a:t>
          </a:r>
          <a:endParaRPr lang="en-US" sz="2000" i="1" kern="1200" dirty="0"/>
        </a:p>
      </dsp:txBody>
      <dsp:txXfrm>
        <a:off x="1564267" y="610986"/>
        <a:ext cx="1397967" cy="464806"/>
      </dsp:txXfrm>
    </dsp:sp>
    <dsp:sp modelId="{C12C2C8D-FA1E-46C6-9CA9-EC057FDB222B}">
      <dsp:nvSpPr>
        <dsp:cNvPr id="0" name=""/>
        <dsp:cNvSpPr/>
      </dsp:nvSpPr>
      <dsp:spPr>
        <a:xfrm>
          <a:off x="3096555" y="596525"/>
          <a:ext cx="1426889" cy="493728"/>
        </a:xfrm>
        <a:prstGeom prst="roundRect">
          <a:avLst>
            <a:gd name="adj" fmla="val 10000"/>
          </a:avLst>
        </a:prstGeom>
        <a:solidFill>
          <a:srgbClr val="0074BA">
            <a:alpha val="7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dirty="0" smtClean="0"/>
            <a:t>Telecom</a:t>
          </a:r>
          <a:endParaRPr lang="en-US" sz="2000" i="1" kern="1200" dirty="0"/>
        </a:p>
      </dsp:txBody>
      <dsp:txXfrm>
        <a:off x="3111016" y="610986"/>
        <a:ext cx="1397967" cy="464806"/>
      </dsp:txXfrm>
    </dsp:sp>
    <dsp:sp modelId="{C5B61D8D-D72B-4245-AC4E-C0DAA6CC0CFB}">
      <dsp:nvSpPr>
        <dsp:cNvPr id="0" name=""/>
        <dsp:cNvSpPr/>
      </dsp:nvSpPr>
      <dsp:spPr>
        <a:xfrm>
          <a:off x="4643303" y="596525"/>
          <a:ext cx="1426889" cy="493728"/>
        </a:xfrm>
        <a:prstGeom prst="roundRect">
          <a:avLst>
            <a:gd name="adj" fmla="val 10000"/>
          </a:avLst>
        </a:prstGeom>
        <a:solidFill>
          <a:srgbClr val="0074BA">
            <a:alpha val="7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dirty="0" smtClean="0"/>
            <a:t>Cloud </a:t>
          </a:r>
          <a:endParaRPr lang="en-US" sz="2000" i="1" kern="1200" dirty="0"/>
        </a:p>
      </dsp:txBody>
      <dsp:txXfrm>
        <a:off x="4657764" y="610986"/>
        <a:ext cx="1397967" cy="464806"/>
      </dsp:txXfrm>
    </dsp:sp>
    <dsp:sp modelId="{6FE0048E-DD47-467B-9A46-90367C1880E4}">
      <dsp:nvSpPr>
        <dsp:cNvPr id="0" name=""/>
        <dsp:cNvSpPr/>
      </dsp:nvSpPr>
      <dsp:spPr>
        <a:xfrm>
          <a:off x="6190051" y="596525"/>
          <a:ext cx="1426889" cy="493728"/>
        </a:xfrm>
        <a:prstGeom prst="roundRect">
          <a:avLst>
            <a:gd name="adj" fmla="val 10000"/>
          </a:avLst>
        </a:prstGeom>
        <a:solidFill>
          <a:srgbClr val="0074BA">
            <a:alpha val="7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dirty="0" smtClean="0"/>
            <a:t>Service</a:t>
          </a:r>
          <a:endParaRPr lang="en-US" sz="2000" i="1" kern="1200" dirty="0"/>
        </a:p>
      </dsp:txBody>
      <dsp:txXfrm>
        <a:off x="6204512" y="610986"/>
        <a:ext cx="1397967" cy="4648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6/19/2017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dirty="0"/>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6/19/2017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dirty="0"/>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t>3</a:t>
            </a:fld>
            <a:endParaRPr lang="en-US" dirty="0"/>
          </a:p>
        </p:txBody>
      </p:sp>
    </p:spTree>
    <p:extLst>
      <p:ext uri="{BB962C8B-B14F-4D97-AF65-F5344CB8AC3E}">
        <p14:creationId xmlns:p14="http://schemas.microsoft.com/office/powerpoint/2010/main" val="3736586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86903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8991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t>17</a:t>
            </a:fld>
            <a:endParaRPr lang="en-US" dirty="0"/>
          </a:p>
        </p:txBody>
      </p:sp>
    </p:spTree>
    <p:extLst>
      <p:ext uri="{BB962C8B-B14F-4D97-AF65-F5344CB8AC3E}">
        <p14:creationId xmlns:p14="http://schemas.microsoft.com/office/powerpoint/2010/main" val="3943863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CEB7C-711B-4686-A109-D51D7B626D4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62126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t>19</a:t>
            </a:fld>
            <a:endParaRPr lang="en-US" dirty="0"/>
          </a:p>
        </p:txBody>
      </p:sp>
    </p:spTree>
    <p:extLst>
      <p:ext uri="{BB962C8B-B14F-4D97-AF65-F5344CB8AC3E}">
        <p14:creationId xmlns:p14="http://schemas.microsoft.com/office/powerpoint/2010/main" val="176809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t>7</a:t>
            </a:fld>
            <a:endParaRPr lang="en-US" dirty="0"/>
          </a:p>
        </p:txBody>
      </p:sp>
    </p:spTree>
    <p:extLst>
      <p:ext uri="{BB962C8B-B14F-4D97-AF65-F5344CB8AC3E}">
        <p14:creationId xmlns:p14="http://schemas.microsoft.com/office/powerpoint/2010/main" val="203185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t>8</a:t>
            </a:fld>
            <a:endParaRPr lang="en-US" dirty="0"/>
          </a:p>
        </p:txBody>
      </p:sp>
    </p:spTree>
    <p:extLst>
      <p:ext uri="{BB962C8B-B14F-4D97-AF65-F5344CB8AC3E}">
        <p14:creationId xmlns:p14="http://schemas.microsoft.com/office/powerpoint/2010/main" val="378106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t>9</a:t>
            </a:fld>
            <a:endParaRPr lang="en-US" dirty="0"/>
          </a:p>
        </p:txBody>
      </p:sp>
    </p:spTree>
    <p:extLst>
      <p:ext uri="{BB962C8B-B14F-4D97-AF65-F5344CB8AC3E}">
        <p14:creationId xmlns:p14="http://schemas.microsoft.com/office/powerpoint/2010/main" val="175208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t>10</a:t>
            </a:fld>
            <a:endParaRPr lang="en-US" dirty="0"/>
          </a:p>
        </p:txBody>
      </p:sp>
    </p:spTree>
    <p:extLst>
      <p:ext uri="{BB962C8B-B14F-4D97-AF65-F5344CB8AC3E}">
        <p14:creationId xmlns:p14="http://schemas.microsoft.com/office/powerpoint/2010/main" val="102507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9619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2497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8166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1F22B-7B07-42F7-A654-B8C9378ADCE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1554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9" name="Picture 8"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Strategic Sourcing ico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2500" y="836624"/>
            <a:ext cx="1106424" cy="1106424"/>
          </a:xfrm>
          <a:prstGeom prst="rect">
            <a:avLst/>
          </a:prstGeom>
        </p:spPr>
      </p:pic>
      <p:sp>
        <p:nvSpPr>
          <p:cNvPr id="23" name="Title 22"/>
          <p:cNvSpPr>
            <a:spLocks noGrp="1"/>
          </p:cNvSpPr>
          <p:nvPr>
            <p:ph type="title" hasCustomPrompt="1"/>
          </p:nvPr>
        </p:nvSpPr>
        <p:spPr>
          <a:xfrm>
            <a:off x="2297229" y="1084242"/>
            <a:ext cx="4355045" cy="858806"/>
          </a:xfrm>
        </p:spPr>
        <p:txBody>
          <a:bodyPr anchor="t">
            <a:normAutofit/>
          </a:bodyPr>
          <a:lstStyle>
            <a:lvl1pPr>
              <a:defRPr sz="3000" cap="all" baseline="0">
                <a:solidFill>
                  <a:srgbClr val="175594"/>
                </a:solidFill>
              </a:defRPr>
            </a:lvl1pPr>
          </a:lstStyle>
          <a:p>
            <a:r>
              <a:rPr lang="en-US" dirty="0"/>
              <a:t>Presentation Title</a:t>
            </a:r>
          </a:p>
        </p:txBody>
      </p:sp>
      <p:sp>
        <p:nvSpPr>
          <p:cNvPr id="19" name="Content Placeholder 18"/>
          <p:cNvSpPr>
            <a:spLocks noGrp="1"/>
          </p:cNvSpPr>
          <p:nvPr>
            <p:ph sz="quarter" idx="20" hasCustomPrompt="1"/>
          </p:nvPr>
        </p:nvSpPr>
        <p:spPr>
          <a:xfrm>
            <a:off x="2297229" y="1990379"/>
            <a:ext cx="4355401" cy="375663"/>
          </a:xfrm>
        </p:spPr>
        <p:txBody>
          <a:bodyPr>
            <a:normAutofit/>
          </a:bodyPr>
          <a:lstStyle>
            <a:lvl1pPr marL="0" indent="0">
              <a:buNone/>
              <a:defRPr sz="2200" b="1">
                <a:solidFill>
                  <a:srgbClr val="1F1F1F"/>
                </a:solidFill>
              </a:defRPr>
            </a:lvl1pPr>
          </a:lstStyle>
          <a:p>
            <a:pPr lvl="0"/>
            <a:r>
              <a:rPr lang="en-US" dirty="0"/>
              <a:t>Name of Presenter </a:t>
            </a:r>
          </a:p>
        </p:txBody>
      </p:sp>
      <p:sp>
        <p:nvSpPr>
          <p:cNvPr id="6" name="Content Placeholder 5"/>
          <p:cNvSpPr>
            <a:spLocks noGrp="1"/>
          </p:cNvSpPr>
          <p:nvPr>
            <p:ph sz="quarter" idx="16" hasCustomPrompt="1"/>
          </p:nvPr>
        </p:nvSpPr>
        <p:spPr>
          <a:xfrm>
            <a:off x="2297229" y="2411327"/>
            <a:ext cx="2387226" cy="396875"/>
          </a:xfrm>
        </p:spPr>
        <p:txBody>
          <a:bodyPr>
            <a:noAutofit/>
          </a:bodyPr>
          <a:lstStyle>
            <a:lvl1pPr marL="0" indent="0">
              <a:buNone/>
              <a:defRPr sz="2200" i="1">
                <a:solidFill>
                  <a:srgbClr val="1F1F1F"/>
                </a:solidFill>
              </a:defRPr>
            </a:lvl1pPr>
          </a:lstStyle>
          <a:p>
            <a:pPr lvl="0"/>
            <a:r>
              <a:rPr lang="en-US" dirty="0"/>
              <a:t>Title of Presenter</a:t>
            </a:r>
          </a:p>
        </p:txBody>
      </p:sp>
      <p:sp>
        <p:nvSpPr>
          <p:cNvPr id="11" name="Text Placeholder 10"/>
          <p:cNvSpPr>
            <a:spLocks noGrp="1"/>
          </p:cNvSpPr>
          <p:nvPr>
            <p:ph type="body" sz="quarter" idx="17" hasCustomPrompt="1"/>
          </p:nvPr>
        </p:nvSpPr>
        <p:spPr>
          <a:xfrm>
            <a:off x="2297229" y="2867054"/>
            <a:ext cx="3657974" cy="436006"/>
          </a:xfrm>
        </p:spPr>
        <p:txBody>
          <a:bodyPr>
            <a:normAutofit/>
          </a:bodyPr>
          <a:lstStyle>
            <a:lvl1pPr marL="0" indent="0">
              <a:buNone/>
              <a:defRPr sz="2200">
                <a:solidFill>
                  <a:srgbClr val="1F1F1F"/>
                </a:solidFill>
              </a:defRPr>
            </a:lvl1pPr>
          </a:lstStyle>
          <a:p>
            <a:pPr lvl="0"/>
            <a:r>
              <a:rPr lang="en-US" dirty="0"/>
              <a:t>Presenter’s Organization</a:t>
            </a:r>
          </a:p>
        </p:txBody>
      </p:sp>
      <p:sp>
        <p:nvSpPr>
          <p:cNvPr id="13" name="Text Placeholder 12"/>
          <p:cNvSpPr>
            <a:spLocks noGrp="1"/>
          </p:cNvSpPr>
          <p:nvPr>
            <p:ph type="body" sz="quarter" idx="18" hasCustomPrompt="1"/>
          </p:nvPr>
        </p:nvSpPr>
        <p:spPr>
          <a:xfrm>
            <a:off x="2297229" y="3431533"/>
            <a:ext cx="2984500" cy="244114"/>
          </a:xfrm>
        </p:spPr>
        <p:txBody>
          <a:bodyPr/>
          <a:lstStyle>
            <a:lvl1pPr marL="0" indent="0">
              <a:buNone/>
              <a:defRPr sz="1600">
                <a:solidFill>
                  <a:srgbClr val="175594"/>
                </a:solidFill>
              </a:defRPr>
            </a:lvl1pPr>
          </a:lstStyle>
          <a:p>
            <a:pPr lvl="0"/>
            <a:r>
              <a:rPr lang="en-US" dirty="0"/>
              <a:t>Audience Name</a:t>
            </a:r>
          </a:p>
        </p:txBody>
      </p:sp>
      <p:sp>
        <p:nvSpPr>
          <p:cNvPr id="15" name="Text Placeholder 14"/>
          <p:cNvSpPr>
            <a:spLocks noGrp="1"/>
          </p:cNvSpPr>
          <p:nvPr>
            <p:ph type="body" sz="quarter" idx="19" hasCustomPrompt="1"/>
          </p:nvPr>
        </p:nvSpPr>
        <p:spPr>
          <a:xfrm>
            <a:off x="2297229" y="3714941"/>
            <a:ext cx="2984500" cy="265506"/>
          </a:xfrm>
        </p:spPr>
        <p:txBody>
          <a:bodyPr>
            <a:normAutofit/>
          </a:bodyPr>
          <a:lstStyle>
            <a:lvl1pPr marL="0" indent="0">
              <a:buNone/>
              <a:defRPr sz="1600">
                <a:solidFill>
                  <a:srgbClr val="175594"/>
                </a:solidFill>
              </a:defRPr>
            </a:lvl1pPr>
          </a:lstStyle>
          <a:p>
            <a:pPr lvl="0"/>
            <a:r>
              <a:rPr lang="en-US" dirty="0"/>
              <a:t>Month Day</a:t>
            </a:r>
            <a:r>
              <a:rPr lang="en-US"/>
              <a:t>, </a:t>
            </a:r>
            <a:r>
              <a:rPr lang="en-US" smtClean="0"/>
              <a:t>YYYY</a:t>
            </a:r>
            <a:endParaRPr lang="en-US" dirty="0"/>
          </a:p>
        </p:txBody>
      </p:sp>
      <p:pic>
        <p:nvPicPr>
          <p:cNvPr id="12" name="Picture 11" descr="Logo and Seal for U.S. Department of Veterans Affairs, Office of Information and Technology, Strategic Sourci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66673" y="5626709"/>
            <a:ext cx="3374136" cy="790170"/>
          </a:xfrm>
          <a:prstGeom prst="rect">
            <a:avLst/>
          </a:prstGeom>
        </p:spPr>
      </p:pic>
    </p:spTree>
    <p:extLst>
      <p:ext uri="{BB962C8B-B14F-4D97-AF65-F5344CB8AC3E}">
        <p14:creationId xmlns:p14="http://schemas.microsoft.com/office/powerpoint/2010/main" val="29476790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800">
                <a:solidFill>
                  <a:schemeClr val="tx1">
                    <a:lumMod val="75000"/>
                  </a:schemeClr>
                </a:solidFill>
              </a:defRPr>
            </a:lvl1pPr>
            <a:lvl2pPr>
              <a:defRPr sz="1800">
                <a:solidFill>
                  <a:schemeClr val="tx1">
                    <a:lumMod val="75000"/>
                  </a:schemeClr>
                </a:solidFill>
              </a:defRPr>
            </a:lvl2pPr>
            <a:lvl3pPr marL="684213" indent="-225425">
              <a:defRPr sz="1800">
                <a:solidFill>
                  <a:schemeClr val="tx1">
                    <a:lumMod val="75000"/>
                  </a:schemeClr>
                </a:solidFill>
              </a:defRPr>
            </a:lvl3pPr>
            <a:lvl4pPr marL="919163" indent="-234950">
              <a:defRPr sz="1800">
                <a:solidFill>
                  <a:schemeClr val="tx1">
                    <a:lumMod val="75000"/>
                  </a:schemeClr>
                </a:solidFill>
              </a:defRPr>
            </a:lvl4pPr>
            <a:lvl5pPr marL="1144588" indent="-225425">
              <a:defRPr sz="18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22"/>
            <a:ext cx="4038600" cy="4202841"/>
          </a:xfrm>
        </p:spPr>
        <p:txBody>
          <a:bodyPr>
            <a:normAutofit/>
          </a:bodyPr>
          <a:lstStyle>
            <a:lvl1pPr>
              <a:defRPr sz="1800">
                <a:solidFill>
                  <a:schemeClr val="tx1">
                    <a:lumMod val="75000"/>
                  </a:schemeClr>
                </a:solidFill>
              </a:defRPr>
            </a:lvl1pPr>
            <a:lvl2pPr>
              <a:defRPr sz="1800">
                <a:solidFill>
                  <a:schemeClr val="tx1">
                    <a:lumMod val="75000"/>
                  </a:schemeClr>
                </a:solidFill>
              </a:defRPr>
            </a:lvl2pPr>
            <a:lvl3pPr>
              <a:defRPr sz="1800">
                <a:solidFill>
                  <a:schemeClr val="tx1">
                    <a:lumMod val="75000"/>
                  </a:schemeClr>
                </a:solidFill>
              </a:defRPr>
            </a:lvl3pPr>
            <a:lvl4pPr>
              <a:defRPr sz="1800">
                <a:solidFill>
                  <a:schemeClr val="tx1">
                    <a:lumMod val="75000"/>
                  </a:schemeClr>
                </a:solidFill>
              </a:defRPr>
            </a:lvl4pPr>
            <a:lvl5pPr marL="1144588" indent="-225425">
              <a:defRPr sz="18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srgbClr val="4D4E53">
                    <a:tint val="75000"/>
                  </a:srgbClr>
                </a:solidFill>
              </a:rPr>
              <a:pPr/>
              <a:t>‹#›</a:t>
            </a:fld>
            <a:endParaRPr lang="en-US" dirty="0">
              <a:solidFill>
                <a:srgbClr val="4D4E53">
                  <a:tint val="75000"/>
                </a:srgbClr>
              </a:solidFill>
            </a:endParaRPr>
          </a:p>
        </p:txBody>
      </p:sp>
      <p:sp>
        <p:nvSpPr>
          <p:cNvPr id="6" name="Footer Placeholder 7"/>
          <p:cNvSpPr>
            <a:spLocks noGrp="1"/>
          </p:cNvSpPr>
          <p:nvPr>
            <p:ph type="ftr" sz="quarter" idx="3"/>
          </p:nvPr>
        </p:nvSpPr>
        <p:spPr>
          <a:xfrm>
            <a:off x="3124200" y="65595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rgbClr val="4D4E53">
                    <a:tint val="75000"/>
                  </a:srgbClr>
                </a:solidFill>
              </a:rPr>
              <a:t>Department of Veterans Affairs</a:t>
            </a:r>
          </a:p>
        </p:txBody>
      </p:sp>
    </p:spTree>
    <p:extLst>
      <p:ext uri="{BB962C8B-B14F-4D97-AF65-F5344CB8AC3E}">
        <p14:creationId xmlns:p14="http://schemas.microsoft.com/office/powerpoint/2010/main" val="30917522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solidFill>
                  <a:srgbClr val="4D4E53">
                    <a:tint val="75000"/>
                  </a:srgbClr>
                </a:solidFill>
              </a:rPr>
              <a:pPr/>
              <a:t>‹#›</a:t>
            </a:fld>
            <a:endParaRPr lang="en-US" dirty="0">
              <a:solidFill>
                <a:srgbClr val="4D4E53">
                  <a:tint val="75000"/>
                </a:srgbClr>
              </a:solidFill>
            </a:endParaRPr>
          </a:p>
        </p:txBody>
      </p:sp>
      <p:sp>
        <p:nvSpPr>
          <p:cNvPr id="3" name="Footer Placeholder 7"/>
          <p:cNvSpPr>
            <a:spLocks noGrp="1"/>
          </p:cNvSpPr>
          <p:nvPr>
            <p:ph type="ftr" sz="quarter" idx="3"/>
          </p:nvPr>
        </p:nvSpPr>
        <p:spPr>
          <a:xfrm>
            <a:off x="3124200" y="65468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rgbClr val="4D4E53">
                    <a:tint val="75000"/>
                  </a:srgbClr>
                </a:solidFill>
              </a:rPr>
              <a:t>Department of Veterans Affairs</a:t>
            </a:r>
          </a:p>
        </p:txBody>
      </p:sp>
      <p:grpSp>
        <p:nvGrpSpPr>
          <p:cNvPr id="5" name="Group 4"/>
          <p:cNvGrpSpPr/>
          <p:nvPr userDrawn="1"/>
        </p:nvGrpSpPr>
        <p:grpSpPr>
          <a:xfrm>
            <a:off x="239058" y="277164"/>
            <a:ext cx="8665884" cy="6110196"/>
            <a:chOff x="239058" y="277164"/>
            <a:chExt cx="8665884" cy="6110196"/>
          </a:xfrm>
        </p:grpSpPr>
        <p:grpSp>
          <p:nvGrpSpPr>
            <p:cNvPr id="6" name="Group 5"/>
            <p:cNvGrpSpPr/>
            <p:nvPr/>
          </p:nvGrpSpPr>
          <p:grpSpPr>
            <a:xfrm>
              <a:off x="239058" y="5588006"/>
              <a:ext cx="8665884" cy="799354"/>
              <a:chOff x="239058" y="5588006"/>
              <a:chExt cx="8665884" cy="799354"/>
            </a:xfrm>
          </p:grpSpPr>
          <p:sp>
            <p:nvSpPr>
              <p:cNvPr id="18" name="Rectangle 17"/>
              <p:cNvSpPr/>
              <p:nvPr/>
            </p:nvSpPr>
            <p:spPr>
              <a:xfrm>
                <a:off x="1988836" y="5595477"/>
                <a:ext cx="791883" cy="7918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2863725" y="5595477"/>
                <a:ext cx="791883" cy="79188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0" name="Rectangle 19"/>
              <p:cNvSpPr/>
              <p:nvPr/>
            </p:nvSpPr>
            <p:spPr>
              <a:xfrm>
                <a:off x="3738614" y="5595477"/>
                <a:ext cx="791883" cy="79188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1" name="Rectangle 20"/>
              <p:cNvSpPr/>
              <p:nvPr/>
            </p:nvSpPr>
            <p:spPr>
              <a:xfrm>
                <a:off x="4613503" y="5595477"/>
                <a:ext cx="791883" cy="791883"/>
              </a:xfrm>
              <a:prstGeom prst="rect">
                <a:avLst/>
              </a:prstGeom>
              <a:solidFill>
                <a:srgbClr val="C79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2" name="Rectangle 21"/>
              <p:cNvSpPr/>
              <p:nvPr/>
            </p:nvSpPr>
            <p:spPr>
              <a:xfrm>
                <a:off x="5488392" y="5595477"/>
                <a:ext cx="791883" cy="791883"/>
              </a:xfrm>
              <a:prstGeom prst="rect">
                <a:avLst/>
              </a:prstGeom>
              <a:solidFill>
                <a:srgbClr val="47A6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3" name="Rectangle 22"/>
              <p:cNvSpPr/>
              <p:nvPr/>
            </p:nvSpPr>
            <p:spPr>
              <a:xfrm>
                <a:off x="6363281" y="5595477"/>
                <a:ext cx="791883" cy="791883"/>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4" name="Rectangle 23"/>
              <p:cNvSpPr/>
              <p:nvPr/>
            </p:nvSpPr>
            <p:spPr>
              <a:xfrm>
                <a:off x="239058" y="5595477"/>
                <a:ext cx="791883" cy="791883"/>
              </a:xfrm>
              <a:prstGeom prst="rect">
                <a:avLst/>
              </a:prstGeom>
              <a:solidFill>
                <a:srgbClr val="DB3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5" name="Rectangle 24"/>
              <p:cNvSpPr/>
              <p:nvPr/>
            </p:nvSpPr>
            <p:spPr>
              <a:xfrm>
                <a:off x="1113947" y="5595477"/>
                <a:ext cx="791883" cy="791883"/>
              </a:xfrm>
              <a:prstGeom prst="rect">
                <a:avLst/>
              </a:prstGeom>
              <a:solidFill>
                <a:srgbClr val="0074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6" name="Rectangle 25"/>
              <p:cNvSpPr/>
              <p:nvPr/>
            </p:nvSpPr>
            <p:spPr>
              <a:xfrm>
                <a:off x="7238170" y="5588006"/>
                <a:ext cx="791883" cy="791883"/>
              </a:xfrm>
              <a:prstGeom prst="rect">
                <a:avLst/>
              </a:prstGeom>
              <a:solidFill>
                <a:srgbClr val="0074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7" name="Rectangle 26"/>
              <p:cNvSpPr/>
              <p:nvPr/>
            </p:nvSpPr>
            <p:spPr>
              <a:xfrm>
                <a:off x="8113059" y="5588006"/>
                <a:ext cx="791883" cy="791883"/>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grpSp>
          <p:nvGrpSpPr>
            <p:cNvPr id="7" name="Group 6"/>
            <p:cNvGrpSpPr/>
            <p:nvPr/>
          </p:nvGrpSpPr>
          <p:grpSpPr>
            <a:xfrm>
              <a:off x="239058" y="277164"/>
              <a:ext cx="8665884" cy="799354"/>
              <a:chOff x="239058" y="531164"/>
              <a:chExt cx="8665884" cy="799354"/>
            </a:xfrm>
          </p:grpSpPr>
          <p:sp>
            <p:nvSpPr>
              <p:cNvPr id="8" name="Rectangle 7"/>
              <p:cNvSpPr/>
              <p:nvPr/>
            </p:nvSpPr>
            <p:spPr>
              <a:xfrm>
                <a:off x="1988836" y="538635"/>
                <a:ext cx="791883" cy="7918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9" name="Rectangle 8"/>
              <p:cNvSpPr/>
              <p:nvPr/>
            </p:nvSpPr>
            <p:spPr>
              <a:xfrm>
                <a:off x="2863725" y="538635"/>
                <a:ext cx="791883" cy="79188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 name="Rectangle 9"/>
              <p:cNvSpPr/>
              <p:nvPr/>
            </p:nvSpPr>
            <p:spPr>
              <a:xfrm>
                <a:off x="3738614" y="538635"/>
                <a:ext cx="791883" cy="79188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a:xfrm>
                <a:off x="4613503" y="538635"/>
                <a:ext cx="791883" cy="791883"/>
              </a:xfrm>
              <a:prstGeom prst="rect">
                <a:avLst/>
              </a:prstGeom>
              <a:solidFill>
                <a:srgbClr val="C79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2" name="Rectangle 11"/>
              <p:cNvSpPr/>
              <p:nvPr/>
            </p:nvSpPr>
            <p:spPr>
              <a:xfrm>
                <a:off x="5488392" y="538635"/>
                <a:ext cx="791883" cy="791883"/>
              </a:xfrm>
              <a:prstGeom prst="rect">
                <a:avLst/>
              </a:prstGeom>
              <a:solidFill>
                <a:srgbClr val="47A6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2"/>
              <p:cNvSpPr/>
              <p:nvPr/>
            </p:nvSpPr>
            <p:spPr>
              <a:xfrm>
                <a:off x="6363281" y="538635"/>
                <a:ext cx="791883" cy="791883"/>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4" name="Rectangle 13"/>
              <p:cNvSpPr/>
              <p:nvPr/>
            </p:nvSpPr>
            <p:spPr>
              <a:xfrm>
                <a:off x="239058" y="538635"/>
                <a:ext cx="791883" cy="791883"/>
              </a:xfrm>
              <a:prstGeom prst="rect">
                <a:avLst/>
              </a:prstGeom>
              <a:solidFill>
                <a:srgbClr val="DB3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5" name="Rectangle 14"/>
              <p:cNvSpPr/>
              <p:nvPr/>
            </p:nvSpPr>
            <p:spPr>
              <a:xfrm>
                <a:off x="1113947" y="538635"/>
                <a:ext cx="791883" cy="791883"/>
              </a:xfrm>
              <a:prstGeom prst="rect">
                <a:avLst/>
              </a:prstGeom>
              <a:solidFill>
                <a:srgbClr val="0074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6" name="Rectangle 15"/>
              <p:cNvSpPr/>
              <p:nvPr/>
            </p:nvSpPr>
            <p:spPr>
              <a:xfrm>
                <a:off x="7238170" y="531164"/>
                <a:ext cx="791883" cy="791883"/>
              </a:xfrm>
              <a:prstGeom prst="rect">
                <a:avLst/>
              </a:prstGeom>
              <a:solidFill>
                <a:srgbClr val="0074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7" name="Rectangle 16"/>
              <p:cNvSpPr/>
              <p:nvPr/>
            </p:nvSpPr>
            <p:spPr>
              <a:xfrm>
                <a:off x="8113059" y="531164"/>
                <a:ext cx="791883" cy="791883"/>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grpSp>
    </p:spTree>
    <p:extLst>
      <p:ext uri="{BB962C8B-B14F-4D97-AF65-F5344CB8AC3E}">
        <p14:creationId xmlns:p14="http://schemas.microsoft.com/office/powerpoint/2010/main" val="555185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22783" cy="3134303"/>
          </a:xfrm>
          <a:prstGeom prst="rect">
            <a:avLst/>
          </a:prstGeom>
        </p:spPr>
      </p:pic>
      <p:sp>
        <p:nvSpPr>
          <p:cNvPr id="2" name="Title 1"/>
          <p:cNvSpPr>
            <a:spLocks noGrp="1"/>
          </p:cNvSpPr>
          <p:nvPr>
            <p:ph type="title" hasCustomPrompt="1"/>
          </p:nvPr>
        </p:nvSpPr>
        <p:spPr>
          <a:xfrm>
            <a:off x="630935" y="378460"/>
            <a:ext cx="7891272" cy="685800"/>
          </a:xfrm>
        </p:spPr>
        <p:txBody>
          <a:bodyPr/>
          <a:lstStyle>
            <a:lvl1pPr>
              <a:defRPr baseline="0">
                <a:solidFill>
                  <a:srgbClr val="1F1F1F"/>
                </a:solidFill>
              </a:defRPr>
            </a:lvl1pPr>
          </a:lstStyle>
          <a:p>
            <a:r>
              <a:rPr lang="en-US" dirty="0" smtClean="0"/>
              <a:t>Insert Title, 28pt Calibri Bold (Color: RGB 33, 33, 33)</a:t>
            </a:r>
            <a:endParaRPr lang="en-US" dirty="0"/>
          </a:p>
        </p:txBody>
      </p:sp>
      <p:sp>
        <p:nvSpPr>
          <p:cNvPr id="3" name="Content Placeholder 2"/>
          <p:cNvSpPr>
            <a:spLocks noGrp="1"/>
          </p:cNvSpPr>
          <p:nvPr>
            <p:ph idx="1" hasCustomPrompt="1"/>
          </p:nvPr>
        </p:nvSpPr>
        <p:spPr>
          <a:xfrm>
            <a:off x="630935" y="1417320"/>
            <a:ext cx="7891271" cy="4489704"/>
          </a:xfrm>
        </p:spPr>
        <p:txBody>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smtClean="0"/>
              <a:t>Body Text no smaller than 18pt font, Calibri Regular</a:t>
            </a:r>
            <a:endParaRPr lang="en-US" dirty="0"/>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4" name="Footer Placeholder 3"/>
          <p:cNvSpPr>
            <a:spLocks noGrp="1"/>
          </p:cNvSpPr>
          <p:nvPr>
            <p:ph type="ftr" sz="quarter" idx="13"/>
          </p:nvPr>
        </p:nvSpPr>
        <p:spPr>
          <a:xfrm>
            <a:off x="3028950" y="6028289"/>
            <a:ext cx="3086100" cy="365125"/>
          </a:xfrm>
        </p:spPr>
        <p:txBody>
          <a:bodyPr/>
          <a:lstStyle/>
          <a:p>
            <a:r>
              <a:rPr lang="en-US" dirty="0" smtClean="0"/>
              <a:t>Office of Information and Technology</a:t>
            </a:r>
            <a:endParaRPr lang="en-US" dirty="0"/>
          </a:p>
        </p:txBody>
      </p:sp>
      <p:pic>
        <p:nvPicPr>
          <p:cNvPr id="9" name="Picture 8"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pic>
        <p:nvPicPr>
          <p:cNvPr id="5" name="Picture 4"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22783" cy="3134303"/>
          </a:xfrm>
          <a:prstGeom prst="rect">
            <a:avLst/>
          </a:prstGeom>
        </p:spPr>
      </p:pic>
      <p:sp>
        <p:nvSpPr>
          <p:cNvPr id="7" name="Title 1"/>
          <p:cNvSpPr>
            <a:spLocks noGrp="1"/>
          </p:cNvSpPr>
          <p:nvPr>
            <p:ph type="title" hasCustomPrompt="1"/>
          </p:nvPr>
        </p:nvSpPr>
        <p:spPr>
          <a:xfrm>
            <a:off x="630936" y="374904"/>
            <a:ext cx="7891272" cy="686924"/>
          </a:xfrm>
        </p:spPr>
        <p:txBody>
          <a:bodyPr/>
          <a:lstStyle>
            <a:lvl1pPr>
              <a:defRPr baseline="0">
                <a:solidFill>
                  <a:srgbClr val="1F1F1F"/>
                </a:solidFill>
              </a:defRPr>
            </a:lvl1pPr>
          </a:lstStyle>
          <a:p>
            <a:r>
              <a:rPr lang="en-US" dirty="0" smtClean="0"/>
              <a:t>Insert Title, 28pt Calibri Bold (Color: RGB 33, 33, 33)</a:t>
            </a:r>
            <a:endParaRPr lang="en-US" dirty="0"/>
          </a:p>
        </p:txBody>
      </p:sp>
      <p:sp>
        <p:nvSpPr>
          <p:cNvPr id="8" name="Text Placeholder 16"/>
          <p:cNvSpPr>
            <a:spLocks noGrp="1"/>
          </p:cNvSpPr>
          <p:nvPr>
            <p:ph type="body" sz="quarter" idx="13" hasCustomPrompt="1"/>
          </p:nvPr>
        </p:nvSpPr>
        <p:spPr>
          <a:xfrm>
            <a:off x="628650" y="1199074"/>
            <a:ext cx="7886700" cy="414727"/>
          </a:xfrm>
        </p:spPr>
        <p:txBody>
          <a:bodyPr anchor="b">
            <a:normAutofit/>
          </a:bodyPr>
          <a:lstStyle>
            <a:lvl1pPr marL="0" indent="0">
              <a:buNone/>
              <a:defRPr sz="2200" b="1" baseline="0"/>
            </a:lvl1pPr>
          </a:lstStyle>
          <a:p>
            <a:pPr lvl="0"/>
            <a:r>
              <a:rPr lang="en-US" dirty="0" smtClean="0"/>
              <a:t>Insert Heading, 22pt Calibri Bold (Color: RGB 33, 33, 33)</a:t>
            </a:r>
            <a:endParaRPr lang="en-US" dirty="0"/>
          </a:p>
        </p:txBody>
      </p:sp>
      <p:sp>
        <p:nvSpPr>
          <p:cNvPr id="9" name="Content Placeholder 2"/>
          <p:cNvSpPr>
            <a:spLocks noGrp="1"/>
          </p:cNvSpPr>
          <p:nvPr>
            <p:ph idx="12" hasCustomPrompt="1"/>
          </p:nvPr>
        </p:nvSpPr>
        <p:spPr>
          <a:xfrm>
            <a:off x="630936" y="1613801"/>
            <a:ext cx="7891272" cy="1993417"/>
          </a:xfrm>
        </p:spPr>
        <p:txBody>
          <a:bodyPr>
            <a:normAutofit/>
          </a:bodyPr>
          <a:lstStyle>
            <a:lvl1pPr>
              <a:defRPr sz="2000">
                <a:solidFill>
                  <a:srgbClr val="1F1F1F"/>
                </a:solidFill>
              </a:defRPr>
            </a:lvl1pPr>
            <a:lvl2pPr marL="685800" indent="-228600">
              <a:buFont typeface="CambriaMath" charset="0"/>
              <a:buChar char="⎯"/>
              <a:defRPr sz="2000">
                <a:solidFill>
                  <a:srgbClr val="1F1F1F"/>
                </a:solidFill>
              </a:defRPr>
            </a:lvl2pPr>
            <a:lvl3pPr>
              <a:defRPr sz="2000">
                <a:solidFill>
                  <a:srgbClr val="1F1F1F"/>
                </a:solidFill>
              </a:defRPr>
            </a:lvl3pPr>
            <a:lvl4pPr marL="1600200" indent="-228600">
              <a:buFont typeface=".AppleSystemUIFont" charset="-120"/>
              <a:buChar char="»"/>
              <a:defRPr sz="2000">
                <a:solidFill>
                  <a:srgbClr val="1F1F1F"/>
                </a:solidFill>
              </a:defRPr>
            </a:lvl4pPr>
          </a:lstStyle>
          <a:p>
            <a:pPr lvl="0"/>
            <a:r>
              <a:rPr lang="en-US" dirty="0" smtClean="0"/>
              <a:t>Body Text no smaller than 18pt font, Calibri Regular</a:t>
            </a:r>
            <a:endParaRPr lang="en-US" dirty="0"/>
          </a:p>
          <a:p>
            <a:pPr lvl="1"/>
            <a:r>
              <a:rPr lang="en-US" dirty="0"/>
              <a:t>Second level</a:t>
            </a:r>
          </a:p>
          <a:p>
            <a:pPr lvl="2"/>
            <a:r>
              <a:rPr lang="en-US" dirty="0"/>
              <a:t>Third level</a:t>
            </a:r>
          </a:p>
          <a:p>
            <a:pPr lvl="3"/>
            <a:r>
              <a:rPr lang="en-US" dirty="0"/>
              <a:t>Fourth level</a:t>
            </a:r>
          </a:p>
        </p:txBody>
      </p:sp>
      <p:sp>
        <p:nvSpPr>
          <p:cNvPr id="10" name="Text Placeholder 16"/>
          <p:cNvSpPr>
            <a:spLocks noGrp="1"/>
          </p:cNvSpPr>
          <p:nvPr>
            <p:ph type="body" sz="quarter" idx="14" hasCustomPrompt="1"/>
          </p:nvPr>
        </p:nvSpPr>
        <p:spPr>
          <a:xfrm>
            <a:off x="628650" y="3612485"/>
            <a:ext cx="7886700" cy="414727"/>
          </a:xfrm>
        </p:spPr>
        <p:txBody>
          <a:bodyPr anchor="b">
            <a:normAutofit/>
          </a:bodyPr>
          <a:lstStyle>
            <a:lvl1pPr marL="0" indent="0">
              <a:buNone/>
              <a:defRPr sz="2200" b="1" baseline="0"/>
            </a:lvl1pPr>
          </a:lstStyle>
          <a:p>
            <a:pPr lvl="0"/>
            <a:r>
              <a:rPr lang="en-US" dirty="0" smtClean="0"/>
              <a:t>Insert Heading, 22pt Calibri Bold (Color: RGB 33, 33, 33)</a:t>
            </a:r>
            <a:endParaRPr lang="en-US" dirty="0"/>
          </a:p>
        </p:txBody>
      </p:sp>
      <p:sp>
        <p:nvSpPr>
          <p:cNvPr id="11" name="Content Placeholder 2"/>
          <p:cNvSpPr>
            <a:spLocks noGrp="1"/>
          </p:cNvSpPr>
          <p:nvPr>
            <p:ph idx="1" hasCustomPrompt="1"/>
          </p:nvPr>
        </p:nvSpPr>
        <p:spPr>
          <a:xfrm>
            <a:off x="630936" y="4027212"/>
            <a:ext cx="7891272" cy="2008996"/>
          </a:xfrm>
        </p:spPr>
        <p:txBody>
          <a:bodyPr>
            <a:normAutofit/>
          </a:bodyPr>
          <a:lstStyle>
            <a:lvl1pPr>
              <a:defRPr sz="2000">
                <a:solidFill>
                  <a:srgbClr val="1F1F1F"/>
                </a:solidFill>
              </a:defRPr>
            </a:lvl1pPr>
            <a:lvl2pPr marL="685800" indent="-228600">
              <a:buFont typeface="CambriaMath" charset="0"/>
              <a:buChar char="⎯"/>
              <a:defRPr sz="2000">
                <a:solidFill>
                  <a:srgbClr val="1F1F1F"/>
                </a:solidFill>
              </a:defRPr>
            </a:lvl2pPr>
            <a:lvl3pPr>
              <a:defRPr sz="2000">
                <a:solidFill>
                  <a:srgbClr val="1F1F1F"/>
                </a:solidFill>
              </a:defRPr>
            </a:lvl3pPr>
            <a:lvl4pPr marL="1600200" indent="-228600">
              <a:buFont typeface=".AppleSystemUIFont" charset="-120"/>
              <a:buChar char="»"/>
              <a:defRPr sz="2000">
                <a:solidFill>
                  <a:srgbClr val="1F1F1F"/>
                </a:solidFill>
              </a:defRPr>
            </a:lvl4pPr>
          </a:lstStyle>
          <a:p>
            <a:pPr lvl="0"/>
            <a:r>
              <a:rPr lang="en-US" dirty="0" smtClean="0"/>
              <a:t>Body Text no smaller than 18pt font, Calibri Regular</a:t>
            </a:r>
            <a:endParaRPr lang="en-US" dirty="0"/>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smtClean="0"/>
              <a:t>Office of Information and Technology</a:t>
            </a:r>
            <a:endParaRPr lang="en-US" dirty="0"/>
          </a:p>
        </p:txBody>
      </p:sp>
      <p:pic>
        <p:nvPicPr>
          <p:cNvPr id="14" name="Picture 13"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extLst>
      <p:ext uri="{BB962C8B-B14F-4D97-AF65-F5344CB8AC3E}">
        <p14:creationId xmlns:p14="http://schemas.microsoft.com/office/powerpoint/2010/main" val="49199257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5" name="Picture 4"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22783" cy="3134303"/>
          </a:xfrm>
          <a:prstGeom prst="rect">
            <a:avLst/>
          </a:prstGeom>
        </p:spPr>
      </p:pic>
      <p:sp>
        <p:nvSpPr>
          <p:cNvPr id="7" name="Title 1"/>
          <p:cNvSpPr>
            <a:spLocks noGrp="1"/>
          </p:cNvSpPr>
          <p:nvPr>
            <p:ph type="title" hasCustomPrompt="1"/>
          </p:nvPr>
        </p:nvSpPr>
        <p:spPr>
          <a:xfrm>
            <a:off x="628650" y="374904"/>
            <a:ext cx="7886700" cy="685800"/>
          </a:xfrm>
        </p:spPr>
        <p:txBody>
          <a:bodyPr/>
          <a:lstStyle/>
          <a:p>
            <a:r>
              <a:rPr lang="en-US" dirty="0" smtClean="0"/>
              <a:t>Insert Title, 28pt Calibri Bold (Color: RGB 33, 33, 33)</a:t>
            </a:r>
            <a:endParaRPr lang="en-US" dirty="0"/>
          </a:p>
        </p:txBody>
      </p:sp>
      <p:sp>
        <p:nvSpPr>
          <p:cNvPr id="8" name="Text Placeholder 16"/>
          <p:cNvSpPr>
            <a:spLocks noGrp="1"/>
          </p:cNvSpPr>
          <p:nvPr>
            <p:ph type="body" sz="quarter" idx="14" hasCustomPrompt="1"/>
          </p:nvPr>
        </p:nvSpPr>
        <p:spPr>
          <a:xfrm>
            <a:off x="628650" y="1199810"/>
            <a:ext cx="3778250" cy="644113"/>
          </a:xfrm>
        </p:spPr>
        <p:txBody>
          <a:bodyPr anchor="b">
            <a:normAutofit/>
          </a:bodyPr>
          <a:lstStyle>
            <a:lvl1pPr marL="0" indent="0">
              <a:buNone/>
              <a:defRPr sz="2200" b="1"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Insert Heading</a:t>
            </a:r>
            <a:endParaRPr lang="en-US" dirty="0"/>
          </a:p>
        </p:txBody>
      </p:sp>
      <p:sp>
        <p:nvSpPr>
          <p:cNvPr id="9" name="Text Placeholder 7"/>
          <p:cNvSpPr>
            <a:spLocks noGrp="1"/>
          </p:cNvSpPr>
          <p:nvPr>
            <p:ph type="body" sz="quarter" idx="12" hasCustomPrompt="1"/>
          </p:nvPr>
        </p:nvSpPr>
        <p:spPr>
          <a:xfrm>
            <a:off x="628650" y="1843923"/>
            <a:ext cx="3778250" cy="4042867"/>
          </a:xfrm>
        </p:spPr>
        <p:txBody>
          <a:bodyPr>
            <a:normAutofit/>
          </a:bodyPr>
          <a:lstStyle>
            <a:lvl1pPr>
              <a:defRPr sz="2000"/>
            </a:lvl1pPr>
            <a:lvl2pPr>
              <a:defRPr sz="2000"/>
            </a:lvl2pPr>
            <a:lvl3pPr>
              <a:defRPr sz="2000"/>
            </a:lvl3pPr>
            <a:lvl4pPr>
              <a:defRPr sz="2000"/>
            </a:lvl4pPr>
          </a:lstStyle>
          <a:p>
            <a:pPr lvl="0"/>
            <a:r>
              <a:rPr lang="en-US" dirty="0" smtClean="0"/>
              <a:t>Body Text no smaller than 18pt font, Calibri Regular</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0" name="Text Placeholder 16"/>
          <p:cNvSpPr>
            <a:spLocks noGrp="1"/>
          </p:cNvSpPr>
          <p:nvPr>
            <p:ph type="body" sz="quarter" idx="15" hasCustomPrompt="1"/>
          </p:nvPr>
        </p:nvSpPr>
        <p:spPr>
          <a:xfrm>
            <a:off x="4734083" y="1199809"/>
            <a:ext cx="3778250" cy="644113"/>
          </a:xfrm>
        </p:spPr>
        <p:txBody>
          <a:bodyPr anchor="b">
            <a:normAutofit/>
          </a:bodyPr>
          <a:lstStyle>
            <a:lvl1pPr marL="0" indent="0">
              <a:buNone/>
              <a:defRPr sz="2200" b="1" baseline="0"/>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Insert Heading</a:t>
            </a:r>
            <a:endParaRPr lang="en-US" dirty="0"/>
          </a:p>
        </p:txBody>
      </p:sp>
      <p:sp>
        <p:nvSpPr>
          <p:cNvPr id="11" name="Text Placeholder 7"/>
          <p:cNvSpPr>
            <a:spLocks noGrp="1"/>
          </p:cNvSpPr>
          <p:nvPr>
            <p:ph type="body" sz="quarter" idx="13" hasCustomPrompt="1"/>
          </p:nvPr>
        </p:nvSpPr>
        <p:spPr>
          <a:xfrm>
            <a:off x="4734083" y="1843922"/>
            <a:ext cx="3778250" cy="4042867"/>
          </a:xfrm>
        </p:spPr>
        <p:txBody>
          <a:bodyPr>
            <a:normAutofit/>
          </a:bodyPr>
          <a:lstStyle>
            <a:lvl1pPr>
              <a:defRPr sz="2000"/>
            </a:lvl1pPr>
            <a:lvl2pPr>
              <a:defRPr sz="2000"/>
            </a:lvl2pPr>
            <a:lvl3pPr>
              <a:defRPr sz="2000"/>
            </a:lvl3pPr>
            <a:lvl4pPr>
              <a:defRPr sz="2000"/>
            </a:lvl4pPr>
          </a:lstStyle>
          <a:p>
            <a:pPr lvl="0"/>
            <a:r>
              <a:rPr lang="en-US" dirty="0" smtClean="0"/>
              <a:t>Body Text no smaller than 18pt font, Calibri Regular</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smtClean="0"/>
              <a:t>Office of Information and Technology</a:t>
            </a:r>
            <a:endParaRPr lang="en-US" dirty="0"/>
          </a:p>
        </p:txBody>
      </p:sp>
      <p:pic>
        <p:nvPicPr>
          <p:cNvPr id="14" name="Picture 13"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extLst>
      <p:ext uri="{BB962C8B-B14F-4D97-AF65-F5344CB8AC3E}">
        <p14:creationId xmlns:p14="http://schemas.microsoft.com/office/powerpoint/2010/main" val="19858457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22783" cy="3134303"/>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Insert Title, 28pt Calibri Bold (Color: RGB 33, 33, 33)</a:t>
            </a:r>
            <a:endParaRPr lang="en-US" dirty="0"/>
          </a:p>
        </p:txBody>
      </p:sp>
      <p:sp>
        <p:nvSpPr>
          <p:cNvPr id="7" name="Slide Number Placeholder 5"/>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3" name="Footer Placeholder 2"/>
          <p:cNvSpPr>
            <a:spLocks noGrp="1"/>
          </p:cNvSpPr>
          <p:nvPr>
            <p:ph type="ftr" sz="quarter" idx="13"/>
          </p:nvPr>
        </p:nvSpPr>
        <p:spPr>
          <a:xfrm>
            <a:off x="3028950" y="6028289"/>
            <a:ext cx="3086100" cy="365125"/>
          </a:xfrm>
        </p:spPr>
        <p:txBody>
          <a:bodyPr/>
          <a:lstStyle/>
          <a:p>
            <a:r>
              <a:rPr lang="en-US" dirty="0" smtClean="0"/>
              <a:t>Office of Information and Technology</a:t>
            </a:r>
            <a:endParaRPr lang="en-US" dirty="0"/>
          </a:p>
        </p:txBody>
      </p:sp>
      <p:pic>
        <p:nvPicPr>
          <p:cNvPr id="10" name="Picture 9"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extLst>
      <p:ext uri="{BB962C8B-B14F-4D97-AF65-F5344CB8AC3E}">
        <p14:creationId xmlns:p14="http://schemas.microsoft.com/office/powerpoint/2010/main" val="16363747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 Out Slide">
    <p:spTree>
      <p:nvGrpSpPr>
        <p:cNvPr id="1" name=""/>
        <p:cNvGrpSpPr/>
        <p:nvPr/>
      </p:nvGrpSpPr>
      <p:grpSpPr>
        <a:xfrm>
          <a:off x="0" y="0"/>
          <a:ext cx="0" cy="0"/>
          <a:chOff x="0" y="0"/>
          <a:chExt cx="0" cy="0"/>
        </a:xfrm>
      </p:grpSpPr>
      <p:pic>
        <p:nvPicPr>
          <p:cNvPr id="5" name="Picture 4"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22783" cy="3134303"/>
          </a:xfrm>
          <a:prstGeom prst="rect">
            <a:avLst/>
          </a:prstGeom>
        </p:spPr>
      </p:pic>
      <p:sp>
        <p:nvSpPr>
          <p:cNvPr id="8" name="Title 1"/>
          <p:cNvSpPr>
            <a:spLocks noGrp="1"/>
          </p:cNvSpPr>
          <p:nvPr>
            <p:ph type="title" hasCustomPrompt="1"/>
          </p:nvPr>
        </p:nvSpPr>
        <p:spPr>
          <a:xfrm>
            <a:off x="623888" y="2219026"/>
            <a:ext cx="7886700" cy="1253380"/>
          </a:xfrm>
        </p:spPr>
        <p:txBody>
          <a:bodyPr anchor="ctr">
            <a:noAutofit/>
          </a:bodyPr>
          <a:lstStyle>
            <a:lvl1pPr algn="ctr">
              <a:defRPr sz="3600" b="1" i="0" baseline="0">
                <a:solidFill>
                  <a:srgbClr val="1F1F1F"/>
                </a:solidFill>
                <a:latin typeface="Calibri" charset="0"/>
                <a:ea typeface="Calibri" charset="0"/>
                <a:cs typeface="Calibri" charset="0"/>
              </a:defRPr>
            </a:lvl1pPr>
          </a:lstStyle>
          <a:p>
            <a:r>
              <a:rPr lang="en-US" dirty="0" smtClean="0"/>
              <a:t>Call out slide: Important Information</a:t>
            </a:r>
            <a:endParaRPr lang="en-US" dirty="0"/>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smtClean="0"/>
              <a:t>Office of Information and Technology</a:t>
            </a:r>
            <a:endParaRPr lang="en-US" dirty="0"/>
          </a:p>
        </p:txBody>
      </p:sp>
      <p:pic>
        <p:nvPicPr>
          <p:cNvPr id="10" name="Picture 9"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extLst>
      <p:ext uri="{BB962C8B-B14F-4D97-AF65-F5344CB8AC3E}">
        <p14:creationId xmlns:p14="http://schemas.microsoft.com/office/powerpoint/2010/main" val="13621903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6" name="Picture 5"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title" hasCustomPrompt="1"/>
          </p:nvPr>
        </p:nvSpPr>
        <p:spPr>
          <a:xfrm>
            <a:off x="623888" y="2219026"/>
            <a:ext cx="78867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dirty="0" smtClean="0"/>
              <a:t>Interstitial Slide Title Size 36pt,</a:t>
            </a:r>
            <a:br>
              <a:rPr lang="en-US" dirty="0" smtClean="0"/>
            </a:br>
            <a:r>
              <a:rPr lang="en-US" dirty="0" smtClean="0"/>
              <a:t>Calibri Bold (Color: RGB 33,33,33)</a:t>
            </a:r>
            <a:endParaRPr lang="en-US" dirty="0"/>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47430716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0" name="Picture 9"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a:spLocks noGrp="1"/>
          </p:cNvSpPr>
          <p:nvPr>
            <p:ph type="title" hasCustomPrompt="1"/>
          </p:nvPr>
        </p:nvSpPr>
        <p:spPr>
          <a:xfrm>
            <a:off x="623888" y="2219026"/>
            <a:ext cx="7886700" cy="1253380"/>
          </a:xfrm>
        </p:spPr>
        <p:txBody>
          <a:bodyPr anchor="ctr">
            <a:noAutofit/>
          </a:bodyPr>
          <a:lstStyle>
            <a:lvl1pPr algn="ctr">
              <a:defRPr sz="4000" b="1" i="0">
                <a:solidFill>
                  <a:srgbClr val="1F1F1F"/>
                </a:solidFill>
                <a:latin typeface="Calibri" charset="0"/>
                <a:ea typeface="Calibri" charset="0"/>
                <a:cs typeface="Calibri" charset="0"/>
              </a:defRPr>
            </a:lvl1pPr>
          </a:lstStyle>
          <a:p>
            <a:r>
              <a:rPr lang="en-US" dirty="0" smtClean="0"/>
              <a:t>QUESTIONS?</a:t>
            </a:r>
            <a:endParaRPr lang="en-US" dirty="0"/>
          </a:p>
        </p:txBody>
      </p:sp>
      <p:sp>
        <p:nvSpPr>
          <p:cNvPr id="7" name="Slide Number Placeholder 2"/>
          <p:cNvSpPr>
            <a:spLocks noGrp="1"/>
          </p:cNvSpPr>
          <p:nvPr>
            <p:ph type="sldNum" sz="quarter" idx="10"/>
          </p:nvPr>
        </p:nvSpPr>
        <p:spPr>
          <a:xfrm>
            <a:off x="6457950" y="6028289"/>
            <a:ext cx="2057400" cy="365125"/>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02857705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w/ Content">
    <p:spTree>
      <p:nvGrpSpPr>
        <p:cNvPr id="1" name=""/>
        <p:cNvGrpSpPr/>
        <p:nvPr/>
      </p:nvGrpSpPr>
      <p:grpSpPr>
        <a:xfrm>
          <a:off x="0" y="0"/>
          <a:ext cx="0" cy="0"/>
          <a:chOff x="0" y="0"/>
          <a:chExt cx="0" cy="0"/>
        </a:xfrm>
      </p:grpSpPr>
      <p:pic>
        <p:nvPicPr>
          <p:cNvPr id="9" name="Picture 8"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title" hasCustomPrompt="1"/>
          </p:nvPr>
        </p:nvSpPr>
        <p:spPr>
          <a:xfrm>
            <a:off x="628650" y="1024604"/>
            <a:ext cx="7886700" cy="1325563"/>
          </a:xfrm>
        </p:spPr>
        <p:txBody>
          <a:bodyPr>
            <a:normAutofit/>
          </a:bodyPr>
          <a:lstStyle>
            <a:lvl1pPr algn="ctr">
              <a:defRPr sz="4000" b="1" i="0">
                <a:solidFill>
                  <a:srgbClr val="1F1F1F"/>
                </a:solidFill>
                <a:latin typeface="Calibri" charset="0"/>
                <a:ea typeface="Calibri" charset="0"/>
                <a:cs typeface="Calibri" charset="0"/>
              </a:defRPr>
            </a:lvl1pPr>
          </a:lstStyle>
          <a:p>
            <a:r>
              <a:rPr lang="en-US" dirty="0" smtClean="0"/>
              <a:t>QUESTIONS?</a:t>
            </a:r>
            <a:endParaRPr lang="en-US" dirty="0"/>
          </a:p>
        </p:txBody>
      </p:sp>
      <p:sp>
        <p:nvSpPr>
          <p:cNvPr id="8" name="Text Placeholder 2"/>
          <p:cNvSpPr>
            <a:spLocks noGrp="1"/>
          </p:cNvSpPr>
          <p:nvPr>
            <p:ph type="body" sz="quarter" idx="13"/>
          </p:nvPr>
        </p:nvSpPr>
        <p:spPr>
          <a:xfrm>
            <a:off x="628650" y="2349500"/>
            <a:ext cx="7886700" cy="2540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endParaRPr lang="en-US" dirty="0"/>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96439342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74904"/>
            <a:ext cx="7886700" cy="685800"/>
          </a:xfrm>
          <a:prstGeom prst="rect">
            <a:avLst/>
          </a:prstGeom>
        </p:spPr>
        <p:txBody>
          <a:bodyPr vert="horz" lIns="91440" tIns="45720" rIns="91440" bIns="45720" rtlCol="0" anchor="ctr">
            <a:normAutofit/>
          </a:bodyPr>
          <a:lstStyle/>
          <a:p>
            <a:r>
              <a:rPr lang="en-US" dirty="0" smtClean="0"/>
              <a:t>Title Size 28pt, </a:t>
            </a:r>
            <a:r>
              <a:rPr lang="en-US" dirty="0"/>
              <a:t>Calibri Bold (Color: RGB </a:t>
            </a:r>
            <a:r>
              <a:rPr lang="en-US" dirty="0" smtClean="0"/>
              <a:t>33,33,33)</a:t>
            </a:r>
            <a:endParaRPr lang="en-US" dirty="0"/>
          </a:p>
        </p:txBody>
      </p:sp>
      <p:sp>
        <p:nvSpPr>
          <p:cNvPr id="3" name="Text Placeholder 2"/>
          <p:cNvSpPr>
            <a:spLocks noGrp="1"/>
          </p:cNvSpPr>
          <p:nvPr>
            <p:ph type="body" idx="1"/>
          </p:nvPr>
        </p:nvSpPr>
        <p:spPr>
          <a:xfrm>
            <a:off x="630936" y="1416052"/>
            <a:ext cx="7886700" cy="4489766"/>
          </a:xfrm>
          <a:prstGeom prst="rect">
            <a:avLst/>
          </a:prstGeom>
        </p:spPr>
        <p:txBody>
          <a:bodyPr vert="horz" lIns="91440" tIns="45720" rIns="91440" bIns="45720" rtlCol="0">
            <a:normAutofit/>
          </a:bodyPr>
          <a:lstStyle/>
          <a:p>
            <a:pPr lvl="0"/>
            <a:r>
              <a:rPr lang="en-US" dirty="0" smtClean="0"/>
              <a:t>Body Text no smaller than 18pt font, Calibri Regular</a:t>
            </a:r>
          </a:p>
          <a:p>
            <a:pPr lvl="1"/>
            <a:r>
              <a:rPr lang="en-US" dirty="0" smtClean="0"/>
              <a:t>Second level</a:t>
            </a:r>
          </a:p>
          <a:p>
            <a:pPr lvl="2"/>
            <a:r>
              <a:rPr lang="en-US" dirty="0" smtClean="0"/>
              <a:t>Third </a:t>
            </a:r>
            <a:r>
              <a:rPr lang="en-US" dirty="0"/>
              <a:t>level</a:t>
            </a:r>
          </a:p>
          <a:p>
            <a:pPr lvl="3"/>
            <a:r>
              <a:rPr lang="en-US" dirty="0"/>
              <a:t>Fourth </a:t>
            </a:r>
            <a:r>
              <a:rPr lang="en-US" dirty="0" smtClean="0"/>
              <a:t>level</a:t>
            </a:r>
            <a:endParaRPr lang="en-US" dirty="0"/>
          </a:p>
        </p:txBody>
      </p:sp>
      <p:sp>
        <p:nvSpPr>
          <p:cNvPr id="6" name="Slide Number Placeholder 5"/>
          <p:cNvSpPr>
            <a:spLocks noGrp="1"/>
          </p:cNvSpPr>
          <p:nvPr>
            <p:ph type="sldNum" sz="quarter" idx="4"/>
          </p:nvPr>
        </p:nvSpPr>
        <p:spPr>
          <a:xfrm>
            <a:off x="6457950" y="60282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dirty="0"/>
          </a:p>
        </p:txBody>
      </p:sp>
      <p:sp>
        <p:nvSpPr>
          <p:cNvPr id="4" name="Footer Placeholder 3"/>
          <p:cNvSpPr>
            <a:spLocks noGrp="1"/>
          </p:cNvSpPr>
          <p:nvPr>
            <p:ph type="ftr" sz="quarter" idx="3"/>
          </p:nvPr>
        </p:nvSpPr>
        <p:spPr>
          <a:xfrm>
            <a:off x="3028950" y="602828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Office of Information and Technology</a:t>
            </a:r>
            <a:endParaRPr lang="en-US" dirty="0"/>
          </a:p>
        </p:txBody>
      </p:sp>
      <p:pic>
        <p:nvPicPr>
          <p:cNvPr id="8" name="Picture 7"/>
          <p:cNvPicPr>
            <a:picLocks noChangeAspect="1"/>
          </p:cNvPicPr>
          <p:nvPr userDrawn="1"/>
        </p:nvPicPr>
        <p:blipFill>
          <a:blip r:embed="rId13" cstate="print">
            <a:alphaModFix amt="85000"/>
            <a:extLst>
              <a:ext uri="{28A0092B-C50C-407E-A947-70E740481C1C}">
                <a14:useLocalDpi xmlns:a14="http://schemas.microsoft.com/office/drawing/2010/main"/>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884326421"/>
      </p:ext>
    </p:extLst>
  </p:cSld>
  <p:clrMap bg1="lt1" tx1="dk1" bg2="lt2" tx2="dk2" accent1="accent1" accent2="accent2" accent3="accent3" accent4="accent4" accent5="accent5" accent6="accent6" hlink="hlink" folHlink="folHlink"/>
  <p:sldLayoutIdLst>
    <p:sldLayoutId id="2147483695" r:id="rId1"/>
    <p:sldLayoutId id="2147483662" r:id="rId2"/>
    <p:sldLayoutId id="2147483703" r:id="rId3"/>
    <p:sldLayoutId id="2147483705" r:id="rId4"/>
    <p:sldLayoutId id="2147483699" r:id="rId5"/>
    <p:sldLayoutId id="2147483702" r:id="rId6"/>
    <p:sldLayoutId id="2147483700" r:id="rId7"/>
    <p:sldLayoutId id="2147483704" r:id="rId8"/>
    <p:sldLayoutId id="2147483701" r:id="rId9"/>
    <p:sldLayoutId id="2147483706" r:id="rId10"/>
    <p:sldLayoutId id="2147483707" r:id="rId11"/>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229" y="1084242"/>
            <a:ext cx="5179812" cy="858806"/>
          </a:xfrm>
        </p:spPr>
        <p:txBody>
          <a:bodyPr>
            <a:normAutofit fontScale="90000"/>
          </a:bodyPr>
          <a:lstStyle/>
          <a:p>
            <a:r>
              <a:rPr lang="en-US" dirty="0" smtClean="0"/>
              <a:t>Strategic Sourcing OVERVIEW</a:t>
            </a:r>
            <a:endParaRPr lang="en-US" dirty="0"/>
          </a:p>
        </p:txBody>
      </p:sp>
      <p:sp>
        <p:nvSpPr>
          <p:cNvPr id="3" name="Content Placeholder 2"/>
          <p:cNvSpPr>
            <a:spLocks noGrp="1"/>
          </p:cNvSpPr>
          <p:nvPr>
            <p:ph sz="quarter" idx="20"/>
          </p:nvPr>
        </p:nvSpPr>
        <p:spPr>
          <a:xfrm>
            <a:off x="2297229" y="1990379"/>
            <a:ext cx="4985603" cy="375663"/>
          </a:xfrm>
        </p:spPr>
        <p:txBody>
          <a:bodyPr>
            <a:normAutofit lnSpcReduction="10000"/>
          </a:bodyPr>
          <a:lstStyle/>
          <a:p>
            <a:pPr lvl="0"/>
            <a:r>
              <a:rPr lang="en-US" dirty="0" smtClean="0"/>
              <a:t>Annette Gibbs-Skervin, PhD, MBA, PMP</a:t>
            </a:r>
            <a:endParaRPr lang="en-US" dirty="0"/>
          </a:p>
        </p:txBody>
      </p:sp>
      <p:sp>
        <p:nvSpPr>
          <p:cNvPr id="4" name="Content Placeholder 3"/>
          <p:cNvSpPr>
            <a:spLocks noGrp="1"/>
          </p:cNvSpPr>
          <p:nvPr>
            <p:ph sz="quarter" idx="16"/>
          </p:nvPr>
        </p:nvSpPr>
        <p:spPr>
          <a:xfrm>
            <a:off x="2297228" y="2411327"/>
            <a:ext cx="6757995" cy="396875"/>
          </a:xfrm>
        </p:spPr>
        <p:txBody>
          <a:bodyPr/>
          <a:lstStyle/>
          <a:p>
            <a:pPr lvl="0"/>
            <a:r>
              <a:rPr lang="en-US" dirty="0" smtClean="0"/>
              <a:t>Executive Director                                                                       Strategic Sourcing Transformation Management</a:t>
            </a:r>
            <a:endParaRPr lang="en-US" dirty="0"/>
          </a:p>
          <a:p>
            <a:endParaRPr lang="en-US" dirty="0"/>
          </a:p>
        </p:txBody>
      </p:sp>
      <p:sp>
        <p:nvSpPr>
          <p:cNvPr id="6" name="Text Placeholder 5"/>
          <p:cNvSpPr>
            <a:spLocks noGrp="1"/>
          </p:cNvSpPr>
          <p:nvPr>
            <p:ph type="body" sz="quarter" idx="18"/>
          </p:nvPr>
        </p:nvSpPr>
        <p:spPr>
          <a:xfrm>
            <a:off x="2297228" y="3431533"/>
            <a:ext cx="4355402" cy="283408"/>
          </a:xfrm>
        </p:spPr>
        <p:txBody>
          <a:bodyPr anchor="b">
            <a:noAutofit/>
          </a:bodyPr>
          <a:lstStyle/>
          <a:p>
            <a:pPr lvl="0"/>
            <a:r>
              <a:rPr lang="en-US" sz="1500" dirty="0" smtClean="0"/>
              <a:t>Technology Acquisition Center Industry Engagement</a:t>
            </a:r>
            <a:endParaRPr lang="en-US" sz="1500" dirty="0"/>
          </a:p>
        </p:txBody>
      </p:sp>
      <p:sp>
        <p:nvSpPr>
          <p:cNvPr id="7" name="Text Placeholder 6"/>
          <p:cNvSpPr>
            <a:spLocks noGrp="1"/>
          </p:cNvSpPr>
          <p:nvPr>
            <p:ph type="body" sz="quarter" idx="19"/>
          </p:nvPr>
        </p:nvSpPr>
        <p:spPr/>
        <p:txBody>
          <a:bodyPr>
            <a:normAutofit fontScale="92500" lnSpcReduction="20000"/>
          </a:bodyPr>
          <a:lstStyle/>
          <a:p>
            <a:pPr lvl="0"/>
            <a:r>
              <a:rPr lang="en-US" dirty="0" smtClean="0"/>
              <a:t>June 20, 2017</a:t>
            </a:r>
            <a:endParaRPr lang="en-US" dirty="0"/>
          </a:p>
          <a:p>
            <a:endParaRPr lang="en-US" dirty="0"/>
          </a:p>
        </p:txBody>
      </p:sp>
    </p:spTree>
    <p:extLst>
      <p:ext uri="{BB962C8B-B14F-4D97-AF65-F5344CB8AC3E}">
        <p14:creationId xmlns:p14="http://schemas.microsoft.com/office/powerpoint/2010/main" val="71980024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Strategic Sourcing?</a:t>
            </a:r>
            <a:endParaRPr lang="en-US" dirty="0"/>
          </a:p>
        </p:txBody>
      </p:sp>
      <p:sp>
        <p:nvSpPr>
          <p:cNvPr id="2" name="Slide Number Placeholder 1"/>
          <p:cNvSpPr>
            <a:spLocks noGrp="1"/>
          </p:cNvSpPr>
          <p:nvPr>
            <p:ph type="sldNum" sz="quarter" idx="10"/>
          </p:nvPr>
        </p:nvSpPr>
        <p:spPr/>
        <p:txBody>
          <a:bodyPr/>
          <a:lstStyle/>
          <a:p>
            <a:fld id="{9B27D237-6C0D-5549-BE11-2040A22CBC71}" type="slidenum">
              <a:rPr lang="en-US" smtClean="0">
                <a:solidFill>
                  <a:srgbClr val="4D4E53">
                    <a:tint val="75000"/>
                  </a:srgbClr>
                </a:solidFill>
              </a:rPr>
              <a:pPr/>
              <a:t>10</a:t>
            </a:fld>
            <a:endParaRPr lang="en-US" dirty="0">
              <a:solidFill>
                <a:srgbClr val="4D4E53">
                  <a:tint val="75000"/>
                </a:srgbClr>
              </a:solidFill>
            </a:endParaRPr>
          </a:p>
        </p:txBody>
      </p:sp>
      <p:sp>
        <p:nvSpPr>
          <p:cNvPr id="6" name="Footer Placeholder 4"/>
          <p:cNvSpPr>
            <a:spLocks noGrp="1"/>
          </p:cNvSpPr>
          <p:nvPr>
            <p:ph type="ftr" sz="quarter" idx="11"/>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141058882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Strategic Sourcing = VETERAN ACCOUNTABILITY</a:t>
            </a:r>
            <a:endParaRPr lang="en-US" dirty="0"/>
          </a:p>
        </p:txBody>
      </p:sp>
      <p:sp>
        <p:nvSpPr>
          <p:cNvPr id="6" name="Content Placeholder 2"/>
          <p:cNvSpPr>
            <a:spLocks noGrp="1"/>
          </p:cNvSpPr>
          <p:nvPr>
            <p:ph idx="1"/>
          </p:nvPr>
        </p:nvSpPr>
        <p:spPr>
          <a:xfrm>
            <a:off x="3856892" y="2266950"/>
            <a:ext cx="4881764" cy="3001062"/>
          </a:xfrm>
        </p:spPr>
        <p:txBody>
          <a:bodyPr anchor="ctr">
            <a:normAutofit/>
          </a:bodyPr>
          <a:lstStyle/>
          <a:p>
            <a:pPr marL="0" indent="0" algn="ctr">
              <a:buNone/>
            </a:pPr>
            <a:r>
              <a:rPr lang="en-US" sz="2400" i="1" dirty="0" smtClean="0"/>
              <a:t>Strategic Sourcing ensures that the VA consistently receives innovative, best-in-class products and services from suppliers at the best price! This allows the VA to deliver </a:t>
            </a:r>
            <a:r>
              <a:rPr lang="en-US" sz="2400" b="1" i="1" dirty="0" smtClean="0"/>
              <a:t>outcomes that improve the Veteran experience</a:t>
            </a:r>
            <a:r>
              <a:rPr lang="en-US" sz="2400" i="1" dirty="0" smtClean="0"/>
              <a:t>.</a:t>
            </a:r>
            <a:endParaRPr lang="en-US" sz="2400"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76" y="1873785"/>
            <a:ext cx="3001062" cy="3001062"/>
          </a:xfrm>
          <a:prstGeom prst="rect">
            <a:avLst/>
          </a:prstGeom>
        </p:spPr>
      </p:pic>
      <p:sp>
        <p:nvSpPr>
          <p:cNvPr id="10" name="Rectangle 9"/>
          <p:cNvSpPr/>
          <p:nvPr/>
        </p:nvSpPr>
        <p:spPr>
          <a:xfrm>
            <a:off x="941412" y="5045610"/>
            <a:ext cx="2353988" cy="436011"/>
          </a:xfrm>
          <a:prstGeom prst="rect">
            <a:avLst/>
          </a:prstGeom>
          <a:solidFill>
            <a:srgbClr val="4C2C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STRATEGIC SOURCING</a:t>
            </a:r>
            <a:endParaRPr lang="en-US" b="1" dirty="0"/>
          </a:p>
        </p:txBody>
      </p:sp>
      <p:sp>
        <p:nvSpPr>
          <p:cNvPr id="8" name="Slide Number Placeholder 1"/>
          <p:cNvSpPr>
            <a:spLocks noGrp="1"/>
          </p:cNvSpPr>
          <p:nvPr>
            <p:ph type="sldNum" sz="quarter" idx="4294967295"/>
          </p:nvPr>
        </p:nvSpPr>
        <p:spPr>
          <a:xfrm>
            <a:off x="6457950" y="6028289"/>
            <a:ext cx="2057400" cy="365125"/>
          </a:xfrm>
          <a:prstGeom prst="rect">
            <a:avLst/>
          </a:prstGeom>
        </p:spPr>
        <p:txBody>
          <a:bodyPr anchor="ctr"/>
          <a:lstStyle/>
          <a:p>
            <a:pPr algn="r"/>
            <a:fld id="{9B27D237-6C0D-5549-BE11-2040A22CBC71}" type="slidenum">
              <a:rPr lang="en-US" sz="1200" smtClean="0">
                <a:solidFill>
                  <a:srgbClr val="4D4E53">
                    <a:tint val="75000"/>
                  </a:srgbClr>
                </a:solidFill>
              </a:rPr>
              <a:pPr algn="r"/>
              <a:t>11</a:t>
            </a:fld>
            <a:endParaRPr lang="en-US" sz="1200" dirty="0">
              <a:solidFill>
                <a:srgbClr val="4D4E53">
                  <a:tint val="75000"/>
                </a:srgbClr>
              </a:solidFill>
            </a:endParaRPr>
          </a:p>
        </p:txBody>
      </p:sp>
      <p:sp>
        <p:nvSpPr>
          <p:cNvPr id="11"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14837135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Strategic Sourcing = SUPPLIER VALUE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988" y="959301"/>
            <a:ext cx="5284024" cy="5284024"/>
          </a:xfrm>
          <a:prstGeom prst="rect">
            <a:avLst/>
          </a:prstGeom>
        </p:spPr>
      </p:pic>
      <p:sp>
        <p:nvSpPr>
          <p:cNvPr id="6" name="Slide Number Placeholder 1"/>
          <p:cNvSpPr>
            <a:spLocks noGrp="1"/>
          </p:cNvSpPr>
          <p:nvPr>
            <p:ph type="sldNum" sz="quarter" idx="4294967295"/>
          </p:nvPr>
        </p:nvSpPr>
        <p:spPr>
          <a:xfrm>
            <a:off x="6457950" y="6028289"/>
            <a:ext cx="2057400" cy="365125"/>
          </a:xfrm>
          <a:prstGeom prst="rect">
            <a:avLst/>
          </a:prstGeom>
        </p:spPr>
        <p:txBody>
          <a:bodyPr anchor="ctr"/>
          <a:lstStyle/>
          <a:p>
            <a:pPr algn="r"/>
            <a:fld id="{9B27D237-6C0D-5549-BE11-2040A22CBC71}" type="slidenum">
              <a:rPr lang="en-US" sz="1200" smtClean="0">
                <a:solidFill>
                  <a:srgbClr val="4D4E53">
                    <a:tint val="75000"/>
                  </a:srgbClr>
                </a:solidFill>
              </a:rPr>
              <a:pPr algn="r"/>
              <a:t>12</a:t>
            </a:fld>
            <a:endParaRPr lang="en-US" sz="1200" dirty="0">
              <a:solidFill>
                <a:srgbClr val="4D4E53">
                  <a:tint val="75000"/>
                </a:srgbClr>
              </a:solidFill>
            </a:endParaRPr>
          </a:p>
        </p:txBody>
      </p:sp>
      <p:sp>
        <p:nvSpPr>
          <p:cNvPr id="7"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20549075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Strategic Sourcing = SUPPLIER GOVERNANCE</a:t>
            </a:r>
            <a:endParaRPr lang="en-US" dirty="0"/>
          </a:p>
        </p:txBody>
      </p:sp>
      <p:sp>
        <p:nvSpPr>
          <p:cNvPr id="9" name="Content Placeholder 8"/>
          <p:cNvSpPr>
            <a:spLocks noGrp="1"/>
          </p:cNvSpPr>
          <p:nvPr>
            <p:ph idx="1"/>
          </p:nvPr>
        </p:nvSpPr>
        <p:spPr>
          <a:xfrm>
            <a:off x="457200" y="1260764"/>
            <a:ext cx="8229600" cy="5273386"/>
          </a:xfrm>
        </p:spPr>
        <p:txBody>
          <a:bodyPr>
            <a:normAutofit/>
          </a:bodyPr>
          <a:lstStyle/>
          <a:p>
            <a:r>
              <a:rPr lang="en-US" sz="2000" dirty="0" smtClean="0"/>
              <a:t>VA OI&amp;T is implementing a </a:t>
            </a:r>
            <a:r>
              <a:rPr lang="en-US" sz="2000" b="1" dirty="0" smtClean="0"/>
              <a:t>standardized governance committee framework</a:t>
            </a:r>
            <a:r>
              <a:rPr lang="en-US" sz="2000" dirty="0" smtClean="0"/>
              <a:t> across the supplier base to support improved contract performance and oversight</a:t>
            </a:r>
          </a:p>
          <a:p>
            <a:r>
              <a:rPr lang="en-US" sz="2000" dirty="0" smtClean="0"/>
              <a:t>Each layer of ascending governance has important </a:t>
            </a:r>
            <a:r>
              <a:rPr lang="en-US" sz="2000" b="1" dirty="0" smtClean="0"/>
              <a:t>relationship, issue management, and decision making roles</a:t>
            </a:r>
            <a:endParaRPr lang="en-US" sz="2000" dirty="0" smtClean="0"/>
          </a:p>
          <a:p>
            <a:r>
              <a:rPr lang="en-US" sz="2000" dirty="0" smtClean="0"/>
              <a:t>The Strategic Sourcing Governance Board sets the governance standards and provides input from the organization </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238841849"/>
              </p:ext>
            </p:extLst>
          </p:nvPr>
        </p:nvGraphicFramePr>
        <p:xfrm>
          <a:off x="302723" y="3526966"/>
          <a:ext cx="8538555" cy="2181376"/>
        </p:xfrm>
        <a:graphic>
          <a:graphicData uri="http://schemas.openxmlformats.org/drawingml/2006/table">
            <a:tbl>
              <a:tblPr firstRow="1" bandRow="1">
                <a:tableStyleId>{2A488322-F2BA-4B5B-9748-0D474271808F}</a:tableStyleId>
              </a:tblPr>
              <a:tblGrid>
                <a:gridCol w="430785"/>
                <a:gridCol w="2584227"/>
                <a:gridCol w="2820953"/>
                <a:gridCol w="2702590"/>
              </a:tblGrid>
              <a:tr h="392549">
                <a:tc>
                  <a:txBody>
                    <a:bodyPr/>
                    <a:lstStyle/>
                    <a:p>
                      <a:endParaRPr 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5489"/>
                    </a:solidFill>
                  </a:tcPr>
                </a:tc>
                <a:tc>
                  <a:txBody>
                    <a:bodyPr/>
                    <a:lstStyle/>
                    <a:p>
                      <a:pPr algn="ctr"/>
                      <a:r>
                        <a:rPr lang="en-US" dirty="0" smtClean="0"/>
                        <a:t>Executive Team</a:t>
                      </a:r>
                      <a:endParaRPr 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5489"/>
                    </a:solidFill>
                  </a:tcPr>
                </a:tc>
                <a:tc>
                  <a:txBody>
                    <a:bodyPr/>
                    <a:lstStyle/>
                    <a:p>
                      <a:pPr algn="ctr"/>
                      <a:r>
                        <a:rPr lang="en-US" dirty="0" smtClean="0"/>
                        <a:t>Management</a:t>
                      </a:r>
                      <a:r>
                        <a:rPr lang="en-US" baseline="0" dirty="0" smtClean="0"/>
                        <a:t> Team</a:t>
                      </a:r>
                      <a:endParaRPr 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5489"/>
                    </a:solidFill>
                  </a:tcPr>
                </a:tc>
                <a:tc>
                  <a:txBody>
                    <a:bodyPr/>
                    <a:lstStyle/>
                    <a:p>
                      <a:pPr algn="ctr"/>
                      <a:r>
                        <a:rPr lang="en-US" dirty="0" smtClean="0"/>
                        <a:t>Service Delivery Team</a:t>
                      </a:r>
                      <a:endParaRPr 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5489"/>
                    </a:solidFill>
                  </a:tcPr>
                </a:tc>
              </a:tr>
              <a:tr h="1360924">
                <a:tc>
                  <a:txBody>
                    <a:bodyPr/>
                    <a:lstStyle/>
                    <a:p>
                      <a:pPr algn="ctr"/>
                      <a:r>
                        <a:rPr lang="en-US" dirty="0" smtClean="0"/>
                        <a:t>Purpose</a:t>
                      </a:r>
                      <a:endParaRPr lang="en-US" b="1" dirty="0"/>
                    </a:p>
                  </a:txBody>
                  <a:tcPr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Quarterly/bi-annual review provides a strategic overview of sourcing relationship and executive escalations requiring attention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Monthly/quarterly review provides a summary level rollup of project or service delivery metrics/data, and business escalations, using a standard reporting template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Weekly/monthly review addresses escalated operational activities, project deliverables, service delivery metrics, and issues</a:t>
                      </a:r>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903">
                <a:tc gridSpan="4">
                  <a:txBody>
                    <a:bodyPr/>
                    <a:lstStyle/>
                    <a:p>
                      <a:pPr algn="ctr"/>
                      <a:r>
                        <a:rPr lang="en-US" b="1" dirty="0" smtClean="0">
                          <a:solidFill>
                            <a:schemeClr val="bg1"/>
                          </a:solidFill>
                        </a:rPr>
                        <a:t>Strategic</a:t>
                      </a:r>
                      <a:r>
                        <a:rPr lang="en-US" b="1" baseline="0" dirty="0" smtClean="0">
                          <a:solidFill>
                            <a:schemeClr val="bg1"/>
                          </a:solidFill>
                        </a:rPr>
                        <a:t> Sourcing Governance Board</a:t>
                      </a:r>
                      <a:endParaRPr lang="en-US" b="1"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8540"/>
                    </a:solidFill>
                  </a:tcPr>
                </a:tc>
                <a:tc hMerge="1">
                  <a:txBody>
                    <a:bodyPr/>
                    <a:lstStyle/>
                    <a:p>
                      <a:endParaRPr lang="en-US" sz="1400" dirty="0" smtClean="0"/>
                    </a:p>
                  </a:txBody>
                  <a:tcPr/>
                </a:tc>
                <a:tc hMerge="1">
                  <a:txBody>
                    <a:bodyPr/>
                    <a:lstStyle/>
                    <a:p>
                      <a:endParaRPr lang="en-US" sz="1400" dirty="0" smtClean="0"/>
                    </a:p>
                  </a:txBody>
                  <a:tcPr/>
                </a:tc>
                <a:tc hMerge="1">
                  <a:txBody>
                    <a:bodyPr/>
                    <a:lstStyle/>
                    <a:p>
                      <a:endParaRPr lang="en-US" sz="1400" dirty="0"/>
                    </a:p>
                  </a:txBody>
                  <a:tcPr/>
                </a:tc>
              </a:tr>
            </a:tbl>
          </a:graphicData>
        </a:graphic>
      </p:graphicFrame>
      <p:sp>
        <p:nvSpPr>
          <p:cNvPr id="7" name="Up Arrow 6"/>
          <p:cNvSpPr/>
          <p:nvPr/>
        </p:nvSpPr>
        <p:spPr>
          <a:xfrm rot="16200000">
            <a:off x="4306922" y="2095157"/>
            <a:ext cx="530157" cy="7477433"/>
          </a:xfrm>
          <a:prstGeom prst="upArrow">
            <a:avLst/>
          </a:prstGeom>
          <a:solidFill>
            <a:srgbClr val="981B1E"/>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b="1" dirty="0" smtClean="0">
                <a:effectLst/>
              </a:rPr>
              <a:t>Escalation of Decisions</a:t>
            </a:r>
            <a:endParaRPr lang="en-US" b="1" dirty="0">
              <a:effectLst/>
            </a:endParaRPr>
          </a:p>
        </p:txBody>
      </p:sp>
      <p:sp>
        <p:nvSpPr>
          <p:cNvPr id="6" name="Up-Down Arrow 5"/>
          <p:cNvSpPr/>
          <p:nvPr/>
        </p:nvSpPr>
        <p:spPr>
          <a:xfrm>
            <a:off x="1800478" y="5096433"/>
            <a:ext cx="238716" cy="338282"/>
          </a:xfrm>
          <a:prstGeom prst="up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Up-Down Arrow 9"/>
          <p:cNvSpPr/>
          <p:nvPr/>
        </p:nvSpPr>
        <p:spPr>
          <a:xfrm>
            <a:off x="4572000" y="5096433"/>
            <a:ext cx="238716" cy="338282"/>
          </a:xfrm>
          <a:prstGeom prst="up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Up-Down Arrow 10"/>
          <p:cNvSpPr/>
          <p:nvPr/>
        </p:nvSpPr>
        <p:spPr>
          <a:xfrm>
            <a:off x="7348242" y="5096433"/>
            <a:ext cx="238716" cy="338282"/>
          </a:xfrm>
          <a:prstGeom prst="up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1"/>
          <p:cNvSpPr>
            <a:spLocks noGrp="1"/>
          </p:cNvSpPr>
          <p:nvPr>
            <p:ph type="sldNum" sz="quarter" idx="4294967295"/>
          </p:nvPr>
        </p:nvSpPr>
        <p:spPr>
          <a:xfrm>
            <a:off x="6457950" y="6028289"/>
            <a:ext cx="2057400" cy="365125"/>
          </a:xfrm>
          <a:prstGeom prst="rect">
            <a:avLst/>
          </a:prstGeom>
        </p:spPr>
        <p:txBody>
          <a:bodyPr anchor="ctr"/>
          <a:lstStyle/>
          <a:p>
            <a:pPr algn="r"/>
            <a:fld id="{9B27D237-6C0D-5549-BE11-2040A22CBC71}" type="slidenum">
              <a:rPr lang="en-US" sz="1200" smtClean="0">
                <a:solidFill>
                  <a:srgbClr val="4D4E53">
                    <a:tint val="75000"/>
                  </a:srgbClr>
                </a:solidFill>
              </a:rPr>
              <a:pPr algn="r"/>
              <a:t>13</a:t>
            </a:fld>
            <a:endParaRPr lang="en-US" sz="1200" dirty="0">
              <a:solidFill>
                <a:srgbClr val="4D4E53">
                  <a:tint val="75000"/>
                </a:srgbClr>
              </a:solidFill>
            </a:endParaRPr>
          </a:p>
        </p:txBody>
      </p:sp>
      <p:sp>
        <p:nvSpPr>
          <p:cNvPr id="13"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84227586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934" y="378460"/>
            <a:ext cx="8350227" cy="685800"/>
          </a:xfrm>
        </p:spPr>
        <p:txBody>
          <a:bodyPr>
            <a:normAutofit fontScale="90000"/>
          </a:bodyPr>
          <a:lstStyle/>
          <a:p>
            <a:r>
              <a:rPr lang="en-US" dirty="0" smtClean="0"/>
              <a:t>Strategic Sourcing = SUPPLIER PERFORMANCE MANAGEMENT</a:t>
            </a:r>
            <a:endParaRPr lang="en-US" dirty="0"/>
          </a:p>
        </p:txBody>
      </p:sp>
      <p:sp>
        <p:nvSpPr>
          <p:cNvPr id="9" name="Content Placeholder 8"/>
          <p:cNvSpPr>
            <a:spLocks noGrp="1"/>
          </p:cNvSpPr>
          <p:nvPr>
            <p:ph idx="1"/>
          </p:nvPr>
        </p:nvSpPr>
        <p:spPr/>
        <p:txBody>
          <a:bodyPr>
            <a:normAutofit/>
          </a:bodyPr>
          <a:lstStyle/>
          <a:p>
            <a:pPr marL="0" indent="0">
              <a:buNone/>
            </a:pPr>
            <a:r>
              <a:rPr lang="en-US" sz="2000" dirty="0" smtClean="0"/>
              <a:t>VA </a:t>
            </a:r>
            <a:r>
              <a:rPr lang="en-US" sz="2000" dirty="0"/>
              <a:t>OI&amp;T is </a:t>
            </a:r>
            <a:r>
              <a:rPr lang="en-US" sz="2000" b="1" dirty="0"/>
              <a:t>changing how we do business </a:t>
            </a:r>
            <a:r>
              <a:rPr lang="en-US" sz="2000" dirty="0"/>
              <a:t>with our vendors/suppliers, ensuring that we </a:t>
            </a:r>
            <a:r>
              <a:rPr lang="en-US" sz="2000" dirty="0" smtClean="0"/>
              <a:t>deliver </a:t>
            </a:r>
            <a:r>
              <a:rPr lang="en-US" sz="2000" dirty="0"/>
              <a:t>value to our Veterans </a:t>
            </a:r>
            <a:r>
              <a:rPr lang="en-US" sz="2000" dirty="0" smtClean="0"/>
              <a:t>through continuous monitoring of our contract and supplier performance</a:t>
            </a:r>
            <a:endParaRPr lang="en-US" sz="2000" dirty="0"/>
          </a:p>
        </p:txBody>
      </p:sp>
      <p:sp>
        <p:nvSpPr>
          <p:cNvPr id="2" name="Slide Number Placeholder 1"/>
          <p:cNvSpPr>
            <a:spLocks noGrp="1"/>
          </p:cNvSpPr>
          <p:nvPr>
            <p:ph type="sldNum" sz="quarter" idx="12"/>
          </p:nvPr>
        </p:nvSpPr>
        <p:spPr>
          <a:prstGeom prst="rect">
            <a:avLst/>
          </a:prstGeom>
        </p:spPr>
        <p:txBody>
          <a:bodyPr/>
          <a:lstStyle/>
          <a:p>
            <a:fld id="{9B27D237-6C0D-5549-BE11-2040A22CBC71}" type="slidenum">
              <a:rPr lang="en-US" smtClean="0">
                <a:solidFill>
                  <a:srgbClr val="4D4E53">
                    <a:tint val="75000"/>
                  </a:srgbClr>
                </a:solidFill>
              </a:rPr>
              <a:pPr/>
              <a:t>14</a:t>
            </a:fld>
            <a:endParaRPr lang="en-US" dirty="0">
              <a:solidFill>
                <a:srgbClr val="4D4E53">
                  <a:tint val="75000"/>
                </a:srgbClr>
              </a:solidFill>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677" y="2241397"/>
            <a:ext cx="6366647" cy="3916697"/>
          </a:xfrm>
          <a:prstGeom prst="rect">
            <a:avLst/>
          </a:prstGeom>
        </p:spPr>
      </p:pic>
      <p:sp>
        <p:nvSpPr>
          <p:cNvPr id="34" name="Footer Placeholder 4"/>
          <p:cNvSpPr txBox="1">
            <a:spLocks/>
          </p:cNvSpPr>
          <p:nvPr/>
        </p:nvSpPr>
        <p:spPr>
          <a:xfrm>
            <a:off x="5939475" y="5875889"/>
            <a:ext cx="2365579" cy="3047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srgbClr val="4D4E53">
                    <a:tint val="75000"/>
                  </a:srgbClr>
                </a:solidFill>
              </a:rPr>
              <a:t>Source: CEB Procurement Leadership Council </a:t>
            </a:r>
          </a:p>
        </p:txBody>
      </p:sp>
      <p:sp>
        <p:nvSpPr>
          <p:cNvPr id="8"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235403190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Strategic Sourcing = PROCESS CONSISTENCY</a:t>
            </a:r>
            <a:endParaRPr lang="en-US" dirty="0"/>
          </a:p>
        </p:txBody>
      </p:sp>
      <p:sp>
        <p:nvSpPr>
          <p:cNvPr id="9" name="Content Placeholder 8"/>
          <p:cNvSpPr>
            <a:spLocks noGrp="1"/>
          </p:cNvSpPr>
          <p:nvPr>
            <p:ph idx="1"/>
          </p:nvPr>
        </p:nvSpPr>
        <p:spPr/>
        <p:txBody>
          <a:bodyPr>
            <a:normAutofit/>
          </a:bodyPr>
          <a:lstStyle/>
          <a:p>
            <a:r>
              <a:rPr lang="en-US" sz="2000" dirty="0" smtClean="0"/>
              <a:t>As part of Strategic Sourcing, VA OI&amp;T will deploy the </a:t>
            </a:r>
            <a:r>
              <a:rPr lang="en-US" sz="2000" b="1" dirty="0" smtClean="0"/>
              <a:t>Service Integration and Management (SIAM) processes</a:t>
            </a:r>
            <a:r>
              <a:rPr lang="en-US" sz="2000" dirty="0" smtClean="0"/>
              <a:t> in phases</a:t>
            </a:r>
          </a:p>
          <a:p>
            <a:r>
              <a:rPr lang="en-US" sz="2000" dirty="0" smtClean="0"/>
              <a:t>The rollout will align with the implementation/maturity of the related </a:t>
            </a:r>
            <a:r>
              <a:rPr lang="en-US" sz="2000" b="1" dirty="0" smtClean="0"/>
              <a:t>Information Technology Infrastructure Library (ITILv3) processes</a:t>
            </a:r>
            <a:r>
              <a:rPr lang="en-US" sz="2000" dirty="0" smtClean="0"/>
              <a:t>.</a:t>
            </a:r>
            <a:endParaRPr lang="en-US" sz="2000" dirty="0"/>
          </a:p>
        </p:txBody>
      </p:sp>
      <p:grpSp>
        <p:nvGrpSpPr>
          <p:cNvPr id="5" name="Group 4"/>
          <p:cNvGrpSpPr/>
          <p:nvPr/>
        </p:nvGrpSpPr>
        <p:grpSpPr>
          <a:xfrm>
            <a:off x="659488" y="4088437"/>
            <a:ext cx="2588871" cy="2163329"/>
            <a:chOff x="659488" y="4088437"/>
            <a:chExt cx="2588871" cy="2163329"/>
          </a:xfrm>
        </p:grpSpPr>
        <p:sp>
          <p:nvSpPr>
            <p:cNvPr id="34" name="AutoShape 6"/>
            <p:cNvSpPr>
              <a:spLocks noChangeArrowheads="1"/>
            </p:cNvSpPr>
            <p:nvPr/>
          </p:nvSpPr>
          <p:spPr bwMode="gray">
            <a:xfrm>
              <a:off x="772885" y="4460543"/>
              <a:ext cx="2475474" cy="1791223"/>
            </a:xfrm>
            <a:prstGeom prst="wedgeRectCallout">
              <a:avLst>
                <a:gd name="adj1" fmla="val -679"/>
                <a:gd name="adj2" fmla="val 48787"/>
              </a:avLst>
            </a:prstGeom>
            <a:noFill/>
            <a:ln w="9525" algn="ctr">
              <a:noFill/>
              <a:miter lim="800000"/>
              <a:headEnd/>
              <a:tailEnd/>
            </a:ln>
            <a:effectLst/>
            <a:extLst/>
          </p:spPr>
          <p:txBody>
            <a:bodyPr lIns="36000" tIns="36000" rIns="36000" bIns="36000"/>
            <a:lstStyle/>
            <a:p>
              <a:pPr marL="228600" indent="-228600">
                <a:buClr>
                  <a:srgbClr val="004987"/>
                </a:buClr>
                <a:buSzPct val="90000"/>
                <a:buFont typeface="Arial" panose="020B0604020202020204" pitchFamily="34" charset="0"/>
                <a:buChar char="•"/>
              </a:pPr>
              <a:r>
                <a:rPr lang="en-US" sz="1600" dirty="0" smtClean="0">
                  <a:solidFill>
                    <a:srgbClr val="4D4E53"/>
                  </a:solidFill>
                </a:rPr>
                <a:t>HOW </a:t>
              </a:r>
              <a:r>
                <a:rPr lang="en-US" sz="1600" dirty="0">
                  <a:solidFill>
                    <a:srgbClr val="4D4E53"/>
                  </a:solidFill>
                </a:rPr>
                <a:t>you work with customers or </a:t>
              </a:r>
              <a:r>
                <a:rPr lang="en-US" sz="1600" dirty="0" smtClean="0">
                  <a:solidFill>
                    <a:srgbClr val="4D4E53"/>
                  </a:solidFill>
                </a:rPr>
                <a:t>constituents</a:t>
              </a:r>
              <a:endParaRPr lang="en-US" sz="1600" dirty="0">
                <a:solidFill>
                  <a:srgbClr val="4D4E53"/>
                </a:solidFill>
              </a:endParaRPr>
            </a:p>
            <a:p>
              <a:pPr marL="228600" indent="-228600">
                <a:buClr>
                  <a:srgbClr val="004987"/>
                </a:buClr>
                <a:buSzPct val="90000"/>
                <a:buFont typeface="Arial" panose="020B0604020202020204" pitchFamily="34" charset="0"/>
                <a:buChar char="•"/>
              </a:pPr>
              <a:r>
                <a:rPr lang="en-US" sz="1600" dirty="0" smtClean="0">
                  <a:solidFill>
                    <a:srgbClr val="4D4E53"/>
                  </a:solidFill>
                </a:rPr>
                <a:t>Drives </a:t>
              </a:r>
              <a:r>
                <a:rPr lang="en-US" sz="1600" dirty="0">
                  <a:solidFill>
                    <a:srgbClr val="4D4E53"/>
                  </a:solidFill>
                </a:rPr>
                <a:t>the priority of WHAT</a:t>
              </a:r>
              <a:r>
                <a:rPr lang="en-US" sz="1600" b="1" dirty="0">
                  <a:solidFill>
                    <a:srgbClr val="4D4E53"/>
                  </a:solidFill>
                </a:rPr>
                <a:t> </a:t>
              </a:r>
              <a:r>
                <a:rPr lang="en-US" sz="1600" dirty="0">
                  <a:solidFill>
                    <a:srgbClr val="4D4E53"/>
                  </a:solidFill>
                </a:rPr>
                <a:t>requirements need to be delivered</a:t>
              </a:r>
            </a:p>
          </p:txBody>
        </p:sp>
        <p:sp>
          <p:nvSpPr>
            <p:cNvPr id="37" name="TextBox 36"/>
            <p:cNvSpPr txBox="1"/>
            <p:nvPr/>
          </p:nvSpPr>
          <p:spPr>
            <a:xfrm>
              <a:off x="659488" y="4088437"/>
              <a:ext cx="2335328" cy="369332"/>
            </a:xfrm>
            <a:prstGeom prst="rect">
              <a:avLst/>
            </a:prstGeom>
            <a:noFill/>
          </p:spPr>
          <p:txBody>
            <a:bodyPr wrap="square" rtlCol="0">
              <a:spAutoFit/>
            </a:bodyPr>
            <a:lstStyle/>
            <a:p>
              <a:pPr algn="ctr"/>
              <a:r>
                <a:rPr lang="en-US" b="1" dirty="0" smtClean="0">
                  <a:solidFill>
                    <a:srgbClr val="004987"/>
                  </a:solidFill>
                </a:rPr>
                <a:t>Demand Management</a:t>
              </a:r>
              <a:endParaRPr lang="en-US" b="1" dirty="0">
                <a:solidFill>
                  <a:srgbClr val="004987"/>
                </a:solidFill>
              </a:endParaRPr>
            </a:p>
          </p:txBody>
        </p:sp>
      </p:grpSp>
      <p:pic>
        <p:nvPicPr>
          <p:cNvPr id="33" name="Picture 32"/>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41054" y="3019305"/>
            <a:ext cx="1201521" cy="984580"/>
          </a:xfrm>
          <a:prstGeom prst="rect">
            <a:avLst/>
          </a:prstGeom>
        </p:spPr>
      </p:pic>
      <p:pic>
        <p:nvPicPr>
          <p:cNvPr id="38" name="Picture 3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283792" y="3114986"/>
            <a:ext cx="793218" cy="793218"/>
          </a:xfrm>
          <a:prstGeom prst="rect">
            <a:avLst/>
          </a:prstGeom>
        </p:spPr>
      </p:pic>
      <p:pic>
        <p:nvPicPr>
          <p:cNvPr id="39" name="Picture 3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18227" y="2995559"/>
            <a:ext cx="1032072" cy="1032072"/>
          </a:xfrm>
          <a:prstGeom prst="rect">
            <a:avLst/>
          </a:prstGeom>
        </p:spPr>
      </p:pic>
      <p:grpSp>
        <p:nvGrpSpPr>
          <p:cNvPr id="6" name="Group 5"/>
          <p:cNvGrpSpPr/>
          <p:nvPr/>
        </p:nvGrpSpPr>
        <p:grpSpPr>
          <a:xfrm>
            <a:off x="3422110" y="4088437"/>
            <a:ext cx="2529625" cy="1257658"/>
            <a:chOff x="3422110" y="4088437"/>
            <a:chExt cx="2529625" cy="1257658"/>
          </a:xfrm>
        </p:grpSpPr>
        <p:sp>
          <p:nvSpPr>
            <p:cNvPr id="35" name="AutoShape 6"/>
            <p:cNvSpPr>
              <a:spLocks noChangeArrowheads="1"/>
            </p:cNvSpPr>
            <p:nvPr/>
          </p:nvSpPr>
          <p:spPr bwMode="gray">
            <a:xfrm>
              <a:off x="3580882" y="4457714"/>
              <a:ext cx="2370853" cy="888381"/>
            </a:xfrm>
            <a:prstGeom prst="wedgeRectCallout">
              <a:avLst>
                <a:gd name="adj1" fmla="val 3479"/>
                <a:gd name="adj2" fmla="val 49647"/>
              </a:avLst>
            </a:prstGeom>
            <a:noFill/>
            <a:ln w="9525" algn="ctr">
              <a:noFill/>
              <a:miter lim="800000"/>
              <a:headEnd/>
              <a:tailEnd/>
            </a:ln>
            <a:effectLst/>
            <a:extLst/>
          </p:spPr>
          <p:txBody>
            <a:bodyPr lIns="36000" tIns="36000" rIns="36000" bIns="36000"/>
            <a:lstStyle/>
            <a:p>
              <a:pPr marL="228600" indent="-228600">
                <a:buClr>
                  <a:srgbClr val="004987"/>
                </a:buClr>
                <a:buSzPct val="90000"/>
                <a:buFont typeface="Arial" panose="020B0604020202020204" pitchFamily="34" charset="0"/>
                <a:buChar char="•"/>
              </a:pPr>
              <a:r>
                <a:rPr lang="en-US" sz="1600" dirty="0">
                  <a:solidFill>
                    <a:srgbClr val="4D4E53"/>
                  </a:solidFill>
                </a:rPr>
                <a:t>HOW you deliver, including </a:t>
              </a:r>
              <a:r>
                <a:rPr lang="en-US" sz="1600" dirty="0" smtClean="0">
                  <a:solidFill>
                    <a:srgbClr val="4D4E53"/>
                  </a:solidFill>
                </a:rPr>
                <a:t>HOW </a:t>
              </a:r>
              <a:r>
                <a:rPr lang="en-US" sz="1600" dirty="0">
                  <a:solidFill>
                    <a:srgbClr val="4D4E53"/>
                  </a:solidFill>
                </a:rPr>
                <a:t>you meet </a:t>
              </a:r>
              <a:r>
                <a:rPr lang="en-US" sz="1600" dirty="0" smtClean="0">
                  <a:solidFill>
                    <a:srgbClr val="4D4E53"/>
                  </a:solidFill>
                </a:rPr>
                <a:t>demand needs and HOW </a:t>
              </a:r>
              <a:r>
                <a:rPr lang="en-US" sz="1600" dirty="0">
                  <a:solidFill>
                    <a:srgbClr val="4D4E53"/>
                  </a:solidFill>
                </a:rPr>
                <a:t>well you do so</a:t>
              </a:r>
            </a:p>
          </p:txBody>
        </p:sp>
        <p:sp>
          <p:nvSpPr>
            <p:cNvPr id="40" name="TextBox 39"/>
            <p:cNvSpPr txBox="1"/>
            <p:nvPr/>
          </p:nvSpPr>
          <p:spPr>
            <a:xfrm>
              <a:off x="3422110" y="4088437"/>
              <a:ext cx="2355875" cy="369332"/>
            </a:xfrm>
            <a:prstGeom prst="rect">
              <a:avLst/>
            </a:prstGeom>
            <a:noFill/>
          </p:spPr>
          <p:txBody>
            <a:bodyPr wrap="square" rtlCol="0">
              <a:spAutoFit/>
            </a:bodyPr>
            <a:lstStyle>
              <a:defPPr>
                <a:defRPr lang="en-US"/>
              </a:defPPr>
              <a:lvl1pPr algn="ctr">
                <a:defRPr>
                  <a:solidFill>
                    <a:schemeClr val="bg1"/>
                  </a:solidFill>
                </a:defRPr>
              </a:lvl1pPr>
            </a:lstStyle>
            <a:p>
              <a:r>
                <a:rPr lang="en-US" b="1" dirty="0" smtClean="0">
                  <a:solidFill>
                    <a:srgbClr val="004987"/>
                  </a:solidFill>
                </a:rPr>
                <a:t>Delivery Management</a:t>
              </a:r>
              <a:endParaRPr lang="en-US" b="1" dirty="0">
                <a:solidFill>
                  <a:srgbClr val="004987"/>
                </a:solidFill>
              </a:endParaRPr>
            </a:p>
          </p:txBody>
        </p:sp>
      </p:grpSp>
      <p:grpSp>
        <p:nvGrpSpPr>
          <p:cNvPr id="7" name="Group 6"/>
          <p:cNvGrpSpPr/>
          <p:nvPr/>
        </p:nvGrpSpPr>
        <p:grpSpPr>
          <a:xfrm>
            <a:off x="6205278" y="4088437"/>
            <a:ext cx="2683809" cy="1695433"/>
            <a:chOff x="6205278" y="4088437"/>
            <a:chExt cx="2683809" cy="1695433"/>
          </a:xfrm>
        </p:grpSpPr>
        <p:sp>
          <p:nvSpPr>
            <p:cNvPr id="36" name="AutoShape 6"/>
            <p:cNvSpPr>
              <a:spLocks noChangeArrowheads="1"/>
            </p:cNvSpPr>
            <p:nvPr/>
          </p:nvSpPr>
          <p:spPr bwMode="gray">
            <a:xfrm>
              <a:off x="6379028" y="4457713"/>
              <a:ext cx="2510059" cy="1326157"/>
            </a:xfrm>
            <a:prstGeom prst="wedgeRectCallout">
              <a:avLst>
                <a:gd name="adj1" fmla="val -30580"/>
                <a:gd name="adj2" fmla="val 45430"/>
              </a:avLst>
            </a:prstGeom>
            <a:noFill/>
            <a:ln w="9525" algn="ctr">
              <a:noFill/>
              <a:miter lim="800000"/>
              <a:headEnd/>
              <a:tailEnd/>
            </a:ln>
            <a:effectLst/>
            <a:extLst/>
          </p:spPr>
          <p:txBody>
            <a:bodyPr lIns="36000" tIns="36000" rIns="36000" bIns="36000"/>
            <a:lstStyle/>
            <a:p>
              <a:pPr marL="228600" indent="-228600">
                <a:buClr>
                  <a:srgbClr val="004987"/>
                </a:buClr>
                <a:buSzPct val="90000"/>
                <a:buFont typeface="Arial" panose="020B0604020202020204" pitchFamily="34" charset="0"/>
                <a:buChar char="•"/>
              </a:pPr>
              <a:r>
                <a:rPr lang="en-US" sz="1600" dirty="0">
                  <a:solidFill>
                    <a:srgbClr val="4D4E53"/>
                  </a:solidFill>
                </a:rPr>
                <a:t>Managing the delivery of WHAT is supplied by external suppliers, including managing to contractual commitments</a:t>
              </a:r>
            </a:p>
          </p:txBody>
        </p:sp>
        <p:sp>
          <p:nvSpPr>
            <p:cNvPr id="41" name="TextBox 40"/>
            <p:cNvSpPr txBox="1"/>
            <p:nvPr/>
          </p:nvSpPr>
          <p:spPr>
            <a:xfrm>
              <a:off x="6205278" y="4088437"/>
              <a:ext cx="2465191" cy="369332"/>
            </a:xfrm>
            <a:prstGeom prst="rect">
              <a:avLst/>
            </a:prstGeom>
            <a:noFill/>
          </p:spPr>
          <p:txBody>
            <a:bodyPr wrap="square" rtlCol="0">
              <a:spAutoFit/>
            </a:bodyPr>
            <a:lstStyle>
              <a:defPPr>
                <a:defRPr lang="en-US"/>
              </a:defPPr>
              <a:lvl1pPr algn="ctr">
                <a:defRPr>
                  <a:solidFill>
                    <a:schemeClr val="bg1"/>
                  </a:solidFill>
                </a:defRPr>
              </a:lvl1pPr>
            </a:lstStyle>
            <a:p>
              <a:r>
                <a:rPr lang="en-US" b="1" dirty="0" smtClean="0">
                  <a:solidFill>
                    <a:srgbClr val="004987"/>
                  </a:solidFill>
                </a:rPr>
                <a:t>Supplier Management</a:t>
              </a:r>
              <a:endParaRPr lang="en-US" b="1" dirty="0">
                <a:solidFill>
                  <a:srgbClr val="004987"/>
                </a:solidFill>
              </a:endParaRPr>
            </a:p>
          </p:txBody>
        </p:sp>
      </p:grpSp>
      <p:sp>
        <p:nvSpPr>
          <p:cNvPr id="18" name="Slide Number Placeholder 1"/>
          <p:cNvSpPr>
            <a:spLocks noGrp="1"/>
          </p:cNvSpPr>
          <p:nvPr>
            <p:ph type="sldNum" sz="quarter" idx="4294967295"/>
          </p:nvPr>
        </p:nvSpPr>
        <p:spPr>
          <a:xfrm>
            <a:off x="6457950" y="6028289"/>
            <a:ext cx="2057400" cy="365125"/>
          </a:xfrm>
          <a:prstGeom prst="rect">
            <a:avLst/>
          </a:prstGeom>
        </p:spPr>
        <p:txBody>
          <a:bodyPr anchor="ctr"/>
          <a:lstStyle/>
          <a:p>
            <a:pPr algn="r"/>
            <a:fld id="{9B27D237-6C0D-5549-BE11-2040A22CBC71}" type="slidenum">
              <a:rPr lang="en-US" sz="1200" smtClean="0">
                <a:solidFill>
                  <a:srgbClr val="4D4E53">
                    <a:tint val="75000"/>
                  </a:srgbClr>
                </a:solidFill>
              </a:rPr>
              <a:pPr algn="r"/>
              <a:t>15</a:t>
            </a:fld>
            <a:endParaRPr lang="en-US" sz="1200" dirty="0">
              <a:solidFill>
                <a:srgbClr val="4D4E53">
                  <a:tint val="75000"/>
                </a:srgbClr>
              </a:solidFill>
            </a:endParaRPr>
          </a:p>
        </p:txBody>
      </p:sp>
      <p:sp>
        <p:nvSpPr>
          <p:cNvPr id="19"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89207606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Strategic Sourcing = CATEGORY MANAGEMENT</a:t>
            </a:r>
            <a:endParaRPr lang="en-US" dirty="0"/>
          </a:p>
        </p:txBody>
      </p:sp>
      <p:sp>
        <p:nvSpPr>
          <p:cNvPr id="9" name="Content Placeholder 8"/>
          <p:cNvSpPr>
            <a:spLocks noGrp="1"/>
          </p:cNvSpPr>
          <p:nvPr>
            <p:ph idx="1"/>
          </p:nvPr>
        </p:nvSpPr>
        <p:spPr/>
        <p:txBody>
          <a:bodyPr>
            <a:normAutofit/>
          </a:bodyPr>
          <a:lstStyle/>
          <a:p>
            <a:r>
              <a:rPr lang="en-US" sz="2000" dirty="0" smtClean="0"/>
              <a:t>Develops sourcing </a:t>
            </a:r>
            <a:r>
              <a:rPr lang="en-US" sz="2000" dirty="0"/>
              <a:t>s</a:t>
            </a:r>
            <a:r>
              <a:rPr lang="en-US" sz="2000" dirty="0" smtClean="0"/>
              <a:t>trategy aligned to the OI&amp;T Strategy and Portfolio</a:t>
            </a:r>
          </a:p>
          <a:p>
            <a:r>
              <a:rPr lang="en-US" sz="2000" dirty="0" smtClean="0"/>
              <a:t>Applies structured analysis of spend, supplier, market, and business information to determine opportunities</a:t>
            </a:r>
          </a:p>
          <a:p>
            <a:r>
              <a:rPr lang="en-US" sz="2000" dirty="0" smtClean="0"/>
              <a:t>Establishes multi-year category plans, </a:t>
            </a:r>
            <a:r>
              <a:rPr lang="en-US" sz="2000" dirty="0"/>
              <a:t>p</a:t>
            </a:r>
            <a:r>
              <a:rPr lang="en-US" sz="2000" dirty="0" smtClean="0"/>
              <a:t>rioritizes category activities, tracks progress, and ensures stakeholder support</a:t>
            </a:r>
          </a:p>
          <a:p>
            <a:r>
              <a:rPr lang="en-US" sz="2000" dirty="0" smtClean="0"/>
              <a:t>Builds process discipline on category strategy development and execution</a:t>
            </a:r>
          </a:p>
          <a:p>
            <a:r>
              <a:rPr lang="en-US" sz="2000" dirty="0" smtClean="0"/>
              <a:t>Highlights results of Strategic Sourcing contribution to VA and OI&amp;T objectives</a:t>
            </a:r>
          </a:p>
        </p:txBody>
      </p:sp>
      <p:graphicFrame>
        <p:nvGraphicFramePr>
          <p:cNvPr id="6" name="Diagram 5"/>
          <p:cNvGraphicFramePr/>
          <p:nvPr>
            <p:extLst>
              <p:ext uri="{D42A27DB-BD31-4B8C-83A1-F6EECF244321}">
                <p14:modId xmlns:p14="http://schemas.microsoft.com/office/powerpoint/2010/main" val="1721066062"/>
              </p:ext>
            </p:extLst>
          </p:nvPr>
        </p:nvGraphicFramePr>
        <p:xfrm>
          <a:off x="762000" y="4720064"/>
          <a:ext cx="7620000" cy="1168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1"/>
          <p:cNvSpPr>
            <a:spLocks noGrp="1"/>
          </p:cNvSpPr>
          <p:nvPr>
            <p:ph type="sldNum" sz="quarter" idx="4294967295"/>
          </p:nvPr>
        </p:nvSpPr>
        <p:spPr>
          <a:xfrm>
            <a:off x="6457950" y="6028289"/>
            <a:ext cx="2057400" cy="365125"/>
          </a:xfrm>
          <a:prstGeom prst="rect">
            <a:avLst/>
          </a:prstGeom>
        </p:spPr>
        <p:txBody>
          <a:bodyPr anchor="ctr"/>
          <a:lstStyle/>
          <a:p>
            <a:pPr algn="r"/>
            <a:fld id="{9B27D237-6C0D-5549-BE11-2040A22CBC71}" type="slidenum">
              <a:rPr lang="en-US" sz="1200" smtClean="0">
                <a:solidFill>
                  <a:srgbClr val="4D4E53">
                    <a:tint val="75000"/>
                  </a:srgbClr>
                </a:solidFill>
              </a:rPr>
              <a:pPr algn="r"/>
              <a:t>16</a:t>
            </a:fld>
            <a:endParaRPr lang="en-US" sz="1200" dirty="0">
              <a:solidFill>
                <a:srgbClr val="4D4E53">
                  <a:tint val="75000"/>
                </a:srgbClr>
              </a:solidFill>
            </a:endParaRPr>
          </a:p>
        </p:txBody>
      </p:sp>
      <p:sp>
        <p:nvSpPr>
          <p:cNvPr id="10"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76380951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Does Strategic Sourcing                               Drive Transformation?</a:t>
            </a:r>
            <a:endParaRPr lang="en-US" dirty="0"/>
          </a:p>
        </p:txBody>
      </p:sp>
      <p:sp>
        <p:nvSpPr>
          <p:cNvPr id="2" name="Slide Number Placeholder 1"/>
          <p:cNvSpPr>
            <a:spLocks noGrp="1"/>
          </p:cNvSpPr>
          <p:nvPr>
            <p:ph type="sldNum" sz="quarter" idx="10"/>
          </p:nvPr>
        </p:nvSpPr>
        <p:spPr/>
        <p:txBody>
          <a:bodyPr/>
          <a:lstStyle/>
          <a:p>
            <a:fld id="{9B27D237-6C0D-5549-BE11-2040A22CBC71}" type="slidenum">
              <a:rPr lang="en-US" smtClean="0">
                <a:solidFill>
                  <a:srgbClr val="4D4E53">
                    <a:tint val="75000"/>
                  </a:srgbClr>
                </a:solidFill>
              </a:rPr>
              <a:pPr/>
              <a:t>17</a:t>
            </a:fld>
            <a:endParaRPr lang="en-US" dirty="0">
              <a:solidFill>
                <a:srgbClr val="4D4E53">
                  <a:tint val="75000"/>
                </a:srgbClr>
              </a:solidFill>
            </a:endParaRPr>
          </a:p>
        </p:txBody>
      </p:sp>
      <p:sp>
        <p:nvSpPr>
          <p:cNvPr id="6"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225399067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gray">
          <a:xfrm>
            <a:off x="1112519" y="1357791"/>
            <a:ext cx="7053889" cy="348603"/>
          </a:xfrm>
          <a:prstGeom prst="rect">
            <a:avLst/>
          </a:prstGeom>
          <a:solidFill>
            <a:srgbClr val="FDB81E"/>
          </a:solidFill>
          <a:ln w="12700" algn="ctr">
            <a:noFill/>
            <a:miter lim="800000"/>
            <a:headEnd/>
            <a:tailEnd/>
          </a:ln>
          <a:effectLst>
            <a:outerShdw blurRad="63500" sx="102000" sy="102000" algn="ctr" rotWithShape="0">
              <a:prstClr val="black">
                <a:alpha val="40000"/>
              </a:prstClr>
            </a:outerShdw>
          </a:effectLst>
        </p:spPr>
        <p:txBody>
          <a:bodyPr lIns="91440" tIns="45720" rIns="91440" bIns="45720" anchor="ctr" anchorCtr="0">
            <a:noAutofit/>
          </a:bodyPr>
          <a:lstStyle/>
          <a:p>
            <a:pPr defTabSz="1042988" eaLnBrk="0" hangingPunct="0">
              <a:spcAft>
                <a:spcPts val="400"/>
              </a:spcAft>
              <a:buClr>
                <a:schemeClr val="folHlink"/>
              </a:buClr>
              <a:buSzPct val="75000"/>
            </a:pPr>
            <a:r>
              <a:rPr lang="en-US" sz="2200" b="1" dirty="0">
                <a:solidFill>
                  <a:schemeClr val="bg1"/>
                </a:solidFill>
                <a:cs typeface="Arial" charset="0"/>
              </a:rPr>
              <a:t>Prioritizes Value Over Cost</a:t>
            </a:r>
            <a:endParaRPr lang="de-DE" sz="2200" dirty="0">
              <a:solidFill>
                <a:schemeClr val="bg1"/>
              </a:solidFill>
              <a:latin typeface="Arial" pitchFamily="34" charset="0"/>
              <a:cs typeface="Arial" pitchFamily="34" charset="0"/>
            </a:endParaRPr>
          </a:p>
        </p:txBody>
      </p:sp>
      <p:sp>
        <p:nvSpPr>
          <p:cNvPr id="30" name="Rectangle 5"/>
          <p:cNvSpPr>
            <a:spLocks noChangeArrowheads="1"/>
          </p:cNvSpPr>
          <p:nvPr/>
        </p:nvSpPr>
        <p:spPr bwMode="gray">
          <a:xfrm>
            <a:off x="1112520" y="2555191"/>
            <a:ext cx="7053888" cy="351410"/>
          </a:xfrm>
          <a:prstGeom prst="rect">
            <a:avLst/>
          </a:prstGeom>
          <a:solidFill>
            <a:srgbClr val="205489"/>
          </a:solidFill>
          <a:ln w="12700" algn="ctr">
            <a:noFill/>
            <a:miter lim="800000"/>
            <a:headEnd/>
            <a:tailEnd/>
          </a:ln>
          <a:effectLst>
            <a:outerShdw blurRad="63500" sx="102000" sy="102000" algn="ctr" rotWithShape="0">
              <a:prstClr val="black">
                <a:alpha val="40000"/>
              </a:prstClr>
            </a:outerShdw>
          </a:effectLst>
        </p:spPr>
        <p:txBody>
          <a:bodyPr lIns="91440" tIns="45720" rIns="91440" bIns="45720" anchor="ctr" anchorCtr="0">
            <a:noAutofit/>
          </a:bodyPr>
          <a:lstStyle/>
          <a:p>
            <a:pPr defTabSz="1042988" eaLnBrk="0" hangingPunct="0">
              <a:spcAft>
                <a:spcPts val="400"/>
              </a:spcAft>
              <a:buClr>
                <a:schemeClr val="folHlink"/>
              </a:buClr>
              <a:buSzPct val="75000"/>
            </a:pPr>
            <a:r>
              <a:rPr lang="en-US" sz="2200" b="1" dirty="0">
                <a:solidFill>
                  <a:schemeClr val="bg1"/>
                </a:solidFill>
                <a:cs typeface="Arial" charset="0"/>
              </a:rPr>
              <a:t>Directly Ties Vendor Performance to Value</a:t>
            </a:r>
            <a:endParaRPr lang="de-DE" sz="2200" dirty="0">
              <a:solidFill>
                <a:schemeClr val="bg1"/>
              </a:solidFill>
              <a:latin typeface="Arial" pitchFamily="34" charset="0"/>
              <a:cs typeface="Arial" pitchFamily="34" charset="0"/>
            </a:endParaRPr>
          </a:p>
        </p:txBody>
      </p:sp>
      <p:sp>
        <p:nvSpPr>
          <p:cNvPr id="38" name="Rectangle 16"/>
          <p:cNvSpPr>
            <a:spLocks noChangeArrowheads="1"/>
          </p:cNvSpPr>
          <p:nvPr/>
        </p:nvSpPr>
        <p:spPr bwMode="gray">
          <a:xfrm>
            <a:off x="1164556" y="2910001"/>
            <a:ext cx="7002414" cy="738664"/>
          </a:xfrm>
          <a:prstGeom prst="rect">
            <a:avLst/>
          </a:prstGeom>
          <a:noFill/>
          <a:ln w="12700" algn="ctr">
            <a:noFill/>
            <a:miter lim="800000"/>
            <a:headEnd/>
            <a:tailEnd/>
          </a:ln>
          <a:effectLst>
            <a:outerShdw blurRad="63500" sx="102000" sy="102000" algn="ctr" rotWithShape="0">
              <a:prstClr val="black">
                <a:alpha val="40000"/>
              </a:prstClr>
            </a:outerShdw>
          </a:effectLst>
        </p:spPr>
        <p:txBody>
          <a:bodyPr wrap="square" lIns="0" tIns="0" rIns="0" bIns="0" anchor="t" anchorCtr="0">
            <a:spAutoFit/>
          </a:bodyPr>
          <a:lstStyle/>
          <a:p>
            <a:pPr marL="234950" indent="-234950" defTabSz="1042988" eaLnBrk="0" hangingPunct="0">
              <a:buClr>
                <a:srgbClr val="003B71"/>
              </a:buClr>
              <a:buFont typeface="Arial" panose="020B0604020202020204" pitchFamily="34" charset="0"/>
              <a:buChar char="•"/>
            </a:pPr>
            <a:r>
              <a:rPr lang="en-US" sz="1600" dirty="0" smtClean="0">
                <a:cs typeface="Arial" pitchFamily="34" charset="0"/>
              </a:rPr>
              <a:t>Centralizes ownership </a:t>
            </a:r>
            <a:r>
              <a:rPr lang="en-US" sz="1600" dirty="0">
                <a:cs typeface="Arial" pitchFamily="34" charset="0"/>
              </a:rPr>
              <a:t>and accountability of </a:t>
            </a:r>
            <a:r>
              <a:rPr lang="en-US" sz="1600" dirty="0" smtClean="0">
                <a:cs typeface="Arial" pitchFamily="34" charset="0"/>
              </a:rPr>
              <a:t>IT acquisition </a:t>
            </a:r>
            <a:r>
              <a:rPr lang="en-US" sz="1600" dirty="0">
                <a:cs typeface="Arial" pitchFamily="34" charset="0"/>
              </a:rPr>
              <a:t>decisions </a:t>
            </a:r>
            <a:r>
              <a:rPr lang="en-US" sz="1600" dirty="0" smtClean="0">
                <a:cs typeface="Arial" pitchFamily="34" charset="0"/>
              </a:rPr>
              <a:t>under </a:t>
            </a:r>
            <a:r>
              <a:rPr lang="en-US" sz="1600" dirty="0">
                <a:cs typeface="Arial" pitchFamily="34" charset="0"/>
              </a:rPr>
              <a:t>the CIO </a:t>
            </a:r>
          </a:p>
          <a:p>
            <a:pPr marL="234950" indent="-234950" defTabSz="1042988" eaLnBrk="0" hangingPunct="0">
              <a:buClr>
                <a:srgbClr val="003B71"/>
              </a:buClr>
              <a:buFont typeface="Arial" panose="020B0604020202020204" pitchFamily="34" charset="0"/>
              <a:buChar char="•"/>
            </a:pPr>
            <a:r>
              <a:rPr lang="en-US" sz="1600" dirty="0">
                <a:cs typeface="Arial" pitchFamily="34" charset="0"/>
              </a:rPr>
              <a:t>Supports </a:t>
            </a:r>
            <a:r>
              <a:rPr lang="en-US" sz="1600" dirty="0" smtClean="0">
                <a:cs typeface="Arial" pitchFamily="34" charset="0"/>
              </a:rPr>
              <a:t>execution </a:t>
            </a:r>
            <a:r>
              <a:rPr lang="en-US" sz="1600" dirty="0">
                <a:cs typeface="Arial" pitchFamily="34" charset="0"/>
              </a:rPr>
              <a:t>of </a:t>
            </a:r>
            <a:r>
              <a:rPr lang="en-US" sz="1600" dirty="0" smtClean="0">
                <a:cs typeface="Arial" pitchFamily="34" charset="0"/>
              </a:rPr>
              <a:t>FITARA</a:t>
            </a:r>
          </a:p>
          <a:p>
            <a:pPr marL="234950" indent="-234950" defTabSz="1042988" eaLnBrk="0" hangingPunct="0">
              <a:buClr>
                <a:srgbClr val="003B71"/>
              </a:buClr>
              <a:buFont typeface="Arial" panose="020B0604020202020204" pitchFamily="34" charset="0"/>
              <a:buChar char="•"/>
            </a:pPr>
            <a:r>
              <a:rPr lang="en-US" sz="1600" dirty="0" smtClean="0">
                <a:cs typeface="Arial" pitchFamily="34" charset="0"/>
              </a:rPr>
              <a:t>Monitors supplier performance and holds them accountable</a:t>
            </a:r>
            <a:endParaRPr lang="en-US" sz="1600" dirty="0">
              <a:cs typeface="Arial" charset="0"/>
            </a:endParaRPr>
          </a:p>
        </p:txBody>
      </p:sp>
      <p:sp>
        <p:nvSpPr>
          <p:cNvPr id="40" name="Rectangle 15"/>
          <p:cNvSpPr>
            <a:spLocks noChangeArrowheads="1"/>
          </p:cNvSpPr>
          <p:nvPr/>
        </p:nvSpPr>
        <p:spPr bwMode="gray">
          <a:xfrm>
            <a:off x="1164554" y="1710980"/>
            <a:ext cx="6801435" cy="738664"/>
          </a:xfrm>
          <a:prstGeom prst="rect">
            <a:avLst/>
          </a:prstGeom>
          <a:noFill/>
          <a:ln w="12700" algn="ctr">
            <a:noFill/>
            <a:miter lim="800000"/>
            <a:headEnd/>
            <a:tailEnd/>
          </a:ln>
          <a:effectLst>
            <a:outerShdw blurRad="63500" sx="102000" sy="102000" algn="ctr" rotWithShape="0">
              <a:prstClr val="black">
                <a:alpha val="40000"/>
              </a:prstClr>
            </a:outerShdw>
          </a:effectLst>
        </p:spPr>
        <p:txBody>
          <a:bodyPr wrap="square" lIns="0" tIns="0" rIns="0" bIns="0" anchor="t" anchorCtr="0">
            <a:spAutoFit/>
          </a:bodyPr>
          <a:lstStyle/>
          <a:p>
            <a:pPr marL="234950" indent="-234950" defTabSz="1042988" eaLnBrk="0" hangingPunct="0">
              <a:buClr>
                <a:srgbClr val="003B71"/>
              </a:buClr>
              <a:buFont typeface="Arial" panose="020B0604020202020204" pitchFamily="34" charset="0"/>
              <a:buChar char="•"/>
            </a:pPr>
            <a:r>
              <a:rPr lang="en-US" sz="1600" dirty="0" smtClean="0">
                <a:cs typeface="Arial" pitchFamily="34" charset="0"/>
              </a:rPr>
              <a:t>Optimization and </a:t>
            </a:r>
            <a:r>
              <a:rPr lang="en-US" sz="1600" dirty="0">
                <a:cs typeface="Arial" pitchFamily="34" charset="0"/>
              </a:rPr>
              <a:t>stewardship of </a:t>
            </a:r>
            <a:r>
              <a:rPr lang="en-US" sz="1600" dirty="0" smtClean="0">
                <a:cs typeface="Arial" pitchFamily="34" charset="0"/>
              </a:rPr>
              <a:t>taxpayer dollars through best value decisions </a:t>
            </a:r>
            <a:endParaRPr lang="en-US" sz="1600" dirty="0">
              <a:cs typeface="Arial" pitchFamily="34" charset="0"/>
            </a:endParaRPr>
          </a:p>
          <a:p>
            <a:pPr marL="234950" indent="-234950" defTabSz="1042988" eaLnBrk="0" hangingPunct="0">
              <a:buClr>
                <a:srgbClr val="003B71"/>
              </a:buClr>
              <a:buFont typeface="Arial" panose="020B0604020202020204" pitchFamily="34" charset="0"/>
              <a:buChar char="•"/>
            </a:pPr>
            <a:r>
              <a:rPr lang="en-US" sz="1600" dirty="0" smtClean="0">
                <a:cs typeface="Arial" pitchFamily="34" charset="0"/>
              </a:rPr>
              <a:t>Identifies </a:t>
            </a:r>
            <a:r>
              <a:rPr lang="en-US" sz="1600" dirty="0">
                <a:cs typeface="Arial" pitchFamily="34" charset="0"/>
              </a:rPr>
              <a:t>suppliers </a:t>
            </a:r>
            <a:r>
              <a:rPr lang="en-US" sz="1600" dirty="0" smtClean="0">
                <a:cs typeface="Arial" pitchFamily="34" charset="0"/>
              </a:rPr>
              <a:t>who demonstrate ability to deliver products and services</a:t>
            </a:r>
            <a:endParaRPr lang="en-US" sz="1600" dirty="0">
              <a:cs typeface="Arial" pitchFamily="34" charset="0"/>
            </a:endParaRPr>
          </a:p>
          <a:p>
            <a:pPr marL="234950" indent="-234950" defTabSz="1042988" eaLnBrk="0" hangingPunct="0">
              <a:buClr>
                <a:srgbClr val="003B71"/>
              </a:buClr>
              <a:buFont typeface="Arial" panose="020B0604020202020204" pitchFamily="34" charset="0"/>
              <a:buChar char="•"/>
            </a:pPr>
            <a:r>
              <a:rPr lang="en-US" sz="1600" dirty="0" smtClean="0">
                <a:cs typeface="Arial" pitchFamily="34" charset="0"/>
              </a:rPr>
              <a:t>Supports continuous improvement and innovation</a:t>
            </a:r>
            <a:endParaRPr lang="en-US" sz="1600" dirty="0">
              <a:cs typeface="Arial" pitchFamily="34" charset="0"/>
            </a:endParaRPr>
          </a:p>
        </p:txBody>
      </p:sp>
      <p:sp>
        <p:nvSpPr>
          <p:cNvPr id="5" name="Title 4"/>
          <p:cNvSpPr>
            <a:spLocks noGrp="1"/>
          </p:cNvSpPr>
          <p:nvPr>
            <p:ph type="title"/>
          </p:nvPr>
        </p:nvSpPr>
        <p:spPr/>
        <p:txBody>
          <a:bodyPr>
            <a:normAutofit/>
          </a:bodyPr>
          <a:lstStyle/>
          <a:p>
            <a:r>
              <a:rPr lang="en-US" dirty="0" smtClean="0"/>
              <a:t>How Strategic Sourcing Drives Transformation</a:t>
            </a:r>
            <a:endParaRPr lang="en-US" dirty="0"/>
          </a:p>
        </p:txBody>
      </p:sp>
      <p:sp>
        <p:nvSpPr>
          <p:cNvPr id="7" name="Slide Number Placeholder 6"/>
          <p:cNvSpPr>
            <a:spLocks noGrp="1"/>
          </p:cNvSpPr>
          <p:nvPr>
            <p:ph type="sldNum" sz="quarter" idx="12"/>
          </p:nvPr>
        </p:nvSpPr>
        <p:spPr/>
        <p:txBody>
          <a:bodyPr/>
          <a:lstStyle/>
          <a:p>
            <a:fld id="{9B27D237-6C0D-5549-BE11-2040A22CBC71}" type="slidenum">
              <a:rPr lang="en-US" smtClean="0"/>
              <a:pPr/>
              <a:t>18</a:t>
            </a:fld>
            <a:endParaRPr lang="en-US" dirty="0"/>
          </a:p>
        </p:txBody>
      </p:sp>
      <p:sp>
        <p:nvSpPr>
          <p:cNvPr id="12" name="Up-Down Arrow 11"/>
          <p:cNvSpPr/>
          <p:nvPr/>
        </p:nvSpPr>
        <p:spPr>
          <a:xfrm>
            <a:off x="8291666" y="1357791"/>
            <a:ext cx="702360" cy="4637300"/>
          </a:xfrm>
          <a:prstGeom prst="upDownArrow">
            <a:avLst/>
          </a:prstGeom>
          <a:solidFill>
            <a:srgbClr val="898989"/>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2000" b="1" dirty="0">
                <a:effectLst/>
              </a:rPr>
              <a:t>Continuous Improvement</a:t>
            </a:r>
          </a:p>
        </p:txBody>
      </p:sp>
      <p:sp>
        <p:nvSpPr>
          <p:cNvPr id="17" name="Rectangle 4"/>
          <p:cNvSpPr>
            <a:spLocks noChangeArrowheads="1"/>
          </p:cNvSpPr>
          <p:nvPr/>
        </p:nvSpPr>
        <p:spPr bwMode="gray">
          <a:xfrm>
            <a:off x="1112518" y="3734637"/>
            <a:ext cx="7053889" cy="353407"/>
          </a:xfrm>
          <a:prstGeom prst="rect">
            <a:avLst/>
          </a:prstGeom>
          <a:solidFill>
            <a:srgbClr val="981B1E"/>
          </a:solidFill>
          <a:ln w="12700" algn="ctr">
            <a:noFill/>
            <a:miter lim="800000"/>
            <a:headEnd/>
            <a:tailEnd/>
          </a:ln>
          <a:effectLst>
            <a:outerShdw blurRad="63500" sx="102000" sy="102000" algn="ctr" rotWithShape="0">
              <a:prstClr val="black">
                <a:alpha val="40000"/>
              </a:prstClr>
            </a:outerShdw>
          </a:effectLst>
        </p:spPr>
        <p:txBody>
          <a:bodyPr lIns="91440" tIns="45720" rIns="91440" bIns="45720" anchor="ctr" anchorCtr="0">
            <a:noAutofit/>
          </a:bodyPr>
          <a:lstStyle/>
          <a:p>
            <a:pPr defTabSz="1042988" eaLnBrk="0" hangingPunct="0">
              <a:spcAft>
                <a:spcPts val="400"/>
              </a:spcAft>
              <a:buClr>
                <a:schemeClr val="folHlink"/>
              </a:buClr>
              <a:buSzPct val="75000"/>
            </a:pPr>
            <a:r>
              <a:rPr lang="en-US" sz="2200" b="1" dirty="0">
                <a:solidFill>
                  <a:schemeClr val="bg1"/>
                </a:solidFill>
                <a:cs typeface="Arial" charset="0"/>
              </a:rPr>
              <a:t>Cuts Through Bureaucratic Red Tape</a:t>
            </a:r>
            <a:endParaRPr lang="de-DE" sz="2200" dirty="0">
              <a:solidFill>
                <a:schemeClr val="bg2"/>
              </a:solidFill>
              <a:latin typeface="Arial" pitchFamily="34" charset="0"/>
              <a:cs typeface="Arial" pitchFamily="34" charset="0"/>
            </a:endParaRPr>
          </a:p>
        </p:txBody>
      </p:sp>
      <p:sp>
        <p:nvSpPr>
          <p:cNvPr id="18" name="Rectangle 13"/>
          <p:cNvSpPr>
            <a:spLocks noChangeArrowheads="1"/>
          </p:cNvSpPr>
          <p:nvPr/>
        </p:nvSpPr>
        <p:spPr bwMode="gray">
          <a:xfrm>
            <a:off x="1164554" y="4093107"/>
            <a:ext cx="7002415" cy="738664"/>
          </a:xfrm>
          <a:prstGeom prst="rect">
            <a:avLst/>
          </a:prstGeom>
          <a:noFill/>
          <a:ln w="12700" algn="ctr">
            <a:noFill/>
            <a:miter lim="800000"/>
            <a:headEnd/>
            <a:tailEnd/>
          </a:ln>
          <a:effectLst>
            <a:outerShdw blurRad="63500" sx="102000" sy="102000" algn="ctr" rotWithShape="0">
              <a:prstClr val="black">
                <a:alpha val="40000"/>
              </a:prstClr>
            </a:outerShdw>
          </a:effectLst>
        </p:spPr>
        <p:txBody>
          <a:bodyPr wrap="square" lIns="0" tIns="0" rIns="0" bIns="0" anchor="t" anchorCtr="0">
            <a:spAutoFit/>
          </a:bodyPr>
          <a:lstStyle/>
          <a:p>
            <a:pPr marL="234950" indent="-234950" defTabSz="1042988" eaLnBrk="0" hangingPunct="0">
              <a:buClr>
                <a:srgbClr val="003B71"/>
              </a:buClr>
              <a:buFont typeface="Arial" panose="020B0604020202020204" pitchFamily="34" charset="0"/>
              <a:buChar char="•"/>
            </a:pPr>
            <a:r>
              <a:rPr lang="en-US" sz="1600" dirty="0" smtClean="0">
                <a:cs typeface="Arial" pitchFamily="34" charset="0"/>
              </a:rPr>
              <a:t>Uses outcome-driven requirements approach, aligning to OI&amp;T strategic direction</a:t>
            </a:r>
            <a:endParaRPr lang="en-US" sz="1600" dirty="0">
              <a:cs typeface="Arial" pitchFamily="34" charset="0"/>
            </a:endParaRPr>
          </a:p>
          <a:p>
            <a:pPr marL="234950" indent="-234950" defTabSz="1042988" eaLnBrk="0" hangingPunct="0">
              <a:buClr>
                <a:srgbClr val="003B71"/>
              </a:buClr>
              <a:buFont typeface="Arial" panose="020B0604020202020204" pitchFamily="34" charset="0"/>
              <a:buChar char="•"/>
            </a:pPr>
            <a:r>
              <a:rPr lang="en-US" sz="1600" dirty="0" smtClean="0">
                <a:cs typeface="Arial" pitchFamily="34" charset="0"/>
              </a:rPr>
              <a:t>Reduces acquisition package fragmentation by aligning OI&amp;T-wide sourcing strategy with portfolio</a:t>
            </a:r>
            <a:endParaRPr lang="en-US" sz="1600" dirty="0"/>
          </a:p>
        </p:txBody>
      </p:sp>
      <p:sp>
        <p:nvSpPr>
          <p:cNvPr id="20" name="Rectangle 6"/>
          <p:cNvSpPr>
            <a:spLocks noChangeArrowheads="1"/>
          </p:cNvSpPr>
          <p:nvPr/>
        </p:nvSpPr>
        <p:spPr bwMode="gray">
          <a:xfrm>
            <a:off x="1112519" y="4897623"/>
            <a:ext cx="7053887" cy="353407"/>
          </a:xfrm>
          <a:prstGeom prst="rect">
            <a:avLst/>
          </a:prstGeom>
          <a:solidFill>
            <a:srgbClr val="2E8540"/>
          </a:solidFill>
          <a:ln w="12700" algn="ctr">
            <a:noFill/>
            <a:miter lim="800000"/>
            <a:headEnd/>
            <a:tailEnd/>
          </a:ln>
          <a:effectLst>
            <a:outerShdw blurRad="63500" sx="102000" sy="102000" algn="ctr" rotWithShape="0">
              <a:prstClr val="black">
                <a:alpha val="40000"/>
              </a:prstClr>
            </a:outerShdw>
          </a:effectLst>
        </p:spPr>
        <p:txBody>
          <a:bodyPr lIns="91440" tIns="45720" rIns="91440" bIns="45720" anchor="ctr" anchorCtr="0">
            <a:noAutofit/>
          </a:bodyPr>
          <a:lstStyle/>
          <a:p>
            <a:pPr defTabSz="1042988" eaLnBrk="0" hangingPunct="0">
              <a:spcAft>
                <a:spcPts val="400"/>
              </a:spcAft>
              <a:buClr>
                <a:schemeClr val="folHlink"/>
              </a:buClr>
              <a:buSzPct val="75000"/>
            </a:pPr>
            <a:r>
              <a:rPr lang="en-US" sz="2200" b="1" dirty="0">
                <a:solidFill>
                  <a:schemeClr val="bg1"/>
                </a:solidFill>
              </a:rPr>
              <a:t>Facilitates Quick and Efficient Solutions</a:t>
            </a:r>
            <a:endParaRPr lang="de-DE" sz="2200" dirty="0">
              <a:solidFill>
                <a:schemeClr val="bg2"/>
              </a:solidFill>
              <a:latin typeface="Arial" pitchFamily="34" charset="0"/>
              <a:cs typeface="Arial" pitchFamily="34" charset="0"/>
            </a:endParaRPr>
          </a:p>
        </p:txBody>
      </p:sp>
      <p:sp>
        <p:nvSpPr>
          <p:cNvPr id="21" name="Rectangle 14"/>
          <p:cNvSpPr>
            <a:spLocks noChangeArrowheads="1"/>
          </p:cNvSpPr>
          <p:nvPr/>
        </p:nvSpPr>
        <p:spPr bwMode="gray">
          <a:xfrm>
            <a:off x="1164553" y="5256427"/>
            <a:ext cx="7002415" cy="738664"/>
          </a:xfrm>
          <a:prstGeom prst="rect">
            <a:avLst/>
          </a:prstGeom>
          <a:noFill/>
          <a:ln w="12700" algn="ctr">
            <a:noFill/>
            <a:miter lim="800000"/>
            <a:headEnd/>
            <a:tailEnd/>
          </a:ln>
          <a:effectLst>
            <a:outerShdw blurRad="63500" sx="102000" sy="102000" algn="ctr" rotWithShape="0">
              <a:prstClr val="black">
                <a:alpha val="40000"/>
              </a:prstClr>
            </a:outerShdw>
          </a:effectLst>
        </p:spPr>
        <p:txBody>
          <a:bodyPr wrap="square" lIns="0" tIns="0" rIns="0" bIns="0" anchor="t" anchorCtr="0">
            <a:spAutoFit/>
          </a:bodyPr>
          <a:lstStyle/>
          <a:p>
            <a:pPr marL="234950" indent="-234950" defTabSz="1042988" eaLnBrk="0" hangingPunct="0">
              <a:buClr>
                <a:srgbClr val="003B71"/>
              </a:buClr>
              <a:buFont typeface="Arial" panose="020B0604020202020204" pitchFamily="34" charset="0"/>
              <a:buChar char="•"/>
            </a:pPr>
            <a:r>
              <a:rPr lang="en-US" sz="1600" dirty="0" smtClean="0">
                <a:cs typeface="Arial" pitchFamily="34" charset="0"/>
              </a:rPr>
              <a:t>Supports VA’s Cloud-First, COTS-First, Buy-First Strategy</a:t>
            </a:r>
          </a:p>
          <a:p>
            <a:pPr marL="234950" indent="-234950" defTabSz="1042988" eaLnBrk="0" hangingPunct="0">
              <a:buClr>
                <a:srgbClr val="003B71"/>
              </a:buClr>
              <a:buFont typeface="Arial" panose="020B0604020202020204" pitchFamily="34" charset="0"/>
              <a:buChar char="•"/>
            </a:pPr>
            <a:r>
              <a:rPr lang="en-US" sz="1600" dirty="0">
                <a:cs typeface="Arial" pitchFamily="34" charset="0"/>
              </a:rPr>
              <a:t>Improves speed </a:t>
            </a:r>
            <a:r>
              <a:rPr lang="en-US" sz="1600" dirty="0" smtClean="0">
                <a:cs typeface="Arial" pitchFamily="34" charset="0"/>
              </a:rPr>
              <a:t>to market, delivering solutions to Veterans faster</a:t>
            </a:r>
            <a:endParaRPr lang="en-US" sz="1600" dirty="0">
              <a:cs typeface="Arial" pitchFamily="34" charset="0"/>
            </a:endParaRPr>
          </a:p>
          <a:p>
            <a:pPr marL="234950" indent="-234950" defTabSz="1042988" eaLnBrk="0" hangingPunct="0">
              <a:buClr>
                <a:srgbClr val="003B71"/>
              </a:buClr>
              <a:buFont typeface="Arial" panose="020B0604020202020204" pitchFamily="34" charset="0"/>
              <a:buChar char="•"/>
            </a:pPr>
            <a:r>
              <a:rPr lang="en-US" sz="1600" dirty="0" smtClean="0">
                <a:cs typeface="Arial" pitchFamily="34" charset="0"/>
              </a:rPr>
              <a:t>Identifies solutions that meet business and Veteran needs</a:t>
            </a:r>
            <a:endParaRPr lang="en-US" sz="1600" dirty="0">
              <a:cs typeface="Arial" pitchFamily="34" charset="0"/>
            </a:endParaRPr>
          </a:p>
        </p:txBody>
      </p:sp>
      <p:pic>
        <p:nvPicPr>
          <p:cNvPr id="15" name="Picture 14"/>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8320" y="1536207"/>
            <a:ext cx="628971" cy="628971"/>
          </a:xfrm>
          <a:prstGeom prst="rect">
            <a:avLst/>
          </a:prstGeom>
          <a:noFill/>
        </p:spPr>
      </p:pic>
      <p:pic>
        <p:nvPicPr>
          <p:cNvPr id="16" name="Picture 15"/>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30630" y="2733607"/>
            <a:ext cx="625729" cy="625729"/>
          </a:xfrm>
          <a:prstGeom prst="rect">
            <a:avLst/>
          </a:prstGeom>
        </p:spPr>
      </p:pic>
      <p:pic>
        <p:nvPicPr>
          <p:cNvPr id="19" name="Picture 18"/>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30636" y="3913053"/>
            <a:ext cx="577097" cy="577097"/>
          </a:xfrm>
          <a:prstGeom prst="rect">
            <a:avLst/>
          </a:prstGeom>
        </p:spPr>
      </p:pic>
      <p:pic>
        <p:nvPicPr>
          <p:cNvPr id="22" name="Picture 21"/>
          <p:cNvPicPr>
            <a:picLocks noChangeAspect="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73325" y="5076039"/>
            <a:ext cx="651666" cy="651666"/>
          </a:xfrm>
          <a:prstGeom prst="rect">
            <a:avLst/>
          </a:prstGeom>
        </p:spPr>
      </p:pic>
      <p:sp>
        <p:nvSpPr>
          <p:cNvPr id="23"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1231824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Strategic Sourcing Benefits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With </a:t>
            </a:r>
            <a:r>
              <a:rPr lang="en-US" sz="2000" b="1" dirty="0" smtClean="0"/>
              <a:t>consolidated IT award accountability and responsibility</a:t>
            </a:r>
            <a:r>
              <a:rPr lang="en-US" sz="2000" dirty="0" smtClean="0"/>
              <a:t>, OI&amp;T will:</a:t>
            </a:r>
          </a:p>
          <a:p>
            <a:r>
              <a:rPr lang="en-US" sz="2000" b="1" dirty="0" smtClean="0"/>
              <a:t>Manage the sourcing lifecycle </a:t>
            </a:r>
            <a:r>
              <a:rPr lang="en-US" sz="2000" dirty="0" smtClean="0"/>
              <a:t>versus creating acquisition packages</a:t>
            </a:r>
          </a:p>
          <a:p>
            <a:r>
              <a:rPr lang="en-US" sz="2000" dirty="0" smtClean="0"/>
              <a:t>Select </a:t>
            </a:r>
            <a:r>
              <a:rPr lang="en-US" sz="2000" b="1" dirty="0" smtClean="0"/>
              <a:t>best value awards </a:t>
            </a:r>
            <a:r>
              <a:rPr lang="en-US" sz="2000" dirty="0" smtClean="0"/>
              <a:t>versus lowest cost awards</a:t>
            </a:r>
          </a:p>
          <a:p>
            <a:r>
              <a:rPr lang="en-US" sz="2000" dirty="0" smtClean="0"/>
              <a:t>Hold </a:t>
            </a:r>
            <a:r>
              <a:rPr lang="en-US" sz="2000" b="1" dirty="0" smtClean="0"/>
              <a:t>suppliers accountable for performance and results </a:t>
            </a:r>
            <a:r>
              <a:rPr lang="en-US" sz="2000" dirty="0" smtClean="0"/>
              <a:t>versus simply managing supplier activity</a:t>
            </a:r>
          </a:p>
          <a:p>
            <a:r>
              <a:rPr lang="en-US" sz="2000" dirty="0" smtClean="0"/>
              <a:t>Monitor OI&amp;T </a:t>
            </a:r>
            <a:r>
              <a:rPr lang="en-US" sz="2000" b="1" dirty="0" smtClean="0"/>
              <a:t>supplier performance reports and driving improvements </a:t>
            </a:r>
            <a:r>
              <a:rPr lang="en-US" sz="2000" dirty="0" smtClean="0"/>
              <a:t>versus tracking contract issues</a:t>
            </a:r>
          </a:p>
          <a:p>
            <a:r>
              <a:rPr lang="en-US" sz="2000" dirty="0" smtClean="0"/>
              <a:t>Transform our environment </a:t>
            </a:r>
            <a:r>
              <a:rPr lang="en-US" sz="2000" b="1" dirty="0" smtClean="0"/>
              <a:t>to a managed services, cloud services (“as-a-service”), COTS solutions </a:t>
            </a:r>
            <a:r>
              <a:rPr lang="en-US" sz="2000" dirty="0" smtClean="0"/>
              <a:t>versus building-to-order</a:t>
            </a:r>
          </a:p>
          <a:p>
            <a:r>
              <a:rPr lang="en-US" sz="2000" b="1" dirty="0"/>
              <a:t>Identify cost avoidance dollars to reinvest in transforming OI&amp;T legacy infrastructure and </a:t>
            </a:r>
            <a:r>
              <a:rPr lang="en-US" sz="2000" b="1" dirty="0" smtClean="0"/>
              <a:t>systems</a:t>
            </a:r>
            <a:endParaRPr lang="en-US" sz="2000" b="1" dirty="0"/>
          </a:p>
        </p:txBody>
      </p:sp>
      <p:sp>
        <p:nvSpPr>
          <p:cNvPr id="7" name="Slide Number Placeholder 1"/>
          <p:cNvSpPr>
            <a:spLocks noGrp="1"/>
          </p:cNvSpPr>
          <p:nvPr>
            <p:ph type="sldNum" sz="quarter" idx="12"/>
          </p:nvPr>
        </p:nvSpPr>
        <p:spPr>
          <a:prstGeom prst="rect">
            <a:avLst/>
          </a:prstGeom>
        </p:spPr>
        <p:txBody>
          <a:bodyPr anchor="ctr"/>
          <a:lstStyle/>
          <a:p>
            <a:pPr algn="r"/>
            <a:fld id="{9B27D237-6C0D-5549-BE11-2040A22CBC71}" type="slidenum">
              <a:rPr lang="en-US" sz="1200" smtClean="0">
                <a:solidFill>
                  <a:srgbClr val="4D4E53">
                    <a:tint val="75000"/>
                  </a:srgbClr>
                </a:solidFill>
              </a:rPr>
              <a:pPr algn="r"/>
              <a:t>19</a:t>
            </a:fld>
            <a:endParaRPr lang="en-US" sz="1200" dirty="0">
              <a:solidFill>
                <a:srgbClr val="4D4E53">
                  <a:tint val="75000"/>
                </a:srgbClr>
              </a:solidFill>
            </a:endParaRPr>
          </a:p>
        </p:txBody>
      </p:sp>
      <p:sp>
        <p:nvSpPr>
          <p:cNvPr id="6" name="Footer Placeholder 4"/>
          <p:cNvSpPr>
            <a:spLocks noGrp="1"/>
          </p:cNvSpPr>
          <p:nvPr>
            <p:ph type="ftr" sz="quarter" idx="13"/>
          </p:nvPr>
        </p:nvSpPr>
        <p:spPr>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4759753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2000" dirty="0" smtClean="0"/>
              <a:t>Department of Veterans Affairs (VA) Office of Information and Technology (OI&amp;T) Transformation Background</a:t>
            </a:r>
          </a:p>
          <a:p>
            <a:r>
              <a:rPr lang="en-US" sz="2000" dirty="0" smtClean="0"/>
              <a:t>What Is Strategic Sourcing?</a:t>
            </a:r>
          </a:p>
          <a:p>
            <a:r>
              <a:rPr lang="en-US" sz="2000" dirty="0" smtClean="0"/>
              <a:t>How Does Strategic Sourcing Drive Transformation?</a:t>
            </a:r>
          </a:p>
          <a:p>
            <a:r>
              <a:rPr lang="en-US" sz="2000" dirty="0" smtClean="0"/>
              <a:t>Q&amp;A</a:t>
            </a:r>
            <a:endParaRPr lang="en-US" sz="2000" dirty="0"/>
          </a:p>
        </p:txBody>
      </p:sp>
      <p:sp>
        <p:nvSpPr>
          <p:cNvPr id="4" name="Slide Number Placeholder 3"/>
          <p:cNvSpPr>
            <a:spLocks noGrp="1"/>
          </p:cNvSpPr>
          <p:nvPr>
            <p:ph type="sldNum" sz="quarter" idx="12"/>
          </p:nvPr>
        </p:nvSpPr>
        <p:spPr/>
        <p:txBody>
          <a:bodyPr/>
          <a:lstStyle/>
          <a:p>
            <a:fld id="{E573346A-FCA4-684E-8D18-26E8324063ED}" type="slidenum">
              <a:rPr lang="en-US" smtClean="0"/>
              <a:t>2</a:t>
            </a:fld>
            <a:endParaRPr lang="en-US" dirty="0"/>
          </a:p>
        </p:txBody>
      </p:sp>
      <p:sp>
        <p:nvSpPr>
          <p:cNvPr id="5" name="Footer Placeholder 4"/>
          <p:cNvSpPr>
            <a:spLocks noGrp="1"/>
          </p:cNvSpPr>
          <p:nvPr>
            <p:ph type="ftr" sz="quarter" idx="13"/>
          </p:nvPr>
        </p:nvSpPr>
        <p:spPr/>
        <p:txBody>
          <a:bodyPr/>
          <a:lstStyle/>
          <a:p>
            <a:r>
              <a:rPr lang="en-US" dirty="0" smtClean="0"/>
              <a:t>Office of Information and Technology</a:t>
            </a:r>
            <a:endParaRPr lang="en-US" dirty="0"/>
          </a:p>
        </p:txBody>
      </p:sp>
    </p:spTree>
    <p:extLst>
      <p:ext uri="{BB962C8B-B14F-4D97-AF65-F5344CB8AC3E}">
        <p14:creationId xmlns:p14="http://schemas.microsoft.com/office/powerpoint/2010/main" val="149317956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0"/>
          </p:nvPr>
        </p:nvSpPr>
        <p:spPr/>
        <p:txBody>
          <a:bodyPr/>
          <a:lstStyle/>
          <a:p>
            <a:fld id="{E573346A-FCA4-684E-8D18-26E8324063ED}" type="slidenum">
              <a:rPr lang="en-US" smtClean="0"/>
              <a:t>20</a:t>
            </a:fld>
            <a:endParaRPr lang="en-US" dirty="0"/>
          </a:p>
        </p:txBody>
      </p:sp>
    </p:spTree>
    <p:extLst>
      <p:ext uri="{BB962C8B-B14F-4D97-AF65-F5344CB8AC3E}">
        <p14:creationId xmlns:p14="http://schemas.microsoft.com/office/powerpoint/2010/main" val="69613410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Acquisitions and Contractual Authority </a:t>
            </a:r>
            <a:r>
              <a:rPr lang="en-US" dirty="0" smtClean="0"/>
              <a:t>Disclaimer</a:t>
            </a:r>
            <a:endParaRPr lang="en-US" dirty="0"/>
          </a:p>
        </p:txBody>
      </p:sp>
      <p:sp>
        <p:nvSpPr>
          <p:cNvPr id="5" name="Content Placeholder 4"/>
          <p:cNvSpPr>
            <a:spLocks noGrp="1"/>
          </p:cNvSpPr>
          <p:nvPr>
            <p:ph idx="1"/>
          </p:nvPr>
        </p:nvSpPr>
        <p:spPr/>
        <p:txBody>
          <a:bodyPr>
            <a:normAutofit/>
          </a:bodyPr>
          <a:lstStyle/>
          <a:p>
            <a:pPr marL="0" indent="0" algn="ctr">
              <a:buNone/>
            </a:pPr>
            <a:r>
              <a:rPr lang="en-US" sz="2800" dirty="0"/>
              <a:t>Acquisitions and contractual commitments can only be made by Government officials having expressed authority to enter into such agreements on behalf of the United States Government. The only Government officials with such authority are Warranted Contracting Officials. Any discussions of procurement requirements do not constitute contractual direction or authorization of any kind. Future contractual directions, If any, shall only come from the cognizant Department of Veterans Affairs Warranted Contracting Officer.</a:t>
            </a:r>
          </a:p>
          <a:p>
            <a:pPr marL="0" indent="0">
              <a:buNone/>
            </a:pPr>
            <a:endParaRPr lang="en-US" dirty="0"/>
          </a:p>
        </p:txBody>
      </p:sp>
      <p:sp>
        <p:nvSpPr>
          <p:cNvPr id="7"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
        <p:nvSpPr>
          <p:cNvPr id="8" name="Slide Number Placeholder 3"/>
          <p:cNvSpPr>
            <a:spLocks noGrp="1"/>
          </p:cNvSpPr>
          <p:nvPr>
            <p:ph type="sldNum" sz="quarter" idx="12"/>
          </p:nvPr>
        </p:nvSpPr>
        <p:spPr>
          <a:xfrm>
            <a:off x="6457950" y="6028289"/>
            <a:ext cx="2057400" cy="365125"/>
          </a:xfrm>
        </p:spPr>
        <p:txBody>
          <a:bodyPr/>
          <a:lstStyle/>
          <a:p>
            <a:fld id="{E573346A-FCA4-684E-8D18-26E8324063ED}" type="slidenum">
              <a:rPr lang="en-US" smtClean="0"/>
              <a:t>3</a:t>
            </a:fld>
            <a:endParaRPr lang="en-US" dirty="0"/>
          </a:p>
        </p:txBody>
      </p:sp>
    </p:spTree>
    <p:extLst>
      <p:ext uri="{BB962C8B-B14F-4D97-AF65-F5344CB8AC3E}">
        <p14:creationId xmlns:p14="http://schemas.microsoft.com/office/powerpoint/2010/main" val="31181911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OI&amp;T Transformation Background</a:t>
            </a:r>
            <a:endParaRPr lang="en-US" dirty="0"/>
          </a:p>
        </p:txBody>
      </p:sp>
      <p:sp>
        <p:nvSpPr>
          <p:cNvPr id="3" name="Slide Number Placeholder 2"/>
          <p:cNvSpPr>
            <a:spLocks noGrp="1"/>
          </p:cNvSpPr>
          <p:nvPr>
            <p:ph type="sldNum" sz="quarter" idx="10"/>
          </p:nvPr>
        </p:nvSpPr>
        <p:spPr/>
        <p:txBody>
          <a:bodyPr/>
          <a:lstStyle/>
          <a:p>
            <a:fld id="{E573346A-FCA4-684E-8D18-26E8324063ED}" type="slidenum">
              <a:rPr lang="en-US" smtClean="0"/>
              <a:t>4</a:t>
            </a:fld>
            <a:endParaRPr lang="en-US" dirty="0"/>
          </a:p>
        </p:txBody>
      </p:sp>
      <p:sp>
        <p:nvSpPr>
          <p:cNvPr id="4" name="Footer Placeholder 3"/>
          <p:cNvSpPr>
            <a:spLocks noGrp="1"/>
          </p:cNvSpPr>
          <p:nvPr>
            <p:ph type="ftr" sz="quarter" idx="11"/>
          </p:nvPr>
        </p:nvSpPr>
        <p:spPr/>
        <p:txBody>
          <a:bodyPr/>
          <a:lstStyle/>
          <a:p>
            <a:r>
              <a:rPr lang="en-US" dirty="0" smtClean="0"/>
              <a:t>Office of Information and Technology</a:t>
            </a:r>
            <a:endParaRPr lang="en-US" dirty="0"/>
          </a:p>
        </p:txBody>
      </p:sp>
    </p:spTree>
    <p:extLst>
      <p:ext uri="{BB962C8B-B14F-4D97-AF65-F5344CB8AC3E}">
        <p14:creationId xmlns:p14="http://schemas.microsoft.com/office/powerpoint/2010/main" val="41156120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Transformation Strategy</a:t>
            </a:r>
            <a:endParaRPr lang="en-US" dirty="0"/>
          </a:p>
        </p:txBody>
      </p:sp>
      <p:sp>
        <p:nvSpPr>
          <p:cNvPr id="3" name="Slide Number Placeholder 2"/>
          <p:cNvSpPr>
            <a:spLocks noGrp="1"/>
          </p:cNvSpPr>
          <p:nvPr>
            <p:ph type="sldNum" sz="quarter" idx="12"/>
          </p:nvPr>
        </p:nvSpPr>
        <p:spPr/>
        <p:txBody>
          <a:bodyPr/>
          <a:lstStyle/>
          <a:p>
            <a:fld id="{E573346A-FCA4-684E-8D18-26E8324063ED}" type="slidenum">
              <a:rPr lang="en-US" smtClean="0"/>
              <a:t>5</a:t>
            </a:fld>
            <a:endParaRPr lang="en-US" dirty="0"/>
          </a:p>
        </p:txBody>
      </p:sp>
      <p:sp>
        <p:nvSpPr>
          <p:cNvPr id="4" name="Footer Placeholder 3"/>
          <p:cNvSpPr>
            <a:spLocks noGrp="1"/>
          </p:cNvSpPr>
          <p:nvPr>
            <p:ph type="ftr" sz="quarter" idx="13"/>
          </p:nvPr>
        </p:nvSpPr>
        <p:spPr/>
        <p:txBody>
          <a:bodyPr/>
          <a:lstStyle/>
          <a:p>
            <a:r>
              <a:rPr lang="en-US" smtClean="0"/>
              <a:t>Office of Information and Technology</a:t>
            </a:r>
            <a:endParaRPr lang="en-US" dirty="0"/>
          </a:p>
        </p:txBody>
      </p:sp>
      <p:pic>
        <p:nvPicPr>
          <p:cNvPr id="5" name="Picture 4" descr="Three goals continue to drive our work: Stabilize and Streamline Processes, Eliminate Material Weaknesses, Institutionalize New Capabilities; Four principles define our delivery: Transparency, Accountability, Innovation, Teamwork" title="2017 Transformation Strategy Graphi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848" y="101847"/>
            <a:ext cx="8872151" cy="6654113"/>
          </a:xfrm>
          <a:prstGeom prst="rect">
            <a:avLst/>
          </a:prstGeom>
        </p:spPr>
      </p:pic>
    </p:spTree>
    <p:extLst>
      <p:ext uri="{BB962C8B-B14F-4D97-AF65-F5344CB8AC3E}">
        <p14:creationId xmlns:p14="http://schemas.microsoft.com/office/powerpoint/2010/main" val="240739748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Transformation Strategy (cont’d)</a:t>
            </a:r>
            <a:endParaRPr lang="en-US" dirty="0"/>
          </a:p>
        </p:txBody>
      </p:sp>
      <p:sp>
        <p:nvSpPr>
          <p:cNvPr id="3" name="Slide Number Placeholder 2"/>
          <p:cNvSpPr>
            <a:spLocks noGrp="1"/>
          </p:cNvSpPr>
          <p:nvPr>
            <p:ph type="sldNum" sz="quarter" idx="12"/>
          </p:nvPr>
        </p:nvSpPr>
        <p:spPr/>
        <p:txBody>
          <a:bodyPr/>
          <a:lstStyle/>
          <a:p>
            <a:fld id="{E573346A-FCA4-684E-8D18-26E8324063ED}" type="slidenum">
              <a:rPr lang="en-US" smtClean="0"/>
              <a:t>6</a:t>
            </a:fld>
            <a:endParaRPr lang="en-US" dirty="0"/>
          </a:p>
        </p:txBody>
      </p:sp>
      <p:sp>
        <p:nvSpPr>
          <p:cNvPr id="4" name="Footer Placeholder 3"/>
          <p:cNvSpPr>
            <a:spLocks noGrp="1"/>
          </p:cNvSpPr>
          <p:nvPr>
            <p:ph type="ftr" sz="quarter" idx="13"/>
          </p:nvPr>
        </p:nvSpPr>
        <p:spPr/>
        <p:txBody>
          <a:bodyPr/>
          <a:lstStyle/>
          <a:p>
            <a:r>
              <a:rPr lang="en-US" smtClean="0"/>
              <a:t>Office of Information and Technology</a:t>
            </a:r>
            <a:endParaRPr lang="en-US" dirty="0"/>
          </a:p>
        </p:txBody>
      </p:sp>
      <p:pic>
        <p:nvPicPr>
          <p:cNvPr id="5" name="Picture 4" descr="Six commitments keep the Veteran at the core of all we do (&quot;BESAFE&quot;): Benefits Delivery Network, Enterprise Cybersecurity, Scheduling, Addresses, Financial Management System, Electronic Health Records" title="BESAFE Graphi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492" y="-440872"/>
            <a:ext cx="8884508" cy="6663381"/>
          </a:xfrm>
          <a:prstGeom prst="rect">
            <a:avLst/>
          </a:prstGeom>
        </p:spPr>
      </p:pic>
    </p:spTree>
    <p:extLst>
      <p:ext uri="{BB962C8B-B14F-4D97-AF65-F5344CB8AC3E}">
        <p14:creationId xmlns:p14="http://schemas.microsoft.com/office/powerpoint/2010/main" val="13406431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7"/>
          <p:cNvSpPr>
            <a:spLocks noGrp="1"/>
          </p:cNvSpPr>
          <p:nvPr>
            <p:ph type="title"/>
          </p:nvPr>
        </p:nvSpPr>
        <p:spPr/>
        <p:txBody>
          <a:bodyPr>
            <a:noAutofit/>
          </a:bodyPr>
          <a:lstStyle/>
          <a:p>
            <a:r>
              <a:rPr lang="en-US" sz="2800" dirty="0" smtClean="0">
                <a:solidFill>
                  <a:schemeClr val="tx1"/>
                </a:solidFill>
              </a:rPr>
              <a:t>Strategic Sourcing: A New VA OI&amp;T Critical Function</a:t>
            </a:r>
            <a:endParaRPr lang="en-US" sz="28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3" y="656973"/>
            <a:ext cx="7543815" cy="5829312"/>
          </a:xfrm>
          <a:prstGeom prst="rect">
            <a:avLst/>
          </a:prstGeom>
        </p:spPr>
      </p:pic>
      <p:sp>
        <p:nvSpPr>
          <p:cNvPr id="6" name="Slide Number Placeholder 1"/>
          <p:cNvSpPr>
            <a:spLocks noGrp="1"/>
          </p:cNvSpPr>
          <p:nvPr>
            <p:ph type="sldNum" sz="quarter" idx="4294967295"/>
          </p:nvPr>
        </p:nvSpPr>
        <p:spPr>
          <a:xfrm>
            <a:off x="6457950" y="6028289"/>
            <a:ext cx="2057400" cy="365125"/>
          </a:xfrm>
          <a:prstGeom prst="rect">
            <a:avLst/>
          </a:prstGeom>
        </p:spPr>
        <p:txBody>
          <a:bodyPr anchor="ctr"/>
          <a:lstStyle/>
          <a:p>
            <a:pPr algn="r"/>
            <a:fld id="{9B27D237-6C0D-5549-BE11-2040A22CBC71}" type="slidenum">
              <a:rPr lang="en-US" sz="1200" smtClean="0">
                <a:solidFill>
                  <a:srgbClr val="4D4E53">
                    <a:tint val="75000"/>
                  </a:srgbClr>
                </a:solidFill>
              </a:rPr>
              <a:pPr algn="r"/>
              <a:t>7</a:t>
            </a:fld>
            <a:endParaRPr lang="en-US" sz="1200" dirty="0">
              <a:solidFill>
                <a:srgbClr val="4D4E53">
                  <a:tint val="75000"/>
                </a:srgbClr>
              </a:solidFill>
            </a:endParaRPr>
          </a:p>
        </p:txBody>
      </p:sp>
      <p:sp>
        <p:nvSpPr>
          <p:cNvPr id="7"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226939062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188839" y="3236154"/>
            <a:ext cx="4450257"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chemeClr val="accent1"/>
                </a:solidFill>
                <a:effectLst>
                  <a:outerShdw blurRad="19685" dist="12700" dir="5400000" algn="tl" rotWithShape="0">
                    <a:schemeClr val="accent1">
                      <a:satMod val="130000"/>
                      <a:alpha val="60000"/>
                    </a:schemeClr>
                  </a:outerShdw>
                </a:effectLst>
              </a:rPr>
              <a:t>&gt;3,000 Acquisitions/ YEAR</a:t>
            </a:r>
            <a:endParaRPr lang="en-US" sz="2800" b="1" cap="all" spc="0" dirty="0">
              <a:ln/>
              <a:solidFill>
                <a:schemeClr val="accent1"/>
              </a:solidFill>
              <a:effectLst>
                <a:outerShdw blurRad="19685" dist="12700" dir="5400000" algn="tl" rotWithShape="0">
                  <a:schemeClr val="accent1">
                    <a:satMod val="130000"/>
                    <a:alpha val="60000"/>
                  </a:schemeClr>
                </a:outerShdw>
              </a:effectLst>
            </a:endParaRPr>
          </a:p>
        </p:txBody>
      </p:sp>
      <p:sp>
        <p:nvSpPr>
          <p:cNvPr id="44" name="Rectangle 43"/>
          <p:cNvSpPr/>
          <p:nvPr/>
        </p:nvSpPr>
        <p:spPr>
          <a:xfrm>
            <a:off x="2297900" y="900549"/>
            <a:ext cx="4535907"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chemeClr val="accent1"/>
                </a:solidFill>
                <a:effectLst>
                  <a:outerShdw blurRad="19685" dist="12700" dir="5400000" algn="tl" rotWithShape="0">
                    <a:schemeClr val="accent1">
                      <a:satMod val="130000"/>
                      <a:alpha val="60000"/>
                    </a:schemeClr>
                  </a:outerShdw>
                </a:effectLst>
              </a:rPr>
              <a:t>&gt;$3.1B Spending / year</a:t>
            </a:r>
            <a:endParaRPr lang="en-US" sz="2800" b="1" cap="all" spc="0" dirty="0">
              <a:ln/>
              <a:solidFill>
                <a:schemeClr val="accent1"/>
              </a:solidFill>
              <a:effectLst>
                <a:outerShdw blurRad="19685" dist="12700" dir="5400000" algn="tl" rotWithShape="0">
                  <a:schemeClr val="accent1">
                    <a:satMod val="130000"/>
                    <a:alpha val="60000"/>
                  </a:schemeClr>
                </a:outerShdw>
              </a:effectLst>
            </a:endParaRPr>
          </a:p>
        </p:txBody>
      </p:sp>
      <p:sp>
        <p:nvSpPr>
          <p:cNvPr id="45" name="Rectangle 44"/>
          <p:cNvSpPr/>
          <p:nvPr/>
        </p:nvSpPr>
        <p:spPr>
          <a:xfrm>
            <a:off x="2096417" y="5628389"/>
            <a:ext cx="4951163"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chemeClr val="accent1"/>
                </a:solidFill>
                <a:effectLst>
                  <a:outerShdw blurRad="19685" dist="12700" dir="5400000" algn="tl" rotWithShape="0">
                    <a:schemeClr val="accent1">
                      <a:satMod val="130000"/>
                      <a:alpha val="60000"/>
                    </a:schemeClr>
                  </a:outerShdw>
                </a:effectLst>
              </a:rPr>
              <a:t>cotS, Cloud, buy-first focus</a:t>
            </a:r>
            <a:endParaRPr lang="en-US" sz="2800" b="1" cap="all" spc="0" dirty="0">
              <a:ln/>
              <a:solidFill>
                <a:schemeClr val="accent1"/>
              </a:solidFill>
              <a:effectLst>
                <a:outerShdw blurRad="19685" dist="12700" dir="5400000" algn="tl" rotWithShape="0">
                  <a:schemeClr val="accent1">
                    <a:satMod val="130000"/>
                    <a:alpha val="60000"/>
                  </a:schemeClr>
                </a:outerShdw>
              </a:effectLst>
            </a:endParaRPr>
          </a:p>
        </p:txBody>
      </p:sp>
      <p:sp>
        <p:nvSpPr>
          <p:cNvPr id="46" name="Rectangle 45"/>
          <p:cNvSpPr/>
          <p:nvPr/>
        </p:nvSpPr>
        <p:spPr>
          <a:xfrm rot="5400000">
            <a:off x="4993106" y="3264470"/>
            <a:ext cx="4204622"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chemeClr val="accent1"/>
                </a:solidFill>
                <a:effectLst>
                  <a:outerShdw blurRad="19685" dist="12700" dir="5400000" algn="tl" rotWithShape="0">
                    <a:schemeClr val="accent1">
                      <a:satMod val="130000"/>
                      <a:alpha val="60000"/>
                    </a:schemeClr>
                  </a:outerShdw>
                </a:effectLst>
              </a:rPr>
              <a:t>Access to innovation</a:t>
            </a:r>
            <a:endParaRPr lang="en-US" sz="2800" b="1" cap="all" spc="0" dirty="0">
              <a:ln/>
              <a:solidFill>
                <a:schemeClr val="accent1"/>
              </a:solidFill>
              <a:effectLst>
                <a:outerShdw blurRad="19685" dist="12700" dir="5400000" algn="tl" rotWithShape="0">
                  <a:schemeClr val="accent1">
                    <a:satMod val="130000"/>
                    <a:alpha val="60000"/>
                  </a:schemeClr>
                </a:outerShdw>
              </a:effectLst>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3515" b="14885"/>
          <a:stretch/>
        </p:blipFill>
        <p:spPr bwMode="auto">
          <a:xfrm>
            <a:off x="2213853" y="1313517"/>
            <a:ext cx="4716294" cy="442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smtClean="0"/>
              <a:t>The Strategic Sourcing Opportunity</a:t>
            </a:r>
            <a:endParaRPr lang="en-US" dirty="0"/>
          </a:p>
        </p:txBody>
      </p:sp>
      <p:sp>
        <p:nvSpPr>
          <p:cNvPr id="9" name="Slide Number Placeholder 1"/>
          <p:cNvSpPr>
            <a:spLocks noGrp="1"/>
          </p:cNvSpPr>
          <p:nvPr>
            <p:ph type="sldNum" sz="quarter" idx="4294967295"/>
          </p:nvPr>
        </p:nvSpPr>
        <p:spPr>
          <a:xfrm>
            <a:off x="6457950" y="6028289"/>
            <a:ext cx="2057400" cy="365125"/>
          </a:xfrm>
          <a:prstGeom prst="rect">
            <a:avLst/>
          </a:prstGeom>
        </p:spPr>
        <p:txBody>
          <a:bodyPr anchor="ctr"/>
          <a:lstStyle/>
          <a:p>
            <a:pPr algn="r"/>
            <a:fld id="{9B27D237-6C0D-5549-BE11-2040A22CBC71}" type="slidenum">
              <a:rPr lang="en-US" sz="1200" smtClean="0">
                <a:solidFill>
                  <a:srgbClr val="4D4E53">
                    <a:tint val="75000"/>
                  </a:srgbClr>
                </a:solidFill>
              </a:rPr>
              <a:pPr algn="r"/>
              <a:t>8</a:t>
            </a:fld>
            <a:endParaRPr lang="en-US" sz="1200" dirty="0">
              <a:solidFill>
                <a:srgbClr val="4D4E53">
                  <a:tint val="75000"/>
                </a:srgbClr>
              </a:solidFill>
            </a:endParaRPr>
          </a:p>
        </p:txBody>
      </p:sp>
      <p:sp>
        <p:nvSpPr>
          <p:cNvPr id="10" name="Footer Placeholder 4"/>
          <p:cNvSpPr>
            <a:spLocks noGrp="1"/>
          </p:cNvSpPr>
          <p:nvPr>
            <p:ph type="ftr" sz="quarter" idx="4294967295"/>
          </p:nvPr>
        </p:nvSpPr>
        <p:spPr>
          <a:xfrm>
            <a:off x="3028950" y="6028289"/>
            <a:ext cx="3086100" cy="365125"/>
          </a:xfrm>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Tree>
    <p:extLst>
      <p:ext uri="{BB962C8B-B14F-4D97-AF65-F5344CB8AC3E}">
        <p14:creationId xmlns:p14="http://schemas.microsoft.com/office/powerpoint/2010/main" val="272234160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800" dirty="0" smtClean="0">
                <a:solidFill>
                  <a:schemeClr val="tx1"/>
                </a:solidFill>
              </a:rPr>
              <a:t>State of VA Before Strategic Sourcing</a:t>
            </a:r>
            <a:endParaRPr lang="en-US" sz="2800" dirty="0">
              <a:solidFill>
                <a:schemeClr val="tx1"/>
              </a:solidFill>
            </a:endParaRPr>
          </a:p>
        </p:txBody>
      </p:sp>
      <p:sp>
        <p:nvSpPr>
          <p:cNvPr id="3" name="Content Placeholder 2"/>
          <p:cNvSpPr>
            <a:spLocks noGrp="1"/>
          </p:cNvSpPr>
          <p:nvPr>
            <p:ph type="body" sz="quarter" idx="12"/>
          </p:nvPr>
        </p:nvSpPr>
        <p:spPr>
          <a:xfrm>
            <a:off x="628648" y="1417320"/>
            <a:ext cx="4369479" cy="4042867"/>
          </a:xfrm>
        </p:spPr>
        <p:txBody>
          <a:bodyPr>
            <a:noAutofit/>
          </a:bodyPr>
          <a:lstStyle/>
          <a:p>
            <a:pPr>
              <a:buClrTx/>
              <a:buFont typeface="Arial" panose="020B0604020202020204" pitchFamily="34" charset="0"/>
              <a:buChar char="•"/>
            </a:pPr>
            <a:r>
              <a:rPr lang="en-US" dirty="0"/>
              <a:t>Complex, multi-sourcing environment </a:t>
            </a:r>
          </a:p>
          <a:p>
            <a:pPr>
              <a:buClrTx/>
              <a:buFont typeface="Arial" panose="020B0604020202020204" pitchFamily="34" charset="0"/>
              <a:buChar char="•"/>
            </a:pPr>
            <a:r>
              <a:rPr lang="en-US" dirty="0" smtClean="0"/>
              <a:t>Governance</a:t>
            </a:r>
            <a:r>
              <a:rPr lang="en-US" dirty="0"/>
              <a:t>, sourcing, service delivery, and collaboration issues </a:t>
            </a:r>
          </a:p>
          <a:p>
            <a:pPr>
              <a:buClrTx/>
              <a:buFont typeface="Arial" panose="020B0604020202020204" pitchFamily="34" charset="0"/>
              <a:buChar char="•"/>
            </a:pPr>
            <a:r>
              <a:rPr lang="en-US" dirty="0" smtClean="0"/>
              <a:t>Vague </a:t>
            </a:r>
            <a:r>
              <a:rPr lang="en-US" dirty="0"/>
              <a:t>delineation between VA and supplier </a:t>
            </a:r>
            <a:r>
              <a:rPr lang="en-US" dirty="0" smtClean="0"/>
              <a:t>responsibilities</a:t>
            </a:r>
          </a:p>
          <a:p>
            <a:pPr marL="225425" lvl="1" indent="0">
              <a:buClrTx/>
              <a:buNone/>
            </a:pPr>
            <a:endParaRPr lang="en-US" dirty="0" smtClean="0"/>
          </a:p>
        </p:txBody>
      </p:sp>
      <p:sp>
        <p:nvSpPr>
          <p:cNvPr id="2" name="Content Placeholder 1"/>
          <p:cNvSpPr>
            <a:spLocks noGrp="1"/>
          </p:cNvSpPr>
          <p:nvPr>
            <p:ph type="body" sz="quarter" idx="13"/>
          </p:nvPr>
        </p:nvSpPr>
        <p:spPr>
          <a:xfrm>
            <a:off x="4921972" y="1417320"/>
            <a:ext cx="4197281" cy="4042867"/>
          </a:xfrm>
        </p:spPr>
        <p:txBody>
          <a:bodyPr>
            <a:normAutofit/>
          </a:bodyPr>
          <a:lstStyle/>
          <a:p>
            <a:pPr>
              <a:buClrTx/>
              <a:buFont typeface="Arial" panose="020B0604020202020204" pitchFamily="34" charset="0"/>
              <a:buChar char="•"/>
            </a:pPr>
            <a:r>
              <a:rPr lang="en-US" dirty="0" smtClean="0"/>
              <a:t>Fragmented approach to supplier risk mitigation and issue escalation</a:t>
            </a:r>
          </a:p>
          <a:p>
            <a:pPr>
              <a:buClrTx/>
              <a:buFont typeface="Arial" panose="020B0604020202020204" pitchFamily="34" charset="0"/>
              <a:buChar char="•"/>
            </a:pPr>
            <a:r>
              <a:rPr lang="en-US" dirty="0" smtClean="0"/>
              <a:t>Poorly </a:t>
            </a:r>
            <a:r>
              <a:rPr lang="en-US" dirty="0"/>
              <a:t>managed </a:t>
            </a:r>
            <a:r>
              <a:rPr lang="en-US" dirty="0" smtClean="0"/>
              <a:t>product delivery </a:t>
            </a:r>
            <a:r>
              <a:rPr lang="en-US" dirty="0"/>
              <a:t>and </a:t>
            </a:r>
            <a:r>
              <a:rPr lang="en-US" dirty="0" smtClean="0"/>
              <a:t>service level tracking</a:t>
            </a:r>
          </a:p>
          <a:p>
            <a:pPr>
              <a:buClrTx/>
              <a:buFont typeface="Arial" panose="020B0604020202020204" pitchFamily="34" charset="0"/>
              <a:buChar char="•"/>
            </a:pPr>
            <a:r>
              <a:rPr lang="en-US" dirty="0" smtClean="0"/>
              <a:t>Low FITARA assessment score</a:t>
            </a:r>
            <a:endParaRPr lang="en-US" dirty="0"/>
          </a:p>
          <a:p>
            <a:pPr lvl="1">
              <a:buClrTx/>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solidFill>
                  <a:srgbClr val="4D4E53">
                    <a:tint val="75000"/>
                  </a:srgbClr>
                </a:solidFill>
              </a:rPr>
              <a:pPr/>
              <a:t>9</a:t>
            </a:fld>
            <a:endParaRPr lang="en-US" dirty="0">
              <a:solidFill>
                <a:srgbClr val="4D4E53">
                  <a:tint val="75000"/>
                </a:srgbClr>
              </a:solidFill>
            </a:endParaRPr>
          </a:p>
        </p:txBody>
      </p:sp>
      <p:sp>
        <p:nvSpPr>
          <p:cNvPr id="13" name="Footer Placeholder 4"/>
          <p:cNvSpPr>
            <a:spLocks noGrp="1"/>
          </p:cNvSpPr>
          <p:nvPr>
            <p:ph type="ftr" sz="quarter" idx="11"/>
          </p:nvPr>
        </p:nvSpPr>
        <p:spPr>
          <a:prstGeom prst="rect">
            <a:avLst/>
          </a:prstGeom>
        </p:spPr>
        <p:txBody>
          <a:bodyPr/>
          <a:lstStyle/>
          <a:p>
            <a:pPr algn="ctr"/>
            <a:r>
              <a:rPr lang="en-US" sz="1200" dirty="0" smtClean="0">
                <a:solidFill>
                  <a:srgbClr val="898989"/>
                </a:solidFill>
              </a:rPr>
              <a:t>Office of Information and Technology</a:t>
            </a:r>
            <a:endParaRPr lang="en-US" sz="1200" dirty="0">
              <a:solidFill>
                <a:srgbClr val="898989"/>
              </a:solidFill>
            </a:endParaRPr>
          </a:p>
        </p:txBody>
      </p:sp>
      <p:sp>
        <p:nvSpPr>
          <p:cNvPr id="10" name="Footer Placeholder 4"/>
          <p:cNvSpPr txBox="1">
            <a:spLocks/>
          </p:cNvSpPr>
          <p:nvPr/>
        </p:nvSpPr>
        <p:spPr>
          <a:xfrm>
            <a:off x="-355432" y="6283781"/>
            <a:ext cx="2365579" cy="3047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tx1"/>
                </a:solidFill>
              </a:rPr>
              <a:t>SP = Service Provider</a:t>
            </a:r>
          </a:p>
        </p:txBody>
      </p:sp>
      <p:grpSp>
        <p:nvGrpSpPr>
          <p:cNvPr id="16" name="Group 15"/>
          <p:cNvGrpSpPr/>
          <p:nvPr/>
        </p:nvGrpSpPr>
        <p:grpSpPr>
          <a:xfrm>
            <a:off x="201076" y="3180752"/>
            <a:ext cx="8741849" cy="2820740"/>
            <a:chOff x="203759" y="3180752"/>
            <a:chExt cx="8741849" cy="282074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38" y="3599296"/>
              <a:ext cx="8724878" cy="2402196"/>
            </a:xfrm>
            <a:prstGeom prst="rect">
              <a:avLst/>
            </a:prstGeom>
            <a:ln w="12700">
              <a:solidFill>
                <a:srgbClr val="004987"/>
              </a:solidFill>
            </a:ln>
          </p:spPr>
        </p:pic>
        <p:sp>
          <p:nvSpPr>
            <p:cNvPr id="18" name="TextBox 17"/>
            <p:cNvSpPr txBox="1"/>
            <p:nvPr/>
          </p:nvSpPr>
          <p:spPr>
            <a:xfrm>
              <a:off x="203759" y="3188844"/>
              <a:ext cx="4359363" cy="400110"/>
            </a:xfrm>
            <a:prstGeom prst="rect">
              <a:avLst/>
            </a:prstGeom>
            <a:solidFill>
              <a:srgbClr val="004987"/>
            </a:solidFill>
            <a:ln w="12700">
              <a:solidFill>
                <a:srgbClr val="004987"/>
              </a:solidFill>
            </a:ln>
          </p:spPr>
          <p:txBody>
            <a:bodyPr wrap="square" rtlCol="0">
              <a:spAutoFit/>
            </a:bodyPr>
            <a:lstStyle/>
            <a:p>
              <a:r>
                <a:rPr lang="en-US" sz="2000" b="1" dirty="0" smtClean="0">
                  <a:solidFill>
                    <a:schemeClr val="bg1">
                      <a:lumMod val="95000"/>
                    </a:schemeClr>
                  </a:solidFill>
                </a:rPr>
                <a:t>Before Strategic Sourcing</a:t>
              </a:r>
              <a:endParaRPr lang="en-US" sz="2000" b="1" dirty="0">
                <a:solidFill>
                  <a:schemeClr val="bg1">
                    <a:lumMod val="95000"/>
                  </a:schemeClr>
                </a:solidFill>
              </a:endParaRPr>
            </a:p>
          </p:txBody>
        </p:sp>
        <p:sp>
          <p:nvSpPr>
            <p:cNvPr id="19" name="TextBox 18"/>
            <p:cNvSpPr txBox="1"/>
            <p:nvPr/>
          </p:nvSpPr>
          <p:spPr>
            <a:xfrm>
              <a:off x="4563122" y="3180752"/>
              <a:ext cx="4382486" cy="400110"/>
            </a:xfrm>
            <a:prstGeom prst="rect">
              <a:avLst/>
            </a:prstGeom>
            <a:solidFill>
              <a:srgbClr val="004987"/>
            </a:solidFill>
            <a:ln>
              <a:solidFill>
                <a:srgbClr val="004987"/>
              </a:solidFill>
            </a:ln>
          </p:spPr>
          <p:txBody>
            <a:bodyPr wrap="square" rtlCol="0">
              <a:spAutoFit/>
            </a:bodyPr>
            <a:lstStyle/>
            <a:p>
              <a:pPr algn="r"/>
              <a:r>
                <a:rPr lang="en-US" sz="2000" b="1" dirty="0" smtClean="0">
                  <a:solidFill>
                    <a:schemeClr val="bg1">
                      <a:lumMod val="95000"/>
                    </a:schemeClr>
                  </a:solidFill>
                </a:rPr>
                <a:t> With Strategic Sourcing</a:t>
              </a:r>
              <a:endParaRPr lang="en-US" sz="2000" b="1" dirty="0">
                <a:solidFill>
                  <a:schemeClr val="bg1">
                    <a:lumMod val="95000"/>
                  </a:schemeClr>
                </a:solidFill>
              </a:endParaRPr>
            </a:p>
          </p:txBody>
        </p:sp>
      </p:grpSp>
    </p:spTree>
    <p:extLst>
      <p:ext uri="{BB962C8B-B14F-4D97-AF65-F5344CB8AC3E}">
        <p14:creationId xmlns:p14="http://schemas.microsoft.com/office/powerpoint/2010/main" val="36236883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I&amp;T Division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3687</TotalTime>
  <Words>968</Words>
  <Application>Microsoft Office PowerPoint</Application>
  <PresentationFormat>On-screen Show (4:3)</PresentationFormat>
  <Paragraphs>152</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OI&amp;T Division PPT Layout</vt:lpstr>
      <vt:lpstr>Strategic Sourcing OVERVIEW</vt:lpstr>
      <vt:lpstr>Agenda</vt:lpstr>
      <vt:lpstr>Acquisitions and Contractual Authority Disclaimer</vt:lpstr>
      <vt:lpstr>OI&amp;T Transformation Background</vt:lpstr>
      <vt:lpstr>2017 Transformation Strategy</vt:lpstr>
      <vt:lpstr>2017 Transformation Strategy (cont’d)</vt:lpstr>
      <vt:lpstr>Strategic Sourcing: A New VA OI&amp;T Critical Function</vt:lpstr>
      <vt:lpstr>The Strategic Sourcing Opportunity</vt:lpstr>
      <vt:lpstr>State of VA Before Strategic Sourcing</vt:lpstr>
      <vt:lpstr>What Is Strategic Sourcing?</vt:lpstr>
      <vt:lpstr>Strategic Sourcing = VETERAN ACCOUNTABILITY</vt:lpstr>
      <vt:lpstr>Strategic Sourcing = SUPPLIER VALUE</vt:lpstr>
      <vt:lpstr>Strategic Sourcing = SUPPLIER GOVERNANCE</vt:lpstr>
      <vt:lpstr>Strategic Sourcing = SUPPLIER PERFORMANCE MANAGEMENT</vt:lpstr>
      <vt:lpstr>Strategic Sourcing = PROCESS CONSISTENCY</vt:lpstr>
      <vt:lpstr>Strategic Sourcing = CATEGORY MANAGEMENT</vt:lpstr>
      <vt:lpstr>How Does Strategic Sourcing                               Drive Transformation?</vt:lpstr>
      <vt:lpstr>How Strategic Sourcing Drives Transformation</vt:lpstr>
      <vt:lpstr>Key Strategic Sourcing Benefits</vt:lpstr>
      <vt:lpstr>QUESTIONS?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OI&amp;T SS PowerPoint Presentation</dc:title>
  <dc:creator>U.S. Department of Veterans Affairs, Office of Information and Technology</dc:creator>
  <cp:keywords>PPT, OI&amp;T, SS, Strategic Sourcing, presentation, Office of Information and Technology</cp:keywords>
  <dc:description>OIT20170510</dc:description>
  <cp:lastModifiedBy>Department of Veterans Affairs</cp:lastModifiedBy>
  <cp:revision>201</cp:revision>
  <cp:lastPrinted>2017-03-28T14:15:43Z</cp:lastPrinted>
  <dcterms:created xsi:type="dcterms:W3CDTF">2017-03-15T17:05:18Z</dcterms:created>
  <dcterms:modified xsi:type="dcterms:W3CDTF">2017-06-19T15:03:39Z</dcterms:modified>
</cp:coreProperties>
</file>