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 id="2147483777" r:id="rId2"/>
  </p:sldMasterIdLst>
  <p:notesMasterIdLst>
    <p:notesMasterId r:id="rId53"/>
  </p:notesMasterIdLst>
  <p:handoutMasterIdLst>
    <p:handoutMasterId r:id="rId54"/>
  </p:handoutMasterIdLst>
  <p:sldIdLst>
    <p:sldId id="268" r:id="rId3"/>
    <p:sldId id="420" r:id="rId4"/>
    <p:sldId id="1515" r:id="rId5"/>
    <p:sldId id="1576" r:id="rId6"/>
    <p:sldId id="1531" r:id="rId7"/>
    <p:sldId id="1513" r:id="rId8"/>
    <p:sldId id="1535" r:id="rId9"/>
    <p:sldId id="1589" r:id="rId10"/>
    <p:sldId id="1548" r:id="rId11"/>
    <p:sldId id="1536" r:id="rId12"/>
    <p:sldId id="351" r:id="rId13"/>
    <p:sldId id="261" r:id="rId14"/>
    <p:sldId id="353" r:id="rId15"/>
    <p:sldId id="354" r:id="rId16"/>
    <p:sldId id="1598" r:id="rId17"/>
    <p:sldId id="1599" r:id="rId18"/>
    <p:sldId id="1595" r:id="rId19"/>
    <p:sldId id="274" r:id="rId20"/>
    <p:sldId id="1537" r:id="rId21"/>
    <p:sldId id="1538" r:id="rId22"/>
    <p:sldId id="1575" r:id="rId23"/>
    <p:sldId id="1559" r:id="rId24"/>
    <p:sldId id="1530" r:id="rId25"/>
    <p:sldId id="1587" r:id="rId26"/>
    <p:sldId id="1574" r:id="rId27"/>
    <p:sldId id="1588" r:id="rId28"/>
    <p:sldId id="1602" r:id="rId29"/>
    <p:sldId id="1585" r:id="rId30"/>
    <p:sldId id="1534" r:id="rId31"/>
    <p:sldId id="543" r:id="rId32"/>
    <p:sldId id="1518" r:id="rId33"/>
    <p:sldId id="1519" r:id="rId34"/>
    <p:sldId id="729" r:id="rId35"/>
    <p:sldId id="483" r:id="rId36"/>
    <p:sldId id="1573" r:id="rId37"/>
    <p:sldId id="449" r:id="rId38"/>
    <p:sldId id="1583" r:id="rId39"/>
    <p:sldId id="1546" r:id="rId40"/>
    <p:sldId id="390" r:id="rId41"/>
    <p:sldId id="1545" r:id="rId42"/>
    <p:sldId id="537" r:id="rId43"/>
    <p:sldId id="556" r:id="rId44"/>
    <p:sldId id="1520" r:id="rId45"/>
    <p:sldId id="1577" r:id="rId46"/>
    <p:sldId id="542" r:id="rId47"/>
    <p:sldId id="1524" r:id="rId48"/>
    <p:sldId id="1551" r:id="rId49"/>
    <p:sldId id="1591" r:id="rId50"/>
    <p:sldId id="1604" r:id="rId51"/>
    <p:sldId id="26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1F1F1F"/>
    <a:srgbClr val="1F5493"/>
    <a:srgbClr val="1F5439"/>
    <a:srgbClr val="175594"/>
    <a:srgbClr val="102E50"/>
    <a:srgbClr val="FDB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0" autoAdjust="0"/>
    <p:restoredTop sz="94620" autoAdjust="0"/>
  </p:normalViewPr>
  <p:slideViewPr>
    <p:cSldViewPr snapToGrid="0" snapToObjects="1">
      <p:cViewPr>
        <p:scale>
          <a:sx n="100" d="100"/>
          <a:sy n="100" d="100"/>
        </p:scale>
        <p:origin x="33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2" d="100"/>
          <a:sy n="82" d="100"/>
        </p:scale>
        <p:origin x="399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4EA599-9803-B04C-B3FB-2B0E7F023161}" type="datetimeFigureOut">
              <a:rPr lang="en-US" smtClean="0"/>
              <a:t>6/1/19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DA192-9301-2E4C-82C0-B2B1A3F60873}" type="slidenum">
              <a:rPr lang="en-US" smtClean="0"/>
              <a:t>‹#›</a:t>
            </a:fld>
            <a:endParaRPr lang="en-US" dirty="0"/>
          </a:p>
        </p:txBody>
      </p:sp>
    </p:spTree>
    <p:extLst>
      <p:ext uri="{BB962C8B-B14F-4D97-AF65-F5344CB8AC3E}">
        <p14:creationId xmlns:p14="http://schemas.microsoft.com/office/powerpoint/2010/main" val="1662519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FAF83-101F-2B48-87AB-16089F66384F}" type="datetimeFigureOut">
              <a:rPr lang="en-US" smtClean="0"/>
              <a:t>6/1/19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FA43-6C0E-6047-B106-ADAB81A86D51}" type="slidenum">
              <a:rPr lang="en-US" smtClean="0"/>
              <a:t>‹#›</a:t>
            </a:fld>
            <a:endParaRPr lang="en-US" dirty="0"/>
          </a:p>
        </p:txBody>
      </p:sp>
    </p:spTree>
    <p:extLst>
      <p:ext uri="{BB962C8B-B14F-4D97-AF65-F5344CB8AC3E}">
        <p14:creationId xmlns:p14="http://schemas.microsoft.com/office/powerpoint/2010/main" val="5117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latin typeface="Helvetica" pitchFamily="2" charset="0"/>
              <a:cs typeface="Calibri" panose="020F0502020204030204" pitchFamily="34" charset="0"/>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7891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17</a:t>
            </a:fld>
            <a:endParaRPr lang="en-US" dirty="0"/>
          </a:p>
        </p:txBody>
      </p:sp>
    </p:spTree>
    <p:extLst>
      <p:ext uri="{BB962C8B-B14F-4D97-AF65-F5344CB8AC3E}">
        <p14:creationId xmlns:p14="http://schemas.microsoft.com/office/powerpoint/2010/main" val="141226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latin typeface="Helvetica" pitchFamily="2" charset="0"/>
              <a:cs typeface="Calibri" panose="020F0502020204030204" pitchFamily="34" charset="0"/>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54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latin typeface="Helvetica" pitchFamily="2" charset="0"/>
              <a:cs typeface="Calibri" panose="020F0502020204030204" pitchFamily="34" charset="0"/>
            </a:endParaRPr>
          </a:p>
        </p:txBody>
      </p:sp>
      <p:sp>
        <p:nvSpPr>
          <p:cNvPr id="747" name="Shape 7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96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29</a:t>
            </a:fld>
            <a:endParaRPr lang="en-US" dirty="0"/>
          </a:p>
        </p:txBody>
      </p:sp>
    </p:spTree>
    <p:extLst>
      <p:ext uri="{BB962C8B-B14F-4D97-AF65-F5344CB8AC3E}">
        <p14:creationId xmlns:p14="http://schemas.microsoft.com/office/powerpoint/2010/main" val="414775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Internal Use Only</a:t>
            </a:r>
          </a:p>
        </p:txBody>
      </p:sp>
      <p:sp>
        <p:nvSpPr>
          <p:cNvPr id="6" name="Slide Number Placeholder 5"/>
          <p:cNvSpPr>
            <a:spLocks noGrp="1"/>
          </p:cNvSpPr>
          <p:nvPr>
            <p:ph type="sldNum" sz="quarter" idx="5"/>
          </p:nvPr>
        </p:nvSpPr>
        <p:spPr/>
        <p:txBody>
          <a:bodyPr/>
          <a:lstStyle/>
          <a:p>
            <a:fld id="{0B31FA43-6C0E-6047-B106-ADAB81A86D51}" type="slidenum">
              <a:rPr lang="en-US" smtClean="0"/>
              <a:t>30</a:t>
            </a:fld>
            <a:endParaRPr lang="en-US" dirty="0"/>
          </a:p>
        </p:txBody>
      </p:sp>
    </p:spTree>
    <p:extLst>
      <p:ext uri="{BB962C8B-B14F-4D97-AF65-F5344CB8AC3E}">
        <p14:creationId xmlns:p14="http://schemas.microsoft.com/office/powerpoint/2010/main" val="402812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Helvetica" pitchFamily="2" charset="0"/>
              <a:cs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Internal Use Only</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7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828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Tomorrow morning, you are all going to go to the VA Medical Center, where you will be volunteering for two hours.  The volunteer activities are going to vary – some of you may be interacting with Veterans in different clinics, others will be playing games with Veterans who live in the community living clinic (nursing home).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If you are here with a group of your teammates, you will all be assigned to different activities, to ensure that you have different experiences.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Remind you, first and foremost, this is a volunteer activity. You are there to </a:t>
            </a:r>
            <a:r>
              <a:rPr lang="en-US" b="1" dirty="0"/>
              <a:t>help Veterans.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The thing that is great about volunteering, is that it also gives you a fantastic opportunity to build empathy for Veterans and their caregivers, which is an important part of the product management and human-centered design process.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Volunteering also gives you an opportunity to get some practice doing different types of user research. Depending on where you are placed tomorrow, you may have chances to do observation, discovery interviews, or contextual inquiry.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Next, I’m going to go over some general guidance, introduce you to the empathy map, and help you prepare for different types of research you may get to do tomorrow.</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Finally, volunteering at the VAMC is something you can do no matter where you live, and no matter what you do or what your role is at VA. You can reach out to the volunteer services at your local VAMC to coordinate. When we were doing user research for VA.gov, we went to medical centers in DC, Minnesota, Durham, and others to meet Veterans where they were and get their real time feedback on initial concepts for the site, usability tests, etc.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392394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701" name="Shape 7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748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44</a:t>
            </a:fld>
            <a:endParaRPr lang="en-US" dirty="0"/>
          </a:p>
        </p:txBody>
      </p:sp>
    </p:spTree>
    <p:extLst>
      <p:ext uri="{BB962C8B-B14F-4D97-AF65-F5344CB8AC3E}">
        <p14:creationId xmlns:p14="http://schemas.microsoft.com/office/powerpoint/2010/main" val="161596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sz="1800" dirty="0">
                <a:latin typeface="Calibri" panose="020F0502020204030204" pitchFamily="34" charset="0"/>
                <a:cs typeface="Calibri" panose="020F0502020204030204" pitchFamily="34" charset="0"/>
              </a:rPr>
              <a:t>Project =  A </a:t>
            </a:r>
            <a:r>
              <a:rPr lang="en-US" sz="1800" i="1" dirty="0">
                <a:latin typeface="Calibri" panose="020F0502020204030204" pitchFamily="34" charset="0"/>
                <a:cs typeface="Calibri" panose="020F0502020204030204" pitchFamily="34" charset="0"/>
              </a:rPr>
              <a:t>temporary</a:t>
            </a:r>
            <a:r>
              <a:rPr lang="en-US" sz="1800" dirty="0">
                <a:latin typeface="Calibri" panose="020F0502020204030204" pitchFamily="34" charset="0"/>
                <a:cs typeface="Calibri" panose="020F0502020204030204" pitchFamily="34" charset="0"/>
              </a:rPr>
              <a:t> endeavor undertaken to create a unique product, service, or result</a:t>
            </a:r>
          </a:p>
          <a:p>
            <a:pPr>
              <a:spcBef>
                <a:spcPts val="1800"/>
              </a:spcBef>
            </a:pPr>
            <a:r>
              <a:rPr lang="en-US" sz="1800" dirty="0">
                <a:latin typeface="Calibri" panose="020F0502020204030204" pitchFamily="34" charset="0"/>
                <a:cs typeface="Calibri" panose="020F0502020204030204" pitchFamily="34" charset="0"/>
              </a:rPr>
              <a:t>Product = </a:t>
            </a:r>
          </a:p>
          <a:p>
            <a:pPr lvl="1">
              <a:spcBef>
                <a:spcPts val="1800"/>
              </a:spcBef>
            </a:pPr>
            <a:r>
              <a:rPr lang="en-US" sz="1800" dirty="0">
                <a:latin typeface="Calibri" panose="020F0502020204030204" pitchFamily="34" charset="0"/>
                <a:cs typeface="Calibri" panose="020F0502020204030204" pitchFamily="34" charset="0"/>
              </a:rPr>
              <a:t>a solution to a problem</a:t>
            </a:r>
          </a:p>
          <a:p>
            <a:pPr lvl="1">
              <a:spcBef>
                <a:spcPts val="1800"/>
              </a:spcBef>
            </a:pPr>
            <a:r>
              <a:rPr lang="en-US" sz="1800" dirty="0">
                <a:latin typeface="Calibri" panose="020F0502020204030204" pitchFamily="34" charset="0"/>
                <a:cs typeface="Calibri" panose="020F0502020204030204" pitchFamily="34" charset="0"/>
              </a:rPr>
              <a:t>attempts to solve a user need</a:t>
            </a:r>
          </a:p>
          <a:p>
            <a:pPr lvl="1">
              <a:spcBef>
                <a:spcPts val="1800"/>
              </a:spcBef>
            </a:pPr>
            <a:r>
              <a:rPr lang="en-US" sz="1800" dirty="0">
                <a:latin typeface="Calibri" panose="020F0502020204030204" pitchFamily="34" charset="0"/>
                <a:cs typeface="Calibri" panose="020F0502020204030204" pitchFamily="34" charset="0"/>
              </a:rPr>
              <a:t>valuable, usable and feasible</a:t>
            </a:r>
          </a:p>
          <a:p>
            <a:pPr lvl="1">
              <a:spcBef>
                <a:spcPts val="1800"/>
              </a:spcBef>
            </a:pPr>
            <a:r>
              <a:rPr lang="en-US" sz="1800" dirty="0">
                <a:latin typeface="Calibri" panose="020F0502020204030204" pitchFamily="34" charset="0"/>
                <a:cs typeface="Calibri" panose="020F0502020204030204" pitchFamily="34" charset="0"/>
              </a:rPr>
              <a:t>goods and services</a:t>
            </a:r>
          </a:p>
          <a:p>
            <a:pPr lvl="1">
              <a:spcBef>
                <a:spcPts val="1800"/>
              </a:spcBef>
            </a:pPr>
            <a:r>
              <a:rPr lang="en-US" sz="1800" dirty="0">
                <a:latin typeface="Calibri" panose="020F0502020204030204" pitchFamily="34" charset="0"/>
                <a:cs typeface="Calibri" panose="020F0502020204030204" pitchFamily="34" charset="0"/>
              </a:rPr>
              <a:t>overall customer experience from combination of goods and services to satisfy a need</a:t>
            </a:r>
          </a:p>
          <a:p>
            <a:pPr>
              <a:spcBef>
                <a:spcPts val="1800"/>
              </a:spcBef>
            </a:pPr>
            <a:r>
              <a:rPr lang="en-US" sz="1800" dirty="0">
                <a:latin typeface="Calibri" panose="020F0502020204030204" pitchFamily="34" charset="0"/>
                <a:cs typeface="Calibri" panose="020F0502020204030204" pitchFamily="34" charset="0"/>
              </a:rPr>
              <a:t>Today we are focused on digital products</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Internal Use Only</a:t>
            </a:r>
          </a:p>
        </p:txBody>
      </p:sp>
      <p:sp>
        <p:nvSpPr>
          <p:cNvPr id="6" name="Slide Number Placeholder 5"/>
          <p:cNvSpPr>
            <a:spLocks noGrp="1"/>
          </p:cNvSpPr>
          <p:nvPr>
            <p:ph type="sldNum" sz="quarter" idx="5"/>
          </p:nvPr>
        </p:nvSpPr>
        <p:spPr/>
        <p:txBody>
          <a:bodyPr/>
          <a:lstStyle/>
          <a:p>
            <a:fld id="{0B31FA43-6C0E-6047-B106-ADAB81A86D51}" type="slidenum">
              <a:rPr lang="en-US" smtClean="0"/>
              <a:t>6</a:t>
            </a:fld>
            <a:endParaRPr lang="en-US" dirty="0"/>
          </a:p>
        </p:txBody>
      </p:sp>
    </p:spTree>
    <p:extLst>
      <p:ext uri="{BB962C8B-B14F-4D97-AF65-F5344CB8AC3E}">
        <p14:creationId xmlns:p14="http://schemas.microsoft.com/office/powerpoint/2010/main" val="1912747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SaaS vendors out there who have products that don’t use VA-owned data (for example a FitBit or glucometer), where a user consents to share his or her data with a VA provider, but no VA-owned data is used, you can use this form to tell us about your product!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Internal Use Only</a:t>
            </a:r>
          </a:p>
        </p:txBody>
      </p:sp>
      <p:sp>
        <p:nvSpPr>
          <p:cNvPr id="6" name="Slide Number Placeholder 5"/>
          <p:cNvSpPr>
            <a:spLocks noGrp="1"/>
          </p:cNvSpPr>
          <p:nvPr>
            <p:ph type="sldNum" sz="quarter" idx="5"/>
          </p:nvPr>
        </p:nvSpPr>
        <p:spPr/>
        <p:txBody>
          <a:bodyPr/>
          <a:lstStyle/>
          <a:p>
            <a:fld id="{0B31FA43-6C0E-6047-B106-ADAB81A86D51}" type="slidenum">
              <a:rPr lang="en-US" smtClean="0"/>
              <a:t>45</a:t>
            </a:fld>
            <a:endParaRPr lang="en-US" dirty="0"/>
          </a:p>
        </p:txBody>
      </p:sp>
    </p:spTree>
    <p:extLst>
      <p:ext uri="{BB962C8B-B14F-4D97-AF65-F5344CB8AC3E}">
        <p14:creationId xmlns:p14="http://schemas.microsoft.com/office/powerpoint/2010/main" val="147578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5E8DB9-BABD-274C-B54C-B517A7CEA325}" type="slidenum">
              <a:rPr lang="en-US" smtClean="0"/>
              <a:t>7</a:t>
            </a:fld>
            <a:endParaRPr lang="en-US" dirty="0"/>
          </a:p>
        </p:txBody>
      </p:sp>
    </p:spTree>
    <p:extLst>
      <p:ext uri="{BB962C8B-B14F-4D97-AF65-F5344CB8AC3E}">
        <p14:creationId xmlns:p14="http://schemas.microsoft.com/office/powerpoint/2010/main" val="160508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11</a:t>
            </a:fld>
            <a:endParaRPr lang="en-US" dirty="0"/>
          </a:p>
        </p:txBody>
      </p:sp>
    </p:spTree>
    <p:extLst>
      <p:ext uri="{BB962C8B-B14F-4D97-AF65-F5344CB8AC3E}">
        <p14:creationId xmlns:p14="http://schemas.microsoft.com/office/powerpoint/2010/main" val="134653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Projects should deliver much more frequently. In fact, many VIP-compliant projects make a new production release every business day </a:t>
            </a:r>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12</a:t>
            </a:fld>
            <a:endParaRPr lang="en-US" dirty="0"/>
          </a:p>
        </p:txBody>
      </p:sp>
    </p:spTree>
    <p:extLst>
      <p:ext uri="{BB962C8B-B14F-4D97-AF65-F5344CB8AC3E}">
        <p14:creationId xmlns:p14="http://schemas.microsoft.com/office/powerpoint/2010/main" val="98212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review would be held to ensure the proper requirements have been updated and the appropriate parties are prepared for the additional release(s). </a:t>
            </a:r>
          </a:p>
          <a:p>
            <a:endParaRPr lang="en-US" dirty="0"/>
          </a:p>
          <a:p>
            <a:r>
              <a:rPr lang="en-US" dirty="0"/>
              <a:t>If nothing significant changes in the product’s technical environment or security profile, by VIP policy, approvals are not required for future releases. </a:t>
            </a:r>
          </a:p>
          <a:p>
            <a:endParaRPr lang="en-US" dirty="0"/>
          </a:p>
          <a:p>
            <a:r>
              <a:rPr lang="en-US" dirty="0"/>
              <a:t>For example, subsequent releases to deliver user stories from the backlog</a:t>
            </a:r>
          </a:p>
          <a:p>
            <a:r>
              <a:rPr lang="en-US" dirty="0"/>
              <a:t>using a common sprint cadence for the same program does not require another CD2</a:t>
            </a:r>
          </a:p>
          <a:p>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13</a:t>
            </a:fld>
            <a:endParaRPr lang="en-US" dirty="0"/>
          </a:p>
        </p:txBody>
      </p:sp>
    </p:spTree>
    <p:extLst>
      <p:ext uri="{BB962C8B-B14F-4D97-AF65-F5344CB8AC3E}">
        <p14:creationId xmlns:p14="http://schemas.microsoft.com/office/powerpoint/2010/main" val="293920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 additional tools will be allowed at VA in order to increase flexibility and speed delivery time. </a:t>
            </a:r>
          </a:p>
          <a:p>
            <a:endParaRPr lang="en-US" dirty="0"/>
          </a:p>
          <a:p>
            <a:r>
              <a:rPr lang="en-US" dirty="0"/>
              <a:t>GitHub folks will be here later today to talk about how to get started with GitHub</a:t>
            </a:r>
          </a:p>
        </p:txBody>
      </p:sp>
      <p:sp>
        <p:nvSpPr>
          <p:cNvPr id="4" name="Slide Number Placeholder 3"/>
          <p:cNvSpPr>
            <a:spLocks noGrp="1"/>
          </p:cNvSpPr>
          <p:nvPr>
            <p:ph type="sldNum" sz="quarter" idx="5"/>
          </p:nvPr>
        </p:nvSpPr>
        <p:spPr/>
        <p:txBody>
          <a:bodyPr/>
          <a:lstStyle/>
          <a:p>
            <a:fld id="{63467957-E7A9-954F-8176-0E40CC76765A}" type="slidenum">
              <a:rPr lang="en-US" smtClean="0"/>
              <a:t>14</a:t>
            </a:fld>
            <a:endParaRPr lang="en-US" dirty="0"/>
          </a:p>
        </p:txBody>
      </p:sp>
    </p:spTree>
    <p:extLst>
      <p:ext uri="{BB962C8B-B14F-4D97-AF65-F5344CB8AC3E}">
        <p14:creationId xmlns:p14="http://schemas.microsoft.com/office/powerpoint/2010/main" val="294456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15</a:t>
            </a:fld>
            <a:endParaRPr lang="en-US" dirty="0"/>
          </a:p>
        </p:txBody>
      </p:sp>
    </p:spTree>
    <p:extLst>
      <p:ext uri="{BB962C8B-B14F-4D97-AF65-F5344CB8AC3E}">
        <p14:creationId xmlns:p14="http://schemas.microsoft.com/office/powerpoint/2010/main" val="341030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67957-E7A9-954F-8176-0E40CC76765A}" type="slidenum">
              <a:rPr lang="en-US" smtClean="0"/>
              <a:t>16</a:t>
            </a:fld>
            <a:endParaRPr lang="en-US" dirty="0"/>
          </a:p>
        </p:txBody>
      </p:sp>
    </p:spTree>
    <p:extLst>
      <p:ext uri="{BB962C8B-B14F-4D97-AF65-F5344CB8AC3E}">
        <p14:creationId xmlns:p14="http://schemas.microsoft.com/office/powerpoint/2010/main" val="7934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11" name="Background">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49" y="1"/>
            <a:ext cx="12185902" cy="6857999"/>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49926" y="5690438"/>
            <a:ext cx="3374138" cy="660157"/>
          </a:xfrm>
          <a:prstGeom prst="rect">
            <a:avLst/>
          </a:prstGeom>
        </p:spPr>
      </p:pic>
      <p:sp>
        <p:nvSpPr>
          <p:cNvPr id="16" name="Presentation Title"/>
          <p:cNvSpPr>
            <a:spLocks noGrp="1"/>
          </p:cNvSpPr>
          <p:nvPr>
            <p:ph type="title" hasCustomPrompt="1"/>
          </p:nvPr>
        </p:nvSpPr>
        <p:spPr>
          <a:xfrm>
            <a:off x="3251911" y="1931133"/>
            <a:ext cx="5806727" cy="858806"/>
          </a:xfrm>
        </p:spPr>
        <p:txBody>
          <a:bodyPr anchor="t">
            <a:noAutofit/>
          </a:bodyPr>
          <a:lstStyle>
            <a:lvl1pPr>
              <a:defRPr sz="3000" b="1" i="0" cap="all" baseline="0">
                <a:solidFill>
                  <a:srgbClr val="175594"/>
                </a:solidFill>
                <a:latin typeface="Calibri" charset="0"/>
                <a:ea typeface="Calibri" charset="0"/>
                <a:cs typeface="Calibri" charset="0"/>
              </a:defRPr>
            </a:lvl1pPr>
          </a:lstStyle>
          <a:p>
            <a:r>
              <a:rPr lang="en-US" dirty="0"/>
              <a:t>Presentation Title</a:t>
            </a:r>
          </a:p>
        </p:txBody>
      </p:sp>
      <p:sp>
        <p:nvSpPr>
          <p:cNvPr id="7" name="Name of Presenter"/>
          <p:cNvSpPr>
            <a:spLocks noGrp="1"/>
          </p:cNvSpPr>
          <p:nvPr>
            <p:ph type="body" sz="quarter" idx="10" hasCustomPrompt="1"/>
          </p:nvPr>
        </p:nvSpPr>
        <p:spPr>
          <a:xfrm>
            <a:off x="3252758" y="2831008"/>
            <a:ext cx="5806017" cy="374904"/>
          </a:xfrm>
        </p:spPr>
        <p:txBody>
          <a:bodyPr>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3252757" y="3254748"/>
            <a:ext cx="3182112" cy="393192"/>
          </a:xfrm>
        </p:spPr>
        <p:txBody>
          <a:bodyPr>
            <a:noAutofit/>
          </a:bodyPr>
          <a:lstStyle>
            <a:lvl1pPr marL="0" indent="0">
              <a:buNone/>
              <a:defRPr lang="en-US" sz="2200" i="1" kern="1200" baseline="0" dirty="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3252758" y="3714953"/>
            <a:ext cx="5806017" cy="439738"/>
          </a:xfrm>
        </p:spPr>
        <p:txBody>
          <a:bodyPr>
            <a:noAutofit/>
          </a:bodyPr>
          <a:lstStyle>
            <a:lvl1pPr marL="0" indent="0">
              <a:buNone/>
              <a:defRPr lang="en-US" sz="2200" kern="1200" baseline="0" dirty="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3252757" y="4276351"/>
            <a:ext cx="3974592" cy="2468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kern="1200" baseline="0" dirty="0" smtClean="0">
                <a:solidFill>
                  <a:srgbClr val="175594"/>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3252758" y="4560951"/>
            <a:ext cx="3985684" cy="265176"/>
          </a:xfrm>
        </p:spPr>
        <p:txBody>
          <a:bodyPr>
            <a:noAutofit/>
          </a:bodyPr>
          <a:lstStyle>
            <a:lvl1pPr marL="0" indent="0">
              <a:buNone/>
              <a:defRPr lang="en-US" sz="1600" kern="1200" baseline="0" dirty="0" smtClean="0">
                <a:solidFill>
                  <a:srgbClr val="175594"/>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pPr>
            <a:r>
              <a:rPr lang="en-US" dirty="0"/>
              <a:t>Month Day, YYYY</a:t>
            </a:r>
          </a:p>
        </p:txBody>
      </p:sp>
    </p:spTree>
    <p:extLst>
      <p:ext uri="{BB962C8B-B14F-4D97-AF65-F5344CB8AC3E}">
        <p14:creationId xmlns:p14="http://schemas.microsoft.com/office/powerpoint/2010/main" val="12697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Ref idx="1001">
        <a:schemeClr val="bg2"/>
      </p:bgRef>
    </p:bg>
    <p:spTree>
      <p:nvGrpSpPr>
        <p:cNvPr id="1" name="Shape 40"/>
        <p:cNvGrpSpPr/>
        <p:nvPr/>
      </p:nvGrpSpPr>
      <p:grpSpPr>
        <a:xfrm>
          <a:off x="0" y="0"/>
          <a:ext cx="0" cy="0"/>
          <a:chOff x="0" y="0"/>
          <a:chExt cx="0" cy="0"/>
        </a:xfrm>
      </p:grpSpPr>
      <p:sp>
        <p:nvSpPr>
          <p:cNvPr id="42" name="Shape 42"/>
          <p:cNvSpPr txBox="1">
            <a:spLocks noGrp="1"/>
          </p:cNvSpPr>
          <p:nvPr>
            <p:ph type="title"/>
          </p:nvPr>
        </p:nvSpPr>
        <p:spPr>
          <a:xfrm>
            <a:off x="609600" y="1701800"/>
            <a:ext cx="10058400" cy="2212149"/>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1"/>
              </a:buClr>
              <a:buSzPts val="3600"/>
              <a:buFont typeface="Helvetica Neue"/>
              <a:buNone/>
              <a:defRPr sz="48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43" name="Shape 4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7BCE8"/>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10668000" y="6356351"/>
            <a:ext cx="914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7BCE8"/>
                </a:solidFill>
                <a:latin typeface="Helvetica Neue"/>
                <a:ea typeface="Helvetica Neue"/>
                <a:cs typeface="Helvetica Neue"/>
                <a:sym typeface="Helvetica Neue"/>
              </a:defRPr>
            </a:lvl1pPr>
            <a:lvl2pPr marL="0" marR="0" lvl="1" indent="0" algn="r" rtl="0">
              <a:spcBef>
                <a:spcPts val="0"/>
              </a:spcBef>
              <a:buNone/>
              <a:defRPr sz="1200">
                <a:solidFill>
                  <a:srgbClr val="87BCE8"/>
                </a:solidFill>
                <a:latin typeface="Helvetica Neue"/>
                <a:ea typeface="Helvetica Neue"/>
                <a:cs typeface="Helvetica Neue"/>
                <a:sym typeface="Helvetica Neue"/>
              </a:defRPr>
            </a:lvl2pPr>
            <a:lvl3pPr marL="0" marR="0" lvl="2" indent="0" algn="r" rtl="0">
              <a:spcBef>
                <a:spcPts val="0"/>
              </a:spcBef>
              <a:buNone/>
              <a:defRPr sz="1200">
                <a:solidFill>
                  <a:srgbClr val="87BCE8"/>
                </a:solidFill>
                <a:latin typeface="Helvetica Neue"/>
                <a:ea typeface="Helvetica Neue"/>
                <a:cs typeface="Helvetica Neue"/>
                <a:sym typeface="Helvetica Neue"/>
              </a:defRPr>
            </a:lvl3pPr>
            <a:lvl4pPr marL="0" marR="0" lvl="3" indent="0" algn="r" rtl="0">
              <a:spcBef>
                <a:spcPts val="0"/>
              </a:spcBef>
              <a:buNone/>
              <a:defRPr sz="1200">
                <a:solidFill>
                  <a:srgbClr val="87BCE8"/>
                </a:solidFill>
                <a:latin typeface="Helvetica Neue"/>
                <a:ea typeface="Helvetica Neue"/>
                <a:cs typeface="Helvetica Neue"/>
                <a:sym typeface="Helvetica Neue"/>
              </a:defRPr>
            </a:lvl4pPr>
            <a:lvl5pPr marL="0" marR="0" lvl="4" indent="0" algn="r" rtl="0">
              <a:spcBef>
                <a:spcPts val="0"/>
              </a:spcBef>
              <a:buNone/>
              <a:defRPr sz="1200">
                <a:solidFill>
                  <a:srgbClr val="87BCE8"/>
                </a:solidFill>
                <a:latin typeface="Helvetica Neue"/>
                <a:ea typeface="Helvetica Neue"/>
                <a:cs typeface="Helvetica Neue"/>
                <a:sym typeface="Helvetica Neue"/>
              </a:defRPr>
            </a:lvl5pPr>
            <a:lvl6pPr marL="0" marR="0" lvl="5" indent="0" algn="r" rtl="0">
              <a:spcBef>
                <a:spcPts val="0"/>
              </a:spcBef>
              <a:buNone/>
              <a:defRPr sz="1200">
                <a:solidFill>
                  <a:srgbClr val="87BCE8"/>
                </a:solidFill>
                <a:latin typeface="Helvetica Neue"/>
                <a:ea typeface="Helvetica Neue"/>
                <a:cs typeface="Helvetica Neue"/>
                <a:sym typeface="Helvetica Neue"/>
              </a:defRPr>
            </a:lvl6pPr>
            <a:lvl7pPr marL="0" marR="0" lvl="6" indent="0" algn="r" rtl="0">
              <a:spcBef>
                <a:spcPts val="0"/>
              </a:spcBef>
              <a:buNone/>
              <a:defRPr sz="1200">
                <a:solidFill>
                  <a:srgbClr val="87BCE8"/>
                </a:solidFill>
                <a:latin typeface="Helvetica Neue"/>
                <a:ea typeface="Helvetica Neue"/>
                <a:cs typeface="Helvetica Neue"/>
                <a:sym typeface="Helvetica Neue"/>
              </a:defRPr>
            </a:lvl7pPr>
            <a:lvl8pPr marL="0" marR="0" lvl="7" indent="0" algn="r" rtl="0">
              <a:spcBef>
                <a:spcPts val="0"/>
              </a:spcBef>
              <a:buNone/>
              <a:defRPr sz="1200">
                <a:solidFill>
                  <a:srgbClr val="87BCE8"/>
                </a:solidFill>
                <a:latin typeface="Helvetica Neue"/>
                <a:ea typeface="Helvetica Neue"/>
                <a:cs typeface="Helvetica Neue"/>
                <a:sym typeface="Helvetica Neue"/>
              </a:defRPr>
            </a:lvl8pPr>
            <a:lvl9pPr marL="0" marR="0" lvl="8" indent="0" algn="r" rtl="0">
              <a:spcBef>
                <a:spcPts val="0"/>
              </a:spcBef>
              <a:buNone/>
              <a:defRPr sz="1200">
                <a:solidFill>
                  <a:srgbClr val="87BCE8"/>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
        <p:nvSpPr>
          <p:cNvPr id="45" name="Shape 45"/>
          <p:cNvSpPr txBox="1">
            <a:spLocks noGrp="1"/>
          </p:cNvSpPr>
          <p:nvPr>
            <p:ph type="body" idx="1"/>
          </p:nvPr>
        </p:nvSpPr>
        <p:spPr>
          <a:xfrm>
            <a:off x="609600" y="3962634"/>
            <a:ext cx="10058400" cy="670327"/>
          </a:xfrm>
          <a:prstGeom prst="rect">
            <a:avLst/>
          </a:prstGeom>
          <a:noFill/>
          <a:ln>
            <a:noFill/>
          </a:ln>
        </p:spPr>
        <p:txBody>
          <a:bodyPr spcFirstLastPara="1" wrap="square" lIns="91425" tIns="45700" rIns="91425" bIns="45700" anchor="t" anchorCtr="0"/>
          <a:lstStyle>
            <a:lvl1pPr marL="609585" marR="0" lvl="0" indent="-304792" algn="l" rtl="0">
              <a:lnSpc>
                <a:spcPct val="120000"/>
              </a:lnSpc>
              <a:spcBef>
                <a:spcPts val="0"/>
              </a:spcBef>
              <a:spcAft>
                <a:spcPts val="0"/>
              </a:spcAft>
              <a:buClr>
                <a:schemeClr val="lt1"/>
              </a:buClr>
              <a:buSzPts val="2000"/>
              <a:buFont typeface="Arial"/>
              <a:buNone/>
              <a:defRPr sz="2667" b="0" i="0" u="none" strike="noStrike" cap="none">
                <a:solidFill>
                  <a:schemeClr val="lt1"/>
                </a:solidFill>
                <a:latin typeface="Helvetica Neue"/>
                <a:ea typeface="Helvetica Neue"/>
                <a:cs typeface="Helvetica Neue"/>
                <a:sym typeface="Helvetica Neue"/>
              </a:defRPr>
            </a:lvl1pPr>
            <a:lvl2pPr marL="1219170" marR="0" lvl="1" indent="-304792" algn="l" rtl="0">
              <a:lnSpc>
                <a:spcPct val="120000"/>
              </a:lnSpc>
              <a:spcBef>
                <a:spcPts val="800"/>
              </a:spcBef>
              <a:spcAft>
                <a:spcPts val="0"/>
              </a:spcAft>
              <a:buClr>
                <a:schemeClr val="lt1"/>
              </a:buClr>
              <a:buSzPts val="2000"/>
              <a:buFont typeface="Arial"/>
              <a:buNone/>
              <a:defRPr sz="2667" b="0" i="0" u="none" strike="noStrike" cap="none">
                <a:solidFill>
                  <a:schemeClr val="lt1"/>
                </a:solidFill>
                <a:latin typeface="Helvetica Neue"/>
                <a:ea typeface="Helvetica Neue"/>
                <a:cs typeface="Helvetica Neue"/>
                <a:sym typeface="Helvetica Neue"/>
              </a:defRPr>
            </a:lvl2pPr>
            <a:lvl3pPr marL="1828754" marR="0" lvl="2" indent="-304792" algn="l" rtl="0">
              <a:lnSpc>
                <a:spcPct val="120000"/>
              </a:lnSpc>
              <a:spcBef>
                <a:spcPts val="800"/>
              </a:spcBef>
              <a:spcAft>
                <a:spcPts val="0"/>
              </a:spcAft>
              <a:buClr>
                <a:schemeClr val="lt1"/>
              </a:buClr>
              <a:buSzPts val="2000"/>
              <a:buFont typeface="Arial"/>
              <a:buNone/>
              <a:defRPr sz="2667" b="0" i="0" u="none" strike="noStrike" cap="none">
                <a:solidFill>
                  <a:schemeClr val="lt1"/>
                </a:solidFill>
                <a:latin typeface="Helvetica Neue"/>
                <a:ea typeface="Helvetica Neue"/>
                <a:cs typeface="Helvetica Neue"/>
                <a:sym typeface="Helvetica Neue"/>
              </a:defRPr>
            </a:lvl3pPr>
            <a:lvl4pPr marL="2438339" marR="0" lvl="3" indent="-304792" algn="l" rtl="0">
              <a:lnSpc>
                <a:spcPct val="120000"/>
              </a:lnSpc>
              <a:spcBef>
                <a:spcPts val="800"/>
              </a:spcBef>
              <a:spcAft>
                <a:spcPts val="0"/>
              </a:spcAft>
              <a:buClr>
                <a:schemeClr val="lt1"/>
              </a:buClr>
              <a:buSzPts val="2000"/>
              <a:buFont typeface="Arial"/>
              <a:buNone/>
              <a:defRPr sz="2667" b="0" i="0" u="none" strike="noStrike" cap="none">
                <a:solidFill>
                  <a:schemeClr val="lt1"/>
                </a:solidFill>
                <a:latin typeface="Helvetica Neue"/>
                <a:ea typeface="Helvetica Neue"/>
                <a:cs typeface="Helvetica Neue"/>
                <a:sym typeface="Helvetica Neue"/>
              </a:defRPr>
            </a:lvl4pPr>
            <a:lvl5pPr marL="3047924" marR="0" lvl="4" indent="-304792" algn="l" rtl="0">
              <a:lnSpc>
                <a:spcPct val="120000"/>
              </a:lnSpc>
              <a:spcBef>
                <a:spcPts val="800"/>
              </a:spcBef>
              <a:spcAft>
                <a:spcPts val="0"/>
              </a:spcAft>
              <a:buClr>
                <a:schemeClr val="lt1"/>
              </a:buClr>
              <a:buSzPts val="2000"/>
              <a:buFont typeface="Arial"/>
              <a:buNone/>
              <a:defRPr sz="2667" b="0" i="0" u="none" strike="noStrike" cap="none">
                <a:solidFill>
                  <a:schemeClr val="lt1"/>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4597142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685800"/>
            <a:ext cx="10058400" cy="839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accent1"/>
              </a:buClr>
              <a:buSzPts val="2800"/>
              <a:buFont typeface="Helvetica Neue"/>
              <a:buNone/>
              <a:defRPr sz="3733" b="1" i="0" u="none" strike="noStrike" cap="none">
                <a:solidFill>
                  <a:schemeClr val="accent1"/>
                </a:solidFill>
                <a:latin typeface="Helvetica Neue"/>
                <a:ea typeface="Helvetica Neue"/>
                <a:cs typeface="Helvetica Neue"/>
                <a:sym typeface="Helvetica Neue"/>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26" name="Shape 26"/>
          <p:cNvSpPr txBox="1">
            <a:spLocks noGrp="1"/>
          </p:cNvSpPr>
          <p:nvPr>
            <p:ph type="body" idx="1"/>
          </p:nvPr>
        </p:nvSpPr>
        <p:spPr>
          <a:xfrm>
            <a:off x="387356" y="979488"/>
            <a:ext cx="11068049" cy="5049837"/>
          </a:xfrm>
          <a:prstGeom prst="rect">
            <a:avLst/>
          </a:prstGeom>
          <a:noFill/>
          <a:ln>
            <a:noFill/>
          </a:ln>
        </p:spPr>
        <p:txBody>
          <a:bodyPr spcFirstLastPara="1" wrap="square" lIns="91425" tIns="45700" rIns="91425" bIns="45700" anchor="t" anchorCtr="0"/>
          <a:lstStyle>
            <a:lvl1pPr marL="609585" marR="0" lvl="0" indent="-474121" algn="l" rtl="0">
              <a:lnSpc>
                <a:spcPct val="120000"/>
              </a:lnSpc>
              <a:spcBef>
                <a:spcPts val="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1pPr>
            <a:lvl2pPr marL="1219170" marR="0" lvl="1"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2pPr>
            <a:lvl3pPr marL="1828754" marR="0" lvl="2"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3pPr>
            <a:lvl4pPr marL="2438339" marR="0" lvl="3"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4pPr>
            <a:lvl5pPr marL="3047924" marR="0" lvl="4"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lide Number Placeholder 4">
            <a:extLst>
              <a:ext uri="{FF2B5EF4-FFF2-40B4-BE49-F238E27FC236}">
                <a16:creationId xmlns:a16="http://schemas.microsoft.com/office/drawing/2014/main" id="{B0230171-DA34-944E-8D7B-91AD33C1B55F}"/>
              </a:ext>
            </a:extLst>
          </p:cNvPr>
          <p:cNvSpPr>
            <a:spLocks noGrp="1"/>
          </p:cNvSpPr>
          <p:nvPr>
            <p:ph type="sldNum" sz="quarter" idx="12"/>
          </p:nvPr>
        </p:nvSpPr>
        <p:spPr>
          <a:xfrm>
            <a:off x="8610600" y="6025896"/>
            <a:ext cx="2743200" cy="365125"/>
          </a:xfrm>
        </p:spPr>
        <p:txBody>
          <a:bodyPr/>
          <a:lstStyle/>
          <a:p>
            <a:fld id="{C9F7588F-6348-F24B-A92C-146CC9ED7FC5}" type="slidenum">
              <a:rPr lang="en-US" smtClean="0"/>
              <a:pPr/>
              <a:t>‹#›</a:t>
            </a:fld>
            <a:endParaRPr lang="en-US" dirty="0"/>
          </a:p>
        </p:txBody>
      </p:sp>
    </p:spTree>
    <p:extLst>
      <p:ext uri="{BB962C8B-B14F-4D97-AF65-F5344CB8AC3E}">
        <p14:creationId xmlns:p14="http://schemas.microsoft.com/office/powerpoint/2010/main" val="148419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800"/>
            <a:ext cx="10058400" cy="2212149"/>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609600" y="6356352"/>
            <a:ext cx="2743200" cy="365125"/>
          </a:xfrm>
          <a:prstGeom prst="rect">
            <a:avLst/>
          </a:prstGeom>
        </p:spPr>
        <p:txBody>
          <a:bodyPr/>
          <a:lstStyle>
            <a:lvl1pPr>
              <a:defRPr b="0" i="0">
                <a:solidFill>
                  <a:schemeClr val="tx1">
                    <a:lumMod val="40000"/>
                    <a:lumOff val="60000"/>
                  </a:schemeClr>
                </a:solidFill>
                <a:latin typeface="Calibri" panose="020F0502020204030204" pitchFamily="34" charset="0"/>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10668000" y="6356352"/>
            <a:ext cx="914400" cy="365125"/>
          </a:xfrm>
          <a:prstGeom prst="rect">
            <a:avLst/>
          </a:prstGeom>
        </p:spPr>
        <p:txBody>
          <a:bodyPr/>
          <a:lstStyle>
            <a:lvl1pPr>
              <a:defRPr>
                <a:solidFill>
                  <a:schemeClr val="tx1">
                    <a:lumMod val="40000"/>
                    <a:lumOff val="60000"/>
                  </a:schemeClr>
                </a:solidFill>
              </a:defRPr>
            </a:lvl1pPr>
          </a:lstStyle>
          <a:p>
            <a:fld id="{C9F7588F-6348-F24B-A92C-146CC9ED7FC5}" type="slidenum">
              <a:rPr lang="en-US" smtClean="0"/>
              <a:pPr/>
              <a:t>‹#›</a:t>
            </a:fld>
            <a:endParaRPr lang="en-US" dirty="0"/>
          </a:p>
        </p:txBody>
      </p:sp>
      <p:sp>
        <p:nvSpPr>
          <p:cNvPr id="13" name="Text Placeholder 12">
            <a:extLst>
              <a:ext uri="{FF2B5EF4-FFF2-40B4-BE49-F238E27FC236}">
                <a16:creationId xmlns:a16="http://schemas.microsoft.com/office/drawing/2014/main" id="{BFD32B6E-CB65-6444-AC6F-B99C81A5FF95}"/>
              </a:ext>
            </a:extLst>
          </p:cNvPr>
          <p:cNvSpPr>
            <a:spLocks noGrp="1"/>
          </p:cNvSpPr>
          <p:nvPr>
            <p:ph type="body" sz="quarter" idx="14"/>
          </p:nvPr>
        </p:nvSpPr>
        <p:spPr>
          <a:xfrm>
            <a:off x="609600" y="3962635"/>
            <a:ext cx="10058400" cy="670327"/>
          </a:xfrm>
        </p:spPr>
        <p:txBody>
          <a:bodyPr/>
          <a:lstStyle>
            <a:lvl1pPr marL="0" indent="0">
              <a:buNone/>
              <a:defRPr>
                <a:solidFill>
                  <a:schemeClr val="bg1"/>
                </a:solidFill>
              </a:defRPr>
            </a:lvl1pPr>
            <a:lvl2pPr marL="342891" indent="0">
              <a:buNone/>
              <a:defRPr>
                <a:solidFill>
                  <a:schemeClr val="bg1"/>
                </a:solidFill>
              </a:defRPr>
            </a:lvl2pPr>
            <a:lvl3pPr marL="685783" indent="0">
              <a:buNone/>
              <a:defRPr>
                <a:solidFill>
                  <a:schemeClr val="bg1"/>
                </a:solidFill>
              </a:defRPr>
            </a:lvl3pPr>
            <a:lvl4pPr marL="1028674" indent="0">
              <a:buNone/>
              <a:defRPr>
                <a:solidFill>
                  <a:schemeClr val="bg1"/>
                </a:solidFill>
              </a:defRPr>
            </a:lvl4pPr>
            <a:lvl5pPr marL="1371566"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827882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19"/>
            <a:ext cx="105156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170086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 API Pledg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AEC455A-4A8A-0245-A3F9-62D41454E183}"/>
              </a:ext>
            </a:extLst>
          </p:cNvPr>
          <p:cNvSpPr>
            <a:spLocks noGrp="1"/>
          </p:cNvSpPr>
          <p:nvPr>
            <p:ph type="title" hasCustomPrompt="1"/>
          </p:nvPr>
        </p:nvSpPr>
        <p:spPr/>
        <p:txBody>
          <a:bodyPr/>
          <a:lstStyle>
            <a:lvl1pPr>
              <a:defRPr>
                <a:solidFill>
                  <a:srgbClr val="112E50"/>
                </a:solidFill>
              </a:defRPr>
            </a:lvl1pPr>
          </a:lstStyle>
          <a:p>
            <a:r>
              <a:rPr lang="en-US" dirty="0"/>
              <a:t>Insert Title, 28pt Calibri Bold</a:t>
            </a:r>
          </a:p>
        </p:txBody>
      </p:sp>
      <p:sp>
        <p:nvSpPr>
          <p:cNvPr id="8" name="Content Placeholder">
            <a:extLst>
              <a:ext uri="{FF2B5EF4-FFF2-40B4-BE49-F238E27FC236}">
                <a16:creationId xmlns:a16="http://schemas.microsoft.com/office/drawing/2014/main" id="{F0CB15A8-A44D-A741-BCC0-1D32DA8AF0E5}"/>
              </a:ext>
            </a:extLst>
          </p:cNvPr>
          <p:cNvSpPr>
            <a:spLocks noGrp="1"/>
          </p:cNvSpPr>
          <p:nvPr>
            <p:ph sz="quarter" idx="12" hasCustomPrompt="1"/>
          </p:nvPr>
        </p:nvSpPr>
        <p:spPr>
          <a:xfrm>
            <a:off x="838200" y="1416052"/>
            <a:ext cx="10515600" cy="2026397"/>
          </a:xfrm>
        </p:spPr>
        <p:txBody>
          <a:bodyPr/>
          <a:lstStyle>
            <a:lvl1pPr>
              <a:defRPr/>
            </a:lvl1pPr>
            <a:lvl2pPr>
              <a:defRPr/>
            </a:lvl2pPr>
            <a:lvl3pPr>
              <a:defRPr/>
            </a:lvl3pPr>
            <a:lvl4pPr>
              <a:defRPr/>
            </a:lvl4p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10" name="Graphic Placeholder ">
            <a:extLst>
              <a:ext uri="{FF2B5EF4-FFF2-40B4-BE49-F238E27FC236}">
                <a16:creationId xmlns:a16="http://schemas.microsoft.com/office/drawing/2014/main" id="{F5334117-4140-9240-9B2F-D4259FC1C8FE}"/>
              </a:ext>
            </a:extLst>
          </p:cNvPr>
          <p:cNvSpPr>
            <a:spLocks noGrp="1"/>
          </p:cNvSpPr>
          <p:nvPr>
            <p:ph sz="quarter" idx="13" hasCustomPrompt="1"/>
          </p:nvPr>
        </p:nvSpPr>
        <p:spPr>
          <a:xfrm>
            <a:off x="838201" y="3807573"/>
            <a:ext cx="10515600" cy="889934"/>
          </a:xfrm>
        </p:spPr>
        <p:txBody>
          <a:bodyPr/>
          <a:lstStyle>
            <a:lvl1pPr marL="0" indent="0">
              <a:buNone/>
              <a:defRPr/>
            </a:lvl1pPr>
          </a:lstStyle>
          <a:p>
            <a:pPr lvl="0"/>
            <a:r>
              <a:rPr lang="en-US" dirty="0"/>
              <a:t>Graphic</a:t>
            </a:r>
          </a:p>
        </p:txBody>
      </p:sp>
      <p:sp>
        <p:nvSpPr>
          <p:cNvPr id="11" name="Graphic Placeholder ">
            <a:extLst>
              <a:ext uri="{FF2B5EF4-FFF2-40B4-BE49-F238E27FC236}">
                <a16:creationId xmlns:a16="http://schemas.microsoft.com/office/drawing/2014/main" id="{AD582254-12BE-FE41-9439-CD206BD35053}"/>
              </a:ext>
            </a:extLst>
          </p:cNvPr>
          <p:cNvSpPr>
            <a:spLocks noGrp="1"/>
          </p:cNvSpPr>
          <p:nvPr>
            <p:ph sz="quarter" idx="14" hasCustomPrompt="1"/>
          </p:nvPr>
        </p:nvSpPr>
        <p:spPr>
          <a:xfrm>
            <a:off x="838201" y="4937126"/>
            <a:ext cx="10515600" cy="889934"/>
          </a:xfrm>
        </p:spPr>
        <p:txBody>
          <a:bodyPr/>
          <a:lstStyle>
            <a:lvl1pPr marL="0" indent="0">
              <a:buNone/>
              <a:defRPr/>
            </a:lvl1pPr>
          </a:lstStyle>
          <a:p>
            <a:pPr lvl="0"/>
            <a:r>
              <a:rPr lang="en-US" dirty="0"/>
              <a:t>Graphic</a:t>
            </a:r>
          </a:p>
        </p:txBody>
      </p:sp>
      <p:sp>
        <p:nvSpPr>
          <p:cNvPr id="4" name="Slide Number Placeholder">
            <a:extLst>
              <a:ext uri="{FF2B5EF4-FFF2-40B4-BE49-F238E27FC236}">
                <a16:creationId xmlns:a16="http://schemas.microsoft.com/office/drawing/2014/main" id="{899A749A-8B8C-D547-B588-381ED35D35A7}"/>
              </a:ext>
            </a:extLst>
          </p:cNvPr>
          <p:cNvSpPr>
            <a:spLocks noGrp="1"/>
          </p:cNvSpPr>
          <p:nvPr>
            <p:ph type="sldNum" sz="quarter" idx="11"/>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424500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ig Idea">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73004D-8F3E-ED45-9503-A4A8B6605F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3396A5E-11B5-9849-9A28-CDB9F441EA66}"/>
              </a:ext>
            </a:extLst>
          </p:cNvPr>
          <p:cNvSpPr>
            <a:spLocks noGrp="1"/>
          </p:cNvSpPr>
          <p:nvPr>
            <p:ph type="sldNum" sz="quarter" idx="12"/>
          </p:nvPr>
        </p:nvSpPr>
        <p:spPr/>
        <p:txBody>
          <a:bodyPr/>
          <a:lstStyle/>
          <a:p>
            <a:fld id="{C9F7588F-6348-F24B-A92C-146CC9ED7FC5}" type="slidenum">
              <a:rPr lang="en-US" smtClean="0"/>
              <a:pPr/>
              <a:t>‹#›</a:t>
            </a:fld>
            <a:endParaRPr lang="en-US" dirty="0"/>
          </a:p>
        </p:txBody>
      </p:sp>
      <p:sp>
        <p:nvSpPr>
          <p:cNvPr id="7" name="Content Placeholder 6">
            <a:extLst>
              <a:ext uri="{FF2B5EF4-FFF2-40B4-BE49-F238E27FC236}">
                <a16:creationId xmlns:a16="http://schemas.microsoft.com/office/drawing/2014/main" id="{2E49152D-53F3-6943-AAFE-FE10F1F9D299}"/>
              </a:ext>
            </a:extLst>
          </p:cNvPr>
          <p:cNvSpPr>
            <a:spLocks noGrp="1"/>
          </p:cNvSpPr>
          <p:nvPr>
            <p:ph sz="quarter" idx="13"/>
          </p:nvPr>
        </p:nvSpPr>
        <p:spPr>
          <a:xfrm>
            <a:off x="609600" y="330200"/>
            <a:ext cx="10972800" cy="5842000"/>
          </a:xfrm>
        </p:spPr>
        <p:txBody>
          <a:bodyPr anchor="ctr">
            <a:normAutofit/>
          </a:bodyPr>
          <a:lstStyle>
            <a:lvl1pPr marL="0" indent="0">
              <a:buNone/>
              <a:defRPr sz="3733"/>
            </a:lvl1pPr>
            <a:lvl2pPr marL="457189" indent="0">
              <a:buNone/>
              <a:defRPr sz="3733"/>
            </a:lvl2pPr>
            <a:lvl3pPr marL="914377" indent="0">
              <a:buNone/>
              <a:defRPr sz="3733"/>
            </a:lvl3pPr>
            <a:lvl4pPr marL="1371566" indent="0">
              <a:buNone/>
              <a:defRPr sz="3733"/>
            </a:lvl4pPr>
            <a:lvl5pPr marL="1828754" indent="0">
              <a:buNone/>
              <a:defRPr sz="3733"/>
            </a:lvl5pPr>
          </a:lstStyle>
          <a:p>
            <a:pPr lvl="0"/>
            <a:r>
              <a:rPr lang="en-US"/>
              <a:t>Click to edit Master text styles</a:t>
            </a:r>
          </a:p>
        </p:txBody>
      </p:sp>
    </p:spTree>
    <p:extLst>
      <p:ext uri="{BB962C8B-B14F-4D97-AF65-F5344CB8AC3E}">
        <p14:creationId xmlns:p14="http://schemas.microsoft.com/office/powerpoint/2010/main" val="240140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sz="half" idx="1"/>
          </p:nvPr>
        </p:nvSpPr>
        <p:spPr>
          <a:xfrm>
            <a:off x="609600" y="2475721"/>
            <a:ext cx="5486400" cy="3701244"/>
          </a:xfrm>
          <a:solidFill>
            <a:schemeClr val="bg1">
              <a:lumMod val="95000"/>
            </a:schemeClr>
          </a:solidFill>
          <a:ln w="76200">
            <a:solidFill>
              <a:schemeClr val="bg1"/>
            </a:solidFill>
          </a:ln>
        </p:spPr>
        <p:txBody>
          <a:bodyPr vert="horz" lIns="274320" tIns="228600" rIns="274320" bIns="22860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0"/>
              </a:spcBef>
            </a:pPr>
            <a:r>
              <a:rPr lang="en-US"/>
              <a:t>Click to edit Master text styles</a:t>
            </a:r>
          </a:p>
          <a:p>
            <a:pPr lvl="1">
              <a:spcBef>
                <a:spcPts val="0"/>
              </a:spcBef>
            </a:pPr>
            <a:r>
              <a:rPr lang="en-US"/>
              <a:t>Second level</a:t>
            </a:r>
          </a:p>
          <a:p>
            <a:pPr lvl="2">
              <a:spcBef>
                <a:spcPts val="0"/>
              </a:spcBef>
            </a:pPr>
            <a:r>
              <a:rPr lang="en-US"/>
              <a:t>Third level</a:t>
            </a:r>
          </a:p>
          <a:p>
            <a:pPr lvl="3">
              <a:spcBef>
                <a:spcPts val="0"/>
              </a:spcBef>
            </a:pPr>
            <a:r>
              <a:rPr lang="en-US"/>
              <a:t>Fourth level</a:t>
            </a:r>
          </a:p>
          <a:p>
            <a:pPr lvl="4">
              <a:spcBef>
                <a:spcPts val="0"/>
              </a:spcBef>
            </a:pPr>
            <a:r>
              <a:rPr lang="en-US"/>
              <a:t>Fifth level</a:t>
            </a:r>
            <a:endParaRPr lang="en-US" dirty="0"/>
          </a:p>
        </p:txBody>
      </p:sp>
      <p:sp>
        <p:nvSpPr>
          <p:cNvPr id="4" name="Content Placeholder 3"/>
          <p:cNvSpPr>
            <a:spLocks noGrp="1"/>
          </p:cNvSpPr>
          <p:nvPr>
            <p:ph sz="half" idx="2"/>
          </p:nvPr>
        </p:nvSpPr>
        <p:spPr>
          <a:xfrm>
            <a:off x="6096000" y="2475721"/>
            <a:ext cx="5486400" cy="3701244"/>
          </a:xfrm>
          <a:solidFill>
            <a:schemeClr val="bg1">
              <a:lumMod val="95000"/>
            </a:schemeClr>
          </a:solidFill>
          <a:ln w="76200">
            <a:solidFill>
              <a:schemeClr val="bg1"/>
            </a:solidFill>
          </a:ln>
        </p:spPr>
        <p:txBody>
          <a:bodyPr vert="horz" lIns="274320" tIns="228600" rIns="274320" bIns="228600" rtlCol="0">
            <a:normAutofit/>
          </a:bodyPr>
          <a:lstStyle>
            <a:lvl1pPr marL="304792" indent="-304792" algn="l" defTabSz="914377" rtl="0" eaLnBrk="1" latinLnBrk="0" hangingPunct="1">
              <a:lnSpc>
                <a:spcPct val="120000"/>
              </a:lnSpc>
              <a:spcBef>
                <a:spcPts val="0"/>
              </a:spcBef>
              <a:spcAft>
                <a:spcPts val="800"/>
              </a:spcAft>
              <a:buFont typeface="Arial" panose="020B0604020202020204" pitchFamily="34" charset="0"/>
              <a:buChar char="•"/>
              <a:defRPr lang="en-US" sz="2667" kern="1200" dirty="0" smtClean="0">
                <a:solidFill>
                  <a:schemeClr val="tx2"/>
                </a:solidFill>
                <a:latin typeface="Helvetica Neue"/>
                <a:ea typeface="+mn-ea"/>
                <a:cs typeface="+mn-cs"/>
              </a:defRPr>
            </a:lvl1pPr>
            <a:lvl2pPr marL="755885" indent="-304792" algn="l" defTabSz="914377" rtl="0" eaLnBrk="1" latinLnBrk="0" hangingPunct="1">
              <a:lnSpc>
                <a:spcPct val="120000"/>
              </a:lnSpc>
              <a:spcBef>
                <a:spcPts val="0"/>
              </a:spcBef>
              <a:spcAft>
                <a:spcPts val="800"/>
              </a:spcAft>
              <a:buFont typeface="Arial" panose="020B0604020202020204" pitchFamily="34" charset="0"/>
              <a:buChar char="•"/>
              <a:defRPr lang="en-US" sz="2667" kern="1200" dirty="0" smtClean="0">
                <a:solidFill>
                  <a:schemeClr val="tx2"/>
                </a:solidFill>
                <a:latin typeface="Helvetica Neue"/>
                <a:ea typeface="+mn-ea"/>
                <a:cs typeface="+mn-cs"/>
              </a:defRPr>
            </a:lvl2pPr>
            <a:lvl3pPr marL="1219170" indent="-304792" algn="l" defTabSz="914377" rtl="0" eaLnBrk="1" latinLnBrk="0" hangingPunct="1">
              <a:lnSpc>
                <a:spcPct val="120000"/>
              </a:lnSpc>
              <a:spcBef>
                <a:spcPts val="0"/>
              </a:spcBef>
              <a:spcAft>
                <a:spcPts val="800"/>
              </a:spcAft>
              <a:buFont typeface="Arial" panose="020B0604020202020204" pitchFamily="34" charset="0"/>
              <a:buChar char="•"/>
              <a:defRPr lang="en-US" sz="2667" kern="1200" dirty="0" smtClean="0">
                <a:solidFill>
                  <a:schemeClr val="tx2"/>
                </a:solidFill>
                <a:latin typeface="Helvetica Neue"/>
                <a:ea typeface="+mn-ea"/>
                <a:cs typeface="+mn-cs"/>
              </a:defRPr>
            </a:lvl3pPr>
            <a:lvl4pPr marL="1670262" indent="-304792" algn="l" defTabSz="914377" rtl="0" eaLnBrk="1" latinLnBrk="0" hangingPunct="1">
              <a:lnSpc>
                <a:spcPct val="120000"/>
              </a:lnSpc>
              <a:spcBef>
                <a:spcPts val="0"/>
              </a:spcBef>
              <a:spcAft>
                <a:spcPts val="800"/>
              </a:spcAft>
              <a:buFont typeface="Arial" panose="020B0604020202020204" pitchFamily="34" charset="0"/>
              <a:buChar char="•"/>
              <a:defRPr lang="en-US" sz="2667" kern="1200" dirty="0" smtClean="0">
                <a:solidFill>
                  <a:schemeClr val="tx2"/>
                </a:solidFill>
                <a:latin typeface="Helvetica Neue"/>
                <a:ea typeface="+mn-ea"/>
                <a:cs typeface="+mn-cs"/>
              </a:defRPr>
            </a:lvl4pPr>
            <a:lvl5pPr marL="2133547" indent="-304792" algn="l" defTabSz="914377" rtl="0" eaLnBrk="1" latinLnBrk="0" hangingPunct="1">
              <a:lnSpc>
                <a:spcPct val="120000"/>
              </a:lnSpc>
              <a:spcBef>
                <a:spcPts val="0"/>
              </a:spcBef>
              <a:spcAft>
                <a:spcPts val="800"/>
              </a:spcAft>
              <a:buFont typeface="Arial" panose="020B0604020202020204" pitchFamily="34" charset="0"/>
              <a:buChar char="•"/>
              <a:defRPr lang="en-US" sz="2667" kern="1200" dirty="0">
                <a:solidFill>
                  <a:schemeClr val="tx2"/>
                </a:solidFill>
                <a:latin typeface="Helvetica Neue"/>
                <a:ea typeface="+mn-ea"/>
                <a:cs typeface="+mn-cs"/>
              </a:defRPr>
            </a:lvl5pPr>
          </a:lstStyle>
          <a:p>
            <a:pPr marL="304792" lvl="0" indent="-304792" algn="l" defTabSz="914377" rtl="0" eaLnBrk="1" latinLnBrk="0" hangingPunct="1">
              <a:lnSpc>
                <a:spcPct val="120000"/>
              </a:lnSpc>
              <a:spcBef>
                <a:spcPts val="0"/>
              </a:spcBef>
              <a:spcAft>
                <a:spcPts val="800"/>
              </a:spcAft>
              <a:buFont typeface="Arial" panose="020B0604020202020204" pitchFamily="34" charset="0"/>
              <a:buChar char="•"/>
            </a:pPr>
            <a:r>
              <a:rPr lang="en-US" dirty="0"/>
              <a:t>Click to edit Master text styles</a:t>
            </a:r>
          </a:p>
          <a:p>
            <a:pPr marL="304792" lvl="1" indent="-304792" algn="l" defTabSz="914377" rtl="0" eaLnBrk="1" latinLnBrk="0" hangingPunct="1">
              <a:lnSpc>
                <a:spcPct val="120000"/>
              </a:lnSpc>
              <a:spcBef>
                <a:spcPts val="0"/>
              </a:spcBef>
              <a:spcAft>
                <a:spcPts val="800"/>
              </a:spcAft>
              <a:buFont typeface="Arial" panose="020B0604020202020204" pitchFamily="34" charset="0"/>
              <a:buChar char="•"/>
            </a:pPr>
            <a:r>
              <a:rPr lang="en-US" dirty="0"/>
              <a:t>Second level</a:t>
            </a:r>
          </a:p>
          <a:p>
            <a:pPr marL="304792" lvl="2" indent="-304792" algn="l" defTabSz="914377" rtl="0" eaLnBrk="1" latinLnBrk="0" hangingPunct="1">
              <a:lnSpc>
                <a:spcPct val="120000"/>
              </a:lnSpc>
              <a:spcBef>
                <a:spcPts val="0"/>
              </a:spcBef>
              <a:spcAft>
                <a:spcPts val="800"/>
              </a:spcAft>
              <a:buFont typeface="Arial" panose="020B0604020202020204" pitchFamily="34" charset="0"/>
              <a:buChar char="•"/>
            </a:pPr>
            <a:r>
              <a:rPr lang="en-US" dirty="0"/>
              <a:t>Third level</a:t>
            </a:r>
          </a:p>
          <a:p>
            <a:pPr marL="304792" lvl="3" indent="-304792" algn="l" defTabSz="914377" rtl="0" eaLnBrk="1" latinLnBrk="0" hangingPunct="1">
              <a:lnSpc>
                <a:spcPct val="120000"/>
              </a:lnSpc>
              <a:spcBef>
                <a:spcPts val="0"/>
              </a:spcBef>
              <a:spcAft>
                <a:spcPts val="800"/>
              </a:spcAft>
              <a:buFont typeface="Arial" panose="020B0604020202020204" pitchFamily="34" charset="0"/>
              <a:buChar char="•"/>
            </a:pPr>
            <a:r>
              <a:rPr lang="en-US" dirty="0"/>
              <a:t>Fourth level</a:t>
            </a:r>
          </a:p>
          <a:p>
            <a:pPr marL="304792" lvl="4" indent="-304792" algn="l" defTabSz="914377" rtl="0" eaLnBrk="1" latinLnBrk="0" hangingPunct="1">
              <a:lnSpc>
                <a:spcPct val="120000"/>
              </a:lnSpc>
              <a:spcBef>
                <a:spcPts val="0"/>
              </a:spcBef>
              <a:spcAft>
                <a:spcPts val="800"/>
              </a:spcAft>
              <a:buFont typeface="Arial" panose="020B0604020202020204" pitchFamily="34" charset="0"/>
              <a:buChar char="•"/>
            </a:pPr>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68000" y="6356351"/>
            <a:ext cx="914400" cy="365125"/>
          </a:xfrm>
          <a:prstGeom prst="rect">
            <a:avLst/>
          </a:prstGeom>
        </p:spPr>
        <p:txBody>
          <a:bodyPr/>
          <a:lstStyle/>
          <a:p>
            <a:fld id="{C9F7588F-6348-F24B-A92C-146CC9ED7FC5}" type="slidenum">
              <a:rPr lang="en-US" smtClean="0"/>
              <a:t>‹#›</a:t>
            </a:fld>
            <a:endParaRPr lang="en-US" dirty="0"/>
          </a:p>
        </p:txBody>
      </p:sp>
      <p:sp>
        <p:nvSpPr>
          <p:cNvPr id="10" name="Content Placeholder 2">
            <a:extLst>
              <a:ext uri="{FF2B5EF4-FFF2-40B4-BE49-F238E27FC236}">
                <a16:creationId xmlns:a16="http://schemas.microsoft.com/office/drawing/2014/main" id="{319B0713-261F-C242-898D-C482CFC64CC6}"/>
              </a:ext>
            </a:extLst>
          </p:cNvPr>
          <p:cNvSpPr>
            <a:spLocks noGrp="1"/>
          </p:cNvSpPr>
          <p:nvPr>
            <p:ph idx="14"/>
          </p:nvPr>
        </p:nvSpPr>
        <p:spPr>
          <a:xfrm>
            <a:off x="609600" y="1701801"/>
            <a:ext cx="10058400" cy="597704"/>
          </a:xfrm>
        </p:spPr>
        <p:txBody>
          <a:bodyPr/>
          <a:lstStyle>
            <a:lvl1pPr marL="0" indent="0">
              <a:buNone/>
              <a:defRPr/>
            </a:lvl1pPr>
          </a:lstStyle>
          <a:p>
            <a:pPr lvl="0"/>
            <a:r>
              <a:rPr lang="en-US"/>
              <a:t>Click to edit Master text styles</a:t>
            </a:r>
          </a:p>
        </p:txBody>
      </p:sp>
      <p:sp>
        <p:nvSpPr>
          <p:cNvPr id="11" name="Text Placeholder 7">
            <a:extLst>
              <a:ext uri="{FF2B5EF4-FFF2-40B4-BE49-F238E27FC236}">
                <a16:creationId xmlns:a16="http://schemas.microsoft.com/office/drawing/2014/main" id="{3EF8569E-97EE-8F4C-962F-384F20DF4FA1}"/>
              </a:ext>
            </a:extLst>
          </p:cNvPr>
          <p:cNvSpPr>
            <a:spLocks noGrp="1"/>
          </p:cNvSpPr>
          <p:nvPr>
            <p:ph type="body" sz="quarter" idx="13"/>
          </p:nvPr>
        </p:nvSpPr>
        <p:spPr>
          <a:xfrm>
            <a:off x="609600" y="330200"/>
            <a:ext cx="10058400" cy="355600"/>
          </a:xfrm>
        </p:spPr>
        <p:txBody>
          <a:bodyPr anchor="t">
            <a:noAutofit/>
          </a:bodyPr>
          <a:lstStyle>
            <a:lvl1pPr marL="0" indent="0">
              <a:buNone/>
              <a:defRPr sz="1600" b="1" cap="all" spc="67" baseline="0">
                <a:solidFill>
                  <a:schemeClr val="bg2"/>
                </a:solidFill>
              </a:defRPr>
            </a:lvl1pPr>
            <a:lvl2pPr>
              <a:defRPr sz="1333"/>
            </a:lvl2pPr>
            <a:lvl3pPr>
              <a:defRPr sz="1333"/>
            </a:lvl3pPr>
            <a:lvl4pPr>
              <a:defRPr sz="1333"/>
            </a:lvl4pPr>
            <a:lvl5pPr>
              <a:defRPr sz="1333"/>
            </a:lvl5pPr>
          </a:lstStyle>
          <a:p>
            <a:pPr lvl="0"/>
            <a:r>
              <a:rPr lang="en-US"/>
              <a:t>Click to edit Master text styles</a:t>
            </a:r>
          </a:p>
        </p:txBody>
      </p:sp>
    </p:spTree>
    <p:extLst>
      <p:ext uri="{BB962C8B-B14F-4D97-AF65-F5344CB8AC3E}">
        <p14:creationId xmlns:p14="http://schemas.microsoft.com/office/powerpoint/2010/main" val="778605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058400" cy="839787"/>
          </a:xfrm>
        </p:spPr>
        <p:txBody>
          <a:bodyPr anchor="t"/>
          <a:lstStyle/>
          <a:p>
            <a:r>
              <a:rPr lang="en-US"/>
              <a:t>Click to edit Master title style</a:t>
            </a:r>
            <a:endParaRPr lang="en-US" dirty="0"/>
          </a:p>
        </p:txBody>
      </p:sp>
      <p:sp>
        <p:nvSpPr>
          <p:cNvPr id="3" name="Content Placeholder 2"/>
          <p:cNvSpPr>
            <a:spLocks noGrp="1"/>
          </p:cNvSpPr>
          <p:nvPr>
            <p:ph idx="1"/>
          </p:nvPr>
        </p:nvSpPr>
        <p:spPr>
          <a:xfrm>
            <a:off x="609600" y="1701801"/>
            <a:ext cx="10058400" cy="447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68000" y="6356351"/>
            <a:ext cx="914400" cy="365125"/>
          </a:xfrm>
          <a:prstGeom prst="rect">
            <a:avLst/>
          </a:prstGeom>
        </p:spPr>
        <p:txBody>
          <a:bodyPr/>
          <a:lstStyle/>
          <a:p>
            <a:fld id="{C9F7588F-6348-F24B-A92C-146CC9ED7FC5}" type="slidenum">
              <a:rPr lang="en-US" smtClean="0"/>
              <a:t>‹#›</a:t>
            </a:fld>
            <a:endParaRPr lang="en-US" dirty="0"/>
          </a:p>
        </p:txBody>
      </p:sp>
      <p:sp>
        <p:nvSpPr>
          <p:cNvPr id="8" name="Text Placeholder 7">
            <a:extLst>
              <a:ext uri="{FF2B5EF4-FFF2-40B4-BE49-F238E27FC236}">
                <a16:creationId xmlns:a16="http://schemas.microsoft.com/office/drawing/2014/main" id="{D2B6573B-C9A5-FA4C-93D9-C3ECE5A4EE7C}"/>
              </a:ext>
            </a:extLst>
          </p:cNvPr>
          <p:cNvSpPr>
            <a:spLocks noGrp="1"/>
          </p:cNvSpPr>
          <p:nvPr>
            <p:ph type="body" sz="quarter" idx="13"/>
          </p:nvPr>
        </p:nvSpPr>
        <p:spPr>
          <a:xfrm>
            <a:off x="609600" y="330200"/>
            <a:ext cx="10058400" cy="355600"/>
          </a:xfrm>
        </p:spPr>
        <p:txBody>
          <a:bodyPr anchor="t">
            <a:noAutofit/>
          </a:bodyPr>
          <a:lstStyle>
            <a:lvl1pPr marL="0" indent="0">
              <a:buNone/>
              <a:defRPr sz="1600" b="1" cap="all" spc="67" baseline="0">
                <a:solidFill>
                  <a:schemeClr val="bg2"/>
                </a:solidFill>
              </a:defRPr>
            </a:lvl1pPr>
            <a:lvl2pPr>
              <a:defRPr sz="1333"/>
            </a:lvl2pPr>
            <a:lvl3pPr>
              <a:defRPr sz="1333"/>
            </a:lvl3pPr>
            <a:lvl4pPr>
              <a:defRPr sz="1333"/>
            </a:lvl4pPr>
            <a:lvl5pPr>
              <a:defRPr sz="1333"/>
            </a:lvl5pPr>
          </a:lstStyle>
          <a:p>
            <a:pPr lvl="0"/>
            <a:r>
              <a:rPr lang="en-US"/>
              <a:t>Click to edit Master text styles</a:t>
            </a:r>
          </a:p>
        </p:txBody>
      </p:sp>
    </p:spTree>
    <p:extLst>
      <p:ext uri="{BB962C8B-B14F-4D97-AF65-F5344CB8AC3E}">
        <p14:creationId xmlns:p14="http://schemas.microsoft.com/office/powerpoint/2010/main" val="399478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7880681D-62D2-3348-9884-ED13FCFB957F}"/>
              </a:ext>
            </a:extLst>
          </p:cNvPr>
          <p:cNvSpPr>
            <a:spLocks noGrp="1"/>
          </p:cNvSpPr>
          <p:nvPr>
            <p:ph type="title"/>
          </p:nvPr>
        </p:nvSpPr>
        <p:spPr/>
        <p:txBody>
          <a:bodyPr/>
          <a:lstStyle/>
          <a:p>
            <a:r>
              <a:rPr lang="en-US"/>
              <a:t>Click to edit Master title style</a:t>
            </a:r>
          </a:p>
        </p:txBody>
      </p:sp>
      <p:sp>
        <p:nvSpPr>
          <p:cNvPr id="3" name="Content Placeholder"/>
          <p:cNvSpPr>
            <a:spLocks noGrp="1"/>
          </p:cNvSpPr>
          <p:nvPr>
            <p:ph idx="1" hasCustomPrompt="1"/>
          </p:nvPr>
        </p:nvSpPr>
        <p:spPr>
          <a:xfrm>
            <a:off x="841248" y="1353312"/>
            <a:ext cx="10521695" cy="4489704"/>
          </a:xfrm>
        </p:spPr>
        <p:txBody>
          <a:bodyPr>
            <a:noAutofit/>
          </a:bodyPr>
          <a:lstStyle>
            <a:lvl1pPr>
              <a:defRPr baseline="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6" name="Slide Number Placeholder"/>
          <p:cNvSpPr>
            <a:spLocks noGrp="1"/>
          </p:cNvSpPr>
          <p:nvPr>
            <p:ph type="sldNum" sz="quarter" idx="12"/>
          </p:nvPr>
        </p:nvSpPr>
        <p:spPr>
          <a:xfrm>
            <a:off x="8610600" y="6028290"/>
            <a:ext cx="2743200" cy="365125"/>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406199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19"/>
            <a:ext cx="105156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5" name="Footer Placeholder"/>
          <p:cNvSpPr>
            <a:spLocks noGrp="1"/>
          </p:cNvSpPr>
          <p:nvPr>
            <p:ph type="ftr" sz="quarter" idx="11"/>
          </p:nvPr>
        </p:nvSpPr>
        <p:spPr/>
        <p:txBody>
          <a:bodyPr/>
          <a:lstStyle>
            <a:lvl1pPr>
              <a:defRPr/>
            </a:lvl1pPr>
          </a:lstStyle>
          <a:p>
            <a:pPr algn="l"/>
            <a:endParaRPr lang="en-US" dirty="0"/>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0"/>
            <a:ext cx="12188952" cy="317751"/>
          </a:xfrm>
          <a:prstGeom prst="rect">
            <a:avLst/>
          </a:prstGeom>
        </p:spPr>
      </p:pic>
    </p:spTree>
    <p:extLst>
      <p:ext uri="{BB962C8B-B14F-4D97-AF65-F5344CB8AC3E}">
        <p14:creationId xmlns:p14="http://schemas.microsoft.com/office/powerpoint/2010/main" val="130480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19"/>
            <a:ext cx="105156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1376432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Boxes">
  <p:cSld name="Three Content Boxes">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00" y="685800"/>
            <a:ext cx="10058400" cy="839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accent1"/>
              </a:buClr>
              <a:buSzPts val="2800"/>
              <a:buFont typeface="Helvetica Neue"/>
              <a:buNone/>
              <a:defRPr sz="3733" b="1" i="0" u="none" strike="noStrike" cap="none">
                <a:solidFill>
                  <a:schemeClr val="accent1"/>
                </a:solidFill>
                <a:latin typeface="Helvetica Neue"/>
                <a:ea typeface="Helvetica Neue"/>
                <a:cs typeface="Helvetica Neue"/>
                <a:sym typeface="Helvetica Neue"/>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58" name="Shape 58"/>
          <p:cNvSpPr txBox="1">
            <a:spLocks noGrp="1"/>
          </p:cNvSpPr>
          <p:nvPr>
            <p:ph type="body" idx="1"/>
          </p:nvPr>
        </p:nvSpPr>
        <p:spPr>
          <a:xfrm>
            <a:off x="609600" y="2475720"/>
            <a:ext cx="3657600" cy="3669493"/>
          </a:xfrm>
          <a:prstGeom prst="rect">
            <a:avLst/>
          </a:prstGeom>
          <a:solidFill>
            <a:srgbClr val="F2F2F2"/>
          </a:solidFill>
          <a:ln w="76200" cap="flat" cmpd="sng">
            <a:solidFill>
              <a:schemeClr val="lt1"/>
            </a:solidFill>
            <a:prstDash val="solid"/>
            <a:round/>
            <a:headEnd type="none" w="sm" len="sm"/>
            <a:tailEnd type="none" w="sm" len="sm"/>
          </a:ln>
        </p:spPr>
        <p:txBody>
          <a:bodyPr spcFirstLastPara="1" wrap="square" lIns="274300" tIns="228600" rIns="274300" bIns="228600" anchor="t" anchorCtr="0"/>
          <a:lstStyle>
            <a:lvl1pPr marL="609585" marR="0" lvl="0" indent="-304792" algn="l" rtl="0">
              <a:lnSpc>
                <a:spcPct val="120000"/>
              </a:lnSpc>
              <a:spcBef>
                <a:spcPts val="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1pPr>
            <a:lvl2pPr marL="1219170" marR="0" lvl="1"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2pPr>
            <a:lvl3pPr marL="1828754" marR="0" lvl="2"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3pPr>
            <a:lvl4pPr marL="2438339" marR="0" lvl="3"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4pPr>
            <a:lvl5pPr marL="3047924" marR="0" lvl="4"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2"/>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10668000" y="6356351"/>
            <a:ext cx="914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2"/>
                </a:solidFill>
                <a:latin typeface="Helvetica Neue"/>
                <a:ea typeface="Helvetica Neue"/>
                <a:cs typeface="Helvetica Neue"/>
                <a:sym typeface="Helvetica Neue"/>
              </a:defRPr>
            </a:lvl1pPr>
            <a:lvl2pPr marL="0" marR="0" lvl="1" indent="0" algn="r" rtl="0">
              <a:spcBef>
                <a:spcPts val="0"/>
              </a:spcBef>
              <a:buNone/>
              <a:defRPr sz="1200">
                <a:solidFill>
                  <a:schemeClr val="lt2"/>
                </a:solidFill>
                <a:latin typeface="Helvetica Neue"/>
                <a:ea typeface="Helvetica Neue"/>
                <a:cs typeface="Helvetica Neue"/>
                <a:sym typeface="Helvetica Neue"/>
              </a:defRPr>
            </a:lvl2pPr>
            <a:lvl3pPr marL="0" marR="0" lvl="2" indent="0" algn="r" rtl="0">
              <a:spcBef>
                <a:spcPts val="0"/>
              </a:spcBef>
              <a:buNone/>
              <a:defRPr sz="1200">
                <a:solidFill>
                  <a:schemeClr val="lt2"/>
                </a:solidFill>
                <a:latin typeface="Helvetica Neue"/>
                <a:ea typeface="Helvetica Neue"/>
                <a:cs typeface="Helvetica Neue"/>
                <a:sym typeface="Helvetica Neue"/>
              </a:defRPr>
            </a:lvl3pPr>
            <a:lvl4pPr marL="0" marR="0" lvl="3" indent="0" algn="r" rtl="0">
              <a:spcBef>
                <a:spcPts val="0"/>
              </a:spcBef>
              <a:buNone/>
              <a:defRPr sz="1200">
                <a:solidFill>
                  <a:schemeClr val="lt2"/>
                </a:solidFill>
                <a:latin typeface="Helvetica Neue"/>
                <a:ea typeface="Helvetica Neue"/>
                <a:cs typeface="Helvetica Neue"/>
                <a:sym typeface="Helvetica Neue"/>
              </a:defRPr>
            </a:lvl4pPr>
            <a:lvl5pPr marL="0" marR="0" lvl="4" indent="0" algn="r" rtl="0">
              <a:spcBef>
                <a:spcPts val="0"/>
              </a:spcBef>
              <a:buNone/>
              <a:defRPr sz="1200">
                <a:solidFill>
                  <a:schemeClr val="lt2"/>
                </a:solidFill>
                <a:latin typeface="Helvetica Neue"/>
                <a:ea typeface="Helvetica Neue"/>
                <a:cs typeface="Helvetica Neue"/>
                <a:sym typeface="Helvetica Neue"/>
              </a:defRPr>
            </a:lvl5pPr>
            <a:lvl6pPr marL="0" marR="0" lvl="5" indent="0" algn="r" rtl="0">
              <a:spcBef>
                <a:spcPts val="0"/>
              </a:spcBef>
              <a:buNone/>
              <a:defRPr sz="1200">
                <a:solidFill>
                  <a:schemeClr val="lt2"/>
                </a:solidFill>
                <a:latin typeface="Helvetica Neue"/>
                <a:ea typeface="Helvetica Neue"/>
                <a:cs typeface="Helvetica Neue"/>
                <a:sym typeface="Helvetica Neue"/>
              </a:defRPr>
            </a:lvl6pPr>
            <a:lvl7pPr marL="0" marR="0" lvl="6" indent="0" algn="r" rtl="0">
              <a:spcBef>
                <a:spcPts val="0"/>
              </a:spcBef>
              <a:buNone/>
              <a:defRPr sz="1200">
                <a:solidFill>
                  <a:schemeClr val="lt2"/>
                </a:solidFill>
                <a:latin typeface="Helvetica Neue"/>
                <a:ea typeface="Helvetica Neue"/>
                <a:cs typeface="Helvetica Neue"/>
                <a:sym typeface="Helvetica Neue"/>
              </a:defRPr>
            </a:lvl7pPr>
            <a:lvl8pPr marL="0" marR="0" lvl="7" indent="0" algn="r" rtl="0">
              <a:spcBef>
                <a:spcPts val="0"/>
              </a:spcBef>
              <a:buNone/>
              <a:defRPr sz="1200">
                <a:solidFill>
                  <a:schemeClr val="lt2"/>
                </a:solidFill>
                <a:latin typeface="Helvetica Neue"/>
                <a:ea typeface="Helvetica Neue"/>
                <a:cs typeface="Helvetica Neue"/>
                <a:sym typeface="Helvetica Neue"/>
              </a:defRPr>
            </a:lvl8pPr>
            <a:lvl9pPr marL="0" marR="0" lvl="8" indent="0" algn="r" rtl="0">
              <a:spcBef>
                <a:spcPts val="0"/>
              </a:spcBef>
              <a:buNone/>
              <a:defRPr sz="1200">
                <a:solidFill>
                  <a:schemeClr val="lt2"/>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
        <p:nvSpPr>
          <p:cNvPr id="61" name="Shape 61"/>
          <p:cNvSpPr txBox="1">
            <a:spLocks noGrp="1"/>
          </p:cNvSpPr>
          <p:nvPr>
            <p:ph type="body" idx="2"/>
          </p:nvPr>
        </p:nvSpPr>
        <p:spPr>
          <a:xfrm>
            <a:off x="4267200" y="2475720"/>
            <a:ext cx="3657600" cy="3669493"/>
          </a:xfrm>
          <a:prstGeom prst="rect">
            <a:avLst/>
          </a:prstGeom>
          <a:solidFill>
            <a:srgbClr val="F2F2F2"/>
          </a:solidFill>
          <a:ln w="76200" cap="flat" cmpd="sng">
            <a:solidFill>
              <a:schemeClr val="lt1"/>
            </a:solidFill>
            <a:prstDash val="solid"/>
            <a:round/>
            <a:headEnd type="none" w="sm" len="sm"/>
            <a:tailEnd type="none" w="sm" len="sm"/>
          </a:ln>
        </p:spPr>
        <p:txBody>
          <a:bodyPr spcFirstLastPara="1" wrap="square" lIns="274300" tIns="228600" rIns="274300" bIns="228600" anchor="t" anchorCtr="0"/>
          <a:lstStyle>
            <a:lvl1pPr marL="609585" marR="0" lvl="0" indent="-304792" algn="l" rtl="0">
              <a:lnSpc>
                <a:spcPct val="120000"/>
              </a:lnSpc>
              <a:spcBef>
                <a:spcPts val="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1pPr>
            <a:lvl2pPr marL="1219170" marR="0" lvl="1"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2pPr>
            <a:lvl3pPr marL="1828754" marR="0" lvl="2"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3pPr>
            <a:lvl4pPr marL="2438339" marR="0" lvl="3"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4pPr>
            <a:lvl5pPr marL="3047924" marR="0" lvl="4"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7924800" y="2475720"/>
            <a:ext cx="3657600" cy="3669493"/>
          </a:xfrm>
          <a:prstGeom prst="rect">
            <a:avLst/>
          </a:prstGeom>
          <a:solidFill>
            <a:srgbClr val="F2F2F2"/>
          </a:solidFill>
          <a:ln w="76200" cap="flat" cmpd="sng">
            <a:solidFill>
              <a:schemeClr val="lt1"/>
            </a:solidFill>
            <a:prstDash val="solid"/>
            <a:round/>
            <a:headEnd type="none" w="sm" len="sm"/>
            <a:tailEnd type="none" w="sm" len="sm"/>
          </a:ln>
        </p:spPr>
        <p:txBody>
          <a:bodyPr spcFirstLastPara="1" wrap="square" lIns="274300" tIns="228600" rIns="274300" bIns="228600" anchor="t" anchorCtr="0"/>
          <a:lstStyle>
            <a:lvl1pPr marL="609585" marR="0" lvl="0" indent="-304792" algn="l" rtl="0">
              <a:lnSpc>
                <a:spcPct val="120000"/>
              </a:lnSpc>
              <a:spcBef>
                <a:spcPts val="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1pPr>
            <a:lvl2pPr marL="1219170" marR="0" lvl="1"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2pPr>
            <a:lvl3pPr marL="1828754" marR="0" lvl="2"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3pPr>
            <a:lvl4pPr marL="2438339" marR="0" lvl="3"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4pPr>
            <a:lvl5pPr marL="3047924" marR="0" lvl="4" indent="-304792" algn="l" rtl="0">
              <a:lnSpc>
                <a:spcPct val="120000"/>
              </a:lnSpc>
              <a:spcBef>
                <a:spcPts val="800"/>
              </a:spcBef>
              <a:spcAft>
                <a:spcPts val="0"/>
              </a:spcAft>
              <a:buClr>
                <a:schemeClr val="dk2"/>
              </a:buClr>
              <a:buSzPts val="1800"/>
              <a:buFont typeface="Arial"/>
              <a:buNone/>
              <a:defRPr sz="2400"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4"/>
          </p:nvPr>
        </p:nvSpPr>
        <p:spPr>
          <a:xfrm>
            <a:off x="609600" y="1701801"/>
            <a:ext cx="10058400" cy="597704"/>
          </a:xfrm>
          <a:prstGeom prst="rect">
            <a:avLst/>
          </a:prstGeom>
          <a:noFill/>
          <a:ln>
            <a:noFill/>
          </a:ln>
        </p:spPr>
        <p:txBody>
          <a:bodyPr spcFirstLastPara="1" wrap="square" lIns="91425" tIns="45700" rIns="91425" bIns="45700" anchor="t" anchorCtr="0"/>
          <a:lstStyle>
            <a:lvl1pPr marL="609585" marR="0" lvl="0" indent="-304792" algn="l" rtl="0">
              <a:lnSpc>
                <a:spcPct val="120000"/>
              </a:lnSpc>
              <a:spcBef>
                <a:spcPts val="0"/>
              </a:spcBef>
              <a:spcAft>
                <a:spcPts val="0"/>
              </a:spcAft>
              <a:buClr>
                <a:schemeClr val="dk2"/>
              </a:buClr>
              <a:buSzPts val="2000"/>
              <a:buFont typeface="Arial"/>
              <a:buNone/>
              <a:defRPr sz="2667" b="0" i="0" u="none" strike="noStrike" cap="none">
                <a:solidFill>
                  <a:schemeClr val="dk2"/>
                </a:solidFill>
                <a:latin typeface="Helvetica Neue"/>
                <a:ea typeface="Helvetica Neue"/>
                <a:cs typeface="Helvetica Neue"/>
                <a:sym typeface="Helvetica Neue"/>
              </a:defRPr>
            </a:lvl1pPr>
            <a:lvl2pPr marL="1219170" marR="0" lvl="1"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2pPr>
            <a:lvl3pPr marL="1828754" marR="0" lvl="2"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3pPr>
            <a:lvl4pPr marL="2438339" marR="0" lvl="3"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4pPr>
            <a:lvl5pPr marL="3047924" marR="0" lvl="4"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5"/>
          </p:nvPr>
        </p:nvSpPr>
        <p:spPr>
          <a:xfrm>
            <a:off x="609600" y="330200"/>
            <a:ext cx="10058400" cy="355600"/>
          </a:xfrm>
          <a:prstGeom prst="rect">
            <a:avLst/>
          </a:prstGeom>
          <a:noFill/>
          <a:ln>
            <a:noFill/>
          </a:ln>
        </p:spPr>
        <p:txBody>
          <a:bodyPr spcFirstLastPara="1" wrap="square" lIns="91425" tIns="45700" rIns="91425" bIns="45700" anchor="t" anchorCtr="0"/>
          <a:lstStyle>
            <a:lvl1pPr marL="609585" marR="0" lvl="0" indent="-304792" algn="l" rtl="0">
              <a:lnSpc>
                <a:spcPct val="120000"/>
              </a:lnSpc>
              <a:spcBef>
                <a:spcPts val="0"/>
              </a:spcBef>
              <a:spcAft>
                <a:spcPts val="0"/>
              </a:spcAft>
              <a:buClr>
                <a:schemeClr val="lt2"/>
              </a:buClr>
              <a:buSzPts val="1200"/>
              <a:buFont typeface="Arial"/>
              <a:buNone/>
              <a:defRPr sz="1600" b="1" i="0" u="none" strike="noStrike" cap="none">
                <a:solidFill>
                  <a:schemeClr val="lt2"/>
                </a:solidFill>
                <a:latin typeface="Helvetica Neue"/>
                <a:ea typeface="Helvetica Neue"/>
                <a:cs typeface="Helvetica Neue"/>
                <a:sym typeface="Helvetica Neue"/>
              </a:defRPr>
            </a:lvl1pPr>
            <a:lvl2pPr marL="1219170" marR="0" lvl="1"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2pPr>
            <a:lvl3pPr marL="1828754" marR="0" lvl="2"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3pPr>
            <a:lvl4pPr marL="2438339" marR="0" lvl="3"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4pPr>
            <a:lvl5pPr marL="3047924" marR="0" lvl="4"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3110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userDrawn="1">
  <p:cSld name="Big number">
    <p:bg>
      <p:bgPr>
        <a:solidFill>
          <a:schemeClr val="dk1"/>
        </a:solidFill>
        <a:effectLst/>
      </p:bgPr>
    </p:bg>
    <p:spTree>
      <p:nvGrpSpPr>
        <p:cNvPr id="1" name="Shape 73"/>
        <p:cNvGrpSpPr/>
        <p:nvPr/>
      </p:nvGrpSpPr>
      <p:grpSpPr>
        <a:xfrm>
          <a:off x="0" y="0"/>
          <a:ext cx="0" cy="0"/>
          <a:chOff x="0" y="0"/>
          <a:chExt cx="0" cy="0"/>
        </a:xfrm>
      </p:grpSpPr>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2044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56516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73346A-FCA4-684E-8D18-26E8324063ED}" type="slidenum">
              <a:rPr lang="en-US" smtClean="0"/>
              <a:t>‹#›</a:t>
            </a:fld>
            <a:endParaRPr lang="en-US" dirty="0"/>
          </a:p>
        </p:txBody>
      </p:sp>
      <p:pic>
        <p:nvPicPr>
          <p:cNvPr id="7" name="Background" descr="&quot;&quot;"/>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297044" cy="3134303"/>
          </a:xfrm>
          <a:prstGeom prst="rect">
            <a:avLst/>
          </a:prstGeom>
        </p:spPr>
      </p:pic>
    </p:spTree>
    <p:extLst>
      <p:ext uri="{BB962C8B-B14F-4D97-AF65-F5344CB8AC3E}">
        <p14:creationId xmlns:p14="http://schemas.microsoft.com/office/powerpoint/2010/main" val="4275386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3022422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73346A-FCA4-684E-8D18-26E8324063ED}" type="slidenum">
              <a:rPr lang="en-US" smtClean="0"/>
              <a:t>‹#›</a:t>
            </a:fld>
            <a:endParaRPr lang="en-US" dirty="0"/>
          </a:p>
        </p:txBody>
      </p:sp>
      <p:pic>
        <p:nvPicPr>
          <p:cNvPr id="6" name="Background" descr="&quot;&quot;"/>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297044" cy="3134303"/>
          </a:xfrm>
          <a:prstGeom prst="rect">
            <a:avLst/>
          </a:prstGeom>
        </p:spPr>
      </p:pic>
    </p:spTree>
    <p:extLst>
      <p:ext uri="{BB962C8B-B14F-4D97-AF65-F5344CB8AC3E}">
        <p14:creationId xmlns:p14="http://schemas.microsoft.com/office/powerpoint/2010/main" val="2661155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4055156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pic>
        <p:nvPicPr>
          <p:cNvPr id="3" name="Background"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VA Logo" descr="U.S. Department of Veterans Affairs, Office of Information and Technology sea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45443" y="5535883"/>
            <a:ext cx="4493623" cy="786384"/>
          </a:xfrm>
          <a:prstGeom prst="rect">
            <a:avLst/>
          </a:prstGeom>
        </p:spPr>
      </p:pic>
      <p:sp>
        <p:nvSpPr>
          <p:cNvPr id="16" name="Presentation Title"/>
          <p:cNvSpPr>
            <a:spLocks noGrp="1"/>
          </p:cNvSpPr>
          <p:nvPr>
            <p:ph type="title" hasCustomPrompt="1"/>
          </p:nvPr>
        </p:nvSpPr>
        <p:spPr>
          <a:xfrm>
            <a:off x="4389121" y="1942495"/>
            <a:ext cx="5806727" cy="858806"/>
          </a:xfrm>
        </p:spPr>
        <p:txBody>
          <a:bodyPr anchor="t">
            <a:noAutofit/>
          </a:bodyPr>
          <a:lstStyle>
            <a:lvl1pPr>
              <a:defRPr sz="3000" cap="all" baseline="0">
                <a:solidFill>
                  <a:srgbClr val="175594"/>
                </a:solidFill>
              </a:defRPr>
            </a:lvl1pPr>
          </a:lstStyle>
          <a:p>
            <a:r>
              <a:rPr lang="en-US" dirty="0"/>
              <a:t>Presentation Title</a:t>
            </a:r>
          </a:p>
        </p:txBody>
      </p:sp>
      <p:sp>
        <p:nvSpPr>
          <p:cNvPr id="7" name="Name of Presenter"/>
          <p:cNvSpPr>
            <a:spLocks noGrp="1"/>
          </p:cNvSpPr>
          <p:nvPr>
            <p:ph type="body" sz="quarter" idx="10" hasCustomPrompt="1"/>
          </p:nvPr>
        </p:nvSpPr>
        <p:spPr>
          <a:xfrm>
            <a:off x="4389968" y="2842370"/>
            <a:ext cx="5806017" cy="374904"/>
          </a:xfrm>
        </p:spPr>
        <p:txBody>
          <a:bodyPr>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4389967" y="3266110"/>
            <a:ext cx="3182112" cy="393192"/>
          </a:xfrm>
        </p:spPr>
        <p:txBody>
          <a:bodyPr>
            <a:noAutofit/>
          </a:bodyPr>
          <a:lstStyle>
            <a:lvl1pPr marL="0" indent="0">
              <a:buNone/>
              <a:defRPr lang="en-US" sz="2200" i="1" kern="1200" baseline="0" dirty="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4389968" y="3726315"/>
            <a:ext cx="5806017" cy="439738"/>
          </a:xfrm>
        </p:spPr>
        <p:txBody>
          <a:bodyPr>
            <a:noAutofit/>
          </a:bodyPr>
          <a:lstStyle>
            <a:lvl1pPr marL="0" indent="0">
              <a:buNone/>
              <a:defRPr lang="en-US" sz="2200" kern="1200" baseline="0" dirty="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4389967" y="4287713"/>
            <a:ext cx="3974592" cy="2468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kern="1200" baseline="0" dirty="0" smtClean="0">
                <a:solidFill>
                  <a:srgbClr val="175594"/>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4389967" y="4572313"/>
            <a:ext cx="3985684" cy="265176"/>
          </a:xfrm>
        </p:spPr>
        <p:txBody>
          <a:bodyPr>
            <a:noAutofit/>
          </a:bodyPr>
          <a:lstStyle>
            <a:lvl1pPr marL="0" indent="0">
              <a:buNone/>
              <a:defRPr lang="en-US" sz="1600" kern="1200" baseline="0" dirty="0" smtClean="0">
                <a:solidFill>
                  <a:srgbClr val="175594"/>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pPr>
            <a:r>
              <a:rPr lang="en-US" dirty="0"/>
              <a:t>Month Day, YYYY</a:t>
            </a:r>
          </a:p>
        </p:txBody>
      </p:sp>
    </p:spTree>
    <p:extLst>
      <p:ext uri="{BB962C8B-B14F-4D97-AF65-F5344CB8AC3E}">
        <p14:creationId xmlns:p14="http://schemas.microsoft.com/office/powerpoint/2010/main" val="1893561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8" name="Background"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Title"/>
          <p:cNvSpPr>
            <a:spLocks noGrp="1"/>
          </p:cNvSpPr>
          <p:nvPr>
            <p:ph type="title" hasCustomPrompt="1"/>
          </p:nvPr>
        </p:nvSpPr>
        <p:spPr>
          <a:xfrm>
            <a:off x="831851" y="2219026"/>
            <a:ext cx="10515600" cy="1253380"/>
          </a:xfrm>
        </p:spPr>
        <p:txBody>
          <a:bodyPr anchor="ctr">
            <a:noAutofit/>
          </a:bodyPr>
          <a:lstStyle>
            <a:lvl1pPr algn="ctr">
              <a:defRPr sz="3600" b="1" i="0">
                <a:solidFill>
                  <a:srgbClr val="1F1F1F"/>
                </a:solidFill>
                <a:latin typeface="Calibri" charset="0"/>
                <a:ea typeface="Calibri" charset="0"/>
                <a:cs typeface="Calibri" charset="0"/>
              </a:defRPr>
            </a:lvl1pPr>
          </a:lstStyle>
          <a:p>
            <a:r>
              <a:rPr lang="en-US" dirty="0"/>
              <a:t>Transition Slide Title Size 36pt,</a:t>
            </a:r>
            <a:br>
              <a:rPr lang="en-US" dirty="0"/>
            </a:br>
            <a:r>
              <a:rPr lang="en-US" dirty="0"/>
              <a:t>Calibri Bold (Color: RGB 33,33,33)</a:t>
            </a:r>
          </a:p>
        </p:txBody>
      </p:sp>
      <p:sp>
        <p:nvSpPr>
          <p:cNvPr id="3" name="Slide Number Placeholder"/>
          <p:cNvSpPr>
            <a:spLocks noGrp="1"/>
          </p:cNvSpPr>
          <p:nvPr>
            <p:ph type="sldNum" sz="quarter" idx="10"/>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253140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Background"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Questions?"/>
          <p:cNvSpPr>
            <a:spLocks noGrp="1"/>
          </p:cNvSpPr>
          <p:nvPr>
            <p:ph type="title" hasCustomPrompt="1"/>
          </p:nvPr>
        </p:nvSpPr>
        <p:spPr>
          <a:xfrm>
            <a:off x="831851" y="2219026"/>
            <a:ext cx="10515600" cy="1253380"/>
          </a:xfrm>
        </p:spPr>
        <p:txBody>
          <a:bodyPr anchor="ctr">
            <a:noAutofit/>
          </a:bodyPr>
          <a:lstStyle>
            <a:lvl1pPr algn="ctr">
              <a:defRPr sz="4000" b="1" i="0">
                <a:solidFill>
                  <a:srgbClr val="1F1F1F"/>
                </a:solidFill>
                <a:latin typeface="Calibri" charset="0"/>
                <a:ea typeface="Calibri" charset="0"/>
                <a:cs typeface="Calibri" charset="0"/>
              </a:defRPr>
            </a:lvl1pPr>
          </a:lstStyle>
          <a:p>
            <a:r>
              <a:rPr lang="en-US" dirty="0"/>
              <a:t>QUESTIONS?</a:t>
            </a:r>
          </a:p>
        </p:txBody>
      </p:sp>
      <p:sp>
        <p:nvSpPr>
          <p:cNvPr id="7" name="Slide Number Placeholder"/>
          <p:cNvSpPr>
            <a:spLocks noGrp="1"/>
          </p:cNvSpPr>
          <p:nvPr>
            <p:ph type="sldNum" sz="quarter" idx="10"/>
          </p:nvPr>
        </p:nvSpPr>
        <p:spPr>
          <a:xfrm>
            <a:off x="8610600" y="6028290"/>
            <a:ext cx="2743200" cy="365125"/>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91828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19"/>
            <a:ext cx="105156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3868825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w/ Content">
    <p:spTree>
      <p:nvGrpSpPr>
        <p:cNvPr id="1" name=""/>
        <p:cNvGrpSpPr/>
        <p:nvPr/>
      </p:nvGrpSpPr>
      <p:grpSpPr>
        <a:xfrm>
          <a:off x="0" y="0"/>
          <a:ext cx="0" cy="0"/>
          <a:chOff x="0" y="0"/>
          <a:chExt cx="0" cy="0"/>
        </a:xfrm>
      </p:grpSpPr>
      <p:pic>
        <p:nvPicPr>
          <p:cNvPr id="7" name="Backgroun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Questions?"/>
          <p:cNvSpPr>
            <a:spLocks noGrp="1"/>
          </p:cNvSpPr>
          <p:nvPr>
            <p:ph type="title" hasCustomPrompt="1"/>
          </p:nvPr>
        </p:nvSpPr>
        <p:spPr>
          <a:xfrm>
            <a:off x="838200" y="1024605"/>
            <a:ext cx="10515600" cy="1325563"/>
          </a:xfrm>
        </p:spPr>
        <p:txBody>
          <a:bodyPr>
            <a:noAutofit/>
          </a:bodyPr>
          <a:lstStyle>
            <a:lvl1pPr algn="ctr">
              <a:defRPr sz="4000" b="1" i="0">
                <a:solidFill>
                  <a:srgbClr val="1F1F1F"/>
                </a:solidFill>
                <a:latin typeface="Calibri" charset="0"/>
                <a:ea typeface="Calibri" charset="0"/>
                <a:cs typeface="Calibri" charset="0"/>
              </a:defRPr>
            </a:lvl1pPr>
          </a:lstStyle>
          <a:p>
            <a:r>
              <a:rPr lang="en-US" dirty="0"/>
              <a:t>QUESTIONS?</a:t>
            </a:r>
          </a:p>
        </p:txBody>
      </p:sp>
      <p:sp>
        <p:nvSpPr>
          <p:cNvPr id="8" name="Text Placeholder"/>
          <p:cNvSpPr>
            <a:spLocks noGrp="1"/>
          </p:cNvSpPr>
          <p:nvPr>
            <p:ph type="body" sz="quarter" idx="13"/>
          </p:nvPr>
        </p:nvSpPr>
        <p:spPr>
          <a:xfrm>
            <a:off x="838200" y="2349500"/>
            <a:ext cx="10515600" cy="25400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3" name="Slide Number Placeholder"/>
          <p:cNvSpPr>
            <a:spLocks noGrp="1"/>
          </p:cNvSpPr>
          <p:nvPr>
            <p:ph type="sldNum" sz="quarter" idx="10"/>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770075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 API Pledge">
    <p:spTree>
      <p:nvGrpSpPr>
        <p:cNvPr id="1" name=""/>
        <p:cNvGrpSpPr/>
        <p:nvPr/>
      </p:nvGrpSpPr>
      <p:grpSpPr>
        <a:xfrm>
          <a:off x="0" y="0"/>
          <a:ext cx="0" cy="0"/>
          <a:chOff x="0" y="0"/>
          <a:chExt cx="0" cy="0"/>
        </a:xfrm>
      </p:grpSpPr>
      <p:pic>
        <p:nvPicPr>
          <p:cNvPr id="9" name="Background">
            <a:extLst>
              <a:ext uri="{FF2B5EF4-FFF2-40B4-BE49-F238E27FC236}">
                <a16:creationId xmlns:a16="http://schemas.microsoft.com/office/drawing/2014/main" id="{6652D0ED-5A7C-F64F-8096-A844EAF03B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898"/>
          </a:xfrm>
          <a:prstGeom prst="rect">
            <a:avLst/>
          </a:prstGeom>
        </p:spPr>
      </p:pic>
      <p:sp>
        <p:nvSpPr>
          <p:cNvPr id="2" name="Slide Title">
            <a:extLst>
              <a:ext uri="{FF2B5EF4-FFF2-40B4-BE49-F238E27FC236}">
                <a16:creationId xmlns:a16="http://schemas.microsoft.com/office/drawing/2014/main" id="{BAEC455A-4A8A-0245-A3F9-62D41454E183}"/>
              </a:ext>
            </a:extLst>
          </p:cNvPr>
          <p:cNvSpPr>
            <a:spLocks noGrp="1"/>
          </p:cNvSpPr>
          <p:nvPr>
            <p:ph type="title" hasCustomPrompt="1"/>
          </p:nvPr>
        </p:nvSpPr>
        <p:spPr/>
        <p:txBody>
          <a:bodyPr/>
          <a:lstStyle>
            <a:lvl1pPr>
              <a:defRPr>
                <a:solidFill>
                  <a:srgbClr val="112E50"/>
                </a:solidFill>
              </a:defRPr>
            </a:lvl1pPr>
          </a:lstStyle>
          <a:p>
            <a:r>
              <a:rPr lang="en-US" dirty="0"/>
              <a:t>Insert Title, 28pt Calibri Bold</a:t>
            </a:r>
          </a:p>
        </p:txBody>
      </p:sp>
      <p:sp>
        <p:nvSpPr>
          <p:cNvPr id="8" name="Content Placeholder">
            <a:extLst>
              <a:ext uri="{FF2B5EF4-FFF2-40B4-BE49-F238E27FC236}">
                <a16:creationId xmlns:a16="http://schemas.microsoft.com/office/drawing/2014/main" id="{F0CB15A8-A44D-A741-BCC0-1D32DA8AF0E5}"/>
              </a:ext>
            </a:extLst>
          </p:cNvPr>
          <p:cNvSpPr>
            <a:spLocks noGrp="1"/>
          </p:cNvSpPr>
          <p:nvPr>
            <p:ph sz="quarter" idx="12" hasCustomPrompt="1"/>
          </p:nvPr>
        </p:nvSpPr>
        <p:spPr>
          <a:xfrm>
            <a:off x="838200" y="1416054"/>
            <a:ext cx="10515600" cy="2026397"/>
          </a:xfrm>
        </p:spPr>
        <p:txBody>
          <a:bodyPr/>
          <a:lstStyle>
            <a:lvl1pPr>
              <a:defRPr/>
            </a:lvl1pPr>
            <a:lvl2pPr>
              <a:defRPr/>
            </a:lvl2pPr>
            <a:lvl3pPr>
              <a:defRPr/>
            </a:lvl3pPr>
            <a:lvl4pPr>
              <a:defRPr/>
            </a:lvl4p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10" name="Graphic Placeholder ">
            <a:extLst>
              <a:ext uri="{FF2B5EF4-FFF2-40B4-BE49-F238E27FC236}">
                <a16:creationId xmlns:a16="http://schemas.microsoft.com/office/drawing/2014/main" id="{F5334117-4140-9240-9B2F-D4259FC1C8FE}"/>
              </a:ext>
            </a:extLst>
          </p:cNvPr>
          <p:cNvSpPr>
            <a:spLocks noGrp="1"/>
          </p:cNvSpPr>
          <p:nvPr>
            <p:ph sz="quarter" idx="13" hasCustomPrompt="1"/>
          </p:nvPr>
        </p:nvSpPr>
        <p:spPr>
          <a:xfrm>
            <a:off x="838201" y="3807573"/>
            <a:ext cx="10515600" cy="889934"/>
          </a:xfrm>
        </p:spPr>
        <p:txBody>
          <a:bodyPr/>
          <a:lstStyle>
            <a:lvl1pPr marL="0" indent="0">
              <a:buNone/>
              <a:defRPr/>
            </a:lvl1pPr>
          </a:lstStyle>
          <a:p>
            <a:pPr lvl="0"/>
            <a:r>
              <a:rPr lang="en-US" dirty="0"/>
              <a:t>Graphic</a:t>
            </a:r>
          </a:p>
        </p:txBody>
      </p:sp>
      <p:sp>
        <p:nvSpPr>
          <p:cNvPr id="11" name="Graphic Placeholder ">
            <a:extLst>
              <a:ext uri="{FF2B5EF4-FFF2-40B4-BE49-F238E27FC236}">
                <a16:creationId xmlns:a16="http://schemas.microsoft.com/office/drawing/2014/main" id="{AD582254-12BE-FE41-9439-CD206BD35053}"/>
              </a:ext>
            </a:extLst>
          </p:cNvPr>
          <p:cNvSpPr>
            <a:spLocks noGrp="1"/>
          </p:cNvSpPr>
          <p:nvPr>
            <p:ph sz="quarter" idx="14" hasCustomPrompt="1"/>
          </p:nvPr>
        </p:nvSpPr>
        <p:spPr>
          <a:xfrm>
            <a:off x="838201" y="4937126"/>
            <a:ext cx="10515600" cy="889934"/>
          </a:xfrm>
        </p:spPr>
        <p:txBody>
          <a:bodyPr/>
          <a:lstStyle>
            <a:lvl1pPr marL="0" indent="0">
              <a:buNone/>
              <a:defRPr/>
            </a:lvl1pPr>
          </a:lstStyle>
          <a:p>
            <a:pPr lvl="0"/>
            <a:r>
              <a:rPr lang="en-US" dirty="0"/>
              <a:t>Graphic</a:t>
            </a:r>
          </a:p>
        </p:txBody>
      </p:sp>
      <p:sp>
        <p:nvSpPr>
          <p:cNvPr id="3" name="Footer Placeholder">
            <a:extLst>
              <a:ext uri="{FF2B5EF4-FFF2-40B4-BE49-F238E27FC236}">
                <a16:creationId xmlns:a16="http://schemas.microsoft.com/office/drawing/2014/main" id="{D2949E3D-EF9A-6B4A-8A92-7D4682EB1331}"/>
              </a:ext>
            </a:extLst>
          </p:cNvPr>
          <p:cNvSpPr>
            <a:spLocks noGrp="1"/>
          </p:cNvSpPr>
          <p:nvPr>
            <p:ph type="ftr" sz="quarter" idx="10"/>
          </p:nvPr>
        </p:nvSpPr>
        <p:spPr/>
        <p:txBody>
          <a:bodyPr/>
          <a:lstStyle>
            <a:lvl1pPr>
              <a:defRPr/>
            </a:lvl1pPr>
          </a:lstStyle>
          <a:p>
            <a:endParaRPr lang="en-US" dirty="0"/>
          </a:p>
        </p:txBody>
      </p:sp>
      <p:sp>
        <p:nvSpPr>
          <p:cNvPr id="4" name="Slide Number Placeholder">
            <a:extLst>
              <a:ext uri="{FF2B5EF4-FFF2-40B4-BE49-F238E27FC236}">
                <a16:creationId xmlns:a16="http://schemas.microsoft.com/office/drawing/2014/main" id="{899A749A-8B8C-D547-B588-381ED35D35A7}"/>
              </a:ext>
            </a:extLst>
          </p:cNvPr>
          <p:cNvSpPr>
            <a:spLocks noGrp="1"/>
          </p:cNvSpPr>
          <p:nvPr>
            <p:ph type="sldNum" sz="quarter" idx="11"/>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352663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Subtitl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20"/>
            <a:ext cx="10515600" cy="2011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Heading Placeholder 1">
            <a:extLst>
              <a:ext uri="{FF2B5EF4-FFF2-40B4-BE49-F238E27FC236}">
                <a16:creationId xmlns:a16="http://schemas.microsoft.com/office/drawing/2014/main" id="{4A0F253A-250E-3947-9C4E-D0BADA9973ED}"/>
              </a:ext>
            </a:extLst>
          </p:cNvPr>
          <p:cNvSpPr>
            <a:spLocks noGrp="1"/>
          </p:cNvSpPr>
          <p:nvPr>
            <p:ph type="body" sz="quarter" idx="14" hasCustomPrompt="1"/>
          </p:nvPr>
        </p:nvSpPr>
        <p:spPr>
          <a:xfrm>
            <a:off x="838200" y="3640138"/>
            <a:ext cx="5257800" cy="423862"/>
          </a:xfrm>
        </p:spPr>
        <p:txBody>
          <a:bodyPr/>
          <a:lstStyle>
            <a:lvl1pPr marL="0" indent="0">
              <a:buNone/>
              <a:defRPr b="1"/>
            </a:lvl1pPr>
          </a:lstStyle>
          <a:p>
            <a:pPr lvl="0"/>
            <a:r>
              <a:rPr lang="en-US" dirty="0"/>
              <a:t>Insert Heading</a:t>
            </a:r>
          </a:p>
        </p:txBody>
      </p:sp>
      <p:sp>
        <p:nvSpPr>
          <p:cNvPr id="11" name="Content Placeholder 1">
            <a:extLst>
              <a:ext uri="{FF2B5EF4-FFF2-40B4-BE49-F238E27FC236}">
                <a16:creationId xmlns:a16="http://schemas.microsoft.com/office/drawing/2014/main" id="{D4F61BFB-7E97-CA4A-9D7A-C2EB218D6839}"/>
              </a:ext>
            </a:extLst>
          </p:cNvPr>
          <p:cNvSpPr>
            <a:spLocks noGrp="1"/>
          </p:cNvSpPr>
          <p:nvPr>
            <p:ph sz="quarter" idx="15"/>
          </p:nvPr>
        </p:nvSpPr>
        <p:spPr>
          <a:xfrm>
            <a:off x="838200" y="4126653"/>
            <a:ext cx="525780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eading Placeholder 2">
            <a:extLst>
              <a:ext uri="{FF2B5EF4-FFF2-40B4-BE49-F238E27FC236}">
                <a16:creationId xmlns:a16="http://schemas.microsoft.com/office/drawing/2014/main" id="{83402AF2-F89A-D04C-8D3C-76D8C388F10A}"/>
              </a:ext>
            </a:extLst>
          </p:cNvPr>
          <p:cNvSpPr>
            <a:spLocks noGrp="1"/>
          </p:cNvSpPr>
          <p:nvPr>
            <p:ph type="body" sz="quarter" idx="16" hasCustomPrompt="1"/>
          </p:nvPr>
        </p:nvSpPr>
        <p:spPr>
          <a:xfrm>
            <a:off x="6138334" y="3640138"/>
            <a:ext cx="5257800" cy="423862"/>
          </a:xfrm>
        </p:spPr>
        <p:txBody>
          <a:bodyPr/>
          <a:lstStyle>
            <a:lvl1pPr marL="0" indent="0">
              <a:buNone/>
              <a:defRPr b="1"/>
            </a:lvl1pPr>
          </a:lstStyle>
          <a:p>
            <a:pPr lvl="0"/>
            <a:r>
              <a:rPr lang="en-US" dirty="0"/>
              <a:t>Insert Heading</a:t>
            </a:r>
          </a:p>
        </p:txBody>
      </p:sp>
      <p:sp>
        <p:nvSpPr>
          <p:cNvPr id="14" name="Content Placeholder 2">
            <a:extLst>
              <a:ext uri="{FF2B5EF4-FFF2-40B4-BE49-F238E27FC236}">
                <a16:creationId xmlns:a16="http://schemas.microsoft.com/office/drawing/2014/main" id="{274E85CB-8292-B74E-B2DC-1B7541D0F575}"/>
              </a:ext>
            </a:extLst>
          </p:cNvPr>
          <p:cNvSpPr>
            <a:spLocks noGrp="1"/>
          </p:cNvSpPr>
          <p:nvPr>
            <p:ph sz="quarter" idx="17"/>
          </p:nvPr>
        </p:nvSpPr>
        <p:spPr>
          <a:xfrm>
            <a:off x="6138334" y="4126653"/>
            <a:ext cx="525780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pic>
        <p:nvPicPr>
          <p:cNvPr id="15" name="Footer">
            <a:extLst>
              <a:ext uri="{FF2B5EF4-FFF2-40B4-BE49-F238E27FC236}">
                <a16:creationId xmlns:a16="http://schemas.microsoft.com/office/drawing/2014/main" id="{1D639F15-80C3-DE46-A003-D12A017A0B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0"/>
            <a:ext cx="12188952" cy="31775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cons w/ Content">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838200" y="374904"/>
            <a:ext cx="10515600" cy="685800"/>
          </a:xfrm>
        </p:spPr>
        <p:txBody>
          <a:bodyPr>
            <a:noAutofit/>
          </a:bodyPr>
          <a:lstStyle>
            <a:lvl1pPr>
              <a:defRPr sz="2800" b="1" i="0">
                <a:latin typeface="Calibri" charset="0"/>
                <a:ea typeface="Calibri" charset="0"/>
                <a:cs typeface="Calibri" charset="0"/>
              </a:defRPr>
            </a:lvl1pPr>
          </a:lstStyle>
          <a:p>
            <a:r>
              <a:rPr lang="en-US" dirty="0"/>
              <a:t>Insert Title, 28pt Calibri Bold (Color: RGB 33, 33, 33)</a:t>
            </a:r>
          </a:p>
        </p:txBody>
      </p:sp>
      <p:sp>
        <p:nvSpPr>
          <p:cNvPr id="8" name="Icon 1">
            <a:extLst>
              <a:ext uri="{FF2B5EF4-FFF2-40B4-BE49-F238E27FC236}">
                <a16:creationId xmlns:a16="http://schemas.microsoft.com/office/drawing/2014/main" id="{33DD426A-81F2-B34C-ABF5-EE466FE47906}"/>
              </a:ext>
            </a:extLst>
          </p:cNvPr>
          <p:cNvSpPr>
            <a:spLocks noGrp="1"/>
          </p:cNvSpPr>
          <p:nvPr>
            <p:ph type="pic" sz="quarter" idx="16" hasCustomPrompt="1"/>
          </p:nvPr>
        </p:nvSpPr>
        <p:spPr>
          <a:xfrm>
            <a:off x="838200" y="1241556"/>
            <a:ext cx="914400" cy="914400"/>
          </a:xfrm>
        </p:spPr>
        <p:txBody>
          <a:bodyPr/>
          <a:lstStyle>
            <a:lvl1pPr marL="0" indent="0">
              <a:buNone/>
              <a:defRPr/>
            </a:lvl1pPr>
          </a:lstStyle>
          <a:p>
            <a:r>
              <a:rPr lang="en-US" dirty="0"/>
              <a:t>Icon</a:t>
            </a:r>
          </a:p>
        </p:txBody>
      </p:sp>
      <p:sp>
        <p:nvSpPr>
          <p:cNvPr id="10" name="Text Placeholder 1">
            <a:extLst>
              <a:ext uri="{FF2B5EF4-FFF2-40B4-BE49-F238E27FC236}">
                <a16:creationId xmlns:a16="http://schemas.microsoft.com/office/drawing/2014/main" id="{7A57BF28-2D4C-5C45-B921-0C1C8CB02A41}"/>
              </a:ext>
            </a:extLst>
          </p:cNvPr>
          <p:cNvSpPr>
            <a:spLocks noGrp="1"/>
          </p:cNvSpPr>
          <p:nvPr>
            <p:ph type="body" sz="quarter" idx="17"/>
          </p:nvPr>
        </p:nvSpPr>
        <p:spPr>
          <a:xfrm>
            <a:off x="2120900" y="1241425"/>
            <a:ext cx="9232900" cy="914531"/>
          </a:xfrm>
        </p:spPr>
        <p:txBody>
          <a:bodyPr/>
          <a:lstStyle/>
          <a:p>
            <a:pPr lvl="0"/>
            <a:r>
              <a:rPr lang="en-US" dirty="0"/>
              <a:t>Edit Master text styles</a:t>
            </a:r>
          </a:p>
        </p:txBody>
      </p:sp>
      <p:sp>
        <p:nvSpPr>
          <p:cNvPr id="16" name="Icon 2">
            <a:extLst>
              <a:ext uri="{FF2B5EF4-FFF2-40B4-BE49-F238E27FC236}">
                <a16:creationId xmlns:a16="http://schemas.microsoft.com/office/drawing/2014/main" id="{BEE80464-E9FA-434C-A292-19252F2ACA3B}"/>
              </a:ext>
            </a:extLst>
          </p:cNvPr>
          <p:cNvSpPr>
            <a:spLocks noGrp="1"/>
          </p:cNvSpPr>
          <p:nvPr>
            <p:ph type="pic" sz="quarter" idx="18" hasCustomPrompt="1"/>
          </p:nvPr>
        </p:nvSpPr>
        <p:spPr>
          <a:xfrm>
            <a:off x="838200" y="2348489"/>
            <a:ext cx="914400" cy="914400"/>
          </a:xfrm>
        </p:spPr>
        <p:txBody>
          <a:bodyPr/>
          <a:lstStyle>
            <a:lvl1pPr marL="0" indent="0">
              <a:buNone/>
              <a:defRPr/>
            </a:lvl1pPr>
          </a:lstStyle>
          <a:p>
            <a:r>
              <a:rPr lang="en-US" dirty="0"/>
              <a:t>Icon</a:t>
            </a:r>
          </a:p>
        </p:txBody>
      </p:sp>
      <p:sp>
        <p:nvSpPr>
          <p:cNvPr id="20" name="Text Placeholder 2">
            <a:extLst>
              <a:ext uri="{FF2B5EF4-FFF2-40B4-BE49-F238E27FC236}">
                <a16:creationId xmlns:a16="http://schemas.microsoft.com/office/drawing/2014/main" id="{C729A1C2-9323-5542-BE76-53EBF91E0A64}"/>
              </a:ext>
            </a:extLst>
          </p:cNvPr>
          <p:cNvSpPr>
            <a:spLocks noGrp="1"/>
          </p:cNvSpPr>
          <p:nvPr>
            <p:ph type="body" sz="quarter" idx="19"/>
          </p:nvPr>
        </p:nvSpPr>
        <p:spPr>
          <a:xfrm>
            <a:off x="2120900" y="2332301"/>
            <a:ext cx="9232900" cy="895849"/>
          </a:xfrm>
        </p:spPr>
        <p:txBody>
          <a:bodyPr/>
          <a:lstStyle/>
          <a:p>
            <a:pPr lvl="0"/>
            <a:r>
              <a:rPr lang="en-US" dirty="0"/>
              <a:t>Edit Master text styles</a:t>
            </a:r>
          </a:p>
        </p:txBody>
      </p:sp>
      <p:sp>
        <p:nvSpPr>
          <p:cNvPr id="21" name="Icon 3">
            <a:extLst>
              <a:ext uri="{FF2B5EF4-FFF2-40B4-BE49-F238E27FC236}">
                <a16:creationId xmlns:a16="http://schemas.microsoft.com/office/drawing/2014/main" id="{490100E6-8287-294B-B50D-8ECC67FA8A81}"/>
              </a:ext>
            </a:extLst>
          </p:cNvPr>
          <p:cNvSpPr>
            <a:spLocks noGrp="1"/>
          </p:cNvSpPr>
          <p:nvPr>
            <p:ph type="pic" sz="quarter" idx="20" hasCustomPrompt="1"/>
          </p:nvPr>
        </p:nvSpPr>
        <p:spPr>
          <a:xfrm>
            <a:off x="838200" y="3455422"/>
            <a:ext cx="914400" cy="914400"/>
          </a:xfrm>
        </p:spPr>
        <p:txBody>
          <a:bodyPr/>
          <a:lstStyle>
            <a:lvl1pPr marL="0" indent="0">
              <a:buNone/>
              <a:defRPr/>
            </a:lvl1pPr>
          </a:lstStyle>
          <a:p>
            <a:r>
              <a:rPr lang="en-US" dirty="0"/>
              <a:t>Icon</a:t>
            </a:r>
          </a:p>
        </p:txBody>
      </p:sp>
      <p:sp>
        <p:nvSpPr>
          <p:cNvPr id="22" name="Text Placeholder 3">
            <a:extLst>
              <a:ext uri="{FF2B5EF4-FFF2-40B4-BE49-F238E27FC236}">
                <a16:creationId xmlns:a16="http://schemas.microsoft.com/office/drawing/2014/main" id="{BBAF3B9D-3360-FD4E-B9B3-7CADE2B3B49F}"/>
              </a:ext>
            </a:extLst>
          </p:cNvPr>
          <p:cNvSpPr>
            <a:spLocks noGrp="1"/>
          </p:cNvSpPr>
          <p:nvPr>
            <p:ph type="body" sz="quarter" idx="21"/>
          </p:nvPr>
        </p:nvSpPr>
        <p:spPr>
          <a:xfrm>
            <a:off x="2120900" y="3419039"/>
            <a:ext cx="9232900" cy="948428"/>
          </a:xfrm>
        </p:spPr>
        <p:txBody>
          <a:bodyPr/>
          <a:lstStyle/>
          <a:p>
            <a:pPr lvl="0"/>
            <a:r>
              <a:rPr lang="en-US" dirty="0"/>
              <a:t>Edit Master text styles</a:t>
            </a:r>
          </a:p>
        </p:txBody>
      </p:sp>
      <p:sp>
        <p:nvSpPr>
          <p:cNvPr id="23" name="Icon 4">
            <a:extLst>
              <a:ext uri="{FF2B5EF4-FFF2-40B4-BE49-F238E27FC236}">
                <a16:creationId xmlns:a16="http://schemas.microsoft.com/office/drawing/2014/main" id="{AC48532A-7B11-D64B-B36E-349B6D3EABC0}"/>
              </a:ext>
            </a:extLst>
          </p:cNvPr>
          <p:cNvSpPr>
            <a:spLocks noGrp="1"/>
          </p:cNvSpPr>
          <p:nvPr>
            <p:ph type="pic" sz="quarter" idx="22" hasCustomPrompt="1"/>
          </p:nvPr>
        </p:nvSpPr>
        <p:spPr>
          <a:xfrm>
            <a:off x="838200" y="4562355"/>
            <a:ext cx="914400" cy="914400"/>
          </a:xfrm>
        </p:spPr>
        <p:txBody>
          <a:bodyPr/>
          <a:lstStyle>
            <a:lvl1pPr marL="0" indent="0">
              <a:buNone/>
              <a:defRPr/>
            </a:lvl1pPr>
          </a:lstStyle>
          <a:p>
            <a:r>
              <a:rPr lang="en-US" dirty="0"/>
              <a:t>Icon</a:t>
            </a:r>
          </a:p>
        </p:txBody>
      </p:sp>
      <p:sp>
        <p:nvSpPr>
          <p:cNvPr id="24" name="Text Placeholder 4">
            <a:extLst>
              <a:ext uri="{FF2B5EF4-FFF2-40B4-BE49-F238E27FC236}">
                <a16:creationId xmlns:a16="http://schemas.microsoft.com/office/drawing/2014/main" id="{D245C863-A608-204E-A3BF-D45CFC1D6018}"/>
              </a:ext>
            </a:extLst>
          </p:cNvPr>
          <p:cNvSpPr>
            <a:spLocks noGrp="1"/>
          </p:cNvSpPr>
          <p:nvPr>
            <p:ph type="body" sz="quarter" idx="23"/>
          </p:nvPr>
        </p:nvSpPr>
        <p:spPr>
          <a:xfrm>
            <a:off x="2120900" y="4558356"/>
            <a:ext cx="9232900" cy="918399"/>
          </a:xfrm>
        </p:spPr>
        <p:txBody>
          <a:bodyPr/>
          <a:lstStyle/>
          <a:p>
            <a:pPr lvl="0"/>
            <a:r>
              <a:rPr lang="en-US" dirty="0"/>
              <a:t>Edit Master text styles</a:t>
            </a:r>
          </a:p>
        </p:txBody>
      </p:sp>
      <p:sp>
        <p:nvSpPr>
          <p:cNvPr id="3" name="Slide Number Placeholder"/>
          <p:cNvSpPr>
            <a:spLocks noGrp="1"/>
          </p:cNvSpPr>
          <p:nvPr>
            <p:ph type="sldNum" sz="quarter" idx="10"/>
          </p:nvPr>
        </p:nvSpPr>
        <p:spPr>
          <a:xfrm>
            <a:off x="8610600" y="6025896"/>
            <a:ext cx="2743200" cy="365125"/>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425848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p:txBody>
          <a:bodyPr>
            <a:normAutofit/>
          </a:bodyPr>
          <a:lstStyle>
            <a:lvl1pPr>
              <a:defRPr sz="2800" b="1" i="0">
                <a:latin typeface="Calibri" charset="0"/>
                <a:ea typeface="Calibri" charset="0"/>
                <a:cs typeface="Calibri" charset="0"/>
              </a:defRPr>
            </a:lvl1pPr>
          </a:lstStyle>
          <a:p>
            <a:r>
              <a:rPr lang="en-US" dirty="0"/>
              <a:t>Insert Title, 28pt Calibri Bold (Color: RGB 33, 33, 33)</a:t>
            </a:r>
          </a:p>
        </p:txBody>
      </p:sp>
      <p:sp>
        <p:nvSpPr>
          <p:cNvPr id="5"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pic>
        <p:nvPicPr>
          <p:cNvPr id="6" name="Footer">
            <a:extLst>
              <a:ext uri="{FF2B5EF4-FFF2-40B4-BE49-F238E27FC236}">
                <a16:creationId xmlns:a16="http://schemas.microsoft.com/office/drawing/2014/main" id="{27C9D9A6-A9A8-8347-B216-5E758197F4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0"/>
            <a:ext cx="12188952" cy="31775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estions w/ Content">
    <p:spTree>
      <p:nvGrpSpPr>
        <p:cNvPr id="1" name=""/>
        <p:cNvGrpSpPr/>
        <p:nvPr/>
      </p:nvGrpSpPr>
      <p:grpSpPr>
        <a:xfrm>
          <a:off x="0" y="0"/>
          <a:ext cx="0" cy="0"/>
          <a:chOff x="0" y="0"/>
          <a:chExt cx="0" cy="0"/>
        </a:xfrm>
      </p:grpSpPr>
      <p:pic>
        <p:nvPicPr>
          <p:cNvPr id="6" name="Background">
            <a:extLst>
              <a:ext uri="{FF2B5EF4-FFF2-40B4-BE49-F238E27FC236}">
                <a16:creationId xmlns:a16="http://schemas.microsoft.com/office/drawing/2014/main" id="{6FBD7C91-E3E2-214C-BC7C-9853D3BD7BA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49" y="1"/>
            <a:ext cx="12185902" cy="6857999"/>
          </a:xfrm>
          <a:prstGeom prst="rect">
            <a:avLst/>
          </a:prstGeom>
        </p:spPr>
      </p:pic>
      <p:sp>
        <p:nvSpPr>
          <p:cNvPr id="5" name="Questions?"/>
          <p:cNvSpPr>
            <a:spLocks noGrp="1"/>
          </p:cNvSpPr>
          <p:nvPr>
            <p:ph type="title" hasCustomPrompt="1"/>
          </p:nvPr>
        </p:nvSpPr>
        <p:spPr>
          <a:xfrm>
            <a:off x="838200" y="1024605"/>
            <a:ext cx="10515600" cy="1325563"/>
          </a:xfrm>
        </p:spPr>
        <p:txBody>
          <a:bodyPr>
            <a:noAutofit/>
          </a:bodyPr>
          <a:lstStyle>
            <a:lvl1pPr algn="ctr">
              <a:defRPr sz="4000" b="1" i="0">
                <a:solidFill>
                  <a:srgbClr val="1F1F1F"/>
                </a:solidFill>
                <a:latin typeface="Calibri" charset="0"/>
                <a:ea typeface="Calibri" charset="0"/>
                <a:cs typeface="Calibri" charset="0"/>
              </a:defRPr>
            </a:lvl1pPr>
          </a:lstStyle>
          <a:p>
            <a:r>
              <a:rPr lang="en-US" dirty="0"/>
              <a:t>QUESTIONS?</a:t>
            </a:r>
          </a:p>
        </p:txBody>
      </p:sp>
      <p:sp>
        <p:nvSpPr>
          <p:cNvPr id="8" name="Text Placeholder"/>
          <p:cNvSpPr>
            <a:spLocks noGrp="1"/>
          </p:cNvSpPr>
          <p:nvPr>
            <p:ph type="body" sz="quarter" idx="13"/>
          </p:nvPr>
        </p:nvSpPr>
        <p:spPr>
          <a:xfrm>
            <a:off x="838200" y="2349500"/>
            <a:ext cx="10515600" cy="25400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3" name="Slide Number Placeholder"/>
          <p:cNvSpPr>
            <a:spLocks noGrp="1"/>
          </p:cNvSpPr>
          <p:nvPr>
            <p:ph type="sldNum" sz="quarter" idx="10"/>
          </p:nvPr>
        </p:nvSpPr>
        <p:spPr>
          <a:xfrm>
            <a:off x="8610600" y="6025896"/>
            <a:ext cx="2743200" cy="365125"/>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197899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838200" y="1417319"/>
            <a:ext cx="105156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0"/>
            <a:ext cx="12188952" cy="317751"/>
          </a:xfrm>
          <a:prstGeom prst="rect">
            <a:avLst/>
          </a:prstGeom>
        </p:spPr>
      </p:pic>
    </p:spTree>
    <p:extLst>
      <p:ext uri="{BB962C8B-B14F-4D97-AF65-F5344CB8AC3E}">
        <p14:creationId xmlns:p14="http://schemas.microsoft.com/office/powerpoint/2010/main" val="186869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1/3">
  <p:cSld name="Image 1/3">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09601" y="685801"/>
            <a:ext cx="7111999" cy="863601"/>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accent1"/>
              </a:buClr>
              <a:buSzPts val="2800"/>
              <a:buFont typeface="Helvetica Neue"/>
              <a:buNone/>
              <a:defRPr sz="3733" b="1" i="0" u="none" strike="noStrike" cap="none">
                <a:solidFill>
                  <a:schemeClr val="accent1"/>
                </a:solidFill>
                <a:latin typeface="Helvetica Neue"/>
                <a:ea typeface="Helvetica Neue"/>
                <a:cs typeface="Helvetica Neue"/>
                <a:sym typeface="Helvetica Neue"/>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77" name="Shape 77"/>
          <p:cNvSpPr txBox="1">
            <a:spLocks noGrp="1"/>
          </p:cNvSpPr>
          <p:nvPr>
            <p:ph type="body" idx="1"/>
          </p:nvPr>
        </p:nvSpPr>
        <p:spPr>
          <a:xfrm>
            <a:off x="8128000" y="0"/>
            <a:ext cx="4064000" cy="6172200"/>
          </a:xfrm>
          <a:prstGeom prst="rect">
            <a:avLst/>
          </a:prstGeom>
          <a:noFill/>
          <a:ln>
            <a:noFill/>
          </a:ln>
        </p:spPr>
        <p:txBody>
          <a:bodyPr spcFirstLastPara="1" wrap="square" lIns="91425" tIns="45700" rIns="91425" bIns="45700" anchor="t" anchorCtr="0"/>
          <a:lstStyle>
            <a:lvl1pPr marL="609585" marR="0" lvl="0" indent="-474121" algn="l" rtl="0">
              <a:lnSpc>
                <a:spcPct val="120000"/>
              </a:lnSpc>
              <a:spcBef>
                <a:spcPts val="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1pPr>
            <a:lvl2pPr marL="1219170" marR="0" lvl="1"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2pPr>
            <a:lvl3pPr marL="1828754" marR="0" lvl="2"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3pPr>
            <a:lvl4pPr marL="2438339" marR="0" lvl="3"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4pPr>
            <a:lvl5pPr marL="3047924" marR="0" lvl="4"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5pPr>
            <a:lvl6pPr marL="3657509" marR="0" lvl="5" indent="-431789" algn="l" rtl="0">
              <a:lnSpc>
                <a:spcPct val="90000"/>
              </a:lnSpc>
              <a:spcBef>
                <a:spcPts val="8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2"/>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10668000" y="6356351"/>
            <a:ext cx="914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2"/>
                </a:solidFill>
                <a:latin typeface="Helvetica Neue"/>
                <a:ea typeface="Helvetica Neue"/>
                <a:cs typeface="Helvetica Neue"/>
                <a:sym typeface="Helvetica Neue"/>
              </a:defRPr>
            </a:lvl1pPr>
            <a:lvl2pPr marL="0" marR="0" lvl="1" indent="0" algn="r" rtl="0">
              <a:spcBef>
                <a:spcPts val="0"/>
              </a:spcBef>
              <a:buNone/>
              <a:defRPr sz="1200">
                <a:solidFill>
                  <a:schemeClr val="lt2"/>
                </a:solidFill>
                <a:latin typeface="Helvetica Neue"/>
                <a:ea typeface="Helvetica Neue"/>
                <a:cs typeface="Helvetica Neue"/>
                <a:sym typeface="Helvetica Neue"/>
              </a:defRPr>
            </a:lvl2pPr>
            <a:lvl3pPr marL="0" marR="0" lvl="2" indent="0" algn="r" rtl="0">
              <a:spcBef>
                <a:spcPts val="0"/>
              </a:spcBef>
              <a:buNone/>
              <a:defRPr sz="1200">
                <a:solidFill>
                  <a:schemeClr val="lt2"/>
                </a:solidFill>
                <a:latin typeface="Helvetica Neue"/>
                <a:ea typeface="Helvetica Neue"/>
                <a:cs typeface="Helvetica Neue"/>
                <a:sym typeface="Helvetica Neue"/>
              </a:defRPr>
            </a:lvl3pPr>
            <a:lvl4pPr marL="0" marR="0" lvl="3" indent="0" algn="r" rtl="0">
              <a:spcBef>
                <a:spcPts val="0"/>
              </a:spcBef>
              <a:buNone/>
              <a:defRPr sz="1200">
                <a:solidFill>
                  <a:schemeClr val="lt2"/>
                </a:solidFill>
                <a:latin typeface="Helvetica Neue"/>
                <a:ea typeface="Helvetica Neue"/>
                <a:cs typeface="Helvetica Neue"/>
                <a:sym typeface="Helvetica Neue"/>
              </a:defRPr>
            </a:lvl4pPr>
            <a:lvl5pPr marL="0" marR="0" lvl="4" indent="0" algn="r" rtl="0">
              <a:spcBef>
                <a:spcPts val="0"/>
              </a:spcBef>
              <a:buNone/>
              <a:defRPr sz="1200">
                <a:solidFill>
                  <a:schemeClr val="lt2"/>
                </a:solidFill>
                <a:latin typeface="Helvetica Neue"/>
                <a:ea typeface="Helvetica Neue"/>
                <a:cs typeface="Helvetica Neue"/>
                <a:sym typeface="Helvetica Neue"/>
              </a:defRPr>
            </a:lvl5pPr>
            <a:lvl6pPr marL="0" marR="0" lvl="5" indent="0" algn="r" rtl="0">
              <a:spcBef>
                <a:spcPts val="0"/>
              </a:spcBef>
              <a:buNone/>
              <a:defRPr sz="1200">
                <a:solidFill>
                  <a:schemeClr val="lt2"/>
                </a:solidFill>
                <a:latin typeface="Helvetica Neue"/>
                <a:ea typeface="Helvetica Neue"/>
                <a:cs typeface="Helvetica Neue"/>
                <a:sym typeface="Helvetica Neue"/>
              </a:defRPr>
            </a:lvl6pPr>
            <a:lvl7pPr marL="0" marR="0" lvl="6" indent="0" algn="r" rtl="0">
              <a:spcBef>
                <a:spcPts val="0"/>
              </a:spcBef>
              <a:buNone/>
              <a:defRPr sz="1200">
                <a:solidFill>
                  <a:schemeClr val="lt2"/>
                </a:solidFill>
                <a:latin typeface="Helvetica Neue"/>
                <a:ea typeface="Helvetica Neue"/>
                <a:cs typeface="Helvetica Neue"/>
                <a:sym typeface="Helvetica Neue"/>
              </a:defRPr>
            </a:lvl7pPr>
            <a:lvl8pPr marL="0" marR="0" lvl="7" indent="0" algn="r" rtl="0">
              <a:spcBef>
                <a:spcPts val="0"/>
              </a:spcBef>
              <a:buNone/>
              <a:defRPr sz="1200">
                <a:solidFill>
                  <a:schemeClr val="lt2"/>
                </a:solidFill>
                <a:latin typeface="Helvetica Neue"/>
                <a:ea typeface="Helvetica Neue"/>
                <a:cs typeface="Helvetica Neue"/>
                <a:sym typeface="Helvetica Neue"/>
              </a:defRPr>
            </a:lvl8pPr>
            <a:lvl9pPr marL="0" marR="0" lvl="8" indent="0" algn="r" rtl="0">
              <a:spcBef>
                <a:spcPts val="0"/>
              </a:spcBef>
              <a:buNone/>
              <a:defRPr sz="1200">
                <a:solidFill>
                  <a:schemeClr val="lt2"/>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
        <p:nvSpPr>
          <p:cNvPr id="80" name="Shape 80"/>
          <p:cNvSpPr txBox="1">
            <a:spLocks noGrp="1"/>
          </p:cNvSpPr>
          <p:nvPr>
            <p:ph type="body" idx="2"/>
          </p:nvPr>
        </p:nvSpPr>
        <p:spPr>
          <a:xfrm>
            <a:off x="609600" y="1701803"/>
            <a:ext cx="7112000" cy="4470397"/>
          </a:xfrm>
          <a:prstGeom prst="rect">
            <a:avLst/>
          </a:prstGeom>
          <a:noFill/>
          <a:ln>
            <a:noFill/>
          </a:ln>
        </p:spPr>
        <p:txBody>
          <a:bodyPr spcFirstLastPara="1" wrap="square" lIns="91425" tIns="45700" rIns="91425" bIns="45700" anchor="t" anchorCtr="0"/>
          <a:lstStyle>
            <a:lvl1pPr marL="609585" marR="0" lvl="0" indent="-474121" algn="l" rtl="0">
              <a:lnSpc>
                <a:spcPct val="120000"/>
              </a:lnSpc>
              <a:spcBef>
                <a:spcPts val="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1pPr>
            <a:lvl2pPr marL="1219170" marR="0" lvl="1"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2pPr>
            <a:lvl3pPr marL="1828754" marR="0" lvl="2"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3pPr>
            <a:lvl4pPr marL="2438339" marR="0" lvl="3"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4pPr>
            <a:lvl5pPr marL="3047924" marR="0" lvl="4" indent="-474121" algn="l" rtl="0">
              <a:lnSpc>
                <a:spcPct val="120000"/>
              </a:lnSpc>
              <a:spcBef>
                <a:spcPts val="800"/>
              </a:spcBef>
              <a:spcAft>
                <a:spcPts val="0"/>
              </a:spcAft>
              <a:buClr>
                <a:schemeClr val="dk2"/>
              </a:buClr>
              <a:buSzPts val="2000"/>
              <a:buFont typeface="Arial"/>
              <a:buChar char="•"/>
              <a:defRPr sz="2667"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3"/>
          </p:nvPr>
        </p:nvSpPr>
        <p:spPr>
          <a:xfrm>
            <a:off x="609601" y="330200"/>
            <a:ext cx="7111999" cy="355600"/>
          </a:xfrm>
          <a:prstGeom prst="rect">
            <a:avLst/>
          </a:prstGeom>
          <a:noFill/>
          <a:ln>
            <a:noFill/>
          </a:ln>
        </p:spPr>
        <p:txBody>
          <a:bodyPr spcFirstLastPara="1" wrap="square" lIns="91425" tIns="45700" rIns="91425" bIns="45700" anchor="t" anchorCtr="0"/>
          <a:lstStyle>
            <a:lvl1pPr marL="609585" marR="0" lvl="0" indent="-304792" algn="l" rtl="0">
              <a:lnSpc>
                <a:spcPct val="120000"/>
              </a:lnSpc>
              <a:spcBef>
                <a:spcPts val="0"/>
              </a:spcBef>
              <a:spcAft>
                <a:spcPts val="0"/>
              </a:spcAft>
              <a:buClr>
                <a:schemeClr val="lt2"/>
              </a:buClr>
              <a:buSzPts val="1200"/>
              <a:buFont typeface="Arial"/>
              <a:buNone/>
              <a:defRPr sz="1600" b="1" i="0" u="none" strike="noStrike" cap="none">
                <a:solidFill>
                  <a:schemeClr val="lt2"/>
                </a:solidFill>
                <a:latin typeface="Helvetica Neue"/>
                <a:ea typeface="Helvetica Neue"/>
                <a:cs typeface="Helvetica Neue"/>
                <a:sym typeface="Helvetica Neue"/>
              </a:defRPr>
            </a:lvl1pPr>
            <a:lvl2pPr marL="1219170" marR="0" lvl="1"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2pPr>
            <a:lvl3pPr marL="1828754" marR="0" lvl="2"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3pPr>
            <a:lvl4pPr marL="2438339" marR="0" lvl="3"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4pPr>
            <a:lvl5pPr marL="3047924" marR="0" lvl="4" indent="-389457" algn="l" rtl="0">
              <a:lnSpc>
                <a:spcPct val="120000"/>
              </a:lnSpc>
              <a:spcBef>
                <a:spcPts val="800"/>
              </a:spcBef>
              <a:spcAft>
                <a:spcPts val="0"/>
              </a:spcAft>
              <a:buClr>
                <a:schemeClr val="dk2"/>
              </a:buClr>
              <a:buSzPts val="1000"/>
              <a:buFont typeface="Arial"/>
              <a:buChar char="•"/>
              <a:defRPr sz="1333" b="0" i="0" u="none" strike="noStrike" cap="none">
                <a:solidFill>
                  <a:schemeClr val="dk2"/>
                </a:solidFill>
                <a:latin typeface="Helvetica Neue"/>
                <a:ea typeface="Helvetica Neue"/>
                <a:cs typeface="Helvetica Neue"/>
                <a:sym typeface="Helvetica Neue"/>
              </a:defRPr>
            </a:lvl5pPr>
            <a:lvl6pPr marL="3657509" marR="0" lvl="5" indent="-419090" algn="l" rtl="0">
              <a:lnSpc>
                <a:spcPct val="90000"/>
              </a:lnSpc>
              <a:spcBef>
                <a:spcPts val="8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33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685800"/>
          </a:xfrm>
          <a:prstGeom prst="rect">
            <a:avLst/>
          </a:prstGeom>
        </p:spPr>
        <p:txBody>
          <a:bodyPr vert="horz" lIns="91440" tIns="45720" rIns="91440" bIns="45720" rtlCol="0" anchor="ctr">
            <a:normAutofit/>
          </a:bodyPr>
          <a:lstStyle/>
          <a:p>
            <a:r>
              <a:rPr lang="en-US" dirty="0"/>
              <a:t>Title Size 28pt, Calibri Bold (Color: RGB 33,33,33)</a:t>
            </a:r>
          </a:p>
        </p:txBody>
      </p:sp>
      <p:sp>
        <p:nvSpPr>
          <p:cNvPr id="3" name="Text Placeholder 2"/>
          <p:cNvSpPr>
            <a:spLocks noGrp="1"/>
          </p:cNvSpPr>
          <p:nvPr>
            <p:ph type="body" idx="1"/>
          </p:nvPr>
        </p:nvSpPr>
        <p:spPr>
          <a:xfrm>
            <a:off x="795867" y="1334706"/>
            <a:ext cx="10515600" cy="4489704"/>
          </a:xfrm>
          <a:prstGeom prst="rect">
            <a:avLst/>
          </a:prstGeom>
        </p:spPr>
        <p:txBody>
          <a:bodyPr vert="horz" lIns="91440" tIns="45720" rIns="91440" bIns="45720" rtlCol="0">
            <a:normAutofit/>
          </a:body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838200" y="6025896"/>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dirty="0"/>
          </a:p>
        </p:txBody>
      </p:sp>
      <p:sp>
        <p:nvSpPr>
          <p:cNvPr id="6" name="Slide Number Placeholder 5"/>
          <p:cNvSpPr>
            <a:spLocks noGrp="1"/>
          </p:cNvSpPr>
          <p:nvPr>
            <p:ph type="sldNum" sz="quarter" idx="4"/>
          </p:nvPr>
        </p:nvSpPr>
        <p:spPr>
          <a:xfrm>
            <a:off x="8610600" y="60258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3346A-FCA4-684E-8D18-26E8324063ED}" type="slidenum">
              <a:rPr lang="en-US" smtClean="0"/>
              <a:t>‹#›</a:t>
            </a:fld>
            <a:endParaRPr lang="en-US" dirty="0"/>
          </a:p>
        </p:txBody>
      </p:sp>
    </p:spTree>
    <p:extLst>
      <p:ext uri="{BB962C8B-B14F-4D97-AF65-F5344CB8AC3E}">
        <p14:creationId xmlns:p14="http://schemas.microsoft.com/office/powerpoint/2010/main" val="819416886"/>
      </p:ext>
    </p:extLst>
  </p:cSld>
  <p:clrMap bg1="lt1" tx1="dk1" bg2="lt2" tx2="dk2" accent1="accent1" accent2="accent2" accent3="accent3" accent4="accent4" accent5="accent5" accent6="accent6" hlink="hlink" folHlink="folHlink"/>
  <p:sldLayoutIdLst>
    <p:sldLayoutId id="2147483721" r:id="rId1"/>
    <p:sldLayoutId id="2147483728" r:id="rId2"/>
    <p:sldLayoutId id="2147483729" r:id="rId3"/>
    <p:sldLayoutId id="2147483711" r:id="rId4"/>
    <p:sldLayoutId id="2147483730" r:id="rId5"/>
    <p:sldLayoutId id="2147483715" r:id="rId6"/>
    <p:sldLayoutId id="2147483727" r:id="rId7"/>
    <p:sldLayoutId id="2147483775" r:id="rId8"/>
    <p:sldLayoutId id="2147483799" r:id="rId9"/>
    <p:sldLayoutId id="2147483803" r:id="rId10"/>
    <p:sldLayoutId id="2147483804" r:id="rId11"/>
    <p:sldLayoutId id="2147483805" r:id="rId12"/>
    <p:sldLayoutId id="2147483806" r:id="rId13"/>
    <p:sldLayoutId id="2147483807" r:id="rId14"/>
    <p:sldLayoutId id="2147483762" r:id="rId15"/>
    <p:sldLayoutId id="2147483763" r:id="rId16"/>
    <p:sldLayoutId id="2147483765" r:id="rId17"/>
    <p:sldLayoutId id="2147483768" r:id="rId18"/>
    <p:sldLayoutId id="2147483774" r:id="rId19"/>
    <p:sldLayoutId id="2147483808" r:id="rId20"/>
    <p:sldLayoutId id="2147483809" r:id="rId21"/>
  </p:sldLayoutIdLst>
  <p:hf hdr="0" dt="0"/>
  <p:txStyles>
    <p:titleStyle>
      <a:lvl1pPr algn="l" defTabSz="914400" rtl="0" eaLnBrk="1" latinLnBrk="0" hangingPunct="1">
        <a:lnSpc>
          <a:spcPct val="90000"/>
        </a:lnSpc>
        <a:spcBef>
          <a:spcPct val="0"/>
        </a:spcBef>
        <a:buNone/>
        <a:defRPr sz="28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3346A-FCA4-684E-8D18-26E8324063ED}" type="slidenum">
              <a:rPr lang="en-US" smtClean="0"/>
              <a:t>‹#›</a:t>
            </a:fld>
            <a:endParaRPr lang="en-US" dirty="0"/>
          </a:p>
        </p:txBody>
      </p:sp>
    </p:spTree>
    <p:extLst>
      <p:ext uri="{BB962C8B-B14F-4D97-AF65-F5344CB8AC3E}">
        <p14:creationId xmlns:p14="http://schemas.microsoft.com/office/powerpoint/2010/main" val="211875798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3" r:id="rId4"/>
    <p:sldLayoutId id="2147483784" r:id="rId5"/>
    <p:sldLayoutId id="2147483789" r:id="rId6"/>
    <p:sldLayoutId id="2147483794" r:id="rId7"/>
    <p:sldLayoutId id="2147483795" r:id="rId8"/>
    <p:sldLayoutId id="2147483796" r:id="rId9"/>
    <p:sldLayoutId id="2147483797"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https://www.forbes.com/sites/stevedenning/2019/05/23/understanding-fake-agile/#16950f644bbe"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mailto:Charles.worthingtona@va.gov" TargetMode="External"/><Relationship Id="rId2" Type="http://schemas.openxmlformats.org/officeDocument/2006/relationships/hyperlink" Target="mailto:david.myklegard@va.gov" TargetMode="External"/><Relationship Id="rId1" Type="http://schemas.openxmlformats.org/officeDocument/2006/relationships/slideLayout" Target="../slideLayouts/slideLayout6.xml"/><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1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5" Type="http://schemas.openxmlformats.org/officeDocument/2006/relationships/image" Target="../media/image68.png"/><Relationship Id="rId10" Type="http://schemas.openxmlformats.org/officeDocument/2006/relationships/image" Target="../media/image63.sv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11.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9.svg"/><Relationship Id="rId7" Type="http://schemas.openxmlformats.org/officeDocument/2006/relationships/image" Target="../media/image21.svg"/><Relationship Id="rId2" Type="http://schemas.openxmlformats.org/officeDocument/2006/relationships/image" Target="../media/image98.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01.sv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partment-of-veterans-affairs.github.io/va-product-management-handbook"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ACE-0B93-5845-810C-7E677EB2E678}"/>
              </a:ext>
            </a:extLst>
          </p:cNvPr>
          <p:cNvSpPr>
            <a:spLocks noGrp="1"/>
          </p:cNvSpPr>
          <p:nvPr>
            <p:ph type="title"/>
          </p:nvPr>
        </p:nvSpPr>
        <p:spPr/>
        <p:txBody>
          <a:bodyPr/>
          <a:lstStyle/>
          <a:p>
            <a:r>
              <a:rPr lang="en-US" dirty="0"/>
              <a:t>VA’s Transition to Agile &amp; DevOps </a:t>
            </a:r>
          </a:p>
        </p:txBody>
      </p:sp>
      <p:sp>
        <p:nvSpPr>
          <p:cNvPr id="3" name="Text Placeholder 2">
            <a:extLst>
              <a:ext uri="{FF2B5EF4-FFF2-40B4-BE49-F238E27FC236}">
                <a16:creationId xmlns:a16="http://schemas.microsoft.com/office/drawing/2014/main" id="{F3A23551-F6E1-EE44-A779-E05C1B6A158D}"/>
              </a:ext>
            </a:extLst>
          </p:cNvPr>
          <p:cNvSpPr>
            <a:spLocks noGrp="1"/>
          </p:cNvSpPr>
          <p:nvPr>
            <p:ph type="body" sz="quarter" idx="10"/>
          </p:nvPr>
        </p:nvSpPr>
        <p:spPr>
          <a:xfrm>
            <a:off x="3252621" y="3263513"/>
            <a:ext cx="5806017" cy="374904"/>
          </a:xfrm>
        </p:spPr>
        <p:txBody>
          <a:bodyPr/>
          <a:lstStyle/>
          <a:p>
            <a:r>
              <a:rPr lang="en-US" dirty="0"/>
              <a:t>Kelly O’Connor</a:t>
            </a:r>
          </a:p>
        </p:txBody>
      </p:sp>
      <p:sp>
        <p:nvSpPr>
          <p:cNvPr id="4" name="Text Placeholder 3">
            <a:extLst>
              <a:ext uri="{FF2B5EF4-FFF2-40B4-BE49-F238E27FC236}">
                <a16:creationId xmlns:a16="http://schemas.microsoft.com/office/drawing/2014/main" id="{582F62A7-DC89-D04B-BFD3-C381A60C23CA}"/>
              </a:ext>
            </a:extLst>
          </p:cNvPr>
          <p:cNvSpPr>
            <a:spLocks noGrp="1"/>
          </p:cNvSpPr>
          <p:nvPr>
            <p:ph type="body" sz="quarter" idx="11"/>
          </p:nvPr>
        </p:nvSpPr>
        <p:spPr>
          <a:xfrm>
            <a:off x="3251911" y="3687443"/>
            <a:ext cx="6975458" cy="424548"/>
          </a:xfrm>
        </p:spPr>
        <p:txBody>
          <a:bodyPr/>
          <a:lstStyle/>
          <a:p>
            <a:r>
              <a:rPr lang="en-US" i="0" dirty="0"/>
              <a:t>Digital Service Expert, OIT Project Special Forces</a:t>
            </a:r>
          </a:p>
        </p:txBody>
      </p:sp>
      <p:sp>
        <p:nvSpPr>
          <p:cNvPr id="7" name="Text Placeholder 6">
            <a:extLst>
              <a:ext uri="{FF2B5EF4-FFF2-40B4-BE49-F238E27FC236}">
                <a16:creationId xmlns:a16="http://schemas.microsoft.com/office/drawing/2014/main" id="{D381D8D1-0B3A-BF4D-8A9E-2B416C8BA004}"/>
              </a:ext>
            </a:extLst>
          </p:cNvPr>
          <p:cNvSpPr>
            <a:spLocks noGrp="1"/>
          </p:cNvSpPr>
          <p:nvPr>
            <p:ph type="body" sz="quarter" idx="14"/>
          </p:nvPr>
        </p:nvSpPr>
        <p:spPr>
          <a:xfrm>
            <a:off x="3375004" y="4744319"/>
            <a:ext cx="3985684" cy="265176"/>
          </a:xfrm>
        </p:spPr>
        <p:txBody>
          <a:bodyPr/>
          <a:lstStyle/>
          <a:p>
            <a:r>
              <a:rPr lang="en-US" dirty="0"/>
              <a:t>June 6, 2019</a:t>
            </a:r>
          </a:p>
        </p:txBody>
      </p:sp>
    </p:spTree>
    <p:extLst>
      <p:ext uri="{BB962C8B-B14F-4D97-AF65-F5344CB8AC3E}">
        <p14:creationId xmlns:p14="http://schemas.microsoft.com/office/powerpoint/2010/main" val="93271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0125-B988-634A-9773-1A44F02AC3D1}"/>
              </a:ext>
            </a:extLst>
          </p:cNvPr>
          <p:cNvSpPr>
            <a:spLocks noGrp="1"/>
          </p:cNvSpPr>
          <p:nvPr>
            <p:ph type="title"/>
          </p:nvPr>
        </p:nvSpPr>
        <p:spPr>
          <a:xfrm>
            <a:off x="666750" y="240539"/>
            <a:ext cx="11221950" cy="961728"/>
          </a:xfrm>
        </p:spPr>
        <p:txBody>
          <a:bodyPr>
            <a:noAutofit/>
          </a:bodyPr>
          <a:lstStyle/>
          <a:p>
            <a:pPr>
              <a:spcBef>
                <a:spcPts val="1800"/>
              </a:spcBef>
              <a:buClr>
                <a:schemeClr val="accent1"/>
              </a:buClr>
              <a:buSzPts val="2800"/>
            </a:pPr>
            <a:r>
              <a:rPr lang="en-US" sz="3200" dirty="0">
                <a:solidFill>
                  <a:srgbClr val="1F5493"/>
                </a:solidFill>
                <a:latin typeface="Calibri" panose="020F0502020204030204" pitchFamily="34" charset="0"/>
                <a:ea typeface="Helvetica Neue"/>
                <a:cs typeface="Calibri" panose="020F0502020204030204" pitchFamily="34" charset="0"/>
                <a:sym typeface="Helvetica Neue"/>
              </a:rPr>
              <a:t>VA product managers will help you overcome common blockers and “myths” so you can deliver great digital products at VA!</a:t>
            </a:r>
          </a:p>
        </p:txBody>
      </p:sp>
      <p:sp>
        <p:nvSpPr>
          <p:cNvPr id="3" name="Content Placeholder 2">
            <a:extLst>
              <a:ext uri="{FF2B5EF4-FFF2-40B4-BE49-F238E27FC236}">
                <a16:creationId xmlns:a16="http://schemas.microsoft.com/office/drawing/2014/main" id="{C57A5EF6-66A8-774F-9656-B2041C85D6CA}"/>
              </a:ext>
            </a:extLst>
          </p:cNvPr>
          <p:cNvSpPr>
            <a:spLocks noGrp="1"/>
          </p:cNvSpPr>
          <p:nvPr>
            <p:ph sz="quarter" idx="13"/>
          </p:nvPr>
        </p:nvSpPr>
        <p:spPr>
          <a:xfrm>
            <a:off x="303300" y="2202805"/>
            <a:ext cx="4741273" cy="4414656"/>
          </a:xfrm>
        </p:spPr>
        <p:txBody>
          <a:bodyPr>
            <a:noAutofit/>
          </a:bodyPr>
          <a:lstStyle/>
          <a:p>
            <a:pPr marL="406400" indent="-406400">
              <a:spcBef>
                <a:spcPts val="1800"/>
              </a:spcBef>
              <a:buFont typeface="+mj-lt"/>
              <a:buAutoNum type="arabicPeriod"/>
            </a:pPr>
            <a:r>
              <a:rPr lang="en-US" sz="2400" dirty="0"/>
              <a:t>“Agile-fall” and fake Agile</a:t>
            </a:r>
          </a:p>
          <a:p>
            <a:pPr marL="406400" lvl="0" indent="-406400">
              <a:spcBef>
                <a:spcPts val="1800"/>
              </a:spcBef>
              <a:buFont typeface="+mj-lt"/>
              <a:buAutoNum type="arabicPeriod"/>
            </a:pPr>
            <a:r>
              <a:rPr lang="en-US" sz="2400" dirty="0"/>
              <a:t>Outdated tools and methods</a:t>
            </a:r>
          </a:p>
          <a:p>
            <a:pPr marL="406400" indent="-406400">
              <a:spcBef>
                <a:spcPts val="1800"/>
              </a:spcBef>
              <a:buFont typeface="+mj-lt"/>
              <a:buAutoNum type="arabicPeriod"/>
            </a:pPr>
            <a:r>
              <a:rPr lang="en-US" sz="2400" dirty="0"/>
              <a:t>Vicious cycle of unneeded meetings and documents</a:t>
            </a:r>
          </a:p>
          <a:p>
            <a:pPr marL="406400" lvl="0" indent="-406400">
              <a:spcBef>
                <a:spcPts val="1800"/>
              </a:spcBef>
              <a:buFont typeface="+mj-lt"/>
              <a:buAutoNum type="arabicPeriod"/>
            </a:pPr>
            <a:r>
              <a:rPr lang="en-US" sz="2400" dirty="0"/>
              <a:t>Inability to pivot</a:t>
            </a:r>
          </a:p>
          <a:p>
            <a:pPr marL="406400" indent="-406400">
              <a:spcBef>
                <a:spcPts val="1800"/>
              </a:spcBef>
              <a:buFont typeface="+mj-lt"/>
              <a:buAutoNum type="arabicPeriod"/>
            </a:pPr>
            <a:r>
              <a:rPr lang="en-US" sz="2400" dirty="0"/>
              <a:t>Old legacy backend systems</a:t>
            </a:r>
          </a:p>
          <a:p>
            <a:pPr marL="406400" lvl="0" indent="-406400">
              <a:spcBef>
                <a:spcPts val="1800"/>
              </a:spcBef>
              <a:buFont typeface="+mj-lt"/>
              <a:buAutoNum type="arabicPeriod"/>
            </a:pPr>
            <a:endParaRPr lang="en-US" sz="2400" dirty="0"/>
          </a:p>
        </p:txBody>
      </p:sp>
      <p:sp>
        <p:nvSpPr>
          <p:cNvPr id="4" name="Slide Number Placeholder 3">
            <a:extLst>
              <a:ext uri="{FF2B5EF4-FFF2-40B4-BE49-F238E27FC236}">
                <a16:creationId xmlns:a16="http://schemas.microsoft.com/office/drawing/2014/main" id="{F9E2D01D-E511-344F-897A-B53C331E9994}"/>
              </a:ext>
            </a:extLst>
          </p:cNvPr>
          <p:cNvSpPr>
            <a:spLocks noGrp="1"/>
          </p:cNvSpPr>
          <p:nvPr>
            <p:ph type="sldNum" sz="quarter" idx="12"/>
          </p:nvPr>
        </p:nvSpPr>
        <p:spPr/>
        <p:txBody>
          <a:bodyPr/>
          <a:lstStyle/>
          <a:p>
            <a:fld id="{E573346A-FCA4-684E-8D18-26E8324063ED}" type="slidenum">
              <a:rPr lang="en-US" smtClean="0"/>
              <a:t>10</a:t>
            </a:fld>
            <a:endParaRPr lang="en-US" dirty="0"/>
          </a:p>
        </p:txBody>
      </p:sp>
      <p:pic>
        <p:nvPicPr>
          <p:cNvPr id="7" name="Picture 6">
            <a:extLst>
              <a:ext uri="{FF2B5EF4-FFF2-40B4-BE49-F238E27FC236}">
                <a16:creationId xmlns:a16="http://schemas.microsoft.com/office/drawing/2014/main" id="{861A8C82-F5E0-3043-B687-2DB3B25B76E6}"/>
              </a:ext>
            </a:extLst>
          </p:cNvPr>
          <p:cNvPicPr>
            <a:picLocks noChangeAspect="1"/>
          </p:cNvPicPr>
          <p:nvPr/>
        </p:nvPicPr>
        <p:blipFill>
          <a:blip r:embed="rId2"/>
          <a:stretch>
            <a:fillRect/>
          </a:stretch>
        </p:blipFill>
        <p:spPr>
          <a:xfrm>
            <a:off x="4822158" y="1939159"/>
            <a:ext cx="7066542" cy="3711719"/>
          </a:xfrm>
          <a:prstGeom prst="rect">
            <a:avLst/>
          </a:prstGeom>
        </p:spPr>
      </p:pic>
    </p:spTree>
    <p:extLst>
      <p:ext uri="{BB962C8B-B14F-4D97-AF65-F5344CB8AC3E}">
        <p14:creationId xmlns:p14="http://schemas.microsoft.com/office/powerpoint/2010/main" val="5592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CA53E-05EB-144B-B22A-B92CE92B6E7D}"/>
              </a:ext>
            </a:extLst>
          </p:cNvPr>
          <p:cNvPicPr>
            <a:picLocks noChangeAspect="1"/>
          </p:cNvPicPr>
          <p:nvPr/>
        </p:nvPicPr>
        <p:blipFill>
          <a:blip r:embed="rId3"/>
          <a:stretch>
            <a:fillRect/>
          </a:stretch>
        </p:blipFill>
        <p:spPr>
          <a:xfrm>
            <a:off x="0" y="-8022"/>
            <a:ext cx="12192000" cy="6866022"/>
          </a:xfrm>
          <a:prstGeom prst="rect">
            <a:avLst/>
          </a:prstGeom>
        </p:spPr>
      </p:pic>
      <p:sp>
        <p:nvSpPr>
          <p:cNvPr id="3" name="Slide Number Placeholder 4">
            <a:extLst>
              <a:ext uri="{FF2B5EF4-FFF2-40B4-BE49-F238E27FC236}">
                <a16:creationId xmlns:a16="http://schemas.microsoft.com/office/drawing/2014/main" id="{2B2A2F4B-6DB8-C747-B940-737FA229FDFC}"/>
              </a:ext>
            </a:extLst>
          </p:cNvPr>
          <p:cNvSpPr>
            <a:spLocks noGrp="1"/>
          </p:cNvSpPr>
          <p:nvPr>
            <p:ph type="sldNum" sz="quarter" idx="12"/>
          </p:nvPr>
        </p:nvSpPr>
        <p:spPr>
          <a:xfrm>
            <a:off x="9085385" y="6307250"/>
            <a:ext cx="2743200" cy="365125"/>
          </a:xfrm>
        </p:spPr>
        <p:txBody>
          <a:bodyPr/>
          <a:lstStyle/>
          <a:p>
            <a:fld id="{C9F7588F-6348-F24B-A92C-146CC9ED7FC5}" type="slidenum">
              <a:rPr lang="en-US" smtClean="0"/>
              <a:pPr/>
              <a:t>11</a:t>
            </a:fld>
            <a:endParaRPr lang="en-US" dirty="0"/>
          </a:p>
        </p:txBody>
      </p:sp>
    </p:spTree>
    <p:extLst>
      <p:ext uri="{BB962C8B-B14F-4D97-AF65-F5344CB8AC3E}">
        <p14:creationId xmlns:p14="http://schemas.microsoft.com/office/powerpoint/2010/main" val="340071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787902" y="787234"/>
            <a:ext cx="6883400" cy="1408668"/>
          </a:xfrm>
        </p:spPr>
        <p:txBody>
          <a:bodyPr>
            <a:normAutofit/>
          </a:bodyPr>
          <a:lstStyle/>
          <a:p>
            <a:pPr>
              <a:lnSpc>
                <a:spcPct val="80000"/>
              </a:lnSpc>
            </a:pPr>
            <a:r>
              <a:rPr lang="en-US" sz="3200" dirty="0">
                <a:solidFill>
                  <a:srgbClr val="1F5493"/>
                </a:solidFill>
                <a:latin typeface="Calibri" panose="020F0502020204030204" pitchFamily="34" charset="0"/>
                <a:cs typeface="Calibri" panose="020F0502020204030204" pitchFamily="34" charset="0"/>
              </a:rPr>
              <a:t>Myth 1: Veteran-Focused Integration Process (VIP) requires a 90-day release cycle</a:t>
            </a: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825138" y="2724666"/>
            <a:ext cx="10604861" cy="394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Fact: </a:t>
            </a:r>
            <a:r>
              <a:rPr lang="en-US" sz="2800" dirty="0">
                <a:latin typeface="+mn-lt"/>
              </a:rPr>
              <a:t>Under VIP, projects are encouraged to release to production as frequently as possible using an Agile development process; 90 days is the </a:t>
            </a:r>
            <a:r>
              <a:rPr lang="en-US" sz="2800" i="1" dirty="0">
                <a:latin typeface="+mn-lt"/>
              </a:rPr>
              <a:t>maximum </a:t>
            </a:r>
            <a:r>
              <a:rPr lang="en-US" sz="2800" dirty="0">
                <a:latin typeface="+mn-lt"/>
              </a:rPr>
              <a:t>number of days allowed between releases under VIP. </a:t>
            </a:r>
          </a:p>
          <a:p>
            <a:endParaRPr lang="en-US" sz="2800" dirty="0">
              <a:latin typeface="+mn-lt"/>
            </a:endParaRPr>
          </a:p>
          <a:p>
            <a:r>
              <a:rPr lang="en-US" sz="2800" dirty="0">
                <a:latin typeface="+mn-lt"/>
              </a:rPr>
              <a:t>This process can be expedited using VA’s new DevOps release process! Many digital products at VA ship code daily!</a:t>
            </a:r>
          </a:p>
        </p:txBody>
      </p:sp>
      <p:sp>
        <p:nvSpPr>
          <p:cNvPr id="9" name="Slide Number Placeholder 4">
            <a:extLst>
              <a:ext uri="{FF2B5EF4-FFF2-40B4-BE49-F238E27FC236}">
                <a16:creationId xmlns:a16="http://schemas.microsoft.com/office/drawing/2014/main" id="{E05FE1EB-7731-FD47-9C33-EFD4EB1D0A29}"/>
              </a:ext>
            </a:extLst>
          </p:cNvPr>
          <p:cNvSpPr>
            <a:spLocks noGrp="1"/>
          </p:cNvSpPr>
          <p:nvPr>
            <p:ph type="sldNum" sz="quarter" idx="12"/>
          </p:nvPr>
        </p:nvSpPr>
        <p:spPr>
          <a:xfrm>
            <a:off x="8610600" y="6025896"/>
            <a:ext cx="2743200" cy="365125"/>
          </a:xfrm>
        </p:spPr>
        <p:txBody>
          <a:bodyPr/>
          <a:lstStyle/>
          <a:p>
            <a:fld id="{C9F7588F-6348-F24B-A92C-146CC9ED7FC5}" type="slidenum">
              <a:rPr lang="en-US" smtClean="0"/>
              <a:pPr/>
              <a:t>12</a:t>
            </a:fld>
            <a:endParaRPr lang="en-US" dirty="0"/>
          </a:p>
        </p:txBody>
      </p:sp>
    </p:spTree>
    <p:extLst>
      <p:ext uri="{BB962C8B-B14F-4D97-AF65-F5344CB8AC3E}">
        <p14:creationId xmlns:p14="http://schemas.microsoft.com/office/powerpoint/2010/main" val="95223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546599" y="636532"/>
            <a:ext cx="6883400" cy="1408668"/>
          </a:xfrm>
        </p:spPr>
        <p:txBody>
          <a:bodyPr>
            <a:normAutofit/>
          </a:bodyPr>
          <a:lstStyle/>
          <a:p>
            <a:pPr>
              <a:lnSpc>
                <a:spcPct val="80000"/>
              </a:lnSpc>
            </a:pPr>
            <a:r>
              <a:rPr lang="en-US" sz="3200" dirty="0">
                <a:solidFill>
                  <a:srgbClr val="1F5493"/>
                </a:solidFill>
                <a:latin typeface="Calibri" panose="020F0502020204030204" pitchFamily="34" charset="0"/>
                <a:cs typeface="Calibri" panose="020F0502020204030204" pitchFamily="34" charset="0"/>
              </a:rPr>
              <a:t>Myth 2: Critical Decision 2 (CD2) decision events are required for all releases</a:t>
            </a: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825138" y="2724666"/>
            <a:ext cx="10604861" cy="394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Fact: </a:t>
            </a:r>
            <a:r>
              <a:rPr lang="en-US" sz="2800" dirty="0">
                <a:latin typeface="+mn-lt"/>
              </a:rPr>
              <a:t>No they aren’t. </a:t>
            </a:r>
          </a:p>
          <a:p>
            <a:endParaRPr lang="en-US" sz="2800" dirty="0">
              <a:latin typeface="+mn-lt"/>
            </a:endParaRPr>
          </a:p>
          <a:p>
            <a:r>
              <a:rPr lang="en-US" sz="2800" dirty="0">
                <a:latin typeface="+mn-lt"/>
              </a:rPr>
              <a:t>The only release that requires the VA Triad to do a full CD2 review is the first release into production per the VIP Guide (section 2.4.3). Once this first release occurs, subsequent CD2 events may be held at the discretion of product manager.</a:t>
            </a:r>
          </a:p>
        </p:txBody>
      </p:sp>
      <p:sp>
        <p:nvSpPr>
          <p:cNvPr id="5" name="Slide Number Placeholder 4">
            <a:extLst>
              <a:ext uri="{FF2B5EF4-FFF2-40B4-BE49-F238E27FC236}">
                <a16:creationId xmlns:a16="http://schemas.microsoft.com/office/drawing/2014/main" id="{EA388BBC-F570-8844-958E-8C86B17B41CA}"/>
              </a:ext>
            </a:extLst>
          </p:cNvPr>
          <p:cNvSpPr>
            <a:spLocks noGrp="1"/>
          </p:cNvSpPr>
          <p:nvPr>
            <p:ph type="sldNum" sz="quarter" idx="12"/>
          </p:nvPr>
        </p:nvSpPr>
        <p:spPr>
          <a:xfrm>
            <a:off x="8610600" y="6025896"/>
            <a:ext cx="2743200" cy="365125"/>
          </a:xfrm>
        </p:spPr>
        <p:txBody>
          <a:bodyPr/>
          <a:lstStyle/>
          <a:p>
            <a:fld id="{C9F7588F-6348-F24B-A92C-146CC9ED7FC5}" type="slidenum">
              <a:rPr lang="en-US" smtClean="0"/>
              <a:pPr/>
              <a:t>13</a:t>
            </a:fld>
            <a:endParaRPr lang="en-US" dirty="0"/>
          </a:p>
        </p:txBody>
      </p:sp>
    </p:spTree>
    <p:extLst>
      <p:ext uri="{BB962C8B-B14F-4D97-AF65-F5344CB8AC3E}">
        <p14:creationId xmlns:p14="http://schemas.microsoft.com/office/powerpoint/2010/main" val="297208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394202" y="633631"/>
            <a:ext cx="7670800" cy="1408668"/>
          </a:xfrm>
        </p:spPr>
        <p:txBody>
          <a:bodyPr>
            <a:normAutofit/>
          </a:bodyPr>
          <a:lstStyle/>
          <a:p>
            <a:pPr>
              <a:lnSpc>
                <a:spcPct val="80000"/>
              </a:lnSpc>
            </a:pPr>
            <a:r>
              <a:rPr lang="en-US" sz="2900" dirty="0">
                <a:solidFill>
                  <a:srgbClr val="1F5493"/>
                </a:solidFill>
                <a:latin typeface="Calibri" panose="020F0502020204030204" pitchFamily="34" charset="0"/>
                <a:cs typeface="Calibri" panose="020F0502020204030204" pitchFamily="34" charset="0"/>
              </a:rPr>
              <a:t>Myth 3: VIP requires use of only the Rational tool suite for compliance.</a:t>
            </a:r>
            <a:br>
              <a:rPr lang="en-US" sz="2900" dirty="0">
                <a:solidFill>
                  <a:srgbClr val="1F5493"/>
                </a:solidFill>
                <a:latin typeface="Calibri" panose="020F0502020204030204" pitchFamily="34" charset="0"/>
                <a:cs typeface="Calibri" panose="020F0502020204030204" pitchFamily="34" charset="0"/>
              </a:rPr>
            </a:br>
            <a:endParaRPr lang="en-US" sz="2900" dirty="0">
              <a:solidFill>
                <a:srgbClr val="1F5493"/>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310551" y="3004066"/>
            <a:ext cx="11438625" cy="3940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Fact: </a:t>
            </a:r>
            <a:r>
              <a:rPr lang="en-US" sz="2800" dirty="0">
                <a:latin typeface="+mn-lt"/>
              </a:rPr>
              <a:t>It is important for VA to ensure that projects meet business requirements and that VA maintain a copy of the source code and any other artifacts associated with the project. </a:t>
            </a:r>
          </a:p>
          <a:p>
            <a:endParaRPr lang="en-US" sz="2800" dirty="0">
              <a:latin typeface="+mn-lt"/>
            </a:endParaRPr>
          </a:p>
          <a:p>
            <a:r>
              <a:rPr lang="en-US" sz="2800" dirty="0">
                <a:latin typeface="+mn-lt"/>
              </a:rPr>
              <a:t>In addition to the Rational tool suite, GitHub.com has been approved (in February 2018) as a VIP-compliant alternative. Additional tools will be approved in the future.</a:t>
            </a:r>
          </a:p>
          <a:p>
            <a:endParaRPr lang="en-US" sz="2800" dirty="0">
              <a:latin typeface="+mn-lt"/>
            </a:endParaRPr>
          </a:p>
          <a:p>
            <a:pPr algn="ctr"/>
            <a:r>
              <a:rPr lang="en-US" sz="2800" i="1" dirty="0">
                <a:latin typeface="+mn-lt"/>
              </a:rPr>
              <a:t>Teams may start using GitHub.com immediately. https://vaww.oit.va.gov/github/ for more information</a:t>
            </a:r>
          </a:p>
          <a:p>
            <a:endParaRPr lang="en-US" sz="3200" dirty="0">
              <a:latin typeface="+mn-lt"/>
            </a:endParaRPr>
          </a:p>
        </p:txBody>
      </p:sp>
      <p:sp>
        <p:nvSpPr>
          <p:cNvPr id="5" name="Slide Number Placeholder 4">
            <a:extLst>
              <a:ext uri="{FF2B5EF4-FFF2-40B4-BE49-F238E27FC236}">
                <a16:creationId xmlns:a16="http://schemas.microsoft.com/office/drawing/2014/main" id="{77C68B86-D0B4-0A40-BCB3-20BE8F964473}"/>
              </a:ext>
            </a:extLst>
          </p:cNvPr>
          <p:cNvSpPr>
            <a:spLocks noGrp="1"/>
          </p:cNvSpPr>
          <p:nvPr>
            <p:ph type="sldNum" sz="quarter" idx="12"/>
          </p:nvPr>
        </p:nvSpPr>
        <p:spPr>
          <a:xfrm>
            <a:off x="9005976" y="6224369"/>
            <a:ext cx="2743200" cy="365125"/>
          </a:xfrm>
        </p:spPr>
        <p:txBody>
          <a:bodyPr/>
          <a:lstStyle/>
          <a:p>
            <a:fld id="{C9F7588F-6348-F24B-A92C-146CC9ED7FC5}" type="slidenum">
              <a:rPr lang="en-US" smtClean="0"/>
              <a:pPr/>
              <a:t>14</a:t>
            </a:fld>
            <a:endParaRPr lang="en-US" dirty="0"/>
          </a:p>
        </p:txBody>
      </p:sp>
    </p:spTree>
    <p:extLst>
      <p:ext uri="{BB962C8B-B14F-4D97-AF65-F5344CB8AC3E}">
        <p14:creationId xmlns:p14="http://schemas.microsoft.com/office/powerpoint/2010/main" val="6616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216400" y="635000"/>
            <a:ext cx="7670800" cy="1854200"/>
          </a:xfrm>
        </p:spPr>
        <p:txBody>
          <a:bodyPr>
            <a:normAutofit/>
          </a:bodyPr>
          <a:lstStyle/>
          <a:p>
            <a:pPr>
              <a:lnSpc>
                <a:spcPct val="80000"/>
              </a:lnSpc>
            </a:pPr>
            <a:r>
              <a:rPr lang="en-US" sz="2900" dirty="0">
                <a:solidFill>
                  <a:srgbClr val="1F5493"/>
                </a:solidFill>
                <a:latin typeface="Calibri" panose="020F0502020204030204" pitchFamily="34" charset="0"/>
                <a:cs typeface="Calibri" panose="020F0502020204030204" pitchFamily="34" charset="0"/>
              </a:rPr>
              <a:t>Myth 4: </a:t>
            </a:r>
            <a:r>
              <a:rPr lang="en-US" sz="2900" dirty="0">
                <a:solidFill>
                  <a:srgbClr val="1F5493"/>
                </a:solidFill>
                <a:latin typeface="Calibri" panose="020F0502020204030204" pitchFamily="34" charset="0"/>
                <a:cs typeface="Calibri" panose="020F0502020204030204" pitchFamily="34" charset="0"/>
                <a:sym typeface="Merriweather"/>
              </a:rPr>
              <a:t>Veterans/users have to use this product, so they’ll just figure it out or call the help desk.</a:t>
            </a:r>
            <a:br>
              <a:rPr lang="en-US" sz="2900" dirty="0">
                <a:solidFill>
                  <a:srgbClr val="1F5493"/>
                </a:solidFill>
                <a:latin typeface="Calibri" panose="020F0502020204030204" pitchFamily="34" charset="0"/>
                <a:cs typeface="Calibri" panose="020F0502020204030204" pitchFamily="34" charset="0"/>
              </a:rPr>
            </a:br>
            <a:endParaRPr lang="en-US" sz="2900" dirty="0">
              <a:solidFill>
                <a:srgbClr val="1F5493"/>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759125" y="2921000"/>
            <a:ext cx="11128075" cy="42832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buClr>
                <a:srgbClr val="303844"/>
              </a:buClr>
              <a:buSzPct val="36666"/>
            </a:pPr>
            <a:r>
              <a:rPr lang="en-US" sz="2800" b="1" dirty="0">
                <a:latin typeface="+mn-lt"/>
              </a:rPr>
              <a:t>Fact: </a:t>
            </a:r>
            <a:r>
              <a:rPr lang="en-US" sz="2800" dirty="0">
                <a:latin typeface="+mn-lt"/>
                <a:sym typeface="Merriweather"/>
              </a:rPr>
              <a:t>That statement goes directly against the VA Secretary’s first principle of improving Veteran customer experience. </a:t>
            </a:r>
          </a:p>
          <a:p>
            <a:pPr marL="285750" indent="-285750">
              <a:lnSpc>
                <a:spcPct val="115000"/>
              </a:lnSpc>
              <a:buClr>
                <a:srgbClr val="303844"/>
              </a:buClr>
              <a:buSzPct val="36666"/>
              <a:buFont typeface="Wingdings" pitchFamily="2" charset="2"/>
              <a:buChar char="§"/>
            </a:pPr>
            <a:endParaRPr lang="en-US" sz="2800" dirty="0">
              <a:latin typeface="+mn-lt"/>
              <a:sym typeface="Merriweather"/>
            </a:endParaRPr>
          </a:p>
          <a:p>
            <a:pPr>
              <a:lnSpc>
                <a:spcPct val="115000"/>
              </a:lnSpc>
              <a:buClr>
                <a:srgbClr val="303844"/>
              </a:buClr>
              <a:buSzPct val="36666"/>
            </a:pPr>
            <a:r>
              <a:rPr lang="en-US" sz="2800" dirty="0">
                <a:latin typeface="+mn-lt"/>
                <a:sym typeface="Merriweather"/>
              </a:rPr>
              <a:t>Veterans and users should not need an advanced degree, or a user manual, to use your digital product. Conduct usability testing on ALL of your products early and often to identify severe design problems. (You only need 5 real users to identify 80% of most severe problems!)</a:t>
            </a:r>
          </a:p>
          <a:p>
            <a:endParaRPr lang="en-US" sz="3200" dirty="0">
              <a:solidFill>
                <a:schemeClr val="tx2"/>
              </a:solidFill>
              <a:latin typeface="+mn-lt"/>
            </a:endParaRPr>
          </a:p>
          <a:p>
            <a:endParaRPr lang="en-US" sz="3200" dirty="0">
              <a:latin typeface="+mn-lt"/>
            </a:endParaRPr>
          </a:p>
          <a:p>
            <a:endParaRPr lang="en-US" sz="3200" dirty="0">
              <a:latin typeface="+mn-lt"/>
            </a:endParaRPr>
          </a:p>
        </p:txBody>
      </p:sp>
      <p:sp>
        <p:nvSpPr>
          <p:cNvPr id="9" name="Slide Number Placeholder 4">
            <a:extLst>
              <a:ext uri="{FF2B5EF4-FFF2-40B4-BE49-F238E27FC236}">
                <a16:creationId xmlns:a16="http://schemas.microsoft.com/office/drawing/2014/main" id="{193DD44F-5165-1643-8042-00CEC4C24C7B}"/>
              </a:ext>
            </a:extLst>
          </p:cNvPr>
          <p:cNvSpPr>
            <a:spLocks noGrp="1"/>
          </p:cNvSpPr>
          <p:nvPr>
            <p:ph type="sldNum" sz="quarter" idx="12"/>
          </p:nvPr>
        </p:nvSpPr>
        <p:spPr>
          <a:xfrm>
            <a:off x="9015046" y="6223000"/>
            <a:ext cx="2743200" cy="365125"/>
          </a:xfrm>
        </p:spPr>
        <p:txBody>
          <a:bodyPr/>
          <a:lstStyle/>
          <a:p>
            <a:fld id="{C9F7588F-6348-F24B-A92C-146CC9ED7FC5}" type="slidenum">
              <a:rPr lang="en-US" smtClean="0"/>
              <a:pPr/>
              <a:t>15</a:t>
            </a:fld>
            <a:endParaRPr lang="en-US" dirty="0"/>
          </a:p>
        </p:txBody>
      </p:sp>
    </p:spTree>
    <p:extLst>
      <p:ext uri="{BB962C8B-B14F-4D97-AF65-F5344CB8AC3E}">
        <p14:creationId xmlns:p14="http://schemas.microsoft.com/office/powerpoint/2010/main" val="453955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216400" y="635000"/>
            <a:ext cx="7670800" cy="1854200"/>
          </a:xfrm>
        </p:spPr>
        <p:txBody>
          <a:bodyPr>
            <a:normAutofit/>
          </a:bodyPr>
          <a:lstStyle/>
          <a:p>
            <a:pPr>
              <a:lnSpc>
                <a:spcPct val="80000"/>
              </a:lnSpc>
            </a:pPr>
            <a:r>
              <a:rPr lang="en-US" sz="2900" dirty="0">
                <a:solidFill>
                  <a:srgbClr val="1F5493"/>
                </a:solidFill>
                <a:latin typeface="Calibri" panose="020F0502020204030204" pitchFamily="34" charset="0"/>
                <a:cs typeface="Calibri" panose="020F0502020204030204" pitchFamily="34" charset="0"/>
              </a:rPr>
              <a:t>Myth 5: </a:t>
            </a:r>
            <a:r>
              <a:rPr lang="en-US" sz="2900" dirty="0">
                <a:solidFill>
                  <a:srgbClr val="1F5493"/>
                </a:solidFill>
                <a:latin typeface="Calibri" panose="020F0502020204030204" pitchFamily="34" charset="0"/>
                <a:cs typeface="Calibri" panose="020F0502020204030204" pitchFamily="34" charset="0"/>
                <a:sym typeface="Merriweather"/>
              </a:rPr>
              <a:t>I am a Veteran, so I already understand the problem and know the solution. I don’t need to ask anyone else.</a:t>
            </a:r>
            <a:endParaRPr lang="en-US" sz="2900" dirty="0">
              <a:solidFill>
                <a:srgbClr val="1F5493"/>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759125" y="3017986"/>
            <a:ext cx="11128075" cy="33875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buClr>
                <a:srgbClr val="303844"/>
              </a:buClr>
              <a:buSzPct val="36666"/>
            </a:pPr>
            <a:r>
              <a:rPr lang="en-US" sz="2800" b="1" dirty="0">
                <a:latin typeface="+mn-lt"/>
              </a:rPr>
              <a:t>Fact: </a:t>
            </a:r>
            <a:r>
              <a:rPr lang="en-US" sz="2800" dirty="0">
                <a:latin typeface="+mn-lt"/>
                <a:sym typeface="Merriweather"/>
              </a:rPr>
              <a:t>Great! But, if you are working on this product, you have information and biases that other users don’t. You may be a Veteran, but you are not representative of all Veteran users. </a:t>
            </a:r>
          </a:p>
          <a:p>
            <a:pPr>
              <a:lnSpc>
                <a:spcPct val="115000"/>
              </a:lnSpc>
              <a:buClr>
                <a:srgbClr val="303844"/>
              </a:buClr>
              <a:buSzPct val="36666"/>
            </a:pPr>
            <a:endParaRPr lang="en-US" sz="2800" dirty="0">
              <a:latin typeface="+mn-lt"/>
              <a:sym typeface="Merriweather"/>
            </a:endParaRPr>
          </a:p>
          <a:p>
            <a:pPr>
              <a:lnSpc>
                <a:spcPct val="115000"/>
              </a:lnSpc>
              <a:buClr>
                <a:srgbClr val="303844"/>
              </a:buClr>
              <a:buSzPct val="36666"/>
            </a:pPr>
            <a:r>
              <a:rPr lang="en-US" sz="2800" dirty="0">
                <a:latin typeface="+mn-lt"/>
                <a:sym typeface="Merriweather"/>
              </a:rPr>
              <a:t>Get diverse perspectives from users who do not have the expertise of VA employees or product teams.</a:t>
            </a:r>
          </a:p>
        </p:txBody>
      </p:sp>
      <p:sp>
        <p:nvSpPr>
          <p:cNvPr id="5" name="Slide Number Placeholder 4">
            <a:extLst>
              <a:ext uri="{FF2B5EF4-FFF2-40B4-BE49-F238E27FC236}">
                <a16:creationId xmlns:a16="http://schemas.microsoft.com/office/drawing/2014/main" id="{F00A7807-7736-4F46-9EA6-0B96FF798ED2}"/>
              </a:ext>
            </a:extLst>
          </p:cNvPr>
          <p:cNvSpPr>
            <a:spLocks noGrp="1"/>
          </p:cNvSpPr>
          <p:nvPr>
            <p:ph type="sldNum" sz="quarter" idx="12"/>
          </p:nvPr>
        </p:nvSpPr>
        <p:spPr>
          <a:xfrm>
            <a:off x="8927123" y="6223000"/>
            <a:ext cx="2743200" cy="365125"/>
          </a:xfrm>
        </p:spPr>
        <p:txBody>
          <a:bodyPr/>
          <a:lstStyle/>
          <a:p>
            <a:fld id="{C9F7588F-6348-F24B-A92C-146CC9ED7FC5}" type="slidenum">
              <a:rPr lang="en-US" smtClean="0"/>
              <a:pPr/>
              <a:t>16</a:t>
            </a:fld>
            <a:endParaRPr lang="en-US" dirty="0"/>
          </a:p>
        </p:txBody>
      </p:sp>
    </p:spTree>
    <p:extLst>
      <p:ext uri="{BB962C8B-B14F-4D97-AF65-F5344CB8AC3E}">
        <p14:creationId xmlns:p14="http://schemas.microsoft.com/office/powerpoint/2010/main" val="184703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0B003-CE12-694C-9B88-2478967A0075}"/>
              </a:ext>
            </a:extLst>
          </p:cNvPr>
          <p:cNvPicPr>
            <a:picLocks noChangeAspect="1"/>
          </p:cNvPicPr>
          <p:nvPr/>
        </p:nvPicPr>
        <p:blipFill>
          <a:blip r:embed="rId3"/>
          <a:stretch>
            <a:fillRect/>
          </a:stretch>
        </p:blipFill>
        <p:spPr>
          <a:xfrm>
            <a:off x="482600" y="192532"/>
            <a:ext cx="3479800" cy="2296668"/>
          </a:xfrm>
          <a:prstGeom prst="rect">
            <a:avLst/>
          </a:prstGeom>
        </p:spPr>
      </p:pic>
      <p:sp>
        <p:nvSpPr>
          <p:cNvPr id="7" name="Title 1">
            <a:extLst>
              <a:ext uri="{FF2B5EF4-FFF2-40B4-BE49-F238E27FC236}">
                <a16:creationId xmlns:a16="http://schemas.microsoft.com/office/drawing/2014/main" id="{8430546F-A2D6-4B44-AEFB-BB9A1BE7E835}"/>
              </a:ext>
            </a:extLst>
          </p:cNvPr>
          <p:cNvSpPr>
            <a:spLocks noGrp="1"/>
          </p:cNvSpPr>
          <p:nvPr>
            <p:ph type="title"/>
          </p:nvPr>
        </p:nvSpPr>
        <p:spPr>
          <a:xfrm>
            <a:off x="4216400" y="635000"/>
            <a:ext cx="7670800" cy="1854200"/>
          </a:xfrm>
        </p:spPr>
        <p:txBody>
          <a:bodyPr>
            <a:normAutofit/>
          </a:bodyPr>
          <a:lstStyle/>
          <a:p>
            <a:pPr>
              <a:lnSpc>
                <a:spcPct val="80000"/>
              </a:lnSpc>
            </a:pPr>
            <a:r>
              <a:rPr lang="en-US" sz="2900" dirty="0">
                <a:solidFill>
                  <a:srgbClr val="1F5493"/>
                </a:solidFill>
                <a:latin typeface="Calibri" panose="020F0502020204030204" pitchFamily="34" charset="0"/>
                <a:cs typeface="Calibri" panose="020F0502020204030204" pitchFamily="34" charset="0"/>
              </a:rPr>
              <a:t>Myth 6: VA OIT leadership only cares about delivering on-time and on-budget.</a:t>
            </a:r>
            <a:br>
              <a:rPr lang="en-US" sz="2900" dirty="0">
                <a:solidFill>
                  <a:srgbClr val="1F5493"/>
                </a:solidFill>
                <a:latin typeface="Calibri" panose="020F0502020204030204" pitchFamily="34" charset="0"/>
                <a:cs typeface="Calibri" panose="020F0502020204030204" pitchFamily="34" charset="0"/>
              </a:rPr>
            </a:br>
            <a:endParaRPr lang="en-US" sz="2900" dirty="0">
              <a:solidFill>
                <a:srgbClr val="1F5493"/>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4EDA4365-2615-7F44-9BF7-766AC3A6FE95}"/>
              </a:ext>
            </a:extLst>
          </p:cNvPr>
          <p:cNvSpPr txBox="1">
            <a:spLocks/>
          </p:cNvSpPr>
          <p:nvPr/>
        </p:nvSpPr>
        <p:spPr>
          <a:xfrm>
            <a:off x="759125" y="2921000"/>
            <a:ext cx="11128075" cy="4089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Fact: </a:t>
            </a:r>
            <a:r>
              <a:rPr lang="en-US" sz="2800" dirty="0">
                <a:latin typeface="+mn-lt"/>
              </a:rPr>
              <a:t>No they don’t. </a:t>
            </a:r>
          </a:p>
          <a:p>
            <a:endParaRPr lang="en-US" sz="2800" dirty="0">
              <a:latin typeface="+mn-lt"/>
            </a:endParaRPr>
          </a:p>
          <a:p>
            <a:r>
              <a:rPr lang="en-US" sz="2800" dirty="0">
                <a:latin typeface="+mn-lt"/>
              </a:rPr>
              <a:t>VA OIT leadership wants teams to deliver the best digital products possible to Veterans.  VA OIT leadership is focused on Veteran outcomes and want our vendor partners to do the same. </a:t>
            </a:r>
          </a:p>
          <a:p>
            <a:endParaRPr lang="en-US" sz="2800" dirty="0">
              <a:latin typeface="+mn-lt"/>
            </a:endParaRPr>
          </a:p>
          <a:p>
            <a:r>
              <a:rPr lang="en-US" sz="2800" dirty="0">
                <a:latin typeface="+mn-lt"/>
              </a:rPr>
              <a:t>Our Deputy Assistant Secretary (DAS) for DevOps wants all of us to deliver user-centered digital products in a modern way, using modern tools.</a:t>
            </a:r>
          </a:p>
          <a:p>
            <a:endParaRPr lang="en-US" sz="2800" dirty="0">
              <a:latin typeface="+mn-lt"/>
            </a:endParaRPr>
          </a:p>
          <a:p>
            <a:endParaRPr lang="en-US" sz="2800" dirty="0">
              <a:latin typeface="+mn-lt"/>
            </a:endParaRPr>
          </a:p>
        </p:txBody>
      </p:sp>
      <p:sp>
        <p:nvSpPr>
          <p:cNvPr id="5" name="Slide Number Placeholder 4">
            <a:extLst>
              <a:ext uri="{FF2B5EF4-FFF2-40B4-BE49-F238E27FC236}">
                <a16:creationId xmlns:a16="http://schemas.microsoft.com/office/drawing/2014/main" id="{4BAFBD72-A057-6045-B78A-EFF7BFCB5BB3}"/>
              </a:ext>
            </a:extLst>
          </p:cNvPr>
          <p:cNvSpPr>
            <a:spLocks noGrp="1"/>
          </p:cNvSpPr>
          <p:nvPr>
            <p:ph type="sldNum" sz="quarter" idx="12"/>
          </p:nvPr>
        </p:nvSpPr>
        <p:spPr>
          <a:xfrm>
            <a:off x="8689675" y="6223000"/>
            <a:ext cx="2743200" cy="365125"/>
          </a:xfrm>
        </p:spPr>
        <p:txBody>
          <a:bodyPr/>
          <a:lstStyle/>
          <a:p>
            <a:fld id="{C9F7588F-6348-F24B-A92C-146CC9ED7FC5}" type="slidenum">
              <a:rPr lang="en-US" smtClean="0"/>
              <a:pPr/>
              <a:t>17</a:t>
            </a:fld>
            <a:endParaRPr lang="en-US" dirty="0"/>
          </a:p>
        </p:txBody>
      </p:sp>
    </p:spTree>
    <p:extLst>
      <p:ext uri="{BB962C8B-B14F-4D97-AF65-F5344CB8AC3E}">
        <p14:creationId xmlns:p14="http://schemas.microsoft.com/office/powerpoint/2010/main" val="78754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E98E0C-FF0A-4948-9D61-BFA3373B2F5A}"/>
              </a:ext>
            </a:extLst>
          </p:cNvPr>
          <p:cNvSpPr>
            <a:spLocks noGrp="1"/>
          </p:cNvSpPr>
          <p:nvPr>
            <p:ph type="title"/>
          </p:nvPr>
        </p:nvSpPr>
        <p:spPr>
          <a:xfrm>
            <a:off x="367132" y="136525"/>
            <a:ext cx="11132127" cy="830247"/>
          </a:xfrm>
        </p:spPr>
        <p:txBody>
          <a:bodyPr>
            <a:normAutofit fontScale="90000"/>
          </a:bodyPr>
          <a:lstStyle/>
          <a:p>
            <a:r>
              <a:rPr lang="en-US" sz="3200" dirty="0">
                <a:solidFill>
                  <a:srgbClr val="1F5493"/>
                </a:solidFill>
                <a:latin typeface="Calibri" panose="020F0502020204030204" pitchFamily="34" charset="0"/>
                <a:ea typeface="Helvetica Neue"/>
                <a:cs typeface="Calibri" panose="020F0502020204030204" pitchFamily="34" charset="0"/>
              </a:rPr>
              <a:t>Get out of the way! So you can deliver.</a:t>
            </a:r>
            <a:br>
              <a:rPr lang="en-US" sz="3200" dirty="0">
                <a:solidFill>
                  <a:srgbClr val="1F5493"/>
                </a:solidFill>
                <a:latin typeface="Calibri" panose="020F0502020204030204" pitchFamily="34" charset="0"/>
                <a:ea typeface="Helvetica Neue"/>
                <a:cs typeface="Calibri" panose="020F0502020204030204" pitchFamily="34" charset="0"/>
              </a:rPr>
            </a:br>
            <a:r>
              <a:rPr lang="en-US" sz="2200" b="0" i="1" dirty="0">
                <a:solidFill>
                  <a:srgbClr val="1F5493"/>
                </a:solidFill>
                <a:latin typeface="Calibri" panose="020F0502020204030204" pitchFamily="34" charset="0"/>
                <a:ea typeface="Helvetica Neue"/>
                <a:cs typeface="Calibri" panose="020F0502020204030204" pitchFamily="34" charset="0"/>
              </a:rPr>
              <a:t>[https://vaww.oit.va.gov/oit/devops/release-process/ ]</a:t>
            </a:r>
          </a:p>
        </p:txBody>
      </p:sp>
      <p:sp>
        <p:nvSpPr>
          <p:cNvPr id="3" name="Slide Number Placeholder 2">
            <a:extLst>
              <a:ext uri="{FF2B5EF4-FFF2-40B4-BE49-F238E27FC236}">
                <a16:creationId xmlns:a16="http://schemas.microsoft.com/office/drawing/2014/main" id="{23A4E2B5-84ED-544D-9A4D-3A067993758C}"/>
              </a:ext>
            </a:extLst>
          </p:cNvPr>
          <p:cNvSpPr>
            <a:spLocks noGrp="1"/>
          </p:cNvSpPr>
          <p:nvPr>
            <p:ph type="sldNum" sz="quarter" idx="12"/>
          </p:nvPr>
        </p:nvSpPr>
        <p:spPr/>
        <p:txBody>
          <a:bodyPr/>
          <a:lstStyle/>
          <a:p>
            <a:fld id="{E573346A-FCA4-684E-8D18-26E8324063ED}" type="slidenum">
              <a:rPr lang="en-US" smtClean="0"/>
              <a:t>18</a:t>
            </a:fld>
            <a:endParaRPr lang="en-US" dirty="0"/>
          </a:p>
        </p:txBody>
      </p:sp>
      <p:pic>
        <p:nvPicPr>
          <p:cNvPr id="6" name="Picture 5">
            <a:extLst>
              <a:ext uri="{FF2B5EF4-FFF2-40B4-BE49-F238E27FC236}">
                <a16:creationId xmlns:a16="http://schemas.microsoft.com/office/drawing/2014/main" id="{1C4E01CC-EF0E-9F40-BBB6-FB7220CBCD12}"/>
              </a:ext>
            </a:extLst>
          </p:cNvPr>
          <p:cNvPicPr>
            <a:picLocks noChangeAspect="1"/>
          </p:cNvPicPr>
          <p:nvPr/>
        </p:nvPicPr>
        <p:blipFill>
          <a:blip r:embed="rId2"/>
          <a:stretch>
            <a:fillRect/>
          </a:stretch>
        </p:blipFill>
        <p:spPr>
          <a:xfrm>
            <a:off x="1726375" y="1273585"/>
            <a:ext cx="8739249" cy="5028536"/>
          </a:xfrm>
          <a:prstGeom prst="rect">
            <a:avLst/>
          </a:prstGeom>
          <a:ln>
            <a:solidFill>
              <a:schemeClr val="tx2"/>
            </a:solidFill>
          </a:ln>
        </p:spPr>
      </p:pic>
    </p:spTree>
    <p:extLst>
      <p:ext uri="{BB962C8B-B14F-4D97-AF65-F5344CB8AC3E}">
        <p14:creationId xmlns:p14="http://schemas.microsoft.com/office/powerpoint/2010/main" val="418515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913F22-7433-8D41-B6FC-2532B4DE5F1E}"/>
              </a:ext>
            </a:extLst>
          </p:cNvPr>
          <p:cNvSpPr>
            <a:spLocks noGrp="1"/>
          </p:cNvSpPr>
          <p:nvPr>
            <p:ph type="sldNum" sz="quarter" idx="12"/>
          </p:nvPr>
        </p:nvSpPr>
        <p:spPr/>
        <p:txBody>
          <a:bodyPr/>
          <a:lstStyle/>
          <a:p>
            <a:fld id="{E573346A-FCA4-684E-8D18-26E8324063ED}" type="slidenum">
              <a:rPr lang="en-US" smtClean="0"/>
              <a:t>19</a:t>
            </a:fld>
            <a:endParaRPr lang="en-US" dirty="0"/>
          </a:p>
        </p:txBody>
      </p:sp>
      <p:pic>
        <p:nvPicPr>
          <p:cNvPr id="6" name="Picture 5">
            <a:extLst>
              <a:ext uri="{FF2B5EF4-FFF2-40B4-BE49-F238E27FC236}">
                <a16:creationId xmlns:a16="http://schemas.microsoft.com/office/drawing/2014/main" id="{F75F7840-7BEF-2F4F-9EA4-C28EB1690D0C}"/>
              </a:ext>
            </a:extLst>
          </p:cNvPr>
          <p:cNvPicPr>
            <a:picLocks noChangeAspect="1"/>
          </p:cNvPicPr>
          <p:nvPr/>
        </p:nvPicPr>
        <p:blipFill>
          <a:blip r:embed="rId2"/>
          <a:stretch>
            <a:fillRect/>
          </a:stretch>
        </p:blipFill>
        <p:spPr>
          <a:xfrm>
            <a:off x="705394" y="246420"/>
            <a:ext cx="11129555" cy="5779476"/>
          </a:xfrm>
          <a:prstGeom prst="rect">
            <a:avLst/>
          </a:prstGeom>
          <a:ln>
            <a:solidFill>
              <a:schemeClr val="tx2"/>
            </a:solidFill>
          </a:ln>
        </p:spPr>
      </p:pic>
    </p:spTree>
    <p:extLst>
      <p:ext uri="{BB962C8B-B14F-4D97-AF65-F5344CB8AC3E}">
        <p14:creationId xmlns:p14="http://schemas.microsoft.com/office/powerpoint/2010/main" val="287217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535695" y="393087"/>
            <a:ext cx="9405139" cy="1372176"/>
          </a:xfrm>
        </p:spPr>
        <p:txBody>
          <a:bodyPr>
            <a:noAutofit/>
          </a:bodyPr>
          <a:lstStyle/>
          <a:p>
            <a:pPr>
              <a:spcBef>
                <a:spcPts val="600"/>
              </a:spcBef>
            </a:pPr>
            <a:r>
              <a:rPr lang="en-US" sz="2400" b="0" dirty="0">
                <a:solidFill>
                  <a:schemeClr val="tx1"/>
                </a:solidFill>
                <a:latin typeface="Calibri" panose="020F0502020204030204" pitchFamily="34" charset="0"/>
              </a:rPr>
              <a:t>“Nearly all of the technology in many of the world's most ubiquitous electronic devices can be traced to a single, taxpayer-funded source: the U.S. government.”</a:t>
            </a: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C9F7588F-6348-F24B-A92C-146CC9ED7FC5}" type="slidenum">
              <a:rPr kumimoji="0" lang="en-US" sz="1200" b="0" i="0" u="none" strike="noStrike" kern="0" cap="none" spc="0" normalizeH="0" baseline="0" noProof="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200" b="0" i="0" u="none" strike="noStrike" kern="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6" name="Text Placeholder 5">
            <a:extLst>
              <a:ext uri="{FF2B5EF4-FFF2-40B4-BE49-F238E27FC236}">
                <a16:creationId xmlns:a16="http://schemas.microsoft.com/office/drawing/2014/main" id="{BD72048C-E8E7-CE4D-8D9F-9966981141FD}"/>
              </a:ext>
            </a:extLst>
          </p:cNvPr>
          <p:cNvSpPr>
            <a:spLocks noGrp="1"/>
          </p:cNvSpPr>
          <p:nvPr>
            <p:ph type="body" sz="quarter" idx="14"/>
          </p:nvPr>
        </p:nvSpPr>
        <p:spPr>
          <a:xfrm>
            <a:off x="658975" y="1862903"/>
            <a:ext cx="7543800" cy="502745"/>
          </a:xfrm>
        </p:spPr>
        <p:txBody>
          <a:bodyPr>
            <a:normAutofit/>
          </a:bodyPr>
          <a:lstStyle/>
          <a:p>
            <a:r>
              <a:rPr lang="en-US" sz="1800" dirty="0">
                <a:solidFill>
                  <a:schemeClr val="tx1"/>
                </a:solidFill>
              </a:rPr>
              <a:t>- Business Insider 10/2014</a:t>
            </a:r>
          </a:p>
        </p:txBody>
      </p:sp>
      <p:sp>
        <p:nvSpPr>
          <p:cNvPr id="3" name="Rectangle 2">
            <a:extLst>
              <a:ext uri="{FF2B5EF4-FFF2-40B4-BE49-F238E27FC236}">
                <a16:creationId xmlns:a16="http://schemas.microsoft.com/office/drawing/2014/main" id="{9DE0BE9D-3573-DB48-A3D6-63CA89D59125}"/>
              </a:ext>
            </a:extLst>
          </p:cNvPr>
          <p:cNvSpPr/>
          <p:nvPr/>
        </p:nvSpPr>
        <p:spPr>
          <a:xfrm>
            <a:off x="2390503" y="2828835"/>
            <a:ext cx="9191897" cy="1200329"/>
          </a:xfrm>
          <a:prstGeom prst="rect">
            <a:avLst/>
          </a:prstGeom>
        </p:spPr>
        <p:txBody>
          <a:bodyPr wrap="square">
            <a:spAutoFit/>
          </a:bodyPr>
          <a:lstStyle/>
          <a:p>
            <a:pPr marL="0" marR="0" lvl="0" indent="0" algn="r" defTabSz="1219170" rtl="0" eaLnBrk="1" fontAlgn="auto" latinLnBrk="0" hangingPunct="1">
              <a:lnSpc>
                <a:spcPct val="100000"/>
              </a:lnSpc>
              <a:spcBef>
                <a:spcPts val="60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charset="0"/>
                <a:sym typeface="Arial"/>
              </a:rPr>
              <a:t>VA's research and innovations have resulted in products that are both life changing and lifesaving−from the implantable cardiac pacemaker to the nicotine patch to electronic health records...”</a:t>
            </a:r>
          </a:p>
        </p:txBody>
      </p:sp>
      <p:sp>
        <p:nvSpPr>
          <p:cNvPr id="7" name="Text Placeholder 5">
            <a:extLst>
              <a:ext uri="{FF2B5EF4-FFF2-40B4-BE49-F238E27FC236}">
                <a16:creationId xmlns:a16="http://schemas.microsoft.com/office/drawing/2014/main" id="{DF90F15A-651A-924A-9824-2C77677B7818}"/>
              </a:ext>
            </a:extLst>
          </p:cNvPr>
          <p:cNvSpPr txBox="1">
            <a:spLocks/>
          </p:cNvSpPr>
          <p:nvPr/>
        </p:nvSpPr>
        <p:spPr>
          <a:xfrm>
            <a:off x="856202" y="5853607"/>
            <a:ext cx="4306329" cy="5027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CambriaMath" charset="0"/>
              <a:buNone/>
              <a:defRPr sz="2400" kern="1200">
                <a:solidFill>
                  <a:schemeClr val="bg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3pPr>
            <a:lvl4pPr marL="1028700" indent="0" algn="l" defTabSz="914400" rtl="0" eaLnBrk="1" latinLnBrk="0" hangingPunct="1">
              <a:lnSpc>
                <a:spcPct val="90000"/>
              </a:lnSpc>
              <a:spcBef>
                <a:spcPts val="500"/>
              </a:spcBef>
              <a:buFont typeface=".AppleSystemUIFont" charset="-120"/>
              <a:buNone/>
              <a:defRPr sz="2400" kern="1200">
                <a:solidFill>
                  <a:schemeClr val="bg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Arial"/>
              </a:rPr>
              <a:t>- Margaret Mead</a:t>
            </a:r>
          </a:p>
        </p:txBody>
      </p:sp>
      <p:sp>
        <p:nvSpPr>
          <p:cNvPr id="9" name="Rectangle 8">
            <a:extLst>
              <a:ext uri="{FF2B5EF4-FFF2-40B4-BE49-F238E27FC236}">
                <a16:creationId xmlns:a16="http://schemas.microsoft.com/office/drawing/2014/main" id="{2339FCBD-2D12-6A49-8D84-DCEDFBE7CA7B}"/>
              </a:ext>
            </a:extLst>
          </p:cNvPr>
          <p:cNvSpPr/>
          <p:nvPr/>
        </p:nvSpPr>
        <p:spPr>
          <a:xfrm>
            <a:off x="535695" y="4837723"/>
            <a:ext cx="9530479" cy="830997"/>
          </a:xfrm>
          <a:prstGeom prst="rect">
            <a:avLst/>
          </a:prstGeom>
        </p:spPr>
        <p:txBody>
          <a:bodyPr wrap="square">
            <a:spAutoFit/>
          </a:bodyPr>
          <a:lstStyle/>
          <a:p>
            <a:pPr marL="0" marR="0" lvl="0" indent="0" algn="l" defTabSz="1219170" rtl="0" eaLnBrk="1" fontAlgn="auto" latinLnBrk="0" hangingPunct="1">
              <a:lnSpc>
                <a:spcPct val="100000"/>
              </a:lnSpc>
              <a:spcBef>
                <a:spcPts val="60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charset="0"/>
                <a:sym typeface="Arial"/>
              </a:rPr>
              <a:t>Never doubt that a small group of thoughtful, committed citizens can change the world. Indeed it’s the only thing that ever has.” </a:t>
            </a:r>
          </a:p>
        </p:txBody>
      </p:sp>
      <p:sp>
        <p:nvSpPr>
          <p:cNvPr id="10" name="Text Placeholder 5">
            <a:extLst>
              <a:ext uri="{FF2B5EF4-FFF2-40B4-BE49-F238E27FC236}">
                <a16:creationId xmlns:a16="http://schemas.microsoft.com/office/drawing/2014/main" id="{07FEE929-4A56-FD47-82F3-9064A2871E70}"/>
              </a:ext>
            </a:extLst>
          </p:cNvPr>
          <p:cNvSpPr txBox="1">
            <a:spLocks/>
          </p:cNvSpPr>
          <p:nvPr/>
        </p:nvSpPr>
        <p:spPr>
          <a:xfrm>
            <a:off x="8415637" y="4095526"/>
            <a:ext cx="2709563" cy="5027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CambriaMath" charset="0"/>
              <a:buNone/>
              <a:defRPr sz="2400" kern="1200">
                <a:solidFill>
                  <a:schemeClr val="bg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3pPr>
            <a:lvl4pPr marL="1028700" indent="0" algn="l" defTabSz="914400" rtl="0" eaLnBrk="1" latinLnBrk="0" hangingPunct="1">
              <a:lnSpc>
                <a:spcPct val="90000"/>
              </a:lnSpc>
              <a:spcBef>
                <a:spcPts val="500"/>
              </a:spcBef>
              <a:buFont typeface=".AppleSystemUIFont" charset="-120"/>
              <a:buNone/>
              <a:defRPr sz="2400" kern="1200">
                <a:solidFill>
                  <a:schemeClr val="bg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1333"/>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Arial"/>
              </a:rPr>
              <a:t>- USA Today, 9/17</a:t>
            </a:r>
          </a:p>
        </p:txBody>
      </p:sp>
      <p:sp>
        <p:nvSpPr>
          <p:cNvPr id="4" name="Footer Placeholder 3">
            <a:extLst>
              <a:ext uri="{FF2B5EF4-FFF2-40B4-BE49-F238E27FC236}">
                <a16:creationId xmlns:a16="http://schemas.microsoft.com/office/drawing/2014/main" id="{FD74982A-0A98-9340-B5BB-4EA4B93FE12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0891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5CEABD-D7A9-6C4A-BABC-BDAE354D7F61}"/>
              </a:ext>
            </a:extLst>
          </p:cNvPr>
          <p:cNvSpPr>
            <a:spLocks noGrp="1"/>
          </p:cNvSpPr>
          <p:nvPr>
            <p:ph type="sldNum" sz="quarter" idx="12"/>
          </p:nvPr>
        </p:nvSpPr>
        <p:spPr/>
        <p:txBody>
          <a:bodyPr/>
          <a:lstStyle/>
          <a:p>
            <a:fld id="{E573346A-FCA4-684E-8D18-26E8324063ED}" type="slidenum">
              <a:rPr lang="en-US" smtClean="0"/>
              <a:t>20</a:t>
            </a:fld>
            <a:endParaRPr lang="en-US" dirty="0"/>
          </a:p>
        </p:txBody>
      </p:sp>
      <p:pic>
        <p:nvPicPr>
          <p:cNvPr id="6" name="Picture 5">
            <a:extLst>
              <a:ext uri="{FF2B5EF4-FFF2-40B4-BE49-F238E27FC236}">
                <a16:creationId xmlns:a16="http://schemas.microsoft.com/office/drawing/2014/main" id="{28746C0C-4161-C141-AEE3-7FA0982BC7D5}"/>
              </a:ext>
            </a:extLst>
          </p:cNvPr>
          <p:cNvPicPr>
            <a:picLocks noChangeAspect="1"/>
          </p:cNvPicPr>
          <p:nvPr/>
        </p:nvPicPr>
        <p:blipFill>
          <a:blip r:embed="rId2"/>
          <a:stretch>
            <a:fillRect/>
          </a:stretch>
        </p:blipFill>
        <p:spPr>
          <a:xfrm>
            <a:off x="655319" y="302236"/>
            <a:ext cx="10881361" cy="5723660"/>
          </a:xfrm>
          <a:prstGeom prst="rect">
            <a:avLst/>
          </a:prstGeom>
          <a:ln>
            <a:solidFill>
              <a:schemeClr val="tx2"/>
            </a:solidFill>
          </a:ln>
        </p:spPr>
      </p:pic>
    </p:spTree>
    <p:extLst>
      <p:ext uri="{BB962C8B-B14F-4D97-AF65-F5344CB8AC3E}">
        <p14:creationId xmlns:p14="http://schemas.microsoft.com/office/powerpoint/2010/main" val="4223148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09600" y="809898"/>
            <a:ext cx="10058400" cy="5404636"/>
          </a:xfrm>
          <a:prstGeom prst="rect">
            <a:avLst/>
          </a:prstGeom>
          <a:noFill/>
          <a:ln>
            <a:noFill/>
          </a:ln>
        </p:spPr>
        <p:txBody>
          <a:bodyPr spcFirstLastPara="1" wrap="square" lIns="121900" tIns="60933" rIns="121900" bIns="60933" anchor="b" anchorCtr="0">
            <a:noAutofit/>
          </a:bodyPr>
          <a:lstStyle/>
          <a:p>
            <a:pPr>
              <a:spcBef>
                <a:spcPts val="1200"/>
              </a:spcBef>
            </a:pPr>
            <a:r>
              <a:rPr lang="en-US" sz="3600" dirty="0"/>
              <a:t>Change the way you run meetings. Minimize documents.</a:t>
            </a:r>
            <a:br>
              <a:rPr lang="en-US" sz="3600" dirty="0"/>
            </a:br>
            <a:br>
              <a:rPr lang="en-US" dirty="0"/>
            </a:br>
            <a:br>
              <a:rPr lang="en-US" sz="3600" i="1" dirty="0"/>
            </a:br>
            <a:r>
              <a:rPr lang="en-US" sz="3200" i="1" dirty="0"/>
              <a:t>“</a:t>
            </a:r>
            <a:r>
              <a:rPr lang="en-US" sz="3200" b="0" i="1" dirty="0">
                <a:latin typeface="Calibri" panose="020F0502020204030204" pitchFamily="34" charset="0"/>
                <a:cs typeface="Calibri" panose="020F0502020204030204" pitchFamily="34" charset="0"/>
              </a:rPr>
              <a:t>There is nothing so useless as doing efficiently that which should not be done at all.”</a:t>
            </a:r>
            <a:br>
              <a:rPr lang="en-US" sz="36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Peter Drucker</a:t>
            </a:r>
            <a:endParaRPr sz="3600" dirty="0"/>
          </a:p>
        </p:txBody>
      </p:sp>
      <p:sp>
        <p:nvSpPr>
          <p:cNvPr id="361" name="Shape 361"/>
          <p:cNvSpPr txBox="1">
            <a:spLocks noGrp="1"/>
          </p:cNvSpPr>
          <p:nvPr>
            <p:ph type="sldNum" idx="12"/>
          </p:nvPr>
        </p:nvSpPr>
        <p:spPr>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7BCE8"/>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dirty="0">
              <a:ln>
                <a:noFill/>
              </a:ln>
              <a:solidFill>
                <a:srgbClr val="87BCE8"/>
              </a:solidFill>
              <a:effectLst/>
              <a:uLnTx/>
              <a:uFillTx/>
              <a:latin typeface="Helvetica Neue"/>
              <a:ea typeface="Helvetica Neue"/>
              <a:cs typeface="Helvetica Neue"/>
              <a:sym typeface="Helvetica Neue"/>
            </a:endParaRPr>
          </a:p>
        </p:txBody>
      </p:sp>
      <p:sp>
        <p:nvSpPr>
          <p:cNvPr id="3" name="Footer Placeholder 2">
            <a:extLst>
              <a:ext uri="{FF2B5EF4-FFF2-40B4-BE49-F238E27FC236}">
                <a16:creationId xmlns:a16="http://schemas.microsoft.com/office/drawing/2014/main" id="{25214D7C-569F-F441-A0CC-22CF41792487}"/>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827074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B364C9-49D3-6E4F-834A-2979E9F0210B}"/>
              </a:ext>
            </a:extLst>
          </p:cNvPr>
          <p:cNvSpPr>
            <a:spLocks noGrp="1"/>
          </p:cNvSpPr>
          <p:nvPr>
            <p:ph type="body" idx="1"/>
          </p:nvPr>
        </p:nvSpPr>
        <p:spPr>
          <a:xfrm>
            <a:off x="387356" y="979488"/>
            <a:ext cx="3998907" cy="5049837"/>
          </a:xfrm>
        </p:spPr>
        <p:txBody>
          <a:bodyPr/>
          <a:lstStyle/>
          <a:p>
            <a:pPr marL="135464" indent="0">
              <a:spcBef>
                <a:spcPts val="1800"/>
              </a:spcBef>
              <a:buNone/>
            </a:pPr>
            <a:r>
              <a:rPr lang="en-US" sz="2400" dirty="0">
                <a:solidFill>
                  <a:schemeClr val="tx1"/>
                </a:solidFill>
                <a:latin typeface="Calibri" panose="020F0502020204030204" pitchFamily="34" charset="0"/>
              </a:rPr>
              <a:t>Raise your hand if you have ever been in a meeting, </a:t>
            </a:r>
          </a:p>
          <a:p>
            <a:pPr marL="135464" indent="0">
              <a:spcBef>
                <a:spcPts val="1800"/>
              </a:spcBef>
              <a:buNone/>
            </a:pPr>
            <a:r>
              <a:rPr lang="en-US" sz="2400" dirty="0">
                <a:solidFill>
                  <a:schemeClr val="tx1"/>
                </a:solidFill>
                <a:latin typeface="Calibri" panose="020F0502020204030204" pitchFamily="34" charset="0"/>
              </a:rPr>
              <a:t>and halfway through the meeting you have no idea what the group is talking about</a:t>
            </a:r>
          </a:p>
          <a:p>
            <a:pPr marL="135464" indent="0">
              <a:spcBef>
                <a:spcPts val="1800"/>
              </a:spcBef>
              <a:buNone/>
            </a:pPr>
            <a:r>
              <a:rPr lang="en-US" sz="2400" dirty="0">
                <a:solidFill>
                  <a:schemeClr val="tx1"/>
                </a:solidFill>
                <a:latin typeface="Calibri" panose="020F0502020204030204" pitchFamily="34" charset="0"/>
              </a:rPr>
              <a:t>—or why you are there.</a:t>
            </a: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7D22F9B2-34F8-AD41-B672-658A03059313}"/>
              </a:ext>
            </a:extLst>
          </p:cNvPr>
          <p:cNvPicPr>
            <a:picLocks noChangeAspect="1"/>
          </p:cNvPicPr>
          <p:nvPr/>
        </p:nvPicPr>
        <p:blipFill>
          <a:blip r:embed="rId2"/>
          <a:stretch>
            <a:fillRect/>
          </a:stretch>
        </p:blipFill>
        <p:spPr>
          <a:xfrm>
            <a:off x="5019207" y="0"/>
            <a:ext cx="7172793" cy="6858000"/>
          </a:xfrm>
          <a:prstGeom prst="rect">
            <a:avLst/>
          </a:prstGeom>
        </p:spPr>
      </p:pic>
      <p:sp>
        <p:nvSpPr>
          <p:cNvPr id="4" name="Slide Number Placeholder 4">
            <a:extLst>
              <a:ext uri="{FF2B5EF4-FFF2-40B4-BE49-F238E27FC236}">
                <a16:creationId xmlns:a16="http://schemas.microsoft.com/office/drawing/2014/main" id="{03D83B36-EC51-814E-96D5-8BFED33E5140}"/>
              </a:ext>
            </a:extLst>
          </p:cNvPr>
          <p:cNvSpPr>
            <a:spLocks noGrp="1"/>
          </p:cNvSpPr>
          <p:nvPr>
            <p:ph type="sldNum" sz="quarter" idx="12"/>
          </p:nvPr>
        </p:nvSpPr>
        <p:spPr>
          <a:xfrm>
            <a:off x="8979877" y="6307249"/>
            <a:ext cx="2743200" cy="365125"/>
          </a:xfrm>
        </p:spPr>
        <p:txBody>
          <a:bodyPr/>
          <a:lstStyle/>
          <a:p>
            <a:fld id="{C9F7588F-6348-F24B-A92C-146CC9ED7FC5}" type="slidenum">
              <a:rPr lang="en-US" smtClean="0"/>
              <a:pPr/>
              <a:t>22</a:t>
            </a:fld>
            <a:endParaRPr lang="en-US" dirty="0"/>
          </a:p>
        </p:txBody>
      </p:sp>
    </p:spTree>
    <p:extLst>
      <p:ext uri="{BB962C8B-B14F-4D97-AF65-F5344CB8AC3E}">
        <p14:creationId xmlns:p14="http://schemas.microsoft.com/office/powerpoint/2010/main" val="773803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a:spLocks noGrp="1"/>
          </p:cNvSpPr>
          <p:nvPr>
            <p:ph type="title"/>
          </p:nvPr>
        </p:nvSpPr>
        <p:spPr>
          <a:xfrm>
            <a:off x="362857" y="292709"/>
            <a:ext cx="11498871" cy="839787"/>
          </a:xfrm>
          <a:prstGeom prst="rect">
            <a:avLst/>
          </a:prstGeom>
          <a:noFill/>
          <a:ln>
            <a:noFill/>
          </a:ln>
        </p:spPr>
        <p:txBody>
          <a:bodyPr spcFirstLastPara="1" wrap="square" lIns="121900" tIns="60933" rIns="121900" bIns="60933" anchor="t" anchorCtr="0">
            <a:noAutofit/>
          </a:bodyPr>
          <a:lstStyle/>
          <a:p>
            <a:r>
              <a:rPr lang="en-US" sz="2600" dirty="0">
                <a:solidFill>
                  <a:srgbClr val="1F5493"/>
                </a:solidFill>
                <a:latin typeface="Calibri" panose="020F0502020204030204" pitchFamily="34" charset="0"/>
                <a:cs typeface="Calibri" panose="020F0502020204030204" pitchFamily="34" charset="0"/>
              </a:rPr>
              <a:t>Many things are out of our control, but how we run our own team meetings is not one of those things!</a:t>
            </a:r>
            <a:br>
              <a:rPr lang="en-US" sz="2600" dirty="0">
                <a:solidFill>
                  <a:srgbClr val="1F5493"/>
                </a:solidFill>
                <a:latin typeface="Calibri" panose="020F0502020204030204" pitchFamily="34" charset="0"/>
                <a:cs typeface="Calibri" panose="020F0502020204030204" pitchFamily="34" charset="0"/>
              </a:rPr>
            </a:br>
            <a:endParaRPr sz="2600" dirty="0">
              <a:solidFill>
                <a:srgbClr val="1F5493"/>
              </a:solidFill>
              <a:latin typeface="Calibri" panose="020F0502020204030204" pitchFamily="34" charset="0"/>
              <a:cs typeface="Calibri" panose="020F0502020204030204" pitchFamily="34" charset="0"/>
            </a:endParaRPr>
          </a:p>
        </p:txBody>
      </p:sp>
      <p:sp>
        <p:nvSpPr>
          <p:cNvPr id="750" name="Shape 750"/>
          <p:cNvSpPr txBox="1">
            <a:spLocks noGrp="1"/>
          </p:cNvSpPr>
          <p:nvPr>
            <p:ph type="body" idx="1"/>
          </p:nvPr>
        </p:nvSpPr>
        <p:spPr>
          <a:xfrm>
            <a:off x="274064" y="1210115"/>
            <a:ext cx="11146173" cy="3008489"/>
          </a:xfrm>
          <a:prstGeom prst="rect">
            <a:avLst/>
          </a:prstGeom>
          <a:noFill/>
          <a:ln>
            <a:noFill/>
          </a:ln>
        </p:spPr>
        <p:txBody>
          <a:bodyPr spcFirstLastPara="1" wrap="square" lIns="91433" tIns="45700" rIns="91433" bIns="45700" anchor="t" anchorCtr="0">
            <a:noAutofit/>
          </a:bodyPr>
          <a:lstStyle/>
          <a:p>
            <a:pPr marL="755885" lvl="1" indent="-304792">
              <a:spcBef>
                <a:spcPts val="1400"/>
              </a:spcBef>
              <a:buSzPts val="1200"/>
            </a:pPr>
            <a:r>
              <a:rPr lang="en-US" sz="2000" dirty="0">
                <a:latin typeface="Helvetica" pitchFamily="2" charset="0"/>
                <a:cs typeface="Calibri" panose="020F0502020204030204" pitchFamily="34" charset="0"/>
              </a:rPr>
              <a:t>Define the purpose of the meeting, and then structure the agenda.  If you can’t define a meeti</a:t>
            </a:r>
            <a:r>
              <a:rPr lang="en-US" sz="2000" kern="1200" dirty="0">
                <a:solidFill>
                  <a:srgbClr val="1F5493"/>
                </a:solidFill>
                <a:latin typeface="Calibri" panose="020F0502020204030204" pitchFamily="34" charset="0"/>
                <a:cs typeface="Calibri" panose="020F0502020204030204" pitchFamily="34" charset="0"/>
              </a:rPr>
              <a:t>ng</a:t>
            </a:r>
            <a:r>
              <a:rPr lang="en-US" sz="2000" dirty="0">
                <a:latin typeface="Helvetica" pitchFamily="2" charset="0"/>
                <a:cs typeface="Calibri" panose="020F0502020204030204" pitchFamily="34" charset="0"/>
              </a:rPr>
              <a:t> purpose, you probably don’t need to have it!</a:t>
            </a:r>
          </a:p>
          <a:p>
            <a:pPr marL="755885" lvl="1" indent="-304792">
              <a:spcBef>
                <a:spcPts val="1400"/>
              </a:spcBef>
              <a:buSzPts val="1200"/>
            </a:pPr>
            <a:r>
              <a:rPr lang="en-US" sz="2000" dirty="0">
                <a:latin typeface="Helvetica" pitchFamily="2" charset="0"/>
                <a:cs typeface="Calibri" panose="020F0502020204030204" pitchFamily="34" charset="0"/>
              </a:rPr>
              <a:t>Default to 30-minute meetings (versus an hour).</a:t>
            </a:r>
            <a:endParaRPr sz="2000" dirty="0">
              <a:latin typeface="Helvetica" pitchFamily="2" charset="0"/>
              <a:cs typeface="Calibri" panose="020F0502020204030204" pitchFamily="34" charset="0"/>
            </a:endParaRPr>
          </a:p>
          <a:p>
            <a:pPr marL="755885" lvl="1" indent="-304792">
              <a:spcBef>
                <a:spcPts val="1400"/>
              </a:spcBef>
              <a:buSzPts val="1200"/>
            </a:pPr>
            <a:r>
              <a:rPr lang="en-US" sz="2000" dirty="0">
                <a:latin typeface="Helvetica" pitchFamily="2" charset="0"/>
                <a:cs typeface="Calibri" panose="020F0502020204030204" pitchFamily="34" charset="0"/>
              </a:rPr>
              <a:t>Designate a lead for all meetings; responsible for prep and </a:t>
            </a:r>
            <a:r>
              <a:rPr lang="en-US" sz="2000" u="sng" dirty="0">
                <a:latin typeface="Helvetica" pitchFamily="2" charset="0"/>
                <a:cs typeface="Calibri" panose="020F0502020204030204" pitchFamily="34" charset="0"/>
              </a:rPr>
              <a:t>follow-up </a:t>
            </a:r>
            <a:r>
              <a:rPr lang="en-US" sz="2000" dirty="0">
                <a:latin typeface="Helvetica" pitchFamily="2" charset="0"/>
                <a:cs typeface="Calibri" panose="020F0502020204030204" pitchFamily="34" charset="0"/>
              </a:rPr>
              <a:t>on actions; be accountable</a:t>
            </a:r>
          </a:p>
          <a:p>
            <a:pPr marL="755885" lvl="1" indent="-304792">
              <a:spcBef>
                <a:spcPts val="1400"/>
              </a:spcBef>
              <a:buSzPts val="1200"/>
            </a:pPr>
            <a:r>
              <a:rPr lang="en-US" sz="2000" dirty="0">
                <a:latin typeface="Helvetica" pitchFamily="2" charset="0"/>
                <a:cs typeface="Calibri" panose="020F0502020204030204" pitchFamily="34" charset="0"/>
              </a:rPr>
              <a:t>Enable remote participation via video and other modern tools.</a:t>
            </a:r>
            <a:endParaRPr sz="2000" dirty="0"/>
          </a:p>
          <a:p>
            <a:pPr marL="304792" indent="-135463">
              <a:spcBef>
                <a:spcPts val="800"/>
              </a:spcBef>
              <a:buNone/>
            </a:pPr>
            <a:endParaRPr sz="2000" dirty="0"/>
          </a:p>
        </p:txBody>
      </p:sp>
      <p:pic>
        <p:nvPicPr>
          <p:cNvPr id="751" name="Shape 75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766520" y="4411547"/>
            <a:ext cx="5379450" cy="1971181"/>
          </a:xfrm>
          <a:prstGeom prst="rect">
            <a:avLst/>
          </a:prstGeom>
          <a:noFill/>
          <a:ln>
            <a:noFill/>
          </a:ln>
        </p:spPr>
      </p:pic>
      <p:sp>
        <p:nvSpPr>
          <p:cNvPr id="752" name="Shape 752"/>
          <p:cNvSpPr/>
          <p:nvPr/>
        </p:nvSpPr>
        <p:spPr>
          <a:xfrm>
            <a:off x="362857" y="4144728"/>
            <a:ext cx="5129397" cy="2311877"/>
          </a:xfrm>
          <a:prstGeom prst="rect">
            <a:avLst/>
          </a:prstGeom>
          <a:noFill/>
          <a:ln>
            <a:noFill/>
          </a:ln>
        </p:spPr>
        <p:txBody>
          <a:bodyPr spcFirstLastPara="1" wrap="square" lIns="121900" tIns="60933" rIns="121900" bIns="60933" anchor="t" anchorCtr="0">
            <a:noAutofit/>
          </a:bodyPr>
          <a:lstStyle/>
          <a:p>
            <a:pPr marL="451093" marR="0" lvl="1" algn="l" defTabSz="914400" rtl="0" eaLnBrk="1" fontAlgn="auto" latinLnBrk="0" hangingPunct="1">
              <a:lnSpc>
                <a:spcPct val="120000"/>
              </a:lnSpc>
              <a:spcBef>
                <a:spcPts val="1400"/>
              </a:spcBef>
              <a:spcAft>
                <a:spcPts val="0"/>
              </a:spcAft>
              <a:buClr>
                <a:srgbClr val="454454"/>
              </a:buClr>
              <a:buSzPts val="1200"/>
              <a:tabLst/>
              <a:defRPr/>
            </a:pPr>
            <a:r>
              <a:rPr kumimoji="0" lang="en-US" sz="1800" b="1" i="0" u="none" strike="noStrike" kern="1200" cap="none" spc="0" normalizeH="0" baseline="0" noProof="0" dirty="0">
                <a:ln>
                  <a:noFill/>
                </a:ln>
                <a:solidFill>
                  <a:srgbClr val="454454"/>
                </a:solidFill>
                <a:effectLst/>
                <a:uLnTx/>
                <a:uFillTx/>
                <a:latin typeface="Helvetica" pitchFamily="2" charset="0"/>
                <a:ea typeface="Helvetica Neue"/>
                <a:cs typeface="Calibri" panose="020F0502020204030204" pitchFamily="34" charset="0"/>
                <a:sym typeface="Helvetica Neue"/>
              </a:rPr>
              <a:t>Agile concept: Pigs and Chickens </a:t>
            </a:r>
          </a:p>
          <a:p>
            <a:pPr marL="755885" marR="0" lvl="1" indent="-304792" algn="l" defTabSz="914400" rtl="0" eaLnBrk="1" fontAlgn="auto" latinLnBrk="0" hangingPunct="1">
              <a:lnSpc>
                <a:spcPct val="120000"/>
              </a:lnSpc>
              <a:spcBef>
                <a:spcPts val="1400"/>
              </a:spcBef>
              <a:spcAft>
                <a:spcPts val="0"/>
              </a:spcAft>
              <a:buClr>
                <a:srgbClr val="454454"/>
              </a:buClr>
              <a:buSzPts val="1200"/>
              <a:buFont typeface="Arial"/>
              <a:buChar char="•"/>
              <a:tabLst/>
              <a:defRPr/>
            </a:pPr>
            <a:r>
              <a:rPr kumimoji="0" lang="en-US" sz="1800" b="0" i="0" u="none" strike="noStrike" kern="1200" cap="none" spc="0" normalizeH="0" baseline="0" noProof="0" dirty="0">
                <a:ln>
                  <a:noFill/>
                </a:ln>
                <a:solidFill>
                  <a:srgbClr val="454454"/>
                </a:solidFill>
                <a:effectLst/>
                <a:uLnTx/>
                <a:uFillTx/>
                <a:latin typeface="Helvetica" pitchFamily="2" charset="0"/>
                <a:ea typeface="Helvetica Neue"/>
                <a:cs typeface="Calibri" panose="020F0502020204030204" pitchFamily="34" charset="0"/>
              </a:rPr>
              <a:t>Rationalize attendees; no “spectators” allowed! It’s not a Nats game</a:t>
            </a:r>
            <a:r>
              <a:rPr lang="en-US" dirty="0">
                <a:solidFill>
                  <a:srgbClr val="454454"/>
                </a:solidFill>
                <a:latin typeface="Helvetica" pitchFamily="2" charset="0"/>
                <a:ea typeface="Helvetica Neue"/>
                <a:cs typeface="Calibri" panose="020F0502020204030204" pitchFamily="34" charset="0"/>
                <a:sym typeface="Wingdings" pitchFamily="2" charset="2"/>
              </a:rPr>
              <a:t>!</a:t>
            </a:r>
          </a:p>
          <a:p>
            <a:pPr marL="755885" marR="0" lvl="1" indent="-304792" algn="l" defTabSz="914400" rtl="0" eaLnBrk="1" fontAlgn="auto" latinLnBrk="0" hangingPunct="1">
              <a:lnSpc>
                <a:spcPct val="120000"/>
              </a:lnSpc>
              <a:spcBef>
                <a:spcPts val="1400"/>
              </a:spcBef>
              <a:spcAft>
                <a:spcPts val="0"/>
              </a:spcAft>
              <a:buClr>
                <a:srgbClr val="454454"/>
              </a:buClr>
              <a:buSzPts val="1200"/>
              <a:buFont typeface="Arial"/>
              <a:buChar char="•"/>
              <a:tabLst/>
              <a:defRPr/>
            </a:pPr>
            <a:r>
              <a:rPr lang="en-US" dirty="0">
                <a:solidFill>
                  <a:srgbClr val="454454"/>
                </a:solidFill>
                <a:latin typeface="Helvetica" pitchFamily="2" charset="0"/>
                <a:ea typeface="Helvetica Neue"/>
                <a:cs typeface="Calibri" panose="020F0502020204030204" pitchFamily="34" charset="0"/>
                <a:sym typeface="Wingdings" pitchFamily="2" charset="2"/>
              </a:rPr>
              <a:t>Let the experts and people doing the work talk.</a:t>
            </a:r>
          </a:p>
        </p:txBody>
      </p:sp>
      <p:sp>
        <p:nvSpPr>
          <p:cNvPr id="6" name="Slide Number Placeholder 4">
            <a:extLst>
              <a:ext uri="{FF2B5EF4-FFF2-40B4-BE49-F238E27FC236}">
                <a16:creationId xmlns:a16="http://schemas.microsoft.com/office/drawing/2014/main" id="{65CAD8CB-F37E-AA4E-B4B2-EE477E9AD363}"/>
              </a:ext>
            </a:extLst>
          </p:cNvPr>
          <p:cNvSpPr>
            <a:spLocks noGrp="1"/>
          </p:cNvSpPr>
          <p:nvPr>
            <p:ph type="sldNum" sz="quarter" idx="12"/>
          </p:nvPr>
        </p:nvSpPr>
        <p:spPr>
          <a:xfrm>
            <a:off x="8856785" y="6382728"/>
            <a:ext cx="2743200" cy="365125"/>
          </a:xfrm>
        </p:spPr>
        <p:txBody>
          <a:bodyPr/>
          <a:lstStyle/>
          <a:p>
            <a:fld id="{C9F7588F-6348-F24B-A92C-146CC9ED7FC5}" type="slidenum">
              <a:rPr lang="en-US" smtClean="0"/>
              <a:pPr/>
              <a:t>23</a:t>
            </a:fld>
            <a:endParaRPr lang="en-US" dirty="0"/>
          </a:p>
        </p:txBody>
      </p:sp>
    </p:spTree>
    <p:extLst>
      <p:ext uri="{BB962C8B-B14F-4D97-AF65-F5344CB8AC3E}">
        <p14:creationId xmlns:p14="http://schemas.microsoft.com/office/powerpoint/2010/main" val="337029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409303" y="690055"/>
            <a:ext cx="11363597" cy="4514575"/>
          </a:xfrm>
        </p:spPr>
        <p:txBody>
          <a:bodyPr>
            <a:normAutofit/>
          </a:bodyPr>
          <a:lstStyle/>
          <a:p>
            <a:r>
              <a:rPr lang="en-US" dirty="0">
                <a:solidFill>
                  <a:schemeClr val="lt1"/>
                </a:solidFill>
                <a:latin typeface="Helvetica Neue"/>
                <a:ea typeface="Helvetica Neue"/>
                <a:cs typeface="Helvetica Neue"/>
                <a:sym typeface="Helvetica Neue"/>
              </a:rPr>
              <a:t>Without an Agile mindset, Agile remains an inert, lifeless set of ceremonies.</a:t>
            </a:r>
            <a:br>
              <a:rPr lang="en-US" dirty="0">
                <a:solidFill>
                  <a:schemeClr val="lt1"/>
                </a:solidFill>
                <a:latin typeface="Helvetica Neue"/>
                <a:ea typeface="Helvetica Neue"/>
                <a:cs typeface="Helvetica Neue"/>
                <a:sym typeface="Helvetica Neue"/>
              </a:rPr>
            </a:br>
            <a:br>
              <a:rPr lang="en-US" dirty="0">
                <a:solidFill>
                  <a:schemeClr val="lt1"/>
                </a:solidFill>
                <a:latin typeface="Helvetica Neue"/>
                <a:ea typeface="Helvetica Neue"/>
                <a:cs typeface="Helvetica Neue"/>
                <a:sym typeface="Helvetica Neue"/>
              </a:rPr>
            </a:br>
            <a:br>
              <a:rPr lang="en-US" sz="5300" dirty="0">
                <a:solidFill>
                  <a:schemeClr val="lt1"/>
                </a:solidFill>
              </a:rPr>
            </a:br>
            <a:endParaRPr lang="en-US" sz="2800" b="0" i="1" dirty="0">
              <a:solidFill>
                <a:schemeClr val="tx1"/>
              </a:solidFill>
              <a:latin typeface="Calibri" panose="020F0502020204030204" pitchFamily="34" charset="0"/>
            </a:endParaRP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18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7" name="Text Placeholder 5">
            <a:extLst>
              <a:ext uri="{FF2B5EF4-FFF2-40B4-BE49-F238E27FC236}">
                <a16:creationId xmlns:a16="http://schemas.microsoft.com/office/drawing/2014/main" id="{63CE11DE-79AB-D24B-BECF-2417236BE27B}"/>
              </a:ext>
            </a:extLst>
          </p:cNvPr>
          <p:cNvSpPr txBox="1">
            <a:spLocks/>
          </p:cNvSpPr>
          <p:nvPr/>
        </p:nvSpPr>
        <p:spPr>
          <a:xfrm>
            <a:off x="409303" y="5204630"/>
            <a:ext cx="10952964" cy="670327"/>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342891" indent="0" algn="l" defTabSz="914400" rtl="0" eaLnBrk="1" latinLnBrk="0" hangingPunct="1">
              <a:lnSpc>
                <a:spcPct val="90000"/>
              </a:lnSpc>
              <a:spcBef>
                <a:spcPts val="500"/>
              </a:spcBef>
              <a:buFont typeface=".AppleSystemUIFont" charset="-120"/>
              <a:buNone/>
              <a:defRPr sz="2400" kern="1200">
                <a:solidFill>
                  <a:schemeClr val="bg1"/>
                </a:solidFill>
                <a:latin typeface="+mn-lt"/>
                <a:ea typeface="+mn-ea"/>
                <a:cs typeface="+mn-cs"/>
              </a:defRPr>
            </a:lvl2pPr>
            <a:lvl3pPr marL="685783"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028674" indent="0" algn="l" defTabSz="914400" rtl="0" eaLnBrk="1" latinLnBrk="0" hangingPunct="1">
              <a:lnSpc>
                <a:spcPct val="90000"/>
              </a:lnSpc>
              <a:spcBef>
                <a:spcPts val="500"/>
              </a:spcBef>
              <a:buFont typeface=".AppleSystemUIFont" charset="-120"/>
              <a:buNone/>
              <a:defRPr sz="1800" kern="1200">
                <a:solidFill>
                  <a:schemeClr val="bg1"/>
                </a:solidFill>
                <a:latin typeface="+mn-lt"/>
                <a:ea typeface="+mn-ea"/>
                <a:cs typeface="+mn-cs"/>
              </a:defRPr>
            </a:lvl4pPr>
            <a:lvl5pPr marL="1371566"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i="1" dirty="0">
                <a:solidFill>
                  <a:schemeClr val="lt1"/>
                </a:solidFill>
                <a:latin typeface="Calibri" panose="020F0502020204030204" pitchFamily="34" charset="0"/>
                <a:ea typeface="Helvetica Neue"/>
                <a:cs typeface="Calibri" panose="020F0502020204030204" pitchFamily="34" charset="0"/>
              </a:rPr>
              <a:t>“Understanding Fake Agile,” Forbes, May 23, 2019</a:t>
            </a:r>
          </a:p>
          <a:p>
            <a:r>
              <a:rPr lang="en-US" dirty="0">
                <a:hlinkClick r:id="rId2"/>
              </a:rPr>
              <a:t>https://www.forbes.com/sites/stevedenning/2019/05/23/understanding-fake-agile/#16950f644bbe</a:t>
            </a:r>
            <a:endParaRPr lang="en-US" dirty="0">
              <a:solidFill>
                <a:schemeClr val="tx1"/>
              </a:solidFill>
              <a:latin typeface="Calibri" charset="0"/>
              <a:cs typeface="Calibri" charset="0"/>
            </a:endParaRPr>
          </a:p>
          <a:p>
            <a:endParaRPr lang="en-US" sz="2400" dirty="0">
              <a:latin typeface="Calibri" panose="020F0502020204030204" pitchFamily="34" charset="0"/>
            </a:endParaRPr>
          </a:p>
        </p:txBody>
      </p:sp>
    </p:spTree>
    <p:extLst>
      <p:ext uri="{BB962C8B-B14F-4D97-AF65-F5344CB8AC3E}">
        <p14:creationId xmlns:p14="http://schemas.microsoft.com/office/powerpoint/2010/main" val="3115049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D782DD-8E62-B044-99E3-4658F7AA1A38}"/>
              </a:ext>
            </a:extLst>
          </p:cNvPr>
          <p:cNvSpPr>
            <a:spLocks noGrp="1"/>
          </p:cNvSpPr>
          <p:nvPr>
            <p:ph type="sldNum" idx="12"/>
          </p:nvPr>
        </p:nvSpPr>
        <p:spPr/>
        <p:txBody>
          <a:bodyPr/>
          <a:lstStyle/>
          <a:p>
            <a:fld id="{00000000-1234-1234-1234-123412341234}" type="slidenum">
              <a:rPr lang="en-US" smtClean="0"/>
              <a:pPr/>
              <a:t>25</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43756E73-694D-B342-979E-A458E506A35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0497" y="1543140"/>
            <a:ext cx="11262122" cy="4655556"/>
          </a:xfrm>
          <a:prstGeom prst="rect">
            <a:avLst/>
          </a:prstGeom>
        </p:spPr>
      </p:pic>
      <p:sp>
        <p:nvSpPr>
          <p:cNvPr id="6" name="Title 1">
            <a:extLst>
              <a:ext uri="{FF2B5EF4-FFF2-40B4-BE49-F238E27FC236}">
                <a16:creationId xmlns:a16="http://schemas.microsoft.com/office/drawing/2014/main" id="{4DBAC416-6809-C647-A66B-4371ADF3FFFF}"/>
              </a:ext>
            </a:extLst>
          </p:cNvPr>
          <p:cNvSpPr>
            <a:spLocks noGrp="1"/>
          </p:cNvSpPr>
          <p:nvPr>
            <p:ph type="title"/>
          </p:nvPr>
        </p:nvSpPr>
        <p:spPr>
          <a:xfrm>
            <a:off x="420497" y="262005"/>
            <a:ext cx="11562348" cy="618385"/>
          </a:xfrm>
        </p:spPr>
        <p:txBody>
          <a:bodyPr>
            <a:normAutofit/>
          </a:bodyPr>
          <a:lstStyle/>
          <a:p>
            <a:r>
              <a:rPr lang="en-US" sz="2900" kern="1200" dirty="0">
                <a:solidFill>
                  <a:srgbClr val="1F5493"/>
                </a:solidFill>
                <a:latin typeface="Calibri" panose="020F0502020204030204" pitchFamily="34" charset="0"/>
                <a:cs typeface="Calibri" panose="020F0502020204030204" pitchFamily="34" charset="0"/>
              </a:rPr>
              <a:t>A</a:t>
            </a:r>
            <a:r>
              <a:rPr lang="en-US" sz="2900" dirty="0">
                <a:solidFill>
                  <a:srgbClr val="1F5493"/>
                </a:solidFill>
                <a:latin typeface="Calibri" panose="020F0502020204030204" pitchFamily="34" charset="0"/>
                <a:cs typeface="Calibri" panose="020F0502020204030204" pitchFamily="34" charset="0"/>
              </a:rPr>
              <a:t>gile is a thing you are, not a thing you do.</a:t>
            </a:r>
          </a:p>
        </p:txBody>
      </p:sp>
    </p:spTree>
    <p:extLst>
      <p:ext uri="{BB962C8B-B14F-4D97-AF65-F5344CB8AC3E}">
        <p14:creationId xmlns:p14="http://schemas.microsoft.com/office/powerpoint/2010/main" val="356234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FF4D-14B0-9641-B812-CE5E3D8F9704}"/>
              </a:ext>
            </a:extLst>
          </p:cNvPr>
          <p:cNvSpPr>
            <a:spLocks noGrp="1"/>
          </p:cNvSpPr>
          <p:nvPr>
            <p:ph type="title"/>
          </p:nvPr>
        </p:nvSpPr>
        <p:spPr>
          <a:xfrm>
            <a:off x="571500" y="365125"/>
            <a:ext cx="11277600" cy="1017832"/>
          </a:xfrm>
        </p:spPr>
        <p:txBody>
          <a:bodyPr>
            <a:normAutofit fontScale="90000"/>
          </a:bodyPr>
          <a:lstStyle/>
          <a:p>
            <a:r>
              <a:rPr lang="en-US" sz="2900" dirty="0">
                <a:solidFill>
                  <a:srgbClr val="1F5493"/>
                </a:solidFill>
                <a:latin typeface="Calibri" panose="020F0502020204030204" pitchFamily="34" charset="0"/>
                <a:ea typeface="Helvetica Neue"/>
                <a:cs typeface="Calibri" panose="020F0502020204030204" pitchFamily="34" charset="0"/>
              </a:rPr>
              <a:t>If you </a:t>
            </a:r>
            <a:r>
              <a:rPr lang="en-US" sz="2900" dirty="0">
                <a:solidFill>
                  <a:srgbClr val="FF0000"/>
                </a:solidFill>
                <a:latin typeface="Calibri" panose="020F0502020204030204" pitchFamily="34" charset="0"/>
                <a:ea typeface="Helvetica Neue"/>
                <a:cs typeface="Calibri" panose="020F0502020204030204" pitchFamily="34" charset="0"/>
              </a:rPr>
              <a:t>are blocked </a:t>
            </a:r>
            <a:r>
              <a:rPr lang="en-US" sz="2900" dirty="0">
                <a:solidFill>
                  <a:srgbClr val="1F5493"/>
                </a:solidFill>
                <a:latin typeface="Calibri" panose="020F0502020204030204" pitchFamily="34" charset="0"/>
                <a:ea typeface="Helvetica Neue"/>
                <a:cs typeface="Calibri" panose="020F0502020204030204" pitchFamily="34" charset="0"/>
              </a:rPr>
              <a:t>from delivering in a modern way at VA by people, processes, endless meetings, unneeded documentation, tool constraints, or myths, contact us.  We will help you.</a:t>
            </a:r>
          </a:p>
        </p:txBody>
      </p:sp>
      <p:sp>
        <p:nvSpPr>
          <p:cNvPr id="3" name="Slide Number Placeholder 2">
            <a:extLst>
              <a:ext uri="{FF2B5EF4-FFF2-40B4-BE49-F238E27FC236}">
                <a16:creationId xmlns:a16="http://schemas.microsoft.com/office/drawing/2014/main" id="{56B08316-1FFF-D74D-ACDE-833B6F520281}"/>
              </a:ext>
            </a:extLst>
          </p:cNvPr>
          <p:cNvSpPr>
            <a:spLocks noGrp="1"/>
          </p:cNvSpPr>
          <p:nvPr>
            <p:ph type="sldNum" sz="quarter" idx="12"/>
          </p:nvPr>
        </p:nvSpPr>
        <p:spPr/>
        <p:txBody>
          <a:bodyPr/>
          <a:lstStyle/>
          <a:p>
            <a:fld id="{E573346A-FCA4-684E-8D18-26E8324063ED}" type="slidenum">
              <a:rPr lang="en-US" smtClean="0"/>
              <a:t>26</a:t>
            </a:fld>
            <a:endParaRPr lang="en-US" dirty="0"/>
          </a:p>
        </p:txBody>
      </p:sp>
      <p:sp>
        <p:nvSpPr>
          <p:cNvPr id="6" name="Content Placeholder 2">
            <a:extLst>
              <a:ext uri="{FF2B5EF4-FFF2-40B4-BE49-F238E27FC236}">
                <a16:creationId xmlns:a16="http://schemas.microsoft.com/office/drawing/2014/main" id="{FABCC670-6C40-664F-B6CF-790F31DFCF34}"/>
              </a:ext>
            </a:extLst>
          </p:cNvPr>
          <p:cNvSpPr txBox="1">
            <a:spLocks/>
          </p:cNvSpPr>
          <p:nvPr/>
        </p:nvSpPr>
        <p:spPr>
          <a:xfrm>
            <a:off x="571500" y="2309451"/>
            <a:ext cx="6286500" cy="47821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lvl="1" indent="-392113">
              <a:buFont typeface="Wingdings" pitchFamily="2" charset="2"/>
              <a:buChar char="Ø"/>
            </a:pPr>
            <a:r>
              <a:rPr lang="en-US" b="1" dirty="0"/>
              <a:t>Drew Myklegard</a:t>
            </a:r>
            <a:r>
              <a:rPr lang="en-US" dirty="0"/>
              <a:t>, Executive Director Demand Management &amp; OIT Project Special Forces, </a:t>
            </a:r>
            <a:r>
              <a:rPr lang="en-US" dirty="0">
                <a:hlinkClick r:id="rId2"/>
              </a:rPr>
              <a:t>david.myklegard@va.gov</a:t>
            </a:r>
            <a:endParaRPr lang="en-US" dirty="0"/>
          </a:p>
          <a:p>
            <a:pPr marL="688975" lvl="1" indent="-392113">
              <a:buFont typeface="Wingdings" pitchFamily="2" charset="2"/>
              <a:buChar char="Ø"/>
            </a:pPr>
            <a:endParaRPr lang="en-US" b="1" dirty="0"/>
          </a:p>
          <a:p>
            <a:pPr marL="688975" lvl="1" indent="-392113">
              <a:buFont typeface="Wingdings" pitchFamily="2" charset="2"/>
              <a:buChar char="Ø"/>
            </a:pPr>
            <a:r>
              <a:rPr lang="en-US" b="1" dirty="0"/>
              <a:t>Charles Worthington</a:t>
            </a:r>
            <a:r>
              <a:rPr lang="en-US" dirty="0"/>
              <a:t>, VA Chief Technology Officer (CTO), </a:t>
            </a:r>
            <a:r>
              <a:rPr lang="en-US" dirty="0">
                <a:hlinkClick r:id="rId3"/>
              </a:rPr>
              <a:t>Charles.worthingtona@va.gov</a:t>
            </a:r>
            <a:endParaRPr lang="en-US" dirty="0"/>
          </a:p>
          <a:p>
            <a:pPr marL="688975" indent="-392113"/>
            <a:endParaRPr lang="en-US" sz="2400" dirty="0"/>
          </a:p>
          <a:p>
            <a:pPr marL="688975" indent="-392113"/>
            <a:endParaRPr lang="en-US" sz="2400" dirty="0"/>
          </a:p>
          <a:p>
            <a:r>
              <a:rPr lang="en-US" sz="3600" b="1" dirty="0">
                <a:solidFill>
                  <a:srgbClr val="C00000"/>
                </a:solidFill>
              </a:rPr>
              <a:t>No sales calls please</a:t>
            </a:r>
            <a:r>
              <a:rPr lang="en-US" sz="3600" b="1" dirty="0">
                <a:solidFill>
                  <a:srgbClr val="C00000"/>
                </a:solidFill>
                <a:sym typeface="Wingdings" pitchFamily="2" charset="2"/>
              </a:rPr>
              <a:t> </a:t>
            </a:r>
            <a:endParaRPr lang="en-US" sz="3600" b="1" dirty="0">
              <a:solidFill>
                <a:srgbClr val="C00000"/>
              </a:solidFill>
            </a:endParaRPr>
          </a:p>
        </p:txBody>
      </p:sp>
      <p:pic>
        <p:nvPicPr>
          <p:cNvPr id="7" name="Picture 6">
            <a:extLst>
              <a:ext uri="{FF2B5EF4-FFF2-40B4-BE49-F238E27FC236}">
                <a16:creationId xmlns:a16="http://schemas.microsoft.com/office/drawing/2014/main" id="{68DC4B1E-7714-A249-8C91-EB953159674D}"/>
              </a:ext>
            </a:extLst>
          </p:cNvPr>
          <p:cNvPicPr>
            <a:picLocks noChangeAspect="1"/>
          </p:cNvPicPr>
          <p:nvPr/>
        </p:nvPicPr>
        <p:blipFill>
          <a:blip r:embed="rId4"/>
          <a:stretch>
            <a:fillRect/>
          </a:stretch>
        </p:blipFill>
        <p:spPr>
          <a:xfrm>
            <a:off x="7062952" y="2075886"/>
            <a:ext cx="4786148" cy="3156083"/>
          </a:xfrm>
          <a:prstGeom prst="rect">
            <a:avLst/>
          </a:prstGeom>
        </p:spPr>
      </p:pic>
    </p:spTree>
    <p:extLst>
      <p:ext uri="{BB962C8B-B14F-4D97-AF65-F5344CB8AC3E}">
        <p14:creationId xmlns:p14="http://schemas.microsoft.com/office/powerpoint/2010/main" val="282029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0125-B988-634A-9773-1A44F02AC3D1}"/>
              </a:ext>
            </a:extLst>
          </p:cNvPr>
          <p:cNvSpPr>
            <a:spLocks noGrp="1"/>
          </p:cNvSpPr>
          <p:nvPr>
            <p:ph type="title"/>
          </p:nvPr>
        </p:nvSpPr>
        <p:spPr>
          <a:xfrm>
            <a:off x="666750" y="240539"/>
            <a:ext cx="11221950" cy="961728"/>
          </a:xfrm>
        </p:spPr>
        <p:txBody>
          <a:bodyPr>
            <a:noAutofit/>
          </a:bodyPr>
          <a:lstStyle/>
          <a:p>
            <a:pPr>
              <a:spcBef>
                <a:spcPts val="1800"/>
              </a:spcBef>
              <a:buClr>
                <a:schemeClr val="accent1"/>
              </a:buClr>
              <a:buSzPts val="2800"/>
            </a:pPr>
            <a:r>
              <a:rPr lang="en-US" sz="3200" dirty="0">
                <a:solidFill>
                  <a:srgbClr val="1F5493"/>
                </a:solidFill>
                <a:latin typeface="Calibri" panose="020F0502020204030204" pitchFamily="34" charset="0"/>
                <a:ea typeface="Helvetica Neue"/>
                <a:cs typeface="Calibri" panose="020F0502020204030204" pitchFamily="34" charset="0"/>
                <a:sym typeface="Helvetica Neue"/>
              </a:rPr>
              <a:t>VA product managers will help you overcome common blockers and “myths” so you can deliver great digital products at VA!</a:t>
            </a:r>
          </a:p>
        </p:txBody>
      </p:sp>
      <p:sp>
        <p:nvSpPr>
          <p:cNvPr id="3" name="Content Placeholder 2">
            <a:extLst>
              <a:ext uri="{FF2B5EF4-FFF2-40B4-BE49-F238E27FC236}">
                <a16:creationId xmlns:a16="http://schemas.microsoft.com/office/drawing/2014/main" id="{C57A5EF6-66A8-774F-9656-B2041C85D6CA}"/>
              </a:ext>
            </a:extLst>
          </p:cNvPr>
          <p:cNvSpPr>
            <a:spLocks noGrp="1"/>
          </p:cNvSpPr>
          <p:nvPr>
            <p:ph sz="quarter" idx="13"/>
          </p:nvPr>
        </p:nvSpPr>
        <p:spPr>
          <a:xfrm>
            <a:off x="303300" y="2202805"/>
            <a:ext cx="4741273" cy="4414656"/>
          </a:xfrm>
        </p:spPr>
        <p:txBody>
          <a:bodyPr>
            <a:noAutofit/>
          </a:bodyPr>
          <a:lstStyle/>
          <a:p>
            <a:pPr marL="406400" indent="-406400">
              <a:spcBef>
                <a:spcPts val="1800"/>
              </a:spcBef>
              <a:buFont typeface="+mj-lt"/>
              <a:buAutoNum type="arabicPeriod"/>
            </a:pPr>
            <a:r>
              <a:rPr lang="en-US" sz="2400" dirty="0"/>
              <a:t>“Agile-fall” and fake Agile</a:t>
            </a:r>
          </a:p>
          <a:p>
            <a:pPr marL="406400" lvl="0" indent="-406400">
              <a:spcBef>
                <a:spcPts val="1800"/>
              </a:spcBef>
              <a:buFont typeface="+mj-lt"/>
              <a:buAutoNum type="arabicPeriod"/>
            </a:pPr>
            <a:r>
              <a:rPr lang="en-US" sz="2400" dirty="0"/>
              <a:t>Outdated tools and methods</a:t>
            </a:r>
          </a:p>
          <a:p>
            <a:pPr marL="406400" indent="-406400">
              <a:spcBef>
                <a:spcPts val="1800"/>
              </a:spcBef>
              <a:buFont typeface="+mj-lt"/>
              <a:buAutoNum type="arabicPeriod"/>
            </a:pPr>
            <a:r>
              <a:rPr lang="en-US" sz="2400" dirty="0"/>
              <a:t>Vicious cycle of unneeded meetings and documents</a:t>
            </a:r>
          </a:p>
          <a:p>
            <a:pPr marL="406400" lvl="0" indent="-406400">
              <a:spcBef>
                <a:spcPts val="1800"/>
              </a:spcBef>
              <a:buFont typeface="+mj-lt"/>
              <a:buAutoNum type="arabicPeriod"/>
            </a:pPr>
            <a:r>
              <a:rPr lang="en-US" sz="2400" dirty="0"/>
              <a:t>Inability to pivot</a:t>
            </a:r>
          </a:p>
          <a:p>
            <a:pPr marL="406400" indent="-406400">
              <a:spcBef>
                <a:spcPts val="1800"/>
              </a:spcBef>
              <a:buFont typeface="+mj-lt"/>
              <a:buAutoNum type="arabicPeriod"/>
            </a:pPr>
            <a:r>
              <a:rPr lang="en-US" sz="2400" dirty="0"/>
              <a:t>Old legacy backend systems</a:t>
            </a:r>
          </a:p>
          <a:p>
            <a:pPr marL="406400" lvl="0" indent="-406400">
              <a:spcBef>
                <a:spcPts val="1800"/>
              </a:spcBef>
              <a:buFont typeface="+mj-lt"/>
              <a:buAutoNum type="arabicPeriod"/>
            </a:pPr>
            <a:endParaRPr lang="en-US" sz="2400" dirty="0"/>
          </a:p>
        </p:txBody>
      </p:sp>
      <p:sp>
        <p:nvSpPr>
          <p:cNvPr id="4" name="Slide Number Placeholder 3">
            <a:extLst>
              <a:ext uri="{FF2B5EF4-FFF2-40B4-BE49-F238E27FC236}">
                <a16:creationId xmlns:a16="http://schemas.microsoft.com/office/drawing/2014/main" id="{F9E2D01D-E511-344F-897A-B53C331E9994}"/>
              </a:ext>
            </a:extLst>
          </p:cNvPr>
          <p:cNvSpPr>
            <a:spLocks noGrp="1"/>
          </p:cNvSpPr>
          <p:nvPr>
            <p:ph type="sldNum" sz="quarter" idx="12"/>
          </p:nvPr>
        </p:nvSpPr>
        <p:spPr/>
        <p:txBody>
          <a:bodyPr/>
          <a:lstStyle/>
          <a:p>
            <a:fld id="{E573346A-FCA4-684E-8D18-26E8324063ED}" type="slidenum">
              <a:rPr lang="en-US" smtClean="0"/>
              <a:t>27</a:t>
            </a:fld>
            <a:endParaRPr lang="en-US" dirty="0"/>
          </a:p>
        </p:txBody>
      </p:sp>
      <p:pic>
        <p:nvPicPr>
          <p:cNvPr id="7" name="Picture 6">
            <a:extLst>
              <a:ext uri="{FF2B5EF4-FFF2-40B4-BE49-F238E27FC236}">
                <a16:creationId xmlns:a16="http://schemas.microsoft.com/office/drawing/2014/main" id="{861A8C82-F5E0-3043-B687-2DB3B25B76E6}"/>
              </a:ext>
            </a:extLst>
          </p:cNvPr>
          <p:cNvPicPr>
            <a:picLocks noChangeAspect="1"/>
          </p:cNvPicPr>
          <p:nvPr/>
        </p:nvPicPr>
        <p:blipFill>
          <a:blip r:embed="rId2"/>
          <a:stretch>
            <a:fillRect/>
          </a:stretch>
        </p:blipFill>
        <p:spPr>
          <a:xfrm>
            <a:off x="4822158" y="1939159"/>
            <a:ext cx="7066542" cy="3711719"/>
          </a:xfrm>
          <a:prstGeom prst="rect">
            <a:avLst/>
          </a:prstGeom>
        </p:spPr>
      </p:pic>
    </p:spTree>
    <p:extLst>
      <p:ext uri="{BB962C8B-B14F-4D97-AF65-F5344CB8AC3E}">
        <p14:creationId xmlns:p14="http://schemas.microsoft.com/office/powerpoint/2010/main" val="31936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409303" y="690054"/>
            <a:ext cx="11363597" cy="4514575"/>
          </a:xfrm>
        </p:spPr>
        <p:txBody>
          <a:bodyPr>
            <a:normAutofit/>
          </a:bodyPr>
          <a:lstStyle/>
          <a:p>
            <a:r>
              <a:rPr lang="en-US" dirty="0">
                <a:solidFill>
                  <a:schemeClr val="lt1"/>
                </a:solidFill>
                <a:latin typeface="Helvetica Neue"/>
                <a:ea typeface="Helvetica Neue"/>
                <a:cs typeface="Helvetica Neue"/>
              </a:rPr>
              <a:t>The importance of the “pivot.”</a:t>
            </a:r>
            <a:br>
              <a:rPr lang="en-US" dirty="0">
                <a:solidFill>
                  <a:schemeClr val="lt1"/>
                </a:solidFill>
                <a:latin typeface="Helvetica Neue"/>
                <a:ea typeface="Helvetica Neue"/>
                <a:cs typeface="Helvetica Neue"/>
              </a:rPr>
            </a:br>
            <a:br>
              <a:rPr lang="en-US" dirty="0">
                <a:solidFill>
                  <a:schemeClr val="lt1"/>
                </a:solidFill>
                <a:latin typeface="Helvetica Neue"/>
                <a:ea typeface="Helvetica Neue"/>
                <a:cs typeface="Helvetica Neue"/>
              </a:rPr>
            </a:br>
            <a:r>
              <a:rPr lang="en-US" dirty="0">
                <a:solidFill>
                  <a:schemeClr val="lt1"/>
                </a:solidFill>
                <a:latin typeface="Helvetica Neue"/>
                <a:ea typeface="Helvetica Neue"/>
                <a:cs typeface="Helvetica Neue"/>
              </a:rPr>
              <a:t>Continuous learning. Continuous improvement.</a:t>
            </a:r>
            <a:br>
              <a:rPr lang="en-US" dirty="0">
                <a:solidFill>
                  <a:schemeClr val="lt1"/>
                </a:solidFill>
                <a:latin typeface="Helvetica Neue"/>
                <a:ea typeface="Helvetica Neue"/>
                <a:cs typeface="Helvetica Neue"/>
              </a:rPr>
            </a:br>
            <a:br>
              <a:rPr lang="en-US" sz="5300" dirty="0">
                <a:solidFill>
                  <a:schemeClr val="lt1"/>
                </a:solidFill>
              </a:rPr>
            </a:br>
            <a:br>
              <a:rPr lang="en-US" sz="5300" dirty="0">
                <a:solidFill>
                  <a:schemeClr val="lt1"/>
                </a:solidFill>
              </a:rPr>
            </a:br>
            <a:r>
              <a:rPr lang="en-US" sz="2800" i="1" dirty="0">
                <a:solidFill>
                  <a:schemeClr val="lt1"/>
                </a:solidFill>
                <a:latin typeface="Calibri" panose="020F0502020204030204" pitchFamily="34" charset="0"/>
                <a:ea typeface="Helvetica Neue"/>
                <a:cs typeface="Calibri" panose="020F0502020204030204" pitchFamily="34" charset="0"/>
              </a:rPr>
              <a:t>“I am forever learning.”</a:t>
            </a: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189"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6" name="Text Placeholder 5">
            <a:extLst>
              <a:ext uri="{FF2B5EF4-FFF2-40B4-BE49-F238E27FC236}">
                <a16:creationId xmlns:a16="http://schemas.microsoft.com/office/drawing/2014/main" id="{81C5ED00-87CB-4F45-818F-F8B40C7FA007}"/>
              </a:ext>
            </a:extLst>
          </p:cNvPr>
          <p:cNvSpPr txBox="1">
            <a:spLocks/>
          </p:cNvSpPr>
          <p:nvPr/>
        </p:nvSpPr>
        <p:spPr>
          <a:xfrm>
            <a:off x="609600" y="5204629"/>
            <a:ext cx="10952964" cy="6703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342891" indent="0" algn="l" defTabSz="914400" rtl="0" eaLnBrk="1" latinLnBrk="0" hangingPunct="1">
              <a:lnSpc>
                <a:spcPct val="90000"/>
              </a:lnSpc>
              <a:spcBef>
                <a:spcPts val="500"/>
              </a:spcBef>
              <a:buFont typeface=".AppleSystemUIFont" charset="-120"/>
              <a:buNone/>
              <a:defRPr sz="2400" kern="1200">
                <a:solidFill>
                  <a:schemeClr val="bg1"/>
                </a:solidFill>
                <a:latin typeface="+mn-lt"/>
                <a:ea typeface="+mn-ea"/>
                <a:cs typeface="+mn-cs"/>
              </a:defRPr>
            </a:lvl2pPr>
            <a:lvl3pPr marL="685783"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028674" indent="0" algn="l" defTabSz="914400" rtl="0" eaLnBrk="1" latinLnBrk="0" hangingPunct="1">
              <a:lnSpc>
                <a:spcPct val="90000"/>
              </a:lnSpc>
              <a:spcBef>
                <a:spcPts val="500"/>
              </a:spcBef>
              <a:buFont typeface=".AppleSystemUIFont" charset="-120"/>
              <a:buNone/>
              <a:defRPr sz="1800" kern="1200">
                <a:solidFill>
                  <a:schemeClr val="bg1"/>
                </a:solidFill>
                <a:latin typeface="+mn-lt"/>
                <a:ea typeface="+mn-ea"/>
                <a:cs typeface="+mn-cs"/>
              </a:defRPr>
            </a:lvl4pPr>
            <a:lvl5pPr marL="1371566"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Calibri" charset="0"/>
                <a:cs typeface="Calibri" charset="0"/>
              </a:rPr>
              <a:t>W. Edwards Deming</a:t>
            </a:r>
            <a:endParaRPr lang="en-US" sz="2400" dirty="0">
              <a:latin typeface="Calibri" panose="020F0502020204030204" pitchFamily="34" charset="0"/>
            </a:endParaRPr>
          </a:p>
        </p:txBody>
      </p:sp>
      <p:sp>
        <p:nvSpPr>
          <p:cNvPr id="3" name="Footer Placeholder 2">
            <a:extLst>
              <a:ext uri="{FF2B5EF4-FFF2-40B4-BE49-F238E27FC236}">
                <a16:creationId xmlns:a16="http://schemas.microsoft.com/office/drawing/2014/main" id="{09E042D9-5CF6-A34F-A124-99C78DE2F3A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687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B641-2E88-224E-8E9E-72234EADACA5}"/>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943B1D-95A1-6241-953D-57F7DEC38739}"/>
              </a:ext>
            </a:extLst>
          </p:cNvPr>
          <p:cNvSpPr>
            <a:spLocks noGrp="1"/>
          </p:cNvSpPr>
          <p:nvPr>
            <p:ph type="sldNum" idx="12"/>
          </p:nvPr>
        </p:nvSpPr>
        <p:spPr/>
        <p:txBody>
          <a:bodyPr/>
          <a:lstStyle/>
          <a:p>
            <a:fld id="{00000000-1234-1234-1234-123412341234}" type="slidenum">
              <a:rPr lang="en-US" smtClean="0"/>
              <a:pPr/>
              <a:t>29</a:t>
            </a:fld>
            <a:endParaRPr lang="en-US" dirty="0"/>
          </a:p>
        </p:txBody>
      </p:sp>
      <p:sp>
        <p:nvSpPr>
          <p:cNvPr id="5" name="Text Placeholder 4">
            <a:extLst>
              <a:ext uri="{FF2B5EF4-FFF2-40B4-BE49-F238E27FC236}">
                <a16:creationId xmlns:a16="http://schemas.microsoft.com/office/drawing/2014/main" id="{A6E9826D-9A3F-664C-A43C-76C8BBAA7A12}"/>
              </a:ext>
            </a:extLst>
          </p:cNvPr>
          <p:cNvSpPr>
            <a:spLocks noGrp="1"/>
          </p:cNvSpPr>
          <p:nvPr>
            <p:ph type="body" idx="1"/>
          </p:nvPr>
        </p:nvSpPr>
        <p:spPr/>
        <p:txBody>
          <a:bodyPr/>
          <a:lstStyle/>
          <a:p>
            <a:endParaRPr lang="en-US" dirty="0"/>
          </a:p>
        </p:txBody>
      </p:sp>
      <p:pic>
        <p:nvPicPr>
          <p:cNvPr id="6" name="Content Placeholder 6">
            <a:extLst>
              <a:ext uri="{FF2B5EF4-FFF2-40B4-BE49-F238E27FC236}">
                <a16:creationId xmlns:a16="http://schemas.microsoft.com/office/drawing/2014/main" id="{FB9DCF62-F32D-2646-9750-289449571BF7}"/>
              </a:ext>
            </a:extLst>
          </p:cNvPr>
          <p:cNvPicPr>
            <a:picLocks noChangeAspect="1"/>
          </p:cNvPicPr>
          <p:nvPr/>
        </p:nvPicPr>
        <p:blipFill>
          <a:blip r:embed="rId3"/>
          <a:stretch>
            <a:fillRect/>
          </a:stretch>
        </p:blipFill>
        <p:spPr>
          <a:xfrm>
            <a:off x="79488" y="58737"/>
            <a:ext cx="12112512" cy="6802686"/>
          </a:xfrm>
          <a:prstGeom prst="rect">
            <a:avLst/>
          </a:prstGeom>
        </p:spPr>
      </p:pic>
      <p:sp>
        <p:nvSpPr>
          <p:cNvPr id="7" name="Footer Placeholder 6">
            <a:extLst>
              <a:ext uri="{FF2B5EF4-FFF2-40B4-BE49-F238E27FC236}">
                <a16:creationId xmlns:a16="http://schemas.microsoft.com/office/drawing/2014/main" id="{27D2DAA2-72B8-C049-B456-B6FA26080B26}"/>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277474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2D22E9-716E-4389-BD9A-B737F4FD106E}"/>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73346A-FCA4-684E-8D18-26E8324063ED}" type="slidenum">
              <a:rPr lang="en-US" smtClean="0">
                <a:latin typeface="Calibri" panose="020F0502020204030204" pitchFamily="34" charset="0"/>
              </a:rPr>
              <a:pPr/>
              <a:t>3</a:t>
            </a:fld>
            <a:endParaRPr lang="en-US" dirty="0">
              <a:latin typeface="Calibri" panose="020F0502020204030204" pitchFamily="34" charset="0"/>
            </a:endParaRPr>
          </a:p>
        </p:txBody>
      </p:sp>
      <p:sp>
        <p:nvSpPr>
          <p:cNvPr id="39" name="TextBox 38">
            <a:extLst>
              <a:ext uri="{FF2B5EF4-FFF2-40B4-BE49-F238E27FC236}">
                <a16:creationId xmlns:a16="http://schemas.microsoft.com/office/drawing/2014/main" id="{CB4181B6-40EF-4D39-88A9-D3AB969697D7}"/>
              </a:ext>
            </a:extLst>
          </p:cNvPr>
          <p:cNvSpPr txBox="1"/>
          <p:nvPr/>
        </p:nvSpPr>
        <p:spPr>
          <a:xfrm>
            <a:off x="201853" y="1150737"/>
            <a:ext cx="4288276" cy="492443"/>
          </a:xfrm>
          <a:prstGeom prst="rect">
            <a:avLst/>
          </a:prstGeom>
          <a:noFill/>
        </p:spPr>
        <p:txBody>
          <a:bodyPr wrap="square" rtlCol="0">
            <a:spAutoFit/>
          </a:bodyPr>
          <a:lstStyle/>
          <a:p>
            <a:pPr algn="ctr"/>
            <a:r>
              <a:rPr lang="en-US" sz="2600" b="1" dirty="0">
                <a:solidFill>
                  <a:schemeClr val="accent1"/>
                </a:solidFill>
                <a:latin typeface="Calibri" panose="020F0502020204030204" pitchFamily="34" charset="0"/>
              </a:rPr>
              <a:t>Project Management</a:t>
            </a:r>
          </a:p>
        </p:txBody>
      </p:sp>
      <p:sp>
        <p:nvSpPr>
          <p:cNvPr id="40" name="TextBox 39">
            <a:extLst>
              <a:ext uri="{FF2B5EF4-FFF2-40B4-BE49-F238E27FC236}">
                <a16:creationId xmlns:a16="http://schemas.microsoft.com/office/drawing/2014/main" id="{02D97F8B-4553-4AE7-91D6-C9BC661561A9}"/>
              </a:ext>
            </a:extLst>
          </p:cNvPr>
          <p:cNvSpPr txBox="1"/>
          <p:nvPr/>
        </p:nvSpPr>
        <p:spPr>
          <a:xfrm>
            <a:off x="6031210" y="1150736"/>
            <a:ext cx="6835180" cy="492443"/>
          </a:xfrm>
          <a:prstGeom prst="rect">
            <a:avLst/>
          </a:prstGeom>
          <a:noFill/>
        </p:spPr>
        <p:txBody>
          <a:bodyPr wrap="square" rtlCol="0">
            <a:spAutoFit/>
          </a:bodyPr>
          <a:lstStyle/>
          <a:p>
            <a:pPr algn="ctr"/>
            <a:r>
              <a:rPr lang="en-US" sz="2600" b="1" dirty="0">
                <a:solidFill>
                  <a:srgbClr val="00B050"/>
                </a:solidFill>
                <a:latin typeface="Calibri" panose="020F0502020204030204" pitchFamily="34" charset="0"/>
              </a:rPr>
              <a:t>Product Management</a:t>
            </a:r>
          </a:p>
        </p:txBody>
      </p:sp>
      <p:cxnSp>
        <p:nvCxnSpPr>
          <p:cNvPr id="41" name="Straight Connector 40">
            <a:extLst>
              <a:ext uri="{FF2B5EF4-FFF2-40B4-BE49-F238E27FC236}">
                <a16:creationId xmlns:a16="http://schemas.microsoft.com/office/drawing/2014/main" id="{207E5251-1E29-4244-AF59-B31FD7F867B3}"/>
              </a:ext>
            </a:extLst>
          </p:cNvPr>
          <p:cNvCxnSpPr/>
          <p:nvPr/>
        </p:nvCxnSpPr>
        <p:spPr>
          <a:xfrm flipV="1">
            <a:off x="1278881" y="1769582"/>
            <a:ext cx="9024593" cy="15017"/>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0857AC9-5949-4F7B-B26C-10C4831DBC74}"/>
              </a:ext>
            </a:extLst>
          </p:cNvPr>
          <p:cNvSpPr txBox="1"/>
          <p:nvPr/>
        </p:nvSpPr>
        <p:spPr>
          <a:xfrm>
            <a:off x="902174" y="2061218"/>
            <a:ext cx="2199588" cy="338554"/>
          </a:xfrm>
          <a:prstGeom prst="rect">
            <a:avLst/>
          </a:prstGeom>
          <a:noFill/>
        </p:spPr>
        <p:txBody>
          <a:bodyPr wrap="square" rtlCol="0">
            <a:spAutoFit/>
          </a:bodyPr>
          <a:lstStyle/>
          <a:p>
            <a:r>
              <a:rPr lang="en-US" sz="1600" dirty="0">
                <a:latin typeface="Calibri" panose="020F0502020204030204" pitchFamily="34" charset="0"/>
              </a:rPr>
              <a:t>Critical Path Method</a:t>
            </a:r>
          </a:p>
        </p:txBody>
      </p:sp>
      <p:sp>
        <p:nvSpPr>
          <p:cNvPr id="43" name="TextBox 42">
            <a:extLst>
              <a:ext uri="{FF2B5EF4-FFF2-40B4-BE49-F238E27FC236}">
                <a16:creationId xmlns:a16="http://schemas.microsoft.com/office/drawing/2014/main" id="{6DC71F71-0614-4A2B-99CB-8A30A0B2C812}"/>
              </a:ext>
            </a:extLst>
          </p:cNvPr>
          <p:cNvSpPr txBox="1"/>
          <p:nvPr/>
        </p:nvSpPr>
        <p:spPr>
          <a:xfrm>
            <a:off x="4743790" y="5559200"/>
            <a:ext cx="2199588" cy="338554"/>
          </a:xfrm>
          <a:prstGeom prst="rect">
            <a:avLst/>
          </a:prstGeom>
          <a:noFill/>
        </p:spPr>
        <p:txBody>
          <a:bodyPr wrap="square" rtlCol="0">
            <a:spAutoFit/>
          </a:bodyPr>
          <a:lstStyle/>
          <a:p>
            <a:r>
              <a:rPr lang="en-US" sz="1600" dirty="0">
                <a:latin typeface="Calibri" panose="020F0502020204030204" pitchFamily="34" charset="0"/>
              </a:rPr>
              <a:t>Product Marketing</a:t>
            </a:r>
          </a:p>
        </p:txBody>
      </p:sp>
      <p:sp>
        <p:nvSpPr>
          <p:cNvPr id="44" name="TextBox 43">
            <a:extLst>
              <a:ext uri="{FF2B5EF4-FFF2-40B4-BE49-F238E27FC236}">
                <a16:creationId xmlns:a16="http://schemas.microsoft.com/office/drawing/2014/main" id="{E0D4F932-1CDF-4BFC-8AB6-B536F83D121D}"/>
              </a:ext>
            </a:extLst>
          </p:cNvPr>
          <p:cNvSpPr txBox="1"/>
          <p:nvPr/>
        </p:nvSpPr>
        <p:spPr>
          <a:xfrm>
            <a:off x="2712137" y="5304118"/>
            <a:ext cx="3493776" cy="338554"/>
          </a:xfrm>
          <a:prstGeom prst="rect">
            <a:avLst/>
          </a:prstGeom>
          <a:noFill/>
        </p:spPr>
        <p:txBody>
          <a:bodyPr wrap="square" rtlCol="0">
            <a:spAutoFit/>
          </a:bodyPr>
          <a:lstStyle/>
          <a:p>
            <a:r>
              <a:rPr lang="en-US" sz="1600" dirty="0">
                <a:latin typeface="Calibri" panose="020F0502020204030204" pitchFamily="34" charset="0"/>
              </a:rPr>
              <a:t>Cost Benefit Analysis</a:t>
            </a:r>
          </a:p>
        </p:txBody>
      </p:sp>
      <p:sp>
        <p:nvSpPr>
          <p:cNvPr id="45" name="TextBox 44">
            <a:extLst>
              <a:ext uri="{FF2B5EF4-FFF2-40B4-BE49-F238E27FC236}">
                <a16:creationId xmlns:a16="http://schemas.microsoft.com/office/drawing/2014/main" id="{EE3BE97B-137C-4CFC-8274-C8DA96A12784}"/>
              </a:ext>
            </a:extLst>
          </p:cNvPr>
          <p:cNvSpPr txBox="1"/>
          <p:nvPr/>
        </p:nvSpPr>
        <p:spPr>
          <a:xfrm>
            <a:off x="5909313" y="4211266"/>
            <a:ext cx="2199588" cy="338554"/>
          </a:xfrm>
          <a:prstGeom prst="rect">
            <a:avLst/>
          </a:prstGeom>
          <a:noFill/>
        </p:spPr>
        <p:txBody>
          <a:bodyPr wrap="square" rtlCol="0">
            <a:spAutoFit/>
          </a:bodyPr>
          <a:lstStyle/>
          <a:p>
            <a:pPr algn="ctr"/>
            <a:r>
              <a:rPr lang="en-US" sz="1600" dirty="0">
                <a:latin typeface="Calibri" panose="020F0502020204030204" pitchFamily="34" charset="0"/>
              </a:rPr>
              <a:t>Kanban</a:t>
            </a:r>
          </a:p>
        </p:txBody>
      </p:sp>
      <p:sp>
        <p:nvSpPr>
          <p:cNvPr id="46" name="TextBox 45">
            <a:extLst>
              <a:ext uri="{FF2B5EF4-FFF2-40B4-BE49-F238E27FC236}">
                <a16:creationId xmlns:a16="http://schemas.microsoft.com/office/drawing/2014/main" id="{CEF9DBD4-CDA3-4B7C-A4A4-1A9EF389D850}"/>
              </a:ext>
            </a:extLst>
          </p:cNvPr>
          <p:cNvSpPr txBox="1"/>
          <p:nvPr/>
        </p:nvSpPr>
        <p:spPr>
          <a:xfrm>
            <a:off x="2832189" y="2199243"/>
            <a:ext cx="2199588" cy="338554"/>
          </a:xfrm>
          <a:prstGeom prst="rect">
            <a:avLst/>
          </a:prstGeom>
          <a:noFill/>
        </p:spPr>
        <p:txBody>
          <a:bodyPr wrap="square" rtlCol="0">
            <a:spAutoFit/>
          </a:bodyPr>
          <a:lstStyle/>
          <a:p>
            <a:pPr algn="ctr"/>
            <a:r>
              <a:rPr lang="en-US" sz="1600" dirty="0">
                <a:latin typeface="Calibri" panose="020F0502020204030204" pitchFamily="34" charset="0"/>
              </a:rPr>
              <a:t>SAFe (Agile)</a:t>
            </a:r>
          </a:p>
        </p:txBody>
      </p:sp>
      <p:sp>
        <p:nvSpPr>
          <p:cNvPr id="47" name="TextBox 46">
            <a:extLst>
              <a:ext uri="{FF2B5EF4-FFF2-40B4-BE49-F238E27FC236}">
                <a16:creationId xmlns:a16="http://schemas.microsoft.com/office/drawing/2014/main" id="{106340DC-E27A-457E-B7E8-9FFFA7E0E005}"/>
              </a:ext>
            </a:extLst>
          </p:cNvPr>
          <p:cNvSpPr txBox="1"/>
          <p:nvPr/>
        </p:nvSpPr>
        <p:spPr>
          <a:xfrm>
            <a:off x="3074169" y="4724969"/>
            <a:ext cx="3376265" cy="338554"/>
          </a:xfrm>
          <a:prstGeom prst="rect">
            <a:avLst/>
          </a:prstGeom>
          <a:noFill/>
        </p:spPr>
        <p:txBody>
          <a:bodyPr wrap="square" rtlCol="0">
            <a:spAutoFit/>
          </a:bodyPr>
          <a:lstStyle/>
          <a:p>
            <a:r>
              <a:rPr lang="en-US" sz="1600" dirty="0">
                <a:latin typeface="Calibri" panose="020F0502020204030204" pitchFamily="34" charset="0"/>
              </a:rPr>
              <a:t>Analysis of Alternatives (AoA)</a:t>
            </a:r>
          </a:p>
        </p:txBody>
      </p:sp>
      <p:sp>
        <p:nvSpPr>
          <p:cNvPr id="48" name="TextBox 47">
            <a:extLst>
              <a:ext uri="{FF2B5EF4-FFF2-40B4-BE49-F238E27FC236}">
                <a16:creationId xmlns:a16="http://schemas.microsoft.com/office/drawing/2014/main" id="{AC9D9899-CE94-473B-9ADD-874790D678EF}"/>
              </a:ext>
            </a:extLst>
          </p:cNvPr>
          <p:cNvSpPr txBox="1"/>
          <p:nvPr/>
        </p:nvSpPr>
        <p:spPr>
          <a:xfrm>
            <a:off x="922464" y="4441854"/>
            <a:ext cx="2174849" cy="584775"/>
          </a:xfrm>
          <a:prstGeom prst="rect">
            <a:avLst/>
          </a:prstGeom>
          <a:noFill/>
        </p:spPr>
        <p:txBody>
          <a:bodyPr wrap="square" rtlCol="0">
            <a:spAutoFit/>
          </a:bodyPr>
          <a:lstStyle/>
          <a:p>
            <a:r>
              <a:rPr lang="en-US" sz="1600" dirty="0">
                <a:latin typeface="Calibri" panose="020F0502020204030204" pitchFamily="34" charset="0"/>
              </a:rPr>
              <a:t>Earned Value Management (EVM)</a:t>
            </a:r>
          </a:p>
        </p:txBody>
      </p:sp>
      <p:sp>
        <p:nvSpPr>
          <p:cNvPr id="49" name="TextBox 48">
            <a:extLst>
              <a:ext uri="{FF2B5EF4-FFF2-40B4-BE49-F238E27FC236}">
                <a16:creationId xmlns:a16="http://schemas.microsoft.com/office/drawing/2014/main" id="{2AFC89D1-6573-474A-BEA9-DE4C254F02B9}"/>
              </a:ext>
            </a:extLst>
          </p:cNvPr>
          <p:cNvSpPr txBox="1"/>
          <p:nvPr/>
        </p:nvSpPr>
        <p:spPr>
          <a:xfrm>
            <a:off x="7357026" y="1989897"/>
            <a:ext cx="2971800" cy="338554"/>
          </a:xfrm>
          <a:prstGeom prst="rect">
            <a:avLst/>
          </a:prstGeom>
          <a:noFill/>
        </p:spPr>
        <p:txBody>
          <a:bodyPr wrap="square" rtlCol="0">
            <a:spAutoFit/>
          </a:bodyPr>
          <a:lstStyle/>
          <a:p>
            <a:pPr algn="r"/>
            <a:r>
              <a:rPr lang="en-US" sz="1600" dirty="0">
                <a:latin typeface="Calibri" panose="020F0502020204030204" pitchFamily="34" charset="0"/>
              </a:rPr>
              <a:t>Design Thinking </a:t>
            </a:r>
          </a:p>
        </p:txBody>
      </p:sp>
      <p:sp>
        <p:nvSpPr>
          <p:cNvPr id="50" name="TextBox 49">
            <a:extLst>
              <a:ext uri="{FF2B5EF4-FFF2-40B4-BE49-F238E27FC236}">
                <a16:creationId xmlns:a16="http://schemas.microsoft.com/office/drawing/2014/main" id="{17E4B5F5-6486-4125-BAFE-1E810A3B37C0}"/>
              </a:ext>
            </a:extLst>
          </p:cNvPr>
          <p:cNvSpPr txBox="1"/>
          <p:nvPr/>
        </p:nvSpPr>
        <p:spPr>
          <a:xfrm>
            <a:off x="6643338" y="2049988"/>
            <a:ext cx="2199588" cy="338554"/>
          </a:xfrm>
          <a:prstGeom prst="rect">
            <a:avLst/>
          </a:prstGeom>
          <a:noFill/>
        </p:spPr>
        <p:txBody>
          <a:bodyPr wrap="square" rtlCol="0">
            <a:spAutoFit/>
          </a:bodyPr>
          <a:lstStyle/>
          <a:p>
            <a:pPr algn="ctr"/>
            <a:r>
              <a:rPr lang="en-US" sz="1600" dirty="0">
                <a:latin typeface="Calibri" panose="020F0502020204030204" pitchFamily="34" charset="0"/>
              </a:rPr>
              <a:t>Agile</a:t>
            </a:r>
          </a:p>
        </p:txBody>
      </p:sp>
      <p:sp>
        <p:nvSpPr>
          <p:cNvPr id="51" name="TextBox 50">
            <a:extLst>
              <a:ext uri="{FF2B5EF4-FFF2-40B4-BE49-F238E27FC236}">
                <a16:creationId xmlns:a16="http://schemas.microsoft.com/office/drawing/2014/main" id="{DB022010-A79D-4A08-91AE-979575FEFBB3}"/>
              </a:ext>
            </a:extLst>
          </p:cNvPr>
          <p:cNvSpPr txBox="1"/>
          <p:nvPr/>
        </p:nvSpPr>
        <p:spPr>
          <a:xfrm>
            <a:off x="2405833" y="2942685"/>
            <a:ext cx="2199588" cy="338554"/>
          </a:xfrm>
          <a:prstGeom prst="rect">
            <a:avLst/>
          </a:prstGeom>
          <a:noFill/>
        </p:spPr>
        <p:txBody>
          <a:bodyPr wrap="square" rtlCol="0">
            <a:spAutoFit/>
          </a:bodyPr>
          <a:lstStyle/>
          <a:p>
            <a:pPr algn="ctr"/>
            <a:r>
              <a:rPr lang="en-US" sz="1600" dirty="0">
                <a:latin typeface="Calibri" panose="020F0502020204030204" pitchFamily="34" charset="0"/>
              </a:rPr>
              <a:t>Waterfall Development</a:t>
            </a:r>
          </a:p>
        </p:txBody>
      </p:sp>
      <p:sp>
        <p:nvSpPr>
          <p:cNvPr id="52" name="TextBox 51">
            <a:extLst>
              <a:ext uri="{FF2B5EF4-FFF2-40B4-BE49-F238E27FC236}">
                <a16:creationId xmlns:a16="http://schemas.microsoft.com/office/drawing/2014/main" id="{2858C3E7-6E28-488C-A0C6-90C677124CB1}"/>
              </a:ext>
            </a:extLst>
          </p:cNvPr>
          <p:cNvSpPr txBox="1"/>
          <p:nvPr/>
        </p:nvSpPr>
        <p:spPr>
          <a:xfrm>
            <a:off x="7489808" y="3500744"/>
            <a:ext cx="1929577" cy="338554"/>
          </a:xfrm>
          <a:prstGeom prst="rect">
            <a:avLst/>
          </a:prstGeom>
          <a:noFill/>
        </p:spPr>
        <p:txBody>
          <a:bodyPr wrap="square" rtlCol="0">
            <a:spAutoFit/>
          </a:bodyPr>
          <a:lstStyle/>
          <a:p>
            <a:pPr algn="r"/>
            <a:r>
              <a:rPr lang="en-US" sz="1600" dirty="0">
                <a:latin typeface="Calibri" panose="020F0502020204030204" pitchFamily="34" charset="0"/>
              </a:rPr>
              <a:t>Usability Testing</a:t>
            </a:r>
          </a:p>
        </p:txBody>
      </p:sp>
      <p:sp>
        <p:nvSpPr>
          <p:cNvPr id="53" name="TextBox 52">
            <a:extLst>
              <a:ext uri="{FF2B5EF4-FFF2-40B4-BE49-F238E27FC236}">
                <a16:creationId xmlns:a16="http://schemas.microsoft.com/office/drawing/2014/main" id="{75305C82-1379-4477-A7A0-FD91B8CBF72F}"/>
              </a:ext>
            </a:extLst>
          </p:cNvPr>
          <p:cNvSpPr txBox="1"/>
          <p:nvPr/>
        </p:nvSpPr>
        <p:spPr>
          <a:xfrm>
            <a:off x="7165435" y="3077018"/>
            <a:ext cx="2971800" cy="338554"/>
          </a:xfrm>
          <a:prstGeom prst="rect">
            <a:avLst/>
          </a:prstGeom>
          <a:noFill/>
        </p:spPr>
        <p:txBody>
          <a:bodyPr wrap="square" rtlCol="0">
            <a:spAutoFit/>
          </a:bodyPr>
          <a:lstStyle/>
          <a:p>
            <a:pPr algn="r"/>
            <a:r>
              <a:rPr lang="en-US" sz="1600" dirty="0">
                <a:latin typeface="Calibri" panose="020F0502020204030204" pitchFamily="34" charset="0"/>
              </a:rPr>
              <a:t>User Research</a:t>
            </a:r>
          </a:p>
        </p:txBody>
      </p:sp>
      <p:sp>
        <p:nvSpPr>
          <p:cNvPr id="54" name="TextBox 53">
            <a:extLst>
              <a:ext uri="{FF2B5EF4-FFF2-40B4-BE49-F238E27FC236}">
                <a16:creationId xmlns:a16="http://schemas.microsoft.com/office/drawing/2014/main" id="{7269A262-C50C-46E8-AEC8-B63D27ED7B35}"/>
              </a:ext>
            </a:extLst>
          </p:cNvPr>
          <p:cNvSpPr txBox="1"/>
          <p:nvPr/>
        </p:nvSpPr>
        <p:spPr>
          <a:xfrm>
            <a:off x="6881225" y="5251316"/>
            <a:ext cx="2971800" cy="338554"/>
          </a:xfrm>
          <a:prstGeom prst="rect">
            <a:avLst/>
          </a:prstGeom>
          <a:noFill/>
        </p:spPr>
        <p:txBody>
          <a:bodyPr wrap="square" rtlCol="0">
            <a:spAutoFit/>
          </a:bodyPr>
          <a:lstStyle/>
          <a:p>
            <a:pPr algn="ctr"/>
            <a:r>
              <a:rPr lang="en-US" sz="1600" dirty="0">
                <a:latin typeface="Calibri" panose="020F0502020204030204" pitchFamily="34" charset="0"/>
              </a:rPr>
              <a:t>User Personas</a:t>
            </a:r>
          </a:p>
        </p:txBody>
      </p:sp>
      <p:sp>
        <p:nvSpPr>
          <p:cNvPr id="55" name="TextBox 54">
            <a:extLst>
              <a:ext uri="{FF2B5EF4-FFF2-40B4-BE49-F238E27FC236}">
                <a16:creationId xmlns:a16="http://schemas.microsoft.com/office/drawing/2014/main" id="{2B3E1E40-83ED-40D4-BEF7-63F8B0B0B45B}"/>
              </a:ext>
            </a:extLst>
          </p:cNvPr>
          <p:cNvSpPr txBox="1"/>
          <p:nvPr/>
        </p:nvSpPr>
        <p:spPr>
          <a:xfrm>
            <a:off x="5868598" y="4733603"/>
            <a:ext cx="3493776" cy="338554"/>
          </a:xfrm>
          <a:prstGeom prst="rect">
            <a:avLst/>
          </a:prstGeom>
          <a:noFill/>
        </p:spPr>
        <p:txBody>
          <a:bodyPr wrap="square" rtlCol="0">
            <a:spAutoFit/>
          </a:bodyPr>
          <a:lstStyle/>
          <a:p>
            <a:r>
              <a:rPr lang="en-US" sz="1600" dirty="0">
                <a:latin typeface="Calibri" panose="020F0502020204030204" pitchFamily="34" charset="0"/>
              </a:rPr>
              <a:t>Minimum Viable Products (MVPs)</a:t>
            </a:r>
          </a:p>
        </p:txBody>
      </p:sp>
      <p:sp>
        <p:nvSpPr>
          <p:cNvPr id="56" name="TextBox 55">
            <a:extLst>
              <a:ext uri="{FF2B5EF4-FFF2-40B4-BE49-F238E27FC236}">
                <a16:creationId xmlns:a16="http://schemas.microsoft.com/office/drawing/2014/main" id="{6AE481C1-E710-4B4A-B199-7E6693C1CC2D}"/>
              </a:ext>
            </a:extLst>
          </p:cNvPr>
          <p:cNvSpPr txBox="1"/>
          <p:nvPr/>
        </p:nvSpPr>
        <p:spPr>
          <a:xfrm>
            <a:off x="5850174" y="5169370"/>
            <a:ext cx="2199588" cy="338554"/>
          </a:xfrm>
          <a:prstGeom prst="rect">
            <a:avLst/>
          </a:prstGeom>
          <a:noFill/>
        </p:spPr>
        <p:txBody>
          <a:bodyPr wrap="square" rtlCol="0">
            <a:spAutoFit/>
          </a:bodyPr>
          <a:lstStyle/>
          <a:p>
            <a:r>
              <a:rPr lang="en-US" sz="1600" dirty="0">
                <a:latin typeface="Calibri" panose="020F0502020204030204" pitchFamily="34" charset="0"/>
              </a:rPr>
              <a:t>Product Planning</a:t>
            </a:r>
          </a:p>
        </p:txBody>
      </p:sp>
      <p:sp>
        <p:nvSpPr>
          <p:cNvPr id="57" name="TextBox 56">
            <a:extLst>
              <a:ext uri="{FF2B5EF4-FFF2-40B4-BE49-F238E27FC236}">
                <a16:creationId xmlns:a16="http://schemas.microsoft.com/office/drawing/2014/main" id="{2AD786B0-1EBE-41C2-BD8B-31EDAF7F9D90}"/>
              </a:ext>
            </a:extLst>
          </p:cNvPr>
          <p:cNvSpPr txBox="1"/>
          <p:nvPr/>
        </p:nvSpPr>
        <p:spPr>
          <a:xfrm>
            <a:off x="8451473" y="4897335"/>
            <a:ext cx="2199588" cy="338554"/>
          </a:xfrm>
          <a:prstGeom prst="rect">
            <a:avLst/>
          </a:prstGeom>
          <a:noFill/>
        </p:spPr>
        <p:txBody>
          <a:bodyPr wrap="square" rtlCol="0">
            <a:spAutoFit/>
          </a:bodyPr>
          <a:lstStyle/>
          <a:p>
            <a:pPr algn="ctr"/>
            <a:r>
              <a:rPr lang="en-US" sz="1600" dirty="0">
                <a:latin typeface="Calibri" panose="020F0502020204030204" pitchFamily="34" charset="0"/>
              </a:rPr>
              <a:t>DevOps (CI/CD)</a:t>
            </a:r>
          </a:p>
        </p:txBody>
      </p:sp>
      <p:sp>
        <p:nvSpPr>
          <p:cNvPr id="58" name="TextBox 57">
            <a:extLst>
              <a:ext uri="{FF2B5EF4-FFF2-40B4-BE49-F238E27FC236}">
                <a16:creationId xmlns:a16="http://schemas.microsoft.com/office/drawing/2014/main" id="{5068FF75-51D6-479E-87E9-C4738280D4DE}"/>
              </a:ext>
            </a:extLst>
          </p:cNvPr>
          <p:cNvSpPr txBox="1"/>
          <p:nvPr/>
        </p:nvSpPr>
        <p:spPr>
          <a:xfrm>
            <a:off x="863798" y="5115736"/>
            <a:ext cx="3666636" cy="338554"/>
          </a:xfrm>
          <a:prstGeom prst="rect">
            <a:avLst/>
          </a:prstGeom>
          <a:noFill/>
        </p:spPr>
        <p:txBody>
          <a:bodyPr wrap="square" rtlCol="0">
            <a:spAutoFit/>
          </a:bodyPr>
          <a:lstStyle/>
          <a:p>
            <a:r>
              <a:rPr lang="en-US" sz="1600" dirty="0">
                <a:latin typeface="Calibri" panose="020F0502020204030204" pitchFamily="34" charset="0"/>
              </a:rPr>
              <a:t>Critical Chain Method</a:t>
            </a:r>
          </a:p>
        </p:txBody>
      </p:sp>
      <p:sp>
        <p:nvSpPr>
          <p:cNvPr id="59" name="TextBox 58">
            <a:extLst>
              <a:ext uri="{FF2B5EF4-FFF2-40B4-BE49-F238E27FC236}">
                <a16:creationId xmlns:a16="http://schemas.microsoft.com/office/drawing/2014/main" id="{D47D5CAC-27AA-49F0-B83D-78497E6A2AB7}"/>
              </a:ext>
            </a:extLst>
          </p:cNvPr>
          <p:cNvSpPr txBox="1"/>
          <p:nvPr/>
        </p:nvSpPr>
        <p:spPr>
          <a:xfrm>
            <a:off x="3388527" y="5025731"/>
            <a:ext cx="2208689" cy="338554"/>
          </a:xfrm>
          <a:prstGeom prst="rect">
            <a:avLst/>
          </a:prstGeom>
          <a:noFill/>
        </p:spPr>
        <p:txBody>
          <a:bodyPr wrap="square" rtlCol="0">
            <a:spAutoFit/>
          </a:bodyPr>
          <a:lstStyle/>
          <a:p>
            <a:pPr algn="ctr"/>
            <a:r>
              <a:rPr lang="en-US" sz="1600" dirty="0">
                <a:latin typeface="Calibri" panose="020F0502020204030204" pitchFamily="34" charset="0"/>
              </a:rPr>
              <a:t>ITIL PM</a:t>
            </a:r>
          </a:p>
        </p:txBody>
      </p:sp>
      <p:sp>
        <p:nvSpPr>
          <p:cNvPr id="61" name="TextBox 60">
            <a:extLst>
              <a:ext uri="{FF2B5EF4-FFF2-40B4-BE49-F238E27FC236}">
                <a16:creationId xmlns:a16="http://schemas.microsoft.com/office/drawing/2014/main" id="{B1D929DD-982A-4B0A-9085-F762C3B15D5B}"/>
              </a:ext>
            </a:extLst>
          </p:cNvPr>
          <p:cNvSpPr txBox="1"/>
          <p:nvPr/>
        </p:nvSpPr>
        <p:spPr>
          <a:xfrm>
            <a:off x="1248874" y="2970562"/>
            <a:ext cx="2012872" cy="338554"/>
          </a:xfrm>
          <a:prstGeom prst="rect">
            <a:avLst/>
          </a:prstGeom>
          <a:noFill/>
        </p:spPr>
        <p:txBody>
          <a:bodyPr wrap="square" rtlCol="0">
            <a:spAutoFit/>
          </a:bodyPr>
          <a:lstStyle/>
          <a:p>
            <a:r>
              <a:rPr lang="en-US" sz="1600" dirty="0">
                <a:latin typeface="Calibri" panose="020F0502020204030204" pitchFamily="34" charset="0"/>
              </a:rPr>
              <a:t>PMBOK </a:t>
            </a:r>
          </a:p>
        </p:txBody>
      </p:sp>
      <p:sp>
        <p:nvSpPr>
          <p:cNvPr id="62" name="TextBox 61">
            <a:extLst>
              <a:ext uri="{FF2B5EF4-FFF2-40B4-BE49-F238E27FC236}">
                <a16:creationId xmlns:a16="http://schemas.microsoft.com/office/drawing/2014/main" id="{3C23A7BD-4CC3-4703-BB2B-B1CB756652A4}"/>
              </a:ext>
            </a:extLst>
          </p:cNvPr>
          <p:cNvSpPr txBox="1"/>
          <p:nvPr/>
        </p:nvSpPr>
        <p:spPr>
          <a:xfrm>
            <a:off x="6993600" y="2543638"/>
            <a:ext cx="3352807" cy="338554"/>
          </a:xfrm>
          <a:prstGeom prst="rect">
            <a:avLst/>
          </a:prstGeom>
          <a:noFill/>
        </p:spPr>
        <p:txBody>
          <a:bodyPr wrap="square" rtlCol="0">
            <a:spAutoFit/>
          </a:bodyPr>
          <a:lstStyle/>
          <a:p>
            <a:pPr algn="r"/>
            <a:r>
              <a:rPr lang="en-US" sz="1600" dirty="0">
                <a:latin typeface="Calibri" panose="020F0502020204030204" pitchFamily="34" charset="0"/>
              </a:rPr>
              <a:t>Human Centered Design (HCD)</a:t>
            </a:r>
          </a:p>
        </p:txBody>
      </p:sp>
      <p:sp>
        <p:nvSpPr>
          <p:cNvPr id="63" name="TextBox 62">
            <a:extLst>
              <a:ext uri="{FF2B5EF4-FFF2-40B4-BE49-F238E27FC236}">
                <a16:creationId xmlns:a16="http://schemas.microsoft.com/office/drawing/2014/main" id="{639CC5E5-9E3F-4AD2-A0ED-F5C79B47F175}"/>
              </a:ext>
            </a:extLst>
          </p:cNvPr>
          <p:cNvSpPr txBox="1"/>
          <p:nvPr/>
        </p:nvSpPr>
        <p:spPr>
          <a:xfrm rot="16200000">
            <a:off x="-1924082" y="3998404"/>
            <a:ext cx="4759911" cy="430887"/>
          </a:xfrm>
          <a:prstGeom prst="rect">
            <a:avLst/>
          </a:prstGeom>
          <a:solidFill>
            <a:schemeClr val="accent1"/>
          </a:solidFill>
        </p:spPr>
        <p:txBody>
          <a:bodyPr wrap="square" rtlCol="0">
            <a:spAutoFit/>
          </a:bodyPr>
          <a:lstStyle/>
          <a:p>
            <a:pPr algn="ctr"/>
            <a:r>
              <a:rPr lang="en-US" sz="2200" b="1" dirty="0">
                <a:solidFill>
                  <a:schemeClr val="bg1"/>
                </a:solidFill>
                <a:latin typeface="Calibri" panose="020F0502020204030204" pitchFamily="34" charset="0"/>
              </a:rPr>
              <a:t>Manage  to  your  plan!</a:t>
            </a:r>
          </a:p>
        </p:txBody>
      </p:sp>
      <p:sp>
        <p:nvSpPr>
          <p:cNvPr id="64" name="TextBox 63">
            <a:extLst>
              <a:ext uri="{FF2B5EF4-FFF2-40B4-BE49-F238E27FC236}">
                <a16:creationId xmlns:a16="http://schemas.microsoft.com/office/drawing/2014/main" id="{BAEDF662-B872-4C44-AFFE-79EFD5C43CAA}"/>
              </a:ext>
            </a:extLst>
          </p:cNvPr>
          <p:cNvSpPr txBox="1"/>
          <p:nvPr/>
        </p:nvSpPr>
        <p:spPr>
          <a:xfrm rot="16200000">
            <a:off x="8936422" y="3998403"/>
            <a:ext cx="4759909" cy="430887"/>
          </a:xfrm>
          <a:prstGeom prst="rect">
            <a:avLst/>
          </a:prstGeom>
          <a:solidFill>
            <a:srgbClr val="00B050"/>
          </a:solidFill>
        </p:spPr>
        <p:txBody>
          <a:bodyPr wrap="square" rtlCol="0">
            <a:spAutoFit/>
          </a:bodyPr>
          <a:lstStyle/>
          <a:p>
            <a:pPr algn="ctr"/>
            <a:r>
              <a:rPr lang="en-US" sz="2200" b="1" dirty="0">
                <a:solidFill>
                  <a:schemeClr val="bg1"/>
                </a:solidFill>
                <a:latin typeface="Calibri" panose="020F0502020204030204" pitchFamily="34" charset="0"/>
              </a:rPr>
              <a:t>Deliver  a  product   users   love!</a:t>
            </a:r>
          </a:p>
        </p:txBody>
      </p:sp>
      <p:sp>
        <p:nvSpPr>
          <p:cNvPr id="65" name="TextBox 64">
            <a:extLst>
              <a:ext uri="{FF2B5EF4-FFF2-40B4-BE49-F238E27FC236}">
                <a16:creationId xmlns:a16="http://schemas.microsoft.com/office/drawing/2014/main" id="{D505D44F-AFBB-4AD8-B005-45DCC0DAC2BA}"/>
              </a:ext>
            </a:extLst>
          </p:cNvPr>
          <p:cNvSpPr txBox="1"/>
          <p:nvPr/>
        </p:nvSpPr>
        <p:spPr>
          <a:xfrm>
            <a:off x="5918757" y="3451030"/>
            <a:ext cx="2199588" cy="338554"/>
          </a:xfrm>
          <a:prstGeom prst="rect">
            <a:avLst/>
          </a:prstGeom>
          <a:noFill/>
        </p:spPr>
        <p:txBody>
          <a:bodyPr wrap="square" rtlCol="0">
            <a:spAutoFit/>
          </a:bodyPr>
          <a:lstStyle/>
          <a:p>
            <a:r>
              <a:rPr lang="en-US" sz="1600" dirty="0">
                <a:latin typeface="Calibri" panose="020F0502020204030204" pitchFamily="34" charset="0"/>
              </a:rPr>
              <a:t>Product Analytics</a:t>
            </a:r>
          </a:p>
        </p:txBody>
      </p:sp>
      <p:sp>
        <p:nvSpPr>
          <p:cNvPr id="66" name="TextBox 65">
            <a:extLst>
              <a:ext uri="{FF2B5EF4-FFF2-40B4-BE49-F238E27FC236}">
                <a16:creationId xmlns:a16="http://schemas.microsoft.com/office/drawing/2014/main" id="{2D4D9D7A-79E8-48D8-9219-BB7CD12E3E92}"/>
              </a:ext>
            </a:extLst>
          </p:cNvPr>
          <p:cNvSpPr txBox="1"/>
          <p:nvPr/>
        </p:nvSpPr>
        <p:spPr>
          <a:xfrm>
            <a:off x="4095541" y="4334202"/>
            <a:ext cx="2847837" cy="338554"/>
          </a:xfrm>
          <a:prstGeom prst="rect">
            <a:avLst/>
          </a:prstGeom>
          <a:noFill/>
        </p:spPr>
        <p:txBody>
          <a:bodyPr wrap="square" rtlCol="0">
            <a:spAutoFit/>
          </a:bodyPr>
          <a:lstStyle/>
          <a:p>
            <a:r>
              <a:rPr lang="en-US" sz="1600" dirty="0">
                <a:latin typeface="Calibri" panose="020F0502020204030204" pitchFamily="34" charset="0"/>
              </a:rPr>
              <a:t>Progressive Elaboration</a:t>
            </a:r>
          </a:p>
        </p:txBody>
      </p:sp>
      <p:sp>
        <p:nvSpPr>
          <p:cNvPr id="67" name="TextBox 66">
            <a:extLst>
              <a:ext uri="{FF2B5EF4-FFF2-40B4-BE49-F238E27FC236}">
                <a16:creationId xmlns:a16="http://schemas.microsoft.com/office/drawing/2014/main" id="{2A22692A-BB5A-453C-AB0A-F49B8133641F}"/>
              </a:ext>
            </a:extLst>
          </p:cNvPr>
          <p:cNvSpPr txBox="1"/>
          <p:nvPr/>
        </p:nvSpPr>
        <p:spPr>
          <a:xfrm>
            <a:off x="780500" y="5601150"/>
            <a:ext cx="3376264" cy="338554"/>
          </a:xfrm>
          <a:prstGeom prst="rect">
            <a:avLst/>
          </a:prstGeom>
          <a:noFill/>
        </p:spPr>
        <p:txBody>
          <a:bodyPr wrap="square" rtlCol="0">
            <a:spAutoFit/>
          </a:bodyPr>
          <a:lstStyle/>
          <a:p>
            <a:pPr algn="ctr"/>
            <a:r>
              <a:rPr lang="en-US" sz="1600" dirty="0">
                <a:latin typeface="Calibri" panose="020F0502020204030204" pitchFamily="34" charset="0"/>
              </a:rPr>
              <a:t>Resource-loaded project schedule</a:t>
            </a:r>
          </a:p>
        </p:txBody>
      </p:sp>
      <p:sp>
        <p:nvSpPr>
          <p:cNvPr id="69" name="TextBox 68">
            <a:extLst>
              <a:ext uri="{FF2B5EF4-FFF2-40B4-BE49-F238E27FC236}">
                <a16:creationId xmlns:a16="http://schemas.microsoft.com/office/drawing/2014/main" id="{68CFD568-0BEA-4EC6-A155-320B2B4420BF}"/>
              </a:ext>
            </a:extLst>
          </p:cNvPr>
          <p:cNvSpPr txBox="1"/>
          <p:nvPr/>
        </p:nvSpPr>
        <p:spPr>
          <a:xfrm>
            <a:off x="5004290" y="2313615"/>
            <a:ext cx="1414112" cy="338554"/>
          </a:xfrm>
          <a:prstGeom prst="rect">
            <a:avLst/>
          </a:prstGeom>
          <a:noFill/>
        </p:spPr>
        <p:txBody>
          <a:bodyPr wrap="square" rtlCol="0">
            <a:spAutoFit/>
          </a:bodyPr>
          <a:lstStyle/>
          <a:p>
            <a:pPr algn="ctr"/>
            <a:r>
              <a:rPr lang="en-US" sz="1600" dirty="0">
                <a:latin typeface="Calibri" panose="020F0502020204030204" pitchFamily="34" charset="0"/>
              </a:rPr>
              <a:t>Lean UX</a:t>
            </a:r>
          </a:p>
        </p:txBody>
      </p:sp>
      <p:sp>
        <p:nvSpPr>
          <p:cNvPr id="70" name="TextBox 69">
            <a:extLst>
              <a:ext uri="{FF2B5EF4-FFF2-40B4-BE49-F238E27FC236}">
                <a16:creationId xmlns:a16="http://schemas.microsoft.com/office/drawing/2014/main" id="{F26EF3EF-2B07-4435-82B9-1F97B323411E}"/>
              </a:ext>
            </a:extLst>
          </p:cNvPr>
          <p:cNvSpPr txBox="1"/>
          <p:nvPr/>
        </p:nvSpPr>
        <p:spPr>
          <a:xfrm>
            <a:off x="829653" y="3989501"/>
            <a:ext cx="2954489" cy="338554"/>
          </a:xfrm>
          <a:prstGeom prst="rect">
            <a:avLst/>
          </a:prstGeom>
          <a:noFill/>
        </p:spPr>
        <p:txBody>
          <a:bodyPr wrap="square" rtlCol="0">
            <a:spAutoFit/>
          </a:bodyPr>
          <a:lstStyle/>
          <a:p>
            <a:r>
              <a:rPr lang="en-US" sz="1600" dirty="0">
                <a:latin typeface="Calibri" panose="020F0502020204030204" pitchFamily="34" charset="0"/>
              </a:rPr>
              <a:t>Project Management Plan (PMP)</a:t>
            </a:r>
          </a:p>
        </p:txBody>
      </p:sp>
      <p:sp>
        <p:nvSpPr>
          <p:cNvPr id="71" name="TextBox 70">
            <a:extLst>
              <a:ext uri="{FF2B5EF4-FFF2-40B4-BE49-F238E27FC236}">
                <a16:creationId xmlns:a16="http://schemas.microsoft.com/office/drawing/2014/main" id="{4968AADD-E678-46C8-AB23-BF85CF0076B6}"/>
              </a:ext>
            </a:extLst>
          </p:cNvPr>
          <p:cNvSpPr txBox="1"/>
          <p:nvPr/>
        </p:nvSpPr>
        <p:spPr>
          <a:xfrm>
            <a:off x="4184863" y="1974330"/>
            <a:ext cx="2954489" cy="338554"/>
          </a:xfrm>
          <a:prstGeom prst="rect">
            <a:avLst/>
          </a:prstGeom>
          <a:noFill/>
        </p:spPr>
        <p:txBody>
          <a:bodyPr wrap="square" rtlCol="0">
            <a:spAutoFit/>
          </a:bodyPr>
          <a:lstStyle/>
          <a:p>
            <a:pPr algn="ctr"/>
            <a:r>
              <a:rPr lang="en-US" sz="1600" dirty="0">
                <a:latin typeface="Calibri" panose="020F0502020204030204" pitchFamily="34" charset="0"/>
              </a:rPr>
              <a:t>Product roadmap</a:t>
            </a:r>
          </a:p>
        </p:txBody>
      </p:sp>
      <p:sp>
        <p:nvSpPr>
          <p:cNvPr id="73" name="Title 1">
            <a:extLst>
              <a:ext uri="{FF2B5EF4-FFF2-40B4-BE49-F238E27FC236}">
                <a16:creationId xmlns:a16="http://schemas.microsoft.com/office/drawing/2014/main" id="{8E01159C-FE55-447F-A559-9CF24C092F64}"/>
              </a:ext>
            </a:extLst>
          </p:cNvPr>
          <p:cNvSpPr txBox="1">
            <a:spLocks/>
          </p:cNvSpPr>
          <p:nvPr/>
        </p:nvSpPr>
        <p:spPr>
          <a:xfrm>
            <a:off x="362387" y="105225"/>
            <a:ext cx="11467226" cy="963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F5493"/>
                </a:solidFill>
                <a:latin typeface="Calibri" panose="020F0502020204030204" pitchFamily="34" charset="0"/>
                <a:ea typeface="Helvetica Neue"/>
                <a:cs typeface="Calibri" panose="020F0502020204030204" pitchFamily="34" charset="0"/>
                <a:sym typeface="Helvetica Neue"/>
              </a:rPr>
              <a:t>My goal in next 30 minutes: Shift your perspective to the right!</a:t>
            </a:r>
          </a:p>
        </p:txBody>
      </p:sp>
      <p:sp>
        <p:nvSpPr>
          <p:cNvPr id="38" name="TextBox 37">
            <a:extLst>
              <a:ext uri="{FF2B5EF4-FFF2-40B4-BE49-F238E27FC236}">
                <a16:creationId xmlns:a16="http://schemas.microsoft.com/office/drawing/2014/main" id="{A9A0FA22-BFBE-4746-934B-41E8684545C9}"/>
              </a:ext>
            </a:extLst>
          </p:cNvPr>
          <p:cNvSpPr txBox="1"/>
          <p:nvPr/>
        </p:nvSpPr>
        <p:spPr>
          <a:xfrm>
            <a:off x="4648242" y="2656557"/>
            <a:ext cx="3060266" cy="338554"/>
          </a:xfrm>
          <a:prstGeom prst="rect">
            <a:avLst/>
          </a:prstGeom>
          <a:noFill/>
        </p:spPr>
        <p:txBody>
          <a:bodyPr wrap="square" rtlCol="0">
            <a:spAutoFit/>
          </a:bodyPr>
          <a:lstStyle/>
          <a:p>
            <a:r>
              <a:rPr lang="en-US" sz="1600" dirty="0">
                <a:latin typeface="Calibri" panose="020F0502020204030204" pitchFamily="34" charset="0"/>
              </a:rPr>
              <a:t>Discovery &amp; Research Sprints</a:t>
            </a:r>
          </a:p>
        </p:txBody>
      </p:sp>
      <p:sp>
        <p:nvSpPr>
          <p:cNvPr id="72" name="TextBox 71">
            <a:extLst>
              <a:ext uri="{FF2B5EF4-FFF2-40B4-BE49-F238E27FC236}">
                <a16:creationId xmlns:a16="http://schemas.microsoft.com/office/drawing/2014/main" id="{D8186633-AB20-E444-8668-C39BB9064289}"/>
              </a:ext>
            </a:extLst>
          </p:cNvPr>
          <p:cNvSpPr txBox="1"/>
          <p:nvPr/>
        </p:nvSpPr>
        <p:spPr>
          <a:xfrm>
            <a:off x="4807257" y="3109829"/>
            <a:ext cx="2199588" cy="338554"/>
          </a:xfrm>
          <a:prstGeom prst="rect">
            <a:avLst/>
          </a:prstGeom>
          <a:noFill/>
        </p:spPr>
        <p:txBody>
          <a:bodyPr wrap="square" rtlCol="0">
            <a:spAutoFit/>
          </a:bodyPr>
          <a:lstStyle/>
          <a:p>
            <a:r>
              <a:rPr lang="en-US" sz="1600" dirty="0">
                <a:latin typeface="Calibri" panose="020F0502020204030204" pitchFamily="34" charset="0"/>
              </a:rPr>
              <a:t>Sprints &amp; Increments</a:t>
            </a:r>
          </a:p>
        </p:txBody>
      </p:sp>
      <p:sp>
        <p:nvSpPr>
          <p:cNvPr id="74" name="TextBox 73">
            <a:extLst>
              <a:ext uri="{FF2B5EF4-FFF2-40B4-BE49-F238E27FC236}">
                <a16:creationId xmlns:a16="http://schemas.microsoft.com/office/drawing/2014/main" id="{27B55FFE-EA40-5D40-80F9-305CEE68537E}"/>
              </a:ext>
            </a:extLst>
          </p:cNvPr>
          <p:cNvSpPr txBox="1"/>
          <p:nvPr/>
        </p:nvSpPr>
        <p:spPr>
          <a:xfrm>
            <a:off x="1383700" y="3527062"/>
            <a:ext cx="2745017" cy="338554"/>
          </a:xfrm>
          <a:prstGeom prst="rect">
            <a:avLst/>
          </a:prstGeom>
          <a:noFill/>
        </p:spPr>
        <p:txBody>
          <a:bodyPr wrap="square" rtlCol="0">
            <a:spAutoFit/>
          </a:bodyPr>
          <a:lstStyle/>
          <a:p>
            <a:pPr algn="r"/>
            <a:r>
              <a:rPr lang="en-US" sz="1600" dirty="0">
                <a:latin typeface="Calibri" panose="020F0502020204030204" pitchFamily="34" charset="0"/>
              </a:rPr>
              <a:t>User Acceptance Testing (UAT)</a:t>
            </a:r>
          </a:p>
        </p:txBody>
      </p:sp>
      <p:sp>
        <p:nvSpPr>
          <p:cNvPr id="75" name="TextBox 74">
            <a:extLst>
              <a:ext uri="{FF2B5EF4-FFF2-40B4-BE49-F238E27FC236}">
                <a16:creationId xmlns:a16="http://schemas.microsoft.com/office/drawing/2014/main" id="{0788C469-CEFB-4DE4-9133-E975DCC917A0}"/>
              </a:ext>
            </a:extLst>
          </p:cNvPr>
          <p:cNvSpPr txBox="1"/>
          <p:nvPr/>
        </p:nvSpPr>
        <p:spPr>
          <a:xfrm>
            <a:off x="458967" y="2502616"/>
            <a:ext cx="3376264" cy="338554"/>
          </a:xfrm>
          <a:prstGeom prst="rect">
            <a:avLst/>
          </a:prstGeom>
          <a:noFill/>
        </p:spPr>
        <p:txBody>
          <a:bodyPr wrap="square" rtlCol="0">
            <a:spAutoFit/>
          </a:bodyPr>
          <a:lstStyle/>
          <a:p>
            <a:pPr algn="ctr"/>
            <a:r>
              <a:rPr lang="en-US" sz="1600" dirty="0">
                <a:latin typeface="Calibri" panose="020F0502020204030204" pitchFamily="34" charset="0"/>
              </a:rPr>
              <a:t>Integrated Master Schedule</a:t>
            </a:r>
          </a:p>
        </p:txBody>
      </p:sp>
      <p:sp>
        <p:nvSpPr>
          <p:cNvPr id="76" name="TextBox 75">
            <a:extLst>
              <a:ext uri="{FF2B5EF4-FFF2-40B4-BE49-F238E27FC236}">
                <a16:creationId xmlns:a16="http://schemas.microsoft.com/office/drawing/2014/main" id="{E50B90DD-F6F4-1841-8866-E50906825649}"/>
              </a:ext>
            </a:extLst>
          </p:cNvPr>
          <p:cNvSpPr txBox="1"/>
          <p:nvPr/>
        </p:nvSpPr>
        <p:spPr>
          <a:xfrm>
            <a:off x="3533067" y="3857853"/>
            <a:ext cx="3299471" cy="338554"/>
          </a:xfrm>
          <a:prstGeom prst="rect">
            <a:avLst/>
          </a:prstGeom>
          <a:noFill/>
        </p:spPr>
        <p:txBody>
          <a:bodyPr wrap="square" rtlCol="0">
            <a:spAutoFit/>
          </a:bodyPr>
          <a:lstStyle/>
          <a:p>
            <a:pPr algn="r"/>
            <a:r>
              <a:rPr lang="en-US" sz="1600" dirty="0">
                <a:latin typeface="Calibri" panose="020F0502020204030204" pitchFamily="34" charset="0"/>
              </a:rPr>
              <a:t>Operational Test and Evaluation (OTE)</a:t>
            </a:r>
          </a:p>
        </p:txBody>
      </p:sp>
      <p:sp>
        <p:nvSpPr>
          <p:cNvPr id="78" name="TextBox 77">
            <a:extLst>
              <a:ext uri="{FF2B5EF4-FFF2-40B4-BE49-F238E27FC236}">
                <a16:creationId xmlns:a16="http://schemas.microsoft.com/office/drawing/2014/main" id="{BABD78B4-BCCF-8A46-898C-E24580E3EA41}"/>
              </a:ext>
            </a:extLst>
          </p:cNvPr>
          <p:cNvSpPr txBox="1"/>
          <p:nvPr/>
        </p:nvSpPr>
        <p:spPr>
          <a:xfrm>
            <a:off x="7809354" y="5668304"/>
            <a:ext cx="2971800" cy="338554"/>
          </a:xfrm>
          <a:prstGeom prst="rect">
            <a:avLst/>
          </a:prstGeom>
          <a:noFill/>
        </p:spPr>
        <p:txBody>
          <a:bodyPr wrap="square" rtlCol="0">
            <a:spAutoFit/>
          </a:bodyPr>
          <a:lstStyle/>
          <a:p>
            <a:pPr algn="ctr"/>
            <a:r>
              <a:rPr lang="en-US" sz="1600" dirty="0">
                <a:latin typeface="Calibri" panose="020F0502020204030204" pitchFamily="34" charset="0"/>
              </a:rPr>
              <a:t>Journey Maps</a:t>
            </a:r>
          </a:p>
        </p:txBody>
      </p:sp>
      <p:sp>
        <p:nvSpPr>
          <p:cNvPr id="79" name="TextBox 78">
            <a:extLst>
              <a:ext uri="{FF2B5EF4-FFF2-40B4-BE49-F238E27FC236}">
                <a16:creationId xmlns:a16="http://schemas.microsoft.com/office/drawing/2014/main" id="{9DD4C26D-115F-4449-8070-649350D18C16}"/>
              </a:ext>
            </a:extLst>
          </p:cNvPr>
          <p:cNvSpPr txBox="1"/>
          <p:nvPr/>
        </p:nvSpPr>
        <p:spPr>
          <a:xfrm>
            <a:off x="6044241" y="3037288"/>
            <a:ext cx="2971800" cy="338554"/>
          </a:xfrm>
          <a:prstGeom prst="rect">
            <a:avLst/>
          </a:prstGeom>
          <a:noFill/>
        </p:spPr>
        <p:txBody>
          <a:bodyPr wrap="square" rtlCol="0">
            <a:spAutoFit/>
          </a:bodyPr>
          <a:lstStyle/>
          <a:p>
            <a:pPr algn="ctr"/>
            <a:r>
              <a:rPr lang="en-US" sz="1600" dirty="0">
                <a:latin typeface="Calibri" panose="020F0502020204030204" pitchFamily="34" charset="0"/>
              </a:rPr>
              <a:t>Product Vision</a:t>
            </a:r>
          </a:p>
        </p:txBody>
      </p:sp>
      <p:sp>
        <p:nvSpPr>
          <p:cNvPr id="80" name="TextBox 79">
            <a:extLst>
              <a:ext uri="{FF2B5EF4-FFF2-40B4-BE49-F238E27FC236}">
                <a16:creationId xmlns:a16="http://schemas.microsoft.com/office/drawing/2014/main" id="{DB641917-6BCF-0D49-B62A-24CA6086F709}"/>
              </a:ext>
            </a:extLst>
          </p:cNvPr>
          <p:cNvSpPr txBox="1"/>
          <p:nvPr/>
        </p:nvSpPr>
        <p:spPr>
          <a:xfrm>
            <a:off x="7784152" y="4326225"/>
            <a:ext cx="2033044" cy="338554"/>
          </a:xfrm>
          <a:prstGeom prst="rect">
            <a:avLst/>
          </a:prstGeom>
          <a:noFill/>
        </p:spPr>
        <p:txBody>
          <a:bodyPr wrap="square" rtlCol="0">
            <a:spAutoFit/>
          </a:bodyPr>
          <a:lstStyle/>
          <a:p>
            <a:pPr algn="r"/>
            <a:r>
              <a:rPr lang="en-US" sz="1600" dirty="0">
                <a:latin typeface="Calibri" panose="020F0502020204030204" pitchFamily="34" charset="0"/>
              </a:rPr>
              <a:t>Rapid Prototyping</a:t>
            </a:r>
          </a:p>
        </p:txBody>
      </p:sp>
      <p:sp>
        <p:nvSpPr>
          <p:cNvPr id="68" name="TextBox 67">
            <a:extLst>
              <a:ext uri="{FF2B5EF4-FFF2-40B4-BE49-F238E27FC236}">
                <a16:creationId xmlns:a16="http://schemas.microsoft.com/office/drawing/2014/main" id="{EBEF9AA6-8ED3-1F40-AF23-F009EC6D4D94}"/>
              </a:ext>
            </a:extLst>
          </p:cNvPr>
          <p:cNvSpPr txBox="1"/>
          <p:nvPr/>
        </p:nvSpPr>
        <p:spPr>
          <a:xfrm>
            <a:off x="8390547" y="4000628"/>
            <a:ext cx="2971800" cy="338554"/>
          </a:xfrm>
          <a:prstGeom prst="rect">
            <a:avLst/>
          </a:prstGeom>
          <a:noFill/>
        </p:spPr>
        <p:txBody>
          <a:bodyPr wrap="square" rtlCol="0">
            <a:spAutoFit/>
          </a:bodyPr>
          <a:lstStyle/>
          <a:p>
            <a:pPr algn="ctr"/>
            <a:r>
              <a:rPr lang="en-US" sz="1600" dirty="0">
                <a:latin typeface="Calibri" panose="020F0502020204030204" pitchFamily="34" charset="0"/>
              </a:rPr>
              <a:t>Empathy building</a:t>
            </a:r>
          </a:p>
        </p:txBody>
      </p:sp>
      <p:sp>
        <p:nvSpPr>
          <p:cNvPr id="60" name="TextBox 59">
            <a:extLst>
              <a:ext uri="{FF2B5EF4-FFF2-40B4-BE49-F238E27FC236}">
                <a16:creationId xmlns:a16="http://schemas.microsoft.com/office/drawing/2014/main" id="{B54D361F-74F5-9540-A06A-0F61728E2CF1}"/>
              </a:ext>
            </a:extLst>
          </p:cNvPr>
          <p:cNvSpPr txBox="1"/>
          <p:nvPr/>
        </p:nvSpPr>
        <p:spPr>
          <a:xfrm>
            <a:off x="7559603" y="6063198"/>
            <a:ext cx="2971800" cy="338554"/>
          </a:xfrm>
          <a:prstGeom prst="rect">
            <a:avLst/>
          </a:prstGeom>
          <a:noFill/>
        </p:spPr>
        <p:txBody>
          <a:bodyPr wrap="square" rtlCol="0">
            <a:spAutoFit/>
          </a:bodyPr>
          <a:lstStyle/>
          <a:p>
            <a:pPr algn="ctr"/>
            <a:r>
              <a:rPr lang="en-US" sz="1600" dirty="0">
                <a:latin typeface="Calibri" panose="020F0502020204030204" pitchFamily="34" charset="0"/>
              </a:rPr>
              <a:t>Small, Empowered Teams</a:t>
            </a:r>
          </a:p>
        </p:txBody>
      </p:sp>
      <p:sp>
        <p:nvSpPr>
          <p:cNvPr id="81" name="TextBox 80">
            <a:extLst>
              <a:ext uri="{FF2B5EF4-FFF2-40B4-BE49-F238E27FC236}">
                <a16:creationId xmlns:a16="http://schemas.microsoft.com/office/drawing/2014/main" id="{BD7E772F-AF25-6C4E-9561-CB12726C9214}"/>
              </a:ext>
            </a:extLst>
          </p:cNvPr>
          <p:cNvSpPr txBox="1"/>
          <p:nvPr/>
        </p:nvSpPr>
        <p:spPr>
          <a:xfrm>
            <a:off x="4429956" y="6085293"/>
            <a:ext cx="2971800" cy="338554"/>
          </a:xfrm>
          <a:prstGeom prst="rect">
            <a:avLst/>
          </a:prstGeom>
          <a:noFill/>
        </p:spPr>
        <p:txBody>
          <a:bodyPr wrap="square" rtlCol="0">
            <a:spAutoFit/>
          </a:bodyPr>
          <a:lstStyle/>
          <a:p>
            <a:pPr algn="ctr"/>
            <a:r>
              <a:rPr lang="en-US" sz="1600" dirty="0">
                <a:latin typeface="Calibri" panose="020F0502020204030204" pitchFamily="34" charset="0"/>
              </a:rPr>
              <a:t>Understand the Real Problem</a:t>
            </a:r>
          </a:p>
        </p:txBody>
      </p:sp>
      <p:sp>
        <p:nvSpPr>
          <p:cNvPr id="82" name="TextBox 81">
            <a:extLst>
              <a:ext uri="{FF2B5EF4-FFF2-40B4-BE49-F238E27FC236}">
                <a16:creationId xmlns:a16="http://schemas.microsoft.com/office/drawing/2014/main" id="{E1BD954E-2DB3-FE43-831B-A805C981A0A6}"/>
              </a:ext>
            </a:extLst>
          </p:cNvPr>
          <p:cNvSpPr txBox="1"/>
          <p:nvPr/>
        </p:nvSpPr>
        <p:spPr>
          <a:xfrm>
            <a:off x="1156917" y="6130447"/>
            <a:ext cx="2971800" cy="338554"/>
          </a:xfrm>
          <a:prstGeom prst="rect">
            <a:avLst/>
          </a:prstGeom>
          <a:noFill/>
        </p:spPr>
        <p:txBody>
          <a:bodyPr wrap="square" rtlCol="0">
            <a:spAutoFit/>
          </a:bodyPr>
          <a:lstStyle/>
          <a:p>
            <a:pPr algn="ctr"/>
            <a:r>
              <a:rPr lang="en-US" sz="1600" dirty="0">
                <a:latin typeface="Calibri" panose="020F0502020204030204" pitchFamily="34" charset="0"/>
              </a:rPr>
              <a:t>Deliver on-time, on-budget</a:t>
            </a:r>
          </a:p>
        </p:txBody>
      </p:sp>
      <p:sp>
        <p:nvSpPr>
          <p:cNvPr id="83" name="TextBox 82">
            <a:extLst>
              <a:ext uri="{FF2B5EF4-FFF2-40B4-BE49-F238E27FC236}">
                <a16:creationId xmlns:a16="http://schemas.microsoft.com/office/drawing/2014/main" id="{2B293135-7859-9E48-A633-B7C1747DE5F8}"/>
              </a:ext>
            </a:extLst>
          </p:cNvPr>
          <p:cNvSpPr txBox="1"/>
          <p:nvPr/>
        </p:nvSpPr>
        <p:spPr>
          <a:xfrm>
            <a:off x="1895067" y="4341862"/>
            <a:ext cx="2971800" cy="338554"/>
          </a:xfrm>
          <a:prstGeom prst="rect">
            <a:avLst/>
          </a:prstGeom>
          <a:noFill/>
        </p:spPr>
        <p:txBody>
          <a:bodyPr wrap="square" rtlCol="0">
            <a:spAutoFit/>
          </a:bodyPr>
          <a:lstStyle/>
          <a:p>
            <a:pPr algn="ctr"/>
            <a:r>
              <a:rPr lang="en-US" sz="1600" dirty="0">
                <a:latin typeface="Calibri" panose="020F0502020204030204" pitchFamily="34" charset="0"/>
              </a:rPr>
              <a:t>Triple Constraint</a:t>
            </a:r>
          </a:p>
        </p:txBody>
      </p:sp>
    </p:spTree>
    <p:extLst>
      <p:ext uri="{BB962C8B-B14F-4D97-AF65-F5344CB8AC3E}">
        <p14:creationId xmlns:p14="http://schemas.microsoft.com/office/powerpoint/2010/main" val="26340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4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74"/>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7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7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8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66"/>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59"/>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7"/>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4" grpId="0"/>
      <p:bldP spid="44" grpId="1"/>
      <p:bldP spid="45" grpId="0"/>
      <p:bldP spid="46" grpId="0"/>
      <p:bldP spid="46" grpId="1"/>
      <p:bldP spid="47" grpId="0"/>
      <p:bldP spid="47" grpId="1"/>
      <p:bldP spid="48" grpId="0"/>
      <p:bldP spid="48" grpId="1"/>
      <p:bldP spid="49" grpId="0"/>
      <p:bldP spid="50" grpId="0"/>
      <p:bldP spid="51" grpId="0"/>
      <p:bldP spid="51" grpId="1"/>
      <p:bldP spid="52" grpId="0"/>
      <p:bldP spid="53" grpId="0"/>
      <p:bldP spid="54" grpId="0"/>
      <p:bldP spid="55" grpId="0"/>
      <p:bldP spid="56" grpId="0"/>
      <p:bldP spid="57" grpId="0"/>
      <p:bldP spid="58" grpId="0"/>
      <p:bldP spid="58" grpId="1"/>
      <p:bldP spid="59" grpId="0"/>
      <p:bldP spid="59" grpId="1"/>
      <p:bldP spid="61" grpId="0"/>
      <p:bldP spid="61" grpId="1"/>
      <p:bldP spid="62" grpId="0"/>
      <p:bldP spid="65" grpId="0"/>
      <p:bldP spid="66" grpId="0"/>
      <p:bldP spid="66" grpId="1"/>
      <p:bldP spid="67" grpId="0"/>
      <p:bldP spid="67" grpId="1"/>
      <p:bldP spid="69" grpId="0"/>
      <p:bldP spid="70" grpId="0"/>
      <p:bldP spid="70" grpId="1"/>
      <p:bldP spid="71" grpId="0"/>
      <p:bldP spid="38" grpId="0"/>
      <p:bldP spid="72" grpId="0"/>
      <p:bldP spid="74" grpId="0"/>
      <p:bldP spid="74" grpId="1"/>
      <p:bldP spid="75" grpId="0"/>
      <p:bldP spid="75" grpId="1"/>
      <p:bldP spid="76" grpId="0"/>
      <p:bldP spid="76" grpId="1"/>
      <p:bldP spid="78" grpId="0"/>
      <p:bldP spid="79" grpId="0"/>
      <p:bldP spid="80" grpId="0"/>
      <p:bldP spid="68" grpId="0"/>
      <p:bldP spid="60" grpId="0"/>
      <p:bldP spid="81" grpId="0"/>
      <p:bldP spid="82" grpId="0"/>
      <p:bldP spid="82" grpId="1"/>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a:extLst>
              <a:ext uri="{FF2B5EF4-FFF2-40B4-BE49-F238E27FC236}">
                <a16:creationId xmlns:a16="http://schemas.microsoft.com/office/drawing/2014/main" id="{85DFA9AC-C0F5-AF48-A9AA-20B85DA3F235}"/>
              </a:ext>
            </a:extLst>
          </p:cNvPr>
          <p:cNvSpPr>
            <a:spLocks noGrp="1"/>
          </p:cNvSpPr>
          <p:nvPr>
            <p:ph type="title"/>
          </p:nvPr>
        </p:nvSpPr>
        <p:spPr>
          <a:xfrm>
            <a:off x="430192" y="355906"/>
            <a:ext cx="11132127" cy="908717"/>
          </a:xfrm>
        </p:spPr>
        <p:txBody>
          <a:bodyPr>
            <a:normAutofit/>
          </a:bodyPr>
          <a:lstStyle/>
          <a:p>
            <a:r>
              <a:rPr lang="en-US" sz="2900" dirty="0">
                <a:solidFill>
                  <a:srgbClr val="1F5493"/>
                </a:solidFill>
                <a:latin typeface="Calibri" panose="020F0502020204030204" pitchFamily="34" charset="0"/>
                <a:cs typeface="Calibri" panose="020F0502020204030204" pitchFamily="34" charset="0"/>
              </a:rPr>
              <a:t>Instagram started out as Burbn…a location based check-in app. </a:t>
            </a:r>
          </a:p>
        </p:txBody>
      </p:sp>
      <p:sp>
        <p:nvSpPr>
          <p:cNvPr id="8" name="Rectangle: Rounded Corners 7">
            <a:extLst>
              <a:ext uri="{FF2B5EF4-FFF2-40B4-BE49-F238E27FC236}">
                <a16:creationId xmlns:a16="http://schemas.microsoft.com/office/drawing/2014/main" id="{33BF51B8-8CF5-40D8-AE4B-25DF39F672BA}"/>
              </a:ext>
            </a:extLst>
          </p:cNvPr>
          <p:cNvSpPr/>
          <p:nvPr/>
        </p:nvSpPr>
        <p:spPr>
          <a:xfrm>
            <a:off x="846995" y="1305055"/>
            <a:ext cx="10180359" cy="718002"/>
          </a:xfrm>
          <a:prstGeom prst="roundRect">
            <a:avLst/>
          </a:prstGeom>
          <a:solidFill>
            <a:srgbClr val="1F5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defTabSz="913879"/>
            <a:r>
              <a:rPr lang="en-US" sz="2400" dirty="0">
                <a:solidFill>
                  <a:schemeClr val="bg1"/>
                </a:solidFill>
                <a:latin typeface="Calibri" panose="020F0502020204030204" pitchFamily="34" charset="0"/>
                <a:cs typeface="Calibri" panose="020F0502020204030204" pitchFamily="34" charset="0"/>
              </a:rPr>
              <a:t>Instagram would have failed using ONLY project management methods.</a:t>
            </a:r>
            <a:endParaRPr lang="en-US" sz="2400" dirty="0">
              <a:solidFill>
                <a:srgbClr val="FFFFFF"/>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0A96ACCF-A74B-4441-9075-F692D6273660}"/>
              </a:ext>
            </a:extLst>
          </p:cNvPr>
          <p:cNvSpPr/>
          <p:nvPr/>
        </p:nvSpPr>
        <p:spPr>
          <a:xfrm>
            <a:off x="510287" y="1276305"/>
            <a:ext cx="762853" cy="759290"/>
          </a:xfrm>
          <a:prstGeom prst="ellipse">
            <a:avLst/>
          </a:prstGeom>
          <a:solidFill>
            <a:schemeClr val="bg1"/>
          </a:solidFill>
          <a:ln w="19050">
            <a:solidFill>
              <a:srgbClr val="1F5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13C7AC7-8038-454B-9F48-DA21B4558AA9}"/>
              </a:ext>
            </a:extLst>
          </p:cNvPr>
          <p:cNvCxnSpPr>
            <a:cxnSpLocks/>
          </p:cNvCxnSpPr>
          <p:nvPr/>
        </p:nvCxnSpPr>
        <p:spPr>
          <a:xfrm flipH="1">
            <a:off x="5996255" y="2181592"/>
            <a:ext cx="15304" cy="3769435"/>
          </a:xfrm>
          <a:prstGeom prst="line">
            <a:avLst/>
          </a:prstGeom>
          <a:ln>
            <a:solidFill>
              <a:srgbClr val="1F5393"/>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7D87173-C5C9-4AD8-A742-CF784938BA8D}"/>
              </a:ext>
            </a:extLst>
          </p:cNvPr>
          <p:cNvGrpSpPr/>
          <p:nvPr/>
        </p:nvGrpSpPr>
        <p:grpSpPr>
          <a:xfrm>
            <a:off x="6626040" y="2583480"/>
            <a:ext cx="4435670" cy="447788"/>
            <a:chOff x="6658366" y="3286792"/>
            <a:chExt cx="4435670" cy="447788"/>
          </a:xfrm>
        </p:grpSpPr>
        <p:pic>
          <p:nvPicPr>
            <p:cNvPr id="1032" name="Picture 8" descr="Image result for youtube">
              <a:extLst>
                <a:ext uri="{FF2B5EF4-FFF2-40B4-BE49-F238E27FC236}">
                  <a16:creationId xmlns:a16="http://schemas.microsoft.com/office/drawing/2014/main" id="{AFE5E6C3-5DC0-4EBC-8607-D8D2BA4655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2402" y="3371030"/>
              <a:ext cx="1251634" cy="279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old youtube logo">
              <a:extLst>
                <a:ext uri="{FF2B5EF4-FFF2-40B4-BE49-F238E27FC236}">
                  <a16:creationId xmlns:a16="http://schemas.microsoft.com/office/drawing/2014/main" id="{5FD0CB6D-947B-4C87-9825-F3F52C653A5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58366" y="3286792"/>
              <a:ext cx="1166379" cy="44778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211B599-FFF3-4E2D-9C2B-8351957615FB}"/>
                </a:ext>
              </a:extLst>
            </p:cNvPr>
            <p:cNvGrpSpPr/>
            <p:nvPr/>
          </p:nvGrpSpPr>
          <p:grpSpPr>
            <a:xfrm>
              <a:off x="8346987" y="3346099"/>
              <a:ext cx="1009750" cy="329175"/>
              <a:chOff x="2779563" y="3460895"/>
              <a:chExt cx="1009750" cy="329175"/>
            </a:xfrm>
          </p:grpSpPr>
          <p:sp>
            <p:nvSpPr>
              <p:cNvPr id="31" name="Isosceles Triangle 30">
                <a:extLst>
                  <a:ext uri="{FF2B5EF4-FFF2-40B4-BE49-F238E27FC236}">
                    <a16:creationId xmlns:a16="http://schemas.microsoft.com/office/drawing/2014/main" id="{58892630-1DE4-4D27-AA0B-DD19F2019697}"/>
                  </a:ext>
                </a:extLst>
              </p:cNvPr>
              <p:cNvSpPr/>
              <p:nvPr/>
            </p:nvSpPr>
            <p:spPr>
              <a:xfrm rot="5400000">
                <a:off x="2737745"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2" name="Isosceles Triangle 31">
                <a:extLst>
                  <a:ext uri="{FF2B5EF4-FFF2-40B4-BE49-F238E27FC236}">
                    <a16:creationId xmlns:a16="http://schemas.microsoft.com/office/drawing/2014/main" id="{324617B7-FE84-4B30-85BD-DAC61ED4420F}"/>
                  </a:ext>
                </a:extLst>
              </p:cNvPr>
              <p:cNvSpPr/>
              <p:nvPr/>
            </p:nvSpPr>
            <p:spPr>
              <a:xfrm rot="5400000">
                <a:off x="3116494"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3" name="Isosceles Triangle 32">
                <a:extLst>
                  <a:ext uri="{FF2B5EF4-FFF2-40B4-BE49-F238E27FC236}">
                    <a16:creationId xmlns:a16="http://schemas.microsoft.com/office/drawing/2014/main" id="{C1DB921A-B358-45EC-BC7F-1493836E3592}"/>
                  </a:ext>
                </a:extLst>
              </p:cNvPr>
              <p:cNvSpPr/>
              <p:nvPr/>
            </p:nvSpPr>
            <p:spPr>
              <a:xfrm rot="5400000">
                <a:off x="3501956"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22" name="Rectangle: Rounded Corners 21">
            <a:extLst>
              <a:ext uri="{FF2B5EF4-FFF2-40B4-BE49-F238E27FC236}">
                <a16:creationId xmlns:a16="http://schemas.microsoft.com/office/drawing/2014/main" id="{727365AA-5680-4A73-9960-4D5C2EB594DD}"/>
              </a:ext>
            </a:extLst>
          </p:cNvPr>
          <p:cNvSpPr/>
          <p:nvPr/>
        </p:nvSpPr>
        <p:spPr>
          <a:xfrm>
            <a:off x="667341" y="3354522"/>
            <a:ext cx="5173440" cy="254525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Calibri" panose="020F0502020204030204" pitchFamily="34" charset="0"/>
                <a:cs typeface="Calibri" panose="020F0502020204030204" pitchFamily="34" charset="0"/>
              </a:rPr>
              <a:t>Burbn was a location-based app that let users check in at particular locations &amp; make plans for future hangouts:</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	People weren't using Burbn's check-in features; they were 	using the app's photo-sharing features.</a:t>
            </a:r>
          </a:p>
          <a:p>
            <a:endParaRPr lang="en-US" sz="400" dirty="0">
              <a:solidFill>
                <a:schemeClr val="tx1"/>
              </a:solidFill>
              <a:latin typeface="Calibri" panose="020F0502020204030204" pitchFamily="34" charset="0"/>
              <a:cs typeface="Calibri" panose="020F0502020204030204" pitchFamily="34" charset="0"/>
            </a:endParaRPr>
          </a:p>
          <a:p>
            <a:endParaRPr lang="en-US" sz="400" dirty="0">
              <a:solidFill>
                <a:schemeClr val="tx1"/>
              </a:solidFill>
              <a:latin typeface="Calibri" panose="020F0502020204030204" pitchFamily="34" charset="0"/>
              <a:cs typeface="Calibri" panose="020F0502020204030204" pitchFamily="34" charset="0"/>
            </a:endParaRPr>
          </a:p>
          <a:p>
            <a:r>
              <a:rPr lang="en-US" sz="400" dirty="0">
                <a:solidFill>
                  <a:schemeClr val="tx1"/>
                </a:solidFill>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Product team focused on their photo-sharing infrastructure 	and scrapped almost everything else</a:t>
            </a:r>
          </a:p>
          <a:p>
            <a:endParaRPr lang="en-US" sz="1200" dirty="0">
              <a:solidFill>
                <a:schemeClr val="tx1"/>
              </a:solidFill>
              <a:latin typeface="Calibri" panose="020F0502020204030204" pitchFamily="34" charset="0"/>
              <a:cs typeface="Calibri" panose="020F0502020204030204" pitchFamily="34" charset="0"/>
            </a:endParaRPr>
          </a:p>
          <a:p>
            <a:endParaRPr lang="en-US" sz="1200" dirty="0">
              <a:solidFill>
                <a:schemeClr val="tx1"/>
              </a:solidFill>
              <a:latin typeface="Calibri" panose="020F0502020204030204" pitchFamily="34" charset="0"/>
              <a:cs typeface="Calibri" panose="020F0502020204030204" pitchFamily="34" charset="0"/>
            </a:endParaRPr>
          </a:p>
          <a:p>
            <a:r>
              <a:rPr lang="en-US" sz="1600" dirty="0">
                <a:solidFill>
                  <a:srgbClr val="205493"/>
                </a:solidFill>
                <a:latin typeface="Calibri" panose="020F0502020204030204" pitchFamily="34" charset="0"/>
                <a:cs typeface="Calibri" panose="020F0502020204030204" pitchFamily="34" charset="0"/>
              </a:rPr>
              <a:t>	</a:t>
            </a:r>
            <a:r>
              <a:rPr lang="en-US" sz="1550" dirty="0">
                <a:solidFill>
                  <a:srgbClr val="205493"/>
                </a:solidFill>
                <a:latin typeface="Calibri" panose="020F0502020204030204" pitchFamily="34" charset="0"/>
                <a:cs typeface="Calibri" panose="020F0502020204030204" pitchFamily="34" charset="0"/>
              </a:rPr>
              <a:t>$100 billion valuation (100x return)</a:t>
            </a:r>
          </a:p>
          <a:p>
            <a:endParaRPr lang="en-US" sz="1200" dirty="0">
              <a:solidFill>
                <a:schemeClr val="tx1"/>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49C4DA29-4F5F-4940-ABAE-7DD3D8F12853}"/>
              </a:ext>
            </a:extLst>
          </p:cNvPr>
          <p:cNvSpPr/>
          <p:nvPr/>
        </p:nvSpPr>
        <p:spPr>
          <a:xfrm>
            <a:off x="6197974" y="3260811"/>
            <a:ext cx="5443538" cy="26902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Calibri" panose="020F0502020204030204" pitchFamily="34" charset="0"/>
                <a:cs typeface="Calibri" panose="020F0502020204030204" pitchFamily="34" charset="0"/>
              </a:rPr>
              <a:t>YouTube was originally launched as a video-based online dating service, where users could share videos about themselves. </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	Initial usership suffered, few users actually went on dates</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	Founders noticed that videos not focused on dating were getting 	the most views</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	They scrapped the dating app component, and allowed their users 	to upload any videos they wanted.</a:t>
            </a:r>
          </a:p>
          <a:p>
            <a:endParaRPr lang="en-US" sz="1200" dirty="0">
              <a:solidFill>
                <a:schemeClr val="tx1"/>
              </a:solidFill>
              <a:latin typeface="Calibri" panose="020F0502020204030204" pitchFamily="34" charset="0"/>
              <a:cs typeface="Calibri" panose="020F0502020204030204" pitchFamily="34" charset="0"/>
            </a:endParaRPr>
          </a:p>
          <a:p>
            <a:r>
              <a:rPr lang="en-US" sz="1550" dirty="0">
                <a:solidFill>
                  <a:srgbClr val="205493"/>
                </a:solidFill>
                <a:latin typeface="Calibri" panose="020F0502020204030204" pitchFamily="34" charset="0"/>
                <a:cs typeface="Calibri" panose="020F0502020204030204" pitchFamily="34" charset="0"/>
              </a:rPr>
              <a:t>	$75 billion valuation </a:t>
            </a:r>
          </a:p>
        </p:txBody>
      </p:sp>
      <p:grpSp>
        <p:nvGrpSpPr>
          <p:cNvPr id="26" name="Group 25">
            <a:extLst>
              <a:ext uri="{FF2B5EF4-FFF2-40B4-BE49-F238E27FC236}">
                <a16:creationId xmlns:a16="http://schemas.microsoft.com/office/drawing/2014/main" id="{C11E5F12-6252-44E5-9F42-32A10FB42361}"/>
              </a:ext>
            </a:extLst>
          </p:cNvPr>
          <p:cNvGrpSpPr/>
          <p:nvPr/>
        </p:nvGrpSpPr>
        <p:grpSpPr>
          <a:xfrm>
            <a:off x="777433" y="2632314"/>
            <a:ext cx="4767000" cy="452551"/>
            <a:chOff x="998833" y="3046720"/>
            <a:chExt cx="4767000" cy="452551"/>
          </a:xfrm>
        </p:grpSpPr>
        <p:pic>
          <p:nvPicPr>
            <p:cNvPr id="1028" name="Picture 4" descr="Image result for burbn logo">
              <a:extLst>
                <a:ext uri="{FF2B5EF4-FFF2-40B4-BE49-F238E27FC236}">
                  <a16:creationId xmlns:a16="http://schemas.microsoft.com/office/drawing/2014/main" id="{D586096E-EEA0-4CD8-B7B5-93D76B0AC0A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8833" y="3087366"/>
              <a:ext cx="1070811" cy="37125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7E1EE654-6EDB-4921-A541-CF12D827E393}"/>
                </a:ext>
              </a:extLst>
            </p:cNvPr>
            <p:cNvGrpSpPr/>
            <p:nvPr/>
          </p:nvGrpSpPr>
          <p:grpSpPr>
            <a:xfrm>
              <a:off x="2539212" y="3108408"/>
              <a:ext cx="1009750" cy="329175"/>
              <a:chOff x="2779563" y="3460895"/>
              <a:chExt cx="1009750" cy="329175"/>
            </a:xfrm>
          </p:grpSpPr>
          <p:sp>
            <p:nvSpPr>
              <p:cNvPr id="13" name="Isosceles Triangle 12">
                <a:extLst>
                  <a:ext uri="{FF2B5EF4-FFF2-40B4-BE49-F238E27FC236}">
                    <a16:creationId xmlns:a16="http://schemas.microsoft.com/office/drawing/2014/main" id="{75B4523B-5B83-4248-99A5-4AD08545CB6E}"/>
                  </a:ext>
                </a:extLst>
              </p:cNvPr>
              <p:cNvSpPr/>
              <p:nvPr/>
            </p:nvSpPr>
            <p:spPr>
              <a:xfrm rot="5400000">
                <a:off x="2737745"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Isosceles Triangle 26">
                <a:extLst>
                  <a:ext uri="{FF2B5EF4-FFF2-40B4-BE49-F238E27FC236}">
                    <a16:creationId xmlns:a16="http://schemas.microsoft.com/office/drawing/2014/main" id="{AE91E697-209D-47FA-A984-56BF273B136C}"/>
                  </a:ext>
                </a:extLst>
              </p:cNvPr>
              <p:cNvSpPr/>
              <p:nvPr/>
            </p:nvSpPr>
            <p:spPr>
              <a:xfrm rot="5400000">
                <a:off x="3116494"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Isosceles Triangle 27">
                <a:extLst>
                  <a:ext uri="{FF2B5EF4-FFF2-40B4-BE49-F238E27FC236}">
                    <a16:creationId xmlns:a16="http://schemas.microsoft.com/office/drawing/2014/main" id="{C9A68311-CA9E-45E9-BD4C-92B19C7E13BF}"/>
                  </a:ext>
                </a:extLst>
              </p:cNvPr>
              <p:cNvSpPr/>
              <p:nvPr/>
            </p:nvSpPr>
            <p:spPr>
              <a:xfrm rot="5400000">
                <a:off x="3501956" y="3502713"/>
                <a:ext cx="329175" cy="245539"/>
              </a:xfrm>
              <a:prstGeom prst="triangle">
                <a:avLst/>
              </a:prstGeom>
              <a:solidFill>
                <a:srgbClr val="112E50"/>
              </a:solidFill>
              <a:ln>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pic>
          <p:nvPicPr>
            <p:cNvPr id="1038" name="Picture 14" descr="Image result for instagram logo">
              <a:extLst>
                <a:ext uri="{FF2B5EF4-FFF2-40B4-BE49-F238E27FC236}">
                  <a16:creationId xmlns:a16="http://schemas.microsoft.com/office/drawing/2014/main" id="{5F11C53E-CD64-4E59-BF68-736D3206DE8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18531" y="3046720"/>
              <a:ext cx="1747302" cy="452551"/>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Graphic 49">
            <a:extLst>
              <a:ext uri="{FF2B5EF4-FFF2-40B4-BE49-F238E27FC236}">
                <a16:creationId xmlns:a16="http://schemas.microsoft.com/office/drawing/2014/main" id="{2331EAD6-0550-4555-8594-B66851B6A0E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1322" y="1395559"/>
            <a:ext cx="520782" cy="520782"/>
          </a:xfrm>
          <a:prstGeom prst="rect">
            <a:avLst/>
          </a:prstGeom>
        </p:spPr>
      </p:pic>
      <p:pic>
        <p:nvPicPr>
          <p:cNvPr id="51" name="Graphic 50">
            <a:extLst>
              <a:ext uri="{FF2B5EF4-FFF2-40B4-BE49-F238E27FC236}">
                <a16:creationId xmlns:a16="http://schemas.microsoft.com/office/drawing/2014/main" id="{254B1F1E-83C8-4C73-AED6-2403E6C56E8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0473" y="4122943"/>
            <a:ext cx="301534" cy="301534"/>
          </a:xfrm>
          <a:prstGeom prst="rect">
            <a:avLst/>
          </a:prstGeom>
        </p:spPr>
      </p:pic>
      <p:pic>
        <p:nvPicPr>
          <p:cNvPr id="43" name="Graphic 42">
            <a:extLst>
              <a:ext uri="{FF2B5EF4-FFF2-40B4-BE49-F238E27FC236}">
                <a16:creationId xmlns:a16="http://schemas.microsoft.com/office/drawing/2014/main" id="{FEC3B389-F9E9-43AD-B5F2-62B516DD3E8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0473" y="4584665"/>
            <a:ext cx="277151" cy="277151"/>
          </a:xfrm>
          <a:prstGeom prst="rect">
            <a:avLst/>
          </a:prstGeom>
        </p:spPr>
      </p:pic>
      <p:pic>
        <p:nvPicPr>
          <p:cNvPr id="45" name="Graphic 44">
            <a:extLst>
              <a:ext uri="{FF2B5EF4-FFF2-40B4-BE49-F238E27FC236}">
                <a16:creationId xmlns:a16="http://schemas.microsoft.com/office/drawing/2014/main" id="{192334E2-9C46-4572-93F0-CD039B4FE17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63980" y="3930097"/>
            <a:ext cx="301243" cy="301243"/>
          </a:xfrm>
          <a:prstGeom prst="rect">
            <a:avLst/>
          </a:prstGeom>
        </p:spPr>
      </p:pic>
      <p:pic>
        <p:nvPicPr>
          <p:cNvPr id="48" name="Graphic 47">
            <a:extLst>
              <a:ext uri="{FF2B5EF4-FFF2-40B4-BE49-F238E27FC236}">
                <a16:creationId xmlns:a16="http://schemas.microsoft.com/office/drawing/2014/main" id="{CD1A4B7E-BEA4-4AB3-B449-8E34BB88043A}"/>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6995" y="5243795"/>
            <a:ext cx="277151" cy="277151"/>
          </a:xfrm>
          <a:prstGeom prst="rect">
            <a:avLst/>
          </a:prstGeom>
        </p:spPr>
      </p:pic>
      <p:pic>
        <p:nvPicPr>
          <p:cNvPr id="58" name="Graphic 57">
            <a:extLst>
              <a:ext uri="{FF2B5EF4-FFF2-40B4-BE49-F238E27FC236}">
                <a16:creationId xmlns:a16="http://schemas.microsoft.com/office/drawing/2014/main" id="{2F405726-8E69-4F5D-9304-5C378699B74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476026" y="5406600"/>
            <a:ext cx="277151" cy="277151"/>
          </a:xfrm>
          <a:prstGeom prst="rect">
            <a:avLst/>
          </a:prstGeom>
        </p:spPr>
      </p:pic>
      <p:pic>
        <p:nvPicPr>
          <p:cNvPr id="52" name="Graphic 51">
            <a:extLst>
              <a:ext uri="{FF2B5EF4-FFF2-40B4-BE49-F238E27FC236}">
                <a16:creationId xmlns:a16="http://schemas.microsoft.com/office/drawing/2014/main" id="{9D5893AF-217D-4B68-BBA1-64856DE2E46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444273" y="4395989"/>
            <a:ext cx="340657" cy="340657"/>
          </a:xfrm>
          <a:prstGeom prst="rect">
            <a:avLst/>
          </a:prstGeom>
        </p:spPr>
      </p:pic>
      <p:pic>
        <p:nvPicPr>
          <p:cNvPr id="54" name="Graphic 53">
            <a:extLst>
              <a:ext uri="{FF2B5EF4-FFF2-40B4-BE49-F238E27FC236}">
                <a16:creationId xmlns:a16="http://schemas.microsoft.com/office/drawing/2014/main" id="{68FE5E79-949A-4406-9F4E-BD3F7A9931A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444273" y="4901295"/>
            <a:ext cx="340657" cy="340657"/>
          </a:xfrm>
          <a:prstGeom prst="rect">
            <a:avLst/>
          </a:prstGeom>
        </p:spPr>
      </p:pic>
      <p:sp>
        <p:nvSpPr>
          <p:cNvPr id="2" name="TextBox 1">
            <a:extLst>
              <a:ext uri="{FF2B5EF4-FFF2-40B4-BE49-F238E27FC236}">
                <a16:creationId xmlns:a16="http://schemas.microsoft.com/office/drawing/2014/main" id="{75F3DF06-6A63-7A43-BDF7-12FABD913FA2}"/>
              </a:ext>
            </a:extLst>
          </p:cNvPr>
          <p:cNvSpPr txBox="1"/>
          <p:nvPr/>
        </p:nvSpPr>
        <p:spPr>
          <a:xfrm>
            <a:off x="6944191" y="2996933"/>
            <a:ext cx="473206"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2005</a:t>
            </a:r>
          </a:p>
        </p:txBody>
      </p:sp>
      <p:sp>
        <p:nvSpPr>
          <p:cNvPr id="3" name="TextBox 2">
            <a:extLst>
              <a:ext uri="{FF2B5EF4-FFF2-40B4-BE49-F238E27FC236}">
                <a16:creationId xmlns:a16="http://schemas.microsoft.com/office/drawing/2014/main" id="{B54B4810-FCF4-0745-953C-4A7755AED60E}"/>
              </a:ext>
            </a:extLst>
          </p:cNvPr>
          <p:cNvSpPr txBox="1"/>
          <p:nvPr/>
        </p:nvSpPr>
        <p:spPr>
          <a:xfrm>
            <a:off x="9955633" y="2996933"/>
            <a:ext cx="872355"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Present Day</a:t>
            </a:r>
          </a:p>
        </p:txBody>
      </p:sp>
      <p:sp>
        <p:nvSpPr>
          <p:cNvPr id="4" name="TextBox 3">
            <a:extLst>
              <a:ext uri="{FF2B5EF4-FFF2-40B4-BE49-F238E27FC236}">
                <a16:creationId xmlns:a16="http://schemas.microsoft.com/office/drawing/2014/main" id="{FC8BE85D-0223-9D4B-8044-E74A2AAF32E6}"/>
              </a:ext>
            </a:extLst>
          </p:cNvPr>
          <p:cNvSpPr txBox="1"/>
          <p:nvPr/>
        </p:nvSpPr>
        <p:spPr>
          <a:xfrm>
            <a:off x="698336" y="2263247"/>
            <a:ext cx="934808"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Example 1</a:t>
            </a:r>
          </a:p>
        </p:txBody>
      </p:sp>
      <p:sp>
        <p:nvSpPr>
          <p:cNvPr id="34" name="TextBox 33">
            <a:extLst>
              <a:ext uri="{FF2B5EF4-FFF2-40B4-BE49-F238E27FC236}">
                <a16:creationId xmlns:a16="http://schemas.microsoft.com/office/drawing/2014/main" id="{9DB5CCAE-B93B-384A-89BE-A49592AB1458}"/>
              </a:ext>
            </a:extLst>
          </p:cNvPr>
          <p:cNvSpPr txBox="1"/>
          <p:nvPr/>
        </p:nvSpPr>
        <p:spPr>
          <a:xfrm>
            <a:off x="6114590" y="2235753"/>
            <a:ext cx="934808"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Example 2</a:t>
            </a:r>
          </a:p>
        </p:txBody>
      </p:sp>
      <p:sp>
        <p:nvSpPr>
          <p:cNvPr id="35" name="TextBox 34">
            <a:extLst>
              <a:ext uri="{FF2B5EF4-FFF2-40B4-BE49-F238E27FC236}">
                <a16:creationId xmlns:a16="http://schemas.microsoft.com/office/drawing/2014/main" id="{32E734B2-74C1-4E70-8C72-8AA4364E992C}"/>
              </a:ext>
            </a:extLst>
          </p:cNvPr>
          <p:cNvSpPr txBox="1"/>
          <p:nvPr/>
        </p:nvSpPr>
        <p:spPr>
          <a:xfrm>
            <a:off x="1124146" y="3098252"/>
            <a:ext cx="473206"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2010</a:t>
            </a:r>
          </a:p>
        </p:txBody>
      </p:sp>
      <p:sp>
        <p:nvSpPr>
          <p:cNvPr id="36" name="TextBox 35">
            <a:extLst>
              <a:ext uri="{FF2B5EF4-FFF2-40B4-BE49-F238E27FC236}">
                <a16:creationId xmlns:a16="http://schemas.microsoft.com/office/drawing/2014/main" id="{29664A6A-0059-4E27-95C8-FD6374E81FC8}"/>
              </a:ext>
            </a:extLst>
          </p:cNvPr>
          <p:cNvSpPr txBox="1"/>
          <p:nvPr/>
        </p:nvSpPr>
        <p:spPr>
          <a:xfrm>
            <a:off x="4295591" y="3038878"/>
            <a:ext cx="872355"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Present Day</a:t>
            </a:r>
          </a:p>
        </p:txBody>
      </p:sp>
      <p:sp>
        <p:nvSpPr>
          <p:cNvPr id="6" name="TextBox 5">
            <a:extLst>
              <a:ext uri="{FF2B5EF4-FFF2-40B4-BE49-F238E27FC236}">
                <a16:creationId xmlns:a16="http://schemas.microsoft.com/office/drawing/2014/main" id="{B4B4F9BE-7067-44E8-A40D-F573FF6FFC21}"/>
              </a:ext>
            </a:extLst>
          </p:cNvPr>
          <p:cNvSpPr txBox="1"/>
          <p:nvPr/>
        </p:nvSpPr>
        <p:spPr>
          <a:xfrm>
            <a:off x="698336" y="5949759"/>
            <a:ext cx="4758034" cy="200055"/>
          </a:xfrm>
          <a:prstGeom prst="rect">
            <a:avLst/>
          </a:prstGeom>
          <a:noFill/>
        </p:spPr>
        <p:txBody>
          <a:bodyPr wrap="none" rtlCol="0">
            <a:spAutoFit/>
          </a:bodyPr>
          <a:lstStyle/>
          <a:p>
            <a:r>
              <a:rPr lang="en-US" sz="700" dirty="0">
                <a:latin typeface="Calibri" panose="020F0502020204030204" pitchFamily="34" charset="0"/>
                <a:cs typeface="Calibri" panose="020F0502020204030204" pitchFamily="34" charset="0"/>
              </a:rPr>
              <a:t>Source: https://www.bloomberg.com/news/articles/2018-06-25/value-of-facebook-s-instagram-estimated-to-top-100-billion</a:t>
            </a:r>
          </a:p>
        </p:txBody>
      </p:sp>
      <p:sp>
        <p:nvSpPr>
          <p:cNvPr id="38" name="TextBox 37">
            <a:extLst>
              <a:ext uri="{FF2B5EF4-FFF2-40B4-BE49-F238E27FC236}">
                <a16:creationId xmlns:a16="http://schemas.microsoft.com/office/drawing/2014/main" id="{0223C7B5-E176-4F7E-8C5A-50363B2B195B}"/>
              </a:ext>
            </a:extLst>
          </p:cNvPr>
          <p:cNvSpPr txBox="1"/>
          <p:nvPr/>
        </p:nvSpPr>
        <p:spPr>
          <a:xfrm>
            <a:off x="6413287" y="5944810"/>
            <a:ext cx="3502882" cy="200055"/>
          </a:xfrm>
          <a:prstGeom prst="rect">
            <a:avLst/>
          </a:prstGeom>
          <a:noFill/>
        </p:spPr>
        <p:txBody>
          <a:bodyPr wrap="none" rtlCol="0">
            <a:spAutoFit/>
          </a:bodyPr>
          <a:lstStyle/>
          <a:p>
            <a:r>
              <a:rPr lang="en-US" sz="700" dirty="0">
                <a:latin typeface="Calibri" panose="020F0502020204030204" pitchFamily="34" charset="0"/>
                <a:cs typeface="Calibri" panose="020F0502020204030204" pitchFamily="34" charset="0"/>
              </a:rPr>
              <a:t>https://www.thestreet.com/investing/youtube-might-be-worth-over-100-billion-14586599</a:t>
            </a:r>
          </a:p>
        </p:txBody>
      </p:sp>
      <p:sp>
        <p:nvSpPr>
          <p:cNvPr id="39" name="Slide Number Placeholder 4">
            <a:extLst>
              <a:ext uri="{FF2B5EF4-FFF2-40B4-BE49-F238E27FC236}">
                <a16:creationId xmlns:a16="http://schemas.microsoft.com/office/drawing/2014/main" id="{EEE94AC0-8D7C-2544-A3F7-FBD1A6DE0825}"/>
              </a:ext>
            </a:extLst>
          </p:cNvPr>
          <p:cNvSpPr>
            <a:spLocks noGrp="1"/>
          </p:cNvSpPr>
          <p:nvPr>
            <p:ph type="sldNum" sz="quarter" idx="12"/>
          </p:nvPr>
        </p:nvSpPr>
        <p:spPr>
          <a:xfrm>
            <a:off x="8693410" y="6264808"/>
            <a:ext cx="2743200" cy="365125"/>
          </a:xfrm>
        </p:spPr>
        <p:txBody>
          <a:bodyPr/>
          <a:lstStyle/>
          <a:p>
            <a:fld id="{C9F7588F-6348-F24B-A92C-146CC9ED7FC5}" type="slidenum">
              <a:rPr lang="en-US" smtClean="0"/>
              <a:pPr/>
              <a:t>30</a:t>
            </a:fld>
            <a:endParaRPr lang="en-US" dirty="0"/>
          </a:p>
        </p:txBody>
      </p:sp>
    </p:spTree>
    <p:extLst>
      <p:ext uri="{BB962C8B-B14F-4D97-AF65-F5344CB8AC3E}">
        <p14:creationId xmlns:p14="http://schemas.microsoft.com/office/powerpoint/2010/main" val="178550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914694" y="1395386"/>
            <a:ext cx="10058400" cy="3741364"/>
          </a:xfrm>
        </p:spPr>
        <p:txBody>
          <a:bodyPr>
            <a:normAutofit fontScale="90000"/>
          </a:bodyPr>
          <a:lstStyle/>
          <a:p>
            <a:r>
              <a:rPr lang="en-US" sz="5300" dirty="0">
                <a:solidFill>
                  <a:schemeClr val="lt1"/>
                </a:solidFill>
              </a:rPr>
              <a:t>You have to talk to users to understand the real problem.</a:t>
            </a:r>
            <a:br>
              <a:rPr lang="en-US" sz="5300" dirty="0">
                <a:solidFill>
                  <a:schemeClr val="lt1"/>
                </a:solidFill>
              </a:rPr>
            </a:br>
            <a:br>
              <a:rPr lang="en-US" sz="5300" dirty="0">
                <a:solidFill>
                  <a:schemeClr val="lt1"/>
                </a:solidFill>
              </a:rPr>
            </a:br>
            <a:br>
              <a:rPr lang="en-US" sz="5300" dirty="0">
                <a:solidFill>
                  <a:schemeClr val="lt1"/>
                </a:solidFill>
              </a:rPr>
            </a:br>
            <a:br>
              <a:rPr lang="en-US" sz="4900" b="0" dirty="0">
                <a:solidFill>
                  <a:schemeClr val="tx1"/>
                </a:solidFill>
                <a:latin typeface="Calibri" panose="020F0502020204030204" pitchFamily="34" charset="0"/>
              </a:rPr>
            </a:br>
            <a:r>
              <a:rPr lang="en-US" sz="2400" b="0" i="1" dirty="0">
                <a:solidFill>
                  <a:schemeClr val="lt1"/>
                </a:solidFill>
                <a:latin typeface="Calibri" panose="020F0502020204030204" pitchFamily="34" charset="0"/>
                <a:ea typeface="Helvetica Neue"/>
                <a:cs typeface="Calibri" panose="020F0502020204030204" pitchFamily="34" charset="0"/>
                <a:sym typeface="Helvetica Neue"/>
              </a:rPr>
              <a:t>”</a:t>
            </a:r>
            <a:r>
              <a:rPr lang="en-US" sz="2800" i="1" dirty="0">
                <a:solidFill>
                  <a:schemeClr val="lt1"/>
                </a:solidFill>
                <a:latin typeface="Calibri" panose="020F0502020204030204" pitchFamily="34" charset="0"/>
                <a:ea typeface="Helvetica Neue"/>
                <a:cs typeface="Calibri" panose="020F0502020204030204" pitchFamily="34" charset="0"/>
                <a:sym typeface="Helvetica Neue"/>
              </a:rPr>
              <a:t>If I had asked people what they wanted, they would have said faster horses.”  </a:t>
            </a: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18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5" name="Text Placeholder 5">
            <a:extLst>
              <a:ext uri="{FF2B5EF4-FFF2-40B4-BE49-F238E27FC236}">
                <a16:creationId xmlns:a16="http://schemas.microsoft.com/office/drawing/2014/main" id="{43DB45A7-3590-1D43-8D53-C917B1EC3D9D}"/>
              </a:ext>
            </a:extLst>
          </p:cNvPr>
          <p:cNvSpPr>
            <a:spLocks noGrp="1"/>
          </p:cNvSpPr>
          <p:nvPr>
            <p:ph type="body" sz="quarter" idx="14"/>
          </p:nvPr>
        </p:nvSpPr>
        <p:spPr>
          <a:xfrm>
            <a:off x="1218906" y="5136750"/>
            <a:ext cx="2908662" cy="670327"/>
          </a:xfrm>
        </p:spPr>
        <p:txBody>
          <a:bodyPr>
            <a:normAutofit/>
          </a:bodyPr>
          <a:lstStyle/>
          <a:p>
            <a:r>
              <a:rPr lang="en-US" sz="2400" dirty="0">
                <a:solidFill>
                  <a:schemeClr val="tx1"/>
                </a:solidFill>
                <a:latin typeface="Calibri" panose="020F0502020204030204" pitchFamily="34" charset="0"/>
              </a:rPr>
              <a:t>Henry Ford</a:t>
            </a:r>
          </a:p>
        </p:txBody>
      </p:sp>
      <p:sp>
        <p:nvSpPr>
          <p:cNvPr id="3" name="Footer Placeholder 2">
            <a:extLst>
              <a:ext uri="{FF2B5EF4-FFF2-40B4-BE49-F238E27FC236}">
                <a16:creationId xmlns:a16="http://schemas.microsoft.com/office/drawing/2014/main" id="{7CE0817D-5CDD-5A4D-9D44-929960D2CE7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5206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a:extLst>
              <a:ext uri="{FF2B5EF4-FFF2-40B4-BE49-F238E27FC236}">
                <a16:creationId xmlns:a16="http://schemas.microsoft.com/office/drawing/2014/main" id="{85DFA9AC-C0F5-AF48-A9AA-20B85DA3F235}"/>
              </a:ext>
            </a:extLst>
          </p:cNvPr>
          <p:cNvSpPr>
            <a:spLocks noGrp="1"/>
          </p:cNvSpPr>
          <p:nvPr>
            <p:ph type="title"/>
          </p:nvPr>
        </p:nvSpPr>
        <p:spPr>
          <a:xfrm>
            <a:off x="430194" y="355908"/>
            <a:ext cx="11132127" cy="618385"/>
          </a:xfrm>
        </p:spPr>
        <p:txBody>
          <a:bodyPr>
            <a:normAutofit/>
          </a:bodyPr>
          <a:lstStyle/>
          <a:p>
            <a:r>
              <a:rPr lang="en-US" sz="2900" dirty="0">
                <a:solidFill>
                  <a:srgbClr val="1F5493"/>
                </a:solidFill>
                <a:latin typeface="Calibri" panose="020F0502020204030204" pitchFamily="34" charset="0"/>
                <a:cs typeface="Calibri" panose="020F0502020204030204" pitchFamily="34" charset="0"/>
              </a:rPr>
              <a:t>Probably not, if you used human centered design (HCD) methods. </a:t>
            </a:r>
          </a:p>
        </p:txBody>
      </p:sp>
      <p:sp>
        <p:nvSpPr>
          <p:cNvPr id="6" name="Rectangle: Rounded Corners 21">
            <a:extLst>
              <a:ext uri="{FF2B5EF4-FFF2-40B4-BE49-F238E27FC236}">
                <a16:creationId xmlns:a16="http://schemas.microsoft.com/office/drawing/2014/main" id="{0BF15538-D9FC-4778-BA0D-5755AD901608}"/>
              </a:ext>
            </a:extLst>
          </p:cNvPr>
          <p:cNvSpPr/>
          <p:nvPr/>
        </p:nvSpPr>
        <p:spPr>
          <a:xfrm>
            <a:off x="534438" y="1304064"/>
            <a:ext cx="4641475" cy="880975"/>
          </a:xfrm>
          <a:prstGeom prst="roundRect">
            <a:avLst/>
          </a:prstGeom>
          <a:solidFill>
            <a:srgbClr val="11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a survey question provides:</a:t>
            </a:r>
          </a:p>
        </p:txBody>
      </p:sp>
      <p:sp>
        <p:nvSpPr>
          <p:cNvPr id="8" name="Rectangle: Rounded Corners 21">
            <a:extLst>
              <a:ext uri="{FF2B5EF4-FFF2-40B4-BE49-F238E27FC236}">
                <a16:creationId xmlns:a16="http://schemas.microsoft.com/office/drawing/2014/main" id="{8D6A620D-0561-4DC1-8273-557BB967F61F}"/>
              </a:ext>
            </a:extLst>
          </p:cNvPr>
          <p:cNvSpPr/>
          <p:nvPr/>
        </p:nvSpPr>
        <p:spPr>
          <a:xfrm>
            <a:off x="5478610" y="1252931"/>
            <a:ext cx="6083711" cy="953227"/>
          </a:xfrm>
          <a:prstGeom prst="roundRect">
            <a:avLst/>
          </a:prstGeom>
          <a:solidFill>
            <a:srgbClr val="18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an HCD approach will uncover:</a:t>
            </a:r>
          </a:p>
        </p:txBody>
      </p:sp>
      <p:sp>
        <p:nvSpPr>
          <p:cNvPr id="4" name="Speech Bubble: Oval 3">
            <a:extLst>
              <a:ext uri="{FF2B5EF4-FFF2-40B4-BE49-F238E27FC236}">
                <a16:creationId xmlns:a16="http://schemas.microsoft.com/office/drawing/2014/main" id="{A1553D0C-F806-4738-BFD3-2986FBC78C98}"/>
              </a:ext>
            </a:extLst>
          </p:cNvPr>
          <p:cNvSpPr/>
          <p:nvPr/>
        </p:nvSpPr>
        <p:spPr>
          <a:xfrm>
            <a:off x="2219236" y="2788078"/>
            <a:ext cx="1310291" cy="1136913"/>
          </a:xfrm>
          <a:prstGeom prst="wedgeEllipseCallout">
            <a:avLst>
              <a:gd name="adj1" fmla="val -64755"/>
              <a:gd name="adj2" fmla="val -5125"/>
            </a:avLst>
          </a:prstGeom>
          <a:solidFill>
            <a:srgbClr val="11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I want a faster horse!</a:t>
            </a:r>
          </a:p>
        </p:txBody>
      </p:sp>
      <p:sp>
        <p:nvSpPr>
          <p:cNvPr id="14" name="Speech Bubble: Rectangle 13">
            <a:extLst>
              <a:ext uri="{FF2B5EF4-FFF2-40B4-BE49-F238E27FC236}">
                <a16:creationId xmlns:a16="http://schemas.microsoft.com/office/drawing/2014/main" id="{5F109CAC-F39E-479E-8A0F-E40B5619FF47}"/>
              </a:ext>
            </a:extLst>
          </p:cNvPr>
          <p:cNvSpPr/>
          <p:nvPr/>
        </p:nvSpPr>
        <p:spPr>
          <a:xfrm>
            <a:off x="6977729" y="2266765"/>
            <a:ext cx="4426392" cy="3536158"/>
          </a:xfrm>
          <a:prstGeom prst="wedgeRectCallout">
            <a:avLst>
              <a:gd name="adj1" fmla="val -61283"/>
              <a:gd name="adj2" fmla="val -19471"/>
            </a:avLst>
          </a:prstGeom>
          <a:solidFill>
            <a:srgbClr val="185594"/>
          </a:solidFill>
          <a:ln>
            <a:solidFill>
              <a:srgbClr val="185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marR="0" lvl="1" indent="-274638" algn="l" defTabSz="914400" rtl="0" eaLnBrk="1" fontAlgn="auto" latinLnBrk="0" hangingPunct="1">
              <a:lnSpc>
                <a:spcPct val="120000"/>
              </a:lnSpc>
              <a:spcBef>
                <a:spcPts val="1800"/>
              </a:spcBef>
              <a:spcAft>
                <a:spcPts val="0"/>
              </a:spcAft>
              <a:buClr>
                <a:schemeClr val="bg1"/>
              </a:buClr>
              <a:buSzPts val="2000"/>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I want to travel long distances</a:t>
            </a:r>
          </a:p>
          <a:p>
            <a:pPr marL="290513" marR="0" lvl="1" indent="-274638" algn="l" defTabSz="914400" rtl="0" eaLnBrk="1" fontAlgn="auto" latinLnBrk="0" hangingPunct="1">
              <a:lnSpc>
                <a:spcPct val="120000"/>
              </a:lnSpc>
              <a:spcBef>
                <a:spcPts val="1800"/>
              </a:spcBef>
              <a:spcAft>
                <a:spcPts val="0"/>
              </a:spcAft>
              <a:buClr>
                <a:schemeClr val="bg1"/>
              </a:buClr>
              <a:buSzPts val="2000"/>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I want to be shielded from rain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cold weather</a:t>
            </a:r>
          </a:p>
          <a:p>
            <a:pPr marL="290513" marR="0" lvl="1" indent="-274638" algn="l" defTabSz="914400" rtl="0" eaLnBrk="1" fontAlgn="auto" latinLnBrk="0" hangingPunct="1">
              <a:lnSpc>
                <a:spcPct val="120000"/>
              </a:lnSpc>
              <a:spcBef>
                <a:spcPts val="1800"/>
              </a:spcBef>
              <a:spcAft>
                <a:spcPts val="0"/>
              </a:spcAft>
              <a:buClr>
                <a:schemeClr val="bg1"/>
              </a:buClr>
              <a:buSzPts val="2000"/>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I want to be able to bring heavy things</a:t>
            </a:r>
          </a:p>
          <a:p>
            <a:pPr marL="290513" marR="0" lvl="1" indent="-274638" algn="l" defTabSz="914400" rtl="0" eaLnBrk="1" fontAlgn="auto" latinLnBrk="0" hangingPunct="1">
              <a:lnSpc>
                <a:spcPct val="120000"/>
              </a:lnSpc>
              <a:spcBef>
                <a:spcPts val="1800"/>
              </a:spcBef>
              <a:spcAft>
                <a:spcPts val="0"/>
              </a:spcAft>
              <a:buClr>
                <a:schemeClr val="bg1"/>
              </a:buClr>
              <a:buSzPts val="2000"/>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Traveling by horse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uncomfortable</a:t>
            </a:r>
          </a:p>
          <a:p>
            <a:pPr marL="290513" marR="0" lvl="1" indent="-274638" algn="l" defTabSz="914400" rtl="0" eaLnBrk="1" fontAlgn="auto" latinLnBrk="0" hangingPunct="1">
              <a:lnSpc>
                <a:spcPct val="120000"/>
              </a:lnSpc>
              <a:spcBef>
                <a:spcPts val="1800"/>
              </a:spcBef>
              <a:spcAft>
                <a:spcPts val="0"/>
              </a:spcAft>
              <a:buClr>
                <a:schemeClr val="bg1"/>
              </a:buClr>
              <a:buSzPts val="2000"/>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Neue"/>
              </a:rPr>
              <a:t>I can’t see at night; I need lights</a:t>
            </a:r>
          </a:p>
        </p:txBody>
      </p:sp>
      <p:sp>
        <p:nvSpPr>
          <p:cNvPr id="11" name="Rectangle 10">
            <a:extLst>
              <a:ext uri="{FF2B5EF4-FFF2-40B4-BE49-F238E27FC236}">
                <a16:creationId xmlns:a16="http://schemas.microsoft.com/office/drawing/2014/main" id="{1F163EEB-603F-41E5-86B6-6485EB907FEE}"/>
              </a:ext>
            </a:extLst>
          </p:cNvPr>
          <p:cNvSpPr/>
          <p:nvPr/>
        </p:nvSpPr>
        <p:spPr>
          <a:xfrm>
            <a:off x="1088641" y="5863530"/>
            <a:ext cx="10852371" cy="772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5484"/>
                </a:solidFill>
                <a:effectLst/>
                <a:uLnTx/>
                <a:uFillTx/>
                <a:latin typeface="Calibri" panose="020F0502020204030204" pitchFamily="34" charset="0"/>
                <a:ea typeface="+mn-ea"/>
                <a:cs typeface="Calibri" panose="020F0502020204030204" pitchFamily="34" charset="0"/>
              </a:rPr>
              <a:t>Based on a correct understanding of the needs the end product is not a faster horse.</a:t>
            </a:r>
          </a:p>
        </p:txBody>
      </p:sp>
      <p:pic>
        <p:nvPicPr>
          <p:cNvPr id="17" name="Graphic 16">
            <a:extLst>
              <a:ext uri="{FF2B5EF4-FFF2-40B4-BE49-F238E27FC236}">
                <a16:creationId xmlns:a16="http://schemas.microsoft.com/office/drawing/2014/main" id="{1DE8EF4C-988D-4F3B-A096-45C0DE1AED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858" y="5868692"/>
            <a:ext cx="520783" cy="520783"/>
          </a:xfrm>
          <a:prstGeom prst="rect">
            <a:avLst/>
          </a:prstGeom>
        </p:spPr>
      </p:pic>
      <p:pic>
        <p:nvPicPr>
          <p:cNvPr id="12" name="Picture 11">
            <a:extLst>
              <a:ext uri="{FF2B5EF4-FFF2-40B4-BE49-F238E27FC236}">
                <a16:creationId xmlns:a16="http://schemas.microsoft.com/office/drawing/2014/main" id="{567E5144-15FF-EA4B-9C1A-89EAED351DE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4833" y="2788078"/>
            <a:ext cx="1400730" cy="2235509"/>
          </a:xfrm>
          <a:prstGeom prst="rect">
            <a:avLst/>
          </a:prstGeom>
        </p:spPr>
      </p:pic>
      <p:pic>
        <p:nvPicPr>
          <p:cNvPr id="15" name="Picture 14">
            <a:extLst>
              <a:ext uri="{FF2B5EF4-FFF2-40B4-BE49-F238E27FC236}">
                <a16:creationId xmlns:a16="http://schemas.microsoft.com/office/drawing/2014/main" id="{0A5885BE-08D1-A24C-A433-1208D27CC2E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396369" y="2686805"/>
            <a:ext cx="1118458" cy="2235509"/>
          </a:xfrm>
          <a:prstGeom prst="rect">
            <a:avLst/>
          </a:prstGeom>
        </p:spPr>
      </p:pic>
      <p:sp>
        <p:nvSpPr>
          <p:cNvPr id="13" name="Slide Number Placeholder 4">
            <a:extLst>
              <a:ext uri="{FF2B5EF4-FFF2-40B4-BE49-F238E27FC236}">
                <a16:creationId xmlns:a16="http://schemas.microsoft.com/office/drawing/2014/main" id="{A16858DC-29B8-4D46-A2DD-B0A215024688}"/>
              </a:ext>
            </a:extLst>
          </p:cNvPr>
          <p:cNvSpPr>
            <a:spLocks noGrp="1"/>
          </p:cNvSpPr>
          <p:nvPr>
            <p:ph type="sldNum" sz="quarter" idx="12"/>
          </p:nvPr>
        </p:nvSpPr>
        <p:spPr>
          <a:xfrm>
            <a:off x="8660921" y="6379014"/>
            <a:ext cx="2743200" cy="365125"/>
          </a:xfrm>
        </p:spPr>
        <p:txBody>
          <a:bodyPr/>
          <a:lstStyle/>
          <a:p>
            <a:fld id="{C9F7588F-6348-F24B-A92C-146CC9ED7FC5}" type="slidenum">
              <a:rPr lang="en-US" smtClean="0"/>
              <a:pPr/>
              <a:t>32</a:t>
            </a:fld>
            <a:endParaRPr lang="en-US" dirty="0"/>
          </a:p>
        </p:txBody>
      </p:sp>
    </p:spTree>
    <p:extLst>
      <p:ext uri="{BB962C8B-B14F-4D97-AF65-F5344CB8AC3E}">
        <p14:creationId xmlns:p14="http://schemas.microsoft.com/office/powerpoint/2010/main" val="3467224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59211-B76F-DC43-BD97-4FD602AB7809}"/>
              </a:ext>
            </a:extLst>
          </p:cNvPr>
          <p:cNvSpPr>
            <a:spLocks noGrp="1"/>
          </p:cNvSpPr>
          <p:nvPr>
            <p:ph type="title" idx="4294967295"/>
          </p:nvPr>
        </p:nvSpPr>
        <p:spPr>
          <a:xfrm>
            <a:off x="501003" y="568120"/>
            <a:ext cx="10880733" cy="1659600"/>
          </a:xfrm>
        </p:spPr>
        <p:txBody>
          <a:bodyPr>
            <a:normAutofit fontScale="90000"/>
          </a:bodyPr>
          <a:lstStyle/>
          <a:p>
            <a:r>
              <a:rPr lang="en-US" sz="8000" dirty="0">
                <a:solidFill>
                  <a:schemeClr val="bg1"/>
                </a:solidFill>
                <a:latin typeface="Source Sans Pro" panose="020B0503030403020204" pitchFamily="34" charset="0"/>
                <a:ea typeface="Source Sans Pro" panose="020B0503030403020204" pitchFamily="34" charset="0"/>
              </a:rPr>
              <a:t>Human Centered Design</a:t>
            </a:r>
            <a:endParaRPr lang="en-US" sz="8000" dirty="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8ACBC651-6654-B546-B94B-81E943FA4EC1}"/>
              </a:ext>
            </a:extLst>
          </p:cNvPr>
          <p:cNvSpPr>
            <a:spLocks noGrp="1"/>
          </p:cNvSpPr>
          <p:nvPr>
            <p:ph type="sldNum" idx="12"/>
          </p:nvPr>
        </p:nvSpPr>
        <p:spPr/>
        <p:txBody>
          <a:bodyPr/>
          <a:lstStyle/>
          <a:p>
            <a:fld id="{00000000-1234-1234-1234-123412341234}" type="slidenum">
              <a:rPr lang="en" smtClean="0"/>
              <a:pPr/>
              <a:t>33</a:t>
            </a:fld>
            <a:endParaRPr lang="en" dirty="0"/>
          </a:p>
        </p:txBody>
      </p:sp>
      <p:pic>
        <p:nvPicPr>
          <p:cNvPr id="7" name="Picture 6">
            <a:extLst>
              <a:ext uri="{FF2B5EF4-FFF2-40B4-BE49-F238E27FC236}">
                <a16:creationId xmlns:a16="http://schemas.microsoft.com/office/drawing/2014/main" id="{83EE55B5-3E9C-EA45-88D3-3C1B486356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3117" y="2548467"/>
            <a:ext cx="10418619" cy="3463921"/>
          </a:xfrm>
          <a:prstGeom prst="rect">
            <a:avLst/>
          </a:prstGeom>
        </p:spPr>
      </p:pic>
    </p:spTree>
    <p:extLst>
      <p:ext uri="{BB962C8B-B14F-4D97-AF65-F5344CB8AC3E}">
        <p14:creationId xmlns:p14="http://schemas.microsoft.com/office/powerpoint/2010/main" val="372963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56"/>
          <p:cNvPicPr preferRelativeResize="0"/>
          <p:nvPr/>
        </p:nvPicPr>
        <p:blipFill rotWithShape="1">
          <a:blip r:embed="rId3">
            <a:alphaModFix/>
            <a:extLst>
              <a:ext uri="{28A0092B-C50C-407E-A947-70E740481C1C}">
                <a14:useLocalDpi xmlns:a14="http://schemas.microsoft.com/office/drawing/2010/main"/>
              </a:ext>
            </a:extLst>
          </a:blip>
          <a:srcRect l="-95"/>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273D9FE0-8140-174F-BA23-9F3C5C8F90DD}"/>
              </a:ext>
            </a:extLst>
          </p:cNvPr>
          <p:cNvSpPr txBox="1"/>
          <p:nvPr/>
        </p:nvSpPr>
        <p:spPr>
          <a:xfrm>
            <a:off x="237703" y="5288340"/>
            <a:ext cx="6655537" cy="1569660"/>
          </a:xfrm>
          <a:prstGeom prst="rect">
            <a:avLst/>
          </a:prstGeom>
          <a:noFill/>
        </p:spPr>
        <p:txBody>
          <a:bodyPr wrap="square" rtlCol="0">
            <a:spAutoFit/>
          </a:bodyPr>
          <a:lstStyle/>
          <a:p>
            <a:r>
              <a:rPr lang="en-US" sz="3200" b="1" dirty="0">
                <a:solidFill>
                  <a:schemeClr val="accent2"/>
                </a:solidFill>
              </a:rPr>
              <a:t>HCD is not about fancy design labs… it’s about understanding the real problem / need of users.</a:t>
            </a:r>
          </a:p>
        </p:txBody>
      </p:sp>
    </p:spTree>
    <p:extLst>
      <p:ext uri="{BB962C8B-B14F-4D97-AF65-F5344CB8AC3E}">
        <p14:creationId xmlns:p14="http://schemas.microsoft.com/office/powerpoint/2010/main" val="273896755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4473-4FAF-F945-9921-8EF3CBA44AD4}"/>
              </a:ext>
            </a:extLst>
          </p:cNvPr>
          <p:cNvSpPr>
            <a:spLocks noGrp="1"/>
          </p:cNvSpPr>
          <p:nvPr>
            <p:ph type="title"/>
          </p:nvPr>
        </p:nvSpPr>
        <p:spPr>
          <a:xfrm>
            <a:off x="427429" y="146603"/>
            <a:ext cx="11337141" cy="1303289"/>
          </a:xfrm>
        </p:spPr>
        <p:txBody>
          <a:bodyPr>
            <a:normAutofit fontScale="90000"/>
          </a:bodyPr>
          <a:lstStyle/>
          <a:p>
            <a:r>
              <a:rPr lang="en-US" sz="2900" dirty="0">
                <a:solidFill>
                  <a:srgbClr val="1F5493"/>
                </a:solidFill>
                <a:latin typeface="Calibri" panose="020F0502020204030204" pitchFamily="34" charset="0"/>
                <a:cs typeface="Calibri" panose="020F0502020204030204" pitchFamily="34" charset="0"/>
              </a:rPr>
              <a:t>Don’t start your engagements with designing a solution. Do a research sprint.</a:t>
            </a:r>
            <a:br>
              <a:rPr lang="en-US" sz="2900" dirty="0">
                <a:solidFill>
                  <a:srgbClr val="1F5493"/>
                </a:solidFill>
                <a:latin typeface="Calibri" panose="020F0502020204030204" pitchFamily="34" charset="0"/>
                <a:cs typeface="Calibri" panose="020F0502020204030204" pitchFamily="34" charset="0"/>
              </a:rPr>
            </a:br>
            <a:r>
              <a:rPr lang="en-US" sz="2900" dirty="0">
                <a:solidFill>
                  <a:srgbClr val="1F5493"/>
                </a:solidFill>
                <a:latin typeface="Calibri" panose="020F0502020204030204" pitchFamily="34" charset="0"/>
                <a:cs typeface="Calibri" panose="020F0502020204030204" pitchFamily="34" charset="0"/>
              </a:rPr>
              <a:t>Design with users...where they are. </a:t>
            </a:r>
          </a:p>
        </p:txBody>
      </p:sp>
      <p:pic>
        <p:nvPicPr>
          <p:cNvPr id="5" name="Picture 4" descr="IMG_20160121_143339.jpg">
            <a:extLst>
              <a:ext uri="{FF2B5EF4-FFF2-40B4-BE49-F238E27FC236}">
                <a16:creationId xmlns:a16="http://schemas.microsoft.com/office/drawing/2014/main" id="{FDAA8DD0-E672-CF43-9BCC-5AB5F9AB3E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12571" y="1257251"/>
            <a:ext cx="6555384" cy="4916538"/>
          </a:xfrm>
          <a:prstGeom prst="rect">
            <a:avLst/>
          </a:prstGeom>
        </p:spPr>
      </p:pic>
      <p:sp>
        <p:nvSpPr>
          <p:cNvPr id="4" name="Slide Number Placeholder 4">
            <a:extLst>
              <a:ext uri="{FF2B5EF4-FFF2-40B4-BE49-F238E27FC236}">
                <a16:creationId xmlns:a16="http://schemas.microsoft.com/office/drawing/2014/main" id="{37022281-8938-1A4C-B4BF-3A222D5A6478}"/>
              </a:ext>
            </a:extLst>
          </p:cNvPr>
          <p:cNvSpPr>
            <a:spLocks noGrp="1"/>
          </p:cNvSpPr>
          <p:nvPr>
            <p:ph type="sldNum" sz="quarter" idx="12"/>
          </p:nvPr>
        </p:nvSpPr>
        <p:spPr>
          <a:xfrm>
            <a:off x="8815258" y="6173789"/>
            <a:ext cx="2743200" cy="365125"/>
          </a:xfrm>
        </p:spPr>
        <p:txBody>
          <a:bodyPr/>
          <a:lstStyle/>
          <a:p>
            <a:fld id="{C9F7588F-6348-F24B-A92C-146CC9ED7FC5}" type="slidenum">
              <a:rPr lang="en-US" smtClean="0"/>
              <a:pPr/>
              <a:t>35</a:t>
            </a:fld>
            <a:endParaRPr lang="en-US" dirty="0"/>
          </a:p>
        </p:txBody>
      </p:sp>
      <p:sp>
        <p:nvSpPr>
          <p:cNvPr id="3" name="TextBox 2">
            <a:extLst>
              <a:ext uri="{FF2B5EF4-FFF2-40B4-BE49-F238E27FC236}">
                <a16:creationId xmlns:a16="http://schemas.microsoft.com/office/drawing/2014/main" id="{9DC6AA2D-0B13-4C4A-AEE6-98F766663850}"/>
              </a:ext>
            </a:extLst>
          </p:cNvPr>
          <p:cNvSpPr txBox="1"/>
          <p:nvPr/>
        </p:nvSpPr>
        <p:spPr>
          <a:xfrm>
            <a:off x="5645157" y="6324048"/>
            <a:ext cx="3670300" cy="369332"/>
          </a:xfrm>
          <a:prstGeom prst="rect">
            <a:avLst/>
          </a:prstGeom>
          <a:noFill/>
        </p:spPr>
        <p:txBody>
          <a:bodyPr wrap="square" rtlCol="0">
            <a:spAutoFit/>
          </a:bodyPr>
          <a:lstStyle/>
          <a:p>
            <a:pPr algn="r"/>
            <a:r>
              <a:rPr lang="en-US" i="1" dirty="0">
                <a:solidFill>
                  <a:schemeClr val="tx2"/>
                </a:solidFill>
              </a:rPr>
              <a:t>Homeless shelter, Seattle, WA</a:t>
            </a:r>
          </a:p>
        </p:txBody>
      </p:sp>
    </p:spTree>
    <p:extLst>
      <p:ext uri="{BB962C8B-B14F-4D97-AF65-F5344CB8AC3E}">
        <p14:creationId xmlns:p14="http://schemas.microsoft.com/office/powerpoint/2010/main" val="77191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4869-C776-4235-8645-155DCE184564}"/>
              </a:ext>
            </a:extLst>
          </p:cNvPr>
          <p:cNvSpPr>
            <a:spLocks noGrp="1"/>
          </p:cNvSpPr>
          <p:nvPr>
            <p:ph type="title"/>
          </p:nvPr>
        </p:nvSpPr>
        <p:spPr>
          <a:xfrm>
            <a:off x="607758" y="255985"/>
            <a:ext cx="10515600" cy="731535"/>
          </a:xfrm>
        </p:spPr>
        <p:txBody>
          <a:bodyPr>
            <a:normAutofit/>
          </a:bodyPr>
          <a:lstStyle/>
          <a:p>
            <a:r>
              <a:rPr lang="en-US" sz="2800" b="1" dirty="0">
                <a:solidFill>
                  <a:srgbClr val="185594"/>
                </a:solidFill>
                <a:latin typeface="+mn-lt"/>
                <a:cs typeface="Arial" panose="020B0604020202020204" pitchFamily="34" charset="0"/>
              </a:rPr>
              <a:t>HBR Case Study: </a:t>
            </a:r>
            <a:r>
              <a:rPr lang="en-US" sz="2800" dirty="0">
                <a:solidFill>
                  <a:srgbClr val="185594"/>
                </a:solidFill>
                <a:latin typeface="+mn-lt"/>
                <a:cs typeface="Arial" panose="020B0604020202020204" pitchFamily="34" charset="0"/>
              </a:rPr>
              <a:t>Understand the Problem!</a:t>
            </a:r>
            <a:endParaRPr lang="en-US" sz="2800" b="1" dirty="0">
              <a:solidFill>
                <a:srgbClr val="185594"/>
              </a:solidFill>
              <a:latin typeface="+mn-lt"/>
              <a:cs typeface="Arial" panose="020B0604020202020204" pitchFamily="34" charset="0"/>
            </a:endParaRPr>
          </a:p>
        </p:txBody>
      </p:sp>
      <p:sp>
        <p:nvSpPr>
          <p:cNvPr id="5" name="Slide Number Placeholder 4">
            <a:extLst>
              <a:ext uri="{FF2B5EF4-FFF2-40B4-BE49-F238E27FC236}">
                <a16:creationId xmlns:a16="http://schemas.microsoft.com/office/drawing/2014/main" id="{6CD7D4E6-87BD-4FB5-8474-23BFE88E77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73346A-FCA4-684E-8D18-26E8324063ED}" type="slidenum">
              <a:rPr lang="en-US" smtClean="0"/>
              <a:pPr/>
              <a:t>36</a:t>
            </a:fld>
            <a:endParaRPr lang="en-US" dirty="0"/>
          </a:p>
        </p:txBody>
      </p:sp>
      <p:sp>
        <p:nvSpPr>
          <p:cNvPr id="6" name="Rectangle: Rounded Corners 5">
            <a:extLst>
              <a:ext uri="{FF2B5EF4-FFF2-40B4-BE49-F238E27FC236}">
                <a16:creationId xmlns:a16="http://schemas.microsoft.com/office/drawing/2014/main" id="{3BA6E5B9-A430-41B4-850C-075F4948CA77}"/>
              </a:ext>
            </a:extLst>
          </p:cNvPr>
          <p:cNvSpPr/>
          <p:nvPr/>
        </p:nvSpPr>
        <p:spPr>
          <a:xfrm>
            <a:off x="418362" y="1035228"/>
            <a:ext cx="11058733" cy="783193"/>
          </a:xfrm>
          <a:prstGeom prst="roundRect">
            <a:avLst/>
          </a:prstGeom>
          <a:solidFill>
            <a:srgbClr val="0F2E50"/>
          </a:solidFill>
        </p:spPr>
        <p:txBody>
          <a:bodyPr wrap="square">
            <a:spAutoFit/>
          </a:bodyPr>
          <a:lstStyle/>
          <a:p>
            <a:pPr marL="798513"/>
            <a:r>
              <a:rPr lang="en-US" sz="2000" b="1" dirty="0">
                <a:solidFill>
                  <a:schemeClr val="bg1"/>
                </a:solidFill>
                <a:cs typeface="Arial" panose="020B0604020202020204" pitchFamily="34" charset="0"/>
              </a:rPr>
              <a:t>Problem Statement</a:t>
            </a:r>
            <a:r>
              <a:rPr lang="en-US" sz="2000" dirty="0">
                <a:solidFill>
                  <a:schemeClr val="bg1"/>
                </a:solidFill>
                <a:cs typeface="Arial" panose="020B0604020202020204" pitchFamily="34" charset="0"/>
              </a:rPr>
              <a:t>: Long-term stay hotel wants to improve resident experience and build brand loyalty</a:t>
            </a:r>
          </a:p>
        </p:txBody>
      </p:sp>
      <p:sp>
        <p:nvSpPr>
          <p:cNvPr id="7" name="Rectangle: Rounded Corners 6">
            <a:extLst>
              <a:ext uri="{FF2B5EF4-FFF2-40B4-BE49-F238E27FC236}">
                <a16:creationId xmlns:a16="http://schemas.microsoft.com/office/drawing/2014/main" id="{D4359D79-73A8-4B55-9943-751749251C21}"/>
              </a:ext>
            </a:extLst>
          </p:cNvPr>
          <p:cNvSpPr/>
          <p:nvPr/>
        </p:nvSpPr>
        <p:spPr>
          <a:xfrm>
            <a:off x="418362" y="2016189"/>
            <a:ext cx="11058733" cy="752034"/>
          </a:xfrm>
          <a:prstGeom prst="roundRect">
            <a:avLst/>
          </a:prstGeom>
          <a:solidFill>
            <a:schemeClr val="bg1">
              <a:lumMod val="65000"/>
            </a:schemeClr>
          </a:solidFill>
        </p:spPr>
        <p:txBody>
          <a:bodyPr wrap="square" anchor="ctr">
            <a:noAutofit/>
          </a:bodyPr>
          <a:lstStyle/>
          <a:p>
            <a:pPr marL="798513"/>
            <a:r>
              <a:rPr lang="en-US" sz="2000" b="1" dirty="0">
                <a:solidFill>
                  <a:schemeClr val="bg1"/>
                </a:solidFill>
                <a:cs typeface="Arial" panose="020B0604020202020204" pitchFamily="34" charset="0"/>
              </a:rPr>
              <a:t>Hypothesis: </a:t>
            </a:r>
            <a:r>
              <a:rPr lang="en-US" sz="2000" dirty="0">
                <a:solidFill>
                  <a:schemeClr val="bg1"/>
                </a:solidFill>
                <a:cs typeface="Arial" panose="020B0604020202020204" pitchFamily="34" charset="0"/>
              </a:rPr>
              <a:t>Redesign lobby with more modern aesthetics, comfortable furniture and a large TV</a:t>
            </a:r>
          </a:p>
        </p:txBody>
      </p:sp>
      <p:sp>
        <p:nvSpPr>
          <p:cNvPr id="9" name="Rectangle: Rounded Corners 8">
            <a:extLst>
              <a:ext uri="{FF2B5EF4-FFF2-40B4-BE49-F238E27FC236}">
                <a16:creationId xmlns:a16="http://schemas.microsoft.com/office/drawing/2014/main" id="{07C7E111-8400-4E80-A04B-AC0F4939E5BE}"/>
              </a:ext>
            </a:extLst>
          </p:cNvPr>
          <p:cNvSpPr/>
          <p:nvPr/>
        </p:nvSpPr>
        <p:spPr>
          <a:xfrm>
            <a:off x="418362" y="2897438"/>
            <a:ext cx="5497126" cy="536373"/>
          </a:xfrm>
          <a:prstGeom prst="roundRect">
            <a:avLst/>
          </a:prstGeom>
          <a:solidFill>
            <a:srgbClr val="185594"/>
          </a:solidFill>
        </p:spPr>
        <p:txBody>
          <a:bodyPr wrap="square" anchor="ctr">
            <a:noAutofit/>
          </a:bodyPr>
          <a:lstStyle/>
          <a:p>
            <a:pPr marL="115888" algn="ctr"/>
            <a:r>
              <a:rPr lang="en-US" sz="2000" b="1" dirty="0">
                <a:solidFill>
                  <a:schemeClr val="bg1"/>
                </a:solidFill>
                <a:cs typeface="Arial" panose="020B0604020202020204" pitchFamily="34" charset="0"/>
              </a:rPr>
              <a:t>User Research Findings</a:t>
            </a:r>
            <a:endParaRPr lang="en-US" sz="2000" dirty="0">
              <a:solidFill>
                <a:schemeClr val="bg1"/>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A5C11D8D-B3CE-4109-8870-8A336C9D6B7D}"/>
              </a:ext>
            </a:extLst>
          </p:cNvPr>
          <p:cNvSpPr/>
          <p:nvPr/>
        </p:nvSpPr>
        <p:spPr>
          <a:xfrm>
            <a:off x="6276513" y="2897438"/>
            <a:ext cx="5077287" cy="536373"/>
          </a:xfrm>
          <a:prstGeom prst="roundRect">
            <a:avLst/>
          </a:prstGeom>
          <a:solidFill>
            <a:srgbClr val="185594"/>
          </a:solidFill>
        </p:spPr>
        <p:txBody>
          <a:bodyPr wrap="square" anchor="ctr">
            <a:noAutofit/>
          </a:bodyPr>
          <a:lstStyle/>
          <a:p>
            <a:pPr algn="ctr"/>
            <a:r>
              <a:rPr lang="en-US" sz="2000" b="1" dirty="0">
                <a:solidFill>
                  <a:schemeClr val="bg1"/>
                </a:solidFill>
                <a:cs typeface="Arial" panose="020B0604020202020204" pitchFamily="34" charset="0"/>
              </a:rPr>
              <a:t>Impact</a:t>
            </a:r>
            <a:endParaRPr lang="en-US" sz="2000" dirty="0">
              <a:solidFill>
                <a:schemeClr val="bg1"/>
              </a:solidFill>
              <a:cs typeface="Arial" panose="020B0604020202020204" pitchFamily="34" charset="0"/>
            </a:endParaRPr>
          </a:p>
        </p:txBody>
      </p:sp>
      <p:sp>
        <p:nvSpPr>
          <p:cNvPr id="11" name="Rectangle: Rounded Corners 10">
            <a:extLst>
              <a:ext uri="{FF2B5EF4-FFF2-40B4-BE49-F238E27FC236}">
                <a16:creationId xmlns:a16="http://schemas.microsoft.com/office/drawing/2014/main" id="{7C831C33-6D15-430F-873A-78BF7FDC974B}"/>
              </a:ext>
            </a:extLst>
          </p:cNvPr>
          <p:cNvSpPr/>
          <p:nvPr/>
        </p:nvSpPr>
        <p:spPr>
          <a:xfrm>
            <a:off x="418362" y="5604422"/>
            <a:ext cx="11058733" cy="919401"/>
          </a:xfrm>
          <a:prstGeom prst="roundRect">
            <a:avLst/>
          </a:prstGeom>
          <a:solidFill>
            <a:srgbClr val="0F2E50"/>
          </a:solidFill>
        </p:spPr>
        <p:txBody>
          <a:bodyPr wrap="square">
            <a:spAutoFit/>
          </a:bodyPr>
          <a:lstStyle/>
          <a:p>
            <a:pPr marL="860425"/>
            <a:r>
              <a:rPr lang="en-US" sz="2400" b="1" dirty="0">
                <a:solidFill>
                  <a:schemeClr val="bg1"/>
                </a:solidFill>
                <a:cs typeface="Arial" panose="020B0604020202020204" pitchFamily="34" charset="0"/>
              </a:rPr>
              <a:t>Outcome: </a:t>
            </a:r>
            <a:r>
              <a:rPr lang="en-US" sz="2400" dirty="0">
                <a:solidFill>
                  <a:schemeClr val="bg1"/>
                </a:solidFill>
                <a:cs typeface="Arial" panose="020B0604020202020204" pitchFamily="34" charset="0"/>
              </a:rPr>
              <a:t>A year after the rollout, Marriott guest satisfaction increased by 16.8%.</a:t>
            </a:r>
          </a:p>
        </p:txBody>
      </p:sp>
      <p:sp>
        <p:nvSpPr>
          <p:cNvPr id="12" name="Rectangle 11">
            <a:extLst>
              <a:ext uri="{FF2B5EF4-FFF2-40B4-BE49-F238E27FC236}">
                <a16:creationId xmlns:a16="http://schemas.microsoft.com/office/drawing/2014/main" id="{E6C49235-A63D-42C8-841A-B2304819006A}"/>
              </a:ext>
            </a:extLst>
          </p:cNvPr>
          <p:cNvSpPr/>
          <p:nvPr/>
        </p:nvSpPr>
        <p:spPr>
          <a:xfrm>
            <a:off x="709548" y="3813691"/>
            <a:ext cx="5335479" cy="1631216"/>
          </a:xfrm>
          <a:prstGeom prst="rect">
            <a:avLst/>
          </a:prstGeom>
        </p:spPr>
        <p:txBody>
          <a:bodyPr wrap="square">
            <a:spAutoFit/>
          </a:bodyPr>
          <a:lstStyle/>
          <a:p>
            <a:r>
              <a:rPr lang="en-US" sz="2000" i="1" dirty="0">
                <a:ea typeface="Helvetica Neue"/>
                <a:cs typeface="Arial" panose="020B0604020202020204" pitchFamily="34" charset="0"/>
              </a:rPr>
              <a:t>	Residents viewed the lobby setting as 	“sad”</a:t>
            </a:r>
          </a:p>
          <a:p>
            <a:endParaRPr lang="en-US" sz="2000" i="1" dirty="0">
              <a:ea typeface="Helvetica Neue"/>
              <a:cs typeface="Arial" panose="020B0604020202020204" pitchFamily="34" charset="0"/>
            </a:endParaRPr>
          </a:p>
          <a:p>
            <a:r>
              <a:rPr lang="en-US" sz="2000" i="1" dirty="0">
                <a:ea typeface="Helvetica Neue"/>
                <a:cs typeface="Arial" panose="020B0604020202020204" pitchFamily="34" charset="0"/>
              </a:rPr>
              <a:t>	They want to find activities in the 	surrounding community</a:t>
            </a:r>
            <a:endParaRPr lang="en-US" sz="2000" i="1" dirty="0"/>
          </a:p>
        </p:txBody>
      </p:sp>
      <p:sp>
        <p:nvSpPr>
          <p:cNvPr id="13" name="Rectangle 12">
            <a:extLst>
              <a:ext uri="{FF2B5EF4-FFF2-40B4-BE49-F238E27FC236}">
                <a16:creationId xmlns:a16="http://schemas.microsoft.com/office/drawing/2014/main" id="{24BD35F3-22C8-4721-915D-D679345606FA}"/>
              </a:ext>
            </a:extLst>
          </p:cNvPr>
          <p:cNvSpPr/>
          <p:nvPr/>
        </p:nvSpPr>
        <p:spPr>
          <a:xfrm>
            <a:off x="6308501" y="3899709"/>
            <a:ext cx="3394797" cy="1323439"/>
          </a:xfrm>
          <a:prstGeom prst="rect">
            <a:avLst/>
          </a:prstGeom>
        </p:spPr>
        <p:txBody>
          <a:bodyPr wrap="square">
            <a:spAutoFit/>
          </a:bodyPr>
          <a:lstStyle/>
          <a:p>
            <a:r>
              <a:rPr lang="en-US" sz="2000" i="1" dirty="0">
                <a:cs typeface="Arial" panose="020B0604020202020204" pitchFamily="34" charset="0"/>
              </a:rPr>
              <a:t>Use budget to develop a community board in the lobby that’s updated by hotel concierge and residents</a:t>
            </a:r>
          </a:p>
        </p:txBody>
      </p:sp>
      <p:pic>
        <p:nvPicPr>
          <p:cNvPr id="14" name="Graphic 13">
            <a:extLst>
              <a:ext uri="{FF2B5EF4-FFF2-40B4-BE49-F238E27FC236}">
                <a16:creationId xmlns:a16="http://schemas.microsoft.com/office/drawing/2014/main" id="{BE0C0DE9-CD33-48BD-A569-52B3EA5F0B8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4896" y="1888776"/>
            <a:ext cx="465606" cy="465606"/>
          </a:xfrm>
          <a:prstGeom prst="rect">
            <a:avLst/>
          </a:prstGeom>
        </p:spPr>
      </p:pic>
      <p:pic>
        <p:nvPicPr>
          <p:cNvPr id="16" name="Graphic 15">
            <a:extLst>
              <a:ext uri="{FF2B5EF4-FFF2-40B4-BE49-F238E27FC236}">
                <a16:creationId xmlns:a16="http://schemas.microsoft.com/office/drawing/2014/main" id="{90EE87D9-1849-470E-8336-CC0F8736A6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0301" y="1148422"/>
            <a:ext cx="434795" cy="434795"/>
          </a:xfrm>
          <a:prstGeom prst="rect">
            <a:avLst/>
          </a:prstGeom>
        </p:spPr>
      </p:pic>
      <p:pic>
        <p:nvPicPr>
          <p:cNvPr id="18" name="Graphic 17">
            <a:extLst>
              <a:ext uri="{FF2B5EF4-FFF2-40B4-BE49-F238E27FC236}">
                <a16:creationId xmlns:a16="http://schemas.microsoft.com/office/drawing/2014/main" id="{F0C74D1B-F23C-4A49-9D2E-3CD75559C89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0781" y="5674320"/>
            <a:ext cx="575292" cy="575292"/>
          </a:xfrm>
          <a:prstGeom prst="rect">
            <a:avLst/>
          </a:prstGeom>
        </p:spPr>
      </p:pic>
      <p:sp>
        <p:nvSpPr>
          <p:cNvPr id="19" name="Isosceles Triangle 18">
            <a:extLst>
              <a:ext uri="{FF2B5EF4-FFF2-40B4-BE49-F238E27FC236}">
                <a16:creationId xmlns:a16="http://schemas.microsoft.com/office/drawing/2014/main" id="{4304D98B-3C76-4A46-B0D4-1848C1F0B6E5}"/>
              </a:ext>
            </a:extLst>
          </p:cNvPr>
          <p:cNvSpPr/>
          <p:nvPr/>
        </p:nvSpPr>
        <p:spPr>
          <a:xfrm rot="5400000">
            <a:off x="5708043" y="4242567"/>
            <a:ext cx="715089" cy="2514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B650822A-0745-4FC5-B90A-2B665758A8B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798" y="4751343"/>
            <a:ext cx="439238" cy="439238"/>
          </a:xfrm>
          <a:prstGeom prst="rect">
            <a:avLst/>
          </a:prstGeom>
        </p:spPr>
      </p:pic>
      <p:pic>
        <p:nvPicPr>
          <p:cNvPr id="23" name="Graphic 22">
            <a:extLst>
              <a:ext uri="{FF2B5EF4-FFF2-40B4-BE49-F238E27FC236}">
                <a16:creationId xmlns:a16="http://schemas.microsoft.com/office/drawing/2014/main" id="{A3C7F9F2-7A53-4EFD-8798-1874E413B0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7758" y="3781787"/>
            <a:ext cx="439238" cy="439238"/>
          </a:xfrm>
          <a:prstGeom prst="rect">
            <a:avLst/>
          </a:prstGeom>
        </p:spPr>
      </p:pic>
      <p:pic>
        <p:nvPicPr>
          <p:cNvPr id="25" name="Graphic 24">
            <a:extLst>
              <a:ext uri="{FF2B5EF4-FFF2-40B4-BE49-F238E27FC236}">
                <a16:creationId xmlns:a16="http://schemas.microsoft.com/office/drawing/2014/main" id="{512665B9-3144-46D8-A2D5-2B32DEBD5304}"/>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r="19772"/>
          <a:stretch/>
        </p:blipFill>
        <p:spPr>
          <a:xfrm>
            <a:off x="9703298" y="3646803"/>
            <a:ext cx="1358837" cy="1857182"/>
          </a:xfrm>
          <a:prstGeom prst="rect">
            <a:avLst/>
          </a:prstGeom>
        </p:spPr>
      </p:pic>
    </p:spTree>
    <p:extLst>
      <p:ext uri="{BB962C8B-B14F-4D97-AF65-F5344CB8AC3E}">
        <p14:creationId xmlns:p14="http://schemas.microsoft.com/office/powerpoint/2010/main" val="31532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353421" y="1601163"/>
            <a:ext cx="4328697" cy="4062074"/>
          </a:xfrm>
        </p:spPr>
        <p:txBody>
          <a:bodyPr>
            <a:noAutofit/>
          </a:bodyPr>
          <a:lstStyle/>
          <a:p>
            <a:r>
              <a:rPr lang="en-US" sz="5300" dirty="0">
                <a:solidFill>
                  <a:schemeClr val="tx1"/>
                </a:solidFill>
              </a:rPr>
              <a:t>You can’t fix everything at once.</a:t>
            </a:r>
            <a:br>
              <a:rPr lang="en-US" sz="5300" dirty="0">
                <a:solidFill>
                  <a:schemeClr val="tx1"/>
                </a:solidFill>
              </a:rPr>
            </a:br>
            <a:br>
              <a:rPr lang="en-US" sz="5300" dirty="0">
                <a:solidFill>
                  <a:schemeClr val="tx1"/>
                </a:solidFill>
              </a:rPr>
            </a:br>
            <a:br>
              <a:rPr lang="en-US" sz="5300" dirty="0">
                <a:solidFill>
                  <a:schemeClr val="tx1"/>
                </a:solidFill>
              </a:rPr>
            </a:br>
            <a:br>
              <a:rPr lang="en-US" sz="4900" b="0" dirty="0">
                <a:solidFill>
                  <a:schemeClr val="tx1"/>
                </a:solidFill>
                <a:latin typeface="Calibri" panose="020F0502020204030204" pitchFamily="34" charset="0"/>
              </a:rPr>
            </a:br>
            <a:r>
              <a:rPr lang="en-US" sz="2400" b="0" dirty="0">
                <a:solidFill>
                  <a:schemeClr val="tx1"/>
                </a:solidFill>
                <a:latin typeface="Calibri" panose="020F0502020204030204" pitchFamily="34" charset="0"/>
              </a:rPr>
              <a:t>“</a:t>
            </a:r>
            <a:r>
              <a:rPr lang="en-US" sz="2400" b="0" i="1" dirty="0">
                <a:solidFill>
                  <a:schemeClr val="tx1"/>
                </a:solidFill>
                <a:latin typeface="Calibri" panose="020F0502020204030204" pitchFamily="34" charset="0"/>
              </a:rPr>
              <a:t>Test fast. Fail fast. Adjust fast.</a:t>
            </a: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18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5" name="Text Placeholder 5">
            <a:extLst>
              <a:ext uri="{FF2B5EF4-FFF2-40B4-BE49-F238E27FC236}">
                <a16:creationId xmlns:a16="http://schemas.microsoft.com/office/drawing/2014/main" id="{43DB45A7-3590-1D43-8D53-C917B1EC3D9D}"/>
              </a:ext>
            </a:extLst>
          </p:cNvPr>
          <p:cNvSpPr>
            <a:spLocks noGrp="1"/>
          </p:cNvSpPr>
          <p:nvPr>
            <p:ph type="body" sz="quarter" idx="14"/>
          </p:nvPr>
        </p:nvSpPr>
        <p:spPr>
          <a:xfrm>
            <a:off x="508453" y="5686025"/>
            <a:ext cx="2908662" cy="670327"/>
          </a:xfrm>
        </p:spPr>
        <p:txBody>
          <a:bodyPr>
            <a:normAutofit/>
          </a:bodyPr>
          <a:lstStyle/>
          <a:p>
            <a:r>
              <a:rPr lang="en-US" sz="1800" dirty="0">
                <a:solidFill>
                  <a:schemeClr val="tx1"/>
                </a:solidFill>
                <a:latin typeface="Calibri" panose="020F0502020204030204" pitchFamily="34" charset="0"/>
              </a:rPr>
              <a:t>Tom Peters</a:t>
            </a:r>
          </a:p>
        </p:txBody>
      </p:sp>
      <p:pic>
        <p:nvPicPr>
          <p:cNvPr id="6" name="Picture 5">
            <a:extLst>
              <a:ext uri="{FF2B5EF4-FFF2-40B4-BE49-F238E27FC236}">
                <a16:creationId xmlns:a16="http://schemas.microsoft.com/office/drawing/2014/main" id="{F453E1F3-E117-D745-8D64-C3D8323A0F2E}"/>
              </a:ext>
            </a:extLst>
          </p:cNvPr>
          <p:cNvPicPr>
            <a:picLocks noChangeAspect="1"/>
          </p:cNvPicPr>
          <p:nvPr/>
        </p:nvPicPr>
        <p:blipFill>
          <a:blip r:embed="rId2"/>
          <a:stretch>
            <a:fillRect/>
          </a:stretch>
        </p:blipFill>
        <p:spPr>
          <a:xfrm>
            <a:off x="4738000" y="895350"/>
            <a:ext cx="7100579" cy="5272595"/>
          </a:xfrm>
          <a:prstGeom prst="rect">
            <a:avLst/>
          </a:prstGeom>
        </p:spPr>
      </p:pic>
    </p:spTree>
    <p:extLst>
      <p:ext uri="{BB962C8B-B14F-4D97-AF65-F5344CB8AC3E}">
        <p14:creationId xmlns:p14="http://schemas.microsoft.com/office/powerpoint/2010/main" val="881574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0BB-FECB-D34B-AAAB-9CB9F6B0E76F}"/>
              </a:ext>
            </a:extLst>
          </p:cNvPr>
          <p:cNvSpPr>
            <a:spLocks noGrp="1"/>
          </p:cNvSpPr>
          <p:nvPr>
            <p:ph type="title"/>
          </p:nvPr>
        </p:nvSpPr>
        <p:spPr>
          <a:xfrm>
            <a:off x="779796" y="466979"/>
            <a:ext cx="10515600" cy="685800"/>
          </a:xfrm>
        </p:spPr>
        <p:txBody>
          <a:bodyPr>
            <a:normAutofit/>
          </a:bodyPr>
          <a:lstStyle/>
          <a:p>
            <a:r>
              <a:rPr lang="en-US" sz="2900" dirty="0">
                <a:solidFill>
                  <a:srgbClr val="1F5493"/>
                </a:solidFill>
                <a:latin typeface="Calibri" panose="020F0502020204030204" pitchFamily="34" charset="0"/>
                <a:ea typeface="Helvetica Neue"/>
                <a:cs typeface="Calibri" panose="020F0502020204030204" pitchFamily="34" charset="0"/>
                <a:sym typeface="Helvetica Neue"/>
              </a:rPr>
              <a:t>Minimum Viable Products (MVPs) over Big Bang</a:t>
            </a:r>
          </a:p>
        </p:txBody>
      </p:sp>
      <p:sp>
        <p:nvSpPr>
          <p:cNvPr id="3" name="Slide Number Placeholder 2">
            <a:extLst>
              <a:ext uri="{FF2B5EF4-FFF2-40B4-BE49-F238E27FC236}">
                <a16:creationId xmlns:a16="http://schemas.microsoft.com/office/drawing/2014/main" id="{EAD41A1E-CC8D-8C41-80B3-07C6B10334AB}"/>
              </a:ext>
            </a:extLst>
          </p:cNvPr>
          <p:cNvSpPr>
            <a:spLocks noGrp="1"/>
          </p:cNvSpPr>
          <p:nvPr>
            <p:ph type="sldNum" sz="quarter" idx="12"/>
          </p:nvPr>
        </p:nvSpPr>
        <p:spPr/>
        <p:txBody>
          <a:bodyPr/>
          <a:lstStyle/>
          <a:p>
            <a:fld id="{E573346A-FCA4-684E-8D18-26E8324063ED}" type="slidenum">
              <a:rPr lang="en-US" smtClean="0"/>
              <a:t>38</a:t>
            </a:fld>
            <a:endParaRPr lang="en-US" dirty="0"/>
          </a:p>
        </p:txBody>
      </p:sp>
      <p:pic>
        <p:nvPicPr>
          <p:cNvPr id="6" name="Picture 5" descr="A bicycle parked on a sidewalk&#10;&#10;Description automatically generated">
            <a:extLst>
              <a:ext uri="{FF2B5EF4-FFF2-40B4-BE49-F238E27FC236}">
                <a16:creationId xmlns:a16="http://schemas.microsoft.com/office/drawing/2014/main" id="{AEA2FF13-3A05-1C44-8E1A-DCF97E52EB7E}"/>
              </a:ext>
            </a:extLst>
          </p:cNvPr>
          <p:cNvPicPr>
            <a:picLocks noChangeAspect="1"/>
          </p:cNvPicPr>
          <p:nvPr/>
        </p:nvPicPr>
        <p:blipFill>
          <a:blip r:embed="rId2"/>
          <a:stretch>
            <a:fillRect/>
          </a:stretch>
        </p:blipFill>
        <p:spPr>
          <a:xfrm>
            <a:off x="409757" y="1965559"/>
            <a:ext cx="5308556" cy="3249957"/>
          </a:xfrm>
          <a:prstGeom prst="rect">
            <a:avLst/>
          </a:prstGeom>
        </p:spPr>
      </p:pic>
      <p:pic>
        <p:nvPicPr>
          <p:cNvPr id="7" name="Picture 6" descr="A car parked on the side of a fence&#10;&#10;Description automatically generated">
            <a:extLst>
              <a:ext uri="{FF2B5EF4-FFF2-40B4-BE49-F238E27FC236}">
                <a16:creationId xmlns:a16="http://schemas.microsoft.com/office/drawing/2014/main" id="{49E06B5C-5C3B-2142-BD11-22488FBDF64B}"/>
              </a:ext>
            </a:extLst>
          </p:cNvPr>
          <p:cNvPicPr>
            <a:picLocks noChangeAspect="1"/>
          </p:cNvPicPr>
          <p:nvPr/>
        </p:nvPicPr>
        <p:blipFill>
          <a:blip r:embed="rId3"/>
          <a:stretch>
            <a:fillRect/>
          </a:stretch>
        </p:blipFill>
        <p:spPr>
          <a:xfrm>
            <a:off x="6473689" y="1965558"/>
            <a:ext cx="5257800" cy="3249957"/>
          </a:xfrm>
          <a:prstGeom prst="rect">
            <a:avLst/>
          </a:prstGeom>
        </p:spPr>
      </p:pic>
    </p:spTree>
    <p:extLst>
      <p:ext uri="{BB962C8B-B14F-4D97-AF65-F5344CB8AC3E}">
        <p14:creationId xmlns:p14="http://schemas.microsoft.com/office/powerpoint/2010/main" val="905171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5" name="Shape 705"/>
          <p:cNvSpPr txBox="1">
            <a:spLocks noGrp="1"/>
          </p:cNvSpPr>
          <p:nvPr>
            <p:ph type="sldNum" idx="12"/>
          </p:nvPr>
        </p:nvSpPr>
        <p:spPr>
          <a:xfrm>
            <a:off x="9525000" y="5624514"/>
            <a:ext cx="685800" cy="273844"/>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39</a:t>
            </a:fld>
            <a:endParaRPr dirty="0"/>
          </a:p>
        </p:txBody>
      </p:sp>
      <p:pic>
        <p:nvPicPr>
          <p:cNvPr id="706" name="Shape 706" descr="Screen Shot 2018-01-17 at 1.36.53 PM.png"/>
          <p:cNvPicPr preferRelativeResize="0"/>
          <p:nvPr/>
        </p:nvPicPr>
        <p:blipFill rotWithShape="1">
          <a:blip r:embed="rId3">
            <a:alphaModFix/>
          </a:blip>
          <a:srcRect/>
          <a:stretch/>
        </p:blipFill>
        <p:spPr>
          <a:xfrm>
            <a:off x="1626013" y="1063330"/>
            <a:ext cx="8939975" cy="5562265"/>
          </a:xfrm>
          <a:prstGeom prst="rect">
            <a:avLst/>
          </a:prstGeom>
          <a:noFill/>
          <a:ln>
            <a:noFill/>
          </a:ln>
        </p:spPr>
      </p:pic>
      <p:sp>
        <p:nvSpPr>
          <p:cNvPr id="5" name="Title 1">
            <a:extLst>
              <a:ext uri="{FF2B5EF4-FFF2-40B4-BE49-F238E27FC236}">
                <a16:creationId xmlns:a16="http://schemas.microsoft.com/office/drawing/2014/main" id="{ADF21F13-7B37-EA4E-805F-64D0CA115C26}"/>
              </a:ext>
            </a:extLst>
          </p:cNvPr>
          <p:cNvSpPr>
            <a:spLocks noGrp="1"/>
          </p:cNvSpPr>
          <p:nvPr>
            <p:ph type="title"/>
          </p:nvPr>
        </p:nvSpPr>
        <p:spPr>
          <a:xfrm>
            <a:off x="323162" y="232407"/>
            <a:ext cx="11545677" cy="830923"/>
          </a:xfrm>
        </p:spPr>
        <p:txBody>
          <a:bodyPr>
            <a:normAutofit/>
          </a:bodyPr>
          <a:lstStyle/>
          <a:p>
            <a:r>
              <a:rPr lang="en-US" sz="3200" kern="1200" dirty="0">
                <a:solidFill>
                  <a:srgbClr val="1F5493"/>
                </a:solidFill>
                <a:latin typeface="Calibri" panose="020F0502020204030204" pitchFamily="34" charset="0"/>
                <a:cs typeface="Calibri" panose="020F0502020204030204" pitchFamily="34" charset="0"/>
              </a:rPr>
              <a:t>Example: MVP for TRANSPORTATION (not a car)</a:t>
            </a:r>
          </a:p>
        </p:txBody>
      </p:sp>
      <p:sp>
        <p:nvSpPr>
          <p:cNvPr id="3" name="Footer Placeholder 2">
            <a:extLst>
              <a:ext uri="{FF2B5EF4-FFF2-40B4-BE49-F238E27FC236}">
                <a16:creationId xmlns:a16="http://schemas.microsoft.com/office/drawing/2014/main" id="{C45E90BF-A158-844F-8C67-1A55172B155B}"/>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286598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E1BB-04A7-DA49-A55B-00495952EB3E}"/>
              </a:ext>
            </a:extLst>
          </p:cNvPr>
          <p:cNvSpPr>
            <a:spLocks noGrp="1"/>
          </p:cNvSpPr>
          <p:nvPr>
            <p:ph type="title"/>
          </p:nvPr>
        </p:nvSpPr>
        <p:spPr/>
        <p:txBody>
          <a:bodyPr>
            <a:normAutofit/>
          </a:bodyPr>
          <a:lstStyle/>
          <a:p>
            <a:r>
              <a:rPr lang="en-US" sz="3200" dirty="0">
                <a:solidFill>
                  <a:srgbClr val="1F5493"/>
                </a:solidFill>
                <a:latin typeface="Calibri" panose="020F0502020204030204" pitchFamily="34" charset="0"/>
                <a:ea typeface="Helvetica Neue"/>
                <a:cs typeface="Calibri" panose="020F0502020204030204" pitchFamily="34" charset="0"/>
              </a:rPr>
              <a:t>Topics</a:t>
            </a:r>
          </a:p>
        </p:txBody>
      </p:sp>
      <p:sp>
        <p:nvSpPr>
          <p:cNvPr id="3" name="Content Placeholder 2">
            <a:extLst>
              <a:ext uri="{FF2B5EF4-FFF2-40B4-BE49-F238E27FC236}">
                <a16:creationId xmlns:a16="http://schemas.microsoft.com/office/drawing/2014/main" id="{8AE4988C-D062-3240-8C2D-66AF08D5A94C}"/>
              </a:ext>
            </a:extLst>
          </p:cNvPr>
          <p:cNvSpPr>
            <a:spLocks noGrp="1"/>
          </p:cNvSpPr>
          <p:nvPr>
            <p:ph sz="quarter" idx="13"/>
          </p:nvPr>
        </p:nvSpPr>
        <p:spPr>
          <a:xfrm>
            <a:off x="838199" y="1417319"/>
            <a:ext cx="5392784" cy="4464685"/>
          </a:xfrm>
        </p:spPr>
        <p:txBody>
          <a:bodyPr/>
          <a:lstStyle/>
          <a:p>
            <a:r>
              <a:rPr lang="en-US" dirty="0">
                <a:latin typeface="Calibri" panose="020F0502020204030204" pitchFamily="34" charset="0"/>
                <a:cs typeface="Calibri" panose="020F0502020204030204" pitchFamily="34" charset="0"/>
              </a:rPr>
              <a:t>Delivering better digital products to users</a:t>
            </a:r>
          </a:p>
          <a:p>
            <a:pPr lvl="1"/>
            <a:r>
              <a:rPr lang="en-US" dirty="0">
                <a:latin typeface="Calibri" panose="020F0502020204030204" pitchFamily="34" charset="0"/>
                <a:cs typeface="Calibri" panose="020F0502020204030204" pitchFamily="34" charset="0"/>
              </a:rPr>
              <a:t>Digital Product Management</a:t>
            </a:r>
          </a:p>
          <a:p>
            <a:pPr lvl="1"/>
            <a:r>
              <a:rPr lang="en-US" dirty="0">
                <a:latin typeface="Calibri" panose="020F0502020204030204" pitchFamily="34" charset="0"/>
                <a:cs typeface="Calibri" panose="020F0502020204030204" pitchFamily="34" charset="0"/>
              </a:rPr>
              <a:t>Human Centered Design</a:t>
            </a:r>
          </a:p>
          <a:p>
            <a:pPr lvl="1"/>
            <a:r>
              <a:rPr lang="en-US" dirty="0">
                <a:latin typeface="Calibri" panose="020F0502020204030204" pitchFamily="34" charset="0"/>
                <a:cs typeface="Calibri" panose="020F0502020204030204" pitchFamily="34" charset="0"/>
              </a:rPr>
              <a:t>Agile </a:t>
            </a:r>
          </a:p>
          <a:p>
            <a:pPr lvl="1"/>
            <a:r>
              <a:rPr lang="en-US" dirty="0">
                <a:latin typeface="Calibri" panose="020F0502020204030204" pitchFamily="34" charset="0"/>
                <a:cs typeface="Calibri" panose="020F0502020204030204" pitchFamily="34" charset="0"/>
              </a:rPr>
              <a:t>DevOps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Buy-first and cloud-first VA approach</a:t>
            </a:r>
          </a:p>
          <a:p>
            <a:pPr lvl="1"/>
            <a:r>
              <a:rPr lang="en-US" dirty="0">
                <a:latin typeface="Calibri" panose="020F0502020204030204" pitchFamily="34" charset="0"/>
                <a:cs typeface="Calibri" panose="020F0502020204030204" pitchFamily="34" charset="0"/>
              </a:rPr>
              <a:t>Software as a Service (SaaS)</a:t>
            </a:r>
          </a:p>
        </p:txBody>
      </p:sp>
      <p:sp>
        <p:nvSpPr>
          <p:cNvPr id="4" name="Slide Number Placeholder 3">
            <a:extLst>
              <a:ext uri="{FF2B5EF4-FFF2-40B4-BE49-F238E27FC236}">
                <a16:creationId xmlns:a16="http://schemas.microsoft.com/office/drawing/2014/main" id="{2F85A8B8-03FF-7E4F-BA15-43C1E8C042EC}"/>
              </a:ext>
            </a:extLst>
          </p:cNvPr>
          <p:cNvSpPr>
            <a:spLocks noGrp="1"/>
          </p:cNvSpPr>
          <p:nvPr>
            <p:ph type="sldNum" sz="quarter" idx="12"/>
          </p:nvPr>
        </p:nvSpPr>
        <p:spPr>
          <a:xfrm>
            <a:off x="8610600" y="6310312"/>
            <a:ext cx="2743200" cy="365125"/>
          </a:xfrm>
        </p:spPr>
        <p:txBody>
          <a:bodyPr/>
          <a:lstStyle/>
          <a:p>
            <a:fld id="{E573346A-FCA4-684E-8D18-26E8324063ED}" type="slidenum">
              <a:rPr lang="en-US" smtClean="0"/>
              <a:t>4</a:t>
            </a:fld>
            <a:endParaRPr lang="en-US" dirty="0"/>
          </a:p>
        </p:txBody>
      </p:sp>
      <p:sp>
        <p:nvSpPr>
          <p:cNvPr id="7" name="TextBox 6">
            <a:extLst>
              <a:ext uri="{FF2B5EF4-FFF2-40B4-BE49-F238E27FC236}">
                <a16:creationId xmlns:a16="http://schemas.microsoft.com/office/drawing/2014/main" id="{85870732-E009-6140-993D-BD1872AB1EE1}"/>
              </a:ext>
            </a:extLst>
          </p:cNvPr>
          <p:cNvSpPr txBox="1"/>
          <p:nvPr/>
        </p:nvSpPr>
        <p:spPr>
          <a:xfrm>
            <a:off x="7043468" y="1259175"/>
            <a:ext cx="4310332" cy="4339650"/>
          </a:xfrm>
          <a:prstGeom prst="rect">
            <a:avLst/>
          </a:prstGeom>
          <a:solidFill>
            <a:schemeClr val="tx2"/>
          </a:solidFill>
        </p:spPr>
        <p:txBody>
          <a:bodyPr wrap="square" rtlCol="0">
            <a:spAutoFit/>
          </a:bodyPr>
          <a:lstStyle/>
          <a:p>
            <a:pPr algn="ctr">
              <a:spcBef>
                <a:spcPts val="1800"/>
              </a:spcBef>
            </a:pPr>
            <a:r>
              <a:rPr lang="en-US" sz="2400" i="1" dirty="0">
                <a:solidFill>
                  <a:schemeClr val="bg1"/>
                </a:solidFill>
                <a:latin typeface="Calibri" panose="020F0502020204030204" pitchFamily="34" charset="0"/>
                <a:cs typeface="Calibri" panose="020F0502020204030204" pitchFamily="34" charset="0"/>
              </a:rPr>
              <a:t>“What can I do Monday”</a:t>
            </a:r>
          </a:p>
          <a:p>
            <a:pPr algn="ctr">
              <a:spcBef>
                <a:spcPts val="1800"/>
              </a:spcBef>
            </a:pPr>
            <a:endParaRPr lang="en-US" sz="200" i="1" dirty="0">
              <a:solidFill>
                <a:schemeClr val="bg1"/>
              </a:solidFill>
              <a:latin typeface="Calibri" panose="020F0502020204030204" pitchFamily="34" charset="0"/>
              <a:cs typeface="Calibri" panose="020F0502020204030204" pitchFamily="34" charset="0"/>
            </a:endParaRPr>
          </a:p>
          <a:p>
            <a:pPr marL="285750" indent="-285750">
              <a:spcBef>
                <a:spcPts val="1800"/>
              </a:spcBef>
              <a:buFont typeface="Arial" panose="020B0604020202020204" pitchFamily="34" charset="0"/>
              <a:buChar char="•"/>
            </a:pPr>
            <a:r>
              <a:rPr lang="en-US" sz="2000" i="1" dirty="0">
                <a:solidFill>
                  <a:schemeClr val="bg1"/>
                </a:solidFill>
                <a:latin typeface="Calibri" panose="020F0502020204030204" pitchFamily="34" charset="0"/>
                <a:cs typeface="Calibri" panose="020F0502020204030204" pitchFamily="34" charset="0"/>
              </a:rPr>
              <a:t>Make it easier to do business with us</a:t>
            </a:r>
          </a:p>
          <a:p>
            <a:pPr marL="285750" indent="-285750">
              <a:spcBef>
                <a:spcPts val="1800"/>
              </a:spcBef>
              <a:buFont typeface="Arial" panose="020B0604020202020204" pitchFamily="34" charset="0"/>
              <a:buChar char="•"/>
            </a:pPr>
            <a:r>
              <a:rPr lang="en-US" sz="2000" i="1" dirty="0">
                <a:solidFill>
                  <a:schemeClr val="bg1"/>
                </a:solidFill>
                <a:latin typeface="Calibri" panose="020F0502020204030204" pitchFamily="34" charset="0"/>
                <a:cs typeface="Calibri" panose="020F0502020204030204" pitchFamily="34" charset="0"/>
              </a:rPr>
              <a:t>Understand the real problem /  need</a:t>
            </a:r>
          </a:p>
          <a:p>
            <a:pPr marL="285750" indent="-285750">
              <a:spcBef>
                <a:spcPts val="1800"/>
              </a:spcBef>
              <a:buFont typeface="Arial" panose="020B0604020202020204" pitchFamily="34" charset="0"/>
              <a:buChar char="•"/>
            </a:pPr>
            <a:r>
              <a:rPr lang="en-US" sz="2000" i="1" dirty="0">
                <a:solidFill>
                  <a:schemeClr val="bg1"/>
                </a:solidFill>
                <a:latin typeface="Calibri" panose="020F0502020204030204" pitchFamily="34" charset="0"/>
                <a:cs typeface="Calibri" panose="020F0502020204030204" pitchFamily="34" charset="0"/>
              </a:rPr>
              <a:t>Work is small, empowered teams</a:t>
            </a:r>
          </a:p>
          <a:p>
            <a:pPr marL="285750" indent="-285750">
              <a:spcBef>
                <a:spcPts val="1800"/>
              </a:spcBef>
              <a:buFont typeface="Arial" panose="020B0604020202020204" pitchFamily="34" charset="0"/>
              <a:buChar char="•"/>
            </a:pPr>
            <a:r>
              <a:rPr lang="en-US" sz="2000" i="1" dirty="0">
                <a:solidFill>
                  <a:schemeClr val="bg1"/>
                </a:solidFill>
                <a:latin typeface="Calibri" panose="020F0502020204030204" pitchFamily="34" charset="0"/>
                <a:cs typeface="Calibri" panose="020F0502020204030204" pitchFamily="34" charset="0"/>
              </a:rPr>
              <a:t>Make it easier to deliver great products to our users (faster!)</a:t>
            </a:r>
          </a:p>
          <a:p>
            <a:pPr marL="285750" indent="-285750">
              <a:spcBef>
                <a:spcPts val="1800"/>
              </a:spcBef>
              <a:buFont typeface="Arial" panose="020B0604020202020204" pitchFamily="34" charset="0"/>
              <a:buChar char="•"/>
            </a:pPr>
            <a:r>
              <a:rPr lang="en-US" sz="2000" i="1" dirty="0">
                <a:solidFill>
                  <a:schemeClr val="bg1"/>
                </a:solidFill>
                <a:latin typeface="Calibri" panose="020F0502020204030204" pitchFamily="34" charset="0"/>
                <a:cs typeface="Calibri" panose="020F0502020204030204" pitchFamily="34" charset="0"/>
              </a:rPr>
              <a:t>Make it possible for you to pivot based on user feedback and data</a:t>
            </a:r>
          </a:p>
          <a:p>
            <a:endParaRPr lang="en-US" sz="2000" dirty="0">
              <a:solidFill>
                <a:schemeClr val="bg1"/>
              </a:solidFill>
            </a:endParaRPr>
          </a:p>
        </p:txBody>
      </p:sp>
    </p:spTree>
    <p:extLst>
      <p:ext uri="{BB962C8B-B14F-4D97-AF65-F5344CB8AC3E}">
        <p14:creationId xmlns:p14="http://schemas.microsoft.com/office/powerpoint/2010/main" val="776513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609600" y="1076328"/>
            <a:ext cx="10972800" cy="3895722"/>
          </a:xfrm>
        </p:spPr>
        <p:txBody>
          <a:bodyPr>
            <a:normAutofit/>
          </a:bodyPr>
          <a:lstStyle/>
          <a:p>
            <a:r>
              <a:rPr lang="en-US" dirty="0">
                <a:solidFill>
                  <a:schemeClr val="lt1"/>
                </a:solidFill>
                <a:latin typeface="Helvetica Neue"/>
                <a:ea typeface="Helvetica Neue"/>
                <a:cs typeface="Helvetica Neue"/>
                <a:sym typeface="Helvetica Neue"/>
              </a:rPr>
              <a:t>Making it easier to adopt Software as a Service (SaaS) at VA</a:t>
            </a: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r>
              <a:rPr lang="en-US" sz="3100" dirty="0">
                <a:solidFill>
                  <a:schemeClr val="tx1"/>
                </a:solidFill>
              </a:rPr>
              <a:t>“</a:t>
            </a:r>
            <a:r>
              <a:rPr lang="en-US" sz="2800" i="1" dirty="0">
                <a:solidFill>
                  <a:schemeClr val="lt1"/>
                </a:solidFill>
                <a:latin typeface="Calibri" panose="020F0502020204030204" pitchFamily="34" charset="0"/>
                <a:ea typeface="Helvetica Neue"/>
                <a:cs typeface="Calibri" panose="020F0502020204030204" pitchFamily="34" charset="0"/>
              </a:rPr>
              <a:t>So much of what we call ‘management’ consists of making it difficult for people to work.”</a:t>
            </a:r>
          </a:p>
        </p:txBody>
      </p:sp>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smtClean="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sp>
        <p:nvSpPr>
          <p:cNvPr id="6" name="Text Placeholder 5">
            <a:extLst>
              <a:ext uri="{FF2B5EF4-FFF2-40B4-BE49-F238E27FC236}">
                <a16:creationId xmlns:a16="http://schemas.microsoft.com/office/drawing/2014/main" id="{BD72048C-E8E7-CE4D-8D9F-9966981141FD}"/>
              </a:ext>
            </a:extLst>
          </p:cNvPr>
          <p:cNvSpPr>
            <a:spLocks noGrp="1"/>
          </p:cNvSpPr>
          <p:nvPr>
            <p:ph type="body" sz="quarter" idx="14"/>
          </p:nvPr>
        </p:nvSpPr>
        <p:spPr>
          <a:xfrm>
            <a:off x="609600" y="5111345"/>
            <a:ext cx="10058400" cy="670327"/>
          </a:xfrm>
        </p:spPr>
        <p:txBody>
          <a:bodyPr>
            <a:normAutofit/>
          </a:bodyPr>
          <a:lstStyle/>
          <a:p>
            <a:r>
              <a:rPr lang="en-US" sz="2000" dirty="0">
                <a:solidFill>
                  <a:schemeClr val="tx1"/>
                </a:solidFill>
              </a:rPr>
              <a:t>Peter</a:t>
            </a:r>
            <a:r>
              <a:rPr lang="en-US" sz="2000" dirty="0"/>
              <a:t> </a:t>
            </a:r>
            <a:r>
              <a:rPr lang="en-US" sz="2000" dirty="0">
                <a:solidFill>
                  <a:schemeClr val="tx1"/>
                </a:solidFill>
              </a:rPr>
              <a:t>Drucker</a:t>
            </a:r>
          </a:p>
        </p:txBody>
      </p:sp>
      <p:sp>
        <p:nvSpPr>
          <p:cNvPr id="4" name="Footer Placeholder 3">
            <a:extLst>
              <a:ext uri="{FF2B5EF4-FFF2-40B4-BE49-F238E27FC236}">
                <a16:creationId xmlns:a16="http://schemas.microsoft.com/office/drawing/2014/main" id="{5B5C93D6-9B13-BD44-8E5F-2531D18286F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6584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14A8-FD13-FF45-8176-0FD0D63A1357}"/>
              </a:ext>
            </a:extLst>
          </p:cNvPr>
          <p:cNvSpPr>
            <a:spLocks noGrp="1"/>
          </p:cNvSpPr>
          <p:nvPr>
            <p:ph type="title"/>
          </p:nvPr>
        </p:nvSpPr>
        <p:spPr/>
        <p:txBody>
          <a:bodyPr>
            <a:normAutofit/>
          </a:bodyPr>
          <a:lstStyle/>
          <a:p>
            <a:pPr>
              <a:lnSpc>
                <a:spcPct val="100000"/>
              </a:lnSpc>
              <a:spcBef>
                <a:spcPts val="0"/>
              </a:spcBef>
              <a:buClr>
                <a:schemeClr val="accent1"/>
              </a:buClr>
              <a:buSzPts val="2800"/>
            </a:pPr>
            <a:r>
              <a:rPr lang="en-US" sz="2600" dirty="0">
                <a:solidFill>
                  <a:srgbClr val="1F5493"/>
                </a:solidFill>
                <a:latin typeface="Calibri" panose="020F0502020204030204" pitchFamily="34" charset="0"/>
                <a:ea typeface="Helvetica Neue"/>
                <a:cs typeface="Calibri" panose="020F0502020204030204" pitchFamily="34" charset="0"/>
                <a:sym typeface="Helvetica Neue"/>
              </a:rPr>
              <a:t>We need to do better, and we will do better!</a:t>
            </a:r>
          </a:p>
        </p:txBody>
      </p:sp>
      <p:sp>
        <p:nvSpPr>
          <p:cNvPr id="3" name="Content Placeholder 2">
            <a:extLst>
              <a:ext uri="{FF2B5EF4-FFF2-40B4-BE49-F238E27FC236}">
                <a16:creationId xmlns:a16="http://schemas.microsoft.com/office/drawing/2014/main" id="{3FD6AD68-3C5D-1E4D-BDC4-48BBE5A0648D}"/>
              </a:ext>
            </a:extLst>
          </p:cNvPr>
          <p:cNvSpPr>
            <a:spLocks noGrp="1"/>
          </p:cNvSpPr>
          <p:nvPr>
            <p:ph sz="quarter" idx="12"/>
          </p:nvPr>
        </p:nvSpPr>
        <p:spPr>
          <a:xfrm>
            <a:off x="490584" y="2133599"/>
            <a:ext cx="5749834" cy="4258799"/>
          </a:xfrm>
        </p:spPr>
        <p:txBody>
          <a:bodyPr>
            <a:noAutofit/>
          </a:bodyPr>
          <a:lstStyle/>
          <a:p>
            <a:pPr>
              <a:lnSpc>
                <a:spcPct val="150000"/>
              </a:lnSpc>
              <a:spcBef>
                <a:spcPts val="1600"/>
              </a:spcBef>
            </a:pPr>
            <a:r>
              <a:rPr lang="en-US" sz="2000" dirty="0">
                <a:latin typeface="Calibri" panose="020F0502020204030204" pitchFamily="34" charset="0"/>
                <a:cs typeface="Calibri" panose="020F0502020204030204" pitchFamily="34" charset="0"/>
              </a:rPr>
              <a:t>We told you we preferred “Buy to Build.”</a:t>
            </a:r>
          </a:p>
          <a:p>
            <a:pPr>
              <a:lnSpc>
                <a:spcPct val="150000"/>
              </a:lnSpc>
              <a:spcBef>
                <a:spcPts val="1600"/>
              </a:spcBef>
            </a:pPr>
            <a:r>
              <a:rPr lang="en-US" sz="2000" dirty="0">
                <a:latin typeface="Calibri" panose="020F0502020204030204" pitchFamily="34" charset="0"/>
                <a:cs typeface="Calibri" panose="020F0502020204030204" pitchFamily="34" charset="0"/>
              </a:rPr>
              <a:t>We told you we preferred ”COTS to Custom.”</a:t>
            </a:r>
          </a:p>
          <a:p>
            <a:pPr>
              <a:lnSpc>
                <a:spcPct val="150000"/>
              </a:lnSpc>
              <a:spcBef>
                <a:spcPts val="1600"/>
              </a:spcBef>
            </a:pPr>
            <a:r>
              <a:rPr lang="en-US" sz="2000" dirty="0">
                <a:latin typeface="Calibri" panose="020F0502020204030204" pitchFamily="34" charset="0"/>
                <a:cs typeface="Calibri" panose="020F0502020204030204" pitchFamily="34" charset="0"/>
              </a:rPr>
              <a:t>We told you we preferred cloud-first.</a:t>
            </a:r>
          </a:p>
          <a:p>
            <a:pPr>
              <a:lnSpc>
                <a:spcPct val="150000"/>
              </a:lnSpc>
              <a:spcBef>
                <a:spcPts val="1600"/>
              </a:spcBef>
            </a:pPr>
            <a:r>
              <a:rPr lang="en-US" sz="2000" dirty="0">
                <a:latin typeface="Calibri" panose="020F0502020204030204" pitchFamily="34" charset="0"/>
                <a:cs typeface="Calibri" panose="020F0502020204030204" pitchFamily="34" charset="0"/>
              </a:rPr>
              <a:t> Then we made it really difficult to work with us.</a:t>
            </a:r>
          </a:p>
        </p:txBody>
      </p:sp>
      <p:sp>
        <p:nvSpPr>
          <p:cNvPr id="7" name="Slide Number Placeholder 6">
            <a:extLst>
              <a:ext uri="{FF2B5EF4-FFF2-40B4-BE49-F238E27FC236}">
                <a16:creationId xmlns:a16="http://schemas.microsoft.com/office/drawing/2014/main" id="{BD3E7839-6C28-DF40-92CC-30D277596BD5}"/>
              </a:ext>
            </a:extLst>
          </p:cNvPr>
          <p:cNvSpPr>
            <a:spLocks noGrp="1"/>
          </p:cNvSpPr>
          <p:nvPr>
            <p:ph type="sldNum" sz="quarter" idx="11"/>
          </p:nvPr>
        </p:nvSpPr>
        <p:spPr/>
        <p:txBody>
          <a:bodyPr/>
          <a:lstStyle/>
          <a:p>
            <a:fld id="{E573346A-FCA4-684E-8D18-26E8324063ED}" type="slidenum">
              <a:rPr lang="en-US" smtClean="0"/>
              <a:t>41</a:t>
            </a:fld>
            <a:endParaRPr lang="en-US" dirty="0"/>
          </a:p>
        </p:txBody>
      </p:sp>
      <p:pic>
        <p:nvPicPr>
          <p:cNvPr id="9" name="Picture 8">
            <a:extLst>
              <a:ext uri="{FF2B5EF4-FFF2-40B4-BE49-F238E27FC236}">
                <a16:creationId xmlns:a16="http://schemas.microsoft.com/office/drawing/2014/main" id="{BB3D96A6-83B2-3E40-AF22-29F7540DF90C}"/>
              </a:ext>
            </a:extLst>
          </p:cNvPr>
          <p:cNvPicPr>
            <a:picLocks noChangeAspect="1"/>
          </p:cNvPicPr>
          <p:nvPr/>
        </p:nvPicPr>
        <p:blipFill>
          <a:blip r:embed="rId2"/>
          <a:stretch>
            <a:fillRect/>
          </a:stretch>
        </p:blipFill>
        <p:spPr>
          <a:xfrm>
            <a:off x="6456318" y="2133599"/>
            <a:ext cx="4991922" cy="3315803"/>
          </a:xfrm>
          <a:prstGeom prst="rect">
            <a:avLst/>
          </a:prstGeom>
        </p:spPr>
      </p:pic>
    </p:spTree>
    <p:extLst>
      <p:ext uri="{BB962C8B-B14F-4D97-AF65-F5344CB8AC3E}">
        <p14:creationId xmlns:p14="http://schemas.microsoft.com/office/powerpoint/2010/main" val="2152196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B84474E0-3E00-48B5-9C42-3689382FF584}"/>
              </a:ext>
            </a:extLst>
          </p:cNvPr>
          <p:cNvSpPr>
            <a:spLocks noGrp="1"/>
          </p:cNvSpPr>
          <p:nvPr>
            <p:ph type="title"/>
          </p:nvPr>
        </p:nvSpPr>
        <p:spPr>
          <a:xfrm>
            <a:off x="813244" y="300650"/>
            <a:ext cx="10795167" cy="1052166"/>
          </a:xfrm>
        </p:spPr>
        <p:txBody>
          <a:bodyPr vert="horz" lIns="91440" tIns="45720" rIns="91440" bIns="45720" rtlCol="0" anchor="ctr">
            <a:normAutofit/>
          </a:bodyPr>
          <a:lstStyle/>
          <a:p>
            <a:r>
              <a:rPr lang="en-US" sz="2600" dirty="0">
                <a:solidFill>
                  <a:srgbClr val="1F5493"/>
                </a:solidFill>
                <a:latin typeface="Calibri" panose="020F0502020204030204" pitchFamily="34" charset="0"/>
                <a:cs typeface="Calibri" panose="020F0502020204030204" pitchFamily="34" charset="0"/>
              </a:rPr>
              <a:t>Imagine a VA where it’s easy to adopt SaaS…</a:t>
            </a:r>
          </a:p>
        </p:txBody>
      </p:sp>
      <p:sp>
        <p:nvSpPr>
          <p:cNvPr id="12" name="Slide Number Placeholder 11">
            <a:extLst>
              <a:ext uri="{FF2B5EF4-FFF2-40B4-BE49-F238E27FC236}">
                <a16:creationId xmlns:a16="http://schemas.microsoft.com/office/drawing/2014/main" id="{4C66A1B4-7CB7-AF45-9A4F-C367941F16AE}"/>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73346A-FCA4-684E-8D18-26E8324063ED}" type="slidenum">
              <a:rPr lang="en-US" smtClean="0"/>
              <a:pPr/>
              <a:t>42</a:t>
            </a:fld>
            <a:endParaRPr lang="en-US" dirty="0"/>
          </a:p>
        </p:txBody>
      </p:sp>
      <p:sp>
        <p:nvSpPr>
          <p:cNvPr id="14" name="Content Placeholder 2">
            <a:extLst>
              <a:ext uri="{FF2B5EF4-FFF2-40B4-BE49-F238E27FC236}">
                <a16:creationId xmlns:a16="http://schemas.microsoft.com/office/drawing/2014/main" id="{D9C2A925-1255-D94D-964E-BE469DFF503C}"/>
              </a:ext>
            </a:extLst>
          </p:cNvPr>
          <p:cNvSpPr txBox="1">
            <a:spLocks/>
          </p:cNvSpPr>
          <p:nvPr/>
        </p:nvSpPr>
        <p:spPr>
          <a:xfrm>
            <a:off x="1265518" y="1594050"/>
            <a:ext cx="5082097" cy="118422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Font typeface="Arial" panose="020B0604020202020204" pitchFamily="34" charset="0"/>
              <a:buNone/>
            </a:pPr>
            <a:r>
              <a:rPr lang="en-US" sz="2000" dirty="0">
                <a:latin typeface="Calibri" panose="020F0502020204030204" pitchFamily="34" charset="0"/>
                <a:cs typeface="Calibri" panose="020F0502020204030204" pitchFamily="34" charset="0"/>
              </a:rPr>
              <a:t>VA doctors use emerging technology to turn CT scans into real-time 3D images during surgery.</a:t>
            </a:r>
          </a:p>
        </p:txBody>
      </p:sp>
      <p:pic>
        <p:nvPicPr>
          <p:cNvPr id="21" name="Graphic 20">
            <a:extLst>
              <a:ext uri="{FF2B5EF4-FFF2-40B4-BE49-F238E27FC236}">
                <a16:creationId xmlns:a16="http://schemas.microsoft.com/office/drawing/2014/main" id="{3FA51116-B298-3C46-A814-5B422AA434F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151" y="5497970"/>
            <a:ext cx="540408" cy="540408"/>
          </a:xfrm>
          <a:prstGeom prst="rect">
            <a:avLst/>
          </a:prstGeom>
        </p:spPr>
      </p:pic>
      <p:sp>
        <p:nvSpPr>
          <p:cNvPr id="26" name="Content Placeholder 2">
            <a:extLst>
              <a:ext uri="{FF2B5EF4-FFF2-40B4-BE49-F238E27FC236}">
                <a16:creationId xmlns:a16="http://schemas.microsoft.com/office/drawing/2014/main" id="{C216B1C3-C885-B04C-B058-39EC1A58657D}"/>
              </a:ext>
            </a:extLst>
          </p:cNvPr>
          <p:cNvSpPr txBox="1">
            <a:spLocks/>
          </p:cNvSpPr>
          <p:nvPr/>
        </p:nvSpPr>
        <p:spPr>
          <a:xfrm>
            <a:off x="7059564" y="2959765"/>
            <a:ext cx="3931920" cy="8851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Font typeface="Arial" panose="020B0604020202020204" pitchFamily="34" charset="0"/>
              <a:buNone/>
            </a:pPr>
            <a:endParaRPr lang="en-US" sz="200" dirty="0">
              <a:solidFill>
                <a:srgbClr val="0076C4"/>
              </a:solidFill>
              <a:latin typeface="Arial" panose="020B0604020202020204" pitchFamily="34" charset="0"/>
              <a:ea typeface="Lato" panose="020F0502020204030203" pitchFamily="34" charset="0"/>
              <a:cs typeface="Arial" panose="020B0604020202020204" pitchFamily="34" charset="0"/>
            </a:endParaRPr>
          </a:p>
        </p:txBody>
      </p:sp>
      <p:grpSp>
        <p:nvGrpSpPr>
          <p:cNvPr id="3" name="Group 2">
            <a:extLst>
              <a:ext uri="{FF2B5EF4-FFF2-40B4-BE49-F238E27FC236}">
                <a16:creationId xmlns:a16="http://schemas.microsoft.com/office/drawing/2014/main" id="{1D4B518C-B9DA-0548-84AB-DAE9A1CDFDE0}"/>
              </a:ext>
            </a:extLst>
          </p:cNvPr>
          <p:cNvGrpSpPr/>
          <p:nvPr/>
        </p:nvGrpSpPr>
        <p:grpSpPr>
          <a:xfrm>
            <a:off x="443156" y="3073379"/>
            <a:ext cx="4706372" cy="885139"/>
            <a:chOff x="978222" y="3780443"/>
            <a:chExt cx="4706372" cy="885139"/>
          </a:xfrm>
        </p:grpSpPr>
        <p:pic>
          <p:nvPicPr>
            <p:cNvPr id="24" name="Graphic 23">
              <a:extLst>
                <a:ext uri="{FF2B5EF4-FFF2-40B4-BE49-F238E27FC236}">
                  <a16:creationId xmlns:a16="http://schemas.microsoft.com/office/drawing/2014/main" id="{2D3F2994-DE6B-8E40-9C51-220EB795E8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8222" y="3952808"/>
              <a:ext cx="540408" cy="540408"/>
            </a:xfrm>
            <a:prstGeom prst="rect">
              <a:avLst/>
            </a:prstGeom>
          </p:spPr>
        </p:pic>
        <p:sp>
          <p:nvSpPr>
            <p:cNvPr id="34" name="Content Placeholder 2">
              <a:extLst>
                <a:ext uri="{FF2B5EF4-FFF2-40B4-BE49-F238E27FC236}">
                  <a16:creationId xmlns:a16="http://schemas.microsoft.com/office/drawing/2014/main" id="{1F408649-C06C-5F41-8246-564C74F4C6E7}"/>
                </a:ext>
              </a:extLst>
            </p:cNvPr>
            <p:cNvSpPr txBox="1">
              <a:spLocks/>
            </p:cNvSpPr>
            <p:nvPr/>
          </p:nvSpPr>
          <p:spPr>
            <a:xfrm>
              <a:off x="1752674" y="3780443"/>
              <a:ext cx="3931920" cy="8851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Font typeface="Arial" panose="020B0604020202020204" pitchFamily="34" charset="0"/>
                <a:buNone/>
              </a:pPr>
              <a:endParaRPr lang="en-US" sz="1800" b="1" dirty="0">
                <a:solidFill>
                  <a:srgbClr val="0076C4"/>
                </a:solidFill>
                <a:latin typeface="Arial" panose="020B0604020202020204" pitchFamily="34" charset="0"/>
                <a:ea typeface="Lato" panose="020F0502020204030203" pitchFamily="34" charset="0"/>
                <a:cs typeface="Arial" panose="020B0604020202020204" pitchFamily="34" charset="0"/>
              </a:endParaRPr>
            </a:p>
          </p:txBody>
        </p:sp>
      </p:grpSp>
      <p:sp>
        <p:nvSpPr>
          <p:cNvPr id="27" name="Content Placeholder 2">
            <a:extLst>
              <a:ext uri="{FF2B5EF4-FFF2-40B4-BE49-F238E27FC236}">
                <a16:creationId xmlns:a16="http://schemas.microsoft.com/office/drawing/2014/main" id="{8D8F177B-925A-C14F-913F-34ABD10E6F21}"/>
              </a:ext>
            </a:extLst>
          </p:cNvPr>
          <p:cNvSpPr txBox="1">
            <a:spLocks/>
          </p:cNvSpPr>
          <p:nvPr/>
        </p:nvSpPr>
        <p:spPr>
          <a:xfrm>
            <a:off x="1249614" y="3217714"/>
            <a:ext cx="5072518" cy="18241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Font typeface="Arial" panose="020B0604020202020204" pitchFamily="34" charset="0"/>
              <a:buNone/>
            </a:pPr>
            <a:r>
              <a:rPr lang="en-US" sz="2000" dirty="0">
                <a:ea typeface="Lato" panose="020F0502020204030203" pitchFamily="34" charset="0"/>
                <a:cs typeface="Arial" panose="020B0604020202020204" pitchFamily="34" charset="0"/>
              </a:rPr>
              <a:t>VA medical centers use robotics to process massive amounts of health information (paper) from community providers, reducing delays that are currently measured in “inches of paper.”</a:t>
            </a:r>
          </a:p>
        </p:txBody>
      </p:sp>
      <p:sp>
        <p:nvSpPr>
          <p:cNvPr id="28" name="Content Placeholder 2">
            <a:extLst>
              <a:ext uri="{FF2B5EF4-FFF2-40B4-BE49-F238E27FC236}">
                <a16:creationId xmlns:a16="http://schemas.microsoft.com/office/drawing/2014/main" id="{3BF0E6C7-A521-6145-80BC-FF1E38965C35}"/>
              </a:ext>
            </a:extLst>
          </p:cNvPr>
          <p:cNvSpPr txBox="1">
            <a:spLocks/>
          </p:cNvSpPr>
          <p:nvPr/>
        </p:nvSpPr>
        <p:spPr>
          <a:xfrm>
            <a:off x="7034079" y="1413533"/>
            <a:ext cx="4669353" cy="170891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None/>
            </a:pPr>
            <a:endParaRPr lang="en-US" sz="1800" dirty="0">
              <a:solidFill>
                <a:srgbClr val="0076C4"/>
              </a:solidFill>
              <a:latin typeface="Arial" panose="020B0604020202020204" pitchFamily="34" charset="0"/>
              <a:cs typeface="Arial" panose="020B0604020202020204" pitchFamily="34" charset="0"/>
            </a:endParaRPr>
          </a:p>
        </p:txBody>
      </p:sp>
      <p:pic>
        <p:nvPicPr>
          <p:cNvPr id="44" name="Graphic 43">
            <a:extLst>
              <a:ext uri="{FF2B5EF4-FFF2-40B4-BE49-F238E27FC236}">
                <a16:creationId xmlns:a16="http://schemas.microsoft.com/office/drawing/2014/main" id="{383467EC-09AD-224D-86EB-9424C1562E9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3156" y="1841975"/>
            <a:ext cx="511403" cy="511403"/>
          </a:xfrm>
          <a:prstGeom prst="rect">
            <a:avLst/>
          </a:prstGeom>
        </p:spPr>
      </p:pic>
      <p:sp>
        <p:nvSpPr>
          <p:cNvPr id="46" name="Content Placeholder 2">
            <a:extLst>
              <a:ext uri="{FF2B5EF4-FFF2-40B4-BE49-F238E27FC236}">
                <a16:creationId xmlns:a16="http://schemas.microsoft.com/office/drawing/2014/main" id="{F3C8AA93-5351-DF4F-A306-EBFEEDDE44CB}"/>
              </a:ext>
            </a:extLst>
          </p:cNvPr>
          <p:cNvSpPr txBox="1">
            <a:spLocks/>
          </p:cNvSpPr>
          <p:nvPr/>
        </p:nvSpPr>
        <p:spPr>
          <a:xfrm>
            <a:off x="4107334" y="1593382"/>
            <a:ext cx="3931920" cy="8851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600"/>
              </a:spcBef>
              <a:buFont typeface="Arial" panose="020B0604020202020204" pitchFamily="34" charset="0"/>
              <a:buNone/>
            </a:pPr>
            <a:endParaRPr lang="en-US" sz="200" dirty="0">
              <a:solidFill>
                <a:srgbClr val="0076C4"/>
              </a:solidFill>
              <a:latin typeface="Arial" panose="020B0604020202020204" pitchFamily="34" charset="0"/>
              <a:ea typeface="Lato" panose="020F0502020204030203" pitchFamily="34" charset="0"/>
              <a:cs typeface="Arial" panose="020B0604020202020204" pitchFamily="34" charset="0"/>
            </a:endParaRPr>
          </a:p>
        </p:txBody>
      </p:sp>
      <p:sp>
        <p:nvSpPr>
          <p:cNvPr id="48" name="Content Placeholder 2">
            <a:extLst>
              <a:ext uri="{FF2B5EF4-FFF2-40B4-BE49-F238E27FC236}">
                <a16:creationId xmlns:a16="http://schemas.microsoft.com/office/drawing/2014/main" id="{56B61F6C-30B9-5740-A8C7-F54D16F13651}"/>
              </a:ext>
            </a:extLst>
          </p:cNvPr>
          <p:cNvSpPr txBox="1">
            <a:spLocks/>
          </p:cNvSpPr>
          <p:nvPr/>
        </p:nvSpPr>
        <p:spPr>
          <a:xfrm>
            <a:off x="1265518" y="5380419"/>
            <a:ext cx="8529933" cy="12663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400"/>
              </a:spcBef>
              <a:buFont typeface="Arial" panose="020B0604020202020204" pitchFamily="34" charset="0"/>
              <a:buNone/>
            </a:pPr>
            <a:r>
              <a:rPr lang="en-US" sz="2000" dirty="0">
                <a:cs typeface="Arial" panose="020B0604020202020204" pitchFamily="34" charset="0"/>
              </a:rPr>
              <a:t>SaaS ATOs take an average of 90 days (compared to  6 months)</a:t>
            </a:r>
          </a:p>
          <a:p>
            <a:pPr marL="0" indent="0">
              <a:lnSpc>
                <a:spcPct val="130000"/>
              </a:lnSpc>
              <a:spcBef>
                <a:spcPts val="400"/>
              </a:spcBef>
              <a:buFont typeface="Arial" panose="020B0604020202020204" pitchFamily="34" charset="0"/>
              <a:buNone/>
            </a:pPr>
            <a:endParaRPr lang="en-US" sz="2000" i="1" dirty="0">
              <a:cs typeface="Arial" panose="020B0604020202020204" pitchFamily="34" charset="0"/>
            </a:endParaRPr>
          </a:p>
        </p:txBody>
      </p:sp>
      <p:pic>
        <p:nvPicPr>
          <p:cNvPr id="22" name="Content Placeholder 8">
            <a:extLst>
              <a:ext uri="{FF2B5EF4-FFF2-40B4-BE49-F238E27FC236}">
                <a16:creationId xmlns:a16="http://schemas.microsoft.com/office/drawing/2014/main" id="{3DC2B8E2-5626-344F-9055-9B47A7CC0069}"/>
              </a:ext>
            </a:extLst>
          </p:cNvPr>
          <p:cNvPicPr>
            <a:picLocks noChangeAspect="1"/>
          </p:cNvPicPr>
          <p:nvPr/>
        </p:nvPicPr>
        <p:blipFill>
          <a:blip r:embed="rId8"/>
          <a:stretch>
            <a:fillRect/>
          </a:stretch>
        </p:blipFill>
        <p:spPr>
          <a:xfrm>
            <a:off x="6854755" y="2013192"/>
            <a:ext cx="4669352" cy="2465104"/>
          </a:xfrm>
          <a:prstGeom prst="rect">
            <a:avLst/>
          </a:prstGeom>
          <a:ln>
            <a:solidFill>
              <a:schemeClr val="tx2"/>
            </a:solidFill>
          </a:ln>
        </p:spPr>
      </p:pic>
    </p:spTree>
    <p:extLst>
      <p:ext uri="{BB962C8B-B14F-4D97-AF65-F5344CB8AC3E}">
        <p14:creationId xmlns:p14="http://schemas.microsoft.com/office/powerpoint/2010/main" val="1798015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58056-0C60-6042-A80E-1E1D855F764F}"/>
              </a:ext>
            </a:extLst>
          </p:cNvPr>
          <p:cNvSpPr>
            <a:spLocks noGrp="1"/>
          </p:cNvSpPr>
          <p:nvPr>
            <p:ph sz="quarter" idx="12"/>
          </p:nvPr>
        </p:nvSpPr>
        <p:spPr>
          <a:xfrm>
            <a:off x="658169" y="1431506"/>
            <a:ext cx="8094092" cy="2882578"/>
          </a:xfrm>
        </p:spPr>
        <p:txBody>
          <a:bodyPr>
            <a:noAutofit/>
          </a:bodyPr>
          <a:lstStyle/>
          <a:p>
            <a:pPr>
              <a:lnSpc>
                <a:spcPct val="130000"/>
              </a:lnSpc>
              <a:spcBef>
                <a:spcPts val="1200"/>
              </a:spcBef>
            </a:pPr>
            <a:r>
              <a:rPr lang="en-US" sz="1800" dirty="0">
                <a:cs typeface="Arial" panose="020B0604020202020204" pitchFamily="34" charset="0"/>
              </a:rPr>
              <a:t>11/18 Drew Myklegard designated by CIO to fix SaaS</a:t>
            </a:r>
          </a:p>
          <a:p>
            <a:pPr>
              <a:lnSpc>
                <a:spcPct val="130000"/>
              </a:lnSpc>
              <a:spcBef>
                <a:spcPts val="1200"/>
              </a:spcBef>
            </a:pPr>
            <a:r>
              <a:rPr lang="en-US" sz="1800" dirty="0">
                <a:cs typeface="Arial" panose="020B0604020202020204" pitchFamily="34" charset="0"/>
              </a:rPr>
              <a:t>12/18 A </a:t>
            </a:r>
            <a:r>
              <a:rPr lang="en-US" sz="1800" i="1" dirty="0">
                <a:cs typeface="Arial" panose="020B0604020202020204" pitchFamily="34" charset="0"/>
              </a:rPr>
              <a:t>small, empowered team </a:t>
            </a:r>
            <a:r>
              <a:rPr lang="en-US" sz="1800" dirty="0">
                <a:cs typeface="Arial" panose="020B0604020202020204" pitchFamily="34" charset="0"/>
              </a:rPr>
              <a:t>began a pilot using </a:t>
            </a:r>
            <a:r>
              <a:rPr lang="en-US" sz="1800" i="1" dirty="0">
                <a:cs typeface="Arial" panose="020B0604020202020204" pitchFamily="34" charset="0"/>
              </a:rPr>
              <a:t>modern DevOps tools and methods</a:t>
            </a:r>
            <a:endParaRPr lang="en-US" sz="1800" dirty="0">
              <a:cs typeface="Arial" panose="020B0604020202020204" pitchFamily="34" charset="0"/>
            </a:endParaRPr>
          </a:p>
          <a:p>
            <a:pPr>
              <a:lnSpc>
                <a:spcPct val="130000"/>
              </a:lnSpc>
              <a:spcBef>
                <a:spcPts val="1200"/>
              </a:spcBef>
            </a:pPr>
            <a:r>
              <a:rPr lang="en-US" sz="1800" dirty="0">
                <a:cs typeface="Arial" panose="020B0604020202020204" pitchFamily="34" charset="0"/>
              </a:rPr>
              <a:t>200 SaaS requests; planned completion 7/19</a:t>
            </a:r>
          </a:p>
          <a:p>
            <a:pPr>
              <a:lnSpc>
                <a:spcPct val="130000"/>
              </a:lnSpc>
              <a:spcBef>
                <a:spcPts val="1200"/>
              </a:spcBef>
            </a:pPr>
            <a:endParaRPr lang="en-US" sz="1800" dirty="0">
              <a:cs typeface="Arial" panose="020B0604020202020204" pitchFamily="34" charset="0"/>
            </a:endParaRPr>
          </a:p>
          <a:p>
            <a:pPr>
              <a:lnSpc>
                <a:spcPct val="130000"/>
              </a:lnSpc>
              <a:spcBef>
                <a:spcPts val="600"/>
              </a:spcBef>
            </a:pPr>
            <a:endParaRPr lang="en-US" sz="1800" u="sng" dirty="0">
              <a:cs typeface="Arial" panose="020B0604020202020204" pitchFamily="34" charset="0"/>
            </a:endParaRPr>
          </a:p>
          <a:p>
            <a:pPr>
              <a:lnSpc>
                <a:spcPct val="130000"/>
              </a:lnSpc>
              <a:spcBef>
                <a:spcPts val="600"/>
              </a:spcBef>
            </a:pPr>
            <a:endParaRPr lang="en-US" sz="1800" dirty="0">
              <a:cs typeface="Arial" panose="020B0604020202020204" pitchFamily="34" charset="0"/>
            </a:endParaRPr>
          </a:p>
        </p:txBody>
      </p:sp>
      <p:sp>
        <p:nvSpPr>
          <p:cNvPr id="7" name="Slide Number Placeholder 6">
            <a:extLst>
              <a:ext uri="{FF2B5EF4-FFF2-40B4-BE49-F238E27FC236}">
                <a16:creationId xmlns:a16="http://schemas.microsoft.com/office/drawing/2014/main" id="{EC7ACE3C-B6C7-D144-A898-31637D3459CB}"/>
              </a:ext>
            </a:extLst>
          </p:cNvPr>
          <p:cNvSpPr>
            <a:spLocks noGrp="1"/>
          </p:cNvSpPr>
          <p:nvPr>
            <p:ph type="sldNum" sz="quarter" idx="11"/>
          </p:nvPr>
        </p:nvSpPr>
        <p:spPr/>
        <p:txBody>
          <a:bodyPr/>
          <a:lstStyle/>
          <a:p>
            <a:fld id="{E573346A-FCA4-684E-8D18-26E8324063ED}" type="slidenum">
              <a:rPr lang="en-US" smtClean="0"/>
              <a:t>43</a:t>
            </a:fld>
            <a:endParaRPr lang="en-US" dirty="0"/>
          </a:p>
        </p:txBody>
      </p:sp>
      <p:sp>
        <p:nvSpPr>
          <p:cNvPr id="10" name="Title 1">
            <a:extLst>
              <a:ext uri="{FF2B5EF4-FFF2-40B4-BE49-F238E27FC236}">
                <a16:creationId xmlns:a16="http://schemas.microsoft.com/office/drawing/2014/main" id="{913E64F6-2879-304D-B09E-08D43C6A65B3}"/>
              </a:ext>
            </a:extLst>
          </p:cNvPr>
          <p:cNvSpPr>
            <a:spLocks noGrp="1"/>
          </p:cNvSpPr>
          <p:nvPr>
            <p:ph type="title"/>
          </p:nvPr>
        </p:nvSpPr>
        <p:spPr>
          <a:xfrm>
            <a:off x="603886" y="24361"/>
            <a:ext cx="10984228" cy="1325563"/>
          </a:xfrm>
        </p:spPr>
        <p:txBody>
          <a:bodyPr>
            <a:normAutofit/>
          </a:bodyPr>
          <a:lstStyle/>
          <a:p>
            <a:pPr>
              <a:lnSpc>
                <a:spcPct val="130000"/>
              </a:lnSpc>
              <a:spcBef>
                <a:spcPts val="1200"/>
              </a:spcBef>
            </a:pPr>
            <a:r>
              <a:rPr lang="en-US" sz="2600" b="1" dirty="0">
                <a:solidFill>
                  <a:srgbClr val="1F5493"/>
                </a:solidFill>
                <a:latin typeface="Calibri" panose="020F0502020204030204" pitchFamily="34" charset="0"/>
                <a:ea typeface="Helvetica Neue"/>
                <a:cs typeface="Calibri" panose="020F0502020204030204" pitchFamily="34" charset="0"/>
              </a:rPr>
              <a:t>Here’s what we are doing to fix this.</a:t>
            </a:r>
          </a:p>
        </p:txBody>
      </p:sp>
      <p:sp>
        <p:nvSpPr>
          <p:cNvPr id="13" name="Content Placeholder 2">
            <a:extLst>
              <a:ext uri="{FF2B5EF4-FFF2-40B4-BE49-F238E27FC236}">
                <a16:creationId xmlns:a16="http://schemas.microsoft.com/office/drawing/2014/main" id="{81C0340B-1CF4-1941-A64A-B9EADD0EFF30}"/>
              </a:ext>
            </a:extLst>
          </p:cNvPr>
          <p:cNvSpPr txBox="1">
            <a:spLocks/>
          </p:cNvSpPr>
          <p:nvPr/>
        </p:nvSpPr>
        <p:spPr>
          <a:xfrm>
            <a:off x="658169" y="3812258"/>
            <a:ext cx="11058983" cy="3139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1200"/>
              </a:spcBef>
            </a:pPr>
            <a:r>
              <a:rPr lang="en-US" sz="1800" dirty="0">
                <a:cs typeface="Arial" panose="020B0604020202020204" pitchFamily="34" charset="0"/>
              </a:rPr>
              <a:t>SaaS pilot goals:</a:t>
            </a:r>
          </a:p>
          <a:p>
            <a:pPr marL="814388" lvl="1" indent="-342900">
              <a:spcBef>
                <a:spcPts val="1800"/>
              </a:spcBef>
            </a:pPr>
            <a:r>
              <a:rPr lang="en-US" sz="1800" dirty="0">
                <a:cs typeface="Arial" panose="020B0604020202020204" pitchFamily="34" charset="0"/>
              </a:rPr>
              <a:t>Engage customers sooner in the process; deploy a “concierge” model of service</a:t>
            </a:r>
          </a:p>
          <a:p>
            <a:pPr marL="814388" lvl="1" indent="-342900">
              <a:spcBef>
                <a:spcPts val="1800"/>
              </a:spcBef>
            </a:pPr>
            <a:r>
              <a:rPr lang="en-US" sz="1800" dirty="0">
                <a:cs typeface="Arial" panose="020B0604020202020204" pitchFamily="34" charset="0"/>
              </a:rPr>
              <a:t>Reengineer the end-to-end SaaS process using modern tools</a:t>
            </a:r>
          </a:p>
          <a:p>
            <a:pPr marL="814388" lvl="1" indent="-342900">
              <a:spcBef>
                <a:spcPts val="1800"/>
              </a:spcBef>
            </a:pPr>
            <a:r>
              <a:rPr lang="en-US" sz="1800" dirty="0">
                <a:cs typeface="Arial" panose="020B0604020202020204" pitchFamily="34" charset="0"/>
              </a:rPr>
              <a:t>Complete intake / procurement approval for 75% of requests in &lt; 30 days</a:t>
            </a:r>
          </a:p>
          <a:p>
            <a:pPr marL="814388" lvl="1" indent="-342900">
              <a:spcBef>
                <a:spcPts val="1800"/>
              </a:spcBef>
            </a:pPr>
            <a:r>
              <a:rPr lang="en-US" sz="1800" dirty="0">
                <a:cs typeface="Arial" panose="020B0604020202020204" pitchFamily="34" charset="0"/>
              </a:rPr>
              <a:t>Streamline  ATO process by leveraging FedRAMP; target ATO &lt; 90 days</a:t>
            </a:r>
          </a:p>
          <a:p>
            <a:pPr marL="814388" lvl="1" indent="-342900">
              <a:spcBef>
                <a:spcPts val="1800"/>
              </a:spcBef>
            </a:pPr>
            <a:endParaRPr lang="en-US" sz="1800" dirty="0">
              <a:cs typeface="Arial" panose="020B0604020202020204" pitchFamily="34" charset="0"/>
            </a:endParaRPr>
          </a:p>
          <a:p>
            <a:endParaRPr lang="en-US" sz="1800" dirty="0"/>
          </a:p>
        </p:txBody>
      </p:sp>
      <p:pic>
        <p:nvPicPr>
          <p:cNvPr id="5" name="Picture 4">
            <a:extLst>
              <a:ext uri="{FF2B5EF4-FFF2-40B4-BE49-F238E27FC236}">
                <a16:creationId xmlns:a16="http://schemas.microsoft.com/office/drawing/2014/main" id="{BF665C40-C6B5-8848-B0D3-799E2C0738F6}"/>
              </a:ext>
            </a:extLst>
          </p:cNvPr>
          <p:cNvPicPr>
            <a:picLocks noChangeAspect="1"/>
          </p:cNvPicPr>
          <p:nvPr/>
        </p:nvPicPr>
        <p:blipFill>
          <a:blip r:embed="rId2"/>
          <a:stretch>
            <a:fillRect/>
          </a:stretch>
        </p:blipFill>
        <p:spPr>
          <a:xfrm>
            <a:off x="8430569" y="658536"/>
            <a:ext cx="3103262" cy="3153722"/>
          </a:xfrm>
          <a:prstGeom prst="rect">
            <a:avLst/>
          </a:prstGeom>
        </p:spPr>
      </p:pic>
    </p:spTree>
    <p:extLst>
      <p:ext uri="{BB962C8B-B14F-4D97-AF65-F5344CB8AC3E}">
        <p14:creationId xmlns:p14="http://schemas.microsoft.com/office/powerpoint/2010/main" val="510058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7F0C-15E6-E944-BCBA-1562E2FA77EF}"/>
              </a:ext>
            </a:extLst>
          </p:cNvPr>
          <p:cNvSpPr>
            <a:spLocks noGrp="1"/>
          </p:cNvSpPr>
          <p:nvPr>
            <p:ph type="title"/>
          </p:nvPr>
        </p:nvSpPr>
        <p:spPr>
          <a:xfrm>
            <a:off x="609600" y="363867"/>
            <a:ext cx="10058400" cy="839787"/>
          </a:xfrm>
        </p:spPr>
        <p:txBody>
          <a:bodyPr>
            <a:normAutofit/>
          </a:bodyPr>
          <a:lstStyle/>
          <a:p>
            <a:r>
              <a:rPr lang="en-US" sz="2600" dirty="0">
                <a:solidFill>
                  <a:srgbClr val="1F5493"/>
                </a:solidFill>
                <a:latin typeface="Calibri" panose="020F0502020204030204" pitchFamily="34" charset="0"/>
                <a:ea typeface="Helvetica Neue"/>
                <a:cs typeface="Calibri" panose="020F0502020204030204" pitchFamily="34" charset="0"/>
              </a:rPr>
              <a:t>Default to open: VA’s SaaS Catalog!</a:t>
            </a:r>
            <a:br>
              <a:rPr lang="en-US" sz="2600" dirty="0">
                <a:solidFill>
                  <a:srgbClr val="1F5493"/>
                </a:solidFill>
                <a:latin typeface="Calibri" panose="020F0502020204030204" pitchFamily="34" charset="0"/>
                <a:ea typeface="Helvetica Neue"/>
                <a:cs typeface="Calibri" panose="020F0502020204030204" pitchFamily="34" charset="0"/>
              </a:rPr>
            </a:br>
            <a:r>
              <a:rPr lang="en-US" sz="2000" b="0" i="1" dirty="0">
                <a:solidFill>
                  <a:srgbClr val="1F5493"/>
                </a:solidFill>
                <a:latin typeface="Calibri" panose="020F0502020204030204" pitchFamily="34" charset="0"/>
                <a:ea typeface="Helvetica Neue"/>
                <a:cs typeface="Calibri" panose="020F0502020204030204" pitchFamily="34" charset="0"/>
              </a:rPr>
              <a:t>https://www.oit.va.gov/tech-incubator/saas-catalog</a:t>
            </a:r>
          </a:p>
        </p:txBody>
      </p:sp>
      <p:sp>
        <p:nvSpPr>
          <p:cNvPr id="7" name="Slide Number Placeholder 6">
            <a:extLst>
              <a:ext uri="{FF2B5EF4-FFF2-40B4-BE49-F238E27FC236}">
                <a16:creationId xmlns:a16="http://schemas.microsoft.com/office/drawing/2014/main" id="{9180ADEF-DC20-E443-BA27-0EB90FC90393}"/>
              </a:ext>
            </a:extLst>
          </p:cNvPr>
          <p:cNvSpPr>
            <a:spLocks noGrp="1"/>
          </p:cNvSpPr>
          <p:nvPr>
            <p:ph type="sldNum" sz="quarter" idx="11"/>
          </p:nvPr>
        </p:nvSpPr>
        <p:spPr/>
        <p:txBody>
          <a:bodyPr/>
          <a:lstStyle/>
          <a:p>
            <a:fld id="{E573346A-FCA4-684E-8D18-26E8324063ED}" type="slidenum">
              <a:rPr lang="en-US" smtClean="0"/>
              <a:t>44</a:t>
            </a:fld>
            <a:endParaRPr lang="en-US" dirty="0"/>
          </a:p>
        </p:txBody>
      </p:sp>
      <p:pic>
        <p:nvPicPr>
          <p:cNvPr id="8" name="Picture 7">
            <a:extLst>
              <a:ext uri="{FF2B5EF4-FFF2-40B4-BE49-F238E27FC236}">
                <a16:creationId xmlns:a16="http://schemas.microsoft.com/office/drawing/2014/main" id="{F04D943F-73CF-4446-86D1-732602D83B90}"/>
              </a:ext>
            </a:extLst>
          </p:cNvPr>
          <p:cNvPicPr>
            <a:picLocks noChangeAspect="1"/>
          </p:cNvPicPr>
          <p:nvPr/>
        </p:nvPicPr>
        <p:blipFill>
          <a:blip r:embed="rId3"/>
          <a:stretch>
            <a:fillRect/>
          </a:stretch>
        </p:blipFill>
        <p:spPr>
          <a:xfrm>
            <a:off x="609600" y="1420888"/>
            <a:ext cx="5810356" cy="4970133"/>
          </a:xfrm>
          <a:prstGeom prst="rect">
            <a:avLst/>
          </a:prstGeom>
          <a:ln>
            <a:solidFill>
              <a:schemeClr val="tx2"/>
            </a:solidFill>
          </a:ln>
        </p:spPr>
      </p:pic>
      <p:pic>
        <p:nvPicPr>
          <p:cNvPr id="11" name="Picture 10">
            <a:extLst>
              <a:ext uri="{FF2B5EF4-FFF2-40B4-BE49-F238E27FC236}">
                <a16:creationId xmlns:a16="http://schemas.microsoft.com/office/drawing/2014/main" id="{4F9690C8-5EC8-2046-AA06-EE886E45C4C4}"/>
              </a:ext>
            </a:extLst>
          </p:cNvPr>
          <p:cNvPicPr>
            <a:picLocks noChangeAspect="1"/>
          </p:cNvPicPr>
          <p:nvPr/>
        </p:nvPicPr>
        <p:blipFill>
          <a:blip r:embed="rId4"/>
          <a:stretch>
            <a:fillRect/>
          </a:stretch>
        </p:blipFill>
        <p:spPr>
          <a:xfrm>
            <a:off x="6995583" y="3158550"/>
            <a:ext cx="4586817" cy="3232471"/>
          </a:xfrm>
          <a:prstGeom prst="rect">
            <a:avLst/>
          </a:prstGeom>
          <a:ln>
            <a:solidFill>
              <a:schemeClr val="tx2"/>
            </a:solidFill>
          </a:ln>
        </p:spPr>
      </p:pic>
      <p:sp>
        <p:nvSpPr>
          <p:cNvPr id="9" name="Slide Number Placeholder 4">
            <a:extLst>
              <a:ext uri="{FF2B5EF4-FFF2-40B4-BE49-F238E27FC236}">
                <a16:creationId xmlns:a16="http://schemas.microsoft.com/office/drawing/2014/main" id="{4BEC005B-BACF-9A41-96A5-AD9229257211}"/>
              </a:ext>
            </a:extLst>
          </p:cNvPr>
          <p:cNvSpPr txBox="1">
            <a:spLocks/>
          </p:cNvSpPr>
          <p:nvPr/>
        </p:nvSpPr>
        <p:spPr>
          <a:xfrm>
            <a:off x="9159803" y="6391474"/>
            <a:ext cx="2743200" cy="365125"/>
          </a:xfrm>
          <a:prstGeom prst="rect">
            <a:avLst/>
          </a:prstGeom>
        </p:spPr>
        <p:txBody>
          <a:bodyPr vert="horz" lIns="91440" tIns="45720" rIns="91440" bIns="45720" rtlCol="0" anchor="ctr">
            <a:normAutofit/>
          </a:bodyPr>
          <a:lstStyle>
            <a:defPPr>
              <a:defRPr lang="en-US"/>
            </a:defPPr>
            <a:lvl1pPr marL="0" indent="-228600" algn="r" defTabSz="457200" rtl="0" eaLnBrk="1" latinLnBrk="0" hangingPunct="1">
              <a:lnSpc>
                <a:spcPct val="90000"/>
              </a:lnSpc>
              <a:spcBef>
                <a:spcPts val="1000"/>
              </a:spcBef>
              <a:buFont typeface="Arial" panose="020B0604020202020204" pitchFamily="34" charset="0"/>
              <a:buChar char="•"/>
              <a:defRPr sz="1200" kern="1200">
                <a:solidFill>
                  <a:schemeClr val="tx1">
                    <a:tint val="75000"/>
                  </a:schemeClr>
                </a:solidFill>
                <a:latin typeface="+mn-lt"/>
                <a:ea typeface="+mn-ea"/>
                <a:cs typeface="+mn-cs"/>
              </a:defRPr>
            </a:lvl1pPr>
            <a:lvl2pPr marL="457200" indent="-228600" algn="l" defTabSz="4572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2pPr>
            <a:lvl3pPr marL="9144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4pPr>
            <a:lvl5pPr marL="18288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4572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fld id="{E573346A-FCA4-684E-8D18-26E8324063ED}" type="slidenum">
              <a:rPr lang="en-US" smtClean="0">
                <a:latin typeface="Calibri" panose="020F0502020204030204" pitchFamily="34" charset="0"/>
              </a:rPr>
              <a:pPr indent="0">
                <a:buNone/>
              </a:pPr>
              <a:t>44</a:t>
            </a:fld>
            <a:endParaRPr lang="en-US" dirty="0">
              <a:latin typeface="Calibri" panose="020F0502020204030204" pitchFamily="34" charset="0"/>
            </a:endParaRPr>
          </a:p>
        </p:txBody>
      </p:sp>
    </p:spTree>
    <p:extLst>
      <p:ext uri="{BB962C8B-B14F-4D97-AF65-F5344CB8AC3E}">
        <p14:creationId xmlns:p14="http://schemas.microsoft.com/office/powerpoint/2010/main" val="865679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8F63A4-9C35-B140-B1E6-F0A30E2CF1AC}"/>
              </a:ext>
            </a:extLst>
          </p:cNvPr>
          <p:cNvSpPr>
            <a:spLocks noGrp="1"/>
          </p:cNvSpPr>
          <p:nvPr>
            <p:ph type="title"/>
          </p:nvPr>
        </p:nvSpPr>
        <p:spPr>
          <a:xfrm>
            <a:off x="609600" y="363867"/>
            <a:ext cx="10058400" cy="839787"/>
          </a:xfrm>
        </p:spPr>
        <p:txBody>
          <a:bodyPr>
            <a:normAutofit/>
          </a:bodyPr>
          <a:lstStyle/>
          <a:p>
            <a:r>
              <a:rPr lang="en-US" sz="2900" dirty="0">
                <a:solidFill>
                  <a:srgbClr val="1F5493"/>
                </a:solidFill>
                <a:latin typeface="Calibri" panose="020F0502020204030204" pitchFamily="34" charset="0"/>
                <a:ea typeface="Helvetica Neue"/>
                <a:cs typeface="Calibri" panose="020F0502020204030204" pitchFamily="34" charset="0"/>
              </a:rPr>
              <a:t>Doing business with VA for SaaS </a:t>
            </a:r>
            <a:br>
              <a:rPr lang="en-US" sz="2900" dirty="0">
                <a:solidFill>
                  <a:srgbClr val="1F5493"/>
                </a:solidFill>
                <a:latin typeface="Calibri" panose="020F0502020204030204" pitchFamily="34" charset="0"/>
                <a:ea typeface="Helvetica Neue"/>
                <a:cs typeface="Calibri" panose="020F0502020204030204" pitchFamily="34" charset="0"/>
              </a:rPr>
            </a:br>
            <a:r>
              <a:rPr lang="en-US" sz="2200" b="0" i="1" dirty="0">
                <a:solidFill>
                  <a:srgbClr val="1F5493"/>
                </a:solidFill>
                <a:latin typeface="Calibri" panose="020F0502020204030204" pitchFamily="34" charset="0"/>
                <a:ea typeface="Helvetica Neue"/>
                <a:cs typeface="Calibri" panose="020F0502020204030204" pitchFamily="34" charset="0"/>
              </a:rPr>
              <a:t>https://www.oit.va.gov/tech-incubator/saas/vendor</a:t>
            </a:r>
          </a:p>
        </p:txBody>
      </p:sp>
      <p:pic>
        <p:nvPicPr>
          <p:cNvPr id="9" name="Content Placeholder 8">
            <a:extLst>
              <a:ext uri="{FF2B5EF4-FFF2-40B4-BE49-F238E27FC236}">
                <a16:creationId xmlns:a16="http://schemas.microsoft.com/office/drawing/2014/main" id="{2299C7B5-6072-1544-8DBE-833030D995F0}"/>
              </a:ext>
            </a:extLst>
          </p:cNvPr>
          <p:cNvPicPr>
            <a:picLocks noGrp="1" noChangeAspect="1"/>
          </p:cNvPicPr>
          <p:nvPr>
            <p:ph sz="quarter" idx="12"/>
          </p:nvPr>
        </p:nvPicPr>
        <p:blipFill>
          <a:blip r:embed="rId3"/>
          <a:stretch>
            <a:fillRect/>
          </a:stretch>
        </p:blipFill>
        <p:spPr>
          <a:xfrm>
            <a:off x="2097274" y="1454482"/>
            <a:ext cx="7716240" cy="5165775"/>
          </a:xfrm>
          <a:ln>
            <a:solidFill>
              <a:schemeClr val="tx2"/>
            </a:solidFill>
          </a:ln>
        </p:spPr>
      </p:pic>
      <p:sp>
        <p:nvSpPr>
          <p:cNvPr id="7" name="Slide Number Placeholder 6">
            <a:extLst>
              <a:ext uri="{FF2B5EF4-FFF2-40B4-BE49-F238E27FC236}">
                <a16:creationId xmlns:a16="http://schemas.microsoft.com/office/drawing/2014/main" id="{5E3F790D-0A9D-5A40-9F55-F656B8D86088}"/>
              </a:ext>
            </a:extLst>
          </p:cNvPr>
          <p:cNvSpPr>
            <a:spLocks noGrp="1"/>
          </p:cNvSpPr>
          <p:nvPr>
            <p:ph type="sldNum" sz="quarter" idx="11"/>
          </p:nvPr>
        </p:nvSpPr>
        <p:spPr/>
        <p:txBody>
          <a:bodyPr/>
          <a:lstStyle/>
          <a:p>
            <a:fld id="{E573346A-FCA4-684E-8D18-26E8324063ED}" type="slidenum">
              <a:rPr lang="en-US" smtClean="0"/>
              <a:t>45</a:t>
            </a:fld>
            <a:endParaRPr lang="en-US" dirty="0"/>
          </a:p>
        </p:txBody>
      </p:sp>
    </p:spTree>
    <p:extLst>
      <p:ext uri="{BB962C8B-B14F-4D97-AF65-F5344CB8AC3E}">
        <p14:creationId xmlns:p14="http://schemas.microsoft.com/office/powerpoint/2010/main" val="1900792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3004-0332-754B-A339-92F366048A89}"/>
              </a:ext>
            </a:extLst>
          </p:cNvPr>
          <p:cNvSpPr>
            <a:spLocks noGrp="1"/>
          </p:cNvSpPr>
          <p:nvPr>
            <p:ph type="title"/>
          </p:nvPr>
        </p:nvSpPr>
        <p:spPr>
          <a:xfrm>
            <a:off x="540774" y="0"/>
            <a:ext cx="10515600" cy="1325563"/>
          </a:xfrm>
        </p:spPr>
        <p:txBody>
          <a:bodyPr>
            <a:normAutofit/>
          </a:bodyPr>
          <a:lstStyle/>
          <a:p>
            <a:r>
              <a:rPr lang="en-US" sz="3000" b="1" dirty="0">
                <a:solidFill>
                  <a:srgbClr val="1F5393"/>
                </a:solidFill>
                <a:latin typeface="Arial" panose="020B0604020202020204" pitchFamily="34" charset="0"/>
                <a:cs typeface="Arial" panose="020B0604020202020204" pitchFamily="34" charset="0"/>
              </a:rPr>
              <a:t>“</a:t>
            </a:r>
            <a:r>
              <a:rPr lang="en-US" sz="2600" b="1" dirty="0">
                <a:solidFill>
                  <a:srgbClr val="1F5493"/>
                </a:solidFill>
                <a:latin typeface="Calibri" panose="020F0502020204030204" pitchFamily="34" charset="0"/>
                <a:ea typeface="Helvetica Neue"/>
                <a:cs typeface="Calibri" panose="020F0502020204030204" pitchFamily="34" charset="0"/>
              </a:rPr>
              <a:t>No VA Data” SaaS (does not require ATO or FedRAMP)</a:t>
            </a:r>
          </a:p>
        </p:txBody>
      </p:sp>
      <p:sp>
        <p:nvSpPr>
          <p:cNvPr id="3" name="Content Placeholder 2">
            <a:extLst>
              <a:ext uri="{FF2B5EF4-FFF2-40B4-BE49-F238E27FC236}">
                <a16:creationId xmlns:a16="http://schemas.microsoft.com/office/drawing/2014/main" id="{FC99F316-7ABF-F547-AA5C-9AA3F84AEB6C}"/>
              </a:ext>
            </a:extLst>
          </p:cNvPr>
          <p:cNvSpPr>
            <a:spLocks noGrp="1"/>
          </p:cNvSpPr>
          <p:nvPr>
            <p:ph sz="quarter" idx="12"/>
          </p:nvPr>
        </p:nvSpPr>
        <p:spPr>
          <a:xfrm>
            <a:off x="635876" y="1215204"/>
            <a:ext cx="11272854" cy="6036933"/>
          </a:xfrm>
        </p:spPr>
        <p:txBody>
          <a:bodyPr>
            <a:noAutofit/>
          </a:bodyPr>
          <a:lstStyle/>
          <a:p>
            <a:pPr marL="0" indent="0">
              <a:lnSpc>
                <a:spcPct val="100000"/>
              </a:lnSpc>
              <a:spcBef>
                <a:spcPts val="600"/>
              </a:spcBef>
              <a:buNone/>
            </a:pPr>
            <a:r>
              <a:rPr lang="en-US" sz="1800" dirty="0">
                <a:cs typeface="Arial" panose="020B0604020202020204" pitchFamily="34" charset="0"/>
              </a:rPr>
              <a:t>For SaaS products that do not contain VA owned data, there is an expedited process that does not require a traditional VA authority to operate (ATO). Criteria include the following:</a:t>
            </a:r>
          </a:p>
          <a:p>
            <a:pPr lvl="1">
              <a:lnSpc>
                <a:spcPct val="150000"/>
              </a:lnSpc>
              <a:spcBef>
                <a:spcPts val="600"/>
              </a:spcBef>
            </a:pPr>
            <a:r>
              <a:rPr lang="en-US" sz="1800" dirty="0">
                <a:cs typeface="Arial" panose="020B0604020202020204" pitchFamily="34" charset="0"/>
              </a:rPr>
              <a:t>User owns a device (even if VA paid for the purchase of the device) such as a CPAP* or glucometer that uses a SaaS product to share patient data (non VA data).</a:t>
            </a:r>
          </a:p>
          <a:p>
            <a:pPr lvl="1">
              <a:lnSpc>
                <a:spcPct val="150000"/>
              </a:lnSpc>
              <a:spcBef>
                <a:spcPts val="600"/>
              </a:spcBef>
            </a:pPr>
            <a:r>
              <a:rPr lang="en-US" sz="1800" dirty="0">
                <a:cs typeface="Arial" panose="020B0604020202020204" pitchFamily="34" charset="0"/>
              </a:rPr>
              <a:t>SaaS product has no direct connections or interfaces to VA systems or network.</a:t>
            </a:r>
          </a:p>
          <a:p>
            <a:pPr lvl="1">
              <a:lnSpc>
                <a:spcPct val="150000"/>
              </a:lnSpc>
              <a:spcBef>
                <a:spcPts val="600"/>
              </a:spcBef>
            </a:pPr>
            <a:r>
              <a:rPr lang="en-US" sz="1800" dirty="0">
                <a:cs typeface="Arial" panose="020B0604020202020204" pitchFamily="34" charset="0"/>
              </a:rPr>
              <a:t>Users consent to share their data (which may include PII and PHI) directly with the SaaS provider.</a:t>
            </a:r>
          </a:p>
          <a:p>
            <a:pPr lvl="1">
              <a:lnSpc>
                <a:spcPct val="150000"/>
              </a:lnSpc>
              <a:spcBef>
                <a:spcPts val="600"/>
              </a:spcBef>
            </a:pPr>
            <a:r>
              <a:rPr lang="en-US" sz="1800" dirty="0">
                <a:cs typeface="Arial" panose="020B0604020202020204" pitchFamily="34" charset="0"/>
              </a:rPr>
              <a:t>SaaS provider must have published terms and conditions for user consent.</a:t>
            </a:r>
          </a:p>
          <a:p>
            <a:pPr lvl="1">
              <a:lnSpc>
                <a:spcPct val="150000"/>
              </a:lnSpc>
              <a:spcBef>
                <a:spcPts val="600"/>
              </a:spcBef>
            </a:pPr>
            <a:r>
              <a:rPr lang="en-US" sz="1800" dirty="0">
                <a:cs typeface="Arial" panose="020B0604020202020204" pitchFamily="34" charset="0"/>
              </a:rPr>
              <a:t>VA providers access data in a view-only mode, or with limited functionality per the user’s consent.</a:t>
            </a:r>
          </a:p>
          <a:p>
            <a:pPr marL="457200" lvl="1" indent="0">
              <a:lnSpc>
                <a:spcPct val="150000"/>
              </a:lnSpc>
              <a:spcBef>
                <a:spcPts val="600"/>
              </a:spcBef>
              <a:buNone/>
            </a:pPr>
            <a:endParaRPr lang="en-US" sz="1800" dirty="0">
              <a:cs typeface="Arial" panose="020B0604020202020204" pitchFamily="34" charset="0"/>
            </a:endParaRPr>
          </a:p>
          <a:p>
            <a:pPr marL="0" indent="0">
              <a:lnSpc>
                <a:spcPct val="150000"/>
              </a:lnSpc>
              <a:spcBef>
                <a:spcPts val="1200"/>
              </a:spcBef>
              <a:buNone/>
            </a:pPr>
            <a:r>
              <a:rPr lang="en-US" sz="1500" i="1" dirty="0">
                <a:cs typeface="Arial" panose="020B0604020202020204" pitchFamily="34" charset="0"/>
              </a:rPr>
              <a:t>*An example of No VA Data related to continuous positive airway pressure (CPAP) data:  “Although VA sleep provider will be able to view and alter CPAP settings, such as pressure, if needed, this data is still owned by the vendor, not VA. It does not become VA data until the data is downloaded or extracted from the vendor’s server to the VA server.”</a:t>
            </a:r>
          </a:p>
        </p:txBody>
      </p:sp>
      <p:sp>
        <p:nvSpPr>
          <p:cNvPr id="5" name="Slide Number Placeholder 4">
            <a:extLst>
              <a:ext uri="{FF2B5EF4-FFF2-40B4-BE49-F238E27FC236}">
                <a16:creationId xmlns:a16="http://schemas.microsoft.com/office/drawing/2014/main" id="{F9CEB317-81DE-5B47-9E59-5C48587C3DB7}"/>
              </a:ext>
            </a:extLst>
          </p:cNvPr>
          <p:cNvSpPr>
            <a:spLocks noGrp="1"/>
          </p:cNvSpPr>
          <p:nvPr>
            <p:ph type="sldNum" sz="quarter" idx="11"/>
          </p:nvPr>
        </p:nvSpPr>
        <p:spPr/>
        <p:txBody>
          <a:bodyPr/>
          <a:lstStyle/>
          <a:p>
            <a:fld id="{E573346A-FCA4-684E-8D18-26E8324063ED}" type="slidenum">
              <a:rPr lang="en-US" smtClean="0"/>
              <a:t>46</a:t>
            </a:fld>
            <a:endParaRPr lang="en-US" dirty="0"/>
          </a:p>
        </p:txBody>
      </p:sp>
      <p:sp>
        <p:nvSpPr>
          <p:cNvPr id="6" name="Footer Placeholder 5">
            <a:extLst>
              <a:ext uri="{FF2B5EF4-FFF2-40B4-BE49-F238E27FC236}">
                <a16:creationId xmlns:a16="http://schemas.microsoft.com/office/drawing/2014/main" id="{350D6022-D280-8D44-BCD0-FBAA860D4C87}"/>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0855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F7588F-6348-F24B-A92C-146CC9ED7FC5}" type="slidenum">
              <a:rPr kumimoji="0" lang="en-US" sz="1200" b="0" i="0" u="none" strike="noStrike" kern="1200" cap="none" spc="0" normalizeH="0" baseline="0" noProof="0" smtClean="0">
                <a:ln>
                  <a:noFill/>
                </a:ln>
                <a:solidFill>
                  <a:srgbClr val="1A5484">
                    <a:lumMod val="40000"/>
                    <a:lumOff val="60000"/>
                  </a:srgbClr>
                </a:solidFill>
                <a:effectLst/>
                <a:uLnTx/>
                <a:uFillTx/>
                <a:latin typeface="Helvetica Neue"/>
                <a:ea typeface="Helvetica Neue"/>
                <a:cs typeface="Helvetica Neue"/>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1A5484">
                  <a:lumMod val="40000"/>
                  <a:lumOff val="60000"/>
                </a:srgbClr>
              </a:solidFill>
              <a:effectLst/>
              <a:uLnTx/>
              <a:uFillTx/>
              <a:latin typeface="Helvetica Neue"/>
              <a:ea typeface="Helvetica Neue"/>
              <a:cs typeface="Helvetica Neue"/>
              <a:sym typeface="Helvetica Neue"/>
            </a:endParaRPr>
          </a:p>
        </p:txBody>
      </p:sp>
      <p:pic>
        <p:nvPicPr>
          <p:cNvPr id="4" name="Google Shape;243;p38">
            <a:extLst>
              <a:ext uri="{FF2B5EF4-FFF2-40B4-BE49-F238E27FC236}">
                <a16:creationId xmlns:a16="http://schemas.microsoft.com/office/drawing/2014/main" id="{8578D477-5D18-454E-8CDE-C1B144475196}"/>
              </a:ex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0" y="-12454"/>
            <a:ext cx="12192000" cy="6858000"/>
          </a:xfrm>
          <a:prstGeom prst="rect">
            <a:avLst/>
          </a:prstGeom>
          <a:noFill/>
          <a:ln>
            <a:noFill/>
          </a:ln>
        </p:spPr>
      </p:pic>
      <p:sp>
        <p:nvSpPr>
          <p:cNvPr id="2" name="Title 1">
            <a:extLst>
              <a:ext uri="{FF2B5EF4-FFF2-40B4-BE49-F238E27FC236}">
                <a16:creationId xmlns:a16="http://schemas.microsoft.com/office/drawing/2014/main" id="{16E38001-0802-C04D-A6EA-2183343912E1}"/>
              </a:ext>
            </a:extLst>
          </p:cNvPr>
          <p:cNvSpPr>
            <a:spLocks noGrp="1"/>
          </p:cNvSpPr>
          <p:nvPr>
            <p:ph type="title"/>
          </p:nvPr>
        </p:nvSpPr>
        <p:spPr>
          <a:xfrm>
            <a:off x="0" y="2959863"/>
            <a:ext cx="12192000" cy="1531703"/>
          </a:xfrm>
          <a:solidFill>
            <a:schemeClr val="tx1"/>
          </a:solidFill>
        </p:spPr>
        <p:txBody>
          <a:bodyPr>
            <a:noAutofit/>
          </a:bodyPr>
          <a:lstStyle/>
          <a:p>
            <a:pPr algn="ctr"/>
            <a:r>
              <a:rPr lang="en-US" sz="4000" dirty="0">
                <a:solidFill>
                  <a:schemeClr val="bg2"/>
                </a:solidFill>
                <a:latin typeface="Calibri" panose="020F0502020204030204" pitchFamily="34" charset="0"/>
                <a:ea typeface="Helvetica Neue"/>
                <a:cs typeface="Calibri" panose="020F0502020204030204" pitchFamily="34" charset="0"/>
              </a:rPr>
              <a:t>Call to Action</a:t>
            </a:r>
            <a:br>
              <a:rPr lang="en-US" sz="4000" dirty="0">
                <a:solidFill>
                  <a:schemeClr val="bg2"/>
                </a:solidFill>
                <a:latin typeface="Calibri" panose="020F0502020204030204" pitchFamily="34" charset="0"/>
                <a:ea typeface="Helvetica Neue"/>
                <a:cs typeface="Calibri" panose="020F0502020204030204" pitchFamily="34" charset="0"/>
              </a:rPr>
            </a:br>
            <a:br>
              <a:rPr lang="en-US" sz="4000" dirty="0">
                <a:solidFill>
                  <a:schemeClr val="bg2"/>
                </a:solidFill>
                <a:latin typeface="Calibri" panose="020F0502020204030204" pitchFamily="34" charset="0"/>
                <a:ea typeface="Helvetica Neue"/>
                <a:cs typeface="Calibri" panose="020F0502020204030204" pitchFamily="34" charset="0"/>
              </a:rPr>
            </a:br>
            <a:r>
              <a:rPr lang="en-US" sz="2800" i="1" dirty="0">
                <a:solidFill>
                  <a:schemeClr val="bg2"/>
                </a:solidFill>
                <a:latin typeface="Calibri" panose="020F0502020204030204" pitchFamily="34" charset="0"/>
                <a:ea typeface="Helvetica Neue"/>
                <a:cs typeface="Calibri" panose="020F0502020204030204" pitchFamily="34" charset="0"/>
                <a:sym typeface="Helvetica Neue"/>
              </a:rPr>
              <a:t>Delivery is the strategy.</a:t>
            </a:r>
          </a:p>
        </p:txBody>
      </p:sp>
      <p:sp>
        <p:nvSpPr>
          <p:cNvPr id="3" name="Footer Placeholder 2">
            <a:extLst>
              <a:ext uri="{FF2B5EF4-FFF2-40B4-BE49-F238E27FC236}">
                <a16:creationId xmlns:a16="http://schemas.microsoft.com/office/drawing/2014/main" id="{E2A7FF5C-A952-344D-AEE9-B894B39CE1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7528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2D22E9-716E-4389-BD9A-B737F4FD106E}"/>
              </a:ext>
            </a:extLst>
          </p:cNvPr>
          <p:cNvSpPr>
            <a:spLocks noGrp="1"/>
          </p:cNvSpPr>
          <p:nvPr>
            <p:ph type="sldNum" sz="quarter" idx="12"/>
          </p:nvPr>
        </p:nvSpPr>
        <p:spPr>
          <a:xfrm>
            <a:off x="9159803" y="639147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73346A-FCA4-684E-8D18-26E8324063ED}" type="slidenum">
              <a:rPr lang="en-US" smtClean="0">
                <a:latin typeface="Calibri" panose="020F0502020204030204" pitchFamily="34" charset="0"/>
              </a:rPr>
              <a:pPr/>
              <a:t>48</a:t>
            </a:fld>
            <a:endParaRPr lang="en-US" dirty="0">
              <a:latin typeface="Calibri" panose="020F0502020204030204" pitchFamily="34" charset="0"/>
            </a:endParaRPr>
          </a:p>
        </p:txBody>
      </p:sp>
      <p:sp>
        <p:nvSpPr>
          <p:cNvPr id="39" name="TextBox 38">
            <a:extLst>
              <a:ext uri="{FF2B5EF4-FFF2-40B4-BE49-F238E27FC236}">
                <a16:creationId xmlns:a16="http://schemas.microsoft.com/office/drawing/2014/main" id="{CB4181B6-40EF-4D39-88A9-D3AB969697D7}"/>
              </a:ext>
            </a:extLst>
          </p:cNvPr>
          <p:cNvSpPr txBox="1"/>
          <p:nvPr/>
        </p:nvSpPr>
        <p:spPr>
          <a:xfrm>
            <a:off x="201853" y="1150737"/>
            <a:ext cx="4288276" cy="492443"/>
          </a:xfrm>
          <a:prstGeom prst="rect">
            <a:avLst/>
          </a:prstGeom>
          <a:noFill/>
        </p:spPr>
        <p:txBody>
          <a:bodyPr wrap="square" rtlCol="0">
            <a:spAutoFit/>
          </a:bodyPr>
          <a:lstStyle/>
          <a:p>
            <a:pPr algn="ctr"/>
            <a:r>
              <a:rPr lang="en-US" sz="2600" b="1" dirty="0">
                <a:solidFill>
                  <a:schemeClr val="accent1"/>
                </a:solidFill>
                <a:latin typeface="Calibri" panose="020F0502020204030204" pitchFamily="34" charset="0"/>
              </a:rPr>
              <a:t>Project Management</a:t>
            </a:r>
          </a:p>
        </p:txBody>
      </p:sp>
      <p:sp>
        <p:nvSpPr>
          <p:cNvPr id="40" name="TextBox 39">
            <a:extLst>
              <a:ext uri="{FF2B5EF4-FFF2-40B4-BE49-F238E27FC236}">
                <a16:creationId xmlns:a16="http://schemas.microsoft.com/office/drawing/2014/main" id="{02D97F8B-4553-4AE7-91D6-C9BC661561A9}"/>
              </a:ext>
            </a:extLst>
          </p:cNvPr>
          <p:cNvSpPr txBox="1"/>
          <p:nvPr/>
        </p:nvSpPr>
        <p:spPr>
          <a:xfrm>
            <a:off x="6031210" y="1150736"/>
            <a:ext cx="6835180" cy="492443"/>
          </a:xfrm>
          <a:prstGeom prst="rect">
            <a:avLst/>
          </a:prstGeom>
          <a:noFill/>
        </p:spPr>
        <p:txBody>
          <a:bodyPr wrap="square" rtlCol="0">
            <a:spAutoFit/>
          </a:bodyPr>
          <a:lstStyle/>
          <a:p>
            <a:pPr algn="ctr"/>
            <a:r>
              <a:rPr lang="en-US" sz="2600" b="1" dirty="0">
                <a:solidFill>
                  <a:srgbClr val="00B050"/>
                </a:solidFill>
                <a:latin typeface="Calibri" panose="020F0502020204030204" pitchFamily="34" charset="0"/>
              </a:rPr>
              <a:t>Product Management</a:t>
            </a:r>
          </a:p>
        </p:txBody>
      </p:sp>
      <p:cxnSp>
        <p:nvCxnSpPr>
          <p:cNvPr id="41" name="Straight Connector 40">
            <a:extLst>
              <a:ext uri="{FF2B5EF4-FFF2-40B4-BE49-F238E27FC236}">
                <a16:creationId xmlns:a16="http://schemas.microsoft.com/office/drawing/2014/main" id="{207E5251-1E29-4244-AF59-B31FD7F867B3}"/>
              </a:ext>
            </a:extLst>
          </p:cNvPr>
          <p:cNvCxnSpPr/>
          <p:nvPr/>
        </p:nvCxnSpPr>
        <p:spPr>
          <a:xfrm flipV="1">
            <a:off x="1278881" y="1769582"/>
            <a:ext cx="9024593" cy="15017"/>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0857AC9-5949-4F7B-B26C-10C4831DBC74}"/>
              </a:ext>
            </a:extLst>
          </p:cNvPr>
          <p:cNvSpPr txBox="1"/>
          <p:nvPr/>
        </p:nvSpPr>
        <p:spPr>
          <a:xfrm>
            <a:off x="902174" y="2061218"/>
            <a:ext cx="2199588" cy="338554"/>
          </a:xfrm>
          <a:prstGeom prst="rect">
            <a:avLst/>
          </a:prstGeom>
          <a:noFill/>
        </p:spPr>
        <p:txBody>
          <a:bodyPr wrap="square" rtlCol="0">
            <a:spAutoFit/>
          </a:bodyPr>
          <a:lstStyle/>
          <a:p>
            <a:r>
              <a:rPr lang="en-US" sz="1600" dirty="0">
                <a:latin typeface="Calibri" panose="020F0502020204030204" pitchFamily="34" charset="0"/>
              </a:rPr>
              <a:t>Critical Path Method</a:t>
            </a:r>
          </a:p>
        </p:txBody>
      </p:sp>
      <p:sp>
        <p:nvSpPr>
          <p:cNvPr id="43" name="TextBox 42">
            <a:extLst>
              <a:ext uri="{FF2B5EF4-FFF2-40B4-BE49-F238E27FC236}">
                <a16:creationId xmlns:a16="http://schemas.microsoft.com/office/drawing/2014/main" id="{6DC71F71-0614-4A2B-99CB-8A30A0B2C812}"/>
              </a:ext>
            </a:extLst>
          </p:cNvPr>
          <p:cNvSpPr txBox="1"/>
          <p:nvPr/>
        </p:nvSpPr>
        <p:spPr>
          <a:xfrm>
            <a:off x="4743790" y="5559200"/>
            <a:ext cx="2199588" cy="338554"/>
          </a:xfrm>
          <a:prstGeom prst="rect">
            <a:avLst/>
          </a:prstGeom>
          <a:noFill/>
        </p:spPr>
        <p:txBody>
          <a:bodyPr wrap="square" rtlCol="0">
            <a:spAutoFit/>
          </a:bodyPr>
          <a:lstStyle/>
          <a:p>
            <a:r>
              <a:rPr lang="en-US" sz="1600" dirty="0">
                <a:latin typeface="Calibri" panose="020F0502020204030204" pitchFamily="34" charset="0"/>
              </a:rPr>
              <a:t>Product Marketing</a:t>
            </a:r>
          </a:p>
        </p:txBody>
      </p:sp>
      <p:sp>
        <p:nvSpPr>
          <p:cNvPr id="44" name="TextBox 43">
            <a:extLst>
              <a:ext uri="{FF2B5EF4-FFF2-40B4-BE49-F238E27FC236}">
                <a16:creationId xmlns:a16="http://schemas.microsoft.com/office/drawing/2014/main" id="{E0D4F932-1CDF-4BFC-8AB6-B536F83D121D}"/>
              </a:ext>
            </a:extLst>
          </p:cNvPr>
          <p:cNvSpPr txBox="1"/>
          <p:nvPr/>
        </p:nvSpPr>
        <p:spPr>
          <a:xfrm>
            <a:off x="2712137" y="5304118"/>
            <a:ext cx="3493776" cy="338554"/>
          </a:xfrm>
          <a:prstGeom prst="rect">
            <a:avLst/>
          </a:prstGeom>
          <a:noFill/>
        </p:spPr>
        <p:txBody>
          <a:bodyPr wrap="square" rtlCol="0">
            <a:spAutoFit/>
          </a:bodyPr>
          <a:lstStyle/>
          <a:p>
            <a:r>
              <a:rPr lang="en-US" sz="1600" dirty="0">
                <a:latin typeface="Calibri" panose="020F0502020204030204" pitchFamily="34" charset="0"/>
              </a:rPr>
              <a:t>Cost Benefit Analysis</a:t>
            </a:r>
          </a:p>
        </p:txBody>
      </p:sp>
      <p:sp>
        <p:nvSpPr>
          <p:cNvPr id="45" name="TextBox 44">
            <a:extLst>
              <a:ext uri="{FF2B5EF4-FFF2-40B4-BE49-F238E27FC236}">
                <a16:creationId xmlns:a16="http://schemas.microsoft.com/office/drawing/2014/main" id="{EE3BE97B-137C-4CFC-8274-C8DA96A12784}"/>
              </a:ext>
            </a:extLst>
          </p:cNvPr>
          <p:cNvSpPr txBox="1"/>
          <p:nvPr/>
        </p:nvSpPr>
        <p:spPr>
          <a:xfrm>
            <a:off x="5909313" y="4211266"/>
            <a:ext cx="2199588" cy="338554"/>
          </a:xfrm>
          <a:prstGeom prst="rect">
            <a:avLst/>
          </a:prstGeom>
          <a:noFill/>
        </p:spPr>
        <p:txBody>
          <a:bodyPr wrap="square" rtlCol="0">
            <a:spAutoFit/>
          </a:bodyPr>
          <a:lstStyle/>
          <a:p>
            <a:pPr algn="ctr"/>
            <a:r>
              <a:rPr lang="en-US" sz="1600" dirty="0">
                <a:latin typeface="Calibri" panose="020F0502020204030204" pitchFamily="34" charset="0"/>
              </a:rPr>
              <a:t>Kanban</a:t>
            </a:r>
          </a:p>
        </p:txBody>
      </p:sp>
      <p:sp>
        <p:nvSpPr>
          <p:cNvPr id="46" name="TextBox 45">
            <a:extLst>
              <a:ext uri="{FF2B5EF4-FFF2-40B4-BE49-F238E27FC236}">
                <a16:creationId xmlns:a16="http://schemas.microsoft.com/office/drawing/2014/main" id="{CEF9DBD4-CDA3-4B7C-A4A4-1A9EF389D850}"/>
              </a:ext>
            </a:extLst>
          </p:cNvPr>
          <p:cNvSpPr txBox="1"/>
          <p:nvPr/>
        </p:nvSpPr>
        <p:spPr>
          <a:xfrm>
            <a:off x="2832189" y="2199243"/>
            <a:ext cx="2199588" cy="338554"/>
          </a:xfrm>
          <a:prstGeom prst="rect">
            <a:avLst/>
          </a:prstGeom>
          <a:noFill/>
        </p:spPr>
        <p:txBody>
          <a:bodyPr wrap="square" rtlCol="0">
            <a:spAutoFit/>
          </a:bodyPr>
          <a:lstStyle/>
          <a:p>
            <a:pPr algn="ctr"/>
            <a:r>
              <a:rPr lang="en-US" sz="1600" dirty="0">
                <a:latin typeface="Calibri" panose="020F0502020204030204" pitchFamily="34" charset="0"/>
              </a:rPr>
              <a:t>SAFe (Agile)</a:t>
            </a:r>
          </a:p>
        </p:txBody>
      </p:sp>
      <p:sp>
        <p:nvSpPr>
          <p:cNvPr id="47" name="TextBox 46">
            <a:extLst>
              <a:ext uri="{FF2B5EF4-FFF2-40B4-BE49-F238E27FC236}">
                <a16:creationId xmlns:a16="http://schemas.microsoft.com/office/drawing/2014/main" id="{106340DC-E27A-457E-B7E8-9FFFA7E0E005}"/>
              </a:ext>
            </a:extLst>
          </p:cNvPr>
          <p:cNvSpPr txBox="1"/>
          <p:nvPr/>
        </p:nvSpPr>
        <p:spPr>
          <a:xfrm>
            <a:off x="3074169" y="4724969"/>
            <a:ext cx="3376265" cy="338554"/>
          </a:xfrm>
          <a:prstGeom prst="rect">
            <a:avLst/>
          </a:prstGeom>
          <a:noFill/>
        </p:spPr>
        <p:txBody>
          <a:bodyPr wrap="square" rtlCol="0">
            <a:spAutoFit/>
          </a:bodyPr>
          <a:lstStyle/>
          <a:p>
            <a:r>
              <a:rPr lang="en-US" sz="1600" dirty="0">
                <a:latin typeface="Calibri" panose="020F0502020204030204" pitchFamily="34" charset="0"/>
              </a:rPr>
              <a:t>Analysis of Alternatives (AoA)</a:t>
            </a:r>
          </a:p>
        </p:txBody>
      </p:sp>
      <p:sp>
        <p:nvSpPr>
          <p:cNvPr id="48" name="TextBox 47">
            <a:extLst>
              <a:ext uri="{FF2B5EF4-FFF2-40B4-BE49-F238E27FC236}">
                <a16:creationId xmlns:a16="http://schemas.microsoft.com/office/drawing/2014/main" id="{AC9D9899-CE94-473B-9ADD-874790D678EF}"/>
              </a:ext>
            </a:extLst>
          </p:cNvPr>
          <p:cNvSpPr txBox="1"/>
          <p:nvPr/>
        </p:nvSpPr>
        <p:spPr>
          <a:xfrm>
            <a:off x="922464" y="4441854"/>
            <a:ext cx="2174849" cy="584775"/>
          </a:xfrm>
          <a:prstGeom prst="rect">
            <a:avLst/>
          </a:prstGeom>
          <a:noFill/>
        </p:spPr>
        <p:txBody>
          <a:bodyPr wrap="square" rtlCol="0">
            <a:spAutoFit/>
          </a:bodyPr>
          <a:lstStyle/>
          <a:p>
            <a:r>
              <a:rPr lang="en-US" sz="1600" dirty="0">
                <a:latin typeface="Calibri" panose="020F0502020204030204" pitchFamily="34" charset="0"/>
              </a:rPr>
              <a:t>Earned Value Management (EVM)</a:t>
            </a:r>
          </a:p>
        </p:txBody>
      </p:sp>
      <p:sp>
        <p:nvSpPr>
          <p:cNvPr id="49" name="TextBox 48">
            <a:extLst>
              <a:ext uri="{FF2B5EF4-FFF2-40B4-BE49-F238E27FC236}">
                <a16:creationId xmlns:a16="http://schemas.microsoft.com/office/drawing/2014/main" id="{2AFC89D1-6573-474A-BEA9-DE4C254F02B9}"/>
              </a:ext>
            </a:extLst>
          </p:cNvPr>
          <p:cNvSpPr txBox="1"/>
          <p:nvPr/>
        </p:nvSpPr>
        <p:spPr>
          <a:xfrm>
            <a:off x="7357026" y="1989897"/>
            <a:ext cx="2971800" cy="338554"/>
          </a:xfrm>
          <a:prstGeom prst="rect">
            <a:avLst/>
          </a:prstGeom>
          <a:noFill/>
        </p:spPr>
        <p:txBody>
          <a:bodyPr wrap="square" rtlCol="0">
            <a:spAutoFit/>
          </a:bodyPr>
          <a:lstStyle/>
          <a:p>
            <a:pPr algn="r"/>
            <a:r>
              <a:rPr lang="en-US" sz="1600" dirty="0">
                <a:latin typeface="Calibri" panose="020F0502020204030204" pitchFamily="34" charset="0"/>
              </a:rPr>
              <a:t>Design Thinking </a:t>
            </a:r>
          </a:p>
        </p:txBody>
      </p:sp>
      <p:sp>
        <p:nvSpPr>
          <p:cNvPr id="50" name="TextBox 49">
            <a:extLst>
              <a:ext uri="{FF2B5EF4-FFF2-40B4-BE49-F238E27FC236}">
                <a16:creationId xmlns:a16="http://schemas.microsoft.com/office/drawing/2014/main" id="{17E4B5F5-6486-4125-BAFE-1E810A3B37C0}"/>
              </a:ext>
            </a:extLst>
          </p:cNvPr>
          <p:cNvSpPr txBox="1"/>
          <p:nvPr/>
        </p:nvSpPr>
        <p:spPr>
          <a:xfrm>
            <a:off x="6643338" y="2049988"/>
            <a:ext cx="2199588" cy="338554"/>
          </a:xfrm>
          <a:prstGeom prst="rect">
            <a:avLst/>
          </a:prstGeom>
          <a:noFill/>
        </p:spPr>
        <p:txBody>
          <a:bodyPr wrap="square" rtlCol="0">
            <a:spAutoFit/>
          </a:bodyPr>
          <a:lstStyle/>
          <a:p>
            <a:pPr algn="ctr"/>
            <a:r>
              <a:rPr lang="en-US" sz="1600" dirty="0">
                <a:latin typeface="Calibri" panose="020F0502020204030204" pitchFamily="34" charset="0"/>
              </a:rPr>
              <a:t>Agile</a:t>
            </a:r>
          </a:p>
        </p:txBody>
      </p:sp>
      <p:sp>
        <p:nvSpPr>
          <p:cNvPr id="51" name="TextBox 50">
            <a:extLst>
              <a:ext uri="{FF2B5EF4-FFF2-40B4-BE49-F238E27FC236}">
                <a16:creationId xmlns:a16="http://schemas.microsoft.com/office/drawing/2014/main" id="{DB022010-A79D-4A08-91AE-979575FEFBB3}"/>
              </a:ext>
            </a:extLst>
          </p:cNvPr>
          <p:cNvSpPr txBox="1"/>
          <p:nvPr/>
        </p:nvSpPr>
        <p:spPr>
          <a:xfrm>
            <a:off x="2405833" y="2942685"/>
            <a:ext cx="2199588" cy="338554"/>
          </a:xfrm>
          <a:prstGeom prst="rect">
            <a:avLst/>
          </a:prstGeom>
          <a:noFill/>
        </p:spPr>
        <p:txBody>
          <a:bodyPr wrap="square" rtlCol="0">
            <a:spAutoFit/>
          </a:bodyPr>
          <a:lstStyle/>
          <a:p>
            <a:pPr algn="ctr"/>
            <a:r>
              <a:rPr lang="en-US" sz="1600" dirty="0">
                <a:latin typeface="Calibri" panose="020F0502020204030204" pitchFamily="34" charset="0"/>
              </a:rPr>
              <a:t>Waterfall Development</a:t>
            </a:r>
          </a:p>
        </p:txBody>
      </p:sp>
      <p:sp>
        <p:nvSpPr>
          <p:cNvPr id="52" name="TextBox 51">
            <a:extLst>
              <a:ext uri="{FF2B5EF4-FFF2-40B4-BE49-F238E27FC236}">
                <a16:creationId xmlns:a16="http://schemas.microsoft.com/office/drawing/2014/main" id="{2858C3E7-6E28-488C-A0C6-90C677124CB1}"/>
              </a:ext>
            </a:extLst>
          </p:cNvPr>
          <p:cNvSpPr txBox="1"/>
          <p:nvPr/>
        </p:nvSpPr>
        <p:spPr>
          <a:xfrm>
            <a:off x="7489808" y="3500744"/>
            <a:ext cx="1929577" cy="338554"/>
          </a:xfrm>
          <a:prstGeom prst="rect">
            <a:avLst/>
          </a:prstGeom>
          <a:noFill/>
        </p:spPr>
        <p:txBody>
          <a:bodyPr wrap="square" rtlCol="0">
            <a:spAutoFit/>
          </a:bodyPr>
          <a:lstStyle/>
          <a:p>
            <a:pPr algn="r"/>
            <a:r>
              <a:rPr lang="en-US" sz="1600" dirty="0">
                <a:latin typeface="Calibri" panose="020F0502020204030204" pitchFamily="34" charset="0"/>
              </a:rPr>
              <a:t>Usability Testing</a:t>
            </a:r>
          </a:p>
        </p:txBody>
      </p:sp>
      <p:sp>
        <p:nvSpPr>
          <p:cNvPr id="53" name="TextBox 52">
            <a:extLst>
              <a:ext uri="{FF2B5EF4-FFF2-40B4-BE49-F238E27FC236}">
                <a16:creationId xmlns:a16="http://schemas.microsoft.com/office/drawing/2014/main" id="{75305C82-1379-4477-A7A0-FD91B8CBF72F}"/>
              </a:ext>
            </a:extLst>
          </p:cNvPr>
          <p:cNvSpPr txBox="1"/>
          <p:nvPr/>
        </p:nvSpPr>
        <p:spPr>
          <a:xfrm>
            <a:off x="7165435" y="3077018"/>
            <a:ext cx="2971800" cy="338554"/>
          </a:xfrm>
          <a:prstGeom prst="rect">
            <a:avLst/>
          </a:prstGeom>
          <a:noFill/>
        </p:spPr>
        <p:txBody>
          <a:bodyPr wrap="square" rtlCol="0">
            <a:spAutoFit/>
          </a:bodyPr>
          <a:lstStyle/>
          <a:p>
            <a:pPr algn="r"/>
            <a:r>
              <a:rPr lang="en-US" sz="1600" dirty="0">
                <a:latin typeface="Calibri" panose="020F0502020204030204" pitchFamily="34" charset="0"/>
              </a:rPr>
              <a:t>User Research</a:t>
            </a:r>
          </a:p>
        </p:txBody>
      </p:sp>
      <p:sp>
        <p:nvSpPr>
          <p:cNvPr id="54" name="TextBox 53">
            <a:extLst>
              <a:ext uri="{FF2B5EF4-FFF2-40B4-BE49-F238E27FC236}">
                <a16:creationId xmlns:a16="http://schemas.microsoft.com/office/drawing/2014/main" id="{7269A262-C50C-46E8-AEC8-B63D27ED7B35}"/>
              </a:ext>
            </a:extLst>
          </p:cNvPr>
          <p:cNvSpPr txBox="1"/>
          <p:nvPr/>
        </p:nvSpPr>
        <p:spPr>
          <a:xfrm>
            <a:off x="6881225" y="5251316"/>
            <a:ext cx="2971800" cy="338554"/>
          </a:xfrm>
          <a:prstGeom prst="rect">
            <a:avLst/>
          </a:prstGeom>
          <a:noFill/>
        </p:spPr>
        <p:txBody>
          <a:bodyPr wrap="square" rtlCol="0">
            <a:spAutoFit/>
          </a:bodyPr>
          <a:lstStyle/>
          <a:p>
            <a:pPr algn="ctr"/>
            <a:r>
              <a:rPr lang="en-US" sz="1600" dirty="0">
                <a:latin typeface="Calibri" panose="020F0502020204030204" pitchFamily="34" charset="0"/>
              </a:rPr>
              <a:t>User Personas</a:t>
            </a:r>
          </a:p>
        </p:txBody>
      </p:sp>
      <p:sp>
        <p:nvSpPr>
          <p:cNvPr id="55" name="TextBox 54">
            <a:extLst>
              <a:ext uri="{FF2B5EF4-FFF2-40B4-BE49-F238E27FC236}">
                <a16:creationId xmlns:a16="http://schemas.microsoft.com/office/drawing/2014/main" id="{2B3E1E40-83ED-40D4-BEF7-63F8B0B0B45B}"/>
              </a:ext>
            </a:extLst>
          </p:cNvPr>
          <p:cNvSpPr txBox="1"/>
          <p:nvPr/>
        </p:nvSpPr>
        <p:spPr>
          <a:xfrm>
            <a:off x="5868598" y="4733603"/>
            <a:ext cx="3493776" cy="338554"/>
          </a:xfrm>
          <a:prstGeom prst="rect">
            <a:avLst/>
          </a:prstGeom>
          <a:noFill/>
        </p:spPr>
        <p:txBody>
          <a:bodyPr wrap="square" rtlCol="0">
            <a:spAutoFit/>
          </a:bodyPr>
          <a:lstStyle/>
          <a:p>
            <a:r>
              <a:rPr lang="en-US" sz="1600" dirty="0">
                <a:latin typeface="Calibri" panose="020F0502020204030204" pitchFamily="34" charset="0"/>
              </a:rPr>
              <a:t>Minimum Viable Products (MVPs)</a:t>
            </a:r>
          </a:p>
        </p:txBody>
      </p:sp>
      <p:sp>
        <p:nvSpPr>
          <p:cNvPr id="56" name="TextBox 55">
            <a:extLst>
              <a:ext uri="{FF2B5EF4-FFF2-40B4-BE49-F238E27FC236}">
                <a16:creationId xmlns:a16="http://schemas.microsoft.com/office/drawing/2014/main" id="{6AE481C1-E710-4B4A-B199-7E6693C1CC2D}"/>
              </a:ext>
            </a:extLst>
          </p:cNvPr>
          <p:cNvSpPr txBox="1"/>
          <p:nvPr/>
        </p:nvSpPr>
        <p:spPr>
          <a:xfrm>
            <a:off x="5850174" y="5169370"/>
            <a:ext cx="2199588" cy="338554"/>
          </a:xfrm>
          <a:prstGeom prst="rect">
            <a:avLst/>
          </a:prstGeom>
          <a:noFill/>
        </p:spPr>
        <p:txBody>
          <a:bodyPr wrap="square" rtlCol="0">
            <a:spAutoFit/>
          </a:bodyPr>
          <a:lstStyle/>
          <a:p>
            <a:r>
              <a:rPr lang="en-US" sz="1600" dirty="0">
                <a:latin typeface="Calibri" panose="020F0502020204030204" pitchFamily="34" charset="0"/>
              </a:rPr>
              <a:t>Product Planning</a:t>
            </a:r>
          </a:p>
        </p:txBody>
      </p:sp>
      <p:sp>
        <p:nvSpPr>
          <p:cNvPr id="57" name="TextBox 56">
            <a:extLst>
              <a:ext uri="{FF2B5EF4-FFF2-40B4-BE49-F238E27FC236}">
                <a16:creationId xmlns:a16="http://schemas.microsoft.com/office/drawing/2014/main" id="{2AD786B0-1EBE-41C2-BD8B-31EDAF7F9D90}"/>
              </a:ext>
            </a:extLst>
          </p:cNvPr>
          <p:cNvSpPr txBox="1"/>
          <p:nvPr/>
        </p:nvSpPr>
        <p:spPr>
          <a:xfrm>
            <a:off x="8451473" y="4897335"/>
            <a:ext cx="2199588" cy="338554"/>
          </a:xfrm>
          <a:prstGeom prst="rect">
            <a:avLst/>
          </a:prstGeom>
          <a:noFill/>
        </p:spPr>
        <p:txBody>
          <a:bodyPr wrap="square" rtlCol="0">
            <a:spAutoFit/>
          </a:bodyPr>
          <a:lstStyle/>
          <a:p>
            <a:pPr algn="ctr"/>
            <a:r>
              <a:rPr lang="en-US" sz="1600" dirty="0">
                <a:latin typeface="Calibri" panose="020F0502020204030204" pitchFamily="34" charset="0"/>
              </a:rPr>
              <a:t>DevOps (CI/CD)</a:t>
            </a:r>
          </a:p>
        </p:txBody>
      </p:sp>
      <p:sp>
        <p:nvSpPr>
          <p:cNvPr id="58" name="TextBox 57">
            <a:extLst>
              <a:ext uri="{FF2B5EF4-FFF2-40B4-BE49-F238E27FC236}">
                <a16:creationId xmlns:a16="http://schemas.microsoft.com/office/drawing/2014/main" id="{5068FF75-51D6-479E-87E9-C4738280D4DE}"/>
              </a:ext>
            </a:extLst>
          </p:cNvPr>
          <p:cNvSpPr txBox="1"/>
          <p:nvPr/>
        </p:nvSpPr>
        <p:spPr>
          <a:xfrm>
            <a:off x="863798" y="5115736"/>
            <a:ext cx="3666636" cy="338554"/>
          </a:xfrm>
          <a:prstGeom prst="rect">
            <a:avLst/>
          </a:prstGeom>
          <a:noFill/>
        </p:spPr>
        <p:txBody>
          <a:bodyPr wrap="square" rtlCol="0">
            <a:spAutoFit/>
          </a:bodyPr>
          <a:lstStyle/>
          <a:p>
            <a:r>
              <a:rPr lang="en-US" sz="1600" dirty="0">
                <a:latin typeface="Calibri" panose="020F0502020204030204" pitchFamily="34" charset="0"/>
              </a:rPr>
              <a:t>Critical Chain Method</a:t>
            </a:r>
          </a:p>
        </p:txBody>
      </p:sp>
      <p:sp>
        <p:nvSpPr>
          <p:cNvPr id="59" name="TextBox 58">
            <a:extLst>
              <a:ext uri="{FF2B5EF4-FFF2-40B4-BE49-F238E27FC236}">
                <a16:creationId xmlns:a16="http://schemas.microsoft.com/office/drawing/2014/main" id="{D47D5CAC-27AA-49F0-B83D-78497E6A2AB7}"/>
              </a:ext>
            </a:extLst>
          </p:cNvPr>
          <p:cNvSpPr txBox="1"/>
          <p:nvPr/>
        </p:nvSpPr>
        <p:spPr>
          <a:xfrm>
            <a:off x="3388527" y="5025731"/>
            <a:ext cx="2208689" cy="338554"/>
          </a:xfrm>
          <a:prstGeom prst="rect">
            <a:avLst/>
          </a:prstGeom>
          <a:noFill/>
        </p:spPr>
        <p:txBody>
          <a:bodyPr wrap="square" rtlCol="0">
            <a:spAutoFit/>
          </a:bodyPr>
          <a:lstStyle/>
          <a:p>
            <a:pPr algn="ctr"/>
            <a:r>
              <a:rPr lang="en-US" sz="1600" dirty="0">
                <a:latin typeface="Calibri" panose="020F0502020204030204" pitchFamily="34" charset="0"/>
              </a:rPr>
              <a:t>ITIL PM</a:t>
            </a:r>
          </a:p>
        </p:txBody>
      </p:sp>
      <p:sp>
        <p:nvSpPr>
          <p:cNvPr id="61" name="TextBox 60">
            <a:extLst>
              <a:ext uri="{FF2B5EF4-FFF2-40B4-BE49-F238E27FC236}">
                <a16:creationId xmlns:a16="http://schemas.microsoft.com/office/drawing/2014/main" id="{B1D929DD-982A-4B0A-9085-F762C3B15D5B}"/>
              </a:ext>
            </a:extLst>
          </p:cNvPr>
          <p:cNvSpPr txBox="1"/>
          <p:nvPr/>
        </p:nvSpPr>
        <p:spPr>
          <a:xfrm>
            <a:off x="1248874" y="2970562"/>
            <a:ext cx="2012872" cy="338554"/>
          </a:xfrm>
          <a:prstGeom prst="rect">
            <a:avLst/>
          </a:prstGeom>
          <a:noFill/>
        </p:spPr>
        <p:txBody>
          <a:bodyPr wrap="square" rtlCol="0">
            <a:spAutoFit/>
          </a:bodyPr>
          <a:lstStyle/>
          <a:p>
            <a:r>
              <a:rPr lang="en-US" sz="1600" dirty="0">
                <a:latin typeface="Calibri" panose="020F0502020204030204" pitchFamily="34" charset="0"/>
              </a:rPr>
              <a:t>PMBOK </a:t>
            </a:r>
          </a:p>
        </p:txBody>
      </p:sp>
      <p:sp>
        <p:nvSpPr>
          <p:cNvPr id="62" name="TextBox 61">
            <a:extLst>
              <a:ext uri="{FF2B5EF4-FFF2-40B4-BE49-F238E27FC236}">
                <a16:creationId xmlns:a16="http://schemas.microsoft.com/office/drawing/2014/main" id="{3C23A7BD-4CC3-4703-BB2B-B1CB756652A4}"/>
              </a:ext>
            </a:extLst>
          </p:cNvPr>
          <p:cNvSpPr txBox="1"/>
          <p:nvPr/>
        </p:nvSpPr>
        <p:spPr>
          <a:xfrm>
            <a:off x="6993600" y="2543638"/>
            <a:ext cx="3352807" cy="338554"/>
          </a:xfrm>
          <a:prstGeom prst="rect">
            <a:avLst/>
          </a:prstGeom>
          <a:noFill/>
        </p:spPr>
        <p:txBody>
          <a:bodyPr wrap="square" rtlCol="0">
            <a:spAutoFit/>
          </a:bodyPr>
          <a:lstStyle/>
          <a:p>
            <a:pPr algn="r"/>
            <a:r>
              <a:rPr lang="en-US" sz="1600" dirty="0">
                <a:latin typeface="Calibri" panose="020F0502020204030204" pitchFamily="34" charset="0"/>
              </a:rPr>
              <a:t>Human Centered Design (HCD)</a:t>
            </a:r>
          </a:p>
        </p:txBody>
      </p:sp>
      <p:sp>
        <p:nvSpPr>
          <p:cNvPr id="63" name="TextBox 62">
            <a:extLst>
              <a:ext uri="{FF2B5EF4-FFF2-40B4-BE49-F238E27FC236}">
                <a16:creationId xmlns:a16="http://schemas.microsoft.com/office/drawing/2014/main" id="{639CC5E5-9E3F-4AD2-A0ED-F5C79B47F175}"/>
              </a:ext>
            </a:extLst>
          </p:cNvPr>
          <p:cNvSpPr txBox="1"/>
          <p:nvPr/>
        </p:nvSpPr>
        <p:spPr>
          <a:xfrm rot="16200000">
            <a:off x="-1924082" y="3998404"/>
            <a:ext cx="4759911" cy="430887"/>
          </a:xfrm>
          <a:prstGeom prst="rect">
            <a:avLst/>
          </a:prstGeom>
          <a:solidFill>
            <a:schemeClr val="accent1"/>
          </a:solidFill>
        </p:spPr>
        <p:txBody>
          <a:bodyPr wrap="square" rtlCol="0">
            <a:spAutoFit/>
          </a:bodyPr>
          <a:lstStyle/>
          <a:p>
            <a:pPr algn="ctr"/>
            <a:r>
              <a:rPr lang="en-US" sz="2200" b="1" dirty="0">
                <a:solidFill>
                  <a:schemeClr val="bg1"/>
                </a:solidFill>
                <a:latin typeface="Calibri" panose="020F0502020204030204" pitchFamily="34" charset="0"/>
              </a:rPr>
              <a:t>Manage  to  your  plan!</a:t>
            </a:r>
          </a:p>
        </p:txBody>
      </p:sp>
      <p:sp>
        <p:nvSpPr>
          <p:cNvPr id="64" name="TextBox 63">
            <a:extLst>
              <a:ext uri="{FF2B5EF4-FFF2-40B4-BE49-F238E27FC236}">
                <a16:creationId xmlns:a16="http://schemas.microsoft.com/office/drawing/2014/main" id="{BAEDF662-B872-4C44-AFFE-79EFD5C43CAA}"/>
              </a:ext>
            </a:extLst>
          </p:cNvPr>
          <p:cNvSpPr txBox="1"/>
          <p:nvPr/>
        </p:nvSpPr>
        <p:spPr>
          <a:xfrm rot="16200000">
            <a:off x="8936422" y="3998403"/>
            <a:ext cx="4759909" cy="430887"/>
          </a:xfrm>
          <a:prstGeom prst="rect">
            <a:avLst/>
          </a:prstGeom>
          <a:solidFill>
            <a:srgbClr val="00B050"/>
          </a:solidFill>
        </p:spPr>
        <p:txBody>
          <a:bodyPr wrap="square" rtlCol="0">
            <a:spAutoFit/>
          </a:bodyPr>
          <a:lstStyle/>
          <a:p>
            <a:pPr algn="ctr"/>
            <a:r>
              <a:rPr lang="en-US" sz="2200" b="1" dirty="0">
                <a:solidFill>
                  <a:schemeClr val="bg1"/>
                </a:solidFill>
                <a:latin typeface="Calibri" panose="020F0502020204030204" pitchFamily="34" charset="0"/>
              </a:rPr>
              <a:t>Deliver  a  product   users   love!</a:t>
            </a:r>
          </a:p>
        </p:txBody>
      </p:sp>
      <p:sp>
        <p:nvSpPr>
          <p:cNvPr id="65" name="TextBox 64">
            <a:extLst>
              <a:ext uri="{FF2B5EF4-FFF2-40B4-BE49-F238E27FC236}">
                <a16:creationId xmlns:a16="http://schemas.microsoft.com/office/drawing/2014/main" id="{D505D44F-AFBB-4AD8-B005-45DCC0DAC2BA}"/>
              </a:ext>
            </a:extLst>
          </p:cNvPr>
          <p:cNvSpPr txBox="1"/>
          <p:nvPr/>
        </p:nvSpPr>
        <p:spPr>
          <a:xfrm>
            <a:off x="5918757" y="3451030"/>
            <a:ext cx="2199588" cy="338554"/>
          </a:xfrm>
          <a:prstGeom prst="rect">
            <a:avLst/>
          </a:prstGeom>
          <a:noFill/>
        </p:spPr>
        <p:txBody>
          <a:bodyPr wrap="square" rtlCol="0">
            <a:spAutoFit/>
          </a:bodyPr>
          <a:lstStyle/>
          <a:p>
            <a:r>
              <a:rPr lang="en-US" sz="1600" dirty="0">
                <a:latin typeface="Calibri" panose="020F0502020204030204" pitchFamily="34" charset="0"/>
              </a:rPr>
              <a:t>Product Analytics</a:t>
            </a:r>
          </a:p>
        </p:txBody>
      </p:sp>
      <p:sp>
        <p:nvSpPr>
          <p:cNvPr id="66" name="TextBox 65">
            <a:extLst>
              <a:ext uri="{FF2B5EF4-FFF2-40B4-BE49-F238E27FC236}">
                <a16:creationId xmlns:a16="http://schemas.microsoft.com/office/drawing/2014/main" id="{2D4D9D7A-79E8-48D8-9219-BB7CD12E3E92}"/>
              </a:ext>
            </a:extLst>
          </p:cNvPr>
          <p:cNvSpPr txBox="1"/>
          <p:nvPr/>
        </p:nvSpPr>
        <p:spPr>
          <a:xfrm>
            <a:off x="4095541" y="4334202"/>
            <a:ext cx="2847837" cy="338554"/>
          </a:xfrm>
          <a:prstGeom prst="rect">
            <a:avLst/>
          </a:prstGeom>
          <a:noFill/>
        </p:spPr>
        <p:txBody>
          <a:bodyPr wrap="square" rtlCol="0">
            <a:spAutoFit/>
          </a:bodyPr>
          <a:lstStyle/>
          <a:p>
            <a:r>
              <a:rPr lang="en-US" sz="1600" dirty="0">
                <a:latin typeface="Calibri" panose="020F0502020204030204" pitchFamily="34" charset="0"/>
              </a:rPr>
              <a:t>Progressive Elaboration</a:t>
            </a:r>
          </a:p>
        </p:txBody>
      </p:sp>
      <p:sp>
        <p:nvSpPr>
          <p:cNvPr id="67" name="TextBox 66">
            <a:extLst>
              <a:ext uri="{FF2B5EF4-FFF2-40B4-BE49-F238E27FC236}">
                <a16:creationId xmlns:a16="http://schemas.microsoft.com/office/drawing/2014/main" id="{2A22692A-BB5A-453C-AB0A-F49B8133641F}"/>
              </a:ext>
            </a:extLst>
          </p:cNvPr>
          <p:cNvSpPr txBox="1"/>
          <p:nvPr/>
        </p:nvSpPr>
        <p:spPr>
          <a:xfrm>
            <a:off x="780500" y="5601150"/>
            <a:ext cx="3376264" cy="338554"/>
          </a:xfrm>
          <a:prstGeom prst="rect">
            <a:avLst/>
          </a:prstGeom>
          <a:noFill/>
        </p:spPr>
        <p:txBody>
          <a:bodyPr wrap="square" rtlCol="0">
            <a:spAutoFit/>
          </a:bodyPr>
          <a:lstStyle/>
          <a:p>
            <a:pPr algn="ctr"/>
            <a:r>
              <a:rPr lang="en-US" sz="1600" dirty="0">
                <a:latin typeface="Calibri" panose="020F0502020204030204" pitchFamily="34" charset="0"/>
              </a:rPr>
              <a:t>Resource-loaded project schedule</a:t>
            </a:r>
          </a:p>
        </p:txBody>
      </p:sp>
      <p:sp>
        <p:nvSpPr>
          <p:cNvPr id="69" name="TextBox 68">
            <a:extLst>
              <a:ext uri="{FF2B5EF4-FFF2-40B4-BE49-F238E27FC236}">
                <a16:creationId xmlns:a16="http://schemas.microsoft.com/office/drawing/2014/main" id="{68CFD568-0BEA-4EC6-A155-320B2B4420BF}"/>
              </a:ext>
            </a:extLst>
          </p:cNvPr>
          <p:cNvSpPr txBox="1"/>
          <p:nvPr/>
        </p:nvSpPr>
        <p:spPr>
          <a:xfrm>
            <a:off x="5004290" y="2313615"/>
            <a:ext cx="1414112" cy="338554"/>
          </a:xfrm>
          <a:prstGeom prst="rect">
            <a:avLst/>
          </a:prstGeom>
          <a:noFill/>
        </p:spPr>
        <p:txBody>
          <a:bodyPr wrap="square" rtlCol="0">
            <a:spAutoFit/>
          </a:bodyPr>
          <a:lstStyle/>
          <a:p>
            <a:pPr algn="ctr"/>
            <a:r>
              <a:rPr lang="en-US" sz="1600" dirty="0">
                <a:latin typeface="Calibri" panose="020F0502020204030204" pitchFamily="34" charset="0"/>
              </a:rPr>
              <a:t>Lean UX</a:t>
            </a:r>
          </a:p>
        </p:txBody>
      </p:sp>
      <p:sp>
        <p:nvSpPr>
          <p:cNvPr id="70" name="TextBox 69">
            <a:extLst>
              <a:ext uri="{FF2B5EF4-FFF2-40B4-BE49-F238E27FC236}">
                <a16:creationId xmlns:a16="http://schemas.microsoft.com/office/drawing/2014/main" id="{F26EF3EF-2B07-4435-82B9-1F97B323411E}"/>
              </a:ext>
            </a:extLst>
          </p:cNvPr>
          <p:cNvSpPr txBox="1"/>
          <p:nvPr/>
        </p:nvSpPr>
        <p:spPr>
          <a:xfrm>
            <a:off x="829653" y="3989501"/>
            <a:ext cx="2954489" cy="338554"/>
          </a:xfrm>
          <a:prstGeom prst="rect">
            <a:avLst/>
          </a:prstGeom>
          <a:noFill/>
        </p:spPr>
        <p:txBody>
          <a:bodyPr wrap="square" rtlCol="0">
            <a:spAutoFit/>
          </a:bodyPr>
          <a:lstStyle/>
          <a:p>
            <a:r>
              <a:rPr lang="en-US" sz="1600" dirty="0">
                <a:latin typeface="Calibri" panose="020F0502020204030204" pitchFamily="34" charset="0"/>
              </a:rPr>
              <a:t>Project Management Plan (PMP)</a:t>
            </a:r>
          </a:p>
        </p:txBody>
      </p:sp>
      <p:sp>
        <p:nvSpPr>
          <p:cNvPr id="71" name="TextBox 70">
            <a:extLst>
              <a:ext uri="{FF2B5EF4-FFF2-40B4-BE49-F238E27FC236}">
                <a16:creationId xmlns:a16="http://schemas.microsoft.com/office/drawing/2014/main" id="{4968AADD-E678-46C8-AB23-BF85CF0076B6}"/>
              </a:ext>
            </a:extLst>
          </p:cNvPr>
          <p:cNvSpPr txBox="1"/>
          <p:nvPr/>
        </p:nvSpPr>
        <p:spPr>
          <a:xfrm>
            <a:off x="4184863" y="1974330"/>
            <a:ext cx="2954489" cy="338554"/>
          </a:xfrm>
          <a:prstGeom prst="rect">
            <a:avLst/>
          </a:prstGeom>
          <a:noFill/>
        </p:spPr>
        <p:txBody>
          <a:bodyPr wrap="square" rtlCol="0">
            <a:spAutoFit/>
          </a:bodyPr>
          <a:lstStyle/>
          <a:p>
            <a:pPr algn="ctr"/>
            <a:r>
              <a:rPr lang="en-US" sz="1600" dirty="0">
                <a:latin typeface="Calibri" panose="020F0502020204030204" pitchFamily="34" charset="0"/>
              </a:rPr>
              <a:t>Product roadmap</a:t>
            </a:r>
          </a:p>
        </p:txBody>
      </p:sp>
      <p:sp>
        <p:nvSpPr>
          <p:cNvPr id="73" name="Title 1">
            <a:extLst>
              <a:ext uri="{FF2B5EF4-FFF2-40B4-BE49-F238E27FC236}">
                <a16:creationId xmlns:a16="http://schemas.microsoft.com/office/drawing/2014/main" id="{8E01159C-FE55-447F-A559-9CF24C092F64}"/>
              </a:ext>
            </a:extLst>
          </p:cNvPr>
          <p:cNvSpPr txBox="1">
            <a:spLocks/>
          </p:cNvSpPr>
          <p:nvPr/>
        </p:nvSpPr>
        <p:spPr>
          <a:xfrm>
            <a:off x="362387" y="105225"/>
            <a:ext cx="11467226" cy="963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F5493"/>
                </a:solidFill>
                <a:latin typeface="Calibri" panose="020F0502020204030204" pitchFamily="34" charset="0"/>
                <a:ea typeface="Helvetica Neue"/>
                <a:cs typeface="Calibri" panose="020F0502020204030204" pitchFamily="34" charset="0"/>
                <a:sym typeface="Helvetica Neue"/>
              </a:rPr>
              <a:t>Shift your team’s perspective to the right!</a:t>
            </a:r>
          </a:p>
        </p:txBody>
      </p:sp>
      <p:sp>
        <p:nvSpPr>
          <p:cNvPr id="38" name="TextBox 37">
            <a:extLst>
              <a:ext uri="{FF2B5EF4-FFF2-40B4-BE49-F238E27FC236}">
                <a16:creationId xmlns:a16="http://schemas.microsoft.com/office/drawing/2014/main" id="{A9A0FA22-BFBE-4746-934B-41E8684545C9}"/>
              </a:ext>
            </a:extLst>
          </p:cNvPr>
          <p:cNvSpPr txBox="1"/>
          <p:nvPr/>
        </p:nvSpPr>
        <p:spPr>
          <a:xfrm>
            <a:off x="4648242" y="2656557"/>
            <a:ext cx="3060266" cy="338554"/>
          </a:xfrm>
          <a:prstGeom prst="rect">
            <a:avLst/>
          </a:prstGeom>
          <a:noFill/>
        </p:spPr>
        <p:txBody>
          <a:bodyPr wrap="square" rtlCol="0">
            <a:spAutoFit/>
          </a:bodyPr>
          <a:lstStyle/>
          <a:p>
            <a:r>
              <a:rPr lang="en-US" sz="1600" dirty="0">
                <a:latin typeface="Calibri" panose="020F0502020204030204" pitchFamily="34" charset="0"/>
              </a:rPr>
              <a:t>Discovery &amp; Research Sprints</a:t>
            </a:r>
          </a:p>
        </p:txBody>
      </p:sp>
      <p:sp>
        <p:nvSpPr>
          <p:cNvPr id="72" name="TextBox 71">
            <a:extLst>
              <a:ext uri="{FF2B5EF4-FFF2-40B4-BE49-F238E27FC236}">
                <a16:creationId xmlns:a16="http://schemas.microsoft.com/office/drawing/2014/main" id="{D8186633-AB20-E444-8668-C39BB9064289}"/>
              </a:ext>
            </a:extLst>
          </p:cNvPr>
          <p:cNvSpPr txBox="1"/>
          <p:nvPr/>
        </p:nvSpPr>
        <p:spPr>
          <a:xfrm>
            <a:off x="4807257" y="3109829"/>
            <a:ext cx="2199588" cy="338554"/>
          </a:xfrm>
          <a:prstGeom prst="rect">
            <a:avLst/>
          </a:prstGeom>
          <a:noFill/>
        </p:spPr>
        <p:txBody>
          <a:bodyPr wrap="square" rtlCol="0">
            <a:spAutoFit/>
          </a:bodyPr>
          <a:lstStyle/>
          <a:p>
            <a:r>
              <a:rPr lang="en-US" sz="1600" dirty="0">
                <a:latin typeface="Calibri" panose="020F0502020204030204" pitchFamily="34" charset="0"/>
              </a:rPr>
              <a:t>Sprints &amp; Increments</a:t>
            </a:r>
          </a:p>
        </p:txBody>
      </p:sp>
      <p:sp>
        <p:nvSpPr>
          <p:cNvPr id="74" name="TextBox 73">
            <a:extLst>
              <a:ext uri="{FF2B5EF4-FFF2-40B4-BE49-F238E27FC236}">
                <a16:creationId xmlns:a16="http://schemas.microsoft.com/office/drawing/2014/main" id="{27B55FFE-EA40-5D40-80F9-305CEE68537E}"/>
              </a:ext>
            </a:extLst>
          </p:cNvPr>
          <p:cNvSpPr txBox="1"/>
          <p:nvPr/>
        </p:nvSpPr>
        <p:spPr>
          <a:xfrm>
            <a:off x="1383700" y="3527062"/>
            <a:ext cx="2745017" cy="338554"/>
          </a:xfrm>
          <a:prstGeom prst="rect">
            <a:avLst/>
          </a:prstGeom>
          <a:noFill/>
        </p:spPr>
        <p:txBody>
          <a:bodyPr wrap="square" rtlCol="0">
            <a:spAutoFit/>
          </a:bodyPr>
          <a:lstStyle/>
          <a:p>
            <a:pPr algn="r"/>
            <a:r>
              <a:rPr lang="en-US" sz="1600" dirty="0">
                <a:latin typeface="Calibri" panose="020F0502020204030204" pitchFamily="34" charset="0"/>
              </a:rPr>
              <a:t>User Acceptance Testing (UAT)</a:t>
            </a:r>
          </a:p>
        </p:txBody>
      </p:sp>
      <p:sp>
        <p:nvSpPr>
          <p:cNvPr id="75" name="TextBox 74">
            <a:extLst>
              <a:ext uri="{FF2B5EF4-FFF2-40B4-BE49-F238E27FC236}">
                <a16:creationId xmlns:a16="http://schemas.microsoft.com/office/drawing/2014/main" id="{0788C469-CEFB-4DE4-9133-E975DCC917A0}"/>
              </a:ext>
            </a:extLst>
          </p:cNvPr>
          <p:cNvSpPr txBox="1"/>
          <p:nvPr/>
        </p:nvSpPr>
        <p:spPr>
          <a:xfrm>
            <a:off x="458967" y="2502616"/>
            <a:ext cx="3376264" cy="338554"/>
          </a:xfrm>
          <a:prstGeom prst="rect">
            <a:avLst/>
          </a:prstGeom>
          <a:noFill/>
        </p:spPr>
        <p:txBody>
          <a:bodyPr wrap="square" rtlCol="0">
            <a:spAutoFit/>
          </a:bodyPr>
          <a:lstStyle/>
          <a:p>
            <a:pPr algn="ctr"/>
            <a:r>
              <a:rPr lang="en-US" sz="1600" dirty="0">
                <a:latin typeface="Calibri" panose="020F0502020204030204" pitchFamily="34" charset="0"/>
              </a:rPr>
              <a:t>Integrated Master Schedule</a:t>
            </a:r>
          </a:p>
        </p:txBody>
      </p:sp>
      <p:sp>
        <p:nvSpPr>
          <p:cNvPr id="76" name="TextBox 75">
            <a:extLst>
              <a:ext uri="{FF2B5EF4-FFF2-40B4-BE49-F238E27FC236}">
                <a16:creationId xmlns:a16="http://schemas.microsoft.com/office/drawing/2014/main" id="{E50B90DD-F6F4-1841-8866-E50906825649}"/>
              </a:ext>
            </a:extLst>
          </p:cNvPr>
          <p:cNvSpPr txBox="1"/>
          <p:nvPr/>
        </p:nvSpPr>
        <p:spPr>
          <a:xfrm>
            <a:off x="3533067" y="3857853"/>
            <a:ext cx="3299471" cy="338554"/>
          </a:xfrm>
          <a:prstGeom prst="rect">
            <a:avLst/>
          </a:prstGeom>
          <a:noFill/>
        </p:spPr>
        <p:txBody>
          <a:bodyPr wrap="square" rtlCol="0">
            <a:spAutoFit/>
          </a:bodyPr>
          <a:lstStyle/>
          <a:p>
            <a:pPr algn="r"/>
            <a:r>
              <a:rPr lang="en-US" sz="1600" dirty="0">
                <a:latin typeface="Calibri" panose="020F0502020204030204" pitchFamily="34" charset="0"/>
              </a:rPr>
              <a:t>Operational Test and Evaluation (OTE)</a:t>
            </a:r>
          </a:p>
        </p:txBody>
      </p:sp>
      <p:sp>
        <p:nvSpPr>
          <p:cNvPr id="78" name="TextBox 77">
            <a:extLst>
              <a:ext uri="{FF2B5EF4-FFF2-40B4-BE49-F238E27FC236}">
                <a16:creationId xmlns:a16="http://schemas.microsoft.com/office/drawing/2014/main" id="{BABD78B4-BCCF-8A46-898C-E24580E3EA41}"/>
              </a:ext>
            </a:extLst>
          </p:cNvPr>
          <p:cNvSpPr txBox="1"/>
          <p:nvPr/>
        </p:nvSpPr>
        <p:spPr>
          <a:xfrm>
            <a:off x="7809354" y="5668304"/>
            <a:ext cx="2971800" cy="338554"/>
          </a:xfrm>
          <a:prstGeom prst="rect">
            <a:avLst/>
          </a:prstGeom>
          <a:noFill/>
        </p:spPr>
        <p:txBody>
          <a:bodyPr wrap="square" rtlCol="0">
            <a:spAutoFit/>
          </a:bodyPr>
          <a:lstStyle/>
          <a:p>
            <a:pPr algn="ctr"/>
            <a:r>
              <a:rPr lang="en-US" sz="1600" dirty="0">
                <a:latin typeface="Calibri" panose="020F0502020204030204" pitchFamily="34" charset="0"/>
              </a:rPr>
              <a:t>Journey Maps</a:t>
            </a:r>
          </a:p>
        </p:txBody>
      </p:sp>
      <p:sp>
        <p:nvSpPr>
          <p:cNvPr id="79" name="TextBox 78">
            <a:extLst>
              <a:ext uri="{FF2B5EF4-FFF2-40B4-BE49-F238E27FC236}">
                <a16:creationId xmlns:a16="http://schemas.microsoft.com/office/drawing/2014/main" id="{9DD4C26D-115F-4449-8070-649350D18C16}"/>
              </a:ext>
            </a:extLst>
          </p:cNvPr>
          <p:cNvSpPr txBox="1"/>
          <p:nvPr/>
        </p:nvSpPr>
        <p:spPr>
          <a:xfrm>
            <a:off x="6044241" y="3037288"/>
            <a:ext cx="2971800" cy="338554"/>
          </a:xfrm>
          <a:prstGeom prst="rect">
            <a:avLst/>
          </a:prstGeom>
          <a:noFill/>
        </p:spPr>
        <p:txBody>
          <a:bodyPr wrap="square" rtlCol="0">
            <a:spAutoFit/>
          </a:bodyPr>
          <a:lstStyle/>
          <a:p>
            <a:pPr algn="ctr"/>
            <a:r>
              <a:rPr lang="en-US" sz="1600" dirty="0">
                <a:latin typeface="Calibri" panose="020F0502020204030204" pitchFamily="34" charset="0"/>
              </a:rPr>
              <a:t>Product Vision</a:t>
            </a:r>
          </a:p>
        </p:txBody>
      </p:sp>
      <p:sp>
        <p:nvSpPr>
          <p:cNvPr id="80" name="TextBox 79">
            <a:extLst>
              <a:ext uri="{FF2B5EF4-FFF2-40B4-BE49-F238E27FC236}">
                <a16:creationId xmlns:a16="http://schemas.microsoft.com/office/drawing/2014/main" id="{DB641917-6BCF-0D49-B62A-24CA6086F709}"/>
              </a:ext>
            </a:extLst>
          </p:cNvPr>
          <p:cNvSpPr txBox="1"/>
          <p:nvPr/>
        </p:nvSpPr>
        <p:spPr>
          <a:xfrm>
            <a:off x="7784152" y="4326225"/>
            <a:ext cx="2033044" cy="338554"/>
          </a:xfrm>
          <a:prstGeom prst="rect">
            <a:avLst/>
          </a:prstGeom>
          <a:noFill/>
        </p:spPr>
        <p:txBody>
          <a:bodyPr wrap="square" rtlCol="0">
            <a:spAutoFit/>
          </a:bodyPr>
          <a:lstStyle/>
          <a:p>
            <a:pPr algn="r"/>
            <a:r>
              <a:rPr lang="en-US" sz="1600" dirty="0">
                <a:latin typeface="Calibri" panose="020F0502020204030204" pitchFamily="34" charset="0"/>
              </a:rPr>
              <a:t>Rapid Prototyping</a:t>
            </a:r>
          </a:p>
        </p:txBody>
      </p:sp>
      <p:sp>
        <p:nvSpPr>
          <p:cNvPr id="68" name="TextBox 67">
            <a:extLst>
              <a:ext uri="{FF2B5EF4-FFF2-40B4-BE49-F238E27FC236}">
                <a16:creationId xmlns:a16="http://schemas.microsoft.com/office/drawing/2014/main" id="{EBEF9AA6-8ED3-1F40-AF23-F009EC6D4D94}"/>
              </a:ext>
            </a:extLst>
          </p:cNvPr>
          <p:cNvSpPr txBox="1"/>
          <p:nvPr/>
        </p:nvSpPr>
        <p:spPr>
          <a:xfrm>
            <a:off x="8390547" y="4000628"/>
            <a:ext cx="2971800" cy="338554"/>
          </a:xfrm>
          <a:prstGeom prst="rect">
            <a:avLst/>
          </a:prstGeom>
          <a:noFill/>
        </p:spPr>
        <p:txBody>
          <a:bodyPr wrap="square" rtlCol="0">
            <a:spAutoFit/>
          </a:bodyPr>
          <a:lstStyle/>
          <a:p>
            <a:pPr algn="ctr"/>
            <a:r>
              <a:rPr lang="en-US" sz="1600" dirty="0">
                <a:latin typeface="Calibri" panose="020F0502020204030204" pitchFamily="34" charset="0"/>
              </a:rPr>
              <a:t>Empathy building</a:t>
            </a:r>
          </a:p>
        </p:txBody>
      </p:sp>
      <p:sp>
        <p:nvSpPr>
          <p:cNvPr id="60" name="TextBox 59">
            <a:extLst>
              <a:ext uri="{FF2B5EF4-FFF2-40B4-BE49-F238E27FC236}">
                <a16:creationId xmlns:a16="http://schemas.microsoft.com/office/drawing/2014/main" id="{B54D361F-74F5-9540-A06A-0F61728E2CF1}"/>
              </a:ext>
            </a:extLst>
          </p:cNvPr>
          <p:cNvSpPr txBox="1"/>
          <p:nvPr/>
        </p:nvSpPr>
        <p:spPr>
          <a:xfrm>
            <a:off x="7559603" y="6063198"/>
            <a:ext cx="2971800" cy="338554"/>
          </a:xfrm>
          <a:prstGeom prst="rect">
            <a:avLst/>
          </a:prstGeom>
          <a:noFill/>
        </p:spPr>
        <p:txBody>
          <a:bodyPr wrap="square" rtlCol="0">
            <a:spAutoFit/>
          </a:bodyPr>
          <a:lstStyle/>
          <a:p>
            <a:pPr algn="ctr"/>
            <a:r>
              <a:rPr lang="en-US" sz="1600" dirty="0">
                <a:latin typeface="Calibri" panose="020F0502020204030204" pitchFamily="34" charset="0"/>
              </a:rPr>
              <a:t>Small, Empowered Teams</a:t>
            </a:r>
          </a:p>
        </p:txBody>
      </p:sp>
      <p:sp>
        <p:nvSpPr>
          <p:cNvPr id="81" name="TextBox 80">
            <a:extLst>
              <a:ext uri="{FF2B5EF4-FFF2-40B4-BE49-F238E27FC236}">
                <a16:creationId xmlns:a16="http://schemas.microsoft.com/office/drawing/2014/main" id="{BD7E772F-AF25-6C4E-9561-CB12726C9214}"/>
              </a:ext>
            </a:extLst>
          </p:cNvPr>
          <p:cNvSpPr txBox="1"/>
          <p:nvPr/>
        </p:nvSpPr>
        <p:spPr>
          <a:xfrm>
            <a:off x="4429956" y="6085293"/>
            <a:ext cx="2971800" cy="338554"/>
          </a:xfrm>
          <a:prstGeom prst="rect">
            <a:avLst/>
          </a:prstGeom>
          <a:noFill/>
        </p:spPr>
        <p:txBody>
          <a:bodyPr wrap="square" rtlCol="0">
            <a:spAutoFit/>
          </a:bodyPr>
          <a:lstStyle/>
          <a:p>
            <a:pPr algn="ctr"/>
            <a:r>
              <a:rPr lang="en-US" sz="1600" dirty="0">
                <a:latin typeface="Calibri" panose="020F0502020204030204" pitchFamily="34" charset="0"/>
              </a:rPr>
              <a:t>Understand the Real Problem</a:t>
            </a:r>
          </a:p>
        </p:txBody>
      </p:sp>
      <p:sp>
        <p:nvSpPr>
          <p:cNvPr id="82" name="TextBox 81">
            <a:extLst>
              <a:ext uri="{FF2B5EF4-FFF2-40B4-BE49-F238E27FC236}">
                <a16:creationId xmlns:a16="http://schemas.microsoft.com/office/drawing/2014/main" id="{E1BD954E-2DB3-FE43-831B-A805C981A0A6}"/>
              </a:ext>
            </a:extLst>
          </p:cNvPr>
          <p:cNvSpPr txBox="1"/>
          <p:nvPr/>
        </p:nvSpPr>
        <p:spPr>
          <a:xfrm>
            <a:off x="1156917" y="6130447"/>
            <a:ext cx="2971800" cy="338554"/>
          </a:xfrm>
          <a:prstGeom prst="rect">
            <a:avLst/>
          </a:prstGeom>
          <a:noFill/>
        </p:spPr>
        <p:txBody>
          <a:bodyPr wrap="square" rtlCol="0">
            <a:spAutoFit/>
          </a:bodyPr>
          <a:lstStyle/>
          <a:p>
            <a:pPr algn="ctr"/>
            <a:r>
              <a:rPr lang="en-US" sz="1600" dirty="0">
                <a:latin typeface="Calibri" panose="020F0502020204030204" pitchFamily="34" charset="0"/>
              </a:rPr>
              <a:t>Deliver on-time, on-budget</a:t>
            </a:r>
          </a:p>
        </p:txBody>
      </p:sp>
      <p:sp>
        <p:nvSpPr>
          <p:cNvPr id="83" name="TextBox 82">
            <a:extLst>
              <a:ext uri="{FF2B5EF4-FFF2-40B4-BE49-F238E27FC236}">
                <a16:creationId xmlns:a16="http://schemas.microsoft.com/office/drawing/2014/main" id="{2B293135-7859-9E48-A633-B7C1747DE5F8}"/>
              </a:ext>
            </a:extLst>
          </p:cNvPr>
          <p:cNvSpPr txBox="1"/>
          <p:nvPr/>
        </p:nvSpPr>
        <p:spPr>
          <a:xfrm>
            <a:off x="1895067" y="4341862"/>
            <a:ext cx="2971800" cy="338554"/>
          </a:xfrm>
          <a:prstGeom prst="rect">
            <a:avLst/>
          </a:prstGeom>
          <a:noFill/>
        </p:spPr>
        <p:txBody>
          <a:bodyPr wrap="square" rtlCol="0">
            <a:spAutoFit/>
          </a:bodyPr>
          <a:lstStyle/>
          <a:p>
            <a:pPr algn="ctr"/>
            <a:r>
              <a:rPr lang="en-US" sz="1600" dirty="0">
                <a:latin typeface="Calibri" panose="020F0502020204030204" pitchFamily="34" charset="0"/>
              </a:rPr>
              <a:t>Triple Constraint</a:t>
            </a:r>
          </a:p>
        </p:txBody>
      </p:sp>
    </p:spTree>
    <p:extLst>
      <p:ext uri="{BB962C8B-B14F-4D97-AF65-F5344CB8AC3E}">
        <p14:creationId xmlns:p14="http://schemas.microsoft.com/office/powerpoint/2010/main" val="3161271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C068E5-FE14-B148-BD04-3CCDED1B4A2E}"/>
              </a:ext>
            </a:extLst>
          </p:cNvPr>
          <p:cNvSpPr>
            <a:spLocks noGrp="1"/>
          </p:cNvSpPr>
          <p:nvPr>
            <p:ph type="title"/>
          </p:nvPr>
        </p:nvSpPr>
        <p:spPr>
          <a:xfrm>
            <a:off x="838200" y="365125"/>
            <a:ext cx="10515600" cy="685800"/>
          </a:xfrm>
        </p:spPr>
        <p:txBody>
          <a:bodyPr/>
          <a:lstStyle/>
          <a:p>
            <a:r>
              <a:rPr lang="en-US" dirty="0">
                <a:solidFill>
                  <a:schemeClr val="bg1"/>
                </a:solidFill>
              </a:rPr>
              <a:t>What will I do Monday?</a:t>
            </a:r>
          </a:p>
        </p:txBody>
      </p:sp>
      <p:sp>
        <p:nvSpPr>
          <p:cNvPr id="5" name="Content Placeholder 2">
            <a:extLst>
              <a:ext uri="{FF2B5EF4-FFF2-40B4-BE49-F238E27FC236}">
                <a16:creationId xmlns:a16="http://schemas.microsoft.com/office/drawing/2014/main" id="{23E3D690-3FA6-4647-8CF8-E7F766F4BEA6}"/>
              </a:ext>
            </a:extLst>
          </p:cNvPr>
          <p:cNvSpPr txBox="1">
            <a:spLocks/>
          </p:cNvSpPr>
          <p:nvPr/>
        </p:nvSpPr>
        <p:spPr>
          <a:xfrm>
            <a:off x="462159" y="1234755"/>
            <a:ext cx="5042139" cy="5134899"/>
          </a:xfrm>
          <a:prstGeom prst="rect">
            <a:avLst/>
          </a:prstGeom>
          <a:solidFill>
            <a:schemeClr val="bg1">
              <a:lumMod val="9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VA </a:t>
            </a:r>
          </a:p>
          <a:p>
            <a:pPr marL="0" indent="0" algn="ctr">
              <a:buFont typeface="Arial" panose="020B0604020202020204" pitchFamily="34" charset="0"/>
              <a:buNone/>
            </a:pPr>
            <a:endParaRPr lang="en-US" sz="500" b="1" dirty="0"/>
          </a:p>
          <a:p>
            <a:pPr>
              <a:spcBef>
                <a:spcPts val="1600"/>
              </a:spcBef>
            </a:pPr>
            <a:r>
              <a:rPr lang="en-US" sz="2000" dirty="0"/>
              <a:t>Train VA PMs on product management</a:t>
            </a:r>
          </a:p>
          <a:p>
            <a:pPr>
              <a:spcBef>
                <a:spcPts val="1600"/>
              </a:spcBef>
            </a:pPr>
            <a:r>
              <a:rPr lang="en-US" sz="2000" dirty="0"/>
              <a:t>Enable teams to pivot</a:t>
            </a:r>
          </a:p>
          <a:p>
            <a:pPr>
              <a:spcBef>
                <a:spcPts val="1600"/>
              </a:spcBef>
            </a:pPr>
            <a:r>
              <a:rPr lang="en-US" sz="2000" dirty="0"/>
              <a:t>Enable small, empowered teams</a:t>
            </a:r>
          </a:p>
          <a:p>
            <a:pPr>
              <a:spcBef>
                <a:spcPts val="1600"/>
              </a:spcBef>
            </a:pPr>
            <a:r>
              <a:rPr lang="en-US" sz="2000" dirty="0"/>
              <a:t>Adopt VA’s DevOps release cycle</a:t>
            </a:r>
          </a:p>
          <a:p>
            <a:pPr>
              <a:spcBef>
                <a:spcPts val="1600"/>
              </a:spcBef>
            </a:pPr>
            <a:r>
              <a:rPr lang="en-US" sz="2000" dirty="0"/>
              <a:t>Change the way we run meetings / minimize  documentation</a:t>
            </a:r>
          </a:p>
          <a:p>
            <a:pPr>
              <a:spcBef>
                <a:spcPts val="1600"/>
              </a:spcBef>
            </a:pPr>
            <a:r>
              <a:rPr lang="en-US" sz="2000" dirty="0"/>
              <a:t>Start work with user research sprints</a:t>
            </a:r>
          </a:p>
          <a:p>
            <a:pPr>
              <a:spcBef>
                <a:spcPts val="1600"/>
              </a:spcBef>
            </a:pPr>
            <a:r>
              <a:rPr lang="en-US" sz="2000" dirty="0"/>
              <a:t>Do more myth busting</a:t>
            </a:r>
          </a:p>
          <a:p>
            <a:pPr>
              <a:spcBef>
                <a:spcPts val="1600"/>
              </a:spcBef>
            </a:pPr>
            <a:r>
              <a:rPr lang="en-US" sz="2000" dirty="0"/>
              <a:t>Make it easier for customers to adopt SaaS</a:t>
            </a:r>
          </a:p>
          <a:p>
            <a:endParaRPr lang="en-US" sz="2000" dirty="0"/>
          </a:p>
        </p:txBody>
      </p:sp>
      <p:sp>
        <p:nvSpPr>
          <p:cNvPr id="6" name="Content Placeholder 2">
            <a:extLst>
              <a:ext uri="{FF2B5EF4-FFF2-40B4-BE49-F238E27FC236}">
                <a16:creationId xmlns:a16="http://schemas.microsoft.com/office/drawing/2014/main" id="{52490437-B1B8-B144-B05A-34FEF4B68182}"/>
              </a:ext>
            </a:extLst>
          </p:cNvPr>
          <p:cNvSpPr txBox="1">
            <a:spLocks/>
          </p:cNvSpPr>
          <p:nvPr/>
        </p:nvSpPr>
        <p:spPr>
          <a:xfrm>
            <a:off x="6300952" y="1234755"/>
            <a:ext cx="5428889" cy="5134899"/>
          </a:xfrm>
          <a:prstGeom prst="rect">
            <a:avLst/>
          </a:prstGeom>
          <a:solidFill>
            <a:schemeClr val="accent1">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Vendor Partners</a:t>
            </a:r>
          </a:p>
          <a:p>
            <a:pPr marL="0" indent="0" algn="ctr">
              <a:buFont typeface="Arial" panose="020B0604020202020204" pitchFamily="34" charset="0"/>
              <a:buNone/>
            </a:pPr>
            <a:endParaRPr lang="en-US" sz="500" b="1" dirty="0"/>
          </a:p>
          <a:p>
            <a:pPr>
              <a:spcBef>
                <a:spcPts val="1600"/>
              </a:spcBef>
            </a:pPr>
            <a:r>
              <a:rPr lang="en-US" sz="2000" dirty="0"/>
              <a:t>Train your teams on product management</a:t>
            </a:r>
          </a:p>
          <a:p>
            <a:pPr>
              <a:spcBef>
                <a:spcPts val="1600"/>
              </a:spcBef>
            </a:pPr>
            <a:r>
              <a:rPr lang="en-US" sz="2000" dirty="0"/>
              <a:t>Push VA to pivot based on user feedback</a:t>
            </a:r>
          </a:p>
          <a:p>
            <a:pPr>
              <a:spcBef>
                <a:spcPts val="1600"/>
              </a:spcBef>
            </a:pPr>
            <a:r>
              <a:rPr lang="en-US" sz="2000" dirty="0"/>
              <a:t>Work in small, empowered teams</a:t>
            </a:r>
          </a:p>
          <a:p>
            <a:pPr>
              <a:spcBef>
                <a:spcPts val="1600"/>
              </a:spcBef>
            </a:pPr>
            <a:r>
              <a:rPr lang="en-US" sz="2000" dirty="0"/>
              <a:t>Come to VA ready to deliver using DevOps release process</a:t>
            </a:r>
          </a:p>
          <a:p>
            <a:pPr>
              <a:spcBef>
                <a:spcPts val="1600"/>
              </a:spcBef>
            </a:pPr>
            <a:r>
              <a:rPr lang="en-US" sz="2000" dirty="0"/>
              <a:t>Avoid “Agile-fall”</a:t>
            </a:r>
          </a:p>
          <a:p>
            <a:pPr>
              <a:spcBef>
                <a:spcPts val="1600"/>
              </a:spcBef>
            </a:pPr>
            <a:r>
              <a:rPr lang="en-US" sz="2000" dirty="0"/>
              <a:t>Change the way you run meetings</a:t>
            </a:r>
          </a:p>
          <a:p>
            <a:pPr>
              <a:spcBef>
                <a:spcPts val="1600"/>
              </a:spcBef>
            </a:pPr>
            <a:r>
              <a:rPr lang="en-US" sz="2000" dirty="0"/>
              <a:t>Start your work with a user research sprints</a:t>
            </a:r>
          </a:p>
          <a:p>
            <a:pPr>
              <a:spcBef>
                <a:spcPts val="1600"/>
              </a:spcBef>
            </a:pPr>
            <a:r>
              <a:rPr lang="en-US" sz="2000" dirty="0"/>
              <a:t>If you are a SaaS vendor, pursue FedRAMP</a:t>
            </a:r>
          </a:p>
          <a:p>
            <a:pPr>
              <a:spcBef>
                <a:spcPts val="1600"/>
              </a:spcBef>
            </a:pPr>
            <a:r>
              <a:rPr lang="en-US" sz="2000" i="1" dirty="0">
                <a:solidFill>
                  <a:srgbClr val="FF0000"/>
                </a:solidFill>
              </a:rPr>
              <a:t>Come work at VA! We need great people!</a:t>
            </a:r>
          </a:p>
        </p:txBody>
      </p:sp>
      <p:sp>
        <p:nvSpPr>
          <p:cNvPr id="7" name="Slide Number Placeholder 4">
            <a:extLst>
              <a:ext uri="{FF2B5EF4-FFF2-40B4-BE49-F238E27FC236}">
                <a16:creationId xmlns:a16="http://schemas.microsoft.com/office/drawing/2014/main" id="{49E8647F-6CCA-F044-AF15-107FD93F8A54}"/>
              </a:ext>
            </a:extLst>
          </p:cNvPr>
          <p:cNvSpPr>
            <a:spLocks noGrp="1"/>
          </p:cNvSpPr>
          <p:nvPr>
            <p:ph type="sldNum" sz="quarter" idx="12"/>
          </p:nvPr>
        </p:nvSpPr>
        <p:spPr>
          <a:xfrm>
            <a:off x="8839200" y="6370921"/>
            <a:ext cx="2743200" cy="365125"/>
          </a:xfrm>
        </p:spPr>
        <p:txBody>
          <a:bodyPr/>
          <a:lstStyle/>
          <a:p>
            <a:fld id="{C9F7588F-6348-F24B-A92C-146CC9ED7FC5}" type="slidenum">
              <a:rPr lang="en-US" smtClean="0"/>
              <a:pPr/>
              <a:t>49</a:t>
            </a:fld>
            <a:endParaRPr lang="en-US" dirty="0"/>
          </a:p>
        </p:txBody>
      </p:sp>
    </p:spTree>
    <p:extLst>
      <p:ext uri="{BB962C8B-B14F-4D97-AF65-F5344CB8AC3E}">
        <p14:creationId xmlns:p14="http://schemas.microsoft.com/office/powerpoint/2010/main" val="233973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09600" y="809898"/>
            <a:ext cx="10972800" cy="5404636"/>
          </a:xfrm>
          <a:prstGeom prst="rect">
            <a:avLst/>
          </a:prstGeom>
          <a:noFill/>
          <a:ln>
            <a:noFill/>
          </a:ln>
        </p:spPr>
        <p:txBody>
          <a:bodyPr spcFirstLastPara="1" wrap="square" lIns="121900" tIns="60933" rIns="121900" bIns="60933" anchor="b" anchorCtr="0">
            <a:noAutofit/>
          </a:bodyPr>
          <a:lstStyle/>
          <a:p>
            <a:pPr>
              <a:spcBef>
                <a:spcPts val="1200"/>
              </a:spcBef>
            </a:pPr>
            <a:r>
              <a:rPr lang="en-US" sz="3600" dirty="0"/>
              <a:t>Hypothesis: </a:t>
            </a:r>
            <a:r>
              <a:rPr lang="en-US" sz="3600" i="1" dirty="0"/>
              <a:t>Government is using project management tools and methods…but expecting great digital  products.</a:t>
            </a:r>
            <a:br>
              <a:rPr lang="en-US" sz="3600" i="1" dirty="0"/>
            </a:br>
            <a:br>
              <a:rPr lang="en-US" i="1" dirty="0"/>
            </a:br>
            <a:br>
              <a:rPr lang="en-US" i="1" dirty="0"/>
            </a:br>
            <a:br>
              <a:rPr lang="en-US" sz="3600" i="1" dirty="0"/>
            </a:br>
            <a:r>
              <a:rPr lang="en-US" sz="2800" b="0" i="1" dirty="0">
                <a:latin typeface="Calibri" panose="020F0502020204030204" pitchFamily="34" charset="0"/>
                <a:cs typeface="Calibri" panose="020F0502020204030204" pitchFamily="34" charset="0"/>
              </a:rPr>
              <a:t>“The value is in what gets used, not in what gets built.”</a:t>
            </a:r>
            <a:br>
              <a:rPr lang="en-US" sz="2800" b="0" i="1"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Kristin Gale, Yammer</a:t>
            </a:r>
            <a:br>
              <a:rPr lang="en-US" sz="2800" i="1" dirty="0">
                <a:latin typeface="Calibri" panose="020F0502020204030204" pitchFamily="34" charset="0"/>
                <a:cs typeface="Calibri" panose="020F0502020204030204" pitchFamily="34" charset="0"/>
              </a:rPr>
            </a:br>
            <a:r>
              <a:rPr lang="en-US" sz="2800" i="1" dirty="0">
                <a:latin typeface="Calibri" panose="020F0502020204030204" pitchFamily="34" charset="0"/>
                <a:cs typeface="Calibri" panose="020F0502020204030204" pitchFamily="34" charset="0"/>
              </a:rPr>
              <a:t> </a:t>
            </a:r>
            <a:endParaRPr sz="2800" i="1" dirty="0">
              <a:latin typeface="Calibri" panose="020F0502020204030204" pitchFamily="34" charset="0"/>
              <a:cs typeface="Calibri" panose="020F0502020204030204" pitchFamily="34" charset="0"/>
            </a:endParaRPr>
          </a:p>
        </p:txBody>
      </p:sp>
      <p:sp>
        <p:nvSpPr>
          <p:cNvPr id="361" name="Shape 361"/>
          <p:cNvSpPr txBox="1">
            <a:spLocks noGrp="1"/>
          </p:cNvSpPr>
          <p:nvPr>
            <p:ph type="sldNum" idx="12"/>
          </p:nvPr>
        </p:nvSpPr>
        <p:spPr>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7BCE8"/>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dirty="0">
              <a:ln>
                <a:noFill/>
              </a:ln>
              <a:solidFill>
                <a:srgbClr val="87BCE8"/>
              </a:solidFill>
              <a:effectLst/>
              <a:uLnTx/>
              <a:uFillTx/>
              <a:latin typeface="Helvetica Neue"/>
              <a:ea typeface="Helvetica Neue"/>
              <a:cs typeface="Helvetica Neue"/>
              <a:sym typeface="Helvetica Neue"/>
            </a:endParaRPr>
          </a:p>
        </p:txBody>
      </p:sp>
      <p:sp>
        <p:nvSpPr>
          <p:cNvPr id="3" name="Footer Placeholder 2">
            <a:extLst>
              <a:ext uri="{FF2B5EF4-FFF2-40B4-BE49-F238E27FC236}">
                <a16:creationId xmlns:a16="http://schemas.microsoft.com/office/drawing/2014/main" id="{26857DEA-2478-1744-926C-6899FABF4327}"/>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2379580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5FFDE0-C3D9-B44B-9A44-3353D29A6126}"/>
              </a:ext>
            </a:extLst>
          </p:cNvPr>
          <p:cNvSpPr>
            <a:spLocks noGrp="1"/>
          </p:cNvSpPr>
          <p:nvPr>
            <p:ph type="title"/>
          </p:nvPr>
        </p:nvSpPr>
        <p:spPr>
          <a:xfrm>
            <a:off x="869952" y="466979"/>
            <a:ext cx="10240871" cy="5778546"/>
          </a:xfrm>
        </p:spPr>
        <p:txBody>
          <a:bodyPr/>
          <a:lstStyle/>
          <a:p>
            <a:pPr algn="r"/>
            <a:r>
              <a:rPr lang="en-US" sz="2800" i="1" dirty="0">
                <a:solidFill>
                  <a:schemeClr val="tx2"/>
                </a:solidFill>
              </a:rPr>
              <a:t>The value is in what gets used, not in what gets built.</a:t>
            </a:r>
            <a:br>
              <a:rPr lang="en-US" sz="2800" i="1" dirty="0">
                <a:solidFill>
                  <a:schemeClr val="tx2"/>
                </a:solidFill>
              </a:rPr>
            </a:br>
            <a:br>
              <a:rPr lang="en-US" sz="2800" i="1" dirty="0">
                <a:solidFill>
                  <a:schemeClr val="tx2"/>
                </a:solidFill>
              </a:rPr>
            </a:br>
            <a:br>
              <a:rPr lang="en-US" sz="2800" dirty="0"/>
            </a:br>
            <a:br>
              <a:rPr lang="en-US" sz="2800" dirty="0"/>
            </a:br>
            <a:br>
              <a:rPr lang="en-US" sz="2800" dirty="0">
                <a:solidFill>
                  <a:schemeClr val="tx2"/>
                </a:solidFill>
              </a:rPr>
            </a:br>
            <a:r>
              <a:rPr lang="en-US" sz="2800" dirty="0">
                <a:solidFill>
                  <a:schemeClr val="tx2"/>
                </a:solidFill>
              </a:rPr>
              <a:t>Kelly O’Connor, kelly.o’connor@va.gov </a:t>
            </a:r>
            <a:br>
              <a:rPr lang="en-US" sz="2800" dirty="0">
                <a:solidFill>
                  <a:schemeClr val="tx2"/>
                </a:solidFill>
              </a:rPr>
            </a:br>
            <a:br>
              <a:rPr lang="en-US" sz="2800" dirty="0">
                <a:solidFill>
                  <a:schemeClr val="tx2"/>
                </a:solidFill>
              </a:rPr>
            </a:br>
            <a:r>
              <a:rPr lang="en-US" sz="2400" b="0" i="1" dirty="0">
                <a:solidFill>
                  <a:schemeClr val="tx2"/>
                </a:solidFill>
              </a:rPr>
              <a:t>(Yes there is an apostrophe in my email</a:t>
            </a:r>
            <a:r>
              <a:rPr lang="en-US" sz="2400" b="0" i="1" dirty="0">
                <a:solidFill>
                  <a:schemeClr val="tx2"/>
                </a:solidFill>
                <a:sym typeface="Wingdings" pitchFamily="2" charset="2"/>
              </a:rPr>
              <a:t>)</a:t>
            </a:r>
            <a:br>
              <a:rPr lang="en-US" sz="2400" b="0" dirty="0">
                <a:solidFill>
                  <a:schemeClr val="tx2"/>
                </a:solidFill>
                <a:sym typeface="Wingdings" pitchFamily="2" charset="2"/>
              </a:rPr>
            </a:br>
            <a:br>
              <a:rPr lang="en-US" sz="2400" b="0" dirty="0">
                <a:solidFill>
                  <a:schemeClr val="tx2"/>
                </a:solidFill>
                <a:sym typeface="Wingdings" pitchFamily="2" charset="2"/>
              </a:rPr>
            </a:br>
            <a:br>
              <a:rPr lang="en-US" sz="2400" b="0" dirty="0">
                <a:solidFill>
                  <a:schemeClr val="tx2"/>
                </a:solidFill>
                <a:sym typeface="Wingdings" pitchFamily="2" charset="2"/>
              </a:rPr>
            </a:br>
            <a:br>
              <a:rPr lang="en-US" sz="2800" b="0" dirty="0">
                <a:solidFill>
                  <a:schemeClr val="tx2"/>
                </a:solidFill>
                <a:sym typeface="Wingdings" pitchFamily="2" charset="2"/>
              </a:rPr>
            </a:br>
            <a:br>
              <a:rPr lang="en-US" sz="2800" b="0" dirty="0">
                <a:solidFill>
                  <a:schemeClr val="tx2"/>
                </a:solidFill>
              </a:rPr>
            </a:br>
            <a:r>
              <a:rPr lang="en-US" sz="2800" i="1" dirty="0">
                <a:solidFill>
                  <a:schemeClr val="tx2"/>
                </a:solidFill>
              </a:rPr>
              <a:t>VA OIT Project Special Forces</a:t>
            </a:r>
            <a:br>
              <a:rPr lang="en-US" sz="2800" i="1" dirty="0">
                <a:solidFill>
                  <a:schemeClr val="tx2"/>
                </a:solidFill>
              </a:rPr>
            </a:br>
            <a:r>
              <a:rPr lang="en-US" sz="2800" i="1" dirty="0">
                <a:solidFill>
                  <a:schemeClr val="tx2"/>
                </a:solidFill>
              </a:rPr>
              <a:t>VA Digital Service Team</a:t>
            </a:r>
          </a:p>
        </p:txBody>
      </p:sp>
    </p:spTree>
    <p:extLst>
      <p:ext uri="{BB962C8B-B14F-4D97-AF65-F5344CB8AC3E}">
        <p14:creationId xmlns:p14="http://schemas.microsoft.com/office/powerpoint/2010/main" val="43494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19">
            <a:extLst>
              <a:ext uri="{FF2B5EF4-FFF2-40B4-BE49-F238E27FC236}">
                <a16:creationId xmlns:a16="http://schemas.microsoft.com/office/drawing/2014/main" id="{BFBDE275-A226-47D0-9F65-B0ABF56CBD0F}"/>
              </a:ext>
            </a:extLst>
          </p:cNvPr>
          <p:cNvSpPr/>
          <p:nvPr/>
        </p:nvSpPr>
        <p:spPr>
          <a:xfrm>
            <a:off x="6561240" y="2209368"/>
            <a:ext cx="5185979" cy="3871648"/>
          </a:xfrm>
          <a:prstGeom prst="roundRect">
            <a:avLst>
              <a:gd name="adj" fmla="val 0"/>
            </a:avLst>
          </a:prstGeom>
          <a:solidFill>
            <a:srgbClr val="FFFFFF">
              <a:lumMod val="95000"/>
            </a:srgbClr>
          </a:solidFill>
          <a:ln w="25400" cap="flat" cmpd="sng" algn="ctr">
            <a:noFill/>
            <a:prstDash val="solid"/>
          </a:ln>
          <a:effectLst/>
        </p:spPr>
        <p:txBody>
          <a:bodyPr rtlCol="0" anchor="ctr"/>
          <a:lstStyle/>
          <a:p>
            <a:pPr defTabSz="913879">
              <a:defRPr/>
            </a:pPr>
            <a:endParaRPr lang="en-US" dirty="0">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05E0852B-D67C-4F25-989F-A13922B11688}"/>
              </a:ext>
            </a:extLst>
          </p:cNvPr>
          <p:cNvGrpSpPr/>
          <p:nvPr/>
        </p:nvGrpSpPr>
        <p:grpSpPr>
          <a:xfrm>
            <a:off x="358587" y="2119972"/>
            <a:ext cx="5185979" cy="3871648"/>
            <a:chOff x="354347" y="1764381"/>
            <a:chExt cx="5185979" cy="3871648"/>
          </a:xfrm>
        </p:grpSpPr>
        <p:sp>
          <p:nvSpPr>
            <p:cNvPr id="15" name="Rectangle: Rounded Corners 19">
              <a:extLst>
                <a:ext uri="{FF2B5EF4-FFF2-40B4-BE49-F238E27FC236}">
                  <a16:creationId xmlns:a16="http://schemas.microsoft.com/office/drawing/2014/main" id="{CAECBC12-80C1-472A-873F-2D2E937DE1F9}"/>
                </a:ext>
              </a:extLst>
            </p:cNvPr>
            <p:cNvSpPr/>
            <p:nvPr/>
          </p:nvSpPr>
          <p:spPr>
            <a:xfrm>
              <a:off x="354347" y="1764381"/>
              <a:ext cx="5185979" cy="3871648"/>
            </a:xfrm>
            <a:prstGeom prst="roundRect">
              <a:avLst>
                <a:gd name="adj" fmla="val 0"/>
              </a:avLst>
            </a:prstGeom>
            <a:solidFill>
              <a:srgbClr val="FFFFFF">
                <a:lumMod val="95000"/>
              </a:srgbClr>
            </a:solidFill>
            <a:ln w="25400" cap="flat" cmpd="sng" algn="ctr">
              <a:noFill/>
              <a:prstDash val="solid"/>
            </a:ln>
            <a:effectLst/>
          </p:spPr>
          <p:txBody>
            <a:bodyPr rtlCol="0" anchor="ctr"/>
            <a:lstStyle/>
            <a:p>
              <a:pPr defTabSz="913879">
                <a:defRPr/>
              </a:pPr>
              <a:endParaRPr lang="en-US"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855B534-50CB-48F1-97A6-99A2125538F1}"/>
                </a:ext>
              </a:extLst>
            </p:cNvPr>
            <p:cNvSpPr txBox="1"/>
            <p:nvPr/>
          </p:nvSpPr>
          <p:spPr>
            <a:xfrm>
              <a:off x="1520870" y="2023903"/>
              <a:ext cx="3693385" cy="369332"/>
            </a:xfrm>
            <a:prstGeom prst="rect">
              <a:avLst/>
            </a:prstGeom>
            <a:noFill/>
          </p:spPr>
          <p:txBody>
            <a:bodyPr wrap="square" rtlCol="0" anchor="ctr">
              <a:spAutoFit/>
            </a:bodyPr>
            <a:lstStyle/>
            <a:p>
              <a:pPr indent="9525">
                <a:spcBef>
                  <a:spcPts val="600"/>
                </a:spcBef>
                <a:tabLst>
                  <a:tab pos="3533686" algn="l"/>
                </a:tabLst>
              </a:pPr>
              <a:r>
                <a:rPr lang="en-US" dirty="0">
                  <a:latin typeface="Calibri" panose="020F0502020204030204" pitchFamily="34" charset="0"/>
                  <a:cs typeface="Calibri" panose="020F0502020204030204" pitchFamily="34" charset="0"/>
                </a:rPr>
                <a:t>Initiate, plan, execute, monitor, close</a:t>
              </a:r>
            </a:p>
          </p:txBody>
        </p:sp>
        <p:sp>
          <p:nvSpPr>
            <p:cNvPr id="20" name="TextBox 19">
              <a:extLst>
                <a:ext uri="{FF2B5EF4-FFF2-40B4-BE49-F238E27FC236}">
                  <a16:creationId xmlns:a16="http://schemas.microsoft.com/office/drawing/2014/main" id="{F6702297-657A-404E-A93B-F24820B42525}"/>
                </a:ext>
              </a:extLst>
            </p:cNvPr>
            <p:cNvSpPr txBox="1"/>
            <p:nvPr/>
          </p:nvSpPr>
          <p:spPr>
            <a:xfrm>
              <a:off x="1520870" y="2770391"/>
              <a:ext cx="3802758" cy="369332"/>
            </a:xfrm>
            <a:prstGeom prst="rect">
              <a:avLst/>
            </a:prstGeom>
            <a:noFill/>
          </p:spPr>
          <p:txBody>
            <a:bodyPr wrap="square" rtlCol="0" anchor="ctr">
              <a:spAutoFit/>
            </a:bodyPr>
            <a:lstStyle/>
            <a:p>
              <a:r>
                <a:rPr lang="en-US" dirty="0">
                  <a:latin typeface="Calibri" panose="020F0502020204030204" pitchFamily="34" charset="0"/>
                  <a:cs typeface="Calibri" panose="020F0502020204030204" pitchFamily="34" charset="0"/>
                </a:rPr>
                <a:t>Manage schedule, cost, risk, scope…</a:t>
              </a:r>
              <a:endParaRPr lang="en-US" dirty="0">
                <a:solidFill>
                  <a:prstClr val="black"/>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300F431-6754-48BD-B4B3-6639FB71BEB2}"/>
                </a:ext>
              </a:extLst>
            </p:cNvPr>
            <p:cNvSpPr txBox="1"/>
            <p:nvPr/>
          </p:nvSpPr>
          <p:spPr>
            <a:xfrm>
              <a:off x="1520870" y="3378380"/>
              <a:ext cx="3802758" cy="646331"/>
            </a:xfrm>
            <a:prstGeom prst="rect">
              <a:avLst/>
            </a:prstGeom>
            <a:noFill/>
          </p:spPr>
          <p:txBody>
            <a:bodyPr wrap="square" rtlCol="0" anchor="ctr">
              <a:spAutoFit/>
            </a:bodyPr>
            <a:lstStyle/>
            <a:p>
              <a:pPr>
                <a:spcBef>
                  <a:spcPts val="600"/>
                </a:spcBef>
                <a:tabLst>
                  <a:tab pos="3533686" algn="l"/>
                </a:tabLst>
              </a:pPr>
              <a:r>
                <a:rPr lang="en-US" dirty="0">
                  <a:latin typeface="Calibri" panose="020F0502020204030204" pitchFamily="34" charset="0"/>
                  <a:cs typeface="Calibri" panose="020F0502020204030204" pitchFamily="34" charset="0"/>
                </a:rPr>
                <a:t>Focus on status reporting and data calls</a:t>
              </a:r>
            </a:p>
          </p:txBody>
        </p:sp>
        <p:sp>
          <p:nvSpPr>
            <p:cNvPr id="22" name="TextBox 21">
              <a:extLst>
                <a:ext uri="{FF2B5EF4-FFF2-40B4-BE49-F238E27FC236}">
                  <a16:creationId xmlns:a16="http://schemas.microsoft.com/office/drawing/2014/main" id="{4EE53C96-C3B5-4F93-BF59-1649BF1ABA56}"/>
                </a:ext>
              </a:extLst>
            </p:cNvPr>
            <p:cNvSpPr txBox="1"/>
            <p:nvPr/>
          </p:nvSpPr>
          <p:spPr>
            <a:xfrm>
              <a:off x="1520870" y="4124868"/>
              <a:ext cx="3802758" cy="646331"/>
            </a:xfrm>
            <a:prstGeom prst="rect">
              <a:avLst/>
            </a:prstGeom>
            <a:noFill/>
          </p:spPr>
          <p:txBody>
            <a:bodyPr wrap="square" rtlCol="0" anchor="ctr">
              <a:spAutoFit/>
            </a:bodyPr>
            <a:lstStyle/>
            <a:p>
              <a:r>
                <a:rPr lang="en-US" dirty="0">
                  <a:latin typeface="Calibri" panose="020F0502020204030204" pitchFamily="34" charset="0"/>
                  <a:cs typeface="Calibri" panose="020F0502020204030204" pitchFamily="34" charset="0"/>
                </a:rPr>
                <a:t>Avoid ”scope creep” / changing requirements</a:t>
              </a:r>
              <a:endParaRPr lang="en-US" dirty="0">
                <a:solidFill>
                  <a:prstClr val="black"/>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B1AFD22C-3302-4993-A4FC-52704050D753}"/>
                </a:ext>
              </a:extLst>
            </p:cNvPr>
            <p:cNvSpPr txBox="1"/>
            <p:nvPr/>
          </p:nvSpPr>
          <p:spPr>
            <a:xfrm>
              <a:off x="1520870" y="5009857"/>
              <a:ext cx="3802758" cy="369332"/>
            </a:xfrm>
            <a:prstGeom prst="rect">
              <a:avLst/>
            </a:prstGeom>
            <a:noFill/>
          </p:spPr>
          <p:txBody>
            <a:bodyPr wrap="square" rtlCol="0" anchor="ctr">
              <a:spAutoFit/>
            </a:bodyPr>
            <a:lstStyle/>
            <a:p>
              <a:pPr marL="231769" indent="-222245">
                <a:spcBef>
                  <a:spcPts val="600"/>
                </a:spcBef>
                <a:tabLst>
                  <a:tab pos="3533686" algn="l"/>
                </a:tabLst>
              </a:pPr>
              <a:r>
                <a:rPr lang="en-US" dirty="0">
                  <a:latin typeface="Calibri" panose="020F0502020204030204" pitchFamily="34" charset="0"/>
                  <a:cs typeface="Calibri" panose="020F0502020204030204" pitchFamily="34" charset="0"/>
                </a:rPr>
                <a:t>Lots of meetings and documents </a:t>
              </a:r>
            </a:p>
          </p:txBody>
        </p:sp>
      </p:grpSp>
      <p:sp>
        <p:nvSpPr>
          <p:cNvPr id="50" name="Rectangle: Rounded Corners 21">
            <a:extLst>
              <a:ext uri="{FF2B5EF4-FFF2-40B4-BE49-F238E27FC236}">
                <a16:creationId xmlns:a16="http://schemas.microsoft.com/office/drawing/2014/main" id="{0E492359-EFF0-45B8-8583-FD5F4CB15419}"/>
              </a:ext>
            </a:extLst>
          </p:cNvPr>
          <p:cNvSpPr/>
          <p:nvPr/>
        </p:nvSpPr>
        <p:spPr>
          <a:xfrm>
            <a:off x="312624" y="5846660"/>
            <a:ext cx="5277906" cy="403480"/>
          </a:xfrm>
          <a:prstGeom prst="roundRect">
            <a:avLst/>
          </a:prstGeom>
          <a:solidFill>
            <a:srgbClr val="11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9"/>
            <a:r>
              <a:rPr lang="en-US" sz="2200" dirty="0">
                <a:solidFill>
                  <a:srgbClr val="FFFF00"/>
                </a:solidFill>
                <a:latin typeface="Calibri" panose="020F0502020204030204" pitchFamily="34" charset="0"/>
                <a:cs typeface="Calibri" panose="020F0502020204030204" pitchFamily="34" charset="0"/>
              </a:rPr>
              <a:t>Success: Deliver According to Plan</a:t>
            </a:r>
          </a:p>
        </p:txBody>
      </p:sp>
      <p:sp>
        <p:nvSpPr>
          <p:cNvPr id="9" name="Title 1">
            <a:extLst>
              <a:ext uri="{FF2B5EF4-FFF2-40B4-BE49-F238E27FC236}">
                <a16:creationId xmlns:a16="http://schemas.microsoft.com/office/drawing/2014/main" id="{1793512D-BD34-4A5E-AEAA-32ED0810C6D1}"/>
              </a:ext>
            </a:extLst>
          </p:cNvPr>
          <p:cNvSpPr>
            <a:spLocks noGrp="1"/>
          </p:cNvSpPr>
          <p:nvPr>
            <p:ph type="title"/>
          </p:nvPr>
        </p:nvSpPr>
        <p:spPr>
          <a:xfrm>
            <a:off x="461538" y="249098"/>
            <a:ext cx="11353352" cy="1297769"/>
          </a:xfrm>
        </p:spPr>
        <p:txBody>
          <a:bodyPr>
            <a:noAutofit/>
          </a:bodyPr>
          <a:lstStyle/>
          <a:p>
            <a:r>
              <a:rPr lang="en-US" sz="3200" kern="1200" dirty="0">
                <a:solidFill>
                  <a:srgbClr val="1F5493"/>
                </a:solidFill>
                <a:latin typeface="Calibri" panose="020F0502020204030204" pitchFamily="34" charset="0"/>
                <a:cs typeface="Calibri" panose="020F0502020204030204" pitchFamily="34" charset="0"/>
              </a:rPr>
              <a:t>Different disciplines require different skills, tools, and methods. </a:t>
            </a:r>
          </a:p>
        </p:txBody>
      </p:sp>
      <p:grpSp>
        <p:nvGrpSpPr>
          <p:cNvPr id="16" name="Group 15">
            <a:extLst>
              <a:ext uri="{FF2B5EF4-FFF2-40B4-BE49-F238E27FC236}">
                <a16:creationId xmlns:a16="http://schemas.microsoft.com/office/drawing/2014/main" id="{CCA7696B-F4EE-4F18-A5FD-D7A830BAFF0D}"/>
              </a:ext>
            </a:extLst>
          </p:cNvPr>
          <p:cNvGrpSpPr/>
          <p:nvPr/>
        </p:nvGrpSpPr>
        <p:grpSpPr>
          <a:xfrm>
            <a:off x="239657" y="1688424"/>
            <a:ext cx="5350873" cy="544352"/>
            <a:chOff x="7042270" y="3382439"/>
            <a:chExt cx="3760496" cy="369570"/>
          </a:xfrm>
        </p:grpSpPr>
        <p:sp>
          <p:nvSpPr>
            <p:cNvPr id="17" name="Rectangle: Rounded Corners 21">
              <a:extLst>
                <a:ext uri="{FF2B5EF4-FFF2-40B4-BE49-F238E27FC236}">
                  <a16:creationId xmlns:a16="http://schemas.microsoft.com/office/drawing/2014/main" id="{A3A4ABD0-31D0-4BE6-82E8-ABB56F2C8BFC}"/>
                </a:ext>
              </a:extLst>
            </p:cNvPr>
            <p:cNvSpPr/>
            <p:nvPr/>
          </p:nvSpPr>
          <p:spPr>
            <a:xfrm>
              <a:off x="7153063" y="3425810"/>
              <a:ext cx="3649703" cy="276896"/>
            </a:xfrm>
            <a:prstGeom prst="roundRect">
              <a:avLst/>
            </a:prstGeom>
            <a:solidFill>
              <a:srgbClr val="11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9"/>
              <a:r>
                <a:rPr lang="en-US" sz="2200" dirty="0">
                  <a:solidFill>
                    <a:schemeClr val="bg1"/>
                  </a:solidFill>
                  <a:latin typeface="Calibri" panose="020F0502020204030204" pitchFamily="34" charset="0"/>
                  <a:cs typeface="Calibri" panose="020F0502020204030204" pitchFamily="34" charset="0"/>
                </a:rPr>
                <a:t>Project Management: </a:t>
              </a:r>
              <a:r>
                <a:rPr lang="en-US" sz="2200" dirty="0">
                  <a:solidFill>
                    <a:srgbClr val="FFFF00"/>
                  </a:solidFill>
                  <a:latin typeface="Calibri" panose="020F0502020204030204" pitchFamily="34" charset="0"/>
                  <a:cs typeface="Calibri" panose="020F0502020204030204" pitchFamily="34" charset="0"/>
                </a:rPr>
                <a:t>Plan Driven</a:t>
              </a:r>
            </a:p>
          </p:txBody>
        </p:sp>
        <p:sp>
          <p:nvSpPr>
            <p:cNvPr id="18" name="Oval 17">
              <a:extLst>
                <a:ext uri="{FF2B5EF4-FFF2-40B4-BE49-F238E27FC236}">
                  <a16:creationId xmlns:a16="http://schemas.microsoft.com/office/drawing/2014/main" id="{CDE6517D-76FB-4957-ACF0-06EE2C98746D}"/>
                </a:ext>
              </a:extLst>
            </p:cNvPr>
            <p:cNvSpPr/>
            <p:nvPr/>
          </p:nvSpPr>
          <p:spPr>
            <a:xfrm>
              <a:off x="7042270" y="3382439"/>
              <a:ext cx="369570" cy="369570"/>
            </a:xfrm>
            <a:prstGeom prst="ellipse">
              <a:avLst/>
            </a:prstGeom>
            <a:solidFill>
              <a:schemeClr val="bg1"/>
            </a:solidFill>
            <a:ln w="19050">
              <a:solidFill>
                <a:srgbClr val="112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7D46CA26-4683-4853-8154-6EAF73367377}"/>
              </a:ext>
            </a:extLst>
          </p:cNvPr>
          <p:cNvSpPr txBox="1"/>
          <p:nvPr/>
        </p:nvSpPr>
        <p:spPr>
          <a:xfrm>
            <a:off x="7702725" y="2395029"/>
            <a:ext cx="3959727" cy="369332"/>
          </a:xfrm>
          <a:prstGeom prst="rect">
            <a:avLst/>
          </a:prstGeom>
          <a:noFill/>
        </p:spPr>
        <p:txBody>
          <a:bodyPr wrap="square" rtlCol="0" anchor="ctr">
            <a:spAutoFit/>
          </a:bodyPr>
          <a:lstStyle/>
          <a:p>
            <a:pPr marL="9524">
              <a:spcBef>
                <a:spcPts val="600"/>
              </a:spcBef>
              <a:tabLst>
                <a:tab pos="3533686" algn="l"/>
              </a:tabLst>
            </a:pPr>
            <a:r>
              <a:rPr lang="en-US" dirty="0">
                <a:latin typeface="Calibri" panose="020F0502020204030204" pitchFamily="34" charset="0"/>
                <a:ea typeface="Helvetica Neue"/>
                <a:cs typeface="Calibri" panose="020F0502020204030204" pitchFamily="34" charset="0"/>
              </a:rPr>
              <a:t>Understand the problem (user research)</a:t>
            </a:r>
          </a:p>
        </p:txBody>
      </p:sp>
      <p:sp>
        <p:nvSpPr>
          <p:cNvPr id="44" name="TextBox 43">
            <a:extLst>
              <a:ext uri="{FF2B5EF4-FFF2-40B4-BE49-F238E27FC236}">
                <a16:creationId xmlns:a16="http://schemas.microsoft.com/office/drawing/2014/main" id="{A4A086D2-B686-43A5-9621-213042E3402B}"/>
              </a:ext>
            </a:extLst>
          </p:cNvPr>
          <p:cNvSpPr txBox="1"/>
          <p:nvPr/>
        </p:nvSpPr>
        <p:spPr>
          <a:xfrm>
            <a:off x="7702725" y="4632101"/>
            <a:ext cx="3802758" cy="369332"/>
          </a:xfrm>
          <a:prstGeom prst="rect">
            <a:avLst/>
          </a:prstGeom>
          <a:noFill/>
        </p:spPr>
        <p:txBody>
          <a:bodyPr wrap="square" rtlCol="0" anchor="ctr">
            <a:spAutoFit/>
          </a:bodyPr>
          <a:lstStyle/>
          <a:p>
            <a:pPr marL="9524">
              <a:spcBef>
                <a:spcPts val="600"/>
              </a:spcBef>
              <a:tabLst>
                <a:tab pos="3533686" algn="l"/>
              </a:tabLst>
            </a:pPr>
            <a:r>
              <a:rPr lang="en-US" dirty="0">
                <a:latin typeface="Calibri" panose="020F0502020204030204" pitchFamily="34" charset="0"/>
                <a:ea typeface="Helvetica Neue"/>
                <a:cs typeface="Calibri" panose="020F0502020204030204" pitchFamily="34" charset="0"/>
              </a:rPr>
              <a:t>Human Centered Design (HCD)</a:t>
            </a:r>
          </a:p>
        </p:txBody>
      </p:sp>
      <p:sp>
        <p:nvSpPr>
          <p:cNvPr id="45" name="TextBox 44">
            <a:extLst>
              <a:ext uri="{FF2B5EF4-FFF2-40B4-BE49-F238E27FC236}">
                <a16:creationId xmlns:a16="http://schemas.microsoft.com/office/drawing/2014/main" id="{999A7755-9E34-4B09-8117-B5010D925868}"/>
              </a:ext>
            </a:extLst>
          </p:cNvPr>
          <p:cNvSpPr txBox="1"/>
          <p:nvPr/>
        </p:nvSpPr>
        <p:spPr>
          <a:xfrm>
            <a:off x="7702725" y="3847818"/>
            <a:ext cx="3802758" cy="369332"/>
          </a:xfrm>
          <a:prstGeom prst="rect">
            <a:avLst/>
          </a:prstGeom>
          <a:noFill/>
        </p:spPr>
        <p:txBody>
          <a:bodyPr wrap="square" rtlCol="0" anchor="ctr">
            <a:spAutoFit/>
          </a:bodyPr>
          <a:lstStyle/>
          <a:p>
            <a:pPr marL="9524">
              <a:spcBef>
                <a:spcPts val="600"/>
              </a:spcBef>
              <a:tabLst>
                <a:tab pos="3533686" algn="l"/>
              </a:tabLst>
            </a:pPr>
            <a:r>
              <a:rPr lang="en-US" dirty="0">
                <a:latin typeface="Calibri" panose="020F0502020204030204" pitchFamily="34" charset="0"/>
                <a:ea typeface="Helvetica Neue"/>
                <a:cs typeface="Calibri" panose="020F0502020204030204" pitchFamily="34" charset="0"/>
              </a:rPr>
              <a:t>Agile focus / time value of shipping</a:t>
            </a:r>
          </a:p>
        </p:txBody>
      </p:sp>
      <p:sp>
        <p:nvSpPr>
          <p:cNvPr id="46" name="TextBox 45">
            <a:extLst>
              <a:ext uri="{FF2B5EF4-FFF2-40B4-BE49-F238E27FC236}">
                <a16:creationId xmlns:a16="http://schemas.microsoft.com/office/drawing/2014/main" id="{517C8E08-5846-4512-900C-8CE4BD33EA58}"/>
              </a:ext>
            </a:extLst>
          </p:cNvPr>
          <p:cNvSpPr txBox="1"/>
          <p:nvPr/>
        </p:nvSpPr>
        <p:spPr>
          <a:xfrm>
            <a:off x="7753080" y="3103794"/>
            <a:ext cx="3802758" cy="369332"/>
          </a:xfrm>
          <a:prstGeom prst="rect">
            <a:avLst/>
          </a:prstGeom>
          <a:noFill/>
        </p:spPr>
        <p:txBody>
          <a:bodyPr wrap="square" rtlCol="0" anchor="ctr">
            <a:spAutoFit/>
          </a:bodyPr>
          <a:lstStyle/>
          <a:p>
            <a:r>
              <a:rPr lang="en-US" dirty="0">
                <a:latin typeface="Calibri" panose="020F0502020204030204" pitchFamily="34" charset="0"/>
                <a:ea typeface="Helvetica Neue"/>
                <a:cs typeface="Calibri" panose="020F0502020204030204" pitchFamily="34" charset="0"/>
              </a:rPr>
              <a:t>Ship minimum viable products (MVP) </a:t>
            </a:r>
          </a:p>
        </p:txBody>
      </p:sp>
      <p:sp>
        <p:nvSpPr>
          <p:cNvPr id="47" name="TextBox 46">
            <a:extLst>
              <a:ext uri="{FF2B5EF4-FFF2-40B4-BE49-F238E27FC236}">
                <a16:creationId xmlns:a16="http://schemas.microsoft.com/office/drawing/2014/main" id="{85D44288-1B10-4D24-846D-74B9814A2224}"/>
              </a:ext>
            </a:extLst>
          </p:cNvPr>
          <p:cNvSpPr txBox="1"/>
          <p:nvPr/>
        </p:nvSpPr>
        <p:spPr>
          <a:xfrm>
            <a:off x="7702725" y="5340796"/>
            <a:ext cx="3802758" cy="369332"/>
          </a:xfrm>
          <a:prstGeom prst="rect">
            <a:avLst/>
          </a:prstGeom>
          <a:noFill/>
        </p:spPr>
        <p:txBody>
          <a:bodyPr wrap="square" rtlCol="0" anchor="ctr">
            <a:spAutoFit/>
          </a:bodyPr>
          <a:lstStyle/>
          <a:p>
            <a:pPr marL="9524">
              <a:spcBef>
                <a:spcPts val="600"/>
              </a:spcBef>
              <a:tabLst>
                <a:tab pos="3533686" algn="l"/>
              </a:tabLst>
            </a:pPr>
            <a:r>
              <a:rPr lang="en-US" dirty="0">
                <a:latin typeface="Calibri" panose="020F0502020204030204" pitchFamily="34" charset="0"/>
                <a:ea typeface="Helvetica Neue"/>
                <a:cs typeface="Calibri" panose="020F0502020204030204" pitchFamily="34" charset="0"/>
              </a:rPr>
              <a:t>Minimize documents  (Lean UX)</a:t>
            </a:r>
          </a:p>
        </p:txBody>
      </p:sp>
      <p:grpSp>
        <p:nvGrpSpPr>
          <p:cNvPr id="29" name="Group 28">
            <a:extLst>
              <a:ext uri="{FF2B5EF4-FFF2-40B4-BE49-F238E27FC236}">
                <a16:creationId xmlns:a16="http://schemas.microsoft.com/office/drawing/2014/main" id="{09CEA9D3-4679-4798-ACC8-F424BDD305A6}"/>
              </a:ext>
            </a:extLst>
          </p:cNvPr>
          <p:cNvGrpSpPr/>
          <p:nvPr/>
        </p:nvGrpSpPr>
        <p:grpSpPr>
          <a:xfrm>
            <a:off x="6464017" y="1699393"/>
            <a:ext cx="5350873" cy="544352"/>
            <a:chOff x="7042270" y="3382439"/>
            <a:chExt cx="3760496" cy="369570"/>
          </a:xfrm>
        </p:grpSpPr>
        <p:sp>
          <p:nvSpPr>
            <p:cNvPr id="30" name="Rectangle: Rounded Corners 29">
              <a:extLst>
                <a:ext uri="{FF2B5EF4-FFF2-40B4-BE49-F238E27FC236}">
                  <a16:creationId xmlns:a16="http://schemas.microsoft.com/office/drawing/2014/main" id="{DA42FDB6-35F4-440E-9893-D90EEF88E82F}"/>
                </a:ext>
              </a:extLst>
            </p:cNvPr>
            <p:cNvSpPr/>
            <p:nvPr/>
          </p:nvSpPr>
          <p:spPr>
            <a:xfrm>
              <a:off x="7153063" y="3425810"/>
              <a:ext cx="3649703" cy="276896"/>
            </a:xfrm>
            <a:prstGeom prst="roundRect">
              <a:avLst/>
            </a:prstGeom>
            <a:solidFill>
              <a:srgbClr val="18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9"/>
              <a:r>
                <a:rPr lang="en-US" sz="2200" dirty="0">
                  <a:latin typeface="Calibri" panose="020F0502020204030204" pitchFamily="34" charset="0"/>
                  <a:ea typeface="Helvetica Neue"/>
                  <a:cs typeface="Calibri" panose="020F0502020204030204" pitchFamily="34" charset="0"/>
                </a:rPr>
                <a:t>Product Management</a:t>
              </a:r>
              <a:r>
                <a:rPr lang="en-US" sz="2200" dirty="0">
                  <a:solidFill>
                    <a:srgbClr val="FFFFFF"/>
                  </a:solidFill>
                  <a:latin typeface="Calibri" panose="020F0502020204030204" pitchFamily="34" charset="0"/>
                  <a:ea typeface="Helvetica Neue"/>
                  <a:cs typeface="Calibri" panose="020F0502020204030204" pitchFamily="34" charset="0"/>
                </a:rPr>
                <a:t>: </a:t>
              </a:r>
              <a:r>
                <a:rPr lang="en-US" sz="2200" dirty="0">
                  <a:solidFill>
                    <a:srgbClr val="FFFF00"/>
                  </a:solidFill>
                  <a:latin typeface="Calibri" panose="020F0502020204030204" pitchFamily="34" charset="0"/>
                  <a:ea typeface="Helvetica Neue"/>
                  <a:cs typeface="Calibri" panose="020F0502020204030204" pitchFamily="34" charset="0"/>
                </a:rPr>
                <a:t>User Driven</a:t>
              </a:r>
            </a:p>
          </p:txBody>
        </p:sp>
        <p:sp>
          <p:nvSpPr>
            <p:cNvPr id="31" name="Oval 30">
              <a:extLst>
                <a:ext uri="{FF2B5EF4-FFF2-40B4-BE49-F238E27FC236}">
                  <a16:creationId xmlns:a16="http://schemas.microsoft.com/office/drawing/2014/main" id="{AA393463-B3F8-4FA1-ACA4-100F8B5054D2}"/>
                </a:ext>
              </a:extLst>
            </p:cNvPr>
            <p:cNvSpPr/>
            <p:nvPr/>
          </p:nvSpPr>
          <p:spPr>
            <a:xfrm>
              <a:off x="7042270" y="3382439"/>
              <a:ext cx="369570" cy="369570"/>
            </a:xfrm>
            <a:prstGeom prst="ellipse">
              <a:avLst/>
            </a:prstGeom>
            <a:solidFill>
              <a:schemeClr val="bg1"/>
            </a:solidFill>
            <a:ln w="19050">
              <a:solidFill>
                <a:srgbClr val="185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Calibri" panose="020F0502020204030204" pitchFamily="34" charset="0"/>
                <a:cs typeface="Calibri" panose="020F0502020204030204" pitchFamily="34" charset="0"/>
              </a:endParaRPr>
            </a:p>
          </p:txBody>
        </p:sp>
      </p:grpSp>
      <p:sp>
        <p:nvSpPr>
          <p:cNvPr id="67" name="Rectangle: Rounded Corners 21">
            <a:extLst>
              <a:ext uri="{FF2B5EF4-FFF2-40B4-BE49-F238E27FC236}">
                <a16:creationId xmlns:a16="http://schemas.microsoft.com/office/drawing/2014/main" id="{58E732BA-889C-412F-BD71-7A199F19BF12}"/>
              </a:ext>
            </a:extLst>
          </p:cNvPr>
          <p:cNvSpPr/>
          <p:nvPr/>
        </p:nvSpPr>
        <p:spPr>
          <a:xfrm>
            <a:off x="6228626" y="5862925"/>
            <a:ext cx="5686647" cy="403480"/>
          </a:xfrm>
          <a:prstGeom prst="roundRect">
            <a:avLst/>
          </a:prstGeom>
          <a:solidFill>
            <a:srgbClr val="185594"/>
          </a:solidFill>
          <a:ln>
            <a:solidFill>
              <a:srgbClr val="185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9"/>
            <a:r>
              <a:rPr lang="en-US" sz="2200" dirty="0">
                <a:solidFill>
                  <a:srgbClr val="FFFF00"/>
                </a:solidFill>
                <a:latin typeface="Calibri" panose="020F0502020204030204" pitchFamily="34" charset="0"/>
                <a:cs typeface="Calibri" panose="020F0502020204030204" pitchFamily="34" charset="0"/>
              </a:rPr>
              <a:t>Success: Ship a Product that Delivers User Value</a:t>
            </a:r>
          </a:p>
        </p:txBody>
      </p:sp>
      <p:pic>
        <p:nvPicPr>
          <p:cNvPr id="69" name="Graphic 68">
            <a:extLst>
              <a:ext uri="{FF2B5EF4-FFF2-40B4-BE49-F238E27FC236}">
                <a16:creationId xmlns:a16="http://schemas.microsoft.com/office/drawing/2014/main" id="{8BE7AF95-3900-4C4C-88B5-D680778E2E0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624" y="1799597"/>
            <a:ext cx="312993" cy="312993"/>
          </a:xfrm>
          <a:prstGeom prst="rect">
            <a:avLst/>
          </a:prstGeom>
        </p:spPr>
      </p:pic>
      <p:pic>
        <p:nvPicPr>
          <p:cNvPr id="71" name="Graphic 70">
            <a:extLst>
              <a:ext uri="{FF2B5EF4-FFF2-40B4-BE49-F238E27FC236}">
                <a16:creationId xmlns:a16="http://schemas.microsoft.com/office/drawing/2014/main" id="{9FFC4F9B-6D9E-420C-AF27-5FF42AA929C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4741" y="1750972"/>
            <a:ext cx="454470" cy="454470"/>
          </a:xfrm>
          <a:prstGeom prst="rect">
            <a:avLst/>
          </a:prstGeom>
        </p:spPr>
      </p:pic>
      <p:pic>
        <p:nvPicPr>
          <p:cNvPr id="73" name="Graphic 72">
            <a:extLst>
              <a:ext uri="{FF2B5EF4-FFF2-40B4-BE49-F238E27FC236}">
                <a16:creationId xmlns:a16="http://schemas.microsoft.com/office/drawing/2014/main" id="{50354B3E-4E14-47D8-AB4C-CB9A03B65C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99022" y="2394757"/>
            <a:ext cx="362678" cy="362678"/>
          </a:xfrm>
          <a:prstGeom prst="rect">
            <a:avLst/>
          </a:prstGeom>
        </p:spPr>
      </p:pic>
      <p:pic>
        <p:nvPicPr>
          <p:cNvPr id="75" name="Graphic 74">
            <a:extLst>
              <a:ext uri="{FF2B5EF4-FFF2-40B4-BE49-F238E27FC236}">
                <a16:creationId xmlns:a16="http://schemas.microsoft.com/office/drawing/2014/main" id="{397B3007-9551-435B-8018-CF49BFD3532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5398" y="2407686"/>
            <a:ext cx="401077" cy="401077"/>
          </a:xfrm>
          <a:prstGeom prst="rect">
            <a:avLst/>
          </a:prstGeom>
        </p:spPr>
      </p:pic>
      <p:pic>
        <p:nvPicPr>
          <p:cNvPr id="77" name="Graphic 76">
            <a:extLst>
              <a:ext uri="{FF2B5EF4-FFF2-40B4-BE49-F238E27FC236}">
                <a16:creationId xmlns:a16="http://schemas.microsoft.com/office/drawing/2014/main" id="{0D5A6B88-3F25-4E50-A91C-E80C81AE647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85398" y="3102642"/>
            <a:ext cx="479124" cy="479124"/>
          </a:xfrm>
          <a:prstGeom prst="rect">
            <a:avLst/>
          </a:prstGeom>
        </p:spPr>
      </p:pic>
      <p:pic>
        <p:nvPicPr>
          <p:cNvPr id="79" name="Graphic 78">
            <a:extLst>
              <a:ext uri="{FF2B5EF4-FFF2-40B4-BE49-F238E27FC236}">
                <a16:creationId xmlns:a16="http://schemas.microsoft.com/office/drawing/2014/main" id="{951697AE-56F7-432F-B54C-ABE0CF301EF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82994" y="4638083"/>
            <a:ext cx="362678" cy="362678"/>
          </a:xfrm>
          <a:prstGeom prst="rect">
            <a:avLst/>
          </a:prstGeom>
        </p:spPr>
      </p:pic>
      <p:grpSp>
        <p:nvGrpSpPr>
          <p:cNvPr id="94" name="Group 93">
            <a:extLst>
              <a:ext uri="{FF2B5EF4-FFF2-40B4-BE49-F238E27FC236}">
                <a16:creationId xmlns:a16="http://schemas.microsoft.com/office/drawing/2014/main" id="{22692EC8-7A2B-43D9-BF02-C8211F45E9B8}"/>
              </a:ext>
            </a:extLst>
          </p:cNvPr>
          <p:cNvGrpSpPr/>
          <p:nvPr/>
        </p:nvGrpSpPr>
        <p:grpSpPr>
          <a:xfrm>
            <a:off x="896171" y="3815233"/>
            <a:ext cx="492287" cy="492679"/>
            <a:chOff x="903481" y="3338709"/>
            <a:chExt cx="482873" cy="483990"/>
          </a:xfrm>
          <a:solidFill>
            <a:srgbClr val="112E50"/>
          </a:solidFill>
        </p:grpSpPr>
        <p:pic>
          <p:nvPicPr>
            <p:cNvPr id="89" name="Graphic 88">
              <a:extLst>
                <a:ext uri="{FF2B5EF4-FFF2-40B4-BE49-F238E27FC236}">
                  <a16:creationId xmlns:a16="http://schemas.microsoft.com/office/drawing/2014/main" id="{C6CF1E7F-4A15-41EF-8DBA-3739E87FAE7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64771" y="3590142"/>
              <a:ext cx="221583" cy="221583"/>
            </a:xfrm>
            <a:prstGeom prst="rect">
              <a:avLst/>
            </a:prstGeom>
          </p:spPr>
        </p:pic>
        <p:pic>
          <p:nvPicPr>
            <p:cNvPr id="91" name="Graphic 90">
              <a:extLst>
                <a:ext uri="{FF2B5EF4-FFF2-40B4-BE49-F238E27FC236}">
                  <a16:creationId xmlns:a16="http://schemas.microsoft.com/office/drawing/2014/main" id="{A8AB8F20-8015-4376-B075-2D095DD1A34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21273" y="3338709"/>
              <a:ext cx="272512" cy="272512"/>
            </a:xfrm>
            <a:prstGeom prst="rect">
              <a:avLst/>
            </a:prstGeom>
          </p:spPr>
        </p:pic>
        <p:pic>
          <p:nvPicPr>
            <p:cNvPr id="93" name="Graphic 92">
              <a:extLst>
                <a:ext uri="{FF2B5EF4-FFF2-40B4-BE49-F238E27FC236}">
                  <a16:creationId xmlns:a16="http://schemas.microsoft.com/office/drawing/2014/main" id="{A0C3C080-5C74-49AF-BA50-1A30C647DB1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03481" y="3600708"/>
              <a:ext cx="221991" cy="221991"/>
            </a:xfrm>
            <a:prstGeom prst="rect">
              <a:avLst/>
            </a:prstGeom>
          </p:spPr>
        </p:pic>
      </p:grpSp>
      <p:pic>
        <p:nvPicPr>
          <p:cNvPr id="102" name="Graphic 101">
            <a:extLst>
              <a:ext uri="{FF2B5EF4-FFF2-40B4-BE49-F238E27FC236}">
                <a16:creationId xmlns:a16="http://schemas.microsoft.com/office/drawing/2014/main" id="{BC04EE5D-0BF0-489C-A015-00A5ADD210C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73910" y="4618591"/>
            <a:ext cx="354310" cy="354310"/>
          </a:xfrm>
          <a:prstGeom prst="rect">
            <a:avLst/>
          </a:prstGeom>
        </p:spPr>
      </p:pic>
      <p:pic>
        <p:nvPicPr>
          <p:cNvPr id="111" name="Graphic 110">
            <a:extLst>
              <a:ext uri="{FF2B5EF4-FFF2-40B4-BE49-F238E27FC236}">
                <a16:creationId xmlns:a16="http://schemas.microsoft.com/office/drawing/2014/main" id="{58D564F3-B210-4B27-A06C-4D3D2CA20F0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7178621" y="5284856"/>
            <a:ext cx="403480" cy="403480"/>
          </a:xfrm>
          <a:prstGeom prst="rect">
            <a:avLst/>
          </a:prstGeom>
        </p:spPr>
      </p:pic>
      <p:pic>
        <p:nvPicPr>
          <p:cNvPr id="113" name="Graphic 112">
            <a:extLst>
              <a:ext uri="{FF2B5EF4-FFF2-40B4-BE49-F238E27FC236}">
                <a16:creationId xmlns:a16="http://schemas.microsoft.com/office/drawing/2014/main" id="{665E6644-0EFB-4A5C-BB13-580832D16C4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178621" y="3075369"/>
            <a:ext cx="371424" cy="371424"/>
          </a:xfrm>
          <a:prstGeom prst="rect">
            <a:avLst/>
          </a:prstGeom>
        </p:spPr>
      </p:pic>
      <p:pic>
        <p:nvPicPr>
          <p:cNvPr id="115" name="Graphic 114">
            <a:extLst>
              <a:ext uri="{FF2B5EF4-FFF2-40B4-BE49-F238E27FC236}">
                <a16:creationId xmlns:a16="http://schemas.microsoft.com/office/drawing/2014/main" id="{CAA34F0D-D418-4271-952B-8ED4A11F9A1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76433" y="5365669"/>
            <a:ext cx="318037" cy="318037"/>
          </a:xfrm>
          <a:prstGeom prst="rect">
            <a:avLst/>
          </a:prstGeom>
        </p:spPr>
      </p:pic>
      <p:pic>
        <p:nvPicPr>
          <p:cNvPr id="117" name="Graphic 116">
            <a:extLst>
              <a:ext uri="{FF2B5EF4-FFF2-40B4-BE49-F238E27FC236}">
                <a16:creationId xmlns:a16="http://schemas.microsoft.com/office/drawing/2014/main" id="{18B40CEA-F69F-40C7-A7CA-251A4A4AF76D}"/>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7194650" y="3893097"/>
            <a:ext cx="371423" cy="371423"/>
          </a:xfrm>
          <a:prstGeom prst="rect">
            <a:avLst/>
          </a:prstGeom>
        </p:spPr>
      </p:pic>
      <p:sp>
        <p:nvSpPr>
          <p:cNvPr id="40" name="Slide Number Placeholder 4">
            <a:extLst>
              <a:ext uri="{FF2B5EF4-FFF2-40B4-BE49-F238E27FC236}">
                <a16:creationId xmlns:a16="http://schemas.microsoft.com/office/drawing/2014/main" id="{F8ED4383-4180-4749-A2E8-1B16213247FC}"/>
              </a:ext>
            </a:extLst>
          </p:cNvPr>
          <p:cNvSpPr>
            <a:spLocks noGrp="1"/>
          </p:cNvSpPr>
          <p:nvPr>
            <p:ph type="sldNum" sz="quarter" idx="12"/>
          </p:nvPr>
        </p:nvSpPr>
        <p:spPr>
          <a:xfrm>
            <a:off x="8919252" y="6313404"/>
            <a:ext cx="2743200" cy="365125"/>
          </a:xfrm>
        </p:spPr>
        <p:txBody>
          <a:bodyPr/>
          <a:lstStyle/>
          <a:p>
            <a:fld id="{C9F7588F-6348-F24B-A92C-146CC9ED7FC5}" type="slidenum">
              <a:rPr lang="en-US" smtClean="0"/>
              <a:pPr/>
              <a:t>6</a:t>
            </a:fld>
            <a:endParaRPr lang="en-US" dirty="0"/>
          </a:p>
        </p:txBody>
      </p:sp>
    </p:spTree>
    <p:extLst>
      <p:ext uri="{BB962C8B-B14F-4D97-AF65-F5344CB8AC3E}">
        <p14:creationId xmlns:p14="http://schemas.microsoft.com/office/powerpoint/2010/main" val="247488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EB03D1D-72A0-D44D-B90F-4FC6F2D0BE28}"/>
              </a:ext>
            </a:extLst>
          </p:cNvPr>
          <p:cNvSpPr>
            <a:spLocks noGrp="1"/>
          </p:cNvSpPr>
          <p:nvPr>
            <p:ph type="sldNum" sz="quarter" idx="12"/>
          </p:nvPr>
        </p:nvSpPr>
        <p:spPr/>
        <p:txBody>
          <a:bodyPr/>
          <a:lstStyle/>
          <a:p>
            <a:fld id="{C9F7588F-6348-F24B-A92C-146CC9ED7FC5}" type="slidenum">
              <a:rPr lang="en-US" smtClean="0">
                <a:solidFill>
                  <a:srgbClr val="1A5484">
                    <a:lumMod val="40000"/>
                    <a:lumOff val="60000"/>
                  </a:srgbClr>
                </a:solidFill>
              </a:rPr>
              <a:pPr/>
              <a:t>7</a:t>
            </a:fld>
            <a:endParaRPr lang="en-US" dirty="0">
              <a:solidFill>
                <a:srgbClr val="1A5484">
                  <a:lumMod val="40000"/>
                  <a:lumOff val="60000"/>
                </a:srgbClr>
              </a:solidFill>
            </a:endParaRPr>
          </a:p>
        </p:txBody>
      </p:sp>
      <p:sp>
        <p:nvSpPr>
          <p:cNvPr id="4" name="Rectangle 3">
            <a:extLst>
              <a:ext uri="{FF2B5EF4-FFF2-40B4-BE49-F238E27FC236}">
                <a16:creationId xmlns:a16="http://schemas.microsoft.com/office/drawing/2014/main" id="{9F9BF03C-E2CE-544B-9637-63C5C606153D}"/>
              </a:ext>
            </a:extLst>
          </p:cNvPr>
          <p:cNvSpPr/>
          <p:nvPr/>
        </p:nvSpPr>
        <p:spPr>
          <a:xfrm>
            <a:off x="3048000" y="3105835"/>
            <a:ext cx="6096000" cy="646331"/>
          </a:xfrm>
          <a:prstGeom prst="rect">
            <a:avLst/>
          </a:prstGeom>
        </p:spPr>
        <p:txBody>
          <a:bodyPr>
            <a:spAutoFit/>
          </a:bodyPr>
          <a:lstStyle/>
          <a:p>
            <a:r>
              <a:rPr lang="en-US" dirty="0">
                <a:solidFill>
                  <a:srgbClr val="1F5393"/>
                </a:solidFill>
                <a:latin typeface="Calibri" panose="020F0502020204030204" pitchFamily="34" charset="0"/>
                <a:cs typeface="Calibri" panose="020F0502020204030204" pitchFamily="34" charset="0"/>
              </a:rPr>
              <a:t>You can’t deliver a great digital product using ONLY project management roles, methods and tools.</a:t>
            </a:r>
            <a:endParaRPr lang="en-US" dirty="0">
              <a:latin typeface="Calibri" panose="020F0502020204030204" pitchFamily="34" charset="0"/>
            </a:endParaRPr>
          </a:p>
        </p:txBody>
      </p:sp>
      <p:sp>
        <p:nvSpPr>
          <p:cNvPr id="5" name="Rectangle 4">
            <a:extLst>
              <a:ext uri="{FF2B5EF4-FFF2-40B4-BE49-F238E27FC236}">
                <a16:creationId xmlns:a16="http://schemas.microsoft.com/office/drawing/2014/main" id="{0E29463E-78AA-064D-9457-7C2C63F8DCD7}"/>
              </a:ext>
            </a:extLst>
          </p:cNvPr>
          <p:cNvSpPr/>
          <p:nvPr/>
        </p:nvSpPr>
        <p:spPr>
          <a:xfrm>
            <a:off x="3048000" y="3105835"/>
            <a:ext cx="6096000" cy="646331"/>
          </a:xfrm>
          <a:prstGeom prst="rect">
            <a:avLst/>
          </a:prstGeom>
        </p:spPr>
        <p:txBody>
          <a:bodyPr>
            <a:spAutoFit/>
          </a:bodyPr>
          <a:lstStyle/>
          <a:p>
            <a:r>
              <a:rPr lang="en-US" dirty="0">
                <a:solidFill>
                  <a:srgbClr val="1F5393"/>
                </a:solidFill>
                <a:latin typeface="Calibri" panose="020F0502020204030204" pitchFamily="34" charset="0"/>
                <a:cs typeface="Calibri" panose="020F0502020204030204" pitchFamily="34" charset="0"/>
              </a:rPr>
              <a:t>You can’t deliver a great digital product using ONLY project management roles, methods and tools.</a:t>
            </a:r>
            <a:endParaRPr lang="en-US" dirty="0">
              <a:latin typeface="Calibri" panose="020F0502020204030204" pitchFamily="34" charset="0"/>
            </a:endParaRPr>
          </a:p>
        </p:txBody>
      </p:sp>
      <p:grpSp>
        <p:nvGrpSpPr>
          <p:cNvPr id="12" name="Group 11">
            <a:extLst>
              <a:ext uri="{FF2B5EF4-FFF2-40B4-BE49-F238E27FC236}">
                <a16:creationId xmlns:a16="http://schemas.microsoft.com/office/drawing/2014/main" id="{D40A28A2-B9CE-A84F-94C4-673DA3E79EEA}"/>
              </a:ext>
            </a:extLst>
          </p:cNvPr>
          <p:cNvGrpSpPr/>
          <p:nvPr/>
        </p:nvGrpSpPr>
        <p:grpSpPr>
          <a:xfrm>
            <a:off x="206386" y="280877"/>
            <a:ext cx="8937614" cy="6349121"/>
            <a:chOff x="1026963" y="1113413"/>
            <a:chExt cx="4986734" cy="3891032"/>
          </a:xfrm>
        </p:grpSpPr>
        <p:pic>
          <p:nvPicPr>
            <p:cNvPr id="13" name="Picture 12">
              <a:extLst>
                <a:ext uri="{FF2B5EF4-FFF2-40B4-BE49-F238E27FC236}">
                  <a16:creationId xmlns:a16="http://schemas.microsoft.com/office/drawing/2014/main" id="{320C42C3-7921-5749-B815-E7936C54F2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6963" y="1113413"/>
              <a:ext cx="4986734" cy="3891032"/>
            </a:xfrm>
            <a:prstGeom prst="rect">
              <a:avLst/>
            </a:prstGeom>
          </p:spPr>
        </p:pic>
        <p:sp>
          <p:nvSpPr>
            <p:cNvPr id="14" name="Rectangle 13">
              <a:extLst>
                <a:ext uri="{FF2B5EF4-FFF2-40B4-BE49-F238E27FC236}">
                  <a16:creationId xmlns:a16="http://schemas.microsoft.com/office/drawing/2014/main" id="{310598FA-DDE6-314A-83BD-E65B906678F3}"/>
                </a:ext>
              </a:extLst>
            </p:cNvPr>
            <p:cNvSpPr/>
            <p:nvPr/>
          </p:nvSpPr>
          <p:spPr>
            <a:xfrm>
              <a:off x="1190925" y="1276911"/>
              <a:ext cx="4554682" cy="2565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Lato" panose="020F0502020204030203" pitchFamily="34" charset="0"/>
                <a:ea typeface="Lato" panose="020F0502020204030203" pitchFamily="34" charset="0"/>
                <a:cs typeface="Lato" panose="020F0502020204030203" pitchFamily="34" charset="0"/>
              </a:endParaRPr>
            </a:p>
          </p:txBody>
        </p:sp>
        <p:grpSp>
          <p:nvGrpSpPr>
            <p:cNvPr id="15" name="Group 14">
              <a:extLst>
                <a:ext uri="{FF2B5EF4-FFF2-40B4-BE49-F238E27FC236}">
                  <a16:creationId xmlns:a16="http://schemas.microsoft.com/office/drawing/2014/main" id="{2D7C1D29-8D80-1046-863A-A648B8A5FCF1}"/>
                </a:ext>
              </a:extLst>
            </p:cNvPr>
            <p:cNvGrpSpPr/>
            <p:nvPr/>
          </p:nvGrpSpPr>
          <p:grpSpPr>
            <a:xfrm>
              <a:off x="1190925" y="1276911"/>
              <a:ext cx="4554682" cy="2502556"/>
              <a:chOff x="493487" y="426395"/>
              <a:chExt cx="11364685" cy="6443947"/>
            </a:xfrm>
          </p:grpSpPr>
          <p:pic>
            <p:nvPicPr>
              <p:cNvPr id="17" name="Picture 16">
                <a:extLst>
                  <a:ext uri="{FF2B5EF4-FFF2-40B4-BE49-F238E27FC236}">
                    <a16:creationId xmlns:a16="http://schemas.microsoft.com/office/drawing/2014/main" id="{F80C69DA-737F-D74E-A0B4-854C11D51F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7" y="426395"/>
                <a:ext cx="11364685" cy="1843159"/>
              </a:xfrm>
              <a:prstGeom prst="rect">
                <a:avLst/>
              </a:prstGeom>
            </p:spPr>
          </p:pic>
          <p:pic>
            <p:nvPicPr>
              <p:cNvPr id="18" name="Picture 17">
                <a:extLst>
                  <a:ext uri="{FF2B5EF4-FFF2-40B4-BE49-F238E27FC236}">
                    <a16:creationId xmlns:a16="http://schemas.microsoft.com/office/drawing/2014/main" id="{F9A4C1DF-D53F-AE49-BEF0-CA9C0A892B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488" y="2437103"/>
                <a:ext cx="5379713" cy="4284373"/>
              </a:xfrm>
              <a:prstGeom prst="rect">
                <a:avLst/>
              </a:prstGeom>
            </p:spPr>
          </p:pic>
          <p:pic>
            <p:nvPicPr>
              <p:cNvPr id="19" name="Picture 18">
                <a:extLst>
                  <a:ext uri="{FF2B5EF4-FFF2-40B4-BE49-F238E27FC236}">
                    <a16:creationId xmlns:a16="http://schemas.microsoft.com/office/drawing/2014/main" id="{DFD06AD5-9BE2-1542-9959-006246D28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830" y="2437103"/>
                <a:ext cx="5574409" cy="4433239"/>
              </a:xfrm>
              <a:prstGeom prst="rect">
                <a:avLst/>
              </a:prstGeom>
            </p:spPr>
          </p:pic>
        </p:grpSp>
        <p:sp>
          <p:nvSpPr>
            <p:cNvPr id="16" name="Rectangle 15">
              <a:extLst>
                <a:ext uri="{FF2B5EF4-FFF2-40B4-BE49-F238E27FC236}">
                  <a16:creationId xmlns:a16="http://schemas.microsoft.com/office/drawing/2014/main" id="{7CD1A6E6-7557-F042-AB89-CD71BB6751C0}"/>
                </a:ext>
              </a:extLst>
            </p:cNvPr>
            <p:cNvSpPr/>
            <p:nvPr/>
          </p:nvSpPr>
          <p:spPr>
            <a:xfrm>
              <a:off x="1268812" y="1744158"/>
              <a:ext cx="831273" cy="831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Lato" panose="020F0502020204030203" pitchFamily="34" charset="0"/>
                <a:ea typeface="Lato" panose="020F0502020204030203" pitchFamily="34" charset="0"/>
                <a:cs typeface="Lato" panose="020F0502020204030203" pitchFamily="34" charset="0"/>
              </a:endParaRPr>
            </a:p>
          </p:txBody>
        </p:sp>
      </p:grpSp>
      <p:pic>
        <p:nvPicPr>
          <p:cNvPr id="38" name="Picture 37">
            <a:extLst>
              <a:ext uri="{FF2B5EF4-FFF2-40B4-BE49-F238E27FC236}">
                <a16:creationId xmlns:a16="http://schemas.microsoft.com/office/drawing/2014/main" id="{B57A7E26-A5A2-7740-9C90-ACB2191DB797}"/>
              </a:ext>
            </a:extLst>
          </p:cNvPr>
          <p:cNvPicPr>
            <a:picLocks noChangeAspect="1"/>
          </p:cNvPicPr>
          <p:nvPr/>
        </p:nvPicPr>
        <p:blipFill>
          <a:blip r:embed="rId7"/>
          <a:stretch>
            <a:fillRect/>
          </a:stretch>
        </p:blipFill>
        <p:spPr>
          <a:xfrm>
            <a:off x="8745102" y="4672012"/>
            <a:ext cx="3240512" cy="1957987"/>
          </a:xfrm>
          <a:prstGeom prst="rect">
            <a:avLst/>
          </a:prstGeom>
          <a:ln>
            <a:noFill/>
          </a:ln>
        </p:spPr>
      </p:pic>
      <p:sp>
        <p:nvSpPr>
          <p:cNvPr id="2" name="Footer Placeholder 1">
            <a:extLst>
              <a:ext uri="{FF2B5EF4-FFF2-40B4-BE49-F238E27FC236}">
                <a16:creationId xmlns:a16="http://schemas.microsoft.com/office/drawing/2014/main" id="{6A934A3D-B973-5146-B643-990B8982C1E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0973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29B7E6-E9D9-3742-BF57-75ACF9669242}"/>
              </a:ext>
            </a:extLst>
          </p:cNvPr>
          <p:cNvSpPr>
            <a:spLocks noGrp="1"/>
          </p:cNvSpPr>
          <p:nvPr>
            <p:ph type="sldNum" sz="quarter" idx="12"/>
          </p:nvPr>
        </p:nvSpPr>
        <p:spPr/>
        <p:txBody>
          <a:bodyPr/>
          <a:lstStyle/>
          <a:p>
            <a:fld id="{E573346A-FCA4-684E-8D18-26E8324063ED}" type="slidenum">
              <a:rPr lang="en-US" smtClean="0"/>
              <a:t>8</a:t>
            </a:fld>
            <a:endParaRPr lang="en-US" dirty="0"/>
          </a:p>
        </p:txBody>
      </p:sp>
      <p:pic>
        <p:nvPicPr>
          <p:cNvPr id="5" name="Picture 4">
            <a:extLst>
              <a:ext uri="{FF2B5EF4-FFF2-40B4-BE49-F238E27FC236}">
                <a16:creationId xmlns:a16="http://schemas.microsoft.com/office/drawing/2014/main" id="{9C801706-8FF3-8B40-854A-8ED9D092ED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17388" y="469900"/>
            <a:ext cx="6457111" cy="5918200"/>
          </a:xfrm>
          <a:prstGeom prst="rect">
            <a:avLst/>
          </a:prstGeom>
        </p:spPr>
      </p:pic>
      <p:sp>
        <p:nvSpPr>
          <p:cNvPr id="6" name="Shape 359">
            <a:extLst>
              <a:ext uri="{FF2B5EF4-FFF2-40B4-BE49-F238E27FC236}">
                <a16:creationId xmlns:a16="http://schemas.microsoft.com/office/drawing/2014/main" id="{0D0D498D-A903-4142-8C42-70AC3EDD3325}"/>
              </a:ext>
            </a:extLst>
          </p:cNvPr>
          <p:cNvSpPr txBox="1">
            <a:spLocks noGrp="1"/>
          </p:cNvSpPr>
          <p:nvPr>
            <p:ph type="title"/>
          </p:nvPr>
        </p:nvSpPr>
        <p:spPr>
          <a:xfrm>
            <a:off x="887866" y="1245478"/>
            <a:ext cx="4529522" cy="3144274"/>
          </a:xfrm>
          <a:prstGeom prst="rect">
            <a:avLst/>
          </a:prstGeom>
          <a:noFill/>
          <a:ln>
            <a:noFill/>
          </a:ln>
        </p:spPr>
        <p:txBody>
          <a:bodyPr spcFirstLastPara="1" wrap="square" lIns="121900" tIns="60933" rIns="121900" bIns="60933" anchor="b" anchorCtr="0">
            <a:noAutofit/>
          </a:bodyPr>
          <a:lstStyle/>
          <a:p>
            <a:pPr>
              <a:spcBef>
                <a:spcPts val="1200"/>
              </a:spcBef>
            </a:pPr>
            <a:r>
              <a:rPr lang="en-US" sz="3600" i="1" dirty="0">
                <a:solidFill>
                  <a:schemeClr val="tx2"/>
                </a:solidFill>
                <a:latin typeface="Calibri" panose="020F0502020204030204" pitchFamily="34" charset="0"/>
                <a:cs typeface="Calibri" panose="020F0502020204030204" pitchFamily="34" charset="0"/>
              </a:rPr>
              <a:t>Government needs to shift to the right.</a:t>
            </a:r>
            <a:br>
              <a:rPr lang="en-US" sz="3600" i="1" dirty="0">
                <a:solidFill>
                  <a:schemeClr val="tx2"/>
                </a:solidFill>
                <a:latin typeface="Calibri" panose="020F0502020204030204" pitchFamily="34" charset="0"/>
                <a:cs typeface="Calibri" panose="020F0502020204030204" pitchFamily="34" charset="0"/>
              </a:rPr>
            </a:br>
            <a:br>
              <a:rPr lang="en-US" sz="3600" i="1" dirty="0">
                <a:solidFill>
                  <a:schemeClr val="tx2"/>
                </a:solidFill>
                <a:latin typeface="Calibri" panose="020F0502020204030204" pitchFamily="34" charset="0"/>
                <a:cs typeface="Calibri" panose="020F0502020204030204" pitchFamily="34" charset="0"/>
              </a:rPr>
            </a:br>
            <a:br>
              <a:rPr lang="en-US" sz="3600" i="1" dirty="0">
                <a:solidFill>
                  <a:schemeClr val="tx2"/>
                </a:solidFill>
                <a:latin typeface="Calibri" panose="020F0502020204030204" pitchFamily="34" charset="0"/>
                <a:cs typeface="Calibri" panose="020F0502020204030204" pitchFamily="34" charset="0"/>
              </a:rPr>
            </a:br>
            <a:r>
              <a:rPr lang="en-US" sz="3600" i="1" dirty="0">
                <a:solidFill>
                  <a:schemeClr val="tx2"/>
                </a:solidFill>
                <a:latin typeface="Calibri" panose="020F0502020204030204" pitchFamily="34" charset="0"/>
                <a:cs typeface="Calibri" panose="020F0502020204030204" pitchFamily="34" charset="0"/>
              </a:rPr>
              <a:t>VA is taking the lead</a:t>
            </a:r>
            <a:r>
              <a:rPr lang="en-US" sz="3600" i="1" dirty="0">
                <a:latin typeface="Calibri" panose="020F0502020204030204" pitchFamily="34" charset="0"/>
                <a:cs typeface="Calibri" panose="020F0502020204030204" pitchFamily="34" charset="0"/>
              </a:rPr>
              <a:t>!</a:t>
            </a:r>
            <a:r>
              <a:rPr lang="en-US" sz="2800" i="1" dirty="0">
                <a:latin typeface="Calibri" panose="020F0502020204030204" pitchFamily="34" charset="0"/>
                <a:cs typeface="Calibri" panose="020F0502020204030204" pitchFamily="34" charset="0"/>
              </a:rPr>
              <a:t> </a:t>
            </a:r>
            <a:endParaRPr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71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0125-B988-634A-9773-1A44F02AC3D1}"/>
              </a:ext>
            </a:extLst>
          </p:cNvPr>
          <p:cNvSpPr>
            <a:spLocks noGrp="1"/>
          </p:cNvSpPr>
          <p:nvPr>
            <p:ph type="title"/>
          </p:nvPr>
        </p:nvSpPr>
        <p:spPr>
          <a:xfrm>
            <a:off x="666750" y="137090"/>
            <a:ext cx="10515600" cy="1289811"/>
          </a:xfrm>
        </p:spPr>
        <p:txBody>
          <a:bodyPr>
            <a:normAutofit/>
          </a:bodyPr>
          <a:lstStyle/>
          <a:p>
            <a:pPr>
              <a:spcBef>
                <a:spcPts val="1800"/>
              </a:spcBef>
            </a:pPr>
            <a:r>
              <a:rPr lang="en-US" sz="3200" dirty="0">
                <a:solidFill>
                  <a:srgbClr val="1F5493"/>
                </a:solidFill>
                <a:latin typeface="Calibri" panose="020F0502020204030204" pitchFamily="34" charset="0"/>
                <a:ea typeface="Helvetica Neue"/>
                <a:cs typeface="Calibri" panose="020F0502020204030204" pitchFamily="34" charset="0"/>
                <a:sym typeface="Helvetica Neue"/>
              </a:rPr>
              <a:t>VA has invested in training 500 VA IT project managers in modern digital </a:t>
            </a:r>
            <a:r>
              <a:rPr lang="en-US" sz="3200" i="1" dirty="0">
                <a:solidFill>
                  <a:srgbClr val="1F5493"/>
                </a:solidFill>
                <a:latin typeface="Calibri" panose="020F0502020204030204" pitchFamily="34" charset="0"/>
                <a:ea typeface="Helvetica Neue"/>
                <a:cs typeface="Calibri" panose="020F0502020204030204" pitchFamily="34" charset="0"/>
                <a:sym typeface="Helvetica Neue"/>
              </a:rPr>
              <a:t>product</a:t>
            </a:r>
            <a:r>
              <a:rPr lang="en-US" sz="3200" dirty="0">
                <a:solidFill>
                  <a:srgbClr val="1F5493"/>
                </a:solidFill>
                <a:latin typeface="Calibri" panose="020F0502020204030204" pitchFamily="34" charset="0"/>
                <a:ea typeface="Helvetica Neue"/>
                <a:cs typeface="Calibri" panose="020F0502020204030204" pitchFamily="34" charset="0"/>
                <a:sym typeface="Helvetica Neue"/>
              </a:rPr>
              <a:t> management this year!</a:t>
            </a:r>
          </a:p>
        </p:txBody>
      </p:sp>
      <p:sp>
        <p:nvSpPr>
          <p:cNvPr id="3" name="Content Placeholder 2">
            <a:extLst>
              <a:ext uri="{FF2B5EF4-FFF2-40B4-BE49-F238E27FC236}">
                <a16:creationId xmlns:a16="http://schemas.microsoft.com/office/drawing/2014/main" id="{C57A5EF6-66A8-774F-9656-B2041C85D6CA}"/>
              </a:ext>
            </a:extLst>
          </p:cNvPr>
          <p:cNvSpPr>
            <a:spLocks noGrp="1"/>
          </p:cNvSpPr>
          <p:nvPr>
            <p:ph sz="quarter" idx="13"/>
          </p:nvPr>
        </p:nvSpPr>
        <p:spPr>
          <a:xfrm>
            <a:off x="666750" y="6074303"/>
            <a:ext cx="10515600" cy="703093"/>
          </a:xfrm>
        </p:spPr>
        <p:txBody>
          <a:bodyPr>
            <a:noAutofit/>
          </a:bodyPr>
          <a:lstStyle/>
          <a:p>
            <a:pPr marL="0" indent="0">
              <a:spcBef>
                <a:spcPts val="1800"/>
              </a:spcBef>
              <a:buNone/>
            </a:pPr>
            <a:r>
              <a:rPr lang="en-US" sz="1600" i="1" dirty="0">
                <a:solidFill>
                  <a:schemeClr val="tx1"/>
                </a:solidFill>
                <a:latin typeface="Calibri" panose="020F0502020204030204" pitchFamily="34" charset="0"/>
                <a:cs typeface="Calibri" panose="020F0502020204030204" pitchFamily="34" charset="0"/>
              </a:rPr>
              <a:t>VA product management resource: </a:t>
            </a:r>
            <a:r>
              <a:rPr lang="en-US" sz="1600" i="1"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https://department-of-veterans-affairs.github.io/va-product-management-handbook</a:t>
            </a:r>
            <a:r>
              <a:rPr lang="en-US" sz="1600" i="1" dirty="0">
                <a:latin typeface="Calibri" panose="020F0502020204030204" pitchFamily="34" charset="0"/>
                <a:cs typeface="Calibri" panose="020F0502020204030204" pitchFamily="34" charset="0"/>
              </a:rPr>
              <a:t> </a:t>
            </a:r>
            <a:endParaRPr lang="en-US" sz="1600" i="1"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9E2D01D-E511-344F-897A-B53C331E9994}"/>
              </a:ext>
            </a:extLst>
          </p:cNvPr>
          <p:cNvSpPr>
            <a:spLocks noGrp="1"/>
          </p:cNvSpPr>
          <p:nvPr>
            <p:ph type="sldNum" sz="quarter" idx="12"/>
          </p:nvPr>
        </p:nvSpPr>
        <p:spPr/>
        <p:txBody>
          <a:bodyPr/>
          <a:lstStyle/>
          <a:p>
            <a:fld id="{E573346A-FCA4-684E-8D18-26E8324063ED}" type="slidenum">
              <a:rPr lang="en-US" smtClean="0"/>
              <a:t>9</a:t>
            </a:fld>
            <a:endParaRPr lang="en-US" dirty="0"/>
          </a:p>
        </p:txBody>
      </p:sp>
      <p:pic>
        <p:nvPicPr>
          <p:cNvPr id="6" name="Picture 5">
            <a:extLst>
              <a:ext uri="{FF2B5EF4-FFF2-40B4-BE49-F238E27FC236}">
                <a16:creationId xmlns:a16="http://schemas.microsoft.com/office/drawing/2014/main" id="{2156EC7B-3C03-1749-9FAD-44FEE2FC7E6C}"/>
              </a:ext>
            </a:extLst>
          </p:cNvPr>
          <p:cNvPicPr>
            <a:picLocks noChangeAspect="1"/>
          </p:cNvPicPr>
          <p:nvPr/>
        </p:nvPicPr>
        <p:blipFill>
          <a:blip r:embed="rId3"/>
          <a:stretch>
            <a:fillRect/>
          </a:stretch>
        </p:blipFill>
        <p:spPr>
          <a:xfrm>
            <a:off x="1949570" y="1512890"/>
            <a:ext cx="7108165" cy="4357903"/>
          </a:xfrm>
          <a:prstGeom prst="rect">
            <a:avLst/>
          </a:prstGeom>
          <a:ln>
            <a:solidFill>
              <a:schemeClr val="tx2"/>
            </a:solidFill>
          </a:ln>
        </p:spPr>
      </p:pic>
    </p:spTree>
    <p:extLst>
      <p:ext uri="{BB962C8B-B14F-4D97-AF65-F5344CB8AC3E}">
        <p14:creationId xmlns:p14="http://schemas.microsoft.com/office/powerpoint/2010/main" val="3227551255"/>
      </p:ext>
    </p:extLst>
  </p:cSld>
  <p:clrMapOvr>
    <a:masterClrMapping/>
  </p:clrMapOvr>
</p:sld>
</file>

<file path=ppt/theme/theme1.xml><?xml version="1.0" encoding="utf-8"?>
<a:theme xmlns:a="http://schemas.openxmlformats.org/drawingml/2006/main" name="OI&amp;T Division PPT Layou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I&amp;T PPT Layo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13675</TotalTime>
  <Words>3110</Words>
  <Application>Microsoft Macintosh PowerPoint</Application>
  <PresentationFormat>Widescreen</PresentationFormat>
  <Paragraphs>408</Paragraphs>
  <Slides>50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.AppleSystemUIFont</vt:lpstr>
      <vt:lpstr>Arial</vt:lpstr>
      <vt:lpstr>Calibri</vt:lpstr>
      <vt:lpstr>Calibri Light</vt:lpstr>
      <vt:lpstr>Helvetica</vt:lpstr>
      <vt:lpstr>Helvetica Neue</vt:lpstr>
      <vt:lpstr>Lato</vt:lpstr>
      <vt:lpstr>Source Sans Pro</vt:lpstr>
      <vt:lpstr>Wingdings</vt:lpstr>
      <vt:lpstr>OI&amp;T Division PPT Layout</vt:lpstr>
      <vt:lpstr>OI&amp;T PPT Layout</vt:lpstr>
      <vt:lpstr>VA’s Transition to Agile &amp; DevOps </vt:lpstr>
      <vt:lpstr>“Nearly all of the technology in many of the world's most ubiquitous electronic devices can be traced to a single, taxpayer-funded source: the U.S. government.”</vt:lpstr>
      <vt:lpstr>PowerPoint Presentation</vt:lpstr>
      <vt:lpstr>Topics</vt:lpstr>
      <vt:lpstr>Hypothesis: Government is using project management tools and methods…but expecting great digital  products.    “The value is in what gets used, not in what gets built.” Kristin Gale, Yammer  </vt:lpstr>
      <vt:lpstr>Different disciplines require different skills, tools, and methods. </vt:lpstr>
      <vt:lpstr>PowerPoint Presentation</vt:lpstr>
      <vt:lpstr>Government needs to shift to the right.   VA is taking the lead! </vt:lpstr>
      <vt:lpstr>VA has invested in training 500 VA IT project managers in modern digital product management this year!</vt:lpstr>
      <vt:lpstr>VA product managers will help you overcome common blockers and “myths” so you can deliver great digital products at VA!</vt:lpstr>
      <vt:lpstr>PowerPoint Presentation</vt:lpstr>
      <vt:lpstr>Myth 1: Veteran-Focused Integration Process (VIP) requires a 90-day release cycle</vt:lpstr>
      <vt:lpstr>Myth 2: Critical Decision 2 (CD2) decision events are required for all releases</vt:lpstr>
      <vt:lpstr>Myth 3: VIP requires use of only the Rational tool suite for compliance. </vt:lpstr>
      <vt:lpstr>Myth 4: Veterans/users have to use this product, so they’ll just figure it out or call the help desk. </vt:lpstr>
      <vt:lpstr>Myth 5: I am a Veteran, so I already understand the problem and know the solution. I don’t need to ask anyone else.</vt:lpstr>
      <vt:lpstr>Myth 6: VA OIT leadership only cares about delivering on-time and on-budget. </vt:lpstr>
      <vt:lpstr>Get out of the way! So you can deliver. [https://vaww.oit.va.gov/oit/devops/release-process/ ]</vt:lpstr>
      <vt:lpstr>PowerPoint Presentation</vt:lpstr>
      <vt:lpstr>PowerPoint Presentation</vt:lpstr>
      <vt:lpstr>Change the way you run meetings. Minimize documents.   “There is nothing so useless as doing efficiently that which should not be done at all.” Peter Drucker</vt:lpstr>
      <vt:lpstr>PowerPoint Presentation</vt:lpstr>
      <vt:lpstr>Many things are out of our control, but how we run our own team meetings is not one of those things! </vt:lpstr>
      <vt:lpstr>Without an Agile mindset, Agile remains an inert, lifeless set of ceremonies.   </vt:lpstr>
      <vt:lpstr>Agile is a thing you are, not a thing you do.</vt:lpstr>
      <vt:lpstr>If you are blocked from delivering in a modern way at VA by people, processes, endless meetings, unneeded documentation, tool constraints, or myths, contact us.  We will help you.</vt:lpstr>
      <vt:lpstr>VA product managers will help you overcome common blockers and “myths” so you can deliver great digital products at VA!</vt:lpstr>
      <vt:lpstr>The importance of the “pivot.”  Continuous learning. Continuous improvement.   “I am forever learning.”</vt:lpstr>
      <vt:lpstr>PowerPoint Presentation</vt:lpstr>
      <vt:lpstr>Instagram started out as Burbn…a location based check-in app. </vt:lpstr>
      <vt:lpstr>You have to talk to users to understand the real problem.    ”If I had asked people what they wanted, they would have said faster horses.”  </vt:lpstr>
      <vt:lpstr>Probably not, if you used human centered design (HCD) methods. </vt:lpstr>
      <vt:lpstr>Human Centered Design</vt:lpstr>
      <vt:lpstr>PowerPoint Presentation</vt:lpstr>
      <vt:lpstr>Don’t start your engagements with designing a solution. Do a research sprint. Design with users...where they are. </vt:lpstr>
      <vt:lpstr>HBR Case Study: Understand the Problem!</vt:lpstr>
      <vt:lpstr>You can’t fix everything at once.    “Test fast. Fail fast. Adjust fast.</vt:lpstr>
      <vt:lpstr>Minimum Viable Products (MVPs) over Big Bang</vt:lpstr>
      <vt:lpstr>Example: MVP for TRANSPORTATION (not a car)</vt:lpstr>
      <vt:lpstr>Making it easier to adopt Software as a Service (SaaS) at VA     “So much of what we call ‘management’ consists of making it difficult for people to work.”</vt:lpstr>
      <vt:lpstr>We need to do better, and we will do better!</vt:lpstr>
      <vt:lpstr>Imagine a VA where it’s easy to adopt SaaS…</vt:lpstr>
      <vt:lpstr>Here’s what we are doing to fix this.</vt:lpstr>
      <vt:lpstr>Default to open: VA’s SaaS Catalog! https://www.oit.va.gov/tech-incubator/saas-catalog</vt:lpstr>
      <vt:lpstr>Doing business with VA for SaaS  https://www.oit.va.gov/tech-incubator/saas/vendor</vt:lpstr>
      <vt:lpstr>“No VA Data” SaaS (does not require ATO or FedRAMP)</vt:lpstr>
      <vt:lpstr>Call to Action  Delivery is the strategy.</vt:lpstr>
      <vt:lpstr>PowerPoint Presentation</vt:lpstr>
      <vt:lpstr>What will I do Monday?</vt:lpstr>
      <vt:lpstr>The value is in what gets used, not in what gets built.     Kelly O’Connor, kelly.o’connor@va.gov   (Yes there is an apostrophe in my email)     VA OIT Project Special Forces VA Digital Service Team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OIT PowerPoint Widescreen Presentation </dc:title>
  <dc:subject/>
  <dc:creator>U.S. Department of Veterans Affairs, Office of Information and Technology </dc:creator>
  <cp:keywords>PPT, OIT, presentation, Office of Information and Technology</cp:keywords>
  <dc:description>OIT20180620</dc:description>
  <cp:lastModifiedBy>ann murphy</cp:lastModifiedBy>
  <cp:revision>340</cp:revision>
  <cp:lastPrinted>2019-06-02T17:13:08Z</cp:lastPrinted>
  <dcterms:created xsi:type="dcterms:W3CDTF">2017-03-15T17:05:18Z</dcterms:created>
  <dcterms:modified xsi:type="dcterms:W3CDTF">2019-06-03T00:03:56Z</dcterms:modified>
  <cp:category/>
</cp:coreProperties>
</file>