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61" r:id="rId2"/>
    <p:sldMasterId id="2147483700" r:id="rId3"/>
    <p:sldMasterId id="2147483708" r:id="rId4"/>
  </p:sldMasterIdLst>
  <p:notesMasterIdLst>
    <p:notesMasterId r:id="rId22"/>
  </p:notesMasterIdLst>
  <p:sldIdLst>
    <p:sldId id="266" r:id="rId5"/>
    <p:sldId id="545" r:id="rId6"/>
    <p:sldId id="546" r:id="rId7"/>
    <p:sldId id="597" r:id="rId8"/>
    <p:sldId id="606" r:id="rId9"/>
    <p:sldId id="607" r:id="rId10"/>
    <p:sldId id="598" r:id="rId11"/>
    <p:sldId id="595" r:id="rId12"/>
    <p:sldId id="584" r:id="rId13"/>
    <p:sldId id="719" r:id="rId14"/>
    <p:sldId id="579" r:id="rId15"/>
    <p:sldId id="618" r:id="rId16"/>
    <p:sldId id="708" r:id="rId17"/>
    <p:sldId id="709" r:id="rId18"/>
    <p:sldId id="720" r:id="rId19"/>
    <p:sldId id="721" r:id="rId20"/>
    <p:sldId id="718" r:id="rId21"/>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705">
          <p15:clr>
            <a:srgbClr val="A4A3A4"/>
          </p15:clr>
        </p15:guide>
        <p15:guide id="2" orient="horz" pos="1046">
          <p15:clr>
            <a:srgbClr val="A4A3A4"/>
          </p15:clr>
        </p15:guide>
        <p15:guide id="3" orient="horz" pos="4010">
          <p15:clr>
            <a:srgbClr val="A4A3A4"/>
          </p15:clr>
        </p15:guide>
        <p15:guide id="4" orient="horz" pos="439">
          <p15:clr>
            <a:srgbClr val="A4A3A4"/>
          </p15:clr>
        </p15:guide>
        <p15:guide id="5" orient="horz" pos="2160">
          <p15:clr>
            <a:srgbClr val="A4A3A4"/>
          </p15:clr>
        </p15:guide>
        <p15:guide id="6" pos="1926">
          <p15:clr>
            <a:srgbClr val="A4A3A4"/>
          </p15:clr>
        </p15:guide>
        <p15:guide id="7" pos="4271">
          <p15:clr>
            <a:srgbClr val="A4A3A4"/>
          </p15:clr>
        </p15:guide>
        <p15:guide id="8" pos="3421">
          <p15:clr>
            <a:srgbClr val="A4A3A4"/>
          </p15:clr>
        </p15:guide>
        <p15:guide id="9" pos="2856">
          <p15:clr>
            <a:srgbClr val="A4A3A4"/>
          </p15:clr>
        </p15:guide>
      </p15:sldGuideLst>
    </p:ext>
    <p:ext uri="{2D200454-40CA-4A62-9FC3-DE9A4176ACB9}">
      <p15:notesGuideLst xmlns=""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4" autoAdjust="0"/>
    <p:restoredTop sz="83771" autoAdjust="0"/>
  </p:normalViewPr>
  <p:slideViewPr>
    <p:cSldViewPr snapToGrid="0" snapToObjects="1">
      <p:cViewPr>
        <p:scale>
          <a:sx n="87" d="100"/>
          <a:sy n="87" d="100"/>
        </p:scale>
        <p:origin x="-178" y="67"/>
      </p:cViewPr>
      <p:guideLst>
        <p:guide orient="horz" pos="3705"/>
        <p:guide orient="horz" pos="1046"/>
        <p:guide orient="horz" pos="4010"/>
        <p:guide orient="horz" pos="439"/>
        <p:guide orient="horz" pos="2160"/>
        <p:guide pos="1926"/>
        <p:guide pos="4271"/>
        <p:guide pos="3421"/>
        <p:guide pos="28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2988"/>
    </p:cViewPr>
  </p:sorterViewPr>
  <p:notesViewPr>
    <p:cSldViewPr snapToGrid="0" snapToObjects="1">
      <p:cViewPr varScale="1">
        <p:scale>
          <a:sx n="52" d="100"/>
          <a:sy n="52" d="100"/>
        </p:scale>
        <p:origin x="-2826"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29CD73D-588A-4523-A3FC-14405FD3D2F5}" type="datetimeFigureOut">
              <a:rPr lang="en-US" smtClean="0"/>
              <a:t>12/9/2015</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7DE02615-B5EC-45E8-9D56-46B81AB3CF35}" type="slidenum">
              <a:rPr lang="en-US" smtClean="0"/>
              <a:t>‹#›</a:t>
            </a:fld>
            <a:endParaRPr lang="en-US" dirty="0"/>
          </a:p>
        </p:txBody>
      </p:sp>
    </p:spTree>
    <p:extLst>
      <p:ext uri="{BB962C8B-B14F-4D97-AF65-F5344CB8AC3E}">
        <p14:creationId xmlns:p14="http://schemas.microsoft.com/office/powerpoint/2010/main" val="137799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4898" y="4387136"/>
            <a:ext cx="6110868" cy="4156234"/>
          </a:xfrm>
        </p:spPr>
        <p:txBody>
          <a:bodyPr/>
          <a:lstStyle/>
          <a:p>
            <a:endParaRPr lang="en-US" sz="1400" dirty="0"/>
          </a:p>
        </p:txBody>
      </p:sp>
      <p:sp>
        <p:nvSpPr>
          <p:cNvPr id="4" name="Slide Number Placeholder 3"/>
          <p:cNvSpPr>
            <a:spLocks noGrp="1"/>
          </p:cNvSpPr>
          <p:nvPr>
            <p:ph type="sldNum" sz="quarter" idx="10"/>
          </p:nvPr>
        </p:nvSpPr>
        <p:spPr/>
        <p:txBody>
          <a:bodyPr/>
          <a:lstStyle/>
          <a:p>
            <a:fld id="{7DE02615-B5EC-45E8-9D56-46B81AB3CF35}" type="slidenum">
              <a:rPr lang="en-US" smtClean="0"/>
              <a:t>1</a:t>
            </a:fld>
            <a:endParaRPr lang="en-US" dirty="0"/>
          </a:p>
        </p:txBody>
      </p:sp>
    </p:spTree>
    <p:extLst>
      <p:ext uri="{BB962C8B-B14F-4D97-AF65-F5344CB8AC3E}">
        <p14:creationId xmlns:p14="http://schemas.microsoft.com/office/powerpoint/2010/main" val="261753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 always like to remind everyone of our mission.</a:t>
            </a:r>
          </a:p>
          <a:p>
            <a:endParaRPr lang="en-US" sz="1400" dirty="0"/>
          </a:p>
          <a:p>
            <a:r>
              <a:rPr lang="en-US" sz="1400" dirty="0" smtClean="0"/>
              <a:t>A lot has changed since 1865, but our commitment to Veterans, and to their families and survivors, has not.</a:t>
            </a:r>
            <a:endParaRPr lang="en-US" sz="1400" dirty="0"/>
          </a:p>
        </p:txBody>
      </p:sp>
      <p:sp>
        <p:nvSpPr>
          <p:cNvPr id="4" name="Slide Number Placeholder 3"/>
          <p:cNvSpPr>
            <a:spLocks noGrp="1"/>
          </p:cNvSpPr>
          <p:nvPr>
            <p:ph type="sldNum" sz="quarter" idx="10"/>
          </p:nvPr>
        </p:nvSpPr>
        <p:spPr/>
        <p:txBody>
          <a:bodyPr/>
          <a:lstStyle/>
          <a:p>
            <a:fld id="{7DE02615-B5EC-45E8-9D56-46B81AB3CF35}" type="slidenum">
              <a:rPr lang="en-US" smtClean="0"/>
              <a:t>2</a:t>
            </a:fld>
            <a:endParaRPr lang="en-US" dirty="0"/>
          </a:p>
        </p:txBody>
      </p:sp>
    </p:spTree>
    <p:extLst>
      <p:ext uri="{BB962C8B-B14F-4D97-AF65-F5344CB8AC3E}">
        <p14:creationId xmlns:p14="http://schemas.microsoft.com/office/powerpoint/2010/main" val="246277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Likewise, the MyVA transformation does not change, and in fact reinforces, our core values of Integrity, Commitment, Advocacy, Respect, and Excellence – I CARE.</a:t>
            </a:r>
            <a:endParaRPr lang="en-US" sz="1400" dirty="0"/>
          </a:p>
        </p:txBody>
      </p:sp>
      <p:sp>
        <p:nvSpPr>
          <p:cNvPr id="4" name="Slide Number Placeholder 3"/>
          <p:cNvSpPr>
            <a:spLocks noGrp="1"/>
          </p:cNvSpPr>
          <p:nvPr>
            <p:ph type="sldNum" sz="quarter" idx="10"/>
          </p:nvPr>
        </p:nvSpPr>
        <p:spPr/>
        <p:txBody>
          <a:bodyPr/>
          <a:lstStyle/>
          <a:p>
            <a:fld id="{7DE02615-B5EC-45E8-9D56-46B81AB3CF35}" type="slidenum">
              <a:rPr lang="en-US" smtClean="0"/>
              <a:t>3</a:t>
            </a:fld>
            <a:endParaRPr lang="en-US" dirty="0"/>
          </a:p>
        </p:txBody>
      </p:sp>
    </p:spTree>
    <p:extLst>
      <p:ext uri="{BB962C8B-B14F-4D97-AF65-F5344CB8AC3E}">
        <p14:creationId xmlns:p14="http://schemas.microsoft.com/office/powerpoint/2010/main" val="404284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2519" indent="-282519">
              <a:buFont typeface="Arial" panose="020B0604020202020204" pitchFamily="34" charset="0"/>
              <a:buChar char="•"/>
            </a:pPr>
            <a:r>
              <a:rPr lang="en-US" sz="1600" dirty="0">
                <a:latin typeface="Arial" panose="020B0604020202020204" pitchFamily="34" charset="0"/>
                <a:cs typeface="Arial" panose="020B0604020202020204" pitchFamily="34" charset="0"/>
              </a:rPr>
              <a:t>The point of this slide is just to remind people that we’ve been thinking about these issues for awhile.</a:t>
            </a:r>
          </a:p>
          <a:p>
            <a:pPr marL="282519" indent="-282519">
              <a:buFont typeface="Arial" panose="020B0604020202020204" pitchFamily="34" charset="0"/>
              <a:buChar char="•"/>
            </a:pPr>
            <a:r>
              <a:rPr lang="en-US" sz="1600" dirty="0" smtClean="0">
                <a:latin typeface="Arial" panose="020B0604020202020204" pitchFamily="34" charset="0"/>
                <a:cs typeface="Arial" panose="020B0604020202020204" pitchFamily="34" charset="0"/>
              </a:rPr>
              <a:t>myVA </a:t>
            </a:r>
            <a:r>
              <a:rPr lang="en-US" sz="1600" dirty="0">
                <a:latin typeface="Arial" panose="020B0604020202020204" pitchFamily="34" charset="0"/>
                <a:cs typeface="Arial" panose="020B0604020202020204" pitchFamily="34" charset="0"/>
              </a:rPr>
              <a:t>is not just a reaction to the events of the last several months.</a:t>
            </a:r>
          </a:p>
        </p:txBody>
      </p:sp>
      <p:sp>
        <p:nvSpPr>
          <p:cNvPr id="4" name="Slide Number Placeholder 3"/>
          <p:cNvSpPr>
            <a:spLocks noGrp="1"/>
          </p:cNvSpPr>
          <p:nvPr>
            <p:ph type="sldNum" sz="quarter" idx="10"/>
          </p:nvPr>
        </p:nvSpPr>
        <p:spPr/>
        <p:txBody>
          <a:bodyPr/>
          <a:lstStyle/>
          <a:p>
            <a:pPr>
              <a:defRPr/>
            </a:pPr>
            <a:fld id="{159A4629-6003-4D6E-857A-FF0B9303AD1E}" type="slidenum">
              <a:rPr lang="en-US" smtClean="0"/>
              <a:pPr>
                <a:defRPr/>
              </a:pPr>
              <a:t>4</a:t>
            </a:fld>
            <a:endParaRPr lang="en-US" dirty="0"/>
          </a:p>
        </p:txBody>
      </p:sp>
    </p:spTree>
    <p:extLst>
      <p:ext uri="{BB962C8B-B14F-4D97-AF65-F5344CB8AC3E}">
        <p14:creationId xmlns:p14="http://schemas.microsoft.com/office/powerpoint/2010/main" val="249578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8</a:t>
            </a:fld>
            <a:endParaRPr lang="en-US" dirty="0"/>
          </a:p>
        </p:txBody>
      </p:sp>
    </p:spTree>
    <p:extLst>
      <p:ext uri="{BB962C8B-B14F-4D97-AF65-F5344CB8AC3E}">
        <p14:creationId xmlns:p14="http://schemas.microsoft.com/office/powerpoint/2010/main" val="67364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9931" y="4387136"/>
            <a:ext cx="6356195" cy="4156234"/>
          </a:xfrm>
        </p:spPr>
        <p:txBody>
          <a:bodyPr/>
          <a:lstStyle/>
          <a:p>
            <a:r>
              <a:rPr lang="en-US" sz="1400" dirty="0" smtClean="0"/>
              <a:t>VA is moving to a </a:t>
            </a:r>
            <a:r>
              <a:rPr lang="en-US" sz="1400" dirty="0"/>
              <a:t>five </a:t>
            </a:r>
            <a:r>
              <a:rPr lang="en-US" sz="1400" dirty="0" smtClean="0"/>
              <a:t>district framework that we believe will provide more </a:t>
            </a:r>
            <a:r>
              <a:rPr lang="en-US" sz="1400" dirty="0"/>
              <a:t>effective and efficient internal VA operations that, in turn, will result in better service to Veterans. </a:t>
            </a:r>
            <a:endParaRPr lang="en-US" sz="1400" dirty="0" smtClean="0"/>
          </a:p>
          <a:p>
            <a:endParaRPr lang="en-US" sz="1400" dirty="0"/>
          </a:p>
          <a:p>
            <a:r>
              <a:rPr lang="en-US" sz="1400" dirty="0" smtClean="0"/>
              <a:t>The </a:t>
            </a:r>
            <a:r>
              <a:rPr lang="en-US" sz="1400" dirty="0"/>
              <a:t>new district alignment will serve two primary purposes. First, the districts are based upon state boundaries and will align the disparate organizational boundaries of the Department into a single framework, easing internal coordination, collaboration between business lines, and measuring results.  </a:t>
            </a:r>
            <a:endParaRPr lang="en-US" sz="1400" dirty="0" smtClean="0"/>
          </a:p>
          <a:p>
            <a:endParaRPr lang="en-US" sz="1400" dirty="0"/>
          </a:p>
          <a:p>
            <a:r>
              <a:rPr lang="en-US" sz="1400" dirty="0" smtClean="0"/>
              <a:t>Second</a:t>
            </a:r>
            <a:r>
              <a:rPr lang="en-US" sz="1400" dirty="0"/>
              <a:t>, the district framework will set the conditions for the rollout of the Veteran Experience office that will be responsible for </a:t>
            </a:r>
            <a:r>
              <a:rPr lang="en-US" sz="1400" dirty="0" smtClean="0"/>
              <a:t>facilitating enhanced </a:t>
            </a:r>
            <a:r>
              <a:rPr lang="en-US" sz="1400" dirty="0"/>
              <a:t>customer service capabilities across the Department. </a:t>
            </a:r>
            <a:endParaRPr lang="en-US" sz="1400" dirty="0" smtClean="0"/>
          </a:p>
          <a:p>
            <a:endParaRPr lang="en-US" sz="1400" dirty="0"/>
          </a:p>
          <a:p>
            <a:r>
              <a:rPr lang="en-US" sz="1400" dirty="0" smtClean="0"/>
              <a:t>The </a:t>
            </a:r>
            <a:r>
              <a:rPr lang="en-US" sz="1400" dirty="0"/>
              <a:t>district framework also allows for experimentation and piloting of other approaches for improving functional support capabilities.  </a:t>
            </a:r>
          </a:p>
          <a:p>
            <a:endParaRPr lang="en-US" sz="1400" dirty="0"/>
          </a:p>
        </p:txBody>
      </p:sp>
      <p:sp>
        <p:nvSpPr>
          <p:cNvPr id="4" name="Slide Number Placeholder 3"/>
          <p:cNvSpPr>
            <a:spLocks noGrp="1"/>
          </p:cNvSpPr>
          <p:nvPr>
            <p:ph type="sldNum" sz="quarter" idx="10"/>
          </p:nvPr>
        </p:nvSpPr>
        <p:spPr/>
        <p:txBody>
          <a:bodyPr/>
          <a:lstStyle/>
          <a:p>
            <a:fld id="{7DE02615-B5EC-45E8-9D56-46B81AB3CF35}" type="slidenum">
              <a:rPr lang="en-US" smtClean="0"/>
              <a:t>9</a:t>
            </a:fld>
            <a:endParaRPr lang="en-US" dirty="0"/>
          </a:p>
        </p:txBody>
      </p:sp>
    </p:spTree>
    <p:extLst>
      <p:ext uri="{BB962C8B-B14F-4D97-AF65-F5344CB8AC3E}">
        <p14:creationId xmlns:p14="http://schemas.microsoft.com/office/powerpoint/2010/main" val="261534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It is not our intent that all district elements be co-located in one location – doing so would be very expensive and disruptive and is not necessary given modern communications technologies.</a:t>
            </a:r>
          </a:p>
          <a:p>
            <a:endParaRPr lang="en-US" sz="1400" dirty="0"/>
          </a:p>
          <a:p>
            <a:r>
              <a:rPr lang="en-US" sz="1400" dirty="0" smtClean="0"/>
              <a:t>Nonetheless, many of the offices do locate in a minimum number of cities.</a:t>
            </a:r>
            <a:endParaRPr lang="en-US" sz="1400" dirty="0"/>
          </a:p>
        </p:txBody>
      </p:sp>
      <p:sp>
        <p:nvSpPr>
          <p:cNvPr id="4" name="Slide Number Placeholder 3"/>
          <p:cNvSpPr>
            <a:spLocks noGrp="1"/>
          </p:cNvSpPr>
          <p:nvPr>
            <p:ph type="sldNum" sz="quarter" idx="10"/>
          </p:nvPr>
        </p:nvSpPr>
        <p:spPr/>
        <p:txBody>
          <a:bodyPr/>
          <a:lstStyle/>
          <a:p>
            <a:fld id="{7DE02615-B5EC-45E8-9D56-46B81AB3CF35}" type="slidenum">
              <a:rPr lang="en-US" smtClean="0"/>
              <a:t>10</a:t>
            </a:fld>
            <a:endParaRPr lang="en-US" dirty="0"/>
          </a:p>
        </p:txBody>
      </p:sp>
    </p:spTree>
    <p:extLst>
      <p:ext uri="{BB962C8B-B14F-4D97-AF65-F5344CB8AC3E}">
        <p14:creationId xmlns:p14="http://schemas.microsoft.com/office/powerpoint/2010/main" val="50569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839" y="4387136"/>
            <a:ext cx="6188927" cy="4156234"/>
          </a:xfrm>
        </p:spPr>
        <p:txBody>
          <a:bodyPr/>
          <a:lstStyle/>
          <a:p>
            <a:r>
              <a:rPr lang="en-US" sz="1400" dirty="0"/>
              <a:t>NCA began the realignment of their Memorial Service Networks (MSN) in April 2015 and completed the shift in June 2015.  NCA has renamed their MSNs as NCA District Offices to provide consistent nomenclature with other VA organizations operating in the single district model.  </a:t>
            </a:r>
            <a:endParaRPr lang="en-US" sz="1400" dirty="0" smtClean="0"/>
          </a:p>
          <a:p>
            <a:endParaRPr lang="en-US" sz="1400" dirty="0"/>
          </a:p>
          <a:p>
            <a:r>
              <a:rPr lang="en-US" sz="1400" dirty="0" smtClean="0"/>
              <a:t>VBA </a:t>
            </a:r>
            <a:r>
              <a:rPr lang="en-US" sz="1400" dirty="0"/>
              <a:t>realigned to VA’s single map by establishing a fifth area office in Denver, Colorado, and renaming the area offices as VBA District Offices.  Existing VBA consolidated processing offices for the education, insurance, pension, fiduciary, and loan guaranty programs will be integrated into the new five-district construct based on their existing office locations without adding new facilities or head count.  </a:t>
            </a:r>
            <a:endParaRPr lang="en-US" sz="1400" dirty="0" smtClean="0"/>
          </a:p>
          <a:p>
            <a:endParaRPr lang="en-US" sz="1400" dirty="0"/>
          </a:p>
          <a:p>
            <a:r>
              <a:rPr lang="en-US" sz="1400" dirty="0" smtClean="0"/>
              <a:t>VHA </a:t>
            </a:r>
            <a:r>
              <a:rPr lang="en-US" sz="1400" dirty="0"/>
              <a:t>is finalizing a phased approach for the realignment of Veteran Integrated Service Networks (VISN) within the state-based boundaries of the district framework.  Although the execution planning is not yet complete, </a:t>
            </a:r>
            <a:r>
              <a:rPr lang="en-US" sz="1400" dirty="0" smtClean="0"/>
              <a:t>there </a:t>
            </a:r>
            <a:r>
              <a:rPr lang="en-US" sz="1400" dirty="0"/>
              <a:t>will be some consolidation of VISN headquarters, but that each district will still include multiple VISNs.  </a:t>
            </a:r>
            <a:endParaRPr lang="en-US" sz="1400" dirty="0" smtClean="0"/>
          </a:p>
          <a:p>
            <a:endParaRPr lang="en-US" sz="1400" dirty="0"/>
          </a:p>
          <a:p>
            <a:r>
              <a:rPr lang="en-US" sz="1400" dirty="0"/>
              <a:t>VA staff offices with field components are also aligning to the five district model with most offices completing that realignment by the end of FY 2015.</a:t>
            </a:r>
          </a:p>
          <a:p>
            <a:endParaRPr lang="en-US" sz="1400" dirty="0"/>
          </a:p>
        </p:txBody>
      </p:sp>
      <p:sp>
        <p:nvSpPr>
          <p:cNvPr id="4" name="Slide Number Placeholder 3"/>
          <p:cNvSpPr>
            <a:spLocks noGrp="1"/>
          </p:cNvSpPr>
          <p:nvPr>
            <p:ph type="sldNum" sz="quarter" idx="10"/>
          </p:nvPr>
        </p:nvSpPr>
        <p:spPr/>
        <p:txBody>
          <a:bodyPr/>
          <a:lstStyle/>
          <a:p>
            <a:fld id="{7DE02615-B5EC-45E8-9D56-46B81AB3CF35}" type="slidenum">
              <a:rPr lang="en-US" smtClean="0"/>
              <a:t>11</a:t>
            </a:fld>
            <a:endParaRPr lang="en-US" dirty="0"/>
          </a:p>
        </p:txBody>
      </p:sp>
    </p:spTree>
    <p:extLst>
      <p:ext uri="{BB962C8B-B14F-4D97-AF65-F5344CB8AC3E}">
        <p14:creationId xmlns:p14="http://schemas.microsoft.com/office/powerpoint/2010/main" val="245475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4898" y="4387136"/>
            <a:ext cx="6110868" cy="4156234"/>
          </a:xfrm>
        </p:spPr>
        <p:txBody>
          <a:bodyPr/>
          <a:lstStyle/>
          <a:p>
            <a:endParaRPr lang="en-US" sz="1400" dirty="0"/>
          </a:p>
        </p:txBody>
      </p:sp>
      <p:sp>
        <p:nvSpPr>
          <p:cNvPr id="4" name="Slide Number Placeholder 3"/>
          <p:cNvSpPr>
            <a:spLocks noGrp="1"/>
          </p:cNvSpPr>
          <p:nvPr>
            <p:ph type="sldNum" sz="quarter" idx="10"/>
          </p:nvPr>
        </p:nvSpPr>
        <p:spPr/>
        <p:txBody>
          <a:bodyPr/>
          <a:lstStyle/>
          <a:p>
            <a:fld id="{7DE02615-B5EC-45E8-9D56-46B81AB3CF35}" type="slidenum">
              <a:rPr lang="en-US" smtClean="0"/>
              <a:t>17</a:t>
            </a:fld>
            <a:endParaRPr lang="en-US" dirty="0"/>
          </a:p>
        </p:txBody>
      </p:sp>
    </p:spTree>
    <p:extLst>
      <p:ext uri="{BB962C8B-B14F-4D97-AF65-F5344CB8AC3E}">
        <p14:creationId xmlns:p14="http://schemas.microsoft.com/office/powerpoint/2010/main" val="261753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63453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06B92-04F8-41C3-91D4-9D580FA31708}" type="datetime1">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282020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001C7-0E54-4990-86D8-0FCBB756C9CC}" type="datetime1">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74583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5FE6F0-1F4E-4F0E-9479-CFD60CBCDC97}" type="datetime1">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2432833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1D1C5B-901E-4A71-82D9-4DE3487F9CCC}" type="datetime1">
              <a:rPr lang="en-US" smtClean="0"/>
              <a:t>12/9/2015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30489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3E5656-3BE4-4CCA-A8AB-ACC02D5A6CBA}" type="datetime1">
              <a:rPr lang="en-US" smtClean="0"/>
              <a:t>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2243684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436F3-D7C1-4C0B-B838-010174B969DD}" type="datetime1">
              <a:rPr lang="en-US" smtClean="0"/>
              <a:t>12/9/2015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916155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EDAE5-1E07-4B77-AF45-AACFB636EFEA}" type="datetime1">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2586121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48AE-80B7-464F-9545-F04EE8BB05BE}" type="datetime1">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1303693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98108-5D69-4976-A921-F5C87A3E01EC}" type="datetime1">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4084006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2E957-C8BD-4DDF-8337-468DC3719F73}" type="datetime1">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202758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2232237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3761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02904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3554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35584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69296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D8308C-6DE1-4A08-B5A9-0627C0E25B9B}" type="datetime1">
              <a:rPr lang="en-US" smtClean="0">
                <a:solidFill>
                  <a:srgbClr val="000000"/>
                </a:solidFill>
              </a:rPr>
              <a:pPr/>
              <a:t>12/9/2015</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77561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42082-868F-4451-8F0E-4210CE0E2B16}" type="datetime1">
              <a:rPr lang="en-US" smtClean="0">
                <a:solidFill>
                  <a:srgbClr val="000000"/>
                </a:solidFill>
              </a:rPr>
              <a:pPr/>
              <a:t>12/9/2015</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38761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914400" eaLnBrk="0" fontAlgn="base" hangingPunct="0">
              <a:spcBef>
                <a:spcPct val="0"/>
              </a:spcBef>
              <a:spcAft>
                <a:spcPct val="0"/>
              </a:spcAft>
            </a:pPr>
            <a:fld id="{E85367FF-A59D-45B8-A019-F7721E7F37B6}" type="datetimeFigureOut">
              <a:rPr lang="en-US" smtClean="0">
                <a:solidFill>
                  <a:prstClr val="black"/>
                </a:solidFill>
              </a:rPr>
              <a:pPr defTabSz="914400" eaLnBrk="0" fontAlgn="base" hangingPunct="0">
                <a:spcBef>
                  <a:spcPct val="0"/>
                </a:spcBef>
                <a:spcAft>
                  <a:spcPct val="0"/>
                </a:spcAft>
              </a:pPr>
              <a:t>12/9/2015</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914400" eaLnBrk="0" fontAlgn="base" hangingPunct="0">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68C0BE9-D82D-4119-819C-0E2C0BAC5F86}" type="slidenum">
              <a:rPr lang="en-US" smtClean="0"/>
              <a:pPr/>
              <a:t>‹#›</a:t>
            </a:fld>
            <a:endParaRPr lang="en-US" dirty="0"/>
          </a:p>
        </p:txBody>
      </p:sp>
    </p:spTree>
    <p:extLst>
      <p:ext uri="{BB962C8B-B14F-4D97-AF65-F5344CB8AC3E}">
        <p14:creationId xmlns:p14="http://schemas.microsoft.com/office/powerpoint/2010/main" val="1708281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914400" eaLnBrk="0" fontAlgn="base" hangingPunct="0">
              <a:spcBef>
                <a:spcPct val="0"/>
              </a:spcBef>
              <a:spcAft>
                <a:spcPct val="0"/>
              </a:spcAft>
            </a:pPr>
            <a:fld id="{E85367FF-A59D-45B8-A019-F7721E7F37B6}" type="datetimeFigureOut">
              <a:rPr lang="en-US" smtClean="0">
                <a:solidFill>
                  <a:prstClr val="black"/>
                </a:solidFill>
              </a:rPr>
              <a:pPr defTabSz="914400" eaLnBrk="0" fontAlgn="base" hangingPunct="0">
                <a:spcBef>
                  <a:spcPct val="0"/>
                </a:spcBef>
                <a:spcAft>
                  <a:spcPct val="0"/>
                </a:spcAft>
              </a:pPr>
              <a:t>12/9/2015</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914400" eaLnBrk="0" fontAlgn="base" hangingPunct="0">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68C0BE9-D82D-4119-819C-0E2C0BAC5F86}" type="slidenum">
              <a:rPr lang="en-US" smtClean="0"/>
              <a:pPr/>
              <a:t>‹#›</a:t>
            </a:fld>
            <a:endParaRPr lang="en-US" dirty="0"/>
          </a:p>
        </p:txBody>
      </p:sp>
    </p:spTree>
    <p:extLst>
      <p:ext uri="{BB962C8B-B14F-4D97-AF65-F5344CB8AC3E}">
        <p14:creationId xmlns:p14="http://schemas.microsoft.com/office/powerpoint/2010/main" val="2664981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914400" eaLnBrk="0" fontAlgn="base" hangingPunct="0">
              <a:spcBef>
                <a:spcPct val="0"/>
              </a:spcBef>
              <a:spcAft>
                <a:spcPct val="0"/>
              </a:spcAft>
            </a:pPr>
            <a:fld id="{E85367FF-A59D-45B8-A019-F7721E7F37B6}" type="datetimeFigureOut">
              <a:rPr lang="en-US" smtClean="0">
                <a:solidFill>
                  <a:prstClr val="black"/>
                </a:solidFill>
              </a:rPr>
              <a:pPr defTabSz="914400" eaLnBrk="0" fontAlgn="base" hangingPunct="0">
                <a:spcBef>
                  <a:spcPct val="0"/>
                </a:spcBef>
                <a:spcAft>
                  <a:spcPct val="0"/>
                </a:spcAft>
              </a:pPr>
              <a:t>12/9/2015</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914400" eaLnBrk="0" fontAlgn="base" hangingPunct="0">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68C0BE9-D82D-4119-819C-0E2C0BAC5F86}" type="slidenum">
              <a:rPr lang="en-US" smtClean="0"/>
              <a:pPr/>
              <a:t>‹#›</a:t>
            </a:fld>
            <a:endParaRPr lang="en-US" dirty="0"/>
          </a:p>
        </p:txBody>
      </p:sp>
    </p:spTree>
    <p:extLst>
      <p:ext uri="{BB962C8B-B14F-4D97-AF65-F5344CB8AC3E}">
        <p14:creationId xmlns:p14="http://schemas.microsoft.com/office/powerpoint/2010/main" val="43388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3386724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914400" eaLnBrk="0" fontAlgn="base" hangingPunct="0">
              <a:spcBef>
                <a:spcPct val="0"/>
              </a:spcBef>
              <a:spcAft>
                <a:spcPct val="0"/>
              </a:spcAft>
            </a:pPr>
            <a:fld id="{E85367FF-A59D-45B8-A019-F7721E7F37B6}" type="datetimeFigureOut">
              <a:rPr lang="en-US" smtClean="0">
                <a:solidFill>
                  <a:prstClr val="black"/>
                </a:solidFill>
              </a:rPr>
              <a:pPr defTabSz="914400" eaLnBrk="0" fontAlgn="base" hangingPunct="0">
                <a:spcBef>
                  <a:spcPct val="0"/>
                </a:spcBef>
                <a:spcAft>
                  <a:spcPct val="0"/>
                </a:spcAft>
              </a:pPr>
              <a:t>12/9/2015</a:t>
            </a:fld>
            <a:endParaRPr lang="en-US"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914400" eaLnBrk="0" fontAlgn="base" hangingPunct="0">
              <a:spcBef>
                <a:spcPct val="0"/>
              </a:spcBef>
              <a:spcAft>
                <a:spcPct val="0"/>
              </a:spcAft>
            </a:pPr>
            <a:endParaRPr lang="en-US"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68C0BE9-D82D-4119-819C-0E2C0BAC5F86}" type="slidenum">
              <a:rPr lang="en-US" smtClean="0"/>
              <a:pPr/>
              <a:t>‹#›</a:t>
            </a:fld>
            <a:endParaRPr lang="en-US" dirty="0"/>
          </a:p>
        </p:txBody>
      </p:sp>
    </p:spTree>
    <p:extLst>
      <p:ext uri="{BB962C8B-B14F-4D97-AF65-F5344CB8AC3E}">
        <p14:creationId xmlns:p14="http://schemas.microsoft.com/office/powerpoint/2010/main" val="1413898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pPr defTabSz="914400" eaLnBrk="0" fontAlgn="base" hangingPunct="0">
              <a:spcBef>
                <a:spcPct val="0"/>
              </a:spcBef>
              <a:spcAft>
                <a:spcPct val="0"/>
              </a:spcAft>
            </a:pPr>
            <a:fld id="{E85367FF-A59D-45B8-A019-F7721E7F37B6}" type="datetimeFigureOut">
              <a:rPr lang="en-US" smtClean="0">
                <a:solidFill>
                  <a:prstClr val="black"/>
                </a:solidFill>
              </a:rPr>
              <a:pPr defTabSz="914400" eaLnBrk="0" fontAlgn="base" hangingPunct="0">
                <a:spcBef>
                  <a:spcPct val="0"/>
                </a:spcBef>
                <a:spcAft>
                  <a:spcPct val="0"/>
                </a:spcAft>
              </a:pPr>
              <a:t>12/9/2015</a:t>
            </a:fld>
            <a:endParaRPr lang="en-US" dirty="0">
              <a:solidFill>
                <a:prstClr val="black"/>
              </a:solidFill>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pPr defTabSz="914400" eaLnBrk="0" fontAlgn="base" hangingPunct="0">
              <a:spcBef>
                <a:spcPct val="0"/>
              </a:spcBef>
              <a:spcAft>
                <a:spcPct val="0"/>
              </a:spcAft>
            </a:pPr>
            <a:endParaRPr lang="en-US" dirty="0">
              <a:solidFill>
                <a:prstClr val="black"/>
              </a:solidFill>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B68C0BE9-D82D-4119-819C-0E2C0BAC5F86}" type="slidenum">
              <a:rPr lang="en-US" smtClean="0"/>
              <a:pPr/>
              <a:t>‹#›</a:t>
            </a:fld>
            <a:endParaRPr lang="en-US" dirty="0"/>
          </a:p>
        </p:txBody>
      </p:sp>
    </p:spTree>
    <p:extLst>
      <p:ext uri="{BB962C8B-B14F-4D97-AF65-F5344CB8AC3E}">
        <p14:creationId xmlns:p14="http://schemas.microsoft.com/office/powerpoint/2010/main" val="61975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defTabSz="914400" eaLnBrk="0" fontAlgn="base" hangingPunct="0">
              <a:spcBef>
                <a:spcPct val="0"/>
              </a:spcBef>
              <a:spcAft>
                <a:spcPct val="0"/>
              </a:spcAft>
            </a:pPr>
            <a:fld id="{E85367FF-A59D-45B8-A019-F7721E7F37B6}" type="datetimeFigureOut">
              <a:rPr lang="en-US" smtClean="0">
                <a:solidFill>
                  <a:prstClr val="black"/>
                </a:solidFill>
              </a:rPr>
              <a:pPr defTabSz="914400" eaLnBrk="0" fontAlgn="base" hangingPunct="0">
                <a:spcBef>
                  <a:spcPct val="0"/>
                </a:spcBef>
                <a:spcAft>
                  <a:spcPct val="0"/>
                </a:spcAft>
              </a:pPr>
              <a:t>12/9/2015</a:t>
            </a:fld>
            <a:endParaRPr lang="en-US" dirty="0">
              <a:solidFill>
                <a:prstClr val="black"/>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defTabSz="914400" eaLnBrk="0" fontAlgn="base" hangingPunct="0">
              <a:spcBef>
                <a:spcPct val="0"/>
              </a:spcBef>
              <a:spcAft>
                <a:spcPct val="0"/>
              </a:spcAft>
            </a:pPr>
            <a:endParaRPr lang="en-US" dirty="0">
              <a:solidFill>
                <a:prstClr val="black"/>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B68C0BE9-D82D-4119-819C-0E2C0BAC5F86}" type="slidenum">
              <a:rPr lang="en-US" smtClean="0"/>
              <a:pPr/>
              <a:t>‹#›</a:t>
            </a:fld>
            <a:endParaRPr lang="en-US" dirty="0"/>
          </a:p>
        </p:txBody>
      </p:sp>
    </p:spTree>
    <p:extLst>
      <p:ext uri="{BB962C8B-B14F-4D97-AF65-F5344CB8AC3E}">
        <p14:creationId xmlns:p14="http://schemas.microsoft.com/office/powerpoint/2010/main" val="1556100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pPr defTabSz="914400" eaLnBrk="0" fontAlgn="base" hangingPunct="0">
              <a:spcBef>
                <a:spcPct val="0"/>
              </a:spcBef>
              <a:spcAft>
                <a:spcPct val="0"/>
              </a:spcAft>
            </a:pPr>
            <a:fld id="{E85367FF-A59D-45B8-A019-F7721E7F37B6}" type="datetimeFigureOut">
              <a:rPr lang="en-US" smtClean="0">
                <a:solidFill>
                  <a:prstClr val="black"/>
                </a:solidFill>
              </a:rPr>
              <a:pPr defTabSz="914400" eaLnBrk="0" fontAlgn="base" hangingPunct="0">
                <a:spcBef>
                  <a:spcPct val="0"/>
                </a:spcBef>
                <a:spcAft>
                  <a:spcPct val="0"/>
                </a:spcAft>
              </a:pPr>
              <a:t>12/9/2015</a:t>
            </a:fld>
            <a:endParaRPr lang="en-US" dirty="0">
              <a:solidFill>
                <a:prstClr val="black"/>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pPr defTabSz="914400" eaLnBrk="0" fontAlgn="base" hangingPunct="0">
              <a:spcBef>
                <a:spcPct val="0"/>
              </a:spcBef>
              <a:spcAft>
                <a:spcPct val="0"/>
              </a:spcAft>
            </a:pPr>
            <a:endParaRPr lang="en-US" dirty="0">
              <a:solidFill>
                <a:prstClr val="black"/>
              </a:solidFill>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B68C0BE9-D82D-4119-819C-0E2C0BAC5F86}" type="slidenum">
              <a:rPr lang="en-US" smtClean="0"/>
              <a:pPr/>
              <a:t>‹#›</a:t>
            </a:fld>
            <a:endParaRPr lang="en-US" dirty="0"/>
          </a:p>
        </p:txBody>
      </p:sp>
      <p:sp>
        <p:nvSpPr>
          <p:cNvPr id="5" name="Slide Number Placeholder 5"/>
          <p:cNvSpPr txBox="1">
            <a:spLocks/>
          </p:cNvSpPr>
          <p:nvPr userDrawn="1"/>
        </p:nvSpPr>
        <p:spPr>
          <a:xfrm>
            <a:off x="7010400" y="6695848"/>
            <a:ext cx="2133600" cy="148084"/>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a:solidFill>
                  <a:srgbClr val="898989"/>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B2FED46C-27D8-4AA6-B8EE-A1CFD43101E7}" type="slidenum">
              <a:rPr lang="en-US" altLang="en-US" smtClean="0"/>
              <a:pPr defTabSz="914400">
                <a:defRPr/>
              </a:pPr>
              <a:t>‹#›</a:t>
            </a:fld>
            <a:endParaRPr lang="en-US" altLang="en-US" dirty="0"/>
          </a:p>
        </p:txBody>
      </p:sp>
    </p:spTree>
    <p:extLst>
      <p:ext uri="{BB962C8B-B14F-4D97-AF65-F5344CB8AC3E}">
        <p14:creationId xmlns:p14="http://schemas.microsoft.com/office/powerpoint/2010/main" val="3982290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914400" eaLnBrk="0" fontAlgn="base" hangingPunct="0">
              <a:spcBef>
                <a:spcPct val="0"/>
              </a:spcBef>
              <a:spcAft>
                <a:spcPct val="0"/>
              </a:spcAft>
            </a:pPr>
            <a:fld id="{E85367FF-A59D-45B8-A019-F7721E7F37B6}" type="datetimeFigureOut">
              <a:rPr lang="en-US" smtClean="0">
                <a:solidFill>
                  <a:prstClr val="black"/>
                </a:solidFill>
              </a:rPr>
              <a:pPr defTabSz="914400" eaLnBrk="0" fontAlgn="base" hangingPunct="0">
                <a:spcBef>
                  <a:spcPct val="0"/>
                </a:spcBef>
                <a:spcAft>
                  <a:spcPct val="0"/>
                </a:spcAft>
              </a:pPr>
              <a:t>12/9/2015</a:t>
            </a:fld>
            <a:endParaRPr lang="en-US"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914400" eaLnBrk="0" fontAlgn="base" hangingPunct="0">
              <a:spcBef>
                <a:spcPct val="0"/>
              </a:spcBef>
              <a:spcAft>
                <a:spcPct val="0"/>
              </a:spcAft>
            </a:pPr>
            <a:endParaRPr lang="en-US"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68C0BE9-D82D-4119-819C-0E2C0BAC5F86}" type="slidenum">
              <a:rPr lang="en-US" smtClean="0"/>
              <a:pPr/>
              <a:t>‹#›</a:t>
            </a:fld>
            <a:endParaRPr lang="en-US" dirty="0"/>
          </a:p>
        </p:txBody>
      </p:sp>
    </p:spTree>
    <p:extLst>
      <p:ext uri="{BB962C8B-B14F-4D97-AF65-F5344CB8AC3E}">
        <p14:creationId xmlns:p14="http://schemas.microsoft.com/office/powerpoint/2010/main" val="2580028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914400" eaLnBrk="0" fontAlgn="base" hangingPunct="0">
              <a:spcBef>
                <a:spcPct val="0"/>
              </a:spcBef>
              <a:spcAft>
                <a:spcPct val="0"/>
              </a:spcAft>
            </a:pPr>
            <a:fld id="{E85367FF-A59D-45B8-A019-F7721E7F37B6}" type="datetimeFigureOut">
              <a:rPr lang="en-US" smtClean="0">
                <a:solidFill>
                  <a:prstClr val="black"/>
                </a:solidFill>
              </a:rPr>
              <a:pPr defTabSz="914400" eaLnBrk="0" fontAlgn="base" hangingPunct="0">
                <a:spcBef>
                  <a:spcPct val="0"/>
                </a:spcBef>
                <a:spcAft>
                  <a:spcPct val="0"/>
                </a:spcAft>
              </a:pPr>
              <a:t>12/9/2015</a:t>
            </a:fld>
            <a:endParaRPr lang="en-US"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914400" eaLnBrk="0" fontAlgn="base" hangingPunct="0">
              <a:spcBef>
                <a:spcPct val="0"/>
              </a:spcBef>
              <a:spcAft>
                <a:spcPct val="0"/>
              </a:spcAft>
            </a:pPr>
            <a:endParaRPr lang="en-US"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68C0BE9-D82D-4119-819C-0E2C0BAC5F86}" type="slidenum">
              <a:rPr lang="en-US" smtClean="0"/>
              <a:pPr/>
              <a:t>‹#›</a:t>
            </a:fld>
            <a:endParaRPr lang="en-US" dirty="0"/>
          </a:p>
        </p:txBody>
      </p:sp>
    </p:spTree>
    <p:extLst>
      <p:ext uri="{BB962C8B-B14F-4D97-AF65-F5344CB8AC3E}">
        <p14:creationId xmlns:p14="http://schemas.microsoft.com/office/powerpoint/2010/main" val="3853576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914400" eaLnBrk="0" fontAlgn="base" hangingPunct="0">
              <a:spcBef>
                <a:spcPct val="0"/>
              </a:spcBef>
              <a:spcAft>
                <a:spcPct val="0"/>
              </a:spcAft>
            </a:pPr>
            <a:fld id="{E85367FF-A59D-45B8-A019-F7721E7F37B6}" type="datetimeFigureOut">
              <a:rPr lang="en-US" smtClean="0">
                <a:solidFill>
                  <a:prstClr val="black"/>
                </a:solidFill>
              </a:rPr>
              <a:pPr defTabSz="914400" eaLnBrk="0" fontAlgn="base" hangingPunct="0">
                <a:spcBef>
                  <a:spcPct val="0"/>
                </a:spcBef>
                <a:spcAft>
                  <a:spcPct val="0"/>
                </a:spcAft>
              </a:pPr>
              <a:t>12/9/2015</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914400" eaLnBrk="0" fontAlgn="base" hangingPunct="0">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68C0BE9-D82D-4119-819C-0E2C0BAC5F86}" type="slidenum">
              <a:rPr lang="en-US" smtClean="0"/>
              <a:pPr/>
              <a:t>‹#›</a:t>
            </a:fld>
            <a:endParaRPr lang="en-US" dirty="0"/>
          </a:p>
        </p:txBody>
      </p:sp>
    </p:spTree>
    <p:extLst>
      <p:ext uri="{BB962C8B-B14F-4D97-AF65-F5344CB8AC3E}">
        <p14:creationId xmlns:p14="http://schemas.microsoft.com/office/powerpoint/2010/main" val="36343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914400" eaLnBrk="0" fontAlgn="base" hangingPunct="0">
              <a:spcBef>
                <a:spcPct val="0"/>
              </a:spcBef>
              <a:spcAft>
                <a:spcPct val="0"/>
              </a:spcAft>
            </a:pPr>
            <a:fld id="{E85367FF-A59D-45B8-A019-F7721E7F37B6}" type="datetimeFigureOut">
              <a:rPr lang="en-US" smtClean="0">
                <a:solidFill>
                  <a:prstClr val="black"/>
                </a:solidFill>
              </a:rPr>
              <a:pPr defTabSz="914400" eaLnBrk="0" fontAlgn="base" hangingPunct="0">
                <a:spcBef>
                  <a:spcPct val="0"/>
                </a:spcBef>
                <a:spcAft>
                  <a:spcPct val="0"/>
                </a:spcAft>
              </a:pPr>
              <a:t>12/9/2015</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914400" eaLnBrk="0" fontAlgn="base" hangingPunct="0">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68C0BE9-D82D-4119-819C-0E2C0BAC5F86}" type="slidenum">
              <a:rPr lang="en-US" smtClean="0"/>
              <a:pPr/>
              <a:t>‹#›</a:t>
            </a:fld>
            <a:endParaRPr lang="en-US" dirty="0"/>
          </a:p>
        </p:txBody>
      </p:sp>
    </p:spTree>
    <p:extLst>
      <p:ext uri="{BB962C8B-B14F-4D97-AF65-F5344CB8AC3E}">
        <p14:creationId xmlns:p14="http://schemas.microsoft.com/office/powerpoint/2010/main" val="290032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54059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9984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D8308C-6DE1-4A08-B5A9-0627C0E25B9B}" type="datetime1">
              <a:rPr lang="en-US" smtClean="0"/>
              <a:t>12/9/2015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365756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42082-868F-4451-8F0E-4210CE0E2B16}" type="datetime1">
              <a:rPr lang="en-US" smtClean="0"/>
              <a:t>12/9/2015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93627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0" y="6492875"/>
            <a:ext cx="2133600" cy="365125"/>
          </a:xfrm>
          <a:prstGeom prst="rect">
            <a:avLst/>
          </a:prstGeom>
        </p:spPr>
        <p:txBody>
          <a:bodyPr/>
          <a:lstStyle>
            <a:lvl1pPr>
              <a:defRPr/>
            </a:lvl1pPr>
          </a:lstStyle>
          <a:p>
            <a:pPr>
              <a:defRPr/>
            </a:pPr>
            <a:fld id="{A08A7500-0F95-4EE9-960B-4622B451C9C0}" type="datetime1">
              <a:rPr lang="en-US" smtClean="0"/>
              <a:t>12/9/2015</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Working Draft, Pre-Decisional, Deliberative Document – Internal VA Use Only</a:t>
            </a:r>
            <a:endParaRPr lang="en-US" dirty="0"/>
          </a:p>
        </p:txBody>
      </p:sp>
      <p:sp>
        <p:nvSpPr>
          <p:cNvPr id="4" name="Slide Number Placeholder 5"/>
          <p:cNvSpPr>
            <a:spLocks noGrp="1"/>
          </p:cNvSpPr>
          <p:nvPr>
            <p:ph type="sldNum" sz="quarter" idx="12"/>
          </p:nvPr>
        </p:nvSpPr>
        <p:spPr/>
        <p:txBody>
          <a:bodyPr/>
          <a:lstStyle>
            <a:lvl1pPr>
              <a:defRPr/>
            </a:lvl1pPr>
          </a:lstStyle>
          <a:p>
            <a:fld id="{AA41EF36-27DE-431A-9A32-80B4F83D9109}" type="slidenum">
              <a:rPr lang="en-US" altLang="en-US"/>
              <a:pPr/>
              <a:t>‹#›</a:t>
            </a:fld>
            <a:endParaRPr lang="en-US" altLang="en-US" dirty="0"/>
          </a:p>
        </p:txBody>
      </p:sp>
    </p:spTree>
    <p:extLst>
      <p:ext uri="{BB962C8B-B14F-4D97-AF65-F5344CB8AC3E}">
        <p14:creationId xmlns:p14="http://schemas.microsoft.com/office/powerpoint/2010/main" val="345902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A35BF3-A248-43CA-9569-F556EF2841C7}" type="datetime1">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dirty="0"/>
          </a:p>
        </p:txBody>
      </p:sp>
    </p:spTree>
    <p:extLst>
      <p:ext uri="{BB962C8B-B14F-4D97-AF65-F5344CB8AC3E}">
        <p14:creationId xmlns:p14="http://schemas.microsoft.com/office/powerpoint/2010/main" val="34612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3. VA-PRIMARY-HORIZONTAL-WHITE-VECTOR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10" name="Picture 9" descr="myVa.White.Vecto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
        <p:nvSpPr>
          <p:cNvPr id="6" name="Slide Number Placeholder 5"/>
          <p:cNvSpPr>
            <a:spLocks noGrp="1"/>
          </p:cNvSpPr>
          <p:nvPr>
            <p:ph type="sldNum" sz="quarter" idx="4"/>
          </p:nvPr>
        </p:nvSpPr>
        <p:spPr>
          <a:xfrm>
            <a:off x="6937830" y="6400138"/>
            <a:ext cx="2133600" cy="365125"/>
          </a:xfrm>
          <a:prstGeom prst="rect">
            <a:avLst/>
          </a:prstGeom>
        </p:spPr>
        <p:txBody>
          <a:bodyPr vert="horz" lIns="91440" tIns="45720" rIns="91440" bIns="45720" rtlCol="0" anchor="ctr"/>
          <a:lstStyle>
            <a:lvl1pPr algn="r">
              <a:defRPr sz="1200">
                <a:solidFill>
                  <a:schemeClr val="bg1"/>
                </a:solidFill>
              </a:defRPr>
            </a:lvl1p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4467713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2" r:id="rId4"/>
    <p:sldLayoutId id="2147483683" r:id="rId5"/>
    <p:sldLayoutId id="2147483684" r:id="rId6"/>
    <p:sldLayoutId id="2147483685" r:id="rId7"/>
    <p:sldLayoutId id="2147483731"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462ED-BB5A-4AB4-A236-2EF2D29A2CDD}" type="datetime1">
              <a:rPr lang="en-US" smtClean="0"/>
              <a:t>12/9/2015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3F1FA-211D-3044-9E35-958DFBC26156}" type="slidenum">
              <a:rPr lang="en-US" smtClean="0"/>
              <a:t>‹#›</a:t>
            </a:fld>
            <a:endParaRPr lang="en-US" dirty="0"/>
          </a:p>
        </p:txBody>
      </p:sp>
    </p:spTree>
    <p:extLst>
      <p:ext uri="{BB962C8B-B14F-4D97-AF65-F5344CB8AC3E}">
        <p14:creationId xmlns:p14="http://schemas.microsoft.com/office/powerpoint/2010/main" val="19555518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10" name="Picture 9" descr="myVa.White.Vecto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
        <p:nvSpPr>
          <p:cNvPr id="6" name="Slide Number Placeholder 5"/>
          <p:cNvSpPr>
            <a:spLocks noGrp="1"/>
          </p:cNvSpPr>
          <p:nvPr>
            <p:ph type="sldNum" sz="quarter" idx="4"/>
          </p:nvPr>
        </p:nvSpPr>
        <p:spPr>
          <a:xfrm>
            <a:off x="6937830" y="6400138"/>
            <a:ext cx="2133600" cy="365125"/>
          </a:xfrm>
          <a:prstGeom prst="rect">
            <a:avLst/>
          </a:prstGeom>
        </p:spPr>
        <p:txBody>
          <a:bodyPr vert="horz" lIns="91440" tIns="45720" rIns="91440" bIns="45720" rtlCol="0" anchor="ctr"/>
          <a:lstStyle>
            <a:lvl1pPr algn="r">
              <a:defRPr sz="1200">
                <a:solidFill>
                  <a:schemeClr val="bg1"/>
                </a:solidFill>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9564767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1"/>
          <p:cNvSpPr txBox="1">
            <a:spLocks/>
          </p:cNvSpPr>
          <p:nvPr userDrawn="1"/>
        </p:nvSpPr>
        <p:spPr>
          <a:xfrm>
            <a:off x="1801813" y="6696703"/>
            <a:ext cx="5540375" cy="161297"/>
          </a:xfrm>
          <a:prstGeom prst="rect">
            <a:avLst/>
          </a:prstGeom>
        </p:spPr>
        <p:txBody>
          <a:bodyPr anchor="b"/>
          <a:lstStyle>
            <a:defPPr>
              <a:defRPr lang="en-US"/>
            </a:defPPr>
            <a:lvl1pPr algn="ct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defRPr/>
            </a:pPr>
            <a:r>
              <a:rPr lang="it-IT" sz="800" dirty="0" smtClean="0">
                <a:solidFill>
                  <a:prstClr val="black">
                    <a:tint val="75000"/>
                  </a:prstClr>
                </a:solidFill>
              </a:rPr>
              <a:t>Working Draft, Pre-Decisional, Deliberative Document – Internal VA Use Only</a:t>
            </a:r>
          </a:p>
        </p:txBody>
      </p:sp>
      <p:cxnSp>
        <p:nvCxnSpPr>
          <p:cNvPr id="127" name="Straight Connector 126"/>
          <p:cNvCxnSpPr>
            <a:cxnSpLocks/>
          </p:cNvCxnSpPr>
          <p:nvPr userDrawn="1"/>
        </p:nvCxnSpPr>
        <p:spPr>
          <a:xfrm>
            <a:off x="787285" y="816549"/>
            <a:ext cx="0" cy="5857163"/>
          </a:xfrm>
          <a:prstGeom prst="line">
            <a:avLst/>
          </a:prstGeom>
          <a:ln>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28" name="Rectangle 127"/>
          <p:cNvSpPr/>
          <p:nvPr userDrawn="1"/>
        </p:nvSpPr>
        <p:spPr>
          <a:xfrm>
            <a:off x="803416" y="32909"/>
            <a:ext cx="1344275" cy="6595070"/>
          </a:xfrm>
          <a:prstGeom prst="rect">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dirty="0">
              <a:solidFill>
                <a:prstClr val="white"/>
              </a:solidFill>
            </a:endParaRPr>
          </a:p>
        </p:txBody>
      </p:sp>
      <p:sp>
        <p:nvSpPr>
          <p:cNvPr id="129" name="Rectangle 128"/>
          <p:cNvSpPr/>
          <p:nvPr userDrawn="1"/>
        </p:nvSpPr>
        <p:spPr>
          <a:xfrm>
            <a:off x="6439357" y="32909"/>
            <a:ext cx="2098097" cy="6784096"/>
          </a:xfrm>
          <a:prstGeom prst="rect">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dirty="0">
              <a:solidFill>
                <a:prstClr val="white"/>
              </a:solidFill>
            </a:endParaRPr>
          </a:p>
        </p:txBody>
      </p:sp>
      <p:sp>
        <p:nvSpPr>
          <p:cNvPr id="130" name="Rectangle 129"/>
          <p:cNvSpPr>
            <a:spLocks/>
          </p:cNvSpPr>
          <p:nvPr userDrawn="1"/>
        </p:nvSpPr>
        <p:spPr>
          <a:xfrm>
            <a:off x="13894" y="3163146"/>
            <a:ext cx="8983756" cy="566197"/>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dirty="0">
              <a:solidFill>
                <a:prstClr val="white"/>
              </a:solidFill>
            </a:endParaRPr>
          </a:p>
        </p:txBody>
      </p:sp>
      <p:sp>
        <p:nvSpPr>
          <p:cNvPr id="131" name="Rectangle 130"/>
          <p:cNvSpPr>
            <a:spLocks/>
          </p:cNvSpPr>
          <p:nvPr userDrawn="1"/>
        </p:nvSpPr>
        <p:spPr>
          <a:xfrm>
            <a:off x="15501" y="268374"/>
            <a:ext cx="8988661" cy="161204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dirty="0">
              <a:solidFill>
                <a:prstClr val="white"/>
              </a:solidFill>
            </a:endParaRPr>
          </a:p>
        </p:txBody>
      </p:sp>
      <p:sp>
        <p:nvSpPr>
          <p:cNvPr id="132" name="Rectangle 62"/>
          <p:cNvSpPr>
            <a:spLocks noChangeArrowheads="1"/>
          </p:cNvSpPr>
          <p:nvPr userDrawn="1"/>
        </p:nvSpPr>
        <p:spPr bwMode="gray">
          <a:xfrm>
            <a:off x="2199145" y="24077"/>
            <a:ext cx="4193536" cy="226327"/>
          </a:xfrm>
          <a:prstGeom prst="rect">
            <a:avLst/>
          </a:prstGeom>
          <a:solidFill>
            <a:srgbClr val="1C944F"/>
          </a:solidFill>
          <a:ln>
            <a:noFill/>
          </a:ln>
          <a:extLst/>
        </p:spPr>
        <p:txBody>
          <a:bodyPr wrap="square" lIns="45720" rIns="45720" anchor="ctr">
            <a:no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6pPr>
            <a:lvl7pPr marL="29718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7pPr>
            <a:lvl8pPr marL="34290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8pPr>
            <a:lvl9pPr marL="38862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9pPr>
          </a:lstStyle>
          <a:p>
            <a:pPr algn="ctr" defTabSz="914400" eaLnBrk="1" fontAlgn="base" hangingPunct="1">
              <a:spcBef>
                <a:spcPct val="100000"/>
              </a:spcBef>
              <a:spcAft>
                <a:spcPct val="0"/>
              </a:spcAft>
            </a:pPr>
            <a:r>
              <a:rPr lang="en-US" altLang="en-US" sz="800" dirty="0" smtClean="0">
                <a:solidFill>
                  <a:srgbClr val="FFFFFF"/>
                </a:solidFill>
                <a:latin typeface="Arial Narrow" panose="020B0606020202030204" pitchFamily="34" charset="0"/>
                <a:cs typeface="Times New Roman" pitchFamily="18" charset="0"/>
              </a:rPr>
              <a:t>Detailed Implementation Planning &amp; Execution</a:t>
            </a:r>
            <a:endParaRPr lang="en-US" altLang="en-US" sz="800" b="0" i="1" dirty="0">
              <a:solidFill>
                <a:srgbClr val="FFFFFF"/>
              </a:solidFill>
              <a:latin typeface="Arial Narrow" panose="020B0606020202030204" pitchFamily="34" charset="0"/>
              <a:cs typeface="Times New Roman" pitchFamily="18" charset="0"/>
            </a:endParaRPr>
          </a:p>
        </p:txBody>
      </p:sp>
      <p:cxnSp>
        <p:nvCxnSpPr>
          <p:cNvPr id="133" name="Straight Connector 132"/>
          <p:cNvCxnSpPr>
            <a:cxnSpLocks/>
          </p:cNvCxnSpPr>
          <p:nvPr userDrawn="1"/>
        </p:nvCxnSpPr>
        <p:spPr>
          <a:xfrm>
            <a:off x="13894" y="728484"/>
            <a:ext cx="9112993"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a:cxnSpLocks/>
          </p:cNvCxnSpPr>
          <p:nvPr userDrawn="1"/>
        </p:nvCxnSpPr>
        <p:spPr>
          <a:xfrm>
            <a:off x="6679143" y="734326"/>
            <a:ext cx="0" cy="138855"/>
          </a:xfrm>
          <a:prstGeom prst="line">
            <a:avLst/>
          </a:prstGeom>
        </p:spPr>
        <p:style>
          <a:lnRef idx="2">
            <a:schemeClr val="accent1"/>
          </a:lnRef>
          <a:fillRef idx="0">
            <a:schemeClr val="accent1"/>
          </a:fillRef>
          <a:effectRef idx="1">
            <a:schemeClr val="accent1"/>
          </a:effectRef>
          <a:fontRef idx="minor">
            <a:schemeClr val="tx1"/>
          </a:fontRef>
        </p:style>
      </p:cxnSp>
      <p:sp>
        <p:nvSpPr>
          <p:cNvPr id="135" name="Right Arrow 134"/>
          <p:cNvSpPr>
            <a:spLocks/>
          </p:cNvSpPr>
          <p:nvPr userDrawn="1"/>
        </p:nvSpPr>
        <p:spPr>
          <a:xfrm>
            <a:off x="8584129" y="8605"/>
            <a:ext cx="542757" cy="267533"/>
          </a:xfrm>
          <a:prstGeom prst="rightArrow">
            <a:avLst>
              <a:gd name="adj1" fmla="val 79777"/>
              <a:gd name="adj2" fmla="val 28638"/>
            </a:avLst>
          </a:prstGeom>
          <a:solidFill>
            <a:srgbClr val="1B8D4C"/>
          </a:solidFill>
          <a:ln>
            <a:noFill/>
          </a:ln>
          <a:extLst/>
        </p:spPr>
        <p:txBody>
          <a:bodyPr wrap="square" lIns="45720" rIns="45720" anchor="ctr">
            <a:spAutoFit/>
          </a:bodyPr>
          <a:lstStyle/>
          <a:p>
            <a:pPr defTabSz="914400" eaLnBrk="0" fontAlgn="base" hangingPunct="0">
              <a:spcBef>
                <a:spcPct val="20000"/>
              </a:spcBef>
              <a:spcAft>
                <a:spcPct val="0"/>
              </a:spcAft>
            </a:pPr>
            <a:r>
              <a:rPr lang="en-US" altLang="en-US" sz="800" b="1" dirty="0" smtClean="0">
                <a:solidFill>
                  <a:prstClr val="white"/>
                </a:solidFill>
                <a:latin typeface="Arial Narrow" pitchFamily="34" charset="0"/>
              </a:rPr>
              <a:t>   Future</a:t>
            </a:r>
            <a:endParaRPr lang="en-US" altLang="en-US" sz="800" b="1" dirty="0">
              <a:solidFill>
                <a:prstClr val="white"/>
              </a:solidFill>
              <a:latin typeface="Arial Narrow" pitchFamily="34" charset="0"/>
            </a:endParaRPr>
          </a:p>
        </p:txBody>
      </p:sp>
      <p:cxnSp>
        <p:nvCxnSpPr>
          <p:cNvPr id="136" name="Straight Connector 135"/>
          <p:cNvCxnSpPr>
            <a:cxnSpLocks/>
          </p:cNvCxnSpPr>
          <p:nvPr userDrawn="1"/>
        </p:nvCxnSpPr>
        <p:spPr>
          <a:xfrm>
            <a:off x="4013570" y="816549"/>
            <a:ext cx="0" cy="5845838"/>
          </a:xfrm>
          <a:prstGeom prst="line">
            <a:avLst/>
          </a:prstGeom>
          <a:ln>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37" name="TextBox 136"/>
          <p:cNvSpPr txBox="1">
            <a:spLocks/>
          </p:cNvSpPr>
          <p:nvPr userDrawn="1"/>
        </p:nvSpPr>
        <p:spPr>
          <a:xfrm>
            <a:off x="623023" y="442921"/>
            <a:ext cx="309251"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ctr" fontAlgn="base">
              <a:spcBef>
                <a:spcPct val="20000"/>
              </a:spcBef>
              <a:spcAft>
                <a:spcPct val="0"/>
              </a:spcAft>
              <a:defRPr sz="800" b="1" i="1">
                <a:solidFill>
                  <a:srgbClr val="000000"/>
                </a:solidFill>
                <a:latin typeface="Arial" pitchFamily="34" charset="0"/>
                <a:ea typeface="ＭＳ Ｐゴシック" pitchFamily="34" charset="-128"/>
              </a:defRPr>
            </a:lvl1pPr>
            <a:lvl2pPr marL="742950" indent="-285750" eaLnBrk="0" hangingPunct="0">
              <a:defRPr b="1">
                <a:latin typeface="Arial" pitchFamily="34" charset="0"/>
                <a:ea typeface="ＭＳ Ｐゴシック" pitchFamily="34" charset="-128"/>
              </a:defRPr>
            </a:lvl2pPr>
            <a:lvl3pPr marL="1143000" indent="-228600" eaLnBrk="0" hangingPunct="0">
              <a:defRPr b="1">
                <a:latin typeface="Arial" pitchFamily="34" charset="0"/>
                <a:ea typeface="ＭＳ Ｐゴシック" pitchFamily="34" charset="-128"/>
              </a:defRPr>
            </a:lvl3pPr>
            <a:lvl4pPr marL="1600200" indent="-228600" eaLnBrk="0" hangingPunct="0">
              <a:defRPr b="1">
                <a:latin typeface="Arial" pitchFamily="34" charset="0"/>
                <a:ea typeface="ＭＳ Ｐゴシック" pitchFamily="34" charset="-128"/>
              </a:defRPr>
            </a:lvl4pPr>
            <a:lvl5pPr marL="2057400" indent="-228600" eaLnBrk="0" hangingPunct="0">
              <a:defRPr b="1">
                <a:latin typeface="Arial" pitchFamily="34" charset="0"/>
                <a:ea typeface="ＭＳ Ｐゴシック" pitchFamily="34" charset="-128"/>
              </a:defRPr>
            </a:lvl5pPr>
            <a:lvl6pPr marL="2514600" indent="-228600" algn="r" eaLnBrk="0" fontAlgn="base" hangingPunct="0">
              <a:spcBef>
                <a:spcPct val="20000"/>
              </a:spcBef>
              <a:spcAft>
                <a:spcPct val="0"/>
              </a:spcAft>
              <a:defRPr b="1">
                <a:latin typeface="Arial" pitchFamily="34" charset="0"/>
                <a:ea typeface="ＭＳ Ｐゴシック" pitchFamily="34" charset="-128"/>
              </a:defRPr>
            </a:lvl6pPr>
            <a:lvl7pPr marL="2971800" indent="-228600" algn="r" eaLnBrk="0" fontAlgn="base" hangingPunct="0">
              <a:spcBef>
                <a:spcPct val="20000"/>
              </a:spcBef>
              <a:spcAft>
                <a:spcPct val="0"/>
              </a:spcAft>
              <a:defRPr b="1">
                <a:latin typeface="Arial" pitchFamily="34" charset="0"/>
                <a:ea typeface="ＭＳ Ｐゴシック" pitchFamily="34" charset="-128"/>
              </a:defRPr>
            </a:lvl7pPr>
            <a:lvl8pPr marL="3429000" indent="-228600" algn="r" eaLnBrk="0" fontAlgn="base" hangingPunct="0">
              <a:spcBef>
                <a:spcPct val="20000"/>
              </a:spcBef>
              <a:spcAft>
                <a:spcPct val="0"/>
              </a:spcAft>
              <a:defRPr b="1">
                <a:latin typeface="Arial" pitchFamily="34" charset="0"/>
                <a:ea typeface="ＭＳ Ｐゴシック" pitchFamily="34" charset="-128"/>
              </a:defRPr>
            </a:lvl8pPr>
            <a:lvl9pPr marL="3886200" indent="-228600" algn="r" eaLnBrk="0" fontAlgn="base" hangingPunct="0">
              <a:spcBef>
                <a:spcPct val="20000"/>
              </a:spcBef>
              <a:spcAft>
                <a:spcPct val="0"/>
              </a:spcAft>
              <a:defRPr b="1">
                <a:latin typeface="Arial" pitchFamily="34" charset="0"/>
                <a:ea typeface="ＭＳ Ｐゴシック" pitchFamily="34" charset="-128"/>
              </a:defRPr>
            </a:lvl9pPr>
          </a:lstStyle>
          <a:p>
            <a:pPr defTabSz="914400" eaLnBrk="0" hangingPunct="0"/>
            <a:r>
              <a:rPr lang="en-US" b="0" dirty="0" smtClean="0"/>
              <a:t>Jan</a:t>
            </a:r>
            <a:r>
              <a:rPr lang="en-US" dirty="0" smtClean="0"/>
              <a:t> </a:t>
            </a:r>
            <a:r>
              <a:rPr lang="en-US" sz="900" dirty="0" smtClean="0">
                <a:solidFill>
                  <a:prstClr val="black">
                    <a:lumMod val="50000"/>
                    <a:lumOff val="50000"/>
                  </a:prstClr>
                </a:solidFill>
              </a:rPr>
              <a:t>2015</a:t>
            </a:r>
            <a:endParaRPr lang="en-US" sz="900" dirty="0">
              <a:solidFill>
                <a:prstClr val="black">
                  <a:lumMod val="50000"/>
                  <a:lumOff val="50000"/>
                </a:prstClr>
              </a:solidFill>
            </a:endParaRPr>
          </a:p>
        </p:txBody>
      </p:sp>
      <p:cxnSp>
        <p:nvCxnSpPr>
          <p:cNvPr id="138" name="Straight Connector 137"/>
          <p:cNvCxnSpPr>
            <a:cxnSpLocks/>
          </p:cNvCxnSpPr>
          <p:nvPr userDrawn="1"/>
        </p:nvCxnSpPr>
        <p:spPr>
          <a:xfrm>
            <a:off x="7596246" y="816549"/>
            <a:ext cx="0" cy="5857163"/>
          </a:xfrm>
          <a:prstGeom prst="line">
            <a:avLst/>
          </a:prstGeom>
          <a:ln>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p:cNvCxnSpPr>
          <p:nvPr userDrawn="1"/>
        </p:nvCxnSpPr>
        <p:spPr>
          <a:xfrm>
            <a:off x="8526048" y="816549"/>
            <a:ext cx="0" cy="5857163"/>
          </a:xfrm>
          <a:prstGeom prst="line">
            <a:avLst/>
          </a:prstGeom>
          <a:ln>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cxnSpLocks/>
          </p:cNvCxnSpPr>
          <p:nvPr userDrawn="1"/>
        </p:nvCxnSpPr>
        <p:spPr>
          <a:xfrm>
            <a:off x="6672405" y="816549"/>
            <a:ext cx="0" cy="5845838"/>
          </a:xfrm>
          <a:prstGeom prst="line">
            <a:avLst/>
          </a:prstGeom>
          <a:ln>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cxnSpLocks/>
          </p:cNvCxnSpPr>
          <p:nvPr userDrawn="1"/>
        </p:nvCxnSpPr>
        <p:spPr>
          <a:xfrm flipH="1">
            <a:off x="6439357" y="14521"/>
            <a:ext cx="1" cy="6647866"/>
          </a:xfrm>
          <a:prstGeom prst="line">
            <a:avLst/>
          </a:prstGeom>
          <a:ln>
            <a:prstDash val="sysDot"/>
          </a:ln>
        </p:spPr>
        <p:style>
          <a:lnRef idx="1">
            <a:schemeClr val="accent2"/>
          </a:lnRef>
          <a:fillRef idx="0">
            <a:schemeClr val="accent2"/>
          </a:fillRef>
          <a:effectRef idx="0">
            <a:schemeClr val="accent2"/>
          </a:effectRef>
          <a:fontRef idx="minor">
            <a:schemeClr val="tx1"/>
          </a:fontRef>
        </p:style>
      </p:cxnSp>
      <p:sp>
        <p:nvSpPr>
          <p:cNvPr id="142" name="TextBox 141"/>
          <p:cNvSpPr txBox="1">
            <a:spLocks/>
          </p:cNvSpPr>
          <p:nvPr userDrawn="1"/>
        </p:nvSpPr>
        <p:spPr>
          <a:xfrm>
            <a:off x="8368339" y="442734"/>
            <a:ext cx="297091"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ctr" fontAlgn="base">
              <a:spcBef>
                <a:spcPct val="20000"/>
              </a:spcBef>
              <a:spcAft>
                <a:spcPct val="0"/>
              </a:spcAft>
              <a:defRPr sz="800" b="1" i="1">
                <a:solidFill>
                  <a:srgbClr val="000000"/>
                </a:solidFill>
                <a:latin typeface="Arial" pitchFamily="34" charset="0"/>
                <a:ea typeface="ＭＳ Ｐゴシック" pitchFamily="34" charset="-128"/>
              </a:defRPr>
            </a:lvl1pPr>
            <a:lvl2pPr marL="742950" indent="-285750" eaLnBrk="0" hangingPunct="0">
              <a:defRPr b="1">
                <a:latin typeface="Arial" pitchFamily="34" charset="0"/>
                <a:ea typeface="ＭＳ Ｐゴシック" pitchFamily="34" charset="-128"/>
              </a:defRPr>
            </a:lvl2pPr>
            <a:lvl3pPr marL="1143000" indent="-228600" eaLnBrk="0" hangingPunct="0">
              <a:defRPr b="1">
                <a:latin typeface="Arial" pitchFamily="34" charset="0"/>
                <a:ea typeface="ＭＳ Ｐゴシック" pitchFamily="34" charset="-128"/>
              </a:defRPr>
            </a:lvl3pPr>
            <a:lvl4pPr marL="1600200" indent="-228600" eaLnBrk="0" hangingPunct="0">
              <a:defRPr b="1">
                <a:latin typeface="Arial" pitchFamily="34" charset="0"/>
                <a:ea typeface="ＭＳ Ｐゴシック" pitchFamily="34" charset="-128"/>
              </a:defRPr>
            </a:lvl4pPr>
            <a:lvl5pPr marL="2057400" indent="-228600" eaLnBrk="0" hangingPunct="0">
              <a:defRPr b="1">
                <a:latin typeface="Arial" pitchFamily="34" charset="0"/>
                <a:ea typeface="ＭＳ Ｐゴシック" pitchFamily="34" charset="-128"/>
              </a:defRPr>
            </a:lvl5pPr>
            <a:lvl6pPr marL="2514600" indent="-228600" algn="r" eaLnBrk="0" fontAlgn="base" hangingPunct="0">
              <a:spcBef>
                <a:spcPct val="20000"/>
              </a:spcBef>
              <a:spcAft>
                <a:spcPct val="0"/>
              </a:spcAft>
              <a:defRPr b="1">
                <a:latin typeface="Arial" pitchFamily="34" charset="0"/>
                <a:ea typeface="ＭＳ Ｐゴシック" pitchFamily="34" charset="-128"/>
              </a:defRPr>
            </a:lvl6pPr>
            <a:lvl7pPr marL="2971800" indent="-228600" algn="r" eaLnBrk="0" fontAlgn="base" hangingPunct="0">
              <a:spcBef>
                <a:spcPct val="20000"/>
              </a:spcBef>
              <a:spcAft>
                <a:spcPct val="0"/>
              </a:spcAft>
              <a:defRPr b="1">
                <a:latin typeface="Arial" pitchFamily="34" charset="0"/>
                <a:ea typeface="ＭＳ Ｐゴシック" pitchFamily="34" charset="-128"/>
              </a:defRPr>
            </a:lvl7pPr>
            <a:lvl8pPr marL="3429000" indent="-228600" algn="r" eaLnBrk="0" fontAlgn="base" hangingPunct="0">
              <a:spcBef>
                <a:spcPct val="20000"/>
              </a:spcBef>
              <a:spcAft>
                <a:spcPct val="0"/>
              </a:spcAft>
              <a:defRPr b="1">
                <a:latin typeface="Arial" pitchFamily="34" charset="0"/>
                <a:ea typeface="ＭＳ Ｐゴシック" pitchFamily="34" charset="-128"/>
              </a:defRPr>
            </a:lvl8pPr>
            <a:lvl9pPr marL="3886200" indent="-228600" algn="r" eaLnBrk="0" fontAlgn="base" hangingPunct="0">
              <a:spcBef>
                <a:spcPct val="20000"/>
              </a:spcBef>
              <a:spcAft>
                <a:spcPct val="0"/>
              </a:spcAft>
              <a:defRPr b="1">
                <a:latin typeface="Arial" pitchFamily="34" charset="0"/>
                <a:ea typeface="ＭＳ Ｐゴシック" pitchFamily="34" charset="-128"/>
              </a:defRPr>
            </a:lvl9pPr>
          </a:lstStyle>
          <a:p>
            <a:pPr defTabSz="914400" eaLnBrk="0" hangingPunct="0">
              <a:spcBef>
                <a:spcPts val="0"/>
              </a:spcBef>
            </a:pPr>
            <a:r>
              <a:rPr lang="en-US" b="0" dirty="0" smtClean="0"/>
              <a:t>Jan</a:t>
            </a:r>
          </a:p>
          <a:p>
            <a:pPr defTabSz="914400" eaLnBrk="0" hangingPunct="0">
              <a:spcBef>
                <a:spcPts val="0"/>
              </a:spcBef>
            </a:pPr>
            <a:r>
              <a:rPr lang="en-US" sz="900" dirty="0" smtClean="0">
                <a:solidFill>
                  <a:prstClr val="black">
                    <a:lumMod val="50000"/>
                    <a:lumOff val="50000"/>
                  </a:prstClr>
                </a:solidFill>
              </a:rPr>
              <a:t>2019</a:t>
            </a:r>
            <a:endParaRPr lang="en-US" sz="900" dirty="0">
              <a:solidFill>
                <a:prstClr val="black">
                  <a:lumMod val="50000"/>
                  <a:lumOff val="50000"/>
                </a:prstClr>
              </a:solidFill>
            </a:endParaRPr>
          </a:p>
        </p:txBody>
      </p:sp>
      <p:grpSp>
        <p:nvGrpSpPr>
          <p:cNvPr id="143" name="Group 142"/>
          <p:cNvGrpSpPr/>
          <p:nvPr userDrawn="1"/>
        </p:nvGrpSpPr>
        <p:grpSpPr>
          <a:xfrm>
            <a:off x="-3151" y="6195869"/>
            <a:ext cx="9130038" cy="519310"/>
            <a:chOff x="-3151" y="6365580"/>
            <a:chExt cx="9130038" cy="519310"/>
          </a:xfrm>
        </p:grpSpPr>
        <p:sp>
          <p:nvSpPr>
            <p:cNvPr id="144" name="Rectangle 143"/>
            <p:cNvSpPr>
              <a:spLocks/>
            </p:cNvSpPr>
            <p:nvPr/>
          </p:nvSpPr>
          <p:spPr>
            <a:xfrm>
              <a:off x="27988" y="6365580"/>
              <a:ext cx="8996617" cy="477843"/>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dirty="0">
                <a:solidFill>
                  <a:prstClr val="white"/>
                </a:solidFill>
              </a:endParaRPr>
            </a:p>
          </p:txBody>
        </p:sp>
        <p:cxnSp>
          <p:nvCxnSpPr>
            <p:cNvPr id="145" name="Straight Connector 144"/>
            <p:cNvCxnSpPr>
              <a:cxnSpLocks/>
            </p:cNvCxnSpPr>
            <p:nvPr/>
          </p:nvCxnSpPr>
          <p:spPr>
            <a:xfrm>
              <a:off x="-3151" y="6835508"/>
              <a:ext cx="9130038"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6152161" y="6407582"/>
              <a:ext cx="572070" cy="30777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black"/>
                  </a:solidFill>
                  <a:latin typeface="Calibri Light" panose="020F0302020204030204"/>
                </a:rPr>
                <a:t>FY17</a:t>
              </a:r>
            </a:p>
            <a:p>
              <a:pPr algn="ctr" defTabSz="914400" eaLnBrk="0" fontAlgn="base" hangingPunct="0">
                <a:spcBef>
                  <a:spcPct val="0"/>
                </a:spcBef>
                <a:spcAft>
                  <a:spcPct val="0"/>
                </a:spcAft>
              </a:pPr>
              <a:r>
                <a:rPr lang="en-US" sz="700" b="1" dirty="0" smtClean="0">
                  <a:solidFill>
                    <a:prstClr val="black"/>
                  </a:solidFill>
                  <a:latin typeface="Calibri Light" panose="020F0302020204030204"/>
                </a:rPr>
                <a:t>Q1</a:t>
              </a:r>
              <a:endParaRPr lang="en-US" sz="700" b="1" dirty="0">
                <a:solidFill>
                  <a:prstClr val="black"/>
                </a:solidFill>
                <a:latin typeface="Calibri Light" panose="020F0302020204030204"/>
              </a:endParaRPr>
            </a:p>
          </p:txBody>
        </p:sp>
        <p:sp>
          <p:nvSpPr>
            <p:cNvPr id="147" name="TextBox 146"/>
            <p:cNvSpPr txBox="1"/>
            <p:nvPr/>
          </p:nvSpPr>
          <p:spPr>
            <a:xfrm>
              <a:off x="789209" y="6669446"/>
              <a:ext cx="5649537" cy="215444"/>
            </a:xfrm>
            <a:prstGeom prst="rect">
              <a:avLst/>
            </a:prstGeom>
            <a:noFill/>
          </p:spPr>
          <p:txBody>
            <a:bodyPr wrap="square" rtlCol="0">
              <a:spAutoFit/>
            </a:bodyPr>
            <a:lstStyle/>
            <a:p>
              <a:pPr defTabSz="914400" eaLnBrk="0" fontAlgn="base" hangingPunct="0">
                <a:spcBef>
                  <a:spcPct val="0"/>
                </a:spcBef>
                <a:spcAft>
                  <a:spcPts val="600"/>
                </a:spcAft>
              </a:pPr>
              <a:r>
                <a:rPr lang="en-US" sz="800" dirty="0" smtClean="0">
                  <a:solidFill>
                    <a:srgbClr val="5B9BD5"/>
                  </a:solidFill>
                  <a:ea typeface="Verdana" pitchFamily="34" charset="0"/>
                  <a:cs typeface="Verdana" pitchFamily="34" charset="0"/>
                </a:rPr>
                <a:t> J           F         M         A         M         J           J          A         S          O         N         D          J          F         M         A         M         J           J          A          S</a:t>
              </a:r>
              <a:endParaRPr lang="en-US" sz="800" dirty="0">
                <a:solidFill>
                  <a:srgbClr val="5B9BD5"/>
                </a:solidFill>
                <a:ea typeface="Verdana" pitchFamily="34" charset="0"/>
                <a:cs typeface="Verdana" pitchFamily="34" charset="0"/>
              </a:endParaRPr>
            </a:p>
          </p:txBody>
        </p:sp>
        <p:cxnSp>
          <p:nvCxnSpPr>
            <p:cNvPr id="148" name="Straight Connector 147"/>
            <p:cNvCxnSpPr/>
            <p:nvPr/>
          </p:nvCxnSpPr>
          <p:spPr>
            <a:xfrm>
              <a:off x="2428573"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213690"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947063"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480316"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746944"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013570"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280197"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546823"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813451"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080077"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346704"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680437"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615435"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89479" y="6653258"/>
              <a:ext cx="0" cy="185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062076"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334675"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7273"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879871"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2152468"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6155824"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887267"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5616588" y="6693243"/>
              <a:ext cx="0" cy="138855"/>
            </a:xfrm>
            <a:prstGeom prst="line">
              <a:avLst/>
            </a:prstGeom>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2896730" y="6407582"/>
              <a:ext cx="656334" cy="30777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black"/>
                  </a:solidFill>
                  <a:latin typeface="Calibri Light" panose="020F0302020204030204"/>
                </a:rPr>
                <a:t>FY16</a:t>
              </a:r>
            </a:p>
            <a:p>
              <a:pPr algn="ctr" defTabSz="914400" eaLnBrk="0" fontAlgn="base" hangingPunct="0">
                <a:spcBef>
                  <a:spcPct val="0"/>
                </a:spcBef>
                <a:spcAft>
                  <a:spcPct val="0"/>
                </a:spcAft>
              </a:pPr>
              <a:r>
                <a:rPr lang="en-US" sz="700" b="1" dirty="0" smtClean="0">
                  <a:solidFill>
                    <a:prstClr val="black"/>
                  </a:solidFill>
                  <a:latin typeface="Calibri Light" panose="020F0302020204030204"/>
                </a:rPr>
                <a:t>Q1</a:t>
              </a:r>
              <a:endParaRPr lang="en-US" sz="700" b="1" dirty="0">
                <a:solidFill>
                  <a:prstClr val="black"/>
                </a:solidFill>
                <a:latin typeface="Calibri Light" panose="020F0302020204030204"/>
              </a:endParaRPr>
            </a:p>
          </p:txBody>
        </p:sp>
        <p:sp>
          <p:nvSpPr>
            <p:cNvPr id="171" name="TextBox 170"/>
            <p:cNvSpPr txBox="1"/>
            <p:nvPr/>
          </p:nvSpPr>
          <p:spPr>
            <a:xfrm>
              <a:off x="3755093" y="6516635"/>
              <a:ext cx="494530" cy="20252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white">
                      <a:lumMod val="50000"/>
                    </a:prstClr>
                  </a:solidFill>
                  <a:latin typeface="Calibri Light" panose="020F0302020204030204"/>
                </a:rPr>
                <a:t>Q2</a:t>
              </a:r>
              <a:endParaRPr lang="en-US" sz="700" b="1" dirty="0">
                <a:solidFill>
                  <a:prstClr val="white">
                    <a:lumMod val="50000"/>
                  </a:prstClr>
                </a:solidFill>
                <a:latin typeface="Calibri Light" panose="020F0302020204030204"/>
              </a:endParaRPr>
            </a:p>
          </p:txBody>
        </p:sp>
        <p:sp>
          <p:nvSpPr>
            <p:cNvPr id="172" name="TextBox 171"/>
            <p:cNvSpPr txBox="1"/>
            <p:nvPr/>
          </p:nvSpPr>
          <p:spPr>
            <a:xfrm>
              <a:off x="4561529" y="6516635"/>
              <a:ext cx="494530" cy="20252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white">
                      <a:lumMod val="50000"/>
                    </a:prstClr>
                  </a:solidFill>
                  <a:latin typeface="Calibri Light" panose="020F0302020204030204"/>
                </a:rPr>
                <a:t>Q3</a:t>
              </a:r>
              <a:endParaRPr lang="en-US" sz="700" b="1" dirty="0">
                <a:solidFill>
                  <a:prstClr val="white">
                    <a:lumMod val="50000"/>
                  </a:prstClr>
                </a:solidFill>
                <a:latin typeface="Calibri Light" panose="020F0302020204030204"/>
              </a:endParaRPr>
            </a:p>
          </p:txBody>
        </p:sp>
        <p:sp>
          <p:nvSpPr>
            <p:cNvPr id="173" name="TextBox 172"/>
            <p:cNvSpPr txBox="1"/>
            <p:nvPr/>
          </p:nvSpPr>
          <p:spPr>
            <a:xfrm>
              <a:off x="5354078" y="6516635"/>
              <a:ext cx="494530" cy="20252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white">
                      <a:lumMod val="50000"/>
                    </a:prstClr>
                  </a:solidFill>
                  <a:latin typeface="Calibri Light" panose="020F0302020204030204"/>
                </a:rPr>
                <a:t>Q4</a:t>
              </a:r>
              <a:endParaRPr lang="en-US" sz="700" b="1" dirty="0">
                <a:solidFill>
                  <a:prstClr val="white">
                    <a:lumMod val="50000"/>
                  </a:prstClr>
                </a:solidFill>
                <a:latin typeface="Calibri Light" panose="020F0302020204030204"/>
              </a:endParaRPr>
            </a:p>
          </p:txBody>
        </p:sp>
        <p:sp>
          <p:nvSpPr>
            <p:cNvPr id="174" name="TextBox 173"/>
            <p:cNvSpPr txBox="1"/>
            <p:nvPr/>
          </p:nvSpPr>
          <p:spPr>
            <a:xfrm>
              <a:off x="1350209" y="6516635"/>
              <a:ext cx="494530" cy="20252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white">
                      <a:lumMod val="50000"/>
                    </a:prstClr>
                  </a:solidFill>
                  <a:latin typeface="Calibri Light" panose="020F0302020204030204"/>
                </a:rPr>
                <a:t>Q3</a:t>
              </a:r>
              <a:endParaRPr lang="en-US" sz="700" b="1" dirty="0">
                <a:solidFill>
                  <a:prstClr val="white">
                    <a:lumMod val="50000"/>
                  </a:prstClr>
                </a:solidFill>
                <a:latin typeface="Calibri Light" panose="020F0302020204030204"/>
              </a:endParaRPr>
            </a:p>
          </p:txBody>
        </p:sp>
        <p:sp>
          <p:nvSpPr>
            <p:cNvPr id="175" name="TextBox 174"/>
            <p:cNvSpPr txBox="1"/>
            <p:nvPr/>
          </p:nvSpPr>
          <p:spPr>
            <a:xfrm>
              <a:off x="2164735" y="6516635"/>
              <a:ext cx="494530" cy="20252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white">
                      <a:lumMod val="50000"/>
                    </a:prstClr>
                  </a:solidFill>
                  <a:latin typeface="Calibri Light" panose="020F0302020204030204"/>
                </a:rPr>
                <a:t>Q4</a:t>
              </a:r>
              <a:endParaRPr lang="en-US" sz="700" b="1" dirty="0">
                <a:solidFill>
                  <a:prstClr val="white">
                    <a:lumMod val="50000"/>
                  </a:prstClr>
                </a:solidFill>
                <a:latin typeface="Calibri Light" panose="020F0302020204030204"/>
              </a:endParaRPr>
            </a:p>
          </p:txBody>
        </p:sp>
        <p:cxnSp>
          <p:nvCxnSpPr>
            <p:cNvPr id="176" name="Straight Connector 175"/>
            <p:cNvCxnSpPr/>
            <p:nvPr/>
          </p:nvCxnSpPr>
          <p:spPr>
            <a:xfrm>
              <a:off x="6439357"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516977"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6594597"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6672216"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6749837"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6827456"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6905076"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6982696"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060316"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138548"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370841"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293794"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447889"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524937"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601984"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679032"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756079"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833127"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910175"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77746"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216746"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8064877"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8294167"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8217119"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8371215"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8448262"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8525310" y="6693243"/>
              <a:ext cx="0" cy="13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8140072" y="6693243"/>
              <a:ext cx="0" cy="138855"/>
            </a:xfrm>
            <a:prstGeom prst="line">
              <a:avLst/>
            </a:prstGeom>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6596588" y="6516635"/>
              <a:ext cx="142930" cy="20252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white">
                      <a:lumMod val="50000"/>
                    </a:prstClr>
                  </a:solidFill>
                  <a:latin typeface="Calibri Light" panose="020F0302020204030204"/>
                </a:rPr>
                <a:t>Q2</a:t>
              </a:r>
              <a:endParaRPr lang="en-US" sz="700" b="1" dirty="0">
                <a:solidFill>
                  <a:prstClr val="white">
                    <a:lumMod val="50000"/>
                  </a:prstClr>
                </a:solidFill>
                <a:latin typeface="Calibri Light" panose="020F0302020204030204"/>
              </a:endParaRPr>
            </a:p>
          </p:txBody>
        </p:sp>
        <p:sp>
          <p:nvSpPr>
            <p:cNvPr id="205" name="TextBox 204"/>
            <p:cNvSpPr txBox="1"/>
            <p:nvPr/>
          </p:nvSpPr>
          <p:spPr>
            <a:xfrm>
              <a:off x="6829666" y="6516635"/>
              <a:ext cx="142930" cy="20252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white">
                      <a:lumMod val="50000"/>
                    </a:prstClr>
                  </a:solidFill>
                  <a:latin typeface="Calibri Light" panose="020F0302020204030204"/>
                </a:rPr>
                <a:t>Q3</a:t>
              </a:r>
              <a:endParaRPr lang="en-US" sz="700" b="1" dirty="0">
                <a:solidFill>
                  <a:prstClr val="white">
                    <a:lumMod val="50000"/>
                  </a:prstClr>
                </a:solidFill>
                <a:latin typeface="Calibri Light" panose="020F0302020204030204"/>
              </a:endParaRPr>
            </a:p>
          </p:txBody>
        </p:sp>
        <p:sp>
          <p:nvSpPr>
            <p:cNvPr id="206" name="TextBox 205"/>
            <p:cNvSpPr txBox="1"/>
            <p:nvPr/>
          </p:nvSpPr>
          <p:spPr>
            <a:xfrm>
              <a:off x="7058731" y="6516635"/>
              <a:ext cx="142930" cy="20252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white">
                      <a:lumMod val="50000"/>
                    </a:prstClr>
                  </a:solidFill>
                  <a:latin typeface="Calibri Light" panose="020F0302020204030204"/>
                </a:rPr>
                <a:t>Q4</a:t>
              </a:r>
              <a:endParaRPr lang="en-US" sz="700" b="1" dirty="0">
                <a:solidFill>
                  <a:prstClr val="white">
                    <a:lumMod val="50000"/>
                  </a:prstClr>
                </a:solidFill>
                <a:latin typeface="Calibri Light" panose="020F0302020204030204"/>
              </a:endParaRPr>
            </a:p>
          </p:txBody>
        </p:sp>
        <p:sp>
          <p:nvSpPr>
            <p:cNvPr id="207" name="TextBox 206"/>
            <p:cNvSpPr txBox="1"/>
            <p:nvPr/>
          </p:nvSpPr>
          <p:spPr>
            <a:xfrm>
              <a:off x="7276729" y="6407582"/>
              <a:ext cx="189696" cy="30777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black"/>
                  </a:solidFill>
                  <a:latin typeface="Calibri Light" panose="020F0302020204030204"/>
                </a:rPr>
                <a:t>FY18</a:t>
              </a:r>
            </a:p>
            <a:p>
              <a:pPr algn="ctr" defTabSz="914400" eaLnBrk="0" fontAlgn="base" hangingPunct="0">
                <a:spcBef>
                  <a:spcPct val="0"/>
                </a:spcBef>
                <a:spcAft>
                  <a:spcPct val="0"/>
                </a:spcAft>
              </a:pPr>
              <a:r>
                <a:rPr lang="en-US" sz="700" b="1" dirty="0" smtClean="0">
                  <a:solidFill>
                    <a:prstClr val="black"/>
                  </a:solidFill>
                  <a:latin typeface="Calibri Light" panose="020F0302020204030204"/>
                </a:rPr>
                <a:t>Q1</a:t>
              </a:r>
              <a:endParaRPr lang="en-US" sz="700" b="1" dirty="0">
                <a:solidFill>
                  <a:prstClr val="black"/>
                </a:solidFill>
                <a:latin typeface="Calibri Light" panose="020F0302020204030204"/>
              </a:endParaRPr>
            </a:p>
          </p:txBody>
        </p:sp>
        <p:sp>
          <p:nvSpPr>
            <p:cNvPr id="208" name="TextBox 207"/>
            <p:cNvSpPr txBox="1"/>
            <p:nvPr/>
          </p:nvSpPr>
          <p:spPr>
            <a:xfrm>
              <a:off x="7524816" y="6516635"/>
              <a:ext cx="142930" cy="20252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white">
                      <a:lumMod val="50000"/>
                    </a:prstClr>
                  </a:solidFill>
                  <a:latin typeface="Calibri Light" panose="020F0302020204030204"/>
                </a:rPr>
                <a:t>Q2</a:t>
              </a:r>
              <a:endParaRPr lang="en-US" sz="700" b="1" dirty="0">
                <a:solidFill>
                  <a:prstClr val="white">
                    <a:lumMod val="50000"/>
                  </a:prstClr>
                </a:solidFill>
                <a:latin typeface="Calibri Light" panose="020F0302020204030204"/>
              </a:endParaRPr>
            </a:p>
          </p:txBody>
        </p:sp>
        <p:sp>
          <p:nvSpPr>
            <p:cNvPr id="209" name="TextBox 208"/>
            <p:cNvSpPr txBox="1"/>
            <p:nvPr/>
          </p:nvSpPr>
          <p:spPr>
            <a:xfrm>
              <a:off x="7757895" y="6516635"/>
              <a:ext cx="142930" cy="20252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white">
                      <a:lumMod val="50000"/>
                    </a:prstClr>
                  </a:solidFill>
                  <a:latin typeface="Calibri Light" panose="020F0302020204030204"/>
                </a:rPr>
                <a:t>Q3</a:t>
              </a:r>
              <a:endParaRPr lang="en-US" sz="700" b="1" dirty="0">
                <a:solidFill>
                  <a:prstClr val="white">
                    <a:lumMod val="50000"/>
                  </a:prstClr>
                </a:solidFill>
                <a:latin typeface="Calibri Light" panose="020F0302020204030204"/>
              </a:endParaRPr>
            </a:p>
          </p:txBody>
        </p:sp>
        <p:sp>
          <p:nvSpPr>
            <p:cNvPr id="210" name="TextBox 209"/>
            <p:cNvSpPr txBox="1"/>
            <p:nvPr/>
          </p:nvSpPr>
          <p:spPr>
            <a:xfrm>
              <a:off x="7986960" y="6516635"/>
              <a:ext cx="142930" cy="20252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white">
                      <a:lumMod val="50000"/>
                    </a:prstClr>
                  </a:solidFill>
                  <a:latin typeface="Calibri Light" panose="020F0302020204030204"/>
                </a:rPr>
                <a:t>Q4</a:t>
              </a:r>
              <a:endParaRPr lang="en-US" sz="700" b="1" dirty="0">
                <a:solidFill>
                  <a:prstClr val="white">
                    <a:lumMod val="50000"/>
                  </a:prstClr>
                </a:solidFill>
                <a:latin typeface="Calibri Light" panose="020F0302020204030204"/>
              </a:endParaRPr>
            </a:p>
          </p:txBody>
        </p:sp>
        <p:sp>
          <p:nvSpPr>
            <p:cNvPr id="211" name="TextBox 210"/>
            <p:cNvSpPr txBox="1"/>
            <p:nvPr/>
          </p:nvSpPr>
          <p:spPr>
            <a:xfrm>
              <a:off x="8202347" y="6407582"/>
              <a:ext cx="189696" cy="30777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black"/>
                  </a:solidFill>
                  <a:latin typeface="Calibri Light" panose="020F0302020204030204"/>
                </a:rPr>
                <a:t>FY19</a:t>
              </a:r>
            </a:p>
            <a:p>
              <a:pPr algn="ctr" defTabSz="914400" eaLnBrk="0" fontAlgn="base" hangingPunct="0">
                <a:spcBef>
                  <a:spcPct val="0"/>
                </a:spcBef>
                <a:spcAft>
                  <a:spcPct val="0"/>
                </a:spcAft>
              </a:pPr>
              <a:r>
                <a:rPr lang="en-US" sz="700" b="1" dirty="0" smtClean="0">
                  <a:solidFill>
                    <a:prstClr val="black"/>
                  </a:solidFill>
                  <a:latin typeface="Calibri Light" panose="020F0302020204030204"/>
                </a:rPr>
                <a:t>Q1</a:t>
              </a:r>
              <a:endParaRPr lang="en-US" sz="700" b="1" dirty="0">
                <a:solidFill>
                  <a:prstClr val="black"/>
                </a:solidFill>
                <a:latin typeface="Calibri Light" panose="020F0302020204030204"/>
              </a:endParaRPr>
            </a:p>
          </p:txBody>
        </p:sp>
        <p:sp>
          <p:nvSpPr>
            <p:cNvPr id="212" name="TextBox 211"/>
            <p:cNvSpPr txBox="1"/>
            <p:nvPr/>
          </p:nvSpPr>
          <p:spPr>
            <a:xfrm>
              <a:off x="8450434" y="6516635"/>
              <a:ext cx="142930" cy="202527"/>
            </a:xfrm>
            <a:prstGeom prst="rect">
              <a:avLst/>
            </a:prstGeom>
            <a:noFill/>
          </p:spPr>
          <p:txBody>
            <a:bodyPr wrap="none" rtlCol="0">
              <a:spAutoFit/>
            </a:bodyPr>
            <a:lstStyle/>
            <a:p>
              <a:pPr algn="ctr" defTabSz="914400" eaLnBrk="0" fontAlgn="base" hangingPunct="0">
                <a:spcBef>
                  <a:spcPct val="0"/>
                </a:spcBef>
                <a:spcAft>
                  <a:spcPct val="0"/>
                </a:spcAft>
              </a:pPr>
              <a:r>
                <a:rPr lang="en-US" sz="700" b="1" dirty="0" smtClean="0">
                  <a:solidFill>
                    <a:prstClr val="white">
                      <a:lumMod val="50000"/>
                    </a:prstClr>
                  </a:solidFill>
                  <a:latin typeface="Calibri Light" panose="020F0302020204030204"/>
                </a:rPr>
                <a:t>Q2</a:t>
              </a:r>
              <a:endParaRPr lang="en-US" sz="700" b="1" dirty="0">
                <a:solidFill>
                  <a:prstClr val="white">
                    <a:lumMod val="50000"/>
                  </a:prstClr>
                </a:solidFill>
                <a:latin typeface="Calibri Light" panose="020F0302020204030204"/>
              </a:endParaRPr>
            </a:p>
          </p:txBody>
        </p:sp>
      </p:grpSp>
      <p:cxnSp>
        <p:nvCxnSpPr>
          <p:cNvPr id="213" name="Straight Connector 212"/>
          <p:cNvCxnSpPr>
            <a:cxnSpLocks/>
          </p:cNvCxnSpPr>
          <p:nvPr userDrawn="1"/>
        </p:nvCxnSpPr>
        <p:spPr>
          <a:xfrm>
            <a:off x="7607889" y="734326"/>
            <a:ext cx="0" cy="138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4" name="Straight Connector 213"/>
          <p:cNvCxnSpPr>
            <a:cxnSpLocks/>
          </p:cNvCxnSpPr>
          <p:nvPr userDrawn="1"/>
        </p:nvCxnSpPr>
        <p:spPr>
          <a:xfrm>
            <a:off x="8534560" y="734326"/>
            <a:ext cx="0" cy="138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a:cxnSpLocks/>
          </p:cNvCxnSpPr>
          <p:nvPr userDrawn="1"/>
        </p:nvCxnSpPr>
        <p:spPr>
          <a:xfrm>
            <a:off x="4017031" y="734326"/>
            <a:ext cx="0" cy="138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6" name="Straight Connector 215"/>
          <p:cNvCxnSpPr>
            <a:cxnSpLocks/>
          </p:cNvCxnSpPr>
          <p:nvPr userDrawn="1"/>
        </p:nvCxnSpPr>
        <p:spPr>
          <a:xfrm>
            <a:off x="793277" y="734326"/>
            <a:ext cx="0" cy="138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7" name="Straight Connector 216"/>
          <p:cNvCxnSpPr>
            <a:cxnSpLocks/>
          </p:cNvCxnSpPr>
          <p:nvPr userDrawn="1"/>
        </p:nvCxnSpPr>
        <p:spPr>
          <a:xfrm>
            <a:off x="2152468" y="24130"/>
            <a:ext cx="0" cy="6649582"/>
          </a:xfrm>
          <a:prstGeom prst="line">
            <a:avLst/>
          </a:prstGeom>
          <a:ln>
            <a:prstDash val="sysDot"/>
          </a:ln>
        </p:spPr>
        <p:style>
          <a:lnRef idx="1">
            <a:schemeClr val="accent2"/>
          </a:lnRef>
          <a:fillRef idx="0">
            <a:schemeClr val="accent2"/>
          </a:fillRef>
          <a:effectRef idx="0">
            <a:schemeClr val="accent2"/>
          </a:effectRef>
          <a:fontRef idx="minor">
            <a:schemeClr val="tx1"/>
          </a:fontRef>
        </p:style>
      </p:cxnSp>
      <p:sp>
        <p:nvSpPr>
          <p:cNvPr id="218" name="Rectangle 62"/>
          <p:cNvSpPr>
            <a:spLocks noChangeArrowheads="1"/>
          </p:cNvSpPr>
          <p:nvPr userDrawn="1"/>
        </p:nvSpPr>
        <p:spPr bwMode="gray">
          <a:xfrm>
            <a:off x="819632" y="24077"/>
            <a:ext cx="1286160" cy="226327"/>
          </a:xfrm>
          <a:prstGeom prst="rect">
            <a:avLst/>
          </a:prstGeom>
          <a:solidFill>
            <a:srgbClr val="1C944F"/>
          </a:solidFill>
          <a:ln>
            <a:noFill/>
          </a:ln>
          <a:extLst/>
        </p:spPr>
        <p:txBody>
          <a:bodyPr wrap="square" lIns="45720" rIns="45720" anchor="ctr">
            <a:no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6pPr>
            <a:lvl7pPr marL="29718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7pPr>
            <a:lvl8pPr marL="34290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8pPr>
            <a:lvl9pPr marL="38862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9pPr>
          </a:lstStyle>
          <a:p>
            <a:pPr defTabSz="914400" eaLnBrk="1" fontAlgn="base" hangingPunct="1">
              <a:spcBef>
                <a:spcPct val="100000"/>
              </a:spcBef>
              <a:spcAft>
                <a:spcPct val="0"/>
              </a:spcAft>
            </a:pPr>
            <a:r>
              <a:rPr lang="en-US" altLang="en-US" sz="800" dirty="0" smtClean="0">
                <a:solidFill>
                  <a:srgbClr val="FFFFFF"/>
                </a:solidFill>
                <a:latin typeface="Arial Narrow" panose="020B0606020202030204" pitchFamily="34" charset="0"/>
                <a:cs typeface="Times New Roman" pitchFamily="18" charset="0"/>
              </a:rPr>
              <a:t>Recent Accomplishments</a:t>
            </a:r>
            <a:endParaRPr lang="en-US" altLang="en-US" sz="800" b="0" i="1" dirty="0">
              <a:solidFill>
                <a:srgbClr val="FFFFFF"/>
              </a:solidFill>
              <a:latin typeface="Arial Narrow" panose="020B0606020202030204" pitchFamily="34" charset="0"/>
              <a:cs typeface="Times New Roman" pitchFamily="18" charset="0"/>
            </a:endParaRPr>
          </a:p>
        </p:txBody>
      </p:sp>
      <p:sp>
        <p:nvSpPr>
          <p:cNvPr id="219" name="Rectangle 62"/>
          <p:cNvSpPr>
            <a:spLocks noChangeArrowheads="1"/>
          </p:cNvSpPr>
          <p:nvPr userDrawn="1"/>
        </p:nvSpPr>
        <p:spPr bwMode="gray">
          <a:xfrm>
            <a:off x="6498185" y="24077"/>
            <a:ext cx="2044164" cy="226327"/>
          </a:xfrm>
          <a:prstGeom prst="rect">
            <a:avLst/>
          </a:prstGeom>
          <a:solidFill>
            <a:srgbClr val="1C944F"/>
          </a:solidFill>
          <a:ln>
            <a:noFill/>
          </a:ln>
          <a:extLst/>
        </p:spPr>
        <p:txBody>
          <a:bodyPr wrap="square" lIns="45720" rIns="45720" anchor="ctr">
            <a:no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6pPr>
            <a:lvl7pPr marL="29718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7pPr>
            <a:lvl8pPr marL="34290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8pPr>
            <a:lvl9pPr marL="38862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9pPr>
          </a:lstStyle>
          <a:p>
            <a:pPr algn="ctr" defTabSz="914400" eaLnBrk="1" fontAlgn="base" hangingPunct="1">
              <a:spcBef>
                <a:spcPct val="100000"/>
              </a:spcBef>
              <a:spcAft>
                <a:spcPct val="0"/>
              </a:spcAft>
            </a:pPr>
            <a:r>
              <a:rPr lang="en-US" altLang="en-US" sz="800" dirty="0" smtClean="0">
                <a:solidFill>
                  <a:srgbClr val="FFFFFF"/>
                </a:solidFill>
                <a:latin typeface="Arial Narrow" panose="020B0606020202030204" pitchFamily="34" charset="0"/>
                <a:cs typeface="Times New Roman" pitchFamily="18" charset="0"/>
              </a:rPr>
              <a:t>Rolling Wave Planning (high-level)</a:t>
            </a:r>
            <a:endParaRPr lang="en-US" altLang="en-US" sz="800" b="0" i="1" dirty="0">
              <a:solidFill>
                <a:srgbClr val="FFFFFF"/>
              </a:solidFill>
              <a:latin typeface="Arial Narrow" panose="020B0606020202030204" pitchFamily="34" charset="0"/>
              <a:cs typeface="Times New Roman" pitchFamily="18" charset="0"/>
            </a:endParaRPr>
          </a:p>
        </p:txBody>
      </p:sp>
      <p:grpSp>
        <p:nvGrpSpPr>
          <p:cNvPr id="220" name="Group 219"/>
          <p:cNvGrpSpPr/>
          <p:nvPr userDrawn="1"/>
        </p:nvGrpSpPr>
        <p:grpSpPr>
          <a:xfrm>
            <a:off x="6060928" y="11632"/>
            <a:ext cx="770206" cy="484134"/>
            <a:chOff x="7317575" y="-807541"/>
            <a:chExt cx="770206" cy="652938"/>
          </a:xfrm>
        </p:grpSpPr>
        <p:sp>
          <p:nvSpPr>
            <p:cNvPr id="221" name="Rectangle 62"/>
            <p:cNvSpPr>
              <a:spLocks noChangeArrowheads="1"/>
            </p:cNvSpPr>
            <p:nvPr/>
          </p:nvSpPr>
          <p:spPr bwMode="gray">
            <a:xfrm>
              <a:off x="7317575" y="-807541"/>
              <a:ext cx="770206" cy="652938"/>
            </a:xfrm>
            <a:prstGeom prst="diamond">
              <a:avLst/>
            </a:prstGeom>
            <a:solidFill>
              <a:srgbClr val="1B8D4C"/>
            </a:solidFill>
            <a:ln w="12700">
              <a:solidFill>
                <a:schemeClr val="accent1">
                  <a:lumMod val="20000"/>
                  <a:lumOff val="80000"/>
                </a:schemeClr>
              </a:solidFill>
              <a:miter lim="800000"/>
              <a:headEnd/>
              <a:tailEnd/>
            </a:ln>
            <a:extLst/>
          </p:spPr>
          <p:txBody>
            <a:bodyPr wrap="square" lIns="0" tIns="0" rIns="0" bIns="0" anchor="ctr">
              <a:no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6pPr>
              <a:lvl7pPr marL="29718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7pPr>
              <a:lvl8pPr marL="34290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8pPr>
              <a:lvl9pPr marL="38862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9pPr>
            </a:lstStyle>
            <a:p>
              <a:pPr algn="ctr" defTabSz="914400" eaLnBrk="1" fontAlgn="base" hangingPunct="1">
                <a:spcBef>
                  <a:spcPct val="0"/>
                </a:spcBef>
                <a:spcAft>
                  <a:spcPct val="0"/>
                </a:spcAft>
              </a:pPr>
              <a:endParaRPr lang="en-US" altLang="en-US" sz="700" i="1" dirty="0">
                <a:solidFill>
                  <a:srgbClr val="FFFFFF"/>
                </a:solidFill>
                <a:cs typeface="Times New Roman" pitchFamily="18" charset="0"/>
              </a:endParaRPr>
            </a:p>
          </p:txBody>
        </p:sp>
        <p:sp>
          <p:nvSpPr>
            <p:cNvPr id="222" name="TextBox 221"/>
            <p:cNvSpPr txBox="1"/>
            <p:nvPr/>
          </p:nvSpPr>
          <p:spPr>
            <a:xfrm>
              <a:off x="7406144" y="-755592"/>
              <a:ext cx="593068" cy="369332"/>
            </a:xfrm>
            <a:prstGeom prst="rect">
              <a:avLst/>
            </a:prstGeom>
            <a:noFill/>
          </p:spPr>
          <p:txBody>
            <a:bodyPr wrap="square" rtlCol="0">
              <a:spAutoFit/>
            </a:bodyPr>
            <a:lstStyle/>
            <a:p>
              <a:pPr algn="ctr" defTabSz="914400" eaLnBrk="0" fontAlgn="base" hangingPunct="0">
                <a:spcBef>
                  <a:spcPct val="0"/>
                </a:spcBef>
                <a:spcAft>
                  <a:spcPct val="0"/>
                </a:spcAft>
              </a:pPr>
              <a:r>
                <a:rPr lang="en-US" sz="600" b="1" dirty="0" smtClean="0">
                  <a:solidFill>
                    <a:prstClr val="white"/>
                  </a:solidFill>
                  <a:latin typeface="Calibri Light" panose="020F0302020204030204"/>
                  <a:cs typeface="Times New Roman" pitchFamily="18" charset="0"/>
                </a:rPr>
                <a:t>myVA Task Force Transition</a:t>
              </a:r>
              <a:endParaRPr lang="en-US" sz="600" b="1" dirty="0">
                <a:solidFill>
                  <a:prstClr val="white"/>
                </a:solidFill>
                <a:latin typeface="Calibri Light" panose="020F0302020204030204"/>
              </a:endParaRPr>
            </a:p>
          </p:txBody>
        </p:sp>
      </p:grpSp>
      <p:grpSp>
        <p:nvGrpSpPr>
          <p:cNvPr id="223" name="Group 222"/>
          <p:cNvGrpSpPr/>
          <p:nvPr userDrawn="1"/>
        </p:nvGrpSpPr>
        <p:grpSpPr>
          <a:xfrm>
            <a:off x="1769080" y="11632"/>
            <a:ext cx="770206" cy="484134"/>
            <a:chOff x="7317575" y="-807541"/>
            <a:chExt cx="770206" cy="652938"/>
          </a:xfrm>
        </p:grpSpPr>
        <p:sp>
          <p:nvSpPr>
            <p:cNvPr id="224" name="Rectangle 62"/>
            <p:cNvSpPr>
              <a:spLocks noChangeArrowheads="1"/>
            </p:cNvSpPr>
            <p:nvPr/>
          </p:nvSpPr>
          <p:spPr bwMode="gray">
            <a:xfrm>
              <a:off x="7317575" y="-807541"/>
              <a:ext cx="770206" cy="652938"/>
            </a:xfrm>
            <a:prstGeom prst="diamond">
              <a:avLst/>
            </a:prstGeom>
            <a:solidFill>
              <a:srgbClr val="1B8D4C"/>
            </a:solidFill>
            <a:ln w="12700">
              <a:solidFill>
                <a:schemeClr val="accent1">
                  <a:lumMod val="20000"/>
                  <a:lumOff val="80000"/>
                </a:schemeClr>
              </a:solidFill>
              <a:miter lim="800000"/>
              <a:headEnd/>
              <a:tailEnd/>
            </a:ln>
            <a:extLst/>
          </p:spPr>
          <p:txBody>
            <a:bodyPr wrap="square" lIns="0" tIns="0" rIns="0" bIns="0" anchor="ctr">
              <a:no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6pPr>
              <a:lvl7pPr marL="29718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7pPr>
              <a:lvl8pPr marL="34290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8pPr>
              <a:lvl9pPr marL="38862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9pPr>
            </a:lstStyle>
            <a:p>
              <a:pPr algn="ctr" defTabSz="914400" eaLnBrk="1" fontAlgn="base" hangingPunct="1">
                <a:spcBef>
                  <a:spcPct val="0"/>
                </a:spcBef>
                <a:spcAft>
                  <a:spcPct val="0"/>
                </a:spcAft>
              </a:pPr>
              <a:endParaRPr lang="en-US" altLang="en-US" sz="700" i="1" dirty="0">
                <a:solidFill>
                  <a:srgbClr val="FFFFFF"/>
                </a:solidFill>
                <a:cs typeface="Times New Roman" pitchFamily="18" charset="0"/>
              </a:endParaRPr>
            </a:p>
          </p:txBody>
        </p:sp>
        <p:sp>
          <p:nvSpPr>
            <p:cNvPr id="225" name="TextBox 224"/>
            <p:cNvSpPr txBox="1"/>
            <p:nvPr/>
          </p:nvSpPr>
          <p:spPr>
            <a:xfrm>
              <a:off x="7406144" y="-635313"/>
              <a:ext cx="593068" cy="249054"/>
            </a:xfrm>
            <a:prstGeom prst="rect">
              <a:avLst/>
            </a:prstGeom>
            <a:noFill/>
          </p:spPr>
          <p:txBody>
            <a:bodyPr wrap="square" rtlCol="0">
              <a:spAutoFit/>
            </a:bodyPr>
            <a:lstStyle/>
            <a:p>
              <a:pPr algn="ctr" defTabSz="914400" eaLnBrk="0" fontAlgn="base" hangingPunct="0">
                <a:spcBef>
                  <a:spcPct val="0"/>
                </a:spcBef>
                <a:spcAft>
                  <a:spcPct val="0"/>
                </a:spcAft>
              </a:pPr>
              <a:r>
                <a:rPr lang="en-US" sz="600" b="1" dirty="0" smtClean="0">
                  <a:solidFill>
                    <a:prstClr val="white"/>
                  </a:solidFill>
                  <a:latin typeface="Calibri Light" panose="020F0302020204030204"/>
                  <a:cs typeface="Times New Roman" pitchFamily="18" charset="0"/>
                </a:rPr>
                <a:t>6/1/2015</a:t>
              </a:r>
              <a:endParaRPr lang="en-US" sz="600" b="1" dirty="0">
                <a:solidFill>
                  <a:prstClr val="white"/>
                </a:solidFill>
                <a:latin typeface="Calibri Light" panose="020F0302020204030204"/>
              </a:endParaRPr>
            </a:p>
          </p:txBody>
        </p:sp>
      </p:grpSp>
      <p:sp>
        <p:nvSpPr>
          <p:cNvPr id="226" name="Right Arrow 225"/>
          <p:cNvSpPr>
            <a:spLocks/>
          </p:cNvSpPr>
          <p:nvPr userDrawn="1"/>
        </p:nvSpPr>
        <p:spPr>
          <a:xfrm flipH="1">
            <a:off x="42711" y="8605"/>
            <a:ext cx="730244" cy="267533"/>
          </a:xfrm>
          <a:prstGeom prst="rightArrow">
            <a:avLst>
              <a:gd name="adj1" fmla="val 79777"/>
              <a:gd name="adj2" fmla="val 28638"/>
            </a:avLst>
          </a:prstGeom>
          <a:solidFill>
            <a:srgbClr val="1B8D4C"/>
          </a:solidFill>
          <a:ln>
            <a:noFill/>
          </a:ln>
          <a:extLst/>
        </p:spPr>
        <p:txBody>
          <a:bodyPr wrap="square" lIns="45720" rIns="45720" anchor="ctr">
            <a:spAutoFit/>
          </a:bodyPr>
          <a:lstStyle/>
          <a:p>
            <a:pPr algn="ctr" defTabSz="914400" eaLnBrk="0" fontAlgn="base" hangingPunct="0">
              <a:spcBef>
                <a:spcPct val="20000"/>
              </a:spcBef>
              <a:spcAft>
                <a:spcPct val="0"/>
              </a:spcAft>
            </a:pPr>
            <a:r>
              <a:rPr lang="en-US" altLang="en-US" sz="800" b="1" dirty="0" smtClean="0">
                <a:solidFill>
                  <a:prstClr val="white"/>
                </a:solidFill>
                <a:latin typeface="Arial Narrow" pitchFamily="34" charset="0"/>
              </a:rPr>
              <a:t>   Past</a:t>
            </a:r>
            <a:endParaRPr lang="en-US" altLang="en-US" sz="800" b="1" dirty="0">
              <a:solidFill>
                <a:prstClr val="white"/>
              </a:solidFill>
              <a:latin typeface="Arial Narrow" pitchFamily="34" charset="0"/>
            </a:endParaRPr>
          </a:p>
        </p:txBody>
      </p:sp>
      <p:sp>
        <p:nvSpPr>
          <p:cNvPr id="245" name="TextBox 244"/>
          <p:cNvSpPr txBox="1">
            <a:spLocks/>
          </p:cNvSpPr>
          <p:nvPr userDrawn="1"/>
        </p:nvSpPr>
        <p:spPr>
          <a:xfrm>
            <a:off x="3790191" y="574794"/>
            <a:ext cx="466038" cy="138499"/>
          </a:xfrm>
          <a:prstGeom prst="rect">
            <a:avLst/>
          </a:prstGeom>
          <a:noFill/>
          <a:ln>
            <a:noFill/>
          </a:ln>
          <a:extLst/>
        </p:spPr>
        <p:txBody>
          <a:bodyPr wrap="square" lIns="0" tIns="0" rIns="0" bIns="0">
            <a:spAutoFit/>
          </a:bodyPr>
          <a:lstStyle>
            <a:defPPr>
              <a:defRPr lang="en-US"/>
            </a:defPPr>
            <a:lvl1pPr algn="ctr" fontAlgn="base">
              <a:spcBef>
                <a:spcPct val="20000"/>
              </a:spcBef>
              <a:spcAft>
                <a:spcPct val="0"/>
              </a:spcAft>
              <a:defRPr sz="800" b="1" i="1">
                <a:solidFill>
                  <a:srgbClr val="000000"/>
                </a:solidFill>
                <a:latin typeface="Arial" pitchFamily="34" charset="0"/>
                <a:ea typeface="ＭＳ Ｐゴシック" pitchFamily="34" charset="-128"/>
              </a:defRPr>
            </a:lvl1pPr>
            <a:lvl2pPr marL="742950" indent="-285750" eaLnBrk="0" hangingPunct="0">
              <a:defRPr b="1">
                <a:latin typeface="Arial" pitchFamily="34" charset="0"/>
                <a:ea typeface="ＭＳ Ｐゴシック" pitchFamily="34" charset="-128"/>
              </a:defRPr>
            </a:lvl2pPr>
            <a:lvl3pPr marL="1143000" indent="-228600" eaLnBrk="0" hangingPunct="0">
              <a:defRPr b="1">
                <a:latin typeface="Arial" pitchFamily="34" charset="0"/>
                <a:ea typeface="ＭＳ Ｐゴシック" pitchFamily="34" charset="-128"/>
              </a:defRPr>
            </a:lvl3pPr>
            <a:lvl4pPr marL="1600200" indent="-228600" eaLnBrk="0" hangingPunct="0">
              <a:defRPr b="1">
                <a:latin typeface="Arial" pitchFamily="34" charset="0"/>
                <a:ea typeface="ＭＳ Ｐゴシック" pitchFamily="34" charset="-128"/>
              </a:defRPr>
            </a:lvl4pPr>
            <a:lvl5pPr marL="2057400" indent="-228600" eaLnBrk="0" hangingPunct="0">
              <a:defRPr b="1">
                <a:latin typeface="Arial" pitchFamily="34" charset="0"/>
                <a:ea typeface="ＭＳ Ｐゴシック" pitchFamily="34" charset="-128"/>
              </a:defRPr>
            </a:lvl5pPr>
            <a:lvl6pPr marL="2514600" indent="-228600" algn="r" eaLnBrk="0" fontAlgn="base" hangingPunct="0">
              <a:spcBef>
                <a:spcPct val="20000"/>
              </a:spcBef>
              <a:spcAft>
                <a:spcPct val="0"/>
              </a:spcAft>
              <a:defRPr b="1">
                <a:latin typeface="Arial" pitchFamily="34" charset="0"/>
                <a:ea typeface="ＭＳ Ｐゴシック" pitchFamily="34" charset="-128"/>
              </a:defRPr>
            </a:lvl6pPr>
            <a:lvl7pPr marL="2971800" indent="-228600" algn="r" eaLnBrk="0" fontAlgn="base" hangingPunct="0">
              <a:spcBef>
                <a:spcPct val="20000"/>
              </a:spcBef>
              <a:spcAft>
                <a:spcPct val="0"/>
              </a:spcAft>
              <a:defRPr b="1">
                <a:latin typeface="Arial" pitchFamily="34" charset="0"/>
                <a:ea typeface="ＭＳ Ｐゴシック" pitchFamily="34" charset="-128"/>
              </a:defRPr>
            </a:lvl7pPr>
            <a:lvl8pPr marL="3429000" indent="-228600" algn="r" eaLnBrk="0" fontAlgn="base" hangingPunct="0">
              <a:spcBef>
                <a:spcPct val="20000"/>
              </a:spcBef>
              <a:spcAft>
                <a:spcPct val="0"/>
              </a:spcAft>
              <a:defRPr b="1">
                <a:latin typeface="Arial" pitchFamily="34" charset="0"/>
                <a:ea typeface="ＭＳ Ｐゴシック" pitchFamily="34" charset="-128"/>
              </a:defRPr>
            </a:lvl8pPr>
            <a:lvl9pPr marL="3886200" indent="-228600" algn="r" eaLnBrk="0" fontAlgn="base" hangingPunct="0">
              <a:spcBef>
                <a:spcPct val="20000"/>
              </a:spcBef>
              <a:spcAft>
                <a:spcPct val="0"/>
              </a:spcAft>
              <a:defRPr b="1">
                <a:latin typeface="Arial" pitchFamily="34" charset="0"/>
                <a:ea typeface="ＭＳ Ｐゴシック" pitchFamily="34" charset="-128"/>
              </a:defRPr>
            </a:lvl9pPr>
          </a:lstStyle>
          <a:p>
            <a:pPr defTabSz="914400" eaLnBrk="0" hangingPunct="0"/>
            <a:r>
              <a:rPr lang="en-US" b="0" dirty="0" smtClean="0"/>
              <a:t>Jan</a:t>
            </a:r>
            <a:r>
              <a:rPr lang="en-US" dirty="0" smtClean="0"/>
              <a:t> </a:t>
            </a:r>
            <a:r>
              <a:rPr lang="en-US" sz="900" dirty="0" smtClean="0">
                <a:solidFill>
                  <a:prstClr val="black">
                    <a:lumMod val="50000"/>
                    <a:lumOff val="50000"/>
                  </a:prstClr>
                </a:solidFill>
              </a:rPr>
              <a:t>2016</a:t>
            </a:r>
            <a:endParaRPr lang="en-US" sz="900" dirty="0">
              <a:solidFill>
                <a:prstClr val="black">
                  <a:lumMod val="50000"/>
                  <a:lumOff val="50000"/>
                </a:prstClr>
              </a:solidFill>
            </a:endParaRPr>
          </a:p>
        </p:txBody>
      </p:sp>
      <p:sp>
        <p:nvSpPr>
          <p:cNvPr id="246" name="TextBox 245"/>
          <p:cNvSpPr txBox="1">
            <a:spLocks/>
          </p:cNvSpPr>
          <p:nvPr userDrawn="1"/>
        </p:nvSpPr>
        <p:spPr>
          <a:xfrm>
            <a:off x="7442375" y="442734"/>
            <a:ext cx="297091"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ctr" fontAlgn="base">
              <a:spcBef>
                <a:spcPct val="20000"/>
              </a:spcBef>
              <a:spcAft>
                <a:spcPct val="0"/>
              </a:spcAft>
              <a:defRPr sz="800" b="1" i="1">
                <a:solidFill>
                  <a:srgbClr val="000000"/>
                </a:solidFill>
                <a:latin typeface="Arial" pitchFamily="34" charset="0"/>
                <a:ea typeface="ＭＳ Ｐゴシック" pitchFamily="34" charset="-128"/>
              </a:defRPr>
            </a:lvl1pPr>
            <a:lvl2pPr marL="742950" indent="-285750" eaLnBrk="0" hangingPunct="0">
              <a:defRPr b="1">
                <a:latin typeface="Arial" pitchFamily="34" charset="0"/>
                <a:ea typeface="ＭＳ Ｐゴシック" pitchFamily="34" charset="-128"/>
              </a:defRPr>
            </a:lvl2pPr>
            <a:lvl3pPr marL="1143000" indent="-228600" eaLnBrk="0" hangingPunct="0">
              <a:defRPr b="1">
                <a:latin typeface="Arial" pitchFamily="34" charset="0"/>
                <a:ea typeface="ＭＳ Ｐゴシック" pitchFamily="34" charset="-128"/>
              </a:defRPr>
            </a:lvl3pPr>
            <a:lvl4pPr marL="1600200" indent="-228600" eaLnBrk="0" hangingPunct="0">
              <a:defRPr b="1">
                <a:latin typeface="Arial" pitchFamily="34" charset="0"/>
                <a:ea typeface="ＭＳ Ｐゴシック" pitchFamily="34" charset="-128"/>
              </a:defRPr>
            </a:lvl4pPr>
            <a:lvl5pPr marL="2057400" indent="-228600" eaLnBrk="0" hangingPunct="0">
              <a:defRPr b="1">
                <a:latin typeface="Arial" pitchFamily="34" charset="0"/>
                <a:ea typeface="ＭＳ Ｐゴシック" pitchFamily="34" charset="-128"/>
              </a:defRPr>
            </a:lvl5pPr>
            <a:lvl6pPr marL="2514600" indent="-228600" algn="r" eaLnBrk="0" fontAlgn="base" hangingPunct="0">
              <a:spcBef>
                <a:spcPct val="20000"/>
              </a:spcBef>
              <a:spcAft>
                <a:spcPct val="0"/>
              </a:spcAft>
              <a:defRPr b="1">
                <a:latin typeface="Arial" pitchFamily="34" charset="0"/>
                <a:ea typeface="ＭＳ Ｐゴシック" pitchFamily="34" charset="-128"/>
              </a:defRPr>
            </a:lvl6pPr>
            <a:lvl7pPr marL="2971800" indent="-228600" algn="r" eaLnBrk="0" fontAlgn="base" hangingPunct="0">
              <a:spcBef>
                <a:spcPct val="20000"/>
              </a:spcBef>
              <a:spcAft>
                <a:spcPct val="0"/>
              </a:spcAft>
              <a:defRPr b="1">
                <a:latin typeface="Arial" pitchFamily="34" charset="0"/>
                <a:ea typeface="ＭＳ Ｐゴシック" pitchFamily="34" charset="-128"/>
              </a:defRPr>
            </a:lvl7pPr>
            <a:lvl8pPr marL="3429000" indent="-228600" algn="r" eaLnBrk="0" fontAlgn="base" hangingPunct="0">
              <a:spcBef>
                <a:spcPct val="20000"/>
              </a:spcBef>
              <a:spcAft>
                <a:spcPct val="0"/>
              </a:spcAft>
              <a:defRPr b="1">
                <a:latin typeface="Arial" pitchFamily="34" charset="0"/>
                <a:ea typeface="ＭＳ Ｐゴシック" pitchFamily="34" charset="-128"/>
              </a:defRPr>
            </a:lvl8pPr>
            <a:lvl9pPr marL="3886200" indent="-228600" algn="r" eaLnBrk="0" fontAlgn="base" hangingPunct="0">
              <a:spcBef>
                <a:spcPct val="20000"/>
              </a:spcBef>
              <a:spcAft>
                <a:spcPct val="0"/>
              </a:spcAft>
              <a:defRPr b="1">
                <a:latin typeface="Arial" pitchFamily="34" charset="0"/>
                <a:ea typeface="ＭＳ Ｐゴシック" pitchFamily="34" charset="-128"/>
              </a:defRPr>
            </a:lvl9pPr>
          </a:lstStyle>
          <a:p>
            <a:pPr defTabSz="914400" eaLnBrk="0" hangingPunct="0">
              <a:spcBef>
                <a:spcPts val="0"/>
              </a:spcBef>
            </a:pPr>
            <a:r>
              <a:rPr lang="en-US" b="0" dirty="0" smtClean="0"/>
              <a:t>Jan</a:t>
            </a:r>
          </a:p>
          <a:p>
            <a:pPr defTabSz="914400" eaLnBrk="0" hangingPunct="0">
              <a:spcBef>
                <a:spcPts val="0"/>
              </a:spcBef>
            </a:pPr>
            <a:r>
              <a:rPr lang="en-US" sz="900" dirty="0" smtClean="0">
                <a:solidFill>
                  <a:prstClr val="black">
                    <a:lumMod val="50000"/>
                    <a:lumOff val="50000"/>
                  </a:prstClr>
                </a:solidFill>
              </a:rPr>
              <a:t>2018</a:t>
            </a:r>
            <a:endParaRPr lang="en-US" sz="900" dirty="0">
              <a:solidFill>
                <a:prstClr val="black">
                  <a:lumMod val="50000"/>
                  <a:lumOff val="50000"/>
                </a:prstClr>
              </a:solidFill>
            </a:endParaRPr>
          </a:p>
        </p:txBody>
      </p:sp>
      <p:sp>
        <p:nvSpPr>
          <p:cNvPr id="247" name="TextBox 246"/>
          <p:cNvSpPr txBox="1">
            <a:spLocks/>
          </p:cNvSpPr>
          <p:nvPr userDrawn="1"/>
        </p:nvSpPr>
        <p:spPr>
          <a:xfrm>
            <a:off x="6530008" y="442734"/>
            <a:ext cx="297091"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ctr" fontAlgn="base">
              <a:spcBef>
                <a:spcPct val="20000"/>
              </a:spcBef>
              <a:spcAft>
                <a:spcPct val="0"/>
              </a:spcAft>
              <a:defRPr sz="800" b="1" i="1">
                <a:solidFill>
                  <a:srgbClr val="000000"/>
                </a:solidFill>
                <a:latin typeface="Arial" pitchFamily="34" charset="0"/>
                <a:ea typeface="ＭＳ Ｐゴシック" pitchFamily="34" charset="-128"/>
              </a:defRPr>
            </a:lvl1pPr>
            <a:lvl2pPr marL="742950" indent="-285750" eaLnBrk="0" hangingPunct="0">
              <a:defRPr b="1">
                <a:latin typeface="Arial" pitchFamily="34" charset="0"/>
                <a:ea typeface="ＭＳ Ｐゴシック" pitchFamily="34" charset="-128"/>
              </a:defRPr>
            </a:lvl2pPr>
            <a:lvl3pPr marL="1143000" indent="-228600" eaLnBrk="0" hangingPunct="0">
              <a:defRPr b="1">
                <a:latin typeface="Arial" pitchFamily="34" charset="0"/>
                <a:ea typeface="ＭＳ Ｐゴシック" pitchFamily="34" charset="-128"/>
              </a:defRPr>
            </a:lvl3pPr>
            <a:lvl4pPr marL="1600200" indent="-228600" eaLnBrk="0" hangingPunct="0">
              <a:defRPr b="1">
                <a:latin typeface="Arial" pitchFamily="34" charset="0"/>
                <a:ea typeface="ＭＳ Ｐゴシック" pitchFamily="34" charset="-128"/>
              </a:defRPr>
            </a:lvl4pPr>
            <a:lvl5pPr marL="2057400" indent="-228600" eaLnBrk="0" hangingPunct="0">
              <a:defRPr b="1">
                <a:latin typeface="Arial" pitchFamily="34" charset="0"/>
                <a:ea typeface="ＭＳ Ｐゴシック" pitchFamily="34" charset="-128"/>
              </a:defRPr>
            </a:lvl5pPr>
            <a:lvl6pPr marL="2514600" indent="-228600" algn="r" eaLnBrk="0" fontAlgn="base" hangingPunct="0">
              <a:spcBef>
                <a:spcPct val="20000"/>
              </a:spcBef>
              <a:spcAft>
                <a:spcPct val="0"/>
              </a:spcAft>
              <a:defRPr b="1">
                <a:latin typeface="Arial" pitchFamily="34" charset="0"/>
                <a:ea typeface="ＭＳ Ｐゴシック" pitchFamily="34" charset="-128"/>
              </a:defRPr>
            </a:lvl6pPr>
            <a:lvl7pPr marL="2971800" indent="-228600" algn="r" eaLnBrk="0" fontAlgn="base" hangingPunct="0">
              <a:spcBef>
                <a:spcPct val="20000"/>
              </a:spcBef>
              <a:spcAft>
                <a:spcPct val="0"/>
              </a:spcAft>
              <a:defRPr b="1">
                <a:latin typeface="Arial" pitchFamily="34" charset="0"/>
                <a:ea typeface="ＭＳ Ｐゴシック" pitchFamily="34" charset="-128"/>
              </a:defRPr>
            </a:lvl7pPr>
            <a:lvl8pPr marL="3429000" indent="-228600" algn="r" eaLnBrk="0" fontAlgn="base" hangingPunct="0">
              <a:spcBef>
                <a:spcPct val="20000"/>
              </a:spcBef>
              <a:spcAft>
                <a:spcPct val="0"/>
              </a:spcAft>
              <a:defRPr b="1">
                <a:latin typeface="Arial" pitchFamily="34" charset="0"/>
                <a:ea typeface="ＭＳ Ｐゴシック" pitchFamily="34" charset="-128"/>
              </a:defRPr>
            </a:lvl8pPr>
            <a:lvl9pPr marL="3886200" indent="-228600" algn="r" eaLnBrk="0" fontAlgn="base" hangingPunct="0">
              <a:spcBef>
                <a:spcPct val="20000"/>
              </a:spcBef>
              <a:spcAft>
                <a:spcPct val="0"/>
              </a:spcAft>
              <a:defRPr b="1">
                <a:latin typeface="Arial" pitchFamily="34" charset="0"/>
                <a:ea typeface="ＭＳ Ｐゴシック" pitchFamily="34" charset="-128"/>
              </a:defRPr>
            </a:lvl9pPr>
          </a:lstStyle>
          <a:p>
            <a:pPr defTabSz="914400" eaLnBrk="0" hangingPunct="0">
              <a:spcBef>
                <a:spcPts val="0"/>
              </a:spcBef>
            </a:pPr>
            <a:r>
              <a:rPr lang="en-US" b="0" dirty="0" smtClean="0"/>
              <a:t>Jan</a:t>
            </a:r>
          </a:p>
          <a:p>
            <a:pPr defTabSz="914400" eaLnBrk="0" hangingPunct="0">
              <a:spcBef>
                <a:spcPts val="0"/>
              </a:spcBef>
            </a:pPr>
            <a:r>
              <a:rPr lang="en-US" sz="900" dirty="0" smtClean="0">
                <a:solidFill>
                  <a:prstClr val="black">
                    <a:lumMod val="50000"/>
                    <a:lumOff val="50000"/>
                  </a:prstClr>
                </a:solidFill>
              </a:rPr>
              <a:t>2017</a:t>
            </a:r>
            <a:endParaRPr lang="en-US" sz="900" dirty="0">
              <a:solidFill>
                <a:prstClr val="black">
                  <a:lumMod val="50000"/>
                  <a:lumOff val="50000"/>
                </a:prstClr>
              </a:solidFill>
            </a:endParaRPr>
          </a:p>
        </p:txBody>
      </p:sp>
      <p:sp>
        <p:nvSpPr>
          <p:cNvPr id="251" name="Slide Number Placeholder 5"/>
          <p:cNvSpPr>
            <a:spLocks noGrp="1"/>
          </p:cNvSpPr>
          <p:nvPr>
            <p:ph type="sldNum" sz="quarter" idx="4"/>
          </p:nvPr>
        </p:nvSpPr>
        <p:spPr>
          <a:xfrm>
            <a:off x="7010400" y="6709916"/>
            <a:ext cx="2133600" cy="14808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defRPr>
            </a:lvl1pPr>
          </a:lstStyle>
          <a:p>
            <a:pPr defTabSz="914400" fontAlgn="base">
              <a:spcBef>
                <a:spcPct val="0"/>
              </a:spcBef>
              <a:spcAft>
                <a:spcPct val="0"/>
              </a:spcAft>
              <a:defRPr/>
            </a:pPr>
            <a:fld id="{B2FED46C-27D8-4AA6-B8EE-A1CFD43101E7}" type="slidenum">
              <a:rPr lang="en-US" altLang="en-US"/>
              <a:pPr defTabSz="914400" fontAlgn="base">
                <a:spcBef>
                  <a:spcPct val="0"/>
                </a:spcBef>
                <a:spcAft>
                  <a:spcPct val="0"/>
                </a:spcAft>
                <a:defRPr/>
              </a:pPr>
              <a:t>‹#›</a:t>
            </a:fld>
            <a:endParaRPr lang="en-US" altLang="en-US" dirty="0"/>
          </a:p>
        </p:txBody>
      </p:sp>
      <p:sp>
        <p:nvSpPr>
          <p:cNvPr id="249" name="Rectangle 241"/>
          <p:cNvSpPr>
            <a:spLocks noChangeArrowheads="1"/>
          </p:cNvSpPr>
          <p:nvPr userDrawn="1"/>
        </p:nvSpPr>
        <p:spPr bwMode="auto">
          <a:xfrm>
            <a:off x="-189" y="6511089"/>
            <a:ext cx="956369" cy="19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6638" tIns="46638" rIns="46638" bIns="46638">
            <a:sp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6pPr>
            <a:lvl7pPr marL="29718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7pPr>
            <a:lvl8pPr marL="34290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8pPr>
            <a:lvl9pPr marL="3886200" indent="-228600" algn="r" eaLnBrk="0" fontAlgn="base" hangingPunct="0">
              <a:spcBef>
                <a:spcPct val="20000"/>
              </a:spcBef>
              <a:spcAft>
                <a:spcPct val="0"/>
              </a:spcAft>
              <a:defRPr b="1">
                <a:solidFill>
                  <a:schemeClr val="tx1"/>
                </a:solidFill>
                <a:latin typeface="Arial" pitchFamily="34" charset="0"/>
                <a:ea typeface="ＭＳ Ｐゴシック" pitchFamily="34" charset="-128"/>
              </a:defRPr>
            </a:lvl9pPr>
          </a:lstStyle>
          <a:p>
            <a:pPr defTabSz="914400" eaLnBrk="1" fontAlgn="base" hangingPunct="1">
              <a:lnSpc>
                <a:spcPts val="800"/>
              </a:lnSpc>
              <a:spcBef>
                <a:spcPct val="20000"/>
              </a:spcBef>
              <a:spcAft>
                <a:spcPct val="0"/>
              </a:spcAft>
            </a:pPr>
            <a:r>
              <a:rPr lang="en-US" altLang="en-US" sz="700" dirty="0" smtClean="0">
                <a:solidFill>
                  <a:srgbClr val="4472C4">
                    <a:lumMod val="60000"/>
                    <a:lumOff val="40000"/>
                  </a:srgbClr>
                </a:solidFill>
                <a:latin typeface="Arial Narrow" pitchFamily="34" charset="0"/>
              </a:rPr>
              <a:t>FISCAL CALENDAR</a:t>
            </a:r>
          </a:p>
        </p:txBody>
      </p:sp>
    </p:spTree>
    <p:extLst>
      <p:ext uri="{BB962C8B-B14F-4D97-AF65-F5344CB8AC3E}">
        <p14:creationId xmlns:p14="http://schemas.microsoft.com/office/powerpoint/2010/main" val="20302856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yVA.color.vector.tag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29" y="819136"/>
            <a:ext cx="5053632" cy="1815106"/>
          </a:xfrm>
          <a:prstGeom prst="rect">
            <a:avLst/>
          </a:prstGeom>
        </p:spPr>
      </p:pic>
      <p:sp>
        <p:nvSpPr>
          <p:cNvPr id="8" name="Rectangle 7"/>
          <p:cNvSpPr/>
          <p:nvPr/>
        </p:nvSpPr>
        <p:spPr>
          <a:xfrm>
            <a:off x="0" y="5376863"/>
            <a:ext cx="9144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3. VA-PRIMARY-HORIZONTAL-WHITE-VECTOR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5687901"/>
            <a:ext cx="3886200" cy="865218"/>
          </a:xfrm>
          <a:prstGeom prst="rect">
            <a:avLst/>
          </a:prstGeom>
        </p:spPr>
      </p:pic>
      <p:sp>
        <p:nvSpPr>
          <p:cNvPr id="6" name="Title 1"/>
          <p:cNvSpPr txBox="1">
            <a:spLocks/>
          </p:cNvSpPr>
          <p:nvPr/>
        </p:nvSpPr>
        <p:spPr>
          <a:xfrm>
            <a:off x="1397169" y="2889966"/>
            <a:ext cx="6349661" cy="19136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dirty="0" smtClean="0">
                <a:solidFill>
                  <a:schemeClr val="accent2"/>
                </a:solidFill>
              </a:rPr>
              <a:t>MyVA Update</a:t>
            </a:r>
          </a:p>
        </p:txBody>
      </p:sp>
      <p:sp>
        <p:nvSpPr>
          <p:cNvPr id="10" name="Title 1"/>
          <p:cNvSpPr txBox="1">
            <a:spLocks/>
          </p:cNvSpPr>
          <p:nvPr/>
        </p:nvSpPr>
        <p:spPr>
          <a:xfrm>
            <a:off x="1684337" y="4803636"/>
            <a:ext cx="5775325" cy="45053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2000" smtClean="0"/>
              <a:t>December </a:t>
            </a:r>
            <a:r>
              <a:rPr lang="en-US" sz="2000" dirty="0" smtClean="0"/>
              <a:t>10, 2015</a:t>
            </a:r>
          </a:p>
        </p:txBody>
      </p:sp>
    </p:spTree>
    <p:extLst>
      <p:ext uri="{BB962C8B-B14F-4D97-AF65-F5344CB8AC3E}">
        <p14:creationId xmlns:p14="http://schemas.microsoft.com/office/powerpoint/2010/main" val="367068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41EF36-27DE-431A-9A32-80B4F83D9109}" type="slidenum">
              <a:rPr lang="en-US" altLang="en-US" smtClean="0"/>
              <a:pPr/>
              <a:t>10</a:t>
            </a:fld>
            <a:endParaRPr lang="en-US" altLang="en-US" dirty="0"/>
          </a:p>
        </p:txBody>
      </p:sp>
      <p:sp>
        <p:nvSpPr>
          <p:cNvPr id="216" name="TextBox 215"/>
          <p:cNvSpPr txBox="1"/>
          <p:nvPr/>
        </p:nvSpPr>
        <p:spPr>
          <a:xfrm>
            <a:off x="3930637" y="3939530"/>
            <a:ext cx="1803892" cy="1938992"/>
          </a:xfrm>
          <a:prstGeom prst="rect">
            <a:avLst/>
          </a:prstGeom>
          <a:noFill/>
        </p:spPr>
        <p:txBody>
          <a:bodyPr wrap="none" rtlCol="0">
            <a:spAutoFit/>
          </a:bodyPr>
          <a:lstStyle/>
          <a:p>
            <a:r>
              <a:rPr lang="en-US" sz="1200" b="1" u="sng" dirty="0" smtClean="0"/>
              <a:t>Midwest District</a:t>
            </a:r>
          </a:p>
          <a:p>
            <a:r>
              <a:rPr lang="en-US" sz="1200" dirty="0" smtClean="0"/>
              <a:t>DVEO (P) : Chicago Area</a:t>
            </a:r>
          </a:p>
          <a:p>
            <a:r>
              <a:rPr lang="en-US" sz="1200" dirty="0" smtClean="0"/>
              <a:t>DVEO (S) : Minneapolis</a:t>
            </a:r>
          </a:p>
          <a:p>
            <a:r>
              <a:rPr lang="en-US" sz="1200" dirty="0"/>
              <a:t>NCA : </a:t>
            </a:r>
            <a:r>
              <a:rPr lang="en-US" sz="1200" dirty="0" smtClean="0"/>
              <a:t>Indianapolis</a:t>
            </a:r>
          </a:p>
          <a:p>
            <a:r>
              <a:rPr lang="en-US" sz="1200" dirty="0"/>
              <a:t>VHA Vet Centers: </a:t>
            </a:r>
            <a:r>
              <a:rPr lang="en-US" sz="1200" dirty="0" smtClean="0"/>
              <a:t>St. Louis</a:t>
            </a:r>
            <a:endParaRPr lang="en-US" sz="1200" dirty="0"/>
          </a:p>
          <a:p>
            <a:r>
              <a:rPr lang="en-US" sz="1200" dirty="0" smtClean="0"/>
              <a:t>VBA : St. Louis</a:t>
            </a:r>
          </a:p>
          <a:p>
            <a:r>
              <a:rPr lang="en-US" sz="1200" dirty="0" smtClean="0"/>
              <a:t>HRA</a:t>
            </a:r>
            <a:r>
              <a:rPr lang="en-US" sz="1200" dirty="0"/>
              <a:t>: VESO - </a:t>
            </a:r>
            <a:r>
              <a:rPr lang="en-US" sz="1200" dirty="0" smtClean="0"/>
              <a:t>DC</a:t>
            </a:r>
          </a:p>
          <a:p>
            <a:r>
              <a:rPr lang="en-US" sz="1200" dirty="0" smtClean="0"/>
              <a:t>OALC: Chicago</a:t>
            </a:r>
          </a:p>
          <a:p>
            <a:r>
              <a:rPr lang="en-US" sz="1200" dirty="0" smtClean="0"/>
              <a:t>OPA </a:t>
            </a:r>
            <a:r>
              <a:rPr lang="en-US" sz="1200" dirty="0"/>
              <a:t>: </a:t>
            </a:r>
            <a:r>
              <a:rPr lang="en-US" sz="1200" dirty="0" smtClean="0"/>
              <a:t>Chicago </a:t>
            </a:r>
            <a:endParaRPr lang="en-US" sz="1200" dirty="0"/>
          </a:p>
          <a:p>
            <a:r>
              <a:rPr lang="en-US" sz="1200" dirty="0" smtClean="0"/>
              <a:t>OIT:</a:t>
            </a:r>
          </a:p>
        </p:txBody>
      </p:sp>
      <p:sp>
        <p:nvSpPr>
          <p:cNvPr id="218" name="TextBox 217"/>
          <p:cNvSpPr txBox="1"/>
          <p:nvPr/>
        </p:nvSpPr>
        <p:spPr>
          <a:xfrm>
            <a:off x="1841537" y="3939530"/>
            <a:ext cx="1732526" cy="1938992"/>
          </a:xfrm>
          <a:prstGeom prst="rect">
            <a:avLst/>
          </a:prstGeom>
          <a:noFill/>
        </p:spPr>
        <p:txBody>
          <a:bodyPr wrap="none" rtlCol="0">
            <a:spAutoFit/>
          </a:bodyPr>
          <a:lstStyle/>
          <a:p>
            <a:r>
              <a:rPr lang="en-US" sz="1200" b="1" u="sng" dirty="0" smtClean="0"/>
              <a:t>Continental District</a:t>
            </a:r>
          </a:p>
          <a:p>
            <a:r>
              <a:rPr lang="en-US" sz="1200" dirty="0" smtClean="0"/>
              <a:t>DVEO (P) : Denver</a:t>
            </a:r>
          </a:p>
          <a:p>
            <a:r>
              <a:rPr lang="en-US" sz="1200" dirty="0" smtClean="0"/>
              <a:t>DVEO (S) : Dallas</a:t>
            </a:r>
          </a:p>
          <a:p>
            <a:r>
              <a:rPr lang="en-US" sz="1200" dirty="0"/>
              <a:t>NCA : </a:t>
            </a:r>
            <a:r>
              <a:rPr lang="en-US" sz="1200" dirty="0" smtClean="0"/>
              <a:t>Denver</a:t>
            </a:r>
          </a:p>
          <a:p>
            <a:r>
              <a:rPr lang="en-US" sz="1200" dirty="0"/>
              <a:t>VHA Vet Centers: </a:t>
            </a:r>
            <a:r>
              <a:rPr lang="en-US" sz="1200" dirty="0" smtClean="0"/>
              <a:t>Denver</a:t>
            </a:r>
            <a:endParaRPr lang="en-US" sz="1200" dirty="0"/>
          </a:p>
          <a:p>
            <a:r>
              <a:rPr lang="en-US" sz="1200" dirty="0" smtClean="0"/>
              <a:t>VBA : Denver</a:t>
            </a:r>
          </a:p>
          <a:p>
            <a:r>
              <a:rPr lang="en-US" sz="1200" dirty="0"/>
              <a:t>HRA:VESO- </a:t>
            </a:r>
            <a:r>
              <a:rPr lang="en-US" sz="1200" dirty="0" smtClean="0"/>
              <a:t>Seattle</a:t>
            </a:r>
          </a:p>
          <a:p>
            <a:r>
              <a:rPr lang="en-US" sz="1200" dirty="0" smtClean="0"/>
              <a:t>OALC: Chicago</a:t>
            </a:r>
          </a:p>
          <a:p>
            <a:r>
              <a:rPr lang="en-US" sz="1200" dirty="0" smtClean="0"/>
              <a:t>OPA </a:t>
            </a:r>
            <a:r>
              <a:rPr lang="en-US" sz="1200" dirty="0"/>
              <a:t>: </a:t>
            </a:r>
            <a:r>
              <a:rPr lang="en-US" sz="1200" dirty="0" smtClean="0"/>
              <a:t>Dallas</a:t>
            </a:r>
          </a:p>
          <a:p>
            <a:r>
              <a:rPr lang="en-US" sz="1200" dirty="0" smtClean="0"/>
              <a:t>OIT:</a:t>
            </a:r>
          </a:p>
        </p:txBody>
      </p:sp>
      <p:sp>
        <p:nvSpPr>
          <p:cNvPr id="219" name="TextBox 218"/>
          <p:cNvSpPr txBox="1"/>
          <p:nvPr/>
        </p:nvSpPr>
        <p:spPr>
          <a:xfrm>
            <a:off x="5951290" y="3939530"/>
            <a:ext cx="2155847" cy="1938992"/>
          </a:xfrm>
          <a:prstGeom prst="rect">
            <a:avLst/>
          </a:prstGeom>
          <a:noFill/>
        </p:spPr>
        <p:txBody>
          <a:bodyPr wrap="none" rtlCol="0">
            <a:spAutoFit/>
          </a:bodyPr>
          <a:lstStyle/>
          <a:p>
            <a:r>
              <a:rPr lang="en-US" sz="1200" b="1" u="sng" dirty="0" smtClean="0"/>
              <a:t>Southeast District</a:t>
            </a:r>
          </a:p>
          <a:p>
            <a:r>
              <a:rPr lang="en-US" sz="1200" dirty="0" smtClean="0"/>
              <a:t>DVEO (P) : Atlanta</a:t>
            </a:r>
          </a:p>
          <a:p>
            <a:r>
              <a:rPr lang="en-US" sz="1200" dirty="0" smtClean="0"/>
              <a:t>DVEO (S) : Tampa</a:t>
            </a:r>
          </a:p>
          <a:p>
            <a:r>
              <a:rPr lang="en-US" sz="1200" dirty="0"/>
              <a:t>NCA : </a:t>
            </a:r>
            <a:r>
              <a:rPr lang="en-US" sz="1200" dirty="0" smtClean="0"/>
              <a:t>Atlanta</a:t>
            </a:r>
          </a:p>
          <a:p>
            <a:r>
              <a:rPr lang="en-US" sz="1200" dirty="0"/>
              <a:t>VHA Vet Centers: </a:t>
            </a:r>
            <a:r>
              <a:rPr lang="en-US" sz="1200" dirty="0" smtClean="0"/>
              <a:t>St. Petersburg</a:t>
            </a:r>
            <a:endParaRPr lang="en-US" sz="1200" dirty="0"/>
          </a:p>
          <a:p>
            <a:r>
              <a:rPr lang="en-US" sz="1200" dirty="0" smtClean="0"/>
              <a:t>VBA : Nashville </a:t>
            </a:r>
          </a:p>
          <a:p>
            <a:r>
              <a:rPr lang="en-US" sz="1200" dirty="0"/>
              <a:t>HRA:VESO - </a:t>
            </a:r>
            <a:r>
              <a:rPr lang="en-US" sz="1200" dirty="0" smtClean="0"/>
              <a:t>DC</a:t>
            </a:r>
          </a:p>
          <a:p>
            <a:r>
              <a:rPr lang="en-US" sz="1200" dirty="0" smtClean="0"/>
              <a:t>OALC: Silver Spring, MD</a:t>
            </a:r>
          </a:p>
          <a:p>
            <a:r>
              <a:rPr lang="en-US" sz="1200" dirty="0" smtClean="0"/>
              <a:t>OPA : Atlanta </a:t>
            </a:r>
          </a:p>
          <a:p>
            <a:r>
              <a:rPr lang="en-US" sz="1200" dirty="0" smtClean="0"/>
              <a:t>OIT:</a:t>
            </a:r>
          </a:p>
        </p:txBody>
      </p:sp>
      <p:sp>
        <p:nvSpPr>
          <p:cNvPr id="220" name="TextBox 219"/>
          <p:cNvSpPr txBox="1"/>
          <p:nvPr/>
        </p:nvSpPr>
        <p:spPr>
          <a:xfrm>
            <a:off x="7091208" y="1644378"/>
            <a:ext cx="1980222" cy="1938992"/>
          </a:xfrm>
          <a:prstGeom prst="rect">
            <a:avLst/>
          </a:prstGeom>
          <a:noFill/>
        </p:spPr>
        <p:txBody>
          <a:bodyPr wrap="none" rtlCol="0">
            <a:spAutoFit/>
          </a:bodyPr>
          <a:lstStyle/>
          <a:p>
            <a:r>
              <a:rPr lang="en-US" sz="1200" b="1" u="sng" dirty="0" smtClean="0"/>
              <a:t>North Atlantic District</a:t>
            </a:r>
          </a:p>
          <a:p>
            <a:r>
              <a:rPr lang="en-US" sz="1200" dirty="0" smtClean="0"/>
              <a:t>DVEO (P) : New York</a:t>
            </a:r>
          </a:p>
          <a:p>
            <a:r>
              <a:rPr lang="en-US" sz="1200" dirty="0" smtClean="0"/>
              <a:t>DVEO (S) : Washington DC</a:t>
            </a:r>
          </a:p>
          <a:p>
            <a:r>
              <a:rPr lang="en-US" sz="1200" dirty="0"/>
              <a:t>NCA : </a:t>
            </a:r>
            <a:r>
              <a:rPr lang="en-US" sz="1200" dirty="0" smtClean="0"/>
              <a:t>Philadelphia</a:t>
            </a:r>
          </a:p>
          <a:p>
            <a:r>
              <a:rPr lang="en-US" sz="1200" dirty="0"/>
              <a:t>VHA Vet Centers: </a:t>
            </a:r>
            <a:r>
              <a:rPr lang="en-US" sz="1200" dirty="0" smtClean="0"/>
              <a:t>Auburn NH</a:t>
            </a:r>
            <a:endParaRPr lang="en-US" sz="1200" dirty="0"/>
          </a:p>
          <a:p>
            <a:r>
              <a:rPr lang="en-US" sz="1200" dirty="0" smtClean="0"/>
              <a:t>VBA : Philadelphia</a:t>
            </a:r>
          </a:p>
          <a:p>
            <a:r>
              <a:rPr lang="en-US" sz="1200" dirty="0"/>
              <a:t>HRA:VESO - </a:t>
            </a:r>
            <a:r>
              <a:rPr lang="en-US" sz="1200" dirty="0" smtClean="0"/>
              <a:t>DC</a:t>
            </a:r>
          </a:p>
          <a:p>
            <a:r>
              <a:rPr lang="en-US" sz="1200" dirty="0" smtClean="0"/>
              <a:t>OALC: Silver Spring, MD</a:t>
            </a:r>
          </a:p>
          <a:p>
            <a:r>
              <a:rPr lang="en-US" sz="1200" dirty="0" smtClean="0"/>
              <a:t>OPA : New York</a:t>
            </a:r>
          </a:p>
          <a:p>
            <a:r>
              <a:rPr lang="en-US" sz="1200" dirty="0"/>
              <a:t>OIT: </a:t>
            </a:r>
          </a:p>
        </p:txBody>
      </p:sp>
      <p:sp>
        <p:nvSpPr>
          <p:cNvPr id="241" name="5-Point Star 240"/>
          <p:cNvSpPr/>
          <p:nvPr/>
        </p:nvSpPr>
        <p:spPr>
          <a:xfrm>
            <a:off x="851075" y="4308965"/>
            <a:ext cx="174121" cy="150961"/>
          </a:xfrm>
          <a:prstGeom prst="star5">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42" name="5-Point Star 241"/>
          <p:cNvSpPr/>
          <p:nvPr/>
        </p:nvSpPr>
        <p:spPr>
          <a:xfrm>
            <a:off x="820170" y="4842302"/>
            <a:ext cx="174121" cy="150961"/>
          </a:xfrm>
          <a:prstGeom prst="star5">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43" name="5-Point Star 242"/>
          <p:cNvSpPr/>
          <p:nvPr/>
        </p:nvSpPr>
        <p:spPr>
          <a:xfrm>
            <a:off x="851074" y="4497156"/>
            <a:ext cx="174121" cy="150961"/>
          </a:xfrm>
          <a:prstGeom prst="star5">
            <a:avLst/>
          </a:prstGeom>
          <a:solidFill>
            <a:srgbClr val="3333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nvGrpSpPr>
          <p:cNvPr id="228" name="Group 227"/>
          <p:cNvGrpSpPr/>
          <p:nvPr/>
        </p:nvGrpSpPr>
        <p:grpSpPr>
          <a:xfrm>
            <a:off x="1552659" y="1300378"/>
            <a:ext cx="5481380" cy="2776089"/>
            <a:chOff x="1552659" y="1703788"/>
            <a:chExt cx="5481380" cy="2776089"/>
          </a:xfrm>
        </p:grpSpPr>
        <p:grpSp>
          <p:nvGrpSpPr>
            <p:cNvPr id="3" name="Group 2"/>
            <p:cNvGrpSpPr/>
            <p:nvPr/>
          </p:nvGrpSpPr>
          <p:grpSpPr>
            <a:xfrm>
              <a:off x="1552659" y="1703788"/>
              <a:ext cx="5481380" cy="2776089"/>
              <a:chOff x="610398" y="1617824"/>
              <a:chExt cx="7405582" cy="4317248"/>
            </a:xfrm>
          </p:grpSpPr>
          <p:sp>
            <p:nvSpPr>
              <p:cNvPr id="4" name="Freeform 6"/>
              <p:cNvSpPr>
                <a:spLocks/>
              </p:cNvSpPr>
              <p:nvPr/>
            </p:nvSpPr>
            <p:spPr bwMode="auto">
              <a:xfrm>
                <a:off x="5866902" y="3548918"/>
                <a:ext cx="876663" cy="48589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chemeClr val="accent2">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5" name="Freeform 7"/>
              <p:cNvSpPr>
                <a:spLocks/>
              </p:cNvSpPr>
              <p:nvPr/>
            </p:nvSpPr>
            <p:spPr bwMode="auto">
              <a:xfrm>
                <a:off x="5128158" y="3500979"/>
                <a:ext cx="755833" cy="655569"/>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rgbClr val="92D05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6" name="Freeform 5"/>
              <p:cNvSpPr>
                <a:spLocks/>
              </p:cNvSpPr>
              <p:nvPr/>
            </p:nvSpPr>
            <p:spPr bwMode="auto">
              <a:xfrm>
                <a:off x="5316891" y="2410043"/>
                <a:ext cx="646996" cy="751772"/>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rgbClr val="92D05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7" name="Freeform 6"/>
              <p:cNvSpPr>
                <a:spLocks/>
              </p:cNvSpPr>
              <p:nvPr/>
            </p:nvSpPr>
            <p:spPr bwMode="auto">
              <a:xfrm>
                <a:off x="5570974" y="3114665"/>
                <a:ext cx="492450" cy="861788"/>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rgbClr val="92D05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8" name="Freeform 3053"/>
              <p:cNvSpPr>
                <a:spLocks/>
              </p:cNvSpPr>
              <p:nvPr/>
            </p:nvSpPr>
            <p:spPr bwMode="auto">
              <a:xfrm>
                <a:off x="7373183" y="2294845"/>
                <a:ext cx="128559" cy="491097"/>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 name="Freeform 3054"/>
              <p:cNvSpPr>
                <a:spLocks/>
              </p:cNvSpPr>
              <p:nvPr/>
            </p:nvSpPr>
            <p:spPr bwMode="auto">
              <a:xfrm>
                <a:off x="6804950" y="2251135"/>
                <a:ext cx="771357" cy="701935"/>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rgbClr val="774C84"/>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0" name="Freeform 3055"/>
              <p:cNvSpPr>
                <a:spLocks/>
              </p:cNvSpPr>
              <p:nvPr/>
            </p:nvSpPr>
            <p:spPr bwMode="auto">
              <a:xfrm>
                <a:off x="7697153" y="2428547"/>
                <a:ext cx="51424" cy="35996"/>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 name="Freeform 3056"/>
              <p:cNvSpPr>
                <a:spLocks/>
              </p:cNvSpPr>
              <p:nvPr/>
            </p:nvSpPr>
            <p:spPr bwMode="auto">
              <a:xfrm>
                <a:off x="7535168" y="1688045"/>
                <a:ext cx="480812" cy="771357"/>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rgbClr val="774C84"/>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 name="Freeform 3057"/>
              <p:cNvSpPr>
                <a:spLocks/>
              </p:cNvSpPr>
              <p:nvPr/>
            </p:nvSpPr>
            <p:spPr bwMode="auto">
              <a:xfrm>
                <a:off x="7365469" y="2197140"/>
                <a:ext cx="151701" cy="434531"/>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rgbClr val="774C84"/>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3" name="Freeform 3058"/>
              <p:cNvSpPr>
                <a:spLocks/>
              </p:cNvSpPr>
              <p:nvPr/>
            </p:nvSpPr>
            <p:spPr bwMode="auto">
              <a:xfrm>
                <a:off x="7499171" y="2143146"/>
                <a:ext cx="251976" cy="478241"/>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rgbClr val="774C84"/>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4" name="Freeform 3059"/>
              <p:cNvSpPr>
                <a:spLocks/>
              </p:cNvSpPr>
              <p:nvPr/>
            </p:nvSpPr>
            <p:spPr bwMode="auto">
              <a:xfrm>
                <a:off x="7494028" y="2652241"/>
                <a:ext cx="213409" cy="233978"/>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rgbClr val="774C84"/>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5" name="Freeform 3060"/>
              <p:cNvSpPr>
                <a:spLocks/>
              </p:cNvSpPr>
              <p:nvPr/>
            </p:nvSpPr>
            <p:spPr bwMode="auto">
              <a:xfrm>
                <a:off x="7473460" y="2515968"/>
                <a:ext cx="429388" cy="195410"/>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rgbClr val="774C84"/>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6" name="Freeform 2853"/>
              <p:cNvSpPr>
                <a:spLocks/>
              </p:cNvSpPr>
              <p:nvPr/>
            </p:nvSpPr>
            <p:spPr bwMode="auto">
              <a:xfrm>
                <a:off x="7707876" y="2834111"/>
                <a:ext cx="2571" cy="2571"/>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 name="Freeform 2854"/>
              <p:cNvSpPr>
                <a:spLocks/>
              </p:cNvSpPr>
              <p:nvPr/>
            </p:nvSpPr>
            <p:spPr bwMode="auto">
              <a:xfrm>
                <a:off x="2763860" y="3962776"/>
                <a:ext cx="745587" cy="1007828"/>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rgbClr val="D5D00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8" name="Freeform 2855"/>
              <p:cNvSpPr>
                <a:spLocks/>
              </p:cNvSpPr>
              <p:nvPr/>
            </p:nvSpPr>
            <p:spPr bwMode="auto">
              <a:xfrm>
                <a:off x="5393984" y="4626092"/>
                <a:ext cx="719878" cy="601612"/>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9" name="Freeform 2856"/>
              <p:cNvSpPr>
                <a:spLocks/>
              </p:cNvSpPr>
              <p:nvPr/>
            </p:nvSpPr>
            <p:spPr bwMode="auto">
              <a:xfrm>
                <a:off x="3465741" y="4065616"/>
                <a:ext cx="812433" cy="915273"/>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rgbClr val="D5D00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20" name="Freeform 2857"/>
              <p:cNvSpPr>
                <a:spLocks/>
              </p:cNvSpPr>
              <p:nvPr/>
            </p:nvSpPr>
            <p:spPr bwMode="auto">
              <a:xfrm>
                <a:off x="3797399" y="4168455"/>
                <a:ext cx="1699425" cy="1699425"/>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21" name="Freeform 2858"/>
              <p:cNvSpPr>
                <a:spLocks/>
              </p:cNvSpPr>
              <p:nvPr/>
            </p:nvSpPr>
            <p:spPr bwMode="auto">
              <a:xfrm>
                <a:off x="5296286" y="4106752"/>
                <a:ext cx="578473" cy="539908"/>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22" name="Freeform 2859"/>
              <p:cNvSpPr>
                <a:spLocks/>
              </p:cNvSpPr>
              <p:nvPr/>
            </p:nvSpPr>
            <p:spPr bwMode="auto">
              <a:xfrm>
                <a:off x="4285887" y="4047619"/>
                <a:ext cx="1038680" cy="524482"/>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23" name="Freeform 2860"/>
              <p:cNvSpPr>
                <a:spLocks/>
              </p:cNvSpPr>
              <p:nvPr/>
            </p:nvSpPr>
            <p:spPr bwMode="auto">
              <a:xfrm>
                <a:off x="2928404" y="3201763"/>
                <a:ext cx="642748" cy="858711"/>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24" name="Freeform 2861"/>
              <p:cNvSpPr>
                <a:spLocks/>
              </p:cNvSpPr>
              <p:nvPr/>
            </p:nvSpPr>
            <p:spPr bwMode="auto">
              <a:xfrm>
                <a:off x="5558528" y="2299345"/>
                <a:ext cx="683884" cy="323945"/>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rgbClr val="92D05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25" name="Freeform 2862"/>
              <p:cNvSpPr>
                <a:spLocks/>
              </p:cNvSpPr>
              <p:nvPr/>
            </p:nvSpPr>
            <p:spPr bwMode="auto">
              <a:xfrm>
                <a:off x="3517161" y="3461433"/>
                <a:ext cx="868995" cy="61189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26" name="Freeform 2863"/>
              <p:cNvSpPr>
                <a:spLocks/>
              </p:cNvSpPr>
              <p:nvPr/>
            </p:nvSpPr>
            <p:spPr bwMode="auto">
              <a:xfrm>
                <a:off x="1897436" y="2947235"/>
                <a:ext cx="953838" cy="1745703"/>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rgbClr val="D5D00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27" name="Freeform 2864"/>
              <p:cNvSpPr>
                <a:spLocks/>
              </p:cNvSpPr>
              <p:nvPr/>
            </p:nvSpPr>
            <p:spPr bwMode="auto">
              <a:xfrm>
                <a:off x="3334620" y="2769836"/>
                <a:ext cx="843285" cy="707023"/>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28" name="Freeform 2865"/>
              <p:cNvSpPr>
                <a:spLocks/>
              </p:cNvSpPr>
              <p:nvPr/>
            </p:nvSpPr>
            <p:spPr bwMode="auto">
              <a:xfrm>
                <a:off x="5841337" y="3865078"/>
                <a:ext cx="979548" cy="416501"/>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accent2">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29" name="Freeform 2866"/>
              <p:cNvSpPr>
                <a:spLocks/>
              </p:cNvSpPr>
              <p:nvPr/>
            </p:nvSpPr>
            <p:spPr bwMode="auto">
              <a:xfrm>
                <a:off x="6558643" y="3643973"/>
                <a:ext cx="1012971" cy="537337"/>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rgbClr val="774C84"/>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30" name="Freeform 2867"/>
              <p:cNvSpPr>
                <a:spLocks/>
              </p:cNvSpPr>
              <p:nvPr/>
            </p:nvSpPr>
            <p:spPr bwMode="auto">
              <a:xfrm>
                <a:off x="7563901" y="2839253"/>
                <a:ext cx="141405" cy="97698"/>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 name="Freeform 2868"/>
              <p:cNvSpPr>
                <a:spLocks/>
              </p:cNvSpPr>
              <p:nvPr/>
            </p:nvSpPr>
            <p:spPr bwMode="auto">
              <a:xfrm>
                <a:off x="4378443" y="3605408"/>
                <a:ext cx="899847" cy="465349"/>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rgbClr val="92D05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32" name="Freeform 2869"/>
              <p:cNvSpPr>
                <a:spLocks/>
              </p:cNvSpPr>
              <p:nvPr/>
            </p:nvSpPr>
            <p:spPr bwMode="auto">
              <a:xfrm>
                <a:off x="6023877" y="2505024"/>
                <a:ext cx="501343" cy="655603"/>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rgbClr val="92D05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33" name="Freeform 2870"/>
              <p:cNvSpPr>
                <a:spLocks/>
              </p:cNvSpPr>
              <p:nvPr/>
            </p:nvSpPr>
            <p:spPr bwMode="auto">
              <a:xfrm>
                <a:off x="2321650" y="3073213"/>
                <a:ext cx="694168" cy="1210937"/>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rgbClr val="D5D00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34" name="Freeform 2871"/>
              <p:cNvSpPr>
                <a:spLocks/>
              </p:cNvSpPr>
              <p:nvPr/>
            </p:nvSpPr>
            <p:spPr bwMode="auto">
              <a:xfrm>
                <a:off x="7677024" y="2628432"/>
                <a:ext cx="110553" cy="200537"/>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rgbClr val="774C84"/>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35" name="Freeform 2872"/>
              <p:cNvSpPr>
                <a:spLocks/>
              </p:cNvSpPr>
              <p:nvPr/>
            </p:nvSpPr>
            <p:spPr bwMode="auto">
              <a:xfrm>
                <a:off x="6612634" y="3289176"/>
                <a:ext cx="912702" cy="609325"/>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rgbClr val="774C84"/>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36" name="Freeform 2873"/>
              <p:cNvSpPr>
                <a:spLocks/>
              </p:cNvSpPr>
              <p:nvPr/>
            </p:nvSpPr>
            <p:spPr bwMode="auto">
              <a:xfrm>
                <a:off x="6952005" y="3150343"/>
                <a:ext cx="568189" cy="285380"/>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rgbClr val="774C84"/>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37" name="Freeform 2874"/>
              <p:cNvSpPr>
                <a:spLocks/>
              </p:cNvSpPr>
              <p:nvPr/>
            </p:nvSpPr>
            <p:spPr bwMode="auto">
              <a:xfrm>
                <a:off x="4375872" y="3613121"/>
                <a:ext cx="15426" cy="45763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8" name="Freeform 2875"/>
              <p:cNvSpPr>
                <a:spLocks/>
              </p:cNvSpPr>
              <p:nvPr/>
            </p:nvSpPr>
            <p:spPr bwMode="auto">
              <a:xfrm>
                <a:off x="5116317" y="3515424"/>
                <a:ext cx="2571" cy="2571"/>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9" name="Freeform 2876"/>
              <p:cNvSpPr>
                <a:spLocks/>
              </p:cNvSpPr>
              <p:nvPr/>
            </p:nvSpPr>
            <p:spPr bwMode="auto">
              <a:xfrm>
                <a:off x="5126601" y="3502569"/>
                <a:ext cx="444781" cy="15426"/>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40" name="Rectangle 2877"/>
              <p:cNvSpPr>
                <a:spLocks noChangeArrowheads="1"/>
              </p:cNvSpPr>
              <p:nvPr/>
            </p:nvSpPr>
            <p:spPr bwMode="auto">
              <a:xfrm>
                <a:off x="6170423" y="4980888"/>
                <a:ext cx="2571"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41" name="Freeform 2878"/>
              <p:cNvSpPr>
                <a:spLocks/>
              </p:cNvSpPr>
              <p:nvPr/>
            </p:nvSpPr>
            <p:spPr bwMode="auto">
              <a:xfrm>
                <a:off x="6103578" y="4263582"/>
                <a:ext cx="69417" cy="717306"/>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42" name="Freeform 2879"/>
              <p:cNvSpPr>
                <a:spLocks/>
              </p:cNvSpPr>
              <p:nvPr/>
            </p:nvSpPr>
            <p:spPr bwMode="auto">
              <a:xfrm>
                <a:off x="6553501" y="3862507"/>
                <a:ext cx="272525" cy="318803"/>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43" name="Freeform 2880"/>
              <p:cNvSpPr>
                <a:spLocks/>
              </p:cNvSpPr>
              <p:nvPr/>
            </p:nvSpPr>
            <p:spPr bwMode="auto">
              <a:xfrm>
                <a:off x="6754038" y="3677396"/>
                <a:ext cx="2571" cy="2571"/>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44" name="Freeform 2881"/>
              <p:cNvSpPr>
                <a:spLocks/>
              </p:cNvSpPr>
              <p:nvPr/>
            </p:nvSpPr>
            <p:spPr bwMode="auto">
              <a:xfrm>
                <a:off x="6604921" y="3679967"/>
                <a:ext cx="151688" cy="221105"/>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45" name="Freeform 2882"/>
              <p:cNvSpPr>
                <a:spLocks/>
              </p:cNvSpPr>
              <p:nvPr/>
            </p:nvSpPr>
            <p:spPr bwMode="auto">
              <a:xfrm>
                <a:off x="7520194" y="3232615"/>
                <a:ext cx="2571" cy="7713"/>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46" name="Freeform 2883"/>
              <p:cNvSpPr>
                <a:spLocks/>
              </p:cNvSpPr>
              <p:nvPr/>
            </p:nvSpPr>
            <p:spPr bwMode="auto">
              <a:xfrm>
                <a:off x="7396786" y="3137488"/>
                <a:ext cx="123408" cy="10284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47" name="Freeform 2884"/>
              <p:cNvSpPr>
                <a:spLocks/>
              </p:cNvSpPr>
              <p:nvPr/>
            </p:nvSpPr>
            <p:spPr bwMode="auto">
              <a:xfrm>
                <a:off x="7561330" y="2936951"/>
                <a:ext cx="2571" cy="2571"/>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48" name="Freeform 2885"/>
              <p:cNvSpPr>
                <a:spLocks/>
              </p:cNvSpPr>
              <p:nvPr/>
            </p:nvSpPr>
            <p:spPr bwMode="auto">
              <a:xfrm>
                <a:off x="7705305" y="2836682"/>
                <a:ext cx="7713" cy="2571"/>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49" name="Freeform 2886"/>
              <p:cNvSpPr>
                <a:spLocks/>
              </p:cNvSpPr>
              <p:nvPr/>
            </p:nvSpPr>
            <p:spPr bwMode="auto">
              <a:xfrm>
                <a:off x="7404499" y="2836682"/>
                <a:ext cx="303377" cy="10284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50" name="Rectangle 2887"/>
              <p:cNvSpPr>
                <a:spLocks noChangeArrowheads="1"/>
              </p:cNvSpPr>
              <p:nvPr/>
            </p:nvSpPr>
            <p:spPr bwMode="auto">
              <a:xfrm>
                <a:off x="2133967" y="2283919"/>
                <a:ext cx="7713" cy="7713"/>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51" name="Freeform 2888"/>
              <p:cNvSpPr>
                <a:spLocks/>
              </p:cNvSpPr>
              <p:nvPr/>
            </p:nvSpPr>
            <p:spPr bwMode="auto">
              <a:xfrm>
                <a:off x="2141680" y="2019107"/>
                <a:ext cx="2043938" cy="1252073"/>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52" name="Rectangle 2889"/>
              <p:cNvSpPr>
                <a:spLocks noChangeArrowheads="1"/>
              </p:cNvSpPr>
              <p:nvPr/>
            </p:nvSpPr>
            <p:spPr bwMode="auto">
              <a:xfrm>
                <a:off x="1984850" y="2947235"/>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53" name="Freeform 2890"/>
              <p:cNvSpPr>
                <a:spLocks/>
              </p:cNvSpPr>
              <p:nvPr/>
            </p:nvSpPr>
            <p:spPr bwMode="auto">
              <a:xfrm>
                <a:off x="2761289" y="4692937"/>
                <a:ext cx="2571" cy="1286"/>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54" name="Freeform 2891"/>
              <p:cNvSpPr>
                <a:spLocks/>
              </p:cNvSpPr>
              <p:nvPr/>
            </p:nvSpPr>
            <p:spPr bwMode="auto">
              <a:xfrm>
                <a:off x="2923262" y="3199192"/>
                <a:ext cx="102840" cy="758442"/>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55" name="Freeform 2892"/>
              <p:cNvSpPr>
                <a:spLocks/>
              </p:cNvSpPr>
              <p:nvPr/>
            </p:nvSpPr>
            <p:spPr bwMode="auto">
              <a:xfrm>
                <a:off x="1984850" y="2947235"/>
                <a:ext cx="943554" cy="1745703"/>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56" name="Freeform 2893"/>
              <p:cNvSpPr>
                <a:spLocks/>
              </p:cNvSpPr>
              <p:nvPr/>
            </p:nvSpPr>
            <p:spPr bwMode="auto">
              <a:xfrm>
                <a:off x="2709869" y="3127204"/>
                <a:ext cx="5142" cy="5142"/>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57" name="Freeform 2894"/>
              <p:cNvSpPr>
                <a:spLocks/>
              </p:cNvSpPr>
              <p:nvPr/>
            </p:nvSpPr>
            <p:spPr bwMode="auto">
              <a:xfrm>
                <a:off x="3015817" y="3194050"/>
                <a:ext cx="10284" cy="7713"/>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58" name="Freeform 2895"/>
              <p:cNvSpPr>
                <a:spLocks/>
              </p:cNvSpPr>
              <p:nvPr/>
            </p:nvSpPr>
            <p:spPr bwMode="auto">
              <a:xfrm>
                <a:off x="5468543" y="5160858"/>
                <a:ext cx="5142" cy="1286"/>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59" name="Freeform 2896"/>
              <p:cNvSpPr>
                <a:spLocks/>
              </p:cNvSpPr>
              <p:nvPr/>
            </p:nvSpPr>
            <p:spPr bwMode="auto">
              <a:xfrm>
                <a:off x="3794828" y="4937182"/>
                <a:ext cx="2571" cy="5142"/>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0" name="Freeform 2897"/>
              <p:cNvSpPr>
                <a:spLocks/>
              </p:cNvSpPr>
              <p:nvPr/>
            </p:nvSpPr>
            <p:spPr bwMode="auto">
              <a:xfrm>
                <a:off x="3455457" y="4970605"/>
                <a:ext cx="10284" cy="2571"/>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1" name="Freeform 2898"/>
              <p:cNvSpPr>
                <a:spLocks/>
              </p:cNvSpPr>
              <p:nvPr/>
            </p:nvSpPr>
            <p:spPr bwMode="auto">
              <a:xfrm>
                <a:off x="5383700" y="4651802"/>
                <a:ext cx="118266" cy="50905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2" name="Rectangle 2899"/>
              <p:cNvSpPr>
                <a:spLocks noChangeArrowheads="1"/>
              </p:cNvSpPr>
              <p:nvPr/>
            </p:nvSpPr>
            <p:spPr bwMode="auto">
              <a:xfrm>
                <a:off x="2923262" y="3957634"/>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3" name="Freeform 2900"/>
              <p:cNvSpPr>
                <a:spLocks/>
              </p:cNvSpPr>
              <p:nvPr/>
            </p:nvSpPr>
            <p:spPr bwMode="auto">
              <a:xfrm>
                <a:off x="2928404" y="2821256"/>
                <a:ext cx="2465581" cy="2149349"/>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4" name="Freeform 2901"/>
              <p:cNvSpPr>
                <a:spLocks/>
              </p:cNvSpPr>
              <p:nvPr/>
            </p:nvSpPr>
            <p:spPr bwMode="auto">
              <a:xfrm>
                <a:off x="4990339" y="3008938"/>
                <a:ext cx="136263" cy="506485"/>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5" name="Freeform 2902"/>
              <p:cNvSpPr>
                <a:spLocks/>
              </p:cNvSpPr>
              <p:nvPr/>
            </p:nvSpPr>
            <p:spPr bwMode="auto">
              <a:xfrm>
                <a:off x="4874644" y="2193934"/>
                <a:ext cx="125979" cy="81500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6" name="Rectangle 2903"/>
              <p:cNvSpPr>
                <a:spLocks noChangeArrowheads="1"/>
              </p:cNvSpPr>
              <p:nvPr/>
            </p:nvSpPr>
            <p:spPr bwMode="auto">
              <a:xfrm>
                <a:off x="4378443" y="3613121"/>
                <a:ext cx="1286"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7" name="Rectangle 2904"/>
              <p:cNvSpPr>
                <a:spLocks noChangeArrowheads="1"/>
              </p:cNvSpPr>
              <p:nvPr/>
            </p:nvSpPr>
            <p:spPr bwMode="auto">
              <a:xfrm>
                <a:off x="4386156" y="4070758"/>
                <a:ext cx="5142"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8" name="Freeform 2905"/>
              <p:cNvSpPr>
                <a:spLocks/>
              </p:cNvSpPr>
              <p:nvPr/>
            </p:nvSpPr>
            <p:spPr bwMode="auto">
              <a:xfrm>
                <a:off x="5116317" y="3515424"/>
                <a:ext cx="10284" cy="2571"/>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9" name="Freeform 2906"/>
              <p:cNvSpPr>
                <a:spLocks/>
              </p:cNvSpPr>
              <p:nvPr/>
            </p:nvSpPr>
            <p:spPr bwMode="auto">
              <a:xfrm>
                <a:off x="3360330" y="3266037"/>
                <a:ext cx="7713" cy="7713"/>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0" name="Rectangle 2907"/>
              <p:cNvSpPr>
                <a:spLocks noChangeArrowheads="1"/>
              </p:cNvSpPr>
              <p:nvPr/>
            </p:nvSpPr>
            <p:spPr bwMode="auto">
              <a:xfrm>
                <a:off x="4177905" y="2821256"/>
                <a:ext cx="2571"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1" name="Freeform 2908"/>
              <p:cNvSpPr>
                <a:spLocks/>
              </p:cNvSpPr>
              <p:nvPr/>
            </p:nvSpPr>
            <p:spPr bwMode="auto">
              <a:xfrm>
                <a:off x="2923262" y="3957634"/>
                <a:ext cx="5142" cy="5142"/>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2" name="Freeform 2909"/>
              <p:cNvSpPr>
                <a:spLocks/>
              </p:cNvSpPr>
              <p:nvPr/>
            </p:nvSpPr>
            <p:spPr bwMode="auto">
              <a:xfrm>
                <a:off x="4177905" y="3137488"/>
                <a:ext cx="827859" cy="79701"/>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3" name="Rectangle 2910"/>
              <p:cNvSpPr>
                <a:spLocks noChangeArrowheads="1"/>
              </p:cNvSpPr>
              <p:nvPr/>
            </p:nvSpPr>
            <p:spPr bwMode="auto">
              <a:xfrm>
                <a:off x="4177905" y="3140059"/>
                <a:ext cx="1286"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4" name="Freeform 2911"/>
              <p:cNvSpPr>
                <a:spLocks/>
              </p:cNvSpPr>
              <p:nvPr/>
            </p:nvSpPr>
            <p:spPr bwMode="auto">
              <a:xfrm>
                <a:off x="6008451" y="3191479"/>
                <a:ext cx="5142" cy="7713"/>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5" name="Freeform 2912"/>
              <p:cNvSpPr>
                <a:spLocks/>
              </p:cNvSpPr>
              <p:nvPr/>
            </p:nvSpPr>
            <p:spPr bwMode="auto">
              <a:xfrm>
                <a:off x="5422265" y="2445891"/>
                <a:ext cx="7713" cy="7713"/>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6" name="Freeform 2913"/>
              <p:cNvSpPr>
                <a:spLocks/>
              </p:cNvSpPr>
              <p:nvPr/>
            </p:nvSpPr>
            <p:spPr bwMode="auto">
              <a:xfrm>
                <a:off x="5321996" y="2453604"/>
                <a:ext cx="740445" cy="1516885"/>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7" name="Rectangle 2914"/>
              <p:cNvSpPr>
                <a:spLocks noChangeArrowheads="1"/>
              </p:cNvSpPr>
              <p:nvPr/>
            </p:nvSpPr>
            <p:spPr bwMode="auto">
              <a:xfrm>
                <a:off x="5571383" y="3502569"/>
                <a:ext cx="2571"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8" name="Freeform 2915"/>
              <p:cNvSpPr>
                <a:spLocks/>
              </p:cNvSpPr>
              <p:nvPr/>
            </p:nvSpPr>
            <p:spPr bwMode="auto">
              <a:xfrm>
                <a:off x="5000623" y="2978086"/>
                <a:ext cx="550192" cy="30852"/>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9" name="Freeform 2916"/>
              <p:cNvSpPr>
                <a:spLocks/>
              </p:cNvSpPr>
              <p:nvPr/>
            </p:nvSpPr>
            <p:spPr bwMode="auto">
              <a:xfrm>
                <a:off x="4990339" y="3008938"/>
                <a:ext cx="1286" cy="2571"/>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0" name="Freeform 2917"/>
              <p:cNvSpPr>
                <a:spLocks/>
              </p:cNvSpPr>
              <p:nvPr/>
            </p:nvSpPr>
            <p:spPr bwMode="auto">
              <a:xfrm>
                <a:off x="4990339" y="2998654"/>
                <a:ext cx="10284" cy="12855"/>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1" name="Freeform 2918"/>
              <p:cNvSpPr>
                <a:spLocks/>
              </p:cNvSpPr>
              <p:nvPr/>
            </p:nvSpPr>
            <p:spPr bwMode="auto">
              <a:xfrm>
                <a:off x="4180476" y="2684993"/>
                <a:ext cx="786723" cy="7713"/>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2" name="Rectangle 2919"/>
              <p:cNvSpPr>
                <a:spLocks noChangeArrowheads="1"/>
              </p:cNvSpPr>
              <p:nvPr/>
            </p:nvSpPr>
            <p:spPr bwMode="auto">
              <a:xfrm>
                <a:off x="4177905" y="2687564"/>
                <a:ext cx="2571"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3" name="Freeform 2920"/>
              <p:cNvSpPr>
                <a:spLocks/>
              </p:cNvSpPr>
              <p:nvPr/>
            </p:nvSpPr>
            <p:spPr bwMode="auto">
              <a:xfrm>
                <a:off x="5895327" y="2623290"/>
                <a:ext cx="17997" cy="5142"/>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4" name="Freeform 2921"/>
              <p:cNvSpPr>
                <a:spLocks/>
              </p:cNvSpPr>
              <p:nvPr/>
            </p:nvSpPr>
            <p:spPr bwMode="auto">
              <a:xfrm>
                <a:off x="5550815" y="2471601"/>
                <a:ext cx="349655" cy="156830"/>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5" name="Freeform 2922"/>
              <p:cNvSpPr>
                <a:spLocks/>
              </p:cNvSpPr>
              <p:nvPr/>
            </p:nvSpPr>
            <p:spPr bwMode="auto">
              <a:xfrm>
                <a:off x="5154882" y="3597695"/>
                <a:ext cx="182540" cy="979548"/>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6" name="Freeform 2923"/>
              <p:cNvSpPr>
                <a:spLocks/>
              </p:cNvSpPr>
              <p:nvPr/>
            </p:nvSpPr>
            <p:spPr bwMode="auto">
              <a:xfrm>
                <a:off x="5324567" y="4572101"/>
                <a:ext cx="12855" cy="10284"/>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7" name="Freeform 2924"/>
              <p:cNvSpPr>
                <a:spLocks/>
              </p:cNvSpPr>
              <p:nvPr/>
            </p:nvSpPr>
            <p:spPr bwMode="auto">
              <a:xfrm>
                <a:off x="5278290" y="4039906"/>
                <a:ext cx="7713" cy="7713"/>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8" name="Freeform 2925"/>
              <p:cNvSpPr>
                <a:spLocks/>
              </p:cNvSpPr>
              <p:nvPr/>
            </p:nvSpPr>
            <p:spPr bwMode="auto">
              <a:xfrm>
                <a:off x="5147169" y="3597695"/>
                <a:ext cx="10284" cy="7713"/>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9" name="Freeform 2926"/>
              <p:cNvSpPr>
                <a:spLocks/>
              </p:cNvSpPr>
              <p:nvPr/>
            </p:nvSpPr>
            <p:spPr bwMode="auto">
              <a:xfrm>
                <a:off x="7525336" y="3638831"/>
                <a:ext cx="5142" cy="5142"/>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0" name="Freeform 2927"/>
              <p:cNvSpPr>
                <a:spLocks/>
              </p:cNvSpPr>
              <p:nvPr/>
            </p:nvSpPr>
            <p:spPr bwMode="auto">
              <a:xfrm>
                <a:off x="5296286" y="3638831"/>
                <a:ext cx="2231620" cy="529624"/>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1" name="Freeform 2928"/>
              <p:cNvSpPr>
                <a:spLocks/>
              </p:cNvSpPr>
              <p:nvPr/>
            </p:nvSpPr>
            <p:spPr bwMode="auto">
              <a:xfrm>
                <a:off x="6820884" y="3859936"/>
                <a:ext cx="7713" cy="5142"/>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2" name="Freeform 2929"/>
              <p:cNvSpPr>
                <a:spLocks/>
              </p:cNvSpPr>
              <p:nvPr/>
            </p:nvSpPr>
            <p:spPr bwMode="auto">
              <a:xfrm>
                <a:off x="6599779" y="3898501"/>
                <a:ext cx="12855" cy="10284"/>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3" name="Rectangle 2930"/>
              <p:cNvSpPr>
                <a:spLocks noChangeArrowheads="1"/>
              </p:cNvSpPr>
              <p:nvPr/>
            </p:nvSpPr>
            <p:spPr bwMode="auto">
              <a:xfrm>
                <a:off x="5291145" y="4111894"/>
                <a:ext cx="5142"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4" name="Freeform 2931"/>
              <p:cNvSpPr>
                <a:spLocks/>
              </p:cNvSpPr>
              <p:nvPr/>
            </p:nvSpPr>
            <p:spPr bwMode="auto">
              <a:xfrm>
                <a:off x="7273379" y="4176168"/>
                <a:ext cx="5142" cy="7713"/>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5" name="Freeform 2932"/>
              <p:cNvSpPr>
                <a:spLocks/>
              </p:cNvSpPr>
              <p:nvPr/>
            </p:nvSpPr>
            <p:spPr bwMode="auto">
              <a:xfrm>
                <a:off x="6018735" y="5014311"/>
                <a:ext cx="7713" cy="5142"/>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6" name="Freeform 2933"/>
              <p:cNvSpPr>
                <a:spLocks/>
              </p:cNvSpPr>
              <p:nvPr/>
            </p:nvSpPr>
            <p:spPr bwMode="auto">
              <a:xfrm>
                <a:off x="5393984" y="4042477"/>
                <a:ext cx="1881966" cy="971835"/>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7" name="Rectangle 2934"/>
              <p:cNvSpPr>
                <a:spLocks noChangeArrowheads="1"/>
              </p:cNvSpPr>
              <p:nvPr/>
            </p:nvSpPr>
            <p:spPr bwMode="auto">
              <a:xfrm>
                <a:off x="5383700" y="4651802"/>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8" name="Freeform 2935"/>
              <p:cNvSpPr>
                <a:spLocks/>
              </p:cNvSpPr>
              <p:nvPr/>
            </p:nvSpPr>
            <p:spPr bwMode="auto">
              <a:xfrm>
                <a:off x="6550930" y="4181310"/>
                <a:ext cx="7713" cy="5142"/>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9" name="Freeform 2936"/>
              <p:cNvSpPr>
                <a:spLocks/>
              </p:cNvSpPr>
              <p:nvPr/>
            </p:nvSpPr>
            <p:spPr bwMode="auto">
              <a:xfrm>
                <a:off x="5383700" y="4646660"/>
                <a:ext cx="10284" cy="5142"/>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0" name="Rectangle 2937"/>
              <p:cNvSpPr>
                <a:spLocks noChangeArrowheads="1"/>
              </p:cNvSpPr>
              <p:nvPr/>
            </p:nvSpPr>
            <p:spPr bwMode="auto">
              <a:xfrm>
                <a:off x="5874760" y="4158171"/>
                <a:ext cx="5142"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1" name="Freeform 2938"/>
              <p:cNvSpPr>
                <a:spLocks/>
              </p:cNvSpPr>
              <p:nvPr/>
            </p:nvSpPr>
            <p:spPr bwMode="auto">
              <a:xfrm>
                <a:off x="6278405" y="4957750"/>
                <a:ext cx="7713" cy="5142"/>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2" name="Freeform 2939"/>
              <p:cNvSpPr>
                <a:spLocks/>
              </p:cNvSpPr>
              <p:nvPr/>
            </p:nvSpPr>
            <p:spPr bwMode="auto">
              <a:xfrm>
                <a:off x="6221843" y="4212162"/>
                <a:ext cx="858711" cy="748158"/>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3" name="Freeform 2940"/>
              <p:cNvSpPr>
                <a:spLocks/>
              </p:cNvSpPr>
              <p:nvPr/>
            </p:nvSpPr>
            <p:spPr bwMode="auto">
              <a:xfrm>
                <a:off x="6396671" y="4209591"/>
                <a:ext cx="7713" cy="5142"/>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4" name="Freeform 2941"/>
              <p:cNvSpPr>
                <a:spLocks/>
              </p:cNvSpPr>
              <p:nvPr/>
            </p:nvSpPr>
            <p:spPr bwMode="auto">
              <a:xfrm>
                <a:off x="7106264" y="4536107"/>
                <a:ext cx="5142" cy="7713"/>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5" name="Freeform 2942"/>
              <p:cNvSpPr>
                <a:spLocks/>
              </p:cNvSpPr>
              <p:nvPr/>
            </p:nvSpPr>
            <p:spPr bwMode="auto">
              <a:xfrm>
                <a:off x="6702619" y="4137603"/>
                <a:ext cx="406217" cy="401075"/>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6" name="Freeform 2943"/>
              <p:cNvSpPr>
                <a:spLocks/>
              </p:cNvSpPr>
              <p:nvPr/>
            </p:nvSpPr>
            <p:spPr bwMode="auto">
              <a:xfrm>
                <a:off x="6473800" y="3098923"/>
                <a:ext cx="15426" cy="5142"/>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7" name="Freeform 2944"/>
              <p:cNvSpPr>
                <a:spLocks/>
              </p:cNvSpPr>
              <p:nvPr/>
            </p:nvSpPr>
            <p:spPr bwMode="auto">
              <a:xfrm>
                <a:off x="6044445" y="3160627"/>
                <a:ext cx="10284" cy="7713"/>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8" name="Freeform 2945"/>
              <p:cNvSpPr>
                <a:spLocks/>
              </p:cNvSpPr>
              <p:nvPr/>
            </p:nvSpPr>
            <p:spPr bwMode="auto">
              <a:xfrm>
                <a:off x="6047016" y="3101494"/>
                <a:ext cx="434498" cy="439639"/>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9" name="Freeform 2946"/>
              <p:cNvSpPr>
                <a:spLocks/>
              </p:cNvSpPr>
              <p:nvPr/>
            </p:nvSpPr>
            <p:spPr bwMode="auto">
              <a:xfrm>
                <a:off x="6031590" y="3543705"/>
                <a:ext cx="357368" cy="300806"/>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0" name="Freeform 2947"/>
              <p:cNvSpPr>
                <a:spLocks/>
              </p:cNvSpPr>
              <p:nvPr/>
            </p:nvSpPr>
            <p:spPr bwMode="auto">
              <a:xfrm>
                <a:off x="7180823" y="3284034"/>
                <a:ext cx="2571" cy="2571"/>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1" name="Freeform 2948"/>
              <p:cNvSpPr>
                <a:spLocks/>
              </p:cNvSpPr>
              <p:nvPr/>
            </p:nvSpPr>
            <p:spPr bwMode="auto">
              <a:xfrm>
                <a:off x="6378674" y="3541134"/>
                <a:ext cx="1286" cy="2571"/>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2" name="Freeform 2949"/>
              <p:cNvSpPr>
                <a:spLocks/>
              </p:cNvSpPr>
              <p:nvPr/>
            </p:nvSpPr>
            <p:spPr bwMode="auto">
              <a:xfrm>
                <a:off x="6383816" y="2993512"/>
                <a:ext cx="431927" cy="686455"/>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3" name="Freeform 2950"/>
              <p:cNvSpPr>
                <a:spLocks/>
              </p:cNvSpPr>
              <p:nvPr/>
            </p:nvSpPr>
            <p:spPr bwMode="auto">
              <a:xfrm>
                <a:off x="6756609" y="3289176"/>
                <a:ext cx="424214" cy="437068"/>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4" name="Freeform 2951"/>
              <p:cNvSpPr>
                <a:spLocks/>
              </p:cNvSpPr>
              <p:nvPr/>
            </p:nvSpPr>
            <p:spPr bwMode="auto">
              <a:xfrm>
                <a:off x="6751467" y="3677396"/>
                <a:ext cx="5142" cy="5142"/>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5" name="Freeform 2952"/>
              <p:cNvSpPr>
                <a:spLocks/>
              </p:cNvSpPr>
              <p:nvPr/>
            </p:nvSpPr>
            <p:spPr bwMode="auto">
              <a:xfrm>
                <a:off x="6378674" y="3538563"/>
                <a:ext cx="5142" cy="7713"/>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6" name="Freeform 2953"/>
              <p:cNvSpPr>
                <a:spLocks/>
              </p:cNvSpPr>
              <p:nvPr/>
            </p:nvSpPr>
            <p:spPr bwMode="auto">
              <a:xfrm>
                <a:off x="7509910" y="3404871"/>
                <a:ext cx="5142" cy="7713"/>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7" name="Freeform 2954"/>
              <p:cNvSpPr>
                <a:spLocks/>
              </p:cNvSpPr>
              <p:nvPr/>
            </p:nvSpPr>
            <p:spPr bwMode="auto">
              <a:xfrm>
                <a:off x="7180823" y="3286605"/>
                <a:ext cx="331658" cy="15168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8" name="Freeform 2955"/>
              <p:cNvSpPr>
                <a:spLocks/>
              </p:cNvSpPr>
              <p:nvPr/>
            </p:nvSpPr>
            <p:spPr bwMode="auto">
              <a:xfrm>
                <a:off x="6813171" y="3255754"/>
                <a:ext cx="367652" cy="92556"/>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9" name="Freeform 2956"/>
              <p:cNvSpPr>
                <a:spLocks/>
              </p:cNvSpPr>
              <p:nvPr/>
            </p:nvSpPr>
            <p:spPr bwMode="auto">
              <a:xfrm>
                <a:off x="7178252" y="3286605"/>
                <a:ext cx="5142" cy="2571"/>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0" name="Rectangle 2957"/>
              <p:cNvSpPr>
                <a:spLocks noChangeArrowheads="1"/>
              </p:cNvSpPr>
              <p:nvPr/>
            </p:nvSpPr>
            <p:spPr bwMode="auto">
              <a:xfrm>
                <a:off x="6813171" y="3260895"/>
                <a:ext cx="1286"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1" name="Freeform 2958"/>
              <p:cNvSpPr>
                <a:spLocks/>
              </p:cNvSpPr>
              <p:nvPr/>
            </p:nvSpPr>
            <p:spPr bwMode="auto">
              <a:xfrm>
                <a:off x="6805458" y="2803259"/>
                <a:ext cx="629893" cy="347084"/>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2" name="Freeform 2959"/>
              <p:cNvSpPr>
                <a:spLocks/>
              </p:cNvSpPr>
              <p:nvPr/>
            </p:nvSpPr>
            <p:spPr bwMode="auto">
              <a:xfrm>
                <a:off x="6946863" y="3145201"/>
                <a:ext cx="411359" cy="143975"/>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3" name="Freeform 2960"/>
              <p:cNvSpPr>
                <a:spLocks/>
              </p:cNvSpPr>
              <p:nvPr/>
            </p:nvSpPr>
            <p:spPr bwMode="auto">
              <a:xfrm>
                <a:off x="6949434" y="3286605"/>
                <a:ext cx="2571" cy="2571"/>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4" name="Rectangle 2961"/>
              <p:cNvSpPr>
                <a:spLocks noChangeArrowheads="1"/>
              </p:cNvSpPr>
              <p:nvPr/>
            </p:nvSpPr>
            <p:spPr bwMode="auto">
              <a:xfrm>
                <a:off x="7520194" y="3320028"/>
                <a:ext cx="2571"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5" name="Rectangle 2962"/>
              <p:cNvSpPr>
                <a:spLocks noChangeArrowheads="1"/>
              </p:cNvSpPr>
              <p:nvPr/>
            </p:nvSpPr>
            <p:spPr bwMode="auto">
              <a:xfrm>
                <a:off x="7355650" y="3145201"/>
                <a:ext cx="1286" cy="1286"/>
              </a:xfrm>
              <a:prstGeom prst="rect">
                <a:avLst/>
              </a:prstGeom>
              <a:solidFill>
                <a:schemeClr val="accent1">
                  <a:lumMod val="60000"/>
                  <a:lumOff val="40000"/>
                </a:schemeClr>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6" name="Freeform 2963"/>
              <p:cNvSpPr>
                <a:spLocks/>
              </p:cNvSpPr>
              <p:nvPr/>
            </p:nvSpPr>
            <p:spPr bwMode="auto">
              <a:xfrm>
                <a:off x="7358221" y="3150343"/>
                <a:ext cx="161972" cy="208250"/>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7" name="Freeform 2964"/>
              <p:cNvSpPr>
                <a:spLocks/>
              </p:cNvSpPr>
              <p:nvPr/>
            </p:nvSpPr>
            <p:spPr bwMode="auto">
              <a:xfrm>
                <a:off x="7355650" y="3145201"/>
                <a:ext cx="2571" cy="5142"/>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8" name="Freeform 2965"/>
              <p:cNvSpPr>
                <a:spLocks/>
              </p:cNvSpPr>
              <p:nvPr/>
            </p:nvSpPr>
            <p:spPr bwMode="auto">
              <a:xfrm>
                <a:off x="7787577" y="2679852"/>
                <a:ext cx="2571" cy="5142"/>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9" name="Freeform 2966"/>
              <p:cNvSpPr>
                <a:spLocks/>
              </p:cNvSpPr>
              <p:nvPr/>
            </p:nvSpPr>
            <p:spPr bwMode="auto">
              <a:xfrm>
                <a:off x="7707876" y="2828969"/>
                <a:ext cx="5142" cy="7713"/>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0" name="Freeform 2967"/>
              <p:cNvSpPr>
                <a:spLocks/>
              </p:cNvSpPr>
              <p:nvPr/>
            </p:nvSpPr>
            <p:spPr bwMode="auto">
              <a:xfrm>
                <a:off x="7497055" y="2715845"/>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1" name="Freeform 2968"/>
              <p:cNvSpPr>
                <a:spLocks/>
              </p:cNvSpPr>
              <p:nvPr/>
            </p:nvSpPr>
            <p:spPr bwMode="auto">
              <a:xfrm>
                <a:off x="7365934" y="2255638"/>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2" name="Freeform 2969"/>
              <p:cNvSpPr>
                <a:spLocks/>
              </p:cNvSpPr>
              <p:nvPr/>
            </p:nvSpPr>
            <p:spPr bwMode="auto">
              <a:xfrm>
                <a:off x="7671882" y="2625861"/>
                <a:ext cx="115695" cy="208250"/>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3" name="Rectangle 2970"/>
              <p:cNvSpPr>
                <a:spLocks noChangeArrowheads="1"/>
              </p:cNvSpPr>
              <p:nvPr/>
            </p:nvSpPr>
            <p:spPr bwMode="auto">
              <a:xfrm>
                <a:off x="7710447" y="2836682"/>
                <a:ext cx="1286" cy="1286"/>
              </a:xfrm>
              <a:prstGeom prst="rect">
                <a:avLst/>
              </a:prstGeom>
              <a:solidFill>
                <a:schemeClr val="accent1">
                  <a:lumMod val="60000"/>
                  <a:lumOff val="40000"/>
                </a:schemeClr>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4" name="Freeform 2971"/>
              <p:cNvSpPr>
                <a:spLocks/>
              </p:cNvSpPr>
              <p:nvPr/>
            </p:nvSpPr>
            <p:spPr bwMode="auto">
              <a:xfrm>
                <a:off x="7538191" y="2152798"/>
                <a:ext cx="213392" cy="318803"/>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5" name="Freeform 2972"/>
              <p:cNvSpPr>
                <a:spLocks/>
              </p:cNvSpPr>
              <p:nvPr/>
            </p:nvSpPr>
            <p:spPr bwMode="auto">
              <a:xfrm>
                <a:off x="2815280" y="2019107"/>
                <a:ext cx="82272" cy="439639"/>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6" name="Freeform 2973"/>
              <p:cNvSpPr>
                <a:spLocks/>
              </p:cNvSpPr>
              <p:nvPr/>
            </p:nvSpPr>
            <p:spPr bwMode="auto">
              <a:xfrm>
                <a:off x="1977137" y="2291632"/>
                <a:ext cx="876708" cy="835572"/>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rgbClr val="D5D00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37" name="Freeform 2974"/>
              <p:cNvSpPr>
                <a:spLocks/>
              </p:cNvSpPr>
              <p:nvPr/>
            </p:nvSpPr>
            <p:spPr bwMode="auto">
              <a:xfrm>
                <a:off x="2141680" y="1867418"/>
                <a:ext cx="755871" cy="624751"/>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rgbClr val="D5D00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38" name="Freeform 2975"/>
              <p:cNvSpPr>
                <a:spLocks/>
              </p:cNvSpPr>
              <p:nvPr/>
            </p:nvSpPr>
            <p:spPr bwMode="auto">
              <a:xfrm>
                <a:off x="2815280" y="2458746"/>
                <a:ext cx="10284" cy="33423"/>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9" name="Freeform 2979"/>
              <p:cNvSpPr>
                <a:spLocks/>
              </p:cNvSpPr>
              <p:nvPr/>
            </p:nvSpPr>
            <p:spPr bwMode="auto">
              <a:xfrm>
                <a:off x="3049240" y="2463888"/>
                <a:ext cx="233960" cy="380507"/>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0" name="Freeform 2980"/>
              <p:cNvSpPr>
                <a:spLocks/>
              </p:cNvSpPr>
              <p:nvPr/>
            </p:nvSpPr>
            <p:spPr bwMode="auto">
              <a:xfrm>
                <a:off x="3193216" y="2813543"/>
                <a:ext cx="167114" cy="30852"/>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1" name="Freeform 2981"/>
              <p:cNvSpPr>
                <a:spLocks/>
              </p:cNvSpPr>
              <p:nvPr/>
            </p:nvSpPr>
            <p:spPr bwMode="auto">
              <a:xfrm>
                <a:off x="3401466" y="2229928"/>
                <a:ext cx="779010" cy="61189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2" name="Freeform 2982"/>
              <p:cNvSpPr>
                <a:spLocks/>
              </p:cNvSpPr>
              <p:nvPr/>
            </p:nvSpPr>
            <p:spPr bwMode="auto">
              <a:xfrm>
                <a:off x="4177905" y="2229928"/>
                <a:ext cx="789294" cy="591328"/>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3" name="Freeform 2983"/>
              <p:cNvSpPr>
                <a:spLocks/>
              </p:cNvSpPr>
              <p:nvPr/>
            </p:nvSpPr>
            <p:spPr bwMode="auto">
              <a:xfrm>
                <a:off x="3319194" y="2808401"/>
                <a:ext cx="79701" cy="53991"/>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4" name="Freeform 2984"/>
              <p:cNvSpPr>
                <a:spLocks/>
              </p:cNvSpPr>
              <p:nvPr/>
            </p:nvSpPr>
            <p:spPr bwMode="auto">
              <a:xfrm>
                <a:off x="3398895" y="2841824"/>
                <a:ext cx="2571" cy="12855"/>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5" name="Freeform 2985"/>
              <p:cNvSpPr>
                <a:spLocks/>
              </p:cNvSpPr>
              <p:nvPr/>
            </p:nvSpPr>
            <p:spPr bwMode="auto">
              <a:xfrm>
                <a:off x="3283200" y="2821256"/>
                <a:ext cx="35994" cy="7713"/>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6" name="Freeform 2986"/>
              <p:cNvSpPr>
                <a:spLocks/>
              </p:cNvSpPr>
              <p:nvPr/>
            </p:nvSpPr>
            <p:spPr bwMode="auto">
              <a:xfrm>
                <a:off x="2722724" y="2016536"/>
                <a:ext cx="673600" cy="1241789"/>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rgbClr val="D5D00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47" name="Freeform 2987"/>
              <p:cNvSpPr>
                <a:spLocks/>
              </p:cNvSpPr>
              <p:nvPr/>
            </p:nvSpPr>
            <p:spPr bwMode="auto">
              <a:xfrm>
                <a:off x="4995481" y="3188908"/>
                <a:ext cx="151688" cy="40878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8" name="Freeform 2988"/>
              <p:cNvSpPr>
                <a:spLocks/>
              </p:cNvSpPr>
              <p:nvPr/>
            </p:nvSpPr>
            <p:spPr bwMode="auto">
              <a:xfrm>
                <a:off x="4982626" y="2769836"/>
                <a:ext cx="12855" cy="419072"/>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9" name="Freeform 2989"/>
              <p:cNvSpPr>
                <a:spLocks/>
              </p:cNvSpPr>
              <p:nvPr/>
            </p:nvSpPr>
            <p:spPr bwMode="auto">
              <a:xfrm>
                <a:off x="4172763" y="2232499"/>
                <a:ext cx="833001" cy="124950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0" name="Freeform 2990"/>
              <p:cNvSpPr>
                <a:spLocks/>
              </p:cNvSpPr>
              <p:nvPr/>
            </p:nvSpPr>
            <p:spPr bwMode="auto">
              <a:xfrm>
                <a:off x="4383585" y="3597695"/>
                <a:ext cx="773868" cy="10284"/>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1" name="Freeform 2991"/>
              <p:cNvSpPr>
                <a:spLocks/>
              </p:cNvSpPr>
              <p:nvPr/>
            </p:nvSpPr>
            <p:spPr bwMode="auto">
              <a:xfrm>
                <a:off x="4874644" y="2193934"/>
                <a:ext cx="95127" cy="485917"/>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2" name="Freeform 2992"/>
              <p:cNvSpPr>
                <a:spLocks/>
              </p:cNvSpPr>
              <p:nvPr/>
            </p:nvSpPr>
            <p:spPr bwMode="auto">
              <a:xfrm>
                <a:off x="2965683" y="2042246"/>
                <a:ext cx="1213508" cy="807291"/>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53" name="Freeform 2993"/>
              <p:cNvSpPr>
                <a:spLocks/>
              </p:cNvSpPr>
              <p:nvPr/>
            </p:nvSpPr>
            <p:spPr bwMode="auto">
              <a:xfrm>
                <a:off x="4787230" y="3137488"/>
                <a:ext cx="215963" cy="71988"/>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4" name="Freeform 2994"/>
              <p:cNvSpPr>
                <a:spLocks/>
              </p:cNvSpPr>
              <p:nvPr/>
            </p:nvSpPr>
            <p:spPr bwMode="auto">
              <a:xfrm>
                <a:off x="4180476" y="2188792"/>
                <a:ext cx="789294" cy="498772"/>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solidFill>
                <a:srgbClr val="92D05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5" name="Freeform 2995"/>
              <p:cNvSpPr>
                <a:spLocks/>
              </p:cNvSpPr>
              <p:nvPr/>
            </p:nvSpPr>
            <p:spPr bwMode="auto">
              <a:xfrm>
                <a:off x="4172763" y="3142630"/>
                <a:ext cx="974406" cy="465349"/>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rgbClr val="92D05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56" name="Freeform 2996"/>
              <p:cNvSpPr>
                <a:spLocks/>
              </p:cNvSpPr>
              <p:nvPr/>
            </p:nvSpPr>
            <p:spPr bwMode="auto">
              <a:xfrm>
                <a:off x="4177905" y="2687564"/>
                <a:ext cx="825288" cy="521911"/>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rgbClr val="92D05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57" name="Freeform 2997"/>
              <p:cNvSpPr>
                <a:spLocks/>
              </p:cNvSpPr>
              <p:nvPr/>
            </p:nvSpPr>
            <p:spPr bwMode="auto">
              <a:xfrm>
                <a:off x="5000623" y="2978086"/>
                <a:ext cx="673600" cy="537337"/>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rgbClr val="92D05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58" name="Freeform 2998"/>
              <p:cNvSpPr>
                <a:spLocks/>
              </p:cNvSpPr>
              <p:nvPr/>
            </p:nvSpPr>
            <p:spPr bwMode="auto">
              <a:xfrm>
                <a:off x="4877215" y="2178508"/>
                <a:ext cx="753300" cy="820146"/>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92D05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59" name="Freeform 2999"/>
              <p:cNvSpPr>
                <a:spLocks/>
              </p:cNvSpPr>
              <p:nvPr/>
            </p:nvSpPr>
            <p:spPr bwMode="auto">
              <a:xfrm>
                <a:off x="5738497" y="3682538"/>
                <a:ext cx="105411" cy="17739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0" name="Freeform 3000"/>
              <p:cNvSpPr>
                <a:spLocks/>
              </p:cNvSpPr>
              <p:nvPr/>
            </p:nvSpPr>
            <p:spPr bwMode="auto">
              <a:xfrm>
                <a:off x="5738497" y="3782807"/>
                <a:ext cx="300806" cy="187682"/>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1" name="Freeform 3001"/>
              <p:cNvSpPr>
                <a:spLocks/>
              </p:cNvSpPr>
              <p:nvPr/>
            </p:nvSpPr>
            <p:spPr bwMode="auto">
              <a:xfrm>
                <a:off x="6023877" y="3664541"/>
                <a:ext cx="35994" cy="210821"/>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2" name="Freeform 3003"/>
              <p:cNvSpPr>
                <a:spLocks/>
              </p:cNvSpPr>
              <p:nvPr/>
            </p:nvSpPr>
            <p:spPr bwMode="auto">
              <a:xfrm>
                <a:off x="6039303" y="3757097"/>
                <a:ext cx="5142" cy="2571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3" name="Freeform 3004"/>
              <p:cNvSpPr>
                <a:spLocks/>
              </p:cNvSpPr>
              <p:nvPr/>
            </p:nvSpPr>
            <p:spPr bwMode="auto">
              <a:xfrm>
                <a:off x="6101007" y="3731387"/>
                <a:ext cx="133692" cy="7713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4" name="Freeform 3005"/>
              <p:cNvSpPr>
                <a:spLocks/>
              </p:cNvSpPr>
              <p:nvPr/>
            </p:nvSpPr>
            <p:spPr bwMode="auto">
              <a:xfrm>
                <a:off x="6270692" y="3559130"/>
                <a:ext cx="113124" cy="190253"/>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5" name="Freeform 3006"/>
              <p:cNvSpPr>
                <a:spLocks/>
              </p:cNvSpPr>
              <p:nvPr/>
            </p:nvSpPr>
            <p:spPr bwMode="auto">
              <a:xfrm>
                <a:off x="6031590" y="3782807"/>
                <a:ext cx="100269" cy="61704"/>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6" name="Freeform 3007"/>
              <p:cNvSpPr>
                <a:spLocks/>
              </p:cNvSpPr>
              <p:nvPr/>
            </p:nvSpPr>
            <p:spPr bwMode="auto">
              <a:xfrm>
                <a:off x="6131859" y="3613121"/>
                <a:ext cx="205679" cy="195395"/>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7" name="Freeform 3008"/>
              <p:cNvSpPr>
                <a:spLocks/>
              </p:cNvSpPr>
              <p:nvPr/>
            </p:nvSpPr>
            <p:spPr bwMode="auto">
              <a:xfrm>
                <a:off x="6378674" y="3541134"/>
                <a:ext cx="5142" cy="17997"/>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8" name="Freeform 3010"/>
              <p:cNvSpPr>
                <a:spLocks/>
              </p:cNvSpPr>
              <p:nvPr/>
            </p:nvSpPr>
            <p:spPr bwMode="auto">
              <a:xfrm>
                <a:off x="6013593" y="3160627"/>
                <a:ext cx="370223" cy="673600"/>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solidFill>
                <a:srgbClr val="92D05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69" name="Freeform 3011"/>
              <p:cNvSpPr>
                <a:spLocks/>
              </p:cNvSpPr>
              <p:nvPr/>
            </p:nvSpPr>
            <p:spPr bwMode="auto">
              <a:xfrm>
                <a:off x="6103578" y="4263582"/>
                <a:ext cx="41136" cy="449923"/>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0" name="Freeform 3012"/>
              <p:cNvSpPr>
                <a:spLocks/>
              </p:cNvSpPr>
              <p:nvPr/>
            </p:nvSpPr>
            <p:spPr bwMode="auto">
              <a:xfrm>
                <a:off x="5746210" y="4261011"/>
                <a:ext cx="421643" cy="753300"/>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71" name="Freeform 3013"/>
              <p:cNvSpPr>
                <a:spLocks/>
              </p:cNvSpPr>
              <p:nvPr/>
            </p:nvSpPr>
            <p:spPr bwMode="auto">
              <a:xfrm>
                <a:off x="6144714" y="4713505"/>
                <a:ext cx="25710" cy="267383"/>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2" name="Freeform 3014"/>
              <p:cNvSpPr>
                <a:spLocks/>
              </p:cNvSpPr>
              <p:nvPr/>
            </p:nvSpPr>
            <p:spPr bwMode="auto">
              <a:xfrm>
                <a:off x="6106149" y="4214733"/>
                <a:ext cx="473062" cy="766155"/>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accent2">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73" name="Freeform 3015"/>
              <p:cNvSpPr>
                <a:spLocks/>
              </p:cNvSpPr>
              <p:nvPr/>
            </p:nvSpPr>
            <p:spPr bwMode="auto">
              <a:xfrm>
                <a:off x="6702619" y="4201878"/>
                <a:ext cx="69417" cy="48849"/>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4" name="Freeform 3016"/>
              <p:cNvSpPr>
                <a:spLocks/>
              </p:cNvSpPr>
              <p:nvPr/>
            </p:nvSpPr>
            <p:spPr bwMode="auto">
              <a:xfrm>
                <a:off x="6702619" y="4155600"/>
                <a:ext cx="69417" cy="53991"/>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5" name="Freeform 3017"/>
              <p:cNvSpPr>
                <a:spLocks/>
              </p:cNvSpPr>
              <p:nvPr/>
            </p:nvSpPr>
            <p:spPr bwMode="auto">
              <a:xfrm>
                <a:off x="6769464" y="4201878"/>
                <a:ext cx="339371" cy="334229"/>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6" name="Freeform 3018"/>
              <p:cNvSpPr>
                <a:spLocks/>
              </p:cNvSpPr>
              <p:nvPr/>
            </p:nvSpPr>
            <p:spPr bwMode="auto">
              <a:xfrm>
                <a:off x="6702619" y="4137603"/>
                <a:ext cx="35994" cy="71988"/>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7" name="Freeform 3019"/>
              <p:cNvSpPr>
                <a:spLocks/>
              </p:cNvSpPr>
              <p:nvPr/>
            </p:nvSpPr>
            <p:spPr bwMode="auto">
              <a:xfrm>
                <a:off x="6710332" y="4050190"/>
                <a:ext cx="563047" cy="485917"/>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accent2">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78" name="Freeform 3020"/>
              <p:cNvSpPr>
                <a:spLocks/>
              </p:cNvSpPr>
              <p:nvPr/>
            </p:nvSpPr>
            <p:spPr bwMode="auto">
              <a:xfrm>
                <a:off x="6586924" y="4767496"/>
                <a:ext cx="411359" cy="107982"/>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9" name="Freeform 3021"/>
              <p:cNvSpPr>
                <a:spLocks/>
              </p:cNvSpPr>
              <p:nvPr/>
            </p:nvSpPr>
            <p:spPr bwMode="auto">
              <a:xfrm>
                <a:off x="6990570" y="4764925"/>
                <a:ext cx="89985" cy="5142"/>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0" name="Freeform 3022"/>
              <p:cNvSpPr>
                <a:spLocks/>
              </p:cNvSpPr>
              <p:nvPr/>
            </p:nvSpPr>
            <p:spPr bwMode="auto">
              <a:xfrm>
                <a:off x="6990570" y="4767496"/>
                <a:ext cx="89985" cy="71988"/>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1" name="Freeform 3023"/>
              <p:cNvSpPr>
                <a:spLocks/>
              </p:cNvSpPr>
              <p:nvPr/>
            </p:nvSpPr>
            <p:spPr bwMode="auto">
              <a:xfrm>
                <a:off x="6579211" y="4821487"/>
                <a:ext cx="30852" cy="53991"/>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2" name="Freeform 3024"/>
              <p:cNvSpPr>
                <a:spLocks/>
              </p:cNvSpPr>
              <p:nvPr/>
            </p:nvSpPr>
            <p:spPr bwMode="auto">
              <a:xfrm>
                <a:off x="6226985" y="4847197"/>
                <a:ext cx="56562" cy="110553"/>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3" name="Freeform 3025"/>
              <p:cNvSpPr>
                <a:spLocks/>
              </p:cNvSpPr>
              <p:nvPr/>
            </p:nvSpPr>
            <p:spPr bwMode="auto">
              <a:xfrm>
                <a:off x="6404384" y="4135032"/>
                <a:ext cx="701881" cy="732732"/>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chemeClr val="accent2">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84" name="Freeform 3026"/>
              <p:cNvSpPr>
                <a:spLocks/>
              </p:cNvSpPr>
              <p:nvPr/>
            </p:nvSpPr>
            <p:spPr bwMode="auto">
              <a:xfrm>
                <a:off x="6226985" y="4770067"/>
                <a:ext cx="1190369" cy="856140"/>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chemeClr val="accent2">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85" name="Freeform 3027"/>
              <p:cNvSpPr>
                <a:spLocks/>
              </p:cNvSpPr>
              <p:nvPr/>
            </p:nvSpPr>
            <p:spPr bwMode="auto">
              <a:xfrm>
                <a:off x="7365934" y="2255638"/>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6" name="Freeform 3028"/>
              <p:cNvSpPr>
                <a:spLocks/>
              </p:cNvSpPr>
              <p:nvPr/>
            </p:nvSpPr>
            <p:spPr bwMode="auto">
              <a:xfrm>
                <a:off x="7497055" y="2715845"/>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7" name="Freeform 3029"/>
              <p:cNvSpPr>
                <a:spLocks/>
              </p:cNvSpPr>
              <p:nvPr/>
            </p:nvSpPr>
            <p:spPr bwMode="auto">
              <a:xfrm>
                <a:off x="6718045" y="2993512"/>
                <a:ext cx="97698" cy="259670"/>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8" name="Freeform 3030"/>
              <p:cNvSpPr>
                <a:spLocks/>
              </p:cNvSpPr>
              <p:nvPr/>
            </p:nvSpPr>
            <p:spPr bwMode="auto">
              <a:xfrm>
                <a:off x="6674338" y="3266037"/>
                <a:ext cx="503914" cy="455065"/>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rgbClr val="774C84"/>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89" name="Freeform 3031"/>
              <p:cNvSpPr>
                <a:spLocks/>
              </p:cNvSpPr>
              <p:nvPr/>
            </p:nvSpPr>
            <p:spPr bwMode="auto">
              <a:xfrm>
                <a:off x="6674338" y="3602837"/>
                <a:ext cx="7713" cy="7713"/>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0" name="Freeform 3032"/>
              <p:cNvSpPr>
                <a:spLocks/>
              </p:cNvSpPr>
              <p:nvPr/>
            </p:nvSpPr>
            <p:spPr bwMode="auto">
              <a:xfrm>
                <a:off x="6800316" y="3263466"/>
                <a:ext cx="15426" cy="100269"/>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1" name="Freeform 3033"/>
              <p:cNvSpPr>
                <a:spLocks/>
              </p:cNvSpPr>
              <p:nvPr/>
            </p:nvSpPr>
            <p:spPr bwMode="auto">
              <a:xfrm>
                <a:off x="6682051" y="3363735"/>
                <a:ext cx="118266" cy="246815"/>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2" name="Freeform 3034"/>
              <p:cNvSpPr>
                <a:spLocks/>
              </p:cNvSpPr>
              <p:nvPr/>
            </p:nvSpPr>
            <p:spPr bwMode="auto">
              <a:xfrm>
                <a:off x="6813171" y="3253183"/>
                <a:ext cx="2571" cy="7713"/>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3" name="Freeform 3035"/>
              <p:cNvSpPr>
                <a:spLocks/>
              </p:cNvSpPr>
              <p:nvPr/>
            </p:nvSpPr>
            <p:spPr bwMode="auto">
              <a:xfrm>
                <a:off x="6298973" y="2996083"/>
                <a:ext cx="509056" cy="601612"/>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rgbClr val="92D05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94" name="Freeform 3036"/>
              <p:cNvSpPr>
                <a:spLocks/>
              </p:cNvSpPr>
              <p:nvPr/>
            </p:nvSpPr>
            <p:spPr bwMode="auto">
              <a:xfrm>
                <a:off x="7365934" y="2255638"/>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5" name="Freeform 3037"/>
              <p:cNvSpPr>
                <a:spLocks/>
              </p:cNvSpPr>
              <p:nvPr/>
            </p:nvSpPr>
            <p:spPr bwMode="auto">
              <a:xfrm>
                <a:off x="7497055" y="2715845"/>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6" name="Freeform 3038"/>
              <p:cNvSpPr>
                <a:spLocks/>
              </p:cNvSpPr>
              <p:nvPr/>
            </p:nvSpPr>
            <p:spPr bwMode="auto">
              <a:xfrm>
                <a:off x="6828597" y="2803259"/>
                <a:ext cx="606754" cy="334229"/>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7" name="Freeform 3039"/>
              <p:cNvSpPr>
                <a:spLocks/>
              </p:cNvSpPr>
              <p:nvPr/>
            </p:nvSpPr>
            <p:spPr bwMode="auto">
              <a:xfrm>
                <a:off x="6805458" y="2808401"/>
                <a:ext cx="491059" cy="154259"/>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8" name="Freeform 3040"/>
              <p:cNvSpPr>
                <a:spLocks/>
              </p:cNvSpPr>
              <p:nvPr/>
            </p:nvSpPr>
            <p:spPr bwMode="auto">
              <a:xfrm>
                <a:off x="7358221" y="3137488"/>
                <a:ext cx="161972" cy="215963"/>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rgbClr val="774C84"/>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199" name="Freeform 3041"/>
              <p:cNvSpPr>
                <a:spLocks/>
              </p:cNvSpPr>
              <p:nvPr/>
            </p:nvSpPr>
            <p:spPr bwMode="auto">
              <a:xfrm>
                <a:off x="6715474" y="2808401"/>
                <a:ext cx="717307" cy="511627"/>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rgbClr val="774C84"/>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200" name="Freeform 3042"/>
              <p:cNvSpPr>
                <a:spLocks/>
              </p:cNvSpPr>
              <p:nvPr/>
            </p:nvSpPr>
            <p:spPr bwMode="auto">
              <a:xfrm>
                <a:off x="7365934" y="2255638"/>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1" name="Freeform 3043"/>
              <p:cNvSpPr>
                <a:spLocks/>
              </p:cNvSpPr>
              <p:nvPr/>
            </p:nvSpPr>
            <p:spPr bwMode="auto">
              <a:xfrm>
                <a:off x="7404499" y="2890673"/>
                <a:ext cx="95127" cy="23139"/>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2" name="Freeform 3044"/>
              <p:cNvSpPr>
                <a:spLocks/>
              </p:cNvSpPr>
              <p:nvPr/>
            </p:nvSpPr>
            <p:spPr bwMode="auto">
              <a:xfrm>
                <a:off x="7497055" y="2715845"/>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3" name="Freeform 3045"/>
              <p:cNvSpPr>
                <a:spLocks/>
              </p:cNvSpPr>
              <p:nvPr/>
            </p:nvSpPr>
            <p:spPr bwMode="auto">
              <a:xfrm>
                <a:off x="7499626" y="2913812"/>
                <a:ext cx="64275" cy="17997"/>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4" name="Freeform 3046"/>
              <p:cNvSpPr>
                <a:spLocks/>
              </p:cNvSpPr>
              <p:nvPr/>
            </p:nvSpPr>
            <p:spPr bwMode="auto">
              <a:xfrm>
                <a:off x="7386502" y="2888102"/>
                <a:ext cx="177398" cy="344513"/>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rgbClr val="774C84"/>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sp>
            <p:nvSpPr>
              <p:cNvPr id="205" name="Freeform 3047"/>
              <p:cNvSpPr>
                <a:spLocks/>
              </p:cNvSpPr>
              <p:nvPr/>
            </p:nvSpPr>
            <p:spPr bwMode="auto">
              <a:xfrm>
                <a:off x="7497055" y="2715845"/>
                <a:ext cx="15426" cy="105411"/>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6" name="Freeform 3048"/>
              <p:cNvSpPr>
                <a:spLocks/>
              </p:cNvSpPr>
              <p:nvPr/>
            </p:nvSpPr>
            <p:spPr bwMode="auto">
              <a:xfrm>
                <a:off x="7365934" y="2255638"/>
                <a:ext cx="131121" cy="460207"/>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7" name="Freeform 3049"/>
              <p:cNvSpPr>
                <a:spLocks/>
              </p:cNvSpPr>
              <p:nvPr/>
            </p:nvSpPr>
            <p:spPr bwMode="auto">
              <a:xfrm>
                <a:off x="7365934" y="2255638"/>
                <a:ext cx="10284" cy="43707"/>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8" name="Freeform 3050"/>
              <p:cNvSpPr>
                <a:spLocks/>
              </p:cNvSpPr>
              <p:nvPr/>
            </p:nvSpPr>
            <p:spPr bwMode="auto">
              <a:xfrm>
                <a:off x="7512481" y="2821256"/>
                <a:ext cx="64275" cy="69417"/>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9" name="Freeform 3051"/>
              <p:cNvSpPr>
                <a:spLocks/>
              </p:cNvSpPr>
              <p:nvPr/>
            </p:nvSpPr>
            <p:spPr bwMode="auto">
              <a:xfrm>
                <a:off x="7504768" y="2790404"/>
                <a:ext cx="66846" cy="95127"/>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solidFill>
                <a:schemeClr val="accent1">
                  <a:lumMod val="60000"/>
                  <a:lumOff val="4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0" name="Line 3080"/>
              <p:cNvSpPr>
                <a:spLocks noChangeShapeType="1"/>
              </p:cNvSpPr>
              <p:nvPr/>
            </p:nvSpPr>
            <p:spPr bwMode="auto">
              <a:xfrm>
                <a:off x="4404929" y="5933786"/>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1" name="Line 3117"/>
              <p:cNvSpPr>
                <a:spLocks noChangeShapeType="1"/>
              </p:cNvSpPr>
              <p:nvPr/>
            </p:nvSpPr>
            <p:spPr bwMode="auto">
              <a:xfrm>
                <a:off x="7494028" y="2233137"/>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2" name="Line 3118"/>
              <p:cNvSpPr>
                <a:spLocks noChangeShapeType="1"/>
              </p:cNvSpPr>
              <p:nvPr/>
            </p:nvSpPr>
            <p:spPr bwMode="auto">
              <a:xfrm>
                <a:off x="7494028" y="2233137"/>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3" name="Line 3119"/>
              <p:cNvSpPr>
                <a:spLocks noChangeShapeType="1"/>
              </p:cNvSpPr>
              <p:nvPr/>
            </p:nvSpPr>
            <p:spPr bwMode="auto">
              <a:xfrm>
                <a:off x="7432320" y="2978782"/>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4" name="Line 3120"/>
              <p:cNvSpPr>
                <a:spLocks noChangeShapeType="1"/>
              </p:cNvSpPr>
              <p:nvPr/>
            </p:nvSpPr>
            <p:spPr bwMode="auto">
              <a:xfrm>
                <a:off x="7746005" y="2796227"/>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5" name="Freeform 2852"/>
              <p:cNvSpPr>
                <a:spLocks/>
              </p:cNvSpPr>
              <p:nvPr/>
            </p:nvSpPr>
            <p:spPr bwMode="auto">
              <a:xfrm>
                <a:off x="610398" y="1617824"/>
                <a:ext cx="1313994" cy="1123937"/>
              </a:xfrm>
              <a:custGeom>
                <a:avLst/>
                <a:gdLst/>
                <a:ahLst/>
                <a:cxnLst>
                  <a:cxn ang="0">
                    <a:pos x="378" y="680"/>
                  </a:cxn>
                  <a:cxn ang="0">
                    <a:pos x="388" y="714"/>
                  </a:cxn>
                  <a:cxn ang="0">
                    <a:pos x="378" y="746"/>
                  </a:cxn>
                  <a:cxn ang="0">
                    <a:pos x="298" y="842"/>
                  </a:cxn>
                  <a:cxn ang="0">
                    <a:pos x="206" y="908"/>
                  </a:cxn>
                  <a:cxn ang="0">
                    <a:pos x="120" y="948"/>
                  </a:cxn>
                  <a:cxn ang="0">
                    <a:pos x="88" y="964"/>
                  </a:cxn>
                  <a:cxn ang="0">
                    <a:pos x="62" y="976"/>
                  </a:cxn>
                  <a:cxn ang="0">
                    <a:pos x="52" y="986"/>
                  </a:cxn>
                  <a:cxn ang="0">
                    <a:pos x="32" y="984"/>
                  </a:cxn>
                  <a:cxn ang="0">
                    <a:pos x="0" y="958"/>
                  </a:cxn>
                  <a:cxn ang="0">
                    <a:pos x="120" y="888"/>
                  </a:cxn>
                  <a:cxn ang="0">
                    <a:pos x="162" y="868"/>
                  </a:cxn>
                  <a:cxn ang="0">
                    <a:pos x="206" y="842"/>
                  </a:cxn>
                  <a:cxn ang="0">
                    <a:pos x="206" y="842"/>
                  </a:cxn>
                  <a:cxn ang="0">
                    <a:pos x="206" y="866"/>
                  </a:cxn>
                  <a:cxn ang="0">
                    <a:pos x="210" y="878"/>
                  </a:cxn>
                  <a:cxn ang="0">
                    <a:pos x="222" y="858"/>
                  </a:cxn>
                  <a:cxn ang="0">
                    <a:pos x="242" y="798"/>
                  </a:cxn>
                  <a:cxn ang="0">
                    <a:pos x="250" y="788"/>
                  </a:cxn>
                  <a:cxn ang="0">
                    <a:pos x="256" y="810"/>
                  </a:cxn>
                  <a:cxn ang="0">
                    <a:pos x="252" y="792"/>
                  </a:cxn>
                  <a:cxn ang="0">
                    <a:pos x="252" y="750"/>
                  </a:cxn>
                  <a:cxn ang="0">
                    <a:pos x="258" y="740"/>
                  </a:cxn>
                  <a:cxn ang="0">
                    <a:pos x="246" y="710"/>
                  </a:cxn>
                  <a:cxn ang="0">
                    <a:pos x="152" y="722"/>
                  </a:cxn>
                  <a:cxn ang="0">
                    <a:pos x="86" y="646"/>
                  </a:cxn>
                  <a:cxn ang="0">
                    <a:pos x="76" y="654"/>
                  </a:cxn>
                  <a:cxn ang="0">
                    <a:pos x="56" y="654"/>
                  </a:cxn>
                  <a:cxn ang="0">
                    <a:pos x="20" y="580"/>
                  </a:cxn>
                  <a:cxn ang="0">
                    <a:pos x="106" y="474"/>
                  </a:cxn>
                  <a:cxn ang="0">
                    <a:pos x="176" y="408"/>
                  </a:cxn>
                  <a:cxn ang="0">
                    <a:pos x="116" y="414"/>
                  </a:cxn>
                  <a:cxn ang="0">
                    <a:pos x="36" y="368"/>
                  </a:cxn>
                  <a:cxn ang="0">
                    <a:pos x="28" y="324"/>
                  </a:cxn>
                  <a:cxn ang="0">
                    <a:pos x="22" y="310"/>
                  </a:cxn>
                  <a:cxn ang="0">
                    <a:pos x="36" y="288"/>
                  </a:cxn>
                  <a:cxn ang="0">
                    <a:pos x="166" y="302"/>
                  </a:cxn>
                  <a:cxn ang="0">
                    <a:pos x="166" y="238"/>
                  </a:cxn>
                  <a:cxn ang="0">
                    <a:pos x="154" y="250"/>
                  </a:cxn>
                  <a:cxn ang="0">
                    <a:pos x="132" y="236"/>
                  </a:cxn>
                  <a:cxn ang="0">
                    <a:pos x="90" y="156"/>
                  </a:cxn>
                  <a:cxn ang="0">
                    <a:pos x="92" y="168"/>
                  </a:cxn>
                  <a:cxn ang="0">
                    <a:pos x="108" y="162"/>
                  </a:cxn>
                  <a:cxn ang="0">
                    <a:pos x="136" y="122"/>
                  </a:cxn>
                  <a:cxn ang="0">
                    <a:pos x="166" y="66"/>
                  </a:cxn>
                  <a:cxn ang="0">
                    <a:pos x="186" y="42"/>
                  </a:cxn>
                  <a:cxn ang="0">
                    <a:pos x="368" y="20"/>
                  </a:cxn>
                  <a:cxn ang="0">
                    <a:pos x="690" y="358"/>
                  </a:cxn>
                  <a:cxn ang="0">
                    <a:pos x="836" y="610"/>
                  </a:cxn>
                  <a:cxn ang="0">
                    <a:pos x="988" y="690"/>
                  </a:cxn>
                  <a:cxn ang="0">
                    <a:pos x="1028" y="714"/>
                  </a:cxn>
                  <a:cxn ang="0">
                    <a:pos x="1054" y="728"/>
                  </a:cxn>
                  <a:cxn ang="0">
                    <a:pos x="1154" y="786"/>
                  </a:cxn>
                  <a:cxn ang="0">
                    <a:pos x="978" y="756"/>
                  </a:cxn>
                  <a:cxn ang="0">
                    <a:pos x="796" y="646"/>
                  </a:cxn>
                  <a:cxn ang="0">
                    <a:pos x="590" y="610"/>
                  </a:cxn>
                  <a:cxn ang="0">
                    <a:pos x="478" y="696"/>
                  </a:cxn>
                  <a:cxn ang="0">
                    <a:pos x="474" y="596"/>
                  </a:cxn>
                </a:cxnLst>
                <a:rect l="0" t="0" r="r" b="b"/>
                <a:pathLst>
                  <a:path w="1154" h="988">
                    <a:moveTo>
                      <a:pt x="474" y="596"/>
                    </a:moveTo>
                    <a:lnTo>
                      <a:pt x="378" y="680"/>
                    </a:lnTo>
                    <a:lnTo>
                      <a:pt x="378" y="680"/>
                    </a:lnTo>
                    <a:lnTo>
                      <a:pt x="382" y="688"/>
                    </a:lnTo>
                    <a:lnTo>
                      <a:pt x="388" y="704"/>
                    </a:lnTo>
                    <a:lnTo>
                      <a:pt x="388" y="714"/>
                    </a:lnTo>
                    <a:lnTo>
                      <a:pt x="388" y="726"/>
                    </a:lnTo>
                    <a:lnTo>
                      <a:pt x="384" y="736"/>
                    </a:lnTo>
                    <a:lnTo>
                      <a:pt x="378" y="746"/>
                    </a:lnTo>
                    <a:lnTo>
                      <a:pt x="378" y="746"/>
                    </a:lnTo>
                    <a:lnTo>
                      <a:pt x="328" y="796"/>
                    </a:lnTo>
                    <a:lnTo>
                      <a:pt x="298" y="842"/>
                    </a:lnTo>
                    <a:lnTo>
                      <a:pt x="246" y="878"/>
                    </a:lnTo>
                    <a:lnTo>
                      <a:pt x="206" y="908"/>
                    </a:lnTo>
                    <a:lnTo>
                      <a:pt x="206" y="908"/>
                    </a:lnTo>
                    <a:lnTo>
                      <a:pt x="176" y="922"/>
                    </a:lnTo>
                    <a:lnTo>
                      <a:pt x="120" y="948"/>
                    </a:lnTo>
                    <a:lnTo>
                      <a:pt x="120" y="948"/>
                    </a:lnTo>
                    <a:lnTo>
                      <a:pt x="90" y="962"/>
                    </a:lnTo>
                    <a:lnTo>
                      <a:pt x="90" y="962"/>
                    </a:lnTo>
                    <a:lnTo>
                      <a:pt x="88" y="964"/>
                    </a:lnTo>
                    <a:lnTo>
                      <a:pt x="78" y="966"/>
                    </a:lnTo>
                    <a:lnTo>
                      <a:pt x="68" y="972"/>
                    </a:lnTo>
                    <a:lnTo>
                      <a:pt x="62" y="976"/>
                    </a:lnTo>
                    <a:lnTo>
                      <a:pt x="56" y="982"/>
                    </a:lnTo>
                    <a:lnTo>
                      <a:pt x="56" y="982"/>
                    </a:lnTo>
                    <a:lnTo>
                      <a:pt x="52" y="986"/>
                    </a:lnTo>
                    <a:lnTo>
                      <a:pt x="48" y="988"/>
                    </a:lnTo>
                    <a:lnTo>
                      <a:pt x="40" y="988"/>
                    </a:lnTo>
                    <a:lnTo>
                      <a:pt x="32" y="984"/>
                    </a:lnTo>
                    <a:lnTo>
                      <a:pt x="22" y="978"/>
                    </a:lnTo>
                    <a:lnTo>
                      <a:pt x="6" y="964"/>
                    </a:lnTo>
                    <a:lnTo>
                      <a:pt x="0" y="958"/>
                    </a:lnTo>
                    <a:lnTo>
                      <a:pt x="90" y="902"/>
                    </a:lnTo>
                    <a:lnTo>
                      <a:pt x="120" y="888"/>
                    </a:lnTo>
                    <a:lnTo>
                      <a:pt x="120" y="888"/>
                    </a:lnTo>
                    <a:lnTo>
                      <a:pt x="138" y="880"/>
                    </a:lnTo>
                    <a:lnTo>
                      <a:pt x="140" y="880"/>
                    </a:lnTo>
                    <a:lnTo>
                      <a:pt x="162" y="868"/>
                    </a:lnTo>
                    <a:lnTo>
                      <a:pt x="162" y="868"/>
                    </a:lnTo>
                    <a:lnTo>
                      <a:pt x="192" y="850"/>
                    </a:lnTo>
                    <a:lnTo>
                      <a:pt x="206" y="842"/>
                    </a:lnTo>
                    <a:lnTo>
                      <a:pt x="206" y="842"/>
                    </a:lnTo>
                    <a:lnTo>
                      <a:pt x="216" y="836"/>
                    </a:lnTo>
                    <a:lnTo>
                      <a:pt x="206" y="842"/>
                    </a:lnTo>
                    <a:lnTo>
                      <a:pt x="206" y="842"/>
                    </a:lnTo>
                    <a:lnTo>
                      <a:pt x="206" y="854"/>
                    </a:lnTo>
                    <a:lnTo>
                      <a:pt x="206" y="866"/>
                    </a:lnTo>
                    <a:lnTo>
                      <a:pt x="208" y="874"/>
                    </a:lnTo>
                    <a:lnTo>
                      <a:pt x="208" y="876"/>
                    </a:lnTo>
                    <a:lnTo>
                      <a:pt x="210" y="878"/>
                    </a:lnTo>
                    <a:lnTo>
                      <a:pt x="212" y="878"/>
                    </a:lnTo>
                    <a:lnTo>
                      <a:pt x="214" y="874"/>
                    </a:lnTo>
                    <a:lnTo>
                      <a:pt x="222" y="858"/>
                    </a:lnTo>
                    <a:lnTo>
                      <a:pt x="232" y="826"/>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6" y="368"/>
                    </a:lnTo>
                    <a:lnTo>
                      <a:pt x="30" y="334"/>
                    </a:lnTo>
                    <a:lnTo>
                      <a:pt x="30" y="334"/>
                    </a:lnTo>
                    <a:lnTo>
                      <a:pt x="28" y="324"/>
                    </a:lnTo>
                    <a:lnTo>
                      <a:pt x="26" y="318"/>
                    </a:lnTo>
                    <a:lnTo>
                      <a:pt x="22" y="312"/>
                    </a:lnTo>
                    <a:lnTo>
                      <a:pt x="22" y="310"/>
                    </a:lnTo>
                    <a:lnTo>
                      <a:pt x="26" y="302"/>
                    </a:lnTo>
                    <a:lnTo>
                      <a:pt x="26" y="302"/>
                    </a:lnTo>
                    <a:lnTo>
                      <a:pt x="36" y="288"/>
                    </a:lnTo>
                    <a:lnTo>
                      <a:pt x="36" y="288"/>
                    </a:lnTo>
                    <a:lnTo>
                      <a:pt x="136" y="282"/>
                    </a:lnTo>
                    <a:lnTo>
                      <a:pt x="166" y="302"/>
                    </a:lnTo>
                    <a:lnTo>
                      <a:pt x="182" y="258"/>
                    </a:lnTo>
                    <a:lnTo>
                      <a:pt x="166" y="23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56"/>
                    </a:lnTo>
                    <a:lnTo>
                      <a:pt x="90" y="162"/>
                    </a:lnTo>
                    <a:lnTo>
                      <a:pt x="92" y="168"/>
                    </a:lnTo>
                    <a:lnTo>
                      <a:pt x="94" y="170"/>
                    </a:lnTo>
                    <a:lnTo>
                      <a:pt x="100" y="168"/>
                    </a:lnTo>
                    <a:lnTo>
                      <a:pt x="108" y="162"/>
                    </a:lnTo>
                    <a:lnTo>
                      <a:pt x="120" y="146"/>
                    </a:lnTo>
                    <a:lnTo>
                      <a:pt x="136" y="122"/>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988" y="690"/>
                    </a:lnTo>
                    <a:lnTo>
                      <a:pt x="1010" y="704"/>
                    </a:lnTo>
                    <a:lnTo>
                      <a:pt x="1028" y="714"/>
                    </a:lnTo>
                    <a:lnTo>
                      <a:pt x="1042" y="722"/>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rgbClr val="D5D000"/>
              </a:solidFill>
              <a:ln w="12700" cmpd="sng">
                <a:solidFill>
                  <a:schemeClr val="bg1"/>
                </a:solidFill>
                <a:prstDash val="solid"/>
                <a:round/>
                <a:headEnd/>
                <a:tailEnd/>
              </a:ln>
            </p:spPr>
            <p:txBody>
              <a:bodyPr/>
              <a:lstStyle/>
              <a:p>
                <a:pPr defTabSz="457200" fontAlgn="auto">
                  <a:spcBef>
                    <a:spcPts val="0"/>
                  </a:spcBef>
                  <a:spcAft>
                    <a:spcPts val="0"/>
                  </a:spcAft>
                </a:pPr>
                <a:endParaRPr lang="da-DK" kern="0">
                  <a:solidFill>
                    <a:schemeClr val="bg1"/>
                  </a:solidFill>
                  <a:ea typeface="ＭＳ Ｐゴシック" pitchFamily="-97" charset="-128"/>
                </a:endParaRPr>
              </a:p>
            </p:txBody>
          </p:sp>
        </p:grpSp>
        <p:sp>
          <p:nvSpPr>
            <p:cNvPr id="222" name="5-Point Star 221"/>
            <p:cNvSpPr/>
            <p:nvPr/>
          </p:nvSpPr>
          <p:spPr>
            <a:xfrm>
              <a:off x="2471032" y="2885814"/>
              <a:ext cx="174121" cy="150961"/>
            </a:xfrm>
            <a:prstGeom prst="star5">
              <a:avLst/>
            </a:prstGeom>
            <a:solidFill>
              <a:srgbClr val="3333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23" name="5-Point Star 222"/>
            <p:cNvSpPr/>
            <p:nvPr/>
          </p:nvSpPr>
          <p:spPr>
            <a:xfrm>
              <a:off x="3911577" y="3003342"/>
              <a:ext cx="174121" cy="150961"/>
            </a:xfrm>
            <a:prstGeom prst="star5">
              <a:avLst/>
            </a:prstGeom>
            <a:solidFill>
              <a:srgbClr val="3333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24" name="5-Point Star 223"/>
            <p:cNvSpPr/>
            <p:nvPr/>
          </p:nvSpPr>
          <p:spPr>
            <a:xfrm>
              <a:off x="6479079" y="2559899"/>
              <a:ext cx="174121" cy="150961"/>
            </a:xfrm>
            <a:prstGeom prst="star5">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25" name="5-Point Star 224"/>
            <p:cNvSpPr/>
            <p:nvPr/>
          </p:nvSpPr>
          <p:spPr>
            <a:xfrm>
              <a:off x="6035564" y="3553472"/>
              <a:ext cx="174121" cy="150961"/>
            </a:xfrm>
            <a:prstGeom prst="star5">
              <a:avLst/>
            </a:prstGeom>
            <a:solidFill>
              <a:srgbClr val="3333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26" name="5-Point Star 225"/>
            <p:cNvSpPr/>
            <p:nvPr/>
          </p:nvSpPr>
          <p:spPr>
            <a:xfrm>
              <a:off x="5593178" y="2845200"/>
              <a:ext cx="174121" cy="150961"/>
            </a:xfrm>
            <a:prstGeom prst="star5">
              <a:avLst/>
            </a:prstGeom>
            <a:solidFill>
              <a:srgbClr val="3333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27" name="5-Point Star 226"/>
            <p:cNvSpPr/>
            <p:nvPr/>
          </p:nvSpPr>
          <p:spPr>
            <a:xfrm>
              <a:off x="3332124" y="3493704"/>
              <a:ext cx="174121" cy="150961"/>
            </a:xfrm>
            <a:prstGeom prst="star5">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29" name="5-Point Star 228"/>
            <p:cNvSpPr/>
            <p:nvPr/>
          </p:nvSpPr>
          <p:spPr>
            <a:xfrm>
              <a:off x="3960646" y="3006648"/>
              <a:ext cx="174121" cy="150961"/>
            </a:xfrm>
            <a:prstGeom prst="star5">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0" name="5-Point Star 229"/>
            <p:cNvSpPr/>
            <p:nvPr/>
          </p:nvSpPr>
          <p:spPr>
            <a:xfrm>
              <a:off x="5109673" y="3070036"/>
              <a:ext cx="174121" cy="150961"/>
            </a:xfrm>
            <a:prstGeom prst="star5">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1" name="5-Point Star 230"/>
            <p:cNvSpPr/>
            <p:nvPr/>
          </p:nvSpPr>
          <p:spPr>
            <a:xfrm>
              <a:off x="5651841" y="3222436"/>
              <a:ext cx="174121" cy="150961"/>
            </a:xfrm>
            <a:prstGeom prst="star5">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2" name="5-Point Star 231"/>
            <p:cNvSpPr/>
            <p:nvPr/>
          </p:nvSpPr>
          <p:spPr>
            <a:xfrm>
              <a:off x="6568119" y="2558369"/>
              <a:ext cx="174121" cy="150961"/>
            </a:xfrm>
            <a:prstGeom prst="star5">
              <a:avLst/>
            </a:prstGeom>
            <a:solidFill>
              <a:srgbClr val="3333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3" name="5-Point Star 232"/>
            <p:cNvSpPr/>
            <p:nvPr/>
          </p:nvSpPr>
          <p:spPr>
            <a:xfrm>
              <a:off x="6572401" y="2454906"/>
              <a:ext cx="174121" cy="150961"/>
            </a:xfrm>
            <a:prstGeom prst="star5">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4" name="5-Point Star 233"/>
            <p:cNvSpPr/>
            <p:nvPr/>
          </p:nvSpPr>
          <p:spPr>
            <a:xfrm>
              <a:off x="6476426" y="2829236"/>
              <a:ext cx="174121" cy="150961"/>
            </a:xfrm>
            <a:prstGeom prst="star5">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5" name="5-Point Star 234"/>
            <p:cNvSpPr/>
            <p:nvPr/>
          </p:nvSpPr>
          <p:spPr>
            <a:xfrm>
              <a:off x="6105039" y="3542473"/>
              <a:ext cx="174121" cy="150961"/>
            </a:xfrm>
            <a:prstGeom prst="star5">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6" name="5-Point Star 235"/>
            <p:cNvSpPr/>
            <p:nvPr/>
          </p:nvSpPr>
          <p:spPr>
            <a:xfrm>
              <a:off x="6336909" y="4008819"/>
              <a:ext cx="174121" cy="150961"/>
            </a:xfrm>
            <a:prstGeom prst="star5">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7" name="5-Point Star 236"/>
            <p:cNvSpPr/>
            <p:nvPr/>
          </p:nvSpPr>
          <p:spPr>
            <a:xfrm>
              <a:off x="5381144" y="2669134"/>
              <a:ext cx="174121" cy="150961"/>
            </a:xfrm>
            <a:prstGeom prst="star5">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8" name="5-Point Star 237"/>
            <p:cNvSpPr/>
            <p:nvPr/>
          </p:nvSpPr>
          <p:spPr>
            <a:xfrm>
              <a:off x="4888750" y="2290404"/>
              <a:ext cx="174121" cy="150961"/>
            </a:xfrm>
            <a:prstGeom prst="star5">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9" name="5-Point Star 238"/>
            <p:cNvSpPr/>
            <p:nvPr/>
          </p:nvSpPr>
          <p:spPr>
            <a:xfrm>
              <a:off x="4680376" y="3702129"/>
              <a:ext cx="174121" cy="150961"/>
            </a:xfrm>
            <a:prstGeom prst="star5">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40" name="5-Point Star 239"/>
            <p:cNvSpPr/>
            <p:nvPr/>
          </p:nvSpPr>
          <p:spPr>
            <a:xfrm>
              <a:off x="4015289" y="2993092"/>
              <a:ext cx="174121" cy="150961"/>
            </a:xfrm>
            <a:prstGeom prst="star5">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44" name="5-Point Star 243"/>
            <p:cNvSpPr/>
            <p:nvPr/>
          </p:nvSpPr>
          <p:spPr>
            <a:xfrm>
              <a:off x="2858302" y="2024794"/>
              <a:ext cx="174121" cy="150961"/>
            </a:xfrm>
            <a:prstGeom prst="star5">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45" name="5-Point Star 244"/>
            <p:cNvSpPr/>
            <p:nvPr/>
          </p:nvSpPr>
          <p:spPr>
            <a:xfrm>
              <a:off x="2645153" y="3322410"/>
              <a:ext cx="174121" cy="150961"/>
            </a:xfrm>
            <a:prstGeom prst="star5">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sp>
        <p:nvSpPr>
          <p:cNvPr id="246" name="Title 1"/>
          <p:cNvSpPr txBox="1">
            <a:spLocks/>
          </p:cNvSpPr>
          <p:nvPr/>
        </p:nvSpPr>
        <p:spPr>
          <a:xfrm>
            <a:off x="1251961" y="163513"/>
            <a:ext cx="7239000" cy="1066800"/>
          </a:xfrm>
          <a:prstGeom prst="rect">
            <a:avLst/>
          </a:prstGeom>
        </p:spPr>
        <p:txBody>
          <a:bodyPr>
            <a:normAutofit/>
          </a:bodyPr>
          <a:lstStyle>
            <a:lvl1pPr algn="ctr"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a:lstStyle>
          <a:p>
            <a:r>
              <a:rPr lang="en-US" dirty="0" smtClean="0"/>
              <a:t>VA District Locations</a:t>
            </a:r>
            <a:endParaRPr lang="en-US" dirty="0"/>
          </a:p>
        </p:txBody>
      </p:sp>
      <p:sp>
        <p:nvSpPr>
          <p:cNvPr id="249" name="5-Point Star 248"/>
          <p:cNvSpPr/>
          <p:nvPr/>
        </p:nvSpPr>
        <p:spPr>
          <a:xfrm>
            <a:off x="820170" y="5579766"/>
            <a:ext cx="174121" cy="150961"/>
          </a:xfrm>
          <a:prstGeom prst="star5">
            <a:avLst/>
          </a:prstGeom>
          <a:solidFill>
            <a:srgbClr val="FF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0" name="5-Point Star 249"/>
          <p:cNvSpPr/>
          <p:nvPr/>
        </p:nvSpPr>
        <p:spPr>
          <a:xfrm>
            <a:off x="2570937" y="2865011"/>
            <a:ext cx="174121" cy="150961"/>
          </a:xfrm>
          <a:prstGeom prst="star5">
            <a:avLst/>
          </a:prstGeom>
          <a:solidFill>
            <a:srgbClr val="FF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1" name="5-Point Star 250"/>
          <p:cNvSpPr/>
          <p:nvPr/>
        </p:nvSpPr>
        <p:spPr>
          <a:xfrm>
            <a:off x="4607827" y="3313597"/>
            <a:ext cx="174121" cy="150961"/>
          </a:xfrm>
          <a:prstGeom prst="star5">
            <a:avLst/>
          </a:prstGeom>
          <a:solidFill>
            <a:srgbClr val="FF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2" name="5-Point Star 251"/>
          <p:cNvSpPr/>
          <p:nvPr/>
        </p:nvSpPr>
        <p:spPr>
          <a:xfrm>
            <a:off x="5338803" y="2301009"/>
            <a:ext cx="174121" cy="150961"/>
          </a:xfrm>
          <a:prstGeom prst="star5">
            <a:avLst/>
          </a:prstGeom>
          <a:solidFill>
            <a:srgbClr val="FF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3" name="5-Point Star 252"/>
          <p:cNvSpPr/>
          <p:nvPr/>
        </p:nvSpPr>
        <p:spPr>
          <a:xfrm>
            <a:off x="6629966" y="2058118"/>
            <a:ext cx="174121" cy="150961"/>
          </a:xfrm>
          <a:prstGeom prst="star5">
            <a:avLst/>
          </a:prstGeom>
          <a:solidFill>
            <a:srgbClr val="FF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4" name="5-Point Star 253"/>
          <p:cNvSpPr/>
          <p:nvPr/>
        </p:nvSpPr>
        <p:spPr>
          <a:xfrm>
            <a:off x="6075251" y="3176641"/>
            <a:ext cx="174121" cy="150961"/>
          </a:xfrm>
          <a:prstGeom prst="star5">
            <a:avLst/>
          </a:prstGeom>
          <a:solidFill>
            <a:srgbClr val="FF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48" name="TextBox 247"/>
          <p:cNvSpPr txBox="1"/>
          <p:nvPr/>
        </p:nvSpPr>
        <p:spPr>
          <a:xfrm>
            <a:off x="146958" y="4033261"/>
            <a:ext cx="766877" cy="1785104"/>
          </a:xfrm>
          <a:prstGeom prst="rect">
            <a:avLst/>
          </a:prstGeom>
          <a:noFill/>
        </p:spPr>
        <p:txBody>
          <a:bodyPr wrap="none" rtlCol="0">
            <a:spAutoFit/>
          </a:bodyPr>
          <a:lstStyle/>
          <a:p>
            <a:r>
              <a:rPr lang="en-US" sz="1400" dirty="0" smtClean="0"/>
              <a:t>Legend:</a:t>
            </a:r>
          </a:p>
          <a:p>
            <a:pPr algn="r"/>
            <a:r>
              <a:rPr lang="en-US" sz="1200" dirty="0" smtClean="0"/>
              <a:t>VE</a:t>
            </a:r>
          </a:p>
          <a:p>
            <a:pPr algn="r"/>
            <a:r>
              <a:rPr lang="en-US" sz="1200" dirty="0" smtClean="0"/>
              <a:t>NCA</a:t>
            </a:r>
          </a:p>
          <a:p>
            <a:pPr algn="r"/>
            <a:r>
              <a:rPr lang="en-US" sz="1200" dirty="0" smtClean="0"/>
              <a:t>VHA</a:t>
            </a:r>
          </a:p>
          <a:p>
            <a:pPr algn="r"/>
            <a:r>
              <a:rPr lang="en-US" sz="1200" dirty="0" smtClean="0"/>
              <a:t>VBA</a:t>
            </a:r>
          </a:p>
          <a:p>
            <a:pPr algn="r"/>
            <a:r>
              <a:rPr lang="en-US" sz="1200" dirty="0" smtClean="0"/>
              <a:t>HRA</a:t>
            </a:r>
          </a:p>
          <a:p>
            <a:pPr algn="r"/>
            <a:r>
              <a:rPr lang="en-US" sz="1200" dirty="0" smtClean="0"/>
              <a:t>OALC</a:t>
            </a:r>
          </a:p>
          <a:p>
            <a:pPr algn="r"/>
            <a:r>
              <a:rPr lang="en-US" sz="1200" dirty="0" smtClean="0"/>
              <a:t>OIT</a:t>
            </a:r>
          </a:p>
          <a:p>
            <a:pPr algn="r"/>
            <a:r>
              <a:rPr lang="en-US" sz="1200" dirty="0" smtClean="0"/>
              <a:t>OPIA </a:t>
            </a:r>
            <a:endParaRPr lang="en-US" sz="1200" dirty="0"/>
          </a:p>
        </p:txBody>
      </p:sp>
      <p:sp>
        <p:nvSpPr>
          <p:cNvPr id="255" name="5-Point Star 254"/>
          <p:cNvSpPr/>
          <p:nvPr/>
        </p:nvSpPr>
        <p:spPr>
          <a:xfrm>
            <a:off x="851075" y="4667491"/>
            <a:ext cx="174121" cy="150961"/>
          </a:xfrm>
          <a:prstGeom prst="star5">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6" name="5-Point Star 255"/>
          <p:cNvSpPr/>
          <p:nvPr/>
        </p:nvSpPr>
        <p:spPr>
          <a:xfrm>
            <a:off x="2525236" y="2706871"/>
            <a:ext cx="174121" cy="150961"/>
          </a:xfrm>
          <a:prstGeom prst="star5">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7" name="5-Point Star 256"/>
          <p:cNvSpPr/>
          <p:nvPr/>
        </p:nvSpPr>
        <p:spPr>
          <a:xfrm>
            <a:off x="3966763" y="2671019"/>
            <a:ext cx="174121" cy="150961"/>
          </a:xfrm>
          <a:prstGeom prst="star5">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8" name="5-Point Star 257"/>
          <p:cNvSpPr/>
          <p:nvPr/>
        </p:nvSpPr>
        <p:spPr>
          <a:xfrm>
            <a:off x="5073608" y="2640542"/>
            <a:ext cx="174121" cy="150961"/>
          </a:xfrm>
          <a:prstGeom prst="star5">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9" name="5-Point Star 258"/>
          <p:cNvSpPr/>
          <p:nvPr/>
        </p:nvSpPr>
        <p:spPr>
          <a:xfrm>
            <a:off x="6360696" y="3527767"/>
            <a:ext cx="174121" cy="150961"/>
          </a:xfrm>
          <a:prstGeom prst="star5">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0" name="5-Point Star 259"/>
          <p:cNvSpPr/>
          <p:nvPr/>
        </p:nvSpPr>
        <p:spPr>
          <a:xfrm>
            <a:off x="6506273" y="1676702"/>
            <a:ext cx="174121" cy="150961"/>
          </a:xfrm>
          <a:prstGeom prst="star5">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1" name="5-Point Star 260"/>
          <p:cNvSpPr/>
          <p:nvPr/>
        </p:nvSpPr>
        <p:spPr>
          <a:xfrm>
            <a:off x="820170" y="5019676"/>
            <a:ext cx="174121" cy="150961"/>
          </a:xfrm>
          <a:prstGeom prst="star5">
            <a:avLst/>
          </a:prstGeom>
          <a:solidFill>
            <a:srgbClr val="00AAF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2" name="5-Point Star 261"/>
          <p:cNvSpPr/>
          <p:nvPr/>
        </p:nvSpPr>
        <p:spPr>
          <a:xfrm>
            <a:off x="2819274" y="1602976"/>
            <a:ext cx="174121" cy="150961"/>
          </a:xfrm>
          <a:prstGeom prst="star5">
            <a:avLst/>
          </a:prstGeom>
          <a:solidFill>
            <a:srgbClr val="00AAF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3" name="5-Point Star 262"/>
          <p:cNvSpPr/>
          <p:nvPr/>
        </p:nvSpPr>
        <p:spPr>
          <a:xfrm>
            <a:off x="6531012" y="2449490"/>
            <a:ext cx="174121" cy="150961"/>
          </a:xfrm>
          <a:prstGeom prst="star5">
            <a:avLst/>
          </a:prstGeom>
          <a:solidFill>
            <a:srgbClr val="00AAF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17" name="TextBox 216"/>
          <p:cNvSpPr txBox="1"/>
          <p:nvPr/>
        </p:nvSpPr>
        <p:spPr>
          <a:xfrm>
            <a:off x="38962" y="1655356"/>
            <a:ext cx="2320063" cy="1938992"/>
          </a:xfrm>
          <a:prstGeom prst="rect">
            <a:avLst/>
          </a:prstGeom>
          <a:noFill/>
        </p:spPr>
        <p:txBody>
          <a:bodyPr wrap="square" rtlCol="0">
            <a:spAutoFit/>
          </a:bodyPr>
          <a:lstStyle/>
          <a:p>
            <a:r>
              <a:rPr lang="en-US" sz="1200" b="1" u="sng" dirty="0" smtClean="0"/>
              <a:t>Pacific District</a:t>
            </a:r>
          </a:p>
          <a:p>
            <a:r>
              <a:rPr lang="en-US" sz="1200" dirty="0" smtClean="0"/>
              <a:t>DVEO (P) : Los Angeles Area</a:t>
            </a:r>
          </a:p>
          <a:p>
            <a:r>
              <a:rPr lang="en-US" sz="1200" dirty="0" smtClean="0"/>
              <a:t>DVEO (S) : Seattle</a:t>
            </a:r>
          </a:p>
          <a:p>
            <a:r>
              <a:rPr lang="en-US" sz="1200" dirty="0"/>
              <a:t>NCA : </a:t>
            </a:r>
            <a:r>
              <a:rPr lang="en-US" sz="1200" dirty="0" smtClean="0"/>
              <a:t>Oakland</a:t>
            </a:r>
          </a:p>
          <a:p>
            <a:r>
              <a:rPr lang="en-US" sz="1200" dirty="0" smtClean="0"/>
              <a:t>VHA Vet Centers: Fairfield CA</a:t>
            </a:r>
            <a:endParaRPr lang="en-US" sz="1200" dirty="0"/>
          </a:p>
          <a:p>
            <a:r>
              <a:rPr lang="en-US" sz="1200" dirty="0" smtClean="0"/>
              <a:t>VBA : Phoenix</a:t>
            </a:r>
          </a:p>
          <a:p>
            <a:r>
              <a:rPr lang="en-US" sz="1200" dirty="0"/>
              <a:t>HRA:  VESO- </a:t>
            </a:r>
            <a:r>
              <a:rPr lang="en-US" sz="1200" dirty="0" smtClean="0"/>
              <a:t>Seattle</a:t>
            </a:r>
          </a:p>
          <a:p>
            <a:r>
              <a:rPr lang="en-US" sz="1200" dirty="0" smtClean="0"/>
              <a:t>OALC: Mare Island, CA</a:t>
            </a:r>
          </a:p>
          <a:p>
            <a:r>
              <a:rPr lang="en-US" sz="1200" dirty="0" smtClean="0"/>
              <a:t>OPA </a:t>
            </a:r>
            <a:r>
              <a:rPr lang="en-US" sz="1200" dirty="0"/>
              <a:t>: </a:t>
            </a:r>
            <a:r>
              <a:rPr lang="en-US" sz="1200" dirty="0" smtClean="0"/>
              <a:t>Los Angeles</a:t>
            </a:r>
            <a:endParaRPr lang="en-US" sz="1200" dirty="0"/>
          </a:p>
          <a:p>
            <a:r>
              <a:rPr lang="en-US" sz="1200" dirty="0" smtClean="0"/>
              <a:t>OIT:</a:t>
            </a:r>
          </a:p>
        </p:txBody>
      </p:sp>
      <p:sp>
        <p:nvSpPr>
          <p:cNvPr id="264" name="5-Point Star 263"/>
          <p:cNvSpPr/>
          <p:nvPr/>
        </p:nvSpPr>
        <p:spPr>
          <a:xfrm>
            <a:off x="820169" y="5245476"/>
            <a:ext cx="174121" cy="150961"/>
          </a:xfrm>
          <a:prstGeom prst="star5">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5" name="5-Point Star 264"/>
          <p:cNvSpPr/>
          <p:nvPr/>
        </p:nvSpPr>
        <p:spPr>
          <a:xfrm>
            <a:off x="2564276" y="2785496"/>
            <a:ext cx="174121" cy="150961"/>
          </a:xfrm>
          <a:prstGeom prst="star5">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6" name="5-Point Star 265"/>
          <p:cNvSpPr/>
          <p:nvPr/>
        </p:nvSpPr>
        <p:spPr>
          <a:xfrm>
            <a:off x="5271833" y="2268464"/>
            <a:ext cx="174121" cy="150961"/>
          </a:xfrm>
          <a:prstGeom prst="star5">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7" name="5-Point Star 266"/>
          <p:cNvSpPr/>
          <p:nvPr/>
        </p:nvSpPr>
        <p:spPr>
          <a:xfrm>
            <a:off x="6575731" y="2347282"/>
            <a:ext cx="174121" cy="150961"/>
          </a:xfrm>
          <a:prstGeom prst="star5">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8" name="5-Point Star 267"/>
          <p:cNvSpPr/>
          <p:nvPr/>
        </p:nvSpPr>
        <p:spPr>
          <a:xfrm>
            <a:off x="820170" y="5401997"/>
            <a:ext cx="174121" cy="150961"/>
          </a:xfrm>
          <a:prstGeom prst="star5">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9" name="5-Point Star 268"/>
          <p:cNvSpPr/>
          <p:nvPr/>
        </p:nvSpPr>
        <p:spPr>
          <a:xfrm>
            <a:off x="2722322" y="2898999"/>
            <a:ext cx="174121" cy="150961"/>
          </a:xfrm>
          <a:prstGeom prst="star5">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0" name="5-Point Star 269"/>
          <p:cNvSpPr/>
          <p:nvPr/>
        </p:nvSpPr>
        <p:spPr>
          <a:xfrm>
            <a:off x="2791681" y="1556759"/>
            <a:ext cx="174121" cy="150961"/>
          </a:xfrm>
          <a:prstGeom prst="star5">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1" name="5-Point Star 270"/>
          <p:cNvSpPr/>
          <p:nvPr/>
        </p:nvSpPr>
        <p:spPr>
          <a:xfrm>
            <a:off x="4093311" y="2630150"/>
            <a:ext cx="174121" cy="150961"/>
          </a:xfrm>
          <a:prstGeom prst="star5">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2" name="5-Point Star 271"/>
          <p:cNvSpPr/>
          <p:nvPr/>
        </p:nvSpPr>
        <p:spPr>
          <a:xfrm>
            <a:off x="4679482" y="3387424"/>
            <a:ext cx="174121" cy="150961"/>
          </a:xfrm>
          <a:prstGeom prst="star5">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3" name="5-Point Star 272"/>
          <p:cNvSpPr/>
          <p:nvPr/>
        </p:nvSpPr>
        <p:spPr>
          <a:xfrm>
            <a:off x="4888750" y="1931517"/>
            <a:ext cx="174121" cy="150961"/>
          </a:xfrm>
          <a:prstGeom prst="star5">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4" name="5-Point Star 273"/>
          <p:cNvSpPr/>
          <p:nvPr/>
        </p:nvSpPr>
        <p:spPr>
          <a:xfrm>
            <a:off x="5335163" y="2404078"/>
            <a:ext cx="174121" cy="150961"/>
          </a:xfrm>
          <a:prstGeom prst="star5">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5" name="5-Point Star 274"/>
          <p:cNvSpPr/>
          <p:nvPr/>
        </p:nvSpPr>
        <p:spPr>
          <a:xfrm>
            <a:off x="6434572" y="3620024"/>
            <a:ext cx="174121" cy="150961"/>
          </a:xfrm>
          <a:prstGeom prst="star5">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6" name="5-Point Star 275"/>
          <p:cNvSpPr/>
          <p:nvPr/>
        </p:nvSpPr>
        <p:spPr>
          <a:xfrm>
            <a:off x="6154297" y="3184070"/>
            <a:ext cx="174121" cy="150961"/>
          </a:xfrm>
          <a:prstGeom prst="star5">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7" name="5-Point Star 276"/>
          <p:cNvSpPr/>
          <p:nvPr/>
        </p:nvSpPr>
        <p:spPr>
          <a:xfrm>
            <a:off x="6700082" y="2016917"/>
            <a:ext cx="174121" cy="150961"/>
          </a:xfrm>
          <a:prstGeom prst="star5">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8" name="5-Point Star 277"/>
          <p:cNvSpPr/>
          <p:nvPr/>
        </p:nvSpPr>
        <p:spPr>
          <a:xfrm>
            <a:off x="6648288" y="2454450"/>
            <a:ext cx="174121" cy="150961"/>
          </a:xfrm>
          <a:prstGeom prst="star5">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9" name="Rectangle 278"/>
          <p:cNvSpPr/>
          <p:nvPr/>
        </p:nvSpPr>
        <p:spPr>
          <a:xfrm>
            <a:off x="0" y="1"/>
            <a:ext cx="9144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prstClr val="white"/>
                </a:solidFill>
                <a:latin typeface="+mj-lt"/>
              </a:rPr>
              <a:t>VA District Locations</a:t>
            </a:r>
          </a:p>
        </p:txBody>
      </p:sp>
    </p:spTree>
    <p:extLst>
      <p:ext uri="{BB962C8B-B14F-4D97-AF65-F5344CB8AC3E}">
        <p14:creationId xmlns:p14="http://schemas.microsoft.com/office/powerpoint/2010/main" val="3526514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75350133"/>
              </p:ext>
            </p:extLst>
          </p:nvPr>
        </p:nvGraphicFramePr>
        <p:xfrm>
          <a:off x="457200" y="991387"/>
          <a:ext cx="8170605" cy="4907968"/>
        </p:xfrm>
        <a:graphic>
          <a:graphicData uri="http://schemas.openxmlformats.org/drawingml/2006/table">
            <a:tbl>
              <a:tblPr firstRow="1" bandRow="1">
                <a:tableStyleId>{21E4AEA4-8DFA-4A89-87EB-49C32662AFE0}</a:tableStyleId>
              </a:tblPr>
              <a:tblGrid>
                <a:gridCol w="1753003"/>
                <a:gridCol w="6417602"/>
              </a:tblGrid>
              <a:tr h="397649">
                <a:tc>
                  <a:txBody>
                    <a:bodyPr/>
                    <a:lstStyle/>
                    <a:p>
                      <a:r>
                        <a:rPr lang="en-US" sz="1400" dirty="0" smtClean="0"/>
                        <a:t>Organization</a:t>
                      </a:r>
                      <a:endParaRPr lang="en-US" sz="1400" dirty="0"/>
                    </a:p>
                  </a:txBody>
                  <a:tcPr/>
                </a:tc>
                <a:tc>
                  <a:txBody>
                    <a:bodyPr/>
                    <a:lstStyle/>
                    <a:p>
                      <a:r>
                        <a:rPr lang="en-US" sz="1400" dirty="0" smtClean="0"/>
                        <a:t>Realignment</a:t>
                      </a:r>
                      <a:endParaRPr lang="en-US" sz="1400" dirty="0"/>
                    </a:p>
                  </a:txBody>
                  <a:tcPr/>
                </a:tc>
              </a:tr>
              <a:tr h="490252">
                <a:tc>
                  <a:txBody>
                    <a:bodyPr/>
                    <a:lstStyle/>
                    <a:p>
                      <a:r>
                        <a:rPr lang="en-US" sz="1200" dirty="0" smtClean="0"/>
                        <a:t>NCA</a:t>
                      </a:r>
                      <a:endParaRPr lang="en-US" sz="1200" dirty="0"/>
                    </a:p>
                  </a:txBody>
                  <a:tcPr/>
                </a:tc>
                <a:tc>
                  <a:txBody>
                    <a:bodyPr/>
                    <a:lstStyle/>
                    <a:p>
                      <a:r>
                        <a:rPr lang="en-US" sz="1200" dirty="0" smtClean="0">
                          <a:solidFill>
                            <a:schemeClr val="tx1"/>
                          </a:solidFill>
                        </a:rPr>
                        <a:t>Realign the</a:t>
                      </a:r>
                      <a:r>
                        <a:rPr lang="en-US" sz="1200" baseline="0" dirty="0" smtClean="0">
                          <a:solidFill>
                            <a:schemeClr val="tx1"/>
                          </a:solidFill>
                        </a:rPr>
                        <a:t> 5 Memorial Service Networks into 5 NCA District Offices.  11 director positions and 32 cemeteries realigned to different NCA District Offices, but no movement of FTE.  </a:t>
                      </a:r>
                      <a:endParaRPr lang="en-US" sz="1200" dirty="0">
                        <a:solidFill>
                          <a:schemeClr val="tx1"/>
                        </a:solidFill>
                      </a:endParaRPr>
                    </a:p>
                  </a:txBody>
                  <a:tcPr/>
                </a:tc>
              </a:tr>
              <a:tr h="686353">
                <a:tc>
                  <a:txBody>
                    <a:bodyPr/>
                    <a:lstStyle/>
                    <a:p>
                      <a:r>
                        <a:rPr lang="en-US" sz="1200" dirty="0" smtClean="0"/>
                        <a:t>VHA</a:t>
                      </a:r>
                      <a:endParaRPr lang="en-US" sz="1200" dirty="0"/>
                    </a:p>
                  </a:txBody>
                  <a:tcPr/>
                </a:tc>
                <a:tc>
                  <a:txBody>
                    <a:bodyPr/>
                    <a:lstStyle/>
                    <a:p>
                      <a:r>
                        <a:rPr lang="en-US" sz="1200" dirty="0" smtClean="0">
                          <a:solidFill>
                            <a:schemeClr val="tx1"/>
                          </a:solidFill>
                        </a:rPr>
                        <a:t>Align</a:t>
                      </a:r>
                      <a:r>
                        <a:rPr lang="en-US" sz="1200" baseline="0" dirty="0" smtClean="0">
                          <a:solidFill>
                            <a:schemeClr val="tx1"/>
                          </a:solidFill>
                        </a:rPr>
                        <a:t> VISNs along state boundaries and 5 Districts.  Right size VISNs in terms of number of health care systems and patients served – reduce from 21 to 18 VISNs.  Vet Center regions reduced from 7 regions to 5 districts.</a:t>
                      </a:r>
                      <a:endParaRPr lang="en-US" sz="1200" dirty="0">
                        <a:solidFill>
                          <a:schemeClr val="tx1"/>
                        </a:solidFill>
                      </a:endParaRPr>
                    </a:p>
                  </a:txBody>
                  <a:tcPr/>
                </a:tc>
              </a:tr>
              <a:tr h="686353">
                <a:tc>
                  <a:txBody>
                    <a:bodyPr/>
                    <a:lstStyle/>
                    <a:p>
                      <a:r>
                        <a:rPr lang="en-US" sz="1200" dirty="0" smtClean="0"/>
                        <a:t>VBA</a:t>
                      </a:r>
                      <a:endParaRPr lang="en-US" sz="1200" dirty="0"/>
                    </a:p>
                  </a:txBody>
                  <a:tcPr/>
                </a:tc>
                <a:tc>
                  <a:txBody>
                    <a:bodyPr/>
                    <a:lstStyle/>
                    <a:p>
                      <a:r>
                        <a:rPr lang="en-US" sz="1200" dirty="0" smtClean="0">
                          <a:solidFill>
                            <a:schemeClr val="tx1"/>
                          </a:solidFill>
                        </a:rPr>
                        <a:t>Increase the VBA Area Offices from 4 to 5 VBA District Offices,</a:t>
                      </a:r>
                      <a:r>
                        <a:rPr lang="en-US" sz="1200" baseline="0" dirty="0" smtClean="0">
                          <a:solidFill>
                            <a:schemeClr val="tx1"/>
                          </a:solidFill>
                        </a:rPr>
                        <a:t> establishing a new VBA District Office in Denver, CO.  15 Regional Offices realigned to different VBA District Offices, but no movement of FTE.</a:t>
                      </a:r>
                      <a:endParaRPr lang="en-US" sz="1200" dirty="0">
                        <a:solidFill>
                          <a:schemeClr val="tx1"/>
                        </a:solidFill>
                      </a:endParaRPr>
                    </a:p>
                  </a:txBody>
                  <a:tcPr/>
                </a:tc>
              </a:tr>
              <a:tr h="686353">
                <a:tc>
                  <a:txBody>
                    <a:bodyPr/>
                    <a:lstStyle/>
                    <a:p>
                      <a:r>
                        <a:rPr lang="en-US" sz="1200" dirty="0" smtClean="0"/>
                        <a:t>HRA</a:t>
                      </a:r>
                      <a:endParaRPr lang="en-US" sz="1200" dirty="0"/>
                    </a:p>
                  </a:txBody>
                  <a:tcPr/>
                </a:tc>
                <a:tc>
                  <a:txBody>
                    <a:bodyPr/>
                    <a:lstStyle/>
                    <a:p>
                      <a:r>
                        <a:rPr lang="en-US" sz="1200" dirty="0" smtClean="0">
                          <a:solidFill>
                            <a:schemeClr val="tx1"/>
                          </a:solidFill>
                        </a:rPr>
                        <a:t>Office of Resolution</a:t>
                      </a:r>
                      <a:r>
                        <a:rPr lang="en-US" sz="1200" baseline="0" dirty="0" smtClean="0">
                          <a:solidFill>
                            <a:schemeClr val="tx1"/>
                          </a:solidFill>
                        </a:rPr>
                        <a:t> Management (ORM) and Veteran Employment Service Office (VESO) field structures realigned to the District framework.  ORM realigned from 3 districts, 6 operations offices and 11 satellite offices to 5 Districts and 16 satellite offices.  </a:t>
                      </a:r>
                      <a:endParaRPr lang="en-US" sz="1200" dirty="0">
                        <a:solidFill>
                          <a:schemeClr val="tx1"/>
                        </a:solidFill>
                      </a:endParaRPr>
                    </a:p>
                  </a:txBody>
                  <a:tcPr/>
                </a:tc>
              </a:tr>
              <a:tr h="490252">
                <a:tc>
                  <a:txBody>
                    <a:bodyPr/>
                    <a:lstStyle/>
                    <a:p>
                      <a:r>
                        <a:rPr lang="en-US" sz="1200" dirty="0" smtClean="0"/>
                        <a:t>OALC</a:t>
                      </a:r>
                      <a:endParaRPr lang="en-US" sz="1200" dirty="0"/>
                    </a:p>
                  </a:txBody>
                  <a:tcPr/>
                </a:tc>
                <a:tc>
                  <a:txBody>
                    <a:bodyPr/>
                    <a:lstStyle/>
                    <a:p>
                      <a:r>
                        <a:rPr lang="en-US" sz="1200" dirty="0" smtClean="0">
                          <a:solidFill>
                            <a:schemeClr val="tx1"/>
                          </a:solidFill>
                        </a:rPr>
                        <a:t>Construction and Facilities Management</a:t>
                      </a:r>
                      <a:r>
                        <a:rPr lang="en-US" sz="1200" baseline="0" dirty="0" smtClean="0">
                          <a:solidFill>
                            <a:schemeClr val="tx1"/>
                          </a:solidFill>
                        </a:rPr>
                        <a:t> (CFM) 4 Regional Offices realigned to each support one or more VA Districts</a:t>
                      </a:r>
                      <a:endParaRPr lang="en-US" sz="1200" dirty="0">
                        <a:solidFill>
                          <a:schemeClr val="tx1"/>
                        </a:solidFill>
                      </a:endParaRPr>
                    </a:p>
                  </a:txBody>
                  <a:tcPr/>
                </a:tc>
              </a:tr>
              <a:tr h="490252">
                <a:tc>
                  <a:txBody>
                    <a:bodyPr/>
                    <a:lstStyle/>
                    <a:p>
                      <a:r>
                        <a:rPr lang="en-US" sz="1200" dirty="0" smtClean="0"/>
                        <a:t>OGC</a:t>
                      </a:r>
                      <a:endParaRPr lang="en-US" sz="1200" dirty="0"/>
                    </a:p>
                  </a:txBody>
                  <a:tcPr/>
                </a:tc>
                <a:tc>
                  <a:txBody>
                    <a:bodyPr/>
                    <a:lstStyle/>
                    <a:p>
                      <a:r>
                        <a:rPr lang="en-US" sz="1200" dirty="0" smtClean="0">
                          <a:solidFill>
                            <a:schemeClr val="tx1"/>
                          </a:solidFill>
                        </a:rPr>
                        <a:t>Consolidate the current 21</a:t>
                      </a:r>
                      <a:r>
                        <a:rPr lang="en-US" sz="1200" baseline="0" dirty="0" smtClean="0">
                          <a:solidFill>
                            <a:schemeClr val="tx1"/>
                          </a:solidFill>
                        </a:rPr>
                        <a:t> Regional Counsel Offices to approximately 12 OGC Chief Counsel Offices, aligned along VISN Boundaries.</a:t>
                      </a:r>
                      <a:endParaRPr lang="en-US" sz="1200" dirty="0">
                        <a:solidFill>
                          <a:schemeClr val="tx1"/>
                        </a:solidFill>
                      </a:endParaRPr>
                    </a:p>
                  </a:txBody>
                  <a:tcPr/>
                </a:tc>
              </a:tr>
              <a:tr h="490252">
                <a:tc>
                  <a:txBody>
                    <a:bodyPr/>
                    <a:lstStyle/>
                    <a:p>
                      <a:r>
                        <a:rPr lang="en-US" sz="1200" dirty="0" smtClean="0"/>
                        <a:t>OIT</a:t>
                      </a:r>
                      <a:endParaRPr lang="en-US" sz="1200" dirty="0"/>
                    </a:p>
                  </a:txBody>
                  <a:tcPr/>
                </a:tc>
                <a:tc>
                  <a:txBody>
                    <a:bodyPr/>
                    <a:lstStyle/>
                    <a:p>
                      <a:r>
                        <a:rPr lang="en-US" sz="1200" dirty="0" smtClean="0">
                          <a:solidFill>
                            <a:schemeClr val="tx1"/>
                          </a:solidFill>
                        </a:rPr>
                        <a:t>Realign existing 6 regions and</a:t>
                      </a:r>
                      <a:r>
                        <a:rPr lang="en-US" sz="1200" baseline="0" dirty="0" smtClean="0">
                          <a:solidFill>
                            <a:schemeClr val="tx1"/>
                          </a:solidFill>
                        </a:rPr>
                        <a:t> VACO into 5 districts and establish 5 geographic district account managers.</a:t>
                      </a:r>
                      <a:endParaRPr lang="en-US" sz="1200" dirty="0">
                        <a:solidFill>
                          <a:schemeClr val="tx1"/>
                        </a:solidFill>
                      </a:endParaRPr>
                    </a:p>
                  </a:txBody>
                  <a:tcPr/>
                </a:tc>
              </a:tr>
              <a:tr h="490252">
                <a:tc>
                  <a:txBody>
                    <a:bodyPr/>
                    <a:lstStyle/>
                    <a:p>
                      <a:r>
                        <a:rPr lang="en-US" sz="1200" dirty="0" smtClean="0"/>
                        <a:t>OPIA</a:t>
                      </a:r>
                      <a:endParaRPr lang="en-US" sz="1200" dirty="0"/>
                    </a:p>
                  </a:txBody>
                  <a:tcPr/>
                </a:tc>
                <a:tc>
                  <a:txBody>
                    <a:bodyPr/>
                    <a:lstStyle/>
                    <a:p>
                      <a:r>
                        <a:rPr lang="en-US" sz="1200" dirty="0" smtClean="0">
                          <a:solidFill>
                            <a:schemeClr val="tx1"/>
                          </a:solidFill>
                        </a:rPr>
                        <a:t>Consolidate from 6</a:t>
                      </a:r>
                      <a:r>
                        <a:rPr lang="en-US" sz="1200" baseline="0" dirty="0" smtClean="0">
                          <a:solidFill>
                            <a:schemeClr val="tx1"/>
                          </a:solidFill>
                        </a:rPr>
                        <a:t> regional offices to 5, realigning coverage of 15 states.  The Dallas and Denver offices will merge to provide support to the Continental District.</a:t>
                      </a:r>
                      <a:endParaRPr lang="en-US" sz="1200" dirty="0">
                        <a:solidFill>
                          <a:schemeClr val="tx1"/>
                        </a:solidFill>
                      </a:endParaRPr>
                    </a:p>
                  </a:txBody>
                  <a:tcPr/>
                </a:tc>
              </a:tr>
            </a:tbl>
          </a:graphicData>
        </a:graphic>
      </p:graphicFrame>
      <p:sp>
        <p:nvSpPr>
          <p:cNvPr id="5" name="Slide Number Placeholder 4"/>
          <p:cNvSpPr>
            <a:spLocks noGrp="1"/>
          </p:cNvSpPr>
          <p:nvPr>
            <p:ph type="sldNum" sz="quarter" idx="12"/>
          </p:nvPr>
        </p:nvSpPr>
        <p:spPr/>
        <p:txBody>
          <a:bodyPr/>
          <a:lstStyle/>
          <a:p>
            <a:fld id="{D983F1FA-211D-3044-9E35-958DFBC26156}" type="slidenum">
              <a:rPr lang="en-US" smtClean="0"/>
              <a:t>11</a:t>
            </a:fld>
            <a:endParaRPr lang="en-US" dirty="0"/>
          </a:p>
        </p:txBody>
      </p:sp>
      <p:sp>
        <p:nvSpPr>
          <p:cNvPr id="7" name="Rectangle 6"/>
          <p:cNvSpPr/>
          <p:nvPr/>
        </p:nvSpPr>
        <p:spPr>
          <a:xfrm>
            <a:off x="0" y="1"/>
            <a:ext cx="9144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2570" y="-7124"/>
            <a:ext cx="9144000" cy="913023"/>
          </a:xfrm>
        </p:spPr>
        <p:txBody>
          <a:bodyPr>
            <a:normAutofit/>
          </a:bodyPr>
          <a:lstStyle/>
          <a:p>
            <a:r>
              <a:rPr lang="en-US" sz="2400" b="1" dirty="0" smtClean="0">
                <a:solidFill>
                  <a:schemeClr val="bg1"/>
                </a:solidFill>
              </a:rPr>
              <a:t>All VA organizations are aligning to the 5-District Model  </a:t>
            </a:r>
            <a:endParaRPr lang="en-US" sz="2400" b="1" dirty="0">
              <a:solidFill>
                <a:schemeClr val="bg1"/>
              </a:solidFill>
            </a:endParaRPr>
          </a:p>
        </p:txBody>
      </p:sp>
    </p:spTree>
    <p:extLst>
      <p:ext uri="{BB962C8B-B14F-4D97-AF65-F5344CB8AC3E}">
        <p14:creationId xmlns:p14="http://schemas.microsoft.com/office/powerpoint/2010/main" val="2122538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8968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09716" y="1024438"/>
            <a:ext cx="8539316" cy="5016758"/>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Continue progress on critical VE capabilities, </a:t>
            </a:r>
            <a:r>
              <a:rPr lang="en-US" sz="2000" dirty="0" smtClean="0">
                <a:latin typeface="Arial" panose="020B0604020202020204" pitchFamily="34" charset="0"/>
                <a:cs typeface="Arial" panose="020B0604020202020204" pitchFamily="34" charset="0"/>
              </a:rPr>
              <a:t>e.g., </a:t>
            </a:r>
            <a:r>
              <a:rPr lang="en-US" sz="2000" dirty="0">
                <a:latin typeface="Arial" panose="020B0604020202020204" pitchFamily="34" charset="0"/>
                <a:cs typeface="Arial" panose="020B0604020202020204" pitchFamily="34" charset="0"/>
              </a:rPr>
              <a:t>MyVA Communities, Customer Data Integration (CDI), Unified Digital Experience (UDE), and contact center modernization</a:t>
            </a:r>
            <a:endParaRPr lang="en-US" sz="2000" u="sng" dirty="0">
              <a:latin typeface="Arial" panose="020B0604020202020204" pitchFamily="34" charset="0"/>
              <a:cs typeface="Arial" panose="020B0604020202020204" pitchFamily="34" charset="0"/>
            </a:endParaRPr>
          </a:p>
          <a:p>
            <a:pPr marL="457200" indent="-457200">
              <a:spcBef>
                <a:spcPts val="600"/>
              </a:spcBef>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Synchronize and integrate district roll-out and implementation of Veteran Experience (VE) district offices and district Performance Improvement (PI) capabilities in coordination with VHA, VBA, and NCA field directors</a:t>
            </a:r>
          </a:p>
          <a:p>
            <a:pPr marL="457200" indent="-457200">
              <a:spcBef>
                <a:spcPts val="600"/>
              </a:spcBef>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Develop and execute initial VE and Employee Experience (EE) pilots</a:t>
            </a:r>
          </a:p>
          <a:p>
            <a:pPr marL="457200" indent="-457200">
              <a:spcBef>
                <a:spcPts val="600"/>
              </a:spcBef>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Complete “Leaders Developing Leaders” cascade</a:t>
            </a:r>
          </a:p>
          <a:p>
            <a:pPr marL="457200" indent="-457200">
              <a:spcBef>
                <a:spcPts val="600"/>
              </a:spcBef>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Develop “To Be” state for support services with priority to supply chain operations, staffing, and IT support</a:t>
            </a:r>
          </a:p>
          <a:p>
            <a:pPr marL="457200" indent="-457200">
              <a:spcBef>
                <a:spcPts val="600"/>
              </a:spcBef>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Support VA/VHA response to Choice Act “Section 201” Assessments</a:t>
            </a:r>
          </a:p>
          <a:p>
            <a:pPr marL="457200" indent="-457200">
              <a:spcBef>
                <a:spcPts val="600"/>
              </a:spcBef>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Operationalize MyVA as the Department transformation</a:t>
            </a:r>
          </a:p>
        </p:txBody>
      </p:sp>
      <p:sp>
        <p:nvSpPr>
          <p:cNvPr id="7" name="Title 6"/>
          <p:cNvSpPr>
            <a:spLocks noGrp="1"/>
          </p:cNvSpPr>
          <p:nvPr>
            <p:ph type="title"/>
          </p:nvPr>
        </p:nvSpPr>
        <p:spPr>
          <a:xfrm>
            <a:off x="21328" y="117985"/>
            <a:ext cx="9093200" cy="771702"/>
          </a:xfrm>
        </p:spPr>
        <p:txBody>
          <a:bodyPr>
            <a:noAutofit/>
          </a:bodyPr>
          <a:lstStyle/>
          <a:p>
            <a:pPr>
              <a:tabLst>
                <a:tab pos="4454525" algn="l"/>
              </a:tabLst>
            </a:pPr>
            <a:r>
              <a:rPr lang="en-US" altLang="en-US" sz="3200" b="1" dirty="0" smtClean="0">
                <a:solidFill>
                  <a:schemeClr val="bg1"/>
                </a:solidFill>
                <a:cs typeface="Arial" charset="0"/>
              </a:rPr>
              <a:t>Ongoing Steps</a:t>
            </a:r>
          </a:p>
        </p:txBody>
      </p:sp>
    </p:spTree>
    <p:extLst>
      <p:ext uri="{BB962C8B-B14F-4D97-AF65-F5344CB8AC3E}">
        <p14:creationId xmlns:p14="http://schemas.microsoft.com/office/powerpoint/2010/main" val="1110181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8968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1328" y="872536"/>
            <a:ext cx="9202994" cy="5262979"/>
          </a:xfrm>
          <a:prstGeom prst="rect">
            <a:avLst/>
          </a:prstGeom>
          <a:noFill/>
        </p:spPr>
        <p:txBody>
          <a:bodyPr wrap="square" rtlCol="0">
            <a:spAutoFit/>
          </a:bodyPr>
          <a:lstStyle/>
          <a:p>
            <a:pPr marL="342900" marR="0" lvl="0" indent="-342900">
              <a:spcBef>
                <a:spcPts val="0"/>
              </a:spcBef>
              <a:spcAft>
                <a:spcPts val="0"/>
              </a:spcAft>
              <a:buFont typeface="Symbol"/>
              <a:buChar char=""/>
            </a:pPr>
            <a:r>
              <a:rPr lang="en-US" sz="1400" b="1" dirty="0">
                <a:latin typeface="Arial"/>
                <a:ea typeface="Calibri"/>
                <a:cs typeface="Times New Roman"/>
              </a:rPr>
              <a:t>Increase access to healthcare (VHA lead</a:t>
            </a:r>
            <a:r>
              <a:rPr lang="en-US" sz="1400" b="1" dirty="0" smtClean="0">
                <a:latin typeface="Arial"/>
                <a:ea typeface="Calibri"/>
                <a:cs typeface="Times New Roman"/>
              </a:rPr>
              <a:t>)</a:t>
            </a:r>
            <a:endParaRPr lang="en-US" sz="1400" dirty="0">
              <a:ea typeface="Calibri"/>
              <a:cs typeface="Times New Roman"/>
            </a:endParaRPr>
          </a:p>
          <a:p>
            <a:pPr marL="800100" lvl="1" indent="-342900">
              <a:buFont typeface="Wingdings"/>
              <a:buChar char=""/>
            </a:pPr>
            <a:r>
              <a:rPr lang="en-US" sz="1400" i="1" dirty="0">
                <a:latin typeface="Times New Roman"/>
                <a:ea typeface="Calibri"/>
                <a:cs typeface="Times New Roman"/>
              </a:rPr>
              <a:t>Provide same day access to primary care at all VAMCs  </a:t>
            </a:r>
            <a:endParaRPr lang="en-US" sz="1400" dirty="0">
              <a:ea typeface="Calibri"/>
              <a:cs typeface="Times New Roman"/>
            </a:endParaRPr>
          </a:p>
          <a:p>
            <a:pPr marL="800100" lvl="1" indent="-342900">
              <a:buFont typeface="Wingdings"/>
              <a:buChar char=""/>
            </a:pPr>
            <a:r>
              <a:rPr lang="en-US" sz="1400" i="1" dirty="0">
                <a:latin typeface="Times New Roman"/>
                <a:ea typeface="Calibri"/>
                <a:cs typeface="Times New Roman"/>
              </a:rPr>
              <a:t>Deliver care seamlessly across VAMC and VISN boundaries  </a:t>
            </a:r>
            <a:endParaRPr lang="en-US" sz="1400" dirty="0">
              <a:ea typeface="Calibri"/>
              <a:cs typeface="Times New Roman"/>
            </a:endParaRPr>
          </a:p>
          <a:p>
            <a:pPr marL="457200" marR="0">
              <a:spcBef>
                <a:spcPts val="0"/>
              </a:spcBef>
              <a:spcAft>
                <a:spcPts val="0"/>
              </a:spcAft>
            </a:pPr>
            <a:r>
              <a:rPr lang="en-US" sz="1400" dirty="0">
                <a:latin typeface="Times New Roman"/>
                <a:ea typeface="Calibri"/>
                <a:cs typeface="Times New Roman"/>
              </a:rPr>
              <a:t> </a:t>
            </a:r>
            <a:endParaRPr lang="en-US" sz="1400" dirty="0">
              <a:ea typeface="Calibri"/>
              <a:cs typeface="Times New Roman"/>
            </a:endParaRPr>
          </a:p>
          <a:p>
            <a:pPr marL="342900" marR="0" lvl="0" indent="-342900">
              <a:spcBef>
                <a:spcPts val="0"/>
              </a:spcBef>
              <a:spcAft>
                <a:spcPts val="0"/>
              </a:spcAft>
              <a:buFont typeface="Symbol"/>
              <a:buChar char=""/>
            </a:pPr>
            <a:r>
              <a:rPr lang="en-US" sz="1400" b="1" dirty="0">
                <a:latin typeface="Arial"/>
                <a:ea typeface="Calibri"/>
                <a:cs typeface="Times New Roman"/>
              </a:rPr>
              <a:t>Implement care in the community (VHA lead)</a:t>
            </a:r>
            <a:r>
              <a:rPr lang="en-US" sz="1400" i="1" dirty="0">
                <a:latin typeface="Times New Roman"/>
                <a:ea typeface="Calibri"/>
                <a:cs typeface="Times New Roman"/>
              </a:rPr>
              <a:t> </a:t>
            </a:r>
            <a:endParaRPr lang="en-US" sz="1400" dirty="0">
              <a:ea typeface="Calibri"/>
              <a:cs typeface="Times New Roman"/>
            </a:endParaRPr>
          </a:p>
          <a:p>
            <a:pPr marL="457200" marR="0">
              <a:spcBef>
                <a:spcPts val="0"/>
              </a:spcBef>
              <a:spcAft>
                <a:spcPts val="0"/>
              </a:spcAft>
            </a:pPr>
            <a:r>
              <a:rPr lang="en-US" sz="1400" dirty="0">
                <a:latin typeface="Times New Roman"/>
                <a:ea typeface="Calibri"/>
                <a:cs typeface="Times New Roman"/>
              </a:rPr>
              <a:t> </a:t>
            </a:r>
            <a:endParaRPr lang="en-US" sz="1400" dirty="0">
              <a:ea typeface="Calibri"/>
              <a:cs typeface="Times New Roman"/>
            </a:endParaRPr>
          </a:p>
          <a:p>
            <a:pPr marL="342900" marR="0" lvl="0" indent="-342900">
              <a:spcBef>
                <a:spcPts val="0"/>
              </a:spcBef>
              <a:spcAft>
                <a:spcPts val="0"/>
              </a:spcAft>
              <a:buFont typeface="Symbol"/>
              <a:buChar char=""/>
            </a:pPr>
            <a:r>
              <a:rPr lang="en-US" sz="1400" b="1" dirty="0">
                <a:latin typeface="Arial"/>
                <a:ea typeface="Calibri"/>
                <a:cs typeface="Times New Roman"/>
              </a:rPr>
              <a:t>Deliver a </a:t>
            </a:r>
            <a:r>
              <a:rPr lang="en-US" sz="1400" b="1" dirty="0" smtClean="0">
                <a:latin typeface="Arial"/>
                <a:ea typeface="Calibri"/>
                <a:cs typeface="Times New Roman"/>
              </a:rPr>
              <a:t>Unified </a:t>
            </a:r>
            <a:r>
              <a:rPr lang="en-US" sz="1400" b="1" dirty="0">
                <a:latin typeface="Arial"/>
                <a:ea typeface="Calibri"/>
                <a:cs typeface="Times New Roman"/>
              </a:rPr>
              <a:t>Veteran Experience (</a:t>
            </a:r>
            <a:r>
              <a:rPr lang="en-US" sz="1400" b="1" dirty="0" smtClean="0">
                <a:latin typeface="Arial"/>
                <a:ea typeface="Calibri"/>
                <a:cs typeface="Times New Roman"/>
              </a:rPr>
              <a:t>MyVA TF </a:t>
            </a:r>
            <a:r>
              <a:rPr lang="en-US" sz="1400" b="1" dirty="0">
                <a:latin typeface="Arial"/>
                <a:ea typeface="Calibri"/>
                <a:cs typeface="Times New Roman"/>
              </a:rPr>
              <a:t>/ VE Team </a:t>
            </a:r>
            <a:r>
              <a:rPr lang="en-US" sz="1400" b="1" dirty="0" smtClean="0">
                <a:latin typeface="Arial"/>
                <a:ea typeface="Calibri"/>
                <a:cs typeface="Times New Roman"/>
              </a:rPr>
              <a:t>lead)</a:t>
            </a:r>
            <a:endParaRPr lang="en-US" sz="1400" dirty="0">
              <a:ea typeface="Calibri"/>
              <a:cs typeface="Times New Roman"/>
            </a:endParaRPr>
          </a:p>
          <a:p>
            <a:pPr marL="800100" lvl="1" indent="-342900">
              <a:buFont typeface="Wingdings"/>
              <a:buChar char=""/>
            </a:pPr>
            <a:r>
              <a:rPr lang="en-US" sz="1400" i="1" dirty="0">
                <a:latin typeface="Times New Roman"/>
                <a:ea typeface="Calibri"/>
                <a:cs typeface="Times New Roman"/>
              </a:rPr>
              <a:t>Integrate existing customer-facing websites into a single digital platform  </a:t>
            </a:r>
            <a:endParaRPr lang="en-US" sz="1400" dirty="0">
              <a:ea typeface="Calibri"/>
              <a:cs typeface="Times New Roman"/>
            </a:endParaRPr>
          </a:p>
          <a:p>
            <a:pPr marL="800100" lvl="1" indent="-342900">
              <a:buFont typeface="Wingdings"/>
              <a:buChar char=""/>
            </a:pPr>
            <a:r>
              <a:rPr lang="en-US" sz="1400" i="1" dirty="0">
                <a:latin typeface="Times New Roman"/>
                <a:ea typeface="Calibri"/>
                <a:cs typeface="Times New Roman"/>
              </a:rPr>
              <a:t>Implement a coordinated contact center (formerly “call center”) system  </a:t>
            </a:r>
            <a:endParaRPr lang="en-US" sz="1400" dirty="0">
              <a:ea typeface="Calibri"/>
              <a:cs typeface="Times New Roman"/>
            </a:endParaRPr>
          </a:p>
          <a:p>
            <a:pPr marL="800100" lvl="1" indent="-342900">
              <a:buFont typeface="Wingdings"/>
              <a:buChar char=""/>
            </a:pPr>
            <a:r>
              <a:rPr lang="en-US" sz="1400" i="1" dirty="0">
                <a:latin typeface="Times New Roman"/>
                <a:ea typeface="Calibri"/>
                <a:cs typeface="Times New Roman"/>
              </a:rPr>
              <a:t>Integrate common customer data access across </a:t>
            </a:r>
            <a:r>
              <a:rPr lang="en-US" sz="1400" i="1" dirty="0" smtClean="0">
                <a:latin typeface="Times New Roman"/>
                <a:ea typeface="Calibri"/>
                <a:cs typeface="Times New Roman"/>
              </a:rPr>
              <a:t>systems </a:t>
            </a:r>
            <a:r>
              <a:rPr lang="en-US" sz="1400" i="1" dirty="0">
                <a:latin typeface="Times New Roman"/>
                <a:ea typeface="Calibri"/>
                <a:cs typeface="Times New Roman"/>
              </a:rPr>
              <a:t>to enable </a:t>
            </a:r>
            <a:r>
              <a:rPr lang="en-US" sz="1400" i="1" dirty="0" smtClean="0">
                <a:latin typeface="Times New Roman"/>
                <a:ea typeface="Calibri"/>
                <a:cs typeface="Times New Roman"/>
              </a:rPr>
              <a:t>transactions </a:t>
            </a:r>
            <a:r>
              <a:rPr lang="en-US" sz="1400" i="1" dirty="0">
                <a:latin typeface="Times New Roman"/>
                <a:ea typeface="Calibri"/>
                <a:cs typeface="Times New Roman"/>
              </a:rPr>
              <a:t>and proactive, tailored outreach  </a:t>
            </a:r>
            <a:endParaRPr lang="en-US" sz="1400" dirty="0">
              <a:ea typeface="Calibri"/>
              <a:cs typeface="Times New Roman"/>
            </a:endParaRPr>
          </a:p>
          <a:p>
            <a:pPr marL="914400" marR="0">
              <a:spcBef>
                <a:spcPts val="0"/>
              </a:spcBef>
              <a:spcAft>
                <a:spcPts val="0"/>
              </a:spcAft>
            </a:pPr>
            <a:r>
              <a:rPr lang="en-US" sz="1400" dirty="0">
                <a:latin typeface="Times New Roman"/>
                <a:ea typeface="Calibri"/>
                <a:cs typeface="Times New Roman"/>
              </a:rPr>
              <a:t> </a:t>
            </a:r>
            <a:endParaRPr lang="en-US" sz="1400" dirty="0">
              <a:ea typeface="Calibri"/>
              <a:cs typeface="Times New Roman"/>
            </a:endParaRPr>
          </a:p>
          <a:p>
            <a:pPr marL="342900" marR="0" lvl="0" indent="-342900">
              <a:spcBef>
                <a:spcPts val="0"/>
              </a:spcBef>
              <a:spcAft>
                <a:spcPts val="0"/>
              </a:spcAft>
              <a:buFont typeface="Symbol"/>
              <a:buChar char=""/>
            </a:pPr>
            <a:r>
              <a:rPr lang="en-US" sz="1400" b="1" dirty="0">
                <a:latin typeface="Arial"/>
                <a:ea typeface="Calibri"/>
                <a:cs typeface="Times New Roman"/>
              </a:rPr>
              <a:t>Improve the Veterans Experience (</a:t>
            </a:r>
            <a:r>
              <a:rPr lang="en-US" sz="1400" b="1" dirty="0" smtClean="0">
                <a:latin typeface="Arial"/>
                <a:ea typeface="Calibri"/>
                <a:cs typeface="Times New Roman"/>
              </a:rPr>
              <a:t>MyVA TF </a:t>
            </a:r>
            <a:r>
              <a:rPr lang="en-US" sz="1400" b="1" dirty="0">
                <a:latin typeface="Arial"/>
                <a:ea typeface="Calibri"/>
                <a:cs typeface="Times New Roman"/>
              </a:rPr>
              <a:t>/ VE Team lead</a:t>
            </a:r>
            <a:r>
              <a:rPr lang="en-US" sz="1400" b="1" dirty="0" smtClean="0">
                <a:latin typeface="Arial"/>
                <a:ea typeface="Calibri"/>
                <a:cs typeface="Times New Roman"/>
              </a:rPr>
              <a:t>)</a:t>
            </a:r>
            <a:endParaRPr lang="en-US" sz="1400" dirty="0">
              <a:ea typeface="Calibri"/>
              <a:cs typeface="Times New Roman"/>
            </a:endParaRPr>
          </a:p>
          <a:p>
            <a:pPr marL="800100" lvl="1" indent="-342900">
              <a:buFont typeface="Wingdings"/>
              <a:buChar char=""/>
            </a:pPr>
            <a:r>
              <a:rPr lang="en-US" sz="1400" i="1" dirty="0">
                <a:latin typeface="Times New Roman"/>
                <a:ea typeface="Calibri"/>
                <a:cs typeface="Times New Roman"/>
              </a:rPr>
              <a:t>Design and implement a coherent, Department-wide framework for measuring VE  </a:t>
            </a:r>
            <a:endParaRPr lang="en-US" sz="1400" dirty="0">
              <a:ea typeface="Calibri"/>
              <a:cs typeface="Times New Roman"/>
            </a:endParaRPr>
          </a:p>
          <a:p>
            <a:pPr marL="800100" lvl="1" indent="-342900">
              <a:buFont typeface="Wingdings"/>
              <a:buChar char=""/>
            </a:pPr>
            <a:r>
              <a:rPr lang="en-US" sz="1400" i="1" dirty="0">
                <a:latin typeface="Times New Roman"/>
                <a:ea typeface="Calibri"/>
                <a:cs typeface="Times New Roman"/>
              </a:rPr>
              <a:t>Design and deliver front-line initiatives to Improve Veterans Experience in VHA Facilities  </a:t>
            </a:r>
            <a:endParaRPr lang="en-US" sz="1400" dirty="0">
              <a:ea typeface="Calibri"/>
              <a:cs typeface="Times New Roman"/>
            </a:endParaRPr>
          </a:p>
          <a:p>
            <a:pPr marL="800100" lvl="1" indent="-342900">
              <a:buFont typeface="Wingdings"/>
              <a:buChar char=""/>
            </a:pPr>
            <a:r>
              <a:rPr lang="en-US" sz="1400" i="1" dirty="0">
                <a:latin typeface="Times New Roman"/>
                <a:ea typeface="Calibri"/>
                <a:cs typeface="Times New Roman"/>
              </a:rPr>
              <a:t>Establish and support a national network of My VA Communities (100+)  </a:t>
            </a:r>
            <a:endParaRPr lang="en-US" sz="1400" dirty="0">
              <a:ea typeface="Calibri"/>
              <a:cs typeface="Times New Roman"/>
            </a:endParaRPr>
          </a:p>
          <a:p>
            <a:pPr marL="800100" lvl="1" indent="-342900">
              <a:buFont typeface="Wingdings"/>
              <a:buChar char=""/>
            </a:pPr>
            <a:r>
              <a:rPr lang="en-US" sz="1400" i="1" dirty="0">
                <a:latin typeface="Times New Roman"/>
                <a:ea typeface="Calibri"/>
                <a:cs typeface="Times New Roman"/>
              </a:rPr>
              <a:t>Establish Veterans Experience Office, including both national and district operations  </a:t>
            </a:r>
            <a:endParaRPr lang="en-US" sz="1400" dirty="0">
              <a:ea typeface="Calibri"/>
              <a:cs typeface="Times New Roman"/>
            </a:endParaRPr>
          </a:p>
          <a:p>
            <a:pPr marL="914400" marR="0">
              <a:spcBef>
                <a:spcPts val="0"/>
              </a:spcBef>
              <a:spcAft>
                <a:spcPts val="0"/>
              </a:spcAft>
            </a:pPr>
            <a:r>
              <a:rPr lang="en-US" sz="1400" dirty="0">
                <a:latin typeface="Times New Roman"/>
                <a:ea typeface="Calibri"/>
                <a:cs typeface="Times New Roman"/>
              </a:rPr>
              <a:t> </a:t>
            </a:r>
            <a:endParaRPr lang="en-US" sz="1400" dirty="0">
              <a:ea typeface="Calibri"/>
              <a:cs typeface="Times New Roman"/>
            </a:endParaRPr>
          </a:p>
          <a:p>
            <a:pPr marL="342900" marR="0" lvl="0" indent="-342900">
              <a:spcBef>
                <a:spcPts val="0"/>
              </a:spcBef>
              <a:spcAft>
                <a:spcPts val="0"/>
              </a:spcAft>
              <a:buFont typeface="Symbol"/>
              <a:buChar char=""/>
            </a:pPr>
            <a:r>
              <a:rPr lang="en-US" sz="1400" b="1" dirty="0">
                <a:latin typeface="Arial"/>
                <a:ea typeface="Calibri"/>
                <a:cs typeface="Times New Roman"/>
              </a:rPr>
              <a:t>Improve Compensation and Pension (C&amp;P) Evaluations </a:t>
            </a:r>
            <a:r>
              <a:rPr lang="en-US" sz="1400" b="1" dirty="0" smtClean="0">
                <a:latin typeface="Arial"/>
                <a:ea typeface="Calibri"/>
                <a:cs typeface="Times New Roman"/>
              </a:rPr>
              <a:t>(VBA lead) </a:t>
            </a:r>
            <a:r>
              <a:rPr lang="en-US" sz="1400" i="1" dirty="0" smtClean="0">
                <a:latin typeface="Times New Roman"/>
                <a:ea typeface="Calibri"/>
                <a:cs typeface="Times New Roman"/>
              </a:rPr>
              <a:t> </a:t>
            </a:r>
            <a:endParaRPr lang="en-US" sz="1400" dirty="0">
              <a:ea typeface="Calibri"/>
              <a:cs typeface="Times New Roman"/>
            </a:endParaRPr>
          </a:p>
          <a:p>
            <a:pPr marL="457200" marR="0">
              <a:spcBef>
                <a:spcPts val="0"/>
              </a:spcBef>
              <a:spcAft>
                <a:spcPts val="0"/>
              </a:spcAft>
            </a:pPr>
            <a:r>
              <a:rPr lang="en-US" sz="1400" dirty="0">
                <a:latin typeface="Times New Roman"/>
                <a:ea typeface="Calibri"/>
                <a:cs typeface="Times New Roman"/>
              </a:rPr>
              <a:t> </a:t>
            </a:r>
            <a:endParaRPr lang="en-US" sz="1400" dirty="0">
              <a:ea typeface="Calibri"/>
              <a:cs typeface="Times New Roman"/>
            </a:endParaRPr>
          </a:p>
          <a:p>
            <a:pPr marL="342900" marR="0" lvl="0" indent="-342900">
              <a:spcBef>
                <a:spcPts val="0"/>
              </a:spcBef>
              <a:spcAft>
                <a:spcPts val="0"/>
              </a:spcAft>
              <a:buFont typeface="Symbol"/>
              <a:buChar char=""/>
            </a:pPr>
            <a:r>
              <a:rPr lang="en-US" sz="1400" b="1" dirty="0">
                <a:latin typeface="Arial"/>
                <a:ea typeface="Calibri"/>
                <a:cs typeface="Times New Roman"/>
              </a:rPr>
              <a:t>Complete Veterans Crisis Line (VCL) </a:t>
            </a:r>
            <a:r>
              <a:rPr lang="en-US" sz="1400" b="1" dirty="0" smtClean="0">
                <a:latin typeface="Arial"/>
                <a:ea typeface="Calibri"/>
                <a:cs typeface="Times New Roman"/>
              </a:rPr>
              <a:t>Modernization (VHA lead)</a:t>
            </a:r>
            <a:r>
              <a:rPr lang="en-US" sz="1400" i="1" dirty="0" smtClean="0">
                <a:latin typeface="Times New Roman"/>
                <a:ea typeface="Calibri"/>
                <a:cs typeface="Times New Roman"/>
              </a:rPr>
              <a:t>                     </a:t>
            </a:r>
            <a:endParaRPr lang="en-US" sz="1400" dirty="0">
              <a:ea typeface="Calibri"/>
              <a:cs typeface="Times New Roman"/>
            </a:endParaRPr>
          </a:p>
          <a:p>
            <a:pPr marL="457200" marR="0">
              <a:spcBef>
                <a:spcPts val="0"/>
              </a:spcBef>
              <a:spcAft>
                <a:spcPts val="0"/>
              </a:spcAft>
            </a:pPr>
            <a:r>
              <a:rPr lang="en-US" sz="1400" dirty="0">
                <a:latin typeface="Times New Roman"/>
                <a:ea typeface="Calibri"/>
                <a:cs typeface="Times New Roman"/>
              </a:rPr>
              <a:t> </a:t>
            </a:r>
            <a:endParaRPr lang="en-US" sz="1400" dirty="0">
              <a:ea typeface="Calibri"/>
              <a:cs typeface="Times New Roman"/>
            </a:endParaRPr>
          </a:p>
          <a:p>
            <a:pPr marL="342900" marR="0" lvl="0" indent="-342900">
              <a:spcBef>
                <a:spcPts val="0"/>
              </a:spcBef>
              <a:spcAft>
                <a:spcPts val="0"/>
              </a:spcAft>
              <a:buFont typeface="Symbol"/>
              <a:buChar char=""/>
            </a:pPr>
            <a:r>
              <a:rPr lang="en-US" sz="1400" b="1" dirty="0">
                <a:latin typeface="Arial"/>
                <a:ea typeface="Calibri"/>
                <a:cs typeface="Times New Roman"/>
              </a:rPr>
              <a:t>Set Conditions to Achieve a Simplified Appeals Process (BVA lead)</a:t>
            </a:r>
            <a:r>
              <a:rPr lang="en-US" sz="1400" dirty="0">
                <a:latin typeface="Times New Roman"/>
                <a:ea typeface="Calibri"/>
                <a:cs typeface="Times New Roman"/>
              </a:rPr>
              <a:t> </a:t>
            </a:r>
            <a:endParaRPr lang="en-US" sz="1400" dirty="0">
              <a:ea typeface="Calibri"/>
              <a:cs typeface="Times New Roman"/>
            </a:endParaRPr>
          </a:p>
          <a:p>
            <a:pPr marL="457200" marR="0">
              <a:spcBef>
                <a:spcPts val="0"/>
              </a:spcBef>
              <a:spcAft>
                <a:spcPts val="0"/>
              </a:spcAft>
            </a:pPr>
            <a:r>
              <a:rPr lang="en-US" sz="1400" dirty="0">
                <a:latin typeface="Times New Roman"/>
                <a:ea typeface="Calibri"/>
                <a:cs typeface="Times New Roman"/>
              </a:rPr>
              <a:t> </a:t>
            </a:r>
            <a:endParaRPr lang="en-US" sz="1400" dirty="0">
              <a:ea typeface="Calibri"/>
              <a:cs typeface="Times New Roman"/>
            </a:endParaRPr>
          </a:p>
          <a:p>
            <a:pPr marL="342900" marR="0" lvl="0" indent="-342900">
              <a:spcBef>
                <a:spcPts val="0"/>
              </a:spcBef>
              <a:spcAft>
                <a:spcPts val="1000"/>
              </a:spcAft>
              <a:buFont typeface="Symbol"/>
              <a:buChar char=""/>
            </a:pPr>
            <a:r>
              <a:rPr lang="en-US" sz="1400" b="1" dirty="0">
                <a:latin typeface="Arial"/>
                <a:ea typeface="Calibri"/>
                <a:cs typeface="Times New Roman"/>
              </a:rPr>
              <a:t>Continue Progress in Reducing Veterans Homelessness (VHA lead)</a:t>
            </a:r>
            <a:r>
              <a:rPr lang="en-US" sz="1400" dirty="0">
                <a:latin typeface="Times New Roman"/>
                <a:ea typeface="Calibri"/>
                <a:cs typeface="Times New Roman"/>
              </a:rPr>
              <a:t> </a:t>
            </a:r>
            <a:r>
              <a:rPr lang="en-US" sz="1400" i="1" dirty="0">
                <a:latin typeface="Times New Roman"/>
                <a:ea typeface="Calibri"/>
                <a:cs typeface="Times New Roman"/>
              </a:rPr>
              <a:t> </a:t>
            </a:r>
            <a:endParaRPr lang="en-US" sz="1400" dirty="0">
              <a:ea typeface="Calibri"/>
              <a:cs typeface="Times New Roman"/>
            </a:endParaRPr>
          </a:p>
        </p:txBody>
      </p:sp>
      <p:sp>
        <p:nvSpPr>
          <p:cNvPr id="7" name="Title 6"/>
          <p:cNvSpPr>
            <a:spLocks noGrp="1"/>
          </p:cNvSpPr>
          <p:nvPr>
            <p:ph type="title"/>
          </p:nvPr>
        </p:nvSpPr>
        <p:spPr>
          <a:xfrm>
            <a:off x="0" y="58993"/>
            <a:ext cx="9093200" cy="771702"/>
          </a:xfrm>
        </p:spPr>
        <p:txBody>
          <a:bodyPr>
            <a:noAutofit/>
          </a:bodyPr>
          <a:lstStyle/>
          <a:p>
            <a:pPr>
              <a:tabLst>
                <a:tab pos="4454525" algn="l"/>
              </a:tabLst>
            </a:pPr>
            <a:r>
              <a:rPr lang="en-US" altLang="en-US" sz="3200" b="1" dirty="0" smtClean="0">
                <a:solidFill>
                  <a:schemeClr val="bg1"/>
                </a:solidFill>
                <a:cs typeface="Arial" charset="0"/>
              </a:rPr>
              <a:t>Leader Focus –  Breakthrough Initiatives (1 of 2)</a:t>
            </a:r>
          </a:p>
        </p:txBody>
      </p:sp>
    </p:spTree>
    <p:extLst>
      <p:ext uri="{BB962C8B-B14F-4D97-AF65-F5344CB8AC3E}">
        <p14:creationId xmlns:p14="http://schemas.microsoft.com/office/powerpoint/2010/main" val="3691827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8968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42464" y="1243648"/>
            <a:ext cx="8259072" cy="2682786"/>
          </a:xfrm>
          <a:prstGeom prst="rect">
            <a:avLst/>
          </a:prstGeom>
          <a:noFill/>
        </p:spPr>
        <p:txBody>
          <a:bodyPr wrap="square" rtlCol="0">
            <a:spAutoFit/>
          </a:bodyPr>
          <a:lstStyle/>
          <a:p>
            <a:pPr marL="228600" marR="0">
              <a:lnSpc>
                <a:spcPct val="200000"/>
              </a:lnSpc>
              <a:spcBef>
                <a:spcPts val="0"/>
              </a:spcBef>
              <a:spcAft>
                <a:spcPts val="1000"/>
              </a:spcAft>
            </a:pPr>
            <a:r>
              <a:rPr lang="en-US" sz="1600" b="1" dirty="0" smtClean="0">
                <a:latin typeface="Arial"/>
                <a:ea typeface="Calibri"/>
                <a:cs typeface="Times New Roman"/>
              </a:rPr>
              <a:t>FOUR </a:t>
            </a:r>
            <a:r>
              <a:rPr lang="en-US" sz="1600" b="1" dirty="0">
                <a:latin typeface="Arial"/>
                <a:ea typeface="Calibri"/>
                <a:cs typeface="Times New Roman"/>
              </a:rPr>
              <a:t>CRITICAL ENABLERS:</a:t>
            </a:r>
            <a:endParaRPr lang="en-US" sz="1600" dirty="0">
              <a:ea typeface="Calibri"/>
              <a:cs typeface="Times New Roman"/>
            </a:endParaRPr>
          </a:p>
          <a:p>
            <a:pPr marL="342900" marR="0" lvl="0" indent="-342900">
              <a:lnSpc>
                <a:spcPct val="200000"/>
              </a:lnSpc>
              <a:spcBef>
                <a:spcPts val="0"/>
              </a:spcBef>
              <a:spcAft>
                <a:spcPts val="0"/>
              </a:spcAft>
              <a:buFont typeface="Wingdings" panose="05000000000000000000" pitchFamily="2" charset="2"/>
              <a:buChar char="Ø"/>
            </a:pPr>
            <a:r>
              <a:rPr lang="en-US" sz="1600" b="1" dirty="0">
                <a:latin typeface="Arial"/>
                <a:ea typeface="Calibri"/>
                <a:cs typeface="Times New Roman"/>
              </a:rPr>
              <a:t>Staff Critical Positions and Improve Hiring Processes  </a:t>
            </a:r>
            <a:endParaRPr lang="en-US" sz="1600" dirty="0">
              <a:ea typeface="Calibri"/>
              <a:cs typeface="Times New Roman"/>
            </a:endParaRPr>
          </a:p>
          <a:p>
            <a:pPr marL="342900" marR="0" lvl="0" indent="-342900">
              <a:lnSpc>
                <a:spcPct val="200000"/>
              </a:lnSpc>
              <a:spcBef>
                <a:spcPts val="0"/>
              </a:spcBef>
              <a:spcAft>
                <a:spcPts val="0"/>
              </a:spcAft>
              <a:buFont typeface="Wingdings" panose="05000000000000000000" pitchFamily="2" charset="2"/>
              <a:buChar char="Ø"/>
            </a:pPr>
            <a:r>
              <a:rPr lang="en-US" sz="1600" b="1" dirty="0">
                <a:latin typeface="Arial"/>
                <a:ea typeface="Calibri"/>
                <a:cs typeface="Times New Roman"/>
              </a:rPr>
              <a:t>Transform OIT / Improve IT Support  </a:t>
            </a:r>
            <a:endParaRPr lang="en-US" sz="1600" dirty="0">
              <a:ea typeface="Calibri"/>
              <a:cs typeface="Times New Roman"/>
            </a:endParaRPr>
          </a:p>
          <a:p>
            <a:pPr marL="342900" marR="0" lvl="0" indent="-342900">
              <a:lnSpc>
                <a:spcPct val="200000"/>
              </a:lnSpc>
              <a:spcBef>
                <a:spcPts val="0"/>
              </a:spcBef>
              <a:spcAft>
                <a:spcPts val="0"/>
              </a:spcAft>
              <a:buFont typeface="Wingdings" panose="05000000000000000000" pitchFamily="2" charset="2"/>
              <a:buChar char="Ø"/>
            </a:pPr>
            <a:r>
              <a:rPr lang="en-US" sz="1600" b="1" dirty="0">
                <a:latin typeface="Arial"/>
                <a:ea typeface="Calibri"/>
                <a:cs typeface="Times New Roman"/>
              </a:rPr>
              <a:t>Transform Supply Chain Operations  </a:t>
            </a:r>
            <a:endParaRPr lang="en-US" sz="1600" dirty="0">
              <a:ea typeface="Calibri"/>
              <a:cs typeface="Times New Roman"/>
            </a:endParaRPr>
          </a:p>
          <a:p>
            <a:pPr marL="342900" marR="0" lvl="0" indent="-342900">
              <a:lnSpc>
                <a:spcPct val="200000"/>
              </a:lnSpc>
              <a:spcBef>
                <a:spcPts val="0"/>
              </a:spcBef>
              <a:spcAft>
                <a:spcPts val="1000"/>
              </a:spcAft>
              <a:buFont typeface="Wingdings" panose="05000000000000000000" pitchFamily="2" charset="2"/>
              <a:buChar char="Ø"/>
            </a:pPr>
            <a:r>
              <a:rPr lang="en-US" sz="1600" b="1" dirty="0">
                <a:latin typeface="Arial"/>
                <a:ea typeface="Calibri"/>
                <a:cs typeface="Times New Roman"/>
              </a:rPr>
              <a:t>Implement Leaders Developing Leaders (LDL) Program   </a:t>
            </a:r>
            <a:endParaRPr lang="en-US" sz="1600" dirty="0">
              <a:ea typeface="Calibri"/>
              <a:cs typeface="Times New Roman"/>
            </a:endParaRPr>
          </a:p>
        </p:txBody>
      </p:sp>
      <p:sp>
        <p:nvSpPr>
          <p:cNvPr id="6" name="Title 6"/>
          <p:cNvSpPr txBox="1">
            <a:spLocks/>
          </p:cNvSpPr>
          <p:nvPr/>
        </p:nvSpPr>
        <p:spPr>
          <a:xfrm>
            <a:off x="50800" y="58993"/>
            <a:ext cx="9093200" cy="7717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54525" algn="l"/>
              </a:tabLst>
            </a:pPr>
            <a:r>
              <a:rPr lang="en-US" altLang="en-US" sz="3200" b="1" dirty="0" smtClean="0">
                <a:solidFill>
                  <a:schemeClr val="bg1"/>
                </a:solidFill>
                <a:cs typeface="Arial" charset="0"/>
              </a:rPr>
              <a:t>Leader Focus- Breakthrough Initiatives (2 of 2)</a:t>
            </a:r>
          </a:p>
        </p:txBody>
      </p:sp>
      <p:sp>
        <p:nvSpPr>
          <p:cNvPr id="2" name="Title 1"/>
          <p:cNvSpPr>
            <a:spLocks noGrp="1"/>
          </p:cNvSpPr>
          <p:nvPr>
            <p:ph type="title"/>
          </p:nvPr>
        </p:nvSpPr>
        <p:spPr>
          <a:xfrm>
            <a:off x="693175" y="-1922871"/>
            <a:ext cx="8229600" cy="1143000"/>
          </a:xfrm>
        </p:spPr>
        <p:txBody>
          <a:bodyPr/>
          <a:lstStyle/>
          <a:p>
            <a:endParaRPr lang="en-US" dirty="0"/>
          </a:p>
        </p:txBody>
      </p:sp>
    </p:spTree>
    <p:extLst>
      <p:ext uri="{BB962C8B-B14F-4D97-AF65-F5344CB8AC3E}">
        <p14:creationId xmlns:p14="http://schemas.microsoft.com/office/powerpoint/2010/main" val="701679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8968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6"/>
          <p:cNvSpPr txBox="1">
            <a:spLocks/>
          </p:cNvSpPr>
          <p:nvPr/>
        </p:nvSpPr>
        <p:spPr>
          <a:xfrm>
            <a:off x="50800" y="58993"/>
            <a:ext cx="9093200" cy="7717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54525" algn="l"/>
              </a:tabLst>
            </a:pPr>
            <a:r>
              <a:rPr lang="en-US" altLang="en-US" sz="3200" b="1" dirty="0" smtClean="0">
                <a:solidFill>
                  <a:schemeClr val="bg1"/>
                </a:solidFill>
                <a:cs typeface="Arial" charset="0"/>
              </a:rPr>
              <a:t>Leader Focus- Essential Initiatives</a:t>
            </a:r>
          </a:p>
        </p:txBody>
      </p:sp>
      <p:sp>
        <p:nvSpPr>
          <p:cNvPr id="2" name="Title 1"/>
          <p:cNvSpPr>
            <a:spLocks noGrp="1"/>
          </p:cNvSpPr>
          <p:nvPr>
            <p:ph type="title"/>
          </p:nvPr>
        </p:nvSpPr>
        <p:spPr>
          <a:xfrm>
            <a:off x="693175" y="-1922871"/>
            <a:ext cx="8229600" cy="1143000"/>
          </a:xfrm>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01042982"/>
              </p:ext>
            </p:extLst>
          </p:nvPr>
        </p:nvGraphicFramePr>
        <p:xfrm>
          <a:off x="339213" y="1430592"/>
          <a:ext cx="8362335" cy="4291781"/>
        </p:xfrm>
        <a:graphic>
          <a:graphicData uri="http://schemas.openxmlformats.org/drawingml/2006/table">
            <a:tbl>
              <a:tblPr>
                <a:tableStyleId>{5C22544A-7EE6-4342-B048-85BDC9FD1C3A}</a:tableStyleId>
              </a:tblPr>
              <a:tblGrid>
                <a:gridCol w="1980143"/>
                <a:gridCol w="6382192"/>
              </a:tblGrid>
              <a:tr h="459321">
                <a:tc>
                  <a:txBody>
                    <a:bodyPr/>
                    <a:lstStyle/>
                    <a:p>
                      <a:pPr algn="ctr" fontAlgn="ctr"/>
                      <a:r>
                        <a:rPr lang="en-US" sz="1400" u="none" strike="noStrike">
                          <a:effectLst/>
                        </a:rPr>
                        <a:t>VISN Alignment</a:t>
                      </a:r>
                      <a:endParaRPr lang="en-US" sz="1400" b="1" i="0" u="none" strike="noStrike">
                        <a:solidFill>
                          <a:srgbClr val="000000"/>
                        </a:solidFill>
                        <a:effectLst/>
                        <a:latin typeface="Calibri"/>
                      </a:endParaRPr>
                    </a:p>
                  </a:txBody>
                  <a:tcPr marL="9525" marR="9525" marT="9525" marB="0" anchor="ctr"/>
                </a:tc>
                <a:tc>
                  <a:txBody>
                    <a:bodyPr/>
                    <a:lstStyle/>
                    <a:p>
                      <a:pPr algn="l" fontAlgn="ctr"/>
                      <a:r>
                        <a:rPr lang="en-US" sz="1400" u="none" strike="noStrike" dirty="0">
                          <a:effectLst/>
                        </a:rPr>
                        <a:t>Complete realignment of 2 of 3 VISNs (current VHA VISN plan has going from 21 to 19 by end of FY16 then to 18 by end of FY17)</a:t>
                      </a:r>
                      <a:endParaRPr lang="en-US" sz="1400" b="1" i="0" u="none" strike="noStrike" dirty="0">
                        <a:solidFill>
                          <a:srgbClr val="000000"/>
                        </a:solidFill>
                        <a:effectLst/>
                        <a:latin typeface="Calibri"/>
                      </a:endParaRPr>
                    </a:p>
                  </a:txBody>
                  <a:tcPr marL="9525" marR="9525" marT="9525" marB="0" anchor="ctr"/>
                </a:tc>
              </a:tr>
              <a:tr h="287076">
                <a:tc>
                  <a:txBody>
                    <a:bodyPr/>
                    <a:lstStyle/>
                    <a:p>
                      <a:pPr algn="ctr" fontAlgn="ctr"/>
                      <a:r>
                        <a:rPr lang="en-US" sz="1400" u="none" strike="noStrike">
                          <a:effectLst/>
                        </a:rPr>
                        <a:t> </a:t>
                      </a:r>
                      <a:endParaRPr lang="en-US" sz="1400" b="1" i="0" u="none" strike="noStrike">
                        <a:solidFill>
                          <a:srgbClr val="000000"/>
                        </a:solidFill>
                        <a:effectLst/>
                        <a:latin typeface="Calibri"/>
                      </a:endParaRPr>
                    </a:p>
                  </a:txBody>
                  <a:tcPr marL="9525" marR="9525" marT="9525" marB="0" anchor="ctr"/>
                </a:tc>
                <a:tc>
                  <a:txBody>
                    <a:bodyPr/>
                    <a:lstStyle/>
                    <a:p>
                      <a:pPr algn="l" fontAlgn="ctr"/>
                      <a:r>
                        <a:rPr lang="en-US" sz="1400" u="none" strike="noStrike">
                          <a:effectLst/>
                        </a:rPr>
                        <a:t>Employee Training</a:t>
                      </a:r>
                      <a:endParaRPr lang="en-US" sz="1400" b="1" i="0" u="none" strike="noStrike">
                        <a:solidFill>
                          <a:srgbClr val="000000"/>
                        </a:solidFill>
                        <a:effectLst/>
                        <a:latin typeface="Calibri"/>
                      </a:endParaRPr>
                    </a:p>
                  </a:txBody>
                  <a:tcPr marL="9525" marR="9525" marT="9525" marB="0" anchor="ctr"/>
                </a:tc>
              </a:tr>
              <a:tr h="287076">
                <a:tc>
                  <a:txBody>
                    <a:bodyPr/>
                    <a:lstStyle/>
                    <a:p>
                      <a:pPr algn="ctr" fontAlgn="ctr"/>
                      <a:r>
                        <a:rPr lang="en-US" sz="1400" u="none" strike="noStrike">
                          <a:effectLst/>
                        </a:rPr>
                        <a:t>VA101</a:t>
                      </a:r>
                      <a:endParaRPr lang="en-US" sz="1400" b="1" i="0" u="none" strike="noStrike">
                        <a:solidFill>
                          <a:srgbClr val="000000"/>
                        </a:solidFill>
                        <a:effectLst/>
                        <a:latin typeface="Calibri"/>
                      </a:endParaRPr>
                    </a:p>
                  </a:txBody>
                  <a:tcPr marL="9525" marR="9525" marT="9525" marB="0" anchor="ctr"/>
                </a:tc>
                <a:tc>
                  <a:txBody>
                    <a:bodyPr/>
                    <a:lstStyle/>
                    <a:p>
                      <a:pPr algn="l" fontAlgn="ctr"/>
                      <a:r>
                        <a:rPr lang="en-US" sz="1400" u="none" strike="noStrike">
                          <a:effectLst/>
                        </a:rPr>
                        <a:t>Implement VA101 training (175,000 graduates)</a:t>
                      </a:r>
                      <a:endParaRPr lang="en-US" sz="1400" b="0" i="0" u="none" strike="noStrike">
                        <a:solidFill>
                          <a:srgbClr val="000000"/>
                        </a:solidFill>
                        <a:effectLst/>
                        <a:latin typeface="Calibri"/>
                      </a:endParaRPr>
                    </a:p>
                  </a:txBody>
                  <a:tcPr marL="9525" marR="9525" marT="9525" marB="0" anchor="ctr"/>
                </a:tc>
              </a:tr>
              <a:tr h="459321">
                <a:tc>
                  <a:txBody>
                    <a:bodyPr/>
                    <a:lstStyle/>
                    <a:p>
                      <a:pPr algn="ctr" fontAlgn="ctr"/>
                      <a:r>
                        <a:rPr lang="en-US" sz="1400" u="none" strike="noStrike">
                          <a:effectLst/>
                        </a:rPr>
                        <a:t>Lean</a:t>
                      </a:r>
                      <a:endParaRPr lang="en-US" sz="1400" b="1" i="0" u="none" strike="noStrike">
                        <a:solidFill>
                          <a:srgbClr val="000000"/>
                        </a:solidFill>
                        <a:effectLst/>
                        <a:latin typeface="Calibri"/>
                      </a:endParaRPr>
                    </a:p>
                  </a:txBody>
                  <a:tcPr marL="9525" marR="9525" marT="9525" marB="0" anchor="ctr"/>
                </a:tc>
                <a:tc>
                  <a:txBody>
                    <a:bodyPr/>
                    <a:lstStyle/>
                    <a:p>
                      <a:pPr algn="l" fontAlgn="ctr"/>
                      <a:r>
                        <a:rPr lang="en-US" sz="1400" u="none" strike="noStrike">
                          <a:effectLst/>
                        </a:rPr>
                        <a:t>Implement Lean training (train 35,000 lean experts)</a:t>
                      </a:r>
                      <a:endParaRPr lang="en-US" sz="1400" b="0" i="0" u="none" strike="noStrike">
                        <a:solidFill>
                          <a:srgbClr val="000000"/>
                        </a:solidFill>
                        <a:effectLst/>
                        <a:latin typeface="Calibri"/>
                      </a:endParaRPr>
                    </a:p>
                  </a:txBody>
                  <a:tcPr marL="9525" marR="9525" marT="9525" marB="0" anchor="ctr"/>
                </a:tc>
              </a:tr>
              <a:tr h="459321">
                <a:tc>
                  <a:txBody>
                    <a:bodyPr/>
                    <a:lstStyle/>
                    <a:p>
                      <a:pPr algn="ctr" fontAlgn="ctr"/>
                      <a:r>
                        <a:rPr lang="en-US" sz="1400" u="none" strike="noStrike">
                          <a:effectLst/>
                        </a:rPr>
                        <a:t>HCD</a:t>
                      </a:r>
                      <a:endParaRPr lang="en-US" sz="1400" b="1" i="0" u="none" strike="noStrike">
                        <a:solidFill>
                          <a:srgbClr val="000000"/>
                        </a:solidFill>
                        <a:effectLst/>
                        <a:latin typeface="Calibri"/>
                      </a:endParaRPr>
                    </a:p>
                  </a:txBody>
                  <a:tcPr marL="9525" marR="9525" marT="9525" marB="0" anchor="ctr"/>
                </a:tc>
                <a:tc>
                  <a:txBody>
                    <a:bodyPr/>
                    <a:lstStyle/>
                    <a:p>
                      <a:pPr algn="l" fontAlgn="ctr"/>
                      <a:r>
                        <a:rPr lang="en-US" sz="1400" u="none" strike="noStrike">
                          <a:effectLst/>
                        </a:rPr>
                        <a:t>Deliver Human Centered Design (HCD) training to key personnel (front-stage, 500 experts trained, 5,000 base level training)</a:t>
                      </a:r>
                      <a:endParaRPr lang="en-US" sz="1400" b="0" i="0" u="none" strike="noStrike">
                        <a:solidFill>
                          <a:srgbClr val="000000"/>
                        </a:solidFill>
                        <a:effectLst/>
                        <a:latin typeface="Calibri"/>
                      </a:endParaRPr>
                    </a:p>
                  </a:txBody>
                  <a:tcPr marL="9525" marR="9525" marT="9525" marB="0" anchor="ctr"/>
                </a:tc>
              </a:tr>
              <a:tr h="732042">
                <a:tc>
                  <a:txBody>
                    <a:bodyPr/>
                    <a:lstStyle/>
                    <a:p>
                      <a:pPr algn="ctr" fontAlgn="ctr"/>
                      <a:r>
                        <a:rPr lang="en-US" sz="1400" u="none" strike="noStrike">
                          <a:effectLst/>
                        </a:rPr>
                        <a:t>Partnerships</a:t>
                      </a:r>
                      <a:endParaRPr lang="en-US" sz="1400" b="1" i="0" u="none" strike="noStrike">
                        <a:solidFill>
                          <a:srgbClr val="000000"/>
                        </a:solidFill>
                        <a:effectLst/>
                        <a:latin typeface="Calibri"/>
                      </a:endParaRPr>
                    </a:p>
                  </a:txBody>
                  <a:tcPr marL="9525" marR="9525" marT="9525" marB="0" anchor="ctr"/>
                </a:tc>
                <a:tc>
                  <a:txBody>
                    <a:bodyPr/>
                    <a:lstStyle/>
                    <a:p>
                      <a:pPr algn="l" fontAlgn="ctr"/>
                      <a:r>
                        <a:rPr lang="en-US" sz="1400" u="none" strike="noStrike">
                          <a:effectLst/>
                        </a:rPr>
                        <a:t>Establish Strategic Partnerships as enterprise operation with $100m per year revenue</a:t>
                      </a:r>
                      <a:endParaRPr lang="en-US" sz="1400" b="1" i="0" u="none" strike="noStrike">
                        <a:solidFill>
                          <a:srgbClr val="000000"/>
                        </a:solidFill>
                        <a:effectLst/>
                        <a:latin typeface="Calibri"/>
                      </a:endParaRPr>
                    </a:p>
                  </a:txBody>
                  <a:tcPr marL="9525" marR="9525" marT="9525" marB="0" anchor="ctr"/>
                </a:tc>
              </a:tr>
              <a:tr h="688982">
                <a:tc>
                  <a:txBody>
                    <a:bodyPr/>
                    <a:lstStyle/>
                    <a:p>
                      <a:pPr algn="ctr" fontAlgn="ctr"/>
                      <a:r>
                        <a:rPr lang="en-US" sz="1400" u="none" strike="noStrike">
                          <a:effectLst/>
                        </a:rPr>
                        <a:t>Security and Prep</a:t>
                      </a:r>
                      <a:endParaRPr lang="en-US" sz="1400" b="1" i="0" u="none" strike="noStrike">
                        <a:solidFill>
                          <a:srgbClr val="000000"/>
                        </a:solidFill>
                        <a:effectLst/>
                        <a:latin typeface="Calibri"/>
                      </a:endParaRPr>
                    </a:p>
                  </a:txBody>
                  <a:tcPr marL="9525" marR="9525" marT="9525" marB="0" anchor="ctr"/>
                </a:tc>
                <a:tc>
                  <a:txBody>
                    <a:bodyPr/>
                    <a:lstStyle/>
                    <a:p>
                      <a:pPr algn="l" fontAlgn="ctr"/>
                      <a:r>
                        <a:rPr lang="en-US" sz="1400" u="none" strike="noStrike">
                          <a:effectLst/>
                        </a:rPr>
                        <a:t>Complete Security &amp; Preparedness quick-wins (to include Workplace Violence Prevention program)</a:t>
                      </a:r>
                      <a:endParaRPr lang="en-US" sz="1400" b="1" i="0" u="none" strike="noStrike">
                        <a:solidFill>
                          <a:srgbClr val="000000"/>
                        </a:solidFill>
                        <a:effectLst/>
                        <a:latin typeface="Calibri"/>
                      </a:endParaRPr>
                    </a:p>
                  </a:txBody>
                  <a:tcPr marL="9525" marR="9525" marT="9525" marB="0" anchor="ctr"/>
                </a:tc>
              </a:tr>
              <a:tr h="918642">
                <a:tc>
                  <a:txBody>
                    <a:bodyPr/>
                    <a:lstStyle/>
                    <a:p>
                      <a:pPr algn="ctr" fontAlgn="ctr"/>
                      <a:r>
                        <a:rPr lang="en-US" sz="1400" u="none" strike="noStrike">
                          <a:effectLst/>
                        </a:rPr>
                        <a:t>SSE &amp; PI</a:t>
                      </a:r>
                      <a:endParaRPr lang="en-US" sz="1400" b="1" i="0" u="none" strike="noStrike">
                        <a:solidFill>
                          <a:srgbClr val="000000"/>
                        </a:solidFill>
                        <a:effectLst/>
                        <a:latin typeface="Calibri"/>
                      </a:endParaRPr>
                    </a:p>
                  </a:txBody>
                  <a:tcPr marL="9525" marR="9525" marT="9525" marB="0" anchor="ctr"/>
                </a:tc>
                <a:tc>
                  <a:txBody>
                    <a:bodyPr/>
                    <a:lstStyle/>
                    <a:p>
                      <a:pPr algn="l" fontAlgn="t"/>
                      <a:r>
                        <a:rPr lang="en-US" sz="1400" u="none" strike="noStrike" dirty="0" smtClean="0">
                          <a:effectLst/>
                        </a:rPr>
                        <a:t>Explore Service </a:t>
                      </a:r>
                      <a:r>
                        <a:rPr lang="en-US" sz="1400" u="none" strike="noStrike" dirty="0">
                          <a:effectLst/>
                        </a:rPr>
                        <a:t>Support Excellence Office </a:t>
                      </a:r>
                      <a:r>
                        <a:rPr lang="en-US" sz="1400" u="none" strike="noStrike" dirty="0" smtClean="0">
                          <a:effectLst/>
                        </a:rPr>
                        <a:t>with </a:t>
                      </a:r>
                      <a:r>
                        <a:rPr lang="en-US" sz="1400" u="none" strike="noStrike" dirty="0">
                          <a:effectLst/>
                        </a:rPr>
                        <a:t>authority over </a:t>
                      </a:r>
                      <a:r>
                        <a:rPr lang="en-US" sz="1400" u="none" strike="noStrike" dirty="0" smtClean="0">
                          <a:effectLst/>
                        </a:rPr>
                        <a:t>transactional </a:t>
                      </a:r>
                      <a:r>
                        <a:rPr lang="en-US" sz="1400" u="none" strike="noStrike" dirty="0">
                          <a:effectLst/>
                        </a:rPr>
                        <a:t>support service activities</a:t>
                      </a:r>
                      <a:r>
                        <a:rPr lang="en-US" sz="1400" u="none" strike="noStrike" dirty="0" smtClean="0">
                          <a:effectLst/>
                        </a:rPr>
                        <a:t>;</a:t>
                      </a:r>
                      <a:endParaRPr lang="en-US" sz="1400" b="1" i="0" u="none" strike="noStrike" dirty="0">
                        <a:solidFill>
                          <a:srgbClr val="000000"/>
                        </a:solidFill>
                        <a:effectLst/>
                        <a:latin typeface="Calibri"/>
                      </a:endParaRPr>
                    </a:p>
                  </a:txBody>
                  <a:tcPr marL="9525" marR="9525" marT="9525" marB="0"/>
                </a:tc>
              </a:tr>
            </a:tbl>
          </a:graphicData>
        </a:graphic>
      </p:graphicFrame>
    </p:spTree>
    <p:extLst>
      <p:ext uri="{BB962C8B-B14F-4D97-AF65-F5344CB8AC3E}">
        <p14:creationId xmlns:p14="http://schemas.microsoft.com/office/powerpoint/2010/main" val="2916064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8968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Contact Information</a:t>
            </a:r>
            <a:endParaRPr lang="en-US" sz="4000" dirty="0"/>
          </a:p>
        </p:txBody>
      </p:sp>
      <p:sp>
        <p:nvSpPr>
          <p:cNvPr id="2" name="TextBox 1"/>
          <p:cNvSpPr txBox="1"/>
          <p:nvPr/>
        </p:nvSpPr>
        <p:spPr>
          <a:xfrm>
            <a:off x="1688123" y="1813017"/>
            <a:ext cx="5336931" cy="1200329"/>
          </a:xfrm>
          <a:prstGeom prst="rect">
            <a:avLst/>
          </a:prstGeom>
          <a:noFill/>
        </p:spPr>
        <p:txBody>
          <a:bodyPr wrap="square" rtlCol="0">
            <a:spAutoFit/>
          </a:bodyPr>
          <a:lstStyle/>
          <a:p>
            <a:pPr algn="ctr"/>
            <a:r>
              <a:rPr lang="en-US" sz="2400" dirty="0" smtClean="0"/>
              <a:t>MyVAops@va.gov</a:t>
            </a:r>
          </a:p>
          <a:p>
            <a:pPr algn="ctr"/>
            <a:endParaRPr lang="en-US" sz="2400" dirty="0"/>
          </a:p>
          <a:p>
            <a:pPr algn="ctr"/>
            <a:r>
              <a:rPr lang="en-US" sz="2400" dirty="0" smtClean="0"/>
              <a:t>202-266-4685</a:t>
            </a:r>
            <a:endParaRPr lang="en-US" sz="2400" dirty="0"/>
          </a:p>
        </p:txBody>
      </p:sp>
    </p:spTree>
    <p:extLst>
      <p:ext uri="{BB962C8B-B14F-4D97-AF65-F5344CB8AC3E}">
        <p14:creationId xmlns:p14="http://schemas.microsoft.com/office/powerpoint/2010/main" val="964287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yVA.color.vector.tag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29" y="819136"/>
            <a:ext cx="5053632" cy="1815106"/>
          </a:xfrm>
          <a:prstGeom prst="rect">
            <a:avLst/>
          </a:prstGeom>
        </p:spPr>
      </p:pic>
      <p:sp>
        <p:nvSpPr>
          <p:cNvPr id="8" name="Rectangle 7"/>
          <p:cNvSpPr/>
          <p:nvPr/>
        </p:nvSpPr>
        <p:spPr>
          <a:xfrm>
            <a:off x="0" y="5376863"/>
            <a:ext cx="9144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3. VA-PRIMARY-HORIZONTAL-WHITE-VECTOR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5687901"/>
            <a:ext cx="3886200" cy="865218"/>
          </a:xfrm>
          <a:prstGeom prst="rect">
            <a:avLst/>
          </a:prstGeom>
        </p:spPr>
      </p:pic>
      <p:sp>
        <p:nvSpPr>
          <p:cNvPr id="6" name="Title 1"/>
          <p:cNvSpPr txBox="1">
            <a:spLocks/>
          </p:cNvSpPr>
          <p:nvPr/>
        </p:nvSpPr>
        <p:spPr>
          <a:xfrm>
            <a:off x="1397169" y="2889966"/>
            <a:ext cx="6349661" cy="19136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dirty="0" smtClean="0">
                <a:solidFill>
                  <a:schemeClr val="accent2"/>
                </a:solidFill>
              </a:rPr>
              <a:t>MyVA Update</a:t>
            </a:r>
          </a:p>
        </p:txBody>
      </p:sp>
      <p:sp>
        <p:nvSpPr>
          <p:cNvPr id="10" name="Title 1"/>
          <p:cNvSpPr txBox="1">
            <a:spLocks/>
          </p:cNvSpPr>
          <p:nvPr/>
        </p:nvSpPr>
        <p:spPr>
          <a:xfrm>
            <a:off x="1684337" y="4803636"/>
            <a:ext cx="5775325" cy="45053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2000" dirty="0" smtClean="0"/>
              <a:t>December, 10, 2015</a:t>
            </a:r>
          </a:p>
        </p:txBody>
      </p:sp>
    </p:spTree>
    <p:extLst>
      <p:ext uri="{BB962C8B-B14F-4D97-AF65-F5344CB8AC3E}">
        <p14:creationId xmlns:p14="http://schemas.microsoft.com/office/powerpoint/2010/main" val="1948212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nal Lincoln Photo for MyVA.jpg"/>
          <p:cNvPicPr>
            <a:picLocks noChangeAspect="1"/>
          </p:cNvPicPr>
          <p:nvPr/>
        </p:nvPicPr>
        <p:blipFill rotWithShape="1">
          <a:blip r:embed="rId3">
            <a:extLst>
              <a:ext uri="{28A0092B-C50C-407E-A947-70E740481C1C}">
                <a14:useLocalDpi xmlns:a14="http://schemas.microsoft.com/office/drawing/2010/main" val="0"/>
              </a:ext>
            </a:extLst>
          </a:blip>
          <a:srcRect l="1764" t="21891" b="12265"/>
          <a:stretch/>
        </p:blipFill>
        <p:spPr>
          <a:xfrm>
            <a:off x="-3556" y="331504"/>
            <a:ext cx="9147556" cy="5888141"/>
          </a:xfrm>
          <a:prstGeom prst="rect">
            <a:avLst/>
          </a:prstGeom>
        </p:spPr>
      </p:pic>
      <p:sp>
        <p:nvSpPr>
          <p:cNvPr id="3" name="Slide Number Placeholder 4"/>
          <p:cNvSpPr>
            <a:spLocks noGrp="1"/>
          </p:cNvSpPr>
          <p:nvPr>
            <p:ph type="sldNum" sz="quarter" idx="12"/>
          </p:nvPr>
        </p:nvSpPr>
        <p:spPr>
          <a:xfrm>
            <a:off x="6937830" y="6400138"/>
            <a:ext cx="2133600" cy="365125"/>
          </a:xfrm>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6" name="Rectangle 5"/>
          <p:cNvSpPr/>
          <p:nvPr/>
        </p:nvSpPr>
        <p:spPr>
          <a:xfrm>
            <a:off x="114577" y="821089"/>
            <a:ext cx="2541911" cy="1846659"/>
          </a:xfrm>
          <a:prstGeom prst="rect">
            <a:avLst/>
          </a:prstGeom>
        </p:spPr>
        <p:txBody>
          <a:bodyPr wrap="square">
            <a:spAutoFit/>
          </a:bodyPr>
          <a:lstStyle/>
          <a:p>
            <a:pPr defTabSz="457200"/>
            <a:r>
              <a:rPr lang="en-US" sz="2000" b="1" dirty="0">
                <a:solidFill>
                  <a:schemeClr val="bg1">
                    <a:lumMod val="95000"/>
                  </a:schemeClr>
                </a:solidFill>
                <a:effectLst>
                  <a:outerShdw blurRad="38100" dist="38100" dir="2700000" algn="tl">
                    <a:srgbClr val="000000">
                      <a:alpha val="43137"/>
                    </a:srgbClr>
                  </a:outerShdw>
                </a:effectLst>
              </a:rPr>
              <a:t>To care for him who shall have borne the battle and for his widow, and his orphan</a:t>
            </a:r>
            <a:r>
              <a:rPr lang="en-US" sz="2000" b="1" dirty="0" smtClean="0">
                <a:solidFill>
                  <a:schemeClr val="bg1">
                    <a:lumMod val="95000"/>
                  </a:schemeClr>
                </a:solidFill>
                <a:effectLst>
                  <a:outerShdw blurRad="38100" dist="38100" dir="2700000" algn="tl">
                    <a:srgbClr val="000000">
                      <a:alpha val="43137"/>
                    </a:srgbClr>
                  </a:outerShdw>
                </a:effectLst>
              </a:rPr>
              <a:t>.</a:t>
            </a:r>
            <a:r>
              <a:rPr lang="en-US" sz="1400" b="1" dirty="0" smtClean="0">
                <a:solidFill>
                  <a:schemeClr val="bg1">
                    <a:lumMod val="95000"/>
                  </a:schemeClr>
                </a:solidFill>
                <a:effectLst>
                  <a:outerShdw blurRad="38100" dist="38100" dir="2700000" algn="tl">
                    <a:srgbClr val="000000">
                      <a:alpha val="43137"/>
                    </a:srgbClr>
                  </a:outerShdw>
                </a:effectLst>
              </a:rPr>
              <a:t>                                        </a:t>
            </a:r>
            <a:endParaRPr lang="en-US" sz="1400" b="1" dirty="0">
              <a:solidFill>
                <a:schemeClr val="bg1">
                  <a:lumMod val="95000"/>
                </a:schemeClr>
              </a:solidFill>
              <a:effectLst>
                <a:outerShdw blurRad="38100" dist="38100" dir="2700000" algn="tl">
                  <a:srgbClr val="000000">
                    <a:alpha val="43137"/>
                  </a:srgbClr>
                </a:outerShdw>
              </a:effectLst>
            </a:endParaRPr>
          </a:p>
          <a:p>
            <a:pPr algn="r" defTabSz="457200"/>
            <a:r>
              <a:rPr lang="en-US" sz="1400" b="1" dirty="0" smtClean="0">
                <a:solidFill>
                  <a:schemeClr val="bg1">
                    <a:lumMod val="95000"/>
                  </a:schemeClr>
                </a:solidFill>
                <a:effectLst>
                  <a:outerShdw blurRad="38100" dist="38100" dir="2700000" algn="tl">
                    <a:srgbClr val="000000">
                      <a:alpha val="43137"/>
                    </a:srgbClr>
                  </a:outerShdw>
                </a:effectLst>
              </a:rPr>
              <a:t>- Abraham Lincoln, 1865 </a:t>
            </a:r>
            <a:endParaRPr lang="en-US" sz="1400" b="1" dirty="0">
              <a:solidFill>
                <a:schemeClr val="bg1">
                  <a:lumMod val="95000"/>
                </a:schemeClr>
              </a:solidFill>
              <a:effectLst>
                <a:outerShdw blurRad="38100" dist="38100" dir="2700000" algn="tl">
                  <a:srgbClr val="000000">
                    <a:alpha val="43137"/>
                  </a:srgbClr>
                </a:outerShdw>
              </a:effectLst>
            </a:endParaRPr>
          </a:p>
        </p:txBody>
      </p:sp>
      <p:sp>
        <p:nvSpPr>
          <p:cNvPr id="7" name="Rectangle 3"/>
          <p:cNvSpPr>
            <a:spLocks noChangeArrowheads="1"/>
          </p:cNvSpPr>
          <p:nvPr/>
        </p:nvSpPr>
        <p:spPr bwMode="auto">
          <a:xfrm>
            <a:off x="5470337" y="2165116"/>
            <a:ext cx="3295291" cy="1323439"/>
          </a:xfrm>
          <a:prstGeom prst="rect">
            <a:avLst/>
          </a:prstGeom>
          <a:noFill/>
          <a:ln w="57150" cmpd="thickThin" algn="ctr">
            <a:noFill/>
            <a:miter lim="800000"/>
            <a:headEnd/>
            <a:tailEnd/>
          </a:ln>
        </p:spPr>
        <p:txBody>
          <a:bodyPr wrap="square">
            <a:spAutoFit/>
          </a:bodyPr>
          <a:lstStyle/>
          <a:p>
            <a:pPr algn="r"/>
            <a:r>
              <a:rPr lang="en-US" sz="2000" b="1" dirty="0" smtClean="0">
                <a:solidFill>
                  <a:schemeClr val="bg1">
                    <a:lumMod val="95000"/>
                  </a:schemeClr>
                </a:solidFill>
                <a:effectLst>
                  <a:outerShdw blurRad="38100" dist="38100" dir="2700000" algn="tl">
                    <a:srgbClr val="000000">
                      <a:alpha val="43137"/>
                    </a:srgbClr>
                  </a:outerShdw>
                </a:effectLst>
              </a:rPr>
              <a:t>Today, we say to </a:t>
            </a:r>
            <a:r>
              <a:rPr lang="en-US" sz="2000" b="1" dirty="0">
                <a:solidFill>
                  <a:schemeClr val="bg1">
                    <a:lumMod val="95000"/>
                  </a:schemeClr>
                </a:solidFill>
                <a:effectLst>
                  <a:outerShdw blurRad="38100" dist="38100" dir="2700000" algn="tl">
                    <a:srgbClr val="000000">
                      <a:alpha val="43137"/>
                    </a:srgbClr>
                  </a:outerShdw>
                </a:effectLst>
              </a:rPr>
              <a:t>care for </a:t>
            </a:r>
            <a:r>
              <a:rPr lang="en-US" sz="2000" b="1" i="1" dirty="0" smtClean="0">
                <a:solidFill>
                  <a:schemeClr val="bg1">
                    <a:lumMod val="95000"/>
                  </a:schemeClr>
                </a:solidFill>
                <a:effectLst>
                  <a:outerShdw blurRad="38100" dist="38100" dir="2700000" algn="tl">
                    <a:srgbClr val="000000">
                      <a:alpha val="43137"/>
                    </a:srgbClr>
                  </a:outerShdw>
                </a:effectLst>
              </a:rPr>
              <a:t>those</a:t>
            </a:r>
            <a:r>
              <a:rPr lang="en-US" sz="2000" b="1" dirty="0">
                <a:solidFill>
                  <a:schemeClr val="bg1">
                    <a:lumMod val="95000"/>
                  </a:schemeClr>
                </a:solidFill>
                <a:effectLst>
                  <a:outerShdw blurRad="38100" dist="38100" dir="2700000" algn="tl">
                    <a:srgbClr val="000000">
                      <a:alpha val="43137"/>
                    </a:srgbClr>
                  </a:outerShdw>
                </a:effectLst>
              </a:rPr>
              <a:t> </a:t>
            </a:r>
            <a:r>
              <a:rPr lang="en-US" sz="2000" b="1" dirty="0" smtClean="0">
                <a:solidFill>
                  <a:schemeClr val="bg1">
                    <a:lumMod val="95000"/>
                  </a:schemeClr>
                </a:solidFill>
                <a:effectLst>
                  <a:outerShdw blurRad="38100" dist="38100" dir="2700000" algn="tl">
                    <a:srgbClr val="000000">
                      <a:alpha val="43137"/>
                    </a:srgbClr>
                  </a:outerShdw>
                </a:effectLst>
              </a:rPr>
              <a:t>“who </a:t>
            </a:r>
            <a:r>
              <a:rPr lang="en-US" sz="2000" b="1" dirty="0">
                <a:solidFill>
                  <a:schemeClr val="bg1">
                    <a:lumMod val="95000"/>
                  </a:schemeClr>
                </a:solidFill>
                <a:effectLst>
                  <a:outerShdw blurRad="38100" dist="38100" dir="2700000" algn="tl">
                    <a:srgbClr val="000000">
                      <a:alpha val="43137"/>
                    </a:srgbClr>
                  </a:outerShdw>
                </a:effectLst>
              </a:rPr>
              <a:t>shall have borne the </a:t>
            </a:r>
            <a:r>
              <a:rPr lang="en-US" sz="2000" b="1" dirty="0" smtClean="0">
                <a:solidFill>
                  <a:schemeClr val="bg1">
                    <a:lumMod val="95000"/>
                  </a:schemeClr>
                </a:solidFill>
                <a:effectLst>
                  <a:outerShdw blurRad="38100" dist="38100" dir="2700000" algn="tl">
                    <a:srgbClr val="000000">
                      <a:alpha val="43137"/>
                    </a:srgbClr>
                  </a:outerShdw>
                </a:effectLst>
              </a:rPr>
              <a:t>battle,” </a:t>
            </a:r>
            <a:r>
              <a:rPr lang="en-US" sz="2000" b="1" dirty="0">
                <a:solidFill>
                  <a:schemeClr val="bg1">
                    <a:lumMod val="95000"/>
                  </a:schemeClr>
                </a:solidFill>
                <a:effectLst>
                  <a:outerShdw blurRad="38100" dist="38100" dir="2700000" algn="tl">
                    <a:srgbClr val="000000">
                      <a:alpha val="43137"/>
                    </a:srgbClr>
                  </a:outerShdw>
                </a:effectLst>
              </a:rPr>
              <a:t>and for their families and their survivors</a:t>
            </a:r>
            <a:r>
              <a:rPr lang="en-US" sz="2000" b="1" dirty="0" smtClean="0">
                <a:solidFill>
                  <a:schemeClr val="bg1">
                    <a:lumMod val="95000"/>
                  </a:schemeClr>
                </a:solidFill>
                <a:effectLst>
                  <a:outerShdw blurRad="38100" dist="38100" dir="2700000" algn="tl">
                    <a:srgbClr val="000000">
                      <a:alpha val="43137"/>
                    </a:srgbClr>
                  </a:outerShdw>
                </a:effectLst>
              </a:rPr>
              <a: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8" name="Rectangle 7"/>
          <p:cNvSpPr/>
          <p:nvPr/>
        </p:nvSpPr>
        <p:spPr>
          <a:xfrm>
            <a:off x="0" y="-34503"/>
            <a:ext cx="9144000" cy="68148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57200" y="-34503"/>
            <a:ext cx="8229600" cy="681484"/>
          </a:xfrm>
        </p:spPr>
        <p:txBody>
          <a:bodyPr>
            <a:normAutofit/>
          </a:bodyPr>
          <a:lstStyle/>
          <a:p>
            <a:r>
              <a:rPr lang="en-US" sz="3200" b="1" dirty="0" smtClean="0">
                <a:solidFill>
                  <a:schemeClr val="bg1"/>
                </a:solidFill>
              </a:rPr>
              <a:t>Fulfilling our Mission</a:t>
            </a:r>
            <a:endParaRPr lang="en-US" sz="3200" b="1" dirty="0">
              <a:solidFill>
                <a:schemeClr val="bg1"/>
              </a:solidFill>
            </a:endParaRPr>
          </a:p>
        </p:txBody>
      </p:sp>
    </p:spTree>
    <p:extLst>
      <p:ext uri="{BB962C8B-B14F-4D97-AF65-F5344CB8AC3E}">
        <p14:creationId xmlns:p14="http://schemas.microsoft.com/office/powerpoint/2010/main" val="80648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149905"/>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20000"/>
                  <a:lumOff val="80000"/>
                </a:schemeClr>
              </a:solidFill>
            </a:endParaRPr>
          </a:p>
        </p:txBody>
      </p:sp>
      <p:pic>
        <p:nvPicPr>
          <p:cNvPr id="5" name="Picture 4" descr="I CARE logo fina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766" y="668715"/>
            <a:ext cx="8109541" cy="6266464"/>
          </a:xfrm>
          <a:prstGeom prst="rect">
            <a:avLst/>
          </a:prstGeom>
        </p:spPr>
      </p:pic>
      <p:sp>
        <p:nvSpPr>
          <p:cNvPr id="6" name="Rectangle 5"/>
          <p:cNvSpPr/>
          <p:nvPr/>
        </p:nvSpPr>
        <p:spPr>
          <a:xfrm>
            <a:off x="5740579" y="1595862"/>
            <a:ext cx="4572000" cy="3949799"/>
          </a:xfrm>
          <a:prstGeom prst="rect">
            <a:avLst/>
          </a:prstGeom>
        </p:spPr>
        <p:txBody>
          <a:bodyPr>
            <a:spAutoFit/>
          </a:bodyPr>
          <a:lstStyle/>
          <a:p>
            <a:pPr>
              <a:spcAft>
                <a:spcPts val="450"/>
              </a:spcAft>
            </a:pPr>
            <a:r>
              <a:rPr lang="en-US" sz="4800" b="1" dirty="0">
                <a:solidFill>
                  <a:srgbClr val="C00000"/>
                </a:solidFill>
              </a:rPr>
              <a:t>I</a:t>
            </a:r>
            <a:r>
              <a:rPr lang="en-US" sz="3600" dirty="0">
                <a:solidFill>
                  <a:srgbClr val="000000"/>
                </a:solidFill>
              </a:rPr>
              <a:t>ntegrity</a:t>
            </a:r>
          </a:p>
          <a:p>
            <a:pPr>
              <a:spcAft>
                <a:spcPts val="900"/>
              </a:spcAft>
            </a:pPr>
            <a:r>
              <a:rPr lang="en-US" sz="4400" b="1" dirty="0">
                <a:solidFill>
                  <a:srgbClr val="C00000"/>
                </a:solidFill>
              </a:rPr>
              <a:t>C</a:t>
            </a:r>
            <a:r>
              <a:rPr lang="en-US" sz="3600" dirty="0">
                <a:solidFill>
                  <a:srgbClr val="000000"/>
                </a:solidFill>
              </a:rPr>
              <a:t>ommitment</a:t>
            </a:r>
          </a:p>
          <a:p>
            <a:pPr>
              <a:spcAft>
                <a:spcPts val="900"/>
              </a:spcAft>
            </a:pPr>
            <a:r>
              <a:rPr lang="en-US" sz="4400" b="1" dirty="0">
                <a:solidFill>
                  <a:srgbClr val="C00000"/>
                </a:solidFill>
              </a:rPr>
              <a:t>A</a:t>
            </a:r>
            <a:r>
              <a:rPr lang="en-US" sz="3600" dirty="0">
                <a:solidFill>
                  <a:srgbClr val="000000"/>
                </a:solidFill>
              </a:rPr>
              <a:t>dvocacy</a:t>
            </a:r>
          </a:p>
          <a:p>
            <a:pPr>
              <a:spcAft>
                <a:spcPts val="900"/>
              </a:spcAft>
            </a:pPr>
            <a:r>
              <a:rPr lang="en-US" sz="4400" b="1" dirty="0">
                <a:solidFill>
                  <a:srgbClr val="C00000"/>
                </a:solidFill>
              </a:rPr>
              <a:t>R</a:t>
            </a:r>
            <a:r>
              <a:rPr lang="en-US" sz="3600" dirty="0">
                <a:solidFill>
                  <a:srgbClr val="000000"/>
                </a:solidFill>
              </a:rPr>
              <a:t>espect</a:t>
            </a:r>
          </a:p>
          <a:p>
            <a:pPr>
              <a:spcAft>
                <a:spcPts val="900"/>
              </a:spcAft>
            </a:pPr>
            <a:r>
              <a:rPr lang="en-US" sz="4400" b="1" dirty="0">
                <a:solidFill>
                  <a:srgbClr val="C00000"/>
                </a:solidFill>
              </a:rPr>
              <a:t>E</a:t>
            </a:r>
            <a:r>
              <a:rPr lang="en-US" sz="3600" dirty="0"/>
              <a:t>xcellence</a:t>
            </a:r>
          </a:p>
        </p:txBody>
      </p:sp>
      <p:sp>
        <p:nvSpPr>
          <p:cNvPr id="7" name="Rectangle 6"/>
          <p:cNvSpPr/>
          <p:nvPr/>
        </p:nvSpPr>
        <p:spPr>
          <a:xfrm>
            <a:off x="0" y="1"/>
            <a:ext cx="9144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457200" y="6842"/>
            <a:ext cx="8229600" cy="932273"/>
          </a:xfrm>
        </p:spPr>
        <p:txBody>
          <a:bodyPr>
            <a:normAutofit/>
          </a:bodyPr>
          <a:lstStyle/>
          <a:p>
            <a:r>
              <a:rPr lang="en-US" sz="3200" b="1" dirty="0" smtClean="0">
                <a:solidFill>
                  <a:schemeClr val="bg1"/>
                </a:solidFill>
              </a:rPr>
              <a:t>Living our Values</a:t>
            </a:r>
            <a:endParaRPr lang="en-US" sz="3200" b="1" dirty="0">
              <a:solidFill>
                <a:schemeClr val="bg1"/>
              </a:solidFill>
            </a:endParaRPr>
          </a:p>
        </p:txBody>
      </p:sp>
      <p:sp>
        <p:nvSpPr>
          <p:cNvPr id="11" name="Slide Number Placeholder 4"/>
          <p:cNvSpPr>
            <a:spLocks noGrp="1"/>
          </p:cNvSpPr>
          <p:nvPr>
            <p:ph type="sldNum" sz="quarter" idx="12"/>
          </p:nvPr>
        </p:nvSpPr>
        <p:spPr>
          <a:xfrm>
            <a:off x="6937830" y="6400138"/>
            <a:ext cx="2133600" cy="365125"/>
          </a:xfrm>
        </p:spPr>
        <p:txBody>
          <a:bodyPr/>
          <a:lstStyle/>
          <a:p>
            <a:fld id="{D983F1FA-211D-3044-9E35-958DFBC26156}" type="slidenum">
              <a:rPr lang="en-US" smtClean="0"/>
              <a:t>3</a:t>
            </a:fld>
            <a:endParaRPr lang="en-US" dirty="0"/>
          </a:p>
        </p:txBody>
      </p:sp>
    </p:spTree>
    <p:extLst>
      <p:ext uri="{BB962C8B-B14F-4D97-AF65-F5344CB8AC3E}">
        <p14:creationId xmlns:p14="http://schemas.microsoft.com/office/powerpoint/2010/main" val="885334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 y="0"/>
            <a:ext cx="9144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 y="29594"/>
            <a:ext cx="9144000" cy="909520"/>
          </a:xfrm>
        </p:spPr>
        <p:txBody>
          <a:bodyPr>
            <a:noAutofit/>
          </a:bodyPr>
          <a:lstStyle/>
          <a:p>
            <a:r>
              <a:rPr lang="en-US" sz="3200" b="1" dirty="0">
                <a:solidFill>
                  <a:schemeClr val="bg1"/>
                </a:solidFill>
              </a:rPr>
              <a:t>M</a:t>
            </a:r>
            <a:r>
              <a:rPr lang="en-US" sz="3200" b="1" dirty="0" smtClean="0">
                <a:solidFill>
                  <a:schemeClr val="bg1"/>
                </a:solidFill>
              </a:rPr>
              <a:t>yVA effort traces its origins </a:t>
            </a:r>
            <a:r>
              <a:rPr lang="en-US" sz="3200" b="1" dirty="0">
                <a:solidFill>
                  <a:schemeClr val="bg1"/>
                </a:solidFill>
              </a:rPr>
              <a:t>t</a:t>
            </a:r>
            <a:r>
              <a:rPr lang="en-US" sz="3200" b="1" dirty="0" smtClean="0">
                <a:solidFill>
                  <a:schemeClr val="bg1"/>
                </a:solidFill>
              </a:rPr>
              <a:t>o the </a:t>
            </a:r>
            <a:br>
              <a:rPr lang="en-US" sz="3200" b="1" dirty="0" smtClean="0">
                <a:solidFill>
                  <a:schemeClr val="bg1"/>
                </a:solidFill>
              </a:rPr>
            </a:br>
            <a:r>
              <a:rPr lang="en-US" sz="3200" b="1" dirty="0" smtClean="0">
                <a:solidFill>
                  <a:schemeClr val="bg1"/>
                </a:solidFill>
              </a:rPr>
              <a:t>2014-2020 VA Strategic Plan </a:t>
            </a:r>
            <a:endParaRPr lang="en-US" sz="32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1828800" cy="244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057402" y="1170717"/>
            <a:ext cx="7086598" cy="1831271"/>
          </a:xfrm>
          <a:prstGeom prst="rect">
            <a:avLst/>
          </a:prstGeom>
        </p:spPr>
        <p:txBody>
          <a:bodyPr wrap="square">
            <a:spAutoFit/>
          </a:bodyPr>
          <a:lstStyle/>
          <a:p>
            <a:pPr>
              <a:spcBef>
                <a:spcPts val="300"/>
              </a:spcBef>
              <a:spcAft>
                <a:spcPts val="300"/>
              </a:spcAft>
            </a:pPr>
            <a:r>
              <a:rPr lang="en-US" b="1" i="1" u="sng" dirty="0" smtClean="0">
                <a:latin typeface="Arial" panose="020B0604020202020204" pitchFamily="34" charset="0"/>
                <a:cs typeface="Arial" panose="020B0604020202020204" pitchFamily="34" charset="0"/>
              </a:rPr>
              <a:t>Strategic Obj </a:t>
            </a:r>
            <a:r>
              <a:rPr lang="en-US" b="1" i="1" u="sng" dirty="0">
                <a:latin typeface="Arial" panose="020B0604020202020204" pitchFamily="34" charset="0"/>
                <a:cs typeface="Arial" panose="020B0604020202020204" pitchFamily="34" charset="0"/>
              </a:rPr>
              <a:t>1.2</a:t>
            </a:r>
            <a:r>
              <a:rPr lang="en-US" b="1" i="1" dirty="0">
                <a:latin typeface="Arial" panose="020B0604020202020204" pitchFamily="34" charset="0"/>
                <a:cs typeface="Arial" panose="020B0604020202020204" pitchFamily="34" charset="0"/>
              </a:rPr>
              <a:t>: Increase Customer Satisfaction through Improvements in Benefits and Services Delivery Policies, Procedures, and </a:t>
            </a:r>
            <a:r>
              <a:rPr lang="en-US" b="1" i="1" dirty="0" smtClean="0">
                <a:latin typeface="Arial" panose="020B0604020202020204" pitchFamily="34" charset="0"/>
                <a:cs typeface="Arial" panose="020B0604020202020204" pitchFamily="34" charset="0"/>
              </a:rPr>
              <a:t>Interfaces.</a:t>
            </a:r>
          </a:p>
          <a:p>
            <a:pPr>
              <a:spcBef>
                <a:spcPts val="300"/>
              </a:spcBef>
              <a:spcAft>
                <a:spcPts val="300"/>
              </a:spcAft>
            </a:pPr>
            <a:r>
              <a:rPr lang="en-US" b="1" i="1" u="sng" dirty="0" smtClean="0">
                <a:latin typeface="Arial" panose="020B0604020202020204" pitchFamily="34" charset="0"/>
                <a:cs typeface="Arial" panose="020B0604020202020204" pitchFamily="34" charset="0"/>
              </a:rPr>
              <a:t>Strategic Obj 2.2</a:t>
            </a:r>
            <a:r>
              <a:rPr lang="en-US" b="1" i="1" dirty="0" smtClean="0">
                <a:latin typeface="Arial" panose="020B0604020202020204" pitchFamily="34" charset="0"/>
                <a:cs typeface="Arial" panose="020B0604020202020204" pitchFamily="34" charset="0"/>
              </a:rPr>
              <a:t>:  Enhance VA’s partnerships with federal, state, private sector, academic affiliates, Veteran service organizations, and non-profit organizations. </a:t>
            </a:r>
            <a:endParaRPr lang="en-US" dirty="0">
              <a:latin typeface="Arial" panose="020B0604020202020204" pitchFamily="34" charset="0"/>
              <a:cs typeface="Arial" panose="020B0604020202020204" pitchFamily="34" charset="0"/>
            </a:endParaRPr>
          </a:p>
        </p:txBody>
      </p:sp>
      <p:sp>
        <p:nvSpPr>
          <p:cNvPr id="13" name="Rectangle 12"/>
          <p:cNvSpPr/>
          <p:nvPr/>
        </p:nvSpPr>
        <p:spPr>
          <a:xfrm>
            <a:off x="2057401" y="2987800"/>
            <a:ext cx="6767944" cy="1277273"/>
          </a:xfrm>
          <a:prstGeom prst="rect">
            <a:avLst/>
          </a:prstGeom>
        </p:spPr>
        <p:txBody>
          <a:bodyPr wrap="square">
            <a:spAutoFit/>
          </a:bodyPr>
          <a:lstStyle/>
          <a:p>
            <a:pPr>
              <a:spcBef>
                <a:spcPts val="300"/>
              </a:spcBef>
              <a:spcAft>
                <a:spcPts val="300"/>
              </a:spcAft>
            </a:pPr>
            <a:r>
              <a:rPr lang="en-US" b="1" i="1" u="sng" dirty="0" smtClean="0">
                <a:latin typeface="Arial" panose="020B0604020202020204" pitchFamily="34" charset="0"/>
                <a:cs typeface="Arial" panose="020B0604020202020204" pitchFamily="34" charset="0"/>
              </a:rPr>
              <a:t>Strategic Obj 3.1</a:t>
            </a:r>
            <a:r>
              <a:rPr lang="en-US" b="1" i="1" dirty="0" smtClean="0">
                <a:latin typeface="Arial" panose="020B0604020202020204" pitchFamily="34" charset="0"/>
                <a:cs typeface="Arial" panose="020B0604020202020204" pitchFamily="34" charset="0"/>
              </a:rPr>
              <a:t>:  Make VA a Place People Want to Serve.</a:t>
            </a:r>
          </a:p>
          <a:p>
            <a:pPr>
              <a:spcBef>
                <a:spcPts val="300"/>
              </a:spcBef>
              <a:spcAft>
                <a:spcPts val="300"/>
              </a:spcAft>
            </a:pPr>
            <a:r>
              <a:rPr lang="en-US" b="1" i="1" u="sng" dirty="0" smtClean="0">
                <a:latin typeface="Arial" panose="020B0604020202020204" pitchFamily="34" charset="0"/>
                <a:cs typeface="Arial" panose="020B0604020202020204" pitchFamily="34" charset="0"/>
              </a:rPr>
              <a:t>Strategic Obj </a:t>
            </a:r>
            <a:r>
              <a:rPr lang="en-US" b="1" i="1" u="sng" dirty="0">
                <a:latin typeface="Arial" panose="020B0604020202020204" pitchFamily="34" charset="0"/>
                <a:cs typeface="Arial" panose="020B0604020202020204" pitchFamily="34" charset="0"/>
              </a:rPr>
              <a:t>3.3</a:t>
            </a:r>
            <a:r>
              <a:rPr lang="en-US" b="1" i="1" dirty="0">
                <a:latin typeface="Arial" panose="020B0604020202020204" pitchFamily="34" charset="0"/>
                <a:cs typeface="Arial" panose="020B0604020202020204" pitchFamily="34" charset="0"/>
              </a:rPr>
              <a:t>: Build a Flexible and Scalable Infrastructure through Improved Organizational Design and Enhanced Capital Planning </a:t>
            </a:r>
            <a:endParaRPr lang="en-US" dirty="0">
              <a:latin typeface="Arial" panose="020B0604020202020204" pitchFamily="34" charset="0"/>
              <a:cs typeface="Arial" panose="020B0604020202020204" pitchFamily="34" charset="0"/>
            </a:endParaRPr>
          </a:p>
        </p:txBody>
      </p:sp>
      <p:sp>
        <p:nvSpPr>
          <p:cNvPr id="14" name="Rectangle 13"/>
          <p:cNvSpPr/>
          <p:nvPr/>
        </p:nvSpPr>
        <p:spPr>
          <a:xfrm>
            <a:off x="0" y="4216627"/>
            <a:ext cx="9105900" cy="1815882"/>
          </a:xfrm>
          <a:prstGeom prst="rect">
            <a:avLst/>
          </a:prstGeom>
        </p:spPr>
        <p:txBody>
          <a:bodyPr wrap="square">
            <a:spAutoFit/>
          </a:bodyPr>
          <a:lstStyle/>
          <a:p>
            <a:r>
              <a:rPr lang="en-US" sz="1600" i="1" dirty="0" smtClean="0">
                <a:latin typeface="Arial" panose="020B0604020202020204" pitchFamily="34" charset="0"/>
                <a:cs typeface="Arial" panose="020B0604020202020204" pitchFamily="34" charset="0"/>
              </a:rPr>
              <a:t>“VA </a:t>
            </a:r>
            <a:r>
              <a:rPr lang="en-US" sz="1600" i="1" dirty="0">
                <a:latin typeface="Arial" panose="020B0604020202020204" pitchFamily="34" charset="0"/>
                <a:cs typeface="Arial" panose="020B0604020202020204" pitchFamily="34" charset="0"/>
              </a:rPr>
              <a:t>will rethink how it operates as a Department, defining the fundamental cross-cutting capabilities and interdependencies required to achieve them. We will identify and address any internal organizational, policy, procedural, perceptual, and cultural boundaries that constrain our ability to coordinate, integrate, and deliver benefits and services. VA will </a:t>
            </a:r>
            <a:r>
              <a:rPr lang="en-US" sz="1600" b="1" i="1" u="sng" dirty="0">
                <a:latin typeface="Arial" panose="020B0604020202020204" pitchFamily="34" charset="0"/>
                <a:cs typeface="Arial" panose="020B0604020202020204" pitchFamily="34" charset="0"/>
              </a:rPr>
              <a:t>evaluate alternate organizational designs </a:t>
            </a:r>
            <a:r>
              <a:rPr lang="en-US" sz="1600" i="1" dirty="0">
                <a:latin typeface="Arial" panose="020B0604020202020204" pitchFamily="34" charset="0"/>
                <a:cs typeface="Arial" panose="020B0604020202020204" pitchFamily="34" charset="0"/>
              </a:rPr>
              <a:t>that improve integration of benefits and services to provide the client a coordinated experience when utilizing multiple benefits and services</a:t>
            </a:r>
            <a:r>
              <a:rPr lang="en-US" sz="1600" i="1" dirty="0" smtClean="0">
                <a:latin typeface="Arial" panose="020B0604020202020204" pitchFamily="34" charset="0"/>
                <a:cs typeface="Arial" panose="020B0604020202020204" pitchFamily="34" charset="0"/>
              </a:rPr>
              <a:t>.”  </a:t>
            </a:r>
          </a:p>
          <a:p>
            <a:r>
              <a:rPr lang="en-US" sz="1600" i="1" dirty="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	- 2014-2020 </a:t>
            </a:r>
            <a:r>
              <a:rPr lang="en-US" sz="1600" i="1" dirty="0">
                <a:latin typeface="Arial" panose="020B0604020202020204" pitchFamily="34" charset="0"/>
                <a:cs typeface="Arial" panose="020B0604020202020204" pitchFamily="34" charset="0"/>
              </a:rPr>
              <a:t>Strategic Plan, Strategic Objective </a:t>
            </a:r>
            <a:r>
              <a:rPr lang="en-US" sz="1600" i="1" dirty="0" smtClean="0">
                <a:latin typeface="Arial" panose="020B0604020202020204" pitchFamily="34" charset="0"/>
                <a:cs typeface="Arial" panose="020B0604020202020204" pitchFamily="34" charset="0"/>
              </a:rPr>
              <a:t>3.3, </a:t>
            </a:r>
            <a:r>
              <a:rPr lang="en-US" sz="1600" i="1" dirty="0">
                <a:latin typeface="Arial" panose="020B0604020202020204" pitchFamily="34" charset="0"/>
                <a:cs typeface="Arial" panose="020B0604020202020204" pitchFamily="34" charset="0"/>
              </a:rPr>
              <a:t>pg </a:t>
            </a:r>
            <a:r>
              <a:rPr lang="en-US" sz="1600" i="1" dirty="0" smtClean="0">
                <a:latin typeface="Arial" panose="020B0604020202020204" pitchFamily="34" charset="0"/>
                <a:cs typeface="Arial" panose="020B0604020202020204" pitchFamily="34" charset="0"/>
              </a:rPr>
              <a:t>34</a:t>
            </a:r>
            <a:endParaRPr lang="en-US" sz="1600" i="1" dirty="0">
              <a:latin typeface="Arial" panose="020B0604020202020204" pitchFamily="34" charset="0"/>
              <a:cs typeface="Arial" panose="020B0604020202020204" pitchFamily="34" charset="0"/>
            </a:endParaRPr>
          </a:p>
        </p:txBody>
      </p:sp>
      <p:sp>
        <p:nvSpPr>
          <p:cNvPr id="15" name="Slide Number Placeholder 8"/>
          <p:cNvSpPr>
            <a:spLocks noGrp="1"/>
          </p:cNvSpPr>
          <p:nvPr>
            <p:ph type="sldNum" sz="quarter" idx="4294967295"/>
          </p:nvPr>
        </p:nvSpPr>
        <p:spPr>
          <a:xfrm>
            <a:off x="6972300" y="6492875"/>
            <a:ext cx="2133600" cy="365125"/>
          </a:xfrm>
          <a:prstGeom prst="rect">
            <a:avLst/>
          </a:prstGeom>
        </p:spPr>
        <p:txBody>
          <a:bodyPr/>
          <a:lstStyle/>
          <a:p>
            <a:pPr>
              <a:defRPr/>
            </a:pPr>
            <a:fld id="{87518566-AE7F-4C6F-8F3A-175A0D5E2AB8}" type="slidenum">
              <a:rPr lang="en-US" altLang="en-US" b="1" smtClean="0"/>
              <a:pPr>
                <a:defRPr/>
              </a:pPr>
              <a:t>4</a:t>
            </a:fld>
            <a:endParaRPr lang="en-US" altLang="en-US" b="1" dirty="0"/>
          </a:p>
        </p:txBody>
      </p:sp>
    </p:spTree>
    <p:extLst>
      <p:ext uri="{BB962C8B-B14F-4D97-AF65-F5344CB8AC3E}">
        <p14:creationId xmlns:p14="http://schemas.microsoft.com/office/powerpoint/2010/main" val="734728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p:spPr>
      </p:pic>
    </p:spTree>
    <p:extLst>
      <p:ext uri="{BB962C8B-B14F-4D97-AF65-F5344CB8AC3E}">
        <p14:creationId xmlns:p14="http://schemas.microsoft.com/office/powerpoint/2010/main" val="2220188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p:spPr>
      </p:pic>
    </p:spTree>
    <p:extLst>
      <p:ext uri="{BB962C8B-B14F-4D97-AF65-F5344CB8AC3E}">
        <p14:creationId xmlns:p14="http://schemas.microsoft.com/office/powerpoint/2010/main" val="2967762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13103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176981" y="1222548"/>
            <a:ext cx="8834283" cy="4709270"/>
          </a:xfrm>
        </p:spPr>
        <p:txBody>
          <a:bodyPr>
            <a:noAutofit/>
          </a:bodyPr>
          <a:lstStyle/>
          <a:p>
            <a:pPr lvl="0">
              <a:spcBef>
                <a:spcPts val="300"/>
              </a:spcBef>
              <a:spcAft>
                <a:spcPts val="300"/>
              </a:spcAft>
            </a:pPr>
            <a:r>
              <a:rPr lang="en-US" sz="1800" b="1" u="sng" dirty="0" smtClean="0">
                <a:latin typeface="Arial" panose="020B0604020202020204" pitchFamily="34" charset="0"/>
                <a:cs typeface="Arial" panose="020B0604020202020204" pitchFamily="34" charset="0"/>
              </a:rPr>
              <a:t>Purpose:</a:t>
            </a:r>
            <a:r>
              <a:rPr lang="en-US" sz="1800" b="1"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Analysis of alternatives and recommendations for reorganizing specified VA structure </a:t>
            </a:r>
            <a:r>
              <a:rPr lang="en-US" sz="1800" dirty="0">
                <a:latin typeface="Arial" panose="020B0604020202020204" pitchFamily="34" charset="0"/>
                <a:cs typeface="Arial" panose="020B0604020202020204" pitchFamily="34" charset="0"/>
              </a:rPr>
              <a:t>and </a:t>
            </a:r>
            <a:r>
              <a:rPr lang="en-US" sz="1800" dirty="0" smtClean="0">
                <a:latin typeface="Arial" panose="020B0604020202020204" pitchFamily="34" charset="0"/>
                <a:cs typeface="Arial" panose="020B0604020202020204" pitchFamily="34" charset="0"/>
              </a:rPr>
              <a:t>processes, while providing initial planning and capability building for select functions and offices with the ultimate goal to orient all VA operations to the needs and expectations of our Veterans and beneficiaries</a:t>
            </a:r>
          </a:p>
          <a:p>
            <a:pPr lvl="0">
              <a:spcBef>
                <a:spcPts val="300"/>
              </a:spcBef>
              <a:spcAft>
                <a:spcPts val="300"/>
              </a:spcAft>
            </a:pPr>
            <a:r>
              <a:rPr lang="en-US" sz="1800" dirty="0" smtClean="0">
                <a:latin typeface="Arial" panose="020B0604020202020204" pitchFamily="34" charset="0"/>
                <a:cs typeface="Arial" panose="020B0604020202020204" pitchFamily="34" charset="0"/>
              </a:rPr>
              <a:t>MyVA Task Force is an enabler:</a:t>
            </a:r>
          </a:p>
          <a:p>
            <a:pPr marL="285750" lvl="0" indent="-285750">
              <a:spcBef>
                <a:spcPts val="300"/>
              </a:spcBef>
              <a:spcAft>
                <a:spcPts val="3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Small in size, augmented by FTE from VA Administrations and Staff Offices</a:t>
            </a:r>
          </a:p>
          <a:p>
            <a:pPr marL="285750" indent="-285750">
              <a:spcBef>
                <a:spcPts val="300"/>
              </a:spcBef>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Task Force itself is </a:t>
            </a:r>
            <a:r>
              <a:rPr lang="en-US" sz="1800" dirty="0" smtClean="0">
                <a:latin typeface="Arial" panose="020B0604020202020204" pitchFamily="34" charset="0"/>
                <a:cs typeface="Arial" panose="020B0604020202020204" pitchFamily="34" charset="0"/>
              </a:rPr>
              <a:t>temporary, with an initial two year charter</a:t>
            </a:r>
          </a:p>
          <a:p>
            <a:pPr marL="884238" lvl="2" indent="-285750">
              <a:spcBef>
                <a:spcPts val="300"/>
              </a:spcBef>
              <a:spcAft>
                <a:spcPts val="300"/>
              </a:spcAft>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Develop and guide required new initiatives</a:t>
            </a:r>
          </a:p>
          <a:p>
            <a:pPr marL="884238" lvl="2" indent="-285750">
              <a:spcBef>
                <a:spcPts val="300"/>
              </a:spcBef>
              <a:spcAft>
                <a:spcPts val="300"/>
              </a:spcAft>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Develop and incubate enabling capabilities to permanent organizations</a:t>
            </a:r>
          </a:p>
          <a:p>
            <a:pPr marL="884238" lvl="2" indent="-285750">
              <a:spcBef>
                <a:spcPts val="300"/>
              </a:spcBef>
              <a:spcAft>
                <a:spcPts val="300"/>
              </a:spcAft>
              <a:buFont typeface="Wingdings" panose="05000000000000000000" pitchFamily="2" charset="2"/>
              <a:buChar char="ü"/>
            </a:pPr>
            <a:r>
              <a:rPr lang="en-US" sz="1400" dirty="0">
                <a:latin typeface="Arial" panose="020B0604020202020204" pitchFamily="34" charset="0"/>
                <a:cs typeface="Arial" panose="020B0604020202020204" pitchFamily="34" charset="0"/>
              </a:rPr>
              <a:t>F</a:t>
            </a:r>
            <a:r>
              <a:rPr lang="en-US" sz="1400" dirty="0" smtClean="0">
                <a:latin typeface="Arial" panose="020B0604020202020204" pitchFamily="34" charset="0"/>
                <a:cs typeface="Arial" panose="020B0604020202020204" pitchFamily="34" charset="0"/>
              </a:rPr>
              <a:t>ortify </a:t>
            </a:r>
            <a:r>
              <a:rPr lang="en-US" sz="1400" dirty="0">
                <a:latin typeface="Arial" panose="020B0604020202020204" pitchFamily="34" charset="0"/>
                <a:cs typeface="Arial" panose="020B0604020202020204" pitchFamily="34" charset="0"/>
              </a:rPr>
              <a:t>and </a:t>
            </a:r>
            <a:r>
              <a:rPr lang="en-US" sz="1400" dirty="0" smtClean="0">
                <a:latin typeface="Arial" panose="020B0604020202020204" pitchFamily="34" charset="0"/>
                <a:cs typeface="Arial" panose="020B0604020202020204" pitchFamily="34" charset="0"/>
              </a:rPr>
              <a:t>integrate existing </a:t>
            </a:r>
            <a:r>
              <a:rPr lang="en-US" sz="1400" dirty="0">
                <a:latin typeface="Arial" panose="020B0604020202020204" pitchFamily="34" charset="0"/>
                <a:cs typeface="Arial" panose="020B0604020202020204" pitchFamily="34" charset="0"/>
              </a:rPr>
              <a:t>efforts</a:t>
            </a:r>
          </a:p>
          <a:p>
            <a:pPr marL="285750" indent="-285750">
              <a:spcBef>
                <a:spcPts val="300"/>
              </a:spcBef>
              <a:spcAft>
                <a:spcPts val="3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Ensure VA initiatives are aligned to achieve Veteran-centricity and integrated operations </a:t>
            </a:r>
          </a:p>
          <a:p>
            <a:pPr marL="0" indent="0" algn="ctr">
              <a:spcBef>
                <a:spcPts val="300"/>
              </a:spcBef>
              <a:spcAft>
                <a:spcPts val="300"/>
              </a:spcAft>
              <a:buNone/>
            </a:pPr>
            <a:endParaRPr lang="en-US" sz="1800" b="1" i="1" dirty="0" smtClean="0">
              <a:latin typeface="Arial" panose="020B0604020202020204" pitchFamily="34" charset="0"/>
              <a:cs typeface="Arial" panose="020B0604020202020204" pitchFamily="34" charset="0"/>
            </a:endParaRPr>
          </a:p>
          <a:p>
            <a:pPr marL="0" indent="0" algn="ctr">
              <a:spcBef>
                <a:spcPts val="300"/>
              </a:spcBef>
              <a:spcAft>
                <a:spcPts val="300"/>
              </a:spcAft>
              <a:buNone/>
            </a:pPr>
            <a:r>
              <a:rPr lang="en-US" sz="1800" b="1" i="1" dirty="0" smtClean="0">
                <a:latin typeface="Arial" panose="020B0604020202020204" pitchFamily="34" charset="0"/>
                <a:cs typeface="Arial" panose="020B0604020202020204" pitchFamily="34" charset="0"/>
              </a:rPr>
              <a:t>Success requires the talents of the best and brightest across VA, and support of employees at every level of the organization.</a:t>
            </a:r>
          </a:p>
          <a:p>
            <a:pPr marL="285750" indent="-285750">
              <a:spcBef>
                <a:spcPts val="300"/>
              </a:spcBef>
              <a:spcAft>
                <a:spcPts val="300"/>
              </a:spcAft>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a:p>
            <a:pPr lvl="0">
              <a:spcBef>
                <a:spcPts val="300"/>
              </a:spcBef>
              <a:spcAft>
                <a:spcPts val="300"/>
              </a:spcAft>
            </a:pPr>
            <a:endParaRPr lang="en-US" sz="1800" b="1" dirty="0">
              <a:latin typeface="Arial" panose="020B0604020202020204" pitchFamily="34" charset="0"/>
              <a:cs typeface="Arial" panose="020B0604020202020204" pitchFamily="34" charset="0"/>
            </a:endParaRPr>
          </a:p>
          <a:p>
            <a:pPr>
              <a:spcBef>
                <a:spcPts val="300"/>
              </a:spcBef>
              <a:spcAft>
                <a:spcPts val="300"/>
              </a:spcAft>
            </a:pPr>
            <a:endParaRPr lang="en-US" sz="1800" b="1" u="sng" dirty="0" smtClean="0">
              <a:latin typeface="Arial" panose="020B0604020202020204" pitchFamily="34" charset="0"/>
              <a:cs typeface="Arial" panose="020B0604020202020204" pitchFamily="34" charset="0"/>
            </a:endParaRPr>
          </a:p>
          <a:p>
            <a:pPr>
              <a:spcBef>
                <a:spcPts val="300"/>
              </a:spcBef>
              <a:spcAft>
                <a:spcPts val="300"/>
              </a:spcAft>
            </a:pPr>
            <a:endParaRPr lang="en-US" sz="1800"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9174"/>
            <a:ext cx="8229600" cy="1143000"/>
          </a:xfrm>
        </p:spPr>
        <p:txBody>
          <a:bodyPr>
            <a:noAutofit/>
          </a:bodyPr>
          <a:lstStyle/>
          <a:p>
            <a:r>
              <a:rPr lang="en-US" sz="3200" b="1" dirty="0" smtClean="0">
                <a:solidFill>
                  <a:schemeClr val="bg1"/>
                </a:solidFill>
              </a:rPr>
              <a:t>To coordinate the transformation effort, the Secretary created the </a:t>
            </a:r>
            <a:r>
              <a:rPr lang="en-US" sz="3200" b="1" dirty="0">
                <a:solidFill>
                  <a:schemeClr val="bg1"/>
                </a:solidFill>
              </a:rPr>
              <a:t>M</a:t>
            </a:r>
            <a:r>
              <a:rPr lang="en-US" sz="3200" b="1" dirty="0" smtClean="0">
                <a:solidFill>
                  <a:schemeClr val="bg1"/>
                </a:solidFill>
              </a:rPr>
              <a:t>yVA Task Force</a:t>
            </a:r>
            <a:endParaRPr lang="en-US" sz="3200" b="1" dirty="0">
              <a:solidFill>
                <a:schemeClr val="bg1"/>
              </a:solidFill>
            </a:endParaRPr>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B99E87A5-4307-45C0-B944-C6CC0EA5EAFA}" type="slidenum">
              <a:rPr lang="en-US" altLang="en-US" smtClean="0"/>
              <a:pPr>
                <a:defRPr/>
              </a:pPr>
              <a:t>7</a:t>
            </a:fld>
            <a:endParaRPr lang="en-US" altLang="en-US" dirty="0"/>
          </a:p>
        </p:txBody>
      </p:sp>
    </p:spTree>
    <p:extLst>
      <p:ext uri="{BB962C8B-B14F-4D97-AF65-F5344CB8AC3E}">
        <p14:creationId xmlns:p14="http://schemas.microsoft.com/office/powerpoint/2010/main" val="1489297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coSystem_v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24" y="302751"/>
            <a:ext cx="8426339" cy="5714591"/>
          </a:xfrm>
          <a:prstGeom prst="rect">
            <a:avLst/>
          </a:prstGeom>
        </p:spPr>
      </p:pic>
    </p:spTree>
    <p:extLst>
      <p:ext uri="{BB962C8B-B14F-4D97-AF65-F5344CB8AC3E}">
        <p14:creationId xmlns:p14="http://schemas.microsoft.com/office/powerpoint/2010/main" val="817687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Screen Shot 2015-04-06 at 4.16.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8" name="Rectangle 7"/>
          <p:cNvSpPr/>
          <p:nvPr/>
        </p:nvSpPr>
        <p:spPr>
          <a:xfrm>
            <a:off x="0" y="1"/>
            <a:ext cx="9144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 y="14789"/>
            <a:ext cx="9144000" cy="9391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bg1"/>
                </a:solidFill>
              </a:rPr>
              <a:t>VA is moving </a:t>
            </a:r>
            <a:r>
              <a:rPr lang="en-US" sz="2400" b="1" dirty="0">
                <a:solidFill>
                  <a:schemeClr val="bg1"/>
                </a:solidFill>
              </a:rPr>
              <a:t>to five districts </a:t>
            </a:r>
            <a:r>
              <a:rPr lang="en-US" sz="2400" b="1" dirty="0" smtClean="0">
                <a:solidFill>
                  <a:schemeClr val="bg1"/>
                </a:solidFill>
              </a:rPr>
              <a:t>to achieve </a:t>
            </a:r>
            <a:r>
              <a:rPr lang="en-US" sz="2400" b="1" dirty="0">
                <a:solidFill>
                  <a:schemeClr val="bg1"/>
                </a:solidFill>
              </a:rPr>
              <a:t>more effective </a:t>
            </a:r>
            <a:r>
              <a:rPr lang="en-US" sz="2400" b="1" dirty="0" smtClean="0">
                <a:solidFill>
                  <a:schemeClr val="bg1"/>
                </a:solidFill>
              </a:rPr>
              <a:t>internal operations </a:t>
            </a:r>
            <a:r>
              <a:rPr lang="en-US" sz="2400" b="1" dirty="0">
                <a:solidFill>
                  <a:schemeClr val="bg1"/>
                </a:solidFill>
              </a:rPr>
              <a:t>that, in turn, will result in better service to Veterans. </a:t>
            </a:r>
          </a:p>
        </p:txBody>
      </p:sp>
    </p:spTree>
    <p:extLst>
      <p:ext uri="{BB962C8B-B14F-4D97-AF65-F5344CB8AC3E}">
        <p14:creationId xmlns:p14="http://schemas.microsoft.com/office/powerpoint/2010/main" val="2764362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9659</TotalTime>
  <Words>1704</Words>
  <Application>Microsoft Office PowerPoint</Application>
  <PresentationFormat>On-screen Show (4:3)</PresentationFormat>
  <Paragraphs>214</Paragraphs>
  <Slides>17</Slides>
  <Notes>9</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2_Office Theme</vt:lpstr>
      <vt:lpstr>1_Office Theme</vt:lpstr>
      <vt:lpstr>4_Office Theme</vt:lpstr>
      <vt:lpstr>Custom Design</vt:lpstr>
      <vt:lpstr>PowerPoint Presentation</vt:lpstr>
      <vt:lpstr>Fulfilling our Mission</vt:lpstr>
      <vt:lpstr>Living our Values</vt:lpstr>
      <vt:lpstr>MyVA effort traces its origins to the  2014-2020 VA Strategic Plan </vt:lpstr>
      <vt:lpstr>PowerPoint Presentation</vt:lpstr>
      <vt:lpstr>PowerPoint Presentation</vt:lpstr>
      <vt:lpstr>To coordinate the transformation effort, the Secretary created the MyVA Task Force</vt:lpstr>
      <vt:lpstr>PowerPoint Presentation</vt:lpstr>
      <vt:lpstr>PowerPoint Presentation</vt:lpstr>
      <vt:lpstr>PowerPoint Presentation</vt:lpstr>
      <vt:lpstr>All VA organizations are aligning to the 5-District Model  </vt:lpstr>
      <vt:lpstr>Ongoing Steps</vt:lpstr>
      <vt:lpstr>Leader Focus –  Breakthrough Initiatives (1 of 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Department of Veterans Affairs</cp:lastModifiedBy>
  <cp:revision>389</cp:revision>
  <cp:lastPrinted>2015-08-18T12:26:42Z</cp:lastPrinted>
  <dcterms:created xsi:type="dcterms:W3CDTF">2015-02-23T17:48:51Z</dcterms:created>
  <dcterms:modified xsi:type="dcterms:W3CDTF">2015-12-09T19:19:07Z</dcterms:modified>
</cp:coreProperties>
</file>