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7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9"/>
  </p:notesMasterIdLst>
  <p:sldIdLst>
    <p:sldId id="348" r:id="rId2"/>
    <p:sldId id="352" r:id="rId3"/>
    <p:sldId id="357" r:id="rId4"/>
    <p:sldId id="362" r:id="rId5"/>
    <p:sldId id="359" r:id="rId6"/>
    <p:sldId id="363" r:id="rId7"/>
    <p:sldId id="350" r:id="rId8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33CC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56" autoAdjust="0"/>
    <p:restoredTop sz="76761" autoAdjust="0"/>
  </p:normalViewPr>
  <p:slideViewPr>
    <p:cSldViewPr>
      <p:cViewPr>
        <p:scale>
          <a:sx n="105" d="100"/>
          <a:sy n="105" d="100"/>
        </p:scale>
        <p:origin x="-45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1" tIns="46586" rIns="93171" bIns="4658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1" tIns="46586" rIns="93171" bIns="4658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7BC2C8B-EB4D-44A9-AEE6-E7988287F458}" type="datetimeFigureOut">
              <a:rPr lang="en-US"/>
              <a:pPr>
                <a:defRPr/>
              </a:pPr>
              <a:t>11/5/2013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1" tIns="46586" rIns="93171" bIns="46586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1" tIns="46586" rIns="93171" bIns="46586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6"/>
            <a:ext cx="3037840" cy="464820"/>
          </a:xfrm>
          <a:prstGeom prst="rect">
            <a:avLst/>
          </a:prstGeom>
        </p:spPr>
        <p:txBody>
          <a:bodyPr vert="horz" lIns="93171" tIns="46586" rIns="93171" bIns="4658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6"/>
            <a:ext cx="3037840" cy="464820"/>
          </a:xfrm>
          <a:prstGeom prst="rect">
            <a:avLst/>
          </a:prstGeom>
        </p:spPr>
        <p:txBody>
          <a:bodyPr vert="horz" lIns="93171" tIns="46586" rIns="93171" bIns="4658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114AF9B-7962-49D5-A87A-6A24C8E497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8340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66631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457200" lvl="1" indent="0">
              <a:buFont typeface="Arial" panose="020B0604020202020204" pitchFamily="34" charset="0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Font typeface="Arial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Font typeface="Arial" pitchFamily="34" charset="0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500674-D9AB-40CE-A349-3C1155572D61}" type="datetime1">
              <a:rPr lang="en-US"/>
              <a:pPr>
                <a:defRPr/>
              </a:pPr>
              <a:t>11/5/2013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6DA49-4755-4916-B5E1-FC267C97E93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9444D1-9735-4F58-B47F-BB3AAF2053E3}" type="datetime1">
              <a:rPr lang="en-US"/>
              <a:pPr>
                <a:defRPr/>
              </a:pPr>
              <a:t>11/5/2013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15AB5-FCE9-4E5C-BC3F-CA2CD493EC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14DB3F-5C04-4BD3-A693-F76D8915EED3}" type="datetime1">
              <a:rPr lang="en-US"/>
              <a:pPr>
                <a:defRPr/>
              </a:pPr>
              <a:t>11/5/2013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0E88D3-9A6B-4A91-A8AC-2F78ECFE7E6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>
            <a:lvl1pPr>
              <a:defRPr sz="3400" baseline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0087C6-E3E1-45F7-AE8A-768F58A89E1C}" type="datetime1">
              <a:rPr lang="en-US"/>
              <a:pPr>
                <a:defRPr/>
              </a:pPr>
              <a:t>11/5/2013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C7219A-98DC-42BA-A12A-12E75342F3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E73FAD-28C1-44E0-A2A3-7F5291E01A15}" type="datetime1">
              <a:rPr lang="en-US"/>
              <a:pPr>
                <a:defRPr/>
              </a:pPr>
              <a:t>11/5/2013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927E1-E70B-4FF6-8D14-9CDF880EF3E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BBA631-2D1C-412A-90CF-DA8FF8F0A1D1}" type="datetime1">
              <a:rPr lang="en-US"/>
              <a:pPr>
                <a:defRPr/>
              </a:pPr>
              <a:t>11/5/2013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D4249C-4FDD-4D4C-843B-EA2AA78452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7C25B7-EBCC-4148-860D-2199BC421909}" type="datetime1">
              <a:rPr lang="en-US"/>
              <a:pPr>
                <a:defRPr/>
              </a:pPr>
              <a:t>11/5/2013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ADFDB6-263A-4A06-97D7-F306EC55A8B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646A0-78FE-424E-8F25-63FF48B86FD8}" type="datetime1">
              <a:rPr lang="en-US"/>
              <a:pPr>
                <a:defRPr/>
              </a:pPr>
              <a:t>11/5/2013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2352A2-FA36-4198-B8DB-B5FE725F79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6426A-EDC3-464E-8B27-8484C5ABD7CA}" type="datetime1">
              <a:rPr lang="en-US"/>
              <a:pPr>
                <a:defRPr/>
              </a:pPr>
              <a:t>11/5/2013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D29990-F38A-4F12-846F-97009A35C65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2E471-C036-4F0E-A894-A1B857C4B00F}" type="datetime1">
              <a:rPr lang="en-US"/>
              <a:pPr>
                <a:defRPr/>
              </a:pPr>
              <a:t>11/5/2013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EDB9E-1C79-412E-8604-7BAB00BD5E8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92209D-1017-4BAF-8E1D-0312A7E7DD96}" type="datetime1">
              <a:rPr lang="en-US"/>
              <a:pPr>
                <a:defRPr/>
              </a:pPr>
              <a:t>11/5/2013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0BB18A-2ED6-4A90-931E-559DE6819C1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CEAAF69-7742-46E9-83F9-707CEEC8477B}" type="datetime1">
              <a:rPr lang="en-US"/>
              <a:pPr>
                <a:defRPr/>
              </a:pPr>
              <a:t>11/5/2013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88F2EB6-022A-4D82-89CB-F7201A79F3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762000" y="1981200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Advanced Planning </a:t>
            </a:r>
            <a:b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Brief to Industry (APBI)</a:t>
            </a:r>
            <a:b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/>
            </a:r>
            <a:b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/>
            </a:r>
            <a:b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/>
            </a:r>
            <a:b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endParaRPr lang="en-US" dirty="0" smtClean="0"/>
          </a:p>
        </p:txBody>
      </p:sp>
      <p:pic>
        <p:nvPicPr>
          <p:cNvPr id="307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228600"/>
            <a:ext cx="86741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0" y="3975318"/>
            <a:ext cx="9144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Chanel Bankston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-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Carter</a:t>
            </a:r>
          </a:p>
          <a:p>
            <a:pPr algn="ctr"/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Office of Small and Disadvantaged Business Utilization (OSDBU)</a:t>
            </a:r>
            <a:b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</a:b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November 6, 2013</a:t>
            </a:r>
            <a:r>
              <a:rPr lang="en-US" sz="2800" dirty="0" smtClean="0">
                <a:latin typeface="Arial Black" pitchFamily="34" charset="0"/>
              </a:rPr>
              <a:t/>
            </a:r>
            <a:br>
              <a:rPr lang="en-US" sz="2800" dirty="0" smtClean="0">
                <a:latin typeface="Arial Black" pitchFamily="34" charset="0"/>
              </a:rPr>
            </a:br>
            <a:endParaRPr lang="en-US" sz="28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98FFB-6BAF-44FE-98A2-7B2F1597F915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OSDBU Mission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4800" dirty="0" smtClean="0"/>
              <a:t>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Expand access of small businesses, particularly VOSB to Federal procurement opportunities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Promote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Veteran employment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775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98FFB-6BAF-44FE-98A2-7B2F1597F915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Key Accomplishments for FY13</a:t>
            </a:r>
            <a:br>
              <a:rPr lang="en-US" dirty="0" smtClean="0"/>
            </a:br>
            <a:r>
              <a:rPr lang="en-US" sz="2000" i="1" dirty="0" smtClean="0"/>
              <a:t>(preliminary)</a:t>
            </a:r>
            <a:endParaRPr lang="en-US" sz="2000" i="1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graphicFrame>
        <p:nvGraphicFramePr>
          <p:cNvPr id="12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42121013"/>
              </p:ext>
            </p:extLst>
          </p:nvPr>
        </p:nvGraphicFramePr>
        <p:xfrm>
          <a:off x="723900" y="1600200"/>
          <a:ext cx="7696199" cy="50817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3044"/>
                <a:gridCol w="992154"/>
                <a:gridCol w="743743"/>
                <a:gridCol w="896082"/>
                <a:gridCol w="896082"/>
                <a:gridCol w="827547"/>
                <a:gridCol w="827547"/>
              </a:tblGrid>
              <a:tr h="454426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Federal Goal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VA Goal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VA percentage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VA dollars</a:t>
                      </a:r>
                    </a:p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(billions)</a:t>
                      </a:r>
                      <a:endParaRPr lang="en-US" sz="14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72240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2012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2013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2012 </a:t>
                      </a:r>
                      <a:endParaRPr lang="en-US" sz="10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2013</a:t>
                      </a:r>
                      <a:endParaRPr lang="en-US" sz="10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33234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All Small Business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23%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34%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35.0%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36.1%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$6.1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$6.4 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33234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SDVOSB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3%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10%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19.2%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19.5%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 $3.4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$3.4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33234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VOSB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N/A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12%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21.8%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21.7%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 $3.8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$3.8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816566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Small Disadvantaged Business (SDB) -includes</a:t>
                      </a:r>
                      <a:r>
                        <a:rPr lang="en-US" sz="1400" b="1" baseline="0" dirty="0" smtClean="0">
                          <a:latin typeface="Arial" pitchFamily="34" charset="0"/>
                          <a:cs typeface="Arial" pitchFamily="34" charset="0"/>
                        </a:rPr>
                        <a:t> 8(a)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5%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5%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7.9%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8.0%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$1.4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$1.4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81656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Women-Owned Small Business (WOSB)</a:t>
                      </a:r>
                    </a:p>
                    <a:p>
                      <a:pPr algn="l"/>
                      <a:endParaRPr lang="en-US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5%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5%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3.3%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3.4%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$0.6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$0.6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058511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Historically Underutilized</a:t>
                      </a:r>
                      <a:r>
                        <a:rPr lang="en-US" sz="1400" b="1" baseline="0" dirty="0" smtClean="0">
                          <a:latin typeface="Arial" pitchFamily="34" charset="0"/>
                          <a:cs typeface="Arial" pitchFamily="34" charset="0"/>
                        </a:rPr>
                        <a:t> Business Zone </a:t>
                      </a:r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(HUBZone)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3%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3%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1.7%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1.7%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$0.3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$0.3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817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98FFB-6BAF-44FE-98A2-7B2F1597F915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134257"/>
            <a:ext cx="8229600" cy="1143000"/>
          </a:xfrm>
        </p:spPr>
        <p:txBody>
          <a:bodyPr/>
          <a:lstStyle/>
          <a:p>
            <a:r>
              <a:rPr lang="en-US" dirty="0" smtClean="0"/>
              <a:t>  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/>
              <a:t> </a:t>
            </a:r>
            <a:r>
              <a:rPr lang="en-US" sz="3200" dirty="0" smtClean="0"/>
              <a:t>Key </a:t>
            </a:r>
            <a:r>
              <a:rPr lang="en-US" sz="3200" dirty="0"/>
              <a:t>Focus/Initiatives for </a:t>
            </a:r>
            <a:r>
              <a:rPr lang="en-US" sz="3200" dirty="0" smtClean="0"/>
              <a:t>FY14</a:t>
            </a:r>
            <a:br>
              <a:rPr lang="en-US" sz="3200" dirty="0" smtClean="0"/>
            </a:b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Expanded Direct Connect Program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National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Veterans Small Business Collaboration 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Local Opportunity Showcases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State-wide events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Commercial Connect</a:t>
            </a:r>
          </a:p>
          <a:p>
            <a:pPr marL="0" indent="0">
              <a:buNone/>
            </a:pPr>
            <a:r>
              <a:rPr lang="en-US" sz="2200" dirty="0" smtClean="0"/>
              <a:t>	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935281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98FFB-6BAF-44FE-98A2-7B2F1597F915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   </a:t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sz="3200" dirty="0" smtClean="0"/>
              <a:t>Key </a:t>
            </a:r>
            <a:r>
              <a:rPr lang="en-US" sz="3200" dirty="0"/>
              <a:t>Focus/Initiatives for </a:t>
            </a:r>
            <a:r>
              <a:rPr lang="en-US" sz="3200" dirty="0" smtClean="0"/>
              <a:t>FY14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Verification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Average </a:t>
            </a:r>
            <a:r>
              <a:rPr lang="en-US" sz="2400" dirty="0"/>
              <a:t>time to Determination:</a:t>
            </a:r>
          </a:p>
          <a:p>
            <a:pPr lvl="1"/>
            <a:r>
              <a:rPr lang="en-US" sz="2000" dirty="0"/>
              <a:t>Initial Application: 32 Days</a:t>
            </a:r>
          </a:p>
          <a:p>
            <a:pPr lvl="1"/>
            <a:r>
              <a:rPr lang="en-US" sz="2000" dirty="0"/>
              <a:t>Request for Reconsideration: 40 Days</a:t>
            </a:r>
          </a:p>
          <a:p>
            <a:r>
              <a:rPr lang="en-US" sz="2400" dirty="0"/>
              <a:t>Percent of applications processed within targets:</a:t>
            </a:r>
          </a:p>
          <a:p>
            <a:pPr lvl="1"/>
            <a:r>
              <a:rPr lang="en-US" sz="2000" dirty="0"/>
              <a:t>Initial: 100%</a:t>
            </a:r>
          </a:p>
          <a:p>
            <a:pPr lvl="1"/>
            <a:r>
              <a:rPr lang="en-US" sz="2000" dirty="0"/>
              <a:t>Request for Reconsideration: 100%</a:t>
            </a:r>
          </a:p>
          <a:p>
            <a:r>
              <a:rPr lang="en-US" sz="2400" dirty="0"/>
              <a:t>Percent of Initial Approvals: 92%</a:t>
            </a:r>
          </a:p>
          <a:p>
            <a:r>
              <a:rPr lang="en-US" sz="2400" dirty="0"/>
              <a:t>Percent Compliant on Post Verification Audits: </a:t>
            </a:r>
            <a:r>
              <a:rPr lang="en-US" sz="2400" dirty="0" smtClean="0"/>
              <a:t>96%</a:t>
            </a:r>
            <a:endParaRPr lang="en-US" sz="2400" dirty="0"/>
          </a:p>
          <a:p>
            <a:pPr marL="0" indent="0">
              <a:buNone/>
            </a:pPr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200" dirty="0" smtClean="0"/>
              <a:t>	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690402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98FFB-6BAF-44FE-98A2-7B2F1597F915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</a:t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Key </a:t>
            </a:r>
            <a:r>
              <a:rPr lang="en-US" dirty="0"/>
              <a:t>Focus/Initiatives for FY14</a:t>
            </a:r>
            <a:br>
              <a:rPr lang="en-US" dirty="0"/>
            </a:b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Expanded Procurement Review Program </a:t>
            </a:r>
          </a:p>
          <a:p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Vendor Research/Matchmaking Platform</a:t>
            </a:r>
          </a:p>
          <a:p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RFI Support</a:t>
            </a:r>
          </a:p>
          <a:p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Subcontracting Monitoring Program</a:t>
            </a:r>
          </a:p>
          <a:p>
            <a:pPr marL="0" indent="0">
              <a:buNone/>
            </a:pPr>
            <a:r>
              <a:rPr lang="en-US" sz="2200" dirty="0" smtClean="0"/>
              <a:t>	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871270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98FFB-6BAF-44FE-98A2-7B2F1597F915}" type="slidenum">
              <a:rPr lang="en-US"/>
              <a:pPr>
                <a:defRPr/>
              </a:pPr>
              <a:t>7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i="1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419100" y="2209800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US" sz="15000" b="1" dirty="0" smtClean="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929CBFD63972E45934400780BC6B41A" ma:contentTypeVersion="0" ma:contentTypeDescription="Create a new document." ma:contentTypeScope="" ma:versionID="afee095d6fed9014f7d118cd77a19d9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59CC743-C515-490A-9A51-A522C4222720}"/>
</file>

<file path=customXml/itemProps2.xml><?xml version="1.0" encoding="utf-8"?>
<ds:datastoreItem xmlns:ds="http://schemas.openxmlformats.org/officeDocument/2006/customXml" ds:itemID="{4F83B41E-6AED-415A-87F7-074F0A6F928B}"/>
</file>

<file path=customXml/itemProps3.xml><?xml version="1.0" encoding="utf-8"?>
<ds:datastoreItem xmlns:ds="http://schemas.openxmlformats.org/officeDocument/2006/customXml" ds:itemID="{A26929FF-1C09-4ECD-B782-98298BDA1A31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4205</TotalTime>
  <Words>243</Words>
  <Application>Microsoft Office PowerPoint</Application>
  <PresentationFormat>On-screen Show (4:3)</PresentationFormat>
  <Paragraphs>98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   Advanced Planning  Brief to Industry (APBI)    </vt:lpstr>
      <vt:lpstr>OSDBU Mission</vt:lpstr>
      <vt:lpstr>   Key Accomplishments for FY13 (preliminary)</vt:lpstr>
      <vt:lpstr>     Key Focus/Initiatives for FY14 Expanded Direct Connect Program  </vt:lpstr>
      <vt:lpstr>     Key Focus/Initiatives for FY14 Verification  </vt:lpstr>
      <vt:lpstr>     Key Focus/Initiatives for FY14 </vt:lpstr>
      <vt:lpstr>Questions</vt:lpstr>
    </vt:vector>
  </TitlesOfParts>
  <Company>Department of Veterans Affairs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VA TAC</dc:title>
  <dc:creator>vhaeasrogans</dc:creator>
  <cp:lastModifiedBy>Prince, Michele (Ardelle Associates)</cp:lastModifiedBy>
  <cp:revision>582</cp:revision>
  <cp:lastPrinted>2013-10-21T21:47:33Z</cp:lastPrinted>
  <dcterms:created xsi:type="dcterms:W3CDTF">2009-09-28T17:46:17Z</dcterms:created>
  <dcterms:modified xsi:type="dcterms:W3CDTF">2013-11-05T20:31:24Z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0x0101001929CBFD63972E45934400780BC6B41A</vt:lpwstr>
  </property>
</Properties>
</file>