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5"/>
  </p:notesMasterIdLst>
  <p:sldIdLst>
    <p:sldId id="348" r:id="rId2"/>
    <p:sldId id="343" r:id="rId3"/>
    <p:sldId id="363" r:id="rId4"/>
    <p:sldId id="364" r:id="rId5"/>
    <p:sldId id="365" r:id="rId6"/>
    <p:sldId id="350" r:id="rId7"/>
    <p:sldId id="359" r:id="rId8"/>
    <p:sldId id="360" r:id="rId9"/>
    <p:sldId id="358" r:id="rId10"/>
    <p:sldId id="367" r:id="rId11"/>
    <p:sldId id="368" r:id="rId12"/>
    <p:sldId id="369" r:id="rId13"/>
    <p:sldId id="366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562" autoAdjust="0"/>
    <p:restoredTop sz="84645" autoAdjust="0"/>
  </p:normalViewPr>
  <p:slideViewPr>
    <p:cSldViewPr>
      <p:cViewPr>
        <p:scale>
          <a:sx n="105" d="100"/>
          <a:sy n="105" d="100"/>
        </p:scale>
        <p:origin x="-235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12/4/2015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Construction</a:t>
            </a:r>
            <a:r>
              <a:rPr lang="en-US" dirty="0" smtClean="0"/>
              <a:t> – VHA FPDS PSC Y &amp; Z for FY15</a:t>
            </a:r>
          </a:p>
          <a:p>
            <a:r>
              <a:rPr lang="en-US" u="sng" dirty="0" smtClean="0"/>
              <a:t>Supply</a:t>
            </a:r>
            <a:r>
              <a:rPr lang="en-US" dirty="0" smtClean="0"/>
              <a:t> – VHA FPDS All PSC Product Codes minus 6505-Drugs and Biologicals for FY15</a:t>
            </a:r>
          </a:p>
          <a:p>
            <a:r>
              <a:rPr lang="en-US" u="sng" dirty="0" smtClean="0"/>
              <a:t>Services</a:t>
            </a:r>
            <a:r>
              <a:rPr lang="en-US" dirty="0" smtClean="0"/>
              <a:t> – VHA FPDS all PSC Service Codes minus X-Leases, Y/Z-Construction, and Medical Sharing for FY15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Construction</a:t>
            </a:r>
            <a:r>
              <a:rPr lang="en-US" dirty="0" smtClean="0"/>
              <a:t> – VHA FPDS PSC Y &amp; Z for FY15</a:t>
            </a:r>
          </a:p>
          <a:p>
            <a:r>
              <a:rPr lang="en-US" u="sng" dirty="0" smtClean="0"/>
              <a:t>Supply</a:t>
            </a:r>
            <a:r>
              <a:rPr lang="en-US" dirty="0" smtClean="0"/>
              <a:t> – VHA FPDS All PSC Product Codes minus 6505-Drugs and Biologicals for FY15</a:t>
            </a:r>
          </a:p>
          <a:p>
            <a:r>
              <a:rPr lang="en-US" u="sng" dirty="0" smtClean="0"/>
              <a:t>Services</a:t>
            </a:r>
            <a:r>
              <a:rPr lang="en-US" dirty="0" smtClean="0"/>
              <a:t> – VHA FPDS all PSC Service Codes minus X-Leases, Y/Z-Construction, and Medical Sharing for FY15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Construction</a:t>
            </a:r>
            <a:r>
              <a:rPr lang="en-US" dirty="0" smtClean="0"/>
              <a:t> – VHA FPDS PSC Y &amp; Z for FY15</a:t>
            </a:r>
          </a:p>
          <a:p>
            <a:r>
              <a:rPr lang="en-US" u="sng" dirty="0" smtClean="0"/>
              <a:t>Supply</a:t>
            </a:r>
            <a:r>
              <a:rPr lang="en-US" dirty="0" smtClean="0"/>
              <a:t> – VHA FPDS All PSC Product Codes minus 6505-Drugs and Biologicals for FY15</a:t>
            </a:r>
          </a:p>
          <a:p>
            <a:r>
              <a:rPr lang="en-US" u="sng" dirty="0" smtClean="0"/>
              <a:t>Services</a:t>
            </a:r>
            <a:r>
              <a:rPr lang="en-US" dirty="0" smtClean="0"/>
              <a:t> – VHA FPDS all PSC Service Codes minus X-Leases, Y/Z-Construction, and Medical Sharing for FY15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Medical Sharing – From MSO </a:t>
            </a:r>
          </a:p>
          <a:p>
            <a:r>
              <a:rPr lang="en-US" dirty="0" smtClean="0"/>
              <a:t>Specialized  - PSAS GUI &gt;3k for FY15 = 1B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- Leases  </a:t>
            </a:r>
            <a:r>
              <a:rPr lang="en-US" dirty="0" err="1" smtClean="0"/>
              <a:t>eCMS</a:t>
            </a:r>
            <a:r>
              <a:rPr lang="en-US" dirty="0" smtClean="0"/>
              <a:t> PSC X for FY15 = 617M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9C23D-5914-4580-9E2C-2DE7BD690CED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0E882-3910-4F75-B0B2-B04B859C8327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C00E9-14BB-4A6B-B2D3-DB93C8AF08E8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6316C-2D59-43AA-AD19-46581B237C97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0125C-EADC-4037-9764-DC26DB9BA654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CC601-3051-4E0B-91CC-27C7C8F35802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6B9F-02C4-4775-80AD-FE71B0B167CA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BD17D-1550-458F-8878-EF7379FD7FFA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14C69-D715-45B5-92E4-9BFAE74403F8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44C1E-45E1-4C99-9E11-98D9611C232E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12151-5616-4A1C-9283-4FC38C0292F6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67E54C-C76E-485D-A1C2-99C0BBCB7FBB}" type="datetime1">
              <a:rPr lang="en-US" smtClean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Rick Lemmon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Acting VHA Chief Procurement &amp; Logistics Officer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December 20, 2015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r>
              <a:rPr lang="en-US" dirty="0" smtClean="0"/>
              <a:t>What We Buy</a:t>
            </a:r>
            <a:br>
              <a:rPr lang="en-US" dirty="0" smtClean="0"/>
            </a:br>
            <a:r>
              <a:rPr lang="en-US" dirty="0" smtClean="0"/>
              <a:t>(continued)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1752601"/>
            <a:ext cx="8229600" cy="3124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Medical Sharing – 			</a:t>
            </a:r>
          </a:p>
          <a:p>
            <a:r>
              <a:rPr lang="en-US" sz="2000" b="1" dirty="0" smtClean="0"/>
              <a:t>Non-VA Medical Care (University Partners)</a:t>
            </a:r>
          </a:p>
          <a:p>
            <a:r>
              <a:rPr lang="en-US" sz="2000" b="1" dirty="0" smtClean="0"/>
              <a:t>$1.3B in FY 145			</a:t>
            </a:r>
          </a:p>
          <a:p>
            <a:endParaRPr lang="en-US" sz="1200" b="1" dirty="0"/>
          </a:p>
          <a:p>
            <a:pPr marL="0" indent="0">
              <a:buNone/>
            </a:pPr>
            <a:r>
              <a:rPr lang="en-US" sz="2400" b="1" dirty="0" smtClean="0"/>
              <a:t>Specialized – </a:t>
            </a:r>
          </a:p>
          <a:p>
            <a:r>
              <a:rPr lang="en-US" sz="2000" b="1" dirty="0" smtClean="0"/>
              <a:t>Prosthetics</a:t>
            </a:r>
          </a:p>
          <a:p>
            <a:r>
              <a:rPr lang="en-US" sz="2000" b="1" dirty="0" smtClean="0"/>
              <a:t>Leases</a:t>
            </a:r>
          </a:p>
          <a:p>
            <a:r>
              <a:rPr lang="en-US" sz="2000" b="1" dirty="0" smtClean="0"/>
              <a:t>$1.6B in FY 15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13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sz="34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What We Buy</a:t>
            </a:r>
            <a:br>
              <a:rPr lang="en-US" sz="34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en-US" sz="34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(continued)</a:t>
            </a:r>
            <a:endParaRPr lang="en-US" sz="3400" i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7467600" cy="48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31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24" y="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What We Buy</a:t>
            </a:r>
            <a:br>
              <a:rPr lang="en-US" sz="28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(continued)</a:t>
            </a:r>
            <a:endParaRPr lang="en-US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80" y="990600"/>
            <a:ext cx="8186219" cy="556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0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0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VA </a:t>
            </a:r>
            <a:r>
              <a:rPr lang="en-US" sz="2400" dirty="0"/>
              <a:t>Overview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VHA Procurement and Logistics </a:t>
            </a:r>
            <a:r>
              <a:rPr lang="en-US" sz="2400" dirty="0" smtClean="0"/>
              <a:t>Overview</a:t>
            </a:r>
          </a:p>
          <a:p>
            <a:endParaRPr lang="en-US" sz="2400" dirty="0"/>
          </a:p>
          <a:p>
            <a:r>
              <a:rPr lang="en-US" sz="2400" dirty="0" smtClean="0"/>
              <a:t>Office of Procurement Overview</a:t>
            </a:r>
          </a:p>
          <a:p>
            <a:endParaRPr lang="en-US" sz="2400" dirty="0"/>
          </a:p>
          <a:p>
            <a:r>
              <a:rPr lang="en-US" sz="2400" dirty="0" smtClean="0"/>
              <a:t>Network Contracting Office Structure</a:t>
            </a:r>
          </a:p>
          <a:p>
            <a:pPr marL="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VA 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752600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own Arrow 9"/>
          <p:cNvSpPr/>
          <p:nvPr/>
        </p:nvSpPr>
        <p:spPr>
          <a:xfrm>
            <a:off x="4535505" y="537819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6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Procurement and Logistics Relationship to OALC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3" y="1600200"/>
            <a:ext cx="7115175" cy="495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7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of Procurement and Logistics 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1734"/>
            <a:ext cx="8839200" cy="4502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04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r>
              <a:rPr lang="en-US" sz="3200" dirty="0" smtClean="0"/>
              <a:t>SAO West/Central/East</a:t>
            </a:r>
            <a:br>
              <a:rPr lang="en-US" sz="3200" dirty="0" smtClean="0"/>
            </a:br>
            <a:r>
              <a:rPr lang="en-US" sz="3200" dirty="0" smtClean="0"/>
              <a:t>Network XX Contracting Office</a:t>
            </a:r>
            <a:endParaRPr lang="en-US" sz="3200" i="1" dirty="0"/>
          </a:p>
        </p:txBody>
      </p:sp>
      <p:pic>
        <p:nvPicPr>
          <p:cNvPr id="1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96" y="1523999"/>
            <a:ext cx="8516670" cy="510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78051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SAO West/Central/East</a:t>
            </a:r>
            <a:br>
              <a:rPr lang="en-US" sz="3200" dirty="0"/>
            </a:br>
            <a:r>
              <a:rPr lang="en-US" sz="3200" dirty="0"/>
              <a:t>Network XX Contracting Office</a:t>
            </a:r>
            <a:endParaRPr lang="en-US" sz="3200" i="1" dirty="0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600200"/>
            <a:ext cx="7810500" cy="495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40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SAO West/Central/East</a:t>
            </a:r>
            <a:br>
              <a:rPr lang="en-US" sz="3200" dirty="0"/>
            </a:br>
            <a:r>
              <a:rPr lang="en-US" sz="3200" dirty="0"/>
              <a:t>Network XX Contracting Office</a:t>
            </a:r>
            <a:endParaRPr lang="en-US" sz="3200" i="1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29600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Buy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1600201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Construction – 			</a:t>
            </a:r>
          </a:p>
          <a:p>
            <a:r>
              <a:rPr lang="en-US" sz="2000" b="1" dirty="0" smtClean="0"/>
              <a:t>Minor				</a:t>
            </a:r>
          </a:p>
          <a:p>
            <a:r>
              <a:rPr lang="en-US" sz="2000" b="1" dirty="0" smtClean="0"/>
              <a:t>Non-recurring Maintenance</a:t>
            </a:r>
          </a:p>
          <a:p>
            <a:r>
              <a:rPr lang="en-US" sz="2000" b="1" dirty="0" smtClean="0"/>
              <a:t>$1.5B in FY 15</a:t>
            </a:r>
          </a:p>
          <a:p>
            <a:endParaRPr lang="en-US" sz="1200" b="1" dirty="0"/>
          </a:p>
          <a:p>
            <a:pPr marL="0" indent="0">
              <a:buNone/>
            </a:pPr>
            <a:r>
              <a:rPr lang="en-US" sz="2400" b="1" dirty="0" smtClean="0"/>
              <a:t>Supply – </a:t>
            </a:r>
          </a:p>
          <a:p>
            <a:r>
              <a:rPr lang="en-US" sz="2000" b="1" dirty="0" smtClean="0"/>
              <a:t>Medical/Surgical</a:t>
            </a:r>
          </a:p>
          <a:p>
            <a:r>
              <a:rPr lang="en-US" sz="2000" b="1" dirty="0" smtClean="0"/>
              <a:t>Products to keep facilities running</a:t>
            </a:r>
          </a:p>
          <a:p>
            <a:r>
              <a:rPr lang="en-US" sz="2000" b="1" dirty="0" smtClean="0"/>
              <a:t>$2.7B in FY 15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2400" b="1" dirty="0" smtClean="0"/>
              <a:t>Services – </a:t>
            </a:r>
          </a:p>
          <a:p>
            <a:r>
              <a:rPr lang="en-US" sz="2000" b="1" dirty="0" smtClean="0"/>
              <a:t>Keep facilities running</a:t>
            </a:r>
          </a:p>
          <a:p>
            <a:r>
              <a:rPr lang="en-US" sz="2000" b="1" dirty="0" smtClean="0"/>
              <a:t>$2.5B in FY 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7219A-98DC-42BA-A12A-12E75342F36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32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4204</TotalTime>
  <Words>237</Words>
  <Application>Microsoft Office PowerPoint</Application>
  <PresentationFormat>On-screen Show (4:3)</PresentationFormat>
  <Paragraphs>82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Advanced Planning  Brief to Industry (APBI)    </vt:lpstr>
      <vt:lpstr>Agenda</vt:lpstr>
      <vt:lpstr> VA Overview</vt:lpstr>
      <vt:lpstr>Procurement and Logistics Relationship to OALC</vt:lpstr>
      <vt:lpstr>Office of Procurement and Logistics Overview</vt:lpstr>
      <vt:lpstr>SAO West/Central/East Network XX Contracting Office</vt:lpstr>
      <vt:lpstr>SAO West/Central/East Network XX Contracting Office</vt:lpstr>
      <vt:lpstr>SAO West/Central/East Network XX Contracting Office</vt:lpstr>
      <vt:lpstr>What We Buy</vt:lpstr>
      <vt:lpstr>What We Buy (continued)</vt:lpstr>
      <vt:lpstr>What We Buy (continued)</vt:lpstr>
      <vt:lpstr>What We Buy (continued)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Department of Veterans Affairs</cp:lastModifiedBy>
  <cp:revision>598</cp:revision>
  <cp:lastPrinted>2015-11-12T15:57:40Z</cp:lastPrinted>
  <dcterms:created xsi:type="dcterms:W3CDTF">2009-09-28T17:46:17Z</dcterms:created>
  <dcterms:modified xsi:type="dcterms:W3CDTF">2015-12-04T12:32:41Z</dcterms:modified>
</cp:coreProperties>
</file>