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13"/>
  </p:notesMasterIdLst>
  <p:sldIdLst>
    <p:sldId id="348" r:id="rId5"/>
    <p:sldId id="343" r:id="rId6"/>
    <p:sldId id="352" r:id="rId7"/>
    <p:sldId id="353" r:id="rId8"/>
    <p:sldId id="363" r:id="rId9"/>
    <p:sldId id="364" r:id="rId10"/>
    <p:sldId id="356" r:id="rId11"/>
    <p:sldId id="350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86316" autoAdjust="0"/>
  </p:normalViewPr>
  <p:slideViewPr>
    <p:cSldViewPr>
      <p:cViewPr>
        <p:scale>
          <a:sx n="80" d="100"/>
          <a:sy n="80" d="100"/>
        </p:scale>
        <p:origin x="-542" y="2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BC2C8B-EB4D-44A9-AEE6-E7988287F458}" type="datetimeFigureOut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6" rIns="93171" bIns="4658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1" tIns="46586" rIns="93171" bIns="465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14AF9B-7962-49D5-A87A-6A24C8E49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3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00674-D9AB-40CE-A349-3C1155572D61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DA49-4755-4916-B5E1-FC267C97E9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444D1-9735-4F58-B47F-BB3AAF2053E3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15AB5-FCE9-4E5C-BC3F-CA2CD493EC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DB3F-5C04-4BD3-A693-F76D8915EED3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88D3-9A6B-4A91-A8AC-2F78ECFE7E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sz="3400" baseline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87C6-E3E1-45F7-AE8A-768F58A89E1C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7219A-98DC-42BA-A12A-12E75342F3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73FAD-28C1-44E0-A2A3-7F5291E01A15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927E1-E70B-4FF6-8D14-9CDF880EF3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BA631-2D1C-412A-90CF-DA8FF8F0A1D1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4249C-4FDD-4D4C-843B-EA2AA78452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C25B7-EBCC-4148-860D-2199BC421909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DFDB6-263A-4A06-97D7-F306EC55A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46A0-78FE-424E-8F25-63FF48B86FD8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352A2-FA36-4198-B8DB-B5FE725F79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6426A-EDC3-464E-8B27-8484C5ABD7CA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29990-F38A-4F12-846F-97009A35C6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2E471-C036-4F0E-A894-A1B857C4B00F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DB9E-1C79-412E-8604-7BAB00BD5E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2209D-1017-4BAF-8E1D-0312A7E7DD96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BB18A-2ED6-4A90-931E-559DE6819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EAAF69-7742-46E9-83F9-707CEEC8477B}" type="datetime1">
              <a:rPr lang="en-US"/>
              <a:pPr>
                <a:defRPr/>
              </a:pPr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8F2EB6-022A-4D82-89CB-F7201A79F3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gsa.gov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ss.va.gov/" TargetMode="External"/><Relationship Id="rId5" Type="http://schemas.openxmlformats.org/officeDocument/2006/relationships/hyperlink" Target="http://www.va.gov/osdbu/" TargetMode="External"/><Relationship Id="rId4" Type="http://schemas.openxmlformats.org/officeDocument/2006/relationships/hyperlink" Target="http://www.fbo.gov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Advanced Planning 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Brief to Industry (APBI)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endParaRPr lang="en-US" dirty="0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74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397531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Craig Robinson</a:t>
            </a:r>
          </a:p>
          <a:p>
            <a:pPr algn="ctr"/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Office of Acquisition and Logistics</a:t>
            </a:r>
          </a:p>
          <a:p>
            <a:pPr algn="ctr"/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National Acquisition Center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December 10, 2015</a:t>
            </a:r>
            <a:r>
              <a:rPr lang="en-US" sz="2800" dirty="0" smtClean="0">
                <a:latin typeface="Arial Black" pitchFamily="34" charset="0"/>
              </a:rPr>
              <a:t/>
            </a:r>
            <a:br>
              <a:rPr lang="en-US" sz="2800" dirty="0" smtClean="0">
                <a:latin typeface="Arial Black" pitchFamily="34" charset="0"/>
              </a:rPr>
            </a:b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Background/Bio</a:t>
            </a:r>
            <a:endParaRPr lang="en-US" dirty="0"/>
          </a:p>
          <a:p>
            <a:pPr lvl="1"/>
            <a:r>
              <a:rPr lang="en-US" dirty="0" smtClean="0"/>
              <a:t>Major Program(s) Summary</a:t>
            </a:r>
          </a:p>
          <a:p>
            <a:pPr lvl="1"/>
            <a:r>
              <a:rPr lang="en-US" dirty="0" smtClean="0"/>
              <a:t>Upcoming Acquisition/Opportunities</a:t>
            </a:r>
          </a:p>
          <a:p>
            <a:pPr lvl="1"/>
            <a:r>
              <a:rPr lang="en-US" dirty="0" smtClean="0"/>
              <a:t>Questions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Background/Bio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Who am I?</a:t>
            </a:r>
          </a:p>
          <a:p>
            <a:pPr eaLnBrk="1" hangingPunct="1"/>
            <a:r>
              <a:rPr lang="en-US" sz="2400" dirty="0"/>
              <a:t>Craig Robinson</a:t>
            </a:r>
          </a:p>
          <a:p>
            <a:pPr eaLnBrk="1" hangingPunct="1"/>
            <a:r>
              <a:rPr lang="en-US" sz="2400" dirty="0"/>
              <a:t>Associate Deputy Assistant Secretary for National Healthcare Acquisitions</a:t>
            </a:r>
          </a:p>
          <a:p>
            <a:pPr eaLnBrk="1" hangingPunct="1"/>
            <a:r>
              <a:rPr lang="en-US" sz="2400" dirty="0"/>
              <a:t>Department of Veterans Affairs</a:t>
            </a:r>
          </a:p>
          <a:p>
            <a:pPr eaLnBrk="1" hangingPunct="1"/>
            <a:r>
              <a:rPr lang="en-US" sz="2400" dirty="0"/>
              <a:t>Office of Acquisition &amp; Logistics’ National Acquisition Center</a:t>
            </a:r>
          </a:p>
          <a:p>
            <a:pPr eaLnBrk="1" hangingPunct="1"/>
            <a:r>
              <a:rPr lang="en-US" sz="2400" dirty="0"/>
              <a:t>Responsibilities:  Establishment, award and contract administration of national and global healthcare-related acquisition programs and contracts for VA and other government agencies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775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Program(s) Summary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Mission</a:t>
            </a:r>
            <a:r>
              <a:rPr lang="en-US" sz="2400" dirty="0"/>
              <a:t>:  Deliver innovative acquisition and logistics solutions for the healthcare-related needs of our Veterans and government clients </a:t>
            </a:r>
          </a:p>
          <a:p>
            <a:pPr eaLnBrk="1" hangingPunct="1"/>
            <a:r>
              <a:rPr lang="en-US" sz="2400" dirty="0"/>
              <a:t>Strategic Goal:  To provide quality healthcare to our Veterans </a:t>
            </a:r>
          </a:p>
          <a:p>
            <a:pPr eaLnBrk="1" hangingPunct="1"/>
            <a:r>
              <a:rPr lang="en-US" sz="2400" dirty="0"/>
              <a:t>Key Objective:  Goal is state-of-the-art products  and services awarded at the best pricing, terms and conditions possible that when delivered meet or exceed out customers’ expectations.</a:t>
            </a:r>
          </a:p>
          <a:p>
            <a:pPr eaLnBrk="1" hangingPunct="1"/>
            <a:r>
              <a:rPr lang="en-US" sz="2400" dirty="0"/>
              <a:t>NAICS – Healthcare-related products and limited services (too numerous to list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096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Program(s) Summary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 </a:t>
            </a:r>
            <a:r>
              <a:rPr lang="en-US" sz="2400" dirty="0"/>
              <a:t>National </a:t>
            </a:r>
            <a:r>
              <a:rPr lang="en-US" sz="2400" dirty="0" smtClean="0"/>
              <a:t>Contracts</a:t>
            </a:r>
          </a:p>
          <a:p>
            <a:pPr lvl="1" eaLnBrk="1" hangingPunct="1"/>
            <a:r>
              <a:rPr lang="en-US" sz="2000" dirty="0" smtClean="0"/>
              <a:t>Pharmaceutical Standardization</a:t>
            </a:r>
          </a:p>
          <a:p>
            <a:pPr lvl="1" eaLnBrk="1" hangingPunct="1"/>
            <a:r>
              <a:rPr lang="en-US" sz="2000" dirty="0" smtClean="0"/>
              <a:t>Prime Vendor Programs </a:t>
            </a:r>
          </a:p>
          <a:p>
            <a:pPr lvl="1" eaLnBrk="1" hangingPunct="1"/>
            <a:r>
              <a:rPr lang="en-US" sz="2000" dirty="0" smtClean="0"/>
              <a:t>High Tech Medical Equipment</a:t>
            </a:r>
          </a:p>
          <a:p>
            <a:pPr lvl="1" eaLnBrk="1" hangingPunct="1"/>
            <a:r>
              <a:rPr lang="en-US" sz="2000" dirty="0" smtClean="0"/>
              <a:t>Hearing Aids and Batteries</a:t>
            </a:r>
          </a:p>
          <a:p>
            <a:pPr lvl="1" eaLnBrk="1" hangingPunct="1"/>
            <a:r>
              <a:rPr lang="en-US" sz="2000" dirty="0" smtClean="0"/>
              <a:t>Hearing Aid Repair</a:t>
            </a:r>
          </a:p>
          <a:p>
            <a:pPr lvl="1" eaLnBrk="1" hangingPunct="1"/>
            <a:r>
              <a:rPr lang="en-US" sz="2000" dirty="0" smtClean="0"/>
              <a:t>Home </a:t>
            </a:r>
            <a:r>
              <a:rPr lang="en-US" sz="2000" dirty="0" err="1" smtClean="0"/>
              <a:t>Telehealth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Non-VA Care</a:t>
            </a:r>
          </a:p>
          <a:p>
            <a:pPr lvl="1" eaLnBrk="1" hangingPunct="1"/>
            <a:endParaRPr lang="en-US" sz="2000" dirty="0" smtClean="0"/>
          </a:p>
          <a:p>
            <a:pPr marL="457200" lvl="1" indent="0" eaLnBrk="1" hangingPunct="1">
              <a:buNone/>
            </a:pPr>
            <a:endParaRPr lang="en-US" sz="2000" dirty="0" smtClean="0"/>
          </a:p>
          <a:p>
            <a:pPr lvl="1" eaLnBrk="1" hangingPunct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87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Program(s) Summary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VA Federal </a:t>
            </a:r>
            <a:r>
              <a:rPr lang="en-US" sz="2400" dirty="0"/>
              <a:t>Supply </a:t>
            </a:r>
            <a:r>
              <a:rPr lang="en-US" sz="2400" dirty="0" smtClean="0"/>
              <a:t>Schedules (GSA Delegated Authority)</a:t>
            </a:r>
          </a:p>
          <a:p>
            <a:pPr eaLnBrk="1" hangingPunct="1"/>
            <a:r>
              <a:rPr lang="en-US" sz="2400" dirty="0" smtClean="0"/>
              <a:t>9 Schedules</a:t>
            </a:r>
          </a:p>
          <a:p>
            <a:pPr lvl="1" eaLnBrk="1" hangingPunct="1"/>
            <a:r>
              <a:rPr lang="en-US" sz="2000" dirty="0" smtClean="0"/>
              <a:t>Pharmaceuticals (FSS 65 I B)</a:t>
            </a:r>
          </a:p>
          <a:p>
            <a:pPr lvl="1" eaLnBrk="1" hangingPunct="1"/>
            <a:r>
              <a:rPr lang="en-US" sz="2000" dirty="0" smtClean="0"/>
              <a:t>Medical Supplies &amp; Equipment (FSS 65 II A)</a:t>
            </a:r>
          </a:p>
          <a:p>
            <a:pPr lvl="1" eaLnBrk="1" hangingPunct="1"/>
            <a:r>
              <a:rPr lang="en-US" sz="2000" dirty="0" smtClean="0"/>
              <a:t>Dental Equipment &amp; Supplies (FSS 65 II C)</a:t>
            </a:r>
          </a:p>
          <a:p>
            <a:pPr lvl="1" eaLnBrk="1" hangingPunct="1"/>
            <a:r>
              <a:rPr lang="en-US" sz="2000" dirty="0" smtClean="0"/>
              <a:t>Mobility Devices- Wheelchairs and Supplies (FSS 65 II F)</a:t>
            </a:r>
          </a:p>
          <a:p>
            <a:pPr lvl="1" eaLnBrk="1" hangingPunct="1"/>
            <a:r>
              <a:rPr lang="en-US" sz="2000" dirty="0" smtClean="0"/>
              <a:t>X-Ray </a:t>
            </a:r>
            <a:r>
              <a:rPr lang="en-US" sz="2000" dirty="0"/>
              <a:t>Equipment &amp; Supplies including Film (FSS 65 VA)</a:t>
            </a:r>
          </a:p>
          <a:p>
            <a:pPr lvl="1" eaLnBrk="1" hangingPunct="1"/>
            <a:r>
              <a:rPr lang="en-US" sz="2000" dirty="0" smtClean="0"/>
              <a:t>Invitro Diagnostic Reagents &amp; Test Kits (FSS 65 VII)</a:t>
            </a:r>
          </a:p>
          <a:p>
            <a:pPr lvl="1" eaLnBrk="1" hangingPunct="1"/>
            <a:r>
              <a:rPr lang="en-US" sz="2000" dirty="0" smtClean="0"/>
              <a:t>Clinical Analyzer, Cost-Per-Test (FSS 66 III)</a:t>
            </a:r>
          </a:p>
          <a:p>
            <a:pPr lvl="1" eaLnBrk="1" hangingPunct="1"/>
            <a:r>
              <a:rPr lang="en-US" sz="2000" dirty="0" smtClean="0"/>
              <a:t>Professional &amp; Allied Healthcare Services (FSS 62 1 I)</a:t>
            </a:r>
          </a:p>
          <a:p>
            <a:pPr lvl="1" eaLnBrk="1" hangingPunct="1"/>
            <a:r>
              <a:rPr lang="en-US" sz="2000" dirty="0" smtClean="0"/>
              <a:t>Reference Laboratory (FSS 62 1 II)</a:t>
            </a:r>
          </a:p>
          <a:p>
            <a:pPr lvl="1" eaLnBrk="1" hangingPunct="1"/>
            <a:endParaRPr lang="en-US" sz="2000" dirty="0" smtClean="0"/>
          </a:p>
          <a:p>
            <a:pPr lvl="1" eaLnBrk="1" hangingPunct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37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Acquisition/Opportunities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2000" dirty="0" smtClean="0"/>
              <a:t>NAC establishes contract vehicles for VA and other Federal facilities to use.  Our solicitations can be found on </a:t>
            </a:r>
            <a:r>
              <a:rPr lang="en-US" sz="2000" dirty="0" smtClean="0">
                <a:hlinkClick r:id="rId4"/>
              </a:rPr>
              <a:t>www.fbo.gov</a:t>
            </a:r>
            <a:endParaRPr lang="en-US" sz="2000" dirty="0" smtClean="0"/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sz="2000" dirty="0" smtClean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2000" dirty="0" smtClean="0"/>
              <a:t>Contracting opportunities also can be found on VA’s OSDBU website under VA’s Forecast of Contracting Opportunities at </a:t>
            </a:r>
            <a:r>
              <a:rPr lang="en-US" sz="2000" dirty="0" smtClean="0">
                <a:hlinkClick r:id="rId5"/>
              </a:rPr>
              <a:t>www.va.gov/osdbu/</a:t>
            </a:r>
            <a:r>
              <a:rPr lang="en-US" sz="2000" dirty="0" smtClean="0"/>
              <a:t> 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sz="2000" dirty="0" smtClean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2000" dirty="0" smtClean="0"/>
              <a:t>We </a:t>
            </a:r>
            <a:r>
              <a:rPr lang="en-US" sz="2000" dirty="0"/>
              <a:t>encourage </a:t>
            </a:r>
            <a:r>
              <a:rPr lang="en-US" sz="2000" dirty="0" smtClean="0"/>
              <a:t>healthcare-related </a:t>
            </a:r>
            <a:r>
              <a:rPr lang="en-US" sz="2000" dirty="0"/>
              <a:t>vendors to apply for a VA FSS contract.  </a:t>
            </a:r>
            <a:r>
              <a:rPr lang="en-US" sz="2000" dirty="0" smtClean="0"/>
              <a:t>The solicitation is open 365 days a year.  To </a:t>
            </a:r>
            <a:r>
              <a:rPr lang="en-US" sz="2000" dirty="0"/>
              <a:t>see if </a:t>
            </a:r>
            <a:r>
              <a:rPr lang="en-US" sz="2000" dirty="0" smtClean="0"/>
              <a:t>a </a:t>
            </a:r>
            <a:r>
              <a:rPr lang="en-US" sz="2000" dirty="0"/>
              <a:t>FSS contract is the right fit for your company, go to </a:t>
            </a:r>
            <a:r>
              <a:rPr lang="en-US" sz="2000" dirty="0">
                <a:hlinkClick r:id="rId6"/>
              </a:rPr>
              <a:t>www.fss.va.gov</a:t>
            </a:r>
            <a:r>
              <a:rPr lang="en-US" sz="2000" dirty="0"/>
              <a:t> 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sz="2000" dirty="0"/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2000" dirty="0"/>
              <a:t>If </a:t>
            </a:r>
            <a:r>
              <a:rPr lang="en-US" sz="2000" dirty="0" smtClean="0"/>
              <a:t>a non-medical </a:t>
            </a:r>
            <a:r>
              <a:rPr lang="en-US" sz="2000" dirty="0"/>
              <a:t>vendor, check out the General Services Administration website at </a:t>
            </a:r>
            <a:r>
              <a:rPr lang="en-US" sz="2000" dirty="0" smtClean="0">
                <a:hlinkClick r:id="rId7"/>
              </a:rPr>
              <a:t>www.gsa.gov</a:t>
            </a:r>
            <a:r>
              <a:rPr lang="en-US" sz="2000" dirty="0" smtClean="0"/>
              <a:t> from more information on how to apply.</a:t>
            </a:r>
            <a:endParaRPr lang="en-US" sz="2000" dirty="0"/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sz="2000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2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i="1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19100" y="22098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15000" b="1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29CBFD63972E45934400780BC6B41A" ma:contentTypeVersion="0" ma:contentTypeDescription="Create a new document." ma:contentTypeScope="" ma:versionID="afee095d6fed9014f7d118cd77a19d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5AB53B-C7D7-4A3D-B034-D5489114CA56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24585B7-A267-4545-AD87-1181F97D2C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51247A-9DA7-40DA-B037-B145613CE3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4910</TotalTime>
  <Words>393</Words>
  <Application>Microsoft Office PowerPoint</Application>
  <PresentationFormat>On-screen Show (4:3)</PresentationFormat>
  <Paragraphs>67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Advanced Planning  Brief to Industry (APBI)    </vt:lpstr>
      <vt:lpstr>Agenda</vt:lpstr>
      <vt:lpstr>Background/Bio</vt:lpstr>
      <vt:lpstr>Major Program(s) Summary</vt:lpstr>
      <vt:lpstr>Major Program(s) Summary</vt:lpstr>
      <vt:lpstr>Major Program(s) Summary</vt:lpstr>
      <vt:lpstr>Upcoming Acquisition/Opportunities</vt:lpstr>
      <vt:lpstr>Questions</vt:lpstr>
    </vt:vector>
  </TitlesOfParts>
  <Company>Department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VA TAC</dc:title>
  <dc:creator>vhaeasrogans</dc:creator>
  <cp:lastModifiedBy>Department of Veterans Affairs</cp:lastModifiedBy>
  <cp:revision>575</cp:revision>
  <cp:lastPrinted>2013-10-22T17:51:47Z</cp:lastPrinted>
  <dcterms:created xsi:type="dcterms:W3CDTF">2009-09-28T17:46:17Z</dcterms:created>
  <dcterms:modified xsi:type="dcterms:W3CDTF">2015-12-07T16:14:39Z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0x0101001929CBFD63972E45934400780BC6B41A</vt:lpwstr>
  </property>
</Properties>
</file>