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3"/>
  </p:notesMasterIdLst>
  <p:sldIdLst>
    <p:sldId id="348" r:id="rId5"/>
    <p:sldId id="343" r:id="rId6"/>
    <p:sldId id="352" r:id="rId7"/>
    <p:sldId id="353" r:id="rId8"/>
    <p:sldId id="363" r:id="rId9"/>
    <p:sldId id="364" r:id="rId10"/>
    <p:sldId id="356" r:id="rId11"/>
    <p:sldId id="35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316" autoAdjust="0"/>
  </p:normalViewPr>
  <p:slideViewPr>
    <p:cSldViewPr>
      <p:cViewPr>
        <p:scale>
          <a:sx n="80" d="100"/>
          <a:sy n="80" d="100"/>
        </p:scale>
        <p:origin x="-542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gsa.go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s.va.gov/" TargetMode="External"/><Relationship Id="rId5" Type="http://schemas.openxmlformats.org/officeDocument/2006/relationships/hyperlink" Target="http://www.va.gov/osdbu/" TargetMode="External"/><Relationship Id="rId4" Type="http://schemas.openxmlformats.org/officeDocument/2006/relationships/hyperlink" Target="http://www.fbo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Craig Robinson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Acquisition and Logistics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National Acquisition Center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December 10, 2015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Background/Bio</a:t>
            </a:r>
            <a:endParaRPr lang="en-US" dirty="0"/>
          </a:p>
          <a:p>
            <a:pPr lvl="1"/>
            <a:r>
              <a:rPr lang="en-US" dirty="0" smtClean="0"/>
              <a:t>Major Program(s) Summary</a:t>
            </a:r>
          </a:p>
          <a:p>
            <a:pPr lvl="1"/>
            <a:r>
              <a:rPr lang="en-US" dirty="0" smtClean="0"/>
              <a:t>Upcoming 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Who am I?</a:t>
            </a:r>
          </a:p>
          <a:p>
            <a:pPr eaLnBrk="1" hangingPunct="1"/>
            <a:r>
              <a:rPr lang="en-US" sz="2400" dirty="0"/>
              <a:t>Craig Robinson</a:t>
            </a:r>
          </a:p>
          <a:p>
            <a:pPr eaLnBrk="1" hangingPunct="1"/>
            <a:r>
              <a:rPr lang="en-US" sz="2400" dirty="0"/>
              <a:t>Associate Deputy Assistant Secretary for National Healthcare Acquisitions</a:t>
            </a:r>
          </a:p>
          <a:p>
            <a:pPr eaLnBrk="1" hangingPunct="1"/>
            <a:r>
              <a:rPr lang="en-US" sz="2400" dirty="0"/>
              <a:t>Department of Veterans Affairs</a:t>
            </a:r>
          </a:p>
          <a:p>
            <a:pPr eaLnBrk="1" hangingPunct="1"/>
            <a:r>
              <a:rPr lang="en-US" sz="2400" dirty="0"/>
              <a:t>Office of Acquisition &amp; Logistics’ National Acquisition Center</a:t>
            </a:r>
          </a:p>
          <a:p>
            <a:pPr eaLnBrk="1" hangingPunct="1"/>
            <a:r>
              <a:rPr lang="en-US" sz="2400" dirty="0"/>
              <a:t>Responsibilities:  Establishment, award and contract administration of national and global healthcare-related acquisition programs and contracts for VA and other government agencies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Mission</a:t>
            </a:r>
            <a:r>
              <a:rPr lang="en-US" sz="2400" dirty="0"/>
              <a:t>:  Deliver innovative acquisition and logistics solutions for the healthcare-related needs of our Veterans and government clients </a:t>
            </a:r>
          </a:p>
          <a:p>
            <a:pPr eaLnBrk="1" hangingPunct="1"/>
            <a:r>
              <a:rPr lang="en-US" sz="2400" dirty="0"/>
              <a:t>Strategic Goal:  To provide quality healthcare to our Veterans </a:t>
            </a:r>
          </a:p>
          <a:p>
            <a:pPr eaLnBrk="1" hangingPunct="1"/>
            <a:r>
              <a:rPr lang="en-US" sz="2400" dirty="0"/>
              <a:t>Key Objective:  Goal is state-of-the-art products  and services awarded at the best pricing, terms and conditions possible that when delivered meet or exceed out customers’ expectations.</a:t>
            </a:r>
          </a:p>
          <a:p>
            <a:pPr eaLnBrk="1" hangingPunct="1"/>
            <a:r>
              <a:rPr lang="en-US" sz="2400" dirty="0"/>
              <a:t>NAICS – Healthcare-related products and limited services (too numerous to list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 </a:t>
            </a:r>
            <a:r>
              <a:rPr lang="en-US" sz="2400" dirty="0"/>
              <a:t>National </a:t>
            </a:r>
            <a:r>
              <a:rPr lang="en-US" sz="2400" dirty="0" smtClean="0"/>
              <a:t>Contracts</a:t>
            </a:r>
          </a:p>
          <a:p>
            <a:pPr lvl="1" eaLnBrk="1" hangingPunct="1"/>
            <a:r>
              <a:rPr lang="en-US" sz="2000" dirty="0" smtClean="0"/>
              <a:t>Pharmaceutical Standardization</a:t>
            </a:r>
          </a:p>
          <a:p>
            <a:pPr lvl="1" eaLnBrk="1" hangingPunct="1"/>
            <a:r>
              <a:rPr lang="en-US" sz="2000" dirty="0" smtClean="0"/>
              <a:t>Prime Vendor Programs </a:t>
            </a:r>
          </a:p>
          <a:p>
            <a:pPr lvl="1" eaLnBrk="1" hangingPunct="1"/>
            <a:r>
              <a:rPr lang="en-US" sz="2000" dirty="0" smtClean="0"/>
              <a:t>High Tech Medical Equipment</a:t>
            </a:r>
          </a:p>
          <a:p>
            <a:pPr lvl="1" eaLnBrk="1" hangingPunct="1"/>
            <a:r>
              <a:rPr lang="en-US" sz="2000" dirty="0" smtClean="0"/>
              <a:t>Hearing Aids and Batteries</a:t>
            </a:r>
          </a:p>
          <a:p>
            <a:pPr lvl="1" eaLnBrk="1" hangingPunct="1"/>
            <a:r>
              <a:rPr lang="en-US" sz="2000" dirty="0" smtClean="0"/>
              <a:t>Hearing Aid Repair</a:t>
            </a:r>
          </a:p>
          <a:p>
            <a:pPr lvl="1" eaLnBrk="1" hangingPunct="1"/>
            <a:r>
              <a:rPr lang="en-US" sz="2000" dirty="0" smtClean="0"/>
              <a:t>Home </a:t>
            </a:r>
            <a:r>
              <a:rPr lang="en-US" sz="2000" dirty="0" err="1" smtClean="0"/>
              <a:t>Telehealth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Non-VA Care</a:t>
            </a:r>
          </a:p>
          <a:p>
            <a:pPr lvl="1" eaLnBrk="1" hangingPunct="1"/>
            <a:endParaRPr lang="en-US" sz="2000" dirty="0" smtClean="0"/>
          </a:p>
          <a:p>
            <a:pPr marL="457200" lvl="1" indent="0" eaLnBrk="1" hangingPunct="1">
              <a:buNone/>
            </a:pPr>
            <a:endParaRPr lang="en-US" sz="2000" dirty="0" smtClean="0"/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87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VA Federal </a:t>
            </a:r>
            <a:r>
              <a:rPr lang="en-US" sz="2400" dirty="0"/>
              <a:t>Supply </a:t>
            </a:r>
            <a:r>
              <a:rPr lang="en-US" sz="2400" dirty="0" smtClean="0"/>
              <a:t>Schedules (GSA Delegated Authority)</a:t>
            </a:r>
          </a:p>
          <a:p>
            <a:pPr eaLnBrk="1" hangingPunct="1"/>
            <a:r>
              <a:rPr lang="en-US" sz="2400" dirty="0" smtClean="0"/>
              <a:t>9 Schedules</a:t>
            </a:r>
          </a:p>
          <a:p>
            <a:pPr lvl="1" eaLnBrk="1" hangingPunct="1"/>
            <a:r>
              <a:rPr lang="en-US" sz="2000" dirty="0" smtClean="0"/>
              <a:t>Pharmaceuticals (FSS 65 I B)</a:t>
            </a:r>
          </a:p>
          <a:p>
            <a:pPr lvl="1" eaLnBrk="1" hangingPunct="1"/>
            <a:r>
              <a:rPr lang="en-US" sz="2000" dirty="0" smtClean="0"/>
              <a:t>Medical Supplies &amp; Equipment (FSS 65 II A)</a:t>
            </a:r>
          </a:p>
          <a:p>
            <a:pPr lvl="1" eaLnBrk="1" hangingPunct="1"/>
            <a:r>
              <a:rPr lang="en-US" sz="2000" dirty="0" smtClean="0"/>
              <a:t>Dental Equipment &amp; Supplies (FSS 65 II C)</a:t>
            </a:r>
          </a:p>
          <a:p>
            <a:pPr lvl="1" eaLnBrk="1" hangingPunct="1"/>
            <a:r>
              <a:rPr lang="en-US" sz="2000" dirty="0" smtClean="0"/>
              <a:t>Mobility Devices- Wheelchairs and Supplies (FSS 65 II F)</a:t>
            </a:r>
          </a:p>
          <a:p>
            <a:pPr lvl="1" eaLnBrk="1" hangingPunct="1"/>
            <a:r>
              <a:rPr lang="en-US" sz="2000" dirty="0" smtClean="0"/>
              <a:t>X-Ray </a:t>
            </a:r>
            <a:r>
              <a:rPr lang="en-US" sz="2000" dirty="0"/>
              <a:t>Equipment &amp; Supplies including Film (FSS 65 VA)</a:t>
            </a:r>
          </a:p>
          <a:p>
            <a:pPr lvl="1" eaLnBrk="1" hangingPunct="1"/>
            <a:r>
              <a:rPr lang="en-US" sz="2000" dirty="0" smtClean="0"/>
              <a:t>Invitro Diagnostic Reagents &amp; Test Kits (FSS 65 VII)</a:t>
            </a:r>
          </a:p>
          <a:p>
            <a:pPr lvl="1" eaLnBrk="1" hangingPunct="1"/>
            <a:r>
              <a:rPr lang="en-US" sz="2000" dirty="0" smtClean="0"/>
              <a:t>Clinical Analyzer, Cost-Per-Test (FSS 66 III)</a:t>
            </a:r>
          </a:p>
          <a:p>
            <a:pPr lvl="1" eaLnBrk="1" hangingPunct="1"/>
            <a:r>
              <a:rPr lang="en-US" sz="2000" dirty="0" smtClean="0"/>
              <a:t>Professional &amp; Allied Healthcare Services (FSS 62 1 I)</a:t>
            </a:r>
          </a:p>
          <a:p>
            <a:pPr lvl="1" eaLnBrk="1" hangingPunct="1"/>
            <a:r>
              <a:rPr lang="en-US" sz="2000" dirty="0" smtClean="0"/>
              <a:t>Reference Laboratory (FSS 62 1 II)</a:t>
            </a:r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37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NAC establishes contract vehicles for VA and other Federal facilities to use.  Our solicitations can be found on </a:t>
            </a:r>
            <a:r>
              <a:rPr lang="en-US" sz="2000" dirty="0" smtClean="0">
                <a:hlinkClick r:id="rId4"/>
              </a:rPr>
              <a:t>www.fbo.gov</a:t>
            </a: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Contracting opportunities also can be found on VA’s OSDBU website under VA’s Forecast of Contracting Opportunities at </a:t>
            </a:r>
            <a:r>
              <a:rPr lang="en-US" sz="2000" dirty="0" smtClean="0">
                <a:hlinkClick r:id="rId5"/>
              </a:rPr>
              <a:t>www.va.gov/osdbu/</a:t>
            </a:r>
            <a:r>
              <a:rPr lang="en-US" sz="2000" dirty="0" smtClean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We </a:t>
            </a:r>
            <a:r>
              <a:rPr lang="en-US" sz="2000" dirty="0"/>
              <a:t>encourage </a:t>
            </a:r>
            <a:r>
              <a:rPr lang="en-US" sz="2000" dirty="0" smtClean="0"/>
              <a:t>healthcare-related </a:t>
            </a:r>
            <a:r>
              <a:rPr lang="en-US" sz="2000" dirty="0"/>
              <a:t>vendors to apply for a VA FSS contract.  </a:t>
            </a:r>
            <a:r>
              <a:rPr lang="en-US" sz="2000" dirty="0" smtClean="0"/>
              <a:t>The solicitation is open 365 days a year.  To </a:t>
            </a:r>
            <a:r>
              <a:rPr lang="en-US" sz="2000" dirty="0"/>
              <a:t>see if </a:t>
            </a:r>
            <a:r>
              <a:rPr lang="en-US" sz="2000" dirty="0" smtClean="0"/>
              <a:t>a </a:t>
            </a:r>
            <a:r>
              <a:rPr lang="en-US" sz="2000" dirty="0"/>
              <a:t>FSS contract is the right fit for your company, go to </a:t>
            </a:r>
            <a:r>
              <a:rPr lang="en-US" sz="2000" dirty="0">
                <a:hlinkClick r:id="rId6"/>
              </a:rPr>
              <a:t>www.fss.va.gov</a:t>
            </a:r>
            <a:r>
              <a:rPr lang="en-US" sz="2000" dirty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/>
              <a:t>If </a:t>
            </a:r>
            <a:r>
              <a:rPr lang="en-US" sz="2000" dirty="0" smtClean="0"/>
              <a:t>a non-medical </a:t>
            </a:r>
            <a:r>
              <a:rPr lang="en-US" sz="2000" dirty="0"/>
              <a:t>vendor, check out the General Services Administration website at </a:t>
            </a:r>
            <a:r>
              <a:rPr lang="en-US" sz="2000" dirty="0" smtClean="0">
                <a:hlinkClick r:id="rId7"/>
              </a:rPr>
              <a:t>www.gsa.gov</a:t>
            </a:r>
            <a:r>
              <a:rPr lang="en-US" sz="2000" dirty="0" smtClean="0"/>
              <a:t> from more information on how to apply.</a:t>
            </a: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5AB53B-C7D7-4A3D-B034-D5489114CA56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4585B7-A267-4545-AD87-1181F97D2C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B51247A-9DA7-40DA-B037-B145613CE3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4910</TotalTime>
  <Words>393</Words>
  <Application>Microsoft Office PowerPoint</Application>
  <PresentationFormat>On-screen Show (4:3)</PresentationFormat>
  <Paragraphs>67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Advanced Planning  Brief to Industry (APBI)    </vt:lpstr>
      <vt:lpstr>Agenda</vt:lpstr>
      <vt:lpstr>Background/Bio</vt:lpstr>
      <vt:lpstr>Major Program(s) Summary</vt:lpstr>
      <vt:lpstr>Major Program(s) Summary</vt:lpstr>
      <vt:lpstr>Major Program(s) Summary</vt:lpstr>
      <vt:lpstr>Upcoming Acquisition/Opportunities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575</cp:revision>
  <cp:lastPrinted>2013-10-22T17:51:47Z</cp:lastPrinted>
  <dcterms:created xsi:type="dcterms:W3CDTF">2009-09-28T17:46:17Z</dcterms:created>
  <dcterms:modified xsi:type="dcterms:W3CDTF">2015-12-07T16:14:39Z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