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5"/>
  </p:sldMasterIdLst>
  <p:notesMasterIdLst>
    <p:notesMasterId r:id="rId27"/>
  </p:notesMasterIdLst>
  <p:handoutMasterIdLst>
    <p:handoutMasterId r:id="rId28"/>
  </p:handoutMasterIdLst>
  <p:sldIdLst>
    <p:sldId id="269" r:id="rId6"/>
    <p:sldId id="271" r:id="rId7"/>
    <p:sldId id="272" r:id="rId8"/>
    <p:sldId id="273" r:id="rId9"/>
    <p:sldId id="274" r:id="rId10"/>
    <p:sldId id="275" r:id="rId11"/>
    <p:sldId id="276" r:id="rId12"/>
    <p:sldId id="277" r:id="rId13"/>
    <p:sldId id="278" r:id="rId14"/>
    <p:sldId id="279" r:id="rId15"/>
    <p:sldId id="280" r:id="rId16"/>
    <p:sldId id="281" r:id="rId17"/>
    <p:sldId id="290" r:id="rId18"/>
    <p:sldId id="283" r:id="rId19"/>
    <p:sldId id="284" r:id="rId20"/>
    <p:sldId id="285" r:id="rId21"/>
    <p:sldId id="286" r:id="rId22"/>
    <p:sldId id="291" r:id="rId23"/>
    <p:sldId id="287" r:id="rId24"/>
    <p:sldId id="288" r:id="rId25"/>
    <p:sldId id="28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06">
          <p15:clr>
            <a:srgbClr val="A4A3A4"/>
          </p15:clr>
        </p15:guide>
        <p15:guide id="2" orient="horz" pos="3925">
          <p15:clr>
            <a:srgbClr val="A4A3A4"/>
          </p15:clr>
        </p15:guide>
        <p15:guide id="3" orient="horz" pos="2158">
          <p15:clr>
            <a:srgbClr val="A4A3A4"/>
          </p15:clr>
        </p15:guide>
        <p15:guide id="4" pos="859">
          <p15:clr>
            <a:srgbClr val="A4A3A4"/>
          </p15:clr>
        </p15:guide>
        <p15:guide id="5" pos="2880">
          <p15:clr>
            <a:srgbClr val="A4A3A4"/>
          </p15:clr>
        </p15:guide>
        <p15:guide id="6" pos="3816">
          <p15:clr>
            <a:srgbClr val="A4A3A4"/>
          </p15:clr>
        </p15:guide>
        <p15:guide id="7" pos="532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well, Katherine [USA]" initials="M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C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4" autoAdjust="0"/>
    <p:restoredTop sz="94671" autoAdjust="0"/>
  </p:normalViewPr>
  <p:slideViewPr>
    <p:cSldViewPr snapToGrid="0" snapToObjects="1">
      <p:cViewPr varScale="1">
        <p:scale>
          <a:sx n="90" d="100"/>
          <a:sy n="90" d="100"/>
        </p:scale>
        <p:origin x="-1194" y="-114"/>
      </p:cViewPr>
      <p:guideLst>
        <p:guide orient="horz" pos="1006"/>
        <p:guide orient="horz" pos="3925"/>
        <p:guide orient="horz" pos="2158"/>
        <p:guide pos="859"/>
        <p:guide pos="2880"/>
        <p:guide pos="381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53" d="100"/>
          <a:sy n="53"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4A682B-60B7-244F-AF8C-16AA5F067F6C}" type="datetimeFigureOut">
              <a:rPr lang="en-US" smtClean="0"/>
              <a:pPr/>
              <a:t>6/17/2014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285591-F2ED-7B4B-AAEB-54F8DF9914E5}" type="slidenum">
              <a:rPr lang="en-US" smtClean="0"/>
              <a:pPr/>
              <a:t>‹#›</a:t>
            </a:fld>
            <a:endParaRPr lang="en-US"/>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0177D-0B34-354A-A985-A7708375935C}" type="datetimeFigureOut">
              <a:rPr lang="en-US" smtClean="0"/>
              <a:pPr/>
              <a:t>6/17/2014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3E557-29CA-2942-B5B0-BBAE067F5736}" type="slidenum">
              <a:rPr lang="en-US" smtClean="0"/>
              <a:pPr/>
              <a:t>‹#›</a:t>
            </a:fld>
            <a:endParaRPr lang="en-US"/>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descr="OIT branded simple cover art"/>
          <p:cNvGrpSpPr/>
          <p:nvPr userDrawn="1"/>
        </p:nvGrpSpPr>
        <p:grpSpPr>
          <a:xfrm>
            <a:off x="-1" y="0"/>
            <a:ext cx="9144001" cy="3972357"/>
            <a:chOff x="-57733" y="6466"/>
            <a:chExt cx="9242968" cy="3965891"/>
          </a:xfrm>
        </p:grpSpPr>
        <p:pic>
          <p:nvPicPr>
            <p:cNvPr id="4" name="Picture 3" descr="Color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31" y="6466"/>
              <a:ext cx="9242966" cy="3879734"/>
            </a:xfrm>
            <a:prstGeom prst="rect">
              <a:avLst/>
            </a:prstGeom>
          </p:spPr>
        </p:pic>
        <p:sp>
          <p:nvSpPr>
            <p:cNvPr id="8" name="Rectangle 7"/>
            <p:cNvSpPr/>
            <p:nvPr userDrawn="1"/>
          </p:nvSpPr>
          <p:spPr>
            <a:xfrm>
              <a:off x="-57733" y="3876793"/>
              <a:ext cx="9242968" cy="95564"/>
            </a:xfrm>
            <a:prstGeom prst="rect">
              <a:avLst/>
            </a:prstGeom>
            <a:solidFill>
              <a:srgbClr val="183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userDrawn="1">
            <p:ph type="ctrTitle" hasCustomPrompt="1"/>
          </p:nvPr>
        </p:nvSpPr>
        <p:spPr>
          <a:xfrm>
            <a:off x="1371600" y="914400"/>
            <a:ext cx="7086600" cy="2514600"/>
          </a:xfrm>
        </p:spPr>
        <p:txBody>
          <a:bodyPr lIns="0" tIns="0" rIns="0" bIns="0" anchor="b" anchorCtr="0">
            <a:normAutofit/>
          </a:bodyPr>
          <a:lstStyle>
            <a:lvl1pPr algn="l">
              <a:defRPr sz="2800" b="1" baseline="0">
                <a:solidFill>
                  <a:srgbClr val="262729"/>
                </a:solidFill>
                <a:latin typeface="Calibri"/>
                <a:cs typeface="Calibri"/>
              </a:defRPr>
            </a:lvl1pPr>
          </a:lstStyle>
          <a:p>
            <a:r>
              <a:rPr lang="en-US" dirty="0" smtClean="0"/>
              <a:t>OFFICE OF INFORMATION AND TECHNOLOGY</a:t>
            </a:r>
            <a:endParaRPr lang="en-US" dirty="0"/>
          </a:p>
        </p:txBody>
      </p:sp>
      <p:sp>
        <p:nvSpPr>
          <p:cNvPr id="3" name="Subtitle 2"/>
          <p:cNvSpPr>
            <a:spLocks noGrp="1"/>
          </p:cNvSpPr>
          <p:nvPr userDrawn="1">
            <p:ph type="subTitle" idx="1"/>
          </p:nvPr>
        </p:nvSpPr>
        <p:spPr>
          <a:xfrm>
            <a:off x="1371600" y="3886200"/>
            <a:ext cx="7086600" cy="2344819"/>
          </a:xfrm>
        </p:spPr>
        <p:txBody>
          <a:bodyPr lIns="0" tIns="457200" rIns="0">
            <a:noAutofit/>
          </a:bodyPr>
          <a:lstStyle>
            <a:lvl1pPr marL="0" indent="0" algn="l">
              <a:buNone/>
              <a:defRPr sz="2000">
                <a:solidFill>
                  <a:srgbClr val="262729"/>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VA Seal of U.S. Department of Veterans Affairs, Office of Information and Technolo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600" y="5715000"/>
            <a:ext cx="2514600" cy="526884"/>
          </a:xfrm>
          <a:prstGeom prst="rect">
            <a:avLst/>
          </a:prstGeom>
        </p:spPr>
      </p:pic>
    </p:spTree>
    <p:extLst>
      <p:ext uri="{BB962C8B-B14F-4D97-AF65-F5344CB8AC3E}">
        <p14:creationId xmlns:p14="http://schemas.microsoft.com/office/powerpoint/2010/main" val="30090235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66957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7882"/>
            <a:ext cx="7194176" cy="45293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597026"/>
            <a:ext cx="8229600" cy="4529138"/>
          </a:xfrm>
        </p:spPr>
        <p:txBody>
          <a:bodyPr/>
          <a:lstStyle>
            <a:lvl1pPr>
              <a:defRPr>
                <a:solidFill>
                  <a:srgbClr val="262729"/>
                </a:solidFill>
              </a:defRPr>
            </a:lvl1pPr>
            <a:lvl2pPr>
              <a:defRPr>
                <a:solidFill>
                  <a:srgbClr val="262729"/>
                </a:solidFill>
              </a:defRPr>
            </a:lvl2pPr>
            <a:lvl3pPr>
              <a:defRPr>
                <a:solidFill>
                  <a:srgbClr val="262729"/>
                </a:solidFill>
              </a:defRPr>
            </a:lvl3pPr>
            <a:lvl4pPr>
              <a:defRPr>
                <a:solidFill>
                  <a:srgbClr val="262729"/>
                </a:solidFill>
              </a:defRPr>
            </a:lvl4pPr>
            <a:lvl5pPr marL="1144588" indent="-225425">
              <a:defRPr sz="1400">
                <a:solidFill>
                  <a:srgbClr val="26272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229877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7593" y="4406900"/>
            <a:ext cx="7772400" cy="1362075"/>
          </a:xfrm>
        </p:spPr>
        <p:txBody>
          <a:bodyPr anchor="t">
            <a:normAutofit/>
          </a:bodyPr>
          <a:lstStyle>
            <a:lvl1pPr algn="l">
              <a:defRPr sz="2800" b="0" cap="none">
                <a:solidFill>
                  <a:srgbClr val="262729"/>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537593" y="2906713"/>
            <a:ext cx="7772400" cy="1500187"/>
          </a:xfrm>
        </p:spPr>
        <p:txBody>
          <a:bodyPr anchor="b"/>
          <a:lstStyle>
            <a:lvl1pPr marL="0" indent="0">
              <a:buNone/>
              <a:defRPr sz="2000">
                <a:solidFill>
                  <a:schemeClr val="tx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8562252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marL="684213" indent="-225425">
              <a:defRPr sz="1600"/>
            </a:lvl3pPr>
            <a:lvl4pPr marL="919163" indent="-234950">
              <a:defRPr sz="1600"/>
            </a:lvl4pPr>
            <a:lvl5pPr marL="1144588" indent="-225425">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marL="1144588" indent="-225425">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9B27D237-6C0D-5549-BE11-2040A22CBC71}" type="slidenum">
              <a:rPr lang="en-US" smtClean="0"/>
              <a:pPr/>
              <a:t>‹#›</a:t>
            </a:fld>
            <a:endParaRPr lang="en-US"/>
          </a:p>
        </p:txBody>
      </p:sp>
    </p:spTree>
    <p:extLst>
      <p:ext uri="{BB962C8B-B14F-4D97-AF65-F5344CB8AC3E}">
        <p14:creationId xmlns:p14="http://schemas.microsoft.com/office/powerpoint/2010/main" val="15082987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9B27D237-6C0D-5549-BE11-2040A22CBC71}" type="slidenum">
              <a:rPr lang="en-US" smtClean="0"/>
              <a:pPr/>
              <a:t>‹#›</a:t>
            </a:fld>
            <a:endParaRPr lang="en-US"/>
          </a:p>
        </p:txBody>
      </p:sp>
    </p:spTree>
    <p:extLst>
      <p:ext uri="{BB962C8B-B14F-4D97-AF65-F5344CB8AC3E}">
        <p14:creationId xmlns:p14="http://schemas.microsoft.com/office/powerpoint/2010/main" val="18623343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B27D237-6C0D-5549-BE11-2040A22CBC71}" type="slidenum">
              <a:rPr lang="en-US" smtClean="0"/>
              <a:pPr/>
              <a:t>‹#›</a:t>
            </a:fld>
            <a:endParaRPr lang="en-US"/>
          </a:p>
        </p:txBody>
      </p:sp>
    </p:spTree>
    <p:extLst>
      <p:ext uri="{BB962C8B-B14F-4D97-AF65-F5344CB8AC3E}">
        <p14:creationId xmlns:p14="http://schemas.microsoft.com/office/powerpoint/2010/main" val="38061732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27D237-6C0D-5549-BE11-2040A22CBC71}" type="slidenum">
              <a:rPr lang="en-US" smtClean="0"/>
              <a:pPr/>
              <a:t>‹#›</a:t>
            </a:fld>
            <a:endParaRPr lang="en-US"/>
          </a:p>
        </p:txBody>
      </p:sp>
    </p:spTree>
    <p:extLst>
      <p:ext uri="{BB962C8B-B14F-4D97-AF65-F5344CB8AC3E}">
        <p14:creationId xmlns:p14="http://schemas.microsoft.com/office/powerpoint/2010/main" val="26142541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91502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pPr/>
              <a:t>‹#›</a:t>
            </a:fld>
            <a:endParaRPr lang="en-US"/>
          </a:p>
        </p:txBody>
      </p:sp>
    </p:spTree>
    <p:extLst>
      <p:ext uri="{BB962C8B-B14F-4D97-AF65-F5344CB8AC3E}">
        <p14:creationId xmlns:p14="http://schemas.microsoft.com/office/powerpoint/2010/main" val="8476748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descr="OIT branded slide page header art&#10;"/>
          <p:cNvGrpSpPr/>
          <p:nvPr userDrawn="1"/>
        </p:nvGrpSpPr>
        <p:grpSpPr>
          <a:xfrm>
            <a:off x="0" y="0"/>
            <a:ext cx="9144000" cy="1354938"/>
            <a:chOff x="-2" y="54"/>
            <a:chExt cx="9144002" cy="1354884"/>
          </a:xfrm>
        </p:grpSpPr>
        <p:pic>
          <p:nvPicPr>
            <p:cNvPr id="7" name="Picture 6" descr="Color_header.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54"/>
              <a:ext cx="9144000" cy="1289304"/>
            </a:xfrm>
            <a:prstGeom prst="rect">
              <a:avLst/>
            </a:prstGeom>
          </p:spPr>
        </p:pic>
        <p:sp>
          <p:nvSpPr>
            <p:cNvPr id="8" name="Rectangle 7"/>
            <p:cNvSpPr/>
            <p:nvPr userDrawn="1"/>
          </p:nvSpPr>
          <p:spPr>
            <a:xfrm>
              <a:off x="-2" y="1259374"/>
              <a:ext cx="9144002" cy="95564"/>
            </a:xfrm>
            <a:prstGeom prst="rect">
              <a:avLst/>
            </a:prstGeom>
            <a:solidFill>
              <a:srgbClr val="183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180148"/>
            <a:ext cx="8229600" cy="810665"/>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597024"/>
            <a:ext cx="8229600" cy="45291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247906" y="6366948"/>
            <a:ext cx="490750" cy="365125"/>
          </a:xfrm>
          <a:prstGeom prst="rect">
            <a:avLst/>
          </a:prstGeom>
        </p:spPr>
        <p:txBody>
          <a:bodyPr vert="horz" lIns="0" tIns="0" rIns="0" bIns="0" rtlCol="0" anchor="ctr"/>
          <a:lstStyle>
            <a:lvl1pPr algn="r">
              <a:defRPr sz="1000">
                <a:solidFill>
                  <a:schemeClr val="tx1">
                    <a:tint val="75000"/>
                  </a:schemeClr>
                </a:solidFill>
                <a:latin typeface="Georgia"/>
                <a:cs typeface="Georgia"/>
              </a:defRPr>
            </a:lvl1pPr>
          </a:lstStyle>
          <a:p>
            <a:fld id="{9B27D237-6C0D-5549-BE11-2040A22CBC71}" type="slidenum">
              <a:rPr lang="en-US" smtClean="0"/>
              <a:pPr/>
              <a:t>‹#›</a:t>
            </a:fld>
            <a:endParaRPr lang="en-US" dirty="0"/>
          </a:p>
        </p:txBody>
      </p:sp>
      <p:sp>
        <p:nvSpPr>
          <p:cNvPr id="5" name="TextBox 4"/>
          <p:cNvSpPr txBox="1"/>
          <p:nvPr userDrawn="1"/>
        </p:nvSpPr>
        <p:spPr>
          <a:xfrm>
            <a:off x="457200" y="6401585"/>
            <a:ext cx="4311073" cy="276999"/>
          </a:xfrm>
          <a:prstGeom prst="rect">
            <a:avLst/>
          </a:prstGeom>
          <a:noFill/>
        </p:spPr>
        <p:txBody>
          <a:bodyPr wrap="square" rtlCol="0">
            <a:spAutoFit/>
          </a:bodyPr>
          <a:lstStyle/>
          <a:p>
            <a:r>
              <a:rPr lang="en-US" sz="1200" spc="100" dirty="0" smtClean="0">
                <a:solidFill>
                  <a:schemeClr val="bg1">
                    <a:lumMod val="65000"/>
                  </a:schemeClr>
                </a:solidFill>
              </a:rPr>
              <a:t>OFFICE OF INFORMATION AND</a:t>
            </a:r>
            <a:r>
              <a:rPr lang="en-US" sz="1200" spc="100" baseline="0" dirty="0" smtClean="0">
                <a:solidFill>
                  <a:schemeClr val="bg1">
                    <a:lumMod val="65000"/>
                  </a:schemeClr>
                </a:solidFill>
              </a:rPr>
              <a:t> TECHNOLOGY</a:t>
            </a:r>
            <a:endParaRPr lang="en-US" sz="1200" spc="100" dirty="0">
              <a:solidFill>
                <a:schemeClr val="bg1">
                  <a:lumMod val="65000"/>
                </a:schemeClr>
              </a:solidFill>
            </a:endParaRPr>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l" defTabSz="457200" rtl="0" eaLnBrk="1" latinLnBrk="0" hangingPunct="1">
        <a:spcBef>
          <a:spcPct val="0"/>
        </a:spcBef>
        <a:buNone/>
        <a:defRPr sz="2400" kern="1200">
          <a:solidFill>
            <a:schemeClr val="tx1">
              <a:lumMod val="50000"/>
            </a:schemeClr>
          </a:solidFill>
          <a:latin typeface="Georgia"/>
          <a:ea typeface="+mj-ea"/>
          <a:cs typeface="Georgia"/>
        </a:defRPr>
      </a:lvl1pPr>
    </p:titleStyle>
    <p:bodyStyle>
      <a:lvl1pPr marL="225425" indent="-225425" algn="l" defTabSz="457200" rtl="0" eaLnBrk="1" latinLnBrk="0" hangingPunct="1">
        <a:spcBef>
          <a:spcPct val="20000"/>
        </a:spcBef>
        <a:buFont typeface="Arial"/>
        <a:buChar char="•"/>
        <a:defRPr sz="2000" kern="1200">
          <a:solidFill>
            <a:srgbClr val="262729"/>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rgbClr val="262729"/>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rgbClr val="262729"/>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rgbClr val="262729"/>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OFFICE OF INFORMATION AND TECHNOLOGY</a:t>
            </a:r>
            <a:endParaRPr lang="en-US" dirty="0"/>
          </a:p>
        </p:txBody>
      </p:sp>
      <p:sp>
        <p:nvSpPr>
          <p:cNvPr id="7" name="Subtitle 6"/>
          <p:cNvSpPr>
            <a:spLocks noGrp="1"/>
          </p:cNvSpPr>
          <p:nvPr>
            <p:ph type="subTitle" idx="1"/>
          </p:nvPr>
        </p:nvSpPr>
        <p:spPr/>
        <p:txBody>
          <a:bodyPr/>
          <a:lstStyle/>
          <a:p>
            <a:r>
              <a:rPr lang="en-US" dirty="0" smtClean="0"/>
              <a:t>Medical Appointment Scheduling System (MASS)</a:t>
            </a:r>
          </a:p>
          <a:p>
            <a:r>
              <a:rPr lang="en-US" i="1" dirty="0" smtClean="0"/>
              <a:t>MASS Conceptual Architecture</a:t>
            </a:r>
            <a:endParaRPr lang="en-US" i="1" dirty="0"/>
          </a:p>
        </p:txBody>
      </p:sp>
      <p:sp>
        <p:nvSpPr>
          <p:cNvPr id="4" name="TextBox 3"/>
          <p:cNvSpPr txBox="1"/>
          <p:nvPr/>
        </p:nvSpPr>
        <p:spPr>
          <a:xfrm>
            <a:off x="1371600" y="5832462"/>
            <a:ext cx="3574549" cy="307777"/>
          </a:xfrm>
          <a:prstGeom prst="rect">
            <a:avLst/>
          </a:prstGeom>
          <a:noFill/>
        </p:spPr>
        <p:txBody>
          <a:bodyPr wrap="square" lIns="0" rIns="0" rtlCol="0" anchor="ctr" anchorCtr="0">
            <a:spAutoFit/>
          </a:bodyPr>
          <a:lstStyle/>
          <a:p>
            <a:r>
              <a:rPr lang="en-US" sz="1400" b="1" dirty="0" smtClean="0">
                <a:solidFill>
                  <a:srgbClr val="262729"/>
                </a:solidFill>
              </a:rPr>
              <a:t>18 JUNE 2014</a:t>
            </a:r>
            <a:endParaRPr lang="en-US" sz="1400" b="1" dirty="0">
              <a:solidFill>
                <a:srgbClr val="262729"/>
              </a:solidFill>
            </a:endParaRPr>
          </a:p>
        </p:txBody>
      </p:sp>
      <p:sp>
        <p:nvSpPr>
          <p:cNvPr id="5" name="TextBox 2"/>
          <p:cNvSpPr txBox="1"/>
          <p:nvPr/>
        </p:nvSpPr>
        <p:spPr>
          <a:xfrm>
            <a:off x="5886623" y="5786295"/>
            <a:ext cx="2629246"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noFill/>
              </a:rPr>
              <a:t>Seal of the U.S. Department of Veterans Affairs</a:t>
            </a:r>
          </a:p>
          <a:p>
            <a:r>
              <a:rPr lang="en-US" sz="1000" dirty="0">
                <a:noFill/>
              </a:rPr>
              <a:t>Office of Information and Technology</a:t>
            </a:r>
          </a:p>
        </p:txBody>
      </p:sp>
    </p:spTree>
    <p:extLst>
      <p:ext uri="{BB962C8B-B14F-4D97-AF65-F5344CB8AC3E}">
        <p14:creationId xmlns:p14="http://schemas.microsoft.com/office/powerpoint/2010/main" val="2576542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Support for other </a:t>
            </a:r>
            <a:r>
              <a:rPr lang="en-US" dirty="0" err="1"/>
              <a:t>VistA</a:t>
            </a:r>
            <a:r>
              <a:rPr lang="en-US" dirty="0"/>
              <a:t> applications using </a:t>
            </a:r>
            <a:r>
              <a:rPr lang="en-US" dirty="0" err="1"/>
              <a:t>VistA</a:t>
            </a:r>
            <a:r>
              <a:rPr lang="en-US" dirty="0"/>
              <a:t> scheduling</a:t>
            </a:r>
          </a:p>
        </p:txBody>
      </p:sp>
      <p:sp>
        <p:nvSpPr>
          <p:cNvPr id="3" name="Content Placeholder 2"/>
          <p:cNvSpPr>
            <a:spLocks noGrp="1"/>
          </p:cNvSpPr>
          <p:nvPr>
            <p:ph idx="1"/>
          </p:nvPr>
        </p:nvSpPr>
        <p:spPr>
          <a:xfrm>
            <a:off x="685800" y="1676400"/>
            <a:ext cx="7772400" cy="4648200"/>
          </a:xfrm>
        </p:spPr>
        <p:txBody>
          <a:bodyPr>
            <a:noAutofit/>
          </a:bodyPr>
          <a:lstStyle/>
          <a:p>
            <a:r>
              <a:rPr lang="en-US" dirty="0"/>
              <a:t>There are </a:t>
            </a:r>
            <a:r>
              <a:rPr lang="en-US" dirty="0" smtClean="0"/>
              <a:t>numerous integration </a:t>
            </a:r>
            <a:r>
              <a:rPr lang="en-US" dirty="0"/>
              <a:t>points between </a:t>
            </a:r>
            <a:r>
              <a:rPr lang="en-US" dirty="0" err="1"/>
              <a:t>VistA</a:t>
            </a:r>
            <a:r>
              <a:rPr lang="en-US" dirty="0"/>
              <a:t> Scheduling and other Legacy </a:t>
            </a:r>
            <a:r>
              <a:rPr lang="en-US" dirty="0" err="1"/>
              <a:t>VistA</a:t>
            </a:r>
            <a:r>
              <a:rPr lang="en-US" dirty="0"/>
              <a:t> applications.</a:t>
            </a:r>
          </a:p>
          <a:p>
            <a:r>
              <a:rPr lang="en-US" dirty="0"/>
              <a:t>Implementation of these same integration points with the MASS scheduling application </a:t>
            </a:r>
            <a:r>
              <a:rPr lang="en-US" dirty="0" smtClean="0"/>
              <a:t>would result in </a:t>
            </a:r>
            <a:r>
              <a:rPr lang="en-US" dirty="0"/>
              <a:t>significant </a:t>
            </a:r>
            <a:r>
              <a:rPr lang="en-US" dirty="0" smtClean="0"/>
              <a:t>risk and cost </a:t>
            </a:r>
            <a:r>
              <a:rPr lang="en-US" dirty="0"/>
              <a:t>and time to deliver.</a:t>
            </a:r>
          </a:p>
          <a:p>
            <a:r>
              <a:rPr lang="en-US" dirty="0"/>
              <a:t>The approach to address these integration points </a:t>
            </a:r>
            <a:r>
              <a:rPr lang="en-US" dirty="0" smtClean="0"/>
              <a:t>is to </a:t>
            </a:r>
            <a:r>
              <a:rPr lang="en-US" dirty="0"/>
              <a:t>implement a mechanism to push appointment data from the new scheduling application into the </a:t>
            </a:r>
            <a:r>
              <a:rPr lang="en-US" dirty="0" err="1"/>
              <a:t>VistA</a:t>
            </a:r>
            <a:r>
              <a:rPr lang="en-US" dirty="0"/>
              <a:t> Scheduling application.  This concept has been proven at Indianapolis VAMC, however there </a:t>
            </a:r>
            <a:r>
              <a:rPr lang="en-US" dirty="0" smtClean="0"/>
              <a:t>are</a:t>
            </a:r>
            <a:r>
              <a:rPr lang="en-US" dirty="0" smtClean="0"/>
              <a:t> </a:t>
            </a:r>
            <a:r>
              <a:rPr lang="en-US" dirty="0"/>
              <a:t>further analysis and requirements needed to define the specifics for a national implementation.</a:t>
            </a:r>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2069751F-4C09-413B-83D6-B2E8DD9F10CA}" type="slidenum">
              <a:rPr lang="en-US" smtClean="0"/>
              <a:pPr>
                <a:defRPr/>
              </a:pPr>
              <a:t>9</a:t>
            </a:fld>
            <a:endParaRPr lang="en-US" dirty="0"/>
          </a:p>
        </p:txBody>
      </p:sp>
    </p:spTree>
    <p:extLst>
      <p:ext uri="{BB962C8B-B14F-4D97-AF65-F5344CB8AC3E}">
        <p14:creationId xmlns:p14="http://schemas.microsoft.com/office/powerpoint/2010/main" val="707442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Support for non-</a:t>
            </a:r>
            <a:r>
              <a:rPr lang="en-US" dirty="0" err="1"/>
              <a:t>VistA</a:t>
            </a:r>
            <a:r>
              <a:rPr lang="en-US" dirty="0"/>
              <a:t> applications using </a:t>
            </a:r>
            <a:r>
              <a:rPr lang="en-US" dirty="0" err="1"/>
              <a:t>VistA</a:t>
            </a:r>
            <a:r>
              <a:rPr lang="en-US" dirty="0"/>
              <a:t> scheduling</a:t>
            </a:r>
          </a:p>
        </p:txBody>
      </p:sp>
      <p:sp>
        <p:nvSpPr>
          <p:cNvPr id="3" name="Content Placeholder 2"/>
          <p:cNvSpPr>
            <a:spLocks noGrp="1"/>
          </p:cNvSpPr>
          <p:nvPr>
            <p:ph idx="1"/>
          </p:nvPr>
        </p:nvSpPr>
        <p:spPr>
          <a:xfrm>
            <a:off x="685800" y="1905000"/>
            <a:ext cx="7772400" cy="4419600"/>
          </a:xfrm>
        </p:spPr>
        <p:txBody>
          <a:bodyPr>
            <a:normAutofit/>
          </a:bodyPr>
          <a:lstStyle/>
          <a:p>
            <a:r>
              <a:rPr lang="en-US" dirty="0" smtClean="0"/>
              <a:t>There </a:t>
            </a:r>
            <a:r>
              <a:rPr lang="en-US" dirty="0"/>
              <a:t>are a number of integration points between Vista Scheduling and non-</a:t>
            </a:r>
            <a:r>
              <a:rPr lang="en-US" dirty="0" err="1"/>
              <a:t>VistA</a:t>
            </a:r>
            <a:r>
              <a:rPr lang="en-US" dirty="0"/>
              <a:t> applications.</a:t>
            </a:r>
          </a:p>
          <a:p>
            <a:r>
              <a:rPr lang="en-US" dirty="0" smtClean="0"/>
              <a:t>These </a:t>
            </a:r>
            <a:r>
              <a:rPr lang="en-US" dirty="0"/>
              <a:t>applications are known to use CDS\Pathways, MDWS, Ensemble, and potentially other interfaces to read appointment data.</a:t>
            </a:r>
          </a:p>
          <a:p>
            <a:r>
              <a:rPr lang="en-US" dirty="0"/>
              <a:t>In the short run, these applications will continue to operate as they are.</a:t>
            </a:r>
          </a:p>
          <a:p>
            <a:r>
              <a:rPr lang="en-US" dirty="0"/>
              <a:t>In the longer term, these applications will migrate to use services provided by MASS scheduling</a:t>
            </a:r>
            <a:r>
              <a:rPr lang="en-US" dirty="0" smtClean="0"/>
              <a:t>.</a:t>
            </a:r>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2069751F-4C09-413B-83D6-B2E8DD9F10CA}" type="slidenum">
              <a:rPr lang="en-US" smtClean="0"/>
              <a:pPr>
                <a:defRPr/>
              </a:pPr>
              <a:t>10</a:t>
            </a:fld>
            <a:endParaRPr lang="en-US" dirty="0"/>
          </a:p>
        </p:txBody>
      </p:sp>
    </p:spTree>
    <p:extLst>
      <p:ext uri="{BB962C8B-B14F-4D97-AF65-F5344CB8AC3E}">
        <p14:creationId xmlns:p14="http://schemas.microsoft.com/office/powerpoint/2010/main" val="2931139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Support for MASS scheduling use of legacy </a:t>
            </a:r>
            <a:r>
              <a:rPr lang="en-US" dirty="0" err="1"/>
              <a:t>VistA</a:t>
            </a:r>
            <a:r>
              <a:rPr lang="en-US" dirty="0"/>
              <a:t> applications</a:t>
            </a:r>
          </a:p>
        </p:txBody>
      </p:sp>
      <p:sp>
        <p:nvSpPr>
          <p:cNvPr id="3" name="Content Placeholder 2"/>
          <p:cNvSpPr>
            <a:spLocks noGrp="1"/>
          </p:cNvSpPr>
          <p:nvPr>
            <p:ph idx="1"/>
          </p:nvPr>
        </p:nvSpPr>
        <p:spPr>
          <a:xfrm>
            <a:off x="685800" y="1905000"/>
            <a:ext cx="7772400" cy="4419600"/>
          </a:xfrm>
        </p:spPr>
        <p:txBody>
          <a:bodyPr>
            <a:normAutofit/>
          </a:bodyPr>
          <a:lstStyle/>
          <a:p>
            <a:r>
              <a:rPr lang="en-US" dirty="0" smtClean="0"/>
              <a:t>There </a:t>
            </a:r>
            <a:r>
              <a:rPr lang="en-US" dirty="0"/>
              <a:t>are several integration points needed between MASS scheduling and </a:t>
            </a:r>
            <a:r>
              <a:rPr lang="en-US" dirty="0" smtClean="0"/>
              <a:t>legacy </a:t>
            </a:r>
            <a:r>
              <a:rPr lang="en-US" dirty="0" err="1" smtClean="0"/>
              <a:t>VistA</a:t>
            </a:r>
            <a:r>
              <a:rPr lang="en-US" dirty="0" smtClean="0"/>
              <a:t> </a:t>
            </a:r>
            <a:r>
              <a:rPr lang="en-US" dirty="0"/>
              <a:t>applications.</a:t>
            </a:r>
          </a:p>
          <a:p>
            <a:r>
              <a:rPr lang="en-US" dirty="0"/>
              <a:t>These integration points will be addressed long term by business tier ESS services.</a:t>
            </a:r>
          </a:p>
          <a:p>
            <a:r>
              <a:rPr lang="en-US" dirty="0"/>
              <a:t>Where interim measures are needed (most cases), these integration points will be addressed by package specific adapters that comply with ESS service interface guidelines</a:t>
            </a:r>
            <a:r>
              <a:rPr lang="en-US" dirty="0" smtClean="0"/>
              <a:t>.</a:t>
            </a:r>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2069751F-4C09-413B-83D6-B2E8DD9F10CA}" type="slidenum">
              <a:rPr lang="en-US" smtClean="0"/>
              <a:pPr>
                <a:defRPr/>
              </a:pPr>
              <a:t>11</a:t>
            </a:fld>
            <a:endParaRPr lang="en-US" dirty="0"/>
          </a:p>
        </p:txBody>
      </p:sp>
    </p:spTree>
    <p:extLst>
      <p:ext uri="{BB962C8B-B14F-4D97-AF65-F5344CB8AC3E}">
        <p14:creationId xmlns:p14="http://schemas.microsoft.com/office/powerpoint/2010/main" val="2310136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Support for MASS scheduling use of legacy </a:t>
            </a:r>
            <a:r>
              <a:rPr lang="en-US" dirty="0" err="1"/>
              <a:t>VistA</a:t>
            </a:r>
            <a:r>
              <a:rPr lang="en-US" dirty="0"/>
              <a:t> applications</a:t>
            </a:r>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2069751F-4C09-413B-83D6-B2E8DD9F10CA}" type="slidenum">
              <a:rPr lang="en-US" smtClean="0"/>
              <a:pPr>
                <a:defRPr/>
              </a:pPr>
              <a:t>12</a:t>
            </a:fld>
            <a:endParaRPr lang="en-US" dirty="0"/>
          </a:p>
        </p:txBody>
      </p:sp>
      <p:sp>
        <p:nvSpPr>
          <p:cNvPr id="5" name="Content Placeholder 4"/>
          <p:cNvSpPr>
            <a:spLocks noGrp="1"/>
          </p:cNvSpPr>
          <p:nvPr>
            <p:ph idx="1"/>
          </p:nvPr>
        </p:nvSpPr>
        <p:spPr/>
        <p:txBody>
          <a:bodyPr/>
          <a:lstStyle/>
          <a:p>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85" y="1325719"/>
            <a:ext cx="8541836" cy="495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32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Video Teleconferencing (CVT) Integration</a:t>
            </a:r>
            <a:endParaRPr lang="en-US" dirty="0"/>
          </a:p>
        </p:txBody>
      </p:sp>
      <p:sp>
        <p:nvSpPr>
          <p:cNvPr id="3" name="Content Placeholder 2"/>
          <p:cNvSpPr>
            <a:spLocks noGrp="1"/>
          </p:cNvSpPr>
          <p:nvPr>
            <p:ph idx="1"/>
          </p:nvPr>
        </p:nvSpPr>
        <p:spPr/>
        <p:txBody>
          <a:bodyPr/>
          <a:lstStyle/>
          <a:p>
            <a:pPr lvl="0"/>
            <a:r>
              <a:rPr lang="en-US" dirty="0" smtClean="0"/>
              <a:t>First consumer of the </a:t>
            </a:r>
            <a:r>
              <a:rPr lang="en-US" dirty="0" err="1" smtClean="0"/>
              <a:t>VistA</a:t>
            </a:r>
            <a:r>
              <a:rPr lang="en-US" dirty="0" smtClean="0"/>
              <a:t> Scheduling  Adapter</a:t>
            </a:r>
          </a:p>
          <a:p>
            <a:pPr lvl="0"/>
            <a:r>
              <a:rPr lang="en-US" dirty="0" smtClean="0"/>
              <a:t>Clinical Video Teleconferencing requirements are part of the MASS </a:t>
            </a:r>
            <a:r>
              <a:rPr lang="en-US" dirty="0" smtClean="0"/>
              <a:t>Business Requirements Document (BRD_</a:t>
            </a:r>
            <a:endParaRPr lang="en-US" dirty="0" smtClean="0"/>
          </a:p>
          <a:p>
            <a:pPr lvl="0"/>
            <a:r>
              <a:rPr lang="en-US" dirty="0" smtClean="0"/>
              <a:t>CVT is slated </a:t>
            </a:r>
            <a:r>
              <a:rPr lang="en-US" dirty="0" smtClean="0"/>
              <a:t>for delivery </a:t>
            </a:r>
            <a:r>
              <a:rPr lang="en-US" dirty="0" smtClean="0"/>
              <a:t>before MASS</a:t>
            </a:r>
          </a:p>
          <a:p>
            <a:pPr lvl="0"/>
            <a:r>
              <a:rPr lang="en-US" dirty="0" smtClean="0"/>
              <a:t>Like MASS, CVT has a need to push appointment data into the </a:t>
            </a:r>
            <a:r>
              <a:rPr lang="en-US" dirty="0" err="1" smtClean="0"/>
              <a:t>VistA</a:t>
            </a:r>
            <a:r>
              <a:rPr lang="en-US" dirty="0" smtClean="0"/>
              <a:t> scheduling application</a:t>
            </a:r>
          </a:p>
          <a:p>
            <a:pPr lvl="0"/>
            <a:r>
              <a:rPr lang="en-US" dirty="0" smtClean="0"/>
              <a:t>The ability </a:t>
            </a:r>
            <a:r>
              <a:rPr lang="en-US" dirty="0" smtClean="0"/>
              <a:t>to push </a:t>
            </a:r>
            <a:r>
              <a:rPr lang="en-US" dirty="0" smtClean="0"/>
              <a:t>appointments into </a:t>
            </a:r>
            <a:r>
              <a:rPr lang="en-US" dirty="0" err="1" smtClean="0"/>
              <a:t>VistA</a:t>
            </a:r>
            <a:r>
              <a:rPr lang="en-US" dirty="0" smtClean="0"/>
              <a:t> must be delivered early.</a:t>
            </a:r>
          </a:p>
          <a:p>
            <a:pPr lvl="0"/>
            <a:endParaRPr lang="en-US" dirty="0" smtClean="0"/>
          </a:p>
          <a:p>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fld id="{2069751F-4C09-413B-83D6-B2E8DD9F10CA}" type="slidenum">
              <a:rPr lang="en-US" smtClean="0"/>
              <a:pPr/>
              <a:t>13</a:t>
            </a:fld>
            <a:endParaRPr lang="en-US" dirty="0"/>
          </a:p>
        </p:txBody>
      </p:sp>
    </p:spTree>
    <p:extLst>
      <p:ext uri="{BB962C8B-B14F-4D97-AF65-F5344CB8AC3E}">
        <p14:creationId xmlns:p14="http://schemas.microsoft.com/office/powerpoint/2010/main" val="2674319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a:t>
            </a:r>
            <a:r>
              <a:rPr lang="en-US" dirty="0" smtClean="0"/>
              <a:t>Integrations: User Provisioning Integration</a:t>
            </a:r>
            <a:endParaRPr lang="en-US" dirty="0"/>
          </a:p>
        </p:txBody>
      </p:sp>
      <p:sp>
        <p:nvSpPr>
          <p:cNvPr id="3" name="Content Placeholder 2"/>
          <p:cNvSpPr>
            <a:spLocks noGrp="1"/>
          </p:cNvSpPr>
          <p:nvPr>
            <p:ph idx="1"/>
          </p:nvPr>
        </p:nvSpPr>
        <p:spPr/>
        <p:txBody>
          <a:bodyPr>
            <a:normAutofit fontScale="92500"/>
          </a:bodyPr>
          <a:lstStyle/>
          <a:p>
            <a:pPr lvl="0"/>
            <a:r>
              <a:rPr lang="en-US" dirty="0" smtClean="0"/>
              <a:t>The long term vision is that MASS scheduling user provisioning will be provided by IAM enterprise provisioning.  What this means exactly may vary depending on the product selected for MASS scheduling.</a:t>
            </a:r>
          </a:p>
          <a:p>
            <a:pPr lvl="0"/>
            <a:r>
              <a:rPr lang="en-US" dirty="0" smtClean="0"/>
              <a:t>In the interim, when schedulers are provisioned or </a:t>
            </a:r>
            <a:r>
              <a:rPr lang="en-US" dirty="0" err="1" smtClean="0"/>
              <a:t>deprovisioned</a:t>
            </a:r>
            <a:r>
              <a:rPr lang="en-US" dirty="0" smtClean="0"/>
              <a:t> in </a:t>
            </a:r>
            <a:r>
              <a:rPr lang="en-US" dirty="0" err="1" smtClean="0"/>
              <a:t>VistA</a:t>
            </a:r>
            <a:r>
              <a:rPr lang="en-US" dirty="0" smtClean="0"/>
              <a:t>, a similar action needs to occur in MASS scheduling.</a:t>
            </a:r>
          </a:p>
          <a:p>
            <a:pPr lvl="0"/>
            <a:r>
              <a:rPr lang="en-US" dirty="0" smtClean="0"/>
              <a:t>Given the number of staff (over 50,000), and the decentralized process (users are provisioned at each local site), </a:t>
            </a:r>
            <a:r>
              <a:rPr lang="en-US" dirty="0" err="1" smtClean="0"/>
              <a:t>VistA</a:t>
            </a:r>
            <a:r>
              <a:rPr lang="en-US" dirty="0" smtClean="0"/>
              <a:t> Kernel will be used for some time.</a:t>
            </a:r>
          </a:p>
          <a:p>
            <a:pPr lvl="0"/>
            <a:r>
              <a:rPr lang="en-US" dirty="0" smtClean="0"/>
              <a:t>The integration of </a:t>
            </a:r>
            <a:r>
              <a:rPr lang="en-US" dirty="0" err="1" smtClean="0"/>
              <a:t>VistA</a:t>
            </a:r>
            <a:r>
              <a:rPr lang="en-US" dirty="0" smtClean="0"/>
              <a:t> provisioning (Kernel A&amp;A, menus, options, and security keys) with IAM is underway, but will take some time to fully realize.</a:t>
            </a:r>
          </a:p>
          <a:p>
            <a:pPr lvl="0"/>
            <a:r>
              <a:rPr lang="en-US" dirty="0" smtClean="0"/>
              <a:t>The planned approach is to modify Kernel to notify IAM provisioning of these changes, and IAM provisioning will then make the enterprise level change.</a:t>
            </a:r>
          </a:p>
          <a:p>
            <a:pPr lvl="0"/>
            <a:r>
              <a:rPr lang="en-US" dirty="0" smtClean="0"/>
              <a:t>This approach leverages the work already in progress with IAM and Kernel, and any work delivered by MASS will also support the long term realization of enterprise provisioning.</a:t>
            </a:r>
          </a:p>
          <a:p>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fld id="{2069751F-4C09-413B-83D6-B2E8DD9F10CA}" type="slidenum">
              <a:rPr lang="en-US" smtClean="0"/>
              <a:pPr/>
              <a:t>14</a:t>
            </a:fld>
            <a:endParaRPr lang="en-US" dirty="0"/>
          </a:p>
        </p:txBody>
      </p:sp>
    </p:spTree>
    <p:extLst>
      <p:ext uri="{BB962C8B-B14F-4D97-AF65-F5344CB8AC3E}">
        <p14:creationId xmlns:p14="http://schemas.microsoft.com/office/powerpoint/2010/main" val="235304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Correspondence and Notification Integration</a:t>
            </a:r>
            <a:endParaRPr lang="en-US" dirty="0"/>
          </a:p>
        </p:txBody>
      </p:sp>
      <p:sp>
        <p:nvSpPr>
          <p:cNvPr id="3" name="Content Placeholder 2"/>
          <p:cNvSpPr>
            <a:spLocks noGrp="1"/>
          </p:cNvSpPr>
          <p:nvPr>
            <p:ph idx="1"/>
          </p:nvPr>
        </p:nvSpPr>
        <p:spPr/>
        <p:txBody>
          <a:bodyPr>
            <a:normAutofit/>
          </a:bodyPr>
          <a:lstStyle/>
          <a:p>
            <a:pPr lvl="0"/>
            <a:r>
              <a:rPr lang="en-US" sz="1900" dirty="0" smtClean="0"/>
              <a:t>MASS </a:t>
            </a:r>
            <a:r>
              <a:rPr lang="en-US" sz="1900" dirty="0"/>
              <a:t>scheduling requirements related to correspondence and notifications </a:t>
            </a:r>
            <a:r>
              <a:rPr lang="en-US" sz="1900" dirty="0" smtClean="0"/>
              <a:t>are supported by enterprise </a:t>
            </a:r>
            <a:r>
              <a:rPr lang="en-US" sz="1900" dirty="0"/>
              <a:t>correspondence requirements.</a:t>
            </a:r>
          </a:p>
          <a:p>
            <a:pPr lvl="0"/>
            <a:r>
              <a:rPr lang="en-US" sz="1900" dirty="0"/>
              <a:t>The enterprise Correspondence </a:t>
            </a:r>
            <a:r>
              <a:rPr lang="en-US" sz="1900" dirty="0" smtClean="0"/>
              <a:t>Engine </a:t>
            </a:r>
            <a:r>
              <a:rPr lang="en-US" sz="1900" dirty="0"/>
              <a:t>and </a:t>
            </a:r>
            <a:r>
              <a:rPr lang="en-US" sz="1900" dirty="0" smtClean="0"/>
              <a:t>Notifications </a:t>
            </a:r>
            <a:r>
              <a:rPr lang="en-US" sz="1900" dirty="0"/>
              <a:t>effort (CEN) can </a:t>
            </a:r>
            <a:r>
              <a:rPr lang="en-US" sz="1900" dirty="0" smtClean="0"/>
              <a:t>provide </a:t>
            </a:r>
            <a:r>
              <a:rPr lang="en-US" sz="1900" dirty="0"/>
              <a:t>the functionality needed by MASS scheduling, and the first VHA focused implementation is likely to be in production well ahead of MASS timelines.</a:t>
            </a:r>
          </a:p>
          <a:p>
            <a:pPr lvl="0"/>
            <a:r>
              <a:rPr lang="en-US" sz="1900" dirty="0"/>
              <a:t>Any portion of CEN needed by MASS, but not in the first CEN iteration could be delivered by MASS, and re-used by the rest of the enterprise.</a:t>
            </a:r>
          </a:p>
          <a:p>
            <a:pPr lvl="0"/>
            <a:r>
              <a:rPr lang="en-US" sz="1900" dirty="0"/>
              <a:t>MASS specific rules and templates can be supported by CEN.</a:t>
            </a:r>
          </a:p>
          <a:p>
            <a:pPr lvl="0"/>
            <a:r>
              <a:rPr lang="en-US" sz="1900" dirty="0"/>
              <a:t>MASS specific processes would have to be developed by MASS.</a:t>
            </a:r>
          </a:p>
          <a:p>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2069751F-4C09-413B-83D6-B2E8DD9F10CA}" type="slidenum">
              <a:rPr lang="en-US" smtClean="0"/>
              <a:pPr>
                <a:defRPr/>
              </a:pPr>
              <a:t>15</a:t>
            </a:fld>
            <a:endParaRPr lang="en-US" dirty="0"/>
          </a:p>
        </p:txBody>
      </p:sp>
    </p:spTree>
    <p:extLst>
      <p:ext uri="{BB962C8B-B14F-4D97-AF65-F5344CB8AC3E}">
        <p14:creationId xmlns:p14="http://schemas.microsoft.com/office/powerpoint/2010/main" val="1826083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Veteran Facing Systems Integration </a:t>
            </a:r>
            <a:endParaRPr lang="en-US" dirty="0"/>
          </a:p>
        </p:txBody>
      </p:sp>
      <p:sp>
        <p:nvSpPr>
          <p:cNvPr id="3" name="Content Placeholder 2"/>
          <p:cNvSpPr>
            <a:spLocks noGrp="1"/>
          </p:cNvSpPr>
          <p:nvPr>
            <p:ph idx="1"/>
          </p:nvPr>
        </p:nvSpPr>
        <p:spPr/>
        <p:txBody>
          <a:bodyPr>
            <a:normAutofit/>
          </a:bodyPr>
          <a:lstStyle/>
          <a:p>
            <a:pPr lvl="0"/>
            <a:r>
              <a:rPr lang="en-US" dirty="0" smtClean="0"/>
              <a:t>There </a:t>
            </a:r>
            <a:r>
              <a:rPr lang="en-US" dirty="0"/>
              <a:t>is a need to support the ability to request appointments through a variety of </a:t>
            </a:r>
            <a:r>
              <a:rPr lang="en-US" dirty="0" smtClean="0"/>
              <a:t>Veteran </a:t>
            </a:r>
            <a:r>
              <a:rPr lang="en-US" dirty="0"/>
              <a:t>facing systems.</a:t>
            </a:r>
          </a:p>
          <a:p>
            <a:pPr lvl="0"/>
            <a:r>
              <a:rPr lang="en-US" dirty="0"/>
              <a:t>Requests are expected to come through a variety of channels, including mobile, web self service, kiosk, and call centers.</a:t>
            </a:r>
          </a:p>
          <a:p>
            <a:pPr lvl="0"/>
            <a:r>
              <a:rPr lang="en-US" dirty="0"/>
              <a:t>Rather than have each of these systems integrate with scheduling separately, a few service capabilities should be built that can be reused by many.</a:t>
            </a:r>
          </a:p>
          <a:p>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2069751F-4C09-413B-83D6-B2E8DD9F10CA}" type="slidenum">
              <a:rPr lang="en-US" smtClean="0"/>
              <a:pPr>
                <a:defRPr/>
              </a:pPr>
              <a:t>16</a:t>
            </a:fld>
            <a:endParaRPr lang="en-US" dirty="0"/>
          </a:p>
        </p:txBody>
      </p:sp>
    </p:spTree>
    <p:extLst>
      <p:ext uri="{BB962C8B-B14F-4D97-AF65-F5344CB8AC3E}">
        <p14:creationId xmlns:p14="http://schemas.microsoft.com/office/powerpoint/2010/main" val="2872555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Veteran Facing Systems Integration </a:t>
            </a:r>
            <a:endParaRPr lang="en-US" dirty="0"/>
          </a:p>
        </p:txBody>
      </p:sp>
      <p:sp>
        <p:nvSpPr>
          <p:cNvPr id="3" name="Content Placeholder 2"/>
          <p:cNvSpPr>
            <a:spLocks noGrp="1"/>
          </p:cNvSpPr>
          <p:nvPr>
            <p:ph idx="1"/>
          </p:nvPr>
        </p:nvSpPr>
        <p:spPr/>
        <p:txBody>
          <a:bodyPr>
            <a:normAutofit/>
          </a:bodyPr>
          <a:lstStyle/>
          <a:p>
            <a:pPr lvl="0"/>
            <a:r>
              <a:rPr lang="en-US" dirty="0" smtClean="0"/>
              <a:t>Portal </a:t>
            </a:r>
            <a:r>
              <a:rPr lang="en-US" dirty="0"/>
              <a:t>Integration</a:t>
            </a:r>
          </a:p>
          <a:p>
            <a:pPr lvl="1"/>
            <a:r>
              <a:rPr lang="en-US" dirty="0"/>
              <a:t>My </a:t>
            </a:r>
            <a:r>
              <a:rPr lang="en-US" dirty="0" err="1"/>
              <a:t>HealtheVet</a:t>
            </a:r>
            <a:r>
              <a:rPr lang="en-US" dirty="0"/>
              <a:t>, </a:t>
            </a:r>
            <a:r>
              <a:rPr lang="en-US" dirty="0" err="1"/>
              <a:t>eBenefits</a:t>
            </a:r>
            <a:r>
              <a:rPr lang="en-US" dirty="0"/>
              <a:t>, SEP, Kiosk, and mobile apps all have current requirements to view and request/reschedule/cancel appointments.</a:t>
            </a:r>
          </a:p>
          <a:p>
            <a:pPr lvl="1"/>
            <a:r>
              <a:rPr lang="en-US" dirty="0"/>
              <a:t>Most already have some limited ability to view appointments.</a:t>
            </a:r>
          </a:p>
          <a:p>
            <a:pPr lvl="1"/>
            <a:r>
              <a:rPr lang="en-US" dirty="0"/>
              <a:t>EVSS and Connected Health both have objectives to provide a consistent user experience, which can be provided by shared presentation tier services.</a:t>
            </a:r>
          </a:p>
          <a:p>
            <a:pPr lvl="0"/>
            <a:r>
              <a:rPr lang="en-US" dirty="0"/>
              <a:t>Call Center and Case Management Integration</a:t>
            </a:r>
          </a:p>
          <a:p>
            <a:pPr lvl="1"/>
            <a:r>
              <a:rPr lang="en-US" dirty="0"/>
              <a:t>HRC, NCC, VISN and VAMC call centers support calls related to appointments.</a:t>
            </a:r>
          </a:p>
          <a:p>
            <a:pPr lvl="1"/>
            <a:r>
              <a:rPr lang="en-US" dirty="0"/>
              <a:t>Customer service representatives need to view appointment information and need to be able to view and request/reschedule/cancel appointments.</a:t>
            </a:r>
          </a:p>
          <a:p>
            <a:pPr lvl="1"/>
            <a:r>
              <a:rPr lang="en-US" dirty="0"/>
              <a:t>CRME can provide a common application component that can be used like a plug in for all call centers and case management systems built on MS Dynamics.</a:t>
            </a:r>
          </a:p>
          <a:p>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2069751F-4C09-413B-83D6-B2E8DD9F10CA}" type="slidenum">
              <a:rPr lang="en-US" smtClean="0"/>
              <a:pPr>
                <a:defRPr/>
              </a:pPr>
              <a:t>17</a:t>
            </a:fld>
            <a:endParaRPr lang="en-US" dirty="0"/>
          </a:p>
        </p:txBody>
      </p:sp>
    </p:spTree>
    <p:extLst>
      <p:ext uri="{BB962C8B-B14F-4D97-AF65-F5344CB8AC3E}">
        <p14:creationId xmlns:p14="http://schemas.microsoft.com/office/powerpoint/2010/main" val="4065221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Partners Integration</a:t>
            </a:r>
            <a:endParaRPr lang="en-US" dirty="0"/>
          </a:p>
        </p:txBody>
      </p:sp>
      <p:sp>
        <p:nvSpPr>
          <p:cNvPr id="3" name="Content Placeholder 2"/>
          <p:cNvSpPr>
            <a:spLocks noGrp="1"/>
          </p:cNvSpPr>
          <p:nvPr>
            <p:ph idx="1"/>
          </p:nvPr>
        </p:nvSpPr>
        <p:spPr/>
        <p:txBody>
          <a:bodyPr>
            <a:normAutofit/>
          </a:bodyPr>
          <a:lstStyle/>
          <a:p>
            <a:pPr lvl="0"/>
            <a:r>
              <a:rPr lang="en-US" dirty="0" smtClean="0"/>
              <a:t>The </a:t>
            </a:r>
            <a:r>
              <a:rPr lang="en-US" dirty="0"/>
              <a:t>ability to request/reschedule/cancel appointments with external partners is needed.</a:t>
            </a:r>
          </a:p>
          <a:p>
            <a:pPr lvl="0"/>
            <a:r>
              <a:rPr lang="en-US" dirty="0"/>
              <a:t>The ability for external partners to request/reschedule/cancel appointments with VA is needed.</a:t>
            </a:r>
          </a:p>
          <a:p>
            <a:pPr lvl="0"/>
            <a:r>
              <a:rPr lang="en-US" dirty="0"/>
              <a:t>This capability should be </a:t>
            </a:r>
            <a:r>
              <a:rPr lang="en-US" dirty="0" smtClean="0"/>
              <a:t>provided </a:t>
            </a:r>
            <a:r>
              <a:rPr lang="en-US" dirty="0"/>
              <a:t>through </a:t>
            </a:r>
            <a:r>
              <a:rPr lang="en-US" dirty="0" err="1"/>
              <a:t>NwHIN</a:t>
            </a:r>
            <a:r>
              <a:rPr lang="en-US" dirty="0"/>
              <a:t>/VLER </a:t>
            </a:r>
            <a:r>
              <a:rPr lang="en-US" dirty="0" err="1"/>
              <a:t>eHealth</a:t>
            </a:r>
            <a:r>
              <a:rPr lang="en-US" dirty="0"/>
              <a:t> </a:t>
            </a:r>
            <a:r>
              <a:rPr lang="en-US" dirty="0" smtClean="0"/>
              <a:t>Gateway </a:t>
            </a:r>
            <a:endParaRPr lang="en-US" dirty="0"/>
          </a:p>
          <a:p>
            <a:r>
              <a:rPr lang="en-US" dirty="0" smtClean="0"/>
              <a:t>We are exploring other scheduling standards and service offerings for exchanging scheduling data</a:t>
            </a:r>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2069751F-4C09-413B-83D6-B2E8DD9F10CA}" type="slidenum">
              <a:rPr lang="en-US" smtClean="0"/>
              <a:pPr>
                <a:defRPr/>
              </a:pPr>
              <a:t>18</a:t>
            </a:fld>
            <a:endParaRPr lang="en-US" dirty="0"/>
          </a:p>
        </p:txBody>
      </p:sp>
    </p:spTree>
    <p:extLst>
      <p:ext uri="{BB962C8B-B14F-4D97-AF65-F5344CB8AC3E}">
        <p14:creationId xmlns:p14="http://schemas.microsoft.com/office/powerpoint/2010/main" val="16062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239000" cy="1066800"/>
          </a:xfrm>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As-Is</a:t>
            </a:r>
            <a:r>
              <a:rPr lang="en-US" baseline="0" dirty="0" smtClean="0"/>
              <a:t> System Integration View</a:t>
            </a:r>
          </a:p>
          <a:p>
            <a:r>
              <a:rPr lang="en-US" baseline="0" dirty="0" smtClean="0"/>
              <a:t>Busines</a:t>
            </a:r>
            <a:r>
              <a:rPr lang="en-US" dirty="0" smtClean="0"/>
              <a:t>s Process Framework</a:t>
            </a:r>
          </a:p>
          <a:p>
            <a:r>
              <a:rPr lang="en-US" dirty="0" smtClean="0"/>
              <a:t>High-level Sequencing Priorities</a:t>
            </a:r>
          </a:p>
          <a:p>
            <a:r>
              <a:rPr lang="en-US" dirty="0" smtClean="0"/>
              <a:t>Key Capabilities</a:t>
            </a:r>
          </a:p>
          <a:p>
            <a:pPr lvl="1"/>
            <a:r>
              <a:rPr lang="en-US" dirty="0" smtClean="0"/>
              <a:t>Supporting</a:t>
            </a:r>
          </a:p>
          <a:p>
            <a:pPr lvl="1"/>
            <a:r>
              <a:rPr lang="en-US" dirty="0" smtClean="0"/>
              <a:t>Enabled</a:t>
            </a:r>
          </a:p>
          <a:p>
            <a:r>
              <a:rPr lang="en-US" dirty="0" err="1" smtClean="0"/>
              <a:t>VistA</a:t>
            </a:r>
            <a:r>
              <a:rPr lang="en-US" dirty="0" smtClean="0"/>
              <a:t> Scheduling Integration</a:t>
            </a:r>
          </a:p>
          <a:p>
            <a:r>
              <a:rPr lang="en-US" dirty="0" smtClean="0"/>
              <a:t>Other Scheduling Integrations</a:t>
            </a:r>
          </a:p>
          <a:p>
            <a:r>
              <a:rPr lang="en-US" dirty="0" smtClean="0"/>
              <a:t>Other Architecture Considerations</a:t>
            </a:r>
          </a:p>
          <a:p>
            <a:endParaRPr lang="en-US" dirty="0" smtClean="0"/>
          </a:p>
          <a:p>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2069751F-4C09-413B-83D6-B2E8DD9F10CA}" type="slidenum">
              <a:rPr lang="en-US" smtClean="0"/>
              <a:pPr>
                <a:defRPr/>
              </a:pPr>
              <a:t>1</a:t>
            </a:fld>
            <a:endParaRPr lang="en-US" dirty="0"/>
          </a:p>
        </p:txBody>
      </p:sp>
    </p:spTree>
    <p:extLst>
      <p:ext uri="{BB962C8B-B14F-4D97-AF65-F5344CB8AC3E}">
        <p14:creationId xmlns:p14="http://schemas.microsoft.com/office/powerpoint/2010/main" val="1892323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Integration</a:t>
            </a:r>
            <a:endParaRPr lang="en-US" dirty="0"/>
          </a:p>
        </p:txBody>
      </p:sp>
      <p:sp>
        <p:nvSpPr>
          <p:cNvPr id="3" name="Content Placeholder 2"/>
          <p:cNvSpPr>
            <a:spLocks noGrp="1"/>
          </p:cNvSpPr>
          <p:nvPr>
            <p:ph idx="1"/>
          </p:nvPr>
        </p:nvSpPr>
        <p:spPr/>
        <p:txBody>
          <a:bodyPr>
            <a:normAutofit/>
          </a:bodyPr>
          <a:lstStyle/>
          <a:p>
            <a:pPr lvl="0"/>
            <a:r>
              <a:rPr lang="en-US" dirty="0" smtClean="0"/>
              <a:t>The Commercial off the Shelf (COTS) scheduling product handles </a:t>
            </a:r>
            <a:r>
              <a:rPr lang="en-US" dirty="0" smtClean="0"/>
              <a:t>workflow and operational related reports.</a:t>
            </a:r>
          </a:p>
          <a:p>
            <a:pPr lvl="0"/>
            <a:r>
              <a:rPr lang="en-US" dirty="0" smtClean="0"/>
              <a:t>VA </a:t>
            </a:r>
            <a:r>
              <a:rPr lang="en-US" dirty="0" smtClean="0"/>
              <a:t>needs the ability to produce performance reports and national level </a:t>
            </a:r>
            <a:r>
              <a:rPr lang="en-US" dirty="0" smtClean="0"/>
              <a:t>reports; Expectation </a:t>
            </a:r>
            <a:r>
              <a:rPr lang="en-US" dirty="0" smtClean="0"/>
              <a:t>is COTS can export necessary information</a:t>
            </a:r>
          </a:p>
          <a:p>
            <a:pPr lvl="0"/>
            <a:r>
              <a:rPr lang="en-US" dirty="0" smtClean="0"/>
              <a:t>Handled via </a:t>
            </a:r>
            <a:r>
              <a:rPr lang="en-US" dirty="0" smtClean="0"/>
              <a:t>VHA’s Corporate </a:t>
            </a:r>
            <a:r>
              <a:rPr lang="en-US" dirty="0" smtClean="0"/>
              <a:t>Data Warehouse (CDW)</a:t>
            </a:r>
          </a:p>
          <a:p>
            <a:pPr lvl="1"/>
            <a:r>
              <a:rPr lang="en-US" dirty="0" smtClean="0"/>
              <a:t>Ability to write real-time updates to CDW</a:t>
            </a:r>
          </a:p>
          <a:p>
            <a:pPr lvl="1"/>
            <a:r>
              <a:rPr lang="en-US" dirty="0" smtClean="0"/>
              <a:t>Ability to write periodic updates thru </a:t>
            </a:r>
            <a:r>
              <a:rPr lang="en-US" dirty="0" smtClean="0"/>
              <a:t>ETL  processes/tools, </a:t>
            </a:r>
            <a:r>
              <a:rPr lang="en-US" dirty="0" smtClean="0"/>
              <a:t>via COTS product</a:t>
            </a:r>
          </a:p>
          <a:p>
            <a:pPr lvl="1"/>
            <a:r>
              <a:rPr lang="en-US" dirty="0" smtClean="0"/>
              <a:t>Use existing Business Intelligence tools </a:t>
            </a:r>
            <a:endParaRPr lang="en-US" dirty="0"/>
          </a:p>
          <a:p>
            <a:pPr lvl="0"/>
            <a:r>
              <a:rPr lang="en-US" dirty="0" smtClean="0"/>
              <a:t>VA is currently reviewing best practices for data warehouse reporting and its processes for using CDW</a:t>
            </a:r>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2069751F-4C09-413B-83D6-B2E8DD9F10CA}" type="slidenum">
              <a:rPr lang="en-US" smtClean="0"/>
              <a:pPr>
                <a:defRPr/>
              </a:pPr>
              <a:t>19</a:t>
            </a:fld>
            <a:endParaRPr lang="en-US" dirty="0"/>
          </a:p>
        </p:txBody>
      </p:sp>
    </p:spTree>
    <p:extLst>
      <p:ext uri="{BB962C8B-B14F-4D97-AF65-F5344CB8AC3E}">
        <p14:creationId xmlns:p14="http://schemas.microsoft.com/office/powerpoint/2010/main" val="3478593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Architecture Considerations</a:t>
            </a:r>
            <a:endParaRPr lang="en-US" dirty="0"/>
          </a:p>
        </p:txBody>
      </p:sp>
      <p:sp>
        <p:nvSpPr>
          <p:cNvPr id="3" name="Content Placeholder 2"/>
          <p:cNvSpPr>
            <a:spLocks noGrp="1"/>
          </p:cNvSpPr>
          <p:nvPr>
            <p:ph idx="1"/>
          </p:nvPr>
        </p:nvSpPr>
        <p:spPr/>
        <p:txBody>
          <a:bodyPr/>
          <a:lstStyle/>
          <a:p>
            <a:pPr lvl="0"/>
            <a:r>
              <a:rPr lang="en-US" dirty="0" smtClean="0"/>
              <a:t>Available Now</a:t>
            </a:r>
          </a:p>
          <a:p>
            <a:pPr lvl="1"/>
            <a:r>
              <a:rPr lang="en-US" dirty="0" smtClean="0"/>
              <a:t>Enterprise Technical Architecture</a:t>
            </a:r>
          </a:p>
          <a:p>
            <a:pPr lvl="2"/>
            <a:r>
              <a:rPr lang="en-US" dirty="0" smtClean="0"/>
              <a:t>Published/Regular updates</a:t>
            </a:r>
          </a:p>
          <a:p>
            <a:pPr lvl="1"/>
            <a:r>
              <a:rPr lang="en-US" dirty="0" smtClean="0"/>
              <a:t>Enterprise Shared Services Guidance</a:t>
            </a:r>
          </a:p>
          <a:p>
            <a:pPr lvl="2"/>
            <a:r>
              <a:rPr lang="en-US" dirty="0" smtClean="0"/>
              <a:t>Published as part of the Enterprise Technical Architecture</a:t>
            </a:r>
          </a:p>
          <a:p>
            <a:pPr lvl="0"/>
            <a:r>
              <a:rPr lang="en-US" dirty="0" smtClean="0"/>
              <a:t>Underway</a:t>
            </a:r>
          </a:p>
          <a:p>
            <a:pPr lvl="1"/>
            <a:r>
              <a:rPr lang="en-US" dirty="0" smtClean="0"/>
              <a:t>SOA Center of Excellence</a:t>
            </a:r>
          </a:p>
          <a:p>
            <a:pPr lvl="1"/>
            <a:r>
              <a:rPr lang="en-US" dirty="0" smtClean="0"/>
              <a:t>Enterprise Registry/Repository</a:t>
            </a:r>
          </a:p>
          <a:p>
            <a:pPr lvl="1"/>
            <a:r>
              <a:rPr lang="en-US" dirty="0" smtClean="0"/>
              <a:t>Enterprise Messaging Infrastructure </a:t>
            </a:r>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fld id="{2069751F-4C09-413B-83D6-B2E8DD9F10CA}" type="slidenum">
              <a:rPr lang="en-US" smtClean="0"/>
              <a:pPr/>
              <a:t>20</a:t>
            </a:fld>
            <a:endParaRPr lang="en-US" dirty="0"/>
          </a:p>
        </p:txBody>
      </p:sp>
    </p:spTree>
    <p:extLst>
      <p:ext uri="{BB962C8B-B14F-4D97-AF65-F5344CB8AC3E}">
        <p14:creationId xmlns:p14="http://schemas.microsoft.com/office/powerpoint/2010/main" val="2660822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F34603-1B7A-4255-B6E1-5412BA791DC8}" type="slidenum">
              <a:rPr lang="en-US" smtClean="0"/>
              <a:pPr>
                <a:defRPr/>
              </a:pPr>
              <a:t>2</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8" y="1295400"/>
            <a:ext cx="903994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933599" y="239233"/>
            <a:ext cx="7239000" cy="1066800"/>
          </a:xfrm>
        </p:spPr>
        <p:txBody>
          <a:bodyPr/>
          <a:lstStyle/>
          <a:p>
            <a:r>
              <a:rPr lang="en-US" dirty="0" smtClean="0"/>
              <a:t>Scheduling As-Is Architecture View</a:t>
            </a:r>
            <a:endParaRPr lang="en-US" dirty="0"/>
          </a:p>
        </p:txBody>
      </p:sp>
    </p:spTree>
    <p:extLst>
      <p:ext uri="{BB962C8B-B14F-4D97-AF65-F5344CB8AC3E}">
        <p14:creationId xmlns:p14="http://schemas.microsoft.com/office/powerpoint/2010/main" val="3119485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Business Process Framework</a:t>
            </a:r>
            <a:endParaRPr lang="en-US" dirty="0"/>
          </a:p>
        </p:txBody>
      </p:sp>
      <p:sp>
        <p:nvSpPr>
          <p:cNvPr id="6" name="Rectangle 2"/>
          <p:cNvSpPr>
            <a:spLocks noChangeArrowheads="1"/>
          </p:cNvSpPr>
          <p:nvPr/>
        </p:nvSpPr>
        <p:spPr bwMode="auto">
          <a:xfrm>
            <a:off x="1573427" y="18782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66800"/>
            <a:ext cx="7666560" cy="5628844"/>
          </a:xfrm>
          <a:prstGeom prst="rect">
            <a:avLst/>
          </a:prstGeom>
        </p:spPr>
      </p:pic>
      <p:sp>
        <p:nvSpPr>
          <p:cNvPr id="3" name="Slide Number Placeholder 2"/>
          <p:cNvSpPr>
            <a:spLocks noGrp="1"/>
          </p:cNvSpPr>
          <p:nvPr>
            <p:ph type="sldNum" sz="quarter" idx="10"/>
          </p:nvPr>
        </p:nvSpPr>
        <p:spPr/>
        <p:txBody>
          <a:bodyPr/>
          <a:lstStyle/>
          <a:p>
            <a:pPr>
              <a:defRPr/>
            </a:pPr>
            <a:fld id="{C32E41BC-F3C7-4440-964A-79A2B9AB8CF4}" type="slidenum">
              <a:rPr lang="en-US" smtClean="0"/>
              <a:pPr>
                <a:defRPr/>
              </a:pPr>
              <a:t>3</a:t>
            </a:fld>
            <a:endParaRPr lang="en-US" dirty="0"/>
          </a:p>
        </p:txBody>
      </p:sp>
    </p:spTree>
    <p:extLst>
      <p:ext uri="{BB962C8B-B14F-4D97-AF65-F5344CB8AC3E}">
        <p14:creationId xmlns:p14="http://schemas.microsoft.com/office/powerpoint/2010/main" val="765602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Level Integration Priorities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VistA</a:t>
            </a:r>
            <a:r>
              <a:rPr lang="en-US" dirty="0" smtClean="0"/>
              <a:t> Scheduling Adapter</a:t>
            </a:r>
          </a:p>
          <a:p>
            <a:pPr lvl="1"/>
            <a:r>
              <a:rPr lang="en-US" dirty="0" smtClean="0"/>
              <a:t>Clinical Video Tele-conferencing (CVT)</a:t>
            </a:r>
          </a:p>
          <a:p>
            <a:r>
              <a:rPr lang="en-US" dirty="0" smtClean="0"/>
              <a:t>Medical Appointment Scheduling System  (Phase 1B)</a:t>
            </a:r>
          </a:p>
          <a:p>
            <a:r>
              <a:rPr lang="en-US" dirty="0" smtClean="0"/>
              <a:t>Priority VA Integrations </a:t>
            </a:r>
            <a:r>
              <a:rPr lang="en-US" dirty="0"/>
              <a:t>(concurrent development</a:t>
            </a:r>
            <a:r>
              <a:rPr lang="en-US" dirty="0" smtClean="0"/>
              <a:t>)</a:t>
            </a:r>
          </a:p>
          <a:p>
            <a:pPr lvl="1"/>
            <a:r>
              <a:rPr lang="en-US" dirty="0" smtClean="0"/>
              <a:t>Disability Evaluation Assessment Program (DEAP)</a:t>
            </a:r>
            <a:endParaRPr lang="en-US" dirty="0"/>
          </a:p>
          <a:p>
            <a:pPr lvl="1"/>
            <a:r>
              <a:rPr lang="en-US" dirty="0"/>
              <a:t>Burn Pit</a:t>
            </a:r>
          </a:p>
          <a:p>
            <a:r>
              <a:rPr lang="en-US" dirty="0" smtClean="0"/>
              <a:t>Customer Channel Integrations</a:t>
            </a:r>
          </a:p>
          <a:p>
            <a:pPr lvl="1"/>
            <a:r>
              <a:rPr lang="en-US" dirty="0"/>
              <a:t>Self Service</a:t>
            </a:r>
          </a:p>
          <a:p>
            <a:pPr lvl="1"/>
            <a:r>
              <a:rPr lang="en-US" dirty="0"/>
              <a:t>Call Centers</a:t>
            </a:r>
          </a:p>
          <a:p>
            <a:pPr lvl="1"/>
            <a:r>
              <a:rPr lang="en-US" dirty="0"/>
              <a:t>Case Management</a:t>
            </a:r>
          </a:p>
          <a:p>
            <a:r>
              <a:rPr lang="en-US" dirty="0" smtClean="0"/>
              <a:t>External Partner Integrations </a:t>
            </a:r>
            <a:endParaRPr lang="en-US" dirty="0" smtClean="0">
              <a:solidFill>
                <a:srgbClr val="FF0000"/>
              </a:solidFill>
            </a:endParaRPr>
          </a:p>
          <a:p>
            <a:pPr lvl="1"/>
            <a:r>
              <a:rPr lang="en-US" dirty="0" err="1"/>
              <a:t>DoD</a:t>
            </a:r>
            <a:r>
              <a:rPr lang="en-US" dirty="0"/>
              <a:t>, </a:t>
            </a:r>
            <a:r>
              <a:rPr lang="en-US" dirty="0" err="1" smtClean="0"/>
              <a:t>NwHealth</a:t>
            </a:r>
            <a:r>
              <a:rPr lang="en-US" dirty="0" smtClean="0"/>
              <a:t> </a:t>
            </a:r>
            <a:r>
              <a:rPr lang="en-US" dirty="0" err="1" smtClean="0"/>
              <a:t>Informaiton</a:t>
            </a:r>
            <a:r>
              <a:rPr lang="en-US" dirty="0" smtClean="0"/>
              <a:t> Network (</a:t>
            </a:r>
            <a:r>
              <a:rPr lang="en-US" dirty="0" err="1" smtClean="0"/>
              <a:t>NwHIN</a:t>
            </a:r>
            <a:r>
              <a:rPr lang="en-US" dirty="0" smtClean="0"/>
              <a:t>)</a:t>
            </a:r>
            <a:r>
              <a:rPr lang="en-US" dirty="0" smtClean="0"/>
              <a:t>, </a:t>
            </a:r>
            <a:r>
              <a:rPr lang="en-US" dirty="0" smtClean="0"/>
              <a:t>potentially any healthcare provider</a:t>
            </a:r>
            <a:endParaRPr lang="en-US" dirty="0"/>
          </a:p>
          <a:p>
            <a:r>
              <a:rPr lang="en-US" dirty="0" smtClean="0"/>
              <a:t>Legacy Interface Migration</a:t>
            </a:r>
          </a:p>
          <a:p>
            <a:pPr lvl="1"/>
            <a:r>
              <a:rPr lang="en-US" dirty="0"/>
              <a:t>External Consumer Integrations</a:t>
            </a:r>
          </a:p>
          <a:p>
            <a:pPr lvl="1"/>
            <a:r>
              <a:rPr lang="en-US" dirty="0" err="1" smtClean="0"/>
              <a:t>VistA</a:t>
            </a:r>
            <a:r>
              <a:rPr lang="en-US" dirty="0" smtClean="0"/>
              <a:t> Integrations</a:t>
            </a:r>
          </a:p>
          <a:p>
            <a:pPr lvl="1"/>
            <a:endParaRPr lang="en-US" dirty="0" smtClean="0"/>
          </a:p>
          <a:p>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2069751F-4C09-413B-83D6-B2E8DD9F10CA}" type="slidenum">
              <a:rPr lang="en-US" smtClean="0"/>
              <a:pPr>
                <a:defRPr/>
              </a:pPr>
              <a:t>4</a:t>
            </a:fld>
            <a:endParaRPr lang="en-US" dirty="0"/>
          </a:p>
        </p:txBody>
      </p:sp>
    </p:spTree>
    <p:extLst>
      <p:ext uri="{BB962C8B-B14F-4D97-AF65-F5344CB8AC3E}">
        <p14:creationId xmlns:p14="http://schemas.microsoft.com/office/powerpoint/2010/main" val="2447992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Supporting Capabilities </a:t>
            </a:r>
            <a:r>
              <a:rPr lang="en-US" dirty="0"/>
              <a:t/>
            </a:r>
            <a:br>
              <a:rPr lang="en-US" dirty="0"/>
            </a:br>
            <a:r>
              <a:rPr lang="en-US" dirty="0" smtClean="0"/>
              <a:t>Unique to the VA’s Environment</a:t>
            </a:r>
            <a:endParaRPr lang="en-US" dirty="0"/>
          </a:p>
        </p:txBody>
      </p:sp>
      <p:sp>
        <p:nvSpPr>
          <p:cNvPr id="3" name="Content Placeholder 2"/>
          <p:cNvSpPr>
            <a:spLocks noGrp="1"/>
          </p:cNvSpPr>
          <p:nvPr>
            <p:ph idx="1"/>
          </p:nvPr>
        </p:nvSpPr>
        <p:spPr>
          <a:xfrm>
            <a:off x="457200" y="1066800"/>
            <a:ext cx="8229600" cy="5486400"/>
          </a:xfrm>
        </p:spPr>
        <p:txBody>
          <a:bodyPr>
            <a:normAutofit fontScale="85000" lnSpcReduction="20000"/>
          </a:bodyPr>
          <a:lstStyle/>
          <a:p>
            <a:endParaRPr lang="en-US" dirty="0" smtClean="0"/>
          </a:p>
          <a:p>
            <a:r>
              <a:rPr lang="en-US" dirty="0" smtClean="0"/>
              <a:t>Push Appointments into </a:t>
            </a:r>
            <a:r>
              <a:rPr lang="en-US" dirty="0" err="1" smtClean="0"/>
              <a:t>VistA</a:t>
            </a:r>
            <a:endParaRPr lang="en-US" dirty="0" smtClean="0"/>
          </a:p>
          <a:p>
            <a:pPr lvl="1"/>
            <a:r>
              <a:rPr lang="en-US" dirty="0" err="1" smtClean="0"/>
              <a:t>VistA</a:t>
            </a:r>
            <a:r>
              <a:rPr lang="en-US" dirty="0" smtClean="0"/>
              <a:t> Scheduling Adapter</a:t>
            </a:r>
          </a:p>
          <a:p>
            <a:r>
              <a:rPr lang="en-US" dirty="0" smtClean="0"/>
              <a:t>Read Data from </a:t>
            </a:r>
            <a:r>
              <a:rPr lang="en-US" dirty="0" err="1" smtClean="0"/>
              <a:t>VistA</a:t>
            </a:r>
            <a:endParaRPr lang="en-US" dirty="0" smtClean="0"/>
          </a:p>
          <a:p>
            <a:pPr lvl="1"/>
            <a:r>
              <a:rPr lang="en-US" dirty="0" err="1"/>
              <a:t>VistA</a:t>
            </a:r>
            <a:r>
              <a:rPr lang="en-US" dirty="0"/>
              <a:t> Adapters </a:t>
            </a:r>
            <a:r>
              <a:rPr lang="en-US" dirty="0" smtClean="0"/>
              <a:t>(such as: </a:t>
            </a:r>
            <a:r>
              <a:rPr lang="en-US" dirty="0" smtClean="0"/>
              <a:t>Primary Care Management Module (PCMM), </a:t>
            </a:r>
            <a:r>
              <a:rPr lang="en-US" dirty="0"/>
              <a:t>TIU, Registration, Beneficiary Travel)</a:t>
            </a:r>
          </a:p>
          <a:p>
            <a:r>
              <a:rPr lang="en-US" dirty="0" smtClean="0"/>
              <a:t>Read Health Enrollment Information</a:t>
            </a:r>
          </a:p>
          <a:p>
            <a:pPr lvl="1"/>
            <a:r>
              <a:rPr lang="en-US" b="1" dirty="0" smtClean="0"/>
              <a:t>Enrollment &amp; Eligibility Service</a:t>
            </a:r>
          </a:p>
          <a:p>
            <a:r>
              <a:rPr lang="en-US" dirty="0" smtClean="0"/>
              <a:t>Enterprise Person/Customer Services</a:t>
            </a:r>
          </a:p>
          <a:p>
            <a:pPr lvl="1"/>
            <a:r>
              <a:rPr lang="en-US" b="1" dirty="0"/>
              <a:t>Identity Management</a:t>
            </a:r>
          </a:p>
          <a:p>
            <a:pPr lvl="1"/>
            <a:r>
              <a:rPr lang="en-US" b="1" dirty="0" smtClean="0"/>
              <a:t>Military Service Information</a:t>
            </a:r>
          </a:p>
          <a:p>
            <a:pPr lvl="1"/>
            <a:r>
              <a:rPr lang="en-US" dirty="0" smtClean="0"/>
              <a:t>Demographic Information</a:t>
            </a:r>
          </a:p>
          <a:p>
            <a:pPr lvl="1"/>
            <a:r>
              <a:rPr lang="en-US" u="sng" dirty="0" smtClean="0"/>
              <a:t>Contact Information</a:t>
            </a:r>
          </a:p>
          <a:p>
            <a:pPr lvl="1"/>
            <a:r>
              <a:rPr lang="en-US" b="1" dirty="0" smtClean="0"/>
              <a:t>Preferences</a:t>
            </a:r>
          </a:p>
          <a:p>
            <a:r>
              <a:rPr lang="en-US" dirty="0" smtClean="0"/>
              <a:t>User Provisioning</a:t>
            </a:r>
          </a:p>
          <a:p>
            <a:pPr lvl="1"/>
            <a:r>
              <a:rPr lang="en-US" u="sng" dirty="0" smtClean="0"/>
              <a:t>IAM and </a:t>
            </a:r>
            <a:r>
              <a:rPr lang="en-US" u="sng" dirty="0" err="1" smtClean="0"/>
              <a:t>VistA</a:t>
            </a:r>
            <a:r>
              <a:rPr lang="en-US" u="sng" dirty="0" smtClean="0"/>
              <a:t> Kernel Integration</a:t>
            </a:r>
          </a:p>
          <a:p>
            <a:r>
              <a:rPr lang="en-US" sz="2500" dirty="0"/>
              <a:t>Correspondence</a:t>
            </a:r>
          </a:p>
          <a:p>
            <a:pPr lvl="1"/>
            <a:r>
              <a:rPr lang="en-US" u="sng" dirty="0"/>
              <a:t>Correspondence Templates</a:t>
            </a:r>
          </a:p>
          <a:p>
            <a:pPr lvl="1"/>
            <a:r>
              <a:rPr lang="en-US" u="sng" dirty="0"/>
              <a:t>Correspondence Rules</a:t>
            </a:r>
          </a:p>
          <a:p>
            <a:pPr lvl="1"/>
            <a:r>
              <a:rPr lang="en-US" u="sng" dirty="0"/>
              <a:t>PDF Generation</a:t>
            </a:r>
          </a:p>
          <a:p>
            <a:pPr lvl="1"/>
            <a:r>
              <a:rPr lang="en-US" u="sng" dirty="0"/>
              <a:t>Document </a:t>
            </a:r>
            <a:r>
              <a:rPr lang="en-US" u="sng" dirty="0" smtClean="0"/>
              <a:t>Archiving</a:t>
            </a:r>
            <a:endParaRPr lang="en-US" u="sng"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2069751F-4C09-413B-83D6-B2E8DD9F10CA}" type="slidenum">
              <a:rPr lang="en-US" smtClean="0"/>
              <a:pPr>
                <a:defRPr/>
              </a:pPr>
              <a:t>5</a:t>
            </a:fld>
            <a:endParaRPr lang="en-US" dirty="0"/>
          </a:p>
        </p:txBody>
      </p:sp>
    </p:spTree>
    <p:extLst>
      <p:ext uri="{BB962C8B-B14F-4D97-AF65-F5344CB8AC3E}">
        <p14:creationId xmlns:p14="http://schemas.microsoft.com/office/powerpoint/2010/main" val="1764254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Supporting Capabilities</a:t>
            </a:r>
            <a:r>
              <a:rPr lang="en-US" dirty="0"/>
              <a:t/>
            </a:r>
            <a:br>
              <a:rPr lang="en-US" dirty="0"/>
            </a:br>
            <a:r>
              <a:rPr lang="en-US" dirty="0" smtClean="0"/>
              <a:t>Unique to VA’s Environment</a:t>
            </a:r>
            <a:endParaRPr lang="en-US" dirty="0"/>
          </a:p>
        </p:txBody>
      </p:sp>
      <p:sp>
        <p:nvSpPr>
          <p:cNvPr id="3" name="Content Placeholder 2"/>
          <p:cNvSpPr>
            <a:spLocks noGrp="1"/>
          </p:cNvSpPr>
          <p:nvPr>
            <p:ph idx="1"/>
          </p:nvPr>
        </p:nvSpPr>
        <p:spPr>
          <a:xfrm>
            <a:off x="457200" y="1542893"/>
            <a:ext cx="8229600" cy="4534215"/>
          </a:xfrm>
        </p:spPr>
        <p:txBody>
          <a:bodyPr>
            <a:normAutofit/>
          </a:bodyPr>
          <a:lstStyle/>
          <a:p>
            <a:r>
              <a:rPr lang="en-US" sz="1900" dirty="0" smtClean="0"/>
              <a:t>External </a:t>
            </a:r>
            <a:r>
              <a:rPr lang="en-US" sz="1900" dirty="0"/>
              <a:t>Partner </a:t>
            </a:r>
            <a:r>
              <a:rPr lang="en-US" sz="1900" dirty="0" smtClean="0"/>
              <a:t>Integration </a:t>
            </a:r>
          </a:p>
          <a:p>
            <a:pPr lvl="1"/>
            <a:r>
              <a:rPr lang="en-US" sz="1700" b="1" dirty="0" err="1"/>
              <a:t>eHealth</a:t>
            </a:r>
            <a:r>
              <a:rPr lang="en-US" sz="1700" b="1" dirty="0"/>
              <a:t> Gateway</a:t>
            </a:r>
          </a:p>
          <a:p>
            <a:pPr lvl="1"/>
            <a:r>
              <a:rPr lang="en-US" sz="1700" b="1" dirty="0" smtClean="0"/>
              <a:t>Virtual Lifetime Electronic Record (VLER) </a:t>
            </a:r>
            <a:r>
              <a:rPr lang="en-US" sz="1700" b="1" dirty="0" smtClean="0"/>
              <a:t>Gateway</a:t>
            </a:r>
            <a:endParaRPr lang="en-US" sz="1700" b="1" dirty="0"/>
          </a:p>
          <a:p>
            <a:pPr lvl="1"/>
            <a:r>
              <a:rPr lang="en-US" sz="1700" dirty="0"/>
              <a:t>Partner Façade(s)</a:t>
            </a:r>
          </a:p>
          <a:p>
            <a:pPr lvl="1"/>
            <a:r>
              <a:rPr lang="en-US" sz="1700" dirty="0"/>
              <a:t>Request/Cancel/View </a:t>
            </a:r>
            <a:r>
              <a:rPr lang="en-US" sz="1700" dirty="0" smtClean="0"/>
              <a:t>Appointments</a:t>
            </a:r>
          </a:p>
          <a:p>
            <a:r>
              <a:rPr lang="en-US" sz="1900" dirty="0"/>
              <a:t>Enterprise Infrastructure </a:t>
            </a:r>
          </a:p>
          <a:p>
            <a:pPr lvl="1"/>
            <a:r>
              <a:rPr lang="en-US" sz="1700" u="sng" dirty="0" err="1"/>
              <a:t>eMI</a:t>
            </a:r>
            <a:r>
              <a:rPr lang="en-US" sz="1700" dirty="0"/>
              <a:t> – Messaging</a:t>
            </a:r>
          </a:p>
          <a:p>
            <a:pPr lvl="1"/>
            <a:r>
              <a:rPr lang="en-US" sz="1700" dirty="0"/>
              <a:t>VSA – </a:t>
            </a:r>
            <a:r>
              <a:rPr lang="en-US" sz="1700" dirty="0" err="1"/>
              <a:t>VistA</a:t>
            </a:r>
            <a:r>
              <a:rPr lang="en-US" sz="1700" dirty="0"/>
              <a:t> Service Assembler (Federating Platform)</a:t>
            </a:r>
          </a:p>
          <a:p>
            <a:pPr lvl="1"/>
            <a:r>
              <a:rPr lang="en-US" sz="1700" b="1" dirty="0"/>
              <a:t>CDW</a:t>
            </a:r>
            <a:r>
              <a:rPr lang="en-US" sz="1700" dirty="0"/>
              <a:t> – Data Warehouse</a:t>
            </a:r>
          </a:p>
          <a:p>
            <a:pPr lvl="1"/>
            <a:r>
              <a:rPr lang="en-US" sz="1700" b="1" dirty="0"/>
              <a:t>VLER DAS</a:t>
            </a:r>
            <a:r>
              <a:rPr lang="en-US" sz="1700" dirty="0"/>
              <a:t> – Persistence as a Service</a:t>
            </a:r>
          </a:p>
          <a:p>
            <a:endParaRPr lang="en-US" sz="1900" dirty="0"/>
          </a:p>
          <a:p>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2069751F-4C09-413B-83D6-B2E8DD9F10CA}"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475926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Key Capabilities Enabled</a:t>
            </a:r>
            <a:endParaRPr lang="en-US" dirty="0"/>
          </a:p>
        </p:txBody>
      </p:sp>
      <p:sp>
        <p:nvSpPr>
          <p:cNvPr id="3" name="Content Placeholder 2"/>
          <p:cNvSpPr>
            <a:spLocks noGrp="1"/>
          </p:cNvSpPr>
          <p:nvPr>
            <p:ph idx="1"/>
          </p:nvPr>
        </p:nvSpPr>
        <p:spPr>
          <a:xfrm>
            <a:off x="457200" y="1542893"/>
            <a:ext cx="8229600" cy="4534215"/>
          </a:xfrm>
        </p:spPr>
        <p:txBody>
          <a:bodyPr>
            <a:normAutofit/>
          </a:bodyPr>
          <a:lstStyle/>
          <a:p>
            <a:r>
              <a:rPr lang="en-US" sz="2100" dirty="0" smtClean="0"/>
              <a:t>Veteran Facing Applications</a:t>
            </a:r>
          </a:p>
          <a:p>
            <a:pPr lvl="1"/>
            <a:r>
              <a:rPr lang="en-US" sz="1900" dirty="0" smtClean="0"/>
              <a:t>Portal </a:t>
            </a:r>
            <a:r>
              <a:rPr lang="en-US" sz="1900" dirty="0"/>
              <a:t>Integration </a:t>
            </a:r>
            <a:r>
              <a:rPr lang="en-US" sz="1900" dirty="0" smtClean="0"/>
              <a:t>(My </a:t>
            </a:r>
            <a:r>
              <a:rPr lang="en-US" sz="1900" dirty="0" err="1" smtClean="0"/>
              <a:t>HealtheVet</a:t>
            </a:r>
            <a:r>
              <a:rPr lang="en-US" sz="1900" dirty="0" smtClean="0"/>
              <a:t>, </a:t>
            </a:r>
            <a:r>
              <a:rPr lang="en-US" sz="1900" dirty="0" err="1" smtClean="0"/>
              <a:t>eBenefits</a:t>
            </a:r>
            <a:r>
              <a:rPr lang="en-US" sz="1900" dirty="0" smtClean="0"/>
              <a:t>, </a:t>
            </a:r>
            <a:r>
              <a:rPr lang="en-US" sz="1900" dirty="0" err="1" smtClean="0"/>
              <a:t>StakeHolder</a:t>
            </a:r>
            <a:r>
              <a:rPr lang="en-US" sz="1900" dirty="0" smtClean="0"/>
              <a:t> Portal)</a:t>
            </a:r>
            <a:endParaRPr lang="en-US" sz="1900" dirty="0" smtClean="0"/>
          </a:p>
          <a:p>
            <a:pPr lvl="1"/>
            <a:r>
              <a:rPr lang="en-US" sz="1900" dirty="0" smtClean="0"/>
              <a:t>Kiosk Integration</a:t>
            </a:r>
          </a:p>
          <a:p>
            <a:pPr lvl="1"/>
            <a:r>
              <a:rPr lang="en-US" sz="1900" dirty="0" smtClean="0"/>
              <a:t>Mobile Apps</a:t>
            </a:r>
          </a:p>
          <a:p>
            <a:pPr lvl="1"/>
            <a:r>
              <a:rPr lang="en-US" sz="1900" dirty="0"/>
              <a:t>Call Center / Case Management Integration</a:t>
            </a:r>
          </a:p>
          <a:p>
            <a:r>
              <a:rPr lang="en-US" sz="2100" dirty="0" smtClean="0"/>
              <a:t>Veteran Facing Capabilities</a:t>
            </a:r>
          </a:p>
          <a:p>
            <a:pPr lvl="1"/>
            <a:r>
              <a:rPr lang="en-US" sz="1900" dirty="0" smtClean="0"/>
              <a:t>Check-in/Checkout (Encounter </a:t>
            </a:r>
            <a:r>
              <a:rPr lang="en-US" sz="1900" dirty="0"/>
              <a:t>of Care </a:t>
            </a:r>
            <a:r>
              <a:rPr lang="en-US" sz="1900" dirty="0" smtClean="0"/>
              <a:t>Management)</a:t>
            </a:r>
            <a:endParaRPr lang="en-US" sz="1900" dirty="0"/>
          </a:p>
          <a:p>
            <a:pPr lvl="1"/>
            <a:r>
              <a:rPr lang="en-US" sz="1900" dirty="0"/>
              <a:t>Contact Info Management</a:t>
            </a:r>
          </a:p>
          <a:p>
            <a:pPr lvl="1"/>
            <a:r>
              <a:rPr lang="en-US" sz="1900" dirty="0"/>
              <a:t>Preferences Management</a:t>
            </a:r>
          </a:p>
          <a:p>
            <a:pPr lvl="1"/>
            <a:r>
              <a:rPr lang="en-US" sz="1900" dirty="0"/>
              <a:t>Request/Cancel/View </a:t>
            </a:r>
            <a:r>
              <a:rPr lang="en-US" sz="1900" dirty="0" smtClean="0"/>
              <a:t>Appointments</a:t>
            </a:r>
            <a:endParaRPr lang="en-US" sz="1900" dirty="0"/>
          </a:p>
          <a:p>
            <a:pPr lvl="1"/>
            <a:endParaRPr lang="en-US" sz="1700"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2069751F-4C09-413B-83D6-B2E8DD9F10CA}" type="slidenum">
              <a:rPr lang="en-US" smtClean="0"/>
              <a:pPr>
                <a:defRPr/>
              </a:pPr>
              <a:t>7</a:t>
            </a:fld>
            <a:endParaRPr lang="en-US" dirty="0"/>
          </a:p>
        </p:txBody>
      </p:sp>
    </p:spTree>
    <p:extLst>
      <p:ext uri="{BB962C8B-B14F-4D97-AF65-F5344CB8AC3E}">
        <p14:creationId xmlns:p14="http://schemas.microsoft.com/office/powerpoint/2010/main" val="1867028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F34603-1B7A-4255-B6E1-5412BA791DC8}" type="slidenum">
              <a:rPr lang="en-US" smtClean="0"/>
              <a:pPr>
                <a:defRPr/>
              </a:pPr>
              <a:t>8</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46" y="838200"/>
            <a:ext cx="8324473"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124200" y="1143000"/>
            <a:ext cx="4343400" cy="1983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670" y="233359"/>
            <a:ext cx="6360074" cy="584775"/>
          </a:xfrm>
          <a:prstGeom prst="rect">
            <a:avLst/>
          </a:prstGeom>
        </p:spPr>
        <p:txBody>
          <a:bodyPr wrap="none">
            <a:spAutoFit/>
          </a:bodyPr>
          <a:lstStyle/>
          <a:p>
            <a:r>
              <a:rPr lang="en-US" sz="3200" dirty="0" smtClean="0"/>
              <a:t>Scheduling Phase 1 </a:t>
            </a:r>
            <a:r>
              <a:rPr lang="en-US" sz="3200" dirty="0" err="1" smtClean="0"/>
              <a:t>VistA</a:t>
            </a:r>
            <a:r>
              <a:rPr lang="en-US" sz="3200" dirty="0" smtClean="0"/>
              <a:t> Integration</a:t>
            </a:r>
            <a:endParaRPr lang="en-US" sz="3200" dirty="0"/>
          </a:p>
        </p:txBody>
      </p:sp>
    </p:spTree>
    <p:extLst>
      <p:ext uri="{BB962C8B-B14F-4D97-AF65-F5344CB8AC3E}">
        <p14:creationId xmlns:p14="http://schemas.microsoft.com/office/powerpoint/2010/main" val="3993816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IS Palette">
      <a:dk1>
        <a:srgbClr val="4D4E53"/>
      </a:dk1>
      <a:lt1>
        <a:srgbClr val="FFFFFF"/>
      </a:lt1>
      <a:dk2>
        <a:srgbClr val="003F72"/>
      </a:dk2>
      <a:lt2>
        <a:srgbClr val="FFFFFF"/>
      </a:lt2>
      <a:accent1>
        <a:srgbClr val="557630"/>
      </a:accent1>
      <a:accent2>
        <a:srgbClr val="B86125"/>
      </a:accent2>
      <a:accent3>
        <a:srgbClr val="0083BE"/>
      </a:accent3>
      <a:accent4>
        <a:srgbClr val="51324E"/>
      </a:accent4>
      <a:accent5>
        <a:srgbClr val="772432"/>
      </a:accent5>
      <a:accent6>
        <a:srgbClr val="8996A0"/>
      </a:accent6>
      <a:hlink>
        <a:srgbClr val="0032FF"/>
      </a:hlink>
      <a:folHlink>
        <a:srgbClr val="9B32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79D5AFA26800A4C84639D40EC58F526" ma:contentTypeVersion="0" ma:contentTypeDescription="Create a new document." ma:contentTypeScope="" ma:versionID="be337090be579f997777ebb1a3e93365">
  <xsd:schema xmlns:xsd="http://www.w3.org/2001/XMLSchema" xmlns:xs="http://www.w3.org/2001/XMLSchema" xmlns:p="http://schemas.microsoft.com/office/2006/metadata/properties" xmlns:ns2="cdd665a5-4d39-4c80-990a-8a3abca4f55f" targetNamespace="http://schemas.microsoft.com/office/2006/metadata/properties" ma:root="true" ma:fieldsID="864ef3910975cea577542b081d53c0ca" ns2:_="">
    <xsd:import namespace="cdd665a5-4d39-4c80-990a-8a3abca4f55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d665a5-4d39-4c80-990a-8a3abca4f55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cdd665a5-4d39-4c80-990a-8a3abca4f55f">657KNE7CTRDA-6458-35</_dlc_DocId>
    <_dlc_DocIdUrl xmlns="cdd665a5-4d39-4c80-990a-8a3abca4f55f">
      <Url>http://vaww.oed.portal.va.gov/pm/iehr/vista_evolution/PEO/_layouts/DocIdRedir.aspx?ID=657KNE7CTRDA-6458-35</Url>
      <Description>657KNE7CTRDA-6458-35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C91FE2-D879-4772-9EEE-A8A39719A031}">
  <ds:schemaRefs>
    <ds:schemaRef ds:uri="http://schemas.microsoft.com/sharepoint/events"/>
  </ds:schemaRefs>
</ds:datastoreItem>
</file>

<file path=customXml/itemProps2.xml><?xml version="1.0" encoding="utf-8"?>
<ds:datastoreItem xmlns:ds="http://schemas.openxmlformats.org/officeDocument/2006/customXml" ds:itemID="{37BA7A9C-95E7-4631-975D-2512EBFF0C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d665a5-4d39-4c80-990a-8a3abca4f5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A9855C-B9D1-4CD5-98A5-413AE97EBA23}">
  <ds:schemaRefs>
    <ds:schemaRef ds:uri="http://schemas.microsoft.com/office/2006/metadata/properties"/>
    <ds:schemaRef ds:uri="cdd665a5-4d39-4c80-990a-8a3abca4f55f"/>
    <ds:schemaRef ds:uri="http://purl.org/dc/terms/"/>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CA4AA991-D0ED-42F4-8E94-4B71EC9363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1242</TotalTime>
  <Words>1106</Words>
  <Application>Microsoft Office PowerPoint</Application>
  <PresentationFormat>On-screen Show (4:3)</PresentationFormat>
  <Paragraphs>168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OFFICE OF INFORMATION AND TECHNOLOGY</vt:lpstr>
      <vt:lpstr>Agenda</vt:lpstr>
      <vt:lpstr>Scheduling As-Is Architecture View</vt:lpstr>
      <vt:lpstr>Business Process Framework</vt:lpstr>
      <vt:lpstr>High Level Integration Priorities</vt:lpstr>
      <vt:lpstr>Key Supporting Capabilities  Unique to the VA’s Environment</vt:lpstr>
      <vt:lpstr>Key Supporting Capabilities Unique to VA’s Environment</vt:lpstr>
      <vt:lpstr> Key Capabilities Enabled</vt:lpstr>
      <vt:lpstr>PowerPoint Presentation</vt:lpstr>
      <vt:lpstr>Support for other VistA applications using VistA scheduling</vt:lpstr>
      <vt:lpstr>Support for non-VistA applications using VistA scheduling</vt:lpstr>
      <vt:lpstr>Support for MASS scheduling use of legacy VistA applications</vt:lpstr>
      <vt:lpstr>Support for MASS scheduling use of legacy VistA applications</vt:lpstr>
      <vt:lpstr>Clinical Video Teleconferencing (CVT) Integration</vt:lpstr>
      <vt:lpstr>Other Integrations: User Provisioning Integration</vt:lpstr>
      <vt:lpstr>Correspondence and Notification Integration</vt:lpstr>
      <vt:lpstr>Veteran Facing Systems Integration </vt:lpstr>
      <vt:lpstr>Veteran Facing Systems Integration </vt:lpstr>
      <vt:lpstr>External Partners Integration</vt:lpstr>
      <vt:lpstr>Reporting Integration</vt:lpstr>
      <vt:lpstr>Other Architecture Considerations</vt:lpstr>
    </vt:vector>
  </TitlesOfParts>
  <Company>U.S. Department of Veterans Affairs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Document Title</dc:title>
  <dc:subject>Enter Document Subject</dc:subject>
  <dc:creator>U.S. Department of Veterans Affairs, Office of Information and Technology</dc:creator>
  <cp:keywords>Enter document keywords</cp:keywords>
  <cp:lastModifiedBy>Kitts, Denise</cp:lastModifiedBy>
  <cp:revision>137</cp:revision>
  <cp:lastPrinted>2011-05-13T15:25:22Z</cp:lastPrinted>
  <dcterms:created xsi:type="dcterms:W3CDTF">2011-05-12T19:56:03Z</dcterms:created>
  <dcterms:modified xsi:type="dcterms:W3CDTF">2014-06-18T00:47:32Z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reviewed">
    <vt:lpwstr>yyyymmdd</vt:lpwstr>
  </property>
  <property fmtid="{D5CDD505-2E9C-101B-9397-08002B2CF9AE}" pid="3" name="Datecreated">
    <vt:lpwstr>yyyymmdd</vt:lpwstr>
  </property>
  <property fmtid="{D5CDD505-2E9C-101B-9397-08002B2CF9AE}" pid="4" name="Type">
    <vt:lpwstr>General Information</vt:lpwstr>
  </property>
  <property fmtid="{D5CDD505-2E9C-101B-9397-08002B2CF9AE}" pid="5" name="Language">
    <vt:lpwstr>En</vt:lpwstr>
  </property>
  <property fmtid="{D5CDD505-2E9C-101B-9397-08002B2CF9AE}" pid="6" name="Description">
    <vt:lpwstr>This document contains information on how to use the OIT PowerPoint Template.</vt:lpwstr>
  </property>
  <property fmtid="{D5CDD505-2E9C-101B-9397-08002B2CF9AE}" pid="7" name="Creator">
    <vt:lpwstr>U.S. Department of Veterans Affairs</vt:lpwstr>
  </property>
  <property fmtid="{D5CDD505-2E9C-101B-9397-08002B2CF9AE}" pid="8" name="ContentTypeId">
    <vt:lpwstr>0x010100279D5AFA26800A4C84639D40EC58F526</vt:lpwstr>
  </property>
  <property fmtid="{D5CDD505-2E9C-101B-9397-08002B2CF9AE}" pid="9" name="TaxKeyword">
    <vt:lpwstr>42;#Enter document keywords|f53c6682-e794-40f2-a9e3-cdb575156b8c</vt:lpwstr>
  </property>
  <property fmtid="{D5CDD505-2E9C-101B-9397-08002B2CF9AE}" pid="10" name="_dlc_DocIdItemGuid">
    <vt:lpwstr>9f6aa062-3aab-4f71-a3ea-6138fd0b133c</vt:lpwstr>
  </property>
</Properties>
</file>