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0"/>
  </p:notesMasterIdLst>
  <p:sldIdLst>
    <p:sldId id="348" r:id="rId5"/>
    <p:sldId id="487" r:id="rId6"/>
    <p:sldId id="427" r:id="rId7"/>
    <p:sldId id="428" r:id="rId8"/>
    <p:sldId id="429" r:id="rId9"/>
    <p:sldId id="430" r:id="rId10"/>
    <p:sldId id="431" r:id="rId11"/>
    <p:sldId id="432" r:id="rId12"/>
    <p:sldId id="433" r:id="rId13"/>
    <p:sldId id="355" r:id="rId14"/>
    <p:sldId id="411" r:id="rId15"/>
    <p:sldId id="365" r:id="rId16"/>
    <p:sldId id="366" r:id="rId17"/>
    <p:sldId id="367" r:id="rId18"/>
    <p:sldId id="356" r:id="rId19"/>
    <p:sldId id="357" r:id="rId20"/>
    <p:sldId id="358" r:id="rId21"/>
    <p:sldId id="426" r:id="rId22"/>
    <p:sldId id="416" r:id="rId23"/>
    <p:sldId id="417" r:id="rId24"/>
    <p:sldId id="420" r:id="rId25"/>
    <p:sldId id="450" r:id="rId26"/>
    <p:sldId id="452" r:id="rId27"/>
    <p:sldId id="468" r:id="rId28"/>
    <p:sldId id="469" r:id="rId29"/>
    <p:sldId id="471" r:id="rId30"/>
    <p:sldId id="470" r:id="rId31"/>
    <p:sldId id="472" r:id="rId32"/>
    <p:sldId id="473" r:id="rId33"/>
    <p:sldId id="474" r:id="rId34"/>
    <p:sldId id="484" r:id="rId35"/>
    <p:sldId id="485" r:id="rId36"/>
    <p:sldId id="486" r:id="rId37"/>
    <p:sldId id="351" r:id="rId38"/>
    <p:sldId id="352" r:id="rId39"/>
    <p:sldId id="353" r:id="rId40"/>
    <p:sldId id="354" r:id="rId41"/>
    <p:sldId id="378" r:id="rId42"/>
    <p:sldId id="379" r:id="rId43"/>
    <p:sldId id="421" r:id="rId44"/>
    <p:sldId id="382" r:id="rId45"/>
    <p:sldId id="383" r:id="rId46"/>
    <p:sldId id="384" r:id="rId47"/>
    <p:sldId id="385" r:id="rId48"/>
    <p:sldId id="423"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anne DeCruise" initials="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86316" autoAdjust="0"/>
  </p:normalViewPr>
  <p:slideViewPr>
    <p:cSldViewPr>
      <p:cViewPr varScale="1">
        <p:scale>
          <a:sx n="114" d="100"/>
          <a:sy n="114" d="100"/>
        </p:scale>
        <p:origin x="-155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0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838EE-ED1F-485C-B5AA-F975C743A72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3F1B4DDB-8365-4C86-BC0B-9AE35D161571}">
      <dgm:prSet phldrT="[Text]"/>
      <dgm:spPr/>
      <dgm:t>
        <a:bodyPr/>
        <a:lstStyle/>
        <a:p>
          <a:r>
            <a:rPr lang="en-US" dirty="0" smtClean="0"/>
            <a:t>2014</a:t>
          </a:r>
          <a:endParaRPr lang="en-US" dirty="0"/>
        </a:p>
      </dgm:t>
    </dgm:pt>
    <dgm:pt modelId="{01CE0F7B-34EA-4C7D-9123-1B82E3EFA782}" type="parTrans" cxnId="{437576FC-348F-41F8-9DB5-75ECCD0EC80F}">
      <dgm:prSet/>
      <dgm:spPr/>
      <dgm:t>
        <a:bodyPr/>
        <a:lstStyle/>
        <a:p>
          <a:endParaRPr lang="en-US"/>
        </a:p>
      </dgm:t>
    </dgm:pt>
    <dgm:pt modelId="{E8AE1807-59F2-4DC4-8725-2CC0878B75BB}" type="sibTrans" cxnId="{437576FC-348F-41F8-9DB5-75ECCD0EC80F}">
      <dgm:prSet/>
      <dgm:spPr/>
      <dgm:t>
        <a:bodyPr/>
        <a:lstStyle/>
        <a:p>
          <a:endParaRPr lang="en-US"/>
        </a:p>
      </dgm:t>
    </dgm:pt>
    <dgm:pt modelId="{6213EB68-EFE9-44DF-A02F-10D74F18F6B5}">
      <dgm:prSet phldrT="[Text]"/>
      <dgm:spPr/>
      <dgm:t>
        <a:bodyPr/>
        <a:lstStyle/>
        <a:p>
          <a:r>
            <a:rPr lang="en-US" dirty="0" smtClean="0"/>
            <a:t>Initial Care Management Capabilities</a:t>
          </a:r>
          <a:endParaRPr lang="en-US" dirty="0"/>
        </a:p>
      </dgm:t>
    </dgm:pt>
    <dgm:pt modelId="{2E46499A-BECE-420A-B1ED-D287B0A362A2}" type="parTrans" cxnId="{AD8FD868-1F77-4457-A5BC-0E6BFBE9A1CD}">
      <dgm:prSet/>
      <dgm:spPr/>
      <dgm:t>
        <a:bodyPr/>
        <a:lstStyle/>
        <a:p>
          <a:endParaRPr lang="en-US"/>
        </a:p>
      </dgm:t>
    </dgm:pt>
    <dgm:pt modelId="{5944431F-1F7D-4285-B7CF-4C91F7357B4B}" type="sibTrans" cxnId="{AD8FD868-1F77-4457-A5BC-0E6BFBE9A1CD}">
      <dgm:prSet/>
      <dgm:spPr/>
      <dgm:t>
        <a:bodyPr/>
        <a:lstStyle/>
        <a:p>
          <a:endParaRPr lang="en-US"/>
        </a:p>
      </dgm:t>
    </dgm:pt>
    <dgm:pt modelId="{10343E13-C36D-4126-BAF8-7C1E71DD7CE3}">
      <dgm:prSet phldrT="[Text]"/>
      <dgm:spPr/>
      <dgm:t>
        <a:bodyPr/>
        <a:lstStyle/>
        <a:p>
          <a:r>
            <a:rPr lang="en-US" dirty="0" smtClean="0"/>
            <a:t>Core Care Management on  ONC </a:t>
          </a:r>
          <a:r>
            <a:rPr lang="en-US" smtClean="0"/>
            <a:t>Certified Platform</a:t>
          </a:r>
          <a:endParaRPr lang="en-US" dirty="0"/>
        </a:p>
      </dgm:t>
    </dgm:pt>
    <dgm:pt modelId="{8BA6CF21-564D-4608-AB56-CC8AE8724CD6}" type="parTrans" cxnId="{77269892-58F0-472D-BE36-BC332BED3EAA}">
      <dgm:prSet/>
      <dgm:spPr/>
      <dgm:t>
        <a:bodyPr/>
        <a:lstStyle/>
        <a:p>
          <a:endParaRPr lang="en-US"/>
        </a:p>
      </dgm:t>
    </dgm:pt>
    <dgm:pt modelId="{8F226945-8A7E-4536-9C6E-A8B02442723C}" type="sibTrans" cxnId="{77269892-58F0-472D-BE36-BC332BED3EAA}">
      <dgm:prSet/>
      <dgm:spPr/>
      <dgm:t>
        <a:bodyPr/>
        <a:lstStyle/>
        <a:p>
          <a:endParaRPr lang="en-US"/>
        </a:p>
      </dgm:t>
    </dgm:pt>
    <dgm:pt modelId="{193BA8D9-588F-439B-AA95-CE93A39135B8}">
      <dgm:prSet phldrT="[Text]"/>
      <dgm:spPr/>
      <dgm:t>
        <a:bodyPr/>
        <a:lstStyle/>
        <a:p>
          <a:r>
            <a:rPr lang="en-US" dirty="0" smtClean="0"/>
            <a:t>2016</a:t>
          </a:r>
          <a:endParaRPr lang="en-US" dirty="0"/>
        </a:p>
      </dgm:t>
    </dgm:pt>
    <dgm:pt modelId="{F1EB026B-5835-4183-915B-78CAE9C66BB0}" type="parTrans" cxnId="{E788C5B0-66AB-4CD2-8656-27074BFE236A}">
      <dgm:prSet/>
      <dgm:spPr/>
      <dgm:t>
        <a:bodyPr/>
        <a:lstStyle/>
        <a:p>
          <a:endParaRPr lang="en-US"/>
        </a:p>
      </dgm:t>
    </dgm:pt>
    <dgm:pt modelId="{108D587F-BB26-49DD-A90C-DFAC0492827E}" type="sibTrans" cxnId="{E788C5B0-66AB-4CD2-8656-27074BFE236A}">
      <dgm:prSet/>
      <dgm:spPr/>
      <dgm:t>
        <a:bodyPr/>
        <a:lstStyle/>
        <a:p>
          <a:endParaRPr lang="en-US"/>
        </a:p>
      </dgm:t>
    </dgm:pt>
    <dgm:pt modelId="{F10E7DEA-B599-485B-A9E2-D049DF407526}">
      <dgm:prSet phldrT="[Text]"/>
      <dgm:spPr/>
      <dgm:t>
        <a:bodyPr/>
        <a:lstStyle/>
        <a:p>
          <a:r>
            <a:rPr lang="en-US" dirty="0" smtClean="0"/>
            <a:t>Interoperability and Improved Care Management</a:t>
          </a:r>
          <a:endParaRPr lang="en-US" dirty="0"/>
        </a:p>
      </dgm:t>
    </dgm:pt>
    <dgm:pt modelId="{C24E9152-6A78-46BB-924A-1255EA2BBC2F}" type="parTrans" cxnId="{DC2E476D-C797-4B3D-8D6A-AD0EE9F7370B}">
      <dgm:prSet/>
      <dgm:spPr/>
      <dgm:t>
        <a:bodyPr/>
        <a:lstStyle/>
        <a:p>
          <a:endParaRPr lang="en-US"/>
        </a:p>
      </dgm:t>
    </dgm:pt>
    <dgm:pt modelId="{48173E6E-B3A4-457B-9A4D-D81B18A6893C}" type="sibTrans" cxnId="{DC2E476D-C797-4B3D-8D6A-AD0EE9F7370B}">
      <dgm:prSet/>
      <dgm:spPr/>
      <dgm:t>
        <a:bodyPr/>
        <a:lstStyle/>
        <a:p>
          <a:endParaRPr lang="en-US"/>
        </a:p>
      </dgm:t>
    </dgm:pt>
    <dgm:pt modelId="{23930032-B3B3-4D29-B0FF-47D1E1C7785D}">
      <dgm:prSet phldrT="[Text]"/>
      <dgm:spPr/>
      <dgm:t>
        <a:bodyPr/>
        <a:lstStyle/>
        <a:p>
          <a:r>
            <a:rPr lang="en-US" dirty="0" smtClean="0"/>
            <a:t>2017</a:t>
          </a:r>
          <a:endParaRPr lang="en-US" dirty="0"/>
        </a:p>
      </dgm:t>
    </dgm:pt>
    <dgm:pt modelId="{2D39166A-C4B9-4D8A-82E6-A6389F4E101E}" type="parTrans" cxnId="{38A31D75-C1E7-4048-9A03-1BC0E17EEF7C}">
      <dgm:prSet/>
      <dgm:spPr/>
      <dgm:t>
        <a:bodyPr/>
        <a:lstStyle/>
        <a:p>
          <a:endParaRPr lang="en-US"/>
        </a:p>
      </dgm:t>
    </dgm:pt>
    <dgm:pt modelId="{2A28351E-A208-45D6-A499-AE03A493A7D5}" type="sibTrans" cxnId="{38A31D75-C1E7-4048-9A03-1BC0E17EEF7C}">
      <dgm:prSet/>
      <dgm:spPr/>
      <dgm:t>
        <a:bodyPr/>
        <a:lstStyle/>
        <a:p>
          <a:endParaRPr lang="en-US"/>
        </a:p>
      </dgm:t>
    </dgm:pt>
    <dgm:pt modelId="{A147C1BE-036E-4334-8141-CA853208246C}">
      <dgm:prSet phldrT="[Text]"/>
      <dgm:spPr/>
      <dgm:t>
        <a:bodyPr/>
        <a:lstStyle/>
        <a:p>
          <a:r>
            <a:rPr lang="en-US" dirty="0" smtClean="0"/>
            <a:t>Care Coordination</a:t>
          </a:r>
          <a:endParaRPr lang="en-US" dirty="0"/>
        </a:p>
      </dgm:t>
    </dgm:pt>
    <dgm:pt modelId="{32556603-26D3-4966-9C76-B7CEFE7B03BE}" type="parTrans" cxnId="{5446F3DD-5D8C-4FDB-8FCB-C97031FBCD74}">
      <dgm:prSet/>
      <dgm:spPr/>
      <dgm:t>
        <a:bodyPr/>
        <a:lstStyle/>
        <a:p>
          <a:endParaRPr lang="en-US"/>
        </a:p>
      </dgm:t>
    </dgm:pt>
    <dgm:pt modelId="{14AC77A9-D47A-4FF3-8629-D73616ACB95F}" type="sibTrans" cxnId="{5446F3DD-5D8C-4FDB-8FCB-C97031FBCD74}">
      <dgm:prSet/>
      <dgm:spPr/>
      <dgm:t>
        <a:bodyPr/>
        <a:lstStyle/>
        <a:p>
          <a:endParaRPr lang="en-US"/>
        </a:p>
      </dgm:t>
    </dgm:pt>
    <dgm:pt modelId="{90869192-94E6-46FB-A70F-34CB8501BEC3}">
      <dgm:prSet phldrT="[Text]"/>
      <dgm:spPr/>
      <dgm:t>
        <a:bodyPr/>
        <a:lstStyle/>
        <a:p>
          <a:r>
            <a:rPr lang="en-US" dirty="0" smtClean="0"/>
            <a:t>2018</a:t>
          </a:r>
          <a:endParaRPr lang="en-US" dirty="0"/>
        </a:p>
      </dgm:t>
    </dgm:pt>
    <dgm:pt modelId="{FDCEADAB-55EC-4768-B747-6A6A98A5642C}" type="parTrans" cxnId="{AA2B2F1C-1364-486E-AD17-F7EBC15DDB34}">
      <dgm:prSet/>
      <dgm:spPr/>
      <dgm:t>
        <a:bodyPr/>
        <a:lstStyle/>
        <a:p>
          <a:endParaRPr lang="en-US"/>
        </a:p>
      </dgm:t>
    </dgm:pt>
    <dgm:pt modelId="{754FE72B-0C7E-45F6-95B2-546955D36409}" type="sibTrans" cxnId="{AA2B2F1C-1364-486E-AD17-F7EBC15DDB34}">
      <dgm:prSet/>
      <dgm:spPr/>
      <dgm:t>
        <a:bodyPr/>
        <a:lstStyle/>
        <a:p>
          <a:endParaRPr lang="en-US"/>
        </a:p>
      </dgm:t>
    </dgm:pt>
    <dgm:pt modelId="{4242AF9B-2F3C-4D82-B6C3-4AC8518FAA6C}">
      <dgm:prSet phldrT="[Text]"/>
      <dgm:spPr/>
      <dgm:t>
        <a:bodyPr/>
        <a:lstStyle/>
        <a:p>
          <a:r>
            <a:rPr lang="en-US" dirty="0" smtClean="0"/>
            <a:t>Colleague EHR                (Gartner Gen 4)</a:t>
          </a:r>
          <a:endParaRPr lang="en-US" dirty="0"/>
        </a:p>
      </dgm:t>
    </dgm:pt>
    <dgm:pt modelId="{7F66FBB0-4B3A-49C9-8EC6-CF5ED0C7639C}" type="parTrans" cxnId="{0369FFAA-351D-48DF-86F6-D02F35D2CA96}">
      <dgm:prSet/>
      <dgm:spPr/>
      <dgm:t>
        <a:bodyPr/>
        <a:lstStyle/>
        <a:p>
          <a:endParaRPr lang="en-US"/>
        </a:p>
      </dgm:t>
    </dgm:pt>
    <dgm:pt modelId="{8A9FB0D0-563B-4F84-AA85-0D70AF5E27EB}" type="sibTrans" cxnId="{0369FFAA-351D-48DF-86F6-D02F35D2CA96}">
      <dgm:prSet/>
      <dgm:spPr/>
      <dgm:t>
        <a:bodyPr/>
        <a:lstStyle/>
        <a:p>
          <a:endParaRPr lang="en-US"/>
        </a:p>
      </dgm:t>
    </dgm:pt>
    <dgm:pt modelId="{B48B96D5-D7F1-4B1B-9EF5-E8EA2F3442F0}">
      <dgm:prSet phldrT="[Text]"/>
      <dgm:spPr/>
      <dgm:t>
        <a:bodyPr/>
        <a:lstStyle/>
        <a:p>
          <a:r>
            <a:rPr lang="en-US" dirty="0" smtClean="0"/>
            <a:t>2015</a:t>
          </a:r>
          <a:endParaRPr lang="en-US" dirty="0"/>
        </a:p>
      </dgm:t>
    </dgm:pt>
    <dgm:pt modelId="{07892607-F5BF-4CFD-89AB-DA0E40AD71F4}" type="sibTrans" cxnId="{AC851709-A2AE-44BC-A061-6650C09D6220}">
      <dgm:prSet/>
      <dgm:spPr/>
      <dgm:t>
        <a:bodyPr/>
        <a:lstStyle/>
        <a:p>
          <a:endParaRPr lang="en-US"/>
        </a:p>
      </dgm:t>
    </dgm:pt>
    <dgm:pt modelId="{D9D8B7CE-EFD9-4601-9E40-5D8D1770A705}" type="parTrans" cxnId="{AC851709-A2AE-44BC-A061-6650C09D6220}">
      <dgm:prSet/>
      <dgm:spPr/>
      <dgm:t>
        <a:bodyPr/>
        <a:lstStyle/>
        <a:p>
          <a:endParaRPr lang="en-US"/>
        </a:p>
      </dgm:t>
    </dgm:pt>
    <dgm:pt modelId="{E480100D-285E-4AA4-A7E5-7EB4A4E8F27A}" type="pres">
      <dgm:prSet presAssocID="{E72838EE-ED1F-485C-B5AA-F975C743A72D}" presName="Name0" presStyleCnt="0">
        <dgm:presLayoutVars>
          <dgm:dir/>
          <dgm:animLvl val="lvl"/>
          <dgm:resizeHandles val="exact"/>
        </dgm:presLayoutVars>
      </dgm:prSet>
      <dgm:spPr/>
      <dgm:t>
        <a:bodyPr/>
        <a:lstStyle/>
        <a:p>
          <a:endParaRPr lang="en-US"/>
        </a:p>
      </dgm:t>
    </dgm:pt>
    <dgm:pt modelId="{EB2265E9-2D0E-46C6-8739-F1E144CAC024}" type="pres">
      <dgm:prSet presAssocID="{3F1B4DDB-8365-4C86-BC0B-9AE35D161571}" presName="vertFlow" presStyleCnt="0"/>
      <dgm:spPr/>
    </dgm:pt>
    <dgm:pt modelId="{BAE29486-6313-432B-B35E-DE185FEFDEE7}" type="pres">
      <dgm:prSet presAssocID="{3F1B4DDB-8365-4C86-BC0B-9AE35D161571}" presName="header" presStyleLbl="node1" presStyleIdx="0" presStyleCnt="5"/>
      <dgm:spPr/>
      <dgm:t>
        <a:bodyPr/>
        <a:lstStyle/>
        <a:p>
          <a:endParaRPr lang="en-US"/>
        </a:p>
      </dgm:t>
    </dgm:pt>
    <dgm:pt modelId="{4794D5B5-081D-4979-92A5-D76BD8BCBDBC}" type="pres">
      <dgm:prSet presAssocID="{2E46499A-BECE-420A-B1ED-D287B0A362A2}" presName="parTrans" presStyleLbl="sibTrans2D1" presStyleIdx="0" presStyleCnt="5"/>
      <dgm:spPr/>
      <dgm:t>
        <a:bodyPr/>
        <a:lstStyle/>
        <a:p>
          <a:endParaRPr lang="en-US"/>
        </a:p>
      </dgm:t>
    </dgm:pt>
    <dgm:pt modelId="{ACB22E5C-F89E-45AD-B3C6-378B484CA599}" type="pres">
      <dgm:prSet presAssocID="{6213EB68-EFE9-44DF-A02F-10D74F18F6B5}" presName="child" presStyleLbl="alignAccFollowNode1" presStyleIdx="0" presStyleCnt="5">
        <dgm:presLayoutVars>
          <dgm:chMax val="0"/>
          <dgm:bulletEnabled val="1"/>
        </dgm:presLayoutVars>
      </dgm:prSet>
      <dgm:spPr/>
      <dgm:t>
        <a:bodyPr/>
        <a:lstStyle/>
        <a:p>
          <a:endParaRPr lang="en-US"/>
        </a:p>
      </dgm:t>
    </dgm:pt>
    <dgm:pt modelId="{CC3FDCDC-CB16-41A4-9D1F-A95DF5C09EF0}" type="pres">
      <dgm:prSet presAssocID="{3F1B4DDB-8365-4C86-BC0B-9AE35D161571}" presName="hSp" presStyleCnt="0"/>
      <dgm:spPr/>
    </dgm:pt>
    <dgm:pt modelId="{FE5590D7-A739-4B67-B9E3-8C6C8A6007DE}" type="pres">
      <dgm:prSet presAssocID="{B48B96D5-D7F1-4B1B-9EF5-E8EA2F3442F0}" presName="vertFlow" presStyleCnt="0"/>
      <dgm:spPr/>
    </dgm:pt>
    <dgm:pt modelId="{0D99A065-8A6C-4368-8F9E-B9C555329104}" type="pres">
      <dgm:prSet presAssocID="{B48B96D5-D7F1-4B1B-9EF5-E8EA2F3442F0}" presName="header" presStyleLbl="node1" presStyleIdx="1" presStyleCnt="5"/>
      <dgm:spPr/>
      <dgm:t>
        <a:bodyPr/>
        <a:lstStyle/>
        <a:p>
          <a:endParaRPr lang="en-US"/>
        </a:p>
      </dgm:t>
    </dgm:pt>
    <dgm:pt modelId="{2F31387C-4321-43AF-A103-27522765ABA4}" type="pres">
      <dgm:prSet presAssocID="{8BA6CF21-564D-4608-AB56-CC8AE8724CD6}" presName="parTrans" presStyleLbl="sibTrans2D1" presStyleIdx="1" presStyleCnt="5"/>
      <dgm:spPr/>
      <dgm:t>
        <a:bodyPr/>
        <a:lstStyle/>
        <a:p>
          <a:endParaRPr lang="en-US"/>
        </a:p>
      </dgm:t>
    </dgm:pt>
    <dgm:pt modelId="{43ED94FF-2ECC-4949-85ED-4A939046515C}" type="pres">
      <dgm:prSet presAssocID="{10343E13-C36D-4126-BAF8-7C1E71DD7CE3}" presName="child" presStyleLbl="alignAccFollowNode1" presStyleIdx="1" presStyleCnt="5">
        <dgm:presLayoutVars>
          <dgm:chMax val="0"/>
          <dgm:bulletEnabled val="1"/>
        </dgm:presLayoutVars>
      </dgm:prSet>
      <dgm:spPr/>
      <dgm:t>
        <a:bodyPr/>
        <a:lstStyle/>
        <a:p>
          <a:endParaRPr lang="en-US"/>
        </a:p>
      </dgm:t>
    </dgm:pt>
    <dgm:pt modelId="{21989771-B584-4D46-AFA4-A51428D55A5B}" type="pres">
      <dgm:prSet presAssocID="{B48B96D5-D7F1-4B1B-9EF5-E8EA2F3442F0}" presName="hSp" presStyleCnt="0"/>
      <dgm:spPr/>
    </dgm:pt>
    <dgm:pt modelId="{BB91D96B-2379-472D-8E52-060692D143B7}" type="pres">
      <dgm:prSet presAssocID="{193BA8D9-588F-439B-AA95-CE93A39135B8}" presName="vertFlow" presStyleCnt="0"/>
      <dgm:spPr/>
    </dgm:pt>
    <dgm:pt modelId="{DC26F6FE-C850-4A4A-A767-94B8D311BF36}" type="pres">
      <dgm:prSet presAssocID="{193BA8D9-588F-439B-AA95-CE93A39135B8}" presName="header" presStyleLbl="node1" presStyleIdx="2" presStyleCnt="5"/>
      <dgm:spPr/>
      <dgm:t>
        <a:bodyPr/>
        <a:lstStyle/>
        <a:p>
          <a:endParaRPr lang="en-US"/>
        </a:p>
      </dgm:t>
    </dgm:pt>
    <dgm:pt modelId="{570033FC-8484-4D8B-8DBD-92A82DA03412}" type="pres">
      <dgm:prSet presAssocID="{C24E9152-6A78-46BB-924A-1255EA2BBC2F}" presName="parTrans" presStyleLbl="sibTrans2D1" presStyleIdx="2" presStyleCnt="5"/>
      <dgm:spPr/>
      <dgm:t>
        <a:bodyPr/>
        <a:lstStyle/>
        <a:p>
          <a:endParaRPr lang="en-US"/>
        </a:p>
      </dgm:t>
    </dgm:pt>
    <dgm:pt modelId="{16651972-354F-4AA7-B20A-728142824215}" type="pres">
      <dgm:prSet presAssocID="{F10E7DEA-B599-485B-A9E2-D049DF407526}" presName="child" presStyleLbl="alignAccFollowNode1" presStyleIdx="2" presStyleCnt="5">
        <dgm:presLayoutVars>
          <dgm:chMax val="0"/>
          <dgm:bulletEnabled val="1"/>
        </dgm:presLayoutVars>
      </dgm:prSet>
      <dgm:spPr/>
      <dgm:t>
        <a:bodyPr/>
        <a:lstStyle/>
        <a:p>
          <a:endParaRPr lang="en-US"/>
        </a:p>
      </dgm:t>
    </dgm:pt>
    <dgm:pt modelId="{FBDC125F-8BF6-4292-A7C6-936F57AAA670}" type="pres">
      <dgm:prSet presAssocID="{193BA8D9-588F-439B-AA95-CE93A39135B8}" presName="hSp" presStyleCnt="0"/>
      <dgm:spPr/>
    </dgm:pt>
    <dgm:pt modelId="{89C74025-96B6-4ECF-89F8-9B9AAE37BAB3}" type="pres">
      <dgm:prSet presAssocID="{23930032-B3B3-4D29-B0FF-47D1E1C7785D}" presName="vertFlow" presStyleCnt="0"/>
      <dgm:spPr/>
    </dgm:pt>
    <dgm:pt modelId="{204EF59E-61D2-4927-B9C1-0F1689351355}" type="pres">
      <dgm:prSet presAssocID="{23930032-B3B3-4D29-B0FF-47D1E1C7785D}" presName="header" presStyleLbl="node1" presStyleIdx="3" presStyleCnt="5"/>
      <dgm:spPr/>
      <dgm:t>
        <a:bodyPr/>
        <a:lstStyle/>
        <a:p>
          <a:endParaRPr lang="en-US"/>
        </a:p>
      </dgm:t>
    </dgm:pt>
    <dgm:pt modelId="{408101D4-F0BF-4B4F-A894-40B8DD2C4848}" type="pres">
      <dgm:prSet presAssocID="{32556603-26D3-4966-9C76-B7CEFE7B03BE}" presName="parTrans" presStyleLbl="sibTrans2D1" presStyleIdx="3" presStyleCnt="5"/>
      <dgm:spPr/>
      <dgm:t>
        <a:bodyPr/>
        <a:lstStyle/>
        <a:p>
          <a:endParaRPr lang="en-US"/>
        </a:p>
      </dgm:t>
    </dgm:pt>
    <dgm:pt modelId="{24A792AE-B6BA-47A0-89BF-40EF57FA89AD}" type="pres">
      <dgm:prSet presAssocID="{A147C1BE-036E-4334-8141-CA853208246C}" presName="child" presStyleLbl="alignAccFollowNode1" presStyleIdx="3" presStyleCnt="5">
        <dgm:presLayoutVars>
          <dgm:chMax val="0"/>
          <dgm:bulletEnabled val="1"/>
        </dgm:presLayoutVars>
      </dgm:prSet>
      <dgm:spPr/>
      <dgm:t>
        <a:bodyPr/>
        <a:lstStyle/>
        <a:p>
          <a:endParaRPr lang="en-US"/>
        </a:p>
      </dgm:t>
    </dgm:pt>
    <dgm:pt modelId="{DF851DC7-A80B-491A-A3CF-E8213641E67E}" type="pres">
      <dgm:prSet presAssocID="{23930032-B3B3-4D29-B0FF-47D1E1C7785D}" presName="hSp" presStyleCnt="0"/>
      <dgm:spPr/>
    </dgm:pt>
    <dgm:pt modelId="{E99747AA-90F9-4738-BF78-18520A9BFBD3}" type="pres">
      <dgm:prSet presAssocID="{90869192-94E6-46FB-A70F-34CB8501BEC3}" presName="vertFlow" presStyleCnt="0"/>
      <dgm:spPr/>
    </dgm:pt>
    <dgm:pt modelId="{932801BE-8CE5-4D00-9881-8AC733F36F61}" type="pres">
      <dgm:prSet presAssocID="{90869192-94E6-46FB-A70F-34CB8501BEC3}" presName="header" presStyleLbl="node1" presStyleIdx="4" presStyleCnt="5"/>
      <dgm:spPr/>
      <dgm:t>
        <a:bodyPr/>
        <a:lstStyle/>
        <a:p>
          <a:endParaRPr lang="en-US"/>
        </a:p>
      </dgm:t>
    </dgm:pt>
    <dgm:pt modelId="{86EE6394-FCFD-4971-A7D9-B994B1B7292A}" type="pres">
      <dgm:prSet presAssocID="{7F66FBB0-4B3A-49C9-8EC6-CF5ED0C7639C}" presName="parTrans" presStyleLbl="sibTrans2D1" presStyleIdx="4" presStyleCnt="5"/>
      <dgm:spPr/>
      <dgm:t>
        <a:bodyPr/>
        <a:lstStyle/>
        <a:p>
          <a:endParaRPr lang="en-US"/>
        </a:p>
      </dgm:t>
    </dgm:pt>
    <dgm:pt modelId="{3233B00B-9A3B-4BFC-8D98-6C7433ACEB54}" type="pres">
      <dgm:prSet presAssocID="{4242AF9B-2F3C-4D82-B6C3-4AC8518FAA6C}" presName="child" presStyleLbl="alignAccFollowNode1" presStyleIdx="4" presStyleCnt="5">
        <dgm:presLayoutVars>
          <dgm:chMax val="0"/>
          <dgm:bulletEnabled val="1"/>
        </dgm:presLayoutVars>
      </dgm:prSet>
      <dgm:spPr/>
      <dgm:t>
        <a:bodyPr/>
        <a:lstStyle/>
        <a:p>
          <a:endParaRPr lang="en-US"/>
        </a:p>
      </dgm:t>
    </dgm:pt>
  </dgm:ptLst>
  <dgm:cxnLst>
    <dgm:cxn modelId="{EB4E43E1-A647-46BB-B306-A08D953F337D}" type="presOf" srcId="{193BA8D9-588F-439B-AA95-CE93A39135B8}" destId="{DC26F6FE-C850-4A4A-A767-94B8D311BF36}" srcOrd="0" destOrd="0" presId="urn:microsoft.com/office/officeart/2005/8/layout/lProcess1"/>
    <dgm:cxn modelId="{0E76C016-DEC7-417C-AF8C-E9AA9B6FCC7F}" type="presOf" srcId="{2E46499A-BECE-420A-B1ED-D287B0A362A2}" destId="{4794D5B5-081D-4979-92A5-D76BD8BCBDBC}" srcOrd="0" destOrd="0" presId="urn:microsoft.com/office/officeart/2005/8/layout/lProcess1"/>
    <dgm:cxn modelId="{24A2DD45-D0C1-452F-8D57-E93646F908D2}" type="presOf" srcId="{7F66FBB0-4B3A-49C9-8EC6-CF5ED0C7639C}" destId="{86EE6394-FCFD-4971-A7D9-B994B1B7292A}" srcOrd="0" destOrd="0" presId="urn:microsoft.com/office/officeart/2005/8/layout/lProcess1"/>
    <dgm:cxn modelId="{DB959649-AA44-4821-B5A1-4B65A456D39D}" type="presOf" srcId="{8BA6CF21-564D-4608-AB56-CC8AE8724CD6}" destId="{2F31387C-4321-43AF-A103-27522765ABA4}" srcOrd="0" destOrd="0" presId="urn:microsoft.com/office/officeart/2005/8/layout/lProcess1"/>
    <dgm:cxn modelId="{ACDD76C9-DD41-4101-B956-0A8A566AFB27}" type="presOf" srcId="{4242AF9B-2F3C-4D82-B6C3-4AC8518FAA6C}" destId="{3233B00B-9A3B-4BFC-8D98-6C7433ACEB54}" srcOrd="0" destOrd="0" presId="urn:microsoft.com/office/officeart/2005/8/layout/lProcess1"/>
    <dgm:cxn modelId="{E68B42F4-A606-4105-81E2-ADB78FCCE0E3}" type="presOf" srcId="{6213EB68-EFE9-44DF-A02F-10D74F18F6B5}" destId="{ACB22E5C-F89E-45AD-B3C6-378B484CA599}" srcOrd="0" destOrd="0" presId="urn:microsoft.com/office/officeart/2005/8/layout/lProcess1"/>
    <dgm:cxn modelId="{AC851709-A2AE-44BC-A061-6650C09D6220}" srcId="{E72838EE-ED1F-485C-B5AA-F975C743A72D}" destId="{B48B96D5-D7F1-4B1B-9EF5-E8EA2F3442F0}" srcOrd="1" destOrd="0" parTransId="{D9D8B7CE-EFD9-4601-9E40-5D8D1770A705}" sibTransId="{07892607-F5BF-4CFD-89AB-DA0E40AD71F4}"/>
    <dgm:cxn modelId="{DC2E476D-C797-4B3D-8D6A-AD0EE9F7370B}" srcId="{193BA8D9-588F-439B-AA95-CE93A39135B8}" destId="{F10E7DEA-B599-485B-A9E2-D049DF407526}" srcOrd="0" destOrd="0" parTransId="{C24E9152-6A78-46BB-924A-1255EA2BBC2F}" sibTransId="{48173E6E-B3A4-457B-9A4D-D81B18A6893C}"/>
    <dgm:cxn modelId="{99F38947-AA10-4A96-8559-9A7D1A6FE90C}" type="presOf" srcId="{B48B96D5-D7F1-4B1B-9EF5-E8EA2F3442F0}" destId="{0D99A065-8A6C-4368-8F9E-B9C555329104}" srcOrd="0" destOrd="0" presId="urn:microsoft.com/office/officeart/2005/8/layout/lProcess1"/>
    <dgm:cxn modelId="{603F1491-DAD5-4479-B8B4-19FF1B1ACD6D}" type="presOf" srcId="{3F1B4DDB-8365-4C86-BC0B-9AE35D161571}" destId="{BAE29486-6313-432B-B35E-DE185FEFDEE7}" srcOrd="0" destOrd="0" presId="urn:microsoft.com/office/officeart/2005/8/layout/lProcess1"/>
    <dgm:cxn modelId="{E788C5B0-66AB-4CD2-8656-27074BFE236A}" srcId="{E72838EE-ED1F-485C-B5AA-F975C743A72D}" destId="{193BA8D9-588F-439B-AA95-CE93A39135B8}" srcOrd="2" destOrd="0" parTransId="{F1EB026B-5835-4183-915B-78CAE9C66BB0}" sibTransId="{108D587F-BB26-49DD-A90C-DFAC0492827E}"/>
    <dgm:cxn modelId="{ADB86B61-0CD2-4EB5-85BA-0F7353C3FADE}" type="presOf" srcId="{32556603-26D3-4966-9C76-B7CEFE7B03BE}" destId="{408101D4-F0BF-4B4F-A894-40B8DD2C4848}" srcOrd="0" destOrd="0" presId="urn:microsoft.com/office/officeart/2005/8/layout/lProcess1"/>
    <dgm:cxn modelId="{635547D4-E4E4-422A-83C5-9B624D9A577A}" type="presOf" srcId="{C24E9152-6A78-46BB-924A-1255EA2BBC2F}" destId="{570033FC-8484-4D8B-8DBD-92A82DA03412}" srcOrd="0" destOrd="0" presId="urn:microsoft.com/office/officeart/2005/8/layout/lProcess1"/>
    <dgm:cxn modelId="{8B675C82-C1BC-465A-897C-EFA03FCE8E51}" type="presOf" srcId="{E72838EE-ED1F-485C-B5AA-F975C743A72D}" destId="{E480100D-285E-4AA4-A7E5-7EB4A4E8F27A}" srcOrd="0" destOrd="0" presId="urn:microsoft.com/office/officeart/2005/8/layout/lProcess1"/>
    <dgm:cxn modelId="{EB919D19-0885-4132-963A-54788E4B579C}" type="presOf" srcId="{23930032-B3B3-4D29-B0FF-47D1E1C7785D}" destId="{204EF59E-61D2-4927-B9C1-0F1689351355}" srcOrd="0" destOrd="0" presId="urn:microsoft.com/office/officeart/2005/8/layout/lProcess1"/>
    <dgm:cxn modelId="{AA2B2F1C-1364-486E-AD17-F7EBC15DDB34}" srcId="{E72838EE-ED1F-485C-B5AA-F975C743A72D}" destId="{90869192-94E6-46FB-A70F-34CB8501BEC3}" srcOrd="4" destOrd="0" parTransId="{FDCEADAB-55EC-4768-B747-6A6A98A5642C}" sibTransId="{754FE72B-0C7E-45F6-95B2-546955D36409}"/>
    <dgm:cxn modelId="{AD8FD868-1F77-4457-A5BC-0E6BFBE9A1CD}" srcId="{3F1B4DDB-8365-4C86-BC0B-9AE35D161571}" destId="{6213EB68-EFE9-44DF-A02F-10D74F18F6B5}" srcOrd="0" destOrd="0" parTransId="{2E46499A-BECE-420A-B1ED-D287B0A362A2}" sibTransId="{5944431F-1F7D-4285-B7CF-4C91F7357B4B}"/>
    <dgm:cxn modelId="{437576FC-348F-41F8-9DB5-75ECCD0EC80F}" srcId="{E72838EE-ED1F-485C-B5AA-F975C743A72D}" destId="{3F1B4DDB-8365-4C86-BC0B-9AE35D161571}" srcOrd="0" destOrd="0" parTransId="{01CE0F7B-34EA-4C7D-9123-1B82E3EFA782}" sibTransId="{E8AE1807-59F2-4DC4-8725-2CC0878B75BB}"/>
    <dgm:cxn modelId="{0369FFAA-351D-48DF-86F6-D02F35D2CA96}" srcId="{90869192-94E6-46FB-A70F-34CB8501BEC3}" destId="{4242AF9B-2F3C-4D82-B6C3-4AC8518FAA6C}" srcOrd="0" destOrd="0" parTransId="{7F66FBB0-4B3A-49C9-8EC6-CF5ED0C7639C}" sibTransId="{8A9FB0D0-563B-4F84-AA85-0D70AF5E27EB}"/>
    <dgm:cxn modelId="{7CFC022A-E288-4D9E-9F6C-578799AB4FFB}" type="presOf" srcId="{10343E13-C36D-4126-BAF8-7C1E71DD7CE3}" destId="{43ED94FF-2ECC-4949-85ED-4A939046515C}" srcOrd="0" destOrd="0" presId="urn:microsoft.com/office/officeart/2005/8/layout/lProcess1"/>
    <dgm:cxn modelId="{EB87D314-FC07-4A54-B7F4-210D56D377AC}" type="presOf" srcId="{90869192-94E6-46FB-A70F-34CB8501BEC3}" destId="{932801BE-8CE5-4D00-9881-8AC733F36F61}" srcOrd="0" destOrd="0" presId="urn:microsoft.com/office/officeart/2005/8/layout/lProcess1"/>
    <dgm:cxn modelId="{841CDEA2-1ADC-4EF1-BE3B-4155F1E8EAB4}" type="presOf" srcId="{A147C1BE-036E-4334-8141-CA853208246C}" destId="{24A792AE-B6BA-47A0-89BF-40EF57FA89AD}" srcOrd="0" destOrd="0" presId="urn:microsoft.com/office/officeart/2005/8/layout/lProcess1"/>
    <dgm:cxn modelId="{38A31D75-C1E7-4048-9A03-1BC0E17EEF7C}" srcId="{E72838EE-ED1F-485C-B5AA-F975C743A72D}" destId="{23930032-B3B3-4D29-B0FF-47D1E1C7785D}" srcOrd="3" destOrd="0" parTransId="{2D39166A-C4B9-4D8A-82E6-A6389F4E101E}" sibTransId="{2A28351E-A208-45D6-A499-AE03A493A7D5}"/>
    <dgm:cxn modelId="{B5756F3A-2301-407E-A504-FCDDE71301C4}" type="presOf" srcId="{F10E7DEA-B599-485B-A9E2-D049DF407526}" destId="{16651972-354F-4AA7-B20A-728142824215}" srcOrd="0" destOrd="0" presId="urn:microsoft.com/office/officeart/2005/8/layout/lProcess1"/>
    <dgm:cxn modelId="{5446F3DD-5D8C-4FDB-8FCB-C97031FBCD74}" srcId="{23930032-B3B3-4D29-B0FF-47D1E1C7785D}" destId="{A147C1BE-036E-4334-8141-CA853208246C}" srcOrd="0" destOrd="0" parTransId="{32556603-26D3-4966-9C76-B7CEFE7B03BE}" sibTransId="{14AC77A9-D47A-4FF3-8629-D73616ACB95F}"/>
    <dgm:cxn modelId="{77269892-58F0-472D-BE36-BC332BED3EAA}" srcId="{B48B96D5-D7F1-4B1B-9EF5-E8EA2F3442F0}" destId="{10343E13-C36D-4126-BAF8-7C1E71DD7CE3}" srcOrd="0" destOrd="0" parTransId="{8BA6CF21-564D-4608-AB56-CC8AE8724CD6}" sibTransId="{8F226945-8A7E-4536-9C6E-A8B02442723C}"/>
    <dgm:cxn modelId="{E16319FC-5E36-4A55-84C9-017A6C222EE2}" type="presParOf" srcId="{E480100D-285E-4AA4-A7E5-7EB4A4E8F27A}" destId="{EB2265E9-2D0E-46C6-8739-F1E144CAC024}" srcOrd="0" destOrd="0" presId="urn:microsoft.com/office/officeart/2005/8/layout/lProcess1"/>
    <dgm:cxn modelId="{AC81C27F-6D23-4B64-B279-EF19C793EFC3}" type="presParOf" srcId="{EB2265E9-2D0E-46C6-8739-F1E144CAC024}" destId="{BAE29486-6313-432B-B35E-DE185FEFDEE7}" srcOrd="0" destOrd="0" presId="urn:microsoft.com/office/officeart/2005/8/layout/lProcess1"/>
    <dgm:cxn modelId="{28E0F7E6-4361-4F0A-93EA-464B7C661F0C}" type="presParOf" srcId="{EB2265E9-2D0E-46C6-8739-F1E144CAC024}" destId="{4794D5B5-081D-4979-92A5-D76BD8BCBDBC}" srcOrd="1" destOrd="0" presId="urn:microsoft.com/office/officeart/2005/8/layout/lProcess1"/>
    <dgm:cxn modelId="{AC8816AA-70A8-4474-AF65-E945ED06FB76}" type="presParOf" srcId="{EB2265E9-2D0E-46C6-8739-F1E144CAC024}" destId="{ACB22E5C-F89E-45AD-B3C6-378B484CA599}" srcOrd="2" destOrd="0" presId="urn:microsoft.com/office/officeart/2005/8/layout/lProcess1"/>
    <dgm:cxn modelId="{9E246B40-5EE1-42CD-984E-4F9C3FC6E37F}" type="presParOf" srcId="{E480100D-285E-4AA4-A7E5-7EB4A4E8F27A}" destId="{CC3FDCDC-CB16-41A4-9D1F-A95DF5C09EF0}" srcOrd="1" destOrd="0" presId="urn:microsoft.com/office/officeart/2005/8/layout/lProcess1"/>
    <dgm:cxn modelId="{B89286F4-B5BB-4205-8FD7-27FCEAEB241E}" type="presParOf" srcId="{E480100D-285E-4AA4-A7E5-7EB4A4E8F27A}" destId="{FE5590D7-A739-4B67-B9E3-8C6C8A6007DE}" srcOrd="2" destOrd="0" presId="urn:microsoft.com/office/officeart/2005/8/layout/lProcess1"/>
    <dgm:cxn modelId="{D43683E6-CAC0-4249-BDE3-62F51BD3A4A8}" type="presParOf" srcId="{FE5590D7-A739-4B67-B9E3-8C6C8A6007DE}" destId="{0D99A065-8A6C-4368-8F9E-B9C555329104}" srcOrd="0" destOrd="0" presId="urn:microsoft.com/office/officeart/2005/8/layout/lProcess1"/>
    <dgm:cxn modelId="{3C49A4E7-2BC2-40C6-BFE0-67BD4DC308B4}" type="presParOf" srcId="{FE5590D7-A739-4B67-B9E3-8C6C8A6007DE}" destId="{2F31387C-4321-43AF-A103-27522765ABA4}" srcOrd="1" destOrd="0" presId="urn:microsoft.com/office/officeart/2005/8/layout/lProcess1"/>
    <dgm:cxn modelId="{630D20FA-04B3-4B28-9241-0D2D95413BD2}" type="presParOf" srcId="{FE5590D7-A739-4B67-B9E3-8C6C8A6007DE}" destId="{43ED94FF-2ECC-4949-85ED-4A939046515C}" srcOrd="2" destOrd="0" presId="urn:microsoft.com/office/officeart/2005/8/layout/lProcess1"/>
    <dgm:cxn modelId="{25194448-96D9-4149-B546-BF4EDD081C77}" type="presParOf" srcId="{E480100D-285E-4AA4-A7E5-7EB4A4E8F27A}" destId="{21989771-B584-4D46-AFA4-A51428D55A5B}" srcOrd="3" destOrd="0" presId="urn:microsoft.com/office/officeart/2005/8/layout/lProcess1"/>
    <dgm:cxn modelId="{1FE03CDC-40B8-4DBD-9B95-0E95037FB719}" type="presParOf" srcId="{E480100D-285E-4AA4-A7E5-7EB4A4E8F27A}" destId="{BB91D96B-2379-472D-8E52-060692D143B7}" srcOrd="4" destOrd="0" presId="urn:microsoft.com/office/officeart/2005/8/layout/lProcess1"/>
    <dgm:cxn modelId="{8691A1D2-0B5D-4CB2-93C2-731EE1412095}" type="presParOf" srcId="{BB91D96B-2379-472D-8E52-060692D143B7}" destId="{DC26F6FE-C850-4A4A-A767-94B8D311BF36}" srcOrd="0" destOrd="0" presId="urn:microsoft.com/office/officeart/2005/8/layout/lProcess1"/>
    <dgm:cxn modelId="{B6DBA8E8-6A61-4FA9-B3F5-7DCE1F1847FE}" type="presParOf" srcId="{BB91D96B-2379-472D-8E52-060692D143B7}" destId="{570033FC-8484-4D8B-8DBD-92A82DA03412}" srcOrd="1" destOrd="0" presId="urn:microsoft.com/office/officeart/2005/8/layout/lProcess1"/>
    <dgm:cxn modelId="{3C42F15F-C8E4-4515-B1DC-23BF8CB8EB98}" type="presParOf" srcId="{BB91D96B-2379-472D-8E52-060692D143B7}" destId="{16651972-354F-4AA7-B20A-728142824215}" srcOrd="2" destOrd="0" presId="urn:microsoft.com/office/officeart/2005/8/layout/lProcess1"/>
    <dgm:cxn modelId="{5C82407E-C5AD-4014-96C4-9BD3F8EE73A2}" type="presParOf" srcId="{E480100D-285E-4AA4-A7E5-7EB4A4E8F27A}" destId="{FBDC125F-8BF6-4292-A7C6-936F57AAA670}" srcOrd="5" destOrd="0" presId="urn:microsoft.com/office/officeart/2005/8/layout/lProcess1"/>
    <dgm:cxn modelId="{91449F56-9F95-40CD-8F16-BA0A2D836FC5}" type="presParOf" srcId="{E480100D-285E-4AA4-A7E5-7EB4A4E8F27A}" destId="{89C74025-96B6-4ECF-89F8-9B9AAE37BAB3}" srcOrd="6" destOrd="0" presId="urn:microsoft.com/office/officeart/2005/8/layout/lProcess1"/>
    <dgm:cxn modelId="{D1C1DF91-FB10-4787-BA64-05A41359032B}" type="presParOf" srcId="{89C74025-96B6-4ECF-89F8-9B9AAE37BAB3}" destId="{204EF59E-61D2-4927-B9C1-0F1689351355}" srcOrd="0" destOrd="0" presId="urn:microsoft.com/office/officeart/2005/8/layout/lProcess1"/>
    <dgm:cxn modelId="{D7D38EC7-1E0B-421C-8821-807B7AD7A376}" type="presParOf" srcId="{89C74025-96B6-4ECF-89F8-9B9AAE37BAB3}" destId="{408101D4-F0BF-4B4F-A894-40B8DD2C4848}" srcOrd="1" destOrd="0" presId="urn:microsoft.com/office/officeart/2005/8/layout/lProcess1"/>
    <dgm:cxn modelId="{8BD509A3-99D0-4A97-9C1F-695F8D05C984}" type="presParOf" srcId="{89C74025-96B6-4ECF-89F8-9B9AAE37BAB3}" destId="{24A792AE-B6BA-47A0-89BF-40EF57FA89AD}" srcOrd="2" destOrd="0" presId="urn:microsoft.com/office/officeart/2005/8/layout/lProcess1"/>
    <dgm:cxn modelId="{74B338F8-53EA-4CF9-891C-E6637BBFF004}" type="presParOf" srcId="{E480100D-285E-4AA4-A7E5-7EB4A4E8F27A}" destId="{DF851DC7-A80B-491A-A3CF-E8213641E67E}" srcOrd="7" destOrd="0" presId="urn:microsoft.com/office/officeart/2005/8/layout/lProcess1"/>
    <dgm:cxn modelId="{3DE466E3-60A6-4B7D-84B1-D0235BB4F2AF}" type="presParOf" srcId="{E480100D-285E-4AA4-A7E5-7EB4A4E8F27A}" destId="{E99747AA-90F9-4738-BF78-18520A9BFBD3}" srcOrd="8" destOrd="0" presId="urn:microsoft.com/office/officeart/2005/8/layout/lProcess1"/>
    <dgm:cxn modelId="{50F05D2B-2E67-44D5-9850-228F3FEA89A4}" type="presParOf" srcId="{E99747AA-90F9-4738-BF78-18520A9BFBD3}" destId="{932801BE-8CE5-4D00-9881-8AC733F36F61}" srcOrd="0" destOrd="0" presId="urn:microsoft.com/office/officeart/2005/8/layout/lProcess1"/>
    <dgm:cxn modelId="{EAB94ED8-B6D8-49E8-90E1-C65654806A0A}" type="presParOf" srcId="{E99747AA-90F9-4738-BF78-18520A9BFBD3}" destId="{86EE6394-FCFD-4971-A7D9-B994B1B7292A}" srcOrd="1" destOrd="0" presId="urn:microsoft.com/office/officeart/2005/8/layout/lProcess1"/>
    <dgm:cxn modelId="{8FE0B11F-277D-4102-803E-801F86DB5A8C}" type="presParOf" srcId="{E99747AA-90F9-4738-BF78-18520A9BFBD3}" destId="{3233B00B-9A3B-4BFC-8D98-6C7433ACEB54}"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37BC2C8B-EB4D-44A9-AEE6-E7988287F458}" type="datetimeFigureOut">
              <a:rPr lang="en-US"/>
              <a:pPr>
                <a:defRPr/>
              </a:pPr>
              <a:t>6/10/2014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7114AF9B-7962-49D5-A87A-6A24C8E4970A}" type="slidenum">
              <a:rPr lang="en-US"/>
              <a:pPr>
                <a:defRPr/>
              </a:pPr>
              <a:t>‹#›</a:t>
            </a:fld>
            <a:endParaRPr lang="en-US" dirty="0"/>
          </a:p>
        </p:txBody>
      </p:sp>
    </p:spTree>
    <p:extLst>
      <p:ext uri="{BB962C8B-B14F-4D97-AF65-F5344CB8AC3E}">
        <p14:creationId xmlns:p14="http://schemas.microsoft.com/office/powerpoint/2010/main" val="4064834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2567" tIns="46284" rIns="92567" bIns="46284"/>
          <a:lstStyle/>
          <a:p>
            <a:pPr algn="r" defTabSz="925303"/>
            <a:fld id="{B40B4FDB-ED45-41EC-819F-234A9D6870A8}" type="datetime1">
              <a:rPr lang="en-US" sz="1200"/>
              <a:pPr algn="r" defTabSz="925303"/>
              <a:t>6/10/2014</a:t>
            </a:fld>
            <a:endParaRPr lang="en-US" sz="1200"/>
          </a:p>
        </p:txBody>
      </p:sp>
      <p:sp>
        <p:nvSpPr>
          <p:cNvPr id="28979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2567" tIns="46284" rIns="92567" bIns="46284" anchor="b"/>
          <a:lstStyle/>
          <a:p>
            <a:pPr algn="r" defTabSz="925303"/>
            <a:fld id="{8A021D7F-0CEC-401A-AD93-C2B5231206E5}" type="slidenum">
              <a:rPr lang="en-US" sz="1200"/>
              <a:pPr algn="r" defTabSz="925303"/>
              <a:t>4</a:t>
            </a:fld>
            <a:endParaRPr lang="en-US" sz="1200"/>
          </a:p>
        </p:txBody>
      </p:sp>
      <p:sp>
        <p:nvSpPr>
          <p:cNvPr id="289796" name="Slide Image Placeholder 1"/>
          <p:cNvSpPr>
            <a:spLocks noGrp="1" noRot="1" noChangeAspect="1" noTextEdit="1"/>
          </p:cNvSpPr>
          <p:nvPr>
            <p:ph type="sldImg"/>
          </p:nvPr>
        </p:nvSpPr>
        <p:spPr>
          <a:ln/>
        </p:spPr>
      </p:sp>
      <p:sp>
        <p:nvSpPr>
          <p:cNvPr id="289797" name="Notes Placeholder 2"/>
          <p:cNvSpPr>
            <a:spLocks noGrp="1"/>
          </p:cNvSpPr>
          <p:nvPr>
            <p:ph type="body" idx="1"/>
          </p:nvPr>
        </p:nvSpPr>
        <p:spPr>
          <a:noFill/>
          <a:ln/>
        </p:spPr>
        <p:txBody>
          <a:bodyPr lIns="93161" tIns="46582" rIns="93161" bIns="46582"/>
          <a:lstStyle/>
          <a:p>
            <a:pPr eaLnBrk="1" hangingPunct="1">
              <a:spcBef>
                <a:spcPct val="0"/>
              </a:spcBef>
            </a:pPr>
            <a:r>
              <a:rPr lang="en-US" smtClean="0">
                <a:latin typeface="Arial" charset="0"/>
                <a:ea typeface="ＭＳ Ｐゴシック" charset="-128"/>
                <a:cs typeface="Arial" charset="0"/>
              </a:rPr>
              <a:t>A “Sliver” provides line of sight from enterprise strategy to deployed solution.</a:t>
            </a:r>
          </a:p>
        </p:txBody>
      </p:sp>
      <p:sp>
        <p:nvSpPr>
          <p:cNvPr id="289798"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61" tIns="46582" rIns="93161" bIns="46582" anchor="b"/>
          <a:lstStyle/>
          <a:p>
            <a:pPr algn="r" defTabSz="930156"/>
            <a:fld id="{CFE2D56B-7032-40FF-8CD2-9E5C502233A9}" type="slidenum">
              <a:rPr lang="en-US" sz="1200">
                <a:latin typeface="Calibri" pitchFamily="34" charset="0"/>
              </a:rPr>
              <a:pPr algn="r" defTabSz="930156"/>
              <a:t>4</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29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9B933-6B8C-4349-AD53-CE40BAB1E58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1876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6B75D85-63CF-4C7A-8939-4E3CABCD3EFC}" type="slidenum">
              <a:rPr lang="en-US" smtClean="0"/>
              <a:pPr>
                <a:defRPr/>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4AD36D-7AB8-453D-BBBB-8DA9071A0D82}"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41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20</a:t>
            </a:fld>
            <a:endParaRPr lang="en-US"/>
          </a:p>
        </p:txBody>
      </p:sp>
    </p:spTree>
    <p:extLst>
      <p:ext uri="{BB962C8B-B14F-4D97-AF65-F5344CB8AC3E}">
        <p14:creationId xmlns:p14="http://schemas.microsoft.com/office/powerpoint/2010/main" val="51205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21</a:t>
            </a:fld>
            <a:endParaRPr lang="en-US" dirty="0"/>
          </a:p>
        </p:txBody>
      </p:sp>
    </p:spTree>
    <p:extLst>
      <p:ext uri="{BB962C8B-B14F-4D97-AF65-F5344CB8AC3E}">
        <p14:creationId xmlns:p14="http://schemas.microsoft.com/office/powerpoint/2010/main" val="91963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Each service is deployed separately to the </a:t>
            </a:r>
            <a:r>
              <a:rPr lang="en-US" dirty="0" err="1" smtClean="0"/>
              <a:t>VistA</a:t>
            </a:r>
            <a:r>
              <a:rPr lang="en-US" dirty="0" smtClean="0"/>
              <a:t> SOA Federating Services</a:t>
            </a:r>
            <a:r>
              <a:rPr lang="en-US" baseline="0" dirty="0" smtClean="0"/>
              <a:t> Platform hosted in each regional data center. As a Java application server platform it is scalable using standard application server clustering strategies. Use of commodity servers may be used to reduce cost.</a:t>
            </a:r>
          </a:p>
          <a:p>
            <a:pPr marL="232943" indent="-232943">
              <a:buFont typeface="+mj-lt"/>
              <a:buAutoNum type="arabicPeriod"/>
            </a:pPr>
            <a:r>
              <a:rPr lang="en-US" baseline="0" dirty="0" smtClean="0"/>
              <a:t>Providers of a new </a:t>
            </a:r>
            <a:r>
              <a:rPr lang="en-US" baseline="0" dirty="0" err="1" smtClean="0"/>
              <a:t>VistA</a:t>
            </a:r>
            <a:r>
              <a:rPr lang="en-US" baseline="0" dirty="0" smtClean="0"/>
              <a:t> SOA Service do not have to install new servers, but add their service to the </a:t>
            </a:r>
            <a:r>
              <a:rPr lang="en-US" baseline="0" dirty="0" err="1" smtClean="0"/>
              <a:t>VistA</a:t>
            </a:r>
            <a:r>
              <a:rPr lang="en-US" baseline="0" dirty="0" smtClean="0"/>
              <a:t> SOA Federating Service Platform. This platform is managed at the Regional level.</a:t>
            </a:r>
          </a:p>
          <a:p>
            <a:pPr marL="232943" indent="-232943">
              <a:buFont typeface="+mj-lt"/>
              <a:buAutoNum type="arabicPeriod"/>
            </a:pPr>
            <a:r>
              <a:rPr lang="en-US" baseline="0" dirty="0" smtClean="0"/>
              <a:t>VMRCS is deployed to each site instance in a Cache database separate from the standard </a:t>
            </a:r>
            <a:r>
              <a:rPr lang="en-US" baseline="0" dirty="0" err="1" smtClean="0"/>
              <a:t>VistA</a:t>
            </a:r>
            <a:r>
              <a:rPr lang="en-US" baseline="0" dirty="0" smtClean="0"/>
              <a:t> Cache database</a:t>
            </a:r>
            <a:endParaRPr lang="en-US" dirty="0"/>
          </a:p>
        </p:txBody>
      </p:sp>
      <p:sp>
        <p:nvSpPr>
          <p:cNvPr id="4" name="Slide Number Placeholder 3"/>
          <p:cNvSpPr>
            <a:spLocks noGrp="1"/>
          </p:cNvSpPr>
          <p:nvPr>
            <p:ph type="sldNum" sz="quarter" idx="10"/>
          </p:nvPr>
        </p:nvSpPr>
        <p:spPr/>
        <p:txBody>
          <a:bodyPr/>
          <a:lstStyle/>
          <a:p>
            <a:fld id="{F1825DE3-ADBB-4027-A247-25EA34E9C345}" type="slidenum">
              <a:rPr lang="en-US" smtClean="0"/>
              <a:pPr/>
              <a:t>25</a:t>
            </a:fld>
            <a:endParaRPr lang="en-US"/>
          </a:p>
        </p:txBody>
      </p:sp>
    </p:spTree>
    <p:extLst>
      <p:ext uri="{BB962C8B-B14F-4D97-AF65-F5344CB8AC3E}">
        <p14:creationId xmlns:p14="http://schemas.microsoft.com/office/powerpoint/2010/main" val="7054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More detail needs to be fleshed out here.</a:t>
            </a:r>
          </a:p>
          <a:p>
            <a:pPr marL="232943" indent="-232943">
              <a:buFont typeface="+mj-lt"/>
              <a:buAutoNum type="arabicPeriod"/>
            </a:pPr>
            <a:r>
              <a:rPr lang="en-US" dirty="0" smtClean="0"/>
              <a:t>Open source security solutions are</a:t>
            </a:r>
            <a:r>
              <a:rPr lang="en-US" baseline="0" dirty="0" smtClean="0"/>
              <a:t> being proposed by </a:t>
            </a:r>
            <a:r>
              <a:rPr lang="en-US" baseline="0" dirty="0" err="1" smtClean="0"/>
              <a:t>Mitre</a:t>
            </a:r>
            <a:r>
              <a:rPr lang="en-US" baseline="0" dirty="0" smtClean="0"/>
              <a:t>. This integration pattern may serve as a starting point.</a:t>
            </a:r>
          </a:p>
          <a:p>
            <a:pPr marL="232943" indent="-232943">
              <a:buFont typeface="+mj-lt"/>
              <a:buAutoNum type="arabicPeriod"/>
            </a:pPr>
            <a:r>
              <a:rPr lang="en-US" baseline="0" dirty="0" smtClean="0"/>
              <a:t>Note that VMRCA deals with the Kernel authentication. </a:t>
            </a:r>
          </a:p>
          <a:p>
            <a:pPr marL="232943" indent="-232943">
              <a:buFont typeface="+mj-lt"/>
              <a:buAutoNum type="arabicPeriod"/>
            </a:pPr>
            <a:r>
              <a:rPr lang="en-US" baseline="0" dirty="0" smtClean="0"/>
              <a:t>Communication between VMRCS and the VMRCA M routines are all in process communication within the Cache instance security boundary</a:t>
            </a:r>
            <a:endParaRPr lang="en-US" dirty="0" smtClean="0"/>
          </a:p>
          <a:p>
            <a:endParaRPr lang="en-US" dirty="0"/>
          </a:p>
        </p:txBody>
      </p:sp>
      <p:sp>
        <p:nvSpPr>
          <p:cNvPr id="4" name="Slide Number Placeholder 3"/>
          <p:cNvSpPr>
            <a:spLocks noGrp="1"/>
          </p:cNvSpPr>
          <p:nvPr>
            <p:ph type="sldNum" sz="quarter" idx="10"/>
          </p:nvPr>
        </p:nvSpPr>
        <p:spPr/>
        <p:txBody>
          <a:bodyPr/>
          <a:lstStyle/>
          <a:p>
            <a:fld id="{F1825DE3-ADBB-4027-A247-25EA34E9C345}" type="slidenum">
              <a:rPr lang="en-US" smtClean="0"/>
              <a:pPr/>
              <a:t>26</a:t>
            </a:fld>
            <a:endParaRPr lang="en-US"/>
          </a:p>
        </p:txBody>
      </p:sp>
    </p:spTree>
    <p:extLst>
      <p:ext uri="{BB962C8B-B14F-4D97-AF65-F5344CB8AC3E}">
        <p14:creationId xmlns:p14="http://schemas.microsoft.com/office/powerpoint/2010/main" val="223105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err="1" smtClean="0"/>
              <a:t>iEHR</a:t>
            </a:r>
            <a:r>
              <a:rPr lang="en-US" baseline="0" dirty="0" smtClean="0"/>
              <a:t> is deploying WMB and WSRR to each region. Consuming systems connect there. WMB and the </a:t>
            </a:r>
            <a:r>
              <a:rPr lang="en-US" baseline="0" dirty="0" err="1" smtClean="0"/>
              <a:t>VistA</a:t>
            </a:r>
            <a:r>
              <a:rPr lang="en-US" baseline="0" dirty="0" smtClean="0"/>
              <a:t> SOA Federating Services Platform connect via high speed network internal to the regional data center for best performance.</a:t>
            </a:r>
          </a:p>
          <a:p>
            <a:pPr marL="232943" indent="-232943">
              <a:buFont typeface="+mj-lt"/>
              <a:buAutoNum type="arabicPeriod"/>
            </a:pPr>
            <a:r>
              <a:rPr lang="en-US" baseline="0" dirty="0" smtClean="0"/>
              <a:t>Site instances are targeted to be fully migrated to their associated regional data center. Where site instances are still deployed to VAMC computer rooms or other data centers like the HAC for CP&amp;E connectivity between </a:t>
            </a:r>
            <a:r>
              <a:rPr lang="en-US" baseline="0" dirty="0" err="1" smtClean="0"/>
              <a:t>VistA</a:t>
            </a:r>
            <a:r>
              <a:rPr lang="en-US" baseline="0" dirty="0" smtClean="0"/>
              <a:t> SOA Services deployed on the </a:t>
            </a:r>
            <a:r>
              <a:rPr lang="en-US" baseline="0" dirty="0" err="1" smtClean="0"/>
              <a:t>VistA</a:t>
            </a:r>
            <a:r>
              <a:rPr lang="en-US" baseline="0" dirty="0" smtClean="0"/>
              <a:t> SOA Federating Services Platform and the site instance is over the WAN.</a:t>
            </a:r>
          </a:p>
          <a:p>
            <a:pPr marL="232943" indent="-232943">
              <a:buFont typeface="+mj-lt"/>
              <a:buAutoNum type="arabicPeriod"/>
            </a:pPr>
            <a:r>
              <a:rPr lang="en-US" baseline="0" dirty="0" smtClean="0"/>
              <a:t>For each call to a regionally deployed </a:t>
            </a:r>
            <a:r>
              <a:rPr lang="en-US" baseline="0" dirty="0" err="1" smtClean="0"/>
              <a:t>VistA</a:t>
            </a:r>
            <a:r>
              <a:rPr lang="en-US" baseline="0" dirty="0" smtClean="0"/>
              <a:t> SOA Service operation, that operation will function in a runtime hub and spoke call hierarchy to the other regions (see the process flow diagram in a later slide).</a:t>
            </a:r>
            <a:endParaRPr lang="en-US" dirty="0" smtClean="0"/>
          </a:p>
          <a:p>
            <a:pPr marL="232943" indent="-232943">
              <a:buFont typeface="+mj-lt"/>
              <a:buAutoNum type="arabicPeriod"/>
            </a:pPr>
            <a:r>
              <a:rPr lang="en-US" dirty="0" smtClean="0"/>
              <a:t>Need to verify that a Regional federated approach is better than calling individual VistA</a:t>
            </a:r>
            <a:r>
              <a:rPr lang="en-US" baseline="0" dirty="0" smtClean="0"/>
              <a:t> instances. Connections to every VistA from a given Region may be optimal.</a:t>
            </a:r>
          </a:p>
          <a:p>
            <a:pPr marL="232943" indent="-232943">
              <a:buFont typeface="+mj-lt"/>
              <a:buAutoNum type="arabicPeriod"/>
            </a:pPr>
            <a:r>
              <a:rPr lang="en-US" baseline="0" dirty="0" smtClean="0"/>
              <a:t>One level of multi-threading for concurrent regional calls, and a second layer of multi-threading for concurrent calls to sites associated with the region.</a:t>
            </a:r>
            <a:endParaRPr lang="en-US" dirty="0"/>
          </a:p>
        </p:txBody>
      </p:sp>
      <p:sp>
        <p:nvSpPr>
          <p:cNvPr id="4" name="Slide Number Placeholder 3"/>
          <p:cNvSpPr>
            <a:spLocks noGrp="1"/>
          </p:cNvSpPr>
          <p:nvPr>
            <p:ph type="sldNum" sz="quarter" idx="10"/>
          </p:nvPr>
        </p:nvSpPr>
        <p:spPr/>
        <p:txBody>
          <a:bodyPr/>
          <a:lstStyle/>
          <a:p>
            <a:fld id="{F1825DE3-ADBB-4027-A247-25EA34E9C345}" type="slidenum">
              <a:rPr lang="en-US" smtClean="0"/>
              <a:pPr/>
              <a:t>27</a:t>
            </a:fld>
            <a:endParaRPr lang="en-US"/>
          </a:p>
        </p:txBody>
      </p:sp>
    </p:spTree>
    <p:extLst>
      <p:ext uri="{BB962C8B-B14F-4D97-AF65-F5344CB8AC3E}">
        <p14:creationId xmlns:p14="http://schemas.microsoft.com/office/powerpoint/2010/main" val="27285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36DA49-4755-4916-B5E1-FC267C97E9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F15AB5-FCE9-4E5C-BC3F-CA2CD493EC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0E88D3-9A6B-4A91-A8AC-2F78ECFE7E6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457200" y="6356350"/>
            <a:ext cx="1295400" cy="365125"/>
          </a:xfrm>
          <a:ln/>
        </p:spPr>
        <p:txBody>
          <a:bodyPr/>
          <a:lstStyle>
            <a:lvl1pPr>
              <a:defRPr/>
            </a:lvl1pPr>
          </a:lstStyle>
          <a:p>
            <a:pPr>
              <a:defRPr/>
            </a:pPr>
            <a:r>
              <a:rPr lang="en-US" smtClean="0">
                <a:solidFill>
                  <a:srgbClr val="FFFFFF"/>
                </a:solidFill>
              </a:rPr>
              <a:t>6/9/2014</a:t>
            </a:r>
            <a:endParaRPr lang="en-US" dirty="0">
              <a:solidFill>
                <a:srgbClr val="FFFFFF"/>
              </a:solidFill>
            </a:endParaRPr>
          </a:p>
        </p:txBody>
      </p:sp>
      <p:sp>
        <p:nvSpPr>
          <p:cNvPr id="5" name="Rectangle 5"/>
          <p:cNvSpPr>
            <a:spLocks noGrp="1" noChangeArrowheads="1"/>
          </p:cNvSpPr>
          <p:nvPr>
            <p:ph type="ftr" sz="quarter" idx="11"/>
          </p:nvPr>
        </p:nvSpPr>
        <p:spPr>
          <a:xfrm>
            <a:off x="2133600" y="6356350"/>
            <a:ext cx="4495800" cy="365125"/>
          </a:xfrm>
          <a:ln/>
        </p:spPr>
        <p:txBody>
          <a:bodyPr/>
          <a:lstStyle>
            <a:lvl1pPr>
              <a:defRPr/>
            </a:lvl1pPr>
          </a:lstStyle>
          <a:p>
            <a:pPr>
              <a:defRPr/>
            </a:pPr>
            <a:r>
              <a:rPr lang="en-US" smtClean="0">
                <a:solidFill>
                  <a:srgbClr val="FFFFFF"/>
                </a:solidFill>
              </a:rPr>
              <a:t>v4</a:t>
            </a:r>
            <a:endParaRPr lang="en-US" dirty="0">
              <a:solidFill>
                <a:srgbClr val="FFFFFF"/>
              </a:solidFill>
            </a:endParaRPr>
          </a:p>
        </p:txBody>
      </p:sp>
      <p:sp>
        <p:nvSpPr>
          <p:cNvPr id="6" name="Rectangle 6"/>
          <p:cNvSpPr>
            <a:spLocks noGrp="1" noChangeArrowheads="1"/>
          </p:cNvSpPr>
          <p:nvPr>
            <p:ph type="sldNum" sz="quarter" idx="12"/>
          </p:nvPr>
        </p:nvSpPr>
        <p:spPr>
          <a:xfrm>
            <a:off x="6858000" y="6457950"/>
            <a:ext cx="2133600" cy="247650"/>
          </a:xfrm>
          <a:prstGeom prst="rect">
            <a:avLst/>
          </a:prstGeom>
          <a:ln/>
        </p:spPr>
        <p:txBody>
          <a:bodyPr/>
          <a:lstStyle>
            <a:lvl1pPr>
              <a:defRPr/>
            </a:lvl1pPr>
          </a:lstStyle>
          <a:p>
            <a:pPr>
              <a:defRPr/>
            </a:pPr>
            <a:fld id="{568BDFA3-0702-4B01-9E4E-791C1B60F1D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32662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r>
              <a:rPr lang="en-US" smtClean="0"/>
              <a:t>6/9/2014</a:t>
            </a:r>
            <a:endParaRPr lang="en-US" dirty="0"/>
          </a:p>
        </p:txBody>
      </p:sp>
      <p:sp>
        <p:nvSpPr>
          <p:cNvPr id="5" name="Rectangle 5"/>
          <p:cNvSpPr>
            <a:spLocks noGrp="1" noChangeArrowheads="1"/>
          </p:cNvSpPr>
          <p:nvPr>
            <p:ph type="ftr" sz="quarter" idx="11"/>
          </p:nvPr>
        </p:nvSpPr>
        <p:spPr>
          <a:ln/>
        </p:spPr>
        <p:txBody>
          <a:bodyPr/>
          <a:lstStyle>
            <a:lvl1pPr>
              <a:defRPr>
                <a:solidFill>
                  <a:schemeClr val="tx1"/>
                </a:solidFill>
              </a:defRPr>
            </a:lvl1pPr>
          </a:lstStyle>
          <a:p>
            <a:pPr>
              <a:defRPr/>
            </a:pPr>
            <a:r>
              <a:rPr lang="en-US" smtClean="0"/>
              <a:t>v4</a:t>
            </a:r>
            <a:endParaRPr lang="en-US" dirty="0"/>
          </a:p>
        </p:txBody>
      </p:sp>
      <p:sp>
        <p:nvSpPr>
          <p:cNvPr id="6" name="Rectangle 6"/>
          <p:cNvSpPr>
            <a:spLocks noGrp="1" noChangeArrowheads="1"/>
          </p:cNvSpPr>
          <p:nvPr>
            <p:ph type="sldNum" sz="quarter" idx="12"/>
          </p:nvPr>
        </p:nvSpPr>
        <p:spPr>
          <a:xfrm>
            <a:off x="6781800" y="6400800"/>
            <a:ext cx="2133600" cy="247650"/>
          </a:xfrm>
          <a:prstGeom prst="rect">
            <a:avLst/>
          </a:prstGeom>
          <a:ln/>
        </p:spPr>
        <p:txBody>
          <a:bodyPr/>
          <a:lstStyle>
            <a:lvl1pPr>
              <a:defRPr>
                <a:solidFill>
                  <a:schemeClr val="tx1"/>
                </a:solidFill>
              </a:defRPr>
            </a:lvl1pPr>
          </a:lstStyle>
          <a:p>
            <a:pPr>
              <a:defRPr/>
            </a:pPr>
            <a:fld id="{568BDFA3-0702-4B01-9E4E-791C1B60F1D2}" type="slidenum">
              <a:rPr lang="en-US" smtClean="0"/>
              <a:pPr>
                <a:defRPr/>
              </a:pPr>
              <a:t>‹#›</a:t>
            </a:fld>
            <a:endParaRPr lang="en-US" dirty="0"/>
          </a:p>
        </p:txBody>
      </p:sp>
    </p:spTree>
    <p:extLst>
      <p:ext uri="{BB962C8B-B14F-4D97-AF65-F5344CB8AC3E}">
        <p14:creationId xmlns:p14="http://schemas.microsoft.com/office/powerpoint/2010/main" val="11132662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6/9/2014</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v4</a:t>
            </a:r>
            <a:endParaRPr lang="en-US" dirty="0">
              <a:solidFill>
                <a:srgbClr val="FFFFFF"/>
              </a:solidFill>
            </a:endParaRPr>
          </a:p>
        </p:txBody>
      </p:sp>
      <p:sp>
        <p:nvSpPr>
          <p:cNvPr id="6" name="Rectangle 6"/>
          <p:cNvSpPr>
            <a:spLocks noGrp="1" noChangeArrowheads="1"/>
          </p:cNvSpPr>
          <p:nvPr>
            <p:ph type="sldNum" sz="quarter" idx="12"/>
          </p:nvPr>
        </p:nvSpPr>
        <p:spPr>
          <a:xfrm>
            <a:off x="7086600" y="6686550"/>
            <a:ext cx="2133600" cy="247650"/>
          </a:xfrm>
          <a:prstGeom prst="rect">
            <a:avLst/>
          </a:prstGeom>
          <a:ln/>
        </p:spPr>
        <p:txBody>
          <a:bodyPr/>
          <a:lstStyle>
            <a:lvl1pPr>
              <a:defRPr/>
            </a:lvl1pPr>
          </a:lstStyle>
          <a:p>
            <a:pPr>
              <a:defRPr/>
            </a:pPr>
            <a:fld id="{568BDFA3-0702-4B01-9E4E-791C1B60F1D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326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6/9/2014</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v4</a:t>
            </a:r>
            <a:endParaRPr lang="en-US" dirty="0">
              <a:solidFill>
                <a:srgbClr val="FFFFFF"/>
              </a:solidFill>
            </a:endParaRPr>
          </a:p>
        </p:txBody>
      </p:sp>
      <p:sp>
        <p:nvSpPr>
          <p:cNvPr id="6" name="Rectangle 6"/>
          <p:cNvSpPr>
            <a:spLocks noGrp="1" noChangeArrowheads="1"/>
          </p:cNvSpPr>
          <p:nvPr>
            <p:ph type="sldNum" sz="quarter" idx="12"/>
          </p:nvPr>
        </p:nvSpPr>
        <p:spPr>
          <a:xfrm>
            <a:off x="7086600" y="6686550"/>
            <a:ext cx="2133600" cy="247650"/>
          </a:xfrm>
          <a:prstGeom prst="rect">
            <a:avLst/>
          </a:prstGeom>
          <a:ln/>
        </p:spPr>
        <p:txBody>
          <a:bodyPr/>
          <a:lstStyle>
            <a:lvl1pPr>
              <a:defRPr/>
            </a:lvl1pPr>
          </a:lstStyle>
          <a:p>
            <a:pPr>
              <a:defRPr/>
            </a:pPr>
            <a:fld id="{568BDFA3-0702-4B01-9E4E-791C1B60F1D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326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3400" baseline="0">
                <a:solidFill>
                  <a:schemeClr val="tx2">
                    <a:lumMod val="75000"/>
                  </a:schemeClr>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C7219A-98DC-42BA-A12A-12E75342F36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E927E1-E70B-4FF6-8D14-9CDF880EF3E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D4249C-4FDD-4D4C-843B-EA2AA78452D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3ADFDB6-263A-4A06-97D7-F306EC55A8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32352A2-FA36-4198-B8DB-B5FE725F79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FD29990-F38A-4F12-846F-97009A35C6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CEDB9E-1C79-412E-8604-7BAB00BD5E8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6/9/2014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v4</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0BB18A-2ED6-4A90-931E-559DE6819C1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6/9/2014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v4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8F2EB6-022A-4D82-89CB-F7201A79F3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6" r:id="rId12"/>
    <p:sldLayoutId id="2147483707" r:id="rId13"/>
    <p:sldLayoutId id="2147483708" r:id="rId14"/>
    <p:sldLayoutId id="2147483709" r:id="rId15"/>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aww.ea.oit.v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981200"/>
            <a:ext cx="7772400" cy="1470025"/>
          </a:xfrm>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tx2">
                    <a:lumMod val="75000"/>
                  </a:schemeClr>
                </a:solidFill>
                <a:latin typeface="Arial Black" pitchFamily="34" charset="0"/>
              </a:rPr>
              <a:t>Advanced Planning </a:t>
            </a:r>
            <a:r>
              <a:rPr lang="en-US" smtClean="0">
                <a:solidFill>
                  <a:schemeClr val="tx2">
                    <a:lumMod val="75000"/>
                  </a:schemeClr>
                </a:solidFill>
                <a:latin typeface="Arial Black" pitchFamily="34" charset="0"/>
              </a:rPr>
              <a:t/>
            </a:r>
            <a:br>
              <a:rPr lang="en-US" smtClean="0">
                <a:solidFill>
                  <a:schemeClr val="tx2">
                    <a:lumMod val="75000"/>
                  </a:schemeClr>
                </a:solidFill>
                <a:latin typeface="Arial Black" pitchFamily="34" charset="0"/>
              </a:rPr>
            </a:br>
            <a:r>
              <a:rPr lang="en-US" smtClean="0">
                <a:solidFill>
                  <a:schemeClr val="tx2">
                    <a:lumMod val="75000"/>
                  </a:schemeClr>
                </a:solidFill>
                <a:latin typeface="Arial Black" pitchFamily="34" charset="0"/>
              </a:rPr>
              <a:t>Briefing </a:t>
            </a:r>
            <a:r>
              <a:rPr lang="en-US" dirty="0" smtClean="0">
                <a:solidFill>
                  <a:schemeClr val="tx2">
                    <a:lumMod val="75000"/>
                  </a:schemeClr>
                </a:solidFill>
                <a:latin typeface="Arial Black" pitchFamily="34" charset="0"/>
              </a:rPr>
              <a:t>to Industry</a:t>
            </a:r>
            <a:br>
              <a:rPr lang="en-US" dirty="0" smtClean="0">
                <a:solidFill>
                  <a:schemeClr val="tx2">
                    <a:lumMod val="75000"/>
                  </a:schemeClr>
                </a:solidFill>
                <a:latin typeface="Arial Black" pitchFamily="34" charset="0"/>
              </a:rPr>
            </a:br>
            <a:r>
              <a:rPr lang="en-US" sz="2800" dirty="0" smtClean="0">
                <a:solidFill>
                  <a:schemeClr val="tx2">
                    <a:lumMod val="75000"/>
                  </a:schemeClr>
                </a:solidFill>
                <a:latin typeface="Arial Black" pitchFamily="34" charset="0"/>
              </a:rPr>
              <a:t/>
            </a:r>
            <a:br>
              <a:rPr lang="en-US" sz="2800" dirty="0" smtClean="0">
                <a:solidFill>
                  <a:schemeClr val="tx2">
                    <a:lumMod val="75000"/>
                  </a:schemeClr>
                </a:solidFill>
                <a:latin typeface="Arial Black" pitchFamily="34" charset="0"/>
              </a:rPr>
            </a:br>
            <a:r>
              <a:rPr lang="en-US" sz="2800" dirty="0" smtClean="0">
                <a:solidFill>
                  <a:schemeClr val="tx2">
                    <a:lumMod val="75000"/>
                  </a:schemeClr>
                </a:solidFill>
                <a:latin typeface="Arial Black" pitchFamily="34" charset="0"/>
              </a:rPr>
              <a:t/>
            </a:r>
            <a:br>
              <a:rPr lang="en-US" sz="2800" dirty="0" smtClean="0">
                <a:solidFill>
                  <a:schemeClr val="tx2">
                    <a:lumMod val="75000"/>
                  </a:schemeClr>
                </a:solidFill>
                <a:latin typeface="Arial Black" pitchFamily="34" charset="0"/>
              </a:rPr>
            </a:br>
            <a:r>
              <a:rPr lang="en-US" dirty="0" smtClean="0">
                <a:solidFill>
                  <a:schemeClr val="tx2">
                    <a:lumMod val="75000"/>
                  </a:schemeClr>
                </a:solidFill>
                <a:latin typeface="Arial Black" pitchFamily="34" charset="0"/>
              </a:rPr>
              <a:t/>
            </a:r>
            <a:br>
              <a:rPr lang="en-US" dirty="0" smtClean="0">
                <a:solidFill>
                  <a:schemeClr val="tx2">
                    <a:lumMod val="75000"/>
                  </a:schemeClr>
                </a:solidFill>
                <a:latin typeface="Arial Black" pitchFamily="34" charset="0"/>
              </a:rPr>
            </a:br>
            <a:endParaRPr lang="en-US" dirty="0" smtClean="0"/>
          </a:p>
        </p:txBody>
      </p:sp>
      <p:pic>
        <p:nvPicPr>
          <p:cNvPr id="3076" name="Picture 2"/>
          <p:cNvPicPr>
            <a:picLocks noChangeAspect="1" noChangeArrowheads="1"/>
          </p:cNvPicPr>
          <p:nvPr/>
        </p:nvPicPr>
        <p:blipFill>
          <a:blip r:embed="rId2" cstate="print"/>
          <a:srcRect/>
          <a:stretch>
            <a:fillRect/>
          </a:stretch>
        </p:blipFill>
        <p:spPr bwMode="auto">
          <a:xfrm>
            <a:off x="228600" y="228600"/>
            <a:ext cx="8674100" cy="1066800"/>
          </a:xfrm>
          <a:prstGeom prst="rect">
            <a:avLst/>
          </a:prstGeom>
          <a:noFill/>
          <a:ln w="9525">
            <a:noFill/>
            <a:miter lim="800000"/>
            <a:headEnd/>
            <a:tailEnd/>
          </a:ln>
        </p:spPr>
      </p:pic>
      <p:sp>
        <p:nvSpPr>
          <p:cNvPr id="4" name="TextBox 3"/>
          <p:cNvSpPr txBox="1"/>
          <p:nvPr/>
        </p:nvSpPr>
        <p:spPr>
          <a:xfrm>
            <a:off x="0" y="3444657"/>
            <a:ext cx="9144000" cy="3170099"/>
          </a:xfrm>
          <a:prstGeom prst="rect">
            <a:avLst/>
          </a:prstGeom>
          <a:noFill/>
        </p:spPr>
        <p:txBody>
          <a:bodyPr wrap="square" rtlCol="0">
            <a:spAutoFit/>
          </a:bodyPr>
          <a:lstStyle/>
          <a:p>
            <a:pPr algn="ctr"/>
            <a:r>
              <a:rPr lang="en-US" sz="3200" i="1" dirty="0">
                <a:solidFill>
                  <a:schemeClr val="tx2">
                    <a:lumMod val="75000"/>
                  </a:schemeClr>
                </a:solidFill>
                <a:latin typeface="Arial Black" pitchFamily="34" charset="0"/>
                <a:cs typeface="Arial" pitchFamily="34" charset="0"/>
              </a:rPr>
              <a:t>Architecture, Strategy, </a:t>
            </a:r>
            <a:r>
              <a:rPr lang="en-US" sz="3200" i="1" dirty="0" smtClean="0">
                <a:solidFill>
                  <a:schemeClr val="tx2">
                    <a:lumMod val="75000"/>
                  </a:schemeClr>
                </a:solidFill>
                <a:latin typeface="Arial Black" pitchFamily="34" charset="0"/>
                <a:cs typeface="Arial" pitchFamily="34" charset="0"/>
              </a:rPr>
              <a:t>&amp; Design</a:t>
            </a:r>
            <a:r>
              <a:rPr lang="en-US" sz="3200" i="1" dirty="0">
                <a:solidFill>
                  <a:schemeClr val="tx2">
                    <a:lumMod val="75000"/>
                  </a:schemeClr>
                </a:solidFill>
                <a:latin typeface="Arial Black" pitchFamily="34" charset="0"/>
                <a:cs typeface="Arial" pitchFamily="34" charset="0"/>
              </a:rPr>
              <a:t/>
            </a:r>
            <a:br>
              <a:rPr lang="en-US" sz="3200" i="1" dirty="0">
                <a:solidFill>
                  <a:schemeClr val="tx2">
                    <a:lumMod val="75000"/>
                  </a:schemeClr>
                </a:solidFill>
                <a:latin typeface="Arial Black" pitchFamily="34" charset="0"/>
                <a:cs typeface="Arial" pitchFamily="34" charset="0"/>
              </a:rPr>
            </a:br>
            <a:r>
              <a:rPr lang="en-US" sz="2800" i="1" dirty="0">
                <a:solidFill>
                  <a:schemeClr val="tx2">
                    <a:lumMod val="75000"/>
                  </a:schemeClr>
                </a:solidFill>
                <a:latin typeface="Arial Black" pitchFamily="34" charset="0"/>
                <a:cs typeface="Arial" pitchFamily="34" charset="0"/>
              </a:rPr>
              <a:t>Office of Information </a:t>
            </a:r>
            <a:r>
              <a:rPr lang="en-US" sz="2800" i="1" dirty="0" smtClean="0">
                <a:solidFill>
                  <a:schemeClr val="tx2">
                    <a:lumMod val="75000"/>
                  </a:schemeClr>
                </a:solidFill>
                <a:latin typeface="Arial Black" pitchFamily="34" charset="0"/>
                <a:cs typeface="Arial" pitchFamily="34" charset="0"/>
              </a:rPr>
              <a:t>&amp; Technology</a:t>
            </a:r>
            <a:r>
              <a:rPr lang="en-US" sz="2800" i="1" dirty="0">
                <a:solidFill>
                  <a:schemeClr val="tx2">
                    <a:lumMod val="75000"/>
                  </a:schemeClr>
                </a:solidFill>
                <a:latin typeface="Arial Black" pitchFamily="34" charset="0"/>
                <a:cs typeface="Arial" pitchFamily="34" charset="0"/>
              </a:rPr>
              <a:t/>
            </a:r>
            <a:br>
              <a:rPr lang="en-US" sz="2800" i="1" dirty="0">
                <a:solidFill>
                  <a:schemeClr val="tx2">
                    <a:lumMod val="75000"/>
                  </a:schemeClr>
                </a:solidFill>
                <a:latin typeface="Arial Black" pitchFamily="34" charset="0"/>
                <a:cs typeface="Arial" pitchFamily="34" charset="0"/>
              </a:rPr>
            </a:br>
            <a:r>
              <a:rPr lang="en-US" sz="2800" i="1" dirty="0" smtClean="0">
                <a:solidFill>
                  <a:schemeClr val="tx2">
                    <a:lumMod val="75000"/>
                  </a:schemeClr>
                </a:solidFill>
                <a:latin typeface="Arial Black" pitchFamily="34" charset="0"/>
                <a:cs typeface="Arial" pitchFamily="34" charset="0"/>
              </a:rPr>
              <a:t>Paul </a:t>
            </a:r>
            <a:r>
              <a:rPr lang="en-US" sz="2800" i="1" dirty="0">
                <a:solidFill>
                  <a:schemeClr val="tx2">
                    <a:lumMod val="75000"/>
                  </a:schemeClr>
                </a:solidFill>
                <a:latin typeface="Arial Black" pitchFamily="34" charset="0"/>
                <a:cs typeface="Arial" pitchFamily="34" charset="0"/>
              </a:rPr>
              <a:t>Tibbits, MD</a:t>
            </a:r>
            <a:br>
              <a:rPr lang="en-US" sz="2800" i="1" dirty="0">
                <a:solidFill>
                  <a:schemeClr val="tx2">
                    <a:lumMod val="75000"/>
                  </a:schemeClr>
                </a:solidFill>
                <a:latin typeface="Arial Black" pitchFamily="34" charset="0"/>
                <a:cs typeface="Arial" pitchFamily="34" charset="0"/>
              </a:rPr>
            </a:br>
            <a:endParaRPr lang="en-US" sz="2800" i="1" dirty="0">
              <a:solidFill>
                <a:schemeClr val="tx2">
                  <a:lumMod val="75000"/>
                </a:schemeClr>
              </a:solidFill>
              <a:latin typeface="Arial Black" pitchFamily="34" charset="0"/>
              <a:cs typeface="Arial" pitchFamily="34" charset="0"/>
            </a:endParaRPr>
          </a:p>
          <a:p>
            <a:pPr algn="ctr"/>
            <a:r>
              <a:rPr lang="en-US" sz="2800" dirty="0" smtClean="0">
                <a:solidFill>
                  <a:schemeClr val="tx2">
                    <a:lumMod val="75000"/>
                  </a:schemeClr>
                </a:solidFill>
                <a:latin typeface="Arial Black" pitchFamily="34" charset="0"/>
                <a:cs typeface="Arial" pitchFamily="34" charset="0"/>
              </a:rPr>
              <a:t>June 11, 2014</a:t>
            </a:r>
          </a:p>
          <a:p>
            <a:pPr algn="ctr"/>
            <a:r>
              <a:rPr lang="en-US" sz="2800" dirty="0" smtClean="0">
                <a:solidFill>
                  <a:schemeClr val="tx2">
                    <a:lumMod val="75000"/>
                  </a:schemeClr>
                </a:solidFill>
                <a:latin typeface="Arial Black" pitchFamily="34" charset="0"/>
                <a:cs typeface="Arial" pitchFamily="34" charset="0"/>
              </a:rPr>
              <a:t>v4</a:t>
            </a:r>
            <a:r>
              <a:rPr lang="en-US" sz="2800" dirty="0" smtClean="0">
                <a:latin typeface="Arial Black" pitchFamily="34" charset="0"/>
              </a:rPr>
              <a:t/>
            </a:r>
            <a:br>
              <a:rPr lang="en-US" sz="2800" dirty="0" smtClean="0">
                <a:latin typeface="Arial Black" pitchFamily="34" charset="0"/>
              </a:rPr>
            </a:br>
            <a:endParaRPr lang="en-US" sz="2800" dirty="0">
              <a:latin typeface="Arial Black" pitchFamily="34" charset="0"/>
            </a:endParaRPr>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5" name="Slide Number Placeholder 4"/>
          <p:cNvSpPr>
            <a:spLocks noGrp="1"/>
          </p:cNvSpPr>
          <p:nvPr>
            <p:ph type="sldNum" sz="quarter" idx="12"/>
          </p:nvPr>
        </p:nvSpPr>
        <p:spPr/>
        <p:txBody>
          <a:bodyPr/>
          <a:lstStyle/>
          <a:p>
            <a:pPr>
              <a:defRPr/>
            </a:pPr>
            <a:fld id="{DC36DA49-4755-4916-B5E1-FC267C97E93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85800"/>
          </a:xfrm>
        </p:spPr>
        <p:txBody>
          <a:bodyPr>
            <a:noAutofit/>
          </a:bodyPr>
          <a:lstStyle/>
          <a:p>
            <a:r>
              <a:rPr lang="en-US" sz="2800" dirty="0" smtClean="0"/>
              <a:t>Office Of Architecture, Strategy, And Design (ASD)</a:t>
            </a:r>
            <a:endParaRPr lang="en-US" sz="2800" dirty="0"/>
          </a:p>
        </p:txBody>
      </p:sp>
      <p:sp>
        <p:nvSpPr>
          <p:cNvPr id="3" name="Content Placeholder 2"/>
          <p:cNvSpPr>
            <a:spLocks noGrp="1"/>
          </p:cNvSpPr>
          <p:nvPr>
            <p:ph idx="1"/>
          </p:nvPr>
        </p:nvSpPr>
        <p:spPr>
          <a:xfrm>
            <a:off x="228600" y="1524000"/>
            <a:ext cx="8839200" cy="4495800"/>
          </a:xfrm>
        </p:spPr>
        <p:txBody>
          <a:bodyPr>
            <a:noAutofit/>
          </a:bodyPr>
          <a:lstStyle/>
          <a:p>
            <a:pPr fontAlgn="t"/>
            <a:r>
              <a:rPr lang="en-US" sz="2800" dirty="0" smtClean="0"/>
              <a:t>Support </a:t>
            </a:r>
            <a:r>
              <a:rPr lang="en-US" sz="2800" u="sng" dirty="0" smtClean="0"/>
              <a:t>internal controls</a:t>
            </a:r>
            <a:r>
              <a:rPr lang="en-US" sz="2800" dirty="0" smtClean="0"/>
              <a:t> through documentation </a:t>
            </a:r>
            <a:r>
              <a:rPr lang="en-US" sz="2800" dirty="0"/>
              <a:t>of </a:t>
            </a:r>
            <a:r>
              <a:rPr lang="en-US" sz="2800" dirty="0" smtClean="0"/>
              <a:t>information resource management &amp; system </a:t>
            </a:r>
            <a:r>
              <a:rPr lang="en-US" sz="2800" dirty="0"/>
              <a:t>development processes in </a:t>
            </a:r>
            <a:r>
              <a:rPr lang="en-US" sz="2800" dirty="0" err="1"/>
              <a:t>ProPath</a:t>
            </a:r>
            <a:r>
              <a:rPr lang="en-US" sz="2800" dirty="0"/>
              <a:t> </a:t>
            </a:r>
            <a:r>
              <a:rPr lang="en-US" sz="2800" dirty="0" smtClean="0"/>
              <a:t>(= OI&amp;T </a:t>
            </a:r>
            <a:r>
              <a:rPr lang="en-US" sz="2800" dirty="0"/>
              <a:t>Process Asset Library</a:t>
            </a:r>
            <a:r>
              <a:rPr lang="en-US" sz="2800" dirty="0" smtClean="0"/>
              <a:t>)</a:t>
            </a:r>
          </a:p>
          <a:p>
            <a:pPr fontAlgn="t"/>
            <a:r>
              <a:rPr lang="en-US" sz="2800" dirty="0" smtClean="0"/>
              <a:t>Integrate </a:t>
            </a:r>
            <a:r>
              <a:rPr lang="en-US" sz="2800" dirty="0"/>
              <a:t>technical, business, </a:t>
            </a:r>
            <a:r>
              <a:rPr lang="en-US" sz="2800" dirty="0" smtClean="0"/>
              <a:t>&amp; </a:t>
            </a:r>
            <a:r>
              <a:rPr lang="en-US" sz="2800" dirty="0"/>
              <a:t>data </a:t>
            </a:r>
            <a:r>
              <a:rPr lang="en-US" sz="2800" dirty="0" smtClean="0"/>
              <a:t>architectures</a:t>
            </a:r>
          </a:p>
          <a:p>
            <a:pPr fontAlgn="t"/>
            <a:r>
              <a:rPr lang="en-US" sz="2800" dirty="0" smtClean="0"/>
              <a:t>Provide </a:t>
            </a:r>
            <a:r>
              <a:rPr lang="en-US" sz="2800" dirty="0"/>
              <a:t>systems design </a:t>
            </a:r>
            <a:r>
              <a:rPr lang="en-US" sz="2800" dirty="0" smtClean="0"/>
              <a:t>&amp; integration</a:t>
            </a:r>
          </a:p>
          <a:p>
            <a:pPr fontAlgn="t"/>
            <a:r>
              <a:rPr lang="en-US" sz="2800" dirty="0" smtClean="0"/>
              <a:t>Create forward looking IT strategy</a:t>
            </a:r>
            <a:endParaRPr lang="en-US" sz="2800"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10</a:t>
            </a:fld>
            <a:endParaRPr lang="en-US" dirty="0"/>
          </a:p>
        </p:txBody>
      </p: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385204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33400" y="152400"/>
            <a:ext cx="8229600" cy="685800"/>
          </a:xfrm>
        </p:spPr>
        <p:txBody>
          <a:bodyPr/>
          <a:lstStyle/>
          <a:p>
            <a:r>
              <a:rPr lang="en-US" altLang="en-US" sz="3600" b="1" smtClean="0"/>
              <a:t>Architecture, Strategy, and Design</a:t>
            </a:r>
            <a:endParaRPr lang="en-US" altLang="en-US" sz="3600" smtClean="0"/>
          </a:p>
        </p:txBody>
      </p:sp>
      <p:sp>
        <p:nvSpPr>
          <p:cNvPr id="18" name="Rectangle 17"/>
          <p:cNvSpPr/>
          <p:nvPr/>
        </p:nvSpPr>
        <p:spPr>
          <a:xfrm>
            <a:off x="306388" y="774700"/>
            <a:ext cx="8543925" cy="13589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2" name="Rectangle 1"/>
          <p:cNvSpPr>
            <a:spLocks noChangeArrowheads="1"/>
          </p:cNvSpPr>
          <p:nvPr/>
        </p:nvSpPr>
        <p:spPr bwMode="auto">
          <a:xfrm>
            <a:off x="382588" y="762000"/>
            <a:ext cx="8380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Enterprise Architecture and Strategy:</a:t>
            </a:r>
            <a:r>
              <a:rPr lang="en-US" altLang="en-US" sz="1600"/>
              <a:t> Leads and evolves the VA Enterprise Architecture as an authoritative reference for information used to make informed decisions.  Leads OIT Strategic Planning.  Facilitates and supports VA Enterprise transformation efforts.</a:t>
            </a:r>
          </a:p>
        </p:txBody>
      </p:sp>
      <p:sp>
        <p:nvSpPr>
          <p:cNvPr id="7173" name="TextBox 4"/>
          <p:cNvSpPr txBox="1">
            <a:spLocks noChangeArrowheads="1"/>
          </p:cNvSpPr>
          <p:nvPr/>
        </p:nvSpPr>
        <p:spPr bwMode="auto">
          <a:xfrm>
            <a:off x="5780088" y="1547813"/>
            <a:ext cx="2938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VA transformation initiatives / VA core process improvement </a:t>
            </a:r>
          </a:p>
        </p:txBody>
      </p:sp>
      <p:sp>
        <p:nvSpPr>
          <p:cNvPr id="7174" name="TextBox 27"/>
          <p:cNvSpPr txBox="1">
            <a:spLocks noChangeArrowheads="1"/>
          </p:cNvSpPr>
          <p:nvPr/>
        </p:nvSpPr>
        <p:spPr bwMode="auto">
          <a:xfrm>
            <a:off x="2862263" y="1547813"/>
            <a:ext cx="2894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VA/OIT Planning: IRM Strategic Plan/ VA Enterprise Roadmap</a:t>
            </a:r>
          </a:p>
        </p:txBody>
      </p:sp>
      <p:sp>
        <p:nvSpPr>
          <p:cNvPr id="7175" name="Rectangle 5"/>
          <p:cNvSpPr>
            <a:spLocks noChangeArrowheads="1"/>
          </p:cNvSpPr>
          <p:nvPr/>
        </p:nvSpPr>
        <p:spPr bwMode="auto">
          <a:xfrm>
            <a:off x="392113" y="1547813"/>
            <a:ext cx="2393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en-US" altLang="en-US" sz="1600"/>
              <a:t>OneVA EA Development, Maintenance, Evolution</a:t>
            </a:r>
          </a:p>
        </p:txBody>
      </p:sp>
      <p:grpSp>
        <p:nvGrpSpPr>
          <p:cNvPr id="7176" name="Group 14"/>
          <p:cNvGrpSpPr>
            <a:grpSpLocks/>
          </p:cNvGrpSpPr>
          <p:nvPr/>
        </p:nvGrpSpPr>
        <p:grpSpPr bwMode="auto">
          <a:xfrm>
            <a:off x="306388" y="5846763"/>
            <a:ext cx="8534400" cy="685800"/>
            <a:chOff x="304799" y="5638800"/>
            <a:chExt cx="8534401" cy="685431"/>
          </a:xfrm>
        </p:grpSpPr>
        <p:sp>
          <p:nvSpPr>
            <p:cNvPr id="35" name="Rectangle 34"/>
            <p:cNvSpPr/>
            <p:nvPr/>
          </p:nvSpPr>
          <p:spPr>
            <a:xfrm>
              <a:off x="304799" y="5638800"/>
              <a:ext cx="8534401" cy="685431"/>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04" name="Rectangle 35"/>
            <p:cNvSpPr>
              <a:spLocks noChangeArrowheads="1"/>
            </p:cNvSpPr>
            <p:nvPr/>
          </p:nvSpPr>
          <p:spPr bwMode="auto">
            <a:xfrm>
              <a:off x="304800" y="5638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Business Office: </a:t>
              </a:r>
              <a:r>
                <a:rPr lang="en-US" altLang="en-US" sz="1600"/>
                <a:t>manages essential day-to-day administrative and logistics activities of ASD. Acts as a liaison to OIT for workforce management, finance, acquisition management, facilities and IT assets.</a:t>
              </a:r>
            </a:p>
          </p:txBody>
        </p:sp>
      </p:grpSp>
      <p:grpSp>
        <p:nvGrpSpPr>
          <p:cNvPr id="7177" name="Group 15"/>
          <p:cNvGrpSpPr>
            <a:grpSpLocks/>
          </p:cNvGrpSpPr>
          <p:nvPr/>
        </p:nvGrpSpPr>
        <p:grpSpPr bwMode="auto">
          <a:xfrm>
            <a:off x="306388" y="3549650"/>
            <a:ext cx="8543925" cy="842963"/>
            <a:chOff x="304800" y="3429000"/>
            <a:chExt cx="8544697" cy="842090"/>
          </a:xfrm>
        </p:grpSpPr>
        <p:sp>
          <p:nvSpPr>
            <p:cNvPr id="20" name="Rectangle 19"/>
            <p:cNvSpPr/>
            <p:nvPr/>
          </p:nvSpPr>
          <p:spPr>
            <a:xfrm>
              <a:off x="314326" y="3429000"/>
              <a:ext cx="8535171" cy="84209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99" name="Rectangle 13"/>
            <p:cNvSpPr>
              <a:spLocks noChangeArrowheads="1"/>
            </p:cNvSpPr>
            <p:nvPr/>
          </p:nvSpPr>
          <p:spPr bwMode="auto">
            <a:xfrm>
              <a:off x="304800" y="3453825"/>
              <a:ext cx="8534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Office of Technology Strategies: </a:t>
              </a:r>
              <a:r>
                <a:rPr lang="en-US" altLang="en-US" sz="1600"/>
                <a:t>defines the “To Be” enterprise technology vision for the VA Office of Information and Technology (OIT). 	</a:t>
              </a:r>
            </a:p>
          </p:txBody>
        </p:sp>
        <p:sp>
          <p:nvSpPr>
            <p:cNvPr id="7200" name="TextBox 30"/>
            <p:cNvSpPr txBox="1">
              <a:spLocks noChangeArrowheads="1"/>
            </p:cNvSpPr>
            <p:nvPr/>
          </p:nvSpPr>
          <p:spPr bwMode="auto">
            <a:xfrm>
              <a:off x="3271893" y="3932536"/>
              <a:ext cx="2557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Enterprise Design Patterns</a:t>
              </a:r>
            </a:p>
          </p:txBody>
        </p:sp>
        <p:sp>
          <p:nvSpPr>
            <p:cNvPr id="7201" name="TextBox 31"/>
            <p:cNvSpPr txBox="1">
              <a:spLocks noChangeArrowheads="1"/>
            </p:cNvSpPr>
            <p:nvPr/>
          </p:nvSpPr>
          <p:spPr bwMode="auto">
            <a:xfrm>
              <a:off x="6430265" y="3929597"/>
              <a:ext cx="742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TRM</a:t>
              </a:r>
            </a:p>
          </p:txBody>
        </p:sp>
        <p:sp>
          <p:nvSpPr>
            <p:cNvPr id="7202" name="Rectangle 7"/>
            <p:cNvSpPr>
              <a:spLocks noChangeArrowheads="1"/>
            </p:cNvSpPr>
            <p:nvPr/>
          </p:nvSpPr>
          <p:spPr bwMode="auto">
            <a:xfrm>
              <a:off x="853502" y="3932536"/>
              <a:ext cx="2132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tabLst>
                  <a:tab pos="7710488" algn="r"/>
                </a:tabLst>
                <a:defRPr sz="3200">
                  <a:solidFill>
                    <a:schemeClr val="tx1"/>
                  </a:solidFill>
                  <a:latin typeface="Calibri" pitchFamily="34" charset="0"/>
                </a:defRPr>
              </a:lvl1pPr>
              <a:lvl2pPr marL="742950" indent="-285750" eaLnBrk="0" hangingPunct="0">
                <a:spcBef>
                  <a:spcPct val="20000"/>
                </a:spcBef>
                <a:buFont typeface="Arial" charset="0"/>
                <a:buChar char="–"/>
                <a:tabLst>
                  <a:tab pos="7710488" algn="r"/>
                </a:tabLst>
                <a:defRPr sz="2800">
                  <a:solidFill>
                    <a:schemeClr val="tx1"/>
                  </a:solidFill>
                  <a:latin typeface="Calibri" pitchFamily="34" charset="0"/>
                </a:defRPr>
              </a:lvl2pPr>
              <a:lvl3pPr marL="1143000" indent="-228600" eaLnBrk="0" hangingPunct="0">
                <a:spcBef>
                  <a:spcPct val="20000"/>
                </a:spcBef>
                <a:buFont typeface="Arial" charset="0"/>
                <a:buChar char="•"/>
                <a:tabLst>
                  <a:tab pos="7710488" algn="r"/>
                </a:tabLst>
                <a:defRPr sz="2400">
                  <a:solidFill>
                    <a:schemeClr val="tx1"/>
                  </a:solidFill>
                  <a:latin typeface="Calibri" pitchFamily="34" charset="0"/>
                </a:defRPr>
              </a:lvl3pPr>
              <a:lvl4pPr marL="1600200" indent="-228600" eaLnBrk="0" hangingPunct="0">
                <a:spcBef>
                  <a:spcPct val="20000"/>
                </a:spcBef>
                <a:buFont typeface="Arial" charset="0"/>
                <a:buChar char="–"/>
                <a:tabLst>
                  <a:tab pos="7710488" algn="r"/>
                </a:tabLst>
                <a:defRPr sz="2000">
                  <a:solidFill>
                    <a:schemeClr val="tx1"/>
                  </a:solidFill>
                  <a:latin typeface="Calibri" pitchFamily="34" charset="0"/>
                </a:defRPr>
              </a:lvl4pPr>
              <a:lvl5pPr marL="2057400" indent="-228600" eaLnBrk="0" hangingPunct="0">
                <a:spcBef>
                  <a:spcPct val="20000"/>
                </a:spcBef>
                <a:buFont typeface="Arial" charset="0"/>
                <a:buChar char="»"/>
                <a:tabLst>
                  <a:tab pos="7710488"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7710488" algn="r"/>
                </a:tabLst>
                <a:defRPr sz="2000">
                  <a:solidFill>
                    <a:schemeClr val="tx1"/>
                  </a:solidFill>
                  <a:latin typeface="Calibri" pitchFamily="34" charset="0"/>
                </a:defRPr>
              </a:lvl9pPr>
            </a:lstStyle>
            <a:p>
              <a:pPr eaLnBrk="1" hangingPunct="1">
                <a:spcBef>
                  <a:spcPct val="0"/>
                </a:spcBef>
              </a:pPr>
              <a:r>
                <a:rPr lang="en-US" altLang="en-US" sz="1600"/>
                <a:t>Technology Roadmap</a:t>
              </a:r>
            </a:p>
          </p:txBody>
        </p:sp>
      </p:grpSp>
      <p:sp>
        <p:nvSpPr>
          <p:cNvPr id="21" name="Rectangle 20"/>
          <p:cNvSpPr/>
          <p:nvPr/>
        </p:nvSpPr>
        <p:spPr>
          <a:xfrm>
            <a:off x="304800" y="4378325"/>
            <a:ext cx="8545513" cy="765175"/>
          </a:xfrm>
          <a:prstGeom prst="rect">
            <a:avLst/>
          </a:prstGeom>
          <a:solidFill>
            <a:srgbClr val="FF99CC">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9" name="Rectangle 24"/>
          <p:cNvSpPr>
            <a:spLocks noChangeArrowheads="1"/>
          </p:cNvSpPr>
          <p:nvPr/>
        </p:nvSpPr>
        <p:spPr bwMode="auto">
          <a:xfrm>
            <a:off x="441325" y="4398963"/>
            <a:ext cx="839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Process and Knowledge Management: </a:t>
            </a:r>
            <a:r>
              <a:rPr lang="en-US" altLang="en-US" sz="1600"/>
              <a:t>develops, and oversees the OIT process framework.  Promotes efficient and effective information sharing both internally and externally to ASD.</a:t>
            </a:r>
          </a:p>
          <a:p>
            <a:pPr eaLnBrk="1" hangingPunct="1">
              <a:spcBef>
                <a:spcPct val="0"/>
              </a:spcBef>
              <a:buFontTx/>
              <a:buNone/>
            </a:pPr>
            <a:endParaRPr lang="en-US" altLang="en-US" sz="1600"/>
          </a:p>
        </p:txBody>
      </p:sp>
      <p:sp>
        <p:nvSpPr>
          <p:cNvPr id="7180" name="TextBox 32"/>
          <p:cNvSpPr txBox="1">
            <a:spLocks noChangeArrowheads="1"/>
          </p:cNvSpPr>
          <p:nvPr/>
        </p:nvSpPr>
        <p:spPr bwMode="auto">
          <a:xfrm>
            <a:off x="6048375" y="4875213"/>
            <a:ext cx="21494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Lockdown Facilitation</a:t>
            </a:r>
          </a:p>
        </p:txBody>
      </p:sp>
      <p:sp>
        <p:nvSpPr>
          <p:cNvPr id="7181" name="TextBox 33"/>
          <p:cNvSpPr txBox="1">
            <a:spLocks noChangeArrowheads="1"/>
          </p:cNvSpPr>
          <p:nvPr/>
        </p:nvSpPr>
        <p:spPr bwMode="auto">
          <a:xfrm>
            <a:off x="2759075" y="4875213"/>
            <a:ext cx="2457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SharePoint Environments</a:t>
            </a:r>
          </a:p>
        </p:txBody>
      </p:sp>
      <p:sp>
        <p:nvSpPr>
          <p:cNvPr id="7182" name="Rectangle 8"/>
          <p:cNvSpPr>
            <a:spLocks noChangeArrowheads="1"/>
          </p:cNvSpPr>
          <p:nvPr/>
        </p:nvSpPr>
        <p:spPr bwMode="auto">
          <a:xfrm>
            <a:off x="914400" y="4875213"/>
            <a:ext cx="10144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ProPath</a:t>
            </a:r>
          </a:p>
        </p:txBody>
      </p:sp>
      <p:grpSp>
        <p:nvGrpSpPr>
          <p:cNvPr id="7183" name="Group 36"/>
          <p:cNvGrpSpPr>
            <a:grpSpLocks/>
          </p:cNvGrpSpPr>
          <p:nvPr/>
        </p:nvGrpSpPr>
        <p:grpSpPr bwMode="auto">
          <a:xfrm>
            <a:off x="311150" y="5148263"/>
            <a:ext cx="8534400" cy="684212"/>
            <a:chOff x="304799" y="5638800"/>
            <a:chExt cx="8534401" cy="685431"/>
          </a:xfrm>
        </p:grpSpPr>
        <p:sp>
          <p:nvSpPr>
            <p:cNvPr id="38" name="Rectangle 37"/>
            <p:cNvSpPr/>
            <p:nvPr/>
          </p:nvSpPr>
          <p:spPr>
            <a:xfrm>
              <a:off x="304799" y="5638800"/>
              <a:ext cx="8534401" cy="685431"/>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97" name="Rectangle 38"/>
            <p:cNvSpPr>
              <a:spLocks noChangeArrowheads="1"/>
            </p:cNvSpPr>
            <p:nvPr/>
          </p:nvSpPr>
          <p:spPr bwMode="auto">
            <a:xfrm>
              <a:off x="304800" y="5638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RRTF : </a:t>
              </a:r>
              <a:r>
                <a:rPr lang="en-US" altLang="en-US" sz="1600"/>
                <a:t>Tasked with exploring cost savings / avoidance measures and presenting recommendations based on verified analysis </a:t>
              </a:r>
            </a:p>
          </p:txBody>
        </p:sp>
      </p:grpSp>
      <p:sp>
        <p:nvSpPr>
          <p:cNvPr id="7184" name="TextBox 39"/>
          <p:cNvSpPr txBox="1">
            <a:spLocks noChangeArrowheads="1"/>
          </p:cNvSpPr>
          <p:nvPr/>
        </p:nvSpPr>
        <p:spPr bwMode="auto">
          <a:xfrm>
            <a:off x="2971800" y="5376863"/>
            <a:ext cx="198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Systems Divestiture</a:t>
            </a:r>
          </a:p>
        </p:txBody>
      </p:sp>
      <p:sp>
        <p:nvSpPr>
          <p:cNvPr id="7185" name="TextBox 40"/>
          <p:cNvSpPr txBox="1">
            <a:spLocks noChangeArrowheads="1"/>
          </p:cNvSpPr>
          <p:nvPr/>
        </p:nvSpPr>
        <p:spPr bwMode="auto">
          <a:xfrm>
            <a:off x="5538788" y="5372100"/>
            <a:ext cx="26241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Infrastructure Optimization</a:t>
            </a:r>
          </a:p>
        </p:txBody>
      </p:sp>
      <p:grpSp>
        <p:nvGrpSpPr>
          <p:cNvPr id="7186" name="Group 32"/>
          <p:cNvGrpSpPr>
            <a:grpSpLocks/>
          </p:cNvGrpSpPr>
          <p:nvPr/>
        </p:nvGrpSpPr>
        <p:grpSpPr bwMode="auto">
          <a:xfrm>
            <a:off x="309563" y="2092325"/>
            <a:ext cx="8636000" cy="1587500"/>
            <a:chOff x="289832" y="2238363"/>
            <a:chExt cx="8636510" cy="1586855"/>
          </a:xfrm>
        </p:grpSpPr>
        <p:sp>
          <p:nvSpPr>
            <p:cNvPr id="39" name="Rectangle 38"/>
            <p:cNvSpPr/>
            <p:nvPr/>
          </p:nvSpPr>
          <p:spPr bwMode="auto">
            <a:xfrm>
              <a:off x="289832" y="2238363"/>
              <a:ext cx="8539666" cy="1494817"/>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7188" name="Rectangle 35"/>
            <p:cNvSpPr>
              <a:spLocks noChangeArrowheads="1"/>
            </p:cNvSpPr>
            <p:nvPr/>
          </p:nvSpPr>
          <p:spPr bwMode="auto">
            <a:xfrm>
              <a:off x="295048" y="2255558"/>
              <a:ext cx="84370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Product and Platform Management: </a:t>
              </a:r>
              <a:r>
                <a:rPr lang="en-US" altLang="en-US" sz="1600"/>
                <a:t>provides solution architecture and integration services to guide the engineering of IT systems in the VA</a:t>
              </a:r>
            </a:p>
            <a:p>
              <a:pPr eaLnBrk="1" hangingPunct="1">
                <a:spcBef>
                  <a:spcPct val="0"/>
                </a:spcBef>
                <a:buFontTx/>
                <a:buNone/>
              </a:pPr>
              <a:endParaRPr lang="en-US" altLang="en-US" sz="1600"/>
            </a:p>
            <a:p>
              <a:pPr eaLnBrk="1" hangingPunct="1">
                <a:spcBef>
                  <a:spcPct val="0"/>
                </a:spcBef>
                <a:buFontTx/>
                <a:buNone/>
              </a:pPr>
              <a:endParaRPr lang="en-US" altLang="en-US" sz="1600"/>
            </a:p>
            <a:p>
              <a:pPr eaLnBrk="1" hangingPunct="1">
                <a:spcBef>
                  <a:spcPct val="0"/>
                </a:spcBef>
                <a:buFontTx/>
                <a:buNone/>
              </a:pPr>
              <a:endParaRPr lang="en-US" altLang="en-US" sz="1600"/>
            </a:p>
            <a:p>
              <a:pPr eaLnBrk="1" hangingPunct="1">
                <a:spcBef>
                  <a:spcPct val="0"/>
                </a:spcBef>
                <a:buFontTx/>
                <a:buNone/>
              </a:pPr>
              <a:endParaRPr lang="en-US" altLang="en-US" sz="1600"/>
            </a:p>
          </p:txBody>
        </p:sp>
        <p:sp>
          <p:nvSpPr>
            <p:cNvPr id="7189" name="TextBox 28"/>
            <p:cNvSpPr txBox="1">
              <a:spLocks noChangeArrowheads="1"/>
            </p:cNvSpPr>
            <p:nvPr/>
          </p:nvSpPr>
          <p:spPr bwMode="auto">
            <a:xfrm>
              <a:off x="3548631" y="2816563"/>
              <a:ext cx="1929911"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VistA Evolution</a:t>
              </a:r>
            </a:p>
          </p:txBody>
        </p:sp>
        <p:sp>
          <p:nvSpPr>
            <p:cNvPr id="7190" name="TextBox 29"/>
            <p:cNvSpPr txBox="1">
              <a:spLocks noChangeArrowheads="1"/>
            </p:cNvSpPr>
            <p:nvPr/>
          </p:nvSpPr>
          <p:spPr bwMode="auto">
            <a:xfrm>
              <a:off x="3548631" y="3356679"/>
              <a:ext cx="4565986"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Enterprise Shared Service Product Management</a:t>
              </a:r>
            </a:p>
          </p:txBody>
        </p:sp>
        <p:sp>
          <p:nvSpPr>
            <p:cNvPr id="7191" name="Rectangle 39"/>
            <p:cNvSpPr>
              <a:spLocks noChangeArrowheads="1"/>
            </p:cNvSpPr>
            <p:nvPr/>
          </p:nvSpPr>
          <p:spPr bwMode="auto">
            <a:xfrm>
              <a:off x="328743" y="2827679"/>
              <a:ext cx="2796855"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Solution Architectures</a:t>
              </a:r>
            </a:p>
          </p:txBody>
        </p:sp>
        <p:sp>
          <p:nvSpPr>
            <p:cNvPr id="7192" name="TextBox 28"/>
            <p:cNvSpPr txBox="1">
              <a:spLocks noChangeArrowheads="1"/>
            </p:cNvSpPr>
            <p:nvPr/>
          </p:nvSpPr>
          <p:spPr bwMode="auto">
            <a:xfrm>
              <a:off x="350510" y="3371101"/>
              <a:ext cx="27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Interagency Interoperability</a:t>
              </a:r>
            </a:p>
          </p:txBody>
        </p:sp>
        <p:sp>
          <p:nvSpPr>
            <p:cNvPr id="7193" name="Rectangle 41"/>
            <p:cNvSpPr>
              <a:spLocks noChangeArrowheads="1"/>
            </p:cNvSpPr>
            <p:nvPr/>
          </p:nvSpPr>
          <p:spPr bwMode="auto">
            <a:xfrm>
              <a:off x="328739" y="3090894"/>
              <a:ext cx="3373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Life Cycle Product Management</a:t>
              </a:r>
            </a:p>
          </p:txBody>
        </p:sp>
        <p:sp>
          <p:nvSpPr>
            <p:cNvPr id="7194" name="TextBox 28"/>
            <p:cNvSpPr txBox="1">
              <a:spLocks noChangeArrowheads="1"/>
            </p:cNvSpPr>
            <p:nvPr/>
          </p:nvSpPr>
          <p:spPr bwMode="auto">
            <a:xfrm>
              <a:off x="3548631" y="3091032"/>
              <a:ext cx="2995354"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Product Cost Analysis &amp; LCCE</a:t>
              </a:r>
            </a:p>
          </p:txBody>
        </p:sp>
        <p:sp>
          <p:nvSpPr>
            <p:cNvPr id="7195" name="TextBox 28"/>
            <p:cNvSpPr txBox="1">
              <a:spLocks noChangeArrowheads="1"/>
            </p:cNvSpPr>
            <p:nvPr/>
          </p:nvSpPr>
          <p:spPr bwMode="auto">
            <a:xfrm>
              <a:off x="6380877" y="2748119"/>
              <a:ext cx="2545465" cy="5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t>Program Operating Plan (POP) Development</a:t>
              </a:r>
            </a:p>
          </p:txBody>
        </p:sp>
      </p:gr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4" name="Slide Number Placeholder 3"/>
          <p:cNvSpPr>
            <a:spLocks noGrp="1"/>
          </p:cNvSpPr>
          <p:nvPr>
            <p:ph type="sldNum" sz="quarter" idx="12"/>
          </p:nvPr>
        </p:nvSpPr>
        <p:spPr/>
        <p:txBody>
          <a:bodyPr/>
          <a:lstStyle/>
          <a:p>
            <a:pPr>
              <a:defRPr/>
            </a:pPr>
            <a:fld id="{032352A2-FA36-4198-B8DB-B5FE725F7941}" type="slidenum">
              <a:rPr lang="en-US" smtClean="0"/>
              <a:pPr>
                <a:defRPr/>
              </a:pPr>
              <a:t>11</a:t>
            </a:fld>
            <a:endParaRPr lang="en-US" dirty="0"/>
          </a:p>
        </p:txBody>
      </p:sp>
    </p:spTree>
    <p:extLst>
      <p:ext uri="{BB962C8B-B14F-4D97-AF65-F5344CB8AC3E}">
        <p14:creationId xmlns:p14="http://schemas.microsoft.com/office/powerpoint/2010/main" val="302671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Architecture</a:t>
            </a:r>
            <a:endParaRPr lang="en-US" dirty="0"/>
          </a:p>
        </p:txBody>
      </p:sp>
      <p:sp>
        <p:nvSpPr>
          <p:cNvPr id="3" name="Content Placeholder 2"/>
          <p:cNvSpPr>
            <a:spLocks noGrp="1"/>
          </p:cNvSpPr>
          <p:nvPr>
            <p:ph idx="1"/>
          </p:nvPr>
        </p:nvSpPr>
        <p:spPr>
          <a:xfrm>
            <a:off x="381000" y="1219200"/>
            <a:ext cx="8534400" cy="4525963"/>
          </a:xfrm>
        </p:spPr>
        <p:txBody>
          <a:bodyPr/>
          <a:lstStyle/>
          <a:p>
            <a:pPr>
              <a:buFont typeface="Wingdings" pitchFamily="2" charset="2"/>
              <a:buChar char="§"/>
              <a:defRPr/>
            </a:pPr>
            <a:r>
              <a:rPr lang="en-US" altLang="en-US" sz="2000" dirty="0">
                <a:latin typeface="Calibri" pitchFamily="34" charset="0"/>
              </a:rPr>
              <a:t>Builds and maintains VA Enterprise Architecture as decision support information environment supporting </a:t>
            </a:r>
            <a:r>
              <a:rPr lang="en-US" altLang="en-US" sz="2000" dirty="0" smtClean="0">
                <a:latin typeface="Calibri" pitchFamily="34" charset="0"/>
              </a:rPr>
              <a:t>VA </a:t>
            </a:r>
            <a:r>
              <a:rPr lang="en-US" altLang="en-US" sz="2000" dirty="0">
                <a:latin typeface="Calibri" pitchFamily="34" charset="0"/>
              </a:rPr>
              <a:t>decision </a:t>
            </a:r>
            <a:r>
              <a:rPr lang="en-US" altLang="en-US" sz="2000" dirty="0" smtClean="0">
                <a:latin typeface="Calibri" pitchFamily="34" charset="0"/>
              </a:rPr>
              <a:t>processes at multiple levels</a:t>
            </a:r>
          </a:p>
          <a:p>
            <a:pPr lvl="1">
              <a:buFont typeface="Wingdings" pitchFamily="2" charset="2"/>
              <a:buChar char="§"/>
              <a:defRPr/>
            </a:pPr>
            <a:r>
              <a:rPr lang="en-US" altLang="en-US" sz="1800" dirty="0" smtClean="0">
                <a:latin typeface="Calibri" pitchFamily="34" charset="0"/>
              </a:rPr>
              <a:t>Federated environment brings together content from stakeholders across VA</a:t>
            </a:r>
          </a:p>
          <a:p>
            <a:pPr lvl="1">
              <a:buFont typeface="Wingdings" pitchFamily="2" charset="2"/>
              <a:buChar char="§"/>
              <a:defRPr/>
            </a:pPr>
            <a:r>
              <a:rPr lang="en-US" altLang="en-US" sz="1800" dirty="0" smtClean="0">
                <a:latin typeface="Calibri" pitchFamily="34" charset="0"/>
              </a:rPr>
              <a:t>Maintains and publishes VA Enterprise Roadmap</a:t>
            </a:r>
            <a:endParaRPr lang="en-US" altLang="en-US" sz="1800" dirty="0">
              <a:latin typeface="Calibri" pitchFamily="34" charset="0"/>
            </a:endParaRPr>
          </a:p>
          <a:p>
            <a:pPr>
              <a:spcBef>
                <a:spcPts val="1200"/>
              </a:spcBef>
              <a:buFont typeface="Wingdings" pitchFamily="2" charset="2"/>
              <a:buChar char="§"/>
              <a:defRPr/>
            </a:pPr>
            <a:r>
              <a:rPr lang="en-US" altLang="en-US" sz="2000" dirty="0" smtClean="0">
                <a:latin typeface="Calibri" pitchFamily="34" charset="0"/>
              </a:rPr>
              <a:t>Develops and maintains CIO </a:t>
            </a:r>
            <a:r>
              <a:rPr lang="en-US" altLang="en-US" sz="2000" dirty="0">
                <a:latin typeface="Calibri" pitchFamily="34" charset="0"/>
              </a:rPr>
              <a:t>Strategy </a:t>
            </a:r>
            <a:endParaRPr lang="en-US" altLang="en-US" sz="2000" dirty="0" smtClean="0">
              <a:latin typeface="Calibri" pitchFamily="34" charset="0"/>
            </a:endParaRPr>
          </a:p>
          <a:p>
            <a:pPr lvl="1">
              <a:buFont typeface="Wingdings" pitchFamily="2" charset="2"/>
              <a:buChar char="§"/>
              <a:defRPr/>
            </a:pPr>
            <a:r>
              <a:rPr lang="en-US" altLang="en-US" sz="1800" dirty="0" smtClean="0">
                <a:latin typeface="Calibri" pitchFamily="34" charset="0"/>
              </a:rPr>
              <a:t>Develops and publishes VA IRM Strategic Plan</a:t>
            </a:r>
          </a:p>
          <a:p>
            <a:pPr lvl="1">
              <a:buFont typeface="Wingdings" pitchFamily="2" charset="2"/>
              <a:buChar char="§"/>
              <a:defRPr/>
            </a:pPr>
            <a:r>
              <a:rPr lang="en-US" altLang="en-US" sz="1800" dirty="0" smtClean="0">
                <a:latin typeface="Calibri" pitchFamily="34" charset="0"/>
              </a:rPr>
              <a:t>Develops CIO-specific </a:t>
            </a:r>
            <a:r>
              <a:rPr lang="en-US" altLang="en-US" sz="1800" dirty="0">
                <a:latin typeface="Calibri" pitchFamily="34" charset="0"/>
              </a:rPr>
              <a:t>OI&amp;T </a:t>
            </a:r>
            <a:r>
              <a:rPr lang="en-US" altLang="en-US" sz="1800" dirty="0" smtClean="0">
                <a:latin typeface="Calibri" pitchFamily="34" charset="0"/>
              </a:rPr>
              <a:t>policy</a:t>
            </a:r>
          </a:p>
          <a:p>
            <a:pPr lvl="1">
              <a:buFont typeface="Wingdings" pitchFamily="2" charset="2"/>
              <a:buChar char="§"/>
              <a:defRPr/>
            </a:pPr>
            <a:r>
              <a:rPr lang="en-US" altLang="en-US" sz="1800" dirty="0" smtClean="0">
                <a:latin typeface="Calibri" pitchFamily="34" charset="0"/>
              </a:rPr>
              <a:t>Represents </a:t>
            </a:r>
            <a:r>
              <a:rPr lang="en-US" altLang="en-US" sz="1800" dirty="0">
                <a:latin typeface="Calibri" pitchFamily="34" charset="0"/>
              </a:rPr>
              <a:t>CIO in VA Enterprise Strategic Planning</a:t>
            </a:r>
          </a:p>
          <a:p>
            <a:pPr lvl="1">
              <a:buFont typeface="Wingdings" pitchFamily="2" charset="2"/>
              <a:buChar char="§"/>
              <a:defRPr/>
            </a:pPr>
            <a:r>
              <a:rPr lang="en-US" altLang="en-US" sz="1800" dirty="0" smtClean="0">
                <a:latin typeface="Calibri" pitchFamily="34" charset="0"/>
              </a:rPr>
              <a:t>GAO/OMB </a:t>
            </a:r>
            <a:r>
              <a:rPr lang="en-US" altLang="en-US" sz="1800" dirty="0">
                <a:latin typeface="Calibri" pitchFamily="34" charset="0"/>
              </a:rPr>
              <a:t>Liaison on CIO / EA Issues</a:t>
            </a:r>
          </a:p>
          <a:p>
            <a:pPr>
              <a:spcBef>
                <a:spcPts val="1200"/>
              </a:spcBef>
              <a:buFont typeface="Wingdings" pitchFamily="2" charset="2"/>
              <a:buChar char="§"/>
              <a:defRPr/>
            </a:pPr>
            <a:r>
              <a:rPr lang="en-US" altLang="en-US" sz="2000" dirty="0">
                <a:latin typeface="Calibri" pitchFamily="34" charset="0"/>
              </a:rPr>
              <a:t>Represents CIO as enterprise change leader in select high profile VA-wide change management </a:t>
            </a:r>
            <a:r>
              <a:rPr lang="en-US" altLang="en-US" sz="2000" dirty="0" smtClean="0">
                <a:latin typeface="Calibri" pitchFamily="34" charset="0"/>
              </a:rPr>
              <a:t>initiatives </a:t>
            </a:r>
            <a:br>
              <a:rPr lang="en-US" altLang="en-US" sz="2000" dirty="0" smtClean="0">
                <a:latin typeface="Calibri" pitchFamily="34" charset="0"/>
              </a:rPr>
            </a:br>
            <a:r>
              <a:rPr lang="en-US" altLang="en-US" sz="2000" dirty="0" smtClean="0">
                <a:latin typeface="Calibri" pitchFamily="34" charset="0"/>
              </a:rPr>
              <a:t>(e.g. Customer Data Integration (CDI))</a:t>
            </a:r>
            <a:endParaRPr lang="en-US" altLang="en-US" sz="20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95C7219A-98DC-42BA-A12A-12E75342F36E}" type="slidenum">
              <a:rPr lang="en-US" smtClean="0"/>
              <a:pPr>
                <a:defRPr/>
              </a:pPr>
              <a:t>12</a:t>
            </a:fld>
            <a:endParaRPr lang="en-US" dirty="0"/>
          </a:p>
        </p:txBody>
      </p:sp>
      <p:sp>
        <p:nvSpPr>
          <p:cNvPr id="6" name="Date Placeholder 5"/>
          <p:cNvSpPr>
            <a:spLocks noGrp="1"/>
          </p:cNvSpPr>
          <p:nvPr>
            <p:ph type="dt" sz="half" idx="10"/>
          </p:nvPr>
        </p:nvSpPr>
        <p:spPr/>
        <p:txBody>
          <a:bodyPr/>
          <a:lstStyle/>
          <a:p>
            <a:pPr>
              <a:defRPr/>
            </a:pPr>
            <a:r>
              <a:rPr lang="en-US" smtClean="0"/>
              <a:t>6/9/2014</a:t>
            </a:r>
            <a:endParaRPr lang="en-US" dirty="0"/>
          </a:p>
        </p:txBody>
      </p:sp>
      <p:sp>
        <p:nvSpPr>
          <p:cNvPr id="7" name="Footer Placeholder 6"/>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247273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EA: Recent Accomplishments and Ongoing Priorities</a:t>
            </a:r>
            <a:endParaRPr lang="en-US" sz="2800" dirty="0"/>
          </a:p>
        </p:txBody>
      </p:sp>
      <p:sp>
        <p:nvSpPr>
          <p:cNvPr id="3" name="Content Placeholder 2"/>
          <p:cNvSpPr>
            <a:spLocks noGrp="1"/>
          </p:cNvSpPr>
          <p:nvPr>
            <p:ph idx="1"/>
          </p:nvPr>
        </p:nvSpPr>
        <p:spPr>
          <a:xfrm>
            <a:off x="457200" y="990600"/>
            <a:ext cx="8305800" cy="4876800"/>
          </a:xfrm>
        </p:spPr>
        <p:txBody>
          <a:bodyPr/>
          <a:lstStyle/>
          <a:p>
            <a:pPr marL="0" indent="0">
              <a:buNone/>
            </a:pPr>
            <a:r>
              <a:rPr lang="en-US" sz="2800" b="1" dirty="0" smtClean="0"/>
              <a:t>Ensuring Strategic Alignment</a:t>
            </a:r>
            <a:endParaRPr lang="en-US" sz="2800" b="1" dirty="0"/>
          </a:p>
          <a:p>
            <a:r>
              <a:rPr lang="en-US" sz="2400" dirty="0" smtClean="0"/>
              <a:t>FY14 Accomplishments</a:t>
            </a:r>
          </a:p>
          <a:p>
            <a:pPr lvl="1"/>
            <a:r>
              <a:rPr lang="en-US" sz="2000" dirty="0" smtClean="0"/>
              <a:t>Published 1st VA IRM Strategic Plan and Enterprise Roadmap. </a:t>
            </a:r>
            <a:br>
              <a:rPr lang="en-US" sz="2000" dirty="0" smtClean="0"/>
            </a:br>
            <a:r>
              <a:rPr lang="en-US" sz="2000" dirty="0" smtClean="0"/>
              <a:t>Provides an integrated picture of VA IT-driven transformation efforts across all VA Administrations and staff offices</a:t>
            </a:r>
          </a:p>
          <a:p>
            <a:pPr lvl="1"/>
            <a:r>
              <a:rPr lang="en-US" sz="2000" dirty="0" smtClean="0"/>
              <a:t>Supported and development of VA FY14-20 Strategic Plan as well as rollout of VA Strategic Priority initiatives</a:t>
            </a:r>
          </a:p>
          <a:p>
            <a:pPr lvl="1"/>
            <a:r>
              <a:rPr lang="en-US" sz="2000" dirty="0" smtClean="0"/>
              <a:t>Provided leadership to VA Customer Data Integration initiative, developing VA-wide Enterprise Information Management Directive (currently in VAIQ)</a:t>
            </a:r>
          </a:p>
          <a:p>
            <a:pPr>
              <a:spcBef>
                <a:spcPts val="1200"/>
              </a:spcBef>
            </a:pPr>
            <a:r>
              <a:rPr lang="en-US" sz="2400" dirty="0" smtClean="0"/>
              <a:t>FY15 Plans</a:t>
            </a:r>
          </a:p>
          <a:p>
            <a:pPr lvl="1"/>
            <a:r>
              <a:rPr lang="en-US" sz="2000" dirty="0" smtClean="0"/>
              <a:t>Update and expand IRM Strategic Plan and Enterprise Roadmap to include OI&amp;T Planning Guidance as well as content on transformation of VA Corporate Services (HR, Finance, etc.)</a:t>
            </a:r>
          </a:p>
          <a:p>
            <a:pPr lvl="1"/>
            <a:r>
              <a:rPr lang="en-US" sz="2000" dirty="0" smtClean="0"/>
              <a:t>Continue support to VA strategic planning initiatives as well as various aspects of VA PPBE processes.</a:t>
            </a:r>
            <a:endParaRPr lang="en-US" sz="1800" dirty="0" smtClean="0"/>
          </a:p>
          <a:p>
            <a:pPr marL="571500" lvl="2"/>
            <a:endParaRPr lang="en-US" sz="2000" dirty="0"/>
          </a:p>
        </p:txBody>
      </p:sp>
      <p:sp>
        <p:nvSpPr>
          <p:cNvPr id="4" name="Slide Number Placeholder 3"/>
          <p:cNvSpPr>
            <a:spLocks noGrp="1"/>
          </p:cNvSpPr>
          <p:nvPr>
            <p:ph type="sldNum" sz="quarter" idx="12"/>
          </p:nvPr>
        </p:nvSpPr>
        <p:spPr/>
        <p:txBody>
          <a:bodyPr/>
          <a:lstStyle/>
          <a:p>
            <a:pPr>
              <a:defRPr/>
            </a:pPr>
            <a:fld id="{95C7219A-98DC-42BA-A12A-12E75342F36E}" type="slidenum">
              <a:rPr lang="en-US" smtClean="0"/>
              <a:pPr>
                <a:defRPr/>
              </a:pPr>
              <a:t>13</a:t>
            </a:fld>
            <a:endParaRPr lang="en-US" dirty="0"/>
          </a:p>
        </p:txBody>
      </p:sp>
      <p:sp>
        <p:nvSpPr>
          <p:cNvPr id="5" name="Date Placeholder 4"/>
          <p:cNvSpPr>
            <a:spLocks noGrp="1"/>
          </p:cNvSpPr>
          <p:nvPr>
            <p:ph type="dt" sz="half" idx="10"/>
          </p:nvPr>
        </p:nvSpPr>
        <p:spPr/>
        <p:txBody>
          <a:bodyPr/>
          <a:lstStyle/>
          <a:p>
            <a:pPr>
              <a:defRPr/>
            </a:pPr>
            <a:r>
              <a:rPr lang="en-US" smtClean="0"/>
              <a:t>6/9/2014</a:t>
            </a:r>
            <a:endParaRPr lang="en-US" dirty="0"/>
          </a:p>
        </p:txBody>
      </p:sp>
      <p:sp>
        <p:nvSpPr>
          <p:cNvPr id="6" name="Footer Placeholder 5"/>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129701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37" y="76200"/>
            <a:ext cx="8229600" cy="762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400" dirty="0">
                <a:solidFill>
                  <a:schemeClr val="tx2">
                    <a:lumMod val="75000"/>
                  </a:schemeClr>
                </a:solidFill>
                <a:latin typeface="Arial Black" pitchFamily="34" charset="0"/>
              </a:rPr>
              <a:t>EA: Recent Accomplishments and Ongoing Priorities</a:t>
            </a:r>
          </a:p>
        </p:txBody>
      </p:sp>
      <p:sp>
        <p:nvSpPr>
          <p:cNvPr id="3" name="Slide Number Placeholder 2"/>
          <p:cNvSpPr>
            <a:spLocks noGrp="1"/>
          </p:cNvSpPr>
          <p:nvPr>
            <p:ph type="sldNum" sz="quarter" idx="12"/>
          </p:nvPr>
        </p:nvSpPr>
        <p:spPr/>
        <p:txBody>
          <a:bodyPr/>
          <a:lstStyle/>
          <a:p>
            <a:pPr>
              <a:defRPr/>
            </a:pPr>
            <a:fld id="{032352A2-FA36-4198-B8DB-B5FE725F7941}" type="slidenum">
              <a:rPr lang="en-US" smtClean="0"/>
              <a:pPr>
                <a:defRPr/>
              </a:pPr>
              <a:t>14</a:t>
            </a:fld>
            <a:endParaRPr lang="en-US" dirty="0"/>
          </a:p>
        </p:txBody>
      </p:sp>
      <p:sp>
        <p:nvSpPr>
          <p:cNvPr id="4" name="Content Placeholder 2"/>
          <p:cNvSpPr txBox="1">
            <a:spLocks/>
          </p:cNvSpPr>
          <p:nvPr/>
        </p:nvSpPr>
        <p:spPr>
          <a:xfrm>
            <a:off x="68178" y="914400"/>
            <a:ext cx="9075821" cy="5638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Enhance EA </a:t>
            </a:r>
            <a:r>
              <a:rPr lang="en-US" sz="2000" b="1" dirty="0" smtClean="0"/>
              <a:t>Content </a:t>
            </a:r>
            <a:r>
              <a:rPr lang="en-US" sz="2000" b="1" dirty="0"/>
              <a:t>and </a:t>
            </a:r>
            <a:r>
              <a:rPr lang="en-US" sz="2000" b="1" dirty="0" smtClean="0"/>
              <a:t>Capabilities</a:t>
            </a:r>
            <a:endParaRPr lang="en-US" sz="2000" b="1" dirty="0"/>
          </a:p>
          <a:p>
            <a:pPr marL="228600" indent="-228600"/>
            <a:r>
              <a:rPr lang="en-US" sz="1800" b="1" dirty="0"/>
              <a:t>FY14 Accomplishments</a:t>
            </a:r>
          </a:p>
          <a:p>
            <a:pPr marL="571500" indent="-228600"/>
            <a:r>
              <a:rPr lang="en-US" sz="1600" dirty="0" smtClean="0"/>
              <a:t>Rolled out initial EA tool suite, available to all VA Stakeholders</a:t>
            </a:r>
          </a:p>
          <a:p>
            <a:pPr marL="571500" indent="-228600"/>
            <a:r>
              <a:rPr lang="en-US" sz="1600" dirty="0" smtClean="0"/>
              <a:t>Developed and published initial EA views based on and integrated model of VA content gathered and developed over the previous year. </a:t>
            </a:r>
          </a:p>
          <a:p>
            <a:pPr marL="571500" indent="-228600"/>
            <a:r>
              <a:rPr lang="en-US" sz="1600" dirty="0" smtClean="0"/>
              <a:t>Continued evolution of VA and EA governance processes, involving stakeholders across VA in using EA to support and drive VA change management activities</a:t>
            </a:r>
            <a:endParaRPr lang="en-US" sz="1800" dirty="0" smtClean="0"/>
          </a:p>
          <a:p>
            <a:pPr indent="-228600">
              <a:spcBef>
                <a:spcPts val="1200"/>
              </a:spcBef>
            </a:pPr>
            <a:r>
              <a:rPr lang="en-US" sz="1800" b="1" dirty="0" smtClean="0"/>
              <a:t>FY 15 Plans</a:t>
            </a:r>
          </a:p>
          <a:p>
            <a:pPr marL="571500" indent="-228600">
              <a:spcBef>
                <a:spcPts val="0"/>
              </a:spcBef>
            </a:pPr>
            <a:r>
              <a:rPr lang="en-US" sz="1600" b="1" dirty="0" smtClean="0"/>
              <a:t>EA Content Initiatives</a:t>
            </a:r>
          </a:p>
          <a:p>
            <a:pPr marL="800100" lvl="2"/>
            <a:r>
              <a:rPr lang="en-US" sz="1400" b="1" dirty="0" smtClean="0"/>
              <a:t>VA Strategic Architecture </a:t>
            </a:r>
            <a:r>
              <a:rPr lang="en-US" sz="1400" dirty="0" smtClean="0"/>
              <a:t>– Details and provides relationships between goals, objectives, strategies, functions, performance measures, etc. across VA (both VA Corp and Admins &amp; staff offices)</a:t>
            </a:r>
          </a:p>
          <a:p>
            <a:pPr marL="800100" lvl="2"/>
            <a:r>
              <a:rPr lang="en-US" sz="1400" b="1" dirty="0" smtClean="0"/>
              <a:t>VA Systems Inventory </a:t>
            </a:r>
            <a:r>
              <a:rPr lang="en-US" sz="1400" dirty="0" smtClean="0"/>
              <a:t>– Provides detailed information on all core VA IT systems including systems interrelationships and linkages to strategies, objectives, business processes, etc..</a:t>
            </a:r>
          </a:p>
          <a:p>
            <a:pPr marL="800100" lvl="2"/>
            <a:r>
              <a:rPr lang="en-US" sz="1400" b="1" dirty="0" smtClean="0"/>
              <a:t>VA Enterprise Logical Data Model </a:t>
            </a:r>
            <a:r>
              <a:rPr lang="en-US" sz="1400" dirty="0" smtClean="0"/>
              <a:t>– Drives standardization of VA data environment to support identification, development and deployment of authoritative information sources and services</a:t>
            </a:r>
          </a:p>
          <a:p>
            <a:pPr marL="571500" lvl="2"/>
            <a:r>
              <a:rPr lang="en-US" sz="1600" b="1" dirty="0" smtClean="0"/>
              <a:t>EA Capability Enhancements – Position EA as VA Change Leadership</a:t>
            </a:r>
          </a:p>
          <a:p>
            <a:pPr marL="800100" lvl="2"/>
            <a:r>
              <a:rPr lang="en-US" sz="1400" dirty="0" smtClean="0"/>
              <a:t>Redesign </a:t>
            </a:r>
            <a:r>
              <a:rPr lang="en-US" sz="1400" dirty="0"/>
              <a:t>of EA web presence to focus on VA Transformation efforts. </a:t>
            </a:r>
          </a:p>
          <a:p>
            <a:pPr marL="800100" lvl="2"/>
            <a:r>
              <a:rPr lang="en-US" sz="1400" dirty="0"/>
              <a:t>Continue EA visualization enhancements and roll-out of EA tools for all VA </a:t>
            </a:r>
            <a:r>
              <a:rPr lang="en-US" sz="1400" dirty="0" smtClean="0"/>
              <a:t>stakeholders</a:t>
            </a:r>
          </a:p>
          <a:p>
            <a:pPr marL="800100" lvl="2"/>
            <a:r>
              <a:rPr lang="en-US" sz="1400" dirty="0" smtClean="0"/>
              <a:t>Continue evolution of EA support to VA decision processes to include (among others) PPBE and Enterprise Requirements.</a:t>
            </a:r>
          </a:p>
          <a:p>
            <a:pPr marL="800100" lvl="2"/>
            <a:endParaRPr lang="en-US" sz="1400" dirty="0"/>
          </a:p>
          <a:p>
            <a:pPr marL="571500" lvl="2"/>
            <a:endParaRPr lang="en-US" sz="1800" dirty="0"/>
          </a:p>
        </p:txBody>
      </p:sp>
      <p:sp>
        <p:nvSpPr>
          <p:cNvPr id="5" name="Date Placeholder 4"/>
          <p:cNvSpPr>
            <a:spLocks noGrp="1"/>
          </p:cNvSpPr>
          <p:nvPr>
            <p:ph type="dt" sz="half" idx="10"/>
          </p:nvPr>
        </p:nvSpPr>
        <p:spPr/>
        <p:txBody>
          <a:bodyPr/>
          <a:lstStyle/>
          <a:p>
            <a:pPr>
              <a:defRPr/>
            </a:pPr>
            <a:r>
              <a:rPr lang="en-US" smtClean="0"/>
              <a:t>6/9/2014</a:t>
            </a:r>
            <a:endParaRPr lang="en-US" dirty="0"/>
          </a:p>
        </p:txBody>
      </p:sp>
      <p:sp>
        <p:nvSpPr>
          <p:cNvPr id="6" name="Footer Placeholder 5"/>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228456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Office of Technology Strategies</a:t>
            </a:r>
            <a:endParaRPr lang="en-US" sz="4000" dirty="0"/>
          </a:p>
        </p:txBody>
      </p:sp>
      <p:sp>
        <p:nvSpPr>
          <p:cNvPr id="4" name="Content Placeholder 8"/>
          <p:cNvSpPr>
            <a:spLocks noGrp="1"/>
          </p:cNvSpPr>
          <p:nvPr>
            <p:ph idx="1"/>
          </p:nvPr>
        </p:nvSpPr>
        <p:spPr>
          <a:xfrm>
            <a:off x="114300" y="1341408"/>
            <a:ext cx="9029700" cy="5257800"/>
          </a:xfrm>
        </p:spPr>
        <p:txBody>
          <a:bodyPr>
            <a:noAutofit/>
          </a:bodyPr>
          <a:lstStyle/>
          <a:p>
            <a:pPr marL="0" indent="0">
              <a:buNone/>
            </a:pPr>
            <a:r>
              <a:rPr lang="en-US" altLang="en-US" sz="2800" b="1" dirty="0"/>
              <a:t>Office of Technology Strategies: </a:t>
            </a:r>
            <a:r>
              <a:rPr lang="en-US" altLang="en-US" sz="2800" dirty="0"/>
              <a:t>defines the </a:t>
            </a:r>
            <a:r>
              <a:rPr lang="en-US" altLang="en-US" sz="2800" dirty="0" smtClean="0"/>
              <a:t>VA “To </a:t>
            </a:r>
            <a:r>
              <a:rPr lang="en-US" altLang="en-US" sz="2800" dirty="0"/>
              <a:t>Be” enterprise technology </a:t>
            </a:r>
            <a:r>
              <a:rPr lang="en-US" altLang="en-US" sz="2800" dirty="0" smtClean="0"/>
              <a:t>vision</a:t>
            </a:r>
            <a:r>
              <a:rPr lang="en-US" sz="2800" dirty="0" smtClean="0"/>
              <a:t> </a:t>
            </a:r>
          </a:p>
          <a:p>
            <a:pPr lvl="1">
              <a:spcBef>
                <a:spcPts val="1200"/>
              </a:spcBef>
            </a:pPr>
            <a:r>
              <a:rPr lang="en-US" sz="2800" dirty="0" smtClean="0"/>
              <a:t> </a:t>
            </a:r>
            <a:r>
              <a:rPr lang="en-US" sz="2400" dirty="0" smtClean="0"/>
              <a:t>Develops Enterprise Design Patterns </a:t>
            </a:r>
            <a:r>
              <a:rPr lang="en-US" sz="2400" dirty="0">
                <a:solidFill>
                  <a:schemeClr val="tx1"/>
                </a:solidFill>
              </a:rPr>
              <a:t>program managers need </a:t>
            </a:r>
            <a:r>
              <a:rPr lang="en-US" sz="2400" dirty="0" smtClean="0">
                <a:solidFill>
                  <a:schemeClr val="tx1"/>
                </a:solidFill>
              </a:rPr>
              <a:t>to </a:t>
            </a:r>
            <a:r>
              <a:rPr lang="en-US" sz="2400" dirty="0">
                <a:solidFill>
                  <a:schemeClr val="tx1"/>
                </a:solidFill>
              </a:rPr>
              <a:t>ensure vendors deliver solutions that are fully interoperable and aligned to the </a:t>
            </a:r>
            <a:r>
              <a:rPr lang="en-US" sz="2400" dirty="0" err="1">
                <a:solidFill>
                  <a:schemeClr val="tx1"/>
                </a:solidFill>
              </a:rPr>
              <a:t>OneVA</a:t>
            </a:r>
            <a:r>
              <a:rPr lang="en-US" sz="2400" dirty="0">
                <a:solidFill>
                  <a:schemeClr val="tx1"/>
                </a:solidFill>
              </a:rPr>
              <a:t> Enterprise Technology Strategic Plan </a:t>
            </a:r>
            <a:endParaRPr lang="en-US" sz="2400" dirty="0" smtClean="0"/>
          </a:p>
          <a:p>
            <a:pPr lvl="1">
              <a:spcBef>
                <a:spcPts val="1200"/>
              </a:spcBef>
            </a:pPr>
            <a:r>
              <a:rPr lang="en-US" sz="2400" dirty="0" smtClean="0"/>
              <a:t>Provides OneVA Enterprise Technology Strategic Plan and Budget guidance</a:t>
            </a:r>
          </a:p>
          <a:p>
            <a:pPr lvl="1">
              <a:spcBef>
                <a:spcPts val="1200"/>
              </a:spcBef>
            </a:pPr>
            <a:r>
              <a:rPr lang="en-US" sz="2400" dirty="0"/>
              <a:t> </a:t>
            </a:r>
            <a:r>
              <a:rPr lang="en-US" sz="2400" dirty="0" smtClean="0">
                <a:solidFill>
                  <a:schemeClr val="tx1"/>
                </a:solidFill>
              </a:rPr>
              <a:t>Provide assessments </a:t>
            </a:r>
            <a:r>
              <a:rPr lang="en-US" sz="2400" dirty="0">
                <a:solidFill>
                  <a:schemeClr val="tx1"/>
                </a:solidFill>
              </a:rPr>
              <a:t>of IT industry trends and analysis and their potential (positive and negative) impacts to VA enterprise architecture</a:t>
            </a:r>
          </a:p>
          <a:p>
            <a:pPr lvl="1">
              <a:spcBef>
                <a:spcPts val="1200"/>
              </a:spcBef>
            </a:pPr>
            <a:endParaRPr lang="en-US" sz="2800" dirty="0"/>
          </a:p>
        </p:txBody>
      </p: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15</a:t>
            </a:fld>
            <a:endParaRPr lang="en-US" dirty="0"/>
          </a:p>
        </p:txBody>
      </p:sp>
    </p:spTree>
    <p:extLst>
      <p:ext uri="{BB962C8B-B14F-4D97-AF65-F5344CB8AC3E}">
        <p14:creationId xmlns:p14="http://schemas.microsoft.com/office/powerpoint/2010/main" val="2773054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203"/>
            <a:ext cx="7790706" cy="679997"/>
          </a:xfrm>
        </p:spPr>
        <p:txBody>
          <a:bodyPr/>
          <a:lstStyle/>
          <a:p>
            <a:r>
              <a:rPr lang="en-US" sz="3200" dirty="0"/>
              <a:t>OneVA Enterprise Technology Strategic </a:t>
            </a:r>
            <a:r>
              <a:rPr lang="en-US" sz="3200" dirty="0" smtClean="0"/>
              <a:t>Plan</a:t>
            </a:r>
            <a:endParaRPr lang="en-US" sz="3200" dirty="0"/>
          </a:p>
        </p:txBody>
      </p:sp>
      <p:sp>
        <p:nvSpPr>
          <p:cNvPr id="5" name="Content Placeholder 4"/>
          <p:cNvSpPr>
            <a:spLocks noGrp="1"/>
          </p:cNvSpPr>
          <p:nvPr>
            <p:ph idx="1"/>
          </p:nvPr>
        </p:nvSpPr>
        <p:spPr>
          <a:xfrm>
            <a:off x="304800" y="1447800"/>
            <a:ext cx="8610600" cy="4855014"/>
          </a:xfrm>
        </p:spPr>
        <p:txBody>
          <a:bodyPr>
            <a:normAutofit/>
          </a:bodyPr>
          <a:lstStyle/>
          <a:p>
            <a:pPr marL="285750" indent="-285750">
              <a:buFont typeface="Arial" pitchFamily="34" charset="0"/>
              <a:buChar char="•"/>
            </a:pPr>
            <a:r>
              <a:rPr lang="en-US" sz="2600" b="1" dirty="0" err="1" smtClean="0">
                <a:cs typeface="Arial" panose="020B0604020202020204" pitchFamily="34" charset="0"/>
              </a:rPr>
              <a:t>OneVA</a:t>
            </a:r>
            <a:r>
              <a:rPr lang="en-US" sz="2600" b="1" dirty="0" smtClean="0">
                <a:cs typeface="Arial" panose="020B0604020202020204" pitchFamily="34" charset="0"/>
              </a:rPr>
              <a:t> </a:t>
            </a:r>
            <a:r>
              <a:rPr lang="en-US" sz="2600" b="1" dirty="0">
                <a:cs typeface="Arial" panose="020B0604020202020204" pitchFamily="34" charset="0"/>
              </a:rPr>
              <a:t>Enterprise Technology Strategic </a:t>
            </a:r>
            <a:r>
              <a:rPr lang="en-US" sz="2600" b="1" dirty="0" smtClean="0">
                <a:cs typeface="Arial" panose="020B0604020202020204" pitchFamily="34" charset="0"/>
              </a:rPr>
              <a:t>Plan (ETSP) describes future state </a:t>
            </a:r>
            <a:r>
              <a:rPr lang="en-US" sz="2600" b="1" dirty="0">
                <a:cs typeface="Arial" panose="020B0604020202020204" pitchFamily="34" charset="0"/>
              </a:rPr>
              <a:t>view of </a:t>
            </a:r>
            <a:r>
              <a:rPr lang="en-US" sz="2600" b="1" dirty="0" smtClean="0">
                <a:cs typeface="Arial" panose="020B0604020202020204" pitchFamily="34" charset="0"/>
              </a:rPr>
              <a:t>VA computing environment</a:t>
            </a:r>
          </a:p>
          <a:p>
            <a:pPr marL="519113" lvl="1" indent="-285750">
              <a:buFont typeface="Calibri" panose="020F0502020204030204" pitchFamily="34" charset="0"/>
              <a:buChar char="―"/>
            </a:pPr>
            <a:r>
              <a:rPr lang="en-US" sz="2600" b="0" dirty="0" smtClean="0">
                <a:cs typeface="Arial" panose="020B0604020202020204" pitchFamily="34" charset="0"/>
              </a:rPr>
              <a:t>Provides “</a:t>
            </a:r>
            <a:r>
              <a:rPr lang="en-US" sz="2600" b="0" dirty="0">
                <a:cs typeface="Arial" panose="020B0604020202020204" pitchFamily="34" charset="0"/>
              </a:rPr>
              <a:t>To Be” view of the Enterprise Technical Architecture (</a:t>
            </a:r>
            <a:r>
              <a:rPr lang="en-US" sz="2600" b="0" dirty="0" smtClean="0">
                <a:cs typeface="Arial" panose="020B0604020202020204" pitchFamily="34" charset="0"/>
              </a:rPr>
              <a:t>ETA) </a:t>
            </a:r>
            <a:r>
              <a:rPr lang="en-US" sz="2600" b="0" dirty="0">
                <a:cs typeface="Arial" panose="020B0604020202020204" pitchFamily="34" charset="0"/>
              </a:rPr>
              <a:t>of the overarching OneVA Enterprise </a:t>
            </a:r>
            <a:r>
              <a:rPr lang="en-US" sz="2600" b="0" dirty="0" smtClean="0">
                <a:cs typeface="Arial" panose="020B0604020202020204" pitchFamily="34" charset="0"/>
              </a:rPr>
              <a:t>Architecture.</a:t>
            </a:r>
          </a:p>
          <a:p>
            <a:pPr marL="519113" lvl="1" indent="-285750">
              <a:buFont typeface="Calibri" panose="020F0502020204030204" pitchFamily="34" charset="0"/>
              <a:buChar char="―"/>
            </a:pPr>
            <a:r>
              <a:rPr lang="en-US" sz="2600" b="0" dirty="0" smtClean="0">
                <a:cs typeface="Arial" panose="020B0604020202020204" pitchFamily="34" charset="0"/>
              </a:rPr>
              <a:t>Organized </a:t>
            </a:r>
            <a:r>
              <a:rPr lang="en-US" sz="2600" b="0" dirty="0">
                <a:cs typeface="Arial" panose="020B0604020202020204" pitchFamily="34" charset="0"/>
              </a:rPr>
              <a:t>around </a:t>
            </a:r>
            <a:r>
              <a:rPr lang="en-US" sz="2600" b="0" dirty="0" smtClean="0">
                <a:cs typeface="Arial" panose="020B0604020202020204" pitchFamily="34" charset="0"/>
              </a:rPr>
              <a:t>Technical </a:t>
            </a:r>
            <a:r>
              <a:rPr lang="en-US" sz="2600" b="0" dirty="0">
                <a:cs typeface="Arial" panose="020B0604020202020204" pitchFamily="34" charset="0"/>
              </a:rPr>
              <a:t>Reference </a:t>
            </a:r>
            <a:r>
              <a:rPr lang="en-US" sz="2600" b="0" dirty="0" smtClean="0">
                <a:cs typeface="Arial" panose="020B0604020202020204" pitchFamily="34" charset="0"/>
              </a:rPr>
              <a:t>Model (TRM), framework to analyze impact of emerging technologies on VA.</a:t>
            </a:r>
          </a:p>
          <a:p>
            <a:pPr marL="519113" lvl="1" indent="-285750">
              <a:buFont typeface="Calibri" panose="020F0502020204030204" pitchFamily="34" charset="0"/>
              <a:buChar char="―"/>
            </a:pPr>
            <a:r>
              <a:rPr lang="en-US" sz="2600" dirty="0" smtClean="0">
                <a:cs typeface="Arial" panose="020B0604020202020204" pitchFamily="34" charset="0"/>
              </a:rPr>
              <a:t>ETSP published on April 1, 2014 </a:t>
            </a:r>
            <a:r>
              <a:rPr lang="en-US" sz="2600" dirty="0">
                <a:cs typeface="Arial" panose="020B0604020202020204" pitchFamily="34" charset="0"/>
              </a:rPr>
              <a:t>as part of the </a:t>
            </a:r>
            <a:r>
              <a:rPr lang="en-US" sz="2600" dirty="0" err="1">
                <a:cs typeface="Arial" panose="020B0604020202020204" pitchFamily="34" charset="0"/>
              </a:rPr>
              <a:t>OneVA</a:t>
            </a:r>
            <a:r>
              <a:rPr lang="en-US" sz="2600" dirty="0">
                <a:cs typeface="Arial" panose="020B0604020202020204" pitchFamily="34" charset="0"/>
              </a:rPr>
              <a:t> </a:t>
            </a:r>
            <a:r>
              <a:rPr lang="en-US" sz="2600" dirty="0" smtClean="0">
                <a:cs typeface="Arial" panose="020B0604020202020204" pitchFamily="34" charset="0"/>
              </a:rPr>
              <a:t>EA; signed </a:t>
            </a:r>
            <a:r>
              <a:rPr lang="en-US" sz="2600" dirty="0">
                <a:cs typeface="Arial" panose="020B0604020202020204" pitchFamily="34" charset="0"/>
              </a:rPr>
              <a:t>by CTS on Feb </a:t>
            </a:r>
            <a:r>
              <a:rPr lang="en-US" sz="2600" dirty="0" smtClean="0">
                <a:cs typeface="Arial" panose="020B0604020202020204" pitchFamily="34" charset="0"/>
              </a:rPr>
              <a:t>28, </a:t>
            </a:r>
            <a:r>
              <a:rPr lang="en-US" sz="2600" dirty="0">
                <a:cs typeface="Arial" panose="020B0604020202020204" pitchFamily="34" charset="0"/>
              </a:rPr>
              <a:t>2014. It is located at:  </a:t>
            </a:r>
            <a:r>
              <a:rPr lang="en-US" sz="2600" u="sng" dirty="0">
                <a:hlinkClick r:id="rId3"/>
              </a:rPr>
              <a:t>http://vaww.ea.oit.va.gov</a:t>
            </a:r>
            <a:r>
              <a:rPr lang="en-US" sz="2600" u="sng" dirty="0" smtClean="0">
                <a:hlinkClick r:id="rId3"/>
              </a:rPr>
              <a:t>/</a:t>
            </a:r>
            <a:r>
              <a:rPr lang="en-US" sz="2600" u="sng" dirty="0" smtClean="0"/>
              <a:t>.</a:t>
            </a:r>
          </a:p>
          <a:p>
            <a:endParaRPr lang="en-US" sz="2600" b="1" dirty="0" smtClean="0"/>
          </a:p>
          <a:p>
            <a:pPr marL="0" indent="0">
              <a:buNone/>
            </a:pPr>
            <a:endParaRPr lang="en-US" sz="2400" b="0" dirty="0">
              <a:latin typeface="+mn-lt"/>
              <a:cs typeface="Arial" panose="020B0604020202020204" pitchFamily="34" charset="0"/>
            </a:endParaRPr>
          </a:p>
        </p:txBody>
      </p:sp>
      <p:sp>
        <p:nvSpPr>
          <p:cNvPr id="3" name="Slide Number Placeholder 2"/>
          <p:cNvSpPr>
            <a:spLocks noGrp="1"/>
          </p:cNvSpPr>
          <p:nvPr>
            <p:ph type="sldNum" sz="quarter" idx="4294967295"/>
          </p:nvPr>
        </p:nvSpPr>
        <p:spPr>
          <a:xfrm>
            <a:off x="7010400" y="6492875"/>
            <a:ext cx="2133600" cy="365125"/>
          </a:xfrm>
          <a:prstGeom prst="rect">
            <a:avLst/>
          </a:prstGeom>
        </p:spPr>
        <p:txBody>
          <a:bodyPr/>
          <a:lstStyle/>
          <a:p>
            <a:pPr>
              <a:defRPr/>
            </a:pPr>
            <a:fld id="{C97F5843-E7D6-4333-88F9-FBF09C4AE4C9}" type="slidenum">
              <a:rPr lang="en-US" smtClean="0">
                <a:solidFill>
                  <a:srgbClr val="4D4E53">
                    <a:tint val="75000"/>
                  </a:srgbClr>
                </a:solidFill>
              </a:rPr>
              <a:pPr>
                <a:defRPr/>
              </a:pPr>
              <a:t>16</a:t>
            </a:fld>
            <a:endParaRPr lang="en-US" dirty="0">
              <a:solidFill>
                <a:srgbClr val="4D4E53">
                  <a:tint val="75000"/>
                </a:srgbClr>
              </a:solidFill>
            </a:endParaRPr>
          </a:p>
        </p:txBody>
      </p: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6" name="Footer Placeholder 5"/>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24583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228600"/>
            <a:ext cx="8305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Black" panose="020B0A04020102020204" pitchFamily="34" charset="0"/>
              </a:rPr>
              <a:t>FY 15 Technology Strategies Opportunities</a:t>
            </a:r>
          </a:p>
        </p:txBody>
      </p:sp>
      <p:sp>
        <p:nvSpPr>
          <p:cNvPr id="5" name="Content Placeholder 6"/>
          <p:cNvSpPr txBox="1">
            <a:spLocks/>
          </p:cNvSpPr>
          <p:nvPr/>
        </p:nvSpPr>
        <p:spPr>
          <a:xfrm>
            <a:off x="293298" y="1219200"/>
            <a:ext cx="8469702" cy="3809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2400" dirty="0" smtClean="0"/>
              <a:t>Develop and evolve enterprise design patterns that support Enterprise Architecture (EA) framework, methodology, standards and tooling environment</a:t>
            </a:r>
          </a:p>
          <a:p>
            <a:pPr lvl="1">
              <a:spcAft>
                <a:spcPts val="300"/>
              </a:spcAft>
            </a:pPr>
            <a:r>
              <a:rPr lang="en-US" sz="2000" dirty="0" smtClean="0">
                <a:solidFill>
                  <a:schemeClr val="dk1"/>
                </a:solidFill>
              </a:rPr>
              <a:t>Required </a:t>
            </a:r>
            <a:r>
              <a:rPr lang="en-US" sz="2000" dirty="0">
                <a:solidFill>
                  <a:schemeClr val="dk1"/>
                </a:solidFill>
              </a:rPr>
              <a:t>for future IT development to meet enterprise architecture standards, will be consistent across the Department, and will improve and evolve information security, achieve information agility, and reduce total lifecycle cost of </a:t>
            </a:r>
            <a:r>
              <a:rPr lang="en-US" sz="2000" dirty="0" smtClean="0">
                <a:solidFill>
                  <a:schemeClr val="dk1"/>
                </a:solidFill>
              </a:rPr>
              <a:t>IT by:</a:t>
            </a:r>
          </a:p>
          <a:p>
            <a:pPr lvl="2">
              <a:spcAft>
                <a:spcPts val="300"/>
              </a:spcAft>
            </a:pPr>
            <a:r>
              <a:rPr lang="en-US" sz="1600" dirty="0" smtClean="0">
                <a:solidFill>
                  <a:schemeClr val="dk1"/>
                </a:solidFill>
              </a:rPr>
              <a:t>Reducing non-value-added variation</a:t>
            </a:r>
          </a:p>
          <a:p>
            <a:pPr lvl="2">
              <a:spcAft>
                <a:spcPts val="300"/>
              </a:spcAft>
            </a:pPr>
            <a:r>
              <a:rPr lang="en-US" sz="1600" dirty="0" smtClean="0">
                <a:solidFill>
                  <a:schemeClr val="dk1"/>
                </a:solidFill>
              </a:rPr>
              <a:t>Promoting alignment and reducing rework</a:t>
            </a:r>
          </a:p>
          <a:p>
            <a:pPr lvl="2">
              <a:spcAft>
                <a:spcPts val="300"/>
              </a:spcAft>
            </a:pPr>
            <a:r>
              <a:rPr lang="en-US" sz="1600" dirty="0" smtClean="0">
                <a:solidFill>
                  <a:schemeClr val="dk1"/>
                </a:solidFill>
              </a:rPr>
              <a:t>Strengthening CPIC process to account for dependencies</a:t>
            </a:r>
            <a:endParaRPr lang="en-US" sz="1600" dirty="0" smtClean="0"/>
          </a:p>
          <a:p>
            <a:pPr>
              <a:spcAft>
                <a:spcPts val="300"/>
              </a:spcAft>
            </a:pPr>
            <a:r>
              <a:rPr lang="en-US" sz="2400" dirty="0" smtClean="0"/>
              <a:t>Update </a:t>
            </a:r>
            <a:r>
              <a:rPr lang="en-US" sz="2400" dirty="0" err="1" smtClean="0"/>
              <a:t>OneVA</a:t>
            </a:r>
            <a:r>
              <a:rPr lang="en-US" sz="2400" dirty="0" smtClean="0"/>
              <a:t> Enterprise Technology Strategic Plan documentation to support migrations/enhancements of current and future VA systems</a:t>
            </a:r>
            <a:endParaRPr lang="en-US" dirty="0" smtClean="0"/>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17</a:t>
            </a:fld>
            <a:endParaRPr lang="en-US" dirty="0"/>
          </a:p>
        </p:txBody>
      </p:sp>
      <p:sp>
        <p:nvSpPr>
          <p:cNvPr id="8" name="TextBox 7"/>
          <p:cNvSpPr txBox="1"/>
          <p:nvPr/>
        </p:nvSpPr>
        <p:spPr>
          <a:xfrm>
            <a:off x="762000" y="5867400"/>
            <a:ext cx="7391400" cy="523220"/>
          </a:xfrm>
          <a:prstGeom prst="rect">
            <a:avLst/>
          </a:prstGeom>
          <a:solidFill>
            <a:srgbClr val="0033CC"/>
          </a:solidFill>
        </p:spPr>
        <p:txBody>
          <a:bodyPr wrap="square" rtlCol="0">
            <a:spAutoFit/>
          </a:bodyPr>
          <a:lstStyle/>
          <a:p>
            <a:pPr algn="ctr"/>
            <a:r>
              <a:rPr lang="en-US" sz="2800" dirty="0">
                <a:solidFill>
                  <a:schemeClr val="bg1"/>
                </a:solidFill>
              </a:rPr>
              <a:t>Total Value of Contracts: $</a:t>
            </a:r>
            <a:r>
              <a:rPr lang="en-US" sz="2800" dirty="0" smtClean="0">
                <a:solidFill>
                  <a:schemeClr val="bg1"/>
                </a:solidFill>
              </a:rPr>
              <a:t>12-14M</a:t>
            </a:r>
            <a:endParaRPr lang="en-US" sz="2800" dirty="0">
              <a:solidFill>
                <a:schemeClr val="bg1"/>
              </a:solidFill>
            </a:endParaRPr>
          </a:p>
        </p:txBody>
      </p:sp>
    </p:spTree>
    <p:extLst>
      <p:ext uri="{BB962C8B-B14F-4D97-AF65-F5344CB8AC3E}">
        <p14:creationId xmlns:p14="http://schemas.microsoft.com/office/powerpoint/2010/main" val="1004368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Product/Platform Management Mission</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1800" dirty="0" smtClean="0"/>
              <a:t>Serves </a:t>
            </a:r>
            <a:r>
              <a:rPr lang="en-US" sz="1800" dirty="0"/>
              <a:t>as </a:t>
            </a:r>
            <a:r>
              <a:rPr lang="en-US" sz="1800" dirty="0" smtClean="0"/>
              <a:t>IT strategic investment </a:t>
            </a:r>
            <a:r>
              <a:rPr lang="en-US" sz="1800" dirty="0"/>
              <a:t>oversight organization for enhancing capabilities across the VA Enterprise.  </a:t>
            </a:r>
          </a:p>
          <a:p>
            <a:r>
              <a:rPr lang="en-US" sz="1800" dirty="0" smtClean="0"/>
              <a:t>Responsible </a:t>
            </a:r>
            <a:r>
              <a:rPr lang="en-US" sz="1800" dirty="0"/>
              <a:t>for working with business owners to capture requirements for product builds and collaborate with Product Engineering </a:t>
            </a:r>
            <a:r>
              <a:rPr lang="en-US" sz="1800" dirty="0" smtClean="0"/>
              <a:t>to </a:t>
            </a:r>
            <a:r>
              <a:rPr lang="en-US" sz="1800" dirty="0"/>
              <a:t>drive </a:t>
            </a:r>
            <a:r>
              <a:rPr lang="en-US" sz="1800" dirty="0" smtClean="0"/>
              <a:t>development for SW products and capabilities  </a:t>
            </a:r>
          </a:p>
          <a:p>
            <a:r>
              <a:rPr lang="en-US" sz="1800" dirty="0" smtClean="0"/>
              <a:t>Accountable </a:t>
            </a:r>
            <a:r>
              <a:rPr lang="en-US" sz="1800" dirty="0"/>
              <a:t>for seeking system capability reuse opportunities and fully supporting RRTF in finding methods to eliminate unnecessary development actions, “stove piping”, and redundant development activities. </a:t>
            </a:r>
          </a:p>
          <a:p>
            <a:r>
              <a:rPr lang="en-US" sz="1800" dirty="0" smtClean="0"/>
              <a:t>Responsible for all activities associated with strategic planning, product analysis and cost estimation, solution architecture, for VA operated software within all  parts of VA. </a:t>
            </a:r>
          </a:p>
          <a:p>
            <a:r>
              <a:rPr lang="en-US" sz="1800" dirty="0" smtClean="0"/>
              <a:t>Developing Program Operating Plans showing expected capabilities to be delivered for allocated IT development funding.</a:t>
            </a:r>
          </a:p>
          <a:p>
            <a:r>
              <a:rPr lang="en-US" sz="1800" dirty="0" smtClean="0"/>
              <a:t>Coordinating OI&amp;T actions for the delivery of the $8B </a:t>
            </a:r>
            <a:r>
              <a:rPr lang="en-US" sz="1800" dirty="0" err="1" smtClean="0"/>
              <a:t>VistA</a:t>
            </a:r>
            <a:r>
              <a:rPr lang="en-US" sz="1800" dirty="0" smtClean="0"/>
              <a:t> Evolution program</a:t>
            </a:r>
          </a:p>
          <a:p>
            <a:r>
              <a:rPr lang="en-US" sz="1800" dirty="0" smtClean="0"/>
              <a:t>Communicating to interested external stakeholders the vision for VA SW products and the sequencing of additions of capability over time</a:t>
            </a:r>
          </a:p>
          <a:p>
            <a:endParaRPr lang="en-US" sz="1800" dirty="0" smtClean="0"/>
          </a:p>
          <a:p>
            <a:endParaRPr lang="en-US" sz="1800" dirty="0" smtClean="0"/>
          </a:p>
          <a:p>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18</a:t>
            </a:fld>
            <a:endParaRPr lang="en-US" dirty="0"/>
          </a:p>
        </p:txBody>
      </p:sp>
    </p:spTree>
    <p:extLst>
      <p:ext uri="{BB962C8B-B14F-4D97-AF65-F5344CB8AC3E}">
        <p14:creationId xmlns:p14="http://schemas.microsoft.com/office/powerpoint/2010/main" val="4167476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371600"/>
          </a:xfrm>
        </p:spPr>
        <p:txBody>
          <a:bodyPr>
            <a:normAutofit/>
          </a:bodyPr>
          <a:lstStyle/>
          <a:p>
            <a:r>
              <a:rPr lang="en-US" sz="2400" dirty="0" smtClean="0"/>
              <a:t>Product/Platform Management</a:t>
            </a:r>
            <a:br>
              <a:rPr lang="en-US" sz="2400" dirty="0" smtClean="0"/>
            </a:br>
            <a:r>
              <a:rPr lang="en-US" sz="2400" i="1" dirty="0" smtClean="0"/>
              <a:t>VistA4 Supports Improvements in Patient Care</a:t>
            </a:r>
            <a:endParaRPr lang="en-US" sz="2400" i="1" dirty="0"/>
          </a:p>
        </p:txBody>
      </p:sp>
      <p:sp>
        <p:nvSpPr>
          <p:cNvPr id="7" name="Content Placeholder 6"/>
          <p:cNvSpPr>
            <a:spLocks noGrp="1"/>
          </p:cNvSpPr>
          <p:nvPr>
            <p:ph idx="1"/>
          </p:nvPr>
        </p:nvSpPr>
        <p:spPr>
          <a:xfrm>
            <a:off x="457200" y="1143000"/>
            <a:ext cx="8229600" cy="4525963"/>
          </a:xfrm>
        </p:spPr>
        <p:txBody>
          <a:bodyPr>
            <a:noAutofit/>
          </a:bodyPr>
          <a:lstStyle/>
          <a:p>
            <a:pPr marL="0" indent="0">
              <a:buNone/>
            </a:pPr>
            <a:r>
              <a:rPr lang="en-US" sz="2000" dirty="0" smtClean="0"/>
              <a:t>VistA 4 based on </a:t>
            </a:r>
            <a:r>
              <a:rPr lang="en-US" sz="2000" u="sng" dirty="0" smtClean="0"/>
              <a:t>paradigm shift from care at VA to care anywhere and from hospital departments to clinical workflows</a:t>
            </a:r>
            <a:r>
              <a:rPr lang="en-US" sz="2000" dirty="0" smtClean="0"/>
              <a:t> resulting in improved:</a:t>
            </a:r>
          </a:p>
          <a:p>
            <a:r>
              <a:rPr lang="en-US" sz="2000" dirty="0" smtClean="0"/>
              <a:t>Access</a:t>
            </a:r>
          </a:p>
          <a:p>
            <a:pPr lvl="1"/>
            <a:r>
              <a:rPr lang="en-US" sz="1600" dirty="0" smtClean="0"/>
              <a:t>Clinical pathways allow virtual care faster and ensure that follow up happens in a timely fashion according to specific clinical need and not arbitrary encounter delays.</a:t>
            </a:r>
          </a:p>
          <a:p>
            <a:r>
              <a:rPr lang="en-US" sz="2000" dirty="0" smtClean="0"/>
              <a:t>Efficiency</a:t>
            </a:r>
          </a:p>
          <a:p>
            <a:pPr lvl="1"/>
            <a:r>
              <a:rPr lang="en-US" sz="1600" dirty="0" smtClean="0"/>
              <a:t>Laboratory Information systems facilitates department management</a:t>
            </a:r>
          </a:p>
          <a:p>
            <a:pPr lvl="1"/>
            <a:r>
              <a:rPr lang="en-US" sz="1600" dirty="0" smtClean="0"/>
              <a:t>Improved support for understanding and decisions makes care faster.</a:t>
            </a:r>
          </a:p>
          <a:p>
            <a:pPr lvl="1"/>
            <a:r>
              <a:rPr lang="en-US" sz="1600" dirty="0" smtClean="0"/>
              <a:t>Tools allow for asynchronous, virtual care</a:t>
            </a:r>
          </a:p>
          <a:p>
            <a:r>
              <a:rPr lang="en-US" sz="2000" dirty="0" smtClean="0"/>
              <a:t>Quality</a:t>
            </a:r>
          </a:p>
          <a:p>
            <a:pPr lvl="1"/>
            <a:r>
              <a:rPr lang="en-US" sz="1600" dirty="0" smtClean="0"/>
              <a:t>Medication management</a:t>
            </a:r>
          </a:p>
          <a:p>
            <a:pPr lvl="1"/>
            <a:r>
              <a:rPr lang="en-US" sz="1600" dirty="0" smtClean="0"/>
              <a:t>Explicit tracking of interventions to goals</a:t>
            </a:r>
          </a:p>
          <a:p>
            <a:r>
              <a:rPr lang="en-US" sz="2000" dirty="0" smtClean="0"/>
              <a:t>Safety (slips and gaps)</a:t>
            </a:r>
          </a:p>
          <a:p>
            <a:pPr lvl="1"/>
            <a:r>
              <a:rPr lang="en-US" sz="1600" dirty="0" smtClean="0"/>
              <a:t>Enhanced decision support prevents mishaps</a:t>
            </a:r>
          </a:p>
          <a:p>
            <a:pPr lvl="1"/>
            <a:r>
              <a:rPr lang="en-US" sz="1600" dirty="0" smtClean="0"/>
              <a:t>Workflows anticipate follow up and ensure it happens</a:t>
            </a:r>
          </a:p>
        </p:txBody>
      </p:sp>
      <p:sp>
        <p:nvSpPr>
          <p:cNvPr id="4" name="Date Placeholder 3"/>
          <p:cNvSpPr>
            <a:spLocks noGrp="1"/>
          </p:cNvSpPr>
          <p:nvPr>
            <p:ph type="dt" sz="half" idx="10"/>
          </p:nvPr>
        </p:nvSpPr>
        <p:spPr/>
        <p:txBody>
          <a:bodyPr/>
          <a:lstStyle/>
          <a:p>
            <a:r>
              <a:rPr lang="en-US" smtClean="0"/>
              <a:t>6/9/2014</a:t>
            </a:r>
            <a:endParaRPr lang="en-US" dirty="0"/>
          </a:p>
        </p:txBody>
      </p:sp>
      <p:sp>
        <p:nvSpPr>
          <p:cNvPr id="5" name="Footer Placeholder 4"/>
          <p:cNvSpPr>
            <a:spLocks noGrp="1"/>
          </p:cNvSpPr>
          <p:nvPr>
            <p:ph type="ftr" sz="quarter" idx="11"/>
          </p:nvPr>
        </p:nvSpPr>
        <p:spPr/>
        <p:txBody>
          <a:bodyPr/>
          <a:lstStyle/>
          <a:p>
            <a:r>
              <a:rPr lang="en-US" smtClean="0"/>
              <a:t>v4</a:t>
            </a:r>
            <a:endParaRPr lang="en-US" dirty="0"/>
          </a:p>
        </p:txBody>
      </p:sp>
      <p:sp>
        <p:nvSpPr>
          <p:cNvPr id="3" name="Slide Number Placeholder 2"/>
          <p:cNvSpPr>
            <a:spLocks noGrp="1"/>
          </p:cNvSpPr>
          <p:nvPr>
            <p:ph type="sldNum" sz="quarter" idx="12"/>
          </p:nvPr>
        </p:nvSpPr>
        <p:spPr/>
        <p:txBody>
          <a:bodyPr/>
          <a:lstStyle/>
          <a:p>
            <a:pPr>
              <a:defRPr/>
            </a:pPr>
            <a:fld id="{95C7219A-98DC-42BA-A12A-12E75342F36E}" type="slidenum">
              <a:rPr lang="en-US" smtClean="0"/>
              <a:pPr>
                <a:defRPr/>
              </a:pPr>
              <a:t>19</a:t>
            </a:fld>
            <a:endParaRPr lang="en-US" dirty="0"/>
          </a:p>
        </p:txBody>
      </p:sp>
    </p:spTree>
    <p:extLst>
      <p:ext uri="{BB962C8B-B14F-4D97-AF65-F5344CB8AC3E}">
        <p14:creationId xmlns:p14="http://schemas.microsoft.com/office/powerpoint/2010/main" val="202229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5569399"/>
              </p:ext>
            </p:extLst>
          </p:nvPr>
        </p:nvGraphicFramePr>
        <p:xfrm>
          <a:off x="381000" y="609601"/>
          <a:ext cx="8305800" cy="6033126"/>
        </p:xfrm>
        <a:graphic>
          <a:graphicData uri="http://schemas.openxmlformats.org/drawingml/2006/table">
            <a:tbl>
              <a:tblPr>
                <a:tableStyleId>{5C22544A-7EE6-4342-B048-85BDC9FD1C3A}</a:tableStyleId>
              </a:tblPr>
              <a:tblGrid>
                <a:gridCol w="2021064"/>
                <a:gridCol w="1208862"/>
                <a:gridCol w="2256474"/>
                <a:gridCol w="2819400"/>
              </a:tblGrid>
              <a:tr h="527760">
                <a:tc>
                  <a:txBody>
                    <a:bodyPr/>
                    <a:lstStyle/>
                    <a:p>
                      <a:pPr algn="ctr" fontAlgn="b"/>
                      <a:r>
                        <a:rPr lang="en-US" sz="1100" u="none" strike="noStrike" dirty="0">
                          <a:effectLst/>
                        </a:rPr>
                        <a:t>Pending Acquisition Status</a:t>
                      </a:r>
                      <a:endParaRPr lang="en-US" sz="1100" b="1" i="0" u="none" strike="noStrike" dirty="0">
                        <a:solidFill>
                          <a:srgbClr val="FFFFFF"/>
                        </a:solidFill>
                        <a:effectLst/>
                        <a:latin typeface="Calibri"/>
                      </a:endParaRPr>
                    </a:p>
                  </a:txBody>
                  <a:tcPr marL="4820" marR="4820" marT="4820" marB="0" anchor="b"/>
                </a:tc>
                <a:tc>
                  <a:txBody>
                    <a:bodyPr/>
                    <a:lstStyle/>
                    <a:p>
                      <a:pPr algn="ctr" fontAlgn="b"/>
                      <a:r>
                        <a:rPr lang="en-US" sz="1100" u="none" strike="noStrike">
                          <a:effectLst/>
                        </a:rPr>
                        <a:t>FY 15</a:t>
                      </a:r>
                      <a:endParaRPr lang="en-US" sz="1100" b="1" i="0" u="none" strike="noStrike">
                        <a:solidFill>
                          <a:srgbClr val="FFFFFF"/>
                        </a:solidFill>
                        <a:effectLst/>
                        <a:latin typeface="Calibri"/>
                      </a:endParaRPr>
                    </a:p>
                  </a:txBody>
                  <a:tcPr marL="4820" marR="4820" marT="4820" marB="0" anchor="b"/>
                </a:tc>
                <a:tc>
                  <a:txBody>
                    <a:bodyPr/>
                    <a:lstStyle/>
                    <a:p>
                      <a:pPr algn="ctr" fontAlgn="b"/>
                      <a:r>
                        <a:rPr lang="en-US" sz="1100" u="none" strike="noStrike">
                          <a:effectLst/>
                        </a:rPr>
                        <a:t>OPTION YEAR /New</a:t>
                      </a:r>
                      <a:endParaRPr lang="en-US" sz="1100" b="1" i="0" u="none" strike="noStrike">
                        <a:solidFill>
                          <a:srgbClr val="FFFFFF"/>
                        </a:solidFill>
                        <a:effectLst/>
                        <a:latin typeface="Calibri"/>
                      </a:endParaRPr>
                    </a:p>
                  </a:txBody>
                  <a:tcPr marL="4820" marR="4820" marT="4820" marB="0" anchor="b"/>
                </a:tc>
                <a:tc>
                  <a:txBody>
                    <a:bodyPr/>
                    <a:lstStyle/>
                    <a:p>
                      <a:pPr algn="ctr" fontAlgn="b"/>
                      <a:r>
                        <a:rPr lang="en-US" sz="1100" u="none" strike="noStrike">
                          <a:effectLst/>
                        </a:rPr>
                        <a:t>Estimated Value</a:t>
                      </a:r>
                      <a:endParaRPr lang="en-US" sz="1100" b="1" i="0" u="none" strike="noStrike">
                        <a:solidFill>
                          <a:srgbClr val="FFFFFF"/>
                        </a:solidFill>
                        <a:effectLst/>
                        <a:latin typeface="Calibri"/>
                      </a:endParaRPr>
                    </a:p>
                  </a:txBody>
                  <a:tcPr marL="4820" marR="4820" marT="4820" marB="0" anchor="b"/>
                </a:tc>
              </a:tr>
              <a:tr h="222960">
                <a:tc>
                  <a:txBody>
                    <a:bodyPr/>
                    <a:lstStyle/>
                    <a:p>
                      <a:pPr algn="l" fontAlgn="b"/>
                      <a:r>
                        <a:rPr lang="en-US" sz="1100" u="none" strike="noStrike">
                          <a:effectLst/>
                        </a:rPr>
                        <a:t>VLER--Support Contract</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$3.4M</a:t>
                      </a:r>
                      <a:endParaRPr lang="en-US" sz="1100" b="0" i="0" u="none" strike="noStrike">
                        <a:solidFill>
                          <a:srgbClr val="000000"/>
                        </a:solidFill>
                        <a:effectLst/>
                        <a:latin typeface="Calibri"/>
                      </a:endParaRPr>
                    </a:p>
                  </a:txBody>
                  <a:tcPr marL="4820" marR="4820" marT="4820" marB="0" anchor="b"/>
                </a:tc>
              </a:tr>
              <a:tr h="111480">
                <a:tc>
                  <a:txBody>
                    <a:bodyPr/>
                    <a:lstStyle/>
                    <a:p>
                      <a:pPr algn="l" fontAlgn="b"/>
                      <a:r>
                        <a:rPr lang="en-US" sz="1100" u="none" strike="noStrike">
                          <a:effectLst/>
                        </a:rPr>
                        <a:t>FFRDC</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$4-7M</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T4 EA Consolidated Execution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$10-12M</a:t>
                      </a:r>
                      <a:endParaRPr lang="en-US" sz="1100" b="0" i="0" u="none" strike="noStrike">
                        <a:solidFill>
                          <a:srgbClr val="000000"/>
                        </a:solidFill>
                        <a:effectLst/>
                        <a:latin typeface="Calibri"/>
                      </a:endParaRPr>
                    </a:p>
                  </a:txBody>
                  <a:tcPr marL="4820" marR="4820" marT="4820" marB="0" anchor="b"/>
                </a:tc>
              </a:tr>
              <a:tr h="111480">
                <a:tc>
                  <a:txBody>
                    <a:bodyPr/>
                    <a:lstStyle/>
                    <a:p>
                      <a:pPr algn="l" fontAlgn="b"/>
                      <a:r>
                        <a:rPr lang="en-US" sz="1100" u="none" strike="noStrike">
                          <a:effectLst/>
                        </a:rPr>
                        <a:t>TRM</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 </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050" u="none" strike="noStrike">
                          <a:effectLst/>
                        </a:rPr>
                        <a:t>  $2.7M  </a:t>
                      </a:r>
                      <a:endParaRPr lang="en-US" sz="1050" b="0" i="0" u="none" strike="noStrike">
                        <a:solidFill>
                          <a:srgbClr val="000000"/>
                        </a:solidFill>
                        <a:effectLst/>
                        <a:latin typeface="Tahoma"/>
                      </a:endParaRPr>
                    </a:p>
                  </a:txBody>
                  <a:tcPr marL="4820" marR="4820" marT="4820" marB="0" anchor="b"/>
                </a:tc>
              </a:tr>
              <a:tr h="735768">
                <a:tc>
                  <a:txBody>
                    <a:bodyPr/>
                    <a:lstStyle/>
                    <a:p>
                      <a:pPr algn="l" fontAlgn="b"/>
                      <a:r>
                        <a:rPr lang="en-US" sz="1100" u="none" strike="noStrike">
                          <a:effectLst/>
                        </a:rPr>
                        <a:t>New FFRDC Support for ASD for PPM(VE) Interoperability</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Technical Research Reqmts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dirty="0">
                          <a:effectLst/>
                        </a:rPr>
                        <a:t>$</a:t>
                      </a:r>
                      <a:r>
                        <a:rPr lang="en-US" sz="1100" u="none" strike="noStrike" dirty="0" smtClean="0">
                          <a:effectLst/>
                        </a:rPr>
                        <a:t>200-$250</a:t>
                      </a:r>
                      <a:r>
                        <a:rPr lang="en-US" sz="1100" u="none" strike="noStrike" baseline="0" dirty="0" smtClean="0">
                          <a:effectLst/>
                        </a:rPr>
                        <a:t> K</a:t>
                      </a:r>
                      <a:endParaRPr lang="en-US" sz="1100" b="0" i="0" u="none" strike="noStrike" dirty="0">
                        <a:solidFill>
                          <a:srgbClr val="000000"/>
                        </a:solidFill>
                        <a:effectLst/>
                        <a:latin typeface="Calibri"/>
                      </a:endParaRPr>
                    </a:p>
                  </a:txBody>
                  <a:tcPr marL="4820" marR="4820" marT="4820" marB="0" anchor="b"/>
                </a:tc>
              </a:tr>
              <a:tr h="596418">
                <a:tc>
                  <a:txBody>
                    <a:bodyPr/>
                    <a:lstStyle/>
                    <a:p>
                      <a:pPr algn="l" fontAlgn="b"/>
                      <a:r>
                        <a:rPr lang="en-US" sz="1100" u="none" strike="noStrike">
                          <a:effectLst/>
                        </a:rPr>
                        <a:t>System Engineering Integration Support (VE)</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$13-14M</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PPM Execution (VE Interoperability)</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TS Enterprise Design/RRTF</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$6.9M</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RRTF - Modeling and Analysis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$1-2M</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RRTF - Performance Measurement</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$1-2M</a:t>
                      </a:r>
                      <a:endParaRPr lang="en-US" sz="1100" b="0" i="0" u="none" strike="noStrike">
                        <a:solidFill>
                          <a:srgbClr val="000000"/>
                        </a:solidFill>
                        <a:effectLst/>
                        <a:latin typeface="Calibri"/>
                      </a:endParaRPr>
                    </a:p>
                  </a:txBody>
                  <a:tcPr marL="4820" marR="4820" marT="4820" marB="0" anchor="b"/>
                </a:tc>
              </a:tr>
              <a:tr h="334440">
                <a:tc>
                  <a:txBody>
                    <a:bodyPr/>
                    <a:lstStyle/>
                    <a:p>
                      <a:pPr algn="l" fontAlgn="b"/>
                      <a:r>
                        <a:rPr lang="en-US" sz="1100" u="none" strike="noStrike">
                          <a:effectLst/>
                        </a:rPr>
                        <a:t>RRTF - Communications and Training</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$200-$240K</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RRTF Program Support</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$200-$25k </a:t>
                      </a:r>
                      <a:endParaRPr lang="en-US" sz="1100" b="0" i="0" u="none" strike="noStrike">
                        <a:solidFill>
                          <a:srgbClr val="000000"/>
                        </a:solidFill>
                        <a:effectLst/>
                        <a:latin typeface="Calibri"/>
                      </a:endParaRPr>
                    </a:p>
                  </a:txBody>
                  <a:tcPr marL="4820" marR="4820" marT="4820" marB="0" anchor="b"/>
                </a:tc>
              </a:tr>
              <a:tr h="222960">
                <a:tc>
                  <a:txBody>
                    <a:bodyPr/>
                    <a:lstStyle/>
                    <a:p>
                      <a:pPr algn="l" fontAlgn="b"/>
                      <a:r>
                        <a:rPr lang="en-US" sz="1100" u="none" strike="noStrike">
                          <a:effectLst/>
                        </a:rPr>
                        <a:t>RRTF System Divestiture</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~$1M </a:t>
                      </a:r>
                      <a:endParaRPr lang="en-US" sz="1100" b="0" i="0" u="none" strike="noStrike">
                        <a:solidFill>
                          <a:srgbClr val="000000"/>
                        </a:solidFill>
                        <a:effectLst/>
                        <a:latin typeface="Calibri"/>
                      </a:endParaRPr>
                    </a:p>
                  </a:txBody>
                  <a:tcPr marL="4820" marR="4820" marT="4820" marB="0" anchor="b"/>
                </a:tc>
              </a:tr>
              <a:tr h="334440">
                <a:tc>
                  <a:txBody>
                    <a:bodyPr/>
                    <a:lstStyle/>
                    <a:p>
                      <a:pPr algn="l" fontAlgn="b"/>
                      <a:r>
                        <a:rPr lang="en-US" sz="1100" u="none" strike="noStrike">
                          <a:effectLst/>
                        </a:rPr>
                        <a:t>RRTF Operational Capabilities Assessment</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~$1M</a:t>
                      </a:r>
                      <a:endParaRPr lang="en-US" sz="1100" b="0" i="0" u="none" strike="noStrike">
                        <a:solidFill>
                          <a:srgbClr val="000000"/>
                        </a:solidFill>
                        <a:effectLst/>
                        <a:latin typeface="Calibri"/>
                      </a:endParaRPr>
                    </a:p>
                  </a:txBody>
                  <a:tcPr marL="4820" marR="4820" marT="4820" marB="0" anchor="b"/>
                </a:tc>
              </a:tr>
              <a:tr h="111480">
                <a:tc>
                  <a:txBody>
                    <a:bodyPr/>
                    <a:lstStyle/>
                    <a:p>
                      <a:pPr algn="l" fontAlgn="b"/>
                      <a:r>
                        <a:rPr lang="en-US" sz="1100" u="none" strike="noStrike">
                          <a:effectLst/>
                        </a:rPr>
                        <a:t>ProPath</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$3.5-4M</a:t>
                      </a:r>
                      <a:endParaRPr lang="en-US" sz="1100" b="0" i="0" u="none" strike="noStrike">
                        <a:solidFill>
                          <a:srgbClr val="000000"/>
                        </a:solidFill>
                        <a:effectLst/>
                        <a:latin typeface="Calibri"/>
                      </a:endParaRPr>
                    </a:p>
                  </a:txBody>
                  <a:tcPr marL="4820" marR="4820" marT="4820" marB="0" anchor="b"/>
                </a:tc>
              </a:tr>
              <a:tr h="334440">
                <a:tc>
                  <a:txBody>
                    <a:bodyPr/>
                    <a:lstStyle/>
                    <a:p>
                      <a:pPr algn="l" fontAlgn="b"/>
                      <a:r>
                        <a:rPr lang="en-US" sz="1100" u="none" strike="noStrike">
                          <a:effectLst/>
                        </a:rPr>
                        <a:t>VE Support INTER (SBG)</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 (exercised in March 2014)</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~$3.2M (ASD Portion only)</a:t>
                      </a:r>
                      <a:endParaRPr lang="en-US" sz="1100" b="0" i="0" u="none" strike="noStrike">
                        <a:solidFill>
                          <a:srgbClr val="000000"/>
                        </a:solidFill>
                        <a:effectLst/>
                        <a:latin typeface="Calibri"/>
                      </a:endParaRPr>
                    </a:p>
                  </a:txBody>
                  <a:tcPr marL="4820" marR="4820" marT="4820" marB="0" anchor="b"/>
                </a:tc>
              </a:tr>
              <a:tr h="111480">
                <a:tc>
                  <a:txBody>
                    <a:bodyPr/>
                    <a:lstStyle/>
                    <a:p>
                      <a:pPr algn="l" fontAlgn="b"/>
                      <a:r>
                        <a:rPr lang="en-US" sz="1100" u="none" strike="noStrike">
                          <a:effectLst/>
                        </a:rPr>
                        <a:t>ASD Support</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Option</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dirty="0">
                          <a:effectLst/>
                        </a:rPr>
                        <a:t>$</a:t>
                      </a:r>
                      <a:r>
                        <a:rPr lang="en-US" sz="1100" u="none" strike="noStrike" dirty="0" smtClean="0">
                          <a:effectLst/>
                        </a:rPr>
                        <a:t>800-$840K</a:t>
                      </a:r>
                      <a:r>
                        <a:rPr lang="en-US" sz="1100" u="none" strike="noStrike" baseline="0" dirty="0" smtClean="0">
                          <a:effectLst/>
                        </a:rPr>
                        <a:t> </a:t>
                      </a:r>
                      <a:endParaRPr lang="en-US" sz="1100" b="0" i="0" u="none" strike="noStrike" dirty="0">
                        <a:solidFill>
                          <a:srgbClr val="000000"/>
                        </a:solidFill>
                        <a:effectLst/>
                        <a:latin typeface="Calibri"/>
                      </a:endParaRPr>
                    </a:p>
                  </a:txBody>
                  <a:tcPr marL="4820" marR="4820" marT="4820" marB="0" anchor="b"/>
                </a:tc>
              </a:tr>
              <a:tr h="111480">
                <a:tc>
                  <a:txBody>
                    <a:bodyPr/>
                    <a:lstStyle/>
                    <a:p>
                      <a:pPr algn="l" fontAlgn="b"/>
                      <a:r>
                        <a:rPr lang="en-US" sz="1100" u="none" strike="noStrike">
                          <a:effectLst/>
                        </a:rPr>
                        <a:t>Xerox</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dirty="0">
                          <a:effectLst/>
                        </a:rPr>
                        <a:t>$</a:t>
                      </a:r>
                      <a:r>
                        <a:rPr lang="en-US" sz="1100" u="none" strike="noStrike" dirty="0" smtClean="0">
                          <a:effectLst/>
                        </a:rPr>
                        <a:t>40-$45K </a:t>
                      </a:r>
                      <a:endParaRPr lang="en-US" sz="1100" b="0" i="0" u="none" strike="noStrike" dirty="0">
                        <a:solidFill>
                          <a:srgbClr val="000000"/>
                        </a:solidFill>
                        <a:effectLst/>
                        <a:latin typeface="Calibri"/>
                      </a:endParaRPr>
                    </a:p>
                  </a:txBody>
                  <a:tcPr marL="4820" marR="4820" marT="4820" marB="0" anchor="b"/>
                </a:tc>
              </a:tr>
              <a:tr h="111480">
                <a:tc>
                  <a:txBody>
                    <a:bodyPr/>
                    <a:lstStyle/>
                    <a:p>
                      <a:pPr algn="l" fontAlgn="b"/>
                      <a:r>
                        <a:rPr lang="en-US" sz="1100" u="none" strike="noStrike" dirty="0">
                          <a:effectLst/>
                        </a:rPr>
                        <a:t>CEB </a:t>
                      </a:r>
                      <a:r>
                        <a:rPr lang="en-US" sz="1100" u="none" strike="noStrike" dirty="0" err="1">
                          <a:effectLst/>
                        </a:rPr>
                        <a:t>Suscription</a:t>
                      </a:r>
                      <a:endParaRPr lang="en-US" sz="1100" b="0" i="0" u="none" strike="noStrike" dirty="0">
                        <a:solidFill>
                          <a:srgbClr val="000000"/>
                        </a:solidFill>
                        <a:effectLst/>
                        <a:latin typeface="Calibri"/>
                      </a:endParaRPr>
                    </a:p>
                  </a:txBody>
                  <a:tcPr marL="4820" marR="4820" marT="4820" marB="0" anchor="b"/>
                </a:tc>
                <a:tc>
                  <a:txBody>
                    <a:bodyPr/>
                    <a:lstStyle/>
                    <a:p>
                      <a:pPr algn="l" fontAlgn="b"/>
                      <a:r>
                        <a:rPr lang="en-US" sz="1100" u="none" strike="noStrike">
                          <a:effectLst/>
                        </a:rPr>
                        <a:t>Yes</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New</a:t>
                      </a:r>
                      <a:endParaRPr lang="en-US" sz="1100" b="0" i="0" u="none" strike="noStrike">
                        <a:solidFill>
                          <a:srgbClr val="000000"/>
                        </a:solidFill>
                        <a:effectLst/>
                        <a:latin typeface="Calibri"/>
                      </a:endParaRPr>
                    </a:p>
                  </a:txBody>
                  <a:tcPr marL="4820" marR="4820" marT="4820" marB="0" anchor="b"/>
                </a:tc>
                <a:tc>
                  <a:txBody>
                    <a:bodyPr/>
                    <a:lstStyle/>
                    <a:p>
                      <a:pPr algn="l" fontAlgn="b"/>
                      <a:r>
                        <a:rPr lang="en-US" sz="1100" u="none" strike="noStrike">
                          <a:effectLst/>
                        </a:rPr>
                        <a:t>$</a:t>
                      </a:r>
                      <a:r>
                        <a:rPr lang="en-US" sz="1100" u="none" strike="noStrike" smtClean="0">
                          <a:effectLst/>
                        </a:rPr>
                        <a:t>220-$230</a:t>
                      </a:r>
                      <a:r>
                        <a:rPr lang="en-US" sz="1100" u="none" strike="noStrike" baseline="0" smtClean="0">
                          <a:effectLst/>
                        </a:rPr>
                        <a:t> K</a:t>
                      </a:r>
                      <a:endParaRPr lang="en-US" sz="1100" b="0" i="0" u="none" strike="noStrike" dirty="0">
                        <a:solidFill>
                          <a:srgbClr val="000000"/>
                        </a:solidFill>
                        <a:effectLst/>
                        <a:latin typeface="Calibri"/>
                      </a:endParaRPr>
                    </a:p>
                  </a:txBody>
                  <a:tcPr marL="4820" marR="4820" marT="4820" marB="0" anchor="b"/>
                </a:tc>
              </a:tr>
            </a:tbl>
          </a:graphicData>
        </a:graphic>
      </p:graphicFrame>
      <p:sp>
        <p:nvSpPr>
          <p:cNvPr id="5" name="TextBox 4"/>
          <p:cNvSpPr txBox="1"/>
          <p:nvPr/>
        </p:nvSpPr>
        <p:spPr>
          <a:xfrm>
            <a:off x="990600" y="228600"/>
            <a:ext cx="6477000" cy="369332"/>
          </a:xfrm>
          <a:prstGeom prst="rect">
            <a:avLst/>
          </a:prstGeom>
          <a:noFill/>
        </p:spPr>
        <p:txBody>
          <a:bodyPr wrap="square" rtlCol="0">
            <a:spAutoFit/>
          </a:bodyPr>
          <a:lstStyle/>
          <a:p>
            <a:endParaRPr lang="en-US" dirty="0"/>
          </a:p>
        </p:txBody>
      </p:sp>
      <p:sp>
        <p:nvSpPr>
          <p:cNvPr id="6" name="TextBox 5"/>
          <p:cNvSpPr txBox="1"/>
          <p:nvPr/>
        </p:nvSpPr>
        <p:spPr>
          <a:xfrm>
            <a:off x="1143000" y="76200"/>
            <a:ext cx="6019800" cy="369332"/>
          </a:xfrm>
          <a:prstGeom prst="rect">
            <a:avLst/>
          </a:prstGeom>
          <a:noFill/>
        </p:spPr>
        <p:txBody>
          <a:bodyPr wrap="square" rtlCol="0">
            <a:spAutoFit/>
          </a:bodyPr>
          <a:lstStyle/>
          <a:p>
            <a:pPr algn="ctr"/>
            <a:r>
              <a:rPr lang="en-US" dirty="0" smtClean="0"/>
              <a:t>ASD Anticipated FY15 Contracts</a:t>
            </a:r>
            <a:endParaRPr lang="en-US" dirty="0"/>
          </a:p>
        </p:txBody>
      </p:sp>
    </p:spTree>
    <p:extLst>
      <p:ext uri="{BB962C8B-B14F-4D97-AF65-F5344CB8AC3E}">
        <p14:creationId xmlns:p14="http://schemas.microsoft.com/office/powerpoint/2010/main" val="2657129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3301933338"/>
              </p:ext>
            </p:extLst>
          </p:nvPr>
        </p:nvGraphicFramePr>
        <p:xfrm>
          <a:off x="74427" y="718550"/>
          <a:ext cx="8984511" cy="234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34406" y="152400"/>
            <a:ext cx="7970871" cy="762000"/>
          </a:xfrm>
        </p:spPr>
        <p:txBody>
          <a:bodyPr>
            <a:normAutofit/>
          </a:bodyPr>
          <a:lstStyle/>
          <a:p>
            <a:r>
              <a:rPr lang="en-US" sz="3600" dirty="0" smtClean="0"/>
              <a:t>VistA-4 </a:t>
            </a:r>
            <a:r>
              <a:rPr lang="en-US" sz="3600" dirty="0"/>
              <a:t>Product Roadmap</a:t>
            </a:r>
          </a:p>
        </p:txBody>
      </p:sp>
      <p:sp>
        <p:nvSpPr>
          <p:cNvPr id="7" name="Rectangle 6"/>
          <p:cNvSpPr/>
          <p:nvPr/>
        </p:nvSpPr>
        <p:spPr>
          <a:xfrm>
            <a:off x="53160" y="2785985"/>
            <a:ext cx="1690577" cy="33279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Advanced </a:t>
            </a:r>
            <a:r>
              <a:rPr lang="en-US" sz="1200" dirty="0"/>
              <a:t>UI Tools</a:t>
            </a:r>
          </a:p>
          <a:p>
            <a:pPr algn="ctr"/>
            <a:r>
              <a:rPr lang="en-US" sz="1200" dirty="0" smtClean="0"/>
              <a:t>VA/</a:t>
            </a:r>
            <a:r>
              <a:rPr lang="en-US" sz="1200" dirty="0" err="1" smtClean="0"/>
              <a:t>DoD</a:t>
            </a:r>
            <a:r>
              <a:rPr lang="en-US" sz="1200" dirty="0" smtClean="0"/>
              <a:t> Information </a:t>
            </a:r>
          </a:p>
          <a:p>
            <a:pPr algn="ctr"/>
            <a:endParaRPr lang="en-US" sz="1200" dirty="0"/>
          </a:p>
          <a:p>
            <a:pPr algn="ctr"/>
            <a:r>
              <a:rPr lang="en-US" sz="1200" dirty="0" smtClean="0"/>
              <a:t>Sharing </a:t>
            </a:r>
            <a:r>
              <a:rPr lang="en-US" sz="1200" dirty="0"/>
              <a:t>(via Joint Legacy Viewer)</a:t>
            </a:r>
          </a:p>
          <a:p>
            <a:pPr algn="ctr"/>
            <a:endParaRPr lang="en-US" sz="1200" dirty="0" smtClean="0"/>
          </a:p>
          <a:p>
            <a:pPr algn="ctr"/>
            <a:r>
              <a:rPr lang="en-US" sz="1200" dirty="0" smtClean="0"/>
              <a:t> Back-end Immunization </a:t>
            </a:r>
            <a:r>
              <a:rPr lang="en-US" sz="1200" dirty="0"/>
              <a:t>Modules</a:t>
            </a:r>
          </a:p>
          <a:p>
            <a:pPr algn="ctr"/>
            <a:endParaRPr lang="en-US" sz="1200" dirty="0" smtClean="0"/>
          </a:p>
          <a:p>
            <a:pPr algn="ctr"/>
            <a:r>
              <a:rPr lang="en-US" sz="1200" dirty="0" smtClean="0"/>
              <a:t>VistA </a:t>
            </a:r>
            <a:r>
              <a:rPr lang="en-US" sz="1200" dirty="0"/>
              <a:t>Standardization</a:t>
            </a:r>
          </a:p>
        </p:txBody>
      </p:sp>
      <p:sp>
        <p:nvSpPr>
          <p:cNvPr id="9" name="Rectangle 8"/>
          <p:cNvSpPr/>
          <p:nvPr/>
        </p:nvSpPr>
        <p:spPr>
          <a:xfrm>
            <a:off x="1896135" y="2801473"/>
            <a:ext cx="1690577" cy="33279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Integration of </a:t>
            </a:r>
            <a:r>
              <a:rPr lang="en-US" sz="1200" dirty="0" err="1"/>
              <a:t>DoD</a:t>
            </a:r>
            <a:r>
              <a:rPr lang="en-US" sz="1200" dirty="0"/>
              <a:t> and external provider data</a:t>
            </a:r>
            <a:endParaRPr lang="en-US" sz="1200" dirty="0" smtClean="0"/>
          </a:p>
          <a:p>
            <a:pPr algn="ctr"/>
            <a:endParaRPr lang="en-US" sz="1200" dirty="0" smtClean="0"/>
          </a:p>
          <a:p>
            <a:pPr algn="ctr"/>
            <a:r>
              <a:rPr lang="en-US" sz="1200" dirty="0" smtClean="0"/>
              <a:t>Clinical Improvements </a:t>
            </a:r>
            <a:r>
              <a:rPr lang="en-US" sz="1200" dirty="0"/>
              <a:t> </a:t>
            </a:r>
            <a:r>
              <a:rPr lang="en-US" sz="1200" dirty="0" smtClean="0"/>
              <a:t>for Patient-safety , Decision Support, Communication, and Population Health</a:t>
            </a:r>
            <a:endParaRPr lang="en-US" sz="1200" dirty="0"/>
          </a:p>
          <a:p>
            <a:pPr algn="ctr"/>
            <a:endParaRPr lang="en-US" sz="1200" dirty="0" smtClean="0"/>
          </a:p>
          <a:p>
            <a:pPr algn="ctr"/>
            <a:r>
              <a:rPr lang="en-US" sz="1200" dirty="0" smtClean="0"/>
              <a:t>A </a:t>
            </a:r>
            <a:r>
              <a:rPr lang="en-US" sz="1200" dirty="0"/>
              <a:t>new, ONC certified, EHR </a:t>
            </a:r>
            <a:r>
              <a:rPr lang="en-US" sz="1200" dirty="0" smtClean="0"/>
              <a:t>platform at alpha sites</a:t>
            </a:r>
          </a:p>
          <a:p>
            <a:pPr algn="ctr"/>
            <a:endParaRPr lang="en-US" sz="1200" dirty="0" smtClean="0"/>
          </a:p>
          <a:p>
            <a:pPr algn="ctr"/>
            <a:r>
              <a:rPr lang="en-US" sz="1200" dirty="0" smtClean="0"/>
              <a:t>Enterprise deployment of view-only enterprise Health Management Platform (</a:t>
            </a:r>
            <a:r>
              <a:rPr lang="en-US" sz="1200" dirty="0" err="1" smtClean="0"/>
              <a:t>eHMP</a:t>
            </a:r>
            <a:r>
              <a:rPr lang="en-US" sz="1200" dirty="0" smtClean="0"/>
              <a:t>)</a:t>
            </a:r>
            <a:endParaRPr lang="en-US" sz="1200" dirty="0"/>
          </a:p>
        </p:txBody>
      </p:sp>
      <p:sp>
        <p:nvSpPr>
          <p:cNvPr id="12" name="Rectangle 11"/>
          <p:cNvSpPr/>
          <p:nvPr/>
        </p:nvSpPr>
        <p:spPr>
          <a:xfrm>
            <a:off x="3753288" y="2891390"/>
            <a:ext cx="1690577" cy="33279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Meaningful, real-time exchange of information with </a:t>
            </a:r>
            <a:r>
              <a:rPr lang="en-US" sz="1200" dirty="0" err="1" smtClean="0"/>
              <a:t>DoD</a:t>
            </a:r>
            <a:r>
              <a:rPr lang="en-US" sz="1200" dirty="0" smtClean="0"/>
              <a:t> and external </a:t>
            </a:r>
            <a:r>
              <a:rPr lang="en-US" sz="1200" dirty="0"/>
              <a:t>p</a:t>
            </a:r>
            <a:r>
              <a:rPr lang="en-US" sz="1200" dirty="0" smtClean="0"/>
              <a:t>roviders</a:t>
            </a:r>
          </a:p>
          <a:p>
            <a:pPr algn="ctr"/>
            <a:endParaRPr lang="en-US" sz="1200" dirty="0" smtClean="0"/>
          </a:p>
          <a:p>
            <a:pPr algn="ctr"/>
            <a:r>
              <a:rPr lang="en-US" sz="1200" dirty="0"/>
              <a:t>Broad deployment of </a:t>
            </a:r>
            <a:r>
              <a:rPr lang="en-US" sz="1200" dirty="0" err="1"/>
              <a:t>eHMP</a:t>
            </a:r>
            <a:r>
              <a:rPr lang="en-US" sz="1200" dirty="0"/>
              <a:t> </a:t>
            </a:r>
            <a:r>
              <a:rPr lang="en-US" sz="1200" dirty="0" smtClean="0"/>
              <a:t>(ONC Certified)</a:t>
            </a:r>
          </a:p>
          <a:p>
            <a:pPr algn="ctr"/>
            <a:endParaRPr lang="en-US" sz="1200" dirty="0" smtClean="0"/>
          </a:p>
          <a:p>
            <a:pPr algn="ctr"/>
            <a:r>
              <a:rPr lang="en-US" sz="1200" dirty="0" smtClean="0"/>
              <a:t>Initial deployment of Laboratory Information System (LIS) to 2 sites</a:t>
            </a:r>
          </a:p>
          <a:p>
            <a:pPr algn="ctr"/>
            <a:endParaRPr lang="en-US" sz="1200" dirty="0" smtClean="0"/>
          </a:p>
          <a:p>
            <a:pPr algn="ctr"/>
            <a:r>
              <a:rPr lang="en-US" sz="1200" dirty="0" smtClean="0"/>
              <a:t>Additional clinical improvements to include patient goals, enhancements to pharmacy and Radiology</a:t>
            </a:r>
          </a:p>
          <a:p>
            <a:pPr algn="ctr"/>
            <a:endParaRPr lang="en-US" sz="1200" dirty="0" smtClean="0"/>
          </a:p>
        </p:txBody>
      </p:sp>
      <p:sp>
        <p:nvSpPr>
          <p:cNvPr id="15" name="Rectangle 14"/>
          <p:cNvSpPr/>
          <p:nvPr/>
        </p:nvSpPr>
        <p:spPr>
          <a:xfrm>
            <a:off x="5443867" y="2869205"/>
            <a:ext cx="1690577" cy="33279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Full </a:t>
            </a:r>
            <a:r>
              <a:rPr lang="en-US" sz="1200" dirty="0"/>
              <a:t>scale deployment of Laboratory Information System </a:t>
            </a:r>
            <a:r>
              <a:rPr lang="en-US" sz="1200" dirty="0" smtClean="0"/>
              <a:t>(50 VAMC/year) </a:t>
            </a:r>
            <a:endParaRPr lang="en-US" sz="1200" dirty="0"/>
          </a:p>
          <a:p>
            <a:pPr algn="ctr"/>
            <a:endParaRPr lang="en-US" sz="1200" dirty="0" smtClean="0"/>
          </a:p>
          <a:p>
            <a:pPr algn="ctr"/>
            <a:r>
              <a:rPr lang="en-US" sz="1200" dirty="0" smtClean="0"/>
              <a:t>Enterprise-wide </a:t>
            </a:r>
            <a:r>
              <a:rPr lang="en-US" sz="1200" dirty="0"/>
              <a:t>deployment of </a:t>
            </a:r>
            <a:r>
              <a:rPr lang="en-US" sz="1200" dirty="0" err="1" smtClean="0"/>
              <a:t>eHMP</a:t>
            </a:r>
            <a:endParaRPr lang="en-US" sz="1200" dirty="0" smtClean="0"/>
          </a:p>
          <a:p>
            <a:pPr algn="ctr"/>
            <a:endParaRPr lang="en-US" sz="1200" dirty="0" smtClean="0"/>
          </a:p>
          <a:p>
            <a:pPr algn="ctr"/>
            <a:r>
              <a:rPr lang="en-US" sz="1200" dirty="0" smtClean="0"/>
              <a:t>Additional clinical improvements including </a:t>
            </a:r>
          </a:p>
          <a:p>
            <a:pPr algn="ctr"/>
            <a:r>
              <a:rPr lang="en-US" sz="1200" dirty="0" smtClean="0"/>
              <a:t>planning </a:t>
            </a:r>
            <a:r>
              <a:rPr lang="en-US" sz="1200" dirty="0"/>
              <a:t>tools that </a:t>
            </a:r>
            <a:r>
              <a:rPr lang="en-US" sz="1200" dirty="0" smtClean="0"/>
              <a:t>support patient-centered </a:t>
            </a:r>
            <a:r>
              <a:rPr lang="en-US" sz="1200" dirty="0"/>
              <a:t>care </a:t>
            </a:r>
            <a:r>
              <a:rPr lang="en-US" sz="1200" dirty="0" smtClean="0"/>
              <a:t>plans and improved communication tools</a:t>
            </a:r>
            <a:endParaRPr lang="en-US" sz="1200" dirty="0"/>
          </a:p>
        </p:txBody>
      </p:sp>
      <p:sp>
        <p:nvSpPr>
          <p:cNvPr id="16" name="Rectangle 15"/>
          <p:cNvSpPr/>
          <p:nvPr/>
        </p:nvSpPr>
        <p:spPr>
          <a:xfrm>
            <a:off x="7347094" y="2777056"/>
            <a:ext cx="1690577" cy="33279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endParaRPr lang="en-US" sz="1200" dirty="0" smtClean="0"/>
          </a:p>
          <a:p>
            <a:pPr algn="ctr"/>
            <a:r>
              <a:rPr lang="en-US" sz="1200" dirty="0"/>
              <a:t>Delivery of all new VistA 4 capabilities throughout the </a:t>
            </a:r>
            <a:r>
              <a:rPr lang="en-US" sz="1200" dirty="0" smtClean="0"/>
              <a:t>enterprise</a:t>
            </a:r>
          </a:p>
          <a:p>
            <a:endParaRPr lang="en-US" sz="1200" dirty="0" smtClean="0"/>
          </a:p>
          <a:p>
            <a:r>
              <a:rPr lang="en-US" sz="1200" dirty="0"/>
              <a:t>Laboratory Information System (50 VAMC/year</a:t>
            </a:r>
          </a:p>
          <a:p>
            <a:pPr marL="285750" indent="-285750">
              <a:buFont typeface="Arial" panose="020B0604020202020204" pitchFamily="34" charset="0"/>
              <a:buChar char="•"/>
            </a:pPr>
            <a:endParaRPr lang="en-US" sz="1200" dirty="0" smtClean="0"/>
          </a:p>
          <a:p>
            <a:pPr algn="ctr"/>
            <a:r>
              <a:rPr lang="en-US" sz="1200" dirty="0" smtClean="0"/>
              <a:t>Completion of care coordination and quality management capabilities consistent with Gartner Gen4</a:t>
            </a:r>
            <a:endParaRPr lang="en-US" sz="1200" dirty="0"/>
          </a:p>
        </p:txBody>
      </p:sp>
      <p:sp>
        <p:nvSpPr>
          <p:cNvPr id="20" name="Rounded Rectangle 19"/>
          <p:cNvSpPr/>
          <p:nvPr/>
        </p:nvSpPr>
        <p:spPr>
          <a:xfrm>
            <a:off x="53160" y="2785985"/>
            <a:ext cx="1690577" cy="3327990"/>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ounded Rectangle 21"/>
          <p:cNvSpPr/>
          <p:nvPr/>
        </p:nvSpPr>
        <p:spPr>
          <a:xfrm>
            <a:off x="1896136" y="2785985"/>
            <a:ext cx="1690577" cy="3327990"/>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ounded Rectangle 22"/>
          <p:cNvSpPr/>
          <p:nvPr/>
        </p:nvSpPr>
        <p:spPr>
          <a:xfrm>
            <a:off x="3753289" y="2801473"/>
            <a:ext cx="1690577" cy="3327990"/>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ounded Rectangle 23"/>
          <p:cNvSpPr/>
          <p:nvPr/>
        </p:nvSpPr>
        <p:spPr>
          <a:xfrm>
            <a:off x="5521839" y="2801473"/>
            <a:ext cx="1690577" cy="3327990"/>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Rounded Rectangle 24"/>
          <p:cNvSpPr/>
          <p:nvPr/>
        </p:nvSpPr>
        <p:spPr>
          <a:xfrm>
            <a:off x="7347094" y="2777056"/>
            <a:ext cx="1690577" cy="3327990"/>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Down Arrow 25"/>
          <p:cNvSpPr/>
          <p:nvPr/>
        </p:nvSpPr>
        <p:spPr>
          <a:xfrm>
            <a:off x="797442" y="2456121"/>
            <a:ext cx="122273" cy="180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2701552" y="2456121"/>
            <a:ext cx="122273" cy="180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558706" y="2456121"/>
            <a:ext cx="122273" cy="180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6327257" y="2447260"/>
            <a:ext cx="122273" cy="180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8213649" y="2427768"/>
            <a:ext cx="122273" cy="180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6/9/2014</a:t>
            </a:r>
            <a:endParaRPr lang="en-US" dirty="0"/>
          </a:p>
        </p:txBody>
      </p:sp>
      <p:sp>
        <p:nvSpPr>
          <p:cNvPr id="4" name="Footer Placeholder 3"/>
          <p:cNvSpPr>
            <a:spLocks noGrp="1"/>
          </p:cNvSpPr>
          <p:nvPr>
            <p:ph type="ftr" sz="quarter" idx="11"/>
          </p:nvPr>
        </p:nvSpPr>
        <p:spPr/>
        <p:txBody>
          <a:bodyPr/>
          <a:lstStyle/>
          <a:p>
            <a:r>
              <a:rPr lang="it-IT" smtClean="0"/>
              <a:t>v4</a:t>
            </a:r>
            <a:endParaRPr lang="en-US" dirty="0"/>
          </a:p>
        </p:txBody>
      </p:sp>
      <p:sp>
        <p:nvSpPr>
          <p:cNvPr id="5" name="Slide Number Placeholder 4"/>
          <p:cNvSpPr>
            <a:spLocks noGrp="1"/>
          </p:cNvSpPr>
          <p:nvPr>
            <p:ph type="sldNum" sz="quarter" idx="12"/>
          </p:nvPr>
        </p:nvSpPr>
        <p:spPr/>
        <p:txBody>
          <a:bodyPr/>
          <a:lstStyle/>
          <a:p>
            <a:pPr>
              <a:defRPr/>
            </a:pPr>
            <a:fld id="{95C7219A-98DC-42BA-A12A-12E75342F36E}" type="slidenum">
              <a:rPr lang="en-US" smtClean="0"/>
              <a:pPr>
                <a:defRPr/>
              </a:pPr>
              <a:t>20</a:t>
            </a:fld>
            <a:endParaRPr lang="en-US" dirty="0"/>
          </a:p>
        </p:txBody>
      </p:sp>
    </p:spTree>
    <p:extLst>
      <p:ext uri="{BB962C8B-B14F-4D97-AF65-F5344CB8AC3E}">
        <p14:creationId xmlns:p14="http://schemas.microsoft.com/office/powerpoint/2010/main" val="2116686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Snapshot of Deployments in 2015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Deployments in 2015 will focus on requirements for ONC Certification and </a:t>
            </a:r>
            <a:r>
              <a:rPr lang="en-US" dirty="0" err="1" smtClean="0"/>
              <a:t>eHMP</a:t>
            </a:r>
            <a:r>
              <a:rPr lang="en-US" dirty="0" smtClean="0"/>
              <a:t> viewer.</a:t>
            </a:r>
          </a:p>
          <a:p>
            <a:r>
              <a:rPr lang="en-US" dirty="0" smtClean="0"/>
              <a:t>Anticipated deployments for precursors of activity management</a:t>
            </a:r>
          </a:p>
          <a:p>
            <a:pPr lvl="1"/>
            <a:r>
              <a:rPr lang="en-US" dirty="0" smtClean="0"/>
              <a:t>Clinical reconciliation–requires basic care plan</a:t>
            </a:r>
          </a:p>
          <a:p>
            <a:pPr lvl="1"/>
            <a:r>
              <a:rPr lang="en-US" dirty="0" smtClean="0"/>
              <a:t>Patient goals</a:t>
            </a:r>
          </a:p>
          <a:p>
            <a:r>
              <a:rPr lang="en-US" dirty="0" smtClean="0"/>
              <a:t>Anticipated deployment of UX improvements</a:t>
            </a:r>
          </a:p>
          <a:p>
            <a:pPr lvl="1"/>
            <a:r>
              <a:rPr lang="en-US" dirty="0" smtClean="0"/>
              <a:t>More active user interface</a:t>
            </a:r>
          </a:p>
          <a:p>
            <a:pPr lvl="1"/>
            <a:r>
              <a:rPr lang="en-US" dirty="0" smtClean="0"/>
              <a:t>Integrated views</a:t>
            </a:r>
          </a:p>
          <a:p>
            <a:pPr lvl="1"/>
            <a:r>
              <a:rPr lang="en-US" dirty="0" smtClean="0"/>
              <a:t>Semantically normalized data entry</a:t>
            </a:r>
          </a:p>
          <a:p>
            <a:endParaRPr lang="en-US" dirty="0"/>
          </a:p>
        </p:txBody>
      </p:sp>
      <p:sp>
        <p:nvSpPr>
          <p:cNvPr id="4" name="Date Placeholder 3"/>
          <p:cNvSpPr>
            <a:spLocks noGrp="1"/>
          </p:cNvSpPr>
          <p:nvPr>
            <p:ph type="dt" sz="half" idx="10"/>
          </p:nvPr>
        </p:nvSpPr>
        <p:spPr/>
        <p:txBody>
          <a:bodyPr/>
          <a:lstStyle/>
          <a:p>
            <a:r>
              <a:rPr lang="en-US" smtClean="0"/>
              <a:t>6/9/2014</a:t>
            </a:r>
            <a:endParaRPr lang="en-US" dirty="0"/>
          </a:p>
        </p:txBody>
      </p:sp>
      <p:sp>
        <p:nvSpPr>
          <p:cNvPr id="5" name="Footer Placeholder 4"/>
          <p:cNvSpPr>
            <a:spLocks noGrp="1"/>
          </p:cNvSpPr>
          <p:nvPr>
            <p:ph type="ftr" sz="quarter" idx="11"/>
          </p:nvPr>
        </p:nvSpPr>
        <p:spPr/>
        <p:txBody>
          <a:bodyPr/>
          <a:lstStyle/>
          <a:p>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21</a:t>
            </a:fld>
            <a:endParaRPr lang="en-US" dirty="0"/>
          </a:p>
        </p:txBody>
      </p:sp>
    </p:spTree>
    <p:extLst>
      <p:ext uri="{BB962C8B-B14F-4D97-AF65-F5344CB8AC3E}">
        <p14:creationId xmlns:p14="http://schemas.microsoft.com/office/powerpoint/2010/main" val="3067875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3600" dirty="0" err="1"/>
              <a:t>VistA</a:t>
            </a:r>
            <a:r>
              <a:rPr lang="en-US" sz="3600" dirty="0"/>
              <a:t> SOA Services</a:t>
            </a:r>
            <a:r>
              <a:rPr lang="en-US" sz="2400" dirty="0"/>
              <a:t/>
            </a:r>
            <a:br>
              <a:rPr lang="en-US" sz="2400" dirty="0"/>
            </a:br>
            <a:r>
              <a:rPr lang="en-US" sz="2000" dirty="0" err="1"/>
              <a:t>VistA</a:t>
            </a:r>
            <a:r>
              <a:rPr lang="en-US" sz="2000" dirty="0"/>
              <a:t> Service Assembler (VSA)</a:t>
            </a:r>
            <a:br>
              <a:rPr lang="en-US" sz="2000" dirty="0"/>
            </a:br>
            <a:r>
              <a:rPr lang="en-US" sz="1800" dirty="0"/>
              <a:t>Conceptual and Technical </a:t>
            </a:r>
            <a:r>
              <a:rPr lang="en-US" sz="1800" dirty="0" err="1"/>
              <a:t>Overview</a:t>
            </a:r>
            <a:r>
              <a:rPr lang="en-US" sz="2000" dirty="0" err="1" smtClean="0"/>
              <a:t>The</a:t>
            </a:r>
            <a:r>
              <a:rPr lang="en-US" sz="2000" dirty="0" smtClean="0"/>
              <a:t> VSA “Narrow Focus”</a:t>
            </a:r>
            <a:endParaRPr lang="en-US" sz="2000" dirty="0"/>
          </a:p>
        </p:txBody>
      </p:sp>
      <p:sp>
        <p:nvSpPr>
          <p:cNvPr id="9" name="Content Placeholder 8"/>
          <p:cNvSpPr>
            <a:spLocks noGrp="1"/>
          </p:cNvSpPr>
          <p:nvPr>
            <p:ph idx="1"/>
          </p:nvPr>
        </p:nvSpPr>
        <p:spPr>
          <a:xfrm>
            <a:off x="457200" y="2057400"/>
            <a:ext cx="8229600" cy="4068763"/>
          </a:xfrm>
        </p:spPr>
        <p:txBody>
          <a:bodyPr>
            <a:normAutofit/>
          </a:bodyPr>
          <a:lstStyle/>
          <a:p>
            <a:pPr>
              <a:buNone/>
            </a:pPr>
            <a:endParaRPr lang="en-US" b="1" dirty="0" smtClean="0"/>
          </a:p>
          <a:p>
            <a:pPr>
              <a:buNone/>
            </a:pPr>
            <a:r>
              <a:rPr lang="en-US" i="1" dirty="0" smtClean="0">
                <a:solidFill>
                  <a:srgbClr val="0000FF"/>
                </a:solidFill>
              </a:rPr>
              <a:t>“How is </a:t>
            </a:r>
            <a:r>
              <a:rPr lang="en-US" i="1" dirty="0" err="1">
                <a:solidFill>
                  <a:srgbClr val="0000FF"/>
                </a:solidFill>
              </a:rPr>
              <a:t>VistA</a:t>
            </a:r>
            <a:r>
              <a:rPr lang="en-US" i="1" dirty="0">
                <a:solidFill>
                  <a:srgbClr val="0000FF"/>
                </a:solidFill>
              </a:rPr>
              <a:t> </a:t>
            </a:r>
            <a:r>
              <a:rPr lang="en-US" i="1" dirty="0" smtClean="0">
                <a:solidFill>
                  <a:srgbClr val="0000FF"/>
                </a:solidFill>
              </a:rPr>
              <a:t>supposed to integrate with external systems / applications </a:t>
            </a:r>
            <a:r>
              <a:rPr lang="en-US" i="1" dirty="0">
                <a:solidFill>
                  <a:srgbClr val="0000FF"/>
                </a:solidFill>
              </a:rPr>
              <a:t>in </a:t>
            </a:r>
            <a:r>
              <a:rPr lang="en-US" i="1" dirty="0" smtClean="0">
                <a:solidFill>
                  <a:srgbClr val="0000FF"/>
                </a:solidFill>
              </a:rPr>
              <a:t>the Service Oriented Architecture (SOA) environment?”</a:t>
            </a:r>
          </a:p>
          <a:p>
            <a:pPr>
              <a:buNone/>
            </a:pPr>
            <a:endParaRPr lang="en-US" dirty="0"/>
          </a:p>
        </p:txBody>
      </p:sp>
      <p:sp>
        <p:nvSpPr>
          <p:cNvPr id="4" name="Footer Placeholder 3"/>
          <p:cNvSpPr>
            <a:spLocks noGrp="1"/>
          </p:cNvSpPr>
          <p:nvPr>
            <p:ph type="ftr" sz="quarter" idx="11"/>
          </p:nvPr>
        </p:nvSpPr>
        <p:spPr/>
        <p:txBody>
          <a:bodyPr/>
          <a:lstStyle/>
          <a:p>
            <a:r>
              <a:rPr lang="en-US" dirty="0" smtClean="0"/>
              <a:t>VistA SOA Services</a:t>
            </a:r>
            <a:endParaRPr lang="en-US" dirty="0"/>
          </a:p>
        </p:txBody>
      </p:sp>
      <p:sp>
        <p:nvSpPr>
          <p:cNvPr id="5" name="Slide Number Placeholder 4"/>
          <p:cNvSpPr>
            <a:spLocks noGrp="1"/>
          </p:cNvSpPr>
          <p:nvPr>
            <p:ph type="sldNum" sz="quarter" idx="12"/>
          </p:nvPr>
        </p:nvSpPr>
        <p:spPr/>
        <p:txBody>
          <a:bodyPr/>
          <a:lstStyle/>
          <a:p>
            <a:fld id="{15152F68-DDDC-4941-A8C2-7E4898B49B56}" type="slidenum">
              <a:rPr lang="en-US" smtClean="0"/>
              <a:pPr/>
              <a:t>22</a:t>
            </a:fld>
            <a:endParaRPr lang="en-US" dirty="0"/>
          </a:p>
        </p:txBody>
      </p:sp>
    </p:spTree>
    <p:extLst>
      <p:ext uri="{BB962C8B-B14F-4D97-AF65-F5344CB8AC3E}">
        <p14:creationId xmlns:p14="http://schemas.microsoft.com/office/powerpoint/2010/main" val="172744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t>VSA precepts</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a:buNone/>
            </a:pPr>
            <a:r>
              <a:rPr lang="en-US" i="1" dirty="0" smtClean="0">
                <a:solidFill>
                  <a:srgbClr val="0000FF"/>
                </a:solidFill>
              </a:rPr>
              <a:t>VSA </a:t>
            </a:r>
            <a:r>
              <a:rPr lang="en-US" i="1" dirty="0">
                <a:solidFill>
                  <a:srgbClr val="0000FF"/>
                </a:solidFill>
              </a:rPr>
              <a:t>facilitates the automated creation of </a:t>
            </a:r>
            <a:r>
              <a:rPr lang="en-US" i="1" dirty="0" err="1">
                <a:solidFill>
                  <a:srgbClr val="0000FF"/>
                </a:solidFill>
              </a:rPr>
              <a:t>VistA</a:t>
            </a:r>
            <a:r>
              <a:rPr lang="en-US" i="1" dirty="0">
                <a:solidFill>
                  <a:srgbClr val="0000FF"/>
                </a:solidFill>
              </a:rPr>
              <a:t> based web services to support system integration and the implementation of SOA in the </a:t>
            </a:r>
            <a:r>
              <a:rPr lang="en-US" i="1" dirty="0" smtClean="0">
                <a:solidFill>
                  <a:srgbClr val="0000FF"/>
                </a:solidFill>
              </a:rPr>
              <a:t>VA</a:t>
            </a:r>
          </a:p>
          <a:p>
            <a:pPr>
              <a:buNone/>
            </a:pPr>
            <a:endParaRPr lang="en-US" i="1" dirty="0">
              <a:solidFill>
                <a:srgbClr val="0000FF"/>
              </a:solidFill>
            </a:endParaRPr>
          </a:p>
          <a:p>
            <a:r>
              <a:rPr lang="en-US" i="1" dirty="0" err="1" smtClean="0">
                <a:solidFill>
                  <a:srgbClr val="0000FF"/>
                </a:solidFill>
              </a:rPr>
              <a:t>VistA</a:t>
            </a:r>
            <a:r>
              <a:rPr lang="en-US" i="1" dirty="0" smtClean="0">
                <a:solidFill>
                  <a:srgbClr val="0000FF"/>
                </a:solidFill>
              </a:rPr>
              <a:t> Service Assembler (VSA) is not an “adaptor”.  It positions </a:t>
            </a:r>
            <a:r>
              <a:rPr lang="en-US" i="1" dirty="0" err="1">
                <a:solidFill>
                  <a:srgbClr val="0000FF"/>
                </a:solidFill>
              </a:rPr>
              <a:t>VistA</a:t>
            </a:r>
            <a:r>
              <a:rPr lang="en-US" i="1" dirty="0">
                <a:solidFill>
                  <a:srgbClr val="0000FF"/>
                </a:solidFill>
              </a:rPr>
              <a:t> as a direct provider of SOA web services.  This is a paradigm shift in </a:t>
            </a:r>
            <a:r>
              <a:rPr lang="en-US" i="1" dirty="0" err="1">
                <a:solidFill>
                  <a:srgbClr val="0000FF"/>
                </a:solidFill>
              </a:rPr>
              <a:t>VistA</a:t>
            </a:r>
            <a:r>
              <a:rPr lang="en-US" i="1" dirty="0">
                <a:solidFill>
                  <a:srgbClr val="0000FF"/>
                </a:solidFill>
              </a:rPr>
              <a:t> system integration </a:t>
            </a:r>
            <a:r>
              <a:rPr lang="en-US" i="1" dirty="0" smtClean="0">
                <a:solidFill>
                  <a:srgbClr val="0000FF"/>
                </a:solidFill>
              </a:rPr>
              <a:t>approach</a:t>
            </a:r>
          </a:p>
          <a:p>
            <a:endParaRPr lang="en-US" i="1" dirty="0">
              <a:solidFill>
                <a:srgbClr val="0000FF"/>
              </a:solidFill>
            </a:endParaRPr>
          </a:p>
          <a:p>
            <a:r>
              <a:rPr lang="en-US" i="1" dirty="0">
                <a:solidFill>
                  <a:srgbClr val="0000FF"/>
                </a:solidFill>
              </a:rPr>
              <a:t>VSA is not a collection of ‘services’, it is a set of utilities that facilitate the </a:t>
            </a:r>
            <a:r>
              <a:rPr lang="en-US" i="1" u="sng" dirty="0" smtClean="0">
                <a:solidFill>
                  <a:srgbClr val="0000FF"/>
                </a:solidFill>
              </a:rPr>
              <a:t>structured</a:t>
            </a:r>
            <a:r>
              <a:rPr lang="en-US" i="1" dirty="0" smtClean="0">
                <a:solidFill>
                  <a:srgbClr val="0000FF"/>
                </a:solidFill>
              </a:rPr>
              <a:t> creation </a:t>
            </a:r>
            <a:r>
              <a:rPr lang="en-US" i="1" dirty="0">
                <a:solidFill>
                  <a:srgbClr val="0000FF"/>
                </a:solidFill>
              </a:rPr>
              <a:t>of </a:t>
            </a:r>
            <a:r>
              <a:rPr lang="en-US" i="1" dirty="0" err="1">
                <a:solidFill>
                  <a:srgbClr val="0000FF"/>
                </a:solidFill>
              </a:rPr>
              <a:t>VistA</a:t>
            </a:r>
            <a:r>
              <a:rPr lang="en-US" i="1" dirty="0">
                <a:solidFill>
                  <a:srgbClr val="0000FF"/>
                </a:solidFill>
              </a:rPr>
              <a:t>-based, SOA compatible services</a:t>
            </a:r>
          </a:p>
          <a:p>
            <a:pPr>
              <a:buNone/>
            </a:pPr>
            <a:endParaRPr lang="en-US" i="1" dirty="0" smtClean="0">
              <a:solidFill>
                <a:srgbClr val="0000FF"/>
              </a:solidFill>
            </a:endParaRPr>
          </a:p>
        </p:txBody>
      </p:sp>
      <p:sp>
        <p:nvSpPr>
          <p:cNvPr id="4" name="Slide Number Placeholder 3"/>
          <p:cNvSpPr>
            <a:spLocks noGrp="1"/>
          </p:cNvSpPr>
          <p:nvPr>
            <p:ph type="sldNum" sz="quarter" idx="12"/>
          </p:nvPr>
        </p:nvSpPr>
        <p:spPr/>
        <p:txBody>
          <a:bodyPr/>
          <a:lstStyle/>
          <a:p>
            <a:fld id="{15152F68-DDDC-4941-A8C2-7E4898B49B56}"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VistA SOA Services</a:t>
            </a:r>
            <a:endParaRPr lang="en-US" dirty="0"/>
          </a:p>
        </p:txBody>
      </p:sp>
    </p:spTree>
    <p:extLst>
      <p:ext uri="{BB962C8B-B14F-4D97-AF65-F5344CB8AC3E}">
        <p14:creationId xmlns:p14="http://schemas.microsoft.com/office/powerpoint/2010/main" val="624006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4000" dirty="0" smtClean="0"/>
              <a:t>Paradigm Shift:</a:t>
            </a:r>
            <a:r>
              <a:rPr lang="en-US" dirty="0" smtClean="0"/>
              <a:t/>
            </a:r>
            <a:br>
              <a:rPr lang="en-US" dirty="0" smtClean="0"/>
            </a:br>
            <a:r>
              <a:rPr lang="en-US" dirty="0" smtClean="0"/>
              <a:t>VistA as an SOA Service Provider</a:t>
            </a:r>
            <a:endParaRPr lang="en-US" dirty="0"/>
          </a:p>
        </p:txBody>
      </p:sp>
      <p:sp>
        <p:nvSpPr>
          <p:cNvPr id="6" name="Footer Placeholder 4"/>
          <p:cNvSpPr>
            <a:spLocks noGrp="1"/>
          </p:cNvSpPr>
          <p:nvPr>
            <p:ph type="ftr" sz="quarter" idx="11"/>
          </p:nvPr>
        </p:nvSpPr>
        <p:spPr>
          <a:xfrm>
            <a:off x="3124200" y="6280299"/>
            <a:ext cx="2895600" cy="331639"/>
          </a:xfrm>
        </p:spPr>
        <p:txBody>
          <a:bodyPr/>
          <a:lstStyle/>
          <a:p>
            <a:pPr>
              <a:defRPr/>
            </a:pPr>
            <a:r>
              <a:rPr lang="en-US" dirty="0" smtClean="0"/>
              <a:t>VistA SOA Services</a:t>
            </a:r>
            <a:endParaRPr lang="en-US" dirty="0"/>
          </a:p>
        </p:txBody>
      </p:sp>
      <p:sp>
        <p:nvSpPr>
          <p:cNvPr id="7" name="Slide Number Placeholder 5"/>
          <p:cNvSpPr>
            <a:spLocks noGrp="1"/>
          </p:cNvSpPr>
          <p:nvPr>
            <p:ph type="sldNum" sz="quarter" idx="12"/>
          </p:nvPr>
        </p:nvSpPr>
        <p:spPr>
          <a:xfrm>
            <a:off x="6553200" y="6292701"/>
            <a:ext cx="1905000" cy="304800"/>
          </a:xfrm>
        </p:spPr>
        <p:txBody>
          <a:bodyPr/>
          <a:lstStyle/>
          <a:p>
            <a:pPr>
              <a:defRPr/>
            </a:pPr>
            <a:fld id="{C7CD2BFA-7A4A-46F9-9621-8BF340A1439A}" type="slidenum">
              <a:rPr lang="en-US" smtClean="0"/>
              <a:pPr>
                <a:defRPr/>
              </a:pPr>
              <a:t>24</a:t>
            </a:fld>
            <a:endParaRPr lang="en-US" dirty="0"/>
          </a:p>
        </p:txBody>
      </p:sp>
      <p:sp>
        <p:nvSpPr>
          <p:cNvPr id="8" name="TextBox 7"/>
          <p:cNvSpPr txBox="1"/>
          <p:nvPr/>
        </p:nvSpPr>
        <p:spPr>
          <a:xfrm>
            <a:off x="4686300" y="1524000"/>
            <a:ext cx="3756660" cy="369332"/>
          </a:xfrm>
          <a:prstGeom prst="rect">
            <a:avLst/>
          </a:prstGeom>
          <a:noFill/>
        </p:spPr>
        <p:txBody>
          <a:bodyPr wrap="square" rtlCol="0">
            <a:spAutoFit/>
          </a:bodyPr>
          <a:lstStyle/>
          <a:p>
            <a:endParaRPr lang="en-US" dirty="0"/>
          </a:p>
        </p:txBody>
      </p:sp>
      <p:sp>
        <p:nvSpPr>
          <p:cNvPr id="9" name="Rectangle 8"/>
          <p:cNvSpPr/>
          <p:nvPr/>
        </p:nvSpPr>
        <p:spPr bwMode="auto">
          <a:xfrm>
            <a:off x="381000" y="1447800"/>
            <a:ext cx="3429000" cy="4724400"/>
          </a:xfrm>
          <a:prstGeom prst="rect">
            <a:avLst/>
          </a:prstGeom>
          <a:noFill/>
          <a:ln w="1905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p>
        </p:txBody>
      </p:sp>
      <p:sp>
        <p:nvSpPr>
          <p:cNvPr id="11" name="Right Arrow 10"/>
          <p:cNvSpPr/>
          <p:nvPr/>
        </p:nvSpPr>
        <p:spPr bwMode="auto">
          <a:xfrm>
            <a:off x="3962400" y="1752600"/>
            <a:ext cx="685800" cy="484632"/>
          </a:xfrm>
          <a:prstGeom prst="rightArrow">
            <a:avLst/>
          </a:prstGeom>
          <a:solidFill>
            <a:schemeClr val="bg1">
              <a:lumMod val="85000"/>
            </a:schemeClr>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ight Arrow 14"/>
          <p:cNvSpPr/>
          <p:nvPr/>
        </p:nvSpPr>
        <p:spPr bwMode="auto">
          <a:xfrm>
            <a:off x="3962400" y="2667000"/>
            <a:ext cx="685800" cy="484632"/>
          </a:xfrm>
          <a:prstGeom prst="rightArrow">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ight Arrow 15"/>
          <p:cNvSpPr/>
          <p:nvPr/>
        </p:nvSpPr>
        <p:spPr bwMode="auto">
          <a:xfrm>
            <a:off x="3962400" y="3581400"/>
            <a:ext cx="685800" cy="484632"/>
          </a:xfrm>
          <a:prstGeom prst="rightArrow">
            <a:avLst/>
          </a:prstGeom>
          <a:solidFill>
            <a:schemeClr val="bg1">
              <a:lumMod val="85000"/>
            </a:schemeClr>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ight Arrow 16"/>
          <p:cNvSpPr/>
          <p:nvPr/>
        </p:nvSpPr>
        <p:spPr bwMode="auto">
          <a:xfrm>
            <a:off x="3962400" y="4495800"/>
            <a:ext cx="685800" cy="484632"/>
          </a:xfrm>
          <a:prstGeom prst="rightArrow">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a:xfrm>
            <a:off x="533400" y="1600200"/>
            <a:ext cx="3124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Encased</a:t>
            </a:r>
          </a:p>
          <a:p>
            <a:r>
              <a:rPr lang="en-US" sz="1400" dirty="0" smtClean="0">
                <a:solidFill>
                  <a:schemeClr val="tx1"/>
                </a:solidFill>
              </a:rPr>
              <a:t>VistA is encased as a system to isolate and then replace in the future</a:t>
            </a:r>
            <a:endParaRPr lang="en-US" sz="1400" dirty="0">
              <a:solidFill>
                <a:schemeClr val="tx1"/>
              </a:solidFill>
            </a:endParaRPr>
          </a:p>
        </p:txBody>
      </p:sp>
      <p:sp>
        <p:nvSpPr>
          <p:cNvPr id="31" name="Rectangle 30"/>
          <p:cNvSpPr/>
          <p:nvPr/>
        </p:nvSpPr>
        <p:spPr>
          <a:xfrm>
            <a:off x="533400" y="2514600"/>
            <a:ext cx="3124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Adapter Integration</a:t>
            </a:r>
          </a:p>
          <a:p>
            <a:r>
              <a:rPr lang="en-US" sz="1400" dirty="0" smtClean="0">
                <a:solidFill>
                  <a:schemeClr val="tx1"/>
                </a:solidFill>
              </a:rPr>
              <a:t>‘Consumer applications’ are integrated with adapters that encase VistA </a:t>
            </a:r>
            <a:endParaRPr lang="en-US" sz="1400" dirty="0">
              <a:solidFill>
                <a:schemeClr val="tx1"/>
              </a:solidFill>
            </a:endParaRPr>
          </a:p>
        </p:txBody>
      </p:sp>
      <p:sp>
        <p:nvSpPr>
          <p:cNvPr id="32" name="Rectangle 31"/>
          <p:cNvSpPr/>
          <p:nvPr/>
        </p:nvSpPr>
        <p:spPr>
          <a:xfrm>
            <a:off x="533400" y="4343400"/>
            <a:ext cx="3124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Fine Grained</a:t>
            </a:r>
          </a:p>
          <a:p>
            <a:r>
              <a:rPr lang="en-US" sz="1400" dirty="0" smtClean="0">
                <a:solidFill>
                  <a:schemeClr val="tx1"/>
                </a:solidFill>
              </a:rPr>
              <a:t>Chattiness due to business logic in adaptors, fine grained VistA methods</a:t>
            </a:r>
            <a:endParaRPr lang="en-US" sz="1400" dirty="0">
              <a:solidFill>
                <a:schemeClr val="tx1"/>
              </a:solidFill>
            </a:endParaRPr>
          </a:p>
        </p:txBody>
      </p:sp>
      <p:sp>
        <p:nvSpPr>
          <p:cNvPr id="33" name="Rectangle 32"/>
          <p:cNvSpPr/>
          <p:nvPr/>
        </p:nvSpPr>
        <p:spPr>
          <a:xfrm>
            <a:off x="533400" y="5257800"/>
            <a:ext cx="3124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Built from ‘scratch’</a:t>
            </a:r>
          </a:p>
          <a:p>
            <a:r>
              <a:rPr lang="en-US" sz="1400" dirty="0" smtClean="0">
                <a:solidFill>
                  <a:schemeClr val="tx1"/>
                </a:solidFill>
              </a:rPr>
              <a:t>SOA services, environment and governance built “from the ground up”</a:t>
            </a:r>
            <a:endParaRPr lang="en-US" sz="1400" dirty="0">
              <a:solidFill>
                <a:schemeClr val="tx1"/>
              </a:solidFill>
            </a:endParaRPr>
          </a:p>
        </p:txBody>
      </p:sp>
      <p:sp>
        <p:nvSpPr>
          <p:cNvPr id="34" name="Rectangle 33"/>
          <p:cNvSpPr/>
          <p:nvPr/>
        </p:nvSpPr>
        <p:spPr>
          <a:xfrm>
            <a:off x="533400" y="3429000"/>
            <a:ext cx="31242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Rip and Replace</a:t>
            </a:r>
          </a:p>
          <a:p>
            <a:r>
              <a:rPr lang="en-US" sz="1400" dirty="0" smtClean="0">
                <a:solidFill>
                  <a:schemeClr val="tx1"/>
                </a:solidFill>
              </a:rPr>
              <a:t>Legacy VistA is encased with adaptors as a monolithic system, then replaced</a:t>
            </a:r>
            <a:endParaRPr lang="en-US" sz="1400" dirty="0">
              <a:solidFill>
                <a:schemeClr val="tx1"/>
              </a:solidFill>
            </a:endParaRPr>
          </a:p>
        </p:txBody>
      </p:sp>
      <p:sp>
        <p:nvSpPr>
          <p:cNvPr id="35" name="Rectangle 34"/>
          <p:cNvSpPr/>
          <p:nvPr/>
        </p:nvSpPr>
        <p:spPr bwMode="auto">
          <a:xfrm>
            <a:off x="4724400" y="1447800"/>
            <a:ext cx="4114800" cy="4724400"/>
          </a:xfrm>
          <a:prstGeom prst="rect">
            <a:avLst/>
          </a:prstGeom>
          <a:noFill/>
          <a:ln w="1905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p>
        </p:txBody>
      </p:sp>
      <p:sp>
        <p:nvSpPr>
          <p:cNvPr id="36" name="Rectangle 35"/>
          <p:cNvSpPr/>
          <p:nvPr/>
        </p:nvSpPr>
        <p:spPr>
          <a:xfrm>
            <a:off x="4876800" y="1600200"/>
            <a:ext cx="374904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Leveraged</a:t>
            </a:r>
          </a:p>
          <a:p>
            <a:r>
              <a:rPr lang="en-US" sz="1400" dirty="0" smtClean="0">
                <a:solidFill>
                  <a:schemeClr val="tx1"/>
                </a:solidFill>
              </a:rPr>
              <a:t>VistA packages are leveraged and extended as building blocks for legitimate SOA services </a:t>
            </a:r>
            <a:endParaRPr lang="en-US" sz="1400" dirty="0">
              <a:solidFill>
                <a:schemeClr val="tx1"/>
              </a:solidFill>
            </a:endParaRPr>
          </a:p>
        </p:txBody>
      </p:sp>
      <p:sp>
        <p:nvSpPr>
          <p:cNvPr id="37" name="Rectangle 36"/>
          <p:cNvSpPr/>
          <p:nvPr/>
        </p:nvSpPr>
        <p:spPr>
          <a:xfrm>
            <a:off x="4876800" y="2514600"/>
            <a:ext cx="374904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Service Integration</a:t>
            </a:r>
          </a:p>
          <a:p>
            <a:r>
              <a:rPr lang="en-US" sz="1400" dirty="0" smtClean="0">
                <a:solidFill>
                  <a:schemeClr val="tx1"/>
                </a:solidFill>
              </a:rPr>
              <a:t>‘Consumer applications’ are integrated with SOA services exposed by ‘provider applications’</a:t>
            </a:r>
            <a:endParaRPr lang="en-US" sz="1400" dirty="0">
              <a:solidFill>
                <a:schemeClr val="tx1"/>
              </a:solidFill>
            </a:endParaRPr>
          </a:p>
        </p:txBody>
      </p:sp>
      <p:sp>
        <p:nvSpPr>
          <p:cNvPr id="38" name="Rectangle 37"/>
          <p:cNvSpPr/>
          <p:nvPr/>
        </p:nvSpPr>
        <p:spPr>
          <a:xfrm>
            <a:off x="4876800" y="4343400"/>
            <a:ext cx="374904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Coarse Grained</a:t>
            </a:r>
          </a:p>
          <a:p>
            <a:r>
              <a:rPr lang="en-US" sz="1400" dirty="0" smtClean="0">
                <a:solidFill>
                  <a:schemeClr val="tx1"/>
                </a:solidFill>
              </a:rPr>
              <a:t>All business logic positioned in VistA applications to produce coarse grained service logic modules </a:t>
            </a:r>
            <a:endParaRPr lang="en-US" sz="1400" dirty="0">
              <a:solidFill>
                <a:schemeClr val="tx1"/>
              </a:solidFill>
            </a:endParaRPr>
          </a:p>
        </p:txBody>
      </p:sp>
      <p:sp>
        <p:nvSpPr>
          <p:cNvPr id="39" name="Rectangle 38"/>
          <p:cNvSpPr/>
          <p:nvPr/>
        </p:nvSpPr>
        <p:spPr>
          <a:xfrm>
            <a:off x="4876800" y="5257800"/>
            <a:ext cx="374904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Built from existing components</a:t>
            </a:r>
          </a:p>
          <a:p>
            <a:r>
              <a:rPr lang="en-US" sz="1400" dirty="0" smtClean="0">
                <a:solidFill>
                  <a:schemeClr val="tx1"/>
                </a:solidFill>
              </a:rPr>
              <a:t>Existing VistA methods and data used to build SOA services, reducing development, testing, etc.</a:t>
            </a:r>
            <a:endParaRPr lang="en-US" sz="1400" dirty="0">
              <a:solidFill>
                <a:schemeClr val="tx1"/>
              </a:solidFill>
            </a:endParaRPr>
          </a:p>
        </p:txBody>
      </p:sp>
      <p:sp>
        <p:nvSpPr>
          <p:cNvPr id="40" name="Rectangle 39"/>
          <p:cNvSpPr/>
          <p:nvPr/>
        </p:nvSpPr>
        <p:spPr>
          <a:xfrm>
            <a:off x="4876800" y="3429000"/>
            <a:ext cx="374904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1"/>
                </a:solidFill>
              </a:rPr>
              <a:t>Plug and Play</a:t>
            </a:r>
          </a:p>
          <a:p>
            <a:r>
              <a:rPr lang="en-US" sz="1400" dirty="0" smtClean="0">
                <a:solidFill>
                  <a:schemeClr val="tx1"/>
                </a:solidFill>
              </a:rPr>
              <a:t>VistA applications expose SOA services, allowing application-by-application replacement</a:t>
            </a:r>
            <a:endParaRPr lang="en-US" sz="1400" dirty="0">
              <a:solidFill>
                <a:schemeClr val="tx1"/>
              </a:solidFill>
            </a:endParaRPr>
          </a:p>
        </p:txBody>
      </p:sp>
      <p:sp>
        <p:nvSpPr>
          <p:cNvPr id="46" name="Right Arrow 45"/>
          <p:cNvSpPr/>
          <p:nvPr/>
        </p:nvSpPr>
        <p:spPr bwMode="auto">
          <a:xfrm>
            <a:off x="3962400" y="5410200"/>
            <a:ext cx="685800" cy="484632"/>
          </a:xfrm>
          <a:prstGeom prst="rightArrow">
            <a:avLst/>
          </a:prstGeom>
          <a:solidFill>
            <a:schemeClr val="bg1">
              <a:lumMod val="85000"/>
            </a:schemeClr>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7923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VistA</a:t>
            </a:r>
            <a:r>
              <a:rPr lang="en-US" dirty="0" smtClean="0"/>
              <a:t> SOA Services Runtime View</a:t>
            </a:r>
            <a:endParaRPr lang="en-US" dirty="0"/>
          </a:p>
        </p:txBody>
      </p:sp>
      <p:sp>
        <p:nvSpPr>
          <p:cNvPr id="4" name="Footer Placeholder 3"/>
          <p:cNvSpPr>
            <a:spLocks noGrp="1"/>
          </p:cNvSpPr>
          <p:nvPr>
            <p:ph type="ftr" sz="quarter" idx="11"/>
          </p:nvPr>
        </p:nvSpPr>
        <p:spPr/>
        <p:txBody>
          <a:bodyPr/>
          <a:lstStyle/>
          <a:p>
            <a:r>
              <a:rPr lang="en-US" dirty="0" smtClean="0"/>
              <a:t>VistA Service Assembler</a:t>
            </a:r>
            <a:endParaRPr lang="en-US" dirty="0"/>
          </a:p>
        </p:txBody>
      </p:sp>
      <p:sp>
        <p:nvSpPr>
          <p:cNvPr id="5" name="Slide Number Placeholder 4"/>
          <p:cNvSpPr>
            <a:spLocks noGrp="1"/>
          </p:cNvSpPr>
          <p:nvPr>
            <p:ph type="sldNum" sz="quarter" idx="12"/>
          </p:nvPr>
        </p:nvSpPr>
        <p:spPr/>
        <p:txBody>
          <a:bodyPr/>
          <a:lstStyle/>
          <a:p>
            <a:fld id="{15152F68-DDDC-4941-A8C2-7E4898B49B56}" type="slidenum">
              <a:rPr lang="en-US" smtClean="0"/>
              <a:pPr/>
              <a:t>25</a:t>
            </a:fld>
            <a:endParaRPr lang="en-US" dirty="0"/>
          </a:p>
        </p:txBody>
      </p:sp>
      <p:sp>
        <p:nvSpPr>
          <p:cNvPr id="6" name="Rounded Rectangle 5"/>
          <p:cNvSpPr/>
          <p:nvPr/>
        </p:nvSpPr>
        <p:spPr>
          <a:xfrm>
            <a:off x="1898025" y="1419136"/>
            <a:ext cx="2116294" cy="4829264"/>
          </a:xfrm>
          <a:prstGeom prst="roundRect">
            <a:avLst>
              <a:gd name="adj" fmla="val 5518"/>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Enterprise Service Bus (ESB)</a:t>
            </a:r>
            <a:endParaRPr lang="en-US" sz="1200" b="1" dirty="0"/>
          </a:p>
        </p:txBody>
      </p:sp>
      <p:sp>
        <p:nvSpPr>
          <p:cNvPr id="7" name="Rounded Rectangle 6"/>
          <p:cNvSpPr/>
          <p:nvPr/>
        </p:nvSpPr>
        <p:spPr>
          <a:xfrm>
            <a:off x="1974225" y="1795074"/>
            <a:ext cx="1915932" cy="2243526"/>
          </a:xfrm>
          <a:prstGeom prst="roundRect">
            <a:avLst>
              <a:gd name="adj" fmla="val 833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Registry and Repository</a:t>
            </a:r>
          </a:p>
          <a:p>
            <a:pPr algn="ctr"/>
            <a:r>
              <a:rPr lang="en-US" sz="1050" dirty="0" smtClean="0"/>
              <a:t>(</a:t>
            </a:r>
            <a:r>
              <a:rPr lang="en-US" sz="1050" dirty="0" err="1" smtClean="0"/>
              <a:t>Websphere</a:t>
            </a:r>
            <a:r>
              <a:rPr lang="en-US" sz="1050" dirty="0" smtClean="0"/>
              <a:t> Registry and Repository)</a:t>
            </a:r>
            <a:endParaRPr lang="en-US" sz="1050" dirty="0"/>
          </a:p>
        </p:txBody>
      </p:sp>
      <p:sp>
        <p:nvSpPr>
          <p:cNvPr id="8" name="Rounded Rectangle 7"/>
          <p:cNvSpPr/>
          <p:nvPr/>
        </p:nvSpPr>
        <p:spPr>
          <a:xfrm>
            <a:off x="1974225" y="4191000"/>
            <a:ext cx="1915932" cy="1981200"/>
          </a:xfrm>
          <a:prstGeom prst="roundRect">
            <a:avLst>
              <a:gd name="adj" fmla="val 8542"/>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Core ESB</a:t>
            </a:r>
          </a:p>
          <a:p>
            <a:pPr algn="ctr"/>
            <a:r>
              <a:rPr lang="en-US" sz="1050" dirty="0" smtClean="0"/>
              <a:t>(</a:t>
            </a:r>
            <a:r>
              <a:rPr lang="en-US" sz="1050" dirty="0" err="1" smtClean="0"/>
              <a:t>Websphere</a:t>
            </a:r>
            <a:r>
              <a:rPr lang="en-US" sz="1050" dirty="0" smtClean="0"/>
              <a:t> Message Broker)</a:t>
            </a:r>
            <a:endParaRPr lang="en-US" sz="1050" dirty="0"/>
          </a:p>
        </p:txBody>
      </p:sp>
      <p:sp>
        <p:nvSpPr>
          <p:cNvPr id="9" name="Rounded Rectangle 8"/>
          <p:cNvSpPr/>
          <p:nvPr/>
        </p:nvSpPr>
        <p:spPr>
          <a:xfrm>
            <a:off x="2050425" y="2590800"/>
            <a:ext cx="171557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Progress Notes Service</a:t>
            </a:r>
          </a:p>
          <a:p>
            <a:pPr algn="ctr"/>
            <a:r>
              <a:rPr lang="en-US" sz="1050" dirty="0" smtClean="0"/>
              <a:t>Registry Entry</a:t>
            </a:r>
            <a:endParaRPr lang="en-US" sz="1050" dirty="0"/>
          </a:p>
        </p:txBody>
      </p:sp>
      <p:sp>
        <p:nvSpPr>
          <p:cNvPr id="10" name="Rounded Rectangle 9"/>
          <p:cNvSpPr/>
          <p:nvPr/>
        </p:nvSpPr>
        <p:spPr>
          <a:xfrm>
            <a:off x="2050424" y="4807725"/>
            <a:ext cx="1724339" cy="373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Progress Notes </a:t>
            </a:r>
            <a:r>
              <a:rPr lang="en-US" sz="1050" dirty="0" smtClean="0"/>
              <a:t>Service Proxy</a:t>
            </a:r>
            <a:endParaRPr lang="en-US" sz="1050" dirty="0"/>
          </a:p>
        </p:txBody>
      </p:sp>
      <p:grpSp>
        <p:nvGrpSpPr>
          <p:cNvPr id="11" name="Group 10"/>
          <p:cNvGrpSpPr/>
          <p:nvPr/>
        </p:nvGrpSpPr>
        <p:grpSpPr>
          <a:xfrm>
            <a:off x="152400" y="3810000"/>
            <a:ext cx="1430690" cy="609600"/>
            <a:chOff x="657225" y="-165100"/>
            <a:chExt cx="1430690" cy="609600"/>
          </a:xfrm>
        </p:grpSpPr>
        <p:sp>
          <p:nvSpPr>
            <p:cNvPr id="12" name="Rounded Rectangle 11"/>
            <p:cNvSpPr/>
            <p:nvPr/>
          </p:nvSpPr>
          <p:spPr>
            <a:xfrm>
              <a:off x="716315" y="-88900"/>
              <a:ext cx="13716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smtClean="0"/>
                <a:t>Consumers</a:t>
              </a:r>
              <a:endParaRPr lang="en-US" dirty="0"/>
            </a:p>
          </p:txBody>
        </p:sp>
        <p:sp>
          <p:nvSpPr>
            <p:cNvPr id="13" name="Rounded Rectangle 12"/>
            <p:cNvSpPr/>
            <p:nvPr/>
          </p:nvSpPr>
          <p:spPr>
            <a:xfrm>
              <a:off x="657225" y="-165100"/>
              <a:ext cx="13716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smtClean="0"/>
                <a:t>Consuming Applications</a:t>
              </a:r>
              <a:endParaRPr lang="en-US" dirty="0"/>
            </a:p>
          </p:txBody>
        </p:sp>
      </p:grpSp>
      <p:cxnSp>
        <p:nvCxnSpPr>
          <p:cNvPr id="14" name="Straight Arrow Connector 13"/>
          <p:cNvCxnSpPr>
            <a:stCxn id="12" idx="3"/>
            <a:endCxn id="9" idx="1"/>
          </p:cNvCxnSpPr>
          <p:nvPr/>
        </p:nvCxnSpPr>
        <p:spPr>
          <a:xfrm flipV="1">
            <a:off x="1583090" y="2781300"/>
            <a:ext cx="467335"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a:endCxn id="10" idx="1"/>
          </p:cNvCxnSpPr>
          <p:nvPr/>
        </p:nvCxnSpPr>
        <p:spPr>
          <a:xfrm>
            <a:off x="1583090" y="4152900"/>
            <a:ext cx="467334" cy="84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057400" y="3048000"/>
            <a:ext cx="171557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Outpatient Meds Service</a:t>
            </a:r>
          </a:p>
          <a:p>
            <a:pPr algn="ctr"/>
            <a:r>
              <a:rPr lang="en-US" sz="1050" dirty="0" smtClean="0"/>
              <a:t>Registry Entry</a:t>
            </a:r>
            <a:endParaRPr lang="en-US" sz="1050" dirty="0"/>
          </a:p>
        </p:txBody>
      </p:sp>
      <p:sp>
        <p:nvSpPr>
          <p:cNvPr id="35" name="Rounded Rectangle 34"/>
          <p:cNvSpPr/>
          <p:nvPr/>
        </p:nvSpPr>
        <p:spPr>
          <a:xfrm>
            <a:off x="2057400" y="3505200"/>
            <a:ext cx="171557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Allergies Service</a:t>
            </a:r>
          </a:p>
          <a:p>
            <a:pPr algn="ctr"/>
            <a:r>
              <a:rPr lang="en-US" sz="1050" dirty="0" smtClean="0"/>
              <a:t>Registry Entry</a:t>
            </a:r>
            <a:endParaRPr lang="en-US" sz="1050" dirty="0"/>
          </a:p>
        </p:txBody>
      </p:sp>
      <p:sp>
        <p:nvSpPr>
          <p:cNvPr id="38" name="Rounded Rectangle 37"/>
          <p:cNvSpPr/>
          <p:nvPr/>
        </p:nvSpPr>
        <p:spPr>
          <a:xfrm>
            <a:off x="2057399" y="5257800"/>
            <a:ext cx="1724339" cy="373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Outpatient Meds </a:t>
            </a:r>
            <a:r>
              <a:rPr lang="en-US" sz="1050" dirty="0" smtClean="0"/>
              <a:t>Service Proxy</a:t>
            </a:r>
            <a:endParaRPr lang="en-US" sz="1050" dirty="0"/>
          </a:p>
        </p:txBody>
      </p:sp>
      <p:sp>
        <p:nvSpPr>
          <p:cNvPr id="39" name="Rounded Rectangle 38"/>
          <p:cNvSpPr/>
          <p:nvPr/>
        </p:nvSpPr>
        <p:spPr>
          <a:xfrm>
            <a:off x="2057399" y="5715000"/>
            <a:ext cx="1724339" cy="373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Allergies Service</a:t>
            </a:r>
          </a:p>
          <a:p>
            <a:pPr algn="ctr"/>
            <a:r>
              <a:rPr lang="en-US" sz="1050" dirty="0" smtClean="0"/>
              <a:t>Proxy</a:t>
            </a:r>
            <a:endParaRPr lang="en-US" sz="1050" dirty="0"/>
          </a:p>
        </p:txBody>
      </p:sp>
      <p:cxnSp>
        <p:nvCxnSpPr>
          <p:cNvPr id="42" name="Straight Arrow Connector 41"/>
          <p:cNvCxnSpPr>
            <a:stCxn id="12" idx="3"/>
            <a:endCxn id="38" idx="1"/>
          </p:cNvCxnSpPr>
          <p:nvPr/>
        </p:nvCxnSpPr>
        <p:spPr>
          <a:xfrm>
            <a:off x="1583090" y="4152900"/>
            <a:ext cx="474309" cy="1291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3"/>
            <a:endCxn id="39" idx="1"/>
          </p:cNvCxnSpPr>
          <p:nvPr/>
        </p:nvCxnSpPr>
        <p:spPr>
          <a:xfrm>
            <a:off x="1583090" y="4152900"/>
            <a:ext cx="474309" cy="1749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2" idx="3"/>
            <a:endCxn id="31" idx="1"/>
          </p:cNvCxnSpPr>
          <p:nvPr/>
        </p:nvCxnSpPr>
        <p:spPr>
          <a:xfrm flipV="1">
            <a:off x="1583090" y="3238500"/>
            <a:ext cx="47431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 idx="3"/>
            <a:endCxn id="35" idx="1"/>
          </p:cNvCxnSpPr>
          <p:nvPr/>
        </p:nvCxnSpPr>
        <p:spPr>
          <a:xfrm flipV="1">
            <a:off x="1583090" y="3695700"/>
            <a:ext cx="47431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4191000" y="1419136"/>
            <a:ext cx="4572000" cy="4829264"/>
          </a:xfrm>
          <a:prstGeom prst="roundRect">
            <a:avLst>
              <a:gd name="adj" fmla="val 3128"/>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US" sz="1400" dirty="0" smtClean="0">
                <a:solidFill>
                  <a:schemeClr val="tx1"/>
                </a:solidFill>
              </a:rPr>
              <a:t>VistA</a:t>
            </a:r>
            <a:endParaRPr lang="en-US" sz="1400" dirty="0">
              <a:solidFill>
                <a:schemeClr val="tx1"/>
              </a:solidFill>
            </a:endParaRPr>
          </a:p>
        </p:txBody>
      </p:sp>
      <p:sp>
        <p:nvSpPr>
          <p:cNvPr id="55" name="Rounded Rectangle 54"/>
          <p:cNvSpPr/>
          <p:nvPr/>
        </p:nvSpPr>
        <p:spPr>
          <a:xfrm>
            <a:off x="4495800" y="2439263"/>
            <a:ext cx="1600200" cy="2437537"/>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200" dirty="0" smtClean="0"/>
              <a:t>VistA SOA Federating Services Platform - Regional</a:t>
            </a:r>
          </a:p>
          <a:p>
            <a:pPr algn="ctr"/>
            <a:r>
              <a:rPr lang="en-US" sz="1200" dirty="0" smtClean="0"/>
              <a:t>(Java)</a:t>
            </a:r>
            <a:endParaRPr lang="en-US" sz="1200" dirty="0"/>
          </a:p>
        </p:txBody>
      </p:sp>
      <p:sp>
        <p:nvSpPr>
          <p:cNvPr id="76" name="Rounded Rectangle 75"/>
          <p:cNvSpPr/>
          <p:nvPr/>
        </p:nvSpPr>
        <p:spPr>
          <a:xfrm>
            <a:off x="4613588" y="3349274"/>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Progress Notes Service</a:t>
            </a:r>
            <a:endParaRPr lang="en-US" sz="1050" dirty="0"/>
          </a:p>
        </p:txBody>
      </p:sp>
      <p:sp>
        <p:nvSpPr>
          <p:cNvPr id="78" name="Rounded Rectangle 77"/>
          <p:cNvSpPr/>
          <p:nvPr/>
        </p:nvSpPr>
        <p:spPr>
          <a:xfrm>
            <a:off x="4613588" y="3848501"/>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Outpatient Meds Service</a:t>
            </a:r>
            <a:endParaRPr lang="en-US" sz="1050" dirty="0"/>
          </a:p>
        </p:txBody>
      </p:sp>
      <p:sp>
        <p:nvSpPr>
          <p:cNvPr id="79" name="Rounded Rectangle 78"/>
          <p:cNvSpPr/>
          <p:nvPr/>
        </p:nvSpPr>
        <p:spPr>
          <a:xfrm>
            <a:off x="4613588" y="434340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Allergies Service</a:t>
            </a:r>
            <a:endParaRPr lang="en-US" sz="1050" dirty="0"/>
          </a:p>
        </p:txBody>
      </p:sp>
      <p:grpSp>
        <p:nvGrpSpPr>
          <p:cNvPr id="21" name="Group 20"/>
          <p:cNvGrpSpPr/>
          <p:nvPr/>
        </p:nvGrpSpPr>
        <p:grpSpPr>
          <a:xfrm>
            <a:off x="6746875" y="1490977"/>
            <a:ext cx="1981200" cy="2286000"/>
            <a:chOff x="6746875" y="1143000"/>
            <a:chExt cx="1981200" cy="2286000"/>
          </a:xfrm>
        </p:grpSpPr>
        <p:sp>
          <p:nvSpPr>
            <p:cNvPr id="59" name="Rounded Rectangle 58"/>
            <p:cNvSpPr/>
            <p:nvPr/>
          </p:nvSpPr>
          <p:spPr>
            <a:xfrm>
              <a:off x="6746875" y="1143000"/>
              <a:ext cx="1981200" cy="2286000"/>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200" dirty="0" smtClean="0"/>
                <a:t>Site 1</a:t>
              </a:r>
            </a:p>
          </p:txBody>
        </p:sp>
        <p:sp>
          <p:nvSpPr>
            <p:cNvPr id="61" name="Rounded Rectangle 60"/>
            <p:cNvSpPr/>
            <p:nvPr/>
          </p:nvSpPr>
          <p:spPr>
            <a:xfrm>
              <a:off x="6858637" y="1448960"/>
              <a:ext cx="1793238" cy="1737454"/>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65" name="Rounded Rectangle 64"/>
            <p:cNvSpPr/>
            <p:nvPr/>
          </p:nvSpPr>
          <p:spPr>
            <a:xfrm>
              <a:off x="6937027" y="1701775"/>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a:t>M Routines  for Progress Notes</a:t>
              </a:r>
            </a:p>
          </p:txBody>
        </p:sp>
        <p:sp>
          <p:nvSpPr>
            <p:cNvPr id="66" name="Rounded Rectangle 65"/>
            <p:cNvSpPr/>
            <p:nvPr/>
          </p:nvSpPr>
          <p:spPr>
            <a:xfrm>
              <a:off x="6937027" y="3250637"/>
              <a:ext cx="1638648"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70" name="Rounded Rectangle 69"/>
            <p:cNvSpPr/>
            <p:nvPr/>
          </p:nvSpPr>
          <p:spPr>
            <a:xfrm>
              <a:off x="6937027" y="2905383"/>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cxnSp>
          <p:nvCxnSpPr>
            <p:cNvPr id="71" name="Straight Arrow Connector 70"/>
            <p:cNvCxnSpPr>
              <a:stCxn id="66" idx="0"/>
              <a:endCxn id="70" idx="2"/>
            </p:cNvCxnSpPr>
            <p:nvPr/>
          </p:nvCxnSpPr>
          <p:spPr>
            <a:xfrm flipV="1">
              <a:off x="7756351" y="3081396"/>
              <a:ext cx="0" cy="1692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V="1">
              <a:off x="7016750" y="2023912"/>
              <a:ext cx="0" cy="8818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0" name="Rounded Rectangle 89"/>
            <p:cNvSpPr/>
            <p:nvPr/>
          </p:nvSpPr>
          <p:spPr>
            <a:xfrm>
              <a:off x="7089427" y="2094168"/>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a:t>M Routines  for Outpatient Meds</a:t>
              </a:r>
            </a:p>
          </p:txBody>
        </p:sp>
        <p:sp>
          <p:nvSpPr>
            <p:cNvPr id="91" name="Rounded Rectangle 90"/>
            <p:cNvSpPr/>
            <p:nvPr/>
          </p:nvSpPr>
          <p:spPr>
            <a:xfrm>
              <a:off x="7241827" y="2474609"/>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a:t>M Routines  for Allergies</a:t>
              </a:r>
            </a:p>
          </p:txBody>
        </p:sp>
        <p:cxnSp>
          <p:nvCxnSpPr>
            <p:cNvPr id="96" name="Straight Arrow Connector 95"/>
            <p:cNvCxnSpPr/>
            <p:nvPr/>
          </p:nvCxnSpPr>
          <p:spPr>
            <a:xfrm flipV="1">
              <a:off x="7169150" y="2416306"/>
              <a:ext cx="0" cy="4890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7321550" y="2796746"/>
              <a:ext cx="0" cy="1086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60" name="Group 59"/>
          <p:cNvGrpSpPr/>
          <p:nvPr/>
        </p:nvGrpSpPr>
        <p:grpSpPr>
          <a:xfrm>
            <a:off x="6746875" y="3810000"/>
            <a:ext cx="1981200" cy="2286000"/>
            <a:chOff x="6746875" y="1143000"/>
            <a:chExt cx="1981200" cy="2286000"/>
          </a:xfrm>
        </p:grpSpPr>
        <p:sp>
          <p:nvSpPr>
            <p:cNvPr id="62" name="Rounded Rectangle 61"/>
            <p:cNvSpPr/>
            <p:nvPr/>
          </p:nvSpPr>
          <p:spPr>
            <a:xfrm>
              <a:off x="6746875" y="1143000"/>
              <a:ext cx="1981200" cy="2286000"/>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200" dirty="0" smtClean="0"/>
                <a:t>Site N</a:t>
              </a:r>
            </a:p>
          </p:txBody>
        </p:sp>
        <p:sp>
          <p:nvSpPr>
            <p:cNvPr id="63" name="Rounded Rectangle 62"/>
            <p:cNvSpPr/>
            <p:nvPr/>
          </p:nvSpPr>
          <p:spPr>
            <a:xfrm>
              <a:off x="6858637" y="1448960"/>
              <a:ext cx="1793238" cy="1737454"/>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64" name="Rounded Rectangle 63"/>
            <p:cNvSpPr/>
            <p:nvPr/>
          </p:nvSpPr>
          <p:spPr>
            <a:xfrm>
              <a:off x="6937027" y="1701775"/>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 </a:t>
              </a:r>
              <a:r>
                <a:rPr lang="en-US" sz="1000" dirty="0"/>
                <a:t> </a:t>
              </a:r>
              <a:r>
                <a:rPr lang="en-US" sz="1000" dirty="0" smtClean="0"/>
                <a:t>for Progress Notes</a:t>
              </a:r>
              <a:endParaRPr lang="en-US" sz="1000" dirty="0"/>
            </a:p>
          </p:txBody>
        </p:sp>
        <p:sp>
          <p:nvSpPr>
            <p:cNvPr id="67" name="Rounded Rectangle 66"/>
            <p:cNvSpPr/>
            <p:nvPr/>
          </p:nvSpPr>
          <p:spPr>
            <a:xfrm>
              <a:off x="6937027" y="3250637"/>
              <a:ext cx="1638648"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69" name="Rounded Rectangle 68"/>
            <p:cNvSpPr/>
            <p:nvPr/>
          </p:nvSpPr>
          <p:spPr>
            <a:xfrm>
              <a:off x="6937027" y="2905383"/>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cxnSp>
          <p:nvCxnSpPr>
            <p:cNvPr id="72" name="Straight Arrow Connector 71"/>
            <p:cNvCxnSpPr>
              <a:stCxn id="67" idx="0"/>
              <a:endCxn id="69" idx="2"/>
            </p:cNvCxnSpPr>
            <p:nvPr/>
          </p:nvCxnSpPr>
          <p:spPr>
            <a:xfrm flipV="1">
              <a:off x="7756351" y="3081396"/>
              <a:ext cx="0" cy="1692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flipV="1">
              <a:off x="7016750" y="2023912"/>
              <a:ext cx="0" cy="8818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5" name="Rounded Rectangle 74"/>
            <p:cNvSpPr/>
            <p:nvPr/>
          </p:nvSpPr>
          <p:spPr>
            <a:xfrm>
              <a:off x="7089427" y="2094168"/>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a:t>M Routines  for </a:t>
              </a:r>
              <a:r>
                <a:rPr lang="en-US" sz="1000" dirty="0" smtClean="0"/>
                <a:t>Outpatient Meds</a:t>
              </a:r>
              <a:endParaRPr lang="en-US" sz="1000" dirty="0"/>
            </a:p>
          </p:txBody>
        </p:sp>
        <p:sp>
          <p:nvSpPr>
            <p:cNvPr id="77" name="Rounded Rectangle 76"/>
            <p:cNvSpPr/>
            <p:nvPr/>
          </p:nvSpPr>
          <p:spPr>
            <a:xfrm>
              <a:off x="7241827" y="2474609"/>
              <a:ext cx="13338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  for Allergies</a:t>
              </a:r>
              <a:endParaRPr lang="en-US" sz="1000" dirty="0"/>
            </a:p>
          </p:txBody>
        </p:sp>
        <p:cxnSp>
          <p:nvCxnSpPr>
            <p:cNvPr id="80" name="Straight Arrow Connector 79"/>
            <p:cNvCxnSpPr/>
            <p:nvPr/>
          </p:nvCxnSpPr>
          <p:spPr>
            <a:xfrm flipV="1">
              <a:off x="7169150" y="2416306"/>
              <a:ext cx="0" cy="4890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flipV="1">
              <a:off x="7321550" y="2796746"/>
              <a:ext cx="0" cy="1086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68" name="Straight Arrow Connector 67"/>
          <p:cNvCxnSpPr>
            <a:stCxn id="76" idx="3"/>
            <a:endCxn id="66" idx="1"/>
          </p:cNvCxnSpPr>
          <p:nvPr/>
        </p:nvCxnSpPr>
        <p:spPr>
          <a:xfrm>
            <a:off x="5978213" y="3539774"/>
            <a:ext cx="958814" cy="132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76" idx="3"/>
            <a:endCxn id="67" idx="1"/>
          </p:cNvCxnSpPr>
          <p:nvPr/>
        </p:nvCxnSpPr>
        <p:spPr>
          <a:xfrm>
            <a:off x="5978213" y="3539774"/>
            <a:ext cx="958814" cy="24511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8" idx="3"/>
            <a:endCxn id="66" idx="1"/>
          </p:cNvCxnSpPr>
          <p:nvPr/>
        </p:nvCxnSpPr>
        <p:spPr>
          <a:xfrm flipV="1">
            <a:off x="5978213" y="3671889"/>
            <a:ext cx="958814" cy="367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78" idx="3"/>
            <a:endCxn id="67" idx="1"/>
          </p:cNvCxnSpPr>
          <p:nvPr/>
        </p:nvCxnSpPr>
        <p:spPr>
          <a:xfrm>
            <a:off x="5978213" y="4039001"/>
            <a:ext cx="958814" cy="19519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5" name="Straight Arrow Connector 84"/>
          <p:cNvCxnSpPr>
            <a:stCxn id="79" idx="3"/>
            <a:endCxn id="66" idx="1"/>
          </p:cNvCxnSpPr>
          <p:nvPr/>
        </p:nvCxnSpPr>
        <p:spPr>
          <a:xfrm flipV="1">
            <a:off x="5978213" y="3671889"/>
            <a:ext cx="958814" cy="8620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79" idx="3"/>
            <a:endCxn id="67" idx="1"/>
          </p:cNvCxnSpPr>
          <p:nvPr/>
        </p:nvCxnSpPr>
        <p:spPr>
          <a:xfrm>
            <a:off x="5978213" y="4533900"/>
            <a:ext cx="958814" cy="1457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9" idx="3"/>
            <a:endCxn id="76" idx="1"/>
          </p:cNvCxnSpPr>
          <p:nvPr/>
        </p:nvCxnSpPr>
        <p:spPr>
          <a:xfrm>
            <a:off x="3765995" y="2781300"/>
            <a:ext cx="847593" cy="75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10" idx="3"/>
          </p:cNvCxnSpPr>
          <p:nvPr/>
        </p:nvCxnSpPr>
        <p:spPr>
          <a:xfrm flipV="1">
            <a:off x="3774763" y="3539775"/>
            <a:ext cx="838825" cy="1454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stCxn id="31" idx="3"/>
            <a:endCxn id="78" idx="1"/>
          </p:cNvCxnSpPr>
          <p:nvPr/>
        </p:nvCxnSpPr>
        <p:spPr>
          <a:xfrm>
            <a:off x="3772970" y="3238500"/>
            <a:ext cx="840618" cy="8005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38" idx="3"/>
            <a:endCxn id="78" idx="1"/>
          </p:cNvCxnSpPr>
          <p:nvPr/>
        </p:nvCxnSpPr>
        <p:spPr>
          <a:xfrm flipV="1">
            <a:off x="3781738" y="4039001"/>
            <a:ext cx="831850" cy="14057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39" idx="3"/>
            <a:endCxn id="79" idx="1"/>
          </p:cNvCxnSpPr>
          <p:nvPr/>
        </p:nvCxnSpPr>
        <p:spPr>
          <a:xfrm flipV="1">
            <a:off x="3781738" y="4533900"/>
            <a:ext cx="831850" cy="13680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35" idx="3"/>
            <a:endCxn id="79" idx="1"/>
          </p:cNvCxnSpPr>
          <p:nvPr/>
        </p:nvCxnSpPr>
        <p:spPr>
          <a:xfrm>
            <a:off x="3772970" y="3695700"/>
            <a:ext cx="840618"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735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VSA Security </a:t>
            </a:r>
            <a:r>
              <a:rPr lang="en-US" dirty="0" smtClean="0"/>
              <a:t>Integration</a:t>
            </a:r>
            <a:endParaRPr lang="en-US" dirty="0"/>
          </a:p>
        </p:txBody>
      </p:sp>
      <p:sp>
        <p:nvSpPr>
          <p:cNvPr id="4" name="Footer Placeholder 3"/>
          <p:cNvSpPr>
            <a:spLocks noGrp="1"/>
          </p:cNvSpPr>
          <p:nvPr>
            <p:ph type="ftr" sz="quarter" idx="11"/>
          </p:nvPr>
        </p:nvSpPr>
        <p:spPr/>
        <p:txBody>
          <a:bodyPr/>
          <a:lstStyle/>
          <a:p>
            <a:r>
              <a:rPr lang="en-US" dirty="0" smtClean="0"/>
              <a:t>VistA Service Assembler</a:t>
            </a:r>
            <a:endParaRPr lang="en-US" dirty="0"/>
          </a:p>
        </p:txBody>
      </p:sp>
      <p:sp>
        <p:nvSpPr>
          <p:cNvPr id="5" name="Slide Number Placeholder 4"/>
          <p:cNvSpPr>
            <a:spLocks noGrp="1"/>
          </p:cNvSpPr>
          <p:nvPr>
            <p:ph type="sldNum" sz="quarter" idx="12"/>
          </p:nvPr>
        </p:nvSpPr>
        <p:spPr/>
        <p:txBody>
          <a:bodyPr/>
          <a:lstStyle/>
          <a:p>
            <a:fld id="{15152F68-DDDC-4941-A8C2-7E4898B49B56}" type="slidenum">
              <a:rPr lang="en-US" smtClean="0"/>
              <a:pPr/>
              <a:t>26</a:t>
            </a:fld>
            <a:endParaRPr lang="en-US" dirty="0"/>
          </a:p>
        </p:txBody>
      </p:sp>
      <p:sp>
        <p:nvSpPr>
          <p:cNvPr id="6" name="Rounded Rectangle 5"/>
          <p:cNvSpPr/>
          <p:nvPr/>
        </p:nvSpPr>
        <p:spPr>
          <a:xfrm>
            <a:off x="1898025" y="2015739"/>
            <a:ext cx="1683375" cy="3394461"/>
          </a:xfrm>
          <a:prstGeom prst="roundRect">
            <a:avLst>
              <a:gd name="adj" fmla="val 5518"/>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Enterprise Service Bus (ESB)</a:t>
            </a:r>
            <a:endParaRPr lang="en-US" sz="1200" b="1" dirty="0"/>
          </a:p>
        </p:txBody>
      </p:sp>
      <p:sp>
        <p:nvSpPr>
          <p:cNvPr id="7" name="Rounded Rectangle 6"/>
          <p:cNvSpPr/>
          <p:nvPr/>
        </p:nvSpPr>
        <p:spPr>
          <a:xfrm>
            <a:off x="1974225" y="2495994"/>
            <a:ext cx="1524000" cy="1367657"/>
          </a:xfrm>
          <a:prstGeom prst="roundRect">
            <a:avLst>
              <a:gd name="adj" fmla="val 833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Registry and Repository</a:t>
            </a:r>
          </a:p>
          <a:p>
            <a:pPr algn="ctr"/>
            <a:r>
              <a:rPr lang="en-US" sz="1050" dirty="0" smtClean="0"/>
              <a:t>(</a:t>
            </a:r>
            <a:r>
              <a:rPr lang="en-US" sz="1050" dirty="0" err="1" smtClean="0"/>
              <a:t>Websphere</a:t>
            </a:r>
            <a:r>
              <a:rPr lang="en-US" sz="1050" dirty="0" smtClean="0"/>
              <a:t> Registry and Repository)</a:t>
            </a:r>
            <a:endParaRPr lang="en-US" sz="1050" dirty="0"/>
          </a:p>
        </p:txBody>
      </p:sp>
      <p:sp>
        <p:nvSpPr>
          <p:cNvPr id="8" name="Rounded Rectangle 7"/>
          <p:cNvSpPr/>
          <p:nvPr/>
        </p:nvSpPr>
        <p:spPr>
          <a:xfrm>
            <a:off x="1974225" y="4124308"/>
            <a:ext cx="1524000" cy="1066800"/>
          </a:xfrm>
          <a:prstGeom prst="roundRect">
            <a:avLst>
              <a:gd name="adj" fmla="val 8542"/>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b="1" dirty="0" smtClean="0"/>
              <a:t>Core ESB</a:t>
            </a:r>
          </a:p>
          <a:p>
            <a:pPr algn="ctr"/>
            <a:r>
              <a:rPr lang="en-US" sz="1050" dirty="0" smtClean="0"/>
              <a:t>(</a:t>
            </a:r>
            <a:r>
              <a:rPr lang="en-US" sz="1050" dirty="0" err="1" smtClean="0"/>
              <a:t>Websphere</a:t>
            </a:r>
            <a:r>
              <a:rPr lang="en-US" sz="1050" dirty="0" smtClean="0"/>
              <a:t> Message Broker)</a:t>
            </a:r>
            <a:endParaRPr lang="en-US" sz="1050" dirty="0"/>
          </a:p>
        </p:txBody>
      </p:sp>
      <p:sp>
        <p:nvSpPr>
          <p:cNvPr id="9" name="Rounded Rectangle 8"/>
          <p:cNvSpPr/>
          <p:nvPr/>
        </p:nvSpPr>
        <p:spPr>
          <a:xfrm>
            <a:off x="2050425" y="336792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 </a:t>
            </a:r>
            <a:r>
              <a:rPr lang="en-US" sz="1050" dirty="0"/>
              <a:t>Registry </a:t>
            </a:r>
            <a:r>
              <a:rPr lang="en-US" sz="1050" dirty="0" smtClean="0"/>
              <a:t>Entries</a:t>
            </a:r>
            <a:endParaRPr lang="en-US" sz="1050" dirty="0"/>
          </a:p>
        </p:txBody>
      </p:sp>
      <p:sp>
        <p:nvSpPr>
          <p:cNvPr id="10" name="Rounded Rectangle 9"/>
          <p:cNvSpPr/>
          <p:nvPr/>
        </p:nvSpPr>
        <p:spPr>
          <a:xfrm>
            <a:off x="2050425" y="4741033"/>
            <a:ext cx="1371600" cy="373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VistA SOA Service Proxies</a:t>
            </a:r>
            <a:endParaRPr lang="en-US" sz="1050" dirty="0"/>
          </a:p>
        </p:txBody>
      </p:sp>
      <p:sp>
        <p:nvSpPr>
          <p:cNvPr id="13" name="Rounded Rectangle 12"/>
          <p:cNvSpPr/>
          <p:nvPr/>
        </p:nvSpPr>
        <p:spPr>
          <a:xfrm>
            <a:off x="152400" y="3768339"/>
            <a:ext cx="13716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smtClean="0"/>
              <a:t>Consuming Applications</a:t>
            </a:r>
            <a:endParaRPr lang="en-US" dirty="0"/>
          </a:p>
        </p:txBody>
      </p:sp>
      <p:sp>
        <p:nvSpPr>
          <p:cNvPr id="24" name="Rounded Rectangle 23"/>
          <p:cNvSpPr/>
          <p:nvPr/>
        </p:nvSpPr>
        <p:spPr>
          <a:xfrm>
            <a:off x="4191000" y="1600200"/>
            <a:ext cx="4572000" cy="4419600"/>
          </a:xfrm>
          <a:prstGeom prst="roundRect">
            <a:avLst>
              <a:gd name="adj" fmla="val 3128"/>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400" dirty="0" smtClean="0">
                <a:solidFill>
                  <a:schemeClr val="tx1"/>
                </a:solidFill>
              </a:rPr>
              <a:t>VistA</a:t>
            </a:r>
            <a:endParaRPr lang="en-US" sz="1400" dirty="0">
              <a:solidFill>
                <a:schemeClr val="tx1"/>
              </a:solidFill>
            </a:endParaRPr>
          </a:p>
        </p:txBody>
      </p:sp>
      <p:sp>
        <p:nvSpPr>
          <p:cNvPr id="25" name="Rounded Rectangle 24"/>
          <p:cNvSpPr/>
          <p:nvPr/>
        </p:nvSpPr>
        <p:spPr>
          <a:xfrm>
            <a:off x="4495800" y="3692139"/>
            <a:ext cx="1600200" cy="1031398"/>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200" dirty="0" smtClean="0"/>
              <a:t>VistA SOA Federating Services Platform</a:t>
            </a:r>
            <a:endParaRPr lang="en-US" sz="1200" dirty="0"/>
          </a:p>
        </p:txBody>
      </p:sp>
      <p:sp>
        <p:nvSpPr>
          <p:cNvPr id="26" name="Rounded Rectangle 25"/>
          <p:cNvSpPr/>
          <p:nvPr/>
        </p:nvSpPr>
        <p:spPr>
          <a:xfrm>
            <a:off x="4613588" y="4186611"/>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sp>
        <p:nvSpPr>
          <p:cNvPr id="30" name="Rounded Rectangle 29"/>
          <p:cNvSpPr/>
          <p:nvPr/>
        </p:nvSpPr>
        <p:spPr>
          <a:xfrm>
            <a:off x="6629400" y="1905000"/>
            <a:ext cx="1981200" cy="3962399"/>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200" dirty="0" smtClean="0"/>
              <a:t>Site 1-N</a:t>
            </a:r>
          </a:p>
        </p:txBody>
      </p:sp>
      <p:sp>
        <p:nvSpPr>
          <p:cNvPr id="31" name="Rounded Rectangle 30"/>
          <p:cNvSpPr/>
          <p:nvPr/>
        </p:nvSpPr>
        <p:spPr>
          <a:xfrm>
            <a:off x="6741162" y="2209800"/>
            <a:ext cx="1793238" cy="3165861"/>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33" name="Rounded Rectangle 32"/>
          <p:cNvSpPr/>
          <p:nvPr/>
        </p:nvSpPr>
        <p:spPr>
          <a:xfrm>
            <a:off x="6819552" y="5481332"/>
            <a:ext cx="1638648"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34" name="Rounded Rectangle 33"/>
          <p:cNvSpPr/>
          <p:nvPr/>
        </p:nvSpPr>
        <p:spPr>
          <a:xfrm>
            <a:off x="6819552" y="4778395"/>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cxnSp>
        <p:nvCxnSpPr>
          <p:cNvPr id="35" name="Straight Arrow Connector 34"/>
          <p:cNvCxnSpPr/>
          <p:nvPr/>
        </p:nvCxnSpPr>
        <p:spPr>
          <a:xfrm flipV="1">
            <a:off x="7204075" y="4954409"/>
            <a:ext cx="0" cy="5269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ounded Rectangle 37"/>
          <p:cNvSpPr/>
          <p:nvPr/>
        </p:nvSpPr>
        <p:spPr>
          <a:xfrm>
            <a:off x="6819552" y="2554858"/>
            <a:ext cx="1638648" cy="32213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 Supporting VistA SOA Services</a:t>
            </a:r>
            <a:endParaRPr lang="en-US" sz="1000" dirty="0"/>
          </a:p>
        </p:txBody>
      </p:sp>
      <p:cxnSp>
        <p:nvCxnSpPr>
          <p:cNvPr id="40" name="Straight Arrow Connector 39"/>
          <p:cNvCxnSpPr/>
          <p:nvPr/>
        </p:nvCxnSpPr>
        <p:spPr>
          <a:xfrm flipV="1">
            <a:off x="7204075" y="2876994"/>
            <a:ext cx="0" cy="19014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26" idx="3"/>
            <a:endCxn id="33" idx="1"/>
          </p:cNvCxnSpPr>
          <p:nvPr/>
        </p:nvCxnSpPr>
        <p:spPr>
          <a:xfrm>
            <a:off x="5978213" y="4377111"/>
            <a:ext cx="841339" cy="11774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9" idx="3"/>
            <a:endCxn id="26" idx="1"/>
          </p:cNvCxnSpPr>
          <p:nvPr/>
        </p:nvCxnSpPr>
        <p:spPr>
          <a:xfrm>
            <a:off x="3415050" y="3558420"/>
            <a:ext cx="1198538" cy="8186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0" idx="3"/>
            <a:endCxn id="26" idx="1"/>
          </p:cNvCxnSpPr>
          <p:nvPr/>
        </p:nvCxnSpPr>
        <p:spPr>
          <a:xfrm flipV="1">
            <a:off x="3422025" y="4377111"/>
            <a:ext cx="1191563" cy="5508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13" idx="3"/>
            <a:endCxn id="7" idx="1"/>
          </p:cNvCxnSpPr>
          <p:nvPr/>
        </p:nvCxnSpPr>
        <p:spPr>
          <a:xfrm flipV="1">
            <a:off x="1524000" y="3179823"/>
            <a:ext cx="450225" cy="8552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stCxn id="13" idx="3"/>
            <a:endCxn id="10" idx="1"/>
          </p:cNvCxnSpPr>
          <p:nvPr/>
        </p:nvCxnSpPr>
        <p:spPr>
          <a:xfrm>
            <a:off x="1524000" y="4035039"/>
            <a:ext cx="526425" cy="8929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1142999" y="3322807"/>
            <a:ext cx="665439" cy="369332"/>
          </a:xfrm>
          <a:prstGeom prst="rect">
            <a:avLst/>
          </a:prstGeom>
          <a:noFill/>
        </p:spPr>
        <p:txBody>
          <a:bodyPr wrap="none" rtlCol="0">
            <a:spAutoFit/>
          </a:bodyPr>
          <a:lstStyle/>
          <a:p>
            <a:r>
              <a:rPr lang="en-US" dirty="0" smtClean="0">
                <a:solidFill>
                  <a:srgbClr val="0000FF"/>
                </a:solidFill>
              </a:rPr>
              <a:t>https</a:t>
            </a:r>
            <a:endParaRPr lang="en-US" dirty="0">
              <a:solidFill>
                <a:srgbClr val="0000FF"/>
              </a:solidFill>
            </a:endParaRPr>
          </a:p>
        </p:txBody>
      </p:sp>
      <p:sp>
        <p:nvSpPr>
          <p:cNvPr id="74" name="TextBox 73"/>
          <p:cNvSpPr txBox="1"/>
          <p:nvPr/>
        </p:nvSpPr>
        <p:spPr>
          <a:xfrm>
            <a:off x="1143000" y="4377939"/>
            <a:ext cx="665439" cy="369332"/>
          </a:xfrm>
          <a:prstGeom prst="rect">
            <a:avLst/>
          </a:prstGeom>
          <a:noFill/>
        </p:spPr>
        <p:txBody>
          <a:bodyPr wrap="none" rtlCol="0">
            <a:spAutoFit/>
          </a:bodyPr>
          <a:lstStyle/>
          <a:p>
            <a:r>
              <a:rPr lang="en-US" dirty="0" smtClean="0">
                <a:solidFill>
                  <a:srgbClr val="0000FF"/>
                </a:solidFill>
              </a:rPr>
              <a:t>https</a:t>
            </a:r>
            <a:endParaRPr lang="en-US" dirty="0">
              <a:solidFill>
                <a:srgbClr val="0000FF"/>
              </a:solidFill>
            </a:endParaRPr>
          </a:p>
        </p:txBody>
      </p:sp>
      <p:sp>
        <p:nvSpPr>
          <p:cNvPr id="75" name="TextBox 74"/>
          <p:cNvSpPr txBox="1"/>
          <p:nvPr/>
        </p:nvSpPr>
        <p:spPr>
          <a:xfrm>
            <a:off x="3551081" y="4076892"/>
            <a:ext cx="665439" cy="369332"/>
          </a:xfrm>
          <a:prstGeom prst="rect">
            <a:avLst/>
          </a:prstGeom>
          <a:noFill/>
        </p:spPr>
        <p:txBody>
          <a:bodyPr wrap="none" rtlCol="0">
            <a:spAutoFit/>
          </a:bodyPr>
          <a:lstStyle/>
          <a:p>
            <a:r>
              <a:rPr lang="en-US" dirty="0" smtClean="0">
                <a:solidFill>
                  <a:srgbClr val="0000FF"/>
                </a:solidFill>
              </a:rPr>
              <a:t>https</a:t>
            </a:r>
            <a:endParaRPr lang="en-US" dirty="0">
              <a:solidFill>
                <a:srgbClr val="0000FF"/>
              </a:solidFill>
            </a:endParaRPr>
          </a:p>
        </p:txBody>
      </p:sp>
      <p:sp>
        <p:nvSpPr>
          <p:cNvPr id="78" name="TextBox 77"/>
          <p:cNvSpPr txBox="1"/>
          <p:nvPr/>
        </p:nvSpPr>
        <p:spPr>
          <a:xfrm>
            <a:off x="5763280" y="4848538"/>
            <a:ext cx="665439" cy="369332"/>
          </a:xfrm>
          <a:prstGeom prst="rect">
            <a:avLst/>
          </a:prstGeom>
          <a:noFill/>
        </p:spPr>
        <p:txBody>
          <a:bodyPr wrap="none" rtlCol="0">
            <a:spAutoFit/>
          </a:bodyPr>
          <a:lstStyle/>
          <a:p>
            <a:r>
              <a:rPr lang="en-US" dirty="0" smtClean="0">
                <a:solidFill>
                  <a:srgbClr val="0000FF"/>
                </a:solidFill>
              </a:rPr>
              <a:t>https</a:t>
            </a:r>
            <a:endParaRPr lang="en-US" dirty="0">
              <a:solidFill>
                <a:srgbClr val="0000FF"/>
              </a:solidFill>
            </a:endParaRPr>
          </a:p>
        </p:txBody>
      </p:sp>
      <p:sp>
        <p:nvSpPr>
          <p:cNvPr id="79" name="TextBox 78"/>
          <p:cNvSpPr txBox="1"/>
          <p:nvPr/>
        </p:nvSpPr>
        <p:spPr>
          <a:xfrm>
            <a:off x="7197725" y="3007900"/>
            <a:ext cx="1330324" cy="1569660"/>
          </a:xfrm>
          <a:prstGeom prst="rect">
            <a:avLst/>
          </a:prstGeom>
          <a:noFill/>
        </p:spPr>
        <p:txBody>
          <a:bodyPr wrap="square" rtlCol="0">
            <a:spAutoFit/>
          </a:bodyPr>
          <a:lstStyle/>
          <a:p>
            <a:r>
              <a:rPr lang="en-US" sz="1200" dirty="0" smtClean="0">
                <a:solidFill>
                  <a:srgbClr val="0000FF"/>
                </a:solidFill>
              </a:rPr>
              <a:t>Ensures user authentication and audit logging.</a:t>
            </a:r>
          </a:p>
          <a:p>
            <a:endParaRPr lang="en-US" sz="1200" dirty="0" smtClean="0">
              <a:solidFill>
                <a:srgbClr val="0000FF"/>
              </a:solidFill>
            </a:endParaRPr>
          </a:p>
          <a:p>
            <a:r>
              <a:rPr lang="en-US" sz="1200" dirty="0" smtClean="0">
                <a:solidFill>
                  <a:srgbClr val="0000FF"/>
                </a:solidFill>
              </a:rPr>
              <a:t>Authorization is handled by application M routines.</a:t>
            </a:r>
            <a:endParaRPr lang="en-US" sz="1200" dirty="0">
              <a:solidFill>
                <a:srgbClr val="0000FF"/>
              </a:solidFill>
            </a:endParaRPr>
          </a:p>
        </p:txBody>
      </p:sp>
      <p:sp>
        <p:nvSpPr>
          <p:cNvPr id="88" name="TextBox 87"/>
          <p:cNvSpPr txBox="1"/>
          <p:nvPr/>
        </p:nvSpPr>
        <p:spPr>
          <a:xfrm>
            <a:off x="7197725" y="4948535"/>
            <a:ext cx="1330324" cy="461665"/>
          </a:xfrm>
          <a:prstGeom prst="rect">
            <a:avLst/>
          </a:prstGeom>
          <a:noFill/>
        </p:spPr>
        <p:txBody>
          <a:bodyPr wrap="square" rtlCol="0">
            <a:spAutoFit/>
          </a:bodyPr>
          <a:lstStyle/>
          <a:p>
            <a:r>
              <a:rPr lang="en-US" sz="1200" dirty="0" smtClean="0">
                <a:solidFill>
                  <a:srgbClr val="0000FF"/>
                </a:solidFill>
              </a:rPr>
              <a:t>In process communication</a:t>
            </a:r>
            <a:endParaRPr lang="en-US" sz="1200" dirty="0">
              <a:solidFill>
                <a:srgbClr val="0000FF"/>
              </a:solidFill>
            </a:endParaRPr>
          </a:p>
        </p:txBody>
      </p:sp>
    </p:spTree>
    <p:extLst>
      <p:ext uri="{BB962C8B-B14F-4D97-AF65-F5344CB8AC3E}">
        <p14:creationId xmlns:p14="http://schemas.microsoft.com/office/powerpoint/2010/main" val="3950574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178"/>
          </a:xfrm>
        </p:spPr>
        <p:txBody>
          <a:bodyPr anchor="t">
            <a:normAutofit fontScale="90000"/>
          </a:bodyPr>
          <a:lstStyle/>
          <a:p>
            <a:r>
              <a:rPr lang="en-US" sz="3200" dirty="0" smtClean="0"/>
              <a:t>VSA National Production Deployment Configuration</a:t>
            </a:r>
            <a:endParaRPr lang="en-US" sz="3200" dirty="0"/>
          </a:p>
        </p:txBody>
      </p:sp>
      <p:sp>
        <p:nvSpPr>
          <p:cNvPr id="4" name="Footer Placeholder 3"/>
          <p:cNvSpPr>
            <a:spLocks noGrp="1"/>
          </p:cNvSpPr>
          <p:nvPr>
            <p:ph type="ftr" sz="quarter" idx="11"/>
          </p:nvPr>
        </p:nvSpPr>
        <p:spPr>
          <a:xfrm>
            <a:off x="3124200" y="6492875"/>
            <a:ext cx="2895600" cy="365125"/>
          </a:xfrm>
        </p:spPr>
        <p:txBody>
          <a:bodyPr/>
          <a:lstStyle/>
          <a:p>
            <a:r>
              <a:rPr lang="en-US" dirty="0" smtClean="0"/>
              <a:t>VistA Service Assembler</a:t>
            </a:r>
            <a:endParaRPr lang="en-US" dirty="0"/>
          </a:p>
        </p:txBody>
      </p:sp>
      <p:grpSp>
        <p:nvGrpSpPr>
          <p:cNvPr id="11" name="Group 10"/>
          <p:cNvGrpSpPr/>
          <p:nvPr/>
        </p:nvGrpSpPr>
        <p:grpSpPr>
          <a:xfrm>
            <a:off x="218271" y="6019800"/>
            <a:ext cx="2601129" cy="675237"/>
            <a:chOff x="218271" y="6019800"/>
            <a:chExt cx="2601129" cy="675237"/>
          </a:xfrm>
        </p:grpSpPr>
        <p:sp>
          <p:nvSpPr>
            <p:cNvPr id="170" name="Rectangle 169"/>
            <p:cNvSpPr/>
            <p:nvPr/>
          </p:nvSpPr>
          <p:spPr>
            <a:xfrm>
              <a:off x="218271" y="6019800"/>
              <a:ext cx="2561507" cy="6752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Heptagon 170"/>
            <p:cNvSpPr/>
            <p:nvPr/>
          </p:nvSpPr>
          <p:spPr>
            <a:xfrm>
              <a:off x="228600" y="6141655"/>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1</a:t>
              </a:r>
            </a:p>
          </p:txBody>
        </p:sp>
        <p:sp>
          <p:nvSpPr>
            <p:cNvPr id="172" name="Rectangle 171"/>
            <p:cNvSpPr/>
            <p:nvPr/>
          </p:nvSpPr>
          <p:spPr>
            <a:xfrm>
              <a:off x="590337" y="6096000"/>
              <a:ext cx="2229063" cy="553998"/>
            </a:xfrm>
            <a:prstGeom prst="rect">
              <a:avLst/>
            </a:prstGeom>
          </p:spPr>
          <p:txBody>
            <a:bodyPr wrap="square">
              <a:spAutoFit/>
            </a:bodyPr>
            <a:lstStyle/>
            <a:p>
              <a:r>
                <a:rPr lang="en-US" sz="1000" dirty="0" smtClean="0"/>
                <a:t>Federated VistA  SOA Services communicate with each other to produce a national view of information.</a:t>
              </a:r>
              <a:endParaRPr lang="en-US" sz="1000" dirty="0"/>
            </a:p>
          </p:txBody>
        </p:sp>
      </p:grpSp>
      <p:grpSp>
        <p:nvGrpSpPr>
          <p:cNvPr id="10" name="Group 9"/>
          <p:cNvGrpSpPr/>
          <p:nvPr/>
        </p:nvGrpSpPr>
        <p:grpSpPr>
          <a:xfrm>
            <a:off x="6096000" y="6035380"/>
            <a:ext cx="2633294" cy="675237"/>
            <a:chOff x="6130695" y="6035380"/>
            <a:chExt cx="2633294" cy="675237"/>
          </a:xfrm>
        </p:grpSpPr>
        <p:sp>
          <p:nvSpPr>
            <p:cNvPr id="173" name="Rectangle 172"/>
            <p:cNvSpPr/>
            <p:nvPr/>
          </p:nvSpPr>
          <p:spPr>
            <a:xfrm>
              <a:off x="6130695" y="6035380"/>
              <a:ext cx="2633294" cy="6752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Heptagon 173"/>
            <p:cNvSpPr/>
            <p:nvPr/>
          </p:nvSpPr>
          <p:spPr>
            <a:xfrm>
              <a:off x="6158408" y="6140723"/>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2</a:t>
              </a:r>
            </a:p>
          </p:txBody>
        </p:sp>
        <p:sp>
          <p:nvSpPr>
            <p:cNvPr id="175" name="Rectangle 174"/>
            <p:cNvSpPr/>
            <p:nvPr/>
          </p:nvSpPr>
          <p:spPr>
            <a:xfrm>
              <a:off x="6642260" y="6079167"/>
              <a:ext cx="2044407" cy="553998"/>
            </a:xfrm>
            <a:prstGeom prst="rect">
              <a:avLst/>
            </a:prstGeom>
          </p:spPr>
          <p:txBody>
            <a:bodyPr wrap="square">
              <a:spAutoFit/>
            </a:bodyPr>
            <a:lstStyle/>
            <a:p>
              <a:r>
                <a:rPr lang="en-US" sz="1000" dirty="0" smtClean="0"/>
                <a:t>Chatty communication within an RDC is optimized on high speed network.</a:t>
              </a:r>
              <a:endParaRPr lang="en-US" sz="1000" dirty="0"/>
            </a:p>
          </p:txBody>
        </p:sp>
      </p:grpSp>
      <p:sp>
        <p:nvSpPr>
          <p:cNvPr id="176" name="Slide Number Placeholder 3"/>
          <p:cNvSpPr>
            <a:spLocks noGrp="1"/>
          </p:cNvSpPr>
          <p:nvPr>
            <p:ph type="sldNum" sz="quarter" idx="12"/>
          </p:nvPr>
        </p:nvSpPr>
        <p:spPr>
          <a:xfrm>
            <a:off x="6934200" y="6316146"/>
            <a:ext cx="2133600" cy="365125"/>
          </a:xfrm>
        </p:spPr>
        <p:txBody>
          <a:bodyPr/>
          <a:lstStyle/>
          <a:p>
            <a:fld id="{15152F68-DDDC-4941-A8C2-7E4898B49B56}" type="slidenum">
              <a:rPr lang="en-US" smtClean="0"/>
              <a:pPr/>
              <a:t>27</a:t>
            </a:fld>
            <a:endParaRPr lang="en-US" dirty="0"/>
          </a:p>
        </p:txBody>
      </p:sp>
      <p:sp>
        <p:nvSpPr>
          <p:cNvPr id="5" name="TextBox 4"/>
          <p:cNvSpPr txBox="1"/>
          <p:nvPr/>
        </p:nvSpPr>
        <p:spPr>
          <a:xfrm>
            <a:off x="3124201" y="5798403"/>
            <a:ext cx="2895599" cy="830997"/>
          </a:xfrm>
          <a:prstGeom prst="rect">
            <a:avLst/>
          </a:prstGeom>
          <a:noFill/>
        </p:spPr>
        <p:txBody>
          <a:bodyPr wrap="square" rtlCol="0">
            <a:spAutoFit/>
          </a:bodyPr>
          <a:lstStyle/>
          <a:p>
            <a:r>
              <a:rPr lang="en-US" sz="800" dirty="0" smtClean="0"/>
              <a:t>WSRR = </a:t>
            </a:r>
            <a:r>
              <a:rPr lang="en-US" sz="800" dirty="0" err="1" smtClean="0"/>
              <a:t>WebSphere</a:t>
            </a:r>
            <a:r>
              <a:rPr lang="en-US" sz="800" dirty="0" smtClean="0"/>
              <a:t> Registry and Repository</a:t>
            </a:r>
          </a:p>
          <a:p>
            <a:r>
              <a:rPr lang="en-US" sz="800" dirty="0" smtClean="0"/>
              <a:t>WMB = </a:t>
            </a:r>
            <a:r>
              <a:rPr lang="en-US" sz="800" dirty="0" err="1" smtClean="0"/>
              <a:t>WebSphere</a:t>
            </a:r>
            <a:r>
              <a:rPr lang="en-US" sz="800" dirty="0" smtClean="0"/>
              <a:t> Message Broker</a:t>
            </a:r>
          </a:p>
          <a:p>
            <a:r>
              <a:rPr lang="en-US" sz="800" dirty="0" smtClean="0"/>
              <a:t>ESB = Enterprise Service Bus</a:t>
            </a:r>
          </a:p>
          <a:p>
            <a:r>
              <a:rPr lang="en-US" sz="800" dirty="0" smtClean="0"/>
              <a:t>SOA = Service Oriented Architecture</a:t>
            </a:r>
          </a:p>
          <a:p>
            <a:r>
              <a:rPr lang="en-US" sz="800" dirty="0" smtClean="0"/>
              <a:t>VMRCA = Site Specific Generic Mumps Routine Calling Adapter</a:t>
            </a:r>
          </a:p>
          <a:p>
            <a:r>
              <a:rPr lang="en-US" sz="800" dirty="0" smtClean="0"/>
              <a:t>VMRCS = Site Specific Generic Mumps Routine Calling Service</a:t>
            </a:r>
            <a:endParaRPr lang="en-US" sz="800" dirty="0"/>
          </a:p>
        </p:txBody>
      </p:sp>
      <p:grpSp>
        <p:nvGrpSpPr>
          <p:cNvPr id="7" name="Group 6"/>
          <p:cNvGrpSpPr/>
          <p:nvPr/>
        </p:nvGrpSpPr>
        <p:grpSpPr>
          <a:xfrm>
            <a:off x="152400" y="914400"/>
            <a:ext cx="1986021" cy="4648200"/>
            <a:chOff x="152400" y="914400"/>
            <a:chExt cx="1986021" cy="4648200"/>
          </a:xfrm>
        </p:grpSpPr>
        <p:sp>
          <p:nvSpPr>
            <p:cNvPr id="53" name="Rounded Rectangle 52"/>
            <p:cNvSpPr/>
            <p:nvPr/>
          </p:nvSpPr>
          <p:spPr>
            <a:xfrm>
              <a:off x="152400" y="914400"/>
              <a:ext cx="1923304" cy="4648200"/>
            </a:xfrm>
            <a:prstGeom prst="roundRect">
              <a:avLst>
                <a:gd name="adj" fmla="val 3852"/>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400" dirty="0" smtClean="0"/>
                <a:t>Region 1 RDC</a:t>
              </a:r>
              <a:endParaRPr lang="en-US" sz="1400" dirty="0"/>
            </a:p>
          </p:txBody>
        </p:sp>
        <p:sp>
          <p:nvSpPr>
            <p:cNvPr id="8" name="Rounded Rectangle 7"/>
            <p:cNvSpPr/>
            <p:nvPr/>
          </p:nvSpPr>
          <p:spPr>
            <a:xfrm>
              <a:off x="242557" y="2755910"/>
              <a:ext cx="1742990" cy="2730490"/>
            </a:xfrm>
            <a:prstGeom prst="roundRect">
              <a:avLst>
                <a:gd name="adj" fmla="val 6167"/>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a:t>
              </a:r>
              <a:endParaRPr lang="en-US" sz="1000" dirty="0"/>
            </a:p>
          </p:txBody>
        </p:sp>
        <p:sp>
          <p:nvSpPr>
            <p:cNvPr id="86" name="Rounded Rectangle 85"/>
            <p:cNvSpPr/>
            <p:nvPr/>
          </p:nvSpPr>
          <p:spPr>
            <a:xfrm>
              <a:off x="253032" y="1295400"/>
              <a:ext cx="1732515" cy="663496"/>
            </a:xfrm>
            <a:prstGeom prst="roundRect">
              <a:avLst>
                <a:gd name="adj" fmla="val 10925"/>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WSRR</a:t>
              </a:r>
              <a:endParaRPr lang="en-US" sz="1000" dirty="0"/>
            </a:p>
          </p:txBody>
        </p:sp>
        <p:sp>
          <p:nvSpPr>
            <p:cNvPr id="96" name="Rounded Rectangle 95"/>
            <p:cNvSpPr/>
            <p:nvPr/>
          </p:nvSpPr>
          <p:spPr>
            <a:xfrm>
              <a:off x="339232" y="1550944"/>
              <a:ext cx="1570590" cy="33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Registry Entries</a:t>
              </a:r>
              <a:endParaRPr lang="en-US" sz="1000" dirty="0"/>
            </a:p>
          </p:txBody>
        </p:sp>
        <p:sp>
          <p:nvSpPr>
            <p:cNvPr id="85" name="Rounded Rectangle 84"/>
            <p:cNvSpPr/>
            <p:nvPr/>
          </p:nvSpPr>
          <p:spPr>
            <a:xfrm>
              <a:off x="253032" y="2013083"/>
              <a:ext cx="1742990" cy="653917"/>
            </a:xfrm>
            <a:prstGeom prst="roundRect">
              <a:avLst>
                <a:gd name="adj" fmla="val 876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WMB</a:t>
              </a:r>
              <a:endParaRPr lang="en-US" sz="1000" dirty="0"/>
            </a:p>
          </p:txBody>
        </p:sp>
        <p:sp>
          <p:nvSpPr>
            <p:cNvPr id="94" name="Rounded Rectangle 93"/>
            <p:cNvSpPr/>
            <p:nvPr/>
          </p:nvSpPr>
          <p:spPr>
            <a:xfrm>
              <a:off x="335549" y="2263986"/>
              <a:ext cx="1564272" cy="326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Proxies</a:t>
              </a:r>
              <a:endParaRPr lang="en-US" sz="1000" dirty="0"/>
            </a:p>
          </p:txBody>
        </p:sp>
        <p:sp>
          <p:nvSpPr>
            <p:cNvPr id="180" name="Heptagon 179"/>
            <p:cNvSpPr/>
            <p:nvPr/>
          </p:nvSpPr>
          <p:spPr>
            <a:xfrm>
              <a:off x="1681221" y="914400"/>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2</a:t>
              </a:r>
            </a:p>
          </p:txBody>
        </p:sp>
        <p:sp>
          <p:nvSpPr>
            <p:cNvPr id="88" name="Rounded Rectangle 87"/>
            <p:cNvSpPr/>
            <p:nvPr/>
          </p:nvSpPr>
          <p:spPr>
            <a:xfrm>
              <a:off x="317585" y="3006556"/>
              <a:ext cx="1600200" cy="955843"/>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 SOA Federating Services Platform</a:t>
              </a:r>
              <a:endParaRPr lang="en-US" sz="1000" dirty="0"/>
            </a:p>
          </p:txBody>
        </p:sp>
        <p:grpSp>
          <p:nvGrpSpPr>
            <p:cNvPr id="6" name="Group 5"/>
            <p:cNvGrpSpPr/>
            <p:nvPr/>
          </p:nvGrpSpPr>
          <p:grpSpPr>
            <a:xfrm>
              <a:off x="435373" y="3425473"/>
              <a:ext cx="1399237" cy="460726"/>
              <a:chOff x="435373" y="3654074"/>
              <a:chExt cx="1399237" cy="460726"/>
            </a:xfrm>
          </p:grpSpPr>
          <p:sp>
            <p:nvSpPr>
              <p:cNvPr id="95" name="Rounded Rectangle 94"/>
              <p:cNvSpPr/>
              <p:nvPr/>
            </p:nvSpPr>
            <p:spPr>
              <a:xfrm>
                <a:off x="469985" y="373380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sp>
            <p:nvSpPr>
              <p:cNvPr id="93" name="Rounded Rectangle 92"/>
              <p:cNvSpPr/>
              <p:nvPr/>
            </p:nvSpPr>
            <p:spPr>
              <a:xfrm>
                <a:off x="435373" y="3654074"/>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grpSp>
        <p:sp>
          <p:nvSpPr>
            <p:cNvPr id="140" name="Rounded Rectangle 139"/>
            <p:cNvSpPr/>
            <p:nvPr/>
          </p:nvSpPr>
          <p:spPr>
            <a:xfrm>
              <a:off x="366076" y="4103063"/>
              <a:ext cx="1551709" cy="1307137"/>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endParaRPr lang="en-US" sz="1200" dirty="0" smtClean="0"/>
            </a:p>
          </p:txBody>
        </p:sp>
        <p:grpSp>
          <p:nvGrpSpPr>
            <p:cNvPr id="125" name="Group 124"/>
            <p:cNvGrpSpPr/>
            <p:nvPr/>
          </p:nvGrpSpPr>
          <p:grpSpPr>
            <a:xfrm>
              <a:off x="312413" y="4036593"/>
              <a:ext cx="1543627" cy="1291233"/>
              <a:chOff x="6746875" y="1143000"/>
              <a:chExt cx="1981200" cy="1291233"/>
            </a:xfrm>
          </p:grpSpPr>
          <p:sp>
            <p:nvSpPr>
              <p:cNvPr id="126" name="Rounded Rectangle 125"/>
              <p:cNvSpPr/>
              <p:nvPr/>
            </p:nvSpPr>
            <p:spPr>
              <a:xfrm>
                <a:off x="6746875" y="1143000"/>
                <a:ext cx="1981200" cy="1291233"/>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Site 1 to M</a:t>
                </a:r>
              </a:p>
            </p:txBody>
          </p:sp>
          <p:sp>
            <p:nvSpPr>
              <p:cNvPr id="127" name="Rounded Rectangle 126"/>
              <p:cNvSpPr/>
              <p:nvPr/>
            </p:nvSpPr>
            <p:spPr>
              <a:xfrm>
                <a:off x="6858637" y="1448960"/>
                <a:ext cx="1793238" cy="680473"/>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128" name="Rounded Rectangle 127"/>
              <p:cNvSpPr/>
              <p:nvPr/>
            </p:nvSpPr>
            <p:spPr>
              <a:xfrm>
                <a:off x="6937028" y="1672233"/>
                <a:ext cx="1619772" cy="16958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a:t>
                </a:r>
                <a:endParaRPr lang="en-US" sz="1000" dirty="0"/>
              </a:p>
            </p:txBody>
          </p:sp>
          <p:sp>
            <p:nvSpPr>
              <p:cNvPr id="129" name="Rounded Rectangle 128"/>
              <p:cNvSpPr/>
              <p:nvPr/>
            </p:nvSpPr>
            <p:spPr>
              <a:xfrm>
                <a:off x="6937026" y="2211484"/>
                <a:ext cx="1619773"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130" name="Rounded Rectangle 129"/>
              <p:cNvSpPr/>
              <p:nvPr/>
            </p:nvSpPr>
            <p:spPr>
              <a:xfrm>
                <a:off x="6918152" y="1877219"/>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grpSp>
      </p:grpSp>
      <p:grpSp>
        <p:nvGrpSpPr>
          <p:cNvPr id="145" name="Group 144"/>
          <p:cNvGrpSpPr/>
          <p:nvPr/>
        </p:nvGrpSpPr>
        <p:grpSpPr>
          <a:xfrm>
            <a:off x="2462193" y="914400"/>
            <a:ext cx="1986021" cy="4648200"/>
            <a:chOff x="152400" y="914400"/>
            <a:chExt cx="1986021" cy="4648200"/>
          </a:xfrm>
        </p:grpSpPr>
        <p:sp>
          <p:nvSpPr>
            <p:cNvPr id="146" name="Rounded Rectangle 145"/>
            <p:cNvSpPr/>
            <p:nvPr/>
          </p:nvSpPr>
          <p:spPr>
            <a:xfrm>
              <a:off x="152400" y="914400"/>
              <a:ext cx="1923304" cy="4648200"/>
            </a:xfrm>
            <a:prstGeom prst="roundRect">
              <a:avLst>
                <a:gd name="adj" fmla="val 3852"/>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400" dirty="0" smtClean="0"/>
                <a:t>Region 2 RDC</a:t>
              </a:r>
              <a:endParaRPr lang="en-US" sz="1400" dirty="0"/>
            </a:p>
          </p:txBody>
        </p:sp>
        <p:sp>
          <p:nvSpPr>
            <p:cNvPr id="147" name="Rounded Rectangle 146"/>
            <p:cNvSpPr/>
            <p:nvPr/>
          </p:nvSpPr>
          <p:spPr>
            <a:xfrm>
              <a:off x="242557" y="2755910"/>
              <a:ext cx="1742990" cy="2730490"/>
            </a:xfrm>
            <a:prstGeom prst="roundRect">
              <a:avLst>
                <a:gd name="adj" fmla="val 6167"/>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a:t>
              </a:r>
              <a:endParaRPr lang="en-US" sz="1000" dirty="0"/>
            </a:p>
          </p:txBody>
        </p:sp>
        <p:sp>
          <p:nvSpPr>
            <p:cNvPr id="148" name="Rounded Rectangle 147"/>
            <p:cNvSpPr/>
            <p:nvPr/>
          </p:nvSpPr>
          <p:spPr>
            <a:xfrm>
              <a:off x="253032" y="1295400"/>
              <a:ext cx="1732515" cy="663496"/>
            </a:xfrm>
            <a:prstGeom prst="roundRect">
              <a:avLst>
                <a:gd name="adj" fmla="val 10925"/>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WSRR</a:t>
              </a:r>
              <a:endParaRPr lang="en-US" sz="1000" dirty="0"/>
            </a:p>
          </p:txBody>
        </p:sp>
        <p:sp>
          <p:nvSpPr>
            <p:cNvPr id="149" name="Rounded Rectangle 148"/>
            <p:cNvSpPr/>
            <p:nvPr/>
          </p:nvSpPr>
          <p:spPr>
            <a:xfrm>
              <a:off x="339232" y="1550944"/>
              <a:ext cx="1570590" cy="33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Registry Entries</a:t>
              </a:r>
              <a:endParaRPr lang="en-US" sz="1000" dirty="0"/>
            </a:p>
          </p:txBody>
        </p:sp>
        <p:sp>
          <p:nvSpPr>
            <p:cNvPr id="150" name="Rounded Rectangle 149"/>
            <p:cNvSpPr/>
            <p:nvPr/>
          </p:nvSpPr>
          <p:spPr>
            <a:xfrm>
              <a:off x="253032" y="2013083"/>
              <a:ext cx="1742990" cy="653917"/>
            </a:xfrm>
            <a:prstGeom prst="roundRect">
              <a:avLst>
                <a:gd name="adj" fmla="val 876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WMB</a:t>
              </a:r>
              <a:endParaRPr lang="en-US" sz="1000" dirty="0"/>
            </a:p>
          </p:txBody>
        </p:sp>
        <p:sp>
          <p:nvSpPr>
            <p:cNvPr id="151" name="Rounded Rectangle 150"/>
            <p:cNvSpPr/>
            <p:nvPr/>
          </p:nvSpPr>
          <p:spPr>
            <a:xfrm>
              <a:off x="335549" y="2263986"/>
              <a:ext cx="1564272" cy="326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Proxies</a:t>
              </a:r>
              <a:endParaRPr lang="en-US" sz="1000" dirty="0"/>
            </a:p>
          </p:txBody>
        </p:sp>
        <p:sp>
          <p:nvSpPr>
            <p:cNvPr id="152" name="Heptagon 151"/>
            <p:cNvSpPr/>
            <p:nvPr/>
          </p:nvSpPr>
          <p:spPr>
            <a:xfrm>
              <a:off x="1681221" y="914400"/>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2</a:t>
              </a:r>
            </a:p>
          </p:txBody>
        </p:sp>
        <p:sp>
          <p:nvSpPr>
            <p:cNvPr id="153" name="Rounded Rectangle 152"/>
            <p:cNvSpPr/>
            <p:nvPr/>
          </p:nvSpPr>
          <p:spPr>
            <a:xfrm>
              <a:off x="317585" y="3006556"/>
              <a:ext cx="1600200" cy="955843"/>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 SOA Federating Services Platform</a:t>
              </a:r>
              <a:endParaRPr lang="en-US" sz="1000" dirty="0"/>
            </a:p>
          </p:txBody>
        </p:sp>
        <p:grpSp>
          <p:nvGrpSpPr>
            <p:cNvPr id="184" name="Group 183"/>
            <p:cNvGrpSpPr/>
            <p:nvPr/>
          </p:nvGrpSpPr>
          <p:grpSpPr>
            <a:xfrm>
              <a:off x="435373" y="3425473"/>
              <a:ext cx="1399237" cy="460726"/>
              <a:chOff x="435373" y="3654074"/>
              <a:chExt cx="1399237" cy="460726"/>
            </a:xfrm>
          </p:grpSpPr>
          <p:sp>
            <p:nvSpPr>
              <p:cNvPr id="192" name="Rounded Rectangle 191"/>
              <p:cNvSpPr/>
              <p:nvPr/>
            </p:nvSpPr>
            <p:spPr>
              <a:xfrm>
                <a:off x="469985" y="373380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sp>
            <p:nvSpPr>
              <p:cNvPr id="193" name="Rounded Rectangle 192"/>
              <p:cNvSpPr/>
              <p:nvPr/>
            </p:nvSpPr>
            <p:spPr>
              <a:xfrm>
                <a:off x="435373" y="3654074"/>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grpSp>
        <p:sp>
          <p:nvSpPr>
            <p:cNvPr id="185" name="Rounded Rectangle 184"/>
            <p:cNvSpPr/>
            <p:nvPr/>
          </p:nvSpPr>
          <p:spPr>
            <a:xfrm>
              <a:off x="366076" y="4103063"/>
              <a:ext cx="1551709" cy="1307137"/>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endParaRPr lang="en-US" sz="1200" dirty="0" smtClean="0"/>
            </a:p>
          </p:txBody>
        </p:sp>
        <p:grpSp>
          <p:nvGrpSpPr>
            <p:cNvPr id="186" name="Group 185"/>
            <p:cNvGrpSpPr/>
            <p:nvPr/>
          </p:nvGrpSpPr>
          <p:grpSpPr>
            <a:xfrm>
              <a:off x="312413" y="4036593"/>
              <a:ext cx="1543627" cy="1291233"/>
              <a:chOff x="6746875" y="1143000"/>
              <a:chExt cx="1981200" cy="1291233"/>
            </a:xfrm>
          </p:grpSpPr>
          <p:sp>
            <p:nvSpPr>
              <p:cNvPr id="187" name="Rounded Rectangle 186"/>
              <p:cNvSpPr/>
              <p:nvPr/>
            </p:nvSpPr>
            <p:spPr>
              <a:xfrm>
                <a:off x="6746875" y="1143000"/>
                <a:ext cx="1981200" cy="1291233"/>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Site M+1 to N</a:t>
                </a:r>
              </a:p>
            </p:txBody>
          </p:sp>
          <p:sp>
            <p:nvSpPr>
              <p:cNvPr id="188" name="Rounded Rectangle 187"/>
              <p:cNvSpPr/>
              <p:nvPr/>
            </p:nvSpPr>
            <p:spPr>
              <a:xfrm>
                <a:off x="6858637" y="1448960"/>
                <a:ext cx="1793238" cy="680473"/>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189" name="Rounded Rectangle 188"/>
              <p:cNvSpPr/>
              <p:nvPr/>
            </p:nvSpPr>
            <p:spPr>
              <a:xfrm>
                <a:off x="6937028" y="1672233"/>
                <a:ext cx="1619772" cy="16958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a:t>
                </a:r>
                <a:endParaRPr lang="en-US" sz="1000" dirty="0"/>
              </a:p>
            </p:txBody>
          </p:sp>
          <p:sp>
            <p:nvSpPr>
              <p:cNvPr id="190" name="Rounded Rectangle 189"/>
              <p:cNvSpPr/>
              <p:nvPr/>
            </p:nvSpPr>
            <p:spPr>
              <a:xfrm>
                <a:off x="6937026" y="2211484"/>
                <a:ext cx="1619773"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191" name="Rounded Rectangle 190"/>
              <p:cNvSpPr/>
              <p:nvPr/>
            </p:nvSpPr>
            <p:spPr>
              <a:xfrm>
                <a:off x="6918152" y="1877219"/>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grpSp>
      </p:grpSp>
      <p:grpSp>
        <p:nvGrpSpPr>
          <p:cNvPr id="213" name="Group 212"/>
          <p:cNvGrpSpPr/>
          <p:nvPr/>
        </p:nvGrpSpPr>
        <p:grpSpPr>
          <a:xfrm>
            <a:off x="4771986" y="914400"/>
            <a:ext cx="1986021" cy="4648200"/>
            <a:chOff x="152400" y="914400"/>
            <a:chExt cx="1986021" cy="4648200"/>
          </a:xfrm>
        </p:grpSpPr>
        <p:sp>
          <p:nvSpPr>
            <p:cNvPr id="214" name="Rounded Rectangle 213"/>
            <p:cNvSpPr/>
            <p:nvPr/>
          </p:nvSpPr>
          <p:spPr>
            <a:xfrm>
              <a:off x="152400" y="914400"/>
              <a:ext cx="1923304" cy="4648200"/>
            </a:xfrm>
            <a:prstGeom prst="roundRect">
              <a:avLst>
                <a:gd name="adj" fmla="val 3852"/>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400" dirty="0" smtClean="0"/>
                <a:t>Region 3 RDC</a:t>
              </a:r>
              <a:endParaRPr lang="en-US" sz="1400" dirty="0"/>
            </a:p>
          </p:txBody>
        </p:sp>
        <p:sp>
          <p:nvSpPr>
            <p:cNvPr id="215" name="Rounded Rectangle 214"/>
            <p:cNvSpPr/>
            <p:nvPr/>
          </p:nvSpPr>
          <p:spPr>
            <a:xfrm>
              <a:off x="242557" y="2755910"/>
              <a:ext cx="1742990" cy="2730490"/>
            </a:xfrm>
            <a:prstGeom prst="roundRect">
              <a:avLst>
                <a:gd name="adj" fmla="val 6167"/>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a:t>
              </a:r>
              <a:endParaRPr lang="en-US" sz="1000" dirty="0"/>
            </a:p>
          </p:txBody>
        </p:sp>
        <p:sp>
          <p:nvSpPr>
            <p:cNvPr id="216" name="Rounded Rectangle 215"/>
            <p:cNvSpPr/>
            <p:nvPr/>
          </p:nvSpPr>
          <p:spPr>
            <a:xfrm>
              <a:off x="253032" y="1295400"/>
              <a:ext cx="1732515" cy="663496"/>
            </a:xfrm>
            <a:prstGeom prst="roundRect">
              <a:avLst>
                <a:gd name="adj" fmla="val 10925"/>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WSRR</a:t>
              </a:r>
              <a:endParaRPr lang="en-US" sz="1000" dirty="0"/>
            </a:p>
          </p:txBody>
        </p:sp>
        <p:sp>
          <p:nvSpPr>
            <p:cNvPr id="217" name="Rounded Rectangle 216"/>
            <p:cNvSpPr/>
            <p:nvPr/>
          </p:nvSpPr>
          <p:spPr>
            <a:xfrm>
              <a:off x="339232" y="1550944"/>
              <a:ext cx="1570590" cy="33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Registry Entries</a:t>
              </a:r>
              <a:endParaRPr lang="en-US" sz="1000" dirty="0"/>
            </a:p>
          </p:txBody>
        </p:sp>
        <p:sp>
          <p:nvSpPr>
            <p:cNvPr id="218" name="Rounded Rectangle 217"/>
            <p:cNvSpPr/>
            <p:nvPr/>
          </p:nvSpPr>
          <p:spPr>
            <a:xfrm>
              <a:off x="253032" y="2013083"/>
              <a:ext cx="1742990" cy="653917"/>
            </a:xfrm>
            <a:prstGeom prst="roundRect">
              <a:avLst>
                <a:gd name="adj" fmla="val 876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WMB</a:t>
              </a:r>
              <a:endParaRPr lang="en-US" sz="1000" dirty="0"/>
            </a:p>
          </p:txBody>
        </p:sp>
        <p:sp>
          <p:nvSpPr>
            <p:cNvPr id="219" name="Rounded Rectangle 218"/>
            <p:cNvSpPr/>
            <p:nvPr/>
          </p:nvSpPr>
          <p:spPr>
            <a:xfrm>
              <a:off x="335549" y="2263986"/>
              <a:ext cx="1564272" cy="326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Proxies</a:t>
              </a:r>
              <a:endParaRPr lang="en-US" sz="1000" dirty="0"/>
            </a:p>
          </p:txBody>
        </p:sp>
        <p:sp>
          <p:nvSpPr>
            <p:cNvPr id="220" name="Heptagon 219"/>
            <p:cNvSpPr/>
            <p:nvPr/>
          </p:nvSpPr>
          <p:spPr>
            <a:xfrm>
              <a:off x="1681221" y="914400"/>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2</a:t>
              </a:r>
            </a:p>
          </p:txBody>
        </p:sp>
        <p:sp>
          <p:nvSpPr>
            <p:cNvPr id="221" name="Rounded Rectangle 220"/>
            <p:cNvSpPr/>
            <p:nvPr/>
          </p:nvSpPr>
          <p:spPr>
            <a:xfrm>
              <a:off x="317585" y="3006556"/>
              <a:ext cx="1600200" cy="955843"/>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 SOA Federating Services Platform</a:t>
              </a:r>
              <a:endParaRPr lang="en-US" sz="1000" dirty="0"/>
            </a:p>
          </p:txBody>
        </p:sp>
        <p:grpSp>
          <p:nvGrpSpPr>
            <p:cNvPr id="222" name="Group 221"/>
            <p:cNvGrpSpPr/>
            <p:nvPr/>
          </p:nvGrpSpPr>
          <p:grpSpPr>
            <a:xfrm>
              <a:off x="435373" y="3425473"/>
              <a:ext cx="1399237" cy="460726"/>
              <a:chOff x="435373" y="3654074"/>
              <a:chExt cx="1399237" cy="460726"/>
            </a:xfrm>
          </p:grpSpPr>
          <p:sp>
            <p:nvSpPr>
              <p:cNvPr id="230" name="Rounded Rectangle 229"/>
              <p:cNvSpPr/>
              <p:nvPr/>
            </p:nvSpPr>
            <p:spPr>
              <a:xfrm>
                <a:off x="469985" y="373380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sp>
            <p:nvSpPr>
              <p:cNvPr id="231" name="Rounded Rectangle 230"/>
              <p:cNvSpPr/>
              <p:nvPr/>
            </p:nvSpPr>
            <p:spPr>
              <a:xfrm>
                <a:off x="435373" y="3654074"/>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grpSp>
        <p:sp>
          <p:nvSpPr>
            <p:cNvPr id="223" name="Rounded Rectangle 222"/>
            <p:cNvSpPr/>
            <p:nvPr/>
          </p:nvSpPr>
          <p:spPr>
            <a:xfrm>
              <a:off x="366076" y="4103063"/>
              <a:ext cx="1551709" cy="1307137"/>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endParaRPr lang="en-US" sz="1200" dirty="0" smtClean="0"/>
            </a:p>
          </p:txBody>
        </p:sp>
        <p:grpSp>
          <p:nvGrpSpPr>
            <p:cNvPr id="224" name="Group 223"/>
            <p:cNvGrpSpPr/>
            <p:nvPr/>
          </p:nvGrpSpPr>
          <p:grpSpPr>
            <a:xfrm>
              <a:off x="312413" y="4036593"/>
              <a:ext cx="1543627" cy="1291233"/>
              <a:chOff x="6746875" y="1143000"/>
              <a:chExt cx="1981200" cy="1291233"/>
            </a:xfrm>
          </p:grpSpPr>
          <p:sp>
            <p:nvSpPr>
              <p:cNvPr id="225" name="Rounded Rectangle 224"/>
              <p:cNvSpPr/>
              <p:nvPr/>
            </p:nvSpPr>
            <p:spPr>
              <a:xfrm>
                <a:off x="6746875" y="1143000"/>
                <a:ext cx="1981200" cy="1291233"/>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Site N+1 to O </a:t>
                </a:r>
              </a:p>
            </p:txBody>
          </p:sp>
          <p:sp>
            <p:nvSpPr>
              <p:cNvPr id="226" name="Rounded Rectangle 225"/>
              <p:cNvSpPr/>
              <p:nvPr/>
            </p:nvSpPr>
            <p:spPr>
              <a:xfrm>
                <a:off x="6858637" y="1448960"/>
                <a:ext cx="1793238" cy="680473"/>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227" name="Rounded Rectangle 226"/>
              <p:cNvSpPr/>
              <p:nvPr/>
            </p:nvSpPr>
            <p:spPr>
              <a:xfrm>
                <a:off x="6937028" y="1672233"/>
                <a:ext cx="1619772" cy="16958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a:t>
                </a:r>
                <a:endParaRPr lang="en-US" sz="1000" dirty="0"/>
              </a:p>
            </p:txBody>
          </p:sp>
          <p:sp>
            <p:nvSpPr>
              <p:cNvPr id="228" name="Rounded Rectangle 227"/>
              <p:cNvSpPr/>
              <p:nvPr/>
            </p:nvSpPr>
            <p:spPr>
              <a:xfrm>
                <a:off x="6937026" y="2211484"/>
                <a:ext cx="1619773"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229" name="Rounded Rectangle 228"/>
              <p:cNvSpPr/>
              <p:nvPr/>
            </p:nvSpPr>
            <p:spPr>
              <a:xfrm>
                <a:off x="6918152" y="1877219"/>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grpSp>
      </p:grpSp>
      <p:grpSp>
        <p:nvGrpSpPr>
          <p:cNvPr id="232" name="Group 231"/>
          <p:cNvGrpSpPr/>
          <p:nvPr/>
        </p:nvGrpSpPr>
        <p:grpSpPr>
          <a:xfrm>
            <a:off x="7081779" y="914400"/>
            <a:ext cx="1986021" cy="4648200"/>
            <a:chOff x="152400" y="914400"/>
            <a:chExt cx="1986021" cy="4648200"/>
          </a:xfrm>
        </p:grpSpPr>
        <p:sp>
          <p:nvSpPr>
            <p:cNvPr id="233" name="Rounded Rectangle 232"/>
            <p:cNvSpPr/>
            <p:nvPr/>
          </p:nvSpPr>
          <p:spPr>
            <a:xfrm>
              <a:off x="152400" y="914400"/>
              <a:ext cx="1923304" cy="4648200"/>
            </a:xfrm>
            <a:prstGeom prst="roundRect">
              <a:avLst>
                <a:gd name="adj" fmla="val 3852"/>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400" dirty="0" smtClean="0"/>
                <a:t>Region 4 RDC</a:t>
              </a:r>
              <a:endParaRPr lang="en-US" sz="1400" dirty="0"/>
            </a:p>
          </p:txBody>
        </p:sp>
        <p:sp>
          <p:nvSpPr>
            <p:cNvPr id="234" name="Rounded Rectangle 233"/>
            <p:cNvSpPr/>
            <p:nvPr/>
          </p:nvSpPr>
          <p:spPr>
            <a:xfrm>
              <a:off x="242557" y="2755910"/>
              <a:ext cx="1742990" cy="2730490"/>
            </a:xfrm>
            <a:prstGeom prst="roundRect">
              <a:avLst>
                <a:gd name="adj" fmla="val 6167"/>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a:t>
              </a:r>
              <a:endParaRPr lang="en-US" sz="1000" dirty="0"/>
            </a:p>
          </p:txBody>
        </p:sp>
        <p:sp>
          <p:nvSpPr>
            <p:cNvPr id="235" name="Rounded Rectangle 234"/>
            <p:cNvSpPr/>
            <p:nvPr/>
          </p:nvSpPr>
          <p:spPr>
            <a:xfrm>
              <a:off x="253032" y="1295400"/>
              <a:ext cx="1732515" cy="663496"/>
            </a:xfrm>
            <a:prstGeom prst="roundRect">
              <a:avLst>
                <a:gd name="adj" fmla="val 10925"/>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WSRR</a:t>
              </a:r>
              <a:endParaRPr lang="en-US" sz="1000" dirty="0"/>
            </a:p>
          </p:txBody>
        </p:sp>
        <p:sp>
          <p:nvSpPr>
            <p:cNvPr id="236" name="Rounded Rectangle 235"/>
            <p:cNvSpPr/>
            <p:nvPr/>
          </p:nvSpPr>
          <p:spPr>
            <a:xfrm>
              <a:off x="339232" y="1550944"/>
              <a:ext cx="1570590" cy="33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Registry Entries</a:t>
              </a:r>
              <a:endParaRPr lang="en-US" sz="1000" dirty="0"/>
            </a:p>
          </p:txBody>
        </p:sp>
        <p:sp>
          <p:nvSpPr>
            <p:cNvPr id="237" name="Rounded Rectangle 236"/>
            <p:cNvSpPr/>
            <p:nvPr/>
          </p:nvSpPr>
          <p:spPr>
            <a:xfrm>
              <a:off x="253032" y="2013083"/>
              <a:ext cx="1742990" cy="653917"/>
            </a:xfrm>
            <a:prstGeom prst="roundRect">
              <a:avLst>
                <a:gd name="adj" fmla="val 8764"/>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000" dirty="0" smtClean="0"/>
                <a:t>WMB</a:t>
              </a:r>
              <a:endParaRPr lang="en-US" sz="1000" dirty="0"/>
            </a:p>
          </p:txBody>
        </p:sp>
        <p:sp>
          <p:nvSpPr>
            <p:cNvPr id="238" name="Rounded Rectangle 237"/>
            <p:cNvSpPr/>
            <p:nvPr/>
          </p:nvSpPr>
          <p:spPr>
            <a:xfrm>
              <a:off x="335549" y="2263986"/>
              <a:ext cx="1564272" cy="326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VistA SOA Service </a:t>
              </a:r>
            </a:p>
            <a:p>
              <a:pPr algn="ctr"/>
              <a:r>
                <a:rPr lang="en-US" sz="1000" dirty="0" smtClean="0"/>
                <a:t>Proxies</a:t>
              </a:r>
              <a:endParaRPr lang="en-US" sz="1000" dirty="0"/>
            </a:p>
          </p:txBody>
        </p:sp>
        <p:sp>
          <p:nvSpPr>
            <p:cNvPr id="239" name="Heptagon 238"/>
            <p:cNvSpPr/>
            <p:nvPr/>
          </p:nvSpPr>
          <p:spPr>
            <a:xfrm>
              <a:off x="1681221" y="914400"/>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2</a:t>
              </a:r>
            </a:p>
          </p:txBody>
        </p:sp>
        <p:sp>
          <p:nvSpPr>
            <p:cNvPr id="240" name="Rounded Rectangle 239"/>
            <p:cNvSpPr/>
            <p:nvPr/>
          </p:nvSpPr>
          <p:spPr>
            <a:xfrm>
              <a:off x="317585" y="3006556"/>
              <a:ext cx="1600200" cy="955843"/>
            </a:xfrm>
            <a:prstGeom prst="roundRect">
              <a:avLst>
                <a:gd name="adj" fmla="val 5628"/>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VistA SOA Federating Services Platform</a:t>
              </a:r>
              <a:endParaRPr lang="en-US" sz="1000" dirty="0"/>
            </a:p>
          </p:txBody>
        </p:sp>
        <p:grpSp>
          <p:nvGrpSpPr>
            <p:cNvPr id="241" name="Group 240"/>
            <p:cNvGrpSpPr/>
            <p:nvPr/>
          </p:nvGrpSpPr>
          <p:grpSpPr>
            <a:xfrm>
              <a:off x="435373" y="3425473"/>
              <a:ext cx="1399237" cy="460726"/>
              <a:chOff x="435373" y="3654074"/>
              <a:chExt cx="1399237" cy="460726"/>
            </a:xfrm>
          </p:grpSpPr>
          <p:sp>
            <p:nvSpPr>
              <p:cNvPr id="249" name="Rounded Rectangle 248"/>
              <p:cNvSpPr/>
              <p:nvPr/>
            </p:nvSpPr>
            <p:spPr>
              <a:xfrm>
                <a:off x="469985" y="3733800"/>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sp>
            <p:nvSpPr>
              <p:cNvPr id="250" name="Rounded Rectangle 249"/>
              <p:cNvSpPr/>
              <p:nvPr/>
            </p:nvSpPr>
            <p:spPr>
              <a:xfrm>
                <a:off x="435373" y="3654074"/>
                <a:ext cx="1364625"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VistA SOA </a:t>
                </a:r>
                <a:r>
                  <a:rPr lang="en-US" sz="1050" dirty="0" smtClean="0"/>
                  <a:t>Services</a:t>
                </a:r>
                <a:endParaRPr lang="en-US" sz="1050" dirty="0"/>
              </a:p>
            </p:txBody>
          </p:sp>
        </p:grpSp>
        <p:sp>
          <p:nvSpPr>
            <p:cNvPr id="242" name="Rounded Rectangle 241"/>
            <p:cNvSpPr/>
            <p:nvPr/>
          </p:nvSpPr>
          <p:spPr>
            <a:xfrm>
              <a:off x="366076" y="4103063"/>
              <a:ext cx="1551709" cy="1307137"/>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endParaRPr lang="en-US" sz="1200" dirty="0" smtClean="0"/>
            </a:p>
          </p:txBody>
        </p:sp>
        <p:grpSp>
          <p:nvGrpSpPr>
            <p:cNvPr id="243" name="Group 242"/>
            <p:cNvGrpSpPr/>
            <p:nvPr/>
          </p:nvGrpSpPr>
          <p:grpSpPr>
            <a:xfrm>
              <a:off x="312413" y="4036593"/>
              <a:ext cx="1543627" cy="1291233"/>
              <a:chOff x="6746875" y="1143000"/>
              <a:chExt cx="1981200" cy="1291233"/>
            </a:xfrm>
          </p:grpSpPr>
          <p:sp>
            <p:nvSpPr>
              <p:cNvPr id="244" name="Rounded Rectangle 243"/>
              <p:cNvSpPr/>
              <p:nvPr/>
            </p:nvSpPr>
            <p:spPr>
              <a:xfrm>
                <a:off x="6746875" y="1143000"/>
                <a:ext cx="1981200" cy="1291233"/>
              </a:xfrm>
              <a:prstGeom prst="roundRect">
                <a:avLst>
                  <a:gd name="adj" fmla="val 5628"/>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sz="1000" dirty="0" smtClean="0"/>
                  <a:t>Site O+1 to P</a:t>
                </a:r>
              </a:p>
            </p:txBody>
          </p:sp>
          <p:sp>
            <p:nvSpPr>
              <p:cNvPr id="245" name="Rounded Rectangle 244"/>
              <p:cNvSpPr/>
              <p:nvPr/>
            </p:nvSpPr>
            <p:spPr>
              <a:xfrm>
                <a:off x="6858637" y="1448960"/>
                <a:ext cx="1793238" cy="680473"/>
              </a:xfrm>
              <a:prstGeom prst="roundRect">
                <a:avLst>
                  <a:gd name="adj" fmla="val 8495"/>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000" dirty="0" smtClean="0"/>
                  <a:t>M  Code and Data</a:t>
                </a:r>
                <a:endParaRPr lang="en-US" sz="1000" dirty="0"/>
              </a:p>
            </p:txBody>
          </p:sp>
          <p:sp>
            <p:nvSpPr>
              <p:cNvPr id="246" name="Rounded Rectangle 245"/>
              <p:cNvSpPr/>
              <p:nvPr/>
            </p:nvSpPr>
            <p:spPr>
              <a:xfrm>
                <a:off x="6937028" y="1672233"/>
                <a:ext cx="1619772" cy="169586"/>
              </a:xfrm>
              <a:prstGeom prst="round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000" dirty="0" smtClean="0"/>
                  <a:t>M Routines</a:t>
                </a:r>
                <a:endParaRPr lang="en-US" sz="1000" dirty="0"/>
              </a:p>
            </p:txBody>
          </p:sp>
          <p:sp>
            <p:nvSpPr>
              <p:cNvPr id="247" name="Rounded Rectangle 246"/>
              <p:cNvSpPr/>
              <p:nvPr/>
            </p:nvSpPr>
            <p:spPr>
              <a:xfrm>
                <a:off x="6937026" y="2211484"/>
                <a:ext cx="1619773" cy="146549"/>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VMRCS</a:t>
                </a:r>
                <a:endParaRPr lang="en-US" sz="1000" dirty="0">
                  <a:solidFill>
                    <a:schemeClr val="bg1"/>
                  </a:solidFill>
                </a:endParaRPr>
              </a:p>
            </p:txBody>
          </p:sp>
          <p:sp>
            <p:nvSpPr>
              <p:cNvPr id="248" name="Rounded Rectangle 247"/>
              <p:cNvSpPr/>
              <p:nvPr/>
            </p:nvSpPr>
            <p:spPr>
              <a:xfrm>
                <a:off x="6918152" y="1877219"/>
                <a:ext cx="1638648" cy="176014"/>
              </a:xfrm>
              <a:prstGeom prst="round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schemeClr val="bg1"/>
                    </a:solidFill>
                  </a:rPr>
                  <a:t>VMRCA</a:t>
                </a:r>
                <a:endParaRPr lang="en-US" sz="1000" dirty="0">
                  <a:solidFill>
                    <a:schemeClr val="bg1"/>
                  </a:solidFill>
                </a:endParaRPr>
              </a:p>
            </p:txBody>
          </p:sp>
        </p:grpSp>
      </p:grpSp>
      <p:cxnSp>
        <p:nvCxnSpPr>
          <p:cNvPr id="29" name="Elbow Connector 28"/>
          <p:cNvCxnSpPr>
            <a:endCxn id="93" idx="3"/>
          </p:cNvCxnSpPr>
          <p:nvPr/>
        </p:nvCxnSpPr>
        <p:spPr>
          <a:xfrm rot="16200000" flipV="1">
            <a:off x="969842" y="4446129"/>
            <a:ext cx="2106230" cy="445918"/>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1" name="Elbow Connector 250"/>
          <p:cNvCxnSpPr>
            <a:endCxn id="250" idx="1"/>
          </p:cNvCxnSpPr>
          <p:nvPr/>
        </p:nvCxnSpPr>
        <p:spPr>
          <a:xfrm flipV="1">
            <a:off x="2245916" y="3615973"/>
            <a:ext cx="5118836" cy="2106230"/>
          </a:xfrm>
          <a:prstGeom prst="bentConnector3">
            <a:avLst>
              <a:gd name="adj1" fmla="val 90937"/>
            </a:avLst>
          </a:prstGeom>
          <a:ln>
            <a:tailEnd type="arrow"/>
          </a:ln>
        </p:spPr>
        <p:style>
          <a:lnRef idx="3">
            <a:schemeClr val="dk1"/>
          </a:lnRef>
          <a:fillRef idx="0">
            <a:schemeClr val="dk1"/>
          </a:fillRef>
          <a:effectRef idx="2">
            <a:schemeClr val="dk1"/>
          </a:effectRef>
          <a:fontRef idx="minor">
            <a:schemeClr val="tx1"/>
          </a:fontRef>
        </p:style>
      </p:cxnSp>
      <p:cxnSp>
        <p:nvCxnSpPr>
          <p:cNvPr id="252" name="Elbow Connector 251"/>
          <p:cNvCxnSpPr>
            <a:endCxn id="193" idx="3"/>
          </p:cNvCxnSpPr>
          <p:nvPr/>
        </p:nvCxnSpPr>
        <p:spPr>
          <a:xfrm rot="16200000" flipV="1">
            <a:off x="3278550" y="4447215"/>
            <a:ext cx="2130329" cy="467845"/>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3" name="Elbow Connector 252"/>
          <p:cNvCxnSpPr>
            <a:endCxn id="231" idx="3"/>
          </p:cNvCxnSpPr>
          <p:nvPr/>
        </p:nvCxnSpPr>
        <p:spPr>
          <a:xfrm rot="16200000" flipV="1">
            <a:off x="5591161" y="4444396"/>
            <a:ext cx="2130330" cy="473483"/>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4" name="Elbow Connector 253"/>
          <p:cNvCxnSpPr>
            <a:endCxn id="193" idx="1"/>
          </p:cNvCxnSpPr>
          <p:nvPr/>
        </p:nvCxnSpPr>
        <p:spPr>
          <a:xfrm rot="5400000" flipH="1" flipV="1">
            <a:off x="1430377" y="4431513"/>
            <a:ext cx="2130329" cy="49925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5" name="Elbow Connector 254"/>
          <p:cNvCxnSpPr>
            <a:endCxn id="231" idx="1"/>
          </p:cNvCxnSpPr>
          <p:nvPr/>
        </p:nvCxnSpPr>
        <p:spPr>
          <a:xfrm rot="5400000" flipH="1" flipV="1">
            <a:off x="3756485" y="4447827"/>
            <a:ext cx="2130328" cy="46662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77" name="Heptagon 176"/>
          <p:cNvSpPr/>
          <p:nvPr/>
        </p:nvSpPr>
        <p:spPr>
          <a:xfrm>
            <a:off x="2024043" y="3286973"/>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1</a:t>
            </a:r>
          </a:p>
        </p:txBody>
      </p:sp>
      <p:sp>
        <p:nvSpPr>
          <p:cNvPr id="256" name="Heptagon 255"/>
          <p:cNvSpPr/>
          <p:nvPr/>
        </p:nvSpPr>
        <p:spPr>
          <a:xfrm>
            <a:off x="4343400" y="3299200"/>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1</a:t>
            </a:r>
          </a:p>
        </p:txBody>
      </p:sp>
      <p:sp>
        <p:nvSpPr>
          <p:cNvPr id="257" name="Heptagon 256"/>
          <p:cNvSpPr/>
          <p:nvPr/>
        </p:nvSpPr>
        <p:spPr>
          <a:xfrm>
            <a:off x="6655976" y="3300873"/>
            <a:ext cx="457200" cy="276999"/>
          </a:xfrm>
          <a:prstGeom prst="hep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134291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8752" y="533400"/>
            <a:ext cx="8775865" cy="1066800"/>
          </a:xfrm>
        </p:spPr>
        <p:txBody>
          <a:bodyPr>
            <a:noAutofit/>
          </a:bodyPr>
          <a:lstStyle/>
          <a:p>
            <a:pPr algn="ctr"/>
            <a:r>
              <a:rPr lang="en-US" sz="2800" dirty="0" smtClean="0"/>
              <a:t>What Does VA See Its Relationship Being With The Open Source Community Going Forward?</a:t>
            </a:r>
            <a:br>
              <a:rPr lang="en-US" sz="2800" dirty="0" smtClean="0"/>
            </a:br>
            <a:endParaRPr lang="en-US" sz="2800" dirty="0" smtClean="0"/>
          </a:p>
        </p:txBody>
      </p:sp>
      <p:sp>
        <p:nvSpPr>
          <p:cNvPr id="7" name="Content Placeholder 2"/>
          <p:cNvSpPr>
            <a:spLocks noGrp="1"/>
          </p:cNvSpPr>
          <p:nvPr>
            <p:ph idx="1"/>
          </p:nvPr>
        </p:nvSpPr>
        <p:spPr>
          <a:xfrm>
            <a:off x="118753" y="1591294"/>
            <a:ext cx="8644247" cy="4580906"/>
          </a:xfrm>
        </p:spPr>
        <p:txBody>
          <a:bodyPr>
            <a:normAutofit/>
          </a:bodyPr>
          <a:lstStyle/>
          <a:p>
            <a:r>
              <a:rPr lang="en-US" sz="2800" dirty="0" smtClean="0"/>
              <a:t>More </a:t>
            </a:r>
            <a:r>
              <a:rPr lang="en-US" sz="2800" dirty="0"/>
              <a:t>collaboration, trust and shared </a:t>
            </a:r>
            <a:r>
              <a:rPr lang="en-US" sz="2800" dirty="0" smtClean="0"/>
              <a:t>responsibility</a:t>
            </a:r>
          </a:p>
          <a:p>
            <a:r>
              <a:rPr lang="en-US" sz="2800" dirty="0" smtClean="0"/>
              <a:t>In the spirit of shared ownership and responsibility with the open source community, VA is exploring ways to safely partner with several other interested parties on the regulatory activities of VistA namespace and numbering control as a shared delegation of authority. </a:t>
            </a:r>
          </a:p>
          <a:p>
            <a:r>
              <a:rPr lang="en-US" sz="2800" dirty="0" smtClean="0"/>
              <a:t>Providing </a:t>
            </a:r>
            <a:r>
              <a:rPr lang="en-US" sz="2800" dirty="0"/>
              <a:t>OSEHRA more access to raw source code to support our commitment to improving the coverage and timeliness of code in </a:t>
            </a:r>
            <a:r>
              <a:rPr lang="en-US" sz="2800" dirty="0" smtClean="0"/>
              <a:t>flight.</a:t>
            </a:r>
          </a:p>
          <a:p>
            <a:endParaRPr lang="en-US" sz="2800" dirty="0" smtClean="0"/>
          </a:p>
        </p:txBody>
      </p:sp>
      <p:sp>
        <p:nvSpPr>
          <p:cNvPr id="8" name="Date Placeholder 13"/>
          <p:cNvSpPr txBox="1">
            <a:spLocks/>
          </p:cNvSpPr>
          <p:nvPr/>
        </p:nvSpPr>
        <p:spPr>
          <a:xfrm>
            <a:off x="7790213" y="6366948"/>
            <a:ext cx="948443"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541E5C-1066-4DB3-99A7-0864CA2A52B7}" type="datetime3">
              <a:rPr lang="en-US" smtClean="0"/>
              <a:pPr/>
              <a:t>10 June 2014</a:t>
            </a:fld>
            <a:endParaRPr lang="en-US" dirty="0"/>
          </a:p>
        </p:txBody>
      </p:sp>
    </p:spTree>
    <p:extLst>
      <p:ext uri="{BB962C8B-B14F-4D97-AF65-F5344CB8AC3E}">
        <p14:creationId xmlns:p14="http://schemas.microsoft.com/office/powerpoint/2010/main" val="3870062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151410"/>
            <a:ext cx="8839199" cy="1066800"/>
          </a:xfrm>
        </p:spPr>
        <p:txBody>
          <a:bodyPr>
            <a:noAutofit/>
          </a:bodyPr>
          <a:lstStyle/>
          <a:p>
            <a:pPr algn="ctr"/>
            <a:r>
              <a:rPr lang="en-US" sz="2800" dirty="0" smtClean="0"/>
              <a:t>What Potential Is There For Expanding Collaboration On VA Development Projects? </a:t>
            </a:r>
            <a:endParaRPr lang="en-US" sz="2400" dirty="0" smtClean="0"/>
          </a:p>
        </p:txBody>
      </p:sp>
      <p:sp>
        <p:nvSpPr>
          <p:cNvPr id="6147" name="Content Placeholder 2"/>
          <p:cNvSpPr>
            <a:spLocks noGrp="1"/>
          </p:cNvSpPr>
          <p:nvPr>
            <p:ph idx="1"/>
          </p:nvPr>
        </p:nvSpPr>
        <p:spPr>
          <a:xfrm>
            <a:off x="490850" y="1537875"/>
            <a:ext cx="8229600" cy="4114799"/>
          </a:xfrm>
        </p:spPr>
        <p:txBody>
          <a:bodyPr>
            <a:normAutofit/>
          </a:bodyPr>
          <a:lstStyle/>
          <a:p>
            <a:r>
              <a:rPr lang="en-US" sz="2800" dirty="0" smtClean="0"/>
              <a:t>Continue </a:t>
            </a:r>
            <a:r>
              <a:rPr lang="en-US" sz="2800" dirty="0"/>
              <a:t>to look for greenfield opportunities because they are not hindered by the necessity for code redaction.</a:t>
            </a:r>
          </a:p>
          <a:p>
            <a:r>
              <a:rPr lang="en-US" sz="2800" dirty="0"/>
              <a:t>Supporting the use of contests/prizes, particularly for new modules.</a:t>
            </a:r>
          </a:p>
          <a:p>
            <a:r>
              <a:rPr lang="en-US" sz="2800" dirty="0"/>
              <a:t>Bringing VSA into the community while in flight. </a:t>
            </a:r>
          </a:p>
          <a:p>
            <a:r>
              <a:rPr lang="en-US" sz="2800" dirty="0"/>
              <a:t>Completing the collaborative work on the M2M </a:t>
            </a:r>
            <a:r>
              <a:rPr lang="en-US" sz="2800" dirty="0" smtClean="0"/>
              <a:t>security.</a:t>
            </a:r>
            <a:endParaRPr lang="en-US" sz="2800" dirty="0"/>
          </a:p>
          <a:p>
            <a:endParaRPr lang="en-US" sz="2800" dirty="0" smtClean="0"/>
          </a:p>
        </p:txBody>
      </p:sp>
      <p:sp>
        <p:nvSpPr>
          <p:cNvPr id="7" name="Date Placeholder 13"/>
          <p:cNvSpPr txBox="1">
            <a:spLocks/>
          </p:cNvSpPr>
          <p:nvPr/>
        </p:nvSpPr>
        <p:spPr>
          <a:xfrm>
            <a:off x="7790213" y="6366948"/>
            <a:ext cx="948443"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541E5C-1066-4DB3-99A7-0864CA2A52B7}" type="datetime3">
              <a:rPr lang="en-US" smtClean="0"/>
              <a:pPr/>
              <a:t>10 June 2014</a:t>
            </a:fld>
            <a:endParaRPr lang="en-US" dirty="0"/>
          </a:p>
        </p:txBody>
      </p:sp>
    </p:spTree>
    <p:extLst>
      <p:ext uri="{BB962C8B-B14F-4D97-AF65-F5344CB8AC3E}">
        <p14:creationId xmlns:p14="http://schemas.microsoft.com/office/powerpoint/2010/main" val="158003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8" name="AutoShape 8"/>
          <p:cNvCxnSpPr>
            <a:cxnSpLocks noChangeShapeType="1"/>
            <a:stCxn id="15365" idx="2"/>
            <a:endCxn id="15367" idx="0"/>
          </p:cNvCxnSpPr>
          <p:nvPr/>
        </p:nvCxnSpPr>
        <p:spPr bwMode="auto">
          <a:xfrm flipH="1">
            <a:off x="2057400" y="1046163"/>
            <a:ext cx="38100" cy="1925637"/>
          </a:xfrm>
          <a:prstGeom prst="straightConnector1">
            <a:avLst/>
          </a:prstGeom>
          <a:noFill/>
          <a:ln w="28575">
            <a:solidFill>
              <a:schemeClr val="tx1"/>
            </a:solidFill>
            <a:round/>
            <a:headEnd/>
            <a:tailEnd type="triangle" w="med" len="med"/>
          </a:ln>
        </p:spPr>
      </p:cxnSp>
      <p:sp>
        <p:nvSpPr>
          <p:cNvPr id="9" name="Rectangle 6"/>
          <p:cNvSpPr>
            <a:spLocks noGrp="1" noChangeArrowheads="1"/>
          </p:cNvSpPr>
          <p:nvPr>
            <p:ph type="sldNum" sz="quarter" idx="12"/>
          </p:nvPr>
        </p:nvSpPr>
        <p:spPr>
          <a:ln/>
        </p:spPr>
        <p:txBody>
          <a:bodyPr/>
          <a:lstStyle/>
          <a:p>
            <a:pPr>
              <a:defRPr/>
            </a:pPr>
            <a:fld id="{E2DEB93E-1C3F-441E-BC8F-36390174C240}" type="slidenum">
              <a:rPr lang="en-US"/>
              <a:pPr>
                <a:defRPr/>
              </a:pPr>
              <a:t>3</a:t>
            </a:fld>
            <a:endParaRPr lang="en-US"/>
          </a:p>
        </p:txBody>
      </p:sp>
      <p:pic>
        <p:nvPicPr>
          <p:cNvPr id="15364" name="Picture 4"/>
          <p:cNvPicPr>
            <a:picLocks noChangeAspect="1" noChangeArrowheads="1"/>
          </p:cNvPicPr>
          <p:nvPr/>
        </p:nvPicPr>
        <p:blipFill>
          <a:blip r:embed="rId2" cstate="print"/>
          <a:srcRect l="3271" t="3668" r="728" b="20139"/>
          <a:stretch>
            <a:fillRect/>
          </a:stretch>
        </p:blipFill>
        <p:spPr bwMode="auto">
          <a:xfrm>
            <a:off x="4038600" y="152400"/>
            <a:ext cx="5029200" cy="6096000"/>
          </a:xfrm>
          <a:prstGeom prst="rect">
            <a:avLst/>
          </a:prstGeom>
          <a:noFill/>
          <a:ln w="9525">
            <a:noFill/>
            <a:miter lim="800000"/>
            <a:headEnd/>
            <a:tailEnd/>
          </a:ln>
        </p:spPr>
      </p:pic>
      <p:sp>
        <p:nvSpPr>
          <p:cNvPr id="15365" name="Text Box 5"/>
          <p:cNvSpPr txBox="1">
            <a:spLocks noChangeArrowheads="1"/>
          </p:cNvSpPr>
          <p:nvPr/>
        </p:nvSpPr>
        <p:spPr bwMode="auto">
          <a:xfrm>
            <a:off x="381000" y="457200"/>
            <a:ext cx="34290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b="1">
                <a:solidFill>
                  <a:srgbClr val="FF0000"/>
                </a:solidFill>
                <a:latin typeface="Times New Roman" pitchFamily="18" charset="0"/>
              </a:rPr>
              <a:t>“…Red Tape…”</a:t>
            </a:r>
          </a:p>
        </p:txBody>
      </p:sp>
      <p:sp>
        <p:nvSpPr>
          <p:cNvPr id="15366" name="AutoShape 6"/>
          <p:cNvSpPr>
            <a:spLocks noChangeArrowheads="1"/>
          </p:cNvSpPr>
          <p:nvPr/>
        </p:nvSpPr>
        <p:spPr bwMode="auto">
          <a:xfrm>
            <a:off x="5029200" y="2438400"/>
            <a:ext cx="762000" cy="304800"/>
          </a:xfrm>
          <a:prstGeom prst="wedgeRoundRectCallout">
            <a:avLst>
              <a:gd name="adj1" fmla="val -353973"/>
              <a:gd name="adj2" fmla="val -486512"/>
              <a:gd name="adj3" fmla="val 16667"/>
            </a:avLst>
          </a:prstGeom>
          <a:noFill/>
          <a:ln w="28575">
            <a:solidFill>
              <a:srgbClr val="FF0000"/>
            </a:solidFill>
            <a:miter lim="800000"/>
            <a:headEnd/>
            <a:tailEnd/>
          </a:ln>
        </p:spPr>
        <p:txBody>
          <a:bodyPr/>
          <a:lstStyle/>
          <a:p>
            <a:pPr algn="ctr"/>
            <a:endParaRPr lang="en-US" sz="2400">
              <a:latin typeface="Times New Roman" pitchFamily="18" charset="0"/>
            </a:endParaRPr>
          </a:p>
        </p:txBody>
      </p:sp>
      <p:sp>
        <p:nvSpPr>
          <p:cNvPr id="15367" name="Rectangle 7"/>
          <p:cNvSpPr>
            <a:spLocks noChangeArrowheads="1"/>
          </p:cNvSpPr>
          <p:nvPr/>
        </p:nvSpPr>
        <p:spPr bwMode="auto">
          <a:xfrm>
            <a:off x="76200" y="2971800"/>
            <a:ext cx="3962400" cy="3200400"/>
          </a:xfrm>
          <a:prstGeom prst="rect">
            <a:avLst/>
          </a:prstGeom>
          <a:solidFill>
            <a:schemeClr val="accent2">
              <a:lumMod val="20000"/>
              <a:lumOff val="80000"/>
            </a:schemeClr>
          </a:solidFill>
          <a:ln w="9525">
            <a:solidFill>
              <a:schemeClr val="tx1"/>
            </a:solidFill>
            <a:miter lim="800000"/>
            <a:headEnd/>
            <a:tailEnd/>
          </a:ln>
        </p:spPr>
        <p:txBody>
          <a:bodyPr anchor="ctr"/>
          <a:lstStyle/>
          <a:p>
            <a:pPr algn="ctr" eaLnBrk="0" hangingPunct="0"/>
            <a:r>
              <a:rPr lang="en-US" sz="3200" u="sng" dirty="0" smtClean="0">
                <a:solidFill>
                  <a:schemeClr val="tx2"/>
                </a:solidFill>
              </a:rPr>
              <a:t>Veteran-Centric:</a:t>
            </a:r>
          </a:p>
          <a:p>
            <a:pPr algn="ctr" eaLnBrk="0" hangingPunct="0"/>
            <a:r>
              <a:rPr lang="en-US" sz="3200" dirty="0" smtClean="0">
                <a:solidFill>
                  <a:schemeClr val="tx2"/>
                </a:solidFill>
              </a:rPr>
              <a:t>We </a:t>
            </a:r>
            <a:r>
              <a:rPr lang="en-US" sz="3200" dirty="0">
                <a:solidFill>
                  <a:schemeClr val="tx2"/>
                </a:solidFill>
              </a:rPr>
              <a:t>Need to Focus on Systems Thinking and  </a:t>
            </a:r>
            <a:br>
              <a:rPr lang="en-US" sz="3200" dirty="0">
                <a:solidFill>
                  <a:schemeClr val="tx2"/>
                </a:solidFill>
              </a:rPr>
            </a:br>
            <a:r>
              <a:rPr lang="en-US" sz="3200" dirty="0">
                <a:solidFill>
                  <a:schemeClr val="tx2"/>
                </a:solidFill>
              </a:rPr>
              <a:t>End-To-End Process Re-Engineering</a:t>
            </a:r>
          </a:p>
        </p:txBody>
      </p:sp>
      <p:sp>
        <p:nvSpPr>
          <p:cNvPr id="2" name="Date Placeholder 1"/>
          <p:cNvSpPr>
            <a:spLocks noGrp="1"/>
          </p:cNvSpPr>
          <p:nvPr>
            <p:ph type="dt" sz="half" idx="10"/>
          </p:nvPr>
        </p:nvSpPr>
        <p:spPr>
          <a:xfrm>
            <a:off x="228600" y="6356350"/>
            <a:ext cx="2133600" cy="365125"/>
          </a:xfrm>
        </p:spPr>
        <p:txBody>
          <a:bodyPr/>
          <a:lstStyle/>
          <a:p>
            <a:r>
              <a:rPr lang="en-US" smtClean="0"/>
              <a:t>6/9/2014</a:t>
            </a:r>
            <a:endParaRPr lang="en-US" dirty="0"/>
          </a:p>
        </p:txBody>
      </p:sp>
      <p:sp>
        <p:nvSpPr>
          <p:cNvPr id="3" name="Footer Placeholder 2"/>
          <p:cNvSpPr>
            <a:spLocks noGrp="1"/>
          </p:cNvSpPr>
          <p:nvPr>
            <p:ph type="ftr" sz="quarter" idx="11"/>
          </p:nvPr>
        </p:nvSpPr>
        <p:spPr>
          <a:xfrm>
            <a:off x="3200400" y="6340475"/>
            <a:ext cx="3429000" cy="365125"/>
          </a:xfrm>
        </p:spPr>
        <p:txBody>
          <a:bodyPr/>
          <a:lstStyle/>
          <a:p>
            <a:pPr algn="ctr"/>
            <a:r>
              <a:rPr lang="en-US" smtClean="0"/>
              <a:t>v4</a:t>
            </a:r>
            <a:endParaRPr lang="en-US" dirty="0"/>
          </a:p>
        </p:txBody>
      </p:sp>
      <p:sp>
        <p:nvSpPr>
          <p:cNvPr id="4" name="TextBox 3"/>
          <p:cNvSpPr txBox="1"/>
          <p:nvPr/>
        </p:nvSpPr>
        <p:spPr>
          <a:xfrm>
            <a:off x="228600" y="1828800"/>
            <a:ext cx="3581400" cy="830997"/>
          </a:xfrm>
          <a:prstGeom prst="rect">
            <a:avLst/>
          </a:prstGeom>
          <a:gradFill flip="none" rotWithShape="1">
            <a:gsLst>
              <a:gs pos="0">
                <a:srgbClr val="FF0000">
                  <a:tint val="66000"/>
                  <a:satMod val="160000"/>
                </a:srgbClr>
              </a:gs>
              <a:gs pos="77000">
                <a:srgbClr val="FF0000">
                  <a:tint val="44500"/>
                  <a:satMod val="160000"/>
                </a:srgbClr>
              </a:gs>
              <a:gs pos="100000">
                <a:srgbClr val="FF0000">
                  <a:tint val="23500"/>
                  <a:satMod val="160000"/>
                </a:srgbClr>
              </a:gs>
            </a:gsLst>
            <a:lin ang="2700000" scaled="1"/>
            <a:tileRect/>
          </a:gradFill>
          <a:ln>
            <a:solidFill>
              <a:srgbClr val="FF0000"/>
            </a:solidFill>
          </a:ln>
        </p:spPr>
        <p:txBody>
          <a:bodyPr wrap="square" rtlCol="0">
            <a:spAutoFit/>
          </a:bodyPr>
          <a:lstStyle/>
          <a:p>
            <a:pPr algn="ctr"/>
            <a:r>
              <a:rPr lang="en-US" sz="2400" b="1" dirty="0" smtClean="0"/>
              <a:t>ASD Mission: </a:t>
            </a:r>
          </a:p>
          <a:p>
            <a:pPr algn="ctr"/>
            <a:r>
              <a:rPr lang="en-US" sz="2400" b="1" dirty="0" smtClean="0"/>
              <a:t>Cut </a:t>
            </a:r>
            <a:r>
              <a:rPr lang="en-US" sz="2400" b="1" dirty="0" smtClean="0">
                <a:solidFill>
                  <a:srgbClr val="FF0000"/>
                </a:solidFill>
              </a:rPr>
              <a:t>Red Tape</a:t>
            </a:r>
            <a:endParaRPr lang="en-US" sz="2400" b="1" dirty="0">
              <a:solidFill>
                <a:srgbClr val="FF0000"/>
              </a:solidFill>
            </a:endParaRPr>
          </a:p>
        </p:txBody>
      </p:sp>
    </p:spTree>
    <p:extLst>
      <p:ext uri="{BB962C8B-B14F-4D97-AF65-F5344CB8AC3E}">
        <p14:creationId xmlns:p14="http://schemas.microsoft.com/office/powerpoint/2010/main" val="64460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1881" y="457200"/>
            <a:ext cx="8942119" cy="838200"/>
          </a:xfrm>
        </p:spPr>
        <p:txBody>
          <a:bodyPr>
            <a:noAutofit/>
          </a:bodyPr>
          <a:lstStyle/>
          <a:p>
            <a:pPr algn="ctr"/>
            <a:r>
              <a:rPr lang="en-US" dirty="0" smtClean="0"/>
              <a:t>How Likely Is It That VA Will Be Taking In Code From Outside?</a:t>
            </a:r>
            <a:br>
              <a:rPr lang="en-US" dirty="0" smtClean="0"/>
            </a:br>
            <a:endParaRPr lang="en-US" dirty="0" smtClean="0"/>
          </a:p>
        </p:txBody>
      </p:sp>
      <p:sp>
        <p:nvSpPr>
          <p:cNvPr id="8198" name="Content Placeholder 2"/>
          <p:cNvSpPr>
            <a:spLocks noGrp="1"/>
          </p:cNvSpPr>
          <p:nvPr>
            <p:ph idx="1"/>
          </p:nvPr>
        </p:nvSpPr>
        <p:spPr>
          <a:xfrm>
            <a:off x="280456" y="1502023"/>
            <a:ext cx="8590412" cy="5062847"/>
          </a:xfrm>
        </p:spPr>
        <p:txBody>
          <a:bodyPr>
            <a:normAutofit fontScale="92500" lnSpcReduction="20000"/>
          </a:bodyPr>
          <a:lstStyle/>
          <a:p>
            <a:r>
              <a:rPr lang="en-US" u="sng" dirty="0" smtClean="0"/>
              <a:t>Highly </a:t>
            </a:r>
            <a:r>
              <a:rPr lang="en-US" u="sng" dirty="0"/>
              <a:t>likely</a:t>
            </a:r>
            <a:r>
              <a:rPr lang="en-US" dirty="0"/>
              <a:t> because we are planning </a:t>
            </a:r>
            <a:r>
              <a:rPr lang="en-US" dirty="0" smtClean="0"/>
              <a:t>intake </a:t>
            </a:r>
            <a:r>
              <a:rPr lang="en-US" dirty="0"/>
              <a:t>of </a:t>
            </a:r>
            <a:r>
              <a:rPr lang="en-US" dirty="0" smtClean="0"/>
              <a:t>parts </a:t>
            </a:r>
            <a:r>
              <a:rPr lang="en-US" dirty="0"/>
              <a:t>of </a:t>
            </a:r>
            <a:r>
              <a:rPr lang="en-US" dirty="0" err="1"/>
              <a:t>F</a:t>
            </a:r>
            <a:r>
              <a:rPr lang="en-US" dirty="0" err="1" smtClean="0"/>
              <a:t>ileman</a:t>
            </a:r>
            <a:endParaRPr lang="en-US" dirty="0"/>
          </a:p>
          <a:p>
            <a:r>
              <a:rPr lang="en-US" dirty="0" smtClean="0"/>
              <a:t>Key </a:t>
            </a:r>
            <a:r>
              <a:rPr lang="en-US" dirty="0"/>
              <a:t>to widespread intake is to identify existing code that matches a legitimate business </a:t>
            </a:r>
            <a:r>
              <a:rPr lang="en-US" dirty="0" smtClean="0"/>
              <a:t>need</a:t>
            </a:r>
            <a:r>
              <a:rPr lang="en-US" dirty="0"/>
              <a:t>     </a:t>
            </a:r>
          </a:p>
          <a:p>
            <a:r>
              <a:rPr lang="en-US" dirty="0"/>
              <a:t>Education of customers and PD program managers to encourage them both to look for and otherwise consider o/s solutions is a key enabler for more </a:t>
            </a:r>
            <a:r>
              <a:rPr lang="en-US" dirty="0" smtClean="0"/>
              <a:t>intake</a:t>
            </a:r>
            <a:endParaRPr lang="en-US" dirty="0"/>
          </a:p>
          <a:p>
            <a:r>
              <a:rPr lang="en-US" dirty="0"/>
              <a:t>Finding a solution for intake of smaller efforts such as a modified c3 to c1 contract that not only leverages the OSEHRA certification </a:t>
            </a:r>
            <a:r>
              <a:rPr lang="en-US" dirty="0" smtClean="0"/>
              <a:t>process, </a:t>
            </a:r>
            <a:r>
              <a:rPr lang="en-US" dirty="0"/>
              <a:t>but includes funds for </a:t>
            </a:r>
            <a:r>
              <a:rPr lang="en-US" dirty="0" smtClean="0"/>
              <a:t>mitigation</a:t>
            </a:r>
            <a:endParaRPr lang="en-US" sz="2400" dirty="0" smtClean="0"/>
          </a:p>
        </p:txBody>
      </p:sp>
      <p:sp>
        <p:nvSpPr>
          <p:cNvPr id="14" name="Date Placeholder 13"/>
          <p:cNvSpPr>
            <a:spLocks noGrp="1"/>
          </p:cNvSpPr>
          <p:nvPr>
            <p:ph type="dt" sz="half" idx="10"/>
          </p:nvPr>
        </p:nvSpPr>
        <p:spPr>
          <a:xfrm>
            <a:off x="7790213" y="6366948"/>
            <a:ext cx="948443" cy="365125"/>
          </a:xfrm>
        </p:spPr>
        <p:txBody>
          <a:bodyPr/>
          <a:lstStyle/>
          <a:p>
            <a:r>
              <a:rPr lang="en-US" smtClean="0"/>
              <a:t>2 Jun 2014</a:t>
            </a:r>
            <a:endParaRPr lang="en-US" dirty="0"/>
          </a:p>
        </p:txBody>
      </p:sp>
    </p:spTree>
    <p:extLst>
      <p:ext uri="{BB962C8B-B14F-4D97-AF65-F5344CB8AC3E}">
        <p14:creationId xmlns:p14="http://schemas.microsoft.com/office/powerpoint/2010/main" val="292695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60"/>
            <a:ext cx="8229600" cy="810665"/>
          </a:xfrm>
        </p:spPr>
        <p:txBody>
          <a:bodyPr/>
          <a:lstStyle/>
          <a:p>
            <a:r>
              <a:rPr lang="en-US" sz="3200" dirty="0" smtClean="0"/>
              <a:t>Other Discussion Points</a:t>
            </a:r>
            <a:endParaRPr lang="en-US" sz="3200" dirty="0"/>
          </a:p>
        </p:txBody>
      </p:sp>
      <p:sp>
        <p:nvSpPr>
          <p:cNvPr id="3" name="Content Placeholder 2"/>
          <p:cNvSpPr>
            <a:spLocks noGrp="1"/>
          </p:cNvSpPr>
          <p:nvPr>
            <p:ph idx="1"/>
          </p:nvPr>
        </p:nvSpPr>
        <p:spPr>
          <a:xfrm>
            <a:off x="323596" y="990600"/>
            <a:ext cx="8458200" cy="5486400"/>
          </a:xfrm>
        </p:spPr>
        <p:txBody>
          <a:bodyPr>
            <a:normAutofit fontScale="70000" lnSpcReduction="20000"/>
          </a:bodyPr>
          <a:lstStyle/>
          <a:p>
            <a:pPr lvl="0"/>
            <a:r>
              <a:rPr lang="en-US" dirty="0"/>
              <a:t>The VA Enterprise Architecture Technical Reference Model has published the status of 295 open source tools onto its VA tool list by assessing their position in the open source marketplace, their common vulnerabilities, and their compliance with adopted VA architecture requirements. </a:t>
            </a:r>
          </a:p>
          <a:p>
            <a:pPr lvl="0"/>
            <a:r>
              <a:rPr lang="x-none"/>
              <a:t>VA is collaborating with the </a:t>
            </a:r>
            <a:r>
              <a:rPr lang="x-none" smtClean="0"/>
              <a:t>OSEHRA </a:t>
            </a:r>
            <a:r>
              <a:rPr lang="x-none"/>
              <a:t>community to </a:t>
            </a:r>
            <a:r>
              <a:rPr lang="en-US" dirty="0" smtClean="0"/>
              <a:t>promote </a:t>
            </a:r>
            <a:r>
              <a:rPr lang="x-none" smtClean="0"/>
              <a:t>participation </a:t>
            </a:r>
            <a:r>
              <a:rPr lang="x-none"/>
              <a:t>in VistA Evolution and shape VistA into the Gold Standard electronic health record, as laid out in the VistA Evolution Program Plan and VistA 4 Product Roadmap VA submitted to Congress in March.</a:t>
            </a:r>
            <a:endParaRPr lang="en-US" dirty="0"/>
          </a:p>
          <a:p>
            <a:pPr lvl="0"/>
            <a:r>
              <a:rPr lang="en-US" dirty="0"/>
              <a:t>VA is in its </a:t>
            </a:r>
            <a:r>
              <a:rPr lang="en-US" dirty="0" smtClean="0"/>
              <a:t>2</a:t>
            </a:r>
            <a:r>
              <a:rPr lang="en-US" baseline="30000" dirty="0" smtClean="0"/>
              <a:t>nd</a:t>
            </a:r>
            <a:r>
              <a:rPr lang="en-US" dirty="0" smtClean="0"/>
              <a:t> year </a:t>
            </a:r>
            <a:r>
              <a:rPr lang="en-US" dirty="0"/>
              <a:t>of releasing software development projects as works in progress to the open source community to both foster joint design discussions as well as to forewarn the open source community of coming design enhancements.  The Code in Flight program has generated releases of Health products that are under active development and is moving into the Benefits and Memorials projects to widen its scope.</a:t>
            </a:r>
          </a:p>
          <a:p>
            <a:endParaRPr lang="en-US" dirty="0"/>
          </a:p>
        </p:txBody>
      </p:sp>
      <p:sp>
        <p:nvSpPr>
          <p:cNvPr id="4" name="Date Placeholder 3"/>
          <p:cNvSpPr>
            <a:spLocks noGrp="1"/>
          </p:cNvSpPr>
          <p:nvPr>
            <p:ph type="dt" sz="half" idx="10"/>
          </p:nvPr>
        </p:nvSpPr>
        <p:spPr/>
        <p:txBody>
          <a:bodyPr/>
          <a:lstStyle/>
          <a:p>
            <a:r>
              <a:rPr lang="en-US" smtClean="0"/>
              <a:t>2 Jun 2014</a:t>
            </a:r>
            <a:endParaRPr lang="en-US" dirty="0"/>
          </a:p>
        </p:txBody>
      </p:sp>
    </p:spTree>
    <p:extLst>
      <p:ext uri="{BB962C8B-B14F-4D97-AF65-F5344CB8AC3E}">
        <p14:creationId xmlns:p14="http://schemas.microsoft.com/office/powerpoint/2010/main" val="136443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Discussion Points</a:t>
            </a:r>
            <a:endParaRPr lang="en-US" dirty="0"/>
          </a:p>
        </p:txBody>
      </p:sp>
      <p:sp>
        <p:nvSpPr>
          <p:cNvPr id="3" name="Content Placeholder 2"/>
          <p:cNvSpPr>
            <a:spLocks noGrp="1"/>
          </p:cNvSpPr>
          <p:nvPr>
            <p:ph idx="1"/>
          </p:nvPr>
        </p:nvSpPr>
        <p:spPr>
          <a:xfrm>
            <a:off x="243445" y="920543"/>
            <a:ext cx="8603672" cy="4794457"/>
          </a:xfrm>
        </p:spPr>
        <p:txBody>
          <a:bodyPr>
            <a:noAutofit/>
          </a:bodyPr>
          <a:lstStyle/>
          <a:p>
            <a:pPr lvl="0"/>
            <a:r>
              <a:rPr lang="en-US" sz="2200" dirty="0"/>
              <a:t>VA is adopting the open source </a:t>
            </a:r>
            <a:r>
              <a:rPr lang="x-none" sz="2200"/>
              <a:t>Language File for File</a:t>
            </a:r>
            <a:r>
              <a:rPr lang="en-US" sz="2200" dirty="0"/>
              <a:t>M</a:t>
            </a:r>
            <a:r>
              <a:rPr lang="x-none" sz="2200"/>
              <a:t>an, which helps VA’s new Service Oriented Architecture (SOA) environment applications identify what language a user is speaking and interact with the user appropriately. This feature is an important for VistA to meet required Meaningful Use regulations enforced by the federal government.</a:t>
            </a:r>
            <a:endParaRPr lang="en-US" sz="2200" dirty="0"/>
          </a:p>
          <a:p>
            <a:pPr lvl="0"/>
            <a:r>
              <a:rPr lang="en-US" sz="2200" dirty="0"/>
              <a:t>VA is collaborating with the open source community and Indian Health Service (IHS) on the joint governance of database standards and product integration standards and on product visualization to enable a single repository of product definitions and inter-product dependencies. </a:t>
            </a:r>
          </a:p>
          <a:p>
            <a:pPr lvl="0"/>
            <a:r>
              <a:rPr lang="en-US" sz="2200" dirty="0"/>
              <a:t>VA is also collaborating with the open source community to expose internal office applications which have supported VA’s management of VISTA releases and modifications so that the open source community may benefit from them as a global audience.</a:t>
            </a:r>
          </a:p>
          <a:p>
            <a:endParaRPr lang="en-US" sz="2200" dirty="0"/>
          </a:p>
        </p:txBody>
      </p:sp>
      <p:sp>
        <p:nvSpPr>
          <p:cNvPr id="4" name="Date Placeholder 3"/>
          <p:cNvSpPr>
            <a:spLocks noGrp="1"/>
          </p:cNvSpPr>
          <p:nvPr>
            <p:ph type="dt" sz="half" idx="10"/>
          </p:nvPr>
        </p:nvSpPr>
        <p:spPr/>
        <p:txBody>
          <a:bodyPr/>
          <a:lstStyle/>
          <a:p>
            <a:r>
              <a:rPr lang="en-US" smtClean="0"/>
              <a:t>2 Jun 2014</a:t>
            </a:r>
            <a:endParaRPr lang="en-US" dirty="0"/>
          </a:p>
        </p:txBody>
      </p:sp>
    </p:spTree>
    <p:extLst>
      <p:ext uri="{BB962C8B-B14F-4D97-AF65-F5344CB8AC3E}">
        <p14:creationId xmlns:p14="http://schemas.microsoft.com/office/powerpoint/2010/main" val="93498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Discussion Points</a:t>
            </a:r>
            <a:endParaRPr lang="en-US" dirty="0"/>
          </a:p>
        </p:txBody>
      </p:sp>
      <p:sp>
        <p:nvSpPr>
          <p:cNvPr id="3" name="Content Placeholder 2"/>
          <p:cNvSpPr>
            <a:spLocks noGrp="1"/>
          </p:cNvSpPr>
          <p:nvPr>
            <p:ph idx="1"/>
          </p:nvPr>
        </p:nvSpPr>
        <p:spPr>
          <a:xfrm>
            <a:off x="457200" y="1143000"/>
            <a:ext cx="7986156" cy="4350327"/>
          </a:xfrm>
        </p:spPr>
        <p:txBody>
          <a:bodyPr>
            <a:normAutofit fontScale="70000" lnSpcReduction="20000"/>
          </a:bodyPr>
          <a:lstStyle/>
          <a:p>
            <a:pPr lvl="0"/>
            <a:r>
              <a:rPr lang="en-US" dirty="0"/>
              <a:t>VA is working on adoption of the full open source </a:t>
            </a:r>
            <a:r>
              <a:rPr lang="en-US" dirty="0" err="1"/>
              <a:t>FileMan</a:t>
            </a:r>
            <a:r>
              <a:rPr lang="en-US" dirty="0"/>
              <a:t> product, to standardize on the version of </a:t>
            </a:r>
            <a:r>
              <a:rPr lang="en-US" dirty="0" err="1"/>
              <a:t>FileMan</a:t>
            </a:r>
            <a:r>
              <a:rPr lang="en-US" dirty="0"/>
              <a:t> that the open source community uses, which contains features VA has not yet incorporated into our own VA </a:t>
            </a:r>
            <a:r>
              <a:rPr lang="en-US" dirty="0" err="1"/>
              <a:t>FileMan</a:t>
            </a:r>
            <a:r>
              <a:rPr lang="en-US" dirty="0"/>
              <a:t>.</a:t>
            </a:r>
          </a:p>
          <a:p>
            <a:pPr lvl="0"/>
            <a:r>
              <a:rPr lang="en-US" dirty="0"/>
              <a:t>VA is collaborating with Indian Health Service (IHS) and the open source community on Immunizations management, merging the features from IHS and features the open source community is dependent upon for Meaningful Use so all three communities produce a common solution to meeting future Immunizations tracking requirements.</a:t>
            </a:r>
          </a:p>
          <a:p>
            <a:pPr lvl="0"/>
            <a:r>
              <a:rPr lang="en-US" dirty="0"/>
              <a:t>VA is </a:t>
            </a:r>
            <a:r>
              <a:rPr lang="en-US" dirty="0" smtClean="0"/>
              <a:t>adopting </a:t>
            </a:r>
            <a:r>
              <a:rPr lang="x-none" i="1" smtClean="0"/>
              <a:t>Munit</a:t>
            </a:r>
            <a:r>
              <a:rPr lang="en-US" dirty="0" smtClean="0"/>
              <a:t> </a:t>
            </a:r>
            <a:r>
              <a:rPr lang="en-US" dirty="0"/>
              <a:t>into the early testing tools suite.  </a:t>
            </a:r>
            <a:r>
              <a:rPr lang="en-US" i="1" dirty="0" err="1"/>
              <a:t>Munit</a:t>
            </a:r>
            <a:r>
              <a:rPr lang="en-US" dirty="0"/>
              <a:t> is</a:t>
            </a:r>
            <a:r>
              <a:rPr lang="x-none"/>
              <a:t> a </a:t>
            </a:r>
            <a:r>
              <a:rPr lang="en-US" dirty="0"/>
              <a:t>developer unit </a:t>
            </a:r>
            <a:r>
              <a:rPr lang="x-none"/>
              <a:t>testing tool created </a:t>
            </a:r>
            <a:r>
              <a:rPr lang="en-US" dirty="0"/>
              <a:t>by VA developers yet not adopted by VA to the extent that it has been </a:t>
            </a:r>
            <a:r>
              <a:rPr lang="x-none"/>
              <a:t>in the open source community</a:t>
            </a:r>
            <a:r>
              <a:rPr lang="en-US" dirty="0"/>
              <a:t>.  </a:t>
            </a:r>
          </a:p>
          <a:p>
            <a:endParaRPr lang="en-US" dirty="0"/>
          </a:p>
        </p:txBody>
      </p:sp>
      <p:sp>
        <p:nvSpPr>
          <p:cNvPr id="4" name="Date Placeholder 3"/>
          <p:cNvSpPr>
            <a:spLocks noGrp="1"/>
          </p:cNvSpPr>
          <p:nvPr>
            <p:ph type="dt" sz="half" idx="10"/>
          </p:nvPr>
        </p:nvSpPr>
        <p:spPr/>
        <p:txBody>
          <a:bodyPr/>
          <a:lstStyle/>
          <a:p>
            <a:r>
              <a:rPr lang="en-US" smtClean="0"/>
              <a:t>2 Jun 2014</a:t>
            </a:r>
            <a:endParaRPr lang="en-US" dirty="0"/>
          </a:p>
        </p:txBody>
      </p:sp>
    </p:spTree>
    <p:extLst>
      <p:ext uri="{BB962C8B-B14F-4D97-AF65-F5344CB8AC3E}">
        <p14:creationId xmlns:p14="http://schemas.microsoft.com/office/powerpoint/2010/main" val="1767051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610600" cy="914399"/>
          </a:xfrm>
        </p:spPr>
        <p:txBody>
          <a:bodyPr>
            <a:normAutofit fontScale="90000"/>
          </a:bodyPr>
          <a:lstStyle/>
          <a:p>
            <a:pPr algn="ctr"/>
            <a:r>
              <a:rPr lang="en-US" sz="3600" dirty="0" smtClean="0">
                <a:solidFill>
                  <a:schemeClr val="tx1"/>
                </a:solidFill>
                <a:latin typeface="Arial Black" panose="020B0A04020102020204" pitchFamily="34" charset="0"/>
              </a:rPr>
              <a:t>Process and Knowledge Management and Communications Service (PKMCS)</a:t>
            </a:r>
            <a:endParaRPr lang="en-US" sz="3600"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228600" y="1471661"/>
            <a:ext cx="8763000" cy="4798507"/>
          </a:xfrm>
        </p:spPr>
        <p:txBody>
          <a:bodyPr>
            <a:normAutofit/>
          </a:bodyPr>
          <a:lstStyle/>
          <a:p>
            <a:pPr algn="l">
              <a:lnSpc>
                <a:spcPct val="114000"/>
              </a:lnSpc>
            </a:pPr>
            <a:r>
              <a:rPr lang="en-US" sz="2400" b="1" dirty="0" smtClean="0">
                <a:solidFill>
                  <a:schemeClr val="tx1"/>
                </a:solidFill>
              </a:rPr>
              <a:t>Consists </a:t>
            </a:r>
            <a:r>
              <a:rPr lang="en-US" sz="2400" b="1" dirty="0">
                <a:solidFill>
                  <a:schemeClr val="tx1"/>
                </a:solidFill>
              </a:rPr>
              <a:t>of </a:t>
            </a:r>
            <a:r>
              <a:rPr lang="en-US" sz="2400" b="1" dirty="0" smtClean="0">
                <a:solidFill>
                  <a:schemeClr val="tx1"/>
                </a:solidFill>
              </a:rPr>
              <a:t>2 divisions</a:t>
            </a:r>
            <a:r>
              <a:rPr lang="en-US" sz="2400" b="1" dirty="0">
                <a:solidFill>
                  <a:schemeClr val="tx1"/>
                </a:solidFill>
              </a:rPr>
              <a:t>: </a:t>
            </a:r>
            <a:endParaRPr lang="en-US" sz="2400" b="1" dirty="0" smtClean="0">
              <a:solidFill>
                <a:schemeClr val="tx1"/>
              </a:solidFill>
            </a:endParaRPr>
          </a:p>
          <a:p>
            <a:pPr marL="225425" indent="-225425" algn="l">
              <a:lnSpc>
                <a:spcPct val="114000"/>
              </a:lnSpc>
              <a:buFont typeface="Arial" pitchFamily="34" charset="0"/>
              <a:buChar char="•"/>
            </a:pPr>
            <a:r>
              <a:rPr lang="en-US" sz="2200" u="sng" dirty="0" smtClean="0">
                <a:solidFill>
                  <a:schemeClr val="tx1"/>
                </a:solidFill>
              </a:rPr>
              <a:t>Process Management</a:t>
            </a:r>
            <a:r>
              <a:rPr lang="en-US" sz="2200" dirty="0" smtClean="0">
                <a:solidFill>
                  <a:schemeClr val="tx1"/>
                </a:solidFill>
              </a:rPr>
              <a:t> - Process </a:t>
            </a:r>
            <a:r>
              <a:rPr lang="en-US" sz="2200" dirty="0">
                <a:solidFill>
                  <a:schemeClr val="tx1"/>
                </a:solidFill>
              </a:rPr>
              <a:t>Standardization </a:t>
            </a:r>
            <a:r>
              <a:rPr lang="en-US" sz="2200" dirty="0" smtClean="0">
                <a:solidFill>
                  <a:schemeClr val="tx1"/>
                </a:solidFill>
              </a:rPr>
              <a:t>for all O&amp;IT</a:t>
            </a:r>
          </a:p>
          <a:p>
            <a:pPr marL="225425" indent="-225425" algn="l">
              <a:lnSpc>
                <a:spcPct val="114000"/>
              </a:lnSpc>
              <a:buFont typeface="Arial" pitchFamily="34" charset="0"/>
              <a:buChar char="•"/>
            </a:pPr>
            <a:r>
              <a:rPr lang="en-US" sz="2200" u="sng" dirty="0" smtClean="0">
                <a:solidFill>
                  <a:schemeClr val="tx1"/>
                </a:solidFill>
              </a:rPr>
              <a:t>Knowledge Management and Communications</a:t>
            </a:r>
            <a:r>
              <a:rPr lang="en-US" sz="2200" dirty="0" smtClean="0">
                <a:solidFill>
                  <a:schemeClr val="tx1"/>
                </a:solidFill>
              </a:rPr>
              <a:t> - Develop </a:t>
            </a:r>
            <a:r>
              <a:rPr lang="en-US" sz="2200" dirty="0">
                <a:solidFill>
                  <a:schemeClr val="tx1"/>
                </a:solidFill>
              </a:rPr>
              <a:t>solutions </a:t>
            </a:r>
            <a:r>
              <a:rPr lang="en-US" sz="2200" dirty="0" smtClean="0">
                <a:solidFill>
                  <a:schemeClr val="tx1"/>
                </a:solidFill>
              </a:rPr>
              <a:t>&amp; methods </a:t>
            </a:r>
            <a:r>
              <a:rPr lang="en-US" sz="2200" dirty="0">
                <a:solidFill>
                  <a:schemeClr val="tx1"/>
                </a:solidFill>
              </a:rPr>
              <a:t>to acquire </a:t>
            </a:r>
            <a:r>
              <a:rPr lang="en-US" sz="2200" dirty="0" smtClean="0">
                <a:solidFill>
                  <a:schemeClr val="tx1"/>
                </a:solidFill>
              </a:rPr>
              <a:t>&amp; </a:t>
            </a:r>
            <a:r>
              <a:rPr lang="en-US" sz="2200" dirty="0">
                <a:solidFill>
                  <a:schemeClr val="tx1"/>
                </a:solidFill>
              </a:rPr>
              <a:t>retain </a:t>
            </a:r>
            <a:r>
              <a:rPr lang="en-US" sz="2200" dirty="0" smtClean="0">
                <a:solidFill>
                  <a:schemeClr val="tx1"/>
                </a:solidFill>
              </a:rPr>
              <a:t>knowledge assets </a:t>
            </a:r>
            <a:r>
              <a:rPr lang="en-US" sz="2200" dirty="0">
                <a:solidFill>
                  <a:schemeClr val="tx1"/>
                </a:solidFill>
              </a:rPr>
              <a:t>and </a:t>
            </a:r>
            <a:r>
              <a:rPr lang="en-US" sz="2200" dirty="0" smtClean="0">
                <a:solidFill>
                  <a:schemeClr val="tx1"/>
                </a:solidFill>
              </a:rPr>
              <a:t>facilitate information sharing</a:t>
            </a:r>
          </a:p>
          <a:p>
            <a:pPr algn="l">
              <a:lnSpc>
                <a:spcPct val="114000"/>
              </a:lnSpc>
              <a:spcBef>
                <a:spcPts val="1200"/>
              </a:spcBef>
            </a:pPr>
            <a:r>
              <a:rPr lang="en-US" sz="2400" b="1" dirty="0" smtClean="0">
                <a:solidFill>
                  <a:schemeClr val="tx1"/>
                </a:solidFill>
              </a:rPr>
              <a:t>Tools:</a:t>
            </a:r>
            <a:endParaRPr lang="en-US" sz="2400" b="1" dirty="0">
              <a:solidFill>
                <a:schemeClr val="tx1"/>
              </a:solidFill>
            </a:endParaRPr>
          </a:p>
          <a:p>
            <a:pPr marL="225425" lvl="1" indent="-225425" algn="l">
              <a:lnSpc>
                <a:spcPct val="114000"/>
              </a:lnSpc>
              <a:buFont typeface="Arial" panose="020B0604020202020204" pitchFamily="34" charset="0"/>
              <a:buChar char="•"/>
            </a:pPr>
            <a:r>
              <a:rPr lang="en-US" sz="2200" dirty="0">
                <a:solidFill>
                  <a:schemeClr val="tx1"/>
                </a:solidFill>
              </a:rPr>
              <a:t>ProPath – </a:t>
            </a:r>
            <a:r>
              <a:rPr lang="en-US" sz="2200" dirty="0" smtClean="0">
                <a:solidFill>
                  <a:schemeClr val="tx1"/>
                </a:solidFill>
              </a:rPr>
              <a:t>O&amp;IT </a:t>
            </a:r>
            <a:r>
              <a:rPr lang="en-US" sz="2200" dirty="0">
                <a:solidFill>
                  <a:schemeClr val="tx1"/>
                </a:solidFill>
              </a:rPr>
              <a:t>Process Asset Library</a:t>
            </a:r>
          </a:p>
          <a:p>
            <a:pPr marL="225425" lvl="1" indent="-225425" algn="l">
              <a:lnSpc>
                <a:spcPct val="114000"/>
              </a:lnSpc>
              <a:buFont typeface="Arial" panose="020B0604020202020204" pitchFamily="34" charset="0"/>
              <a:buChar char="•"/>
            </a:pPr>
            <a:r>
              <a:rPr lang="en-US" sz="2200" dirty="0">
                <a:solidFill>
                  <a:schemeClr val="tx1"/>
                </a:solidFill>
              </a:rPr>
              <a:t>ASD </a:t>
            </a:r>
            <a:r>
              <a:rPr lang="en-US" sz="2200" dirty="0" smtClean="0">
                <a:solidFill>
                  <a:schemeClr val="tx1"/>
                </a:solidFill>
              </a:rPr>
              <a:t>Web </a:t>
            </a:r>
            <a:r>
              <a:rPr lang="en-US" sz="2200" dirty="0">
                <a:solidFill>
                  <a:schemeClr val="tx1"/>
                </a:solidFill>
              </a:rPr>
              <a:t>Sites</a:t>
            </a:r>
          </a:p>
          <a:p>
            <a:pPr marL="225425" lvl="1" indent="-225425" algn="l">
              <a:lnSpc>
                <a:spcPct val="114000"/>
              </a:lnSpc>
              <a:buFont typeface="Arial" panose="020B0604020202020204" pitchFamily="34" charset="0"/>
              <a:buChar char="•"/>
            </a:pPr>
            <a:r>
              <a:rPr lang="en-US" sz="2200" dirty="0">
                <a:solidFill>
                  <a:schemeClr val="tx1"/>
                </a:solidFill>
              </a:rPr>
              <a:t>ASD SharePoint Sites</a:t>
            </a:r>
          </a:p>
          <a:p>
            <a:pPr marL="225425" lvl="1" indent="-225425" algn="l">
              <a:lnSpc>
                <a:spcPct val="114000"/>
              </a:lnSpc>
              <a:buFont typeface="Arial" panose="020B0604020202020204" pitchFamily="34" charset="0"/>
              <a:buChar char="•"/>
            </a:pPr>
            <a:r>
              <a:rPr lang="en-US" sz="2200" dirty="0">
                <a:solidFill>
                  <a:schemeClr val="tx1"/>
                </a:solidFill>
              </a:rPr>
              <a:t>Meta-Knowledge </a:t>
            </a:r>
            <a:r>
              <a:rPr lang="en-US" sz="2200" dirty="0" smtClean="0">
                <a:solidFill>
                  <a:schemeClr val="tx1"/>
                </a:solidFill>
              </a:rPr>
              <a:t>Repository (MKR)</a:t>
            </a:r>
            <a:endParaRPr lang="en-US" sz="2200" dirty="0">
              <a:solidFill>
                <a:schemeClr val="tx1"/>
              </a:solidFill>
            </a:endParaRPr>
          </a:p>
          <a:p>
            <a:pPr marL="457200" indent="-457200" algn="l">
              <a:buFont typeface="Arial" pitchFamily="34" charset="0"/>
              <a:buChar char="•"/>
            </a:pP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DC36DA49-4755-4916-B5E1-FC267C97E93E}" type="slidenum">
              <a:rPr lang="en-US" smtClean="0"/>
              <a:pPr>
                <a:defRPr/>
              </a:pPr>
              <a:t>34</a:t>
            </a:fld>
            <a:endParaRPr lang="en-US" dirty="0"/>
          </a:p>
        </p:txBody>
      </p:sp>
    </p:spTree>
    <p:extLst>
      <p:ext uri="{BB962C8B-B14F-4D97-AF65-F5344CB8AC3E}">
        <p14:creationId xmlns:p14="http://schemas.microsoft.com/office/powerpoint/2010/main" val="191049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304800" y="685800"/>
            <a:ext cx="8496794" cy="42962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lvl="1" indent="-344488">
              <a:lnSpc>
                <a:spcPct val="134000"/>
              </a:lnSpc>
              <a:spcBef>
                <a:spcPts val="0"/>
              </a:spcBef>
              <a:buFont typeface="Arial" panose="020B0604020202020204" pitchFamily="34" charset="0"/>
              <a:buChar char="•"/>
            </a:pPr>
            <a:r>
              <a:rPr lang="en-US" sz="2400" dirty="0" smtClean="0"/>
              <a:t>OI&amp;T Standard Process Development &amp; Implementation </a:t>
            </a:r>
          </a:p>
          <a:p>
            <a:pPr marL="344488" lvl="1" indent="-344488">
              <a:lnSpc>
                <a:spcPct val="134000"/>
              </a:lnSpc>
              <a:spcBef>
                <a:spcPts val="0"/>
              </a:spcBef>
              <a:buFont typeface="Arial" panose="020B0604020202020204" pitchFamily="34" charset="0"/>
              <a:buChar char="•"/>
            </a:pPr>
            <a:r>
              <a:rPr lang="en-US" sz="2400" dirty="0" smtClean="0"/>
              <a:t>Support RRTF &amp; CRISP efforts</a:t>
            </a:r>
          </a:p>
          <a:p>
            <a:pPr marL="344488" lvl="1" indent="-344488">
              <a:lnSpc>
                <a:spcPct val="134000"/>
              </a:lnSpc>
              <a:spcBef>
                <a:spcPts val="0"/>
              </a:spcBef>
              <a:buFont typeface="Arial" panose="020B0604020202020204" pitchFamily="34" charset="0"/>
              <a:buChar char="•"/>
            </a:pPr>
            <a:r>
              <a:rPr lang="en-US" sz="2400" dirty="0" smtClean="0"/>
              <a:t>Internal Communication Improvements</a:t>
            </a:r>
          </a:p>
          <a:p>
            <a:pPr marL="344488" lvl="1" indent="-344488">
              <a:lnSpc>
                <a:spcPct val="134000"/>
              </a:lnSpc>
              <a:spcBef>
                <a:spcPts val="0"/>
              </a:spcBef>
              <a:buFont typeface="Arial" panose="020B0604020202020204" pitchFamily="34" charset="0"/>
              <a:buChar char="•"/>
            </a:pPr>
            <a:r>
              <a:rPr lang="en-US" sz="2400" dirty="0" smtClean="0"/>
              <a:t>Knowledge Capture</a:t>
            </a:r>
          </a:p>
          <a:p>
            <a:pPr marL="344488" lvl="1" indent="-344488">
              <a:lnSpc>
                <a:spcPct val="134000"/>
              </a:lnSpc>
              <a:spcBef>
                <a:spcPts val="0"/>
              </a:spcBef>
              <a:buFont typeface="Arial" panose="020B0604020202020204" pitchFamily="34" charset="0"/>
              <a:buChar char="•"/>
            </a:pPr>
            <a:r>
              <a:rPr lang="en-US" sz="2400" dirty="0" smtClean="0"/>
              <a:t>ASD Web &amp; SharePoint Development &amp; Content Management</a:t>
            </a:r>
          </a:p>
          <a:p>
            <a:pPr marL="344488" lvl="1" indent="-344488">
              <a:lnSpc>
                <a:spcPct val="134000"/>
              </a:lnSpc>
              <a:spcBef>
                <a:spcPts val="0"/>
              </a:spcBef>
              <a:buFont typeface="Arial" panose="020B0604020202020204" pitchFamily="34" charset="0"/>
              <a:buChar char="•"/>
            </a:pPr>
            <a:r>
              <a:rPr lang="en-US" sz="2400" dirty="0" smtClean="0"/>
              <a:t>Training to include:</a:t>
            </a:r>
          </a:p>
          <a:p>
            <a:pPr marL="688975" lvl="2" indent="-344488">
              <a:lnSpc>
                <a:spcPct val="134000"/>
              </a:lnSpc>
              <a:spcBef>
                <a:spcPts val="0"/>
              </a:spcBef>
              <a:buFont typeface="Calibri" panose="020F0502020204030204" pitchFamily="34" charset="0"/>
              <a:buChar char="‒"/>
            </a:pPr>
            <a:r>
              <a:rPr lang="en-US" sz="2000" dirty="0" smtClean="0"/>
              <a:t>ProPath (including CRISP)</a:t>
            </a:r>
          </a:p>
          <a:p>
            <a:pPr marL="688975" lvl="2" indent="-344488">
              <a:lnSpc>
                <a:spcPct val="134000"/>
              </a:lnSpc>
              <a:spcBef>
                <a:spcPts val="0"/>
              </a:spcBef>
              <a:buFont typeface="Calibri" panose="020F0502020204030204" pitchFamily="34" charset="0"/>
              <a:buChar char="‒"/>
            </a:pPr>
            <a:r>
              <a:rPr lang="en-US" sz="2000" dirty="0" smtClean="0"/>
              <a:t>Meta-Knowledge </a:t>
            </a:r>
            <a:r>
              <a:rPr lang="en-US" sz="2000" dirty="0"/>
              <a:t>Repository (</a:t>
            </a:r>
            <a:r>
              <a:rPr lang="en-US" sz="2000" dirty="0" smtClean="0"/>
              <a:t>MKR)</a:t>
            </a:r>
          </a:p>
          <a:p>
            <a:pPr marL="688975" lvl="2" indent="-344488">
              <a:lnSpc>
                <a:spcPct val="134000"/>
              </a:lnSpc>
              <a:spcBef>
                <a:spcPts val="0"/>
              </a:spcBef>
              <a:buFont typeface="Calibri" panose="020F0502020204030204" pitchFamily="34" charset="0"/>
              <a:buChar char="‒"/>
            </a:pPr>
            <a:r>
              <a:rPr lang="en-US" sz="2000" dirty="0" smtClean="0"/>
              <a:t>SharePoint</a:t>
            </a:r>
            <a:endParaRPr lang="en-US" sz="2000" dirty="0"/>
          </a:p>
          <a:p>
            <a:pPr marL="688975" lvl="2" indent="-344488">
              <a:lnSpc>
                <a:spcPct val="134000"/>
              </a:lnSpc>
              <a:spcBef>
                <a:spcPts val="0"/>
              </a:spcBef>
              <a:buFont typeface="Calibri" panose="020F0502020204030204" pitchFamily="34" charset="0"/>
              <a:buChar char="‒"/>
            </a:pPr>
            <a:r>
              <a:rPr lang="en-US" sz="2000" dirty="0" smtClean="0"/>
              <a:t>Knowledge Management</a:t>
            </a:r>
          </a:p>
          <a:p>
            <a:pPr marL="0" indent="0">
              <a:spcBef>
                <a:spcPts val="0"/>
              </a:spcBef>
              <a:buNone/>
            </a:pPr>
            <a:endParaRPr lang="en-US" sz="2400" dirty="0" smtClean="0"/>
          </a:p>
          <a:p>
            <a:pPr lvl="2"/>
            <a:endParaRPr lang="en-US" sz="900" dirty="0" smtClean="0"/>
          </a:p>
          <a:p>
            <a:pPr lvl="1"/>
            <a:endParaRPr lang="en-US" sz="900" dirty="0" smtClean="0"/>
          </a:p>
          <a:p>
            <a:pPr lvl="2"/>
            <a:endParaRPr lang="en-US" sz="900" dirty="0" smtClean="0"/>
          </a:p>
          <a:p>
            <a:pPr lvl="1"/>
            <a:endParaRPr lang="en-US" sz="900" dirty="0" smtClean="0"/>
          </a:p>
          <a:p>
            <a:pPr lvl="1"/>
            <a:endParaRPr lang="en-US" sz="900" dirty="0" smtClean="0"/>
          </a:p>
          <a:p>
            <a:pPr marL="914400" lvl="2" indent="0">
              <a:buFont typeface="Arial" pitchFamily="34" charset="0"/>
              <a:buNone/>
            </a:pPr>
            <a:endParaRPr lang="en-US" sz="900" dirty="0" smtClean="0"/>
          </a:p>
        </p:txBody>
      </p:sp>
      <p:sp>
        <p:nvSpPr>
          <p:cNvPr id="7" name="Title 1"/>
          <p:cNvSpPr txBox="1">
            <a:spLocks/>
          </p:cNvSpPr>
          <p:nvPr/>
        </p:nvSpPr>
        <p:spPr>
          <a:xfrm>
            <a:off x="228600" y="186215"/>
            <a:ext cx="8610600" cy="914399"/>
          </a:xfrm>
          <a:prstGeom prst="rect">
            <a:avLst/>
          </a:prstGeom>
        </p:spPr>
        <p:txBody>
          <a:bodyPr>
            <a:normAutofit fontScale="97500"/>
          </a:bodyPr>
          <a:lstStyle>
            <a:lvl1pPr algn="ctr" defTabSz="457200" rtl="0" eaLnBrk="1" latinLnBrk="0" hangingPunct="1">
              <a:spcBef>
                <a:spcPct val="0"/>
              </a:spcBef>
              <a:buNone/>
              <a:defRPr sz="4000" kern="1200">
                <a:solidFill>
                  <a:schemeClr val="tx1">
                    <a:lumMod val="75000"/>
                  </a:schemeClr>
                </a:solidFill>
                <a:latin typeface="+mj-lt"/>
                <a:ea typeface="+mj-ea"/>
                <a:cs typeface="Georgia"/>
              </a:defRPr>
            </a:lvl1pPr>
          </a:lstStyle>
          <a:p>
            <a:r>
              <a:rPr lang="en-US" sz="3200" dirty="0">
                <a:solidFill>
                  <a:schemeClr val="tx1"/>
                </a:solidFill>
                <a:latin typeface="Arial Black" panose="020B0A04020102020204" pitchFamily="34" charset="0"/>
              </a:rPr>
              <a:t>PKMCS FY </a:t>
            </a:r>
            <a:r>
              <a:rPr lang="en-US" sz="3200" dirty="0" smtClean="0">
                <a:solidFill>
                  <a:schemeClr val="tx1"/>
                </a:solidFill>
                <a:latin typeface="Arial Black" panose="020B0A04020102020204" pitchFamily="34" charset="0"/>
              </a:rPr>
              <a:t>15 Process Opportunities</a:t>
            </a:r>
            <a:endParaRPr lang="en-US" sz="3200" dirty="0">
              <a:solidFill>
                <a:schemeClr val="tx1"/>
              </a:solidFill>
              <a:latin typeface="Arial Black" panose="020B0A04020102020204" pitchFamily="34" charset="0"/>
            </a:endParaRPr>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4" name="Slide Number Placeholder 3"/>
          <p:cNvSpPr>
            <a:spLocks noGrp="1"/>
          </p:cNvSpPr>
          <p:nvPr>
            <p:ph type="sldNum" sz="quarter" idx="12"/>
          </p:nvPr>
        </p:nvSpPr>
        <p:spPr/>
        <p:txBody>
          <a:bodyPr/>
          <a:lstStyle/>
          <a:p>
            <a:pPr>
              <a:defRPr/>
            </a:pPr>
            <a:fld id="{95C7219A-98DC-42BA-A12A-12E75342F36E}" type="slidenum">
              <a:rPr lang="en-US" smtClean="0"/>
              <a:pPr>
                <a:defRPr/>
              </a:pPr>
              <a:t>35</a:t>
            </a:fld>
            <a:endParaRPr lang="en-US" dirty="0"/>
          </a:p>
        </p:txBody>
      </p:sp>
      <p:sp>
        <p:nvSpPr>
          <p:cNvPr id="8" name="TextBox 7"/>
          <p:cNvSpPr txBox="1"/>
          <p:nvPr/>
        </p:nvSpPr>
        <p:spPr>
          <a:xfrm>
            <a:off x="762000" y="5801380"/>
            <a:ext cx="7391400" cy="523220"/>
          </a:xfrm>
          <a:prstGeom prst="rect">
            <a:avLst/>
          </a:prstGeom>
          <a:solidFill>
            <a:srgbClr val="0033CC"/>
          </a:solidFill>
        </p:spPr>
        <p:txBody>
          <a:bodyPr wrap="square" rtlCol="0">
            <a:spAutoFit/>
          </a:bodyPr>
          <a:lstStyle/>
          <a:p>
            <a:pPr algn="ctr"/>
            <a:r>
              <a:rPr lang="en-US" sz="2800" dirty="0">
                <a:solidFill>
                  <a:schemeClr val="bg1"/>
                </a:solidFill>
              </a:rPr>
              <a:t>Total Value of Contracts: </a:t>
            </a:r>
            <a:r>
              <a:rPr lang="en-US" sz="2800" dirty="0" smtClean="0">
                <a:solidFill>
                  <a:schemeClr val="bg1"/>
                </a:solidFill>
              </a:rPr>
              <a:t>$3.5-4M</a:t>
            </a:r>
            <a:endParaRPr lang="en-US" sz="2800" dirty="0">
              <a:solidFill>
                <a:schemeClr val="bg1"/>
              </a:solidFill>
            </a:endParaRPr>
          </a:p>
        </p:txBody>
      </p:sp>
    </p:spTree>
    <p:extLst>
      <p:ext uri="{BB962C8B-B14F-4D97-AF65-F5344CB8AC3E}">
        <p14:creationId xmlns:p14="http://schemas.microsoft.com/office/powerpoint/2010/main" val="3101604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287975"/>
            <a:ext cx="8305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Arial Black" panose="020B0A04020102020204" pitchFamily="34" charset="0"/>
              </a:rPr>
              <a:t>FY 15 ProPath Process Opportunities</a:t>
            </a:r>
          </a:p>
        </p:txBody>
      </p:sp>
      <p:sp>
        <p:nvSpPr>
          <p:cNvPr id="5" name="Content Placeholder 6"/>
          <p:cNvSpPr txBox="1">
            <a:spLocks/>
          </p:cNvSpPr>
          <p:nvPr/>
        </p:nvSpPr>
        <p:spPr>
          <a:xfrm>
            <a:off x="457200" y="1163387"/>
            <a:ext cx="8305800" cy="51780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4000"/>
              </a:lnSpc>
            </a:pPr>
            <a:r>
              <a:rPr lang="en-US" sz="2600" dirty="0"/>
              <a:t>On/Off Boarding </a:t>
            </a:r>
            <a:r>
              <a:rPr lang="en-US" sz="2600" dirty="0" smtClean="0"/>
              <a:t>Process Improvement (part of CRISP effort)</a:t>
            </a:r>
            <a:endParaRPr lang="en-US" sz="2600" dirty="0"/>
          </a:p>
          <a:p>
            <a:pPr lvl="1">
              <a:lnSpc>
                <a:spcPct val="124000"/>
              </a:lnSpc>
            </a:pPr>
            <a:r>
              <a:rPr lang="en-US" sz="2400" dirty="0"/>
              <a:t>Will continually update these processes to reflect the most recent guidance and streamline the processes</a:t>
            </a:r>
          </a:p>
          <a:p>
            <a:pPr>
              <a:lnSpc>
                <a:spcPct val="124000"/>
              </a:lnSpc>
            </a:pPr>
            <a:r>
              <a:rPr lang="en-US" sz="2600" dirty="0" smtClean="0"/>
              <a:t>Acquisition Process Improvements</a:t>
            </a:r>
          </a:p>
          <a:p>
            <a:pPr lvl="1">
              <a:lnSpc>
                <a:spcPct val="124000"/>
              </a:lnSpc>
            </a:pPr>
            <a:r>
              <a:rPr lang="en-US" sz="2400" dirty="0" smtClean="0"/>
              <a:t>Will continue to enhance and add additional acquisition process in support of OI&amp;T</a:t>
            </a:r>
          </a:p>
          <a:p>
            <a:pPr>
              <a:lnSpc>
                <a:spcPct val="124000"/>
              </a:lnSpc>
            </a:pPr>
            <a:r>
              <a:rPr lang="en-US" sz="2600" dirty="0" smtClean="0"/>
              <a:t>Consolidation </a:t>
            </a:r>
            <a:r>
              <a:rPr lang="en-US" sz="2600" dirty="0"/>
              <a:t>of Mobile </a:t>
            </a:r>
            <a:r>
              <a:rPr lang="en-US" sz="2600" dirty="0" smtClean="0"/>
              <a:t>Development Processes</a:t>
            </a:r>
          </a:p>
          <a:p>
            <a:pPr lvl="1">
              <a:lnSpc>
                <a:spcPct val="124000"/>
              </a:lnSpc>
            </a:pPr>
            <a:r>
              <a:rPr lang="en-US" sz="2400" dirty="0" smtClean="0"/>
              <a:t>Will consolidate processes into one process for efficiency and usability</a:t>
            </a:r>
            <a:endParaRPr lang="en-US" sz="2400" dirty="0"/>
          </a:p>
          <a:p>
            <a:pPr>
              <a:lnSpc>
                <a:spcPct val="124000"/>
              </a:lnSpc>
            </a:pPr>
            <a:r>
              <a:rPr lang="en-US" sz="2600" dirty="0"/>
              <a:t>Contract Management </a:t>
            </a:r>
            <a:r>
              <a:rPr lang="en-US" sz="2600" dirty="0" smtClean="0"/>
              <a:t>Processes</a:t>
            </a:r>
          </a:p>
          <a:p>
            <a:pPr lvl="1">
              <a:lnSpc>
                <a:spcPct val="124000"/>
              </a:lnSpc>
            </a:pPr>
            <a:r>
              <a:rPr lang="en-US" sz="2400" dirty="0" smtClean="0"/>
              <a:t>Will create new processes to assist our customers in managing their contracts </a:t>
            </a:r>
            <a:endParaRPr lang="en-US" sz="2400" dirty="0"/>
          </a:p>
          <a:p>
            <a:pPr marL="457200" lvl="1" indent="0">
              <a:buNone/>
            </a:pPr>
            <a:endParaRPr lang="en-US" dirty="0" smtClean="0"/>
          </a:p>
          <a:p>
            <a:pPr lvl="1"/>
            <a:endParaRPr lang="en-US" dirty="0"/>
          </a:p>
          <a:p>
            <a:pPr lvl="1"/>
            <a:endParaRPr lang="en-US" dirty="0" smtClean="0"/>
          </a:p>
          <a:p>
            <a:pPr lvl="2"/>
            <a:endParaRPr lang="en-US" dirty="0" smtClean="0"/>
          </a:p>
          <a:p>
            <a:pPr lvl="1"/>
            <a:endParaRPr lang="en-US" sz="2400" dirty="0" smtClean="0"/>
          </a:p>
          <a:p>
            <a:pPr lvl="2"/>
            <a:endParaRPr lang="en-US" dirty="0" smtClean="0"/>
          </a:p>
          <a:p>
            <a:pPr lvl="1"/>
            <a:endParaRPr lang="en-US" sz="2400" dirty="0" smtClean="0"/>
          </a:p>
          <a:p>
            <a:pPr lvl="1"/>
            <a:endParaRPr lang="en-US" sz="2400" dirty="0" smtClean="0"/>
          </a:p>
          <a:p>
            <a:pPr marL="914400" lvl="2" indent="0">
              <a:buFont typeface="Arial" pitchFamily="34" charset="0"/>
              <a:buNone/>
            </a:pPr>
            <a:endParaRPr lang="en-US" dirty="0" smtClean="0"/>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36</a:t>
            </a:fld>
            <a:endParaRPr lang="en-US" dirty="0"/>
          </a:p>
        </p:txBody>
      </p:sp>
    </p:spTree>
    <p:extLst>
      <p:ext uri="{BB962C8B-B14F-4D97-AF65-F5344CB8AC3E}">
        <p14:creationId xmlns:p14="http://schemas.microsoft.com/office/powerpoint/2010/main" val="76159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457200" y="1092137"/>
            <a:ext cx="8305800" cy="52136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smtClean="0"/>
              <a:t>Product </a:t>
            </a:r>
            <a:r>
              <a:rPr lang="en-US" sz="2400" dirty="0"/>
              <a:t>and Portfolio Management Process</a:t>
            </a:r>
          </a:p>
          <a:p>
            <a:pPr marL="688975" lvl="1" indent="-344488">
              <a:lnSpc>
                <a:spcPct val="114000"/>
              </a:lnSpc>
            </a:pPr>
            <a:r>
              <a:rPr lang="en-US" sz="2200" dirty="0"/>
              <a:t>Will provide a high level functional model and linkage to underlying processes for requirements intake, product planning and integration. The framework plays a key role in ensuring that IT services are responsive to VA’s business needs and evolving </a:t>
            </a:r>
            <a:r>
              <a:rPr lang="en-US" sz="2200" dirty="0" smtClean="0"/>
              <a:t>requirements.</a:t>
            </a:r>
            <a:endParaRPr lang="en-US" sz="2200" dirty="0"/>
          </a:p>
          <a:p>
            <a:pPr>
              <a:lnSpc>
                <a:spcPct val="114000"/>
              </a:lnSpc>
              <a:spcBef>
                <a:spcPts val="600"/>
              </a:spcBef>
            </a:pPr>
            <a:r>
              <a:rPr lang="en-US" sz="2400" dirty="0"/>
              <a:t>Transform </a:t>
            </a:r>
            <a:r>
              <a:rPr lang="en-US" sz="2400" dirty="0" smtClean="0"/>
              <a:t>Capital Planning and Investment Control (CPIC) </a:t>
            </a:r>
            <a:r>
              <a:rPr lang="en-US" sz="2400" dirty="0"/>
              <a:t>and </a:t>
            </a:r>
            <a:r>
              <a:rPr lang="en-US" sz="2400" dirty="0" smtClean="0"/>
              <a:t>Financial Management and Investment Control (FMIC) </a:t>
            </a:r>
            <a:r>
              <a:rPr lang="en-US" sz="2400" dirty="0"/>
              <a:t>for PPBE Processes</a:t>
            </a:r>
          </a:p>
          <a:p>
            <a:pPr marL="688975" lvl="1" indent="-344488">
              <a:lnSpc>
                <a:spcPct val="114000"/>
              </a:lnSpc>
            </a:pPr>
            <a:r>
              <a:rPr lang="en-US" sz="2200" dirty="0"/>
              <a:t>Will  identify capability requirements (Planning), match them with resource requirements (Programming), translate them into budget proposals (Budgeting), and implement and evaluate (Execution</a:t>
            </a:r>
            <a:r>
              <a:rPr lang="en-US" sz="2200" dirty="0" smtClean="0"/>
              <a:t>).</a:t>
            </a:r>
            <a:endParaRPr lang="en-US" sz="2200" dirty="0"/>
          </a:p>
          <a:p>
            <a:pPr marL="0" indent="0">
              <a:buFont typeface="Arial" pitchFamily="34" charset="0"/>
              <a:buNone/>
            </a:pPr>
            <a:endParaRPr lang="en-US" sz="2800" dirty="0" smtClean="0"/>
          </a:p>
          <a:p>
            <a:pPr lvl="2"/>
            <a:endParaRPr lang="en-US" dirty="0" smtClean="0"/>
          </a:p>
          <a:p>
            <a:pPr lvl="1"/>
            <a:endParaRPr lang="en-US" sz="2400" dirty="0" smtClean="0"/>
          </a:p>
          <a:p>
            <a:pPr lvl="2"/>
            <a:endParaRPr lang="en-US" dirty="0" smtClean="0"/>
          </a:p>
          <a:p>
            <a:pPr lvl="1"/>
            <a:endParaRPr lang="en-US" sz="2400" dirty="0" smtClean="0"/>
          </a:p>
          <a:p>
            <a:pPr lvl="1"/>
            <a:endParaRPr lang="en-US" sz="2400" dirty="0" smtClean="0"/>
          </a:p>
          <a:p>
            <a:pPr marL="914400" lvl="2" indent="0">
              <a:buFont typeface="Arial" pitchFamily="34" charset="0"/>
              <a:buNone/>
            </a:pPr>
            <a:endParaRPr lang="en-US" dirty="0" smtClean="0"/>
          </a:p>
        </p:txBody>
      </p:sp>
      <p:sp>
        <p:nvSpPr>
          <p:cNvPr id="6" name="Title 4"/>
          <p:cNvSpPr txBox="1">
            <a:spLocks/>
          </p:cNvSpPr>
          <p:nvPr/>
        </p:nvSpPr>
        <p:spPr>
          <a:xfrm>
            <a:off x="457200" y="287975"/>
            <a:ext cx="8305800" cy="6858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Arial Black" panose="020B0A04020102020204" pitchFamily="34" charset="0"/>
              </a:rPr>
              <a:t>FY 2015 ProPath Process Opportunities (</a:t>
            </a:r>
            <a:r>
              <a:rPr lang="en-US" sz="3200" dirty="0" err="1" smtClean="0">
                <a:latin typeface="Arial Black" panose="020B0A04020102020204" pitchFamily="34" charset="0"/>
              </a:rPr>
              <a:t>con’t</a:t>
            </a:r>
            <a:r>
              <a:rPr lang="en-US" sz="3200" dirty="0" smtClean="0">
                <a:latin typeface="Arial Black" panose="020B0A04020102020204" pitchFamily="34" charset="0"/>
              </a:rPr>
              <a:t>)</a:t>
            </a:r>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
        <p:nvSpPr>
          <p:cNvPr id="4" name="Slide Number Placeholder 3"/>
          <p:cNvSpPr>
            <a:spLocks noGrp="1"/>
          </p:cNvSpPr>
          <p:nvPr>
            <p:ph type="sldNum" sz="quarter" idx="12"/>
          </p:nvPr>
        </p:nvSpPr>
        <p:spPr/>
        <p:txBody>
          <a:bodyPr/>
          <a:lstStyle/>
          <a:p>
            <a:pPr>
              <a:defRPr/>
            </a:pPr>
            <a:fld id="{95C7219A-98DC-42BA-A12A-12E75342F36E}" type="slidenum">
              <a:rPr lang="en-US" smtClean="0"/>
              <a:pPr>
                <a:defRPr/>
              </a:pPr>
              <a:t>37</a:t>
            </a:fld>
            <a:endParaRPr lang="en-US" dirty="0"/>
          </a:p>
        </p:txBody>
      </p:sp>
    </p:spTree>
    <p:extLst>
      <p:ext uri="{BB962C8B-B14F-4D97-AF65-F5344CB8AC3E}">
        <p14:creationId xmlns:p14="http://schemas.microsoft.com/office/powerpoint/2010/main" val="3770556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RRTF: Problem Statement</a:t>
            </a:r>
            <a:endParaRPr lang="en-US" sz="3200" dirty="0"/>
          </a:p>
        </p:txBody>
      </p:sp>
      <p:sp>
        <p:nvSpPr>
          <p:cNvPr id="4" name="Content Placeholder 3"/>
          <p:cNvSpPr>
            <a:spLocks noGrp="1"/>
          </p:cNvSpPr>
          <p:nvPr>
            <p:ph idx="1"/>
          </p:nvPr>
        </p:nvSpPr>
        <p:spPr>
          <a:xfrm>
            <a:off x="228600" y="1409076"/>
            <a:ext cx="8686800" cy="4957872"/>
          </a:xfrm>
        </p:spPr>
        <p:txBody>
          <a:bodyPr>
            <a:noAutofit/>
          </a:bodyPr>
          <a:lstStyle/>
          <a:p>
            <a:pPr>
              <a:buNone/>
            </a:pPr>
            <a:r>
              <a:rPr lang="en-US" sz="2600" dirty="0" smtClean="0"/>
              <a:t>VA has applications we don’t need</a:t>
            </a:r>
          </a:p>
          <a:p>
            <a:pPr>
              <a:buNone/>
            </a:pPr>
            <a:r>
              <a:rPr lang="en-US" sz="2600" dirty="0" smtClean="0"/>
              <a:t>	. . . on computers we have inventoried (physical assets)</a:t>
            </a:r>
          </a:p>
          <a:p>
            <a:pPr>
              <a:buNone/>
            </a:pPr>
            <a:r>
              <a:rPr lang="en-US" sz="2600" dirty="0" smtClean="0"/>
              <a:t>	. . . on systems we have not inventoried—until now (Ruthless Reduction Task or RRTF) </a:t>
            </a:r>
          </a:p>
          <a:p>
            <a:pPr>
              <a:buNone/>
            </a:pPr>
            <a:r>
              <a:rPr lang="en-US" sz="2600" dirty="0" smtClean="0"/>
              <a:t>	. . . that may not be operationally relevant</a:t>
            </a:r>
          </a:p>
          <a:p>
            <a:pPr>
              <a:buNone/>
            </a:pPr>
            <a:r>
              <a:rPr lang="en-US" sz="2600" dirty="0" smtClean="0"/>
              <a:t>	. . . or, worse, create vulnerability and risk</a:t>
            </a:r>
          </a:p>
          <a:p>
            <a:endParaRPr lang="en-US" sz="2400" dirty="0" smtClean="0"/>
          </a:p>
          <a:p>
            <a:pPr marL="0" indent="0" algn="ctr">
              <a:buNone/>
            </a:pPr>
            <a:r>
              <a:rPr lang="en-US" sz="2800" b="1" dirty="0" smtClean="0"/>
              <a:t>The Key Questions: What can we shut down now, or create a plan to shut down, in order to lower costs and better allocate resources without in any way impacting safe, reliable, service delivery?</a:t>
            </a:r>
            <a:endParaRPr lang="en-US" sz="2800" b="1" dirty="0"/>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38</a:t>
            </a:fld>
            <a:endParaRPr lang="en-US" dirty="0"/>
          </a:p>
        </p:txBody>
      </p:sp>
    </p:spTree>
    <p:extLst>
      <p:ext uri="{BB962C8B-B14F-4D97-AF65-F5344CB8AC3E}">
        <p14:creationId xmlns:p14="http://schemas.microsoft.com/office/powerpoint/2010/main" val="2935273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162390"/>
            <a:ext cx="8222105" cy="1123950"/>
          </a:xfrm>
        </p:spPr>
        <p:txBody>
          <a:bodyPr>
            <a:normAutofit/>
          </a:bodyPr>
          <a:lstStyle/>
          <a:p>
            <a:r>
              <a:rPr lang="en-US" sz="3200" dirty="0" smtClean="0"/>
              <a:t>RRTF Mission</a:t>
            </a:r>
            <a:endParaRPr lang="en-US" sz="3200" dirty="0"/>
          </a:p>
        </p:txBody>
      </p:sp>
      <p:sp>
        <p:nvSpPr>
          <p:cNvPr id="7" name="Content Placeholder 2"/>
          <p:cNvSpPr>
            <a:spLocks noGrp="1"/>
          </p:cNvSpPr>
          <p:nvPr>
            <p:ph sz="half" idx="1"/>
          </p:nvPr>
        </p:nvSpPr>
        <p:spPr>
          <a:xfrm>
            <a:off x="457200" y="1219200"/>
            <a:ext cx="8153400" cy="5257800"/>
          </a:xfrm>
        </p:spPr>
        <p:txBody>
          <a:bodyPr>
            <a:noAutofit/>
          </a:bodyPr>
          <a:lstStyle/>
          <a:p>
            <a:pPr marL="0" indent="0">
              <a:buNone/>
            </a:pPr>
            <a:r>
              <a:rPr lang="en-US" sz="2400" b="1" dirty="0" smtClean="0"/>
              <a:t>What</a:t>
            </a:r>
          </a:p>
          <a:p>
            <a:pPr marL="692150" lvl="1" indent="-292100"/>
            <a:r>
              <a:rPr lang="en-US" sz="2000" dirty="0" smtClean="0"/>
              <a:t>Ruthless Reduction of IT spend</a:t>
            </a:r>
          </a:p>
          <a:p>
            <a:pPr marL="692150" lvl="1" indent="-292100"/>
            <a:r>
              <a:rPr lang="en-US" sz="2000" dirty="0" smtClean="0"/>
              <a:t>Same or better performance (No negative impact to present operations; No degradation of performance </a:t>
            </a:r>
          </a:p>
          <a:p>
            <a:pPr marL="0" indent="0">
              <a:buNone/>
            </a:pPr>
            <a:r>
              <a:rPr lang="en-US" sz="2400" b="1" dirty="0" smtClean="0"/>
              <a:t>Why</a:t>
            </a:r>
          </a:p>
          <a:p>
            <a:pPr marL="692150" lvl="1" indent="-292100"/>
            <a:r>
              <a:rPr lang="en-US" sz="2000" dirty="0" smtClean="0"/>
              <a:t>Anticipated reductions in OIT budget continuously over FY2012-2017 time period</a:t>
            </a:r>
          </a:p>
          <a:p>
            <a:pPr marL="692150" lvl="1" indent="-292100"/>
            <a:r>
              <a:rPr lang="en-US" sz="2000" dirty="0" smtClean="0"/>
              <a:t>Find funds to re-direct to higher priorities</a:t>
            </a:r>
          </a:p>
          <a:p>
            <a:pPr marL="692150" lvl="1" indent="-292100"/>
            <a:r>
              <a:rPr lang="en-US" sz="2000" dirty="0" smtClean="0"/>
              <a:t>Identify efficiencies in OIT spend </a:t>
            </a:r>
          </a:p>
          <a:p>
            <a:pPr marL="692150" lvl="1" indent="-292100"/>
            <a:r>
              <a:rPr lang="en-US" sz="2000" dirty="0" smtClean="0"/>
              <a:t>Lay foundation to improve information resource management in an on-going manner </a:t>
            </a:r>
          </a:p>
          <a:p>
            <a:pPr marL="2228850" lvl="4" indent="-514350" algn="ctr"/>
            <a:endParaRPr lang="en-US" sz="1200" dirty="0" smtClean="0"/>
          </a:p>
          <a:p>
            <a:pPr marL="914400" lvl="1" indent="-514350"/>
            <a:endParaRPr lang="en-US" sz="2000" dirty="0" smtClean="0"/>
          </a:p>
          <a:p>
            <a:pPr marL="914400" lvl="1" indent="-514350"/>
            <a:endParaRPr lang="en-US" sz="2000" dirty="0" smtClean="0"/>
          </a:p>
          <a:p>
            <a:pPr marL="914400" lvl="1" indent="-514350">
              <a:buFont typeface="+mj-lt"/>
              <a:buAutoNum type="arabicPeriod"/>
            </a:pPr>
            <a:endParaRPr lang="en-US" sz="2000" dirty="0"/>
          </a:p>
        </p:txBody>
      </p: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4" name="Footer Placeholder 3"/>
          <p:cNvSpPr>
            <a:spLocks noGrp="1"/>
          </p:cNvSpPr>
          <p:nvPr>
            <p:ph type="ftr" sz="quarter" idx="11"/>
          </p:nvPr>
        </p:nvSpPr>
        <p:spPr/>
        <p:txBody>
          <a:bodyPr/>
          <a:lstStyle/>
          <a:p>
            <a:pPr>
              <a:defRPr/>
            </a:pPr>
            <a:r>
              <a:rPr lang="en-US" smtClean="0"/>
              <a:t>v4</a:t>
            </a:r>
            <a:endParaRPr lang="en-US" dirty="0"/>
          </a:p>
        </p:txBody>
      </p:sp>
      <p:sp>
        <p:nvSpPr>
          <p:cNvPr id="5" name="Slide Number Placeholder 4"/>
          <p:cNvSpPr>
            <a:spLocks noGrp="1"/>
          </p:cNvSpPr>
          <p:nvPr>
            <p:ph type="sldNum" sz="quarter" idx="12"/>
          </p:nvPr>
        </p:nvSpPr>
        <p:spPr/>
        <p:txBody>
          <a:bodyPr/>
          <a:lstStyle/>
          <a:p>
            <a:pPr>
              <a:defRPr/>
            </a:pPr>
            <a:fld id="{95C7219A-98DC-42BA-A12A-12E75342F36E}" type="slidenum">
              <a:rPr lang="en-US" smtClean="0"/>
              <a:pPr>
                <a:defRPr/>
              </a:pPr>
              <a:t>39</a:t>
            </a:fld>
            <a:endParaRPr lang="en-US" dirty="0"/>
          </a:p>
        </p:txBody>
      </p:sp>
    </p:spTree>
    <p:extLst>
      <p:ext uri="{BB962C8B-B14F-4D97-AF65-F5344CB8AC3E}">
        <p14:creationId xmlns:p14="http://schemas.microsoft.com/office/powerpoint/2010/main" val="91773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Rectangle 6"/>
          <p:cNvSpPr>
            <a:spLocks noGrp="1" noChangeArrowheads="1"/>
          </p:cNvSpPr>
          <p:nvPr>
            <p:ph type="sldNum" sz="quarter" idx="12"/>
          </p:nvPr>
        </p:nvSpPr>
        <p:spPr>
          <a:ln/>
        </p:spPr>
        <p:txBody>
          <a:bodyPr/>
          <a:lstStyle/>
          <a:p>
            <a:pPr>
              <a:defRPr/>
            </a:pPr>
            <a:fld id="{78902B12-E6F4-44A5-80B2-49BFFEBE90AB}" type="slidenum">
              <a:rPr lang="en-US"/>
              <a:pPr>
                <a:defRPr/>
              </a:pPr>
              <a:t>4</a:t>
            </a:fld>
            <a:endParaRPr lang="en-US"/>
          </a:p>
        </p:txBody>
      </p:sp>
      <p:sp>
        <p:nvSpPr>
          <p:cNvPr id="288770"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288771"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288772"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288773"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288775"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288777"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288778"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288779" name="Group 6"/>
          <p:cNvGrpSpPr>
            <a:grpSpLocks/>
          </p:cNvGrpSpPr>
          <p:nvPr/>
        </p:nvGrpSpPr>
        <p:grpSpPr bwMode="auto">
          <a:xfrm>
            <a:off x="6492875" y="5632450"/>
            <a:ext cx="1477963" cy="203200"/>
            <a:chOff x="4577" y="3832"/>
            <a:chExt cx="931" cy="133"/>
          </a:xfrm>
        </p:grpSpPr>
        <p:sp>
          <p:nvSpPr>
            <p:cNvPr id="288780"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288781"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288782"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288783"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288784"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288785"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288786"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288787"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288792"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288793"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288798"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288802"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288803"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288806"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288807"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288808"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288809"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288810"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288811"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288812"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288813"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288815"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288817"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288822"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288823"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288824"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288825" name="Rectangle 63"/>
          <p:cNvSpPr>
            <a:spLocks noGrp="1" noChangeArrowheads="1"/>
          </p:cNvSpPr>
          <p:nvPr>
            <p:ph type="title" idx="4294967295"/>
          </p:nvPr>
        </p:nvSpPr>
        <p:spPr>
          <a:xfrm>
            <a:off x="228600" y="152400"/>
            <a:ext cx="8686800" cy="387350"/>
          </a:xfrm>
        </p:spPr>
        <p:txBody>
          <a:bodyPr>
            <a:normAutofit fontScale="90000"/>
          </a:bodyPr>
          <a:lstStyle/>
          <a:p>
            <a:r>
              <a:rPr lang="en-US" sz="2000" b="1" smtClean="0"/>
              <a:t>“Line of Sight: Business Process Improvement with IT Investments</a:t>
            </a:r>
          </a:p>
        </p:txBody>
      </p:sp>
      <p:sp>
        <p:nvSpPr>
          <p:cNvPr id="288826"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288827"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288828"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smtClean="0"/>
              <a:t>SPIs</a:t>
            </a:r>
            <a:endParaRPr lang="en-US" b="1" dirty="0"/>
          </a:p>
        </p:txBody>
      </p: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4" name="Footer Placeholder 3"/>
          <p:cNvSpPr>
            <a:spLocks noGrp="1"/>
          </p:cNvSpPr>
          <p:nvPr>
            <p:ph type="ftr" sz="quarter" idx="11"/>
          </p:nvPr>
        </p:nvSpPr>
        <p:spPr/>
        <p:txBody>
          <a:bodyPr/>
          <a:lstStyle/>
          <a:p>
            <a:pPr>
              <a:defRPr/>
            </a:pPr>
            <a:r>
              <a:rPr lang="en-US" smtClean="0"/>
              <a:t>v4</a:t>
            </a:r>
            <a:endParaRPr lang="en-US" dirty="0"/>
          </a:p>
        </p:txBody>
      </p:sp>
      <p:sp>
        <p:nvSpPr>
          <p:cNvPr id="5" name="Rectangle 4"/>
          <p:cNvSpPr/>
          <p:nvPr/>
        </p:nvSpPr>
        <p:spPr>
          <a:xfrm>
            <a:off x="5556189" y="609600"/>
            <a:ext cx="3435411" cy="1384995"/>
          </a:xfrm>
          <a:prstGeom prst="rect">
            <a:avLst/>
          </a:prstGeom>
          <a:noFill/>
        </p:spPr>
        <p:txBody>
          <a:bodyPr wrap="square" lIns="91440" tIns="45720" rIns="91440" bIns="45720">
            <a:spAutoFit/>
          </a:bodyPr>
          <a:lstStyle/>
          <a:p>
            <a:pPr algn="ctr"/>
            <a:r>
              <a:rPr lang="en-US" sz="2800" b="1" i="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Moving Toward Capability Based Budgeting</a:t>
            </a:r>
            <a:endParaRPr lang="en-US" sz="28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122580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42875"/>
            <a:ext cx="8859837" cy="906463"/>
          </a:xfrm>
        </p:spPr>
        <p:txBody>
          <a:bodyPr/>
          <a:lstStyle/>
          <a:p>
            <a:r>
              <a:rPr lang="en-US" altLang="en-US" b="1" dirty="0" smtClean="0">
                <a:latin typeface="Calibri" pitchFamily="34" charset="0"/>
              </a:rPr>
              <a:t>RRTF: Enterprise Performance Optimization</a:t>
            </a:r>
          </a:p>
        </p:txBody>
      </p:sp>
      <p:sp>
        <p:nvSpPr>
          <p:cNvPr id="4" name="Slide Number Placeholder 3"/>
          <p:cNvSpPr>
            <a:spLocks noGrp="1"/>
          </p:cNvSpPr>
          <p:nvPr>
            <p:ph type="sldNum" sz="quarter" idx="12"/>
          </p:nvPr>
        </p:nvSpPr>
        <p:spPr/>
        <p:txBody>
          <a:bodyPr/>
          <a:lstStyle/>
          <a:p>
            <a:pPr>
              <a:defRPr/>
            </a:pPr>
            <a:fld id="{998D82C3-6E20-49B1-9D6B-7ECAB0F02A8C}" type="slidenum">
              <a:rPr lang="en-US" smtClean="0"/>
              <a:pPr>
                <a:defRPr/>
              </a:pPr>
              <a:t>40</a:t>
            </a:fld>
            <a:endParaRPr lang="en-US" dirty="0"/>
          </a:p>
        </p:txBody>
      </p:sp>
      <p:sp>
        <p:nvSpPr>
          <p:cNvPr id="5" name="Rectangle 4"/>
          <p:cNvSpPr/>
          <p:nvPr/>
        </p:nvSpPr>
        <p:spPr>
          <a:xfrm>
            <a:off x="304800" y="1335088"/>
            <a:ext cx="8534400" cy="1520825"/>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6" name="Rectangle 5"/>
          <p:cNvSpPr/>
          <p:nvPr/>
        </p:nvSpPr>
        <p:spPr>
          <a:xfrm>
            <a:off x="457200" y="1363663"/>
            <a:ext cx="8305800" cy="1385887"/>
          </a:xfrm>
          <a:prstGeom prst="rect">
            <a:avLst/>
          </a:prstGeom>
          <a:noFill/>
        </p:spPr>
        <p:txBody>
          <a:bodyPr>
            <a:spAutoFit/>
          </a:bodyPr>
          <a:lstStyle/>
          <a:p>
            <a:pPr>
              <a:defRPr/>
            </a:pPr>
            <a:r>
              <a:rPr lang="en-US" sz="1400" b="1" dirty="0"/>
              <a:t>Modeling and Analysis:</a:t>
            </a:r>
            <a:r>
              <a:rPr lang="en-US" sz="1400" dirty="0"/>
              <a:t>  Provide modeling and simulation to support  optimization efficiencies exploration and provide a safe environment for experimenting.  To conduct independent investigations in detail to produce analyses reports that support assessments of various processes, tools, and strategies as a means to improve executive management decision-making.</a:t>
            </a:r>
          </a:p>
          <a:p>
            <a:pPr marL="285750" indent="-285750">
              <a:buFont typeface="Arial" panose="020B0604020202020204" pitchFamily="34" charset="0"/>
              <a:buChar char="•"/>
              <a:defRPr/>
            </a:pPr>
            <a:r>
              <a:rPr lang="en-US" sz="1400" dirty="0"/>
              <a:t>Enterprise Architecture Model Simulations</a:t>
            </a:r>
          </a:p>
          <a:p>
            <a:pPr marL="285750" indent="-285750">
              <a:buFont typeface="Arial" panose="020B0604020202020204" pitchFamily="34" charset="0"/>
              <a:buChar char="•"/>
              <a:defRPr/>
            </a:pPr>
            <a:r>
              <a:rPr lang="en-US" sz="1400" dirty="0"/>
              <a:t>Plan of Action and Milestones (POAM) business, sustainment and financial analysis </a:t>
            </a:r>
          </a:p>
        </p:txBody>
      </p:sp>
      <p:sp>
        <p:nvSpPr>
          <p:cNvPr id="8" name="Rectangle 7"/>
          <p:cNvSpPr/>
          <p:nvPr/>
        </p:nvSpPr>
        <p:spPr>
          <a:xfrm>
            <a:off x="293688" y="4043363"/>
            <a:ext cx="8534400" cy="911225"/>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9463" name="Rectangle 8"/>
          <p:cNvSpPr>
            <a:spLocks noChangeArrowheads="1"/>
          </p:cNvSpPr>
          <p:nvPr/>
        </p:nvSpPr>
        <p:spPr bwMode="auto">
          <a:xfrm>
            <a:off x="446088" y="4078288"/>
            <a:ext cx="808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Communication and Training:  </a:t>
            </a:r>
            <a:r>
              <a:rPr lang="en-US" altLang="en-US" sz="1400"/>
              <a:t>To assist with strategic and tactical communications activities with a focus on strengthening the awareness of optimization activities.  To support training and development aimed at bettering the performance of individuals and groups in the VA supporting optimization activities.</a:t>
            </a:r>
          </a:p>
        </p:txBody>
      </p:sp>
      <p:sp>
        <p:nvSpPr>
          <p:cNvPr id="11" name="Rectangle 10"/>
          <p:cNvSpPr/>
          <p:nvPr/>
        </p:nvSpPr>
        <p:spPr>
          <a:xfrm>
            <a:off x="304800" y="2932113"/>
            <a:ext cx="8534400" cy="1027112"/>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9465" name="Rectangle 11"/>
          <p:cNvSpPr>
            <a:spLocks noChangeArrowheads="1"/>
          </p:cNvSpPr>
          <p:nvPr/>
        </p:nvSpPr>
        <p:spPr bwMode="auto">
          <a:xfrm>
            <a:off x="381000" y="2943225"/>
            <a:ext cx="8081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2857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Enterprise Performance Management: </a:t>
            </a:r>
            <a:r>
              <a:rPr lang="en-US" altLang="en-US" sz="1400"/>
              <a:t>Identify and establish Enterprise Architecture Performance Measurement framework to inflect decision making for IT and business partners. </a:t>
            </a:r>
            <a:r>
              <a:rPr lang="en-US" altLang="en-US" sz="1600" b="1"/>
              <a:t> </a:t>
            </a:r>
          </a:p>
          <a:p>
            <a:pPr lvl="1" eaLnBrk="1" hangingPunct="1">
              <a:spcBef>
                <a:spcPct val="0"/>
              </a:spcBef>
              <a:buFont typeface="Arial" charset="0"/>
              <a:buChar char="•"/>
            </a:pPr>
            <a:r>
              <a:rPr lang="en-US" altLang="en-US" sz="1400"/>
              <a:t>To promote business metric cascading, business value quantification, proxy-metrics forecasting, and “in-flight” business value visibility.</a:t>
            </a:r>
          </a:p>
        </p:txBody>
      </p:sp>
      <p:sp>
        <p:nvSpPr>
          <p:cNvPr id="14" name="Rectangle 13"/>
          <p:cNvSpPr/>
          <p:nvPr/>
        </p:nvSpPr>
        <p:spPr>
          <a:xfrm>
            <a:off x="284163" y="5033963"/>
            <a:ext cx="8534400" cy="1366837"/>
          </a:xfrm>
          <a:prstGeom prst="rect">
            <a:avLst/>
          </a:prstGeom>
          <a:solidFill>
            <a:schemeClr val="accent2">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9467" name="Rectangle 14"/>
          <p:cNvSpPr>
            <a:spLocks noChangeArrowheads="1"/>
          </p:cNvSpPr>
          <p:nvPr/>
        </p:nvSpPr>
        <p:spPr bwMode="auto">
          <a:xfrm>
            <a:off x="463550" y="5046663"/>
            <a:ext cx="79660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2857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Program Support: </a:t>
            </a:r>
            <a:r>
              <a:rPr lang="en-US" altLang="en-US" sz="1400"/>
              <a:t>To provide the overall support for day-to-day operations.</a:t>
            </a:r>
          </a:p>
          <a:p>
            <a:pPr lvl="1" eaLnBrk="1" hangingPunct="1">
              <a:spcBef>
                <a:spcPct val="0"/>
              </a:spcBef>
              <a:buFont typeface="Arial" charset="0"/>
              <a:buChar char="•"/>
            </a:pPr>
            <a:r>
              <a:rPr lang="en-US" altLang="en-US" sz="1400"/>
              <a:t>Responsible for schedule, budget, and quality of all program elements.</a:t>
            </a:r>
          </a:p>
          <a:p>
            <a:pPr lvl="1" eaLnBrk="1" hangingPunct="1">
              <a:spcBef>
                <a:spcPct val="0"/>
              </a:spcBef>
              <a:buFont typeface="Arial" charset="0"/>
              <a:buChar char="•"/>
            </a:pPr>
            <a:r>
              <a:rPr lang="en-US" altLang="en-US" sz="1400"/>
              <a:t>Leads high-level sessions for program planning and execution.</a:t>
            </a:r>
          </a:p>
          <a:p>
            <a:pPr lvl="1" eaLnBrk="1" hangingPunct="1">
              <a:spcBef>
                <a:spcPct val="0"/>
              </a:spcBef>
              <a:buFont typeface="Arial" charset="0"/>
              <a:buChar char="•"/>
            </a:pPr>
            <a:r>
              <a:rPr lang="en-US" altLang="en-US" sz="1400"/>
              <a:t>Supports communication to executive sponsors and program steering committee(s).</a:t>
            </a:r>
          </a:p>
          <a:p>
            <a:pPr lvl="1" eaLnBrk="1" hangingPunct="1">
              <a:spcBef>
                <a:spcPct val="0"/>
              </a:spcBef>
              <a:buFont typeface="Arial" charset="0"/>
              <a:buChar char="•"/>
            </a:pPr>
            <a:r>
              <a:rPr lang="en-US" altLang="en-US" sz="1400"/>
              <a:t>Provides meeting support, share point support and information requests support.</a:t>
            </a:r>
            <a:endParaRPr lang="en-US" altLang="en-US" sz="1600"/>
          </a:p>
        </p:txBody>
      </p:sp>
      <p:sp>
        <p:nvSpPr>
          <p:cNvPr id="2" name="Date Placeholder 1"/>
          <p:cNvSpPr>
            <a:spLocks noGrp="1"/>
          </p:cNvSpPr>
          <p:nvPr>
            <p:ph type="dt" sz="half" idx="10"/>
          </p:nvPr>
        </p:nvSpPr>
        <p:spPr/>
        <p:txBody>
          <a:bodyPr/>
          <a:lstStyle/>
          <a:p>
            <a:pPr>
              <a:defRPr/>
            </a:pPr>
            <a:r>
              <a:rPr lang="en-US" smtClean="0"/>
              <a:t>6/9/2014</a:t>
            </a:r>
            <a:endParaRPr lang="en-US" dirty="0"/>
          </a:p>
        </p:txBody>
      </p:sp>
      <p:sp>
        <p:nvSpPr>
          <p:cNvPr id="3" name="Footer Placeholder 2"/>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570661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371600"/>
            <a:ext cx="8229600" cy="4931702"/>
          </a:xfrm>
          <a:prstGeom prst="rect">
            <a:avLst/>
          </a:prstGeom>
        </p:spPr>
        <p:txBody>
          <a:bodyPr/>
          <a:lstStyle/>
          <a:p>
            <a:pPr lvl="0"/>
            <a:r>
              <a:rPr lang="en-US" sz="2400" b="0" dirty="0" smtClean="0">
                <a:latin typeface="Calibri" panose="020F0502020204030204" pitchFamily="34" charset="0"/>
              </a:rPr>
              <a:t>Eliminate </a:t>
            </a:r>
            <a:r>
              <a:rPr lang="en-US" sz="2400" b="0" dirty="0">
                <a:latin typeface="Calibri" panose="020F0502020204030204" pitchFamily="34" charset="0"/>
              </a:rPr>
              <a:t>Desktop Printers</a:t>
            </a:r>
          </a:p>
          <a:p>
            <a:pPr lvl="0"/>
            <a:r>
              <a:rPr lang="en-US" sz="2400" b="0" dirty="0">
                <a:latin typeface="Calibri" panose="020F0502020204030204" pitchFamily="34" charset="0"/>
              </a:rPr>
              <a:t>Established Field Office Mobile Workers and Telework Support Agreement </a:t>
            </a:r>
          </a:p>
          <a:p>
            <a:pPr lvl="0"/>
            <a:r>
              <a:rPr lang="en-US" sz="2400" b="0" dirty="0">
                <a:latin typeface="Calibri" panose="020F0502020204030204" pitchFamily="34" charset="0"/>
              </a:rPr>
              <a:t>Established Mobile Device </a:t>
            </a:r>
            <a:r>
              <a:rPr lang="en-US" sz="2400" b="0" dirty="0" smtClean="0">
                <a:latin typeface="Calibri" panose="020F0502020204030204" pitchFamily="34" charset="0"/>
              </a:rPr>
              <a:t>Policy- </a:t>
            </a:r>
            <a:r>
              <a:rPr lang="en-US" sz="2400" b="0" dirty="0">
                <a:latin typeface="Calibri" panose="020F0502020204030204" pitchFamily="34" charset="0"/>
              </a:rPr>
              <a:t>The outcome of this project would be setting VA policy for issuance of mobile devices and establishing national contract for mobile device and services.</a:t>
            </a:r>
          </a:p>
          <a:p>
            <a:pPr lvl="0"/>
            <a:r>
              <a:rPr lang="en-US" sz="2400" b="0" dirty="0" smtClean="0">
                <a:latin typeface="Calibri" panose="020F0502020204030204" pitchFamily="34" charset="0"/>
              </a:rPr>
              <a:t>Eliminated </a:t>
            </a:r>
            <a:r>
              <a:rPr lang="en-US" sz="2400" b="0" dirty="0">
                <a:latin typeface="Calibri" panose="020F0502020204030204" pitchFamily="34" charset="0"/>
              </a:rPr>
              <a:t>Fax Machines; use FAX Servers</a:t>
            </a:r>
          </a:p>
          <a:p>
            <a:pPr lvl="0"/>
            <a:r>
              <a:rPr lang="en-US" sz="2400" b="0" dirty="0">
                <a:latin typeface="Calibri" panose="020F0502020204030204" pitchFamily="34" charset="0"/>
              </a:rPr>
              <a:t>Introduced Hypothetical Analysis Template (HAT) process for selected POAM</a:t>
            </a:r>
          </a:p>
          <a:p>
            <a:pPr lvl="0"/>
            <a:r>
              <a:rPr lang="en-US" sz="2400" b="0" dirty="0">
                <a:latin typeface="Calibri" panose="020F0502020204030204" pitchFamily="34" charset="0"/>
              </a:rPr>
              <a:t>Established policy to reduce documents retention time to 90 days</a:t>
            </a:r>
          </a:p>
          <a:p>
            <a:endParaRPr lang="en-US" sz="2400" b="0" dirty="0">
              <a:latin typeface="Calibri" panose="020F0502020204030204" pitchFamily="34" charset="0"/>
            </a:endParaRPr>
          </a:p>
        </p:txBody>
      </p:sp>
      <p:sp>
        <p:nvSpPr>
          <p:cNvPr id="16" name="Slide Number Placeholder 5"/>
          <p:cNvSpPr>
            <a:spLocks noGrp="1"/>
          </p:cNvSpPr>
          <p:nvPr>
            <p:ph type="sldNum" sz="quarter" idx="12"/>
          </p:nvPr>
        </p:nvSpPr>
        <p:spPr>
          <a:prstGeom prst="rect">
            <a:avLst/>
          </a:prstGeom>
          <a:noFill/>
        </p:spPr>
        <p:txBody>
          <a:bodyPr/>
          <a:lstStyle/>
          <a:p>
            <a:fld id="{4A6DE01E-7207-4182-A9FD-565624B67573}" type="slidenum">
              <a:rPr lang="en-US" smtClean="0">
                <a:solidFill>
                  <a:schemeClr val="tx1"/>
                </a:solidFill>
              </a:rPr>
              <a:pPr/>
              <a:t>41</a:t>
            </a:fld>
            <a:endParaRPr lang="en-US" dirty="0" smtClean="0">
              <a:solidFill>
                <a:schemeClr val="tx1"/>
              </a:solidFill>
            </a:endParaRPr>
          </a:p>
        </p:txBody>
      </p:sp>
      <p:sp>
        <p:nvSpPr>
          <p:cNvPr id="4" name="Content Placeholder 2"/>
          <p:cNvSpPr txBox="1">
            <a:spLocks/>
          </p:cNvSpPr>
          <p:nvPr/>
        </p:nvSpPr>
        <p:spPr bwMode="auto">
          <a:xfrm>
            <a:off x="609600" y="381000"/>
            <a:ext cx="7924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algn="ctr" eaLnBrk="0" fontAlgn="base" hangingPunct="0">
              <a:spcBef>
                <a:spcPts val="1200"/>
              </a:spcBef>
              <a:spcAft>
                <a:spcPct val="0"/>
              </a:spcAft>
              <a:defRPr/>
            </a:pPr>
            <a:r>
              <a:rPr lang="en-US" sz="2800" b="1" kern="0" dirty="0" smtClean="0">
                <a:latin typeface="Arial Black" panose="020B0A04020102020204" pitchFamily="34" charset="0"/>
              </a:rPr>
              <a:t>RRTF Accomplishment</a:t>
            </a:r>
            <a:endParaRPr lang="en-US" sz="2800" b="1" kern="0" dirty="0">
              <a:latin typeface="Arial Black" panose="020B0A04020102020204" pitchFamily="34" charset="0"/>
            </a:endParaRPr>
          </a:p>
        </p:txBody>
      </p:sp>
      <p:sp>
        <p:nvSpPr>
          <p:cNvPr id="2" name="Date Placeholder 1"/>
          <p:cNvSpPr>
            <a:spLocks noGrp="1"/>
          </p:cNvSpPr>
          <p:nvPr>
            <p:ph type="dt" sz="half" idx="10"/>
          </p:nvPr>
        </p:nvSpPr>
        <p:spPr/>
        <p:txBody>
          <a:bodyPr/>
          <a:lstStyle/>
          <a:p>
            <a:pPr>
              <a:defRPr/>
            </a:pPr>
            <a:r>
              <a:rPr lang="en-US" dirty="0" smtClean="0">
                <a:solidFill>
                  <a:schemeClr val="tx1"/>
                </a:solidFill>
              </a:rPr>
              <a:t>6/9/2014</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v4</a:t>
            </a:r>
            <a:endParaRPr lang="en-US" dirty="0">
              <a:solidFill>
                <a:schemeClr val="tx1"/>
              </a:solidFill>
            </a:endParaRPr>
          </a:p>
        </p:txBody>
      </p:sp>
    </p:spTree>
    <p:extLst>
      <p:ext uri="{BB962C8B-B14F-4D97-AF65-F5344CB8AC3E}">
        <p14:creationId xmlns:p14="http://schemas.microsoft.com/office/powerpoint/2010/main" val="3283604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371600"/>
            <a:ext cx="8229600" cy="4525962"/>
          </a:xfrm>
          <a:prstGeom prst="rect">
            <a:avLst/>
          </a:prstGeom>
        </p:spPr>
        <p:txBody>
          <a:bodyPr/>
          <a:lstStyle/>
          <a:p>
            <a:pPr lvl="0"/>
            <a:r>
              <a:rPr lang="en-US" sz="2000" b="0" dirty="0" smtClean="0">
                <a:latin typeface="Calibri" panose="020F0502020204030204" pitchFamily="34" charset="0"/>
              </a:rPr>
              <a:t>Renegotiated </a:t>
            </a:r>
            <a:r>
              <a:rPr lang="en-US" sz="2000" b="0" dirty="0">
                <a:latin typeface="Calibri" panose="020F0502020204030204" pitchFamily="34" charset="0"/>
              </a:rPr>
              <a:t>Major Enterprise Licenses – Microsoft</a:t>
            </a:r>
          </a:p>
          <a:p>
            <a:pPr lvl="1"/>
            <a:r>
              <a:rPr lang="en-US" sz="1600" b="0" dirty="0">
                <a:latin typeface="Calibri" panose="020F0502020204030204" pitchFamily="34" charset="0"/>
              </a:rPr>
              <a:t>$37M in 1st year; $60M in </a:t>
            </a:r>
            <a:r>
              <a:rPr lang="en-US" sz="1600" b="0" dirty="0" smtClean="0">
                <a:latin typeface="Calibri" panose="020F0502020204030204" pitchFamily="34" charset="0"/>
              </a:rPr>
              <a:t>years </a:t>
            </a:r>
            <a:r>
              <a:rPr lang="en-US" sz="1600" b="0" dirty="0">
                <a:latin typeface="Calibri" panose="020F0502020204030204" pitchFamily="34" charset="0"/>
              </a:rPr>
              <a:t>2-5</a:t>
            </a:r>
          </a:p>
          <a:p>
            <a:pPr lvl="0"/>
            <a:r>
              <a:rPr lang="en-US" sz="2000" b="0" dirty="0" smtClean="0">
                <a:latin typeface="Calibri" panose="020F0502020204030204" pitchFamily="34" charset="0"/>
              </a:rPr>
              <a:t>Established </a:t>
            </a:r>
            <a:r>
              <a:rPr lang="en-US" sz="2000" b="0" dirty="0">
                <a:latin typeface="Calibri" panose="020F0502020204030204" pitchFamily="34" charset="0"/>
              </a:rPr>
              <a:t>Regional Telecom Business Offices</a:t>
            </a:r>
          </a:p>
          <a:p>
            <a:pPr lvl="1"/>
            <a:r>
              <a:rPr lang="en-US" sz="1600" b="0" dirty="0">
                <a:latin typeface="Calibri" panose="020F0502020204030204" pitchFamily="34" charset="0"/>
              </a:rPr>
              <a:t>ROI $3M savings in 1st year</a:t>
            </a:r>
          </a:p>
          <a:p>
            <a:pPr lvl="0"/>
            <a:r>
              <a:rPr lang="en-US" sz="2000" b="0" dirty="0">
                <a:latin typeface="Calibri" panose="020F0502020204030204" pitchFamily="34" charset="0"/>
              </a:rPr>
              <a:t>Create inventory of, and re-negotiate, other enterprise SW licenses</a:t>
            </a:r>
          </a:p>
          <a:p>
            <a:pPr lvl="0"/>
            <a:r>
              <a:rPr lang="en-US" sz="2000" b="0" dirty="0">
                <a:latin typeface="Calibri" panose="020F0502020204030204" pitchFamily="34" charset="0"/>
              </a:rPr>
              <a:t>National Data Center consolidation OMB Federal Data Center Consolidation Initiative (FDCCI)</a:t>
            </a:r>
          </a:p>
          <a:p>
            <a:pPr marL="0" indent="0">
              <a:buNone/>
            </a:pPr>
            <a:r>
              <a:rPr lang="en-US" sz="2000" b="0" dirty="0">
                <a:latin typeface="Calibri" panose="020F0502020204030204" pitchFamily="34" charset="0"/>
              </a:rPr>
              <a:t> </a:t>
            </a:r>
            <a:endParaRPr lang="en-US" sz="2000" b="0" dirty="0" smtClean="0">
              <a:latin typeface="Calibri" panose="020F0502020204030204" pitchFamily="34" charset="0"/>
            </a:endParaRPr>
          </a:p>
          <a:p>
            <a:pPr marL="0" indent="0">
              <a:buNone/>
            </a:pPr>
            <a:r>
              <a:rPr lang="en-US" sz="2000" b="0" dirty="0" smtClean="0">
                <a:latin typeface="Calibri" panose="020F0502020204030204" pitchFamily="34" charset="0"/>
              </a:rPr>
              <a:t>Future </a:t>
            </a:r>
            <a:r>
              <a:rPr lang="en-US" sz="2000" b="0" dirty="0">
                <a:latin typeface="Calibri" panose="020F0502020204030204" pitchFamily="34" charset="0"/>
              </a:rPr>
              <a:t>Development:</a:t>
            </a:r>
          </a:p>
          <a:p>
            <a:pPr lvl="0"/>
            <a:r>
              <a:rPr lang="en-US" sz="2000" b="0" dirty="0">
                <a:latin typeface="Calibri" panose="020F0502020204030204" pitchFamily="34" charset="0"/>
              </a:rPr>
              <a:t>Contingency-based external review (shared savings contract)</a:t>
            </a:r>
          </a:p>
          <a:p>
            <a:pPr lvl="1"/>
            <a:r>
              <a:rPr lang="en-US" sz="2000" dirty="0">
                <a:latin typeface="Calibri" panose="020F0502020204030204" pitchFamily="34" charset="0"/>
              </a:rPr>
              <a:t>ROI $150M; no upfront cost</a:t>
            </a:r>
          </a:p>
          <a:p>
            <a:pPr marL="0" indent="0">
              <a:buNone/>
            </a:pPr>
            <a:endParaRPr lang="en-US" sz="3600" b="0" dirty="0">
              <a:latin typeface="Calibri" panose="020F0502020204030204" pitchFamily="34" charset="0"/>
            </a:endParaRPr>
          </a:p>
          <a:p>
            <a:pPr marL="0" indent="0">
              <a:spcBef>
                <a:spcPct val="25000"/>
              </a:spcBef>
              <a:buClr>
                <a:srgbClr val="0B1F65"/>
              </a:buClr>
              <a:buNone/>
              <a:defRPr/>
            </a:pPr>
            <a:endParaRPr lang="en-US" sz="2000" b="0" dirty="0" smtClean="0">
              <a:latin typeface="Calibri" panose="020F0502020204030204"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solidFill>
                  <a:schemeClr val="tx1"/>
                </a:solidFill>
              </a:rPr>
              <a:t>v4</a:t>
            </a:r>
            <a:endParaRPr lang="en-US" dirty="0">
              <a:solidFill>
                <a:schemeClr val="tx1"/>
              </a:solidFill>
            </a:endParaRPr>
          </a:p>
        </p:txBody>
      </p:sp>
      <p:sp>
        <p:nvSpPr>
          <p:cNvPr id="5" name="Slide Number Placeholder 4"/>
          <p:cNvSpPr>
            <a:spLocks noGrp="1"/>
          </p:cNvSpPr>
          <p:nvPr>
            <p:ph type="sldNum" sz="quarter" idx="12"/>
          </p:nvPr>
        </p:nvSpPr>
        <p:spPr>
          <a:xfrm>
            <a:off x="6858000" y="6400800"/>
            <a:ext cx="2133600" cy="247650"/>
          </a:xfrm>
        </p:spPr>
        <p:txBody>
          <a:bodyPr/>
          <a:lstStyle/>
          <a:p>
            <a:pPr>
              <a:defRPr/>
            </a:pPr>
            <a:fld id="{568BDFA3-0702-4B01-9E4E-791C1B60F1D2}" type="slidenum">
              <a:rPr lang="en-US" smtClean="0">
                <a:solidFill>
                  <a:schemeClr val="tx1"/>
                </a:solidFill>
              </a:rPr>
              <a:pPr>
                <a:defRPr/>
              </a:pPr>
              <a:t>42</a:t>
            </a:fld>
            <a:endParaRPr lang="en-US" dirty="0">
              <a:solidFill>
                <a:schemeClr val="tx1"/>
              </a:solidFill>
            </a:endParaRPr>
          </a:p>
        </p:txBody>
      </p:sp>
      <p:sp>
        <p:nvSpPr>
          <p:cNvPr id="6" name="Content Placeholder 2"/>
          <p:cNvSpPr txBox="1">
            <a:spLocks/>
          </p:cNvSpPr>
          <p:nvPr/>
        </p:nvSpPr>
        <p:spPr bwMode="auto">
          <a:xfrm>
            <a:off x="497774" y="381000"/>
            <a:ext cx="8646226"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eaLnBrk="0" fontAlgn="base" hangingPunct="0">
              <a:spcBef>
                <a:spcPts val="1200"/>
              </a:spcBef>
              <a:spcAft>
                <a:spcPct val="0"/>
              </a:spcAft>
              <a:defRPr/>
            </a:pPr>
            <a:r>
              <a:rPr lang="en-US" sz="2400" b="1" dirty="0" smtClean="0">
                <a:latin typeface="Arial Black" panose="020B0A04020102020204" pitchFamily="34" charset="0"/>
              </a:rPr>
              <a:t>RRTF Accomplishment: Improve </a:t>
            </a:r>
            <a:r>
              <a:rPr lang="en-US" sz="2400" b="1" dirty="0">
                <a:latin typeface="Arial Black" panose="020B0A04020102020204" pitchFamily="34" charset="0"/>
              </a:rPr>
              <a:t>Purchasing </a:t>
            </a:r>
            <a:r>
              <a:rPr lang="en-US" sz="2400" b="1" dirty="0" smtClean="0">
                <a:latin typeface="Arial Black" panose="020B0A04020102020204" pitchFamily="34" charset="0"/>
              </a:rPr>
              <a:t>Procedures</a:t>
            </a:r>
            <a:endParaRPr lang="en-US" sz="2400" b="1" kern="0" dirty="0">
              <a:solidFill>
                <a:srgbClr val="0070C0"/>
              </a:solidFill>
              <a:latin typeface="Arial Black" panose="020B0A04020102020204" pitchFamily="34" charset="0"/>
            </a:endParaRPr>
          </a:p>
        </p:txBody>
      </p:sp>
      <p:sp>
        <p:nvSpPr>
          <p:cNvPr id="2" name="Date Placeholder 1"/>
          <p:cNvSpPr>
            <a:spLocks noGrp="1"/>
          </p:cNvSpPr>
          <p:nvPr>
            <p:ph type="dt" sz="half" idx="10"/>
          </p:nvPr>
        </p:nvSpPr>
        <p:spPr/>
        <p:txBody>
          <a:bodyPr/>
          <a:lstStyle/>
          <a:p>
            <a:pPr>
              <a:defRPr/>
            </a:pPr>
            <a:r>
              <a:rPr lang="en-US" smtClean="0">
                <a:solidFill>
                  <a:schemeClr val="tx1"/>
                </a:solidFill>
              </a:rPr>
              <a:t>6/9/2014</a:t>
            </a:r>
            <a:endParaRPr lang="en-US" dirty="0">
              <a:solidFill>
                <a:schemeClr val="tx1"/>
              </a:solidFill>
            </a:endParaRPr>
          </a:p>
        </p:txBody>
      </p:sp>
    </p:spTree>
    <p:extLst>
      <p:ext uri="{BB962C8B-B14F-4D97-AF65-F5344CB8AC3E}">
        <p14:creationId xmlns:p14="http://schemas.microsoft.com/office/powerpoint/2010/main" val="1508815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219200"/>
            <a:ext cx="8610598" cy="5410200"/>
          </a:xfrm>
          <a:prstGeom prst="rect">
            <a:avLst/>
          </a:prstGeom>
        </p:spPr>
        <p:txBody>
          <a:bodyPr/>
          <a:lstStyle/>
          <a:p>
            <a:pPr lvl="0"/>
            <a:r>
              <a:rPr lang="en-US" sz="1800" b="0" dirty="0" smtClean="0">
                <a:latin typeface="Calibri" panose="020F0502020204030204" pitchFamily="34" charset="0"/>
              </a:rPr>
              <a:t>Eliminated </a:t>
            </a:r>
            <a:r>
              <a:rPr lang="en-US" sz="1800" b="0" dirty="0">
                <a:latin typeface="Calibri" panose="020F0502020204030204" pitchFamily="34" charset="0"/>
              </a:rPr>
              <a:t>VISN Data Warehouses</a:t>
            </a:r>
          </a:p>
          <a:p>
            <a:pPr lvl="0"/>
            <a:r>
              <a:rPr lang="en-US" sz="1800" b="0" dirty="0">
                <a:latin typeface="Calibri" panose="020F0502020204030204" pitchFamily="34" charset="0"/>
              </a:rPr>
              <a:t>Expanded Citrix Access Gateway; reduce GFE for Contractors</a:t>
            </a:r>
          </a:p>
          <a:p>
            <a:pPr lvl="0"/>
            <a:r>
              <a:rPr lang="en-US" sz="1800" b="0" dirty="0" smtClean="0">
                <a:latin typeface="Calibri" panose="020F0502020204030204" pitchFamily="34" charset="0"/>
              </a:rPr>
              <a:t>ROI 0.89 ; </a:t>
            </a:r>
            <a:r>
              <a:rPr lang="en-US" sz="1800" b="0" dirty="0">
                <a:latin typeface="Calibri" panose="020F0502020204030204" pitchFamily="34" charset="0"/>
              </a:rPr>
              <a:t>cost </a:t>
            </a:r>
            <a:r>
              <a:rPr lang="en-US" sz="1800" b="0" dirty="0" smtClean="0">
                <a:latin typeface="Calibri" panose="020F0502020204030204" pitchFamily="34" charset="0"/>
              </a:rPr>
              <a:t>TBD</a:t>
            </a:r>
            <a:endParaRPr lang="en-US" sz="1800" b="0" dirty="0">
              <a:latin typeface="Calibri" panose="020F0502020204030204" pitchFamily="34" charset="0"/>
            </a:endParaRPr>
          </a:p>
          <a:p>
            <a:pPr lvl="0"/>
            <a:r>
              <a:rPr lang="en-US" sz="1800" b="0" dirty="0">
                <a:latin typeface="Calibri" panose="020F0502020204030204" pitchFamily="34" charset="0"/>
              </a:rPr>
              <a:t>Established single National Service Desk (“Help Desk”)</a:t>
            </a:r>
          </a:p>
          <a:p>
            <a:pPr lvl="0"/>
            <a:r>
              <a:rPr lang="en-US" sz="1800" b="0" dirty="0">
                <a:latin typeface="Calibri" panose="020F0502020204030204" pitchFamily="34" charset="0"/>
              </a:rPr>
              <a:t>Re-designed IT acquisition process and develop system interfaces to integrate  acquisition, financial, and project deliverables</a:t>
            </a:r>
          </a:p>
          <a:p>
            <a:pPr lvl="0"/>
            <a:r>
              <a:rPr lang="en-US" sz="1800" b="0" dirty="0">
                <a:latin typeface="Calibri" panose="020F0502020204030204" pitchFamily="34" charset="0"/>
              </a:rPr>
              <a:t>Migrated VANTs calls to Voice over Internet Protocol</a:t>
            </a:r>
          </a:p>
          <a:p>
            <a:pPr marL="0" indent="0">
              <a:buNone/>
            </a:pPr>
            <a:endParaRPr lang="en-US" sz="1800" b="0" dirty="0">
              <a:latin typeface="Calibri" panose="020F0502020204030204" pitchFamily="34" charset="0"/>
            </a:endParaRPr>
          </a:p>
          <a:p>
            <a:pPr marL="0" indent="0">
              <a:buNone/>
            </a:pPr>
            <a:r>
              <a:rPr lang="en-US" sz="1800" b="0" dirty="0" smtClean="0">
                <a:latin typeface="Calibri" panose="020F0502020204030204" pitchFamily="34" charset="0"/>
              </a:rPr>
              <a:t>Future </a:t>
            </a:r>
            <a:r>
              <a:rPr lang="en-US" sz="1800" b="0" dirty="0">
                <a:latin typeface="Calibri" panose="020F0502020204030204" pitchFamily="34" charset="0"/>
              </a:rPr>
              <a:t>Development:</a:t>
            </a:r>
          </a:p>
          <a:p>
            <a:pPr lvl="0"/>
            <a:r>
              <a:rPr lang="en-US" sz="1800" b="0" dirty="0">
                <a:latin typeface="Calibri" panose="020F0502020204030204" pitchFamily="34" charset="0"/>
              </a:rPr>
              <a:t>Eliminated dedicated servers through virtualization – Phase 2</a:t>
            </a:r>
          </a:p>
          <a:p>
            <a:pPr lvl="0"/>
            <a:r>
              <a:rPr lang="en-US" sz="1800" b="0" dirty="0" smtClean="0">
                <a:latin typeface="Calibri" panose="020F0502020204030204" pitchFamily="34" charset="0"/>
              </a:rPr>
              <a:t>Move(Relocated</a:t>
            </a:r>
            <a:r>
              <a:rPr lang="en-US" sz="1800" b="0" dirty="0">
                <a:latin typeface="Calibri" panose="020F0502020204030204" pitchFamily="34" charset="0"/>
              </a:rPr>
              <a:t>) archive system and e-mail to cloud </a:t>
            </a:r>
          </a:p>
          <a:p>
            <a:pPr lvl="0"/>
            <a:r>
              <a:rPr lang="en-US" sz="1800" b="0" dirty="0">
                <a:latin typeface="Calibri" panose="020F0502020204030204" pitchFamily="34" charset="0"/>
              </a:rPr>
              <a:t>Decommissioned  BDN by migrating remaining education benefit functions off BDN</a:t>
            </a:r>
          </a:p>
          <a:p>
            <a:pPr lvl="0"/>
            <a:r>
              <a:rPr lang="en-US" sz="1800" b="0" dirty="0">
                <a:latin typeface="Calibri" panose="020F0502020204030204" pitchFamily="34" charset="0"/>
              </a:rPr>
              <a:t>Decommissioned BIRLS/VADS by migrating functions onto the existing VBA Corporate Data Warehouse:</a:t>
            </a:r>
          </a:p>
          <a:p>
            <a:pPr marL="0" indent="0">
              <a:buNone/>
            </a:pPr>
            <a:endParaRPr lang="en-US" sz="1800" b="0" noProof="1" smtClean="0">
              <a:latin typeface="Calibri" panose="020F0502020204030204"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solidFill>
                  <a:srgbClr val="FFFFFF"/>
                </a:solidFill>
              </a:rPr>
              <a:t>v4</a:t>
            </a:r>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568BDFA3-0702-4B01-9E4E-791C1B60F1D2}" type="slidenum">
              <a:rPr lang="en-US" smtClean="0">
                <a:solidFill>
                  <a:srgbClr val="FFFFFF"/>
                </a:solidFill>
              </a:rPr>
              <a:pPr>
                <a:defRPr/>
              </a:pPr>
              <a:t>43</a:t>
            </a:fld>
            <a:endParaRPr lang="en-US" dirty="0">
              <a:solidFill>
                <a:srgbClr val="FFFFFF"/>
              </a:solidFill>
            </a:endParaRPr>
          </a:p>
        </p:txBody>
      </p:sp>
      <p:sp>
        <p:nvSpPr>
          <p:cNvPr id="7" name="Rectangle 6"/>
          <p:cNvSpPr/>
          <p:nvPr/>
        </p:nvSpPr>
        <p:spPr>
          <a:xfrm>
            <a:off x="457199" y="152400"/>
            <a:ext cx="8381999" cy="830997"/>
          </a:xfrm>
          <a:prstGeom prst="rect">
            <a:avLst/>
          </a:prstGeom>
        </p:spPr>
        <p:txBody>
          <a:bodyPr wrap="square">
            <a:spAutoFit/>
          </a:bodyPr>
          <a:lstStyle/>
          <a:p>
            <a:pPr lvl="0" algn="ctr" eaLnBrk="0" fontAlgn="base" hangingPunct="0">
              <a:spcBef>
                <a:spcPct val="20000"/>
              </a:spcBef>
              <a:spcAft>
                <a:spcPct val="0"/>
              </a:spcAft>
            </a:pPr>
            <a:r>
              <a:rPr lang="en-US" sz="2400" b="1" kern="0" dirty="0" smtClean="0">
                <a:solidFill>
                  <a:srgbClr val="000000"/>
                </a:solidFill>
                <a:latin typeface="Arial Black" panose="020B0A04020102020204" pitchFamily="34" charset="0"/>
              </a:rPr>
              <a:t>RRTF Accomplishment: Investing </a:t>
            </a:r>
            <a:r>
              <a:rPr lang="en-US" sz="2400" b="1" kern="0" dirty="0">
                <a:solidFill>
                  <a:srgbClr val="000000"/>
                </a:solidFill>
                <a:latin typeface="Arial Black" panose="020B0A04020102020204" pitchFamily="34" charset="0"/>
              </a:rPr>
              <a:t>to Reduce Operating </a:t>
            </a:r>
            <a:r>
              <a:rPr lang="en-US" sz="2400" b="1" kern="0" dirty="0" smtClean="0">
                <a:solidFill>
                  <a:srgbClr val="000000"/>
                </a:solidFill>
                <a:latin typeface="Arial Black" panose="020B0A04020102020204" pitchFamily="34" charset="0"/>
              </a:rPr>
              <a:t>Costs</a:t>
            </a:r>
            <a:endParaRPr lang="en-US" sz="2400" b="1" kern="0" dirty="0">
              <a:solidFill>
                <a:srgbClr val="000000"/>
              </a:solidFill>
              <a:latin typeface="Arial Black" panose="020B0A04020102020204" pitchFamily="34" charset="0"/>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6/9/2014</a:t>
            </a:r>
            <a:endParaRPr lang="en-US" dirty="0">
              <a:solidFill>
                <a:srgbClr val="FFFFFF"/>
              </a:solidFill>
            </a:endParaRPr>
          </a:p>
        </p:txBody>
      </p:sp>
    </p:spTree>
    <p:extLst>
      <p:ext uri="{BB962C8B-B14F-4D97-AF65-F5344CB8AC3E}">
        <p14:creationId xmlns:p14="http://schemas.microsoft.com/office/powerpoint/2010/main" val="1758729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85800"/>
            <a:ext cx="8229600" cy="5334000"/>
          </a:xfrm>
          <a:prstGeom prst="rect">
            <a:avLst/>
          </a:prstGeom>
        </p:spPr>
        <p:txBody>
          <a:bodyPr/>
          <a:lstStyle/>
          <a:p>
            <a:r>
              <a:rPr lang="en-US" sz="2400" b="0" dirty="0" smtClean="0">
                <a:latin typeface="Calibri" panose="020F0502020204030204" pitchFamily="34" charset="0"/>
              </a:rPr>
              <a:t>Eliminating physical </a:t>
            </a:r>
            <a:r>
              <a:rPr lang="en-US" sz="2400" b="0" dirty="0">
                <a:latin typeface="Calibri" panose="020F0502020204030204" pitchFamily="34" charset="0"/>
              </a:rPr>
              <a:t>servers wherever possible and virtualizing them is estimated to result in more than $</a:t>
            </a:r>
            <a:r>
              <a:rPr lang="en-US" sz="2400" b="0" dirty="0" smtClean="0">
                <a:latin typeface="Calibri" panose="020F0502020204030204" pitchFamily="34" charset="0"/>
              </a:rPr>
              <a:t>9.2M </a:t>
            </a:r>
            <a:r>
              <a:rPr lang="en-US" sz="2400" b="0" dirty="0">
                <a:latin typeface="Calibri" panose="020F0502020204030204" pitchFamily="34" charset="0"/>
              </a:rPr>
              <a:t>in cost savings for VA over two </a:t>
            </a:r>
            <a:r>
              <a:rPr lang="en-US" sz="2400" b="0" dirty="0" smtClean="0">
                <a:latin typeface="Calibri" panose="020F0502020204030204" pitchFamily="34" charset="0"/>
              </a:rPr>
              <a:t>years</a:t>
            </a:r>
          </a:p>
          <a:p>
            <a:r>
              <a:rPr lang="en-US" sz="2400" b="0" dirty="0" smtClean="0">
                <a:latin typeface="Calibri" panose="020F0502020204030204" pitchFamily="34" charset="0"/>
              </a:rPr>
              <a:t>Replacing </a:t>
            </a:r>
            <a:r>
              <a:rPr lang="en-US" sz="2400" b="0" dirty="0">
                <a:latin typeface="Calibri" panose="020F0502020204030204" pitchFamily="34" charset="0"/>
              </a:rPr>
              <a:t>physical servers with virtualized servers is estimated to yield a cost benefit of approximately $</a:t>
            </a:r>
            <a:r>
              <a:rPr lang="en-US" sz="2400" b="0" dirty="0" smtClean="0">
                <a:latin typeface="Calibri" panose="020F0502020204030204" pitchFamily="34" charset="0"/>
              </a:rPr>
              <a:t>13K </a:t>
            </a:r>
            <a:r>
              <a:rPr lang="en-US" sz="2400" b="0" dirty="0">
                <a:latin typeface="Calibri" panose="020F0502020204030204" pitchFamily="34" charset="0"/>
              </a:rPr>
              <a:t>per </a:t>
            </a:r>
            <a:r>
              <a:rPr lang="en-US" sz="2400" b="0" dirty="0" smtClean="0">
                <a:latin typeface="Calibri" panose="020F0502020204030204" pitchFamily="34" charset="0"/>
              </a:rPr>
              <a:t>server; by </a:t>
            </a:r>
            <a:r>
              <a:rPr lang="en-US" sz="2400" b="0" dirty="0">
                <a:latin typeface="Calibri" panose="020F0502020204030204" pitchFamily="34" charset="0"/>
              </a:rPr>
              <a:t>the end of FY 2013, virtualization increased </a:t>
            </a:r>
            <a:r>
              <a:rPr lang="en-US" sz="2400" b="0" dirty="0" smtClean="0">
                <a:latin typeface="Calibri" panose="020F0502020204030204" pitchFamily="34" charset="0"/>
              </a:rPr>
              <a:t>60-75%     </a:t>
            </a:r>
            <a:endParaRPr lang="en-US" sz="2400" b="0" dirty="0">
              <a:latin typeface="Calibri" panose="020F0502020204030204" pitchFamily="34" charset="0"/>
            </a:endParaRPr>
          </a:p>
          <a:p>
            <a:pPr marL="400050"/>
            <a:r>
              <a:rPr lang="en-US" sz="2400" b="0" dirty="0" smtClean="0">
                <a:latin typeface="Calibri" panose="020F0502020204030204" pitchFamily="34" charset="0"/>
              </a:rPr>
              <a:t>Virtualization </a:t>
            </a:r>
            <a:r>
              <a:rPr lang="en-US" sz="2400" b="0" dirty="0">
                <a:latin typeface="Calibri" panose="020F0502020204030204" pitchFamily="34" charset="0"/>
              </a:rPr>
              <a:t>benefits include:</a:t>
            </a:r>
          </a:p>
          <a:p>
            <a:pPr lvl="3"/>
            <a:r>
              <a:rPr lang="en-US" sz="2400" dirty="0">
                <a:latin typeface="Calibri" panose="020F0502020204030204" pitchFamily="34" charset="0"/>
              </a:rPr>
              <a:t>Less physical foot print</a:t>
            </a:r>
          </a:p>
          <a:p>
            <a:pPr lvl="3"/>
            <a:r>
              <a:rPr lang="en-US" sz="2400" dirty="0">
                <a:latin typeface="Calibri" panose="020F0502020204030204" pitchFamily="34" charset="0"/>
              </a:rPr>
              <a:t>Less power and cooling</a:t>
            </a:r>
          </a:p>
          <a:p>
            <a:pPr lvl="3"/>
            <a:r>
              <a:rPr lang="en-US" sz="2400" dirty="0">
                <a:latin typeface="Calibri" panose="020F0502020204030204" pitchFamily="34" charset="0"/>
              </a:rPr>
              <a:t>Better standardization </a:t>
            </a:r>
          </a:p>
          <a:p>
            <a:pPr lvl="3"/>
            <a:r>
              <a:rPr lang="en-US" sz="2400" dirty="0">
                <a:latin typeface="Calibri" panose="020F0502020204030204" pitchFamily="34" charset="0"/>
              </a:rPr>
              <a:t>Increased reliability </a:t>
            </a:r>
            <a:endParaRPr lang="en-US" sz="2400" dirty="0" smtClean="0">
              <a:latin typeface="Calibri" panose="020F0502020204030204" pitchFamily="34" charset="0"/>
            </a:endParaRPr>
          </a:p>
          <a:p>
            <a:pPr lvl="3"/>
            <a:r>
              <a:rPr lang="en-US" sz="2400" dirty="0" smtClean="0">
                <a:latin typeface="Calibri" panose="020F0502020204030204" pitchFamily="34" charset="0"/>
              </a:rPr>
              <a:t>Reduction </a:t>
            </a:r>
            <a:r>
              <a:rPr lang="en-US" sz="2400" dirty="0">
                <a:latin typeface="Calibri" panose="020F0502020204030204" pitchFamily="34" charset="0"/>
              </a:rPr>
              <a:t>of sustainment / replacement cost of servers</a:t>
            </a:r>
          </a:p>
          <a:p>
            <a:pPr>
              <a:buNone/>
            </a:pPr>
            <a:endParaRPr lang="en-US" sz="2400" b="0" dirty="0" smtClean="0">
              <a:latin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en-US" smtClean="0">
                <a:solidFill>
                  <a:srgbClr val="FFFFFF"/>
                </a:solidFill>
              </a:rPr>
              <a:t>v4</a:t>
            </a:r>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568BDFA3-0702-4B01-9E4E-791C1B60F1D2}" type="slidenum">
              <a:rPr lang="en-US" smtClean="0">
                <a:solidFill>
                  <a:srgbClr val="FFFFFF"/>
                </a:solidFill>
              </a:rPr>
              <a:pPr>
                <a:defRPr/>
              </a:pPr>
              <a:t>44</a:t>
            </a:fld>
            <a:endParaRPr lang="en-US" dirty="0">
              <a:solidFill>
                <a:srgbClr val="FFFFFF"/>
              </a:solidFill>
            </a:endParaRPr>
          </a:p>
        </p:txBody>
      </p:sp>
      <p:sp>
        <p:nvSpPr>
          <p:cNvPr id="7" name="Rectangle 6"/>
          <p:cNvSpPr/>
          <p:nvPr/>
        </p:nvSpPr>
        <p:spPr>
          <a:xfrm>
            <a:off x="1009813" y="228600"/>
            <a:ext cx="7753185" cy="461665"/>
          </a:xfrm>
          <a:prstGeom prst="rect">
            <a:avLst/>
          </a:prstGeom>
        </p:spPr>
        <p:txBody>
          <a:bodyPr wrap="square">
            <a:spAutoFit/>
          </a:bodyPr>
          <a:lstStyle/>
          <a:p>
            <a:pPr algn="ctr"/>
            <a:r>
              <a:rPr lang="en-US" sz="2400" b="1" kern="0" dirty="0" smtClean="0">
                <a:solidFill>
                  <a:srgbClr val="000000"/>
                </a:solidFill>
                <a:latin typeface="Arial Black" panose="020B0A04020102020204" pitchFamily="34" charset="0"/>
              </a:rPr>
              <a:t>RRTF Accomplishment: Virtualization</a:t>
            </a:r>
            <a:endParaRPr lang="en-US" sz="2000" dirty="0">
              <a:latin typeface="Arial Black" panose="020B0A04020102020204" pitchFamily="34" charset="0"/>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6/9/2014</a:t>
            </a:r>
            <a:endParaRPr lang="en-US" dirty="0">
              <a:solidFill>
                <a:srgbClr val="FFFFFF"/>
              </a:solidFill>
            </a:endParaRPr>
          </a:p>
        </p:txBody>
      </p:sp>
    </p:spTree>
    <p:extLst>
      <p:ext uri="{BB962C8B-B14F-4D97-AF65-F5344CB8AC3E}">
        <p14:creationId xmlns:p14="http://schemas.microsoft.com/office/powerpoint/2010/main" val="1443982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198438"/>
            <a:ext cx="6705600" cy="792162"/>
          </a:xfrm>
        </p:spPr>
        <p:txBody>
          <a:bodyPr/>
          <a:lstStyle/>
          <a:p>
            <a:r>
              <a:rPr lang="en-US" altLang="en-US" sz="3600" b="1" dirty="0" smtClean="0">
                <a:latin typeface="Calibri" pitchFamily="34" charset="0"/>
              </a:rPr>
              <a:t>ASD Roles in PPBE</a:t>
            </a:r>
          </a:p>
        </p:txBody>
      </p:sp>
      <p:sp>
        <p:nvSpPr>
          <p:cNvPr id="31747" name="TextBox 3"/>
          <p:cNvSpPr txBox="1">
            <a:spLocks noChangeArrowheads="1"/>
          </p:cNvSpPr>
          <p:nvPr/>
        </p:nvSpPr>
        <p:spPr bwMode="auto">
          <a:xfrm>
            <a:off x="152400" y="1828800"/>
            <a:ext cx="1123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 typeface="Arial" charset="0"/>
              <a:buNone/>
            </a:pPr>
            <a:r>
              <a:rPr lang="en-US" altLang="en-US" sz="1400" b="1"/>
              <a:t>EA &amp; CIO Strategy / Technical Assessment</a:t>
            </a:r>
          </a:p>
        </p:txBody>
      </p:sp>
      <p:sp>
        <p:nvSpPr>
          <p:cNvPr id="31748" name="TextBox 7"/>
          <p:cNvSpPr txBox="1">
            <a:spLocks noChangeArrowheads="1"/>
          </p:cNvSpPr>
          <p:nvPr/>
        </p:nvSpPr>
        <p:spPr bwMode="auto">
          <a:xfrm>
            <a:off x="1381125" y="1371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t>Planning</a:t>
            </a:r>
          </a:p>
        </p:txBody>
      </p:sp>
      <p:sp>
        <p:nvSpPr>
          <p:cNvPr id="31749" name="TextBox 8"/>
          <p:cNvSpPr txBox="1">
            <a:spLocks noChangeArrowheads="1"/>
          </p:cNvSpPr>
          <p:nvPr/>
        </p:nvSpPr>
        <p:spPr bwMode="auto">
          <a:xfrm>
            <a:off x="3235325" y="137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t>Programming</a:t>
            </a:r>
          </a:p>
        </p:txBody>
      </p:sp>
      <p:sp>
        <p:nvSpPr>
          <p:cNvPr id="31750" name="TextBox 9"/>
          <p:cNvSpPr txBox="1">
            <a:spLocks noChangeArrowheads="1"/>
          </p:cNvSpPr>
          <p:nvPr/>
        </p:nvSpPr>
        <p:spPr bwMode="auto">
          <a:xfrm>
            <a:off x="5113338" y="137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t>Budgeting</a:t>
            </a:r>
          </a:p>
        </p:txBody>
      </p:sp>
      <p:sp>
        <p:nvSpPr>
          <p:cNvPr id="31751" name="TextBox 10"/>
          <p:cNvSpPr txBox="1">
            <a:spLocks noChangeArrowheads="1"/>
          </p:cNvSpPr>
          <p:nvPr/>
        </p:nvSpPr>
        <p:spPr bwMode="auto">
          <a:xfrm>
            <a:off x="6842125" y="1371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t>Execution</a:t>
            </a:r>
          </a:p>
        </p:txBody>
      </p:sp>
      <p:sp>
        <p:nvSpPr>
          <p:cNvPr id="14" name="Rectangle 13"/>
          <p:cNvSpPr/>
          <p:nvPr/>
        </p:nvSpPr>
        <p:spPr>
          <a:xfrm>
            <a:off x="3235325" y="1828800"/>
            <a:ext cx="1447800" cy="1631950"/>
          </a:xfrm>
          <a:prstGeom prst="rect">
            <a:avLst/>
          </a:prstGeom>
        </p:spPr>
        <p:txBody>
          <a:bodyPr>
            <a:spAutoFit/>
          </a:bodyPr>
          <a:lstStyle/>
          <a:p>
            <a:pPr marL="171450" indent="-171450">
              <a:buFont typeface="Arial" panose="020B0604020202020204" pitchFamily="34" charset="0"/>
              <a:buChar char="•"/>
              <a:defRPr/>
            </a:pPr>
            <a:r>
              <a:rPr lang="en-US" sz="1000" dirty="0">
                <a:solidFill>
                  <a:schemeClr val="accent6"/>
                </a:solidFill>
              </a:rPr>
              <a:t>EA data to support program alignment</a:t>
            </a:r>
          </a:p>
          <a:p>
            <a:pPr marL="171450" indent="-171450">
              <a:buFont typeface="Arial" panose="020B0604020202020204" pitchFamily="34" charset="0"/>
              <a:buChar char="•"/>
              <a:defRPr/>
            </a:pPr>
            <a:r>
              <a:rPr lang="en-US" altLang="en-US" sz="1000" dirty="0">
                <a:solidFill>
                  <a:srgbClr val="FF0000"/>
                </a:solidFill>
              </a:rPr>
              <a:t>Leads assessments of alignment of proposed programs to Architecture to support P2 prioritization and decision activities</a:t>
            </a:r>
          </a:p>
          <a:p>
            <a:pPr marL="171450" indent="-171450">
              <a:buFont typeface="Arial" panose="020B0604020202020204" pitchFamily="34" charset="0"/>
              <a:buChar char="•"/>
              <a:defRPr/>
            </a:pPr>
            <a:endParaRPr lang="en-US" sz="1000" dirty="0">
              <a:solidFill>
                <a:schemeClr val="accent6"/>
              </a:solidFill>
            </a:endParaRPr>
          </a:p>
        </p:txBody>
      </p:sp>
      <p:sp>
        <p:nvSpPr>
          <p:cNvPr id="15" name="Rectangle 14"/>
          <p:cNvSpPr/>
          <p:nvPr/>
        </p:nvSpPr>
        <p:spPr>
          <a:xfrm>
            <a:off x="5113338" y="1828800"/>
            <a:ext cx="1447800" cy="1323975"/>
          </a:xfrm>
          <a:prstGeom prst="rect">
            <a:avLst/>
          </a:prstGeom>
        </p:spPr>
        <p:txBody>
          <a:bodyPr>
            <a:spAutoFit/>
          </a:bodyPr>
          <a:lstStyle/>
          <a:p>
            <a:pPr marL="171450" indent="-171450">
              <a:buFont typeface="Arial" panose="020B0604020202020204" pitchFamily="34" charset="0"/>
              <a:buChar char="•"/>
              <a:defRPr/>
            </a:pPr>
            <a:r>
              <a:rPr lang="en-US" sz="1000" dirty="0">
                <a:solidFill>
                  <a:schemeClr val="accent6"/>
                </a:solidFill>
              </a:rPr>
              <a:t>EA data to support budget alignment</a:t>
            </a:r>
          </a:p>
          <a:p>
            <a:pPr marL="171450" indent="-171450">
              <a:buFont typeface="Arial" panose="020B0604020202020204" pitchFamily="34" charset="0"/>
              <a:buChar char="•"/>
              <a:defRPr/>
            </a:pPr>
            <a:r>
              <a:rPr lang="en-US" altLang="en-US" sz="1000" dirty="0">
                <a:solidFill>
                  <a:srgbClr val="FF0000"/>
                </a:solidFill>
              </a:rPr>
              <a:t>Leads EA assessments of proposed programs to support Budget formulation</a:t>
            </a:r>
          </a:p>
          <a:p>
            <a:pPr marL="171450" indent="-171450">
              <a:buFont typeface="Arial" panose="020B0604020202020204" pitchFamily="34" charset="0"/>
              <a:buChar char="•"/>
              <a:defRPr/>
            </a:pPr>
            <a:endParaRPr lang="en-US" sz="1000" dirty="0">
              <a:solidFill>
                <a:schemeClr val="accent6"/>
              </a:solidFill>
            </a:endParaRPr>
          </a:p>
        </p:txBody>
      </p:sp>
      <p:sp>
        <p:nvSpPr>
          <p:cNvPr id="16" name="Rectangle 15"/>
          <p:cNvSpPr/>
          <p:nvPr/>
        </p:nvSpPr>
        <p:spPr>
          <a:xfrm>
            <a:off x="6842125" y="1828800"/>
            <a:ext cx="1828800" cy="1938338"/>
          </a:xfrm>
          <a:prstGeom prst="rect">
            <a:avLst/>
          </a:prstGeom>
        </p:spPr>
        <p:txBody>
          <a:bodyPr>
            <a:spAutoFit/>
          </a:bodyPr>
          <a:lstStyle/>
          <a:p>
            <a:pPr marL="171450" indent="-171450">
              <a:buFont typeface="Arial" panose="020B0604020202020204" pitchFamily="34" charset="0"/>
              <a:buChar char="•"/>
              <a:defRPr/>
            </a:pPr>
            <a:r>
              <a:rPr lang="en-US" sz="1000" dirty="0">
                <a:solidFill>
                  <a:schemeClr val="accent6"/>
                </a:solidFill>
              </a:rPr>
              <a:t>EA data (compliance criteria) to support solution alignment</a:t>
            </a:r>
          </a:p>
          <a:p>
            <a:pPr marL="171450" indent="-171450">
              <a:buFont typeface="Arial" panose="020B0604020202020204" pitchFamily="34" charset="0"/>
              <a:buChar char="•"/>
              <a:defRPr/>
            </a:pPr>
            <a:r>
              <a:rPr lang="en-US" sz="1000" dirty="0">
                <a:solidFill>
                  <a:schemeClr val="accent6"/>
                </a:solidFill>
              </a:rPr>
              <a:t>Leads assessments of compliance of  solutions to EA, Design Patterns and standards to support PMAS Milestone decisions</a:t>
            </a:r>
          </a:p>
          <a:p>
            <a:pPr marL="171450" indent="-171450">
              <a:buFont typeface="Arial" panose="020B0604020202020204" pitchFamily="34" charset="0"/>
              <a:buChar char="•"/>
              <a:defRPr/>
            </a:pPr>
            <a:r>
              <a:rPr lang="en-US" sz="1000" dirty="0">
                <a:solidFill>
                  <a:srgbClr val="FF0000"/>
                </a:solidFill>
              </a:rPr>
              <a:t>Assesses systems in production (legacy) for EA Alignment</a:t>
            </a:r>
          </a:p>
          <a:p>
            <a:pPr marL="171450" indent="-171450">
              <a:buFont typeface="Arial" panose="020B0604020202020204" pitchFamily="34" charset="0"/>
              <a:buChar char="•"/>
              <a:defRPr/>
            </a:pPr>
            <a:endParaRPr lang="en-US" sz="1000" dirty="0">
              <a:solidFill>
                <a:schemeClr val="accent6"/>
              </a:solidFill>
            </a:endParaRPr>
          </a:p>
        </p:txBody>
      </p:sp>
      <p:sp>
        <p:nvSpPr>
          <p:cNvPr id="31755" name="TextBox 5"/>
          <p:cNvSpPr txBox="1">
            <a:spLocks noChangeArrowheads="1"/>
          </p:cNvSpPr>
          <p:nvPr/>
        </p:nvSpPr>
        <p:spPr bwMode="auto">
          <a:xfrm>
            <a:off x="57150" y="3657600"/>
            <a:ext cx="1219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400" b="1"/>
              <a:t>Business Product Mgmt</a:t>
            </a:r>
          </a:p>
        </p:txBody>
      </p:sp>
      <p:sp>
        <p:nvSpPr>
          <p:cNvPr id="17" name="Rectangle 16"/>
          <p:cNvSpPr/>
          <p:nvPr/>
        </p:nvSpPr>
        <p:spPr>
          <a:xfrm>
            <a:off x="3216275" y="3657600"/>
            <a:ext cx="1930400" cy="1016000"/>
          </a:xfrm>
          <a:prstGeom prst="rect">
            <a:avLst/>
          </a:prstGeom>
        </p:spPr>
        <p:txBody>
          <a:bodyPr>
            <a:spAutoFit/>
          </a:bodyPr>
          <a:lstStyle/>
          <a:p>
            <a:pPr marL="171450" indent="-171450">
              <a:buFont typeface="Arial" panose="020B0604020202020204" pitchFamily="34" charset="0"/>
              <a:buChar char="•"/>
              <a:defRPr/>
            </a:pPr>
            <a:r>
              <a:rPr lang="en-US" sz="1000" dirty="0">
                <a:solidFill>
                  <a:schemeClr val="tx2">
                    <a:lumMod val="60000"/>
                    <a:lumOff val="40000"/>
                  </a:schemeClr>
                </a:solidFill>
              </a:rPr>
              <a:t>OI&amp;T liaison to Admins for program development</a:t>
            </a:r>
          </a:p>
          <a:p>
            <a:pPr marL="171450" indent="-171450">
              <a:buFont typeface="Arial" panose="020B0604020202020204" pitchFamily="34" charset="0"/>
              <a:buChar char="•"/>
              <a:defRPr/>
            </a:pPr>
            <a:r>
              <a:rPr lang="en-US" sz="1000" dirty="0">
                <a:solidFill>
                  <a:srgbClr val="FF0000"/>
                </a:solidFill>
              </a:rPr>
              <a:t>Alternatives analyses, cost estimates, </a:t>
            </a:r>
          </a:p>
          <a:p>
            <a:pPr marL="171450" indent="-171450">
              <a:buFont typeface="Arial" panose="020B0604020202020204" pitchFamily="34" charset="0"/>
              <a:buChar char="•"/>
              <a:defRPr/>
            </a:pPr>
            <a:r>
              <a:rPr lang="en-US" sz="1000" dirty="0">
                <a:solidFill>
                  <a:srgbClr val="FF0000"/>
                </a:solidFill>
              </a:rPr>
              <a:t>Recommended </a:t>
            </a:r>
            <a:r>
              <a:rPr lang="en-US" sz="1000" u="sng" dirty="0">
                <a:solidFill>
                  <a:srgbClr val="FF0000"/>
                </a:solidFill>
              </a:rPr>
              <a:t>and monitor </a:t>
            </a:r>
            <a:r>
              <a:rPr lang="en-US" sz="1000" dirty="0">
                <a:solidFill>
                  <a:srgbClr val="FF0000"/>
                </a:solidFill>
              </a:rPr>
              <a:t>performance measures  </a:t>
            </a:r>
          </a:p>
        </p:txBody>
      </p:sp>
      <p:sp>
        <p:nvSpPr>
          <p:cNvPr id="31757" name="Rectangle 22"/>
          <p:cNvSpPr>
            <a:spLocks noChangeArrowheads="1"/>
          </p:cNvSpPr>
          <p:nvPr/>
        </p:nvSpPr>
        <p:spPr bwMode="auto">
          <a:xfrm>
            <a:off x="6823075" y="3657600"/>
            <a:ext cx="21891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000">
                <a:solidFill>
                  <a:srgbClr val="FF0000"/>
                </a:solidFill>
              </a:rPr>
              <a:t>Provides solution architectures to PD for code development</a:t>
            </a:r>
          </a:p>
          <a:p>
            <a:pPr eaLnBrk="1" hangingPunct="1">
              <a:spcBef>
                <a:spcPct val="0"/>
              </a:spcBef>
            </a:pPr>
            <a:r>
              <a:rPr lang="en-US" altLang="en-US" sz="1000">
                <a:solidFill>
                  <a:srgbClr val="FF0000"/>
                </a:solidFill>
              </a:rPr>
              <a:t>Designs and maintains business oriented enterprise services</a:t>
            </a:r>
          </a:p>
          <a:p>
            <a:pPr eaLnBrk="1" hangingPunct="1">
              <a:spcBef>
                <a:spcPct val="0"/>
              </a:spcBef>
            </a:pPr>
            <a:r>
              <a:rPr lang="en-US" altLang="en-US" sz="1000">
                <a:solidFill>
                  <a:srgbClr val="FF0000"/>
                </a:solidFill>
              </a:rPr>
              <a:t>Designs and maintains information sharing environment</a:t>
            </a:r>
          </a:p>
          <a:p>
            <a:pPr eaLnBrk="1" hangingPunct="1">
              <a:spcBef>
                <a:spcPct val="0"/>
              </a:spcBef>
            </a:pPr>
            <a:r>
              <a:rPr lang="en-US" altLang="en-US" sz="1000">
                <a:solidFill>
                  <a:srgbClr val="FF0000"/>
                </a:solidFill>
              </a:rPr>
              <a:t>Technical input for </a:t>
            </a:r>
            <a:r>
              <a:rPr lang="en-US" altLang="en-US" sz="1000" b="1">
                <a:solidFill>
                  <a:srgbClr val="FF0000"/>
                </a:solidFill>
              </a:rPr>
              <a:t>Program Operating Plans</a:t>
            </a:r>
          </a:p>
          <a:p>
            <a:pPr eaLnBrk="1" hangingPunct="1">
              <a:spcBef>
                <a:spcPct val="0"/>
              </a:spcBef>
            </a:pPr>
            <a:endParaRPr lang="en-US" altLang="en-US" sz="1000" b="1">
              <a:solidFill>
                <a:srgbClr val="FF0000"/>
              </a:solidFill>
            </a:endParaRPr>
          </a:p>
        </p:txBody>
      </p:sp>
      <p:sp>
        <p:nvSpPr>
          <p:cNvPr id="31758" name="Rectangle 24"/>
          <p:cNvSpPr>
            <a:spLocks noChangeArrowheads="1"/>
          </p:cNvSpPr>
          <p:nvPr/>
        </p:nvSpPr>
        <p:spPr bwMode="auto">
          <a:xfrm>
            <a:off x="5094288" y="3657600"/>
            <a:ext cx="152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000">
                <a:solidFill>
                  <a:srgbClr val="FF0000"/>
                </a:solidFill>
              </a:rPr>
              <a:t>Provides technical basis of estimate to support budget formulation</a:t>
            </a:r>
          </a:p>
          <a:p>
            <a:pPr eaLnBrk="1" hangingPunct="1">
              <a:spcBef>
                <a:spcPct val="0"/>
              </a:spcBef>
            </a:pPr>
            <a:r>
              <a:rPr lang="en-US" altLang="en-US" sz="1000" u="sng">
                <a:solidFill>
                  <a:srgbClr val="FF0000"/>
                </a:solidFill>
              </a:rPr>
              <a:t>Provide economic justification estimates (ROI, Net Benefits) to support budget formulation</a:t>
            </a:r>
          </a:p>
        </p:txBody>
      </p:sp>
      <p:sp>
        <p:nvSpPr>
          <p:cNvPr id="31759" name="TextBox 6"/>
          <p:cNvSpPr txBox="1">
            <a:spLocks noChangeArrowheads="1"/>
          </p:cNvSpPr>
          <p:nvPr/>
        </p:nvSpPr>
        <p:spPr bwMode="auto">
          <a:xfrm>
            <a:off x="152400" y="5156200"/>
            <a:ext cx="1143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en-US" altLang="en-US" sz="1400" b="1"/>
              <a:t>Technology Strategy</a:t>
            </a:r>
          </a:p>
          <a:p>
            <a:pPr algn="ctr" eaLnBrk="1" hangingPunct="1">
              <a:spcBef>
                <a:spcPct val="0"/>
              </a:spcBef>
              <a:buFontTx/>
              <a:buNone/>
            </a:pPr>
            <a:r>
              <a:rPr lang="en-US" altLang="en-US" sz="1400" b="1"/>
              <a:t> &amp; Platform Mgmt</a:t>
            </a:r>
          </a:p>
          <a:p>
            <a:pPr algn="ctr" eaLnBrk="1" hangingPunct="1">
              <a:spcBef>
                <a:spcPct val="0"/>
              </a:spcBef>
              <a:buFontTx/>
              <a:buNone/>
            </a:pPr>
            <a:endParaRPr lang="en-US" altLang="en-US" sz="1400" b="1"/>
          </a:p>
        </p:txBody>
      </p:sp>
      <p:sp>
        <p:nvSpPr>
          <p:cNvPr id="31760" name="Rectangle 18"/>
          <p:cNvSpPr>
            <a:spLocks noChangeArrowheads="1"/>
          </p:cNvSpPr>
          <p:nvPr/>
        </p:nvSpPr>
        <p:spPr bwMode="auto">
          <a:xfrm>
            <a:off x="3235325" y="5156200"/>
            <a:ext cx="2209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000">
                <a:solidFill>
                  <a:srgbClr val="FF0000"/>
                </a:solidFill>
              </a:rPr>
              <a:t>OI&amp;T lead for program development for infrastructure programs:  alternatives analyses, cost estimates, recommended performance measures  </a:t>
            </a:r>
          </a:p>
          <a:p>
            <a:pPr eaLnBrk="1" hangingPunct="1">
              <a:spcBef>
                <a:spcPct val="0"/>
              </a:spcBef>
            </a:pPr>
            <a:r>
              <a:rPr lang="en-US" altLang="en-US" sz="1000" u="sng">
                <a:solidFill>
                  <a:srgbClr val="FF0000"/>
                </a:solidFill>
              </a:rPr>
              <a:t>Conduct a method of examining cost and performance of steady-state Information Technology (IT) investments</a:t>
            </a:r>
          </a:p>
        </p:txBody>
      </p:sp>
      <p:sp>
        <p:nvSpPr>
          <p:cNvPr id="2" name="Rectangle 11"/>
          <p:cNvSpPr>
            <a:spLocks noChangeArrowheads="1"/>
          </p:cNvSpPr>
          <p:nvPr/>
        </p:nvSpPr>
        <p:spPr bwMode="auto">
          <a:xfrm>
            <a:off x="1238250" y="18288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en-US" altLang="en-US" sz="1000" dirty="0" smtClean="0"/>
              <a:t>Represents CIO in VA Strategic Planning</a:t>
            </a:r>
          </a:p>
          <a:p>
            <a:pPr eaLnBrk="1" hangingPunct="1">
              <a:spcBef>
                <a:spcPct val="0"/>
              </a:spcBef>
              <a:defRPr/>
            </a:pPr>
            <a:r>
              <a:rPr lang="en-US" altLang="en-US" sz="1000" dirty="0" smtClean="0"/>
              <a:t>CIO Strategy</a:t>
            </a:r>
          </a:p>
          <a:p>
            <a:pPr eaLnBrk="1" hangingPunct="1">
              <a:spcBef>
                <a:spcPct val="0"/>
              </a:spcBef>
              <a:defRPr/>
            </a:pPr>
            <a:r>
              <a:rPr lang="en-US" altLang="en-US" sz="1000" dirty="0" smtClean="0"/>
              <a:t>IRM Strat Plan, Enterprise </a:t>
            </a:r>
          </a:p>
          <a:p>
            <a:pPr marL="0" indent="0" eaLnBrk="1" hangingPunct="1">
              <a:spcBef>
                <a:spcPct val="0"/>
              </a:spcBef>
              <a:buFont typeface="Arial" charset="0"/>
              <a:buNone/>
              <a:defRPr/>
            </a:pPr>
            <a:r>
              <a:rPr lang="en-US" altLang="en-US" sz="1000" dirty="0" smtClean="0"/>
              <a:t>      Roadmap</a:t>
            </a:r>
          </a:p>
          <a:p>
            <a:pPr eaLnBrk="1" hangingPunct="1">
              <a:spcBef>
                <a:spcPct val="0"/>
              </a:spcBef>
              <a:defRPr/>
            </a:pPr>
            <a:r>
              <a:rPr lang="en-US" altLang="en-US" sz="1000" dirty="0" smtClean="0"/>
              <a:t>IT MY Planning Guidance</a:t>
            </a:r>
          </a:p>
        </p:txBody>
      </p:sp>
      <p:sp>
        <p:nvSpPr>
          <p:cNvPr id="21" name="Rectangle 20"/>
          <p:cNvSpPr/>
          <p:nvPr/>
        </p:nvSpPr>
        <p:spPr>
          <a:xfrm>
            <a:off x="1219200" y="3657600"/>
            <a:ext cx="1828800" cy="708025"/>
          </a:xfrm>
          <a:prstGeom prst="rect">
            <a:avLst/>
          </a:prstGeom>
        </p:spPr>
        <p:txBody>
          <a:bodyPr>
            <a:spAutoFit/>
          </a:bodyPr>
          <a:lstStyle/>
          <a:p>
            <a:pPr marL="171450" indent="-171450">
              <a:buFont typeface="Arial" panose="020B0604020202020204" pitchFamily="34" charset="0"/>
              <a:buChar char="•"/>
              <a:defRPr/>
            </a:pPr>
            <a:r>
              <a:rPr lang="en-US" sz="1000" dirty="0">
                <a:solidFill>
                  <a:schemeClr val="tx2">
                    <a:lumMod val="60000"/>
                    <a:lumOff val="40000"/>
                  </a:schemeClr>
                </a:solidFill>
              </a:rPr>
              <a:t>Develops VA Mission Application Strategy</a:t>
            </a:r>
          </a:p>
          <a:p>
            <a:pPr marL="171450" indent="-171450">
              <a:buFont typeface="Arial" panose="020B0604020202020204" pitchFamily="34" charset="0"/>
              <a:buChar char="•"/>
              <a:defRPr/>
            </a:pPr>
            <a:r>
              <a:rPr lang="en-US" sz="1000" dirty="0">
                <a:solidFill>
                  <a:srgbClr val="FF0000"/>
                </a:solidFill>
              </a:rPr>
              <a:t>Builds and maintains Mission Divestiture Plan</a:t>
            </a:r>
          </a:p>
        </p:txBody>
      </p:sp>
      <p:sp>
        <p:nvSpPr>
          <p:cNvPr id="31763" name="Rectangle 19"/>
          <p:cNvSpPr>
            <a:spLocks noChangeArrowheads="1"/>
          </p:cNvSpPr>
          <p:nvPr/>
        </p:nvSpPr>
        <p:spPr bwMode="auto">
          <a:xfrm>
            <a:off x="1238250" y="5156200"/>
            <a:ext cx="2006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000"/>
              <a:t>VA Technology Strategy</a:t>
            </a:r>
          </a:p>
          <a:p>
            <a:pPr eaLnBrk="1" hangingPunct="1">
              <a:spcBef>
                <a:spcPct val="0"/>
              </a:spcBef>
            </a:pPr>
            <a:r>
              <a:rPr lang="en-US" altLang="en-US" sz="1000"/>
              <a:t>VA Enterprise Shared Services Strategy</a:t>
            </a:r>
          </a:p>
          <a:p>
            <a:pPr eaLnBrk="1" hangingPunct="1">
              <a:spcBef>
                <a:spcPct val="0"/>
              </a:spcBef>
            </a:pPr>
            <a:r>
              <a:rPr lang="en-US" altLang="en-US" sz="1000">
                <a:solidFill>
                  <a:srgbClr val="FF0000"/>
                </a:solidFill>
              </a:rPr>
              <a:t>Assists in developing VA Technology Strategy</a:t>
            </a:r>
          </a:p>
          <a:p>
            <a:pPr eaLnBrk="1" hangingPunct="1">
              <a:spcBef>
                <a:spcPct val="0"/>
              </a:spcBef>
            </a:pPr>
            <a:r>
              <a:rPr lang="en-US" altLang="en-US" sz="1000">
                <a:solidFill>
                  <a:srgbClr val="FF0000"/>
                </a:solidFill>
              </a:rPr>
              <a:t>Builds and maintains Infrastructure Optimization Plan</a:t>
            </a:r>
          </a:p>
        </p:txBody>
      </p:sp>
      <p:sp>
        <p:nvSpPr>
          <p:cNvPr id="13335" name="Rectangle 23"/>
          <p:cNvSpPr>
            <a:spLocks noChangeArrowheads="1"/>
          </p:cNvSpPr>
          <p:nvPr/>
        </p:nvSpPr>
        <p:spPr bwMode="auto">
          <a:xfrm>
            <a:off x="6842125" y="5105400"/>
            <a:ext cx="210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en-US" sz="1000" dirty="0" smtClean="0">
                <a:solidFill>
                  <a:schemeClr val="accent6"/>
                </a:solidFill>
              </a:rPr>
              <a:t>Provides Design Patterns to guide Solution Architectures</a:t>
            </a:r>
          </a:p>
          <a:p>
            <a:pPr eaLnBrk="1" hangingPunct="1">
              <a:spcBef>
                <a:spcPct val="0"/>
              </a:spcBef>
              <a:defRPr/>
            </a:pPr>
            <a:r>
              <a:rPr lang="en-US" altLang="en-US" sz="1000" dirty="0" smtClean="0">
                <a:solidFill>
                  <a:srgbClr val="FF0000"/>
                </a:solidFill>
              </a:rPr>
              <a:t>Provides solution architectures to SDE for implementation</a:t>
            </a:r>
          </a:p>
          <a:p>
            <a:pPr eaLnBrk="1" hangingPunct="1">
              <a:spcBef>
                <a:spcPct val="0"/>
              </a:spcBef>
              <a:defRPr/>
            </a:pPr>
            <a:r>
              <a:rPr lang="en-US" altLang="en-US" sz="1000" dirty="0" smtClean="0">
                <a:solidFill>
                  <a:srgbClr val="FF0000"/>
                </a:solidFill>
              </a:rPr>
              <a:t>Designs and maintains enterprise infrastructure services</a:t>
            </a:r>
          </a:p>
          <a:p>
            <a:pPr eaLnBrk="1" hangingPunct="1">
              <a:spcBef>
                <a:spcPct val="0"/>
              </a:spcBef>
              <a:defRPr/>
            </a:pPr>
            <a:r>
              <a:rPr lang="en-US" altLang="en-US" sz="1000" dirty="0" smtClean="0">
                <a:solidFill>
                  <a:srgbClr val="FF0000"/>
                </a:solidFill>
              </a:rPr>
              <a:t>Designs VA data management environment</a:t>
            </a:r>
          </a:p>
        </p:txBody>
      </p:sp>
      <p:sp>
        <p:nvSpPr>
          <p:cNvPr id="31765" name="Rectangle 25"/>
          <p:cNvSpPr>
            <a:spLocks noChangeArrowheads="1"/>
          </p:cNvSpPr>
          <p:nvPr/>
        </p:nvSpPr>
        <p:spPr bwMode="auto">
          <a:xfrm>
            <a:off x="5113338" y="5156200"/>
            <a:ext cx="1570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000">
                <a:solidFill>
                  <a:srgbClr val="FF0000"/>
                </a:solidFill>
              </a:rPr>
              <a:t>Provides technical basis of estimate to support budget formulation</a:t>
            </a:r>
          </a:p>
        </p:txBody>
      </p:sp>
      <p:sp>
        <p:nvSpPr>
          <p:cNvPr id="28" name="Rectangle 27"/>
          <p:cNvSpPr/>
          <p:nvPr/>
        </p:nvSpPr>
        <p:spPr>
          <a:xfrm>
            <a:off x="7005638" y="152400"/>
            <a:ext cx="1981200" cy="830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035800" y="152400"/>
            <a:ext cx="2032000" cy="830263"/>
          </a:xfrm>
          <a:prstGeom prst="rect">
            <a:avLst/>
          </a:prstGeom>
        </p:spPr>
        <p:txBody>
          <a:bodyPr>
            <a:spAutoFit/>
          </a:bodyPr>
          <a:lstStyle/>
          <a:p>
            <a:pPr>
              <a:defRPr/>
            </a:pPr>
            <a:r>
              <a:rPr lang="en-US" sz="1200" b="1" dirty="0">
                <a:solidFill>
                  <a:srgbClr val="FF0000"/>
                </a:solidFill>
              </a:rPr>
              <a:t>Not Resourced</a:t>
            </a:r>
          </a:p>
          <a:p>
            <a:pPr>
              <a:defRPr/>
            </a:pPr>
            <a:r>
              <a:rPr lang="en-US" sz="1200" b="1" dirty="0">
                <a:solidFill>
                  <a:schemeClr val="accent6"/>
                </a:solidFill>
              </a:rPr>
              <a:t>Partially Resourced</a:t>
            </a:r>
          </a:p>
          <a:p>
            <a:pPr>
              <a:defRPr/>
            </a:pPr>
            <a:r>
              <a:rPr lang="en-US" sz="1200" b="1" dirty="0">
                <a:solidFill>
                  <a:schemeClr val="tx2">
                    <a:lumMod val="60000"/>
                    <a:lumOff val="40000"/>
                  </a:schemeClr>
                </a:solidFill>
              </a:rPr>
              <a:t>Resourced only for Health applications</a:t>
            </a:r>
          </a:p>
        </p:txBody>
      </p: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5" name="Footer Placeholder 4"/>
          <p:cNvSpPr>
            <a:spLocks noGrp="1"/>
          </p:cNvSpPr>
          <p:nvPr>
            <p:ph type="ftr" sz="quarter" idx="11"/>
          </p:nvPr>
        </p:nvSpPr>
        <p:spPr/>
        <p:txBody>
          <a:bodyPr/>
          <a:lstStyle/>
          <a:p>
            <a:pPr>
              <a:defRPr/>
            </a:pPr>
            <a:r>
              <a:rPr lang="en-US" smtClean="0"/>
              <a:t>v4</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45</a:t>
            </a:fld>
            <a:endParaRPr lang="en-US" dirty="0"/>
          </a:p>
        </p:txBody>
      </p:sp>
    </p:spTree>
    <p:extLst>
      <p:ext uri="{BB962C8B-B14F-4D97-AF65-F5344CB8AC3E}">
        <p14:creationId xmlns:p14="http://schemas.microsoft.com/office/powerpoint/2010/main" val="46837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4"/>
          <p:cNvSpPr>
            <a:spLocks noGrp="1" noChangeArrowheads="1"/>
          </p:cNvSpPr>
          <p:nvPr>
            <p:ph type="dt" sz="half" idx="10"/>
          </p:nvPr>
        </p:nvSpPr>
        <p:spPr>
          <a:ln/>
        </p:spPr>
        <p:txBody>
          <a:bodyPr/>
          <a:lstStyle/>
          <a:p>
            <a:r>
              <a:rPr lang="en-US" smtClean="0"/>
              <a:t>6/9/2014</a:t>
            </a:r>
            <a:endParaRPr lang="en-US"/>
          </a:p>
        </p:txBody>
      </p:sp>
      <p:sp>
        <p:nvSpPr>
          <p:cNvPr id="157" name="Rectangle 5"/>
          <p:cNvSpPr>
            <a:spLocks noGrp="1" noChangeArrowheads="1"/>
          </p:cNvSpPr>
          <p:nvPr>
            <p:ph type="ftr" sz="quarter" idx="11"/>
          </p:nvPr>
        </p:nvSpPr>
        <p:spPr>
          <a:ln/>
        </p:spPr>
        <p:txBody>
          <a:bodyPr/>
          <a:lstStyle/>
          <a:p>
            <a:r>
              <a:rPr lang="en-US" smtClean="0"/>
              <a:t>v4</a:t>
            </a:r>
            <a:endParaRPr lang="en-US"/>
          </a:p>
        </p:txBody>
      </p:sp>
      <p:sp>
        <p:nvSpPr>
          <p:cNvPr id="158" name="Rectangle 6"/>
          <p:cNvSpPr>
            <a:spLocks noGrp="1" noChangeArrowheads="1"/>
          </p:cNvSpPr>
          <p:nvPr>
            <p:ph type="sldNum" sz="quarter" idx="12"/>
          </p:nvPr>
        </p:nvSpPr>
        <p:spPr>
          <a:ln/>
        </p:spPr>
        <p:txBody>
          <a:bodyPr/>
          <a:lstStyle/>
          <a:p>
            <a:pPr>
              <a:defRPr/>
            </a:pPr>
            <a:fld id="{05CBC069-A994-40ED-9DF0-FA6ACA788ABF}" type="slidenum">
              <a:rPr lang="en-US"/>
              <a:pPr>
                <a:defRPr/>
              </a:pPr>
              <a:t>5</a:t>
            </a:fld>
            <a:endParaRPr lang="en-US"/>
          </a:p>
        </p:txBody>
      </p:sp>
      <p:sp>
        <p:nvSpPr>
          <p:cNvPr id="339972"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39973"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39974"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39975"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39976"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39978"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39979"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39980" name="Group 6"/>
          <p:cNvGrpSpPr>
            <a:grpSpLocks/>
          </p:cNvGrpSpPr>
          <p:nvPr/>
        </p:nvGrpSpPr>
        <p:grpSpPr bwMode="auto">
          <a:xfrm>
            <a:off x="6492875" y="5632450"/>
            <a:ext cx="1477963" cy="203200"/>
            <a:chOff x="4577" y="3832"/>
            <a:chExt cx="931" cy="133"/>
          </a:xfrm>
        </p:grpSpPr>
        <p:sp>
          <p:nvSpPr>
            <p:cNvPr id="339981"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39982"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39983"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39984"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39985"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39986"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39987"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39988"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39993"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39994"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39999"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0003"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0004"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0007"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0008"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0009"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10"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11"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0012"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13"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14"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0016"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0018"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0023"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0024"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25"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26" name="Rectangle 63"/>
          <p:cNvSpPr>
            <a:spLocks noChangeArrowheads="1"/>
          </p:cNvSpPr>
          <p:nvPr/>
        </p:nvSpPr>
        <p:spPr bwMode="auto">
          <a:xfrm>
            <a:off x="228600" y="152400"/>
            <a:ext cx="8686800" cy="387350"/>
          </a:xfrm>
          <a:prstGeom prst="rect">
            <a:avLst/>
          </a:prstGeom>
          <a:noFill/>
          <a:ln w="9525">
            <a:noFill/>
            <a:miter lim="800000"/>
            <a:headEnd/>
            <a:tailEnd/>
          </a:ln>
        </p:spPr>
        <p:txBody>
          <a:bodyPr anchor="ctr"/>
          <a:lstStyle/>
          <a:p>
            <a:pPr algn="ctr" eaLnBrk="0" hangingPunct="0"/>
            <a:r>
              <a:rPr lang="en-US" sz="2000" b="1">
                <a:solidFill>
                  <a:schemeClr val="tx2"/>
                </a:solidFill>
              </a:rPr>
              <a:t>“Line of Sight: Business Process Improvement with IT Investments</a:t>
            </a:r>
          </a:p>
        </p:txBody>
      </p:sp>
      <p:sp>
        <p:nvSpPr>
          <p:cNvPr id="340027"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0028"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340029"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a:t>SPIs</a:t>
            </a:r>
          </a:p>
        </p:txBody>
      </p:sp>
      <p:sp>
        <p:nvSpPr>
          <p:cNvPr id="340030"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31"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32"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33"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34"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35"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36"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37"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38"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39"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40"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41"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42"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43"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44"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45"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46"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47"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48"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49"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50"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51"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52"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53"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54"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55"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56"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57"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58"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59"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60"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61"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62"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63"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64"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65"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66"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67"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68"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69"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70"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71"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72"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73"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74"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75"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76"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77"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78"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79"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80"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81"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82"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83"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84"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85"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86"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87"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88"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89"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90"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91"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092"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093"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094"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095"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096"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097"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098"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099"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00"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01"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02"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03"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04"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05"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06"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07"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08"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09"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10"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11"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12"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13"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14"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15"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16"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17"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0118"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0119"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0120"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0121"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0122"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0123"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0124"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0125"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159" name="Rectangle 158"/>
          <p:cNvSpPr/>
          <p:nvPr/>
        </p:nvSpPr>
        <p:spPr>
          <a:xfrm>
            <a:off x="5556189" y="609600"/>
            <a:ext cx="3435411" cy="1384995"/>
          </a:xfrm>
          <a:prstGeom prst="rect">
            <a:avLst/>
          </a:prstGeom>
          <a:noFill/>
        </p:spPr>
        <p:txBody>
          <a:bodyPr wrap="square" lIns="91440" tIns="45720" rIns="91440" bIns="45720">
            <a:spAutoFit/>
          </a:bodyPr>
          <a:lstStyle/>
          <a:p>
            <a:pPr algn="ctr"/>
            <a:r>
              <a:rPr lang="en-US" sz="2800" b="1" i="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Moving Toward Capability Based Budgeting</a:t>
            </a:r>
            <a:endParaRPr lang="en-US" sz="28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9242792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AE1B32BF-8309-4BBA-A34F-21F41E825582}" type="slidenum">
              <a:rPr lang="en-US"/>
              <a:pPr>
                <a:defRPr/>
              </a:pPr>
              <a:t>6</a:t>
            </a:fld>
            <a:endParaRPr lang="en-US"/>
          </a:p>
        </p:txBody>
      </p:sp>
      <p:sp>
        <p:nvSpPr>
          <p:cNvPr id="340994"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0995"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0996"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0997"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0998"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1000"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1001"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1002" name="Group 6"/>
          <p:cNvGrpSpPr>
            <a:grpSpLocks/>
          </p:cNvGrpSpPr>
          <p:nvPr/>
        </p:nvGrpSpPr>
        <p:grpSpPr bwMode="auto">
          <a:xfrm>
            <a:off x="6492875" y="5632450"/>
            <a:ext cx="1477963" cy="203200"/>
            <a:chOff x="4577" y="3832"/>
            <a:chExt cx="931" cy="133"/>
          </a:xfrm>
        </p:grpSpPr>
        <p:sp>
          <p:nvSpPr>
            <p:cNvPr id="341003"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1004"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1005"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1006"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1007"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1008"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1009"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1010"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1015"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16"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1021"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1025"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1026"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1029"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1030"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1031"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32"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33"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1034"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35"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36"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1038"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1040"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1045"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1046"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47"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48" name="Rectangle 63"/>
          <p:cNvSpPr>
            <a:spLocks noChangeArrowheads="1"/>
          </p:cNvSpPr>
          <p:nvPr/>
        </p:nvSpPr>
        <p:spPr bwMode="auto">
          <a:xfrm>
            <a:off x="228600" y="152400"/>
            <a:ext cx="8686800" cy="387350"/>
          </a:xfrm>
          <a:prstGeom prst="rect">
            <a:avLst/>
          </a:prstGeom>
          <a:noFill/>
          <a:ln w="9525">
            <a:noFill/>
            <a:miter lim="800000"/>
            <a:headEnd/>
            <a:tailEnd/>
          </a:ln>
        </p:spPr>
        <p:txBody>
          <a:bodyPr anchor="ctr"/>
          <a:lstStyle/>
          <a:p>
            <a:pPr algn="ctr" eaLnBrk="0" hangingPunct="0"/>
            <a:r>
              <a:rPr lang="en-US" sz="2000" b="1">
                <a:solidFill>
                  <a:schemeClr val="tx2"/>
                </a:solidFill>
              </a:rPr>
              <a:t>“Line of Sight: Business Process Improvement with IT Investments</a:t>
            </a:r>
          </a:p>
        </p:txBody>
      </p:sp>
      <p:sp>
        <p:nvSpPr>
          <p:cNvPr id="341049"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1050"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341051"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a:t>SPIs</a:t>
            </a:r>
          </a:p>
        </p:txBody>
      </p:sp>
      <p:sp>
        <p:nvSpPr>
          <p:cNvPr id="341052"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53"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54"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55"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56"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57"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58"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59"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60"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61"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62"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63"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64"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65"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66"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67"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68"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69"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70"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71"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72"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73"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74"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75"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76"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77"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78"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79"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80"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81"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82"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83"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84"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85"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86"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87"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88"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89"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90"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91"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092"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093"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094"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095"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096"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097"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098"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099"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00"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01"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02"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03"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04"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05"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06"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07"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08"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09"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10"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11"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12"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13"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14"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15"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16"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17"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18"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19"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20"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21"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22"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23"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24"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25"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26"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27"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28"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29"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30"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31"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32"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33"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34"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35"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36"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37"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38"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39"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40"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1141"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1142"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1143"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1144"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1145"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1146"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1147"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1148" name="Oval 156"/>
          <p:cNvSpPr>
            <a:spLocks noChangeArrowheads="1"/>
          </p:cNvSpPr>
          <p:nvPr/>
        </p:nvSpPr>
        <p:spPr bwMode="auto">
          <a:xfrm>
            <a:off x="1524000" y="5181600"/>
            <a:ext cx="2971800" cy="838200"/>
          </a:xfrm>
          <a:prstGeom prst="ellipse">
            <a:avLst/>
          </a:prstGeom>
          <a:noFill/>
          <a:ln w="76200">
            <a:solidFill>
              <a:srgbClr val="00863D"/>
            </a:solidFill>
            <a:round/>
            <a:headEnd/>
            <a:tailEnd/>
          </a:ln>
          <a:effectLst/>
        </p:spPr>
        <p:txBody>
          <a:bodyPr wrap="none" anchor="ctr"/>
          <a:lstStyle/>
          <a:p>
            <a:endParaRPr lang="en-US"/>
          </a:p>
        </p:txBody>
      </p:sp>
      <p:sp>
        <p:nvSpPr>
          <p:cNvPr id="341149" name="Text Box 157"/>
          <p:cNvSpPr txBox="1">
            <a:spLocks noChangeArrowheads="1"/>
          </p:cNvSpPr>
          <p:nvPr/>
        </p:nvSpPr>
        <p:spPr bwMode="auto">
          <a:xfrm>
            <a:off x="7162800" y="2057400"/>
            <a:ext cx="1828800" cy="925513"/>
          </a:xfrm>
          <a:prstGeom prst="rect">
            <a:avLst/>
          </a:prstGeom>
          <a:noFill/>
          <a:ln w="9525">
            <a:solidFill>
              <a:srgbClr val="00863D"/>
            </a:solidFill>
            <a:miter lim="800000"/>
            <a:headEnd/>
            <a:tailEnd/>
          </a:ln>
          <a:effectLst/>
        </p:spPr>
        <p:txBody>
          <a:bodyPr>
            <a:spAutoFit/>
          </a:bodyPr>
          <a:lstStyle/>
          <a:p>
            <a:pPr>
              <a:spcBef>
                <a:spcPct val="50000"/>
              </a:spcBef>
            </a:pPr>
            <a:r>
              <a:rPr lang="en-US"/>
              <a:t>Common Infrastructure Components</a:t>
            </a:r>
          </a:p>
        </p:txBody>
      </p:sp>
      <p:cxnSp>
        <p:nvCxnSpPr>
          <p:cNvPr id="341150" name="AutoShape 158"/>
          <p:cNvCxnSpPr>
            <a:cxnSpLocks noChangeShapeType="1"/>
            <a:stCxn id="341148" idx="6"/>
            <a:endCxn id="341149" idx="1"/>
          </p:cNvCxnSpPr>
          <p:nvPr/>
        </p:nvCxnSpPr>
        <p:spPr bwMode="auto">
          <a:xfrm flipV="1">
            <a:off x="4533900" y="2520950"/>
            <a:ext cx="2628900" cy="3079750"/>
          </a:xfrm>
          <a:prstGeom prst="straightConnector1">
            <a:avLst/>
          </a:prstGeom>
          <a:noFill/>
          <a:ln w="38100">
            <a:solidFill>
              <a:srgbClr val="00863D"/>
            </a:solidFill>
            <a:round/>
            <a:headEnd type="triangle" w="med" len="med"/>
            <a:tailEnd/>
          </a:ln>
          <a:effectLst/>
        </p:spPr>
      </p:cxnSp>
      <p:sp>
        <p:nvSpPr>
          <p:cNvPr id="3" name="TextBox 2"/>
          <p:cNvSpPr txBox="1"/>
          <p:nvPr/>
        </p:nvSpPr>
        <p:spPr>
          <a:xfrm>
            <a:off x="6734175" y="85725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5" name="Straight Arrow Connector 4"/>
          <p:cNvCxnSpPr>
            <a:stCxn id="3" idx="2"/>
            <a:endCxn id="341149" idx="0"/>
          </p:cNvCxnSpPr>
          <p:nvPr/>
        </p:nvCxnSpPr>
        <p:spPr>
          <a:xfrm>
            <a:off x="7862888" y="1780580"/>
            <a:ext cx="214312" cy="2768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a:defRPr/>
            </a:pPr>
            <a:r>
              <a:rPr lang="en-US" smtClean="0"/>
              <a:t>6/9/2014</a:t>
            </a:r>
            <a:endParaRPr lang="en-US" dirty="0"/>
          </a:p>
        </p:txBody>
      </p:sp>
      <p:sp>
        <p:nvSpPr>
          <p:cNvPr id="6" name="Footer Placeholder 5"/>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34379712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C354C4D8-FEA7-4DD2-BEA8-C1748D7AAB2F}" type="slidenum">
              <a:rPr lang="en-US"/>
              <a:pPr>
                <a:defRPr/>
              </a:pPr>
              <a:t>7</a:t>
            </a:fld>
            <a:endParaRPr lang="en-US"/>
          </a:p>
        </p:txBody>
      </p:sp>
      <p:sp>
        <p:nvSpPr>
          <p:cNvPr id="342018"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2019"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2020"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2021"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2022"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2024"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2025"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2026" name="Group 6"/>
          <p:cNvGrpSpPr>
            <a:grpSpLocks/>
          </p:cNvGrpSpPr>
          <p:nvPr/>
        </p:nvGrpSpPr>
        <p:grpSpPr bwMode="auto">
          <a:xfrm>
            <a:off x="6492875" y="5632450"/>
            <a:ext cx="1477963" cy="203200"/>
            <a:chOff x="4577" y="3832"/>
            <a:chExt cx="931" cy="133"/>
          </a:xfrm>
        </p:grpSpPr>
        <p:sp>
          <p:nvSpPr>
            <p:cNvPr id="342027"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2028"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2029"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2030"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2031"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2032"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2033"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2034"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2039"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40"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2045"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2049"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2050"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2053"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2054"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2055"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56"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57"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2058"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59"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60"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2062"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2064"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2069"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2070"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71"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72" name="Rectangle 63"/>
          <p:cNvSpPr>
            <a:spLocks noChangeArrowheads="1"/>
          </p:cNvSpPr>
          <p:nvPr/>
        </p:nvSpPr>
        <p:spPr bwMode="auto">
          <a:xfrm>
            <a:off x="228600" y="152400"/>
            <a:ext cx="8686800" cy="387350"/>
          </a:xfrm>
          <a:prstGeom prst="rect">
            <a:avLst/>
          </a:prstGeom>
          <a:noFill/>
          <a:ln w="9525">
            <a:noFill/>
            <a:miter lim="800000"/>
            <a:headEnd/>
            <a:tailEnd/>
          </a:ln>
        </p:spPr>
        <p:txBody>
          <a:bodyPr anchor="ctr"/>
          <a:lstStyle/>
          <a:p>
            <a:pPr algn="ctr" eaLnBrk="0" hangingPunct="0"/>
            <a:r>
              <a:rPr lang="en-US" sz="2000" b="1">
                <a:solidFill>
                  <a:schemeClr val="tx2"/>
                </a:solidFill>
              </a:rPr>
              <a:t>“Line of Sight: Business Process Improvement with IT Investments</a:t>
            </a:r>
          </a:p>
        </p:txBody>
      </p:sp>
      <p:sp>
        <p:nvSpPr>
          <p:cNvPr id="342073"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2074"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342075"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a:t>SPIs</a:t>
            </a:r>
          </a:p>
        </p:txBody>
      </p:sp>
      <p:sp>
        <p:nvSpPr>
          <p:cNvPr id="342076"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77"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78"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79"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80"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81"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82"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83"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84"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85"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86"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87"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88"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89"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90"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91"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092"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093"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094"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095"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096"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097"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098"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099"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00"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01"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02"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03"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04"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05"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06"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07"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08"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09"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10"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11"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12"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13"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14"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15"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16"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17"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18"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19"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20"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21"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22"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23"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24"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25"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26"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27"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28"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29"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30"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31"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32"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33"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34"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35"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36"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37"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38"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39"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40"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41"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42"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43"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44"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45"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46"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47"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48"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49"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50"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51"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52"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53"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54"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55"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56"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57"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58"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59"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60"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61"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62"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63"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64"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2165"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2166"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2167"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2168"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2169"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2170"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2171"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2172" name="Oval 156"/>
          <p:cNvSpPr>
            <a:spLocks noChangeArrowheads="1"/>
          </p:cNvSpPr>
          <p:nvPr/>
        </p:nvSpPr>
        <p:spPr bwMode="auto">
          <a:xfrm>
            <a:off x="3657600" y="4572000"/>
            <a:ext cx="1905000" cy="838200"/>
          </a:xfrm>
          <a:prstGeom prst="ellipse">
            <a:avLst/>
          </a:prstGeom>
          <a:noFill/>
          <a:ln w="76200">
            <a:solidFill>
              <a:srgbClr val="00863D"/>
            </a:solidFill>
            <a:round/>
            <a:headEnd/>
            <a:tailEnd/>
          </a:ln>
          <a:effectLst/>
        </p:spPr>
        <p:txBody>
          <a:bodyPr wrap="none" anchor="ctr"/>
          <a:lstStyle/>
          <a:p>
            <a:endParaRPr lang="en-US"/>
          </a:p>
        </p:txBody>
      </p:sp>
      <p:sp>
        <p:nvSpPr>
          <p:cNvPr id="342173" name="Text Box 157"/>
          <p:cNvSpPr txBox="1">
            <a:spLocks noChangeArrowheads="1"/>
          </p:cNvSpPr>
          <p:nvPr/>
        </p:nvSpPr>
        <p:spPr bwMode="auto">
          <a:xfrm>
            <a:off x="7086600" y="2244725"/>
            <a:ext cx="1828800" cy="650875"/>
          </a:xfrm>
          <a:prstGeom prst="rect">
            <a:avLst/>
          </a:prstGeom>
          <a:noFill/>
          <a:ln w="9525">
            <a:solidFill>
              <a:srgbClr val="00863D"/>
            </a:solidFill>
            <a:miter lim="800000"/>
            <a:headEnd/>
            <a:tailEnd/>
          </a:ln>
          <a:effectLst/>
        </p:spPr>
        <p:txBody>
          <a:bodyPr>
            <a:spAutoFit/>
          </a:bodyPr>
          <a:lstStyle/>
          <a:p>
            <a:pPr>
              <a:spcBef>
                <a:spcPct val="50000"/>
              </a:spcBef>
            </a:pPr>
            <a:r>
              <a:rPr lang="en-US"/>
              <a:t>Common SW Services</a:t>
            </a:r>
          </a:p>
        </p:txBody>
      </p:sp>
      <p:cxnSp>
        <p:nvCxnSpPr>
          <p:cNvPr id="342174" name="AutoShape 158"/>
          <p:cNvCxnSpPr>
            <a:cxnSpLocks noChangeShapeType="1"/>
            <a:stCxn id="342172" idx="6"/>
            <a:endCxn id="342173" idx="1"/>
          </p:cNvCxnSpPr>
          <p:nvPr/>
        </p:nvCxnSpPr>
        <p:spPr bwMode="auto">
          <a:xfrm flipV="1">
            <a:off x="5562600" y="2570163"/>
            <a:ext cx="1524000" cy="2420937"/>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85725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2173" idx="0"/>
          </p:cNvCxnSpPr>
          <p:nvPr/>
        </p:nvCxnSpPr>
        <p:spPr>
          <a:xfrm>
            <a:off x="7862888" y="1780580"/>
            <a:ext cx="138112" cy="4641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4" name="Footer Placeholder 3"/>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317385537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3051C43A-5C27-4772-BE51-099FDF808ABC}" type="slidenum">
              <a:rPr lang="en-US"/>
              <a:pPr>
                <a:defRPr/>
              </a:pPr>
              <a:t>8</a:t>
            </a:fld>
            <a:endParaRPr lang="en-US"/>
          </a:p>
        </p:txBody>
      </p:sp>
      <p:sp>
        <p:nvSpPr>
          <p:cNvPr id="343042"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3043"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3044"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3045"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3046"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3048"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3049"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3050" name="Group 6"/>
          <p:cNvGrpSpPr>
            <a:grpSpLocks/>
          </p:cNvGrpSpPr>
          <p:nvPr/>
        </p:nvGrpSpPr>
        <p:grpSpPr bwMode="auto">
          <a:xfrm>
            <a:off x="6492875" y="5632450"/>
            <a:ext cx="1477963" cy="203200"/>
            <a:chOff x="4577" y="3832"/>
            <a:chExt cx="931" cy="133"/>
          </a:xfrm>
        </p:grpSpPr>
        <p:sp>
          <p:nvSpPr>
            <p:cNvPr id="343051"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3052"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3053"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3054"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3055"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3056"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3057"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3058"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3063"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064"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3069"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3073"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3074"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3077"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3078"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3079"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080"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081"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3082"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083"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084"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3086"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3088"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3093"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3094"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095"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096" name="Rectangle 63"/>
          <p:cNvSpPr>
            <a:spLocks noChangeArrowheads="1"/>
          </p:cNvSpPr>
          <p:nvPr/>
        </p:nvSpPr>
        <p:spPr bwMode="auto">
          <a:xfrm>
            <a:off x="228600" y="152400"/>
            <a:ext cx="8686800" cy="387350"/>
          </a:xfrm>
          <a:prstGeom prst="rect">
            <a:avLst/>
          </a:prstGeom>
          <a:noFill/>
          <a:ln w="9525">
            <a:noFill/>
            <a:miter lim="800000"/>
            <a:headEnd/>
            <a:tailEnd/>
          </a:ln>
        </p:spPr>
        <p:txBody>
          <a:bodyPr anchor="ctr"/>
          <a:lstStyle/>
          <a:p>
            <a:pPr algn="ctr" eaLnBrk="0" hangingPunct="0"/>
            <a:r>
              <a:rPr lang="en-US" sz="2000" b="1">
                <a:solidFill>
                  <a:schemeClr val="tx2"/>
                </a:solidFill>
              </a:rPr>
              <a:t>“Line of Sight: Business Process Improvement with IT Investments</a:t>
            </a:r>
          </a:p>
        </p:txBody>
      </p:sp>
      <p:sp>
        <p:nvSpPr>
          <p:cNvPr id="343097"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3098"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343099"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a:t>SPIs</a:t>
            </a:r>
          </a:p>
        </p:txBody>
      </p:sp>
      <p:sp>
        <p:nvSpPr>
          <p:cNvPr id="343100"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01"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02"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03"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04"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05"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06"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07"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08"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09"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10"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11"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12"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13"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14"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15"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16"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17"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18"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19"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20"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21"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22"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23"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24"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25"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26"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27"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28"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29"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30"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31"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32"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33"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34"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35"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36"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37"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38"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39"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40"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41"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42"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43"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44"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45"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46"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47"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48"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49"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50"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51"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52"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53"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54"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55"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56"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57"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58"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59"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60"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61"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62"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63"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64"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65"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66"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67"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68"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69"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70"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71"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72"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73"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74"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75"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76"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77"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78"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79"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80"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81"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82"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83"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84"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85"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86"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87"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88"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3189"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3190"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3191"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3192"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3193"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3194"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3195"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3196" name="Oval 156"/>
          <p:cNvSpPr>
            <a:spLocks noChangeArrowheads="1"/>
          </p:cNvSpPr>
          <p:nvPr/>
        </p:nvSpPr>
        <p:spPr bwMode="auto">
          <a:xfrm>
            <a:off x="3505200" y="3581400"/>
            <a:ext cx="1905000" cy="838200"/>
          </a:xfrm>
          <a:prstGeom prst="ellipse">
            <a:avLst/>
          </a:prstGeom>
          <a:noFill/>
          <a:ln w="76200">
            <a:solidFill>
              <a:srgbClr val="00863D"/>
            </a:solidFill>
            <a:round/>
            <a:headEnd/>
            <a:tailEnd/>
          </a:ln>
          <a:effectLst/>
        </p:spPr>
        <p:txBody>
          <a:bodyPr wrap="none" anchor="ctr"/>
          <a:lstStyle/>
          <a:p>
            <a:endParaRPr lang="en-US"/>
          </a:p>
        </p:txBody>
      </p:sp>
      <p:sp>
        <p:nvSpPr>
          <p:cNvPr id="343197" name="Text Box 157"/>
          <p:cNvSpPr txBox="1">
            <a:spLocks noChangeArrowheads="1"/>
          </p:cNvSpPr>
          <p:nvPr/>
        </p:nvSpPr>
        <p:spPr bwMode="auto">
          <a:xfrm>
            <a:off x="7086600" y="1981200"/>
            <a:ext cx="1828800" cy="1474788"/>
          </a:xfrm>
          <a:prstGeom prst="rect">
            <a:avLst/>
          </a:prstGeom>
          <a:noFill/>
          <a:ln w="9525">
            <a:solidFill>
              <a:srgbClr val="00863D"/>
            </a:solidFill>
            <a:miter lim="800000"/>
            <a:headEnd/>
            <a:tailEnd/>
          </a:ln>
          <a:effectLst/>
        </p:spPr>
        <p:txBody>
          <a:bodyPr>
            <a:spAutoFit/>
          </a:bodyPr>
          <a:lstStyle/>
          <a:p>
            <a:pPr>
              <a:spcBef>
                <a:spcPct val="50000"/>
              </a:spcBef>
            </a:pPr>
            <a:r>
              <a:rPr lang="en-US"/>
              <a:t>Model-based common data – Corporate Data Governance at VA</a:t>
            </a:r>
          </a:p>
        </p:txBody>
      </p:sp>
      <p:cxnSp>
        <p:nvCxnSpPr>
          <p:cNvPr id="343198" name="AutoShape 158"/>
          <p:cNvCxnSpPr>
            <a:cxnSpLocks noChangeShapeType="1"/>
            <a:stCxn id="343196" idx="6"/>
            <a:endCxn id="343197" idx="1"/>
          </p:cNvCxnSpPr>
          <p:nvPr/>
        </p:nvCxnSpPr>
        <p:spPr bwMode="auto">
          <a:xfrm flipV="1">
            <a:off x="5448300" y="2719388"/>
            <a:ext cx="1638300" cy="1281112"/>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60960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3197" idx="0"/>
          </p:cNvCxnSpPr>
          <p:nvPr/>
        </p:nvCxnSpPr>
        <p:spPr>
          <a:xfrm>
            <a:off x="7862888" y="1532930"/>
            <a:ext cx="138112" cy="4482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4" name="Footer Placeholder 3"/>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122522534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6"/>
          <p:cNvSpPr>
            <a:spLocks noGrp="1" noChangeArrowheads="1"/>
          </p:cNvSpPr>
          <p:nvPr>
            <p:ph type="sldNum" sz="quarter" idx="12"/>
          </p:nvPr>
        </p:nvSpPr>
        <p:spPr>
          <a:ln/>
        </p:spPr>
        <p:txBody>
          <a:bodyPr/>
          <a:lstStyle/>
          <a:p>
            <a:pPr>
              <a:defRPr/>
            </a:pPr>
            <a:fld id="{19BB0223-C8EB-4EE4-9CB1-F07B583AB23C}" type="slidenum">
              <a:rPr lang="en-US"/>
              <a:pPr>
                <a:defRPr/>
              </a:pPr>
              <a:t>9</a:t>
            </a:fld>
            <a:endParaRPr lang="en-US"/>
          </a:p>
        </p:txBody>
      </p:sp>
      <p:sp>
        <p:nvSpPr>
          <p:cNvPr id="344066" name="AutoShape 61"/>
          <p:cNvSpPr>
            <a:spLocks noChangeArrowheads="1"/>
          </p:cNvSpPr>
          <p:nvPr/>
        </p:nvSpPr>
        <p:spPr bwMode="auto">
          <a:xfrm>
            <a:off x="304800" y="1828800"/>
            <a:ext cx="1524000" cy="1066800"/>
          </a:xfrm>
          <a:prstGeom prst="wedgeRoundRectCallout">
            <a:avLst>
              <a:gd name="adj1" fmla="val 42917"/>
              <a:gd name="adj2" fmla="val -93306"/>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4067" name="AutoShape 59"/>
          <p:cNvSpPr>
            <a:spLocks noChangeArrowheads="1"/>
          </p:cNvSpPr>
          <p:nvPr/>
        </p:nvSpPr>
        <p:spPr bwMode="auto">
          <a:xfrm>
            <a:off x="1524000" y="838200"/>
            <a:ext cx="1676400" cy="533400"/>
          </a:xfrm>
          <a:prstGeom prst="wedgeRoundRectCallout">
            <a:avLst>
              <a:gd name="adj1" fmla="val 96495"/>
              <a:gd name="adj2" fmla="val 82144"/>
              <a:gd name="adj3" fmla="val 16667"/>
            </a:avLst>
          </a:prstGeom>
          <a:solidFill>
            <a:schemeClr val="accent1"/>
          </a:solidFill>
          <a:ln w="9525">
            <a:solidFill>
              <a:schemeClr val="tx1"/>
            </a:solidFill>
            <a:miter lim="800000"/>
            <a:headEnd/>
            <a:tailEnd/>
          </a:ln>
        </p:spPr>
        <p:txBody>
          <a:bodyPr/>
          <a:lstStyle/>
          <a:p>
            <a:pPr algn="ctr"/>
            <a:endParaRPr lang="en-US"/>
          </a:p>
        </p:txBody>
      </p:sp>
      <p:sp>
        <p:nvSpPr>
          <p:cNvPr id="344068" name="AutoShape 2"/>
          <p:cNvSpPr>
            <a:spLocks noChangeArrowheads="1"/>
          </p:cNvSpPr>
          <p:nvPr/>
        </p:nvSpPr>
        <p:spPr bwMode="auto">
          <a:xfrm>
            <a:off x="428625" y="720725"/>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4069" name="AutoShape 2"/>
          <p:cNvSpPr>
            <a:spLocks noChangeArrowheads="1"/>
          </p:cNvSpPr>
          <p:nvPr/>
        </p:nvSpPr>
        <p:spPr bwMode="auto">
          <a:xfrm>
            <a:off x="287338" y="857250"/>
            <a:ext cx="8572500" cy="5359400"/>
          </a:xfrm>
          <a:prstGeom prst="triangle">
            <a:avLst>
              <a:gd name="adj" fmla="val 50019"/>
            </a:avLst>
          </a:prstGeom>
          <a:solidFill>
            <a:schemeClr val="bg1"/>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344070" name="AutoShape 2"/>
          <p:cNvSpPr>
            <a:spLocks noChangeArrowheads="1"/>
          </p:cNvSpPr>
          <p:nvPr/>
        </p:nvSpPr>
        <p:spPr bwMode="auto">
          <a:xfrm>
            <a:off x="142875" y="1001713"/>
            <a:ext cx="8572500" cy="5129212"/>
          </a:xfrm>
          <a:prstGeom prst="triangle">
            <a:avLst>
              <a:gd name="adj" fmla="val 50019"/>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C0C0C0"/>
            </a:extrusionClr>
          </a:sp3d>
        </p:spPr>
        <p:txBody>
          <a:bodyPr wrap="none" anchor="ctr">
            <a:flatTx/>
          </a:bodyPr>
          <a:lstStyle/>
          <a:p>
            <a:endParaRPr lang="en-US">
              <a:latin typeface="Calibri" pitchFamily="34" charset="0"/>
            </a:endParaRPr>
          </a:p>
        </p:txBody>
      </p:sp>
      <p:sp>
        <p:nvSpPr>
          <p:cNvPr id="148483" name="Rectangle 3"/>
          <p:cNvSpPr>
            <a:spLocks noChangeArrowheads="1"/>
          </p:cNvSpPr>
          <p:nvPr/>
        </p:nvSpPr>
        <p:spPr bwMode="auto">
          <a:xfrm>
            <a:off x="279400" y="5962650"/>
            <a:ext cx="8035925" cy="204788"/>
          </a:xfrm>
          <a:prstGeom prst="rect">
            <a:avLst/>
          </a:prstGeom>
          <a:solidFill>
            <a:srgbClr val="FFFF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Technology Infrastructure</a:t>
            </a:r>
          </a:p>
        </p:txBody>
      </p:sp>
      <p:sp>
        <p:nvSpPr>
          <p:cNvPr id="344072" name="Rectangle 4"/>
          <p:cNvSpPr>
            <a:spLocks noChangeArrowheads="1"/>
          </p:cNvSpPr>
          <p:nvPr/>
        </p:nvSpPr>
        <p:spPr bwMode="auto">
          <a:xfrm>
            <a:off x="2611438" y="56038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Email Servers</a:t>
            </a:r>
          </a:p>
        </p:txBody>
      </p:sp>
      <p:sp>
        <p:nvSpPr>
          <p:cNvPr id="344073" name="Rectangle 5"/>
          <p:cNvSpPr>
            <a:spLocks noChangeArrowheads="1"/>
          </p:cNvSpPr>
          <p:nvPr/>
        </p:nvSpPr>
        <p:spPr bwMode="auto">
          <a:xfrm>
            <a:off x="574675" y="5616575"/>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App Servers</a:t>
            </a:r>
          </a:p>
        </p:txBody>
      </p:sp>
      <p:grpSp>
        <p:nvGrpSpPr>
          <p:cNvPr id="344074" name="Group 6"/>
          <p:cNvGrpSpPr>
            <a:grpSpLocks/>
          </p:cNvGrpSpPr>
          <p:nvPr/>
        </p:nvGrpSpPr>
        <p:grpSpPr bwMode="auto">
          <a:xfrm>
            <a:off x="6492875" y="5632450"/>
            <a:ext cx="1477963" cy="203200"/>
            <a:chOff x="4577" y="3832"/>
            <a:chExt cx="931" cy="133"/>
          </a:xfrm>
        </p:grpSpPr>
        <p:sp>
          <p:nvSpPr>
            <p:cNvPr id="344075" name="Rectangle 7"/>
            <p:cNvSpPr>
              <a:spLocks noChangeArrowheads="1"/>
            </p:cNvSpPr>
            <p:nvPr/>
          </p:nvSpPr>
          <p:spPr bwMode="auto">
            <a:xfrm>
              <a:off x="4577" y="3832"/>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Audio</a:t>
              </a:r>
            </a:p>
          </p:txBody>
        </p:sp>
        <p:sp>
          <p:nvSpPr>
            <p:cNvPr id="344076" name="Rectangle 8"/>
            <p:cNvSpPr>
              <a:spLocks noChangeArrowheads="1"/>
            </p:cNvSpPr>
            <p:nvPr/>
          </p:nvSpPr>
          <p:spPr bwMode="auto">
            <a:xfrm>
              <a:off x="4905" y="3844"/>
              <a:ext cx="276"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Video</a:t>
              </a:r>
            </a:p>
          </p:txBody>
        </p:sp>
        <p:sp>
          <p:nvSpPr>
            <p:cNvPr id="344077" name="Rectangle 9"/>
            <p:cNvSpPr>
              <a:spLocks noChangeArrowheads="1"/>
            </p:cNvSpPr>
            <p:nvPr/>
          </p:nvSpPr>
          <p:spPr bwMode="auto">
            <a:xfrm>
              <a:off x="5233" y="3837"/>
              <a:ext cx="275" cy="121"/>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a:t>
              </a:r>
            </a:p>
          </p:txBody>
        </p:sp>
      </p:grpSp>
      <p:sp>
        <p:nvSpPr>
          <p:cNvPr id="344078" name="Rectangle 10"/>
          <p:cNvSpPr>
            <a:spLocks noChangeArrowheads="1"/>
          </p:cNvSpPr>
          <p:nvPr/>
        </p:nvSpPr>
        <p:spPr bwMode="auto">
          <a:xfrm>
            <a:off x="4648200" y="5640388"/>
            <a:ext cx="1311275" cy="19685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Web Servers</a:t>
            </a:r>
          </a:p>
        </p:txBody>
      </p:sp>
      <p:sp>
        <p:nvSpPr>
          <p:cNvPr id="344079" name="Rectangle 12"/>
          <p:cNvSpPr>
            <a:spLocks noChangeArrowheads="1"/>
          </p:cNvSpPr>
          <p:nvPr/>
        </p:nvSpPr>
        <p:spPr bwMode="auto">
          <a:xfrm>
            <a:off x="9334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Data Center</a:t>
            </a:r>
          </a:p>
        </p:txBody>
      </p:sp>
      <p:sp>
        <p:nvSpPr>
          <p:cNvPr id="344080" name="Rectangle 15"/>
          <p:cNvSpPr>
            <a:spLocks noChangeArrowheads="1"/>
          </p:cNvSpPr>
          <p:nvPr/>
        </p:nvSpPr>
        <p:spPr bwMode="auto">
          <a:xfrm>
            <a:off x="4510088" y="5359400"/>
            <a:ext cx="1503362"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200" b="1">
                <a:latin typeface="Calibri" pitchFamily="34" charset="0"/>
              </a:rPr>
              <a:t>Switches</a:t>
            </a:r>
          </a:p>
        </p:txBody>
      </p:sp>
      <p:sp>
        <p:nvSpPr>
          <p:cNvPr id="344081" name="Rectangle 16"/>
          <p:cNvSpPr>
            <a:spLocks noChangeArrowheads="1"/>
          </p:cNvSpPr>
          <p:nvPr/>
        </p:nvSpPr>
        <p:spPr bwMode="auto">
          <a:xfrm>
            <a:off x="2714625"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Firewall</a:t>
            </a:r>
          </a:p>
        </p:txBody>
      </p:sp>
      <p:sp>
        <p:nvSpPr>
          <p:cNvPr id="344082" name="Rectangle 17"/>
          <p:cNvSpPr>
            <a:spLocks noChangeArrowheads="1"/>
          </p:cNvSpPr>
          <p:nvPr/>
        </p:nvSpPr>
        <p:spPr bwMode="auto">
          <a:xfrm>
            <a:off x="6191250" y="5359400"/>
            <a:ext cx="1503363" cy="14763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en-US" sz="1000" b="1">
                <a:latin typeface="Calibri" pitchFamily="34" charset="0"/>
              </a:rPr>
              <a:t>Storage</a:t>
            </a:r>
          </a:p>
        </p:txBody>
      </p:sp>
      <p:sp>
        <p:nvSpPr>
          <p:cNvPr id="148498" name="Rectangle 18"/>
          <p:cNvSpPr>
            <a:spLocks noChangeArrowheads="1"/>
          </p:cNvSpPr>
          <p:nvPr/>
        </p:nvSpPr>
        <p:spPr bwMode="auto">
          <a:xfrm>
            <a:off x="763588" y="5122863"/>
            <a:ext cx="6948487" cy="217487"/>
          </a:xfrm>
          <a:prstGeom prst="rect">
            <a:avLst/>
          </a:prstGeom>
          <a:gradFill rotWithShape="1">
            <a:gsLst>
              <a:gs pos="0">
                <a:srgbClr val="FF0000"/>
              </a:gs>
              <a:gs pos="100000">
                <a:srgbClr val="A5002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APPLICATIONS/SYSTEMS</a:t>
            </a:r>
          </a:p>
        </p:txBody>
      </p:sp>
      <p:sp>
        <p:nvSpPr>
          <p:cNvPr id="148505" name="Rectangle 25"/>
          <p:cNvSpPr>
            <a:spLocks noChangeArrowheads="1"/>
          </p:cNvSpPr>
          <p:nvPr/>
        </p:nvSpPr>
        <p:spPr bwMode="auto">
          <a:xfrm>
            <a:off x="3902075" y="4757738"/>
            <a:ext cx="762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Pharmacy</a:t>
            </a:r>
          </a:p>
        </p:txBody>
      </p:sp>
      <p:sp>
        <p:nvSpPr>
          <p:cNvPr id="148506" name="Rectangle 26"/>
          <p:cNvSpPr>
            <a:spLocks noChangeArrowheads="1"/>
          </p:cNvSpPr>
          <p:nvPr/>
        </p:nvSpPr>
        <p:spPr bwMode="auto">
          <a:xfrm>
            <a:off x="4968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Radiology</a:t>
            </a:r>
          </a:p>
        </p:txBody>
      </p:sp>
      <p:sp>
        <p:nvSpPr>
          <p:cNvPr id="148507" name="Rectangle 27"/>
          <p:cNvSpPr>
            <a:spLocks noChangeArrowheads="1"/>
          </p:cNvSpPr>
          <p:nvPr/>
        </p:nvSpPr>
        <p:spPr bwMode="auto">
          <a:xfrm>
            <a:off x="1463675" y="4757738"/>
            <a:ext cx="9017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wrap="none"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CPRS</a:t>
            </a:r>
          </a:p>
        </p:txBody>
      </p:sp>
      <p:sp>
        <p:nvSpPr>
          <p:cNvPr id="344087" name="Line 35"/>
          <p:cNvSpPr>
            <a:spLocks noChangeShapeType="1"/>
          </p:cNvSpPr>
          <p:nvPr/>
        </p:nvSpPr>
        <p:spPr bwMode="auto">
          <a:xfrm flipV="1">
            <a:off x="1806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088" name="Rectangle 46"/>
          <p:cNvSpPr>
            <a:spLocks noChangeArrowheads="1"/>
          </p:cNvSpPr>
          <p:nvPr/>
        </p:nvSpPr>
        <p:spPr bwMode="auto">
          <a:xfrm>
            <a:off x="285750" y="5961063"/>
            <a:ext cx="7991475" cy="211137"/>
          </a:xfrm>
          <a:prstGeom prst="rect">
            <a:avLst/>
          </a:prstGeom>
          <a:gradFill rotWithShape="1">
            <a:gsLst>
              <a:gs pos="0">
                <a:srgbClr val="DFC421"/>
              </a:gs>
              <a:gs pos="100000">
                <a:srgbClr val="675B0F"/>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TECHNOLOGY INFRASTRUCTURE</a:t>
            </a:r>
          </a:p>
        </p:txBody>
      </p:sp>
      <p:sp>
        <p:nvSpPr>
          <p:cNvPr id="148529" name="Rectangle 49"/>
          <p:cNvSpPr>
            <a:spLocks noChangeArrowheads="1"/>
          </p:cNvSpPr>
          <p:nvPr/>
        </p:nvSpPr>
        <p:spPr bwMode="auto">
          <a:xfrm>
            <a:off x="26828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Scheduling</a:t>
            </a:r>
          </a:p>
        </p:txBody>
      </p:sp>
      <p:sp>
        <p:nvSpPr>
          <p:cNvPr id="148530" name="Rectangle 50"/>
          <p:cNvSpPr>
            <a:spLocks noChangeArrowheads="1"/>
          </p:cNvSpPr>
          <p:nvPr/>
        </p:nvSpPr>
        <p:spPr bwMode="auto">
          <a:xfrm>
            <a:off x="2085975" y="3816350"/>
            <a:ext cx="4397375" cy="214313"/>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Arial" pitchFamily="34" charset="0"/>
              </a:rPr>
              <a:t>Information and Data</a:t>
            </a:r>
          </a:p>
        </p:txBody>
      </p:sp>
      <p:sp>
        <p:nvSpPr>
          <p:cNvPr id="148531" name="Rectangle 51"/>
          <p:cNvSpPr>
            <a:spLocks noChangeArrowheads="1"/>
          </p:cNvSpPr>
          <p:nvPr/>
        </p:nvSpPr>
        <p:spPr bwMode="auto">
          <a:xfrm>
            <a:off x="2416175" y="3440113"/>
            <a:ext cx="17018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Scheduling Information</a:t>
            </a:r>
          </a:p>
        </p:txBody>
      </p:sp>
      <p:sp>
        <p:nvSpPr>
          <p:cNvPr id="148532" name="Rectangle 52"/>
          <p:cNvSpPr>
            <a:spLocks noChangeArrowheads="1"/>
          </p:cNvSpPr>
          <p:nvPr/>
        </p:nvSpPr>
        <p:spPr bwMode="auto">
          <a:xfrm>
            <a:off x="4527550" y="3440113"/>
            <a:ext cx="1638300" cy="292100"/>
          </a:xfrm>
          <a:prstGeom prst="rect">
            <a:avLst/>
          </a:prstGeom>
          <a:solidFill>
            <a:srgbClr val="FF7C8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nchor="ctr">
            <a:flatTx/>
          </a:bodyPr>
          <a:lstStyle/>
          <a:p>
            <a:pPr algn="ctr" fontAlgn="auto">
              <a:spcBef>
                <a:spcPts val="0"/>
              </a:spcBef>
              <a:spcAft>
                <a:spcPts val="0"/>
              </a:spcAft>
              <a:defRPr/>
            </a:pPr>
            <a:r>
              <a:rPr lang="en-US" sz="1000">
                <a:solidFill>
                  <a:srgbClr val="FFFF00"/>
                </a:solidFill>
                <a:effectLst>
                  <a:outerShdw blurRad="38100" dist="38100" dir="2700000" algn="tl">
                    <a:srgbClr val="000000"/>
                  </a:outerShdw>
                </a:effectLst>
                <a:latin typeface="+mn-lt"/>
                <a:cs typeface="Arial" pitchFamily="34" charset="0"/>
              </a:rPr>
              <a:t>Drug Interaction Information</a:t>
            </a:r>
          </a:p>
        </p:txBody>
      </p:sp>
      <p:sp>
        <p:nvSpPr>
          <p:cNvPr id="344093" name="Rectangle 53"/>
          <p:cNvSpPr>
            <a:spLocks noChangeArrowheads="1"/>
          </p:cNvSpPr>
          <p:nvPr/>
        </p:nvSpPr>
        <p:spPr bwMode="auto">
          <a:xfrm>
            <a:off x="2682875" y="3154363"/>
            <a:ext cx="3257550" cy="238125"/>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r>
              <a:rPr lang="en-US" b="1">
                <a:solidFill>
                  <a:schemeClr val="bg1"/>
                </a:solidFill>
                <a:latin typeface="Calibri" pitchFamily="34" charset="0"/>
              </a:rPr>
              <a:t>Business Operations</a:t>
            </a:r>
          </a:p>
        </p:txBody>
      </p:sp>
      <p:sp>
        <p:nvSpPr>
          <p:cNvPr id="148534" name="Rectangle 54"/>
          <p:cNvSpPr>
            <a:spLocks noChangeArrowheads="1"/>
          </p:cNvSpPr>
          <p:nvPr/>
        </p:nvSpPr>
        <p:spPr bwMode="auto">
          <a:xfrm>
            <a:off x="3832225" y="2803525"/>
            <a:ext cx="8524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Research</a:t>
            </a:r>
          </a:p>
        </p:txBody>
      </p:sp>
      <p:sp>
        <p:nvSpPr>
          <p:cNvPr id="148535" name="Rectangle 55"/>
          <p:cNvSpPr>
            <a:spLocks noChangeArrowheads="1"/>
          </p:cNvSpPr>
          <p:nvPr/>
        </p:nvSpPr>
        <p:spPr bwMode="auto">
          <a:xfrm>
            <a:off x="4805363" y="2803525"/>
            <a:ext cx="838200"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lIns="0" rIns="0" anchor="ctr">
            <a:flatTx/>
          </a:bodyPr>
          <a:lstStyle/>
          <a:p>
            <a:pPr algn="ctr" fontAlgn="auto">
              <a:lnSpc>
                <a:spcPct val="85000"/>
              </a:lnSpc>
              <a:spcBef>
                <a:spcPts val="0"/>
              </a:spcBef>
              <a:spcAft>
                <a:spcPts val="0"/>
              </a:spcAft>
              <a:defRPr/>
            </a:pPr>
            <a:r>
              <a:rPr lang="en-US" sz="900" b="1">
                <a:solidFill>
                  <a:schemeClr val="bg1"/>
                </a:solidFill>
                <a:effectLst>
                  <a:outerShdw blurRad="38100" dist="38100" dir="2700000" algn="tl">
                    <a:srgbClr val="000000"/>
                  </a:outerShdw>
                </a:effectLst>
                <a:latin typeface="+mn-lt"/>
                <a:cs typeface="Arial" pitchFamily="34" charset="0"/>
              </a:rPr>
              <a:t>Medical Education</a:t>
            </a:r>
          </a:p>
        </p:txBody>
      </p:sp>
      <p:sp>
        <p:nvSpPr>
          <p:cNvPr id="148536" name="Rectangle 56"/>
          <p:cNvSpPr>
            <a:spLocks noChangeArrowheads="1"/>
          </p:cNvSpPr>
          <p:nvPr/>
        </p:nvSpPr>
        <p:spPr bwMode="auto">
          <a:xfrm>
            <a:off x="2949575" y="2803525"/>
            <a:ext cx="801688" cy="2921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tIns="0" rIns="0" bIns="0" anchor="ctr">
            <a:flatTx/>
          </a:bodyPr>
          <a:lstStyle/>
          <a:p>
            <a:pPr algn="ctr" fontAlgn="auto">
              <a:lnSpc>
                <a:spcPct val="85000"/>
              </a:lnSpc>
              <a:spcBef>
                <a:spcPts val="0"/>
              </a:spcBef>
              <a:spcAft>
                <a:spcPts val="0"/>
              </a:spcAft>
              <a:defRPr/>
            </a:pPr>
            <a:r>
              <a:rPr lang="en-US" sz="1000" b="1">
                <a:solidFill>
                  <a:schemeClr val="bg1"/>
                </a:solidFill>
                <a:effectLst>
                  <a:outerShdw blurRad="38100" dist="38100" dir="2700000" algn="tl">
                    <a:srgbClr val="000000"/>
                  </a:outerShdw>
                </a:effectLst>
                <a:latin typeface="+mn-lt"/>
                <a:cs typeface="Arial" pitchFamily="34" charset="0"/>
              </a:rPr>
              <a:t>Medical Care</a:t>
            </a:r>
          </a:p>
        </p:txBody>
      </p:sp>
      <p:sp>
        <p:nvSpPr>
          <p:cNvPr id="344097" name="Rectangle 57"/>
          <p:cNvSpPr>
            <a:spLocks noChangeArrowheads="1"/>
          </p:cNvSpPr>
          <p:nvPr/>
        </p:nvSpPr>
        <p:spPr bwMode="auto">
          <a:xfrm>
            <a:off x="3228975" y="2441575"/>
            <a:ext cx="2135188" cy="266700"/>
          </a:xfrm>
          <a:prstGeom prst="rect">
            <a:avLst/>
          </a:prstGeom>
          <a:solidFill>
            <a:srgbClr val="66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a:endParaRPr lang="en-US" b="1">
              <a:solidFill>
                <a:schemeClr val="bg1"/>
              </a:solidFill>
              <a:latin typeface="Calibri" pitchFamily="34" charset="0"/>
            </a:endParaRPr>
          </a:p>
        </p:txBody>
      </p:sp>
      <p:sp>
        <p:nvSpPr>
          <p:cNvPr id="344098" name="Rectangle 58"/>
          <p:cNvSpPr>
            <a:spLocks noChangeArrowheads="1"/>
          </p:cNvSpPr>
          <p:nvPr/>
        </p:nvSpPr>
        <p:spPr bwMode="auto">
          <a:xfrm>
            <a:off x="3444875" y="2165350"/>
            <a:ext cx="1641475" cy="2127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a:r>
              <a:rPr lang="en-US" sz="1000" b="1">
                <a:solidFill>
                  <a:schemeClr val="bg1"/>
                </a:solidFill>
                <a:latin typeface="Calibri" pitchFamily="34" charset="0"/>
              </a:rPr>
              <a:t>Health Care</a:t>
            </a:r>
          </a:p>
        </p:txBody>
      </p:sp>
      <p:sp>
        <p:nvSpPr>
          <p:cNvPr id="148539" name="Rectangle 59"/>
          <p:cNvSpPr>
            <a:spLocks noChangeArrowheads="1"/>
          </p:cNvSpPr>
          <p:nvPr/>
        </p:nvSpPr>
        <p:spPr bwMode="auto">
          <a:xfrm>
            <a:off x="3775075" y="1846263"/>
            <a:ext cx="1039813" cy="217487"/>
          </a:xfrm>
          <a:prstGeom prst="rect">
            <a:avLst/>
          </a:prstGeom>
          <a:solidFill>
            <a:srgbClr val="99CC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148540" name="Rectangle 60"/>
          <p:cNvSpPr>
            <a:spLocks noChangeArrowheads="1"/>
          </p:cNvSpPr>
          <p:nvPr/>
        </p:nvSpPr>
        <p:spPr bwMode="auto">
          <a:xfrm>
            <a:off x="3775075" y="1843088"/>
            <a:ext cx="1038225" cy="223837"/>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noFill/>
            <a:miter lim="800000"/>
            <a:headEnd/>
            <a:tailEnd/>
          </a:ln>
          <a:effectLst/>
        </p:spPr>
        <p:txBody>
          <a:bodyPr wrap="none" tIns="0" bIns="0" anchor="ctr"/>
          <a:lstStyle/>
          <a:p>
            <a:pPr algn="ctr" fontAlgn="auto">
              <a:spcBef>
                <a:spcPts val="0"/>
              </a:spcBef>
              <a:spcAft>
                <a:spcPts val="0"/>
              </a:spcAft>
              <a:defRPr/>
            </a:pPr>
            <a:r>
              <a:rPr lang="en-US" sz="1400" b="1">
                <a:solidFill>
                  <a:schemeClr val="bg1"/>
                </a:solidFill>
                <a:latin typeface="+mn-lt"/>
                <a:cs typeface="Arial" pitchFamily="34" charset="0"/>
              </a:rPr>
              <a:t>STRATEGY</a:t>
            </a:r>
          </a:p>
        </p:txBody>
      </p:sp>
      <p:sp>
        <p:nvSpPr>
          <p:cNvPr id="344101" name="Rectangle 61"/>
          <p:cNvSpPr>
            <a:spLocks noChangeArrowheads="1"/>
          </p:cNvSpPr>
          <p:nvPr/>
        </p:nvSpPr>
        <p:spPr bwMode="auto">
          <a:xfrm>
            <a:off x="3228975" y="2457450"/>
            <a:ext cx="2138363" cy="252413"/>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a:t>
            </a:r>
          </a:p>
        </p:txBody>
      </p:sp>
      <p:sp>
        <p:nvSpPr>
          <p:cNvPr id="344102" name="Rectangle 62"/>
          <p:cNvSpPr>
            <a:spLocks noChangeArrowheads="1"/>
          </p:cNvSpPr>
          <p:nvPr/>
        </p:nvSpPr>
        <p:spPr bwMode="auto">
          <a:xfrm>
            <a:off x="2682875" y="3170238"/>
            <a:ext cx="3246438" cy="228600"/>
          </a:xfrm>
          <a:prstGeom prst="rect">
            <a:avLst/>
          </a:prstGeom>
          <a:gradFill rotWithShape="1">
            <a:gsLst>
              <a:gs pos="0">
                <a:srgbClr val="0066FF"/>
              </a:gs>
              <a:gs pos="100000">
                <a:srgbClr val="002F76"/>
              </a:gs>
            </a:gsLst>
            <a:path path="shape">
              <a:fillToRect l="50000" t="50000" r="50000" b="50000"/>
            </a:path>
          </a:gradFill>
          <a:ln w="9525">
            <a:noFill/>
            <a:miter lim="800000"/>
            <a:headEnd/>
            <a:tailEnd/>
          </a:ln>
        </p:spPr>
        <p:txBody>
          <a:bodyPr wrap="none" tIns="0" bIns="0" anchor="ctr"/>
          <a:lstStyle/>
          <a:p>
            <a:pPr algn="ctr"/>
            <a:r>
              <a:rPr lang="en-US" sz="1400" b="1">
                <a:solidFill>
                  <a:schemeClr val="bg1"/>
                </a:solidFill>
                <a:latin typeface="Calibri" pitchFamily="34" charset="0"/>
              </a:rPr>
              <a:t>BUSINESS FUNCTIONS</a:t>
            </a:r>
          </a:p>
        </p:txBody>
      </p:sp>
      <p:sp>
        <p:nvSpPr>
          <p:cNvPr id="344103" name="Line 64"/>
          <p:cNvSpPr>
            <a:spLocks noChangeShapeType="1"/>
          </p:cNvSpPr>
          <p:nvPr/>
        </p:nvSpPr>
        <p:spPr bwMode="auto">
          <a:xfrm flipH="1">
            <a:off x="2974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04" name="Line 66"/>
          <p:cNvSpPr>
            <a:spLocks noChangeShapeType="1"/>
          </p:cNvSpPr>
          <p:nvPr/>
        </p:nvSpPr>
        <p:spPr bwMode="auto">
          <a:xfrm>
            <a:off x="3000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05" name="Rectangle 78"/>
          <p:cNvSpPr>
            <a:spLocks noChangeArrowheads="1"/>
          </p:cNvSpPr>
          <p:nvPr/>
        </p:nvSpPr>
        <p:spPr bwMode="auto">
          <a:xfrm>
            <a:off x="4029075" y="1457325"/>
            <a:ext cx="544513" cy="277813"/>
          </a:xfrm>
          <a:prstGeom prst="rect">
            <a:avLst/>
          </a:prstGeom>
          <a:solidFill>
            <a:srgbClr val="99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900" b="1">
                <a:solidFill>
                  <a:schemeClr val="bg1"/>
                </a:solidFill>
                <a:latin typeface="Calibri" pitchFamily="34" charset="0"/>
              </a:rPr>
              <a:t>VA/VHA</a:t>
            </a:r>
          </a:p>
          <a:p>
            <a:pPr algn="ctr"/>
            <a:r>
              <a:rPr lang="en-US" sz="900" b="1">
                <a:solidFill>
                  <a:schemeClr val="bg1"/>
                </a:solidFill>
                <a:latin typeface="Calibri" pitchFamily="34" charset="0"/>
              </a:rPr>
              <a:t>Strat. Plan.</a:t>
            </a:r>
          </a:p>
        </p:txBody>
      </p:sp>
      <p:sp>
        <p:nvSpPr>
          <p:cNvPr id="344106" name="Line 71"/>
          <p:cNvSpPr>
            <a:spLocks noChangeShapeType="1"/>
          </p:cNvSpPr>
          <p:nvPr/>
        </p:nvSpPr>
        <p:spPr bwMode="auto">
          <a:xfrm flipH="1">
            <a:off x="3602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07" name="Line 48"/>
          <p:cNvSpPr>
            <a:spLocks noChangeShapeType="1"/>
          </p:cNvSpPr>
          <p:nvPr/>
        </p:nvSpPr>
        <p:spPr bwMode="auto">
          <a:xfrm>
            <a:off x="2233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08" name="Line 37"/>
          <p:cNvSpPr>
            <a:spLocks noChangeShapeType="1"/>
          </p:cNvSpPr>
          <p:nvPr/>
        </p:nvSpPr>
        <p:spPr bwMode="auto">
          <a:xfrm flipH="1">
            <a:off x="2924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2" name="Rectangle 26"/>
          <p:cNvSpPr>
            <a:spLocks noChangeArrowheads="1"/>
          </p:cNvSpPr>
          <p:nvPr/>
        </p:nvSpPr>
        <p:spPr bwMode="auto">
          <a:xfrm>
            <a:off x="6289675" y="4757738"/>
            <a:ext cx="889000" cy="292100"/>
          </a:xfrm>
          <a:prstGeom prst="rect">
            <a:avLst/>
          </a:prstGeom>
          <a:solidFill>
            <a:srgbClr val="A5002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A50021"/>
            </a:extrusionClr>
          </a:sp3d>
        </p:spPr>
        <p:txBody>
          <a:bodyPr tIns="0" rIns="0" bIns="0" anchor="ctr">
            <a:flatTx/>
          </a:bodyPr>
          <a:lstStyle/>
          <a:p>
            <a:pPr algn="ctr" fontAlgn="auto">
              <a:spcBef>
                <a:spcPts val="0"/>
              </a:spcBef>
              <a:spcAft>
                <a:spcPts val="0"/>
              </a:spcAft>
              <a:defRPr/>
            </a:pPr>
            <a:r>
              <a:rPr lang="en-US" sz="1000" b="1">
                <a:solidFill>
                  <a:srgbClr val="FFFF00"/>
                </a:solidFill>
                <a:effectLst>
                  <a:outerShdw blurRad="38100" dist="38100" dir="2700000" algn="tl">
                    <a:srgbClr val="000000"/>
                  </a:outerShdw>
                </a:effectLst>
                <a:latin typeface="+mn-lt"/>
                <a:cs typeface="Arial" pitchFamily="34" charset="0"/>
              </a:rPr>
              <a:t>Imaging</a:t>
            </a:r>
          </a:p>
        </p:txBody>
      </p:sp>
      <p:grpSp>
        <p:nvGrpSpPr>
          <p:cNvPr id="344110" name="Group 111"/>
          <p:cNvGrpSpPr>
            <a:grpSpLocks/>
          </p:cNvGrpSpPr>
          <p:nvPr/>
        </p:nvGrpSpPr>
        <p:grpSpPr bwMode="auto">
          <a:xfrm>
            <a:off x="1482725" y="4454525"/>
            <a:ext cx="5480050" cy="230188"/>
            <a:chOff x="2308" y="2928"/>
            <a:chExt cx="3452" cy="151"/>
          </a:xfrm>
        </p:grpSpPr>
        <p:sp>
          <p:nvSpPr>
            <p:cNvPr id="148504" name="Rectangle 24"/>
            <p:cNvSpPr>
              <a:spLocks noChangeArrowheads="1"/>
            </p:cNvSpPr>
            <p:nvPr/>
          </p:nvSpPr>
          <p:spPr bwMode="auto">
            <a:xfrm>
              <a:off x="2308" y="2928"/>
              <a:ext cx="3452" cy="151"/>
            </a:xfrm>
            <a:prstGeom prst="rect">
              <a:avLst/>
            </a:prstGeom>
            <a:gradFill rotWithShape="1">
              <a:gsLst>
                <a:gs pos="0">
                  <a:schemeClr val="bg2"/>
                </a:gs>
                <a:gs pos="100000">
                  <a:schemeClr val="tx1"/>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fontAlgn="auto">
                <a:spcBef>
                  <a:spcPts val="0"/>
                </a:spcBef>
                <a:spcAft>
                  <a:spcPts val="0"/>
                </a:spcAft>
                <a:defRPr/>
              </a:pPr>
              <a:endParaRPr lang="en-US" b="1">
                <a:solidFill>
                  <a:schemeClr val="bg1"/>
                </a:solidFill>
                <a:effectLst>
                  <a:outerShdw blurRad="38100" dist="38100" dir="2700000" algn="tl">
                    <a:srgbClr val="000000"/>
                  </a:outerShdw>
                </a:effectLst>
                <a:latin typeface="+mn-lt"/>
                <a:cs typeface="Arial" pitchFamily="34" charset="0"/>
              </a:endParaRPr>
            </a:p>
          </p:txBody>
        </p:sp>
        <p:sp>
          <p:nvSpPr>
            <p:cNvPr id="344112" name="Rectangle 44"/>
            <p:cNvSpPr>
              <a:spLocks noChangeArrowheads="1"/>
            </p:cNvSpPr>
            <p:nvPr/>
          </p:nvSpPr>
          <p:spPr bwMode="auto">
            <a:xfrm>
              <a:off x="2324" y="2928"/>
              <a:ext cx="3436" cy="138"/>
            </a:xfrm>
            <a:prstGeom prst="rect">
              <a:avLst/>
            </a:prstGeom>
            <a:noFill/>
            <a:ln w="9525">
              <a:noFill/>
              <a:miter lim="800000"/>
              <a:headEnd/>
              <a:tailEnd/>
            </a:ln>
          </p:spPr>
          <p:txBody>
            <a:bodyPr wrap="none" tIns="0" bIns="0" anchor="ctr"/>
            <a:lstStyle/>
            <a:p>
              <a:pPr algn="ctr"/>
              <a:r>
                <a:rPr lang="en-US" sz="1400" b="1">
                  <a:solidFill>
                    <a:schemeClr val="bg1"/>
                  </a:solidFill>
                  <a:latin typeface="Calibri" pitchFamily="34" charset="0"/>
                </a:rPr>
                <a:t>SERVICES</a:t>
              </a:r>
            </a:p>
          </p:txBody>
        </p:sp>
      </p:grpSp>
      <p:sp>
        <p:nvSpPr>
          <p:cNvPr id="148500" name="Rectangle 20"/>
          <p:cNvSpPr>
            <a:spLocks noChangeArrowheads="1"/>
          </p:cNvSpPr>
          <p:nvPr/>
        </p:nvSpPr>
        <p:spPr bwMode="auto">
          <a:xfrm>
            <a:off x="4435475" y="4029075"/>
            <a:ext cx="9144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Transformation</a:t>
            </a:r>
          </a:p>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/Mediation</a:t>
            </a:r>
          </a:p>
        </p:txBody>
      </p:sp>
      <p:sp>
        <p:nvSpPr>
          <p:cNvPr id="148499" name="Rectangle 19"/>
          <p:cNvSpPr>
            <a:spLocks noChangeArrowheads="1"/>
          </p:cNvSpPr>
          <p:nvPr/>
        </p:nvSpPr>
        <p:spPr bwMode="auto">
          <a:xfrm>
            <a:off x="573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tIns="0" rIns="0" b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Messaging</a:t>
            </a:r>
          </a:p>
        </p:txBody>
      </p:sp>
      <p:sp>
        <p:nvSpPr>
          <p:cNvPr id="148503" name="Rectangle 23"/>
          <p:cNvSpPr>
            <a:spLocks noChangeArrowheads="1"/>
          </p:cNvSpPr>
          <p:nvPr/>
        </p:nvSpPr>
        <p:spPr bwMode="auto">
          <a:xfrm>
            <a:off x="3063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lIns="0" rIns="0"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Discovery</a:t>
            </a:r>
          </a:p>
        </p:txBody>
      </p:sp>
      <p:sp>
        <p:nvSpPr>
          <p:cNvPr id="148501" name="Rectangle 21"/>
          <p:cNvSpPr>
            <a:spLocks noChangeArrowheads="1"/>
          </p:cNvSpPr>
          <p:nvPr/>
        </p:nvSpPr>
        <p:spPr bwMode="auto">
          <a:xfrm>
            <a:off x="1920875" y="4029075"/>
            <a:ext cx="762000" cy="290513"/>
          </a:xfrm>
          <a:prstGeom prst="rect">
            <a:avLst/>
          </a:prstGeom>
          <a:solidFill>
            <a:srgbClr val="EEF7F8"/>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EEF7F8"/>
            </a:extrusionClr>
          </a:sp3d>
        </p:spPr>
        <p:txBody>
          <a:bodyPr wrap="none" anchor="ctr">
            <a:flatTx/>
          </a:bodyPr>
          <a:lstStyle/>
          <a:p>
            <a:pPr algn="ctr" fontAlgn="auto">
              <a:spcBef>
                <a:spcPts val="0"/>
              </a:spcBef>
              <a:spcAft>
                <a:spcPts val="0"/>
              </a:spcAft>
              <a:defRPr/>
            </a:pPr>
            <a:r>
              <a:rPr lang="en-US" sz="1000" b="1">
                <a:effectLst>
                  <a:outerShdw blurRad="38100" dist="38100" dir="2700000" algn="tl">
                    <a:srgbClr val="FFFFFF"/>
                  </a:outerShdw>
                </a:effectLst>
                <a:latin typeface="+mn-lt"/>
                <a:cs typeface="Arial" pitchFamily="34" charset="0"/>
              </a:rPr>
              <a:t>Security</a:t>
            </a:r>
          </a:p>
        </p:txBody>
      </p:sp>
      <p:sp>
        <p:nvSpPr>
          <p:cNvPr id="344117" name="Rectangle 63"/>
          <p:cNvSpPr>
            <a:spLocks noChangeArrowheads="1"/>
          </p:cNvSpPr>
          <p:nvPr/>
        </p:nvSpPr>
        <p:spPr bwMode="auto">
          <a:xfrm>
            <a:off x="2073275" y="3810000"/>
            <a:ext cx="4394200" cy="234950"/>
          </a:xfrm>
          <a:prstGeom prst="rect">
            <a:avLst/>
          </a:prstGeom>
          <a:gradFill rotWithShape="1">
            <a:gsLst>
              <a:gs pos="0">
                <a:srgbClr val="FF33CC"/>
              </a:gs>
              <a:gs pos="100000">
                <a:srgbClr val="76185E"/>
              </a:gs>
            </a:gsLst>
            <a:path path="shape">
              <a:fillToRect l="50000" t="50000" r="50000" b="50000"/>
            </a:path>
          </a:gradFill>
          <a:ln w="9525">
            <a:noFill/>
            <a:miter lim="800000"/>
            <a:headEnd/>
            <a:tailEnd/>
          </a:ln>
        </p:spPr>
        <p:txBody>
          <a:bodyPr wrap="none" anchor="ctr"/>
          <a:lstStyle/>
          <a:p>
            <a:pPr algn="ctr"/>
            <a:r>
              <a:rPr lang="en-US" sz="1400" b="1">
                <a:solidFill>
                  <a:schemeClr val="bg1"/>
                </a:solidFill>
                <a:latin typeface="Calibri" pitchFamily="34" charset="0"/>
              </a:rPr>
              <a:t>INFORMATION AND DATA</a:t>
            </a:r>
          </a:p>
        </p:txBody>
      </p:sp>
      <p:sp>
        <p:nvSpPr>
          <p:cNvPr id="344118" name="Line 65"/>
          <p:cNvSpPr>
            <a:spLocks noChangeShapeType="1"/>
          </p:cNvSpPr>
          <p:nvPr/>
        </p:nvSpPr>
        <p:spPr bwMode="auto">
          <a:xfrm flipH="1">
            <a:off x="3292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19" name="Line 72"/>
          <p:cNvSpPr>
            <a:spLocks noChangeShapeType="1"/>
          </p:cNvSpPr>
          <p:nvPr/>
        </p:nvSpPr>
        <p:spPr bwMode="auto">
          <a:xfrm flipH="1" flipV="1">
            <a:off x="3279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20" name="Rectangle 63"/>
          <p:cNvSpPr>
            <a:spLocks noChangeArrowheads="1"/>
          </p:cNvSpPr>
          <p:nvPr/>
        </p:nvSpPr>
        <p:spPr bwMode="auto">
          <a:xfrm>
            <a:off x="228600" y="152400"/>
            <a:ext cx="8686800" cy="387350"/>
          </a:xfrm>
          <a:prstGeom prst="rect">
            <a:avLst/>
          </a:prstGeom>
          <a:noFill/>
          <a:ln w="9525">
            <a:noFill/>
            <a:miter lim="800000"/>
            <a:headEnd/>
            <a:tailEnd/>
          </a:ln>
        </p:spPr>
        <p:txBody>
          <a:bodyPr anchor="ctr"/>
          <a:lstStyle/>
          <a:p>
            <a:pPr algn="ctr" eaLnBrk="0" hangingPunct="0"/>
            <a:r>
              <a:rPr lang="en-US" sz="2000" b="1">
                <a:solidFill>
                  <a:schemeClr val="tx2"/>
                </a:solidFill>
              </a:rPr>
              <a:t>“Line of Sight: Business Process Improvement with IT Investments</a:t>
            </a:r>
          </a:p>
        </p:txBody>
      </p:sp>
      <p:sp>
        <p:nvSpPr>
          <p:cNvPr id="344121" name="Text Box 77"/>
          <p:cNvSpPr txBox="1">
            <a:spLocks noChangeArrowheads="1"/>
          </p:cNvSpPr>
          <p:nvPr/>
        </p:nvSpPr>
        <p:spPr bwMode="auto">
          <a:xfrm rot="3101777">
            <a:off x="5079207" y="2415381"/>
            <a:ext cx="1879600" cy="420687"/>
          </a:xfrm>
          <a:prstGeom prst="rect">
            <a:avLst/>
          </a:prstGeom>
          <a:noFill/>
          <a:ln w="9525">
            <a:noFill/>
            <a:miter lim="800000"/>
            <a:headEnd/>
            <a:tailEnd/>
          </a:ln>
        </p:spPr>
        <p:txBody>
          <a:bodyPr lIns="91427" tIns="45713" rIns="91427" bIns="45713">
            <a:spAutoFit/>
          </a:bodyPr>
          <a:lstStyle/>
          <a:p>
            <a:pPr algn="ctr">
              <a:lnSpc>
                <a:spcPct val="90000"/>
              </a:lnSpc>
            </a:pPr>
            <a:r>
              <a:rPr lang="en-US" sz="2400" b="1">
                <a:latin typeface="Calibri" pitchFamily="34" charset="0"/>
              </a:rPr>
              <a:t>Segments</a:t>
            </a:r>
          </a:p>
        </p:txBody>
      </p:sp>
      <p:sp>
        <p:nvSpPr>
          <p:cNvPr id="344122" name="Text Box 58"/>
          <p:cNvSpPr txBox="1">
            <a:spLocks noChangeArrowheads="1"/>
          </p:cNvSpPr>
          <p:nvPr/>
        </p:nvSpPr>
        <p:spPr bwMode="auto">
          <a:xfrm>
            <a:off x="1295400" y="928688"/>
            <a:ext cx="2209800" cy="366712"/>
          </a:xfrm>
          <a:prstGeom prst="rect">
            <a:avLst/>
          </a:prstGeom>
          <a:noFill/>
          <a:ln w="9525">
            <a:noFill/>
            <a:miter lim="800000"/>
            <a:headEnd/>
            <a:tailEnd/>
          </a:ln>
        </p:spPr>
        <p:txBody>
          <a:bodyPr>
            <a:spAutoFit/>
          </a:bodyPr>
          <a:lstStyle/>
          <a:p>
            <a:pPr algn="ctr">
              <a:spcBef>
                <a:spcPct val="50000"/>
              </a:spcBef>
            </a:pPr>
            <a:r>
              <a:rPr lang="en-US" b="1"/>
              <a:t>300 Exhibit</a:t>
            </a:r>
          </a:p>
        </p:txBody>
      </p:sp>
      <p:sp>
        <p:nvSpPr>
          <p:cNvPr id="344123" name="Text Box 60"/>
          <p:cNvSpPr txBox="1">
            <a:spLocks noChangeArrowheads="1"/>
          </p:cNvSpPr>
          <p:nvPr/>
        </p:nvSpPr>
        <p:spPr bwMode="auto">
          <a:xfrm>
            <a:off x="304800" y="2025650"/>
            <a:ext cx="1524000" cy="369332"/>
          </a:xfrm>
          <a:prstGeom prst="rect">
            <a:avLst/>
          </a:prstGeom>
          <a:noFill/>
          <a:ln w="9525">
            <a:noFill/>
            <a:miter lim="800000"/>
            <a:headEnd/>
            <a:tailEnd/>
          </a:ln>
        </p:spPr>
        <p:txBody>
          <a:bodyPr>
            <a:spAutoFit/>
          </a:bodyPr>
          <a:lstStyle/>
          <a:p>
            <a:pPr algn="ctr">
              <a:spcBef>
                <a:spcPct val="50000"/>
              </a:spcBef>
            </a:pPr>
            <a:r>
              <a:rPr lang="en-US" b="1" dirty="0"/>
              <a:t>SPIs</a:t>
            </a:r>
          </a:p>
        </p:txBody>
      </p:sp>
      <p:sp>
        <p:nvSpPr>
          <p:cNvPr id="344124" name="Line 35"/>
          <p:cNvSpPr>
            <a:spLocks noChangeShapeType="1"/>
          </p:cNvSpPr>
          <p:nvPr/>
        </p:nvSpPr>
        <p:spPr bwMode="auto">
          <a:xfrm flipV="1">
            <a:off x="1981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25" name="Line 64"/>
          <p:cNvSpPr>
            <a:spLocks noChangeShapeType="1"/>
          </p:cNvSpPr>
          <p:nvPr/>
        </p:nvSpPr>
        <p:spPr bwMode="auto">
          <a:xfrm flipH="1">
            <a:off x="3149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26" name="Line 66"/>
          <p:cNvSpPr>
            <a:spLocks noChangeShapeType="1"/>
          </p:cNvSpPr>
          <p:nvPr/>
        </p:nvSpPr>
        <p:spPr bwMode="auto">
          <a:xfrm>
            <a:off x="3175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27" name="Line 71"/>
          <p:cNvSpPr>
            <a:spLocks noChangeShapeType="1"/>
          </p:cNvSpPr>
          <p:nvPr/>
        </p:nvSpPr>
        <p:spPr bwMode="auto">
          <a:xfrm flipH="1">
            <a:off x="3776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28" name="Line 48"/>
          <p:cNvSpPr>
            <a:spLocks noChangeShapeType="1"/>
          </p:cNvSpPr>
          <p:nvPr/>
        </p:nvSpPr>
        <p:spPr bwMode="auto">
          <a:xfrm>
            <a:off x="2408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29" name="Line 37"/>
          <p:cNvSpPr>
            <a:spLocks noChangeShapeType="1"/>
          </p:cNvSpPr>
          <p:nvPr/>
        </p:nvSpPr>
        <p:spPr bwMode="auto">
          <a:xfrm flipH="1">
            <a:off x="3098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30" name="Line 65"/>
          <p:cNvSpPr>
            <a:spLocks noChangeShapeType="1"/>
          </p:cNvSpPr>
          <p:nvPr/>
        </p:nvSpPr>
        <p:spPr bwMode="auto">
          <a:xfrm flipH="1">
            <a:off x="3467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31" name="Line 72"/>
          <p:cNvSpPr>
            <a:spLocks noChangeShapeType="1"/>
          </p:cNvSpPr>
          <p:nvPr/>
        </p:nvSpPr>
        <p:spPr bwMode="auto">
          <a:xfrm flipH="1" flipV="1">
            <a:off x="3454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32" name="Line 35"/>
          <p:cNvSpPr>
            <a:spLocks noChangeShapeType="1"/>
          </p:cNvSpPr>
          <p:nvPr/>
        </p:nvSpPr>
        <p:spPr bwMode="auto">
          <a:xfrm flipV="1">
            <a:off x="2155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33" name="Line 64"/>
          <p:cNvSpPr>
            <a:spLocks noChangeShapeType="1"/>
          </p:cNvSpPr>
          <p:nvPr/>
        </p:nvSpPr>
        <p:spPr bwMode="auto">
          <a:xfrm flipH="1">
            <a:off x="3324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34" name="Line 66"/>
          <p:cNvSpPr>
            <a:spLocks noChangeShapeType="1"/>
          </p:cNvSpPr>
          <p:nvPr/>
        </p:nvSpPr>
        <p:spPr bwMode="auto">
          <a:xfrm>
            <a:off x="3349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35" name="Line 71"/>
          <p:cNvSpPr>
            <a:spLocks noChangeShapeType="1"/>
          </p:cNvSpPr>
          <p:nvPr/>
        </p:nvSpPr>
        <p:spPr bwMode="auto">
          <a:xfrm flipH="1">
            <a:off x="3951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36" name="Line 48"/>
          <p:cNvSpPr>
            <a:spLocks noChangeShapeType="1"/>
          </p:cNvSpPr>
          <p:nvPr/>
        </p:nvSpPr>
        <p:spPr bwMode="auto">
          <a:xfrm>
            <a:off x="2582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37" name="Line 37"/>
          <p:cNvSpPr>
            <a:spLocks noChangeShapeType="1"/>
          </p:cNvSpPr>
          <p:nvPr/>
        </p:nvSpPr>
        <p:spPr bwMode="auto">
          <a:xfrm flipH="1">
            <a:off x="3273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38" name="Line 65"/>
          <p:cNvSpPr>
            <a:spLocks noChangeShapeType="1"/>
          </p:cNvSpPr>
          <p:nvPr/>
        </p:nvSpPr>
        <p:spPr bwMode="auto">
          <a:xfrm flipH="1">
            <a:off x="3641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39" name="Line 72"/>
          <p:cNvSpPr>
            <a:spLocks noChangeShapeType="1"/>
          </p:cNvSpPr>
          <p:nvPr/>
        </p:nvSpPr>
        <p:spPr bwMode="auto">
          <a:xfrm flipH="1" flipV="1">
            <a:off x="3629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40" name="Line 35"/>
          <p:cNvSpPr>
            <a:spLocks noChangeShapeType="1"/>
          </p:cNvSpPr>
          <p:nvPr/>
        </p:nvSpPr>
        <p:spPr bwMode="auto">
          <a:xfrm flipV="1">
            <a:off x="2330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41" name="Line 64"/>
          <p:cNvSpPr>
            <a:spLocks noChangeShapeType="1"/>
          </p:cNvSpPr>
          <p:nvPr/>
        </p:nvSpPr>
        <p:spPr bwMode="auto">
          <a:xfrm flipH="1">
            <a:off x="3498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42" name="Line 66"/>
          <p:cNvSpPr>
            <a:spLocks noChangeShapeType="1"/>
          </p:cNvSpPr>
          <p:nvPr/>
        </p:nvSpPr>
        <p:spPr bwMode="auto">
          <a:xfrm>
            <a:off x="3524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43" name="Line 71"/>
          <p:cNvSpPr>
            <a:spLocks noChangeShapeType="1"/>
          </p:cNvSpPr>
          <p:nvPr/>
        </p:nvSpPr>
        <p:spPr bwMode="auto">
          <a:xfrm flipH="1">
            <a:off x="4125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44" name="Line 48"/>
          <p:cNvSpPr>
            <a:spLocks noChangeShapeType="1"/>
          </p:cNvSpPr>
          <p:nvPr/>
        </p:nvSpPr>
        <p:spPr bwMode="auto">
          <a:xfrm>
            <a:off x="2757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45" name="Line 37"/>
          <p:cNvSpPr>
            <a:spLocks noChangeShapeType="1"/>
          </p:cNvSpPr>
          <p:nvPr/>
        </p:nvSpPr>
        <p:spPr bwMode="auto">
          <a:xfrm flipH="1">
            <a:off x="3448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46" name="Line 65"/>
          <p:cNvSpPr>
            <a:spLocks noChangeShapeType="1"/>
          </p:cNvSpPr>
          <p:nvPr/>
        </p:nvSpPr>
        <p:spPr bwMode="auto">
          <a:xfrm flipH="1">
            <a:off x="3816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47" name="Line 72"/>
          <p:cNvSpPr>
            <a:spLocks noChangeShapeType="1"/>
          </p:cNvSpPr>
          <p:nvPr/>
        </p:nvSpPr>
        <p:spPr bwMode="auto">
          <a:xfrm flipH="1" flipV="1">
            <a:off x="3803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48" name="Line 35"/>
          <p:cNvSpPr>
            <a:spLocks noChangeShapeType="1"/>
          </p:cNvSpPr>
          <p:nvPr/>
        </p:nvSpPr>
        <p:spPr bwMode="auto">
          <a:xfrm flipV="1">
            <a:off x="2505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49" name="Line 64"/>
          <p:cNvSpPr>
            <a:spLocks noChangeShapeType="1"/>
          </p:cNvSpPr>
          <p:nvPr/>
        </p:nvSpPr>
        <p:spPr bwMode="auto">
          <a:xfrm flipH="1">
            <a:off x="3673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50" name="Line 66"/>
          <p:cNvSpPr>
            <a:spLocks noChangeShapeType="1"/>
          </p:cNvSpPr>
          <p:nvPr/>
        </p:nvSpPr>
        <p:spPr bwMode="auto">
          <a:xfrm>
            <a:off x="3698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51" name="Line 71"/>
          <p:cNvSpPr>
            <a:spLocks noChangeShapeType="1"/>
          </p:cNvSpPr>
          <p:nvPr/>
        </p:nvSpPr>
        <p:spPr bwMode="auto">
          <a:xfrm flipH="1">
            <a:off x="4300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52" name="Line 48"/>
          <p:cNvSpPr>
            <a:spLocks noChangeShapeType="1"/>
          </p:cNvSpPr>
          <p:nvPr/>
        </p:nvSpPr>
        <p:spPr bwMode="auto">
          <a:xfrm>
            <a:off x="2932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53" name="Line 37"/>
          <p:cNvSpPr>
            <a:spLocks noChangeShapeType="1"/>
          </p:cNvSpPr>
          <p:nvPr/>
        </p:nvSpPr>
        <p:spPr bwMode="auto">
          <a:xfrm flipH="1">
            <a:off x="3622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54" name="Line 65"/>
          <p:cNvSpPr>
            <a:spLocks noChangeShapeType="1"/>
          </p:cNvSpPr>
          <p:nvPr/>
        </p:nvSpPr>
        <p:spPr bwMode="auto">
          <a:xfrm flipH="1">
            <a:off x="3990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55" name="Line 72"/>
          <p:cNvSpPr>
            <a:spLocks noChangeShapeType="1"/>
          </p:cNvSpPr>
          <p:nvPr/>
        </p:nvSpPr>
        <p:spPr bwMode="auto">
          <a:xfrm flipH="1" flipV="1">
            <a:off x="3978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56" name="Line 35"/>
          <p:cNvSpPr>
            <a:spLocks noChangeShapeType="1"/>
          </p:cNvSpPr>
          <p:nvPr/>
        </p:nvSpPr>
        <p:spPr bwMode="auto">
          <a:xfrm flipV="1">
            <a:off x="26797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57" name="Line 64"/>
          <p:cNvSpPr>
            <a:spLocks noChangeShapeType="1"/>
          </p:cNvSpPr>
          <p:nvPr/>
        </p:nvSpPr>
        <p:spPr bwMode="auto">
          <a:xfrm flipH="1">
            <a:off x="38481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58" name="Line 66"/>
          <p:cNvSpPr>
            <a:spLocks noChangeShapeType="1"/>
          </p:cNvSpPr>
          <p:nvPr/>
        </p:nvSpPr>
        <p:spPr bwMode="auto">
          <a:xfrm>
            <a:off x="38735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59" name="Line 71"/>
          <p:cNvSpPr>
            <a:spLocks noChangeShapeType="1"/>
          </p:cNvSpPr>
          <p:nvPr/>
        </p:nvSpPr>
        <p:spPr bwMode="auto">
          <a:xfrm flipH="1">
            <a:off x="44751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60" name="Line 48"/>
          <p:cNvSpPr>
            <a:spLocks noChangeShapeType="1"/>
          </p:cNvSpPr>
          <p:nvPr/>
        </p:nvSpPr>
        <p:spPr bwMode="auto">
          <a:xfrm>
            <a:off x="31067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61" name="Line 37"/>
          <p:cNvSpPr>
            <a:spLocks noChangeShapeType="1"/>
          </p:cNvSpPr>
          <p:nvPr/>
        </p:nvSpPr>
        <p:spPr bwMode="auto">
          <a:xfrm flipH="1">
            <a:off x="37973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62" name="Line 65"/>
          <p:cNvSpPr>
            <a:spLocks noChangeShapeType="1"/>
          </p:cNvSpPr>
          <p:nvPr/>
        </p:nvSpPr>
        <p:spPr bwMode="auto">
          <a:xfrm flipH="1">
            <a:off x="41656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63" name="Line 72"/>
          <p:cNvSpPr>
            <a:spLocks noChangeShapeType="1"/>
          </p:cNvSpPr>
          <p:nvPr/>
        </p:nvSpPr>
        <p:spPr bwMode="auto">
          <a:xfrm flipH="1" flipV="1">
            <a:off x="41529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64" name="Line 35"/>
          <p:cNvSpPr>
            <a:spLocks noChangeShapeType="1"/>
          </p:cNvSpPr>
          <p:nvPr/>
        </p:nvSpPr>
        <p:spPr bwMode="auto">
          <a:xfrm flipV="1">
            <a:off x="28543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65" name="Line 64"/>
          <p:cNvSpPr>
            <a:spLocks noChangeShapeType="1"/>
          </p:cNvSpPr>
          <p:nvPr/>
        </p:nvSpPr>
        <p:spPr bwMode="auto">
          <a:xfrm flipH="1">
            <a:off x="40227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66" name="Line 66"/>
          <p:cNvSpPr>
            <a:spLocks noChangeShapeType="1"/>
          </p:cNvSpPr>
          <p:nvPr/>
        </p:nvSpPr>
        <p:spPr bwMode="auto">
          <a:xfrm>
            <a:off x="40481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67" name="Line 71"/>
          <p:cNvSpPr>
            <a:spLocks noChangeShapeType="1"/>
          </p:cNvSpPr>
          <p:nvPr/>
        </p:nvSpPr>
        <p:spPr bwMode="auto">
          <a:xfrm flipH="1">
            <a:off x="46497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68" name="Line 48"/>
          <p:cNvSpPr>
            <a:spLocks noChangeShapeType="1"/>
          </p:cNvSpPr>
          <p:nvPr/>
        </p:nvSpPr>
        <p:spPr bwMode="auto">
          <a:xfrm>
            <a:off x="32813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69" name="Line 37"/>
          <p:cNvSpPr>
            <a:spLocks noChangeShapeType="1"/>
          </p:cNvSpPr>
          <p:nvPr/>
        </p:nvSpPr>
        <p:spPr bwMode="auto">
          <a:xfrm flipH="1">
            <a:off x="39719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70" name="Line 65"/>
          <p:cNvSpPr>
            <a:spLocks noChangeShapeType="1"/>
          </p:cNvSpPr>
          <p:nvPr/>
        </p:nvSpPr>
        <p:spPr bwMode="auto">
          <a:xfrm flipH="1">
            <a:off x="43402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71" name="Line 72"/>
          <p:cNvSpPr>
            <a:spLocks noChangeShapeType="1"/>
          </p:cNvSpPr>
          <p:nvPr/>
        </p:nvSpPr>
        <p:spPr bwMode="auto">
          <a:xfrm flipH="1" flipV="1">
            <a:off x="43275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72" name="Line 35"/>
          <p:cNvSpPr>
            <a:spLocks noChangeShapeType="1"/>
          </p:cNvSpPr>
          <p:nvPr/>
        </p:nvSpPr>
        <p:spPr bwMode="auto">
          <a:xfrm flipV="1">
            <a:off x="30289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73" name="Line 64"/>
          <p:cNvSpPr>
            <a:spLocks noChangeShapeType="1"/>
          </p:cNvSpPr>
          <p:nvPr/>
        </p:nvSpPr>
        <p:spPr bwMode="auto">
          <a:xfrm flipH="1">
            <a:off x="41973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74" name="Line 66"/>
          <p:cNvSpPr>
            <a:spLocks noChangeShapeType="1"/>
          </p:cNvSpPr>
          <p:nvPr/>
        </p:nvSpPr>
        <p:spPr bwMode="auto">
          <a:xfrm>
            <a:off x="42227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75" name="Line 71"/>
          <p:cNvSpPr>
            <a:spLocks noChangeShapeType="1"/>
          </p:cNvSpPr>
          <p:nvPr/>
        </p:nvSpPr>
        <p:spPr bwMode="auto">
          <a:xfrm flipH="1">
            <a:off x="48244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76" name="Line 48"/>
          <p:cNvSpPr>
            <a:spLocks noChangeShapeType="1"/>
          </p:cNvSpPr>
          <p:nvPr/>
        </p:nvSpPr>
        <p:spPr bwMode="auto">
          <a:xfrm>
            <a:off x="34559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77" name="Line 37"/>
          <p:cNvSpPr>
            <a:spLocks noChangeShapeType="1"/>
          </p:cNvSpPr>
          <p:nvPr/>
        </p:nvSpPr>
        <p:spPr bwMode="auto">
          <a:xfrm flipH="1">
            <a:off x="41465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78" name="Line 65"/>
          <p:cNvSpPr>
            <a:spLocks noChangeShapeType="1"/>
          </p:cNvSpPr>
          <p:nvPr/>
        </p:nvSpPr>
        <p:spPr bwMode="auto">
          <a:xfrm flipH="1">
            <a:off x="45148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79" name="Line 72"/>
          <p:cNvSpPr>
            <a:spLocks noChangeShapeType="1"/>
          </p:cNvSpPr>
          <p:nvPr/>
        </p:nvSpPr>
        <p:spPr bwMode="auto">
          <a:xfrm flipH="1" flipV="1">
            <a:off x="45021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80" name="Line 35"/>
          <p:cNvSpPr>
            <a:spLocks noChangeShapeType="1"/>
          </p:cNvSpPr>
          <p:nvPr/>
        </p:nvSpPr>
        <p:spPr bwMode="auto">
          <a:xfrm flipV="1">
            <a:off x="32035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81" name="Line 64"/>
          <p:cNvSpPr>
            <a:spLocks noChangeShapeType="1"/>
          </p:cNvSpPr>
          <p:nvPr/>
        </p:nvSpPr>
        <p:spPr bwMode="auto">
          <a:xfrm flipH="1">
            <a:off x="43719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82" name="Line 66"/>
          <p:cNvSpPr>
            <a:spLocks noChangeShapeType="1"/>
          </p:cNvSpPr>
          <p:nvPr/>
        </p:nvSpPr>
        <p:spPr bwMode="auto">
          <a:xfrm>
            <a:off x="43973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83" name="Line 71"/>
          <p:cNvSpPr>
            <a:spLocks noChangeShapeType="1"/>
          </p:cNvSpPr>
          <p:nvPr/>
        </p:nvSpPr>
        <p:spPr bwMode="auto">
          <a:xfrm flipH="1">
            <a:off x="49990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84" name="Line 48"/>
          <p:cNvSpPr>
            <a:spLocks noChangeShapeType="1"/>
          </p:cNvSpPr>
          <p:nvPr/>
        </p:nvSpPr>
        <p:spPr bwMode="auto">
          <a:xfrm>
            <a:off x="36306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85" name="Line 37"/>
          <p:cNvSpPr>
            <a:spLocks noChangeShapeType="1"/>
          </p:cNvSpPr>
          <p:nvPr/>
        </p:nvSpPr>
        <p:spPr bwMode="auto">
          <a:xfrm flipH="1">
            <a:off x="43211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86" name="Line 65"/>
          <p:cNvSpPr>
            <a:spLocks noChangeShapeType="1"/>
          </p:cNvSpPr>
          <p:nvPr/>
        </p:nvSpPr>
        <p:spPr bwMode="auto">
          <a:xfrm flipH="1">
            <a:off x="46894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87" name="Line 72"/>
          <p:cNvSpPr>
            <a:spLocks noChangeShapeType="1"/>
          </p:cNvSpPr>
          <p:nvPr/>
        </p:nvSpPr>
        <p:spPr bwMode="auto">
          <a:xfrm flipH="1" flipV="1">
            <a:off x="46767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88" name="Line 35"/>
          <p:cNvSpPr>
            <a:spLocks noChangeShapeType="1"/>
          </p:cNvSpPr>
          <p:nvPr/>
        </p:nvSpPr>
        <p:spPr bwMode="auto">
          <a:xfrm flipV="1">
            <a:off x="337820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89" name="Line 64"/>
          <p:cNvSpPr>
            <a:spLocks noChangeShapeType="1"/>
          </p:cNvSpPr>
          <p:nvPr/>
        </p:nvSpPr>
        <p:spPr bwMode="auto">
          <a:xfrm flipH="1">
            <a:off x="454660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90" name="Line 66"/>
          <p:cNvSpPr>
            <a:spLocks noChangeShapeType="1"/>
          </p:cNvSpPr>
          <p:nvPr/>
        </p:nvSpPr>
        <p:spPr bwMode="auto">
          <a:xfrm>
            <a:off x="457200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91" name="Line 71"/>
          <p:cNvSpPr>
            <a:spLocks noChangeShapeType="1"/>
          </p:cNvSpPr>
          <p:nvPr/>
        </p:nvSpPr>
        <p:spPr bwMode="auto">
          <a:xfrm flipH="1">
            <a:off x="517366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192" name="Line 48"/>
          <p:cNvSpPr>
            <a:spLocks noChangeShapeType="1"/>
          </p:cNvSpPr>
          <p:nvPr/>
        </p:nvSpPr>
        <p:spPr bwMode="auto">
          <a:xfrm>
            <a:off x="380523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193" name="Line 37"/>
          <p:cNvSpPr>
            <a:spLocks noChangeShapeType="1"/>
          </p:cNvSpPr>
          <p:nvPr/>
        </p:nvSpPr>
        <p:spPr bwMode="auto">
          <a:xfrm flipH="1">
            <a:off x="449580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194" name="Line 65"/>
          <p:cNvSpPr>
            <a:spLocks noChangeShapeType="1"/>
          </p:cNvSpPr>
          <p:nvPr/>
        </p:nvSpPr>
        <p:spPr bwMode="auto">
          <a:xfrm flipH="1">
            <a:off x="486410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195" name="Line 72"/>
          <p:cNvSpPr>
            <a:spLocks noChangeShapeType="1"/>
          </p:cNvSpPr>
          <p:nvPr/>
        </p:nvSpPr>
        <p:spPr bwMode="auto">
          <a:xfrm flipH="1" flipV="1">
            <a:off x="485140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196" name="Line 35"/>
          <p:cNvSpPr>
            <a:spLocks noChangeShapeType="1"/>
          </p:cNvSpPr>
          <p:nvPr/>
        </p:nvSpPr>
        <p:spPr bwMode="auto">
          <a:xfrm flipV="1">
            <a:off x="355282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197" name="Line 64"/>
          <p:cNvSpPr>
            <a:spLocks noChangeShapeType="1"/>
          </p:cNvSpPr>
          <p:nvPr/>
        </p:nvSpPr>
        <p:spPr bwMode="auto">
          <a:xfrm flipH="1">
            <a:off x="472122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198" name="Line 66"/>
          <p:cNvSpPr>
            <a:spLocks noChangeShapeType="1"/>
          </p:cNvSpPr>
          <p:nvPr/>
        </p:nvSpPr>
        <p:spPr bwMode="auto">
          <a:xfrm>
            <a:off x="474662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199" name="Line 71"/>
          <p:cNvSpPr>
            <a:spLocks noChangeShapeType="1"/>
          </p:cNvSpPr>
          <p:nvPr/>
        </p:nvSpPr>
        <p:spPr bwMode="auto">
          <a:xfrm flipH="1">
            <a:off x="534828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00" name="Line 48"/>
          <p:cNvSpPr>
            <a:spLocks noChangeShapeType="1"/>
          </p:cNvSpPr>
          <p:nvPr/>
        </p:nvSpPr>
        <p:spPr bwMode="auto">
          <a:xfrm>
            <a:off x="397986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01" name="Line 37"/>
          <p:cNvSpPr>
            <a:spLocks noChangeShapeType="1"/>
          </p:cNvSpPr>
          <p:nvPr/>
        </p:nvSpPr>
        <p:spPr bwMode="auto">
          <a:xfrm flipH="1">
            <a:off x="467042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02" name="Line 65"/>
          <p:cNvSpPr>
            <a:spLocks noChangeShapeType="1"/>
          </p:cNvSpPr>
          <p:nvPr/>
        </p:nvSpPr>
        <p:spPr bwMode="auto">
          <a:xfrm flipH="1">
            <a:off x="503872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03" name="Line 72"/>
          <p:cNvSpPr>
            <a:spLocks noChangeShapeType="1"/>
          </p:cNvSpPr>
          <p:nvPr/>
        </p:nvSpPr>
        <p:spPr bwMode="auto">
          <a:xfrm flipH="1" flipV="1">
            <a:off x="502602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04" name="Line 35"/>
          <p:cNvSpPr>
            <a:spLocks noChangeShapeType="1"/>
          </p:cNvSpPr>
          <p:nvPr/>
        </p:nvSpPr>
        <p:spPr bwMode="auto">
          <a:xfrm flipV="1">
            <a:off x="3727450"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205" name="Line 64"/>
          <p:cNvSpPr>
            <a:spLocks noChangeShapeType="1"/>
          </p:cNvSpPr>
          <p:nvPr/>
        </p:nvSpPr>
        <p:spPr bwMode="auto">
          <a:xfrm flipH="1">
            <a:off x="4895850"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206" name="Line 66"/>
          <p:cNvSpPr>
            <a:spLocks noChangeShapeType="1"/>
          </p:cNvSpPr>
          <p:nvPr/>
        </p:nvSpPr>
        <p:spPr bwMode="auto">
          <a:xfrm>
            <a:off x="4921250"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207" name="Line 71"/>
          <p:cNvSpPr>
            <a:spLocks noChangeShapeType="1"/>
          </p:cNvSpPr>
          <p:nvPr/>
        </p:nvSpPr>
        <p:spPr bwMode="auto">
          <a:xfrm flipH="1">
            <a:off x="5522913"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08" name="Line 48"/>
          <p:cNvSpPr>
            <a:spLocks noChangeShapeType="1"/>
          </p:cNvSpPr>
          <p:nvPr/>
        </p:nvSpPr>
        <p:spPr bwMode="auto">
          <a:xfrm>
            <a:off x="4154488"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09" name="Line 37"/>
          <p:cNvSpPr>
            <a:spLocks noChangeShapeType="1"/>
          </p:cNvSpPr>
          <p:nvPr/>
        </p:nvSpPr>
        <p:spPr bwMode="auto">
          <a:xfrm flipH="1">
            <a:off x="4845050"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10" name="Line 65"/>
          <p:cNvSpPr>
            <a:spLocks noChangeShapeType="1"/>
          </p:cNvSpPr>
          <p:nvPr/>
        </p:nvSpPr>
        <p:spPr bwMode="auto">
          <a:xfrm flipH="1">
            <a:off x="5213350"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11" name="Line 72"/>
          <p:cNvSpPr>
            <a:spLocks noChangeShapeType="1"/>
          </p:cNvSpPr>
          <p:nvPr/>
        </p:nvSpPr>
        <p:spPr bwMode="auto">
          <a:xfrm flipH="1" flipV="1">
            <a:off x="5200650"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12" name="Line 35"/>
          <p:cNvSpPr>
            <a:spLocks noChangeShapeType="1"/>
          </p:cNvSpPr>
          <p:nvPr/>
        </p:nvSpPr>
        <p:spPr bwMode="auto">
          <a:xfrm flipV="1">
            <a:off x="3902075" y="5449888"/>
            <a:ext cx="393700" cy="255587"/>
          </a:xfrm>
          <a:prstGeom prst="line">
            <a:avLst/>
          </a:prstGeom>
          <a:noFill/>
          <a:ln w="38100">
            <a:solidFill>
              <a:srgbClr val="FFCC00"/>
            </a:solidFill>
            <a:round/>
            <a:headEnd type="oval" w="med" len="med"/>
            <a:tailEnd type="oval" w="med" len="med"/>
          </a:ln>
        </p:spPr>
        <p:txBody>
          <a:bodyPr/>
          <a:lstStyle/>
          <a:p>
            <a:endParaRPr lang="en-US"/>
          </a:p>
        </p:txBody>
      </p:sp>
      <p:sp>
        <p:nvSpPr>
          <p:cNvPr id="344213" name="Line 64"/>
          <p:cNvSpPr>
            <a:spLocks noChangeShapeType="1"/>
          </p:cNvSpPr>
          <p:nvPr/>
        </p:nvSpPr>
        <p:spPr bwMode="auto">
          <a:xfrm flipH="1">
            <a:off x="5070475" y="2259013"/>
            <a:ext cx="619125" cy="687387"/>
          </a:xfrm>
          <a:prstGeom prst="line">
            <a:avLst/>
          </a:prstGeom>
          <a:noFill/>
          <a:ln w="38100">
            <a:solidFill>
              <a:srgbClr val="FFCC00"/>
            </a:solidFill>
            <a:round/>
            <a:headEnd/>
            <a:tailEnd type="oval" w="med" len="med"/>
          </a:ln>
        </p:spPr>
        <p:txBody>
          <a:bodyPr/>
          <a:lstStyle/>
          <a:p>
            <a:endParaRPr lang="en-US"/>
          </a:p>
        </p:txBody>
      </p:sp>
      <p:sp>
        <p:nvSpPr>
          <p:cNvPr id="344214" name="Line 66"/>
          <p:cNvSpPr>
            <a:spLocks noChangeShapeType="1"/>
          </p:cNvSpPr>
          <p:nvPr/>
        </p:nvSpPr>
        <p:spPr bwMode="auto">
          <a:xfrm>
            <a:off x="5095875" y="2951163"/>
            <a:ext cx="1054100" cy="639762"/>
          </a:xfrm>
          <a:prstGeom prst="line">
            <a:avLst/>
          </a:prstGeom>
          <a:noFill/>
          <a:ln w="38100">
            <a:solidFill>
              <a:srgbClr val="FFCC00"/>
            </a:solidFill>
            <a:round/>
            <a:headEnd type="oval" w="med" len="med"/>
            <a:tailEnd type="oval" w="med" len="med"/>
          </a:ln>
        </p:spPr>
        <p:txBody>
          <a:bodyPr/>
          <a:lstStyle/>
          <a:p>
            <a:endParaRPr lang="en-US"/>
          </a:p>
        </p:txBody>
      </p:sp>
      <p:sp>
        <p:nvSpPr>
          <p:cNvPr id="344215" name="Line 71"/>
          <p:cNvSpPr>
            <a:spLocks noChangeShapeType="1"/>
          </p:cNvSpPr>
          <p:nvPr/>
        </p:nvSpPr>
        <p:spPr bwMode="auto">
          <a:xfrm flipH="1">
            <a:off x="5697538" y="1524000"/>
            <a:ext cx="439737" cy="727075"/>
          </a:xfrm>
          <a:prstGeom prst="line">
            <a:avLst/>
          </a:prstGeom>
          <a:noFill/>
          <a:ln w="38100">
            <a:solidFill>
              <a:srgbClr val="FFCC00"/>
            </a:solidFill>
            <a:round/>
            <a:headEnd type="oval" w="med" len="med"/>
            <a:tailEnd type="oval" w="med" len="med"/>
          </a:ln>
        </p:spPr>
        <p:txBody>
          <a:bodyPr/>
          <a:lstStyle/>
          <a:p>
            <a:endParaRPr lang="en-US"/>
          </a:p>
        </p:txBody>
      </p:sp>
      <p:sp>
        <p:nvSpPr>
          <p:cNvPr id="344216" name="Line 48"/>
          <p:cNvSpPr>
            <a:spLocks noChangeShapeType="1"/>
          </p:cNvSpPr>
          <p:nvPr/>
        </p:nvSpPr>
        <p:spPr bwMode="auto">
          <a:xfrm>
            <a:off x="4329113" y="5429250"/>
            <a:ext cx="703262" cy="20638"/>
          </a:xfrm>
          <a:prstGeom prst="line">
            <a:avLst/>
          </a:prstGeom>
          <a:noFill/>
          <a:ln w="38100">
            <a:solidFill>
              <a:srgbClr val="FFCC00"/>
            </a:solidFill>
            <a:round/>
            <a:headEnd type="oval" w="med" len="med"/>
            <a:tailEnd type="oval" w="med" len="med"/>
          </a:ln>
        </p:spPr>
        <p:txBody>
          <a:bodyPr/>
          <a:lstStyle/>
          <a:p>
            <a:endParaRPr lang="en-US"/>
          </a:p>
        </p:txBody>
      </p:sp>
      <p:sp>
        <p:nvSpPr>
          <p:cNvPr id="344217" name="Line 37"/>
          <p:cNvSpPr>
            <a:spLocks noChangeShapeType="1"/>
          </p:cNvSpPr>
          <p:nvPr/>
        </p:nvSpPr>
        <p:spPr bwMode="auto">
          <a:xfrm flipH="1">
            <a:off x="5019675" y="4867275"/>
            <a:ext cx="381000" cy="571500"/>
          </a:xfrm>
          <a:prstGeom prst="line">
            <a:avLst/>
          </a:prstGeom>
          <a:noFill/>
          <a:ln w="38100">
            <a:solidFill>
              <a:srgbClr val="FFCC00"/>
            </a:solidFill>
            <a:round/>
            <a:headEnd type="oval" w="med" len="med"/>
            <a:tailEnd type="oval" w="med" len="med"/>
          </a:ln>
        </p:spPr>
        <p:txBody>
          <a:bodyPr/>
          <a:lstStyle/>
          <a:p>
            <a:endParaRPr lang="en-US"/>
          </a:p>
        </p:txBody>
      </p:sp>
      <p:sp>
        <p:nvSpPr>
          <p:cNvPr id="344218" name="Line 65"/>
          <p:cNvSpPr>
            <a:spLocks noChangeShapeType="1"/>
          </p:cNvSpPr>
          <p:nvPr/>
        </p:nvSpPr>
        <p:spPr bwMode="auto">
          <a:xfrm flipH="1">
            <a:off x="5387975" y="3590925"/>
            <a:ext cx="762000" cy="655638"/>
          </a:xfrm>
          <a:prstGeom prst="line">
            <a:avLst/>
          </a:prstGeom>
          <a:noFill/>
          <a:ln w="38100">
            <a:solidFill>
              <a:srgbClr val="FFCC00"/>
            </a:solidFill>
            <a:round/>
            <a:headEnd type="oval" w="med" len="med"/>
            <a:tailEnd type="oval" w="med" len="med"/>
          </a:ln>
        </p:spPr>
        <p:txBody>
          <a:bodyPr/>
          <a:lstStyle/>
          <a:p>
            <a:endParaRPr lang="en-US"/>
          </a:p>
        </p:txBody>
      </p:sp>
      <p:sp>
        <p:nvSpPr>
          <p:cNvPr id="344219" name="Line 72"/>
          <p:cNvSpPr>
            <a:spLocks noChangeShapeType="1"/>
          </p:cNvSpPr>
          <p:nvPr/>
        </p:nvSpPr>
        <p:spPr bwMode="auto">
          <a:xfrm flipH="1" flipV="1">
            <a:off x="5375275" y="4222750"/>
            <a:ext cx="25400" cy="644525"/>
          </a:xfrm>
          <a:prstGeom prst="line">
            <a:avLst/>
          </a:prstGeom>
          <a:noFill/>
          <a:ln w="38100">
            <a:solidFill>
              <a:srgbClr val="FFCC00"/>
            </a:solidFill>
            <a:round/>
            <a:headEnd type="oval" w="med" len="med"/>
            <a:tailEnd type="oval" w="med" len="med"/>
          </a:ln>
        </p:spPr>
        <p:txBody>
          <a:bodyPr/>
          <a:lstStyle/>
          <a:p>
            <a:endParaRPr lang="en-US"/>
          </a:p>
        </p:txBody>
      </p:sp>
      <p:sp>
        <p:nvSpPr>
          <p:cNvPr id="344220" name="Oval 156"/>
          <p:cNvSpPr>
            <a:spLocks noChangeArrowheads="1"/>
          </p:cNvSpPr>
          <p:nvPr/>
        </p:nvSpPr>
        <p:spPr bwMode="auto">
          <a:xfrm>
            <a:off x="3124200" y="2362200"/>
            <a:ext cx="1905000" cy="1066800"/>
          </a:xfrm>
          <a:prstGeom prst="ellipse">
            <a:avLst/>
          </a:prstGeom>
          <a:noFill/>
          <a:ln w="76200">
            <a:solidFill>
              <a:srgbClr val="00863D"/>
            </a:solidFill>
            <a:round/>
            <a:headEnd/>
            <a:tailEnd/>
          </a:ln>
          <a:effectLst/>
        </p:spPr>
        <p:txBody>
          <a:bodyPr wrap="none" anchor="ctr"/>
          <a:lstStyle/>
          <a:p>
            <a:endParaRPr lang="en-US"/>
          </a:p>
        </p:txBody>
      </p:sp>
      <p:sp>
        <p:nvSpPr>
          <p:cNvPr id="344221" name="Text Box 157"/>
          <p:cNvSpPr txBox="1">
            <a:spLocks noChangeArrowheads="1"/>
          </p:cNvSpPr>
          <p:nvPr/>
        </p:nvSpPr>
        <p:spPr bwMode="auto">
          <a:xfrm>
            <a:off x="7086600" y="1981200"/>
            <a:ext cx="1828800" cy="1200150"/>
          </a:xfrm>
          <a:prstGeom prst="rect">
            <a:avLst/>
          </a:prstGeom>
          <a:noFill/>
          <a:ln w="9525">
            <a:solidFill>
              <a:srgbClr val="00863D"/>
            </a:solidFill>
            <a:miter lim="800000"/>
            <a:headEnd/>
            <a:tailEnd/>
          </a:ln>
          <a:effectLst/>
        </p:spPr>
        <p:txBody>
          <a:bodyPr>
            <a:spAutoFit/>
          </a:bodyPr>
          <a:lstStyle/>
          <a:p>
            <a:pPr>
              <a:spcBef>
                <a:spcPct val="50000"/>
              </a:spcBef>
            </a:pPr>
            <a:r>
              <a:rPr lang="en-US"/>
              <a:t>Standardize business processes to serve Veterans</a:t>
            </a:r>
          </a:p>
        </p:txBody>
      </p:sp>
      <p:cxnSp>
        <p:nvCxnSpPr>
          <p:cNvPr id="344222" name="AutoShape 158"/>
          <p:cNvCxnSpPr>
            <a:cxnSpLocks noChangeShapeType="1"/>
            <a:stCxn id="344220" idx="6"/>
            <a:endCxn id="344221" idx="1"/>
          </p:cNvCxnSpPr>
          <p:nvPr/>
        </p:nvCxnSpPr>
        <p:spPr bwMode="auto">
          <a:xfrm flipV="1">
            <a:off x="5067300" y="2581275"/>
            <a:ext cx="2019300" cy="314325"/>
          </a:xfrm>
          <a:prstGeom prst="straightConnector1">
            <a:avLst/>
          </a:prstGeom>
          <a:noFill/>
          <a:ln w="38100">
            <a:solidFill>
              <a:srgbClr val="00863D"/>
            </a:solidFill>
            <a:round/>
            <a:headEnd type="triangle" w="med" len="med"/>
            <a:tailEnd/>
          </a:ln>
          <a:effectLst/>
        </p:spPr>
      </p:cxnSp>
      <p:sp>
        <p:nvSpPr>
          <p:cNvPr id="162" name="TextBox 161"/>
          <p:cNvSpPr txBox="1"/>
          <p:nvPr/>
        </p:nvSpPr>
        <p:spPr>
          <a:xfrm>
            <a:off x="6734175" y="685800"/>
            <a:ext cx="2257425" cy="923330"/>
          </a:xfrm>
          <a:prstGeom prst="rect">
            <a:avLst/>
          </a:prstGeom>
          <a:noFill/>
          <a:ln>
            <a:solidFill>
              <a:schemeClr val="accent2"/>
            </a:solidFill>
          </a:ln>
        </p:spPr>
        <p:txBody>
          <a:bodyPr wrap="square" rtlCol="0">
            <a:spAutoFit/>
          </a:bodyPr>
          <a:lstStyle/>
          <a:p>
            <a:pPr algn="ctr"/>
            <a:r>
              <a:rPr lang="en-US" i="1" dirty="0" smtClean="0">
                <a:solidFill>
                  <a:schemeClr val="accent2">
                    <a:lumMod val="75000"/>
                  </a:schemeClr>
                </a:solidFill>
              </a:rPr>
              <a:t>Efficiency through </a:t>
            </a:r>
            <a:r>
              <a:rPr lang="en-US" i="1" u="sng" dirty="0" smtClean="0">
                <a:solidFill>
                  <a:schemeClr val="accent2">
                    <a:lumMod val="75000"/>
                  </a:schemeClr>
                </a:solidFill>
              </a:rPr>
              <a:t>Shared Services</a:t>
            </a:r>
            <a:r>
              <a:rPr lang="en-US" i="1" dirty="0" smtClean="0">
                <a:solidFill>
                  <a:schemeClr val="accent2">
                    <a:lumMod val="75000"/>
                  </a:schemeClr>
                </a:solidFill>
              </a:rPr>
              <a:t> at all levels</a:t>
            </a:r>
            <a:endParaRPr lang="en-US" i="1" dirty="0">
              <a:solidFill>
                <a:schemeClr val="accent2">
                  <a:lumMod val="75000"/>
                </a:schemeClr>
              </a:solidFill>
            </a:endParaRPr>
          </a:p>
        </p:txBody>
      </p:sp>
      <p:cxnSp>
        <p:nvCxnSpPr>
          <p:cNvPr id="163" name="Straight Arrow Connector 162"/>
          <p:cNvCxnSpPr>
            <a:stCxn id="162" idx="2"/>
            <a:endCxn id="344221" idx="0"/>
          </p:cNvCxnSpPr>
          <p:nvPr/>
        </p:nvCxnSpPr>
        <p:spPr>
          <a:xfrm>
            <a:off x="7862888" y="1609130"/>
            <a:ext cx="138112" cy="3720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6/9/2014</a:t>
            </a:r>
            <a:endParaRPr lang="en-US" dirty="0"/>
          </a:p>
        </p:txBody>
      </p:sp>
      <p:sp>
        <p:nvSpPr>
          <p:cNvPr id="4" name="Footer Placeholder 3"/>
          <p:cNvSpPr>
            <a:spLocks noGrp="1"/>
          </p:cNvSpPr>
          <p:nvPr>
            <p:ph type="ftr" sz="quarter" idx="11"/>
          </p:nvPr>
        </p:nvSpPr>
        <p:spPr/>
        <p:txBody>
          <a:bodyPr/>
          <a:lstStyle/>
          <a:p>
            <a:pPr>
              <a:defRPr/>
            </a:pPr>
            <a:r>
              <a:rPr lang="en-US" smtClean="0"/>
              <a:t>v4</a:t>
            </a:r>
            <a:endParaRPr lang="en-US" dirty="0"/>
          </a:p>
        </p:txBody>
      </p:sp>
    </p:spTree>
    <p:extLst>
      <p:ext uri="{BB962C8B-B14F-4D97-AF65-F5344CB8AC3E}">
        <p14:creationId xmlns:p14="http://schemas.microsoft.com/office/powerpoint/2010/main" val="843002757"/>
      </p:ext>
    </p:extLst>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015AE1DD51EB448D45EC09C9D1D745" ma:contentTypeVersion="0" ma:contentTypeDescription="Create a new document." ma:contentTypeScope="" ma:versionID="c03c7f80c4ed9c0f297323f55aca4e0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C3FCD-6869-4DF2-A535-71B2E864B199}">
  <ds:schemaRef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C576BF1C-C988-4644-AC42-1DB2AF971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48EB6A8-587C-4C28-8329-6B6CBAFE4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4357</TotalTime>
  <Words>5130</Words>
  <Application>Microsoft Office PowerPoint</Application>
  <PresentationFormat>On-screen Show (4:3)</PresentationFormat>
  <Paragraphs>1029</Paragraphs>
  <Slides>45</Slides>
  <Notes>13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Advanced Planning  Briefing to Industry    </vt:lpstr>
      <vt:lpstr>PowerPoint Presentation</vt:lpstr>
      <vt:lpstr>PowerPoint Presentation</vt:lpstr>
      <vt:lpstr>“Line of Sight: Business Process Improvement with IT Investments</vt:lpstr>
      <vt:lpstr>PowerPoint Presentation</vt:lpstr>
      <vt:lpstr>PowerPoint Presentation</vt:lpstr>
      <vt:lpstr>PowerPoint Presentation</vt:lpstr>
      <vt:lpstr>PowerPoint Presentation</vt:lpstr>
      <vt:lpstr>PowerPoint Presentation</vt:lpstr>
      <vt:lpstr>Office Of Architecture, Strategy, And Design (ASD)</vt:lpstr>
      <vt:lpstr>Architecture, Strategy, and Design</vt:lpstr>
      <vt:lpstr>Enterprise Architecture</vt:lpstr>
      <vt:lpstr>EA: Recent Accomplishments and Ongoing Priorities</vt:lpstr>
      <vt:lpstr>EA: Recent Accomplishments and Ongoing Priorities</vt:lpstr>
      <vt:lpstr>Office of Technology Strategies</vt:lpstr>
      <vt:lpstr>OneVA Enterprise Technology Strategic Plan</vt:lpstr>
      <vt:lpstr>PowerPoint Presentation</vt:lpstr>
      <vt:lpstr>Product/Platform Management Mission</vt:lpstr>
      <vt:lpstr>Product/Platform Management VistA4 Supports Improvements in Patient Care</vt:lpstr>
      <vt:lpstr>VistA-4 Product Roadmap</vt:lpstr>
      <vt:lpstr>Snapshot of Deployments in 2015</vt:lpstr>
      <vt:lpstr>VistA SOA Services VistA Service Assembler (VSA) Conceptual and Technical OverviewThe VSA “Narrow Focus”</vt:lpstr>
      <vt:lpstr>VSA precepts</vt:lpstr>
      <vt:lpstr>Paradigm Shift: VistA as an SOA Service Provider</vt:lpstr>
      <vt:lpstr>VistA SOA Services Runtime View</vt:lpstr>
      <vt:lpstr>VSA Security Integration</vt:lpstr>
      <vt:lpstr>VSA National Production Deployment Configuration</vt:lpstr>
      <vt:lpstr>What Does VA See Its Relationship Being With The Open Source Community Going Forward? </vt:lpstr>
      <vt:lpstr>What Potential Is There For Expanding Collaboration On VA Development Projects? </vt:lpstr>
      <vt:lpstr>How Likely Is It That VA Will Be Taking In Code From Outside? </vt:lpstr>
      <vt:lpstr>Other Discussion Points</vt:lpstr>
      <vt:lpstr>Other Discussion Points</vt:lpstr>
      <vt:lpstr>Other Discussion Points</vt:lpstr>
      <vt:lpstr>Process and Knowledge Management and Communications Service (PKMCS)</vt:lpstr>
      <vt:lpstr>PowerPoint Presentation</vt:lpstr>
      <vt:lpstr>PowerPoint Presentation</vt:lpstr>
      <vt:lpstr>PowerPoint Presentation</vt:lpstr>
      <vt:lpstr>RRTF: Problem Statement</vt:lpstr>
      <vt:lpstr>RRTF Mission</vt:lpstr>
      <vt:lpstr>RRTF: Enterprise Performance Optimization</vt:lpstr>
      <vt:lpstr>PowerPoint Presentation</vt:lpstr>
      <vt:lpstr>PowerPoint Presentation</vt:lpstr>
      <vt:lpstr>PowerPoint Presentation</vt:lpstr>
      <vt:lpstr>PowerPoint Presentation</vt:lpstr>
      <vt:lpstr>ASD Roles in PPBE</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VA TAC</dc:title>
  <dc:creator>vhaeasrogans</dc:creator>
  <cp:lastModifiedBy>Boorom, Eric</cp:lastModifiedBy>
  <cp:revision>646</cp:revision>
  <dcterms:created xsi:type="dcterms:W3CDTF">2009-09-28T17:46:17Z</dcterms:created>
  <dcterms:modified xsi:type="dcterms:W3CDTF">2014-06-10T15:00:52Z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0x0101001B015AE1DD51EB448D45EC09C9D1D745</vt:lpwstr>
  </property>
</Properties>
</file>