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66" r:id="rId2"/>
    <p:sldId id="307" r:id="rId3"/>
    <p:sldId id="288" r:id="rId4"/>
    <p:sldId id="287" r:id="rId5"/>
    <p:sldId id="304" r:id="rId6"/>
    <p:sldId id="322" r:id="rId7"/>
    <p:sldId id="273" r:id="rId8"/>
    <p:sldId id="274" r:id="rId9"/>
    <p:sldId id="289" r:id="rId10"/>
    <p:sldId id="305" r:id="rId11"/>
    <p:sldId id="326" r:id="rId12"/>
    <p:sldId id="290" r:id="rId13"/>
    <p:sldId id="291" r:id="rId14"/>
    <p:sldId id="324" r:id="rId15"/>
    <p:sldId id="325" r:id="rId16"/>
    <p:sldId id="329" r:id="rId17"/>
    <p:sldId id="330" r:id="rId18"/>
    <p:sldId id="292" r:id="rId19"/>
    <p:sldId id="302" r:id="rId20"/>
    <p:sldId id="270" r:id="rId21"/>
    <p:sldId id="272" r:id="rId22"/>
    <p:sldId id="309" r:id="rId23"/>
    <p:sldId id="310" r:id="rId24"/>
    <p:sldId id="318" r:id="rId25"/>
    <p:sldId id="316" r:id="rId26"/>
    <p:sldId id="331" r:id="rId27"/>
    <p:sldId id="332" r:id="rId28"/>
    <p:sldId id="333" r:id="rId29"/>
    <p:sldId id="334" r:id="rId30"/>
    <p:sldId id="328" r:id="rId31"/>
    <p:sldId id="312" r:id="rId32"/>
    <p:sldId id="319" r:id="rId33"/>
    <p:sldId id="320" r:id="rId34"/>
    <p:sldId id="321" r:id="rId35"/>
    <p:sldId id="314" r:id="rId36"/>
    <p:sldId id="313" r:id="rId37"/>
    <p:sldId id="315" r:id="rId38"/>
    <p:sldId id="306" r:id="rId39"/>
    <p:sldId id="298" r:id="rId40"/>
    <p:sldId id="308" r:id="rId41"/>
    <p:sldId id="29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B8"/>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9391" autoAdjust="0"/>
  </p:normalViewPr>
  <p:slideViewPr>
    <p:cSldViewPr snapToObjects="1">
      <p:cViewPr>
        <p:scale>
          <a:sx n="80" d="100"/>
          <a:sy n="80" d="100"/>
        </p:scale>
        <p:origin x="-1086" y="468"/>
      </p:cViewPr>
      <p:guideLst>
        <p:guide orient="horz" pos="624"/>
        <p:guide pos="3168"/>
      </p:guideLst>
    </p:cSldViewPr>
  </p:slideViewPr>
  <p:outlineViewPr>
    <p:cViewPr>
      <p:scale>
        <a:sx n="33" d="100"/>
        <a:sy n="33" d="100"/>
      </p:scale>
      <p:origin x="0" y="6618"/>
    </p:cViewPr>
  </p:outlineViewPr>
  <p:notesTextViewPr>
    <p:cViewPr>
      <p:scale>
        <a:sx n="100" d="100"/>
        <a:sy n="100" d="100"/>
      </p:scale>
      <p:origin x="0" y="0"/>
    </p:cViewPr>
  </p:notesTextViewPr>
  <p:sorterViewPr>
    <p:cViewPr>
      <p:scale>
        <a:sx n="100" d="100"/>
        <a:sy n="100" d="100"/>
      </p:scale>
      <p:origin x="0" y="1032"/>
    </p:cViewPr>
  </p:sorterViewPr>
  <p:notesViewPr>
    <p:cSldViewPr snapToObjects="1">
      <p:cViewPr varScale="1">
        <p:scale>
          <a:sx n="90" d="100"/>
          <a:sy n="90" d="100"/>
        </p:scale>
        <p:origin x="-36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DE4E57-6444-4E43-8A2B-0016ACCC4E6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1D9418D-30A9-43AD-9FA2-E432680724B6}">
      <dgm:prSet phldrT="[Text]" custT="1"/>
      <dgm:spPr>
        <a:solidFill>
          <a:srgbClr val="7030A0"/>
        </a:solidFill>
      </dgm:spPr>
      <dgm:t>
        <a:bodyPr/>
        <a:lstStyle/>
        <a:p>
          <a:r>
            <a:rPr lang="en-US" sz="2400" b="1" dirty="0" smtClean="0"/>
            <a:t>WOSB</a:t>
          </a:r>
          <a:endParaRPr lang="en-US" sz="2400" b="1" dirty="0"/>
        </a:p>
      </dgm:t>
    </dgm:pt>
    <dgm:pt modelId="{C6E945B2-A806-43B5-A76B-AAFA23F794C0}" type="parTrans" cxnId="{C4810EC7-C994-4AD1-9873-C1048DA086B9}">
      <dgm:prSet/>
      <dgm:spPr/>
      <dgm:t>
        <a:bodyPr/>
        <a:lstStyle/>
        <a:p>
          <a:endParaRPr lang="en-US"/>
        </a:p>
      </dgm:t>
    </dgm:pt>
    <dgm:pt modelId="{66F5B77B-3573-4865-AA88-355EF987EEE9}" type="sibTrans" cxnId="{C4810EC7-C994-4AD1-9873-C1048DA086B9}">
      <dgm:prSet/>
      <dgm:spPr/>
      <dgm:t>
        <a:bodyPr/>
        <a:lstStyle/>
        <a:p>
          <a:endParaRPr lang="en-US"/>
        </a:p>
      </dgm:t>
    </dgm:pt>
    <dgm:pt modelId="{AC9BB72F-CC5E-4545-9116-B3AD1D0BD29C}">
      <dgm:prSet phldrT="[Text]" custT="1"/>
      <dgm:spPr>
        <a:solidFill>
          <a:schemeClr val="accent6">
            <a:lumMod val="75000"/>
          </a:schemeClr>
        </a:solidFill>
      </dgm:spPr>
      <dgm:t>
        <a:bodyPr/>
        <a:lstStyle/>
        <a:p>
          <a:r>
            <a:rPr lang="en-US" sz="2400" b="1" dirty="0" smtClean="0"/>
            <a:t>EDWOSB</a:t>
          </a:r>
          <a:endParaRPr lang="en-US" sz="2400" b="1" dirty="0"/>
        </a:p>
      </dgm:t>
    </dgm:pt>
    <dgm:pt modelId="{1473CEB2-BBC1-45B1-92A4-FB5E01CEE13F}" type="parTrans" cxnId="{7D80630B-06D7-4CBA-AC86-6E8AE8D77792}">
      <dgm:prSet/>
      <dgm:spPr/>
      <dgm:t>
        <a:bodyPr/>
        <a:lstStyle/>
        <a:p>
          <a:endParaRPr lang="en-US"/>
        </a:p>
      </dgm:t>
    </dgm:pt>
    <dgm:pt modelId="{0C5D7DC6-3660-4FAC-A62F-FD03E9309184}" type="sibTrans" cxnId="{7D80630B-06D7-4CBA-AC86-6E8AE8D77792}">
      <dgm:prSet/>
      <dgm:spPr/>
      <dgm:t>
        <a:bodyPr/>
        <a:lstStyle/>
        <a:p>
          <a:endParaRPr lang="en-US"/>
        </a:p>
      </dgm:t>
    </dgm:pt>
    <dgm:pt modelId="{B5F61380-0FD9-4AB9-929D-4BDE84C79A62}" type="pres">
      <dgm:prSet presAssocID="{BDDE4E57-6444-4E43-8A2B-0016ACCC4E6F}" presName="Name0" presStyleCnt="0">
        <dgm:presLayoutVars>
          <dgm:chMax val="7"/>
          <dgm:resizeHandles val="exact"/>
        </dgm:presLayoutVars>
      </dgm:prSet>
      <dgm:spPr/>
      <dgm:t>
        <a:bodyPr/>
        <a:lstStyle/>
        <a:p>
          <a:endParaRPr lang="en-US"/>
        </a:p>
      </dgm:t>
    </dgm:pt>
    <dgm:pt modelId="{149B0AE3-6C67-45AE-9373-078FAD6851B7}" type="pres">
      <dgm:prSet presAssocID="{BDDE4E57-6444-4E43-8A2B-0016ACCC4E6F}" presName="comp1" presStyleCnt="0"/>
      <dgm:spPr/>
    </dgm:pt>
    <dgm:pt modelId="{2AFF041C-74DB-4025-9338-08B977E7975C}" type="pres">
      <dgm:prSet presAssocID="{BDDE4E57-6444-4E43-8A2B-0016ACCC4E6F}" presName="circle1" presStyleLbl="node1" presStyleIdx="0" presStyleCnt="2" custScaleX="69818" custScaleY="70490" custLinFactNeighborX="24772" custLinFactNeighborY="-7978"/>
      <dgm:spPr/>
      <dgm:t>
        <a:bodyPr/>
        <a:lstStyle/>
        <a:p>
          <a:endParaRPr lang="en-US"/>
        </a:p>
      </dgm:t>
    </dgm:pt>
    <dgm:pt modelId="{0D057D3C-CFBF-460A-9021-411C799E4844}" type="pres">
      <dgm:prSet presAssocID="{BDDE4E57-6444-4E43-8A2B-0016ACCC4E6F}" presName="c1text" presStyleLbl="node1" presStyleIdx="0" presStyleCnt="2">
        <dgm:presLayoutVars>
          <dgm:bulletEnabled val="1"/>
        </dgm:presLayoutVars>
      </dgm:prSet>
      <dgm:spPr/>
      <dgm:t>
        <a:bodyPr/>
        <a:lstStyle/>
        <a:p>
          <a:endParaRPr lang="en-US"/>
        </a:p>
      </dgm:t>
    </dgm:pt>
    <dgm:pt modelId="{48034E08-5D44-4F44-B4FB-EB8D8555FAC7}" type="pres">
      <dgm:prSet presAssocID="{BDDE4E57-6444-4E43-8A2B-0016ACCC4E6F}" presName="comp2" presStyleCnt="0"/>
      <dgm:spPr/>
    </dgm:pt>
    <dgm:pt modelId="{C605A4C1-39EE-4379-946F-094D74303010}" type="pres">
      <dgm:prSet presAssocID="{BDDE4E57-6444-4E43-8A2B-0016ACCC4E6F}" presName="circle2" presStyleLbl="node1" presStyleIdx="1" presStyleCnt="2" custScaleX="63080" custScaleY="45908" custLinFactNeighborX="34839" custLinFactNeighborY="-20085"/>
      <dgm:spPr/>
      <dgm:t>
        <a:bodyPr/>
        <a:lstStyle/>
        <a:p>
          <a:endParaRPr lang="en-US"/>
        </a:p>
      </dgm:t>
    </dgm:pt>
    <dgm:pt modelId="{890886ED-A782-4B29-850B-2D2C2CEED535}" type="pres">
      <dgm:prSet presAssocID="{BDDE4E57-6444-4E43-8A2B-0016ACCC4E6F}" presName="c2text" presStyleLbl="node1" presStyleIdx="1" presStyleCnt="2">
        <dgm:presLayoutVars>
          <dgm:bulletEnabled val="1"/>
        </dgm:presLayoutVars>
      </dgm:prSet>
      <dgm:spPr/>
      <dgm:t>
        <a:bodyPr/>
        <a:lstStyle/>
        <a:p>
          <a:endParaRPr lang="en-US"/>
        </a:p>
      </dgm:t>
    </dgm:pt>
  </dgm:ptLst>
  <dgm:cxnLst>
    <dgm:cxn modelId="{38F6E058-5CE5-4562-9F6E-DE70772AE8F0}" type="presOf" srcId="{E1D9418D-30A9-43AD-9FA2-E432680724B6}" destId="{2AFF041C-74DB-4025-9338-08B977E7975C}" srcOrd="0" destOrd="0" presId="urn:microsoft.com/office/officeart/2005/8/layout/venn2"/>
    <dgm:cxn modelId="{716519BA-EAF8-42BA-9E5C-36E45A78B81A}" type="presOf" srcId="{AC9BB72F-CC5E-4545-9116-B3AD1D0BD29C}" destId="{890886ED-A782-4B29-850B-2D2C2CEED535}" srcOrd="1" destOrd="0" presId="urn:microsoft.com/office/officeart/2005/8/layout/venn2"/>
    <dgm:cxn modelId="{A3C13600-84A6-4635-B756-4DEC880B7222}" type="presOf" srcId="{AC9BB72F-CC5E-4545-9116-B3AD1D0BD29C}" destId="{C605A4C1-39EE-4379-946F-094D74303010}" srcOrd="0" destOrd="0" presId="urn:microsoft.com/office/officeart/2005/8/layout/venn2"/>
    <dgm:cxn modelId="{AEF16975-5FE2-40C3-B531-7D7EE853E1EB}" type="presOf" srcId="{BDDE4E57-6444-4E43-8A2B-0016ACCC4E6F}" destId="{B5F61380-0FD9-4AB9-929D-4BDE84C79A62}" srcOrd="0" destOrd="0" presId="urn:microsoft.com/office/officeart/2005/8/layout/venn2"/>
    <dgm:cxn modelId="{C4810EC7-C994-4AD1-9873-C1048DA086B9}" srcId="{BDDE4E57-6444-4E43-8A2B-0016ACCC4E6F}" destId="{E1D9418D-30A9-43AD-9FA2-E432680724B6}" srcOrd="0" destOrd="0" parTransId="{C6E945B2-A806-43B5-A76B-AAFA23F794C0}" sibTransId="{66F5B77B-3573-4865-AA88-355EF987EEE9}"/>
    <dgm:cxn modelId="{7D80630B-06D7-4CBA-AC86-6E8AE8D77792}" srcId="{BDDE4E57-6444-4E43-8A2B-0016ACCC4E6F}" destId="{AC9BB72F-CC5E-4545-9116-B3AD1D0BD29C}" srcOrd="1" destOrd="0" parTransId="{1473CEB2-BBC1-45B1-92A4-FB5E01CEE13F}" sibTransId="{0C5D7DC6-3660-4FAC-A62F-FD03E9309184}"/>
    <dgm:cxn modelId="{CD03AD6F-91D1-4E2E-BE0A-8630483F0808}" type="presOf" srcId="{E1D9418D-30A9-43AD-9FA2-E432680724B6}" destId="{0D057D3C-CFBF-460A-9021-411C799E4844}" srcOrd="1" destOrd="0" presId="urn:microsoft.com/office/officeart/2005/8/layout/venn2"/>
    <dgm:cxn modelId="{7FC30556-31F4-4A8D-97A6-CA792CE4B3D4}" type="presParOf" srcId="{B5F61380-0FD9-4AB9-929D-4BDE84C79A62}" destId="{149B0AE3-6C67-45AE-9373-078FAD6851B7}" srcOrd="0" destOrd="0" presId="urn:microsoft.com/office/officeart/2005/8/layout/venn2"/>
    <dgm:cxn modelId="{85D2873D-4101-4AAE-A2F9-8375DA6BF2A1}" type="presParOf" srcId="{149B0AE3-6C67-45AE-9373-078FAD6851B7}" destId="{2AFF041C-74DB-4025-9338-08B977E7975C}" srcOrd="0" destOrd="0" presId="urn:microsoft.com/office/officeart/2005/8/layout/venn2"/>
    <dgm:cxn modelId="{3ABC3DD5-33A2-4B75-AFBE-D1F6C1B7B430}" type="presParOf" srcId="{149B0AE3-6C67-45AE-9373-078FAD6851B7}" destId="{0D057D3C-CFBF-460A-9021-411C799E4844}" srcOrd="1" destOrd="0" presId="urn:microsoft.com/office/officeart/2005/8/layout/venn2"/>
    <dgm:cxn modelId="{AABFDC5A-B0B6-41A0-B286-2AF8456127B5}" type="presParOf" srcId="{B5F61380-0FD9-4AB9-929D-4BDE84C79A62}" destId="{48034E08-5D44-4F44-B4FB-EB8D8555FAC7}" srcOrd="1" destOrd="0" presId="urn:microsoft.com/office/officeart/2005/8/layout/venn2"/>
    <dgm:cxn modelId="{6B198B44-6192-464C-B83C-ADFB0E10E63F}" type="presParOf" srcId="{48034E08-5D44-4F44-B4FB-EB8D8555FAC7}" destId="{C605A4C1-39EE-4379-946F-094D74303010}" srcOrd="0" destOrd="0" presId="urn:microsoft.com/office/officeart/2005/8/layout/venn2"/>
    <dgm:cxn modelId="{EB8CC029-78A1-46D6-AD0F-887163F89065}" type="presParOf" srcId="{48034E08-5D44-4F44-B4FB-EB8D8555FAC7}" destId="{890886ED-A782-4B29-850B-2D2C2CEED53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C89F5-9766-4317-A3AC-4AC30ACDA110}"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67C84B13-018A-4D55-AC2A-54E7F88179AE}">
      <dgm:prSet phldrT="[Text]" custT="1"/>
      <dgm:spPr/>
      <dgm:t>
        <a:bodyPr/>
        <a:lstStyle/>
        <a:p>
          <a:r>
            <a:rPr lang="en-US" sz="2000" b="1" dirty="0" smtClean="0"/>
            <a:t>Self Certification </a:t>
          </a:r>
        </a:p>
        <a:p>
          <a:r>
            <a:rPr lang="en-US" sz="1800" dirty="0" smtClean="0"/>
            <a:t>with Supporting Docs</a:t>
          </a:r>
          <a:endParaRPr lang="en-US" sz="1800" dirty="0"/>
        </a:p>
      </dgm:t>
    </dgm:pt>
    <dgm:pt modelId="{2337747A-9278-41DE-ADB7-54DDD0237C04}" type="parTrans" cxnId="{5D6644DE-4EFE-4D3B-A472-D10F006F798A}">
      <dgm:prSet/>
      <dgm:spPr/>
      <dgm:t>
        <a:bodyPr/>
        <a:lstStyle/>
        <a:p>
          <a:endParaRPr lang="en-US"/>
        </a:p>
      </dgm:t>
    </dgm:pt>
    <dgm:pt modelId="{5D18792B-5153-4E30-8507-2BAB9AD02F48}" type="sibTrans" cxnId="{5D6644DE-4EFE-4D3B-A472-D10F006F798A}">
      <dgm:prSet/>
      <dgm:spPr/>
      <dgm:t>
        <a:bodyPr/>
        <a:lstStyle/>
        <a:p>
          <a:endParaRPr lang="en-US"/>
        </a:p>
      </dgm:t>
    </dgm:pt>
    <dgm:pt modelId="{3F7F8F88-488F-42C6-B125-A1E9AA1A0E61}">
      <dgm:prSet phldrT="[Text]"/>
      <dgm:spPr/>
      <dgm:t>
        <a:bodyPr/>
        <a:lstStyle/>
        <a:p>
          <a:r>
            <a:rPr lang="en-US" dirty="0" smtClean="0"/>
            <a:t>Compile and provide documents to WOSB Repository</a:t>
          </a:r>
          <a:endParaRPr lang="en-US" dirty="0"/>
        </a:p>
      </dgm:t>
    </dgm:pt>
    <dgm:pt modelId="{B0BF0C5D-259E-4C04-B9A8-7339D7CF7EAE}" type="parTrans" cxnId="{D75E8999-DE3F-44F4-AB4C-3D116060B465}">
      <dgm:prSet/>
      <dgm:spPr/>
      <dgm:t>
        <a:bodyPr/>
        <a:lstStyle/>
        <a:p>
          <a:endParaRPr lang="en-US"/>
        </a:p>
      </dgm:t>
    </dgm:pt>
    <dgm:pt modelId="{95FA9D9A-DB53-47AD-97A2-7D50D4D21A72}" type="sibTrans" cxnId="{D75E8999-DE3F-44F4-AB4C-3D116060B465}">
      <dgm:prSet/>
      <dgm:spPr/>
      <dgm:t>
        <a:bodyPr/>
        <a:lstStyle/>
        <a:p>
          <a:endParaRPr lang="en-US"/>
        </a:p>
      </dgm:t>
    </dgm:pt>
    <dgm:pt modelId="{55E2A0B8-1898-4F9F-B462-8688E73F11EF}">
      <dgm:prSet phldrT="[Text]" custT="1"/>
      <dgm:spPr/>
      <dgm:t>
        <a:bodyPr/>
        <a:lstStyle/>
        <a:p>
          <a:r>
            <a:rPr lang="en-US" sz="2000" b="1" dirty="0" smtClean="0"/>
            <a:t>Third-Party Certification </a:t>
          </a:r>
        </a:p>
        <a:p>
          <a:r>
            <a:rPr lang="en-US" sz="1800" dirty="0" smtClean="0"/>
            <a:t>with Supporting Docs </a:t>
          </a:r>
          <a:endParaRPr lang="en-US" sz="1800" dirty="0"/>
        </a:p>
      </dgm:t>
    </dgm:pt>
    <dgm:pt modelId="{DFF25D61-74BE-4953-BC83-596AFF019F16}" type="parTrans" cxnId="{41AFCB7E-934F-4101-9198-47995FA3313B}">
      <dgm:prSet/>
      <dgm:spPr/>
      <dgm:t>
        <a:bodyPr/>
        <a:lstStyle/>
        <a:p>
          <a:endParaRPr lang="en-US"/>
        </a:p>
      </dgm:t>
    </dgm:pt>
    <dgm:pt modelId="{4442DB06-9CD3-4F5A-AED2-E6D67551F760}" type="sibTrans" cxnId="{41AFCB7E-934F-4101-9198-47995FA3313B}">
      <dgm:prSet/>
      <dgm:spPr/>
      <dgm:t>
        <a:bodyPr/>
        <a:lstStyle/>
        <a:p>
          <a:endParaRPr lang="en-US"/>
        </a:p>
      </dgm:t>
    </dgm:pt>
    <dgm:pt modelId="{9B1DF8F6-0B41-46DB-895B-DD6CBD5C764F}">
      <dgm:prSet phldrT="[Text]"/>
      <dgm:spPr/>
      <dgm:t>
        <a:bodyPr/>
        <a:lstStyle/>
        <a:p>
          <a:r>
            <a:rPr lang="en-US" dirty="0" smtClean="0"/>
            <a:t>Register in SAM</a:t>
          </a:r>
          <a:endParaRPr lang="en-US" dirty="0"/>
        </a:p>
      </dgm:t>
    </dgm:pt>
    <dgm:pt modelId="{692CD957-D2BE-4D94-BC22-84E531D14827}" type="parTrans" cxnId="{FB9680F6-A97A-434B-ABE7-4F26CCFED5CA}">
      <dgm:prSet/>
      <dgm:spPr/>
      <dgm:t>
        <a:bodyPr/>
        <a:lstStyle/>
        <a:p>
          <a:endParaRPr lang="en-US"/>
        </a:p>
      </dgm:t>
    </dgm:pt>
    <dgm:pt modelId="{B33F6047-F3DA-44DB-99BD-F56638696A9F}" type="sibTrans" cxnId="{FB9680F6-A97A-434B-ABE7-4F26CCFED5CA}">
      <dgm:prSet/>
      <dgm:spPr/>
      <dgm:t>
        <a:bodyPr/>
        <a:lstStyle/>
        <a:p>
          <a:endParaRPr lang="en-US"/>
        </a:p>
      </dgm:t>
    </dgm:pt>
    <dgm:pt modelId="{22DD3357-5932-4B24-AB18-8D52B34C7FAA}">
      <dgm:prSet phldrT="[Text]"/>
      <dgm:spPr/>
      <dgm:t>
        <a:bodyPr/>
        <a:lstStyle/>
        <a:p>
          <a:r>
            <a:rPr lang="en-US" dirty="0" smtClean="0"/>
            <a:t>Register in SAM</a:t>
          </a:r>
          <a:endParaRPr lang="en-US" dirty="0"/>
        </a:p>
      </dgm:t>
    </dgm:pt>
    <dgm:pt modelId="{AD3DB733-A150-42AC-8939-2467B71FAA57}" type="parTrans" cxnId="{202CC5FA-D656-446C-A165-6B3C6F9CB3A1}">
      <dgm:prSet/>
      <dgm:spPr/>
      <dgm:t>
        <a:bodyPr/>
        <a:lstStyle/>
        <a:p>
          <a:endParaRPr lang="en-US"/>
        </a:p>
      </dgm:t>
    </dgm:pt>
    <dgm:pt modelId="{2F893F43-1055-4014-8CFB-245C8A4DBB11}" type="sibTrans" cxnId="{202CC5FA-D656-446C-A165-6B3C6F9CB3A1}">
      <dgm:prSet/>
      <dgm:spPr/>
      <dgm:t>
        <a:bodyPr/>
        <a:lstStyle/>
        <a:p>
          <a:endParaRPr lang="en-US"/>
        </a:p>
      </dgm:t>
    </dgm:pt>
    <dgm:pt modelId="{955385C5-3601-4099-981F-A9940E707C1C}">
      <dgm:prSet custT="1"/>
      <dgm:spPr/>
      <dgm:t>
        <a:bodyPr/>
        <a:lstStyle/>
        <a:p>
          <a:r>
            <a:rPr lang="en-US" sz="2000" b="1" dirty="0" smtClean="0"/>
            <a:t>8(a) Certification  </a:t>
          </a:r>
        </a:p>
        <a:p>
          <a:r>
            <a:rPr lang="en-US" sz="1800" dirty="0" smtClean="0"/>
            <a:t>with Supporting Docs</a:t>
          </a:r>
          <a:endParaRPr lang="en-US" sz="1800" dirty="0"/>
        </a:p>
      </dgm:t>
    </dgm:pt>
    <dgm:pt modelId="{C420F0BE-E22D-4D25-9933-28A6F8568A6B}" type="parTrans" cxnId="{48A61369-4C53-43FE-A1DF-EBE1E3662DF1}">
      <dgm:prSet/>
      <dgm:spPr/>
      <dgm:t>
        <a:bodyPr/>
        <a:lstStyle/>
        <a:p>
          <a:endParaRPr lang="en-US"/>
        </a:p>
      </dgm:t>
    </dgm:pt>
    <dgm:pt modelId="{85A7E50C-687A-4984-8410-CEEBCA825844}" type="sibTrans" cxnId="{48A61369-4C53-43FE-A1DF-EBE1E3662DF1}">
      <dgm:prSet/>
      <dgm:spPr/>
      <dgm:t>
        <a:bodyPr/>
        <a:lstStyle/>
        <a:p>
          <a:endParaRPr lang="en-US"/>
        </a:p>
      </dgm:t>
    </dgm:pt>
    <dgm:pt modelId="{A62B956E-6340-4EDE-808B-7E825201ACBD}">
      <dgm:prSet/>
      <dgm:spPr/>
      <dgm:t>
        <a:bodyPr/>
        <a:lstStyle/>
        <a:p>
          <a:r>
            <a:rPr lang="en-US" dirty="0" smtClean="0"/>
            <a:t>Register in SAM</a:t>
          </a:r>
          <a:endParaRPr lang="en-US" dirty="0"/>
        </a:p>
      </dgm:t>
    </dgm:pt>
    <dgm:pt modelId="{93B60595-7CE8-4FDA-A84D-EBD800DE606A}" type="parTrans" cxnId="{EE627ED4-BBAB-4A27-9882-5092407EE8BB}">
      <dgm:prSet/>
      <dgm:spPr/>
      <dgm:t>
        <a:bodyPr/>
        <a:lstStyle/>
        <a:p>
          <a:endParaRPr lang="en-US"/>
        </a:p>
      </dgm:t>
    </dgm:pt>
    <dgm:pt modelId="{E67791BD-A2A7-4457-9E2F-F73662A9AF7E}" type="sibTrans" cxnId="{EE627ED4-BBAB-4A27-9882-5092407EE8BB}">
      <dgm:prSet/>
      <dgm:spPr/>
      <dgm:t>
        <a:bodyPr/>
        <a:lstStyle/>
        <a:p>
          <a:endParaRPr lang="en-US"/>
        </a:p>
      </dgm:t>
    </dgm:pt>
    <dgm:pt modelId="{4769FE9B-36DE-4E18-9F7D-0182735F5A8C}">
      <dgm:prSet phldrT="[Text]"/>
      <dgm:spPr/>
      <dgm:t>
        <a:bodyPr/>
        <a:lstStyle/>
        <a:p>
          <a:r>
            <a:rPr lang="en-US" dirty="0" smtClean="0"/>
            <a:t>Represent status as WOSB or EDWOSB in SAM</a:t>
          </a:r>
          <a:endParaRPr lang="en-US" dirty="0"/>
        </a:p>
      </dgm:t>
    </dgm:pt>
    <dgm:pt modelId="{38350679-AD93-4FDD-8EB8-0453F6066D9B}" type="parTrans" cxnId="{13C39E66-2ACC-4322-89D0-7813077F4E34}">
      <dgm:prSet/>
      <dgm:spPr/>
      <dgm:t>
        <a:bodyPr/>
        <a:lstStyle/>
        <a:p>
          <a:endParaRPr lang="en-US"/>
        </a:p>
      </dgm:t>
    </dgm:pt>
    <dgm:pt modelId="{3E27C67F-463F-4A9D-AD1A-FE93C74CCA31}" type="sibTrans" cxnId="{13C39E66-2ACC-4322-89D0-7813077F4E34}">
      <dgm:prSet/>
      <dgm:spPr/>
      <dgm:t>
        <a:bodyPr/>
        <a:lstStyle/>
        <a:p>
          <a:endParaRPr lang="en-US"/>
        </a:p>
      </dgm:t>
    </dgm:pt>
    <dgm:pt modelId="{0C95BA76-16EF-4998-889D-8037AFEBC144}">
      <dgm:prSet phldrT="[Text]"/>
      <dgm:spPr/>
      <dgm:t>
        <a:bodyPr/>
        <a:lstStyle/>
        <a:p>
          <a:r>
            <a:rPr lang="en-US" dirty="0" smtClean="0"/>
            <a:t>Obtain certification from SBA-approved TPC</a:t>
          </a:r>
          <a:endParaRPr lang="en-US" dirty="0"/>
        </a:p>
      </dgm:t>
    </dgm:pt>
    <dgm:pt modelId="{A5982066-96AF-4A80-925C-EAE04171458A}" type="parTrans" cxnId="{2BC95B44-81A2-43BA-85DC-EF2C99CDABB9}">
      <dgm:prSet/>
      <dgm:spPr/>
      <dgm:t>
        <a:bodyPr/>
        <a:lstStyle/>
        <a:p>
          <a:endParaRPr lang="en-US"/>
        </a:p>
      </dgm:t>
    </dgm:pt>
    <dgm:pt modelId="{1F81EC08-7B47-44C4-A0C2-73D468F8024B}" type="sibTrans" cxnId="{2BC95B44-81A2-43BA-85DC-EF2C99CDABB9}">
      <dgm:prSet/>
      <dgm:spPr/>
      <dgm:t>
        <a:bodyPr/>
        <a:lstStyle/>
        <a:p>
          <a:endParaRPr lang="en-US"/>
        </a:p>
      </dgm:t>
    </dgm:pt>
    <dgm:pt modelId="{DC2512D6-5FF8-414F-8F45-4D4ADB3943DE}">
      <dgm:prSet phldrT="[Text]"/>
      <dgm:spPr/>
      <dgm:t>
        <a:bodyPr/>
        <a:lstStyle/>
        <a:p>
          <a:r>
            <a:rPr lang="en-US" dirty="0" smtClean="0"/>
            <a:t>Provide TPC certification to WOSB Repository</a:t>
          </a:r>
          <a:endParaRPr lang="en-US" dirty="0"/>
        </a:p>
      </dgm:t>
    </dgm:pt>
    <dgm:pt modelId="{AAC86D91-BE94-406A-B8B6-5130838E742F}" type="parTrans" cxnId="{7F45BE25-087A-4456-A083-760BB69465F7}">
      <dgm:prSet/>
      <dgm:spPr/>
      <dgm:t>
        <a:bodyPr/>
        <a:lstStyle/>
        <a:p>
          <a:endParaRPr lang="en-US"/>
        </a:p>
      </dgm:t>
    </dgm:pt>
    <dgm:pt modelId="{87230548-3CCF-4ADB-8FB4-8F40A9D4BE12}" type="sibTrans" cxnId="{7F45BE25-087A-4456-A083-760BB69465F7}">
      <dgm:prSet/>
      <dgm:spPr/>
      <dgm:t>
        <a:bodyPr/>
        <a:lstStyle/>
        <a:p>
          <a:endParaRPr lang="en-US"/>
        </a:p>
      </dgm:t>
    </dgm:pt>
    <dgm:pt modelId="{196B5454-2B2D-459C-8430-71D6EC83FB4A}">
      <dgm:prSet phldrT="[Text]"/>
      <dgm:spPr/>
      <dgm:t>
        <a:bodyPr/>
        <a:lstStyle/>
        <a:p>
          <a:r>
            <a:rPr lang="en-US" dirty="0" smtClean="0"/>
            <a:t>Represent status as WOSB or EDWOSB in SAM</a:t>
          </a:r>
          <a:endParaRPr lang="en-US" dirty="0"/>
        </a:p>
      </dgm:t>
    </dgm:pt>
    <dgm:pt modelId="{9F6CBEBD-09E9-42B0-84AE-125309C2CE59}" type="parTrans" cxnId="{517529EB-9A02-4532-892A-7958D840515B}">
      <dgm:prSet/>
      <dgm:spPr/>
      <dgm:t>
        <a:bodyPr/>
        <a:lstStyle/>
        <a:p>
          <a:endParaRPr lang="en-US"/>
        </a:p>
      </dgm:t>
    </dgm:pt>
    <dgm:pt modelId="{14EFEE84-4564-4393-89A1-A78656ECB298}" type="sibTrans" cxnId="{517529EB-9A02-4532-892A-7958D840515B}">
      <dgm:prSet/>
      <dgm:spPr/>
      <dgm:t>
        <a:bodyPr/>
        <a:lstStyle/>
        <a:p>
          <a:endParaRPr lang="en-US"/>
        </a:p>
      </dgm:t>
    </dgm:pt>
    <dgm:pt modelId="{4C00397E-9D9D-4D0E-B0ED-4847AD7A6C49}">
      <dgm:prSet/>
      <dgm:spPr/>
      <dgm:t>
        <a:bodyPr/>
        <a:lstStyle/>
        <a:p>
          <a:endParaRPr lang="en-US" dirty="0"/>
        </a:p>
      </dgm:t>
    </dgm:pt>
    <dgm:pt modelId="{0A8F3EBA-D4BA-4548-9A94-998A2AA6BA00}" type="parTrans" cxnId="{8340AA5D-0AF4-43A0-9ECC-35A2E5AD3DC7}">
      <dgm:prSet/>
      <dgm:spPr/>
      <dgm:t>
        <a:bodyPr/>
        <a:lstStyle/>
        <a:p>
          <a:endParaRPr lang="en-US"/>
        </a:p>
      </dgm:t>
    </dgm:pt>
    <dgm:pt modelId="{3CD78B34-E6E6-467D-963A-DAB844E8EF11}" type="sibTrans" cxnId="{8340AA5D-0AF4-43A0-9ECC-35A2E5AD3DC7}">
      <dgm:prSet/>
      <dgm:spPr/>
      <dgm:t>
        <a:bodyPr/>
        <a:lstStyle/>
        <a:p>
          <a:endParaRPr lang="en-US"/>
        </a:p>
      </dgm:t>
    </dgm:pt>
    <dgm:pt modelId="{BC7DC85C-1F81-440A-9932-9A76AD0E289A}">
      <dgm:prSet/>
      <dgm:spPr/>
      <dgm:t>
        <a:bodyPr/>
        <a:lstStyle/>
        <a:p>
          <a:r>
            <a:rPr lang="en-US" dirty="0" smtClean="0"/>
            <a:t>Obtain 8(a) certification from SBA</a:t>
          </a:r>
          <a:endParaRPr lang="en-US" dirty="0"/>
        </a:p>
      </dgm:t>
    </dgm:pt>
    <dgm:pt modelId="{B63AE013-E99C-43EB-9A7A-563318D1A370}" type="parTrans" cxnId="{4F477986-0D77-4B5D-BAD9-FEA5DD221A1D}">
      <dgm:prSet/>
      <dgm:spPr/>
      <dgm:t>
        <a:bodyPr/>
        <a:lstStyle/>
        <a:p>
          <a:endParaRPr lang="en-US"/>
        </a:p>
      </dgm:t>
    </dgm:pt>
    <dgm:pt modelId="{1690C7A5-8FCE-4028-AEA7-C3828F1C18BB}" type="sibTrans" cxnId="{4F477986-0D77-4B5D-BAD9-FEA5DD221A1D}">
      <dgm:prSet/>
      <dgm:spPr/>
      <dgm:t>
        <a:bodyPr/>
        <a:lstStyle/>
        <a:p>
          <a:endParaRPr lang="en-US"/>
        </a:p>
      </dgm:t>
    </dgm:pt>
    <dgm:pt modelId="{69587E47-EC24-4789-AB81-300E6A970357}">
      <dgm:prSet/>
      <dgm:spPr/>
      <dgm:t>
        <a:bodyPr/>
        <a:lstStyle/>
        <a:p>
          <a:r>
            <a:rPr lang="en-US" dirty="0" smtClean="0"/>
            <a:t>Provide 8(a) certification to WOSB Repository</a:t>
          </a:r>
          <a:endParaRPr lang="en-US" dirty="0"/>
        </a:p>
      </dgm:t>
    </dgm:pt>
    <dgm:pt modelId="{B4A9E2BE-70F6-41BB-9CB9-10E5A050B9D6}" type="parTrans" cxnId="{677DACC9-7DA4-4764-A413-1B36FAAF6699}">
      <dgm:prSet/>
      <dgm:spPr/>
      <dgm:t>
        <a:bodyPr/>
        <a:lstStyle/>
        <a:p>
          <a:endParaRPr lang="en-US"/>
        </a:p>
      </dgm:t>
    </dgm:pt>
    <dgm:pt modelId="{8386C35E-048E-4FC7-A8D7-2292E5847DB8}" type="sibTrans" cxnId="{677DACC9-7DA4-4764-A413-1B36FAAF6699}">
      <dgm:prSet/>
      <dgm:spPr/>
      <dgm:t>
        <a:bodyPr/>
        <a:lstStyle/>
        <a:p>
          <a:endParaRPr lang="en-US"/>
        </a:p>
      </dgm:t>
    </dgm:pt>
    <dgm:pt modelId="{D9AF2E18-0049-4A95-9316-582ED16F4C50}">
      <dgm:prSet/>
      <dgm:spPr/>
      <dgm:t>
        <a:bodyPr/>
        <a:lstStyle/>
        <a:p>
          <a:r>
            <a:rPr lang="en-US" dirty="0" smtClean="0"/>
            <a:t>Represent status as WOSB or EDWOSB in SAM</a:t>
          </a:r>
          <a:endParaRPr lang="en-US" dirty="0"/>
        </a:p>
      </dgm:t>
    </dgm:pt>
    <dgm:pt modelId="{D56E6F97-3FB8-49AC-A74A-AF0F946FAA29}" type="parTrans" cxnId="{B690DFD9-BA9C-4F88-B6B3-4E1678BF91B2}">
      <dgm:prSet/>
      <dgm:spPr/>
      <dgm:t>
        <a:bodyPr/>
        <a:lstStyle/>
        <a:p>
          <a:endParaRPr lang="en-US"/>
        </a:p>
      </dgm:t>
    </dgm:pt>
    <dgm:pt modelId="{9A6C510A-81FF-45F0-B93A-3F61365FDAF3}" type="sibTrans" cxnId="{B690DFD9-BA9C-4F88-B6B3-4E1678BF91B2}">
      <dgm:prSet/>
      <dgm:spPr/>
      <dgm:t>
        <a:bodyPr/>
        <a:lstStyle/>
        <a:p>
          <a:endParaRPr lang="en-US"/>
        </a:p>
      </dgm:t>
    </dgm:pt>
    <dgm:pt modelId="{DF6410B2-9499-45FE-9DFA-E3B736A31B6C}" type="pres">
      <dgm:prSet presAssocID="{154C89F5-9766-4317-A3AC-4AC30ACDA110}" presName="Name0" presStyleCnt="0">
        <dgm:presLayoutVars>
          <dgm:dir/>
          <dgm:animLvl val="lvl"/>
          <dgm:resizeHandles val="exact"/>
        </dgm:presLayoutVars>
      </dgm:prSet>
      <dgm:spPr/>
      <dgm:t>
        <a:bodyPr/>
        <a:lstStyle/>
        <a:p>
          <a:endParaRPr lang="en-US"/>
        </a:p>
      </dgm:t>
    </dgm:pt>
    <dgm:pt modelId="{71A4424B-4C0D-4B92-9990-0A2AC97B5814}" type="pres">
      <dgm:prSet presAssocID="{67C84B13-018A-4D55-AC2A-54E7F88179AE}" presName="composite" presStyleCnt="0"/>
      <dgm:spPr/>
    </dgm:pt>
    <dgm:pt modelId="{7DB08BD6-5823-4041-B5E9-D200F1EF12FD}" type="pres">
      <dgm:prSet presAssocID="{67C84B13-018A-4D55-AC2A-54E7F88179AE}" presName="parTx" presStyleLbl="alignNode1" presStyleIdx="0" presStyleCnt="3">
        <dgm:presLayoutVars>
          <dgm:chMax val="0"/>
          <dgm:chPref val="0"/>
          <dgm:bulletEnabled val="1"/>
        </dgm:presLayoutVars>
      </dgm:prSet>
      <dgm:spPr/>
      <dgm:t>
        <a:bodyPr/>
        <a:lstStyle/>
        <a:p>
          <a:endParaRPr lang="en-US"/>
        </a:p>
      </dgm:t>
    </dgm:pt>
    <dgm:pt modelId="{2B620CB1-0D9C-4CA7-B26F-8A9966E85D9A}" type="pres">
      <dgm:prSet presAssocID="{67C84B13-018A-4D55-AC2A-54E7F88179AE}" presName="desTx" presStyleLbl="alignAccFollowNode1" presStyleIdx="0" presStyleCnt="3">
        <dgm:presLayoutVars>
          <dgm:bulletEnabled val="1"/>
        </dgm:presLayoutVars>
      </dgm:prSet>
      <dgm:spPr/>
      <dgm:t>
        <a:bodyPr/>
        <a:lstStyle/>
        <a:p>
          <a:endParaRPr lang="en-US"/>
        </a:p>
      </dgm:t>
    </dgm:pt>
    <dgm:pt modelId="{A8505EEB-B54E-4430-8B00-7CE8CF6DF72E}" type="pres">
      <dgm:prSet presAssocID="{5D18792B-5153-4E30-8507-2BAB9AD02F48}" presName="space" presStyleCnt="0"/>
      <dgm:spPr/>
    </dgm:pt>
    <dgm:pt modelId="{C1E176D6-A2E2-4907-9595-28224E7D61E8}" type="pres">
      <dgm:prSet presAssocID="{55E2A0B8-1898-4F9F-B462-8688E73F11EF}" presName="composite" presStyleCnt="0"/>
      <dgm:spPr/>
    </dgm:pt>
    <dgm:pt modelId="{8CB49935-3B3B-495B-B6DB-DD997285EAC8}" type="pres">
      <dgm:prSet presAssocID="{55E2A0B8-1898-4F9F-B462-8688E73F11EF}" presName="parTx" presStyleLbl="alignNode1" presStyleIdx="1" presStyleCnt="3" custScaleX="122968">
        <dgm:presLayoutVars>
          <dgm:chMax val="0"/>
          <dgm:chPref val="0"/>
          <dgm:bulletEnabled val="1"/>
        </dgm:presLayoutVars>
      </dgm:prSet>
      <dgm:spPr/>
      <dgm:t>
        <a:bodyPr/>
        <a:lstStyle/>
        <a:p>
          <a:endParaRPr lang="en-US"/>
        </a:p>
      </dgm:t>
    </dgm:pt>
    <dgm:pt modelId="{C8FC43A8-0680-4979-B83F-F27C965E303C}" type="pres">
      <dgm:prSet presAssocID="{55E2A0B8-1898-4F9F-B462-8688E73F11EF}" presName="desTx" presStyleLbl="alignAccFollowNode1" presStyleIdx="1" presStyleCnt="3" custScaleX="120905">
        <dgm:presLayoutVars>
          <dgm:bulletEnabled val="1"/>
        </dgm:presLayoutVars>
      </dgm:prSet>
      <dgm:spPr/>
      <dgm:t>
        <a:bodyPr/>
        <a:lstStyle/>
        <a:p>
          <a:endParaRPr lang="en-US"/>
        </a:p>
      </dgm:t>
    </dgm:pt>
    <dgm:pt modelId="{17142F05-F220-4D26-B008-5DEFC504CF8C}" type="pres">
      <dgm:prSet presAssocID="{4442DB06-9CD3-4F5A-AED2-E6D67551F760}" presName="space" presStyleCnt="0"/>
      <dgm:spPr/>
    </dgm:pt>
    <dgm:pt modelId="{A127FB12-747A-4778-BB0C-6E9EBC37EC35}" type="pres">
      <dgm:prSet presAssocID="{955385C5-3601-4099-981F-A9940E707C1C}" presName="composite" presStyleCnt="0"/>
      <dgm:spPr/>
    </dgm:pt>
    <dgm:pt modelId="{68137A0E-11BD-4CF9-AF35-BA4763A6BF60}" type="pres">
      <dgm:prSet presAssocID="{955385C5-3601-4099-981F-A9940E707C1C}" presName="parTx" presStyleLbl="alignNode1" presStyleIdx="2" presStyleCnt="3">
        <dgm:presLayoutVars>
          <dgm:chMax val="0"/>
          <dgm:chPref val="0"/>
          <dgm:bulletEnabled val="1"/>
        </dgm:presLayoutVars>
      </dgm:prSet>
      <dgm:spPr/>
      <dgm:t>
        <a:bodyPr/>
        <a:lstStyle/>
        <a:p>
          <a:endParaRPr lang="en-US"/>
        </a:p>
      </dgm:t>
    </dgm:pt>
    <dgm:pt modelId="{309D37FC-9419-4FE5-9DBE-232F798E0D12}" type="pres">
      <dgm:prSet presAssocID="{955385C5-3601-4099-981F-A9940E707C1C}" presName="desTx" presStyleLbl="alignAccFollowNode1" presStyleIdx="2" presStyleCnt="3">
        <dgm:presLayoutVars>
          <dgm:bulletEnabled val="1"/>
        </dgm:presLayoutVars>
      </dgm:prSet>
      <dgm:spPr/>
      <dgm:t>
        <a:bodyPr/>
        <a:lstStyle/>
        <a:p>
          <a:endParaRPr lang="en-US"/>
        </a:p>
      </dgm:t>
    </dgm:pt>
  </dgm:ptLst>
  <dgm:cxnLst>
    <dgm:cxn modelId="{FB9680F6-A97A-434B-ABE7-4F26CCFED5CA}" srcId="{55E2A0B8-1898-4F9F-B462-8688E73F11EF}" destId="{9B1DF8F6-0B41-46DB-895B-DD6CBD5C764F}" srcOrd="0" destOrd="0" parTransId="{692CD957-D2BE-4D94-BC22-84E531D14827}" sibTransId="{B33F6047-F3DA-44DB-99BD-F56638696A9F}"/>
    <dgm:cxn modelId="{2BC95B44-81A2-43BA-85DC-EF2C99CDABB9}" srcId="{55E2A0B8-1898-4F9F-B462-8688E73F11EF}" destId="{0C95BA76-16EF-4998-889D-8037AFEBC144}" srcOrd="1" destOrd="0" parTransId="{A5982066-96AF-4A80-925C-EAE04171458A}" sibTransId="{1F81EC08-7B47-44C4-A0C2-73D468F8024B}"/>
    <dgm:cxn modelId="{677DACC9-7DA4-4764-A413-1B36FAAF6699}" srcId="{955385C5-3601-4099-981F-A9940E707C1C}" destId="{69587E47-EC24-4789-AB81-300E6A970357}" srcOrd="2" destOrd="0" parTransId="{B4A9E2BE-70F6-41BB-9CB9-10E5A050B9D6}" sibTransId="{8386C35E-048E-4FC7-A8D7-2292E5847DB8}"/>
    <dgm:cxn modelId="{5D6644DE-4EFE-4D3B-A472-D10F006F798A}" srcId="{154C89F5-9766-4317-A3AC-4AC30ACDA110}" destId="{67C84B13-018A-4D55-AC2A-54E7F88179AE}" srcOrd="0" destOrd="0" parTransId="{2337747A-9278-41DE-ADB7-54DDD0237C04}" sibTransId="{5D18792B-5153-4E30-8507-2BAB9AD02F48}"/>
    <dgm:cxn modelId="{B690DFD9-BA9C-4F88-B6B3-4E1678BF91B2}" srcId="{955385C5-3601-4099-981F-A9940E707C1C}" destId="{D9AF2E18-0049-4A95-9316-582ED16F4C50}" srcOrd="3" destOrd="0" parTransId="{D56E6F97-3FB8-49AC-A74A-AF0F946FAA29}" sibTransId="{9A6C510A-81FF-45F0-B93A-3F61365FDAF3}"/>
    <dgm:cxn modelId="{973F9CA6-D712-4704-A5AF-6709FFF473AB}" type="presOf" srcId="{D9AF2E18-0049-4A95-9316-582ED16F4C50}" destId="{309D37FC-9419-4FE5-9DBE-232F798E0D12}" srcOrd="0" destOrd="3" presId="urn:microsoft.com/office/officeart/2005/8/layout/hList1"/>
    <dgm:cxn modelId="{517529EB-9A02-4532-892A-7958D840515B}" srcId="{55E2A0B8-1898-4F9F-B462-8688E73F11EF}" destId="{196B5454-2B2D-459C-8430-71D6EC83FB4A}" srcOrd="3" destOrd="0" parTransId="{9F6CBEBD-09E9-42B0-84AE-125309C2CE59}" sibTransId="{14EFEE84-4564-4393-89A1-A78656ECB298}"/>
    <dgm:cxn modelId="{4F477986-0D77-4B5D-BAD9-FEA5DD221A1D}" srcId="{955385C5-3601-4099-981F-A9940E707C1C}" destId="{BC7DC85C-1F81-440A-9932-9A76AD0E289A}" srcOrd="1" destOrd="0" parTransId="{B63AE013-E99C-43EB-9A7A-563318D1A370}" sibTransId="{1690C7A5-8FCE-4028-AEA7-C3828F1C18BB}"/>
    <dgm:cxn modelId="{BF65D20E-5A9E-4601-B119-B2127A218D32}" type="presOf" srcId="{955385C5-3601-4099-981F-A9940E707C1C}" destId="{68137A0E-11BD-4CF9-AF35-BA4763A6BF60}" srcOrd="0" destOrd="0" presId="urn:microsoft.com/office/officeart/2005/8/layout/hList1"/>
    <dgm:cxn modelId="{6F7BAB72-8E50-43C8-8AAB-0D39149B0B23}" type="presOf" srcId="{69587E47-EC24-4789-AB81-300E6A970357}" destId="{309D37FC-9419-4FE5-9DBE-232F798E0D12}" srcOrd="0" destOrd="2" presId="urn:microsoft.com/office/officeart/2005/8/layout/hList1"/>
    <dgm:cxn modelId="{23BBC6A5-7B80-4883-BB18-1BDEDE641F7C}" type="presOf" srcId="{22DD3357-5932-4B24-AB18-8D52B34C7FAA}" destId="{2B620CB1-0D9C-4CA7-B26F-8A9966E85D9A}" srcOrd="0" destOrd="0" presId="urn:microsoft.com/office/officeart/2005/8/layout/hList1"/>
    <dgm:cxn modelId="{BAA0787A-91CB-4499-AD5F-A43777A65541}" type="presOf" srcId="{196B5454-2B2D-459C-8430-71D6EC83FB4A}" destId="{C8FC43A8-0680-4979-B83F-F27C965E303C}" srcOrd="0" destOrd="3" presId="urn:microsoft.com/office/officeart/2005/8/layout/hList1"/>
    <dgm:cxn modelId="{8D264844-8862-4746-9A0B-27CF9184BF69}" type="presOf" srcId="{0C95BA76-16EF-4998-889D-8037AFEBC144}" destId="{C8FC43A8-0680-4979-B83F-F27C965E303C}" srcOrd="0" destOrd="1" presId="urn:microsoft.com/office/officeart/2005/8/layout/hList1"/>
    <dgm:cxn modelId="{9F68665F-F433-4892-800D-678F3FEDFF24}" type="presOf" srcId="{4769FE9B-36DE-4E18-9F7D-0182735F5A8C}" destId="{2B620CB1-0D9C-4CA7-B26F-8A9966E85D9A}" srcOrd="0" destOrd="2" presId="urn:microsoft.com/office/officeart/2005/8/layout/hList1"/>
    <dgm:cxn modelId="{8C738836-77C3-4B73-966E-9F0679BC48E4}" type="presOf" srcId="{A62B956E-6340-4EDE-808B-7E825201ACBD}" destId="{309D37FC-9419-4FE5-9DBE-232F798E0D12}" srcOrd="0" destOrd="0" presId="urn:microsoft.com/office/officeart/2005/8/layout/hList1"/>
    <dgm:cxn modelId="{48A61369-4C53-43FE-A1DF-EBE1E3662DF1}" srcId="{154C89F5-9766-4317-A3AC-4AC30ACDA110}" destId="{955385C5-3601-4099-981F-A9940E707C1C}" srcOrd="2" destOrd="0" parTransId="{C420F0BE-E22D-4D25-9933-28A6F8568A6B}" sibTransId="{85A7E50C-687A-4984-8410-CEEBCA825844}"/>
    <dgm:cxn modelId="{BBC082C5-425B-4F87-A6CD-248FCBF49825}" type="presOf" srcId="{9B1DF8F6-0B41-46DB-895B-DD6CBD5C764F}" destId="{C8FC43A8-0680-4979-B83F-F27C965E303C}" srcOrd="0" destOrd="0" presId="urn:microsoft.com/office/officeart/2005/8/layout/hList1"/>
    <dgm:cxn modelId="{13C39E66-2ACC-4322-89D0-7813077F4E34}" srcId="{67C84B13-018A-4D55-AC2A-54E7F88179AE}" destId="{4769FE9B-36DE-4E18-9F7D-0182735F5A8C}" srcOrd="2" destOrd="0" parTransId="{38350679-AD93-4FDD-8EB8-0453F6066D9B}" sibTransId="{3E27C67F-463F-4A9D-AD1A-FE93C74CCA31}"/>
    <dgm:cxn modelId="{A701C0C3-3530-40FC-A3A5-10A7AA0FD051}" type="presOf" srcId="{DC2512D6-5FF8-414F-8F45-4D4ADB3943DE}" destId="{C8FC43A8-0680-4979-B83F-F27C965E303C}" srcOrd="0" destOrd="2" presId="urn:microsoft.com/office/officeart/2005/8/layout/hList1"/>
    <dgm:cxn modelId="{BC20A63B-45FD-4029-B500-E6EBD4ECBA91}" type="presOf" srcId="{3F7F8F88-488F-42C6-B125-A1E9AA1A0E61}" destId="{2B620CB1-0D9C-4CA7-B26F-8A9966E85D9A}" srcOrd="0" destOrd="1" presId="urn:microsoft.com/office/officeart/2005/8/layout/hList1"/>
    <dgm:cxn modelId="{41AFCB7E-934F-4101-9198-47995FA3313B}" srcId="{154C89F5-9766-4317-A3AC-4AC30ACDA110}" destId="{55E2A0B8-1898-4F9F-B462-8688E73F11EF}" srcOrd="1" destOrd="0" parTransId="{DFF25D61-74BE-4953-BC83-596AFF019F16}" sibTransId="{4442DB06-9CD3-4F5A-AED2-E6D67551F760}"/>
    <dgm:cxn modelId="{00517EAC-11BC-4C9E-82B2-2B8127A7F299}" type="presOf" srcId="{BC7DC85C-1F81-440A-9932-9A76AD0E289A}" destId="{309D37FC-9419-4FE5-9DBE-232F798E0D12}" srcOrd="0" destOrd="1" presId="urn:microsoft.com/office/officeart/2005/8/layout/hList1"/>
    <dgm:cxn modelId="{E40D3A9C-6185-4F74-B5C5-F4FE0A4C18E7}" type="presOf" srcId="{55E2A0B8-1898-4F9F-B462-8688E73F11EF}" destId="{8CB49935-3B3B-495B-B6DB-DD997285EAC8}" srcOrd="0" destOrd="0" presId="urn:microsoft.com/office/officeart/2005/8/layout/hList1"/>
    <dgm:cxn modelId="{1B939B8F-A802-45FF-B18F-41A05D3CFD58}" type="presOf" srcId="{67C84B13-018A-4D55-AC2A-54E7F88179AE}" destId="{7DB08BD6-5823-4041-B5E9-D200F1EF12FD}" srcOrd="0" destOrd="0" presId="urn:microsoft.com/office/officeart/2005/8/layout/hList1"/>
    <dgm:cxn modelId="{202CC5FA-D656-446C-A165-6B3C6F9CB3A1}" srcId="{67C84B13-018A-4D55-AC2A-54E7F88179AE}" destId="{22DD3357-5932-4B24-AB18-8D52B34C7FAA}" srcOrd="0" destOrd="0" parTransId="{AD3DB733-A150-42AC-8939-2467B71FAA57}" sibTransId="{2F893F43-1055-4014-8CFB-245C8A4DBB11}"/>
    <dgm:cxn modelId="{7F45BE25-087A-4456-A083-760BB69465F7}" srcId="{55E2A0B8-1898-4F9F-B462-8688E73F11EF}" destId="{DC2512D6-5FF8-414F-8F45-4D4ADB3943DE}" srcOrd="2" destOrd="0" parTransId="{AAC86D91-BE94-406A-B8B6-5130838E742F}" sibTransId="{87230548-3CCF-4ADB-8FB4-8F40A9D4BE12}"/>
    <dgm:cxn modelId="{CF45AA23-3B6B-4C29-9A98-433F81E62F47}" type="presOf" srcId="{154C89F5-9766-4317-A3AC-4AC30ACDA110}" destId="{DF6410B2-9499-45FE-9DFA-E3B736A31B6C}" srcOrd="0" destOrd="0" presId="urn:microsoft.com/office/officeart/2005/8/layout/hList1"/>
    <dgm:cxn modelId="{8340AA5D-0AF4-43A0-9ECC-35A2E5AD3DC7}" srcId="{955385C5-3601-4099-981F-A9940E707C1C}" destId="{4C00397E-9D9D-4D0E-B0ED-4847AD7A6C49}" srcOrd="4" destOrd="0" parTransId="{0A8F3EBA-D4BA-4548-9A94-998A2AA6BA00}" sibTransId="{3CD78B34-E6E6-467D-963A-DAB844E8EF11}"/>
    <dgm:cxn modelId="{EE627ED4-BBAB-4A27-9882-5092407EE8BB}" srcId="{955385C5-3601-4099-981F-A9940E707C1C}" destId="{A62B956E-6340-4EDE-808B-7E825201ACBD}" srcOrd="0" destOrd="0" parTransId="{93B60595-7CE8-4FDA-A84D-EBD800DE606A}" sibTransId="{E67791BD-A2A7-4457-9E2F-F73662A9AF7E}"/>
    <dgm:cxn modelId="{D75E8999-DE3F-44F4-AB4C-3D116060B465}" srcId="{67C84B13-018A-4D55-AC2A-54E7F88179AE}" destId="{3F7F8F88-488F-42C6-B125-A1E9AA1A0E61}" srcOrd="1" destOrd="0" parTransId="{B0BF0C5D-259E-4C04-B9A8-7339D7CF7EAE}" sibTransId="{95FA9D9A-DB53-47AD-97A2-7D50D4D21A72}"/>
    <dgm:cxn modelId="{FEE33644-4E26-4A13-965F-CFF8589B7E7A}" type="presOf" srcId="{4C00397E-9D9D-4D0E-B0ED-4847AD7A6C49}" destId="{309D37FC-9419-4FE5-9DBE-232F798E0D12}" srcOrd="0" destOrd="4" presId="urn:microsoft.com/office/officeart/2005/8/layout/hList1"/>
    <dgm:cxn modelId="{89F896AA-EC68-48C6-9847-9319DE47AE3B}" type="presParOf" srcId="{DF6410B2-9499-45FE-9DFA-E3B736A31B6C}" destId="{71A4424B-4C0D-4B92-9990-0A2AC97B5814}" srcOrd="0" destOrd="0" presId="urn:microsoft.com/office/officeart/2005/8/layout/hList1"/>
    <dgm:cxn modelId="{6DACFEEB-B551-4EE2-B756-D7068EFA21DF}" type="presParOf" srcId="{71A4424B-4C0D-4B92-9990-0A2AC97B5814}" destId="{7DB08BD6-5823-4041-B5E9-D200F1EF12FD}" srcOrd="0" destOrd="0" presId="urn:microsoft.com/office/officeart/2005/8/layout/hList1"/>
    <dgm:cxn modelId="{C9AAC890-FB20-47B1-8C59-A48A83B80CB0}" type="presParOf" srcId="{71A4424B-4C0D-4B92-9990-0A2AC97B5814}" destId="{2B620CB1-0D9C-4CA7-B26F-8A9966E85D9A}" srcOrd="1" destOrd="0" presId="urn:microsoft.com/office/officeart/2005/8/layout/hList1"/>
    <dgm:cxn modelId="{6279E175-1A15-46BD-BB70-DA9E0DFC4054}" type="presParOf" srcId="{DF6410B2-9499-45FE-9DFA-E3B736A31B6C}" destId="{A8505EEB-B54E-4430-8B00-7CE8CF6DF72E}" srcOrd="1" destOrd="0" presId="urn:microsoft.com/office/officeart/2005/8/layout/hList1"/>
    <dgm:cxn modelId="{B40CF8AA-E723-4BEE-8D52-D8467154A5C5}" type="presParOf" srcId="{DF6410B2-9499-45FE-9DFA-E3B736A31B6C}" destId="{C1E176D6-A2E2-4907-9595-28224E7D61E8}" srcOrd="2" destOrd="0" presId="urn:microsoft.com/office/officeart/2005/8/layout/hList1"/>
    <dgm:cxn modelId="{5C978788-7338-4646-9A58-DDAE7AB2ADED}" type="presParOf" srcId="{C1E176D6-A2E2-4907-9595-28224E7D61E8}" destId="{8CB49935-3B3B-495B-B6DB-DD997285EAC8}" srcOrd="0" destOrd="0" presId="urn:microsoft.com/office/officeart/2005/8/layout/hList1"/>
    <dgm:cxn modelId="{BB7917B7-193E-4C60-9C0A-287E01983502}" type="presParOf" srcId="{C1E176D6-A2E2-4907-9595-28224E7D61E8}" destId="{C8FC43A8-0680-4979-B83F-F27C965E303C}" srcOrd="1" destOrd="0" presId="urn:microsoft.com/office/officeart/2005/8/layout/hList1"/>
    <dgm:cxn modelId="{13A3827D-386F-4EAD-B2C4-D17B5957BD5C}" type="presParOf" srcId="{DF6410B2-9499-45FE-9DFA-E3B736A31B6C}" destId="{17142F05-F220-4D26-B008-5DEFC504CF8C}" srcOrd="3" destOrd="0" presId="urn:microsoft.com/office/officeart/2005/8/layout/hList1"/>
    <dgm:cxn modelId="{B0A6C143-83EE-4F68-9622-091C198EFD41}" type="presParOf" srcId="{DF6410B2-9499-45FE-9DFA-E3B736A31B6C}" destId="{A127FB12-747A-4778-BB0C-6E9EBC37EC35}" srcOrd="4" destOrd="0" presId="urn:microsoft.com/office/officeart/2005/8/layout/hList1"/>
    <dgm:cxn modelId="{ED2F6E62-4361-485B-AB6D-CC01BAF304F1}" type="presParOf" srcId="{A127FB12-747A-4778-BB0C-6E9EBC37EC35}" destId="{68137A0E-11BD-4CF9-AF35-BA4763A6BF60}" srcOrd="0" destOrd="0" presId="urn:microsoft.com/office/officeart/2005/8/layout/hList1"/>
    <dgm:cxn modelId="{0E14D7E9-2463-46D7-808B-3671796A80FB}" type="presParOf" srcId="{A127FB12-747A-4778-BB0C-6E9EBC37EC35}" destId="{309D37FC-9419-4FE5-9DBE-232F798E0D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F041C-74DB-4025-9338-08B977E7975C}">
      <dsp:nvSpPr>
        <dsp:cNvPr id="0" name=""/>
        <dsp:cNvSpPr/>
      </dsp:nvSpPr>
      <dsp:spPr>
        <a:xfrm>
          <a:off x="2558144" y="327488"/>
          <a:ext cx="3373850" cy="3406323"/>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WOSB</a:t>
          </a:r>
          <a:endParaRPr lang="en-US" sz="2400" b="1" kern="1200" dirty="0"/>
        </a:p>
      </dsp:txBody>
      <dsp:txXfrm>
        <a:off x="3359434" y="582962"/>
        <a:ext cx="1771271" cy="579074"/>
      </dsp:txXfrm>
    </dsp:sp>
    <dsp:sp modelId="{C605A4C1-39EE-4379-946F-094D74303010}">
      <dsp:nvSpPr>
        <dsp:cNvPr id="0" name=""/>
        <dsp:cNvSpPr/>
      </dsp:nvSpPr>
      <dsp:spPr>
        <a:xfrm>
          <a:off x="3167564" y="1460372"/>
          <a:ext cx="2286184" cy="1663826"/>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EDWOSB</a:t>
          </a:r>
          <a:endParaRPr lang="en-US" sz="2400" b="1" kern="1200" dirty="0"/>
        </a:p>
      </dsp:txBody>
      <dsp:txXfrm>
        <a:off x="3502368" y="1876329"/>
        <a:ext cx="1616576" cy="831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08BD6-5823-4041-B5E9-D200F1EF12FD}">
      <dsp:nvSpPr>
        <dsp:cNvPr id="0" name=""/>
        <dsp:cNvSpPr/>
      </dsp:nvSpPr>
      <dsp:spPr>
        <a:xfrm>
          <a:off x="3730" y="77690"/>
          <a:ext cx="2342703" cy="801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Self Certification </a:t>
          </a:r>
        </a:p>
        <a:p>
          <a:pPr lvl="0" algn="ctr" defTabSz="889000">
            <a:lnSpc>
              <a:spcPct val="90000"/>
            </a:lnSpc>
            <a:spcBef>
              <a:spcPct val="0"/>
            </a:spcBef>
            <a:spcAft>
              <a:spcPct val="35000"/>
            </a:spcAft>
          </a:pPr>
          <a:r>
            <a:rPr lang="en-US" sz="1800" kern="1200" dirty="0" smtClean="0"/>
            <a:t>with Supporting Docs</a:t>
          </a:r>
          <a:endParaRPr lang="en-US" sz="1800" kern="1200" dirty="0"/>
        </a:p>
      </dsp:txBody>
      <dsp:txXfrm>
        <a:off x="3730" y="77690"/>
        <a:ext cx="2342703" cy="801675"/>
      </dsp:txXfrm>
    </dsp:sp>
    <dsp:sp modelId="{2B620CB1-0D9C-4CA7-B26F-8A9966E85D9A}">
      <dsp:nvSpPr>
        <dsp:cNvPr id="0" name=""/>
        <dsp:cNvSpPr/>
      </dsp:nvSpPr>
      <dsp:spPr>
        <a:xfrm>
          <a:off x="3730" y="879366"/>
          <a:ext cx="2342703" cy="35704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Register in SAM</a:t>
          </a:r>
          <a:endParaRPr lang="en-US" sz="2000" kern="1200" dirty="0"/>
        </a:p>
        <a:p>
          <a:pPr marL="228600" lvl="1" indent="-228600" algn="l" defTabSz="889000">
            <a:lnSpc>
              <a:spcPct val="90000"/>
            </a:lnSpc>
            <a:spcBef>
              <a:spcPct val="0"/>
            </a:spcBef>
            <a:spcAft>
              <a:spcPct val="15000"/>
            </a:spcAft>
            <a:buChar char="••"/>
          </a:pPr>
          <a:r>
            <a:rPr lang="en-US" sz="2000" kern="1200" dirty="0" smtClean="0"/>
            <a:t>Compile and provide documents to WOSB Repository</a:t>
          </a:r>
          <a:endParaRPr lang="en-US" sz="2000" kern="1200" dirty="0"/>
        </a:p>
        <a:p>
          <a:pPr marL="228600" lvl="1" indent="-228600" algn="l" defTabSz="889000">
            <a:lnSpc>
              <a:spcPct val="90000"/>
            </a:lnSpc>
            <a:spcBef>
              <a:spcPct val="0"/>
            </a:spcBef>
            <a:spcAft>
              <a:spcPct val="15000"/>
            </a:spcAft>
            <a:buChar char="••"/>
          </a:pPr>
          <a:r>
            <a:rPr lang="en-US" sz="2000" kern="1200" dirty="0" smtClean="0"/>
            <a:t>Represent status as WOSB or EDWOSB in SAM</a:t>
          </a:r>
          <a:endParaRPr lang="en-US" sz="2000" kern="1200" dirty="0"/>
        </a:p>
      </dsp:txBody>
      <dsp:txXfrm>
        <a:off x="3730" y="879366"/>
        <a:ext cx="2342703" cy="3570493"/>
      </dsp:txXfrm>
    </dsp:sp>
    <dsp:sp modelId="{8CB49935-3B3B-495B-B6DB-DD997285EAC8}">
      <dsp:nvSpPr>
        <dsp:cNvPr id="0" name=""/>
        <dsp:cNvSpPr/>
      </dsp:nvSpPr>
      <dsp:spPr>
        <a:xfrm>
          <a:off x="2674412" y="77690"/>
          <a:ext cx="2880775" cy="801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Third-Party Certification </a:t>
          </a:r>
        </a:p>
        <a:p>
          <a:pPr lvl="0" algn="ctr" defTabSz="889000">
            <a:lnSpc>
              <a:spcPct val="90000"/>
            </a:lnSpc>
            <a:spcBef>
              <a:spcPct val="0"/>
            </a:spcBef>
            <a:spcAft>
              <a:spcPct val="35000"/>
            </a:spcAft>
          </a:pPr>
          <a:r>
            <a:rPr lang="en-US" sz="1800" kern="1200" dirty="0" smtClean="0"/>
            <a:t>with Supporting Docs </a:t>
          </a:r>
          <a:endParaRPr lang="en-US" sz="1800" kern="1200" dirty="0"/>
        </a:p>
      </dsp:txBody>
      <dsp:txXfrm>
        <a:off x="2674412" y="77690"/>
        <a:ext cx="2880775" cy="801675"/>
      </dsp:txXfrm>
    </dsp:sp>
    <dsp:sp modelId="{C8FC43A8-0680-4979-B83F-F27C965E303C}">
      <dsp:nvSpPr>
        <dsp:cNvPr id="0" name=""/>
        <dsp:cNvSpPr/>
      </dsp:nvSpPr>
      <dsp:spPr>
        <a:xfrm>
          <a:off x="2698577" y="879366"/>
          <a:ext cx="2832445" cy="35704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Register in SAM</a:t>
          </a:r>
          <a:endParaRPr lang="en-US" sz="2000" kern="1200" dirty="0"/>
        </a:p>
        <a:p>
          <a:pPr marL="228600" lvl="1" indent="-228600" algn="l" defTabSz="889000">
            <a:lnSpc>
              <a:spcPct val="90000"/>
            </a:lnSpc>
            <a:spcBef>
              <a:spcPct val="0"/>
            </a:spcBef>
            <a:spcAft>
              <a:spcPct val="15000"/>
            </a:spcAft>
            <a:buChar char="••"/>
          </a:pPr>
          <a:r>
            <a:rPr lang="en-US" sz="2000" kern="1200" dirty="0" smtClean="0"/>
            <a:t>Obtain certification from SBA-approved TPC</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TPC certification to WOSB Repository</a:t>
          </a:r>
          <a:endParaRPr lang="en-US" sz="2000" kern="1200" dirty="0"/>
        </a:p>
        <a:p>
          <a:pPr marL="228600" lvl="1" indent="-228600" algn="l" defTabSz="889000">
            <a:lnSpc>
              <a:spcPct val="90000"/>
            </a:lnSpc>
            <a:spcBef>
              <a:spcPct val="0"/>
            </a:spcBef>
            <a:spcAft>
              <a:spcPct val="15000"/>
            </a:spcAft>
            <a:buChar char="••"/>
          </a:pPr>
          <a:r>
            <a:rPr lang="en-US" sz="2000" kern="1200" dirty="0" smtClean="0"/>
            <a:t>Represent status as WOSB or EDWOSB in SAM</a:t>
          </a:r>
          <a:endParaRPr lang="en-US" sz="2000" kern="1200" dirty="0"/>
        </a:p>
      </dsp:txBody>
      <dsp:txXfrm>
        <a:off x="2698577" y="879366"/>
        <a:ext cx="2832445" cy="3570493"/>
      </dsp:txXfrm>
    </dsp:sp>
    <dsp:sp modelId="{68137A0E-11BD-4CF9-AF35-BA4763A6BF60}">
      <dsp:nvSpPr>
        <dsp:cNvPr id="0" name=""/>
        <dsp:cNvSpPr/>
      </dsp:nvSpPr>
      <dsp:spPr>
        <a:xfrm>
          <a:off x="5883166" y="77690"/>
          <a:ext cx="2342703" cy="80167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8(a) Certification  </a:t>
          </a:r>
        </a:p>
        <a:p>
          <a:pPr lvl="0" algn="ctr" defTabSz="889000">
            <a:lnSpc>
              <a:spcPct val="90000"/>
            </a:lnSpc>
            <a:spcBef>
              <a:spcPct val="0"/>
            </a:spcBef>
            <a:spcAft>
              <a:spcPct val="35000"/>
            </a:spcAft>
          </a:pPr>
          <a:r>
            <a:rPr lang="en-US" sz="1800" kern="1200" dirty="0" smtClean="0"/>
            <a:t>with Supporting Docs</a:t>
          </a:r>
          <a:endParaRPr lang="en-US" sz="1800" kern="1200" dirty="0"/>
        </a:p>
      </dsp:txBody>
      <dsp:txXfrm>
        <a:off x="5883166" y="77690"/>
        <a:ext cx="2342703" cy="801675"/>
      </dsp:txXfrm>
    </dsp:sp>
    <dsp:sp modelId="{309D37FC-9419-4FE5-9DBE-232F798E0D12}">
      <dsp:nvSpPr>
        <dsp:cNvPr id="0" name=""/>
        <dsp:cNvSpPr/>
      </dsp:nvSpPr>
      <dsp:spPr>
        <a:xfrm>
          <a:off x="5883166" y="879366"/>
          <a:ext cx="2342703" cy="35704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Register in SAM</a:t>
          </a:r>
          <a:endParaRPr lang="en-US" sz="2000" kern="1200" dirty="0"/>
        </a:p>
        <a:p>
          <a:pPr marL="228600" lvl="1" indent="-228600" algn="l" defTabSz="889000">
            <a:lnSpc>
              <a:spcPct val="90000"/>
            </a:lnSpc>
            <a:spcBef>
              <a:spcPct val="0"/>
            </a:spcBef>
            <a:spcAft>
              <a:spcPct val="15000"/>
            </a:spcAft>
            <a:buChar char="••"/>
          </a:pPr>
          <a:r>
            <a:rPr lang="en-US" sz="2000" kern="1200" dirty="0" smtClean="0"/>
            <a:t>Obtain 8(a) certification from SBA</a:t>
          </a:r>
          <a:endParaRPr lang="en-US" sz="2000" kern="1200" dirty="0"/>
        </a:p>
        <a:p>
          <a:pPr marL="228600" lvl="1" indent="-228600" algn="l" defTabSz="889000">
            <a:lnSpc>
              <a:spcPct val="90000"/>
            </a:lnSpc>
            <a:spcBef>
              <a:spcPct val="0"/>
            </a:spcBef>
            <a:spcAft>
              <a:spcPct val="15000"/>
            </a:spcAft>
            <a:buChar char="••"/>
          </a:pPr>
          <a:r>
            <a:rPr lang="en-US" sz="2000" kern="1200" dirty="0" smtClean="0"/>
            <a:t>Provide 8(a) certification to WOSB Repository</a:t>
          </a:r>
          <a:endParaRPr lang="en-US" sz="2000" kern="1200" dirty="0"/>
        </a:p>
        <a:p>
          <a:pPr marL="228600" lvl="1" indent="-228600" algn="l" defTabSz="889000">
            <a:lnSpc>
              <a:spcPct val="90000"/>
            </a:lnSpc>
            <a:spcBef>
              <a:spcPct val="0"/>
            </a:spcBef>
            <a:spcAft>
              <a:spcPct val="15000"/>
            </a:spcAft>
            <a:buChar char="••"/>
          </a:pPr>
          <a:r>
            <a:rPr lang="en-US" sz="2000" kern="1200" dirty="0" smtClean="0"/>
            <a:t>Represent status as WOSB or EDWOSB in SAM</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5883166" y="879366"/>
        <a:ext cx="2342703" cy="357049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F1B98-58EA-40A5-B74C-6FEF483C5E31}" type="datetimeFigureOut">
              <a:rPr lang="en-US" smtClean="0"/>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47907-A209-4EFE-90A0-1253D78222F2}" type="slidenum">
              <a:rPr lang="en-US" smtClean="0"/>
              <a:t>‹#›</a:t>
            </a:fld>
            <a:endParaRPr lang="en-US"/>
          </a:p>
        </p:txBody>
      </p:sp>
    </p:spTree>
    <p:extLst>
      <p:ext uri="{BB962C8B-B14F-4D97-AF65-F5344CB8AC3E}">
        <p14:creationId xmlns:p14="http://schemas.microsoft.com/office/powerpoint/2010/main" val="9316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47907-A209-4EFE-90A0-1253D78222F2}" type="slidenum">
              <a:rPr lang="en-US" smtClean="0"/>
              <a:t>1</a:t>
            </a:fld>
            <a:endParaRPr lang="en-US"/>
          </a:p>
        </p:txBody>
      </p:sp>
    </p:spTree>
    <p:extLst>
      <p:ext uri="{BB962C8B-B14F-4D97-AF65-F5344CB8AC3E}">
        <p14:creationId xmlns:p14="http://schemas.microsoft.com/office/powerpoint/2010/main" val="914139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15</a:t>
            </a:fld>
            <a:endParaRPr lang="en-US"/>
          </a:p>
        </p:txBody>
      </p:sp>
    </p:spTree>
    <p:extLst>
      <p:ext uri="{BB962C8B-B14F-4D97-AF65-F5344CB8AC3E}">
        <p14:creationId xmlns:p14="http://schemas.microsoft.com/office/powerpoint/2010/main" val="142100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16</a:t>
            </a:fld>
            <a:endParaRPr lang="en-US"/>
          </a:p>
        </p:txBody>
      </p:sp>
    </p:spTree>
    <p:extLst>
      <p:ext uri="{BB962C8B-B14F-4D97-AF65-F5344CB8AC3E}">
        <p14:creationId xmlns:p14="http://schemas.microsoft.com/office/powerpoint/2010/main" val="1421003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17</a:t>
            </a:fld>
            <a:endParaRPr lang="en-US"/>
          </a:p>
        </p:txBody>
      </p:sp>
    </p:spTree>
    <p:extLst>
      <p:ext uri="{BB962C8B-B14F-4D97-AF65-F5344CB8AC3E}">
        <p14:creationId xmlns:p14="http://schemas.microsoft.com/office/powerpoint/2010/main" val="142100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18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421003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20</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19701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21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1068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26</a:t>
            </a:fld>
            <a:endParaRPr lang="en-US"/>
          </a:p>
        </p:txBody>
      </p:sp>
    </p:spTree>
    <p:extLst>
      <p:ext uri="{BB962C8B-B14F-4D97-AF65-F5344CB8AC3E}">
        <p14:creationId xmlns:p14="http://schemas.microsoft.com/office/powerpoint/2010/main" val="1610729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27</a:t>
            </a:fld>
            <a:endParaRPr lang="en-US"/>
          </a:p>
        </p:txBody>
      </p:sp>
    </p:spTree>
    <p:extLst>
      <p:ext uri="{BB962C8B-B14F-4D97-AF65-F5344CB8AC3E}">
        <p14:creationId xmlns:p14="http://schemas.microsoft.com/office/powerpoint/2010/main" val="1610729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28</a:t>
            </a:fld>
            <a:endParaRPr lang="en-US"/>
          </a:p>
        </p:txBody>
      </p:sp>
    </p:spTree>
    <p:extLst>
      <p:ext uri="{BB962C8B-B14F-4D97-AF65-F5344CB8AC3E}">
        <p14:creationId xmlns:p14="http://schemas.microsoft.com/office/powerpoint/2010/main" val="161072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29</a:t>
            </a:fld>
            <a:endParaRPr lang="en-US"/>
          </a:p>
        </p:txBody>
      </p:sp>
    </p:spTree>
    <p:extLst>
      <p:ext uri="{BB962C8B-B14F-4D97-AF65-F5344CB8AC3E}">
        <p14:creationId xmlns:p14="http://schemas.microsoft.com/office/powerpoint/2010/main" val="161072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70138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39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86354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647907-A209-4EFE-90A0-1253D78222F2}" type="slidenum">
              <a:rPr lang="en-US" smtClean="0"/>
              <a:t>41</a:t>
            </a:fld>
            <a:endParaRPr lang="en-US"/>
          </a:p>
        </p:txBody>
      </p:sp>
    </p:spTree>
    <p:extLst>
      <p:ext uri="{BB962C8B-B14F-4D97-AF65-F5344CB8AC3E}">
        <p14:creationId xmlns:p14="http://schemas.microsoft.com/office/powerpoint/2010/main" val="3948482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DC7284C2-A921-468A-B912-1387203916A0}" type="slidenum">
              <a:rPr lang="en-US" smtClean="0"/>
              <a:pPr>
                <a:defRPr/>
              </a:pPr>
              <a:t>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46554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1713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2214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6273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12</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0561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7647907-A209-4EFE-90A0-1253D78222F2}" type="slidenum">
              <a:rPr lang="en-US" smtClean="0"/>
              <a:t>13</a:t>
            </a:fld>
            <a:endParaRPr lang="en-US"/>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2100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647907-A209-4EFE-90A0-1253D78222F2}" type="slidenum">
              <a:rPr lang="en-US" smtClean="0"/>
              <a:t>14</a:t>
            </a:fld>
            <a:endParaRPr lang="en-US"/>
          </a:p>
        </p:txBody>
      </p:sp>
    </p:spTree>
    <p:extLst>
      <p:ext uri="{BB962C8B-B14F-4D97-AF65-F5344CB8AC3E}">
        <p14:creationId xmlns:p14="http://schemas.microsoft.com/office/powerpoint/2010/main" val="1421003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84C1D5-B27E-434B-A0AD-38CB661C5EAC}" type="datetimeFigureOut">
              <a:rPr lang="en-US" smtClean="0"/>
              <a:t>3/20/2018</a:t>
            </a:fld>
            <a:endParaRPr lang="en-US"/>
          </a:p>
        </p:txBody>
      </p:sp>
      <p:sp>
        <p:nvSpPr>
          <p:cNvPr id="6" name="Slide Number Placeholder 5"/>
          <p:cNvSpPr>
            <a:spLocks noGrp="1"/>
          </p:cNvSpPr>
          <p:nvPr>
            <p:ph type="sldNum" sz="quarter" idx="12"/>
          </p:nvPr>
        </p:nvSpPr>
        <p:spPr/>
        <p:txBody>
          <a:bodyPr/>
          <a:lstStyle/>
          <a:p>
            <a:fld id="{EE326EBE-E3B7-5247-9A1C-28E838D12976}" type="slidenum">
              <a:rPr lang="en-US" smtClean="0"/>
              <a:t>‹#›</a:t>
            </a:fld>
            <a:endParaRPr lang="en-US" dirty="0"/>
          </a:p>
        </p:txBody>
      </p:sp>
      <p:cxnSp>
        <p:nvCxnSpPr>
          <p:cNvPr id="7" name="Straight Connector 6"/>
          <p:cNvCxnSpPr/>
          <p:nvPr/>
        </p:nvCxnSpPr>
        <p:spPr>
          <a:xfrm>
            <a:off x="0" y="3733800"/>
            <a:ext cx="9144000" cy="0"/>
          </a:xfrm>
          <a:prstGeom prst="line">
            <a:avLst/>
          </a:prstGeom>
          <a:ln w="2286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768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26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4C1D5-B27E-434B-A0AD-38CB661C5EAC}" type="datetimeFigureOut">
              <a:rPr lang="en-US" smtClean="0"/>
              <a:t>3/20/2018</a:t>
            </a:fld>
            <a:endParaRPr lang="en-US"/>
          </a:p>
        </p:txBody>
      </p:sp>
      <p:sp>
        <p:nvSpPr>
          <p:cNvPr id="5" name="Footer Placeholder 4"/>
          <p:cNvSpPr>
            <a:spLocks noGrp="1"/>
          </p:cNvSpPr>
          <p:nvPr>
            <p:ph type="ftr" sz="quarter" idx="11"/>
          </p:nvPr>
        </p:nvSpPr>
        <p:spPr>
          <a:xfrm>
            <a:off x="1066800" y="5029200"/>
            <a:ext cx="640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326EBE-E3B7-5247-9A1C-28E838D12976}" type="slidenum">
              <a:rPr lang="en-US" smtClean="0"/>
              <a:t>‹#›</a:t>
            </a:fld>
            <a:endParaRPr lang="en-US"/>
          </a:p>
        </p:txBody>
      </p:sp>
    </p:spTree>
    <p:extLst>
      <p:ext uri="{BB962C8B-B14F-4D97-AF65-F5344CB8AC3E}">
        <p14:creationId xmlns:p14="http://schemas.microsoft.com/office/powerpoint/2010/main" val="299160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4C1D5-B27E-434B-A0AD-38CB661C5EAC}" type="datetimeFigureOut">
              <a:rPr lang="en-US" smtClean="0"/>
              <a:t>3/20/2018</a:t>
            </a:fld>
            <a:endParaRPr lang="en-US"/>
          </a:p>
        </p:txBody>
      </p:sp>
      <p:sp>
        <p:nvSpPr>
          <p:cNvPr id="5" name="Footer Placeholder 4"/>
          <p:cNvSpPr>
            <a:spLocks noGrp="1"/>
          </p:cNvSpPr>
          <p:nvPr>
            <p:ph type="ftr" sz="quarter" idx="11"/>
          </p:nvPr>
        </p:nvSpPr>
        <p:spPr>
          <a:xfrm>
            <a:off x="1066800" y="5029200"/>
            <a:ext cx="640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326EBE-E3B7-5247-9A1C-28E838D12976}" type="slidenum">
              <a:rPr lang="en-US" smtClean="0"/>
              <a:t>‹#›</a:t>
            </a:fld>
            <a:endParaRPr lang="en-US"/>
          </a:p>
        </p:txBody>
      </p:sp>
    </p:spTree>
    <p:extLst>
      <p:ext uri="{BB962C8B-B14F-4D97-AF65-F5344CB8AC3E}">
        <p14:creationId xmlns:p14="http://schemas.microsoft.com/office/powerpoint/2010/main" val="225216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629400" cy="11430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84C1D5-B27E-434B-A0AD-38CB661C5EAC}" type="datetimeFigureOut">
              <a:rPr lang="en-US" smtClean="0"/>
              <a:t>3/20/2018</a:t>
            </a:fld>
            <a:endParaRPr lang="en-US"/>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EE326EBE-E3B7-5247-9A1C-28E838D12976}" type="slidenum">
              <a:rPr lang="en-US" smtClean="0"/>
              <a:pPr/>
              <a:t>‹#›</a:t>
            </a:fld>
            <a:endParaRPr lang="en-US"/>
          </a:p>
        </p:txBody>
      </p:sp>
      <p:cxnSp>
        <p:nvCxnSpPr>
          <p:cNvPr id="7" name="Straight Connector 6"/>
          <p:cNvCxnSpPr/>
          <p:nvPr/>
        </p:nvCxnSpPr>
        <p:spPr>
          <a:xfrm>
            <a:off x="0" y="1524000"/>
            <a:ext cx="9144000" cy="0"/>
          </a:xfrm>
          <a:prstGeom prst="line">
            <a:avLst/>
          </a:prstGeom>
          <a:ln w="2286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622"/>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65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4C1D5-B27E-434B-A0AD-38CB661C5EAC}" type="datetimeFigureOut">
              <a:rPr lang="en-US" smtClean="0"/>
              <a:t>3/20/2018</a:t>
            </a:fld>
            <a:endParaRPr lang="en-US"/>
          </a:p>
        </p:txBody>
      </p:sp>
      <p:sp>
        <p:nvSpPr>
          <p:cNvPr id="5" name="Footer Placeholder 4"/>
          <p:cNvSpPr>
            <a:spLocks noGrp="1"/>
          </p:cNvSpPr>
          <p:nvPr>
            <p:ph type="ftr" sz="quarter" idx="11"/>
          </p:nvPr>
        </p:nvSpPr>
        <p:spPr>
          <a:xfrm>
            <a:off x="1066800" y="5029200"/>
            <a:ext cx="640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E326EBE-E3B7-5247-9A1C-28E838D12976}" type="slidenum">
              <a:rPr lang="en-US" smtClean="0"/>
              <a:t>‹#›</a:t>
            </a:fld>
            <a:endParaRPr lang="en-US"/>
          </a:p>
        </p:txBody>
      </p:sp>
    </p:spTree>
    <p:extLst>
      <p:ext uri="{BB962C8B-B14F-4D97-AF65-F5344CB8AC3E}">
        <p14:creationId xmlns:p14="http://schemas.microsoft.com/office/powerpoint/2010/main" val="191335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629400" cy="1143000"/>
          </a:xfrm>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84C1D5-B27E-434B-A0AD-38CB661C5EAC}" type="datetimeFigureOut">
              <a:rPr lang="en-US" smtClean="0"/>
              <a:t>3/20/2018</a:t>
            </a:fld>
            <a:endParaRPr lang="en-US"/>
          </a:p>
        </p:txBody>
      </p:sp>
      <p:sp>
        <p:nvSpPr>
          <p:cNvPr id="7" name="Slide Number Placeholder 6"/>
          <p:cNvSpPr>
            <a:spLocks noGrp="1"/>
          </p:cNvSpPr>
          <p:nvPr>
            <p:ph type="sldNum" sz="quarter" idx="12"/>
          </p:nvPr>
        </p:nvSpPr>
        <p:spPr/>
        <p:txBody>
          <a:bodyPr/>
          <a:lstStyle>
            <a:lvl1pPr>
              <a:defRPr>
                <a:solidFill>
                  <a:sysClr val="windowText" lastClr="000000"/>
                </a:solidFill>
              </a:defRPr>
            </a:lvl1pPr>
          </a:lstStyle>
          <a:p>
            <a:fld id="{EE326EBE-E3B7-5247-9A1C-28E838D12976}" type="slidenum">
              <a:rPr lang="en-US" smtClean="0"/>
              <a:pPr/>
              <a:t>‹#›</a:t>
            </a:fld>
            <a:endParaRPr lang="en-US"/>
          </a:p>
        </p:txBody>
      </p:sp>
      <p:cxnSp>
        <p:nvCxnSpPr>
          <p:cNvPr id="8" name="Straight Connector 7"/>
          <p:cNvCxnSpPr/>
          <p:nvPr/>
        </p:nvCxnSpPr>
        <p:spPr>
          <a:xfrm>
            <a:off x="0" y="1524000"/>
            <a:ext cx="9144000" cy="0"/>
          </a:xfrm>
          <a:prstGeom prst="line">
            <a:avLst/>
          </a:prstGeom>
          <a:ln w="228600">
            <a:solidFill>
              <a:srgbClr val="00206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622"/>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88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629400" cy="1143000"/>
          </a:xfrm>
        </p:spPr>
        <p:txBody>
          <a:bodyPr>
            <a:normAutofit/>
          </a:bodyPr>
          <a:lstStyle>
            <a:lvl1pPr algn="l">
              <a:defRPr sz="4000">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84C1D5-B27E-434B-A0AD-38CB661C5EAC}" type="datetimeFigureOut">
              <a:rPr lang="en-US" smtClean="0"/>
              <a:t>3/20/2018</a:t>
            </a:fld>
            <a:endParaRPr lang="en-US"/>
          </a:p>
        </p:txBody>
      </p:sp>
      <p:sp>
        <p:nvSpPr>
          <p:cNvPr id="9" name="Slide Number Placeholder 8"/>
          <p:cNvSpPr>
            <a:spLocks noGrp="1"/>
          </p:cNvSpPr>
          <p:nvPr>
            <p:ph type="sldNum" sz="quarter" idx="12"/>
          </p:nvPr>
        </p:nvSpPr>
        <p:spPr/>
        <p:txBody>
          <a:bodyPr/>
          <a:lstStyle>
            <a:lvl1pPr>
              <a:defRPr>
                <a:solidFill>
                  <a:sysClr val="windowText" lastClr="000000"/>
                </a:solidFill>
              </a:defRPr>
            </a:lvl1pPr>
          </a:lstStyle>
          <a:p>
            <a:fld id="{EE326EBE-E3B7-5247-9A1C-28E838D12976}" type="slidenum">
              <a:rPr lang="en-US" smtClean="0"/>
              <a:pPr/>
              <a:t>‹#›</a:t>
            </a:fld>
            <a:endParaRPr lang="en-US"/>
          </a:p>
        </p:txBody>
      </p:sp>
      <p:cxnSp>
        <p:nvCxnSpPr>
          <p:cNvPr id="10" name="Straight Connector 9"/>
          <p:cNvCxnSpPr/>
          <p:nvPr/>
        </p:nvCxnSpPr>
        <p:spPr>
          <a:xfrm>
            <a:off x="0" y="1524000"/>
            <a:ext cx="9144000" cy="0"/>
          </a:xfrm>
          <a:prstGeom prst="line">
            <a:avLst/>
          </a:prstGeom>
          <a:ln w="2286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622"/>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43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629400" cy="1143000"/>
          </a:xfrm>
        </p:spPr>
        <p:txBody>
          <a:bodyPr>
            <a:normAutofit/>
          </a:bodyPr>
          <a:lstStyle>
            <a:lvl1pPr algn="l">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C84C1D5-B27E-434B-A0AD-38CB661C5EAC}" type="datetimeFigureOut">
              <a:rPr lang="en-US" smtClean="0"/>
              <a:t>3/20/2018</a:t>
            </a:fld>
            <a:endParaRPr lang="en-US"/>
          </a:p>
        </p:txBody>
      </p:sp>
      <p:sp>
        <p:nvSpPr>
          <p:cNvPr id="5" name="Slide Number Placeholder 4"/>
          <p:cNvSpPr>
            <a:spLocks noGrp="1"/>
          </p:cNvSpPr>
          <p:nvPr>
            <p:ph type="sldNum" sz="quarter" idx="12"/>
          </p:nvPr>
        </p:nvSpPr>
        <p:spPr/>
        <p:txBody>
          <a:bodyPr/>
          <a:lstStyle>
            <a:lvl1pPr>
              <a:defRPr>
                <a:solidFill>
                  <a:sysClr val="windowText" lastClr="000000"/>
                </a:solidFill>
              </a:defRPr>
            </a:lvl1pPr>
          </a:lstStyle>
          <a:p>
            <a:fld id="{EE326EBE-E3B7-5247-9A1C-28E838D12976}" type="slidenum">
              <a:rPr lang="en-US" smtClean="0"/>
              <a:pPr/>
              <a:t>‹#›</a:t>
            </a:fld>
            <a:endParaRPr lang="en-US"/>
          </a:p>
        </p:txBody>
      </p:sp>
      <p:cxnSp>
        <p:nvCxnSpPr>
          <p:cNvPr id="6" name="Straight Connector 5"/>
          <p:cNvCxnSpPr/>
          <p:nvPr/>
        </p:nvCxnSpPr>
        <p:spPr>
          <a:xfrm>
            <a:off x="0" y="1524000"/>
            <a:ext cx="9144000" cy="0"/>
          </a:xfrm>
          <a:prstGeom prst="line">
            <a:avLst/>
          </a:prstGeom>
          <a:ln w="2286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8622"/>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937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4C1D5-B27E-434B-A0AD-38CB661C5EAC}" type="datetimeFigureOut">
              <a:rPr lang="en-US" smtClean="0"/>
              <a:t>3/20/2018</a:t>
            </a:fld>
            <a:endParaRPr lang="en-US"/>
          </a:p>
        </p:txBody>
      </p:sp>
      <p:sp>
        <p:nvSpPr>
          <p:cNvPr id="4" name="Slide Number Placeholder 3"/>
          <p:cNvSpPr>
            <a:spLocks noGrp="1"/>
          </p:cNvSpPr>
          <p:nvPr>
            <p:ph type="sldNum" sz="quarter" idx="12"/>
          </p:nvPr>
        </p:nvSpPr>
        <p:spPr/>
        <p:txBody>
          <a:bodyPr/>
          <a:lstStyle/>
          <a:p>
            <a:fld id="{EE326EBE-E3B7-5247-9A1C-28E838D12976}" type="slidenum">
              <a:rPr lang="en-US" smtClean="0"/>
              <a:t>‹#›</a:t>
            </a:fld>
            <a:endParaRPr lang="en-US"/>
          </a:p>
        </p:txBody>
      </p:sp>
      <p:sp>
        <p:nvSpPr>
          <p:cNvPr id="5" name="TextBox 4"/>
          <p:cNvSpPr txBox="1"/>
          <p:nvPr/>
        </p:nvSpPr>
        <p:spPr>
          <a:xfrm>
            <a:off x="1397225" y="6400800"/>
            <a:ext cx="6400800" cy="276999"/>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40404"/>
                </a:solidFill>
                <a:latin typeface="Segoe UI" panose="020B0502040204020203" pitchFamily="34" charset="0"/>
                <a:ea typeface="Segoe UI" panose="020B0502040204020203" pitchFamily="34" charset="0"/>
                <a:cs typeface="Segoe UI" panose="020B0502040204020203" pitchFamily="34" charset="0"/>
              </a:rPr>
              <a:t>U.S. Small Business Administration</a:t>
            </a:r>
          </a:p>
        </p:txBody>
      </p:sp>
    </p:spTree>
    <p:extLst>
      <p:ext uri="{BB962C8B-B14F-4D97-AF65-F5344CB8AC3E}">
        <p14:creationId xmlns:p14="http://schemas.microsoft.com/office/powerpoint/2010/main" val="425025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2282220"/>
            <a:ext cx="6096000" cy="38439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84C1D5-B27E-434B-A0AD-38CB661C5EAC}" type="datetimeFigureOut">
              <a:rPr lang="en-US" smtClean="0"/>
              <a:t>3/20/2018</a:t>
            </a:fld>
            <a:endParaRPr lang="en-US"/>
          </a:p>
        </p:txBody>
      </p:sp>
      <p:sp>
        <p:nvSpPr>
          <p:cNvPr id="7" name="Slide Number Placeholder 6"/>
          <p:cNvSpPr>
            <a:spLocks noGrp="1"/>
          </p:cNvSpPr>
          <p:nvPr>
            <p:ph type="sldNum" sz="quarter" idx="12"/>
          </p:nvPr>
        </p:nvSpPr>
        <p:spPr/>
        <p:txBody>
          <a:bodyPr/>
          <a:lstStyle/>
          <a:p>
            <a:fld id="{EE326EBE-E3B7-5247-9A1C-28E838D12976}" type="slidenum">
              <a:rPr lang="en-US" smtClean="0"/>
              <a:t>‹#›</a:t>
            </a:fld>
            <a:endParaRPr lang="en-US"/>
          </a:p>
        </p:txBody>
      </p:sp>
      <p:sp>
        <p:nvSpPr>
          <p:cNvPr id="8" name="TitleBottomPlaceholder"/>
          <p:cNvSpPr>
            <a:spLocks noChangeArrowheads="1"/>
          </p:cNvSpPr>
          <p:nvPr/>
        </p:nvSpPr>
        <p:spPr bwMode="auto">
          <a:xfrm>
            <a:off x="0" y="2282220"/>
            <a:ext cx="2238620" cy="4575780"/>
          </a:xfrm>
          <a:prstGeom prst="rect">
            <a:avLst/>
          </a:prstGeom>
          <a:solidFill>
            <a:schemeClr val="tx2"/>
          </a:solidFill>
          <a:ln w="9525">
            <a:noFill/>
            <a:miter lim="800000"/>
            <a:headEnd/>
            <a:tailEnd/>
          </a:ln>
          <a:effectLst/>
        </p:spPr>
        <p:txBody>
          <a:bodyPr wrap="none" lIns="93286" tIns="46643" rIns="93286" bIns="46643" anchor="ct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9" name="TitleTopPlaceholder"/>
          <p:cNvSpPr>
            <a:spLocks noChangeArrowheads="1"/>
          </p:cNvSpPr>
          <p:nvPr/>
        </p:nvSpPr>
        <p:spPr bwMode="auto">
          <a:xfrm>
            <a:off x="0" y="-1620"/>
            <a:ext cx="2238620" cy="2283840"/>
          </a:xfrm>
          <a:prstGeom prst="rect">
            <a:avLst/>
          </a:prstGeom>
          <a:solidFill>
            <a:schemeClr val="accent4">
              <a:lumMod val="75000"/>
            </a:schemeClr>
          </a:solidFill>
          <a:ln w="9525">
            <a:noFill/>
            <a:miter lim="800000"/>
            <a:headEnd/>
            <a:tailEnd/>
          </a:ln>
          <a:effectLst/>
        </p:spPr>
        <p:txBody>
          <a:bodyPr wrap="none" lIns="93286" tIns="46643" rIns="93286" bIns="46643" anchor="ctr"/>
          <a:lstStyle/>
          <a:p>
            <a:endParaRPr lang="en-US">
              <a:latin typeface="Segoe UI" panose="020B0502040204020203" pitchFamily="34" charset="0"/>
              <a:ea typeface="Segoe UI" panose="020B0502040204020203" pitchFamily="34" charset="0"/>
              <a:cs typeface="Segoe UI" panose="020B0502040204020203" pitchFamily="34" charset="0"/>
            </a:endParaRPr>
          </a:p>
        </p:txBody>
      </p:sp>
      <p:sp>
        <p:nvSpPr>
          <p:cNvPr id="12" name="Title 11"/>
          <p:cNvSpPr>
            <a:spLocks noGrp="1"/>
          </p:cNvSpPr>
          <p:nvPr>
            <p:ph type="title"/>
          </p:nvPr>
        </p:nvSpPr>
        <p:spPr>
          <a:xfrm>
            <a:off x="2590800" y="274638"/>
            <a:ext cx="60960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06798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4C1D5-B27E-434B-A0AD-38CB661C5EAC}" type="datetimeFigureOut">
              <a:rPr lang="en-US" smtClean="0"/>
              <a:t>3/20/2018</a:t>
            </a:fld>
            <a:endParaRPr lang="en-US"/>
          </a:p>
        </p:txBody>
      </p:sp>
      <p:sp>
        <p:nvSpPr>
          <p:cNvPr id="6" name="Footer Placeholder 5"/>
          <p:cNvSpPr>
            <a:spLocks noGrp="1"/>
          </p:cNvSpPr>
          <p:nvPr>
            <p:ph type="ftr" sz="quarter" idx="11"/>
          </p:nvPr>
        </p:nvSpPr>
        <p:spPr>
          <a:xfrm>
            <a:off x="1066800" y="5029200"/>
            <a:ext cx="640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E326EBE-E3B7-5247-9A1C-28E838D12976}" type="slidenum">
              <a:rPr lang="en-US" smtClean="0"/>
              <a:t>‹#›</a:t>
            </a:fld>
            <a:endParaRPr lang="en-US"/>
          </a:p>
        </p:txBody>
      </p:sp>
    </p:spTree>
    <p:extLst>
      <p:ext uri="{BB962C8B-B14F-4D97-AF65-F5344CB8AC3E}">
        <p14:creationId xmlns:p14="http://schemas.microsoft.com/office/powerpoint/2010/main" val="67304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4C1D5-B27E-434B-A0AD-38CB661C5EAC}" type="datetimeFigureOut">
              <a:rPr lang="en-US" smtClean="0"/>
              <a:t>3/20/2018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26EBE-E3B7-5247-9A1C-28E838D12976}" type="slidenum">
              <a:rPr lang="en-US" smtClean="0"/>
              <a:t>‹#›</a:t>
            </a:fld>
            <a:endParaRPr lang="en-US"/>
          </a:p>
        </p:txBody>
      </p:sp>
    </p:spTree>
    <p:extLst>
      <p:ext uri="{BB962C8B-B14F-4D97-AF65-F5344CB8AC3E}">
        <p14:creationId xmlns:p14="http://schemas.microsoft.com/office/powerpoint/2010/main" val="974768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ba.gov/wosb"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wosb@sba.gov" TargetMode="External"/><Relationship Id="rId2" Type="http://schemas.openxmlformats.org/officeDocument/2006/relationships/hyperlink" Target="http://www.sba.gov/wosb" TargetMode="External"/><Relationship Id="rId1" Type="http://schemas.openxmlformats.org/officeDocument/2006/relationships/slideLayout" Target="../slideLayouts/slideLayout2.xml"/><Relationship Id="rId4" Type="http://schemas.openxmlformats.org/officeDocument/2006/relationships/hyperlink" Target="mailto:certify@sba.gov"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score.org/" TargetMode="External"/><Relationship Id="rId3" Type="http://schemas.openxmlformats.org/officeDocument/2006/relationships/hyperlink" Target="https://www.sba.gov/contracting/resources-small-businesses/pcr-directory" TargetMode="External"/><Relationship Id="rId7" Type="http://schemas.openxmlformats.org/officeDocument/2006/relationships/hyperlink" Target="http://americassbdc.org/home/find-your-sb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aptac-us.org/" TargetMode="External"/><Relationship Id="rId5" Type="http://schemas.openxmlformats.org/officeDocument/2006/relationships/hyperlink" Target="https://www.sba.gov/tools/local-assistance/wbc" TargetMode="External"/><Relationship Id="rId4" Type="http://schemas.openxmlformats.org/officeDocument/2006/relationships/hyperlink" Target="https://www.sba.gov/tools/local-assistance/districtoffic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www.sba.gov/wosb</a:t>
            </a:r>
            <a:endParaRPr lang="en-US" dirty="0"/>
          </a:p>
        </p:txBody>
      </p:sp>
      <p:sp>
        <p:nvSpPr>
          <p:cNvPr id="5" name="Title 1"/>
          <p:cNvSpPr txBox="1">
            <a:spLocks/>
          </p:cNvSpPr>
          <p:nvPr/>
        </p:nvSpPr>
        <p:spPr>
          <a:xfrm>
            <a:off x="840377" y="892175"/>
            <a:ext cx="7772400" cy="2155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r>
              <a:rPr lang="en-US" sz="5400" b="1" dirty="0" smtClean="0"/>
              <a:t>The Women-Owned Small Business  (WOSB) </a:t>
            </a:r>
          </a:p>
          <a:p>
            <a:r>
              <a:rPr lang="en-US" sz="5400" b="1" dirty="0" smtClean="0"/>
              <a:t>Federal Contract Program</a:t>
            </a:r>
            <a:endParaRPr lang="en-US" sz="5400" b="1" dirty="0"/>
          </a:p>
        </p:txBody>
      </p:sp>
      <p:sp>
        <p:nvSpPr>
          <p:cNvPr id="6" name="TextBox 5"/>
          <p:cNvSpPr txBox="1"/>
          <p:nvPr/>
        </p:nvSpPr>
        <p:spPr>
          <a:xfrm>
            <a:off x="4876800" y="5867400"/>
            <a:ext cx="3962400" cy="646331"/>
          </a:xfrm>
          <a:prstGeom prst="rect">
            <a:avLst/>
          </a:prstGeom>
          <a:noFill/>
        </p:spPr>
        <p:txBody>
          <a:bodyPr wrap="square" rtlCol="0">
            <a:spAutoFit/>
          </a:bodyPr>
          <a:lstStyle/>
          <a:p>
            <a:pPr algn="r"/>
            <a:r>
              <a:rPr lang="en-US" sz="1200" dirty="0" smtClean="0"/>
              <a:t>Amy Kim, Program Manager</a:t>
            </a:r>
          </a:p>
          <a:p>
            <a:pPr algn="r"/>
            <a:r>
              <a:rPr lang="en-US" sz="1200" dirty="0" smtClean="0"/>
              <a:t>WOSB Federal Contract Program</a:t>
            </a:r>
          </a:p>
          <a:p>
            <a:pPr algn="r"/>
            <a:r>
              <a:rPr lang="en-US" sz="1200" dirty="0" smtClean="0"/>
              <a:t>Office of Government Contracting</a:t>
            </a:r>
            <a:endParaRPr lang="en-US" sz="1200" dirty="0"/>
          </a:p>
        </p:txBody>
      </p:sp>
    </p:spTree>
    <p:extLst>
      <p:ext uri="{BB962C8B-B14F-4D97-AF65-F5344CB8AC3E}">
        <p14:creationId xmlns:p14="http://schemas.microsoft.com/office/powerpoint/2010/main" val="2284746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438400"/>
            <a:ext cx="7772400" cy="1362075"/>
          </a:xfrm>
        </p:spPr>
        <p:txBody>
          <a:bodyPr>
            <a:noAutofit/>
          </a:bodyPr>
          <a:lstStyle/>
          <a:p>
            <a:pPr algn="ctr"/>
            <a:r>
              <a:rPr lang="en-US" sz="4800" dirty="0" smtClean="0"/>
              <a:t>WOSB STATUS </a:t>
            </a:r>
            <a:br>
              <a:rPr lang="en-US" sz="4800" dirty="0" smtClean="0"/>
            </a:br>
            <a:r>
              <a:rPr lang="en-US" sz="4800" dirty="0" smtClean="0"/>
              <a:t>CERTIFICATION</a:t>
            </a:r>
            <a:br>
              <a:rPr lang="en-US" sz="4800" dirty="0" smtClean="0"/>
            </a:br>
            <a:endParaRPr lang="en-US" dirty="0"/>
          </a:p>
        </p:txBody>
      </p:sp>
      <p:sp>
        <p:nvSpPr>
          <p:cNvPr id="10" name="Text Placeholder 9"/>
          <p:cNvSpPr>
            <a:spLocks noGrp="1"/>
          </p:cNvSpPr>
          <p:nvPr>
            <p:ph type="body" idx="1"/>
          </p:nvPr>
        </p:nvSpPr>
        <p:spPr>
          <a:xfrm>
            <a:off x="722313" y="3952875"/>
            <a:ext cx="6821487" cy="454025"/>
          </a:xfrm>
        </p:spPr>
        <p:txBody>
          <a:bodyPr/>
          <a:lstStyle/>
          <a:p>
            <a:pPr algn="r"/>
            <a:r>
              <a:rPr lang="en-US" dirty="0"/>
              <a:t>13 CFR § 127 Subpart 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575560" cy="1135380"/>
          </a:xfrm>
          <a:prstGeom prst="rect">
            <a:avLst/>
          </a:prstGeom>
        </p:spPr>
      </p:pic>
      <p:sp>
        <p:nvSpPr>
          <p:cNvPr id="5" name="TextBox 4"/>
          <p:cNvSpPr txBox="1"/>
          <p:nvPr/>
        </p:nvSpPr>
        <p:spPr>
          <a:xfrm>
            <a:off x="685800" y="5867400"/>
            <a:ext cx="777240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82880" rIns="182880">
            <a:spAutoFit/>
          </a:bodyPr>
          <a:lstStyle/>
          <a:p>
            <a:pPr marL="365760" indent="-256032" algn="ctr" fontAlgn="auto">
              <a:spcBef>
                <a:spcPts val="400"/>
              </a:spcBef>
              <a:spcAft>
                <a:spcPts val="0"/>
              </a:spcAft>
              <a:buClr>
                <a:schemeClr val="bg1"/>
              </a:buClr>
              <a:buSzPct val="100000"/>
              <a:defRPr/>
            </a:pPr>
            <a:r>
              <a:rPr lang="en-US" sz="2000" dirty="0" smtClean="0">
                <a:solidFill>
                  <a:schemeClr val="bg1"/>
                </a:solidFill>
                <a:latin typeface="Calibri" pitchFamily="34" charset="0"/>
                <a:cs typeface="Times New Roman" pitchFamily="18" charset="0"/>
              </a:rPr>
              <a:t>Certify.SBA.gov </a:t>
            </a:r>
            <a:endParaRPr lang="en-US" sz="2000" dirty="0">
              <a:solidFill>
                <a:schemeClr val="bg1"/>
              </a:solidFill>
              <a:latin typeface="Calibri" pitchFamily="34" charset="0"/>
              <a:cs typeface="Times New Roman" pitchFamily="18" charset="0"/>
            </a:endParaRPr>
          </a:p>
        </p:txBody>
      </p:sp>
    </p:spTree>
    <p:extLst>
      <p:ext uri="{BB962C8B-B14F-4D97-AF65-F5344CB8AC3E}">
        <p14:creationId xmlns:p14="http://schemas.microsoft.com/office/powerpoint/2010/main" val="3287858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Ways to Qualify as WOSB or EDWOSB</a:t>
            </a:r>
            <a:endParaRPr lang="en-US" sz="3200" b="1" dirty="0"/>
          </a:p>
        </p:txBody>
      </p:sp>
      <p:sp>
        <p:nvSpPr>
          <p:cNvPr id="2" name="Slide Number Placeholder 1"/>
          <p:cNvSpPr>
            <a:spLocks noGrp="1"/>
          </p:cNvSpPr>
          <p:nvPr>
            <p:ph type="sldNum" sz="quarter" idx="12"/>
          </p:nvPr>
        </p:nvSpPr>
        <p:spPr/>
        <p:txBody>
          <a:bodyPr/>
          <a:lstStyle/>
          <a:p>
            <a:fld id="{EE326EBE-E3B7-5247-9A1C-28E838D12976}" type="slidenum">
              <a:rPr lang="en-US" smtClean="0"/>
              <a:pPr/>
              <a:t>11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7431064"/>
              </p:ext>
            </p:extLst>
          </p:nvPr>
        </p:nvGraphicFramePr>
        <p:xfrm>
          <a:off x="457200" y="1828799"/>
          <a:ext cx="8229600" cy="4527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63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i="1" dirty="0" smtClean="0"/>
              <a:t>Step 1: </a:t>
            </a:r>
            <a:r>
              <a:rPr lang="en-US" sz="3600" b="1" dirty="0" smtClean="0"/>
              <a:t>Register in SAM</a:t>
            </a:r>
            <a:endParaRPr lang="en-US" sz="3600" b="1" dirty="0"/>
          </a:p>
        </p:txBody>
      </p:sp>
      <p:sp>
        <p:nvSpPr>
          <p:cNvPr id="4" name="Rectangle 3"/>
          <p:cNvSpPr/>
          <p:nvPr/>
        </p:nvSpPr>
        <p:spPr>
          <a:xfrm>
            <a:off x="381000" y="1905000"/>
            <a:ext cx="4267200" cy="449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6213" indent="-176213">
              <a:buFont typeface="Arial" pitchFamily="34" charset="0"/>
              <a:buChar char="•"/>
              <a:defRPr/>
            </a:pPr>
            <a:r>
              <a:rPr lang="en-US" dirty="0">
                <a:latin typeface="Calibri" pitchFamily="34" charset="0"/>
              </a:rPr>
              <a:t>The </a:t>
            </a:r>
            <a:r>
              <a:rPr lang="en-US" b="1" dirty="0">
                <a:latin typeface="Calibri" pitchFamily="34" charset="0"/>
              </a:rPr>
              <a:t>System for Award Management </a:t>
            </a:r>
            <a:r>
              <a:rPr lang="en-US" b="1" dirty="0" smtClean="0">
                <a:latin typeface="Calibri" pitchFamily="34" charset="0"/>
              </a:rPr>
              <a:t>(SAM) </a:t>
            </a:r>
            <a:r>
              <a:rPr lang="en-US" dirty="0" smtClean="0">
                <a:latin typeface="Calibri" pitchFamily="34" charset="0"/>
              </a:rPr>
              <a:t>is </a:t>
            </a:r>
            <a:r>
              <a:rPr lang="en-US" dirty="0">
                <a:latin typeface="Calibri" pitchFamily="34" charset="0"/>
              </a:rPr>
              <a:t>a registration system owned by </a:t>
            </a:r>
            <a:r>
              <a:rPr lang="en-US" dirty="0" smtClean="0">
                <a:latin typeface="Calibri" pitchFamily="34" charset="0"/>
              </a:rPr>
              <a:t>GSA and located at </a:t>
            </a:r>
            <a:r>
              <a:rPr lang="en-US" dirty="0" smtClean="0">
                <a:latin typeface="Calibri" pitchFamily="34" charset="0"/>
                <a:hlinkClick r:id="rId3"/>
              </a:rPr>
              <a:t>www.SAM.gov</a:t>
            </a:r>
            <a:endParaRPr lang="en-US" dirty="0" smtClean="0">
              <a:latin typeface="Calibri" pitchFamily="34" charset="0"/>
            </a:endParaRPr>
          </a:p>
          <a:p>
            <a:pPr marL="176213" indent="-176213">
              <a:buFont typeface="Arial" pitchFamily="34" charset="0"/>
              <a:buChar char="•"/>
              <a:defRPr/>
            </a:pPr>
            <a:endParaRPr lang="en-US" sz="600" dirty="0" smtClean="0">
              <a:latin typeface="Calibri" pitchFamily="34" charset="0"/>
            </a:endParaRPr>
          </a:p>
          <a:p>
            <a:pPr marL="176213" indent="-176213">
              <a:buFont typeface="Arial" pitchFamily="34" charset="0"/>
              <a:buChar char="•"/>
              <a:defRPr/>
            </a:pPr>
            <a:r>
              <a:rPr lang="en-US" dirty="0">
                <a:latin typeface="Calibri" pitchFamily="34" charset="0"/>
              </a:rPr>
              <a:t>SAM is where companies represent their eligibility for federal contracts (representations and certifications</a:t>
            </a:r>
            <a:r>
              <a:rPr lang="en-US" dirty="0" smtClean="0">
                <a:latin typeface="Calibri" pitchFamily="34" charset="0"/>
              </a:rPr>
              <a:t>)</a:t>
            </a:r>
          </a:p>
          <a:p>
            <a:pPr marL="176213" indent="-176213">
              <a:buFont typeface="Arial" pitchFamily="34" charset="0"/>
              <a:buChar char="•"/>
              <a:defRPr/>
            </a:pPr>
            <a:endParaRPr lang="en-US" sz="600" b="1" dirty="0">
              <a:latin typeface="Calibri" pitchFamily="34" charset="0"/>
            </a:endParaRPr>
          </a:p>
          <a:p>
            <a:pPr marL="176213" indent="-176213">
              <a:buFont typeface="Arial" pitchFamily="34" charset="0"/>
              <a:buChar char="•"/>
              <a:defRPr/>
            </a:pPr>
            <a:r>
              <a:rPr lang="en-US" dirty="0" smtClean="0">
                <a:latin typeface="Calibri" pitchFamily="34" charset="0"/>
              </a:rPr>
              <a:t>In order to begin the process of certifying as a WOSB or EDWOSB, you must first establish a user account on the SAM site, and then register your entity in SAM.</a:t>
            </a:r>
          </a:p>
          <a:p>
            <a:pPr marL="176213" indent="-176213">
              <a:buFont typeface="Arial" pitchFamily="34" charset="0"/>
              <a:buChar char="•"/>
              <a:defRPr/>
            </a:pPr>
            <a:endParaRPr lang="en-US" sz="600" dirty="0">
              <a:latin typeface="Calibri" pitchFamily="34" charset="0"/>
            </a:endParaRPr>
          </a:p>
          <a:p>
            <a:pPr marL="176213" indent="-176213">
              <a:buFont typeface="Arial" pitchFamily="34" charset="0"/>
              <a:buChar char="•"/>
              <a:defRPr/>
            </a:pPr>
            <a:r>
              <a:rPr lang="en-US" dirty="0" smtClean="0">
                <a:latin typeface="Calibri" pitchFamily="34" charset="0"/>
              </a:rPr>
              <a:t>Note: </a:t>
            </a:r>
            <a:r>
              <a:rPr lang="en-US" b="1" u="sng" dirty="0" smtClean="0">
                <a:solidFill>
                  <a:schemeClr val="accent2"/>
                </a:solidFill>
                <a:latin typeface="Calibri" pitchFamily="34" charset="0"/>
              </a:rPr>
              <a:t>DO NOT</a:t>
            </a:r>
            <a:r>
              <a:rPr lang="en-US" b="1" dirty="0" smtClean="0">
                <a:solidFill>
                  <a:schemeClr val="accent2"/>
                </a:solidFill>
                <a:latin typeface="Calibri" pitchFamily="34" charset="0"/>
              </a:rPr>
              <a:t> </a:t>
            </a:r>
            <a:r>
              <a:rPr lang="en-US" dirty="0" smtClean="0">
                <a:latin typeface="Calibri" pitchFamily="34" charset="0"/>
              </a:rPr>
              <a:t>represent as a WOSB or EDWOSB at this stage</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812899" y="2286000"/>
            <a:ext cx="4102501" cy="3733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12</a:t>
            </a:fld>
            <a:endParaRPr lang="en-US" sz="1200" dirty="0" smtClean="0">
              <a:latin typeface="Calibri" pitchFamily="34" charset="0"/>
            </a:endParaRPr>
          </a:p>
        </p:txBody>
      </p:sp>
    </p:spTree>
    <p:extLst>
      <p:ext uri="{BB962C8B-B14F-4D97-AF65-F5344CB8AC3E}">
        <p14:creationId xmlns:p14="http://schemas.microsoft.com/office/powerpoint/2010/main" val="1356773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Step 2: </a:t>
            </a:r>
            <a:r>
              <a:rPr lang="en-US" b="1" dirty="0" smtClean="0"/>
              <a:t>Provide documents to Certify.SBA.gov</a:t>
            </a:r>
            <a:endParaRPr lang="en-US" b="1" dirty="0"/>
          </a:p>
        </p:txBody>
      </p:sp>
      <p:sp>
        <p:nvSpPr>
          <p:cNvPr id="4" name="Rectangle 3"/>
          <p:cNvSpPr/>
          <p:nvPr/>
        </p:nvSpPr>
        <p:spPr>
          <a:xfrm>
            <a:off x="381000" y="1905000"/>
            <a:ext cx="4267200" cy="449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6213" indent="-176213">
              <a:buFont typeface="Arial" pitchFamily="34" charset="0"/>
              <a:buChar char="•"/>
              <a:defRPr/>
            </a:pPr>
            <a:r>
              <a:rPr lang="en-US" dirty="0" smtClean="0">
                <a:latin typeface="Calibri" pitchFamily="34" charset="0"/>
              </a:rPr>
              <a:t>Next, navigate to certify.SBA.gov and create an account in the new system</a:t>
            </a:r>
          </a:p>
          <a:p>
            <a:pPr marL="176213" indent="-176213">
              <a:buFont typeface="Arial" pitchFamily="34" charset="0"/>
              <a:buChar char="•"/>
              <a:defRPr/>
            </a:pPr>
            <a:endParaRPr lang="en-US" sz="600" dirty="0">
              <a:latin typeface="Calibri" pitchFamily="34" charset="0"/>
            </a:endParaRPr>
          </a:p>
          <a:p>
            <a:pPr marL="176213" indent="-176213">
              <a:buFont typeface="Arial" pitchFamily="34" charset="0"/>
              <a:buChar char="•"/>
              <a:defRPr/>
            </a:pPr>
            <a:r>
              <a:rPr lang="en-US" dirty="0" smtClean="0">
                <a:latin typeface="Calibri" pitchFamily="34" charset="0"/>
              </a:rPr>
              <a:t>Once you have created an account, associate this account with your business information in SAM by providing the following information:</a:t>
            </a:r>
          </a:p>
          <a:p>
            <a:pPr marL="633413" lvl="1" indent="-176213">
              <a:buFont typeface="Arial" pitchFamily="34" charset="0"/>
              <a:buChar char="•"/>
              <a:defRPr/>
            </a:pPr>
            <a:r>
              <a:rPr lang="en-US" sz="1600" dirty="0" smtClean="0">
                <a:latin typeface="Calibri" pitchFamily="34" charset="0"/>
              </a:rPr>
              <a:t>Your </a:t>
            </a:r>
            <a:r>
              <a:rPr lang="en-US" sz="1600" dirty="0">
                <a:latin typeface="Calibri" pitchFamily="34" charset="0"/>
              </a:rPr>
              <a:t>primary DUNS number</a:t>
            </a:r>
          </a:p>
          <a:p>
            <a:pPr marL="633413" lvl="1" indent="-176213">
              <a:buFont typeface="Arial" pitchFamily="34" charset="0"/>
              <a:buChar char="•"/>
              <a:defRPr/>
            </a:pPr>
            <a:r>
              <a:rPr lang="en-US" sz="1600" dirty="0" smtClean="0">
                <a:latin typeface="Calibri" pitchFamily="34" charset="0"/>
              </a:rPr>
              <a:t>Your </a:t>
            </a:r>
            <a:r>
              <a:rPr lang="en-US" sz="1600" dirty="0">
                <a:latin typeface="Calibri" pitchFamily="34" charset="0"/>
              </a:rPr>
              <a:t>Marketing Partner ID Number (MPIN) number </a:t>
            </a:r>
            <a:r>
              <a:rPr lang="en-US" sz="1600" dirty="0" smtClean="0">
                <a:latin typeface="Calibri" pitchFamily="34" charset="0"/>
              </a:rPr>
              <a:t>(created in SAM)</a:t>
            </a:r>
          </a:p>
          <a:p>
            <a:pPr marL="633413" lvl="1" indent="-176213">
              <a:buFont typeface="Arial" pitchFamily="34" charset="0"/>
              <a:buChar char="•"/>
              <a:defRPr/>
            </a:pPr>
            <a:r>
              <a:rPr lang="en-US" sz="1600" dirty="0" smtClean="0">
                <a:latin typeface="Calibri" pitchFamily="34" charset="0"/>
              </a:rPr>
              <a:t>Your </a:t>
            </a:r>
            <a:r>
              <a:rPr lang="en-US" sz="1600" dirty="0">
                <a:latin typeface="Calibri" pitchFamily="34" charset="0"/>
              </a:rPr>
              <a:t>Taxpayer Identification Number (TIN) number</a:t>
            </a:r>
          </a:p>
          <a:p>
            <a:pPr marL="176213" indent="-176213">
              <a:buFont typeface="Arial" pitchFamily="34" charset="0"/>
              <a:buChar char="•"/>
              <a:defRPr/>
            </a:pPr>
            <a:endParaRPr lang="en-US" sz="600" dirty="0" smtClean="0">
              <a:latin typeface="Calibri" pitchFamily="34" charset="0"/>
            </a:endParaRPr>
          </a:p>
          <a:p>
            <a:pPr marL="176213" indent="-176213">
              <a:buFont typeface="Arial" pitchFamily="34" charset="0"/>
              <a:buChar char="•"/>
              <a:defRPr/>
            </a:pPr>
            <a:r>
              <a:rPr lang="en-US" dirty="0" smtClean="0">
                <a:latin typeface="Calibri" pitchFamily="34" charset="0"/>
              </a:rPr>
              <a:t>Then, complete any necessary forms and upload these documents to the new repository</a:t>
            </a:r>
            <a:endParaRPr lang="en-US" dirty="0">
              <a:latin typeface="Calibri" pitchFamily="34" charset="0"/>
            </a:endParaRPr>
          </a:p>
        </p:txBody>
      </p:sp>
      <p:pic>
        <p:nvPicPr>
          <p:cNvPr id="6" name="Picture 5" descr="homepage-finalFED3-1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6800" y="1724025"/>
            <a:ext cx="3886200" cy="4857750"/>
          </a:xfrm>
          <a:prstGeom prst="rect">
            <a:avLst/>
          </a:prstGeom>
        </p:spPr>
      </p:pic>
      <p:sp>
        <p:nvSpPr>
          <p:cNvPr id="5"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13</a:t>
            </a:fld>
            <a:endParaRPr lang="en-US" sz="1200" dirty="0" smtClean="0">
              <a:latin typeface="Calibri" pitchFamily="34" charset="0"/>
            </a:endParaRPr>
          </a:p>
        </p:txBody>
      </p:sp>
    </p:spTree>
    <p:extLst>
      <p:ext uri="{BB962C8B-B14F-4D97-AF65-F5344CB8AC3E}">
        <p14:creationId xmlns:p14="http://schemas.microsoft.com/office/powerpoint/2010/main" val="305127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Self-Certified – Documents (WOSB)</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379830650"/>
              </p:ext>
            </p:extLst>
          </p:nvPr>
        </p:nvGraphicFramePr>
        <p:xfrm>
          <a:off x="381000" y="1752600"/>
          <a:ext cx="8305800" cy="4811034"/>
        </p:xfrm>
        <a:graphic>
          <a:graphicData uri="http://schemas.openxmlformats.org/drawingml/2006/table">
            <a:tbl>
              <a:tblPr firstRow="1" bandRow="1">
                <a:tableStyleId>{5C22544A-7EE6-4342-B048-85BDC9FD1C3A}</a:tableStyleId>
              </a:tblPr>
              <a:tblGrid>
                <a:gridCol w="2076450"/>
                <a:gridCol w="2076450"/>
                <a:gridCol w="2076450"/>
                <a:gridCol w="2076450"/>
              </a:tblGrid>
              <a:tr h="436079">
                <a:tc>
                  <a:txBody>
                    <a:bodyPr/>
                    <a:lstStyle/>
                    <a:p>
                      <a:pPr marL="0" marR="0" algn="ctr">
                        <a:lnSpc>
                          <a:spcPct val="100000"/>
                        </a:lnSpc>
                      </a:pPr>
                      <a:r>
                        <a:rPr lang="en-US" sz="1800" dirty="0" smtClean="0">
                          <a:effectLst/>
                        </a:rPr>
                        <a:t>Corporation</a:t>
                      </a:r>
                      <a:endParaRPr lang="en-US"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smtClean="0">
                          <a:effectLst/>
                        </a:rPr>
                        <a:t>LLC</a:t>
                      </a:r>
                      <a:endParaRPr lang="en-US" sz="18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smtClean="0">
                          <a:effectLst/>
                        </a:rPr>
                        <a:t>Partnership</a:t>
                      </a:r>
                      <a:endParaRPr lang="en-US" sz="18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a:effectLst/>
                        </a:rPr>
                        <a:t>Sole </a:t>
                      </a:r>
                      <a:r>
                        <a:rPr lang="en-US" sz="1800" dirty="0" smtClean="0">
                          <a:effectLst/>
                        </a:rPr>
                        <a:t>Proprietorship</a:t>
                      </a:r>
                      <a:endParaRPr lang="en-US" sz="18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36079">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Birth certificate, naturalization paper or unexpired passport of women</a:t>
                      </a:r>
                      <a:r>
                        <a:rPr lang="en-US" sz="1800" baseline="0" dirty="0" smtClean="0">
                          <a:effectLst/>
                          <a:latin typeface="Calibri"/>
                          <a:ea typeface="Calibri"/>
                          <a:cs typeface="Times New Roman"/>
                        </a:rPr>
                        <a:t> who own and control the firm</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36079">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WOSB Program</a:t>
                      </a:r>
                      <a:r>
                        <a:rPr lang="en-US" sz="1800" baseline="0" dirty="0" smtClean="0">
                          <a:effectLst/>
                          <a:latin typeface="Calibri"/>
                          <a:ea typeface="Calibri"/>
                          <a:cs typeface="Times New Roman"/>
                        </a:rPr>
                        <a:t> Certification (Completed online – equivalent to SBA Form 2413)</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517066">
                <a:tc>
                  <a:txBody>
                    <a:bodyPr/>
                    <a:lstStyle/>
                    <a:p>
                      <a:pPr marL="41275" marR="0" indent="-16510">
                        <a:lnSpc>
                          <a:spcPct val="100000"/>
                        </a:lnSpc>
                        <a:spcBef>
                          <a:spcPts val="0"/>
                        </a:spcBef>
                        <a:spcAft>
                          <a:spcPts val="0"/>
                        </a:spcAft>
                      </a:pPr>
                      <a:r>
                        <a:rPr lang="en-US" sz="1800" dirty="0">
                          <a:effectLst/>
                        </a:rPr>
                        <a:t>Articles of </a:t>
                      </a:r>
                      <a:r>
                        <a:rPr lang="en-US" sz="1800" dirty="0" smtClean="0">
                          <a:effectLst/>
                        </a:rPr>
                        <a:t>incorporation</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dirty="0">
                          <a:effectLst/>
                        </a:rPr>
                        <a:t>Articles of </a:t>
                      </a:r>
                      <a:r>
                        <a:rPr lang="en-US" sz="1800" dirty="0" smtClean="0">
                          <a:effectLst/>
                        </a:rPr>
                        <a:t>organization</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dirty="0">
                          <a:effectLst/>
                        </a:rPr>
                        <a:t>Partnership </a:t>
                      </a:r>
                      <a:r>
                        <a:rPr lang="en-US" sz="1800" dirty="0" smtClean="0">
                          <a:effectLst/>
                        </a:rPr>
                        <a:t>agreement</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dirty="0" smtClean="0">
                          <a:effectLst/>
                        </a:rPr>
                        <a:t>DBA name certificate</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517066">
                <a:tc>
                  <a:txBody>
                    <a:bodyPr/>
                    <a:lstStyle/>
                    <a:p>
                      <a:pPr marL="41275" marR="0" indent="-16510">
                        <a:lnSpc>
                          <a:spcPct val="100000"/>
                        </a:lnSpc>
                        <a:spcBef>
                          <a:spcPts val="0"/>
                        </a:spcBef>
                        <a:spcAft>
                          <a:spcPts val="0"/>
                        </a:spcAft>
                      </a:pPr>
                      <a:r>
                        <a:rPr lang="en-US" sz="1800" dirty="0" smtClean="0">
                          <a:effectLst/>
                        </a:rPr>
                        <a:t>By-laws</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dirty="0">
                          <a:effectLst/>
                        </a:rPr>
                        <a:t>Operating </a:t>
                      </a:r>
                      <a:r>
                        <a:rPr lang="en-US" sz="1800" dirty="0" smtClean="0">
                          <a:effectLst/>
                        </a:rPr>
                        <a:t>agreement</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36079">
                <a:tc>
                  <a:txBody>
                    <a:bodyPr/>
                    <a:lstStyle/>
                    <a:p>
                      <a:pPr marL="41275" marR="0" indent="-16510">
                        <a:lnSpc>
                          <a:spcPct val="100000"/>
                        </a:lnSpc>
                        <a:spcBef>
                          <a:spcPts val="0"/>
                        </a:spcBef>
                        <a:spcAft>
                          <a:spcPts val="0"/>
                        </a:spcAft>
                      </a:pPr>
                      <a:r>
                        <a:rPr lang="en-US" sz="1800" dirty="0" smtClean="0">
                          <a:effectLst/>
                        </a:rPr>
                        <a:t>Stock certificates</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36079">
                <a:tc>
                  <a:txBody>
                    <a:bodyPr/>
                    <a:lstStyle/>
                    <a:p>
                      <a:pPr marL="0" marR="0">
                        <a:lnSpc>
                          <a:spcPct val="100000"/>
                        </a:lnSpc>
                        <a:spcBef>
                          <a:spcPts val="0"/>
                        </a:spcBef>
                        <a:spcAft>
                          <a:spcPts val="0"/>
                        </a:spcAft>
                      </a:pPr>
                      <a:r>
                        <a:rPr lang="en-US" sz="1800">
                          <a:effectLst/>
                        </a:rPr>
                        <a:t>Stock ledger</a:t>
                      </a:r>
                      <a:endParaRPr lang="en-US" sz="1800">
                        <a:effectLst/>
                        <a:latin typeface="Times New Roman"/>
                        <a:ea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00000"/>
                        </a:lnSpc>
                        <a:spcBef>
                          <a:spcPts val="0"/>
                        </a:spcBef>
                        <a:spcAft>
                          <a:spcPts val="0"/>
                        </a:spcAft>
                      </a:pPr>
                      <a:r>
                        <a:rPr lang="en-US" sz="1800" u="none" strike="noStrike">
                          <a:effectLst/>
                        </a:rPr>
                        <a:t> </a:t>
                      </a:r>
                      <a:endParaRPr lang="en-US" sz="1800">
                        <a:effectLst/>
                        <a:latin typeface="Times New Roman"/>
                        <a:ea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Times New Roman"/>
                        <a:ea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tcPr>
                </a:tc>
              </a:tr>
              <a:tr h="517066">
                <a:tc>
                  <a:txBody>
                    <a:bodyPr/>
                    <a:lstStyle/>
                    <a:p>
                      <a:pPr marL="0" marR="0">
                        <a:lnSpc>
                          <a:spcPct val="100000"/>
                        </a:lnSpc>
                        <a:spcBef>
                          <a:spcPts val="0"/>
                        </a:spcBef>
                        <a:spcAft>
                          <a:spcPts val="0"/>
                        </a:spcAft>
                      </a:pPr>
                      <a:r>
                        <a:rPr lang="en-US" sz="1800" dirty="0">
                          <a:effectLst/>
                        </a:rPr>
                        <a:t>Voting agreements, if any</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98425" marR="0" indent="-3048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36079">
                <a:tc gridSpan="3">
                  <a:txBody>
                    <a:bodyPr/>
                    <a:lstStyle/>
                    <a:p>
                      <a:pPr marL="0" marR="0">
                        <a:lnSpc>
                          <a:spcPct val="100000"/>
                        </a:lnSpc>
                        <a:spcBef>
                          <a:spcPts val="0"/>
                        </a:spcBef>
                        <a:spcAft>
                          <a:spcPts val="0"/>
                        </a:spcAft>
                      </a:pPr>
                      <a:r>
                        <a:rPr lang="en-US" sz="1800" dirty="0" smtClean="0">
                          <a:effectLst/>
                        </a:rPr>
                        <a:t>DBA</a:t>
                      </a:r>
                      <a:r>
                        <a:rPr lang="en-US" sz="1800" baseline="0" dirty="0" smtClean="0">
                          <a:effectLst/>
                        </a:rPr>
                        <a:t> </a:t>
                      </a:r>
                      <a:r>
                        <a:rPr lang="en-US" sz="1800" dirty="0" smtClean="0">
                          <a:effectLst/>
                        </a:rPr>
                        <a:t>name certificate, </a:t>
                      </a:r>
                      <a:r>
                        <a:rPr lang="en-US" sz="1800" dirty="0">
                          <a:effectLst/>
                        </a:rPr>
                        <a:t>if </a:t>
                      </a:r>
                      <a:r>
                        <a:rPr lang="en-US" sz="1800" dirty="0" smtClean="0">
                          <a:effectLst/>
                        </a:rPr>
                        <a:t>applicable</a:t>
                      </a:r>
                    </a:p>
                  </a:txBody>
                  <a:tcPr marL="68580" marR="68580" marT="0" marB="0" anchor="ctr">
                    <a:lnL w="12700" cap="flat" cmpd="sng" algn="ctr">
                      <a:noFill/>
                      <a:prstDash val="solid"/>
                      <a:round/>
                      <a:headEnd type="none" w="med" len="med"/>
                      <a:tailEnd type="none" w="med" len="med"/>
                    </a:lnL>
                  </a:tcPr>
                </a:tc>
                <a:tc hMerge="1">
                  <a:txBody>
                    <a:bodyPr/>
                    <a:lstStyle/>
                    <a:p>
                      <a:pPr marL="0" marR="0">
                        <a:lnSpc>
                          <a:spcPct val="100000"/>
                        </a:lnSpc>
                        <a:spcBef>
                          <a:spcPts val="0"/>
                        </a:spcBef>
                        <a:spcAft>
                          <a:spcPts val="0"/>
                        </a:spcAft>
                      </a:pPr>
                      <a:endParaRPr lang="en-US" sz="1600" dirty="0" smtClean="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600" dirty="0" smtClean="0">
                        <a:effectLst/>
                        <a:latin typeface="Calibri"/>
                        <a:ea typeface="Calibri"/>
                        <a:cs typeface="Times New Roman"/>
                      </a:endParaRPr>
                    </a:p>
                  </a:txBody>
                  <a:tcPr marL="68580" marR="68580" marT="0" marB="0" anchor="ctr"/>
                </a:tc>
                <a:tc>
                  <a:txBody>
                    <a:bodyPr/>
                    <a:lstStyle/>
                    <a:p>
                      <a:pPr marL="98425" marR="0" indent="-30480">
                        <a:lnSpc>
                          <a:spcPct val="100000"/>
                        </a:lnSpc>
                        <a:spcBef>
                          <a:spcPts val="0"/>
                        </a:spcBef>
                        <a:spcAft>
                          <a:spcPts val="0"/>
                        </a:spcAft>
                      </a:pPr>
                      <a:r>
                        <a:rPr lang="en-US" sz="1800" u="none" strike="noStrike" dirty="0" smtClean="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36079">
                <a:tc gridSpan="3">
                  <a:txBody>
                    <a:bodyPr/>
                    <a:lstStyle/>
                    <a:p>
                      <a:pPr marL="0" marR="0">
                        <a:lnSpc>
                          <a:spcPct val="100000"/>
                        </a:lnSpc>
                        <a:spcBef>
                          <a:spcPts val="0"/>
                        </a:spcBef>
                        <a:spcAft>
                          <a:spcPts val="0"/>
                        </a:spcAft>
                      </a:pPr>
                      <a:r>
                        <a:rPr lang="en-US" sz="1800" u="none" dirty="0">
                          <a:effectLst/>
                        </a:rPr>
                        <a:t>Joint venture agreement, if </a:t>
                      </a:r>
                      <a:r>
                        <a:rPr lang="en-US" sz="1800" u="none" dirty="0" smtClean="0">
                          <a:effectLst/>
                        </a:rPr>
                        <a:t>applicable</a:t>
                      </a:r>
                      <a:endParaRPr lang="en-US" sz="1800" u="none" dirty="0" smtClean="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marL="0" marR="0">
                        <a:lnSpc>
                          <a:spcPct val="100000"/>
                        </a:lnSpc>
                        <a:spcBef>
                          <a:spcPts val="0"/>
                        </a:spcBef>
                        <a:spcAft>
                          <a:spcPts val="0"/>
                        </a:spcAft>
                      </a:pPr>
                      <a:endParaRPr lang="en-US" sz="1600" u="none" dirty="0" smtClean="0">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hMerge="1">
                  <a:txBody>
                    <a:bodyPr/>
                    <a:lstStyle/>
                    <a:p>
                      <a:pPr marL="0" marR="0">
                        <a:lnSpc>
                          <a:spcPct val="100000"/>
                        </a:lnSpc>
                        <a:spcBef>
                          <a:spcPts val="0"/>
                        </a:spcBef>
                        <a:spcAft>
                          <a:spcPts val="0"/>
                        </a:spcAft>
                      </a:pPr>
                      <a:endParaRPr lang="en-US" sz="1600" u="none" dirty="0" smtClean="0">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98425" marR="0" indent="-30480">
                        <a:lnSpc>
                          <a:spcPct val="100000"/>
                        </a:lnSpc>
                        <a:spcBef>
                          <a:spcPts val="0"/>
                        </a:spcBef>
                        <a:spcAft>
                          <a:spcPts val="0"/>
                        </a:spcAft>
                      </a:pPr>
                      <a:r>
                        <a:rPr lang="en-US" sz="1800" u="none" strike="noStrike" dirty="0" smtClean="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EE326EBE-E3B7-5247-9A1C-28E838D12976}" type="slidenum">
              <a:rPr lang="en-US" smtClean="0"/>
              <a:pPr/>
              <a:t>14</a:t>
            </a:fld>
            <a:endParaRPr lang="en-US"/>
          </a:p>
        </p:txBody>
      </p:sp>
    </p:spTree>
    <p:extLst>
      <p:ext uri="{BB962C8B-B14F-4D97-AF65-F5344CB8AC3E}">
        <p14:creationId xmlns:p14="http://schemas.microsoft.com/office/powerpoint/2010/main" val="320876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Self-Certified – Documents (EDWOSB)</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2658684179"/>
              </p:ext>
            </p:extLst>
          </p:nvPr>
        </p:nvGraphicFramePr>
        <p:xfrm>
          <a:off x="381000" y="1752600"/>
          <a:ext cx="8412480" cy="4937975"/>
        </p:xfrm>
        <a:graphic>
          <a:graphicData uri="http://schemas.openxmlformats.org/drawingml/2006/table">
            <a:tbl>
              <a:tblPr firstRow="1" bandRow="1">
                <a:tableStyleId>{5C22544A-7EE6-4342-B048-85BDC9FD1C3A}</a:tableStyleId>
              </a:tblPr>
              <a:tblGrid>
                <a:gridCol w="2103120"/>
                <a:gridCol w="2103120"/>
                <a:gridCol w="2103120"/>
                <a:gridCol w="2103120"/>
              </a:tblGrid>
              <a:tr h="436079">
                <a:tc>
                  <a:txBody>
                    <a:bodyPr/>
                    <a:lstStyle/>
                    <a:p>
                      <a:pPr marL="0" marR="0" algn="ctr">
                        <a:lnSpc>
                          <a:spcPct val="100000"/>
                        </a:lnSpc>
                      </a:pPr>
                      <a:r>
                        <a:rPr lang="en-US" sz="1800" dirty="0" smtClean="0">
                          <a:effectLst/>
                        </a:rPr>
                        <a:t>Corporation</a:t>
                      </a:r>
                      <a:endParaRPr lang="en-US"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smtClean="0">
                          <a:effectLst/>
                        </a:rPr>
                        <a:t>LLC</a:t>
                      </a:r>
                      <a:endParaRPr lang="en-US" sz="18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smtClean="0">
                          <a:effectLst/>
                        </a:rPr>
                        <a:t>Partnership</a:t>
                      </a:r>
                      <a:endParaRPr lang="en-US" sz="18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a:effectLst/>
                        </a:rPr>
                        <a:t>Sole </a:t>
                      </a:r>
                      <a:r>
                        <a:rPr lang="en-US" sz="1800" dirty="0" smtClean="0">
                          <a:effectLst/>
                        </a:rPr>
                        <a:t>Proprietorship</a:t>
                      </a:r>
                      <a:endParaRPr lang="en-US" sz="18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4048">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Birth certificate, naturalization paper or unexpired passport of women who own and control the firm</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84048">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EDWOSB Program</a:t>
                      </a:r>
                      <a:r>
                        <a:rPr lang="en-US" sz="1800" baseline="0" dirty="0" smtClean="0">
                          <a:effectLst/>
                          <a:latin typeface="Calibri"/>
                          <a:ea typeface="Calibri"/>
                          <a:cs typeface="Times New Roman"/>
                        </a:rPr>
                        <a:t> Certification (Completed online – equivalent to SBA Form 2414)</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81000">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Personal financial</a:t>
                      </a:r>
                      <a:r>
                        <a:rPr lang="en-US" sz="1800" baseline="0" dirty="0" smtClean="0">
                          <a:effectLst/>
                          <a:latin typeface="Calibri"/>
                          <a:ea typeface="Calibri"/>
                          <a:cs typeface="Times New Roman"/>
                        </a:rPr>
                        <a:t> statement (Completed online – equivalent to SBA Form 413)</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endParaRPr lang="en-US"/>
                    </a:p>
                  </a:txBody>
                  <a:tcPr/>
                </a:tc>
                <a:tc hMerge="1">
                  <a:txBody>
                    <a:bodyPr/>
                    <a:lstStyle/>
                    <a:p>
                      <a:endParaRPr lang="en-US"/>
                    </a:p>
                  </a:txBody>
                  <a:tcPr/>
                </a:tc>
                <a:tc hMerge="1">
                  <a:txBody>
                    <a:bodyPr/>
                    <a:lstStyle/>
                    <a:p>
                      <a:endParaRPr lang="en-US"/>
                    </a:p>
                  </a:txBody>
                  <a:tcPr/>
                </a:tc>
              </a:tr>
              <a:tr h="517066">
                <a:tc>
                  <a:txBody>
                    <a:bodyPr/>
                    <a:lstStyle/>
                    <a:p>
                      <a:pPr marL="41275" marR="0" indent="-16510">
                        <a:lnSpc>
                          <a:spcPct val="100000"/>
                        </a:lnSpc>
                        <a:spcBef>
                          <a:spcPts val="0"/>
                        </a:spcBef>
                        <a:spcAft>
                          <a:spcPts val="0"/>
                        </a:spcAft>
                      </a:pPr>
                      <a:r>
                        <a:rPr lang="en-US" sz="1800" dirty="0">
                          <a:effectLst/>
                        </a:rPr>
                        <a:t>Articles of </a:t>
                      </a:r>
                      <a:r>
                        <a:rPr lang="en-US" sz="1800" dirty="0" smtClean="0">
                          <a:effectLst/>
                        </a:rPr>
                        <a:t>incorporation</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dirty="0">
                          <a:effectLst/>
                        </a:rPr>
                        <a:t>Articles of </a:t>
                      </a:r>
                      <a:r>
                        <a:rPr lang="en-US" sz="1800" dirty="0" smtClean="0">
                          <a:effectLst/>
                        </a:rPr>
                        <a:t>organization</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dirty="0">
                          <a:effectLst/>
                        </a:rPr>
                        <a:t>Partnership </a:t>
                      </a:r>
                      <a:r>
                        <a:rPr lang="en-US" sz="1800" dirty="0" smtClean="0">
                          <a:effectLst/>
                        </a:rPr>
                        <a:t>agreement</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dirty="0" smtClean="0">
                          <a:effectLst/>
                        </a:rPr>
                        <a:t>DBA name certificate</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517066">
                <a:tc>
                  <a:txBody>
                    <a:bodyPr/>
                    <a:lstStyle/>
                    <a:p>
                      <a:pPr marL="41275" marR="0" indent="-16510">
                        <a:lnSpc>
                          <a:spcPct val="100000"/>
                        </a:lnSpc>
                        <a:spcBef>
                          <a:spcPts val="0"/>
                        </a:spcBef>
                        <a:spcAft>
                          <a:spcPts val="0"/>
                        </a:spcAft>
                      </a:pPr>
                      <a:r>
                        <a:rPr lang="en-US" sz="1800" dirty="0" smtClean="0">
                          <a:effectLst/>
                        </a:rPr>
                        <a:t>By-laws</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dirty="0">
                          <a:effectLst/>
                        </a:rPr>
                        <a:t>Operating </a:t>
                      </a:r>
                      <a:r>
                        <a:rPr lang="en-US" sz="1800" dirty="0" smtClean="0">
                          <a:effectLst/>
                        </a:rPr>
                        <a:t>agreement</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93192">
                <a:tc>
                  <a:txBody>
                    <a:bodyPr/>
                    <a:lstStyle/>
                    <a:p>
                      <a:pPr marL="41275" marR="0" indent="-16510">
                        <a:lnSpc>
                          <a:spcPct val="100000"/>
                        </a:lnSpc>
                        <a:spcBef>
                          <a:spcPts val="0"/>
                        </a:spcBef>
                        <a:spcAft>
                          <a:spcPts val="0"/>
                        </a:spcAft>
                      </a:pPr>
                      <a:r>
                        <a:rPr lang="en-US" sz="1800" dirty="0" smtClean="0">
                          <a:effectLst/>
                        </a:rPr>
                        <a:t>Stock certificates</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41275" marR="0" indent="-1651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41275" marR="0" indent="-1651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81000">
                <a:tc>
                  <a:txBody>
                    <a:bodyPr/>
                    <a:lstStyle/>
                    <a:p>
                      <a:pPr marL="0" marR="0">
                        <a:lnSpc>
                          <a:spcPct val="100000"/>
                        </a:lnSpc>
                        <a:spcBef>
                          <a:spcPts val="0"/>
                        </a:spcBef>
                        <a:spcAft>
                          <a:spcPts val="0"/>
                        </a:spcAft>
                      </a:pPr>
                      <a:r>
                        <a:rPr lang="en-US" sz="1800" dirty="0">
                          <a:effectLst/>
                        </a:rPr>
                        <a:t>Stock ledger</a:t>
                      </a:r>
                      <a:endParaRPr lang="en-US" sz="18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00000"/>
                        </a:lnSpc>
                        <a:spcBef>
                          <a:spcPts val="0"/>
                        </a:spcBef>
                        <a:spcAft>
                          <a:spcPts val="0"/>
                        </a:spcAft>
                      </a:pPr>
                      <a:r>
                        <a:rPr lang="en-US" sz="1800" u="none" strike="noStrike">
                          <a:effectLst/>
                        </a:rPr>
                        <a:t> </a:t>
                      </a:r>
                      <a:endParaRPr lang="en-US" sz="1800">
                        <a:effectLst/>
                        <a:latin typeface="Times New Roman"/>
                        <a:ea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Times New Roman"/>
                        <a:ea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tcPr>
                </a:tc>
              </a:tr>
              <a:tr h="517066">
                <a:tc>
                  <a:txBody>
                    <a:bodyPr/>
                    <a:lstStyle/>
                    <a:p>
                      <a:pPr marL="0" marR="0">
                        <a:lnSpc>
                          <a:spcPct val="100000"/>
                        </a:lnSpc>
                        <a:spcBef>
                          <a:spcPts val="0"/>
                        </a:spcBef>
                        <a:spcAft>
                          <a:spcPts val="0"/>
                        </a:spcAft>
                      </a:pPr>
                      <a:r>
                        <a:rPr lang="en-US" sz="1800" dirty="0">
                          <a:effectLst/>
                        </a:rPr>
                        <a:t>Voting agreements, if any</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tcP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0" marR="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tc>
                <a:tc>
                  <a:txBody>
                    <a:bodyPr/>
                    <a:lstStyle/>
                    <a:p>
                      <a:pPr marL="98425" marR="0" indent="-30480">
                        <a:lnSpc>
                          <a:spcPct val="100000"/>
                        </a:lnSpc>
                        <a:spcBef>
                          <a:spcPts val="0"/>
                        </a:spcBef>
                        <a:spcAft>
                          <a:spcPts val="0"/>
                        </a:spcAft>
                      </a:pPr>
                      <a:r>
                        <a:rPr lang="en-US" sz="1800" u="none" strike="noStrike" dirty="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84048">
                <a:tc gridSpan="3">
                  <a:txBody>
                    <a:bodyPr/>
                    <a:lstStyle/>
                    <a:p>
                      <a:pPr marL="0" marR="0">
                        <a:lnSpc>
                          <a:spcPct val="100000"/>
                        </a:lnSpc>
                        <a:spcBef>
                          <a:spcPts val="0"/>
                        </a:spcBef>
                        <a:spcAft>
                          <a:spcPts val="0"/>
                        </a:spcAft>
                      </a:pPr>
                      <a:r>
                        <a:rPr lang="en-US" sz="1800" dirty="0" smtClean="0">
                          <a:effectLst/>
                        </a:rPr>
                        <a:t>DBA</a:t>
                      </a:r>
                      <a:r>
                        <a:rPr lang="en-US" sz="1800" baseline="0" dirty="0" smtClean="0">
                          <a:effectLst/>
                        </a:rPr>
                        <a:t> </a:t>
                      </a:r>
                      <a:r>
                        <a:rPr lang="en-US" sz="1800" dirty="0" smtClean="0">
                          <a:effectLst/>
                        </a:rPr>
                        <a:t>name certificate, </a:t>
                      </a:r>
                      <a:r>
                        <a:rPr lang="en-US" sz="1800" dirty="0">
                          <a:effectLst/>
                        </a:rPr>
                        <a:t>if </a:t>
                      </a:r>
                      <a:r>
                        <a:rPr lang="en-US" sz="1800" dirty="0" smtClean="0">
                          <a:effectLst/>
                        </a:rPr>
                        <a:t>applicable</a:t>
                      </a:r>
                    </a:p>
                  </a:txBody>
                  <a:tcPr marL="68580" marR="68580" marT="0" marB="0" anchor="ctr">
                    <a:lnL w="12700" cap="flat" cmpd="sng" algn="ctr">
                      <a:noFill/>
                      <a:prstDash val="solid"/>
                      <a:round/>
                      <a:headEnd type="none" w="med" len="med"/>
                      <a:tailEnd type="none" w="med" len="med"/>
                    </a:lnL>
                  </a:tcPr>
                </a:tc>
                <a:tc hMerge="1">
                  <a:txBody>
                    <a:bodyPr/>
                    <a:lstStyle/>
                    <a:p>
                      <a:pPr marL="0" marR="0">
                        <a:lnSpc>
                          <a:spcPct val="100000"/>
                        </a:lnSpc>
                        <a:spcBef>
                          <a:spcPts val="0"/>
                        </a:spcBef>
                        <a:spcAft>
                          <a:spcPts val="0"/>
                        </a:spcAft>
                      </a:pPr>
                      <a:endParaRPr lang="en-US" sz="1600" dirty="0" smtClean="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600" dirty="0" smtClean="0">
                        <a:effectLst/>
                        <a:latin typeface="Calibri"/>
                        <a:ea typeface="Calibri"/>
                        <a:cs typeface="Times New Roman"/>
                      </a:endParaRPr>
                    </a:p>
                  </a:txBody>
                  <a:tcPr marL="68580" marR="68580" marT="0" marB="0" anchor="ctr"/>
                </a:tc>
                <a:tc>
                  <a:txBody>
                    <a:bodyPr/>
                    <a:lstStyle/>
                    <a:p>
                      <a:pPr marL="98425" marR="0" indent="-30480">
                        <a:lnSpc>
                          <a:spcPct val="100000"/>
                        </a:lnSpc>
                        <a:spcBef>
                          <a:spcPts val="0"/>
                        </a:spcBef>
                        <a:spcAft>
                          <a:spcPts val="0"/>
                        </a:spcAft>
                      </a:pPr>
                      <a:r>
                        <a:rPr lang="en-US" sz="1800" u="none" strike="noStrike" dirty="0" smtClean="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384048">
                <a:tc gridSpan="3">
                  <a:txBody>
                    <a:bodyPr/>
                    <a:lstStyle/>
                    <a:p>
                      <a:pPr marL="0" marR="0">
                        <a:lnSpc>
                          <a:spcPct val="100000"/>
                        </a:lnSpc>
                        <a:spcBef>
                          <a:spcPts val="0"/>
                        </a:spcBef>
                        <a:spcAft>
                          <a:spcPts val="0"/>
                        </a:spcAft>
                      </a:pPr>
                      <a:r>
                        <a:rPr lang="en-US" sz="1800" u="none" dirty="0">
                          <a:effectLst/>
                        </a:rPr>
                        <a:t>Joint venture agreement, if </a:t>
                      </a:r>
                      <a:r>
                        <a:rPr lang="en-US" sz="1800" u="none" dirty="0" smtClean="0">
                          <a:effectLst/>
                        </a:rPr>
                        <a:t>applicable</a:t>
                      </a:r>
                      <a:endParaRPr lang="en-US" sz="1800" u="none" dirty="0" smtClean="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marL="0" marR="0">
                        <a:lnSpc>
                          <a:spcPct val="100000"/>
                        </a:lnSpc>
                        <a:spcBef>
                          <a:spcPts val="0"/>
                        </a:spcBef>
                        <a:spcAft>
                          <a:spcPts val="0"/>
                        </a:spcAft>
                      </a:pPr>
                      <a:endParaRPr lang="en-US" sz="1600" u="none" dirty="0" smtClean="0">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hMerge="1">
                  <a:txBody>
                    <a:bodyPr/>
                    <a:lstStyle/>
                    <a:p>
                      <a:pPr marL="0" marR="0">
                        <a:lnSpc>
                          <a:spcPct val="100000"/>
                        </a:lnSpc>
                        <a:spcBef>
                          <a:spcPts val="0"/>
                        </a:spcBef>
                        <a:spcAft>
                          <a:spcPts val="0"/>
                        </a:spcAft>
                      </a:pPr>
                      <a:endParaRPr lang="en-US" sz="1600" u="none" dirty="0" smtClean="0">
                        <a:effectLst/>
                        <a:latin typeface="Calibri"/>
                        <a:ea typeface="Calibri"/>
                        <a:cs typeface="Times New Roman"/>
                      </a:endParaRPr>
                    </a:p>
                  </a:txBody>
                  <a:tcPr marL="68580" marR="68580" marT="0" marB="0" anchor="ctr">
                    <a:lnB w="12700" cap="flat" cmpd="sng" algn="ctr">
                      <a:noFill/>
                      <a:prstDash val="solid"/>
                      <a:round/>
                      <a:headEnd type="none" w="med" len="med"/>
                      <a:tailEnd type="none" w="med" len="med"/>
                    </a:lnB>
                  </a:tcPr>
                </a:tc>
                <a:tc>
                  <a:txBody>
                    <a:bodyPr/>
                    <a:lstStyle/>
                    <a:p>
                      <a:pPr marL="98425" marR="0" indent="-30480">
                        <a:lnSpc>
                          <a:spcPct val="100000"/>
                        </a:lnSpc>
                        <a:spcBef>
                          <a:spcPts val="0"/>
                        </a:spcBef>
                        <a:spcAft>
                          <a:spcPts val="0"/>
                        </a:spcAft>
                      </a:pPr>
                      <a:r>
                        <a:rPr lang="en-US" sz="1800" u="none" strike="noStrike" dirty="0" smtClean="0">
                          <a:effectLst/>
                        </a:rPr>
                        <a:t> </a:t>
                      </a:r>
                      <a:endParaRPr lang="en-US" sz="18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EE326EBE-E3B7-5247-9A1C-28E838D12976}" type="slidenum">
              <a:rPr lang="en-US" smtClean="0"/>
              <a:pPr/>
              <a:t>15</a:t>
            </a:fld>
            <a:endParaRPr lang="en-US"/>
          </a:p>
        </p:txBody>
      </p:sp>
    </p:spTree>
    <p:extLst>
      <p:ext uri="{BB962C8B-B14F-4D97-AF65-F5344CB8AC3E}">
        <p14:creationId xmlns:p14="http://schemas.microsoft.com/office/powerpoint/2010/main" val="2679488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57" y="228600"/>
            <a:ext cx="6629400" cy="1143000"/>
          </a:xfrm>
        </p:spPr>
        <p:txBody>
          <a:bodyPr>
            <a:noAutofit/>
          </a:bodyPr>
          <a:lstStyle/>
          <a:p>
            <a:r>
              <a:rPr lang="en-US" sz="3200" b="1" dirty="0" smtClean="0"/>
              <a:t>Third-Party Certified - Documents </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3332706686"/>
              </p:ext>
            </p:extLst>
          </p:nvPr>
        </p:nvGraphicFramePr>
        <p:xfrm>
          <a:off x="381000" y="1981202"/>
          <a:ext cx="8305800" cy="1142998"/>
        </p:xfrm>
        <a:graphic>
          <a:graphicData uri="http://schemas.openxmlformats.org/drawingml/2006/table">
            <a:tbl>
              <a:tblPr firstRow="1" bandRow="1">
                <a:tableStyleId>{5C22544A-7EE6-4342-B048-85BDC9FD1C3A}</a:tableStyleId>
              </a:tblPr>
              <a:tblGrid>
                <a:gridCol w="2076450"/>
                <a:gridCol w="2076450"/>
                <a:gridCol w="2076450"/>
                <a:gridCol w="2076450"/>
              </a:tblGrid>
              <a:tr h="317670">
                <a:tc>
                  <a:txBody>
                    <a:bodyPr/>
                    <a:lstStyle/>
                    <a:p>
                      <a:pPr marL="0" marR="0" algn="ctr">
                        <a:lnSpc>
                          <a:spcPct val="100000"/>
                        </a:lnSpc>
                      </a:pPr>
                      <a:r>
                        <a:rPr lang="en-US" sz="1800" dirty="0" smtClean="0">
                          <a:effectLst/>
                        </a:rPr>
                        <a:t>Corporation</a:t>
                      </a:r>
                      <a:endParaRPr lang="en-US" sz="14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smtClean="0">
                          <a:effectLst/>
                        </a:rPr>
                        <a:t>LLC</a:t>
                      </a:r>
                      <a:endParaRPr lang="en-US" sz="14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smtClean="0">
                          <a:effectLst/>
                        </a:rPr>
                        <a:t>Partnership</a:t>
                      </a:r>
                      <a:endParaRPr lang="en-US" sz="14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a:effectLst/>
                        </a:rPr>
                        <a:t>Sole </a:t>
                      </a:r>
                      <a:r>
                        <a:rPr lang="en-US" sz="1800" dirty="0" smtClean="0">
                          <a:effectLst/>
                        </a:rPr>
                        <a:t>Proprietorship</a:t>
                      </a:r>
                      <a:endParaRPr lang="en-US" sz="14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12664">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WOSB or EDWOSB Program</a:t>
                      </a:r>
                      <a:r>
                        <a:rPr lang="en-US" sz="1800" baseline="0" dirty="0" smtClean="0">
                          <a:effectLst/>
                          <a:latin typeface="Calibri"/>
                          <a:ea typeface="Calibri"/>
                          <a:cs typeface="Times New Roman"/>
                        </a:rPr>
                        <a:t> Certification (Completed online in Certify.SBA.gov)</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12664">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Current</a:t>
                      </a:r>
                      <a:r>
                        <a:rPr lang="en-US" sz="1800" baseline="0" dirty="0" smtClean="0">
                          <a:effectLst/>
                          <a:latin typeface="Calibri"/>
                          <a:ea typeface="Calibri"/>
                          <a:cs typeface="Times New Roman"/>
                        </a:rPr>
                        <a:t> TPC Certification</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bl>
          </a:graphicData>
        </a:graphic>
      </p:graphicFrame>
      <p:sp>
        <p:nvSpPr>
          <p:cNvPr id="3" name="TextBox 2"/>
          <p:cNvSpPr txBox="1"/>
          <p:nvPr/>
        </p:nvSpPr>
        <p:spPr>
          <a:xfrm>
            <a:off x="533400" y="3406676"/>
            <a:ext cx="8001000" cy="2308324"/>
          </a:xfrm>
          <a:prstGeom prst="rect">
            <a:avLst/>
          </a:prstGeom>
          <a:noFill/>
        </p:spPr>
        <p:txBody>
          <a:bodyPr wrap="square" rtlCol="0">
            <a:spAutoFit/>
          </a:bodyPr>
          <a:lstStyle/>
          <a:p>
            <a:r>
              <a:rPr lang="en-US" dirty="0" smtClean="0"/>
              <a:t>SBA accepts WOSB or EDWOSB certifications only from the following four entities: </a:t>
            </a:r>
          </a:p>
          <a:p>
            <a:endParaRPr lang="en-US" dirty="0"/>
          </a:p>
          <a:p>
            <a:pPr marL="285750" lvl="0" indent="-285750">
              <a:buFont typeface="Arial" panose="020B0604020202020204" pitchFamily="34" charset="0"/>
              <a:buChar char="•"/>
            </a:pPr>
            <a:r>
              <a:rPr lang="en-US" dirty="0"/>
              <a:t>El Paso Hispanic Chamber of Commerce</a:t>
            </a:r>
          </a:p>
          <a:p>
            <a:pPr marL="285750" lvl="0" indent="-285750">
              <a:buFont typeface="Arial" panose="020B0604020202020204" pitchFamily="34" charset="0"/>
              <a:buChar char="•"/>
            </a:pPr>
            <a:r>
              <a:rPr lang="en-US" dirty="0"/>
              <a:t>National Women Business Owners Corporation</a:t>
            </a:r>
          </a:p>
          <a:p>
            <a:pPr marL="285750" lvl="0" indent="-285750">
              <a:buFont typeface="Arial" panose="020B0604020202020204" pitchFamily="34" charset="0"/>
              <a:buChar char="•"/>
            </a:pPr>
            <a:r>
              <a:rPr lang="en-US" dirty="0"/>
              <a:t>US Women’s Chamber of Commerce</a:t>
            </a:r>
          </a:p>
          <a:p>
            <a:pPr marL="285750" indent="-285750">
              <a:buFont typeface="Arial" panose="020B0604020202020204" pitchFamily="34" charset="0"/>
              <a:buChar char="•"/>
            </a:pPr>
            <a:r>
              <a:rPr lang="en-US" dirty="0"/>
              <a:t>Women’s Business Enterprise National </a:t>
            </a:r>
            <a:r>
              <a:rPr lang="en-US" dirty="0" smtClean="0"/>
              <a:t>Council: WOSB only </a:t>
            </a:r>
          </a:p>
          <a:p>
            <a:endParaRPr lang="en-US" u="sng" dirty="0"/>
          </a:p>
          <a:p>
            <a:r>
              <a:rPr lang="en-US" dirty="0" smtClean="0"/>
              <a:t>No USDOT DBE or State certifications are accepted. </a:t>
            </a:r>
            <a:endParaRPr lang="en-US" dirty="0"/>
          </a:p>
        </p:txBody>
      </p:sp>
      <p:sp>
        <p:nvSpPr>
          <p:cNvPr id="4" name="Slide Number Placeholder 3"/>
          <p:cNvSpPr>
            <a:spLocks noGrp="1"/>
          </p:cNvSpPr>
          <p:nvPr>
            <p:ph type="sldNum" sz="quarter" idx="12"/>
          </p:nvPr>
        </p:nvSpPr>
        <p:spPr/>
        <p:txBody>
          <a:bodyPr/>
          <a:lstStyle/>
          <a:p>
            <a:fld id="{EE326EBE-E3B7-5247-9A1C-28E838D12976}" type="slidenum">
              <a:rPr lang="en-US" smtClean="0"/>
              <a:pPr/>
              <a:t>16</a:t>
            </a:fld>
            <a:endParaRPr lang="en-US"/>
          </a:p>
        </p:txBody>
      </p:sp>
    </p:spTree>
    <p:extLst>
      <p:ext uri="{BB962C8B-B14F-4D97-AF65-F5344CB8AC3E}">
        <p14:creationId xmlns:p14="http://schemas.microsoft.com/office/powerpoint/2010/main" val="1156407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8(a) Certified - Documents</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1448639967"/>
              </p:ext>
            </p:extLst>
          </p:nvPr>
        </p:nvGraphicFramePr>
        <p:xfrm>
          <a:off x="381000" y="1981202"/>
          <a:ext cx="8305800" cy="1555662"/>
        </p:xfrm>
        <a:graphic>
          <a:graphicData uri="http://schemas.openxmlformats.org/drawingml/2006/table">
            <a:tbl>
              <a:tblPr firstRow="1" bandRow="1">
                <a:tableStyleId>{5C22544A-7EE6-4342-B048-85BDC9FD1C3A}</a:tableStyleId>
              </a:tblPr>
              <a:tblGrid>
                <a:gridCol w="2076450"/>
                <a:gridCol w="2076450"/>
                <a:gridCol w="2076450"/>
                <a:gridCol w="2076450"/>
              </a:tblGrid>
              <a:tr h="317670">
                <a:tc>
                  <a:txBody>
                    <a:bodyPr/>
                    <a:lstStyle/>
                    <a:p>
                      <a:pPr marL="0" marR="0" algn="ctr">
                        <a:lnSpc>
                          <a:spcPct val="100000"/>
                        </a:lnSpc>
                      </a:pPr>
                      <a:r>
                        <a:rPr lang="en-US" sz="1800" dirty="0" smtClean="0">
                          <a:effectLst/>
                        </a:rPr>
                        <a:t>Corporation</a:t>
                      </a:r>
                      <a:endParaRPr lang="en-US" sz="1400" dirty="0">
                        <a:effectLst/>
                        <a:latin typeface="Times New Roman"/>
                        <a:ea typeface="Times New Roman"/>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smtClean="0">
                          <a:effectLst/>
                        </a:rPr>
                        <a:t>LLC</a:t>
                      </a:r>
                      <a:endParaRPr lang="en-US" sz="14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smtClean="0">
                          <a:effectLst/>
                        </a:rPr>
                        <a:t>Partnership</a:t>
                      </a:r>
                      <a:endParaRPr lang="en-US" sz="1400" dirty="0">
                        <a:effectLst/>
                        <a:latin typeface="Times New Roman"/>
                        <a:ea typeface="Times New Roman"/>
                      </a:endParaRPr>
                    </a:p>
                  </a:txBody>
                  <a:tcPr marL="68580" marR="68580" marT="0" marB="0" anchor="ctr">
                    <a:lnT w="12700" cap="flat" cmpd="sng" algn="ctr">
                      <a:noFill/>
                      <a:prstDash val="solid"/>
                      <a:round/>
                      <a:headEnd type="none" w="med" len="med"/>
                      <a:tailEnd type="none" w="med" len="med"/>
                    </a:lnT>
                  </a:tcPr>
                </a:tc>
                <a:tc>
                  <a:txBody>
                    <a:bodyPr/>
                    <a:lstStyle/>
                    <a:p>
                      <a:pPr marL="0" marR="0">
                        <a:lnSpc>
                          <a:spcPct val="100000"/>
                        </a:lnSpc>
                        <a:spcBef>
                          <a:spcPts val="0"/>
                        </a:spcBef>
                        <a:spcAft>
                          <a:spcPts val="0"/>
                        </a:spcAft>
                      </a:pPr>
                      <a:r>
                        <a:rPr lang="en-US" sz="1800" dirty="0">
                          <a:effectLst/>
                        </a:rPr>
                        <a:t>Sole </a:t>
                      </a:r>
                      <a:r>
                        <a:rPr lang="en-US" sz="1800" dirty="0" smtClean="0">
                          <a:effectLst/>
                        </a:rPr>
                        <a:t>Proprietorship</a:t>
                      </a:r>
                      <a:endParaRPr lang="en-US" sz="1400" dirty="0">
                        <a:effectLst/>
                        <a:latin typeface="Times New Roman"/>
                        <a:ea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12664">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EDWOSB Program</a:t>
                      </a:r>
                      <a:r>
                        <a:rPr lang="en-US" sz="1800" baseline="0" dirty="0" smtClean="0">
                          <a:effectLst/>
                          <a:latin typeface="Calibri"/>
                          <a:ea typeface="Calibri"/>
                          <a:cs typeface="Times New Roman"/>
                        </a:rPr>
                        <a:t> Certification (Completed online in Certify.SBA.gov)</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12664">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Initial</a:t>
                      </a:r>
                      <a:r>
                        <a:rPr lang="en-US" sz="1800" baseline="0" dirty="0" smtClean="0">
                          <a:effectLst/>
                          <a:latin typeface="Calibri"/>
                          <a:ea typeface="Calibri"/>
                          <a:cs typeface="Times New Roman"/>
                        </a:rPr>
                        <a:t> 8(a) Approval Letter</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41275" marR="0" indent="-1651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tc>
                <a:tc hMerge="1">
                  <a:txBody>
                    <a:bodyPr/>
                    <a:lstStyle/>
                    <a:p>
                      <a:pPr marL="0" marR="0">
                        <a:lnSpc>
                          <a:spcPct val="100000"/>
                        </a:lnSpc>
                        <a:spcBef>
                          <a:spcPts val="0"/>
                        </a:spcBef>
                        <a:spcAft>
                          <a:spcPts val="0"/>
                        </a:spcAft>
                      </a:pPr>
                      <a:endParaRPr lang="en-US" sz="1400" dirty="0">
                        <a:effectLst/>
                        <a:latin typeface="Calibri"/>
                        <a:ea typeface="Calibri"/>
                        <a:cs typeface="Times New Roman"/>
                      </a:endParaRPr>
                    </a:p>
                  </a:txBody>
                  <a:tcPr marL="68580" marR="68580" marT="0" marB="0" anchor="ctr">
                    <a:lnR w="12700" cap="flat" cmpd="sng" algn="ctr">
                      <a:noFill/>
                      <a:prstDash val="solid"/>
                      <a:round/>
                      <a:headEnd type="none" w="med" len="med"/>
                      <a:tailEnd type="none" w="med" len="med"/>
                    </a:lnR>
                  </a:tcPr>
                </a:tc>
              </a:tr>
              <a:tr h="412664">
                <a:tc gridSpan="4">
                  <a:txBody>
                    <a:bodyPr/>
                    <a:lstStyle/>
                    <a:p>
                      <a:pPr marL="41275" marR="0" indent="-16510">
                        <a:lnSpc>
                          <a:spcPct val="100000"/>
                        </a:lnSpc>
                        <a:spcBef>
                          <a:spcPts val="0"/>
                        </a:spcBef>
                        <a:spcAft>
                          <a:spcPts val="0"/>
                        </a:spcAft>
                      </a:pPr>
                      <a:r>
                        <a:rPr lang="en-US" sz="1800" dirty="0" smtClean="0">
                          <a:effectLst/>
                          <a:latin typeface="Calibri"/>
                          <a:ea typeface="Calibri"/>
                          <a:cs typeface="Times New Roman"/>
                        </a:rPr>
                        <a:t>Most Recent</a:t>
                      </a:r>
                      <a:r>
                        <a:rPr lang="en-US" sz="1800" baseline="0" dirty="0" smtClean="0">
                          <a:effectLst/>
                          <a:latin typeface="Calibri"/>
                          <a:ea typeface="Calibri"/>
                          <a:cs typeface="Times New Roman"/>
                        </a:rPr>
                        <a:t> Annual Review Letter from SBA </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mpd="sng">
                      <a:noFill/>
                    </a:lnR>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TextBox 2"/>
          <p:cNvSpPr txBox="1"/>
          <p:nvPr/>
        </p:nvSpPr>
        <p:spPr>
          <a:xfrm>
            <a:off x="553453" y="3733800"/>
            <a:ext cx="8001000" cy="646331"/>
          </a:xfrm>
          <a:prstGeom prst="rect">
            <a:avLst/>
          </a:prstGeom>
          <a:noFill/>
        </p:spPr>
        <p:txBody>
          <a:bodyPr wrap="square" rtlCol="0">
            <a:spAutoFit/>
          </a:bodyPr>
          <a:lstStyle/>
          <a:p>
            <a:r>
              <a:rPr lang="en-US" dirty="0"/>
              <a:t>C</a:t>
            </a:r>
            <a:r>
              <a:rPr lang="en-US" dirty="0" smtClean="0"/>
              <a:t>ertifications </a:t>
            </a:r>
            <a:r>
              <a:rPr lang="en-US" dirty="0"/>
              <a:t>of eligibility in the 8(a) BD Program also satisfy eligibility </a:t>
            </a:r>
            <a:r>
              <a:rPr lang="en-US" dirty="0" smtClean="0"/>
              <a:t>requirements </a:t>
            </a:r>
            <a:r>
              <a:rPr lang="en-US" dirty="0"/>
              <a:t>for the WOSB Program and need no further clarifications. </a:t>
            </a:r>
          </a:p>
        </p:txBody>
      </p:sp>
      <p:sp>
        <p:nvSpPr>
          <p:cNvPr id="4" name="Slide Number Placeholder 3"/>
          <p:cNvSpPr>
            <a:spLocks noGrp="1"/>
          </p:cNvSpPr>
          <p:nvPr>
            <p:ph type="sldNum" sz="quarter" idx="12"/>
          </p:nvPr>
        </p:nvSpPr>
        <p:spPr/>
        <p:txBody>
          <a:bodyPr/>
          <a:lstStyle/>
          <a:p>
            <a:fld id="{EE326EBE-E3B7-5247-9A1C-28E838D12976}" type="slidenum">
              <a:rPr lang="en-US" smtClean="0"/>
              <a:pPr/>
              <a:t>17</a:t>
            </a:fld>
            <a:endParaRPr lang="en-US"/>
          </a:p>
        </p:txBody>
      </p:sp>
    </p:spTree>
    <p:extLst>
      <p:ext uri="{BB962C8B-B14F-4D97-AF65-F5344CB8AC3E}">
        <p14:creationId xmlns:p14="http://schemas.microsoft.com/office/powerpoint/2010/main" val="215768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6858000" cy="1143000"/>
          </a:xfrm>
        </p:spPr>
        <p:txBody>
          <a:bodyPr>
            <a:normAutofit fontScale="90000"/>
          </a:bodyPr>
          <a:lstStyle/>
          <a:p>
            <a:r>
              <a:rPr lang="en-US" b="1" i="1" dirty="0" smtClean="0"/>
              <a:t>Step 3: </a:t>
            </a:r>
            <a:r>
              <a:rPr lang="en-US" b="1" dirty="0" smtClean="0"/>
              <a:t>Represent Status in SAM</a:t>
            </a:r>
            <a:endParaRPr lang="en-US" b="1" dirty="0"/>
          </a:p>
        </p:txBody>
      </p:sp>
      <p:sp>
        <p:nvSpPr>
          <p:cNvPr id="4" name="Rectangle 3"/>
          <p:cNvSpPr/>
          <p:nvPr/>
        </p:nvSpPr>
        <p:spPr>
          <a:xfrm>
            <a:off x="381000" y="1905000"/>
            <a:ext cx="4267200" cy="4495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6213" indent="-176213">
              <a:buFont typeface="Arial" pitchFamily="34" charset="0"/>
              <a:buChar char="•"/>
              <a:defRPr/>
            </a:pPr>
            <a:r>
              <a:rPr lang="en-US" dirty="0" smtClean="0">
                <a:latin typeface="Calibri" pitchFamily="34" charset="0"/>
              </a:rPr>
              <a:t>Once you have uploaded all necessary documents on certify.SBA.gov, you will be able to represent your status as a WOSB/EDWOSB on the SAM site</a:t>
            </a:r>
          </a:p>
          <a:p>
            <a:pPr marL="176213" indent="-176213">
              <a:buFont typeface="Arial" pitchFamily="34" charset="0"/>
              <a:buChar char="•"/>
              <a:defRPr/>
            </a:pPr>
            <a:endParaRPr lang="en-US" sz="600" dirty="0">
              <a:latin typeface="Calibri" pitchFamily="34" charset="0"/>
            </a:endParaRPr>
          </a:p>
          <a:p>
            <a:pPr marL="176213" indent="-176213">
              <a:buFont typeface="Arial" pitchFamily="34" charset="0"/>
              <a:buChar char="•"/>
              <a:defRPr/>
            </a:pPr>
            <a:r>
              <a:rPr lang="en-US" dirty="0" smtClean="0">
                <a:latin typeface="Calibri" pitchFamily="34" charset="0"/>
              </a:rPr>
              <a:t>Check the boxes as appropriate to indicate your status as a WOSB and/or EDWOSB (please note that all EDWOSBs are also WOSBs)</a:t>
            </a:r>
          </a:p>
          <a:p>
            <a:pPr marL="176213" indent="-176213">
              <a:buFont typeface="Arial" pitchFamily="34" charset="0"/>
              <a:buChar char="•"/>
              <a:defRPr/>
            </a:pPr>
            <a:endParaRPr lang="en-US" sz="600" dirty="0">
              <a:latin typeface="Calibri" pitchFamily="34" charset="0"/>
            </a:endParaRPr>
          </a:p>
          <a:p>
            <a:pPr marL="176213" indent="-176213">
              <a:buFont typeface="Arial" pitchFamily="34" charset="0"/>
              <a:buChar char="•"/>
              <a:defRPr/>
            </a:pPr>
            <a:r>
              <a:rPr lang="en-US" dirty="0" smtClean="0">
                <a:latin typeface="Calibri" pitchFamily="34" charset="0"/>
              </a:rPr>
              <a:t>NOTE: All required documents must be uploaded </a:t>
            </a:r>
            <a:r>
              <a:rPr lang="en-US" b="1" i="1" dirty="0" smtClean="0">
                <a:latin typeface="Calibri" pitchFamily="34" charset="0"/>
              </a:rPr>
              <a:t>before</a:t>
            </a:r>
            <a:r>
              <a:rPr lang="en-US" dirty="0" smtClean="0">
                <a:latin typeface="Calibri" pitchFamily="34" charset="0"/>
              </a:rPr>
              <a:t> representing as a WOSB or EDWOSB – </a:t>
            </a:r>
            <a:r>
              <a:rPr lang="en-US" b="1" dirty="0" smtClean="0">
                <a:solidFill>
                  <a:schemeClr val="accent2"/>
                </a:solidFill>
                <a:latin typeface="Calibri" pitchFamily="34" charset="0"/>
              </a:rPr>
              <a:t>penalties for false representation are steep</a:t>
            </a:r>
            <a:r>
              <a:rPr lang="en-US" dirty="0" smtClean="0">
                <a:latin typeface="Calibri" pitchFamily="34" charset="0"/>
              </a:rPr>
              <a:t>.</a:t>
            </a:r>
            <a:endParaRPr lang="en-US" dirty="0">
              <a:latin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9" y="1951672"/>
            <a:ext cx="4324221" cy="440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410200" y="36576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5410200" y="4953000"/>
            <a:ext cx="228600" cy="2286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Connector 8"/>
          <p:cNvCxnSpPr>
            <a:stCxn id="3" idx="6"/>
            <a:endCxn id="14" idx="1"/>
          </p:cNvCxnSpPr>
          <p:nvPr/>
        </p:nvCxnSpPr>
        <p:spPr>
          <a:xfrm>
            <a:off x="5638800" y="3771900"/>
            <a:ext cx="762000" cy="25076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a:endCxn id="14" idx="1"/>
          </p:cNvCxnSpPr>
          <p:nvPr/>
        </p:nvCxnSpPr>
        <p:spPr>
          <a:xfrm flipV="1">
            <a:off x="5638800" y="4022660"/>
            <a:ext cx="762000" cy="100965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400800" y="3736910"/>
            <a:ext cx="2514600" cy="571500"/>
          </a:xfrm>
          <a:prstGeom prst="rect">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300" i="1" dirty="0" smtClean="0"/>
              <a:t>Check these boxes as appropriate to indicate WOSB/EDWOSB status</a:t>
            </a:r>
            <a:endParaRPr lang="en-US" sz="1300" i="1" dirty="0"/>
          </a:p>
        </p:txBody>
      </p:sp>
      <p:sp>
        <p:nvSpPr>
          <p:cNvPr id="15" name="Rectangle 14"/>
          <p:cNvSpPr/>
          <p:nvPr/>
        </p:nvSpPr>
        <p:spPr>
          <a:xfrm>
            <a:off x="6400800" y="4444287"/>
            <a:ext cx="2514600" cy="571500"/>
          </a:xfrm>
          <a:prstGeom prst="rect">
            <a:avLst/>
          </a:prstGeom>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en-US" sz="1300" i="1" dirty="0" smtClean="0"/>
              <a:t>EDWOSBs should check both boxes, since all EDWOSBs are also WOSBs</a:t>
            </a:r>
            <a:endParaRPr lang="en-US" sz="1300" i="1" dirty="0"/>
          </a:p>
        </p:txBody>
      </p:sp>
      <p:sp>
        <p:nvSpPr>
          <p:cNvPr id="11"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18</a:t>
            </a:fld>
            <a:endParaRPr lang="en-US" sz="1200" smtClean="0">
              <a:latin typeface="Calibri" pitchFamily="34" charset="0"/>
            </a:endParaRPr>
          </a:p>
        </p:txBody>
      </p:sp>
    </p:spTree>
    <p:extLst>
      <p:ext uri="{BB962C8B-B14F-4D97-AF65-F5344CB8AC3E}">
        <p14:creationId xmlns:p14="http://schemas.microsoft.com/office/powerpoint/2010/main" val="3806257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438400"/>
            <a:ext cx="7772400" cy="1362075"/>
          </a:xfrm>
        </p:spPr>
        <p:txBody>
          <a:bodyPr>
            <a:noAutofit/>
          </a:bodyPr>
          <a:lstStyle/>
          <a:p>
            <a:pPr algn="ctr"/>
            <a:r>
              <a:rPr lang="en-US" sz="4800" dirty="0" smtClean="0"/>
              <a:t>WOSB Set-Asides and </a:t>
            </a:r>
            <a:br>
              <a:rPr lang="en-US" sz="4800" dirty="0" smtClean="0"/>
            </a:br>
            <a:r>
              <a:rPr lang="en-US" sz="4800" dirty="0" smtClean="0"/>
              <a:t>sole source awards</a:t>
            </a:r>
            <a:br>
              <a:rPr lang="en-US" sz="4800" dirty="0" smtClean="0"/>
            </a:br>
            <a:endParaRPr lang="en-US" dirty="0"/>
          </a:p>
        </p:txBody>
      </p:sp>
      <p:sp>
        <p:nvSpPr>
          <p:cNvPr id="10" name="Text Placeholder 9"/>
          <p:cNvSpPr>
            <a:spLocks noGrp="1"/>
          </p:cNvSpPr>
          <p:nvPr>
            <p:ph type="body" idx="1"/>
          </p:nvPr>
        </p:nvSpPr>
        <p:spPr>
          <a:xfrm>
            <a:off x="722313" y="3952875"/>
            <a:ext cx="6821487" cy="454025"/>
          </a:xfrm>
        </p:spPr>
        <p:txBody>
          <a:bodyPr/>
          <a:lstStyle/>
          <a:p>
            <a:pPr algn="r"/>
            <a:r>
              <a:rPr lang="en-US" dirty="0"/>
              <a:t>13 CFR § 127 Subpart 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575560" cy="1135380"/>
          </a:xfrm>
          <a:prstGeom prst="rect">
            <a:avLst/>
          </a:prstGeom>
        </p:spPr>
      </p:pic>
    </p:spTree>
    <p:extLst>
      <p:ext uri="{BB962C8B-B14F-4D97-AF65-F5344CB8AC3E}">
        <p14:creationId xmlns:p14="http://schemas.microsoft.com/office/powerpoint/2010/main" val="405953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Topics to Be Discussed</a:t>
            </a:r>
            <a:endParaRPr lang="en-US" b="1" dirty="0"/>
          </a:p>
        </p:txBody>
      </p:sp>
      <p:sp>
        <p:nvSpPr>
          <p:cNvPr id="3" name="Content Placeholder 2"/>
          <p:cNvSpPr>
            <a:spLocks noGrp="1"/>
          </p:cNvSpPr>
          <p:nvPr>
            <p:ph idx="1"/>
          </p:nvPr>
        </p:nvSpPr>
        <p:spPr>
          <a:xfrm>
            <a:off x="457200" y="1981200"/>
            <a:ext cx="8229600" cy="3657600"/>
          </a:xfrm>
        </p:spPr>
        <p:txBody>
          <a:bodyPr>
            <a:normAutofit/>
          </a:bodyPr>
          <a:lstStyle/>
          <a:p>
            <a:r>
              <a:rPr lang="en-US" sz="2800" dirty="0" smtClean="0"/>
              <a:t>WOSB Program Overview</a:t>
            </a:r>
          </a:p>
          <a:p>
            <a:r>
              <a:rPr lang="en-US" sz="2800" dirty="0"/>
              <a:t>WOSB Eligibility Requirements</a:t>
            </a:r>
          </a:p>
          <a:p>
            <a:r>
              <a:rPr lang="en-US" sz="2800" dirty="0" smtClean="0"/>
              <a:t>WOSB Status Certification</a:t>
            </a:r>
          </a:p>
          <a:p>
            <a:r>
              <a:rPr lang="en-US" sz="2800" dirty="0"/>
              <a:t>WOSB Set-asides and Sole Source Awards</a:t>
            </a:r>
          </a:p>
          <a:p>
            <a:r>
              <a:rPr lang="en-US" sz="2800" dirty="0" smtClean="0"/>
              <a:t>Certify.SBA.gov Overview</a:t>
            </a:r>
          </a:p>
          <a:p>
            <a:r>
              <a:rPr lang="en-US" sz="2800" dirty="0" smtClean="0"/>
              <a:t>WOSB Eligibility Examinations and Protests</a:t>
            </a:r>
          </a:p>
          <a:p>
            <a:r>
              <a:rPr lang="en-US" sz="2800" dirty="0" smtClean="0"/>
              <a:t>Resources </a:t>
            </a:r>
            <a:endParaRPr lang="en-US" sz="2800" dirty="0"/>
          </a:p>
          <a:p>
            <a:endParaRPr lang="en-US" sz="2800" dirty="0" smtClean="0"/>
          </a:p>
          <a:p>
            <a:endParaRPr lang="en-US" sz="2800" dirty="0"/>
          </a:p>
        </p:txBody>
      </p:sp>
    </p:spTree>
    <p:extLst>
      <p:ext uri="{BB962C8B-B14F-4D97-AF65-F5344CB8AC3E}">
        <p14:creationId xmlns:p14="http://schemas.microsoft.com/office/powerpoint/2010/main" val="319209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334962"/>
            <a:ext cx="6705600" cy="1036638"/>
          </a:xfrm>
        </p:spPr>
        <p:txBody>
          <a:bodyPr>
            <a:noAutofit/>
          </a:bodyPr>
          <a:lstStyle/>
          <a:p>
            <a:pPr eaLnBrk="1" fontAlgn="auto" hangingPunct="1">
              <a:spcAft>
                <a:spcPts val="0"/>
              </a:spcAft>
              <a:defRPr/>
            </a:pPr>
            <a:r>
              <a:rPr lang="en-US" sz="3000" b="1" dirty="0" smtClean="0">
                <a:ln w="0"/>
                <a:cs typeface="Times New Roman" pitchFamily="18" charset="0"/>
              </a:rPr>
              <a:t>Requirements for WOSB and EDWOSB </a:t>
            </a:r>
            <a:br>
              <a:rPr lang="en-US" sz="3000" b="1" dirty="0" smtClean="0">
                <a:ln w="0"/>
                <a:cs typeface="Times New Roman" pitchFamily="18" charset="0"/>
              </a:rPr>
            </a:br>
            <a:r>
              <a:rPr lang="en-US" sz="3000" b="1" i="1" dirty="0" smtClean="0">
                <a:ln w="0"/>
                <a:solidFill>
                  <a:schemeClr val="accent5"/>
                </a:solidFill>
                <a:cs typeface="Times New Roman" pitchFamily="18" charset="0"/>
              </a:rPr>
              <a:t>Set-Aside Contracts</a:t>
            </a:r>
            <a:endParaRPr lang="en-US" sz="3000" b="1" i="1" dirty="0">
              <a:ln w="0"/>
              <a:solidFill>
                <a:schemeClr val="accent5"/>
              </a:solidFill>
              <a:cs typeface="Times New Roman" pitchFamily="18" charset="0"/>
            </a:endParaRPr>
          </a:p>
        </p:txBody>
      </p:sp>
      <p:sp>
        <p:nvSpPr>
          <p:cNvPr id="16410" name="Slide Number Placeholder 3"/>
          <p:cNvSpPr>
            <a:spLocks noGrp="1"/>
          </p:cNvSpPr>
          <p:nvPr>
            <p:ph type="sldNum" sz="quarter" idx="12"/>
          </p:nvPr>
        </p:nvSpPr>
        <p:spPr bwMode="auto">
          <a:xfrm>
            <a:off x="700573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81DD1C32-DC22-491E-87C3-38E93A66F8F7}" type="slidenum">
              <a:rPr lang="en-US" sz="1200" smtClean="0">
                <a:latin typeface="Calibri" pitchFamily="34" charset="0"/>
              </a:rPr>
              <a:pPr eaLnBrk="1" hangingPunct="1"/>
              <a:t>20</a:t>
            </a:fld>
            <a:endParaRPr lang="en-US" sz="1200" dirty="0" smtClean="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2213589"/>
              </p:ext>
            </p:extLst>
          </p:nvPr>
        </p:nvGraphicFramePr>
        <p:xfrm>
          <a:off x="381000" y="1905000"/>
          <a:ext cx="8382001" cy="2650805"/>
        </p:xfrm>
        <a:graphic>
          <a:graphicData uri="http://schemas.openxmlformats.org/drawingml/2006/table">
            <a:tbl>
              <a:tblPr firstRow="1" bandRow="1">
                <a:tableStyleId>{5C22544A-7EE6-4342-B048-85BDC9FD1C3A}</a:tableStyleId>
              </a:tblPr>
              <a:tblGrid>
                <a:gridCol w="1219200"/>
                <a:gridCol w="3657600"/>
                <a:gridCol w="3505201"/>
              </a:tblGrid>
              <a:tr h="335277">
                <a:tc>
                  <a:txBody>
                    <a:bodyPr/>
                    <a:lstStyle/>
                    <a:p>
                      <a:endParaRPr lang="en-US" sz="1600" dirty="0">
                        <a:latin typeface="Calibri" pitchFamily="34" charset="0"/>
                      </a:endParaRPr>
                    </a:p>
                  </a:txBody>
                  <a:tcPr marT="45719" marB="45719"/>
                </a:tc>
                <a:tc>
                  <a:txBody>
                    <a:bodyPr/>
                    <a:lstStyle/>
                    <a:p>
                      <a:r>
                        <a:rPr lang="en-US" sz="1600" dirty="0" smtClean="0">
                          <a:latin typeface="Calibri" pitchFamily="34" charset="0"/>
                        </a:rPr>
                        <a:t>WOSB</a:t>
                      </a:r>
                      <a:endParaRPr lang="en-US" sz="1600" dirty="0">
                        <a:latin typeface="Calibri" pitchFamily="34" charset="0"/>
                      </a:endParaRPr>
                    </a:p>
                  </a:txBody>
                  <a:tcPr marT="45719" marB="45719"/>
                </a:tc>
                <a:tc>
                  <a:txBody>
                    <a:bodyPr/>
                    <a:lstStyle/>
                    <a:p>
                      <a:r>
                        <a:rPr lang="en-US" sz="1600" dirty="0" smtClean="0">
                          <a:latin typeface="Calibri" pitchFamily="34" charset="0"/>
                        </a:rPr>
                        <a:t>EDWOSB</a:t>
                      </a:r>
                      <a:endParaRPr lang="en-US" sz="1600" dirty="0">
                        <a:latin typeface="Calibri" pitchFamily="34" charset="0"/>
                      </a:endParaRPr>
                    </a:p>
                  </a:txBody>
                  <a:tcPr marT="45719" marB="45719"/>
                </a:tc>
              </a:tr>
              <a:tr h="1126809">
                <a:tc>
                  <a:txBody>
                    <a:bodyPr/>
                    <a:lstStyle/>
                    <a:p>
                      <a:r>
                        <a:rPr lang="en-US" sz="1600" dirty="0" smtClean="0">
                          <a:latin typeface="Calibri" pitchFamily="34" charset="0"/>
                        </a:rPr>
                        <a:t>Industries</a:t>
                      </a:r>
                      <a:endParaRPr lang="en-US" sz="1600" dirty="0">
                        <a:latin typeface="Calibri" pitchFamily="34" charset="0"/>
                      </a:endParaRPr>
                    </a:p>
                  </a:txBody>
                  <a:tcPr marT="45719" marB="45719"/>
                </a:tc>
                <a:tc>
                  <a:txBody>
                    <a:bodyPr/>
                    <a:lstStyle/>
                    <a:p>
                      <a:pPr marL="166688" indent="-166688">
                        <a:buFont typeface="Arial" pitchFamily="34" charset="0"/>
                        <a:buChar char="•"/>
                      </a:pPr>
                      <a:r>
                        <a:rPr lang="en-US" sz="1600" dirty="0" smtClean="0">
                          <a:latin typeface="Calibri" pitchFamily="34" charset="0"/>
                          <a:cs typeface="Times New Roman" pitchFamily="18" charset="0"/>
                        </a:rPr>
                        <a:t>NAICS code assigned to contract solicitation</a:t>
                      </a:r>
                      <a:r>
                        <a:rPr lang="en-US" sz="1600" baseline="0" dirty="0" smtClean="0">
                          <a:latin typeface="Calibri" pitchFamily="34" charset="0"/>
                          <a:cs typeface="Times New Roman" pitchFamily="18" charset="0"/>
                        </a:rPr>
                        <a:t> is in an industry in which WOSBs are </a:t>
                      </a:r>
                      <a:r>
                        <a:rPr lang="en-US" sz="1600" b="1" u="none" baseline="0" dirty="0" smtClean="0">
                          <a:latin typeface="Calibri" pitchFamily="34" charset="0"/>
                          <a:cs typeface="Times New Roman" pitchFamily="18" charset="0"/>
                        </a:rPr>
                        <a:t>substantially underrepresented </a:t>
                      </a:r>
                      <a:r>
                        <a:rPr lang="en-US" sz="1400" dirty="0" smtClean="0">
                          <a:latin typeface="Calibri" pitchFamily="34" charset="0"/>
                          <a:cs typeface="Times New Roman" pitchFamily="18" charset="0"/>
                        </a:rPr>
                        <a:t>  (364</a:t>
                      </a:r>
                      <a:r>
                        <a:rPr lang="en-US" sz="1400" baseline="0" dirty="0" smtClean="0">
                          <a:latin typeface="Calibri" pitchFamily="34" charset="0"/>
                          <a:cs typeface="Times New Roman" pitchFamily="18" charset="0"/>
                        </a:rPr>
                        <a:t> NAICS Codes</a:t>
                      </a:r>
                      <a:r>
                        <a:rPr lang="en-US" sz="1400" dirty="0" smtClean="0">
                          <a:latin typeface="Calibri" pitchFamily="34" charset="0"/>
                          <a:cs typeface="Times New Roman" pitchFamily="18" charset="0"/>
                        </a:rPr>
                        <a:t>)</a:t>
                      </a:r>
                    </a:p>
                  </a:txBody>
                  <a:tcPr marT="45719" marB="45719"/>
                </a:tc>
                <a:tc>
                  <a:txBody>
                    <a:bodyPr/>
                    <a:lstStyle/>
                    <a:p>
                      <a:pPr marL="166688" marR="0" indent="-16668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Calibri" pitchFamily="34" charset="0"/>
                          <a:cs typeface="Times New Roman" pitchFamily="18" charset="0"/>
                        </a:rPr>
                        <a:t>NAICS code assigned to contract solicitation</a:t>
                      </a:r>
                      <a:r>
                        <a:rPr lang="en-US" sz="1600" baseline="0" dirty="0" smtClean="0">
                          <a:latin typeface="Calibri" pitchFamily="34" charset="0"/>
                          <a:cs typeface="Times New Roman" pitchFamily="18" charset="0"/>
                        </a:rPr>
                        <a:t> is in an industry in which WOSBs are </a:t>
                      </a:r>
                      <a:r>
                        <a:rPr lang="en-US" sz="1600" b="1" u="none" baseline="0" dirty="0" smtClean="0">
                          <a:latin typeface="Calibri" pitchFamily="34" charset="0"/>
                          <a:cs typeface="Times New Roman" pitchFamily="18" charset="0"/>
                        </a:rPr>
                        <a:t>underrepresented</a:t>
                      </a:r>
                      <a:endParaRPr lang="en-US" sz="1600" b="1" u="none" dirty="0" smtClean="0">
                        <a:latin typeface="Calibri" pitchFamily="34" charset="0"/>
                        <a:cs typeface="Times New Roman" pitchFamily="18" charset="0"/>
                      </a:endParaRPr>
                    </a:p>
                    <a:p>
                      <a:pPr marL="169863" indent="-169863"/>
                      <a:r>
                        <a:rPr lang="en-US" sz="1400" dirty="0" smtClean="0">
                          <a:latin typeface="Calibri" pitchFamily="34" charset="0"/>
                          <a:cs typeface="Times New Roman" pitchFamily="18" charset="0"/>
                        </a:rPr>
                        <a:t>    (80 NAICS Codes)</a:t>
                      </a:r>
                      <a:endParaRPr lang="en-US" sz="1400" dirty="0">
                        <a:latin typeface="Calibri" pitchFamily="34" charset="0"/>
                        <a:cs typeface="Times New Roman" pitchFamily="18" charset="0"/>
                      </a:endParaRPr>
                    </a:p>
                  </a:txBody>
                  <a:tcPr marT="45719" marB="45719"/>
                </a:tc>
              </a:tr>
              <a:tr h="456251">
                <a:tc>
                  <a:txBody>
                    <a:bodyPr/>
                    <a:lstStyle/>
                    <a:p>
                      <a:r>
                        <a:rPr lang="en-US" sz="1600" dirty="0" smtClean="0">
                          <a:latin typeface="Calibri" pitchFamily="34" charset="0"/>
                          <a:cs typeface="Times New Roman" pitchFamily="18" charset="0"/>
                        </a:rPr>
                        <a:t>Rule of</a:t>
                      </a:r>
                      <a:r>
                        <a:rPr lang="en-US" sz="1600" baseline="0" dirty="0" smtClean="0">
                          <a:latin typeface="Calibri" pitchFamily="34" charset="0"/>
                          <a:cs typeface="Times New Roman" pitchFamily="18" charset="0"/>
                        </a:rPr>
                        <a:t> two</a:t>
                      </a:r>
                      <a:endParaRPr lang="en-US" sz="1600" dirty="0">
                        <a:latin typeface="Calibri" pitchFamily="34" charset="0"/>
                        <a:cs typeface="Times New Roman" pitchFamily="18" charset="0"/>
                      </a:endParaRPr>
                    </a:p>
                  </a:txBody>
                  <a:tcPr marT="45719" marB="45719"/>
                </a:tc>
                <a:tc gridSpan="2">
                  <a:txBody>
                    <a:bodyPr/>
                    <a:lstStyle/>
                    <a:p>
                      <a:pPr marL="166688" indent="-166688">
                        <a:buFont typeface="Arial" pitchFamily="34" charset="0"/>
                        <a:buChar char="•"/>
                      </a:pPr>
                      <a:r>
                        <a:rPr lang="en-US" sz="1600" dirty="0" smtClean="0">
                          <a:latin typeface="Calibri" pitchFamily="34" charset="0"/>
                          <a:cs typeface="Times New Roman" pitchFamily="18" charset="0"/>
                        </a:rPr>
                        <a:t>Contracting</a:t>
                      </a:r>
                      <a:r>
                        <a:rPr lang="en-US" sz="1600" baseline="0" dirty="0" smtClean="0">
                          <a:latin typeface="Calibri" pitchFamily="34" charset="0"/>
                          <a:cs typeface="Times New Roman" pitchFamily="18" charset="0"/>
                        </a:rPr>
                        <a:t> officer</a:t>
                      </a:r>
                      <a:r>
                        <a:rPr lang="en-US" sz="1600" dirty="0" smtClean="0">
                          <a:latin typeface="Calibri" pitchFamily="34" charset="0"/>
                          <a:cs typeface="Times New Roman" pitchFamily="18" charset="0"/>
                        </a:rPr>
                        <a:t> has reasonable expectation that </a:t>
                      </a:r>
                      <a:r>
                        <a:rPr lang="en-US" sz="1600" b="1" u="none" dirty="0" smtClean="0">
                          <a:latin typeface="Calibri" pitchFamily="34" charset="0"/>
                          <a:cs typeface="Times New Roman" pitchFamily="18" charset="0"/>
                        </a:rPr>
                        <a:t>2 or more</a:t>
                      </a:r>
                      <a:r>
                        <a:rPr lang="en-US" sz="1600" b="1" u="none" baseline="0" dirty="0" smtClean="0">
                          <a:latin typeface="Calibri" pitchFamily="34" charset="0"/>
                          <a:cs typeface="Times New Roman" pitchFamily="18" charset="0"/>
                        </a:rPr>
                        <a:t> WOSBs will submit an offer </a:t>
                      </a:r>
                    </a:p>
                  </a:txBody>
                  <a:tcPr marT="45719" marB="45719"/>
                </a:tc>
                <a:tc hMerge="1">
                  <a:txBody>
                    <a:bodyPr/>
                    <a:lstStyle/>
                    <a:p>
                      <a:pPr marL="166688" marR="0" indent="-16668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i="1" dirty="0" smtClean="0">
                        <a:latin typeface="Calibri" pitchFamily="34" charset="0"/>
                        <a:cs typeface="Times New Roman" pitchFamily="18" charset="0"/>
                      </a:endParaRPr>
                    </a:p>
                  </a:txBody>
                  <a:tcPr marT="45719" marB="45719"/>
                </a:tc>
              </a:tr>
              <a:tr h="609600">
                <a:tc>
                  <a:txBody>
                    <a:bodyPr/>
                    <a:lstStyle/>
                    <a:p>
                      <a:r>
                        <a:rPr lang="en-US" sz="1600" dirty="0" smtClean="0">
                          <a:latin typeface="Calibri" pitchFamily="34" charset="0"/>
                          <a:cs typeface="Times New Roman" pitchFamily="18" charset="0"/>
                        </a:rPr>
                        <a:t>Award price</a:t>
                      </a:r>
                      <a:endParaRPr lang="en-US" sz="1600" dirty="0">
                        <a:latin typeface="Calibri" pitchFamily="34" charset="0"/>
                        <a:cs typeface="Times New Roman" pitchFamily="18" charset="0"/>
                      </a:endParaRPr>
                    </a:p>
                  </a:txBody>
                  <a:tcPr marT="45719" marB="45719" anchor="ctr"/>
                </a:tc>
                <a:tc gridSpan="2">
                  <a:txBody>
                    <a:bodyPr/>
                    <a:lstStyle/>
                    <a:p>
                      <a:pPr marL="166688" indent="-166688">
                        <a:lnSpc>
                          <a:spcPct val="150000"/>
                        </a:lnSpc>
                        <a:buFont typeface="Arial" pitchFamily="34" charset="0"/>
                        <a:buChar char="•"/>
                      </a:pPr>
                      <a:r>
                        <a:rPr lang="en-US" sz="1600" dirty="0" smtClean="0">
                          <a:latin typeface="Calibri" pitchFamily="34" charset="0"/>
                          <a:cs typeface="Times New Roman" pitchFamily="18" charset="0"/>
                        </a:rPr>
                        <a:t>Contract must be awarded at </a:t>
                      </a:r>
                      <a:r>
                        <a:rPr lang="en-US" sz="1600" b="1" dirty="0" smtClean="0">
                          <a:latin typeface="Calibri" pitchFamily="34" charset="0"/>
                          <a:cs typeface="Times New Roman" pitchFamily="18" charset="0"/>
                        </a:rPr>
                        <a:t>fair market price</a:t>
                      </a:r>
                    </a:p>
                  </a:txBody>
                  <a:tcPr marT="45719" marB="45719"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Calibri" pitchFamily="34" charset="0"/>
                        <a:cs typeface="Times New Roman" pitchFamily="18" charset="0"/>
                      </a:endParaRPr>
                    </a:p>
                  </a:txBody>
                  <a:tcPr/>
                </a:tc>
              </a:tr>
            </a:tbl>
          </a:graphicData>
        </a:graphic>
      </p:graphicFrame>
      <p:sp>
        <p:nvSpPr>
          <p:cNvPr id="16408" name="TextBox 5"/>
          <p:cNvSpPr txBox="1">
            <a:spLocks noChangeArrowheads="1"/>
          </p:cNvSpPr>
          <p:nvPr/>
        </p:nvSpPr>
        <p:spPr bwMode="auto">
          <a:xfrm>
            <a:off x="411538" y="5715000"/>
            <a:ext cx="83820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dirty="0" smtClean="0">
                <a:solidFill>
                  <a:schemeClr val="bg1"/>
                </a:solidFill>
                <a:latin typeface="Calibri" pitchFamily="34" charset="0"/>
              </a:rPr>
              <a:t>EDWOSB is a subset of WOSB. As such, all EDWOSBs are allowed to compete for WOSB set-asides but not vice versa. </a:t>
            </a:r>
            <a:endParaRPr lang="en-US" dirty="0">
              <a:solidFill>
                <a:schemeClr val="bg1"/>
              </a:solidFill>
              <a:latin typeface="Calibri" pitchFamily="34" charset="0"/>
            </a:endParaRPr>
          </a:p>
        </p:txBody>
      </p:sp>
      <p:sp>
        <p:nvSpPr>
          <p:cNvPr id="2" name="TextBox 1"/>
          <p:cNvSpPr txBox="1"/>
          <p:nvPr/>
        </p:nvSpPr>
        <p:spPr>
          <a:xfrm>
            <a:off x="399604" y="4876800"/>
            <a:ext cx="5845530" cy="297517"/>
          </a:xfrm>
          <a:prstGeom prst="rect">
            <a:avLst/>
          </a:prstGeom>
          <a:noFill/>
        </p:spPr>
        <p:txBody>
          <a:bodyPr wrap="square" rtlCol="0">
            <a:spAutoFit/>
          </a:bodyPr>
          <a:lstStyle/>
          <a:p>
            <a:pPr eaLnBrk="1" hangingPunct="1">
              <a:lnSpc>
                <a:spcPts val="1600"/>
              </a:lnSpc>
            </a:pPr>
            <a:r>
              <a:rPr lang="en-US" sz="1600" dirty="0">
                <a:latin typeface="Calibri" pitchFamily="34" charset="0"/>
              </a:rPr>
              <a:t>A complete list of </a:t>
            </a:r>
            <a:r>
              <a:rPr lang="en-US" sz="1600" dirty="0" smtClean="0">
                <a:latin typeface="Calibri" pitchFamily="34" charset="0"/>
              </a:rPr>
              <a:t>applicable NAICS </a:t>
            </a:r>
            <a:r>
              <a:rPr lang="en-US" sz="1600" dirty="0">
                <a:latin typeface="Calibri" pitchFamily="34" charset="0"/>
              </a:rPr>
              <a:t>codes can be found </a:t>
            </a:r>
            <a:r>
              <a:rPr lang="en-US" sz="1600" dirty="0" smtClean="0">
                <a:latin typeface="Calibri" pitchFamily="34" charset="0"/>
              </a:rPr>
              <a:t>at:</a:t>
            </a:r>
            <a:endParaRPr lang="en-US" sz="1600" u="sng" dirty="0">
              <a:latin typeface="Calibri" pitchFamily="34" charset="0"/>
            </a:endParaRPr>
          </a:p>
        </p:txBody>
      </p:sp>
      <p:sp>
        <p:nvSpPr>
          <p:cNvPr id="5" name="Rectangle 4"/>
          <p:cNvSpPr/>
          <p:nvPr/>
        </p:nvSpPr>
        <p:spPr>
          <a:xfrm>
            <a:off x="3248680" y="5174317"/>
            <a:ext cx="2659051" cy="324875"/>
          </a:xfrm>
          <a:prstGeom prst="rect">
            <a:avLst/>
          </a:prstGeom>
        </p:spPr>
        <p:txBody>
          <a:bodyPr wrap="none">
            <a:spAutoFit/>
          </a:bodyPr>
          <a:lstStyle/>
          <a:p>
            <a:pPr lvl="0" algn="ctr">
              <a:lnSpc>
                <a:spcPts val="1600"/>
              </a:lnSpc>
            </a:pPr>
            <a:r>
              <a:rPr lang="en-US" sz="2400" u="sng" dirty="0">
                <a:solidFill>
                  <a:prstClr val="black"/>
                </a:solidFill>
                <a:latin typeface="Calibri" pitchFamily="34" charset="0"/>
                <a:hlinkClick r:id="rId3"/>
              </a:rPr>
              <a:t>www.sba.gov/wosb</a:t>
            </a:r>
            <a:endParaRPr lang="en-US" sz="2400" u="sng" dirty="0">
              <a:solidFill>
                <a:prstClr val="black"/>
              </a:solidFill>
              <a:latin typeface="Calibri" pitchFamily="34" charset="0"/>
            </a:endParaRPr>
          </a:p>
        </p:txBody>
      </p:sp>
    </p:spTree>
    <p:extLst>
      <p:ext uri="{BB962C8B-B14F-4D97-AF65-F5344CB8AC3E}">
        <p14:creationId xmlns:p14="http://schemas.microsoft.com/office/powerpoint/2010/main" val="202637770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b="1" dirty="0">
                <a:ln w="0"/>
                <a:cs typeface="Times New Roman" pitchFamily="18" charset="0"/>
              </a:rPr>
              <a:t>Requirements for WOSB and EDWOSB </a:t>
            </a:r>
            <a:r>
              <a:rPr lang="en-US" sz="3000" b="1" i="1" dirty="0" smtClean="0">
                <a:ln w="0"/>
                <a:solidFill>
                  <a:schemeClr val="accent5"/>
                </a:solidFill>
                <a:cs typeface="Times New Roman" pitchFamily="18" charset="0"/>
              </a:rPr>
              <a:t>Sole-Source Authority Contracts</a:t>
            </a:r>
            <a:endParaRPr lang="en-US" sz="3000" b="1" dirty="0">
              <a:solidFill>
                <a:schemeClr val="accent5"/>
              </a:solidFill>
            </a:endParaRPr>
          </a:p>
        </p:txBody>
      </p:sp>
      <p:sp>
        <p:nvSpPr>
          <p:cNvPr id="2" name="Content Placeholder 1"/>
          <p:cNvSpPr>
            <a:spLocks noGrp="1"/>
          </p:cNvSpPr>
          <p:nvPr>
            <p:ph idx="1"/>
          </p:nvPr>
        </p:nvSpPr>
        <p:spPr>
          <a:xfrm>
            <a:off x="530352" y="2362200"/>
            <a:ext cx="8077200" cy="2971800"/>
          </a:xfrm>
        </p:spPr>
        <p:style>
          <a:lnRef idx="2">
            <a:schemeClr val="accent1"/>
          </a:lnRef>
          <a:fillRef idx="1">
            <a:schemeClr val="lt1"/>
          </a:fillRef>
          <a:effectRef idx="0">
            <a:schemeClr val="accent1"/>
          </a:effectRef>
          <a:fontRef idx="minor">
            <a:schemeClr val="dk1"/>
          </a:fontRef>
        </p:style>
        <p:txBody>
          <a:bodyPr>
            <a:normAutofit/>
          </a:bodyPr>
          <a:lstStyle/>
          <a:p>
            <a:pPr marL="398463" lvl="1">
              <a:buFont typeface="Arial" panose="020B0604020202020204" pitchFamily="34" charset="0"/>
              <a:buChar char="•"/>
            </a:pPr>
            <a:endParaRPr lang="en-US" sz="2000" dirty="0" smtClean="0">
              <a:solidFill>
                <a:schemeClr val="tx1"/>
              </a:solidFill>
            </a:endParaRPr>
          </a:p>
          <a:p>
            <a:pPr marL="398463" lvl="1">
              <a:buFont typeface="Arial" panose="020B0604020202020204" pitchFamily="34" charset="0"/>
              <a:buChar char="•"/>
            </a:pPr>
            <a:r>
              <a:rPr lang="en-US" sz="2000" dirty="0" smtClean="0">
                <a:solidFill>
                  <a:schemeClr val="tx1"/>
                </a:solidFill>
              </a:rPr>
              <a:t>Is </a:t>
            </a:r>
            <a:r>
              <a:rPr lang="en-US" sz="2000" dirty="0">
                <a:solidFill>
                  <a:schemeClr val="tx1"/>
                </a:solidFill>
              </a:rPr>
              <a:t>the contract in a WOSB/EDWOSB eligible NAICS code</a:t>
            </a:r>
            <a:r>
              <a:rPr lang="en-US" sz="2000" dirty="0" smtClean="0">
                <a:solidFill>
                  <a:schemeClr val="tx1"/>
                </a:solidFill>
              </a:rPr>
              <a:t>?</a:t>
            </a:r>
          </a:p>
          <a:p>
            <a:pPr marL="398463" lvl="1">
              <a:buFont typeface="Arial" panose="020B0604020202020204" pitchFamily="34" charset="0"/>
              <a:buChar char="•"/>
            </a:pPr>
            <a:r>
              <a:rPr lang="en-US" sz="2000" dirty="0">
                <a:solidFill>
                  <a:schemeClr val="tx1"/>
                </a:solidFill>
              </a:rPr>
              <a:t>Is the contract (including options) valued at $6.5 million or less for manufacturing contracts or $4 million or less for all other contracts</a:t>
            </a:r>
            <a:r>
              <a:rPr lang="en-US" sz="2000" dirty="0" smtClean="0">
                <a:solidFill>
                  <a:schemeClr val="tx1"/>
                </a:solidFill>
              </a:rPr>
              <a:t>?</a:t>
            </a:r>
          </a:p>
          <a:p>
            <a:pPr marL="398463" lvl="1">
              <a:buFont typeface="Arial" panose="020B0604020202020204" pitchFamily="34" charset="0"/>
              <a:buChar char="•"/>
            </a:pPr>
            <a:r>
              <a:rPr lang="en-US" sz="2000" dirty="0">
                <a:solidFill>
                  <a:schemeClr val="tx1"/>
                </a:solidFill>
              </a:rPr>
              <a:t>Can the contract be awarded to the WOSB/EDWOSB at a fair and reasonable price</a:t>
            </a:r>
            <a:r>
              <a:rPr lang="en-US" sz="2000" dirty="0" smtClean="0">
                <a:solidFill>
                  <a:schemeClr val="tx1"/>
                </a:solidFill>
              </a:rPr>
              <a:t>?</a:t>
            </a:r>
          </a:p>
          <a:p>
            <a:pPr marL="398463" lvl="1">
              <a:buFont typeface="Arial" panose="020B0604020202020204" pitchFamily="34" charset="0"/>
              <a:buChar char="•"/>
            </a:pPr>
            <a:r>
              <a:rPr lang="en-US" sz="2000" dirty="0">
                <a:solidFill>
                  <a:schemeClr val="tx1"/>
                </a:solidFill>
              </a:rPr>
              <a:t>In the determination of the contracting officer, is there a reasonable expectation that there is only one WOSB/EDWOSB that can perform</a:t>
            </a:r>
            <a:r>
              <a:rPr lang="en-US" sz="2000" dirty="0" smtClean="0">
                <a:solidFill>
                  <a:schemeClr val="tx1"/>
                </a:solidFill>
              </a:rPr>
              <a:t>?</a:t>
            </a:r>
          </a:p>
        </p:txBody>
      </p:sp>
      <p:sp>
        <p:nvSpPr>
          <p:cNvPr id="4" name="Slide Number Placeholder 3"/>
          <p:cNvSpPr>
            <a:spLocks noGrp="1"/>
          </p:cNvSpPr>
          <p:nvPr>
            <p:ph type="sldNum" sz="quarter" idx="12"/>
          </p:nvPr>
        </p:nvSpPr>
        <p:spPr>
          <a:xfrm>
            <a:off x="7025951" y="6492875"/>
            <a:ext cx="2133600" cy="365125"/>
          </a:xfrm>
        </p:spPr>
        <p:txBody>
          <a:bodyPr/>
          <a:lstStyle/>
          <a:p>
            <a:pPr>
              <a:defRPr/>
            </a:pPr>
            <a:fld id="{857F21DA-3CEB-4198-AF3E-03C308A9C866}" type="slidenum">
              <a:rPr lang="en-US" smtClean="0"/>
              <a:pPr>
                <a:defRPr/>
              </a:pPr>
              <a:t>21</a:t>
            </a:fld>
            <a:endParaRPr lang="en-US" dirty="0"/>
          </a:p>
        </p:txBody>
      </p:sp>
      <p:sp>
        <p:nvSpPr>
          <p:cNvPr id="11" name="Hexagon 10"/>
          <p:cNvSpPr/>
          <p:nvPr/>
        </p:nvSpPr>
        <p:spPr>
          <a:xfrm>
            <a:off x="228600" y="1752600"/>
            <a:ext cx="8680704" cy="914400"/>
          </a:xfrm>
          <a:prstGeom prst="hexagon">
            <a:avLst>
              <a:gd name="adj" fmla="val 24490"/>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000" b="1" dirty="0"/>
          </a:p>
        </p:txBody>
      </p:sp>
      <p:sp>
        <p:nvSpPr>
          <p:cNvPr id="13" name="Rectangle 12"/>
          <p:cNvSpPr/>
          <p:nvPr/>
        </p:nvSpPr>
        <p:spPr>
          <a:xfrm>
            <a:off x="385666" y="1828800"/>
            <a:ext cx="8301134" cy="707886"/>
          </a:xfrm>
          <a:prstGeom prst="rect">
            <a:avLst/>
          </a:prstGeom>
        </p:spPr>
        <p:txBody>
          <a:bodyPr wrap="square">
            <a:spAutoFit/>
          </a:bodyPr>
          <a:lstStyle/>
          <a:p>
            <a:pPr lvl="0" algn="ctr"/>
            <a:r>
              <a:rPr lang="en-US" sz="2000" b="1" dirty="0">
                <a:solidFill>
                  <a:prstClr val="white"/>
                </a:solidFill>
              </a:rPr>
              <a:t>In order </a:t>
            </a:r>
            <a:r>
              <a:rPr lang="en-US" sz="2000" b="1" dirty="0" smtClean="0">
                <a:solidFill>
                  <a:prstClr val="white"/>
                </a:solidFill>
              </a:rPr>
              <a:t>to make sole source award to a </a:t>
            </a:r>
            <a:r>
              <a:rPr lang="en-US" sz="2000" b="1" dirty="0">
                <a:solidFill>
                  <a:prstClr val="white"/>
                </a:solidFill>
              </a:rPr>
              <a:t>WOSB or </a:t>
            </a:r>
            <a:r>
              <a:rPr lang="en-US" sz="2000" b="1" dirty="0" smtClean="0">
                <a:solidFill>
                  <a:prstClr val="white"/>
                </a:solidFill>
              </a:rPr>
              <a:t>EDWOSB, </a:t>
            </a:r>
            <a:r>
              <a:rPr lang="en-US" sz="2000" b="1" dirty="0">
                <a:solidFill>
                  <a:prstClr val="white"/>
                </a:solidFill>
              </a:rPr>
              <a:t>the </a:t>
            </a:r>
            <a:r>
              <a:rPr lang="en-US" sz="2000" b="1" dirty="0" smtClean="0">
                <a:solidFill>
                  <a:prstClr val="white"/>
                </a:solidFill>
              </a:rPr>
              <a:t>following conditions must be met: </a:t>
            </a:r>
            <a:endParaRPr lang="en-US" sz="2000" b="1" dirty="0">
              <a:solidFill>
                <a:prstClr val="white"/>
              </a:solidFill>
            </a:endParaRPr>
          </a:p>
        </p:txBody>
      </p:sp>
      <p:sp>
        <p:nvSpPr>
          <p:cNvPr id="7" name="TextBox 5"/>
          <p:cNvSpPr txBox="1">
            <a:spLocks noChangeArrowheads="1"/>
          </p:cNvSpPr>
          <p:nvPr/>
        </p:nvSpPr>
        <p:spPr bwMode="auto">
          <a:xfrm>
            <a:off x="411538" y="5715000"/>
            <a:ext cx="83820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ctr" eaLnBrk="1" hangingPunct="1"/>
            <a:r>
              <a:rPr lang="en-US" dirty="0" smtClean="0">
                <a:solidFill>
                  <a:schemeClr val="bg1"/>
                </a:solidFill>
                <a:latin typeface="Calibri" pitchFamily="34" charset="0"/>
              </a:rPr>
              <a:t>WOSB Program is </a:t>
            </a:r>
            <a:r>
              <a:rPr lang="en-US" u="sng" dirty="0" smtClean="0">
                <a:solidFill>
                  <a:schemeClr val="bg1"/>
                </a:solidFill>
                <a:latin typeface="Calibri" pitchFamily="34" charset="0"/>
              </a:rPr>
              <a:t>NOT</a:t>
            </a:r>
            <a:r>
              <a:rPr lang="en-US" dirty="0" smtClean="0">
                <a:solidFill>
                  <a:schemeClr val="bg1"/>
                </a:solidFill>
                <a:latin typeface="Calibri" pitchFamily="34" charset="0"/>
              </a:rPr>
              <a:t> a business development program. As such, there is no statutory authority to make a direct award. Agencies are required to prepare and approve J&amp;A.</a:t>
            </a:r>
            <a:endParaRPr lang="en-US" dirty="0">
              <a:solidFill>
                <a:schemeClr val="bg1"/>
              </a:solidFill>
              <a:latin typeface="Calibri" pitchFamily="34" charset="0"/>
            </a:endParaRPr>
          </a:p>
        </p:txBody>
      </p:sp>
    </p:spTree>
    <p:extLst>
      <p:ext uri="{BB962C8B-B14F-4D97-AF65-F5344CB8AC3E}">
        <p14:creationId xmlns:p14="http://schemas.microsoft.com/office/powerpoint/2010/main" val="1847385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133600"/>
            <a:ext cx="5907087" cy="2209800"/>
          </a:xfrm>
        </p:spPr>
        <p:txBody>
          <a:bodyPr>
            <a:noAutofit/>
          </a:bodyPr>
          <a:lstStyle/>
          <a:p>
            <a:pPr algn="ctr"/>
            <a:r>
              <a:rPr lang="en-US" sz="4400" dirty="0" smtClean="0"/>
              <a:t>Certify.Sba.gov </a:t>
            </a:r>
            <a:br>
              <a:rPr lang="en-US" sz="4400" dirty="0" smtClean="0"/>
            </a:br>
            <a:r>
              <a:rPr lang="en-US" sz="4400" dirty="0" smtClean="0"/>
              <a:t>– SBA Certification Portal</a:t>
            </a:r>
            <a:endParaRPr lang="en-US" sz="4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575560" cy="1135380"/>
          </a:xfrm>
          <a:prstGeom prst="rect">
            <a:avLst/>
          </a:prstGeom>
        </p:spPr>
      </p:pic>
    </p:spTree>
    <p:extLst>
      <p:ext uri="{BB962C8B-B14F-4D97-AF65-F5344CB8AC3E}">
        <p14:creationId xmlns:p14="http://schemas.microsoft.com/office/powerpoint/2010/main" val="3684187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Certify.SBA.gov</a:t>
            </a:r>
            <a:endParaRPr lang="en-US" dirty="0"/>
          </a:p>
        </p:txBody>
      </p:sp>
      <p:sp>
        <p:nvSpPr>
          <p:cNvPr id="5" name="Content Placeholder 4"/>
          <p:cNvSpPr>
            <a:spLocks noGrp="1"/>
          </p:cNvSpPr>
          <p:nvPr>
            <p:ph idx="1"/>
          </p:nvPr>
        </p:nvSpPr>
        <p:spPr>
          <a:xfrm>
            <a:off x="457200" y="1798637"/>
            <a:ext cx="8229600" cy="4525963"/>
          </a:xfrm>
        </p:spPr>
        <p:txBody>
          <a:bodyPr>
            <a:normAutofit fontScale="77500" lnSpcReduction="20000"/>
          </a:bodyPr>
          <a:lstStyle/>
          <a:p>
            <a:pPr>
              <a:lnSpc>
                <a:spcPct val="120000"/>
              </a:lnSpc>
            </a:pPr>
            <a:r>
              <a:rPr lang="en-US" sz="2800" dirty="0" smtClean="0"/>
              <a:t>SBA’s new certification portal where businesses can submit documents to seek SBA certifications</a:t>
            </a:r>
          </a:p>
          <a:p>
            <a:pPr>
              <a:lnSpc>
                <a:spcPct val="120000"/>
              </a:lnSpc>
            </a:pPr>
            <a:r>
              <a:rPr lang="en-US" sz="2800" dirty="0" smtClean="0"/>
              <a:t>WOSB Repository </a:t>
            </a:r>
            <a:r>
              <a:rPr lang="en-US" sz="2800" dirty="0"/>
              <a:t>was migrated from GLS to Certify.SBA.gov in </a:t>
            </a:r>
            <a:r>
              <a:rPr lang="en-US" sz="2800" dirty="0" smtClean="0"/>
              <a:t>March</a:t>
            </a:r>
            <a:r>
              <a:rPr lang="en-US" sz="2800" dirty="0"/>
              <a:t> </a:t>
            </a:r>
            <a:r>
              <a:rPr lang="en-US" sz="2800" dirty="0" smtClean="0"/>
              <a:t>2016. GLS was disabled. </a:t>
            </a:r>
          </a:p>
          <a:p>
            <a:pPr marL="342900" lvl="1" indent="-342900">
              <a:lnSpc>
                <a:spcPct val="120000"/>
              </a:lnSpc>
              <a:buFont typeface="Arial" panose="020B0604020202020204" pitchFamily="34" charset="0"/>
              <a:buChar char="•"/>
            </a:pPr>
            <a:r>
              <a:rPr lang="en-US" dirty="0" smtClean="0"/>
              <a:t>All </a:t>
            </a:r>
            <a:r>
              <a:rPr lang="en-US" dirty="0"/>
              <a:t>existing </a:t>
            </a:r>
            <a:r>
              <a:rPr lang="en-US" dirty="0" smtClean="0"/>
              <a:t>WOSBs/EDWOSBs </a:t>
            </a:r>
            <a:r>
              <a:rPr lang="en-US" dirty="0"/>
              <a:t>in the </a:t>
            </a:r>
            <a:r>
              <a:rPr lang="en-US" dirty="0" smtClean="0"/>
              <a:t>WOSB Repository </a:t>
            </a:r>
            <a:r>
              <a:rPr lang="en-US" dirty="0"/>
              <a:t>that have updated their content since </a:t>
            </a:r>
            <a:r>
              <a:rPr lang="en-US" b="1" dirty="0"/>
              <a:t>1 October 2014 </a:t>
            </a:r>
            <a:r>
              <a:rPr lang="en-US" dirty="0"/>
              <a:t>have had their information migrated to new Repository</a:t>
            </a:r>
          </a:p>
          <a:p>
            <a:pPr marL="342900" lvl="1" indent="-342900">
              <a:lnSpc>
                <a:spcPct val="120000"/>
              </a:lnSpc>
              <a:buFont typeface="Arial" panose="020B0604020202020204" pitchFamily="34" charset="0"/>
              <a:buChar char="•"/>
            </a:pPr>
            <a:r>
              <a:rPr lang="en-US" dirty="0" smtClean="0"/>
              <a:t>Any </a:t>
            </a:r>
            <a:r>
              <a:rPr lang="en-US" dirty="0"/>
              <a:t>firms that did not update after Oct 2014 will need to resubmit as if new</a:t>
            </a:r>
          </a:p>
          <a:p>
            <a:pPr>
              <a:lnSpc>
                <a:spcPct val="120000"/>
              </a:lnSpc>
            </a:pPr>
            <a:r>
              <a:rPr lang="en-US" sz="2800" dirty="0" smtClean="0"/>
              <a:t>Pulls business information from SAM.gov</a:t>
            </a:r>
            <a:endParaRPr lang="en-US" sz="2800" dirty="0"/>
          </a:p>
          <a:p>
            <a:pPr marL="342900" lvl="1" indent="-342900">
              <a:lnSpc>
                <a:spcPct val="120000"/>
              </a:lnSpc>
              <a:buFont typeface="Arial" panose="020B0604020202020204" pitchFamily="34" charset="0"/>
              <a:buChar char="•"/>
            </a:pPr>
            <a:r>
              <a:rPr lang="en-US" dirty="0"/>
              <a:t>SBA plans to add </a:t>
            </a:r>
            <a:r>
              <a:rPr lang="en-US" dirty="0" smtClean="0"/>
              <a:t>other </a:t>
            </a:r>
            <a:r>
              <a:rPr lang="en-US" dirty="0"/>
              <a:t>certification programs to certify.SBA.gov in the future</a:t>
            </a:r>
          </a:p>
          <a:p>
            <a:pPr>
              <a:lnSpc>
                <a:spcPct val="120000"/>
              </a:lnSpc>
            </a:pPr>
            <a:endParaRPr lang="en-US" dirty="0"/>
          </a:p>
        </p:txBody>
      </p:sp>
    </p:spTree>
    <p:extLst>
      <p:ext uri="{BB962C8B-B14F-4D97-AF65-F5344CB8AC3E}">
        <p14:creationId xmlns:p14="http://schemas.microsoft.com/office/powerpoint/2010/main" val="4217073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Certify.SBA.gov – WOSB </a:t>
            </a:r>
            <a:endParaRPr lang="en-US" dirty="0"/>
          </a:p>
        </p:txBody>
      </p:sp>
      <p:sp>
        <p:nvSpPr>
          <p:cNvPr id="5" name="Content Placeholder 4"/>
          <p:cNvSpPr>
            <a:spLocks noGrp="1"/>
          </p:cNvSpPr>
          <p:nvPr>
            <p:ph idx="1"/>
          </p:nvPr>
        </p:nvSpPr>
        <p:spPr>
          <a:xfrm>
            <a:off x="457200" y="1874837"/>
            <a:ext cx="8229600" cy="4525963"/>
          </a:xfrm>
        </p:spPr>
        <p:txBody>
          <a:bodyPr>
            <a:normAutofit fontScale="85000" lnSpcReduction="10000"/>
          </a:bodyPr>
          <a:lstStyle/>
          <a:p>
            <a:pPr>
              <a:lnSpc>
                <a:spcPct val="120000"/>
              </a:lnSpc>
            </a:pPr>
            <a:r>
              <a:rPr lang="en-US" sz="2800" dirty="0" smtClean="0"/>
              <a:t>Forms are completed online - No longer required to upload WOSB Program Certifications (SBA Forms 2413 </a:t>
            </a:r>
            <a:r>
              <a:rPr lang="en-US" sz="2800" smtClean="0"/>
              <a:t>and 2414</a:t>
            </a:r>
            <a:r>
              <a:rPr lang="en-US" sz="2800" dirty="0" smtClean="0"/>
              <a:t>) and Personal Financial Statement (SBA Form 413)</a:t>
            </a:r>
          </a:p>
          <a:p>
            <a:pPr>
              <a:lnSpc>
                <a:spcPct val="120000"/>
              </a:lnSpc>
            </a:pPr>
            <a:r>
              <a:rPr lang="en-US" sz="2800" dirty="0" smtClean="0"/>
              <a:t>Certification questions are filtered by business organization</a:t>
            </a:r>
          </a:p>
          <a:p>
            <a:pPr>
              <a:lnSpc>
                <a:spcPct val="120000"/>
              </a:lnSpc>
            </a:pPr>
            <a:r>
              <a:rPr lang="en-US" sz="2800" dirty="0" smtClean="0"/>
              <a:t>Must complete WOSB or EDWOSB certification questionnaire (or application) and add documents to the question when prompted – To be reviewed by CO when in line for award</a:t>
            </a:r>
          </a:p>
          <a:p>
            <a:pPr>
              <a:lnSpc>
                <a:spcPct val="120000"/>
              </a:lnSpc>
            </a:pPr>
            <a:r>
              <a:rPr lang="en-US" sz="2800" dirty="0" smtClean="0"/>
              <a:t>Only owner/officer authorized to certify on behalf of company should create account</a:t>
            </a:r>
          </a:p>
          <a:p>
            <a:pPr>
              <a:lnSpc>
                <a:spcPct val="120000"/>
              </a:lnSpc>
            </a:pPr>
            <a:endParaRPr lang="en-US" sz="2800" dirty="0"/>
          </a:p>
        </p:txBody>
      </p:sp>
    </p:spTree>
    <p:extLst>
      <p:ext uri="{BB962C8B-B14F-4D97-AF65-F5344CB8AC3E}">
        <p14:creationId xmlns:p14="http://schemas.microsoft.com/office/powerpoint/2010/main" val="1219618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 Home Page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52" y="1981200"/>
            <a:ext cx="9070332" cy="4538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Callout 3"/>
          <p:cNvSpPr/>
          <p:nvPr/>
        </p:nvSpPr>
        <p:spPr>
          <a:xfrm>
            <a:off x="4419600" y="4648200"/>
            <a:ext cx="2057400" cy="1600200"/>
          </a:xfrm>
          <a:prstGeom prst="righ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associate business with SAM</a:t>
            </a:r>
            <a:endParaRPr lang="en-US" dirty="0"/>
          </a:p>
        </p:txBody>
      </p:sp>
      <p:sp>
        <p:nvSpPr>
          <p:cNvPr id="5" name="Down Arrow Callout 4"/>
          <p:cNvSpPr/>
          <p:nvPr/>
        </p:nvSpPr>
        <p:spPr>
          <a:xfrm>
            <a:off x="6705600" y="2819400"/>
            <a:ext cx="1828800" cy="1828800"/>
          </a:xfrm>
          <a:prstGeom prst="down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to log in after business is associated with SAM</a:t>
            </a:r>
            <a:endParaRPr lang="en-US" dirty="0"/>
          </a:p>
        </p:txBody>
      </p:sp>
      <p:sp>
        <p:nvSpPr>
          <p:cNvPr id="6" name="Up Arrow Callout 5"/>
          <p:cNvSpPr/>
          <p:nvPr/>
        </p:nvSpPr>
        <p:spPr>
          <a:xfrm>
            <a:off x="1066800" y="2590799"/>
            <a:ext cx="1600200" cy="1828801"/>
          </a:xfrm>
          <a:prstGeom prst="up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Take a quiz to identify your eligibility for SBA certification programs</a:t>
            </a:r>
            <a:endParaRPr lang="en-US" sz="1400" dirty="0"/>
          </a:p>
        </p:txBody>
      </p:sp>
      <p:sp>
        <p:nvSpPr>
          <p:cNvPr id="7" name="Down Arrow Callout 6"/>
          <p:cNvSpPr/>
          <p:nvPr/>
        </p:nvSpPr>
        <p:spPr>
          <a:xfrm>
            <a:off x="304800" y="914400"/>
            <a:ext cx="1371600" cy="1447799"/>
          </a:xfrm>
          <a:prstGeom prst="down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View required documents</a:t>
            </a:r>
            <a:endParaRPr lang="en-US" sz="1600" dirty="0"/>
          </a:p>
        </p:txBody>
      </p:sp>
    </p:spTree>
    <p:extLst>
      <p:ext uri="{BB962C8B-B14F-4D97-AF65-F5344CB8AC3E}">
        <p14:creationId xmlns:p14="http://schemas.microsoft.com/office/powerpoint/2010/main" val="390922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Certify – Help Page </a:t>
            </a:r>
            <a:endParaRPr lang="en-US" sz="1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0974"/>
            <a:ext cx="9094562" cy="404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276600" y="3922287"/>
            <a:ext cx="1905000" cy="192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Callout 5"/>
          <p:cNvSpPr/>
          <p:nvPr/>
        </p:nvSpPr>
        <p:spPr>
          <a:xfrm>
            <a:off x="2876550" y="4114800"/>
            <a:ext cx="2705100" cy="886428"/>
          </a:xfrm>
          <a:prstGeom prst="up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F0000"/>
                </a:solidFill>
              </a:rPr>
              <a:t>WOSB Certify User Guide</a:t>
            </a:r>
          </a:p>
        </p:txBody>
      </p:sp>
    </p:spTree>
    <p:extLst>
      <p:ext uri="{BB962C8B-B14F-4D97-AF65-F5344CB8AC3E}">
        <p14:creationId xmlns:p14="http://schemas.microsoft.com/office/powerpoint/2010/main" val="4055220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Certify – Creating Account</a:t>
            </a:r>
            <a:endParaRPr lang="en-US" sz="1800" dirty="0"/>
          </a:p>
        </p:txBody>
      </p:sp>
      <p:pic>
        <p:nvPicPr>
          <p:cNvPr id="5" name="Picture 4"/>
          <p:cNvPicPr/>
          <p:nvPr/>
        </p:nvPicPr>
        <p:blipFill>
          <a:blip r:embed="rId3"/>
          <a:stretch>
            <a:fillRect/>
          </a:stretch>
        </p:blipFill>
        <p:spPr>
          <a:xfrm>
            <a:off x="914400" y="1752600"/>
            <a:ext cx="7239000" cy="5029200"/>
          </a:xfrm>
          <a:prstGeom prst="rect">
            <a:avLst/>
          </a:prstGeom>
        </p:spPr>
      </p:pic>
    </p:spTree>
    <p:extLst>
      <p:ext uri="{BB962C8B-B14F-4D97-AF65-F5344CB8AC3E}">
        <p14:creationId xmlns:p14="http://schemas.microsoft.com/office/powerpoint/2010/main" val="3848965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Certify – Creating Password</a:t>
            </a:r>
            <a:endParaRPr lang="en-US" sz="1800" dirty="0"/>
          </a:p>
        </p:txBody>
      </p:sp>
      <p:pic>
        <p:nvPicPr>
          <p:cNvPr id="5" name="Picture 4"/>
          <p:cNvPicPr/>
          <p:nvPr/>
        </p:nvPicPr>
        <p:blipFill>
          <a:blip r:embed="rId3"/>
          <a:stretch>
            <a:fillRect/>
          </a:stretch>
        </p:blipFill>
        <p:spPr>
          <a:xfrm>
            <a:off x="1576086" y="1752600"/>
            <a:ext cx="6043914" cy="5029200"/>
          </a:xfrm>
          <a:prstGeom prst="rect">
            <a:avLst/>
          </a:prstGeom>
        </p:spPr>
      </p:pic>
    </p:spTree>
    <p:extLst>
      <p:ext uri="{BB962C8B-B14F-4D97-AF65-F5344CB8AC3E}">
        <p14:creationId xmlns:p14="http://schemas.microsoft.com/office/powerpoint/2010/main" val="4168678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Certify – Connecting Business Profile</a:t>
            </a:r>
            <a:endParaRPr lang="en-US" sz="1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66800" y="1778083"/>
            <a:ext cx="7239000" cy="4945842"/>
          </a:xfrm>
          <a:prstGeom prst="rect">
            <a:avLst/>
          </a:prstGeom>
          <a:ln>
            <a:solidFill>
              <a:srgbClr val="0070C0"/>
            </a:solidFill>
          </a:ln>
        </p:spPr>
      </p:pic>
    </p:spTree>
    <p:extLst>
      <p:ext uri="{BB962C8B-B14F-4D97-AF65-F5344CB8AC3E}">
        <p14:creationId xmlns:p14="http://schemas.microsoft.com/office/powerpoint/2010/main" val="2090080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Overview of the </a:t>
            </a:r>
            <a:r>
              <a:rPr lang="en-US" sz="3600" b="1" dirty="0" smtClean="0"/>
              <a:t>WOSB </a:t>
            </a:r>
            <a:br>
              <a:rPr lang="en-US" sz="3600" b="1" dirty="0" smtClean="0"/>
            </a:br>
            <a:r>
              <a:rPr lang="en-US" sz="3600" b="1" dirty="0" smtClean="0"/>
              <a:t>Federal </a:t>
            </a:r>
            <a:r>
              <a:rPr lang="en-US" sz="3600" b="1" dirty="0"/>
              <a:t>Contract Program</a:t>
            </a:r>
            <a:endParaRPr lang="en-US" sz="4800" b="1" dirty="0"/>
          </a:p>
        </p:txBody>
      </p:sp>
      <p:sp>
        <p:nvSpPr>
          <p:cNvPr id="3" name="Content Placeholder 2"/>
          <p:cNvSpPr>
            <a:spLocks noGrp="1"/>
          </p:cNvSpPr>
          <p:nvPr>
            <p:ph idx="1"/>
          </p:nvPr>
        </p:nvSpPr>
        <p:spPr>
          <a:xfrm>
            <a:off x="457200" y="2057400"/>
            <a:ext cx="8229600" cy="4221163"/>
          </a:xfrm>
        </p:spPr>
        <p:txBody>
          <a:bodyPr>
            <a:noAutofit/>
          </a:bodyPr>
          <a:lstStyle/>
          <a:p>
            <a:r>
              <a:rPr lang="en-US" dirty="0" smtClean="0"/>
              <a:t>The WOSB Federal Contract Program allows Contracting Officers (COs) to </a:t>
            </a:r>
            <a:r>
              <a:rPr lang="en-US" b="1" i="1" dirty="0" smtClean="0"/>
              <a:t>set aside contracts </a:t>
            </a:r>
            <a:r>
              <a:rPr lang="en-US" dirty="0" smtClean="0"/>
              <a:t>for WOSBs (including EDWOSBs) under certain conditions</a:t>
            </a:r>
          </a:p>
          <a:p>
            <a:r>
              <a:rPr lang="en-US" dirty="0" smtClean="0"/>
              <a:t>As of December 2015, it also allows COs to make </a:t>
            </a:r>
            <a:r>
              <a:rPr lang="en-US" b="1" i="1" dirty="0" smtClean="0"/>
              <a:t>sole source awards </a:t>
            </a:r>
            <a:r>
              <a:rPr lang="en-US" dirty="0" smtClean="0"/>
              <a:t>to WOSBs </a:t>
            </a:r>
            <a:r>
              <a:rPr lang="en-US" dirty="0"/>
              <a:t>(including EDWOSBs) under </a:t>
            </a:r>
            <a:r>
              <a:rPr lang="en-US" dirty="0" smtClean="0"/>
              <a:t>specific circumstances</a:t>
            </a:r>
          </a:p>
        </p:txBody>
      </p:sp>
      <p:sp>
        <p:nvSpPr>
          <p:cNvPr id="5" name="Slide Number Placeholder 11"/>
          <p:cNvSpPr>
            <a:spLocks noGrp="1"/>
          </p:cNvSpPr>
          <p:nvPr>
            <p:ph type="sldNum" sz="quarter" idx="12"/>
          </p:nvPr>
        </p:nvSpPr>
        <p:spPr bwMode="auto">
          <a:xfrm>
            <a:off x="7467600" y="6597650"/>
            <a:ext cx="16764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F108063E-6BAA-49BC-A075-231C67418D29}" type="slidenum">
              <a:rPr lang="en-US" sz="1200" smtClean="0">
                <a:latin typeface="Calibri" pitchFamily="34" charset="0"/>
              </a:rPr>
              <a:pPr eaLnBrk="1" hangingPunct="1"/>
              <a:t>3</a:t>
            </a:fld>
            <a:endParaRPr lang="en-US" sz="1200" smtClean="0">
              <a:latin typeface="Calibri" pitchFamily="34" charset="0"/>
            </a:endParaRPr>
          </a:p>
        </p:txBody>
      </p:sp>
    </p:spTree>
    <p:extLst>
      <p:ext uri="{BB962C8B-B14F-4D97-AF65-F5344CB8AC3E}">
        <p14:creationId xmlns:p14="http://schemas.microsoft.com/office/powerpoint/2010/main" val="5221582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16" y="2338649"/>
            <a:ext cx="8696446" cy="3509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Certify Dashboard</a:t>
            </a:r>
            <a:endParaRPr lang="en-US" dirty="0"/>
          </a:p>
        </p:txBody>
      </p:sp>
      <p:sp>
        <p:nvSpPr>
          <p:cNvPr id="5" name="Up Arrow Callout 4"/>
          <p:cNvSpPr/>
          <p:nvPr/>
        </p:nvSpPr>
        <p:spPr>
          <a:xfrm>
            <a:off x="1969822" y="2592647"/>
            <a:ext cx="1265106" cy="1524000"/>
          </a:xfrm>
          <a:prstGeom prst="up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start self-certifications</a:t>
            </a:r>
            <a:endParaRPr lang="en-US" sz="1400" dirty="0"/>
          </a:p>
        </p:txBody>
      </p:sp>
      <p:sp>
        <p:nvSpPr>
          <p:cNvPr id="11" name="Down Arrow Callout 10"/>
          <p:cNvSpPr/>
          <p:nvPr/>
        </p:nvSpPr>
        <p:spPr>
          <a:xfrm>
            <a:off x="4076700" y="1000658"/>
            <a:ext cx="1295400" cy="1328992"/>
          </a:xfrm>
          <a:prstGeom prst="down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change your passphrase</a:t>
            </a:r>
            <a:endParaRPr lang="en-US" sz="1400" dirty="0"/>
          </a:p>
        </p:txBody>
      </p:sp>
      <p:sp>
        <p:nvSpPr>
          <p:cNvPr id="12" name="Up Arrow Callout 11"/>
          <p:cNvSpPr/>
          <p:nvPr/>
        </p:nvSpPr>
        <p:spPr>
          <a:xfrm>
            <a:off x="7543800" y="2569498"/>
            <a:ext cx="1066800" cy="1524000"/>
          </a:xfrm>
          <a:prstGeom prst="up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view helpful info &amp; user guides</a:t>
            </a:r>
            <a:endParaRPr lang="en-US" sz="1400" dirty="0"/>
          </a:p>
        </p:txBody>
      </p:sp>
      <p:sp>
        <p:nvSpPr>
          <p:cNvPr id="13" name="Down Arrow Callout 12"/>
          <p:cNvSpPr/>
          <p:nvPr/>
        </p:nvSpPr>
        <p:spPr>
          <a:xfrm>
            <a:off x="2590800" y="1009657"/>
            <a:ext cx="1295400" cy="1328992"/>
          </a:xfrm>
          <a:prstGeom prst="down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approve or deny CO request</a:t>
            </a:r>
            <a:endParaRPr lang="en-US" sz="1400" dirty="0"/>
          </a:p>
        </p:txBody>
      </p:sp>
      <p:sp>
        <p:nvSpPr>
          <p:cNvPr id="14" name="Up Arrow Callout 13"/>
          <p:cNvSpPr/>
          <p:nvPr/>
        </p:nvSpPr>
        <p:spPr>
          <a:xfrm>
            <a:off x="3515810" y="2569498"/>
            <a:ext cx="1066800" cy="1524000"/>
          </a:xfrm>
          <a:prstGeom prst="up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 store and maintain documents</a:t>
            </a:r>
            <a:endParaRPr lang="en-US" sz="1400" dirty="0"/>
          </a:p>
        </p:txBody>
      </p:sp>
    </p:spTree>
    <p:extLst>
      <p:ext uri="{BB962C8B-B14F-4D97-AF65-F5344CB8AC3E}">
        <p14:creationId xmlns:p14="http://schemas.microsoft.com/office/powerpoint/2010/main" val="1215269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167" r="11088"/>
          <a:stretch/>
        </p:blipFill>
        <p:spPr bwMode="auto">
          <a:xfrm>
            <a:off x="497470" y="1905000"/>
            <a:ext cx="7960730" cy="434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Certify - Programs</a:t>
            </a:r>
            <a:endParaRPr lang="en-US" dirty="0"/>
          </a:p>
        </p:txBody>
      </p:sp>
      <p:sp>
        <p:nvSpPr>
          <p:cNvPr id="4" name="Left Arrow Callout 3"/>
          <p:cNvSpPr/>
          <p:nvPr/>
        </p:nvSpPr>
        <p:spPr>
          <a:xfrm>
            <a:off x="2819400" y="5181600"/>
            <a:ext cx="2286000" cy="1143000"/>
          </a:xfrm>
          <a:prstGeom prst="lef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here to complete certification questionnaire</a:t>
            </a:r>
            <a:endParaRPr lang="en-US" sz="1600" dirty="0"/>
          </a:p>
        </p:txBody>
      </p:sp>
    </p:spTree>
    <p:extLst>
      <p:ext uri="{BB962C8B-B14F-4D97-AF65-F5344CB8AC3E}">
        <p14:creationId xmlns:p14="http://schemas.microsoft.com/office/powerpoint/2010/main" val="326109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039"/>
          <a:stretch/>
        </p:blipFill>
        <p:spPr bwMode="auto">
          <a:xfrm>
            <a:off x="876301" y="1752600"/>
            <a:ext cx="5448300" cy="4863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Certify - Programs</a:t>
            </a:r>
            <a:endParaRPr lang="en-US" dirty="0"/>
          </a:p>
        </p:txBody>
      </p:sp>
      <p:sp>
        <p:nvSpPr>
          <p:cNvPr id="4" name="Left Arrow Callout 3"/>
          <p:cNvSpPr/>
          <p:nvPr/>
        </p:nvSpPr>
        <p:spPr>
          <a:xfrm>
            <a:off x="1665550" y="6073974"/>
            <a:ext cx="2677850" cy="708791"/>
          </a:xfrm>
          <a:prstGeom prst="lef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here to continue.</a:t>
            </a:r>
            <a:endParaRPr lang="en-US" sz="1600" dirty="0"/>
          </a:p>
        </p:txBody>
      </p:sp>
    </p:spTree>
    <p:extLst>
      <p:ext uri="{BB962C8B-B14F-4D97-AF65-F5344CB8AC3E}">
        <p14:creationId xmlns:p14="http://schemas.microsoft.com/office/powerpoint/2010/main" val="2449884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 Programs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1" y="2047753"/>
            <a:ext cx="8058917"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Callout 5"/>
          <p:cNvSpPr/>
          <p:nvPr/>
        </p:nvSpPr>
        <p:spPr>
          <a:xfrm>
            <a:off x="4388252" y="3352799"/>
            <a:ext cx="2209800" cy="1186149"/>
          </a:xfrm>
          <a:prstGeom prst="lef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Click on the active link to add documents.</a:t>
            </a:r>
            <a:endParaRPr lang="en-US" sz="1600" dirty="0"/>
          </a:p>
        </p:txBody>
      </p:sp>
    </p:spTree>
    <p:extLst>
      <p:ext uri="{BB962C8B-B14F-4D97-AF65-F5344CB8AC3E}">
        <p14:creationId xmlns:p14="http://schemas.microsoft.com/office/powerpoint/2010/main" val="3795096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 Programs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60" b="3053"/>
          <a:stretch/>
        </p:blipFill>
        <p:spPr bwMode="auto">
          <a:xfrm>
            <a:off x="914400" y="1849056"/>
            <a:ext cx="6705599" cy="4780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Callout 4"/>
          <p:cNvSpPr/>
          <p:nvPr/>
        </p:nvSpPr>
        <p:spPr>
          <a:xfrm>
            <a:off x="5242367" y="3017389"/>
            <a:ext cx="2362199" cy="1186149"/>
          </a:xfrm>
          <a:prstGeom prst="lef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You may add documents by clicking either button. </a:t>
            </a:r>
            <a:endParaRPr lang="en-US" sz="1600" dirty="0"/>
          </a:p>
        </p:txBody>
      </p:sp>
    </p:spTree>
    <p:extLst>
      <p:ext uri="{BB962C8B-B14F-4D97-AF65-F5344CB8AC3E}">
        <p14:creationId xmlns:p14="http://schemas.microsoft.com/office/powerpoint/2010/main" val="19880868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 Documents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79" y="2514600"/>
            <a:ext cx="8893221" cy="295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Callout 3"/>
          <p:cNvSpPr/>
          <p:nvPr/>
        </p:nvSpPr>
        <p:spPr>
          <a:xfrm>
            <a:off x="3131159" y="2024349"/>
            <a:ext cx="3200400" cy="1524000"/>
          </a:xfrm>
          <a:prstGeom prst="left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 store &amp; maintain your documents but CO has no visibility of the documents</a:t>
            </a:r>
            <a:endParaRPr lang="en-US" sz="1600" dirty="0"/>
          </a:p>
        </p:txBody>
      </p:sp>
    </p:spTree>
    <p:extLst>
      <p:ext uri="{BB962C8B-B14F-4D97-AF65-F5344CB8AC3E}">
        <p14:creationId xmlns:p14="http://schemas.microsoft.com/office/powerpoint/2010/main" val="2678296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981200"/>
            <a:ext cx="867727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Certify - Business</a:t>
            </a:r>
            <a:endParaRPr lang="en-US" dirty="0"/>
          </a:p>
        </p:txBody>
      </p:sp>
      <p:sp>
        <p:nvSpPr>
          <p:cNvPr id="3" name="Up Arrow Callout 2"/>
          <p:cNvSpPr/>
          <p:nvPr/>
        </p:nvSpPr>
        <p:spPr>
          <a:xfrm>
            <a:off x="152400" y="3276600"/>
            <a:ext cx="2057400" cy="1524000"/>
          </a:xfrm>
          <a:prstGeom prst="upArrow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To view &amp; approve/reject CO account access request</a:t>
            </a:r>
            <a:endParaRPr lang="en-US" sz="1600" dirty="0"/>
          </a:p>
        </p:txBody>
      </p:sp>
    </p:spTree>
    <p:extLst>
      <p:ext uri="{BB962C8B-B14F-4D97-AF65-F5344CB8AC3E}">
        <p14:creationId xmlns:p14="http://schemas.microsoft.com/office/powerpoint/2010/main" val="31925781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Certify - Profile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838325"/>
            <a:ext cx="876300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949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828800"/>
            <a:ext cx="7772400" cy="1362075"/>
          </a:xfrm>
        </p:spPr>
        <p:txBody>
          <a:bodyPr>
            <a:noAutofit/>
          </a:bodyPr>
          <a:lstStyle/>
          <a:p>
            <a:pPr algn="ctr"/>
            <a:r>
              <a:rPr lang="en-US" sz="4800" dirty="0" smtClean="0"/>
              <a:t>WOSB eligibility examinations and protests</a:t>
            </a:r>
            <a:br>
              <a:rPr lang="en-US" sz="4800" dirty="0" smtClean="0"/>
            </a:br>
            <a:endParaRPr lang="en-US" dirty="0"/>
          </a:p>
        </p:txBody>
      </p:sp>
      <p:sp>
        <p:nvSpPr>
          <p:cNvPr id="10" name="Text Placeholder 9"/>
          <p:cNvSpPr>
            <a:spLocks noGrp="1"/>
          </p:cNvSpPr>
          <p:nvPr>
            <p:ph type="body" idx="1"/>
          </p:nvPr>
        </p:nvSpPr>
        <p:spPr>
          <a:xfrm>
            <a:off x="722313" y="3952875"/>
            <a:ext cx="6821487" cy="454025"/>
          </a:xfrm>
        </p:spPr>
        <p:txBody>
          <a:bodyPr/>
          <a:lstStyle/>
          <a:p>
            <a:pPr algn="r"/>
            <a:r>
              <a:rPr lang="en-US" dirty="0"/>
              <a:t>13 CFR § 127 </a:t>
            </a:r>
            <a:r>
              <a:rPr lang="en-US" dirty="0" smtClean="0"/>
              <a:t>Subparts D, F &amp;G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575560" cy="1135380"/>
          </a:xfrm>
          <a:prstGeom prst="rect">
            <a:avLst/>
          </a:prstGeom>
        </p:spPr>
      </p:pic>
    </p:spTree>
    <p:extLst>
      <p:ext uri="{BB962C8B-B14F-4D97-AF65-F5344CB8AC3E}">
        <p14:creationId xmlns:p14="http://schemas.microsoft.com/office/powerpoint/2010/main" val="2551845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648200" y="2590800"/>
            <a:ext cx="419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smtClean="0">
                <a:latin typeface="Calibri" pitchFamily="34" charset="0"/>
              </a:rPr>
              <a:t>Protests</a:t>
            </a:r>
            <a:endParaRPr lang="en-US" sz="2000" b="1" i="1" dirty="0">
              <a:latin typeface="Calibri" pitchFamily="34" charset="0"/>
            </a:endParaRPr>
          </a:p>
        </p:txBody>
      </p:sp>
      <p:sp>
        <p:nvSpPr>
          <p:cNvPr id="19" name="Rectangle 18"/>
          <p:cNvSpPr/>
          <p:nvPr/>
        </p:nvSpPr>
        <p:spPr>
          <a:xfrm>
            <a:off x="228600" y="2590800"/>
            <a:ext cx="419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i="1" dirty="0" smtClean="0">
                <a:latin typeface="Calibri" pitchFamily="34" charset="0"/>
              </a:rPr>
              <a:t>Eligibility Examinations</a:t>
            </a:r>
            <a:endParaRPr lang="en-US" sz="2000" b="1" i="1" dirty="0">
              <a:latin typeface="Calibri" pitchFamily="34" charset="0"/>
            </a:endParaRPr>
          </a:p>
        </p:txBody>
      </p:sp>
      <p:sp>
        <p:nvSpPr>
          <p:cNvPr id="13" name="Title 1"/>
          <p:cNvSpPr>
            <a:spLocks noGrp="1"/>
          </p:cNvSpPr>
          <p:nvPr>
            <p:ph type="title"/>
          </p:nvPr>
        </p:nvSpPr>
        <p:spPr>
          <a:xfrm>
            <a:off x="2248694" y="152400"/>
            <a:ext cx="6209506" cy="1143000"/>
          </a:xfrm>
        </p:spPr>
        <p:txBody>
          <a:bodyPr>
            <a:normAutofit/>
          </a:bodyPr>
          <a:lstStyle/>
          <a:p>
            <a:pPr eaLnBrk="1" fontAlgn="auto" hangingPunct="1">
              <a:spcAft>
                <a:spcPts val="0"/>
              </a:spcAft>
              <a:defRPr/>
            </a:pPr>
            <a:r>
              <a:rPr lang="en-US" sz="3600" b="1" dirty="0" smtClean="0"/>
              <a:t>Eligibility Exams and Protests</a:t>
            </a:r>
            <a:endParaRPr lang="en-US" sz="3600" b="1" dirty="0"/>
          </a:p>
        </p:txBody>
      </p:sp>
      <p:sp>
        <p:nvSpPr>
          <p:cNvPr id="33800" name="Content Placeholder 4"/>
          <p:cNvSpPr>
            <a:spLocks noGrp="1"/>
          </p:cNvSpPr>
          <p:nvPr>
            <p:ph sz="quarter" idx="4294967295"/>
          </p:nvPr>
        </p:nvSpPr>
        <p:spPr>
          <a:xfrm>
            <a:off x="227013" y="3048000"/>
            <a:ext cx="4040187" cy="2590800"/>
          </a:xfrm>
        </p:spPr>
        <p:txBody>
          <a:bodyPr/>
          <a:lstStyle/>
          <a:p>
            <a:pPr marL="290513" indent="-180975" eaLnBrk="1" hangingPunct="1">
              <a:spcBef>
                <a:spcPts val="600"/>
              </a:spcBef>
            </a:pPr>
            <a:r>
              <a:rPr lang="en-US" sz="1600" dirty="0" smtClean="0">
                <a:latin typeface="Calibri" pitchFamily="34" charset="0"/>
                <a:cs typeface="Times New Roman" pitchFamily="18" charset="0"/>
              </a:rPr>
              <a:t>SBA will conduct regular reviews of firms who have self-certified and obtained third party certification</a:t>
            </a:r>
          </a:p>
          <a:p>
            <a:pPr marL="290513" indent="-180975" eaLnBrk="1" hangingPunct="1">
              <a:spcBef>
                <a:spcPts val="600"/>
              </a:spcBef>
            </a:pPr>
            <a:r>
              <a:rPr lang="en-US" sz="1600" dirty="0" smtClean="0">
                <a:latin typeface="Calibri" pitchFamily="34" charset="0"/>
                <a:cs typeface="Times New Roman" pitchFamily="18" charset="0"/>
              </a:rPr>
              <a:t>A review will involve evaluation of documents uploaded in the repository and SBA may request additional documents and perform a site visit</a:t>
            </a:r>
          </a:p>
        </p:txBody>
      </p:sp>
      <p:sp>
        <p:nvSpPr>
          <p:cNvPr id="33801" name="Content Placeholder 5"/>
          <p:cNvSpPr>
            <a:spLocks noGrp="1"/>
          </p:cNvSpPr>
          <p:nvPr>
            <p:ph sz="quarter" idx="4294967295"/>
          </p:nvPr>
        </p:nvSpPr>
        <p:spPr>
          <a:xfrm>
            <a:off x="4572000" y="2971800"/>
            <a:ext cx="4343400" cy="3429000"/>
          </a:xfrm>
        </p:spPr>
        <p:txBody>
          <a:bodyPr/>
          <a:lstStyle/>
          <a:p>
            <a:pPr marL="290513" indent="-180975" eaLnBrk="1" hangingPunct="1">
              <a:spcBef>
                <a:spcPts val="600"/>
              </a:spcBef>
            </a:pPr>
            <a:r>
              <a:rPr lang="en-US" sz="1600" dirty="0" smtClean="0">
                <a:latin typeface="Calibri" pitchFamily="34" charset="0"/>
                <a:cs typeface="Times New Roman" pitchFamily="18" charset="0"/>
              </a:rPr>
              <a:t>SBA may investigate the accuracy of any certification or representation made as it relates to a specific WOSB/EDWOSB contract</a:t>
            </a:r>
          </a:p>
          <a:p>
            <a:pPr marL="290513" indent="-180975" eaLnBrk="1" hangingPunct="1">
              <a:spcBef>
                <a:spcPts val="600"/>
              </a:spcBef>
            </a:pPr>
            <a:r>
              <a:rPr lang="en-US" sz="1600" dirty="0" smtClean="0">
                <a:latin typeface="Calibri" pitchFamily="34" charset="0"/>
                <a:cs typeface="Times New Roman" pitchFamily="18" charset="0"/>
              </a:rPr>
              <a:t>Only an interested party, SBA or a contracting officer may submit a protest </a:t>
            </a:r>
          </a:p>
          <a:p>
            <a:pPr marL="290513" indent="-180975" eaLnBrk="1" hangingPunct="1">
              <a:spcBef>
                <a:spcPts val="600"/>
              </a:spcBef>
            </a:pPr>
            <a:r>
              <a:rPr lang="en-US" sz="1600" dirty="0" smtClean="0">
                <a:latin typeface="Calibri" pitchFamily="34" charset="0"/>
                <a:cs typeface="Times New Roman" pitchFamily="18" charset="0"/>
              </a:rPr>
              <a:t>A protest must be submitted to the contracting officer within certain timeframes</a:t>
            </a:r>
          </a:p>
          <a:p>
            <a:pPr marL="528638" lvl="2" indent="-180975" eaLnBrk="1" hangingPunct="1">
              <a:spcBef>
                <a:spcPct val="0"/>
              </a:spcBef>
            </a:pPr>
            <a:r>
              <a:rPr lang="en-US" sz="1400" dirty="0" smtClean="0">
                <a:latin typeface="Calibri" pitchFamily="34" charset="0"/>
                <a:cs typeface="Times New Roman" pitchFamily="18" charset="0"/>
              </a:rPr>
              <a:t>Can only protest the ownership, control and economic disadvantage requirements</a:t>
            </a:r>
          </a:p>
          <a:p>
            <a:pPr marL="528638" lvl="2" indent="-180975" eaLnBrk="1" hangingPunct="1">
              <a:spcBef>
                <a:spcPct val="0"/>
              </a:spcBef>
            </a:pPr>
            <a:r>
              <a:rPr lang="en-US" sz="1400" dirty="0" smtClean="0">
                <a:latin typeface="Calibri" pitchFamily="34" charset="0"/>
                <a:cs typeface="Times New Roman" pitchFamily="18" charset="0"/>
              </a:rPr>
              <a:t>Size protests are handled under 13 C.F.R. part 121</a:t>
            </a:r>
          </a:p>
          <a:p>
            <a:pPr marL="290513" indent="-180975" eaLnBrk="1" hangingPunct="1">
              <a:spcBef>
                <a:spcPts val="600"/>
              </a:spcBef>
            </a:pPr>
            <a:r>
              <a:rPr lang="en-US" sz="1600" dirty="0" smtClean="0">
                <a:latin typeface="Calibri" pitchFamily="34" charset="0"/>
                <a:cs typeface="Times New Roman" pitchFamily="18" charset="0"/>
              </a:rPr>
              <a:t>SBA reviews each protest and makes a final decision, which may be appealed to the Office of Hearings </a:t>
            </a:r>
            <a:r>
              <a:rPr lang="en-US" sz="1600" smtClean="0">
                <a:latin typeface="Calibri" pitchFamily="34" charset="0"/>
                <a:cs typeface="Times New Roman" pitchFamily="18" charset="0"/>
              </a:rPr>
              <a:t>and Appeals. </a:t>
            </a:r>
            <a:endParaRPr lang="en-US" sz="1600" dirty="0" smtClean="0">
              <a:latin typeface="Calibri" pitchFamily="34" charset="0"/>
              <a:cs typeface="Times New Roman" pitchFamily="18" charset="0"/>
            </a:endParaRPr>
          </a:p>
        </p:txBody>
      </p:sp>
      <p:sp>
        <p:nvSpPr>
          <p:cNvPr id="22" name="Rounded Rectangle 21"/>
          <p:cNvSpPr/>
          <p:nvPr/>
        </p:nvSpPr>
        <p:spPr bwMode="auto">
          <a:xfrm>
            <a:off x="228600" y="5715000"/>
            <a:ext cx="4191000" cy="990600"/>
          </a:xfrm>
          <a:prstGeom prst="round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lIns="45720" rIns="45720" anchor="ctr"/>
          <a:lstStyle/>
          <a:p>
            <a:pPr algn="ctr">
              <a:defRPr/>
            </a:pPr>
            <a:r>
              <a:rPr lang="en-US" dirty="0">
                <a:solidFill>
                  <a:schemeClr val="bg1"/>
                </a:solidFill>
                <a:latin typeface="Calibri" pitchFamily="34" charset="0"/>
                <a:cs typeface="Times New Roman" pitchFamily="18" charset="0"/>
              </a:rPr>
              <a:t>Any WOSB/EDWOSB found to be </a:t>
            </a:r>
            <a:r>
              <a:rPr lang="en-US" dirty="0" smtClean="0">
                <a:solidFill>
                  <a:schemeClr val="bg1"/>
                </a:solidFill>
                <a:latin typeface="Calibri" pitchFamily="34" charset="0"/>
                <a:cs typeface="Times New Roman" pitchFamily="18" charset="0"/>
              </a:rPr>
              <a:t>ineligible </a:t>
            </a:r>
            <a:r>
              <a:rPr lang="en-US" b="1" i="1" dirty="0">
                <a:solidFill>
                  <a:schemeClr val="bg1"/>
                </a:solidFill>
                <a:latin typeface="Calibri" pitchFamily="34" charset="0"/>
                <a:cs typeface="Times New Roman" pitchFamily="18" charset="0"/>
              </a:rPr>
              <a:t>must </a:t>
            </a:r>
            <a:r>
              <a:rPr lang="en-US" b="1" i="1" dirty="0" smtClean="0">
                <a:solidFill>
                  <a:schemeClr val="bg1"/>
                </a:solidFill>
                <a:latin typeface="Calibri" pitchFamily="34" charset="0"/>
                <a:cs typeface="Times New Roman" pitchFamily="18" charset="0"/>
              </a:rPr>
              <a:t>remove </a:t>
            </a:r>
            <a:r>
              <a:rPr lang="en-US" dirty="0" smtClean="0">
                <a:solidFill>
                  <a:schemeClr val="bg1"/>
                </a:solidFill>
                <a:latin typeface="Calibri" pitchFamily="34" charset="0"/>
                <a:cs typeface="Times New Roman" pitchFamily="18" charset="0"/>
              </a:rPr>
              <a:t>designation in SAM; </a:t>
            </a:r>
            <a:br>
              <a:rPr lang="en-US" dirty="0" smtClean="0">
                <a:solidFill>
                  <a:schemeClr val="bg1"/>
                </a:solidFill>
                <a:latin typeface="Calibri" pitchFamily="34" charset="0"/>
                <a:cs typeface="Times New Roman" pitchFamily="18" charset="0"/>
              </a:rPr>
            </a:br>
            <a:r>
              <a:rPr lang="en-US" dirty="0" smtClean="0">
                <a:solidFill>
                  <a:schemeClr val="bg1"/>
                </a:solidFill>
                <a:latin typeface="Calibri" pitchFamily="34" charset="0"/>
                <a:cs typeface="Times New Roman" pitchFamily="18" charset="0"/>
              </a:rPr>
              <a:t>CO </a:t>
            </a:r>
            <a:r>
              <a:rPr lang="en-US" b="1" i="1" dirty="0" smtClean="0">
                <a:solidFill>
                  <a:schemeClr val="bg1"/>
                </a:solidFill>
                <a:latin typeface="Calibri" pitchFamily="34" charset="0"/>
                <a:cs typeface="Times New Roman" pitchFamily="18" charset="0"/>
              </a:rPr>
              <a:t>shall </a:t>
            </a:r>
            <a:r>
              <a:rPr lang="en-US" b="1" i="1" dirty="0">
                <a:solidFill>
                  <a:schemeClr val="bg1"/>
                </a:solidFill>
                <a:latin typeface="Calibri" pitchFamily="34" charset="0"/>
                <a:cs typeface="Times New Roman" pitchFamily="18" charset="0"/>
              </a:rPr>
              <a:t>not award </a:t>
            </a:r>
            <a:r>
              <a:rPr lang="en-US" dirty="0" smtClean="0">
                <a:solidFill>
                  <a:schemeClr val="bg1"/>
                </a:solidFill>
                <a:latin typeface="Calibri" pitchFamily="34" charset="0"/>
                <a:cs typeface="Times New Roman" pitchFamily="18" charset="0"/>
              </a:rPr>
              <a:t>the contract </a:t>
            </a:r>
            <a:endParaRPr lang="en-US" dirty="0">
              <a:solidFill>
                <a:schemeClr val="bg1"/>
              </a:solidFill>
              <a:latin typeface="Calibri" pitchFamily="34" charset="0"/>
              <a:cs typeface="Times New Roman" pitchFamily="18" charset="0"/>
            </a:endParaRPr>
          </a:p>
        </p:txBody>
      </p:sp>
      <p:sp>
        <p:nvSpPr>
          <p:cNvPr id="23" name="Rectangle 22"/>
          <p:cNvSpPr/>
          <p:nvPr/>
        </p:nvSpPr>
        <p:spPr>
          <a:xfrm>
            <a:off x="228600" y="2590800"/>
            <a:ext cx="4191000" cy="2971800"/>
          </a:xfrm>
          <a:prstGeom prst="rect">
            <a:avLst/>
          </a:prstGeom>
          <a:no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4648200" y="2590800"/>
            <a:ext cx="4191000" cy="3810000"/>
          </a:xfrm>
          <a:prstGeom prst="rect">
            <a:avLst/>
          </a:prstGeom>
          <a:noFill/>
          <a:ln w="1905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7" name="Content Placeholder 5"/>
          <p:cNvSpPr>
            <a:spLocks noGrp="1"/>
          </p:cNvSpPr>
          <p:nvPr>
            <p:ph sz="quarter" idx="4294967295"/>
          </p:nvPr>
        </p:nvSpPr>
        <p:spPr>
          <a:xfrm>
            <a:off x="216131" y="1828800"/>
            <a:ext cx="8534400" cy="304800"/>
          </a:xfrm>
        </p:spPr>
        <p:txBody>
          <a:bodyPr>
            <a:noAutofit/>
          </a:bodyPr>
          <a:lstStyle/>
          <a:p>
            <a:pPr marL="114300" indent="-4763" eaLnBrk="1" hangingPunct="1">
              <a:spcBef>
                <a:spcPts val="600"/>
              </a:spcBef>
              <a:buFont typeface="Wingdings 3" pitchFamily="18" charset="2"/>
              <a:buNone/>
            </a:pPr>
            <a:r>
              <a:rPr lang="en-US" sz="1800" b="1" i="1" dirty="0" smtClean="0">
                <a:solidFill>
                  <a:schemeClr val="accent1"/>
                </a:solidFill>
                <a:latin typeface="Calibri" pitchFamily="34" charset="0"/>
              </a:rPr>
              <a:t>SBA is committed to ensuring only eligible WOSBs benefit from the WOSB Federal Contract Program. T</a:t>
            </a:r>
            <a:r>
              <a:rPr lang="en-US" sz="1800" b="1" i="1" dirty="0" smtClean="0">
                <a:solidFill>
                  <a:schemeClr val="accent1"/>
                </a:solidFill>
                <a:latin typeface="Calibri" pitchFamily="34" charset="0"/>
                <a:cs typeface="Times New Roman" pitchFamily="18" charset="0"/>
              </a:rPr>
              <a:t>he following tools ensure compliance with Program requirements: </a:t>
            </a:r>
          </a:p>
        </p:txBody>
      </p:sp>
      <p:sp>
        <p:nvSpPr>
          <p:cNvPr id="11" name="Slide Number Placeholder 6"/>
          <p:cNvSpPr>
            <a:spLocks noGrp="1"/>
          </p:cNvSpPr>
          <p:nvPr>
            <p:ph type="sldNum" sz="quarter" idx="12"/>
          </p:nvPr>
        </p:nvSpPr>
        <p:spPr bwMode="auto">
          <a:xfrm>
            <a:off x="7015065" y="649008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39</a:t>
            </a:fld>
            <a:endParaRPr lang="en-US" sz="1200" dirty="0" smtClean="0">
              <a:latin typeface="Calibri" pitchFamily="34" charset="0"/>
            </a:endParaRPr>
          </a:p>
        </p:txBody>
      </p:sp>
    </p:spTree>
    <p:extLst>
      <p:ext uri="{BB962C8B-B14F-4D97-AF65-F5344CB8AC3E}">
        <p14:creationId xmlns:p14="http://schemas.microsoft.com/office/powerpoint/2010/main" val="3699980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11"/>
          <p:cNvSpPr>
            <a:spLocks noGrp="1"/>
          </p:cNvSpPr>
          <p:nvPr>
            <p:ph type="sldNum" sz="quarter" idx="12"/>
          </p:nvPr>
        </p:nvSpPr>
        <p:spPr bwMode="auto">
          <a:xfrm>
            <a:off x="8691465" y="6597650"/>
            <a:ext cx="45720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F108063E-6BAA-49BC-A075-231C67418D29}" type="slidenum">
              <a:rPr lang="en-US" sz="1200" smtClean="0">
                <a:latin typeface="Calibri" pitchFamily="34" charset="0"/>
              </a:rPr>
              <a:pPr eaLnBrk="1" hangingPunct="1"/>
              <a:t>4</a:t>
            </a:fld>
            <a:endParaRPr lang="en-US" sz="1200" smtClean="0">
              <a:latin typeface="Calibri" pitchFamily="34" charset="0"/>
            </a:endParaRPr>
          </a:p>
        </p:txBody>
      </p:sp>
      <p:sp>
        <p:nvSpPr>
          <p:cNvPr id="3" name="Title 2"/>
          <p:cNvSpPr>
            <a:spLocks noGrp="1"/>
          </p:cNvSpPr>
          <p:nvPr>
            <p:ph type="title"/>
          </p:nvPr>
        </p:nvSpPr>
        <p:spPr/>
        <p:txBody>
          <a:bodyPr>
            <a:noAutofit/>
          </a:bodyPr>
          <a:lstStyle/>
          <a:p>
            <a:r>
              <a:rPr lang="en-US" sz="3600" b="1" dirty="0" smtClean="0"/>
              <a:t>History of the WOSB Program</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975249056"/>
              </p:ext>
            </p:extLst>
          </p:nvPr>
        </p:nvGraphicFramePr>
        <p:xfrm>
          <a:off x="405882" y="1752600"/>
          <a:ext cx="8357118" cy="4740392"/>
        </p:xfrm>
        <a:graphic>
          <a:graphicData uri="http://schemas.openxmlformats.org/drawingml/2006/table">
            <a:tbl>
              <a:tblPr firstRow="1" bandRow="1">
                <a:tableStyleId>{5C22544A-7EE6-4342-B048-85BDC9FD1C3A}</a:tableStyleId>
              </a:tblPr>
              <a:tblGrid>
                <a:gridCol w="1880118"/>
                <a:gridCol w="6477000"/>
              </a:tblGrid>
              <a:tr h="428829">
                <a:tc>
                  <a:txBody>
                    <a:bodyPr/>
                    <a:lstStyle/>
                    <a:p>
                      <a:r>
                        <a:rPr lang="en-US" sz="1800" dirty="0" smtClean="0"/>
                        <a:t>Time</a:t>
                      </a:r>
                      <a:endParaRPr lang="en-US" sz="1800" b="1" dirty="0">
                        <a:latin typeface="Calibri" panose="020F0502020204030204" pitchFamily="34" charset="0"/>
                      </a:endParaRPr>
                    </a:p>
                  </a:txBody>
                  <a:tcPr/>
                </a:tc>
                <a:tc>
                  <a:txBody>
                    <a:bodyPr/>
                    <a:lstStyle/>
                    <a:p>
                      <a:r>
                        <a:rPr lang="en-US" sz="1800" dirty="0" smtClean="0"/>
                        <a:t>Event</a:t>
                      </a:r>
                      <a:endParaRPr lang="en-US" sz="1800" dirty="0">
                        <a:latin typeface="Calibri" panose="020F0502020204030204" pitchFamily="34" charset="0"/>
                      </a:endParaRPr>
                    </a:p>
                  </a:txBody>
                  <a:tcPr/>
                </a:tc>
              </a:tr>
              <a:tr h="951649">
                <a:tc>
                  <a:txBody>
                    <a:bodyPr/>
                    <a:lstStyle/>
                    <a:p>
                      <a:r>
                        <a:rPr lang="en-US" sz="1800" b="1" dirty="0" smtClean="0"/>
                        <a:t>December</a:t>
                      </a:r>
                      <a:r>
                        <a:rPr lang="en-US" sz="1800" b="1" baseline="0" dirty="0" smtClean="0"/>
                        <a:t> 2000</a:t>
                      </a:r>
                      <a:endParaRPr lang="en-US" sz="1800" b="1"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Public Law 106-554 </a:t>
                      </a:r>
                      <a:r>
                        <a:rPr lang="en-US" sz="1800" dirty="0" smtClean="0"/>
                        <a:t>establishes a women's procurement program to assist the government in meeting its 5% women-owned small business (WOSB) contracting goal.</a:t>
                      </a:r>
                      <a:endParaRPr lang="en-US" sz="1800" dirty="0" smtClean="0">
                        <a:solidFill>
                          <a:schemeClr val="tx1"/>
                        </a:solidFill>
                        <a:latin typeface="Calibri" pitchFamily="34" charset="0"/>
                      </a:endParaRPr>
                    </a:p>
                  </a:txBody>
                  <a:tcPr/>
                </a:tc>
              </a:tr>
              <a:tr h="669678">
                <a:tc>
                  <a:txBody>
                    <a:bodyPr/>
                    <a:lstStyle/>
                    <a:p>
                      <a:r>
                        <a:rPr lang="en-US" sz="1800" b="1" dirty="0" smtClean="0"/>
                        <a:t>April 2011</a:t>
                      </a:r>
                      <a:endParaRPr lang="en-US" sz="1800" b="1" dirty="0">
                        <a:latin typeface="Calibri" panose="020F0502020204030204" pitchFamily="34" charset="0"/>
                      </a:endParaRPr>
                    </a:p>
                  </a:txBody>
                  <a:tcPr/>
                </a:tc>
                <a:tc>
                  <a:txBody>
                    <a:bodyPr/>
                    <a:lstStyle/>
                    <a:p>
                      <a:r>
                        <a:rPr lang="en-US" sz="1800" dirty="0" smtClean="0"/>
                        <a:t>New </a:t>
                      </a:r>
                      <a:r>
                        <a:rPr lang="en-US" sz="1800" b="1" dirty="0" smtClean="0"/>
                        <a:t>Federal Acquisitions Regulation</a:t>
                      </a:r>
                      <a:r>
                        <a:rPr lang="en-US" sz="1800" b="1" baseline="0" dirty="0" smtClean="0"/>
                        <a:t> (FAR) </a:t>
                      </a:r>
                      <a:r>
                        <a:rPr lang="en-US" sz="1800" baseline="0" dirty="0" smtClean="0"/>
                        <a:t>implements WOSB Program.</a:t>
                      </a:r>
                      <a:r>
                        <a:rPr lang="en-US" sz="1800" dirty="0" smtClean="0"/>
                        <a:t> Eligible industries limited to </a:t>
                      </a:r>
                      <a:r>
                        <a:rPr lang="en-US" sz="1800" b="1" u="sng" dirty="0" smtClean="0"/>
                        <a:t>83</a:t>
                      </a:r>
                      <a:r>
                        <a:rPr lang="en-US" sz="1800" dirty="0" smtClean="0"/>
                        <a:t> based on the RAND report</a:t>
                      </a:r>
                    </a:p>
                  </a:txBody>
                  <a:tcPr/>
                </a:tc>
              </a:tr>
              <a:tr h="951649">
                <a:tc>
                  <a:txBody>
                    <a:bodyPr/>
                    <a:lstStyle/>
                    <a:p>
                      <a:r>
                        <a:rPr lang="en-US" sz="1800" b="1" dirty="0" smtClean="0"/>
                        <a:t>December 2014</a:t>
                      </a:r>
                      <a:endParaRPr lang="en-US" sz="1800" b="1" dirty="0">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NDAA 2015 </a:t>
                      </a:r>
                      <a:r>
                        <a:rPr lang="en-US" sz="1800" dirty="0" smtClean="0"/>
                        <a:t>provides sole source authority to the program, ended self-certification</a:t>
                      </a:r>
                      <a:r>
                        <a:rPr lang="en-US" sz="1800" baseline="0" dirty="0" smtClean="0"/>
                        <a:t> option.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Certification process currently under review. </a:t>
                      </a:r>
                      <a:endParaRPr lang="en-US" sz="1800" dirty="0" smtClean="0">
                        <a:solidFill>
                          <a:schemeClr val="tx1"/>
                        </a:solidFill>
                        <a:latin typeface="Calibri" pitchFamily="34" charset="0"/>
                      </a:endParaRPr>
                    </a:p>
                  </a:txBody>
                  <a:tcPr/>
                </a:tc>
              </a:tr>
              <a:tr h="428829">
                <a:tc>
                  <a:txBody>
                    <a:bodyPr/>
                    <a:lstStyle/>
                    <a:p>
                      <a:r>
                        <a:rPr lang="en-US" sz="1800" b="1" dirty="0" smtClean="0"/>
                        <a:t>December 2015</a:t>
                      </a:r>
                      <a:endParaRPr lang="en-US" sz="1800" b="1" dirty="0">
                        <a:latin typeface="Calibri" panose="020F0502020204030204" pitchFamily="34" charset="0"/>
                      </a:endParaRPr>
                    </a:p>
                  </a:txBody>
                  <a:tcPr/>
                </a:tc>
                <a:tc>
                  <a:txBody>
                    <a:bodyPr/>
                    <a:lstStyle/>
                    <a:p>
                      <a:r>
                        <a:rPr lang="en-US" sz="1800" dirty="0" smtClean="0"/>
                        <a:t>Sole</a:t>
                      </a:r>
                      <a:r>
                        <a:rPr lang="en-US" sz="1800" baseline="0" dirty="0" smtClean="0"/>
                        <a:t> Source process implemented by new FAR.</a:t>
                      </a:r>
                      <a:endParaRPr lang="en-US" sz="1800" b="1" dirty="0">
                        <a:latin typeface="Calibri" panose="020F0502020204030204" pitchFamily="34" charset="0"/>
                      </a:endParaRPr>
                    </a:p>
                  </a:txBody>
                  <a:tcPr/>
                </a:tc>
              </a:tr>
              <a:tr h="669678">
                <a:tc>
                  <a:txBody>
                    <a:bodyPr/>
                    <a:lstStyle/>
                    <a:p>
                      <a:r>
                        <a:rPr lang="en-US" sz="1800" b="1" dirty="0" smtClean="0"/>
                        <a:t>March 2016</a:t>
                      </a:r>
                      <a:endParaRPr lang="en-US" sz="1800" b="1" dirty="0">
                        <a:latin typeface="Calibri" panose="020F0502020204030204" pitchFamily="34" charset="0"/>
                      </a:endParaRPr>
                    </a:p>
                  </a:txBody>
                  <a:tcPr/>
                </a:tc>
                <a:tc>
                  <a:txBody>
                    <a:bodyPr/>
                    <a:lstStyle/>
                    <a:p>
                      <a:pPr lvl="0">
                        <a:buFont typeface="Arial" panose="020B0604020202020204" pitchFamily="34" charset="0"/>
                        <a:buNone/>
                      </a:pPr>
                      <a:r>
                        <a:rPr lang="en-US" sz="1800" dirty="0" smtClean="0"/>
                        <a:t>Eligible Industries revised and expanded to </a:t>
                      </a:r>
                      <a:r>
                        <a:rPr lang="en-US" sz="1800" b="1" i="0" u="sng" dirty="0" smtClean="0"/>
                        <a:t>113</a:t>
                      </a:r>
                      <a:r>
                        <a:rPr lang="en-US" sz="1800" dirty="0" smtClean="0"/>
                        <a:t> based on the new Department of Commerce Study. </a:t>
                      </a:r>
                      <a:endParaRPr lang="en-US" sz="1800" dirty="0" smtClean="0">
                        <a:solidFill>
                          <a:schemeClr val="tx1"/>
                        </a:solidFill>
                        <a:latin typeface="Calibri" pitchFamily="34" charset="0"/>
                      </a:endParaRPr>
                    </a:p>
                  </a:txBody>
                  <a:tcPr/>
                </a:tc>
              </a:tr>
              <a:tr h="624088">
                <a:tc>
                  <a:txBody>
                    <a:bodyPr/>
                    <a:lstStyle/>
                    <a:p>
                      <a:r>
                        <a:rPr lang="en-US" sz="1800" b="1" dirty="0" smtClean="0">
                          <a:latin typeface="Calibri" panose="020F0502020204030204" pitchFamily="34" charset="0"/>
                        </a:rPr>
                        <a:t>October</a:t>
                      </a:r>
                      <a:r>
                        <a:rPr lang="en-US" sz="1800" b="1" baseline="0" dirty="0" smtClean="0">
                          <a:latin typeface="Calibri" panose="020F0502020204030204" pitchFamily="34" charset="0"/>
                        </a:rPr>
                        <a:t> 2017</a:t>
                      </a:r>
                      <a:endParaRPr lang="en-US" sz="1800" b="1" dirty="0">
                        <a:latin typeface="Calibri" panose="020F0502020204030204" pitchFamily="34" charset="0"/>
                      </a:endParaRPr>
                    </a:p>
                  </a:txBody>
                  <a:tcPr/>
                </a:tc>
                <a:tc>
                  <a:txBody>
                    <a:bodyPr/>
                    <a:lstStyle/>
                    <a:p>
                      <a:pPr lvl="0">
                        <a:buFont typeface="Arial" panose="020B0604020202020204" pitchFamily="34" charset="0"/>
                        <a:buNone/>
                      </a:pPr>
                      <a:r>
                        <a:rPr lang="en-US" sz="1800" kern="1200" dirty="0" smtClean="0">
                          <a:solidFill>
                            <a:schemeClr val="dk1"/>
                          </a:solidFill>
                          <a:effectLst/>
                          <a:latin typeface="+mn-lt"/>
                          <a:ea typeface="+mn-ea"/>
                          <a:cs typeface="+mn-cs"/>
                        </a:rPr>
                        <a:t>Eligible industries revised to </a:t>
                      </a:r>
                      <a:r>
                        <a:rPr lang="en-US" sz="1800" b="1" u="sng" kern="1200" dirty="0" smtClean="0">
                          <a:solidFill>
                            <a:schemeClr val="dk1"/>
                          </a:solidFill>
                          <a:effectLst/>
                          <a:latin typeface="+mn-lt"/>
                          <a:ea typeface="+mn-ea"/>
                          <a:cs typeface="+mn-cs"/>
                        </a:rPr>
                        <a:t>112 </a:t>
                      </a:r>
                      <a:r>
                        <a:rPr lang="en-US" sz="1800" kern="1200" dirty="0" smtClean="0">
                          <a:solidFill>
                            <a:schemeClr val="dk1"/>
                          </a:solidFill>
                          <a:effectLst/>
                          <a:latin typeface="+mn-lt"/>
                          <a:ea typeface="+mn-ea"/>
                          <a:cs typeface="+mn-cs"/>
                        </a:rPr>
                        <a:t>as a result of NAICS 2017 implementation. </a:t>
                      </a:r>
                      <a:endParaRPr lang="en-US" sz="1800" dirty="0" smtClean="0">
                        <a:solidFill>
                          <a:schemeClr val="tx1"/>
                        </a:solidFill>
                        <a:latin typeface="Calibri" pitchFamily="34" charset="0"/>
                      </a:endParaRPr>
                    </a:p>
                  </a:txBody>
                  <a:tcPr/>
                </a:tc>
              </a:tr>
            </a:tbl>
          </a:graphicData>
        </a:graphic>
      </p:graphicFrame>
    </p:spTree>
    <p:extLst>
      <p:ext uri="{BB962C8B-B14F-4D97-AF65-F5344CB8AC3E}">
        <p14:creationId xmlns:p14="http://schemas.microsoft.com/office/powerpoint/2010/main" val="3432986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 US</a:t>
            </a:r>
            <a:endParaRPr lang="en-US" b="1" dirty="0"/>
          </a:p>
        </p:txBody>
      </p:sp>
      <p:sp>
        <p:nvSpPr>
          <p:cNvPr id="4" name="Rectangle 3"/>
          <p:cNvSpPr/>
          <p:nvPr/>
        </p:nvSpPr>
        <p:spPr>
          <a:xfrm>
            <a:off x="228600" y="2244060"/>
            <a:ext cx="8686800" cy="2800767"/>
          </a:xfrm>
          <a:prstGeom prst="rect">
            <a:avLst/>
          </a:prstGeom>
        </p:spPr>
        <p:txBody>
          <a:bodyPr wrap="square">
            <a:spAutoFit/>
          </a:bodyPr>
          <a:lstStyle/>
          <a:p>
            <a:pPr marL="365125" indent="-255588">
              <a:buClr>
                <a:schemeClr val="accent1"/>
              </a:buClr>
              <a:buSzPct val="68000"/>
              <a:defRPr/>
            </a:pPr>
            <a:r>
              <a:rPr lang="en-US" sz="3200" b="1" dirty="0">
                <a:latin typeface="Calibri" pitchFamily="34" charset="0"/>
                <a:cs typeface="Times New Roman" pitchFamily="18" charset="0"/>
              </a:rPr>
              <a:t>Visit the SBA’s website: </a:t>
            </a:r>
            <a:r>
              <a:rPr lang="en-US" sz="3200" dirty="0" smtClean="0">
                <a:latin typeface="Calibri" pitchFamily="34" charset="0"/>
                <a:cs typeface="Times New Roman" pitchFamily="18" charset="0"/>
                <a:hlinkClick r:id="rId2"/>
              </a:rPr>
              <a:t>www.sba.gov/wosb</a:t>
            </a:r>
            <a:endParaRPr lang="en-US" sz="3200" dirty="0" smtClean="0">
              <a:latin typeface="Calibri" pitchFamily="34" charset="0"/>
              <a:cs typeface="Times New Roman" pitchFamily="18" charset="0"/>
            </a:endParaRPr>
          </a:p>
          <a:p>
            <a:pPr marL="365125" indent="-255588">
              <a:buClr>
                <a:schemeClr val="accent1"/>
              </a:buClr>
              <a:buSzPct val="68000"/>
              <a:defRPr/>
            </a:pPr>
            <a:r>
              <a:rPr lang="en-US" sz="3200" dirty="0" smtClean="0">
                <a:latin typeface="Calibri" pitchFamily="34" charset="0"/>
                <a:cs typeface="Times New Roman" pitchFamily="18" charset="0"/>
              </a:rPr>
              <a:t> </a:t>
            </a:r>
            <a:endParaRPr lang="en-US" sz="3200" dirty="0">
              <a:latin typeface="Calibri" pitchFamily="34" charset="0"/>
              <a:cs typeface="Times New Roman" pitchFamily="18" charset="0"/>
            </a:endParaRPr>
          </a:p>
          <a:p>
            <a:pPr marL="458788" indent="-180975">
              <a:buClr>
                <a:schemeClr val="accent1"/>
              </a:buClr>
              <a:buSzPct val="68000"/>
              <a:buFont typeface="Wingdings 3" pitchFamily="18" charset="2"/>
              <a:buChar char="}"/>
              <a:defRPr/>
            </a:pPr>
            <a:r>
              <a:rPr lang="en-US" sz="2800" dirty="0" smtClean="0">
                <a:latin typeface="Calibri" pitchFamily="34" charset="0"/>
                <a:cs typeface="Times New Roman" pitchFamily="18" charset="0"/>
              </a:rPr>
              <a:t>For questions </a:t>
            </a:r>
            <a:r>
              <a:rPr lang="en-US" sz="2800" dirty="0">
                <a:latin typeface="Calibri" pitchFamily="34" charset="0"/>
                <a:cs typeface="Times New Roman" pitchFamily="18" charset="0"/>
              </a:rPr>
              <a:t>on the WOSB program, </a:t>
            </a:r>
            <a:r>
              <a:rPr lang="en-US" sz="2800" dirty="0" smtClean="0">
                <a:latin typeface="Calibri" pitchFamily="34" charset="0"/>
                <a:cs typeface="Times New Roman" pitchFamily="18" charset="0"/>
              </a:rPr>
              <a:t>email </a:t>
            </a:r>
            <a:r>
              <a:rPr lang="en-US" sz="2800" dirty="0">
                <a:latin typeface="Calibri" pitchFamily="34" charset="0"/>
                <a:cs typeface="Times New Roman" pitchFamily="18" charset="0"/>
                <a:hlinkClick r:id="rId3"/>
              </a:rPr>
              <a:t>wosb@sba.gov</a:t>
            </a:r>
            <a:r>
              <a:rPr lang="en-US" sz="2800" dirty="0">
                <a:latin typeface="Calibri" pitchFamily="34" charset="0"/>
                <a:cs typeface="Times New Roman" pitchFamily="18" charset="0"/>
              </a:rPr>
              <a:t> </a:t>
            </a:r>
            <a:r>
              <a:rPr lang="en-US" sz="2800" dirty="0" smtClean="0">
                <a:latin typeface="Calibri" pitchFamily="34" charset="0"/>
                <a:cs typeface="Times New Roman" pitchFamily="18" charset="0"/>
              </a:rPr>
              <a:t> </a:t>
            </a:r>
            <a:endParaRPr lang="en-US" sz="2800" dirty="0">
              <a:latin typeface="Calibri" pitchFamily="34" charset="0"/>
              <a:cs typeface="Times New Roman" pitchFamily="18" charset="0"/>
            </a:endParaRPr>
          </a:p>
          <a:p>
            <a:pPr marL="458788" indent="-180975">
              <a:buClr>
                <a:schemeClr val="accent1"/>
              </a:buClr>
              <a:buSzPct val="68000"/>
              <a:buFont typeface="Wingdings 3" pitchFamily="18" charset="2"/>
              <a:buChar char="}"/>
              <a:defRPr/>
            </a:pPr>
            <a:r>
              <a:rPr lang="en-US" sz="2800" dirty="0" smtClean="0">
                <a:latin typeface="Calibri" pitchFamily="34" charset="0"/>
                <a:cs typeface="Times New Roman" pitchFamily="18" charset="0"/>
              </a:rPr>
              <a:t>For technical questions </a:t>
            </a:r>
            <a:r>
              <a:rPr lang="en-US" sz="2800" dirty="0">
                <a:latin typeface="Calibri" pitchFamily="34" charset="0"/>
                <a:cs typeface="Times New Roman" pitchFamily="18" charset="0"/>
              </a:rPr>
              <a:t>on the </a:t>
            </a:r>
            <a:r>
              <a:rPr lang="en-US" sz="2800" dirty="0" smtClean="0">
                <a:latin typeface="Calibri" pitchFamily="34" charset="0"/>
                <a:cs typeface="Times New Roman" pitchFamily="18" charset="0"/>
              </a:rPr>
              <a:t>WOSB Program Repository, </a:t>
            </a:r>
            <a:r>
              <a:rPr lang="en-US" sz="2800" dirty="0">
                <a:latin typeface="Calibri" pitchFamily="34" charset="0"/>
                <a:cs typeface="Times New Roman" pitchFamily="18" charset="0"/>
              </a:rPr>
              <a:t>please email </a:t>
            </a:r>
            <a:r>
              <a:rPr lang="en-US" sz="2800" dirty="0" smtClean="0">
                <a:latin typeface="Calibri" pitchFamily="34" charset="0"/>
                <a:cs typeface="Times New Roman" pitchFamily="18" charset="0"/>
                <a:hlinkClick r:id="rId4"/>
              </a:rPr>
              <a:t>help@certify.sba.gov</a:t>
            </a:r>
            <a:r>
              <a:rPr lang="en-US" sz="2800" dirty="0" smtClean="0">
                <a:latin typeface="Calibri" pitchFamily="34" charset="0"/>
                <a:cs typeface="Times New Roman" pitchFamily="18" charset="0"/>
              </a:rPr>
              <a:t> </a:t>
            </a:r>
            <a:endParaRPr lang="en-US" sz="2800" dirty="0">
              <a:latin typeface="Calibri" pitchFamily="34" charset="0"/>
              <a:cs typeface="Times New Roman" pitchFamily="18" charset="0"/>
            </a:endParaRPr>
          </a:p>
        </p:txBody>
      </p:sp>
    </p:spTree>
    <p:extLst>
      <p:ext uri="{BB962C8B-B14F-4D97-AF65-F5344CB8AC3E}">
        <p14:creationId xmlns:p14="http://schemas.microsoft.com/office/powerpoint/2010/main" val="1776917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0" y="228600"/>
            <a:ext cx="6096000" cy="1143000"/>
          </a:xfrm>
        </p:spPr>
        <p:txBody>
          <a:bodyPr>
            <a:normAutofit/>
          </a:bodyPr>
          <a:lstStyle/>
          <a:p>
            <a:pPr eaLnBrk="1" hangingPunct="1">
              <a:defRPr/>
            </a:pPr>
            <a:r>
              <a:rPr lang="en-US" sz="3600" b="1" dirty="0" smtClean="0"/>
              <a:t>Resources and Q&amp;A</a:t>
            </a:r>
            <a:endParaRPr lang="en-US" sz="3600" b="1" dirty="0"/>
          </a:p>
        </p:txBody>
      </p:sp>
      <p:sp>
        <p:nvSpPr>
          <p:cNvPr id="35846" name="Slide Number Placeholder 3"/>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A87CC906-CBE4-4F1F-8D63-D5F441D4AF90}" type="slidenum">
              <a:rPr lang="en-US" sz="1200" smtClean="0">
                <a:latin typeface="Calibri" pitchFamily="34" charset="0"/>
              </a:rPr>
              <a:pPr eaLnBrk="1" hangingPunct="1"/>
              <a:t>41</a:t>
            </a:fld>
            <a:endParaRPr lang="en-US" sz="1200" dirty="0" smtClean="0">
              <a:latin typeface="Calibri" pitchFamily="34" charset="0"/>
            </a:endParaRPr>
          </a:p>
        </p:txBody>
      </p:sp>
      <p:sp>
        <p:nvSpPr>
          <p:cNvPr id="5" name="Text Placeholder 7"/>
          <p:cNvSpPr txBox="1">
            <a:spLocks/>
          </p:cNvSpPr>
          <p:nvPr/>
        </p:nvSpPr>
        <p:spPr>
          <a:xfrm>
            <a:off x="381000" y="2057400"/>
            <a:ext cx="8458200" cy="4114800"/>
          </a:xfrm>
          <a:prstGeom prst="rect">
            <a:avLst/>
          </a:prstGeom>
          <a:ln w="28575">
            <a:solidFill>
              <a:schemeClr val="accent1"/>
            </a:solidFill>
          </a:ln>
        </p:spPr>
        <p:txBody>
          <a:bodyPr/>
          <a:lstStyle/>
          <a:p>
            <a:pPr marL="365125" indent="-255588">
              <a:buClr>
                <a:schemeClr val="accent1"/>
              </a:buClr>
              <a:buSzPct val="68000"/>
              <a:defRPr/>
            </a:pPr>
            <a:endParaRPr lang="en-US" sz="600" b="1" dirty="0" smtClean="0">
              <a:latin typeface="Calibri" pitchFamily="34" charset="0"/>
              <a:ea typeface="+mn-ea"/>
              <a:cs typeface="Times New Roman" pitchFamily="18" charset="0"/>
            </a:endParaRPr>
          </a:p>
          <a:p>
            <a:pPr marL="365125" indent="-255588">
              <a:buClr>
                <a:schemeClr val="accent1"/>
              </a:buClr>
              <a:buSzPct val="68000"/>
              <a:defRPr/>
            </a:pPr>
            <a:endParaRPr lang="en-US" sz="1200" dirty="0">
              <a:latin typeface="Calibri" pitchFamily="34" charset="0"/>
              <a:ea typeface="+mn-ea"/>
              <a:cs typeface="Times New Roman" pitchFamily="18" charset="0"/>
            </a:endParaRPr>
          </a:p>
          <a:p>
            <a:pPr marL="365125" indent="-255588">
              <a:buClr>
                <a:schemeClr val="accent1"/>
              </a:buClr>
              <a:buSzPct val="68000"/>
              <a:defRPr/>
            </a:pPr>
            <a:r>
              <a:rPr lang="en-US" sz="1600" b="1" dirty="0">
                <a:latin typeface="Calibri" pitchFamily="34" charset="0"/>
                <a:ea typeface="+mn-ea"/>
                <a:cs typeface="Times New Roman" pitchFamily="18" charset="0"/>
              </a:rPr>
              <a:t>Visit a local resource</a:t>
            </a:r>
            <a:r>
              <a:rPr lang="en-US" sz="1600" b="1" dirty="0" smtClean="0">
                <a:latin typeface="Calibri" pitchFamily="34" charset="0"/>
                <a:ea typeface="+mn-ea"/>
                <a:cs typeface="Times New Roman" pitchFamily="18" charset="0"/>
              </a:rPr>
              <a:t>:</a:t>
            </a:r>
            <a:endParaRPr lang="en-US" sz="1600" b="1" dirty="0">
              <a:latin typeface="Calibri" pitchFamily="34" charset="0"/>
              <a:ea typeface="+mn-ea"/>
              <a:cs typeface="Times New Roman" pitchFamily="18" charset="0"/>
            </a:endParaRPr>
          </a:p>
          <a:p>
            <a:pPr marL="458788" indent="-180975">
              <a:buClr>
                <a:schemeClr val="accent1"/>
              </a:buClr>
              <a:buSzPct val="68000"/>
              <a:buFont typeface="Wingdings 3" pitchFamily="18" charset="2"/>
              <a:buChar char=""/>
              <a:defRPr/>
            </a:pPr>
            <a:r>
              <a:rPr lang="en-US" sz="1400" i="1" dirty="0" smtClean="0">
                <a:latin typeface="Calibri" pitchFamily="34" charset="0"/>
                <a:cs typeface="Times New Roman" pitchFamily="18" charset="0"/>
              </a:rPr>
              <a:t>Procurement Center Representative (PCR) </a:t>
            </a:r>
            <a:r>
              <a:rPr lang="en-US" sz="1400" i="1" dirty="0">
                <a:latin typeface="Calibri" pitchFamily="34" charset="0"/>
                <a:cs typeface="Times New Roman" pitchFamily="18" charset="0"/>
              </a:rPr>
              <a:t>Directory</a:t>
            </a:r>
          </a:p>
          <a:p>
            <a:pPr marL="687388" lvl="1" indent="-176213">
              <a:buClr>
                <a:schemeClr val="accent1"/>
              </a:buClr>
              <a:buSzPct val="68000"/>
              <a:buFont typeface="Wingdings" pitchFamily="2" charset="2"/>
              <a:buChar char="§"/>
              <a:defRPr/>
            </a:pPr>
            <a:r>
              <a:rPr lang="en-US" sz="1400" dirty="0">
                <a:latin typeface="Calibri" pitchFamily="34" charset="0"/>
                <a:cs typeface="Times New Roman" pitchFamily="18" charset="0"/>
              </a:rPr>
              <a:t>Find </a:t>
            </a:r>
            <a:r>
              <a:rPr lang="en-US" sz="1400" dirty="0" smtClean="0">
                <a:latin typeface="Calibri" pitchFamily="34" charset="0"/>
                <a:cs typeface="Times New Roman" pitchFamily="18" charset="0"/>
              </a:rPr>
              <a:t> </a:t>
            </a:r>
            <a:r>
              <a:rPr lang="en-US" sz="1400" dirty="0">
                <a:latin typeface="Calibri" pitchFamily="34" charset="0"/>
                <a:cs typeface="Times New Roman" pitchFamily="18" charset="0"/>
              </a:rPr>
              <a:t>your local </a:t>
            </a:r>
            <a:r>
              <a:rPr lang="en-US" sz="1400" dirty="0" smtClean="0">
                <a:latin typeface="Calibri" pitchFamily="34" charset="0"/>
                <a:cs typeface="Times New Roman" pitchFamily="18" charset="0"/>
              </a:rPr>
              <a:t>PCR at</a:t>
            </a:r>
            <a:r>
              <a:rPr lang="en-US" sz="1400" dirty="0">
                <a:latin typeface="Calibri" pitchFamily="34" charset="0"/>
                <a:cs typeface="Times New Roman" pitchFamily="18" charset="0"/>
              </a:rPr>
              <a:t>: </a:t>
            </a:r>
            <a:r>
              <a:rPr lang="en-US" sz="1400" dirty="0">
                <a:latin typeface="Calibri" pitchFamily="34" charset="0"/>
                <a:cs typeface="Times New Roman" pitchFamily="18" charset="0"/>
                <a:hlinkClick r:id="rId3"/>
              </a:rPr>
              <a:t>https://</a:t>
            </a:r>
            <a:r>
              <a:rPr lang="en-US" sz="1400" dirty="0" smtClean="0">
                <a:latin typeface="Calibri" pitchFamily="34" charset="0"/>
                <a:cs typeface="Times New Roman" pitchFamily="18" charset="0"/>
                <a:hlinkClick r:id="rId3"/>
              </a:rPr>
              <a:t>www.sba.gov/contracting/resources-small-businesses/pcr-directory</a:t>
            </a:r>
            <a:r>
              <a:rPr lang="en-US" sz="1400" dirty="0" smtClean="0">
                <a:latin typeface="Calibri" pitchFamily="34" charset="0"/>
                <a:cs typeface="Times New Roman" pitchFamily="18" charset="0"/>
              </a:rPr>
              <a:t>  </a:t>
            </a:r>
            <a:endParaRPr lang="en-US" sz="1400" i="1" dirty="0" smtClean="0">
              <a:latin typeface="Calibri" pitchFamily="34" charset="0"/>
              <a:cs typeface="Times New Roman" pitchFamily="18" charset="0"/>
            </a:endParaRPr>
          </a:p>
          <a:p>
            <a:pPr marL="458788" indent="-180975">
              <a:buClr>
                <a:schemeClr val="accent1"/>
              </a:buClr>
              <a:buSzPct val="68000"/>
              <a:buFont typeface="Wingdings 3" pitchFamily="18" charset="2"/>
              <a:buChar char=""/>
              <a:defRPr/>
            </a:pPr>
            <a:r>
              <a:rPr lang="en-US" sz="1400" i="1" dirty="0" smtClean="0">
                <a:latin typeface="Calibri" pitchFamily="34" charset="0"/>
                <a:cs typeface="Times New Roman" pitchFamily="18" charset="0"/>
              </a:rPr>
              <a:t>Small Business Administration District Offices</a:t>
            </a:r>
          </a:p>
          <a:p>
            <a:pPr marL="687388" lvl="1" indent="-176213">
              <a:buClr>
                <a:schemeClr val="accent1"/>
              </a:buClr>
              <a:buSzPct val="68000"/>
              <a:buFont typeface="Wingdings" pitchFamily="2" charset="2"/>
              <a:buChar char="§"/>
              <a:defRPr/>
            </a:pPr>
            <a:r>
              <a:rPr lang="en-US" sz="1400" dirty="0" smtClean="0">
                <a:latin typeface="Calibri" pitchFamily="34" charset="0"/>
                <a:cs typeface="Times New Roman" pitchFamily="18" charset="0"/>
              </a:rPr>
              <a:t>Find </a:t>
            </a:r>
            <a:r>
              <a:rPr lang="en-US" sz="1400" dirty="0">
                <a:latin typeface="Calibri" pitchFamily="34" charset="0"/>
                <a:cs typeface="Times New Roman" pitchFamily="18" charset="0"/>
              </a:rPr>
              <a:t>your local office at: </a:t>
            </a:r>
            <a:r>
              <a:rPr lang="en-US" sz="1400" dirty="0">
                <a:latin typeface="Calibri" pitchFamily="34" charset="0"/>
                <a:cs typeface="Times New Roman" pitchFamily="18" charset="0"/>
                <a:hlinkClick r:id="rId4"/>
              </a:rPr>
              <a:t>https://</a:t>
            </a:r>
            <a:r>
              <a:rPr lang="en-US" sz="1400" dirty="0" smtClean="0">
                <a:latin typeface="Calibri" pitchFamily="34" charset="0"/>
                <a:cs typeface="Times New Roman" pitchFamily="18" charset="0"/>
                <a:hlinkClick r:id="rId4"/>
              </a:rPr>
              <a:t>www.sba.gov/tools/local-assistance/districtoffices</a:t>
            </a:r>
            <a:r>
              <a:rPr lang="en-US" sz="1400" dirty="0" smtClean="0">
                <a:latin typeface="Calibri" pitchFamily="34" charset="0"/>
                <a:cs typeface="Times New Roman" pitchFamily="18" charset="0"/>
              </a:rPr>
              <a:t>  </a:t>
            </a:r>
          </a:p>
          <a:p>
            <a:pPr marL="458788" indent="-180975">
              <a:buClr>
                <a:schemeClr val="accent1"/>
              </a:buClr>
              <a:buSzPct val="68000"/>
              <a:buFont typeface="Wingdings 3" pitchFamily="18" charset="2"/>
              <a:buChar char=""/>
              <a:defRPr/>
            </a:pPr>
            <a:r>
              <a:rPr lang="en-US" sz="1400" i="1" dirty="0" smtClean="0">
                <a:latin typeface="Calibri" pitchFamily="34" charset="0"/>
                <a:cs typeface="Times New Roman" pitchFamily="18" charset="0"/>
              </a:rPr>
              <a:t>Women’s Business Centers</a:t>
            </a:r>
          </a:p>
          <a:p>
            <a:pPr marL="687388" lvl="1" indent="-176213">
              <a:buClr>
                <a:schemeClr val="accent1"/>
              </a:buClr>
              <a:buSzPct val="68000"/>
              <a:buFont typeface="Wingdings" pitchFamily="2" charset="2"/>
              <a:buChar char="§"/>
              <a:defRPr/>
            </a:pPr>
            <a:r>
              <a:rPr lang="en-US" sz="1400" dirty="0" smtClean="0">
                <a:latin typeface="Calibri" pitchFamily="34" charset="0"/>
                <a:cs typeface="Times New Roman" pitchFamily="18" charset="0"/>
              </a:rPr>
              <a:t>Find </a:t>
            </a:r>
            <a:r>
              <a:rPr lang="en-US" sz="1400" dirty="0">
                <a:latin typeface="Calibri" pitchFamily="34" charset="0"/>
                <a:cs typeface="Times New Roman" pitchFamily="18" charset="0"/>
              </a:rPr>
              <a:t>your local center at: </a:t>
            </a:r>
            <a:r>
              <a:rPr lang="en-US" sz="1400" u="sng" dirty="0">
                <a:hlinkClick r:id="rId5"/>
              </a:rPr>
              <a:t>https://www.sba.gov/tools/local-assistance/wbc</a:t>
            </a:r>
            <a:r>
              <a:rPr lang="en-US" sz="1400" dirty="0"/>
              <a:t> </a:t>
            </a:r>
            <a:endParaRPr lang="en-US" sz="1400" dirty="0" smtClean="0">
              <a:latin typeface="Calibri" pitchFamily="34" charset="0"/>
              <a:cs typeface="Times New Roman" pitchFamily="18" charset="0"/>
            </a:endParaRPr>
          </a:p>
          <a:p>
            <a:pPr marL="458788" indent="-180975">
              <a:buClr>
                <a:schemeClr val="accent1"/>
              </a:buClr>
              <a:buSzPct val="68000"/>
              <a:buFont typeface="Wingdings 3" pitchFamily="18" charset="2"/>
              <a:buChar char=""/>
              <a:defRPr/>
            </a:pPr>
            <a:r>
              <a:rPr lang="en-US" sz="1400" i="1" dirty="0" smtClean="0">
                <a:latin typeface="Calibri" pitchFamily="34" charset="0"/>
                <a:cs typeface="Times New Roman" pitchFamily="18" charset="0"/>
              </a:rPr>
              <a:t>Procurement Technical Assistance Centers</a:t>
            </a:r>
          </a:p>
          <a:p>
            <a:pPr marL="687388" lvl="1" indent="-176213">
              <a:buClr>
                <a:schemeClr val="accent1"/>
              </a:buClr>
              <a:buSzPct val="68000"/>
              <a:buFont typeface="Wingdings" pitchFamily="2" charset="2"/>
              <a:buChar char="§"/>
              <a:defRPr/>
            </a:pPr>
            <a:r>
              <a:rPr lang="en-US" sz="1400" dirty="0" smtClean="0">
                <a:latin typeface="Calibri" pitchFamily="34" charset="0"/>
                <a:cs typeface="Times New Roman" pitchFamily="18" charset="0"/>
              </a:rPr>
              <a:t>Find your local center at: </a:t>
            </a:r>
            <a:r>
              <a:rPr lang="en-US" sz="1400" dirty="0" smtClean="0">
                <a:latin typeface="Calibri" pitchFamily="34" charset="0"/>
                <a:cs typeface="Times New Roman" pitchFamily="18" charset="0"/>
                <a:hlinkClick r:id="rId6"/>
              </a:rPr>
              <a:t>http://www.aptac-us.org</a:t>
            </a:r>
            <a:r>
              <a:rPr lang="en-US" sz="1400" dirty="0" smtClean="0">
                <a:latin typeface="Calibri" pitchFamily="34" charset="0"/>
                <a:cs typeface="Times New Roman" pitchFamily="18" charset="0"/>
              </a:rPr>
              <a:t>  </a:t>
            </a:r>
          </a:p>
          <a:p>
            <a:pPr marL="458788" indent="-180975">
              <a:buClr>
                <a:schemeClr val="accent1"/>
              </a:buClr>
              <a:buSzPct val="68000"/>
              <a:buFont typeface="Wingdings 3" pitchFamily="18" charset="2"/>
              <a:buChar char=""/>
              <a:defRPr/>
            </a:pPr>
            <a:r>
              <a:rPr lang="en-US" sz="1400" i="1" dirty="0">
                <a:latin typeface="Calibri" pitchFamily="34" charset="0"/>
                <a:cs typeface="Times New Roman" pitchFamily="18" charset="0"/>
              </a:rPr>
              <a:t>Small Business Development Centers</a:t>
            </a:r>
          </a:p>
          <a:p>
            <a:pPr marL="687388" lvl="1" indent="-176213">
              <a:buClr>
                <a:schemeClr val="accent1"/>
              </a:buClr>
              <a:buSzPct val="68000"/>
              <a:buFont typeface="Wingdings" pitchFamily="2" charset="2"/>
              <a:buChar char="§"/>
              <a:defRPr/>
            </a:pPr>
            <a:r>
              <a:rPr lang="en-US" sz="1400" dirty="0">
                <a:latin typeface="Calibri" pitchFamily="34" charset="0"/>
                <a:cs typeface="Times New Roman" pitchFamily="18" charset="0"/>
              </a:rPr>
              <a:t>Find your local center at: </a:t>
            </a:r>
            <a:r>
              <a:rPr lang="en-US" sz="1400" dirty="0">
                <a:latin typeface="Calibri" pitchFamily="34" charset="0"/>
                <a:cs typeface="Times New Roman" pitchFamily="18" charset="0"/>
                <a:hlinkClick r:id="rId7"/>
              </a:rPr>
              <a:t>http://americassbdc.org/home/find-your-sbdc</a:t>
            </a:r>
            <a:r>
              <a:rPr lang="en-US" sz="1400" dirty="0" smtClean="0">
                <a:latin typeface="Calibri" pitchFamily="34" charset="0"/>
                <a:cs typeface="Times New Roman" pitchFamily="18" charset="0"/>
                <a:hlinkClick r:id="rId7"/>
              </a:rPr>
              <a:t>/</a:t>
            </a:r>
            <a:endParaRPr lang="en-US" sz="1400" dirty="0" smtClean="0">
              <a:latin typeface="Calibri" pitchFamily="34" charset="0"/>
              <a:cs typeface="Times New Roman" pitchFamily="18" charset="0"/>
            </a:endParaRPr>
          </a:p>
          <a:p>
            <a:pPr marL="458788" indent="-180975">
              <a:buClr>
                <a:schemeClr val="accent1"/>
              </a:buClr>
              <a:buSzPct val="68000"/>
              <a:buFont typeface="Wingdings 3" pitchFamily="18" charset="2"/>
              <a:buChar char=""/>
              <a:defRPr/>
            </a:pPr>
            <a:r>
              <a:rPr lang="en-US" sz="1400" dirty="0" smtClean="0">
                <a:latin typeface="Calibri" pitchFamily="34" charset="0"/>
                <a:cs typeface="Times New Roman" pitchFamily="18" charset="0"/>
              </a:rPr>
              <a:t>  </a:t>
            </a:r>
            <a:r>
              <a:rPr lang="en-US" sz="1400" i="1" dirty="0" smtClean="0">
                <a:latin typeface="Calibri" pitchFamily="34" charset="0"/>
                <a:cs typeface="Times New Roman" pitchFamily="18" charset="0"/>
              </a:rPr>
              <a:t>SCORE (Service Corps of Retired Executives)</a:t>
            </a:r>
            <a:endParaRPr lang="en-US" sz="1400" i="1" dirty="0">
              <a:latin typeface="Calibri" pitchFamily="34" charset="0"/>
              <a:cs typeface="Times New Roman" pitchFamily="18" charset="0"/>
            </a:endParaRPr>
          </a:p>
          <a:p>
            <a:pPr marL="687388" lvl="1" indent="-176213">
              <a:buClr>
                <a:schemeClr val="accent1"/>
              </a:buClr>
              <a:buSzPct val="68000"/>
              <a:buFont typeface="Wingdings" pitchFamily="2" charset="2"/>
              <a:buChar char="§"/>
              <a:defRPr/>
            </a:pPr>
            <a:r>
              <a:rPr lang="en-US" sz="1400" dirty="0">
                <a:latin typeface="Calibri" pitchFamily="34" charset="0"/>
                <a:cs typeface="Times New Roman" pitchFamily="18" charset="0"/>
              </a:rPr>
              <a:t>Find </a:t>
            </a:r>
            <a:r>
              <a:rPr lang="en-US" sz="1400" dirty="0" smtClean="0">
                <a:latin typeface="Calibri" pitchFamily="34" charset="0"/>
                <a:cs typeface="Times New Roman" pitchFamily="18" charset="0"/>
              </a:rPr>
              <a:t>your SCORE office </a:t>
            </a:r>
            <a:r>
              <a:rPr lang="en-US" sz="1400" dirty="0">
                <a:latin typeface="Calibri" pitchFamily="34" charset="0"/>
                <a:cs typeface="Times New Roman" pitchFamily="18" charset="0"/>
              </a:rPr>
              <a:t>at: </a:t>
            </a:r>
            <a:r>
              <a:rPr lang="en-US" sz="1400" dirty="0">
                <a:latin typeface="Calibri" pitchFamily="34" charset="0"/>
                <a:cs typeface="Times New Roman" pitchFamily="18" charset="0"/>
                <a:hlinkClick r:id="rId8"/>
              </a:rPr>
              <a:t>https://www.score.org</a:t>
            </a:r>
            <a:r>
              <a:rPr lang="en-US" sz="1400" dirty="0" smtClean="0">
                <a:latin typeface="Calibri" pitchFamily="34" charset="0"/>
                <a:cs typeface="Times New Roman" pitchFamily="18" charset="0"/>
                <a:hlinkClick r:id="rId8"/>
              </a:rPr>
              <a:t>/</a:t>
            </a:r>
            <a:r>
              <a:rPr lang="en-US" sz="1400" dirty="0" smtClean="0">
                <a:latin typeface="Calibri" pitchFamily="34" charset="0"/>
                <a:cs typeface="Times New Roman" pitchFamily="18" charset="0"/>
              </a:rPr>
              <a:t> </a:t>
            </a:r>
            <a:endParaRPr lang="en-US" sz="1400" dirty="0">
              <a:latin typeface="Calibri" pitchFamily="34" charset="0"/>
              <a:cs typeface="Times New Roman" pitchFamily="18" charset="0"/>
            </a:endParaRPr>
          </a:p>
          <a:p>
            <a:pPr marL="687388" lvl="1" indent="-176213">
              <a:buClr>
                <a:schemeClr val="accent1"/>
              </a:buClr>
              <a:buSzPct val="68000"/>
              <a:buFont typeface="Wingdings" pitchFamily="2" charset="2"/>
              <a:buChar char="§"/>
              <a:defRPr/>
            </a:pPr>
            <a:endParaRPr lang="en-US" sz="1400" dirty="0">
              <a:latin typeface="Calibri" pitchFamily="34" charset="0"/>
              <a:cs typeface="Times New Roman" pitchFamily="18" charset="0"/>
            </a:endParaRPr>
          </a:p>
          <a:p>
            <a:pPr marL="365125" indent="-255588">
              <a:buClr>
                <a:schemeClr val="accent1"/>
              </a:buClr>
              <a:buSzPct val="68000"/>
              <a:defRPr/>
            </a:pPr>
            <a:r>
              <a:rPr lang="en-US" sz="1600" b="1" dirty="0" smtClean="0">
                <a:latin typeface="Calibri" pitchFamily="34" charset="0"/>
                <a:ea typeface="+mn-ea"/>
                <a:cs typeface="Times New Roman" pitchFamily="18" charset="0"/>
              </a:rPr>
              <a:t>Call </a:t>
            </a:r>
            <a:r>
              <a:rPr lang="en-US" sz="1600" b="1" dirty="0">
                <a:latin typeface="Calibri" pitchFamily="34" charset="0"/>
                <a:ea typeface="+mn-ea"/>
                <a:cs typeface="Times New Roman" pitchFamily="18" charset="0"/>
              </a:rPr>
              <a:t>the SBA </a:t>
            </a:r>
            <a:r>
              <a:rPr lang="en-US" sz="1600" b="1" dirty="0">
                <a:latin typeface="Calibri" pitchFamily="34" charset="0"/>
              </a:rPr>
              <a:t>Answer Desk: </a:t>
            </a:r>
            <a:r>
              <a:rPr lang="en-US" sz="1600" dirty="0">
                <a:latin typeface="Calibri" pitchFamily="34" charset="0"/>
              </a:rPr>
              <a:t>1-800-U-ASK-SBA (1-800-827-5722)</a:t>
            </a:r>
            <a:endParaRPr lang="en-US" sz="1600" b="1" u="sng" dirty="0">
              <a:latin typeface="Calibri" pitchFamily="34" charset="0"/>
              <a:ea typeface="+mn-ea"/>
              <a:cs typeface="Times New Roman" pitchFamily="18" charset="0"/>
            </a:endParaRPr>
          </a:p>
        </p:txBody>
      </p:sp>
      <p:sp>
        <p:nvSpPr>
          <p:cNvPr id="2" name="Parallelogram 1"/>
          <p:cNvSpPr/>
          <p:nvPr/>
        </p:nvSpPr>
        <p:spPr>
          <a:xfrm>
            <a:off x="3200400" y="6248400"/>
            <a:ext cx="2209800" cy="48895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000" b="1" i="1" dirty="0" smtClean="0"/>
              <a:t>Questions?</a:t>
            </a:r>
            <a:endParaRPr lang="en-US" sz="3000" b="1" i="1" dirty="0"/>
          </a:p>
        </p:txBody>
      </p:sp>
      <p:sp>
        <p:nvSpPr>
          <p:cNvPr id="4" name="Rectangle 3"/>
          <p:cNvSpPr/>
          <p:nvPr/>
        </p:nvSpPr>
        <p:spPr>
          <a:xfrm>
            <a:off x="381000" y="1676400"/>
            <a:ext cx="8229600" cy="584775"/>
          </a:xfrm>
          <a:prstGeom prst="rect">
            <a:avLst/>
          </a:prstGeom>
        </p:spPr>
        <p:txBody>
          <a:bodyPr wrap="square">
            <a:spAutoFit/>
          </a:bodyPr>
          <a:lstStyle/>
          <a:p>
            <a:pPr marL="3175" indent="-3175">
              <a:spcBef>
                <a:spcPts val="0"/>
              </a:spcBef>
              <a:buClr>
                <a:schemeClr val="accent1"/>
              </a:buClr>
              <a:buSzPct val="68000"/>
              <a:defRPr/>
            </a:pPr>
            <a:r>
              <a:rPr lang="en-US" sz="1600" b="1" i="1" dirty="0" smtClean="0">
                <a:solidFill>
                  <a:schemeClr val="accent1"/>
                </a:solidFill>
                <a:latin typeface="Calibri" pitchFamily="34" charset="0"/>
                <a:cs typeface="Times New Roman" pitchFamily="18" charset="0"/>
              </a:rPr>
              <a:t>There </a:t>
            </a:r>
            <a:r>
              <a:rPr lang="en-US" sz="1600" b="1" i="1" dirty="0">
                <a:solidFill>
                  <a:schemeClr val="accent1"/>
                </a:solidFill>
                <a:latin typeface="Calibri" pitchFamily="34" charset="0"/>
                <a:cs typeface="Times New Roman" pitchFamily="18" charset="0"/>
              </a:rPr>
              <a:t>are a number of resources available to help answer questions about </a:t>
            </a:r>
            <a:r>
              <a:rPr lang="en-US" sz="1600" b="1" i="1" dirty="0" smtClean="0">
                <a:solidFill>
                  <a:schemeClr val="accent1"/>
                </a:solidFill>
                <a:latin typeface="Calibri" pitchFamily="34" charset="0"/>
                <a:cs typeface="Times New Roman" pitchFamily="18" charset="0"/>
              </a:rPr>
              <a:t>the WOSB Program: </a:t>
            </a:r>
            <a:endParaRPr lang="en-US" sz="1600" b="1" i="1" dirty="0">
              <a:solidFill>
                <a:schemeClr val="accent1"/>
              </a:solidFill>
              <a:latin typeface="Calibri" pitchFamily="34" charset="0"/>
              <a:cs typeface="Times New Roman" pitchFamily="18" charset="0"/>
            </a:endParaRPr>
          </a:p>
        </p:txBody>
      </p:sp>
    </p:spTree>
    <p:extLst>
      <p:ext uri="{BB962C8B-B14F-4D97-AF65-F5344CB8AC3E}">
        <p14:creationId xmlns:p14="http://schemas.microsoft.com/office/powerpoint/2010/main" val="2762472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2438400"/>
            <a:ext cx="7772400" cy="1362075"/>
          </a:xfrm>
        </p:spPr>
        <p:txBody>
          <a:bodyPr>
            <a:noAutofit/>
          </a:bodyPr>
          <a:lstStyle/>
          <a:p>
            <a:pPr algn="ctr"/>
            <a:r>
              <a:rPr lang="en-US" sz="4800" dirty="0" smtClean="0"/>
              <a:t>WOSB eligibility requirements</a:t>
            </a:r>
            <a:br>
              <a:rPr lang="en-US" sz="4800" dirty="0" smtClean="0"/>
            </a:br>
            <a:endParaRPr lang="en-US" dirty="0"/>
          </a:p>
        </p:txBody>
      </p:sp>
      <p:sp>
        <p:nvSpPr>
          <p:cNvPr id="10" name="Text Placeholder 9"/>
          <p:cNvSpPr>
            <a:spLocks noGrp="1"/>
          </p:cNvSpPr>
          <p:nvPr>
            <p:ph type="body" idx="1"/>
          </p:nvPr>
        </p:nvSpPr>
        <p:spPr>
          <a:xfrm>
            <a:off x="722313" y="3952875"/>
            <a:ext cx="6821487" cy="454025"/>
          </a:xfrm>
        </p:spPr>
        <p:txBody>
          <a:bodyPr/>
          <a:lstStyle/>
          <a:p>
            <a:pPr algn="r"/>
            <a:r>
              <a:rPr lang="en-US" dirty="0"/>
              <a:t>13 CFR § 127 Subpart </a:t>
            </a:r>
            <a:r>
              <a:rPr lang="en-US" dirty="0" smtClean="0"/>
              <a:t>B</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2575560" cy="1135380"/>
          </a:xfrm>
          <a:prstGeom prst="rect">
            <a:avLst/>
          </a:prstGeom>
        </p:spPr>
      </p:pic>
    </p:spTree>
    <p:extLst>
      <p:ext uri="{BB962C8B-B14F-4D97-AF65-F5344CB8AC3E}">
        <p14:creationId xmlns:p14="http://schemas.microsoft.com/office/powerpoint/2010/main" val="11379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WOSB and EDWOSB</a:t>
            </a:r>
            <a:endParaRPr lang="en-US" b="1" dirty="0"/>
          </a:p>
        </p:txBody>
      </p:sp>
      <p:sp>
        <p:nvSpPr>
          <p:cNvPr id="3" name="Content Placeholder 2"/>
          <p:cNvSpPr>
            <a:spLocks noGrp="1"/>
          </p:cNvSpPr>
          <p:nvPr>
            <p:ph idx="1"/>
          </p:nvPr>
        </p:nvSpPr>
        <p:spPr>
          <a:xfrm>
            <a:off x="457200" y="1874837"/>
            <a:ext cx="4800600" cy="4481513"/>
          </a:xfrm>
        </p:spPr>
        <p:txBody>
          <a:bodyPr>
            <a:noAutofit/>
          </a:bodyPr>
          <a:lstStyle/>
          <a:p>
            <a:r>
              <a:rPr lang="en-US" sz="2400" dirty="0" smtClean="0"/>
              <a:t>WOSB: Women-Owned Small Business</a:t>
            </a:r>
          </a:p>
          <a:p>
            <a:r>
              <a:rPr lang="en-US" sz="2400" dirty="0" smtClean="0"/>
              <a:t>EDWOSB: Economically Disadvantaged Women-Owned Small Business; WOSBs whose owner and/or manager claims economic disadvantage</a:t>
            </a:r>
          </a:p>
          <a:p>
            <a:endParaRPr lang="en-US" sz="2400" dirty="0" smtClean="0"/>
          </a:p>
          <a:p>
            <a:pPr marL="0" indent="0">
              <a:buNone/>
            </a:pPr>
            <a:r>
              <a:rPr lang="en-US" sz="2400" dirty="0"/>
              <a:t>EDWOSB is a subset of WOSB. As such, if you qualify as an EDWOSB, you automatically qualify as a WOSB. </a:t>
            </a:r>
            <a:endParaRPr lang="en-US" sz="2400" dirty="0" smtClean="0"/>
          </a:p>
        </p:txBody>
      </p:sp>
      <p:graphicFrame>
        <p:nvGraphicFramePr>
          <p:cNvPr id="4" name="Diagram 3"/>
          <p:cNvGraphicFramePr/>
          <p:nvPr>
            <p:extLst>
              <p:ext uri="{D42A27DB-BD31-4B8C-83A1-F6EECF244321}">
                <p14:modId xmlns:p14="http://schemas.microsoft.com/office/powerpoint/2010/main" val="3302068138"/>
              </p:ext>
            </p:extLst>
          </p:nvPr>
        </p:nvGraphicFramePr>
        <p:xfrm>
          <a:off x="2775857" y="1524000"/>
          <a:ext cx="6096000" cy="4832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EE326EBE-E3B7-5247-9A1C-28E838D12976}" type="slidenum">
              <a:rPr lang="en-US" smtClean="0"/>
              <a:pPr/>
              <a:t>6</a:t>
            </a:fld>
            <a:endParaRPr lang="en-US" dirty="0"/>
          </a:p>
        </p:txBody>
      </p:sp>
    </p:spTree>
    <p:extLst>
      <p:ext uri="{BB962C8B-B14F-4D97-AF65-F5344CB8AC3E}">
        <p14:creationId xmlns:p14="http://schemas.microsoft.com/office/powerpoint/2010/main" val="903995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705600" cy="1143000"/>
          </a:xfrm>
          <a:ln>
            <a:solidFill>
              <a:schemeClr val="bg1"/>
            </a:solidFill>
          </a:ln>
        </p:spPr>
        <p:txBody>
          <a:bodyPr>
            <a:noAutofit/>
          </a:bodyPr>
          <a:lstStyle/>
          <a:p>
            <a:pPr eaLnBrk="1" fontAlgn="auto" hangingPunct="1">
              <a:spcAft>
                <a:spcPts val="0"/>
              </a:spcAft>
              <a:defRPr/>
            </a:pPr>
            <a:r>
              <a:rPr lang="en-US" sz="3600" b="1" dirty="0" smtClean="0">
                <a:ln w="0"/>
              </a:rPr>
              <a:t>Eligibility Requirements for WOSBs</a:t>
            </a:r>
            <a:endParaRPr lang="en-US" sz="3600" b="1" dirty="0">
              <a:ln w="0"/>
            </a:endParaRPr>
          </a:p>
        </p:txBody>
      </p:sp>
      <p:sp>
        <p:nvSpPr>
          <p:cNvPr id="18437" name="Content Placeholder 4"/>
          <p:cNvSpPr>
            <a:spLocks noGrp="1"/>
          </p:cNvSpPr>
          <p:nvPr>
            <p:ph idx="1"/>
          </p:nvPr>
        </p:nvSpPr>
        <p:spPr>
          <a:xfrm>
            <a:off x="304800" y="2514600"/>
            <a:ext cx="8534400" cy="3962400"/>
          </a:xfrm>
        </p:spPr>
        <p:txBody>
          <a:bodyPr>
            <a:normAutofit fontScale="92500" lnSpcReduction="20000"/>
          </a:bodyPr>
          <a:lstStyle/>
          <a:p>
            <a:pPr marL="457200" indent="-457200" eaLnBrk="1" hangingPunct="1">
              <a:spcBef>
                <a:spcPts val="1800"/>
              </a:spcBef>
              <a:buFont typeface="+mj-lt"/>
              <a:buAutoNum type="arabicPeriod"/>
            </a:pPr>
            <a:r>
              <a:rPr lang="en-US" sz="2000" dirty="0" smtClean="0">
                <a:cs typeface="Times New Roman" pitchFamily="18" charset="0"/>
              </a:rPr>
              <a:t>Meet </a:t>
            </a:r>
            <a:r>
              <a:rPr lang="en-US" sz="2000" b="1" dirty="0" smtClean="0">
                <a:cs typeface="Times New Roman" pitchFamily="18" charset="0"/>
              </a:rPr>
              <a:t>small business size standard </a:t>
            </a:r>
            <a:r>
              <a:rPr lang="en-US" sz="2000" dirty="0" smtClean="0">
                <a:cs typeface="Times New Roman" pitchFamily="18" charset="0"/>
              </a:rPr>
              <a:t>for primary NAICS code and contract  </a:t>
            </a:r>
            <a:endParaRPr lang="en-US" sz="2000" dirty="0">
              <a:cs typeface="Times New Roman" pitchFamily="18" charset="0"/>
            </a:endParaRPr>
          </a:p>
          <a:p>
            <a:pPr marL="457200" indent="-457200" eaLnBrk="1" hangingPunct="1">
              <a:spcBef>
                <a:spcPts val="1800"/>
              </a:spcBef>
              <a:buFont typeface="+mj-lt"/>
              <a:buAutoNum type="arabicPeriod"/>
            </a:pPr>
            <a:r>
              <a:rPr lang="en-US" sz="2000" dirty="0" smtClean="0">
                <a:cs typeface="Times New Roman" pitchFamily="18" charset="0"/>
              </a:rPr>
              <a:t>Ownership: At least </a:t>
            </a:r>
            <a:r>
              <a:rPr lang="en-US" sz="2000" b="1" dirty="0" smtClean="0">
                <a:cs typeface="Times New Roman" pitchFamily="18" charset="0"/>
              </a:rPr>
              <a:t>51% unconditionally and directly owned by </a:t>
            </a:r>
            <a:r>
              <a:rPr lang="en-US" sz="2000" b="1" u="sng" dirty="0" smtClean="0">
                <a:cs typeface="Times New Roman" pitchFamily="18" charset="0"/>
              </a:rPr>
              <a:t>one or more women</a:t>
            </a:r>
            <a:r>
              <a:rPr lang="en-US" sz="2000" b="1" dirty="0" smtClean="0">
                <a:cs typeface="Times New Roman" pitchFamily="18" charset="0"/>
              </a:rPr>
              <a:t> </a:t>
            </a:r>
            <a:r>
              <a:rPr lang="en-US" sz="2000" dirty="0" smtClean="0">
                <a:cs typeface="Times New Roman" pitchFamily="18" charset="0"/>
              </a:rPr>
              <a:t>who are </a:t>
            </a:r>
            <a:r>
              <a:rPr lang="en-US" sz="2000" b="1" dirty="0" smtClean="0">
                <a:cs typeface="Times New Roman" pitchFamily="18" charset="0"/>
              </a:rPr>
              <a:t>U.S. citizens</a:t>
            </a:r>
            <a:endParaRPr lang="en-US" sz="2000" dirty="0" smtClean="0">
              <a:cs typeface="Times New Roman" pitchFamily="18" charset="0"/>
            </a:endParaRPr>
          </a:p>
          <a:p>
            <a:pPr marL="457200" indent="-457200" eaLnBrk="1" hangingPunct="1">
              <a:spcBef>
                <a:spcPts val="1800"/>
              </a:spcBef>
              <a:buFont typeface="+mj-lt"/>
              <a:buAutoNum type="arabicPeriod"/>
            </a:pPr>
            <a:r>
              <a:rPr lang="en-US" sz="2000" dirty="0" smtClean="0">
                <a:cs typeface="Times New Roman" pitchFamily="18" charset="0"/>
              </a:rPr>
              <a:t>Control: </a:t>
            </a:r>
            <a:r>
              <a:rPr lang="en-US" sz="2000" b="1" dirty="0" smtClean="0">
                <a:cs typeface="Times New Roman" pitchFamily="18" charset="0"/>
              </a:rPr>
              <a:t>Management</a:t>
            </a:r>
            <a:r>
              <a:rPr lang="en-US" sz="2000" dirty="0" smtClean="0">
                <a:cs typeface="Times New Roman" pitchFamily="18" charset="0"/>
              </a:rPr>
              <a:t> must be </a:t>
            </a:r>
            <a:r>
              <a:rPr lang="en-US" sz="2000" b="1" dirty="0" smtClean="0">
                <a:cs typeface="Times New Roman" pitchFamily="18" charset="0"/>
              </a:rPr>
              <a:t>controlled by women who are U.S. citizens</a:t>
            </a:r>
            <a:r>
              <a:rPr lang="en-US" sz="2000" dirty="0" smtClean="0">
                <a:cs typeface="Times New Roman" pitchFamily="18" charset="0"/>
              </a:rPr>
              <a:t>. </a:t>
            </a:r>
          </a:p>
          <a:p>
            <a:pPr lvl="1">
              <a:spcBef>
                <a:spcPts val="1800"/>
              </a:spcBef>
              <a:buFont typeface="Courier New"/>
              <a:buChar char="o"/>
            </a:pPr>
            <a:r>
              <a:rPr lang="en-US" sz="1600" dirty="0">
                <a:cs typeface="Times New Roman" pitchFamily="18" charset="0"/>
              </a:rPr>
              <a:t>A woman must </a:t>
            </a:r>
            <a:r>
              <a:rPr lang="en-US" sz="1600" dirty="0" smtClean="0">
                <a:cs typeface="Times New Roman" pitchFamily="18" charset="0"/>
              </a:rPr>
              <a:t>manage the daily business operations in </a:t>
            </a:r>
            <a:r>
              <a:rPr lang="en-US" sz="1600" dirty="0">
                <a:cs typeface="Times New Roman" pitchFamily="18" charset="0"/>
              </a:rPr>
              <a:t>the </a:t>
            </a:r>
            <a:r>
              <a:rPr lang="en-US" sz="1600" dirty="0" smtClean="0">
                <a:cs typeface="Times New Roman" pitchFamily="18" charset="0"/>
              </a:rPr>
              <a:t>company</a:t>
            </a:r>
            <a:r>
              <a:rPr lang="en-US" sz="1600" dirty="0" smtClean="0">
                <a:cs typeface="Times New Roman" pitchFamily="18" charset="0"/>
              </a:rPr>
              <a:t>.</a:t>
            </a:r>
          </a:p>
          <a:p>
            <a:pPr lvl="2">
              <a:spcBef>
                <a:spcPts val="1800"/>
              </a:spcBef>
            </a:pPr>
            <a:r>
              <a:rPr lang="en-US" sz="1200" dirty="0" smtClean="0">
                <a:cs typeface="Times New Roman" pitchFamily="18" charset="0"/>
              </a:rPr>
              <a:t>A woman must hold the highest officer position within the company. </a:t>
            </a:r>
            <a:endParaRPr lang="en-US" sz="1200" dirty="0">
              <a:cs typeface="Times New Roman" pitchFamily="18" charset="0"/>
            </a:endParaRPr>
          </a:p>
          <a:p>
            <a:pPr lvl="2">
              <a:spcBef>
                <a:spcPts val="1800"/>
              </a:spcBef>
            </a:pPr>
            <a:r>
              <a:rPr lang="en-US" sz="1200" dirty="0" smtClean="0">
                <a:cs typeface="Times New Roman" pitchFamily="18" charset="0"/>
              </a:rPr>
              <a:t>The woman </a:t>
            </a:r>
            <a:r>
              <a:rPr lang="en-US" sz="1200" dirty="0" smtClean="0">
                <a:cs typeface="Times New Roman" pitchFamily="18" charset="0"/>
              </a:rPr>
              <a:t> holding the </a:t>
            </a:r>
            <a:r>
              <a:rPr lang="en-US" sz="1200" dirty="0" smtClean="0">
                <a:cs typeface="Times New Roman" pitchFamily="18" charset="0"/>
              </a:rPr>
              <a:t>highest officer position </a:t>
            </a:r>
            <a:r>
              <a:rPr lang="en-US" sz="1200" dirty="0" smtClean="0">
                <a:cs typeface="Times New Roman" pitchFamily="18" charset="0"/>
              </a:rPr>
              <a:t>must </a:t>
            </a:r>
            <a:r>
              <a:rPr lang="en-US" sz="1200" dirty="0" smtClean="0">
                <a:cs typeface="Times New Roman" pitchFamily="18" charset="0"/>
              </a:rPr>
              <a:t>have managerial experience required to run the company. </a:t>
            </a:r>
          </a:p>
          <a:p>
            <a:pPr lvl="2">
              <a:spcBef>
                <a:spcPts val="1800"/>
              </a:spcBef>
              <a:buFont typeface="Courier New"/>
              <a:buChar char="o"/>
            </a:pPr>
            <a:r>
              <a:rPr lang="en-US" sz="1200" dirty="0" smtClean="0">
                <a:cs typeface="Times New Roman" pitchFamily="18" charset="0"/>
              </a:rPr>
              <a:t>The </a:t>
            </a:r>
            <a:r>
              <a:rPr lang="en-US" sz="1200" dirty="0">
                <a:cs typeface="Times New Roman" pitchFamily="18" charset="0"/>
              </a:rPr>
              <a:t>woman holding the highest officer position must </a:t>
            </a:r>
            <a:r>
              <a:rPr lang="en-US" sz="1200" dirty="0" smtClean="0">
                <a:cs typeface="Times New Roman" pitchFamily="18" charset="0"/>
              </a:rPr>
              <a:t>devote her full-time attention to the company </a:t>
            </a:r>
            <a:r>
              <a:rPr lang="en-US" sz="1200" b="1" dirty="0" smtClean="0">
                <a:cs typeface="Times New Roman" pitchFamily="18" charset="0"/>
              </a:rPr>
              <a:t>during normal working hours.</a:t>
            </a:r>
          </a:p>
          <a:p>
            <a:pPr lvl="1">
              <a:spcBef>
                <a:spcPts val="1800"/>
              </a:spcBef>
              <a:buFont typeface="Courier New"/>
              <a:buChar char="o"/>
            </a:pPr>
            <a:r>
              <a:rPr lang="en-US" sz="1600" dirty="0" smtClean="0">
                <a:cs typeface="Times New Roman" pitchFamily="18" charset="0"/>
              </a:rPr>
              <a:t>One or more women must </a:t>
            </a:r>
            <a:r>
              <a:rPr lang="en-US" sz="1600" dirty="0">
                <a:cs typeface="Times New Roman" pitchFamily="18" charset="0"/>
              </a:rPr>
              <a:t>make the </a:t>
            </a:r>
            <a:r>
              <a:rPr lang="en-US" sz="1600" b="1" dirty="0">
                <a:cs typeface="Times New Roman" pitchFamily="18" charset="0"/>
              </a:rPr>
              <a:t>long-term decisions</a:t>
            </a:r>
            <a:r>
              <a:rPr lang="en-US" sz="1600" dirty="0">
                <a:cs typeface="Times New Roman" pitchFamily="18" charset="0"/>
              </a:rPr>
              <a:t> for the </a:t>
            </a:r>
            <a:r>
              <a:rPr lang="en-US" sz="1600" dirty="0" smtClean="0">
                <a:cs typeface="Times New Roman" pitchFamily="18" charset="0"/>
              </a:rPr>
              <a:t>business.</a:t>
            </a:r>
            <a:endParaRPr lang="en-US" sz="1600" dirty="0">
              <a:cs typeface="Times New Roman" pitchFamily="18" charset="0"/>
            </a:endParaRPr>
          </a:p>
          <a:p>
            <a:pPr lvl="1">
              <a:spcBef>
                <a:spcPts val="1800"/>
              </a:spcBef>
              <a:buFont typeface="Courier New"/>
              <a:buChar char="o"/>
            </a:pPr>
            <a:r>
              <a:rPr lang="en-US" sz="1600" b="1" dirty="0" smtClean="0">
                <a:cs typeface="Times New Roman" pitchFamily="18" charset="0"/>
              </a:rPr>
              <a:t>No minimum amount of time </a:t>
            </a:r>
            <a:r>
              <a:rPr lang="en-US" sz="1600" dirty="0" smtClean="0">
                <a:cs typeface="Times New Roman" pitchFamily="18" charset="0"/>
              </a:rPr>
              <a:t>for the business to be operational. </a:t>
            </a:r>
          </a:p>
        </p:txBody>
      </p:sp>
      <p:sp>
        <p:nvSpPr>
          <p:cNvPr id="18439"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7</a:t>
            </a:fld>
            <a:endParaRPr lang="en-US" sz="1200" smtClean="0">
              <a:latin typeface="Calibri" pitchFamily="34" charset="0"/>
            </a:endParaRPr>
          </a:p>
        </p:txBody>
      </p:sp>
      <p:sp>
        <p:nvSpPr>
          <p:cNvPr id="3" name="Rectangle 2"/>
          <p:cNvSpPr/>
          <p:nvPr/>
        </p:nvSpPr>
        <p:spPr>
          <a:xfrm>
            <a:off x="152400" y="1828800"/>
            <a:ext cx="8839200" cy="60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accent1"/>
                </a:solidFill>
              </a:rPr>
              <a:t>To qualify as a WOSB, a business must meet the following requirements:</a:t>
            </a:r>
            <a:endParaRPr lang="en-US" sz="2200" b="1" i="1" dirty="0">
              <a:solidFill>
                <a:schemeClr val="accent1"/>
              </a:solidFill>
            </a:endParaRPr>
          </a:p>
        </p:txBody>
      </p:sp>
    </p:spTree>
    <p:extLst>
      <p:ext uri="{BB962C8B-B14F-4D97-AF65-F5344CB8AC3E}">
        <p14:creationId xmlns:p14="http://schemas.microsoft.com/office/powerpoint/2010/main" val="347311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248400" cy="1143000"/>
          </a:xfrm>
          <a:ln>
            <a:solidFill>
              <a:schemeClr val="bg1"/>
            </a:solidFill>
          </a:ln>
        </p:spPr>
        <p:txBody>
          <a:bodyPr vert="horz" lIns="91440" tIns="45720" rIns="91440" bIns="45720" rtlCol="0" anchor="ctr">
            <a:noAutofit/>
          </a:bodyPr>
          <a:lstStyle/>
          <a:p>
            <a:r>
              <a:rPr lang="en-US" sz="3600" b="1" dirty="0">
                <a:ln w="0"/>
              </a:rPr>
              <a:t>Eligibility Requirements for EDWOSBs</a:t>
            </a:r>
          </a:p>
        </p:txBody>
      </p:sp>
      <p:sp>
        <p:nvSpPr>
          <p:cNvPr id="7" name="Text Placeholder 3"/>
          <p:cNvSpPr txBox="1">
            <a:spLocks/>
          </p:cNvSpPr>
          <p:nvPr/>
        </p:nvSpPr>
        <p:spPr bwMode="auto">
          <a:xfrm>
            <a:off x="304800" y="2590800"/>
            <a:ext cx="8610600" cy="3276600"/>
          </a:xfrm>
          <a:prstGeom prst="rect">
            <a:avLst/>
          </a:prstGeom>
          <a:noFill/>
          <a:ln w="9525">
            <a:noFill/>
            <a:miter lim="800000"/>
            <a:headEnd/>
            <a:tailEnd/>
          </a:ln>
        </p:spPr>
        <p:txBody>
          <a:bodyPr/>
          <a:lstStyle/>
          <a:p>
            <a:pPr marL="344488" indent="-341313" fontAlgn="auto">
              <a:spcBef>
                <a:spcPts val="324"/>
              </a:spcBef>
              <a:spcAft>
                <a:spcPts val="0"/>
              </a:spcAft>
              <a:buClr>
                <a:schemeClr val="tx1"/>
              </a:buClr>
              <a:buFont typeface="Wingdings" pitchFamily="2" charset="2"/>
              <a:buChar char="q"/>
              <a:defRPr/>
            </a:pPr>
            <a:r>
              <a:rPr lang="en-US" sz="1600" b="1" dirty="0" smtClean="0">
                <a:latin typeface="Calibri" pitchFamily="34" charset="0"/>
                <a:ea typeface="+mn-ea"/>
                <a:cs typeface="Times New Roman" pitchFamily="18" charset="0"/>
              </a:rPr>
              <a:t>Personal </a:t>
            </a:r>
            <a:r>
              <a:rPr lang="en-US" sz="1600" b="1" dirty="0">
                <a:latin typeface="Calibri" pitchFamily="34" charset="0"/>
                <a:ea typeface="+mn-ea"/>
                <a:cs typeface="Times New Roman" pitchFamily="18" charset="0"/>
              </a:rPr>
              <a:t>net worth </a:t>
            </a:r>
            <a:r>
              <a:rPr lang="en-US" sz="1600" dirty="0">
                <a:latin typeface="Calibri" pitchFamily="34" charset="0"/>
                <a:ea typeface="+mn-ea"/>
                <a:cs typeface="Times New Roman" pitchFamily="18" charset="0"/>
              </a:rPr>
              <a:t>(assets minus liabilities) </a:t>
            </a:r>
            <a:r>
              <a:rPr lang="en-US" sz="1600" b="1" dirty="0">
                <a:latin typeface="Calibri" pitchFamily="34" charset="0"/>
                <a:ea typeface="+mn-ea"/>
                <a:cs typeface="Times New Roman" pitchFamily="18" charset="0"/>
              </a:rPr>
              <a:t>is less than $750,000 </a:t>
            </a:r>
            <a:r>
              <a:rPr lang="en-US" sz="1600" dirty="0">
                <a:latin typeface="Calibri" pitchFamily="34" charset="0"/>
                <a:ea typeface="+mn-ea"/>
                <a:cs typeface="Times New Roman" pitchFamily="18" charset="0"/>
              </a:rPr>
              <a:t>excluding:</a:t>
            </a:r>
          </a:p>
          <a:p>
            <a:pPr lvl="1" indent="-223838" fontAlgn="auto">
              <a:spcBef>
                <a:spcPts val="0"/>
              </a:spcBef>
              <a:spcAft>
                <a:spcPts val="0"/>
              </a:spcAft>
              <a:buClr>
                <a:schemeClr val="tx1"/>
              </a:buClr>
              <a:buSzPct val="100000"/>
              <a:buFont typeface="Arial" pitchFamily="34" charset="0"/>
              <a:buChar char="•"/>
              <a:defRPr/>
            </a:pPr>
            <a:r>
              <a:rPr lang="en-US" sz="1600" dirty="0" smtClean="0">
                <a:latin typeface="Calibri" pitchFamily="34" charset="0"/>
                <a:ea typeface="+mn-ea"/>
                <a:cs typeface="Times New Roman" pitchFamily="18" charset="0"/>
              </a:rPr>
              <a:t>Equity </a:t>
            </a:r>
            <a:r>
              <a:rPr lang="en-US" sz="1600" dirty="0">
                <a:latin typeface="Calibri" pitchFamily="34" charset="0"/>
                <a:ea typeface="+mn-ea"/>
                <a:cs typeface="Times New Roman" pitchFamily="18" charset="0"/>
              </a:rPr>
              <a:t>in business and primary personal residence</a:t>
            </a:r>
          </a:p>
          <a:p>
            <a:pPr lvl="1" indent="-223838" fontAlgn="auto">
              <a:spcBef>
                <a:spcPts val="0"/>
              </a:spcBef>
              <a:spcAft>
                <a:spcPts val="0"/>
              </a:spcAft>
              <a:buClr>
                <a:schemeClr val="tx1"/>
              </a:buClr>
              <a:buSzPct val="100000"/>
              <a:buFont typeface="Arial" pitchFamily="34" charset="0"/>
              <a:buChar char="•"/>
              <a:defRPr/>
            </a:pPr>
            <a:r>
              <a:rPr lang="en-US" sz="1600" dirty="0" smtClean="0">
                <a:latin typeface="Calibri" pitchFamily="34" charset="0"/>
                <a:ea typeface="+mn-ea"/>
                <a:cs typeface="Times New Roman" pitchFamily="18" charset="0"/>
              </a:rPr>
              <a:t>Income from LLC or S Corp that was reinvested </a:t>
            </a:r>
            <a:r>
              <a:rPr lang="en-US" sz="1600" dirty="0">
                <a:latin typeface="Calibri" pitchFamily="34" charset="0"/>
                <a:ea typeface="+mn-ea"/>
                <a:cs typeface="Times New Roman" pitchFamily="18" charset="0"/>
              </a:rPr>
              <a:t>or used to pay taxes of business</a:t>
            </a:r>
          </a:p>
          <a:p>
            <a:pPr lvl="1" indent="-223838" fontAlgn="auto">
              <a:spcBef>
                <a:spcPts val="0"/>
              </a:spcBef>
              <a:spcAft>
                <a:spcPts val="0"/>
              </a:spcAft>
              <a:buClr>
                <a:schemeClr val="tx1"/>
              </a:buClr>
              <a:buSzPct val="100000"/>
              <a:buFont typeface="Arial" pitchFamily="34" charset="0"/>
              <a:buChar char="•"/>
              <a:defRPr/>
            </a:pPr>
            <a:r>
              <a:rPr lang="en-US" sz="1600" dirty="0">
                <a:latin typeface="Calibri" pitchFamily="34" charset="0"/>
                <a:ea typeface="+mn-ea"/>
                <a:cs typeface="Times New Roman" pitchFamily="18" charset="0"/>
              </a:rPr>
              <a:t>Funds </a:t>
            </a:r>
            <a:r>
              <a:rPr lang="en-US" sz="1600" dirty="0" smtClean="0">
                <a:latin typeface="Calibri" pitchFamily="34" charset="0"/>
                <a:ea typeface="+mn-ea"/>
                <a:cs typeface="Times New Roman" pitchFamily="18" charset="0"/>
              </a:rPr>
              <a:t>invested </a:t>
            </a:r>
            <a:r>
              <a:rPr lang="en-US" sz="1600" dirty="0">
                <a:latin typeface="Calibri" pitchFamily="34" charset="0"/>
                <a:ea typeface="+mn-ea"/>
                <a:cs typeface="Times New Roman" pitchFamily="18" charset="0"/>
              </a:rPr>
              <a:t>in </a:t>
            </a:r>
            <a:r>
              <a:rPr lang="en-US" sz="1600" dirty="0" smtClean="0">
                <a:latin typeface="Calibri" pitchFamily="34" charset="0"/>
                <a:ea typeface="+mn-ea"/>
                <a:cs typeface="Times New Roman" pitchFamily="18" charset="0"/>
              </a:rPr>
              <a:t>official retirement accounts if unavailable until retirement w/o significant penalty</a:t>
            </a:r>
            <a:endParaRPr lang="en-US" sz="1600" dirty="0">
              <a:latin typeface="Calibri" pitchFamily="34" charset="0"/>
              <a:ea typeface="+mn-ea"/>
              <a:cs typeface="Times New Roman" pitchFamily="18" charset="0"/>
            </a:endParaRPr>
          </a:p>
          <a:p>
            <a:pPr marL="3175" lvl="1" fontAlgn="auto">
              <a:spcBef>
                <a:spcPts val="0"/>
              </a:spcBef>
              <a:spcAft>
                <a:spcPts val="0"/>
              </a:spcAft>
              <a:buClr>
                <a:schemeClr val="tx1"/>
              </a:buClr>
              <a:buSzPct val="100000"/>
              <a:defRPr/>
            </a:pPr>
            <a:endParaRPr lang="en-US" sz="1100" dirty="0">
              <a:latin typeface="Calibri" pitchFamily="34" charset="0"/>
              <a:ea typeface="+mn-ea"/>
              <a:cs typeface="Times New Roman" pitchFamily="18" charset="0"/>
            </a:endParaRPr>
          </a:p>
          <a:p>
            <a:pPr marL="344488" indent="-341313" fontAlgn="auto">
              <a:spcBef>
                <a:spcPts val="324"/>
              </a:spcBef>
              <a:spcAft>
                <a:spcPts val="0"/>
              </a:spcAft>
              <a:buClr>
                <a:schemeClr val="tx1"/>
              </a:buClr>
              <a:buFont typeface="Wingdings" pitchFamily="2" charset="2"/>
              <a:buChar char="q"/>
              <a:defRPr/>
            </a:pPr>
            <a:r>
              <a:rPr lang="en-US" sz="1600" dirty="0">
                <a:latin typeface="Calibri" pitchFamily="34" charset="0"/>
                <a:ea typeface="+mn-ea"/>
                <a:cs typeface="Times New Roman" pitchFamily="18" charset="0"/>
              </a:rPr>
              <a:t>Adjusted gross income </a:t>
            </a:r>
            <a:r>
              <a:rPr lang="en-US" sz="1600" b="1" dirty="0" smtClean="0">
                <a:latin typeface="Calibri" pitchFamily="34" charset="0"/>
                <a:ea typeface="+mn-ea"/>
                <a:cs typeface="Times New Roman" pitchFamily="18" charset="0"/>
              </a:rPr>
              <a:t>averaged </a:t>
            </a:r>
            <a:r>
              <a:rPr lang="en-US" sz="1600" dirty="0">
                <a:latin typeface="Calibri" pitchFamily="34" charset="0"/>
                <a:ea typeface="+mn-ea"/>
                <a:cs typeface="Times New Roman" pitchFamily="18" charset="0"/>
              </a:rPr>
              <a:t>over three years is $350,000 or less excluding:</a:t>
            </a:r>
          </a:p>
          <a:p>
            <a:pPr lvl="1" indent="-228600" fontAlgn="auto">
              <a:spcBef>
                <a:spcPts val="350"/>
              </a:spcBef>
              <a:spcAft>
                <a:spcPts val="0"/>
              </a:spcAft>
              <a:buClr>
                <a:schemeClr val="tx1"/>
              </a:buClr>
              <a:buSzPct val="100000"/>
              <a:buFont typeface="Arial" pitchFamily="34" charset="0"/>
              <a:buChar char="•"/>
              <a:defRPr/>
            </a:pPr>
            <a:r>
              <a:rPr lang="en-US" sz="1600" dirty="0">
                <a:latin typeface="Calibri" pitchFamily="34" charset="0"/>
                <a:ea typeface="+mn-ea"/>
                <a:cs typeface="Times New Roman" pitchFamily="18" charset="0"/>
              </a:rPr>
              <a:t>Income </a:t>
            </a:r>
            <a:r>
              <a:rPr lang="en-US" sz="1600" dirty="0" smtClean="0">
                <a:latin typeface="Calibri" pitchFamily="34" charset="0"/>
                <a:ea typeface="+mn-ea"/>
                <a:cs typeface="Times New Roman" pitchFamily="18" charset="0"/>
              </a:rPr>
              <a:t>from LLC or S Corp reinvested </a:t>
            </a:r>
            <a:r>
              <a:rPr lang="en-US" sz="1600" dirty="0">
                <a:latin typeface="Calibri" pitchFamily="34" charset="0"/>
                <a:ea typeface="+mn-ea"/>
                <a:cs typeface="Times New Roman" pitchFamily="18" charset="0"/>
              </a:rPr>
              <a:t>or used to pay taxes of </a:t>
            </a:r>
            <a:r>
              <a:rPr lang="en-US" sz="1600" dirty="0" smtClean="0">
                <a:latin typeface="Calibri" pitchFamily="34" charset="0"/>
                <a:ea typeface="+mn-ea"/>
                <a:cs typeface="Times New Roman" pitchFamily="18" charset="0"/>
              </a:rPr>
              <a:t>business if documentary evidence is provided. </a:t>
            </a:r>
            <a:endParaRPr lang="en-US" sz="1600" dirty="0">
              <a:latin typeface="Calibri" pitchFamily="34" charset="0"/>
              <a:ea typeface="+mn-ea"/>
              <a:cs typeface="Times New Roman" pitchFamily="18" charset="0"/>
            </a:endParaRPr>
          </a:p>
          <a:p>
            <a:pPr marL="292100" lvl="1" indent="-288925" fontAlgn="auto">
              <a:spcBef>
                <a:spcPts val="350"/>
              </a:spcBef>
              <a:spcAft>
                <a:spcPts val="0"/>
              </a:spcAft>
              <a:buClr>
                <a:schemeClr val="tx1"/>
              </a:buClr>
              <a:buSzPct val="100000"/>
              <a:defRPr/>
            </a:pPr>
            <a:endParaRPr lang="en-US" sz="1100" dirty="0" smtClean="0">
              <a:latin typeface="Calibri" pitchFamily="34" charset="0"/>
              <a:ea typeface="+mn-ea"/>
              <a:cs typeface="Times New Roman" pitchFamily="18" charset="0"/>
            </a:endParaRP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ea typeface="+mn-ea"/>
                <a:cs typeface="Times New Roman" pitchFamily="18" charset="0"/>
              </a:rPr>
              <a:t>Fair </a:t>
            </a:r>
            <a:r>
              <a:rPr lang="en-US" sz="1600" dirty="0">
                <a:latin typeface="Calibri" pitchFamily="34" charset="0"/>
                <a:ea typeface="+mn-ea"/>
                <a:cs typeface="Times New Roman" pitchFamily="18" charset="0"/>
              </a:rPr>
              <a:t>market value of </a:t>
            </a:r>
            <a:r>
              <a:rPr lang="en-US" sz="1600" b="1" dirty="0" smtClean="0">
                <a:latin typeface="Calibri" pitchFamily="34" charset="0"/>
                <a:ea typeface="+mn-ea"/>
                <a:cs typeface="Times New Roman" pitchFamily="18" charset="0"/>
              </a:rPr>
              <a:t>all </a:t>
            </a:r>
            <a:r>
              <a:rPr lang="en-US" sz="1600" dirty="0" smtClean="0">
                <a:latin typeface="Calibri" pitchFamily="34" charset="0"/>
                <a:ea typeface="+mn-ea"/>
                <a:cs typeface="Times New Roman" pitchFamily="18" charset="0"/>
              </a:rPr>
              <a:t>assets </a:t>
            </a:r>
            <a:r>
              <a:rPr lang="en-US" sz="1600" dirty="0">
                <a:latin typeface="Calibri" pitchFamily="34" charset="0"/>
                <a:ea typeface="+mn-ea"/>
                <a:cs typeface="Times New Roman" pitchFamily="18" charset="0"/>
              </a:rPr>
              <a:t>is </a:t>
            </a:r>
            <a:r>
              <a:rPr lang="en-US" sz="1600" b="1" dirty="0">
                <a:latin typeface="Calibri" pitchFamily="34" charset="0"/>
                <a:ea typeface="+mn-ea"/>
                <a:cs typeface="Times New Roman" pitchFamily="18" charset="0"/>
              </a:rPr>
              <a:t>$6 million or </a:t>
            </a:r>
            <a:r>
              <a:rPr lang="en-US" sz="1600" b="1" dirty="0" smtClean="0">
                <a:latin typeface="Calibri" pitchFamily="34" charset="0"/>
                <a:ea typeface="+mn-ea"/>
                <a:cs typeface="Times New Roman" pitchFamily="18" charset="0"/>
              </a:rPr>
              <a:t>less </a:t>
            </a:r>
            <a:r>
              <a:rPr lang="en-US" sz="1600" dirty="0" smtClean="0">
                <a:latin typeface="Calibri" pitchFamily="34" charset="0"/>
                <a:ea typeface="+mn-ea"/>
                <a:cs typeface="Times New Roman" pitchFamily="18" charset="0"/>
              </a:rPr>
              <a:t>excluding: </a:t>
            </a:r>
          </a:p>
          <a:p>
            <a:pPr marL="463550" lvl="2" indent="-231775">
              <a:spcBef>
                <a:spcPts val="324"/>
              </a:spcBef>
              <a:buClr>
                <a:schemeClr val="tx1"/>
              </a:buClr>
              <a:buFont typeface="Arial" panose="020B0604020202020204" pitchFamily="34" charset="0"/>
              <a:buChar char="•"/>
              <a:defRPr/>
            </a:pPr>
            <a:r>
              <a:rPr lang="en-US" sz="1600" dirty="0">
                <a:latin typeface="Calibri" pitchFamily="34" charset="0"/>
                <a:cs typeface="Times New Roman" pitchFamily="18" charset="0"/>
              </a:rPr>
              <a:t>Funds </a:t>
            </a:r>
            <a:r>
              <a:rPr lang="en-US" sz="1600" dirty="0" smtClean="0">
                <a:latin typeface="Calibri" pitchFamily="34" charset="0"/>
                <a:cs typeface="Times New Roman" pitchFamily="18" charset="0"/>
              </a:rPr>
              <a:t>invested </a:t>
            </a:r>
            <a:r>
              <a:rPr lang="en-US" sz="1600" dirty="0">
                <a:latin typeface="Calibri" pitchFamily="34" charset="0"/>
                <a:cs typeface="Times New Roman" pitchFamily="18" charset="0"/>
              </a:rPr>
              <a:t>in </a:t>
            </a:r>
            <a:r>
              <a:rPr lang="en-US" sz="1600" dirty="0" smtClean="0">
                <a:latin typeface="Calibri" pitchFamily="34" charset="0"/>
                <a:cs typeface="Times New Roman" pitchFamily="18" charset="0"/>
              </a:rPr>
              <a:t>official retirement </a:t>
            </a:r>
            <a:r>
              <a:rPr lang="en-US" sz="1600" dirty="0">
                <a:latin typeface="Calibri" pitchFamily="34" charset="0"/>
                <a:cs typeface="Times New Roman" pitchFamily="18" charset="0"/>
              </a:rPr>
              <a:t>accounts if unavailable until retirement w/o </a:t>
            </a:r>
            <a:r>
              <a:rPr lang="en-US" sz="1600" dirty="0" smtClean="0">
                <a:latin typeface="Calibri" pitchFamily="34" charset="0"/>
                <a:cs typeface="Times New Roman" pitchFamily="18" charset="0"/>
              </a:rPr>
              <a:t>significant penalty</a:t>
            </a:r>
            <a:endParaRPr lang="en-US" sz="1600" dirty="0">
              <a:latin typeface="Calibri" pitchFamily="34" charset="0"/>
              <a:cs typeface="Times New Roman" pitchFamily="18" charset="0"/>
            </a:endParaRPr>
          </a:p>
          <a:p>
            <a:pPr marL="344488" indent="-341313" fontAlgn="auto">
              <a:spcBef>
                <a:spcPts val="324"/>
              </a:spcBef>
              <a:spcAft>
                <a:spcPts val="0"/>
              </a:spcAft>
              <a:buClr>
                <a:schemeClr val="tx1"/>
              </a:buClr>
              <a:buFont typeface="Wingdings" pitchFamily="2" charset="2"/>
              <a:buChar char="q"/>
              <a:defRPr/>
            </a:pPr>
            <a:endParaRPr lang="en-US" sz="1600" dirty="0" smtClean="0">
              <a:latin typeface="Calibri" pitchFamily="34" charset="0"/>
              <a:ea typeface="+mn-ea"/>
              <a:cs typeface="Times New Roman" pitchFamily="18" charset="0"/>
            </a:endParaRPr>
          </a:p>
        </p:txBody>
      </p:sp>
      <p:sp>
        <p:nvSpPr>
          <p:cNvPr id="8" name="TextBox 7"/>
          <p:cNvSpPr txBox="1"/>
          <p:nvPr/>
        </p:nvSpPr>
        <p:spPr>
          <a:xfrm>
            <a:off x="228600" y="6013103"/>
            <a:ext cx="8686800" cy="692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82880" rIns="182880">
            <a:spAutoFit/>
          </a:bodyPr>
          <a:lstStyle/>
          <a:p>
            <a:pPr algn="ctr">
              <a:defRPr/>
            </a:pPr>
            <a:r>
              <a:rPr lang="en-US" sz="1300" u="sng" dirty="0">
                <a:latin typeface="Calibri" pitchFamily="34" charset="0"/>
                <a:cs typeface="Times New Roman" pitchFamily="18" charset="0"/>
              </a:rPr>
              <a:t>Note:</a:t>
            </a:r>
            <a:r>
              <a:rPr lang="en-US" sz="1300" dirty="0">
                <a:latin typeface="Calibri" pitchFamily="34" charset="0"/>
                <a:cs typeface="Times New Roman" pitchFamily="18" charset="0"/>
              </a:rPr>
              <a:t>  SBA will look at </a:t>
            </a:r>
            <a:r>
              <a:rPr lang="en-US" sz="1300" dirty="0" smtClean="0">
                <a:latin typeface="Calibri" pitchFamily="34" charset="0"/>
                <a:cs typeface="Times New Roman" pitchFamily="18" charset="0"/>
              </a:rPr>
              <a:t>spouse’s </a:t>
            </a:r>
            <a:r>
              <a:rPr lang="en-US" sz="1300" dirty="0">
                <a:latin typeface="Calibri" pitchFamily="34" charset="0"/>
                <a:cs typeface="Times New Roman" pitchFamily="18" charset="0"/>
              </a:rPr>
              <a:t>finances if the spouse has a role in the WOSB/EDWOSB, has lent money to or provided financial support (including credit or guarantee of loan) to the business.  SBA may also look at spouse’s finances if both spouses are in same or similar line of business and businesses share names, websites, equipment and employees. </a:t>
            </a:r>
          </a:p>
        </p:txBody>
      </p:sp>
      <p:sp>
        <p:nvSpPr>
          <p:cNvPr id="9" name="Rectangle 8"/>
          <p:cNvSpPr/>
          <p:nvPr/>
        </p:nvSpPr>
        <p:spPr>
          <a:xfrm>
            <a:off x="152400" y="1752600"/>
            <a:ext cx="8839200" cy="76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1" dirty="0" smtClean="0">
                <a:solidFill>
                  <a:schemeClr val="accent1"/>
                </a:solidFill>
              </a:rPr>
              <a:t>To qualify as an EDWOSB, a business must meet all the requirements </a:t>
            </a:r>
            <a:br>
              <a:rPr lang="en-US" sz="2200" b="1" i="1" dirty="0" smtClean="0">
                <a:solidFill>
                  <a:schemeClr val="accent1"/>
                </a:solidFill>
              </a:rPr>
            </a:br>
            <a:r>
              <a:rPr lang="en-US" sz="2200" b="1" i="1" dirty="0" smtClean="0">
                <a:solidFill>
                  <a:schemeClr val="accent1"/>
                </a:solidFill>
              </a:rPr>
              <a:t>for a WOSB, as well as the following requirements:</a:t>
            </a:r>
            <a:endParaRPr lang="en-US" sz="2200" b="1" i="1" dirty="0">
              <a:solidFill>
                <a:schemeClr val="accent1"/>
              </a:solidFill>
            </a:endParaRPr>
          </a:p>
        </p:txBody>
      </p:sp>
      <p:sp>
        <p:nvSpPr>
          <p:cNvPr id="10"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8</a:t>
            </a:fld>
            <a:endParaRPr lang="en-US" sz="1200" smtClean="0">
              <a:latin typeface="Calibri" pitchFamily="34" charset="0"/>
            </a:endParaRPr>
          </a:p>
        </p:txBody>
      </p:sp>
    </p:spTree>
    <p:extLst>
      <p:ext uri="{BB962C8B-B14F-4D97-AF65-F5344CB8AC3E}">
        <p14:creationId xmlns:p14="http://schemas.microsoft.com/office/powerpoint/2010/main" val="317795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6248400" cy="1143000"/>
          </a:xfrm>
        </p:spPr>
        <p:txBody>
          <a:bodyPr>
            <a:noAutofit/>
          </a:bodyPr>
          <a:lstStyle/>
          <a:p>
            <a:pPr eaLnBrk="1" fontAlgn="auto" hangingPunct="1">
              <a:spcAft>
                <a:spcPts val="0"/>
              </a:spcAft>
              <a:defRPr/>
            </a:pPr>
            <a:r>
              <a:rPr lang="en-US" sz="3600" b="1" dirty="0" smtClean="0">
                <a:ln w="0"/>
              </a:rPr>
              <a:t>Eligibility Requirements for Joint Ventures</a:t>
            </a:r>
            <a:endParaRPr lang="en-US" sz="3600" b="1" dirty="0">
              <a:ln w="0"/>
            </a:endParaRPr>
          </a:p>
        </p:txBody>
      </p:sp>
      <p:sp>
        <p:nvSpPr>
          <p:cNvPr id="7" name="Text Placeholder 3"/>
          <p:cNvSpPr txBox="1">
            <a:spLocks/>
          </p:cNvSpPr>
          <p:nvPr/>
        </p:nvSpPr>
        <p:spPr bwMode="auto">
          <a:xfrm>
            <a:off x="304800" y="2514600"/>
            <a:ext cx="8496300" cy="3200400"/>
          </a:xfrm>
          <a:prstGeom prst="rect">
            <a:avLst/>
          </a:prstGeom>
          <a:noFill/>
          <a:ln w="9525">
            <a:noFill/>
            <a:miter lim="800000"/>
            <a:headEnd/>
            <a:tailEnd/>
          </a:ln>
        </p:spPr>
        <p:txBody>
          <a:bodyPr/>
          <a:lstStyle/>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Size: each concern is small under applicable size standard unless an SBA-approved MP JV; </a:t>
            </a:r>
            <a:endParaRPr lang="en-US" sz="500" dirty="0">
              <a:latin typeface="Calibri" pitchFamily="34" charset="0"/>
              <a:cs typeface="Times New Roman" pitchFamily="18" charset="0"/>
            </a:endParaRPr>
          </a:p>
          <a:p>
            <a:pPr marL="344488" indent="-341313" fontAlgn="auto">
              <a:spcBef>
                <a:spcPts val="324"/>
              </a:spcBef>
              <a:spcAft>
                <a:spcPts val="0"/>
              </a:spcAft>
              <a:buClr>
                <a:schemeClr val="tx1"/>
              </a:buClr>
              <a:buFont typeface="Wingdings" pitchFamily="2" charset="2"/>
              <a:buChar char="q"/>
              <a:defRPr/>
            </a:pPr>
            <a:r>
              <a:rPr lang="en-US" sz="1600" dirty="0">
                <a:latin typeface="Calibri" pitchFamily="34" charset="0"/>
                <a:cs typeface="Times New Roman" pitchFamily="18" charset="0"/>
              </a:rPr>
              <a:t>EDWOSB/WOSB must manage the joint </a:t>
            </a:r>
            <a:r>
              <a:rPr lang="en-US" sz="1600" dirty="0" smtClean="0">
                <a:latin typeface="Calibri" pitchFamily="34" charset="0"/>
                <a:cs typeface="Times New Roman" pitchFamily="18" charset="0"/>
              </a:rPr>
              <a:t>venture;</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EDWOSB/WOSB employee must be project manager responsible for contract performance;  </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EDWOSB/WOSB must own 51% of the JV;</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EDWOSB/WOSB must receive JV profits commensurate with work performed (at least 40%); </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Must have a special bank account in JV’s name;</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Itemize all major equipment and facilities furnished by each party;</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Specify the responsibilities of the parties; </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Obligate all parties to ensure performance on the contract; </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Original records must be retained by the EDWOSB/WOSB managing </a:t>
            </a:r>
            <a:r>
              <a:rPr lang="en-US" sz="1600" dirty="0" err="1" smtClean="0">
                <a:latin typeface="Calibri" pitchFamily="34" charset="0"/>
                <a:cs typeface="Times New Roman" pitchFamily="18" charset="0"/>
              </a:rPr>
              <a:t>venturer</a:t>
            </a:r>
            <a:r>
              <a:rPr lang="en-US" sz="1600" dirty="0" smtClean="0">
                <a:latin typeface="Calibri" pitchFamily="34" charset="0"/>
                <a:cs typeface="Times New Roman" pitchFamily="18" charset="0"/>
              </a:rPr>
              <a:t>;</a:t>
            </a:r>
          </a:p>
          <a:p>
            <a:pPr marL="344488" indent="-341313" fontAlgn="auto">
              <a:spcBef>
                <a:spcPts val="324"/>
              </a:spcBef>
              <a:spcAft>
                <a:spcPts val="0"/>
              </a:spcAft>
              <a:buClr>
                <a:schemeClr val="tx1"/>
              </a:buClr>
              <a:buFont typeface="Wingdings" pitchFamily="2" charset="2"/>
              <a:buChar char="q"/>
              <a:defRPr/>
            </a:pPr>
            <a:r>
              <a:rPr lang="en-US" sz="1600" dirty="0" smtClean="0">
                <a:latin typeface="Calibri" pitchFamily="34" charset="0"/>
                <a:cs typeface="Times New Roman" pitchFamily="18" charset="0"/>
              </a:rPr>
              <a:t>Quarterly financial statements and final profit and loss statement must be submitted to SBA</a:t>
            </a:r>
            <a:endParaRPr lang="en-US" sz="1600" dirty="0">
              <a:latin typeface="Calibri" pitchFamily="34" charset="0"/>
              <a:cs typeface="Times New Roman" pitchFamily="18" charset="0"/>
            </a:endParaRPr>
          </a:p>
        </p:txBody>
      </p:sp>
      <p:sp>
        <p:nvSpPr>
          <p:cNvPr id="8" name="TextBox 7"/>
          <p:cNvSpPr txBox="1"/>
          <p:nvPr/>
        </p:nvSpPr>
        <p:spPr>
          <a:xfrm>
            <a:off x="685800" y="5867400"/>
            <a:ext cx="7620000" cy="636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82880" rIns="182880">
            <a:spAutoFit/>
          </a:bodyPr>
          <a:lstStyle/>
          <a:p>
            <a:pPr marL="365760" indent="-256032" algn="ctr" fontAlgn="auto">
              <a:spcBef>
                <a:spcPts val="400"/>
              </a:spcBef>
              <a:spcAft>
                <a:spcPts val="0"/>
              </a:spcAft>
              <a:buClr>
                <a:schemeClr val="bg1"/>
              </a:buClr>
              <a:buSzPct val="100000"/>
              <a:defRPr/>
            </a:pPr>
            <a:r>
              <a:rPr lang="en-US" sz="1600" dirty="0">
                <a:solidFill>
                  <a:schemeClr val="bg1"/>
                </a:solidFill>
                <a:latin typeface="Calibri" pitchFamily="34" charset="0"/>
                <a:cs typeface="Times New Roman" pitchFamily="18" charset="0"/>
              </a:rPr>
              <a:t>Note: </a:t>
            </a:r>
            <a:r>
              <a:rPr lang="en-US" sz="1600" dirty="0" smtClean="0">
                <a:solidFill>
                  <a:schemeClr val="bg1"/>
                </a:solidFill>
                <a:latin typeface="Calibri" pitchFamily="34" charset="0"/>
                <a:cs typeface="Times New Roman" pitchFamily="18" charset="0"/>
              </a:rPr>
              <a:t>JV agreement must be submitted to CO</a:t>
            </a:r>
            <a:r>
              <a:rPr lang="en-US" sz="1600" dirty="0">
                <a:solidFill>
                  <a:schemeClr val="bg1"/>
                </a:solidFill>
                <a:latin typeface="Calibri" pitchFamily="34" charset="0"/>
                <a:cs typeface="Times New Roman" pitchFamily="18" charset="0"/>
              </a:rPr>
              <a:t>. </a:t>
            </a:r>
            <a:endParaRPr lang="en-US" sz="1600" dirty="0" smtClean="0">
              <a:solidFill>
                <a:schemeClr val="bg1"/>
              </a:solidFill>
              <a:latin typeface="Calibri" pitchFamily="34" charset="0"/>
              <a:cs typeface="Times New Roman" pitchFamily="18" charset="0"/>
            </a:endParaRPr>
          </a:p>
          <a:p>
            <a:pPr marL="365760" indent="-256032" algn="ctr" fontAlgn="auto">
              <a:spcBef>
                <a:spcPts val="400"/>
              </a:spcBef>
              <a:spcAft>
                <a:spcPts val="0"/>
              </a:spcAft>
              <a:buClr>
                <a:schemeClr val="bg1"/>
              </a:buClr>
              <a:buSzPct val="100000"/>
              <a:defRPr/>
            </a:pPr>
            <a:r>
              <a:rPr lang="en-US" sz="1600" dirty="0" smtClean="0">
                <a:solidFill>
                  <a:schemeClr val="bg1"/>
                </a:solidFill>
                <a:latin typeface="Calibri" pitchFamily="34" charset="0"/>
                <a:cs typeface="Times New Roman" pitchFamily="18" charset="0"/>
              </a:rPr>
              <a:t>SBA does </a:t>
            </a:r>
            <a:r>
              <a:rPr lang="en-US" sz="1600" b="1" u="sng" dirty="0">
                <a:solidFill>
                  <a:schemeClr val="bg1"/>
                </a:solidFill>
                <a:latin typeface="Calibri" pitchFamily="34" charset="0"/>
                <a:cs typeface="Times New Roman" pitchFamily="18" charset="0"/>
              </a:rPr>
              <a:t>not</a:t>
            </a:r>
            <a:r>
              <a:rPr lang="en-US" sz="1600" dirty="0">
                <a:solidFill>
                  <a:schemeClr val="bg1"/>
                </a:solidFill>
                <a:latin typeface="Calibri" pitchFamily="34" charset="0"/>
                <a:cs typeface="Times New Roman" pitchFamily="18" charset="0"/>
              </a:rPr>
              <a:t> </a:t>
            </a:r>
            <a:r>
              <a:rPr lang="en-US" sz="1600" dirty="0" smtClean="0">
                <a:solidFill>
                  <a:schemeClr val="bg1"/>
                </a:solidFill>
                <a:latin typeface="Calibri" pitchFamily="34" charset="0"/>
                <a:cs typeface="Times New Roman" pitchFamily="18" charset="0"/>
              </a:rPr>
              <a:t> approve JV agreement but will adjudicate any protests!</a:t>
            </a:r>
            <a:endParaRPr lang="en-US" sz="1600" dirty="0">
              <a:solidFill>
                <a:schemeClr val="bg1"/>
              </a:solidFill>
              <a:latin typeface="Calibri" pitchFamily="34" charset="0"/>
              <a:cs typeface="Times New Roman" pitchFamily="18" charset="0"/>
            </a:endParaRPr>
          </a:p>
        </p:txBody>
      </p:sp>
      <p:sp>
        <p:nvSpPr>
          <p:cNvPr id="9" name="Rectangle 8"/>
          <p:cNvSpPr/>
          <p:nvPr/>
        </p:nvSpPr>
        <p:spPr>
          <a:xfrm>
            <a:off x="152400" y="1752600"/>
            <a:ext cx="8839200" cy="609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1"/>
                </a:solidFill>
              </a:rPr>
              <a:t>A WOSB/EDWOSB may submit an offer as a </a:t>
            </a:r>
            <a:r>
              <a:rPr lang="en-US" b="1" i="1" dirty="0">
                <a:solidFill>
                  <a:schemeClr val="accent5"/>
                </a:solidFill>
              </a:rPr>
              <a:t>joint venture</a:t>
            </a:r>
            <a:r>
              <a:rPr lang="en-US" b="1" i="1" dirty="0">
                <a:solidFill>
                  <a:schemeClr val="accent1"/>
                </a:solidFill>
              </a:rPr>
              <a:t> with another </a:t>
            </a:r>
            <a:r>
              <a:rPr lang="en-US" b="1" i="1" dirty="0" smtClean="0">
                <a:solidFill>
                  <a:schemeClr val="accent1"/>
                </a:solidFill>
              </a:rPr>
              <a:t>business </a:t>
            </a:r>
          </a:p>
          <a:p>
            <a:pPr algn="ctr"/>
            <a:r>
              <a:rPr lang="en-US" b="1" i="1" dirty="0" smtClean="0">
                <a:solidFill>
                  <a:schemeClr val="accent1"/>
                </a:solidFill>
              </a:rPr>
              <a:t>if </a:t>
            </a:r>
            <a:r>
              <a:rPr lang="en-US" b="1" i="1" dirty="0">
                <a:solidFill>
                  <a:schemeClr val="accent1"/>
                </a:solidFill>
              </a:rPr>
              <a:t>the following requirements are met</a:t>
            </a:r>
          </a:p>
        </p:txBody>
      </p:sp>
      <p:sp>
        <p:nvSpPr>
          <p:cNvPr id="11" name="Slide Number Placeholder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hangingPunct="1"/>
            <a:fld id="{DD2FAC33-034F-4D1D-BAB5-2E67F8BD9F43}" type="slidenum">
              <a:rPr lang="en-US" sz="1200" smtClean="0">
                <a:latin typeface="Calibri" pitchFamily="34" charset="0"/>
              </a:rPr>
              <a:pPr eaLnBrk="1" hangingPunct="1"/>
              <a:t>9</a:t>
            </a:fld>
            <a:endParaRPr lang="en-US" sz="1200" smtClean="0">
              <a:latin typeface="Calibri" pitchFamily="34" charset="0"/>
            </a:endParaRPr>
          </a:p>
        </p:txBody>
      </p:sp>
    </p:spTree>
    <p:extLst>
      <p:ext uri="{BB962C8B-B14F-4D97-AF65-F5344CB8AC3E}">
        <p14:creationId xmlns:p14="http://schemas.microsoft.com/office/powerpoint/2010/main" val="49100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BA_theme">
  <a:themeElements>
    <a:clrScheme name="Custom 1">
      <a:dk1>
        <a:sysClr val="windowText" lastClr="000000"/>
      </a:dk1>
      <a:lt1>
        <a:sysClr val="window" lastClr="FFFFFF"/>
      </a:lt1>
      <a:dk2>
        <a:srgbClr val="1F497D"/>
      </a:dk2>
      <a:lt2>
        <a:srgbClr val="EEECE1"/>
      </a:lt2>
      <a:accent1>
        <a:srgbClr val="002060"/>
      </a:accent1>
      <a:accent2>
        <a:srgbClr val="C00000"/>
      </a:accent2>
      <a:accent3>
        <a:srgbClr val="9BBB59"/>
      </a:accent3>
      <a:accent4>
        <a:srgbClr val="8064A2"/>
      </a:accent4>
      <a:accent5>
        <a:srgbClr val="00B0F0"/>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SBA_theme</Template>
  <TotalTime>11730</TotalTime>
  <Words>2407</Words>
  <Application>Microsoft Office PowerPoint</Application>
  <PresentationFormat>On-screen Show (4:3)</PresentationFormat>
  <Paragraphs>360</Paragraphs>
  <Slides>41</Slides>
  <Notes>21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SBA_theme</vt:lpstr>
      <vt:lpstr>PowerPoint Presentation</vt:lpstr>
      <vt:lpstr>Topics to Be Discussed</vt:lpstr>
      <vt:lpstr>Overview of the WOSB  Federal Contract Program</vt:lpstr>
      <vt:lpstr>History of the WOSB Program</vt:lpstr>
      <vt:lpstr>WOSB eligibility requirements </vt:lpstr>
      <vt:lpstr>WOSB and EDWOSB</vt:lpstr>
      <vt:lpstr>Eligibility Requirements for WOSBs</vt:lpstr>
      <vt:lpstr>Eligibility Requirements for EDWOSBs</vt:lpstr>
      <vt:lpstr>Eligibility Requirements for Joint Ventures</vt:lpstr>
      <vt:lpstr>WOSB STATUS  CERTIFICATION </vt:lpstr>
      <vt:lpstr>Ways to Qualify as WOSB or EDWOSB</vt:lpstr>
      <vt:lpstr>Step 1: Register in SAM</vt:lpstr>
      <vt:lpstr>Step 2: Provide documents to Certify.SBA.gov</vt:lpstr>
      <vt:lpstr>Self-Certified – Documents (WOSB)</vt:lpstr>
      <vt:lpstr>Self-Certified – Documents (EDWOSB)</vt:lpstr>
      <vt:lpstr>Third-Party Certified - Documents </vt:lpstr>
      <vt:lpstr>8(a) Certified - Documents</vt:lpstr>
      <vt:lpstr>Step 3: Represent Status in SAM</vt:lpstr>
      <vt:lpstr>WOSB Set-Asides and  sole source awards </vt:lpstr>
      <vt:lpstr>Requirements for WOSB and EDWOSB  Set-Aside Contracts</vt:lpstr>
      <vt:lpstr>Requirements for WOSB and EDWOSB Sole-Source Authority Contracts</vt:lpstr>
      <vt:lpstr>Certify.Sba.gov  – SBA Certification Portal</vt:lpstr>
      <vt:lpstr>Certify.SBA.gov</vt:lpstr>
      <vt:lpstr>Certify.SBA.gov – WOSB </vt:lpstr>
      <vt:lpstr>Certify – Home Page</vt:lpstr>
      <vt:lpstr>Certify – Help Page </vt:lpstr>
      <vt:lpstr>Certify – Creating Account</vt:lpstr>
      <vt:lpstr>Certify – Creating Password</vt:lpstr>
      <vt:lpstr>Certify – Connecting Business Profile</vt:lpstr>
      <vt:lpstr>Certify Dashboard</vt:lpstr>
      <vt:lpstr>Certify - Programs</vt:lpstr>
      <vt:lpstr>Certify - Programs</vt:lpstr>
      <vt:lpstr>Certify - Programs</vt:lpstr>
      <vt:lpstr>Certify - Programs</vt:lpstr>
      <vt:lpstr>Certify - Documents</vt:lpstr>
      <vt:lpstr>Certify - Business</vt:lpstr>
      <vt:lpstr>Certify - Profile</vt:lpstr>
      <vt:lpstr>WOSB eligibility examinations and protests </vt:lpstr>
      <vt:lpstr>Eligibility Exams and Protests</vt:lpstr>
      <vt:lpstr>Contact US</vt:lpstr>
      <vt:lpstr>Resources and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dc:creator>
  <cp:lastModifiedBy>Kim, Amy J.</cp:lastModifiedBy>
  <cp:revision>328</cp:revision>
  <cp:lastPrinted>2016-09-30T01:07:39Z</cp:lastPrinted>
  <dcterms:created xsi:type="dcterms:W3CDTF">2016-03-09T15:15:30Z</dcterms:created>
  <dcterms:modified xsi:type="dcterms:W3CDTF">2018-03-21T00:52:38Z</dcterms:modified>
</cp:coreProperties>
</file>