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78" r:id="rId2"/>
    <p:sldId id="276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E843E8-54B7-4A0D-A76F-BFF78B596147}" v="1" dt="2026-04-13T15:44:46.4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B1EFFB-C58C-4884-A3E3-5DF2B01C3F66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81261-7051-4819-B55E-A2128082B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06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B9165-B963-A8BA-A52B-E4AE480FD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47385E-ABC5-F9C9-75DF-2067D40B44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35E4F1-F978-112B-CECD-FA4DEA662E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B12CD9-EB25-B2CC-ECCE-6E029A015D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31FA43-6C0E-6047-B106-ADAB81A86D5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305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32653-DCAE-0DFF-0D86-5E13EFB8C7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390D60-A1AE-5675-46A1-7689089542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0F6EC-DAD8-178C-B23F-61A8A71A4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D7145-B099-4CD1-A4B1-B13D27A1AB3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8F273D-88AC-21B3-A07D-09C75F58D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6C1671-4B4E-0CF3-E524-6F4BAA9E9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798A-B44E-4091-A3AB-93D151CBB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677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0A3C2-AB91-9137-EBA8-7468EE7FC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BF942D-4A1C-334C-5A36-0CFFBA5F5C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7A58D-2335-A83C-BC13-2E0C8902B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D7145-B099-4CD1-A4B1-B13D27A1AB3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A0369-CBB0-26D8-25D1-5761BCFBA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36033-4830-946E-CEE7-3279E8D69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798A-B44E-4091-A3AB-93D151CBB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361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28EC3C-6C75-EE83-FDE0-0AE663C089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F2DF48-6939-EA5D-589E-A05481949B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523FF-DBBE-B8F3-E17E-670789F25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D7145-B099-4CD1-A4B1-B13D27A1AB3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AFB231-200E-9F64-384A-8AB7679A2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0CE25C-9A97-526A-7BBB-8CBBA3AA4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798A-B44E-4091-A3AB-93D151CBB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276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586DE7-2209-5A47-8724-C08284FF1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Insert Title, 28pt Segoe UI Bold</a:t>
            </a:r>
          </a:p>
        </p:txBody>
      </p:sp>
      <p:sp>
        <p:nvSpPr>
          <p:cNvPr id="12" name="Content Placeholder"/>
          <p:cNvSpPr>
            <a:spLocks noGrp="1"/>
          </p:cNvSpPr>
          <p:nvPr>
            <p:ph sz="quarter" idx="13"/>
          </p:nvPr>
        </p:nvSpPr>
        <p:spPr>
          <a:xfrm>
            <a:off x="838202" y="1562100"/>
            <a:ext cx="10515599" cy="4359730"/>
          </a:xfrm>
        </p:spPr>
        <p:txBody>
          <a:bodyPr numCol="2" spcCol="914400"/>
          <a:lstStyle>
            <a:lvl1pPr>
              <a:defRPr sz="1650">
                <a:solidFill>
                  <a:schemeClr val="tx2"/>
                </a:solidFill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"/>
          <p:cNvSpPr>
            <a:spLocks noGrp="1"/>
          </p:cNvSpPr>
          <p:nvPr>
            <p:ph type="ftr" sz="quarter" idx="11"/>
          </p:nvPr>
        </p:nvSpPr>
        <p:spPr>
          <a:xfrm>
            <a:off x="838200" y="6286500"/>
            <a:ext cx="7848600" cy="30879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FOR INTERNAL USE ONLY • OFFICE OF INFORMATION AND TECHNOLOGY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E286F48B-3078-17B8-01DA-4DD4CAFA6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4917" y="6286502"/>
            <a:ext cx="388883" cy="308791"/>
          </a:xfrm>
        </p:spPr>
        <p:txBody>
          <a:bodyPr/>
          <a:lstStyle/>
          <a:p>
            <a:fld id="{E573346A-FCA4-684E-8D18-26E832406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597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04CFF-1CE4-37DD-BEF3-22470A46D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A6C80-8091-B5C8-0334-7410C41249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54E525-6F2B-E7EC-D0AD-2556ECF6C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D7145-B099-4CD1-A4B1-B13D27A1AB3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3D5F1A-A8D6-097D-0D26-B8952C003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A8061-7BDD-2252-EFF0-22C9A0A43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798A-B44E-4091-A3AB-93D151CBB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174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EF71D-4B7D-B427-4596-86955C865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272F4-A9A8-85BD-6708-79625B1C1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5249A-1A68-A828-CFD3-A25191982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D7145-B099-4CD1-A4B1-B13D27A1AB3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5F3431-8FAF-38A2-781F-D030CF95C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F12B30-AE47-2B25-4C7C-ECC1E1943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798A-B44E-4091-A3AB-93D151CBB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146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88B13-0983-7442-2427-CA57C00C2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81680-EFE3-6CD8-21FF-E34E921A13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4A2241-6C8E-1B36-9103-2D7356A24E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F74DD2-6EFD-3A2E-ED32-FCB5E672A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D7145-B099-4CD1-A4B1-B13D27A1AB3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C1EBE-47D7-C8AA-C825-ECD16EA1E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4BE912-96FC-1868-59D4-BC552A6F8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798A-B44E-4091-A3AB-93D151CBB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779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EC43C-6216-4FBD-DB51-45EF68E62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7DDE82-E8AF-9371-74FB-CFB26693ED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392BB3-137A-F1D0-9F94-AA22CB4E8B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F1EFE9-BB38-E82F-CFD1-BD16000D2B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0B67DF-8C93-8391-AA3B-10B762EAA6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D5C1B1-0015-B8C6-DC43-7D6C83CF4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D7145-B099-4CD1-A4B1-B13D27A1AB3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8CBB36-77F8-7C3F-4223-8C546781E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935317-742B-5034-8D0A-18F836B7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798A-B44E-4091-A3AB-93D151CBB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560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45A19-BD85-CC11-1AC0-CC5A3CFEE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68F46C-1B7D-DB70-5347-ABB66E9FA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D7145-B099-4CD1-A4B1-B13D27A1AB3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35DD49-BB4E-BA37-E1A8-FAA4773F3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8644BF-B081-8B36-E2F4-DFDF78F1E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798A-B44E-4091-A3AB-93D151CBB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33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A59A26-6694-5AED-081E-39C8E8785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D7145-B099-4CD1-A4B1-B13D27A1AB3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80F427-0CB2-DD2D-320D-9DA62AAF7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B85CF-AE66-0033-2962-AFEE5C6AA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798A-B44E-4091-A3AB-93D151CBB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053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BDBFA-A743-CC9A-0AB2-2B70D6608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8E6E0-05CC-60CE-5322-B2D0907BB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838DD4-AE03-7DFA-63FD-B86D5D67B2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3F7DD7-0C00-DFB0-85E0-B9A10F106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D7145-B099-4CD1-A4B1-B13D27A1AB3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C1CD56-D8CC-E020-0BDA-D627837F0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CA6178-A4AE-64BB-F6BF-68039D8A6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798A-B44E-4091-A3AB-93D151CBB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632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CEF99-82DA-4FAA-92B6-92F11921E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7C5D65-3A74-4800-ECFC-E6E79467E7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43E7CA-0643-03FB-BA33-F41B902E9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DD2D5C-0542-556E-0864-32D2E2693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D7145-B099-4CD1-A4B1-B13D27A1AB3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7D4352-3876-A239-4B29-86861CD9F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C297F1-D47F-C140-12ED-019E362AB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798A-B44E-4091-A3AB-93D151CBB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351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A11154-1D2D-B58E-6A74-5CA757B94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8F9251-CDD9-68FF-C2F5-24D62FBAC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A18254-B078-76CA-09F3-B1292F0C23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4D7145-B099-4CD1-A4B1-B13D27A1AB3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5F13C3-5801-D8AE-5631-981D07C31B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86D83-B731-B2A3-10A5-6B73535ADF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F1798A-B44E-4091-A3AB-93D151CBB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920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dialin.teams.microsoft.com/usp/pstnconferencing" TargetMode="External"/><Relationship Id="rId3" Type="http://schemas.openxmlformats.org/officeDocument/2006/relationships/hyperlink" Target="https://aka.ms/JoinTeamsMeeting?omkt=en-US" TargetMode="External"/><Relationship Id="rId7" Type="http://schemas.openxmlformats.org/officeDocument/2006/relationships/hyperlink" Target="https://teams.microsoft.com/meetingOptions/?organizerId=ba87b2c2-e1f9-45ad-a4c2-de97317aebee&amp;tenantId=e95f1b23-abaf-45ee-821d-b7ab251ab3bf&amp;threadId=19_meeting_NmI5ZDMxYjktMDg3NS00YmU0LWIwYWEtMTk3MDhlODVmZmUx@thread.v2&amp;messageId=0&amp;language=en-US" TargetMode="External"/><Relationship Id="rId2" Type="http://schemas.openxmlformats.org/officeDocument/2006/relationships/hyperlink" Target="https://teams.microsoft.com/meet/2898834384305?p=9AsfgFquv61L5I9K0V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dialin.teams.microsoft.com/14a86cbc-ba2a-4dde-a83a-5b9e20685e48?id=46413552" TargetMode="External"/><Relationship Id="rId5" Type="http://schemas.openxmlformats.org/officeDocument/2006/relationships/hyperlink" Target="tel:+18727010185,,46413552" TargetMode="External"/><Relationship Id="rId4" Type="http://schemas.openxmlformats.org/officeDocument/2006/relationships/hyperlink" Target="https://teams.microsoft.com/l/meetup-join/19%3ameeting_NmI5ZDMxYjktMDg3NS00YmU0LWIwYWEtMTk3MDhlODVmZmUx%40thread.v2/0?context=%7b%22Tid%22%3a%22e95f1b23-abaf-45ee-821d-b7ab251ab3bf%22%2c%22Oid%22%3a%22ba87b2c2-e1f9-45ad-a4c2-de97317aebee%22%7d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A882F-5AB3-EFC2-6789-A9E5AD5BC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OIT Acquisition Office Hours: May</a:t>
            </a:r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732A7E-B338-E0D7-83D2-CF8F4F05241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81201" y="1417638"/>
            <a:ext cx="8058151" cy="4599704"/>
          </a:xfrm>
        </p:spPr>
        <p:txBody>
          <a:bodyPr>
            <a:normAutofit fontScale="85000" lnSpcReduction="20000"/>
          </a:bodyPr>
          <a:lstStyle/>
          <a:p>
            <a:pPr lvl="0" fontAlgn="base"/>
            <a:r>
              <a:rPr lang="en-US" sz="1350" b="1" dirty="0"/>
              <a:t>Topics: Application Services; Application Hosting; Mainframe </a:t>
            </a:r>
            <a:r>
              <a:rPr lang="en-US" sz="1200" b="1" dirty="0"/>
              <a:t>Services</a:t>
            </a:r>
            <a:r>
              <a:rPr lang="en-US" sz="1350" dirty="0"/>
              <a:t>​</a:t>
            </a:r>
            <a:endParaRPr lang="en-US" sz="1200" dirty="0"/>
          </a:p>
          <a:p>
            <a:pPr lvl="0" fontAlgn="base"/>
            <a:r>
              <a:rPr lang="en-US" sz="1350" dirty="0"/>
              <a:t>OIT POCs: Chad Oglesbee; ​Marc Tolbert; Dawn Sturtz</a:t>
            </a:r>
            <a:endParaRPr lang="en-US" sz="1200" dirty="0"/>
          </a:p>
          <a:p>
            <a:pPr lvl="0" fontAlgn="base"/>
            <a:r>
              <a:rPr lang="en-US" sz="1350" dirty="0"/>
              <a:t>Key Prep Questions: migration; mainframe​</a:t>
            </a:r>
          </a:p>
          <a:p>
            <a:pPr lvl="0" fontAlgn="base"/>
            <a:endParaRPr lang="en-US" sz="1350" dirty="0"/>
          </a:p>
          <a:p>
            <a:pPr lvl="0" fontAlgn="base"/>
            <a:r>
              <a:rPr lang="en-US" sz="1200" dirty="0"/>
              <a:t>To establish a consistent cadence, we plan to hold Office Hours on the second Monday of each month at 3:00 PM.  Today’s meeting is on 11 May 2026, @ 3:00 PM. This is an MS Teams meeting; see the link provided.</a:t>
            </a:r>
          </a:p>
          <a:p>
            <a:pPr lvl="0" fontAlgn="base"/>
            <a:endParaRPr lang="en-US" sz="1200" dirty="0"/>
          </a:p>
          <a:p>
            <a:pPr lvl="0" fontAlgn="base"/>
            <a:endParaRPr lang="en-US" sz="1200" dirty="0"/>
          </a:p>
          <a:p>
            <a:pPr lvl="0" fontAlgn="base"/>
            <a:endParaRPr lang="en-US" sz="1200" dirty="0"/>
          </a:p>
          <a:p>
            <a:r>
              <a:rPr lang="en-US" sz="1350" dirty="0"/>
              <a:t>Session Flow (60 minutes)</a:t>
            </a:r>
          </a:p>
          <a:p>
            <a:pPr lvl="1"/>
            <a:r>
              <a:rPr lang="en-US" sz="1425" dirty="0"/>
              <a:t>5 min:        Timeline updates &amp; Acquisition Disclaimer</a:t>
            </a:r>
          </a:p>
          <a:p>
            <a:pPr lvl="1"/>
            <a:r>
              <a:rPr lang="en-US" sz="1425" dirty="0"/>
              <a:t>15 min:     Topic Deep Dive (Owners)</a:t>
            </a:r>
          </a:p>
          <a:p>
            <a:pPr lvl="1"/>
            <a:r>
              <a:rPr lang="en-US" sz="1425" dirty="0"/>
              <a:t>35 min:     Vendor Q&amp;A</a:t>
            </a:r>
          </a:p>
          <a:p>
            <a:pPr lvl="1"/>
            <a:r>
              <a:rPr lang="en-US" sz="1425" dirty="0"/>
              <a:t>5 min:       Reminders &amp; next month's topic preview/closeout. </a:t>
            </a:r>
          </a:p>
          <a:p>
            <a:pPr lvl="1"/>
            <a:endParaRPr lang="en-US" sz="1425" b="1" dirty="0"/>
          </a:p>
          <a:p>
            <a:pPr lvl="1"/>
            <a:endParaRPr lang="en-US" sz="1425" b="1" dirty="0"/>
          </a:p>
          <a:p>
            <a:pPr lvl="1"/>
            <a:endParaRPr lang="en-US" sz="1425" b="1" dirty="0"/>
          </a:p>
          <a:p>
            <a:pPr lvl="1"/>
            <a:endParaRPr lang="en-US" sz="1350" b="1" dirty="0"/>
          </a:p>
          <a:p>
            <a:pPr lvl="1"/>
            <a:endParaRPr lang="en-US" sz="1350" b="1" dirty="0"/>
          </a:p>
          <a:p>
            <a:pPr lvl="1"/>
            <a:endParaRPr lang="en-US" sz="1350" b="1" dirty="0"/>
          </a:p>
          <a:p>
            <a:pPr lvl="1"/>
            <a:r>
              <a:rPr lang="en-US" sz="1350" b="1" dirty="0"/>
              <a:t>Microsoft Teams meeting</a:t>
            </a:r>
            <a:r>
              <a:rPr lang="en-US" sz="1050" dirty="0"/>
              <a:t> </a:t>
            </a:r>
          </a:p>
          <a:p>
            <a:r>
              <a:rPr lang="en-US" sz="1350" b="1" dirty="0"/>
              <a:t>Join: </a:t>
            </a:r>
            <a:r>
              <a:rPr lang="en-US" sz="1350" u="sng" dirty="0">
                <a:hlinkClick r:id="rId2" tooltip="Meeting join"/>
              </a:rPr>
              <a:t>https://teams.microsoft.com/meet/2898834384305?p=9AsfgFquv61L5I9K0V</a:t>
            </a:r>
            <a:r>
              <a:rPr lang="en-US" sz="1050" dirty="0"/>
              <a:t> </a:t>
            </a:r>
          </a:p>
          <a:p>
            <a:r>
              <a:rPr lang="en-US" sz="1350" dirty="0"/>
              <a:t>Meeting ID: 289 883 438 430 5</a:t>
            </a:r>
            <a:r>
              <a:rPr lang="en-US" sz="1800" dirty="0"/>
              <a:t> </a:t>
            </a:r>
          </a:p>
          <a:p>
            <a:r>
              <a:rPr lang="en-US" sz="1350" dirty="0"/>
              <a:t>Passcode: 2qN2XQ2W</a:t>
            </a:r>
            <a:r>
              <a:rPr lang="en-US" sz="1800" dirty="0"/>
              <a:t> </a:t>
            </a:r>
          </a:p>
          <a:p>
            <a:br>
              <a:rPr lang="en-US" sz="1350" dirty="0"/>
            </a:br>
            <a:endParaRPr lang="en-US" sz="1350" dirty="0"/>
          </a:p>
          <a:p>
            <a:r>
              <a:rPr lang="en-US" sz="1350" u="sng" dirty="0">
                <a:hlinkClick r:id="rId3"/>
              </a:rPr>
              <a:t>Need help?</a:t>
            </a:r>
            <a:r>
              <a:rPr lang="en-US" sz="1800" dirty="0"/>
              <a:t> | </a:t>
            </a:r>
            <a:r>
              <a:rPr lang="en-US" sz="1350" u="sng" dirty="0">
                <a:hlinkClick r:id="rId4"/>
              </a:rPr>
              <a:t>System reference</a:t>
            </a:r>
            <a:r>
              <a:rPr lang="en-US" sz="1800" dirty="0"/>
              <a:t> </a:t>
            </a:r>
          </a:p>
          <a:p>
            <a:r>
              <a:rPr lang="en-US" sz="1350" b="1" dirty="0"/>
              <a:t>Dial in by phone</a:t>
            </a:r>
            <a:r>
              <a:rPr lang="en-US" sz="1350" dirty="0"/>
              <a:t> </a:t>
            </a:r>
          </a:p>
          <a:p>
            <a:r>
              <a:rPr lang="en-US" sz="1350" u="sng" dirty="0">
                <a:hlinkClick r:id="rId5"/>
              </a:rPr>
              <a:t>+1 872-701-0185,,46413552#</a:t>
            </a:r>
            <a:r>
              <a:rPr lang="en-US" sz="1800" dirty="0"/>
              <a:t> </a:t>
            </a:r>
            <a:r>
              <a:rPr lang="en-US" sz="1350" dirty="0"/>
              <a:t>United States, Chicago</a:t>
            </a:r>
            <a:r>
              <a:rPr lang="en-US" sz="1800" dirty="0"/>
              <a:t> </a:t>
            </a:r>
          </a:p>
          <a:p>
            <a:r>
              <a:rPr lang="en-US" sz="1350" u="sng" dirty="0">
                <a:hlinkClick r:id="rId6"/>
              </a:rPr>
              <a:t>Find a local number</a:t>
            </a:r>
            <a:r>
              <a:rPr lang="en-US" sz="1800" dirty="0"/>
              <a:t> </a:t>
            </a:r>
          </a:p>
          <a:p>
            <a:r>
              <a:rPr lang="en-US" sz="1350" dirty="0"/>
              <a:t>Phone conference ID: 464 135 52#</a:t>
            </a:r>
            <a:r>
              <a:rPr lang="en-US" sz="1800" dirty="0"/>
              <a:t> </a:t>
            </a:r>
          </a:p>
          <a:p>
            <a:r>
              <a:rPr lang="en-US" sz="1350" dirty="0"/>
              <a:t>For organizers: </a:t>
            </a:r>
            <a:r>
              <a:rPr lang="en-US" sz="1350" u="sng" dirty="0">
                <a:hlinkClick r:id="rId7"/>
              </a:rPr>
              <a:t>Meeting options</a:t>
            </a:r>
            <a:r>
              <a:rPr lang="en-US" sz="1800" dirty="0"/>
              <a:t> | </a:t>
            </a:r>
            <a:r>
              <a:rPr lang="en-US" sz="1350" u="sng" dirty="0">
                <a:hlinkClick r:id="rId8"/>
              </a:rPr>
              <a:t>Reset dial-in PIN</a:t>
            </a:r>
            <a:r>
              <a:rPr lang="en-US" sz="1800" dirty="0"/>
              <a:t> </a:t>
            </a:r>
          </a:p>
          <a:p>
            <a:r>
              <a:rPr lang="en-US" sz="1350" dirty="0"/>
              <a:t>________________________________________________________________________________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264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FFDA6-9252-A29C-019B-D1CE8953D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445524B-1225-3031-3A45-626D5269C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Acquisition Disclaimer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759898C-65C6-942E-2892-563F5814AD1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152652" y="2028827"/>
            <a:ext cx="7886699" cy="26738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350" b="1">
                <a:solidFill>
                  <a:schemeClr val="accent5">
                    <a:lumMod val="50000"/>
                  </a:schemeClr>
                </a:solidFill>
              </a:rPr>
              <a:t>Authority to Contract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Acquisitions and contractual commitments can only be made by government officials having authority to enter into such agreements on behalf of the United States government.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The only government officials with such authority are warranted contracting officers. 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Future contractual direction, if any, shall only come from a cognizant U.S. Department of Veterans Affairs (VA) warranted contracting officer.</a:t>
            </a:r>
          </a:p>
          <a:p>
            <a:pPr marL="0" indent="0">
              <a:buNone/>
            </a:pPr>
            <a:r>
              <a:rPr lang="en-US" sz="1350" b="1">
                <a:solidFill>
                  <a:schemeClr val="accent5">
                    <a:lumMod val="50000"/>
                  </a:schemeClr>
                </a:solidFill>
              </a:rPr>
              <a:t>Authority Limitations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VA Office of Information and Technology and the IT Vendor Management Office staff are not warranted contracting officers.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Any discussions of contractual requirements do not constitute contractual direction or authorization of any kind.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Any projected dates provided for Request for Information (RFI), Request for Proposal (RFP), and award are notional and subject to change.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10C884-D052-194C-28EF-E0EBD86EE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OFFICE OF INFORMATION AND TECHNOLOGY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1B0344-BE91-CAF4-BBCE-66BC3D316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3346A-FCA4-684E-8D18-26E8324063E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222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5098" y="259326"/>
            <a:ext cx="3888639" cy="1454051"/>
          </a:xfrm>
        </p:spPr>
        <p:txBody>
          <a:bodyPr anchor="b">
            <a:normAutofit/>
          </a:bodyPr>
          <a:lstStyle/>
          <a:p>
            <a:r>
              <a:rPr lang="en-US" sz="3100">
                <a:solidFill>
                  <a:schemeClr val="tx2"/>
                </a:solidFill>
              </a:rPr>
              <a:t>May 2026 – Office Hours Agenda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C0B553-D9F9-93D8-4A8D-05D094849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649" y="3587601"/>
            <a:ext cx="5559668" cy="301107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0491" y="1614263"/>
            <a:ext cx="4223177" cy="1973337"/>
          </a:xfrm>
        </p:spPr>
        <p:txBody>
          <a:bodyPr anchor="ctr">
            <a:normAutofit/>
          </a:bodyPr>
          <a:lstStyle/>
          <a:p>
            <a:endParaRPr lang="en-US" sz="1600" dirty="0">
              <a:solidFill>
                <a:schemeClr val="tx2"/>
              </a:solidFill>
            </a:endParaRPr>
          </a:p>
          <a:p>
            <a:pPr>
              <a:defRPr sz="1600"/>
            </a:pPr>
            <a:r>
              <a:rPr lang="en-US" sz="1600" b="1" dirty="0">
                <a:solidFill>
                  <a:schemeClr val="tx2"/>
                </a:solidFill>
              </a:rPr>
              <a:t>Topics: Application Services; Application Hosting; Mainframe Services</a:t>
            </a:r>
            <a:endParaRPr lang="en-US" sz="1600" dirty="0">
              <a:solidFill>
                <a:schemeClr val="tx2"/>
              </a:solidFill>
            </a:endParaRPr>
          </a:p>
          <a:p>
            <a:pPr>
              <a:defRPr sz="1600"/>
            </a:pPr>
            <a:r>
              <a:rPr lang="en-US" sz="1600" dirty="0">
                <a:solidFill>
                  <a:schemeClr val="tx2"/>
                </a:solidFill>
              </a:rPr>
              <a:t>OIT POCs: Chad Oglesbee; Marc Tolbert; Dawn Sturtz</a:t>
            </a:r>
            <a:endParaRPr lang="en-US" sz="1600" dirty="0">
              <a:solidFill>
                <a:schemeClr val="tx2"/>
              </a:solidFill>
              <a:ea typeface="Calibri"/>
              <a:cs typeface="Calibri"/>
            </a:endParaRPr>
          </a:p>
          <a:p>
            <a:pPr>
              <a:defRPr sz="1600"/>
            </a:pPr>
            <a:r>
              <a:rPr lang="en-US" sz="1600" dirty="0">
                <a:solidFill>
                  <a:schemeClr val="tx2"/>
                </a:solidFill>
              </a:rPr>
              <a:t>Key Prep Questions: migration; mainframe</a:t>
            </a:r>
            <a:endParaRPr lang="en-US" sz="1600" dirty="0">
              <a:solidFill>
                <a:schemeClr val="tx2"/>
              </a:solidFill>
              <a:ea typeface="Calibri"/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678BFA-E34F-239B-0B3E-6E074A695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8333" y="3456258"/>
            <a:ext cx="5431079" cy="29445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51001" y="8890000"/>
            <a:ext cx="4514377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  <a:defRPr sz="1000"/>
            </a:pPr>
            <a:r>
              <a:rPr lang="en-US" sz="1000"/>
              <a:t>VA Office of Information &amp; Technology (OIT) – Office of Strategic Sourcing (OSS)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C7121E-DC92-9E7F-F65F-8AE6A196E3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8058" y="259326"/>
            <a:ext cx="5481355" cy="308326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392</Words>
  <Application>Microsoft Office PowerPoint</Application>
  <PresentationFormat>Widescreen</PresentationFormat>
  <Paragraphs>50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Office Theme</vt:lpstr>
      <vt:lpstr>OIT Acquisition Office Hours: May</vt:lpstr>
      <vt:lpstr>Acquisition Disclaimer</vt:lpstr>
      <vt:lpstr>May 2026 – Office Hours Agenda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Carter, Don C.</dc:creator>
  <cp:lastModifiedBy>Carter, Don C.</cp:lastModifiedBy>
  <cp:revision>2</cp:revision>
  <dcterms:created xsi:type="dcterms:W3CDTF">2026-04-13T14:13:15Z</dcterms:created>
  <dcterms:modified xsi:type="dcterms:W3CDTF">2026-04-23T18:27:21Z</dcterms:modified>
</cp:coreProperties>
</file>