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63" r:id="rId4"/>
    <p:sldId id="264" r:id="rId5"/>
    <p:sldId id="257" r:id="rId6"/>
    <p:sldId id="258" r:id="rId7"/>
    <p:sldId id="260" r:id="rId8"/>
    <p:sldId id="267" r:id="rId9"/>
    <p:sldId id="268" r:id="rId10"/>
    <p:sldId id="269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3" d="100"/>
          <a:sy n="93" d="100"/>
        </p:scale>
        <p:origin x="-20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HAISLBOOTHP\Documents\Copy%20of%20Scheduling%20Cost%20Estima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HAISLBOOTHP\Documents\Copy%20of%20Scheduling%20Cost%20Estima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Long-term Project Totals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Data!$B$39</c:f>
              <c:strCache>
                <c:ptCount val="1"/>
                <c:pt idx="0">
                  <c:v>Medical Appointment Scheduling System (MASS)</c:v>
                </c:pt>
              </c:strCache>
            </c:strRef>
          </c:tx>
          <c:invertIfNegative val="0"/>
          <c:cat>
            <c:strRef>
              <c:f>Data!$D$2:$K$2</c:f>
              <c:strCache>
                <c:ptCount val="8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Totals</c:v>
                </c:pt>
              </c:strCache>
            </c:strRef>
          </c:cat>
          <c:val>
            <c:numRef>
              <c:f>Data!$D$39:$K$39</c:f>
              <c:numCache>
                <c:formatCode>0.000</c:formatCode>
                <c:ptCount val="8"/>
                <c:pt idx="0">
                  <c:v>19.867000000000001</c:v>
                </c:pt>
                <c:pt idx="1">
                  <c:v>60.68</c:v>
                </c:pt>
                <c:pt idx="2">
                  <c:v>86.88</c:v>
                </c:pt>
                <c:pt idx="3">
                  <c:v>72</c:v>
                </c:pt>
                <c:pt idx="4">
                  <c:v>76</c:v>
                </c:pt>
                <c:pt idx="5">
                  <c:v>80.2</c:v>
                </c:pt>
                <c:pt idx="6">
                  <c:v>59.2</c:v>
                </c:pt>
                <c:pt idx="7">
                  <c:v>454.827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6529280"/>
        <c:axId val="36530816"/>
      </c:barChart>
      <c:catAx>
        <c:axId val="3652928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530816"/>
        <c:crosses val="autoZero"/>
        <c:auto val="1"/>
        <c:lblAlgn val="ctr"/>
        <c:lblOffset val="100"/>
        <c:noMultiLvlLbl val="0"/>
      </c:catAx>
      <c:valAx>
        <c:axId val="36530816"/>
        <c:scaling>
          <c:orientation val="minMax"/>
        </c:scaling>
        <c:delete val="0"/>
        <c:axPos val="l"/>
        <c:majorGridlines/>
        <c:numFmt formatCode="0.00" sourceLinked="0"/>
        <c:majorTickMark val="none"/>
        <c:minorTickMark val="none"/>
        <c:tickLblPos val="nextTo"/>
        <c:crossAx val="365292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Short-term Project Totals</a:t>
            </a:r>
          </a:p>
        </c:rich>
      </c:tx>
      <c:layout>
        <c:manualLayout>
          <c:xMode val="edge"/>
          <c:yMode val="edge"/>
          <c:x val="0.29412393162393163"/>
          <c:y val="1.9607843137254902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3"/>
          <c:order val="0"/>
          <c:tx>
            <c:strRef>
              <c:f>Data!$B$10</c:f>
              <c:strCache>
                <c:ptCount val="1"/>
                <c:pt idx="0">
                  <c:v>VistA Scheduling Enhancement (VSE)</c:v>
                </c:pt>
              </c:strCache>
            </c:strRef>
          </c:tx>
          <c:invertIfNegative val="0"/>
          <c:cat>
            <c:strRef>
              <c:f>Data!$D$2:$K$2</c:f>
              <c:strCache>
                <c:ptCount val="8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Totals</c:v>
                </c:pt>
              </c:strCache>
            </c:strRef>
          </c:cat>
          <c:val>
            <c:numRef>
              <c:f>Data!$D$10:$K$10</c:f>
              <c:numCache>
                <c:formatCode>0.000</c:formatCode>
                <c:ptCount val="8"/>
                <c:pt idx="0">
                  <c:v>3.7669999999999999</c:v>
                </c:pt>
                <c:pt idx="1">
                  <c:v>1.7669999999999999</c:v>
                </c:pt>
                <c:pt idx="2">
                  <c:v>0.51500000000000001</c:v>
                </c:pt>
                <c:pt idx="3">
                  <c:v>0.53</c:v>
                </c:pt>
                <c:pt idx="4">
                  <c:v>0.54600000000000004</c:v>
                </c:pt>
                <c:pt idx="5">
                  <c:v>0.56299999999999994</c:v>
                </c:pt>
                <c:pt idx="6">
                  <c:v>0.57999999999999996</c:v>
                </c:pt>
                <c:pt idx="7">
                  <c:v>8.2679999999999989</c:v>
                </c:pt>
              </c:numCache>
            </c:numRef>
          </c:val>
        </c:ser>
        <c:ser>
          <c:idx val="9"/>
          <c:order val="1"/>
          <c:tx>
            <c:strRef>
              <c:f>Data!$B$16</c:f>
              <c:strCache>
                <c:ptCount val="1"/>
                <c:pt idx="0">
                  <c:v>Clinical Video Teleconferencing (CVT)</c:v>
                </c:pt>
              </c:strCache>
            </c:strRef>
          </c:tx>
          <c:invertIfNegative val="0"/>
          <c:cat>
            <c:strRef>
              <c:f>Data!$D$2:$K$2</c:f>
              <c:strCache>
                <c:ptCount val="8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Totals</c:v>
                </c:pt>
              </c:strCache>
            </c:strRef>
          </c:cat>
          <c:val>
            <c:numRef>
              <c:f>Data!$D$16:$K$16</c:f>
              <c:numCache>
                <c:formatCode>0.000</c:formatCode>
                <c:ptCount val="8"/>
                <c:pt idx="0">
                  <c:v>2.4450000000000003</c:v>
                </c:pt>
                <c:pt idx="1">
                  <c:v>4.9359999999999999</c:v>
                </c:pt>
                <c:pt idx="2">
                  <c:v>1.3420000000000001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8.7230000000000008</c:v>
                </c:pt>
              </c:numCache>
            </c:numRef>
          </c:val>
        </c:ser>
        <c:ser>
          <c:idx val="12"/>
          <c:order val="2"/>
          <c:tx>
            <c:strRef>
              <c:f>Data!$B$22</c:f>
              <c:strCache>
                <c:ptCount val="1"/>
                <c:pt idx="0">
                  <c:v>Clinical Video Teleconferencing (CVT) Phase 2</c:v>
                </c:pt>
              </c:strCache>
            </c:strRef>
          </c:tx>
          <c:invertIfNegative val="0"/>
          <c:cat>
            <c:strRef>
              <c:f>Data!$D$2:$K$2</c:f>
              <c:strCache>
                <c:ptCount val="8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Totals</c:v>
                </c:pt>
              </c:strCache>
            </c:strRef>
          </c:cat>
          <c:val>
            <c:numRef>
              <c:f>Data!$D$22:$K$22</c:f>
              <c:numCache>
                <c:formatCode>0.000</c:formatCode>
                <c:ptCount val="8"/>
                <c:pt idx="0">
                  <c:v>0</c:v>
                </c:pt>
                <c:pt idx="1">
                  <c:v>3.2970000000000002</c:v>
                </c:pt>
                <c:pt idx="2">
                  <c:v>3.4550000000000001</c:v>
                </c:pt>
                <c:pt idx="3">
                  <c:v>1.4550000000000001</c:v>
                </c:pt>
                <c:pt idx="4">
                  <c:v>1.5049999999999999</c:v>
                </c:pt>
                <c:pt idx="5">
                  <c:v>1.58</c:v>
                </c:pt>
                <c:pt idx="6">
                  <c:v>1.659</c:v>
                </c:pt>
                <c:pt idx="7">
                  <c:v>12.951000000000001</c:v>
                </c:pt>
              </c:numCache>
            </c:numRef>
          </c:val>
        </c:ser>
        <c:ser>
          <c:idx val="18"/>
          <c:order val="3"/>
          <c:tx>
            <c:strRef>
              <c:f>Data!$B$28</c:f>
              <c:strCache>
                <c:ptCount val="1"/>
                <c:pt idx="0">
                  <c:v>Schedule Calendar View (SCV)</c:v>
                </c:pt>
              </c:strCache>
            </c:strRef>
          </c:tx>
          <c:invertIfNegative val="0"/>
          <c:cat>
            <c:strRef>
              <c:f>Data!$D$2:$K$2</c:f>
              <c:strCache>
                <c:ptCount val="8"/>
                <c:pt idx="0">
                  <c:v>FY14</c:v>
                </c:pt>
                <c:pt idx="1">
                  <c:v>FY15</c:v>
                </c:pt>
                <c:pt idx="2">
                  <c:v>FY16</c:v>
                </c:pt>
                <c:pt idx="3">
                  <c:v>FY17</c:v>
                </c:pt>
                <c:pt idx="4">
                  <c:v>FY18</c:v>
                </c:pt>
                <c:pt idx="5">
                  <c:v>FY19</c:v>
                </c:pt>
                <c:pt idx="6">
                  <c:v>FY20</c:v>
                </c:pt>
                <c:pt idx="7">
                  <c:v>Totals</c:v>
                </c:pt>
              </c:strCache>
            </c:strRef>
          </c:cat>
          <c:val>
            <c:numRef>
              <c:f>Data!$D$28:$K$28</c:f>
              <c:numCache>
                <c:formatCode>0.000</c:formatCode>
                <c:ptCount val="8"/>
                <c:pt idx="0">
                  <c:v>2.5329999999999999</c:v>
                </c:pt>
                <c:pt idx="1">
                  <c:v>3.2330000000000001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5.766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6269056"/>
        <c:axId val="36283136"/>
      </c:barChart>
      <c:catAx>
        <c:axId val="36269056"/>
        <c:scaling>
          <c:orientation val="minMax"/>
        </c:scaling>
        <c:delete val="0"/>
        <c:axPos val="b"/>
        <c:majorTickMark val="none"/>
        <c:minorTickMark val="none"/>
        <c:tickLblPos val="nextTo"/>
        <c:crossAx val="36283136"/>
        <c:crosses val="autoZero"/>
        <c:auto val="1"/>
        <c:lblAlgn val="ctr"/>
        <c:lblOffset val="100"/>
        <c:noMultiLvlLbl val="0"/>
      </c:catAx>
      <c:valAx>
        <c:axId val="36283136"/>
        <c:scaling>
          <c:orientation val="minMax"/>
        </c:scaling>
        <c:delete val="0"/>
        <c:axPos val="l"/>
        <c:majorGridlines/>
        <c:numFmt formatCode="0.00" sourceLinked="0"/>
        <c:majorTickMark val="none"/>
        <c:minorTickMark val="none"/>
        <c:tickLblPos val="nextTo"/>
        <c:crossAx val="362690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 baseline="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20822-A2E3-4F86-BD6A-06F4C106173B}" type="datetimeFigureOut">
              <a:rPr lang="en-US" smtClean="0"/>
              <a:t>6/22/2014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9207E-A542-46D5-9FD2-AF8857149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0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9207E-A542-46D5-9FD2-AF88571497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39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 rot="19503222">
            <a:off x="933450" y="292183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Working Draft,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Predecisional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Deliberative Document</a:t>
            </a:r>
            <a:r>
              <a:rPr lang="en-US" baseline="0" dirty="0" smtClean="0">
                <a:solidFill>
                  <a:schemeClr val="bg1">
                    <a:lumMod val="65000"/>
                  </a:schemeClr>
                </a:solidFill>
              </a:rPr>
              <a:t> – Internal VA Use Only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F01B1-8CF7-4CB3-9709-2B8E46618041}" type="datetime1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5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B0817-42BF-45F6-ADCF-41ECC25F8269}" type="datetime1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0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37219-5ED8-4598-B0AA-40DB3BEB1708}" type="datetime1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57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A TITLE collage center logo cop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  <a:effectLst/>
        </p:spPr>
        <p:txBody>
          <a:bodyPr/>
          <a:lstStyle>
            <a:lvl1pPr algn="ctr">
              <a:defRPr sz="3200" b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29071" y="3962401"/>
            <a:ext cx="4594225" cy="719138"/>
          </a:xfrm>
        </p:spPr>
        <p:txBody>
          <a:bodyPr/>
          <a:lstStyle>
            <a:lvl1pPr marL="0" indent="0" algn="r">
              <a:buFontTx/>
              <a:buNone/>
              <a:defRPr sz="2000" i="1"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-76200" y="6613529"/>
            <a:ext cx="2133600" cy="3206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233A173A-D1CF-49B3-A1AF-11D6D844F32A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29405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629403"/>
            <a:ext cx="2133600" cy="247651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99FDAD78-1C30-4BBB-8D11-ADA36D37A4D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87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0CE46-CDB2-4211-9499-A5FA5B460A65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A3F0B-57A7-4726-A025-273FB37134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40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47236-C7AA-4E8A-8DDB-36C1D8A7929D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B3AAC-DE5C-45D2-89CA-08F70447DC3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05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6524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6524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F3035-E145-4482-9356-A5BE3F56BB66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61D8A-900E-4678-8A6C-ACC17AC0B02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06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6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FCF19-FC30-4AA0-ABB9-9231A9B2B56E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63CEB-611E-4102-8E42-51048CA4827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7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AD458-2A64-4C1E-9DFD-C84788FBB83F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40FFB-D428-445D-AAA3-6434358910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47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571C4-D5A2-40E0-89EF-ED1F605F9CBE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E0AC5-FFD1-4971-886B-213D6C97395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06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5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273052"/>
            <a:ext cx="5111751" cy="5853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3D8B-DC27-4DFD-B355-775B81BD15E8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DD4C9-AA7E-428C-B6EC-F36A0D7C25B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67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3D29-3F89-4A91-A2D3-BB4355A4E110}" type="datetime1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1106488"/>
            <a:ext cx="6334125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73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1A0A7-34FA-47F2-96AE-CAB45EDE8BAC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5747D-2C08-43C7-92E6-0C53194AD55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268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940FD-36AA-422C-B205-38A6CFCC6F0A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4F0A9-5807-4329-B5CC-4EDCB2948B0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424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49" y="0"/>
            <a:ext cx="2076451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3" y="0"/>
            <a:ext cx="6076951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CCCAB-486D-4C5B-8D2A-C0158CA7F119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23B71-5D78-4BCB-B932-CDB8F0AC9E8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592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"/>
            <a:ext cx="7696200" cy="7159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6524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93241-43D1-4711-B4B0-2B04FFCDA37E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9F28F-C46E-43FD-B248-15512CFC425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6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0856-A508-4FA1-A57C-545D7BAC2B70}" type="datetime1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1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34709-4164-4520-84A2-30276576DDA2}" type="datetime1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8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97BE-0F9A-422B-B733-764CC6EEA383}" type="datetime1">
              <a:rPr lang="en-US" smtClean="0"/>
              <a:t>6/22/2014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2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07F-52B2-47FA-AF20-1D976CDE8E99}" type="datetime1">
              <a:rPr lang="en-US" smtClean="0"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6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519A-9363-4220-9C83-FAC4C7DFD828}" type="datetime1">
              <a:rPr lang="en-US" smtClean="0"/>
              <a:t>6/22/2014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3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53C2-9232-42D3-8FCB-395D5CFC6B1E}" type="datetime1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9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E28C3-005F-4CFA-A740-603E28B78BE9}" type="datetime1">
              <a:rPr lang="en-US" smtClean="0"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45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9CD93-9FC8-440C-83EA-1A19CE59BD3B}" type="datetime1">
              <a:rPr lang="en-US" smtClean="0"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DRAFT/ PRE-DECISIONAL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70594-FD99-4FF7-AF69-58BF5E84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2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"/>
            <a:ext cx="7696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66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6524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-76200" y="662940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5059C1-9E11-4BF0-80BE-11FF87FA1C83}" type="datetime1">
              <a:rPr lang="en-US" smtClean="0">
                <a:solidFill>
                  <a:srgbClr val="FFFFFF"/>
                </a:solidFill>
              </a:rPr>
              <a:t>6/22/2014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5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705605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FFFFFF"/>
                </a:solidFill>
              </a:rPr>
              <a:t>DRAFT/ PRE-DECISIONAL    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5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686553"/>
            <a:ext cx="2133600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6D7A7D-45DF-4D40-AEAC-D6194F38134B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5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Scheduling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 of 06/11/2014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2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Back Up Material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7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History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>
                <a:effectLst/>
              </a:rPr>
              <a:t>2009: VA cancels a 10 year+ medical scheduling replacement project that failed to deliver</a:t>
            </a:r>
          </a:p>
          <a:p>
            <a:pPr lvl="0"/>
            <a:r>
              <a:rPr lang="en-US" dirty="0" smtClean="0">
                <a:effectLst/>
              </a:rPr>
              <a:t>2010: VA conducts intense after-action analysis; identifies key risks</a:t>
            </a:r>
          </a:p>
          <a:p>
            <a:pPr lvl="1"/>
            <a:r>
              <a:rPr lang="en-US" dirty="0" smtClean="0">
                <a:effectLst/>
              </a:rPr>
              <a:t>Among corrective actions: PMAS</a:t>
            </a:r>
          </a:p>
          <a:p>
            <a:pPr lvl="0"/>
            <a:r>
              <a:rPr lang="en-US" dirty="0" smtClean="0">
                <a:effectLst/>
              </a:rPr>
              <a:t>2011: VA releases RFI: asks industry about its capability to create an open source modular scheduling product and connect it to </a:t>
            </a:r>
            <a:r>
              <a:rPr lang="en-US" dirty="0" err="1" smtClean="0">
                <a:effectLst/>
              </a:rPr>
              <a:t>VistA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35 responses received from broad cross section of industry</a:t>
            </a:r>
          </a:p>
          <a:p>
            <a:pPr lvl="1"/>
            <a:r>
              <a:rPr lang="en-US" dirty="0" smtClean="0">
                <a:effectLst/>
              </a:rPr>
              <a:t>Industry says it can meet VA’s scheduling requirements with range of open architectures; multiple attractive options</a:t>
            </a:r>
          </a:p>
          <a:p>
            <a:pPr lvl="0"/>
            <a:r>
              <a:rPr lang="en-US" dirty="0" smtClean="0">
                <a:effectLst/>
              </a:rPr>
              <a:t>2012/2013: Medical Scheduling Contest via America Competes Act</a:t>
            </a:r>
          </a:p>
          <a:p>
            <a:pPr lvl="1"/>
            <a:r>
              <a:rPr lang="en-US" dirty="0" smtClean="0">
                <a:effectLst/>
              </a:rPr>
              <a:t>Contest launched: Requires open source solutions. </a:t>
            </a:r>
          </a:p>
          <a:p>
            <a:pPr lvl="1"/>
            <a:r>
              <a:rPr lang="en-US" dirty="0" smtClean="0">
                <a:effectLst/>
              </a:rPr>
              <a:t>Did not provide a sufficiently mature solution and were not in alignment with VA enterprise architecture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Changes Since Last Report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Remedy ticket logged regarding </a:t>
            </a:r>
            <a:r>
              <a:rPr lang="en-US" sz="2400" dirty="0"/>
              <a:t>New Enrollee Appointment Request (</a:t>
            </a:r>
            <a:r>
              <a:rPr lang="en-US" sz="2400" dirty="0" smtClean="0"/>
              <a:t>NEAR) issue</a:t>
            </a:r>
          </a:p>
          <a:p>
            <a:pPr lvl="2" indent="-342900"/>
            <a:r>
              <a:rPr lang="en-US" sz="1600" dirty="0" smtClean="0"/>
              <a:t>Consist of three issues</a:t>
            </a:r>
          </a:p>
          <a:p>
            <a:pPr lvl="3" indent="-342900"/>
            <a:r>
              <a:rPr lang="en-US" sz="1200" dirty="0">
                <a:solidFill>
                  <a:srgbClr val="00B050"/>
                </a:solidFill>
              </a:rPr>
              <a:t>Appointment Request Date not being set in some cases</a:t>
            </a:r>
          </a:p>
          <a:p>
            <a:pPr lvl="4" indent="-342900"/>
            <a:r>
              <a:rPr lang="en-US" sz="1200" dirty="0">
                <a:solidFill>
                  <a:srgbClr val="00B050"/>
                </a:solidFill>
              </a:rPr>
              <a:t>Analysis in progress</a:t>
            </a:r>
          </a:p>
          <a:p>
            <a:pPr lvl="3" indent="-342900"/>
            <a:r>
              <a:rPr lang="en-US" sz="1200" dirty="0">
                <a:solidFill>
                  <a:srgbClr val="00B050"/>
                </a:solidFill>
              </a:rPr>
              <a:t>Possible corruption of the ^DPT(“AEAR” Cross-reference, which is used for the NEAR report</a:t>
            </a:r>
          </a:p>
          <a:p>
            <a:pPr lvl="4" indent="-342900"/>
            <a:r>
              <a:rPr lang="en-US" sz="1200" dirty="0">
                <a:solidFill>
                  <a:srgbClr val="00B050"/>
                </a:solidFill>
              </a:rPr>
              <a:t>Routine written to populate the missing entries, initial developer testing has begun</a:t>
            </a:r>
          </a:p>
          <a:p>
            <a:pPr lvl="3" indent="-342900"/>
            <a:r>
              <a:rPr lang="en-US" sz="1200" dirty="0">
                <a:solidFill>
                  <a:srgbClr val="00B050"/>
                </a:solidFill>
              </a:rPr>
              <a:t>Appointment Request Status is being set inappropriately</a:t>
            </a:r>
          </a:p>
          <a:p>
            <a:pPr lvl="4" indent="-342900"/>
            <a:r>
              <a:rPr lang="en-US" sz="1200" dirty="0">
                <a:solidFill>
                  <a:srgbClr val="00B050"/>
                </a:solidFill>
              </a:rPr>
              <a:t>Upon initial analysis, appears to be working properly.  Further duplication efforts are being worked</a:t>
            </a:r>
          </a:p>
          <a:p>
            <a:pPr lvl="2" indent="-342900"/>
            <a:r>
              <a:rPr lang="en-US" sz="1600" dirty="0" smtClean="0"/>
              <a:t>Requires further business process analysis and data logic flow</a:t>
            </a:r>
          </a:p>
          <a:p>
            <a:pPr lvl="2" indent="-342900"/>
            <a:r>
              <a:rPr lang="en-US" sz="1600" dirty="0" smtClean="0"/>
              <a:t>Tier III elevated analysis to urgent status</a:t>
            </a:r>
          </a:p>
          <a:p>
            <a:pPr lvl="2" indent="-342900"/>
            <a:r>
              <a:rPr lang="en-US" sz="1600" dirty="0" smtClean="0"/>
              <a:t>Resolution TBD</a:t>
            </a:r>
          </a:p>
          <a:p>
            <a:r>
              <a:rPr lang="en-US" sz="2400" dirty="0" smtClean="0"/>
              <a:t>Initiative details and dates added</a:t>
            </a:r>
          </a:p>
          <a:p>
            <a:r>
              <a:rPr lang="en-US" sz="2400" dirty="0" smtClean="0"/>
              <a:t>Legacy App Development/Deployment Status </a:t>
            </a:r>
            <a:r>
              <a:rPr lang="en-US" sz="2400" dirty="0" smtClean="0">
                <a:solidFill>
                  <a:srgbClr val="00B050"/>
                </a:solidFill>
              </a:rPr>
              <a:t>Updated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CVT program status updated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Comparison of VSE vs. MASS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6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Leg App - Patches</a:t>
            </a:r>
            <a:endParaRPr lang="en-US" sz="2800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934857"/>
              </p:ext>
            </p:extLst>
          </p:nvPr>
        </p:nvGraphicFramePr>
        <p:xfrm>
          <a:off x="152400" y="1143000"/>
          <a:ext cx="8752114" cy="5388259"/>
        </p:xfrm>
        <a:graphic>
          <a:graphicData uri="http://schemas.openxmlformats.org/drawingml/2006/table">
            <a:tbl>
              <a:tblPr firstRow="1" firstCol="1" bandRow="1"/>
              <a:tblGrid>
                <a:gridCol w="896376"/>
                <a:gridCol w="849296"/>
                <a:gridCol w="3325091"/>
                <a:gridCol w="2735177"/>
                <a:gridCol w="946174"/>
              </a:tblGrid>
              <a:tr h="5126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TITLE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STATUS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STATUS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EXPECTED COMPLETION DATE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SD*5.3*564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Under Development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Addresses inconsistencies in list of patients selected and displayed in Primary Care Management Module (PCMM) GUI.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Tier II &amp; III coordination ongoing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6/30/2014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SD*5.3*579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Released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Corrected recall reminder problems including undefined errors</a:t>
                      </a: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 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>
                        <a:effectLst/>
                        <a:latin typeface="Calibri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DONE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SD*5.3*582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SQA Completed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Additional corrections of recall reminder problems including menu options and displays</a:t>
                      </a: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  Fixes an issue that allows user to select</a:t>
                      </a:r>
                      <a:r>
                        <a:rPr lang="en-US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clinics which are inactive on the scheduled ate.  Also fixes incorrect menu options and a display issue related to a second reminder.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Awaiting MOU approval from sites, then IOC begins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7/31/2014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SD*5.3*585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Field Test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Out of synch eligibility code corrections (affects displays)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Testing at IOC sites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6/30/2014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9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SD*5.3*595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Field Test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Correct appointment status in Appointment Management (affects display</a:t>
                      </a: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)   Fixes a functionality issue where</a:t>
                      </a:r>
                      <a:r>
                        <a:rPr lang="en-US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the incorrect status for an appointment has only been partially checked out.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IOC sites installed patch to date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7/31/2014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SD*5.3*604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Under Development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Keep visit locked for SD (scheduling namespace) encounter entry.  Prevents incomplete entries.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Development analysis &amp; coding ongoing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9/30/2014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SD*5.3*605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SQA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Duplicate visits &amp; truncated display of consult services (eliminates duplicate visits showing on the Patient Care Encounter (PCE) screen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SQA to be completed </a:t>
                      </a:r>
                      <a:r>
                        <a:rPr lang="en-US" sz="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6/11/2014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8/15/2014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SD*5.3*611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Under Development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Corrects Electronic Wait List (EWL) issues involving creation of entries &amp; displays.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Enter SQA 6/10/2014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9/20/2014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SD*5.3*615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Under Development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FY2015 table maintenance for Clinic Stop Code file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Since this is tied to FY15, appropriate release date is start of FY15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9/30/2014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SD*5.3*618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Under Development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Resolves appointment list sorting issues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Development analysis &amp; coding ongoing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9/30/2014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7" marR="57527" marT="799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Improved Interfaces for Schedulers and Patients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59363"/>
          </a:xfrm>
        </p:spPr>
        <p:txBody>
          <a:bodyPr>
            <a:noAutofit/>
          </a:bodyPr>
          <a:lstStyle/>
          <a:p>
            <a:pPr lvl="0"/>
            <a:r>
              <a:rPr lang="en-US" sz="1600" dirty="0" smtClean="0">
                <a:effectLst/>
              </a:rPr>
              <a:t>Clinical Video Teleconferencing (CVT) </a:t>
            </a:r>
          </a:p>
          <a:p>
            <a:pPr lvl="1"/>
            <a:r>
              <a:rPr lang="en-US" sz="1400" dirty="0" smtClean="0">
                <a:effectLst/>
              </a:rPr>
              <a:t>Automated, intra-facility web-based interface/system to perform scheduling for clinical video teleconferencing (CVT) and </a:t>
            </a:r>
            <a:r>
              <a:rPr lang="en-US" sz="1400" dirty="0" err="1" smtClean="0">
                <a:effectLst/>
              </a:rPr>
              <a:t>Telehealth</a:t>
            </a:r>
            <a:r>
              <a:rPr lang="en-US" sz="1400" dirty="0" smtClean="0">
                <a:effectLst/>
              </a:rPr>
              <a:t> instead of the existing manual processes </a:t>
            </a:r>
          </a:p>
          <a:p>
            <a:pPr lvl="1"/>
            <a:r>
              <a:rPr lang="en-US" sz="1400" dirty="0" smtClean="0">
                <a:effectLst/>
              </a:rPr>
              <a:t>Will deliver decreased wait times, increased scheduling efficiency, decreased frustration, and overall  increased satisfaction with the nationwide CVT program</a:t>
            </a:r>
          </a:p>
          <a:p>
            <a:pPr lvl="1"/>
            <a:r>
              <a:rPr lang="en-US" sz="1400" dirty="0" smtClean="0"/>
              <a:t>April 2014: Implemented the </a:t>
            </a:r>
            <a:r>
              <a:rPr lang="en-US" sz="1400" dirty="0" err="1" smtClean="0"/>
              <a:t>Telehealth</a:t>
            </a:r>
            <a:r>
              <a:rPr lang="en-US" sz="1400" dirty="0" smtClean="0"/>
              <a:t> scheduling system in VISN 19 for user testing</a:t>
            </a:r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Received </a:t>
            </a:r>
            <a:r>
              <a:rPr lang="en-US" sz="1400" smtClean="0">
                <a:solidFill>
                  <a:srgbClr val="00B050"/>
                </a:solidFill>
              </a:rPr>
              <a:t>recommendation for waiver </a:t>
            </a:r>
            <a:r>
              <a:rPr lang="en-US" sz="1400" dirty="0">
                <a:solidFill>
                  <a:srgbClr val="00B050"/>
                </a:solidFill>
              </a:rPr>
              <a:t>from </a:t>
            </a:r>
            <a:r>
              <a:rPr lang="en-US" sz="1400" dirty="0" smtClean="0">
                <a:solidFill>
                  <a:srgbClr val="00B050"/>
                </a:solidFill>
              </a:rPr>
              <a:t>508 Office (POC: Pat Sheehan) </a:t>
            </a:r>
            <a:r>
              <a:rPr lang="en-US" sz="1400" dirty="0">
                <a:solidFill>
                  <a:srgbClr val="00B050"/>
                </a:solidFill>
              </a:rPr>
              <a:t>June </a:t>
            </a:r>
            <a:r>
              <a:rPr lang="en-US" sz="1400" dirty="0" smtClean="0">
                <a:solidFill>
                  <a:srgbClr val="00B050"/>
                </a:solidFill>
              </a:rPr>
              <a:t>9, 2014</a:t>
            </a:r>
            <a:endParaRPr lang="en-US" sz="1400" dirty="0">
              <a:solidFill>
                <a:srgbClr val="00B050"/>
              </a:solidFill>
            </a:endParaRPr>
          </a:p>
          <a:p>
            <a:pPr lvl="1"/>
            <a:r>
              <a:rPr lang="en-US" sz="1400" dirty="0" smtClean="0">
                <a:solidFill>
                  <a:srgbClr val="00B050"/>
                </a:solidFill>
              </a:rPr>
              <a:t>MS2 scheduled for June 12, 2014</a:t>
            </a:r>
          </a:p>
          <a:p>
            <a:pPr lvl="1"/>
            <a:r>
              <a:rPr lang="en-US" sz="1400" i="1" strike="sngStrike" dirty="0" smtClean="0"/>
              <a:t>Coordinating with 508 office for near-term waiver.  In parallel, fixes being addressed by 1QFY15, at which time full 508 compliance will be achieved.</a:t>
            </a:r>
            <a:endParaRPr lang="en-US" sz="1400" strike="sngStrike" dirty="0" smtClean="0">
              <a:effectLst/>
            </a:endParaRPr>
          </a:p>
          <a:p>
            <a:pPr lvl="0"/>
            <a:r>
              <a:rPr lang="en-US" sz="1600" dirty="0" smtClean="0">
                <a:effectLst/>
              </a:rPr>
              <a:t>Scheduling Manager App  </a:t>
            </a:r>
          </a:p>
          <a:p>
            <a:pPr lvl="1"/>
            <a:r>
              <a:rPr lang="en-US" sz="1400" dirty="0" smtClean="0">
                <a:effectLst/>
              </a:rPr>
              <a:t>Changes view from “blue screen roll-and scroll” to a calendar picture view that pulls together relevant information in one screen needed to make an appointment.  </a:t>
            </a:r>
          </a:p>
          <a:p>
            <a:pPr lvl="1"/>
            <a:r>
              <a:rPr lang="en-US" sz="1400" dirty="0" smtClean="0"/>
              <a:t>SCV app installed into the integration environment 6/16/2014</a:t>
            </a:r>
          </a:p>
          <a:p>
            <a:pPr lvl="1"/>
            <a:r>
              <a:rPr lang="en-US" sz="1400" dirty="0" smtClean="0"/>
              <a:t>V&amp;V Functional Review - 6/30/2014</a:t>
            </a:r>
          </a:p>
          <a:p>
            <a:pPr lvl="1"/>
            <a:r>
              <a:rPr lang="en-US" sz="1400" dirty="0" smtClean="0"/>
              <a:t>Field testing starts – 8/11/2014</a:t>
            </a:r>
          </a:p>
          <a:p>
            <a:pPr lvl="1"/>
            <a:r>
              <a:rPr lang="en-US" sz="1400" dirty="0" smtClean="0"/>
              <a:t>IOC entry – 8/19/2014</a:t>
            </a:r>
          </a:p>
          <a:p>
            <a:pPr lvl="1"/>
            <a:r>
              <a:rPr lang="en-US" sz="1400" dirty="0" smtClean="0"/>
              <a:t>IOC exit – 10/14/2014</a:t>
            </a:r>
          </a:p>
          <a:p>
            <a:pPr lvl="1"/>
            <a:r>
              <a:rPr lang="en-US" sz="1400" dirty="0" smtClean="0"/>
              <a:t>National Release 11/12/2014</a:t>
            </a:r>
            <a:endParaRPr lang="en-US" sz="1400" dirty="0" smtClean="0">
              <a:effectLst/>
            </a:endParaRPr>
          </a:p>
          <a:p>
            <a:pPr lvl="0"/>
            <a:r>
              <a:rPr lang="en-US" sz="1600" dirty="0" smtClean="0">
                <a:effectLst/>
              </a:rPr>
              <a:t>Patient Directed Scheduling App  </a:t>
            </a:r>
          </a:p>
          <a:p>
            <a:pPr lvl="1"/>
            <a:r>
              <a:rPr lang="en-US" sz="1400" dirty="0" smtClean="0">
                <a:effectLst/>
              </a:rPr>
              <a:t>Allows patients to self-schedule selected appointment slots.  </a:t>
            </a:r>
          </a:p>
          <a:p>
            <a:pPr lvl="1"/>
            <a:r>
              <a:rPr lang="en-US" sz="1400" dirty="0" smtClean="0">
                <a:effectLst/>
              </a:rPr>
              <a:t>Projected completion of initial programing April 1, 2015</a:t>
            </a:r>
            <a:r>
              <a:rPr lang="en-US" sz="1400" b="1" u="sng" dirty="0" smtClean="0">
                <a:effectLst/>
              </a:rPr>
              <a:t> </a:t>
            </a:r>
            <a:endParaRPr lang="en-US" sz="1400" dirty="0" smtClean="0">
              <a:effectLst/>
            </a:endParaRPr>
          </a:p>
          <a:p>
            <a:pPr lvl="1"/>
            <a:r>
              <a:rPr lang="en-US" sz="1400" dirty="0"/>
              <a:t>FOC: ~4</a:t>
            </a:r>
            <a:r>
              <a:rPr lang="en-US" sz="1400" baseline="30000" dirty="0"/>
              <a:t>th</a:t>
            </a:r>
            <a:r>
              <a:rPr lang="en-US" sz="1400" dirty="0"/>
              <a:t> QFY15</a:t>
            </a:r>
            <a:endParaRPr lang="en-US" sz="1400" dirty="0" smtClean="0">
              <a:effectLst/>
            </a:endParaRPr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6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Near Term Solution – Enhancements to Core VISTA </a:t>
            </a:r>
            <a:r>
              <a:rPr lang="en-US" sz="2800" dirty="0" err="1" smtClean="0"/>
              <a:t>VistA</a:t>
            </a:r>
            <a:r>
              <a:rPr lang="en-US" sz="2800" dirty="0" smtClean="0"/>
              <a:t> Scheduling Enhancements (VSE)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2800" dirty="0" smtClean="0">
                <a:effectLst/>
              </a:rPr>
              <a:t>Background</a:t>
            </a:r>
          </a:p>
          <a:p>
            <a:pPr lvl="1"/>
            <a:r>
              <a:rPr lang="en-US" sz="2400" dirty="0" smtClean="0">
                <a:solidFill>
                  <a:srgbClr val="00B050"/>
                </a:solidFill>
              </a:rPr>
              <a:t>VSE </a:t>
            </a:r>
            <a:r>
              <a:rPr lang="en-US" sz="2400" dirty="0">
                <a:solidFill>
                  <a:srgbClr val="00B050"/>
                </a:solidFill>
              </a:rPr>
              <a:t>project was </a:t>
            </a:r>
            <a:r>
              <a:rPr lang="en-US" sz="2400" dirty="0" smtClean="0">
                <a:solidFill>
                  <a:srgbClr val="00B050"/>
                </a:solidFill>
              </a:rPr>
              <a:t>designed to </a:t>
            </a:r>
            <a:r>
              <a:rPr lang="en-US" sz="2400" dirty="0">
                <a:solidFill>
                  <a:srgbClr val="00B050"/>
                </a:solidFill>
              </a:rPr>
              <a:t>provide critical, near-term enhancements to </a:t>
            </a:r>
            <a:r>
              <a:rPr lang="en-US" sz="2400" dirty="0" smtClean="0">
                <a:solidFill>
                  <a:srgbClr val="00B050"/>
                </a:solidFill>
              </a:rPr>
              <a:t>existing scheduling </a:t>
            </a:r>
            <a:r>
              <a:rPr lang="en-US" sz="2400" dirty="0">
                <a:solidFill>
                  <a:srgbClr val="00B050"/>
                </a:solidFill>
              </a:rPr>
              <a:t>system in the absence of a new, COTS enterprise solution.  </a:t>
            </a:r>
            <a:endParaRPr lang="en-US" sz="2400" dirty="0" smtClean="0">
              <a:solidFill>
                <a:srgbClr val="00B050"/>
              </a:solidFill>
              <a:effectLst/>
            </a:endParaRPr>
          </a:p>
          <a:p>
            <a:pPr lvl="1"/>
            <a:r>
              <a:rPr lang="en-US" sz="2500" dirty="0" smtClean="0">
                <a:solidFill>
                  <a:srgbClr val="00B050"/>
                </a:solidFill>
              </a:rPr>
              <a:t>Capabilities being </a:t>
            </a:r>
            <a:r>
              <a:rPr lang="en-US" sz="2500" dirty="0">
                <a:solidFill>
                  <a:srgbClr val="00B050"/>
                </a:solidFill>
              </a:rPr>
              <a:t>released </a:t>
            </a:r>
            <a:r>
              <a:rPr lang="en-US" sz="2500" dirty="0" smtClean="0">
                <a:solidFill>
                  <a:srgbClr val="00B050"/>
                </a:solidFill>
              </a:rPr>
              <a:t>can </a:t>
            </a:r>
            <a:r>
              <a:rPr lang="en-US" sz="2500" dirty="0">
                <a:solidFill>
                  <a:srgbClr val="00B050"/>
                </a:solidFill>
              </a:rPr>
              <a:t>be characterized in two ways- tools which will aid clinical managers in scheduling resources and enhancements to address recently identified vulnerabilities.  </a:t>
            </a:r>
            <a:endParaRPr lang="en-US" sz="2500" dirty="0" smtClean="0">
              <a:solidFill>
                <a:srgbClr val="00B050"/>
              </a:solidFill>
            </a:endParaRPr>
          </a:p>
          <a:p>
            <a:pPr lvl="1"/>
            <a:r>
              <a:rPr lang="en-US" sz="2500" dirty="0" smtClean="0">
                <a:solidFill>
                  <a:srgbClr val="00B050"/>
                </a:solidFill>
              </a:rPr>
              <a:t>Will </a:t>
            </a:r>
            <a:r>
              <a:rPr lang="en-US" sz="2500" dirty="0">
                <a:solidFill>
                  <a:srgbClr val="00B050"/>
                </a:solidFill>
              </a:rPr>
              <a:t>deliver functionality that will provide users </a:t>
            </a:r>
            <a:r>
              <a:rPr lang="en-US" sz="2500" dirty="0" smtClean="0">
                <a:solidFill>
                  <a:srgbClr val="00B050"/>
                </a:solidFill>
              </a:rPr>
              <a:t>with a </a:t>
            </a:r>
            <a:r>
              <a:rPr lang="en-US" sz="2500" dirty="0">
                <a:solidFill>
                  <a:srgbClr val="00B050"/>
                </a:solidFill>
              </a:rPr>
              <a:t>resource management dashboard, an aggregated clinical schedule, and a single queue of request lists and workflow improvements.</a:t>
            </a:r>
          </a:p>
          <a:p>
            <a:r>
              <a:rPr lang="en-US" sz="2800" dirty="0"/>
              <a:t>Timeline/Milestones</a:t>
            </a:r>
          </a:p>
          <a:p>
            <a:pPr lvl="1"/>
            <a:r>
              <a:rPr lang="en-US" sz="2400" dirty="0" smtClean="0">
                <a:effectLst/>
              </a:rPr>
              <a:t>Projected contract award:  July 2014</a:t>
            </a:r>
          </a:p>
          <a:p>
            <a:pPr lvl="1"/>
            <a:r>
              <a:rPr lang="en-US" sz="2400" dirty="0" smtClean="0"/>
              <a:t>Development</a:t>
            </a:r>
            <a:r>
              <a:rPr lang="en-US" sz="2400" dirty="0"/>
              <a:t>, Testing </a:t>
            </a:r>
            <a:r>
              <a:rPr lang="en-US" sz="2400" dirty="0" smtClean="0"/>
              <a:t>to be completed </a:t>
            </a:r>
            <a:r>
              <a:rPr lang="en-US" sz="2400" dirty="0"/>
              <a:t>Q3 </a:t>
            </a:r>
            <a:r>
              <a:rPr lang="en-US" sz="2400" dirty="0" smtClean="0"/>
              <a:t>2015</a:t>
            </a:r>
          </a:p>
          <a:p>
            <a:pPr lvl="1"/>
            <a:r>
              <a:rPr lang="en-US" sz="2400" dirty="0" smtClean="0"/>
              <a:t>IOC </a:t>
            </a:r>
            <a:r>
              <a:rPr lang="en-US" sz="2400" dirty="0"/>
              <a:t>and deployment </a:t>
            </a:r>
            <a:r>
              <a:rPr lang="en-US" sz="2400" dirty="0" smtClean="0"/>
              <a:t>to be completed </a:t>
            </a:r>
            <a:r>
              <a:rPr lang="en-US" sz="2400" dirty="0"/>
              <a:t>Q2 2016</a:t>
            </a:r>
            <a:endParaRPr lang="en-US" sz="2400" dirty="0" smtClean="0">
              <a:effectLst/>
            </a:endParaRPr>
          </a:p>
          <a:p>
            <a:pPr lvl="0"/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4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/>
              <a:t>Long Term Solution – Medical Appointment Scheduling Solution (MASS)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 smtClean="0">
                <a:effectLst/>
              </a:rPr>
              <a:t>Proactive resource management-based scheduling that schedules staff, facilities, equipment </a:t>
            </a:r>
          </a:p>
          <a:p>
            <a:pPr lvl="0"/>
            <a:r>
              <a:rPr lang="en-US" dirty="0" smtClean="0">
                <a:effectLst/>
              </a:rPr>
              <a:t>Provide transparency to balance supply with demand -</a:t>
            </a:r>
          </a:p>
          <a:p>
            <a:pPr lvl="1"/>
            <a:r>
              <a:rPr lang="en-US" dirty="0" smtClean="0">
                <a:effectLst/>
              </a:rPr>
              <a:t>Provide single, consolidate view of resource availability (e.g. one calendar for a clinician)</a:t>
            </a:r>
          </a:p>
          <a:p>
            <a:pPr lvl="1"/>
            <a:r>
              <a:rPr lang="en-US" dirty="0" smtClean="0">
                <a:effectLst/>
              </a:rPr>
              <a:t>Provide single, consolidate list of appointment requests (e.g. single view of the patient)</a:t>
            </a:r>
          </a:p>
          <a:p>
            <a:pPr lvl="1"/>
            <a:r>
              <a:rPr lang="en-US" dirty="0" smtClean="0">
                <a:effectLst/>
              </a:rPr>
              <a:t>Improved transparency through richer data for reporting</a:t>
            </a:r>
          </a:p>
          <a:p>
            <a:pPr lvl="0"/>
            <a:r>
              <a:rPr lang="en-US" dirty="0" smtClean="0">
                <a:effectLst/>
              </a:rPr>
              <a:t>Provide consistent implementation and visibility of business rules to support scheduling policies and directives</a:t>
            </a:r>
          </a:p>
          <a:p>
            <a:pPr lvl="0"/>
            <a:r>
              <a:rPr lang="en-US" dirty="0" smtClean="0"/>
              <a:t>Status</a:t>
            </a:r>
            <a:endParaRPr lang="en-US" dirty="0" smtClean="0">
              <a:effectLst/>
            </a:endParaRPr>
          </a:p>
          <a:p>
            <a:pPr lvl="1"/>
            <a:r>
              <a:rPr lang="en-US" sz="2600" dirty="0" smtClean="0"/>
              <a:t>High level business requirements developed </a:t>
            </a:r>
          </a:p>
          <a:p>
            <a:pPr lvl="1"/>
            <a:r>
              <a:rPr lang="en-US" sz="2600" dirty="0" smtClean="0"/>
              <a:t>Interested parties should review/respond to </a:t>
            </a:r>
            <a:r>
              <a:rPr lang="en-US" sz="2600" dirty="0" err="1" smtClean="0"/>
              <a:t>FedBizOpps</a:t>
            </a:r>
            <a:r>
              <a:rPr lang="en-US" sz="2600" dirty="0" smtClean="0"/>
              <a:t> Announcement Number VA118-14-I-0352</a:t>
            </a:r>
          </a:p>
          <a:p>
            <a:pPr lvl="1"/>
            <a:r>
              <a:rPr lang="en-US" sz="2600" dirty="0" smtClean="0"/>
              <a:t>Industry Day June 18, 2014, McLean, VA  </a:t>
            </a:r>
            <a:r>
              <a:rPr lang="en-US" sz="2600" dirty="0" smtClean="0">
                <a:solidFill>
                  <a:srgbClr val="00B050"/>
                </a:solidFill>
              </a:rPr>
              <a:t>(sold out) </a:t>
            </a:r>
          </a:p>
          <a:p>
            <a:pPr lvl="2"/>
            <a:r>
              <a:rPr lang="en-US" sz="2200" dirty="0" smtClean="0"/>
              <a:t>Location  MITRE-2 Building (N), The MITRE Corporation, 7515 </a:t>
            </a:r>
            <a:r>
              <a:rPr lang="en-US" sz="2200" dirty="0" err="1" smtClean="0"/>
              <a:t>Colshire</a:t>
            </a:r>
            <a:r>
              <a:rPr lang="en-US" sz="2200" dirty="0" smtClean="0"/>
              <a:t> Drive, McLean, VA</a:t>
            </a:r>
          </a:p>
          <a:p>
            <a:pPr lvl="1"/>
            <a:r>
              <a:rPr lang="en-US" sz="2600" dirty="0" smtClean="0"/>
              <a:t>Industry One-on-Ones June 30-July 2, Washington, DC </a:t>
            </a:r>
            <a:r>
              <a:rPr lang="en-US" sz="2600" dirty="0" smtClean="0">
                <a:solidFill>
                  <a:srgbClr val="00B050"/>
                </a:solidFill>
              </a:rPr>
              <a:t>(sold out)</a:t>
            </a:r>
          </a:p>
          <a:p>
            <a:pPr lvl="2"/>
            <a:r>
              <a:rPr lang="en-US" sz="2500" dirty="0" smtClean="0"/>
              <a:t>Location: VHA Conference Center, 2011 Crystal Drive, Crystal City, Virginia 22202</a:t>
            </a:r>
            <a:endParaRPr lang="en-US" sz="2200" dirty="0" smtClean="0"/>
          </a:p>
          <a:p>
            <a:pPr lvl="1"/>
            <a:r>
              <a:rPr lang="en-US" sz="2600" dirty="0" smtClean="0"/>
              <a:t>MASS COTS/Development/Integration Award 4Q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14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167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Comparison of VSE &amp; MASS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VSE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395128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Near term</a:t>
            </a:r>
          </a:p>
          <a:p>
            <a:r>
              <a:rPr lang="en-US" dirty="0" smtClean="0"/>
              <a:t>Legacy</a:t>
            </a:r>
          </a:p>
          <a:p>
            <a:r>
              <a:rPr lang="en-US" dirty="0" smtClean="0"/>
              <a:t>Contingency if MASS is not deployed on schedule</a:t>
            </a:r>
          </a:p>
          <a:p>
            <a:r>
              <a:rPr lang="en-US" dirty="0" smtClean="0"/>
              <a:t>Critical/Focused Capability Enhancements</a:t>
            </a:r>
          </a:p>
          <a:p>
            <a:pPr lvl="1"/>
            <a:r>
              <a:rPr lang="en-US" dirty="0" smtClean="0"/>
              <a:t>Resource management dashboard</a:t>
            </a:r>
          </a:p>
          <a:p>
            <a:pPr lvl="1"/>
            <a:r>
              <a:rPr lang="en-US" dirty="0" smtClean="0"/>
              <a:t>Aggregated clinical schedule</a:t>
            </a:r>
          </a:p>
          <a:p>
            <a:pPr lvl="1"/>
            <a:r>
              <a:rPr lang="en-US" dirty="0" smtClean="0"/>
              <a:t>Single queue of request lists &amp; workflow improvements</a:t>
            </a:r>
          </a:p>
          <a:p>
            <a:pPr lvl="0"/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Contract </a:t>
            </a:r>
            <a:r>
              <a:rPr lang="en-US" dirty="0"/>
              <a:t>Award July 2014</a:t>
            </a:r>
          </a:p>
          <a:p>
            <a:pPr lvl="1"/>
            <a:r>
              <a:rPr lang="en-US" dirty="0"/>
              <a:t>Development, Testing completed Q3 2015</a:t>
            </a:r>
          </a:p>
          <a:p>
            <a:pPr lvl="1"/>
            <a:r>
              <a:rPr lang="en-US" dirty="0"/>
              <a:t>IOC and deployment completed Q2 </a:t>
            </a:r>
            <a:r>
              <a:rPr lang="en-US" dirty="0" smtClean="0"/>
              <a:t>2016		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MASS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4800600"/>
          </a:xfrm>
        </p:spPr>
        <p:txBody>
          <a:bodyPr>
            <a:normAutofit fontScale="62500" lnSpcReduction="20000"/>
          </a:bodyPr>
          <a:lstStyle/>
          <a:p>
            <a:r>
              <a:rPr lang="en-US" sz="2700" dirty="0" smtClean="0"/>
              <a:t>Long term</a:t>
            </a:r>
          </a:p>
          <a:p>
            <a:r>
              <a:rPr lang="en-US" sz="2700" dirty="0" smtClean="0"/>
              <a:t>Modern</a:t>
            </a:r>
          </a:p>
          <a:p>
            <a:r>
              <a:rPr lang="en-US" sz="2700" dirty="0" smtClean="0"/>
              <a:t>Comprehensive</a:t>
            </a:r>
          </a:p>
          <a:p>
            <a:r>
              <a:rPr lang="en-US" sz="2700" dirty="0" smtClean="0"/>
              <a:t>Capabilities</a:t>
            </a:r>
          </a:p>
          <a:p>
            <a:pPr lvl="1"/>
            <a:r>
              <a:rPr lang="en-US" sz="1900" dirty="0" smtClean="0"/>
              <a:t>Consistent, seamless, timely, high-quality scheduling interactions and healthcare appointments </a:t>
            </a:r>
          </a:p>
          <a:p>
            <a:pPr lvl="1"/>
            <a:r>
              <a:rPr lang="en-US" sz="1900" dirty="0" smtClean="0"/>
              <a:t>Resource–based scheduling</a:t>
            </a:r>
          </a:p>
          <a:p>
            <a:pPr lvl="1"/>
            <a:r>
              <a:rPr lang="en-US" sz="1900" dirty="0"/>
              <a:t>Enhanced Enforcement/monitoring of policy</a:t>
            </a:r>
          </a:p>
          <a:p>
            <a:pPr lvl="1"/>
            <a:r>
              <a:rPr lang="en-US" sz="1900" dirty="0" smtClean="0"/>
              <a:t>Improved transparency of resources to be scheduled</a:t>
            </a:r>
          </a:p>
          <a:p>
            <a:pPr lvl="1"/>
            <a:r>
              <a:rPr lang="en-US" sz="1900" dirty="0" smtClean="0"/>
              <a:t>Leverages standardized data and business practices and full transparency across VHA to utilize resources efficiently, forecasting availability and balancing supply with demand</a:t>
            </a:r>
          </a:p>
          <a:p>
            <a:pPr lvl="1"/>
            <a:r>
              <a:rPr lang="en-US" sz="1900" dirty="0" smtClean="0"/>
              <a:t>Leverage s COTS to track episodes of care (vs. from one encounter to the next)</a:t>
            </a:r>
          </a:p>
          <a:p>
            <a:pPr lvl="1"/>
            <a:r>
              <a:rPr lang="en-US" sz="1900" dirty="0" smtClean="0"/>
              <a:t>Increased reporting capacity</a:t>
            </a:r>
          </a:p>
          <a:p>
            <a:pPr lvl="1"/>
            <a:r>
              <a:rPr lang="en-US" sz="1900" dirty="0" smtClean="0"/>
              <a:t>State-of-the-art Security</a:t>
            </a:r>
          </a:p>
          <a:p>
            <a:r>
              <a:rPr lang="en-US" sz="2700" dirty="0" smtClean="0"/>
              <a:t>FY14/15 Schedule</a:t>
            </a:r>
            <a:endParaRPr lang="en-US" sz="2700" dirty="0"/>
          </a:p>
          <a:p>
            <a:pPr lvl="1"/>
            <a:r>
              <a:rPr lang="en-US" sz="1900" dirty="0"/>
              <a:t>Industry events June 2014</a:t>
            </a:r>
          </a:p>
          <a:p>
            <a:pPr lvl="1"/>
            <a:r>
              <a:rPr lang="en-US" sz="1900" dirty="0"/>
              <a:t>MASS COTS Development/Integration Award (</a:t>
            </a:r>
            <a:r>
              <a:rPr lang="en-US" sz="1900" dirty="0" err="1"/>
              <a:t>tbd</a:t>
            </a:r>
            <a:r>
              <a:rPr lang="en-US" sz="1900" dirty="0"/>
              <a:t> based on award date) </a:t>
            </a:r>
          </a:p>
          <a:p>
            <a:pPr lvl="1"/>
            <a:r>
              <a:rPr lang="en-US" sz="1900" dirty="0"/>
              <a:t>Initial test environment and preliminary </a:t>
            </a:r>
            <a:r>
              <a:rPr lang="en-US" sz="1900" dirty="0" smtClean="0"/>
              <a:t>testing</a:t>
            </a:r>
          </a:p>
          <a:p>
            <a:pPr lvl="1"/>
            <a:r>
              <a:rPr lang="en-US" sz="1900" dirty="0" smtClean="0"/>
              <a:t>Planning </a:t>
            </a:r>
            <a:r>
              <a:rPr lang="en-US" sz="1900" dirty="0"/>
              <a:t>for phased releases</a:t>
            </a:r>
          </a:p>
          <a:p>
            <a:pPr marL="0" indent="0">
              <a:buNone/>
            </a:pPr>
            <a:endParaRPr lang="en-US" sz="19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endParaRPr lang="en-US" sz="19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DRAFT/ PRE-DECISIONAL   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2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475799"/>
              </p:ext>
            </p:extLst>
          </p:nvPr>
        </p:nvGraphicFramePr>
        <p:xfrm>
          <a:off x="1524000" y="533400"/>
          <a:ext cx="6096000" cy="2666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14460"/>
              </p:ext>
            </p:extLst>
          </p:nvPr>
        </p:nvGraphicFramePr>
        <p:xfrm>
          <a:off x="762000" y="3733800"/>
          <a:ext cx="784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914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FY14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FY15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FY16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FY17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FY18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FY19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FY20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Medical Appointment Scheduling System (MASS)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37.627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DME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345.800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SUS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71.400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60.680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454.827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959818"/>
              </p:ext>
            </p:extLst>
          </p:nvPr>
        </p:nvGraphicFramePr>
        <p:xfrm>
          <a:off x="1600200" y="76200"/>
          <a:ext cx="5562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630484"/>
              </p:ext>
            </p:extLst>
          </p:nvPr>
        </p:nvGraphicFramePr>
        <p:xfrm>
          <a:off x="990600" y="2819400"/>
          <a:ext cx="7086600" cy="391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748"/>
                <a:gridCol w="1059679"/>
                <a:gridCol w="529839"/>
                <a:gridCol w="529839"/>
                <a:gridCol w="596069"/>
                <a:gridCol w="463609"/>
                <a:gridCol w="529839"/>
                <a:gridCol w="529839"/>
                <a:gridCol w="483479"/>
                <a:gridCol w="708660"/>
              </a:tblGrid>
              <a:tr h="17332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Project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FY14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FY15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FY16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FY17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FY18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FY19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FY20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Totals</a:t>
                      </a:r>
                      <a:endParaRPr lang="en-US" sz="1000" dirty="0"/>
                    </a:p>
                  </a:txBody>
                  <a:tcPr/>
                </a:tc>
              </a:tr>
              <a:tr h="1898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VistA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Scheduling Enhancement (VSE)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0.534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DME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4.500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SUS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3.234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8.268</a:t>
                      </a:r>
                    </a:p>
                  </a:txBody>
                  <a:tcPr marL="9525" marR="9525" marT="9525" marB="0" anchor="b"/>
                </a:tc>
              </a:tr>
              <a:tr h="1898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 Video Teleconferencing (CVT)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0.270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DME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4.620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SUS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3.833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8.723</a:t>
                      </a:r>
                    </a:p>
                  </a:txBody>
                  <a:tcPr marL="9525" marR="9525" marT="9525" marB="0" anchor="b"/>
                </a:tc>
              </a:tr>
              <a:tr h="1898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 Video Teleconferencing (CVT) Phase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0.288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DME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3.821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SUS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8.842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12.951</a:t>
                      </a:r>
                    </a:p>
                  </a:txBody>
                  <a:tcPr marL="9525" marR="9525" marT="9525" marB="0" anchor="b"/>
                </a:tc>
              </a:tr>
              <a:tr h="9813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Schedule Calendar View (SCV)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0.266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DME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5.300</a:t>
                      </a: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Non-Pay SUS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0.200</a:t>
                      </a:r>
                    </a:p>
                  </a:txBody>
                  <a:tcPr marL="9525" marR="9525" marT="9525" marB="0" anchor="b"/>
                </a:tc>
              </a:tr>
              <a:tr h="131445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5.766</a:t>
                      </a:r>
                    </a:p>
                  </a:txBody>
                  <a:tcPr marL="9525" marR="9525" marT="9525" marB="0" anchor="b"/>
                </a:tc>
              </a:tr>
              <a:tr h="131445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2933">
                <a:tc>
                  <a:txBody>
                    <a:bodyPr/>
                    <a:lstStyle/>
                    <a:p>
                      <a:r>
                        <a:rPr lang="en-US" sz="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Short-term Project Totals</a:t>
                      </a:r>
                      <a:endParaRPr lang="en-US" sz="8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35.708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43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1">
                <a:lumMod val="6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000066"/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000066"/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1382</Words>
  <Application>Microsoft Office PowerPoint</Application>
  <PresentationFormat>On-screen Show (4:3)</PresentationFormat>
  <Paragraphs>386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1_Default Design</vt:lpstr>
      <vt:lpstr>Scheduling Update</vt:lpstr>
      <vt:lpstr>Changes Since Last Report</vt:lpstr>
      <vt:lpstr>Leg App - Patches</vt:lpstr>
      <vt:lpstr>Improved Interfaces for Schedulers and Patients</vt:lpstr>
      <vt:lpstr>Near Term Solution – Enhancements to Core VISTA VistA Scheduling Enhancements (VSE)</vt:lpstr>
      <vt:lpstr>Long Term Solution – Medical Appointment Scheduling Solution (MASS)</vt:lpstr>
      <vt:lpstr>Comparison of VSE &amp; MASS</vt:lpstr>
      <vt:lpstr>PowerPoint Presentation</vt:lpstr>
      <vt:lpstr>PowerPoint Presentation</vt:lpstr>
      <vt:lpstr>Back Up Material</vt:lpstr>
      <vt:lpstr>History</vt:lpstr>
    </vt:vector>
  </TitlesOfParts>
  <Company>Dept.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Update</dc:title>
  <dc:creator>Schliesman, Steven</dc:creator>
  <cp:lastModifiedBy>Cooper, Samantha  H</cp:lastModifiedBy>
  <cp:revision>30</cp:revision>
  <cp:lastPrinted>2014-06-11T20:41:36Z</cp:lastPrinted>
  <dcterms:created xsi:type="dcterms:W3CDTF">2014-06-09T21:41:46Z</dcterms:created>
  <dcterms:modified xsi:type="dcterms:W3CDTF">2014-06-22T21:37:14Z</dcterms:modified>
</cp:coreProperties>
</file>