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diagrams/data1.xml" ContentType="application/vnd.openxmlformats-officedocument.drawingml.diagramData+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drawings/drawing1.xml" ContentType="application/vnd.openxmlformats-officedocument.drawingml.chartshapes+xml"/>
  <Override PartName="/ppt/presentation.xml" ContentType="application/vnd.openxmlformats-officedocument.presentationml.presentation.main+xml"/>
  <Override PartName="/ppt/slides/slide101.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125.xml" ContentType="application/vnd.openxmlformats-officedocument.presentationml.slide+xml"/>
  <Override PartName="/ppt/slides/slide116.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103.xml" ContentType="application/vnd.openxmlformats-officedocument.presentationml.slide+xml"/>
  <Override PartName="/ppt/slides/slide102.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3.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84.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100.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49.xml" ContentType="application/vnd.openxmlformats-officedocument.presentationml.notesSlide+xml"/>
  <Override PartName="/ppt/notesSlides/notesSlide48.xml" ContentType="application/vnd.openxmlformats-officedocument.presentationml.notesSlide+xml"/>
  <Override PartName="/ppt/notesSlides/notesSlide47.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slideLayouts/slideLayout2.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55.xml" ContentType="application/vnd.openxmlformats-officedocument.presentationml.notesSlide+xml"/>
  <Override PartName="/ppt/notesSlides/notesSlide31.xml" ContentType="application/vnd.openxmlformats-officedocument.presentationml.notesSlide+xml"/>
  <Override PartName="/ppt/notesSlides/notesSlide5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77.xml" ContentType="application/vnd.openxmlformats-officedocument.presentationml.notesSlide+xml"/>
  <Override PartName="/ppt/notesSlides/notesSlide76.xml" ContentType="application/vnd.openxmlformats-officedocument.presentationml.notesSlide+xml"/>
  <Override PartName="/ppt/notesSlides/notesSlide75.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0.xml" ContentType="application/vnd.openxmlformats-officedocument.presentationml.notesSlide+xml"/>
  <Override PartName="/ppt/notesSlides/notesSlide89.xml" ContentType="application/vnd.openxmlformats-officedocument.presentationml.notesSlide+xml"/>
  <Override PartName="/ppt/notesSlides/notesSlide88.xml" ContentType="application/vnd.openxmlformats-officedocument.presentationml.notesSlide+xml"/>
  <Override PartName="/ppt/notesSlides/notesSlide87.xml" ContentType="application/vnd.openxmlformats-officedocument.presentationml.notesSlide+xml"/>
  <Override PartName="/ppt/notesSlides/notesSlide86.xml" ContentType="application/vnd.openxmlformats-officedocument.presentationml.notesSlide+xml"/>
  <Override PartName="/ppt/notesSlides/notesSlide85.xml" ContentType="application/vnd.openxmlformats-officedocument.presentationml.notesSlide+xml"/>
  <Override PartName="/ppt/notesSlides/notesSlide71.xml" ContentType="application/vnd.openxmlformats-officedocument.presentationml.notesSlide+xml"/>
  <Override PartName="/ppt/notesSlides/notesSlide56.xml" ContentType="application/vnd.openxmlformats-officedocument.presentationml.notesSlide+xml"/>
  <Override PartName="/ppt/notesSlides/notesSlide66.xml" ContentType="application/vnd.openxmlformats-officedocument.presentationml.notesSlide+xml"/>
  <Override PartName="/ppt/notesSlides/notesSlide60.xml" ContentType="application/vnd.openxmlformats-officedocument.presentationml.notesSlide+xml"/>
  <Override PartName="/ppt/notesSlides/notesSlide68.xml" ContentType="application/vnd.openxmlformats-officedocument.presentationml.notesSlide+xml"/>
  <Override PartName="/ppt/notesSlides/notesSlide59.xml" ContentType="application/vnd.openxmlformats-officedocument.presentationml.notesSlide+xml"/>
  <Override PartName="/ppt/notesSlides/notesSlide67.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1.xml" ContentType="application/vnd.openxmlformats-officedocument.presentationml.notesSlide+xml"/>
  <Override PartName="/ppt/notesSlides/notesSlide70.xml" ContentType="application/vnd.openxmlformats-officedocument.presentationml.notesSlide+xml"/>
  <Override PartName="/ppt/notesSlides/notesSlide69.xml" ContentType="application/vnd.openxmlformats-officedocument.presentationml.notesSlide+xml"/>
  <Override PartName="/ppt/notesSlides/notesSlide58.xml" ContentType="application/vnd.openxmlformats-officedocument.presentationml.notesSlide+xml"/>
  <Override PartName="/ppt/charts/chart8.xml" ContentType="application/vnd.openxmlformats-officedocument.drawingml.chart+xml"/>
  <Override PartName="/ppt/diagrams/layout1.xml" ContentType="application/vnd.openxmlformats-officedocument.drawingml.diagramLayout+xml"/>
  <Override PartName="/ppt/theme/theme2.xml" ContentType="application/vnd.openxmlformats-officedocument.theme+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chart1.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1.xml" ContentType="application/vnd.openxmlformats-officedocument.theme+xml"/>
  <Override PartName="/ppt/charts/chart5.xml" ContentType="application/vnd.openxmlformats-officedocument.drawingml.chart+xml"/>
  <Override PartName="/ppt/charts/chart6.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138"/>
  </p:notesMasterIdLst>
  <p:sldIdLst>
    <p:sldId id="373" r:id="rId2"/>
    <p:sldId id="481" r:id="rId3"/>
    <p:sldId id="372" r:id="rId4"/>
    <p:sldId id="374"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 id="392" r:id="rId23"/>
    <p:sldId id="393" r:id="rId24"/>
    <p:sldId id="394" r:id="rId25"/>
    <p:sldId id="395" r:id="rId26"/>
    <p:sldId id="396" r:id="rId27"/>
    <p:sldId id="397" r:id="rId28"/>
    <p:sldId id="398" r:id="rId29"/>
    <p:sldId id="399" r:id="rId30"/>
    <p:sldId id="400" r:id="rId31"/>
    <p:sldId id="401" r:id="rId32"/>
    <p:sldId id="402" r:id="rId33"/>
    <p:sldId id="403" r:id="rId34"/>
    <p:sldId id="404" r:id="rId35"/>
    <p:sldId id="405" r:id="rId36"/>
    <p:sldId id="406" r:id="rId37"/>
    <p:sldId id="407" r:id="rId38"/>
    <p:sldId id="408" r:id="rId39"/>
    <p:sldId id="409" r:id="rId40"/>
    <p:sldId id="410" r:id="rId41"/>
    <p:sldId id="411" r:id="rId42"/>
    <p:sldId id="412" r:id="rId43"/>
    <p:sldId id="413" r:id="rId44"/>
    <p:sldId id="414" r:id="rId45"/>
    <p:sldId id="415" r:id="rId46"/>
    <p:sldId id="416" r:id="rId47"/>
    <p:sldId id="417" r:id="rId48"/>
    <p:sldId id="418" r:id="rId49"/>
    <p:sldId id="419" r:id="rId50"/>
    <p:sldId id="420" r:id="rId51"/>
    <p:sldId id="421" r:id="rId52"/>
    <p:sldId id="422" r:id="rId53"/>
    <p:sldId id="423" r:id="rId54"/>
    <p:sldId id="494" r:id="rId55"/>
    <p:sldId id="495" r:id="rId56"/>
    <p:sldId id="496" r:id="rId57"/>
    <p:sldId id="497" r:id="rId58"/>
    <p:sldId id="498" r:id="rId59"/>
    <p:sldId id="499" r:id="rId60"/>
    <p:sldId id="500" r:id="rId61"/>
    <p:sldId id="482" r:id="rId62"/>
    <p:sldId id="425" r:id="rId63"/>
    <p:sldId id="426" r:id="rId64"/>
    <p:sldId id="427" r:id="rId65"/>
    <p:sldId id="428" r:id="rId66"/>
    <p:sldId id="429" r:id="rId67"/>
    <p:sldId id="430" r:id="rId68"/>
    <p:sldId id="431" r:id="rId69"/>
    <p:sldId id="432" r:id="rId70"/>
    <p:sldId id="433" r:id="rId71"/>
    <p:sldId id="434" r:id="rId72"/>
    <p:sldId id="435" r:id="rId73"/>
    <p:sldId id="436" r:id="rId74"/>
    <p:sldId id="437" r:id="rId75"/>
    <p:sldId id="438" r:id="rId76"/>
    <p:sldId id="439" r:id="rId77"/>
    <p:sldId id="440" r:id="rId78"/>
    <p:sldId id="483" r:id="rId79"/>
    <p:sldId id="441" r:id="rId80"/>
    <p:sldId id="442" r:id="rId81"/>
    <p:sldId id="443" r:id="rId82"/>
    <p:sldId id="444" r:id="rId83"/>
    <p:sldId id="445" r:id="rId84"/>
    <p:sldId id="446" r:id="rId85"/>
    <p:sldId id="447" r:id="rId86"/>
    <p:sldId id="448" r:id="rId87"/>
    <p:sldId id="449" r:id="rId88"/>
    <p:sldId id="450" r:id="rId89"/>
    <p:sldId id="451" r:id="rId90"/>
    <p:sldId id="452" r:id="rId91"/>
    <p:sldId id="453" r:id="rId92"/>
    <p:sldId id="501" r:id="rId93"/>
    <p:sldId id="502" r:id="rId94"/>
    <p:sldId id="503" r:id="rId95"/>
    <p:sldId id="504" r:id="rId96"/>
    <p:sldId id="505" r:id="rId97"/>
    <p:sldId id="506" r:id="rId98"/>
    <p:sldId id="507" r:id="rId99"/>
    <p:sldId id="508" r:id="rId100"/>
    <p:sldId id="509" r:id="rId101"/>
    <p:sldId id="510" r:id="rId102"/>
    <p:sldId id="485" r:id="rId103"/>
    <p:sldId id="486" r:id="rId104"/>
    <p:sldId id="487" r:id="rId105"/>
    <p:sldId id="488" r:id="rId106"/>
    <p:sldId id="489" r:id="rId107"/>
    <p:sldId id="490" r:id="rId108"/>
    <p:sldId id="491" r:id="rId109"/>
    <p:sldId id="492" r:id="rId110"/>
    <p:sldId id="493" r:id="rId111"/>
    <p:sldId id="456" r:id="rId112"/>
    <p:sldId id="457" r:id="rId113"/>
    <p:sldId id="458" r:id="rId114"/>
    <p:sldId id="459" r:id="rId115"/>
    <p:sldId id="460" r:id="rId116"/>
    <p:sldId id="461" r:id="rId117"/>
    <p:sldId id="462" r:id="rId118"/>
    <p:sldId id="463" r:id="rId119"/>
    <p:sldId id="464" r:id="rId120"/>
    <p:sldId id="465" r:id="rId121"/>
    <p:sldId id="466" r:id="rId122"/>
    <p:sldId id="467" r:id="rId123"/>
    <p:sldId id="468" r:id="rId124"/>
    <p:sldId id="469" r:id="rId125"/>
    <p:sldId id="470" r:id="rId126"/>
    <p:sldId id="471" r:id="rId127"/>
    <p:sldId id="472" r:id="rId128"/>
    <p:sldId id="473" r:id="rId129"/>
    <p:sldId id="474" r:id="rId130"/>
    <p:sldId id="475" r:id="rId131"/>
    <p:sldId id="476" r:id="rId132"/>
    <p:sldId id="477" r:id="rId133"/>
    <p:sldId id="478" r:id="rId134"/>
    <p:sldId id="484" r:id="rId135"/>
    <p:sldId id="479" r:id="rId136"/>
    <p:sldId id="480" r:id="rId13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6" autoAdjust="0"/>
    <p:restoredTop sz="86316" autoAdjust="0"/>
  </p:normalViewPr>
  <p:slideViewPr>
    <p:cSldViewPr>
      <p:cViewPr>
        <p:scale>
          <a:sx n="105" d="100"/>
          <a:sy n="105" d="100"/>
        </p:scale>
        <p:origin x="1282" y="2165"/>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45"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28071838242442"/>
          <c:y val="1.5410403245048915E-2"/>
          <c:w val="0.7778617429765724"/>
          <c:h val="0.90870158275670088"/>
        </c:manualLayout>
      </c:layout>
      <c:barChart>
        <c:barDir val="col"/>
        <c:grouping val="clustered"/>
        <c:varyColors val="0"/>
        <c:ser>
          <c:idx val="0"/>
          <c:order val="0"/>
          <c:tx>
            <c:strRef>
              <c:f>Sheet1!$B$6</c:f>
              <c:strCache>
                <c:ptCount val="1"/>
                <c:pt idx="0">
                  <c:v>OPM IAA</c:v>
                </c:pt>
              </c:strCache>
            </c:strRef>
          </c:tx>
          <c:invertIfNegative val="0"/>
          <c:cat>
            <c:strRef>
              <c:f>Sheet1!$C$4:$G$5</c:f>
              <c:strCache>
                <c:ptCount val="5"/>
                <c:pt idx="0">
                  <c:v>2010</c:v>
                </c:pt>
                <c:pt idx="1">
                  <c:v>2011</c:v>
                </c:pt>
                <c:pt idx="2">
                  <c:v>2012</c:v>
                </c:pt>
                <c:pt idx="3">
                  <c:v>2013</c:v>
                </c:pt>
                <c:pt idx="4">
                  <c:v>2014</c:v>
                </c:pt>
              </c:strCache>
            </c:strRef>
          </c:cat>
          <c:val>
            <c:numRef>
              <c:f>Sheet1!$C$6:$G$6</c:f>
              <c:numCache>
                <c:formatCode>"$"#,##0.00;[Red]"$"#,##0.00</c:formatCode>
                <c:ptCount val="5"/>
                <c:pt idx="0">
                  <c:v>200170926</c:v>
                </c:pt>
                <c:pt idx="1">
                  <c:v>198426772</c:v>
                </c:pt>
                <c:pt idx="2">
                  <c:v>166831351</c:v>
                </c:pt>
                <c:pt idx="3">
                  <c:v>77831289</c:v>
                </c:pt>
                <c:pt idx="4">
                  <c:v>0</c:v>
                </c:pt>
              </c:numCache>
            </c:numRef>
          </c:val>
        </c:ser>
        <c:ser>
          <c:idx val="1"/>
          <c:order val="1"/>
          <c:tx>
            <c:strRef>
              <c:f>Sheet1!$B$7</c:f>
              <c:strCache>
                <c:ptCount val="1"/>
                <c:pt idx="0">
                  <c:v>Other IAA</c:v>
                </c:pt>
              </c:strCache>
            </c:strRef>
          </c:tx>
          <c:invertIfNegative val="0"/>
          <c:cat>
            <c:strRef>
              <c:f>Sheet1!$C$4:$G$5</c:f>
              <c:strCache>
                <c:ptCount val="5"/>
                <c:pt idx="0">
                  <c:v>2010</c:v>
                </c:pt>
                <c:pt idx="1">
                  <c:v>2011</c:v>
                </c:pt>
                <c:pt idx="2">
                  <c:v>2012</c:v>
                </c:pt>
                <c:pt idx="3">
                  <c:v>2013</c:v>
                </c:pt>
                <c:pt idx="4">
                  <c:v>2014</c:v>
                </c:pt>
              </c:strCache>
            </c:strRef>
          </c:cat>
          <c:val>
            <c:numRef>
              <c:f>Sheet1!$C$7:$G$7</c:f>
              <c:numCache>
                <c:formatCode>"$"#,##0.00;[Red]"$"#,##0.00</c:formatCode>
                <c:ptCount val="5"/>
                <c:pt idx="0">
                  <c:v>8515455</c:v>
                </c:pt>
                <c:pt idx="1">
                  <c:v>0</c:v>
                </c:pt>
                <c:pt idx="2">
                  <c:v>8909252</c:v>
                </c:pt>
                <c:pt idx="3">
                  <c:v>7228070</c:v>
                </c:pt>
                <c:pt idx="4">
                  <c:v>7393457</c:v>
                </c:pt>
              </c:numCache>
            </c:numRef>
          </c:val>
        </c:ser>
        <c:ser>
          <c:idx val="2"/>
          <c:order val="2"/>
          <c:tx>
            <c:strRef>
              <c:f>Sheet1!$B$8</c:f>
              <c:strCache>
                <c:ptCount val="1"/>
                <c:pt idx="0">
                  <c:v>Contracts</c:v>
                </c:pt>
              </c:strCache>
            </c:strRef>
          </c:tx>
          <c:invertIfNegative val="0"/>
          <c:cat>
            <c:strRef>
              <c:f>Sheet1!$C$4:$G$5</c:f>
              <c:strCache>
                <c:ptCount val="5"/>
                <c:pt idx="0">
                  <c:v>2010</c:v>
                </c:pt>
                <c:pt idx="1">
                  <c:v>2011</c:v>
                </c:pt>
                <c:pt idx="2">
                  <c:v>2012</c:v>
                </c:pt>
                <c:pt idx="3">
                  <c:v>2013</c:v>
                </c:pt>
                <c:pt idx="4">
                  <c:v>2014</c:v>
                </c:pt>
              </c:strCache>
            </c:strRef>
          </c:cat>
          <c:val>
            <c:numRef>
              <c:f>Sheet1!$C$8:$G$8</c:f>
              <c:numCache>
                <c:formatCode>"$"#,##0.00;[Red]"$"#,##0.00</c:formatCode>
                <c:ptCount val="5"/>
                <c:pt idx="0">
                  <c:v>0</c:v>
                </c:pt>
                <c:pt idx="1">
                  <c:v>0</c:v>
                </c:pt>
                <c:pt idx="2">
                  <c:v>26727231</c:v>
                </c:pt>
                <c:pt idx="3">
                  <c:v>77831289</c:v>
                </c:pt>
                <c:pt idx="4">
                  <c:v>169735900</c:v>
                </c:pt>
              </c:numCache>
            </c:numRef>
          </c:val>
        </c:ser>
        <c:dLbls>
          <c:showLegendKey val="0"/>
          <c:showVal val="0"/>
          <c:showCatName val="0"/>
          <c:showSerName val="0"/>
          <c:showPercent val="0"/>
          <c:showBubbleSize val="0"/>
        </c:dLbls>
        <c:gapWidth val="150"/>
        <c:axId val="114843648"/>
        <c:axId val="114845184"/>
      </c:barChart>
      <c:catAx>
        <c:axId val="114843648"/>
        <c:scaling>
          <c:orientation val="minMax"/>
        </c:scaling>
        <c:delete val="0"/>
        <c:axPos val="b"/>
        <c:majorTickMark val="out"/>
        <c:minorTickMark val="none"/>
        <c:tickLblPos val="nextTo"/>
        <c:crossAx val="114845184"/>
        <c:crosses val="autoZero"/>
        <c:auto val="1"/>
        <c:lblAlgn val="ctr"/>
        <c:lblOffset val="100"/>
        <c:noMultiLvlLbl val="0"/>
      </c:catAx>
      <c:valAx>
        <c:axId val="114845184"/>
        <c:scaling>
          <c:orientation val="minMax"/>
        </c:scaling>
        <c:delete val="0"/>
        <c:axPos val="l"/>
        <c:majorGridlines/>
        <c:numFmt formatCode="&quot;$&quot;#,##0.00;[Red]&quot;$&quot;#,##0.00" sourceLinked="1"/>
        <c:majorTickMark val="out"/>
        <c:minorTickMark val="none"/>
        <c:tickLblPos val="nextTo"/>
        <c:crossAx val="114843648"/>
        <c:crosses val="autoZero"/>
        <c:crossBetween val="between"/>
        <c:dispUnits>
          <c:builtInUnit val="millions"/>
          <c:dispUnitsLbl>
            <c:layout/>
          </c:dispUnitsLbl>
        </c:dispUnits>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0721247563352826"/>
          <c:y val="0.15108024691358024"/>
          <c:w val="0.63133213611456462"/>
          <c:h val="0.76867283950617282"/>
        </c:manualLayout>
      </c:layout>
      <c:pie3DChart>
        <c:varyColors val="1"/>
        <c:ser>
          <c:idx val="0"/>
          <c:order val="0"/>
          <c:tx>
            <c:strRef>
              <c:f>Sheet1!$B$1</c:f>
              <c:strCache>
                <c:ptCount val="1"/>
                <c:pt idx="0">
                  <c:v>Sales</c:v>
                </c:pt>
              </c:strCache>
            </c:strRef>
          </c:tx>
          <c:explosion val="27"/>
          <c:dPt>
            <c:idx val="0"/>
            <c:bubble3D val="0"/>
            <c:explosion val="4"/>
          </c:dPt>
          <c:dPt>
            <c:idx val="3"/>
            <c:bubble3D val="0"/>
            <c:explosion val="21"/>
          </c:dPt>
          <c:cat>
            <c:strRef>
              <c:f>Sheet1!$A$2:$A$5</c:f>
              <c:strCache>
                <c:ptCount val="3"/>
                <c:pt idx="0">
                  <c:v>Drive VA transformation</c:v>
                </c:pt>
                <c:pt idx="1">
                  <c:v>Sustain a culture of performance excellence </c:v>
                </c:pt>
                <c:pt idx="2">
                  <c:v>Sustain a culture that advocates for Veterans employment </c:v>
                </c:pt>
              </c:strCache>
            </c:strRef>
          </c:cat>
          <c:val>
            <c:numRef>
              <c:f>Sheet1!$B$2:$B$5</c:f>
              <c:numCache>
                <c:formatCode>#,##0</c:formatCode>
                <c:ptCount val="4"/>
                <c:pt idx="0">
                  <c:v>20651512</c:v>
                </c:pt>
                <c:pt idx="1">
                  <c:v>117634954</c:v>
                </c:pt>
                <c:pt idx="2">
                  <c:v>13441620</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73608263879295788"/>
          <c:y val="0.22321498007193549"/>
          <c:w val="0.25222145477429359"/>
          <c:h val="0.62756683192378726"/>
        </c:manualLayout>
      </c:layout>
      <c:overlay val="0"/>
      <c:txPr>
        <a:bodyPr/>
        <a:lstStyle/>
        <a:p>
          <a:pPr>
            <a:defRPr sz="1400"/>
          </a:pPr>
          <a:endParaRPr lang="en-US"/>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2.3391812865497075E-2"/>
          <c:y val="9.5601973364440554E-2"/>
          <c:w val="0.83559239305613109"/>
          <c:h val="0.85501531058617686"/>
        </c:manualLayout>
      </c:layout>
      <c:pie3DChart>
        <c:varyColors val="1"/>
        <c:ser>
          <c:idx val="0"/>
          <c:order val="0"/>
          <c:tx>
            <c:strRef>
              <c:f>Sheet1!$B$1</c:f>
              <c:strCache>
                <c:ptCount val="1"/>
                <c:pt idx="0">
                  <c:v>Sales</c:v>
                </c:pt>
              </c:strCache>
            </c:strRef>
          </c:tx>
          <c:explosion val="27"/>
          <c:dPt>
            <c:idx val="0"/>
            <c:bubble3D val="0"/>
            <c:explosion val="4"/>
          </c:dPt>
          <c:dPt>
            <c:idx val="3"/>
            <c:bubble3D val="0"/>
            <c:explosion val="21"/>
          </c:dPt>
          <c:cat>
            <c:strRef>
              <c:f>Sheet1!$A$2:$A$5</c:f>
              <c:strCache>
                <c:ptCount val="4"/>
                <c:pt idx="0">
                  <c:v>1st Qtr</c:v>
                </c:pt>
                <c:pt idx="1">
                  <c:v>2nd Qtr</c:v>
                </c:pt>
                <c:pt idx="2">
                  <c:v>3rd Qtr</c:v>
                </c:pt>
                <c:pt idx="3">
                  <c:v>4th Qtr</c:v>
                </c:pt>
              </c:strCache>
            </c:strRef>
          </c:cat>
          <c:val>
            <c:numRef>
              <c:f>Sheet1!$B$2:$B$5</c:f>
              <c:numCache>
                <c:formatCode>#,##0</c:formatCode>
                <c:ptCount val="4"/>
                <c:pt idx="0">
                  <c:v>20806636</c:v>
                </c:pt>
                <c:pt idx="1">
                  <c:v>115090728</c:v>
                </c:pt>
                <c:pt idx="2">
                  <c:v>13441630</c:v>
                </c:pt>
                <c:pt idx="3">
                  <c:v>27790373</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84134579668769471"/>
          <c:y val="0.35284460970156506"/>
          <c:w val="0.14695829687955672"/>
          <c:h val="0.30657917760279962"/>
        </c:manualLayout>
      </c:layout>
      <c:overlay val="0"/>
      <c:txPr>
        <a:bodyPr/>
        <a:lstStyle/>
        <a:p>
          <a:pPr>
            <a:defRPr sz="1400"/>
          </a:pPr>
          <a:endParaRPr lang="en-US"/>
        </a:p>
      </c:txPr>
    </c:legend>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4.8460909340299479E-2"/>
          <c:y val="0.19675801554217487"/>
          <c:w val="0.91851309926989255"/>
          <c:h val="0.74508594513921056"/>
        </c:manualLayout>
      </c:layout>
      <c:pie3DChart>
        <c:varyColors val="1"/>
        <c:ser>
          <c:idx val="0"/>
          <c:order val="0"/>
          <c:explosion val="25"/>
          <c:dLbls>
            <c:showLegendKey val="0"/>
            <c:showVal val="0"/>
            <c:showCatName val="0"/>
            <c:showSerName val="0"/>
            <c:showPercent val="1"/>
            <c:showBubbleSize val="0"/>
            <c:showLeaderLines val="1"/>
          </c:dLbls>
          <c:cat>
            <c:strRef>
              <c:f>Sheet1!$A$2:$A$5</c:f>
              <c:strCache>
                <c:ptCount val="4"/>
                <c:pt idx="0">
                  <c:v>SDVOSB</c:v>
                </c:pt>
                <c:pt idx="1">
                  <c:v>Small Business</c:v>
                </c:pt>
                <c:pt idx="2">
                  <c:v>Veteran Owned Small Business</c:v>
                </c:pt>
                <c:pt idx="3">
                  <c:v>Woman Owned Small Business</c:v>
                </c:pt>
              </c:strCache>
            </c:strRef>
          </c:cat>
          <c:val>
            <c:numRef>
              <c:f>Sheet1!$B$2:$B$5</c:f>
              <c:numCache>
                <c:formatCode>0.00%</c:formatCode>
                <c:ptCount val="4"/>
                <c:pt idx="0">
                  <c:v>42219107.960000001</c:v>
                </c:pt>
                <c:pt idx="1">
                  <c:v>11186655.310000001</c:v>
                </c:pt>
                <c:pt idx="2">
                  <c:v>626387.99</c:v>
                </c:pt>
                <c:pt idx="3">
                  <c:v>568344</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0.15574122679109556"/>
          <c:y val="8.6916972144933574E-2"/>
          <c:w val="0.72092483231262761"/>
          <c:h val="8.1607604834595421E-2"/>
        </c:manualLayout>
      </c:layout>
      <c:overlay val="0"/>
    </c:legend>
    <c:plotVisOnly val="1"/>
    <c:dispBlanksAs val="gap"/>
    <c:showDLblsOverMax val="0"/>
  </c:chart>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dirty="0" smtClean="0"/>
              <a:t>HR&amp;A </a:t>
            </a:r>
            <a:r>
              <a:rPr lang="en-US" baseline="0" dirty="0"/>
              <a:t>Small Business Set Asides FY13 </a:t>
            </a:r>
            <a:endParaRPr lang="en-US" dirty="0"/>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0992403593781547"/>
          <c:y val="0.18304332860031841"/>
          <c:w val="0.80644584090450244"/>
          <c:h val="0.65127898971644937"/>
        </c:manualLayout>
      </c:layout>
      <c:pie3DChart>
        <c:varyColors val="1"/>
        <c:dLbls>
          <c:showLegendKey val="0"/>
          <c:showVal val="0"/>
          <c:showCatName val="0"/>
          <c:showSerName val="0"/>
          <c:showPercent val="1"/>
          <c:showBubbleSize val="0"/>
          <c:showLeaderLines val="1"/>
        </c:dLbls>
      </c:pie3DChart>
    </c:plotArea>
    <c:legend>
      <c:legendPos val="t"/>
      <c:layout>
        <c:manualLayout>
          <c:xMode val="edge"/>
          <c:yMode val="edge"/>
          <c:x val="0.15574122679109556"/>
          <c:y val="8.6916972144933574E-2"/>
          <c:w val="0.72092483231262761"/>
          <c:h val="8.1607604834595421E-2"/>
        </c:manualLayout>
      </c:layout>
      <c:overlay val="0"/>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strRef>
              <c:f>Sheet1!$A$1:$A$3</c:f>
              <c:strCache>
                <c:ptCount val="3"/>
                <c:pt idx="0">
                  <c:v>FY 2012 Interagency Agreements </c:v>
                </c:pt>
                <c:pt idx="1">
                  <c:v>FY 2013  Interagency Agreements </c:v>
                </c:pt>
                <c:pt idx="2">
                  <c:v>FY 2014 Interagency Agreements </c:v>
                </c:pt>
              </c:strCache>
            </c:strRef>
          </c:cat>
          <c:val>
            <c:numRef>
              <c:f>Sheet1!$B$1:$B$3</c:f>
              <c:numCache>
                <c:formatCode>"$"#,##0_);[Red]\("$"#,##0\)</c:formatCode>
                <c:ptCount val="3"/>
                <c:pt idx="0">
                  <c:v>190336892</c:v>
                </c:pt>
                <c:pt idx="1">
                  <c:v>60245438</c:v>
                </c:pt>
                <c:pt idx="2">
                  <c:v>7393457</c:v>
                </c:pt>
              </c:numCache>
            </c:numRef>
          </c:val>
        </c:ser>
        <c:dLbls>
          <c:showLegendKey val="0"/>
          <c:showVal val="0"/>
          <c:showCatName val="0"/>
          <c:showSerName val="0"/>
          <c:showPercent val="0"/>
          <c:showBubbleSize val="0"/>
        </c:dLbls>
        <c:gapWidth val="150"/>
        <c:shape val="cylinder"/>
        <c:axId val="83344000"/>
        <c:axId val="84152704"/>
        <c:axId val="0"/>
      </c:bar3DChart>
      <c:catAx>
        <c:axId val="83344000"/>
        <c:scaling>
          <c:orientation val="minMax"/>
        </c:scaling>
        <c:delete val="0"/>
        <c:axPos val="b"/>
        <c:majorTickMark val="out"/>
        <c:minorTickMark val="none"/>
        <c:tickLblPos val="nextTo"/>
        <c:crossAx val="84152704"/>
        <c:crosses val="autoZero"/>
        <c:auto val="1"/>
        <c:lblAlgn val="ctr"/>
        <c:lblOffset val="100"/>
        <c:noMultiLvlLbl val="0"/>
      </c:catAx>
      <c:valAx>
        <c:axId val="84152704"/>
        <c:scaling>
          <c:orientation val="minMax"/>
        </c:scaling>
        <c:delete val="0"/>
        <c:axPos val="l"/>
        <c:majorGridlines/>
        <c:numFmt formatCode="&quot;$&quot;#,##0_);[Red]\(&quot;$&quot;#,##0\)" sourceLinked="1"/>
        <c:majorTickMark val="out"/>
        <c:minorTickMark val="none"/>
        <c:tickLblPos val="nextTo"/>
        <c:crossAx val="8334400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3.6299334111013909E-2"/>
          <c:y val="3.1633488828786263E-2"/>
          <c:w val="0.67640164771070288"/>
          <c:h val="0.91147872839437705"/>
        </c:manualLayout>
      </c:layout>
      <c:pie3DChart>
        <c:varyColors val="1"/>
        <c:ser>
          <c:idx val="0"/>
          <c:order val="0"/>
          <c:tx>
            <c:strRef>
              <c:f>Sheet1!$B$1</c:f>
              <c:strCache>
                <c:ptCount val="1"/>
                <c:pt idx="0">
                  <c:v>Column1</c:v>
                </c:pt>
              </c:strCache>
            </c:strRef>
          </c:tx>
          <c:explosion val="25"/>
          <c:dLbls>
            <c:dLbl>
              <c:idx val="0"/>
              <c:layout>
                <c:manualLayout>
                  <c:x val="-0.11889715174492071"/>
                  <c:y val="-0.2252070995719585"/>
                </c:manualLayout>
              </c:layout>
              <c:spPr/>
              <c:txPr>
                <a:bodyPr/>
                <a:lstStyle/>
                <a:p>
                  <a:pPr>
                    <a:defRPr sz="2400" b="1">
                      <a:solidFill>
                        <a:schemeClr val="bg1"/>
                      </a:solidFill>
                    </a:defRPr>
                  </a:pPr>
                  <a:endParaRPr lang="en-US"/>
                </a:p>
              </c:txPr>
              <c:showLegendKey val="0"/>
              <c:showVal val="1"/>
              <c:showCatName val="0"/>
              <c:showSerName val="0"/>
              <c:showPercent val="0"/>
              <c:showBubbleSize val="0"/>
            </c:dLbl>
            <c:dLbl>
              <c:idx val="1"/>
              <c:layout>
                <c:manualLayout>
                  <c:x val="-1.0178988043161257E-2"/>
                  <c:y val="-3.637833539514132E-2"/>
                </c:manualLayout>
              </c:layout>
              <c:showLegendKey val="0"/>
              <c:showVal val="1"/>
              <c:showCatName val="0"/>
              <c:showSerName val="0"/>
              <c:showPercent val="0"/>
              <c:showBubbleSize val="0"/>
            </c:dLbl>
            <c:dLbl>
              <c:idx val="2"/>
              <c:layout>
                <c:manualLayout>
                  <c:x val="5.6009587343248762E-2"/>
                  <c:y val="-1.9484030249473979E-2"/>
                </c:manualLayout>
              </c:layout>
              <c:showLegendKey val="0"/>
              <c:showVal val="1"/>
              <c:showCatName val="0"/>
              <c:showSerName val="0"/>
              <c:showPercent val="0"/>
              <c:showBubbleSize val="0"/>
            </c:dLbl>
            <c:txPr>
              <a:bodyPr/>
              <a:lstStyle/>
              <a:p>
                <a:pPr>
                  <a:defRPr sz="2400" b="1"/>
                </a:pPr>
                <a:endParaRPr lang="en-US"/>
              </a:p>
            </c:txPr>
            <c:showLegendKey val="0"/>
            <c:showVal val="1"/>
            <c:showCatName val="0"/>
            <c:showSerName val="0"/>
            <c:showPercent val="0"/>
            <c:showBubbleSize val="0"/>
            <c:showLeaderLines val="1"/>
          </c:dLbls>
          <c:cat>
            <c:strRef>
              <c:f>Sheet1!$A$2:$A$4</c:f>
              <c:strCache>
                <c:ptCount val="3"/>
                <c:pt idx="0">
                  <c:v>Operations</c:v>
                </c:pt>
                <c:pt idx="1">
                  <c:v>Operations Support</c:v>
                </c:pt>
                <c:pt idx="2">
                  <c:v>Studies / Analysis</c:v>
                </c:pt>
              </c:strCache>
            </c:strRef>
          </c:cat>
          <c:val>
            <c:numRef>
              <c:f>Sheet1!$B$2:$B$4</c:f>
              <c:numCache>
                <c:formatCode>0%</c:formatCode>
                <c:ptCount val="3"/>
                <c:pt idx="0">
                  <c:v>0.82990866175607658</c:v>
                </c:pt>
                <c:pt idx="1">
                  <c:v>0.14756229606040114</c:v>
                </c:pt>
                <c:pt idx="2">
                  <c:v>2.2529042183522318E-2</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Distribution of Private-Sector Partnership Opportunities</a:t>
            </a:r>
            <a:endParaRPr lang="en-US" dirty="0"/>
          </a:p>
        </c:rich>
      </c:tx>
      <c:layout/>
      <c:overlay val="0"/>
    </c:title>
    <c:autoTitleDeleted val="0"/>
    <c:view3D>
      <c:rotX val="30"/>
      <c:rotY val="120"/>
      <c:rAngAx val="0"/>
      <c:perspective val="30"/>
    </c:view3D>
    <c:floor>
      <c:thickness val="0"/>
    </c:floor>
    <c:sideWall>
      <c:thickness val="0"/>
    </c:sideWall>
    <c:backWall>
      <c:thickness val="0"/>
    </c:backWall>
    <c:plotArea>
      <c:layout/>
      <c:pie3DChart>
        <c:varyColors val="1"/>
        <c:ser>
          <c:idx val="0"/>
          <c:order val="0"/>
          <c:tx>
            <c:strRef>
              <c:f>Sheet1!$B$1</c:f>
              <c:strCache>
                <c:ptCount val="1"/>
                <c:pt idx="0">
                  <c:v>Distribution of Projects</c:v>
                </c:pt>
              </c:strCache>
            </c:strRef>
          </c:tx>
          <c:explosion val="25"/>
          <c:dLbls>
            <c:dLbl>
              <c:idx val="0"/>
              <c:layout>
                <c:manualLayout>
                  <c:x val="-6.9514435695538057E-2"/>
                  <c:y val="-0.16267609788237333"/>
                </c:manualLayout>
              </c:layout>
              <c:spPr/>
              <c:txPr>
                <a:bodyPr/>
                <a:lstStyle/>
                <a:p>
                  <a:pPr>
                    <a:defRPr sz="2400" b="1">
                      <a:solidFill>
                        <a:schemeClr val="bg1"/>
                      </a:solidFill>
                    </a:defRPr>
                  </a:pPr>
                  <a:endParaRPr lang="en-US"/>
                </a:p>
              </c:txPr>
              <c:showLegendKey val="0"/>
              <c:showVal val="1"/>
              <c:showCatName val="0"/>
              <c:showSerName val="0"/>
              <c:showPercent val="0"/>
              <c:showBubbleSize val="0"/>
            </c:dLbl>
            <c:dLbl>
              <c:idx val="1"/>
              <c:layout>
                <c:manualLayout>
                  <c:x val="-4.0061485369884339E-3"/>
                  <c:y val="-0.12617138054376495"/>
                </c:manualLayout>
              </c:layout>
              <c:showLegendKey val="0"/>
              <c:showVal val="1"/>
              <c:showCatName val="0"/>
              <c:showSerName val="0"/>
              <c:showPercent val="0"/>
              <c:showBubbleSize val="0"/>
            </c:dLbl>
            <c:txPr>
              <a:bodyPr/>
              <a:lstStyle/>
              <a:p>
                <a:pPr>
                  <a:defRPr sz="2400" b="1"/>
                </a:pPr>
                <a:endParaRPr lang="en-US"/>
              </a:p>
            </c:txPr>
            <c:showLegendKey val="0"/>
            <c:showVal val="1"/>
            <c:showCatName val="0"/>
            <c:showSerName val="0"/>
            <c:showPercent val="0"/>
            <c:showBubbleSize val="0"/>
            <c:showLeaderLines val="1"/>
          </c:dLbls>
          <c:cat>
            <c:strRef>
              <c:f>Sheet1!$A$2:$A$4</c:f>
              <c:strCache>
                <c:ptCount val="3"/>
                <c:pt idx="0">
                  <c:v>Operations</c:v>
                </c:pt>
                <c:pt idx="1">
                  <c:v>Operations Support</c:v>
                </c:pt>
                <c:pt idx="2">
                  <c:v>Studies / Analysis</c:v>
                </c:pt>
              </c:strCache>
            </c:strRef>
          </c:cat>
          <c:val>
            <c:numRef>
              <c:f>Sheet1!$B$2:$B$4</c:f>
              <c:numCache>
                <c:formatCode>0%</c:formatCode>
                <c:ptCount val="3"/>
                <c:pt idx="0">
                  <c:v>8.98876404494382E-2</c:v>
                </c:pt>
                <c:pt idx="1">
                  <c:v>0.7528089887640449</c:v>
                </c:pt>
                <c:pt idx="2">
                  <c:v>0.15730337078651685</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7775A-B845-44D6-A760-D48000211CF5}" type="doc">
      <dgm:prSet loTypeId="urn:microsoft.com/office/officeart/2005/8/layout/process1" loCatId="process" qsTypeId="urn:microsoft.com/office/officeart/2005/8/quickstyle/3d4" qsCatId="3D" csTypeId="urn:microsoft.com/office/officeart/2005/8/colors/accent0_3" csCatId="mainScheme" phldr="1"/>
      <dgm:spPr/>
      <dgm:t>
        <a:bodyPr/>
        <a:lstStyle/>
        <a:p>
          <a:endParaRPr lang="en-US"/>
        </a:p>
      </dgm:t>
    </dgm:pt>
    <dgm:pt modelId="{57FF569C-B544-4B09-BFE4-821B16334261}">
      <dgm:prSet phldrT="[Text]"/>
      <dgm:spPr>
        <a:solidFill>
          <a:srgbClr val="6699FF"/>
        </a:solidFill>
      </dgm:spPr>
      <dgm:t>
        <a:bodyPr/>
        <a:lstStyle/>
        <a:p>
          <a:r>
            <a:rPr lang="en-US" dirty="0" smtClean="0">
              <a:solidFill>
                <a:schemeClr val="tx1"/>
              </a:solidFill>
            </a:rPr>
            <a:t>Planning</a:t>
          </a:r>
          <a:endParaRPr lang="en-US" dirty="0">
            <a:solidFill>
              <a:schemeClr val="tx1"/>
            </a:solidFill>
          </a:endParaRPr>
        </a:p>
      </dgm:t>
    </dgm:pt>
    <dgm:pt modelId="{7982173D-B521-4CA0-B682-494D764D19AA}" type="parTrans" cxnId="{A855D6AA-454A-4D81-8F0E-63D6A5632E57}">
      <dgm:prSet/>
      <dgm:spPr/>
      <dgm:t>
        <a:bodyPr/>
        <a:lstStyle/>
        <a:p>
          <a:endParaRPr lang="en-US"/>
        </a:p>
      </dgm:t>
    </dgm:pt>
    <dgm:pt modelId="{E7C592F2-8937-43F8-B33B-DE70FAF6B7FF}" type="sibTrans" cxnId="{A855D6AA-454A-4D81-8F0E-63D6A5632E57}">
      <dgm:prSet/>
      <dgm:spPr/>
      <dgm:t>
        <a:bodyPr/>
        <a:lstStyle/>
        <a:p>
          <a:endParaRPr lang="en-US" dirty="0"/>
        </a:p>
      </dgm:t>
    </dgm:pt>
    <dgm:pt modelId="{20B22479-2EAC-4EA9-A0EE-DD91B971AB25}">
      <dgm:prSet phldrT="[Text]"/>
      <dgm:spPr>
        <a:solidFill>
          <a:srgbClr val="6699FF"/>
        </a:solidFill>
      </dgm:spPr>
      <dgm:t>
        <a:bodyPr/>
        <a:lstStyle/>
        <a:p>
          <a:r>
            <a:rPr lang="en-US" dirty="0" smtClean="0">
              <a:solidFill>
                <a:schemeClr val="tx1"/>
              </a:solidFill>
            </a:rPr>
            <a:t>Programming</a:t>
          </a:r>
          <a:endParaRPr lang="en-US" dirty="0">
            <a:solidFill>
              <a:schemeClr val="tx1"/>
            </a:solidFill>
          </a:endParaRPr>
        </a:p>
      </dgm:t>
    </dgm:pt>
    <dgm:pt modelId="{C33B15CB-124D-4B6A-A450-A72449CA45B1}" type="parTrans" cxnId="{BB06ACA9-4A19-4978-8284-E42B6126D71B}">
      <dgm:prSet/>
      <dgm:spPr/>
      <dgm:t>
        <a:bodyPr/>
        <a:lstStyle/>
        <a:p>
          <a:endParaRPr lang="en-US"/>
        </a:p>
      </dgm:t>
    </dgm:pt>
    <dgm:pt modelId="{0B72DD77-5D21-4828-A9DB-19D4159ED438}" type="sibTrans" cxnId="{BB06ACA9-4A19-4978-8284-E42B6126D71B}">
      <dgm:prSet/>
      <dgm:spPr/>
      <dgm:t>
        <a:bodyPr/>
        <a:lstStyle/>
        <a:p>
          <a:endParaRPr lang="en-US" dirty="0"/>
        </a:p>
      </dgm:t>
    </dgm:pt>
    <dgm:pt modelId="{6496EA4E-C2E1-4F0A-B72D-6A90BC520AA6}">
      <dgm:prSet phldrT="[Text]"/>
      <dgm:spPr>
        <a:solidFill>
          <a:srgbClr val="6699FF"/>
        </a:solidFill>
      </dgm:spPr>
      <dgm:t>
        <a:bodyPr/>
        <a:lstStyle/>
        <a:p>
          <a:r>
            <a:rPr lang="en-US" dirty="0" smtClean="0">
              <a:solidFill>
                <a:schemeClr val="tx1"/>
              </a:solidFill>
            </a:rPr>
            <a:t>Budgeting</a:t>
          </a:r>
        </a:p>
      </dgm:t>
    </dgm:pt>
    <dgm:pt modelId="{1D4F2D4C-D0B7-40F9-BAF8-EFF4100C2C5D}" type="parTrans" cxnId="{D7C1DA13-1FE8-447A-BA93-FE3AB0D1924E}">
      <dgm:prSet/>
      <dgm:spPr/>
      <dgm:t>
        <a:bodyPr/>
        <a:lstStyle/>
        <a:p>
          <a:endParaRPr lang="en-US"/>
        </a:p>
      </dgm:t>
    </dgm:pt>
    <dgm:pt modelId="{9BF78547-AE9C-4D24-911E-4F0954981F74}" type="sibTrans" cxnId="{D7C1DA13-1FE8-447A-BA93-FE3AB0D1924E}">
      <dgm:prSet/>
      <dgm:spPr/>
      <dgm:t>
        <a:bodyPr/>
        <a:lstStyle/>
        <a:p>
          <a:endParaRPr lang="en-US" dirty="0"/>
        </a:p>
      </dgm:t>
    </dgm:pt>
    <dgm:pt modelId="{E72160F1-DD51-4A6B-A5DB-A9DCBA1ED26C}">
      <dgm:prSet/>
      <dgm:spPr>
        <a:solidFill>
          <a:srgbClr val="6699FF"/>
        </a:solidFill>
      </dgm:spPr>
      <dgm:t>
        <a:bodyPr/>
        <a:lstStyle/>
        <a:p>
          <a:r>
            <a:rPr lang="en-US" dirty="0" smtClean="0">
              <a:solidFill>
                <a:schemeClr val="tx1"/>
              </a:solidFill>
            </a:rPr>
            <a:t>Execution</a:t>
          </a:r>
          <a:endParaRPr lang="en-US" dirty="0">
            <a:solidFill>
              <a:schemeClr val="tx1"/>
            </a:solidFill>
          </a:endParaRPr>
        </a:p>
      </dgm:t>
    </dgm:pt>
    <dgm:pt modelId="{AFF7708B-2378-4D53-A384-0F6A46A397A9}" type="parTrans" cxnId="{65BCD4F6-8A3E-4C5A-89BA-A4257E47032D}">
      <dgm:prSet/>
      <dgm:spPr/>
      <dgm:t>
        <a:bodyPr/>
        <a:lstStyle/>
        <a:p>
          <a:endParaRPr lang="en-US"/>
        </a:p>
      </dgm:t>
    </dgm:pt>
    <dgm:pt modelId="{C05ECACC-D722-4C42-9BDD-639594746709}" type="sibTrans" cxnId="{65BCD4F6-8A3E-4C5A-89BA-A4257E47032D}">
      <dgm:prSet/>
      <dgm:spPr/>
      <dgm:t>
        <a:bodyPr/>
        <a:lstStyle/>
        <a:p>
          <a:endParaRPr lang="en-US"/>
        </a:p>
      </dgm:t>
    </dgm:pt>
    <dgm:pt modelId="{B6E32C14-3C49-4389-8713-A675F8A42BCE}" type="pres">
      <dgm:prSet presAssocID="{8DE7775A-B845-44D6-A760-D48000211CF5}" presName="Name0" presStyleCnt="0">
        <dgm:presLayoutVars>
          <dgm:dir/>
          <dgm:resizeHandles val="exact"/>
        </dgm:presLayoutVars>
      </dgm:prSet>
      <dgm:spPr/>
      <dgm:t>
        <a:bodyPr/>
        <a:lstStyle/>
        <a:p>
          <a:endParaRPr lang="en-US"/>
        </a:p>
      </dgm:t>
    </dgm:pt>
    <dgm:pt modelId="{22FBEBA8-1F7C-4160-9C95-D639049C20DF}" type="pres">
      <dgm:prSet presAssocID="{57FF569C-B544-4B09-BFE4-821B16334261}" presName="node" presStyleLbl="node1" presStyleIdx="0" presStyleCnt="4" custLinFactNeighborX="-11985">
        <dgm:presLayoutVars>
          <dgm:bulletEnabled val="1"/>
        </dgm:presLayoutVars>
      </dgm:prSet>
      <dgm:spPr/>
      <dgm:t>
        <a:bodyPr/>
        <a:lstStyle/>
        <a:p>
          <a:endParaRPr lang="en-US"/>
        </a:p>
      </dgm:t>
    </dgm:pt>
    <dgm:pt modelId="{D45F7AA4-7EAF-479D-B522-049EBAE53F2B}" type="pres">
      <dgm:prSet presAssocID="{E7C592F2-8937-43F8-B33B-DE70FAF6B7FF}" presName="sibTrans" presStyleLbl="sibTrans2D1" presStyleIdx="0" presStyleCnt="3" custLinFactNeighborX="28532"/>
      <dgm:spPr/>
      <dgm:t>
        <a:bodyPr/>
        <a:lstStyle/>
        <a:p>
          <a:endParaRPr lang="en-US"/>
        </a:p>
      </dgm:t>
    </dgm:pt>
    <dgm:pt modelId="{CF21DB98-9DFA-4F60-BC5B-B51E4AF02137}" type="pres">
      <dgm:prSet presAssocID="{E7C592F2-8937-43F8-B33B-DE70FAF6B7FF}" presName="connectorText" presStyleLbl="sibTrans2D1" presStyleIdx="0" presStyleCnt="3"/>
      <dgm:spPr/>
      <dgm:t>
        <a:bodyPr/>
        <a:lstStyle/>
        <a:p>
          <a:endParaRPr lang="en-US"/>
        </a:p>
      </dgm:t>
    </dgm:pt>
    <dgm:pt modelId="{8C3A255F-CECC-49B1-A039-44E5811600AD}" type="pres">
      <dgm:prSet presAssocID="{20B22479-2EAC-4EA9-A0EE-DD91B971AB25}" presName="node" presStyleLbl="node1" presStyleIdx="1" presStyleCnt="4" custScaleX="118433" custLinFactNeighborX="-28716">
        <dgm:presLayoutVars>
          <dgm:bulletEnabled val="1"/>
        </dgm:presLayoutVars>
      </dgm:prSet>
      <dgm:spPr/>
      <dgm:t>
        <a:bodyPr/>
        <a:lstStyle/>
        <a:p>
          <a:endParaRPr lang="en-US"/>
        </a:p>
      </dgm:t>
    </dgm:pt>
    <dgm:pt modelId="{723FE478-3EA4-4D98-8666-833D3EBC2F80}" type="pres">
      <dgm:prSet presAssocID="{0B72DD77-5D21-4828-A9DB-19D4159ED438}" presName="sibTrans" presStyleLbl="sibTrans2D1" presStyleIdx="1" presStyleCnt="3" custLinFactNeighborX="-9931" custLinFactNeighborY="-1703"/>
      <dgm:spPr/>
      <dgm:t>
        <a:bodyPr/>
        <a:lstStyle/>
        <a:p>
          <a:endParaRPr lang="en-US"/>
        </a:p>
      </dgm:t>
    </dgm:pt>
    <dgm:pt modelId="{681D245C-CBA7-43E8-825D-58BF5D0368CD}" type="pres">
      <dgm:prSet presAssocID="{0B72DD77-5D21-4828-A9DB-19D4159ED438}" presName="connectorText" presStyleLbl="sibTrans2D1" presStyleIdx="1" presStyleCnt="3"/>
      <dgm:spPr/>
      <dgm:t>
        <a:bodyPr/>
        <a:lstStyle/>
        <a:p>
          <a:endParaRPr lang="en-US"/>
        </a:p>
      </dgm:t>
    </dgm:pt>
    <dgm:pt modelId="{43317B91-465C-42AC-9C46-EC7550C4AE92}" type="pres">
      <dgm:prSet presAssocID="{6496EA4E-C2E1-4F0A-B72D-6A90BC520AA6}" presName="node" presStyleLbl="node1" presStyleIdx="2" presStyleCnt="4" custScaleX="110366" custLinFactNeighborX="25286">
        <dgm:presLayoutVars>
          <dgm:bulletEnabled val="1"/>
        </dgm:presLayoutVars>
      </dgm:prSet>
      <dgm:spPr/>
      <dgm:t>
        <a:bodyPr/>
        <a:lstStyle/>
        <a:p>
          <a:endParaRPr lang="en-US"/>
        </a:p>
      </dgm:t>
    </dgm:pt>
    <dgm:pt modelId="{49231C03-ACE2-4A88-958C-E1A94AD58387}" type="pres">
      <dgm:prSet presAssocID="{9BF78547-AE9C-4D24-911E-4F0954981F74}" presName="sibTrans" presStyleLbl="sibTrans2D1" presStyleIdx="2" presStyleCnt="3" custLinFactNeighborX="-6271"/>
      <dgm:spPr/>
      <dgm:t>
        <a:bodyPr/>
        <a:lstStyle/>
        <a:p>
          <a:endParaRPr lang="en-US"/>
        </a:p>
      </dgm:t>
    </dgm:pt>
    <dgm:pt modelId="{704A022B-1FAF-4FB5-A021-DE91CE100B74}" type="pres">
      <dgm:prSet presAssocID="{9BF78547-AE9C-4D24-911E-4F0954981F74}" presName="connectorText" presStyleLbl="sibTrans2D1" presStyleIdx="2" presStyleCnt="3"/>
      <dgm:spPr/>
      <dgm:t>
        <a:bodyPr/>
        <a:lstStyle/>
        <a:p>
          <a:endParaRPr lang="en-US"/>
        </a:p>
      </dgm:t>
    </dgm:pt>
    <dgm:pt modelId="{2AE216E4-93D6-4B46-A022-44B67950266C}" type="pres">
      <dgm:prSet presAssocID="{E72160F1-DD51-4A6B-A5DB-A9DCBA1ED26C}" presName="node" presStyleLbl="node1" presStyleIdx="3" presStyleCnt="4">
        <dgm:presLayoutVars>
          <dgm:bulletEnabled val="1"/>
        </dgm:presLayoutVars>
      </dgm:prSet>
      <dgm:spPr/>
      <dgm:t>
        <a:bodyPr/>
        <a:lstStyle/>
        <a:p>
          <a:endParaRPr lang="en-US"/>
        </a:p>
      </dgm:t>
    </dgm:pt>
  </dgm:ptLst>
  <dgm:cxnLst>
    <dgm:cxn modelId="{FDD381C4-E6B2-4E7F-93AF-38B8B0CF272B}" type="presOf" srcId="{E7C592F2-8937-43F8-B33B-DE70FAF6B7FF}" destId="{D45F7AA4-7EAF-479D-B522-049EBAE53F2B}" srcOrd="0" destOrd="0" presId="urn:microsoft.com/office/officeart/2005/8/layout/process1"/>
    <dgm:cxn modelId="{889F615E-BFD5-4E8F-B096-55D72C9C2B98}" type="presOf" srcId="{9BF78547-AE9C-4D24-911E-4F0954981F74}" destId="{49231C03-ACE2-4A88-958C-E1A94AD58387}" srcOrd="0" destOrd="0" presId="urn:microsoft.com/office/officeart/2005/8/layout/process1"/>
    <dgm:cxn modelId="{6B261C52-A4D6-4F0F-B276-D551D959D3C0}" type="presOf" srcId="{8DE7775A-B845-44D6-A760-D48000211CF5}" destId="{B6E32C14-3C49-4389-8713-A675F8A42BCE}" srcOrd="0" destOrd="0" presId="urn:microsoft.com/office/officeart/2005/8/layout/process1"/>
    <dgm:cxn modelId="{D7C1DA13-1FE8-447A-BA93-FE3AB0D1924E}" srcId="{8DE7775A-B845-44D6-A760-D48000211CF5}" destId="{6496EA4E-C2E1-4F0A-B72D-6A90BC520AA6}" srcOrd="2" destOrd="0" parTransId="{1D4F2D4C-D0B7-40F9-BAF8-EFF4100C2C5D}" sibTransId="{9BF78547-AE9C-4D24-911E-4F0954981F74}"/>
    <dgm:cxn modelId="{195E5D99-4F57-4A24-84CA-E9CFEF9F80D4}" type="presOf" srcId="{9BF78547-AE9C-4D24-911E-4F0954981F74}" destId="{704A022B-1FAF-4FB5-A021-DE91CE100B74}" srcOrd="1" destOrd="0" presId="urn:microsoft.com/office/officeart/2005/8/layout/process1"/>
    <dgm:cxn modelId="{E46E5B22-608F-46D0-AA77-96F70935B0A8}" type="presOf" srcId="{20B22479-2EAC-4EA9-A0EE-DD91B971AB25}" destId="{8C3A255F-CECC-49B1-A039-44E5811600AD}" srcOrd="0" destOrd="0" presId="urn:microsoft.com/office/officeart/2005/8/layout/process1"/>
    <dgm:cxn modelId="{74F3BF8C-A836-4418-995F-B279165450A2}" type="presOf" srcId="{0B72DD77-5D21-4828-A9DB-19D4159ED438}" destId="{723FE478-3EA4-4D98-8666-833D3EBC2F80}" srcOrd="0" destOrd="0" presId="urn:microsoft.com/office/officeart/2005/8/layout/process1"/>
    <dgm:cxn modelId="{26CB8FE2-8DCD-4F4E-9255-E7134CF1C3A9}" type="presOf" srcId="{6496EA4E-C2E1-4F0A-B72D-6A90BC520AA6}" destId="{43317B91-465C-42AC-9C46-EC7550C4AE92}" srcOrd="0" destOrd="0" presId="urn:microsoft.com/office/officeart/2005/8/layout/process1"/>
    <dgm:cxn modelId="{FBAAA5AD-43EC-4CC0-8381-0FCB152616E9}" type="presOf" srcId="{0B72DD77-5D21-4828-A9DB-19D4159ED438}" destId="{681D245C-CBA7-43E8-825D-58BF5D0368CD}" srcOrd="1" destOrd="0" presId="urn:microsoft.com/office/officeart/2005/8/layout/process1"/>
    <dgm:cxn modelId="{6CFBF418-60FF-4B24-BB47-637CB2CFE2C0}" type="presOf" srcId="{E72160F1-DD51-4A6B-A5DB-A9DCBA1ED26C}" destId="{2AE216E4-93D6-4B46-A022-44B67950266C}" srcOrd="0" destOrd="0" presId="urn:microsoft.com/office/officeart/2005/8/layout/process1"/>
    <dgm:cxn modelId="{78148CC3-DF16-46CC-BB5B-4AC2737F4199}" type="presOf" srcId="{57FF569C-B544-4B09-BFE4-821B16334261}" destId="{22FBEBA8-1F7C-4160-9C95-D639049C20DF}" srcOrd="0" destOrd="0" presId="urn:microsoft.com/office/officeart/2005/8/layout/process1"/>
    <dgm:cxn modelId="{65BCD4F6-8A3E-4C5A-89BA-A4257E47032D}" srcId="{8DE7775A-B845-44D6-A760-D48000211CF5}" destId="{E72160F1-DD51-4A6B-A5DB-A9DCBA1ED26C}" srcOrd="3" destOrd="0" parTransId="{AFF7708B-2378-4D53-A384-0F6A46A397A9}" sibTransId="{C05ECACC-D722-4C42-9BDD-639594746709}"/>
    <dgm:cxn modelId="{88488CF6-AF4B-4BDC-9534-A4757EE1CF74}" type="presOf" srcId="{E7C592F2-8937-43F8-B33B-DE70FAF6B7FF}" destId="{CF21DB98-9DFA-4F60-BC5B-B51E4AF02137}" srcOrd="1" destOrd="0" presId="urn:microsoft.com/office/officeart/2005/8/layout/process1"/>
    <dgm:cxn modelId="{A855D6AA-454A-4D81-8F0E-63D6A5632E57}" srcId="{8DE7775A-B845-44D6-A760-D48000211CF5}" destId="{57FF569C-B544-4B09-BFE4-821B16334261}" srcOrd="0" destOrd="0" parTransId="{7982173D-B521-4CA0-B682-494D764D19AA}" sibTransId="{E7C592F2-8937-43F8-B33B-DE70FAF6B7FF}"/>
    <dgm:cxn modelId="{BB06ACA9-4A19-4978-8284-E42B6126D71B}" srcId="{8DE7775A-B845-44D6-A760-D48000211CF5}" destId="{20B22479-2EAC-4EA9-A0EE-DD91B971AB25}" srcOrd="1" destOrd="0" parTransId="{C33B15CB-124D-4B6A-A450-A72449CA45B1}" sibTransId="{0B72DD77-5D21-4828-A9DB-19D4159ED438}"/>
    <dgm:cxn modelId="{B862281E-C1EA-4008-A97F-B339352F7581}" type="presParOf" srcId="{B6E32C14-3C49-4389-8713-A675F8A42BCE}" destId="{22FBEBA8-1F7C-4160-9C95-D639049C20DF}" srcOrd="0" destOrd="0" presId="urn:microsoft.com/office/officeart/2005/8/layout/process1"/>
    <dgm:cxn modelId="{4C5FD755-824C-4E47-9F42-4E1F4862298E}" type="presParOf" srcId="{B6E32C14-3C49-4389-8713-A675F8A42BCE}" destId="{D45F7AA4-7EAF-479D-B522-049EBAE53F2B}" srcOrd="1" destOrd="0" presId="urn:microsoft.com/office/officeart/2005/8/layout/process1"/>
    <dgm:cxn modelId="{2B017C6F-AF15-4B51-982E-8406EC899D96}" type="presParOf" srcId="{D45F7AA4-7EAF-479D-B522-049EBAE53F2B}" destId="{CF21DB98-9DFA-4F60-BC5B-B51E4AF02137}" srcOrd="0" destOrd="0" presId="urn:microsoft.com/office/officeart/2005/8/layout/process1"/>
    <dgm:cxn modelId="{D46E3F4A-0E20-4045-8D94-27D9900A7A54}" type="presParOf" srcId="{B6E32C14-3C49-4389-8713-A675F8A42BCE}" destId="{8C3A255F-CECC-49B1-A039-44E5811600AD}" srcOrd="2" destOrd="0" presId="urn:microsoft.com/office/officeart/2005/8/layout/process1"/>
    <dgm:cxn modelId="{272217F5-3EB3-495B-B8E7-9A45E63572F6}" type="presParOf" srcId="{B6E32C14-3C49-4389-8713-A675F8A42BCE}" destId="{723FE478-3EA4-4D98-8666-833D3EBC2F80}" srcOrd="3" destOrd="0" presId="urn:microsoft.com/office/officeart/2005/8/layout/process1"/>
    <dgm:cxn modelId="{571E36D2-5714-4C69-B453-B389B2089821}" type="presParOf" srcId="{723FE478-3EA4-4D98-8666-833D3EBC2F80}" destId="{681D245C-CBA7-43E8-825D-58BF5D0368CD}" srcOrd="0" destOrd="0" presId="urn:microsoft.com/office/officeart/2005/8/layout/process1"/>
    <dgm:cxn modelId="{94FEB4DF-531E-4E48-9E09-2F1CF03BD25C}" type="presParOf" srcId="{B6E32C14-3C49-4389-8713-A675F8A42BCE}" destId="{43317B91-465C-42AC-9C46-EC7550C4AE92}" srcOrd="4" destOrd="0" presId="urn:microsoft.com/office/officeart/2005/8/layout/process1"/>
    <dgm:cxn modelId="{1EB63158-CDFE-41A6-9F02-3DABE6E64317}" type="presParOf" srcId="{B6E32C14-3C49-4389-8713-A675F8A42BCE}" destId="{49231C03-ACE2-4A88-958C-E1A94AD58387}" srcOrd="5" destOrd="0" presId="urn:microsoft.com/office/officeart/2005/8/layout/process1"/>
    <dgm:cxn modelId="{4B556FBF-669E-4EF5-B3BC-591F1543D4C8}" type="presParOf" srcId="{49231C03-ACE2-4A88-958C-E1A94AD58387}" destId="{704A022B-1FAF-4FB5-A021-DE91CE100B74}" srcOrd="0" destOrd="0" presId="urn:microsoft.com/office/officeart/2005/8/layout/process1"/>
    <dgm:cxn modelId="{DBDB92CE-7672-4345-ADB3-E29CD8B580BD}" type="presParOf" srcId="{B6E32C14-3C49-4389-8713-A675F8A42BCE}" destId="{2AE216E4-93D6-4B46-A022-44B67950266C}" srcOrd="6"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BEBA8-1F7C-4160-9C95-D639049C20DF}">
      <dsp:nvSpPr>
        <dsp:cNvPr id="0" name=""/>
        <dsp:cNvSpPr/>
      </dsp:nvSpPr>
      <dsp:spPr>
        <a:xfrm>
          <a:off x="0" y="376683"/>
          <a:ext cx="1665386" cy="999232"/>
        </a:xfrm>
        <a:prstGeom prst="roundRect">
          <a:avLst>
            <a:gd name="adj" fmla="val 10000"/>
          </a:avLst>
        </a:prstGeom>
        <a:solidFill>
          <a:srgbClr val="6699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rPr>
            <a:t>Planning</a:t>
          </a:r>
          <a:endParaRPr lang="en-US" sz="2300" kern="1200" dirty="0">
            <a:solidFill>
              <a:schemeClr val="tx1"/>
            </a:solidFill>
          </a:endParaRPr>
        </a:p>
      </dsp:txBody>
      <dsp:txXfrm>
        <a:off x="29267" y="405950"/>
        <a:ext cx="1606852" cy="940698"/>
      </dsp:txXfrm>
    </dsp:sp>
    <dsp:sp modelId="{D45F7AA4-7EAF-479D-B522-049EBAE53F2B}">
      <dsp:nvSpPr>
        <dsp:cNvPr id="0" name=""/>
        <dsp:cNvSpPr/>
      </dsp:nvSpPr>
      <dsp:spPr>
        <a:xfrm>
          <a:off x="1856788" y="669792"/>
          <a:ext cx="252835" cy="413015"/>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1856788" y="752395"/>
        <a:ext cx="176985" cy="247809"/>
      </dsp:txXfrm>
    </dsp:sp>
    <dsp:sp modelId="{8C3A255F-CECC-49B1-A039-44E5811600AD}">
      <dsp:nvSpPr>
        <dsp:cNvPr id="0" name=""/>
        <dsp:cNvSpPr/>
      </dsp:nvSpPr>
      <dsp:spPr>
        <a:xfrm>
          <a:off x="2142435" y="376683"/>
          <a:ext cx="1972367" cy="999232"/>
        </a:xfrm>
        <a:prstGeom prst="roundRect">
          <a:avLst>
            <a:gd name="adj" fmla="val 10000"/>
          </a:avLst>
        </a:prstGeom>
        <a:solidFill>
          <a:srgbClr val="6699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rPr>
            <a:t>Programming</a:t>
          </a:r>
          <a:endParaRPr lang="en-US" sz="2300" kern="1200" dirty="0">
            <a:solidFill>
              <a:schemeClr val="tx1"/>
            </a:solidFill>
          </a:endParaRPr>
        </a:p>
      </dsp:txBody>
      <dsp:txXfrm>
        <a:off x="2171702" y="405950"/>
        <a:ext cx="1913833" cy="940698"/>
      </dsp:txXfrm>
    </dsp:sp>
    <dsp:sp modelId="{723FE478-3EA4-4D98-8666-833D3EBC2F80}">
      <dsp:nvSpPr>
        <dsp:cNvPr id="0" name=""/>
        <dsp:cNvSpPr/>
      </dsp:nvSpPr>
      <dsp:spPr>
        <a:xfrm>
          <a:off x="4317278" y="662758"/>
          <a:ext cx="543722" cy="413015"/>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4317278" y="745361"/>
        <a:ext cx="419818" cy="247809"/>
      </dsp:txXfrm>
    </dsp:sp>
    <dsp:sp modelId="{43317B91-465C-42AC-9C46-EC7550C4AE92}">
      <dsp:nvSpPr>
        <dsp:cNvPr id="0" name=""/>
        <dsp:cNvSpPr/>
      </dsp:nvSpPr>
      <dsp:spPr>
        <a:xfrm>
          <a:off x="5140694" y="376683"/>
          <a:ext cx="1838020" cy="999232"/>
        </a:xfrm>
        <a:prstGeom prst="roundRect">
          <a:avLst>
            <a:gd name="adj" fmla="val 10000"/>
          </a:avLst>
        </a:prstGeom>
        <a:solidFill>
          <a:srgbClr val="6699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rPr>
            <a:t>Budgeting</a:t>
          </a:r>
        </a:p>
      </dsp:txBody>
      <dsp:txXfrm>
        <a:off x="5169961" y="405950"/>
        <a:ext cx="1779486" cy="940698"/>
      </dsp:txXfrm>
    </dsp:sp>
    <dsp:sp modelId="{49231C03-ACE2-4A88-958C-E1A94AD58387}">
      <dsp:nvSpPr>
        <dsp:cNvPr id="0" name=""/>
        <dsp:cNvSpPr/>
      </dsp:nvSpPr>
      <dsp:spPr>
        <a:xfrm>
          <a:off x="7086600" y="669792"/>
          <a:ext cx="263786" cy="413015"/>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7086600" y="752395"/>
        <a:ext cx="184650" cy="247809"/>
      </dsp:txXfrm>
    </dsp:sp>
    <dsp:sp modelId="{2AE216E4-93D6-4B46-A022-44B67950266C}">
      <dsp:nvSpPr>
        <dsp:cNvPr id="0" name=""/>
        <dsp:cNvSpPr/>
      </dsp:nvSpPr>
      <dsp:spPr>
        <a:xfrm>
          <a:off x="7476426" y="376683"/>
          <a:ext cx="1665386" cy="999232"/>
        </a:xfrm>
        <a:prstGeom prst="roundRect">
          <a:avLst>
            <a:gd name="adj" fmla="val 10000"/>
          </a:avLst>
        </a:prstGeom>
        <a:solidFill>
          <a:srgbClr val="6699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tx1"/>
              </a:solidFill>
            </a:rPr>
            <a:t>Execution</a:t>
          </a:r>
          <a:endParaRPr lang="en-US" sz="2300" kern="1200" dirty="0">
            <a:solidFill>
              <a:schemeClr val="tx1"/>
            </a:solidFill>
          </a:endParaRPr>
        </a:p>
      </dsp:txBody>
      <dsp:txXfrm>
        <a:off x="7505693" y="405950"/>
        <a:ext cx="1606852" cy="9406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drawing1.xml><?xml version="1.0" encoding="utf-8"?>
<c:userShapes xmlns:c="http://schemas.openxmlformats.org/drawingml/2006/chart">
  <cdr:relSizeAnchor xmlns:cdr="http://schemas.openxmlformats.org/drawingml/2006/chartDrawing">
    <cdr:from>
      <cdr:x>0.48864</cdr:x>
      <cdr:y>0.2037</cdr:y>
    </cdr:from>
    <cdr:to>
      <cdr:x>0.6532</cdr:x>
      <cdr:y>0.27777</cdr:y>
    </cdr:to>
    <cdr:sp macro="" textlink="">
      <cdr:nvSpPr>
        <cdr:cNvPr id="2" name="TextBox 1"/>
        <cdr:cNvSpPr txBox="1"/>
      </cdr:nvSpPr>
      <cdr:spPr>
        <a:xfrm xmlns:a="http://schemas.openxmlformats.org/drawingml/2006/main">
          <a:off x="3276600" y="838200"/>
          <a:ext cx="1103473" cy="3047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20.4%</a:t>
          </a:r>
          <a:endParaRPr lang="en-US" sz="1600" dirty="0"/>
        </a:p>
      </cdr:txBody>
    </cdr:sp>
  </cdr:relSizeAnchor>
  <cdr:relSizeAnchor xmlns:cdr="http://schemas.openxmlformats.org/drawingml/2006/chartDrawing">
    <cdr:from>
      <cdr:x>0.18713</cdr:x>
      <cdr:y>0.14815</cdr:y>
    </cdr:from>
    <cdr:to>
      <cdr:x>0.33903</cdr:x>
      <cdr:y>0.25926</cdr:y>
    </cdr:to>
    <cdr:sp macro="" textlink="">
      <cdr:nvSpPr>
        <cdr:cNvPr id="3" name="TextBox 2"/>
        <cdr:cNvSpPr txBox="1"/>
      </cdr:nvSpPr>
      <cdr:spPr>
        <a:xfrm xmlns:a="http://schemas.openxmlformats.org/drawingml/2006/main">
          <a:off x="1219200" y="609600"/>
          <a:ext cx="989643" cy="45719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8.4%</a:t>
          </a:r>
          <a:endParaRPr lang="en-US" sz="1600" dirty="0"/>
        </a:p>
      </cdr:txBody>
    </cdr:sp>
  </cdr:relSizeAnchor>
  <cdr:relSizeAnchor xmlns:cdr="http://schemas.openxmlformats.org/drawingml/2006/chartDrawing">
    <cdr:from>
      <cdr:x>0.43118</cdr:x>
      <cdr:y>0.7963</cdr:y>
    </cdr:from>
    <cdr:to>
      <cdr:x>0.53801</cdr:x>
      <cdr:y>0.87858</cdr:y>
    </cdr:to>
    <cdr:sp macro="" textlink="">
      <cdr:nvSpPr>
        <cdr:cNvPr id="6" name="TextBox 2"/>
        <cdr:cNvSpPr txBox="1"/>
      </cdr:nvSpPr>
      <cdr:spPr>
        <a:xfrm xmlns:a="http://schemas.openxmlformats.org/drawingml/2006/main">
          <a:off x="2809192" y="3276600"/>
          <a:ext cx="696008" cy="33856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en-US" sz="1600" dirty="0" smtClean="0">
              <a:latin typeface="Calibri" pitchFamily="34" charset="0"/>
            </a:rPr>
            <a:t>71.2%</a:t>
          </a:r>
          <a:endParaRPr lang="en-US" sz="1600" dirty="0">
            <a:latin typeface="Calibri"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0.58904</cdr:x>
      <cdr:y>0.13636</cdr:y>
    </cdr:from>
    <cdr:to>
      <cdr:x>0.7536</cdr:x>
      <cdr:y>0.21043</cdr:y>
    </cdr:to>
    <cdr:sp macro="" textlink="">
      <cdr:nvSpPr>
        <cdr:cNvPr id="2" name="TextBox 1"/>
        <cdr:cNvSpPr txBox="1"/>
      </cdr:nvSpPr>
      <cdr:spPr>
        <a:xfrm xmlns:a="http://schemas.openxmlformats.org/drawingml/2006/main">
          <a:off x="3276600" y="457200"/>
          <a:ext cx="915382" cy="24834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a:t>$</a:t>
          </a:r>
          <a:r>
            <a:rPr lang="en-US" sz="1600" dirty="0" smtClean="0"/>
            <a:t>20,651,512</a:t>
          </a:r>
          <a:endParaRPr lang="en-US" sz="1600" dirty="0"/>
        </a:p>
      </cdr:txBody>
    </cdr:sp>
  </cdr:relSizeAnchor>
  <cdr:relSizeAnchor xmlns:cdr="http://schemas.openxmlformats.org/drawingml/2006/chartDrawing">
    <cdr:from>
      <cdr:x>0.19178</cdr:x>
      <cdr:y>0.06818</cdr:y>
    </cdr:from>
    <cdr:to>
      <cdr:x>0.34368</cdr:x>
      <cdr:y>0.2904</cdr:y>
    </cdr:to>
    <cdr:sp macro="" textlink="">
      <cdr:nvSpPr>
        <cdr:cNvPr id="3" name="TextBox 2"/>
        <cdr:cNvSpPr txBox="1"/>
      </cdr:nvSpPr>
      <cdr:spPr>
        <a:xfrm xmlns:a="http://schemas.openxmlformats.org/drawingml/2006/main">
          <a:off x="1066800" y="228600"/>
          <a:ext cx="844959" cy="74505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$27,029,673</a:t>
          </a:r>
          <a:endParaRPr lang="en-US" sz="1600" dirty="0"/>
        </a:p>
      </cdr:txBody>
    </cdr:sp>
  </cdr:relSizeAnchor>
  <cdr:relSizeAnchor xmlns:cdr="http://schemas.openxmlformats.org/drawingml/2006/chartDrawing">
    <cdr:from>
      <cdr:x>0</cdr:x>
      <cdr:y>0.13636</cdr:y>
    </cdr:from>
    <cdr:to>
      <cdr:x>0.25539</cdr:x>
      <cdr:y>0.24747</cdr:y>
    </cdr:to>
    <cdr:sp macro="" textlink="">
      <cdr:nvSpPr>
        <cdr:cNvPr id="4" name="TextBox 3"/>
        <cdr:cNvSpPr txBox="1"/>
      </cdr:nvSpPr>
      <cdr:spPr>
        <a:xfrm xmlns:a="http://schemas.openxmlformats.org/drawingml/2006/main">
          <a:off x="-2133600" y="457200"/>
          <a:ext cx="1420632" cy="3725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dirty="0" smtClean="0"/>
            <a:t>$13,441,620</a:t>
          </a:r>
          <a:endParaRPr lang="en-US" sz="1600" dirty="0"/>
        </a:p>
      </cdr:txBody>
    </cdr:sp>
  </cdr:relSizeAnchor>
  <cdr:relSizeAnchor xmlns:cdr="http://schemas.openxmlformats.org/drawingml/2006/chartDrawing">
    <cdr:from>
      <cdr:x>0.62658</cdr:x>
      <cdr:y>0.83333</cdr:y>
    </cdr:from>
    <cdr:to>
      <cdr:x>0.8306</cdr:x>
      <cdr:y>0.91561</cdr:y>
    </cdr:to>
    <cdr:sp macro="" textlink="">
      <cdr:nvSpPr>
        <cdr:cNvPr id="6" name="TextBox 2"/>
        <cdr:cNvSpPr txBox="1"/>
      </cdr:nvSpPr>
      <cdr:spPr>
        <a:xfrm xmlns:a="http://schemas.openxmlformats.org/drawingml/2006/main">
          <a:off x="4082231" y="3428986"/>
          <a:ext cx="1329210"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en-US" sz="1600" dirty="0" smtClean="0">
              <a:latin typeface="Calibri" pitchFamily="34" charset="0"/>
            </a:rPr>
            <a:t>$117,634,954</a:t>
          </a:r>
          <a:endParaRPr lang="en-US" sz="1600" dirty="0">
            <a:latin typeface="Calibri"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0.13462</cdr:x>
      <cdr:y>0.80328</cdr:y>
    </cdr:from>
    <cdr:to>
      <cdr:x>0.25</cdr:x>
      <cdr:y>1</cdr:y>
    </cdr:to>
    <cdr:sp macro="" textlink="">
      <cdr:nvSpPr>
        <cdr:cNvPr id="2" name="TextBox 1"/>
        <cdr:cNvSpPr txBox="1"/>
      </cdr:nvSpPr>
      <cdr:spPr>
        <a:xfrm xmlns:a="http://schemas.openxmlformats.org/drawingml/2006/main">
          <a:off x="1066800" y="4267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0.71154</cdr:x>
      <cdr:y>0.80328</cdr:y>
    </cdr:from>
    <cdr:to>
      <cdr:x>0.96154</cdr:x>
      <cdr:y>0.96721</cdr:y>
    </cdr:to>
    <cdr:sp macro="" textlink="">
      <cdr:nvSpPr>
        <cdr:cNvPr id="3" name="TextBox 2"/>
        <cdr:cNvSpPr txBox="1"/>
      </cdr:nvSpPr>
      <cdr:spPr>
        <a:xfrm xmlns:a="http://schemas.openxmlformats.org/drawingml/2006/main">
          <a:off x="5638800" y="3733800"/>
          <a:ext cx="1981200" cy="762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0.51923</cdr:x>
      <cdr:y>0.81967</cdr:y>
    </cdr:from>
    <cdr:to>
      <cdr:x>0.98077</cdr:x>
      <cdr:y>0.96721</cdr:y>
    </cdr:to>
    <cdr:sp macro="" textlink="">
      <cdr:nvSpPr>
        <cdr:cNvPr id="4" name="TextBox 3"/>
        <cdr:cNvSpPr txBox="1"/>
      </cdr:nvSpPr>
      <cdr:spPr>
        <a:xfrm xmlns:a="http://schemas.openxmlformats.org/drawingml/2006/main">
          <a:off x="4114800" y="3810000"/>
          <a:ext cx="3657600" cy="685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0.13462</cdr:x>
      <cdr:y>0.80328</cdr:y>
    </cdr:from>
    <cdr:to>
      <cdr:x>0.25</cdr:x>
      <cdr:y>1</cdr:y>
    </cdr:to>
    <cdr:sp macro="" textlink="">
      <cdr:nvSpPr>
        <cdr:cNvPr id="2" name="TextBox 1"/>
        <cdr:cNvSpPr txBox="1"/>
      </cdr:nvSpPr>
      <cdr:spPr>
        <a:xfrm xmlns:a="http://schemas.openxmlformats.org/drawingml/2006/main">
          <a:off x="1066800" y="4267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0.71154</cdr:x>
      <cdr:y>0.80328</cdr:y>
    </cdr:from>
    <cdr:to>
      <cdr:x>0.96154</cdr:x>
      <cdr:y>0.96721</cdr:y>
    </cdr:to>
    <cdr:sp macro="" textlink="">
      <cdr:nvSpPr>
        <cdr:cNvPr id="3" name="TextBox 2"/>
        <cdr:cNvSpPr txBox="1"/>
      </cdr:nvSpPr>
      <cdr:spPr>
        <a:xfrm xmlns:a="http://schemas.openxmlformats.org/drawingml/2006/main">
          <a:off x="5638800" y="3733800"/>
          <a:ext cx="1981200" cy="762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1" tIns="46586" rIns="93171" bIns="46586"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1" tIns="46586" rIns="93171" bIns="46586" rtlCol="0"/>
          <a:lstStyle>
            <a:lvl1pPr algn="r" fontAlgn="auto">
              <a:spcBef>
                <a:spcPts val="0"/>
              </a:spcBef>
              <a:spcAft>
                <a:spcPts val="0"/>
              </a:spcAft>
              <a:defRPr sz="1200">
                <a:latin typeface="+mn-lt"/>
              </a:defRPr>
            </a:lvl1pPr>
          </a:lstStyle>
          <a:p>
            <a:pPr>
              <a:defRPr/>
            </a:pPr>
            <a:fld id="{37BC2C8B-EB4D-44A9-AEE6-E7988287F458}" type="datetimeFigureOut">
              <a:rPr lang="en-US"/>
              <a:pPr>
                <a:defRPr/>
              </a:pPr>
              <a:t>11/6/2013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1" tIns="46586" rIns="93171" bIns="46586"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1" tIns="46586" rIns="93171"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1" tIns="46586" rIns="93171" bIns="46586"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71" tIns="46586" rIns="93171" bIns="46586" rtlCol="0" anchor="b"/>
          <a:lstStyle>
            <a:lvl1pPr algn="r" fontAlgn="auto">
              <a:spcBef>
                <a:spcPts val="0"/>
              </a:spcBef>
              <a:spcAft>
                <a:spcPts val="0"/>
              </a:spcAft>
              <a:defRPr sz="1200">
                <a:latin typeface="+mn-lt"/>
              </a:defRPr>
            </a:lvl1pPr>
          </a:lstStyle>
          <a:p>
            <a:pPr>
              <a:defRPr/>
            </a:pPr>
            <a:fld id="{7114AF9B-7962-49D5-A87A-6A24C8E4970A}" type="slidenum">
              <a:rPr lang="en-US"/>
              <a:pPr>
                <a:defRPr/>
              </a:pPr>
              <a:t>‹#›</a:t>
            </a:fld>
            <a:endParaRPr lang="en-US" dirty="0"/>
          </a:p>
        </p:txBody>
      </p:sp>
    </p:spTree>
    <p:extLst>
      <p:ext uri="{BB962C8B-B14F-4D97-AF65-F5344CB8AC3E}">
        <p14:creationId xmlns:p14="http://schemas.microsoft.com/office/powerpoint/2010/main" val="40648340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22</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23</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24</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25</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26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27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29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30</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31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32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33</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Takeaway, Summary</a:t>
            </a:r>
            <a:r>
              <a:rPr lang="en-US" baseline="0" dirty="0" smtClean="0"/>
              <a:t> Slide </a:t>
            </a:r>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34</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36</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37</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Provide your title and your major responsibilities with respect to your organization</a:t>
            </a:r>
          </a:p>
        </p:txBody>
      </p:sp>
      <p:sp>
        <p:nvSpPr>
          <p:cNvPr id="133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6663D43-2E7B-41CE-AA8A-567ACAFF18D5}"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 typeface="Calibri" pitchFamily="34" charset="0"/>
              <a:buAutoNum type="arabicPeriod"/>
            </a:pPr>
            <a:r>
              <a:rPr lang="en-US" dirty="0" smtClean="0"/>
              <a:t>Outline what your program does</a:t>
            </a:r>
          </a:p>
          <a:p>
            <a:pPr marL="228600" indent="-228600" eaLnBrk="1" hangingPunct="1">
              <a:spcBef>
                <a:spcPct val="0"/>
              </a:spcBef>
              <a:buFont typeface="Calibri" pitchFamily="34" charset="0"/>
              <a:buAutoNum type="arabicPeriod"/>
            </a:pPr>
            <a:r>
              <a:rPr lang="en-US" dirty="0" smtClean="0"/>
              <a:t>Identify the mission of your program</a:t>
            </a:r>
          </a:p>
          <a:p>
            <a:pPr marL="228600" indent="-228600" eaLnBrk="1" hangingPunct="1">
              <a:spcBef>
                <a:spcPct val="0"/>
              </a:spcBef>
              <a:buFont typeface="Calibri" pitchFamily="34" charset="0"/>
              <a:buAutoNum type="arabicPeriod"/>
            </a:pPr>
            <a:r>
              <a:rPr lang="en-US" dirty="0" smtClean="0"/>
              <a:t>Discuss how your mission fits into the overall VA strategic goals (if applicable)</a:t>
            </a:r>
          </a:p>
          <a:p>
            <a:pPr marL="228600" indent="-228600" eaLnBrk="1" hangingPunct="1">
              <a:spcBef>
                <a:spcPct val="0"/>
              </a:spcBef>
              <a:buFont typeface="Calibri" pitchFamily="34" charset="0"/>
              <a:buAutoNum type="arabicPeriod"/>
            </a:pPr>
            <a:r>
              <a:rPr lang="en-US" dirty="0" smtClean="0"/>
              <a:t>Identify your program’s key objectives</a:t>
            </a:r>
          </a:p>
          <a:p>
            <a:pPr marL="228600" indent="-228600" eaLnBrk="1" hangingPunct="1">
              <a:spcBef>
                <a:spcPct val="0"/>
              </a:spcBef>
              <a:buFont typeface="Calibri" pitchFamily="34" charset="0"/>
              <a:buAutoNum type="arabicPeriod"/>
            </a:pPr>
            <a:r>
              <a:rPr lang="en-US" dirty="0" smtClean="0"/>
              <a:t>Identify the primary Product Service Codes (PSC)</a:t>
            </a:r>
          </a:p>
        </p:txBody>
      </p:sp>
      <p:sp>
        <p:nvSpPr>
          <p:cNvPr id="14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4C22320-03BC-496D-8008-ACAA9401D21C}"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5357" indent="-290522" eaLnBrk="0" hangingPunct="0">
              <a:defRPr>
                <a:solidFill>
                  <a:schemeClr val="tx1"/>
                </a:solidFill>
                <a:latin typeface="Arial" pitchFamily="34" charset="0"/>
              </a:defRPr>
            </a:lvl2pPr>
            <a:lvl3pPr marL="1162088" indent="-232418" eaLnBrk="0" hangingPunct="0">
              <a:defRPr>
                <a:solidFill>
                  <a:schemeClr val="tx1"/>
                </a:solidFill>
                <a:latin typeface="Arial" pitchFamily="34" charset="0"/>
              </a:defRPr>
            </a:lvl3pPr>
            <a:lvl4pPr marL="1626923" indent="-232418" eaLnBrk="0" hangingPunct="0">
              <a:defRPr>
                <a:solidFill>
                  <a:schemeClr val="tx1"/>
                </a:solidFill>
                <a:latin typeface="Arial" pitchFamily="34" charset="0"/>
              </a:defRPr>
            </a:lvl4pPr>
            <a:lvl5pPr marL="2091759" indent="-232418" eaLnBrk="0" hangingPunct="0">
              <a:defRPr>
                <a:solidFill>
                  <a:schemeClr val="tx1"/>
                </a:solidFill>
                <a:latin typeface="Arial" pitchFamily="34" charset="0"/>
              </a:defRPr>
            </a:lvl5pPr>
            <a:lvl6pPr marL="2556594" indent="-232418" eaLnBrk="0" fontAlgn="base" hangingPunct="0">
              <a:spcBef>
                <a:spcPct val="0"/>
              </a:spcBef>
              <a:spcAft>
                <a:spcPct val="0"/>
              </a:spcAft>
              <a:defRPr>
                <a:solidFill>
                  <a:schemeClr val="tx1"/>
                </a:solidFill>
                <a:latin typeface="Arial" pitchFamily="34" charset="0"/>
              </a:defRPr>
            </a:lvl6pPr>
            <a:lvl7pPr marL="3021429" indent="-232418" eaLnBrk="0" fontAlgn="base" hangingPunct="0">
              <a:spcBef>
                <a:spcPct val="0"/>
              </a:spcBef>
              <a:spcAft>
                <a:spcPct val="0"/>
              </a:spcAft>
              <a:defRPr>
                <a:solidFill>
                  <a:schemeClr val="tx1"/>
                </a:solidFill>
                <a:latin typeface="Arial" pitchFamily="34" charset="0"/>
              </a:defRPr>
            </a:lvl7pPr>
            <a:lvl8pPr marL="3486264" indent="-232418" eaLnBrk="0" fontAlgn="base" hangingPunct="0">
              <a:spcBef>
                <a:spcPct val="0"/>
              </a:spcBef>
              <a:spcAft>
                <a:spcPct val="0"/>
              </a:spcAft>
              <a:defRPr>
                <a:solidFill>
                  <a:schemeClr val="tx1"/>
                </a:solidFill>
                <a:latin typeface="Arial" pitchFamily="34" charset="0"/>
              </a:defRPr>
            </a:lvl8pPr>
            <a:lvl9pPr marL="3951100" indent="-232418"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209F8808-632D-43B8-92F4-FDAFB872F9C1}" type="slidenum">
              <a:rPr lang="en-US" smtClean="0">
                <a:latin typeface="Calibri" pitchFamily="34" charset="0"/>
              </a:rPr>
              <a:pPr eaLnBrk="1" fontAlgn="base" hangingPunct="1">
                <a:spcBef>
                  <a:spcPct val="0"/>
                </a:spcBef>
                <a:spcAft>
                  <a:spcPct val="0"/>
                </a:spcAft>
              </a:pPr>
              <a:t>44</a:t>
            </a:fld>
            <a:endParaRPr lang="en-US" smtClean="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EE81533-90AC-49EB-A856-6C624CB0080A}" type="slidenum">
              <a:rPr lang="en-US" smtClean="0"/>
              <a:pPr>
                <a:defRPr/>
              </a:pPr>
              <a:t>45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Maintenance at some cemeteries is performed by contractors; this is especially true at cemeteries that are closed to new burials, and outlying soldiers’ lots and plots.</a:t>
            </a:r>
          </a:p>
          <a:p>
            <a:endParaRPr lang="en-US" sz="1600" dirty="0" smtClean="0"/>
          </a:p>
          <a:p>
            <a:r>
              <a:rPr lang="en-US" sz="1600" dirty="0" smtClean="0"/>
              <a:t>This is Sarasota National Cemetery on Florida’s west coast, one of our newest and still under construction.</a:t>
            </a:r>
            <a:endParaRPr lang="en-US" sz="1600" dirty="0"/>
          </a:p>
        </p:txBody>
      </p:sp>
      <p:sp>
        <p:nvSpPr>
          <p:cNvPr id="4" name="Slide Number Placeholder 3"/>
          <p:cNvSpPr>
            <a:spLocks noGrp="1"/>
          </p:cNvSpPr>
          <p:nvPr>
            <p:ph type="sldNum" sz="quarter" idx="10"/>
          </p:nvPr>
        </p:nvSpPr>
        <p:spPr/>
        <p:txBody>
          <a:bodyPr/>
          <a:lstStyle/>
          <a:p>
            <a:fld id="{9D90BF48-DDC1-4955-BDE8-89D30916BD4F}" type="slidenum">
              <a:rPr lang="en-US" smtClean="0"/>
              <a:pPr/>
              <a:t>46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We buy equipment and vehicles for use in cemetery operations. We work closely with manufacturers/suppliers to address our unique needs. </a:t>
            </a:r>
          </a:p>
          <a:p>
            <a:endParaRPr lang="en-US" sz="1600" dirty="0" smtClean="0"/>
          </a:p>
          <a:p>
            <a:r>
              <a:rPr lang="en-US" sz="1600" dirty="0" smtClean="0"/>
              <a:t>Here you see a Toro vehicle adapted as a casket carrier; it is small and maneuverable enough to move and operate between rows of headstones without damaging turf and nearby headstones and monuments.</a:t>
            </a:r>
          </a:p>
          <a:p>
            <a:endParaRPr lang="en-US" sz="1600" dirty="0" smtClean="0"/>
          </a:p>
          <a:p>
            <a:r>
              <a:rPr lang="en-US" sz="1600" dirty="0" smtClean="0"/>
              <a:t>We also buy office supplies and equipment and maintenance contracts for that equipment. </a:t>
            </a:r>
            <a:endParaRPr lang="en-US" sz="1600" dirty="0"/>
          </a:p>
        </p:txBody>
      </p:sp>
      <p:sp>
        <p:nvSpPr>
          <p:cNvPr id="4" name="Slide Number Placeholder 3"/>
          <p:cNvSpPr>
            <a:spLocks noGrp="1"/>
          </p:cNvSpPr>
          <p:nvPr>
            <p:ph type="sldNum" sz="quarter" idx="10"/>
          </p:nvPr>
        </p:nvSpPr>
        <p:spPr/>
        <p:txBody>
          <a:bodyPr/>
          <a:lstStyle/>
          <a:p>
            <a:fld id="{9D90BF48-DDC1-4955-BDE8-89D30916BD4F}" type="slidenum">
              <a:rPr lang="en-US" smtClean="0"/>
              <a:pPr/>
              <a:t>47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085" lvl="1"/>
            <a:r>
              <a:rPr lang="en-US" dirty="0" smtClean="0"/>
              <a:t>Align</a:t>
            </a:r>
            <a:r>
              <a:rPr lang="en-US" baseline="0" dirty="0" smtClean="0"/>
              <a:t> planning </a:t>
            </a:r>
            <a:endParaRPr lang="en-US" dirty="0"/>
          </a:p>
        </p:txBody>
      </p:sp>
      <p:sp>
        <p:nvSpPr>
          <p:cNvPr id="4" name="Slide Number Placeholder 3"/>
          <p:cNvSpPr>
            <a:spLocks noGrp="1"/>
          </p:cNvSpPr>
          <p:nvPr>
            <p:ph type="sldNum" sz="quarter" idx="10"/>
          </p:nvPr>
        </p:nvSpPr>
        <p:spPr/>
        <p:txBody>
          <a:bodyPr/>
          <a:lstStyle/>
          <a:p>
            <a:pPr>
              <a:defRPr/>
            </a:pPr>
            <a:fld id="{0A41210D-EC65-4988-A16D-149A1600DEF0}"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2341636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600" dirty="0" smtClean="0"/>
              <a:t>In addition to buying things, we also contract for a number of services.</a:t>
            </a:r>
          </a:p>
          <a:p>
            <a:endParaRPr lang="en-US" sz="1600" dirty="0" smtClean="0"/>
          </a:p>
          <a:p>
            <a:r>
              <a:rPr lang="en-US" sz="1600" dirty="0" smtClean="0"/>
              <a:t>We hire training contractors/instructional designers to help us develop robust courses and training materials for our National Training Center. Here you see our Under Secretary, Steve Muro, visiting with participants in our new Caretaker Course, which contractors helped us design.</a:t>
            </a:r>
          </a:p>
          <a:p>
            <a:endParaRPr lang="en-US" sz="1600" dirty="0" smtClean="0"/>
          </a:p>
          <a:p>
            <a:r>
              <a:rPr lang="en-US" sz="1600" dirty="0" smtClean="0"/>
              <a:t>We also contract out a number of studies and surveys, as I mentioned (emerging burial; internal customer satisfaction survey, etc.)</a:t>
            </a:r>
          </a:p>
          <a:p>
            <a:endParaRPr lang="en-US" sz="1600" dirty="0" smtClean="0"/>
          </a:p>
          <a:p>
            <a:r>
              <a:rPr lang="en-US" sz="1600" dirty="0" smtClean="0"/>
              <a:t>We also hire security, janitorial and trash disposal services at our cemeteries and other offices</a:t>
            </a:r>
            <a:endParaRPr lang="en-US" sz="1600" dirty="0"/>
          </a:p>
        </p:txBody>
      </p:sp>
      <p:sp>
        <p:nvSpPr>
          <p:cNvPr id="4" name="Slide Number Placeholder 3"/>
          <p:cNvSpPr>
            <a:spLocks noGrp="1"/>
          </p:cNvSpPr>
          <p:nvPr>
            <p:ph type="sldNum" sz="quarter" idx="10"/>
          </p:nvPr>
        </p:nvSpPr>
        <p:spPr/>
        <p:txBody>
          <a:bodyPr/>
          <a:lstStyle/>
          <a:p>
            <a:fld id="{9D90BF48-DDC1-4955-BDE8-89D30916BD4F}" type="slidenum">
              <a:rPr lang="en-US" smtClean="0"/>
              <a:pPr/>
              <a:t>48</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416425"/>
            <a:ext cx="6553200" cy="4651375"/>
          </a:xfrm>
        </p:spPr>
        <p:txBody>
          <a:bodyPr>
            <a:normAutofit/>
          </a:bodyPr>
          <a:lstStyle/>
          <a:p>
            <a:r>
              <a:rPr lang="en-US" sz="1600" dirty="0" smtClean="0"/>
              <a:t>We are currently leading the largest expansion of national cemeteries since the Civil War. </a:t>
            </a:r>
          </a:p>
          <a:p>
            <a:endParaRPr lang="en-US" sz="1600" dirty="0" smtClean="0"/>
          </a:p>
          <a:p>
            <a:r>
              <a:rPr lang="en-US" sz="1600" dirty="0" smtClean="0"/>
              <a:t>We built 18 new national cemeteries between 1992 and 2010, and five more planned in FL (2), NE, NY, and CO.</a:t>
            </a:r>
          </a:p>
          <a:p>
            <a:endParaRPr lang="en-US" sz="1600" dirty="0" smtClean="0"/>
          </a:p>
          <a:p>
            <a:r>
              <a:rPr lang="en-US" sz="1600" dirty="0" smtClean="0"/>
              <a:t>We build in phases to meet burial demands, usually in 10-year increments. </a:t>
            </a:r>
          </a:p>
          <a:p>
            <a:endParaRPr lang="en-US" sz="1600" dirty="0" smtClean="0"/>
          </a:p>
          <a:p>
            <a:r>
              <a:rPr lang="en-US" sz="1600" dirty="0" smtClean="0"/>
              <a:t>Last year, we introduced our urban initiative, under which we will build columbarium-only satellite cemeteries in densely populated urban areas, where the existing national cemeteries are closed (NY City, San Francisco, Chicago, Indianapolis, and LA). </a:t>
            </a:r>
          </a:p>
          <a:p>
            <a:endParaRPr lang="en-US" sz="1600" dirty="0" smtClean="0"/>
          </a:p>
          <a:p>
            <a:r>
              <a:rPr lang="en-US" sz="1600" dirty="0" smtClean="0"/>
              <a:t>Obviously, this requires architectural and engineering expertise and large construction contracts.</a:t>
            </a:r>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fld id="{9D90BF48-DDC1-4955-BDE8-89D30916BD4F}" type="slidenum">
              <a:rPr lang="en-US" smtClean="0"/>
              <a:pPr/>
              <a:t>49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We also have a number of special projects ongoing at any time, including what we call “millennium projects”, which Congress funded to help us bring cemetery appearance up to national shrine standards.</a:t>
            </a:r>
          </a:p>
          <a:p>
            <a:endParaRPr lang="en-US" sz="1600" dirty="0" smtClean="0"/>
          </a:p>
          <a:p>
            <a:r>
              <a:rPr lang="en-US" sz="1600" dirty="0" smtClean="0"/>
              <a:t>These projects include  “raise and realign” efforts like the one you see here at Los Angeles National Cemetery. This employs a marker support system to keep headstones and markers correctly aligned for longer periods of time. </a:t>
            </a:r>
          </a:p>
          <a:p>
            <a:endParaRPr lang="en-US" sz="1600" dirty="0" smtClean="0"/>
          </a:p>
        </p:txBody>
      </p:sp>
      <p:sp>
        <p:nvSpPr>
          <p:cNvPr id="4" name="Slide Number Placeholder 3"/>
          <p:cNvSpPr>
            <a:spLocks noGrp="1"/>
          </p:cNvSpPr>
          <p:nvPr>
            <p:ph type="sldNum" sz="quarter" idx="10"/>
          </p:nvPr>
        </p:nvSpPr>
        <p:spPr/>
        <p:txBody>
          <a:bodyPr/>
          <a:lstStyle/>
          <a:p>
            <a:fld id="{9D90BF48-DDC1-4955-BDE8-89D30916BD4F}" type="slidenum">
              <a:rPr lang="en-US" smtClean="0"/>
              <a:pPr/>
              <a:t>50</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t>Other special projects include wide-ranging historic preservation/conservation activity, ranging from lodge and monument restoration to mothballing. Over 100 of the properties we manage date to the Civil War, so we also play an important role as caretakers of American history.</a:t>
            </a:r>
          </a:p>
          <a:p>
            <a:endParaRPr lang="en-US" sz="1600" dirty="0" smtClean="0"/>
          </a:p>
          <a:p>
            <a:r>
              <a:rPr lang="en-US" sz="1600" dirty="0" smtClean="0"/>
              <a:t>ARRA allowed us to take on a number of projects in this arena. The one you see here is restoration of a monument  for Union soldiers at Knoxville National Cemetery in Tennessee. </a:t>
            </a:r>
          </a:p>
          <a:p>
            <a:endParaRPr lang="en-US" sz="1600" dirty="0" smtClean="0"/>
          </a:p>
          <a:p>
            <a:r>
              <a:rPr lang="en-US" sz="1600" dirty="0" smtClean="0"/>
              <a:t>We do not have the skills in-house to take on very much of this kind of work. </a:t>
            </a:r>
            <a:endParaRPr lang="en-US" sz="1600" dirty="0"/>
          </a:p>
        </p:txBody>
      </p:sp>
      <p:sp>
        <p:nvSpPr>
          <p:cNvPr id="4" name="Slide Number Placeholder 3"/>
          <p:cNvSpPr>
            <a:spLocks noGrp="1"/>
          </p:cNvSpPr>
          <p:nvPr>
            <p:ph type="sldNum" sz="quarter" idx="10"/>
          </p:nvPr>
        </p:nvSpPr>
        <p:spPr/>
        <p:txBody>
          <a:bodyPr/>
          <a:lstStyle/>
          <a:p>
            <a:fld id="{9D90BF48-DDC1-4955-BDE8-89D30916BD4F}" type="slidenum">
              <a:rPr lang="en-US" smtClean="0"/>
              <a:pPr/>
              <a:t>51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Add information if you have something specific to your organization or suggestions not listed. Otherwise ust dleate first bullet and leave rest of slide information as is.  </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55357" indent="-290522" eaLnBrk="0" hangingPunct="0">
              <a:defRPr>
                <a:solidFill>
                  <a:schemeClr val="tx1"/>
                </a:solidFill>
                <a:latin typeface="Arial" pitchFamily="34" charset="0"/>
              </a:defRPr>
            </a:lvl2pPr>
            <a:lvl3pPr marL="1162088" indent="-232418" eaLnBrk="0" hangingPunct="0">
              <a:defRPr>
                <a:solidFill>
                  <a:schemeClr val="tx1"/>
                </a:solidFill>
                <a:latin typeface="Arial" pitchFamily="34" charset="0"/>
              </a:defRPr>
            </a:lvl3pPr>
            <a:lvl4pPr marL="1626923" indent="-232418" eaLnBrk="0" hangingPunct="0">
              <a:defRPr>
                <a:solidFill>
                  <a:schemeClr val="tx1"/>
                </a:solidFill>
                <a:latin typeface="Arial" pitchFamily="34" charset="0"/>
              </a:defRPr>
            </a:lvl4pPr>
            <a:lvl5pPr marL="2091759" indent="-232418" eaLnBrk="0" hangingPunct="0">
              <a:defRPr>
                <a:solidFill>
                  <a:schemeClr val="tx1"/>
                </a:solidFill>
                <a:latin typeface="Arial" pitchFamily="34" charset="0"/>
              </a:defRPr>
            </a:lvl5pPr>
            <a:lvl6pPr marL="2556594" indent="-232418" eaLnBrk="0" fontAlgn="base" hangingPunct="0">
              <a:spcBef>
                <a:spcPct val="0"/>
              </a:spcBef>
              <a:spcAft>
                <a:spcPct val="0"/>
              </a:spcAft>
              <a:defRPr>
                <a:solidFill>
                  <a:schemeClr val="tx1"/>
                </a:solidFill>
                <a:latin typeface="Arial" pitchFamily="34" charset="0"/>
              </a:defRPr>
            </a:lvl6pPr>
            <a:lvl7pPr marL="3021429" indent="-232418" eaLnBrk="0" fontAlgn="base" hangingPunct="0">
              <a:spcBef>
                <a:spcPct val="0"/>
              </a:spcBef>
              <a:spcAft>
                <a:spcPct val="0"/>
              </a:spcAft>
              <a:defRPr>
                <a:solidFill>
                  <a:schemeClr val="tx1"/>
                </a:solidFill>
                <a:latin typeface="Arial" pitchFamily="34" charset="0"/>
              </a:defRPr>
            </a:lvl7pPr>
            <a:lvl8pPr marL="3486264" indent="-232418" eaLnBrk="0" fontAlgn="base" hangingPunct="0">
              <a:spcBef>
                <a:spcPct val="0"/>
              </a:spcBef>
              <a:spcAft>
                <a:spcPct val="0"/>
              </a:spcAft>
              <a:defRPr>
                <a:solidFill>
                  <a:schemeClr val="tx1"/>
                </a:solidFill>
                <a:latin typeface="Arial" pitchFamily="34" charset="0"/>
              </a:defRPr>
            </a:lvl8pPr>
            <a:lvl9pPr marL="3951100" indent="-232418"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7FAD14FF-8BF3-4B6B-BA90-F90AA68B63EF}" type="slidenum">
              <a:rPr lang="en-US" smtClean="0">
                <a:latin typeface="Calibri" pitchFamily="34" charset="0"/>
              </a:rPr>
              <a:pPr eaLnBrk="1" fontAlgn="base" hangingPunct="1">
                <a:spcBef>
                  <a:spcPct val="0"/>
                </a:spcBef>
                <a:spcAft>
                  <a:spcPct val="0"/>
                </a:spcAft>
              </a:pPr>
              <a:t>52</a:t>
            </a:fld>
            <a:endParaRPr lang="en-US" smtClean="0">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54</a:t>
            </a:fld>
            <a:endParaRPr lang="en-US" dirty="0"/>
          </a:p>
        </p:txBody>
      </p:sp>
    </p:spTree>
    <p:extLst>
      <p:ext uri="{BB962C8B-B14F-4D97-AF65-F5344CB8AC3E}">
        <p14:creationId xmlns:p14="http://schemas.microsoft.com/office/powerpoint/2010/main" val="4066663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55</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prstClr val="black"/>
              </a:solidFill>
              <a:effectLst>
                <a:outerShdw blurRad="50800" dist="38100" dir="2700000" algn="tl" rotWithShape="0">
                  <a:prstClr val="black">
                    <a:alpha val="40000"/>
                  </a:prstClr>
                </a:outerShdw>
              </a:effectLst>
              <a:uLnTx/>
              <a:uFillTx/>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12</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58</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59</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60</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66</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67</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68</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69</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70</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000" smtClean="0"/>
              <a:t>Cursory examination of VA systems and databases reveals:</a:t>
            </a:r>
          </a:p>
          <a:p>
            <a:pPr marL="684213" lvl="1" indent="-336550" eaLnBrk="1" hangingPunct="1">
              <a:spcBef>
                <a:spcPct val="0"/>
              </a:spcBef>
              <a:buFont typeface="Wingdings" pitchFamily="2" charset="2"/>
              <a:buChar char="Ø"/>
            </a:pPr>
            <a:r>
              <a:rPr lang="en-US" sz="1800" smtClean="0"/>
              <a:t>16+ sources for name</a:t>
            </a:r>
            <a:endParaRPr lang="en-US" sz="2000" smtClean="0"/>
          </a:p>
          <a:p>
            <a:pPr marL="684213" lvl="1" indent="-336550" eaLnBrk="1" hangingPunct="1">
              <a:spcBef>
                <a:spcPct val="0"/>
              </a:spcBef>
              <a:buFont typeface="Wingdings" pitchFamily="2" charset="2"/>
              <a:buChar char="Ø"/>
            </a:pPr>
            <a:r>
              <a:rPr lang="en-US" sz="1800" smtClean="0"/>
              <a:t>15+ sources for SSN</a:t>
            </a:r>
          </a:p>
          <a:p>
            <a:pPr marL="684213" lvl="1" indent="-336550" eaLnBrk="1" hangingPunct="1">
              <a:spcBef>
                <a:spcPct val="0"/>
              </a:spcBef>
              <a:buFont typeface="Wingdings" pitchFamily="2" charset="2"/>
              <a:buChar char="Ø"/>
            </a:pPr>
            <a:r>
              <a:rPr lang="en-US" sz="1800" smtClean="0"/>
              <a:t>14+ sources for birthday</a:t>
            </a:r>
          </a:p>
          <a:p>
            <a:pPr marL="684213" lvl="1" indent="-336550" eaLnBrk="1" hangingPunct="1">
              <a:spcBef>
                <a:spcPct val="0"/>
              </a:spcBef>
              <a:buFont typeface="Wingdings" pitchFamily="2" charset="2"/>
              <a:buChar char="Ø"/>
            </a:pPr>
            <a:r>
              <a:rPr lang="en-US" sz="1800" smtClean="0"/>
              <a:t>13+ sources for mailing address</a:t>
            </a:r>
          </a:p>
          <a:p>
            <a:pPr marL="684213" lvl="1" indent="-336550" eaLnBrk="1" hangingPunct="1">
              <a:spcBef>
                <a:spcPct val="0"/>
              </a:spcBef>
              <a:buFont typeface="Wingdings" pitchFamily="2" charset="2"/>
              <a:buChar char="Ø"/>
            </a:pPr>
            <a:r>
              <a:rPr lang="en-US" sz="1800" smtClean="0"/>
              <a:t>10+ sources for military separation</a:t>
            </a:r>
          </a:p>
          <a:p>
            <a:pPr marL="684213" lvl="1" indent="-336550" eaLnBrk="1" hangingPunct="1">
              <a:spcBef>
                <a:spcPct val="0"/>
              </a:spcBef>
              <a:buFont typeface="Wingdings" pitchFamily="2" charset="2"/>
              <a:buChar char="Ø"/>
            </a:pPr>
            <a:r>
              <a:rPr lang="en-US" sz="1800" smtClean="0"/>
              <a:t>9+ sources for gender</a:t>
            </a:r>
          </a:p>
          <a:p>
            <a:pPr eaLnBrk="1" hangingPunct="1">
              <a:spcBef>
                <a:spcPct val="0"/>
              </a:spcBef>
            </a:pPr>
            <a:endParaRPr lang="en-US"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fld id="{050F55F1-3C86-4FE7-ADBE-88FC2FB3E16D}" type="slidenum">
              <a:rPr lang="en-US">
                <a:solidFill>
                  <a:prstClr val="black"/>
                </a:solidFill>
                <a:latin typeface="Calibri" pitchFamily="34" charset="0"/>
              </a:rPr>
              <a:pPr eaLnBrk="1" hangingPunct="1"/>
              <a:t>14</a:t>
            </a:fld>
            <a:endParaRPr lang="en-US">
              <a:solidFill>
                <a:prstClr val="black"/>
              </a:solidFill>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71</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72</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73</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74</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75</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76</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77</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80</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81</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82</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600" smtClean="0"/>
              <a:t>All customer data = common, shared, and data that belongs to the LOBs</a:t>
            </a:r>
          </a:p>
          <a:p>
            <a:pPr eaLnBrk="1" hangingPunct="1">
              <a:spcBef>
                <a:spcPct val="0"/>
              </a:spcBef>
            </a:pPr>
            <a:endParaRPr lang="en-US" sz="1600" smtClean="0"/>
          </a:p>
          <a:p>
            <a:pPr eaLnBrk="1" hangingPunct="1">
              <a:spcBef>
                <a:spcPct val="0"/>
              </a:spcBef>
            </a:pPr>
            <a:r>
              <a:rPr lang="en-US" sz="1600" smtClean="0"/>
              <a:t>Common Core Data – all 3 Admins</a:t>
            </a:r>
          </a:p>
          <a:p>
            <a:pPr eaLnBrk="1" hangingPunct="1">
              <a:spcBef>
                <a:spcPct val="0"/>
              </a:spcBef>
            </a:pPr>
            <a:r>
              <a:rPr lang="en-US" sz="1600" smtClean="0"/>
              <a:t>Common Shared Data – 1 Admin</a:t>
            </a:r>
          </a:p>
          <a:p>
            <a:pPr eaLnBrk="1" hangingPunct="1">
              <a:spcBef>
                <a:spcPts val="600"/>
              </a:spcBef>
            </a:pPr>
            <a:endParaRPr lang="en-US" sz="1500" b="1" smtClean="0">
              <a:latin typeface="Arial" charset="0"/>
              <a:cs typeface="Arial" charset="0"/>
            </a:endParaRPr>
          </a:p>
          <a:p>
            <a:pPr eaLnBrk="1" hangingPunct="1">
              <a:spcBef>
                <a:spcPts val="600"/>
              </a:spcBef>
            </a:pPr>
            <a:r>
              <a:rPr lang="en-US" sz="1500" smtClean="0">
                <a:latin typeface="Arial" charset="0"/>
                <a:cs typeface="Arial" charset="0"/>
              </a:rPr>
              <a:t>VA EA: if updatable by &gt;1 Admin, it is </a:t>
            </a:r>
            <a:r>
              <a:rPr lang="ja-JP" altLang="en-US" sz="1500" smtClean="0">
                <a:latin typeface="Arial" charset="0"/>
                <a:cs typeface="Arial" charset="0"/>
              </a:rPr>
              <a:t>“</a:t>
            </a:r>
            <a:r>
              <a:rPr lang="en-US" altLang="ja-JP" sz="1500" smtClean="0">
                <a:latin typeface="Arial" charset="0"/>
                <a:cs typeface="Arial" charset="0"/>
              </a:rPr>
              <a:t>common</a:t>
            </a:r>
            <a:r>
              <a:rPr lang="ja-JP" altLang="en-US" sz="1500" smtClean="0">
                <a:latin typeface="Arial" charset="0"/>
                <a:cs typeface="Arial" charset="0"/>
              </a:rPr>
              <a:t>”</a:t>
            </a:r>
            <a:r>
              <a:rPr lang="en-US" altLang="ja-JP" sz="1500" smtClean="0">
                <a:latin typeface="Arial" charset="0"/>
                <a:cs typeface="Arial" charset="0"/>
              </a:rPr>
              <a:t>.</a:t>
            </a:r>
          </a:p>
          <a:p>
            <a:pPr eaLnBrk="1" hangingPunct="1">
              <a:spcBef>
                <a:spcPts val="600"/>
              </a:spcBef>
            </a:pPr>
            <a:endParaRPr lang="en-US" sz="1500" b="1" smtClean="0">
              <a:latin typeface="Arial" charset="0"/>
              <a:cs typeface="Arial" charset="0"/>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fld id="{007F668A-C6A6-4B32-8BC0-08AC22D61064}" type="slidenum">
              <a:rPr lang="en-US">
                <a:solidFill>
                  <a:prstClr val="black"/>
                </a:solidFill>
                <a:latin typeface="Calibri" pitchFamily="34" charset="0"/>
              </a:rPr>
              <a:pPr eaLnBrk="1" hangingPunct="1"/>
              <a:t>15</a:t>
            </a:fld>
            <a:endParaRPr lang="en-US">
              <a:solidFill>
                <a:prstClr val="black"/>
              </a:solidFill>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83</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84</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85</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86</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87</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88</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89</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90</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91</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9638" eaLnBrk="1" hangingPunct="1">
              <a:spcBef>
                <a:spcPct val="0"/>
              </a:spcBef>
            </a:pPr>
            <a:endParaRPr lang="en-US" sz="1000" smtClean="0">
              <a:latin typeface="Segoe UI Light" pitchFamily="34"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fld id="{3A6AA61E-9ADC-4AFF-9E28-4BCC26CDC5B0}" type="slidenum">
              <a:rPr lang="en-US">
                <a:solidFill>
                  <a:prstClr val="black"/>
                </a:solidFill>
                <a:latin typeface="Calibri" pitchFamily="34" charset="0"/>
              </a:rPr>
              <a:pPr eaLnBrk="1" hangingPunct="1"/>
              <a:t>16</a:t>
            </a:fld>
            <a:endParaRPr lang="en-US">
              <a:solidFill>
                <a:prstClr val="black"/>
              </a:solidFill>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94</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95</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96</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97</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98</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99</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100</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101</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103</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105</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106</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107</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108</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109</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110</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112</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solidFill>
                  <a:prstClr val="black"/>
                </a:solidFill>
              </a:rPr>
              <a:pPr>
                <a:defRPr/>
              </a:pPr>
              <a:t>113</a:t>
            </a:fld>
            <a:endParaRPr lang="en-US" dirty="0">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0CD02-DA56-45E3-84AB-2B7728CD6399}"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46972457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B6D942-746D-47B9-809D-E6A84E5339EE}" type="slidenum">
              <a:rPr lang="en-US" smtClean="0">
                <a:solidFill>
                  <a:prstClr val="black"/>
                </a:solidFill>
              </a:rPr>
              <a:pPr>
                <a:defRPr/>
              </a:pPr>
              <a:t>124</a:t>
            </a:fld>
            <a:endParaRPr lang="en-US" dirty="0">
              <a:solidFill>
                <a:prstClr val="black"/>
              </a:solidFill>
            </a:endParaRPr>
          </a:p>
        </p:txBody>
      </p:sp>
    </p:spTree>
    <p:extLst>
      <p:ext uri="{BB962C8B-B14F-4D97-AF65-F5344CB8AC3E}">
        <p14:creationId xmlns:p14="http://schemas.microsoft.com/office/powerpoint/2010/main" val="752789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B6D942-746D-47B9-809D-E6A84E5339EE}" type="slidenum">
              <a:rPr lang="en-US" smtClean="0">
                <a:solidFill>
                  <a:prstClr val="black"/>
                </a:solidFill>
              </a:rPr>
              <a:pPr>
                <a:defRPr/>
              </a:pPr>
              <a:t>125</a:t>
            </a:fld>
            <a:endParaRPr lang="en-US" dirty="0">
              <a:solidFill>
                <a:prstClr val="black"/>
              </a:solidFill>
            </a:endParaRPr>
          </a:p>
        </p:txBody>
      </p:sp>
    </p:spTree>
    <p:extLst>
      <p:ext uri="{BB962C8B-B14F-4D97-AF65-F5344CB8AC3E}">
        <p14:creationId xmlns:p14="http://schemas.microsoft.com/office/powerpoint/2010/main" val="9381685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127</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6"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4660CD02-DA56-45E3-84AB-2B7728CD6399}" type="slidenum">
              <a:rPr lang="en-US" smtClean="0">
                <a:solidFill>
                  <a:prstClr val="black"/>
                </a:solidFill>
              </a:rPr>
              <a:pPr/>
              <a:t>128</a:t>
            </a:fld>
            <a:endParaRPr lang="en-US" dirty="0">
              <a:solidFill>
                <a:prstClr val="black"/>
              </a:solidFill>
            </a:endParaRPr>
          </a:p>
        </p:txBody>
      </p:sp>
    </p:spTree>
    <p:extLst>
      <p:ext uri="{BB962C8B-B14F-4D97-AF65-F5344CB8AC3E}">
        <p14:creationId xmlns:p14="http://schemas.microsoft.com/office/powerpoint/2010/main" val="4697245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6"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4660CD02-DA56-45E3-84AB-2B7728CD6399}"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4697245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14AF9B-7962-49D5-A87A-6A24C8E4970A}" type="slidenum">
              <a:rPr lang="en-US" smtClean="0"/>
              <a:pPr>
                <a:defRPr/>
              </a:pPr>
              <a:t>133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E500674-D9AB-40CE-A349-3C1155572D61}" type="datetime1">
              <a:rPr lang="en-US"/>
              <a:pPr>
                <a:defRPr/>
              </a:pPr>
              <a:t>11/6/2013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DC36DA49-4755-4916-B5E1-FC267C97E93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D9444D1-9735-4F58-B47F-BB3AAF2053E3}" type="datetime1">
              <a:rPr lang="en-US"/>
              <a:pPr>
                <a:defRPr/>
              </a:pPr>
              <a:t>11/6/2013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4CF15AB5-FCE9-4E5C-BC3F-CA2CD493ECA1}"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14DB3F-5C04-4BD3-A693-F76D8915EED3}" type="datetime1">
              <a:rPr lang="en-US"/>
              <a:pPr>
                <a:defRPr/>
              </a:pPr>
              <a:t>11/6/2013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B30E88D3-9A6B-4A91-A8AC-2F78ECFE7E67}"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lvl1pPr>
              <a:defRPr sz="3400" baseline="0">
                <a:solidFill>
                  <a:schemeClr val="tx2">
                    <a:lumMod val="75000"/>
                  </a:schemeClr>
                </a:solidFill>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B0087C6-E3E1-45F7-AE8A-768F58A89E1C}" type="datetime1">
              <a:rPr lang="en-US"/>
              <a:pPr>
                <a:defRPr/>
              </a:pPr>
              <a:t>11/6/2013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95C7219A-98DC-42BA-A12A-12E75342F36E}"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FE73FAD-28C1-44E0-A2A3-7F5291E01A15}" type="datetime1">
              <a:rPr lang="en-US"/>
              <a:pPr>
                <a:defRPr/>
              </a:pPr>
              <a:t>11/6/2013</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2</a:t>
            </a:r>
          </a:p>
        </p:txBody>
      </p:sp>
      <p:sp>
        <p:nvSpPr>
          <p:cNvPr id="6" name="Slide Number Placeholder 5"/>
          <p:cNvSpPr>
            <a:spLocks noGrp="1"/>
          </p:cNvSpPr>
          <p:nvPr>
            <p:ph type="sldNum" sz="quarter" idx="12"/>
          </p:nvPr>
        </p:nvSpPr>
        <p:spPr/>
        <p:txBody>
          <a:bodyPr/>
          <a:lstStyle>
            <a:lvl1pPr>
              <a:defRPr/>
            </a:lvl1pPr>
          </a:lstStyle>
          <a:p>
            <a:pPr>
              <a:defRPr/>
            </a:pPr>
            <a:fld id="{B3E927E1-E70B-4FF6-8D14-9CDF880EF3E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5BBA631-2D1C-412A-90CF-DA8FF8F0A1D1}" type="datetime1">
              <a:rPr lang="en-US"/>
              <a:pPr>
                <a:defRPr/>
              </a:pPr>
              <a:t>11/6/2013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2</a:t>
            </a:r>
          </a:p>
        </p:txBody>
      </p:sp>
      <p:sp>
        <p:nvSpPr>
          <p:cNvPr id="7" name="Slide Number Placeholder 5"/>
          <p:cNvSpPr>
            <a:spLocks noGrp="1"/>
          </p:cNvSpPr>
          <p:nvPr>
            <p:ph type="sldNum" sz="quarter" idx="12"/>
          </p:nvPr>
        </p:nvSpPr>
        <p:spPr/>
        <p:txBody>
          <a:bodyPr/>
          <a:lstStyle>
            <a:lvl1pPr>
              <a:defRPr/>
            </a:lvl1pPr>
          </a:lstStyle>
          <a:p>
            <a:pPr>
              <a:defRPr/>
            </a:pPr>
            <a:fld id="{E6D4249C-4FDD-4D4C-843B-EA2AA78452D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67C25B7-EBCC-4148-860D-2199BC421909}" type="datetime1">
              <a:rPr lang="en-US"/>
              <a:pPr>
                <a:defRPr/>
              </a:pPr>
              <a:t>11/6/2013</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t>2</a:t>
            </a:r>
          </a:p>
        </p:txBody>
      </p:sp>
      <p:sp>
        <p:nvSpPr>
          <p:cNvPr id="9" name="Slide Number Placeholder 5"/>
          <p:cNvSpPr>
            <a:spLocks noGrp="1"/>
          </p:cNvSpPr>
          <p:nvPr>
            <p:ph type="sldNum" sz="quarter" idx="12"/>
          </p:nvPr>
        </p:nvSpPr>
        <p:spPr/>
        <p:txBody>
          <a:bodyPr/>
          <a:lstStyle>
            <a:lvl1pPr>
              <a:defRPr/>
            </a:lvl1pPr>
          </a:lstStyle>
          <a:p>
            <a:pPr>
              <a:defRPr/>
            </a:pPr>
            <a:fld id="{13ADFDB6-263A-4A06-97D7-F306EC55A8B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C646A0-78FE-424E-8F25-63FF48B86FD8}" type="datetime1">
              <a:rPr lang="en-US"/>
              <a:pPr>
                <a:defRPr/>
              </a:pPr>
              <a:t>11/6/2013</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t>2</a:t>
            </a:r>
          </a:p>
        </p:txBody>
      </p:sp>
      <p:sp>
        <p:nvSpPr>
          <p:cNvPr id="5" name="Slide Number Placeholder 5"/>
          <p:cNvSpPr>
            <a:spLocks noGrp="1"/>
          </p:cNvSpPr>
          <p:nvPr>
            <p:ph type="sldNum" sz="quarter" idx="12"/>
          </p:nvPr>
        </p:nvSpPr>
        <p:spPr/>
        <p:txBody>
          <a:bodyPr/>
          <a:lstStyle>
            <a:lvl1pPr>
              <a:defRPr/>
            </a:lvl1pPr>
          </a:lstStyle>
          <a:p>
            <a:pPr>
              <a:defRPr/>
            </a:pPr>
            <a:fld id="{032352A2-FA36-4198-B8DB-B5FE725F794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36426A-EDC3-464E-8B27-8484C5ABD7CA}" type="datetime1">
              <a:rPr lang="en-US"/>
              <a:pPr>
                <a:defRPr/>
              </a:pPr>
              <a:t>11/6/2013</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t>2</a:t>
            </a:r>
          </a:p>
        </p:txBody>
      </p:sp>
      <p:sp>
        <p:nvSpPr>
          <p:cNvPr id="4" name="Slide Number Placeholder 5"/>
          <p:cNvSpPr>
            <a:spLocks noGrp="1"/>
          </p:cNvSpPr>
          <p:nvPr>
            <p:ph type="sldNum" sz="quarter" idx="12"/>
          </p:nvPr>
        </p:nvSpPr>
        <p:spPr/>
        <p:txBody>
          <a:bodyPr/>
          <a:lstStyle>
            <a:lvl1pPr>
              <a:defRPr/>
            </a:lvl1pPr>
          </a:lstStyle>
          <a:p>
            <a:pPr>
              <a:defRPr/>
            </a:pPr>
            <a:fld id="{2FD29990-F38A-4F12-846F-97009A35C65C}"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2E471-C036-4F0E-A894-A1B857C4B00F}" type="datetime1">
              <a:rPr lang="en-US"/>
              <a:pPr>
                <a:defRPr/>
              </a:pPr>
              <a:t>11/6/2013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2</a:t>
            </a:r>
          </a:p>
        </p:txBody>
      </p:sp>
      <p:sp>
        <p:nvSpPr>
          <p:cNvPr id="7" name="Slide Number Placeholder 5"/>
          <p:cNvSpPr>
            <a:spLocks noGrp="1"/>
          </p:cNvSpPr>
          <p:nvPr>
            <p:ph type="sldNum" sz="quarter" idx="12"/>
          </p:nvPr>
        </p:nvSpPr>
        <p:spPr/>
        <p:txBody>
          <a:bodyPr/>
          <a:lstStyle>
            <a:lvl1pPr>
              <a:defRPr/>
            </a:lvl1pPr>
          </a:lstStyle>
          <a:p>
            <a:pPr>
              <a:defRPr/>
            </a:pPr>
            <a:fld id="{13CEDB9E-1C79-412E-8604-7BAB00BD5E8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392209D-1017-4BAF-8E1D-0312A7E7DD96}" type="datetime1">
              <a:rPr lang="en-US"/>
              <a:pPr>
                <a:defRPr/>
              </a:pPr>
              <a:t>11/6/2013</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t>2</a:t>
            </a:r>
          </a:p>
        </p:txBody>
      </p:sp>
      <p:sp>
        <p:nvSpPr>
          <p:cNvPr id="7" name="Slide Number Placeholder 5"/>
          <p:cNvSpPr>
            <a:spLocks noGrp="1"/>
          </p:cNvSpPr>
          <p:nvPr>
            <p:ph type="sldNum" sz="quarter" idx="12"/>
          </p:nvPr>
        </p:nvSpPr>
        <p:spPr/>
        <p:txBody>
          <a:bodyPr/>
          <a:lstStyle>
            <a:lvl1pPr>
              <a:defRPr/>
            </a:lvl1pPr>
          </a:lstStyle>
          <a:p>
            <a:pPr>
              <a:defRPr/>
            </a:pPr>
            <a:fld id="{470BB18A-2ED6-4A90-931E-559DE6819C1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CEAAF69-7742-46E9-83F9-707CEEC8477B}" type="datetime1">
              <a:rPr lang="en-US"/>
              <a:pPr>
                <a:defRPr/>
              </a:pPr>
              <a:t>11/6/2013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dirty="0"/>
              <a:t>2</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E88F2EB6-022A-4D82-89CB-F7201A79F3C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12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emf"/><Relationship Id="rId12"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 Id="rId1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google.com/url?sa=i&amp;rct=j&amp;q=&amp;esrc=s&amp;frm=1&amp;source=images&amp;cd=&amp;cad=rja&amp;docid=rwDlcE5L-2f-XM&amp;tbnid=wSeoonw5AGkU1M:&amp;ved=0CAUQjRw&amp;url=http://happyq8.com/2013/07/29/what-the-end-of-a-rainbow-looks-like/&amp;ei=jbNzUsqXEIbuyAHZhoCoDA&amp;bvm=bv.55819444,d.aWc&amp;psig=AFQjCNHvEqXmhILIPeKd_RlNjs1J4za1Wg&amp;ust=1383400490924468"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google.com/url?sa=i&amp;rct=j&amp;q=&amp;esrc=s&amp;frm=1&amp;source=images&amp;cd=&amp;cad=rja&amp;docid=okRFpQMwq2BOsM&amp;tbnid=J5AQBeixvL9imM:&amp;ved=0CAUQjRw&amp;url=http://franklin-jabini-jr.blogspot.com/&amp;ei=36VzUrOrOKSuyQHFwIHABg&amp;bvm=bv.55819444,d.b2I&amp;psig=AFQjCNH0xRqvirpYsxpzA9iJcMS98Ih3qQ&amp;ust=138339677870604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jpe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2.jpe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8" Type="http://schemas.openxmlformats.org/officeDocument/2006/relationships/hyperlink" Target="https://www.ebuy.gsa.gov/advgsa/advantage/ebuy/start/" TargetMode="External"/><Relationship Id="rId3" Type="http://schemas.openxmlformats.org/officeDocument/2006/relationships/hyperlink" Target="http://www.sam.gov/" TargetMode="External"/><Relationship Id="rId7" Type="http://schemas.openxmlformats.org/officeDocument/2006/relationships/hyperlink" Target="https://www.vendorportal.ecms.va.gov/eVP/fco/FCO.asp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fedbizopps.gov/" TargetMode="External"/><Relationship Id="rId11" Type="http://schemas.openxmlformats.org/officeDocument/2006/relationships/image" Target="../media/image2.jpeg"/><Relationship Id="rId5" Type="http://schemas.openxmlformats.org/officeDocument/2006/relationships/hyperlink" Target="http://www.vetbiz.gov/" TargetMode="External"/><Relationship Id="rId10" Type="http://schemas.openxmlformats.org/officeDocument/2006/relationships/hyperlink" Target="http://www.va.gov/osdbu/index.asp" TargetMode="External"/><Relationship Id="rId4" Type="http://schemas.openxmlformats.org/officeDocument/2006/relationships/hyperlink" Target="https://orca.bpn.gov/" TargetMode="External"/><Relationship Id="rId9" Type="http://schemas.openxmlformats.org/officeDocument/2006/relationships/hyperlink" Target="http://www.cpars.gov/"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jpeg"/><Relationship Id="rId7"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m.va.gov/" TargetMode="External"/><Relationship Id="rId4" Type="http://schemas.openxmlformats.org/officeDocument/2006/relationships/image" Target="../media/image43.png"/><Relationship Id="rId9"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google.com/url?sa=i&amp;rct=j&amp;q=&amp;esrc=s&amp;frm=1&amp;source=images&amp;cd=&amp;cad=rja&amp;docid=kHRAvTb7GS3-HM&amp;tbnid=Nx9hIxYwvDD9PM:&amp;ved=0CAUQjRw&amp;url=http://www.photographyblogger.net/20-awesome-rocket-launch-pictures-by-steve-jurvetson/&amp;ei=HaFzUr-oHKPuyAHTrYGYAg&amp;bvm=bv.55819444,d.b2I&amp;psig=AFQjCNGBRV4yCiQ_IeEo8y8ljSktQ8WHIQ&amp;ust=1383395908074334"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50.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hyperlink" Target="http://www.va.gov/budget/products.asp" TargetMode="External"/><Relationship Id="rId4" Type="http://schemas.openxmlformats.org/officeDocument/2006/relationships/hyperlink" Target="http://www.cfm.va.gov/"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emf"/></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384995"/>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25449623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7391400" cy="1143000"/>
          </a:xfrm>
        </p:spPr>
        <p:txBody>
          <a:bodyPr/>
          <a:lstStyle/>
          <a:p>
            <a:r>
              <a:rPr lang="en-US" sz="3200" dirty="0">
                <a:latin typeface="Arial Black" pitchFamily="34" charset="0"/>
                <a:ea typeface="Tahoma" pitchFamily="34" charset="0"/>
                <a:cs typeface="Tahoma" pitchFamily="34" charset="0"/>
              </a:rPr>
              <a:t>A New Look at </a:t>
            </a:r>
            <a:r>
              <a:rPr lang="en-US" sz="3200" dirty="0" smtClean="0">
                <a:latin typeface="Arial Black" pitchFamily="34" charset="0"/>
                <a:ea typeface="Tahoma" pitchFamily="34" charset="0"/>
                <a:cs typeface="Tahoma" pitchFamily="34" charset="0"/>
              </a:rPr>
              <a:t>“Requirements</a:t>
            </a:r>
            <a:r>
              <a:rPr lang="en-US" sz="3200" dirty="0">
                <a:latin typeface="Arial Black" pitchFamily="34" charset="0"/>
                <a:ea typeface="Tahoma" pitchFamily="34" charset="0"/>
                <a:cs typeface="Tahoma" pitchFamily="34" charset="0"/>
              </a:rPr>
              <a:t>”</a:t>
            </a:r>
            <a:endParaRPr lang="en-US" sz="2000" dirty="0">
              <a:latin typeface="Arial Black" pitchFamily="34" charset="0"/>
              <a:ea typeface="Tahoma" pitchFamily="34" charset="0"/>
              <a:cs typeface="Tahoma" pitchFamily="34" charset="0"/>
            </a:endParaRPr>
          </a:p>
        </p:txBody>
      </p:sp>
      <p:sp>
        <p:nvSpPr>
          <p:cNvPr id="3" name="Content Placeholder 2"/>
          <p:cNvSpPr>
            <a:spLocks noGrp="1"/>
          </p:cNvSpPr>
          <p:nvPr>
            <p:ph idx="1"/>
          </p:nvPr>
        </p:nvSpPr>
        <p:spPr>
          <a:xfrm>
            <a:off x="685800" y="1905000"/>
            <a:ext cx="8077200" cy="4451350"/>
          </a:xfrm>
        </p:spPr>
        <p:txBody>
          <a:bodyPr/>
          <a:lstStyle/>
          <a:p>
            <a:pPr marL="0" indent="0">
              <a:buNone/>
            </a:pPr>
            <a:r>
              <a:rPr lang="en-US" sz="2800" dirty="0" smtClean="0">
                <a:latin typeface="Arial" pitchFamily="34" charset="0"/>
                <a:cs typeface="Arial" pitchFamily="34" charset="0"/>
              </a:rPr>
              <a:t>E2ERM  methodology </a:t>
            </a:r>
            <a:r>
              <a:rPr lang="en-US" sz="2800" dirty="0">
                <a:latin typeface="Arial" pitchFamily="34" charset="0"/>
                <a:cs typeface="Arial" pitchFamily="34" charset="0"/>
              </a:rPr>
              <a:t>is a series of processes and practices that complements the PPBE </a:t>
            </a:r>
            <a:r>
              <a:rPr lang="en-US" sz="2800" dirty="0" smtClean="0">
                <a:latin typeface="Arial" pitchFamily="34" charset="0"/>
                <a:cs typeface="Arial" pitchFamily="34" charset="0"/>
              </a:rPr>
              <a:t>and APMF frameworks and facilitates </a:t>
            </a:r>
            <a:r>
              <a:rPr lang="en-US" sz="2800" dirty="0">
                <a:latin typeface="Arial" pitchFamily="34" charset="0"/>
                <a:cs typeface="Arial" pitchFamily="34" charset="0"/>
              </a:rPr>
              <a:t>the identification of strategic capability gaps and </a:t>
            </a:r>
            <a:r>
              <a:rPr lang="en-US" sz="2800" dirty="0" smtClean="0">
                <a:latin typeface="Arial" pitchFamily="34" charset="0"/>
                <a:cs typeface="Arial" pitchFamily="34" charset="0"/>
              </a:rPr>
              <a:t>defines requirements </a:t>
            </a:r>
            <a:r>
              <a:rPr lang="en-US" sz="2800" dirty="0">
                <a:latin typeface="Arial" pitchFamily="34" charset="0"/>
                <a:cs typeface="Arial" pitchFamily="34" charset="0"/>
              </a:rPr>
              <a:t>to fill the gap</a:t>
            </a:r>
            <a:r>
              <a:rPr lang="en-US" sz="2800" dirty="0" smtClean="0">
                <a:latin typeface="Arial" pitchFamily="34" charset="0"/>
                <a:cs typeface="Arial" pitchFamily="34" charset="0"/>
              </a:rPr>
              <a:t>.</a:t>
            </a:r>
            <a:r>
              <a:rPr lang="en-US" sz="2800" b="1" dirty="0">
                <a:solidFill>
                  <a:srgbClr val="002060"/>
                </a:solidFill>
                <a:latin typeface="Calibri" pitchFamily="34" charset="0"/>
              </a:rPr>
              <a:t> </a:t>
            </a:r>
            <a:endParaRPr lang="en-US" sz="2800" b="1" dirty="0" smtClean="0">
              <a:solidFill>
                <a:srgbClr val="002060"/>
              </a:solidFill>
              <a:latin typeface="Calibri" pitchFamily="34" charset="0"/>
            </a:endParaRPr>
          </a:p>
          <a:p>
            <a:pPr marL="0" indent="0">
              <a:buNone/>
            </a:pPr>
            <a:endParaRPr lang="en-US" sz="2800" b="1" dirty="0">
              <a:solidFill>
                <a:srgbClr val="002060"/>
              </a:solidFill>
              <a:latin typeface="Calibri" pitchFamily="34" charset="0"/>
              <a:cs typeface="Arial" pitchFamily="34" charset="0"/>
            </a:endParaRPr>
          </a:p>
          <a:p>
            <a:pPr marL="0" indent="0">
              <a:buNone/>
            </a:pPr>
            <a:r>
              <a:rPr lang="en-US" sz="2800" dirty="0" smtClean="0">
                <a:latin typeface="Arial" pitchFamily="34" charset="0"/>
                <a:cs typeface="Arial" pitchFamily="34" charset="0"/>
              </a:rPr>
              <a:t>Well-developed </a:t>
            </a:r>
            <a:r>
              <a:rPr lang="en-US" sz="2800" dirty="0">
                <a:latin typeface="Arial" pitchFamily="34" charset="0"/>
                <a:cs typeface="Arial" pitchFamily="34" charset="0"/>
              </a:rPr>
              <a:t>requirements inform i</a:t>
            </a:r>
            <a:r>
              <a:rPr lang="en-US" sz="2800" dirty="0" smtClean="0">
                <a:latin typeface="Arial" pitchFamily="34" charset="0"/>
                <a:cs typeface="Arial" pitchFamily="34" charset="0"/>
              </a:rPr>
              <a:t>nvestment </a:t>
            </a:r>
            <a:r>
              <a:rPr lang="en-US" sz="2800" dirty="0">
                <a:latin typeface="Arial" pitchFamily="34" charset="0"/>
                <a:cs typeface="Arial" pitchFamily="34" charset="0"/>
              </a:rPr>
              <a:t>decision making </a:t>
            </a:r>
            <a:r>
              <a:rPr lang="en-US" sz="2800" dirty="0" smtClean="0">
                <a:latin typeface="Arial" pitchFamily="34" charset="0"/>
                <a:cs typeface="Arial" pitchFamily="34" charset="0"/>
              </a:rPr>
              <a:t>processes, drive </a:t>
            </a:r>
            <a:r>
              <a:rPr lang="en-US" sz="2800" dirty="0">
                <a:latin typeface="Arial" pitchFamily="34" charset="0"/>
                <a:cs typeface="Arial" pitchFamily="34" charset="0"/>
              </a:rPr>
              <a:t>well-formed </a:t>
            </a:r>
            <a:r>
              <a:rPr lang="en-US" sz="2800" dirty="0" smtClean="0">
                <a:latin typeface="Arial" pitchFamily="34" charset="0"/>
                <a:cs typeface="Arial" pitchFamily="34" charset="0"/>
              </a:rPr>
              <a:t>programs, identifies integration touch points, and </a:t>
            </a:r>
            <a:r>
              <a:rPr lang="en-US" sz="2800" dirty="0">
                <a:latin typeface="Arial" pitchFamily="34" charset="0"/>
                <a:cs typeface="Arial" pitchFamily="34" charset="0"/>
              </a:rPr>
              <a:t>result in the right solutions.</a:t>
            </a:r>
          </a:p>
          <a:p>
            <a:pPr marL="0" indent="0">
              <a:buNone/>
            </a:pPr>
            <a:endParaRPr lang="en-US" sz="2800" dirty="0"/>
          </a:p>
        </p:txBody>
      </p:sp>
      <p:sp>
        <p:nvSpPr>
          <p:cNvPr id="5" name="Date Placeholder 3"/>
          <p:cNvSpPr txBox="1">
            <a:spLocks/>
          </p:cNvSpPr>
          <p:nvPr/>
        </p:nvSpPr>
        <p:spPr>
          <a:xfrm>
            <a:off x="457200" y="635635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200" dirty="0" smtClean="0">
                <a:latin typeface="+mn-lt"/>
              </a:rPr>
              <a:t>10/31/2013</a:t>
            </a:r>
            <a:endParaRPr lang="en-US" sz="1200" dirty="0">
              <a:latin typeface="+mn-lt"/>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pPr algn="r">
              <a:defRPr/>
            </a:pPr>
            <a:fld id="{95C7219A-98DC-42BA-A12A-12E75342F36E}" type="slidenum">
              <a:rPr lang="en-US" sz="1200" smtClean="0"/>
              <a:pPr algn="r">
                <a:defRPr/>
              </a:pPr>
              <a:t>10</a:t>
            </a:fld>
            <a:endParaRPr lang="en-US" sz="1200" dirty="0"/>
          </a:p>
        </p:txBody>
      </p:sp>
      <p:sp>
        <p:nvSpPr>
          <p:cNvPr id="7" name="Footer Placeholder 4"/>
          <p:cNvSpPr txBox="1">
            <a:spLocks/>
          </p:cNvSpPr>
          <p:nvPr/>
        </p:nvSpPr>
        <p:spPr>
          <a:xfrm>
            <a:off x="3124200" y="6356350"/>
            <a:ext cx="2895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1200" smtClean="0">
                <a:latin typeface="+mn-lt"/>
              </a:rPr>
              <a:t>OPP ePMO</a:t>
            </a:r>
            <a:endParaRPr lang="en-US" sz="1200" dirty="0">
              <a:latin typeface="+mn-lt"/>
            </a:endParaRPr>
          </a:p>
        </p:txBody>
      </p:sp>
    </p:spTree>
    <p:extLst>
      <p:ext uri="{BB962C8B-B14F-4D97-AF65-F5344CB8AC3E}">
        <p14:creationId xmlns:p14="http://schemas.microsoft.com/office/powerpoint/2010/main" val="1266789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100</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Upcoming Acquisition/Opportunities</a:t>
            </a:r>
            <a:endParaRPr lang="en-US" dirty="0"/>
          </a:p>
        </p:txBody>
      </p:sp>
      <p:sp>
        <p:nvSpPr>
          <p:cNvPr id="11" name="Content Placeholder 10"/>
          <p:cNvSpPr>
            <a:spLocks noGrp="1"/>
          </p:cNvSpPr>
          <p:nvPr>
            <p:ph idx="1"/>
          </p:nvPr>
        </p:nvSpPr>
        <p:spPr/>
        <p:txBody>
          <a:bodyPr/>
          <a:lstStyle/>
          <a:p>
            <a:r>
              <a:rPr lang="en-US" sz="2400" dirty="0" smtClean="0"/>
              <a:t>Changes/Shifts?</a:t>
            </a:r>
          </a:p>
          <a:p>
            <a:pPr lvl="1"/>
            <a:r>
              <a:rPr lang="en-US" sz="2000" dirty="0"/>
              <a:t>Establishment of a standing Directorate in VHA focused on clinical logistics and development of acquisition packages </a:t>
            </a:r>
          </a:p>
          <a:p>
            <a:pPr lvl="1"/>
            <a:r>
              <a:rPr lang="en-US" sz="2000" dirty="0" smtClean="0"/>
              <a:t>Increasing need to reduce inefficiencies in the overall value chain of delivery health care to Veterans and their families </a:t>
            </a:r>
          </a:p>
          <a:p>
            <a:pPr lvl="1"/>
            <a:r>
              <a:rPr lang="en-US" sz="2000" dirty="0" smtClean="0"/>
              <a:t>Imperative to extract maximum value of our Capital Assets, supplies and materials </a:t>
            </a:r>
          </a:p>
          <a:p>
            <a:r>
              <a:rPr lang="en-US" sz="2400" dirty="0" smtClean="0"/>
              <a:t>Political climate impact?</a:t>
            </a:r>
          </a:p>
          <a:p>
            <a:pPr lvl="1"/>
            <a:r>
              <a:rPr lang="en-US" sz="2000" dirty="0" smtClean="0"/>
              <a:t>Increasing scrutiny over what we buy, when we buy it, how much we pay for it, and what value it returns for Veterans and their families </a:t>
            </a:r>
            <a:endParaRPr lang="en-US" sz="2000" dirty="0"/>
          </a:p>
        </p:txBody>
      </p:sp>
    </p:spTree>
    <p:extLst>
      <p:ext uri="{BB962C8B-B14F-4D97-AF65-F5344CB8AC3E}">
        <p14:creationId xmlns:p14="http://schemas.microsoft.com/office/powerpoint/2010/main" val="339856226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101</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Questions</a:t>
            </a:r>
            <a:endParaRPr lang="en-US" i="1" dirty="0"/>
          </a:p>
        </p:txBody>
      </p:sp>
      <p:sp>
        <p:nvSpPr>
          <p:cNvPr id="11" name="Content Placeholder 10"/>
          <p:cNvSpPr>
            <a:spLocks noGrp="1"/>
          </p:cNvSpPr>
          <p:nvPr>
            <p:ph idx="1"/>
          </p:nvPr>
        </p:nvSpPr>
        <p:spPr>
          <a:xfrm>
            <a:off x="419100" y="2209800"/>
            <a:ext cx="8229600" cy="4525963"/>
          </a:xfrm>
        </p:spPr>
        <p:txBody>
          <a:bodyPr/>
          <a:lstStyle/>
          <a:p>
            <a:pPr marL="0" indent="0" algn="ctr">
              <a:buNone/>
            </a:pPr>
            <a:r>
              <a:rPr lang="en-US" sz="15000" b="1" dirty="0" smtClean="0"/>
              <a:t>?</a:t>
            </a:r>
          </a:p>
        </p:txBody>
      </p:sp>
    </p:spTree>
    <p:extLst>
      <p:ext uri="{BB962C8B-B14F-4D97-AF65-F5344CB8AC3E}">
        <p14:creationId xmlns:p14="http://schemas.microsoft.com/office/powerpoint/2010/main" val="337646284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815882"/>
          </a:xfrm>
          <a:prstGeom prst="rect">
            <a:avLst/>
          </a:prstGeom>
          <a:noFill/>
        </p:spPr>
        <p:txBody>
          <a:bodyPr wrap="square" rtlCol="0">
            <a:spAutoFit/>
          </a:bodyPr>
          <a:lstStyle/>
          <a:p>
            <a:pPr algn="ctr"/>
            <a:r>
              <a:rPr lang="en-US" sz="2800" i="1" dirty="0" smtClean="0">
                <a:solidFill>
                  <a:schemeClr val="tx2">
                    <a:lumMod val="75000"/>
                  </a:schemeClr>
                </a:solidFill>
                <a:latin typeface="Arial Black" pitchFamily="34" charset="0"/>
                <a:cs typeface="Arial" pitchFamily="34" charset="0"/>
              </a:rPr>
              <a:t>Norbert Doyle</a:t>
            </a:r>
          </a:p>
          <a:p>
            <a:pPr algn="ctr"/>
            <a:r>
              <a:rPr lang="en-US" sz="2800" i="1" dirty="0" smtClean="0">
                <a:solidFill>
                  <a:schemeClr val="tx2">
                    <a:lumMod val="75000"/>
                  </a:schemeClr>
                </a:solidFill>
                <a:latin typeface="Arial Black" pitchFamily="34" charset="0"/>
                <a:cs typeface="Arial" pitchFamily="34" charset="0"/>
              </a:rPr>
              <a:t>VHA Chief Procurement &amp; Logistics Officer</a:t>
            </a: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6,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213745139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endParaRPr lang="en-US" sz="2400" dirty="0" smtClean="0"/>
          </a:p>
          <a:p>
            <a:r>
              <a:rPr lang="en-US" sz="2400" dirty="0" smtClean="0"/>
              <a:t>VA </a:t>
            </a:r>
            <a:r>
              <a:rPr lang="en-US" sz="2400" dirty="0"/>
              <a:t>Overview </a:t>
            </a:r>
            <a:endParaRPr lang="en-US" sz="2400" dirty="0" smtClean="0"/>
          </a:p>
          <a:p>
            <a:endParaRPr lang="en-US" sz="2400" dirty="0"/>
          </a:p>
          <a:p>
            <a:r>
              <a:rPr lang="en-US" sz="2400" dirty="0"/>
              <a:t>VHA Procurement and Logistics </a:t>
            </a:r>
            <a:r>
              <a:rPr lang="en-US" sz="2400" dirty="0" smtClean="0"/>
              <a:t>Overview</a:t>
            </a:r>
          </a:p>
          <a:p>
            <a:endParaRPr lang="en-US" sz="2400" dirty="0"/>
          </a:p>
          <a:p>
            <a:r>
              <a:rPr lang="en-US" sz="2400" dirty="0" smtClean="0"/>
              <a:t>Office of Procurement Overview</a:t>
            </a:r>
          </a:p>
          <a:p>
            <a:endParaRPr lang="en-US" sz="2400" dirty="0"/>
          </a:p>
          <a:p>
            <a:r>
              <a:rPr lang="en-US" sz="2400" dirty="0" smtClean="0"/>
              <a:t>Network Contracting Office Structure</a:t>
            </a:r>
          </a:p>
          <a:p>
            <a:pPr marL="0" indent="0">
              <a:buNone/>
            </a:pPr>
            <a:endParaRPr lang="en-US" sz="2400" dirty="0"/>
          </a:p>
          <a:p>
            <a:pPr marL="457200" lvl="1" indent="0">
              <a:buNone/>
            </a:pPr>
            <a:endParaRPr lang="en-US" dirty="0"/>
          </a:p>
        </p:txBody>
      </p:sp>
    </p:spTree>
    <p:extLst>
      <p:ext uri="{BB962C8B-B14F-4D97-AF65-F5344CB8AC3E}">
        <p14:creationId xmlns:p14="http://schemas.microsoft.com/office/powerpoint/2010/main" val="457053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VA Overview</a:t>
            </a:r>
            <a:endParaRPr lang="en-US" dirty="0"/>
          </a:p>
        </p:txBody>
      </p:sp>
      <p:pic>
        <p:nvPicPr>
          <p:cNvPr id="10" name="Picture 2"/>
          <p:cNvPicPr>
            <a:picLocks noGrp="1" noChangeAspect="1" noChangeArrowheads="1"/>
          </p:cNvPicPr>
          <p:nvPr>
            <p:ph idx="1"/>
          </p:nvPr>
        </p:nvPicPr>
        <p:blipFill>
          <a:blip r:embed="rId4" cstate="print"/>
          <a:srcRect/>
          <a:stretch>
            <a:fillRect/>
          </a:stretch>
        </p:blipFill>
        <p:spPr bwMode="auto">
          <a:xfrm>
            <a:off x="457200" y="1600200"/>
            <a:ext cx="8153400" cy="4525963"/>
          </a:xfrm>
          <a:prstGeom prst="rect">
            <a:avLst/>
          </a:prstGeom>
          <a:noFill/>
          <a:ln w="9525">
            <a:noFill/>
            <a:miter lim="800000"/>
            <a:headEnd/>
            <a:tailEnd/>
          </a:ln>
        </p:spPr>
      </p:pic>
    </p:spTree>
    <p:extLst>
      <p:ext uri="{BB962C8B-B14F-4D97-AF65-F5344CB8AC3E}">
        <p14:creationId xmlns:p14="http://schemas.microsoft.com/office/powerpoint/2010/main" val="125460783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Office of Procurement and Logistics Overview</a:t>
            </a:r>
            <a:endParaRPr lang="en-US" dirty="0"/>
          </a:p>
        </p:txBody>
      </p:sp>
      <p:pic>
        <p:nvPicPr>
          <p:cNvPr id="10" name="Picture 2"/>
          <p:cNvPicPr>
            <a:picLocks noGrp="1" noChangeAspect="1" noChangeArrowheads="1"/>
          </p:cNvPicPr>
          <p:nvPr>
            <p:ph idx="1"/>
          </p:nvPr>
        </p:nvPicPr>
        <p:blipFill>
          <a:blip r:embed="rId4" cstate="print"/>
          <a:srcRect/>
          <a:stretch>
            <a:fillRect/>
          </a:stretch>
        </p:blipFill>
        <p:spPr>
          <a:xfrm>
            <a:off x="457200" y="1791236"/>
            <a:ext cx="8229600" cy="4143891"/>
          </a:xfrm>
          <a:noFill/>
        </p:spPr>
      </p:pic>
    </p:spTree>
    <p:extLst>
      <p:ext uri="{BB962C8B-B14F-4D97-AF65-F5344CB8AC3E}">
        <p14:creationId xmlns:p14="http://schemas.microsoft.com/office/powerpoint/2010/main" val="31977264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122976" y="282544"/>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468517" y="0"/>
            <a:ext cx="8229600" cy="1143000"/>
          </a:xfrm>
        </p:spPr>
        <p:txBody>
          <a:bodyPr/>
          <a:lstStyle/>
          <a:p>
            <a:r>
              <a:rPr lang="en-US" dirty="0" smtClean="0"/>
              <a:t>Office of Procurement</a:t>
            </a:r>
            <a:endParaRPr lang="en-US" dirty="0"/>
          </a:p>
        </p:txBody>
      </p:sp>
      <p:pic>
        <p:nvPicPr>
          <p:cNvPr id="10" name="Picture 5"/>
          <p:cNvPicPr>
            <a:picLocks noGrp="1" noChangeAspect="1" noChangeArrowheads="1"/>
          </p:cNvPicPr>
          <p:nvPr>
            <p:ph idx="1"/>
          </p:nvPr>
        </p:nvPicPr>
        <p:blipFill>
          <a:blip r:embed="rId4" cstate="print"/>
          <a:stretch>
            <a:fillRect/>
          </a:stretch>
        </p:blipFill>
        <p:spPr bwMode="auto">
          <a:xfrm>
            <a:off x="1371600" y="1600200"/>
            <a:ext cx="6934200" cy="4800600"/>
          </a:xfrm>
          <a:prstGeom prst="rect">
            <a:avLst/>
          </a:prstGeom>
          <a:noFill/>
          <a:ln w="9525">
            <a:noFill/>
            <a:miter lim="800000"/>
            <a:headEnd/>
            <a:tailEnd/>
          </a:ln>
        </p:spPr>
      </p:pic>
      <p:sp>
        <p:nvSpPr>
          <p:cNvPr id="13" name="Content Placeholder 4"/>
          <p:cNvSpPr txBox="1">
            <a:spLocks/>
          </p:cNvSpPr>
          <p:nvPr/>
        </p:nvSpPr>
        <p:spPr>
          <a:xfrm>
            <a:off x="3886200" y="1676400"/>
            <a:ext cx="4953000" cy="4876799"/>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100" dirty="0"/>
          </a:p>
        </p:txBody>
      </p:sp>
    </p:spTree>
    <p:extLst>
      <p:ext uri="{BB962C8B-B14F-4D97-AF65-F5344CB8AC3E}">
        <p14:creationId xmlns:p14="http://schemas.microsoft.com/office/powerpoint/2010/main" val="366424677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8866" y="146674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sz="3200" dirty="0" smtClean="0"/>
              <a:t>SAO West/Central/East</a:t>
            </a:r>
            <a:br>
              <a:rPr lang="en-US" sz="3200" dirty="0" smtClean="0"/>
            </a:br>
            <a:r>
              <a:rPr lang="en-US" sz="3200" dirty="0" smtClean="0"/>
              <a:t>Network XX Contracting Office</a:t>
            </a:r>
            <a:endParaRPr lang="en-US" sz="3200" i="1" dirty="0"/>
          </a:p>
        </p:txBody>
      </p:sp>
      <p:pic>
        <p:nvPicPr>
          <p:cNvPr id="10"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1796" y="1443273"/>
            <a:ext cx="8516670" cy="5304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8535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78051"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8866" y="146674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sz="3200" dirty="0"/>
              <a:t>SAO West/Central/East</a:t>
            </a:r>
            <a:br>
              <a:rPr lang="en-US" sz="3200" dirty="0"/>
            </a:br>
            <a:r>
              <a:rPr lang="en-US" sz="3200" dirty="0"/>
              <a:t>Network XX Contracting Office</a:t>
            </a:r>
            <a:endParaRPr lang="en-US" sz="3200" i="1" dirty="0"/>
          </a:p>
        </p:txBody>
      </p:sp>
      <p:pic>
        <p:nvPicPr>
          <p:cNvPr id="1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1500" y="1600200"/>
            <a:ext cx="7810500" cy="495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1847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8866" y="146674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sz="3200" dirty="0"/>
              <a:t>SAO West/Central/East</a:t>
            </a:r>
            <a:br>
              <a:rPr lang="en-US" sz="3200" dirty="0"/>
            </a:br>
            <a:r>
              <a:rPr lang="en-US" sz="3200" dirty="0"/>
              <a:t>Network XX Contracting Office</a:t>
            </a:r>
            <a:endParaRPr lang="en-US" sz="3200" i="1" dirty="0"/>
          </a:p>
        </p:txBody>
      </p:sp>
      <p:pic>
        <p:nvPicPr>
          <p:cNvPr id="1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676400"/>
            <a:ext cx="8229600"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46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490102" y="249150"/>
            <a:ext cx="7467600" cy="954107"/>
          </a:xfrm>
          <a:prstGeom prst="rect">
            <a:avLst/>
          </a:prstGeom>
          <a:noFill/>
        </p:spPr>
        <p:txBody>
          <a:bodyPr wrap="square" rtlCol="0">
            <a:spAutoFit/>
          </a:bodyPr>
          <a:lstStyle/>
          <a:p>
            <a:pPr>
              <a:spcBef>
                <a:spcPct val="50000"/>
              </a:spcBef>
              <a:defRPr/>
            </a:pPr>
            <a:r>
              <a:rPr lang="en-US" sz="2800" b="1" dirty="0">
                <a:solidFill>
                  <a:srgbClr val="003366"/>
                </a:solidFill>
                <a:latin typeface="Arial Black" pitchFamily="34" charset="0"/>
                <a:ea typeface="Tahoma" pitchFamily="34" charset="0"/>
                <a:cs typeface="Tahoma" pitchFamily="34" charset="0"/>
              </a:rPr>
              <a:t>E2ERM Methodology complements the PPBE process</a:t>
            </a:r>
          </a:p>
        </p:txBody>
      </p:sp>
      <p:grpSp>
        <p:nvGrpSpPr>
          <p:cNvPr id="31" name="Group 30"/>
          <p:cNvGrpSpPr/>
          <p:nvPr/>
        </p:nvGrpSpPr>
        <p:grpSpPr>
          <a:xfrm>
            <a:off x="38100" y="1627496"/>
            <a:ext cx="9067800" cy="990600"/>
            <a:chOff x="76200" y="1295400"/>
            <a:chExt cx="9067800" cy="990600"/>
          </a:xfrm>
        </p:grpSpPr>
        <p:sp>
          <p:nvSpPr>
            <p:cNvPr id="33" name="Right Arrow 32"/>
            <p:cNvSpPr/>
            <p:nvPr/>
          </p:nvSpPr>
          <p:spPr bwMode="auto">
            <a:xfrm>
              <a:off x="4495800" y="1676400"/>
              <a:ext cx="228600" cy="304800"/>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34" name="Right Arrow 33"/>
            <p:cNvSpPr/>
            <p:nvPr/>
          </p:nvSpPr>
          <p:spPr bwMode="auto">
            <a:xfrm>
              <a:off x="6781800" y="1676400"/>
              <a:ext cx="228600" cy="304800"/>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36" name="Right Arrow 35"/>
            <p:cNvSpPr/>
            <p:nvPr/>
          </p:nvSpPr>
          <p:spPr bwMode="auto">
            <a:xfrm>
              <a:off x="2133600" y="1676400"/>
              <a:ext cx="228600" cy="304800"/>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grpSp>
          <p:nvGrpSpPr>
            <p:cNvPr id="37" name="Group 133"/>
            <p:cNvGrpSpPr>
              <a:grpSpLocks/>
            </p:cNvGrpSpPr>
            <p:nvPr/>
          </p:nvGrpSpPr>
          <p:grpSpPr bwMode="auto">
            <a:xfrm>
              <a:off x="76200" y="1295400"/>
              <a:ext cx="2093913" cy="990600"/>
              <a:chOff x="96" y="96"/>
              <a:chExt cx="1319" cy="816"/>
            </a:xfrm>
            <a:solidFill>
              <a:srgbClr val="FF0000"/>
            </a:solidFill>
          </p:grpSpPr>
          <p:sp>
            <p:nvSpPr>
              <p:cNvPr id="54" name="Rectangle 134"/>
              <p:cNvSpPr>
                <a:spLocks noChangeArrowheads="1"/>
              </p:cNvSpPr>
              <p:nvPr/>
            </p:nvSpPr>
            <p:spPr bwMode="auto">
              <a:xfrm>
                <a:off x="96" y="96"/>
                <a:ext cx="1319" cy="144"/>
              </a:xfrm>
              <a:prstGeom prst="rect">
                <a:avLst/>
              </a:prstGeom>
              <a:grpFill/>
              <a:ln w="9525">
                <a:solidFill>
                  <a:srgbClr val="990000"/>
                </a:solidFill>
                <a:miter lim="800000"/>
                <a:headEnd/>
                <a:tailEnd/>
              </a:ln>
            </p:spPr>
            <p:txBody>
              <a:bodyPr wrap="none" anchor="ctr"/>
              <a:lstStyle/>
              <a:p>
                <a:r>
                  <a:rPr lang="en-US" sz="1400" b="1" dirty="0">
                    <a:solidFill>
                      <a:srgbClr val="FFFFFF"/>
                    </a:solidFill>
                    <a:latin typeface="Gill Sans MT" pitchFamily="34" charset="0"/>
                  </a:rPr>
                  <a:t>PLANNING</a:t>
                </a:r>
              </a:p>
            </p:txBody>
          </p:sp>
          <p:sp>
            <p:nvSpPr>
              <p:cNvPr id="55" name="Rectangle 135"/>
              <p:cNvSpPr>
                <a:spLocks noChangeArrowheads="1"/>
              </p:cNvSpPr>
              <p:nvPr/>
            </p:nvSpPr>
            <p:spPr bwMode="auto">
              <a:xfrm>
                <a:off x="96" y="240"/>
                <a:ext cx="1319" cy="672"/>
              </a:xfrm>
              <a:prstGeom prst="rect">
                <a:avLst/>
              </a:prstGeom>
              <a:solidFill>
                <a:srgbClr val="FFB7B7"/>
              </a:solidFill>
              <a:ln w="9525">
                <a:solidFill>
                  <a:srgbClr val="990000"/>
                </a:solidFill>
                <a:miter lim="800000"/>
                <a:headEnd/>
                <a:tailEnd/>
              </a:ln>
            </p:spPr>
            <p:txBody>
              <a:bodyPr/>
              <a:lstStyle/>
              <a:p>
                <a:pPr>
                  <a:lnSpc>
                    <a:spcPct val="85000"/>
                  </a:lnSpc>
                </a:pPr>
                <a:r>
                  <a:rPr lang="en-US" sz="1200" dirty="0">
                    <a:solidFill>
                      <a:srgbClr val="002060"/>
                    </a:solidFill>
                    <a:latin typeface="Arial" pitchFamily="34" charset="0"/>
                    <a:cs typeface="Arial" pitchFamily="34" charset="0"/>
                  </a:rPr>
                  <a:t>Planning establishes the </a:t>
                </a:r>
                <a:r>
                  <a:rPr lang="en-US" sz="1200" i="1" dirty="0">
                    <a:solidFill>
                      <a:srgbClr val="C00000"/>
                    </a:solidFill>
                    <a:latin typeface="Arial" pitchFamily="34" charset="0"/>
                    <a:cs typeface="Arial" pitchFamily="34" charset="0"/>
                  </a:rPr>
                  <a:t>strategic priorities </a:t>
                </a:r>
                <a:r>
                  <a:rPr lang="en-US" sz="1200" dirty="0">
                    <a:solidFill>
                      <a:srgbClr val="002060"/>
                    </a:solidFill>
                    <a:latin typeface="Arial" pitchFamily="34" charset="0"/>
                    <a:cs typeface="Arial" pitchFamily="34" charset="0"/>
                  </a:rPr>
                  <a:t>and </a:t>
                </a:r>
                <a:r>
                  <a:rPr lang="en-US" sz="1200" i="1" dirty="0">
                    <a:solidFill>
                      <a:srgbClr val="C00000"/>
                    </a:solidFill>
                    <a:latin typeface="Arial" pitchFamily="34" charset="0"/>
                    <a:cs typeface="Arial" pitchFamily="34" charset="0"/>
                  </a:rPr>
                  <a:t>capabilities required</a:t>
                </a:r>
                <a:r>
                  <a:rPr lang="en-US" sz="1200" i="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1200" dirty="0">
                    <a:solidFill>
                      <a:srgbClr val="002060"/>
                    </a:solidFill>
                    <a:latin typeface="Arial" pitchFamily="34" charset="0"/>
                    <a:cs typeface="Arial" pitchFamily="34" charset="0"/>
                  </a:rPr>
                  <a:t>to achieve the VA mission and strategy</a:t>
                </a:r>
                <a:endParaRPr lang="en-US" sz="1200" dirty="0">
                  <a:solidFill>
                    <a:srgbClr val="FFFFFF"/>
                  </a:solidFill>
                  <a:latin typeface="Gill Sans MT" pitchFamily="34" charset="0"/>
                </a:endParaRPr>
              </a:p>
            </p:txBody>
          </p:sp>
        </p:grpSp>
        <p:grpSp>
          <p:nvGrpSpPr>
            <p:cNvPr id="39" name="Group 136"/>
            <p:cNvGrpSpPr>
              <a:grpSpLocks/>
            </p:cNvGrpSpPr>
            <p:nvPr/>
          </p:nvGrpSpPr>
          <p:grpSpPr bwMode="auto">
            <a:xfrm>
              <a:off x="2401888" y="1295400"/>
              <a:ext cx="2093912" cy="990600"/>
              <a:chOff x="1513" y="96"/>
              <a:chExt cx="1319" cy="816"/>
            </a:xfrm>
            <a:solidFill>
              <a:srgbClr val="6600FF"/>
            </a:solidFill>
          </p:grpSpPr>
          <p:sp>
            <p:nvSpPr>
              <p:cNvPr id="51" name="Rectangle 137"/>
              <p:cNvSpPr>
                <a:spLocks noChangeArrowheads="1"/>
              </p:cNvSpPr>
              <p:nvPr/>
            </p:nvSpPr>
            <p:spPr bwMode="auto">
              <a:xfrm>
                <a:off x="1513" y="96"/>
                <a:ext cx="1319" cy="144"/>
              </a:xfrm>
              <a:prstGeom prst="rect">
                <a:avLst/>
              </a:prstGeom>
              <a:solidFill>
                <a:srgbClr val="0000CC"/>
              </a:solidFill>
              <a:ln w="9525">
                <a:solidFill>
                  <a:srgbClr val="C49100"/>
                </a:solidFill>
                <a:miter lim="800000"/>
                <a:headEnd/>
                <a:tailEnd/>
              </a:ln>
            </p:spPr>
            <p:txBody>
              <a:bodyPr wrap="none" anchor="ctr"/>
              <a:lstStyle/>
              <a:p>
                <a:pPr fontAlgn="auto">
                  <a:spcBef>
                    <a:spcPts val="0"/>
                  </a:spcBef>
                  <a:spcAft>
                    <a:spcPts val="0"/>
                  </a:spcAft>
                  <a:defRPr/>
                </a:pPr>
                <a:r>
                  <a:rPr lang="en-US" sz="1400" b="1" kern="0" dirty="0">
                    <a:solidFill>
                      <a:srgbClr val="FFFFFF"/>
                    </a:solidFill>
                    <a:latin typeface="Gill Sans MT" pitchFamily="34" charset="0"/>
                  </a:rPr>
                  <a:t>PROGRAMMING</a:t>
                </a:r>
              </a:p>
            </p:txBody>
          </p:sp>
          <p:sp>
            <p:nvSpPr>
              <p:cNvPr id="52" name="Rectangle 138"/>
              <p:cNvSpPr>
                <a:spLocks noChangeArrowheads="1"/>
              </p:cNvSpPr>
              <p:nvPr/>
            </p:nvSpPr>
            <p:spPr bwMode="auto">
              <a:xfrm>
                <a:off x="1513" y="240"/>
                <a:ext cx="1319" cy="672"/>
              </a:xfrm>
              <a:prstGeom prst="rect">
                <a:avLst/>
              </a:prstGeom>
              <a:solidFill>
                <a:srgbClr val="CCECFF">
                  <a:lumMod val="90000"/>
                </a:srgbClr>
              </a:solidFill>
              <a:ln w="9525">
                <a:solidFill>
                  <a:srgbClr val="C49100"/>
                </a:solidFill>
                <a:miter lim="800000"/>
                <a:headEnd/>
                <a:tailEnd/>
              </a:ln>
            </p:spPr>
            <p:txBody>
              <a:bodyPr/>
              <a:lstStyle/>
              <a:p>
                <a:pPr fontAlgn="auto">
                  <a:lnSpc>
                    <a:spcPct val="85000"/>
                  </a:lnSpc>
                  <a:spcBef>
                    <a:spcPts val="0"/>
                  </a:spcBef>
                  <a:spcAft>
                    <a:spcPts val="0"/>
                  </a:spcAft>
                  <a:defRPr/>
                </a:pPr>
                <a:r>
                  <a:rPr lang="en-US" sz="1200" kern="0" dirty="0">
                    <a:solidFill>
                      <a:srgbClr val="002060"/>
                    </a:solidFill>
                    <a:latin typeface="Arial" pitchFamily="34" charset="0"/>
                    <a:cs typeface="Arial" pitchFamily="34" charset="0"/>
                  </a:rPr>
                  <a:t>Programming</a:t>
                </a:r>
                <a:r>
                  <a:rPr lang="en-US" sz="1200" kern="0" dirty="0">
                    <a:solidFill>
                      <a:srgbClr val="FFFFFF"/>
                    </a:solidFill>
                    <a:latin typeface="Arial" pitchFamily="34" charset="0"/>
                    <a:cs typeface="Arial" pitchFamily="34" charset="0"/>
                  </a:rPr>
                  <a:t> </a:t>
                </a:r>
                <a:r>
                  <a:rPr lang="en-US" sz="1200" i="1" kern="0" dirty="0">
                    <a:solidFill>
                      <a:srgbClr val="C00000"/>
                    </a:solidFill>
                    <a:latin typeface="Arial" pitchFamily="34" charset="0"/>
                    <a:cs typeface="Arial" pitchFamily="34" charset="0"/>
                  </a:rPr>
                  <a:t>applies resources to programs </a:t>
                </a:r>
                <a:r>
                  <a:rPr lang="en-US" sz="1200" kern="0" dirty="0">
                    <a:solidFill>
                      <a:srgbClr val="002060"/>
                    </a:solidFill>
                    <a:latin typeface="Arial" pitchFamily="34" charset="0"/>
                    <a:cs typeface="Arial" pitchFamily="34" charset="0"/>
                  </a:rPr>
                  <a:t>that provide the </a:t>
                </a:r>
                <a:r>
                  <a:rPr lang="en-US" sz="1200" i="1" kern="0" dirty="0">
                    <a:solidFill>
                      <a:srgbClr val="C00000"/>
                    </a:solidFill>
                    <a:latin typeface="Arial" pitchFamily="34" charset="0"/>
                    <a:cs typeface="Arial" pitchFamily="34" charset="0"/>
                  </a:rPr>
                  <a:t>capabilities required </a:t>
                </a:r>
                <a:r>
                  <a:rPr lang="en-US" sz="1200" kern="0" dirty="0">
                    <a:solidFill>
                      <a:srgbClr val="002060"/>
                    </a:solidFill>
                    <a:latin typeface="Arial" pitchFamily="34" charset="0"/>
                    <a:cs typeface="Arial" pitchFamily="34" charset="0"/>
                  </a:rPr>
                  <a:t>to achieve the</a:t>
                </a:r>
                <a:r>
                  <a:rPr lang="en-US" sz="1200" i="1" kern="0" dirty="0">
                    <a:solidFill>
                      <a:srgbClr val="002060"/>
                    </a:solidFill>
                    <a:effectLst>
                      <a:outerShdw blurRad="38100" dist="38100" dir="2700000" algn="tl">
                        <a:srgbClr val="C0C0C0"/>
                      </a:outerShdw>
                    </a:effectLst>
                    <a:latin typeface="Arial" pitchFamily="34" charset="0"/>
                    <a:cs typeface="Arial" pitchFamily="34" charset="0"/>
                  </a:rPr>
                  <a:t> </a:t>
                </a:r>
                <a:r>
                  <a:rPr lang="en-US" sz="1200" i="1" kern="0" dirty="0">
                    <a:solidFill>
                      <a:srgbClr val="C00000"/>
                    </a:solidFill>
                    <a:latin typeface="Arial" pitchFamily="34" charset="0"/>
                    <a:cs typeface="Arial" pitchFamily="34" charset="0"/>
                  </a:rPr>
                  <a:t>VA strategic priorities</a:t>
                </a:r>
                <a:endParaRPr lang="en-US" sz="1200" kern="0" dirty="0">
                  <a:solidFill>
                    <a:srgbClr val="996600"/>
                  </a:solidFill>
                  <a:latin typeface="Gill Sans MT" pitchFamily="34" charset="0"/>
                </a:endParaRPr>
              </a:p>
            </p:txBody>
          </p:sp>
        </p:grpSp>
        <p:grpSp>
          <p:nvGrpSpPr>
            <p:cNvPr id="40" name="Group 142"/>
            <p:cNvGrpSpPr>
              <a:grpSpLocks/>
            </p:cNvGrpSpPr>
            <p:nvPr/>
          </p:nvGrpSpPr>
          <p:grpSpPr bwMode="auto">
            <a:xfrm>
              <a:off x="7050088" y="1295400"/>
              <a:ext cx="2093912" cy="990600"/>
              <a:chOff x="4441" y="96"/>
              <a:chExt cx="1319" cy="816"/>
            </a:xfrm>
            <a:solidFill>
              <a:srgbClr val="9900CC"/>
            </a:solidFill>
          </p:grpSpPr>
          <p:sp>
            <p:nvSpPr>
              <p:cNvPr id="49" name="Rectangle 143"/>
              <p:cNvSpPr>
                <a:spLocks noChangeArrowheads="1"/>
              </p:cNvSpPr>
              <p:nvPr/>
            </p:nvSpPr>
            <p:spPr bwMode="auto">
              <a:xfrm>
                <a:off x="4441" y="96"/>
                <a:ext cx="1319" cy="144"/>
              </a:xfrm>
              <a:prstGeom prst="rect">
                <a:avLst/>
              </a:prstGeom>
              <a:grpFill/>
              <a:ln w="9525">
                <a:solidFill>
                  <a:srgbClr val="003FBC"/>
                </a:solidFill>
                <a:miter lim="800000"/>
                <a:headEnd/>
                <a:tailEnd/>
              </a:ln>
            </p:spPr>
            <p:txBody>
              <a:bodyPr wrap="none" anchor="ctr"/>
              <a:lstStyle/>
              <a:p>
                <a:r>
                  <a:rPr lang="en-US" sz="1400" b="1" dirty="0">
                    <a:solidFill>
                      <a:srgbClr val="FFFFFF"/>
                    </a:solidFill>
                    <a:latin typeface="Gill Sans MT" pitchFamily="34" charset="0"/>
                  </a:rPr>
                  <a:t>EXECUTION</a:t>
                </a:r>
              </a:p>
            </p:txBody>
          </p:sp>
          <p:sp>
            <p:nvSpPr>
              <p:cNvPr id="50" name="Rectangle 144"/>
              <p:cNvSpPr>
                <a:spLocks noChangeArrowheads="1"/>
              </p:cNvSpPr>
              <p:nvPr/>
            </p:nvSpPr>
            <p:spPr bwMode="auto">
              <a:xfrm>
                <a:off x="4441" y="240"/>
                <a:ext cx="1319" cy="672"/>
              </a:xfrm>
              <a:prstGeom prst="rect">
                <a:avLst/>
              </a:prstGeom>
              <a:solidFill>
                <a:srgbClr val="FFABFF"/>
              </a:solidFill>
              <a:ln w="9525">
                <a:solidFill>
                  <a:srgbClr val="003FBC"/>
                </a:solidFill>
                <a:miter lim="800000"/>
                <a:headEnd/>
                <a:tailEnd/>
              </a:ln>
            </p:spPr>
            <p:txBody>
              <a:bodyPr/>
              <a:lstStyle/>
              <a:p>
                <a:pPr>
                  <a:lnSpc>
                    <a:spcPct val="85000"/>
                  </a:lnSpc>
                </a:pPr>
                <a:r>
                  <a:rPr lang="en-US" sz="1200" dirty="0">
                    <a:solidFill>
                      <a:srgbClr val="002060"/>
                    </a:solidFill>
                    <a:latin typeface="Arial" pitchFamily="34" charset="0"/>
                    <a:cs typeface="Arial" pitchFamily="34" charset="0"/>
                  </a:rPr>
                  <a:t>Execution </a:t>
                </a:r>
                <a:r>
                  <a:rPr lang="en-US" sz="1200" dirty="0" smtClean="0">
                    <a:solidFill>
                      <a:srgbClr val="002060"/>
                    </a:solidFill>
                    <a:latin typeface="Arial" pitchFamily="34" charset="0"/>
                    <a:cs typeface="Arial" pitchFamily="34" charset="0"/>
                  </a:rPr>
                  <a:t>executes the </a:t>
                </a:r>
                <a:r>
                  <a:rPr lang="en-US" sz="1200" i="1" dirty="0" smtClean="0">
                    <a:solidFill>
                      <a:srgbClr val="C00000"/>
                    </a:solidFill>
                    <a:latin typeface="Arial" pitchFamily="34" charset="0"/>
                    <a:cs typeface="Arial" pitchFamily="34" charset="0"/>
                  </a:rPr>
                  <a:t>enacted budget </a:t>
                </a:r>
                <a:r>
                  <a:rPr lang="en-US" sz="1200" dirty="0" smtClean="0">
                    <a:solidFill>
                      <a:srgbClr val="002060"/>
                    </a:solidFill>
                    <a:latin typeface="Arial" pitchFamily="34" charset="0"/>
                    <a:cs typeface="Arial" pitchFamily="34" charset="0"/>
                  </a:rPr>
                  <a:t>and </a:t>
                </a:r>
                <a:r>
                  <a:rPr lang="en-US" sz="1200" i="1" dirty="0" smtClean="0">
                    <a:solidFill>
                      <a:srgbClr val="C00000"/>
                    </a:solidFill>
                    <a:latin typeface="Arial" pitchFamily="34" charset="0"/>
                    <a:cs typeface="Arial" pitchFamily="34" charset="0"/>
                  </a:rPr>
                  <a:t>operational plans </a:t>
                </a:r>
                <a:r>
                  <a:rPr lang="en-US" sz="1200" dirty="0" smtClean="0">
                    <a:solidFill>
                      <a:srgbClr val="002060"/>
                    </a:solidFill>
                    <a:latin typeface="Arial" pitchFamily="34" charset="0"/>
                    <a:cs typeface="Arial" pitchFamily="34" charset="0"/>
                  </a:rPr>
                  <a:t>and </a:t>
                </a:r>
                <a:r>
                  <a:rPr lang="en-US" sz="1200" i="1" dirty="0" smtClean="0">
                    <a:solidFill>
                      <a:srgbClr val="C00000"/>
                    </a:solidFill>
                    <a:latin typeface="Arial" pitchFamily="34" charset="0"/>
                    <a:cs typeface="Arial" pitchFamily="34" charset="0"/>
                  </a:rPr>
                  <a:t>measures </a:t>
                </a:r>
                <a:r>
                  <a:rPr lang="en-US" sz="1200" i="1" dirty="0">
                    <a:solidFill>
                      <a:srgbClr val="C00000"/>
                    </a:solidFill>
                    <a:latin typeface="Arial" pitchFamily="34" charset="0"/>
                    <a:cs typeface="Arial" pitchFamily="34" charset="0"/>
                  </a:rPr>
                  <a:t>how well </a:t>
                </a:r>
                <a:r>
                  <a:rPr lang="en-US" sz="1200" dirty="0">
                    <a:solidFill>
                      <a:srgbClr val="002060"/>
                    </a:solidFill>
                    <a:latin typeface="Arial" pitchFamily="34" charset="0"/>
                    <a:cs typeface="Arial" pitchFamily="34" charset="0"/>
                  </a:rPr>
                  <a:t>we are </a:t>
                </a:r>
                <a:r>
                  <a:rPr lang="en-US" sz="1200" dirty="0" smtClean="0">
                    <a:solidFill>
                      <a:srgbClr val="002060"/>
                    </a:solidFill>
                    <a:latin typeface="Arial" pitchFamily="34" charset="0"/>
                    <a:cs typeface="Arial" pitchFamily="34" charset="0"/>
                  </a:rPr>
                  <a:t>achieving the VA’s mission</a:t>
                </a:r>
                <a:endParaRPr lang="en-US" sz="1200" dirty="0">
                  <a:solidFill>
                    <a:srgbClr val="003399"/>
                  </a:solidFill>
                  <a:latin typeface="Gill Sans MT" pitchFamily="34" charset="0"/>
                </a:endParaRPr>
              </a:p>
            </p:txBody>
          </p:sp>
        </p:grpSp>
        <p:grpSp>
          <p:nvGrpSpPr>
            <p:cNvPr id="43" name="Group 139"/>
            <p:cNvGrpSpPr>
              <a:grpSpLocks/>
            </p:cNvGrpSpPr>
            <p:nvPr/>
          </p:nvGrpSpPr>
          <p:grpSpPr bwMode="auto">
            <a:xfrm>
              <a:off x="4724400" y="1295400"/>
              <a:ext cx="2093913" cy="990600"/>
              <a:chOff x="2976" y="96"/>
              <a:chExt cx="1319" cy="816"/>
            </a:xfrm>
          </p:grpSpPr>
          <p:sp>
            <p:nvSpPr>
              <p:cNvPr id="46" name="Rectangle 140"/>
              <p:cNvSpPr>
                <a:spLocks noChangeArrowheads="1"/>
              </p:cNvSpPr>
              <p:nvPr/>
            </p:nvSpPr>
            <p:spPr bwMode="auto">
              <a:xfrm>
                <a:off x="2976" y="96"/>
                <a:ext cx="1319" cy="144"/>
              </a:xfrm>
              <a:prstGeom prst="rect">
                <a:avLst/>
              </a:prstGeom>
              <a:solidFill>
                <a:srgbClr val="006600"/>
              </a:solidFill>
              <a:ln w="9525">
                <a:solidFill>
                  <a:srgbClr val="006600"/>
                </a:solidFill>
                <a:miter lim="800000"/>
                <a:headEnd/>
                <a:tailEnd/>
              </a:ln>
            </p:spPr>
            <p:txBody>
              <a:bodyPr wrap="none" anchor="ctr"/>
              <a:lstStyle/>
              <a:p>
                <a:r>
                  <a:rPr lang="en-US" sz="1400" b="1" dirty="0">
                    <a:solidFill>
                      <a:srgbClr val="FFFFFF"/>
                    </a:solidFill>
                    <a:latin typeface="Gill Sans MT" pitchFamily="34" charset="0"/>
                  </a:rPr>
                  <a:t>BUDGETING</a:t>
                </a:r>
              </a:p>
            </p:txBody>
          </p:sp>
          <p:sp>
            <p:nvSpPr>
              <p:cNvPr id="47" name="Rectangle 141"/>
              <p:cNvSpPr>
                <a:spLocks noChangeArrowheads="1"/>
              </p:cNvSpPr>
              <p:nvPr/>
            </p:nvSpPr>
            <p:spPr bwMode="auto">
              <a:xfrm>
                <a:off x="2976" y="240"/>
                <a:ext cx="1319" cy="672"/>
              </a:xfrm>
              <a:prstGeom prst="rect">
                <a:avLst/>
              </a:prstGeom>
              <a:solidFill>
                <a:srgbClr val="9FFF9F"/>
              </a:solidFill>
              <a:ln w="9525">
                <a:solidFill>
                  <a:srgbClr val="006600"/>
                </a:solidFill>
                <a:miter lim="800000"/>
                <a:headEnd/>
                <a:tailEnd/>
              </a:ln>
            </p:spPr>
            <p:txBody>
              <a:bodyPr/>
              <a:lstStyle/>
              <a:p>
                <a:pPr>
                  <a:lnSpc>
                    <a:spcPct val="85000"/>
                  </a:lnSpc>
                </a:pPr>
                <a:r>
                  <a:rPr lang="en-US" sz="1200" dirty="0">
                    <a:solidFill>
                      <a:srgbClr val="002060"/>
                    </a:solidFill>
                    <a:latin typeface="Arial" pitchFamily="34" charset="0"/>
                    <a:cs typeface="Arial" pitchFamily="34" charset="0"/>
                  </a:rPr>
                  <a:t>Budgeting develops the </a:t>
                </a:r>
                <a:r>
                  <a:rPr lang="en-US" sz="1200" i="1" dirty="0" smtClean="0">
                    <a:solidFill>
                      <a:srgbClr val="C00000"/>
                    </a:solidFill>
                    <a:latin typeface="Arial" pitchFamily="34" charset="0"/>
                    <a:cs typeface="Arial" pitchFamily="34" charset="0"/>
                  </a:rPr>
                  <a:t>VA’s President’s Budget and operational plans </a:t>
                </a:r>
                <a:r>
                  <a:rPr lang="en-US" sz="1200" dirty="0" smtClean="0">
                    <a:solidFill>
                      <a:srgbClr val="002060"/>
                    </a:solidFill>
                    <a:latin typeface="Arial" pitchFamily="34" charset="0"/>
                    <a:cs typeface="Arial" pitchFamily="34" charset="0"/>
                  </a:rPr>
                  <a:t>and </a:t>
                </a:r>
                <a:r>
                  <a:rPr lang="en-US" sz="1200" dirty="0">
                    <a:solidFill>
                      <a:srgbClr val="002060"/>
                    </a:solidFill>
                    <a:latin typeface="Arial" pitchFamily="34" charset="0"/>
                    <a:cs typeface="Arial" pitchFamily="34" charset="0"/>
                  </a:rPr>
                  <a:t>provides justification for the approved </a:t>
                </a:r>
                <a:r>
                  <a:rPr lang="en-US" sz="1200" dirty="0" smtClean="0">
                    <a:solidFill>
                      <a:srgbClr val="002060"/>
                    </a:solidFill>
                    <a:latin typeface="Arial" pitchFamily="34" charset="0"/>
                    <a:cs typeface="Arial" pitchFamily="34" charset="0"/>
                  </a:rPr>
                  <a:t>programs</a:t>
                </a:r>
                <a:endParaRPr lang="en-US" sz="1200" dirty="0">
                  <a:solidFill>
                    <a:srgbClr val="003300"/>
                  </a:solidFill>
                  <a:latin typeface="Gill Sans MT" pitchFamily="34" charset="0"/>
                </a:endParaRPr>
              </a:p>
            </p:txBody>
          </p:sp>
        </p:grpSp>
      </p:grpSp>
      <p:cxnSp>
        <p:nvCxnSpPr>
          <p:cNvPr id="60" name="Straight Connector 25"/>
          <p:cNvCxnSpPr>
            <a:cxnSpLocks noChangeShapeType="1"/>
            <a:stCxn id="62" idx="3"/>
          </p:cNvCxnSpPr>
          <p:nvPr/>
        </p:nvCxnSpPr>
        <p:spPr bwMode="auto">
          <a:xfrm>
            <a:off x="558632" y="4530495"/>
            <a:ext cx="6756568" cy="1870305"/>
          </a:xfrm>
          <a:prstGeom prst="line">
            <a:avLst/>
          </a:prstGeom>
          <a:noFill/>
          <a:ln w="76200" algn="ctr">
            <a:solidFill>
              <a:srgbClr val="000099"/>
            </a:solidFill>
            <a:round/>
            <a:headEnd type="triangle" w="med" len="med"/>
            <a:tailEnd type="triangle" w="med" len="med"/>
          </a:ln>
        </p:spPr>
      </p:cxnSp>
      <p:sp>
        <p:nvSpPr>
          <p:cNvPr id="61" name="TextBox 60"/>
          <p:cNvSpPr txBox="1"/>
          <p:nvPr/>
        </p:nvSpPr>
        <p:spPr bwMode="auto">
          <a:xfrm rot="936003">
            <a:off x="1282235" y="5402492"/>
            <a:ext cx="4449890" cy="276999"/>
          </a:xfrm>
          <a:prstGeom prst="rect">
            <a:avLst/>
          </a:prstGeom>
          <a:noFill/>
        </p:spPr>
        <p:txBody>
          <a:bodyPr wrap="square">
            <a:spAutoFit/>
          </a:bodyPr>
          <a:lstStyle/>
          <a:p>
            <a:pPr>
              <a:defRPr/>
            </a:pPr>
            <a:r>
              <a:rPr lang="en-US" sz="1200" dirty="0">
                <a:solidFill>
                  <a:srgbClr val="2D2DB9">
                    <a:lumMod val="50000"/>
                  </a:srgbClr>
                </a:solidFill>
                <a:latin typeface="Tw Cen MT" pitchFamily="34" charset="0"/>
              </a:rPr>
              <a:t>Strengthening Requirements </a:t>
            </a:r>
            <a:r>
              <a:rPr lang="en-US" sz="1200" dirty="0" smtClean="0">
                <a:solidFill>
                  <a:srgbClr val="2D2DB9">
                    <a:lumMod val="50000"/>
                  </a:srgbClr>
                </a:solidFill>
                <a:latin typeface="Tw Cen MT" pitchFamily="34" charset="0"/>
              </a:rPr>
              <a:t>through </a:t>
            </a:r>
            <a:r>
              <a:rPr lang="en-US" sz="1200" dirty="0">
                <a:solidFill>
                  <a:srgbClr val="2D2DB9">
                    <a:lumMod val="50000"/>
                  </a:srgbClr>
                </a:solidFill>
                <a:latin typeface="Tw Cen MT" pitchFamily="34" charset="0"/>
              </a:rPr>
              <a:t>End-to-End Traceability</a:t>
            </a:r>
          </a:p>
        </p:txBody>
      </p:sp>
      <p:sp>
        <p:nvSpPr>
          <p:cNvPr id="62" name="TextBox 61"/>
          <p:cNvSpPr txBox="1"/>
          <p:nvPr/>
        </p:nvSpPr>
        <p:spPr bwMode="auto">
          <a:xfrm>
            <a:off x="-1137" y="4391995"/>
            <a:ext cx="559769" cy="276999"/>
          </a:xfrm>
          <a:prstGeom prst="rect">
            <a:avLst/>
          </a:prstGeom>
          <a:noFill/>
        </p:spPr>
        <p:txBody>
          <a:bodyPr wrap="none">
            <a:spAutoFit/>
          </a:bodyPr>
          <a:lstStyle/>
          <a:p>
            <a:pPr>
              <a:defRPr/>
            </a:pPr>
            <a:r>
              <a:rPr lang="en-US" sz="1200" b="1" dirty="0">
                <a:solidFill>
                  <a:srgbClr val="2D2DB9">
                    <a:lumMod val="50000"/>
                  </a:srgbClr>
                </a:solidFill>
                <a:latin typeface="Tw Cen MT" pitchFamily="34" charset="0"/>
              </a:rPr>
              <a:t>Need</a:t>
            </a:r>
          </a:p>
        </p:txBody>
      </p:sp>
      <p:sp>
        <p:nvSpPr>
          <p:cNvPr id="63" name="TextBox 62"/>
          <p:cNvSpPr txBox="1"/>
          <p:nvPr/>
        </p:nvSpPr>
        <p:spPr bwMode="auto">
          <a:xfrm>
            <a:off x="7349824" y="6259421"/>
            <a:ext cx="803425" cy="276999"/>
          </a:xfrm>
          <a:prstGeom prst="rect">
            <a:avLst/>
          </a:prstGeom>
          <a:noFill/>
        </p:spPr>
        <p:txBody>
          <a:bodyPr wrap="none">
            <a:spAutoFit/>
          </a:bodyPr>
          <a:lstStyle/>
          <a:p>
            <a:pPr>
              <a:defRPr/>
            </a:pPr>
            <a:r>
              <a:rPr lang="en-US" sz="1200" b="1" dirty="0">
                <a:solidFill>
                  <a:srgbClr val="2D2DB9">
                    <a:lumMod val="50000"/>
                  </a:srgbClr>
                </a:solidFill>
                <a:latin typeface="Tw Cen MT" pitchFamily="34" charset="0"/>
              </a:rPr>
              <a:t>Solution</a:t>
            </a:r>
          </a:p>
        </p:txBody>
      </p:sp>
      <p:grpSp>
        <p:nvGrpSpPr>
          <p:cNvPr id="5" name="Group 4"/>
          <p:cNvGrpSpPr/>
          <p:nvPr/>
        </p:nvGrpSpPr>
        <p:grpSpPr>
          <a:xfrm>
            <a:off x="96513" y="2542038"/>
            <a:ext cx="8361687" cy="3553962"/>
            <a:chOff x="401313" y="2465838"/>
            <a:chExt cx="8361687" cy="3553962"/>
          </a:xfrm>
        </p:grpSpPr>
        <p:sp>
          <p:nvSpPr>
            <p:cNvPr id="48" name="Curved Right Arrow 47"/>
            <p:cNvSpPr/>
            <p:nvPr/>
          </p:nvSpPr>
          <p:spPr bwMode="auto">
            <a:xfrm rot="10395030">
              <a:off x="1878429" y="2465838"/>
              <a:ext cx="552644" cy="1453969"/>
            </a:xfrm>
            <a:prstGeom prst="curved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grpSp>
          <p:nvGrpSpPr>
            <p:cNvPr id="4" name="Group 3"/>
            <p:cNvGrpSpPr/>
            <p:nvPr/>
          </p:nvGrpSpPr>
          <p:grpSpPr>
            <a:xfrm>
              <a:off x="401313" y="2490964"/>
              <a:ext cx="8361687" cy="3528836"/>
              <a:chOff x="319960" y="2501871"/>
              <a:chExt cx="8884535" cy="3970804"/>
            </a:xfrm>
          </p:grpSpPr>
          <p:sp>
            <p:nvSpPr>
              <p:cNvPr id="82" name="Bent-Up Arrow 81"/>
              <p:cNvSpPr/>
              <p:nvPr/>
            </p:nvSpPr>
            <p:spPr bwMode="auto">
              <a:xfrm rot="10800000" flipH="1">
                <a:off x="4220094" y="4533713"/>
                <a:ext cx="1497319" cy="639014"/>
              </a:xfrm>
              <a:prstGeom prst="bentUpArrow">
                <a:avLst>
                  <a:gd name="adj1" fmla="val 14321"/>
                  <a:gd name="adj2" fmla="val 19661"/>
                  <a:gd name="adj3" fmla="val 16457"/>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69" name="Rounded Rectangle 68"/>
              <p:cNvSpPr/>
              <p:nvPr/>
            </p:nvSpPr>
            <p:spPr bwMode="auto">
              <a:xfrm>
                <a:off x="6945425" y="5172728"/>
                <a:ext cx="1282601" cy="640080"/>
              </a:xfrm>
              <a:prstGeom prst="roundRect">
                <a:avLst/>
              </a:prstGeom>
              <a:solidFill>
                <a:srgbClr val="2D2DB9">
                  <a:lumMod val="20000"/>
                  <a:lumOff val="80000"/>
                </a:srgbClr>
              </a:solidFill>
              <a:ln w="9525" cap="flat" cmpd="sng" algn="ctr">
                <a:solidFill>
                  <a:srgbClr val="2D2DB9">
                    <a:lumMod val="60000"/>
                    <a:lumOff val="40000"/>
                  </a:srgbClr>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defRPr/>
                </a:pPr>
                <a:r>
                  <a:rPr lang="en-US" sz="1200" b="1" dirty="0" smtClean="0">
                    <a:solidFill>
                      <a:srgbClr val="000000"/>
                    </a:solidFill>
                    <a:latin typeface="Times New Roman" pitchFamily="18" charset="0"/>
                  </a:rPr>
                  <a:t>System</a:t>
                </a:r>
              </a:p>
              <a:p>
                <a:pPr algn="ctr">
                  <a:defRPr/>
                </a:pPr>
                <a:r>
                  <a:rPr lang="en-US" sz="1200" dirty="0" smtClean="0">
                    <a:solidFill>
                      <a:srgbClr val="000000"/>
                    </a:solidFill>
                    <a:latin typeface="Times New Roman" pitchFamily="18" charset="0"/>
                  </a:rPr>
                  <a:t>Requirements</a:t>
                </a:r>
                <a:endParaRPr lang="en-US" sz="1200" dirty="0">
                  <a:solidFill>
                    <a:srgbClr val="000000"/>
                  </a:solidFill>
                  <a:latin typeface="Times New Roman" pitchFamily="18" charset="0"/>
                </a:endParaRPr>
              </a:p>
            </p:txBody>
          </p:sp>
          <p:sp>
            <p:nvSpPr>
              <p:cNvPr id="73" name="Right Arrow 72"/>
              <p:cNvSpPr/>
              <p:nvPr/>
            </p:nvSpPr>
            <p:spPr bwMode="auto">
              <a:xfrm>
                <a:off x="2161007" y="4169121"/>
                <a:ext cx="1028120" cy="222874"/>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77" name="Bent-Up Arrow 76"/>
              <p:cNvSpPr/>
              <p:nvPr/>
            </p:nvSpPr>
            <p:spPr bwMode="auto">
              <a:xfrm rot="10800000" flipH="1">
                <a:off x="8228024" y="5389055"/>
                <a:ext cx="451237" cy="443539"/>
              </a:xfrm>
              <a:prstGeom prst="bentUp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76" name="Bent-Up Arrow 75"/>
              <p:cNvSpPr/>
              <p:nvPr/>
            </p:nvSpPr>
            <p:spPr bwMode="auto">
              <a:xfrm rot="10800000" flipH="1">
                <a:off x="7251559" y="4673837"/>
                <a:ext cx="451237" cy="503733"/>
              </a:xfrm>
              <a:prstGeom prst="bentUp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9" name="Bent-Up Arrow 8"/>
              <p:cNvSpPr/>
              <p:nvPr/>
            </p:nvSpPr>
            <p:spPr bwMode="auto">
              <a:xfrm rot="10800000" flipH="1">
                <a:off x="6182231" y="3967507"/>
                <a:ext cx="451237" cy="533289"/>
              </a:xfrm>
              <a:prstGeom prst="bentUp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65" name="Rounded Rectangle 64"/>
              <p:cNvSpPr/>
              <p:nvPr/>
            </p:nvSpPr>
            <p:spPr bwMode="auto">
              <a:xfrm>
                <a:off x="872600" y="3834112"/>
                <a:ext cx="1282601" cy="914400"/>
              </a:xfrm>
              <a:prstGeom prst="roundRect">
                <a:avLst/>
              </a:prstGeom>
              <a:solidFill>
                <a:srgbClr val="2D2DB9">
                  <a:lumMod val="20000"/>
                  <a:lumOff val="80000"/>
                </a:srgbClr>
              </a:solidFill>
              <a:ln w="9525" cap="flat" cmpd="sng" algn="ctr">
                <a:solidFill>
                  <a:srgbClr val="2D2DB9">
                    <a:lumMod val="60000"/>
                    <a:lumOff val="40000"/>
                  </a:srgbClr>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defRPr/>
                </a:pPr>
                <a:r>
                  <a:rPr lang="en-US" sz="1200" b="1" dirty="0">
                    <a:solidFill>
                      <a:srgbClr val="000000"/>
                    </a:solidFill>
                    <a:latin typeface="Times New Roman" pitchFamily="18" charset="0"/>
                  </a:rPr>
                  <a:t>Strategic </a:t>
                </a:r>
                <a:r>
                  <a:rPr lang="en-US" sz="1200" b="1" dirty="0" smtClean="0">
                    <a:solidFill>
                      <a:srgbClr val="000000"/>
                    </a:solidFill>
                    <a:latin typeface="Times New Roman" pitchFamily="18" charset="0"/>
                  </a:rPr>
                  <a:t>Capabilities</a:t>
                </a:r>
                <a:endParaRPr lang="en-US" sz="1200" dirty="0">
                  <a:solidFill>
                    <a:srgbClr val="000000"/>
                  </a:solidFill>
                  <a:latin typeface="Times New Roman" pitchFamily="18" charset="0"/>
                </a:endParaRPr>
              </a:p>
              <a:p>
                <a:pPr algn="ctr">
                  <a:defRPr/>
                </a:pPr>
                <a:r>
                  <a:rPr lang="en-US" sz="1200" dirty="0" smtClean="0">
                    <a:solidFill>
                      <a:srgbClr val="000000"/>
                    </a:solidFill>
                    <a:latin typeface="Times New Roman" pitchFamily="18" charset="0"/>
                  </a:rPr>
                  <a:t>Unconstrained Requirements</a:t>
                </a:r>
              </a:p>
            </p:txBody>
          </p:sp>
          <p:sp>
            <p:nvSpPr>
              <p:cNvPr id="67" name="Rounded Rectangle 66"/>
              <p:cNvSpPr/>
              <p:nvPr/>
            </p:nvSpPr>
            <p:spPr bwMode="auto">
              <a:xfrm>
                <a:off x="4992491" y="3834112"/>
                <a:ext cx="1282601" cy="640080"/>
              </a:xfrm>
              <a:prstGeom prst="roundRect">
                <a:avLst/>
              </a:prstGeom>
              <a:solidFill>
                <a:srgbClr val="2D2DB9">
                  <a:lumMod val="20000"/>
                  <a:lumOff val="80000"/>
                </a:srgbClr>
              </a:solidFill>
              <a:ln w="9525" cap="flat" cmpd="sng" algn="ctr">
                <a:solidFill>
                  <a:srgbClr val="2D2DB9">
                    <a:lumMod val="60000"/>
                    <a:lumOff val="40000"/>
                  </a:srgbClr>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defRPr/>
                </a:pPr>
                <a:r>
                  <a:rPr lang="en-US" sz="1200" b="1" dirty="0" smtClean="0">
                    <a:solidFill>
                      <a:srgbClr val="000000"/>
                    </a:solidFill>
                    <a:latin typeface="Times New Roman" pitchFamily="18" charset="0"/>
                  </a:rPr>
                  <a:t>Acquisition Program</a:t>
                </a:r>
                <a:r>
                  <a:rPr lang="en-US" sz="1200" dirty="0" smtClean="0">
                    <a:solidFill>
                      <a:srgbClr val="000000"/>
                    </a:solidFill>
                    <a:latin typeface="Times New Roman" pitchFamily="18" charset="0"/>
                  </a:rPr>
                  <a:t> Requirements</a:t>
                </a:r>
                <a:endParaRPr lang="en-US" sz="1200" dirty="0">
                  <a:solidFill>
                    <a:srgbClr val="000000"/>
                  </a:solidFill>
                  <a:latin typeface="Times New Roman" pitchFamily="18" charset="0"/>
                </a:endParaRPr>
              </a:p>
            </p:txBody>
          </p:sp>
          <p:sp>
            <p:nvSpPr>
              <p:cNvPr id="68" name="Rounded Rectangle 67"/>
              <p:cNvSpPr/>
              <p:nvPr/>
            </p:nvSpPr>
            <p:spPr bwMode="auto">
              <a:xfrm>
                <a:off x="5968958" y="4500798"/>
                <a:ext cx="1282601" cy="640080"/>
              </a:xfrm>
              <a:prstGeom prst="roundRect">
                <a:avLst/>
              </a:prstGeom>
              <a:solidFill>
                <a:srgbClr val="2D2DB9">
                  <a:lumMod val="20000"/>
                  <a:lumOff val="80000"/>
                </a:srgbClr>
              </a:solidFill>
              <a:ln w="9525" cap="flat" cmpd="sng" algn="ctr">
                <a:solidFill>
                  <a:srgbClr val="2D2DB9">
                    <a:lumMod val="60000"/>
                    <a:lumOff val="40000"/>
                  </a:srgbClr>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defRPr/>
                </a:pPr>
                <a:r>
                  <a:rPr lang="en-US" sz="1200" b="1" dirty="0" smtClean="0">
                    <a:solidFill>
                      <a:srgbClr val="000000"/>
                    </a:solidFill>
                    <a:latin typeface="Times New Roman" pitchFamily="18" charset="0"/>
                  </a:rPr>
                  <a:t>Project</a:t>
                </a:r>
              </a:p>
              <a:p>
                <a:pPr algn="ctr">
                  <a:defRPr/>
                </a:pPr>
                <a:r>
                  <a:rPr lang="en-US" sz="1200" dirty="0" smtClean="0">
                    <a:solidFill>
                      <a:srgbClr val="000000"/>
                    </a:solidFill>
                    <a:latin typeface="Times New Roman" pitchFamily="18" charset="0"/>
                  </a:rPr>
                  <a:t>Requirements</a:t>
                </a:r>
                <a:endParaRPr lang="en-US" sz="1200" dirty="0">
                  <a:solidFill>
                    <a:srgbClr val="000000"/>
                  </a:solidFill>
                  <a:latin typeface="Times New Roman" pitchFamily="18" charset="0"/>
                </a:endParaRPr>
              </a:p>
            </p:txBody>
          </p:sp>
          <p:sp>
            <p:nvSpPr>
              <p:cNvPr id="70" name="Rounded Rectangle 69"/>
              <p:cNvSpPr/>
              <p:nvPr/>
            </p:nvSpPr>
            <p:spPr bwMode="auto">
              <a:xfrm>
                <a:off x="7921894" y="5832595"/>
                <a:ext cx="1282601" cy="640080"/>
              </a:xfrm>
              <a:prstGeom prst="roundRect">
                <a:avLst/>
              </a:prstGeom>
              <a:solidFill>
                <a:srgbClr val="2D2DB9">
                  <a:lumMod val="20000"/>
                  <a:lumOff val="80000"/>
                </a:srgbClr>
              </a:solidFill>
              <a:ln w="9525" cap="flat" cmpd="sng" algn="ctr">
                <a:solidFill>
                  <a:srgbClr val="2D2DB9">
                    <a:lumMod val="60000"/>
                    <a:lumOff val="40000"/>
                  </a:srgbClr>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defRPr/>
                </a:pPr>
                <a:r>
                  <a:rPr lang="en-US" sz="1200" b="1" dirty="0" smtClean="0">
                    <a:solidFill>
                      <a:srgbClr val="000000"/>
                    </a:solidFill>
                    <a:latin typeface="Times New Roman" pitchFamily="18" charset="0"/>
                  </a:rPr>
                  <a:t>Contract</a:t>
                </a:r>
              </a:p>
              <a:p>
                <a:pPr algn="ctr">
                  <a:defRPr/>
                </a:pPr>
                <a:r>
                  <a:rPr lang="en-US" sz="1200" dirty="0" smtClean="0">
                    <a:solidFill>
                      <a:srgbClr val="000000"/>
                    </a:solidFill>
                    <a:latin typeface="Times New Roman" pitchFamily="18" charset="0"/>
                  </a:rPr>
                  <a:t>Requirements</a:t>
                </a:r>
                <a:endParaRPr lang="en-US" sz="1200" dirty="0">
                  <a:solidFill>
                    <a:srgbClr val="000000"/>
                  </a:solidFill>
                  <a:latin typeface="Times New Roman" pitchFamily="18" charset="0"/>
                </a:endParaRPr>
              </a:p>
            </p:txBody>
          </p:sp>
          <p:sp>
            <p:nvSpPr>
              <p:cNvPr id="74" name="Right Arrow 73"/>
              <p:cNvSpPr/>
              <p:nvPr/>
            </p:nvSpPr>
            <p:spPr bwMode="auto">
              <a:xfrm>
                <a:off x="4112007" y="3983278"/>
                <a:ext cx="880484" cy="247670"/>
              </a:xfrm>
              <a:prstGeom prst="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66" name="Rounded Rectangle 65"/>
              <p:cNvSpPr/>
              <p:nvPr/>
            </p:nvSpPr>
            <p:spPr bwMode="auto">
              <a:xfrm>
                <a:off x="3189127" y="3835071"/>
                <a:ext cx="1282601" cy="915770"/>
              </a:xfrm>
              <a:prstGeom prst="roundRect">
                <a:avLst/>
              </a:prstGeom>
              <a:solidFill>
                <a:srgbClr val="2D2DB9">
                  <a:lumMod val="20000"/>
                  <a:lumOff val="80000"/>
                </a:srgbClr>
              </a:solidFill>
              <a:ln w="9525" cap="flat" cmpd="sng" algn="ctr">
                <a:solidFill>
                  <a:srgbClr val="2D2DB9">
                    <a:lumMod val="60000"/>
                    <a:lumOff val="40000"/>
                  </a:srgbClr>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a:defRPr/>
                </a:pPr>
                <a:r>
                  <a:rPr lang="en-US" sz="1200" b="1" dirty="0" smtClean="0">
                    <a:solidFill>
                      <a:srgbClr val="000000"/>
                    </a:solidFill>
                    <a:latin typeface="Times New Roman" pitchFamily="18" charset="0"/>
                  </a:rPr>
                  <a:t>Business</a:t>
                </a:r>
              </a:p>
              <a:p>
                <a:pPr algn="ctr">
                  <a:defRPr/>
                </a:pPr>
                <a:r>
                  <a:rPr lang="en-US" sz="1200" b="1" dirty="0" smtClean="0">
                    <a:solidFill>
                      <a:srgbClr val="000000"/>
                    </a:solidFill>
                    <a:latin typeface="Times New Roman" pitchFamily="18" charset="0"/>
                  </a:rPr>
                  <a:t>Capabilities  </a:t>
                </a:r>
                <a:r>
                  <a:rPr lang="en-US" sz="1200" dirty="0" smtClean="0">
                    <a:solidFill>
                      <a:srgbClr val="000000"/>
                    </a:solidFill>
                    <a:latin typeface="Times New Roman" pitchFamily="18" charset="0"/>
                  </a:rPr>
                  <a:t>Constrained Requirements</a:t>
                </a:r>
                <a:endParaRPr lang="en-US" sz="1200" dirty="0">
                  <a:solidFill>
                    <a:srgbClr val="000000"/>
                  </a:solidFill>
                  <a:latin typeface="Times New Roman" pitchFamily="18" charset="0"/>
                </a:endParaRPr>
              </a:p>
            </p:txBody>
          </p:sp>
          <p:sp>
            <p:nvSpPr>
              <p:cNvPr id="81" name="Rounded Rectangle 80"/>
              <p:cNvSpPr/>
              <p:nvPr/>
            </p:nvSpPr>
            <p:spPr bwMode="auto">
              <a:xfrm>
                <a:off x="5010159" y="5192514"/>
                <a:ext cx="1282601" cy="640080"/>
              </a:xfrm>
              <a:prstGeom prst="roundRect">
                <a:avLst/>
              </a:prstGeom>
              <a:solidFill>
                <a:srgbClr val="2D2DB9">
                  <a:lumMod val="20000"/>
                  <a:lumOff val="80000"/>
                </a:srgbClr>
              </a:solidFill>
              <a:ln w="9525" cap="flat" cmpd="sng" algn="ctr">
                <a:solidFill>
                  <a:srgbClr val="2D2DB9">
                    <a:lumMod val="60000"/>
                    <a:lumOff val="40000"/>
                  </a:srgbClr>
                </a:solidFill>
                <a:prstDash val="solid"/>
                <a:round/>
                <a:headEnd type="none" w="sm" len="sm"/>
                <a:tailEnd type="none" w="sm" len="sm"/>
              </a:ln>
              <a:effectLst/>
            </p:spPr>
            <p:txBody>
              <a:bodyPr vert="horz" wrap="square" lIns="0" tIns="45720" rIns="0" bIns="45720" numCol="1" rtlCol="0" anchor="ctr" anchorCtr="0" compatLnSpc="1">
                <a:prstTxWarp prst="textNoShape">
                  <a:avLst/>
                </a:prstTxWarp>
              </a:bodyPr>
              <a:lstStyle/>
              <a:p>
                <a:pPr algn="ctr">
                  <a:defRPr/>
                </a:pPr>
                <a:r>
                  <a:rPr lang="en-US" sz="1200" b="1" dirty="0" smtClean="0">
                    <a:solidFill>
                      <a:srgbClr val="000000"/>
                    </a:solidFill>
                    <a:latin typeface="Times New Roman" pitchFamily="18" charset="0"/>
                  </a:rPr>
                  <a:t>Non-Acquisition Program</a:t>
                </a:r>
                <a:r>
                  <a:rPr lang="en-US" sz="1200" dirty="0" smtClean="0">
                    <a:solidFill>
                      <a:srgbClr val="000000"/>
                    </a:solidFill>
                    <a:latin typeface="Times New Roman" pitchFamily="18" charset="0"/>
                  </a:rPr>
                  <a:t> Requirements</a:t>
                </a:r>
                <a:endParaRPr lang="en-US" sz="1200" dirty="0">
                  <a:solidFill>
                    <a:srgbClr val="000000"/>
                  </a:solidFill>
                  <a:latin typeface="Times New Roman" pitchFamily="18" charset="0"/>
                </a:endParaRPr>
              </a:p>
            </p:txBody>
          </p:sp>
          <p:sp>
            <p:nvSpPr>
              <p:cNvPr id="2" name="Curved Right Arrow 1"/>
              <p:cNvSpPr/>
              <p:nvPr/>
            </p:nvSpPr>
            <p:spPr bwMode="auto">
              <a:xfrm>
                <a:off x="319960" y="2613417"/>
                <a:ext cx="552644" cy="1453969"/>
              </a:xfrm>
              <a:prstGeom prst="curved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44" name="Curved Right Arrow 43"/>
              <p:cNvSpPr/>
              <p:nvPr/>
            </p:nvSpPr>
            <p:spPr bwMode="auto">
              <a:xfrm>
                <a:off x="2727318" y="2590800"/>
                <a:ext cx="552644" cy="1453969"/>
              </a:xfrm>
              <a:prstGeom prst="curved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sp>
            <p:nvSpPr>
              <p:cNvPr id="53" name="Curved Right Arrow 52"/>
              <p:cNvSpPr/>
              <p:nvPr/>
            </p:nvSpPr>
            <p:spPr bwMode="auto">
              <a:xfrm rot="10395030">
                <a:off x="4285514" y="2501871"/>
                <a:ext cx="552644" cy="1453969"/>
              </a:xfrm>
              <a:prstGeom prst="curvedRightArrow">
                <a:avLst/>
              </a:prstGeom>
              <a:solidFill>
                <a:schemeClr val="accent1"/>
              </a:solidFill>
              <a:ln w="9525"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sz="2400" dirty="0" smtClean="0">
                  <a:solidFill>
                    <a:srgbClr val="000000"/>
                  </a:solidFill>
                  <a:latin typeface="Times New Roman" pitchFamily="18" charset="0"/>
                </a:endParaRPr>
              </a:p>
            </p:txBody>
          </p:sp>
        </p:grpSp>
      </p:grpSp>
      <p:cxnSp>
        <p:nvCxnSpPr>
          <p:cNvPr id="10" name="Straight Connector 9"/>
          <p:cNvCxnSpPr/>
          <p:nvPr/>
        </p:nvCxnSpPr>
        <p:spPr bwMode="auto">
          <a:xfrm flipH="1">
            <a:off x="4510698" y="2618096"/>
            <a:ext cx="2534177" cy="1133025"/>
          </a:xfrm>
          <a:prstGeom prst="line">
            <a:avLst/>
          </a:prstGeom>
          <a:solidFill>
            <a:schemeClr val="accent1"/>
          </a:solidFill>
          <a:ln w="9525" cap="flat" cmpd="sng" algn="ctr">
            <a:solidFill>
              <a:schemeClr val="tx1"/>
            </a:solidFill>
            <a:prstDash val="dash"/>
            <a:round/>
            <a:headEnd type="none" w="sm" len="sm"/>
            <a:tailEnd type="none" w="sm" len="sm"/>
          </a:ln>
          <a:effectLst/>
        </p:spPr>
      </p:cxnSp>
      <p:cxnSp>
        <p:nvCxnSpPr>
          <p:cNvPr id="56" name="Straight Connector 55"/>
          <p:cNvCxnSpPr/>
          <p:nvPr/>
        </p:nvCxnSpPr>
        <p:spPr bwMode="auto">
          <a:xfrm flipH="1">
            <a:off x="8458200" y="2666294"/>
            <a:ext cx="647700" cy="2874697"/>
          </a:xfrm>
          <a:prstGeom prst="line">
            <a:avLst/>
          </a:prstGeom>
          <a:solidFill>
            <a:schemeClr val="accent1"/>
          </a:solidFill>
          <a:ln w="9525" cap="flat" cmpd="sng" algn="ctr">
            <a:solidFill>
              <a:schemeClr val="tx1"/>
            </a:solidFill>
            <a:prstDash val="dash"/>
            <a:round/>
            <a:headEnd type="none" w="sm" len="sm"/>
            <a:tailEnd type="none" w="sm" len="sm"/>
          </a:ln>
          <a:effectLst/>
        </p:spPr>
      </p:cxnSp>
      <p:sp>
        <p:nvSpPr>
          <p:cNvPr id="45" name="Slide Number Placeholder 5"/>
          <p:cNvSpPr>
            <a:spLocks noGrp="1"/>
          </p:cNvSpPr>
          <p:nvPr>
            <p:ph type="sldNum" sz="quarter" idx="4294967295"/>
          </p:nvPr>
        </p:nvSpPr>
        <p:spPr>
          <a:xfrm>
            <a:off x="6799036" y="6461125"/>
            <a:ext cx="1905000" cy="304800"/>
          </a:xfrm>
          <a:prstGeom prst="rect">
            <a:avLst/>
          </a:prstGeom>
          <a:noFill/>
        </p:spPr>
        <p:txBody>
          <a:bodyPr/>
          <a:lstStyle/>
          <a:p>
            <a:fld id="{AF9E3BFB-47BA-4B92-8279-02DB1B663620}" type="slidenum">
              <a:rPr lang="en-US" sz="1200" smtClean="0">
                <a:solidFill>
                  <a:srgbClr val="000000"/>
                </a:solidFill>
              </a:rPr>
              <a:pPr/>
              <a:t>11</a:t>
            </a:fld>
            <a:endParaRPr lang="en-US" sz="1200" dirty="0" smtClean="0">
              <a:solidFill>
                <a:srgbClr val="000000"/>
              </a:solidFill>
            </a:endParaRPr>
          </a:p>
        </p:txBody>
      </p:sp>
      <p:sp>
        <p:nvSpPr>
          <p:cNvPr id="57" name="Date Placeholder 3"/>
          <p:cNvSpPr txBox="1">
            <a:spLocks/>
          </p:cNvSpPr>
          <p:nvPr/>
        </p:nvSpPr>
        <p:spPr>
          <a:xfrm>
            <a:off x="221120" y="6400800"/>
            <a:ext cx="2133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200" dirty="0" smtClean="0">
                <a:latin typeface="+mn-lt"/>
              </a:rPr>
              <a:t>10/31/2013</a:t>
            </a:r>
            <a:endParaRPr lang="en-US" sz="1200" dirty="0">
              <a:latin typeface="+mn-lt"/>
            </a:endParaRPr>
          </a:p>
        </p:txBody>
      </p:sp>
      <p:sp>
        <p:nvSpPr>
          <p:cNvPr id="58" name="Footer Placeholder 4"/>
          <p:cNvSpPr txBox="1">
            <a:spLocks/>
          </p:cNvSpPr>
          <p:nvPr/>
        </p:nvSpPr>
        <p:spPr>
          <a:xfrm>
            <a:off x="3124200" y="6356350"/>
            <a:ext cx="28956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1200" smtClean="0">
                <a:latin typeface="+mn-lt"/>
              </a:rPr>
              <a:t>OPP ePMO</a:t>
            </a:r>
            <a:endParaRPr lang="en-US" sz="1200" dirty="0">
              <a:latin typeface="+mn-lt"/>
            </a:endParaRPr>
          </a:p>
        </p:txBody>
      </p:sp>
    </p:spTree>
    <p:extLst>
      <p:ext uri="{BB962C8B-B14F-4D97-AF65-F5344CB8AC3E}">
        <p14:creationId xmlns:p14="http://schemas.microsoft.com/office/powerpoint/2010/main" val="408202976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48866" y="146674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Questions</a:t>
            </a:r>
            <a:endParaRPr lang="en-US" i="1" dirty="0"/>
          </a:p>
        </p:txBody>
      </p:sp>
      <p:sp>
        <p:nvSpPr>
          <p:cNvPr id="11" name="Content Placeholder 10"/>
          <p:cNvSpPr>
            <a:spLocks noGrp="1"/>
          </p:cNvSpPr>
          <p:nvPr>
            <p:ph idx="1"/>
          </p:nvPr>
        </p:nvSpPr>
        <p:spPr>
          <a:xfrm>
            <a:off x="419100" y="2209800"/>
            <a:ext cx="8229600" cy="4525963"/>
          </a:xfrm>
        </p:spPr>
        <p:txBody>
          <a:bodyPr/>
          <a:lstStyle/>
          <a:p>
            <a:pPr marL="0" indent="0" algn="ctr">
              <a:buNone/>
            </a:pPr>
            <a:r>
              <a:rPr lang="en-US" sz="15000" b="1" dirty="0" smtClean="0"/>
              <a:t>?</a:t>
            </a:r>
          </a:p>
        </p:txBody>
      </p:sp>
    </p:spTree>
    <p:extLst>
      <p:ext uri="{BB962C8B-B14F-4D97-AF65-F5344CB8AC3E}">
        <p14:creationId xmlns:p14="http://schemas.microsoft.com/office/powerpoint/2010/main" val="384103593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723549"/>
          </a:xfrm>
          <a:prstGeom prst="rect">
            <a:avLst/>
          </a:prstGeom>
          <a:noFill/>
        </p:spPr>
        <p:txBody>
          <a:bodyPr wrap="square" rtlCol="0">
            <a:spAutoFit/>
          </a:bodyPr>
          <a:lstStyle/>
          <a:p>
            <a:pPr algn="ctr"/>
            <a:r>
              <a:rPr lang="en-US" sz="2000" i="1" dirty="0" smtClean="0">
                <a:solidFill>
                  <a:schemeClr val="tx2">
                    <a:lumMod val="75000"/>
                  </a:schemeClr>
                </a:solidFill>
                <a:latin typeface="Arial Black" pitchFamily="34" charset="0"/>
                <a:cs typeface="Arial" pitchFamily="34" charset="0"/>
              </a:rPr>
              <a:t>David Elizalde, Michelle Smith, and Doris Richardson</a:t>
            </a:r>
          </a:p>
          <a:p>
            <a:pPr algn="ctr"/>
            <a:endParaRPr lang="en-US" sz="2000" i="1" dirty="0" smtClean="0">
              <a:solidFill>
                <a:schemeClr val="tx2">
                  <a:lumMod val="75000"/>
                </a:schemeClr>
              </a:solidFill>
              <a:latin typeface="Arial Black" pitchFamily="34" charset="0"/>
              <a:cs typeface="Arial" pitchFamily="34" charset="0"/>
            </a:endParaRPr>
          </a:p>
          <a:p>
            <a:pPr algn="ctr"/>
            <a:r>
              <a:rPr lang="en-US" sz="2200" i="1" dirty="0" smtClean="0">
                <a:solidFill>
                  <a:schemeClr val="tx2">
                    <a:lumMod val="75000"/>
                  </a:schemeClr>
                </a:solidFill>
                <a:latin typeface="Arial Black" pitchFamily="34" charset="0"/>
                <a:cs typeface="Arial" pitchFamily="34" charset="0"/>
              </a:rPr>
              <a:t>VHA Office of Procurement and Logistics</a:t>
            </a:r>
            <a:r>
              <a:rPr lang="en-US" sz="2200" dirty="0" smtClean="0">
                <a:solidFill>
                  <a:schemeClr val="tx2">
                    <a:lumMod val="75000"/>
                  </a:schemeClr>
                </a:solidFill>
                <a:latin typeface="Arial Black" pitchFamily="34" charset="0"/>
                <a:cs typeface="Arial" pitchFamily="34" charset="0"/>
              </a:rPr>
              <a:t/>
            </a:r>
            <a:br>
              <a:rPr lang="en-US" sz="2200" dirty="0" smtClean="0">
                <a:solidFill>
                  <a:schemeClr val="tx2">
                    <a:lumMod val="75000"/>
                  </a:schemeClr>
                </a:solidFill>
                <a:latin typeface="Arial Black" pitchFamily="34" charset="0"/>
                <a:cs typeface="Arial" pitchFamily="34" charset="0"/>
              </a:rPr>
            </a:br>
            <a:r>
              <a:rPr lang="en-US" sz="2200" dirty="0" smtClean="0">
                <a:solidFill>
                  <a:schemeClr val="tx2">
                    <a:lumMod val="75000"/>
                  </a:schemeClr>
                </a:solidFill>
                <a:latin typeface="Arial Black" pitchFamily="34" charset="0"/>
                <a:cs typeface="Arial" pitchFamily="34" charset="0"/>
              </a:rPr>
              <a:t>November </a:t>
            </a:r>
            <a:r>
              <a:rPr lang="en-US" sz="2200" dirty="0">
                <a:solidFill>
                  <a:schemeClr val="tx2">
                    <a:lumMod val="75000"/>
                  </a:schemeClr>
                </a:solidFill>
                <a:latin typeface="Arial Black" pitchFamily="34" charset="0"/>
                <a:cs typeface="Arial" pitchFamily="34" charset="0"/>
              </a:rPr>
              <a:t>6</a:t>
            </a:r>
            <a:r>
              <a:rPr lang="en-US" sz="2200" dirty="0" smtClean="0">
                <a:solidFill>
                  <a:schemeClr val="tx2">
                    <a:lumMod val="75000"/>
                  </a:schemeClr>
                </a:solidFill>
                <a:latin typeface="Arial Black" pitchFamily="34" charset="0"/>
                <a:cs typeface="Arial" pitchFamily="34" charset="0"/>
              </a:rPr>
              <a:t>, 2013</a:t>
            </a:r>
            <a:r>
              <a:rPr lang="en-US" sz="2200" dirty="0" smtClean="0">
                <a:latin typeface="Arial Black" pitchFamily="34" charset="0"/>
              </a:rPr>
              <a:t/>
            </a:r>
            <a:br>
              <a:rPr lang="en-US" sz="2200" dirty="0" smtClean="0">
                <a:latin typeface="Arial Black" pitchFamily="34" charset="0"/>
              </a:rPr>
            </a:br>
            <a:endParaRPr lang="en-US" sz="2200" dirty="0">
              <a:latin typeface="Arial Black" pitchFamily="34" charset="0"/>
            </a:endParaRPr>
          </a:p>
        </p:txBody>
      </p:sp>
    </p:spTree>
    <p:extLst>
      <p:ext uri="{BB962C8B-B14F-4D97-AF65-F5344CB8AC3E}">
        <p14:creationId xmlns:p14="http://schemas.microsoft.com/office/powerpoint/2010/main" val="155322051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112</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pPr lvl="1"/>
            <a:r>
              <a:rPr lang="en-US" dirty="0" smtClean="0"/>
              <a:t>Background/Bio</a:t>
            </a:r>
            <a:endParaRPr lang="en-US" dirty="0"/>
          </a:p>
          <a:p>
            <a:pPr lvl="1"/>
            <a:r>
              <a:rPr lang="en-US" dirty="0" smtClean="0"/>
              <a:t>Major Program(s) Summary</a:t>
            </a:r>
          </a:p>
          <a:p>
            <a:pPr lvl="1"/>
            <a:r>
              <a:rPr lang="en-US" dirty="0" smtClean="0"/>
              <a:t>Upcoming Acquisition/Opportunities</a:t>
            </a:r>
          </a:p>
          <a:p>
            <a:pPr lvl="1"/>
            <a:r>
              <a:rPr lang="en-US" dirty="0" smtClean="0"/>
              <a:t>Questions</a:t>
            </a:r>
          </a:p>
          <a:p>
            <a:pPr lvl="1"/>
            <a:endParaRPr lang="en-US" dirty="0"/>
          </a:p>
        </p:txBody>
      </p:sp>
    </p:spTree>
    <p:extLst>
      <p:ext uri="{BB962C8B-B14F-4D97-AF65-F5344CB8AC3E}">
        <p14:creationId xmlns:p14="http://schemas.microsoft.com/office/powerpoint/2010/main" val="311717554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solidFill>
                  <a:prstClr val="black">
                    <a:tint val="75000"/>
                  </a:prstClr>
                </a:solidFill>
              </a:rPr>
              <a:pPr>
                <a:defRPr/>
              </a:pPr>
              <a:t>113</a:t>
            </a:fld>
            <a:endParaRPr lang="en-US" dirty="0">
              <a:solidFill>
                <a:prstClr val="black">
                  <a:tint val="75000"/>
                </a:prstClr>
              </a:solidFill>
            </a:endParaRPr>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Background/Bio</a:t>
            </a:r>
            <a:endParaRPr lang="en-US" dirty="0"/>
          </a:p>
        </p:txBody>
      </p:sp>
      <p:sp>
        <p:nvSpPr>
          <p:cNvPr id="11" name="Content Placeholder 10"/>
          <p:cNvSpPr>
            <a:spLocks noGrp="1"/>
          </p:cNvSpPr>
          <p:nvPr>
            <p:ph idx="1"/>
          </p:nvPr>
        </p:nvSpPr>
        <p:spPr/>
        <p:txBody>
          <a:bodyPr/>
          <a:lstStyle/>
          <a:p>
            <a:pPr>
              <a:buNone/>
            </a:pPr>
            <a:r>
              <a:rPr lang="en-US" sz="2400" dirty="0" smtClean="0"/>
              <a:t>Who Are We?</a:t>
            </a:r>
          </a:p>
          <a:p>
            <a:pPr>
              <a:buNone/>
            </a:pPr>
            <a:r>
              <a:rPr lang="en-US" sz="2400" dirty="0" smtClean="0"/>
              <a:t>1. David Elizalde</a:t>
            </a:r>
          </a:p>
          <a:p>
            <a:pPr lvl="1"/>
            <a:r>
              <a:rPr lang="en-US" sz="2400" dirty="0" smtClean="0"/>
              <a:t>Deputy Chief Logistics Officer</a:t>
            </a:r>
          </a:p>
          <a:p>
            <a:pPr marL="0" indent="0">
              <a:buNone/>
            </a:pPr>
            <a:r>
              <a:rPr lang="en-US" sz="2400" dirty="0" smtClean="0"/>
              <a:t>2. Michelle Smith</a:t>
            </a:r>
          </a:p>
          <a:p>
            <a:pPr lvl="1"/>
            <a:r>
              <a:rPr lang="en-US" sz="2400" dirty="0" smtClean="0"/>
              <a:t>Medical PMO, Program Manager</a:t>
            </a:r>
          </a:p>
          <a:p>
            <a:pPr marL="0" indent="0">
              <a:buNone/>
            </a:pPr>
            <a:r>
              <a:rPr lang="en-US" sz="2400" dirty="0" smtClean="0"/>
              <a:t>3. Doris Richardson</a:t>
            </a:r>
          </a:p>
          <a:p>
            <a:pPr lvl="1"/>
            <a:r>
              <a:rPr lang="en-US" sz="2400" dirty="0" smtClean="0"/>
              <a:t>Surgical/Clinical Support PMO, Program Manager</a:t>
            </a:r>
          </a:p>
          <a:p>
            <a:pPr marL="457200" lvl="1" indent="0">
              <a:buNone/>
            </a:pPr>
            <a:endParaRPr lang="en-US" sz="2400" dirty="0" smtClean="0"/>
          </a:p>
          <a:p>
            <a:pPr marL="0" indent="0">
              <a:buNone/>
            </a:pPr>
            <a:r>
              <a:rPr lang="en-US" sz="1800" dirty="0" smtClean="0"/>
              <a:t>Organization: VHA Office of Procurement and Logistics, Program Executive Office</a:t>
            </a:r>
          </a:p>
          <a:p>
            <a:pPr marL="457200" lvl="1" indent="0">
              <a:buNone/>
            </a:pPr>
            <a:endParaRPr lang="en-US" dirty="0"/>
          </a:p>
        </p:txBody>
      </p:sp>
    </p:spTree>
    <p:extLst>
      <p:ext uri="{BB962C8B-B14F-4D97-AF65-F5344CB8AC3E}">
        <p14:creationId xmlns:p14="http://schemas.microsoft.com/office/powerpoint/2010/main" val="4986102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66800" y="381000"/>
            <a:ext cx="8229600" cy="533400"/>
          </a:xfrm>
        </p:spPr>
        <p:txBody>
          <a:bodyPr>
            <a:normAutofit/>
          </a:bodyPr>
          <a:lstStyle/>
          <a:p>
            <a:pPr algn="ctr" eaLnBrk="1" hangingPunct="1"/>
            <a:r>
              <a:rPr lang="en-US" sz="2400" dirty="0" smtClean="0">
                <a:solidFill>
                  <a:schemeClr val="tx2"/>
                </a:solidFill>
                <a:latin typeface="Arial Black" pitchFamily="34" charset="0"/>
                <a:cs typeface="Arial" pitchFamily="34" charset="0"/>
              </a:rPr>
              <a:t>What Is a Program Executive Office?</a:t>
            </a:r>
          </a:p>
        </p:txBody>
      </p:sp>
      <p:sp>
        <p:nvSpPr>
          <p:cNvPr id="15363" name="Rectangle 3"/>
          <p:cNvSpPr>
            <a:spLocks noGrp="1" noChangeArrowheads="1"/>
          </p:cNvSpPr>
          <p:nvPr>
            <p:ph idx="1"/>
          </p:nvPr>
        </p:nvSpPr>
        <p:spPr>
          <a:xfrm>
            <a:off x="457200" y="1524000"/>
            <a:ext cx="8229600" cy="4449763"/>
          </a:xfrm>
        </p:spPr>
        <p:txBody>
          <a:bodyPr>
            <a:normAutofit fontScale="92500" lnSpcReduction="20000"/>
          </a:bodyPr>
          <a:lstStyle/>
          <a:p>
            <a:endParaRPr lang="en-US" sz="1800" b="1" dirty="0" smtClean="0"/>
          </a:p>
          <a:p>
            <a:pPr>
              <a:buFont typeface="Wingdings" pitchFamily="2" charset="2"/>
              <a:buChar char="v"/>
            </a:pPr>
            <a:r>
              <a:rPr lang="en-US" sz="2400" b="1" dirty="0" smtClean="0">
                <a:cs typeface="Arial" pitchFamily="34" charset="0"/>
              </a:rPr>
              <a:t>The PEO was designed to:</a:t>
            </a:r>
          </a:p>
          <a:p>
            <a:pPr lvl="1">
              <a:buFont typeface="Courier New" pitchFamily="49" charset="0"/>
              <a:buChar char="o"/>
            </a:pPr>
            <a:r>
              <a:rPr lang="en-US" sz="2400" b="0" dirty="0" smtClean="0">
                <a:cs typeface="Arial" pitchFamily="34" charset="0"/>
              </a:rPr>
              <a:t>Optimize products/services while streamlining the use of resources</a:t>
            </a:r>
          </a:p>
          <a:p>
            <a:pPr lvl="1">
              <a:buFont typeface="Courier New" pitchFamily="49" charset="0"/>
              <a:buChar char="o"/>
            </a:pPr>
            <a:r>
              <a:rPr lang="en-US" sz="2400" b="0" dirty="0" smtClean="0">
                <a:cs typeface="Arial" pitchFamily="34" charset="0"/>
              </a:rPr>
              <a:t>Reduce program risk</a:t>
            </a:r>
          </a:p>
          <a:p>
            <a:pPr lvl="1">
              <a:buFont typeface="Courier New" pitchFamily="49" charset="0"/>
              <a:buChar char="o"/>
            </a:pPr>
            <a:r>
              <a:rPr lang="en-US" sz="2400" b="0" dirty="0" smtClean="0">
                <a:cs typeface="Arial" pitchFamily="34" charset="0"/>
              </a:rPr>
              <a:t>Minimize program cost by:</a:t>
            </a:r>
          </a:p>
          <a:p>
            <a:pPr lvl="2">
              <a:buFont typeface="Courier New" pitchFamily="49" charset="0"/>
              <a:buChar char="o"/>
            </a:pPr>
            <a:r>
              <a:rPr lang="en-US" b="0" dirty="0" smtClean="0">
                <a:cs typeface="Arial" pitchFamily="34" charset="0"/>
              </a:rPr>
              <a:t>Implementing VHA wide procurements</a:t>
            </a:r>
          </a:p>
          <a:p>
            <a:pPr lvl="2">
              <a:buFont typeface="Courier New" pitchFamily="49" charset="0"/>
              <a:buChar char="o"/>
            </a:pPr>
            <a:r>
              <a:rPr lang="en-US" b="0" dirty="0" smtClean="0">
                <a:cs typeface="Arial" pitchFamily="34" charset="0"/>
              </a:rPr>
              <a:t>Reducing duplication</a:t>
            </a:r>
          </a:p>
          <a:p>
            <a:pPr lvl="2">
              <a:buFont typeface="Courier New" pitchFamily="49" charset="0"/>
              <a:buChar char="o"/>
            </a:pPr>
            <a:r>
              <a:rPr lang="en-US" b="0" dirty="0" smtClean="0">
                <a:cs typeface="Arial" pitchFamily="34" charset="0"/>
              </a:rPr>
              <a:t>Leveraging resources (people, technology, and communication</a:t>
            </a:r>
            <a:r>
              <a:rPr lang="en-US" sz="1600" b="0" dirty="0" smtClean="0">
                <a:latin typeface="Arial" pitchFamily="34" charset="0"/>
                <a:cs typeface="Arial" pitchFamily="34" charset="0"/>
              </a:rPr>
              <a:t>)</a:t>
            </a:r>
          </a:p>
          <a:p>
            <a:pPr marL="231775" indent="-231775" eaLnBrk="1" hangingPunct="1">
              <a:lnSpc>
                <a:spcPct val="90000"/>
              </a:lnSpc>
            </a:pPr>
            <a:endParaRPr lang="en-US" b="1" dirty="0" smtClean="0">
              <a:latin typeface="Times New Roman" pitchFamily="18" charset="0"/>
              <a:cs typeface="Times New Roman" pitchFamily="18" charset="0"/>
            </a:endParaRPr>
          </a:p>
          <a:p>
            <a:pPr marL="231775" indent="-231775" eaLnBrk="1" hangingPunct="1">
              <a:lnSpc>
                <a:spcPct val="90000"/>
              </a:lnSpc>
              <a:buNone/>
            </a:pPr>
            <a:r>
              <a:rPr lang="en-US" b="1" dirty="0" smtClean="0"/>
              <a:t/>
            </a:r>
            <a:br>
              <a:rPr lang="en-US" b="1" dirty="0" smtClean="0"/>
            </a:br>
            <a:endParaRPr lang="en-US" b="1" dirty="0" smtClean="0"/>
          </a:p>
        </p:txBody>
      </p:sp>
      <p:sp>
        <p:nvSpPr>
          <p:cNvPr id="2" name="Slide Number Placeholder 1"/>
          <p:cNvSpPr>
            <a:spLocks noGrp="1"/>
          </p:cNvSpPr>
          <p:nvPr>
            <p:ph type="sldNum" sz="quarter" idx="12"/>
          </p:nvPr>
        </p:nvSpPr>
        <p:spPr/>
        <p:txBody>
          <a:bodyPr/>
          <a:lstStyle/>
          <a:p>
            <a:pPr>
              <a:defRPr/>
            </a:pPr>
            <a:fld id="{1FBA938A-D104-44E0-992E-C539EF93B104}" type="slidenum">
              <a:rPr lang="en-US" smtClean="0">
                <a:solidFill>
                  <a:prstClr val="black">
                    <a:tint val="75000"/>
                  </a:prstClr>
                </a:solidFill>
              </a:rPr>
              <a:pPr>
                <a:defRPr/>
              </a:pPr>
              <a:t>114</a:t>
            </a:fld>
            <a:endParaRPr lang="en-US" dirty="0">
              <a:solidFill>
                <a:prstClr val="black">
                  <a:tint val="75000"/>
                </a:prstClr>
              </a:solidFill>
            </a:endParaRPr>
          </a:p>
        </p:txBody>
      </p:sp>
    </p:spTree>
    <p:extLst>
      <p:ext uri="{BB962C8B-B14F-4D97-AF65-F5344CB8AC3E}">
        <p14:creationId xmlns:p14="http://schemas.microsoft.com/office/powerpoint/2010/main" val="24068586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8229600" cy="1143000"/>
          </a:xfrm>
        </p:spPr>
        <p:txBody>
          <a:bodyPr>
            <a:normAutofit/>
          </a:bodyPr>
          <a:lstStyle/>
          <a:p>
            <a:pPr algn="ctr"/>
            <a:r>
              <a:rPr lang="en-US" sz="2400" dirty="0" smtClean="0">
                <a:solidFill>
                  <a:schemeClr val="tx2"/>
                </a:solidFill>
                <a:latin typeface="Arial Black" pitchFamily="34" charset="0"/>
                <a:cs typeface="Arial" pitchFamily="34" charset="0"/>
              </a:rPr>
              <a:t>What Is A Program Executive Office? Cont.</a:t>
            </a:r>
            <a:endParaRPr lang="en-US" sz="2400" dirty="0">
              <a:solidFill>
                <a:schemeClr val="tx2"/>
              </a:solidFill>
              <a:latin typeface="Arial Black" pitchFamily="34" charset="0"/>
              <a:cs typeface="Arial" pitchFamily="34" charset="0"/>
            </a:endParaRPr>
          </a:p>
        </p:txBody>
      </p:sp>
      <p:sp>
        <p:nvSpPr>
          <p:cNvPr id="3" name="Content Placeholder 2"/>
          <p:cNvSpPr>
            <a:spLocks noGrp="1"/>
          </p:cNvSpPr>
          <p:nvPr>
            <p:ph idx="1"/>
          </p:nvPr>
        </p:nvSpPr>
        <p:spPr/>
        <p:txBody>
          <a:bodyPr>
            <a:noAutofit/>
          </a:bodyPr>
          <a:lstStyle/>
          <a:p>
            <a:pPr eaLnBrk="1" hangingPunct="1">
              <a:lnSpc>
                <a:spcPct val="90000"/>
              </a:lnSpc>
              <a:buFont typeface="Wingdings" pitchFamily="2" charset="2"/>
              <a:buChar char="v"/>
            </a:pPr>
            <a:r>
              <a:rPr lang="en-US" sz="1800" b="0" dirty="0" smtClean="0">
                <a:cs typeface="Arial" pitchFamily="34" charset="0"/>
              </a:rPr>
              <a:t>Allows for the capture and optimization of resources across the enterprise.  The optimization features include a focus on:</a:t>
            </a:r>
          </a:p>
          <a:p>
            <a:pPr marL="231775" indent="-231775" eaLnBrk="1" hangingPunct="1">
              <a:lnSpc>
                <a:spcPct val="90000"/>
              </a:lnSpc>
            </a:pPr>
            <a:endParaRPr lang="en-US" sz="1800" b="0" dirty="0" smtClean="0">
              <a:cs typeface="Arial" pitchFamily="34" charset="0"/>
            </a:endParaRPr>
          </a:p>
          <a:p>
            <a:pPr marL="685800" lvl="1" eaLnBrk="1" hangingPunct="1">
              <a:lnSpc>
                <a:spcPct val="90000"/>
              </a:lnSpc>
              <a:buFont typeface="Courier New" pitchFamily="49" charset="0"/>
              <a:buChar char="o"/>
            </a:pPr>
            <a:r>
              <a:rPr lang="en-US" sz="1800" b="0" dirty="0" smtClean="0">
                <a:cs typeface="Arial" pitchFamily="34" charset="0"/>
              </a:rPr>
              <a:t>Cost – Budgets/Resources allocated for designed tasks</a:t>
            </a:r>
          </a:p>
          <a:p>
            <a:pPr marL="685800" lvl="1" eaLnBrk="1" hangingPunct="1">
              <a:lnSpc>
                <a:spcPct val="90000"/>
              </a:lnSpc>
              <a:buFont typeface="Courier New" pitchFamily="49" charset="0"/>
              <a:buChar char="o"/>
            </a:pPr>
            <a:r>
              <a:rPr lang="en-US" sz="1800" b="0" dirty="0" smtClean="0">
                <a:cs typeface="Arial" pitchFamily="34" charset="0"/>
              </a:rPr>
              <a:t>Schedule – Program schedules with dependencies/effort-based estimates</a:t>
            </a:r>
          </a:p>
          <a:p>
            <a:pPr marL="685800" lvl="1" eaLnBrk="1" hangingPunct="1">
              <a:lnSpc>
                <a:spcPct val="90000"/>
              </a:lnSpc>
              <a:buFont typeface="Courier New" pitchFamily="49" charset="0"/>
              <a:buChar char="o"/>
            </a:pPr>
            <a:r>
              <a:rPr lang="en-US" sz="1800" b="0" dirty="0" smtClean="0">
                <a:cs typeface="Arial" pitchFamily="34" charset="0"/>
              </a:rPr>
              <a:t>Performance – Value added by the developed product</a:t>
            </a:r>
          </a:p>
          <a:p>
            <a:pPr marL="685800" lvl="1" eaLnBrk="1" hangingPunct="1">
              <a:lnSpc>
                <a:spcPct val="90000"/>
              </a:lnSpc>
              <a:buFont typeface="Courier New" pitchFamily="49" charset="0"/>
              <a:buChar char="o"/>
            </a:pPr>
            <a:r>
              <a:rPr lang="en-US" sz="1800" b="0" dirty="0" smtClean="0">
                <a:cs typeface="Arial" pitchFamily="34" charset="0"/>
              </a:rPr>
              <a:t>Strategic Sourcing – Actively manage the Supply Chain for continuous improvement in procuring products and services</a:t>
            </a:r>
          </a:p>
          <a:p>
            <a:pPr marL="685800" lvl="1" eaLnBrk="1" hangingPunct="1">
              <a:lnSpc>
                <a:spcPct val="90000"/>
              </a:lnSpc>
              <a:buFont typeface="Courier New" pitchFamily="49" charset="0"/>
              <a:buChar char="o"/>
            </a:pPr>
            <a:r>
              <a:rPr lang="en-US" sz="1800" b="0" dirty="0" smtClean="0">
                <a:cs typeface="Arial" pitchFamily="34" charset="0"/>
              </a:rPr>
              <a:t>Standardization – Implementing industry standards; developing, compiling and implementing best practices while promoting the use of standard tools/templates; and providing guidance and support to all stakeholders</a:t>
            </a:r>
          </a:p>
          <a:p>
            <a:pPr marL="685800" lvl="1" eaLnBrk="1" hangingPunct="1">
              <a:lnSpc>
                <a:spcPct val="90000"/>
              </a:lnSpc>
              <a:buFont typeface="Courier New" pitchFamily="49" charset="0"/>
              <a:buChar char="o"/>
            </a:pPr>
            <a:r>
              <a:rPr lang="en-US" sz="1800" b="0" dirty="0" smtClean="0">
                <a:cs typeface="Arial" pitchFamily="34" charset="0"/>
              </a:rPr>
              <a:t>Third-Party Activities – Includes partnerships with Service providers aimed at mutually optimizing goals, objectives, and results in a quantitative manner</a:t>
            </a:r>
          </a:p>
          <a:p>
            <a:pPr marL="685800" lvl="1" eaLnBrk="1" hangingPunct="1">
              <a:lnSpc>
                <a:spcPct val="90000"/>
              </a:lnSpc>
              <a:buFont typeface="Courier New" pitchFamily="49" charset="0"/>
              <a:buChar char="o"/>
            </a:pPr>
            <a:r>
              <a:rPr lang="en-US" sz="1800" b="0" dirty="0" smtClean="0">
                <a:cs typeface="Arial" pitchFamily="34" charset="0"/>
              </a:rPr>
              <a:t>Metric Based Reporting</a:t>
            </a:r>
          </a:p>
          <a:p>
            <a:pPr marL="685800" lvl="1" eaLnBrk="1" hangingPunct="1">
              <a:lnSpc>
                <a:spcPct val="90000"/>
              </a:lnSpc>
              <a:buFont typeface="Courier New" pitchFamily="49" charset="0"/>
              <a:buChar char="o"/>
            </a:pPr>
            <a:r>
              <a:rPr lang="en-US" sz="1800" b="0" dirty="0" smtClean="0">
                <a:cs typeface="Arial" pitchFamily="34" charset="0"/>
              </a:rPr>
              <a:t>Supply Chain Management</a:t>
            </a:r>
            <a:endParaRPr lang="en-US" sz="1800" b="0" dirty="0">
              <a:cs typeface="Arial" pitchFamily="34" charset="0"/>
            </a:endParaRPr>
          </a:p>
        </p:txBody>
      </p:sp>
      <p:sp>
        <p:nvSpPr>
          <p:cNvPr id="4" name="Slide Number Placeholder 3"/>
          <p:cNvSpPr>
            <a:spLocks noGrp="1"/>
          </p:cNvSpPr>
          <p:nvPr>
            <p:ph type="sldNum" sz="quarter" idx="12"/>
          </p:nvPr>
        </p:nvSpPr>
        <p:spPr/>
        <p:txBody>
          <a:bodyPr/>
          <a:lstStyle/>
          <a:p>
            <a:pPr>
              <a:defRPr/>
            </a:pPr>
            <a:fld id="{1FBA938A-D104-44E0-992E-C539EF93B104}" type="slidenum">
              <a:rPr lang="en-US" smtClean="0">
                <a:solidFill>
                  <a:prstClr val="black">
                    <a:tint val="75000"/>
                  </a:prstClr>
                </a:solidFill>
              </a:rPr>
              <a:pPr>
                <a:defRPr/>
              </a:pPr>
              <a:t>115</a:t>
            </a:fld>
            <a:endParaRPr lang="en-US" dirty="0">
              <a:solidFill>
                <a:prstClr val="black">
                  <a:tint val="75000"/>
                </a:prstClr>
              </a:solidFill>
            </a:endParaRPr>
          </a:p>
        </p:txBody>
      </p:sp>
    </p:spTree>
    <p:extLst>
      <p:ext uri="{BB962C8B-B14F-4D97-AF65-F5344CB8AC3E}">
        <p14:creationId xmlns:p14="http://schemas.microsoft.com/office/powerpoint/2010/main" val="41884540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200" dirty="0" smtClean="0">
                <a:solidFill>
                  <a:srgbClr val="002060"/>
                </a:solidFill>
                <a:latin typeface="Arial Black" pitchFamily="34" charset="0"/>
                <a:ea typeface="Tahoma" pitchFamily="34" charset="0"/>
                <a:cs typeface="Tahoma" pitchFamily="34" charset="0"/>
              </a:rPr>
              <a:t>Overall FY13 PEO Summary Performance Metrics</a:t>
            </a:r>
            <a:endParaRPr lang="en-US" sz="2200" dirty="0">
              <a:solidFill>
                <a:srgbClr val="002060"/>
              </a:solidFill>
              <a:latin typeface="Arial Black" pitchFamily="34" charset="0"/>
              <a:ea typeface="Tahoma" pitchFamily="34" charset="0"/>
              <a:cs typeface="Tahoma" pitchFamily="34" charset="0"/>
            </a:endParaRPr>
          </a:p>
        </p:txBody>
      </p:sp>
      <p:sp>
        <p:nvSpPr>
          <p:cNvPr id="3" name="Content Placeholder 2"/>
          <p:cNvSpPr>
            <a:spLocks noGrp="1"/>
          </p:cNvSpPr>
          <p:nvPr>
            <p:ph idx="1"/>
          </p:nvPr>
        </p:nvSpPr>
        <p:spPr>
          <a:xfrm>
            <a:off x="457200" y="1352844"/>
            <a:ext cx="8229600" cy="4711585"/>
          </a:xfrm>
        </p:spPr>
        <p:txBody>
          <a:bodyPr>
            <a:noAutofit/>
          </a:bodyPr>
          <a:lstStyle/>
          <a:p>
            <a:pPr>
              <a:spcBef>
                <a:spcPts val="600"/>
              </a:spcBef>
            </a:pPr>
            <a:endParaRPr lang="en-US" dirty="0" smtClean="0"/>
          </a:p>
          <a:p>
            <a:pPr algn="ctr">
              <a:spcBef>
                <a:spcPts val="600"/>
              </a:spcBef>
            </a:pPr>
            <a:endParaRPr lang="en-US" dirty="0" smtClean="0"/>
          </a:p>
          <a:p>
            <a:pPr>
              <a:spcBef>
                <a:spcPts val="600"/>
              </a:spcBef>
            </a:pPr>
            <a:endParaRPr lang="en-US" dirty="0"/>
          </a:p>
          <a:p>
            <a:pPr algn="ctr">
              <a:spcBef>
                <a:spcPts val="600"/>
              </a:spcBef>
            </a:pPr>
            <a:endParaRPr lang="en-US" dirty="0" smtClean="0"/>
          </a:p>
          <a:p>
            <a:pPr algn="ctr">
              <a:spcBef>
                <a:spcPts val="600"/>
              </a:spcBef>
            </a:pPr>
            <a:endParaRPr lang="en-US" dirty="0"/>
          </a:p>
          <a:p>
            <a:pPr marL="0" indent="0">
              <a:buNone/>
            </a:pPr>
            <a:endParaRPr lang="en-US" sz="2400" dirty="0" smtClean="0">
              <a:solidFill>
                <a:srgbClr val="0070C0"/>
              </a:solidFill>
            </a:endParaRPr>
          </a:p>
          <a:p>
            <a:pPr marL="0" indent="0">
              <a:buNone/>
            </a:pPr>
            <a:endParaRPr lang="en-US" sz="2400" dirty="0">
              <a:solidFill>
                <a:srgbClr val="0070C0"/>
              </a:solidFill>
            </a:endParaRPr>
          </a:p>
          <a:p>
            <a:pPr marL="0" indent="0">
              <a:buNone/>
            </a:pPr>
            <a:endParaRPr lang="en-US" sz="2400" dirty="0" smtClean="0">
              <a:solidFill>
                <a:srgbClr val="0070C0"/>
              </a:solidFill>
            </a:endParaRPr>
          </a:p>
          <a:p>
            <a:pPr marL="0" indent="0">
              <a:buNone/>
            </a:pPr>
            <a:endParaRPr lang="en-US" sz="2400" dirty="0">
              <a:solidFill>
                <a:srgbClr val="0070C0"/>
              </a:solidFill>
            </a:endParaRPr>
          </a:p>
          <a:p>
            <a:pPr marL="0" indent="0">
              <a:buNone/>
            </a:pPr>
            <a:endParaRPr lang="en-US" sz="1000" dirty="0" smtClean="0">
              <a:solidFill>
                <a:srgbClr val="0070C0"/>
              </a:solidFill>
            </a:endParaRPr>
          </a:p>
          <a:p>
            <a:pPr marL="0" indent="0">
              <a:buNone/>
            </a:pPr>
            <a:endParaRPr lang="en-US" sz="1000" dirty="0">
              <a:solidFill>
                <a:srgbClr val="0070C0"/>
              </a:solidFill>
            </a:endParaRPr>
          </a:p>
        </p:txBody>
      </p:sp>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116</a:t>
            </a:fld>
            <a:endParaRPr lang="en-US" dirty="0">
              <a:solidFill>
                <a:prstClr val="black"/>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5344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6324600"/>
            <a:ext cx="2057400" cy="369332"/>
          </a:xfrm>
          <a:prstGeom prst="rect">
            <a:avLst/>
          </a:prstGeom>
          <a:noFill/>
        </p:spPr>
        <p:txBody>
          <a:bodyPr wrap="square" rtlCol="0">
            <a:spAutoFit/>
          </a:bodyPr>
          <a:lstStyle/>
          <a:p>
            <a:r>
              <a:rPr lang="en-US" dirty="0" smtClean="0">
                <a:solidFill>
                  <a:srgbClr val="FF0000"/>
                </a:solidFill>
              </a:rPr>
              <a:t>As of 10/24/2013</a:t>
            </a:r>
            <a:endParaRPr lang="en-US" dirty="0">
              <a:solidFill>
                <a:srgbClr val="FF0000"/>
              </a:solidFill>
            </a:endParaRPr>
          </a:p>
        </p:txBody>
      </p:sp>
    </p:spTree>
    <p:extLst>
      <p:ext uri="{BB962C8B-B14F-4D97-AF65-F5344CB8AC3E}">
        <p14:creationId xmlns:p14="http://schemas.microsoft.com/office/powerpoint/2010/main" val="93553662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tx2"/>
                </a:solidFill>
                <a:latin typeface="Arial Black" pitchFamily="34" charset="0"/>
              </a:rPr>
              <a:t>PEO Organization Chart</a:t>
            </a:r>
            <a:endParaRPr lang="en-US" dirty="0">
              <a:solidFill>
                <a:schemeClr val="tx2"/>
              </a:solidFill>
              <a:latin typeface="Arial Black" pitchFamily="34" charset="0"/>
            </a:endParaRPr>
          </a:p>
        </p:txBody>
      </p:sp>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117</a:t>
            </a:fld>
            <a:endParaRPr lang="en-US" dirty="0">
              <a:solidFill>
                <a:prstClr val="black"/>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88392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709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chemeClr val="tx2"/>
                </a:solidFill>
                <a:latin typeface="Arial Black" pitchFamily="34" charset="0"/>
                <a:cs typeface="Arial" pitchFamily="34" charset="0"/>
              </a:rPr>
              <a:t>Medical PMO Areas of Responsibility</a:t>
            </a:r>
            <a:endParaRPr lang="en-US" sz="2400" dirty="0">
              <a:solidFill>
                <a:schemeClr val="tx2"/>
              </a:solidFill>
              <a:latin typeface="Arial Black" pitchFamily="34" charset="0"/>
              <a:cs typeface="Arial" pitchFamily="34" charset="0"/>
            </a:endParaRPr>
          </a:p>
        </p:txBody>
      </p:sp>
      <p:sp>
        <p:nvSpPr>
          <p:cNvPr id="3" name="Content Placeholder 2"/>
          <p:cNvSpPr>
            <a:spLocks noGrp="1"/>
          </p:cNvSpPr>
          <p:nvPr>
            <p:ph idx="1"/>
          </p:nvPr>
        </p:nvSpPr>
        <p:spPr>
          <a:xfrm>
            <a:off x="457200" y="1524001"/>
            <a:ext cx="8229600" cy="4876800"/>
          </a:xfrm>
        </p:spPr>
        <p:txBody>
          <a:bodyPr>
            <a:normAutofit fontScale="25000" lnSpcReduction="20000"/>
          </a:bodyPr>
          <a:lstStyle/>
          <a:p>
            <a:pPr>
              <a:buFont typeface="Wingdings" pitchFamily="2" charset="2"/>
              <a:buChar char="v"/>
            </a:pPr>
            <a:r>
              <a:rPr lang="en-US" sz="7200" b="0" dirty="0" smtClean="0">
                <a:cs typeface="Arial" pitchFamily="34" charset="0"/>
              </a:rPr>
              <a:t>General Medicine (Primary Care, Internal, Wound Care, MSPV)</a:t>
            </a:r>
          </a:p>
          <a:p>
            <a:pPr>
              <a:buFont typeface="Wingdings" pitchFamily="2" charset="2"/>
              <a:buChar char="v"/>
            </a:pPr>
            <a:endParaRPr lang="en-US" sz="7200" b="0" dirty="0" smtClean="0">
              <a:cs typeface="Arial" pitchFamily="34" charset="0"/>
            </a:endParaRPr>
          </a:p>
          <a:p>
            <a:pPr>
              <a:buFont typeface="Wingdings" pitchFamily="2" charset="2"/>
              <a:buChar char="v"/>
            </a:pPr>
            <a:r>
              <a:rPr lang="en-US" sz="7200" b="0" dirty="0" smtClean="0">
                <a:cs typeface="Arial" pitchFamily="34" charset="0"/>
              </a:rPr>
              <a:t>Specialty Medicine (Cardiovascular, Dermatology, Endocrinology)</a:t>
            </a:r>
          </a:p>
          <a:p>
            <a:pPr>
              <a:buFont typeface="Wingdings" pitchFamily="2" charset="2"/>
              <a:buChar char="v"/>
            </a:pPr>
            <a:endParaRPr lang="en-US" sz="7200" b="0" dirty="0" smtClean="0">
              <a:cs typeface="Arial" pitchFamily="34" charset="0"/>
            </a:endParaRPr>
          </a:p>
          <a:p>
            <a:pPr>
              <a:buFont typeface="Wingdings" pitchFamily="2" charset="2"/>
              <a:buChar char="v"/>
            </a:pPr>
            <a:r>
              <a:rPr lang="en-US" sz="7200" b="0" dirty="0" smtClean="0">
                <a:cs typeface="Arial" pitchFamily="34" charset="0"/>
              </a:rPr>
              <a:t>Geriatrics</a:t>
            </a:r>
          </a:p>
          <a:p>
            <a:pPr>
              <a:buFont typeface="Wingdings" pitchFamily="2" charset="2"/>
              <a:buChar char="v"/>
            </a:pPr>
            <a:endParaRPr lang="en-US" sz="7200" b="0" dirty="0" smtClean="0">
              <a:cs typeface="Arial" pitchFamily="34" charset="0"/>
            </a:endParaRPr>
          </a:p>
          <a:p>
            <a:pPr>
              <a:buFont typeface="Wingdings" pitchFamily="2" charset="2"/>
              <a:buChar char="v"/>
            </a:pPr>
            <a:r>
              <a:rPr lang="en-US" sz="7200" b="0" dirty="0" smtClean="0">
                <a:cs typeface="Arial" pitchFamily="34" charset="0"/>
              </a:rPr>
              <a:t>Physical Therapy (Rehab)</a:t>
            </a:r>
          </a:p>
          <a:p>
            <a:pPr>
              <a:buFont typeface="Wingdings" pitchFamily="2" charset="2"/>
              <a:buChar char="v"/>
            </a:pPr>
            <a:endParaRPr lang="en-US" sz="7200" b="0" dirty="0" smtClean="0">
              <a:cs typeface="Arial" pitchFamily="34" charset="0"/>
            </a:endParaRPr>
          </a:p>
          <a:p>
            <a:pPr>
              <a:buFont typeface="Wingdings" pitchFamily="2" charset="2"/>
              <a:buChar char="v"/>
            </a:pPr>
            <a:r>
              <a:rPr lang="en-US" sz="7200" b="0" dirty="0" smtClean="0">
                <a:cs typeface="Arial" pitchFamily="34" charset="0"/>
              </a:rPr>
              <a:t>Safe Patient Handling (patient movement equipment)</a:t>
            </a:r>
          </a:p>
          <a:p>
            <a:pPr>
              <a:buFont typeface="Wingdings" pitchFamily="2" charset="2"/>
              <a:buChar char="v"/>
            </a:pPr>
            <a:endParaRPr lang="en-US" sz="7200" b="0" dirty="0" smtClean="0">
              <a:cs typeface="Arial" pitchFamily="34" charset="0"/>
            </a:endParaRPr>
          </a:p>
          <a:p>
            <a:pPr>
              <a:buFont typeface="Wingdings" pitchFamily="2" charset="2"/>
              <a:buChar char="v"/>
            </a:pPr>
            <a:r>
              <a:rPr lang="en-US" sz="7200" b="0" dirty="0" smtClean="0">
                <a:cs typeface="Arial" pitchFamily="34" charset="0"/>
              </a:rPr>
              <a:t>Medical Equipment (excluding surgery, pharmaceutical, lab, and imaging)</a:t>
            </a:r>
          </a:p>
          <a:p>
            <a:pPr>
              <a:buFont typeface="Wingdings" pitchFamily="2" charset="2"/>
              <a:buChar char="v"/>
            </a:pPr>
            <a:endParaRPr lang="en-US" sz="7200" dirty="0">
              <a:cs typeface="Arial" pitchFamily="34" charset="0"/>
            </a:endParaRPr>
          </a:p>
          <a:p>
            <a:pPr>
              <a:buFont typeface="Wingdings" pitchFamily="2" charset="2"/>
              <a:buChar char="v"/>
            </a:pPr>
            <a:r>
              <a:rPr lang="en-US" sz="7200" b="0" dirty="0" smtClean="0">
                <a:cs typeface="Arial" pitchFamily="34" charset="0"/>
              </a:rPr>
              <a:t>Medical Surgical Prime Vendor</a:t>
            </a:r>
          </a:p>
          <a:p>
            <a:pPr>
              <a:buFont typeface="Wingdings" pitchFamily="2" charset="2"/>
              <a:buChar char="v"/>
            </a:pPr>
            <a:endParaRPr lang="en-US" sz="7200" dirty="0">
              <a:cs typeface="Arial" pitchFamily="34" charset="0"/>
            </a:endParaRPr>
          </a:p>
          <a:p>
            <a:pPr>
              <a:buFont typeface="Wingdings" pitchFamily="2" charset="2"/>
              <a:buChar char="v"/>
            </a:pPr>
            <a:r>
              <a:rPr lang="en-US" sz="7200" dirty="0" smtClean="0">
                <a:cs typeface="Arial" pitchFamily="34" charset="0"/>
              </a:rPr>
              <a:t>VA/DoD Data Sync </a:t>
            </a:r>
          </a:p>
          <a:p>
            <a:pPr lvl="1">
              <a:buFont typeface="Courier New" pitchFamily="49" charset="0"/>
              <a:buChar char="o"/>
            </a:pPr>
            <a:r>
              <a:rPr lang="en-US" sz="7200" b="0" dirty="0" smtClean="0">
                <a:cs typeface="Arial" pitchFamily="34" charset="0"/>
              </a:rPr>
              <a:t>MedPDB</a:t>
            </a:r>
          </a:p>
          <a:p>
            <a:pPr lvl="1">
              <a:buFont typeface="Courier New" pitchFamily="49" charset="0"/>
              <a:buChar char="o"/>
            </a:pPr>
            <a:r>
              <a:rPr lang="en-US" sz="7200" dirty="0" smtClean="0">
                <a:cs typeface="Arial" pitchFamily="34" charset="0"/>
              </a:rPr>
              <a:t>Acquisition &amp; Medical Material Work Group</a:t>
            </a:r>
          </a:p>
          <a:p>
            <a:pPr lvl="1">
              <a:buFont typeface="Courier New" pitchFamily="49" charset="0"/>
              <a:buChar char="o"/>
            </a:pPr>
            <a:endParaRPr lang="en-US" sz="1600" b="0" dirty="0">
              <a:latin typeface="Arial" pitchFamily="34" charset="0"/>
              <a:cs typeface="Arial" pitchFamily="34" charset="0"/>
            </a:endParaRPr>
          </a:p>
          <a:p>
            <a:pPr>
              <a:buFont typeface="Courier New" pitchFamily="49" charset="0"/>
              <a:buChar char="o"/>
            </a:pPr>
            <a:endParaRPr lang="en-US" sz="2000" b="0" dirty="0">
              <a:latin typeface="Arial"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1FBA938A-D104-44E0-992E-C539EF93B104}" type="slidenum">
              <a:rPr lang="en-US" smtClean="0">
                <a:solidFill>
                  <a:prstClr val="black">
                    <a:tint val="75000"/>
                  </a:prstClr>
                </a:solidFill>
              </a:rPr>
              <a:pPr>
                <a:defRPr/>
              </a:pPr>
              <a:t>118</a:t>
            </a:fld>
            <a:endParaRPr lang="en-US" dirty="0">
              <a:solidFill>
                <a:prstClr val="black">
                  <a:tint val="75000"/>
                </a:prstClr>
              </a:solidFill>
            </a:endParaRPr>
          </a:p>
        </p:txBody>
      </p:sp>
    </p:spTree>
    <p:extLst>
      <p:ext uri="{BB962C8B-B14F-4D97-AF65-F5344CB8AC3E}">
        <p14:creationId xmlns:p14="http://schemas.microsoft.com/office/powerpoint/2010/main" val="7348383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119</a:t>
            </a:fld>
            <a:endParaRPr lang="en-US" dirty="0">
              <a:solidFill>
                <a:prstClr val="black"/>
              </a:solidFill>
            </a:endParaRPr>
          </a:p>
        </p:txBody>
      </p:sp>
      <p:sp>
        <p:nvSpPr>
          <p:cNvPr id="5" name="Rectangle 1"/>
          <p:cNvSpPr>
            <a:spLocks noGrp="1" noChangeArrowheads="1"/>
          </p:cNvSpPr>
          <p:nvPr>
            <p:ph type="title"/>
          </p:nvPr>
        </p:nvSpPr>
        <p:spPr>
          <a:xfrm>
            <a:off x="685800" y="274638"/>
            <a:ext cx="8229600" cy="1143000"/>
          </a:xfrm>
        </p:spPr>
        <p:txBody>
          <a:bodyPr>
            <a:normAutofit/>
          </a:bodyPr>
          <a:lstStyle/>
          <a:p>
            <a:pPr algn="ctr" eaLnBrk="1" hangingPunct="1"/>
            <a:r>
              <a:rPr lang="en-US" sz="2400" dirty="0" smtClean="0">
                <a:solidFill>
                  <a:schemeClr val="tx2"/>
                </a:solidFill>
                <a:latin typeface="Arial Black" pitchFamily="34" charset="0"/>
                <a:ea typeface="Myriad Pro Semibold"/>
                <a:cs typeface="Arial" pitchFamily="34" charset="0"/>
                <a:sym typeface="Myriad Pro Semibold"/>
              </a:rPr>
              <a:t>Medical PMO: How You Can Assist Us</a:t>
            </a:r>
            <a:endParaRPr lang="en-US" sz="2400" dirty="0" smtClean="0">
              <a:solidFill>
                <a:schemeClr val="tx2"/>
              </a:solidFill>
              <a:latin typeface="Arial Black" pitchFamily="34" charset="0"/>
              <a:cs typeface="Arial" pitchFamily="34" charset="0"/>
              <a:sym typeface="Myriad Pro Semibold"/>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5750853"/>
              </p:ext>
            </p:extLst>
          </p:nvPr>
        </p:nvGraphicFramePr>
        <p:xfrm>
          <a:off x="838200" y="1676400"/>
          <a:ext cx="7620000" cy="4038600"/>
        </p:xfrm>
        <a:graphic>
          <a:graphicData uri="http://schemas.openxmlformats.org/drawingml/2006/table">
            <a:tbl>
              <a:tblPr firstRow="1" bandRow="1">
                <a:tableStyleId>{21E4AEA4-8DFA-4A89-87EB-49C32662AFE0}</a:tableStyleId>
              </a:tblPr>
              <a:tblGrid>
                <a:gridCol w="3810000"/>
                <a:gridCol w="3810000"/>
              </a:tblGrid>
              <a:tr h="1976336">
                <a:tc>
                  <a:txBody>
                    <a:bodyPr/>
                    <a:lstStyle/>
                    <a:p>
                      <a:r>
                        <a:rPr lang="en-US" sz="1600" b="1" u="sng" dirty="0" smtClean="0">
                          <a:solidFill>
                            <a:schemeClr val="tx1"/>
                          </a:solidFill>
                          <a:latin typeface="+mn-lt"/>
                          <a:cs typeface="Arial" pitchFamily="34" charset="0"/>
                        </a:rPr>
                        <a:t>Challenges:</a:t>
                      </a:r>
                    </a:p>
                    <a:p>
                      <a:r>
                        <a:rPr lang="en-US" sz="1600" b="0" dirty="0" smtClean="0">
                          <a:solidFill>
                            <a:schemeClr val="tx1"/>
                          </a:solidFill>
                          <a:latin typeface="+mn-lt"/>
                          <a:cs typeface="Arial" pitchFamily="34" charset="0"/>
                        </a:rPr>
                        <a:t>Identifying Capabilities</a:t>
                      </a:r>
                    </a:p>
                    <a:p>
                      <a:r>
                        <a:rPr lang="en-US" sz="1600" b="0" dirty="0" smtClean="0">
                          <a:solidFill>
                            <a:schemeClr val="tx1"/>
                          </a:solidFill>
                          <a:latin typeface="+mn-lt"/>
                          <a:cs typeface="Arial" pitchFamily="34" charset="0"/>
                        </a:rPr>
                        <a:t>Sources v. Requirements</a:t>
                      </a:r>
                    </a:p>
                    <a:p>
                      <a:r>
                        <a:rPr lang="en-US" sz="1600" b="0" dirty="0" smtClean="0">
                          <a:solidFill>
                            <a:schemeClr val="tx1"/>
                          </a:solidFill>
                          <a:latin typeface="+mn-lt"/>
                          <a:cs typeface="Arial" pitchFamily="34" charset="0"/>
                        </a:rPr>
                        <a:t>Communication </a:t>
                      </a:r>
                    </a:p>
                    <a:p>
                      <a:r>
                        <a:rPr lang="en-US" sz="1600" b="0" dirty="0" smtClean="0">
                          <a:solidFill>
                            <a:schemeClr val="tx1"/>
                          </a:solidFill>
                          <a:latin typeface="+mn-lt"/>
                          <a:cs typeface="Arial" pitchFamily="34" charset="0"/>
                        </a:rPr>
                        <a:t>Utilization</a:t>
                      </a:r>
                    </a:p>
                    <a:p>
                      <a:endParaRPr lang="en-US"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prstClr val="black"/>
                          </a:solidFill>
                          <a:effectLst/>
                          <a:uLnTx/>
                          <a:uFillTx/>
                          <a:latin typeface="+mn-lt"/>
                          <a:ea typeface="+mn-ea"/>
                          <a:cs typeface="Arial" pitchFamily="34" charset="0"/>
                        </a:rPr>
                        <a:t>Past Procurements: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Ostomy Deodorant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Various Gauzes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Medical Surgical Prime Vendors</a:t>
                      </a:r>
                    </a:p>
                    <a:p>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062264">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prstClr val="black"/>
                          </a:solidFill>
                          <a:effectLst/>
                          <a:uLnTx/>
                          <a:uFillTx/>
                          <a:latin typeface="+mn-lt"/>
                          <a:ea typeface="+mn-ea"/>
                          <a:cs typeface="Arial" pitchFamily="34" charset="0"/>
                        </a:rPr>
                        <a:t>Relevant Needs: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IPT Members: Central Line Dressings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Defibrillators, Beds (ICU)</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POC for market research and requirements validation</a:t>
                      </a:r>
                    </a:p>
                    <a:p>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prstClr val="black"/>
                          </a:solidFill>
                          <a:effectLst/>
                          <a:uLnTx/>
                          <a:uFillTx/>
                          <a:latin typeface="+mn-lt"/>
                          <a:ea typeface="+mn-ea"/>
                          <a:cs typeface="Arial" pitchFamily="34" charset="0"/>
                        </a:rPr>
                        <a:t>Contract Usage: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Utilization of VHA Enterprise BPA’s; BOA’s and National Contracts</a:t>
                      </a:r>
                    </a:p>
                    <a:p>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252654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12</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3" name="Footer Placeholder 2"/>
          <p:cNvSpPr>
            <a:spLocks noGrp="1"/>
          </p:cNvSpPr>
          <p:nvPr>
            <p:ph type="ftr" sz="quarter" idx="11"/>
          </p:nvPr>
        </p:nvSpPr>
        <p:spPr/>
        <p:txBody>
          <a:bodyPr/>
          <a:lstStyle/>
          <a:p>
            <a:pPr>
              <a:defRPr/>
            </a:pPr>
            <a:r>
              <a:rPr lang="en-US" smtClean="0"/>
              <a:t>OPP ePMO</a:t>
            </a:r>
            <a:endParaRPr lang="en-US" dirty="0"/>
          </a:p>
        </p:txBody>
      </p: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
        <p:nvSpPr>
          <p:cNvPr id="12" name="Rectangle 11"/>
          <p:cNvSpPr/>
          <p:nvPr/>
        </p:nvSpPr>
        <p:spPr>
          <a:xfrm rot="16200000">
            <a:off x="-1135681" y="3411951"/>
            <a:ext cx="4908782" cy="923330"/>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ectangle 16"/>
          <p:cNvSpPr/>
          <p:nvPr/>
        </p:nvSpPr>
        <p:spPr>
          <a:xfrm>
            <a:off x="1981200" y="262235"/>
            <a:ext cx="4908782" cy="923330"/>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Rectangle 17"/>
          <p:cNvSpPr/>
          <p:nvPr/>
        </p:nvSpPr>
        <p:spPr>
          <a:xfrm rot="5400000">
            <a:off x="5322474" y="3564351"/>
            <a:ext cx="4908782" cy="923330"/>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0961" y="2590800"/>
            <a:ext cx="562965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2441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229600" cy="1143000"/>
          </a:xfrm>
        </p:spPr>
        <p:txBody>
          <a:bodyPr>
            <a:normAutofit/>
          </a:bodyPr>
          <a:lstStyle/>
          <a:p>
            <a:r>
              <a:rPr lang="en-US" sz="2000" dirty="0" smtClean="0">
                <a:solidFill>
                  <a:schemeClr val="tx2"/>
                </a:solidFill>
                <a:latin typeface="Arial Black" pitchFamily="34" charset="0"/>
                <a:cs typeface="Arial" pitchFamily="34" charset="0"/>
              </a:rPr>
              <a:t>Surgery/Clinical PMO Areas </a:t>
            </a:r>
            <a:r>
              <a:rPr lang="en-US" sz="2000" dirty="0">
                <a:solidFill>
                  <a:schemeClr val="tx2"/>
                </a:solidFill>
                <a:latin typeface="Arial Black" pitchFamily="34" charset="0"/>
                <a:cs typeface="Arial" pitchFamily="34" charset="0"/>
              </a:rPr>
              <a:t>of Responsibility</a:t>
            </a:r>
          </a:p>
        </p:txBody>
      </p:sp>
      <p:sp>
        <p:nvSpPr>
          <p:cNvPr id="3" name="Content Placeholder 2"/>
          <p:cNvSpPr>
            <a:spLocks noGrp="1"/>
          </p:cNvSpPr>
          <p:nvPr>
            <p:ph idx="1"/>
          </p:nvPr>
        </p:nvSpPr>
        <p:spPr>
          <a:xfrm>
            <a:off x="609600" y="1524000"/>
            <a:ext cx="7696200" cy="4800600"/>
          </a:xfrm>
        </p:spPr>
        <p:txBody>
          <a:bodyPr>
            <a:noAutofit/>
          </a:bodyPr>
          <a:lstStyle/>
          <a:p>
            <a:pPr>
              <a:buFont typeface="Wingdings" pitchFamily="2" charset="2"/>
              <a:buChar char="v"/>
            </a:pPr>
            <a:r>
              <a:rPr lang="en-US" sz="1600" b="0" dirty="0" smtClean="0">
                <a:cs typeface="Arial" pitchFamily="34" charset="0"/>
              </a:rPr>
              <a:t>General Surgery </a:t>
            </a:r>
          </a:p>
          <a:p>
            <a:pPr>
              <a:buFont typeface="Wingdings" pitchFamily="2" charset="2"/>
              <a:buChar char="v"/>
            </a:pPr>
            <a:endParaRPr lang="en-US" sz="1600" b="0" dirty="0" smtClean="0">
              <a:cs typeface="Arial" pitchFamily="34" charset="0"/>
            </a:endParaRPr>
          </a:p>
          <a:p>
            <a:pPr>
              <a:buFont typeface="Wingdings" pitchFamily="2" charset="2"/>
              <a:buChar char="v"/>
            </a:pPr>
            <a:r>
              <a:rPr lang="en-US" sz="1600" b="0" dirty="0" smtClean="0">
                <a:cs typeface="Arial" pitchFamily="34" charset="0"/>
              </a:rPr>
              <a:t>Specialty Surgery </a:t>
            </a:r>
          </a:p>
          <a:p>
            <a:pPr lvl="1">
              <a:buFont typeface="Courier New" pitchFamily="49" charset="0"/>
              <a:buChar char="o"/>
            </a:pPr>
            <a:r>
              <a:rPr lang="en-US" sz="1600" b="0" dirty="0" smtClean="0">
                <a:cs typeface="Arial" pitchFamily="34" charset="0"/>
              </a:rPr>
              <a:t>(Urology, Cardiothoracic, Neurology, Ophthalmology)</a:t>
            </a:r>
          </a:p>
          <a:p>
            <a:pPr lvl="1">
              <a:buFont typeface="Courier New" pitchFamily="49" charset="0"/>
              <a:buChar char="o"/>
            </a:pPr>
            <a:endParaRPr lang="en-US" sz="1600" b="0" dirty="0" smtClean="0">
              <a:cs typeface="Arial" pitchFamily="34" charset="0"/>
            </a:endParaRPr>
          </a:p>
          <a:p>
            <a:pPr>
              <a:buFont typeface="Wingdings" pitchFamily="2" charset="2"/>
              <a:buChar char="v"/>
            </a:pPr>
            <a:r>
              <a:rPr lang="en-US" sz="1600" b="0" dirty="0" smtClean="0">
                <a:cs typeface="Arial" pitchFamily="34" charset="0"/>
              </a:rPr>
              <a:t>Dental </a:t>
            </a:r>
            <a:r>
              <a:rPr lang="en-US" sz="1600" b="0" dirty="0">
                <a:cs typeface="Arial" pitchFamily="34" charset="0"/>
              </a:rPr>
              <a:t>(Oral Maxillofacial</a:t>
            </a:r>
            <a:r>
              <a:rPr lang="en-US" sz="1600" b="0" dirty="0" smtClean="0">
                <a:cs typeface="Arial" pitchFamily="34" charset="0"/>
              </a:rPr>
              <a:t>)</a:t>
            </a:r>
          </a:p>
          <a:p>
            <a:pPr>
              <a:buFont typeface="Wingdings" pitchFamily="2" charset="2"/>
              <a:buChar char="v"/>
            </a:pPr>
            <a:endParaRPr lang="en-US" sz="1600" b="0" dirty="0">
              <a:cs typeface="Arial" pitchFamily="34" charset="0"/>
            </a:endParaRPr>
          </a:p>
          <a:p>
            <a:pPr>
              <a:buFont typeface="Wingdings" pitchFamily="2" charset="2"/>
              <a:buChar char="v"/>
            </a:pPr>
            <a:r>
              <a:rPr lang="en-US" sz="1600" b="0" dirty="0" smtClean="0">
                <a:cs typeface="Arial" pitchFamily="34" charset="0"/>
              </a:rPr>
              <a:t>Dietetics</a:t>
            </a:r>
          </a:p>
          <a:p>
            <a:pPr>
              <a:buFont typeface="Wingdings" pitchFamily="2" charset="2"/>
              <a:buChar char="v"/>
            </a:pPr>
            <a:endParaRPr lang="en-US" sz="1600" b="0" dirty="0" smtClean="0">
              <a:cs typeface="Arial" pitchFamily="34" charset="0"/>
            </a:endParaRPr>
          </a:p>
          <a:p>
            <a:pPr>
              <a:buFont typeface="Wingdings" pitchFamily="2" charset="2"/>
              <a:buChar char="v"/>
            </a:pPr>
            <a:r>
              <a:rPr lang="en-US" sz="1600" b="0" dirty="0" smtClean="0">
                <a:cs typeface="Arial" pitchFamily="34" charset="0"/>
              </a:rPr>
              <a:t>Mental Health</a:t>
            </a:r>
          </a:p>
          <a:p>
            <a:pPr>
              <a:buFont typeface="Wingdings" pitchFamily="2" charset="2"/>
              <a:buChar char="v"/>
            </a:pPr>
            <a:endParaRPr lang="en-US" sz="1600" b="0" dirty="0" smtClean="0">
              <a:cs typeface="Arial" pitchFamily="34" charset="0"/>
            </a:endParaRPr>
          </a:p>
          <a:p>
            <a:pPr>
              <a:buFont typeface="Wingdings" pitchFamily="2" charset="2"/>
              <a:buChar char="v"/>
            </a:pPr>
            <a:r>
              <a:rPr lang="en-US" sz="1600" b="0" dirty="0" smtClean="0">
                <a:cs typeface="Arial" pitchFamily="34" charset="0"/>
              </a:rPr>
              <a:t>Women’s Health</a:t>
            </a:r>
          </a:p>
          <a:p>
            <a:pPr>
              <a:buFont typeface="Wingdings" pitchFamily="2" charset="2"/>
              <a:buChar char="v"/>
            </a:pPr>
            <a:endParaRPr lang="en-US" sz="1600" b="0" dirty="0" smtClean="0">
              <a:cs typeface="Arial" pitchFamily="34" charset="0"/>
            </a:endParaRPr>
          </a:p>
          <a:p>
            <a:pPr>
              <a:buFont typeface="Wingdings" pitchFamily="2" charset="2"/>
              <a:buChar char="v"/>
            </a:pPr>
            <a:r>
              <a:rPr lang="en-US" sz="1600" b="0" dirty="0" smtClean="0">
                <a:cs typeface="Arial" pitchFamily="34" charset="0"/>
              </a:rPr>
              <a:t>Sterile Process Service</a:t>
            </a:r>
          </a:p>
          <a:p>
            <a:pPr>
              <a:buFont typeface="Wingdings" pitchFamily="2" charset="2"/>
              <a:buChar char="v"/>
            </a:pPr>
            <a:endParaRPr lang="en-US" sz="1600" b="0" dirty="0" smtClean="0">
              <a:cs typeface="Arial" pitchFamily="34" charset="0"/>
            </a:endParaRPr>
          </a:p>
          <a:p>
            <a:pPr>
              <a:buFont typeface="Wingdings" pitchFamily="2" charset="2"/>
              <a:buChar char="v"/>
            </a:pPr>
            <a:r>
              <a:rPr lang="en-US" sz="1600" b="0" dirty="0" smtClean="0">
                <a:cs typeface="Arial" pitchFamily="34" charset="0"/>
              </a:rPr>
              <a:t>Cardiology</a:t>
            </a:r>
          </a:p>
          <a:p>
            <a:pPr>
              <a:buFont typeface="Wingdings" pitchFamily="2" charset="2"/>
              <a:buChar char="v"/>
            </a:pPr>
            <a:endParaRPr lang="en-US" sz="1600" b="0" dirty="0" smtClean="0">
              <a:cs typeface="Arial" pitchFamily="34" charset="0"/>
            </a:endParaRPr>
          </a:p>
          <a:p>
            <a:pPr>
              <a:buFont typeface="Wingdings" pitchFamily="2" charset="2"/>
              <a:buChar char="v"/>
            </a:pPr>
            <a:r>
              <a:rPr lang="en-US" sz="1600" dirty="0" smtClean="0">
                <a:cs typeface="Arial" pitchFamily="34" charset="0"/>
              </a:rPr>
              <a:t>Vendors Relationship Management</a:t>
            </a:r>
            <a:endParaRPr lang="en-US" sz="1600" b="0" dirty="0" smtClean="0">
              <a:cs typeface="Arial" pitchFamily="34" charset="0"/>
            </a:endParaRPr>
          </a:p>
          <a:p>
            <a:endParaRPr lang="en-US" sz="1600" b="0" dirty="0"/>
          </a:p>
        </p:txBody>
      </p:sp>
      <p:sp>
        <p:nvSpPr>
          <p:cNvPr id="4" name="Slide Number Placeholder 3"/>
          <p:cNvSpPr>
            <a:spLocks noGrp="1"/>
          </p:cNvSpPr>
          <p:nvPr>
            <p:ph type="sldNum" sz="quarter" idx="12"/>
          </p:nvPr>
        </p:nvSpPr>
        <p:spPr/>
        <p:txBody>
          <a:bodyPr/>
          <a:lstStyle/>
          <a:p>
            <a:pPr>
              <a:defRPr/>
            </a:pPr>
            <a:fld id="{1FBA938A-D104-44E0-992E-C539EF93B104}" type="slidenum">
              <a:rPr lang="en-US" smtClean="0">
                <a:solidFill>
                  <a:prstClr val="black">
                    <a:tint val="75000"/>
                  </a:prstClr>
                </a:solidFill>
              </a:rPr>
              <a:pPr>
                <a:defRPr/>
              </a:pPr>
              <a:t>120</a:t>
            </a:fld>
            <a:endParaRPr lang="en-US" dirty="0">
              <a:solidFill>
                <a:prstClr val="black">
                  <a:tint val="75000"/>
                </a:prstClr>
              </a:solidFill>
            </a:endParaRPr>
          </a:p>
        </p:txBody>
      </p:sp>
    </p:spTree>
    <p:extLst>
      <p:ext uri="{BB962C8B-B14F-4D97-AF65-F5344CB8AC3E}">
        <p14:creationId xmlns:p14="http://schemas.microsoft.com/office/powerpoint/2010/main" val="231106621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11982"/>
            <a:ext cx="7750884" cy="907218"/>
          </a:xfrm>
        </p:spPr>
        <p:txBody>
          <a:bodyPr>
            <a:noAutofit/>
          </a:bodyPr>
          <a:lstStyle/>
          <a:p>
            <a:r>
              <a:rPr lang="en-US" sz="2000" dirty="0" smtClean="0">
                <a:solidFill>
                  <a:schemeClr val="tx2"/>
                </a:solidFill>
                <a:latin typeface="Arial Black" pitchFamily="34" charset="0"/>
                <a:cs typeface="Arial" pitchFamily="34" charset="0"/>
              </a:rPr>
              <a:t>Surgery/Clinical Support: Areas of Responsibility</a:t>
            </a:r>
            <a:endParaRPr lang="en-US" sz="2000" dirty="0">
              <a:solidFill>
                <a:schemeClr val="tx2"/>
              </a:solidFill>
              <a:latin typeface="Arial Black" pitchFamily="34" charset="0"/>
              <a:cs typeface="Arial" pitchFamily="34" charset="0"/>
            </a:endParaRPr>
          </a:p>
        </p:txBody>
      </p:sp>
      <p:sp>
        <p:nvSpPr>
          <p:cNvPr id="3" name="Content Placeholder 2"/>
          <p:cNvSpPr>
            <a:spLocks noGrp="1"/>
          </p:cNvSpPr>
          <p:nvPr>
            <p:ph idx="1"/>
          </p:nvPr>
        </p:nvSpPr>
        <p:spPr>
          <a:xfrm>
            <a:off x="914400" y="1219200"/>
            <a:ext cx="7010400" cy="4449763"/>
          </a:xfrm>
        </p:spPr>
        <p:txBody>
          <a:bodyPr>
            <a:normAutofit/>
          </a:bodyPr>
          <a:lstStyle/>
          <a:p>
            <a:pPr marL="0" indent="0">
              <a:buNone/>
            </a:pPr>
            <a:r>
              <a:rPr lang="en-US" sz="2400" dirty="0" smtClean="0">
                <a:latin typeface="Times New Roman" pitchFamily="18" charset="0"/>
                <a:cs typeface="Times New Roman" pitchFamily="18" charset="0"/>
              </a:rPr>
              <a:t> </a:t>
            </a:r>
          </a:p>
          <a:p>
            <a:pPr>
              <a:buFont typeface="Wingdings" pitchFamily="2" charset="2"/>
              <a:buChar char="v"/>
            </a:pPr>
            <a:r>
              <a:rPr lang="en-US" sz="2400" b="0" dirty="0" smtClean="0">
                <a:cs typeface="Arial" pitchFamily="34" charset="0"/>
              </a:rPr>
              <a:t>Laboratory Equipment and Supplies</a:t>
            </a:r>
          </a:p>
          <a:p>
            <a:pPr>
              <a:buFont typeface="Wingdings" pitchFamily="2" charset="2"/>
              <a:buChar char="v"/>
            </a:pPr>
            <a:endParaRPr lang="en-US" sz="2400" b="0" dirty="0" smtClean="0">
              <a:cs typeface="Arial" pitchFamily="34" charset="0"/>
            </a:endParaRPr>
          </a:p>
          <a:p>
            <a:pPr>
              <a:buFont typeface="Wingdings" pitchFamily="2" charset="2"/>
              <a:buChar char="v"/>
            </a:pPr>
            <a:r>
              <a:rPr lang="en-US" sz="2400" b="0" dirty="0" smtClean="0">
                <a:cs typeface="Arial" pitchFamily="34" charset="0"/>
              </a:rPr>
              <a:t> Radiology Equipment and Supplies</a:t>
            </a:r>
          </a:p>
          <a:p>
            <a:pPr>
              <a:buFont typeface="Wingdings" pitchFamily="2" charset="2"/>
              <a:buChar char="v"/>
            </a:pPr>
            <a:endParaRPr lang="en-US" sz="2400" b="0" dirty="0" smtClean="0">
              <a:cs typeface="Arial" pitchFamily="34" charset="0"/>
            </a:endParaRPr>
          </a:p>
          <a:p>
            <a:pPr>
              <a:buFont typeface="Wingdings" pitchFamily="2" charset="2"/>
              <a:buChar char="v"/>
            </a:pPr>
            <a:r>
              <a:rPr lang="en-US" sz="2400" b="0" dirty="0" smtClean="0">
                <a:solidFill>
                  <a:srgbClr val="000000"/>
                </a:solidFill>
                <a:cs typeface="Arial" pitchFamily="34" charset="0"/>
              </a:rPr>
              <a:t> Pharmacy Support Equipment and Supplies</a:t>
            </a:r>
            <a:endParaRPr lang="en-US" sz="2400" b="0" dirty="0" smtClean="0">
              <a:cs typeface="Arial" pitchFamily="34" charset="0"/>
            </a:endParaRPr>
          </a:p>
          <a:p>
            <a:pPr>
              <a:buNone/>
            </a:pPr>
            <a:endParaRPr lang="en-US" b="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pPr>
              <a:defRPr/>
            </a:pPr>
            <a:fld id="{1FBA938A-D104-44E0-992E-C539EF93B104}" type="slidenum">
              <a:rPr lang="en-US" smtClean="0">
                <a:solidFill>
                  <a:prstClr val="black">
                    <a:tint val="75000"/>
                  </a:prstClr>
                </a:solidFill>
              </a:rPr>
              <a:pPr>
                <a:defRPr/>
              </a:pPr>
              <a:t>121</a:t>
            </a:fld>
            <a:endParaRPr lang="en-US" dirty="0">
              <a:solidFill>
                <a:prstClr val="black">
                  <a:tint val="75000"/>
                </a:prstClr>
              </a:solidFill>
            </a:endParaRPr>
          </a:p>
        </p:txBody>
      </p:sp>
    </p:spTree>
    <p:extLst>
      <p:ext uri="{BB962C8B-B14F-4D97-AF65-F5344CB8AC3E}">
        <p14:creationId xmlns:p14="http://schemas.microsoft.com/office/powerpoint/2010/main" val="13894910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8229600" cy="1143000"/>
          </a:xfrm>
        </p:spPr>
        <p:txBody>
          <a:bodyPr>
            <a:normAutofit/>
          </a:bodyPr>
          <a:lstStyle/>
          <a:p>
            <a:r>
              <a:rPr lang="en-US" sz="2000" dirty="0" smtClean="0">
                <a:solidFill>
                  <a:schemeClr val="tx2"/>
                </a:solidFill>
                <a:latin typeface="Arial Black" pitchFamily="34" charset="0"/>
                <a:cs typeface="Arial" pitchFamily="34" charset="0"/>
              </a:rPr>
              <a:t>Surgery/Clinical Support PMO: How You Can Assist Us</a:t>
            </a:r>
            <a:endParaRPr lang="en-US" sz="2000" dirty="0">
              <a:solidFill>
                <a:schemeClr val="tx2"/>
              </a:solidFill>
              <a:latin typeface="Arial Black" pitchFamily="34" charset="0"/>
              <a:cs typeface="Arial" pitchFamily="34"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32564989"/>
              </p:ext>
            </p:extLst>
          </p:nvPr>
        </p:nvGraphicFramePr>
        <p:xfrm>
          <a:off x="457200" y="1371600"/>
          <a:ext cx="8229600" cy="5303520"/>
        </p:xfrm>
        <a:graphic>
          <a:graphicData uri="http://schemas.openxmlformats.org/drawingml/2006/table">
            <a:tbl>
              <a:tblPr firstRow="1" bandRow="1">
                <a:tableStyleId>{5C22544A-7EE6-4342-B048-85BDC9FD1C3A}</a:tableStyleId>
              </a:tblPr>
              <a:tblGrid>
                <a:gridCol w="4114800"/>
                <a:gridCol w="4114800"/>
              </a:tblGrid>
              <a:tr h="2283161">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Challenges: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Communication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Continuity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Interaction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Standardization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Team Building</a:t>
                      </a:r>
                    </a:p>
                    <a:p>
                      <a:pPr marL="304800" marR="0" lvl="0" indent="-304800" algn="l"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Areas of Responsibility</a:t>
                      </a:r>
                    </a:p>
                    <a:p>
                      <a:pPr marL="304800" marR="0" lvl="0" indent="-3048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Different Contracting Procedures</a:t>
                      </a:r>
                    </a:p>
                    <a:p>
                      <a:pPr marL="304800" marR="0" lvl="0" indent="-3048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Multiple Data Sources </a:t>
                      </a:r>
                    </a:p>
                    <a:p>
                      <a:pPr marL="304800" marR="0" lvl="0" indent="-3048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SMEs/IPT Involvement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endParaRPr>
                    </a:p>
                    <a:p>
                      <a:endParaRPr lang="en-US" sz="16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prstClr val="black"/>
                          </a:solidFill>
                          <a:effectLst/>
                          <a:uLnTx/>
                          <a:uFillTx/>
                          <a:latin typeface="+mn-lt"/>
                          <a:ea typeface="+mn-ea"/>
                          <a:cs typeface="Arial" pitchFamily="34" charset="0"/>
                        </a:rPr>
                        <a:t>Past Procurements: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SharePoint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VOA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Nutritional Supplements, Robotic Systems, Hemodialysis and Reverse Osmosis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1 VA Plus Procurements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HTME Procurements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endParaRPr>
                    </a:p>
                    <a:p>
                      <a:endParaRPr lang="en-US" sz="16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663999">
                <a:tc>
                  <a:txBody>
                    <a:bodyPr/>
                    <a:lstStyle/>
                    <a:p>
                      <a:r>
                        <a:rPr lang="en-US" sz="1600" b="1" u="sng" dirty="0" smtClean="0">
                          <a:solidFill>
                            <a:prstClr val="black"/>
                          </a:solidFill>
                          <a:latin typeface="+mn-lt"/>
                          <a:cs typeface="Arial" pitchFamily="34" charset="0"/>
                        </a:rPr>
                        <a:t>Relevant Needs:</a:t>
                      </a:r>
                    </a:p>
                    <a:p>
                      <a:pPr lvl="0"/>
                      <a:r>
                        <a:rPr lang="en-US" sz="1600" dirty="0" smtClean="0">
                          <a:latin typeface="+mn-lt"/>
                          <a:cs typeface="Arial" pitchFamily="34" charset="0"/>
                        </a:rPr>
                        <a:t>Surgical Custom Packs, Cardiology,  Sterile Process (NCPS, </a:t>
                      </a:r>
                      <a:r>
                        <a:rPr lang="en-US" sz="1600" dirty="0" err="1" smtClean="0">
                          <a:latin typeface="+mn-lt"/>
                          <a:cs typeface="Arial" pitchFamily="34" charset="0"/>
                        </a:rPr>
                        <a:t>BioMed</a:t>
                      </a:r>
                      <a:r>
                        <a:rPr lang="en-US" sz="1600" dirty="0" smtClean="0">
                          <a:latin typeface="+mn-lt"/>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Contracting Guidance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Post-Award Support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Life-Cycle Management Support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Contract Compliance</a:t>
                      </a:r>
                    </a:p>
                    <a:p>
                      <a:pPr lvl="0"/>
                      <a:endParaRPr lang="en-US" sz="1600" dirty="0" smtClean="0">
                        <a:latin typeface="+mn-lt"/>
                        <a:cs typeface="Arial" pitchFamily="34" charset="0"/>
                      </a:endParaRPr>
                    </a:p>
                    <a:p>
                      <a:endParaRPr lang="en-US" sz="16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smtClean="0">
                          <a:ln>
                            <a:noFill/>
                          </a:ln>
                          <a:solidFill>
                            <a:prstClr val="black"/>
                          </a:solidFill>
                          <a:effectLst/>
                          <a:uLnTx/>
                          <a:uFillTx/>
                          <a:latin typeface="+mn-lt"/>
                          <a:ea typeface="+mn-ea"/>
                          <a:cs typeface="Arial" pitchFamily="34" charset="0"/>
                        </a:rPr>
                        <a:t>Contractor Usage: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BPA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 BOA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 National Contracts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National Contracts (GSA/FSS)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Blanket Purchase Agreements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mn-lt"/>
                          <a:ea typeface="+mn-ea"/>
                          <a:cs typeface="Arial" pitchFamily="34" charset="0"/>
                        </a:rPr>
                        <a:t>Blanket Ordering Agreements </a:t>
                      </a:r>
                    </a:p>
                    <a:p>
                      <a:endParaRPr lang="en-US" sz="16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143387634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229600" cy="1143000"/>
          </a:xfrm>
        </p:spPr>
        <p:txBody>
          <a:bodyPr>
            <a:normAutofit/>
          </a:bodyPr>
          <a:lstStyle/>
          <a:p>
            <a:r>
              <a:rPr lang="en-US" sz="2400" dirty="0" smtClean="0">
                <a:solidFill>
                  <a:schemeClr val="tx2"/>
                </a:solidFill>
                <a:latin typeface="Arial Black" pitchFamily="34" charset="0"/>
                <a:cs typeface="Arial" pitchFamily="34" charset="0"/>
              </a:rPr>
              <a:t>Prosthetics PMO: Areas of Responsibility</a:t>
            </a:r>
            <a:endParaRPr lang="en-US" sz="2400" dirty="0">
              <a:solidFill>
                <a:schemeClr val="tx2"/>
              </a:solidFill>
              <a:latin typeface="Arial Black" pitchFamily="34" charset="0"/>
              <a:cs typeface="Arial" pitchFamily="34" charset="0"/>
            </a:endParaRPr>
          </a:p>
        </p:txBody>
      </p:sp>
      <p:sp>
        <p:nvSpPr>
          <p:cNvPr id="4" name="Slide Number Placeholder 3"/>
          <p:cNvSpPr>
            <a:spLocks noGrp="1"/>
          </p:cNvSpPr>
          <p:nvPr>
            <p:ph type="sldNum" sz="quarter" idx="12"/>
          </p:nvPr>
        </p:nvSpPr>
        <p:spPr/>
        <p:txBody>
          <a:bodyPr/>
          <a:lstStyle/>
          <a:p>
            <a:pPr>
              <a:defRPr/>
            </a:pPr>
            <a:fld id="{1FBA938A-D104-44E0-992E-C539EF93B104}" type="slidenum">
              <a:rPr lang="en-US" smtClean="0">
                <a:solidFill>
                  <a:prstClr val="black">
                    <a:tint val="75000"/>
                  </a:prstClr>
                </a:solidFill>
              </a:rPr>
              <a:pPr>
                <a:defRPr/>
              </a:pPr>
              <a:t>123</a:t>
            </a:fld>
            <a:endParaRPr lang="en-US" dirty="0">
              <a:solidFill>
                <a:prstClr val="black">
                  <a:tint val="75000"/>
                </a:prstClr>
              </a:solidFill>
            </a:endParaRPr>
          </a:p>
        </p:txBody>
      </p:sp>
      <p:sp>
        <p:nvSpPr>
          <p:cNvPr id="5" name="TextBox 3"/>
          <p:cNvSpPr txBox="1"/>
          <p:nvPr/>
        </p:nvSpPr>
        <p:spPr>
          <a:xfrm>
            <a:off x="1600200" y="1676400"/>
            <a:ext cx="6571367" cy="369331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342900" indent="-342900">
              <a:buFont typeface="Wingdings" pitchFamily="2" charset="2"/>
              <a:buChar char="v"/>
            </a:pPr>
            <a:r>
              <a:rPr lang="en-US" dirty="0" smtClean="0">
                <a:solidFill>
                  <a:prstClr val="black"/>
                </a:solidFill>
                <a:latin typeface="+mn-lt"/>
              </a:rPr>
              <a:t>Process </a:t>
            </a:r>
            <a:r>
              <a:rPr lang="en-US" dirty="0">
                <a:solidFill>
                  <a:prstClr val="black"/>
                </a:solidFill>
                <a:latin typeface="+mn-lt"/>
              </a:rPr>
              <a:t>Development/Implementation</a:t>
            </a:r>
          </a:p>
          <a:p>
            <a:pPr marL="285750" indent="-285750">
              <a:buFont typeface="Wingdings" pitchFamily="2" charset="2"/>
              <a:buChar char="v"/>
            </a:pPr>
            <a:endParaRPr lang="en-US" dirty="0" smtClean="0">
              <a:solidFill>
                <a:prstClr val="black"/>
              </a:solidFill>
              <a:latin typeface="+mn-lt"/>
            </a:endParaRPr>
          </a:p>
          <a:p>
            <a:pPr marL="285750" indent="-285750">
              <a:buFont typeface="Wingdings" pitchFamily="2" charset="2"/>
              <a:buChar char="v"/>
            </a:pPr>
            <a:r>
              <a:rPr lang="en-US" dirty="0" smtClean="0">
                <a:solidFill>
                  <a:prstClr val="black"/>
                </a:solidFill>
                <a:latin typeface="+mn-lt"/>
              </a:rPr>
              <a:t> Acquisition Planning</a:t>
            </a:r>
          </a:p>
          <a:p>
            <a:pPr marL="285750" indent="-285750">
              <a:buFont typeface="Wingdings" pitchFamily="2" charset="2"/>
              <a:buChar char="v"/>
            </a:pPr>
            <a:endParaRPr lang="en-US" dirty="0" smtClean="0">
              <a:solidFill>
                <a:prstClr val="black"/>
              </a:solidFill>
              <a:latin typeface="+mn-lt"/>
            </a:endParaRPr>
          </a:p>
          <a:p>
            <a:pPr marL="285750" indent="-285750">
              <a:buFont typeface="Wingdings" pitchFamily="2" charset="2"/>
              <a:buChar char="v"/>
            </a:pPr>
            <a:r>
              <a:rPr lang="en-US" dirty="0">
                <a:solidFill>
                  <a:prstClr val="black"/>
                </a:solidFill>
                <a:latin typeface="+mn-lt"/>
              </a:rPr>
              <a:t> Data Analysis/Business Case Development</a:t>
            </a:r>
          </a:p>
          <a:p>
            <a:pPr marL="285750" indent="-285750">
              <a:buFont typeface="Wingdings" pitchFamily="2" charset="2"/>
              <a:buChar char="v"/>
            </a:pPr>
            <a:endParaRPr lang="en-US" dirty="0">
              <a:solidFill>
                <a:prstClr val="black"/>
              </a:solidFill>
              <a:latin typeface="+mn-lt"/>
            </a:endParaRPr>
          </a:p>
          <a:p>
            <a:pPr marL="285750" indent="-285750">
              <a:buFont typeface="Wingdings" pitchFamily="2" charset="2"/>
              <a:buChar char="v"/>
            </a:pPr>
            <a:r>
              <a:rPr lang="en-US" dirty="0">
                <a:solidFill>
                  <a:prstClr val="black"/>
                </a:solidFill>
                <a:latin typeface="+mn-lt"/>
              </a:rPr>
              <a:t> Budget Development &amp; </a:t>
            </a:r>
            <a:r>
              <a:rPr lang="en-US" dirty="0" smtClean="0">
                <a:solidFill>
                  <a:prstClr val="black"/>
                </a:solidFill>
                <a:latin typeface="+mn-lt"/>
              </a:rPr>
              <a:t>Execution (Internal)</a:t>
            </a:r>
          </a:p>
          <a:p>
            <a:pPr marL="285750" indent="-285750">
              <a:buFont typeface="Wingdings" pitchFamily="2" charset="2"/>
              <a:buChar char="v"/>
            </a:pPr>
            <a:endParaRPr lang="en-US" dirty="0">
              <a:solidFill>
                <a:prstClr val="black"/>
              </a:solidFill>
              <a:latin typeface="+mn-lt"/>
            </a:endParaRPr>
          </a:p>
          <a:p>
            <a:pPr marL="285750" indent="-285750">
              <a:buFont typeface="Wingdings" pitchFamily="2" charset="2"/>
              <a:buChar char="v"/>
            </a:pPr>
            <a:r>
              <a:rPr lang="en-US" dirty="0" smtClean="0">
                <a:solidFill>
                  <a:prstClr val="black"/>
                </a:solidFill>
                <a:latin typeface="+mn-lt"/>
              </a:rPr>
              <a:t> Program </a:t>
            </a:r>
            <a:r>
              <a:rPr lang="en-US" dirty="0">
                <a:solidFill>
                  <a:prstClr val="black"/>
                </a:solidFill>
                <a:latin typeface="+mn-lt"/>
              </a:rPr>
              <a:t>Development</a:t>
            </a:r>
          </a:p>
          <a:p>
            <a:pPr marL="285750" indent="-285750">
              <a:buFont typeface="Wingdings" pitchFamily="2" charset="2"/>
              <a:buChar char="v"/>
            </a:pPr>
            <a:endParaRPr lang="en-US" dirty="0" smtClean="0">
              <a:solidFill>
                <a:prstClr val="black"/>
              </a:solidFill>
              <a:latin typeface="+mn-lt"/>
            </a:endParaRPr>
          </a:p>
          <a:p>
            <a:pPr marL="285750" indent="-285750">
              <a:buFont typeface="Wingdings" pitchFamily="2" charset="2"/>
              <a:buChar char="v"/>
            </a:pPr>
            <a:r>
              <a:rPr lang="en-US" dirty="0" smtClean="0">
                <a:solidFill>
                  <a:prstClr val="black"/>
                </a:solidFill>
                <a:latin typeface="+mn-lt"/>
              </a:rPr>
              <a:t> Program/Project Management</a:t>
            </a:r>
          </a:p>
          <a:p>
            <a:pPr marL="285750" indent="-285750">
              <a:buFont typeface="Wingdings" pitchFamily="2" charset="2"/>
              <a:buChar char="v"/>
            </a:pPr>
            <a:endParaRPr lang="en-US" dirty="0">
              <a:solidFill>
                <a:prstClr val="black"/>
              </a:solidFill>
              <a:latin typeface="+mn-lt"/>
            </a:endParaRPr>
          </a:p>
          <a:p>
            <a:pPr marL="285750" indent="-285750">
              <a:buFont typeface="Wingdings" pitchFamily="2" charset="2"/>
              <a:buChar char="v"/>
            </a:pPr>
            <a:r>
              <a:rPr lang="en-US" dirty="0" smtClean="0">
                <a:solidFill>
                  <a:prstClr val="black"/>
                </a:solidFill>
                <a:latin typeface="+mn-lt"/>
              </a:rPr>
              <a:t> Contract Use Monitoring </a:t>
            </a:r>
            <a:endParaRPr lang="en-US" dirty="0">
              <a:solidFill>
                <a:prstClr val="black"/>
              </a:solidFill>
              <a:latin typeface="+mn-lt"/>
            </a:endParaRPr>
          </a:p>
        </p:txBody>
      </p:sp>
      <p:sp>
        <p:nvSpPr>
          <p:cNvPr id="7" name="TextBox 6"/>
          <p:cNvSpPr txBox="1"/>
          <p:nvPr/>
        </p:nvSpPr>
        <p:spPr>
          <a:xfrm>
            <a:off x="838200" y="1287959"/>
            <a:ext cx="1197892" cy="369332"/>
          </a:xfrm>
          <a:prstGeom prst="rect">
            <a:avLst/>
          </a:prstGeom>
          <a:noFill/>
        </p:spPr>
        <p:txBody>
          <a:bodyPr wrap="none" rtlCol="0">
            <a:spAutoFit/>
          </a:bodyPr>
          <a:lstStyle/>
          <a:p>
            <a:r>
              <a:rPr lang="en-US" dirty="0" smtClean="0">
                <a:solidFill>
                  <a:prstClr val="black"/>
                </a:solidFill>
                <a:latin typeface="+mn-lt"/>
              </a:rPr>
              <a:t>Prostheses</a:t>
            </a:r>
            <a:endParaRPr lang="en-US" dirty="0">
              <a:solidFill>
                <a:prstClr val="black"/>
              </a:solidFill>
              <a:latin typeface="+mn-lt"/>
            </a:endParaRPr>
          </a:p>
        </p:txBody>
      </p:sp>
    </p:spTree>
    <p:extLst>
      <p:ext uri="{BB962C8B-B14F-4D97-AF65-F5344CB8AC3E}">
        <p14:creationId xmlns:p14="http://schemas.microsoft.com/office/powerpoint/2010/main" val="357562757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74638"/>
            <a:ext cx="8229600" cy="1143000"/>
          </a:xfrm>
        </p:spPr>
        <p:txBody>
          <a:bodyPr>
            <a:normAutofit/>
          </a:bodyPr>
          <a:lstStyle/>
          <a:p>
            <a:r>
              <a:rPr lang="en-US" sz="2400" dirty="0" smtClean="0">
                <a:solidFill>
                  <a:schemeClr val="tx2"/>
                </a:solidFill>
                <a:latin typeface="Arial Black" pitchFamily="34" charset="0"/>
                <a:cs typeface="Arial" pitchFamily="34" charset="0"/>
              </a:rPr>
              <a:t>Prosthetics PMO: How You Can Assist Us</a:t>
            </a:r>
            <a:endParaRPr lang="en-US" sz="2400" dirty="0">
              <a:solidFill>
                <a:schemeClr val="tx2"/>
              </a:solidFill>
              <a:latin typeface="Arial Black" pitchFamily="34" charset="0"/>
              <a:cs typeface="Arial"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17276463"/>
              </p:ext>
            </p:extLst>
          </p:nvPr>
        </p:nvGraphicFramePr>
        <p:xfrm>
          <a:off x="457200" y="1904999"/>
          <a:ext cx="8229600" cy="3200400"/>
        </p:xfrm>
        <a:graphic>
          <a:graphicData uri="http://schemas.openxmlformats.org/drawingml/2006/table">
            <a:tbl>
              <a:tblPr firstRow="1" bandRow="1">
                <a:tableStyleId>{5C22544A-7EE6-4342-B048-85BDC9FD1C3A}</a:tableStyleId>
              </a:tblPr>
              <a:tblGrid>
                <a:gridCol w="4114800"/>
                <a:gridCol w="4114800"/>
              </a:tblGrid>
              <a:tr h="1524001">
                <a:tc>
                  <a:txBody>
                    <a:bodyPr/>
                    <a:lstStyle/>
                    <a:p>
                      <a:pPr marL="304800" marR="0" lvl="0" indent="-3048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1" i="0" u="sng"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Challenges:</a:t>
                      </a:r>
                    </a:p>
                    <a:p>
                      <a:pPr marL="304800" marR="0" lvl="0" indent="-3048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Identifying Capabilities</a:t>
                      </a:r>
                    </a:p>
                    <a:p>
                      <a:pPr marL="304800" marR="0" lvl="0" indent="-3048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Sources vs Requirements</a:t>
                      </a:r>
                    </a:p>
                    <a:p>
                      <a:pPr marL="304800" marR="0" lvl="0" indent="-3048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Utilization</a:t>
                      </a:r>
                    </a:p>
                    <a:p>
                      <a:endParaRPr lang="en-US" sz="18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mn-lt"/>
                          <a:ea typeface="+mn-ea"/>
                          <a:cs typeface="Arial" pitchFamily="34" charset="0"/>
                        </a:rPr>
                        <a:t>Past Procurements: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Compression Stockings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Orthotic Goods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Remote Monitors of Implanted Cardiac Devices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Intra Ocular Lenses</a:t>
                      </a:r>
                    </a:p>
                    <a:p>
                      <a:endParaRPr lang="en-US" sz="18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mn-lt"/>
                          <a:ea typeface="+mn-ea"/>
                          <a:cs typeface="Arial" pitchFamily="34" charset="0"/>
                        </a:rPr>
                        <a:t>Relevant Needs: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Requirements</a:t>
                      </a:r>
                    </a:p>
                    <a:p>
                      <a:endParaRPr lang="en-US" sz="18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mn-lt"/>
                          <a:ea typeface="+mn-ea"/>
                          <a:cs typeface="Arial" pitchFamily="34" charset="0"/>
                        </a:rPr>
                        <a:t>Contract Usage: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Utilization of VHA Enterprise BPA’s; BOA’s and National Contracts</a:t>
                      </a:r>
                    </a:p>
                    <a:p>
                      <a:endParaRPr lang="en-US" sz="1800" dirty="0">
                        <a:solidFill>
                          <a:sysClr val="windowText" lastClr="000000"/>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Slide Number Placeholder 2"/>
          <p:cNvSpPr>
            <a:spLocks noGrp="1"/>
          </p:cNvSpPr>
          <p:nvPr>
            <p:ph type="sldNum" sz="quarter" idx="12"/>
          </p:nvPr>
        </p:nvSpPr>
        <p:spPr/>
        <p:txBody>
          <a:bodyPr/>
          <a:lstStyle/>
          <a:p>
            <a:fld id="{EC48A3D8-4A7A-4119-BA0B-D8B706450AAC}" type="slidenum">
              <a:rPr lang="en-US" smtClean="0">
                <a:solidFill>
                  <a:prstClr val="black">
                    <a:tint val="75000"/>
                  </a:prstClr>
                </a:solidFill>
              </a:rPr>
              <a:pPr/>
              <a:t>124</a:t>
            </a:fld>
            <a:endParaRPr lang="en-US" dirty="0">
              <a:solidFill>
                <a:prstClr val="black">
                  <a:tint val="75000"/>
                </a:prstClr>
              </a:solidFill>
            </a:endParaRPr>
          </a:p>
        </p:txBody>
      </p:sp>
    </p:spTree>
    <p:extLst>
      <p:ext uri="{BB962C8B-B14F-4D97-AF65-F5344CB8AC3E}">
        <p14:creationId xmlns:p14="http://schemas.microsoft.com/office/powerpoint/2010/main" val="35728809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50884" cy="907218"/>
          </a:xfrm>
        </p:spPr>
        <p:txBody>
          <a:bodyPr>
            <a:normAutofit/>
          </a:bodyPr>
          <a:lstStyle/>
          <a:p>
            <a:r>
              <a:rPr lang="en-US" sz="2400" dirty="0" smtClean="0">
                <a:solidFill>
                  <a:schemeClr val="tx2"/>
                </a:solidFill>
                <a:latin typeface="Arial Black" pitchFamily="34" charset="0"/>
                <a:cs typeface="Arial" pitchFamily="34" charset="0"/>
              </a:rPr>
              <a:t>AMS &amp; Facilities PMO Areas of Responsibility </a:t>
            </a:r>
            <a:endParaRPr lang="en-US" sz="2400" dirty="0">
              <a:solidFill>
                <a:schemeClr val="tx2"/>
              </a:solidFill>
              <a:latin typeface="Arial Black" pitchFamily="34" charset="0"/>
              <a:cs typeface="Arial" pitchFamily="34" charset="0"/>
            </a:endParaRPr>
          </a:p>
        </p:txBody>
      </p:sp>
      <p:sp>
        <p:nvSpPr>
          <p:cNvPr id="3" name="Content Placeholder 2"/>
          <p:cNvSpPr>
            <a:spLocks noGrp="1"/>
          </p:cNvSpPr>
          <p:nvPr>
            <p:ph idx="1"/>
          </p:nvPr>
        </p:nvSpPr>
        <p:spPr>
          <a:xfrm>
            <a:off x="838200" y="1524000"/>
            <a:ext cx="7239000" cy="4800600"/>
          </a:xfrm>
        </p:spPr>
        <p:txBody>
          <a:bodyPr>
            <a:normAutofit/>
          </a:bodyPr>
          <a:lstStyle/>
          <a:p>
            <a:r>
              <a:rPr lang="en-US" sz="1600" u="sng" dirty="0" smtClean="0">
                <a:cs typeface="Arial" pitchFamily="34" charset="0"/>
              </a:rPr>
              <a:t>AMS:  AOR =  Program Management for Advance Medical Systems/Health Care Services</a:t>
            </a:r>
          </a:p>
          <a:p>
            <a:pPr lvl="1">
              <a:buFont typeface="Courier New" pitchFamily="49" charset="0"/>
              <a:buChar char="o"/>
            </a:pPr>
            <a:r>
              <a:rPr lang="en-US" sz="1600" b="0" dirty="0">
                <a:solidFill>
                  <a:prstClr val="black"/>
                </a:solidFill>
                <a:cs typeface="Arial" pitchFamily="34" charset="0"/>
              </a:rPr>
              <a:t>1 VA+ FY12/FY13</a:t>
            </a:r>
          </a:p>
          <a:p>
            <a:pPr lvl="1">
              <a:buFont typeface="Courier New" pitchFamily="49" charset="0"/>
              <a:buChar char="o"/>
            </a:pPr>
            <a:r>
              <a:rPr lang="en-US" sz="1600" b="0" dirty="0">
                <a:solidFill>
                  <a:prstClr val="black"/>
                </a:solidFill>
                <a:cs typeface="Arial" pitchFamily="34" charset="0"/>
              </a:rPr>
              <a:t>Actuarial Services</a:t>
            </a:r>
          </a:p>
          <a:p>
            <a:pPr lvl="1">
              <a:buFont typeface="Courier New" pitchFamily="49" charset="0"/>
              <a:buChar char="o"/>
            </a:pPr>
            <a:r>
              <a:rPr lang="en-US" sz="1600" b="0" dirty="0">
                <a:solidFill>
                  <a:prstClr val="black"/>
                </a:solidFill>
                <a:cs typeface="Arial" pitchFamily="34" charset="0"/>
              </a:rPr>
              <a:t>Enterprise Program Management Implementation</a:t>
            </a:r>
          </a:p>
          <a:p>
            <a:pPr lvl="1">
              <a:buFont typeface="Courier New" pitchFamily="49" charset="0"/>
              <a:buChar char="o"/>
            </a:pPr>
            <a:r>
              <a:rPr lang="en-US" sz="1600" b="0" dirty="0">
                <a:solidFill>
                  <a:prstClr val="black"/>
                </a:solidFill>
                <a:cs typeface="Arial" pitchFamily="34" charset="0"/>
              </a:rPr>
              <a:t>Accreditation Services</a:t>
            </a:r>
          </a:p>
          <a:p>
            <a:pPr lvl="1">
              <a:buFont typeface="Courier New" pitchFamily="49" charset="0"/>
              <a:buChar char="o"/>
            </a:pPr>
            <a:r>
              <a:rPr lang="en-US" sz="1600" b="0" dirty="0">
                <a:solidFill>
                  <a:prstClr val="black"/>
                </a:solidFill>
                <a:cs typeface="Arial" pitchFamily="34" charset="0"/>
              </a:rPr>
              <a:t>Healthcare Service Projects</a:t>
            </a:r>
          </a:p>
          <a:p>
            <a:pPr lvl="1">
              <a:buFont typeface="Courier New" pitchFamily="49" charset="0"/>
              <a:buChar char="o"/>
            </a:pPr>
            <a:r>
              <a:rPr lang="en-US" sz="1600" b="0" dirty="0">
                <a:solidFill>
                  <a:prstClr val="black"/>
                </a:solidFill>
                <a:cs typeface="Arial" pitchFamily="34" charset="0"/>
              </a:rPr>
              <a:t>High Tech Medical </a:t>
            </a:r>
            <a:r>
              <a:rPr lang="en-US" sz="1600" b="0" dirty="0" smtClean="0">
                <a:solidFill>
                  <a:prstClr val="black"/>
                </a:solidFill>
                <a:cs typeface="Arial" pitchFamily="34" charset="0"/>
              </a:rPr>
              <a:t>Projects</a:t>
            </a:r>
          </a:p>
          <a:p>
            <a:pPr marL="457200" lvl="1" indent="0">
              <a:buNone/>
            </a:pPr>
            <a:endParaRPr lang="en-US" sz="1600" b="0" dirty="0" smtClean="0">
              <a:cs typeface="Arial" pitchFamily="34" charset="0"/>
            </a:endParaRPr>
          </a:p>
          <a:p>
            <a:r>
              <a:rPr lang="en-US" sz="1600" u="sng" dirty="0" smtClean="0">
                <a:cs typeface="Arial" pitchFamily="34" charset="0"/>
              </a:rPr>
              <a:t>Facilities: AOR = Program Management for VHA Facility and Environmental Services/Products</a:t>
            </a:r>
          </a:p>
          <a:p>
            <a:pPr lvl="1">
              <a:buFont typeface="Courier New" pitchFamily="49" charset="0"/>
              <a:buChar char="o"/>
            </a:pPr>
            <a:r>
              <a:rPr lang="en-US" sz="1600" b="0" dirty="0" smtClean="0">
                <a:cs typeface="Arial" pitchFamily="34" charset="0"/>
              </a:rPr>
              <a:t>Facilities Engineering Services and Products</a:t>
            </a:r>
          </a:p>
          <a:p>
            <a:pPr lvl="1">
              <a:buFont typeface="Courier New" pitchFamily="49" charset="0"/>
              <a:buChar char="o"/>
            </a:pPr>
            <a:r>
              <a:rPr lang="en-US" sz="1600" b="0" dirty="0" smtClean="0">
                <a:cs typeface="Arial" pitchFamily="34" charset="0"/>
              </a:rPr>
              <a:t>Facilities Environmental Services and Products</a:t>
            </a:r>
          </a:p>
          <a:p>
            <a:pPr lvl="1">
              <a:buFont typeface="Courier New" pitchFamily="49" charset="0"/>
              <a:buChar char="o"/>
            </a:pPr>
            <a:r>
              <a:rPr lang="en-US" sz="1600" b="0" dirty="0" smtClean="0">
                <a:cs typeface="Arial" pitchFamily="34" charset="0"/>
              </a:rPr>
              <a:t>Facility Management Services and Products</a:t>
            </a:r>
          </a:p>
          <a:p>
            <a:pPr lvl="1">
              <a:buFont typeface="Courier New" pitchFamily="49" charset="0"/>
              <a:buChar char="o"/>
            </a:pPr>
            <a:r>
              <a:rPr lang="en-US" sz="1600" b="0" dirty="0" smtClean="0">
                <a:cs typeface="Arial" pitchFamily="34" charset="0"/>
              </a:rPr>
              <a:t>Administrative Services</a:t>
            </a:r>
            <a:endParaRPr lang="en-US" sz="1600" b="0" dirty="0">
              <a:cs typeface="Arial" pitchFamily="34" charset="0"/>
            </a:endParaRPr>
          </a:p>
        </p:txBody>
      </p:sp>
      <p:sp>
        <p:nvSpPr>
          <p:cNvPr id="4" name="Slide Number Placeholder 3"/>
          <p:cNvSpPr>
            <a:spLocks noGrp="1"/>
          </p:cNvSpPr>
          <p:nvPr>
            <p:ph type="sldNum" sz="quarter" idx="12"/>
          </p:nvPr>
        </p:nvSpPr>
        <p:spPr/>
        <p:txBody>
          <a:bodyPr/>
          <a:lstStyle/>
          <a:p>
            <a:pPr>
              <a:defRPr/>
            </a:pPr>
            <a:fld id="{1FBA938A-D104-44E0-992E-C539EF93B104}" type="slidenum">
              <a:rPr lang="en-US" smtClean="0">
                <a:solidFill>
                  <a:prstClr val="black">
                    <a:tint val="75000"/>
                  </a:prstClr>
                </a:solidFill>
              </a:rPr>
              <a:pPr>
                <a:defRPr/>
              </a:pPr>
              <a:t>125</a:t>
            </a:fld>
            <a:endParaRPr lang="en-US" dirty="0">
              <a:solidFill>
                <a:prstClr val="black">
                  <a:tint val="75000"/>
                </a:prstClr>
              </a:solidFill>
            </a:endParaRPr>
          </a:p>
        </p:txBody>
      </p:sp>
    </p:spTree>
    <p:extLst>
      <p:ext uri="{BB962C8B-B14F-4D97-AF65-F5344CB8AC3E}">
        <p14:creationId xmlns:p14="http://schemas.microsoft.com/office/powerpoint/2010/main" val="23457533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8229600" cy="1143000"/>
          </a:xfrm>
        </p:spPr>
        <p:txBody>
          <a:bodyPr>
            <a:normAutofit/>
          </a:bodyPr>
          <a:lstStyle/>
          <a:p>
            <a:r>
              <a:rPr lang="en-US" sz="2400" dirty="0">
                <a:solidFill>
                  <a:schemeClr val="tx2"/>
                </a:solidFill>
                <a:latin typeface="Arial Black" pitchFamily="34" charset="0"/>
                <a:cs typeface="Arial" pitchFamily="34" charset="0"/>
              </a:rPr>
              <a:t>AMS &amp; Facilities: How </a:t>
            </a:r>
            <a:r>
              <a:rPr lang="en-US" sz="2400" dirty="0" smtClean="0">
                <a:solidFill>
                  <a:schemeClr val="tx2"/>
                </a:solidFill>
                <a:latin typeface="Arial Black" pitchFamily="34" charset="0"/>
                <a:cs typeface="Arial" pitchFamily="34" charset="0"/>
              </a:rPr>
              <a:t>You Can Assist Us</a:t>
            </a:r>
            <a:r>
              <a:rPr lang="en-US" sz="2400" dirty="0">
                <a:solidFill>
                  <a:schemeClr val="tx2"/>
                </a:solidFill>
                <a:latin typeface="Arial Black" pitchFamily="34" charset="0"/>
                <a:cs typeface="Arial" pitchFamily="34" charset="0"/>
              </a:rPr>
              <a: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55469966"/>
              </p:ext>
            </p:extLst>
          </p:nvPr>
        </p:nvGraphicFramePr>
        <p:xfrm>
          <a:off x="457200" y="1600199"/>
          <a:ext cx="8229600" cy="4297680"/>
        </p:xfrm>
        <a:graphic>
          <a:graphicData uri="http://schemas.openxmlformats.org/drawingml/2006/table">
            <a:tbl>
              <a:tblPr firstRow="1" bandRow="1">
                <a:tableStyleId>{5C22544A-7EE6-4342-B048-85BDC9FD1C3A}</a:tableStyleId>
              </a:tblPr>
              <a:tblGrid>
                <a:gridCol w="4114800"/>
                <a:gridCol w="4114800"/>
              </a:tblGrid>
              <a:tr h="1612900">
                <a:tc>
                  <a:txBody>
                    <a:bodyPr/>
                    <a:lstStyle/>
                    <a:p>
                      <a:pPr marL="304800" marR="0" lvl="0" indent="-30480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800" b="1" i="0" u="sng"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Challenges:</a:t>
                      </a:r>
                    </a:p>
                    <a:p>
                      <a:pPr marL="304800" marR="0" lvl="0" indent="-30480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Work flow policy</a:t>
                      </a:r>
                    </a:p>
                    <a:p>
                      <a:pPr marL="304800" marR="0" lvl="0" indent="-304800" algn="l" defTabSz="914400" rtl="0" eaLnBrk="1" fontAlgn="auto" latinLnBrk="0" hangingPunct="1">
                        <a:lnSpc>
                          <a:spcPct val="100000"/>
                        </a:lnSpc>
                        <a:spcBef>
                          <a:spcPct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Advanced Notification of User Requirement</a:t>
                      </a:r>
                    </a:p>
                    <a:p>
                      <a:pPr marL="304800" marR="0" lvl="0" indent="-30480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Procurement Support</a:t>
                      </a:r>
                    </a:p>
                    <a:p>
                      <a:pPr marL="304800" marR="0" lvl="0" indent="-30480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Access to VA data sources for</a:t>
                      </a:r>
                    </a:p>
                    <a:p>
                      <a:pPr marL="304800" marR="0" lvl="0" indent="-30480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prstClr val="black"/>
                          </a:solidFill>
                          <a:effectLst/>
                          <a:uLnTx/>
                          <a:uFillTx/>
                          <a:latin typeface="+mn-lt"/>
                          <a:ea typeface="ヒラギノ角ゴ ProN W6"/>
                          <a:cs typeface="Arial" pitchFamily="34" charset="0"/>
                          <a:sym typeface="Myriad Pro Semibold"/>
                        </a:rPr>
                        <a:t>   procurement information</a:t>
                      </a:r>
                    </a:p>
                    <a:p>
                      <a:endParaRPr lang="en-US" sz="1800" dirty="0">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mn-lt"/>
                          <a:ea typeface="+mn-ea"/>
                          <a:cs typeface="Arial" pitchFamily="34" charset="0"/>
                        </a:rPr>
                        <a:t>Past Procurements: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Standard Quality Textiles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Janitorial &amp; Sanitation Supplies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Actuarial Services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1VA+ FY12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Vendor Relations database</a:t>
                      </a:r>
                    </a:p>
                    <a:p>
                      <a:endParaRPr lang="en-US" sz="1800" dirty="0">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mn-lt"/>
                          <a:ea typeface="+mn-ea"/>
                          <a:cs typeface="Arial" pitchFamily="34" charset="0"/>
                        </a:rPr>
                        <a:t>Relevant Needs: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SMEs for IPTs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User Relationship building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Super COR Training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Advance Program Management Training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Post-Award Program Support</a:t>
                      </a:r>
                    </a:p>
                    <a:p>
                      <a:endParaRPr lang="en-US" sz="1800" dirty="0">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mn-lt"/>
                          <a:ea typeface="+mn-ea"/>
                          <a:cs typeface="Arial" pitchFamily="34" charset="0"/>
                        </a:rPr>
                        <a:t>Contractor Usage: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Blanket Purchase Agreements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Blanket Ordering Agreements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National Contracts (GSA/FSS)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Arial" pitchFamily="34" charset="0"/>
                        </a:rPr>
                        <a:t>Indefinite Delivery Indefinite Quantity (IDIQ</a:t>
                      </a:r>
                      <a:endParaRPr lang="en-US" sz="1800" dirty="0">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126161254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127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609600" y="152400"/>
            <a:ext cx="8229600" cy="1143000"/>
          </a:xfrm>
        </p:spPr>
        <p:txBody>
          <a:bodyPr/>
          <a:lstStyle/>
          <a:p>
            <a:r>
              <a:rPr lang="en-US" sz="2400" dirty="0" smtClean="0"/>
              <a:t>Upcoming Acquisition/Opportunities</a:t>
            </a:r>
            <a:endParaRPr lang="en-US" sz="2400" dirty="0"/>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8610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274637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2536"/>
            <a:ext cx="7750884" cy="907218"/>
          </a:xfrm>
        </p:spPr>
        <p:txBody>
          <a:bodyPr>
            <a:normAutofit/>
          </a:bodyPr>
          <a:lstStyle/>
          <a:p>
            <a:pPr algn="ctr"/>
            <a:r>
              <a:rPr lang="en-US" sz="2400" b="0" dirty="0">
                <a:solidFill>
                  <a:srgbClr val="1F497D">
                    <a:lumMod val="75000"/>
                  </a:srgbClr>
                </a:solidFill>
                <a:latin typeface="Arial Black" pitchFamily="34" charset="0"/>
              </a:rPr>
              <a:t>Upcoming Acquisition/Opportunities</a:t>
            </a:r>
            <a:endParaRPr lang="en-US" sz="2400" dirty="0">
              <a:solidFill>
                <a:schemeClr val="tx2">
                  <a:lumMod val="75000"/>
                </a:schemeClr>
              </a:solidFill>
            </a:endParaRPr>
          </a:p>
        </p:txBody>
      </p:sp>
      <p:sp>
        <p:nvSpPr>
          <p:cNvPr id="3" name="Content Placeholder 2"/>
          <p:cNvSpPr>
            <a:spLocks noGrp="1"/>
          </p:cNvSpPr>
          <p:nvPr>
            <p:ph idx="1"/>
          </p:nvPr>
        </p:nvSpPr>
        <p:spPr>
          <a:xfrm>
            <a:off x="457200" y="1352844"/>
            <a:ext cx="8229600" cy="4711585"/>
          </a:xfrm>
        </p:spPr>
        <p:txBody>
          <a:bodyPr>
            <a:noAutofit/>
          </a:bodyPr>
          <a:lstStyle/>
          <a:p>
            <a:pPr marL="0" indent="0" algn="ctr">
              <a:spcBef>
                <a:spcPts val="600"/>
              </a:spcBef>
              <a:buNone/>
            </a:pPr>
            <a:endParaRPr lang="en-US"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128</a:t>
            </a:fld>
            <a:endParaRPr lang="en-US"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87463"/>
            <a:ext cx="8229599" cy="503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95792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0" dirty="0">
                <a:solidFill>
                  <a:srgbClr val="1F497D">
                    <a:lumMod val="75000"/>
                  </a:srgbClr>
                </a:solidFill>
                <a:latin typeface="Arial Black" pitchFamily="34" charset="0"/>
              </a:rPr>
              <a:t>Upcoming Acquisition/Opportunities</a:t>
            </a:r>
            <a:endParaRPr lang="en-US" sz="2400" dirty="0">
              <a:solidFill>
                <a:schemeClr val="tx2">
                  <a:lumMod val="75000"/>
                </a:schemeClr>
              </a:solidFill>
            </a:endParaRPr>
          </a:p>
        </p:txBody>
      </p:sp>
      <p:sp>
        <p:nvSpPr>
          <p:cNvPr id="3" name="Content Placeholder 2"/>
          <p:cNvSpPr>
            <a:spLocks noGrp="1"/>
          </p:cNvSpPr>
          <p:nvPr>
            <p:ph idx="1"/>
          </p:nvPr>
        </p:nvSpPr>
        <p:spPr>
          <a:xfrm>
            <a:off x="457200" y="1352844"/>
            <a:ext cx="8229600" cy="4711585"/>
          </a:xfrm>
        </p:spPr>
        <p:txBody>
          <a:bodyPr>
            <a:noAutofit/>
          </a:bodyPr>
          <a:lstStyle/>
          <a:p>
            <a:pPr marL="0" indent="0" algn="ctr">
              <a:spcBef>
                <a:spcPts val="600"/>
              </a:spcBef>
              <a:buNone/>
            </a:pPr>
            <a:endParaRPr lang="en-US"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p:txBody>
      </p:sp>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129</a:t>
            </a:fld>
            <a:endParaRPr lang="en-US" dirty="0">
              <a:solidFill>
                <a:prstClr val="black"/>
              </a:solidFill>
            </a:endParaRPr>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8000999"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4147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252" y="138229"/>
            <a:ext cx="8024909" cy="1143000"/>
          </a:xfrm>
        </p:spPr>
        <p:txBody>
          <a:bodyPr/>
          <a:lstStyle/>
          <a:p>
            <a:pPr algn="l"/>
            <a:r>
              <a:rPr lang="en-US" sz="2800" dirty="0" smtClean="0"/>
              <a:t>Enhancing Integration Across Programs</a:t>
            </a:r>
            <a:endParaRPr lang="en-US" sz="2800" dirty="0"/>
          </a:p>
        </p:txBody>
      </p:sp>
      <p:sp>
        <p:nvSpPr>
          <p:cNvPr id="5" name="Footer Placeholder 4"/>
          <p:cNvSpPr>
            <a:spLocks noGrp="1"/>
          </p:cNvSpPr>
          <p:nvPr>
            <p:ph type="ftr" sz="quarter" idx="11"/>
          </p:nvPr>
        </p:nvSpPr>
        <p:spPr/>
        <p:txBody>
          <a:bodyPr/>
          <a:lstStyle/>
          <a:p>
            <a:pPr>
              <a:defRPr/>
            </a:pPr>
            <a:r>
              <a:rPr lang="en-US" smtClean="0"/>
              <a:t>OPP ePMO</a:t>
            </a:r>
            <a:endParaRPr lang="en-US" dirty="0"/>
          </a:p>
        </p:txBody>
      </p:sp>
      <p:sp>
        <p:nvSpPr>
          <p:cNvPr id="6" name="Slide Number Placeholder 5"/>
          <p:cNvSpPr>
            <a:spLocks noGrp="1"/>
          </p:cNvSpPr>
          <p:nvPr>
            <p:ph type="sldNum" sz="quarter" idx="12"/>
          </p:nvPr>
        </p:nvSpPr>
        <p:spPr/>
        <p:txBody>
          <a:bodyPr/>
          <a:lstStyle/>
          <a:p>
            <a:pPr>
              <a:defRPr/>
            </a:pPr>
            <a:fld id="{95C7219A-98DC-42BA-A12A-12E75342F36E}" type="slidenum">
              <a:rPr lang="en-US" smtClean="0"/>
              <a:pPr>
                <a:defRPr/>
              </a:pPr>
              <a:t>13</a:t>
            </a:fld>
            <a:endParaRPr lang="en-US" dirty="0"/>
          </a:p>
        </p:txBody>
      </p:sp>
      <p:pic>
        <p:nvPicPr>
          <p:cNvPr id="7"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8" name="Straight Connector 7"/>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Freeform 9"/>
          <p:cNvSpPr/>
          <p:nvPr/>
        </p:nvSpPr>
        <p:spPr>
          <a:xfrm>
            <a:off x="178897" y="1600201"/>
            <a:ext cx="3478703" cy="3256797"/>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1">
              <a:lumMod val="75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480267" rIns="613571" bIns="480267" numCol="1" spcCol="1270" anchor="ctr" anchorCtr="0">
            <a:noAutofit/>
          </a:bodyPr>
          <a:lstStyle/>
          <a:p>
            <a:pPr lvl="0" algn="ctr" defTabSz="1200150">
              <a:lnSpc>
                <a:spcPct val="90000"/>
              </a:lnSpc>
              <a:spcBef>
                <a:spcPct val="0"/>
              </a:spcBef>
              <a:spcAft>
                <a:spcPct val="35000"/>
              </a:spcAft>
              <a:tabLst>
                <a:tab pos="117475" algn="l"/>
              </a:tabLst>
            </a:pPr>
            <a:r>
              <a:rPr lang="en-US" kern="1200" dirty="0" smtClean="0"/>
              <a:t>Data Governance Council</a:t>
            </a:r>
            <a:endParaRPr lang="en-US" kern="1200" dirty="0"/>
          </a:p>
        </p:txBody>
      </p:sp>
      <p:sp>
        <p:nvSpPr>
          <p:cNvPr id="12" name="Freeform 11"/>
          <p:cNvSpPr/>
          <p:nvPr/>
        </p:nvSpPr>
        <p:spPr>
          <a:xfrm>
            <a:off x="5257800" y="1600201"/>
            <a:ext cx="3648813" cy="3304070"/>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chemeClr val="accent6">
              <a:lumMod val="75000"/>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480267" rIns="613571" bIns="480267" numCol="1" spcCol="1270" anchor="ctr" anchorCtr="0">
            <a:noAutofit/>
          </a:bodyPr>
          <a:lstStyle/>
          <a:p>
            <a:pPr lvl="0" algn="ctr" defTabSz="1200150">
              <a:lnSpc>
                <a:spcPct val="90000"/>
              </a:lnSpc>
              <a:spcBef>
                <a:spcPct val="0"/>
              </a:spcBef>
              <a:spcAft>
                <a:spcPct val="35000"/>
              </a:spcAft>
            </a:pPr>
            <a:r>
              <a:rPr lang="en-US" kern="1200" dirty="0" smtClean="0"/>
              <a:t>     Enterprise Architecture Council</a:t>
            </a:r>
            <a:endParaRPr lang="en-US" kern="1200" dirty="0"/>
          </a:p>
        </p:txBody>
      </p:sp>
      <p:sp>
        <p:nvSpPr>
          <p:cNvPr id="13" name="TextBox 12"/>
          <p:cNvSpPr txBox="1"/>
          <p:nvPr/>
        </p:nvSpPr>
        <p:spPr>
          <a:xfrm>
            <a:off x="381000" y="4986078"/>
            <a:ext cx="2362200" cy="1400383"/>
          </a:xfrm>
          <a:prstGeom prst="rect">
            <a:avLst/>
          </a:prstGeom>
          <a:noFill/>
        </p:spPr>
        <p:txBody>
          <a:bodyPr wrap="square" rtlCol="0">
            <a:spAutoFit/>
          </a:bodyPr>
          <a:lstStyle/>
          <a:p>
            <a:pPr marL="285750" indent="-285750">
              <a:spcBef>
                <a:spcPts val="600"/>
              </a:spcBef>
              <a:buFont typeface="Arial" pitchFamily="34" charset="0"/>
              <a:buChar char="•"/>
            </a:pPr>
            <a:r>
              <a:rPr lang="en-US" sz="1600" dirty="0">
                <a:latin typeface="+mn-lt"/>
              </a:rPr>
              <a:t>Department-Wide Data </a:t>
            </a:r>
            <a:r>
              <a:rPr lang="en-US" sz="1600" dirty="0" smtClean="0">
                <a:latin typeface="+mn-lt"/>
              </a:rPr>
              <a:t>Stewardship</a:t>
            </a:r>
          </a:p>
          <a:p>
            <a:pPr marL="285750" indent="-285750">
              <a:spcBef>
                <a:spcPts val="600"/>
              </a:spcBef>
              <a:buFont typeface="Arial" pitchFamily="34" charset="0"/>
              <a:buChar char="•"/>
            </a:pPr>
            <a:r>
              <a:rPr lang="en-US" sz="1600" dirty="0" smtClean="0">
                <a:latin typeface="+mn-lt"/>
              </a:rPr>
              <a:t>Converging  authoritative data sources</a:t>
            </a:r>
            <a:endParaRPr lang="en-US" sz="1600" dirty="0">
              <a:latin typeface="+mn-lt"/>
            </a:endParaRPr>
          </a:p>
        </p:txBody>
      </p:sp>
      <p:sp>
        <p:nvSpPr>
          <p:cNvPr id="14" name="TextBox 13"/>
          <p:cNvSpPr txBox="1"/>
          <p:nvPr/>
        </p:nvSpPr>
        <p:spPr>
          <a:xfrm>
            <a:off x="3137944" y="4986078"/>
            <a:ext cx="2958056" cy="1400383"/>
          </a:xfrm>
          <a:prstGeom prst="rect">
            <a:avLst/>
          </a:prstGeom>
          <a:noFill/>
        </p:spPr>
        <p:txBody>
          <a:bodyPr wrap="square" rtlCol="0">
            <a:spAutoFit/>
          </a:bodyPr>
          <a:lstStyle/>
          <a:p>
            <a:pPr marL="285750" indent="-285750">
              <a:spcBef>
                <a:spcPts val="600"/>
              </a:spcBef>
              <a:buFont typeface="Arial" pitchFamily="34" charset="0"/>
              <a:buChar char="•"/>
            </a:pPr>
            <a:r>
              <a:rPr lang="en-US" sz="1600" dirty="0" smtClean="0">
                <a:latin typeface="+mn-lt"/>
              </a:rPr>
              <a:t>Identify Enterprise Integration Opportunities</a:t>
            </a:r>
          </a:p>
          <a:p>
            <a:pPr marL="285750" indent="-285750">
              <a:spcBef>
                <a:spcPts val="600"/>
              </a:spcBef>
              <a:buFont typeface="Arial" pitchFamily="34" charset="0"/>
              <a:buChar char="•"/>
            </a:pPr>
            <a:r>
              <a:rPr lang="en-US" sz="1600" dirty="0" smtClean="0">
                <a:latin typeface="+mn-lt"/>
              </a:rPr>
              <a:t>Task, monitor and control execution of enterprise integration initiatives</a:t>
            </a:r>
            <a:endParaRPr lang="en-US" sz="1600" dirty="0">
              <a:latin typeface="+mn-lt"/>
            </a:endParaRPr>
          </a:p>
        </p:txBody>
      </p:sp>
      <p:sp>
        <p:nvSpPr>
          <p:cNvPr id="11" name="Freeform 10"/>
          <p:cNvSpPr/>
          <p:nvPr/>
        </p:nvSpPr>
        <p:spPr>
          <a:xfrm>
            <a:off x="2765789" y="1600201"/>
            <a:ext cx="3330211" cy="3260341"/>
          </a:xfrm>
          <a:custGeom>
            <a:avLst/>
            <a:gdLst>
              <a:gd name="connsiteX0" fmla="*/ 0 w 3045321"/>
              <a:gd name="connsiteY0" fmla="*/ 1522661 h 3045321"/>
              <a:gd name="connsiteX1" fmla="*/ 1522661 w 3045321"/>
              <a:gd name="connsiteY1" fmla="*/ 0 h 3045321"/>
              <a:gd name="connsiteX2" fmla="*/ 3045322 w 3045321"/>
              <a:gd name="connsiteY2" fmla="*/ 1522661 h 3045321"/>
              <a:gd name="connsiteX3" fmla="*/ 1522661 w 3045321"/>
              <a:gd name="connsiteY3" fmla="*/ 3045322 h 3045321"/>
              <a:gd name="connsiteX4" fmla="*/ 0 w 3045321"/>
              <a:gd name="connsiteY4" fmla="*/ 1522661 h 3045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5321" h="3045321">
                <a:moveTo>
                  <a:pt x="0" y="1522661"/>
                </a:moveTo>
                <a:cubicBezTo>
                  <a:pt x="0" y="681719"/>
                  <a:pt x="681719" y="0"/>
                  <a:pt x="1522661" y="0"/>
                </a:cubicBezTo>
                <a:cubicBezTo>
                  <a:pt x="2363603" y="0"/>
                  <a:pt x="3045322" y="681719"/>
                  <a:pt x="3045322" y="1522661"/>
                </a:cubicBezTo>
                <a:cubicBezTo>
                  <a:pt x="3045322" y="2363603"/>
                  <a:pt x="2363603" y="3045322"/>
                  <a:pt x="1522661" y="3045322"/>
                </a:cubicBezTo>
                <a:cubicBezTo>
                  <a:pt x="681719" y="3045322"/>
                  <a:pt x="0" y="2363603"/>
                  <a:pt x="0" y="1522661"/>
                </a:cubicBezTo>
                <a:close/>
              </a:path>
            </a:pathLst>
          </a:custGeom>
          <a:solidFill>
            <a:srgbClr val="00B050">
              <a:alpha val="50000"/>
            </a:srgb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613571" tIns="480267" rIns="613571" bIns="480267" numCol="1" spcCol="1270" anchor="ctr" anchorCtr="0">
            <a:noAutofit/>
          </a:bodyPr>
          <a:lstStyle/>
          <a:p>
            <a:pPr lvl="0" algn="ctr" defTabSz="1200150">
              <a:lnSpc>
                <a:spcPct val="90000"/>
              </a:lnSpc>
              <a:spcBef>
                <a:spcPct val="0"/>
              </a:spcBef>
              <a:spcAft>
                <a:spcPct val="35000"/>
              </a:spcAft>
            </a:pPr>
            <a:r>
              <a:rPr lang="en-US" kern="1200" dirty="0" smtClean="0"/>
              <a:t>Integration Steering Committee</a:t>
            </a:r>
            <a:endParaRPr lang="en-US" kern="1200" dirty="0"/>
          </a:p>
        </p:txBody>
      </p:sp>
      <p:sp>
        <p:nvSpPr>
          <p:cNvPr id="15" name="TextBox 14"/>
          <p:cNvSpPr txBox="1"/>
          <p:nvPr/>
        </p:nvSpPr>
        <p:spPr>
          <a:xfrm>
            <a:off x="6172200" y="5000417"/>
            <a:ext cx="2971800" cy="1400383"/>
          </a:xfrm>
          <a:prstGeom prst="rect">
            <a:avLst/>
          </a:prstGeom>
          <a:noFill/>
        </p:spPr>
        <p:txBody>
          <a:bodyPr wrap="square" rtlCol="0">
            <a:spAutoFit/>
          </a:bodyPr>
          <a:lstStyle/>
          <a:p>
            <a:pPr marL="285750" indent="-285750">
              <a:spcBef>
                <a:spcPts val="600"/>
              </a:spcBef>
              <a:buFont typeface="Arial" pitchFamily="34" charset="0"/>
              <a:buChar char="•"/>
            </a:pPr>
            <a:r>
              <a:rPr lang="en-US" sz="1600" dirty="0" smtClean="0">
                <a:latin typeface="+mn-lt"/>
              </a:rPr>
              <a:t>Create and manage the Enterprise Architecture</a:t>
            </a:r>
          </a:p>
          <a:p>
            <a:pPr marL="285750" indent="-285750">
              <a:spcBef>
                <a:spcPts val="600"/>
              </a:spcBef>
              <a:buFont typeface="Arial" pitchFamily="34" charset="0"/>
              <a:buChar char="•"/>
            </a:pPr>
            <a:r>
              <a:rPr lang="en-US" sz="1600" dirty="0" smtClean="0">
                <a:latin typeface="+mn-lt"/>
              </a:rPr>
              <a:t>Use the Enterprise Architecture to support executive  decision-making</a:t>
            </a:r>
            <a:endParaRPr lang="en-US" sz="1600" dirty="0">
              <a:latin typeface="+mn-lt"/>
            </a:endParaRPr>
          </a:p>
        </p:txBody>
      </p:sp>
      <p:sp>
        <p:nvSpPr>
          <p:cNvPr id="16"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Tree>
    <p:extLst>
      <p:ext uri="{BB962C8B-B14F-4D97-AF65-F5344CB8AC3E}">
        <p14:creationId xmlns:p14="http://schemas.microsoft.com/office/powerpoint/2010/main" val="384240362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b="0" dirty="0">
                <a:solidFill>
                  <a:srgbClr val="1F497D">
                    <a:lumMod val="75000"/>
                  </a:srgbClr>
                </a:solidFill>
                <a:latin typeface="Arial Black" pitchFamily="34" charset="0"/>
              </a:rPr>
              <a:t>Upcoming Acquisition/Opportunities</a:t>
            </a:r>
            <a:endParaRPr lang="en-US" sz="2400"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130</a:t>
            </a:fld>
            <a:endParaRPr lang="en-US" dirty="0">
              <a:solidFill>
                <a:prstClr val="black"/>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84300"/>
            <a:ext cx="800100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56592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0" dirty="0">
                <a:solidFill>
                  <a:srgbClr val="1F497D">
                    <a:lumMod val="75000"/>
                  </a:srgbClr>
                </a:solidFill>
                <a:latin typeface="Arial Black" pitchFamily="34" charset="0"/>
              </a:rPr>
              <a:t>Upcoming Acquisition/Opportunities</a:t>
            </a:r>
            <a:endParaRPr lang="en-US"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131</a:t>
            </a:fld>
            <a:endParaRPr lang="en-US" dirty="0">
              <a:solidFill>
                <a:prstClr val="black"/>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384300"/>
            <a:ext cx="815340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213899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42536"/>
            <a:ext cx="7750884" cy="907218"/>
          </a:xfrm>
        </p:spPr>
        <p:txBody>
          <a:bodyPr>
            <a:normAutofit/>
          </a:bodyPr>
          <a:lstStyle/>
          <a:p>
            <a:pPr algn="ctr"/>
            <a:r>
              <a:rPr lang="en-US" sz="2400" b="0" dirty="0">
                <a:solidFill>
                  <a:srgbClr val="1F497D">
                    <a:lumMod val="75000"/>
                  </a:srgbClr>
                </a:solidFill>
                <a:latin typeface="Arial Black" pitchFamily="34" charset="0"/>
              </a:rPr>
              <a:t>Upcoming Acquisition/Opportunities</a:t>
            </a:r>
            <a:endParaRPr lang="en-US" sz="2400" dirty="0">
              <a:solidFill>
                <a:schemeClr val="tx2">
                  <a:lumMod val="75000"/>
                </a:schemeClr>
              </a:solidFill>
            </a:endParaRPr>
          </a:p>
        </p:txBody>
      </p:sp>
      <p:sp>
        <p:nvSpPr>
          <p:cNvPr id="4" name="Slide Number Placeholder 3"/>
          <p:cNvSpPr>
            <a:spLocks noGrp="1"/>
          </p:cNvSpPr>
          <p:nvPr>
            <p:ph type="sldNum" sz="quarter" idx="12"/>
          </p:nvPr>
        </p:nvSpPr>
        <p:spPr/>
        <p:txBody>
          <a:bodyPr/>
          <a:lstStyle/>
          <a:p>
            <a:fld id="{EC48A3D8-4A7A-4119-BA0B-D8B706450AAC}" type="slidenum">
              <a:rPr lang="en-US" smtClean="0">
                <a:solidFill>
                  <a:prstClr val="black"/>
                </a:solidFill>
              </a:rPr>
              <a:pPr/>
              <a:t>132</a:t>
            </a:fld>
            <a:endParaRPr lang="en-US" dirty="0">
              <a:solidFill>
                <a:prstClr val="black"/>
              </a:solidFill>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384300"/>
            <a:ext cx="815340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52076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133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Questions</a:t>
            </a:r>
            <a:endParaRPr lang="en-US" i="1" dirty="0"/>
          </a:p>
        </p:txBody>
      </p:sp>
      <p:sp>
        <p:nvSpPr>
          <p:cNvPr id="11" name="Content Placeholder 10"/>
          <p:cNvSpPr>
            <a:spLocks noGrp="1"/>
          </p:cNvSpPr>
          <p:nvPr>
            <p:ph idx="1"/>
          </p:nvPr>
        </p:nvSpPr>
        <p:spPr>
          <a:xfrm>
            <a:off x="419100" y="2209800"/>
            <a:ext cx="8229600" cy="4525963"/>
          </a:xfrm>
        </p:spPr>
        <p:txBody>
          <a:bodyPr/>
          <a:lstStyle/>
          <a:p>
            <a:pPr marL="0" indent="0" algn="ctr">
              <a:buNone/>
            </a:pPr>
            <a:r>
              <a:rPr lang="en-US" sz="15000" b="1" dirty="0" smtClean="0"/>
              <a:t>?</a:t>
            </a:r>
          </a:p>
        </p:txBody>
      </p:sp>
    </p:spTree>
    <p:extLst>
      <p:ext uri="{BB962C8B-B14F-4D97-AF65-F5344CB8AC3E}">
        <p14:creationId xmlns:p14="http://schemas.microsoft.com/office/powerpoint/2010/main" val="285579014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BREAK</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384995"/>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407268377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Ms. Barb </a:t>
            </a:r>
            <a:r>
              <a:rPr lang="en-US" sz="2800" dirty="0" err="1" smtClean="0">
                <a:solidFill>
                  <a:schemeClr val="tx2">
                    <a:lumMod val="75000"/>
                  </a:schemeClr>
                </a:solidFill>
                <a:latin typeface="Arial Black" pitchFamily="34" charset="0"/>
              </a:rPr>
              <a:t>Stuetzer</a:t>
            </a:r>
            <a:r>
              <a:rPr lang="en-US" sz="2800" dirty="0" smtClean="0">
                <a:solidFill>
                  <a:schemeClr val="tx2">
                    <a:lumMod val="75000"/>
                  </a:schemeClr>
                </a:solidFill>
                <a:latin typeface="Arial Black" pitchFamily="34" charset="0"/>
              </a:rPr>
              <a:t>, Legal Representative, OGC</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Panel Session/Question and Answer</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7"/>
            <a:ext cx="9144000" cy="1815882"/>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endParaRPr lang="en-US" sz="2800" dirty="0" smtClean="0">
              <a:solidFill>
                <a:schemeClr val="tx2">
                  <a:lumMod val="75000"/>
                </a:schemeClr>
              </a:solidFill>
              <a:latin typeface="Arial Black" pitchFamily="34" charset="0"/>
              <a:cs typeface="Arial" pitchFamily="34" charset="0"/>
            </a:endParaRPr>
          </a:p>
          <a:p>
            <a:pPr algn="ct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296817561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Ms. Valerie Veatch, Senior Acquisition Technical Advisor, OAO</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Closing Remarks</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815882"/>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endParaRPr lang="en-US" sz="2800" dirty="0" smtClean="0">
              <a:solidFill>
                <a:schemeClr val="tx2">
                  <a:lumMod val="75000"/>
                </a:schemeClr>
              </a:solidFill>
              <a:latin typeface="Arial Black" pitchFamily="34" charset="0"/>
              <a:cs typeface="Arial" pitchFamily="34" charset="0"/>
            </a:endParaRPr>
          </a:p>
          <a:p>
            <a:pPr algn="ct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1026378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73212" y="212725"/>
            <a:ext cx="7037387" cy="1143000"/>
          </a:xfrm>
        </p:spPr>
        <p:txBody>
          <a:bodyPr/>
          <a:lstStyle/>
          <a:p>
            <a:pPr algn="l" eaLnBrk="1" hangingPunct="1"/>
            <a:r>
              <a:rPr lang="en-US" sz="2800" dirty="0" smtClean="0">
                <a:latin typeface="Arial Black" pitchFamily="34" charset="0"/>
              </a:rPr>
              <a:t>The Veteran Data Management Challenge</a:t>
            </a:r>
          </a:p>
        </p:txBody>
      </p:sp>
      <p:sp>
        <p:nvSpPr>
          <p:cNvPr id="10243" name="Content Placeholder 2"/>
          <p:cNvSpPr>
            <a:spLocks noGrp="1"/>
          </p:cNvSpPr>
          <p:nvPr>
            <p:ph idx="1"/>
          </p:nvPr>
        </p:nvSpPr>
        <p:spPr>
          <a:xfrm>
            <a:off x="215900" y="1679575"/>
            <a:ext cx="3795713" cy="4495800"/>
          </a:xfrm>
        </p:spPr>
        <p:txBody>
          <a:bodyPr/>
          <a:lstStyle/>
          <a:p>
            <a:pPr marL="0" indent="0" eaLnBrk="1" hangingPunct="1">
              <a:buFont typeface="Wingdings" pitchFamily="2" charset="2"/>
              <a:buNone/>
            </a:pPr>
            <a:r>
              <a:rPr lang="en-US" sz="1600" b="1" dirty="0" smtClean="0">
                <a:solidFill>
                  <a:schemeClr val="tx1"/>
                </a:solidFill>
              </a:rPr>
              <a:t>Current Environment:  </a:t>
            </a:r>
            <a:r>
              <a:rPr lang="en-US" sz="1600" dirty="0" smtClean="0">
                <a:solidFill>
                  <a:schemeClr val="tx1"/>
                </a:solidFill>
              </a:rPr>
              <a:t>VA suffers from a proliferation of systems and a lack of authoritative, common customer data across VBA, VHA, NCA, BVA, and Staff Offices. </a:t>
            </a:r>
          </a:p>
          <a:p>
            <a:pPr marL="0" indent="0" eaLnBrk="1" hangingPunct="1"/>
            <a:endParaRPr lang="en-US" sz="1600" dirty="0" smtClean="0">
              <a:solidFill>
                <a:schemeClr val="tx1"/>
              </a:solidFill>
            </a:endParaRPr>
          </a:p>
          <a:p>
            <a:pPr marL="0" indent="0" eaLnBrk="1" hangingPunct="1">
              <a:buFont typeface="Wingdings" pitchFamily="2" charset="2"/>
              <a:buNone/>
            </a:pPr>
            <a:r>
              <a:rPr lang="en-US" sz="1600" dirty="0" smtClean="0">
                <a:solidFill>
                  <a:schemeClr val="tx1"/>
                </a:solidFill>
              </a:rPr>
              <a:t>This situation prevents:</a:t>
            </a:r>
          </a:p>
          <a:p>
            <a:pPr marL="234950" lvl="1" indent="-233363" eaLnBrk="1" hangingPunct="1">
              <a:buFont typeface="Wingdings" pitchFamily="2" charset="2"/>
              <a:buChar char="§"/>
            </a:pPr>
            <a:r>
              <a:rPr lang="en-US" sz="1400" dirty="0" smtClean="0">
                <a:solidFill>
                  <a:schemeClr val="tx1"/>
                </a:solidFill>
              </a:rPr>
              <a:t>Easy sharing of data enterprise wide</a:t>
            </a:r>
          </a:p>
          <a:p>
            <a:pPr marL="234950" lvl="1" indent="-233363" eaLnBrk="1" hangingPunct="1">
              <a:buFont typeface="Wingdings" pitchFamily="2" charset="2"/>
              <a:buChar char="§"/>
            </a:pPr>
            <a:r>
              <a:rPr lang="en-US" sz="1400" dirty="0" smtClean="0">
                <a:solidFill>
                  <a:schemeClr val="tx1"/>
                </a:solidFill>
              </a:rPr>
              <a:t>Comprehensive understanding of a Veteran</a:t>
            </a:r>
            <a:r>
              <a:rPr lang="ja-JP" altLang="en-US" sz="1400" dirty="0" smtClean="0">
                <a:solidFill>
                  <a:schemeClr val="tx1"/>
                </a:solidFill>
              </a:rPr>
              <a:t>’</a:t>
            </a:r>
            <a:r>
              <a:rPr lang="en-US" altLang="ja-JP" sz="1400" dirty="0" smtClean="0">
                <a:solidFill>
                  <a:schemeClr val="tx1"/>
                </a:solidFill>
              </a:rPr>
              <a:t>s circumstances, needs, benefits, and services</a:t>
            </a:r>
          </a:p>
          <a:p>
            <a:pPr marL="234950" lvl="1" indent="-233363" eaLnBrk="1" hangingPunct="1">
              <a:buFont typeface="Wingdings" pitchFamily="2" charset="2"/>
              <a:buChar char="§"/>
            </a:pPr>
            <a:r>
              <a:rPr lang="en-US" sz="1400" dirty="0" smtClean="0">
                <a:solidFill>
                  <a:schemeClr val="tx1"/>
                </a:solidFill>
              </a:rPr>
              <a:t>Timely delivery of benefits and services in a contextually appropriate manner</a:t>
            </a:r>
          </a:p>
          <a:p>
            <a:pPr marL="234950" lvl="1" indent="-233363" eaLnBrk="1" hangingPunct="1">
              <a:buFont typeface="Wingdings" pitchFamily="2" charset="2"/>
              <a:buChar char="§"/>
            </a:pPr>
            <a:r>
              <a:rPr lang="en-US" sz="1400" dirty="0" smtClean="0">
                <a:solidFill>
                  <a:schemeClr val="tx1"/>
                </a:solidFill>
              </a:rPr>
              <a:t>Cost-effective and efficient maintenance of VA</a:t>
            </a:r>
            <a:r>
              <a:rPr lang="ja-JP" altLang="en-US" sz="1400" dirty="0" smtClean="0">
                <a:solidFill>
                  <a:schemeClr val="tx1"/>
                </a:solidFill>
              </a:rPr>
              <a:t>’</a:t>
            </a:r>
            <a:r>
              <a:rPr lang="en-US" altLang="ja-JP" sz="1400" dirty="0" smtClean="0">
                <a:solidFill>
                  <a:schemeClr val="tx1"/>
                </a:solidFill>
              </a:rPr>
              <a:t>s systems</a:t>
            </a:r>
          </a:p>
          <a:p>
            <a:pPr marL="234950" lvl="1" indent="-233363" eaLnBrk="1" hangingPunct="1">
              <a:buFont typeface="Wingdings" pitchFamily="2" charset="2"/>
              <a:buChar char="§"/>
            </a:pPr>
            <a:r>
              <a:rPr lang="en-US" sz="1400" dirty="0" smtClean="0">
                <a:solidFill>
                  <a:schemeClr val="tx1"/>
                </a:solidFill>
              </a:rPr>
              <a:t>Delivery of integrated business process results to management, policy-makers, and customers</a:t>
            </a:r>
          </a:p>
          <a:p>
            <a:pPr marL="234950" lvl="1" indent="-233363" eaLnBrk="1" hangingPunct="1">
              <a:buFont typeface="Wingdings" pitchFamily="2" charset="2"/>
              <a:buChar char="Ø"/>
            </a:pPr>
            <a:endParaRPr lang="en-US" sz="1600" dirty="0" smtClean="0">
              <a:solidFill>
                <a:schemeClr val="tx1"/>
              </a:solidFill>
            </a:endParaRPr>
          </a:p>
        </p:txBody>
      </p:sp>
      <p:sp>
        <p:nvSpPr>
          <p:cNvPr id="10244" name="Slide Number Placeholder 3"/>
          <p:cNvSpPr>
            <a:spLocks noGrp="1"/>
          </p:cNvSpPr>
          <p:nvPr>
            <p:ph type="sldNum" sz="quarter" idx="12"/>
          </p:nvPr>
        </p:nvSpPr>
        <p:spPr>
          <a:xfrm>
            <a:off x="7239000" y="6553200"/>
            <a:ext cx="1905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fld id="{67B4E8BC-D84F-4BA2-B443-97053DE66441}" type="slidenum">
              <a:rPr lang="en-US" smtClean="0">
                <a:solidFill>
                  <a:srgbClr val="000000"/>
                </a:solidFill>
              </a:rPr>
              <a:pPr eaLnBrk="1" hangingPunct="1"/>
              <a:t>14</a:t>
            </a:fld>
            <a:endParaRPr lang="en-US" smtClean="0">
              <a:solidFill>
                <a:srgbClr val="000000"/>
              </a:solidFill>
            </a:endParaRPr>
          </a:p>
        </p:txBody>
      </p:sp>
      <p:sp>
        <p:nvSpPr>
          <p:cNvPr id="5" name="Content Placeholder 2"/>
          <p:cNvSpPr txBox="1">
            <a:spLocks/>
          </p:cNvSpPr>
          <p:nvPr/>
        </p:nvSpPr>
        <p:spPr bwMode="auto">
          <a:xfrm>
            <a:off x="4502150" y="1624013"/>
            <a:ext cx="4073525"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rtl="0" eaLnBrk="0" fontAlgn="base" hangingPunct="0">
              <a:spcBef>
                <a:spcPct val="20000"/>
              </a:spcBef>
              <a:spcAft>
                <a:spcPct val="0"/>
              </a:spcAft>
              <a:buClr>
                <a:schemeClr val="tx1"/>
              </a:buClr>
              <a:buFont typeface="Wingdings" pitchFamily="2" charset="2"/>
              <a:buChar char="v"/>
              <a:defRPr sz="3200">
                <a:solidFill>
                  <a:srgbClr val="003366"/>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Char char="–"/>
              <a:defRPr sz="2400">
                <a:solidFill>
                  <a:srgbClr val="003366"/>
                </a:solidFill>
                <a:latin typeface="+mn-lt"/>
                <a:ea typeface="ＭＳ Ｐゴシック" pitchFamily="-72" charset="-128"/>
              </a:defRPr>
            </a:lvl2pPr>
            <a:lvl3pPr marL="1143000" indent="-228600" algn="l" rtl="0" eaLnBrk="0" fontAlgn="base" hangingPunct="0">
              <a:spcBef>
                <a:spcPct val="20000"/>
              </a:spcBef>
              <a:spcAft>
                <a:spcPct val="0"/>
              </a:spcAft>
              <a:buChar char="•"/>
              <a:defRPr sz="2200">
                <a:solidFill>
                  <a:srgbClr val="003366"/>
                </a:solidFill>
                <a:latin typeface="+mn-lt"/>
                <a:ea typeface="ＭＳ Ｐゴシック" pitchFamily="-72" charset="-128"/>
              </a:defRPr>
            </a:lvl3pPr>
            <a:lvl4pPr marL="1600200" indent="-228600" algn="l" rtl="0" eaLnBrk="0" fontAlgn="base" hangingPunct="0">
              <a:spcBef>
                <a:spcPct val="20000"/>
              </a:spcBef>
              <a:spcAft>
                <a:spcPct val="0"/>
              </a:spcAft>
              <a:buChar char="–"/>
              <a:defRPr sz="2000">
                <a:solidFill>
                  <a:srgbClr val="003366"/>
                </a:solidFill>
                <a:latin typeface="+mn-lt"/>
                <a:ea typeface="ＭＳ Ｐゴシック" pitchFamily="-72" charset="-128"/>
              </a:defRPr>
            </a:lvl4pPr>
            <a:lvl5pPr marL="2057400" indent="-228600" algn="l" rtl="0" eaLnBrk="0" fontAlgn="base" hangingPunct="0">
              <a:spcBef>
                <a:spcPct val="20000"/>
              </a:spcBef>
              <a:spcAft>
                <a:spcPct val="0"/>
              </a:spcAft>
              <a:buChar char="»"/>
              <a:defRPr sz="2000">
                <a:solidFill>
                  <a:srgbClr val="003366"/>
                </a:solidFill>
                <a:latin typeface="+mn-lt"/>
                <a:ea typeface="ＭＳ Ｐゴシック" pitchFamily="-72" charset="-128"/>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a:lstStyle>
          <a:p>
            <a:pPr marL="0" indent="0" eaLnBrk="1" hangingPunct="1">
              <a:buClr>
                <a:srgbClr val="000000"/>
              </a:buClr>
              <a:buFont typeface="Wingdings" pitchFamily="2" charset="2"/>
              <a:buNone/>
              <a:defRPr/>
            </a:pPr>
            <a:r>
              <a:rPr lang="en-US" sz="1600" b="1" dirty="0">
                <a:solidFill>
                  <a:schemeClr val="tx1"/>
                </a:solidFill>
              </a:rPr>
              <a:t>Challenge:  </a:t>
            </a:r>
            <a:r>
              <a:rPr lang="en-US" sz="1600" dirty="0" smtClean="0">
                <a:solidFill>
                  <a:schemeClr val="tx1"/>
                </a:solidFill>
              </a:rPr>
              <a:t>How do we ensure that VA processes and systems support an integrated, authoritative view of our customers and their needs in order to ensure the most efficient and effective delivery of benefits and services possible across the Veteran lifecycle?</a:t>
            </a:r>
          </a:p>
          <a:p>
            <a:pPr marL="347662" lvl="1" indent="0" eaLnBrk="1" hangingPunct="1">
              <a:buFontTx/>
              <a:buNone/>
              <a:defRPr/>
            </a:pPr>
            <a:endParaRPr lang="en-US" sz="1400" dirty="0" smtClean="0">
              <a:solidFill>
                <a:schemeClr val="tx1"/>
              </a:solidFill>
              <a:cs typeface="Arial" charset="0"/>
            </a:endParaRPr>
          </a:p>
          <a:p>
            <a:pPr marL="914400" lvl="1" indent="-457200" eaLnBrk="1" hangingPunct="1">
              <a:buFont typeface="Wingdings" pitchFamily="2" charset="2"/>
              <a:buChar char="Ø"/>
              <a:defRPr/>
            </a:pPr>
            <a:endParaRPr lang="en-US" sz="1600" dirty="0" smtClean="0">
              <a:solidFill>
                <a:schemeClr val="tx1"/>
              </a:solidFill>
              <a:cs typeface="Arial" charset="0"/>
            </a:endParaRPr>
          </a:p>
        </p:txBody>
      </p:sp>
      <p:grpSp>
        <p:nvGrpSpPr>
          <p:cNvPr id="10246" name="Group 1"/>
          <p:cNvGrpSpPr>
            <a:grpSpLocks/>
          </p:cNvGrpSpPr>
          <p:nvPr/>
        </p:nvGrpSpPr>
        <p:grpSpPr bwMode="auto">
          <a:xfrm>
            <a:off x="4200525" y="3521075"/>
            <a:ext cx="4505325" cy="3009900"/>
            <a:chOff x="1243013" y="2074863"/>
            <a:chExt cx="6448425" cy="4162425"/>
          </a:xfrm>
        </p:grpSpPr>
        <p:grpSp>
          <p:nvGrpSpPr>
            <p:cNvPr id="10247" name="Group 8"/>
            <p:cNvGrpSpPr>
              <a:grpSpLocks/>
            </p:cNvGrpSpPr>
            <p:nvPr/>
          </p:nvGrpSpPr>
          <p:grpSpPr bwMode="auto">
            <a:xfrm>
              <a:off x="2384425" y="2954408"/>
              <a:ext cx="4032250" cy="2435419"/>
              <a:chOff x="1454051" y="4330366"/>
              <a:chExt cx="3871167" cy="2599001"/>
            </a:xfrm>
          </p:grpSpPr>
          <p:grpSp>
            <p:nvGrpSpPr>
              <p:cNvPr id="10261" name="Group 22"/>
              <p:cNvGrpSpPr>
                <a:grpSpLocks/>
              </p:cNvGrpSpPr>
              <p:nvPr/>
            </p:nvGrpSpPr>
            <p:grpSpPr bwMode="auto">
              <a:xfrm>
                <a:off x="1454051" y="5027995"/>
                <a:ext cx="3871167" cy="1021651"/>
                <a:chOff x="1454051" y="5027995"/>
                <a:chExt cx="3871167" cy="1021651"/>
              </a:xfrm>
            </p:grpSpPr>
            <p:cxnSp>
              <p:nvCxnSpPr>
                <p:cNvPr id="46" name="Straight Connector 45"/>
                <p:cNvCxnSpPr/>
                <p:nvPr/>
              </p:nvCxnSpPr>
              <p:spPr>
                <a:xfrm flipV="1">
                  <a:off x="1453301" y="5045781"/>
                  <a:ext cx="3871989" cy="1019132"/>
                </a:xfrm>
                <a:prstGeom prst="line">
                  <a:avLst/>
                </a:prstGeom>
                <a:ln w="28575">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53301" y="5155895"/>
                  <a:ext cx="3845812" cy="909018"/>
                </a:xfrm>
                <a:prstGeom prst="line">
                  <a:avLst/>
                </a:prstGeom>
                <a:ln w="28575">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flipH="1">
                <a:off x="3423107" y="4331219"/>
                <a:ext cx="17451" cy="2595856"/>
              </a:xfrm>
              <a:prstGeom prst="line">
                <a:avLst/>
              </a:prstGeom>
              <a:ln w="28575">
                <a:solidFill>
                  <a:schemeClr val="bg1">
                    <a:lumMod val="85000"/>
                  </a:schemeClr>
                </a:solidFill>
              </a:ln>
              <a:effectLst>
                <a:outerShdw blurRad="50800" dist="381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210248" y="4474131"/>
                <a:ext cx="2362457" cy="2188204"/>
              </a:xfrm>
              <a:prstGeom prst="line">
                <a:avLst/>
              </a:prstGeom>
              <a:ln w="28575">
                <a:solidFill>
                  <a:schemeClr val="bg1">
                    <a:lumMod val="85000"/>
                  </a:schemeClr>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210248" y="4474131"/>
                <a:ext cx="2262113" cy="2188204"/>
              </a:xfrm>
              <a:prstGeom prst="line">
                <a:avLst/>
              </a:prstGeom>
              <a:ln w="28575">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bwMode="auto">
            <a:xfrm>
              <a:off x="1602016" y="2549063"/>
              <a:ext cx="5787224" cy="3301839"/>
            </a:xfrm>
            <a:prstGeom prst="ellipse">
              <a:avLst/>
            </a:prstGeom>
            <a:no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FFFF"/>
                </a:solidFill>
              </a:endParaRPr>
            </a:p>
          </p:txBody>
        </p:sp>
        <p:pic>
          <p:nvPicPr>
            <p:cNvPr id="10249" name="Object 2"/>
            <p:cNvPicPr>
              <a:picLocks noChangeArrowheads="1"/>
            </p:cNvPicPr>
            <p:nvPr/>
          </p:nvPicPr>
          <p:blipFill>
            <a:blip r:embed="rId3">
              <a:extLst>
                <a:ext uri="{28A0092B-C50C-407E-A947-70E740481C1C}">
                  <a14:useLocalDpi xmlns:a14="http://schemas.microsoft.com/office/drawing/2010/main" val="0"/>
                </a:ext>
              </a:extLst>
            </a:blip>
            <a:srcRect t="-156" r="-64" b="-172"/>
            <a:stretch>
              <a:fillRect/>
            </a:stretch>
          </p:blipFill>
          <p:spPr bwMode="auto">
            <a:xfrm>
              <a:off x="3403600" y="3395768"/>
              <a:ext cx="2124075" cy="1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4621" y="2305730"/>
              <a:ext cx="814387" cy="808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2850" y="2074863"/>
              <a:ext cx="1381125" cy="1035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9863" y="2428903"/>
              <a:ext cx="1260475" cy="6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5901" y="2951331"/>
              <a:ext cx="915988" cy="80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5900" y="3911746"/>
              <a:ext cx="1125538" cy="95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2450" y="4923064"/>
              <a:ext cx="1019175" cy="1024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6"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64776" y="2954408"/>
              <a:ext cx="968849" cy="95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7" name="Picture 3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03452" y="5319971"/>
              <a:ext cx="1302919" cy="91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43013" y="4199107"/>
              <a:ext cx="1090612" cy="107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35275" y="3224285"/>
              <a:ext cx="682386" cy="11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0" name="Picture 3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4690" y="5187273"/>
              <a:ext cx="1133162" cy="820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703045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1409700" y="228600"/>
            <a:ext cx="7810969" cy="1143000"/>
          </a:xfrm>
        </p:spPr>
        <p:txBody>
          <a:bodyPr/>
          <a:lstStyle/>
          <a:p>
            <a:pPr algn="l" eaLnBrk="1" hangingPunct="1"/>
            <a:r>
              <a:rPr lang="en-US" sz="2800" dirty="0" smtClean="0">
                <a:latin typeface="Arial Black" pitchFamily="34" charset="0"/>
              </a:rPr>
              <a:t>Initial Vision and Long-Term Evolution</a:t>
            </a:r>
          </a:p>
        </p:txBody>
      </p:sp>
      <p:sp>
        <p:nvSpPr>
          <p:cNvPr id="11267" name="Slide Number Placeholder 3"/>
          <p:cNvSpPr>
            <a:spLocks noGrp="1"/>
          </p:cNvSpPr>
          <p:nvPr>
            <p:ph type="sldNum" sz="quarter" idx="12"/>
          </p:nvPr>
        </p:nvSpPr>
        <p:spPr>
          <a:xfrm>
            <a:off x="7248525" y="6610350"/>
            <a:ext cx="1905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fld id="{8CF241BE-AD0D-42F1-8F98-A2337B2FFA6F}" type="slidenum">
              <a:rPr lang="en-US" smtClean="0">
                <a:solidFill>
                  <a:srgbClr val="000000"/>
                </a:solidFill>
              </a:rPr>
              <a:pPr eaLnBrk="1" hangingPunct="1"/>
              <a:t>15</a:t>
            </a:fld>
            <a:endParaRPr lang="en-US" smtClean="0">
              <a:solidFill>
                <a:srgbClr val="000000"/>
              </a:solidFill>
            </a:endParaRPr>
          </a:p>
        </p:txBody>
      </p:sp>
      <p:pic>
        <p:nvPicPr>
          <p:cNvPr id="11268" name="Object 2"/>
          <p:cNvPicPr>
            <a:picLocks noChangeArrowheads="1"/>
          </p:cNvPicPr>
          <p:nvPr/>
        </p:nvPicPr>
        <p:blipFill>
          <a:blip r:embed="rId3" cstate="print">
            <a:extLst>
              <a:ext uri="{28A0092B-C50C-407E-A947-70E740481C1C}">
                <a14:useLocalDpi xmlns:a14="http://schemas.microsoft.com/office/drawing/2010/main" val="0"/>
              </a:ext>
            </a:extLst>
          </a:blip>
          <a:srcRect t="-156" r="-64" b="-172"/>
          <a:stretch>
            <a:fillRect/>
          </a:stretch>
        </p:blipFill>
        <p:spPr bwMode="auto">
          <a:xfrm>
            <a:off x="471488" y="2822575"/>
            <a:ext cx="1922462"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603500" y="2551113"/>
            <a:ext cx="6267450" cy="3562350"/>
          </a:xfrm>
          <a:prstGeom prst="rect">
            <a:avLst/>
          </a:prstGeom>
          <a:noFill/>
        </p:spPr>
        <p:txBody>
          <a:bodyPr>
            <a:spAutoFit/>
          </a:bodyPr>
          <a:lstStyle/>
          <a:p>
            <a:pPr fontAlgn="auto">
              <a:spcBef>
                <a:spcPts val="0"/>
              </a:spcBef>
              <a:spcAft>
                <a:spcPts val="0"/>
              </a:spcAft>
              <a:defRPr/>
            </a:pPr>
            <a:r>
              <a:rPr lang="en-US" sz="1600" b="1" i="1" dirty="0">
                <a:latin typeface="Tahoma"/>
                <a:ea typeface="ＭＳ Ｐゴシック" pitchFamily="34" charset="-128"/>
                <a:cs typeface="Arial" charset="0"/>
              </a:rPr>
              <a:t>With enterprise-wide, Veteran-centric common customer data management, VA will have:</a:t>
            </a:r>
          </a:p>
          <a:p>
            <a:pPr marL="285750" indent="-285750" fontAlgn="auto">
              <a:spcBef>
                <a:spcPts val="1200"/>
              </a:spcBef>
              <a:spcAft>
                <a:spcPts val="0"/>
              </a:spcAft>
              <a:buFont typeface="Wingdings" pitchFamily="2" charset="2"/>
              <a:buChar char="ü"/>
              <a:defRPr/>
            </a:pPr>
            <a:r>
              <a:rPr lang="en-US" sz="1400" dirty="0">
                <a:latin typeface="Tahoma"/>
                <a:ea typeface="ＭＳ Ｐゴシック" pitchFamily="34" charset="-128"/>
                <a:cs typeface="Arial" charset="0"/>
              </a:rPr>
              <a:t>Authoritative common customer data where and when it is needed</a:t>
            </a:r>
          </a:p>
          <a:p>
            <a:pPr marL="285750" indent="-285750" fontAlgn="auto">
              <a:spcBef>
                <a:spcPts val="900"/>
              </a:spcBef>
              <a:spcAft>
                <a:spcPts val="0"/>
              </a:spcAft>
              <a:buFont typeface="Wingdings" pitchFamily="2" charset="2"/>
              <a:buChar char="ü"/>
              <a:defRPr/>
            </a:pPr>
            <a:r>
              <a:rPr lang="en-US" sz="1400" dirty="0">
                <a:latin typeface="Tahoma"/>
                <a:ea typeface="ＭＳ Ｐゴシック" pitchFamily="34" charset="-128"/>
                <a:cs typeface="Arial" charset="0"/>
              </a:rPr>
              <a:t>Authoritative common customer data domains and source(s)</a:t>
            </a:r>
          </a:p>
          <a:p>
            <a:pPr marL="285750" indent="-285750" fontAlgn="auto">
              <a:spcBef>
                <a:spcPts val="900"/>
              </a:spcBef>
              <a:spcAft>
                <a:spcPts val="0"/>
              </a:spcAft>
              <a:buFont typeface="Wingdings" pitchFamily="2" charset="2"/>
              <a:buChar char="ü"/>
              <a:defRPr/>
            </a:pPr>
            <a:r>
              <a:rPr lang="en-US" sz="1400" dirty="0">
                <a:latin typeface="Tahoma"/>
                <a:ea typeface="ＭＳ Ｐゴシック" pitchFamily="34" charset="-128"/>
                <a:cs typeface="Arial" charset="0"/>
              </a:rPr>
              <a:t>Processes and practices to manage authoritative common customer data</a:t>
            </a:r>
          </a:p>
          <a:p>
            <a:pPr marL="285750" indent="-285750" fontAlgn="auto">
              <a:spcBef>
                <a:spcPts val="900"/>
              </a:spcBef>
              <a:spcAft>
                <a:spcPts val="0"/>
              </a:spcAft>
              <a:buFont typeface="Wingdings" pitchFamily="2" charset="2"/>
              <a:buChar char="ü"/>
              <a:defRPr/>
            </a:pPr>
            <a:r>
              <a:rPr lang="en-US" sz="1400" dirty="0">
                <a:latin typeface="Tahoma"/>
                <a:ea typeface="ＭＳ Ｐゴシック" pitchFamily="34" charset="-128"/>
                <a:cs typeface="Arial" charset="0"/>
              </a:rPr>
              <a:t>Governance to support use of common customer data management processes and practices</a:t>
            </a:r>
          </a:p>
          <a:p>
            <a:pPr fontAlgn="auto">
              <a:spcBef>
                <a:spcPts val="1800"/>
              </a:spcBef>
              <a:spcAft>
                <a:spcPts val="0"/>
              </a:spcAft>
              <a:defRPr/>
            </a:pPr>
            <a:r>
              <a:rPr lang="en-US" sz="1600" b="1" i="1" u="sng" dirty="0">
                <a:latin typeface="Tahoma"/>
                <a:ea typeface="ＭＳ Ｐゴシック" pitchFamily="34" charset="-128"/>
                <a:cs typeface="Arial" charset="0"/>
              </a:rPr>
              <a:t>Long term</a:t>
            </a:r>
            <a:r>
              <a:rPr lang="en-US" sz="1600" b="1" i="1" dirty="0">
                <a:latin typeface="Tahoma"/>
                <a:ea typeface="ＭＳ Ｐゴシック" pitchFamily="34" charset="-128"/>
                <a:cs typeface="Arial" charset="0"/>
              </a:rPr>
              <a:t>:  Lessons learned with </a:t>
            </a:r>
            <a:br>
              <a:rPr lang="en-US" sz="1600" b="1" i="1" dirty="0">
                <a:latin typeface="Tahoma"/>
                <a:ea typeface="ＭＳ Ｐゴシック" pitchFamily="34" charset="-128"/>
                <a:cs typeface="Arial" charset="0"/>
              </a:rPr>
            </a:br>
            <a:r>
              <a:rPr lang="en-US" sz="1600" b="1" i="1" dirty="0">
                <a:latin typeface="Tahoma"/>
                <a:ea typeface="ＭＳ Ｐゴシック" pitchFamily="34" charset="-128"/>
                <a:cs typeface="Arial" charset="0"/>
              </a:rPr>
              <a:t>common customer data will be applicable </a:t>
            </a:r>
            <a:br>
              <a:rPr lang="en-US" sz="1600" b="1" i="1" dirty="0">
                <a:latin typeface="Tahoma"/>
                <a:ea typeface="ＭＳ Ｐゴシック" pitchFamily="34" charset="-128"/>
                <a:cs typeface="Arial" charset="0"/>
              </a:rPr>
            </a:br>
            <a:r>
              <a:rPr lang="en-US" sz="1600" b="1" i="1" dirty="0">
                <a:latin typeface="Tahoma"/>
                <a:ea typeface="ＭＳ Ｐゴシック" pitchFamily="34" charset="-128"/>
                <a:cs typeface="Arial" charset="0"/>
              </a:rPr>
              <a:t>to ALL VA data.</a:t>
            </a:r>
          </a:p>
          <a:p>
            <a:pPr marL="285750" indent="-285750" fontAlgn="auto">
              <a:spcBef>
                <a:spcPts val="0"/>
              </a:spcBef>
              <a:spcAft>
                <a:spcPts val="0"/>
              </a:spcAft>
              <a:buFont typeface="Wingdings" pitchFamily="2" charset="2"/>
              <a:buChar char="ü"/>
              <a:defRPr/>
            </a:pPr>
            <a:endParaRPr lang="en-US" sz="1400" dirty="0">
              <a:latin typeface="Tahoma"/>
              <a:ea typeface="ＭＳ Ｐゴシック" pitchFamily="34" charset="-128"/>
              <a:cs typeface="Arial" charset="0"/>
            </a:endParaRPr>
          </a:p>
          <a:p>
            <a:pPr fontAlgn="auto">
              <a:spcBef>
                <a:spcPts val="0"/>
              </a:spcBef>
              <a:spcAft>
                <a:spcPts val="0"/>
              </a:spcAft>
              <a:defRPr/>
            </a:pPr>
            <a:endParaRPr lang="en-US" sz="1400" dirty="0">
              <a:latin typeface="Tahoma"/>
              <a:ea typeface="ＭＳ Ｐゴシック" pitchFamily="34" charset="-128"/>
              <a:cs typeface="Arial" charset="0"/>
            </a:endParaRPr>
          </a:p>
        </p:txBody>
      </p:sp>
      <p:grpSp>
        <p:nvGrpSpPr>
          <p:cNvPr id="11270" name="Group 3"/>
          <p:cNvGrpSpPr>
            <a:grpSpLocks/>
          </p:cNvGrpSpPr>
          <p:nvPr/>
        </p:nvGrpSpPr>
        <p:grpSpPr bwMode="auto">
          <a:xfrm>
            <a:off x="7346950" y="4522788"/>
            <a:ext cx="1409700" cy="1227137"/>
            <a:chOff x="6617970" y="4712932"/>
            <a:chExt cx="1463040" cy="1253528"/>
          </a:xfrm>
        </p:grpSpPr>
        <p:pic>
          <p:nvPicPr>
            <p:cNvPr id="15390" name="Picture 2"/>
            <p:cNvPicPr>
              <a:picLocks noChangeAspect="1" noChangeArrowheads="1"/>
            </p:cNvPicPr>
            <p:nvPr/>
          </p:nvPicPr>
          <p:blipFill>
            <a:blip r:embed="rId4"/>
            <a:srcRect/>
            <a:stretch>
              <a:fillRect/>
            </a:stretch>
          </p:blipFill>
          <p:spPr bwMode="auto">
            <a:xfrm>
              <a:off x="6617970" y="4712932"/>
              <a:ext cx="1463040" cy="115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97" name="Oval 1"/>
            <p:cNvSpPr>
              <a:spLocks noChangeArrowheads="1"/>
            </p:cNvSpPr>
            <p:nvPr/>
          </p:nvSpPr>
          <p:spPr bwMode="auto">
            <a:xfrm>
              <a:off x="6617970" y="4719630"/>
              <a:ext cx="1463040" cy="1246830"/>
            </a:xfrm>
            <a:prstGeom prst="ellipse">
              <a:avLst/>
            </a:prstGeom>
            <a:noFill/>
            <a:ln w="1016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sz="900" smtClean="0">
                <a:solidFill>
                  <a:srgbClr val="000000"/>
                </a:solidFill>
                <a:latin typeface="Times New Roman" pitchFamily="18" charset="0"/>
                <a:ea typeface="ＭＳ Ｐゴシック" pitchFamily="34" charset="-128"/>
                <a:cs typeface="Times New Roman" pitchFamily="18" charset="0"/>
              </a:endParaRPr>
            </a:p>
          </p:txBody>
        </p:sp>
      </p:grpSp>
      <p:sp>
        <p:nvSpPr>
          <p:cNvPr id="23" name="TextBox 22"/>
          <p:cNvSpPr txBox="1"/>
          <p:nvPr/>
        </p:nvSpPr>
        <p:spPr>
          <a:xfrm>
            <a:off x="158698" y="1658412"/>
            <a:ext cx="8840334" cy="830997"/>
          </a:xfrm>
          <a:prstGeom prst="rect">
            <a:avLst/>
          </a:prstGeom>
          <a:solidFill>
            <a:schemeClr val="accent2"/>
          </a:solidFill>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fontAlgn="auto">
              <a:spcBef>
                <a:spcPts val="0"/>
              </a:spcBef>
              <a:spcAft>
                <a:spcPts val="0"/>
              </a:spcAft>
              <a:defRPr/>
            </a:pPr>
            <a:r>
              <a:rPr lang="en-US" sz="1600" b="1" dirty="0">
                <a:solidFill>
                  <a:srgbClr val="FFFFFF"/>
                </a:solidFill>
                <a:latin typeface="Tahoma"/>
                <a:ea typeface="ＭＳ Ｐゴシック" pitchFamily="34" charset="-128"/>
                <a:cs typeface="Arial" charset="0"/>
              </a:rPr>
              <a:t>CDI Vision:  VA maintains authoritative common data on each Client that is securely shared across the enterprise for proactive, seamless delivery of benefits and services with reduced burden to the Veteran, their Family, and VA.</a:t>
            </a:r>
            <a:endParaRPr lang="en-US" sz="1600" dirty="0">
              <a:solidFill>
                <a:srgbClr val="FFFFFF"/>
              </a:solidFill>
              <a:latin typeface="Tahoma"/>
              <a:ea typeface="ＭＳ Ｐゴシック" pitchFamily="34" charset="-128"/>
              <a:cs typeface="Arial" charset="0"/>
            </a:endParaRPr>
          </a:p>
        </p:txBody>
      </p:sp>
      <p:sp>
        <p:nvSpPr>
          <p:cNvPr id="11274" name="Curved Right Arrow 10"/>
          <p:cNvSpPr>
            <a:spLocks noChangeArrowheads="1"/>
          </p:cNvSpPr>
          <p:nvPr/>
        </p:nvSpPr>
        <p:spPr bwMode="auto">
          <a:xfrm rot="944002">
            <a:off x="358775" y="3540125"/>
            <a:ext cx="449263" cy="1301750"/>
          </a:xfrm>
          <a:prstGeom prst="curvedRightArrow">
            <a:avLst>
              <a:gd name="adj1" fmla="val 25018"/>
              <a:gd name="adj2" fmla="val 50023"/>
              <a:gd name="adj3" fmla="val 25000"/>
            </a:avLst>
          </a:prstGeom>
          <a:solidFill>
            <a:srgbClr val="FF0000"/>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a:lstStyle/>
          <a:p>
            <a:endParaRPr lang="en-US" smtClean="0">
              <a:solidFill>
                <a:srgbClr val="000000"/>
              </a:solidFill>
              <a:latin typeface="Tahoma" pitchFamily="34" charset="0"/>
              <a:ea typeface="ＭＳ Ｐゴシック" pitchFamily="34" charset="-128"/>
              <a:cs typeface="Arial" charset="0"/>
            </a:endParaRPr>
          </a:p>
        </p:txBody>
      </p:sp>
      <p:sp>
        <p:nvSpPr>
          <p:cNvPr id="3" name="Donut 2"/>
          <p:cNvSpPr/>
          <p:nvPr/>
        </p:nvSpPr>
        <p:spPr bwMode="auto">
          <a:xfrm>
            <a:off x="933450" y="3516313"/>
            <a:ext cx="952500" cy="350837"/>
          </a:xfrm>
          <a:prstGeom prst="donut">
            <a:avLst>
              <a:gd name="adj" fmla="val 14640"/>
            </a:avLst>
          </a:prstGeom>
          <a:solidFill>
            <a:srgbClr val="FF0000"/>
          </a:solidFill>
          <a:ln w="9525" cap="flat" cmpd="sng" algn="ctr">
            <a:noFill/>
            <a:prstDash val="solid"/>
            <a:round/>
            <a:headEnd type="none" w="sm" len="sm"/>
            <a:tailEnd type="none" w="sm" len="sm"/>
          </a:ln>
          <a:effectLst/>
        </p:spPr>
        <p:txBody>
          <a:bodyPr wrap="none"/>
          <a:lstStyle/>
          <a:p>
            <a:pPr fontAlgn="auto">
              <a:spcBef>
                <a:spcPts val="0"/>
              </a:spcBef>
              <a:spcAft>
                <a:spcPts val="0"/>
              </a:spcAft>
              <a:defRPr/>
            </a:pPr>
            <a:endParaRPr lang="en-US" dirty="0">
              <a:solidFill>
                <a:srgbClr val="000000"/>
              </a:solidFill>
              <a:latin typeface="Tahoma"/>
              <a:ea typeface="ＭＳ Ｐゴシック" pitchFamily="34" charset="-128"/>
              <a:cs typeface="Arial" charset="0"/>
            </a:endParaRPr>
          </a:p>
        </p:txBody>
      </p:sp>
      <p:sp>
        <p:nvSpPr>
          <p:cNvPr id="24" name="TextBox 23"/>
          <p:cNvSpPr txBox="1"/>
          <p:nvPr/>
        </p:nvSpPr>
        <p:spPr>
          <a:xfrm>
            <a:off x="347663" y="5937479"/>
            <a:ext cx="8293100" cy="708025"/>
          </a:xfrm>
          <a:prstGeom prst="rect">
            <a:avLst/>
          </a:prstGeom>
          <a:solidFill>
            <a:srgbClr val="FFFF00"/>
          </a:solidFill>
          <a:ln>
            <a:noFill/>
          </a:ln>
          <a:effectLst>
            <a:outerShdw blurRad="50800" dist="38100" dir="2700000" algn="tl" rotWithShape="0">
              <a:prstClr val="black">
                <a:alpha val="40000"/>
              </a:prstClr>
            </a:outerShdw>
          </a:effectLst>
          <a:scene3d>
            <a:camera prst="orthographicFront"/>
            <a:lightRig rig="threePt" dir="t"/>
          </a:scene3d>
          <a:sp3d>
            <a:bevelT/>
          </a:sp3d>
        </p:spPr>
        <p:txBody>
          <a:bodyPr>
            <a:spAutoFit/>
          </a:bodyPr>
          <a:lstStyle/>
          <a:p>
            <a:pPr algn="ctr" fontAlgn="auto">
              <a:spcBef>
                <a:spcPts val="0"/>
              </a:spcBef>
              <a:spcAft>
                <a:spcPts val="0"/>
              </a:spcAft>
              <a:defRPr/>
            </a:pPr>
            <a:r>
              <a:rPr lang="en-US" sz="2000" b="1" dirty="0">
                <a:solidFill>
                  <a:srgbClr val="003366"/>
                </a:solidFill>
                <a:latin typeface="Tahoma" pitchFamily="34" charset="0"/>
                <a:ea typeface="Tahoma" pitchFamily="34" charset="0"/>
                <a:cs typeface="Tahoma" pitchFamily="34" charset="0"/>
              </a:rPr>
              <a:t>Integrate and align business processes to capture data once, share enterprise wide, use for a lifetime</a:t>
            </a:r>
            <a:endParaRPr lang="en-US" sz="2000" dirty="0">
              <a:solidFill>
                <a:srgbClr val="003366"/>
              </a:solidFill>
              <a:latin typeface="Tahoma" pitchFamily="34" charset="0"/>
              <a:ea typeface="ＭＳ Ｐゴシック" pitchFamily="34" charset="-128"/>
              <a:cs typeface="Arial" charset="0"/>
            </a:endParaRPr>
          </a:p>
        </p:txBody>
      </p:sp>
      <p:grpSp>
        <p:nvGrpSpPr>
          <p:cNvPr id="11279" name="Group 3"/>
          <p:cNvGrpSpPr>
            <a:grpSpLocks/>
          </p:cNvGrpSpPr>
          <p:nvPr/>
        </p:nvGrpSpPr>
        <p:grpSpPr bwMode="auto">
          <a:xfrm>
            <a:off x="614363" y="4414838"/>
            <a:ext cx="1430337" cy="1098550"/>
            <a:chOff x="614602" y="4414838"/>
            <a:chExt cx="1429818" cy="1098550"/>
          </a:xfrm>
        </p:grpSpPr>
        <p:sp>
          <p:nvSpPr>
            <p:cNvPr id="15" name="Rectangle 14"/>
            <p:cNvSpPr/>
            <p:nvPr/>
          </p:nvSpPr>
          <p:spPr bwMode="auto">
            <a:xfrm>
              <a:off x="641350" y="4414838"/>
              <a:ext cx="701535" cy="549275"/>
            </a:xfrm>
            <a:prstGeom prst="rect">
              <a:avLst/>
            </a:prstGeom>
            <a:solidFill>
              <a:srgbClr val="99CCFF"/>
            </a:solidFill>
            <a:ln w="9525" cap="flat" cmpd="sng" algn="ctr">
              <a:solidFill>
                <a:schemeClr val="tx1"/>
              </a:solidFill>
              <a:prstDash val="solid"/>
              <a:round/>
              <a:headEnd type="none" w="sm" len="sm"/>
              <a:tailEnd type="none" w="sm" len="sm"/>
            </a:ln>
            <a:effectLst/>
            <a:scene3d>
              <a:camera prst="orthographicFront"/>
              <a:lightRig rig="threePt" dir="t"/>
            </a:scene3d>
            <a:sp3d>
              <a:bevelT/>
            </a:sp3d>
          </p:spPr>
          <p:txBody>
            <a:bodyPr wrap="none" anchor="ctr"/>
            <a:lstStyle/>
            <a:p>
              <a:pPr algn="ctr" fontAlgn="auto">
                <a:spcBef>
                  <a:spcPts val="0"/>
                </a:spcBef>
                <a:spcAft>
                  <a:spcPts val="0"/>
                </a:spcAft>
                <a:defRPr/>
              </a:pPr>
              <a:endParaRPr lang="en-US" sz="700" dirty="0">
                <a:solidFill>
                  <a:srgbClr val="000000"/>
                </a:solidFill>
                <a:latin typeface="Times New Roman" pitchFamily="18" charset="0"/>
                <a:ea typeface="ＭＳ Ｐゴシック" pitchFamily="34" charset="-128"/>
                <a:cs typeface="Arial" charset="0"/>
              </a:endParaRPr>
            </a:p>
          </p:txBody>
        </p:sp>
        <p:sp>
          <p:nvSpPr>
            <p:cNvPr id="16" name="Rectangle 15"/>
            <p:cNvSpPr/>
            <p:nvPr/>
          </p:nvSpPr>
          <p:spPr bwMode="auto">
            <a:xfrm>
              <a:off x="641350" y="4964113"/>
              <a:ext cx="701535" cy="549275"/>
            </a:xfrm>
            <a:prstGeom prst="rect">
              <a:avLst/>
            </a:prstGeom>
            <a:solidFill>
              <a:srgbClr val="FFFF66"/>
            </a:solidFill>
            <a:ln w="9525" cap="flat" cmpd="sng" algn="ctr">
              <a:solidFill>
                <a:schemeClr val="tx1"/>
              </a:solidFill>
              <a:prstDash val="solid"/>
              <a:round/>
              <a:headEnd type="none" w="sm" len="sm"/>
              <a:tailEnd type="none" w="sm" len="sm"/>
            </a:ln>
            <a:effectLst/>
            <a:scene3d>
              <a:camera prst="orthographicFront"/>
              <a:lightRig rig="threePt" dir="t"/>
            </a:scene3d>
            <a:sp3d>
              <a:bevelT/>
            </a:sp3d>
          </p:spPr>
          <p:txBody>
            <a:bodyPr wrap="none" anchor="ctr"/>
            <a:lstStyle/>
            <a:p>
              <a:pPr algn="ctr" fontAlgn="auto">
                <a:spcBef>
                  <a:spcPts val="0"/>
                </a:spcBef>
                <a:spcAft>
                  <a:spcPts val="0"/>
                </a:spcAft>
                <a:defRPr/>
              </a:pPr>
              <a:endParaRPr lang="en-US" sz="700" dirty="0">
                <a:solidFill>
                  <a:srgbClr val="000000"/>
                </a:solidFill>
                <a:latin typeface="Times New Roman" pitchFamily="18" charset="0"/>
                <a:ea typeface="ＭＳ Ｐゴシック" pitchFamily="34" charset="-128"/>
                <a:cs typeface="Arial" charset="0"/>
              </a:endParaRPr>
            </a:p>
          </p:txBody>
        </p:sp>
        <p:sp>
          <p:nvSpPr>
            <p:cNvPr id="17" name="Rectangle 16"/>
            <p:cNvSpPr/>
            <p:nvPr/>
          </p:nvSpPr>
          <p:spPr bwMode="auto">
            <a:xfrm>
              <a:off x="1342885" y="4414838"/>
              <a:ext cx="701535" cy="549275"/>
            </a:xfrm>
            <a:prstGeom prst="rect">
              <a:avLst/>
            </a:prstGeom>
            <a:solidFill>
              <a:srgbClr val="92D050"/>
            </a:solidFill>
            <a:ln w="9525" cap="flat" cmpd="sng" algn="ctr">
              <a:solidFill>
                <a:schemeClr val="tx1"/>
              </a:solidFill>
              <a:prstDash val="solid"/>
              <a:round/>
              <a:headEnd type="none" w="sm" len="sm"/>
              <a:tailEnd type="none" w="sm" len="sm"/>
            </a:ln>
            <a:effectLst/>
            <a:scene3d>
              <a:camera prst="orthographicFront"/>
              <a:lightRig rig="threePt" dir="t"/>
            </a:scene3d>
            <a:sp3d>
              <a:bevelT/>
            </a:sp3d>
          </p:spPr>
          <p:txBody>
            <a:bodyPr wrap="none" anchor="ctr"/>
            <a:lstStyle/>
            <a:p>
              <a:pPr algn="ctr" fontAlgn="auto">
                <a:spcBef>
                  <a:spcPts val="0"/>
                </a:spcBef>
                <a:spcAft>
                  <a:spcPts val="0"/>
                </a:spcAft>
                <a:defRPr/>
              </a:pPr>
              <a:endParaRPr lang="en-US" sz="700" dirty="0">
                <a:solidFill>
                  <a:srgbClr val="000000"/>
                </a:solidFill>
                <a:latin typeface="Times New Roman" pitchFamily="18" charset="0"/>
                <a:ea typeface="ＭＳ Ｐゴシック" pitchFamily="34" charset="-128"/>
                <a:cs typeface="Arial" charset="0"/>
              </a:endParaRPr>
            </a:p>
          </p:txBody>
        </p:sp>
        <p:sp>
          <p:nvSpPr>
            <p:cNvPr id="18" name="Rectangle 17"/>
            <p:cNvSpPr/>
            <p:nvPr/>
          </p:nvSpPr>
          <p:spPr bwMode="auto">
            <a:xfrm>
              <a:off x="1342885" y="4964113"/>
              <a:ext cx="701535" cy="549275"/>
            </a:xfrm>
            <a:prstGeom prst="rect">
              <a:avLst/>
            </a:prstGeom>
            <a:solidFill>
              <a:srgbClr val="FF9933"/>
            </a:solidFill>
            <a:ln w="9525" cap="flat" cmpd="sng" algn="ctr">
              <a:solidFill>
                <a:schemeClr val="tx1"/>
              </a:solidFill>
              <a:prstDash val="solid"/>
              <a:round/>
              <a:headEnd type="none" w="sm" len="sm"/>
              <a:tailEnd type="none" w="sm" len="sm"/>
            </a:ln>
            <a:effectLst/>
            <a:scene3d>
              <a:camera prst="orthographicFront"/>
              <a:lightRig rig="threePt" dir="t"/>
            </a:scene3d>
            <a:sp3d>
              <a:bevelT/>
            </a:sp3d>
          </p:spPr>
          <p:txBody>
            <a:bodyPr wrap="none" anchor="ctr"/>
            <a:lstStyle/>
            <a:p>
              <a:pPr algn="ctr" fontAlgn="auto">
                <a:spcBef>
                  <a:spcPts val="0"/>
                </a:spcBef>
                <a:spcAft>
                  <a:spcPts val="0"/>
                </a:spcAft>
                <a:defRPr/>
              </a:pPr>
              <a:endParaRPr lang="en-US" sz="700" dirty="0">
                <a:solidFill>
                  <a:srgbClr val="000000"/>
                </a:solidFill>
                <a:latin typeface="Times New Roman" pitchFamily="18" charset="0"/>
                <a:ea typeface="ＭＳ Ｐゴシック" pitchFamily="34" charset="-128"/>
                <a:cs typeface="Arial" charset="0"/>
              </a:endParaRPr>
            </a:p>
          </p:txBody>
        </p:sp>
        <p:sp>
          <p:nvSpPr>
            <p:cNvPr id="2" name="TextBox 1"/>
            <p:cNvSpPr txBox="1"/>
            <p:nvPr/>
          </p:nvSpPr>
          <p:spPr>
            <a:xfrm>
              <a:off x="614602" y="4446588"/>
              <a:ext cx="728398" cy="485775"/>
            </a:xfrm>
            <a:prstGeom prst="rect">
              <a:avLst/>
            </a:prstGeom>
            <a:noFill/>
          </p:spPr>
          <p:txBody>
            <a:bodyPr lIns="0" tIns="0" rIns="0" bIns="0">
              <a:spAutoFit/>
            </a:bodyPr>
            <a:lstStyle/>
            <a:p>
              <a:pPr algn="ctr">
                <a:defRPr/>
              </a:pPr>
              <a:r>
                <a:rPr lang="en-US" sz="1050" dirty="0">
                  <a:solidFill>
                    <a:srgbClr val="000000"/>
                  </a:solidFill>
                  <a:latin typeface="Tahoma" pitchFamily="34" charset="0"/>
                  <a:ea typeface="ＭＳ Ｐゴシック" pitchFamily="34" charset="-128"/>
                  <a:cs typeface="Arial" charset="0"/>
                </a:rPr>
                <a:t>Military Service History</a:t>
              </a:r>
            </a:p>
          </p:txBody>
        </p:sp>
        <p:sp>
          <p:nvSpPr>
            <p:cNvPr id="25" name="TextBox 24"/>
            <p:cNvSpPr txBox="1"/>
            <p:nvPr/>
          </p:nvSpPr>
          <p:spPr>
            <a:xfrm>
              <a:off x="1316022" y="4616450"/>
              <a:ext cx="728398" cy="161925"/>
            </a:xfrm>
            <a:prstGeom prst="rect">
              <a:avLst/>
            </a:prstGeom>
            <a:noFill/>
          </p:spPr>
          <p:txBody>
            <a:bodyPr lIns="0" tIns="0" rIns="0" bIns="0">
              <a:spAutoFit/>
            </a:bodyPr>
            <a:lstStyle/>
            <a:p>
              <a:pPr algn="ctr">
                <a:defRPr/>
              </a:pPr>
              <a:r>
                <a:rPr lang="en-US" sz="1050" dirty="0">
                  <a:solidFill>
                    <a:srgbClr val="000000"/>
                  </a:solidFill>
                  <a:latin typeface="Tahoma" pitchFamily="34" charset="0"/>
                  <a:ea typeface="ＭＳ Ｐゴシック" pitchFamily="34" charset="-128"/>
                  <a:cs typeface="Arial" charset="0"/>
                </a:rPr>
                <a:t>Identity</a:t>
              </a:r>
            </a:p>
          </p:txBody>
        </p:sp>
        <p:sp>
          <p:nvSpPr>
            <p:cNvPr id="11294" name="TextBox 25"/>
            <p:cNvSpPr txBox="1">
              <a:spLocks noChangeArrowheads="1"/>
            </p:cNvSpPr>
            <p:nvPr/>
          </p:nvSpPr>
          <p:spPr bwMode="auto">
            <a:xfrm>
              <a:off x="1382109" y="5054084"/>
              <a:ext cx="623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algn="ctr" eaLnBrk="1" hangingPunct="1"/>
              <a:r>
                <a:rPr lang="en-US" sz="800" smtClean="0">
                  <a:solidFill>
                    <a:srgbClr val="000000"/>
                  </a:solidFill>
                  <a:cs typeface="Arial" charset="0"/>
                </a:rPr>
                <a:t>Demographic &amp; Socio-Economic</a:t>
              </a:r>
            </a:p>
          </p:txBody>
        </p:sp>
        <p:sp>
          <p:nvSpPr>
            <p:cNvPr id="27" name="TextBox 26"/>
            <p:cNvSpPr txBox="1"/>
            <p:nvPr/>
          </p:nvSpPr>
          <p:spPr>
            <a:xfrm>
              <a:off x="698708" y="5157788"/>
              <a:ext cx="579228" cy="161925"/>
            </a:xfrm>
            <a:prstGeom prst="rect">
              <a:avLst/>
            </a:prstGeom>
            <a:noFill/>
          </p:spPr>
          <p:txBody>
            <a:bodyPr lIns="0" tIns="0" rIns="0" bIns="0">
              <a:spAutoFit/>
            </a:bodyPr>
            <a:lstStyle/>
            <a:p>
              <a:pPr algn="ctr">
                <a:defRPr/>
              </a:pPr>
              <a:r>
                <a:rPr lang="en-US" sz="1050" dirty="0">
                  <a:solidFill>
                    <a:srgbClr val="000000"/>
                  </a:solidFill>
                  <a:latin typeface="Tahoma" pitchFamily="34" charset="0"/>
                  <a:ea typeface="ＭＳ Ｐゴシック" pitchFamily="34" charset="-128"/>
                  <a:cs typeface="Arial" charset="0"/>
                </a:rPr>
                <a:t>Contact</a:t>
              </a:r>
            </a:p>
          </p:txBody>
        </p:sp>
      </p:grpSp>
    </p:spTree>
    <p:extLst>
      <p:ext uri="{BB962C8B-B14F-4D97-AF65-F5344CB8AC3E}">
        <p14:creationId xmlns:p14="http://schemas.microsoft.com/office/powerpoint/2010/main" val="2715326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579563" y="346075"/>
            <a:ext cx="6696075" cy="885825"/>
          </a:xfrm>
        </p:spPr>
        <p:txBody>
          <a:bodyPr/>
          <a:lstStyle/>
          <a:p>
            <a:pPr algn="l" eaLnBrk="1" hangingPunct="1">
              <a:defRPr/>
            </a:pPr>
            <a:r>
              <a:rPr lang="en-US" sz="2800" kern="1200" dirty="0">
                <a:solidFill>
                  <a:srgbClr val="002060"/>
                </a:solidFill>
                <a:latin typeface="+mn-lt"/>
                <a:ea typeface="+mn-ea"/>
                <a:cs typeface="Arial" charset="0"/>
              </a:rPr>
              <a:t>CDI Guiding Principle</a:t>
            </a:r>
          </a:p>
        </p:txBody>
      </p:sp>
      <p:sp>
        <p:nvSpPr>
          <p:cNvPr id="17411" name="Content Placeholder 2"/>
          <p:cNvSpPr>
            <a:spLocks noGrp="1"/>
          </p:cNvSpPr>
          <p:nvPr>
            <p:ph idx="1"/>
          </p:nvPr>
        </p:nvSpPr>
        <p:spPr>
          <a:xfrm>
            <a:off x="304800" y="1981200"/>
            <a:ext cx="8585200" cy="4038600"/>
          </a:xfrm>
        </p:spPr>
        <p:txBody>
          <a:bodyPr/>
          <a:lstStyle/>
          <a:p>
            <a:pPr marL="0" indent="0" eaLnBrk="1" hangingPunct="1">
              <a:lnSpc>
                <a:spcPct val="115000"/>
              </a:lnSpc>
              <a:spcBef>
                <a:spcPts val="1200"/>
              </a:spcBef>
              <a:buFont typeface="Wingdings" pitchFamily="2" charset="2"/>
              <a:buNone/>
              <a:defRPr/>
            </a:pPr>
            <a:r>
              <a:rPr lang="en-US" sz="2400" b="1" dirty="0" smtClean="0">
                <a:solidFill>
                  <a:schemeClr val="tx1"/>
                </a:solidFill>
              </a:rPr>
              <a:t>Common data is a VA enterprise asset.</a:t>
            </a:r>
          </a:p>
          <a:p>
            <a:pPr marL="231775" indent="-231775" eaLnBrk="1" hangingPunct="1">
              <a:lnSpc>
                <a:spcPct val="115000"/>
              </a:lnSpc>
              <a:spcBef>
                <a:spcPts val="1200"/>
              </a:spcBef>
              <a:buFont typeface="Wingdings" pitchFamily="2" charset="2"/>
              <a:buChar char="§"/>
              <a:defRPr/>
            </a:pPr>
            <a:r>
              <a:rPr lang="en-US" sz="1600" dirty="0" smtClean="0">
                <a:solidFill>
                  <a:schemeClr val="tx1"/>
                </a:solidFill>
              </a:rPr>
              <a:t>Common data is </a:t>
            </a:r>
            <a:r>
              <a:rPr lang="ja-JP" altLang="en-US" sz="1600" dirty="0" smtClean="0">
                <a:solidFill>
                  <a:schemeClr val="tx1"/>
                </a:solidFill>
              </a:rPr>
              <a:t>“</a:t>
            </a:r>
            <a:r>
              <a:rPr lang="en-US" altLang="ja-JP" sz="1600" dirty="0" smtClean="0">
                <a:solidFill>
                  <a:schemeClr val="tx1"/>
                </a:solidFill>
                <a:ea typeface="Calibri" pitchFamily="34" charset="0"/>
                <a:cs typeface="Times New Roman" pitchFamily="18" charset="0"/>
              </a:rPr>
              <a:t>owned</a:t>
            </a:r>
            <a:r>
              <a:rPr lang="ja-JP" altLang="en-US" sz="1600" dirty="0" smtClean="0">
                <a:solidFill>
                  <a:schemeClr val="tx1"/>
                </a:solidFill>
              </a:rPr>
              <a:t>”</a:t>
            </a:r>
            <a:r>
              <a:rPr lang="en-US" altLang="ja-JP" sz="1600" dirty="0" smtClean="0">
                <a:solidFill>
                  <a:schemeClr val="tx1"/>
                </a:solidFill>
              </a:rPr>
              <a:t> by VA, though the </a:t>
            </a:r>
            <a:r>
              <a:rPr lang="ja-JP" altLang="en-US" sz="1600" dirty="0" smtClean="0">
                <a:solidFill>
                  <a:schemeClr val="tx1"/>
                </a:solidFill>
              </a:rPr>
              <a:t>“</a:t>
            </a:r>
            <a:r>
              <a:rPr lang="en-US" altLang="ja-JP" sz="1600" dirty="0" smtClean="0">
                <a:solidFill>
                  <a:schemeClr val="tx1"/>
                </a:solidFill>
              </a:rPr>
              <a:t>management</a:t>
            </a:r>
            <a:r>
              <a:rPr lang="ja-JP" altLang="en-US" sz="1600" dirty="0" smtClean="0">
                <a:solidFill>
                  <a:schemeClr val="tx1"/>
                </a:solidFill>
              </a:rPr>
              <a:t>”</a:t>
            </a:r>
            <a:r>
              <a:rPr lang="en-US" altLang="ja-JP" sz="1600" dirty="0" smtClean="0">
                <a:solidFill>
                  <a:schemeClr val="tx1"/>
                </a:solidFill>
              </a:rPr>
              <a:t> of common data may be delegated. VA policy, culture, and decision processes will strongly support this principle. </a:t>
            </a:r>
          </a:p>
          <a:p>
            <a:pPr marL="231775" indent="-231775" eaLnBrk="1" hangingPunct="1">
              <a:lnSpc>
                <a:spcPct val="115000"/>
              </a:lnSpc>
              <a:spcBef>
                <a:spcPts val="1200"/>
              </a:spcBef>
              <a:buFont typeface="Wingdings" pitchFamily="2" charset="2"/>
              <a:buChar char="§"/>
              <a:defRPr/>
            </a:pPr>
            <a:r>
              <a:rPr lang="en-US" sz="1600" dirty="0" smtClean="0">
                <a:solidFill>
                  <a:schemeClr val="tx1"/>
                </a:solidFill>
              </a:rPr>
              <a:t>Trusted authoritative common data shall be visible, accessible, and understandable to all authorized users, both internal and external.</a:t>
            </a:r>
          </a:p>
          <a:p>
            <a:pPr marL="231775" indent="-231775" eaLnBrk="1" hangingPunct="1">
              <a:lnSpc>
                <a:spcPct val="115000"/>
              </a:lnSpc>
              <a:spcBef>
                <a:spcPts val="1200"/>
              </a:spcBef>
              <a:buFont typeface="Wingdings" pitchFamily="2" charset="2"/>
              <a:buChar char="§"/>
              <a:defRPr/>
            </a:pPr>
            <a:r>
              <a:rPr lang="en-US" sz="1600" dirty="0" smtClean="0">
                <a:solidFill>
                  <a:schemeClr val="tx1"/>
                </a:solidFill>
              </a:rPr>
              <a:t>All VA business processes will access common data solely through the use of trusted authoritative sources ensuring data quality, interoperability, and reuse.</a:t>
            </a:r>
          </a:p>
          <a:p>
            <a:pPr marL="231775" indent="-231775" eaLnBrk="1" hangingPunct="1">
              <a:lnSpc>
                <a:spcPct val="115000"/>
              </a:lnSpc>
              <a:spcBef>
                <a:spcPts val="1200"/>
              </a:spcBef>
              <a:buFont typeface="Wingdings" pitchFamily="2" charset="2"/>
              <a:buChar char="§"/>
              <a:defRPr/>
            </a:pPr>
            <a:r>
              <a:rPr lang="en-US" sz="1600" dirty="0" smtClean="0">
                <a:solidFill>
                  <a:schemeClr val="tx1"/>
                </a:solidFill>
              </a:rPr>
              <a:t>CDI supports VA</a:t>
            </a:r>
            <a:r>
              <a:rPr lang="ja-JP" altLang="en-US" sz="1600" dirty="0" smtClean="0">
                <a:solidFill>
                  <a:schemeClr val="tx1"/>
                </a:solidFill>
              </a:rPr>
              <a:t>’</a:t>
            </a:r>
            <a:r>
              <a:rPr lang="en-US" altLang="ja-JP" sz="1600" dirty="0" smtClean="0">
                <a:solidFill>
                  <a:schemeClr val="tx1"/>
                </a:solidFill>
              </a:rPr>
              <a:t>s goal to streamline the Veteran</a:t>
            </a:r>
            <a:r>
              <a:rPr lang="ja-JP" altLang="en-US" sz="1600" dirty="0" smtClean="0">
                <a:solidFill>
                  <a:schemeClr val="tx1"/>
                </a:solidFill>
              </a:rPr>
              <a:t>’</a:t>
            </a:r>
            <a:r>
              <a:rPr lang="en-US" altLang="ja-JP" sz="1600" dirty="0" smtClean="0">
                <a:solidFill>
                  <a:schemeClr val="tx1"/>
                </a:solidFill>
              </a:rPr>
              <a:t>s interaction with VA.  Having single authoritative sources for basic Veteran data (identity, demographic /socio-economic, contact info, military service history) will allow both the VA and Veterans to focus on business process and service delivery – not on whether they have the right address. </a:t>
            </a:r>
            <a:endParaRPr lang="en-US" sz="1600" dirty="0" smtClean="0">
              <a:solidFill>
                <a:schemeClr val="tx1"/>
              </a:solidFill>
            </a:endParaRPr>
          </a:p>
        </p:txBody>
      </p:sp>
      <p:sp>
        <p:nvSpPr>
          <p:cNvPr id="13316" name="Slide Number Placeholder 3"/>
          <p:cNvSpPr>
            <a:spLocks noGrp="1"/>
          </p:cNvSpPr>
          <p:nvPr>
            <p:ph type="sldNum" sz="quarter" idx="12"/>
          </p:nvPr>
        </p:nvSpPr>
        <p:spPr>
          <a:xfrm>
            <a:off x="7239000" y="6578600"/>
            <a:ext cx="1905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34" charset="-128"/>
              </a:defRPr>
            </a:lvl1pPr>
            <a:lvl2pPr marL="742950" indent="-285750" eaLnBrk="0" hangingPunct="0">
              <a:defRPr>
                <a:solidFill>
                  <a:schemeClr val="tx1"/>
                </a:solidFill>
                <a:latin typeface="Tahoma" pitchFamily="34" charset="0"/>
                <a:ea typeface="ＭＳ Ｐゴシック" pitchFamily="34" charset="-128"/>
              </a:defRPr>
            </a:lvl2pPr>
            <a:lvl3pPr marL="1143000" indent="-228600" eaLnBrk="0" hangingPunct="0">
              <a:defRPr>
                <a:solidFill>
                  <a:schemeClr val="tx1"/>
                </a:solidFill>
                <a:latin typeface="Tahoma" pitchFamily="34" charset="0"/>
                <a:ea typeface="ＭＳ Ｐゴシック" pitchFamily="34" charset="-128"/>
              </a:defRPr>
            </a:lvl3pPr>
            <a:lvl4pPr marL="1600200" indent="-228600" eaLnBrk="0" hangingPunct="0">
              <a:defRPr>
                <a:solidFill>
                  <a:schemeClr val="tx1"/>
                </a:solidFill>
                <a:latin typeface="Tahoma" pitchFamily="34" charset="0"/>
                <a:ea typeface="ＭＳ Ｐゴシック" pitchFamily="34" charset="-128"/>
              </a:defRPr>
            </a:lvl4pPr>
            <a:lvl5pPr marL="2057400" indent="-228600" eaLnBrk="0" hangingPunct="0">
              <a:defRPr>
                <a:solidFill>
                  <a:schemeClr val="tx1"/>
                </a:solidFill>
                <a:latin typeface="Tahom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34" charset="-128"/>
              </a:defRPr>
            </a:lvl9pPr>
          </a:lstStyle>
          <a:p>
            <a:pPr eaLnBrk="1" hangingPunct="1"/>
            <a:fld id="{25556E66-A4F9-452A-9048-108945AF9109}" type="slidenum">
              <a:rPr lang="en-US" smtClean="0">
                <a:solidFill>
                  <a:srgbClr val="000000"/>
                </a:solidFill>
              </a:rPr>
              <a:pPr eaLnBrk="1" hangingPunct="1"/>
              <a:t>16</a:t>
            </a:fld>
            <a:endParaRPr lang="en-US" smtClean="0">
              <a:solidFill>
                <a:srgbClr val="000000"/>
              </a:solidFill>
            </a:endParaRPr>
          </a:p>
        </p:txBody>
      </p:sp>
      <p:pic>
        <p:nvPicPr>
          <p:cNvPr id="13317" name="Object 2"/>
          <p:cNvPicPr>
            <a:picLocks noChangeArrowheads="1"/>
          </p:cNvPicPr>
          <p:nvPr/>
        </p:nvPicPr>
        <p:blipFill>
          <a:blip r:embed="rId3">
            <a:extLst>
              <a:ext uri="{28A0092B-C50C-407E-A947-70E740481C1C}">
                <a14:useLocalDpi xmlns:a14="http://schemas.microsoft.com/office/drawing/2010/main" val="0"/>
              </a:ext>
            </a:extLst>
          </a:blip>
          <a:srcRect t="-156" r="-64" b="-172"/>
          <a:stretch>
            <a:fillRect/>
          </a:stretch>
        </p:blipFill>
        <p:spPr bwMode="auto">
          <a:xfrm>
            <a:off x="6683375" y="136525"/>
            <a:ext cx="2105025"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nut 5"/>
          <p:cNvSpPr/>
          <p:nvPr/>
        </p:nvSpPr>
        <p:spPr bwMode="auto">
          <a:xfrm>
            <a:off x="7132638" y="879475"/>
            <a:ext cx="1125537" cy="547688"/>
          </a:xfrm>
          <a:prstGeom prst="donut">
            <a:avLst>
              <a:gd name="adj" fmla="val 14640"/>
            </a:avLst>
          </a:prstGeom>
          <a:solidFill>
            <a:srgbClr val="FF0000"/>
          </a:solidFill>
          <a:ln w="9525" cap="flat" cmpd="sng" algn="ctr">
            <a:noFill/>
            <a:prstDash val="solid"/>
            <a:round/>
            <a:headEnd type="none" w="sm" len="sm"/>
            <a:tailEnd type="none" w="sm" len="sm"/>
          </a:ln>
          <a:effectLst/>
        </p:spPr>
        <p:txBody>
          <a:bodyPr wrap="none"/>
          <a:lstStyle/>
          <a:p>
            <a:pPr fontAlgn="auto">
              <a:spcBef>
                <a:spcPts val="0"/>
              </a:spcBef>
              <a:spcAft>
                <a:spcPts val="0"/>
              </a:spcAft>
              <a:defRPr/>
            </a:pPr>
            <a:endParaRPr lang="en-US" dirty="0">
              <a:solidFill>
                <a:srgbClr val="000000"/>
              </a:solidFill>
              <a:latin typeface="Tahoma"/>
              <a:ea typeface="ＭＳ Ｐゴシック" pitchFamily="34" charset="-128"/>
              <a:cs typeface="Arial" charset="0"/>
            </a:endParaRPr>
          </a:p>
        </p:txBody>
      </p:sp>
    </p:spTree>
    <p:extLst>
      <p:ext uri="{BB962C8B-B14F-4D97-AF65-F5344CB8AC3E}">
        <p14:creationId xmlns:p14="http://schemas.microsoft.com/office/powerpoint/2010/main" val="4730041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253" y="138229"/>
            <a:ext cx="7615548" cy="1143000"/>
          </a:xfrm>
        </p:spPr>
        <p:txBody>
          <a:bodyPr/>
          <a:lstStyle/>
          <a:p>
            <a:pPr algn="l"/>
            <a:r>
              <a:rPr lang="en-US" sz="2800" dirty="0" smtClean="0"/>
              <a:t>Peek Into the Future at VA</a:t>
            </a:r>
            <a:endParaRPr lang="en-US" sz="2800" dirty="0"/>
          </a:p>
        </p:txBody>
      </p:sp>
      <p:sp>
        <p:nvSpPr>
          <p:cNvPr id="3" name="Content Placeholder 2"/>
          <p:cNvSpPr>
            <a:spLocks noGrp="1"/>
          </p:cNvSpPr>
          <p:nvPr>
            <p:ph idx="1"/>
          </p:nvPr>
        </p:nvSpPr>
        <p:spPr>
          <a:xfrm>
            <a:off x="457200" y="1600200"/>
            <a:ext cx="8382000" cy="4724400"/>
          </a:xfrm>
        </p:spPr>
        <p:txBody>
          <a:bodyPr/>
          <a:lstStyle/>
          <a:p>
            <a:pPr marL="228600" lvl="2">
              <a:spcBef>
                <a:spcPts val="0"/>
              </a:spcBef>
            </a:pPr>
            <a:r>
              <a:rPr lang="en-US" sz="2800" dirty="0">
                <a:latin typeface="Arial" pitchFamily="34" charset="0"/>
                <a:cs typeface="Arial" pitchFamily="34" charset="0"/>
              </a:rPr>
              <a:t>Enterprise </a:t>
            </a:r>
            <a:r>
              <a:rPr lang="en-US" sz="2800" dirty="0" smtClean="0">
                <a:latin typeface="Arial" pitchFamily="34" charset="0"/>
                <a:cs typeface="Arial" pitchFamily="34" charset="0"/>
              </a:rPr>
              <a:t>thinking and enterprise behavior that is operationalized by:</a:t>
            </a:r>
            <a:endParaRPr lang="en-US" sz="2800" dirty="0">
              <a:latin typeface="Arial" pitchFamily="34" charset="0"/>
              <a:cs typeface="Arial" pitchFamily="34" charset="0"/>
            </a:endParaRPr>
          </a:p>
          <a:p>
            <a:pPr marL="685800" lvl="3">
              <a:spcBef>
                <a:spcPts val="0"/>
              </a:spcBef>
            </a:pPr>
            <a:r>
              <a:rPr lang="en-US" sz="2400" dirty="0" smtClean="0">
                <a:latin typeface="Arial" pitchFamily="34" charset="0"/>
                <a:cs typeface="Arial" pitchFamily="34" charset="0"/>
              </a:rPr>
              <a:t>Mature Requirements Development and Management that feeds and traces back to strategic planning, programming, budgeting, and execution</a:t>
            </a:r>
          </a:p>
          <a:p>
            <a:pPr marL="685800" lvl="3">
              <a:spcBef>
                <a:spcPts val="0"/>
              </a:spcBef>
            </a:pPr>
            <a:r>
              <a:rPr lang="en-US" sz="2400" dirty="0" smtClean="0">
                <a:latin typeface="Arial" pitchFamily="34" charset="0"/>
                <a:cs typeface="Arial" pitchFamily="34" charset="0"/>
              </a:rPr>
              <a:t>Integrated execution of funding across programs that adhere to world class program management standards and practices</a:t>
            </a:r>
          </a:p>
          <a:p>
            <a:pPr marL="685800" lvl="3">
              <a:spcBef>
                <a:spcPts val="0"/>
              </a:spcBef>
            </a:pPr>
            <a:r>
              <a:rPr lang="en-US" sz="2400" dirty="0" smtClean="0">
                <a:latin typeface="Arial" pitchFamily="34" charset="0"/>
                <a:ea typeface="ＭＳ Ｐゴシック" pitchFamily="34" charset="-128"/>
                <a:cs typeface="Arial" pitchFamily="34" charset="0"/>
              </a:rPr>
              <a:t>Authoritative </a:t>
            </a:r>
            <a:r>
              <a:rPr lang="en-US" sz="2400" dirty="0">
                <a:latin typeface="Arial" pitchFamily="34" charset="0"/>
                <a:ea typeface="ＭＳ Ｐゴシック" pitchFamily="34" charset="-128"/>
                <a:cs typeface="Arial" pitchFamily="34" charset="0"/>
              </a:rPr>
              <a:t>common </a:t>
            </a:r>
            <a:r>
              <a:rPr lang="en-US" sz="2400" dirty="0" smtClean="0">
                <a:latin typeface="Arial" pitchFamily="34" charset="0"/>
                <a:ea typeface="ＭＳ Ｐゴシック" pitchFamily="34" charset="-128"/>
                <a:cs typeface="Arial" pitchFamily="34" charset="0"/>
              </a:rPr>
              <a:t>Client data that </a:t>
            </a:r>
            <a:r>
              <a:rPr lang="en-US" sz="2400" dirty="0">
                <a:latin typeface="Arial" pitchFamily="34" charset="0"/>
                <a:ea typeface="ＭＳ Ｐゴシック" pitchFamily="34" charset="-128"/>
                <a:cs typeface="Arial" pitchFamily="34" charset="0"/>
              </a:rPr>
              <a:t>is securely shared across the enterprise </a:t>
            </a:r>
            <a:endParaRPr lang="en-US" sz="2400" dirty="0" smtClean="0">
              <a:latin typeface="Arial" pitchFamily="34" charset="0"/>
              <a:ea typeface="ＭＳ Ｐゴシック" pitchFamily="34" charset="-128"/>
              <a:cs typeface="Arial" pitchFamily="34" charset="0"/>
            </a:endParaRPr>
          </a:p>
          <a:p>
            <a:pPr marL="228600" lvl="2"/>
            <a:endParaRPr lang="en-US" sz="2800" dirty="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en-US" smtClean="0"/>
              <a:t>OPP ePMO</a:t>
            </a:r>
            <a:endParaRPr lang="en-US" dirty="0"/>
          </a:p>
        </p:txBody>
      </p:sp>
      <p:sp>
        <p:nvSpPr>
          <p:cNvPr id="6" name="Slide Number Placeholder 5"/>
          <p:cNvSpPr>
            <a:spLocks noGrp="1"/>
          </p:cNvSpPr>
          <p:nvPr>
            <p:ph type="sldNum" sz="quarter" idx="12"/>
          </p:nvPr>
        </p:nvSpPr>
        <p:spPr/>
        <p:txBody>
          <a:bodyPr/>
          <a:lstStyle/>
          <a:p>
            <a:pPr>
              <a:defRPr/>
            </a:pPr>
            <a:fld id="{95C7219A-98DC-42BA-A12A-12E75342F36E}" type="slidenum">
              <a:rPr lang="en-US" smtClean="0"/>
              <a:pPr>
                <a:defRPr/>
              </a:pPr>
              <a:t>17</a:t>
            </a:fld>
            <a:endParaRPr lang="en-US" dirty="0"/>
          </a:p>
        </p:txBody>
      </p:sp>
      <p:pic>
        <p:nvPicPr>
          <p:cNvPr id="7"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8" name="Straight Connector 7"/>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Tree>
    <p:extLst>
      <p:ext uri="{BB962C8B-B14F-4D97-AF65-F5344CB8AC3E}">
        <p14:creationId xmlns:p14="http://schemas.microsoft.com/office/powerpoint/2010/main" val="1284909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18</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3" name="Footer Placeholder 2"/>
          <p:cNvSpPr>
            <a:spLocks noGrp="1"/>
          </p:cNvSpPr>
          <p:nvPr>
            <p:ph type="ftr" sz="quarter" idx="11"/>
          </p:nvPr>
        </p:nvSpPr>
        <p:spPr/>
        <p:txBody>
          <a:bodyPr/>
          <a:lstStyle/>
          <a:p>
            <a:pPr>
              <a:defRPr/>
            </a:pPr>
            <a:r>
              <a:rPr lang="en-US" smtClean="0"/>
              <a:t>OPP ePMO</a:t>
            </a:r>
            <a:endParaRPr lang="en-US" dirty="0"/>
          </a:p>
        </p:txBody>
      </p: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
        <p:nvSpPr>
          <p:cNvPr id="17" name="Rectangle 16"/>
          <p:cNvSpPr/>
          <p:nvPr/>
        </p:nvSpPr>
        <p:spPr>
          <a:xfrm>
            <a:off x="1295400" y="482025"/>
            <a:ext cx="6858000" cy="584775"/>
          </a:xfrm>
          <a:prstGeom prst="rect">
            <a:avLst/>
          </a:prstGeom>
          <a:noFill/>
        </p:spPr>
        <p:txBody>
          <a:bodyPr wrap="square" lIns="91440" tIns="45720" rIns="91440" bIns="45720">
            <a:spAutoFit/>
          </a:bodyPr>
          <a:lstStyle/>
          <a:p>
            <a:pPr algn="ctr"/>
            <a:r>
              <a:rPr lang="en-US"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What’s at the end of the rainbow?</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78" name="Picture 6" descr="https://encrypted-tbn1.gstatic.com/images?q=tbn:ANd9GcT6smbfTdA56c7c40VwK9xnApV4v1Paj_JjNhf7lqjQSKnUbzNm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638300"/>
            <a:ext cx="2514600" cy="32677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40775" y="2133597"/>
            <a:ext cx="6858000" cy="584775"/>
          </a:xfrm>
          <a:prstGeom prst="rect">
            <a:avLst/>
          </a:prstGeom>
          <a:noFill/>
        </p:spPr>
        <p:txBody>
          <a:bodyPr wrap="square" lIns="91440" tIns="45720" rIns="91440" bIns="45720">
            <a:spAutoFit/>
          </a:bodyPr>
          <a:lstStyle/>
          <a:p>
            <a:pPr algn="ctr"/>
            <a:r>
              <a:rPr lang="en-US"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It’s not….</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81" name="Picture 9" descr="https://encrypted-tbn3.gstatic.com/images?q=tbn:ANd9GcSfUF5So-5vzqN4HgCCd7Oxx1F7UfZUmNyPvoGTqmvCxpcIhDNX6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021" y="1676400"/>
            <a:ext cx="3026379" cy="24672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http://twistedsifter.files.wordpress.com/2013/07/end-of-the-rainbow-4.jpg?w=720&amp;h=551">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3733800"/>
            <a:ext cx="3662750" cy="280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438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19</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3" name="Footer Placeholder 2"/>
          <p:cNvSpPr>
            <a:spLocks noGrp="1"/>
          </p:cNvSpPr>
          <p:nvPr>
            <p:ph type="ftr" sz="quarter" idx="11"/>
          </p:nvPr>
        </p:nvSpPr>
        <p:spPr/>
        <p:txBody>
          <a:bodyPr/>
          <a:lstStyle/>
          <a:p>
            <a:pPr>
              <a:defRPr/>
            </a:pPr>
            <a:r>
              <a:rPr lang="en-US" smtClean="0"/>
              <a:t>OPP ePMO</a:t>
            </a:r>
            <a:endParaRPr lang="en-US" dirty="0"/>
          </a:p>
        </p:txBody>
      </p: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
        <p:nvSpPr>
          <p:cNvPr id="17" name="Rectangle 16"/>
          <p:cNvSpPr/>
          <p:nvPr/>
        </p:nvSpPr>
        <p:spPr>
          <a:xfrm>
            <a:off x="1295400" y="482025"/>
            <a:ext cx="6858000" cy="584775"/>
          </a:xfrm>
          <a:prstGeom prst="rect">
            <a:avLst/>
          </a:prstGeom>
          <a:noFill/>
        </p:spPr>
        <p:txBody>
          <a:bodyPr wrap="square" lIns="91440" tIns="45720" rIns="91440" bIns="45720">
            <a:spAutoFit/>
          </a:bodyPr>
          <a:lstStyle/>
          <a:p>
            <a:pPr algn="ctr"/>
            <a:r>
              <a:rPr lang="en-US" sz="32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What’s at the end of the rainbow?</a:t>
            </a:r>
            <a:endParaRPr lang="en-US" sz="32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3076" name="Picture 4" descr="http://1.bp.blogspot.com/_0kionXWxBfs/TPA4H7dt-vI/AAAAAAAAABM/vAXOQfMJP_Q/s1600/Rainbow7.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0" y="2099667"/>
            <a:ext cx="5991225" cy="37433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270009" y="3429000"/>
            <a:ext cx="4908782" cy="923330"/>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7451367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Ms. Phyllis Bower, Associate Executive Director, Strategic Acquisitions Center (SAC)</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815882"/>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endParaRPr lang="en-US" sz="2800" dirty="0" smtClean="0">
              <a:solidFill>
                <a:schemeClr val="tx2">
                  <a:lumMod val="75000"/>
                </a:schemeClr>
              </a:solidFill>
              <a:latin typeface="Arial Black" pitchFamily="34" charset="0"/>
              <a:cs typeface="Arial" pitchFamily="34" charset="0"/>
            </a:endParaRPr>
          </a:p>
          <a:p>
            <a:pPr algn="ct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18657525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253" y="138229"/>
            <a:ext cx="7615548" cy="1143000"/>
          </a:xfrm>
        </p:spPr>
        <p:txBody>
          <a:bodyPr/>
          <a:lstStyle/>
          <a:p>
            <a:r>
              <a:rPr lang="en-US" sz="2800" dirty="0" smtClean="0"/>
              <a:t>Questions?</a:t>
            </a:r>
            <a:endParaRPr lang="en-US" sz="2800" dirty="0"/>
          </a:p>
        </p:txBody>
      </p:sp>
      <p:sp>
        <p:nvSpPr>
          <p:cNvPr id="3" name="Content Placeholder 2"/>
          <p:cNvSpPr>
            <a:spLocks noGrp="1"/>
          </p:cNvSpPr>
          <p:nvPr>
            <p:ph idx="1"/>
          </p:nvPr>
        </p:nvSpPr>
        <p:spPr>
          <a:xfrm>
            <a:off x="457200" y="1600200"/>
            <a:ext cx="8382000" cy="4724400"/>
          </a:xfrm>
        </p:spPr>
        <p:txBody>
          <a:bodyPr/>
          <a:lstStyle/>
          <a:p>
            <a:pPr marL="228600" lvl="2"/>
            <a:endParaRPr lang="en-US" sz="2800" dirty="0" smtClean="0">
              <a:latin typeface="Arial" pitchFamily="34" charset="0"/>
              <a:cs typeface="Arial" pitchFamily="34" charset="0"/>
            </a:endParaRPr>
          </a:p>
          <a:p>
            <a:pPr marL="228600" lvl="2"/>
            <a:endParaRPr lang="en-US" sz="2800" dirty="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en-US" smtClean="0"/>
              <a:t>OPP ePMO</a:t>
            </a:r>
            <a:endParaRPr lang="en-US" dirty="0"/>
          </a:p>
        </p:txBody>
      </p:sp>
      <p:sp>
        <p:nvSpPr>
          <p:cNvPr id="6" name="Slide Number Placeholder 5"/>
          <p:cNvSpPr>
            <a:spLocks noGrp="1"/>
          </p:cNvSpPr>
          <p:nvPr>
            <p:ph type="sldNum" sz="quarter" idx="12"/>
          </p:nvPr>
        </p:nvSpPr>
        <p:spPr/>
        <p:txBody>
          <a:bodyPr/>
          <a:lstStyle/>
          <a:p>
            <a:pPr>
              <a:defRPr/>
            </a:pPr>
            <a:fld id="{95C7219A-98DC-42BA-A12A-12E75342F36E}" type="slidenum">
              <a:rPr lang="en-US" smtClean="0"/>
              <a:pPr>
                <a:defRPr/>
              </a:pPr>
              <a:t>20</a:t>
            </a:fld>
            <a:endParaRPr lang="en-US" dirty="0"/>
          </a:p>
        </p:txBody>
      </p:sp>
      <p:pic>
        <p:nvPicPr>
          <p:cNvPr id="7"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8" name="Straight Connector 7"/>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Tree>
    <p:extLst>
      <p:ext uri="{BB962C8B-B14F-4D97-AF65-F5344CB8AC3E}">
        <p14:creationId xmlns:p14="http://schemas.microsoft.com/office/powerpoint/2010/main" val="3616821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2246769"/>
          </a:xfrm>
          <a:prstGeom prst="rect">
            <a:avLst/>
          </a:prstGeom>
          <a:noFill/>
        </p:spPr>
        <p:txBody>
          <a:bodyPr wrap="square" rtlCol="0">
            <a:spAutoFit/>
          </a:bodyPr>
          <a:lstStyle/>
          <a:p>
            <a:pPr algn="ctr"/>
            <a:r>
              <a:rPr lang="en-US" sz="2800" i="1" dirty="0" smtClean="0">
                <a:solidFill>
                  <a:schemeClr val="tx2">
                    <a:lumMod val="75000"/>
                  </a:schemeClr>
                </a:solidFill>
                <a:latin typeface="Arial Black" pitchFamily="34" charset="0"/>
                <a:cs typeface="Arial" pitchFamily="34" charset="0"/>
              </a:rPr>
              <a:t>Mr. Joseph Viani </a:t>
            </a:r>
          </a:p>
          <a:p>
            <a:pPr algn="ctr"/>
            <a:r>
              <a:rPr lang="en-US" sz="2800" dirty="0" smtClean="0">
                <a:solidFill>
                  <a:schemeClr val="tx2">
                    <a:lumMod val="75000"/>
                  </a:schemeClr>
                </a:solidFill>
                <a:latin typeface="Arial Black" pitchFamily="34" charset="0"/>
                <a:cs typeface="Arial" pitchFamily="34" charset="0"/>
              </a:rPr>
              <a:t>The Office of the Assistant Secretary of</a:t>
            </a:r>
          </a:p>
          <a:p>
            <a:pPr algn="ctr"/>
            <a:r>
              <a:rPr lang="en-US" sz="2800" dirty="0" smtClean="0">
                <a:solidFill>
                  <a:schemeClr val="tx2">
                    <a:lumMod val="75000"/>
                  </a:schemeClr>
                </a:solidFill>
                <a:latin typeface="Arial Black" pitchFamily="34" charset="0"/>
                <a:cs typeface="Arial" pitchFamily="34" charset="0"/>
              </a:rPr>
              <a:t>Human Resources and Administration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3053118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22</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pPr lvl="1"/>
            <a:r>
              <a:rPr lang="en-US" sz="3600" dirty="0" smtClean="0"/>
              <a:t>Background/Bio </a:t>
            </a:r>
          </a:p>
          <a:p>
            <a:pPr lvl="1"/>
            <a:r>
              <a:rPr lang="en-US" sz="3600" dirty="0" smtClean="0"/>
              <a:t>Major Programs Summary</a:t>
            </a:r>
            <a:endParaRPr lang="en-US" sz="3200" dirty="0" smtClean="0"/>
          </a:p>
          <a:p>
            <a:pPr lvl="1"/>
            <a:r>
              <a:rPr lang="en-US" sz="3600" dirty="0" smtClean="0"/>
              <a:t>Upcoming Acquisition/Opportunities</a:t>
            </a:r>
          </a:p>
          <a:p>
            <a:pPr lvl="1"/>
            <a:r>
              <a:rPr lang="en-US" sz="3600" dirty="0" smtClean="0"/>
              <a:t>Questions</a:t>
            </a:r>
            <a:endParaRPr lang="en-US" sz="4400" dirty="0" smtClean="0"/>
          </a:p>
          <a:p>
            <a:pPr lvl="1"/>
            <a:endParaRPr lang="en-US" dirty="0"/>
          </a:p>
        </p:txBody>
      </p:sp>
    </p:spTree>
    <p:extLst>
      <p:ext uri="{BB962C8B-B14F-4D97-AF65-F5344CB8AC3E}">
        <p14:creationId xmlns:p14="http://schemas.microsoft.com/office/powerpoint/2010/main" val="31502848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Background</a:t>
            </a:r>
            <a:endParaRPr lang="en-US" dirty="0"/>
          </a:p>
        </p:txBody>
      </p:sp>
      <p:sp>
        <p:nvSpPr>
          <p:cNvPr id="2" name="TextBox 1"/>
          <p:cNvSpPr txBox="1"/>
          <p:nvPr/>
        </p:nvSpPr>
        <p:spPr>
          <a:xfrm>
            <a:off x="990600" y="3687901"/>
            <a:ext cx="7315200" cy="3170099"/>
          </a:xfrm>
          <a:prstGeom prst="rect">
            <a:avLst/>
          </a:prstGeom>
          <a:noFill/>
        </p:spPr>
        <p:txBody>
          <a:bodyPr wrap="square" rtlCol="0">
            <a:spAutoFit/>
          </a:bodyPr>
          <a:lstStyle/>
          <a:p>
            <a:r>
              <a:rPr lang="en-US" sz="1400" b="1" dirty="0" smtClean="0"/>
              <a:t>HR&amp;A </a:t>
            </a:r>
            <a:r>
              <a:rPr lang="en-US" sz="1400" b="1" dirty="0"/>
              <a:t>Strategic Mission: </a:t>
            </a:r>
            <a:endParaRPr lang="en-US" sz="1400" b="1" dirty="0" smtClean="0"/>
          </a:p>
          <a:p>
            <a:r>
              <a:rPr lang="en-US" sz="1400" dirty="0" smtClean="0"/>
              <a:t>Lead </a:t>
            </a:r>
            <a:r>
              <a:rPr lang="en-US" sz="1400" dirty="0"/>
              <a:t>human capital management strategies, policies, and practices which cultivate an engaged, proficient, and diverse workforce to transform and continually improve services to Veterans and their families. </a:t>
            </a:r>
            <a:endParaRPr lang="en-US" sz="1400" dirty="0" smtClean="0"/>
          </a:p>
          <a:p>
            <a:endParaRPr lang="en-US" sz="1400" dirty="0" smtClean="0"/>
          </a:p>
          <a:p>
            <a:pPr marL="0" indent="0">
              <a:buNone/>
            </a:pPr>
            <a:r>
              <a:rPr lang="en-US" sz="1400" b="1" dirty="0"/>
              <a:t>Office Background</a:t>
            </a:r>
            <a:r>
              <a:rPr lang="en-US" sz="1400" dirty="0" smtClean="0"/>
              <a:t>:</a:t>
            </a:r>
            <a:endParaRPr lang="en-US" sz="1400" dirty="0"/>
          </a:p>
          <a:p>
            <a:pPr marL="285750" indent="-285750">
              <a:buFont typeface="Arial" panose="020B0604020202020204" pitchFamily="34" charset="0"/>
              <a:buChar char="•"/>
            </a:pPr>
            <a:r>
              <a:rPr lang="en-US" sz="1400" dirty="0"/>
              <a:t>Has a team of over 750 employees  supporting more than 300,000 VA employees and 4,000 human resources professionals across the country. </a:t>
            </a:r>
          </a:p>
          <a:p>
            <a:pPr marL="285750" indent="-285750">
              <a:buFont typeface="Arial" panose="020B0604020202020204" pitchFamily="34" charset="0"/>
              <a:buChar char="•"/>
            </a:pPr>
            <a:r>
              <a:rPr lang="en-US" sz="1400" dirty="0"/>
              <a:t>Provides professional assistance in the areas of Administration, Human Resources Management, Diversity and Inclusion, Resolution Management, Labor-Management Relations, Human Capital Investment Plan Strategic Management, Veterans Employment Service, and Corporate Senior Executive Management. </a:t>
            </a:r>
          </a:p>
          <a:p>
            <a:pPr marL="285750" indent="-285750">
              <a:buFont typeface="Arial" panose="020B0604020202020204" pitchFamily="34" charset="0"/>
              <a:buChar char="•"/>
            </a:pPr>
            <a:r>
              <a:rPr lang="en-US" sz="1400" dirty="0" smtClean="0"/>
              <a:t>Provides </a:t>
            </a:r>
            <a:r>
              <a:rPr lang="en-US" sz="1400" dirty="0"/>
              <a:t>training through the VA Learning University. </a:t>
            </a:r>
          </a:p>
          <a:p>
            <a:endParaRPr lang="en-US" dirty="0"/>
          </a:p>
        </p:txBody>
      </p:sp>
      <p:sp>
        <p:nvSpPr>
          <p:cNvPr id="12" name="Rectangle 10"/>
          <p:cNvSpPr>
            <a:spLocks noChangeArrowheads="1"/>
          </p:cNvSpPr>
          <p:nvPr/>
        </p:nvSpPr>
        <p:spPr bwMode="auto">
          <a:xfrm>
            <a:off x="3657599" y="1465310"/>
            <a:ext cx="1572733" cy="381000"/>
          </a:xfrm>
          <a:prstGeom prst="rect">
            <a:avLst/>
          </a:prstGeom>
          <a:noFill/>
          <a:ln w="25400">
            <a:solidFill>
              <a:schemeClr val="hlink"/>
            </a:solidFill>
            <a:miter lim="800000"/>
            <a:headEnd/>
            <a:tailEnd/>
          </a:ln>
        </p:spPr>
        <p:txBody>
          <a:bodyPr wrap="none" anchor="ctr"/>
          <a:lstStyle/>
          <a:p>
            <a:pPr algn="ctr"/>
            <a:endParaRPr lang="en-US" sz="1200" b="1" dirty="0">
              <a:solidFill>
                <a:schemeClr val="tx2"/>
              </a:solidFill>
            </a:endParaRPr>
          </a:p>
          <a:p>
            <a:pPr algn="ctr"/>
            <a:endParaRPr lang="en-US" sz="1200" b="1" dirty="0" smtClean="0">
              <a:solidFill>
                <a:schemeClr val="tx2"/>
              </a:solidFill>
            </a:endParaRPr>
          </a:p>
          <a:p>
            <a:pPr algn="ctr"/>
            <a:r>
              <a:rPr lang="en-US" sz="1200" b="1" dirty="0" smtClean="0">
                <a:solidFill>
                  <a:schemeClr val="tx2"/>
                </a:solidFill>
              </a:rPr>
              <a:t>Assistant Secretary </a:t>
            </a:r>
          </a:p>
          <a:p>
            <a:pPr algn="ctr"/>
            <a:endParaRPr lang="en-US" sz="1200" b="1" dirty="0">
              <a:solidFill>
                <a:schemeClr val="tx2"/>
              </a:solidFill>
            </a:endParaRPr>
          </a:p>
          <a:p>
            <a:pPr algn="ctr"/>
            <a:endParaRPr lang="en-US" sz="1200" b="1" dirty="0">
              <a:solidFill>
                <a:schemeClr val="tx2"/>
              </a:solidFill>
            </a:endParaRPr>
          </a:p>
        </p:txBody>
      </p:sp>
      <p:sp>
        <p:nvSpPr>
          <p:cNvPr id="13" name="Rectangle 21"/>
          <p:cNvSpPr>
            <a:spLocks noChangeArrowheads="1"/>
          </p:cNvSpPr>
          <p:nvPr/>
        </p:nvSpPr>
        <p:spPr bwMode="auto">
          <a:xfrm>
            <a:off x="47198" y="2900223"/>
            <a:ext cx="943401" cy="694257"/>
          </a:xfrm>
          <a:prstGeom prst="rect">
            <a:avLst/>
          </a:prstGeom>
          <a:noFill/>
          <a:ln w="25400">
            <a:solidFill>
              <a:srgbClr val="000080"/>
            </a:solidFill>
            <a:miter lim="800000"/>
            <a:headEnd/>
            <a:tailEnd/>
          </a:ln>
        </p:spPr>
        <p:txBody>
          <a:bodyPr wrap="none" anchor="ctr"/>
          <a:lstStyle/>
          <a:p>
            <a:pPr algn="ctr"/>
            <a:endParaRPr lang="en-US" sz="800" b="1" dirty="0" smtClean="0"/>
          </a:p>
          <a:p>
            <a:pPr algn="ctr"/>
            <a:r>
              <a:rPr lang="en-US" sz="800" b="1" dirty="0" smtClean="0"/>
              <a:t>DAS</a:t>
            </a:r>
          </a:p>
          <a:p>
            <a:pPr algn="ctr"/>
            <a:r>
              <a:rPr lang="en-US" sz="800" dirty="0" smtClean="0"/>
              <a:t>Administration</a:t>
            </a:r>
            <a:endParaRPr lang="en-US" sz="800" dirty="0"/>
          </a:p>
          <a:p>
            <a:pPr algn="ctr"/>
            <a:endParaRPr lang="en-US" sz="800" dirty="0"/>
          </a:p>
          <a:p>
            <a:pPr algn="ctr"/>
            <a:r>
              <a:rPr lang="en-US" sz="800" dirty="0" smtClean="0"/>
              <a:t>OA</a:t>
            </a:r>
            <a:endParaRPr lang="en-US" sz="800" dirty="0"/>
          </a:p>
        </p:txBody>
      </p:sp>
      <p:sp>
        <p:nvSpPr>
          <p:cNvPr id="14" name="Line 26"/>
          <p:cNvSpPr>
            <a:spLocks noChangeShapeType="1"/>
          </p:cNvSpPr>
          <p:nvPr/>
        </p:nvSpPr>
        <p:spPr bwMode="auto">
          <a:xfrm flipV="1">
            <a:off x="466298" y="2661781"/>
            <a:ext cx="8035913" cy="9842"/>
          </a:xfrm>
          <a:prstGeom prst="line">
            <a:avLst/>
          </a:prstGeom>
          <a:noFill/>
          <a:ln w="9525">
            <a:solidFill>
              <a:schemeClr val="tx1"/>
            </a:solidFill>
            <a:round/>
            <a:headEnd/>
            <a:tailEnd/>
          </a:ln>
        </p:spPr>
        <p:txBody>
          <a:bodyPr/>
          <a:lstStyle/>
          <a:p>
            <a:endParaRPr lang="en-US" dirty="0"/>
          </a:p>
        </p:txBody>
      </p:sp>
      <p:cxnSp>
        <p:nvCxnSpPr>
          <p:cNvPr id="15" name="Straight Connector 14"/>
          <p:cNvCxnSpPr/>
          <p:nvPr/>
        </p:nvCxnSpPr>
        <p:spPr>
          <a:xfrm>
            <a:off x="8502212" y="2671623"/>
            <a:ext cx="0" cy="28311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0"/>
          <p:cNvSpPr>
            <a:spLocks noChangeArrowheads="1"/>
          </p:cNvSpPr>
          <p:nvPr/>
        </p:nvSpPr>
        <p:spPr bwMode="auto">
          <a:xfrm>
            <a:off x="3237359" y="1960610"/>
            <a:ext cx="2357991" cy="401590"/>
          </a:xfrm>
          <a:prstGeom prst="rect">
            <a:avLst/>
          </a:prstGeom>
          <a:noFill/>
          <a:ln w="25400">
            <a:solidFill>
              <a:schemeClr val="hlink"/>
            </a:solidFill>
            <a:miter lim="800000"/>
            <a:headEnd/>
            <a:tailEnd/>
          </a:ln>
        </p:spPr>
        <p:txBody>
          <a:bodyPr wrap="none" anchor="ctr"/>
          <a:lstStyle/>
          <a:p>
            <a:pPr algn="ctr"/>
            <a:endParaRPr lang="en-US" sz="1100" b="1" dirty="0" smtClean="0"/>
          </a:p>
          <a:p>
            <a:pPr algn="ctr"/>
            <a:r>
              <a:rPr lang="en-US" sz="1100" b="1" dirty="0" smtClean="0"/>
              <a:t>Principal </a:t>
            </a:r>
          </a:p>
          <a:p>
            <a:pPr algn="ctr"/>
            <a:r>
              <a:rPr lang="en-US" sz="1100" b="1" dirty="0" smtClean="0"/>
              <a:t>Deputy Assistant  Secretary </a:t>
            </a:r>
          </a:p>
          <a:p>
            <a:pPr algn="ctr"/>
            <a:endParaRPr lang="en-US" sz="1100" b="1" dirty="0"/>
          </a:p>
        </p:txBody>
      </p:sp>
      <p:sp>
        <p:nvSpPr>
          <p:cNvPr id="17" name="Rectangle 21"/>
          <p:cNvSpPr>
            <a:spLocks noChangeArrowheads="1"/>
          </p:cNvSpPr>
          <p:nvPr/>
        </p:nvSpPr>
        <p:spPr bwMode="auto">
          <a:xfrm>
            <a:off x="1103275" y="2910742"/>
            <a:ext cx="1120737" cy="670658"/>
          </a:xfrm>
          <a:prstGeom prst="rect">
            <a:avLst/>
          </a:prstGeom>
          <a:noFill/>
          <a:ln w="25400">
            <a:solidFill>
              <a:srgbClr val="000080"/>
            </a:solidFill>
            <a:miter lim="800000"/>
            <a:headEnd/>
            <a:tailEnd/>
          </a:ln>
        </p:spPr>
        <p:txBody>
          <a:bodyPr wrap="none" anchor="ctr"/>
          <a:lstStyle/>
          <a:p>
            <a:pPr algn="ctr"/>
            <a:endParaRPr lang="en-US" sz="900" b="1" dirty="0" smtClean="0"/>
          </a:p>
          <a:p>
            <a:pPr algn="ctr"/>
            <a:endParaRPr lang="en-US" sz="900" b="1" dirty="0" smtClean="0"/>
          </a:p>
          <a:p>
            <a:pPr algn="ctr"/>
            <a:endParaRPr lang="en-US" sz="800" b="1" dirty="0" smtClean="0"/>
          </a:p>
          <a:p>
            <a:pPr algn="ctr"/>
            <a:r>
              <a:rPr lang="en-US" sz="800" b="1" dirty="0" smtClean="0"/>
              <a:t>DAS</a:t>
            </a:r>
          </a:p>
          <a:p>
            <a:pPr algn="ctr"/>
            <a:r>
              <a:rPr lang="en-US" sz="800" dirty="0" smtClean="0"/>
              <a:t>Human Resources</a:t>
            </a:r>
          </a:p>
          <a:p>
            <a:pPr algn="ctr"/>
            <a:r>
              <a:rPr lang="en-US" sz="800" dirty="0" smtClean="0"/>
              <a:t>Mgmt</a:t>
            </a:r>
          </a:p>
          <a:p>
            <a:pPr algn="ctr"/>
            <a:r>
              <a:rPr lang="en-US" sz="800" b="1" dirty="0" smtClean="0"/>
              <a:t>OHRM</a:t>
            </a:r>
          </a:p>
          <a:p>
            <a:pPr algn="ctr"/>
            <a:endParaRPr lang="en-US" sz="800" u="sng" dirty="0"/>
          </a:p>
          <a:p>
            <a:endParaRPr lang="en-US" sz="900" dirty="0"/>
          </a:p>
        </p:txBody>
      </p:sp>
      <p:sp>
        <p:nvSpPr>
          <p:cNvPr id="18" name="Rectangle 21"/>
          <p:cNvSpPr>
            <a:spLocks noChangeArrowheads="1"/>
          </p:cNvSpPr>
          <p:nvPr/>
        </p:nvSpPr>
        <p:spPr bwMode="auto">
          <a:xfrm>
            <a:off x="2374877" y="2926879"/>
            <a:ext cx="1013346" cy="667601"/>
          </a:xfrm>
          <a:prstGeom prst="rect">
            <a:avLst/>
          </a:prstGeom>
          <a:noFill/>
          <a:ln w="25400">
            <a:solidFill>
              <a:srgbClr val="000080"/>
            </a:solidFill>
            <a:miter lim="800000"/>
            <a:headEnd/>
            <a:tailEnd/>
          </a:ln>
        </p:spPr>
        <p:txBody>
          <a:bodyPr wrap="none" anchor="ctr"/>
          <a:lstStyle/>
          <a:p>
            <a:pPr algn="ctr"/>
            <a:endParaRPr lang="en-US" sz="800" b="1" dirty="0" smtClean="0"/>
          </a:p>
          <a:p>
            <a:pPr algn="ctr"/>
            <a:endParaRPr lang="en-US" sz="800" b="1" dirty="0" smtClean="0"/>
          </a:p>
          <a:p>
            <a:pPr algn="ctr"/>
            <a:endParaRPr lang="en-US" sz="800" b="1" dirty="0"/>
          </a:p>
          <a:p>
            <a:pPr algn="ctr"/>
            <a:r>
              <a:rPr lang="en-US" sz="800" b="1" dirty="0" smtClean="0"/>
              <a:t>DAS</a:t>
            </a:r>
          </a:p>
          <a:p>
            <a:pPr algn="ctr"/>
            <a:r>
              <a:rPr lang="en-US" sz="800" dirty="0" smtClean="0"/>
              <a:t>Diversity &amp; Inclusion</a:t>
            </a:r>
          </a:p>
          <a:p>
            <a:pPr algn="ctr"/>
            <a:endParaRPr lang="en-US" sz="800" b="1" dirty="0" smtClean="0"/>
          </a:p>
          <a:p>
            <a:pPr algn="ctr"/>
            <a:r>
              <a:rPr lang="en-US" sz="800" b="1" dirty="0" smtClean="0"/>
              <a:t>ODI</a:t>
            </a:r>
          </a:p>
          <a:p>
            <a:endParaRPr lang="en-US" sz="900" u="sng" dirty="0" smtClean="0"/>
          </a:p>
          <a:p>
            <a:endParaRPr lang="en-US" sz="900" dirty="0"/>
          </a:p>
        </p:txBody>
      </p:sp>
      <p:sp>
        <p:nvSpPr>
          <p:cNvPr id="19" name="Rectangle 21"/>
          <p:cNvSpPr>
            <a:spLocks noChangeArrowheads="1"/>
          </p:cNvSpPr>
          <p:nvPr/>
        </p:nvSpPr>
        <p:spPr bwMode="auto">
          <a:xfrm>
            <a:off x="3523054" y="2913798"/>
            <a:ext cx="990600" cy="667601"/>
          </a:xfrm>
          <a:prstGeom prst="rect">
            <a:avLst/>
          </a:prstGeom>
          <a:noFill/>
          <a:ln w="25400">
            <a:solidFill>
              <a:srgbClr val="000080"/>
            </a:solidFill>
            <a:miter lim="800000"/>
            <a:headEnd/>
            <a:tailEnd/>
          </a:ln>
        </p:spPr>
        <p:txBody>
          <a:bodyPr wrap="none" anchor="ctr"/>
          <a:lstStyle/>
          <a:p>
            <a:pPr algn="ctr"/>
            <a:endParaRPr lang="en-US" sz="800" b="1" dirty="0" smtClean="0"/>
          </a:p>
          <a:p>
            <a:pPr algn="ctr"/>
            <a:endParaRPr lang="en-US" sz="800" b="1" dirty="0" smtClean="0"/>
          </a:p>
          <a:p>
            <a:pPr algn="ctr"/>
            <a:r>
              <a:rPr lang="en-US" sz="800" b="1" dirty="0" smtClean="0"/>
              <a:t>DAS</a:t>
            </a:r>
          </a:p>
          <a:p>
            <a:pPr algn="ctr"/>
            <a:r>
              <a:rPr lang="en-US" sz="800" dirty="0" smtClean="0"/>
              <a:t>Ofc Resolution Mgmt</a:t>
            </a:r>
          </a:p>
          <a:p>
            <a:pPr algn="ctr"/>
            <a:endParaRPr lang="en-US" sz="800" b="1" dirty="0" smtClean="0"/>
          </a:p>
          <a:p>
            <a:pPr algn="ctr"/>
            <a:r>
              <a:rPr lang="en-US" sz="800" b="1" dirty="0" smtClean="0"/>
              <a:t>ORM</a:t>
            </a:r>
            <a:endParaRPr lang="en-US" sz="800" b="1" dirty="0"/>
          </a:p>
          <a:p>
            <a:endParaRPr lang="en-US" sz="900" dirty="0"/>
          </a:p>
        </p:txBody>
      </p:sp>
      <p:sp>
        <p:nvSpPr>
          <p:cNvPr id="20" name="Rectangle 21"/>
          <p:cNvSpPr>
            <a:spLocks noChangeArrowheads="1"/>
          </p:cNvSpPr>
          <p:nvPr/>
        </p:nvSpPr>
        <p:spPr bwMode="auto">
          <a:xfrm>
            <a:off x="5801833" y="2933701"/>
            <a:ext cx="990600" cy="647700"/>
          </a:xfrm>
          <a:prstGeom prst="rect">
            <a:avLst/>
          </a:prstGeom>
          <a:noFill/>
          <a:ln w="25400">
            <a:solidFill>
              <a:srgbClr val="000080"/>
            </a:solidFill>
            <a:miter lim="800000"/>
            <a:headEnd/>
            <a:tailEnd/>
          </a:ln>
        </p:spPr>
        <p:txBody>
          <a:bodyPr wrap="none" anchor="ctr"/>
          <a:lstStyle/>
          <a:p>
            <a:pPr algn="ctr"/>
            <a:endParaRPr lang="en-US" sz="900" b="1" dirty="0" smtClean="0"/>
          </a:p>
          <a:p>
            <a:pPr algn="ctr"/>
            <a:endParaRPr lang="en-US" sz="800" b="1" dirty="0" smtClean="0"/>
          </a:p>
          <a:p>
            <a:pPr algn="ctr"/>
            <a:r>
              <a:rPr lang="en-US" sz="800" b="1" dirty="0" smtClean="0"/>
              <a:t>DAS</a:t>
            </a:r>
          </a:p>
          <a:p>
            <a:pPr algn="ctr"/>
            <a:r>
              <a:rPr lang="en-US" sz="800" dirty="0" smtClean="0"/>
              <a:t>Labor Mgmt</a:t>
            </a:r>
            <a:endParaRPr lang="en-US" sz="800" dirty="0"/>
          </a:p>
          <a:p>
            <a:pPr algn="ctr"/>
            <a:r>
              <a:rPr lang="en-US" sz="800" dirty="0" smtClean="0"/>
              <a:t>Relations</a:t>
            </a:r>
            <a:endParaRPr lang="en-US" sz="800" b="1" dirty="0" smtClean="0"/>
          </a:p>
          <a:p>
            <a:pPr algn="ctr"/>
            <a:r>
              <a:rPr lang="en-US" sz="800" b="1" dirty="0" smtClean="0"/>
              <a:t>LMR</a:t>
            </a:r>
            <a:endParaRPr lang="en-US" sz="800" b="1" dirty="0"/>
          </a:p>
          <a:p>
            <a:endParaRPr lang="en-US" sz="900" dirty="0"/>
          </a:p>
        </p:txBody>
      </p:sp>
      <p:sp>
        <p:nvSpPr>
          <p:cNvPr id="21" name="Rectangle 21"/>
          <p:cNvSpPr>
            <a:spLocks noChangeArrowheads="1"/>
          </p:cNvSpPr>
          <p:nvPr/>
        </p:nvSpPr>
        <p:spPr bwMode="auto">
          <a:xfrm>
            <a:off x="6944833" y="2933700"/>
            <a:ext cx="990600" cy="647700"/>
          </a:xfrm>
          <a:prstGeom prst="rect">
            <a:avLst/>
          </a:prstGeom>
          <a:noFill/>
          <a:ln w="25400">
            <a:solidFill>
              <a:srgbClr val="000080"/>
            </a:solidFill>
            <a:miter lim="800000"/>
            <a:headEnd/>
            <a:tailEnd/>
          </a:ln>
        </p:spPr>
        <p:txBody>
          <a:bodyPr wrap="none" anchor="ctr"/>
          <a:lstStyle/>
          <a:p>
            <a:pPr algn="ctr"/>
            <a:endParaRPr lang="en-US" sz="900" b="1" dirty="0"/>
          </a:p>
          <a:p>
            <a:pPr algn="ctr"/>
            <a:r>
              <a:rPr lang="en-US" sz="800" b="1" dirty="0" smtClean="0"/>
              <a:t>Director</a:t>
            </a:r>
          </a:p>
          <a:p>
            <a:pPr algn="ctr"/>
            <a:r>
              <a:rPr lang="en-US" sz="800" dirty="0" smtClean="0"/>
              <a:t>HCIP </a:t>
            </a:r>
          </a:p>
          <a:p>
            <a:pPr algn="ctr"/>
            <a:r>
              <a:rPr lang="en-US" sz="800" dirty="0" smtClean="0"/>
              <a:t>Strategic </a:t>
            </a:r>
          </a:p>
          <a:p>
            <a:pPr algn="ctr"/>
            <a:r>
              <a:rPr lang="en-US" sz="800" dirty="0" smtClean="0"/>
              <a:t>Mgmt Grp</a:t>
            </a:r>
          </a:p>
          <a:p>
            <a:pPr algn="ctr"/>
            <a:r>
              <a:rPr lang="en-US" sz="800" b="1" dirty="0" smtClean="0"/>
              <a:t>SMG</a:t>
            </a:r>
            <a:endParaRPr lang="en-US" sz="800" b="1" dirty="0"/>
          </a:p>
          <a:p>
            <a:endParaRPr lang="en-US" sz="900" dirty="0"/>
          </a:p>
        </p:txBody>
      </p:sp>
      <p:sp>
        <p:nvSpPr>
          <p:cNvPr id="22" name="Rectangle 21"/>
          <p:cNvSpPr>
            <a:spLocks noChangeArrowheads="1"/>
          </p:cNvSpPr>
          <p:nvPr/>
        </p:nvSpPr>
        <p:spPr bwMode="auto">
          <a:xfrm>
            <a:off x="8006912" y="2938679"/>
            <a:ext cx="990600" cy="644000"/>
          </a:xfrm>
          <a:prstGeom prst="rect">
            <a:avLst/>
          </a:prstGeom>
          <a:noFill/>
          <a:ln w="25400">
            <a:solidFill>
              <a:srgbClr val="000080"/>
            </a:solidFill>
            <a:miter lim="800000"/>
            <a:headEnd/>
            <a:tailEnd/>
          </a:ln>
        </p:spPr>
        <p:txBody>
          <a:bodyPr wrap="none" anchor="ctr"/>
          <a:lstStyle/>
          <a:p>
            <a:pPr algn="ctr"/>
            <a:endParaRPr lang="en-US" sz="800" dirty="0" smtClean="0"/>
          </a:p>
          <a:p>
            <a:pPr algn="ctr"/>
            <a:r>
              <a:rPr lang="en-US" sz="800" b="1" dirty="0" smtClean="0"/>
              <a:t>Director </a:t>
            </a:r>
          </a:p>
          <a:p>
            <a:pPr algn="ctr"/>
            <a:r>
              <a:rPr lang="en-US" sz="800" dirty="0" smtClean="0"/>
              <a:t>Veterans </a:t>
            </a:r>
          </a:p>
          <a:p>
            <a:pPr algn="ctr"/>
            <a:r>
              <a:rPr lang="en-US" sz="800" dirty="0" smtClean="0"/>
              <a:t>Employment</a:t>
            </a:r>
          </a:p>
          <a:p>
            <a:pPr algn="ctr"/>
            <a:r>
              <a:rPr lang="en-US" sz="800" dirty="0" smtClean="0"/>
              <a:t>Service Office </a:t>
            </a:r>
          </a:p>
          <a:p>
            <a:pPr algn="ctr"/>
            <a:r>
              <a:rPr lang="en-US" sz="800" b="1" dirty="0" smtClean="0"/>
              <a:t>VESO</a:t>
            </a:r>
            <a:endParaRPr lang="en-US" sz="800" b="1" dirty="0"/>
          </a:p>
          <a:p>
            <a:endParaRPr lang="en-US" sz="900" dirty="0"/>
          </a:p>
        </p:txBody>
      </p:sp>
      <p:sp>
        <p:nvSpPr>
          <p:cNvPr id="23" name="Rectangle 21"/>
          <p:cNvSpPr>
            <a:spLocks noChangeArrowheads="1"/>
          </p:cNvSpPr>
          <p:nvPr/>
        </p:nvSpPr>
        <p:spPr bwMode="auto">
          <a:xfrm>
            <a:off x="4648200" y="2933701"/>
            <a:ext cx="990600" cy="647699"/>
          </a:xfrm>
          <a:prstGeom prst="rect">
            <a:avLst/>
          </a:prstGeom>
          <a:noFill/>
          <a:ln w="25400">
            <a:solidFill>
              <a:srgbClr val="000080"/>
            </a:solidFill>
            <a:miter lim="800000"/>
            <a:headEnd/>
            <a:tailEnd/>
          </a:ln>
        </p:spPr>
        <p:txBody>
          <a:bodyPr wrap="none" anchor="ctr"/>
          <a:lstStyle/>
          <a:p>
            <a:pPr algn="ctr"/>
            <a:endParaRPr lang="en-US" sz="900" b="1" dirty="0" smtClean="0"/>
          </a:p>
          <a:p>
            <a:pPr algn="ctr"/>
            <a:endParaRPr lang="en-US" sz="800" b="1" dirty="0" smtClean="0"/>
          </a:p>
          <a:p>
            <a:pPr algn="ctr"/>
            <a:r>
              <a:rPr lang="en-US" sz="800" b="1" dirty="0" smtClean="0"/>
              <a:t>DEAN</a:t>
            </a:r>
          </a:p>
          <a:p>
            <a:pPr algn="ctr"/>
            <a:r>
              <a:rPr lang="en-US" sz="800" dirty="0" smtClean="0"/>
              <a:t>VA Learning Univ</a:t>
            </a:r>
          </a:p>
          <a:p>
            <a:pPr algn="ctr"/>
            <a:endParaRPr lang="en-US" sz="800" u="sng" dirty="0"/>
          </a:p>
          <a:p>
            <a:pPr algn="ctr"/>
            <a:r>
              <a:rPr lang="en-US" sz="800" b="1" dirty="0" smtClean="0"/>
              <a:t>VALU</a:t>
            </a:r>
            <a:endParaRPr lang="en-US" sz="800" b="1" dirty="0"/>
          </a:p>
          <a:p>
            <a:endParaRPr lang="en-US" sz="900" dirty="0"/>
          </a:p>
        </p:txBody>
      </p:sp>
      <p:cxnSp>
        <p:nvCxnSpPr>
          <p:cNvPr id="24" name="Straight Connector 23"/>
          <p:cNvCxnSpPr/>
          <p:nvPr/>
        </p:nvCxnSpPr>
        <p:spPr>
          <a:xfrm flipV="1">
            <a:off x="466299" y="2671623"/>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Line 28"/>
          <p:cNvSpPr>
            <a:spLocks noChangeShapeType="1"/>
          </p:cNvSpPr>
          <p:nvPr/>
        </p:nvSpPr>
        <p:spPr bwMode="auto">
          <a:xfrm>
            <a:off x="6297133" y="2671624"/>
            <a:ext cx="0" cy="262078"/>
          </a:xfrm>
          <a:prstGeom prst="line">
            <a:avLst/>
          </a:prstGeom>
          <a:noFill/>
          <a:ln w="9525">
            <a:solidFill>
              <a:schemeClr val="tx1"/>
            </a:solidFill>
            <a:round/>
            <a:headEnd/>
            <a:tailEnd/>
          </a:ln>
        </p:spPr>
        <p:txBody>
          <a:bodyPr/>
          <a:lstStyle/>
          <a:p>
            <a:endParaRPr lang="en-US" dirty="0">
              <a:solidFill>
                <a:schemeClr val="tx2"/>
              </a:solidFill>
            </a:endParaRPr>
          </a:p>
        </p:txBody>
      </p:sp>
      <p:sp>
        <p:nvSpPr>
          <p:cNvPr id="26" name="Line 28"/>
          <p:cNvSpPr>
            <a:spLocks noChangeShapeType="1"/>
          </p:cNvSpPr>
          <p:nvPr/>
        </p:nvSpPr>
        <p:spPr bwMode="auto">
          <a:xfrm flipH="1">
            <a:off x="7440133" y="2677208"/>
            <a:ext cx="0" cy="228600"/>
          </a:xfrm>
          <a:prstGeom prst="line">
            <a:avLst/>
          </a:prstGeom>
          <a:noFill/>
          <a:ln w="9525">
            <a:solidFill>
              <a:schemeClr val="tx1"/>
            </a:solidFill>
            <a:round/>
            <a:headEnd/>
            <a:tailEnd/>
          </a:ln>
        </p:spPr>
        <p:txBody>
          <a:bodyPr/>
          <a:lstStyle/>
          <a:p>
            <a:endParaRPr lang="en-US" dirty="0">
              <a:solidFill>
                <a:schemeClr val="tx2"/>
              </a:solidFill>
            </a:endParaRPr>
          </a:p>
        </p:txBody>
      </p:sp>
      <p:sp>
        <p:nvSpPr>
          <p:cNvPr id="27" name="Line 28"/>
          <p:cNvSpPr>
            <a:spLocks noChangeShapeType="1"/>
          </p:cNvSpPr>
          <p:nvPr/>
        </p:nvSpPr>
        <p:spPr bwMode="auto">
          <a:xfrm flipH="1">
            <a:off x="5154133" y="2685199"/>
            <a:ext cx="0" cy="228600"/>
          </a:xfrm>
          <a:prstGeom prst="line">
            <a:avLst/>
          </a:prstGeom>
          <a:noFill/>
          <a:ln w="9525">
            <a:solidFill>
              <a:schemeClr val="tx1"/>
            </a:solidFill>
            <a:round/>
            <a:headEnd/>
            <a:tailEnd/>
          </a:ln>
        </p:spPr>
        <p:txBody>
          <a:bodyPr/>
          <a:lstStyle/>
          <a:p>
            <a:endParaRPr lang="en-US" dirty="0">
              <a:solidFill>
                <a:schemeClr val="tx2"/>
              </a:solidFill>
            </a:endParaRPr>
          </a:p>
        </p:txBody>
      </p:sp>
      <p:sp>
        <p:nvSpPr>
          <p:cNvPr id="28" name="Line 28"/>
          <p:cNvSpPr>
            <a:spLocks noChangeShapeType="1"/>
          </p:cNvSpPr>
          <p:nvPr/>
        </p:nvSpPr>
        <p:spPr bwMode="auto">
          <a:xfrm flipH="1">
            <a:off x="4018354" y="2685199"/>
            <a:ext cx="0" cy="228600"/>
          </a:xfrm>
          <a:prstGeom prst="line">
            <a:avLst/>
          </a:prstGeom>
          <a:noFill/>
          <a:ln w="9525">
            <a:solidFill>
              <a:schemeClr val="tx1"/>
            </a:solidFill>
            <a:round/>
            <a:headEnd/>
            <a:tailEnd/>
          </a:ln>
        </p:spPr>
        <p:txBody>
          <a:bodyPr/>
          <a:lstStyle/>
          <a:p>
            <a:endParaRPr lang="en-US" dirty="0">
              <a:solidFill>
                <a:schemeClr val="tx2"/>
              </a:solidFill>
            </a:endParaRPr>
          </a:p>
        </p:txBody>
      </p:sp>
      <p:sp>
        <p:nvSpPr>
          <p:cNvPr id="29" name="Line 28"/>
          <p:cNvSpPr>
            <a:spLocks noChangeShapeType="1"/>
          </p:cNvSpPr>
          <p:nvPr/>
        </p:nvSpPr>
        <p:spPr bwMode="auto">
          <a:xfrm flipH="1">
            <a:off x="2872109" y="2682142"/>
            <a:ext cx="0" cy="228600"/>
          </a:xfrm>
          <a:prstGeom prst="line">
            <a:avLst/>
          </a:prstGeom>
          <a:noFill/>
          <a:ln w="9525">
            <a:solidFill>
              <a:schemeClr val="tx1"/>
            </a:solidFill>
            <a:round/>
            <a:headEnd/>
            <a:tailEnd/>
          </a:ln>
        </p:spPr>
        <p:txBody>
          <a:bodyPr/>
          <a:lstStyle/>
          <a:p>
            <a:endParaRPr lang="en-US" dirty="0">
              <a:solidFill>
                <a:schemeClr val="tx2"/>
              </a:solidFill>
            </a:endParaRPr>
          </a:p>
        </p:txBody>
      </p:sp>
      <p:sp>
        <p:nvSpPr>
          <p:cNvPr id="30" name="Line 28"/>
          <p:cNvSpPr>
            <a:spLocks noChangeShapeType="1"/>
          </p:cNvSpPr>
          <p:nvPr/>
        </p:nvSpPr>
        <p:spPr bwMode="auto">
          <a:xfrm flipH="1">
            <a:off x="1522376" y="2671623"/>
            <a:ext cx="0" cy="228600"/>
          </a:xfrm>
          <a:prstGeom prst="line">
            <a:avLst/>
          </a:prstGeom>
          <a:noFill/>
          <a:ln w="9525">
            <a:solidFill>
              <a:schemeClr val="tx1"/>
            </a:solidFill>
            <a:round/>
            <a:headEnd/>
            <a:tailEnd/>
          </a:ln>
        </p:spPr>
        <p:txBody>
          <a:bodyPr/>
          <a:lstStyle/>
          <a:p>
            <a:endParaRPr lang="en-US" dirty="0">
              <a:solidFill>
                <a:schemeClr val="tx2"/>
              </a:solidFill>
            </a:endParaRPr>
          </a:p>
        </p:txBody>
      </p:sp>
      <p:sp>
        <p:nvSpPr>
          <p:cNvPr id="31" name="Line 28"/>
          <p:cNvSpPr>
            <a:spLocks noChangeShapeType="1"/>
          </p:cNvSpPr>
          <p:nvPr/>
        </p:nvSpPr>
        <p:spPr bwMode="auto">
          <a:xfrm flipH="1">
            <a:off x="4416354" y="2362200"/>
            <a:ext cx="0" cy="309423"/>
          </a:xfrm>
          <a:prstGeom prst="line">
            <a:avLst/>
          </a:prstGeom>
          <a:noFill/>
          <a:ln w="9525">
            <a:solidFill>
              <a:schemeClr val="tx1"/>
            </a:solidFill>
            <a:round/>
            <a:headEnd/>
            <a:tailEnd/>
          </a:ln>
        </p:spPr>
        <p:txBody>
          <a:bodyPr/>
          <a:lstStyle/>
          <a:p>
            <a:endParaRPr lang="en-US" dirty="0">
              <a:solidFill>
                <a:schemeClr val="tx2"/>
              </a:solidFill>
            </a:endParaRPr>
          </a:p>
        </p:txBody>
      </p:sp>
      <p:sp>
        <p:nvSpPr>
          <p:cNvPr id="33" name="Line 28"/>
          <p:cNvSpPr>
            <a:spLocks noChangeShapeType="1"/>
          </p:cNvSpPr>
          <p:nvPr/>
        </p:nvSpPr>
        <p:spPr bwMode="auto">
          <a:xfrm>
            <a:off x="4416355" y="1846310"/>
            <a:ext cx="462" cy="114300"/>
          </a:xfrm>
          <a:prstGeom prst="line">
            <a:avLst/>
          </a:prstGeom>
          <a:noFill/>
          <a:ln w="9525">
            <a:solidFill>
              <a:schemeClr val="tx1"/>
            </a:solidFill>
            <a:round/>
            <a:headEnd/>
            <a:tailEnd/>
          </a:ln>
        </p:spPr>
        <p:txBody>
          <a:bodyPr/>
          <a:lstStyle/>
          <a:p>
            <a:endParaRPr lang="en-US" dirty="0">
              <a:solidFill>
                <a:schemeClr val="tx2"/>
              </a:solidFill>
            </a:endParaRPr>
          </a:p>
        </p:txBody>
      </p:sp>
      <p:cxnSp>
        <p:nvCxnSpPr>
          <p:cNvPr id="36" name="Straight Connector 35"/>
          <p:cNvCxnSpPr/>
          <p:nvPr/>
        </p:nvCxnSpPr>
        <p:spPr>
          <a:xfrm>
            <a:off x="4416817" y="2446014"/>
            <a:ext cx="2060645"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Rectangle 21"/>
          <p:cNvSpPr>
            <a:spLocks noChangeArrowheads="1"/>
          </p:cNvSpPr>
          <p:nvPr/>
        </p:nvSpPr>
        <p:spPr bwMode="auto">
          <a:xfrm>
            <a:off x="6500605" y="2048085"/>
            <a:ext cx="1177856" cy="478367"/>
          </a:xfrm>
          <a:prstGeom prst="rect">
            <a:avLst/>
          </a:prstGeom>
          <a:noFill/>
          <a:ln w="15875">
            <a:solidFill>
              <a:srgbClr val="000080"/>
            </a:solidFill>
            <a:prstDash val="sysDash"/>
            <a:miter lim="800000"/>
            <a:headEnd/>
            <a:tailEnd/>
          </a:ln>
        </p:spPr>
        <p:txBody>
          <a:bodyPr wrap="none" anchor="ctr"/>
          <a:lstStyle/>
          <a:p>
            <a:pPr algn="ctr"/>
            <a:endParaRPr lang="en-US" sz="900" b="1" dirty="0" smtClean="0"/>
          </a:p>
          <a:p>
            <a:pPr algn="ctr"/>
            <a:r>
              <a:rPr lang="en-US" sz="800" dirty="0" smtClean="0"/>
              <a:t>Corporate Senior </a:t>
            </a:r>
          </a:p>
          <a:p>
            <a:pPr algn="ctr"/>
            <a:r>
              <a:rPr lang="en-US" sz="800" dirty="0" smtClean="0"/>
              <a:t>Executive </a:t>
            </a:r>
          </a:p>
          <a:p>
            <a:pPr algn="ctr"/>
            <a:r>
              <a:rPr lang="en-US" sz="800" dirty="0" smtClean="0"/>
              <a:t>Management Office</a:t>
            </a:r>
          </a:p>
          <a:p>
            <a:pPr algn="ctr"/>
            <a:r>
              <a:rPr lang="en-US" sz="800" b="1" dirty="0" smtClean="0"/>
              <a:t>CSEMO</a:t>
            </a:r>
            <a:endParaRPr lang="en-US" sz="800" b="1" dirty="0"/>
          </a:p>
          <a:p>
            <a:endParaRPr lang="en-US" sz="900" dirty="0"/>
          </a:p>
        </p:txBody>
      </p:sp>
    </p:spTree>
    <p:extLst>
      <p:ext uri="{BB962C8B-B14F-4D97-AF65-F5344CB8AC3E}">
        <p14:creationId xmlns:p14="http://schemas.microsoft.com/office/powerpoint/2010/main" val="1437317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24</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419100" y="54591"/>
            <a:ext cx="8229600" cy="1143000"/>
          </a:xfrm>
        </p:spPr>
        <p:txBody>
          <a:bodyPr/>
          <a:lstStyle/>
          <a:p>
            <a:r>
              <a:rPr lang="en-US" dirty="0" smtClean="0"/>
              <a:t>Executive Director Bio</a:t>
            </a:r>
            <a:endParaRPr lang="en-US" dirty="0"/>
          </a:p>
        </p:txBody>
      </p:sp>
      <p:sp>
        <p:nvSpPr>
          <p:cNvPr id="11" name="Content Placeholder 10"/>
          <p:cNvSpPr>
            <a:spLocks noGrp="1"/>
          </p:cNvSpPr>
          <p:nvPr>
            <p:ph idx="1"/>
          </p:nvPr>
        </p:nvSpPr>
        <p:spPr>
          <a:xfrm>
            <a:off x="461749" y="1449388"/>
            <a:ext cx="8229600" cy="4525963"/>
          </a:xfrm>
        </p:spPr>
        <p:txBody>
          <a:bodyPr/>
          <a:lstStyle/>
          <a:p>
            <a:pPr marL="0" indent="0">
              <a:buNone/>
            </a:pPr>
            <a:r>
              <a:rPr lang="en-US" sz="2000" b="1" dirty="0" smtClean="0"/>
              <a:t>Name: </a:t>
            </a:r>
            <a:r>
              <a:rPr lang="en-US" sz="2000" dirty="0" smtClean="0"/>
              <a:t>Joseph Viani </a:t>
            </a:r>
          </a:p>
          <a:p>
            <a:pPr marL="0" indent="0">
              <a:buNone/>
            </a:pPr>
            <a:endParaRPr lang="en-US" sz="2000" dirty="0" smtClean="0"/>
          </a:p>
          <a:p>
            <a:pPr marL="0" indent="0">
              <a:buNone/>
            </a:pPr>
            <a:r>
              <a:rPr lang="en-US" sz="2000" b="1" dirty="0" smtClean="0"/>
              <a:t>Title: </a:t>
            </a:r>
            <a:r>
              <a:rPr lang="en-US" sz="2000" dirty="0" smtClean="0"/>
              <a:t>Executive Director for the Human Capital Investment Plan (HCIP) Office of Human Resources and Administration (HR&amp;A)</a:t>
            </a:r>
          </a:p>
          <a:p>
            <a:pPr marL="0" indent="0">
              <a:buNone/>
            </a:pPr>
            <a:endParaRPr lang="en-US" sz="2000" dirty="0" smtClean="0"/>
          </a:p>
          <a:p>
            <a:pPr marL="0" indent="0">
              <a:buNone/>
            </a:pPr>
            <a:r>
              <a:rPr lang="en-US" sz="2000" b="1" dirty="0" smtClean="0"/>
              <a:t>BIO: </a:t>
            </a:r>
            <a:endParaRPr lang="en-GB" sz="1400" b="1" dirty="0"/>
          </a:p>
          <a:p>
            <a:pPr marL="0" indent="0">
              <a:buNone/>
            </a:pPr>
            <a:r>
              <a:rPr lang="en-GB" sz="1800" dirty="0"/>
              <a:t>Joseph A. Viani was selected as the Executive Director for the Human Capital Investment Plan (HCIP) in September, 2010. </a:t>
            </a:r>
            <a:r>
              <a:rPr lang="en-GB" sz="1800" dirty="0" smtClean="0"/>
              <a:t> As </a:t>
            </a:r>
            <a:r>
              <a:rPr lang="en-GB" sz="1800" dirty="0"/>
              <a:t>the Executive Director for the HCIP, and the Human Resources and Administration’s (HR&amp;A) Strategic Management Group (SMG), Mr. Viani is responsible for managing the overall HCIP transformational portfolio valued at nearly $300 million annually. </a:t>
            </a:r>
            <a:r>
              <a:rPr lang="en-GB" sz="1800" dirty="0" smtClean="0"/>
              <a:t> Before </a:t>
            </a:r>
            <a:r>
              <a:rPr lang="en-GB" sz="1800" dirty="0"/>
              <a:t>joining the VA in October 2009, he leveraged his expertise in operational</a:t>
            </a:r>
            <a:r>
              <a:rPr lang="en-GB" sz="1800" dirty="0" smtClean="0"/>
              <a:t>, requirements, </a:t>
            </a:r>
            <a:r>
              <a:rPr lang="en-GB" sz="1800" dirty="0"/>
              <a:t>strategic planning, and leadership </a:t>
            </a:r>
            <a:r>
              <a:rPr lang="en-GB" sz="1800" dirty="0" smtClean="0"/>
              <a:t>with the United States Air Force. </a:t>
            </a:r>
            <a:endParaRPr lang="en-US" sz="1400" dirty="0" smtClean="0"/>
          </a:p>
          <a:p>
            <a:pPr marL="0" indent="0">
              <a:buNone/>
            </a:pPr>
            <a:r>
              <a:rPr lang="en-US" sz="2000" b="1" dirty="0" smtClean="0"/>
              <a:t>Office: </a:t>
            </a:r>
            <a:r>
              <a:rPr lang="en-US" sz="2000" dirty="0" smtClean="0"/>
              <a:t> Office of Human Resources and Administration (HR&amp;A) </a:t>
            </a:r>
          </a:p>
          <a:p>
            <a:pPr marL="0" indent="0">
              <a:buNone/>
            </a:pPr>
            <a:endParaRPr lang="en-US" sz="1800" dirty="0"/>
          </a:p>
          <a:p>
            <a:pPr marL="0" indent="0">
              <a:buNone/>
            </a:pPr>
            <a:endParaRPr lang="en-US" sz="1600" dirty="0" smtClean="0"/>
          </a:p>
          <a:p>
            <a:pPr marL="457200" lvl="1" indent="0">
              <a:buNone/>
            </a:pPr>
            <a:endParaRPr lang="en-US" dirty="0"/>
          </a:p>
        </p:txBody>
      </p:sp>
    </p:spTree>
    <p:extLst>
      <p:ext uri="{BB962C8B-B14F-4D97-AF65-F5344CB8AC3E}">
        <p14:creationId xmlns:p14="http://schemas.microsoft.com/office/powerpoint/2010/main" val="23441809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25</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543067" y="361950"/>
            <a:ext cx="8229600" cy="723900"/>
          </a:xfrm>
        </p:spPr>
        <p:txBody>
          <a:bodyPr/>
          <a:lstStyle/>
          <a:p>
            <a:r>
              <a:rPr lang="en-US" dirty="0" smtClean="0"/>
              <a:t>Major Programs Summary</a:t>
            </a:r>
            <a:endParaRPr lang="en-US" i="1" dirty="0"/>
          </a:p>
        </p:txBody>
      </p:sp>
      <p:sp>
        <p:nvSpPr>
          <p:cNvPr id="11" name="Content Placeholder 10"/>
          <p:cNvSpPr>
            <a:spLocks noGrp="1"/>
          </p:cNvSpPr>
          <p:nvPr>
            <p:ph idx="1"/>
          </p:nvPr>
        </p:nvSpPr>
        <p:spPr>
          <a:xfrm>
            <a:off x="361950" y="2590800"/>
            <a:ext cx="8229600" cy="3459163"/>
          </a:xfrm>
        </p:spPr>
        <p:txBody>
          <a:bodyPr/>
          <a:lstStyle/>
          <a:p>
            <a:pPr marL="0" indent="0">
              <a:buNone/>
            </a:pPr>
            <a:r>
              <a:rPr lang="en-US" sz="2000" dirty="0" smtClean="0"/>
              <a:t>In FY14, we are moving forward in: </a:t>
            </a:r>
          </a:p>
          <a:p>
            <a:r>
              <a:rPr lang="en-US" sz="2000" dirty="0" smtClean="0"/>
              <a:t>Creating an enterprise-wide </a:t>
            </a:r>
            <a:r>
              <a:rPr lang="en-US" sz="2000" dirty="0"/>
              <a:t>g</a:t>
            </a:r>
            <a:r>
              <a:rPr lang="en-US" sz="2000" dirty="0" smtClean="0"/>
              <a:t>overnance of Human Capital Management; improving hiring and workforce planning;</a:t>
            </a:r>
          </a:p>
          <a:p>
            <a:r>
              <a:rPr lang="en-US" sz="2000" dirty="0" smtClean="0"/>
              <a:t>Recruiting to fill skill gaps and build the workforce of tomorrow; </a:t>
            </a:r>
          </a:p>
          <a:p>
            <a:r>
              <a:rPr lang="en-US" sz="2000" dirty="0"/>
              <a:t>I</a:t>
            </a:r>
            <a:r>
              <a:rPr lang="en-US" sz="2000" dirty="0" smtClean="0"/>
              <a:t>mproving hiring processes to meet Speed of Hire goals developing an empowered, diverse and professional workforce;</a:t>
            </a:r>
          </a:p>
          <a:p>
            <a:r>
              <a:rPr lang="en-US" sz="2000" dirty="0" smtClean="0"/>
              <a:t>Fostering collaborative and innovative workspace</a:t>
            </a:r>
          </a:p>
          <a:p>
            <a:endParaRPr lang="en-US" sz="2000" dirty="0" smtClean="0"/>
          </a:p>
          <a:p>
            <a:endParaRPr lang="en-US" sz="2000" dirty="0"/>
          </a:p>
          <a:p>
            <a:pPr marL="0" indent="0">
              <a:buNone/>
            </a:pPr>
            <a:r>
              <a:rPr lang="en-US" sz="2000" dirty="0" smtClean="0"/>
              <a:t>                          Making VA a Place Where </a:t>
            </a:r>
            <a:r>
              <a:rPr lang="en-US" sz="2000" dirty="0"/>
              <a:t>P</a:t>
            </a:r>
            <a:r>
              <a:rPr lang="en-US" sz="2000" dirty="0" smtClean="0"/>
              <a:t>eople Want to Serve</a:t>
            </a:r>
            <a:endParaRPr lang="en-US" sz="2000" dirty="0"/>
          </a:p>
          <a:p>
            <a:pPr marL="0" indent="0">
              <a:buNone/>
            </a:pPr>
            <a:r>
              <a:rPr lang="en-US" sz="2000" dirty="0" smtClean="0"/>
              <a:t> </a:t>
            </a:r>
            <a:endParaRPr lang="en-US" sz="20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3" name="TextBox 2"/>
          <p:cNvSpPr txBox="1"/>
          <p:nvPr/>
        </p:nvSpPr>
        <p:spPr>
          <a:xfrm>
            <a:off x="571500" y="1600200"/>
            <a:ext cx="7810500" cy="646331"/>
          </a:xfrm>
          <a:prstGeom prst="rect">
            <a:avLst/>
          </a:prstGeom>
          <a:noFill/>
        </p:spPr>
        <p:txBody>
          <a:bodyPr wrap="square" rtlCol="0">
            <a:spAutoFit/>
          </a:bodyPr>
          <a:lstStyle/>
          <a:p>
            <a:r>
              <a:rPr lang="en-US" dirty="0" smtClean="0">
                <a:latin typeface="Arial Rounded MT Bold" pitchFamily="34" charset="0"/>
                <a:cs typeface="Aharoni" pitchFamily="2" charset="-79"/>
              </a:rPr>
              <a:t>HRA Strategic Goal No. 1:  Drive VA transformation through strategic human capital engagement, development, and talent acquisition.</a:t>
            </a:r>
            <a:endParaRPr lang="en-US" dirty="0">
              <a:latin typeface="Arial Rounded MT Bold" pitchFamily="34" charset="0"/>
              <a:cs typeface="Aharoni" pitchFamily="2" charset="-79"/>
            </a:endParaRPr>
          </a:p>
        </p:txBody>
      </p:sp>
    </p:spTree>
    <p:extLst>
      <p:ext uri="{BB962C8B-B14F-4D97-AF65-F5344CB8AC3E}">
        <p14:creationId xmlns:p14="http://schemas.microsoft.com/office/powerpoint/2010/main" val="34472335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543067" y="361950"/>
            <a:ext cx="8229600" cy="723900"/>
          </a:xfrm>
        </p:spPr>
        <p:txBody>
          <a:bodyPr/>
          <a:lstStyle/>
          <a:p>
            <a:r>
              <a:rPr lang="en-US" dirty="0" smtClean="0"/>
              <a:t>Major Programs Summary</a:t>
            </a:r>
            <a:endParaRPr lang="en-US" i="1" dirty="0"/>
          </a:p>
        </p:txBody>
      </p:sp>
      <p:sp>
        <p:nvSpPr>
          <p:cNvPr id="11" name="Content Placeholder 10"/>
          <p:cNvSpPr>
            <a:spLocks noGrp="1"/>
          </p:cNvSpPr>
          <p:nvPr>
            <p:ph idx="1"/>
          </p:nvPr>
        </p:nvSpPr>
        <p:spPr>
          <a:xfrm>
            <a:off x="477672" y="2590800"/>
            <a:ext cx="8229600" cy="3886200"/>
          </a:xfrm>
        </p:spPr>
        <p:txBody>
          <a:bodyPr/>
          <a:lstStyle/>
          <a:p>
            <a:pPr marL="0" indent="0">
              <a:buNone/>
            </a:pPr>
            <a:r>
              <a:rPr lang="en-US" sz="2000" dirty="0" smtClean="0"/>
              <a:t>In FY14, we’re working to:</a:t>
            </a:r>
          </a:p>
          <a:p>
            <a:r>
              <a:rPr lang="en-US" sz="2000" dirty="0" smtClean="0"/>
              <a:t>Develop and cultivate leadership skills to better train, motivate, and lead the VA workforce; and improve workforce skills; </a:t>
            </a:r>
          </a:p>
          <a:p>
            <a:r>
              <a:rPr lang="en-US" sz="2000" dirty="0" smtClean="0"/>
              <a:t>Implement enterprise-wide a career development and training management program;</a:t>
            </a:r>
          </a:p>
          <a:p>
            <a:r>
              <a:rPr lang="en-US" sz="2000" dirty="0" smtClean="0"/>
              <a:t>Identify critical skills and competencies;</a:t>
            </a:r>
          </a:p>
          <a:p>
            <a:r>
              <a:rPr lang="en-US" sz="2000" dirty="0" smtClean="0"/>
              <a:t>Assess workforce gaps and risk across VA; </a:t>
            </a:r>
          </a:p>
          <a:p>
            <a:r>
              <a:rPr lang="en-US" sz="2000" dirty="0" smtClean="0"/>
              <a:t>Develop enterprise-wide strategies to improve employee engagement.</a:t>
            </a:r>
          </a:p>
          <a:p>
            <a:r>
              <a:rPr lang="en-US" sz="2000" dirty="0" smtClean="0"/>
              <a:t>Increase civility and respect across VA. </a:t>
            </a:r>
          </a:p>
          <a:p>
            <a:pPr marL="0" indent="0" algn="ctr">
              <a:buNone/>
            </a:pPr>
            <a:endParaRPr lang="en-US" sz="2000" dirty="0" smtClean="0"/>
          </a:p>
          <a:p>
            <a:pPr marL="0" indent="0" algn="ctr">
              <a:buNone/>
            </a:pPr>
            <a:r>
              <a:rPr lang="en-US" sz="2000" dirty="0" smtClean="0"/>
              <a:t>Having a Workforce Ready </a:t>
            </a:r>
            <a:r>
              <a:rPr lang="en-US" sz="2000" dirty="0"/>
              <a:t>to </a:t>
            </a:r>
            <a:r>
              <a:rPr lang="en-US" sz="2000" dirty="0" smtClean="0"/>
              <a:t>Serve Our </a:t>
            </a:r>
            <a:r>
              <a:rPr lang="en-US" sz="2000" dirty="0"/>
              <a:t>Veterans and </a:t>
            </a:r>
            <a:r>
              <a:rPr lang="en-US" sz="2000" dirty="0" smtClean="0"/>
              <a:t>Their Families Today </a:t>
            </a:r>
            <a:r>
              <a:rPr lang="en-US" sz="2000" dirty="0"/>
              <a:t>and in the </a:t>
            </a:r>
            <a:r>
              <a:rPr lang="en-US" sz="2000" dirty="0" smtClean="0"/>
              <a:t>Future</a:t>
            </a:r>
            <a:endParaRPr lang="en-US" sz="2000" dirty="0"/>
          </a:p>
          <a:p>
            <a:pPr marL="0" indent="0">
              <a:buNone/>
            </a:pPr>
            <a:endParaRPr lang="en-US" sz="2000" dirty="0" smtClean="0"/>
          </a:p>
          <a:p>
            <a:pPr marL="0" indent="0">
              <a:buNone/>
            </a:pPr>
            <a:endParaRPr lang="en-US" sz="2000" dirty="0"/>
          </a:p>
          <a:p>
            <a:pPr marL="0" indent="0">
              <a:buNone/>
            </a:pPr>
            <a:endParaRPr lang="en-US" sz="2000" dirty="0"/>
          </a:p>
          <a:p>
            <a:pPr marL="0" indent="0">
              <a:buNone/>
            </a:pPr>
            <a:r>
              <a:rPr lang="en-US" sz="2000" dirty="0" smtClean="0"/>
              <a:t> </a:t>
            </a:r>
            <a:endParaRPr lang="en-US" sz="2000" dirty="0"/>
          </a:p>
          <a:p>
            <a:pPr marL="0" indent="0">
              <a:buNone/>
            </a:pPr>
            <a:endParaRPr lang="en-US" sz="2400" dirty="0" smtClean="0"/>
          </a:p>
          <a:p>
            <a:pPr marL="0" indent="0">
              <a:buNone/>
            </a:pPr>
            <a:endParaRPr lang="en-US" sz="2400" dirty="0"/>
          </a:p>
        </p:txBody>
      </p:sp>
      <p:sp>
        <p:nvSpPr>
          <p:cNvPr id="3" name="TextBox 2"/>
          <p:cNvSpPr txBox="1"/>
          <p:nvPr/>
        </p:nvSpPr>
        <p:spPr>
          <a:xfrm>
            <a:off x="571500" y="1600200"/>
            <a:ext cx="7810500" cy="923330"/>
          </a:xfrm>
          <a:prstGeom prst="rect">
            <a:avLst/>
          </a:prstGeom>
          <a:noFill/>
        </p:spPr>
        <p:txBody>
          <a:bodyPr wrap="square" rtlCol="0">
            <a:spAutoFit/>
          </a:bodyPr>
          <a:lstStyle/>
          <a:p>
            <a:r>
              <a:rPr lang="en-US" dirty="0" smtClean="0">
                <a:latin typeface="Arial Rounded MT Bold" pitchFamily="34" charset="0"/>
                <a:cs typeface="Aharoni" pitchFamily="2" charset="-79"/>
              </a:rPr>
              <a:t>HRA Strategic Goal No. 2:  Cultivate and sustain a culture of performance excellence within HR&amp;A that embodies VA values and supports our customers. </a:t>
            </a:r>
            <a:endParaRPr lang="en-US" dirty="0">
              <a:latin typeface="Arial Rounded MT Bold" pitchFamily="34" charset="0"/>
              <a:cs typeface="Aharoni" pitchFamily="2" charset="-79"/>
            </a:endParaRPr>
          </a:p>
        </p:txBody>
      </p:sp>
    </p:spTree>
    <p:extLst>
      <p:ext uri="{BB962C8B-B14F-4D97-AF65-F5344CB8AC3E}">
        <p14:creationId xmlns:p14="http://schemas.microsoft.com/office/powerpoint/2010/main" val="4111480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543067" y="361950"/>
            <a:ext cx="8229600" cy="723900"/>
          </a:xfrm>
        </p:spPr>
        <p:txBody>
          <a:bodyPr/>
          <a:lstStyle/>
          <a:p>
            <a:r>
              <a:rPr lang="en-US" dirty="0" smtClean="0"/>
              <a:t>Major Programs Summary</a:t>
            </a:r>
            <a:endParaRPr lang="en-US" i="1" dirty="0"/>
          </a:p>
        </p:txBody>
      </p:sp>
      <p:sp>
        <p:nvSpPr>
          <p:cNvPr id="11" name="Content Placeholder 10"/>
          <p:cNvSpPr>
            <a:spLocks noGrp="1"/>
          </p:cNvSpPr>
          <p:nvPr>
            <p:ph idx="1"/>
          </p:nvPr>
        </p:nvSpPr>
        <p:spPr>
          <a:xfrm>
            <a:off x="457200" y="2362200"/>
            <a:ext cx="8229600" cy="3459163"/>
          </a:xfrm>
        </p:spPr>
        <p:txBody>
          <a:bodyPr/>
          <a:lstStyle/>
          <a:p>
            <a:pPr marL="0" indent="0">
              <a:buNone/>
            </a:pPr>
            <a:r>
              <a:rPr lang="en-US" sz="2000" dirty="0" smtClean="0"/>
              <a:t>In FY14, we will continue to: </a:t>
            </a:r>
          </a:p>
          <a:p>
            <a:r>
              <a:rPr lang="en-US" sz="2000" dirty="0" smtClean="0"/>
              <a:t>Support Veteran employment  and the VA for Vets integration high-tech website; </a:t>
            </a:r>
          </a:p>
          <a:p>
            <a:r>
              <a:rPr lang="en-US" sz="2000" dirty="0" smtClean="0"/>
              <a:t>Collaborate with VHA to assist in identifying qualified Veteran positions; </a:t>
            </a:r>
          </a:p>
          <a:p>
            <a:r>
              <a:rPr lang="en-US" sz="2000" dirty="0" smtClean="0"/>
              <a:t>Launch Virtual Veteran Employment Workshops across VA; </a:t>
            </a:r>
          </a:p>
          <a:p>
            <a:r>
              <a:rPr lang="en-US" sz="2000" dirty="0" smtClean="0"/>
              <a:t>Continue to support the U.S. Chamber of Commerce Hiring Our Heroes events;</a:t>
            </a:r>
          </a:p>
          <a:p>
            <a:r>
              <a:rPr lang="en-US" sz="2000" dirty="0"/>
              <a:t>F</a:t>
            </a:r>
            <a:r>
              <a:rPr lang="en-US" sz="2000" dirty="0" smtClean="0"/>
              <a:t>ormalize an agreement with the Army’s Wounded Warrior Transition Command and USMC Wounded Warrior Regiment;</a:t>
            </a:r>
          </a:p>
          <a:p>
            <a:r>
              <a:rPr lang="en-US" sz="2000" dirty="0" smtClean="0"/>
              <a:t>Increase market and outreach effort to promote VA for Vets high-tech tools and resources</a:t>
            </a:r>
          </a:p>
          <a:p>
            <a:pPr marL="0" indent="0">
              <a:buNone/>
            </a:pPr>
            <a:r>
              <a:rPr lang="en-US" sz="2000" dirty="0" smtClean="0"/>
              <a:t>                                Increasing Veteran </a:t>
            </a:r>
            <a:r>
              <a:rPr lang="en-US" sz="2000" dirty="0"/>
              <a:t>H</a:t>
            </a:r>
            <a:r>
              <a:rPr lang="en-US" sz="2000" dirty="0" smtClean="0"/>
              <a:t>iring and Retention</a:t>
            </a:r>
            <a:endParaRPr lang="en-US" sz="2000" dirty="0"/>
          </a:p>
          <a:p>
            <a:pPr marL="0" indent="0">
              <a:buNone/>
            </a:pPr>
            <a:r>
              <a:rPr lang="en-US" sz="2000" dirty="0" smtClean="0"/>
              <a:t> </a:t>
            </a:r>
            <a:endParaRPr lang="en-US" sz="2000" dirty="0"/>
          </a:p>
          <a:p>
            <a:pPr marL="0" indent="0">
              <a:buNone/>
            </a:pPr>
            <a:endParaRPr lang="en-US" sz="2400" dirty="0" smtClean="0"/>
          </a:p>
          <a:p>
            <a:pPr marL="0" indent="0">
              <a:buNone/>
            </a:pPr>
            <a:endParaRPr lang="en-US" sz="2400" dirty="0"/>
          </a:p>
          <a:p>
            <a:pPr marL="0" indent="0">
              <a:buNone/>
            </a:pPr>
            <a:endParaRPr lang="en-US" sz="2400" dirty="0" smtClean="0"/>
          </a:p>
        </p:txBody>
      </p:sp>
      <p:sp>
        <p:nvSpPr>
          <p:cNvPr id="3" name="TextBox 2"/>
          <p:cNvSpPr txBox="1"/>
          <p:nvPr/>
        </p:nvSpPr>
        <p:spPr>
          <a:xfrm>
            <a:off x="571500" y="1447800"/>
            <a:ext cx="7810500" cy="923330"/>
          </a:xfrm>
          <a:prstGeom prst="rect">
            <a:avLst/>
          </a:prstGeom>
          <a:noFill/>
        </p:spPr>
        <p:txBody>
          <a:bodyPr wrap="square" rtlCol="0">
            <a:spAutoFit/>
          </a:bodyPr>
          <a:lstStyle/>
          <a:p>
            <a:r>
              <a:rPr lang="en-US" dirty="0" smtClean="0">
                <a:latin typeface="Arial Rounded MT Bold" pitchFamily="34" charset="0"/>
                <a:cs typeface="Aharoni" pitchFamily="2" charset="-79"/>
              </a:rPr>
              <a:t>HRA Strategic Goal No. 3:  Cultivate and sustain a culture that advocates for Veterans employment within VA and across the federal and private sectors.</a:t>
            </a:r>
            <a:endParaRPr lang="en-US" dirty="0">
              <a:latin typeface="Arial Rounded MT Bold" pitchFamily="34" charset="0"/>
              <a:cs typeface="Aharoni" pitchFamily="2" charset="-79"/>
            </a:endParaRPr>
          </a:p>
        </p:txBody>
      </p:sp>
    </p:spTree>
    <p:extLst>
      <p:ext uri="{BB962C8B-B14F-4D97-AF65-F5344CB8AC3E}">
        <p14:creationId xmlns:p14="http://schemas.microsoft.com/office/powerpoint/2010/main" val="859454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HCIP Acquisition Summary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37285374"/>
              </p:ext>
            </p:extLst>
          </p:nvPr>
        </p:nvGraphicFramePr>
        <p:xfrm>
          <a:off x="457200" y="1600200"/>
          <a:ext cx="82296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7637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29</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
            </a:r>
            <a:br>
              <a:rPr lang="en-US" dirty="0" smtClean="0"/>
            </a:br>
            <a:r>
              <a:rPr lang="en-US" dirty="0" smtClean="0"/>
              <a:t>OHRA Upcoming Acquisition/Opportunities </a:t>
            </a:r>
            <a:endParaRPr lang="en-US" i="1" dirty="0"/>
          </a:p>
        </p:txBody>
      </p:sp>
      <p:sp>
        <p:nvSpPr>
          <p:cNvPr id="2" name="Content Placeholder 1"/>
          <p:cNvSpPr>
            <a:spLocks noGrp="1"/>
          </p:cNvSpPr>
          <p:nvPr>
            <p:ph idx="1"/>
          </p:nvPr>
        </p:nvSpPr>
        <p:spPr/>
        <p:txBody>
          <a:bodyPr/>
          <a:lstStyle/>
          <a:p>
            <a:pPr marL="0" indent="0">
              <a:buNone/>
            </a:pPr>
            <a:endParaRPr lang="en-US" sz="2400" b="1" dirty="0" smtClean="0"/>
          </a:p>
          <a:p>
            <a:pPr marL="0" indent="0">
              <a:buNone/>
            </a:pPr>
            <a:endParaRPr lang="en-US" sz="2400" b="1" dirty="0" smtClean="0"/>
          </a:p>
        </p:txBody>
      </p:sp>
      <p:graphicFrame>
        <p:nvGraphicFramePr>
          <p:cNvPr id="10" name="Chart 9"/>
          <p:cNvGraphicFramePr/>
          <p:nvPr>
            <p:extLst>
              <p:ext uri="{D42A27DB-BD31-4B8C-83A1-F6EECF244321}">
                <p14:modId xmlns:p14="http://schemas.microsoft.com/office/powerpoint/2010/main" val="1947952781"/>
              </p:ext>
            </p:extLst>
          </p:nvPr>
        </p:nvGraphicFramePr>
        <p:xfrm>
          <a:off x="762000" y="1752600"/>
          <a:ext cx="670560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045820" y="1565111"/>
            <a:ext cx="3592980" cy="646331"/>
          </a:xfrm>
          <a:prstGeom prst="rect">
            <a:avLst/>
          </a:prstGeom>
          <a:noFill/>
        </p:spPr>
        <p:txBody>
          <a:bodyPr wrap="square" rtlCol="0">
            <a:spAutoFit/>
          </a:bodyPr>
          <a:lstStyle/>
          <a:p>
            <a:r>
              <a:rPr lang="en-US" b="1" dirty="0" smtClean="0">
                <a:latin typeface="+mn-lt"/>
              </a:rPr>
              <a:t>FY 14 Projected by Strategic Goals</a:t>
            </a:r>
          </a:p>
          <a:p>
            <a:r>
              <a:rPr lang="en-US" b="1" dirty="0" smtClean="0">
                <a:latin typeface="+mn-lt"/>
              </a:rPr>
              <a:t>Total: $178,845,367</a:t>
            </a:r>
            <a:endParaRPr lang="en-US" b="1" dirty="0">
              <a:latin typeface="+mn-lt"/>
            </a:endParaRPr>
          </a:p>
        </p:txBody>
      </p:sp>
    </p:spTree>
    <p:extLst>
      <p:ext uri="{BB962C8B-B14F-4D97-AF65-F5344CB8AC3E}">
        <p14:creationId xmlns:p14="http://schemas.microsoft.com/office/powerpoint/2010/main" val="869721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Mr. Glenn </a:t>
            </a:r>
            <a:r>
              <a:rPr lang="en-US" sz="2800" dirty="0" err="1" smtClean="0">
                <a:solidFill>
                  <a:schemeClr val="tx2">
                    <a:lumMod val="75000"/>
                  </a:schemeClr>
                </a:solidFill>
                <a:latin typeface="Arial Black" pitchFamily="34" charset="0"/>
              </a:rPr>
              <a:t>Haggstrom</a:t>
            </a:r>
            <a:r>
              <a:rPr lang="en-US" sz="2800" dirty="0" smtClean="0">
                <a:solidFill>
                  <a:schemeClr val="tx2">
                    <a:lumMod val="75000"/>
                  </a:schemeClr>
                </a:solidFill>
                <a:latin typeface="Arial Black" pitchFamily="34" charset="0"/>
              </a:rPr>
              <a:t>, Principle Executive Director, Office of Acquisition, Logistics, and Construction (OALC)</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14514" y="3975318"/>
            <a:ext cx="9144000" cy="2246769"/>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endParaRPr lang="en-US" sz="2800" dirty="0" smtClean="0">
              <a:solidFill>
                <a:schemeClr val="tx2">
                  <a:lumMod val="75000"/>
                </a:schemeClr>
              </a:solidFill>
              <a:latin typeface="Arial Black" pitchFamily="34" charset="0"/>
              <a:cs typeface="Arial" pitchFamily="34" charset="0"/>
            </a:endParaRPr>
          </a:p>
          <a:p>
            <a:pPr algn="ctr"/>
            <a:endParaRPr lang="en-US" sz="2800" dirty="0" smtClean="0">
              <a:solidFill>
                <a:schemeClr val="tx2">
                  <a:lumMod val="75000"/>
                </a:schemeClr>
              </a:solidFill>
              <a:latin typeface="Arial Black" pitchFamily="34" charset="0"/>
              <a:cs typeface="Arial" pitchFamily="34" charset="0"/>
            </a:endParaRPr>
          </a:p>
          <a:p>
            <a:pPr algn="ct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12570502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30</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
            </a:r>
            <a:br>
              <a:rPr lang="en-US" dirty="0" smtClean="0"/>
            </a:br>
            <a:r>
              <a:rPr lang="en-US" dirty="0" smtClean="0"/>
              <a:t>OHRA Upcoming Acquisition/Opportunities </a:t>
            </a:r>
            <a:endParaRPr lang="en-US" i="1" dirty="0"/>
          </a:p>
        </p:txBody>
      </p:sp>
      <p:sp>
        <p:nvSpPr>
          <p:cNvPr id="2" name="Content Placeholder 1"/>
          <p:cNvSpPr>
            <a:spLocks noGrp="1"/>
          </p:cNvSpPr>
          <p:nvPr>
            <p:ph idx="1"/>
          </p:nvPr>
        </p:nvSpPr>
        <p:spPr/>
        <p:txBody>
          <a:bodyPr/>
          <a:lstStyle/>
          <a:p>
            <a:pPr marL="0" indent="0">
              <a:buNone/>
            </a:pPr>
            <a:endParaRPr lang="en-US" sz="2400" b="1" dirty="0" smtClean="0"/>
          </a:p>
          <a:p>
            <a:pPr marL="0" indent="0">
              <a:buNone/>
            </a:pPr>
            <a:endParaRPr lang="en-US" sz="2400" b="1" dirty="0" smtClean="0"/>
          </a:p>
        </p:txBody>
      </p:sp>
      <p:graphicFrame>
        <p:nvGraphicFramePr>
          <p:cNvPr id="10" name="Chart 9"/>
          <p:cNvGraphicFramePr/>
          <p:nvPr>
            <p:extLst>
              <p:ext uri="{D42A27DB-BD31-4B8C-83A1-F6EECF244321}">
                <p14:modId xmlns:p14="http://schemas.microsoft.com/office/powerpoint/2010/main" val="1835949974"/>
              </p:ext>
            </p:extLst>
          </p:nvPr>
        </p:nvGraphicFramePr>
        <p:xfrm>
          <a:off x="1600200" y="2209800"/>
          <a:ext cx="55626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p:cNvSpPr txBox="1"/>
          <p:nvPr/>
        </p:nvSpPr>
        <p:spPr>
          <a:xfrm>
            <a:off x="2735414" y="1536384"/>
            <a:ext cx="2841162" cy="646331"/>
          </a:xfrm>
          <a:prstGeom prst="rect">
            <a:avLst/>
          </a:prstGeom>
          <a:noFill/>
        </p:spPr>
        <p:txBody>
          <a:bodyPr wrap="none" rtlCol="0">
            <a:spAutoFit/>
          </a:bodyPr>
          <a:lstStyle/>
          <a:p>
            <a:pPr algn="ctr"/>
            <a:r>
              <a:rPr lang="en-US" b="1" dirty="0" smtClean="0">
                <a:latin typeface="+mn-lt"/>
              </a:rPr>
              <a:t>FY 14 Projected by Quarters</a:t>
            </a:r>
          </a:p>
          <a:p>
            <a:pPr algn="ctr"/>
            <a:r>
              <a:rPr lang="en-US" b="1" dirty="0" smtClean="0">
                <a:latin typeface="+mn-lt"/>
              </a:rPr>
              <a:t>Total: $178,845,367</a:t>
            </a:r>
            <a:endParaRPr lang="en-US" b="1" dirty="0">
              <a:latin typeface="+mn-lt"/>
            </a:endParaRPr>
          </a:p>
        </p:txBody>
      </p:sp>
    </p:spTree>
    <p:extLst>
      <p:ext uri="{BB962C8B-B14F-4D97-AF65-F5344CB8AC3E}">
        <p14:creationId xmlns:p14="http://schemas.microsoft.com/office/powerpoint/2010/main" val="3781787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a:xfrm>
            <a:off x="6019800" y="5791200"/>
            <a:ext cx="2133600" cy="365125"/>
          </a:xfrm>
        </p:spPr>
        <p:txBody>
          <a:bodyPr/>
          <a:lstStyle/>
          <a:p>
            <a:pPr>
              <a:defRPr/>
            </a:pPr>
            <a:fld id="{74B98FFB-6BAF-44FE-98A2-7B2F1597F915}" type="slidenum">
              <a:rPr lang="en-US"/>
              <a:pPr>
                <a:defRPr/>
              </a:pPr>
              <a:t>31</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543067" y="361950"/>
            <a:ext cx="8229600" cy="723900"/>
          </a:xfrm>
        </p:spPr>
        <p:txBody>
          <a:bodyPr/>
          <a:lstStyle/>
          <a:p>
            <a:r>
              <a:rPr lang="en-US" dirty="0" smtClean="0"/>
              <a:t>Major Programs Summary</a:t>
            </a:r>
            <a:endParaRPr lang="en-US" i="1"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43710127"/>
              </p:ext>
            </p:extLst>
          </p:nvPr>
        </p:nvGraphicFramePr>
        <p:xfrm>
          <a:off x="838200" y="1969532"/>
          <a:ext cx="6237027" cy="3886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2605327" y="1600200"/>
            <a:ext cx="3857146" cy="369332"/>
          </a:xfrm>
          <a:prstGeom prst="rect">
            <a:avLst/>
          </a:prstGeom>
          <a:noFill/>
        </p:spPr>
        <p:txBody>
          <a:bodyPr wrap="none" rtlCol="0">
            <a:spAutoFit/>
          </a:bodyPr>
          <a:lstStyle/>
          <a:p>
            <a:r>
              <a:rPr lang="en-US" b="1" dirty="0" smtClean="0">
                <a:latin typeface="+mn-lt"/>
              </a:rPr>
              <a:t>HR&amp;A Small Business Set Asides FY 13 </a:t>
            </a:r>
            <a:endParaRPr lang="en-US" b="1" dirty="0">
              <a:latin typeface="+mn-lt"/>
            </a:endParaRPr>
          </a:p>
        </p:txBody>
      </p:sp>
    </p:spTree>
    <p:extLst>
      <p:ext uri="{BB962C8B-B14F-4D97-AF65-F5344CB8AC3E}">
        <p14:creationId xmlns:p14="http://schemas.microsoft.com/office/powerpoint/2010/main" val="6082307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543067" y="361950"/>
            <a:ext cx="8229600" cy="723900"/>
          </a:xfrm>
        </p:spPr>
        <p:txBody>
          <a:bodyPr/>
          <a:lstStyle/>
          <a:p>
            <a:r>
              <a:rPr lang="en-US" dirty="0" smtClean="0"/>
              <a:t>Major Programs Summary</a:t>
            </a:r>
            <a:endParaRPr lang="en-US" i="1"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1368427735"/>
              </p:ext>
            </p:extLst>
          </p:nvPr>
        </p:nvGraphicFramePr>
        <p:xfrm>
          <a:off x="1098645" y="1452800"/>
          <a:ext cx="6400800" cy="341490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extLst>
              <p:ext uri="{D42A27DB-BD31-4B8C-83A1-F6EECF244321}">
                <p14:modId xmlns:p14="http://schemas.microsoft.com/office/powerpoint/2010/main" val="4077298914"/>
              </p:ext>
            </p:extLst>
          </p:nvPr>
        </p:nvGraphicFramePr>
        <p:xfrm>
          <a:off x="800100" y="1676400"/>
          <a:ext cx="7543800" cy="403860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p:cNvSpPr txBox="1"/>
          <p:nvPr/>
        </p:nvSpPr>
        <p:spPr>
          <a:xfrm>
            <a:off x="5259043" y="6004594"/>
            <a:ext cx="2997359" cy="369332"/>
          </a:xfrm>
          <a:prstGeom prst="rect">
            <a:avLst/>
          </a:prstGeom>
          <a:noFill/>
        </p:spPr>
        <p:txBody>
          <a:bodyPr wrap="none" rtlCol="0">
            <a:spAutoFit/>
          </a:bodyPr>
          <a:lstStyle/>
          <a:p>
            <a:r>
              <a:rPr lang="en-US" b="1" dirty="0" smtClean="0"/>
              <a:t>Interagency Agreements  </a:t>
            </a:r>
            <a:endParaRPr lang="en-US" b="1" dirty="0"/>
          </a:p>
        </p:txBody>
      </p:sp>
    </p:spTree>
    <p:extLst>
      <p:ext uri="{BB962C8B-B14F-4D97-AF65-F5344CB8AC3E}">
        <p14:creationId xmlns:p14="http://schemas.microsoft.com/office/powerpoint/2010/main" val="13312372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33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Summary </a:t>
            </a:r>
            <a:endParaRPr lang="en-US" i="1" dirty="0"/>
          </a:p>
        </p:txBody>
      </p:sp>
      <p:sp>
        <p:nvSpPr>
          <p:cNvPr id="11" name="Content Placeholder 10"/>
          <p:cNvSpPr>
            <a:spLocks noGrp="1"/>
          </p:cNvSpPr>
          <p:nvPr>
            <p:ph idx="1"/>
          </p:nvPr>
        </p:nvSpPr>
        <p:spPr>
          <a:xfrm>
            <a:off x="457200" y="1752600"/>
            <a:ext cx="8229600" cy="4525963"/>
          </a:xfrm>
        </p:spPr>
        <p:txBody>
          <a:bodyPr/>
          <a:lstStyle/>
          <a:p>
            <a:pPr lvl="0"/>
            <a:r>
              <a:rPr lang="en-US" sz="2400" dirty="0"/>
              <a:t>FY14 Projected Spending is $178,845,367 spread across </a:t>
            </a:r>
            <a:r>
              <a:rPr lang="en-US" sz="2400" dirty="0" smtClean="0"/>
              <a:t>56  </a:t>
            </a:r>
            <a:r>
              <a:rPr lang="en-US" sz="2400" dirty="0"/>
              <a:t>initiatives and </a:t>
            </a:r>
            <a:r>
              <a:rPr lang="en-US" sz="2400" dirty="0" smtClean="0"/>
              <a:t>nine </a:t>
            </a:r>
            <a:r>
              <a:rPr lang="en-US" sz="2400" dirty="0"/>
              <a:t>project offices</a:t>
            </a:r>
          </a:p>
          <a:p>
            <a:pPr lvl="0"/>
            <a:r>
              <a:rPr lang="en-US" sz="2400" dirty="0"/>
              <a:t>While HR&amp;A supports all of VA’s goals, most of our opportunities align to VA’s goal of sustaining a culture of performance excellence</a:t>
            </a:r>
          </a:p>
          <a:p>
            <a:pPr lvl="0"/>
            <a:r>
              <a:rPr lang="en-US" sz="2400" dirty="0"/>
              <a:t>Approximately 75% of HR&amp;A acquisition opportunities will be in Q1 and Q2</a:t>
            </a:r>
          </a:p>
          <a:p>
            <a:pPr lvl="0"/>
            <a:r>
              <a:rPr lang="en-US" sz="2400" dirty="0"/>
              <a:t>The majority of HR&amp;A small business set asides are for SDVOSB</a:t>
            </a:r>
          </a:p>
          <a:p>
            <a:pPr marL="0" indent="0" algn="ctr">
              <a:buNone/>
            </a:pPr>
            <a:endParaRPr lang="en-US" sz="2400" b="1" dirty="0" smtClean="0"/>
          </a:p>
        </p:txBody>
      </p:sp>
    </p:spTree>
    <p:extLst>
      <p:ext uri="{BB962C8B-B14F-4D97-AF65-F5344CB8AC3E}">
        <p14:creationId xmlns:p14="http://schemas.microsoft.com/office/powerpoint/2010/main" val="21992958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34</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Questions</a:t>
            </a:r>
            <a:endParaRPr lang="en-US" i="1" dirty="0"/>
          </a:p>
        </p:txBody>
      </p:sp>
      <p:sp>
        <p:nvSpPr>
          <p:cNvPr id="11" name="Content Placeholder 10"/>
          <p:cNvSpPr>
            <a:spLocks noGrp="1"/>
          </p:cNvSpPr>
          <p:nvPr>
            <p:ph idx="1"/>
          </p:nvPr>
        </p:nvSpPr>
        <p:spPr>
          <a:xfrm>
            <a:off x="419100" y="2209800"/>
            <a:ext cx="8229600" cy="4525963"/>
          </a:xfrm>
        </p:spPr>
        <p:txBody>
          <a:bodyPr/>
          <a:lstStyle/>
          <a:p>
            <a:pPr marL="0" indent="0" algn="ctr">
              <a:buNone/>
            </a:pPr>
            <a:r>
              <a:rPr lang="en-US" sz="15000" b="1" dirty="0" smtClean="0"/>
              <a:t>?</a:t>
            </a:r>
          </a:p>
        </p:txBody>
      </p:sp>
    </p:spTree>
    <p:extLst>
      <p:ext uri="{BB962C8B-B14F-4D97-AF65-F5344CB8AC3E}">
        <p14:creationId xmlns:p14="http://schemas.microsoft.com/office/powerpoint/2010/main" val="23920750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815882"/>
          </a:xfrm>
          <a:prstGeom prst="rect">
            <a:avLst/>
          </a:prstGeom>
          <a:noFill/>
        </p:spPr>
        <p:txBody>
          <a:bodyPr wrap="square" rtlCol="0">
            <a:spAutoFit/>
          </a:bodyPr>
          <a:lstStyle/>
          <a:p>
            <a:pPr algn="ctr"/>
            <a:r>
              <a:rPr lang="en-US" sz="2800" i="1" dirty="0" smtClean="0">
                <a:solidFill>
                  <a:schemeClr val="tx2">
                    <a:lumMod val="75000"/>
                  </a:schemeClr>
                </a:solidFill>
                <a:latin typeface="Arial Black" pitchFamily="34" charset="0"/>
                <a:cs typeface="Arial" pitchFamily="34" charset="0"/>
              </a:rPr>
              <a:t>Tom Muir</a:t>
            </a:r>
          </a:p>
          <a:p>
            <a:pPr algn="ctr"/>
            <a:r>
              <a:rPr lang="en-US" sz="2800" i="1" dirty="0" smtClean="0">
                <a:solidFill>
                  <a:schemeClr val="tx2">
                    <a:lumMod val="75000"/>
                  </a:schemeClr>
                </a:solidFill>
                <a:latin typeface="Arial Black" pitchFamily="34" charset="0"/>
                <a:cs typeface="Arial" pitchFamily="34" charset="0"/>
              </a:rPr>
              <a:t>National Cemetery Administration</a:t>
            </a: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6,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22197915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36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pPr lvl="1"/>
            <a:r>
              <a:rPr lang="en-US" b="1" dirty="0" smtClean="0">
                <a:latin typeface="Arial" pitchFamily="34" charset="0"/>
                <a:cs typeface="Arial" pitchFamily="34" charset="0"/>
              </a:rPr>
              <a:t>Background/Bio</a:t>
            </a:r>
          </a:p>
          <a:p>
            <a:pPr lvl="1"/>
            <a:r>
              <a:rPr lang="en-US" b="1" dirty="0" smtClean="0">
                <a:latin typeface="Arial" pitchFamily="34" charset="0"/>
                <a:cs typeface="Arial" pitchFamily="34" charset="0"/>
              </a:rPr>
              <a:t>National Cemetery Administration</a:t>
            </a:r>
            <a:endParaRPr lang="en-US" b="1" dirty="0">
              <a:latin typeface="Arial" pitchFamily="34" charset="0"/>
              <a:cs typeface="Arial" pitchFamily="34" charset="0"/>
            </a:endParaRPr>
          </a:p>
          <a:p>
            <a:pPr lvl="1"/>
            <a:r>
              <a:rPr lang="en-US" b="1" dirty="0" smtClean="0">
                <a:latin typeface="Arial" pitchFamily="34" charset="0"/>
                <a:cs typeface="Arial" pitchFamily="34" charset="0"/>
              </a:rPr>
              <a:t>Major Program(s) Summary</a:t>
            </a:r>
          </a:p>
          <a:p>
            <a:pPr lvl="1"/>
            <a:r>
              <a:rPr lang="en-US" b="1" dirty="0" smtClean="0">
                <a:latin typeface="Arial" pitchFamily="34" charset="0"/>
                <a:cs typeface="Arial" pitchFamily="34" charset="0"/>
              </a:rPr>
              <a:t>Upcoming Acquisition/Opportunities</a:t>
            </a:r>
          </a:p>
          <a:p>
            <a:pPr lvl="1"/>
            <a:r>
              <a:rPr lang="en-US" b="1" dirty="0" smtClean="0">
                <a:latin typeface="Arial" pitchFamily="34" charset="0"/>
                <a:cs typeface="Arial" pitchFamily="34" charset="0"/>
              </a:rPr>
              <a:t>Questions</a:t>
            </a:r>
          </a:p>
          <a:p>
            <a:pPr lvl="1"/>
            <a:endParaRPr lang="en-US" b="1" dirty="0">
              <a:latin typeface="Arial" pitchFamily="34" charset="0"/>
              <a:cs typeface="Arial" pitchFamily="34" charset="0"/>
            </a:endParaRPr>
          </a:p>
        </p:txBody>
      </p:sp>
    </p:spTree>
    <p:extLst>
      <p:ext uri="{BB962C8B-B14F-4D97-AF65-F5344CB8AC3E}">
        <p14:creationId xmlns:p14="http://schemas.microsoft.com/office/powerpoint/2010/main" val="2359067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37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Background/Bio</a:t>
            </a:r>
            <a:endParaRPr lang="en-US" dirty="0"/>
          </a:p>
        </p:txBody>
      </p:sp>
      <p:sp>
        <p:nvSpPr>
          <p:cNvPr id="11" name="Content Placeholder 10"/>
          <p:cNvSpPr>
            <a:spLocks noGrp="1"/>
          </p:cNvSpPr>
          <p:nvPr>
            <p:ph idx="1"/>
          </p:nvPr>
        </p:nvSpPr>
        <p:spPr>
          <a:xfrm>
            <a:off x="381000" y="1493837"/>
            <a:ext cx="8229600" cy="4525963"/>
          </a:xfrm>
        </p:spPr>
        <p:txBody>
          <a:bodyPr/>
          <a:lstStyle/>
          <a:p>
            <a:pPr>
              <a:buNone/>
            </a:pPr>
            <a:r>
              <a:rPr lang="en-US" sz="2800" b="1" dirty="0" smtClean="0">
                <a:latin typeface="Arial" pitchFamily="34" charset="0"/>
                <a:cs typeface="Arial" pitchFamily="34" charset="0"/>
              </a:rPr>
              <a:t>Who am I?</a:t>
            </a:r>
          </a:p>
          <a:p>
            <a:pPr lvl="1"/>
            <a:r>
              <a:rPr lang="en-US" sz="2400" b="1" dirty="0" smtClean="0">
                <a:latin typeface="Arial" pitchFamily="34" charset="0"/>
                <a:cs typeface="Arial" pitchFamily="34" charset="0"/>
              </a:rPr>
              <a:t>Thomas (Tom) M. Muir</a:t>
            </a:r>
          </a:p>
          <a:p>
            <a:pPr lvl="1"/>
            <a:r>
              <a:rPr lang="en-US" sz="2400" b="1" dirty="0" smtClean="0">
                <a:latin typeface="Arial" pitchFamily="34" charset="0"/>
                <a:cs typeface="Arial" pitchFamily="34" charset="0"/>
              </a:rPr>
              <a:t>Deputy Under Secretary for Management, National Cemetery Administration (NCA)</a:t>
            </a:r>
          </a:p>
          <a:p>
            <a:pPr lvl="1"/>
            <a:r>
              <a:rPr lang="en-US" sz="2400" b="1" dirty="0" smtClean="0">
                <a:latin typeface="Arial" pitchFamily="34" charset="0"/>
                <a:cs typeface="Arial" pitchFamily="34" charset="0"/>
              </a:rPr>
              <a:t>VA Central Office, 810 Vermont Ave, NW in  Washington, D.C.</a:t>
            </a:r>
          </a:p>
          <a:p>
            <a:pPr lvl="1"/>
            <a:r>
              <a:rPr lang="en-US" sz="2400" b="1" dirty="0" smtClean="0">
                <a:latin typeface="Arial" pitchFamily="34" charset="0"/>
                <a:cs typeface="Arial" pitchFamily="34" charset="0"/>
              </a:rPr>
              <a:t>Head of Contracting Activity (HCA) for NCA</a:t>
            </a:r>
          </a:p>
          <a:p>
            <a:pPr lvl="2"/>
            <a:r>
              <a:rPr lang="en-US" sz="2000" b="1" dirty="0" smtClean="0">
                <a:latin typeface="Arial" pitchFamily="34" charset="0"/>
                <a:cs typeface="Arial" pitchFamily="34" charset="0"/>
              </a:rPr>
              <a:t>Contracting – supplies, services, construction</a:t>
            </a:r>
          </a:p>
          <a:p>
            <a:pPr lvl="2"/>
            <a:r>
              <a:rPr lang="en-US" sz="2000" b="1" dirty="0" smtClean="0">
                <a:latin typeface="Arial" pitchFamily="34" charset="0"/>
                <a:cs typeface="Arial" pitchFamily="34" charset="0"/>
              </a:rPr>
              <a:t>Construction – major, minor, non-recurring maintenance, maintenance and repair</a:t>
            </a:r>
          </a:p>
          <a:p>
            <a:pPr lvl="2"/>
            <a:r>
              <a:rPr lang="en-US" sz="2000" b="1" dirty="0" smtClean="0">
                <a:latin typeface="Arial" pitchFamily="34" charset="0"/>
                <a:cs typeface="Arial" pitchFamily="34" charset="0"/>
              </a:rPr>
              <a:t>Historical preservation</a:t>
            </a:r>
          </a:p>
          <a:p>
            <a:pPr lvl="2"/>
            <a:r>
              <a:rPr lang="en-US" sz="2000" b="1" dirty="0" smtClean="0">
                <a:latin typeface="Arial" pitchFamily="34" charset="0"/>
                <a:cs typeface="Arial" pitchFamily="34" charset="0"/>
              </a:rPr>
              <a:t>Land acquisition</a:t>
            </a:r>
          </a:p>
          <a:p>
            <a:pPr lvl="2"/>
            <a:r>
              <a:rPr lang="en-US" sz="2000" b="1" dirty="0" smtClean="0">
                <a:latin typeface="Arial" pitchFamily="34" charset="0"/>
                <a:cs typeface="Arial" pitchFamily="34" charset="0"/>
              </a:rPr>
              <a:t>Information Technology</a:t>
            </a:r>
          </a:p>
          <a:p>
            <a:pPr lvl="1"/>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1967365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1613376"/>
            <a:ext cx="5638800" cy="1015663"/>
          </a:xfrm>
          <a:prstGeom prst="rect">
            <a:avLst/>
          </a:prstGeom>
          <a:noFill/>
          <a:ln>
            <a:solidFill>
              <a:schemeClr val="tx1"/>
            </a:solidFill>
          </a:ln>
        </p:spPr>
        <p:txBody>
          <a:bodyPr wrap="square" rtlCol="0">
            <a:spAutoFit/>
          </a:bodyPr>
          <a:lstStyle/>
          <a:p>
            <a:pPr lvl="0" algn="ctr" eaLnBrk="1" hangingPunct="1">
              <a:buNone/>
            </a:pPr>
            <a:r>
              <a:rPr lang="en-US" sz="2000" b="1" dirty="0">
                <a:solidFill>
                  <a:prstClr val="black"/>
                </a:solidFill>
              </a:rPr>
              <a:t>Mr. Thomas M. Muir</a:t>
            </a:r>
          </a:p>
          <a:p>
            <a:pPr lvl="0" algn="ctr" eaLnBrk="1" hangingPunct="1">
              <a:buNone/>
            </a:pPr>
            <a:r>
              <a:rPr lang="en-US" sz="2000" b="1" dirty="0">
                <a:solidFill>
                  <a:prstClr val="black"/>
                </a:solidFill>
              </a:rPr>
              <a:t>Deputy Under Secretary for Management/</a:t>
            </a:r>
          </a:p>
          <a:p>
            <a:pPr lvl="0" algn="ctr" eaLnBrk="1" hangingPunct="1">
              <a:buNone/>
            </a:pPr>
            <a:r>
              <a:rPr lang="en-US" sz="2000" b="1" dirty="0">
                <a:solidFill>
                  <a:prstClr val="black"/>
                </a:solidFill>
              </a:rPr>
              <a:t>Head of Contracting </a:t>
            </a:r>
            <a:r>
              <a:rPr lang="en-US" sz="2000" b="1" dirty="0" smtClean="0">
                <a:solidFill>
                  <a:prstClr val="black"/>
                </a:solidFill>
              </a:rPr>
              <a:t>Activity</a:t>
            </a:r>
            <a:endParaRPr lang="en-US" sz="2000" b="1" dirty="0">
              <a:solidFill>
                <a:prstClr val="black"/>
              </a:solidFill>
            </a:endParaRPr>
          </a:p>
        </p:txBody>
      </p:sp>
      <p:sp>
        <p:nvSpPr>
          <p:cNvPr id="4" name="TextBox 3"/>
          <p:cNvSpPr txBox="1"/>
          <p:nvPr/>
        </p:nvSpPr>
        <p:spPr>
          <a:xfrm>
            <a:off x="1828800" y="3086239"/>
            <a:ext cx="5638800" cy="707886"/>
          </a:xfrm>
          <a:prstGeom prst="rect">
            <a:avLst/>
          </a:prstGeom>
          <a:noFill/>
          <a:ln>
            <a:solidFill>
              <a:schemeClr val="tx1"/>
            </a:solidFill>
          </a:ln>
        </p:spPr>
        <p:txBody>
          <a:bodyPr wrap="square" rtlCol="0">
            <a:spAutoFit/>
          </a:bodyPr>
          <a:lstStyle/>
          <a:p>
            <a:pPr lvl="0" algn="ctr" eaLnBrk="1" hangingPunct="1">
              <a:buNone/>
            </a:pPr>
            <a:r>
              <a:rPr lang="en-US" sz="2000" b="1" dirty="0">
                <a:solidFill>
                  <a:prstClr val="black"/>
                </a:solidFill>
              </a:rPr>
              <a:t>Tracey Boyd-Vega</a:t>
            </a:r>
          </a:p>
          <a:p>
            <a:pPr lvl="0" algn="ctr" eaLnBrk="1" hangingPunct="1">
              <a:buNone/>
            </a:pPr>
            <a:r>
              <a:rPr lang="en-US" sz="2000" b="1" dirty="0">
                <a:solidFill>
                  <a:prstClr val="black"/>
                </a:solidFill>
              </a:rPr>
              <a:t>Director of Contracting Service</a:t>
            </a:r>
          </a:p>
        </p:txBody>
      </p:sp>
      <p:sp>
        <p:nvSpPr>
          <p:cNvPr id="8" name="TextBox 7"/>
          <p:cNvSpPr txBox="1"/>
          <p:nvPr/>
        </p:nvSpPr>
        <p:spPr>
          <a:xfrm>
            <a:off x="152400" y="4708525"/>
            <a:ext cx="3810000" cy="1200329"/>
          </a:xfrm>
          <a:prstGeom prst="rect">
            <a:avLst/>
          </a:prstGeom>
          <a:noFill/>
          <a:ln>
            <a:solidFill>
              <a:schemeClr val="tx1"/>
            </a:solidFill>
          </a:ln>
        </p:spPr>
        <p:txBody>
          <a:bodyPr wrap="square" rtlCol="0">
            <a:spAutoFit/>
          </a:bodyPr>
          <a:lstStyle/>
          <a:p>
            <a:pPr lvl="0" algn="ctr" eaLnBrk="1" hangingPunct="1">
              <a:buNone/>
            </a:pPr>
            <a:r>
              <a:rPr lang="en-US" b="1" dirty="0" smtClean="0">
                <a:solidFill>
                  <a:prstClr val="black"/>
                </a:solidFill>
              </a:rPr>
              <a:t>Rob Joshua</a:t>
            </a:r>
          </a:p>
          <a:p>
            <a:pPr lvl="0" algn="ctr" eaLnBrk="1" hangingPunct="1">
              <a:buNone/>
            </a:pPr>
            <a:r>
              <a:rPr lang="en-US" b="1" dirty="0" smtClean="0">
                <a:solidFill>
                  <a:prstClr val="black"/>
                </a:solidFill>
              </a:rPr>
              <a:t>Chief</a:t>
            </a:r>
            <a:r>
              <a:rPr lang="en-US" b="1" dirty="0">
                <a:solidFill>
                  <a:prstClr val="black"/>
                </a:solidFill>
              </a:rPr>
              <a:t>, NCA Contracting </a:t>
            </a:r>
            <a:r>
              <a:rPr lang="en-US" b="1" dirty="0" smtClean="0">
                <a:solidFill>
                  <a:prstClr val="black"/>
                </a:solidFill>
              </a:rPr>
              <a:t>Service</a:t>
            </a:r>
          </a:p>
          <a:p>
            <a:pPr lvl="0" algn="ctr" eaLnBrk="1" hangingPunct="1">
              <a:buNone/>
            </a:pPr>
            <a:r>
              <a:rPr lang="en-US" b="1" dirty="0" smtClean="0">
                <a:solidFill>
                  <a:prstClr val="black"/>
                </a:solidFill>
              </a:rPr>
              <a:t>Stafford </a:t>
            </a:r>
            <a:r>
              <a:rPr lang="en-US" b="1" dirty="0">
                <a:solidFill>
                  <a:prstClr val="black"/>
                </a:solidFill>
              </a:rPr>
              <a:t>Office </a:t>
            </a:r>
            <a:endParaRPr lang="en-US" b="1" dirty="0" smtClean="0">
              <a:solidFill>
                <a:prstClr val="black"/>
              </a:solidFill>
            </a:endParaRPr>
          </a:p>
          <a:p>
            <a:pPr lvl="0" algn="ctr" eaLnBrk="1" hangingPunct="1">
              <a:buNone/>
            </a:pPr>
            <a:r>
              <a:rPr lang="en-US" b="1" dirty="0" smtClean="0">
                <a:solidFill>
                  <a:prstClr val="black"/>
                </a:solidFill>
              </a:rPr>
              <a:t>(</a:t>
            </a:r>
            <a:r>
              <a:rPr lang="en-US" b="1" dirty="0">
                <a:solidFill>
                  <a:prstClr val="black"/>
                </a:solidFill>
              </a:rPr>
              <a:t>Services</a:t>
            </a:r>
            <a:r>
              <a:rPr lang="en-US" b="1" dirty="0" smtClean="0">
                <a:solidFill>
                  <a:prstClr val="black"/>
                </a:solidFill>
              </a:rPr>
              <a:t>)</a:t>
            </a:r>
          </a:p>
        </p:txBody>
      </p:sp>
      <p:sp>
        <p:nvSpPr>
          <p:cNvPr id="10" name="TextBox 9"/>
          <p:cNvSpPr txBox="1"/>
          <p:nvPr/>
        </p:nvSpPr>
        <p:spPr>
          <a:xfrm>
            <a:off x="5257800" y="4708525"/>
            <a:ext cx="3810000" cy="1200329"/>
          </a:xfrm>
          <a:prstGeom prst="rect">
            <a:avLst/>
          </a:prstGeom>
          <a:noFill/>
          <a:ln>
            <a:solidFill>
              <a:schemeClr val="tx1"/>
            </a:solidFill>
          </a:ln>
        </p:spPr>
        <p:txBody>
          <a:bodyPr wrap="square" rtlCol="0">
            <a:spAutoFit/>
          </a:bodyPr>
          <a:lstStyle/>
          <a:p>
            <a:pPr lvl="0" algn="ctr" eaLnBrk="1" hangingPunct="1">
              <a:buNone/>
            </a:pPr>
            <a:r>
              <a:rPr lang="en-US" b="1" dirty="0" smtClean="0">
                <a:solidFill>
                  <a:prstClr val="black"/>
                </a:solidFill>
              </a:rPr>
              <a:t>Garry Harris</a:t>
            </a:r>
          </a:p>
          <a:p>
            <a:pPr lvl="0" algn="ctr" eaLnBrk="1" hangingPunct="1">
              <a:buNone/>
            </a:pPr>
            <a:r>
              <a:rPr lang="en-US" b="1" dirty="0" smtClean="0">
                <a:solidFill>
                  <a:prstClr val="black"/>
                </a:solidFill>
              </a:rPr>
              <a:t>Chief</a:t>
            </a:r>
            <a:r>
              <a:rPr lang="en-US" b="1" dirty="0">
                <a:solidFill>
                  <a:prstClr val="black"/>
                </a:solidFill>
              </a:rPr>
              <a:t>, NCA Contracting </a:t>
            </a:r>
            <a:r>
              <a:rPr lang="en-US" b="1" dirty="0" smtClean="0">
                <a:solidFill>
                  <a:prstClr val="black"/>
                </a:solidFill>
              </a:rPr>
              <a:t>Service</a:t>
            </a:r>
          </a:p>
          <a:p>
            <a:pPr lvl="0" algn="ctr" eaLnBrk="1" hangingPunct="1">
              <a:buNone/>
            </a:pPr>
            <a:r>
              <a:rPr lang="en-US" b="1" dirty="0" smtClean="0">
                <a:solidFill>
                  <a:prstClr val="black"/>
                </a:solidFill>
              </a:rPr>
              <a:t>DC Office </a:t>
            </a:r>
          </a:p>
          <a:p>
            <a:pPr lvl="0" algn="ctr" eaLnBrk="1" hangingPunct="1">
              <a:buNone/>
            </a:pPr>
            <a:r>
              <a:rPr lang="en-US" b="1" dirty="0" smtClean="0">
                <a:solidFill>
                  <a:prstClr val="black"/>
                </a:solidFill>
              </a:rPr>
              <a:t>(Construction)</a:t>
            </a:r>
          </a:p>
        </p:txBody>
      </p:sp>
      <p:cxnSp>
        <p:nvCxnSpPr>
          <p:cNvPr id="15" name="Straight Connector 14"/>
          <p:cNvCxnSpPr/>
          <p:nvPr/>
        </p:nvCxnSpPr>
        <p:spPr>
          <a:xfrm flipH="1">
            <a:off x="2062316" y="4244122"/>
            <a:ext cx="259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653116" y="4244122"/>
            <a:ext cx="2514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643284" y="3794125"/>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057400" y="4244122"/>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167716" y="4244122"/>
            <a:ext cx="0"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633452" y="262903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30" name="Slide Number Placeholder 29"/>
          <p:cNvSpPr>
            <a:spLocks noGrp="1"/>
          </p:cNvSpPr>
          <p:nvPr>
            <p:ph type="sldNum" sz="quarter" idx="12"/>
          </p:nvPr>
        </p:nvSpPr>
        <p:spPr>
          <a:xfrm>
            <a:off x="6629400" y="6492875"/>
            <a:ext cx="2133600" cy="365125"/>
          </a:xfrm>
        </p:spPr>
        <p:txBody>
          <a:bodyPr/>
          <a:lstStyle/>
          <a:p>
            <a:pPr>
              <a:defRPr/>
            </a:pPr>
            <a:fld id="{37E08D29-5E63-4774-912F-5392771DD67B}" type="slidenum">
              <a:rPr lang="en-US" smtClean="0"/>
              <a:pPr>
                <a:defRPr/>
              </a:pPr>
              <a:t>38</a:t>
            </a:fld>
            <a:endParaRPr lang="en-US" dirty="0"/>
          </a:p>
        </p:txBody>
      </p:sp>
      <p:pic>
        <p:nvPicPr>
          <p:cNvPr id="13"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14" name="Straight Connector 13"/>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7" name="Title 7"/>
          <p:cNvSpPr>
            <a:spLocks noGrp="1"/>
          </p:cNvSpPr>
          <p:nvPr>
            <p:ph type="title"/>
          </p:nvPr>
        </p:nvSpPr>
        <p:spPr>
          <a:xfrm>
            <a:off x="457200" y="0"/>
            <a:ext cx="8229600" cy="1143000"/>
          </a:xfrm>
        </p:spPr>
        <p:txBody>
          <a:bodyPr/>
          <a:lstStyle/>
          <a:p>
            <a:r>
              <a:rPr lang="en-US" dirty="0" smtClean="0"/>
              <a:t>NCA Contracting</a:t>
            </a:r>
            <a:endParaRPr lang="en-US" dirty="0"/>
          </a:p>
        </p:txBody>
      </p:sp>
    </p:spTree>
    <p:extLst>
      <p:ext uri="{BB962C8B-B14F-4D97-AF65-F5344CB8AC3E}">
        <p14:creationId xmlns:p14="http://schemas.microsoft.com/office/powerpoint/2010/main" val="14221689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52400" y="1676400"/>
            <a:ext cx="8458200" cy="4724400"/>
          </a:xfrm>
        </p:spPr>
        <p:txBody>
          <a:bodyPr/>
          <a:lstStyle/>
          <a:p>
            <a:r>
              <a:rPr lang="en-US" sz="2000" b="1" dirty="0" smtClean="0">
                <a:latin typeface="Arial" pitchFamily="34" charset="0"/>
                <a:cs typeface="Arial" pitchFamily="34" charset="0"/>
              </a:rPr>
              <a:t>Mission: NCA honors Veterans and their families with final resting places in national shrines and with lasting tributes that commemorate their service and sacrifice to our Nation</a:t>
            </a:r>
          </a:p>
          <a:p>
            <a:r>
              <a:rPr lang="en-US" sz="2000" b="1" dirty="0" smtClean="0">
                <a:latin typeface="Arial" pitchFamily="34" charset="0"/>
                <a:cs typeface="Arial" pitchFamily="34" charset="0"/>
              </a:rPr>
              <a:t>Manages 131 National Cemeteries nationwide </a:t>
            </a:r>
          </a:p>
          <a:p>
            <a:r>
              <a:rPr lang="en-US" sz="2000" b="1" dirty="0" smtClean="0">
                <a:latin typeface="Arial" pitchFamily="34" charset="0"/>
                <a:cs typeface="Arial" pitchFamily="34" charset="0"/>
              </a:rPr>
              <a:t>Provides grave markers worldwide</a:t>
            </a:r>
          </a:p>
          <a:p>
            <a:r>
              <a:rPr lang="en-US" sz="2000" b="1" dirty="0" smtClean="0">
                <a:latin typeface="Arial" pitchFamily="34" charset="0"/>
                <a:cs typeface="Arial" pitchFamily="34" charset="0"/>
              </a:rPr>
              <a:t>Administers the State Cemetery Grants Program that complements the National Cemeteries network</a:t>
            </a:r>
          </a:p>
          <a:p>
            <a:r>
              <a:rPr lang="en-US" sz="2000" b="1" dirty="0" smtClean="0">
                <a:latin typeface="Arial" pitchFamily="34" charset="0"/>
                <a:cs typeface="Arial" pitchFamily="34" charset="0"/>
              </a:rPr>
              <a:t>Provides Presidential Memorial Certificates to next of kin of deceased Veterans </a:t>
            </a:r>
          </a:p>
        </p:txBody>
      </p:sp>
      <p:sp>
        <p:nvSpPr>
          <p:cNvPr id="2" name="Slide Number Placeholder 1"/>
          <p:cNvSpPr>
            <a:spLocks noGrp="1"/>
          </p:cNvSpPr>
          <p:nvPr>
            <p:ph type="sldNum" sz="quarter" idx="12"/>
          </p:nvPr>
        </p:nvSpPr>
        <p:spPr/>
        <p:txBody>
          <a:bodyPr/>
          <a:lstStyle/>
          <a:p>
            <a:pPr>
              <a:defRPr/>
            </a:pPr>
            <a:fld id="{37E08D29-5E63-4774-912F-5392771DD67B}" type="slidenum">
              <a:rPr lang="en-US" smtClean="0"/>
              <a:pPr>
                <a:defRPr/>
              </a:pPr>
              <a:t>39</a:t>
            </a:fld>
            <a:endParaRPr lang="en-US" dirty="0"/>
          </a:p>
        </p:txBody>
      </p:sp>
      <p:pic>
        <p:nvPicPr>
          <p:cNvPr id="5"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txBox="1">
            <a:spLocks/>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chemeClr val="tx2">
                    <a:lumMod val="75000"/>
                  </a:schemeClr>
                </a:solidFill>
                <a:effectLst/>
                <a:uLnTx/>
                <a:uFillTx/>
                <a:latin typeface="Arial Black" pitchFamily="34" charset="0"/>
                <a:ea typeface="+mj-ea"/>
                <a:cs typeface="+mj-cs"/>
              </a:rPr>
              <a:t>National Cemetery</a:t>
            </a:r>
            <a:r>
              <a:rPr lang="en-US" sz="3600" dirty="0" smtClean="0">
                <a:solidFill>
                  <a:schemeClr val="tx2">
                    <a:lumMod val="75000"/>
                  </a:schemeClr>
                </a:solidFill>
                <a:latin typeface="Arial Black" pitchFamily="34" charset="0"/>
                <a:ea typeface="+mj-ea"/>
                <a:cs typeface="+mj-cs"/>
              </a:rPr>
              <a:t> Administration</a:t>
            </a:r>
            <a:endParaRPr kumimoji="0" lang="en-US" sz="3600" b="0" i="0" u="none" strike="noStrike" kern="1200" cap="none" spc="0" normalizeH="0" baseline="0" noProof="0" dirty="0">
              <a:ln>
                <a:noFill/>
              </a:ln>
              <a:solidFill>
                <a:schemeClr val="tx2">
                  <a:lumMod val="75000"/>
                </a:schemeClr>
              </a:solidFill>
              <a:effectLst/>
              <a:uLnTx/>
              <a:uFillTx/>
              <a:latin typeface="Arial Black" pitchFamily="34" charset="0"/>
              <a:ea typeface="+mj-ea"/>
              <a:cs typeface="+mj-cs"/>
            </a:endParaRPr>
          </a:p>
        </p:txBody>
      </p:sp>
      <p:pic>
        <p:nvPicPr>
          <p:cNvPr id="4098" name="Picture 2" descr="Sample Presidential Memorial Certificate"/>
          <p:cNvPicPr>
            <a:picLocks noChangeAspect="1" noChangeArrowheads="1"/>
          </p:cNvPicPr>
          <p:nvPr/>
        </p:nvPicPr>
        <p:blipFill>
          <a:blip r:embed="rId4" cstate="print"/>
          <a:srcRect/>
          <a:stretch>
            <a:fillRect/>
          </a:stretch>
        </p:blipFill>
        <p:spPr bwMode="auto">
          <a:xfrm>
            <a:off x="6924964" y="4495800"/>
            <a:ext cx="1533236" cy="1981200"/>
          </a:xfrm>
          <a:prstGeom prst="rect">
            <a:avLst/>
          </a:prstGeom>
          <a:noFill/>
        </p:spPr>
      </p:pic>
      <p:pic>
        <p:nvPicPr>
          <p:cNvPr id="4100" name="Picture 4" descr="Sample Headstone"/>
          <p:cNvPicPr>
            <a:picLocks noChangeAspect="1" noChangeArrowheads="1"/>
          </p:cNvPicPr>
          <p:nvPr/>
        </p:nvPicPr>
        <p:blipFill>
          <a:blip r:embed="rId5" cstate="print"/>
          <a:srcRect/>
          <a:stretch>
            <a:fillRect/>
          </a:stretch>
        </p:blipFill>
        <p:spPr bwMode="auto">
          <a:xfrm>
            <a:off x="5715000" y="4724400"/>
            <a:ext cx="1143000" cy="1831075"/>
          </a:xfrm>
          <a:prstGeom prst="rect">
            <a:avLst/>
          </a:prstGeom>
          <a:noFill/>
        </p:spPr>
      </p:pic>
      <p:pic>
        <p:nvPicPr>
          <p:cNvPr id="4102" name="Picture 6" descr="Folded burial flag"/>
          <p:cNvPicPr>
            <a:picLocks noChangeAspect="1" noChangeArrowheads="1"/>
          </p:cNvPicPr>
          <p:nvPr/>
        </p:nvPicPr>
        <p:blipFill>
          <a:blip r:embed="rId6" cstate="print"/>
          <a:srcRect/>
          <a:stretch>
            <a:fillRect/>
          </a:stretch>
        </p:blipFill>
        <p:spPr bwMode="auto">
          <a:xfrm>
            <a:off x="304800" y="5105400"/>
            <a:ext cx="2133600" cy="1427111"/>
          </a:xfrm>
          <a:prstGeom prst="rect">
            <a:avLst/>
          </a:prstGeom>
          <a:noFill/>
        </p:spPr>
      </p:pic>
      <p:pic>
        <p:nvPicPr>
          <p:cNvPr id="14" name="Picture 1"/>
          <p:cNvPicPr>
            <a:picLocks noChangeAspect="1" noChangeArrowheads="1"/>
          </p:cNvPicPr>
          <p:nvPr/>
        </p:nvPicPr>
        <p:blipFill>
          <a:blip r:embed="rId7" cstate="print"/>
          <a:srcRect/>
          <a:stretch>
            <a:fillRect/>
          </a:stretch>
        </p:blipFill>
        <p:spPr bwMode="auto">
          <a:xfrm>
            <a:off x="2590800" y="5246365"/>
            <a:ext cx="1371600" cy="1078235"/>
          </a:xfrm>
          <a:prstGeom prst="rect">
            <a:avLst/>
          </a:prstGeom>
          <a:noFill/>
          <a:ln w="9525">
            <a:noFill/>
            <a:miter lim="800000"/>
            <a:headEnd/>
            <a:tailEnd/>
          </a:ln>
        </p:spPr>
      </p:pic>
      <p:pic>
        <p:nvPicPr>
          <p:cNvPr id="15" name="Picture 2"/>
          <p:cNvPicPr>
            <a:picLocks noChangeAspect="1" noChangeArrowheads="1"/>
          </p:cNvPicPr>
          <p:nvPr/>
        </p:nvPicPr>
        <p:blipFill>
          <a:blip r:embed="rId8" cstate="print"/>
          <a:srcRect/>
          <a:stretch>
            <a:fillRect/>
          </a:stretch>
        </p:blipFill>
        <p:spPr bwMode="auto">
          <a:xfrm>
            <a:off x="4114800" y="5334000"/>
            <a:ext cx="1409578" cy="940720"/>
          </a:xfrm>
          <a:prstGeom prst="rect">
            <a:avLst/>
          </a:prstGeom>
          <a:noFill/>
          <a:ln w="9525">
            <a:noFill/>
            <a:miter lim="800000"/>
            <a:headEnd/>
            <a:tailEnd/>
          </a:ln>
        </p:spPr>
      </p:pic>
      <p:sp>
        <p:nvSpPr>
          <p:cNvPr id="16" name="Rectangle 15"/>
          <p:cNvSpPr/>
          <p:nvPr/>
        </p:nvSpPr>
        <p:spPr>
          <a:xfrm>
            <a:off x="7010400" y="4495800"/>
            <a:ext cx="1371600" cy="2057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56024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smtClean="0"/>
              <a:t/>
            </a:r>
            <a:br>
              <a:rPr lang="en-US" smtClean="0"/>
            </a:br>
            <a:r>
              <a:rPr lang="en-US" smtClean="0">
                <a:solidFill>
                  <a:schemeClr val="tx2">
                    <a:lumMod val="75000"/>
                  </a:schemeClr>
                </a:solidFill>
                <a:latin typeface="Arial Black" pitchFamily="34" charset="0"/>
              </a:rPr>
              <a:t>VA’s Continuing Transformation</a:t>
            </a: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815882"/>
          </a:xfrm>
          <a:prstGeom prst="rect">
            <a:avLst/>
          </a:prstGeom>
          <a:noFill/>
        </p:spPr>
        <p:txBody>
          <a:bodyPr wrap="square" rtlCol="0">
            <a:spAutoFit/>
          </a:bodyPr>
          <a:lstStyle/>
          <a:p>
            <a:pPr algn="ctr"/>
            <a:r>
              <a:rPr lang="en-US" sz="2800" i="1" dirty="0" smtClean="0">
                <a:solidFill>
                  <a:schemeClr val="tx2">
                    <a:lumMod val="75000"/>
                  </a:schemeClr>
                </a:solidFill>
                <a:latin typeface="Arial Black" pitchFamily="34" charset="0"/>
                <a:cs typeface="Arial" pitchFamily="34" charset="0"/>
              </a:rPr>
              <a:t>Greg Giddens, Executive Director</a:t>
            </a:r>
          </a:p>
          <a:p>
            <a:pPr algn="ctr"/>
            <a:r>
              <a:rPr lang="en-US" sz="2800" i="1" dirty="0" smtClean="0">
                <a:solidFill>
                  <a:schemeClr val="tx2">
                    <a:lumMod val="75000"/>
                  </a:schemeClr>
                </a:solidFill>
                <a:latin typeface="Arial Black" pitchFamily="34" charset="0"/>
                <a:cs typeface="Arial" pitchFamily="34" charset="0"/>
              </a:rPr>
              <a:t>Enterprise Program Management Office</a:t>
            </a: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6,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42385522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228600" indent="-228600" fontAlgn="auto">
              <a:spcBef>
                <a:spcPts val="0"/>
              </a:spcBef>
              <a:spcAft>
                <a:spcPts val="0"/>
              </a:spcAft>
              <a:defRPr/>
            </a:pPr>
            <a:fld id="{D687B9F3-18E1-4FAD-A1AE-D4374ACB8F30}" type="slidenum">
              <a:rPr lang="en-US">
                <a:solidFill>
                  <a:schemeClr val="tx1">
                    <a:tint val="75000"/>
                  </a:schemeClr>
                </a:solidFill>
              </a:rPr>
              <a:pPr marL="228600" indent="-228600" fontAlgn="auto">
                <a:spcBef>
                  <a:spcPts val="0"/>
                </a:spcBef>
                <a:spcAft>
                  <a:spcPts val="0"/>
                </a:spcAft>
                <a:defRPr/>
              </a:pPr>
              <a:t>40</a:t>
            </a:fld>
            <a:endParaRPr lang="en-US" dirty="0">
              <a:solidFill>
                <a:schemeClr val="tx1">
                  <a:tint val="75000"/>
                </a:schemeClr>
              </a:solidFill>
            </a:endParaRPr>
          </a:p>
        </p:txBody>
      </p:sp>
      <p:pic>
        <p:nvPicPr>
          <p:cNvPr id="5" name="Picture 3" descr="Untitled-1"/>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62" b="94919" l="3759" r="100000">
                        <a14:foregroundMark x1="9909" y1="7852" x2="9909" y2="7852"/>
                        <a14:foregroundMark x1="3986" y1="31178" x2="3986" y2="31178"/>
                        <a14:foregroundMark x1="16970" y1="73210" x2="16970" y2="73210"/>
                        <a14:foregroundMark x1="15490" y1="66744" x2="15490" y2="66744"/>
                        <a14:foregroundMark x1="11617" y1="63510" x2="11617" y2="63510"/>
                        <a14:foregroundMark x1="7745" y1="63048" x2="7745" y2="63048"/>
                        <a14:foregroundMark x1="85877" y1="95612" x2="85877" y2="95612"/>
                        <a14:foregroundMark x1="77335" y1="60277" x2="77335" y2="60277"/>
                        <a14:foregroundMark x1="66287" y1="55889" x2="66287" y2="55889"/>
                        <a14:foregroundMark x1="72779" y1="60277" x2="72779" y2="60277"/>
                        <a14:foregroundMark x1="68565" y1="64896" x2="68565" y2="64896"/>
                        <a14:foregroundMark x1="64806" y1="72748" x2="64806" y2="72748"/>
                        <a14:foregroundMark x1="63212" y1="55196" x2="63212" y2="55196"/>
                        <a14:foregroundMark x1="73349" y1="51270" x2="73349" y2="51270"/>
                        <a14:foregroundMark x1="85308" y1="53811" x2="85308" y2="53811"/>
                        <a14:foregroundMark x1="98405" y1="18014" x2="98405" y2="18014"/>
                        <a14:foregroundMark x1="70501" y1="14781" x2="70501" y2="14781"/>
                        <a14:foregroundMark x1="72210" y1="46651" x2="72210" y2="46651"/>
                        <a14:foregroundMark x1="66287" y1="45266" x2="66287" y2="45266"/>
                        <a14:foregroundMark x1="72437" y1="26790" x2="72437" y2="26790"/>
                        <a14:foregroundMark x1="77904" y1="36259" x2="77904" y2="36259"/>
                        <a14:foregroundMark x1="74715" y1="44804" x2="74715" y2="44804"/>
                        <a14:foregroundMark x1="73007" y1="34411" x2="73007" y2="34411"/>
                        <a14:foregroundMark x1="69818" y1="35797" x2="69818" y2="35797"/>
                        <a14:foregroundMark x1="90661" y1="40878" x2="90661" y2="40878"/>
                        <a14:foregroundMark x1="92255" y1="41570" x2="92255" y2="41570"/>
                        <a14:foregroundMark x1="93850" y1="42032" x2="93850" y2="42032"/>
                        <a14:foregroundMark x1="96128" y1="41109" x2="96128" y2="41109"/>
                        <a14:foregroundMark x1="97836" y1="41570" x2="97836" y2="41570"/>
                        <a14:backgroundMark x1="14806" y1="43649" x2="14806" y2="43649"/>
                        <a14:backgroundMark x1="94191" y1="46189" x2="94191" y2="46189"/>
                        <a14:backgroundMark x1="98064" y1="36259" x2="98064" y2="36259"/>
                        <a14:backgroundMark x1="90661" y1="49192" x2="90661" y2="49192"/>
                        <a14:backgroundMark x1="94305" y1="46651" x2="95103" y2="53349"/>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2286000"/>
            <a:ext cx="5562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1600200"/>
            <a:ext cx="3733800" cy="5016758"/>
          </a:xfrm>
          <a:prstGeom prst="rect">
            <a:avLst/>
          </a:prstGeom>
        </p:spPr>
        <p:txBody>
          <a:bodyPr wrap="square">
            <a:spAutoFit/>
          </a:bodyPr>
          <a:lstStyle/>
          <a:p>
            <a:pPr marL="285750" indent="-285750">
              <a:buFont typeface="Arial" pitchFamily="34" charset="0"/>
              <a:buChar char="•"/>
            </a:pPr>
            <a:r>
              <a:rPr lang="en-US" sz="2000" b="1" dirty="0"/>
              <a:t>131 National </a:t>
            </a:r>
            <a:r>
              <a:rPr lang="en-US" sz="2000" b="1" dirty="0" smtClean="0"/>
              <a:t>Cemeteries</a:t>
            </a:r>
            <a:endParaRPr lang="en-US" sz="2000" b="1" dirty="0"/>
          </a:p>
          <a:p>
            <a:pPr marL="285750" indent="-285750">
              <a:buFont typeface="Arial" pitchFamily="34" charset="0"/>
              <a:buChar char="•"/>
            </a:pPr>
            <a:r>
              <a:rPr lang="en-US" sz="2000" b="1" dirty="0" smtClean="0"/>
              <a:t>1,800 employees, 74% </a:t>
            </a:r>
            <a:r>
              <a:rPr lang="en-US" sz="2000" b="1" dirty="0"/>
              <a:t>are </a:t>
            </a:r>
            <a:r>
              <a:rPr lang="en-US" sz="2000" b="1" dirty="0" smtClean="0"/>
              <a:t>Veterans;</a:t>
            </a:r>
            <a:endParaRPr lang="en-US" sz="2000" b="1" dirty="0"/>
          </a:p>
          <a:p>
            <a:pPr marL="285750" indent="-285750">
              <a:buFont typeface="Arial" pitchFamily="34" charset="0"/>
              <a:buChar char="•"/>
            </a:pPr>
            <a:r>
              <a:rPr lang="en-US" sz="2000" b="1" dirty="0" smtClean="0"/>
              <a:t>22,200 acres, 8,800 </a:t>
            </a:r>
            <a:r>
              <a:rPr lang="en-US" sz="2000" b="1" dirty="0"/>
              <a:t>developed </a:t>
            </a:r>
            <a:r>
              <a:rPr lang="en-US" sz="2000" b="1" dirty="0" smtClean="0"/>
              <a:t>acres;</a:t>
            </a:r>
            <a:endParaRPr lang="en-US" sz="2000" b="1" dirty="0"/>
          </a:p>
          <a:p>
            <a:pPr marL="285750" indent="-285750">
              <a:buFont typeface="Arial" pitchFamily="34" charset="0"/>
              <a:buChar char="•"/>
            </a:pPr>
            <a:r>
              <a:rPr lang="en-US" sz="2000" b="1" dirty="0" smtClean="0"/>
              <a:t>3.3 </a:t>
            </a:r>
            <a:r>
              <a:rPr lang="en-US" sz="2000" b="1" dirty="0"/>
              <a:t>million gravesites</a:t>
            </a:r>
            <a:r>
              <a:rPr lang="en-US" sz="2000" b="1" dirty="0" smtClean="0"/>
              <a:t>;</a:t>
            </a:r>
          </a:p>
          <a:p>
            <a:pPr marL="285750" indent="-285750">
              <a:buFont typeface="Arial" pitchFamily="34" charset="0"/>
              <a:buChar char="•"/>
            </a:pPr>
            <a:r>
              <a:rPr lang="en-US" sz="2000" b="1" dirty="0" smtClean="0"/>
              <a:t>3.9 million interments; </a:t>
            </a:r>
          </a:p>
          <a:p>
            <a:pPr marL="285750" indent="-285750">
              <a:buFont typeface="Arial" pitchFamily="34" charset="0"/>
              <a:buChar char="•"/>
            </a:pPr>
            <a:r>
              <a:rPr lang="en-US" sz="2000" b="1" dirty="0" smtClean="0"/>
              <a:t>124,000 interments in FY13;</a:t>
            </a:r>
          </a:p>
          <a:p>
            <a:pPr marL="285750" indent="-285750">
              <a:buFont typeface="Arial" pitchFamily="34" charset="0"/>
              <a:buChar char="•"/>
            </a:pPr>
            <a:r>
              <a:rPr lang="en-US" sz="2000" b="1" dirty="0" smtClean="0"/>
              <a:t>358,000 markers provided in FY13;</a:t>
            </a:r>
          </a:p>
          <a:p>
            <a:pPr marL="285750" indent="-285750">
              <a:buFont typeface="Arial" pitchFamily="34" charset="0"/>
              <a:buChar char="•"/>
            </a:pPr>
            <a:r>
              <a:rPr lang="en-US" sz="2000" b="1" dirty="0" smtClean="0"/>
              <a:t>654,000 Presidential Memorial Certificates issued in FY13;</a:t>
            </a:r>
            <a:endParaRPr lang="en-US" sz="2000" b="1" dirty="0"/>
          </a:p>
          <a:p>
            <a:pPr marL="285750" indent="-285750">
              <a:buFont typeface="Arial" pitchFamily="34" charset="0"/>
              <a:buChar char="•"/>
            </a:pPr>
            <a:r>
              <a:rPr lang="en-US" sz="2000" b="1" dirty="0"/>
              <a:t>8.1 million visitors per year</a:t>
            </a:r>
          </a:p>
        </p:txBody>
      </p:sp>
      <p:pic>
        <p:nvPicPr>
          <p:cNvPr id="6" name="Picture 1" descr="VeteransAffairs-Seal.JPG"/>
          <p:cNvPicPr>
            <a:picLocks noChangeAspect="1" noChangeArrowheads="1"/>
          </p:cNvPicPr>
          <p:nvPr/>
        </p:nvPicPr>
        <p:blipFill>
          <a:blip r:embed="rId4" cstate="print"/>
          <a:srcRect/>
          <a:stretch>
            <a:fillRect/>
          </a:stretch>
        </p:blipFill>
        <p:spPr bwMode="auto">
          <a:xfrm>
            <a:off x="76200" y="228600"/>
            <a:ext cx="990600" cy="990600"/>
          </a:xfrm>
          <a:prstGeom prst="rect">
            <a:avLst/>
          </a:prstGeom>
          <a:noFill/>
          <a:ln w="9525">
            <a:noFill/>
            <a:miter lim="800000"/>
            <a:headEnd/>
            <a:tailEnd/>
          </a:ln>
        </p:spPr>
      </p:pic>
      <p:cxnSp>
        <p:nvCxnSpPr>
          <p:cNvPr id="8" name="Straight Connector 7"/>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Title 7"/>
          <p:cNvSpPr>
            <a:spLocks noGrp="1"/>
          </p:cNvSpPr>
          <p:nvPr>
            <p:ph type="title"/>
          </p:nvPr>
        </p:nvSpPr>
        <p:spPr>
          <a:xfrm>
            <a:off x="457200" y="0"/>
            <a:ext cx="8229600" cy="1143000"/>
          </a:xfrm>
        </p:spPr>
        <p:txBody>
          <a:bodyPr/>
          <a:lstStyle/>
          <a:p>
            <a:r>
              <a:rPr lang="en-US" dirty="0" smtClean="0"/>
              <a:t>Memorial Service Networks</a:t>
            </a:r>
            <a:endParaRPr lang="en-US" dirty="0"/>
          </a:p>
        </p:txBody>
      </p:sp>
      <p:pic>
        <p:nvPicPr>
          <p:cNvPr id="1027" name="Picture 3"/>
          <p:cNvPicPr>
            <a:picLocks noChangeAspect="1" noChangeArrowheads="1"/>
          </p:cNvPicPr>
          <p:nvPr/>
        </p:nvPicPr>
        <p:blipFill>
          <a:blip r:embed="rId5" cstate="print"/>
          <a:srcRect/>
          <a:stretch>
            <a:fillRect/>
          </a:stretch>
        </p:blipFill>
        <p:spPr bwMode="auto">
          <a:xfrm>
            <a:off x="6400800" y="5181600"/>
            <a:ext cx="1076778" cy="1457325"/>
          </a:xfrm>
          <a:prstGeom prst="rect">
            <a:avLst/>
          </a:prstGeom>
          <a:noFill/>
          <a:ln w="9525">
            <a:noFill/>
            <a:miter lim="800000"/>
            <a:headEnd/>
            <a:tailEnd/>
          </a:ln>
        </p:spPr>
      </p:pic>
      <p:pic>
        <p:nvPicPr>
          <p:cNvPr id="1029" name="Picture 5" descr="San Francisco National Cemetery"/>
          <p:cNvPicPr>
            <a:picLocks noChangeAspect="1" noChangeArrowheads="1"/>
          </p:cNvPicPr>
          <p:nvPr/>
        </p:nvPicPr>
        <p:blipFill>
          <a:blip r:embed="rId6" cstate="print"/>
          <a:srcRect/>
          <a:stretch>
            <a:fillRect/>
          </a:stretch>
        </p:blipFill>
        <p:spPr bwMode="auto">
          <a:xfrm>
            <a:off x="4191000" y="5181600"/>
            <a:ext cx="2057400" cy="1268472"/>
          </a:xfrm>
          <a:prstGeom prst="rect">
            <a:avLst/>
          </a:prstGeom>
          <a:noFill/>
        </p:spPr>
      </p:pic>
    </p:spTree>
    <p:extLst>
      <p:ext uri="{BB962C8B-B14F-4D97-AF65-F5344CB8AC3E}">
        <p14:creationId xmlns:p14="http://schemas.microsoft.com/office/powerpoint/2010/main" val="20412204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Freeform 2"/>
          <p:cNvSpPr>
            <a:spLocks/>
          </p:cNvSpPr>
          <p:nvPr/>
        </p:nvSpPr>
        <p:spPr bwMode="auto">
          <a:xfrm>
            <a:off x="4708525" y="5646737"/>
            <a:ext cx="87313" cy="230188"/>
          </a:xfrm>
          <a:custGeom>
            <a:avLst/>
            <a:gdLst>
              <a:gd name="T0" fmla="*/ 0 w 55"/>
              <a:gd name="T1" fmla="*/ 2147483647 h 131"/>
              <a:gd name="T2" fmla="*/ 2147483647 w 55"/>
              <a:gd name="T3" fmla="*/ 0 h 131"/>
              <a:gd name="T4" fmla="*/ 2147483647 w 55"/>
              <a:gd name="T5" fmla="*/ 2147483647 h 131"/>
              <a:gd name="T6" fmla="*/ 0 w 55"/>
              <a:gd name="T7" fmla="*/ 2147483647 h 131"/>
              <a:gd name="T8" fmla="*/ 0 w 55"/>
              <a:gd name="T9" fmla="*/ 2147483647 h 131"/>
              <a:gd name="T10" fmla="*/ 0 60000 65536"/>
              <a:gd name="T11" fmla="*/ 0 60000 65536"/>
              <a:gd name="T12" fmla="*/ 0 60000 65536"/>
              <a:gd name="T13" fmla="*/ 0 60000 65536"/>
              <a:gd name="T14" fmla="*/ 0 60000 65536"/>
              <a:gd name="T15" fmla="*/ 0 w 55"/>
              <a:gd name="T16" fmla="*/ 0 h 131"/>
              <a:gd name="T17" fmla="*/ 55 w 55"/>
              <a:gd name="T18" fmla="*/ 131 h 131"/>
            </a:gdLst>
            <a:ahLst/>
            <a:cxnLst>
              <a:cxn ang="T10">
                <a:pos x="T0" y="T1"/>
              </a:cxn>
              <a:cxn ang="T11">
                <a:pos x="T2" y="T3"/>
              </a:cxn>
              <a:cxn ang="T12">
                <a:pos x="T4" y="T5"/>
              </a:cxn>
              <a:cxn ang="T13">
                <a:pos x="T6" y="T7"/>
              </a:cxn>
              <a:cxn ang="T14">
                <a:pos x="T8" y="T9"/>
              </a:cxn>
            </a:cxnLst>
            <a:rect l="T15" t="T16" r="T17" b="T18"/>
            <a:pathLst>
              <a:path w="55" h="131">
                <a:moveTo>
                  <a:pt x="0" y="11"/>
                </a:moveTo>
                <a:lnTo>
                  <a:pt x="54" y="0"/>
                </a:lnTo>
                <a:lnTo>
                  <a:pt x="54" y="118"/>
                </a:lnTo>
                <a:lnTo>
                  <a:pt x="0" y="130"/>
                </a:lnTo>
                <a:lnTo>
                  <a:pt x="0" y="11"/>
                </a:lnTo>
              </a:path>
            </a:pathLst>
          </a:custGeom>
          <a:solidFill>
            <a:srgbClr val="919191"/>
          </a:solidFill>
          <a:ln w="12700" cap="rnd">
            <a:solidFill>
              <a:srgbClr val="000000"/>
            </a:solidFill>
            <a:round/>
            <a:headEnd/>
            <a:tailEnd/>
          </a:ln>
        </p:spPr>
        <p:txBody>
          <a:bodyPr/>
          <a:lstStyle/>
          <a:p>
            <a:endParaRPr lang="en-US"/>
          </a:p>
        </p:txBody>
      </p:sp>
      <p:sp>
        <p:nvSpPr>
          <p:cNvPr id="8196" name="Freeform 3"/>
          <p:cNvSpPr>
            <a:spLocks/>
          </p:cNvSpPr>
          <p:nvPr/>
        </p:nvSpPr>
        <p:spPr bwMode="auto">
          <a:xfrm>
            <a:off x="4014788" y="5475287"/>
            <a:ext cx="39687" cy="211138"/>
          </a:xfrm>
          <a:custGeom>
            <a:avLst/>
            <a:gdLst>
              <a:gd name="T0" fmla="*/ 0 w 25"/>
              <a:gd name="T1" fmla="*/ 0 h 120"/>
              <a:gd name="T2" fmla="*/ 2147483647 w 25"/>
              <a:gd name="T3" fmla="*/ 0 h 120"/>
              <a:gd name="T4" fmla="*/ 2147483647 w 25"/>
              <a:gd name="T5" fmla="*/ 2147483647 h 120"/>
              <a:gd name="T6" fmla="*/ 0 w 25"/>
              <a:gd name="T7" fmla="*/ 2147483647 h 120"/>
              <a:gd name="T8" fmla="*/ 0 w 25"/>
              <a:gd name="T9" fmla="*/ 0 h 120"/>
              <a:gd name="T10" fmla="*/ 0 60000 65536"/>
              <a:gd name="T11" fmla="*/ 0 60000 65536"/>
              <a:gd name="T12" fmla="*/ 0 60000 65536"/>
              <a:gd name="T13" fmla="*/ 0 60000 65536"/>
              <a:gd name="T14" fmla="*/ 0 60000 65536"/>
              <a:gd name="T15" fmla="*/ 0 w 25"/>
              <a:gd name="T16" fmla="*/ 0 h 120"/>
              <a:gd name="T17" fmla="*/ 25 w 25"/>
              <a:gd name="T18" fmla="*/ 120 h 120"/>
            </a:gdLst>
            <a:ahLst/>
            <a:cxnLst>
              <a:cxn ang="T10">
                <a:pos x="T0" y="T1"/>
              </a:cxn>
              <a:cxn ang="T11">
                <a:pos x="T2" y="T3"/>
              </a:cxn>
              <a:cxn ang="T12">
                <a:pos x="T4" y="T5"/>
              </a:cxn>
              <a:cxn ang="T13">
                <a:pos x="T6" y="T7"/>
              </a:cxn>
              <a:cxn ang="T14">
                <a:pos x="T8" y="T9"/>
              </a:cxn>
            </a:cxnLst>
            <a:rect l="T15" t="T16" r="T17" b="T18"/>
            <a:pathLst>
              <a:path w="25" h="120">
                <a:moveTo>
                  <a:pt x="0" y="0"/>
                </a:moveTo>
                <a:lnTo>
                  <a:pt x="24" y="0"/>
                </a:lnTo>
                <a:lnTo>
                  <a:pt x="24" y="119"/>
                </a:lnTo>
                <a:lnTo>
                  <a:pt x="0" y="119"/>
                </a:lnTo>
                <a:lnTo>
                  <a:pt x="0" y="0"/>
                </a:lnTo>
              </a:path>
            </a:pathLst>
          </a:custGeom>
          <a:solidFill>
            <a:srgbClr val="808080"/>
          </a:solidFill>
          <a:ln w="12700" cap="rnd">
            <a:solidFill>
              <a:srgbClr val="000000"/>
            </a:solidFill>
            <a:round/>
            <a:headEnd/>
            <a:tailEnd/>
          </a:ln>
        </p:spPr>
        <p:txBody>
          <a:bodyPr/>
          <a:lstStyle/>
          <a:p>
            <a:endParaRPr lang="en-US"/>
          </a:p>
        </p:txBody>
      </p:sp>
      <p:sp>
        <p:nvSpPr>
          <p:cNvPr id="8197" name="Freeform 4"/>
          <p:cNvSpPr>
            <a:spLocks/>
          </p:cNvSpPr>
          <p:nvPr/>
        </p:nvSpPr>
        <p:spPr bwMode="auto">
          <a:xfrm>
            <a:off x="4051300" y="5389562"/>
            <a:ext cx="38100" cy="298450"/>
          </a:xfrm>
          <a:custGeom>
            <a:avLst/>
            <a:gdLst>
              <a:gd name="T0" fmla="*/ 2147483647 w 25"/>
              <a:gd name="T1" fmla="*/ 0 h 169"/>
              <a:gd name="T2" fmla="*/ 0 w 25"/>
              <a:gd name="T3" fmla="*/ 2147483647 h 169"/>
              <a:gd name="T4" fmla="*/ 0 w 25"/>
              <a:gd name="T5" fmla="*/ 2147483647 h 169"/>
              <a:gd name="T6" fmla="*/ 2147483647 w 25"/>
              <a:gd name="T7" fmla="*/ 2147483647 h 169"/>
              <a:gd name="T8" fmla="*/ 2147483647 w 25"/>
              <a:gd name="T9" fmla="*/ 0 h 169"/>
              <a:gd name="T10" fmla="*/ 0 60000 65536"/>
              <a:gd name="T11" fmla="*/ 0 60000 65536"/>
              <a:gd name="T12" fmla="*/ 0 60000 65536"/>
              <a:gd name="T13" fmla="*/ 0 60000 65536"/>
              <a:gd name="T14" fmla="*/ 0 60000 65536"/>
              <a:gd name="T15" fmla="*/ 0 w 25"/>
              <a:gd name="T16" fmla="*/ 0 h 169"/>
              <a:gd name="T17" fmla="*/ 25 w 25"/>
              <a:gd name="T18" fmla="*/ 169 h 169"/>
            </a:gdLst>
            <a:ahLst/>
            <a:cxnLst>
              <a:cxn ang="T10">
                <a:pos x="T0" y="T1"/>
              </a:cxn>
              <a:cxn ang="T11">
                <a:pos x="T2" y="T3"/>
              </a:cxn>
              <a:cxn ang="T12">
                <a:pos x="T4" y="T5"/>
              </a:cxn>
              <a:cxn ang="T13">
                <a:pos x="T6" y="T7"/>
              </a:cxn>
              <a:cxn ang="T14">
                <a:pos x="T8" y="T9"/>
              </a:cxn>
            </a:cxnLst>
            <a:rect l="T15" t="T16" r="T17" b="T18"/>
            <a:pathLst>
              <a:path w="25" h="169">
                <a:moveTo>
                  <a:pt x="24" y="0"/>
                </a:moveTo>
                <a:lnTo>
                  <a:pt x="0" y="48"/>
                </a:lnTo>
                <a:lnTo>
                  <a:pt x="0" y="168"/>
                </a:lnTo>
                <a:lnTo>
                  <a:pt x="24" y="116"/>
                </a:lnTo>
                <a:lnTo>
                  <a:pt x="24" y="0"/>
                </a:lnTo>
              </a:path>
            </a:pathLst>
          </a:custGeom>
          <a:solidFill>
            <a:srgbClr val="808080"/>
          </a:solidFill>
          <a:ln w="12700" cap="rnd">
            <a:solidFill>
              <a:srgbClr val="000000"/>
            </a:solidFill>
            <a:round/>
            <a:headEnd/>
            <a:tailEnd/>
          </a:ln>
        </p:spPr>
        <p:txBody>
          <a:bodyPr/>
          <a:lstStyle/>
          <a:p>
            <a:endParaRPr lang="en-US"/>
          </a:p>
        </p:txBody>
      </p:sp>
      <p:sp>
        <p:nvSpPr>
          <p:cNvPr id="8198" name="Freeform 5"/>
          <p:cNvSpPr>
            <a:spLocks/>
          </p:cNvSpPr>
          <p:nvPr/>
        </p:nvSpPr>
        <p:spPr bwMode="auto">
          <a:xfrm>
            <a:off x="4122738" y="5346700"/>
            <a:ext cx="55562" cy="255587"/>
          </a:xfrm>
          <a:custGeom>
            <a:avLst/>
            <a:gdLst>
              <a:gd name="T0" fmla="*/ 0 w 35"/>
              <a:gd name="T1" fmla="*/ 0 h 146"/>
              <a:gd name="T2" fmla="*/ 2147483647 w 35"/>
              <a:gd name="T3" fmla="*/ 2147483647 h 146"/>
              <a:gd name="T4" fmla="*/ 2147483647 w 35"/>
              <a:gd name="T5" fmla="*/ 2147483647 h 146"/>
              <a:gd name="T6" fmla="*/ 0 w 35"/>
              <a:gd name="T7" fmla="*/ 2147483647 h 146"/>
              <a:gd name="T8" fmla="*/ 0 w 35"/>
              <a:gd name="T9" fmla="*/ 0 h 146"/>
              <a:gd name="T10" fmla="*/ 0 60000 65536"/>
              <a:gd name="T11" fmla="*/ 0 60000 65536"/>
              <a:gd name="T12" fmla="*/ 0 60000 65536"/>
              <a:gd name="T13" fmla="*/ 0 60000 65536"/>
              <a:gd name="T14" fmla="*/ 0 60000 65536"/>
              <a:gd name="T15" fmla="*/ 0 w 35"/>
              <a:gd name="T16" fmla="*/ 0 h 146"/>
              <a:gd name="T17" fmla="*/ 35 w 35"/>
              <a:gd name="T18" fmla="*/ 146 h 146"/>
            </a:gdLst>
            <a:ahLst/>
            <a:cxnLst>
              <a:cxn ang="T10">
                <a:pos x="T0" y="T1"/>
              </a:cxn>
              <a:cxn ang="T11">
                <a:pos x="T2" y="T3"/>
              </a:cxn>
              <a:cxn ang="T12">
                <a:pos x="T4" y="T5"/>
              </a:cxn>
              <a:cxn ang="T13">
                <a:pos x="T6" y="T7"/>
              </a:cxn>
              <a:cxn ang="T14">
                <a:pos x="T8" y="T9"/>
              </a:cxn>
            </a:cxnLst>
            <a:rect l="T15" t="T16" r="T17" b="T18"/>
            <a:pathLst>
              <a:path w="35" h="146">
                <a:moveTo>
                  <a:pt x="0" y="0"/>
                </a:moveTo>
                <a:lnTo>
                  <a:pt x="34" y="24"/>
                </a:lnTo>
                <a:lnTo>
                  <a:pt x="34" y="145"/>
                </a:lnTo>
                <a:lnTo>
                  <a:pt x="0" y="122"/>
                </a:lnTo>
                <a:lnTo>
                  <a:pt x="0" y="0"/>
                </a:lnTo>
              </a:path>
            </a:pathLst>
          </a:custGeom>
          <a:solidFill>
            <a:srgbClr val="808080"/>
          </a:solidFill>
          <a:ln w="12700" cap="rnd">
            <a:solidFill>
              <a:srgbClr val="000000"/>
            </a:solidFill>
            <a:round/>
            <a:headEnd/>
            <a:tailEnd/>
          </a:ln>
        </p:spPr>
        <p:txBody>
          <a:bodyPr/>
          <a:lstStyle/>
          <a:p>
            <a:endParaRPr lang="en-US"/>
          </a:p>
        </p:txBody>
      </p:sp>
      <p:sp>
        <p:nvSpPr>
          <p:cNvPr id="8199" name="Freeform 6"/>
          <p:cNvSpPr>
            <a:spLocks/>
          </p:cNvSpPr>
          <p:nvPr/>
        </p:nvSpPr>
        <p:spPr bwMode="auto">
          <a:xfrm>
            <a:off x="4176713" y="5389562"/>
            <a:ext cx="66675" cy="225425"/>
          </a:xfrm>
          <a:custGeom>
            <a:avLst/>
            <a:gdLst>
              <a:gd name="T0" fmla="*/ 0 w 42"/>
              <a:gd name="T1" fmla="*/ 0 h 128"/>
              <a:gd name="T2" fmla="*/ 2147483647 w 42"/>
              <a:gd name="T3" fmla="*/ 2147483647 h 128"/>
              <a:gd name="T4" fmla="*/ 2147483647 w 42"/>
              <a:gd name="T5" fmla="*/ 2147483647 h 128"/>
              <a:gd name="T6" fmla="*/ 0 w 42"/>
              <a:gd name="T7" fmla="*/ 2147483647 h 128"/>
              <a:gd name="T8" fmla="*/ 0 w 42"/>
              <a:gd name="T9" fmla="*/ 0 h 128"/>
              <a:gd name="T10" fmla="*/ 0 60000 65536"/>
              <a:gd name="T11" fmla="*/ 0 60000 65536"/>
              <a:gd name="T12" fmla="*/ 0 60000 65536"/>
              <a:gd name="T13" fmla="*/ 0 60000 65536"/>
              <a:gd name="T14" fmla="*/ 0 60000 65536"/>
              <a:gd name="T15" fmla="*/ 0 w 42"/>
              <a:gd name="T16" fmla="*/ 0 h 128"/>
              <a:gd name="T17" fmla="*/ 42 w 42"/>
              <a:gd name="T18" fmla="*/ 128 h 128"/>
            </a:gdLst>
            <a:ahLst/>
            <a:cxnLst>
              <a:cxn ang="T10">
                <a:pos x="T0" y="T1"/>
              </a:cxn>
              <a:cxn ang="T11">
                <a:pos x="T2" y="T3"/>
              </a:cxn>
              <a:cxn ang="T12">
                <a:pos x="T4" y="T5"/>
              </a:cxn>
              <a:cxn ang="T13">
                <a:pos x="T6" y="T7"/>
              </a:cxn>
              <a:cxn ang="T14">
                <a:pos x="T8" y="T9"/>
              </a:cxn>
            </a:cxnLst>
            <a:rect l="T15" t="T16" r="T17" b="T18"/>
            <a:pathLst>
              <a:path w="42" h="128">
                <a:moveTo>
                  <a:pt x="0" y="0"/>
                </a:moveTo>
                <a:lnTo>
                  <a:pt x="41" y="7"/>
                </a:lnTo>
                <a:lnTo>
                  <a:pt x="41" y="127"/>
                </a:lnTo>
                <a:lnTo>
                  <a:pt x="0" y="118"/>
                </a:lnTo>
                <a:lnTo>
                  <a:pt x="0" y="0"/>
                </a:lnTo>
              </a:path>
            </a:pathLst>
          </a:custGeom>
          <a:solidFill>
            <a:srgbClr val="808080"/>
          </a:solidFill>
          <a:ln w="12700" cap="rnd">
            <a:solidFill>
              <a:srgbClr val="000000"/>
            </a:solidFill>
            <a:round/>
            <a:headEnd/>
            <a:tailEnd/>
          </a:ln>
        </p:spPr>
        <p:txBody>
          <a:bodyPr/>
          <a:lstStyle/>
          <a:p>
            <a:endParaRPr lang="en-US"/>
          </a:p>
        </p:txBody>
      </p:sp>
      <p:sp>
        <p:nvSpPr>
          <p:cNvPr id="8200" name="Freeform 7"/>
          <p:cNvSpPr>
            <a:spLocks/>
          </p:cNvSpPr>
          <p:nvPr/>
        </p:nvSpPr>
        <p:spPr bwMode="auto">
          <a:xfrm>
            <a:off x="4244975" y="5351462"/>
            <a:ext cx="34925" cy="260350"/>
          </a:xfrm>
          <a:custGeom>
            <a:avLst/>
            <a:gdLst>
              <a:gd name="T0" fmla="*/ 2147483647 w 22"/>
              <a:gd name="T1" fmla="*/ 0 h 148"/>
              <a:gd name="T2" fmla="*/ 0 w 22"/>
              <a:gd name="T3" fmla="*/ 2147483647 h 148"/>
              <a:gd name="T4" fmla="*/ 0 w 22"/>
              <a:gd name="T5" fmla="*/ 2147483647 h 148"/>
              <a:gd name="T6" fmla="*/ 2147483647 w 22"/>
              <a:gd name="T7" fmla="*/ 2147483647 h 148"/>
              <a:gd name="T8" fmla="*/ 2147483647 w 22"/>
              <a:gd name="T9" fmla="*/ 0 h 148"/>
              <a:gd name="T10" fmla="*/ 0 60000 65536"/>
              <a:gd name="T11" fmla="*/ 0 60000 65536"/>
              <a:gd name="T12" fmla="*/ 0 60000 65536"/>
              <a:gd name="T13" fmla="*/ 0 60000 65536"/>
              <a:gd name="T14" fmla="*/ 0 60000 65536"/>
              <a:gd name="T15" fmla="*/ 0 w 22"/>
              <a:gd name="T16" fmla="*/ 0 h 148"/>
              <a:gd name="T17" fmla="*/ 22 w 22"/>
              <a:gd name="T18" fmla="*/ 148 h 148"/>
            </a:gdLst>
            <a:ahLst/>
            <a:cxnLst>
              <a:cxn ang="T10">
                <a:pos x="T0" y="T1"/>
              </a:cxn>
              <a:cxn ang="T11">
                <a:pos x="T2" y="T3"/>
              </a:cxn>
              <a:cxn ang="T12">
                <a:pos x="T4" y="T5"/>
              </a:cxn>
              <a:cxn ang="T13">
                <a:pos x="T6" y="T7"/>
              </a:cxn>
              <a:cxn ang="T14">
                <a:pos x="T8" y="T9"/>
              </a:cxn>
            </a:cxnLst>
            <a:rect l="T15" t="T16" r="T17" b="T18"/>
            <a:pathLst>
              <a:path w="22" h="148">
                <a:moveTo>
                  <a:pt x="21" y="0"/>
                </a:moveTo>
                <a:lnTo>
                  <a:pt x="0" y="28"/>
                </a:lnTo>
                <a:lnTo>
                  <a:pt x="0" y="147"/>
                </a:lnTo>
                <a:lnTo>
                  <a:pt x="21" y="119"/>
                </a:lnTo>
                <a:lnTo>
                  <a:pt x="21" y="0"/>
                </a:lnTo>
              </a:path>
            </a:pathLst>
          </a:custGeom>
          <a:solidFill>
            <a:srgbClr val="676767"/>
          </a:solidFill>
          <a:ln w="12700" cap="rnd">
            <a:solidFill>
              <a:srgbClr val="000000"/>
            </a:solidFill>
            <a:round/>
            <a:headEnd/>
            <a:tailEnd/>
          </a:ln>
        </p:spPr>
        <p:txBody>
          <a:bodyPr/>
          <a:lstStyle/>
          <a:p>
            <a:endParaRPr lang="en-US"/>
          </a:p>
        </p:txBody>
      </p:sp>
      <p:sp>
        <p:nvSpPr>
          <p:cNvPr id="8201" name="Freeform 8"/>
          <p:cNvSpPr>
            <a:spLocks/>
          </p:cNvSpPr>
          <p:nvPr/>
        </p:nvSpPr>
        <p:spPr bwMode="auto">
          <a:xfrm>
            <a:off x="4265613" y="5419725"/>
            <a:ext cx="84137" cy="312737"/>
          </a:xfrm>
          <a:custGeom>
            <a:avLst/>
            <a:gdLst>
              <a:gd name="T0" fmla="*/ 0 w 53"/>
              <a:gd name="T1" fmla="*/ 0 h 178"/>
              <a:gd name="T2" fmla="*/ 2147483647 w 53"/>
              <a:gd name="T3" fmla="*/ 2147483647 h 178"/>
              <a:gd name="T4" fmla="*/ 2147483647 w 53"/>
              <a:gd name="T5" fmla="*/ 2147483647 h 178"/>
              <a:gd name="T6" fmla="*/ 0 w 53"/>
              <a:gd name="T7" fmla="*/ 2147483647 h 178"/>
              <a:gd name="T8" fmla="*/ 0 w 53"/>
              <a:gd name="T9" fmla="*/ 0 h 178"/>
              <a:gd name="T10" fmla="*/ 0 60000 65536"/>
              <a:gd name="T11" fmla="*/ 0 60000 65536"/>
              <a:gd name="T12" fmla="*/ 0 60000 65536"/>
              <a:gd name="T13" fmla="*/ 0 60000 65536"/>
              <a:gd name="T14" fmla="*/ 0 60000 65536"/>
              <a:gd name="T15" fmla="*/ 0 w 53"/>
              <a:gd name="T16" fmla="*/ 0 h 178"/>
              <a:gd name="T17" fmla="*/ 53 w 53"/>
              <a:gd name="T18" fmla="*/ 178 h 178"/>
            </a:gdLst>
            <a:ahLst/>
            <a:cxnLst>
              <a:cxn ang="T10">
                <a:pos x="T0" y="T1"/>
              </a:cxn>
              <a:cxn ang="T11">
                <a:pos x="T2" y="T3"/>
              </a:cxn>
              <a:cxn ang="T12">
                <a:pos x="T4" y="T5"/>
              </a:cxn>
              <a:cxn ang="T13">
                <a:pos x="T6" y="T7"/>
              </a:cxn>
              <a:cxn ang="T14">
                <a:pos x="T8" y="T9"/>
              </a:cxn>
            </a:cxnLst>
            <a:rect l="T15" t="T16" r="T17" b="T18"/>
            <a:pathLst>
              <a:path w="53" h="178">
                <a:moveTo>
                  <a:pt x="0" y="0"/>
                </a:moveTo>
                <a:lnTo>
                  <a:pt x="52" y="56"/>
                </a:lnTo>
                <a:lnTo>
                  <a:pt x="52" y="177"/>
                </a:lnTo>
                <a:lnTo>
                  <a:pt x="0" y="117"/>
                </a:lnTo>
                <a:lnTo>
                  <a:pt x="0" y="0"/>
                </a:lnTo>
              </a:path>
            </a:pathLst>
          </a:custGeom>
          <a:solidFill>
            <a:srgbClr val="808080"/>
          </a:solidFill>
          <a:ln w="12700" cap="rnd">
            <a:solidFill>
              <a:srgbClr val="000000"/>
            </a:solidFill>
            <a:round/>
            <a:headEnd/>
            <a:tailEnd/>
          </a:ln>
        </p:spPr>
        <p:txBody>
          <a:bodyPr/>
          <a:lstStyle/>
          <a:p>
            <a:endParaRPr lang="en-US"/>
          </a:p>
        </p:txBody>
      </p:sp>
      <p:sp>
        <p:nvSpPr>
          <p:cNvPr id="8202" name="Freeform 9"/>
          <p:cNvSpPr>
            <a:spLocks/>
          </p:cNvSpPr>
          <p:nvPr/>
        </p:nvSpPr>
        <p:spPr bwMode="auto">
          <a:xfrm>
            <a:off x="4348163" y="5499100"/>
            <a:ext cx="134937" cy="231775"/>
          </a:xfrm>
          <a:custGeom>
            <a:avLst/>
            <a:gdLst>
              <a:gd name="T0" fmla="*/ 0 w 84"/>
              <a:gd name="T1" fmla="*/ 2147483647 h 132"/>
              <a:gd name="T2" fmla="*/ 0 w 84"/>
              <a:gd name="T3" fmla="*/ 2147483647 h 132"/>
              <a:gd name="T4" fmla="*/ 2147483647 w 84"/>
              <a:gd name="T5" fmla="*/ 2147483647 h 132"/>
              <a:gd name="T6" fmla="*/ 2147483647 w 84"/>
              <a:gd name="T7" fmla="*/ 2147483647 h 132"/>
              <a:gd name="T8" fmla="*/ 2147483647 w 84"/>
              <a:gd name="T9" fmla="*/ 0 h 132"/>
              <a:gd name="T10" fmla="*/ 2147483647 w 84"/>
              <a:gd name="T11" fmla="*/ 2147483647 h 132"/>
              <a:gd name="T12" fmla="*/ 0 w 84"/>
              <a:gd name="T13" fmla="*/ 2147483647 h 132"/>
              <a:gd name="T14" fmla="*/ 0 60000 65536"/>
              <a:gd name="T15" fmla="*/ 0 60000 65536"/>
              <a:gd name="T16" fmla="*/ 0 60000 65536"/>
              <a:gd name="T17" fmla="*/ 0 60000 65536"/>
              <a:gd name="T18" fmla="*/ 0 60000 65536"/>
              <a:gd name="T19" fmla="*/ 0 60000 65536"/>
              <a:gd name="T20" fmla="*/ 0 60000 65536"/>
              <a:gd name="T21" fmla="*/ 0 w 84"/>
              <a:gd name="T22" fmla="*/ 0 h 132"/>
              <a:gd name="T23" fmla="*/ 84 w 84"/>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32">
                <a:moveTo>
                  <a:pt x="0" y="11"/>
                </a:moveTo>
                <a:lnTo>
                  <a:pt x="0" y="131"/>
                </a:lnTo>
                <a:lnTo>
                  <a:pt x="46" y="122"/>
                </a:lnTo>
                <a:lnTo>
                  <a:pt x="83" y="120"/>
                </a:lnTo>
                <a:lnTo>
                  <a:pt x="83" y="0"/>
                </a:lnTo>
                <a:lnTo>
                  <a:pt x="46" y="3"/>
                </a:lnTo>
                <a:lnTo>
                  <a:pt x="0" y="11"/>
                </a:lnTo>
              </a:path>
            </a:pathLst>
          </a:custGeom>
          <a:solidFill>
            <a:srgbClr val="808080"/>
          </a:solidFill>
          <a:ln w="12700" cap="rnd">
            <a:solidFill>
              <a:srgbClr val="000000"/>
            </a:solidFill>
            <a:round/>
            <a:headEnd/>
            <a:tailEnd/>
          </a:ln>
        </p:spPr>
        <p:txBody>
          <a:bodyPr/>
          <a:lstStyle/>
          <a:p>
            <a:endParaRPr lang="en-US"/>
          </a:p>
        </p:txBody>
      </p:sp>
      <p:sp>
        <p:nvSpPr>
          <p:cNvPr id="8203" name="Freeform 10"/>
          <p:cNvSpPr>
            <a:spLocks/>
          </p:cNvSpPr>
          <p:nvPr/>
        </p:nvSpPr>
        <p:spPr bwMode="auto">
          <a:xfrm>
            <a:off x="4486275" y="5557837"/>
            <a:ext cx="49213" cy="215900"/>
          </a:xfrm>
          <a:custGeom>
            <a:avLst/>
            <a:gdLst>
              <a:gd name="T0" fmla="*/ 0 w 30"/>
              <a:gd name="T1" fmla="*/ 0 h 123"/>
              <a:gd name="T2" fmla="*/ 2147483647 w 30"/>
              <a:gd name="T3" fmla="*/ 2147483647 h 123"/>
              <a:gd name="T4" fmla="*/ 2147483647 w 30"/>
              <a:gd name="T5" fmla="*/ 2147483647 h 123"/>
              <a:gd name="T6" fmla="*/ 0 w 30"/>
              <a:gd name="T7" fmla="*/ 2147483647 h 123"/>
              <a:gd name="T8" fmla="*/ 0 w 30"/>
              <a:gd name="T9" fmla="*/ 0 h 123"/>
              <a:gd name="T10" fmla="*/ 0 60000 65536"/>
              <a:gd name="T11" fmla="*/ 0 60000 65536"/>
              <a:gd name="T12" fmla="*/ 0 60000 65536"/>
              <a:gd name="T13" fmla="*/ 0 60000 65536"/>
              <a:gd name="T14" fmla="*/ 0 60000 65536"/>
              <a:gd name="T15" fmla="*/ 0 w 30"/>
              <a:gd name="T16" fmla="*/ 0 h 123"/>
              <a:gd name="T17" fmla="*/ 30 w 30"/>
              <a:gd name="T18" fmla="*/ 123 h 123"/>
            </a:gdLst>
            <a:ahLst/>
            <a:cxnLst>
              <a:cxn ang="T10">
                <a:pos x="T0" y="T1"/>
              </a:cxn>
              <a:cxn ang="T11">
                <a:pos x="T2" y="T3"/>
              </a:cxn>
              <a:cxn ang="T12">
                <a:pos x="T4" y="T5"/>
              </a:cxn>
              <a:cxn ang="T13">
                <a:pos x="T6" y="T7"/>
              </a:cxn>
              <a:cxn ang="T14">
                <a:pos x="T8" y="T9"/>
              </a:cxn>
            </a:cxnLst>
            <a:rect l="T15" t="T16" r="T17" b="T18"/>
            <a:pathLst>
              <a:path w="30" h="123">
                <a:moveTo>
                  <a:pt x="0" y="0"/>
                </a:moveTo>
                <a:lnTo>
                  <a:pt x="29" y="3"/>
                </a:lnTo>
                <a:lnTo>
                  <a:pt x="29" y="122"/>
                </a:lnTo>
                <a:lnTo>
                  <a:pt x="0" y="118"/>
                </a:lnTo>
                <a:lnTo>
                  <a:pt x="0" y="0"/>
                </a:lnTo>
              </a:path>
            </a:pathLst>
          </a:custGeom>
          <a:solidFill>
            <a:srgbClr val="808080"/>
          </a:solidFill>
          <a:ln w="12700" cap="rnd">
            <a:solidFill>
              <a:srgbClr val="000000"/>
            </a:solidFill>
            <a:round/>
            <a:headEnd/>
            <a:tailEnd/>
          </a:ln>
        </p:spPr>
        <p:txBody>
          <a:bodyPr/>
          <a:lstStyle/>
          <a:p>
            <a:endParaRPr lang="en-US"/>
          </a:p>
        </p:txBody>
      </p:sp>
      <p:sp>
        <p:nvSpPr>
          <p:cNvPr id="8204" name="Freeform 11"/>
          <p:cNvSpPr>
            <a:spLocks/>
          </p:cNvSpPr>
          <p:nvPr/>
        </p:nvSpPr>
        <p:spPr bwMode="auto">
          <a:xfrm>
            <a:off x="4535488" y="5545137"/>
            <a:ext cx="34925" cy="230188"/>
          </a:xfrm>
          <a:custGeom>
            <a:avLst/>
            <a:gdLst>
              <a:gd name="T0" fmla="*/ 0 w 22"/>
              <a:gd name="T1" fmla="*/ 2147483647 h 131"/>
              <a:gd name="T2" fmla="*/ 2147483647 w 22"/>
              <a:gd name="T3" fmla="*/ 0 h 131"/>
              <a:gd name="T4" fmla="*/ 2147483647 w 22"/>
              <a:gd name="T5" fmla="*/ 2147483647 h 131"/>
              <a:gd name="T6" fmla="*/ 0 w 22"/>
              <a:gd name="T7" fmla="*/ 2147483647 h 131"/>
              <a:gd name="T8" fmla="*/ 0 w 22"/>
              <a:gd name="T9" fmla="*/ 2147483647 h 131"/>
              <a:gd name="T10" fmla="*/ 0 60000 65536"/>
              <a:gd name="T11" fmla="*/ 0 60000 65536"/>
              <a:gd name="T12" fmla="*/ 0 60000 65536"/>
              <a:gd name="T13" fmla="*/ 0 60000 65536"/>
              <a:gd name="T14" fmla="*/ 0 60000 65536"/>
              <a:gd name="T15" fmla="*/ 0 w 22"/>
              <a:gd name="T16" fmla="*/ 0 h 131"/>
              <a:gd name="T17" fmla="*/ 22 w 22"/>
              <a:gd name="T18" fmla="*/ 131 h 131"/>
            </a:gdLst>
            <a:ahLst/>
            <a:cxnLst>
              <a:cxn ang="T10">
                <a:pos x="T0" y="T1"/>
              </a:cxn>
              <a:cxn ang="T11">
                <a:pos x="T2" y="T3"/>
              </a:cxn>
              <a:cxn ang="T12">
                <a:pos x="T4" y="T5"/>
              </a:cxn>
              <a:cxn ang="T13">
                <a:pos x="T6" y="T7"/>
              </a:cxn>
              <a:cxn ang="T14">
                <a:pos x="T8" y="T9"/>
              </a:cxn>
            </a:cxnLst>
            <a:rect l="T15" t="T16" r="T17" b="T18"/>
            <a:pathLst>
              <a:path w="22" h="131">
                <a:moveTo>
                  <a:pt x="0" y="10"/>
                </a:moveTo>
                <a:lnTo>
                  <a:pt x="21" y="0"/>
                </a:lnTo>
                <a:lnTo>
                  <a:pt x="21" y="119"/>
                </a:lnTo>
                <a:lnTo>
                  <a:pt x="0" y="130"/>
                </a:lnTo>
                <a:lnTo>
                  <a:pt x="0" y="10"/>
                </a:lnTo>
              </a:path>
            </a:pathLst>
          </a:custGeom>
          <a:solidFill>
            <a:srgbClr val="808080"/>
          </a:solidFill>
          <a:ln w="12700" cap="rnd">
            <a:solidFill>
              <a:srgbClr val="000000"/>
            </a:solidFill>
            <a:round/>
            <a:headEnd/>
            <a:tailEnd/>
          </a:ln>
        </p:spPr>
        <p:txBody>
          <a:bodyPr/>
          <a:lstStyle/>
          <a:p>
            <a:endParaRPr lang="en-US"/>
          </a:p>
        </p:txBody>
      </p:sp>
      <p:sp>
        <p:nvSpPr>
          <p:cNvPr id="8205" name="Freeform 12"/>
          <p:cNvSpPr>
            <a:spLocks/>
          </p:cNvSpPr>
          <p:nvPr/>
        </p:nvSpPr>
        <p:spPr bwMode="auto">
          <a:xfrm>
            <a:off x="4559300" y="5545137"/>
            <a:ext cx="55563" cy="215900"/>
          </a:xfrm>
          <a:custGeom>
            <a:avLst/>
            <a:gdLst>
              <a:gd name="T0" fmla="*/ 0 w 35"/>
              <a:gd name="T1" fmla="*/ 0 h 123"/>
              <a:gd name="T2" fmla="*/ 2147483647 w 35"/>
              <a:gd name="T3" fmla="*/ 0 h 123"/>
              <a:gd name="T4" fmla="*/ 2147483647 w 35"/>
              <a:gd name="T5" fmla="*/ 2147483647 h 123"/>
              <a:gd name="T6" fmla="*/ 0 w 35"/>
              <a:gd name="T7" fmla="*/ 2147483647 h 123"/>
              <a:gd name="T8" fmla="*/ 0 w 35"/>
              <a:gd name="T9" fmla="*/ 0 h 123"/>
              <a:gd name="T10" fmla="*/ 0 60000 65536"/>
              <a:gd name="T11" fmla="*/ 0 60000 65536"/>
              <a:gd name="T12" fmla="*/ 0 60000 65536"/>
              <a:gd name="T13" fmla="*/ 0 60000 65536"/>
              <a:gd name="T14" fmla="*/ 0 60000 65536"/>
              <a:gd name="T15" fmla="*/ 0 w 35"/>
              <a:gd name="T16" fmla="*/ 0 h 123"/>
              <a:gd name="T17" fmla="*/ 35 w 35"/>
              <a:gd name="T18" fmla="*/ 123 h 123"/>
            </a:gdLst>
            <a:ahLst/>
            <a:cxnLst>
              <a:cxn ang="T10">
                <a:pos x="T0" y="T1"/>
              </a:cxn>
              <a:cxn ang="T11">
                <a:pos x="T2" y="T3"/>
              </a:cxn>
              <a:cxn ang="T12">
                <a:pos x="T4" y="T5"/>
              </a:cxn>
              <a:cxn ang="T13">
                <a:pos x="T6" y="T7"/>
              </a:cxn>
              <a:cxn ang="T14">
                <a:pos x="T8" y="T9"/>
              </a:cxn>
            </a:cxnLst>
            <a:rect l="T15" t="T16" r="T17" b="T18"/>
            <a:pathLst>
              <a:path w="35" h="123">
                <a:moveTo>
                  <a:pt x="0" y="0"/>
                </a:moveTo>
                <a:lnTo>
                  <a:pt x="34" y="0"/>
                </a:lnTo>
                <a:lnTo>
                  <a:pt x="34" y="122"/>
                </a:lnTo>
                <a:lnTo>
                  <a:pt x="0" y="122"/>
                </a:lnTo>
                <a:lnTo>
                  <a:pt x="0" y="0"/>
                </a:lnTo>
              </a:path>
            </a:pathLst>
          </a:custGeom>
          <a:solidFill>
            <a:srgbClr val="676767"/>
          </a:solidFill>
          <a:ln w="12700" cap="rnd">
            <a:solidFill>
              <a:srgbClr val="000000"/>
            </a:solidFill>
            <a:round/>
            <a:headEnd/>
            <a:tailEnd/>
          </a:ln>
        </p:spPr>
        <p:txBody>
          <a:bodyPr/>
          <a:lstStyle/>
          <a:p>
            <a:endParaRPr lang="en-US"/>
          </a:p>
        </p:txBody>
      </p:sp>
      <p:sp>
        <p:nvSpPr>
          <p:cNvPr id="8206" name="Freeform 13"/>
          <p:cNvSpPr>
            <a:spLocks/>
          </p:cNvSpPr>
          <p:nvPr/>
        </p:nvSpPr>
        <p:spPr bwMode="auto">
          <a:xfrm>
            <a:off x="4613275" y="5527675"/>
            <a:ext cx="36513" cy="231775"/>
          </a:xfrm>
          <a:custGeom>
            <a:avLst/>
            <a:gdLst>
              <a:gd name="T0" fmla="*/ 0 w 23"/>
              <a:gd name="T1" fmla="*/ 2147483647 h 132"/>
              <a:gd name="T2" fmla="*/ 2147483647 w 23"/>
              <a:gd name="T3" fmla="*/ 0 h 132"/>
              <a:gd name="T4" fmla="*/ 2147483647 w 23"/>
              <a:gd name="T5" fmla="*/ 2147483647 h 132"/>
              <a:gd name="T6" fmla="*/ 0 w 23"/>
              <a:gd name="T7" fmla="*/ 2147483647 h 132"/>
              <a:gd name="T8" fmla="*/ 0 w 23"/>
              <a:gd name="T9" fmla="*/ 2147483647 h 132"/>
              <a:gd name="T10" fmla="*/ 0 60000 65536"/>
              <a:gd name="T11" fmla="*/ 0 60000 65536"/>
              <a:gd name="T12" fmla="*/ 0 60000 65536"/>
              <a:gd name="T13" fmla="*/ 0 60000 65536"/>
              <a:gd name="T14" fmla="*/ 0 60000 65536"/>
              <a:gd name="T15" fmla="*/ 0 w 23"/>
              <a:gd name="T16" fmla="*/ 0 h 132"/>
              <a:gd name="T17" fmla="*/ 23 w 23"/>
              <a:gd name="T18" fmla="*/ 132 h 132"/>
            </a:gdLst>
            <a:ahLst/>
            <a:cxnLst>
              <a:cxn ang="T10">
                <a:pos x="T0" y="T1"/>
              </a:cxn>
              <a:cxn ang="T11">
                <a:pos x="T2" y="T3"/>
              </a:cxn>
              <a:cxn ang="T12">
                <a:pos x="T4" y="T5"/>
              </a:cxn>
              <a:cxn ang="T13">
                <a:pos x="T6" y="T7"/>
              </a:cxn>
              <a:cxn ang="T14">
                <a:pos x="T8" y="T9"/>
              </a:cxn>
            </a:cxnLst>
            <a:rect l="T15" t="T16" r="T17" b="T18"/>
            <a:pathLst>
              <a:path w="23" h="132">
                <a:moveTo>
                  <a:pt x="0" y="18"/>
                </a:moveTo>
                <a:lnTo>
                  <a:pt x="22" y="0"/>
                </a:lnTo>
                <a:lnTo>
                  <a:pt x="22" y="113"/>
                </a:lnTo>
                <a:lnTo>
                  <a:pt x="0" y="131"/>
                </a:lnTo>
                <a:lnTo>
                  <a:pt x="0" y="18"/>
                </a:lnTo>
              </a:path>
            </a:pathLst>
          </a:custGeom>
          <a:solidFill>
            <a:srgbClr val="808080"/>
          </a:solidFill>
          <a:ln w="12700" cap="rnd">
            <a:solidFill>
              <a:srgbClr val="000000"/>
            </a:solidFill>
            <a:round/>
            <a:headEnd/>
            <a:tailEnd/>
          </a:ln>
        </p:spPr>
        <p:txBody>
          <a:bodyPr/>
          <a:lstStyle/>
          <a:p>
            <a:endParaRPr lang="en-US"/>
          </a:p>
        </p:txBody>
      </p:sp>
      <p:sp>
        <p:nvSpPr>
          <p:cNvPr id="8207" name="Freeform 14"/>
          <p:cNvSpPr>
            <a:spLocks/>
          </p:cNvSpPr>
          <p:nvPr/>
        </p:nvSpPr>
        <p:spPr bwMode="auto">
          <a:xfrm>
            <a:off x="4637088" y="5575300"/>
            <a:ext cx="36512" cy="247650"/>
          </a:xfrm>
          <a:custGeom>
            <a:avLst/>
            <a:gdLst>
              <a:gd name="T0" fmla="*/ 0 w 22"/>
              <a:gd name="T1" fmla="*/ 0 h 141"/>
              <a:gd name="T2" fmla="*/ 2147483647 w 22"/>
              <a:gd name="T3" fmla="*/ 2147483647 h 141"/>
              <a:gd name="T4" fmla="*/ 2147483647 w 22"/>
              <a:gd name="T5" fmla="*/ 2147483647 h 141"/>
              <a:gd name="T6" fmla="*/ 0 w 22"/>
              <a:gd name="T7" fmla="*/ 2147483647 h 141"/>
              <a:gd name="T8" fmla="*/ 0 w 22"/>
              <a:gd name="T9" fmla="*/ 0 h 141"/>
              <a:gd name="T10" fmla="*/ 0 60000 65536"/>
              <a:gd name="T11" fmla="*/ 0 60000 65536"/>
              <a:gd name="T12" fmla="*/ 0 60000 65536"/>
              <a:gd name="T13" fmla="*/ 0 60000 65536"/>
              <a:gd name="T14" fmla="*/ 0 60000 65536"/>
              <a:gd name="T15" fmla="*/ 0 w 22"/>
              <a:gd name="T16" fmla="*/ 0 h 141"/>
              <a:gd name="T17" fmla="*/ 22 w 22"/>
              <a:gd name="T18" fmla="*/ 141 h 141"/>
            </a:gdLst>
            <a:ahLst/>
            <a:cxnLst>
              <a:cxn ang="T10">
                <a:pos x="T0" y="T1"/>
              </a:cxn>
              <a:cxn ang="T11">
                <a:pos x="T2" y="T3"/>
              </a:cxn>
              <a:cxn ang="T12">
                <a:pos x="T4" y="T5"/>
              </a:cxn>
              <a:cxn ang="T13">
                <a:pos x="T6" y="T7"/>
              </a:cxn>
              <a:cxn ang="T14">
                <a:pos x="T8" y="T9"/>
              </a:cxn>
            </a:cxnLst>
            <a:rect l="T15" t="T16" r="T17" b="T18"/>
            <a:pathLst>
              <a:path w="22" h="141">
                <a:moveTo>
                  <a:pt x="0" y="0"/>
                </a:moveTo>
                <a:lnTo>
                  <a:pt x="21" y="17"/>
                </a:lnTo>
                <a:lnTo>
                  <a:pt x="21" y="140"/>
                </a:lnTo>
                <a:lnTo>
                  <a:pt x="0" y="118"/>
                </a:lnTo>
                <a:lnTo>
                  <a:pt x="0" y="0"/>
                </a:lnTo>
              </a:path>
            </a:pathLst>
          </a:custGeom>
          <a:solidFill>
            <a:srgbClr val="60C000"/>
          </a:solidFill>
          <a:ln w="12700" cap="rnd">
            <a:solidFill>
              <a:srgbClr val="000000"/>
            </a:solidFill>
            <a:round/>
            <a:headEnd/>
            <a:tailEnd/>
          </a:ln>
        </p:spPr>
        <p:txBody>
          <a:bodyPr/>
          <a:lstStyle/>
          <a:p>
            <a:endParaRPr lang="en-US"/>
          </a:p>
        </p:txBody>
      </p:sp>
      <p:sp>
        <p:nvSpPr>
          <p:cNvPr id="8208" name="Freeform 15"/>
          <p:cNvSpPr>
            <a:spLocks/>
          </p:cNvSpPr>
          <p:nvPr/>
        </p:nvSpPr>
        <p:spPr bwMode="auto">
          <a:xfrm>
            <a:off x="4646613" y="5607050"/>
            <a:ext cx="34925" cy="220662"/>
          </a:xfrm>
          <a:custGeom>
            <a:avLst/>
            <a:gdLst>
              <a:gd name="T0" fmla="*/ 0 w 22"/>
              <a:gd name="T1" fmla="*/ 0 h 126"/>
              <a:gd name="T2" fmla="*/ 2147483647 w 22"/>
              <a:gd name="T3" fmla="*/ 2147483647 h 126"/>
              <a:gd name="T4" fmla="*/ 2147483647 w 22"/>
              <a:gd name="T5" fmla="*/ 2147483647 h 126"/>
              <a:gd name="T6" fmla="*/ 0 w 22"/>
              <a:gd name="T7" fmla="*/ 2147483647 h 126"/>
              <a:gd name="T8" fmla="*/ 0 w 22"/>
              <a:gd name="T9" fmla="*/ 0 h 126"/>
              <a:gd name="T10" fmla="*/ 0 60000 65536"/>
              <a:gd name="T11" fmla="*/ 0 60000 65536"/>
              <a:gd name="T12" fmla="*/ 0 60000 65536"/>
              <a:gd name="T13" fmla="*/ 0 60000 65536"/>
              <a:gd name="T14" fmla="*/ 0 60000 65536"/>
              <a:gd name="T15" fmla="*/ 0 w 22"/>
              <a:gd name="T16" fmla="*/ 0 h 126"/>
              <a:gd name="T17" fmla="*/ 22 w 22"/>
              <a:gd name="T18" fmla="*/ 126 h 126"/>
            </a:gdLst>
            <a:ahLst/>
            <a:cxnLst>
              <a:cxn ang="T10">
                <a:pos x="T0" y="T1"/>
              </a:cxn>
              <a:cxn ang="T11">
                <a:pos x="T2" y="T3"/>
              </a:cxn>
              <a:cxn ang="T12">
                <a:pos x="T4" y="T5"/>
              </a:cxn>
              <a:cxn ang="T13">
                <a:pos x="T6" y="T7"/>
              </a:cxn>
              <a:cxn ang="T14">
                <a:pos x="T8" y="T9"/>
              </a:cxn>
            </a:cxnLst>
            <a:rect l="T15" t="T16" r="T17" b="T18"/>
            <a:pathLst>
              <a:path w="22" h="126">
                <a:moveTo>
                  <a:pt x="0" y="0"/>
                </a:moveTo>
                <a:lnTo>
                  <a:pt x="21" y="5"/>
                </a:lnTo>
                <a:lnTo>
                  <a:pt x="21" y="125"/>
                </a:lnTo>
                <a:lnTo>
                  <a:pt x="0" y="120"/>
                </a:lnTo>
                <a:lnTo>
                  <a:pt x="0" y="0"/>
                </a:lnTo>
              </a:path>
            </a:pathLst>
          </a:custGeom>
          <a:solidFill>
            <a:srgbClr val="676767"/>
          </a:solidFill>
          <a:ln w="12700" cap="rnd">
            <a:solidFill>
              <a:srgbClr val="000000"/>
            </a:solidFill>
            <a:round/>
            <a:headEnd/>
            <a:tailEnd/>
          </a:ln>
        </p:spPr>
        <p:txBody>
          <a:bodyPr/>
          <a:lstStyle/>
          <a:p>
            <a:endParaRPr lang="en-US"/>
          </a:p>
        </p:txBody>
      </p:sp>
      <p:sp>
        <p:nvSpPr>
          <p:cNvPr id="8209" name="Freeform 16"/>
          <p:cNvSpPr>
            <a:spLocks/>
          </p:cNvSpPr>
          <p:nvPr/>
        </p:nvSpPr>
        <p:spPr bwMode="auto">
          <a:xfrm>
            <a:off x="4676775" y="5613400"/>
            <a:ext cx="34925" cy="263525"/>
          </a:xfrm>
          <a:custGeom>
            <a:avLst/>
            <a:gdLst>
              <a:gd name="T0" fmla="*/ 0 w 21"/>
              <a:gd name="T1" fmla="*/ 0 h 150"/>
              <a:gd name="T2" fmla="*/ 2147483647 w 21"/>
              <a:gd name="T3" fmla="*/ 2147483647 h 150"/>
              <a:gd name="T4" fmla="*/ 2147483647 w 21"/>
              <a:gd name="T5" fmla="*/ 2147483647 h 150"/>
              <a:gd name="T6" fmla="*/ 0 w 21"/>
              <a:gd name="T7" fmla="*/ 2147483647 h 150"/>
              <a:gd name="T8" fmla="*/ 0 w 21"/>
              <a:gd name="T9" fmla="*/ 0 h 150"/>
              <a:gd name="T10" fmla="*/ 0 60000 65536"/>
              <a:gd name="T11" fmla="*/ 0 60000 65536"/>
              <a:gd name="T12" fmla="*/ 0 60000 65536"/>
              <a:gd name="T13" fmla="*/ 0 60000 65536"/>
              <a:gd name="T14" fmla="*/ 0 60000 65536"/>
              <a:gd name="T15" fmla="*/ 0 w 21"/>
              <a:gd name="T16" fmla="*/ 0 h 150"/>
              <a:gd name="T17" fmla="*/ 21 w 21"/>
              <a:gd name="T18" fmla="*/ 150 h 150"/>
            </a:gdLst>
            <a:ahLst/>
            <a:cxnLst>
              <a:cxn ang="T10">
                <a:pos x="T0" y="T1"/>
              </a:cxn>
              <a:cxn ang="T11">
                <a:pos x="T2" y="T3"/>
              </a:cxn>
              <a:cxn ang="T12">
                <a:pos x="T4" y="T5"/>
              </a:cxn>
              <a:cxn ang="T13">
                <a:pos x="T6" y="T7"/>
              </a:cxn>
              <a:cxn ang="T14">
                <a:pos x="T8" y="T9"/>
              </a:cxn>
            </a:cxnLst>
            <a:rect l="T15" t="T16" r="T17" b="T18"/>
            <a:pathLst>
              <a:path w="21" h="150">
                <a:moveTo>
                  <a:pt x="0" y="0"/>
                </a:moveTo>
                <a:lnTo>
                  <a:pt x="20" y="30"/>
                </a:lnTo>
                <a:lnTo>
                  <a:pt x="20" y="149"/>
                </a:lnTo>
                <a:lnTo>
                  <a:pt x="0" y="118"/>
                </a:lnTo>
                <a:lnTo>
                  <a:pt x="0" y="0"/>
                </a:lnTo>
              </a:path>
            </a:pathLst>
          </a:custGeom>
          <a:solidFill>
            <a:srgbClr val="676767"/>
          </a:solidFill>
          <a:ln w="12700" cap="rnd">
            <a:solidFill>
              <a:srgbClr val="000000"/>
            </a:solidFill>
            <a:round/>
            <a:headEnd/>
            <a:tailEnd/>
          </a:ln>
        </p:spPr>
        <p:txBody>
          <a:bodyPr/>
          <a:lstStyle/>
          <a:p>
            <a:endParaRPr lang="en-US"/>
          </a:p>
        </p:txBody>
      </p:sp>
      <p:sp>
        <p:nvSpPr>
          <p:cNvPr id="8210" name="Freeform 17"/>
          <p:cNvSpPr>
            <a:spLocks/>
          </p:cNvSpPr>
          <p:nvPr/>
        </p:nvSpPr>
        <p:spPr bwMode="auto">
          <a:xfrm>
            <a:off x="4552950" y="5643562"/>
            <a:ext cx="57150" cy="227013"/>
          </a:xfrm>
          <a:custGeom>
            <a:avLst/>
            <a:gdLst>
              <a:gd name="T0" fmla="*/ 0 w 36"/>
              <a:gd name="T1" fmla="*/ 2147483647 h 129"/>
              <a:gd name="T2" fmla="*/ 2147483647 w 36"/>
              <a:gd name="T3" fmla="*/ 0 h 129"/>
              <a:gd name="T4" fmla="*/ 2147483647 w 36"/>
              <a:gd name="T5" fmla="*/ 2147483647 h 129"/>
              <a:gd name="T6" fmla="*/ 0 w 36"/>
              <a:gd name="T7" fmla="*/ 2147483647 h 129"/>
              <a:gd name="T8" fmla="*/ 0 w 36"/>
              <a:gd name="T9" fmla="*/ 2147483647 h 129"/>
              <a:gd name="T10" fmla="*/ 0 60000 65536"/>
              <a:gd name="T11" fmla="*/ 0 60000 65536"/>
              <a:gd name="T12" fmla="*/ 0 60000 65536"/>
              <a:gd name="T13" fmla="*/ 0 60000 65536"/>
              <a:gd name="T14" fmla="*/ 0 60000 65536"/>
              <a:gd name="T15" fmla="*/ 0 w 36"/>
              <a:gd name="T16" fmla="*/ 0 h 129"/>
              <a:gd name="T17" fmla="*/ 36 w 36"/>
              <a:gd name="T18" fmla="*/ 129 h 129"/>
            </a:gdLst>
            <a:ahLst/>
            <a:cxnLst>
              <a:cxn ang="T10">
                <a:pos x="T0" y="T1"/>
              </a:cxn>
              <a:cxn ang="T11">
                <a:pos x="T2" y="T3"/>
              </a:cxn>
              <a:cxn ang="T12">
                <a:pos x="T4" y="T5"/>
              </a:cxn>
              <a:cxn ang="T13">
                <a:pos x="T6" y="T7"/>
              </a:cxn>
              <a:cxn ang="T14">
                <a:pos x="T8" y="T9"/>
              </a:cxn>
            </a:cxnLst>
            <a:rect l="T15" t="T16" r="T17" b="T18"/>
            <a:pathLst>
              <a:path w="36" h="129">
                <a:moveTo>
                  <a:pt x="0" y="8"/>
                </a:moveTo>
                <a:lnTo>
                  <a:pt x="35" y="0"/>
                </a:lnTo>
                <a:lnTo>
                  <a:pt x="35" y="122"/>
                </a:lnTo>
                <a:lnTo>
                  <a:pt x="0" y="128"/>
                </a:lnTo>
                <a:lnTo>
                  <a:pt x="0" y="8"/>
                </a:lnTo>
              </a:path>
            </a:pathLst>
          </a:custGeom>
          <a:solidFill>
            <a:srgbClr val="808080"/>
          </a:solidFill>
          <a:ln w="12700" cap="rnd">
            <a:solidFill>
              <a:srgbClr val="000000"/>
            </a:solidFill>
            <a:round/>
            <a:headEnd/>
            <a:tailEnd/>
          </a:ln>
        </p:spPr>
        <p:txBody>
          <a:bodyPr/>
          <a:lstStyle/>
          <a:p>
            <a:endParaRPr lang="en-US"/>
          </a:p>
        </p:txBody>
      </p:sp>
      <p:sp>
        <p:nvSpPr>
          <p:cNvPr id="8211" name="Freeform 18"/>
          <p:cNvSpPr>
            <a:spLocks/>
          </p:cNvSpPr>
          <p:nvPr/>
        </p:nvSpPr>
        <p:spPr bwMode="auto">
          <a:xfrm>
            <a:off x="4537075" y="5610225"/>
            <a:ext cx="34925" cy="255587"/>
          </a:xfrm>
          <a:custGeom>
            <a:avLst/>
            <a:gdLst>
              <a:gd name="T0" fmla="*/ 0 w 22"/>
              <a:gd name="T1" fmla="*/ 0 h 145"/>
              <a:gd name="T2" fmla="*/ 2147483647 w 22"/>
              <a:gd name="T3" fmla="*/ 2147483647 h 145"/>
              <a:gd name="T4" fmla="*/ 2147483647 w 22"/>
              <a:gd name="T5" fmla="*/ 2147483647 h 145"/>
              <a:gd name="T6" fmla="*/ 0 w 22"/>
              <a:gd name="T7" fmla="*/ 2147483647 h 145"/>
              <a:gd name="T8" fmla="*/ 0 w 22"/>
              <a:gd name="T9" fmla="*/ 0 h 145"/>
              <a:gd name="T10" fmla="*/ 0 60000 65536"/>
              <a:gd name="T11" fmla="*/ 0 60000 65536"/>
              <a:gd name="T12" fmla="*/ 0 60000 65536"/>
              <a:gd name="T13" fmla="*/ 0 60000 65536"/>
              <a:gd name="T14" fmla="*/ 0 60000 65536"/>
              <a:gd name="T15" fmla="*/ 0 w 22"/>
              <a:gd name="T16" fmla="*/ 0 h 145"/>
              <a:gd name="T17" fmla="*/ 22 w 22"/>
              <a:gd name="T18" fmla="*/ 145 h 145"/>
            </a:gdLst>
            <a:ahLst/>
            <a:cxnLst>
              <a:cxn ang="T10">
                <a:pos x="T0" y="T1"/>
              </a:cxn>
              <a:cxn ang="T11">
                <a:pos x="T2" y="T3"/>
              </a:cxn>
              <a:cxn ang="T12">
                <a:pos x="T4" y="T5"/>
              </a:cxn>
              <a:cxn ang="T13">
                <a:pos x="T6" y="T7"/>
              </a:cxn>
              <a:cxn ang="T14">
                <a:pos x="T8" y="T9"/>
              </a:cxn>
            </a:cxnLst>
            <a:rect l="T15" t="T16" r="T17" b="T18"/>
            <a:pathLst>
              <a:path w="22" h="145">
                <a:moveTo>
                  <a:pt x="0" y="0"/>
                </a:moveTo>
                <a:lnTo>
                  <a:pt x="21" y="29"/>
                </a:lnTo>
                <a:lnTo>
                  <a:pt x="21" y="144"/>
                </a:lnTo>
                <a:lnTo>
                  <a:pt x="0" y="115"/>
                </a:lnTo>
                <a:lnTo>
                  <a:pt x="0" y="0"/>
                </a:lnTo>
              </a:path>
            </a:pathLst>
          </a:custGeom>
          <a:solidFill>
            <a:srgbClr val="919191"/>
          </a:solidFill>
          <a:ln w="12700" cap="rnd">
            <a:solidFill>
              <a:srgbClr val="000000"/>
            </a:solidFill>
            <a:round/>
            <a:headEnd/>
            <a:tailEnd/>
          </a:ln>
        </p:spPr>
        <p:txBody>
          <a:bodyPr/>
          <a:lstStyle/>
          <a:p>
            <a:endParaRPr lang="en-US"/>
          </a:p>
        </p:txBody>
      </p:sp>
      <p:sp>
        <p:nvSpPr>
          <p:cNvPr id="8212" name="Freeform 19"/>
          <p:cNvSpPr>
            <a:spLocks/>
          </p:cNvSpPr>
          <p:nvPr/>
        </p:nvSpPr>
        <p:spPr bwMode="auto">
          <a:xfrm>
            <a:off x="4621213" y="5692775"/>
            <a:ext cx="30162" cy="241300"/>
          </a:xfrm>
          <a:custGeom>
            <a:avLst/>
            <a:gdLst>
              <a:gd name="T0" fmla="*/ 0 w 20"/>
              <a:gd name="T1" fmla="*/ 0 h 137"/>
              <a:gd name="T2" fmla="*/ 2147483647 w 20"/>
              <a:gd name="T3" fmla="*/ 2147483647 h 137"/>
              <a:gd name="T4" fmla="*/ 2147483647 w 20"/>
              <a:gd name="T5" fmla="*/ 2147483647 h 137"/>
              <a:gd name="T6" fmla="*/ 0 w 20"/>
              <a:gd name="T7" fmla="*/ 2147483647 h 137"/>
              <a:gd name="T8" fmla="*/ 0 w 20"/>
              <a:gd name="T9" fmla="*/ 0 h 137"/>
              <a:gd name="T10" fmla="*/ 0 60000 65536"/>
              <a:gd name="T11" fmla="*/ 0 60000 65536"/>
              <a:gd name="T12" fmla="*/ 0 60000 65536"/>
              <a:gd name="T13" fmla="*/ 0 60000 65536"/>
              <a:gd name="T14" fmla="*/ 0 60000 65536"/>
              <a:gd name="T15" fmla="*/ 0 w 20"/>
              <a:gd name="T16" fmla="*/ 0 h 137"/>
              <a:gd name="T17" fmla="*/ 20 w 20"/>
              <a:gd name="T18" fmla="*/ 137 h 137"/>
            </a:gdLst>
            <a:ahLst/>
            <a:cxnLst>
              <a:cxn ang="T10">
                <a:pos x="T0" y="T1"/>
              </a:cxn>
              <a:cxn ang="T11">
                <a:pos x="T2" y="T3"/>
              </a:cxn>
              <a:cxn ang="T12">
                <a:pos x="T4" y="T5"/>
              </a:cxn>
              <a:cxn ang="T13">
                <a:pos x="T6" y="T7"/>
              </a:cxn>
              <a:cxn ang="T14">
                <a:pos x="T8" y="T9"/>
              </a:cxn>
            </a:cxnLst>
            <a:rect l="T15" t="T16" r="T17" b="T18"/>
            <a:pathLst>
              <a:path w="20" h="137">
                <a:moveTo>
                  <a:pt x="0" y="0"/>
                </a:moveTo>
                <a:lnTo>
                  <a:pt x="19" y="17"/>
                </a:lnTo>
                <a:lnTo>
                  <a:pt x="19" y="136"/>
                </a:lnTo>
                <a:lnTo>
                  <a:pt x="0" y="118"/>
                </a:lnTo>
                <a:lnTo>
                  <a:pt x="0" y="0"/>
                </a:lnTo>
              </a:path>
            </a:pathLst>
          </a:custGeom>
          <a:solidFill>
            <a:srgbClr val="808080"/>
          </a:solidFill>
          <a:ln w="12700" cap="rnd">
            <a:solidFill>
              <a:srgbClr val="000000"/>
            </a:solidFill>
            <a:round/>
            <a:headEnd/>
            <a:tailEnd/>
          </a:ln>
        </p:spPr>
        <p:txBody>
          <a:bodyPr/>
          <a:lstStyle/>
          <a:p>
            <a:endParaRPr lang="en-US"/>
          </a:p>
        </p:txBody>
      </p:sp>
      <p:sp>
        <p:nvSpPr>
          <p:cNvPr id="8213" name="Freeform 20"/>
          <p:cNvSpPr>
            <a:spLocks/>
          </p:cNvSpPr>
          <p:nvPr/>
        </p:nvSpPr>
        <p:spPr bwMode="auto">
          <a:xfrm>
            <a:off x="4637088" y="5715000"/>
            <a:ext cx="36512" cy="219075"/>
          </a:xfrm>
          <a:custGeom>
            <a:avLst/>
            <a:gdLst>
              <a:gd name="T0" fmla="*/ 0 w 22"/>
              <a:gd name="T1" fmla="*/ 2147483647 h 124"/>
              <a:gd name="T2" fmla="*/ 2147483647 w 22"/>
              <a:gd name="T3" fmla="*/ 0 h 124"/>
              <a:gd name="T4" fmla="*/ 2147483647 w 22"/>
              <a:gd name="T5" fmla="*/ 2147483647 h 124"/>
              <a:gd name="T6" fmla="*/ 0 w 22"/>
              <a:gd name="T7" fmla="*/ 2147483647 h 124"/>
              <a:gd name="T8" fmla="*/ 0 w 22"/>
              <a:gd name="T9" fmla="*/ 2147483647 h 124"/>
              <a:gd name="T10" fmla="*/ 0 60000 65536"/>
              <a:gd name="T11" fmla="*/ 0 60000 65536"/>
              <a:gd name="T12" fmla="*/ 0 60000 65536"/>
              <a:gd name="T13" fmla="*/ 0 60000 65536"/>
              <a:gd name="T14" fmla="*/ 0 60000 65536"/>
              <a:gd name="T15" fmla="*/ 0 w 22"/>
              <a:gd name="T16" fmla="*/ 0 h 124"/>
              <a:gd name="T17" fmla="*/ 22 w 22"/>
              <a:gd name="T18" fmla="*/ 124 h 124"/>
            </a:gdLst>
            <a:ahLst/>
            <a:cxnLst>
              <a:cxn ang="T10">
                <a:pos x="T0" y="T1"/>
              </a:cxn>
              <a:cxn ang="T11">
                <a:pos x="T2" y="T3"/>
              </a:cxn>
              <a:cxn ang="T12">
                <a:pos x="T4" y="T5"/>
              </a:cxn>
              <a:cxn ang="T13">
                <a:pos x="T6" y="T7"/>
              </a:cxn>
              <a:cxn ang="T14">
                <a:pos x="T8" y="T9"/>
              </a:cxn>
            </a:cxnLst>
            <a:rect l="T15" t="T16" r="T17" b="T18"/>
            <a:pathLst>
              <a:path w="22" h="124">
                <a:moveTo>
                  <a:pt x="0" y="4"/>
                </a:moveTo>
                <a:lnTo>
                  <a:pt x="21" y="0"/>
                </a:lnTo>
                <a:lnTo>
                  <a:pt x="21" y="119"/>
                </a:lnTo>
                <a:lnTo>
                  <a:pt x="0" y="123"/>
                </a:lnTo>
                <a:lnTo>
                  <a:pt x="0" y="4"/>
                </a:lnTo>
              </a:path>
            </a:pathLst>
          </a:custGeom>
          <a:solidFill>
            <a:srgbClr val="808080"/>
          </a:solidFill>
          <a:ln w="12700" cap="rnd">
            <a:solidFill>
              <a:srgbClr val="000000"/>
            </a:solidFill>
            <a:round/>
            <a:headEnd/>
            <a:tailEnd/>
          </a:ln>
        </p:spPr>
        <p:txBody>
          <a:bodyPr/>
          <a:lstStyle/>
          <a:p>
            <a:endParaRPr lang="en-US"/>
          </a:p>
        </p:txBody>
      </p:sp>
      <p:sp>
        <p:nvSpPr>
          <p:cNvPr id="8214" name="Freeform 21"/>
          <p:cNvSpPr>
            <a:spLocks/>
          </p:cNvSpPr>
          <p:nvPr/>
        </p:nvSpPr>
        <p:spPr bwMode="auto">
          <a:xfrm>
            <a:off x="4735513" y="5826125"/>
            <a:ext cx="39687" cy="388937"/>
          </a:xfrm>
          <a:custGeom>
            <a:avLst/>
            <a:gdLst>
              <a:gd name="T0" fmla="*/ 0 w 25"/>
              <a:gd name="T1" fmla="*/ 0 h 221"/>
              <a:gd name="T2" fmla="*/ 2147483647 w 25"/>
              <a:gd name="T3" fmla="*/ 2147483647 h 221"/>
              <a:gd name="T4" fmla="*/ 2147483647 w 25"/>
              <a:gd name="T5" fmla="*/ 2147483647 h 221"/>
              <a:gd name="T6" fmla="*/ 2147483647 w 25"/>
              <a:gd name="T7" fmla="*/ 2147483647 h 221"/>
              <a:gd name="T8" fmla="*/ 2147483647 w 25"/>
              <a:gd name="T9" fmla="*/ 2147483647 h 221"/>
              <a:gd name="T10" fmla="*/ 0 w 25"/>
              <a:gd name="T11" fmla="*/ 2147483647 h 221"/>
              <a:gd name="T12" fmla="*/ 0 w 25"/>
              <a:gd name="T13" fmla="*/ 0 h 221"/>
              <a:gd name="T14" fmla="*/ 0 60000 65536"/>
              <a:gd name="T15" fmla="*/ 0 60000 65536"/>
              <a:gd name="T16" fmla="*/ 0 60000 65536"/>
              <a:gd name="T17" fmla="*/ 0 60000 65536"/>
              <a:gd name="T18" fmla="*/ 0 60000 65536"/>
              <a:gd name="T19" fmla="*/ 0 60000 65536"/>
              <a:gd name="T20" fmla="*/ 0 60000 65536"/>
              <a:gd name="T21" fmla="*/ 0 w 25"/>
              <a:gd name="T22" fmla="*/ 0 h 221"/>
              <a:gd name="T23" fmla="*/ 25 w 25"/>
              <a:gd name="T24" fmla="*/ 221 h 2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221">
                <a:moveTo>
                  <a:pt x="0" y="0"/>
                </a:moveTo>
                <a:lnTo>
                  <a:pt x="22" y="34"/>
                </a:lnTo>
                <a:lnTo>
                  <a:pt x="24" y="98"/>
                </a:lnTo>
                <a:lnTo>
                  <a:pt x="24" y="220"/>
                </a:lnTo>
                <a:lnTo>
                  <a:pt x="20" y="154"/>
                </a:lnTo>
                <a:lnTo>
                  <a:pt x="0" y="119"/>
                </a:lnTo>
                <a:lnTo>
                  <a:pt x="0" y="0"/>
                </a:lnTo>
              </a:path>
            </a:pathLst>
          </a:custGeom>
          <a:solidFill>
            <a:srgbClr val="919191"/>
          </a:solidFill>
          <a:ln w="12700" cap="rnd">
            <a:solidFill>
              <a:srgbClr val="000000"/>
            </a:solidFill>
            <a:round/>
            <a:headEnd/>
            <a:tailEnd/>
          </a:ln>
        </p:spPr>
        <p:txBody>
          <a:bodyPr/>
          <a:lstStyle/>
          <a:p>
            <a:endParaRPr lang="en-US"/>
          </a:p>
        </p:txBody>
      </p:sp>
      <p:sp>
        <p:nvSpPr>
          <p:cNvPr id="8215" name="Freeform 22"/>
          <p:cNvSpPr>
            <a:spLocks/>
          </p:cNvSpPr>
          <p:nvPr/>
        </p:nvSpPr>
        <p:spPr bwMode="auto">
          <a:xfrm>
            <a:off x="4775200" y="6000750"/>
            <a:ext cx="66675" cy="244475"/>
          </a:xfrm>
          <a:custGeom>
            <a:avLst/>
            <a:gdLst>
              <a:gd name="T0" fmla="*/ 0 w 43"/>
              <a:gd name="T1" fmla="*/ 0 h 139"/>
              <a:gd name="T2" fmla="*/ 2147483647 w 43"/>
              <a:gd name="T3" fmla="*/ 2147483647 h 139"/>
              <a:gd name="T4" fmla="*/ 2147483647 w 43"/>
              <a:gd name="T5" fmla="*/ 2147483647 h 139"/>
              <a:gd name="T6" fmla="*/ 0 w 43"/>
              <a:gd name="T7" fmla="*/ 2147483647 h 139"/>
              <a:gd name="T8" fmla="*/ 0 w 43"/>
              <a:gd name="T9" fmla="*/ 0 h 139"/>
              <a:gd name="T10" fmla="*/ 0 60000 65536"/>
              <a:gd name="T11" fmla="*/ 0 60000 65536"/>
              <a:gd name="T12" fmla="*/ 0 60000 65536"/>
              <a:gd name="T13" fmla="*/ 0 60000 65536"/>
              <a:gd name="T14" fmla="*/ 0 60000 65536"/>
              <a:gd name="T15" fmla="*/ 0 w 43"/>
              <a:gd name="T16" fmla="*/ 0 h 139"/>
              <a:gd name="T17" fmla="*/ 43 w 43"/>
              <a:gd name="T18" fmla="*/ 139 h 139"/>
            </a:gdLst>
            <a:ahLst/>
            <a:cxnLst>
              <a:cxn ang="T10">
                <a:pos x="T0" y="T1"/>
              </a:cxn>
              <a:cxn ang="T11">
                <a:pos x="T2" y="T3"/>
              </a:cxn>
              <a:cxn ang="T12">
                <a:pos x="T4" y="T5"/>
              </a:cxn>
              <a:cxn ang="T13">
                <a:pos x="T6" y="T7"/>
              </a:cxn>
              <a:cxn ang="T14">
                <a:pos x="T8" y="T9"/>
              </a:cxn>
            </a:cxnLst>
            <a:rect l="T15" t="T16" r="T17" b="T18"/>
            <a:pathLst>
              <a:path w="43" h="139">
                <a:moveTo>
                  <a:pt x="0" y="0"/>
                </a:moveTo>
                <a:lnTo>
                  <a:pt x="42" y="18"/>
                </a:lnTo>
                <a:lnTo>
                  <a:pt x="42" y="138"/>
                </a:lnTo>
                <a:lnTo>
                  <a:pt x="0" y="120"/>
                </a:lnTo>
                <a:lnTo>
                  <a:pt x="0" y="0"/>
                </a:lnTo>
              </a:path>
            </a:pathLst>
          </a:custGeom>
          <a:solidFill>
            <a:srgbClr val="808080"/>
          </a:solidFill>
          <a:ln w="12700" cap="rnd">
            <a:solidFill>
              <a:srgbClr val="000000"/>
            </a:solidFill>
            <a:round/>
            <a:headEnd/>
            <a:tailEnd/>
          </a:ln>
        </p:spPr>
        <p:txBody>
          <a:bodyPr/>
          <a:lstStyle/>
          <a:p>
            <a:endParaRPr lang="en-US"/>
          </a:p>
        </p:txBody>
      </p:sp>
      <p:sp>
        <p:nvSpPr>
          <p:cNvPr id="8216" name="Freeform 23"/>
          <p:cNvSpPr>
            <a:spLocks/>
          </p:cNvSpPr>
          <p:nvPr/>
        </p:nvSpPr>
        <p:spPr bwMode="auto">
          <a:xfrm>
            <a:off x="4840288" y="5969000"/>
            <a:ext cx="36512" cy="276225"/>
          </a:xfrm>
          <a:custGeom>
            <a:avLst/>
            <a:gdLst>
              <a:gd name="T0" fmla="*/ 0 w 22"/>
              <a:gd name="T1" fmla="*/ 2147483647 h 157"/>
              <a:gd name="T2" fmla="*/ 0 w 22"/>
              <a:gd name="T3" fmla="*/ 2147483647 h 157"/>
              <a:gd name="T4" fmla="*/ 2147483647 w 22"/>
              <a:gd name="T5" fmla="*/ 2147483647 h 157"/>
              <a:gd name="T6" fmla="*/ 2147483647 w 22"/>
              <a:gd name="T7" fmla="*/ 0 h 157"/>
              <a:gd name="T8" fmla="*/ 0 w 22"/>
              <a:gd name="T9" fmla="*/ 2147483647 h 157"/>
              <a:gd name="T10" fmla="*/ 0 60000 65536"/>
              <a:gd name="T11" fmla="*/ 0 60000 65536"/>
              <a:gd name="T12" fmla="*/ 0 60000 65536"/>
              <a:gd name="T13" fmla="*/ 0 60000 65536"/>
              <a:gd name="T14" fmla="*/ 0 60000 65536"/>
              <a:gd name="T15" fmla="*/ 0 w 22"/>
              <a:gd name="T16" fmla="*/ 0 h 157"/>
              <a:gd name="T17" fmla="*/ 22 w 22"/>
              <a:gd name="T18" fmla="*/ 157 h 157"/>
            </a:gdLst>
            <a:ahLst/>
            <a:cxnLst>
              <a:cxn ang="T10">
                <a:pos x="T0" y="T1"/>
              </a:cxn>
              <a:cxn ang="T11">
                <a:pos x="T2" y="T3"/>
              </a:cxn>
              <a:cxn ang="T12">
                <a:pos x="T4" y="T5"/>
              </a:cxn>
              <a:cxn ang="T13">
                <a:pos x="T6" y="T7"/>
              </a:cxn>
              <a:cxn ang="T14">
                <a:pos x="T8" y="T9"/>
              </a:cxn>
            </a:cxnLst>
            <a:rect l="T15" t="T16" r="T17" b="T18"/>
            <a:pathLst>
              <a:path w="22" h="157">
                <a:moveTo>
                  <a:pt x="0" y="36"/>
                </a:moveTo>
                <a:lnTo>
                  <a:pt x="0" y="156"/>
                </a:lnTo>
                <a:lnTo>
                  <a:pt x="21" y="117"/>
                </a:lnTo>
                <a:lnTo>
                  <a:pt x="21" y="0"/>
                </a:lnTo>
                <a:lnTo>
                  <a:pt x="0" y="36"/>
                </a:lnTo>
              </a:path>
            </a:pathLst>
          </a:custGeom>
          <a:solidFill>
            <a:srgbClr val="676767"/>
          </a:solidFill>
          <a:ln w="12700" cap="rnd">
            <a:solidFill>
              <a:srgbClr val="000000"/>
            </a:solidFill>
            <a:round/>
            <a:headEnd/>
            <a:tailEnd/>
          </a:ln>
        </p:spPr>
        <p:txBody>
          <a:bodyPr/>
          <a:lstStyle/>
          <a:p>
            <a:endParaRPr lang="en-US"/>
          </a:p>
        </p:txBody>
      </p:sp>
      <p:sp>
        <p:nvSpPr>
          <p:cNvPr id="8217" name="Freeform 24"/>
          <p:cNvSpPr>
            <a:spLocks/>
          </p:cNvSpPr>
          <p:nvPr/>
        </p:nvSpPr>
        <p:spPr bwMode="auto">
          <a:xfrm>
            <a:off x="4875213" y="5948362"/>
            <a:ext cx="92075" cy="228600"/>
          </a:xfrm>
          <a:custGeom>
            <a:avLst/>
            <a:gdLst>
              <a:gd name="T0" fmla="*/ 0 w 58"/>
              <a:gd name="T1" fmla="*/ 2147483647 h 130"/>
              <a:gd name="T2" fmla="*/ 2147483647 w 58"/>
              <a:gd name="T3" fmla="*/ 0 h 130"/>
              <a:gd name="T4" fmla="*/ 2147483647 w 58"/>
              <a:gd name="T5" fmla="*/ 2147483647 h 130"/>
              <a:gd name="T6" fmla="*/ 0 w 58"/>
              <a:gd name="T7" fmla="*/ 2147483647 h 130"/>
              <a:gd name="T8" fmla="*/ 0 w 58"/>
              <a:gd name="T9" fmla="*/ 2147483647 h 130"/>
              <a:gd name="T10" fmla="*/ 0 60000 65536"/>
              <a:gd name="T11" fmla="*/ 0 60000 65536"/>
              <a:gd name="T12" fmla="*/ 0 60000 65536"/>
              <a:gd name="T13" fmla="*/ 0 60000 65536"/>
              <a:gd name="T14" fmla="*/ 0 60000 65536"/>
              <a:gd name="T15" fmla="*/ 0 w 58"/>
              <a:gd name="T16" fmla="*/ 0 h 130"/>
              <a:gd name="T17" fmla="*/ 58 w 58"/>
              <a:gd name="T18" fmla="*/ 130 h 130"/>
            </a:gdLst>
            <a:ahLst/>
            <a:cxnLst>
              <a:cxn ang="T10">
                <a:pos x="T0" y="T1"/>
              </a:cxn>
              <a:cxn ang="T11">
                <a:pos x="T2" y="T3"/>
              </a:cxn>
              <a:cxn ang="T12">
                <a:pos x="T4" y="T5"/>
              </a:cxn>
              <a:cxn ang="T13">
                <a:pos x="T6" y="T7"/>
              </a:cxn>
              <a:cxn ang="T14">
                <a:pos x="T8" y="T9"/>
              </a:cxn>
            </a:cxnLst>
            <a:rect l="T15" t="T16" r="T17" b="T18"/>
            <a:pathLst>
              <a:path w="58" h="130">
                <a:moveTo>
                  <a:pt x="0" y="9"/>
                </a:moveTo>
                <a:lnTo>
                  <a:pt x="57" y="0"/>
                </a:lnTo>
                <a:lnTo>
                  <a:pt x="57" y="120"/>
                </a:lnTo>
                <a:lnTo>
                  <a:pt x="0" y="129"/>
                </a:lnTo>
                <a:lnTo>
                  <a:pt x="0" y="9"/>
                </a:lnTo>
              </a:path>
            </a:pathLst>
          </a:custGeom>
          <a:solidFill>
            <a:srgbClr val="919191"/>
          </a:solidFill>
          <a:ln w="12700" cap="rnd">
            <a:solidFill>
              <a:srgbClr val="000000"/>
            </a:solidFill>
            <a:round/>
            <a:headEnd/>
            <a:tailEnd/>
          </a:ln>
        </p:spPr>
        <p:txBody>
          <a:bodyPr/>
          <a:lstStyle/>
          <a:p>
            <a:endParaRPr lang="en-US"/>
          </a:p>
        </p:txBody>
      </p:sp>
      <p:sp>
        <p:nvSpPr>
          <p:cNvPr id="8218" name="Freeform 25"/>
          <p:cNvSpPr>
            <a:spLocks/>
          </p:cNvSpPr>
          <p:nvPr/>
        </p:nvSpPr>
        <p:spPr bwMode="auto">
          <a:xfrm>
            <a:off x="4965700" y="5873750"/>
            <a:ext cx="63500" cy="288925"/>
          </a:xfrm>
          <a:custGeom>
            <a:avLst/>
            <a:gdLst>
              <a:gd name="T0" fmla="*/ 2147483647 w 40"/>
              <a:gd name="T1" fmla="*/ 0 h 164"/>
              <a:gd name="T2" fmla="*/ 0 w 40"/>
              <a:gd name="T3" fmla="*/ 2147483647 h 164"/>
              <a:gd name="T4" fmla="*/ 0 w 40"/>
              <a:gd name="T5" fmla="*/ 2147483647 h 164"/>
              <a:gd name="T6" fmla="*/ 2147483647 w 40"/>
              <a:gd name="T7" fmla="*/ 2147483647 h 164"/>
              <a:gd name="T8" fmla="*/ 2147483647 w 40"/>
              <a:gd name="T9" fmla="*/ 0 h 164"/>
              <a:gd name="T10" fmla="*/ 0 60000 65536"/>
              <a:gd name="T11" fmla="*/ 0 60000 65536"/>
              <a:gd name="T12" fmla="*/ 0 60000 65536"/>
              <a:gd name="T13" fmla="*/ 0 60000 65536"/>
              <a:gd name="T14" fmla="*/ 0 60000 65536"/>
              <a:gd name="T15" fmla="*/ 0 w 40"/>
              <a:gd name="T16" fmla="*/ 0 h 164"/>
              <a:gd name="T17" fmla="*/ 40 w 40"/>
              <a:gd name="T18" fmla="*/ 164 h 164"/>
            </a:gdLst>
            <a:ahLst/>
            <a:cxnLst>
              <a:cxn ang="T10">
                <a:pos x="T0" y="T1"/>
              </a:cxn>
              <a:cxn ang="T11">
                <a:pos x="T2" y="T3"/>
              </a:cxn>
              <a:cxn ang="T12">
                <a:pos x="T4" y="T5"/>
              </a:cxn>
              <a:cxn ang="T13">
                <a:pos x="T6" y="T7"/>
              </a:cxn>
              <a:cxn ang="T14">
                <a:pos x="T8" y="T9"/>
              </a:cxn>
            </a:cxnLst>
            <a:rect l="T15" t="T16" r="T17" b="T18"/>
            <a:pathLst>
              <a:path w="40" h="164">
                <a:moveTo>
                  <a:pt x="39" y="0"/>
                </a:moveTo>
                <a:lnTo>
                  <a:pt x="0" y="43"/>
                </a:lnTo>
                <a:lnTo>
                  <a:pt x="0" y="163"/>
                </a:lnTo>
                <a:lnTo>
                  <a:pt x="39" y="119"/>
                </a:lnTo>
                <a:lnTo>
                  <a:pt x="39" y="0"/>
                </a:lnTo>
              </a:path>
            </a:pathLst>
          </a:custGeom>
          <a:solidFill>
            <a:srgbClr val="808080"/>
          </a:solidFill>
          <a:ln w="12700" cap="rnd">
            <a:solidFill>
              <a:srgbClr val="000000"/>
            </a:solidFill>
            <a:round/>
            <a:headEnd/>
            <a:tailEnd/>
          </a:ln>
        </p:spPr>
        <p:txBody>
          <a:bodyPr/>
          <a:lstStyle/>
          <a:p>
            <a:endParaRPr lang="en-US"/>
          </a:p>
        </p:txBody>
      </p:sp>
      <p:sp>
        <p:nvSpPr>
          <p:cNvPr id="8219" name="Freeform 26"/>
          <p:cNvSpPr>
            <a:spLocks/>
          </p:cNvSpPr>
          <p:nvPr/>
        </p:nvSpPr>
        <p:spPr bwMode="auto">
          <a:xfrm>
            <a:off x="4014788" y="5362575"/>
            <a:ext cx="76200" cy="115887"/>
          </a:xfrm>
          <a:custGeom>
            <a:avLst/>
            <a:gdLst>
              <a:gd name="T0" fmla="*/ 0 w 48"/>
              <a:gd name="T1" fmla="*/ 2147483647 h 66"/>
              <a:gd name="T2" fmla="*/ 0 w 48"/>
              <a:gd name="T3" fmla="*/ 2147483647 h 66"/>
              <a:gd name="T4" fmla="*/ 2147483647 w 48"/>
              <a:gd name="T5" fmla="*/ 0 h 66"/>
              <a:gd name="T6" fmla="*/ 2147483647 w 48"/>
              <a:gd name="T7" fmla="*/ 2147483647 h 66"/>
              <a:gd name="T8" fmla="*/ 2147483647 w 48"/>
              <a:gd name="T9" fmla="*/ 2147483647 h 66"/>
              <a:gd name="T10" fmla="*/ 0 w 48"/>
              <a:gd name="T11" fmla="*/ 2147483647 h 66"/>
              <a:gd name="T12" fmla="*/ 0 60000 65536"/>
              <a:gd name="T13" fmla="*/ 0 60000 65536"/>
              <a:gd name="T14" fmla="*/ 0 60000 65536"/>
              <a:gd name="T15" fmla="*/ 0 60000 65536"/>
              <a:gd name="T16" fmla="*/ 0 60000 65536"/>
              <a:gd name="T17" fmla="*/ 0 60000 65536"/>
              <a:gd name="T18" fmla="*/ 0 w 48"/>
              <a:gd name="T19" fmla="*/ 0 h 66"/>
              <a:gd name="T20" fmla="*/ 48 w 4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48" h="66">
                <a:moveTo>
                  <a:pt x="0" y="65"/>
                </a:moveTo>
                <a:lnTo>
                  <a:pt x="0" y="46"/>
                </a:lnTo>
                <a:lnTo>
                  <a:pt x="26" y="0"/>
                </a:lnTo>
                <a:lnTo>
                  <a:pt x="47" y="13"/>
                </a:lnTo>
                <a:lnTo>
                  <a:pt x="24" y="65"/>
                </a:lnTo>
                <a:lnTo>
                  <a:pt x="0" y="65"/>
                </a:lnTo>
              </a:path>
            </a:pathLst>
          </a:custGeom>
          <a:solidFill>
            <a:srgbClr val="FDFFB9"/>
          </a:solidFill>
          <a:ln w="12700" cap="rnd">
            <a:solidFill>
              <a:srgbClr val="000000"/>
            </a:solidFill>
            <a:round/>
            <a:headEnd/>
            <a:tailEnd/>
          </a:ln>
        </p:spPr>
        <p:txBody>
          <a:bodyPr/>
          <a:lstStyle/>
          <a:p>
            <a:endParaRPr lang="en-US"/>
          </a:p>
        </p:txBody>
      </p:sp>
      <p:sp>
        <p:nvSpPr>
          <p:cNvPr id="8220" name="Freeform 27"/>
          <p:cNvSpPr>
            <a:spLocks/>
          </p:cNvSpPr>
          <p:nvPr/>
        </p:nvSpPr>
        <p:spPr bwMode="auto">
          <a:xfrm>
            <a:off x="4122738" y="5267325"/>
            <a:ext cx="147637" cy="142875"/>
          </a:xfrm>
          <a:custGeom>
            <a:avLst/>
            <a:gdLst>
              <a:gd name="T0" fmla="*/ 2147483647 w 93"/>
              <a:gd name="T1" fmla="*/ 2147483647 h 81"/>
              <a:gd name="T2" fmla="*/ 0 w 93"/>
              <a:gd name="T3" fmla="*/ 2147483647 h 81"/>
              <a:gd name="T4" fmla="*/ 2147483647 w 93"/>
              <a:gd name="T5" fmla="*/ 2147483647 h 81"/>
              <a:gd name="T6" fmla="*/ 2147483647 w 93"/>
              <a:gd name="T7" fmla="*/ 2147483647 h 81"/>
              <a:gd name="T8" fmla="*/ 2147483647 w 93"/>
              <a:gd name="T9" fmla="*/ 2147483647 h 81"/>
              <a:gd name="T10" fmla="*/ 2147483647 w 93"/>
              <a:gd name="T11" fmla="*/ 0 h 81"/>
              <a:gd name="T12" fmla="*/ 2147483647 w 93"/>
              <a:gd name="T13" fmla="*/ 2147483647 h 81"/>
              <a:gd name="T14" fmla="*/ 0 60000 65536"/>
              <a:gd name="T15" fmla="*/ 0 60000 65536"/>
              <a:gd name="T16" fmla="*/ 0 60000 65536"/>
              <a:gd name="T17" fmla="*/ 0 60000 65536"/>
              <a:gd name="T18" fmla="*/ 0 60000 65536"/>
              <a:gd name="T19" fmla="*/ 0 60000 65536"/>
              <a:gd name="T20" fmla="*/ 0 60000 65536"/>
              <a:gd name="T21" fmla="*/ 0 w 93"/>
              <a:gd name="T22" fmla="*/ 0 h 81"/>
              <a:gd name="T23" fmla="*/ 93 w 93"/>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3" h="81">
                <a:moveTo>
                  <a:pt x="19" y="8"/>
                </a:moveTo>
                <a:lnTo>
                  <a:pt x="0" y="47"/>
                </a:lnTo>
                <a:lnTo>
                  <a:pt x="34" y="72"/>
                </a:lnTo>
                <a:lnTo>
                  <a:pt x="76" y="80"/>
                </a:lnTo>
                <a:lnTo>
                  <a:pt x="92" y="48"/>
                </a:lnTo>
                <a:lnTo>
                  <a:pt x="82" y="0"/>
                </a:lnTo>
                <a:lnTo>
                  <a:pt x="19" y="8"/>
                </a:lnTo>
              </a:path>
            </a:pathLst>
          </a:custGeom>
          <a:solidFill>
            <a:srgbClr val="FDFFB9"/>
          </a:solidFill>
          <a:ln w="12700" cap="rnd">
            <a:solidFill>
              <a:srgbClr val="000000"/>
            </a:solidFill>
            <a:round/>
            <a:headEnd/>
            <a:tailEnd/>
          </a:ln>
        </p:spPr>
        <p:txBody>
          <a:bodyPr/>
          <a:lstStyle/>
          <a:p>
            <a:endParaRPr lang="en-US"/>
          </a:p>
        </p:txBody>
      </p:sp>
      <p:sp>
        <p:nvSpPr>
          <p:cNvPr id="8221" name="Freeform 28"/>
          <p:cNvSpPr>
            <a:spLocks/>
          </p:cNvSpPr>
          <p:nvPr/>
        </p:nvSpPr>
        <p:spPr bwMode="auto">
          <a:xfrm>
            <a:off x="4265613" y="5362575"/>
            <a:ext cx="217487" cy="161925"/>
          </a:xfrm>
          <a:custGeom>
            <a:avLst/>
            <a:gdLst>
              <a:gd name="T0" fmla="*/ 0 w 136"/>
              <a:gd name="T1" fmla="*/ 2147483647 h 92"/>
              <a:gd name="T2" fmla="*/ 2147483647 w 136"/>
              <a:gd name="T3" fmla="*/ 0 h 92"/>
              <a:gd name="T4" fmla="*/ 2147483647 w 136"/>
              <a:gd name="T5" fmla="*/ 2147483647 h 92"/>
              <a:gd name="T6" fmla="*/ 2147483647 w 136"/>
              <a:gd name="T7" fmla="*/ 2147483647 h 92"/>
              <a:gd name="T8" fmla="*/ 2147483647 w 136"/>
              <a:gd name="T9" fmla="*/ 2147483647 h 92"/>
              <a:gd name="T10" fmla="*/ 2147483647 w 136"/>
              <a:gd name="T11" fmla="*/ 2147483647 h 92"/>
              <a:gd name="T12" fmla="*/ 2147483647 w 136"/>
              <a:gd name="T13" fmla="*/ 2147483647 h 92"/>
              <a:gd name="T14" fmla="*/ 0 w 136"/>
              <a:gd name="T15" fmla="*/ 2147483647 h 92"/>
              <a:gd name="T16" fmla="*/ 0 60000 65536"/>
              <a:gd name="T17" fmla="*/ 0 60000 65536"/>
              <a:gd name="T18" fmla="*/ 0 60000 65536"/>
              <a:gd name="T19" fmla="*/ 0 60000 65536"/>
              <a:gd name="T20" fmla="*/ 0 60000 65536"/>
              <a:gd name="T21" fmla="*/ 0 60000 65536"/>
              <a:gd name="T22" fmla="*/ 0 60000 65536"/>
              <a:gd name="T23" fmla="*/ 0 60000 65536"/>
              <a:gd name="T24" fmla="*/ 0 w 136"/>
              <a:gd name="T25" fmla="*/ 0 h 92"/>
              <a:gd name="T26" fmla="*/ 136 w 136"/>
              <a:gd name="T27" fmla="*/ 92 h 9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6" h="92">
                <a:moveTo>
                  <a:pt x="0" y="32"/>
                </a:moveTo>
                <a:lnTo>
                  <a:pt x="92" y="0"/>
                </a:lnTo>
                <a:lnTo>
                  <a:pt x="109" y="38"/>
                </a:lnTo>
                <a:lnTo>
                  <a:pt x="126" y="49"/>
                </a:lnTo>
                <a:lnTo>
                  <a:pt x="135" y="80"/>
                </a:lnTo>
                <a:lnTo>
                  <a:pt x="90" y="84"/>
                </a:lnTo>
                <a:lnTo>
                  <a:pt x="55" y="91"/>
                </a:lnTo>
                <a:lnTo>
                  <a:pt x="0" y="32"/>
                </a:lnTo>
              </a:path>
            </a:pathLst>
          </a:custGeom>
          <a:solidFill>
            <a:srgbClr val="FDFFB9"/>
          </a:solidFill>
          <a:ln w="12700" cap="rnd">
            <a:solidFill>
              <a:srgbClr val="000000"/>
            </a:solidFill>
            <a:round/>
            <a:headEnd/>
            <a:tailEnd/>
          </a:ln>
        </p:spPr>
        <p:txBody>
          <a:bodyPr/>
          <a:lstStyle/>
          <a:p>
            <a:endParaRPr lang="en-US"/>
          </a:p>
        </p:txBody>
      </p:sp>
      <p:sp>
        <p:nvSpPr>
          <p:cNvPr id="8222" name="Freeform 29"/>
          <p:cNvSpPr>
            <a:spLocks/>
          </p:cNvSpPr>
          <p:nvPr/>
        </p:nvSpPr>
        <p:spPr bwMode="auto">
          <a:xfrm>
            <a:off x="4491038" y="5497512"/>
            <a:ext cx="169862" cy="85725"/>
          </a:xfrm>
          <a:custGeom>
            <a:avLst/>
            <a:gdLst>
              <a:gd name="T0" fmla="*/ 2147483647 w 107"/>
              <a:gd name="T1" fmla="*/ 2147483647 h 49"/>
              <a:gd name="T2" fmla="*/ 0 w 107"/>
              <a:gd name="T3" fmla="*/ 2147483647 h 49"/>
              <a:gd name="T4" fmla="*/ 2147483647 w 107"/>
              <a:gd name="T5" fmla="*/ 2147483647 h 49"/>
              <a:gd name="T6" fmla="*/ 2147483647 w 107"/>
              <a:gd name="T7" fmla="*/ 2147483647 h 49"/>
              <a:gd name="T8" fmla="*/ 2147483647 w 107"/>
              <a:gd name="T9" fmla="*/ 2147483647 h 49"/>
              <a:gd name="T10" fmla="*/ 2147483647 w 107"/>
              <a:gd name="T11" fmla="*/ 2147483647 h 49"/>
              <a:gd name="T12" fmla="*/ 2147483647 w 107"/>
              <a:gd name="T13" fmla="*/ 2147483647 h 49"/>
              <a:gd name="T14" fmla="*/ 2147483647 w 107"/>
              <a:gd name="T15" fmla="*/ 0 h 49"/>
              <a:gd name="T16" fmla="*/ 2147483647 w 107"/>
              <a:gd name="T17" fmla="*/ 2147483647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
              <a:gd name="T28" fmla="*/ 0 h 49"/>
              <a:gd name="T29" fmla="*/ 107 w 107"/>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 h="49">
                <a:moveTo>
                  <a:pt x="15" y="2"/>
                </a:moveTo>
                <a:lnTo>
                  <a:pt x="0" y="44"/>
                </a:lnTo>
                <a:lnTo>
                  <a:pt x="27" y="48"/>
                </a:lnTo>
                <a:lnTo>
                  <a:pt x="44" y="37"/>
                </a:lnTo>
                <a:lnTo>
                  <a:pt x="78" y="38"/>
                </a:lnTo>
                <a:lnTo>
                  <a:pt x="106" y="19"/>
                </a:lnTo>
                <a:lnTo>
                  <a:pt x="87" y="13"/>
                </a:lnTo>
                <a:lnTo>
                  <a:pt x="74" y="0"/>
                </a:lnTo>
                <a:lnTo>
                  <a:pt x="15" y="2"/>
                </a:lnTo>
              </a:path>
            </a:pathLst>
          </a:custGeom>
          <a:solidFill>
            <a:srgbClr val="FDFFB9"/>
          </a:solidFill>
          <a:ln w="12700" cap="rnd">
            <a:solidFill>
              <a:srgbClr val="000000"/>
            </a:solidFill>
            <a:round/>
            <a:headEnd/>
            <a:tailEnd/>
          </a:ln>
        </p:spPr>
        <p:txBody>
          <a:bodyPr/>
          <a:lstStyle/>
          <a:p>
            <a:endParaRPr lang="en-US"/>
          </a:p>
        </p:txBody>
      </p:sp>
      <p:sp>
        <p:nvSpPr>
          <p:cNvPr id="8223" name="Freeform 30"/>
          <p:cNvSpPr>
            <a:spLocks/>
          </p:cNvSpPr>
          <p:nvPr/>
        </p:nvSpPr>
        <p:spPr bwMode="auto">
          <a:xfrm>
            <a:off x="4538663" y="5616575"/>
            <a:ext cx="71437" cy="63500"/>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38" y="0"/>
                </a:moveTo>
                <a:lnTo>
                  <a:pt x="0" y="3"/>
                </a:lnTo>
                <a:lnTo>
                  <a:pt x="6" y="35"/>
                </a:lnTo>
                <a:lnTo>
                  <a:pt x="44" y="27"/>
                </a:lnTo>
                <a:lnTo>
                  <a:pt x="38" y="0"/>
                </a:lnTo>
              </a:path>
            </a:pathLst>
          </a:custGeom>
          <a:solidFill>
            <a:srgbClr val="FDFFB9"/>
          </a:solidFill>
          <a:ln w="12700" cap="rnd">
            <a:solidFill>
              <a:srgbClr val="000000"/>
            </a:solidFill>
            <a:round/>
            <a:headEnd/>
            <a:tailEnd/>
          </a:ln>
        </p:spPr>
        <p:txBody>
          <a:bodyPr/>
          <a:lstStyle/>
          <a:p>
            <a:endParaRPr lang="en-US"/>
          </a:p>
        </p:txBody>
      </p:sp>
      <p:sp>
        <p:nvSpPr>
          <p:cNvPr id="8224" name="Freeform 31"/>
          <p:cNvSpPr>
            <a:spLocks/>
          </p:cNvSpPr>
          <p:nvPr/>
        </p:nvSpPr>
        <p:spPr bwMode="auto">
          <a:xfrm>
            <a:off x="4737100" y="5694362"/>
            <a:ext cx="292100" cy="346075"/>
          </a:xfrm>
          <a:custGeom>
            <a:avLst/>
            <a:gdLst>
              <a:gd name="T0" fmla="*/ 2147483647 w 183"/>
              <a:gd name="T1" fmla="*/ 0 h 197"/>
              <a:gd name="T2" fmla="*/ 0 w 183"/>
              <a:gd name="T3" fmla="*/ 2147483647 h 197"/>
              <a:gd name="T4" fmla="*/ 2147483647 w 183"/>
              <a:gd name="T5" fmla="*/ 2147483647 h 197"/>
              <a:gd name="T6" fmla="*/ 2147483647 w 183"/>
              <a:gd name="T7" fmla="*/ 2147483647 h 197"/>
              <a:gd name="T8" fmla="*/ 2147483647 w 183"/>
              <a:gd name="T9" fmla="*/ 2147483647 h 197"/>
              <a:gd name="T10" fmla="*/ 2147483647 w 183"/>
              <a:gd name="T11" fmla="*/ 2147483647 h 197"/>
              <a:gd name="T12" fmla="*/ 2147483647 w 183"/>
              <a:gd name="T13" fmla="*/ 2147483647 h 197"/>
              <a:gd name="T14" fmla="*/ 2147483647 w 183"/>
              <a:gd name="T15" fmla="*/ 2147483647 h 197"/>
              <a:gd name="T16" fmla="*/ 2147483647 w 183"/>
              <a:gd name="T17" fmla="*/ 2147483647 h 197"/>
              <a:gd name="T18" fmla="*/ 2147483647 w 183"/>
              <a:gd name="T19" fmla="*/ 0 h 1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3"/>
              <a:gd name="T31" fmla="*/ 0 h 197"/>
              <a:gd name="T32" fmla="*/ 183 w 183"/>
              <a:gd name="T33" fmla="*/ 197 h 1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3" h="197">
                <a:moveTo>
                  <a:pt x="31" y="0"/>
                </a:moveTo>
                <a:lnTo>
                  <a:pt x="0" y="74"/>
                </a:lnTo>
                <a:lnTo>
                  <a:pt x="22" y="111"/>
                </a:lnTo>
                <a:lnTo>
                  <a:pt x="22" y="178"/>
                </a:lnTo>
                <a:lnTo>
                  <a:pt x="65" y="196"/>
                </a:lnTo>
                <a:lnTo>
                  <a:pt x="85" y="157"/>
                </a:lnTo>
                <a:lnTo>
                  <a:pt x="141" y="147"/>
                </a:lnTo>
                <a:lnTo>
                  <a:pt x="182" y="105"/>
                </a:lnTo>
                <a:lnTo>
                  <a:pt x="138" y="38"/>
                </a:lnTo>
                <a:lnTo>
                  <a:pt x="31" y="0"/>
                </a:lnTo>
              </a:path>
            </a:pathLst>
          </a:custGeom>
          <a:solidFill>
            <a:srgbClr val="FDFFB9"/>
          </a:solidFill>
          <a:ln w="12700" cap="rnd">
            <a:solidFill>
              <a:srgbClr val="000000"/>
            </a:solidFill>
            <a:round/>
            <a:headEnd/>
            <a:tailEnd/>
          </a:ln>
        </p:spPr>
        <p:txBody>
          <a:bodyPr/>
          <a:lstStyle/>
          <a:p>
            <a:endParaRPr lang="en-US"/>
          </a:p>
        </p:txBody>
      </p:sp>
      <p:sp>
        <p:nvSpPr>
          <p:cNvPr id="8225" name="Freeform 32"/>
          <p:cNvSpPr>
            <a:spLocks/>
          </p:cNvSpPr>
          <p:nvPr/>
        </p:nvSpPr>
        <p:spPr bwMode="auto">
          <a:xfrm>
            <a:off x="4637088" y="5541962"/>
            <a:ext cx="158750" cy="134938"/>
          </a:xfrm>
          <a:custGeom>
            <a:avLst/>
            <a:gdLst>
              <a:gd name="T0" fmla="*/ 2147483647 w 99"/>
              <a:gd name="T1" fmla="*/ 0 h 77"/>
              <a:gd name="T2" fmla="*/ 0 w 99"/>
              <a:gd name="T3" fmla="*/ 2147483647 h 77"/>
              <a:gd name="T4" fmla="*/ 2147483647 w 99"/>
              <a:gd name="T5" fmla="*/ 2147483647 h 77"/>
              <a:gd name="T6" fmla="*/ 2147483647 w 99"/>
              <a:gd name="T7" fmla="*/ 2147483647 h 77"/>
              <a:gd name="T8" fmla="*/ 2147483647 w 99"/>
              <a:gd name="T9" fmla="*/ 2147483647 h 77"/>
              <a:gd name="T10" fmla="*/ 2147483647 w 99"/>
              <a:gd name="T11" fmla="*/ 2147483647 h 77"/>
              <a:gd name="T12" fmla="*/ 2147483647 w 99"/>
              <a:gd name="T13" fmla="*/ 2147483647 h 77"/>
              <a:gd name="T14" fmla="*/ 2147483647 w 99"/>
              <a:gd name="T15" fmla="*/ 2147483647 h 77"/>
              <a:gd name="T16" fmla="*/ 2147483647 w 99"/>
              <a:gd name="T17" fmla="*/ 0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77"/>
              <a:gd name="T29" fmla="*/ 99 w 99"/>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77">
                <a:moveTo>
                  <a:pt x="20" y="0"/>
                </a:moveTo>
                <a:lnTo>
                  <a:pt x="0" y="22"/>
                </a:lnTo>
                <a:lnTo>
                  <a:pt x="8" y="40"/>
                </a:lnTo>
                <a:lnTo>
                  <a:pt x="26" y="46"/>
                </a:lnTo>
                <a:lnTo>
                  <a:pt x="46" y="76"/>
                </a:lnTo>
                <a:lnTo>
                  <a:pt x="98" y="64"/>
                </a:lnTo>
                <a:lnTo>
                  <a:pt x="98" y="32"/>
                </a:lnTo>
                <a:lnTo>
                  <a:pt x="61" y="5"/>
                </a:lnTo>
                <a:lnTo>
                  <a:pt x="20" y="0"/>
                </a:lnTo>
              </a:path>
            </a:pathLst>
          </a:custGeom>
          <a:solidFill>
            <a:srgbClr val="FDFFB9"/>
          </a:solidFill>
          <a:ln w="12700" cap="rnd">
            <a:solidFill>
              <a:srgbClr val="000000"/>
            </a:solidFill>
            <a:round/>
            <a:headEnd/>
            <a:tailEnd/>
          </a:ln>
        </p:spPr>
        <p:txBody>
          <a:bodyPr/>
          <a:lstStyle/>
          <a:p>
            <a:endParaRPr lang="en-US"/>
          </a:p>
        </p:txBody>
      </p:sp>
      <p:sp>
        <p:nvSpPr>
          <p:cNvPr id="8226" name="Freeform 33"/>
          <p:cNvSpPr>
            <a:spLocks/>
          </p:cNvSpPr>
          <p:nvPr/>
        </p:nvSpPr>
        <p:spPr bwMode="auto">
          <a:xfrm>
            <a:off x="4621213" y="5648325"/>
            <a:ext cx="52387" cy="77787"/>
          </a:xfrm>
          <a:custGeom>
            <a:avLst/>
            <a:gdLst>
              <a:gd name="T0" fmla="*/ 0 w 34"/>
              <a:gd name="T1" fmla="*/ 2147483647 h 44"/>
              <a:gd name="T2" fmla="*/ 2147483647 w 34"/>
              <a:gd name="T3" fmla="*/ 0 h 44"/>
              <a:gd name="T4" fmla="*/ 2147483647 w 34"/>
              <a:gd name="T5" fmla="*/ 2147483647 h 44"/>
              <a:gd name="T6" fmla="*/ 2147483647 w 34"/>
              <a:gd name="T7" fmla="*/ 2147483647 h 44"/>
              <a:gd name="T8" fmla="*/ 0 w 34"/>
              <a:gd name="T9" fmla="*/ 2147483647 h 44"/>
              <a:gd name="T10" fmla="*/ 0 60000 65536"/>
              <a:gd name="T11" fmla="*/ 0 60000 65536"/>
              <a:gd name="T12" fmla="*/ 0 60000 65536"/>
              <a:gd name="T13" fmla="*/ 0 60000 65536"/>
              <a:gd name="T14" fmla="*/ 0 60000 65536"/>
              <a:gd name="T15" fmla="*/ 0 w 34"/>
              <a:gd name="T16" fmla="*/ 0 h 44"/>
              <a:gd name="T17" fmla="*/ 34 w 34"/>
              <a:gd name="T18" fmla="*/ 44 h 44"/>
            </a:gdLst>
            <a:ahLst/>
            <a:cxnLst>
              <a:cxn ang="T10">
                <a:pos x="T0" y="T1"/>
              </a:cxn>
              <a:cxn ang="T11">
                <a:pos x="T2" y="T3"/>
              </a:cxn>
              <a:cxn ang="T12">
                <a:pos x="T4" y="T5"/>
              </a:cxn>
              <a:cxn ang="T13">
                <a:pos x="T6" y="T7"/>
              </a:cxn>
              <a:cxn ang="T14">
                <a:pos x="T8" y="T9"/>
              </a:cxn>
            </a:cxnLst>
            <a:rect l="T15" t="T16" r="T17" b="T18"/>
            <a:pathLst>
              <a:path w="34" h="44">
                <a:moveTo>
                  <a:pt x="0" y="15"/>
                </a:moveTo>
                <a:lnTo>
                  <a:pt x="33" y="0"/>
                </a:lnTo>
                <a:lnTo>
                  <a:pt x="33" y="37"/>
                </a:lnTo>
                <a:lnTo>
                  <a:pt x="10" y="43"/>
                </a:lnTo>
                <a:lnTo>
                  <a:pt x="0" y="15"/>
                </a:lnTo>
              </a:path>
            </a:pathLst>
          </a:custGeom>
          <a:solidFill>
            <a:srgbClr val="FDFFB9"/>
          </a:solidFill>
          <a:ln w="12700" cap="rnd">
            <a:solidFill>
              <a:srgbClr val="000000"/>
            </a:solidFill>
            <a:round/>
            <a:headEnd/>
            <a:tailEnd/>
          </a:ln>
        </p:spPr>
        <p:txBody>
          <a:bodyPr/>
          <a:lstStyle/>
          <a:p>
            <a:endParaRPr lang="en-US"/>
          </a:p>
        </p:txBody>
      </p:sp>
      <p:sp>
        <p:nvSpPr>
          <p:cNvPr id="8227" name="Freeform 34"/>
          <p:cNvSpPr>
            <a:spLocks/>
          </p:cNvSpPr>
          <p:nvPr/>
        </p:nvSpPr>
        <p:spPr bwMode="auto">
          <a:xfrm>
            <a:off x="7248525" y="5130800"/>
            <a:ext cx="122237" cy="400050"/>
          </a:xfrm>
          <a:custGeom>
            <a:avLst/>
            <a:gdLst>
              <a:gd name="T0" fmla="*/ 0 w 76"/>
              <a:gd name="T1" fmla="*/ 2147483647 h 227"/>
              <a:gd name="T2" fmla="*/ 2147483647 w 76"/>
              <a:gd name="T3" fmla="*/ 0 h 227"/>
              <a:gd name="T4" fmla="*/ 2147483647 w 76"/>
              <a:gd name="T5" fmla="*/ 2147483647 h 227"/>
              <a:gd name="T6" fmla="*/ 0 w 76"/>
              <a:gd name="T7" fmla="*/ 2147483647 h 227"/>
              <a:gd name="T8" fmla="*/ 0 w 76"/>
              <a:gd name="T9" fmla="*/ 2147483647 h 227"/>
              <a:gd name="T10" fmla="*/ 0 60000 65536"/>
              <a:gd name="T11" fmla="*/ 0 60000 65536"/>
              <a:gd name="T12" fmla="*/ 0 60000 65536"/>
              <a:gd name="T13" fmla="*/ 0 60000 65536"/>
              <a:gd name="T14" fmla="*/ 0 60000 65536"/>
              <a:gd name="T15" fmla="*/ 0 w 76"/>
              <a:gd name="T16" fmla="*/ 0 h 227"/>
              <a:gd name="T17" fmla="*/ 76 w 76"/>
              <a:gd name="T18" fmla="*/ 227 h 227"/>
            </a:gdLst>
            <a:ahLst/>
            <a:cxnLst>
              <a:cxn ang="T10">
                <a:pos x="T0" y="T1"/>
              </a:cxn>
              <a:cxn ang="T11">
                <a:pos x="T2" y="T3"/>
              </a:cxn>
              <a:cxn ang="T12">
                <a:pos x="T4" y="T5"/>
              </a:cxn>
              <a:cxn ang="T13">
                <a:pos x="T6" y="T7"/>
              </a:cxn>
              <a:cxn ang="T14">
                <a:pos x="T8" y="T9"/>
              </a:cxn>
            </a:cxnLst>
            <a:rect l="T15" t="T16" r="T17" b="T18"/>
            <a:pathLst>
              <a:path w="76" h="227">
                <a:moveTo>
                  <a:pt x="0" y="73"/>
                </a:moveTo>
                <a:lnTo>
                  <a:pt x="75" y="0"/>
                </a:lnTo>
                <a:lnTo>
                  <a:pt x="75" y="152"/>
                </a:lnTo>
                <a:lnTo>
                  <a:pt x="0" y="226"/>
                </a:lnTo>
                <a:lnTo>
                  <a:pt x="0" y="73"/>
                </a:lnTo>
              </a:path>
            </a:pathLst>
          </a:custGeom>
          <a:solidFill>
            <a:srgbClr val="919191"/>
          </a:solidFill>
          <a:ln w="12700" cap="rnd">
            <a:solidFill>
              <a:srgbClr val="000000"/>
            </a:solidFill>
            <a:round/>
            <a:headEnd/>
            <a:tailEnd/>
          </a:ln>
        </p:spPr>
        <p:txBody>
          <a:bodyPr/>
          <a:lstStyle/>
          <a:p>
            <a:endParaRPr lang="en-US"/>
          </a:p>
        </p:txBody>
      </p:sp>
      <p:sp>
        <p:nvSpPr>
          <p:cNvPr id="8228" name="Freeform 35"/>
          <p:cNvSpPr>
            <a:spLocks/>
          </p:cNvSpPr>
          <p:nvPr/>
        </p:nvSpPr>
        <p:spPr bwMode="auto">
          <a:xfrm>
            <a:off x="7153275" y="5257800"/>
            <a:ext cx="98425" cy="277812"/>
          </a:xfrm>
          <a:custGeom>
            <a:avLst/>
            <a:gdLst>
              <a:gd name="T0" fmla="*/ 0 w 60"/>
              <a:gd name="T1" fmla="*/ 2147483647 h 158"/>
              <a:gd name="T2" fmla="*/ 2147483647 w 60"/>
              <a:gd name="T3" fmla="*/ 0 h 158"/>
              <a:gd name="T4" fmla="*/ 2147483647 w 60"/>
              <a:gd name="T5" fmla="*/ 2147483647 h 158"/>
              <a:gd name="T6" fmla="*/ 0 w 60"/>
              <a:gd name="T7" fmla="*/ 2147483647 h 158"/>
              <a:gd name="T8" fmla="*/ 0 w 60"/>
              <a:gd name="T9" fmla="*/ 2147483647 h 158"/>
              <a:gd name="T10" fmla="*/ 0 60000 65536"/>
              <a:gd name="T11" fmla="*/ 0 60000 65536"/>
              <a:gd name="T12" fmla="*/ 0 60000 65536"/>
              <a:gd name="T13" fmla="*/ 0 60000 65536"/>
              <a:gd name="T14" fmla="*/ 0 60000 65536"/>
              <a:gd name="T15" fmla="*/ 0 w 60"/>
              <a:gd name="T16" fmla="*/ 0 h 158"/>
              <a:gd name="T17" fmla="*/ 60 w 60"/>
              <a:gd name="T18" fmla="*/ 158 h 158"/>
            </a:gdLst>
            <a:ahLst/>
            <a:cxnLst>
              <a:cxn ang="T10">
                <a:pos x="T0" y="T1"/>
              </a:cxn>
              <a:cxn ang="T11">
                <a:pos x="T2" y="T3"/>
              </a:cxn>
              <a:cxn ang="T12">
                <a:pos x="T4" y="T5"/>
              </a:cxn>
              <a:cxn ang="T13">
                <a:pos x="T6" y="T7"/>
              </a:cxn>
              <a:cxn ang="T14">
                <a:pos x="T8" y="T9"/>
              </a:cxn>
            </a:cxnLst>
            <a:rect l="T15" t="T16" r="T17" b="T18"/>
            <a:pathLst>
              <a:path w="60" h="158">
                <a:moveTo>
                  <a:pt x="0" y="4"/>
                </a:moveTo>
                <a:lnTo>
                  <a:pt x="59" y="0"/>
                </a:lnTo>
                <a:lnTo>
                  <a:pt x="59" y="151"/>
                </a:lnTo>
                <a:lnTo>
                  <a:pt x="0" y="157"/>
                </a:lnTo>
                <a:lnTo>
                  <a:pt x="0" y="4"/>
                </a:lnTo>
              </a:path>
            </a:pathLst>
          </a:custGeom>
          <a:solidFill>
            <a:srgbClr val="808080"/>
          </a:solidFill>
          <a:ln w="12700" cap="rnd">
            <a:solidFill>
              <a:srgbClr val="000000"/>
            </a:solidFill>
            <a:round/>
            <a:headEnd/>
            <a:tailEnd/>
          </a:ln>
        </p:spPr>
        <p:txBody>
          <a:bodyPr/>
          <a:lstStyle/>
          <a:p>
            <a:endParaRPr lang="en-US"/>
          </a:p>
        </p:txBody>
      </p:sp>
      <p:sp>
        <p:nvSpPr>
          <p:cNvPr id="8229" name="Freeform 36"/>
          <p:cNvSpPr>
            <a:spLocks/>
          </p:cNvSpPr>
          <p:nvPr/>
        </p:nvSpPr>
        <p:spPr bwMode="auto">
          <a:xfrm>
            <a:off x="7123112" y="5013325"/>
            <a:ext cx="33338" cy="523875"/>
          </a:xfrm>
          <a:custGeom>
            <a:avLst/>
            <a:gdLst>
              <a:gd name="T0" fmla="*/ 0 w 21"/>
              <a:gd name="T1" fmla="*/ 0 h 298"/>
              <a:gd name="T2" fmla="*/ 2147483647 w 21"/>
              <a:gd name="T3" fmla="*/ 2147483647 h 298"/>
              <a:gd name="T4" fmla="*/ 2147483647 w 21"/>
              <a:gd name="T5" fmla="*/ 2147483647 h 298"/>
              <a:gd name="T6" fmla="*/ 0 w 21"/>
              <a:gd name="T7" fmla="*/ 2147483647 h 298"/>
              <a:gd name="T8" fmla="*/ 0 w 21"/>
              <a:gd name="T9" fmla="*/ 0 h 298"/>
              <a:gd name="T10" fmla="*/ 0 60000 65536"/>
              <a:gd name="T11" fmla="*/ 0 60000 65536"/>
              <a:gd name="T12" fmla="*/ 0 60000 65536"/>
              <a:gd name="T13" fmla="*/ 0 60000 65536"/>
              <a:gd name="T14" fmla="*/ 0 60000 65536"/>
              <a:gd name="T15" fmla="*/ 0 w 21"/>
              <a:gd name="T16" fmla="*/ 0 h 298"/>
              <a:gd name="T17" fmla="*/ 21 w 21"/>
              <a:gd name="T18" fmla="*/ 298 h 298"/>
            </a:gdLst>
            <a:ahLst/>
            <a:cxnLst>
              <a:cxn ang="T10">
                <a:pos x="T0" y="T1"/>
              </a:cxn>
              <a:cxn ang="T11">
                <a:pos x="T2" y="T3"/>
              </a:cxn>
              <a:cxn ang="T12">
                <a:pos x="T4" y="T5"/>
              </a:cxn>
              <a:cxn ang="T13">
                <a:pos x="T6" y="T7"/>
              </a:cxn>
              <a:cxn ang="T14">
                <a:pos x="T8" y="T9"/>
              </a:cxn>
            </a:cxnLst>
            <a:rect l="T15" t="T16" r="T17" b="T18"/>
            <a:pathLst>
              <a:path w="21" h="298">
                <a:moveTo>
                  <a:pt x="0" y="0"/>
                </a:moveTo>
                <a:lnTo>
                  <a:pt x="20" y="147"/>
                </a:lnTo>
                <a:lnTo>
                  <a:pt x="20" y="297"/>
                </a:lnTo>
                <a:lnTo>
                  <a:pt x="0" y="152"/>
                </a:lnTo>
                <a:lnTo>
                  <a:pt x="0" y="0"/>
                </a:lnTo>
              </a:path>
            </a:pathLst>
          </a:custGeom>
          <a:solidFill>
            <a:srgbClr val="808080"/>
          </a:solidFill>
          <a:ln w="12700" cap="rnd">
            <a:solidFill>
              <a:srgbClr val="000000"/>
            </a:solidFill>
            <a:round/>
            <a:headEnd/>
            <a:tailEnd/>
          </a:ln>
        </p:spPr>
        <p:txBody>
          <a:bodyPr/>
          <a:lstStyle/>
          <a:p>
            <a:endParaRPr lang="en-US"/>
          </a:p>
        </p:txBody>
      </p:sp>
      <p:sp>
        <p:nvSpPr>
          <p:cNvPr id="8230" name="Freeform 37"/>
          <p:cNvSpPr>
            <a:spLocks/>
          </p:cNvSpPr>
          <p:nvPr/>
        </p:nvSpPr>
        <p:spPr bwMode="auto">
          <a:xfrm>
            <a:off x="2727325" y="1736725"/>
            <a:ext cx="750887" cy="525462"/>
          </a:xfrm>
          <a:custGeom>
            <a:avLst/>
            <a:gdLst>
              <a:gd name="T0" fmla="*/ 2147483647 w 469"/>
              <a:gd name="T1" fmla="*/ 0 h 299"/>
              <a:gd name="T2" fmla="*/ 2147483647 w 469"/>
              <a:gd name="T3" fmla="*/ 2147483647 h 299"/>
              <a:gd name="T4" fmla="*/ 2147483647 w 469"/>
              <a:gd name="T5" fmla="*/ 2147483647 h 299"/>
              <a:gd name="T6" fmla="*/ 0 w 469"/>
              <a:gd name="T7" fmla="*/ 2147483647 h 299"/>
              <a:gd name="T8" fmla="*/ 2147483647 w 469"/>
              <a:gd name="T9" fmla="*/ 2147483647 h 299"/>
              <a:gd name="T10" fmla="*/ 2147483647 w 469"/>
              <a:gd name="T11" fmla="*/ 2147483647 h 299"/>
              <a:gd name="T12" fmla="*/ 2147483647 w 469"/>
              <a:gd name="T13" fmla="*/ 2147483647 h 299"/>
              <a:gd name="T14" fmla="*/ 2147483647 w 469"/>
              <a:gd name="T15" fmla="*/ 2147483647 h 299"/>
              <a:gd name="T16" fmla="*/ 2147483647 w 469"/>
              <a:gd name="T17" fmla="*/ 2147483647 h 299"/>
              <a:gd name="T18" fmla="*/ 2147483647 w 469"/>
              <a:gd name="T19" fmla="*/ 2147483647 h 299"/>
              <a:gd name="T20" fmla="*/ 2147483647 w 469"/>
              <a:gd name="T21" fmla="*/ 0 h 2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69"/>
              <a:gd name="T34" fmla="*/ 0 h 299"/>
              <a:gd name="T35" fmla="*/ 469 w 469"/>
              <a:gd name="T36" fmla="*/ 299 h 29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69" h="299">
                <a:moveTo>
                  <a:pt x="104" y="0"/>
                </a:moveTo>
                <a:lnTo>
                  <a:pt x="122" y="88"/>
                </a:lnTo>
                <a:lnTo>
                  <a:pt x="112" y="108"/>
                </a:lnTo>
                <a:lnTo>
                  <a:pt x="0" y="90"/>
                </a:lnTo>
                <a:lnTo>
                  <a:pt x="34" y="247"/>
                </a:lnTo>
                <a:lnTo>
                  <a:pt x="88" y="251"/>
                </a:lnTo>
                <a:lnTo>
                  <a:pt x="98" y="298"/>
                </a:lnTo>
                <a:lnTo>
                  <a:pt x="312" y="255"/>
                </a:lnTo>
                <a:lnTo>
                  <a:pt x="468" y="255"/>
                </a:lnTo>
                <a:lnTo>
                  <a:pt x="468" y="2"/>
                </a:lnTo>
                <a:lnTo>
                  <a:pt x="104" y="0"/>
                </a:lnTo>
              </a:path>
            </a:pathLst>
          </a:custGeom>
          <a:solidFill>
            <a:srgbClr val="FCFEB9"/>
          </a:solidFill>
          <a:ln w="12700" cap="rnd">
            <a:solidFill>
              <a:srgbClr val="000000"/>
            </a:solidFill>
            <a:round/>
            <a:headEnd/>
            <a:tailEnd/>
          </a:ln>
        </p:spPr>
        <p:txBody>
          <a:bodyPr/>
          <a:lstStyle/>
          <a:p>
            <a:endParaRPr lang="en-US"/>
          </a:p>
        </p:txBody>
      </p:sp>
      <p:sp>
        <p:nvSpPr>
          <p:cNvPr id="8231" name="Freeform 38"/>
          <p:cNvSpPr>
            <a:spLocks/>
          </p:cNvSpPr>
          <p:nvPr/>
        </p:nvSpPr>
        <p:spPr bwMode="auto">
          <a:xfrm>
            <a:off x="4827587" y="2640012"/>
            <a:ext cx="906463" cy="458788"/>
          </a:xfrm>
          <a:custGeom>
            <a:avLst/>
            <a:gdLst>
              <a:gd name="T0" fmla="*/ 0 w 566"/>
              <a:gd name="T1" fmla="*/ 0 h 261"/>
              <a:gd name="T2" fmla="*/ 0 w 566"/>
              <a:gd name="T3" fmla="*/ 2147483647 h 261"/>
              <a:gd name="T4" fmla="*/ 2147483647 w 566"/>
              <a:gd name="T5" fmla="*/ 2147483647 h 261"/>
              <a:gd name="T6" fmla="*/ 2147483647 w 566"/>
              <a:gd name="T7" fmla="*/ 2147483647 h 261"/>
              <a:gd name="T8" fmla="*/ 2147483647 w 566"/>
              <a:gd name="T9" fmla="*/ 2147483647 h 261"/>
              <a:gd name="T10" fmla="*/ 2147483647 w 566"/>
              <a:gd name="T11" fmla="*/ 2147483647 h 261"/>
              <a:gd name="T12" fmla="*/ 2147483647 w 566"/>
              <a:gd name="T13" fmla="*/ 2147483647 h 261"/>
              <a:gd name="T14" fmla="*/ 0 w 566"/>
              <a:gd name="T15" fmla="*/ 0 h 261"/>
              <a:gd name="T16" fmla="*/ 0 60000 65536"/>
              <a:gd name="T17" fmla="*/ 0 60000 65536"/>
              <a:gd name="T18" fmla="*/ 0 60000 65536"/>
              <a:gd name="T19" fmla="*/ 0 60000 65536"/>
              <a:gd name="T20" fmla="*/ 0 60000 65536"/>
              <a:gd name="T21" fmla="*/ 0 60000 65536"/>
              <a:gd name="T22" fmla="*/ 0 60000 65536"/>
              <a:gd name="T23" fmla="*/ 0 60000 65536"/>
              <a:gd name="T24" fmla="*/ 0 w 566"/>
              <a:gd name="T25" fmla="*/ 0 h 261"/>
              <a:gd name="T26" fmla="*/ 566 w 566"/>
              <a:gd name="T27" fmla="*/ 261 h 2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6" h="261">
                <a:moveTo>
                  <a:pt x="0" y="0"/>
                </a:moveTo>
                <a:lnTo>
                  <a:pt x="0" y="171"/>
                </a:lnTo>
                <a:lnTo>
                  <a:pt x="119" y="171"/>
                </a:lnTo>
                <a:lnTo>
                  <a:pt x="119" y="260"/>
                </a:lnTo>
                <a:lnTo>
                  <a:pt x="565" y="260"/>
                </a:lnTo>
                <a:lnTo>
                  <a:pt x="521" y="202"/>
                </a:lnTo>
                <a:lnTo>
                  <a:pt x="457" y="1"/>
                </a:lnTo>
                <a:lnTo>
                  <a:pt x="0" y="0"/>
                </a:lnTo>
              </a:path>
            </a:pathLst>
          </a:custGeom>
          <a:solidFill>
            <a:srgbClr val="FCFEB9"/>
          </a:solidFill>
          <a:ln w="12700" cap="rnd">
            <a:solidFill>
              <a:srgbClr val="232323"/>
            </a:solidFill>
            <a:round/>
            <a:headEnd/>
            <a:tailEnd/>
          </a:ln>
        </p:spPr>
        <p:txBody>
          <a:bodyPr/>
          <a:lstStyle/>
          <a:p>
            <a:endParaRPr lang="en-US"/>
          </a:p>
        </p:txBody>
      </p:sp>
      <p:sp>
        <p:nvSpPr>
          <p:cNvPr id="8232" name="Freeform 39"/>
          <p:cNvSpPr>
            <a:spLocks/>
          </p:cNvSpPr>
          <p:nvPr/>
        </p:nvSpPr>
        <p:spPr bwMode="auto">
          <a:xfrm>
            <a:off x="6491287" y="2200275"/>
            <a:ext cx="128588" cy="407987"/>
          </a:xfrm>
          <a:custGeom>
            <a:avLst/>
            <a:gdLst>
              <a:gd name="T0" fmla="*/ 2147483647 w 81"/>
              <a:gd name="T1" fmla="*/ 0 h 232"/>
              <a:gd name="T2" fmla="*/ 2147483647 w 81"/>
              <a:gd name="T3" fmla="*/ 2147483647 h 232"/>
              <a:gd name="T4" fmla="*/ 0 w 81"/>
              <a:gd name="T5" fmla="*/ 2147483647 h 232"/>
              <a:gd name="T6" fmla="*/ 0 w 81"/>
              <a:gd name="T7" fmla="*/ 2147483647 h 232"/>
              <a:gd name="T8" fmla="*/ 2147483647 w 81"/>
              <a:gd name="T9" fmla="*/ 0 h 232"/>
              <a:gd name="T10" fmla="*/ 0 60000 65536"/>
              <a:gd name="T11" fmla="*/ 0 60000 65536"/>
              <a:gd name="T12" fmla="*/ 0 60000 65536"/>
              <a:gd name="T13" fmla="*/ 0 60000 65536"/>
              <a:gd name="T14" fmla="*/ 0 60000 65536"/>
              <a:gd name="T15" fmla="*/ 0 w 81"/>
              <a:gd name="T16" fmla="*/ 0 h 232"/>
              <a:gd name="T17" fmla="*/ 81 w 81"/>
              <a:gd name="T18" fmla="*/ 232 h 232"/>
            </a:gdLst>
            <a:ahLst/>
            <a:cxnLst>
              <a:cxn ang="T10">
                <a:pos x="T0" y="T1"/>
              </a:cxn>
              <a:cxn ang="T11">
                <a:pos x="T2" y="T3"/>
              </a:cxn>
              <a:cxn ang="T12">
                <a:pos x="T4" y="T5"/>
              </a:cxn>
              <a:cxn ang="T13">
                <a:pos x="T6" y="T7"/>
              </a:cxn>
              <a:cxn ang="T14">
                <a:pos x="T8" y="T9"/>
              </a:cxn>
            </a:cxnLst>
            <a:rect l="T15" t="T16" r="T17" b="T18"/>
            <a:pathLst>
              <a:path w="81" h="232">
                <a:moveTo>
                  <a:pt x="80" y="0"/>
                </a:moveTo>
                <a:lnTo>
                  <a:pt x="80" y="150"/>
                </a:lnTo>
                <a:lnTo>
                  <a:pt x="0" y="231"/>
                </a:lnTo>
                <a:lnTo>
                  <a:pt x="0" y="79"/>
                </a:lnTo>
                <a:lnTo>
                  <a:pt x="80" y="0"/>
                </a:lnTo>
              </a:path>
            </a:pathLst>
          </a:custGeom>
          <a:solidFill>
            <a:srgbClr val="676767"/>
          </a:solidFill>
          <a:ln w="12700" cap="rnd">
            <a:solidFill>
              <a:srgbClr val="000000"/>
            </a:solidFill>
            <a:round/>
            <a:headEnd/>
            <a:tailEnd/>
          </a:ln>
        </p:spPr>
        <p:txBody>
          <a:bodyPr/>
          <a:lstStyle/>
          <a:p>
            <a:endParaRPr lang="en-US"/>
          </a:p>
        </p:txBody>
      </p:sp>
      <p:sp>
        <p:nvSpPr>
          <p:cNvPr id="8233" name="Freeform 40"/>
          <p:cNvSpPr>
            <a:spLocks/>
          </p:cNvSpPr>
          <p:nvPr/>
        </p:nvSpPr>
        <p:spPr bwMode="auto">
          <a:xfrm>
            <a:off x="4827587" y="2641600"/>
            <a:ext cx="911225" cy="458787"/>
          </a:xfrm>
          <a:custGeom>
            <a:avLst/>
            <a:gdLst>
              <a:gd name="T0" fmla="*/ 0 w 569"/>
              <a:gd name="T1" fmla="*/ 0 h 261"/>
              <a:gd name="T2" fmla="*/ 2147483647 w 569"/>
              <a:gd name="T3" fmla="*/ 0 h 261"/>
              <a:gd name="T4" fmla="*/ 2147483647 w 569"/>
              <a:gd name="T5" fmla="*/ 2147483647 h 261"/>
              <a:gd name="T6" fmla="*/ 2147483647 w 569"/>
              <a:gd name="T7" fmla="*/ 2147483647 h 261"/>
              <a:gd name="T8" fmla="*/ 2147483647 w 569"/>
              <a:gd name="T9" fmla="*/ 2147483647 h 261"/>
              <a:gd name="T10" fmla="*/ 2147483647 w 569"/>
              <a:gd name="T11" fmla="*/ 2147483647 h 261"/>
              <a:gd name="T12" fmla="*/ 2147483647 w 569"/>
              <a:gd name="T13" fmla="*/ 2147483647 h 261"/>
              <a:gd name="T14" fmla="*/ 2147483647 w 569"/>
              <a:gd name="T15" fmla="*/ 2147483647 h 261"/>
              <a:gd name="T16" fmla="*/ 0 w 569"/>
              <a:gd name="T17" fmla="*/ 2147483647 h 261"/>
              <a:gd name="T18" fmla="*/ 0 w 569"/>
              <a:gd name="T19" fmla="*/ 0 h 2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69"/>
              <a:gd name="T31" fmla="*/ 0 h 261"/>
              <a:gd name="T32" fmla="*/ 569 w 569"/>
              <a:gd name="T33" fmla="*/ 261 h 2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69" h="261">
                <a:moveTo>
                  <a:pt x="0" y="0"/>
                </a:moveTo>
                <a:lnTo>
                  <a:pt x="354" y="0"/>
                </a:lnTo>
                <a:lnTo>
                  <a:pt x="390" y="20"/>
                </a:lnTo>
                <a:lnTo>
                  <a:pt x="472" y="47"/>
                </a:lnTo>
                <a:lnTo>
                  <a:pt x="525" y="208"/>
                </a:lnTo>
                <a:lnTo>
                  <a:pt x="568" y="260"/>
                </a:lnTo>
                <a:lnTo>
                  <a:pt x="121" y="260"/>
                </a:lnTo>
                <a:lnTo>
                  <a:pt x="121" y="169"/>
                </a:lnTo>
                <a:lnTo>
                  <a:pt x="0" y="169"/>
                </a:lnTo>
                <a:lnTo>
                  <a:pt x="0" y="0"/>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34" name="Freeform 41"/>
          <p:cNvSpPr>
            <a:spLocks/>
          </p:cNvSpPr>
          <p:nvPr/>
        </p:nvSpPr>
        <p:spPr bwMode="auto">
          <a:xfrm>
            <a:off x="8402637" y="2263775"/>
            <a:ext cx="282575" cy="522287"/>
          </a:xfrm>
          <a:custGeom>
            <a:avLst/>
            <a:gdLst>
              <a:gd name="T0" fmla="*/ 2147483647 w 176"/>
              <a:gd name="T1" fmla="*/ 0 h 297"/>
              <a:gd name="T2" fmla="*/ 0 w 176"/>
              <a:gd name="T3" fmla="*/ 2147483647 h 297"/>
              <a:gd name="T4" fmla="*/ 0 w 176"/>
              <a:gd name="T5" fmla="*/ 2147483647 h 297"/>
              <a:gd name="T6" fmla="*/ 2147483647 w 176"/>
              <a:gd name="T7" fmla="*/ 2147483647 h 297"/>
              <a:gd name="T8" fmla="*/ 2147483647 w 176"/>
              <a:gd name="T9" fmla="*/ 0 h 297"/>
              <a:gd name="T10" fmla="*/ 0 60000 65536"/>
              <a:gd name="T11" fmla="*/ 0 60000 65536"/>
              <a:gd name="T12" fmla="*/ 0 60000 65536"/>
              <a:gd name="T13" fmla="*/ 0 60000 65536"/>
              <a:gd name="T14" fmla="*/ 0 60000 65536"/>
              <a:gd name="T15" fmla="*/ 0 w 176"/>
              <a:gd name="T16" fmla="*/ 0 h 297"/>
              <a:gd name="T17" fmla="*/ 176 w 176"/>
              <a:gd name="T18" fmla="*/ 297 h 297"/>
            </a:gdLst>
            <a:ahLst/>
            <a:cxnLst>
              <a:cxn ang="T10">
                <a:pos x="T0" y="T1"/>
              </a:cxn>
              <a:cxn ang="T11">
                <a:pos x="T2" y="T3"/>
              </a:cxn>
              <a:cxn ang="T12">
                <a:pos x="T4" y="T5"/>
              </a:cxn>
              <a:cxn ang="T13">
                <a:pos x="T6" y="T7"/>
              </a:cxn>
              <a:cxn ang="T14">
                <a:pos x="T8" y="T9"/>
              </a:cxn>
            </a:cxnLst>
            <a:rect l="T15" t="T16" r="T17" b="T18"/>
            <a:pathLst>
              <a:path w="176" h="297">
                <a:moveTo>
                  <a:pt x="175" y="0"/>
                </a:moveTo>
                <a:lnTo>
                  <a:pt x="0" y="140"/>
                </a:lnTo>
                <a:lnTo>
                  <a:pt x="0" y="296"/>
                </a:lnTo>
                <a:lnTo>
                  <a:pt x="175" y="158"/>
                </a:lnTo>
                <a:lnTo>
                  <a:pt x="175" y="0"/>
                </a:lnTo>
              </a:path>
            </a:pathLst>
          </a:custGeom>
          <a:solidFill>
            <a:srgbClr val="919191"/>
          </a:solidFill>
          <a:ln w="12700" cap="rnd">
            <a:solidFill>
              <a:srgbClr val="000000"/>
            </a:solidFill>
            <a:round/>
            <a:headEnd/>
            <a:tailEnd/>
          </a:ln>
        </p:spPr>
        <p:txBody>
          <a:bodyPr/>
          <a:lstStyle/>
          <a:p>
            <a:endParaRPr lang="en-US"/>
          </a:p>
        </p:txBody>
      </p:sp>
      <p:sp>
        <p:nvSpPr>
          <p:cNvPr id="8235" name="Freeform 42"/>
          <p:cNvSpPr>
            <a:spLocks/>
          </p:cNvSpPr>
          <p:nvPr/>
        </p:nvSpPr>
        <p:spPr bwMode="auto">
          <a:xfrm>
            <a:off x="8297862" y="2509837"/>
            <a:ext cx="106363" cy="385763"/>
          </a:xfrm>
          <a:custGeom>
            <a:avLst/>
            <a:gdLst>
              <a:gd name="T0" fmla="*/ 0 w 66"/>
              <a:gd name="T1" fmla="*/ 2147483647 h 219"/>
              <a:gd name="T2" fmla="*/ 2147483647 w 66"/>
              <a:gd name="T3" fmla="*/ 2147483647 h 219"/>
              <a:gd name="T4" fmla="*/ 2147483647 w 66"/>
              <a:gd name="T5" fmla="*/ 0 h 219"/>
              <a:gd name="T6" fmla="*/ 2147483647 w 66"/>
              <a:gd name="T7" fmla="*/ 2147483647 h 219"/>
              <a:gd name="T8" fmla="*/ 2147483647 w 66"/>
              <a:gd name="T9" fmla="*/ 2147483647 h 219"/>
              <a:gd name="T10" fmla="*/ 0 w 66"/>
              <a:gd name="T11" fmla="*/ 2147483647 h 219"/>
              <a:gd name="T12" fmla="*/ 0 w 66"/>
              <a:gd name="T13" fmla="*/ 2147483647 h 219"/>
              <a:gd name="T14" fmla="*/ 0 60000 65536"/>
              <a:gd name="T15" fmla="*/ 0 60000 65536"/>
              <a:gd name="T16" fmla="*/ 0 60000 65536"/>
              <a:gd name="T17" fmla="*/ 0 60000 65536"/>
              <a:gd name="T18" fmla="*/ 0 60000 65536"/>
              <a:gd name="T19" fmla="*/ 0 60000 65536"/>
              <a:gd name="T20" fmla="*/ 0 60000 65536"/>
              <a:gd name="T21" fmla="*/ 0 w 66"/>
              <a:gd name="T22" fmla="*/ 0 h 219"/>
              <a:gd name="T23" fmla="*/ 66 w 66"/>
              <a:gd name="T24" fmla="*/ 219 h 2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6" h="219">
                <a:moveTo>
                  <a:pt x="0" y="63"/>
                </a:moveTo>
                <a:lnTo>
                  <a:pt x="57" y="28"/>
                </a:lnTo>
                <a:lnTo>
                  <a:pt x="65" y="0"/>
                </a:lnTo>
                <a:lnTo>
                  <a:pt x="65" y="152"/>
                </a:lnTo>
                <a:lnTo>
                  <a:pt x="57" y="188"/>
                </a:lnTo>
                <a:lnTo>
                  <a:pt x="0" y="218"/>
                </a:lnTo>
                <a:lnTo>
                  <a:pt x="0" y="63"/>
                </a:lnTo>
              </a:path>
            </a:pathLst>
          </a:custGeom>
          <a:solidFill>
            <a:srgbClr val="808080"/>
          </a:solidFill>
          <a:ln w="12700" cap="rnd">
            <a:solidFill>
              <a:srgbClr val="000000"/>
            </a:solidFill>
            <a:round/>
            <a:headEnd/>
            <a:tailEnd/>
          </a:ln>
        </p:spPr>
        <p:txBody>
          <a:bodyPr/>
          <a:lstStyle/>
          <a:p>
            <a:endParaRPr lang="en-US"/>
          </a:p>
        </p:txBody>
      </p:sp>
      <p:sp>
        <p:nvSpPr>
          <p:cNvPr id="8236" name="Freeform 43"/>
          <p:cNvSpPr>
            <a:spLocks/>
          </p:cNvSpPr>
          <p:nvPr/>
        </p:nvSpPr>
        <p:spPr bwMode="auto">
          <a:xfrm>
            <a:off x="8280400" y="2700337"/>
            <a:ext cx="34925" cy="101600"/>
          </a:xfrm>
          <a:custGeom>
            <a:avLst/>
            <a:gdLst>
              <a:gd name="T0" fmla="*/ 2147483647 w 22"/>
              <a:gd name="T1" fmla="*/ 0 h 58"/>
              <a:gd name="T2" fmla="*/ 0 w 22"/>
              <a:gd name="T3" fmla="*/ 2147483647 h 58"/>
              <a:gd name="T4" fmla="*/ 2147483647 w 22"/>
              <a:gd name="T5" fmla="*/ 2147483647 h 58"/>
              <a:gd name="T6" fmla="*/ 2147483647 w 22"/>
              <a:gd name="T7" fmla="*/ 0 h 58"/>
              <a:gd name="T8" fmla="*/ 0 60000 65536"/>
              <a:gd name="T9" fmla="*/ 0 60000 65536"/>
              <a:gd name="T10" fmla="*/ 0 60000 65536"/>
              <a:gd name="T11" fmla="*/ 0 60000 65536"/>
              <a:gd name="T12" fmla="*/ 0 w 22"/>
              <a:gd name="T13" fmla="*/ 0 h 58"/>
              <a:gd name="T14" fmla="*/ 22 w 22"/>
              <a:gd name="T15" fmla="*/ 58 h 58"/>
            </a:gdLst>
            <a:ahLst/>
            <a:cxnLst>
              <a:cxn ang="T8">
                <a:pos x="T0" y="T1"/>
              </a:cxn>
              <a:cxn ang="T9">
                <a:pos x="T2" y="T3"/>
              </a:cxn>
              <a:cxn ang="T10">
                <a:pos x="T4" y="T5"/>
              </a:cxn>
              <a:cxn ang="T11">
                <a:pos x="T6" y="T7"/>
              </a:cxn>
            </a:cxnLst>
            <a:rect l="T12" t="T13" r="T14" b="T15"/>
            <a:pathLst>
              <a:path w="22" h="58">
                <a:moveTo>
                  <a:pt x="21" y="0"/>
                </a:moveTo>
                <a:lnTo>
                  <a:pt x="0" y="22"/>
                </a:lnTo>
                <a:lnTo>
                  <a:pt x="21" y="57"/>
                </a:lnTo>
                <a:lnTo>
                  <a:pt x="21" y="0"/>
                </a:lnTo>
              </a:path>
            </a:pathLst>
          </a:custGeom>
          <a:solidFill>
            <a:srgbClr val="676767"/>
          </a:solidFill>
          <a:ln w="12700" cap="rnd">
            <a:solidFill>
              <a:srgbClr val="000000"/>
            </a:solidFill>
            <a:round/>
            <a:headEnd/>
            <a:tailEnd/>
          </a:ln>
        </p:spPr>
        <p:txBody>
          <a:bodyPr/>
          <a:lstStyle/>
          <a:p>
            <a:endParaRPr lang="en-US"/>
          </a:p>
        </p:txBody>
      </p:sp>
      <p:sp>
        <p:nvSpPr>
          <p:cNvPr id="8237" name="Freeform 44"/>
          <p:cNvSpPr>
            <a:spLocks/>
          </p:cNvSpPr>
          <p:nvPr/>
        </p:nvSpPr>
        <p:spPr bwMode="auto">
          <a:xfrm>
            <a:off x="8393112" y="2509837"/>
            <a:ext cx="28575" cy="331788"/>
          </a:xfrm>
          <a:custGeom>
            <a:avLst/>
            <a:gdLst>
              <a:gd name="T0" fmla="*/ 2147483647 w 17"/>
              <a:gd name="T1" fmla="*/ 0 h 189"/>
              <a:gd name="T2" fmla="*/ 0 w 17"/>
              <a:gd name="T3" fmla="*/ 2147483647 h 189"/>
              <a:gd name="T4" fmla="*/ 0 w 17"/>
              <a:gd name="T5" fmla="*/ 2147483647 h 189"/>
              <a:gd name="T6" fmla="*/ 2147483647 w 17"/>
              <a:gd name="T7" fmla="*/ 2147483647 h 189"/>
              <a:gd name="T8" fmla="*/ 2147483647 w 17"/>
              <a:gd name="T9" fmla="*/ 0 h 189"/>
              <a:gd name="T10" fmla="*/ 0 60000 65536"/>
              <a:gd name="T11" fmla="*/ 0 60000 65536"/>
              <a:gd name="T12" fmla="*/ 0 60000 65536"/>
              <a:gd name="T13" fmla="*/ 0 60000 65536"/>
              <a:gd name="T14" fmla="*/ 0 60000 65536"/>
              <a:gd name="T15" fmla="*/ 0 w 17"/>
              <a:gd name="T16" fmla="*/ 0 h 189"/>
              <a:gd name="T17" fmla="*/ 17 w 17"/>
              <a:gd name="T18" fmla="*/ 189 h 189"/>
            </a:gdLst>
            <a:ahLst/>
            <a:cxnLst>
              <a:cxn ang="T10">
                <a:pos x="T0" y="T1"/>
              </a:cxn>
              <a:cxn ang="T11">
                <a:pos x="T2" y="T3"/>
              </a:cxn>
              <a:cxn ang="T12">
                <a:pos x="T4" y="T5"/>
              </a:cxn>
              <a:cxn ang="T13">
                <a:pos x="T6" y="T7"/>
              </a:cxn>
              <a:cxn ang="T14">
                <a:pos x="T8" y="T9"/>
              </a:cxn>
            </a:cxnLst>
            <a:rect l="T15" t="T16" r="T17" b="T18"/>
            <a:pathLst>
              <a:path w="17" h="189">
                <a:moveTo>
                  <a:pt x="13" y="0"/>
                </a:moveTo>
                <a:lnTo>
                  <a:pt x="0" y="30"/>
                </a:lnTo>
                <a:lnTo>
                  <a:pt x="0" y="188"/>
                </a:lnTo>
                <a:lnTo>
                  <a:pt x="16" y="158"/>
                </a:lnTo>
                <a:lnTo>
                  <a:pt x="13" y="0"/>
                </a:lnTo>
              </a:path>
            </a:pathLst>
          </a:custGeom>
          <a:solidFill>
            <a:srgbClr val="808080"/>
          </a:solidFill>
          <a:ln w="12700" cap="rnd">
            <a:solidFill>
              <a:srgbClr val="000000"/>
            </a:solidFill>
            <a:round/>
            <a:headEnd/>
            <a:tailEnd/>
          </a:ln>
        </p:spPr>
        <p:txBody>
          <a:bodyPr/>
          <a:lstStyle/>
          <a:p>
            <a:endParaRPr lang="en-US"/>
          </a:p>
        </p:txBody>
      </p:sp>
      <p:sp>
        <p:nvSpPr>
          <p:cNvPr id="8238" name="Freeform 45"/>
          <p:cNvSpPr>
            <a:spLocks/>
          </p:cNvSpPr>
          <p:nvPr/>
        </p:nvSpPr>
        <p:spPr bwMode="auto">
          <a:xfrm>
            <a:off x="6343650" y="4530725"/>
            <a:ext cx="77787" cy="301625"/>
          </a:xfrm>
          <a:custGeom>
            <a:avLst/>
            <a:gdLst>
              <a:gd name="T0" fmla="*/ 0 w 48"/>
              <a:gd name="T1" fmla="*/ 2147483647 h 171"/>
              <a:gd name="T2" fmla="*/ 2147483647 w 48"/>
              <a:gd name="T3" fmla="*/ 2147483647 h 171"/>
              <a:gd name="T4" fmla="*/ 2147483647 w 48"/>
              <a:gd name="T5" fmla="*/ 2147483647 h 171"/>
              <a:gd name="T6" fmla="*/ 2147483647 w 48"/>
              <a:gd name="T7" fmla="*/ 2147483647 h 171"/>
              <a:gd name="T8" fmla="*/ 2147483647 w 48"/>
              <a:gd name="T9" fmla="*/ 0 h 171"/>
              <a:gd name="T10" fmla="*/ 0 w 48"/>
              <a:gd name="T11" fmla="*/ 2147483647 h 171"/>
              <a:gd name="T12" fmla="*/ 0 60000 65536"/>
              <a:gd name="T13" fmla="*/ 0 60000 65536"/>
              <a:gd name="T14" fmla="*/ 0 60000 65536"/>
              <a:gd name="T15" fmla="*/ 0 60000 65536"/>
              <a:gd name="T16" fmla="*/ 0 60000 65536"/>
              <a:gd name="T17" fmla="*/ 0 60000 65536"/>
              <a:gd name="T18" fmla="*/ 0 w 48"/>
              <a:gd name="T19" fmla="*/ 0 h 171"/>
              <a:gd name="T20" fmla="*/ 48 w 48"/>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48" h="171">
                <a:moveTo>
                  <a:pt x="0" y="30"/>
                </a:moveTo>
                <a:lnTo>
                  <a:pt x="21" y="96"/>
                </a:lnTo>
                <a:lnTo>
                  <a:pt x="21" y="170"/>
                </a:lnTo>
                <a:lnTo>
                  <a:pt x="47" y="152"/>
                </a:lnTo>
                <a:lnTo>
                  <a:pt x="47" y="0"/>
                </a:lnTo>
                <a:lnTo>
                  <a:pt x="0" y="30"/>
                </a:lnTo>
              </a:path>
            </a:pathLst>
          </a:custGeom>
          <a:solidFill>
            <a:srgbClr val="676767"/>
          </a:solidFill>
          <a:ln w="12700" cap="rnd">
            <a:solidFill>
              <a:srgbClr val="000000"/>
            </a:solidFill>
            <a:round/>
            <a:headEnd/>
            <a:tailEnd/>
          </a:ln>
        </p:spPr>
        <p:txBody>
          <a:bodyPr/>
          <a:lstStyle/>
          <a:p>
            <a:endParaRPr lang="en-US"/>
          </a:p>
        </p:txBody>
      </p:sp>
      <p:sp>
        <p:nvSpPr>
          <p:cNvPr id="8239" name="Freeform 46"/>
          <p:cNvSpPr>
            <a:spLocks/>
          </p:cNvSpPr>
          <p:nvPr/>
        </p:nvSpPr>
        <p:spPr bwMode="auto">
          <a:xfrm>
            <a:off x="6419850" y="4521200"/>
            <a:ext cx="241300" cy="279400"/>
          </a:xfrm>
          <a:custGeom>
            <a:avLst/>
            <a:gdLst>
              <a:gd name="T0" fmla="*/ 0 w 151"/>
              <a:gd name="T1" fmla="*/ 2147483647 h 159"/>
              <a:gd name="T2" fmla="*/ 2147483647 w 151"/>
              <a:gd name="T3" fmla="*/ 0 h 159"/>
              <a:gd name="T4" fmla="*/ 2147483647 w 151"/>
              <a:gd name="T5" fmla="*/ 0 h 159"/>
              <a:gd name="T6" fmla="*/ 2147483647 w 151"/>
              <a:gd name="T7" fmla="*/ 2147483647 h 159"/>
              <a:gd name="T8" fmla="*/ 2147483647 w 151"/>
              <a:gd name="T9" fmla="*/ 2147483647 h 159"/>
              <a:gd name="T10" fmla="*/ 0 w 151"/>
              <a:gd name="T11" fmla="*/ 2147483647 h 159"/>
              <a:gd name="T12" fmla="*/ 0 w 151"/>
              <a:gd name="T13" fmla="*/ 2147483647 h 159"/>
              <a:gd name="T14" fmla="*/ 0 60000 65536"/>
              <a:gd name="T15" fmla="*/ 0 60000 65536"/>
              <a:gd name="T16" fmla="*/ 0 60000 65536"/>
              <a:gd name="T17" fmla="*/ 0 60000 65536"/>
              <a:gd name="T18" fmla="*/ 0 60000 65536"/>
              <a:gd name="T19" fmla="*/ 0 60000 65536"/>
              <a:gd name="T20" fmla="*/ 0 60000 65536"/>
              <a:gd name="T21" fmla="*/ 0 w 151"/>
              <a:gd name="T22" fmla="*/ 0 h 159"/>
              <a:gd name="T23" fmla="*/ 151 w 151"/>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159">
                <a:moveTo>
                  <a:pt x="0" y="6"/>
                </a:moveTo>
                <a:lnTo>
                  <a:pt x="63" y="0"/>
                </a:lnTo>
                <a:lnTo>
                  <a:pt x="150" y="0"/>
                </a:lnTo>
                <a:lnTo>
                  <a:pt x="150" y="154"/>
                </a:lnTo>
                <a:lnTo>
                  <a:pt x="63" y="154"/>
                </a:lnTo>
                <a:lnTo>
                  <a:pt x="0" y="158"/>
                </a:lnTo>
                <a:lnTo>
                  <a:pt x="0" y="6"/>
                </a:lnTo>
              </a:path>
            </a:pathLst>
          </a:custGeom>
          <a:solidFill>
            <a:srgbClr val="808080"/>
          </a:solidFill>
          <a:ln w="12700" cap="rnd">
            <a:solidFill>
              <a:srgbClr val="000000"/>
            </a:solidFill>
            <a:round/>
            <a:headEnd/>
            <a:tailEnd/>
          </a:ln>
        </p:spPr>
        <p:txBody>
          <a:bodyPr/>
          <a:lstStyle/>
          <a:p>
            <a:endParaRPr lang="en-US"/>
          </a:p>
        </p:txBody>
      </p:sp>
      <p:sp>
        <p:nvSpPr>
          <p:cNvPr id="8240" name="Freeform 47"/>
          <p:cNvSpPr>
            <a:spLocks/>
          </p:cNvSpPr>
          <p:nvPr/>
        </p:nvSpPr>
        <p:spPr bwMode="auto">
          <a:xfrm>
            <a:off x="6659562" y="4524375"/>
            <a:ext cx="115888" cy="382587"/>
          </a:xfrm>
          <a:custGeom>
            <a:avLst/>
            <a:gdLst>
              <a:gd name="T0" fmla="*/ 0 w 72"/>
              <a:gd name="T1" fmla="*/ 0 h 217"/>
              <a:gd name="T2" fmla="*/ 0 w 72"/>
              <a:gd name="T3" fmla="*/ 2147483647 h 217"/>
              <a:gd name="T4" fmla="*/ 2147483647 w 72"/>
              <a:gd name="T5" fmla="*/ 2147483647 h 217"/>
              <a:gd name="T6" fmla="*/ 2147483647 w 72"/>
              <a:gd name="T7" fmla="*/ 2147483647 h 217"/>
              <a:gd name="T8" fmla="*/ 0 w 72"/>
              <a:gd name="T9" fmla="*/ 0 h 217"/>
              <a:gd name="T10" fmla="*/ 0 60000 65536"/>
              <a:gd name="T11" fmla="*/ 0 60000 65536"/>
              <a:gd name="T12" fmla="*/ 0 60000 65536"/>
              <a:gd name="T13" fmla="*/ 0 60000 65536"/>
              <a:gd name="T14" fmla="*/ 0 60000 65536"/>
              <a:gd name="T15" fmla="*/ 0 w 72"/>
              <a:gd name="T16" fmla="*/ 0 h 217"/>
              <a:gd name="T17" fmla="*/ 72 w 72"/>
              <a:gd name="T18" fmla="*/ 217 h 217"/>
            </a:gdLst>
            <a:ahLst/>
            <a:cxnLst>
              <a:cxn ang="T10">
                <a:pos x="T0" y="T1"/>
              </a:cxn>
              <a:cxn ang="T11">
                <a:pos x="T2" y="T3"/>
              </a:cxn>
              <a:cxn ang="T12">
                <a:pos x="T4" y="T5"/>
              </a:cxn>
              <a:cxn ang="T13">
                <a:pos x="T6" y="T7"/>
              </a:cxn>
              <a:cxn ang="T14">
                <a:pos x="T8" y="T9"/>
              </a:cxn>
            </a:cxnLst>
            <a:rect l="T15" t="T16" r="T17" b="T18"/>
            <a:pathLst>
              <a:path w="72" h="217">
                <a:moveTo>
                  <a:pt x="0" y="0"/>
                </a:moveTo>
                <a:lnTo>
                  <a:pt x="0" y="152"/>
                </a:lnTo>
                <a:lnTo>
                  <a:pt x="71" y="216"/>
                </a:lnTo>
                <a:lnTo>
                  <a:pt x="71" y="60"/>
                </a:lnTo>
                <a:lnTo>
                  <a:pt x="0" y="0"/>
                </a:lnTo>
              </a:path>
            </a:pathLst>
          </a:custGeom>
          <a:solidFill>
            <a:srgbClr val="676767"/>
          </a:solidFill>
          <a:ln w="12700" cap="rnd">
            <a:solidFill>
              <a:srgbClr val="000000"/>
            </a:solidFill>
            <a:round/>
            <a:headEnd/>
            <a:tailEnd/>
          </a:ln>
        </p:spPr>
        <p:txBody>
          <a:bodyPr/>
          <a:lstStyle/>
          <a:p>
            <a:endParaRPr lang="en-US"/>
          </a:p>
        </p:txBody>
      </p:sp>
      <p:sp>
        <p:nvSpPr>
          <p:cNvPr id="8241" name="Freeform 48"/>
          <p:cNvSpPr>
            <a:spLocks/>
          </p:cNvSpPr>
          <p:nvPr/>
        </p:nvSpPr>
        <p:spPr bwMode="auto">
          <a:xfrm>
            <a:off x="6772275" y="4594225"/>
            <a:ext cx="138112" cy="307975"/>
          </a:xfrm>
          <a:custGeom>
            <a:avLst/>
            <a:gdLst>
              <a:gd name="T0" fmla="*/ 0 w 86"/>
              <a:gd name="T1" fmla="*/ 2147483647 h 175"/>
              <a:gd name="T2" fmla="*/ 2147483647 w 86"/>
              <a:gd name="T3" fmla="*/ 0 h 175"/>
              <a:gd name="T4" fmla="*/ 2147483647 w 86"/>
              <a:gd name="T5" fmla="*/ 2147483647 h 175"/>
              <a:gd name="T6" fmla="*/ 0 w 86"/>
              <a:gd name="T7" fmla="*/ 2147483647 h 175"/>
              <a:gd name="T8" fmla="*/ 0 w 86"/>
              <a:gd name="T9" fmla="*/ 2147483647 h 175"/>
              <a:gd name="T10" fmla="*/ 0 60000 65536"/>
              <a:gd name="T11" fmla="*/ 0 60000 65536"/>
              <a:gd name="T12" fmla="*/ 0 60000 65536"/>
              <a:gd name="T13" fmla="*/ 0 60000 65536"/>
              <a:gd name="T14" fmla="*/ 0 60000 65536"/>
              <a:gd name="T15" fmla="*/ 0 w 86"/>
              <a:gd name="T16" fmla="*/ 0 h 175"/>
              <a:gd name="T17" fmla="*/ 86 w 86"/>
              <a:gd name="T18" fmla="*/ 175 h 175"/>
            </a:gdLst>
            <a:ahLst/>
            <a:cxnLst>
              <a:cxn ang="T10">
                <a:pos x="T0" y="T1"/>
              </a:cxn>
              <a:cxn ang="T11">
                <a:pos x="T2" y="T3"/>
              </a:cxn>
              <a:cxn ang="T12">
                <a:pos x="T4" y="T5"/>
              </a:cxn>
              <a:cxn ang="T13">
                <a:pos x="T6" y="T7"/>
              </a:cxn>
              <a:cxn ang="T14">
                <a:pos x="T8" y="T9"/>
              </a:cxn>
            </a:cxnLst>
            <a:rect l="T15" t="T16" r="T17" b="T18"/>
            <a:pathLst>
              <a:path w="86" h="175">
                <a:moveTo>
                  <a:pt x="0" y="22"/>
                </a:moveTo>
                <a:lnTo>
                  <a:pt x="85" y="0"/>
                </a:lnTo>
                <a:lnTo>
                  <a:pt x="85" y="154"/>
                </a:lnTo>
                <a:lnTo>
                  <a:pt x="0" y="174"/>
                </a:lnTo>
                <a:lnTo>
                  <a:pt x="0" y="22"/>
                </a:lnTo>
              </a:path>
            </a:pathLst>
          </a:custGeom>
          <a:solidFill>
            <a:srgbClr val="919191"/>
          </a:solidFill>
          <a:ln w="12700" cap="rnd">
            <a:solidFill>
              <a:srgbClr val="000000"/>
            </a:solidFill>
            <a:round/>
            <a:headEnd/>
            <a:tailEnd/>
          </a:ln>
        </p:spPr>
        <p:txBody>
          <a:bodyPr/>
          <a:lstStyle/>
          <a:p>
            <a:endParaRPr lang="en-US"/>
          </a:p>
        </p:txBody>
      </p:sp>
      <p:sp>
        <p:nvSpPr>
          <p:cNvPr id="8242" name="Freeform 49"/>
          <p:cNvSpPr>
            <a:spLocks/>
          </p:cNvSpPr>
          <p:nvPr/>
        </p:nvSpPr>
        <p:spPr bwMode="auto">
          <a:xfrm>
            <a:off x="6999287" y="4857750"/>
            <a:ext cx="88900" cy="425450"/>
          </a:xfrm>
          <a:custGeom>
            <a:avLst/>
            <a:gdLst>
              <a:gd name="T0" fmla="*/ 0 w 55"/>
              <a:gd name="T1" fmla="*/ 0 h 242"/>
              <a:gd name="T2" fmla="*/ 2147483647 w 55"/>
              <a:gd name="T3" fmla="*/ 2147483647 h 242"/>
              <a:gd name="T4" fmla="*/ 2147483647 w 55"/>
              <a:gd name="T5" fmla="*/ 2147483647 h 242"/>
              <a:gd name="T6" fmla="*/ 0 w 55"/>
              <a:gd name="T7" fmla="*/ 2147483647 h 242"/>
              <a:gd name="T8" fmla="*/ 0 w 55"/>
              <a:gd name="T9" fmla="*/ 0 h 242"/>
              <a:gd name="T10" fmla="*/ 0 60000 65536"/>
              <a:gd name="T11" fmla="*/ 0 60000 65536"/>
              <a:gd name="T12" fmla="*/ 0 60000 65536"/>
              <a:gd name="T13" fmla="*/ 0 60000 65536"/>
              <a:gd name="T14" fmla="*/ 0 60000 65536"/>
              <a:gd name="T15" fmla="*/ 0 w 55"/>
              <a:gd name="T16" fmla="*/ 0 h 242"/>
              <a:gd name="T17" fmla="*/ 55 w 55"/>
              <a:gd name="T18" fmla="*/ 242 h 242"/>
            </a:gdLst>
            <a:ahLst/>
            <a:cxnLst>
              <a:cxn ang="T10">
                <a:pos x="T0" y="T1"/>
              </a:cxn>
              <a:cxn ang="T11">
                <a:pos x="T2" y="T3"/>
              </a:cxn>
              <a:cxn ang="T12">
                <a:pos x="T4" y="T5"/>
              </a:cxn>
              <a:cxn ang="T13">
                <a:pos x="T6" y="T7"/>
              </a:cxn>
              <a:cxn ang="T14">
                <a:pos x="T8" y="T9"/>
              </a:cxn>
            </a:cxnLst>
            <a:rect l="T15" t="T16" r="T17" b="T18"/>
            <a:pathLst>
              <a:path w="55" h="242">
                <a:moveTo>
                  <a:pt x="0" y="0"/>
                </a:moveTo>
                <a:lnTo>
                  <a:pt x="54" y="86"/>
                </a:lnTo>
                <a:lnTo>
                  <a:pt x="54" y="241"/>
                </a:lnTo>
                <a:lnTo>
                  <a:pt x="0" y="153"/>
                </a:lnTo>
                <a:lnTo>
                  <a:pt x="0" y="0"/>
                </a:lnTo>
              </a:path>
            </a:pathLst>
          </a:custGeom>
          <a:solidFill>
            <a:srgbClr val="919191"/>
          </a:solidFill>
          <a:ln w="12700" cap="rnd">
            <a:solidFill>
              <a:srgbClr val="000000"/>
            </a:solidFill>
            <a:round/>
            <a:headEnd/>
            <a:tailEnd/>
          </a:ln>
        </p:spPr>
        <p:txBody>
          <a:bodyPr/>
          <a:lstStyle/>
          <a:p>
            <a:endParaRPr lang="en-US"/>
          </a:p>
        </p:txBody>
      </p:sp>
      <p:sp>
        <p:nvSpPr>
          <p:cNvPr id="8243" name="Freeform 50"/>
          <p:cNvSpPr>
            <a:spLocks/>
          </p:cNvSpPr>
          <p:nvPr/>
        </p:nvSpPr>
        <p:spPr bwMode="auto">
          <a:xfrm>
            <a:off x="6910387" y="4594225"/>
            <a:ext cx="111125" cy="388937"/>
          </a:xfrm>
          <a:custGeom>
            <a:avLst/>
            <a:gdLst>
              <a:gd name="T0" fmla="*/ 0 w 70"/>
              <a:gd name="T1" fmla="*/ 0 h 221"/>
              <a:gd name="T2" fmla="*/ 2147483647 w 70"/>
              <a:gd name="T3" fmla="*/ 2147483647 h 221"/>
              <a:gd name="T4" fmla="*/ 2147483647 w 70"/>
              <a:gd name="T5" fmla="*/ 2147483647 h 221"/>
              <a:gd name="T6" fmla="*/ 2147483647 w 70"/>
              <a:gd name="T7" fmla="*/ 2147483647 h 221"/>
              <a:gd name="T8" fmla="*/ 0 w 70"/>
              <a:gd name="T9" fmla="*/ 2147483647 h 221"/>
              <a:gd name="T10" fmla="*/ 0 w 70"/>
              <a:gd name="T11" fmla="*/ 0 h 221"/>
              <a:gd name="T12" fmla="*/ 0 60000 65536"/>
              <a:gd name="T13" fmla="*/ 0 60000 65536"/>
              <a:gd name="T14" fmla="*/ 0 60000 65536"/>
              <a:gd name="T15" fmla="*/ 0 60000 65536"/>
              <a:gd name="T16" fmla="*/ 0 60000 65536"/>
              <a:gd name="T17" fmla="*/ 0 60000 65536"/>
              <a:gd name="T18" fmla="*/ 0 w 70"/>
              <a:gd name="T19" fmla="*/ 0 h 221"/>
              <a:gd name="T20" fmla="*/ 70 w 70"/>
              <a:gd name="T21" fmla="*/ 221 h 221"/>
            </a:gdLst>
            <a:ahLst/>
            <a:cxnLst>
              <a:cxn ang="T12">
                <a:pos x="T0" y="T1"/>
              </a:cxn>
              <a:cxn ang="T13">
                <a:pos x="T2" y="T3"/>
              </a:cxn>
              <a:cxn ang="T14">
                <a:pos x="T4" y="T5"/>
              </a:cxn>
              <a:cxn ang="T15">
                <a:pos x="T6" y="T7"/>
              </a:cxn>
              <a:cxn ang="T16">
                <a:pos x="T8" y="T9"/>
              </a:cxn>
              <a:cxn ang="T17">
                <a:pos x="T10" y="T11"/>
              </a:cxn>
            </a:cxnLst>
            <a:rect l="T18" t="T19" r="T20" b="T21"/>
            <a:pathLst>
              <a:path w="70" h="221">
                <a:moveTo>
                  <a:pt x="0" y="0"/>
                </a:moveTo>
                <a:lnTo>
                  <a:pt x="69" y="79"/>
                </a:lnTo>
                <a:lnTo>
                  <a:pt x="53" y="151"/>
                </a:lnTo>
                <a:lnTo>
                  <a:pt x="53" y="220"/>
                </a:lnTo>
                <a:lnTo>
                  <a:pt x="0" y="153"/>
                </a:lnTo>
                <a:lnTo>
                  <a:pt x="0" y="0"/>
                </a:lnTo>
              </a:path>
            </a:pathLst>
          </a:custGeom>
          <a:solidFill>
            <a:srgbClr val="676767"/>
          </a:solidFill>
          <a:ln w="12700" cap="rnd">
            <a:solidFill>
              <a:srgbClr val="000000"/>
            </a:solidFill>
            <a:round/>
            <a:headEnd/>
            <a:tailEnd/>
          </a:ln>
        </p:spPr>
        <p:txBody>
          <a:bodyPr/>
          <a:lstStyle/>
          <a:p>
            <a:endParaRPr lang="en-US"/>
          </a:p>
        </p:txBody>
      </p:sp>
      <p:sp>
        <p:nvSpPr>
          <p:cNvPr id="8244" name="Freeform 51"/>
          <p:cNvSpPr>
            <a:spLocks/>
          </p:cNvSpPr>
          <p:nvPr/>
        </p:nvSpPr>
        <p:spPr bwMode="auto">
          <a:xfrm>
            <a:off x="5524500" y="4630737"/>
            <a:ext cx="242887" cy="479425"/>
          </a:xfrm>
          <a:custGeom>
            <a:avLst/>
            <a:gdLst>
              <a:gd name="T0" fmla="*/ 2147483647 w 152"/>
              <a:gd name="T1" fmla="*/ 2147483647 h 273"/>
              <a:gd name="T2" fmla="*/ 0 w 152"/>
              <a:gd name="T3" fmla="*/ 2147483647 h 273"/>
              <a:gd name="T4" fmla="*/ 2147483647 w 152"/>
              <a:gd name="T5" fmla="*/ 2147483647 h 273"/>
              <a:gd name="T6" fmla="*/ 2147483647 w 152"/>
              <a:gd name="T7" fmla="*/ 0 h 273"/>
              <a:gd name="T8" fmla="*/ 2147483647 w 152"/>
              <a:gd name="T9" fmla="*/ 2147483647 h 273"/>
              <a:gd name="T10" fmla="*/ 2147483647 w 152"/>
              <a:gd name="T11" fmla="*/ 2147483647 h 273"/>
              <a:gd name="T12" fmla="*/ 2147483647 w 152"/>
              <a:gd name="T13" fmla="*/ 2147483647 h 273"/>
              <a:gd name="T14" fmla="*/ 0 60000 65536"/>
              <a:gd name="T15" fmla="*/ 0 60000 65536"/>
              <a:gd name="T16" fmla="*/ 0 60000 65536"/>
              <a:gd name="T17" fmla="*/ 0 60000 65536"/>
              <a:gd name="T18" fmla="*/ 0 60000 65536"/>
              <a:gd name="T19" fmla="*/ 0 60000 65536"/>
              <a:gd name="T20" fmla="*/ 0 60000 65536"/>
              <a:gd name="T21" fmla="*/ 0 w 152"/>
              <a:gd name="T22" fmla="*/ 0 h 273"/>
              <a:gd name="T23" fmla="*/ 152 w 152"/>
              <a:gd name="T24" fmla="*/ 273 h 2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2" h="273">
                <a:moveTo>
                  <a:pt x="13" y="272"/>
                </a:moveTo>
                <a:lnTo>
                  <a:pt x="0" y="188"/>
                </a:lnTo>
                <a:lnTo>
                  <a:pt x="30" y="99"/>
                </a:lnTo>
                <a:lnTo>
                  <a:pt x="151" y="0"/>
                </a:lnTo>
                <a:lnTo>
                  <a:pt x="151" y="154"/>
                </a:lnTo>
                <a:lnTo>
                  <a:pt x="32" y="251"/>
                </a:lnTo>
                <a:lnTo>
                  <a:pt x="13" y="272"/>
                </a:lnTo>
              </a:path>
            </a:pathLst>
          </a:custGeom>
          <a:solidFill>
            <a:srgbClr val="808080"/>
          </a:solidFill>
          <a:ln w="12700" cap="rnd">
            <a:solidFill>
              <a:srgbClr val="000000"/>
            </a:solidFill>
            <a:round/>
            <a:headEnd/>
            <a:tailEnd/>
          </a:ln>
        </p:spPr>
        <p:txBody>
          <a:bodyPr/>
          <a:lstStyle/>
          <a:p>
            <a:endParaRPr lang="en-US"/>
          </a:p>
        </p:txBody>
      </p:sp>
      <p:sp>
        <p:nvSpPr>
          <p:cNvPr id="8245" name="Freeform 52"/>
          <p:cNvSpPr>
            <a:spLocks/>
          </p:cNvSpPr>
          <p:nvPr/>
        </p:nvSpPr>
        <p:spPr bwMode="auto">
          <a:xfrm>
            <a:off x="5765800" y="4589462"/>
            <a:ext cx="133350" cy="309563"/>
          </a:xfrm>
          <a:custGeom>
            <a:avLst/>
            <a:gdLst>
              <a:gd name="T0" fmla="*/ 0 w 84"/>
              <a:gd name="T1" fmla="*/ 2147483647 h 176"/>
              <a:gd name="T2" fmla="*/ 0 w 84"/>
              <a:gd name="T3" fmla="*/ 2147483647 h 176"/>
              <a:gd name="T4" fmla="*/ 2147483647 w 84"/>
              <a:gd name="T5" fmla="*/ 2147483647 h 176"/>
              <a:gd name="T6" fmla="*/ 2147483647 w 84"/>
              <a:gd name="T7" fmla="*/ 0 h 176"/>
              <a:gd name="T8" fmla="*/ 0 w 84"/>
              <a:gd name="T9" fmla="*/ 2147483647 h 176"/>
              <a:gd name="T10" fmla="*/ 0 60000 65536"/>
              <a:gd name="T11" fmla="*/ 0 60000 65536"/>
              <a:gd name="T12" fmla="*/ 0 60000 65536"/>
              <a:gd name="T13" fmla="*/ 0 60000 65536"/>
              <a:gd name="T14" fmla="*/ 0 60000 65536"/>
              <a:gd name="T15" fmla="*/ 0 w 84"/>
              <a:gd name="T16" fmla="*/ 0 h 176"/>
              <a:gd name="T17" fmla="*/ 84 w 84"/>
              <a:gd name="T18" fmla="*/ 176 h 176"/>
            </a:gdLst>
            <a:ahLst/>
            <a:cxnLst>
              <a:cxn ang="T10">
                <a:pos x="T0" y="T1"/>
              </a:cxn>
              <a:cxn ang="T11">
                <a:pos x="T2" y="T3"/>
              </a:cxn>
              <a:cxn ang="T12">
                <a:pos x="T4" y="T5"/>
              </a:cxn>
              <a:cxn ang="T13">
                <a:pos x="T6" y="T7"/>
              </a:cxn>
              <a:cxn ang="T14">
                <a:pos x="T8" y="T9"/>
              </a:cxn>
            </a:cxnLst>
            <a:rect l="T15" t="T16" r="T17" b="T18"/>
            <a:pathLst>
              <a:path w="84" h="176">
                <a:moveTo>
                  <a:pt x="0" y="24"/>
                </a:moveTo>
                <a:lnTo>
                  <a:pt x="0" y="175"/>
                </a:lnTo>
                <a:lnTo>
                  <a:pt x="83" y="153"/>
                </a:lnTo>
                <a:lnTo>
                  <a:pt x="83" y="0"/>
                </a:lnTo>
                <a:lnTo>
                  <a:pt x="0" y="24"/>
                </a:lnTo>
              </a:path>
            </a:pathLst>
          </a:custGeom>
          <a:solidFill>
            <a:srgbClr val="676767"/>
          </a:solidFill>
          <a:ln w="12700" cap="rnd">
            <a:solidFill>
              <a:srgbClr val="000000"/>
            </a:solidFill>
            <a:round/>
            <a:headEnd/>
            <a:tailEnd/>
          </a:ln>
        </p:spPr>
        <p:txBody>
          <a:bodyPr/>
          <a:lstStyle/>
          <a:p>
            <a:endParaRPr lang="en-US"/>
          </a:p>
        </p:txBody>
      </p:sp>
      <p:sp>
        <p:nvSpPr>
          <p:cNvPr id="8246" name="Freeform 53"/>
          <p:cNvSpPr>
            <a:spLocks/>
          </p:cNvSpPr>
          <p:nvPr/>
        </p:nvSpPr>
        <p:spPr bwMode="auto">
          <a:xfrm>
            <a:off x="6173787" y="4699000"/>
            <a:ext cx="212725" cy="280987"/>
          </a:xfrm>
          <a:custGeom>
            <a:avLst/>
            <a:gdLst>
              <a:gd name="T0" fmla="*/ 0 w 133"/>
              <a:gd name="T1" fmla="*/ 0 h 160"/>
              <a:gd name="T2" fmla="*/ 0 w 133"/>
              <a:gd name="T3" fmla="*/ 2147483647 h 160"/>
              <a:gd name="T4" fmla="*/ 2147483647 w 133"/>
              <a:gd name="T5" fmla="*/ 2147483647 h 160"/>
              <a:gd name="T6" fmla="*/ 2147483647 w 133"/>
              <a:gd name="T7" fmla="*/ 2147483647 h 160"/>
              <a:gd name="T8" fmla="*/ 0 w 133"/>
              <a:gd name="T9" fmla="*/ 0 h 160"/>
              <a:gd name="T10" fmla="*/ 0 60000 65536"/>
              <a:gd name="T11" fmla="*/ 0 60000 65536"/>
              <a:gd name="T12" fmla="*/ 0 60000 65536"/>
              <a:gd name="T13" fmla="*/ 0 60000 65536"/>
              <a:gd name="T14" fmla="*/ 0 60000 65536"/>
              <a:gd name="T15" fmla="*/ 0 w 133"/>
              <a:gd name="T16" fmla="*/ 0 h 160"/>
              <a:gd name="T17" fmla="*/ 133 w 133"/>
              <a:gd name="T18" fmla="*/ 160 h 160"/>
            </a:gdLst>
            <a:ahLst/>
            <a:cxnLst>
              <a:cxn ang="T10">
                <a:pos x="T0" y="T1"/>
              </a:cxn>
              <a:cxn ang="T11">
                <a:pos x="T2" y="T3"/>
              </a:cxn>
              <a:cxn ang="T12">
                <a:pos x="T4" y="T5"/>
              </a:cxn>
              <a:cxn ang="T13">
                <a:pos x="T6" y="T7"/>
              </a:cxn>
              <a:cxn ang="T14">
                <a:pos x="T8" y="T9"/>
              </a:cxn>
            </a:cxnLst>
            <a:rect l="T15" t="T16" r="T17" b="T18"/>
            <a:pathLst>
              <a:path w="133" h="160">
                <a:moveTo>
                  <a:pt x="0" y="0"/>
                </a:moveTo>
                <a:lnTo>
                  <a:pt x="0" y="153"/>
                </a:lnTo>
                <a:lnTo>
                  <a:pt x="132" y="159"/>
                </a:lnTo>
                <a:lnTo>
                  <a:pt x="132" y="4"/>
                </a:lnTo>
                <a:lnTo>
                  <a:pt x="0" y="0"/>
                </a:lnTo>
              </a:path>
            </a:pathLst>
          </a:custGeom>
          <a:solidFill>
            <a:srgbClr val="808080"/>
          </a:solidFill>
          <a:ln w="12700" cap="rnd">
            <a:solidFill>
              <a:srgbClr val="000000"/>
            </a:solidFill>
            <a:round/>
            <a:headEnd/>
            <a:tailEnd/>
          </a:ln>
        </p:spPr>
        <p:txBody>
          <a:bodyPr/>
          <a:lstStyle/>
          <a:p>
            <a:endParaRPr lang="en-US"/>
          </a:p>
        </p:txBody>
      </p:sp>
      <p:sp>
        <p:nvSpPr>
          <p:cNvPr id="8247" name="Freeform 54"/>
          <p:cNvSpPr>
            <a:spLocks/>
          </p:cNvSpPr>
          <p:nvPr/>
        </p:nvSpPr>
        <p:spPr bwMode="auto">
          <a:xfrm>
            <a:off x="7085012" y="5011737"/>
            <a:ext cx="39688" cy="277813"/>
          </a:xfrm>
          <a:custGeom>
            <a:avLst/>
            <a:gdLst>
              <a:gd name="T0" fmla="*/ 0 w 25"/>
              <a:gd name="T1" fmla="*/ 0 h 158"/>
              <a:gd name="T2" fmla="*/ 0 w 25"/>
              <a:gd name="T3" fmla="*/ 2147483647 h 158"/>
              <a:gd name="T4" fmla="*/ 2147483647 w 25"/>
              <a:gd name="T5" fmla="*/ 2147483647 h 158"/>
              <a:gd name="T6" fmla="*/ 2147483647 w 25"/>
              <a:gd name="T7" fmla="*/ 2147483647 h 158"/>
              <a:gd name="T8" fmla="*/ 0 w 25"/>
              <a:gd name="T9" fmla="*/ 0 h 158"/>
              <a:gd name="T10" fmla="*/ 0 60000 65536"/>
              <a:gd name="T11" fmla="*/ 0 60000 65536"/>
              <a:gd name="T12" fmla="*/ 0 60000 65536"/>
              <a:gd name="T13" fmla="*/ 0 60000 65536"/>
              <a:gd name="T14" fmla="*/ 0 60000 65536"/>
              <a:gd name="T15" fmla="*/ 0 w 25"/>
              <a:gd name="T16" fmla="*/ 0 h 158"/>
              <a:gd name="T17" fmla="*/ 25 w 25"/>
              <a:gd name="T18" fmla="*/ 158 h 158"/>
            </a:gdLst>
            <a:ahLst/>
            <a:cxnLst>
              <a:cxn ang="T10">
                <a:pos x="T0" y="T1"/>
              </a:cxn>
              <a:cxn ang="T11">
                <a:pos x="T2" y="T3"/>
              </a:cxn>
              <a:cxn ang="T12">
                <a:pos x="T4" y="T5"/>
              </a:cxn>
              <a:cxn ang="T13">
                <a:pos x="T6" y="T7"/>
              </a:cxn>
              <a:cxn ang="T14">
                <a:pos x="T8" y="T9"/>
              </a:cxn>
            </a:cxnLst>
            <a:rect l="T15" t="T16" r="T17" b="T18"/>
            <a:pathLst>
              <a:path w="25" h="158">
                <a:moveTo>
                  <a:pt x="0" y="0"/>
                </a:moveTo>
                <a:lnTo>
                  <a:pt x="0" y="157"/>
                </a:lnTo>
                <a:lnTo>
                  <a:pt x="24" y="157"/>
                </a:lnTo>
                <a:lnTo>
                  <a:pt x="24" y="2"/>
                </a:lnTo>
                <a:lnTo>
                  <a:pt x="0" y="0"/>
                </a:lnTo>
              </a:path>
            </a:pathLst>
          </a:custGeom>
          <a:solidFill>
            <a:srgbClr val="808080"/>
          </a:solidFill>
          <a:ln w="12700" cap="rnd">
            <a:solidFill>
              <a:srgbClr val="000000"/>
            </a:solidFill>
            <a:round/>
            <a:headEnd/>
            <a:tailEnd/>
          </a:ln>
        </p:spPr>
        <p:txBody>
          <a:bodyPr/>
          <a:lstStyle/>
          <a:p>
            <a:endParaRPr lang="en-US"/>
          </a:p>
        </p:txBody>
      </p:sp>
      <p:sp>
        <p:nvSpPr>
          <p:cNvPr id="8248" name="Freeform 55"/>
          <p:cNvSpPr>
            <a:spLocks/>
          </p:cNvSpPr>
          <p:nvPr/>
        </p:nvSpPr>
        <p:spPr bwMode="auto">
          <a:xfrm>
            <a:off x="7248525" y="4192587"/>
            <a:ext cx="104775" cy="312738"/>
          </a:xfrm>
          <a:custGeom>
            <a:avLst/>
            <a:gdLst>
              <a:gd name="T0" fmla="*/ 0 w 65"/>
              <a:gd name="T1" fmla="*/ 2147483647 h 178"/>
              <a:gd name="T2" fmla="*/ 2147483647 w 65"/>
              <a:gd name="T3" fmla="*/ 0 h 178"/>
              <a:gd name="T4" fmla="*/ 2147483647 w 65"/>
              <a:gd name="T5" fmla="*/ 2147483647 h 178"/>
              <a:gd name="T6" fmla="*/ 0 w 65"/>
              <a:gd name="T7" fmla="*/ 2147483647 h 178"/>
              <a:gd name="T8" fmla="*/ 0 w 65"/>
              <a:gd name="T9" fmla="*/ 2147483647 h 178"/>
              <a:gd name="T10" fmla="*/ 0 60000 65536"/>
              <a:gd name="T11" fmla="*/ 0 60000 65536"/>
              <a:gd name="T12" fmla="*/ 0 60000 65536"/>
              <a:gd name="T13" fmla="*/ 0 60000 65536"/>
              <a:gd name="T14" fmla="*/ 0 60000 65536"/>
              <a:gd name="T15" fmla="*/ 0 w 65"/>
              <a:gd name="T16" fmla="*/ 0 h 178"/>
              <a:gd name="T17" fmla="*/ 65 w 65"/>
              <a:gd name="T18" fmla="*/ 178 h 178"/>
            </a:gdLst>
            <a:ahLst/>
            <a:cxnLst>
              <a:cxn ang="T10">
                <a:pos x="T0" y="T1"/>
              </a:cxn>
              <a:cxn ang="T11">
                <a:pos x="T2" y="T3"/>
              </a:cxn>
              <a:cxn ang="T12">
                <a:pos x="T4" y="T5"/>
              </a:cxn>
              <a:cxn ang="T13">
                <a:pos x="T6" y="T7"/>
              </a:cxn>
              <a:cxn ang="T14">
                <a:pos x="T8" y="T9"/>
              </a:cxn>
            </a:cxnLst>
            <a:rect l="T15" t="T16" r="T17" b="T18"/>
            <a:pathLst>
              <a:path w="65" h="178">
                <a:moveTo>
                  <a:pt x="0" y="22"/>
                </a:moveTo>
                <a:lnTo>
                  <a:pt x="64" y="0"/>
                </a:lnTo>
                <a:lnTo>
                  <a:pt x="64" y="155"/>
                </a:lnTo>
                <a:lnTo>
                  <a:pt x="0" y="177"/>
                </a:lnTo>
                <a:lnTo>
                  <a:pt x="0" y="22"/>
                </a:lnTo>
              </a:path>
            </a:pathLst>
          </a:custGeom>
          <a:solidFill>
            <a:srgbClr val="919191"/>
          </a:solidFill>
          <a:ln w="12700" cap="rnd">
            <a:solidFill>
              <a:srgbClr val="000000"/>
            </a:solidFill>
            <a:round/>
            <a:headEnd/>
            <a:tailEnd/>
          </a:ln>
        </p:spPr>
        <p:txBody>
          <a:bodyPr/>
          <a:lstStyle/>
          <a:p>
            <a:endParaRPr lang="en-US"/>
          </a:p>
        </p:txBody>
      </p:sp>
      <p:sp>
        <p:nvSpPr>
          <p:cNvPr id="8249" name="Freeform 56"/>
          <p:cNvSpPr>
            <a:spLocks/>
          </p:cNvSpPr>
          <p:nvPr/>
        </p:nvSpPr>
        <p:spPr bwMode="auto">
          <a:xfrm>
            <a:off x="7351712" y="4037012"/>
            <a:ext cx="130175" cy="433388"/>
          </a:xfrm>
          <a:custGeom>
            <a:avLst/>
            <a:gdLst>
              <a:gd name="T0" fmla="*/ 0 w 82"/>
              <a:gd name="T1" fmla="*/ 2147483647 h 246"/>
              <a:gd name="T2" fmla="*/ 2147483647 w 82"/>
              <a:gd name="T3" fmla="*/ 0 h 246"/>
              <a:gd name="T4" fmla="*/ 2147483647 w 82"/>
              <a:gd name="T5" fmla="*/ 2147483647 h 246"/>
              <a:gd name="T6" fmla="*/ 0 w 82"/>
              <a:gd name="T7" fmla="*/ 2147483647 h 246"/>
              <a:gd name="T8" fmla="*/ 0 w 82"/>
              <a:gd name="T9" fmla="*/ 2147483647 h 246"/>
              <a:gd name="T10" fmla="*/ 0 60000 65536"/>
              <a:gd name="T11" fmla="*/ 0 60000 65536"/>
              <a:gd name="T12" fmla="*/ 0 60000 65536"/>
              <a:gd name="T13" fmla="*/ 0 60000 65536"/>
              <a:gd name="T14" fmla="*/ 0 60000 65536"/>
              <a:gd name="T15" fmla="*/ 0 w 82"/>
              <a:gd name="T16" fmla="*/ 0 h 246"/>
              <a:gd name="T17" fmla="*/ 82 w 82"/>
              <a:gd name="T18" fmla="*/ 246 h 246"/>
            </a:gdLst>
            <a:ahLst/>
            <a:cxnLst>
              <a:cxn ang="T10">
                <a:pos x="T0" y="T1"/>
              </a:cxn>
              <a:cxn ang="T11">
                <a:pos x="T2" y="T3"/>
              </a:cxn>
              <a:cxn ang="T12">
                <a:pos x="T4" y="T5"/>
              </a:cxn>
              <a:cxn ang="T13">
                <a:pos x="T6" y="T7"/>
              </a:cxn>
              <a:cxn ang="T14">
                <a:pos x="T8" y="T9"/>
              </a:cxn>
            </a:cxnLst>
            <a:rect l="T15" t="T16" r="T17" b="T18"/>
            <a:pathLst>
              <a:path w="82" h="246">
                <a:moveTo>
                  <a:pt x="0" y="89"/>
                </a:moveTo>
                <a:lnTo>
                  <a:pt x="81" y="0"/>
                </a:lnTo>
                <a:lnTo>
                  <a:pt x="81" y="156"/>
                </a:lnTo>
                <a:lnTo>
                  <a:pt x="0" y="245"/>
                </a:lnTo>
                <a:lnTo>
                  <a:pt x="0" y="89"/>
                </a:lnTo>
              </a:path>
            </a:pathLst>
          </a:custGeom>
          <a:solidFill>
            <a:srgbClr val="808080"/>
          </a:solidFill>
          <a:ln w="12700" cap="rnd">
            <a:solidFill>
              <a:srgbClr val="000000"/>
            </a:solidFill>
            <a:round/>
            <a:headEnd/>
            <a:tailEnd/>
          </a:ln>
        </p:spPr>
        <p:txBody>
          <a:bodyPr/>
          <a:lstStyle/>
          <a:p>
            <a:endParaRPr lang="en-US"/>
          </a:p>
        </p:txBody>
      </p:sp>
      <p:sp>
        <p:nvSpPr>
          <p:cNvPr id="8250" name="Freeform 57"/>
          <p:cNvSpPr>
            <a:spLocks/>
          </p:cNvSpPr>
          <p:nvPr/>
        </p:nvSpPr>
        <p:spPr bwMode="auto">
          <a:xfrm>
            <a:off x="7481887" y="3932237"/>
            <a:ext cx="63500" cy="382588"/>
          </a:xfrm>
          <a:custGeom>
            <a:avLst/>
            <a:gdLst>
              <a:gd name="T0" fmla="*/ 0 w 40"/>
              <a:gd name="T1" fmla="*/ 2147483647 h 218"/>
              <a:gd name="T2" fmla="*/ 0 w 40"/>
              <a:gd name="T3" fmla="*/ 2147483647 h 218"/>
              <a:gd name="T4" fmla="*/ 2147483647 w 40"/>
              <a:gd name="T5" fmla="*/ 2147483647 h 218"/>
              <a:gd name="T6" fmla="*/ 2147483647 w 40"/>
              <a:gd name="T7" fmla="*/ 0 h 218"/>
              <a:gd name="T8" fmla="*/ 0 w 40"/>
              <a:gd name="T9" fmla="*/ 2147483647 h 218"/>
              <a:gd name="T10" fmla="*/ 0 60000 65536"/>
              <a:gd name="T11" fmla="*/ 0 60000 65536"/>
              <a:gd name="T12" fmla="*/ 0 60000 65536"/>
              <a:gd name="T13" fmla="*/ 0 60000 65536"/>
              <a:gd name="T14" fmla="*/ 0 60000 65536"/>
              <a:gd name="T15" fmla="*/ 0 w 40"/>
              <a:gd name="T16" fmla="*/ 0 h 218"/>
              <a:gd name="T17" fmla="*/ 40 w 40"/>
              <a:gd name="T18" fmla="*/ 218 h 218"/>
            </a:gdLst>
            <a:ahLst/>
            <a:cxnLst>
              <a:cxn ang="T10">
                <a:pos x="T0" y="T1"/>
              </a:cxn>
              <a:cxn ang="T11">
                <a:pos x="T2" y="T3"/>
              </a:cxn>
              <a:cxn ang="T12">
                <a:pos x="T4" y="T5"/>
              </a:cxn>
              <a:cxn ang="T13">
                <a:pos x="T6" y="T7"/>
              </a:cxn>
              <a:cxn ang="T14">
                <a:pos x="T8" y="T9"/>
              </a:cxn>
            </a:cxnLst>
            <a:rect l="T15" t="T16" r="T17" b="T18"/>
            <a:pathLst>
              <a:path w="40" h="218">
                <a:moveTo>
                  <a:pt x="0" y="64"/>
                </a:moveTo>
                <a:lnTo>
                  <a:pt x="0" y="217"/>
                </a:lnTo>
                <a:lnTo>
                  <a:pt x="39" y="153"/>
                </a:lnTo>
                <a:lnTo>
                  <a:pt x="39" y="0"/>
                </a:lnTo>
                <a:lnTo>
                  <a:pt x="0" y="64"/>
                </a:lnTo>
              </a:path>
            </a:pathLst>
          </a:custGeom>
          <a:solidFill>
            <a:srgbClr val="808080"/>
          </a:solidFill>
          <a:ln w="12700" cap="rnd">
            <a:solidFill>
              <a:srgbClr val="000000"/>
            </a:solidFill>
            <a:round/>
            <a:headEnd/>
            <a:tailEnd/>
          </a:ln>
        </p:spPr>
        <p:txBody>
          <a:bodyPr/>
          <a:lstStyle/>
          <a:p>
            <a:endParaRPr lang="en-US"/>
          </a:p>
        </p:txBody>
      </p:sp>
      <p:sp>
        <p:nvSpPr>
          <p:cNvPr id="8251" name="Freeform 58"/>
          <p:cNvSpPr>
            <a:spLocks/>
          </p:cNvSpPr>
          <p:nvPr/>
        </p:nvSpPr>
        <p:spPr bwMode="auto">
          <a:xfrm>
            <a:off x="7172325" y="4237037"/>
            <a:ext cx="79375" cy="404813"/>
          </a:xfrm>
          <a:custGeom>
            <a:avLst/>
            <a:gdLst>
              <a:gd name="T0" fmla="*/ 2147483647 w 49"/>
              <a:gd name="T1" fmla="*/ 0 h 230"/>
              <a:gd name="T2" fmla="*/ 2147483647 w 49"/>
              <a:gd name="T3" fmla="*/ 2147483647 h 230"/>
              <a:gd name="T4" fmla="*/ 2147483647 w 49"/>
              <a:gd name="T5" fmla="*/ 2147483647 h 230"/>
              <a:gd name="T6" fmla="*/ 2147483647 w 49"/>
              <a:gd name="T7" fmla="*/ 2147483647 h 230"/>
              <a:gd name="T8" fmla="*/ 2147483647 w 49"/>
              <a:gd name="T9" fmla="*/ 2147483647 h 230"/>
              <a:gd name="T10" fmla="*/ 0 w 49"/>
              <a:gd name="T11" fmla="*/ 2147483647 h 230"/>
              <a:gd name="T12" fmla="*/ 2147483647 w 49"/>
              <a:gd name="T13" fmla="*/ 2147483647 h 230"/>
              <a:gd name="T14" fmla="*/ 2147483647 w 49"/>
              <a:gd name="T15" fmla="*/ 0 h 230"/>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30"/>
              <a:gd name="T26" fmla="*/ 49 w 49"/>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30">
                <a:moveTo>
                  <a:pt x="48" y="0"/>
                </a:moveTo>
                <a:lnTo>
                  <a:pt x="48" y="157"/>
                </a:lnTo>
                <a:lnTo>
                  <a:pt x="40" y="199"/>
                </a:lnTo>
                <a:lnTo>
                  <a:pt x="28" y="229"/>
                </a:lnTo>
                <a:lnTo>
                  <a:pt x="9" y="201"/>
                </a:lnTo>
                <a:lnTo>
                  <a:pt x="0" y="147"/>
                </a:lnTo>
                <a:lnTo>
                  <a:pt x="38" y="51"/>
                </a:lnTo>
                <a:lnTo>
                  <a:pt x="48" y="0"/>
                </a:lnTo>
              </a:path>
            </a:pathLst>
          </a:custGeom>
          <a:solidFill>
            <a:srgbClr val="676767"/>
          </a:solidFill>
          <a:ln w="12700" cap="rnd">
            <a:solidFill>
              <a:srgbClr val="000000"/>
            </a:solidFill>
            <a:round/>
            <a:headEnd/>
            <a:tailEnd/>
          </a:ln>
        </p:spPr>
        <p:txBody>
          <a:bodyPr/>
          <a:lstStyle/>
          <a:p>
            <a:endParaRPr lang="en-US"/>
          </a:p>
        </p:txBody>
      </p:sp>
      <p:sp>
        <p:nvSpPr>
          <p:cNvPr id="8252" name="Freeform 59"/>
          <p:cNvSpPr>
            <a:spLocks/>
          </p:cNvSpPr>
          <p:nvPr/>
        </p:nvSpPr>
        <p:spPr bwMode="auto">
          <a:xfrm>
            <a:off x="7543800" y="3878262"/>
            <a:ext cx="150812" cy="327025"/>
          </a:xfrm>
          <a:custGeom>
            <a:avLst/>
            <a:gdLst>
              <a:gd name="T0" fmla="*/ 0 w 94"/>
              <a:gd name="T1" fmla="*/ 2147483647 h 186"/>
              <a:gd name="T2" fmla="*/ 2147483647 w 94"/>
              <a:gd name="T3" fmla="*/ 0 h 186"/>
              <a:gd name="T4" fmla="*/ 2147483647 w 94"/>
              <a:gd name="T5" fmla="*/ 2147483647 h 186"/>
              <a:gd name="T6" fmla="*/ 0 w 94"/>
              <a:gd name="T7" fmla="*/ 2147483647 h 186"/>
              <a:gd name="T8" fmla="*/ 0 w 94"/>
              <a:gd name="T9" fmla="*/ 2147483647 h 186"/>
              <a:gd name="T10" fmla="*/ 0 60000 65536"/>
              <a:gd name="T11" fmla="*/ 0 60000 65536"/>
              <a:gd name="T12" fmla="*/ 0 60000 65536"/>
              <a:gd name="T13" fmla="*/ 0 60000 65536"/>
              <a:gd name="T14" fmla="*/ 0 60000 65536"/>
              <a:gd name="T15" fmla="*/ 0 w 94"/>
              <a:gd name="T16" fmla="*/ 0 h 186"/>
              <a:gd name="T17" fmla="*/ 94 w 94"/>
              <a:gd name="T18" fmla="*/ 186 h 186"/>
            </a:gdLst>
            <a:ahLst/>
            <a:cxnLst>
              <a:cxn ang="T10">
                <a:pos x="T0" y="T1"/>
              </a:cxn>
              <a:cxn ang="T11">
                <a:pos x="T2" y="T3"/>
              </a:cxn>
              <a:cxn ang="T12">
                <a:pos x="T4" y="T5"/>
              </a:cxn>
              <a:cxn ang="T13">
                <a:pos x="T6" y="T7"/>
              </a:cxn>
              <a:cxn ang="T14">
                <a:pos x="T8" y="T9"/>
              </a:cxn>
            </a:cxnLst>
            <a:rect l="T15" t="T16" r="T17" b="T18"/>
            <a:pathLst>
              <a:path w="94" h="186">
                <a:moveTo>
                  <a:pt x="0" y="28"/>
                </a:moveTo>
                <a:lnTo>
                  <a:pt x="93" y="0"/>
                </a:lnTo>
                <a:lnTo>
                  <a:pt x="93" y="155"/>
                </a:lnTo>
                <a:lnTo>
                  <a:pt x="0" y="185"/>
                </a:lnTo>
                <a:lnTo>
                  <a:pt x="0" y="28"/>
                </a:lnTo>
              </a:path>
            </a:pathLst>
          </a:custGeom>
          <a:solidFill>
            <a:srgbClr val="919191"/>
          </a:solidFill>
          <a:ln w="12700" cap="rnd">
            <a:solidFill>
              <a:srgbClr val="000000"/>
            </a:solidFill>
            <a:round/>
            <a:headEnd/>
            <a:tailEnd/>
          </a:ln>
        </p:spPr>
        <p:txBody>
          <a:bodyPr/>
          <a:lstStyle/>
          <a:p>
            <a:endParaRPr lang="en-US"/>
          </a:p>
        </p:txBody>
      </p:sp>
      <p:sp>
        <p:nvSpPr>
          <p:cNvPr id="8253" name="Freeform 60"/>
          <p:cNvSpPr>
            <a:spLocks/>
          </p:cNvSpPr>
          <p:nvPr/>
        </p:nvSpPr>
        <p:spPr bwMode="auto">
          <a:xfrm>
            <a:off x="7693025" y="3757612"/>
            <a:ext cx="101600" cy="396875"/>
          </a:xfrm>
          <a:custGeom>
            <a:avLst/>
            <a:gdLst>
              <a:gd name="T0" fmla="*/ 0 w 64"/>
              <a:gd name="T1" fmla="*/ 2147483647 h 226"/>
              <a:gd name="T2" fmla="*/ 0 w 64"/>
              <a:gd name="T3" fmla="*/ 2147483647 h 226"/>
              <a:gd name="T4" fmla="*/ 2147483647 w 64"/>
              <a:gd name="T5" fmla="*/ 2147483647 h 226"/>
              <a:gd name="T6" fmla="*/ 2147483647 w 64"/>
              <a:gd name="T7" fmla="*/ 0 h 226"/>
              <a:gd name="T8" fmla="*/ 0 w 64"/>
              <a:gd name="T9" fmla="*/ 2147483647 h 226"/>
              <a:gd name="T10" fmla="*/ 0 60000 65536"/>
              <a:gd name="T11" fmla="*/ 0 60000 65536"/>
              <a:gd name="T12" fmla="*/ 0 60000 65536"/>
              <a:gd name="T13" fmla="*/ 0 60000 65536"/>
              <a:gd name="T14" fmla="*/ 0 60000 65536"/>
              <a:gd name="T15" fmla="*/ 0 w 64"/>
              <a:gd name="T16" fmla="*/ 0 h 226"/>
              <a:gd name="T17" fmla="*/ 64 w 64"/>
              <a:gd name="T18" fmla="*/ 226 h 226"/>
            </a:gdLst>
            <a:ahLst/>
            <a:cxnLst>
              <a:cxn ang="T10">
                <a:pos x="T0" y="T1"/>
              </a:cxn>
              <a:cxn ang="T11">
                <a:pos x="T2" y="T3"/>
              </a:cxn>
              <a:cxn ang="T12">
                <a:pos x="T4" y="T5"/>
              </a:cxn>
              <a:cxn ang="T13">
                <a:pos x="T6" y="T7"/>
              </a:cxn>
              <a:cxn ang="T14">
                <a:pos x="T8" y="T9"/>
              </a:cxn>
            </a:cxnLst>
            <a:rect l="T15" t="T16" r="T17" b="T18"/>
            <a:pathLst>
              <a:path w="64" h="226">
                <a:moveTo>
                  <a:pt x="0" y="70"/>
                </a:moveTo>
                <a:lnTo>
                  <a:pt x="0" y="225"/>
                </a:lnTo>
                <a:lnTo>
                  <a:pt x="63" y="154"/>
                </a:lnTo>
                <a:lnTo>
                  <a:pt x="63" y="0"/>
                </a:lnTo>
                <a:lnTo>
                  <a:pt x="0" y="70"/>
                </a:lnTo>
              </a:path>
            </a:pathLst>
          </a:custGeom>
          <a:solidFill>
            <a:srgbClr val="808080"/>
          </a:solidFill>
          <a:ln w="12700" cap="rnd">
            <a:solidFill>
              <a:srgbClr val="000000"/>
            </a:solidFill>
            <a:round/>
            <a:headEnd/>
            <a:tailEnd/>
          </a:ln>
        </p:spPr>
        <p:txBody>
          <a:bodyPr/>
          <a:lstStyle/>
          <a:p>
            <a:endParaRPr lang="en-US"/>
          </a:p>
        </p:txBody>
      </p:sp>
      <p:sp>
        <p:nvSpPr>
          <p:cNvPr id="8254" name="Freeform 61"/>
          <p:cNvSpPr>
            <a:spLocks/>
          </p:cNvSpPr>
          <p:nvPr/>
        </p:nvSpPr>
        <p:spPr bwMode="auto">
          <a:xfrm>
            <a:off x="7861300" y="3143250"/>
            <a:ext cx="77787" cy="390525"/>
          </a:xfrm>
          <a:custGeom>
            <a:avLst/>
            <a:gdLst>
              <a:gd name="T0" fmla="*/ 0 w 50"/>
              <a:gd name="T1" fmla="*/ 2147483647 h 222"/>
              <a:gd name="T2" fmla="*/ 2147483647 w 50"/>
              <a:gd name="T3" fmla="*/ 0 h 222"/>
              <a:gd name="T4" fmla="*/ 2147483647 w 50"/>
              <a:gd name="T5" fmla="*/ 2147483647 h 222"/>
              <a:gd name="T6" fmla="*/ 0 w 50"/>
              <a:gd name="T7" fmla="*/ 2147483647 h 222"/>
              <a:gd name="T8" fmla="*/ 0 w 50"/>
              <a:gd name="T9" fmla="*/ 2147483647 h 222"/>
              <a:gd name="T10" fmla="*/ 0 60000 65536"/>
              <a:gd name="T11" fmla="*/ 0 60000 65536"/>
              <a:gd name="T12" fmla="*/ 0 60000 65536"/>
              <a:gd name="T13" fmla="*/ 0 60000 65536"/>
              <a:gd name="T14" fmla="*/ 0 60000 65536"/>
              <a:gd name="T15" fmla="*/ 0 w 50"/>
              <a:gd name="T16" fmla="*/ 0 h 222"/>
              <a:gd name="T17" fmla="*/ 50 w 50"/>
              <a:gd name="T18" fmla="*/ 222 h 222"/>
            </a:gdLst>
            <a:ahLst/>
            <a:cxnLst>
              <a:cxn ang="T10">
                <a:pos x="T0" y="T1"/>
              </a:cxn>
              <a:cxn ang="T11">
                <a:pos x="T2" y="T3"/>
              </a:cxn>
              <a:cxn ang="T12">
                <a:pos x="T4" y="T5"/>
              </a:cxn>
              <a:cxn ang="T13">
                <a:pos x="T6" y="T7"/>
              </a:cxn>
              <a:cxn ang="T14">
                <a:pos x="T8" y="T9"/>
              </a:cxn>
            </a:cxnLst>
            <a:rect l="T15" t="T16" r="T17" b="T18"/>
            <a:pathLst>
              <a:path w="50" h="222">
                <a:moveTo>
                  <a:pt x="0" y="63"/>
                </a:moveTo>
                <a:lnTo>
                  <a:pt x="49" y="0"/>
                </a:lnTo>
                <a:lnTo>
                  <a:pt x="49" y="156"/>
                </a:lnTo>
                <a:lnTo>
                  <a:pt x="0" y="221"/>
                </a:lnTo>
                <a:lnTo>
                  <a:pt x="0" y="63"/>
                </a:lnTo>
              </a:path>
            </a:pathLst>
          </a:custGeom>
          <a:solidFill>
            <a:srgbClr val="919191"/>
          </a:solidFill>
          <a:ln w="12700" cap="rnd">
            <a:solidFill>
              <a:srgbClr val="000000"/>
            </a:solidFill>
            <a:round/>
            <a:headEnd/>
            <a:tailEnd/>
          </a:ln>
        </p:spPr>
        <p:txBody>
          <a:bodyPr/>
          <a:lstStyle/>
          <a:p>
            <a:endParaRPr lang="en-US"/>
          </a:p>
        </p:txBody>
      </p:sp>
      <p:sp>
        <p:nvSpPr>
          <p:cNvPr id="8255" name="Freeform 62"/>
          <p:cNvSpPr>
            <a:spLocks/>
          </p:cNvSpPr>
          <p:nvPr/>
        </p:nvSpPr>
        <p:spPr bwMode="auto">
          <a:xfrm>
            <a:off x="7797800" y="3160712"/>
            <a:ext cx="65087" cy="376238"/>
          </a:xfrm>
          <a:custGeom>
            <a:avLst/>
            <a:gdLst>
              <a:gd name="T0" fmla="*/ 0 w 40"/>
              <a:gd name="T1" fmla="*/ 0 h 214"/>
              <a:gd name="T2" fmla="*/ 2147483647 w 40"/>
              <a:gd name="T3" fmla="*/ 2147483647 h 214"/>
              <a:gd name="T4" fmla="*/ 2147483647 w 40"/>
              <a:gd name="T5" fmla="*/ 2147483647 h 214"/>
              <a:gd name="T6" fmla="*/ 0 w 40"/>
              <a:gd name="T7" fmla="*/ 2147483647 h 214"/>
              <a:gd name="T8" fmla="*/ 0 w 40"/>
              <a:gd name="T9" fmla="*/ 0 h 214"/>
              <a:gd name="T10" fmla="*/ 0 60000 65536"/>
              <a:gd name="T11" fmla="*/ 0 60000 65536"/>
              <a:gd name="T12" fmla="*/ 0 60000 65536"/>
              <a:gd name="T13" fmla="*/ 0 60000 65536"/>
              <a:gd name="T14" fmla="*/ 0 60000 65536"/>
              <a:gd name="T15" fmla="*/ 0 w 40"/>
              <a:gd name="T16" fmla="*/ 0 h 214"/>
              <a:gd name="T17" fmla="*/ 40 w 40"/>
              <a:gd name="T18" fmla="*/ 214 h 214"/>
            </a:gdLst>
            <a:ahLst/>
            <a:cxnLst>
              <a:cxn ang="T10">
                <a:pos x="T0" y="T1"/>
              </a:cxn>
              <a:cxn ang="T11">
                <a:pos x="T2" y="T3"/>
              </a:cxn>
              <a:cxn ang="T12">
                <a:pos x="T4" y="T5"/>
              </a:cxn>
              <a:cxn ang="T13">
                <a:pos x="T6" y="T7"/>
              </a:cxn>
              <a:cxn ang="T14">
                <a:pos x="T8" y="T9"/>
              </a:cxn>
            </a:cxnLst>
            <a:rect l="T15" t="T16" r="T17" b="T18"/>
            <a:pathLst>
              <a:path w="40" h="214">
                <a:moveTo>
                  <a:pt x="0" y="0"/>
                </a:moveTo>
                <a:lnTo>
                  <a:pt x="39" y="55"/>
                </a:lnTo>
                <a:lnTo>
                  <a:pt x="39" y="213"/>
                </a:lnTo>
                <a:lnTo>
                  <a:pt x="0" y="157"/>
                </a:lnTo>
                <a:lnTo>
                  <a:pt x="0" y="0"/>
                </a:lnTo>
              </a:path>
            </a:pathLst>
          </a:custGeom>
          <a:solidFill>
            <a:srgbClr val="676767"/>
          </a:solidFill>
          <a:ln w="12700" cap="rnd">
            <a:solidFill>
              <a:srgbClr val="000000"/>
            </a:solidFill>
            <a:round/>
            <a:headEnd/>
            <a:tailEnd/>
          </a:ln>
        </p:spPr>
        <p:txBody>
          <a:bodyPr/>
          <a:lstStyle/>
          <a:p>
            <a:endParaRPr lang="en-US"/>
          </a:p>
        </p:txBody>
      </p:sp>
      <p:sp>
        <p:nvSpPr>
          <p:cNvPr id="8256" name="Freeform 63"/>
          <p:cNvSpPr>
            <a:spLocks/>
          </p:cNvSpPr>
          <p:nvPr/>
        </p:nvSpPr>
        <p:spPr bwMode="auto">
          <a:xfrm>
            <a:off x="7766050" y="3295650"/>
            <a:ext cx="84137" cy="439737"/>
          </a:xfrm>
          <a:custGeom>
            <a:avLst/>
            <a:gdLst>
              <a:gd name="T0" fmla="*/ 2147483647 w 52"/>
              <a:gd name="T1" fmla="*/ 0 h 250"/>
              <a:gd name="T2" fmla="*/ 0 w 52"/>
              <a:gd name="T3" fmla="*/ 2147483647 h 250"/>
              <a:gd name="T4" fmla="*/ 0 w 52"/>
              <a:gd name="T5" fmla="*/ 2147483647 h 250"/>
              <a:gd name="T6" fmla="*/ 2147483647 w 52"/>
              <a:gd name="T7" fmla="*/ 2147483647 h 250"/>
              <a:gd name="T8" fmla="*/ 2147483647 w 52"/>
              <a:gd name="T9" fmla="*/ 0 h 250"/>
              <a:gd name="T10" fmla="*/ 0 60000 65536"/>
              <a:gd name="T11" fmla="*/ 0 60000 65536"/>
              <a:gd name="T12" fmla="*/ 0 60000 65536"/>
              <a:gd name="T13" fmla="*/ 0 60000 65536"/>
              <a:gd name="T14" fmla="*/ 0 60000 65536"/>
              <a:gd name="T15" fmla="*/ 0 w 52"/>
              <a:gd name="T16" fmla="*/ 0 h 250"/>
              <a:gd name="T17" fmla="*/ 52 w 52"/>
              <a:gd name="T18" fmla="*/ 250 h 250"/>
            </a:gdLst>
            <a:ahLst/>
            <a:cxnLst>
              <a:cxn ang="T10">
                <a:pos x="T0" y="T1"/>
              </a:cxn>
              <a:cxn ang="T11">
                <a:pos x="T2" y="T3"/>
              </a:cxn>
              <a:cxn ang="T12">
                <a:pos x="T4" y="T5"/>
              </a:cxn>
              <a:cxn ang="T13">
                <a:pos x="T6" y="T7"/>
              </a:cxn>
              <a:cxn ang="T14">
                <a:pos x="T8" y="T9"/>
              </a:cxn>
            </a:cxnLst>
            <a:rect l="T15" t="T16" r="T17" b="T18"/>
            <a:pathLst>
              <a:path w="52" h="250">
                <a:moveTo>
                  <a:pt x="51" y="0"/>
                </a:moveTo>
                <a:lnTo>
                  <a:pt x="0" y="97"/>
                </a:lnTo>
                <a:lnTo>
                  <a:pt x="0" y="249"/>
                </a:lnTo>
                <a:lnTo>
                  <a:pt x="51" y="157"/>
                </a:lnTo>
                <a:lnTo>
                  <a:pt x="51" y="0"/>
                </a:lnTo>
              </a:path>
            </a:pathLst>
          </a:custGeom>
          <a:solidFill>
            <a:srgbClr val="808080"/>
          </a:solidFill>
          <a:ln w="12700" cap="rnd">
            <a:solidFill>
              <a:srgbClr val="000000"/>
            </a:solidFill>
            <a:round/>
            <a:headEnd/>
            <a:tailEnd/>
          </a:ln>
        </p:spPr>
        <p:txBody>
          <a:bodyPr/>
          <a:lstStyle/>
          <a:p>
            <a:endParaRPr lang="en-US"/>
          </a:p>
        </p:txBody>
      </p:sp>
      <p:sp>
        <p:nvSpPr>
          <p:cNvPr id="8257" name="Freeform 64"/>
          <p:cNvSpPr>
            <a:spLocks/>
          </p:cNvSpPr>
          <p:nvPr/>
        </p:nvSpPr>
        <p:spPr bwMode="auto">
          <a:xfrm>
            <a:off x="7713662" y="3471862"/>
            <a:ext cx="53975" cy="196850"/>
          </a:xfrm>
          <a:custGeom>
            <a:avLst/>
            <a:gdLst>
              <a:gd name="T0" fmla="*/ 2147483647 w 33"/>
              <a:gd name="T1" fmla="*/ 0 h 112"/>
              <a:gd name="T2" fmla="*/ 0 w 33"/>
              <a:gd name="T3" fmla="*/ 2147483647 h 112"/>
              <a:gd name="T4" fmla="*/ 2147483647 w 33"/>
              <a:gd name="T5" fmla="*/ 2147483647 h 112"/>
              <a:gd name="T6" fmla="*/ 2147483647 w 33"/>
              <a:gd name="T7" fmla="*/ 0 h 112"/>
              <a:gd name="T8" fmla="*/ 0 60000 65536"/>
              <a:gd name="T9" fmla="*/ 0 60000 65536"/>
              <a:gd name="T10" fmla="*/ 0 60000 65536"/>
              <a:gd name="T11" fmla="*/ 0 60000 65536"/>
              <a:gd name="T12" fmla="*/ 0 w 33"/>
              <a:gd name="T13" fmla="*/ 0 h 112"/>
              <a:gd name="T14" fmla="*/ 33 w 33"/>
              <a:gd name="T15" fmla="*/ 112 h 112"/>
            </a:gdLst>
            <a:ahLst/>
            <a:cxnLst>
              <a:cxn ang="T8">
                <a:pos x="T0" y="T1"/>
              </a:cxn>
              <a:cxn ang="T9">
                <a:pos x="T2" y="T3"/>
              </a:cxn>
              <a:cxn ang="T10">
                <a:pos x="T4" y="T5"/>
              </a:cxn>
              <a:cxn ang="T11">
                <a:pos x="T6" y="T7"/>
              </a:cxn>
            </a:cxnLst>
            <a:rect l="T12" t="T13" r="T14" b="T15"/>
            <a:pathLst>
              <a:path w="33" h="112">
                <a:moveTo>
                  <a:pt x="32" y="0"/>
                </a:moveTo>
                <a:lnTo>
                  <a:pt x="0" y="34"/>
                </a:lnTo>
                <a:lnTo>
                  <a:pt x="32" y="111"/>
                </a:lnTo>
                <a:lnTo>
                  <a:pt x="32" y="0"/>
                </a:lnTo>
              </a:path>
            </a:pathLst>
          </a:custGeom>
          <a:solidFill>
            <a:srgbClr val="676767"/>
          </a:solidFill>
          <a:ln w="12700" cap="rnd">
            <a:solidFill>
              <a:srgbClr val="000000"/>
            </a:solidFill>
            <a:round/>
            <a:headEnd/>
            <a:tailEnd/>
          </a:ln>
        </p:spPr>
        <p:txBody>
          <a:bodyPr/>
          <a:lstStyle/>
          <a:p>
            <a:endParaRPr lang="en-US"/>
          </a:p>
        </p:txBody>
      </p:sp>
      <p:sp>
        <p:nvSpPr>
          <p:cNvPr id="8258" name="Freeform 65"/>
          <p:cNvSpPr>
            <a:spLocks/>
          </p:cNvSpPr>
          <p:nvPr/>
        </p:nvSpPr>
        <p:spPr bwMode="auto">
          <a:xfrm>
            <a:off x="8302625" y="2836862"/>
            <a:ext cx="87312" cy="304800"/>
          </a:xfrm>
          <a:custGeom>
            <a:avLst/>
            <a:gdLst>
              <a:gd name="T0" fmla="*/ 0 w 55"/>
              <a:gd name="T1" fmla="*/ 2147483647 h 173"/>
              <a:gd name="T2" fmla="*/ 2147483647 w 55"/>
              <a:gd name="T3" fmla="*/ 0 h 173"/>
              <a:gd name="T4" fmla="*/ 2147483647 w 55"/>
              <a:gd name="T5" fmla="*/ 2147483647 h 173"/>
              <a:gd name="T6" fmla="*/ 0 w 55"/>
              <a:gd name="T7" fmla="*/ 2147483647 h 173"/>
              <a:gd name="T8" fmla="*/ 0 w 55"/>
              <a:gd name="T9" fmla="*/ 2147483647 h 173"/>
              <a:gd name="T10" fmla="*/ 0 60000 65536"/>
              <a:gd name="T11" fmla="*/ 0 60000 65536"/>
              <a:gd name="T12" fmla="*/ 0 60000 65536"/>
              <a:gd name="T13" fmla="*/ 0 60000 65536"/>
              <a:gd name="T14" fmla="*/ 0 60000 65536"/>
              <a:gd name="T15" fmla="*/ 0 w 55"/>
              <a:gd name="T16" fmla="*/ 0 h 173"/>
              <a:gd name="T17" fmla="*/ 55 w 55"/>
              <a:gd name="T18" fmla="*/ 173 h 173"/>
            </a:gdLst>
            <a:ahLst/>
            <a:cxnLst>
              <a:cxn ang="T10">
                <a:pos x="T0" y="T1"/>
              </a:cxn>
              <a:cxn ang="T11">
                <a:pos x="T2" y="T3"/>
              </a:cxn>
              <a:cxn ang="T12">
                <a:pos x="T4" y="T5"/>
              </a:cxn>
              <a:cxn ang="T13">
                <a:pos x="T6" y="T7"/>
              </a:cxn>
              <a:cxn ang="T14">
                <a:pos x="T8" y="T9"/>
              </a:cxn>
            </a:cxnLst>
            <a:rect l="T15" t="T16" r="T17" b="T18"/>
            <a:pathLst>
              <a:path w="55" h="173">
                <a:moveTo>
                  <a:pt x="0" y="20"/>
                </a:moveTo>
                <a:lnTo>
                  <a:pt x="54" y="0"/>
                </a:lnTo>
                <a:lnTo>
                  <a:pt x="54" y="152"/>
                </a:lnTo>
                <a:lnTo>
                  <a:pt x="0" y="172"/>
                </a:lnTo>
                <a:lnTo>
                  <a:pt x="0" y="20"/>
                </a:lnTo>
              </a:path>
            </a:pathLst>
          </a:custGeom>
          <a:solidFill>
            <a:srgbClr val="808080"/>
          </a:solidFill>
          <a:ln w="12700" cap="rnd">
            <a:solidFill>
              <a:srgbClr val="000000"/>
            </a:solidFill>
            <a:round/>
            <a:headEnd/>
            <a:tailEnd/>
          </a:ln>
        </p:spPr>
        <p:txBody>
          <a:bodyPr/>
          <a:lstStyle/>
          <a:p>
            <a:endParaRPr lang="en-US"/>
          </a:p>
        </p:txBody>
      </p:sp>
      <p:sp>
        <p:nvSpPr>
          <p:cNvPr id="8259" name="Freeform 66"/>
          <p:cNvSpPr>
            <a:spLocks/>
          </p:cNvSpPr>
          <p:nvPr/>
        </p:nvSpPr>
        <p:spPr bwMode="auto">
          <a:xfrm>
            <a:off x="8256587" y="2822575"/>
            <a:ext cx="47625" cy="315912"/>
          </a:xfrm>
          <a:custGeom>
            <a:avLst/>
            <a:gdLst>
              <a:gd name="T0" fmla="*/ 0 w 30"/>
              <a:gd name="T1" fmla="*/ 0 h 179"/>
              <a:gd name="T2" fmla="*/ 2147483647 w 30"/>
              <a:gd name="T3" fmla="*/ 2147483647 h 179"/>
              <a:gd name="T4" fmla="*/ 2147483647 w 30"/>
              <a:gd name="T5" fmla="*/ 2147483647 h 179"/>
              <a:gd name="T6" fmla="*/ 0 w 30"/>
              <a:gd name="T7" fmla="*/ 2147483647 h 179"/>
              <a:gd name="T8" fmla="*/ 0 w 30"/>
              <a:gd name="T9" fmla="*/ 0 h 179"/>
              <a:gd name="T10" fmla="*/ 0 60000 65536"/>
              <a:gd name="T11" fmla="*/ 0 60000 65536"/>
              <a:gd name="T12" fmla="*/ 0 60000 65536"/>
              <a:gd name="T13" fmla="*/ 0 60000 65536"/>
              <a:gd name="T14" fmla="*/ 0 60000 65536"/>
              <a:gd name="T15" fmla="*/ 0 w 30"/>
              <a:gd name="T16" fmla="*/ 0 h 179"/>
              <a:gd name="T17" fmla="*/ 30 w 30"/>
              <a:gd name="T18" fmla="*/ 179 h 179"/>
            </a:gdLst>
            <a:ahLst/>
            <a:cxnLst>
              <a:cxn ang="T10">
                <a:pos x="T0" y="T1"/>
              </a:cxn>
              <a:cxn ang="T11">
                <a:pos x="T2" y="T3"/>
              </a:cxn>
              <a:cxn ang="T12">
                <a:pos x="T4" y="T5"/>
              </a:cxn>
              <a:cxn ang="T13">
                <a:pos x="T6" y="T7"/>
              </a:cxn>
              <a:cxn ang="T14">
                <a:pos x="T8" y="T9"/>
              </a:cxn>
            </a:cxnLst>
            <a:rect l="T15" t="T16" r="T17" b="T18"/>
            <a:pathLst>
              <a:path w="30" h="179">
                <a:moveTo>
                  <a:pt x="0" y="0"/>
                </a:moveTo>
                <a:lnTo>
                  <a:pt x="29" y="28"/>
                </a:lnTo>
                <a:lnTo>
                  <a:pt x="29" y="178"/>
                </a:lnTo>
                <a:lnTo>
                  <a:pt x="0" y="152"/>
                </a:lnTo>
                <a:lnTo>
                  <a:pt x="0" y="0"/>
                </a:lnTo>
              </a:path>
            </a:pathLst>
          </a:custGeom>
          <a:solidFill>
            <a:srgbClr val="808080"/>
          </a:solidFill>
          <a:ln w="12700" cap="rnd">
            <a:solidFill>
              <a:srgbClr val="000000"/>
            </a:solidFill>
            <a:round/>
            <a:headEnd/>
            <a:tailEnd/>
          </a:ln>
        </p:spPr>
        <p:txBody>
          <a:bodyPr/>
          <a:lstStyle/>
          <a:p>
            <a:endParaRPr lang="en-US"/>
          </a:p>
        </p:txBody>
      </p:sp>
      <p:sp>
        <p:nvSpPr>
          <p:cNvPr id="8260" name="Freeform 67"/>
          <p:cNvSpPr>
            <a:spLocks/>
          </p:cNvSpPr>
          <p:nvPr/>
        </p:nvSpPr>
        <p:spPr bwMode="auto">
          <a:xfrm>
            <a:off x="8226425" y="2833687"/>
            <a:ext cx="30162" cy="327025"/>
          </a:xfrm>
          <a:custGeom>
            <a:avLst/>
            <a:gdLst>
              <a:gd name="T0" fmla="*/ 2147483647 w 19"/>
              <a:gd name="T1" fmla="*/ 0 h 186"/>
              <a:gd name="T2" fmla="*/ 2147483647 w 19"/>
              <a:gd name="T3" fmla="*/ 2147483647 h 186"/>
              <a:gd name="T4" fmla="*/ 0 w 19"/>
              <a:gd name="T5" fmla="*/ 2147483647 h 186"/>
              <a:gd name="T6" fmla="*/ 0 w 19"/>
              <a:gd name="T7" fmla="*/ 2147483647 h 186"/>
              <a:gd name="T8" fmla="*/ 2147483647 w 19"/>
              <a:gd name="T9" fmla="*/ 0 h 186"/>
              <a:gd name="T10" fmla="*/ 0 60000 65536"/>
              <a:gd name="T11" fmla="*/ 0 60000 65536"/>
              <a:gd name="T12" fmla="*/ 0 60000 65536"/>
              <a:gd name="T13" fmla="*/ 0 60000 65536"/>
              <a:gd name="T14" fmla="*/ 0 60000 65536"/>
              <a:gd name="T15" fmla="*/ 0 w 19"/>
              <a:gd name="T16" fmla="*/ 0 h 186"/>
              <a:gd name="T17" fmla="*/ 19 w 19"/>
              <a:gd name="T18" fmla="*/ 186 h 186"/>
            </a:gdLst>
            <a:ahLst/>
            <a:cxnLst>
              <a:cxn ang="T10">
                <a:pos x="T0" y="T1"/>
              </a:cxn>
              <a:cxn ang="T11">
                <a:pos x="T2" y="T3"/>
              </a:cxn>
              <a:cxn ang="T12">
                <a:pos x="T4" y="T5"/>
              </a:cxn>
              <a:cxn ang="T13">
                <a:pos x="T6" y="T7"/>
              </a:cxn>
              <a:cxn ang="T14">
                <a:pos x="T8" y="T9"/>
              </a:cxn>
            </a:cxnLst>
            <a:rect l="T15" t="T16" r="T17" b="T18"/>
            <a:pathLst>
              <a:path w="19" h="186">
                <a:moveTo>
                  <a:pt x="18" y="0"/>
                </a:moveTo>
                <a:lnTo>
                  <a:pt x="18" y="143"/>
                </a:lnTo>
                <a:lnTo>
                  <a:pt x="0" y="185"/>
                </a:lnTo>
                <a:lnTo>
                  <a:pt x="0" y="30"/>
                </a:lnTo>
                <a:lnTo>
                  <a:pt x="18" y="0"/>
                </a:lnTo>
              </a:path>
            </a:pathLst>
          </a:custGeom>
          <a:solidFill>
            <a:srgbClr val="676767"/>
          </a:solidFill>
          <a:ln w="12700" cap="rnd">
            <a:solidFill>
              <a:srgbClr val="000000"/>
            </a:solidFill>
            <a:round/>
            <a:headEnd/>
            <a:tailEnd/>
          </a:ln>
        </p:spPr>
        <p:txBody>
          <a:bodyPr/>
          <a:lstStyle/>
          <a:p>
            <a:endParaRPr lang="en-US"/>
          </a:p>
        </p:txBody>
      </p:sp>
      <p:sp>
        <p:nvSpPr>
          <p:cNvPr id="8261" name="Freeform 68"/>
          <p:cNvSpPr>
            <a:spLocks/>
          </p:cNvSpPr>
          <p:nvPr/>
        </p:nvSpPr>
        <p:spPr bwMode="auto">
          <a:xfrm>
            <a:off x="8005762" y="2887662"/>
            <a:ext cx="223838" cy="307975"/>
          </a:xfrm>
          <a:custGeom>
            <a:avLst/>
            <a:gdLst>
              <a:gd name="T0" fmla="*/ 2147483647 w 139"/>
              <a:gd name="T1" fmla="*/ 0 h 175"/>
              <a:gd name="T2" fmla="*/ 2147483647 w 139"/>
              <a:gd name="T3" fmla="*/ 2147483647 h 175"/>
              <a:gd name="T4" fmla="*/ 0 w 139"/>
              <a:gd name="T5" fmla="*/ 2147483647 h 175"/>
              <a:gd name="T6" fmla="*/ 0 w 139"/>
              <a:gd name="T7" fmla="*/ 2147483647 h 175"/>
              <a:gd name="T8" fmla="*/ 2147483647 w 139"/>
              <a:gd name="T9" fmla="*/ 2147483647 h 175"/>
              <a:gd name="T10" fmla="*/ 2147483647 w 139"/>
              <a:gd name="T11" fmla="*/ 2147483647 h 175"/>
              <a:gd name="T12" fmla="*/ 2147483647 w 139"/>
              <a:gd name="T13" fmla="*/ 0 h 175"/>
              <a:gd name="T14" fmla="*/ 0 60000 65536"/>
              <a:gd name="T15" fmla="*/ 0 60000 65536"/>
              <a:gd name="T16" fmla="*/ 0 60000 65536"/>
              <a:gd name="T17" fmla="*/ 0 60000 65536"/>
              <a:gd name="T18" fmla="*/ 0 60000 65536"/>
              <a:gd name="T19" fmla="*/ 0 60000 65536"/>
              <a:gd name="T20" fmla="*/ 0 60000 65536"/>
              <a:gd name="T21" fmla="*/ 0 w 139"/>
              <a:gd name="T22" fmla="*/ 0 h 175"/>
              <a:gd name="T23" fmla="*/ 139 w 139"/>
              <a:gd name="T24" fmla="*/ 175 h 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9" h="175">
                <a:moveTo>
                  <a:pt x="138" y="0"/>
                </a:moveTo>
                <a:lnTo>
                  <a:pt x="109" y="4"/>
                </a:lnTo>
                <a:lnTo>
                  <a:pt x="0" y="20"/>
                </a:lnTo>
                <a:lnTo>
                  <a:pt x="0" y="174"/>
                </a:lnTo>
                <a:lnTo>
                  <a:pt x="110" y="160"/>
                </a:lnTo>
                <a:lnTo>
                  <a:pt x="138" y="156"/>
                </a:lnTo>
                <a:lnTo>
                  <a:pt x="138" y="0"/>
                </a:lnTo>
              </a:path>
            </a:pathLst>
          </a:custGeom>
          <a:solidFill>
            <a:srgbClr val="808080"/>
          </a:solidFill>
          <a:ln w="12700" cap="rnd">
            <a:solidFill>
              <a:srgbClr val="000000"/>
            </a:solidFill>
            <a:round/>
            <a:headEnd/>
            <a:tailEnd/>
          </a:ln>
        </p:spPr>
        <p:txBody>
          <a:bodyPr/>
          <a:lstStyle/>
          <a:p>
            <a:endParaRPr lang="en-US"/>
          </a:p>
        </p:txBody>
      </p:sp>
      <p:sp>
        <p:nvSpPr>
          <p:cNvPr id="8262" name="Freeform 69"/>
          <p:cNvSpPr>
            <a:spLocks/>
          </p:cNvSpPr>
          <p:nvPr/>
        </p:nvSpPr>
        <p:spPr bwMode="auto">
          <a:xfrm>
            <a:off x="7926387" y="2928937"/>
            <a:ext cx="80963" cy="355600"/>
          </a:xfrm>
          <a:custGeom>
            <a:avLst/>
            <a:gdLst>
              <a:gd name="T0" fmla="*/ 2147483647 w 51"/>
              <a:gd name="T1" fmla="*/ 0 h 202"/>
              <a:gd name="T2" fmla="*/ 2147483647 w 51"/>
              <a:gd name="T3" fmla="*/ 2147483647 h 202"/>
              <a:gd name="T4" fmla="*/ 2147483647 w 51"/>
              <a:gd name="T5" fmla="*/ 2147483647 h 202"/>
              <a:gd name="T6" fmla="*/ 2147483647 w 51"/>
              <a:gd name="T7" fmla="*/ 2147483647 h 202"/>
              <a:gd name="T8" fmla="*/ 2147483647 w 51"/>
              <a:gd name="T9" fmla="*/ 2147483647 h 202"/>
              <a:gd name="T10" fmla="*/ 2147483647 w 51"/>
              <a:gd name="T11" fmla="*/ 2147483647 h 202"/>
              <a:gd name="T12" fmla="*/ 0 w 51"/>
              <a:gd name="T13" fmla="*/ 2147483647 h 202"/>
              <a:gd name="T14" fmla="*/ 2147483647 w 51"/>
              <a:gd name="T15" fmla="*/ 2147483647 h 202"/>
              <a:gd name="T16" fmla="*/ 2147483647 w 51"/>
              <a:gd name="T17" fmla="*/ 0 h 2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
              <a:gd name="T28" fmla="*/ 0 h 202"/>
              <a:gd name="T29" fmla="*/ 51 w 51"/>
              <a:gd name="T30" fmla="*/ 202 h 2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 h="202">
                <a:moveTo>
                  <a:pt x="50" y="0"/>
                </a:moveTo>
                <a:lnTo>
                  <a:pt x="50" y="152"/>
                </a:lnTo>
                <a:lnTo>
                  <a:pt x="17" y="172"/>
                </a:lnTo>
                <a:lnTo>
                  <a:pt x="5" y="201"/>
                </a:lnTo>
                <a:lnTo>
                  <a:pt x="5" y="124"/>
                </a:lnTo>
                <a:lnTo>
                  <a:pt x="13" y="63"/>
                </a:lnTo>
                <a:lnTo>
                  <a:pt x="0" y="58"/>
                </a:lnTo>
                <a:lnTo>
                  <a:pt x="15" y="22"/>
                </a:lnTo>
                <a:lnTo>
                  <a:pt x="50" y="0"/>
                </a:lnTo>
              </a:path>
            </a:pathLst>
          </a:custGeom>
          <a:solidFill>
            <a:srgbClr val="919191"/>
          </a:solidFill>
          <a:ln w="12700" cap="rnd">
            <a:solidFill>
              <a:srgbClr val="000000"/>
            </a:solidFill>
            <a:round/>
            <a:headEnd/>
            <a:tailEnd/>
          </a:ln>
        </p:spPr>
        <p:txBody>
          <a:bodyPr/>
          <a:lstStyle/>
          <a:p>
            <a:endParaRPr lang="en-US"/>
          </a:p>
        </p:txBody>
      </p:sp>
      <p:sp>
        <p:nvSpPr>
          <p:cNvPr id="8263" name="Freeform 70"/>
          <p:cNvSpPr>
            <a:spLocks/>
          </p:cNvSpPr>
          <p:nvPr/>
        </p:nvSpPr>
        <p:spPr bwMode="auto">
          <a:xfrm>
            <a:off x="4535487" y="4289425"/>
            <a:ext cx="204788" cy="460375"/>
          </a:xfrm>
          <a:custGeom>
            <a:avLst/>
            <a:gdLst>
              <a:gd name="T0" fmla="*/ 0 w 129"/>
              <a:gd name="T1" fmla="*/ 0 h 262"/>
              <a:gd name="T2" fmla="*/ 2147483647 w 129"/>
              <a:gd name="T3" fmla="*/ 2147483647 h 262"/>
              <a:gd name="T4" fmla="*/ 2147483647 w 129"/>
              <a:gd name="T5" fmla="*/ 2147483647 h 262"/>
              <a:gd name="T6" fmla="*/ 0 w 129"/>
              <a:gd name="T7" fmla="*/ 2147483647 h 262"/>
              <a:gd name="T8" fmla="*/ 0 w 129"/>
              <a:gd name="T9" fmla="*/ 0 h 262"/>
              <a:gd name="T10" fmla="*/ 0 60000 65536"/>
              <a:gd name="T11" fmla="*/ 0 60000 65536"/>
              <a:gd name="T12" fmla="*/ 0 60000 65536"/>
              <a:gd name="T13" fmla="*/ 0 60000 65536"/>
              <a:gd name="T14" fmla="*/ 0 60000 65536"/>
              <a:gd name="T15" fmla="*/ 0 w 129"/>
              <a:gd name="T16" fmla="*/ 0 h 262"/>
              <a:gd name="T17" fmla="*/ 129 w 129"/>
              <a:gd name="T18" fmla="*/ 262 h 262"/>
            </a:gdLst>
            <a:ahLst/>
            <a:cxnLst>
              <a:cxn ang="T10">
                <a:pos x="T0" y="T1"/>
              </a:cxn>
              <a:cxn ang="T11">
                <a:pos x="T2" y="T3"/>
              </a:cxn>
              <a:cxn ang="T12">
                <a:pos x="T4" y="T5"/>
              </a:cxn>
              <a:cxn ang="T13">
                <a:pos x="T6" y="T7"/>
              </a:cxn>
              <a:cxn ang="T14">
                <a:pos x="T8" y="T9"/>
              </a:cxn>
            </a:cxnLst>
            <a:rect l="T15" t="T16" r="T17" b="T18"/>
            <a:pathLst>
              <a:path w="129" h="262">
                <a:moveTo>
                  <a:pt x="0" y="0"/>
                </a:moveTo>
                <a:lnTo>
                  <a:pt x="128" y="108"/>
                </a:lnTo>
                <a:lnTo>
                  <a:pt x="128" y="261"/>
                </a:lnTo>
                <a:lnTo>
                  <a:pt x="0" y="146"/>
                </a:lnTo>
                <a:lnTo>
                  <a:pt x="0" y="0"/>
                </a:lnTo>
              </a:path>
            </a:pathLst>
          </a:custGeom>
          <a:solidFill>
            <a:srgbClr val="808080"/>
          </a:solidFill>
          <a:ln w="12700" cap="rnd">
            <a:solidFill>
              <a:srgbClr val="000000"/>
            </a:solidFill>
            <a:round/>
            <a:headEnd/>
            <a:tailEnd/>
          </a:ln>
        </p:spPr>
        <p:txBody>
          <a:bodyPr/>
          <a:lstStyle/>
          <a:p>
            <a:endParaRPr lang="en-US"/>
          </a:p>
        </p:txBody>
      </p:sp>
      <p:sp>
        <p:nvSpPr>
          <p:cNvPr id="8264" name="Freeform 71"/>
          <p:cNvSpPr>
            <a:spLocks/>
          </p:cNvSpPr>
          <p:nvPr/>
        </p:nvSpPr>
        <p:spPr bwMode="auto">
          <a:xfrm>
            <a:off x="2795587" y="3241675"/>
            <a:ext cx="363538" cy="954087"/>
          </a:xfrm>
          <a:custGeom>
            <a:avLst/>
            <a:gdLst>
              <a:gd name="T0" fmla="*/ 0 w 227"/>
              <a:gd name="T1" fmla="*/ 0 h 542"/>
              <a:gd name="T2" fmla="*/ 0 w 227"/>
              <a:gd name="T3" fmla="*/ 2147483647 h 542"/>
              <a:gd name="T4" fmla="*/ 2147483647 w 227"/>
              <a:gd name="T5" fmla="*/ 2147483647 h 542"/>
              <a:gd name="T6" fmla="*/ 2147483647 w 227"/>
              <a:gd name="T7" fmla="*/ 2147483647 h 542"/>
              <a:gd name="T8" fmla="*/ 2147483647 w 227"/>
              <a:gd name="T9" fmla="*/ 2147483647 h 542"/>
              <a:gd name="T10" fmla="*/ 2147483647 w 227"/>
              <a:gd name="T11" fmla="*/ 2147483647 h 542"/>
              <a:gd name="T12" fmla="*/ 0 w 227"/>
              <a:gd name="T13" fmla="*/ 0 h 542"/>
              <a:gd name="T14" fmla="*/ 0 60000 65536"/>
              <a:gd name="T15" fmla="*/ 0 60000 65536"/>
              <a:gd name="T16" fmla="*/ 0 60000 65536"/>
              <a:gd name="T17" fmla="*/ 0 60000 65536"/>
              <a:gd name="T18" fmla="*/ 0 60000 65536"/>
              <a:gd name="T19" fmla="*/ 0 60000 65536"/>
              <a:gd name="T20" fmla="*/ 0 60000 65536"/>
              <a:gd name="T21" fmla="*/ 0 w 227"/>
              <a:gd name="T22" fmla="*/ 0 h 542"/>
              <a:gd name="T23" fmla="*/ 227 w 227"/>
              <a:gd name="T24" fmla="*/ 542 h 5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7" h="542">
                <a:moveTo>
                  <a:pt x="0" y="0"/>
                </a:moveTo>
                <a:lnTo>
                  <a:pt x="0" y="154"/>
                </a:lnTo>
                <a:lnTo>
                  <a:pt x="80" y="278"/>
                </a:lnTo>
                <a:lnTo>
                  <a:pt x="226" y="541"/>
                </a:lnTo>
                <a:lnTo>
                  <a:pt x="226" y="389"/>
                </a:lnTo>
                <a:lnTo>
                  <a:pt x="89" y="145"/>
                </a:lnTo>
                <a:lnTo>
                  <a:pt x="0" y="0"/>
                </a:lnTo>
              </a:path>
            </a:pathLst>
          </a:custGeom>
          <a:solidFill>
            <a:srgbClr val="919191"/>
          </a:solidFill>
          <a:ln w="12700" cap="rnd">
            <a:solidFill>
              <a:srgbClr val="000000"/>
            </a:solidFill>
            <a:round/>
            <a:headEnd/>
            <a:tailEnd/>
          </a:ln>
        </p:spPr>
        <p:txBody>
          <a:bodyPr/>
          <a:lstStyle/>
          <a:p>
            <a:endParaRPr lang="en-US"/>
          </a:p>
        </p:txBody>
      </p:sp>
      <p:sp>
        <p:nvSpPr>
          <p:cNvPr id="8265" name="Freeform 72"/>
          <p:cNvSpPr>
            <a:spLocks/>
          </p:cNvSpPr>
          <p:nvPr/>
        </p:nvSpPr>
        <p:spPr bwMode="auto">
          <a:xfrm>
            <a:off x="3157537" y="3929062"/>
            <a:ext cx="87313" cy="269875"/>
          </a:xfrm>
          <a:custGeom>
            <a:avLst/>
            <a:gdLst>
              <a:gd name="T0" fmla="*/ 0 w 55"/>
              <a:gd name="T1" fmla="*/ 0 h 153"/>
              <a:gd name="T2" fmla="*/ 2147483647 w 55"/>
              <a:gd name="T3" fmla="*/ 0 h 153"/>
              <a:gd name="T4" fmla="*/ 2147483647 w 55"/>
              <a:gd name="T5" fmla="*/ 2147483647 h 153"/>
              <a:gd name="T6" fmla="*/ 0 w 55"/>
              <a:gd name="T7" fmla="*/ 2147483647 h 153"/>
              <a:gd name="T8" fmla="*/ 0 w 55"/>
              <a:gd name="T9" fmla="*/ 0 h 153"/>
              <a:gd name="T10" fmla="*/ 0 60000 65536"/>
              <a:gd name="T11" fmla="*/ 0 60000 65536"/>
              <a:gd name="T12" fmla="*/ 0 60000 65536"/>
              <a:gd name="T13" fmla="*/ 0 60000 65536"/>
              <a:gd name="T14" fmla="*/ 0 60000 65536"/>
              <a:gd name="T15" fmla="*/ 0 w 55"/>
              <a:gd name="T16" fmla="*/ 0 h 153"/>
              <a:gd name="T17" fmla="*/ 55 w 55"/>
              <a:gd name="T18" fmla="*/ 153 h 153"/>
            </a:gdLst>
            <a:ahLst/>
            <a:cxnLst>
              <a:cxn ang="T10">
                <a:pos x="T0" y="T1"/>
              </a:cxn>
              <a:cxn ang="T11">
                <a:pos x="T2" y="T3"/>
              </a:cxn>
              <a:cxn ang="T12">
                <a:pos x="T4" y="T5"/>
              </a:cxn>
              <a:cxn ang="T13">
                <a:pos x="T6" y="T7"/>
              </a:cxn>
              <a:cxn ang="T14">
                <a:pos x="T8" y="T9"/>
              </a:cxn>
            </a:cxnLst>
            <a:rect l="T15" t="T16" r="T17" b="T18"/>
            <a:pathLst>
              <a:path w="55" h="153">
                <a:moveTo>
                  <a:pt x="0" y="0"/>
                </a:moveTo>
                <a:lnTo>
                  <a:pt x="54" y="0"/>
                </a:lnTo>
                <a:lnTo>
                  <a:pt x="54" y="152"/>
                </a:lnTo>
                <a:lnTo>
                  <a:pt x="0" y="152"/>
                </a:lnTo>
                <a:lnTo>
                  <a:pt x="0" y="0"/>
                </a:lnTo>
              </a:path>
            </a:pathLst>
          </a:custGeom>
          <a:solidFill>
            <a:srgbClr val="808080"/>
          </a:solidFill>
          <a:ln w="12700" cap="rnd">
            <a:solidFill>
              <a:srgbClr val="000000"/>
            </a:solidFill>
            <a:round/>
            <a:headEnd/>
            <a:tailEnd/>
          </a:ln>
        </p:spPr>
        <p:txBody>
          <a:bodyPr/>
          <a:lstStyle/>
          <a:p>
            <a:endParaRPr lang="en-US"/>
          </a:p>
        </p:txBody>
      </p:sp>
      <p:sp>
        <p:nvSpPr>
          <p:cNvPr id="8266" name="Freeform 73"/>
          <p:cNvSpPr>
            <a:spLocks/>
          </p:cNvSpPr>
          <p:nvPr/>
        </p:nvSpPr>
        <p:spPr bwMode="auto">
          <a:xfrm>
            <a:off x="3244850" y="3922712"/>
            <a:ext cx="257175" cy="493713"/>
          </a:xfrm>
          <a:custGeom>
            <a:avLst/>
            <a:gdLst>
              <a:gd name="T0" fmla="*/ 0 w 160"/>
              <a:gd name="T1" fmla="*/ 0 h 281"/>
              <a:gd name="T2" fmla="*/ 0 w 160"/>
              <a:gd name="T3" fmla="*/ 2147483647 h 281"/>
              <a:gd name="T4" fmla="*/ 2147483647 w 160"/>
              <a:gd name="T5" fmla="*/ 2147483647 h 281"/>
              <a:gd name="T6" fmla="*/ 2147483647 w 160"/>
              <a:gd name="T7" fmla="*/ 2147483647 h 281"/>
              <a:gd name="T8" fmla="*/ 0 w 160"/>
              <a:gd name="T9" fmla="*/ 0 h 281"/>
              <a:gd name="T10" fmla="*/ 0 60000 65536"/>
              <a:gd name="T11" fmla="*/ 0 60000 65536"/>
              <a:gd name="T12" fmla="*/ 0 60000 65536"/>
              <a:gd name="T13" fmla="*/ 0 60000 65536"/>
              <a:gd name="T14" fmla="*/ 0 60000 65536"/>
              <a:gd name="T15" fmla="*/ 0 w 160"/>
              <a:gd name="T16" fmla="*/ 0 h 281"/>
              <a:gd name="T17" fmla="*/ 160 w 160"/>
              <a:gd name="T18" fmla="*/ 281 h 281"/>
            </a:gdLst>
            <a:ahLst/>
            <a:cxnLst>
              <a:cxn ang="T10">
                <a:pos x="T0" y="T1"/>
              </a:cxn>
              <a:cxn ang="T11">
                <a:pos x="T2" y="T3"/>
              </a:cxn>
              <a:cxn ang="T12">
                <a:pos x="T4" y="T5"/>
              </a:cxn>
              <a:cxn ang="T13">
                <a:pos x="T6" y="T7"/>
              </a:cxn>
              <a:cxn ang="T14">
                <a:pos x="T8" y="T9"/>
              </a:cxn>
            </a:cxnLst>
            <a:rect l="T15" t="T16" r="T17" b="T18"/>
            <a:pathLst>
              <a:path w="160" h="281">
                <a:moveTo>
                  <a:pt x="0" y="0"/>
                </a:moveTo>
                <a:lnTo>
                  <a:pt x="0" y="150"/>
                </a:lnTo>
                <a:lnTo>
                  <a:pt x="159" y="280"/>
                </a:lnTo>
                <a:lnTo>
                  <a:pt x="159" y="128"/>
                </a:lnTo>
                <a:lnTo>
                  <a:pt x="0" y="0"/>
                </a:lnTo>
              </a:path>
            </a:pathLst>
          </a:custGeom>
          <a:solidFill>
            <a:srgbClr val="919191"/>
          </a:solidFill>
          <a:ln w="12700" cap="rnd">
            <a:solidFill>
              <a:srgbClr val="000000"/>
            </a:solidFill>
            <a:round/>
            <a:headEnd/>
            <a:tailEnd/>
          </a:ln>
        </p:spPr>
        <p:txBody>
          <a:bodyPr/>
          <a:lstStyle/>
          <a:p>
            <a:endParaRPr lang="en-US"/>
          </a:p>
        </p:txBody>
      </p:sp>
      <p:sp>
        <p:nvSpPr>
          <p:cNvPr id="8267" name="Freeform 74"/>
          <p:cNvSpPr>
            <a:spLocks/>
          </p:cNvSpPr>
          <p:nvPr/>
        </p:nvSpPr>
        <p:spPr bwMode="auto">
          <a:xfrm>
            <a:off x="3500437" y="4152900"/>
            <a:ext cx="287338" cy="274637"/>
          </a:xfrm>
          <a:custGeom>
            <a:avLst/>
            <a:gdLst>
              <a:gd name="T0" fmla="*/ 0 w 180"/>
              <a:gd name="T1" fmla="*/ 2147483647 h 156"/>
              <a:gd name="T2" fmla="*/ 0 w 180"/>
              <a:gd name="T3" fmla="*/ 2147483647 h 156"/>
              <a:gd name="T4" fmla="*/ 2147483647 w 180"/>
              <a:gd name="T5" fmla="*/ 2147483647 h 156"/>
              <a:gd name="T6" fmla="*/ 2147483647 w 180"/>
              <a:gd name="T7" fmla="*/ 0 h 156"/>
              <a:gd name="T8" fmla="*/ 0 w 180"/>
              <a:gd name="T9" fmla="*/ 2147483647 h 156"/>
              <a:gd name="T10" fmla="*/ 0 60000 65536"/>
              <a:gd name="T11" fmla="*/ 0 60000 65536"/>
              <a:gd name="T12" fmla="*/ 0 60000 65536"/>
              <a:gd name="T13" fmla="*/ 0 60000 65536"/>
              <a:gd name="T14" fmla="*/ 0 60000 65536"/>
              <a:gd name="T15" fmla="*/ 0 w 180"/>
              <a:gd name="T16" fmla="*/ 0 h 156"/>
              <a:gd name="T17" fmla="*/ 180 w 180"/>
              <a:gd name="T18" fmla="*/ 156 h 156"/>
            </a:gdLst>
            <a:ahLst/>
            <a:cxnLst>
              <a:cxn ang="T10">
                <a:pos x="T0" y="T1"/>
              </a:cxn>
              <a:cxn ang="T11">
                <a:pos x="T2" y="T3"/>
              </a:cxn>
              <a:cxn ang="T12">
                <a:pos x="T4" y="T5"/>
              </a:cxn>
              <a:cxn ang="T13">
                <a:pos x="T6" y="T7"/>
              </a:cxn>
              <a:cxn ang="T14">
                <a:pos x="T8" y="T9"/>
              </a:cxn>
            </a:cxnLst>
            <a:rect l="T15" t="T16" r="T17" b="T18"/>
            <a:pathLst>
              <a:path w="180" h="156">
                <a:moveTo>
                  <a:pt x="0" y="2"/>
                </a:moveTo>
                <a:lnTo>
                  <a:pt x="0" y="155"/>
                </a:lnTo>
                <a:lnTo>
                  <a:pt x="179" y="155"/>
                </a:lnTo>
                <a:lnTo>
                  <a:pt x="179" y="0"/>
                </a:lnTo>
                <a:lnTo>
                  <a:pt x="0" y="2"/>
                </a:lnTo>
              </a:path>
            </a:pathLst>
          </a:custGeom>
          <a:solidFill>
            <a:srgbClr val="808080"/>
          </a:solidFill>
          <a:ln w="12700" cap="rnd">
            <a:solidFill>
              <a:srgbClr val="000000"/>
            </a:solidFill>
            <a:round/>
            <a:headEnd/>
            <a:tailEnd/>
          </a:ln>
        </p:spPr>
        <p:txBody>
          <a:bodyPr/>
          <a:lstStyle/>
          <a:p>
            <a:endParaRPr lang="en-US"/>
          </a:p>
        </p:txBody>
      </p:sp>
      <p:sp>
        <p:nvSpPr>
          <p:cNvPr id="8268" name="Freeform 75"/>
          <p:cNvSpPr>
            <a:spLocks/>
          </p:cNvSpPr>
          <p:nvPr/>
        </p:nvSpPr>
        <p:spPr bwMode="auto">
          <a:xfrm>
            <a:off x="3786187" y="4213225"/>
            <a:ext cx="347663" cy="457200"/>
          </a:xfrm>
          <a:custGeom>
            <a:avLst/>
            <a:gdLst>
              <a:gd name="T0" fmla="*/ 0 w 218"/>
              <a:gd name="T1" fmla="*/ 0 h 260"/>
              <a:gd name="T2" fmla="*/ 2147483647 w 218"/>
              <a:gd name="T3" fmla="*/ 2147483647 h 260"/>
              <a:gd name="T4" fmla="*/ 2147483647 w 218"/>
              <a:gd name="T5" fmla="*/ 2147483647 h 260"/>
              <a:gd name="T6" fmla="*/ 0 w 218"/>
              <a:gd name="T7" fmla="*/ 2147483647 h 260"/>
              <a:gd name="T8" fmla="*/ 0 w 218"/>
              <a:gd name="T9" fmla="*/ 0 h 260"/>
              <a:gd name="T10" fmla="*/ 0 60000 65536"/>
              <a:gd name="T11" fmla="*/ 0 60000 65536"/>
              <a:gd name="T12" fmla="*/ 0 60000 65536"/>
              <a:gd name="T13" fmla="*/ 0 60000 65536"/>
              <a:gd name="T14" fmla="*/ 0 60000 65536"/>
              <a:gd name="T15" fmla="*/ 0 w 218"/>
              <a:gd name="T16" fmla="*/ 0 h 260"/>
              <a:gd name="T17" fmla="*/ 218 w 218"/>
              <a:gd name="T18" fmla="*/ 260 h 260"/>
            </a:gdLst>
            <a:ahLst/>
            <a:cxnLst>
              <a:cxn ang="T10">
                <a:pos x="T0" y="T1"/>
              </a:cxn>
              <a:cxn ang="T11">
                <a:pos x="T2" y="T3"/>
              </a:cxn>
              <a:cxn ang="T12">
                <a:pos x="T4" y="T5"/>
              </a:cxn>
              <a:cxn ang="T13">
                <a:pos x="T6" y="T7"/>
              </a:cxn>
              <a:cxn ang="T14">
                <a:pos x="T8" y="T9"/>
              </a:cxn>
            </a:cxnLst>
            <a:rect l="T15" t="T16" r="T17" b="T18"/>
            <a:pathLst>
              <a:path w="218" h="260">
                <a:moveTo>
                  <a:pt x="0" y="0"/>
                </a:moveTo>
                <a:lnTo>
                  <a:pt x="217" y="106"/>
                </a:lnTo>
                <a:lnTo>
                  <a:pt x="217" y="259"/>
                </a:lnTo>
                <a:lnTo>
                  <a:pt x="0" y="153"/>
                </a:lnTo>
                <a:lnTo>
                  <a:pt x="0" y="0"/>
                </a:lnTo>
              </a:path>
            </a:pathLst>
          </a:custGeom>
          <a:solidFill>
            <a:srgbClr val="919191"/>
          </a:solidFill>
          <a:ln w="12700" cap="rnd">
            <a:solidFill>
              <a:srgbClr val="000000"/>
            </a:solidFill>
            <a:round/>
            <a:headEnd/>
            <a:tailEnd/>
          </a:ln>
        </p:spPr>
        <p:txBody>
          <a:bodyPr/>
          <a:lstStyle/>
          <a:p>
            <a:endParaRPr lang="en-US"/>
          </a:p>
        </p:txBody>
      </p:sp>
      <p:sp>
        <p:nvSpPr>
          <p:cNvPr id="8269" name="Freeform 76"/>
          <p:cNvSpPr>
            <a:spLocks/>
          </p:cNvSpPr>
          <p:nvPr/>
        </p:nvSpPr>
        <p:spPr bwMode="auto">
          <a:xfrm>
            <a:off x="4138612" y="4403725"/>
            <a:ext cx="280988" cy="269875"/>
          </a:xfrm>
          <a:custGeom>
            <a:avLst/>
            <a:gdLst>
              <a:gd name="T0" fmla="*/ 0 w 175"/>
              <a:gd name="T1" fmla="*/ 0 h 154"/>
              <a:gd name="T2" fmla="*/ 2147483647 w 175"/>
              <a:gd name="T3" fmla="*/ 0 h 154"/>
              <a:gd name="T4" fmla="*/ 2147483647 w 175"/>
              <a:gd name="T5" fmla="*/ 2147483647 h 154"/>
              <a:gd name="T6" fmla="*/ 0 w 175"/>
              <a:gd name="T7" fmla="*/ 2147483647 h 154"/>
              <a:gd name="T8" fmla="*/ 0 w 175"/>
              <a:gd name="T9" fmla="*/ 0 h 154"/>
              <a:gd name="T10" fmla="*/ 0 60000 65536"/>
              <a:gd name="T11" fmla="*/ 0 60000 65536"/>
              <a:gd name="T12" fmla="*/ 0 60000 65536"/>
              <a:gd name="T13" fmla="*/ 0 60000 65536"/>
              <a:gd name="T14" fmla="*/ 0 60000 65536"/>
              <a:gd name="T15" fmla="*/ 0 w 175"/>
              <a:gd name="T16" fmla="*/ 0 h 154"/>
              <a:gd name="T17" fmla="*/ 175 w 175"/>
              <a:gd name="T18" fmla="*/ 154 h 154"/>
            </a:gdLst>
            <a:ahLst/>
            <a:cxnLst>
              <a:cxn ang="T10">
                <a:pos x="T0" y="T1"/>
              </a:cxn>
              <a:cxn ang="T11">
                <a:pos x="T2" y="T3"/>
              </a:cxn>
              <a:cxn ang="T12">
                <a:pos x="T4" y="T5"/>
              </a:cxn>
              <a:cxn ang="T13">
                <a:pos x="T6" y="T7"/>
              </a:cxn>
              <a:cxn ang="T14">
                <a:pos x="T8" y="T9"/>
              </a:cxn>
            </a:cxnLst>
            <a:rect l="T15" t="T16" r="T17" b="T18"/>
            <a:pathLst>
              <a:path w="175" h="154">
                <a:moveTo>
                  <a:pt x="0" y="0"/>
                </a:moveTo>
                <a:lnTo>
                  <a:pt x="174" y="0"/>
                </a:lnTo>
                <a:lnTo>
                  <a:pt x="174" y="153"/>
                </a:lnTo>
                <a:lnTo>
                  <a:pt x="0" y="153"/>
                </a:lnTo>
                <a:lnTo>
                  <a:pt x="0" y="0"/>
                </a:lnTo>
              </a:path>
            </a:pathLst>
          </a:custGeom>
          <a:solidFill>
            <a:srgbClr val="808080"/>
          </a:solidFill>
          <a:ln w="12700" cap="rnd">
            <a:solidFill>
              <a:srgbClr val="000000"/>
            </a:solidFill>
            <a:round/>
            <a:headEnd/>
            <a:tailEnd/>
          </a:ln>
        </p:spPr>
        <p:txBody>
          <a:bodyPr/>
          <a:lstStyle/>
          <a:p>
            <a:endParaRPr lang="en-US"/>
          </a:p>
        </p:txBody>
      </p:sp>
      <p:sp>
        <p:nvSpPr>
          <p:cNvPr id="8270" name="Freeform 77"/>
          <p:cNvSpPr>
            <a:spLocks/>
          </p:cNvSpPr>
          <p:nvPr/>
        </p:nvSpPr>
        <p:spPr bwMode="auto">
          <a:xfrm>
            <a:off x="4418012" y="4281487"/>
            <a:ext cx="117475" cy="265113"/>
          </a:xfrm>
          <a:custGeom>
            <a:avLst/>
            <a:gdLst>
              <a:gd name="T0" fmla="*/ 0 w 74"/>
              <a:gd name="T1" fmla="*/ 2147483647 h 151"/>
              <a:gd name="T2" fmla="*/ 0 w 74"/>
              <a:gd name="T3" fmla="*/ 2147483647 h 151"/>
              <a:gd name="T4" fmla="*/ 2147483647 w 74"/>
              <a:gd name="T5" fmla="*/ 2147483647 h 151"/>
              <a:gd name="T6" fmla="*/ 2147483647 w 74"/>
              <a:gd name="T7" fmla="*/ 0 h 151"/>
              <a:gd name="T8" fmla="*/ 0 w 74"/>
              <a:gd name="T9" fmla="*/ 2147483647 h 151"/>
              <a:gd name="T10" fmla="*/ 0 60000 65536"/>
              <a:gd name="T11" fmla="*/ 0 60000 65536"/>
              <a:gd name="T12" fmla="*/ 0 60000 65536"/>
              <a:gd name="T13" fmla="*/ 0 60000 65536"/>
              <a:gd name="T14" fmla="*/ 0 60000 65536"/>
              <a:gd name="T15" fmla="*/ 0 w 74"/>
              <a:gd name="T16" fmla="*/ 0 h 151"/>
              <a:gd name="T17" fmla="*/ 74 w 74"/>
              <a:gd name="T18" fmla="*/ 151 h 151"/>
            </a:gdLst>
            <a:ahLst/>
            <a:cxnLst>
              <a:cxn ang="T10">
                <a:pos x="T0" y="T1"/>
              </a:cxn>
              <a:cxn ang="T11">
                <a:pos x="T2" y="T3"/>
              </a:cxn>
              <a:cxn ang="T12">
                <a:pos x="T4" y="T5"/>
              </a:cxn>
              <a:cxn ang="T13">
                <a:pos x="T6" y="T7"/>
              </a:cxn>
              <a:cxn ang="T14">
                <a:pos x="T8" y="T9"/>
              </a:cxn>
            </a:cxnLst>
            <a:rect l="T15" t="T16" r="T17" b="T18"/>
            <a:pathLst>
              <a:path w="74" h="151">
                <a:moveTo>
                  <a:pt x="0" y="2"/>
                </a:moveTo>
                <a:lnTo>
                  <a:pt x="0" y="150"/>
                </a:lnTo>
                <a:lnTo>
                  <a:pt x="73" y="150"/>
                </a:lnTo>
                <a:lnTo>
                  <a:pt x="73" y="0"/>
                </a:lnTo>
                <a:lnTo>
                  <a:pt x="0" y="2"/>
                </a:lnTo>
              </a:path>
            </a:pathLst>
          </a:custGeom>
          <a:solidFill>
            <a:srgbClr val="919191"/>
          </a:solidFill>
          <a:ln w="12700" cap="rnd">
            <a:solidFill>
              <a:srgbClr val="000000"/>
            </a:solidFill>
            <a:round/>
            <a:headEnd/>
            <a:tailEnd/>
          </a:ln>
        </p:spPr>
        <p:txBody>
          <a:bodyPr/>
          <a:lstStyle/>
          <a:p>
            <a:endParaRPr lang="en-US"/>
          </a:p>
        </p:txBody>
      </p:sp>
      <p:sp>
        <p:nvSpPr>
          <p:cNvPr id="8271" name="Freeform 78"/>
          <p:cNvSpPr>
            <a:spLocks/>
          </p:cNvSpPr>
          <p:nvPr/>
        </p:nvSpPr>
        <p:spPr bwMode="auto">
          <a:xfrm>
            <a:off x="4738687" y="4478337"/>
            <a:ext cx="90488" cy="463550"/>
          </a:xfrm>
          <a:custGeom>
            <a:avLst/>
            <a:gdLst>
              <a:gd name="T0" fmla="*/ 0 w 57"/>
              <a:gd name="T1" fmla="*/ 0 h 263"/>
              <a:gd name="T2" fmla="*/ 2147483647 w 57"/>
              <a:gd name="T3" fmla="*/ 2147483647 h 263"/>
              <a:gd name="T4" fmla="*/ 2147483647 w 57"/>
              <a:gd name="T5" fmla="*/ 2147483647 h 263"/>
              <a:gd name="T6" fmla="*/ 0 w 57"/>
              <a:gd name="T7" fmla="*/ 2147483647 h 263"/>
              <a:gd name="T8" fmla="*/ 0 w 57"/>
              <a:gd name="T9" fmla="*/ 0 h 263"/>
              <a:gd name="T10" fmla="*/ 0 60000 65536"/>
              <a:gd name="T11" fmla="*/ 0 60000 65536"/>
              <a:gd name="T12" fmla="*/ 0 60000 65536"/>
              <a:gd name="T13" fmla="*/ 0 60000 65536"/>
              <a:gd name="T14" fmla="*/ 0 60000 65536"/>
              <a:gd name="T15" fmla="*/ 0 w 57"/>
              <a:gd name="T16" fmla="*/ 0 h 263"/>
              <a:gd name="T17" fmla="*/ 57 w 57"/>
              <a:gd name="T18" fmla="*/ 263 h 263"/>
            </a:gdLst>
            <a:ahLst/>
            <a:cxnLst>
              <a:cxn ang="T10">
                <a:pos x="T0" y="T1"/>
              </a:cxn>
              <a:cxn ang="T11">
                <a:pos x="T2" y="T3"/>
              </a:cxn>
              <a:cxn ang="T12">
                <a:pos x="T4" y="T5"/>
              </a:cxn>
              <a:cxn ang="T13">
                <a:pos x="T6" y="T7"/>
              </a:cxn>
              <a:cxn ang="T14">
                <a:pos x="T8" y="T9"/>
              </a:cxn>
            </a:cxnLst>
            <a:rect l="T15" t="T16" r="T17" b="T18"/>
            <a:pathLst>
              <a:path w="57" h="263">
                <a:moveTo>
                  <a:pt x="0" y="0"/>
                </a:moveTo>
                <a:lnTo>
                  <a:pt x="56" y="108"/>
                </a:lnTo>
                <a:lnTo>
                  <a:pt x="56" y="262"/>
                </a:lnTo>
                <a:lnTo>
                  <a:pt x="0" y="153"/>
                </a:lnTo>
                <a:lnTo>
                  <a:pt x="0" y="0"/>
                </a:lnTo>
              </a:path>
            </a:pathLst>
          </a:custGeom>
          <a:solidFill>
            <a:srgbClr val="676767"/>
          </a:solidFill>
          <a:ln w="12700" cap="rnd">
            <a:solidFill>
              <a:srgbClr val="000000"/>
            </a:solidFill>
            <a:round/>
            <a:headEnd/>
            <a:tailEnd/>
          </a:ln>
        </p:spPr>
        <p:txBody>
          <a:bodyPr/>
          <a:lstStyle/>
          <a:p>
            <a:endParaRPr lang="en-US"/>
          </a:p>
        </p:txBody>
      </p:sp>
      <p:sp>
        <p:nvSpPr>
          <p:cNvPr id="8272" name="Freeform 79"/>
          <p:cNvSpPr>
            <a:spLocks/>
          </p:cNvSpPr>
          <p:nvPr/>
        </p:nvSpPr>
        <p:spPr bwMode="auto">
          <a:xfrm>
            <a:off x="4827587" y="4668837"/>
            <a:ext cx="104775" cy="339725"/>
          </a:xfrm>
          <a:custGeom>
            <a:avLst/>
            <a:gdLst>
              <a:gd name="T0" fmla="*/ 0 w 65"/>
              <a:gd name="T1" fmla="*/ 0 h 193"/>
              <a:gd name="T2" fmla="*/ 2147483647 w 65"/>
              <a:gd name="T3" fmla="*/ 2147483647 h 193"/>
              <a:gd name="T4" fmla="*/ 2147483647 w 65"/>
              <a:gd name="T5" fmla="*/ 2147483647 h 193"/>
              <a:gd name="T6" fmla="*/ 0 w 65"/>
              <a:gd name="T7" fmla="*/ 2147483647 h 193"/>
              <a:gd name="T8" fmla="*/ 0 w 65"/>
              <a:gd name="T9" fmla="*/ 0 h 193"/>
              <a:gd name="T10" fmla="*/ 0 60000 65536"/>
              <a:gd name="T11" fmla="*/ 0 60000 65536"/>
              <a:gd name="T12" fmla="*/ 0 60000 65536"/>
              <a:gd name="T13" fmla="*/ 0 60000 65536"/>
              <a:gd name="T14" fmla="*/ 0 60000 65536"/>
              <a:gd name="T15" fmla="*/ 0 w 65"/>
              <a:gd name="T16" fmla="*/ 0 h 193"/>
              <a:gd name="T17" fmla="*/ 65 w 65"/>
              <a:gd name="T18" fmla="*/ 193 h 193"/>
            </a:gdLst>
            <a:ahLst/>
            <a:cxnLst>
              <a:cxn ang="T10">
                <a:pos x="T0" y="T1"/>
              </a:cxn>
              <a:cxn ang="T11">
                <a:pos x="T2" y="T3"/>
              </a:cxn>
              <a:cxn ang="T12">
                <a:pos x="T4" y="T5"/>
              </a:cxn>
              <a:cxn ang="T13">
                <a:pos x="T6" y="T7"/>
              </a:cxn>
              <a:cxn ang="T14">
                <a:pos x="T8" y="T9"/>
              </a:cxn>
            </a:cxnLst>
            <a:rect l="T15" t="T16" r="T17" b="T18"/>
            <a:pathLst>
              <a:path w="65" h="193">
                <a:moveTo>
                  <a:pt x="0" y="0"/>
                </a:moveTo>
                <a:lnTo>
                  <a:pt x="64" y="39"/>
                </a:lnTo>
                <a:lnTo>
                  <a:pt x="64" y="192"/>
                </a:lnTo>
                <a:lnTo>
                  <a:pt x="0" y="152"/>
                </a:lnTo>
                <a:lnTo>
                  <a:pt x="0" y="0"/>
                </a:lnTo>
              </a:path>
            </a:pathLst>
          </a:custGeom>
          <a:solidFill>
            <a:srgbClr val="808080"/>
          </a:solidFill>
          <a:ln w="12700" cap="rnd">
            <a:solidFill>
              <a:srgbClr val="000000"/>
            </a:solidFill>
            <a:round/>
            <a:headEnd/>
            <a:tailEnd/>
          </a:ln>
        </p:spPr>
        <p:txBody>
          <a:bodyPr/>
          <a:lstStyle/>
          <a:p>
            <a:endParaRPr lang="en-US"/>
          </a:p>
        </p:txBody>
      </p:sp>
      <p:sp>
        <p:nvSpPr>
          <p:cNvPr id="8273" name="Freeform 80"/>
          <p:cNvSpPr>
            <a:spLocks/>
          </p:cNvSpPr>
          <p:nvPr/>
        </p:nvSpPr>
        <p:spPr bwMode="auto">
          <a:xfrm>
            <a:off x="4930775" y="4646612"/>
            <a:ext cx="73025" cy="352425"/>
          </a:xfrm>
          <a:custGeom>
            <a:avLst/>
            <a:gdLst>
              <a:gd name="T0" fmla="*/ 2147483647 w 45"/>
              <a:gd name="T1" fmla="*/ 0 h 201"/>
              <a:gd name="T2" fmla="*/ 0 w 45"/>
              <a:gd name="T3" fmla="*/ 2147483647 h 201"/>
              <a:gd name="T4" fmla="*/ 0 w 45"/>
              <a:gd name="T5" fmla="*/ 2147483647 h 201"/>
              <a:gd name="T6" fmla="*/ 2147483647 w 45"/>
              <a:gd name="T7" fmla="*/ 2147483647 h 201"/>
              <a:gd name="T8" fmla="*/ 2147483647 w 45"/>
              <a:gd name="T9" fmla="*/ 0 h 201"/>
              <a:gd name="T10" fmla="*/ 0 60000 65536"/>
              <a:gd name="T11" fmla="*/ 0 60000 65536"/>
              <a:gd name="T12" fmla="*/ 0 60000 65536"/>
              <a:gd name="T13" fmla="*/ 0 60000 65536"/>
              <a:gd name="T14" fmla="*/ 0 60000 65536"/>
              <a:gd name="T15" fmla="*/ 0 w 45"/>
              <a:gd name="T16" fmla="*/ 0 h 201"/>
              <a:gd name="T17" fmla="*/ 45 w 45"/>
              <a:gd name="T18" fmla="*/ 201 h 201"/>
            </a:gdLst>
            <a:ahLst/>
            <a:cxnLst>
              <a:cxn ang="T10">
                <a:pos x="T0" y="T1"/>
              </a:cxn>
              <a:cxn ang="T11">
                <a:pos x="T2" y="T3"/>
              </a:cxn>
              <a:cxn ang="T12">
                <a:pos x="T4" y="T5"/>
              </a:cxn>
              <a:cxn ang="T13">
                <a:pos x="T6" y="T7"/>
              </a:cxn>
              <a:cxn ang="T14">
                <a:pos x="T8" y="T9"/>
              </a:cxn>
            </a:cxnLst>
            <a:rect l="T15" t="T16" r="T17" b="T18"/>
            <a:pathLst>
              <a:path w="45" h="201">
                <a:moveTo>
                  <a:pt x="44" y="0"/>
                </a:moveTo>
                <a:lnTo>
                  <a:pt x="0" y="51"/>
                </a:lnTo>
                <a:lnTo>
                  <a:pt x="0" y="200"/>
                </a:lnTo>
                <a:lnTo>
                  <a:pt x="44" y="151"/>
                </a:lnTo>
                <a:lnTo>
                  <a:pt x="44" y="0"/>
                </a:lnTo>
              </a:path>
            </a:pathLst>
          </a:custGeom>
          <a:solidFill>
            <a:srgbClr val="919191"/>
          </a:solidFill>
          <a:ln w="12700" cap="rnd">
            <a:solidFill>
              <a:srgbClr val="000000"/>
            </a:solidFill>
            <a:round/>
            <a:headEnd/>
            <a:tailEnd/>
          </a:ln>
        </p:spPr>
        <p:txBody>
          <a:bodyPr/>
          <a:lstStyle/>
          <a:p>
            <a:endParaRPr lang="en-US"/>
          </a:p>
        </p:txBody>
      </p:sp>
      <p:sp>
        <p:nvSpPr>
          <p:cNvPr id="8274" name="Freeform 81"/>
          <p:cNvSpPr>
            <a:spLocks/>
          </p:cNvSpPr>
          <p:nvPr/>
        </p:nvSpPr>
        <p:spPr bwMode="auto">
          <a:xfrm>
            <a:off x="5002212" y="4646612"/>
            <a:ext cx="133350" cy="317500"/>
          </a:xfrm>
          <a:custGeom>
            <a:avLst/>
            <a:gdLst>
              <a:gd name="T0" fmla="*/ 0 w 84"/>
              <a:gd name="T1" fmla="*/ 0 h 181"/>
              <a:gd name="T2" fmla="*/ 2147483647 w 84"/>
              <a:gd name="T3" fmla="*/ 2147483647 h 181"/>
              <a:gd name="T4" fmla="*/ 2147483647 w 84"/>
              <a:gd name="T5" fmla="*/ 2147483647 h 181"/>
              <a:gd name="T6" fmla="*/ 0 w 84"/>
              <a:gd name="T7" fmla="*/ 2147483647 h 181"/>
              <a:gd name="T8" fmla="*/ 0 w 84"/>
              <a:gd name="T9" fmla="*/ 0 h 181"/>
              <a:gd name="T10" fmla="*/ 0 60000 65536"/>
              <a:gd name="T11" fmla="*/ 0 60000 65536"/>
              <a:gd name="T12" fmla="*/ 0 60000 65536"/>
              <a:gd name="T13" fmla="*/ 0 60000 65536"/>
              <a:gd name="T14" fmla="*/ 0 60000 65536"/>
              <a:gd name="T15" fmla="*/ 0 w 84"/>
              <a:gd name="T16" fmla="*/ 0 h 181"/>
              <a:gd name="T17" fmla="*/ 84 w 84"/>
              <a:gd name="T18" fmla="*/ 181 h 181"/>
            </a:gdLst>
            <a:ahLst/>
            <a:cxnLst>
              <a:cxn ang="T10">
                <a:pos x="T0" y="T1"/>
              </a:cxn>
              <a:cxn ang="T11">
                <a:pos x="T2" y="T3"/>
              </a:cxn>
              <a:cxn ang="T12">
                <a:pos x="T4" y="T5"/>
              </a:cxn>
              <a:cxn ang="T13">
                <a:pos x="T6" y="T7"/>
              </a:cxn>
              <a:cxn ang="T14">
                <a:pos x="T8" y="T9"/>
              </a:cxn>
            </a:cxnLst>
            <a:rect l="T15" t="T16" r="T17" b="T18"/>
            <a:pathLst>
              <a:path w="84" h="181">
                <a:moveTo>
                  <a:pt x="0" y="0"/>
                </a:moveTo>
                <a:lnTo>
                  <a:pt x="83" y="29"/>
                </a:lnTo>
                <a:lnTo>
                  <a:pt x="83" y="180"/>
                </a:lnTo>
                <a:lnTo>
                  <a:pt x="0" y="153"/>
                </a:lnTo>
                <a:lnTo>
                  <a:pt x="0" y="0"/>
                </a:lnTo>
              </a:path>
            </a:pathLst>
          </a:custGeom>
          <a:solidFill>
            <a:srgbClr val="676767"/>
          </a:solidFill>
          <a:ln w="12700" cap="rnd">
            <a:solidFill>
              <a:srgbClr val="000000"/>
            </a:solidFill>
            <a:round/>
            <a:headEnd/>
            <a:tailEnd/>
          </a:ln>
        </p:spPr>
        <p:txBody>
          <a:bodyPr/>
          <a:lstStyle/>
          <a:p>
            <a:endParaRPr lang="en-US"/>
          </a:p>
        </p:txBody>
      </p:sp>
      <p:sp>
        <p:nvSpPr>
          <p:cNvPr id="8275" name="Freeform 82"/>
          <p:cNvSpPr>
            <a:spLocks/>
          </p:cNvSpPr>
          <p:nvPr/>
        </p:nvSpPr>
        <p:spPr bwMode="auto">
          <a:xfrm>
            <a:off x="5299075" y="5008562"/>
            <a:ext cx="252412" cy="366713"/>
          </a:xfrm>
          <a:custGeom>
            <a:avLst/>
            <a:gdLst>
              <a:gd name="T0" fmla="*/ 0 w 157"/>
              <a:gd name="T1" fmla="*/ 0 h 209"/>
              <a:gd name="T2" fmla="*/ 2147483647 w 157"/>
              <a:gd name="T3" fmla="*/ 2147483647 h 209"/>
              <a:gd name="T4" fmla="*/ 2147483647 w 157"/>
              <a:gd name="T5" fmla="*/ 2147483647 h 209"/>
              <a:gd name="T6" fmla="*/ 0 w 157"/>
              <a:gd name="T7" fmla="*/ 2147483647 h 209"/>
              <a:gd name="T8" fmla="*/ 0 w 157"/>
              <a:gd name="T9" fmla="*/ 0 h 209"/>
              <a:gd name="T10" fmla="*/ 0 60000 65536"/>
              <a:gd name="T11" fmla="*/ 0 60000 65536"/>
              <a:gd name="T12" fmla="*/ 0 60000 65536"/>
              <a:gd name="T13" fmla="*/ 0 60000 65536"/>
              <a:gd name="T14" fmla="*/ 0 60000 65536"/>
              <a:gd name="T15" fmla="*/ 0 w 157"/>
              <a:gd name="T16" fmla="*/ 0 h 209"/>
              <a:gd name="T17" fmla="*/ 157 w 157"/>
              <a:gd name="T18" fmla="*/ 209 h 209"/>
            </a:gdLst>
            <a:ahLst/>
            <a:cxnLst>
              <a:cxn ang="T10">
                <a:pos x="T0" y="T1"/>
              </a:cxn>
              <a:cxn ang="T11">
                <a:pos x="T2" y="T3"/>
              </a:cxn>
              <a:cxn ang="T12">
                <a:pos x="T4" y="T5"/>
              </a:cxn>
              <a:cxn ang="T13">
                <a:pos x="T6" y="T7"/>
              </a:cxn>
              <a:cxn ang="T14">
                <a:pos x="T8" y="T9"/>
              </a:cxn>
            </a:cxnLst>
            <a:rect l="T15" t="T16" r="T17" b="T18"/>
            <a:pathLst>
              <a:path w="157" h="209">
                <a:moveTo>
                  <a:pt x="0" y="0"/>
                </a:moveTo>
                <a:lnTo>
                  <a:pt x="156" y="54"/>
                </a:lnTo>
                <a:lnTo>
                  <a:pt x="156" y="208"/>
                </a:lnTo>
                <a:lnTo>
                  <a:pt x="0" y="152"/>
                </a:lnTo>
                <a:lnTo>
                  <a:pt x="0" y="0"/>
                </a:lnTo>
              </a:path>
            </a:pathLst>
          </a:custGeom>
          <a:solidFill>
            <a:srgbClr val="808080"/>
          </a:solidFill>
          <a:ln w="12700" cap="rnd">
            <a:solidFill>
              <a:srgbClr val="000000"/>
            </a:solidFill>
            <a:round/>
            <a:headEnd/>
            <a:tailEnd/>
          </a:ln>
        </p:spPr>
        <p:txBody>
          <a:bodyPr/>
          <a:lstStyle/>
          <a:p>
            <a:endParaRPr lang="en-US"/>
          </a:p>
        </p:txBody>
      </p:sp>
      <p:sp>
        <p:nvSpPr>
          <p:cNvPr id="8276" name="Freeform 83"/>
          <p:cNvSpPr>
            <a:spLocks/>
          </p:cNvSpPr>
          <p:nvPr/>
        </p:nvSpPr>
        <p:spPr bwMode="auto">
          <a:xfrm>
            <a:off x="5133975" y="4695825"/>
            <a:ext cx="166687" cy="584200"/>
          </a:xfrm>
          <a:custGeom>
            <a:avLst/>
            <a:gdLst>
              <a:gd name="T0" fmla="*/ 0 w 104"/>
              <a:gd name="T1" fmla="*/ 0 h 332"/>
              <a:gd name="T2" fmla="*/ 2147483647 w 104"/>
              <a:gd name="T3" fmla="*/ 2147483647 h 332"/>
              <a:gd name="T4" fmla="*/ 2147483647 w 104"/>
              <a:gd name="T5" fmla="*/ 2147483647 h 332"/>
              <a:gd name="T6" fmla="*/ 0 w 104"/>
              <a:gd name="T7" fmla="*/ 2147483647 h 332"/>
              <a:gd name="T8" fmla="*/ 0 w 104"/>
              <a:gd name="T9" fmla="*/ 0 h 332"/>
              <a:gd name="T10" fmla="*/ 0 60000 65536"/>
              <a:gd name="T11" fmla="*/ 0 60000 65536"/>
              <a:gd name="T12" fmla="*/ 0 60000 65536"/>
              <a:gd name="T13" fmla="*/ 0 60000 65536"/>
              <a:gd name="T14" fmla="*/ 0 60000 65536"/>
              <a:gd name="T15" fmla="*/ 0 w 104"/>
              <a:gd name="T16" fmla="*/ 0 h 332"/>
              <a:gd name="T17" fmla="*/ 104 w 104"/>
              <a:gd name="T18" fmla="*/ 332 h 332"/>
            </a:gdLst>
            <a:ahLst/>
            <a:cxnLst>
              <a:cxn ang="T10">
                <a:pos x="T0" y="T1"/>
              </a:cxn>
              <a:cxn ang="T11">
                <a:pos x="T2" y="T3"/>
              </a:cxn>
              <a:cxn ang="T12">
                <a:pos x="T4" y="T5"/>
              </a:cxn>
              <a:cxn ang="T13">
                <a:pos x="T6" y="T7"/>
              </a:cxn>
              <a:cxn ang="T14">
                <a:pos x="T8" y="T9"/>
              </a:cxn>
            </a:cxnLst>
            <a:rect l="T15" t="T16" r="T17" b="T18"/>
            <a:pathLst>
              <a:path w="104" h="332">
                <a:moveTo>
                  <a:pt x="0" y="0"/>
                </a:moveTo>
                <a:lnTo>
                  <a:pt x="103" y="179"/>
                </a:lnTo>
                <a:lnTo>
                  <a:pt x="103" y="331"/>
                </a:lnTo>
                <a:lnTo>
                  <a:pt x="0" y="155"/>
                </a:lnTo>
                <a:lnTo>
                  <a:pt x="0" y="0"/>
                </a:lnTo>
              </a:path>
            </a:pathLst>
          </a:custGeom>
          <a:solidFill>
            <a:srgbClr val="919191"/>
          </a:solidFill>
          <a:ln w="12700" cap="rnd">
            <a:solidFill>
              <a:srgbClr val="000000"/>
            </a:solidFill>
            <a:round/>
            <a:headEnd/>
            <a:tailEnd/>
          </a:ln>
        </p:spPr>
        <p:txBody>
          <a:bodyPr/>
          <a:lstStyle/>
          <a:p>
            <a:endParaRPr lang="en-US"/>
          </a:p>
        </p:txBody>
      </p:sp>
      <p:sp>
        <p:nvSpPr>
          <p:cNvPr id="8277" name="Freeform 84"/>
          <p:cNvSpPr>
            <a:spLocks/>
          </p:cNvSpPr>
          <p:nvPr/>
        </p:nvSpPr>
        <p:spPr bwMode="auto">
          <a:xfrm>
            <a:off x="2725737" y="3006725"/>
            <a:ext cx="88900" cy="379412"/>
          </a:xfrm>
          <a:custGeom>
            <a:avLst/>
            <a:gdLst>
              <a:gd name="T0" fmla="*/ 0 w 56"/>
              <a:gd name="T1" fmla="*/ 0 h 216"/>
              <a:gd name="T2" fmla="*/ 2147483647 w 56"/>
              <a:gd name="T3" fmla="*/ 2147483647 h 216"/>
              <a:gd name="T4" fmla="*/ 2147483647 w 56"/>
              <a:gd name="T5" fmla="*/ 2147483647 h 216"/>
              <a:gd name="T6" fmla="*/ 2147483647 w 56"/>
              <a:gd name="T7" fmla="*/ 2147483647 h 216"/>
              <a:gd name="T8" fmla="*/ 0 w 56"/>
              <a:gd name="T9" fmla="*/ 2147483647 h 216"/>
              <a:gd name="T10" fmla="*/ 0 w 56"/>
              <a:gd name="T11" fmla="*/ 0 h 216"/>
              <a:gd name="T12" fmla="*/ 0 60000 65536"/>
              <a:gd name="T13" fmla="*/ 0 60000 65536"/>
              <a:gd name="T14" fmla="*/ 0 60000 65536"/>
              <a:gd name="T15" fmla="*/ 0 60000 65536"/>
              <a:gd name="T16" fmla="*/ 0 60000 65536"/>
              <a:gd name="T17" fmla="*/ 0 60000 65536"/>
              <a:gd name="T18" fmla="*/ 0 w 56"/>
              <a:gd name="T19" fmla="*/ 0 h 216"/>
              <a:gd name="T20" fmla="*/ 56 w 56"/>
              <a:gd name="T21" fmla="*/ 216 h 216"/>
            </a:gdLst>
            <a:ahLst/>
            <a:cxnLst>
              <a:cxn ang="T12">
                <a:pos x="T0" y="T1"/>
              </a:cxn>
              <a:cxn ang="T13">
                <a:pos x="T2" y="T3"/>
              </a:cxn>
              <a:cxn ang="T14">
                <a:pos x="T4" y="T5"/>
              </a:cxn>
              <a:cxn ang="T15">
                <a:pos x="T6" y="T7"/>
              </a:cxn>
              <a:cxn ang="T16">
                <a:pos x="T8" y="T9"/>
              </a:cxn>
              <a:cxn ang="T17">
                <a:pos x="T10" y="T11"/>
              </a:cxn>
            </a:cxnLst>
            <a:rect l="T18" t="T19" r="T20" b="T21"/>
            <a:pathLst>
              <a:path w="56" h="216">
                <a:moveTo>
                  <a:pt x="0" y="0"/>
                </a:moveTo>
                <a:lnTo>
                  <a:pt x="55" y="79"/>
                </a:lnTo>
                <a:lnTo>
                  <a:pt x="43" y="132"/>
                </a:lnTo>
                <a:lnTo>
                  <a:pt x="43" y="215"/>
                </a:lnTo>
                <a:lnTo>
                  <a:pt x="0" y="155"/>
                </a:lnTo>
                <a:lnTo>
                  <a:pt x="0" y="0"/>
                </a:lnTo>
              </a:path>
            </a:pathLst>
          </a:custGeom>
          <a:solidFill>
            <a:srgbClr val="676767"/>
          </a:solidFill>
          <a:ln w="12700" cap="rnd">
            <a:solidFill>
              <a:srgbClr val="000000"/>
            </a:solidFill>
            <a:round/>
            <a:headEnd/>
            <a:tailEnd/>
          </a:ln>
        </p:spPr>
        <p:txBody>
          <a:bodyPr/>
          <a:lstStyle/>
          <a:p>
            <a:endParaRPr lang="en-US"/>
          </a:p>
        </p:txBody>
      </p:sp>
      <p:sp>
        <p:nvSpPr>
          <p:cNvPr id="8278" name="Freeform 85"/>
          <p:cNvSpPr>
            <a:spLocks/>
          </p:cNvSpPr>
          <p:nvPr/>
        </p:nvSpPr>
        <p:spPr bwMode="auto">
          <a:xfrm>
            <a:off x="6604000" y="2152650"/>
            <a:ext cx="328612" cy="314325"/>
          </a:xfrm>
          <a:custGeom>
            <a:avLst/>
            <a:gdLst>
              <a:gd name="T0" fmla="*/ 0 w 205"/>
              <a:gd name="T1" fmla="*/ 2147483647 h 179"/>
              <a:gd name="T2" fmla="*/ 2147483647 w 205"/>
              <a:gd name="T3" fmla="*/ 0 h 179"/>
              <a:gd name="T4" fmla="*/ 2147483647 w 205"/>
              <a:gd name="T5" fmla="*/ 2147483647 h 179"/>
              <a:gd name="T6" fmla="*/ 0 w 205"/>
              <a:gd name="T7" fmla="*/ 2147483647 h 179"/>
              <a:gd name="T8" fmla="*/ 0 w 205"/>
              <a:gd name="T9" fmla="*/ 2147483647 h 179"/>
              <a:gd name="T10" fmla="*/ 0 60000 65536"/>
              <a:gd name="T11" fmla="*/ 0 60000 65536"/>
              <a:gd name="T12" fmla="*/ 0 60000 65536"/>
              <a:gd name="T13" fmla="*/ 0 60000 65536"/>
              <a:gd name="T14" fmla="*/ 0 60000 65536"/>
              <a:gd name="T15" fmla="*/ 0 w 205"/>
              <a:gd name="T16" fmla="*/ 0 h 179"/>
              <a:gd name="T17" fmla="*/ 205 w 205"/>
              <a:gd name="T18" fmla="*/ 179 h 179"/>
            </a:gdLst>
            <a:ahLst/>
            <a:cxnLst>
              <a:cxn ang="T10">
                <a:pos x="T0" y="T1"/>
              </a:cxn>
              <a:cxn ang="T11">
                <a:pos x="T2" y="T3"/>
              </a:cxn>
              <a:cxn ang="T12">
                <a:pos x="T4" y="T5"/>
              </a:cxn>
              <a:cxn ang="T13">
                <a:pos x="T6" y="T7"/>
              </a:cxn>
              <a:cxn ang="T14">
                <a:pos x="T8" y="T9"/>
              </a:cxn>
            </a:cxnLst>
            <a:rect l="T15" t="T16" r="T17" b="T18"/>
            <a:pathLst>
              <a:path w="205" h="179">
                <a:moveTo>
                  <a:pt x="0" y="26"/>
                </a:moveTo>
                <a:lnTo>
                  <a:pt x="204" y="0"/>
                </a:lnTo>
                <a:lnTo>
                  <a:pt x="204" y="148"/>
                </a:lnTo>
                <a:lnTo>
                  <a:pt x="0" y="178"/>
                </a:lnTo>
                <a:lnTo>
                  <a:pt x="0" y="26"/>
                </a:lnTo>
              </a:path>
            </a:pathLst>
          </a:custGeom>
          <a:solidFill>
            <a:srgbClr val="808080"/>
          </a:solidFill>
          <a:ln w="12700" cap="rnd">
            <a:solidFill>
              <a:srgbClr val="000000"/>
            </a:solidFill>
            <a:round/>
            <a:headEnd/>
            <a:tailEnd/>
          </a:ln>
        </p:spPr>
        <p:txBody>
          <a:bodyPr/>
          <a:lstStyle/>
          <a:p>
            <a:endParaRPr lang="en-US"/>
          </a:p>
        </p:txBody>
      </p:sp>
      <p:sp>
        <p:nvSpPr>
          <p:cNvPr id="8279" name="Freeform 86"/>
          <p:cNvSpPr>
            <a:spLocks/>
          </p:cNvSpPr>
          <p:nvPr/>
        </p:nvSpPr>
        <p:spPr bwMode="auto">
          <a:xfrm>
            <a:off x="6040437" y="1809750"/>
            <a:ext cx="187325" cy="277812"/>
          </a:xfrm>
          <a:custGeom>
            <a:avLst/>
            <a:gdLst>
              <a:gd name="T0" fmla="*/ 2147483647 w 117"/>
              <a:gd name="T1" fmla="*/ 0 h 158"/>
              <a:gd name="T2" fmla="*/ 2147483647 w 117"/>
              <a:gd name="T3" fmla="*/ 2147483647 h 158"/>
              <a:gd name="T4" fmla="*/ 0 w 117"/>
              <a:gd name="T5" fmla="*/ 2147483647 h 158"/>
              <a:gd name="T6" fmla="*/ 2147483647 w 117"/>
              <a:gd name="T7" fmla="*/ 2147483647 h 158"/>
              <a:gd name="T8" fmla="*/ 2147483647 w 117"/>
              <a:gd name="T9" fmla="*/ 2147483647 h 158"/>
              <a:gd name="T10" fmla="*/ 2147483647 w 117"/>
              <a:gd name="T11" fmla="*/ 0 h 158"/>
              <a:gd name="T12" fmla="*/ 0 60000 65536"/>
              <a:gd name="T13" fmla="*/ 0 60000 65536"/>
              <a:gd name="T14" fmla="*/ 0 60000 65536"/>
              <a:gd name="T15" fmla="*/ 0 60000 65536"/>
              <a:gd name="T16" fmla="*/ 0 60000 65536"/>
              <a:gd name="T17" fmla="*/ 0 60000 65536"/>
              <a:gd name="T18" fmla="*/ 0 w 117"/>
              <a:gd name="T19" fmla="*/ 0 h 158"/>
              <a:gd name="T20" fmla="*/ 117 w 117"/>
              <a:gd name="T21" fmla="*/ 158 h 158"/>
            </a:gdLst>
            <a:ahLst/>
            <a:cxnLst>
              <a:cxn ang="T12">
                <a:pos x="T0" y="T1"/>
              </a:cxn>
              <a:cxn ang="T13">
                <a:pos x="T2" y="T3"/>
              </a:cxn>
              <a:cxn ang="T14">
                <a:pos x="T4" y="T5"/>
              </a:cxn>
              <a:cxn ang="T15">
                <a:pos x="T6" y="T7"/>
              </a:cxn>
              <a:cxn ang="T16">
                <a:pos x="T8" y="T9"/>
              </a:cxn>
              <a:cxn ang="T17">
                <a:pos x="T10" y="T11"/>
              </a:cxn>
            </a:cxnLst>
            <a:rect l="T18" t="T19" r="T20" b="T21"/>
            <a:pathLst>
              <a:path w="117" h="158">
                <a:moveTo>
                  <a:pt x="116" y="0"/>
                </a:moveTo>
                <a:lnTo>
                  <a:pt x="13" y="96"/>
                </a:lnTo>
                <a:lnTo>
                  <a:pt x="0" y="151"/>
                </a:lnTo>
                <a:lnTo>
                  <a:pt x="92" y="120"/>
                </a:lnTo>
                <a:lnTo>
                  <a:pt x="116" y="157"/>
                </a:lnTo>
                <a:lnTo>
                  <a:pt x="116" y="0"/>
                </a:lnTo>
              </a:path>
            </a:pathLst>
          </a:custGeom>
          <a:solidFill>
            <a:srgbClr val="676767"/>
          </a:solidFill>
          <a:ln w="12700" cap="rnd">
            <a:solidFill>
              <a:srgbClr val="000000"/>
            </a:solidFill>
            <a:round/>
            <a:headEnd/>
            <a:tailEnd/>
          </a:ln>
        </p:spPr>
        <p:txBody>
          <a:bodyPr/>
          <a:lstStyle/>
          <a:p>
            <a:endParaRPr lang="en-US"/>
          </a:p>
        </p:txBody>
      </p:sp>
      <p:sp>
        <p:nvSpPr>
          <p:cNvPr id="8280" name="Freeform 87"/>
          <p:cNvSpPr>
            <a:spLocks/>
          </p:cNvSpPr>
          <p:nvPr/>
        </p:nvSpPr>
        <p:spPr bwMode="auto">
          <a:xfrm>
            <a:off x="6430962" y="1970087"/>
            <a:ext cx="107950" cy="136525"/>
          </a:xfrm>
          <a:custGeom>
            <a:avLst/>
            <a:gdLst>
              <a:gd name="T0" fmla="*/ 2147483647 w 67"/>
              <a:gd name="T1" fmla="*/ 0 h 78"/>
              <a:gd name="T2" fmla="*/ 0 w 67"/>
              <a:gd name="T3" fmla="*/ 2147483647 h 78"/>
              <a:gd name="T4" fmla="*/ 2147483647 w 67"/>
              <a:gd name="T5" fmla="*/ 2147483647 h 78"/>
              <a:gd name="T6" fmla="*/ 2147483647 w 67"/>
              <a:gd name="T7" fmla="*/ 0 h 78"/>
              <a:gd name="T8" fmla="*/ 0 60000 65536"/>
              <a:gd name="T9" fmla="*/ 0 60000 65536"/>
              <a:gd name="T10" fmla="*/ 0 60000 65536"/>
              <a:gd name="T11" fmla="*/ 0 60000 65536"/>
              <a:gd name="T12" fmla="*/ 0 w 67"/>
              <a:gd name="T13" fmla="*/ 0 h 78"/>
              <a:gd name="T14" fmla="*/ 67 w 67"/>
              <a:gd name="T15" fmla="*/ 78 h 78"/>
            </a:gdLst>
            <a:ahLst/>
            <a:cxnLst>
              <a:cxn ang="T8">
                <a:pos x="T0" y="T1"/>
              </a:cxn>
              <a:cxn ang="T9">
                <a:pos x="T2" y="T3"/>
              </a:cxn>
              <a:cxn ang="T10">
                <a:pos x="T4" y="T5"/>
              </a:cxn>
              <a:cxn ang="T11">
                <a:pos x="T6" y="T7"/>
              </a:cxn>
            </a:cxnLst>
            <a:rect l="T12" t="T13" r="T14" b="T15"/>
            <a:pathLst>
              <a:path w="67" h="78">
                <a:moveTo>
                  <a:pt x="66" y="0"/>
                </a:moveTo>
                <a:lnTo>
                  <a:pt x="0" y="52"/>
                </a:lnTo>
                <a:lnTo>
                  <a:pt x="66" y="77"/>
                </a:lnTo>
                <a:lnTo>
                  <a:pt x="66" y="0"/>
                </a:lnTo>
              </a:path>
            </a:pathLst>
          </a:custGeom>
          <a:solidFill>
            <a:srgbClr val="676767"/>
          </a:solidFill>
          <a:ln w="12700" cap="rnd">
            <a:solidFill>
              <a:srgbClr val="000000"/>
            </a:solidFill>
            <a:round/>
            <a:headEnd/>
            <a:tailEnd/>
          </a:ln>
        </p:spPr>
        <p:txBody>
          <a:bodyPr/>
          <a:lstStyle/>
          <a:p>
            <a:endParaRPr lang="en-US"/>
          </a:p>
        </p:txBody>
      </p:sp>
      <p:sp>
        <p:nvSpPr>
          <p:cNvPr id="8281" name="Freeform 88"/>
          <p:cNvSpPr>
            <a:spLocks/>
          </p:cNvSpPr>
          <p:nvPr/>
        </p:nvSpPr>
        <p:spPr bwMode="auto">
          <a:xfrm>
            <a:off x="6540500" y="2351087"/>
            <a:ext cx="71437" cy="385763"/>
          </a:xfrm>
          <a:custGeom>
            <a:avLst/>
            <a:gdLst>
              <a:gd name="T0" fmla="*/ 2147483647 w 45"/>
              <a:gd name="T1" fmla="*/ 0 h 219"/>
              <a:gd name="T2" fmla="*/ 0 w 45"/>
              <a:gd name="T3" fmla="*/ 2147483647 h 219"/>
              <a:gd name="T4" fmla="*/ 0 w 45"/>
              <a:gd name="T5" fmla="*/ 2147483647 h 219"/>
              <a:gd name="T6" fmla="*/ 2147483647 w 45"/>
              <a:gd name="T7" fmla="*/ 2147483647 h 219"/>
              <a:gd name="T8" fmla="*/ 2147483647 w 45"/>
              <a:gd name="T9" fmla="*/ 0 h 219"/>
              <a:gd name="T10" fmla="*/ 0 60000 65536"/>
              <a:gd name="T11" fmla="*/ 0 60000 65536"/>
              <a:gd name="T12" fmla="*/ 0 60000 65536"/>
              <a:gd name="T13" fmla="*/ 0 60000 65536"/>
              <a:gd name="T14" fmla="*/ 0 60000 65536"/>
              <a:gd name="T15" fmla="*/ 0 w 45"/>
              <a:gd name="T16" fmla="*/ 0 h 219"/>
              <a:gd name="T17" fmla="*/ 45 w 45"/>
              <a:gd name="T18" fmla="*/ 219 h 219"/>
            </a:gdLst>
            <a:ahLst/>
            <a:cxnLst>
              <a:cxn ang="T10">
                <a:pos x="T0" y="T1"/>
              </a:cxn>
              <a:cxn ang="T11">
                <a:pos x="T2" y="T3"/>
              </a:cxn>
              <a:cxn ang="T12">
                <a:pos x="T4" y="T5"/>
              </a:cxn>
              <a:cxn ang="T13">
                <a:pos x="T6" y="T7"/>
              </a:cxn>
              <a:cxn ang="T14">
                <a:pos x="T8" y="T9"/>
              </a:cxn>
            </a:cxnLst>
            <a:rect l="T15" t="T16" r="T17" b="T18"/>
            <a:pathLst>
              <a:path w="45" h="219">
                <a:moveTo>
                  <a:pt x="44" y="0"/>
                </a:moveTo>
                <a:lnTo>
                  <a:pt x="0" y="60"/>
                </a:lnTo>
                <a:lnTo>
                  <a:pt x="0" y="218"/>
                </a:lnTo>
                <a:lnTo>
                  <a:pt x="44" y="153"/>
                </a:lnTo>
                <a:lnTo>
                  <a:pt x="44" y="0"/>
                </a:lnTo>
              </a:path>
            </a:pathLst>
          </a:custGeom>
          <a:solidFill>
            <a:srgbClr val="808080"/>
          </a:solidFill>
          <a:ln w="12700" cap="rnd">
            <a:solidFill>
              <a:srgbClr val="232323"/>
            </a:solidFill>
            <a:round/>
            <a:headEnd/>
            <a:tailEnd/>
          </a:ln>
        </p:spPr>
        <p:txBody>
          <a:bodyPr/>
          <a:lstStyle/>
          <a:p>
            <a:endParaRPr lang="en-US"/>
          </a:p>
        </p:txBody>
      </p:sp>
      <p:sp>
        <p:nvSpPr>
          <p:cNvPr id="8282" name="Freeform 89"/>
          <p:cNvSpPr>
            <a:spLocks/>
          </p:cNvSpPr>
          <p:nvPr/>
        </p:nvSpPr>
        <p:spPr bwMode="auto">
          <a:xfrm>
            <a:off x="6503987" y="2478087"/>
            <a:ext cx="34925" cy="317500"/>
          </a:xfrm>
          <a:custGeom>
            <a:avLst/>
            <a:gdLst>
              <a:gd name="T0" fmla="*/ 2147483647 w 21"/>
              <a:gd name="T1" fmla="*/ 0 h 180"/>
              <a:gd name="T2" fmla="*/ 2147483647 w 21"/>
              <a:gd name="T3" fmla="*/ 2147483647 h 180"/>
              <a:gd name="T4" fmla="*/ 2147483647 w 21"/>
              <a:gd name="T5" fmla="*/ 2147483647 h 180"/>
              <a:gd name="T6" fmla="*/ 0 w 21"/>
              <a:gd name="T7" fmla="*/ 2147483647 h 180"/>
              <a:gd name="T8" fmla="*/ 2147483647 w 21"/>
              <a:gd name="T9" fmla="*/ 0 h 180"/>
              <a:gd name="T10" fmla="*/ 0 60000 65536"/>
              <a:gd name="T11" fmla="*/ 0 60000 65536"/>
              <a:gd name="T12" fmla="*/ 0 60000 65536"/>
              <a:gd name="T13" fmla="*/ 0 60000 65536"/>
              <a:gd name="T14" fmla="*/ 0 60000 65536"/>
              <a:gd name="T15" fmla="*/ 0 w 21"/>
              <a:gd name="T16" fmla="*/ 0 h 180"/>
              <a:gd name="T17" fmla="*/ 21 w 21"/>
              <a:gd name="T18" fmla="*/ 180 h 180"/>
            </a:gdLst>
            <a:ahLst/>
            <a:cxnLst>
              <a:cxn ang="T10">
                <a:pos x="T0" y="T1"/>
              </a:cxn>
              <a:cxn ang="T11">
                <a:pos x="T2" y="T3"/>
              </a:cxn>
              <a:cxn ang="T12">
                <a:pos x="T4" y="T5"/>
              </a:cxn>
              <a:cxn ang="T13">
                <a:pos x="T6" y="T7"/>
              </a:cxn>
              <a:cxn ang="T14">
                <a:pos x="T8" y="T9"/>
              </a:cxn>
            </a:cxnLst>
            <a:rect l="T15" t="T16" r="T17" b="T18"/>
            <a:pathLst>
              <a:path w="21" h="180">
                <a:moveTo>
                  <a:pt x="20" y="0"/>
                </a:moveTo>
                <a:lnTo>
                  <a:pt x="20" y="145"/>
                </a:lnTo>
                <a:lnTo>
                  <a:pt x="15" y="179"/>
                </a:lnTo>
                <a:lnTo>
                  <a:pt x="0" y="141"/>
                </a:lnTo>
                <a:lnTo>
                  <a:pt x="20" y="0"/>
                </a:lnTo>
              </a:path>
            </a:pathLst>
          </a:custGeom>
          <a:solidFill>
            <a:srgbClr val="676767"/>
          </a:solidFill>
          <a:ln w="12700" cap="rnd">
            <a:solidFill>
              <a:srgbClr val="000000"/>
            </a:solidFill>
            <a:round/>
            <a:headEnd/>
            <a:tailEnd/>
          </a:ln>
        </p:spPr>
        <p:txBody>
          <a:bodyPr/>
          <a:lstStyle/>
          <a:p>
            <a:endParaRPr lang="en-US"/>
          </a:p>
        </p:txBody>
      </p:sp>
      <p:sp>
        <p:nvSpPr>
          <p:cNvPr id="8283" name="Freeform 90"/>
          <p:cNvSpPr>
            <a:spLocks/>
          </p:cNvSpPr>
          <p:nvPr/>
        </p:nvSpPr>
        <p:spPr bwMode="auto">
          <a:xfrm>
            <a:off x="6934200" y="2413000"/>
            <a:ext cx="84137" cy="146050"/>
          </a:xfrm>
          <a:custGeom>
            <a:avLst/>
            <a:gdLst>
              <a:gd name="T0" fmla="*/ 2147483647 w 53"/>
              <a:gd name="T1" fmla="*/ 0 h 83"/>
              <a:gd name="T2" fmla="*/ 0 w 53"/>
              <a:gd name="T3" fmla="*/ 2147483647 h 83"/>
              <a:gd name="T4" fmla="*/ 2147483647 w 53"/>
              <a:gd name="T5" fmla="*/ 2147483647 h 83"/>
              <a:gd name="T6" fmla="*/ 2147483647 w 53"/>
              <a:gd name="T7" fmla="*/ 2147483647 h 83"/>
              <a:gd name="T8" fmla="*/ 2147483647 w 53"/>
              <a:gd name="T9" fmla="*/ 0 h 83"/>
              <a:gd name="T10" fmla="*/ 0 60000 65536"/>
              <a:gd name="T11" fmla="*/ 0 60000 65536"/>
              <a:gd name="T12" fmla="*/ 0 60000 65536"/>
              <a:gd name="T13" fmla="*/ 0 60000 65536"/>
              <a:gd name="T14" fmla="*/ 0 60000 65536"/>
              <a:gd name="T15" fmla="*/ 0 w 53"/>
              <a:gd name="T16" fmla="*/ 0 h 83"/>
              <a:gd name="T17" fmla="*/ 53 w 53"/>
              <a:gd name="T18" fmla="*/ 83 h 83"/>
            </a:gdLst>
            <a:ahLst/>
            <a:cxnLst>
              <a:cxn ang="T10">
                <a:pos x="T0" y="T1"/>
              </a:cxn>
              <a:cxn ang="T11">
                <a:pos x="T2" y="T3"/>
              </a:cxn>
              <a:cxn ang="T12">
                <a:pos x="T4" y="T5"/>
              </a:cxn>
              <a:cxn ang="T13">
                <a:pos x="T6" y="T7"/>
              </a:cxn>
              <a:cxn ang="T14">
                <a:pos x="T8" y="T9"/>
              </a:cxn>
            </a:cxnLst>
            <a:rect l="T15" t="T16" r="T17" b="T18"/>
            <a:pathLst>
              <a:path w="53" h="83">
                <a:moveTo>
                  <a:pt x="52" y="0"/>
                </a:moveTo>
                <a:lnTo>
                  <a:pt x="0" y="58"/>
                </a:lnTo>
                <a:lnTo>
                  <a:pt x="15" y="82"/>
                </a:lnTo>
                <a:lnTo>
                  <a:pt x="52" y="58"/>
                </a:lnTo>
                <a:lnTo>
                  <a:pt x="52" y="0"/>
                </a:lnTo>
              </a:path>
            </a:pathLst>
          </a:custGeom>
          <a:solidFill>
            <a:srgbClr val="676767"/>
          </a:solidFill>
          <a:ln w="12700" cap="rnd">
            <a:solidFill>
              <a:srgbClr val="000000"/>
            </a:solidFill>
            <a:round/>
            <a:headEnd/>
            <a:tailEnd/>
          </a:ln>
        </p:spPr>
        <p:txBody>
          <a:bodyPr/>
          <a:lstStyle/>
          <a:p>
            <a:endParaRPr lang="en-US"/>
          </a:p>
        </p:txBody>
      </p:sp>
      <p:sp>
        <p:nvSpPr>
          <p:cNvPr id="8284" name="Freeform 91"/>
          <p:cNvSpPr>
            <a:spLocks/>
          </p:cNvSpPr>
          <p:nvPr/>
        </p:nvSpPr>
        <p:spPr bwMode="auto">
          <a:xfrm>
            <a:off x="6986587" y="2674937"/>
            <a:ext cx="90488" cy="203200"/>
          </a:xfrm>
          <a:custGeom>
            <a:avLst/>
            <a:gdLst>
              <a:gd name="T0" fmla="*/ 2147483647 w 57"/>
              <a:gd name="T1" fmla="*/ 0 h 115"/>
              <a:gd name="T2" fmla="*/ 0 w 57"/>
              <a:gd name="T3" fmla="*/ 2147483647 h 115"/>
              <a:gd name="T4" fmla="*/ 0 w 57"/>
              <a:gd name="T5" fmla="*/ 2147483647 h 115"/>
              <a:gd name="T6" fmla="*/ 2147483647 w 57"/>
              <a:gd name="T7" fmla="*/ 2147483647 h 115"/>
              <a:gd name="T8" fmla="*/ 2147483647 w 57"/>
              <a:gd name="T9" fmla="*/ 2147483647 h 115"/>
              <a:gd name="T10" fmla="*/ 2147483647 w 57"/>
              <a:gd name="T11" fmla="*/ 0 h 115"/>
              <a:gd name="T12" fmla="*/ 0 60000 65536"/>
              <a:gd name="T13" fmla="*/ 0 60000 65536"/>
              <a:gd name="T14" fmla="*/ 0 60000 65536"/>
              <a:gd name="T15" fmla="*/ 0 60000 65536"/>
              <a:gd name="T16" fmla="*/ 0 60000 65536"/>
              <a:gd name="T17" fmla="*/ 0 60000 65536"/>
              <a:gd name="T18" fmla="*/ 0 w 57"/>
              <a:gd name="T19" fmla="*/ 0 h 115"/>
              <a:gd name="T20" fmla="*/ 57 w 57"/>
              <a:gd name="T21" fmla="*/ 115 h 115"/>
            </a:gdLst>
            <a:ahLst/>
            <a:cxnLst>
              <a:cxn ang="T12">
                <a:pos x="T0" y="T1"/>
              </a:cxn>
              <a:cxn ang="T13">
                <a:pos x="T2" y="T3"/>
              </a:cxn>
              <a:cxn ang="T14">
                <a:pos x="T4" y="T5"/>
              </a:cxn>
              <a:cxn ang="T15">
                <a:pos x="T6" y="T7"/>
              </a:cxn>
              <a:cxn ang="T16">
                <a:pos x="T8" y="T9"/>
              </a:cxn>
              <a:cxn ang="T17">
                <a:pos x="T10" y="T11"/>
              </a:cxn>
            </a:cxnLst>
            <a:rect l="T18" t="T19" r="T20" b="T21"/>
            <a:pathLst>
              <a:path w="57" h="115">
                <a:moveTo>
                  <a:pt x="56" y="0"/>
                </a:moveTo>
                <a:lnTo>
                  <a:pt x="0" y="77"/>
                </a:lnTo>
                <a:lnTo>
                  <a:pt x="0" y="90"/>
                </a:lnTo>
                <a:lnTo>
                  <a:pt x="41" y="114"/>
                </a:lnTo>
                <a:lnTo>
                  <a:pt x="56" y="114"/>
                </a:lnTo>
                <a:lnTo>
                  <a:pt x="56" y="0"/>
                </a:lnTo>
              </a:path>
            </a:pathLst>
          </a:custGeom>
          <a:solidFill>
            <a:srgbClr val="676767"/>
          </a:solidFill>
          <a:ln w="12700" cap="rnd">
            <a:solidFill>
              <a:srgbClr val="000000"/>
            </a:solidFill>
            <a:round/>
            <a:headEnd/>
            <a:tailEnd/>
          </a:ln>
        </p:spPr>
        <p:txBody>
          <a:bodyPr/>
          <a:lstStyle/>
          <a:p>
            <a:endParaRPr lang="en-US"/>
          </a:p>
        </p:txBody>
      </p:sp>
      <p:sp>
        <p:nvSpPr>
          <p:cNvPr id="8285" name="Freeform 92"/>
          <p:cNvSpPr>
            <a:spLocks/>
          </p:cNvSpPr>
          <p:nvPr/>
        </p:nvSpPr>
        <p:spPr bwMode="auto">
          <a:xfrm>
            <a:off x="7289800" y="2733675"/>
            <a:ext cx="576262" cy="398462"/>
          </a:xfrm>
          <a:custGeom>
            <a:avLst/>
            <a:gdLst>
              <a:gd name="T0" fmla="*/ 0 w 361"/>
              <a:gd name="T1" fmla="*/ 2147483647 h 227"/>
              <a:gd name="T2" fmla="*/ 2147483647 w 361"/>
              <a:gd name="T3" fmla="*/ 0 h 227"/>
              <a:gd name="T4" fmla="*/ 2147483647 w 361"/>
              <a:gd name="T5" fmla="*/ 2147483647 h 227"/>
              <a:gd name="T6" fmla="*/ 2147483647 w 361"/>
              <a:gd name="T7" fmla="*/ 2147483647 h 227"/>
              <a:gd name="T8" fmla="*/ 2147483647 w 361"/>
              <a:gd name="T9" fmla="*/ 2147483647 h 227"/>
              <a:gd name="T10" fmla="*/ 2147483647 w 361"/>
              <a:gd name="T11" fmla="*/ 2147483647 h 227"/>
              <a:gd name="T12" fmla="*/ 2147483647 w 361"/>
              <a:gd name="T13" fmla="*/ 2147483647 h 227"/>
              <a:gd name="T14" fmla="*/ 2147483647 w 361"/>
              <a:gd name="T15" fmla="*/ 2147483647 h 227"/>
              <a:gd name="T16" fmla="*/ 2147483647 w 361"/>
              <a:gd name="T17" fmla="*/ 2147483647 h 227"/>
              <a:gd name="T18" fmla="*/ 2147483647 w 361"/>
              <a:gd name="T19" fmla="*/ 2147483647 h 227"/>
              <a:gd name="T20" fmla="*/ 0 w 361"/>
              <a:gd name="T21" fmla="*/ 2147483647 h 227"/>
              <a:gd name="T22" fmla="*/ 0 w 361"/>
              <a:gd name="T23" fmla="*/ 2147483647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1"/>
              <a:gd name="T37" fmla="*/ 0 h 227"/>
              <a:gd name="T38" fmla="*/ 361 w 361"/>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1" h="227">
                <a:moveTo>
                  <a:pt x="0" y="43"/>
                </a:moveTo>
                <a:lnTo>
                  <a:pt x="51" y="0"/>
                </a:lnTo>
                <a:lnTo>
                  <a:pt x="51" y="41"/>
                </a:lnTo>
                <a:lnTo>
                  <a:pt x="319" y="41"/>
                </a:lnTo>
                <a:lnTo>
                  <a:pt x="360" y="106"/>
                </a:lnTo>
                <a:lnTo>
                  <a:pt x="335" y="127"/>
                </a:lnTo>
                <a:lnTo>
                  <a:pt x="358" y="184"/>
                </a:lnTo>
                <a:lnTo>
                  <a:pt x="336" y="208"/>
                </a:lnTo>
                <a:lnTo>
                  <a:pt x="274" y="208"/>
                </a:lnTo>
                <a:lnTo>
                  <a:pt x="274" y="226"/>
                </a:lnTo>
                <a:lnTo>
                  <a:pt x="0" y="226"/>
                </a:lnTo>
                <a:lnTo>
                  <a:pt x="0" y="43"/>
                </a:lnTo>
              </a:path>
            </a:pathLst>
          </a:custGeom>
          <a:solidFill>
            <a:srgbClr val="FCFEB9"/>
          </a:solidFill>
          <a:ln w="12700" cap="rnd">
            <a:solidFill>
              <a:srgbClr val="000000"/>
            </a:solidFill>
            <a:round/>
            <a:headEnd/>
            <a:tailEnd/>
          </a:ln>
        </p:spPr>
        <p:txBody>
          <a:bodyPr/>
          <a:lstStyle/>
          <a:p>
            <a:endParaRPr lang="en-US"/>
          </a:p>
        </p:txBody>
      </p:sp>
      <p:sp>
        <p:nvSpPr>
          <p:cNvPr id="8286" name="Freeform 93"/>
          <p:cNvSpPr>
            <a:spLocks/>
          </p:cNvSpPr>
          <p:nvPr/>
        </p:nvSpPr>
        <p:spPr bwMode="auto">
          <a:xfrm>
            <a:off x="7367587" y="2319337"/>
            <a:ext cx="652463" cy="655638"/>
          </a:xfrm>
          <a:custGeom>
            <a:avLst/>
            <a:gdLst>
              <a:gd name="T0" fmla="*/ 0 w 407"/>
              <a:gd name="T1" fmla="*/ 2147483647 h 372"/>
              <a:gd name="T2" fmla="*/ 0 w 407"/>
              <a:gd name="T3" fmla="*/ 2147483647 h 372"/>
              <a:gd name="T4" fmla="*/ 2147483647 w 407"/>
              <a:gd name="T5" fmla="*/ 2147483647 h 372"/>
              <a:gd name="T6" fmla="*/ 2147483647 w 407"/>
              <a:gd name="T7" fmla="*/ 2147483647 h 372"/>
              <a:gd name="T8" fmla="*/ 2147483647 w 407"/>
              <a:gd name="T9" fmla="*/ 2147483647 h 372"/>
              <a:gd name="T10" fmla="*/ 2147483647 w 407"/>
              <a:gd name="T11" fmla="*/ 2147483647 h 372"/>
              <a:gd name="T12" fmla="*/ 2147483647 w 407"/>
              <a:gd name="T13" fmla="*/ 2147483647 h 372"/>
              <a:gd name="T14" fmla="*/ 2147483647 w 407"/>
              <a:gd name="T15" fmla="*/ 2147483647 h 372"/>
              <a:gd name="T16" fmla="*/ 2147483647 w 407"/>
              <a:gd name="T17" fmla="*/ 2147483647 h 372"/>
              <a:gd name="T18" fmla="*/ 2147483647 w 407"/>
              <a:gd name="T19" fmla="*/ 2147483647 h 372"/>
              <a:gd name="T20" fmla="*/ 2147483647 w 407"/>
              <a:gd name="T21" fmla="*/ 0 h 372"/>
              <a:gd name="T22" fmla="*/ 2147483647 w 407"/>
              <a:gd name="T23" fmla="*/ 0 h 372"/>
              <a:gd name="T24" fmla="*/ 2147483647 w 407"/>
              <a:gd name="T25" fmla="*/ 2147483647 h 372"/>
              <a:gd name="T26" fmla="*/ 2147483647 w 407"/>
              <a:gd name="T27" fmla="*/ 2147483647 h 372"/>
              <a:gd name="T28" fmla="*/ 2147483647 w 407"/>
              <a:gd name="T29" fmla="*/ 2147483647 h 372"/>
              <a:gd name="T30" fmla="*/ 2147483647 w 407"/>
              <a:gd name="T31" fmla="*/ 2147483647 h 372"/>
              <a:gd name="T32" fmla="*/ 2147483647 w 407"/>
              <a:gd name="T33" fmla="*/ 2147483647 h 372"/>
              <a:gd name="T34" fmla="*/ 2147483647 w 407"/>
              <a:gd name="T35" fmla="*/ 2147483647 h 372"/>
              <a:gd name="T36" fmla="*/ 0 w 407"/>
              <a:gd name="T37" fmla="*/ 2147483647 h 37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7"/>
              <a:gd name="T58" fmla="*/ 0 h 372"/>
              <a:gd name="T59" fmla="*/ 407 w 407"/>
              <a:gd name="T60" fmla="*/ 372 h 37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7" h="372">
                <a:moveTo>
                  <a:pt x="0" y="236"/>
                </a:moveTo>
                <a:lnTo>
                  <a:pt x="0" y="275"/>
                </a:lnTo>
                <a:lnTo>
                  <a:pt x="266" y="275"/>
                </a:lnTo>
                <a:lnTo>
                  <a:pt x="309" y="341"/>
                </a:lnTo>
                <a:lnTo>
                  <a:pt x="359" y="351"/>
                </a:lnTo>
                <a:lnTo>
                  <a:pt x="361" y="371"/>
                </a:lnTo>
                <a:lnTo>
                  <a:pt x="396" y="343"/>
                </a:lnTo>
                <a:lnTo>
                  <a:pt x="406" y="220"/>
                </a:lnTo>
                <a:lnTo>
                  <a:pt x="406" y="134"/>
                </a:lnTo>
                <a:lnTo>
                  <a:pt x="390" y="120"/>
                </a:lnTo>
                <a:lnTo>
                  <a:pt x="398" y="0"/>
                </a:lnTo>
                <a:lnTo>
                  <a:pt x="311" y="0"/>
                </a:lnTo>
                <a:lnTo>
                  <a:pt x="218" y="96"/>
                </a:lnTo>
                <a:lnTo>
                  <a:pt x="233" y="128"/>
                </a:lnTo>
                <a:lnTo>
                  <a:pt x="175" y="171"/>
                </a:lnTo>
                <a:lnTo>
                  <a:pt x="104" y="161"/>
                </a:lnTo>
                <a:lnTo>
                  <a:pt x="40" y="161"/>
                </a:lnTo>
                <a:lnTo>
                  <a:pt x="27" y="206"/>
                </a:lnTo>
                <a:lnTo>
                  <a:pt x="0" y="236"/>
                </a:lnTo>
              </a:path>
            </a:pathLst>
          </a:custGeom>
          <a:solidFill>
            <a:srgbClr val="FCFEB9"/>
          </a:solidFill>
          <a:ln w="12700" cap="rnd">
            <a:solidFill>
              <a:srgbClr val="000000"/>
            </a:solidFill>
            <a:round/>
            <a:headEnd/>
            <a:tailEnd/>
          </a:ln>
        </p:spPr>
        <p:txBody>
          <a:bodyPr/>
          <a:lstStyle/>
          <a:p>
            <a:endParaRPr lang="en-US"/>
          </a:p>
        </p:txBody>
      </p:sp>
      <p:sp>
        <p:nvSpPr>
          <p:cNvPr id="8287" name="Freeform 94"/>
          <p:cNvSpPr>
            <a:spLocks/>
          </p:cNvSpPr>
          <p:nvPr/>
        </p:nvSpPr>
        <p:spPr bwMode="auto">
          <a:xfrm>
            <a:off x="7989887" y="2327275"/>
            <a:ext cx="242888" cy="333375"/>
          </a:xfrm>
          <a:custGeom>
            <a:avLst/>
            <a:gdLst>
              <a:gd name="T0" fmla="*/ 2147483647 w 152"/>
              <a:gd name="T1" fmla="*/ 0 h 190"/>
              <a:gd name="T2" fmla="*/ 2147483647 w 152"/>
              <a:gd name="T3" fmla="*/ 0 h 190"/>
              <a:gd name="T4" fmla="*/ 2147483647 w 152"/>
              <a:gd name="T5" fmla="*/ 2147483647 h 190"/>
              <a:gd name="T6" fmla="*/ 2147483647 w 152"/>
              <a:gd name="T7" fmla="*/ 2147483647 h 190"/>
              <a:gd name="T8" fmla="*/ 2147483647 w 152"/>
              <a:gd name="T9" fmla="*/ 2147483647 h 190"/>
              <a:gd name="T10" fmla="*/ 2147483647 w 152"/>
              <a:gd name="T11" fmla="*/ 2147483647 h 190"/>
              <a:gd name="T12" fmla="*/ 2147483647 w 152"/>
              <a:gd name="T13" fmla="*/ 2147483647 h 190"/>
              <a:gd name="T14" fmla="*/ 0 w 152"/>
              <a:gd name="T15" fmla="*/ 2147483647 h 190"/>
              <a:gd name="T16" fmla="*/ 2147483647 w 152"/>
              <a:gd name="T17" fmla="*/ 0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2"/>
              <a:gd name="T28" fmla="*/ 0 h 190"/>
              <a:gd name="T29" fmla="*/ 152 w 15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2" h="190">
                <a:moveTo>
                  <a:pt x="9" y="0"/>
                </a:moveTo>
                <a:lnTo>
                  <a:pt x="151" y="0"/>
                </a:lnTo>
                <a:lnTo>
                  <a:pt x="145" y="46"/>
                </a:lnTo>
                <a:lnTo>
                  <a:pt x="120" y="56"/>
                </a:lnTo>
                <a:lnTo>
                  <a:pt x="80" y="189"/>
                </a:lnTo>
                <a:lnTo>
                  <a:pt x="17" y="189"/>
                </a:lnTo>
                <a:lnTo>
                  <a:pt x="17" y="130"/>
                </a:lnTo>
                <a:lnTo>
                  <a:pt x="0" y="116"/>
                </a:lnTo>
                <a:lnTo>
                  <a:pt x="9" y="0"/>
                </a:lnTo>
              </a:path>
            </a:pathLst>
          </a:custGeom>
          <a:solidFill>
            <a:srgbClr val="FDFFB9"/>
          </a:solidFill>
          <a:ln w="12700" cap="rnd">
            <a:solidFill>
              <a:srgbClr val="000000"/>
            </a:solidFill>
            <a:round/>
            <a:headEnd/>
            <a:tailEnd/>
          </a:ln>
        </p:spPr>
        <p:txBody>
          <a:bodyPr/>
          <a:lstStyle/>
          <a:p>
            <a:endParaRPr lang="en-US"/>
          </a:p>
        </p:txBody>
      </p:sp>
      <p:sp>
        <p:nvSpPr>
          <p:cNvPr id="8288" name="Freeform 95"/>
          <p:cNvSpPr>
            <a:spLocks/>
          </p:cNvSpPr>
          <p:nvPr/>
        </p:nvSpPr>
        <p:spPr bwMode="auto">
          <a:xfrm>
            <a:off x="8121650" y="2211387"/>
            <a:ext cx="179387" cy="449263"/>
          </a:xfrm>
          <a:custGeom>
            <a:avLst/>
            <a:gdLst>
              <a:gd name="T0" fmla="*/ 2147483647 w 112"/>
              <a:gd name="T1" fmla="*/ 2147483647 h 256"/>
              <a:gd name="T2" fmla="*/ 2147483647 w 112"/>
              <a:gd name="T3" fmla="*/ 0 h 256"/>
              <a:gd name="T4" fmla="*/ 2147483647 w 112"/>
              <a:gd name="T5" fmla="*/ 2147483647 h 256"/>
              <a:gd name="T6" fmla="*/ 2147483647 w 112"/>
              <a:gd name="T7" fmla="*/ 2147483647 h 256"/>
              <a:gd name="T8" fmla="*/ 0 w 112"/>
              <a:gd name="T9" fmla="*/ 2147483647 h 256"/>
              <a:gd name="T10" fmla="*/ 2147483647 w 112"/>
              <a:gd name="T11" fmla="*/ 2147483647 h 256"/>
              <a:gd name="T12" fmla="*/ 2147483647 w 112"/>
              <a:gd name="T13" fmla="*/ 2147483647 h 256"/>
              <a:gd name="T14" fmla="*/ 2147483647 w 112"/>
              <a:gd name="T15" fmla="*/ 2147483647 h 256"/>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256"/>
              <a:gd name="T26" fmla="*/ 112 w 112"/>
              <a:gd name="T27" fmla="*/ 256 h 2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256">
                <a:moveTo>
                  <a:pt x="68" y="67"/>
                </a:moveTo>
                <a:lnTo>
                  <a:pt x="111" y="0"/>
                </a:lnTo>
                <a:lnTo>
                  <a:pt x="111" y="233"/>
                </a:lnTo>
                <a:lnTo>
                  <a:pt x="70" y="255"/>
                </a:lnTo>
                <a:lnTo>
                  <a:pt x="0" y="253"/>
                </a:lnTo>
                <a:lnTo>
                  <a:pt x="38" y="125"/>
                </a:lnTo>
                <a:lnTo>
                  <a:pt x="65" y="113"/>
                </a:lnTo>
                <a:lnTo>
                  <a:pt x="68" y="67"/>
                </a:lnTo>
              </a:path>
            </a:pathLst>
          </a:custGeom>
          <a:solidFill>
            <a:srgbClr val="FDFFB9"/>
          </a:solidFill>
          <a:ln w="12700" cap="rnd">
            <a:solidFill>
              <a:srgbClr val="000000"/>
            </a:solidFill>
            <a:round/>
            <a:headEnd/>
            <a:tailEnd/>
          </a:ln>
        </p:spPr>
        <p:txBody>
          <a:bodyPr/>
          <a:lstStyle/>
          <a:p>
            <a:endParaRPr lang="en-US"/>
          </a:p>
        </p:txBody>
      </p:sp>
      <p:sp>
        <p:nvSpPr>
          <p:cNvPr id="8289" name="Freeform 96"/>
          <p:cNvSpPr>
            <a:spLocks/>
          </p:cNvSpPr>
          <p:nvPr/>
        </p:nvSpPr>
        <p:spPr bwMode="auto">
          <a:xfrm>
            <a:off x="8297862" y="1963737"/>
            <a:ext cx="388938" cy="658813"/>
          </a:xfrm>
          <a:custGeom>
            <a:avLst/>
            <a:gdLst>
              <a:gd name="T0" fmla="*/ 0 w 242"/>
              <a:gd name="T1" fmla="*/ 2147483647 h 374"/>
              <a:gd name="T2" fmla="*/ 0 w 242"/>
              <a:gd name="T3" fmla="*/ 2147483647 h 374"/>
              <a:gd name="T4" fmla="*/ 2147483647 w 242"/>
              <a:gd name="T5" fmla="*/ 2147483647 h 374"/>
              <a:gd name="T6" fmla="*/ 2147483647 w 242"/>
              <a:gd name="T7" fmla="*/ 2147483647 h 374"/>
              <a:gd name="T8" fmla="*/ 2147483647 w 242"/>
              <a:gd name="T9" fmla="*/ 2147483647 h 374"/>
              <a:gd name="T10" fmla="*/ 2147483647 w 242"/>
              <a:gd name="T11" fmla="*/ 2147483647 h 374"/>
              <a:gd name="T12" fmla="*/ 2147483647 w 242"/>
              <a:gd name="T13" fmla="*/ 2147483647 h 374"/>
              <a:gd name="T14" fmla="*/ 2147483647 w 242"/>
              <a:gd name="T15" fmla="*/ 2147483647 h 374"/>
              <a:gd name="T16" fmla="*/ 2147483647 w 242"/>
              <a:gd name="T17" fmla="*/ 2147483647 h 374"/>
              <a:gd name="T18" fmla="*/ 2147483647 w 242"/>
              <a:gd name="T19" fmla="*/ 0 h 374"/>
              <a:gd name="T20" fmla="*/ 2147483647 w 242"/>
              <a:gd name="T21" fmla="*/ 2147483647 h 374"/>
              <a:gd name="T22" fmla="*/ 0 w 242"/>
              <a:gd name="T23" fmla="*/ 2147483647 h 3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74"/>
              <a:gd name="T38" fmla="*/ 242 w 242"/>
              <a:gd name="T39" fmla="*/ 374 h 3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74">
                <a:moveTo>
                  <a:pt x="0" y="144"/>
                </a:moveTo>
                <a:lnTo>
                  <a:pt x="0" y="373"/>
                </a:lnTo>
                <a:lnTo>
                  <a:pt x="58" y="340"/>
                </a:lnTo>
                <a:lnTo>
                  <a:pt x="61" y="310"/>
                </a:lnTo>
                <a:lnTo>
                  <a:pt x="241" y="176"/>
                </a:lnTo>
                <a:lnTo>
                  <a:pt x="231" y="126"/>
                </a:lnTo>
                <a:lnTo>
                  <a:pt x="199" y="112"/>
                </a:lnTo>
                <a:lnTo>
                  <a:pt x="178" y="6"/>
                </a:lnTo>
                <a:lnTo>
                  <a:pt x="130" y="20"/>
                </a:lnTo>
                <a:lnTo>
                  <a:pt x="104" y="0"/>
                </a:lnTo>
                <a:lnTo>
                  <a:pt x="58" y="38"/>
                </a:lnTo>
                <a:lnTo>
                  <a:pt x="0" y="144"/>
                </a:lnTo>
              </a:path>
            </a:pathLst>
          </a:custGeom>
          <a:solidFill>
            <a:srgbClr val="FDFFB9"/>
          </a:solidFill>
          <a:ln w="12700" cap="rnd">
            <a:solidFill>
              <a:srgbClr val="000000"/>
            </a:solidFill>
            <a:round/>
            <a:headEnd/>
            <a:tailEnd/>
          </a:ln>
        </p:spPr>
        <p:txBody>
          <a:bodyPr/>
          <a:lstStyle/>
          <a:p>
            <a:endParaRPr lang="en-US"/>
          </a:p>
        </p:txBody>
      </p:sp>
      <p:sp>
        <p:nvSpPr>
          <p:cNvPr id="8290" name="Freeform 97"/>
          <p:cNvSpPr>
            <a:spLocks/>
          </p:cNvSpPr>
          <p:nvPr/>
        </p:nvSpPr>
        <p:spPr bwMode="auto">
          <a:xfrm>
            <a:off x="8012112" y="2633662"/>
            <a:ext cx="373063" cy="234950"/>
          </a:xfrm>
          <a:custGeom>
            <a:avLst/>
            <a:gdLst>
              <a:gd name="T0" fmla="*/ 2147483647 w 233"/>
              <a:gd name="T1" fmla="*/ 2147483647 h 134"/>
              <a:gd name="T2" fmla="*/ 2147483647 w 233"/>
              <a:gd name="T3" fmla="*/ 2147483647 h 134"/>
              <a:gd name="T4" fmla="*/ 2147483647 w 233"/>
              <a:gd name="T5" fmla="*/ 0 h 134"/>
              <a:gd name="T6" fmla="*/ 2147483647 w 233"/>
              <a:gd name="T7" fmla="*/ 2147483647 h 134"/>
              <a:gd name="T8" fmla="*/ 2147483647 w 233"/>
              <a:gd name="T9" fmla="*/ 2147483647 h 134"/>
              <a:gd name="T10" fmla="*/ 2147483647 w 233"/>
              <a:gd name="T11" fmla="*/ 2147483647 h 134"/>
              <a:gd name="T12" fmla="*/ 2147483647 w 233"/>
              <a:gd name="T13" fmla="*/ 2147483647 h 134"/>
              <a:gd name="T14" fmla="*/ 2147483647 w 233"/>
              <a:gd name="T15" fmla="*/ 2147483647 h 134"/>
              <a:gd name="T16" fmla="*/ 2147483647 w 233"/>
              <a:gd name="T17" fmla="*/ 2147483647 h 134"/>
              <a:gd name="T18" fmla="*/ 0 w 233"/>
              <a:gd name="T19" fmla="*/ 2147483647 h 134"/>
              <a:gd name="T20" fmla="*/ 2147483647 w 233"/>
              <a:gd name="T21" fmla="*/ 2147483647 h 1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3"/>
              <a:gd name="T34" fmla="*/ 0 h 134"/>
              <a:gd name="T35" fmla="*/ 233 w 233"/>
              <a:gd name="T36" fmla="*/ 134 h 1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3" h="134">
                <a:moveTo>
                  <a:pt x="5" y="16"/>
                </a:moveTo>
                <a:lnTo>
                  <a:pt x="138" y="16"/>
                </a:lnTo>
                <a:lnTo>
                  <a:pt x="171" y="0"/>
                </a:lnTo>
                <a:lnTo>
                  <a:pt x="188" y="36"/>
                </a:lnTo>
                <a:lnTo>
                  <a:pt x="165" y="58"/>
                </a:lnTo>
                <a:lnTo>
                  <a:pt x="198" y="113"/>
                </a:lnTo>
                <a:lnTo>
                  <a:pt x="232" y="113"/>
                </a:lnTo>
                <a:lnTo>
                  <a:pt x="182" y="133"/>
                </a:lnTo>
                <a:lnTo>
                  <a:pt x="136" y="89"/>
                </a:lnTo>
                <a:lnTo>
                  <a:pt x="0" y="89"/>
                </a:lnTo>
                <a:lnTo>
                  <a:pt x="5" y="16"/>
                </a:lnTo>
              </a:path>
            </a:pathLst>
          </a:custGeom>
          <a:solidFill>
            <a:srgbClr val="FCFEB9"/>
          </a:solidFill>
          <a:ln w="12700" cap="rnd">
            <a:solidFill>
              <a:srgbClr val="000000"/>
            </a:solidFill>
            <a:round/>
            <a:headEnd/>
            <a:tailEnd/>
          </a:ln>
        </p:spPr>
        <p:txBody>
          <a:bodyPr/>
          <a:lstStyle/>
          <a:p>
            <a:endParaRPr lang="en-US"/>
          </a:p>
        </p:txBody>
      </p:sp>
      <p:sp>
        <p:nvSpPr>
          <p:cNvPr id="8291" name="Freeform 98"/>
          <p:cNvSpPr>
            <a:spLocks/>
          </p:cNvSpPr>
          <p:nvPr/>
        </p:nvSpPr>
        <p:spPr bwMode="auto">
          <a:xfrm>
            <a:off x="8159750" y="2790825"/>
            <a:ext cx="98425" cy="136525"/>
          </a:xfrm>
          <a:custGeom>
            <a:avLst/>
            <a:gdLst>
              <a:gd name="T0" fmla="*/ 0 w 62"/>
              <a:gd name="T1" fmla="*/ 0 h 77"/>
              <a:gd name="T2" fmla="*/ 2147483647 w 62"/>
              <a:gd name="T3" fmla="*/ 0 h 77"/>
              <a:gd name="T4" fmla="*/ 2147483647 w 62"/>
              <a:gd name="T5" fmla="*/ 2147483647 h 77"/>
              <a:gd name="T6" fmla="*/ 2147483647 w 62"/>
              <a:gd name="T7" fmla="*/ 2147483647 h 77"/>
              <a:gd name="T8" fmla="*/ 0 w 62"/>
              <a:gd name="T9" fmla="*/ 2147483647 h 77"/>
              <a:gd name="T10" fmla="*/ 0 w 62"/>
              <a:gd name="T11" fmla="*/ 0 h 77"/>
              <a:gd name="T12" fmla="*/ 0 60000 65536"/>
              <a:gd name="T13" fmla="*/ 0 60000 65536"/>
              <a:gd name="T14" fmla="*/ 0 60000 65536"/>
              <a:gd name="T15" fmla="*/ 0 60000 65536"/>
              <a:gd name="T16" fmla="*/ 0 60000 65536"/>
              <a:gd name="T17" fmla="*/ 0 60000 65536"/>
              <a:gd name="T18" fmla="*/ 0 w 62"/>
              <a:gd name="T19" fmla="*/ 0 h 77"/>
              <a:gd name="T20" fmla="*/ 62 w 62"/>
              <a:gd name="T21" fmla="*/ 77 h 77"/>
            </a:gdLst>
            <a:ahLst/>
            <a:cxnLst>
              <a:cxn ang="T12">
                <a:pos x="T0" y="T1"/>
              </a:cxn>
              <a:cxn ang="T13">
                <a:pos x="T2" y="T3"/>
              </a:cxn>
              <a:cxn ang="T14">
                <a:pos x="T4" y="T5"/>
              </a:cxn>
              <a:cxn ang="T15">
                <a:pos x="T6" y="T7"/>
              </a:cxn>
              <a:cxn ang="T16">
                <a:pos x="T8" y="T9"/>
              </a:cxn>
              <a:cxn ang="T17">
                <a:pos x="T10" y="T11"/>
              </a:cxn>
            </a:cxnLst>
            <a:rect l="T18" t="T19" r="T20" b="T21"/>
            <a:pathLst>
              <a:path w="62" h="77">
                <a:moveTo>
                  <a:pt x="0" y="0"/>
                </a:moveTo>
                <a:lnTo>
                  <a:pt x="41" y="0"/>
                </a:lnTo>
                <a:lnTo>
                  <a:pt x="61" y="22"/>
                </a:lnTo>
                <a:lnTo>
                  <a:pt x="38" y="70"/>
                </a:lnTo>
                <a:lnTo>
                  <a:pt x="0" y="76"/>
                </a:lnTo>
                <a:lnTo>
                  <a:pt x="0" y="0"/>
                </a:lnTo>
              </a:path>
            </a:pathLst>
          </a:custGeom>
          <a:solidFill>
            <a:srgbClr val="FDFFB9"/>
          </a:solidFill>
          <a:ln w="12700" cap="rnd">
            <a:solidFill>
              <a:srgbClr val="000000"/>
            </a:solidFill>
            <a:round/>
            <a:headEnd/>
            <a:tailEnd/>
          </a:ln>
        </p:spPr>
        <p:txBody>
          <a:bodyPr/>
          <a:lstStyle/>
          <a:p>
            <a:endParaRPr lang="en-US"/>
          </a:p>
        </p:txBody>
      </p:sp>
      <p:sp>
        <p:nvSpPr>
          <p:cNvPr id="8292" name="Freeform 99"/>
          <p:cNvSpPr>
            <a:spLocks/>
          </p:cNvSpPr>
          <p:nvPr/>
        </p:nvSpPr>
        <p:spPr bwMode="auto">
          <a:xfrm>
            <a:off x="8004175" y="2789237"/>
            <a:ext cx="160337" cy="166688"/>
          </a:xfrm>
          <a:custGeom>
            <a:avLst/>
            <a:gdLst>
              <a:gd name="T0" fmla="*/ 2147483647 w 100"/>
              <a:gd name="T1" fmla="*/ 0 h 95"/>
              <a:gd name="T2" fmla="*/ 2147483647 w 100"/>
              <a:gd name="T3" fmla="*/ 0 h 95"/>
              <a:gd name="T4" fmla="*/ 2147483647 w 100"/>
              <a:gd name="T5" fmla="*/ 2147483647 h 95"/>
              <a:gd name="T6" fmla="*/ 0 w 100"/>
              <a:gd name="T7" fmla="*/ 2147483647 h 95"/>
              <a:gd name="T8" fmla="*/ 2147483647 w 100"/>
              <a:gd name="T9" fmla="*/ 0 h 95"/>
              <a:gd name="T10" fmla="*/ 0 60000 65536"/>
              <a:gd name="T11" fmla="*/ 0 60000 65536"/>
              <a:gd name="T12" fmla="*/ 0 60000 65536"/>
              <a:gd name="T13" fmla="*/ 0 60000 65536"/>
              <a:gd name="T14" fmla="*/ 0 60000 65536"/>
              <a:gd name="T15" fmla="*/ 0 w 100"/>
              <a:gd name="T16" fmla="*/ 0 h 95"/>
              <a:gd name="T17" fmla="*/ 100 w 100"/>
              <a:gd name="T18" fmla="*/ 95 h 95"/>
            </a:gdLst>
            <a:ahLst/>
            <a:cxnLst>
              <a:cxn ang="T10">
                <a:pos x="T0" y="T1"/>
              </a:cxn>
              <a:cxn ang="T11">
                <a:pos x="T2" y="T3"/>
              </a:cxn>
              <a:cxn ang="T12">
                <a:pos x="T4" y="T5"/>
              </a:cxn>
              <a:cxn ang="T13">
                <a:pos x="T6" y="T7"/>
              </a:cxn>
              <a:cxn ang="T14">
                <a:pos x="T8" y="T9"/>
              </a:cxn>
            </a:cxnLst>
            <a:rect l="T15" t="T16" r="T17" b="T18"/>
            <a:pathLst>
              <a:path w="100" h="95">
                <a:moveTo>
                  <a:pt x="5" y="0"/>
                </a:moveTo>
                <a:lnTo>
                  <a:pt x="99" y="0"/>
                </a:lnTo>
                <a:lnTo>
                  <a:pt x="99" y="73"/>
                </a:lnTo>
                <a:lnTo>
                  <a:pt x="0" y="94"/>
                </a:lnTo>
                <a:lnTo>
                  <a:pt x="5" y="0"/>
                </a:lnTo>
              </a:path>
            </a:pathLst>
          </a:custGeom>
          <a:solidFill>
            <a:srgbClr val="FDFFB9"/>
          </a:solidFill>
          <a:ln w="12700" cap="rnd">
            <a:solidFill>
              <a:srgbClr val="000000"/>
            </a:solidFill>
            <a:round/>
            <a:headEnd/>
            <a:tailEnd/>
          </a:ln>
        </p:spPr>
        <p:txBody>
          <a:bodyPr/>
          <a:lstStyle/>
          <a:p>
            <a:endParaRPr lang="en-US"/>
          </a:p>
        </p:txBody>
      </p:sp>
      <p:sp>
        <p:nvSpPr>
          <p:cNvPr id="8293" name="Freeform 100"/>
          <p:cNvSpPr>
            <a:spLocks/>
          </p:cNvSpPr>
          <p:nvPr/>
        </p:nvSpPr>
        <p:spPr bwMode="auto">
          <a:xfrm>
            <a:off x="7807325" y="2921000"/>
            <a:ext cx="161925" cy="338137"/>
          </a:xfrm>
          <a:custGeom>
            <a:avLst/>
            <a:gdLst>
              <a:gd name="T0" fmla="*/ 2147483647 w 101"/>
              <a:gd name="T1" fmla="*/ 0 h 192"/>
              <a:gd name="T2" fmla="*/ 2147483647 w 101"/>
              <a:gd name="T3" fmla="*/ 2147483647 h 192"/>
              <a:gd name="T4" fmla="*/ 2147483647 w 101"/>
              <a:gd name="T5" fmla="*/ 2147483647 h 192"/>
              <a:gd name="T6" fmla="*/ 2147483647 w 101"/>
              <a:gd name="T7" fmla="*/ 2147483647 h 192"/>
              <a:gd name="T8" fmla="*/ 0 w 101"/>
              <a:gd name="T9" fmla="*/ 2147483647 h 192"/>
              <a:gd name="T10" fmla="*/ 2147483647 w 101"/>
              <a:gd name="T11" fmla="*/ 2147483647 h 192"/>
              <a:gd name="T12" fmla="*/ 2147483647 w 101"/>
              <a:gd name="T13" fmla="*/ 2147483647 h 192"/>
              <a:gd name="T14" fmla="*/ 2147483647 w 101"/>
              <a:gd name="T15" fmla="*/ 2147483647 h 192"/>
              <a:gd name="T16" fmla="*/ 2147483647 w 101"/>
              <a:gd name="T17" fmla="*/ 2147483647 h 192"/>
              <a:gd name="T18" fmla="*/ 2147483647 w 101"/>
              <a:gd name="T19" fmla="*/ 2147483647 h 192"/>
              <a:gd name="T20" fmla="*/ 2147483647 w 101"/>
              <a:gd name="T21" fmla="*/ 2147483647 h 192"/>
              <a:gd name="T22" fmla="*/ 2147483647 w 101"/>
              <a:gd name="T23" fmla="*/ 0 h 1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1"/>
              <a:gd name="T37" fmla="*/ 0 h 192"/>
              <a:gd name="T38" fmla="*/ 101 w 101"/>
              <a:gd name="T39" fmla="*/ 192 h 1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1" h="192">
                <a:moveTo>
                  <a:pt x="46" y="0"/>
                </a:moveTo>
                <a:lnTo>
                  <a:pt x="21" y="21"/>
                </a:lnTo>
                <a:lnTo>
                  <a:pt x="43" y="76"/>
                </a:lnTo>
                <a:lnTo>
                  <a:pt x="21" y="103"/>
                </a:lnTo>
                <a:lnTo>
                  <a:pt x="0" y="132"/>
                </a:lnTo>
                <a:lnTo>
                  <a:pt x="43" y="191"/>
                </a:lnTo>
                <a:lnTo>
                  <a:pt x="87" y="132"/>
                </a:lnTo>
                <a:lnTo>
                  <a:pt x="100" y="64"/>
                </a:lnTo>
                <a:lnTo>
                  <a:pt x="83" y="61"/>
                </a:lnTo>
                <a:lnTo>
                  <a:pt x="98" y="27"/>
                </a:lnTo>
                <a:lnTo>
                  <a:pt x="95" y="8"/>
                </a:lnTo>
                <a:lnTo>
                  <a:pt x="46" y="0"/>
                </a:lnTo>
              </a:path>
            </a:pathLst>
          </a:custGeom>
          <a:solidFill>
            <a:srgbClr val="FDFFB9"/>
          </a:solidFill>
          <a:ln w="12700" cap="rnd">
            <a:solidFill>
              <a:srgbClr val="000000"/>
            </a:solidFill>
            <a:round/>
            <a:headEnd/>
            <a:tailEnd/>
          </a:ln>
        </p:spPr>
        <p:txBody>
          <a:bodyPr/>
          <a:lstStyle/>
          <a:p>
            <a:endParaRPr lang="en-US"/>
          </a:p>
        </p:txBody>
      </p:sp>
      <p:sp>
        <p:nvSpPr>
          <p:cNvPr id="8294" name="Freeform 101"/>
          <p:cNvSpPr>
            <a:spLocks/>
          </p:cNvSpPr>
          <p:nvPr/>
        </p:nvSpPr>
        <p:spPr bwMode="auto">
          <a:xfrm>
            <a:off x="7729537" y="3095625"/>
            <a:ext cx="127000" cy="241300"/>
          </a:xfrm>
          <a:custGeom>
            <a:avLst/>
            <a:gdLst>
              <a:gd name="T0" fmla="*/ 2147483647 w 80"/>
              <a:gd name="T1" fmla="*/ 0 h 137"/>
              <a:gd name="T2" fmla="*/ 0 w 80"/>
              <a:gd name="T3" fmla="*/ 0 h 137"/>
              <a:gd name="T4" fmla="*/ 0 w 80"/>
              <a:gd name="T5" fmla="*/ 2147483647 h 137"/>
              <a:gd name="T6" fmla="*/ 2147483647 w 80"/>
              <a:gd name="T7" fmla="*/ 2147483647 h 137"/>
              <a:gd name="T8" fmla="*/ 2147483647 w 80"/>
              <a:gd name="T9" fmla="*/ 2147483647 h 137"/>
              <a:gd name="T10" fmla="*/ 2147483647 w 80"/>
              <a:gd name="T11" fmla="*/ 2147483647 h 137"/>
              <a:gd name="T12" fmla="*/ 2147483647 w 80"/>
              <a:gd name="T13" fmla="*/ 2147483647 h 137"/>
              <a:gd name="T14" fmla="*/ 2147483647 w 80"/>
              <a:gd name="T15" fmla="*/ 0 h 137"/>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137"/>
              <a:gd name="T26" fmla="*/ 80 w 80"/>
              <a:gd name="T27" fmla="*/ 137 h 1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137">
                <a:moveTo>
                  <a:pt x="67" y="0"/>
                </a:moveTo>
                <a:lnTo>
                  <a:pt x="0" y="0"/>
                </a:lnTo>
                <a:lnTo>
                  <a:pt x="0" y="136"/>
                </a:lnTo>
                <a:lnTo>
                  <a:pt x="65" y="136"/>
                </a:lnTo>
                <a:lnTo>
                  <a:pt x="79" y="115"/>
                </a:lnTo>
                <a:lnTo>
                  <a:pt x="45" y="72"/>
                </a:lnTo>
                <a:lnTo>
                  <a:pt x="46" y="35"/>
                </a:lnTo>
                <a:lnTo>
                  <a:pt x="67" y="0"/>
                </a:lnTo>
              </a:path>
            </a:pathLst>
          </a:custGeom>
          <a:solidFill>
            <a:srgbClr val="FDFFB9"/>
          </a:solidFill>
          <a:ln w="12700" cap="rnd">
            <a:solidFill>
              <a:srgbClr val="000000"/>
            </a:solidFill>
            <a:round/>
            <a:headEnd/>
            <a:tailEnd/>
          </a:ln>
        </p:spPr>
        <p:txBody>
          <a:bodyPr/>
          <a:lstStyle/>
          <a:p>
            <a:endParaRPr lang="en-US"/>
          </a:p>
        </p:txBody>
      </p:sp>
      <p:sp>
        <p:nvSpPr>
          <p:cNvPr id="8295" name="Freeform 102"/>
          <p:cNvSpPr>
            <a:spLocks/>
          </p:cNvSpPr>
          <p:nvPr/>
        </p:nvSpPr>
        <p:spPr bwMode="auto">
          <a:xfrm>
            <a:off x="7381875" y="3132137"/>
            <a:ext cx="446087" cy="325438"/>
          </a:xfrm>
          <a:custGeom>
            <a:avLst/>
            <a:gdLst>
              <a:gd name="T0" fmla="*/ 0 w 279"/>
              <a:gd name="T1" fmla="*/ 0 h 185"/>
              <a:gd name="T2" fmla="*/ 2147483647 w 279"/>
              <a:gd name="T3" fmla="*/ 0 h 185"/>
              <a:gd name="T4" fmla="*/ 2147483647 w 279"/>
              <a:gd name="T5" fmla="*/ 2147483647 h 185"/>
              <a:gd name="T6" fmla="*/ 2147483647 w 279"/>
              <a:gd name="T7" fmla="*/ 2147483647 h 185"/>
              <a:gd name="T8" fmla="*/ 2147483647 w 279"/>
              <a:gd name="T9" fmla="*/ 2147483647 h 185"/>
              <a:gd name="T10" fmla="*/ 2147483647 w 279"/>
              <a:gd name="T11" fmla="*/ 2147483647 h 185"/>
              <a:gd name="T12" fmla="*/ 2147483647 w 279"/>
              <a:gd name="T13" fmla="*/ 2147483647 h 185"/>
              <a:gd name="T14" fmla="*/ 2147483647 w 279"/>
              <a:gd name="T15" fmla="*/ 2147483647 h 185"/>
              <a:gd name="T16" fmla="*/ 2147483647 w 279"/>
              <a:gd name="T17" fmla="*/ 2147483647 h 185"/>
              <a:gd name="T18" fmla="*/ 0 w 279"/>
              <a:gd name="T19" fmla="*/ 2147483647 h 185"/>
              <a:gd name="T20" fmla="*/ 0 w 279"/>
              <a:gd name="T21" fmla="*/ 0 h 1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9"/>
              <a:gd name="T34" fmla="*/ 0 h 185"/>
              <a:gd name="T35" fmla="*/ 279 w 279"/>
              <a:gd name="T36" fmla="*/ 185 h 1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9" h="185">
                <a:moveTo>
                  <a:pt x="0" y="0"/>
                </a:moveTo>
                <a:lnTo>
                  <a:pt x="216" y="0"/>
                </a:lnTo>
                <a:lnTo>
                  <a:pt x="216" y="114"/>
                </a:lnTo>
                <a:lnTo>
                  <a:pt x="278" y="114"/>
                </a:lnTo>
                <a:lnTo>
                  <a:pt x="243" y="184"/>
                </a:lnTo>
                <a:lnTo>
                  <a:pt x="169" y="164"/>
                </a:lnTo>
                <a:lnTo>
                  <a:pt x="145" y="73"/>
                </a:lnTo>
                <a:lnTo>
                  <a:pt x="136" y="51"/>
                </a:lnTo>
                <a:lnTo>
                  <a:pt x="83" y="34"/>
                </a:lnTo>
                <a:lnTo>
                  <a:pt x="0" y="75"/>
                </a:lnTo>
                <a:lnTo>
                  <a:pt x="0" y="0"/>
                </a:lnTo>
              </a:path>
            </a:pathLst>
          </a:custGeom>
          <a:solidFill>
            <a:srgbClr val="FDFFB9"/>
          </a:solidFill>
          <a:ln w="12700" cap="rnd">
            <a:solidFill>
              <a:srgbClr val="000000"/>
            </a:solidFill>
            <a:round/>
            <a:headEnd/>
            <a:tailEnd/>
          </a:ln>
        </p:spPr>
        <p:txBody>
          <a:bodyPr/>
          <a:lstStyle/>
          <a:p>
            <a:endParaRPr lang="en-US"/>
          </a:p>
        </p:txBody>
      </p:sp>
      <p:sp>
        <p:nvSpPr>
          <p:cNvPr id="8296" name="Freeform 103"/>
          <p:cNvSpPr>
            <a:spLocks/>
          </p:cNvSpPr>
          <p:nvPr/>
        </p:nvSpPr>
        <p:spPr bwMode="auto">
          <a:xfrm>
            <a:off x="5024437" y="3100387"/>
            <a:ext cx="755650" cy="447675"/>
          </a:xfrm>
          <a:custGeom>
            <a:avLst/>
            <a:gdLst>
              <a:gd name="T0" fmla="*/ 0 w 472"/>
              <a:gd name="T1" fmla="*/ 0 h 254"/>
              <a:gd name="T2" fmla="*/ 2147483647 w 472"/>
              <a:gd name="T3" fmla="*/ 0 h 254"/>
              <a:gd name="T4" fmla="*/ 2147483647 w 472"/>
              <a:gd name="T5" fmla="*/ 2147483647 h 254"/>
              <a:gd name="T6" fmla="*/ 2147483647 w 472"/>
              <a:gd name="T7" fmla="*/ 2147483647 h 254"/>
              <a:gd name="T8" fmla="*/ 2147483647 w 472"/>
              <a:gd name="T9" fmla="*/ 2147483647 h 254"/>
              <a:gd name="T10" fmla="*/ 2147483647 w 472"/>
              <a:gd name="T11" fmla="*/ 2147483647 h 254"/>
              <a:gd name="T12" fmla="*/ 0 w 472"/>
              <a:gd name="T13" fmla="*/ 2147483647 h 254"/>
              <a:gd name="T14" fmla="*/ 0 w 472"/>
              <a:gd name="T15" fmla="*/ 0 h 254"/>
              <a:gd name="T16" fmla="*/ 0 60000 65536"/>
              <a:gd name="T17" fmla="*/ 0 60000 65536"/>
              <a:gd name="T18" fmla="*/ 0 60000 65536"/>
              <a:gd name="T19" fmla="*/ 0 60000 65536"/>
              <a:gd name="T20" fmla="*/ 0 60000 65536"/>
              <a:gd name="T21" fmla="*/ 0 60000 65536"/>
              <a:gd name="T22" fmla="*/ 0 60000 65536"/>
              <a:gd name="T23" fmla="*/ 0 60000 65536"/>
              <a:gd name="T24" fmla="*/ 0 w 472"/>
              <a:gd name="T25" fmla="*/ 0 h 254"/>
              <a:gd name="T26" fmla="*/ 472 w 472"/>
              <a:gd name="T27" fmla="*/ 254 h 2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2" h="254">
                <a:moveTo>
                  <a:pt x="0" y="0"/>
                </a:moveTo>
                <a:lnTo>
                  <a:pt x="445" y="0"/>
                </a:lnTo>
                <a:lnTo>
                  <a:pt x="459" y="18"/>
                </a:lnTo>
                <a:lnTo>
                  <a:pt x="440" y="40"/>
                </a:lnTo>
                <a:lnTo>
                  <a:pt x="471" y="70"/>
                </a:lnTo>
                <a:lnTo>
                  <a:pt x="471" y="253"/>
                </a:lnTo>
                <a:lnTo>
                  <a:pt x="0" y="253"/>
                </a:lnTo>
                <a:lnTo>
                  <a:pt x="0" y="0"/>
                </a:lnTo>
              </a:path>
            </a:pathLst>
          </a:custGeom>
          <a:solidFill>
            <a:srgbClr val="FCFEB9"/>
          </a:solidFill>
          <a:ln w="12700" cap="rnd">
            <a:solidFill>
              <a:srgbClr val="000000"/>
            </a:solidFill>
            <a:round/>
            <a:headEnd/>
            <a:tailEnd/>
          </a:ln>
        </p:spPr>
        <p:txBody>
          <a:bodyPr/>
          <a:lstStyle/>
          <a:p>
            <a:endParaRPr lang="en-US"/>
          </a:p>
        </p:txBody>
      </p:sp>
      <p:sp>
        <p:nvSpPr>
          <p:cNvPr id="8297" name="Freeform 104"/>
          <p:cNvSpPr>
            <a:spLocks/>
          </p:cNvSpPr>
          <p:nvPr/>
        </p:nvSpPr>
        <p:spPr bwMode="auto">
          <a:xfrm>
            <a:off x="4827587" y="2165350"/>
            <a:ext cx="792163" cy="561975"/>
          </a:xfrm>
          <a:custGeom>
            <a:avLst/>
            <a:gdLst>
              <a:gd name="T0" fmla="*/ 0 w 494"/>
              <a:gd name="T1" fmla="*/ 0 h 320"/>
              <a:gd name="T2" fmla="*/ 2147483647 w 494"/>
              <a:gd name="T3" fmla="*/ 0 h 320"/>
              <a:gd name="T4" fmla="*/ 2147483647 w 494"/>
              <a:gd name="T5" fmla="*/ 2147483647 h 320"/>
              <a:gd name="T6" fmla="*/ 2147483647 w 494"/>
              <a:gd name="T7" fmla="*/ 2147483647 h 320"/>
              <a:gd name="T8" fmla="*/ 2147483647 w 494"/>
              <a:gd name="T9" fmla="*/ 2147483647 h 320"/>
              <a:gd name="T10" fmla="*/ 2147483647 w 494"/>
              <a:gd name="T11" fmla="*/ 2147483647 h 320"/>
              <a:gd name="T12" fmla="*/ 2147483647 w 494"/>
              <a:gd name="T13" fmla="*/ 2147483647 h 320"/>
              <a:gd name="T14" fmla="*/ 2147483647 w 494"/>
              <a:gd name="T15" fmla="*/ 2147483647 h 320"/>
              <a:gd name="T16" fmla="*/ 2147483647 w 494"/>
              <a:gd name="T17" fmla="*/ 2147483647 h 320"/>
              <a:gd name="T18" fmla="*/ 2147483647 w 494"/>
              <a:gd name="T19" fmla="*/ 2147483647 h 320"/>
              <a:gd name="T20" fmla="*/ 0 w 494"/>
              <a:gd name="T21" fmla="*/ 2147483647 h 320"/>
              <a:gd name="T22" fmla="*/ 0 w 494"/>
              <a:gd name="T23" fmla="*/ 0 h 3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4"/>
              <a:gd name="T37" fmla="*/ 0 h 320"/>
              <a:gd name="T38" fmla="*/ 494 w 494"/>
              <a:gd name="T39" fmla="*/ 320 h 3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4" h="320">
                <a:moveTo>
                  <a:pt x="0" y="0"/>
                </a:moveTo>
                <a:lnTo>
                  <a:pt x="483" y="0"/>
                </a:lnTo>
                <a:lnTo>
                  <a:pt x="483" y="25"/>
                </a:lnTo>
                <a:lnTo>
                  <a:pt x="461" y="51"/>
                </a:lnTo>
                <a:lnTo>
                  <a:pt x="493" y="89"/>
                </a:lnTo>
                <a:lnTo>
                  <a:pt x="493" y="228"/>
                </a:lnTo>
                <a:lnTo>
                  <a:pt x="471" y="228"/>
                </a:lnTo>
                <a:lnTo>
                  <a:pt x="471" y="319"/>
                </a:lnTo>
                <a:lnTo>
                  <a:pt x="387" y="291"/>
                </a:lnTo>
                <a:lnTo>
                  <a:pt x="353" y="270"/>
                </a:lnTo>
                <a:lnTo>
                  <a:pt x="0" y="270"/>
                </a:lnTo>
                <a:lnTo>
                  <a:pt x="0" y="0"/>
                </a:lnTo>
              </a:path>
            </a:pathLst>
          </a:custGeom>
          <a:solidFill>
            <a:srgbClr val="FCFEB9"/>
          </a:solidFill>
          <a:ln w="12700" cap="rnd">
            <a:solidFill>
              <a:srgbClr val="000000"/>
            </a:solidFill>
            <a:round/>
            <a:headEnd/>
            <a:tailEnd/>
          </a:ln>
        </p:spPr>
        <p:txBody>
          <a:bodyPr/>
          <a:lstStyle/>
          <a:p>
            <a:endParaRPr lang="en-US"/>
          </a:p>
        </p:txBody>
      </p:sp>
      <p:sp>
        <p:nvSpPr>
          <p:cNvPr id="8298" name="Freeform 105"/>
          <p:cNvSpPr>
            <a:spLocks/>
          </p:cNvSpPr>
          <p:nvPr/>
        </p:nvSpPr>
        <p:spPr bwMode="auto">
          <a:xfrm>
            <a:off x="5524500" y="1698625"/>
            <a:ext cx="704850" cy="873125"/>
          </a:xfrm>
          <a:custGeom>
            <a:avLst/>
            <a:gdLst>
              <a:gd name="T0" fmla="*/ 0 w 441"/>
              <a:gd name="T1" fmla="*/ 0 h 496"/>
              <a:gd name="T2" fmla="*/ 2147483647 w 441"/>
              <a:gd name="T3" fmla="*/ 0 h 496"/>
              <a:gd name="T4" fmla="*/ 2147483647 w 441"/>
              <a:gd name="T5" fmla="*/ 2147483647 h 496"/>
              <a:gd name="T6" fmla="*/ 2147483647 w 441"/>
              <a:gd name="T7" fmla="*/ 2147483647 h 496"/>
              <a:gd name="T8" fmla="*/ 2147483647 w 441"/>
              <a:gd name="T9" fmla="*/ 2147483647 h 496"/>
              <a:gd name="T10" fmla="*/ 2147483647 w 441"/>
              <a:gd name="T11" fmla="*/ 2147483647 h 496"/>
              <a:gd name="T12" fmla="*/ 2147483647 w 441"/>
              <a:gd name="T13" fmla="*/ 2147483647 h 496"/>
              <a:gd name="T14" fmla="*/ 2147483647 w 441"/>
              <a:gd name="T15" fmla="*/ 2147483647 h 496"/>
              <a:gd name="T16" fmla="*/ 2147483647 w 441"/>
              <a:gd name="T17" fmla="*/ 2147483647 h 496"/>
              <a:gd name="T18" fmla="*/ 2147483647 w 441"/>
              <a:gd name="T19" fmla="*/ 2147483647 h 496"/>
              <a:gd name="T20" fmla="*/ 2147483647 w 441"/>
              <a:gd name="T21" fmla="*/ 2147483647 h 496"/>
              <a:gd name="T22" fmla="*/ 2147483647 w 441"/>
              <a:gd name="T23" fmla="*/ 2147483647 h 496"/>
              <a:gd name="T24" fmla="*/ 2147483647 w 441"/>
              <a:gd name="T25" fmla="*/ 2147483647 h 496"/>
              <a:gd name="T26" fmla="*/ 2147483647 w 441"/>
              <a:gd name="T27" fmla="*/ 2147483647 h 496"/>
              <a:gd name="T28" fmla="*/ 0 w 441"/>
              <a:gd name="T29" fmla="*/ 0 h 4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1"/>
              <a:gd name="T46" fmla="*/ 0 h 496"/>
              <a:gd name="T47" fmla="*/ 441 w 441"/>
              <a:gd name="T48" fmla="*/ 496 h 49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1" h="496">
                <a:moveTo>
                  <a:pt x="0" y="0"/>
                </a:moveTo>
                <a:lnTo>
                  <a:pt x="147" y="0"/>
                </a:lnTo>
                <a:lnTo>
                  <a:pt x="440" y="60"/>
                </a:lnTo>
                <a:lnTo>
                  <a:pt x="339" y="157"/>
                </a:lnTo>
                <a:lnTo>
                  <a:pt x="295" y="304"/>
                </a:lnTo>
                <a:lnTo>
                  <a:pt x="295" y="382"/>
                </a:lnTo>
                <a:lnTo>
                  <a:pt x="397" y="457"/>
                </a:lnTo>
                <a:lnTo>
                  <a:pt x="403" y="495"/>
                </a:lnTo>
                <a:lnTo>
                  <a:pt x="58" y="495"/>
                </a:lnTo>
                <a:lnTo>
                  <a:pt x="58" y="352"/>
                </a:lnTo>
                <a:lnTo>
                  <a:pt x="29" y="316"/>
                </a:lnTo>
                <a:lnTo>
                  <a:pt x="49" y="294"/>
                </a:lnTo>
                <a:lnTo>
                  <a:pt x="49" y="263"/>
                </a:lnTo>
                <a:lnTo>
                  <a:pt x="36" y="177"/>
                </a:lnTo>
                <a:lnTo>
                  <a:pt x="0" y="0"/>
                </a:lnTo>
              </a:path>
            </a:pathLst>
          </a:custGeom>
          <a:solidFill>
            <a:srgbClr val="FCFEB9"/>
          </a:solidFill>
          <a:ln w="12700" cap="rnd">
            <a:solidFill>
              <a:srgbClr val="000000"/>
            </a:solidFill>
            <a:round/>
            <a:headEnd/>
            <a:tailEnd/>
          </a:ln>
        </p:spPr>
        <p:txBody>
          <a:bodyPr/>
          <a:lstStyle/>
          <a:p>
            <a:endParaRPr lang="en-US"/>
          </a:p>
        </p:txBody>
      </p:sp>
      <p:sp>
        <p:nvSpPr>
          <p:cNvPr id="8299" name="Freeform 106"/>
          <p:cNvSpPr>
            <a:spLocks/>
          </p:cNvSpPr>
          <p:nvPr/>
        </p:nvSpPr>
        <p:spPr bwMode="auto">
          <a:xfrm>
            <a:off x="6219825" y="1949450"/>
            <a:ext cx="706437" cy="388937"/>
          </a:xfrm>
          <a:custGeom>
            <a:avLst/>
            <a:gdLst>
              <a:gd name="T0" fmla="*/ 0 w 442"/>
              <a:gd name="T1" fmla="*/ 2147483647 h 221"/>
              <a:gd name="T2" fmla="*/ 2147483647 w 442"/>
              <a:gd name="T3" fmla="*/ 2147483647 h 221"/>
              <a:gd name="T4" fmla="*/ 2147483647 w 442"/>
              <a:gd name="T5" fmla="*/ 2147483647 h 221"/>
              <a:gd name="T6" fmla="*/ 2147483647 w 442"/>
              <a:gd name="T7" fmla="*/ 2147483647 h 221"/>
              <a:gd name="T8" fmla="*/ 2147483647 w 442"/>
              <a:gd name="T9" fmla="*/ 2147483647 h 221"/>
              <a:gd name="T10" fmla="*/ 2147483647 w 442"/>
              <a:gd name="T11" fmla="*/ 2147483647 h 221"/>
              <a:gd name="T12" fmla="*/ 2147483647 w 442"/>
              <a:gd name="T13" fmla="*/ 2147483647 h 221"/>
              <a:gd name="T14" fmla="*/ 2147483647 w 442"/>
              <a:gd name="T15" fmla="*/ 2147483647 h 221"/>
              <a:gd name="T16" fmla="*/ 2147483647 w 442"/>
              <a:gd name="T17" fmla="*/ 2147483647 h 221"/>
              <a:gd name="T18" fmla="*/ 2147483647 w 442"/>
              <a:gd name="T19" fmla="*/ 2147483647 h 221"/>
              <a:gd name="T20" fmla="*/ 2147483647 w 442"/>
              <a:gd name="T21" fmla="*/ 0 h 221"/>
              <a:gd name="T22" fmla="*/ 0 w 442"/>
              <a:gd name="T23" fmla="*/ 2147483647 h 2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2"/>
              <a:gd name="T37" fmla="*/ 0 h 221"/>
              <a:gd name="T38" fmla="*/ 442 w 442"/>
              <a:gd name="T39" fmla="*/ 221 h 22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2" h="221">
                <a:moveTo>
                  <a:pt x="0" y="75"/>
                </a:moveTo>
                <a:lnTo>
                  <a:pt x="137" y="151"/>
                </a:lnTo>
                <a:lnTo>
                  <a:pt x="163" y="187"/>
                </a:lnTo>
                <a:lnTo>
                  <a:pt x="173" y="220"/>
                </a:lnTo>
                <a:lnTo>
                  <a:pt x="248" y="143"/>
                </a:lnTo>
                <a:lnTo>
                  <a:pt x="441" y="113"/>
                </a:lnTo>
                <a:lnTo>
                  <a:pt x="356" y="58"/>
                </a:lnTo>
                <a:lnTo>
                  <a:pt x="242" y="108"/>
                </a:lnTo>
                <a:lnTo>
                  <a:pt x="135" y="63"/>
                </a:lnTo>
                <a:lnTo>
                  <a:pt x="198" y="10"/>
                </a:lnTo>
                <a:lnTo>
                  <a:pt x="143" y="0"/>
                </a:lnTo>
                <a:lnTo>
                  <a:pt x="0" y="75"/>
                </a:lnTo>
              </a:path>
            </a:pathLst>
          </a:custGeom>
          <a:solidFill>
            <a:srgbClr val="FCFEB9"/>
          </a:solidFill>
          <a:ln w="12700" cap="rnd">
            <a:solidFill>
              <a:srgbClr val="000000"/>
            </a:solidFill>
            <a:round/>
            <a:headEnd/>
            <a:tailEnd/>
          </a:ln>
        </p:spPr>
        <p:txBody>
          <a:bodyPr/>
          <a:lstStyle/>
          <a:p>
            <a:endParaRPr lang="en-US"/>
          </a:p>
        </p:txBody>
      </p:sp>
      <p:sp>
        <p:nvSpPr>
          <p:cNvPr id="8300" name="Freeform 107"/>
          <p:cNvSpPr>
            <a:spLocks/>
          </p:cNvSpPr>
          <p:nvPr/>
        </p:nvSpPr>
        <p:spPr bwMode="auto">
          <a:xfrm>
            <a:off x="6637337" y="2239962"/>
            <a:ext cx="460375" cy="601663"/>
          </a:xfrm>
          <a:custGeom>
            <a:avLst/>
            <a:gdLst>
              <a:gd name="T0" fmla="*/ 2147483647 w 287"/>
              <a:gd name="T1" fmla="*/ 0 h 342"/>
              <a:gd name="T2" fmla="*/ 2147483647 w 287"/>
              <a:gd name="T3" fmla="*/ 2147483647 h 342"/>
              <a:gd name="T4" fmla="*/ 2147483647 w 287"/>
              <a:gd name="T5" fmla="*/ 2147483647 h 342"/>
              <a:gd name="T6" fmla="*/ 2147483647 w 287"/>
              <a:gd name="T7" fmla="*/ 2147483647 h 342"/>
              <a:gd name="T8" fmla="*/ 2147483647 w 287"/>
              <a:gd name="T9" fmla="*/ 2147483647 h 342"/>
              <a:gd name="T10" fmla="*/ 2147483647 w 287"/>
              <a:gd name="T11" fmla="*/ 2147483647 h 342"/>
              <a:gd name="T12" fmla="*/ 2147483647 w 287"/>
              <a:gd name="T13" fmla="*/ 2147483647 h 342"/>
              <a:gd name="T14" fmla="*/ 2147483647 w 287"/>
              <a:gd name="T15" fmla="*/ 2147483647 h 342"/>
              <a:gd name="T16" fmla="*/ 2147483647 w 287"/>
              <a:gd name="T17" fmla="*/ 2147483647 h 342"/>
              <a:gd name="T18" fmla="*/ 2147483647 w 287"/>
              <a:gd name="T19" fmla="*/ 2147483647 h 342"/>
              <a:gd name="T20" fmla="*/ 0 w 287"/>
              <a:gd name="T21" fmla="*/ 2147483647 h 342"/>
              <a:gd name="T22" fmla="*/ 2147483647 w 287"/>
              <a:gd name="T23" fmla="*/ 2147483647 h 342"/>
              <a:gd name="T24" fmla="*/ 2147483647 w 287"/>
              <a:gd name="T25" fmla="*/ 2147483647 h 342"/>
              <a:gd name="T26" fmla="*/ 2147483647 w 287"/>
              <a:gd name="T27" fmla="*/ 2147483647 h 342"/>
              <a:gd name="T28" fmla="*/ 2147483647 w 287"/>
              <a:gd name="T29" fmla="*/ 0 h 3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7"/>
              <a:gd name="T46" fmla="*/ 0 h 342"/>
              <a:gd name="T47" fmla="*/ 287 w 287"/>
              <a:gd name="T48" fmla="*/ 342 h 3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7" h="342">
                <a:moveTo>
                  <a:pt x="137" y="0"/>
                </a:moveTo>
                <a:lnTo>
                  <a:pt x="227" y="28"/>
                </a:lnTo>
                <a:lnTo>
                  <a:pt x="247" y="95"/>
                </a:lnTo>
                <a:lnTo>
                  <a:pt x="195" y="151"/>
                </a:lnTo>
                <a:lnTo>
                  <a:pt x="208" y="178"/>
                </a:lnTo>
                <a:lnTo>
                  <a:pt x="258" y="147"/>
                </a:lnTo>
                <a:lnTo>
                  <a:pt x="280" y="153"/>
                </a:lnTo>
                <a:lnTo>
                  <a:pt x="286" y="247"/>
                </a:lnTo>
                <a:lnTo>
                  <a:pt x="228" y="324"/>
                </a:lnTo>
                <a:lnTo>
                  <a:pt x="228" y="341"/>
                </a:lnTo>
                <a:lnTo>
                  <a:pt x="0" y="341"/>
                </a:lnTo>
                <a:lnTo>
                  <a:pt x="32" y="247"/>
                </a:lnTo>
                <a:lnTo>
                  <a:pt x="15" y="172"/>
                </a:lnTo>
                <a:lnTo>
                  <a:pt x="45" y="91"/>
                </a:lnTo>
                <a:lnTo>
                  <a:pt x="137" y="0"/>
                </a:lnTo>
              </a:path>
            </a:pathLst>
          </a:custGeom>
          <a:solidFill>
            <a:srgbClr val="FCFEB9"/>
          </a:solidFill>
          <a:ln w="12700" cap="rnd">
            <a:solidFill>
              <a:srgbClr val="232323"/>
            </a:solidFill>
            <a:round/>
            <a:headEnd/>
            <a:tailEnd/>
          </a:ln>
        </p:spPr>
        <p:txBody>
          <a:bodyPr/>
          <a:lstStyle/>
          <a:p>
            <a:endParaRPr lang="en-US"/>
          </a:p>
        </p:txBody>
      </p:sp>
      <p:sp>
        <p:nvSpPr>
          <p:cNvPr id="8301" name="Freeform 108"/>
          <p:cNvSpPr>
            <a:spLocks/>
          </p:cNvSpPr>
          <p:nvPr/>
        </p:nvSpPr>
        <p:spPr bwMode="auto">
          <a:xfrm>
            <a:off x="6478587" y="2844800"/>
            <a:ext cx="341313" cy="620712"/>
          </a:xfrm>
          <a:custGeom>
            <a:avLst/>
            <a:gdLst>
              <a:gd name="T0" fmla="*/ 2147483647 w 214"/>
              <a:gd name="T1" fmla="*/ 0 h 353"/>
              <a:gd name="T2" fmla="*/ 2147483647 w 214"/>
              <a:gd name="T3" fmla="*/ 2147483647 h 353"/>
              <a:gd name="T4" fmla="*/ 2147483647 w 214"/>
              <a:gd name="T5" fmla="*/ 2147483647 h 353"/>
              <a:gd name="T6" fmla="*/ 2147483647 w 214"/>
              <a:gd name="T7" fmla="*/ 2147483647 h 353"/>
              <a:gd name="T8" fmla="*/ 2147483647 w 214"/>
              <a:gd name="T9" fmla="*/ 2147483647 h 353"/>
              <a:gd name="T10" fmla="*/ 2147483647 w 214"/>
              <a:gd name="T11" fmla="*/ 2147483647 h 353"/>
              <a:gd name="T12" fmla="*/ 0 w 214"/>
              <a:gd name="T13" fmla="*/ 2147483647 h 353"/>
              <a:gd name="T14" fmla="*/ 2147483647 w 214"/>
              <a:gd name="T15" fmla="*/ 2147483647 h 353"/>
              <a:gd name="T16" fmla="*/ 2147483647 w 214"/>
              <a:gd name="T17" fmla="*/ 2147483647 h 353"/>
              <a:gd name="T18" fmla="*/ 2147483647 w 214"/>
              <a:gd name="T19" fmla="*/ 0 h 3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4"/>
              <a:gd name="T31" fmla="*/ 0 h 353"/>
              <a:gd name="T32" fmla="*/ 214 w 214"/>
              <a:gd name="T33" fmla="*/ 353 h 3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4" h="353">
                <a:moveTo>
                  <a:pt x="38" y="0"/>
                </a:moveTo>
                <a:lnTo>
                  <a:pt x="57" y="12"/>
                </a:lnTo>
                <a:lnTo>
                  <a:pt x="86" y="2"/>
                </a:lnTo>
                <a:lnTo>
                  <a:pt x="213" y="2"/>
                </a:lnTo>
                <a:lnTo>
                  <a:pt x="213" y="212"/>
                </a:lnTo>
                <a:lnTo>
                  <a:pt x="134" y="320"/>
                </a:lnTo>
                <a:lnTo>
                  <a:pt x="0" y="352"/>
                </a:lnTo>
                <a:lnTo>
                  <a:pt x="9" y="300"/>
                </a:lnTo>
                <a:lnTo>
                  <a:pt x="38" y="263"/>
                </a:lnTo>
                <a:lnTo>
                  <a:pt x="38" y="0"/>
                </a:lnTo>
              </a:path>
            </a:pathLst>
          </a:custGeom>
          <a:solidFill>
            <a:srgbClr val="FCFEB9"/>
          </a:solidFill>
          <a:ln w="12700" cap="rnd">
            <a:solidFill>
              <a:srgbClr val="000000"/>
            </a:solidFill>
            <a:round/>
            <a:headEnd/>
            <a:tailEnd/>
          </a:ln>
        </p:spPr>
        <p:txBody>
          <a:bodyPr/>
          <a:lstStyle/>
          <a:p>
            <a:endParaRPr lang="en-US"/>
          </a:p>
        </p:txBody>
      </p:sp>
      <p:sp>
        <p:nvSpPr>
          <p:cNvPr id="8302" name="Freeform 109"/>
          <p:cNvSpPr>
            <a:spLocks/>
          </p:cNvSpPr>
          <p:nvPr/>
        </p:nvSpPr>
        <p:spPr bwMode="auto">
          <a:xfrm>
            <a:off x="6823075" y="2805112"/>
            <a:ext cx="468312" cy="531813"/>
          </a:xfrm>
          <a:custGeom>
            <a:avLst/>
            <a:gdLst>
              <a:gd name="T0" fmla="*/ 0 w 292"/>
              <a:gd name="T1" fmla="*/ 2147483647 h 302"/>
              <a:gd name="T2" fmla="*/ 2147483647 w 292"/>
              <a:gd name="T3" fmla="*/ 2147483647 h 302"/>
              <a:gd name="T4" fmla="*/ 2147483647 w 292"/>
              <a:gd name="T5" fmla="*/ 2147483647 h 302"/>
              <a:gd name="T6" fmla="*/ 2147483647 w 292"/>
              <a:gd name="T7" fmla="*/ 2147483647 h 302"/>
              <a:gd name="T8" fmla="*/ 2147483647 w 292"/>
              <a:gd name="T9" fmla="*/ 0 h 302"/>
              <a:gd name="T10" fmla="*/ 2147483647 w 292"/>
              <a:gd name="T11" fmla="*/ 2147483647 h 302"/>
              <a:gd name="T12" fmla="*/ 2147483647 w 292"/>
              <a:gd name="T13" fmla="*/ 2147483647 h 302"/>
              <a:gd name="T14" fmla="*/ 2147483647 w 292"/>
              <a:gd name="T15" fmla="*/ 2147483647 h 302"/>
              <a:gd name="T16" fmla="*/ 2147483647 w 292"/>
              <a:gd name="T17" fmla="*/ 2147483647 h 302"/>
              <a:gd name="T18" fmla="*/ 2147483647 w 292"/>
              <a:gd name="T19" fmla="*/ 2147483647 h 302"/>
              <a:gd name="T20" fmla="*/ 2147483647 w 292"/>
              <a:gd name="T21" fmla="*/ 2147483647 h 302"/>
              <a:gd name="T22" fmla="*/ 2147483647 w 292"/>
              <a:gd name="T23" fmla="*/ 2147483647 h 302"/>
              <a:gd name="T24" fmla="*/ 0 w 292"/>
              <a:gd name="T25" fmla="*/ 2147483647 h 302"/>
              <a:gd name="T26" fmla="*/ 0 w 292"/>
              <a:gd name="T27" fmla="*/ 2147483647 h 3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92"/>
              <a:gd name="T43" fmla="*/ 0 h 302"/>
              <a:gd name="T44" fmla="*/ 292 w 292"/>
              <a:gd name="T45" fmla="*/ 302 h 3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92" h="302">
                <a:moveTo>
                  <a:pt x="0" y="19"/>
                </a:moveTo>
                <a:lnTo>
                  <a:pt x="107" y="19"/>
                </a:lnTo>
                <a:lnTo>
                  <a:pt x="149" y="39"/>
                </a:lnTo>
                <a:lnTo>
                  <a:pt x="210" y="39"/>
                </a:lnTo>
                <a:lnTo>
                  <a:pt x="291" y="0"/>
                </a:lnTo>
                <a:lnTo>
                  <a:pt x="291" y="130"/>
                </a:lnTo>
                <a:lnTo>
                  <a:pt x="279" y="136"/>
                </a:lnTo>
                <a:lnTo>
                  <a:pt x="239" y="216"/>
                </a:lnTo>
                <a:lnTo>
                  <a:pt x="218" y="216"/>
                </a:lnTo>
                <a:lnTo>
                  <a:pt x="147" y="301"/>
                </a:lnTo>
                <a:lnTo>
                  <a:pt x="123" y="279"/>
                </a:lnTo>
                <a:lnTo>
                  <a:pt x="89" y="289"/>
                </a:lnTo>
                <a:lnTo>
                  <a:pt x="0" y="214"/>
                </a:lnTo>
                <a:lnTo>
                  <a:pt x="0" y="19"/>
                </a:lnTo>
              </a:path>
            </a:pathLst>
          </a:custGeom>
          <a:solidFill>
            <a:srgbClr val="FDFFB9"/>
          </a:solidFill>
          <a:ln w="12700" cap="rnd">
            <a:solidFill>
              <a:srgbClr val="000000"/>
            </a:solidFill>
            <a:round/>
            <a:headEnd/>
            <a:tailEnd/>
          </a:ln>
        </p:spPr>
        <p:txBody>
          <a:bodyPr/>
          <a:lstStyle/>
          <a:p>
            <a:endParaRPr lang="en-US"/>
          </a:p>
        </p:txBody>
      </p:sp>
      <p:sp>
        <p:nvSpPr>
          <p:cNvPr id="8303" name="Freeform 110"/>
          <p:cNvSpPr>
            <a:spLocks/>
          </p:cNvSpPr>
          <p:nvPr/>
        </p:nvSpPr>
        <p:spPr bwMode="auto">
          <a:xfrm>
            <a:off x="3582987" y="1698625"/>
            <a:ext cx="1246188" cy="728662"/>
          </a:xfrm>
          <a:custGeom>
            <a:avLst/>
            <a:gdLst>
              <a:gd name="T0" fmla="*/ 2147483647 w 780"/>
              <a:gd name="T1" fmla="*/ 0 h 414"/>
              <a:gd name="T2" fmla="*/ 2147483647 w 780"/>
              <a:gd name="T3" fmla="*/ 0 h 414"/>
              <a:gd name="T4" fmla="*/ 2147483647 w 780"/>
              <a:gd name="T5" fmla="*/ 2147483647 h 414"/>
              <a:gd name="T6" fmla="*/ 2147483647 w 780"/>
              <a:gd name="T7" fmla="*/ 2147483647 h 414"/>
              <a:gd name="T8" fmla="*/ 2147483647 w 780"/>
              <a:gd name="T9" fmla="*/ 2147483647 h 414"/>
              <a:gd name="T10" fmla="*/ 2147483647 w 780"/>
              <a:gd name="T11" fmla="*/ 2147483647 h 414"/>
              <a:gd name="T12" fmla="*/ 2147483647 w 780"/>
              <a:gd name="T13" fmla="*/ 2147483647 h 414"/>
              <a:gd name="T14" fmla="*/ 2147483647 w 780"/>
              <a:gd name="T15" fmla="*/ 2147483647 h 414"/>
              <a:gd name="T16" fmla="*/ 2147483647 w 780"/>
              <a:gd name="T17" fmla="*/ 2147483647 h 414"/>
              <a:gd name="T18" fmla="*/ 2147483647 w 780"/>
              <a:gd name="T19" fmla="*/ 2147483647 h 414"/>
              <a:gd name="T20" fmla="*/ 0 w 780"/>
              <a:gd name="T21" fmla="*/ 2147483647 h 414"/>
              <a:gd name="T22" fmla="*/ 2147483647 w 780"/>
              <a:gd name="T23" fmla="*/ 0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0"/>
              <a:gd name="T37" fmla="*/ 0 h 414"/>
              <a:gd name="T38" fmla="*/ 780 w 780"/>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0" h="414">
                <a:moveTo>
                  <a:pt x="1" y="0"/>
                </a:moveTo>
                <a:lnTo>
                  <a:pt x="779" y="0"/>
                </a:lnTo>
                <a:lnTo>
                  <a:pt x="779" y="358"/>
                </a:lnTo>
                <a:lnTo>
                  <a:pt x="320" y="358"/>
                </a:lnTo>
                <a:lnTo>
                  <a:pt x="320" y="380"/>
                </a:lnTo>
                <a:lnTo>
                  <a:pt x="210" y="413"/>
                </a:lnTo>
                <a:lnTo>
                  <a:pt x="145" y="298"/>
                </a:lnTo>
                <a:lnTo>
                  <a:pt x="106" y="314"/>
                </a:lnTo>
                <a:lnTo>
                  <a:pt x="96" y="292"/>
                </a:lnTo>
                <a:lnTo>
                  <a:pt x="119" y="231"/>
                </a:lnTo>
                <a:lnTo>
                  <a:pt x="0" y="104"/>
                </a:lnTo>
                <a:lnTo>
                  <a:pt x="1" y="0"/>
                </a:lnTo>
              </a:path>
            </a:pathLst>
          </a:custGeom>
          <a:solidFill>
            <a:srgbClr val="FDFFB9"/>
          </a:solidFill>
          <a:ln w="12700" cap="rnd">
            <a:solidFill>
              <a:srgbClr val="000000"/>
            </a:solidFill>
            <a:round/>
            <a:headEnd/>
            <a:tailEnd/>
          </a:ln>
        </p:spPr>
        <p:txBody>
          <a:bodyPr/>
          <a:lstStyle/>
          <a:p>
            <a:endParaRPr lang="en-US"/>
          </a:p>
        </p:txBody>
      </p:sp>
      <p:sp>
        <p:nvSpPr>
          <p:cNvPr id="8304" name="Freeform 111"/>
          <p:cNvSpPr>
            <a:spLocks/>
          </p:cNvSpPr>
          <p:nvPr/>
        </p:nvSpPr>
        <p:spPr bwMode="auto">
          <a:xfrm>
            <a:off x="4097337" y="2330450"/>
            <a:ext cx="731838" cy="615950"/>
          </a:xfrm>
          <a:custGeom>
            <a:avLst/>
            <a:gdLst>
              <a:gd name="T0" fmla="*/ 0 w 458"/>
              <a:gd name="T1" fmla="*/ 0 h 350"/>
              <a:gd name="T2" fmla="*/ 2147483647 w 458"/>
              <a:gd name="T3" fmla="*/ 0 h 350"/>
              <a:gd name="T4" fmla="*/ 2147483647 w 458"/>
              <a:gd name="T5" fmla="*/ 2147483647 h 350"/>
              <a:gd name="T6" fmla="*/ 0 w 458"/>
              <a:gd name="T7" fmla="*/ 2147483647 h 350"/>
              <a:gd name="T8" fmla="*/ 0 w 458"/>
              <a:gd name="T9" fmla="*/ 0 h 350"/>
              <a:gd name="T10" fmla="*/ 0 60000 65536"/>
              <a:gd name="T11" fmla="*/ 0 60000 65536"/>
              <a:gd name="T12" fmla="*/ 0 60000 65536"/>
              <a:gd name="T13" fmla="*/ 0 60000 65536"/>
              <a:gd name="T14" fmla="*/ 0 60000 65536"/>
              <a:gd name="T15" fmla="*/ 0 w 458"/>
              <a:gd name="T16" fmla="*/ 0 h 350"/>
              <a:gd name="T17" fmla="*/ 458 w 458"/>
              <a:gd name="T18" fmla="*/ 350 h 350"/>
            </a:gdLst>
            <a:ahLst/>
            <a:cxnLst>
              <a:cxn ang="T10">
                <a:pos x="T0" y="T1"/>
              </a:cxn>
              <a:cxn ang="T11">
                <a:pos x="T2" y="T3"/>
              </a:cxn>
              <a:cxn ang="T12">
                <a:pos x="T4" y="T5"/>
              </a:cxn>
              <a:cxn ang="T13">
                <a:pos x="T6" y="T7"/>
              </a:cxn>
              <a:cxn ang="T14">
                <a:pos x="T8" y="T9"/>
              </a:cxn>
            </a:cxnLst>
            <a:rect l="T15" t="T16" r="T17" b="T18"/>
            <a:pathLst>
              <a:path w="458" h="350">
                <a:moveTo>
                  <a:pt x="0" y="0"/>
                </a:moveTo>
                <a:lnTo>
                  <a:pt x="457" y="0"/>
                </a:lnTo>
                <a:lnTo>
                  <a:pt x="457" y="349"/>
                </a:lnTo>
                <a:lnTo>
                  <a:pt x="0" y="349"/>
                </a:lnTo>
                <a:lnTo>
                  <a:pt x="0" y="0"/>
                </a:lnTo>
              </a:path>
            </a:pathLst>
          </a:custGeom>
          <a:solidFill>
            <a:srgbClr val="FDFFB9"/>
          </a:solidFill>
          <a:ln w="12700" cap="rnd">
            <a:solidFill>
              <a:srgbClr val="000000"/>
            </a:solidFill>
            <a:round/>
            <a:headEnd/>
            <a:tailEnd/>
          </a:ln>
        </p:spPr>
        <p:txBody>
          <a:bodyPr/>
          <a:lstStyle/>
          <a:p>
            <a:endParaRPr lang="en-US"/>
          </a:p>
        </p:txBody>
      </p:sp>
      <p:sp>
        <p:nvSpPr>
          <p:cNvPr id="8305" name="Freeform 112"/>
          <p:cNvSpPr>
            <a:spLocks/>
          </p:cNvSpPr>
          <p:nvPr/>
        </p:nvSpPr>
        <p:spPr bwMode="auto">
          <a:xfrm>
            <a:off x="4827587" y="1698625"/>
            <a:ext cx="774700" cy="468312"/>
          </a:xfrm>
          <a:custGeom>
            <a:avLst/>
            <a:gdLst>
              <a:gd name="T0" fmla="*/ 0 w 484"/>
              <a:gd name="T1" fmla="*/ 0 h 266"/>
              <a:gd name="T2" fmla="*/ 2147483647 w 484"/>
              <a:gd name="T3" fmla="*/ 0 h 266"/>
              <a:gd name="T4" fmla="*/ 2147483647 w 484"/>
              <a:gd name="T5" fmla="*/ 2147483647 h 266"/>
              <a:gd name="T6" fmla="*/ 2147483647 w 484"/>
              <a:gd name="T7" fmla="*/ 2147483647 h 266"/>
              <a:gd name="T8" fmla="*/ 2147483647 w 484"/>
              <a:gd name="T9" fmla="*/ 2147483647 h 266"/>
              <a:gd name="T10" fmla="*/ 0 w 484"/>
              <a:gd name="T11" fmla="*/ 0 h 266"/>
              <a:gd name="T12" fmla="*/ 0 60000 65536"/>
              <a:gd name="T13" fmla="*/ 0 60000 65536"/>
              <a:gd name="T14" fmla="*/ 0 60000 65536"/>
              <a:gd name="T15" fmla="*/ 0 60000 65536"/>
              <a:gd name="T16" fmla="*/ 0 60000 65536"/>
              <a:gd name="T17" fmla="*/ 0 60000 65536"/>
              <a:gd name="T18" fmla="*/ 0 w 484"/>
              <a:gd name="T19" fmla="*/ 0 h 266"/>
              <a:gd name="T20" fmla="*/ 484 w 484"/>
              <a:gd name="T21" fmla="*/ 266 h 266"/>
            </a:gdLst>
            <a:ahLst/>
            <a:cxnLst>
              <a:cxn ang="T12">
                <a:pos x="T0" y="T1"/>
              </a:cxn>
              <a:cxn ang="T13">
                <a:pos x="T2" y="T3"/>
              </a:cxn>
              <a:cxn ang="T14">
                <a:pos x="T4" y="T5"/>
              </a:cxn>
              <a:cxn ang="T15">
                <a:pos x="T6" y="T7"/>
              </a:cxn>
              <a:cxn ang="T16">
                <a:pos x="T8" y="T9"/>
              </a:cxn>
              <a:cxn ang="T17">
                <a:pos x="T10" y="T11"/>
              </a:cxn>
            </a:cxnLst>
            <a:rect l="T18" t="T19" r="T20" b="T21"/>
            <a:pathLst>
              <a:path w="484" h="266">
                <a:moveTo>
                  <a:pt x="0" y="0"/>
                </a:moveTo>
                <a:lnTo>
                  <a:pt x="434" y="0"/>
                </a:lnTo>
                <a:lnTo>
                  <a:pt x="475" y="200"/>
                </a:lnTo>
                <a:lnTo>
                  <a:pt x="483" y="265"/>
                </a:lnTo>
                <a:lnTo>
                  <a:pt x="1" y="265"/>
                </a:lnTo>
                <a:lnTo>
                  <a:pt x="0" y="0"/>
                </a:lnTo>
              </a:path>
            </a:pathLst>
          </a:custGeom>
          <a:solidFill>
            <a:srgbClr val="FDFFB9"/>
          </a:solidFill>
          <a:ln w="12700" cap="rnd">
            <a:solidFill>
              <a:srgbClr val="000000"/>
            </a:solidFill>
            <a:round/>
            <a:headEnd/>
            <a:tailEnd/>
          </a:ln>
        </p:spPr>
        <p:txBody>
          <a:bodyPr/>
          <a:lstStyle/>
          <a:p>
            <a:endParaRPr lang="en-US"/>
          </a:p>
        </p:txBody>
      </p:sp>
      <p:sp>
        <p:nvSpPr>
          <p:cNvPr id="8306" name="Freeform 113"/>
          <p:cNvSpPr>
            <a:spLocks/>
          </p:cNvSpPr>
          <p:nvPr/>
        </p:nvSpPr>
        <p:spPr bwMode="auto">
          <a:xfrm>
            <a:off x="4310062" y="2944812"/>
            <a:ext cx="708025" cy="595313"/>
          </a:xfrm>
          <a:custGeom>
            <a:avLst/>
            <a:gdLst>
              <a:gd name="T0" fmla="*/ 0 w 443"/>
              <a:gd name="T1" fmla="*/ 0 h 339"/>
              <a:gd name="T2" fmla="*/ 2147483647 w 443"/>
              <a:gd name="T3" fmla="*/ 0 h 339"/>
              <a:gd name="T4" fmla="*/ 2147483647 w 443"/>
              <a:gd name="T5" fmla="*/ 2147483647 h 339"/>
              <a:gd name="T6" fmla="*/ 0 w 443"/>
              <a:gd name="T7" fmla="*/ 2147483647 h 339"/>
              <a:gd name="T8" fmla="*/ 0 w 443"/>
              <a:gd name="T9" fmla="*/ 0 h 339"/>
              <a:gd name="T10" fmla="*/ 0 60000 65536"/>
              <a:gd name="T11" fmla="*/ 0 60000 65536"/>
              <a:gd name="T12" fmla="*/ 0 60000 65536"/>
              <a:gd name="T13" fmla="*/ 0 60000 65536"/>
              <a:gd name="T14" fmla="*/ 0 60000 65536"/>
              <a:gd name="T15" fmla="*/ 0 w 443"/>
              <a:gd name="T16" fmla="*/ 0 h 339"/>
              <a:gd name="T17" fmla="*/ 443 w 443"/>
              <a:gd name="T18" fmla="*/ 339 h 339"/>
            </a:gdLst>
            <a:ahLst/>
            <a:cxnLst>
              <a:cxn ang="T10">
                <a:pos x="T0" y="T1"/>
              </a:cxn>
              <a:cxn ang="T11">
                <a:pos x="T2" y="T3"/>
              </a:cxn>
              <a:cxn ang="T12">
                <a:pos x="T4" y="T5"/>
              </a:cxn>
              <a:cxn ang="T13">
                <a:pos x="T6" y="T7"/>
              </a:cxn>
              <a:cxn ang="T14">
                <a:pos x="T8" y="T9"/>
              </a:cxn>
            </a:cxnLst>
            <a:rect l="T15" t="T16" r="T17" b="T18"/>
            <a:pathLst>
              <a:path w="443" h="339">
                <a:moveTo>
                  <a:pt x="0" y="0"/>
                </a:moveTo>
                <a:lnTo>
                  <a:pt x="442" y="0"/>
                </a:lnTo>
                <a:lnTo>
                  <a:pt x="442" y="338"/>
                </a:lnTo>
                <a:lnTo>
                  <a:pt x="0" y="338"/>
                </a:lnTo>
                <a:lnTo>
                  <a:pt x="0" y="0"/>
                </a:lnTo>
              </a:path>
            </a:pathLst>
          </a:custGeom>
          <a:solidFill>
            <a:srgbClr val="FCFEB9"/>
          </a:solidFill>
          <a:ln w="12700" cap="rnd">
            <a:solidFill>
              <a:srgbClr val="000000"/>
            </a:solidFill>
            <a:round/>
            <a:headEnd/>
            <a:tailEnd/>
          </a:ln>
        </p:spPr>
        <p:txBody>
          <a:bodyPr/>
          <a:lstStyle/>
          <a:p>
            <a:endParaRPr lang="en-US"/>
          </a:p>
        </p:txBody>
      </p:sp>
      <p:sp>
        <p:nvSpPr>
          <p:cNvPr id="8307" name="Freeform 114"/>
          <p:cNvSpPr>
            <a:spLocks/>
          </p:cNvSpPr>
          <p:nvPr/>
        </p:nvSpPr>
        <p:spPr bwMode="auto">
          <a:xfrm>
            <a:off x="4537075" y="4273550"/>
            <a:ext cx="192087" cy="187325"/>
          </a:xfrm>
          <a:custGeom>
            <a:avLst/>
            <a:gdLst>
              <a:gd name="T0" fmla="*/ 0 w 120"/>
              <a:gd name="T1" fmla="*/ 0 h 107"/>
              <a:gd name="T2" fmla="*/ 2147483647 w 120"/>
              <a:gd name="T3" fmla="*/ 0 h 107"/>
              <a:gd name="T4" fmla="*/ 2147483647 w 120"/>
              <a:gd name="T5" fmla="*/ 2147483647 h 107"/>
              <a:gd name="T6" fmla="*/ 0 w 120"/>
              <a:gd name="T7" fmla="*/ 0 h 107"/>
              <a:gd name="T8" fmla="*/ 0 60000 65536"/>
              <a:gd name="T9" fmla="*/ 0 60000 65536"/>
              <a:gd name="T10" fmla="*/ 0 60000 65536"/>
              <a:gd name="T11" fmla="*/ 0 60000 65536"/>
              <a:gd name="T12" fmla="*/ 0 w 120"/>
              <a:gd name="T13" fmla="*/ 0 h 107"/>
              <a:gd name="T14" fmla="*/ 120 w 120"/>
              <a:gd name="T15" fmla="*/ 107 h 107"/>
            </a:gdLst>
            <a:ahLst/>
            <a:cxnLst>
              <a:cxn ang="T8">
                <a:pos x="T0" y="T1"/>
              </a:cxn>
              <a:cxn ang="T9">
                <a:pos x="T2" y="T3"/>
              </a:cxn>
              <a:cxn ang="T10">
                <a:pos x="T4" y="T5"/>
              </a:cxn>
              <a:cxn ang="T11">
                <a:pos x="T6" y="T7"/>
              </a:cxn>
            </a:cxnLst>
            <a:rect l="T12" t="T13" r="T14" b="T15"/>
            <a:pathLst>
              <a:path w="120" h="107">
                <a:moveTo>
                  <a:pt x="0" y="0"/>
                </a:moveTo>
                <a:lnTo>
                  <a:pt x="119" y="0"/>
                </a:lnTo>
                <a:lnTo>
                  <a:pt x="112" y="106"/>
                </a:lnTo>
                <a:lnTo>
                  <a:pt x="0" y="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08" name="Freeform 115"/>
          <p:cNvSpPr>
            <a:spLocks/>
          </p:cNvSpPr>
          <p:nvPr/>
        </p:nvSpPr>
        <p:spPr bwMode="auto">
          <a:xfrm>
            <a:off x="7056437" y="3043237"/>
            <a:ext cx="560388" cy="474663"/>
          </a:xfrm>
          <a:custGeom>
            <a:avLst/>
            <a:gdLst>
              <a:gd name="T0" fmla="*/ 2147483647 w 350"/>
              <a:gd name="T1" fmla="*/ 0 h 270"/>
              <a:gd name="T2" fmla="*/ 2147483647 w 350"/>
              <a:gd name="T3" fmla="*/ 0 h 270"/>
              <a:gd name="T4" fmla="*/ 2147483647 w 350"/>
              <a:gd name="T5" fmla="*/ 2147483647 h 270"/>
              <a:gd name="T6" fmla="*/ 2147483647 w 350"/>
              <a:gd name="T7" fmla="*/ 2147483647 h 270"/>
              <a:gd name="T8" fmla="*/ 0 w 350"/>
              <a:gd name="T9" fmla="*/ 2147483647 h 270"/>
              <a:gd name="T10" fmla="*/ 2147483647 w 350"/>
              <a:gd name="T11" fmla="*/ 2147483647 h 270"/>
              <a:gd name="T12" fmla="*/ 2147483647 w 350"/>
              <a:gd name="T13" fmla="*/ 2147483647 h 270"/>
              <a:gd name="T14" fmla="*/ 2147483647 w 350"/>
              <a:gd name="T15" fmla="*/ 2147483647 h 270"/>
              <a:gd name="T16" fmla="*/ 2147483647 w 350"/>
              <a:gd name="T17" fmla="*/ 2147483647 h 270"/>
              <a:gd name="T18" fmla="*/ 2147483647 w 350"/>
              <a:gd name="T19" fmla="*/ 2147483647 h 270"/>
              <a:gd name="T20" fmla="*/ 2147483647 w 350"/>
              <a:gd name="T21" fmla="*/ 2147483647 h 270"/>
              <a:gd name="T22" fmla="*/ 2147483647 w 350"/>
              <a:gd name="T23" fmla="*/ 2147483647 h 270"/>
              <a:gd name="T24" fmla="*/ 2147483647 w 350"/>
              <a:gd name="T25" fmla="*/ 2147483647 h 270"/>
              <a:gd name="T26" fmla="*/ 2147483647 w 350"/>
              <a:gd name="T27" fmla="*/ 2147483647 h 270"/>
              <a:gd name="T28" fmla="*/ 2147483647 w 350"/>
              <a:gd name="T29" fmla="*/ 2147483647 h 270"/>
              <a:gd name="T30" fmla="*/ 2147483647 w 350"/>
              <a:gd name="T31" fmla="*/ 2147483647 h 270"/>
              <a:gd name="T32" fmla="*/ 2147483647 w 350"/>
              <a:gd name="T33" fmla="*/ 0 h 27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0"/>
              <a:gd name="T52" fmla="*/ 0 h 270"/>
              <a:gd name="T53" fmla="*/ 350 w 350"/>
              <a:gd name="T54" fmla="*/ 270 h 27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0" h="270">
                <a:moveTo>
                  <a:pt x="143" y="0"/>
                </a:moveTo>
                <a:lnTo>
                  <a:pt x="133" y="0"/>
                </a:lnTo>
                <a:lnTo>
                  <a:pt x="93" y="82"/>
                </a:lnTo>
                <a:lnTo>
                  <a:pt x="69" y="82"/>
                </a:lnTo>
                <a:lnTo>
                  <a:pt x="0" y="164"/>
                </a:lnTo>
                <a:lnTo>
                  <a:pt x="30" y="251"/>
                </a:lnTo>
                <a:lnTo>
                  <a:pt x="137" y="269"/>
                </a:lnTo>
                <a:lnTo>
                  <a:pt x="165" y="247"/>
                </a:lnTo>
                <a:lnTo>
                  <a:pt x="197" y="184"/>
                </a:lnTo>
                <a:lnTo>
                  <a:pt x="205" y="178"/>
                </a:lnTo>
                <a:lnTo>
                  <a:pt x="349" y="127"/>
                </a:lnTo>
                <a:lnTo>
                  <a:pt x="339" y="103"/>
                </a:lnTo>
                <a:lnTo>
                  <a:pt x="283" y="84"/>
                </a:lnTo>
                <a:lnTo>
                  <a:pt x="203" y="127"/>
                </a:lnTo>
                <a:lnTo>
                  <a:pt x="203" y="52"/>
                </a:lnTo>
                <a:lnTo>
                  <a:pt x="143" y="52"/>
                </a:lnTo>
                <a:lnTo>
                  <a:pt x="143" y="0"/>
                </a:lnTo>
              </a:path>
            </a:pathLst>
          </a:custGeom>
          <a:solidFill>
            <a:srgbClr val="FCFEB9"/>
          </a:solidFill>
          <a:ln w="12700" cap="rnd">
            <a:solidFill>
              <a:srgbClr val="000000"/>
            </a:solidFill>
            <a:round/>
            <a:headEnd/>
            <a:tailEnd/>
          </a:ln>
        </p:spPr>
        <p:txBody>
          <a:bodyPr/>
          <a:lstStyle/>
          <a:p>
            <a:endParaRPr lang="en-US"/>
          </a:p>
        </p:txBody>
      </p:sp>
      <p:sp>
        <p:nvSpPr>
          <p:cNvPr id="8309" name="Freeform 116"/>
          <p:cNvSpPr>
            <a:spLocks/>
          </p:cNvSpPr>
          <p:nvPr/>
        </p:nvSpPr>
        <p:spPr bwMode="auto">
          <a:xfrm>
            <a:off x="6884987" y="3263900"/>
            <a:ext cx="885825" cy="361950"/>
          </a:xfrm>
          <a:custGeom>
            <a:avLst/>
            <a:gdLst>
              <a:gd name="T0" fmla="*/ 0 w 554"/>
              <a:gd name="T1" fmla="*/ 2147483647 h 205"/>
              <a:gd name="T2" fmla="*/ 2147483647 w 554"/>
              <a:gd name="T3" fmla="*/ 2147483647 h 205"/>
              <a:gd name="T4" fmla="*/ 2147483647 w 554"/>
              <a:gd name="T5" fmla="*/ 2147483647 h 205"/>
              <a:gd name="T6" fmla="*/ 2147483647 w 554"/>
              <a:gd name="T7" fmla="*/ 2147483647 h 205"/>
              <a:gd name="T8" fmla="*/ 2147483647 w 554"/>
              <a:gd name="T9" fmla="*/ 2147483647 h 205"/>
              <a:gd name="T10" fmla="*/ 2147483647 w 554"/>
              <a:gd name="T11" fmla="*/ 2147483647 h 205"/>
              <a:gd name="T12" fmla="*/ 2147483647 w 554"/>
              <a:gd name="T13" fmla="*/ 0 h 205"/>
              <a:gd name="T14" fmla="*/ 2147483647 w 554"/>
              <a:gd name="T15" fmla="*/ 2147483647 h 205"/>
              <a:gd name="T16" fmla="*/ 2147483647 w 554"/>
              <a:gd name="T17" fmla="*/ 2147483647 h 205"/>
              <a:gd name="T18" fmla="*/ 2147483647 w 554"/>
              <a:gd name="T19" fmla="*/ 2147483647 h 205"/>
              <a:gd name="T20" fmla="*/ 2147483647 w 554"/>
              <a:gd name="T21" fmla="*/ 2147483647 h 205"/>
              <a:gd name="T22" fmla="*/ 0 w 554"/>
              <a:gd name="T23" fmla="*/ 2147483647 h 2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4"/>
              <a:gd name="T37" fmla="*/ 0 h 205"/>
              <a:gd name="T38" fmla="*/ 554 w 554"/>
              <a:gd name="T39" fmla="*/ 205 h 2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4" h="205">
                <a:moveTo>
                  <a:pt x="0" y="203"/>
                </a:moveTo>
                <a:lnTo>
                  <a:pt x="17" y="184"/>
                </a:lnTo>
                <a:lnTo>
                  <a:pt x="139" y="126"/>
                </a:lnTo>
                <a:lnTo>
                  <a:pt x="248" y="144"/>
                </a:lnTo>
                <a:lnTo>
                  <a:pt x="276" y="122"/>
                </a:lnTo>
                <a:lnTo>
                  <a:pt x="310" y="53"/>
                </a:lnTo>
                <a:lnTo>
                  <a:pt x="457" y="0"/>
                </a:lnTo>
                <a:lnTo>
                  <a:pt x="482" y="91"/>
                </a:lnTo>
                <a:lnTo>
                  <a:pt x="553" y="110"/>
                </a:lnTo>
                <a:lnTo>
                  <a:pt x="518" y="153"/>
                </a:lnTo>
                <a:lnTo>
                  <a:pt x="541" y="204"/>
                </a:lnTo>
                <a:lnTo>
                  <a:pt x="0" y="203"/>
                </a:lnTo>
              </a:path>
            </a:pathLst>
          </a:custGeom>
          <a:solidFill>
            <a:srgbClr val="FCFEB9"/>
          </a:solidFill>
          <a:ln w="12700" cap="rnd">
            <a:solidFill>
              <a:srgbClr val="000000"/>
            </a:solidFill>
            <a:round/>
            <a:headEnd/>
            <a:tailEnd/>
          </a:ln>
        </p:spPr>
        <p:txBody>
          <a:bodyPr/>
          <a:lstStyle/>
          <a:p>
            <a:endParaRPr lang="en-US"/>
          </a:p>
        </p:txBody>
      </p:sp>
      <p:sp>
        <p:nvSpPr>
          <p:cNvPr id="8310" name="Freeform 117"/>
          <p:cNvSpPr>
            <a:spLocks/>
          </p:cNvSpPr>
          <p:nvPr/>
        </p:nvSpPr>
        <p:spPr bwMode="auto">
          <a:xfrm>
            <a:off x="6338887" y="3189287"/>
            <a:ext cx="766763" cy="465138"/>
          </a:xfrm>
          <a:custGeom>
            <a:avLst/>
            <a:gdLst>
              <a:gd name="T0" fmla="*/ 0 w 480"/>
              <a:gd name="T1" fmla="*/ 2147483647 h 265"/>
              <a:gd name="T2" fmla="*/ 2147483647 w 480"/>
              <a:gd name="T3" fmla="*/ 2147483647 h 265"/>
              <a:gd name="T4" fmla="*/ 2147483647 w 480"/>
              <a:gd name="T5" fmla="*/ 2147483647 h 265"/>
              <a:gd name="T6" fmla="*/ 2147483647 w 480"/>
              <a:gd name="T7" fmla="*/ 2147483647 h 265"/>
              <a:gd name="T8" fmla="*/ 2147483647 w 480"/>
              <a:gd name="T9" fmla="*/ 2147483647 h 265"/>
              <a:gd name="T10" fmla="*/ 2147483647 w 480"/>
              <a:gd name="T11" fmla="*/ 0 h 265"/>
              <a:gd name="T12" fmla="*/ 2147483647 w 480"/>
              <a:gd name="T13" fmla="*/ 2147483647 h 265"/>
              <a:gd name="T14" fmla="*/ 2147483647 w 480"/>
              <a:gd name="T15" fmla="*/ 2147483647 h 265"/>
              <a:gd name="T16" fmla="*/ 2147483647 w 480"/>
              <a:gd name="T17" fmla="*/ 2147483647 h 265"/>
              <a:gd name="T18" fmla="*/ 2147483647 w 480"/>
              <a:gd name="T19" fmla="*/ 2147483647 h 265"/>
              <a:gd name="T20" fmla="*/ 2147483647 w 480"/>
              <a:gd name="T21" fmla="*/ 2147483647 h 265"/>
              <a:gd name="T22" fmla="*/ 2147483647 w 480"/>
              <a:gd name="T23" fmla="*/ 2147483647 h 265"/>
              <a:gd name="T24" fmla="*/ 2147483647 w 480"/>
              <a:gd name="T25" fmla="*/ 2147483647 h 265"/>
              <a:gd name="T26" fmla="*/ 2147483647 w 480"/>
              <a:gd name="T27" fmla="*/ 2147483647 h 265"/>
              <a:gd name="T28" fmla="*/ 0 w 480"/>
              <a:gd name="T29" fmla="*/ 2147483647 h 2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0"/>
              <a:gd name="T46" fmla="*/ 0 h 265"/>
              <a:gd name="T47" fmla="*/ 480 w 480"/>
              <a:gd name="T48" fmla="*/ 265 h 2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0" h="265">
                <a:moveTo>
                  <a:pt x="0" y="264"/>
                </a:moveTo>
                <a:lnTo>
                  <a:pt x="27" y="195"/>
                </a:lnTo>
                <a:lnTo>
                  <a:pt x="90" y="152"/>
                </a:lnTo>
                <a:lnTo>
                  <a:pt x="222" y="125"/>
                </a:lnTo>
                <a:lnTo>
                  <a:pt x="302" y="18"/>
                </a:lnTo>
                <a:lnTo>
                  <a:pt x="302" y="0"/>
                </a:lnTo>
                <a:lnTo>
                  <a:pt x="391" y="73"/>
                </a:lnTo>
                <a:lnTo>
                  <a:pt x="425" y="61"/>
                </a:lnTo>
                <a:lnTo>
                  <a:pt x="448" y="83"/>
                </a:lnTo>
                <a:lnTo>
                  <a:pt x="479" y="168"/>
                </a:lnTo>
                <a:lnTo>
                  <a:pt x="358" y="226"/>
                </a:lnTo>
                <a:lnTo>
                  <a:pt x="340" y="246"/>
                </a:lnTo>
                <a:lnTo>
                  <a:pt x="100" y="246"/>
                </a:lnTo>
                <a:lnTo>
                  <a:pt x="100" y="264"/>
                </a:lnTo>
                <a:lnTo>
                  <a:pt x="0" y="264"/>
                </a:lnTo>
              </a:path>
            </a:pathLst>
          </a:custGeom>
          <a:solidFill>
            <a:srgbClr val="FCFEB9"/>
          </a:solidFill>
          <a:ln w="12700" cap="rnd">
            <a:solidFill>
              <a:srgbClr val="000000"/>
            </a:solidFill>
            <a:round/>
            <a:headEnd/>
            <a:tailEnd/>
          </a:ln>
        </p:spPr>
        <p:txBody>
          <a:bodyPr/>
          <a:lstStyle/>
          <a:p>
            <a:endParaRPr lang="en-US"/>
          </a:p>
        </p:txBody>
      </p:sp>
      <p:sp>
        <p:nvSpPr>
          <p:cNvPr id="8311" name="Freeform 118"/>
          <p:cNvSpPr>
            <a:spLocks/>
          </p:cNvSpPr>
          <p:nvPr/>
        </p:nvSpPr>
        <p:spPr bwMode="auto">
          <a:xfrm>
            <a:off x="5800725" y="3627437"/>
            <a:ext cx="527050" cy="533400"/>
          </a:xfrm>
          <a:custGeom>
            <a:avLst/>
            <a:gdLst>
              <a:gd name="T0" fmla="*/ 0 w 330"/>
              <a:gd name="T1" fmla="*/ 0 h 303"/>
              <a:gd name="T2" fmla="*/ 2147483647 w 330"/>
              <a:gd name="T3" fmla="*/ 0 h 303"/>
              <a:gd name="T4" fmla="*/ 2147483647 w 330"/>
              <a:gd name="T5" fmla="*/ 2147483647 h 303"/>
              <a:gd name="T6" fmla="*/ 2147483647 w 330"/>
              <a:gd name="T7" fmla="*/ 2147483647 h 303"/>
              <a:gd name="T8" fmla="*/ 2147483647 w 330"/>
              <a:gd name="T9" fmla="*/ 2147483647 h 303"/>
              <a:gd name="T10" fmla="*/ 2147483647 w 330"/>
              <a:gd name="T11" fmla="*/ 2147483647 h 303"/>
              <a:gd name="T12" fmla="*/ 2147483647 w 330"/>
              <a:gd name="T13" fmla="*/ 2147483647 h 303"/>
              <a:gd name="T14" fmla="*/ 2147483647 w 330"/>
              <a:gd name="T15" fmla="*/ 2147483647 h 303"/>
              <a:gd name="T16" fmla="*/ 2147483647 w 330"/>
              <a:gd name="T17" fmla="*/ 2147483647 h 303"/>
              <a:gd name="T18" fmla="*/ 2147483647 w 330"/>
              <a:gd name="T19" fmla="*/ 2147483647 h 303"/>
              <a:gd name="T20" fmla="*/ 2147483647 w 330"/>
              <a:gd name="T21" fmla="*/ 2147483647 h 303"/>
              <a:gd name="T22" fmla="*/ 0 w 330"/>
              <a:gd name="T23" fmla="*/ 0 h 3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0"/>
              <a:gd name="T37" fmla="*/ 0 h 303"/>
              <a:gd name="T38" fmla="*/ 330 w 330"/>
              <a:gd name="T39" fmla="*/ 303 h 3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0" h="303">
                <a:moveTo>
                  <a:pt x="0" y="0"/>
                </a:moveTo>
                <a:lnTo>
                  <a:pt x="297" y="0"/>
                </a:lnTo>
                <a:lnTo>
                  <a:pt x="285" y="40"/>
                </a:lnTo>
                <a:lnTo>
                  <a:pt x="329" y="42"/>
                </a:lnTo>
                <a:lnTo>
                  <a:pt x="287" y="147"/>
                </a:lnTo>
                <a:lnTo>
                  <a:pt x="243" y="202"/>
                </a:lnTo>
                <a:lnTo>
                  <a:pt x="214" y="302"/>
                </a:lnTo>
                <a:lnTo>
                  <a:pt x="42" y="302"/>
                </a:lnTo>
                <a:lnTo>
                  <a:pt x="42" y="256"/>
                </a:lnTo>
                <a:lnTo>
                  <a:pt x="11" y="248"/>
                </a:lnTo>
                <a:lnTo>
                  <a:pt x="11" y="62"/>
                </a:lnTo>
                <a:lnTo>
                  <a:pt x="0" y="0"/>
                </a:lnTo>
              </a:path>
            </a:pathLst>
          </a:custGeom>
          <a:solidFill>
            <a:srgbClr val="FCFEB9"/>
          </a:solidFill>
          <a:ln w="12700" cap="rnd">
            <a:solidFill>
              <a:srgbClr val="232323"/>
            </a:solidFill>
            <a:round/>
            <a:headEnd/>
            <a:tailEnd/>
          </a:ln>
        </p:spPr>
        <p:txBody>
          <a:bodyPr/>
          <a:lstStyle/>
          <a:p>
            <a:endParaRPr lang="en-US"/>
          </a:p>
        </p:txBody>
      </p:sp>
      <p:sp>
        <p:nvSpPr>
          <p:cNvPr id="8312" name="Freeform 119"/>
          <p:cNvSpPr>
            <a:spLocks/>
          </p:cNvSpPr>
          <p:nvPr/>
        </p:nvSpPr>
        <p:spPr bwMode="auto">
          <a:xfrm>
            <a:off x="6264275" y="3624262"/>
            <a:ext cx="895350" cy="255588"/>
          </a:xfrm>
          <a:custGeom>
            <a:avLst/>
            <a:gdLst>
              <a:gd name="T0" fmla="*/ 2147483647 w 559"/>
              <a:gd name="T1" fmla="*/ 2147483647 h 146"/>
              <a:gd name="T2" fmla="*/ 2147483647 w 559"/>
              <a:gd name="T3" fmla="*/ 2147483647 h 146"/>
              <a:gd name="T4" fmla="*/ 2147483647 w 559"/>
              <a:gd name="T5" fmla="*/ 0 h 146"/>
              <a:gd name="T6" fmla="*/ 2147483647 w 559"/>
              <a:gd name="T7" fmla="*/ 0 h 146"/>
              <a:gd name="T8" fmla="*/ 2147483647 w 559"/>
              <a:gd name="T9" fmla="*/ 2147483647 h 146"/>
              <a:gd name="T10" fmla="*/ 2147483647 w 559"/>
              <a:gd name="T11" fmla="*/ 2147483647 h 146"/>
              <a:gd name="T12" fmla="*/ 2147483647 w 559"/>
              <a:gd name="T13" fmla="*/ 2147483647 h 146"/>
              <a:gd name="T14" fmla="*/ 0 w 559"/>
              <a:gd name="T15" fmla="*/ 2147483647 h 146"/>
              <a:gd name="T16" fmla="*/ 2147483647 w 559"/>
              <a:gd name="T17" fmla="*/ 2147483647 h 1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9"/>
              <a:gd name="T28" fmla="*/ 0 h 146"/>
              <a:gd name="T29" fmla="*/ 559 w 559"/>
              <a:gd name="T30" fmla="*/ 146 h 1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9" h="146">
                <a:moveTo>
                  <a:pt x="49" y="16"/>
                </a:moveTo>
                <a:lnTo>
                  <a:pt x="146" y="16"/>
                </a:lnTo>
                <a:lnTo>
                  <a:pt x="146" y="0"/>
                </a:lnTo>
                <a:lnTo>
                  <a:pt x="558" y="0"/>
                </a:lnTo>
                <a:lnTo>
                  <a:pt x="550" y="32"/>
                </a:lnTo>
                <a:lnTo>
                  <a:pt x="386" y="104"/>
                </a:lnTo>
                <a:lnTo>
                  <a:pt x="371" y="145"/>
                </a:lnTo>
                <a:lnTo>
                  <a:pt x="0" y="145"/>
                </a:lnTo>
                <a:lnTo>
                  <a:pt x="49" y="16"/>
                </a:lnTo>
              </a:path>
            </a:pathLst>
          </a:custGeom>
          <a:solidFill>
            <a:srgbClr val="FCFEB9"/>
          </a:solidFill>
          <a:ln w="12700" cap="rnd">
            <a:solidFill>
              <a:srgbClr val="000000"/>
            </a:solidFill>
            <a:round/>
            <a:headEnd/>
            <a:tailEnd/>
          </a:ln>
        </p:spPr>
        <p:txBody>
          <a:bodyPr/>
          <a:lstStyle/>
          <a:p>
            <a:endParaRPr lang="en-US"/>
          </a:p>
        </p:txBody>
      </p:sp>
      <p:sp>
        <p:nvSpPr>
          <p:cNvPr id="8313" name="Freeform 120"/>
          <p:cNvSpPr>
            <a:spLocks/>
          </p:cNvSpPr>
          <p:nvPr/>
        </p:nvSpPr>
        <p:spPr bwMode="auto">
          <a:xfrm>
            <a:off x="6859587" y="3625850"/>
            <a:ext cx="935038" cy="411162"/>
          </a:xfrm>
          <a:custGeom>
            <a:avLst/>
            <a:gdLst>
              <a:gd name="T0" fmla="*/ 2147483647 w 585"/>
              <a:gd name="T1" fmla="*/ 0 h 234"/>
              <a:gd name="T2" fmla="*/ 2147483647 w 585"/>
              <a:gd name="T3" fmla="*/ 0 h 234"/>
              <a:gd name="T4" fmla="*/ 2147483647 w 585"/>
              <a:gd name="T5" fmla="*/ 2147483647 h 234"/>
              <a:gd name="T6" fmla="*/ 2147483647 w 585"/>
              <a:gd name="T7" fmla="*/ 2147483647 h 234"/>
              <a:gd name="T8" fmla="*/ 2147483647 w 585"/>
              <a:gd name="T9" fmla="*/ 2147483647 h 234"/>
              <a:gd name="T10" fmla="*/ 2147483647 w 585"/>
              <a:gd name="T11" fmla="*/ 2147483647 h 234"/>
              <a:gd name="T12" fmla="*/ 2147483647 w 585"/>
              <a:gd name="T13" fmla="*/ 2147483647 h 234"/>
              <a:gd name="T14" fmla="*/ 2147483647 w 585"/>
              <a:gd name="T15" fmla="*/ 2147483647 h 234"/>
              <a:gd name="T16" fmla="*/ 2147483647 w 585"/>
              <a:gd name="T17" fmla="*/ 2147483647 h 234"/>
              <a:gd name="T18" fmla="*/ 2147483647 w 585"/>
              <a:gd name="T19" fmla="*/ 2147483647 h 234"/>
              <a:gd name="T20" fmla="*/ 2147483647 w 585"/>
              <a:gd name="T21" fmla="*/ 2147483647 h 234"/>
              <a:gd name="T22" fmla="*/ 0 w 585"/>
              <a:gd name="T23" fmla="*/ 2147483647 h 234"/>
              <a:gd name="T24" fmla="*/ 2147483647 w 585"/>
              <a:gd name="T25" fmla="*/ 2147483647 h 234"/>
              <a:gd name="T26" fmla="*/ 2147483647 w 585"/>
              <a:gd name="T27" fmla="*/ 2147483647 h 234"/>
              <a:gd name="T28" fmla="*/ 2147483647 w 585"/>
              <a:gd name="T29" fmla="*/ 0 h 2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5"/>
              <a:gd name="T46" fmla="*/ 0 h 234"/>
              <a:gd name="T47" fmla="*/ 585 w 585"/>
              <a:gd name="T48" fmla="*/ 234 h 23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5" h="234">
                <a:moveTo>
                  <a:pt x="186" y="0"/>
                </a:moveTo>
                <a:lnTo>
                  <a:pt x="558" y="0"/>
                </a:lnTo>
                <a:lnTo>
                  <a:pt x="584" y="72"/>
                </a:lnTo>
                <a:lnTo>
                  <a:pt x="520" y="142"/>
                </a:lnTo>
                <a:lnTo>
                  <a:pt x="427" y="172"/>
                </a:lnTo>
                <a:lnTo>
                  <a:pt x="390" y="233"/>
                </a:lnTo>
                <a:lnTo>
                  <a:pt x="299" y="132"/>
                </a:lnTo>
                <a:lnTo>
                  <a:pt x="227" y="132"/>
                </a:lnTo>
                <a:lnTo>
                  <a:pt x="214" y="113"/>
                </a:lnTo>
                <a:lnTo>
                  <a:pt x="117" y="113"/>
                </a:lnTo>
                <a:lnTo>
                  <a:pt x="81" y="146"/>
                </a:lnTo>
                <a:lnTo>
                  <a:pt x="0" y="146"/>
                </a:lnTo>
                <a:lnTo>
                  <a:pt x="15" y="104"/>
                </a:lnTo>
                <a:lnTo>
                  <a:pt x="179" y="34"/>
                </a:lnTo>
                <a:lnTo>
                  <a:pt x="186" y="0"/>
                </a:lnTo>
              </a:path>
            </a:pathLst>
          </a:custGeom>
          <a:solidFill>
            <a:srgbClr val="FCFEB9"/>
          </a:solidFill>
          <a:ln w="12700" cap="rnd">
            <a:solidFill>
              <a:srgbClr val="000000"/>
            </a:solidFill>
            <a:round/>
            <a:headEnd/>
            <a:tailEnd/>
          </a:ln>
        </p:spPr>
        <p:txBody>
          <a:bodyPr/>
          <a:lstStyle/>
          <a:p>
            <a:endParaRPr lang="en-US"/>
          </a:p>
        </p:txBody>
      </p:sp>
      <p:sp>
        <p:nvSpPr>
          <p:cNvPr id="8314" name="Freeform 121"/>
          <p:cNvSpPr>
            <a:spLocks/>
          </p:cNvSpPr>
          <p:nvPr/>
        </p:nvSpPr>
        <p:spPr bwMode="auto">
          <a:xfrm>
            <a:off x="6972300" y="3824287"/>
            <a:ext cx="509587" cy="498475"/>
          </a:xfrm>
          <a:custGeom>
            <a:avLst/>
            <a:gdLst>
              <a:gd name="T0" fmla="*/ 2147483647 w 319"/>
              <a:gd name="T1" fmla="*/ 2147483647 h 283"/>
              <a:gd name="T2" fmla="*/ 2147483647 w 319"/>
              <a:gd name="T3" fmla="*/ 0 h 283"/>
              <a:gd name="T4" fmla="*/ 2147483647 w 319"/>
              <a:gd name="T5" fmla="*/ 0 h 283"/>
              <a:gd name="T6" fmla="*/ 2147483647 w 319"/>
              <a:gd name="T7" fmla="*/ 2147483647 h 283"/>
              <a:gd name="T8" fmla="*/ 2147483647 w 319"/>
              <a:gd name="T9" fmla="*/ 2147483647 h 283"/>
              <a:gd name="T10" fmla="*/ 2147483647 w 319"/>
              <a:gd name="T11" fmla="*/ 2147483647 h 283"/>
              <a:gd name="T12" fmla="*/ 2147483647 w 319"/>
              <a:gd name="T13" fmla="*/ 2147483647 h 283"/>
              <a:gd name="T14" fmla="*/ 2147483647 w 319"/>
              <a:gd name="T15" fmla="*/ 2147483647 h 283"/>
              <a:gd name="T16" fmla="*/ 2147483647 w 319"/>
              <a:gd name="T17" fmla="*/ 2147483647 h 283"/>
              <a:gd name="T18" fmla="*/ 2147483647 w 319"/>
              <a:gd name="T19" fmla="*/ 2147483647 h 283"/>
              <a:gd name="T20" fmla="*/ 0 w 319"/>
              <a:gd name="T21" fmla="*/ 2147483647 h 283"/>
              <a:gd name="T22" fmla="*/ 2147483647 w 319"/>
              <a:gd name="T23" fmla="*/ 2147483647 h 2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9"/>
              <a:gd name="T37" fmla="*/ 0 h 283"/>
              <a:gd name="T38" fmla="*/ 319 w 319"/>
              <a:gd name="T39" fmla="*/ 283 h 2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9" h="283">
                <a:moveTo>
                  <a:pt x="12" y="34"/>
                </a:moveTo>
                <a:lnTo>
                  <a:pt x="45" y="0"/>
                </a:lnTo>
                <a:lnTo>
                  <a:pt x="143" y="0"/>
                </a:lnTo>
                <a:lnTo>
                  <a:pt x="153" y="20"/>
                </a:lnTo>
                <a:lnTo>
                  <a:pt x="227" y="20"/>
                </a:lnTo>
                <a:lnTo>
                  <a:pt x="318" y="121"/>
                </a:lnTo>
                <a:lnTo>
                  <a:pt x="234" y="209"/>
                </a:lnTo>
                <a:lnTo>
                  <a:pt x="173" y="231"/>
                </a:lnTo>
                <a:lnTo>
                  <a:pt x="165" y="282"/>
                </a:lnTo>
                <a:lnTo>
                  <a:pt x="133" y="223"/>
                </a:lnTo>
                <a:lnTo>
                  <a:pt x="0" y="62"/>
                </a:lnTo>
                <a:lnTo>
                  <a:pt x="12" y="34"/>
                </a:lnTo>
              </a:path>
            </a:pathLst>
          </a:custGeom>
          <a:solidFill>
            <a:srgbClr val="FCFEB9"/>
          </a:solidFill>
          <a:ln w="12700" cap="rnd">
            <a:solidFill>
              <a:srgbClr val="000000"/>
            </a:solidFill>
            <a:round/>
            <a:headEnd/>
            <a:tailEnd/>
          </a:ln>
        </p:spPr>
        <p:txBody>
          <a:bodyPr/>
          <a:lstStyle/>
          <a:p>
            <a:endParaRPr lang="en-US"/>
          </a:p>
        </p:txBody>
      </p:sp>
      <p:sp>
        <p:nvSpPr>
          <p:cNvPr id="8315" name="Freeform 122"/>
          <p:cNvSpPr>
            <a:spLocks/>
          </p:cNvSpPr>
          <p:nvPr/>
        </p:nvSpPr>
        <p:spPr bwMode="auto">
          <a:xfrm>
            <a:off x="6746875" y="3881437"/>
            <a:ext cx="493712" cy="625475"/>
          </a:xfrm>
          <a:custGeom>
            <a:avLst/>
            <a:gdLst>
              <a:gd name="T0" fmla="*/ 0 w 307"/>
              <a:gd name="T1" fmla="*/ 0 h 355"/>
              <a:gd name="T2" fmla="*/ 2147483647 w 307"/>
              <a:gd name="T3" fmla="*/ 0 h 355"/>
              <a:gd name="T4" fmla="*/ 2147483647 w 307"/>
              <a:gd name="T5" fmla="*/ 2147483647 h 355"/>
              <a:gd name="T6" fmla="*/ 2147483647 w 307"/>
              <a:gd name="T7" fmla="*/ 2147483647 h 355"/>
              <a:gd name="T8" fmla="*/ 2147483647 w 307"/>
              <a:gd name="T9" fmla="*/ 2147483647 h 355"/>
              <a:gd name="T10" fmla="*/ 2147483647 w 307"/>
              <a:gd name="T11" fmla="*/ 2147483647 h 355"/>
              <a:gd name="T12" fmla="*/ 2147483647 w 307"/>
              <a:gd name="T13" fmla="*/ 2147483647 h 355"/>
              <a:gd name="T14" fmla="*/ 2147483647 w 307"/>
              <a:gd name="T15" fmla="*/ 2147483647 h 355"/>
              <a:gd name="T16" fmla="*/ 2147483647 w 307"/>
              <a:gd name="T17" fmla="*/ 2147483647 h 355"/>
              <a:gd name="T18" fmla="*/ 2147483647 w 307"/>
              <a:gd name="T19" fmla="*/ 2147483647 h 355"/>
              <a:gd name="T20" fmla="*/ 0 w 307"/>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7"/>
              <a:gd name="T34" fmla="*/ 0 h 355"/>
              <a:gd name="T35" fmla="*/ 307 w 307"/>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7" h="355">
                <a:moveTo>
                  <a:pt x="0" y="0"/>
                </a:moveTo>
                <a:lnTo>
                  <a:pt x="153" y="0"/>
                </a:lnTo>
                <a:lnTo>
                  <a:pt x="140" y="28"/>
                </a:lnTo>
                <a:lnTo>
                  <a:pt x="274" y="190"/>
                </a:lnTo>
                <a:lnTo>
                  <a:pt x="306" y="249"/>
                </a:lnTo>
                <a:lnTo>
                  <a:pt x="266" y="354"/>
                </a:lnTo>
                <a:lnTo>
                  <a:pt x="55" y="354"/>
                </a:lnTo>
                <a:lnTo>
                  <a:pt x="33" y="310"/>
                </a:lnTo>
                <a:lnTo>
                  <a:pt x="22" y="255"/>
                </a:lnTo>
                <a:lnTo>
                  <a:pt x="43" y="224"/>
                </a:lnTo>
                <a:lnTo>
                  <a:pt x="0" y="0"/>
                </a:lnTo>
              </a:path>
            </a:pathLst>
          </a:custGeom>
          <a:solidFill>
            <a:srgbClr val="FDFFB9"/>
          </a:solidFill>
          <a:ln w="12700" cap="rnd">
            <a:solidFill>
              <a:srgbClr val="000000"/>
            </a:solidFill>
            <a:round/>
            <a:headEnd/>
            <a:tailEnd/>
          </a:ln>
        </p:spPr>
        <p:txBody>
          <a:bodyPr/>
          <a:lstStyle/>
          <a:p>
            <a:endParaRPr lang="en-US"/>
          </a:p>
        </p:txBody>
      </p:sp>
      <p:sp>
        <p:nvSpPr>
          <p:cNvPr id="8316" name="Freeform 123"/>
          <p:cNvSpPr>
            <a:spLocks/>
          </p:cNvSpPr>
          <p:nvPr/>
        </p:nvSpPr>
        <p:spPr bwMode="auto">
          <a:xfrm>
            <a:off x="6418262" y="3878262"/>
            <a:ext cx="401638" cy="655638"/>
          </a:xfrm>
          <a:custGeom>
            <a:avLst/>
            <a:gdLst>
              <a:gd name="T0" fmla="*/ 2147483647 w 251"/>
              <a:gd name="T1" fmla="*/ 0 h 372"/>
              <a:gd name="T2" fmla="*/ 2147483647 w 251"/>
              <a:gd name="T3" fmla="*/ 0 h 372"/>
              <a:gd name="T4" fmla="*/ 2147483647 w 251"/>
              <a:gd name="T5" fmla="*/ 2147483647 h 372"/>
              <a:gd name="T6" fmla="*/ 2147483647 w 251"/>
              <a:gd name="T7" fmla="*/ 2147483647 h 372"/>
              <a:gd name="T8" fmla="*/ 2147483647 w 251"/>
              <a:gd name="T9" fmla="*/ 2147483647 h 372"/>
              <a:gd name="T10" fmla="*/ 2147483647 w 251"/>
              <a:gd name="T11" fmla="*/ 2147483647 h 372"/>
              <a:gd name="T12" fmla="*/ 2147483647 w 251"/>
              <a:gd name="T13" fmla="*/ 2147483647 h 372"/>
              <a:gd name="T14" fmla="*/ 0 w 251"/>
              <a:gd name="T15" fmla="*/ 2147483647 h 372"/>
              <a:gd name="T16" fmla="*/ 2147483647 w 251"/>
              <a:gd name="T17" fmla="*/ 2147483647 h 372"/>
              <a:gd name="T18" fmla="*/ 2147483647 w 251"/>
              <a:gd name="T19" fmla="*/ 0 h 3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1"/>
              <a:gd name="T31" fmla="*/ 0 h 372"/>
              <a:gd name="T32" fmla="*/ 251 w 251"/>
              <a:gd name="T33" fmla="*/ 372 h 3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1" h="372">
                <a:moveTo>
                  <a:pt x="51" y="0"/>
                </a:moveTo>
                <a:lnTo>
                  <a:pt x="207" y="0"/>
                </a:lnTo>
                <a:lnTo>
                  <a:pt x="250" y="228"/>
                </a:lnTo>
                <a:lnTo>
                  <a:pt x="229" y="258"/>
                </a:lnTo>
                <a:lnTo>
                  <a:pt x="239" y="310"/>
                </a:lnTo>
                <a:lnTo>
                  <a:pt x="64" y="310"/>
                </a:lnTo>
                <a:lnTo>
                  <a:pt x="62" y="362"/>
                </a:lnTo>
                <a:lnTo>
                  <a:pt x="0" y="371"/>
                </a:lnTo>
                <a:lnTo>
                  <a:pt x="1" y="267"/>
                </a:lnTo>
                <a:lnTo>
                  <a:pt x="51" y="0"/>
                </a:lnTo>
              </a:path>
            </a:pathLst>
          </a:custGeom>
          <a:solidFill>
            <a:srgbClr val="FCFEB9"/>
          </a:solidFill>
          <a:ln w="12700" cap="rnd">
            <a:solidFill>
              <a:srgbClr val="000000"/>
            </a:solidFill>
            <a:round/>
            <a:headEnd/>
            <a:tailEnd/>
          </a:ln>
        </p:spPr>
        <p:txBody>
          <a:bodyPr/>
          <a:lstStyle/>
          <a:p>
            <a:endParaRPr lang="en-US"/>
          </a:p>
        </p:txBody>
      </p:sp>
      <p:sp>
        <p:nvSpPr>
          <p:cNvPr id="8317" name="Freeform 124"/>
          <p:cNvSpPr>
            <a:spLocks/>
          </p:cNvSpPr>
          <p:nvPr/>
        </p:nvSpPr>
        <p:spPr bwMode="auto">
          <a:xfrm>
            <a:off x="6145212" y="3878262"/>
            <a:ext cx="358775" cy="708025"/>
          </a:xfrm>
          <a:custGeom>
            <a:avLst/>
            <a:gdLst>
              <a:gd name="T0" fmla="*/ 2147483647 w 224"/>
              <a:gd name="T1" fmla="*/ 0 h 402"/>
              <a:gd name="T2" fmla="*/ 2147483647 w 224"/>
              <a:gd name="T3" fmla="*/ 0 h 402"/>
              <a:gd name="T4" fmla="*/ 2147483647 w 224"/>
              <a:gd name="T5" fmla="*/ 2147483647 h 402"/>
              <a:gd name="T6" fmla="*/ 2147483647 w 224"/>
              <a:gd name="T7" fmla="*/ 2147483647 h 402"/>
              <a:gd name="T8" fmla="*/ 2147483647 w 224"/>
              <a:gd name="T9" fmla="*/ 2147483647 h 402"/>
              <a:gd name="T10" fmla="*/ 2147483647 w 224"/>
              <a:gd name="T11" fmla="*/ 2147483647 h 402"/>
              <a:gd name="T12" fmla="*/ 0 w 224"/>
              <a:gd name="T13" fmla="*/ 2147483647 h 402"/>
              <a:gd name="T14" fmla="*/ 2147483647 w 224"/>
              <a:gd name="T15" fmla="*/ 2147483647 h 402"/>
              <a:gd name="T16" fmla="*/ 0 w 224"/>
              <a:gd name="T17" fmla="*/ 2147483647 h 402"/>
              <a:gd name="T18" fmla="*/ 2147483647 w 224"/>
              <a:gd name="T19" fmla="*/ 2147483647 h 402"/>
              <a:gd name="T20" fmla="*/ 2147483647 w 224"/>
              <a:gd name="T21" fmla="*/ 0 h 4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4"/>
              <a:gd name="T34" fmla="*/ 0 h 402"/>
              <a:gd name="T35" fmla="*/ 224 w 224"/>
              <a:gd name="T36" fmla="*/ 402 h 4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4" h="402">
                <a:moveTo>
                  <a:pt x="74" y="0"/>
                </a:moveTo>
                <a:lnTo>
                  <a:pt x="223" y="0"/>
                </a:lnTo>
                <a:lnTo>
                  <a:pt x="174" y="267"/>
                </a:lnTo>
                <a:lnTo>
                  <a:pt x="172" y="371"/>
                </a:lnTo>
                <a:lnTo>
                  <a:pt x="127" y="401"/>
                </a:lnTo>
                <a:lnTo>
                  <a:pt x="102" y="332"/>
                </a:lnTo>
                <a:lnTo>
                  <a:pt x="0" y="332"/>
                </a:lnTo>
                <a:lnTo>
                  <a:pt x="31" y="218"/>
                </a:lnTo>
                <a:lnTo>
                  <a:pt x="0" y="157"/>
                </a:lnTo>
                <a:lnTo>
                  <a:pt x="30" y="60"/>
                </a:lnTo>
                <a:lnTo>
                  <a:pt x="74" y="0"/>
                </a:lnTo>
              </a:path>
            </a:pathLst>
          </a:custGeom>
          <a:solidFill>
            <a:srgbClr val="FCFEB9"/>
          </a:solidFill>
          <a:ln w="12700" cap="rnd">
            <a:solidFill>
              <a:srgbClr val="000000"/>
            </a:solidFill>
            <a:round/>
            <a:headEnd/>
            <a:tailEnd/>
          </a:ln>
        </p:spPr>
        <p:txBody>
          <a:bodyPr/>
          <a:lstStyle/>
          <a:p>
            <a:endParaRPr lang="en-US"/>
          </a:p>
        </p:txBody>
      </p:sp>
      <p:sp>
        <p:nvSpPr>
          <p:cNvPr id="8318" name="Freeform 125"/>
          <p:cNvSpPr>
            <a:spLocks/>
          </p:cNvSpPr>
          <p:nvPr/>
        </p:nvSpPr>
        <p:spPr bwMode="auto">
          <a:xfrm>
            <a:off x="6515100" y="4424362"/>
            <a:ext cx="855662" cy="839788"/>
          </a:xfrm>
          <a:custGeom>
            <a:avLst/>
            <a:gdLst>
              <a:gd name="T0" fmla="*/ 2147483647 w 535"/>
              <a:gd name="T1" fmla="*/ 0 h 477"/>
              <a:gd name="T2" fmla="*/ 2147483647 w 535"/>
              <a:gd name="T3" fmla="*/ 0 h 477"/>
              <a:gd name="T4" fmla="*/ 2147483647 w 535"/>
              <a:gd name="T5" fmla="*/ 2147483647 h 477"/>
              <a:gd name="T6" fmla="*/ 2147483647 w 535"/>
              <a:gd name="T7" fmla="*/ 2147483647 h 477"/>
              <a:gd name="T8" fmla="*/ 2147483647 w 535"/>
              <a:gd name="T9" fmla="*/ 2147483647 h 477"/>
              <a:gd name="T10" fmla="*/ 2147483647 w 535"/>
              <a:gd name="T11" fmla="*/ 2147483647 h 477"/>
              <a:gd name="T12" fmla="*/ 2147483647 w 535"/>
              <a:gd name="T13" fmla="*/ 2147483647 h 477"/>
              <a:gd name="T14" fmla="*/ 2147483647 w 535"/>
              <a:gd name="T15" fmla="*/ 2147483647 h 477"/>
              <a:gd name="T16" fmla="*/ 2147483647 w 535"/>
              <a:gd name="T17" fmla="*/ 2147483647 h 477"/>
              <a:gd name="T18" fmla="*/ 2147483647 w 535"/>
              <a:gd name="T19" fmla="*/ 2147483647 h 477"/>
              <a:gd name="T20" fmla="*/ 2147483647 w 535"/>
              <a:gd name="T21" fmla="*/ 2147483647 h 477"/>
              <a:gd name="T22" fmla="*/ 2147483647 w 535"/>
              <a:gd name="T23" fmla="*/ 2147483647 h 477"/>
              <a:gd name="T24" fmla="*/ 2147483647 w 535"/>
              <a:gd name="T25" fmla="*/ 2147483647 h 477"/>
              <a:gd name="T26" fmla="*/ 2147483647 w 535"/>
              <a:gd name="T27" fmla="*/ 2147483647 h 477"/>
              <a:gd name="T28" fmla="*/ 2147483647 w 535"/>
              <a:gd name="T29" fmla="*/ 2147483647 h 477"/>
              <a:gd name="T30" fmla="*/ 2147483647 w 535"/>
              <a:gd name="T31" fmla="*/ 2147483647 h 477"/>
              <a:gd name="T32" fmla="*/ 2147483647 w 535"/>
              <a:gd name="T33" fmla="*/ 2147483647 h 477"/>
              <a:gd name="T34" fmla="*/ 0 w 535"/>
              <a:gd name="T35" fmla="*/ 2147483647 h 477"/>
              <a:gd name="T36" fmla="*/ 2147483647 w 535"/>
              <a:gd name="T37" fmla="*/ 0 h 4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35"/>
              <a:gd name="T58" fmla="*/ 0 h 477"/>
              <a:gd name="T59" fmla="*/ 535 w 535"/>
              <a:gd name="T60" fmla="*/ 477 h 4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35" h="477">
                <a:moveTo>
                  <a:pt x="1" y="0"/>
                </a:moveTo>
                <a:lnTo>
                  <a:pt x="178" y="0"/>
                </a:lnTo>
                <a:lnTo>
                  <a:pt x="201" y="48"/>
                </a:lnTo>
                <a:lnTo>
                  <a:pt x="413" y="48"/>
                </a:lnTo>
                <a:lnTo>
                  <a:pt x="419" y="90"/>
                </a:lnTo>
                <a:lnTo>
                  <a:pt x="495" y="229"/>
                </a:lnTo>
                <a:lnTo>
                  <a:pt x="524" y="330"/>
                </a:lnTo>
                <a:lnTo>
                  <a:pt x="534" y="398"/>
                </a:lnTo>
                <a:lnTo>
                  <a:pt x="459" y="470"/>
                </a:lnTo>
                <a:lnTo>
                  <a:pt x="397" y="476"/>
                </a:lnTo>
                <a:lnTo>
                  <a:pt x="379" y="332"/>
                </a:lnTo>
                <a:lnTo>
                  <a:pt x="360" y="334"/>
                </a:lnTo>
                <a:lnTo>
                  <a:pt x="299" y="246"/>
                </a:lnTo>
                <a:lnTo>
                  <a:pt x="314" y="173"/>
                </a:lnTo>
                <a:lnTo>
                  <a:pt x="247" y="94"/>
                </a:lnTo>
                <a:lnTo>
                  <a:pt x="157" y="117"/>
                </a:lnTo>
                <a:lnTo>
                  <a:pt x="87" y="54"/>
                </a:lnTo>
                <a:lnTo>
                  <a:pt x="0" y="52"/>
                </a:lnTo>
                <a:lnTo>
                  <a:pt x="1" y="0"/>
                </a:lnTo>
              </a:path>
            </a:pathLst>
          </a:custGeom>
          <a:solidFill>
            <a:srgbClr val="FCFEB9"/>
          </a:solidFill>
          <a:ln w="12700" cap="rnd">
            <a:solidFill>
              <a:srgbClr val="000000"/>
            </a:solidFill>
            <a:round/>
            <a:headEnd/>
            <a:tailEnd/>
          </a:ln>
        </p:spPr>
        <p:txBody>
          <a:bodyPr/>
          <a:lstStyle/>
          <a:p>
            <a:endParaRPr lang="en-US"/>
          </a:p>
        </p:txBody>
      </p:sp>
      <p:sp>
        <p:nvSpPr>
          <p:cNvPr id="8319" name="Freeform 126"/>
          <p:cNvSpPr>
            <a:spLocks/>
          </p:cNvSpPr>
          <p:nvPr/>
        </p:nvSpPr>
        <p:spPr bwMode="auto">
          <a:xfrm>
            <a:off x="5864225" y="4152900"/>
            <a:ext cx="523875" cy="566737"/>
          </a:xfrm>
          <a:custGeom>
            <a:avLst/>
            <a:gdLst>
              <a:gd name="T0" fmla="*/ 2147483647 w 327"/>
              <a:gd name="T1" fmla="*/ 0 h 322"/>
              <a:gd name="T2" fmla="*/ 2147483647 w 327"/>
              <a:gd name="T3" fmla="*/ 0 h 322"/>
              <a:gd name="T4" fmla="*/ 2147483647 w 327"/>
              <a:gd name="T5" fmla="*/ 2147483647 h 322"/>
              <a:gd name="T6" fmla="*/ 2147483647 w 327"/>
              <a:gd name="T7" fmla="*/ 2147483647 h 322"/>
              <a:gd name="T8" fmla="*/ 2147483647 w 327"/>
              <a:gd name="T9" fmla="*/ 2147483647 h 322"/>
              <a:gd name="T10" fmla="*/ 2147483647 w 327"/>
              <a:gd name="T11" fmla="*/ 2147483647 h 322"/>
              <a:gd name="T12" fmla="*/ 2147483647 w 327"/>
              <a:gd name="T13" fmla="*/ 2147483647 h 322"/>
              <a:gd name="T14" fmla="*/ 2147483647 w 327"/>
              <a:gd name="T15" fmla="*/ 2147483647 h 322"/>
              <a:gd name="T16" fmla="*/ 2147483647 w 327"/>
              <a:gd name="T17" fmla="*/ 2147483647 h 322"/>
              <a:gd name="T18" fmla="*/ 2147483647 w 327"/>
              <a:gd name="T19" fmla="*/ 2147483647 h 322"/>
              <a:gd name="T20" fmla="*/ 0 w 327"/>
              <a:gd name="T21" fmla="*/ 2147483647 h 322"/>
              <a:gd name="T22" fmla="*/ 2147483647 w 327"/>
              <a:gd name="T23" fmla="*/ 0 h 3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7"/>
              <a:gd name="T37" fmla="*/ 0 h 322"/>
              <a:gd name="T38" fmla="*/ 327 w 327"/>
              <a:gd name="T39" fmla="*/ 322 h 3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7" h="322">
                <a:moveTo>
                  <a:pt x="2" y="0"/>
                </a:moveTo>
                <a:lnTo>
                  <a:pt x="177" y="0"/>
                </a:lnTo>
                <a:lnTo>
                  <a:pt x="207" y="62"/>
                </a:lnTo>
                <a:lnTo>
                  <a:pt x="176" y="177"/>
                </a:lnTo>
                <a:lnTo>
                  <a:pt x="278" y="177"/>
                </a:lnTo>
                <a:lnTo>
                  <a:pt x="301" y="248"/>
                </a:lnTo>
                <a:lnTo>
                  <a:pt x="326" y="321"/>
                </a:lnTo>
                <a:lnTo>
                  <a:pt x="188" y="313"/>
                </a:lnTo>
                <a:lnTo>
                  <a:pt x="22" y="249"/>
                </a:lnTo>
                <a:lnTo>
                  <a:pt x="41" y="199"/>
                </a:lnTo>
                <a:lnTo>
                  <a:pt x="0" y="99"/>
                </a:lnTo>
                <a:lnTo>
                  <a:pt x="2" y="0"/>
                </a:lnTo>
              </a:path>
            </a:pathLst>
          </a:custGeom>
          <a:solidFill>
            <a:srgbClr val="FCFEB9"/>
          </a:solidFill>
          <a:ln w="12700" cap="rnd">
            <a:solidFill>
              <a:srgbClr val="000000"/>
            </a:solidFill>
            <a:round/>
            <a:headEnd/>
            <a:tailEnd/>
          </a:ln>
        </p:spPr>
        <p:txBody>
          <a:bodyPr/>
          <a:lstStyle/>
          <a:p>
            <a:endParaRPr lang="en-US"/>
          </a:p>
        </p:txBody>
      </p:sp>
      <p:sp>
        <p:nvSpPr>
          <p:cNvPr id="8320" name="Freeform 127"/>
          <p:cNvSpPr>
            <a:spLocks/>
          </p:cNvSpPr>
          <p:nvPr/>
        </p:nvSpPr>
        <p:spPr bwMode="auto">
          <a:xfrm>
            <a:off x="4918075" y="3546475"/>
            <a:ext cx="898525" cy="522287"/>
          </a:xfrm>
          <a:custGeom>
            <a:avLst/>
            <a:gdLst>
              <a:gd name="T0" fmla="*/ 0 w 561"/>
              <a:gd name="T1" fmla="*/ 0 h 297"/>
              <a:gd name="T2" fmla="*/ 2147483647 w 561"/>
              <a:gd name="T3" fmla="*/ 0 h 297"/>
              <a:gd name="T4" fmla="*/ 2147483647 w 561"/>
              <a:gd name="T5" fmla="*/ 2147483647 h 297"/>
              <a:gd name="T6" fmla="*/ 2147483647 w 561"/>
              <a:gd name="T7" fmla="*/ 2147483647 h 297"/>
              <a:gd name="T8" fmla="*/ 2147483647 w 561"/>
              <a:gd name="T9" fmla="*/ 2147483647 h 297"/>
              <a:gd name="T10" fmla="*/ 2147483647 w 561"/>
              <a:gd name="T11" fmla="*/ 2147483647 h 297"/>
              <a:gd name="T12" fmla="*/ 2147483647 w 561"/>
              <a:gd name="T13" fmla="*/ 2147483647 h 297"/>
              <a:gd name="T14" fmla="*/ 2147483647 w 561"/>
              <a:gd name="T15" fmla="*/ 2147483647 h 297"/>
              <a:gd name="T16" fmla="*/ 2147483647 w 561"/>
              <a:gd name="T17" fmla="*/ 2147483647 h 297"/>
              <a:gd name="T18" fmla="*/ 0 w 561"/>
              <a:gd name="T19" fmla="*/ 2147483647 h 297"/>
              <a:gd name="T20" fmla="*/ 0 w 561"/>
              <a:gd name="T21" fmla="*/ 0 h 2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1"/>
              <a:gd name="T34" fmla="*/ 0 h 297"/>
              <a:gd name="T35" fmla="*/ 561 w 561"/>
              <a:gd name="T36" fmla="*/ 297 h 2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1" h="297">
                <a:moveTo>
                  <a:pt x="0" y="0"/>
                </a:moveTo>
                <a:lnTo>
                  <a:pt x="537" y="0"/>
                </a:lnTo>
                <a:lnTo>
                  <a:pt x="552" y="53"/>
                </a:lnTo>
                <a:lnTo>
                  <a:pt x="560" y="114"/>
                </a:lnTo>
                <a:lnTo>
                  <a:pt x="560" y="296"/>
                </a:lnTo>
                <a:lnTo>
                  <a:pt x="467" y="272"/>
                </a:lnTo>
                <a:lnTo>
                  <a:pt x="426" y="280"/>
                </a:lnTo>
                <a:lnTo>
                  <a:pt x="191" y="230"/>
                </a:lnTo>
                <a:lnTo>
                  <a:pt x="191" y="87"/>
                </a:lnTo>
                <a:lnTo>
                  <a:pt x="0" y="85"/>
                </a:lnTo>
                <a:lnTo>
                  <a:pt x="0" y="0"/>
                </a:lnTo>
              </a:path>
            </a:pathLst>
          </a:custGeom>
          <a:solidFill>
            <a:srgbClr val="FCFEB9"/>
          </a:solidFill>
          <a:ln w="12700" cap="rnd">
            <a:solidFill>
              <a:srgbClr val="000000"/>
            </a:solidFill>
            <a:round/>
            <a:headEnd/>
            <a:tailEnd/>
          </a:ln>
        </p:spPr>
        <p:txBody>
          <a:bodyPr/>
          <a:lstStyle/>
          <a:p>
            <a:endParaRPr lang="en-US"/>
          </a:p>
        </p:txBody>
      </p:sp>
      <p:sp>
        <p:nvSpPr>
          <p:cNvPr id="8321" name="Freeform 128"/>
          <p:cNvSpPr>
            <a:spLocks/>
          </p:cNvSpPr>
          <p:nvPr/>
        </p:nvSpPr>
        <p:spPr bwMode="auto">
          <a:xfrm>
            <a:off x="6484937" y="3206750"/>
            <a:ext cx="63500" cy="249237"/>
          </a:xfrm>
          <a:custGeom>
            <a:avLst/>
            <a:gdLst>
              <a:gd name="T0" fmla="*/ 2147483647 w 39"/>
              <a:gd name="T1" fmla="*/ 0 h 142"/>
              <a:gd name="T2" fmla="*/ 2147483647 w 39"/>
              <a:gd name="T3" fmla="*/ 2147483647 h 142"/>
              <a:gd name="T4" fmla="*/ 2147483647 w 39"/>
              <a:gd name="T5" fmla="*/ 2147483647 h 142"/>
              <a:gd name="T6" fmla="*/ 0 w 39"/>
              <a:gd name="T7" fmla="*/ 2147483647 h 142"/>
              <a:gd name="T8" fmla="*/ 0 60000 65536"/>
              <a:gd name="T9" fmla="*/ 0 60000 65536"/>
              <a:gd name="T10" fmla="*/ 0 60000 65536"/>
              <a:gd name="T11" fmla="*/ 0 60000 65536"/>
              <a:gd name="T12" fmla="*/ 0 w 39"/>
              <a:gd name="T13" fmla="*/ 0 h 142"/>
              <a:gd name="T14" fmla="*/ 39 w 39"/>
              <a:gd name="T15" fmla="*/ 142 h 142"/>
            </a:gdLst>
            <a:ahLst/>
            <a:cxnLst>
              <a:cxn ang="T8">
                <a:pos x="T0" y="T1"/>
              </a:cxn>
              <a:cxn ang="T9">
                <a:pos x="T2" y="T3"/>
              </a:cxn>
              <a:cxn ang="T10">
                <a:pos x="T4" y="T5"/>
              </a:cxn>
              <a:cxn ang="T11">
                <a:pos x="T6" y="T7"/>
              </a:cxn>
            </a:cxnLst>
            <a:rect l="T12" t="T13" r="T14" b="T15"/>
            <a:pathLst>
              <a:path w="39" h="142">
                <a:moveTo>
                  <a:pt x="38" y="0"/>
                </a:moveTo>
                <a:lnTo>
                  <a:pt x="38" y="54"/>
                </a:lnTo>
                <a:lnTo>
                  <a:pt x="8" y="90"/>
                </a:lnTo>
                <a:lnTo>
                  <a:pt x="0" y="141"/>
                </a:lnTo>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322" name="Freeform 129"/>
          <p:cNvSpPr>
            <a:spLocks/>
          </p:cNvSpPr>
          <p:nvPr/>
        </p:nvSpPr>
        <p:spPr bwMode="auto">
          <a:xfrm>
            <a:off x="3790950" y="2805112"/>
            <a:ext cx="520700" cy="747713"/>
          </a:xfrm>
          <a:custGeom>
            <a:avLst/>
            <a:gdLst>
              <a:gd name="T0" fmla="*/ 2147483647 w 325"/>
              <a:gd name="T1" fmla="*/ 2147483647 h 425"/>
              <a:gd name="T2" fmla="*/ 2147483647 w 325"/>
              <a:gd name="T3" fmla="*/ 2147483647 h 425"/>
              <a:gd name="T4" fmla="*/ 2147483647 w 325"/>
              <a:gd name="T5" fmla="*/ 2147483647 h 425"/>
              <a:gd name="T6" fmla="*/ 0 w 325"/>
              <a:gd name="T7" fmla="*/ 2147483647 h 425"/>
              <a:gd name="T8" fmla="*/ 0 w 325"/>
              <a:gd name="T9" fmla="*/ 0 h 425"/>
              <a:gd name="T10" fmla="*/ 2147483647 w 325"/>
              <a:gd name="T11" fmla="*/ 0 h 425"/>
              <a:gd name="T12" fmla="*/ 2147483647 w 325"/>
              <a:gd name="T13" fmla="*/ 2147483647 h 425"/>
              <a:gd name="T14" fmla="*/ 0 60000 65536"/>
              <a:gd name="T15" fmla="*/ 0 60000 65536"/>
              <a:gd name="T16" fmla="*/ 0 60000 65536"/>
              <a:gd name="T17" fmla="*/ 0 60000 65536"/>
              <a:gd name="T18" fmla="*/ 0 60000 65536"/>
              <a:gd name="T19" fmla="*/ 0 60000 65536"/>
              <a:gd name="T20" fmla="*/ 0 60000 65536"/>
              <a:gd name="T21" fmla="*/ 0 w 325"/>
              <a:gd name="T22" fmla="*/ 0 h 425"/>
              <a:gd name="T23" fmla="*/ 325 w 325"/>
              <a:gd name="T24" fmla="*/ 425 h 4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5" h="425">
                <a:moveTo>
                  <a:pt x="190" y="79"/>
                </a:moveTo>
                <a:lnTo>
                  <a:pt x="324" y="79"/>
                </a:lnTo>
                <a:lnTo>
                  <a:pt x="324" y="424"/>
                </a:lnTo>
                <a:lnTo>
                  <a:pt x="0" y="424"/>
                </a:lnTo>
                <a:lnTo>
                  <a:pt x="0" y="0"/>
                </a:lnTo>
                <a:lnTo>
                  <a:pt x="190" y="0"/>
                </a:lnTo>
                <a:lnTo>
                  <a:pt x="190" y="79"/>
                </a:lnTo>
              </a:path>
            </a:pathLst>
          </a:custGeom>
          <a:solidFill>
            <a:srgbClr val="FDFFB9"/>
          </a:solidFill>
          <a:ln w="12700" cap="rnd">
            <a:solidFill>
              <a:srgbClr val="000000"/>
            </a:solidFill>
            <a:round/>
            <a:headEnd/>
            <a:tailEnd/>
          </a:ln>
        </p:spPr>
        <p:txBody>
          <a:bodyPr/>
          <a:lstStyle/>
          <a:p>
            <a:endParaRPr lang="en-US"/>
          </a:p>
        </p:txBody>
      </p:sp>
      <p:sp>
        <p:nvSpPr>
          <p:cNvPr id="8323" name="Freeform 130"/>
          <p:cNvSpPr>
            <a:spLocks/>
          </p:cNvSpPr>
          <p:nvPr/>
        </p:nvSpPr>
        <p:spPr bwMode="auto">
          <a:xfrm>
            <a:off x="2730500" y="2133600"/>
            <a:ext cx="785812" cy="673100"/>
          </a:xfrm>
          <a:custGeom>
            <a:avLst/>
            <a:gdLst>
              <a:gd name="T0" fmla="*/ 2147483647 w 491"/>
              <a:gd name="T1" fmla="*/ 0 h 383"/>
              <a:gd name="T2" fmla="*/ 2147483647 w 491"/>
              <a:gd name="T3" fmla="*/ 2147483647 h 383"/>
              <a:gd name="T4" fmla="*/ 2147483647 w 491"/>
              <a:gd name="T5" fmla="*/ 2147483647 h 383"/>
              <a:gd name="T6" fmla="*/ 2147483647 w 491"/>
              <a:gd name="T7" fmla="*/ 2147483647 h 383"/>
              <a:gd name="T8" fmla="*/ 2147483647 w 491"/>
              <a:gd name="T9" fmla="*/ 2147483647 h 383"/>
              <a:gd name="T10" fmla="*/ 2147483647 w 491"/>
              <a:gd name="T11" fmla="*/ 2147483647 h 383"/>
              <a:gd name="T12" fmla="*/ 2147483647 w 491"/>
              <a:gd name="T13" fmla="*/ 2147483647 h 383"/>
              <a:gd name="T14" fmla="*/ 2147483647 w 491"/>
              <a:gd name="T15" fmla="*/ 2147483647 h 383"/>
              <a:gd name="T16" fmla="*/ 2147483647 w 491"/>
              <a:gd name="T17" fmla="*/ 2147483647 h 383"/>
              <a:gd name="T18" fmla="*/ 2147483647 w 491"/>
              <a:gd name="T19" fmla="*/ 2147483647 h 383"/>
              <a:gd name="T20" fmla="*/ 0 w 491"/>
              <a:gd name="T21" fmla="*/ 2147483647 h 383"/>
              <a:gd name="T22" fmla="*/ 2147483647 w 491"/>
              <a:gd name="T23" fmla="*/ 0 h 38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1"/>
              <a:gd name="T37" fmla="*/ 0 h 383"/>
              <a:gd name="T38" fmla="*/ 491 w 491"/>
              <a:gd name="T39" fmla="*/ 383 h 38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1" h="383">
                <a:moveTo>
                  <a:pt x="30" y="0"/>
                </a:moveTo>
                <a:lnTo>
                  <a:pt x="86" y="2"/>
                </a:lnTo>
                <a:lnTo>
                  <a:pt x="98" y="51"/>
                </a:lnTo>
                <a:lnTo>
                  <a:pt x="306" y="8"/>
                </a:lnTo>
                <a:lnTo>
                  <a:pt x="466" y="8"/>
                </a:lnTo>
                <a:lnTo>
                  <a:pt x="490" y="47"/>
                </a:lnTo>
                <a:lnTo>
                  <a:pt x="457" y="190"/>
                </a:lnTo>
                <a:lnTo>
                  <a:pt x="478" y="197"/>
                </a:lnTo>
                <a:lnTo>
                  <a:pt x="478" y="382"/>
                </a:lnTo>
                <a:lnTo>
                  <a:pt x="13" y="382"/>
                </a:lnTo>
                <a:lnTo>
                  <a:pt x="0" y="300"/>
                </a:lnTo>
                <a:lnTo>
                  <a:pt x="30" y="0"/>
                </a:lnTo>
              </a:path>
            </a:pathLst>
          </a:custGeom>
          <a:solidFill>
            <a:srgbClr val="FCFEB9"/>
          </a:solidFill>
          <a:ln w="12700" cap="rnd">
            <a:solidFill>
              <a:srgbClr val="000000"/>
            </a:solidFill>
            <a:round/>
            <a:headEnd/>
            <a:tailEnd/>
          </a:ln>
        </p:spPr>
        <p:txBody>
          <a:bodyPr/>
          <a:lstStyle/>
          <a:p>
            <a:endParaRPr lang="en-US"/>
          </a:p>
        </p:txBody>
      </p:sp>
      <p:sp>
        <p:nvSpPr>
          <p:cNvPr id="8324" name="Freeform 131"/>
          <p:cNvSpPr>
            <a:spLocks/>
          </p:cNvSpPr>
          <p:nvPr/>
        </p:nvSpPr>
        <p:spPr bwMode="auto">
          <a:xfrm>
            <a:off x="3457575" y="1703387"/>
            <a:ext cx="644525" cy="1109663"/>
          </a:xfrm>
          <a:custGeom>
            <a:avLst/>
            <a:gdLst>
              <a:gd name="T0" fmla="*/ 2147483647 w 402"/>
              <a:gd name="T1" fmla="*/ 0 h 630"/>
              <a:gd name="T2" fmla="*/ 2147483647 w 402"/>
              <a:gd name="T3" fmla="*/ 0 h 630"/>
              <a:gd name="T4" fmla="*/ 2147483647 w 402"/>
              <a:gd name="T5" fmla="*/ 2147483647 h 630"/>
              <a:gd name="T6" fmla="*/ 2147483647 w 402"/>
              <a:gd name="T7" fmla="*/ 2147483647 h 630"/>
              <a:gd name="T8" fmla="*/ 2147483647 w 402"/>
              <a:gd name="T9" fmla="*/ 2147483647 h 630"/>
              <a:gd name="T10" fmla="*/ 2147483647 w 402"/>
              <a:gd name="T11" fmla="*/ 2147483647 h 630"/>
              <a:gd name="T12" fmla="*/ 2147483647 w 402"/>
              <a:gd name="T13" fmla="*/ 2147483647 h 630"/>
              <a:gd name="T14" fmla="*/ 2147483647 w 402"/>
              <a:gd name="T15" fmla="*/ 2147483647 h 630"/>
              <a:gd name="T16" fmla="*/ 2147483647 w 402"/>
              <a:gd name="T17" fmla="*/ 2147483647 h 630"/>
              <a:gd name="T18" fmla="*/ 2147483647 w 402"/>
              <a:gd name="T19" fmla="*/ 2147483647 h 630"/>
              <a:gd name="T20" fmla="*/ 2147483647 w 402"/>
              <a:gd name="T21" fmla="*/ 2147483647 h 630"/>
              <a:gd name="T22" fmla="*/ 2147483647 w 402"/>
              <a:gd name="T23" fmla="*/ 2147483647 h 630"/>
              <a:gd name="T24" fmla="*/ 2147483647 w 402"/>
              <a:gd name="T25" fmla="*/ 2147483647 h 630"/>
              <a:gd name="T26" fmla="*/ 0 w 402"/>
              <a:gd name="T27" fmla="*/ 2147483647 h 630"/>
              <a:gd name="T28" fmla="*/ 2147483647 w 402"/>
              <a:gd name="T29" fmla="*/ 2147483647 h 630"/>
              <a:gd name="T30" fmla="*/ 2147483647 w 402"/>
              <a:gd name="T31" fmla="*/ 2147483647 h 630"/>
              <a:gd name="T32" fmla="*/ 2147483647 w 402"/>
              <a:gd name="T33" fmla="*/ 0 h 6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2"/>
              <a:gd name="T52" fmla="*/ 0 h 630"/>
              <a:gd name="T53" fmla="*/ 402 w 402"/>
              <a:gd name="T54" fmla="*/ 630 h 6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2" h="630">
                <a:moveTo>
                  <a:pt x="11" y="0"/>
                </a:moveTo>
                <a:lnTo>
                  <a:pt x="80" y="0"/>
                </a:lnTo>
                <a:lnTo>
                  <a:pt x="80" y="104"/>
                </a:lnTo>
                <a:lnTo>
                  <a:pt x="199" y="233"/>
                </a:lnTo>
                <a:lnTo>
                  <a:pt x="174" y="290"/>
                </a:lnTo>
                <a:lnTo>
                  <a:pt x="184" y="316"/>
                </a:lnTo>
                <a:lnTo>
                  <a:pt x="229" y="300"/>
                </a:lnTo>
                <a:lnTo>
                  <a:pt x="292" y="413"/>
                </a:lnTo>
                <a:lnTo>
                  <a:pt x="401" y="380"/>
                </a:lnTo>
                <a:lnTo>
                  <a:pt x="401" y="629"/>
                </a:lnTo>
                <a:lnTo>
                  <a:pt x="205" y="629"/>
                </a:lnTo>
                <a:lnTo>
                  <a:pt x="23" y="629"/>
                </a:lnTo>
                <a:lnTo>
                  <a:pt x="23" y="443"/>
                </a:lnTo>
                <a:lnTo>
                  <a:pt x="0" y="439"/>
                </a:lnTo>
                <a:lnTo>
                  <a:pt x="34" y="296"/>
                </a:lnTo>
                <a:lnTo>
                  <a:pt x="11" y="253"/>
                </a:lnTo>
                <a:lnTo>
                  <a:pt x="11" y="0"/>
                </a:lnTo>
              </a:path>
            </a:pathLst>
          </a:custGeom>
          <a:solidFill>
            <a:srgbClr val="FDFFB9"/>
          </a:solidFill>
          <a:ln w="12700" cap="rnd">
            <a:solidFill>
              <a:srgbClr val="000000"/>
            </a:solidFill>
            <a:round/>
            <a:headEnd/>
            <a:tailEnd/>
          </a:ln>
        </p:spPr>
        <p:txBody>
          <a:bodyPr/>
          <a:lstStyle/>
          <a:p>
            <a:endParaRPr lang="en-US"/>
          </a:p>
        </p:txBody>
      </p:sp>
      <p:sp>
        <p:nvSpPr>
          <p:cNvPr id="8325" name="Freeform 132"/>
          <p:cNvSpPr>
            <a:spLocks/>
          </p:cNvSpPr>
          <p:nvPr/>
        </p:nvSpPr>
        <p:spPr bwMode="auto">
          <a:xfrm>
            <a:off x="3165474" y="2805112"/>
            <a:ext cx="601663" cy="1092200"/>
          </a:xfrm>
          <a:custGeom>
            <a:avLst/>
            <a:gdLst>
              <a:gd name="T0" fmla="*/ 0 w 376"/>
              <a:gd name="T1" fmla="*/ 0 h 621"/>
              <a:gd name="T2" fmla="*/ 2147483647 w 376"/>
              <a:gd name="T3" fmla="*/ 0 h 621"/>
              <a:gd name="T4" fmla="*/ 2147483647 w 376"/>
              <a:gd name="T5" fmla="*/ 2147483647 h 621"/>
              <a:gd name="T6" fmla="*/ 2147483647 w 376"/>
              <a:gd name="T7" fmla="*/ 2147483647 h 621"/>
              <a:gd name="T8" fmla="*/ 2147483647 w 376"/>
              <a:gd name="T9" fmla="*/ 2147483647 h 621"/>
              <a:gd name="T10" fmla="*/ 2147483647 w 376"/>
              <a:gd name="T11" fmla="*/ 2147483647 h 621"/>
              <a:gd name="T12" fmla="*/ 0 w 376"/>
              <a:gd name="T13" fmla="*/ 2147483647 h 621"/>
              <a:gd name="T14" fmla="*/ 0 w 376"/>
              <a:gd name="T15" fmla="*/ 0 h 621"/>
              <a:gd name="T16" fmla="*/ 0 60000 65536"/>
              <a:gd name="T17" fmla="*/ 0 60000 65536"/>
              <a:gd name="T18" fmla="*/ 0 60000 65536"/>
              <a:gd name="T19" fmla="*/ 0 60000 65536"/>
              <a:gd name="T20" fmla="*/ 0 60000 65536"/>
              <a:gd name="T21" fmla="*/ 0 60000 65536"/>
              <a:gd name="T22" fmla="*/ 0 60000 65536"/>
              <a:gd name="T23" fmla="*/ 0 60000 65536"/>
              <a:gd name="T24" fmla="*/ 0 w 376"/>
              <a:gd name="T25" fmla="*/ 0 h 621"/>
              <a:gd name="T26" fmla="*/ 376 w 376"/>
              <a:gd name="T27" fmla="*/ 621 h 6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6" h="621">
                <a:moveTo>
                  <a:pt x="0" y="0"/>
                </a:moveTo>
                <a:lnTo>
                  <a:pt x="375" y="0"/>
                </a:lnTo>
                <a:lnTo>
                  <a:pt x="375" y="422"/>
                </a:lnTo>
                <a:lnTo>
                  <a:pt x="375" y="516"/>
                </a:lnTo>
                <a:lnTo>
                  <a:pt x="333" y="506"/>
                </a:lnTo>
                <a:lnTo>
                  <a:pt x="352" y="620"/>
                </a:lnTo>
                <a:lnTo>
                  <a:pt x="0" y="261"/>
                </a:lnTo>
                <a:lnTo>
                  <a:pt x="0" y="0"/>
                </a:lnTo>
              </a:path>
            </a:pathLst>
          </a:custGeom>
          <a:solidFill>
            <a:srgbClr val="FDFFB9"/>
          </a:solidFill>
          <a:ln w="12700" cap="rnd">
            <a:solidFill>
              <a:srgbClr val="000000"/>
            </a:solidFill>
            <a:round/>
            <a:headEnd/>
            <a:tailEnd/>
          </a:ln>
        </p:spPr>
        <p:txBody>
          <a:bodyPr/>
          <a:lstStyle/>
          <a:p>
            <a:endParaRPr lang="en-US"/>
          </a:p>
        </p:txBody>
      </p:sp>
      <p:sp>
        <p:nvSpPr>
          <p:cNvPr id="8326" name="Freeform 133"/>
          <p:cNvSpPr>
            <a:spLocks/>
          </p:cNvSpPr>
          <p:nvPr/>
        </p:nvSpPr>
        <p:spPr bwMode="auto">
          <a:xfrm>
            <a:off x="3727450" y="3551237"/>
            <a:ext cx="587375" cy="847725"/>
          </a:xfrm>
          <a:custGeom>
            <a:avLst/>
            <a:gdLst>
              <a:gd name="T0" fmla="*/ 2147483647 w 367"/>
              <a:gd name="T1" fmla="*/ 0 h 482"/>
              <a:gd name="T2" fmla="*/ 2147483647 w 367"/>
              <a:gd name="T3" fmla="*/ 0 h 482"/>
              <a:gd name="T4" fmla="*/ 2147483647 w 367"/>
              <a:gd name="T5" fmla="*/ 2147483647 h 482"/>
              <a:gd name="T6" fmla="*/ 2147483647 w 367"/>
              <a:gd name="T7" fmla="*/ 2147483647 h 482"/>
              <a:gd name="T8" fmla="*/ 2147483647 w 367"/>
              <a:gd name="T9" fmla="*/ 2147483647 h 482"/>
              <a:gd name="T10" fmla="*/ 2147483647 w 367"/>
              <a:gd name="T11" fmla="*/ 2147483647 h 482"/>
              <a:gd name="T12" fmla="*/ 2147483647 w 367"/>
              <a:gd name="T13" fmla="*/ 2147483647 h 482"/>
              <a:gd name="T14" fmla="*/ 2147483647 w 367"/>
              <a:gd name="T15" fmla="*/ 2147483647 h 482"/>
              <a:gd name="T16" fmla="*/ 0 w 367"/>
              <a:gd name="T17" fmla="*/ 2147483647 h 482"/>
              <a:gd name="T18" fmla="*/ 2147483647 w 367"/>
              <a:gd name="T19" fmla="*/ 2147483647 h 482"/>
              <a:gd name="T20" fmla="*/ 2147483647 w 367"/>
              <a:gd name="T21" fmla="*/ 0 h 4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7"/>
              <a:gd name="T34" fmla="*/ 0 h 482"/>
              <a:gd name="T35" fmla="*/ 367 w 367"/>
              <a:gd name="T36" fmla="*/ 482 h 4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7" h="482">
                <a:moveTo>
                  <a:pt x="39" y="0"/>
                </a:moveTo>
                <a:lnTo>
                  <a:pt x="366" y="0"/>
                </a:lnTo>
                <a:lnTo>
                  <a:pt x="366" y="481"/>
                </a:lnTo>
                <a:lnTo>
                  <a:pt x="252" y="481"/>
                </a:lnTo>
                <a:lnTo>
                  <a:pt x="35" y="375"/>
                </a:lnTo>
                <a:lnTo>
                  <a:pt x="35" y="341"/>
                </a:lnTo>
                <a:lnTo>
                  <a:pt x="49" y="238"/>
                </a:lnTo>
                <a:lnTo>
                  <a:pt x="15" y="190"/>
                </a:lnTo>
                <a:lnTo>
                  <a:pt x="0" y="82"/>
                </a:lnTo>
                <a:lnTo>
                  <a:pt x="39" y="92"/>
                </a:lnTo>
                <a:lnTo>
                  <a:pt x="39" y="0"/>
                </a:lnTo>
              </a:path>
            </a:pathLst>
          </a:custGeom>
          <a:solidFill>
            <a:srgbClr val="FCFEB9"/>
          </a:solidFill>
          <a:ln w="12700" cap="rnd">
            <a:solidFill>
              <a:srgbClr val="000000"/>
            </a:solidFill>
            <a:round/>
            <a:headEnd/>
            <a:tailEnd/>
          </a:ln>
        </p:spPr>
        <p:txBody>
          <a:bodyPr/>
          <a:lstStyle/>
          <a:p>
            <a:endParaRPr lang="en-US"/>
          </a:p>
        </p:txBody>
      </p:sp>
      <p:sp>
        <p:nvSpPr>
          <p:cNvPr id="8327" name="Freeform 134"/>
          <p:cNvSpPr>
            <a:spLocks/>
          </p:cNvSpPr>
          <p:nvPr/>
        </p:nvSpPr>
        <p:spPr bwMode="auto">
          <a:xfrm>
            <a:off x="2725737" y="2801937"/>
            <a:ext cx="1079500" cy="1354138"/>
          </a:xfrm>
          <a:custGeom>
            <a:avLst/>
            <a:gdLst>
              <a:gd name="T0" fmla="*/ 2147483647 w 675"/>
              <a:gd name="T1" fmla="*/ 0 h 770"/>
              <a:gd name="T2" fmla="*/ 2147483647 w 675"/>
              <a:gd name="T3" fmla="*/ 0 h 770"/>
              <a:gd name="T4" fmla="*/ 2147483647 w 675"/>
              <a:gd name="T5" fmla="*/ 2147483647 h 770"/>
              <a:gd name="T6" fmla="*/ 2147483647 w 675"/>
              <a:gd name="T7" fmla="*/ 2147483647 h 770"/>
              <a:gd name="T8" fmla="*/ 2147483647 w 675"/>
              <a:gd name="T9" fmla="*/ 2147483647 h 770"/>
              <a:gd name="T10" fmla="*/ 2147483647 w 675"/>
              <a:gd name="T11" fmla="*/ 2147483647 h 770"/>
              <a:gd name="T12" fmla="*/ 2147483647 w 675"/>
              <a:gd name="T13" fmla="*/ 2147483647 h 770"/>
              <a:gd name="T14" fmla="*/ 2147483647 w 675"/>
              <a:gd name="T15" fmla="*/ 2147483647 h 770"/>
              <a:gd name="T16" fmla="*/ 2147483647 w 675"/>
              <a:gd name="T17" fmla="*/ 2147483647 h 770"/>
              <a:gd name="T18" fmla="*/ 2147483647 w 675"/>
              <a:gd name="T19" fmla="*/ 2147483647 h 770"/>
              <a:gd name="T20" fmla="*/ 2147483647 w 675"/>
              <a:gd name="T21" fmla="*/ 2147483647 h 770"/>
              <a:gd name="T22" fmla="*/ 2147483647 w 675"/>
              <a:gd name="T23" fmla="*/ 2147483647 h 770"/>
              <a:gd name="T24" fmla="*/ 0 w 675"/>
              <a:gd name="T25" fmla="*/ 2147483647 h 770"/>
              <a:gd name="T26" fmla="*/ 2147483647 w 675"/>
              <a:gd name="T27" fmla="*/ 0 h 7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5"/>
              <a:gd name="T43" fmla="*/ 0 h 770"/>
              <a:gd name="T44" fmla="*/ 675 w 675"/>
              <a:gd name="T45" fmla="*/ 770 h 7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5" h="770">
                <a:moveTo>
                  <a:pt x="15" y="0"/>
                </a:moveTo>
                <a:lnTo>
                  <a:pt x="291" y="0"/>
                </a:lnTo>
                <a:lnTo>
                  <a:pt x="291" y="261"/>
                </a:lnTo>
                <a:lnTo>
                  <a:pt x="643" y="622"/>
                </a:lnTo>
                <a:lnTo>
                  <a:pt x="674" y="664"/>
                </a:lnTo>
                <a:lnTo>
                  <a:pt x="658" y="769"/>
                </a:lnTo>
                <a:lnTo>
                  <a:pt x="482" y="769"/>
                </a:lnTo>
                <a:lnTo>
                  <a:pt x="325" y="639"/>
                </a:lnTo>
                <a:lnTo>
                  <a:pt x="269" y="639"/>
                </a:lnTo>
                <a:lnTo>
                  <a:pt x="136" y="398"/>
                </a:lnTo>
                <a:lnTo>
                  <a:pt x="42" y="249"/>
                </a:lnTo>
                <a:lnTo>
                  <a:pt x="54" y="192"/>
                </a:lnTo>
                <a:lnTo>
                  <a:pt x="0" y="116"/>
                </a:lnTo>
                <a:lnTo>
                  <a:pt x="15" y="0"/>
                </a:lnTo>
              </a:path>
            </a:pathLst>
          </a:custGeom>
          <a:solidFill>
            <a:srgbClr val="FCFEB9"/>
          </a:solidFill>
          <a:ln w="12700" cap="rnd">
            <a:solidFill>
              <a:srgbClr val="000000"/>
            </a:solidFill>
            <a:round/>
            <a:headEnd/>
            <a:tailEnd/>
          </a:ln>
        </p:spPr>
        <p:txBody>
          <a:bodyPr/>
          <a:lstStyle/>
          <a:p>
            <a:endParaRPr lang="en-US"/>
          </a:p>
        </p:txBody>
      </p:sp>
      <p:sp>
        <p:nvSpPr>
          <p:cNvPr id="8328" name="Freeform 135"/>
          <p:cNvSpPr>
            <a:spLocks/>
          </p:cNvSpPr>
          <p:nvPr/>
        </p:nvSpPr>
        <p:spPr bwMode="auto">
          <a:xfrm>
            <a:off x="2728912" y="1860550"/>
            <a:ext cx="58738" cy="450850"/>
          </a:xfrm>
          <a:custGeom>
            <a:avLst/>
            <a:gdLst>
              <a:gd name="T0" fmla="*/ 0 w 37"/>
              <a:gd name="T1" fmla="*/ 0 h 256"/>
              <a:gd name="T2" fmla="*/ 2147483647 w 37"/>
              <a:gd name="T3" fmla="*/ 2147483647 h 256"/>
              <a:gd name="T4" fmla="*/ 2147483647 w 37"/>
              <a:gd name="T5" fmla="*/ 2147483647 h 256"/>
              <a:gd name="T6" fmla="*/ 0 w 37"/>
              <a:gd name="T7" fmla="*/ 2147483647 h 256"/>
              <a:gd name="T8" fmla="*/ 0 w 37"/>
              <a:gd name="T9" fmla="*/ 0 h 256"/>
              <a:gd name="T10" fmla="*/ 0 60000 65536"/>
              <a:gd name="T11" fmla="*/ 0 60000 65536"/>
              <a:gd name="T12" fmla="*/ 0 60000 65536"/>
              <a:gd name="T13" fmla="*/ 0 60000 65536"/>
              <a:gd name="T14" fmla="*/ 0 60000 65536"/>
              <a:gd name="T15" fmla="*/ 0 w 37"/>
              <a:gd name="T16" fmla="*/ 0 h 256"/>
              <a:gd name="T17" fmla="*/ 37 w 37"/>
              <a:gd name="T18" fmla="*/ 256 h 256"/>
            </a:gdLst>
            <a:ahLst/>
            <a:cxnLst>
              <a:cxn ang="T10">
                <a:pos x="T0" y="T1"/>
              </a:cxn>
              <a:cxn ang="T11">
                <a:pos x="T2" y="T3"/>
              </a:cxn>
              <a:cxn ang="T12">
                <a:pos x="T4" y="T5"/>
              </a:cxn>
              <a:cxn ang="T13">
                <a:pos x="T6" y="T7"/>
              </a:cxn>
              <a:cxn ang="T14">
                <a:pos x="T8" y="T9"/>
              </a:cxn>
            </a:cxnLst>
            <a:rect l="T15" t="T16" r="T17" b="T18"/>
            <a:pathLst>
              <a:path w="37" h="256">
                <a:moveTo>
                  <a:pt x="0" y="0"/>
                </a:moveTo>
                <a:lnTo>
                  <a:pt x="36" y="156"/>
                </a:lnTo>
                <a:lnTo>
                  <a:pt x="24" y="255"/>
                </a:lnTo>
                <a:lnTo>
                  <a:pt x="0" y="154"/>
                </a:lnTo>
                <a:lnTo>
                  <a:pt x="0" y="0"/>
                </a:lnTo>
              </a:path>
            </a:pathLst>
          </a:custGeom>
          <a:solidFill>
            <a:srgbClr val="676767"/>
          </a:solidFill>
          <a:ln w="12700" cap="rnd">
            <a:solidFill>
              <a:srgbClr val="000000"/>
            </a:solidFill>
            <a:round/>
            <a:headEnd/>
            <a:tailEnd/>
          </a:ln>
        </p:spPr>
        <p:txBody>
          <a:bodyPr/>
          <a:lstStyle/>
          <a:p>
            <a:endParaRPr lang="en-US"/>
          </a:p>
        </p:txBody>
      </p:sp>
      <p:sp>
        <p:nvSpPr>
          <p:cNvPr id="8329" name="Freeform 136"/>
          <p:cNvSpPr>
            <a:spLocks/>
          </p:cNvSpPr>
          <p:nvPr/>
        </p:nvSpPr>
        <p:spPr bwMode="auto">
          <a:xfrm>
            <a:off x="5995987" y="2024062"/>
            <a:ext cx="614363" cy="708025"/>
          </a:xfrm>
          <a:custGeom>
            <a:avLst/>
            <a:gdLst>
              <a:gd name="T0" fmla="*/ 2147483647 w 384"/>
              <a:gd name="T1" fmla="*/ 2147483647 h 402"/>
              <a:gd name="T2" fmla="*/ 2147483647 w 384"/>
              <a:gd name="T3" fmla="*/ 0 h 402"/>
              <a:gd name="T4" fmla="*/ 2147483647 w 384"/>
              <a:gd name="T5" fmla="*/ 2147483647 h 402"/>
              <a:gd name="T6" fmla="*/ 2147483647 w 384"/>
              <a:gd name="T7" fmla="*/ 2147483647 h 402"/>
              <a:gd name="T8" fmla="*/ 2147483647 w 384"/>
              <a:gd name="T9" fmla="*/ 2147483647 h 402"/>
              <a:gd name="T10" fmla="*/ 2147483647 w 384"/>
              <a:gd name="T11" fmla="*/ 2147483647 h 402"/>
              <a:gd name="T12" fmla="*/ 2147483647 w 384"/>
              <a:gd name="T13" fmla="*/ 2147483647 h 402"/>
              <a:gd name="T14" fmla="*/ 2147483647 w 384"/>
              <a:gd name="T15" fmla="*/ 2147483647 h 402"/>
              <a:gd name="T16" fmla="*/ 2147483647 w 384"/>
              <a:gd name="T17" fmla="*/ 2147483647 h 402"/>
              <a:gd name="T18" fmla="*/ 2147483647 w 384"/>
              <a:gd name="T19" fmla="*/ 2147483647 h 402"/>
              <a:gd name="T20" fmla="*/ 2147483647 w 384"/>
              <a:gd name="T21" fmla="*/ 2147483647 h 402"/>
              <a:gd name="T22" fmla="*/ 2147483647 w 384"/>
              <a:gd name="T23" fmla="*/ 2147483647 h 402"/>
              <a:gd name="T24" fmla="*/ 2147483647 w 384"/>
              <a:gd name="T25" fmla="*/ 2147483647 h 402"/>
              <a:gd name="T26" fmla="*/ 2147483647 w 384"/>
              <a:gd name="T27" fmla="*/ 2147483647 h 402"/>
              <a:gd name="T28" fmla="*/ 2147483647 w 384"/>
              <a:gd name="T29" fmla="*/ 2147483647 h 402"/>
              <a:gd name="T30" fmla="*/ 0 w 384"/>
              <a:gd name="T31" fmla="*/ 2147483647 h 402"/>
              <a:gd name="T32" fmla="*/ 0 w 384"/>
              <a:gd name="T33" fmla="*/ 2147483647 h 402"/>
              <a:gd name="T34" fmla="*/ 2147483647 w 384"/>
              <a:gd name="T35" fmla="*/ 2147483647 h 4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4"/>
              <a:gd name="T55" fmla="*/ 0 h 402"/>
              <a:gd name="T56" fmla="*/ 384 w 384"/>
              <a:gd name="T57" fmla="*/ 402 h 4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4" h="402">
                <a:moveTo>
                  <a:pt x="24" y="29"/>
                </a:moveTo>
                <a:lnTo>
                  <a:pt x="121" y="0"/>
                </a:lnTo>
                <a:lnTo>
                  <a:pt x="141" y="37"/>
                </a:lnTo>
                <a:lnTo>
                  <a:pt x="272" y="104"/>
                </a:lnTo>
                <a:lnTo>
                  <a:pt x="302" y="142"/>
                </a:lnTo>
                <a:lnTo>
                  <a:pt x="312" y="179"/>
                </a:lnTo>
                <a:lnTo>
                  <a:pt x="363" y="170"/>
                </a:lnTo>
                <a:lnTo>
                  <a:pt x="383" y="187"/>
                </a:lnTo>
                <a:lnTo>
                  <a:pt x="340" y="250"/>
                </a:lnTo>
                <a:lnTo>
                  <a:pt x="318" y="401"/>
                </a:lnTo>
                <a:lnTo>
                  <a:pt x="148" y="401"/>
                </a:lnTo>
                <a:lnTo>
                  <a:pt x="116" y="373"/>
                </a:lnTo>
                <a:lnTo>
                  <a:pt x="117" y="337"/>
                </a:lnTo>
                <a:lnTo>
                  <a:pt x="104" y="304"/>
                </a:lnTo>
                <a:lnTo>
                  <a:pt x="100" y="270"/>
                </a:lnTo>
                <a:lnTo>
                  <a:pt x="0" y="197"/>
                </a:lnTo>
                <a:lnTo>
                  <a:pt x="0" y="122"/>
                </a:lnTo>
                <a:lnTo>
                  <a:pt x="24" y="29"/>
                </a:lnTo>
              </a:path>
            </a:pathLst>
          </a:custGeom>
          <a:solidFill>
            <a:srgbClr val="FDFFB9"/>
          </a:solidFill>
          <a:ln w="12700" cap="rnd">
            <a:solidFill>
              <a:srgbClr val="000000"/>
            </a:solidFill>
            <a:round/>
            <a:headEnd/>
            <a:tailEnd/>
          </a:ln>
        </p:spPr>
        <p:txBody>
          <a:bodyPr/>
          <a:lstStyle/>
          <a:p>
            <a:endParaRPr lang="en-US"/>
          </a:p>
        </p:txBody>
      </p:sp>
      <p:sp>
        <p:nvSpPr>
          <p:cNvPr id="8330" name="Rectangle 137"/>
          <p:cNvSpPr>
            <a:spLocks noChangeArrowheads="1"/>
          </p:cNvSpPr>
          <p:nvPr/>
        </p:nvSpPr>
        <p:spPr bwMode="auto">
          <a:xfrm>
            <a:off x="5613400" y="2674937"/>
            <a:ext cx="446087" cy="117475"/>
          </a:xfrm>
          <a:prstGeom prst="rect">
            <a:avLst/>
          </a:prstGeom>
          <a:solidFill>
            <a:srgbClr val="FCFEB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331" name="Freeform 138"/>
          <p:cNvSpPr>
            <a:spLocks/>
          </p:cNvSpPr>
          <p:nvPr/>
        </p:nvSpPr>
        <p:spPr bwMode="auto">
          <a:xfrm>
            <a:off x="5667375" y="3000375"/>
            <a:ext cx="720725" cy="698500"/>
          </a:xfrm>
          <a:custGeom>
            <a:avLst/>
            <a:gdLst>
              <a:gd name="T0" fmla="*/ 0 w 450"/>
              <a:gd name="T1" fmla="*/ 0 h 397"/>
              <a:gd name="T2" fmla="*/ 2147483647 w 450"/>
              <a:gd name="T3" fmla="*/ 0 h 397"/>
              <a:gd name="T4" fmla="*/ 2147483647 w 450"/>
              <a:gd name="T5" fmla="*/ 2147483647 h 397"/>
              <a:gd name="T6" fmla="*/ 2147483647 w 450"/>
              <a:gd name="T7" fmla="*/ 2147483647 h 397"/>
              <a:gd name="T8" fmla="*/ 2147483647 w 450"/>
              <a:gd name="T9" fmla="*/ 2147483647 h 397"/>
              <a:gd name="T10" fmla="*/ 2147483647 w 450"/>
              <a:gd name="T11" fmla="*/ 2147483647 h 397"/>
              <a:gd name="T12" fmla="*/ 2147483647 w 450"/>
              <a:gd name="T13" fmla="*/ 2147483647 h 397"/>
              <a:gd name="T14" fmla="*/ 2147483647 w 450"/>
              <a:gd name="T15" fmla="*/ 2147483647 h 397"/>
              <a:gd name="T16" fmla="*/ 2147483647 w 450"/>
              <a:gd name="T17" fmla="*/ 2147483647 h 397"/>
              <a:gd name="T18" fmla="*/ 2147483647 w 450"/>
              <a:gd name="T19" fmla="*/ 2147483647 h 397"/>
              <a:gd name="T20" fmla="*/ 2147483647 w 450"/>
              <a:gd name="T21" fmla="*/ 2147483647 h 397"/>
              <a:gd name="T22" fmla="*/ 2147483647 w 450"/>
              <a:gd name="T23" fmla="*/ 2147483647 h 397"/>
              <a:gd name="T24" fmla="*/ 2147483647 w 450"/>
              <a:gd name="T25" fmla="*/ 2147483647 h 397"/>
              <a:gd name="T26" fmla="*/ 2147483647 w 450"/>
              <a:gd name="T27" fmla="*/ 2147483647 h 397"/>
              <a:gd name="T28" fmla="*/ 2147483647 w 450"/>
              <a:gd name="T29" fmla="*/ 2147483647 h 397"/>
              <a:gd name="T30" fmla="*/ 2147483647 w 450"/>
              <a:gd name="T31" fmla="*/ 2147483647 h 397"/>
              <a:gd name="T32" fmla="*/ 0 w 450"/>
              <a:gd name="T33" fmla="*/ 0 h 39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397"/>
              <a:gd name="T53" fmla="*/ 450 w 450"/>
              <a:gd name="T54" fmla="*/ 397 h 39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397">
                <a:moveTo>
                  <a:pt x="0" y="0"/>
                </a:moveTo>
                <a:lnTo>
                  <a:pt x="296" y="0"/>
                </a:lnTo>
                <a:lnTo>
                  <a:pt x="292" y="53"/>
                </a:lnTo>
                <a:lnTo>
                  <a:pt x="346" y="148"/>
                </a:lnTo>
                <a:lnTo>
                  <a:pt x="372" y="165"/>
                </a:lnTo>
                <a:lnTo>
                  <a:pt x="356" y="193"/>
                </a:lnTo>
                <a:lnTo>
                  <a:pt x="419" y="292"/>
                </a:lnTo>
                <a:lnTo>
                  <a:pt x="449" y="301"/>
                </a:lnTo>
                <a:lnTo>
                  <a:pt x="410" y="396"/>
                </a:lnTo>
                <a:lnTo>
                  <a:pt x="370" y="396"/>
                </a:lnTo>
                <a:lnTo>
                  <a:pt x="382" y="354"/>
                </a:lnTo>
                <a:lnTo>
                  <a:pt x="85" y="354"/>
                </a:lnTo>
                <a:lnTo>
                  <a:pt x="70" y="311"/>
                </a:lnTo>
                <a:lnTo>
                  <a:pt x="70" y="126"/>
                </a:lnTo>
                <a:lnTo>
                  <a:pt x="38" y="97"/>
                </a:lnTo>
                <a:lnTo>
                  <a:pt x="59" y="75"/>
                </a:lnTo>
                <a:lnTo>
                  <a:pt x="0" y="0"/>
                </a:lnTo>
              </a:path>
            </a:pathLst>
          </a:custGeom>
          <a:solidFill>
            <a:srgbClr val="FDFFB9"/>
          </a:solidFill>
          <a:ln w="12700" cap="rnd">
            <a:solidFill>
              <a:srgbClr val="232323"/>
            </a:solidFill>
            <a:round/>
            <a:headEnd/>
            <a:tailEnd/>
          </a:ln>
        </p:spPr>
        <p:txBody>
          <a:bodyPr/>
          <a:lstStyle/>
          <a:p>
            <a:endParaRPr lang="en-US"/>
          </a:p>
        </p:txBody>
      </p:sp>
      <p:sp>
        <p:nvSpPr>
          <p:cNvPr id="8332" name="Freeform 139"/>
          <p:cNvSpPr>
            <a:spLocks/>
          </p:cNvSpPr>
          <p:nvPr/>
        </p:nvSpPr>
        <p:spPr bwMode="auto">
          <a:xfrm>
            <a:off x="4522787" y="3695700"/>
            <a:ext cx="1411288" cy="1409700"/>
          </a:xfrm>
          <a:custGeom>
            <a:avLst/>
            <a:gdLst>
              <a:gd name="T0" fmla="*/ 2147483647 w 882"/>
              <a:gd name="T1" fmla="*/ 0 h 801"/>
              <a:gd name="T2" fmla="*/ 2147483647 w 882"/>
              <a:gd name="T3" fmla="*/ 0 h 801"/>
              <a:gd name="T4" fmla="*/ 2147483647 w 882"/>
              <a:gd name="T5" fmla="*/ 2147483647 h 801"/>
              <a:gd name="T6" fmla="*/ 2147483647 w 882"/>
              <a:gd name="T7" fmla="*/ 2147483647 h 801"/>
              <a:gd name="T8" fmla="*/ 2147483647 w 882"/>
              <a:gd name="T9" fmla="*/ 2147483647 h 801"/>
              <a:gd name="T10" fmla="*/ 2147483647 w 882"/>
              <a:gd name="T11" fmla="*/ 2147483647 h 801"/>
              <a:gd name="T12" fmla="*/ 2147483647 w 882"/>
              <a:gd name="T13" fmla="*/ 2147483647 h 801"/>
              <a:gd name="T14" fmla="*/ 2147483647 w 882"/>
              <a:gd name="T15" fmla="*/ 2147483647 h 801"/>
              <a:gd name="T16" fmla="*/ 2147483647 w 882"/>
              <a:gd name="T17" fmla="*/ 2147483647 h 801"/>
              <a:gd name="T18" fmla="*/ 2147483647 w 882"/>
              <a:gd name="T19" fmla="*/ 2147483647 h 801"/>
              <a:gd name="T20" fmla="*/ 2147483647 w 882"/>
              <a:gd name="T21" fmla="*/ 2147483647 h 801"/>
              <a:gd name="T22" fmla="*/ 2147483647 w 882"/>
              <a:gd name="T23" fmla="*/ 2147483647 h 801"/>
              <a:gd name="T24" fmla="*/ 2147483647 w 882"/>
              <a:gd name="T25" fmla="*/ 2147483647 h 801"/>
              <a:gd name="T26" fmla="*/ 2147483647 w 882"/>
              <a:gd name="T27" fmla="*/ 2147483647 h 801"/>
              <a:gd name="T28" fmla="*/ 2147483647 w 882"/>
              <a:gd name="T29" fmla="*/ 2147483647 h 801"/>
              <a:gd name="T30" fmla="*/ 2147483647 w 882"/>
              <a:gd name="T31" fmla="*/ 2147483647 h 801"/>
              <a:gd name="T32" fmla="*/ 2147483647 w 882"/>
              <a:gd name="T33" fmla="*/ 2147483647 h 801"/>
              <a:gd name="T34" fmla="*/ 2147483647 w 882"/>
              <a:gd name="T35" fmla="*/ 2147483647 h 801"/>
              <a:gd name="T36" fmla="*/ 2147483647 w 882"/>
              <a:gd name="T37" fmla="*/ 2147483647 h 801"/>
              <a:gd name="T38" fmla="*/ 2147483647 w 882"/>
              <a:gd name="T39" fmla="*/ 2147483647 h 801"/>
              <a:gd name="T40" fmla="*/ 0 w 882"/>
              <a:gd name="T41" fmla="*/ 2147483647 h 801"/>
              <a:gd name="T42" fmla="*/ 2147483647 w 882"/>
              <a:gd name="T43" fmla="*/ 2147483647 h 801"/>
              <a:gd name="T44" fmla="*/ 2147483647 w 882"/>
              <a:gd name="T45" fmla="*/ 0 h 80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82"/>
              <a:gd name="T70" fmla="*/ 0 h 801"/>
              <a:gd name="T71" fmla="*/ 882 w 882"/>
              <a:gd name="T72" fmla="*/ 801 h 80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82" h="801">
                <a:moveTo>
                  <a:pt x="244" y="0"/>
                </a:moveTo>
                <a:lnTo>
                  <a:pt x="437" y="0"/>
                </a:lnTo>
                <a:lnTo>
                  <a:pt x="437" y="143"/>
                </a:lnTo>
                <a:lnTo>
                  <a:pt x="673" y="194"/>
                </a:lnTo>
                <a:lnTo>
                  <a:pt x="712" y="188"/>
                </a:lnTo>
                <a:lnTo>
                  <a:pt x="807" y="211"/>
                </a:lnTo>
                <a:lnTo>
                  <a:pt x="840" y="217"/>
                </a:lnTo>
                <a:lnTo>
                  <a:pt x="838" y="360"/>
                </a:lnTo>
                <a:lnTo>
                  <a:pt x="881" y="460"/>
                </a:lnTo>
                <a:lnTo>
                  <a:pt x="855" y="509"/>
                </a:lnTo>
                <a:lnTo>
                  <a:pt x="777" y="529"/>
                </a:lnTo>
                <a:lnTo>
                  <a:pt x="654" y="632"/>
                </a:lnTo>
                <a:lnTo>
                  <a:pt x="624" y="714"/>
                </a:lnTo>
                <a:lnTo>
                  <a:pt x="639" y="800"/>
                </a:lnTo>
                <a:lnTo>
                  <a:pt x="481" y="743"/>
                </a:lnTo>
                <a:lnTo>
                  <a:pt x="378" y="567"/>
                </a:lnTo>
                <a:lnTo>
                  <a:pt x="298" y="541"/>
                </a:lnTo>
                <a:lnTo>
                  <a:pt x="252" y="589"/>
                </a:lnTo>
                <a:lnTo>
                  <a:pt x="189" y="551"/>
                </a:lnTo>
                <a:lnTo>
                  <a:pt x="130" y="442"/>
                </a:lnTo>
                <a:lnTo>
                  <a:pt x="0" y="329"/>
                </a:lnTo>
                <a:lnTo>
                  <a:pt x="244" y="329"/>
                </a:lnTo>
                <a:lnTo>
                  <a:pt x="244" y="0"/>
                </a:lnTo>
              </a:path>
            </a:pathLst>
          </a:custGeom>
          <a:solidFill>
            <a:srgbClr val="FCFEB9"/>
          </a:solidFill>
          <a:ln w="12700" cap="rnd">
            <a:solidFill>
              <a:srgbClr val="000000"/>
            </a:solidFill>
            <a:round/>
            <a:headEnd/>
            <a:tailEnd/>
          </a:ln>
        </p:spPr>
        <p:txBody>
          <a:bodyPr/>
          <a:lstStyle/>
          <a:p>
            <a:endParaRPr lang="en-US"/>
          </a:p>
        </p:txBody>
      </p:sp>
      <p:sp>
        <p:nvSpPr>
          <p:cNvPr id="8333" name="Freeform 140"/>
          <p:cNvSpPr>
            <a:spLocks/>
          </p:cNvSpPr>
          <p:nvPr/>
        </p:nvSpPr>
        <p:spPr bwMode="auto">
          <a:xfrm>
            <a:off x="4313237" y="3538537"/>
            <a:ext cx="606425" cy="857250"/>
          </a:xfrm>
          <a:custGeom>
            <a:avLst/>
            <a:gdLst>
              <a:gd name="T0" fmla="*/ 0 w 379"/>
              <a:gd name="T1" fmla="*/ 0 h 487"/>
              <a:gd name="T2" fmla="*/ 2147483647 w 379"/>
              <a:gd name="T3" fmla="*/ 0 h 487"/>
              <a:gd name="T4" fmla="*/ 2147483647 w 379"/>
              <a:gd name="T5" fmla="*/ 2147483647 h 487"/>
              <a:gd name="T6" fmla="*/ 2147483647 w 379"/>
              <a:gd name="T7" fmla="*/ 2147483647 h 487"/>
              <a:gd name="T8" fmla="*/ 2147483647 w 379"/>
              <a:gd name="T9" fmla="*/ 2147483647 h 487"/>
              <a:gd name="T10" fmla="*/ 2147483647 w 379"/>
              <a:gd name="T11" fmla="*/ 2147483647 h 487"/>
              <a:gd name="T12" fmla="*/ 0 w 379"/>
              <a:gd name="T13" fmla="*/ 2147483647 h 487"/>
              <a:gd name="T14" fmla="*/ 0 w 379"/>
              <a:gd name="T15" fmla="*/ 0 h 487"/>
              <a:gd name="T16" fmla="*/ 0 60000 65536"/>
              <a:gd name="T17" fmla="*/ 0 60000 65536"/>
              <a:gd name="T18" fmla="*/ 0 60000 65536"/>
              <a:gd name="T19" fmla="*/ 0 60000 65536"/>
              <a:gd name="T20" fmla="*/ 0 60000 65536"/>
              <a:gd name="T21" fmla="*/ 0 60000 65536"/>
              <a:gd name="T22" fmla="*/ 0 60000 65536"/>
              <a:gd name="T23" fmla="*/ 0 60000 65536"/>
              <a:gd name="T24" fmla="*/ 0 w 379"/>
              <a:gd name="T25" fmla="*/ 0 h 487"/>
              <a:gd name="T26" fmla="*/ 379 w 379"/>
              <a:gd name="T27" fmla="*/ 487 h 4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9" h="487">
                <a:moveTo>
                  <a:pt x="0" y="0"/>
                </a:moveTo>
                <a:lnTo>
                  <a:pt x="378" y="0"/>
                </a:lnTo>
                <a:lnTo>
                  <a:pt x="378" y="420"/>
                </a:lnTo>
                <a:lnTo>
                  <a:pt x="132" y="420"/>
                </a:lnTo>
                <a:lnTo>
                  <a:pt x="62" y="420"/>
                </a:lnTo>
                <a:lnTo>
                  <a:pt x="62" y="486"/>
                </a:lnTo>
                <a:lnTo>
                  <a:pt x="0" y="486"/>
                </a:lnTo>
                <a:lnTo>
                  <a:pt x="0" y="0"/>
                </a:lnTo>
              </a:path>
            </a:pathLst>
          </a:custGeom>
          <a:solidFill>
            <a:srgbClr val="FCFEB9"/>
          </a:solidFill>
          <a:ln w="12700" cap="rnd">
            <a:solidFill>
              <a:srgbClr val="000000"/>
            </a:solidFill>
            <a:round/>
            <a:headEnd/>
            <a:tailEnd/>
          </a:ln>
        </p:spPr>
        <p:txBody>
          <a:bodyPr/>
          <a:lstStyle/>
          <a:p>
            <a:endParaRPr lang="en-US"/>
          </a:p>
        </p:txBody>
      </p:sp>
      <p:sp>
        <p:nvSpPr>
          <p:cNvPr id="8334" name="Freeform 141"/>
          <p:cNvSpPr>
            <a:spLocks/>
          </p:cNvSpPr>
          <p:nvPr/>
        </p:nvSpPr>
        <p:spPr bwMode="auto">
          <a:xfrm>
            <a:off x="6122987" y="2728912"/>
            <a:ext cx="419100" cy="804863"/>
          </a:xfrm>
          <a:custGeom>
            <a:avLst/>
            <a:gdLst>
              <a:gd name="T0" fmla="*/ 2147483647 w 262"/>
              <a:gd name="T1" fmla="*/ 0 h 457"/>
              <a:gd name="T2" fmla="*/ 2147483647 w 262"/>
              <a:gd name="T3" fmla="*/ 0 h 457"/>
              <a:gd name="T4" fmla="*/ 2147483647 w 262"/>
              <a:gd name="T5" fmla="*/ 2147483647 h 457"/>
              <a:gd name="T6" fmla="*/ 2147483647 w 262"/>
              <a:gd name="T7" fmla="*/ 2147483647 h 457"/>
              <a:gd name="T8" fmla="*/ 2147483647 w 262"/>
              <a:gd name="T9" fmla="*/ 2147483647 h 457"/>
              <a:gd name="T10" fmla="*/ 2147483647 w 262"/>
              <a:gd name="T11" fmla="*/ 2147483647 h 457"/>
              <a:gd name="T12" fmla="*/ 2147483647 w 262"/>
              <a:gd name="T13" fmla="*/ 2147483647 h 457"/>
              <a:gd name="T14" fmla="*/ 2147483647 w 262"/>
              <a:gd name="T15" fmla="*/ 2147483647 h 457"/>
              <a:gd name="T16" fmla="*/ 2147483647 w 262"/>
              <a:gd name="T17" fmla="*/ 2147483647 h 457"/>
              <a:gd name="T18" fmla="*/ 2147483647 w 262"/>
              <a:gd name="T19" fmla="*/ 2147483647 h 457"/>
              <a:gd name="T20" fmla="*/ 2147483647 w 262"/>
              <a:gd name="T21" fmla="*/ 2147483647 h 457"/>
              <a:gd name="T22" fmla="*/ 2147483647 w 262"/>
              <a:gd name="T23" fmla="*/ 2147483647 h 457"/>
              <a:gd name="T24" fmla="*/ 0 w 262"/>
              <a:gd name="T25" fmla="*/ 2147483647 h 457"/>
              <a:gd name="T26" fmla="*/ 2147483647 w 262"/>
              <a:gd name="T27" fmla="*/ 2147483647 h 457"/>
              <a:gd name="T28" fmla="*/ 2147483647 w 262"/>
              <a:gd name="T29" fmla="*/ 2147483647 h 457"/>
              <a:gd name="T30" fmla="*/ 2147483647 w 262"/>
              <a:gd name="T31" fmla="*/ 2147483647 h 457"/>
              <a:gd name="T32" fmla="*/ 2147483647 w 262"/>
              <a:gd name="T33" fmla="*/ 2147483647 h 457"/>
              <a:gd name="T34" fmla="*/ 2147483647 w 262"/>
              <a:gd name="T35" fmla="*/ 0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2"/>
              <a:gd name="T55" fmla="*/ 0 h 457"/>
              <a:gd name="T56" fmla="*/ 262 w 262"/>
              <a:gd name="T57" fmla="*/ 457 h 4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2" h="457">
                <a:moveTo>
                  <a:pt x="65" y="0"/>
                </a:moveTo>
                <a:lnTo>
                  <a:pt x="237" y="0"/>
                </a:lnTo>
                <a:lnTo>
                  <a:pt x="259" y="66"/>
                </a:lnTo>
                <a:lnTo>
                  <a:pt x="259" y="302"/>
                </a:lnTo>
                <a:lnTo>
                  <a:pt x="261" y="323"/>
                </a:lnTo>
                <a:lnTo>
                  <a:pt x="228" y="363"/>
                </a:lnTo>
                <a:lnTo>
                  <a:pt x="220" y="411"/>
                </a:lnTo>
                <a:lnTo>
                  <a:pt x="157" y="456"/>
                </a:lnTo>
                <a:lnTo>
                  <a:pt x="127" y="446"/>
                </a:lnTo>
                <a:lnTo>
                  <a:pt x="62" y="349"/>
                </a:lnTo>
                <a:lnTo>
                  <a:pt x="80" y="319"/>
                </a:lnTo>
                <a:lnTo>
                  <a:pt x="54" y="300"/>
                </a:lnTo>
                <a:lnTo>
                  <a:pt x="0" y="207"/>
                </a:lnTo>
                <a:lnTo>
                  <a:pt x="3" y="150"/>
                </a:lnTo>
                <a:lnTo>
                  <a:pt x="42" y="104"/>
                </a:lnTo>
                <a:lnTo>
                  <a:pt x="32" y="78"/>
                </a:lnTo>
                <a:lnTo>
                  <a:pt x="82" y="43"/>
                </a:lnTo>
                <a:lnTo>
                  <a:pt x="65" y="0"/>
                </a:lnTo>
              </a:path>
            </a:pathLst>
          </a:custGeom>
          <a:solidFill>
            <a:srgbClr val="FCFEB9"/>
          </a:solidFill>
          <a:ln w="12700" cap="rnd">
            <a:solidFill>
              <a:srgbClr val="000000"/>
            </a:solidFill>
            <a:round/>
            <a:headEnd/>
            <a:tailEnd/>
          </a:ln>
        </p:spPr>
        <p:txBody>
          <a:bodyPr/>
          <a:lstStyle/>
          <a:p>
            <a:endParaRPr lang="en-US"/>
          </a:p>
        </p:txBody>
      </p:sp>
      <p:sp>
        <p:nvSpPr>
          <p:cNvPr id="8335" name="Freeform 142"/>
          <p:cNvSpPr>
            <a:spLocks/>
          </p:cNvSpPr>
          <p:nvPr/>
        </p:nvSpPr>
        <p:spPr bwMode="auto">
          <a:xfrm>
            <a:off x="5573712" y="2565400"/>
            <a:ext cx="684213" cy="436562"/>
          </a:xfrm>
          <a:custGeom>
            <a:avLst/>
            <a:gdLst>
              <a:gd name="T0" fmla="*/ 0 w 428"/>
              <a:gd name="T1" fmla="*/ 0 h 248"/>
              <a:gd name="T2" fmla="*/ 2147483647 w 428"/>
              <a:gd name="T3" fmla="*/ 0 h 248"/>
              <a:gd name="T4" fmla="*/ 2147483647 w 428"/>
              <a:gd name="T5" fmla="*/ 2147483647 h 248"/>
              <a:gd name="T6" fmla="*/ 2147483647 w 428"/>
              <a:gd name="T7" fmla="*/ 2147483647 h 248"/>
              <a:gd name="T8" fmla="*/ 2147483647 w 428"/>
              <a:gd name="T9" fmla="*/ 2147483647 h 248"/>
              <a:gd name="T10" fmla="*/ 2147483647 w 428"/>
              <a:gd name="T11" fmla="*/ 2147483647 h 248"/>
              <a:gd name="T12" fmla="*/ 2147483647 w 428"/>
              <a:gd name="T13" fmla="*/ 2147483647 h 248"/>
              <a:gd name="T14" fmla="*/ 2147483647 w 428"/>
              <a:gd name="T15" fmla="*/ 2147483647 h 248"/>
              <a:gd name="T16" fmla="*/ 2147483647 w 428"/>
              <a:gd name="T17" fmla="*/ 2147483647 h 248"/>
              <a:gd name="T18" fmla="*/ 2147483647 w 428"/>
              <a:gd name="T19" fmla="*/ 2147483647 h 248"/>
              <a:gd name="T20" fmla="*/ 0 w 428"/>
              <a:gd name="T21" fmla="*/ 2147483647 h 248"/>
              <a:gd name="T22" fmla="*/ 0 w 428"/>
              <a:gd name="T23" fmla="*/ 0 h 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8"/>
              <a:gd name="T37" fmla="*/ 0 h 248"/>
              <a:gd name="T38" fmla="*/ 428 w 428"/>
              <a:gd name="T39" fmla="*/ 248 h 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8" h="248">
                <a:moveTo>
                  <a:pt x="0" y="0"/>
                </a:moveTo>
                <a:lnTo>
                  <a:pt x="363" y="0"/>
                </a:lnTo>
                <a:lnTo>
                  <a:pt x="375" y="28"/>
                </a:lnTo>
                <a:lnTo>
                  <a:pt x="372" y="62"/>
                </a:lnTo>
                <a:lnTo>
                  <a:pt x="408" y="96"/>
                </a:lnTo>
                <a:lnTo>
                  <a:pt x="427" y="138"/>
                </a:lnTo>
                <a:lnTo>
                  <a:pt x="375" y="175"/>
                </a:lnTo>
                <a:lnTo>
                  <a:pt x="385" y="201"/>
                </a:lnTo>
                <a:lnTo>
                  <a:pt x="341" y="247"/>
                </a:lnTo>
                <a:lnTo>
                  <a:pt x="50" y="247"/>
                </a:lnTo>
                <a:lnTo>
                  <a:pt x="0" y="90"/>
                </a:lnTo>
                <a:lnTo>
                  <a:pt x="0" y="0"/>
                </a:lnTo>
              </a:path>
            </a:pathLst>
          </a:custGeom>
          <a:solidFill>
            <a:srgbClr val="FCFEB9"/>
          </a:solidFill>
          <a:ln w="12700" cap="rnd">
            <a:solidFill>
              <a:srgbClr val="000000"/>
            </a:solidFill>
            <a:round/>
            <a:headEnd/>
            <a:tailEnd/>
          </a:ln>
        </p:spPr>
        <p:txBody>
          <a:bodyPr/>
          <a:lstStyle/>
          <a:p>
            <a:endParaRPr lang="en-US"/>
          </a:p>
        </p:txBody>
      </p:sp>
      <p:sp>
        <p:nvSpPr>
          <p:cNvPr id="8336" name="Rectangle 143"/>
          <p:cNvSpPr>
            <a:spLocks noChangeArrowheads="1"/>
          </p:cNvSpPr>
          <p:nvPr/>
        </p:nvSpPr>
        <p:spPr bwMode="auto">
          <a:xfrm>
            <a:off x="3995737" y="2022475"/>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37" name="Rectangle 144"/>
          <p:cNvSpPr>
            <a:spLocks noChangeArrowheads="1"/>
          </p:cNvSpPr>
          <p:nvPr/>
        </p:nvSpPr>
        <p:spPr bwMode="auto">
          <a:xfrm>
            <a:off x="5781675" y="215423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38" name="Rectangle 145"/>
          <p:cNvSpPr>
            <a:spLocks noChangeArrowheads="1"/>
          </p:cNvSpPr>
          <p:nvPr/>
        </p:nvSpPr>
        <p:spPr bwMode="auto">
          <a:xfrm>
            <a:off x="6046787" y="219075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39" name="Rectangle 146"/>
          <p:cNvSpPr>
            <a:spLocks noChangeArrowheads="1"/>
          </p:cNvSpPr>
          <p:nvPr/>
        </p:nvSpPr>
        <p:spPr bwMode="auto">
          <a:xfrm>
            <a:off x="6402387" y="262413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0" name="Rectangle 147"/>
          <p:cNvSpPr>
            <a:spLocks noChangeArrowheads="1"/>
          </p:cNvSpPr>
          <p:nvPr/>
        </p:nvSpPr>
        <p:spPr bwMode="auto">
          <a:xfrm>
            <a:off x="6296025" y="237648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1" name="Rectangle 148"/>
          <p:cNvSpPr>
            <a:spLocks noChangeArrowheads="1"/>
          </p:cNvSpPr>
          <p:nvPr/>
        </p:nvSpPr>
        <p:spPr bwMode="auto">
          <a:xfrm>
            <a:off x="5122862" y="3394075"/>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2" name="Rectangle 149"/>
          <p:cNvSpPr>
            <a:spLocks noChangeArrowheads="1"/>
          </p:cNvSpPr>
          <p:nvPr/>
        </p:nvSpPr>
        <p:spPr bwMode="auto">
          <a:xfrm>
            <a:off x="5878512" y="3209925"/>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3" name="Rectangle 150"/>
          <p:cNvSpPr>
            <a:spLocks noChangeArrowheads="1"/>
          </p:cNvSpPr>
          <p:nvPr/>
        </p:nvSpPr>
        <p:spPr bwMode="auto">
          <a:xfrm>
            <a:off x="5897562" y="34051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4" name="Rectangle 151"/>
          <p:cNvSpPr>
            <a:spLocks noChangeArrowheads="1"/>
          </p:cNvSpPr>
          <p:nvPr/>
        </p:nvSpPr>
        <p:spPr bwMode="auto">
          <a:xfrm>
            <a:off x="6335712" y="3848100"/>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5" name="Rectangle 152"/>
          <p:cNvSpPr>
            <a:spLocks noChangeArrowheads="1"/>
          </p:cNvSpPr>
          <p:nvPr/>
        </p:nvSpPr>
        <p:spPr bwMode="auto">
          <a:xfrm>
            <a:off x="6604000" y="371633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6" name="Rectangle 153"/>
          <p:cNvSpPr>
            <a:spLocks noChangeArrowheads="1"/>
          </p:cNvSpPr>
          <p:nvPr/>
        </p:nvSpPr>
        <p:spPr bwMode="auto">
          <a:xfrm>
            <a:off x="6859587" y="3679825"/>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7" name="Rectangle 154"/>
          <p:cNvSpPr>
            <a:spLocks noChangeArrowheads="1"/>
          </p:cNvSpPr>
          <p:nvPr/>
        </p:nvSpPr>
        <p:spPr bwMode="auto">
          <a:xfrm>
            <a:off x="7088187" y="3732212"/>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8" name="Rectangle 155"/>
          <p:cNvSpPr>
            <a:spLocks noChangeArrowheads="1"/>
          </p:cNvSpPr>
          <p:nvPr/>
        </p:nvSpPr>
        <p:spPr bwMode="auto">
          <a:xfrm>
            <a:off x="7400925" y="3738562"/>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49" name="Rectangle 156"/>
          <p:cNvSpPr>
            <a:spLocks noChangeArrowheads="1"/>
          </p:cNvSpPr>
          <p:nvPr/>
        </p:nvSpPr>
        <p:spPr bwMode="auto">
          <a:xfrm>
            <a:off x="7493000" y="3859212"/>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0" name="Rectangle 157"/>
          <p:cNvSpPr>
            <a:spLocks noChangeArrowheads="1"/>
          </p:cNvSpPr>
          <p:nvPr/>
        </p:nvSpPr>
        <p:spPr bwMode="auto">
          <a:xfrm>
            <a:off x="7434262" y="3489325"/>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1" name="Rectangle 158"/>
          <p:cNvSpPr>
            <a:spLocks noChangeArrowheads="1"/>
          </p:cNvSpPr>
          <p:nvPr/>
        </p:nvSpPr>
        <p:spPr bwMode="auto">
          <a:xfrm>
            <a:off x="7462837" y="3141662"/>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2" name="Rectangle 159"/>
          <p:cNvSpPr>
            <a:spLocks noChangeArrowheads="1"/>
          </p:cNvSpPr>
          <p:nvPr/>
        </p:nvSpPr>
        <p:spPr bwMode="auto">
          <a:xfrm>
            <a:off x="7712075" y="313055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3" name="Rectangle 160"/>
          <p:cNvSpPr>
            <a:spLocks noChangeArrowheads="1"/>
          </p:cNvSpPr>
          <p:nvPr/>
        </p:nvSpPr>
        <p:spPr bwMode="auto">
          <a:xfrm>
            <a:off x="7735887" y="3268662"/>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4" name="Rectangle 161"/>
          <p:cNvSpPr>
            <a:spLocks noChangeArrowheads="1"/>
          </p:cNvSpPr>
          <p:nvPr/>
        </p:nvSpPr>
        <p:spPr bwMode="auto">
          <a:xfrm>
            <a:off x="7631112" y="327818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5" name="Rectangle 162"/>
          <p:cNvSpPr>
            <a:spLocks noChangeArrowheads="1"/>
          </p:cNvSpPr>
          <p:nvPr/>
        </p:nvSpPr>
        <p:spPr bwMode="auto">
          <a:xfrm>
            <a:off x="7616825" y="316230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6" name="Rectangle 163"/>
          <p:cNvSpPr>
            <a:spLocks noChangeArrowheads="1"/>
          </p:cNvSpPr>
          <p:nvPr/>
        </p:nvSpPr>
        <p:spPr bwMode="auto">
          <a:xfrm>
            <a:off x="7659687" y="340518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7" name="Rectangle 164"/>
          <p:cNvSpPr>
            <a:spLocks noChangeArrowheads="1"/>
          </p:cNvSpPr>
          <p:nvPr/>
        </p:nvSpPr>
        <p:spPr bwMode="auto">
          <a:xfrm>
            <a:off x="7519987" y="3262312"/>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8" name="Rectangle 165"/>
          <p:cNvSpPr>
            <a:spLocks noChangeArrowheads="1"/>
          </p:cNvSpPr>
          <p:nvPr/>
        </p:nvSpPr>
        <p:spPr bwMode="auto">
          <a:xfrm>
            <a:off x="7280275" y="2779712"/>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59" name="Rectangle 166"/>
          <p:cNvSpPr>
            <a:spLocks noChangeArrowheads="1"/>
          </p:cNvSpPr>
          <p:nvPr/>
        </p:nvSpPr>
        <p:spPr bwMode="auto">
          <a:xfrm>
            <a:off x="7866062" y="306228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0" name="Rectangle 167"/>
          <p:cNvSpPr>
            <a:spLocks noChangeArrowheads="1"/>
          </p:cNvSpPr>
          <p:nvPr/>
        </p:nvSpPr>
        <p:spPr bwMode="auto">
          <a:xfrm>
            <a:off x="8050212" y="2455862"/>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1" name="Rectangle 168"/>
          <p:cNvSpPr>
            <a:spLocks noChangeArrowheads="1"/>
          </p:cNvSpPr>
          <p:nvPr/>
        </p:nvSpPr>
        <p:spPr bwMode="auto">
          <a:xfrm>
            <a:off x="8183562" y="2517775"/>
            <a:ext cx="74613" cy="84137"/>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2" name="Rectangle 169"/>
          <p:cNvSpPr>
            <a:spLocks noChangeArrowheads="1"/>
          </p:cNvSpPr>
          <p:nvPr/>
        </p:nvSpPr>
        <p:spPr bwMode="auto">
          <a:xfrm>
            <a:off x="8050212" y="2819400"/>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3" name="Rectangle 170"/>
          <p:cNvSpPr>
            <a:spLocks noChangeArrowheads="1"/>
          </p:cNvSpPr>
          <p:nvPr/>
        </p:nvSpPr>
        <p:spPr bwMode="auto">
          <a:xfrm>
            <a:off x="8188325" y="281463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4" name="Rectangle 171"/>
          <p:cNvSpPr>
            <a:spLocks noChangeArrowheads="1"/>
          </p:cNvSpPr>
          <p:nvPr/>
        </p:nvSpPr>
        <p:spPr bwMode="auto">
          <a:xfrm>
            <a:off x="4711700" y="5532437"/>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5" name="Rectangle 172"/>
          <p:cNvSpPr>
            <a:spLocks noChangeArrowheads="1"/>
          </p:cNvSpPr>
          <p:nvPr/>
        </p:nvSpPr>
        <p:spPr bwMode="auto">
          <a:xfrm>
            <a:off x="4164013" y="528955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6" name="Rectangle 173"/>
          <p:cNvSpPr>
            <a:spLocks noChangeArrowheads="1"/>
          </p:cNvSpPr>
          <p:nvPr/>
        </p:nvSpPr>
        <p:spPr bwMode="auto">
          <a:xfrm>
            <a:off x="4300538" y="5346700"/>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7" name="Rectangle 174"/>
          <p:cNvSpPr>
            <a:spLocks noChangeArrowheads="1"/>
          </p:cNvSpPr>
          <p:nvPr/>
        </p:nvSpPr>
        <p:spPr bwMode="auto">
          <a:xfrm>
            <a:off x="4521200" y="548005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8" name="Rectangle 175"/>
          <p:cNvSpPr>
            <a:spLocks noChangeArrowheads="1"/>
          </p:cNvSpPr>
          <p:nvPr/>
        </p:nvSpPr>
        <p:spPr bwMode="auto">
          <a:xfrm>
            <a:off x="4775200" y="5726112"/>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69" name="Rectangle 176"/>
          <p:cNvSpPr>
            <a:spLocks noChangeArrowheads="1"/>
          </p:cNvSpPr>
          <p:nvPr/>
        </p:nvSpPr>
        <p:spPr bwMode="auto">
          <a:xfrm>
            <a:off x="4532313" y="556260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0" name="Rectangle 177"/>
          <p:cNvSpPr>
            <a:spLocks noChangeArrowheads="1"/>
          </p:cNvSpPr>
          <p:nvPr/>
        </p:nvSpPr>
        <p:spPr bwMode="auto">
          <a:xfrm>
            <a:off x="4781550" y="5922962"/>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1" name="Rectangle 178"/>
          <p:cNvSpPr>
            <a:spLocks noChangeArrowheads="1"/>
          </p:cNvSpPr>
          <p:nvPr/>
        </p:nvSpPr>
        <p:spPr bwMode="auto">
          <a:xfrm>
            <a:off x="4530725" y="2022475"/>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2" name="Rectangle 179"/>
          <p:cNvSpPr>
            <a:spLocks noChangeArrowheads="1"/>
          </p:cNvSpPr>
          <p:nvPr/>
        </p:nvSpPr>
        <p:spPr bwMode="auto">
          <a:xfrm>
            <a:off x="4524375" y="2603500"/>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3" name="Rectangle 180"/>
          <p:cNvSpPr>
            <a:spLocks noChangeArrowheads="1"/>
          </p:cNvSpPr>
          <p:nvPr/>
        </p:nvSpPr>
        <p:spPr bwMode="auto">
          <a:xfrm>
            <a:off x="3910012" y="29860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4" name="Rectangle 181"/>
          <p:cNvSpPr>
            <a:spLocks noChangeArrowheads="1"/>
          </p:cNvSpPr>
          <p:nvPr/>
        </p:nvSpPr>
        <p:spPr bwMode="auto">
          <a:xfrm>
            <a:off x="3286125" y="3067050"/>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5" name="Rectangle 182"/>
          <p:cNvSpPr>
            <a:spLocks noChangeArrowheads="1"/>
          </p:cNvSpPr>
          <p:nvPr/>
        </p:nvSpPr>
        <p:spPr bwMode="auto">
          <a:xfrm>
            <a:off x="3632200" y="3668712"/>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6" name="Rectangle 183"/>
          <p:cNvSpPr>
            <a:spLocks noChangeArrowheads="1"/>
          </p:cNvSpPr>
          <p:nvPr/>
        </p:nvSpPr>
        <p:spPr bwMode="auto">
          <a:xfrm>
            <a:off x="6657975" y="3222625"/>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377" name="AutoShape 184"/>
          <p:cNvSpPr>
            <a:spLocks noChangeArrowheads="1"/>
          </p:cNvSpPr>
          <p:nvPr/>
        </p:nvSpPr>
        <p:spPr bwMode="auto">
          <a:xfrm>
            <a:off x="2849562" y="2630487"/>
            <a:ext cx="92075"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378" name="AutoShape 185"/>
          <p:cNvSpPr>
            <a:spLocks noChangeArrowheads="1"/>
          </p:cNvSpPr>
          <p:nvPr/>
        </p:nvSpPr>
        <p:spPr bwMode="auto">
          <a:xfrm>
            <a:off x="2843212" y="2263775"/>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379" name="AutoShape 186"/>
          <p:cNvSpPr>
            <a:spLocks noChangeArrowheads="1"/>
          </p:cNvSpPr>
          <p:nvPr/>
        </p:nvSpPr>
        <p:spPr bwMode="auto">
          <a:xfrm>
            <a:off x="3141662" y="3563937"/>
            <a:ext cx="88900"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380" name="AutoShape 187"/>
          <p:cNvSpPr>
            <a:spLocks noChangeArrowheads="1"/>
          </p:cNvSpPr>
          <p:nvPr/>
        </p:nvSpPr>
        <p:spPr bwMode="auto">
          <a:xfrm>
            <a:off x="3352800" y="3810000"/>
            <a:ext cx="90487"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381" name="Freeform 188"/>
          <p:cNvSpPr>
            <a:spLocks/>
          </p:cNvSpPr>
          <p:nvPr/>
        </p:nvSpPr>
        <p:spPr bwMode="auto">
          <a:xfrm>
            <a:off x="3362326" y="5434013"/>
            <a:ext cx="404812" cy="422275"/>
          </a:xfrm>
          <a:custGeom>
            <a:avLst/>
            <a:gdLst>
              <a:gd name="T0" fmla="*/ 0 w 252"/>
              <a:gd name="T1" fmla="*/ 0 h 240"/>
              <a:gd name="T2" fmla="*/ 2147483647 w 252"/>
              <a:gd name="T3" fmla="*/ 2147483647 h 240"/>
              <a:gd name="T4" fmla="*/ 2147483647 w 252"/>
              <a:gd name="T5" fmla="*/ 2147483647 h 240"/>
              <a:gd name="T6" fmla="*/ 2147483647 w 252"/>
              <a:gd name="T7" fmla="*/ 2147483647 h 240"/>
              <a:gd name="T8" fmla="*/ 2147483647 w 252"/>
              <a:gd name="T9" fmla="*/ 2147483647 h 240"/>
              <a:gd name="T10" fmla="*/ 0 w 252"/>
              <a:gd name="T11" fmla="*/ 0 h 240"/>
              <a:gd name="T12" fmla="*/ 0 60000 65536"/>
              <a:gd name="T13" fmla="*/ 0 60000 65536"/>
              <a:gd name="T14" fmla="*/ 0 60000 65536"/>
              <a:gd name="T15" fmla="*/ 0 60000 65536"/>
              <a:gd name="T16" fmla="*/ 0 60000 65536"/>
              <a:gd name="T17" fmla="*/ 0 60000 65536"/>
              <a:gd name="T18" fmla="*/ 0 w 252"/>
              <a:gd name="T19" fmla="*/ 0 h 240"/>
              <a:gd name="T20" fmla="*/ 252 w 252"/>
              <a:gd name="T21" fmla="*/ 240 h 240"/>
            </a:gdLst>
            <a:ahLst/>
            <a:cxnLst>
              <a:cxn ang="T12">
                <a:pos x="T0" y="T1"/>
              </a:cxn>
              <a:cxn ang="T13">
                <a:pos x="T2" y="T3"/>
              </a:cxn>
              <a:cxn ang="T14">
                <a:pos x="T4" y="T5"/>
              </a:cxn>
              <a:cxn ang="T15">
                <a:pos x="T6" y="T7"/>
              </a:cxn>
              <a:cxn ang="T16">
                <a:pos x="T8" y="T9"/>
              </a:cxn>
              <a:cxn ang="T17">
                <a:pos x="T10" y="T11"/>
              </a:cxn>
            </a:cxnLst>
            <a:rect l="T18" t="T19" r="T20" b="T21"/>
            <a:pathLst>
              <a:path w="252" h="240">
                <a:moveTo>
                  <a:pt x="0" y="0"/>
                </a:moveTo>
                <a:lnTo>
                  <a:pt x="6" y="44"/>
                </a:lnTo>
                <a:lnTo>
                  <a:pt x="6" y="106"/>
                </a:lnTo>
                <a:lnTo>
                  <a:pt x="251" y="239"/>
                </a:lnTo>
                <a:lnTo>
                  <a:pt x="251" y="134"/>
                </a:lnTo>
                <a:lnTo>
                  <a:pt x="0" y="0"/>
                </a:lnTo>
              </a:path>
            </a:pathLst>
          </a:custGeom>
          <a:solidFill>
            <a:srgbClr val="808080"/>
          </a:solidFill>
          <a:ln w="12700" cap="rnd">
            <a:solidFill>
              <a:srgbClr val="000000"/>
            </a:solidFill>
            <a:round/>
            <a:headEnd/>
            <a:tailEnd/>
          </a:ln>
        </p:spPr>
        <p:txBody>
          <a:bodyPr/>
          <a:lstStyle/>
          <a:p>
            <a:endParaRPr lang="en-US"/>
          </a:p>
        </p:txBody>
      </p:sp>
      <p:sp>
        <p:nvSpPr>
          <p:cNvPr id="8382" name="Freeform 189"/>
          <p:cNvSpPr>
            <a:spLocks/>
          </p:cNvSpPr>
          <p:nvPr/>
        </p:nvSpPr>
        <p:spPr bwMode="auto">
          <a:xfrm>
            <a:off x="2635251" y="4592638"/>
            <a:ext cx="1285875" cy="1470025"/>
          </a:xfrm>
          <a:custGeom>
            <a:avLst/>
            <a:gdLst>
              <a:gd name="T0" fmla="*/ 2147483647 w 803"/>
              <a:gd name="T1" fmla="*/ 2147483647 h 836"/>
              <a:gd name="T2" fmla="*/ 2147483647 w 803"/>
              <a:gd name="T3" fmla="*/ 0 h 836"/>
              <a:gd name="T4" fmla="*/ 2147483647 w 803"/>
              <a:gd name="T5" fmla="*/ 2147483647 h 836"/>
              <a:gd name="T6" fmla="*/ 2147483647 w 803"/>
              <a:gd name="T7" fmla="*/ 2147483647 h 836"/>
              <a:gd name="T8" fmla="*/ 2147483647 w 803"/>
              <a:gd name="T9" fmla="*/ 2147483647 h 836"/>
              <a:gd name="T10" fmla="*/ 2147483647 w 803"/>
              <a:gd name="T11" fmla="*/ 2147483647 h 836"/>
              <a:gd name="T12" fmla="*/ 2147483647 w 803"/>
              <a:gd name="T13" fmla="*/ 2147483647 h 836"/>
              <a:gd name="T14" fmla="*/ 2147483647 w 803"/>
              <a:gd name="T15" fmla="*/ 2147483647 h 836"/>
              <a:gd name="T16" fmla="*/ 2147483647 w 803"/>
              <a:gd name="T17" fmla="*/ 2147483647 h 836"/>
              <a:gd name="T18" fmla="*/ 2147483647 w 803"/>
              <a:gd name="T19" fmla="*/ 2147483647 h 836"/>
              <a:gd name="T20" fmla="*/ 2147483647 w 803"/>
              <a:gd name="T21" fmla="*/ 2147483647 h 836"/>
              <a:gd name="T22" fmla="*/ 2147483647 w 803"/>
              <a:gd name="T23" fmla="*/ 2147483647 h 836"/>
              <a:gd name="T24" fmla="*/ 2147483647 w 803"/>
              <a:gd name="T25" fmla="*/ 2147483647 h 836"/>
              <a:gd name="T26" fmla="*/ 2147483647 w 803"/>
              <a:gd name="T27" fmla="*/ 2147483647 h 836"/>
              <a:gd name="T28" fmla="*/ 2147483647 w 803"/>
              <a:gd name="T29" fmla="*/ 2147483647 h 836"/>
              <a:gd name="T30" fmla="*/ 2147483647 w 803"/>
              <a:gd name="T31" fmla="*/ 2147483647 h 836"/>
              <a:gd name="T32" fmla="*/ 2147483647 w 803"/>
              <a:gd name="T33" fmla="*/ 2147483647 h 836"/>
              <a:gd name="T34" fmla="*/ 2147483647 w 803"/>
              <a:gd name="T35" fmla="*/ 2147483647 h 836"/>
              <a:gd name="T36" fmla="*/ 2147483647 w 803"/>
              <a:gd name="T37" fmla="*/ 2147483647 h 836"/>
              <a:gd name="T38" fmla="*/ 2147483647 w 803"/>
              <a:gd name="T39" fmla="*/ 2147483647 h 836"/>
              <a:gd name="T40" fmla="*/ 2147483647 w 803"/>
              <a:gd name="T41" fmla="*/ 2147483647 h 836"/>
              <a:gd name="T42" fmla="*/ 2147483647 w 803"/>
              <a:gd name="T43" fmla="*/ 2147483647 h 836"/>
              <a:gd name="T44" fmla="*/ 0 w 803"/>
              <a:gd name="T45" fmla="*/ 2147483647 h 836"/>
              <a:gd name="T46" fmla="*/ 2147483647 w 803"/>
              <a:gd name="T47" fmla="*/ 2147483647 h 836"/>
              <a:gd name="T48" fmla="*/ 2147483647 w 803"/>
              <a:gd name="T49" fmla="*/ 2147483647 h 836"/>
              <a:gd name="T50" fmla="*/ 2147483647 w 803"/>
              <a:gd name="T51" fmla="*/ 2147483647 h 836"/>
              <a:gd name="T52" fmla="*/ 2147483647 w 803"/>
              <a:gd name="T53" fmla="*/ 2147483647 h 836"/>
              <a:gd name="T54" fmla="*/ 2147483647 w 803"/>
              <a:gd name="T55" fmla="*/ 2147483647 h 836"/>
              <a:gd name="T56" fmla="*/ 2147483647 w 803"/>
              <a:gd name="T57" fmla="*/ 2147483647 h 836"/>
              <a:gd name="T58" fmla="*/ 2147483647 w 803"/>
              <a:gd name="T59" fmla="*/ 2147483647 h 836"/>
              <a:gd name="T60" fmla="*/ 2147483647 w 803"/>
              <a:gd name="T61" fmla="*/ 2147483647 h 836"/>
              <a:gd name="T62" fmla="*/ 2147483647 w 803"/>
              <a:gd name="T63" fmla="*/ 2147483647 h 836"/>
              <a:gd name="T64" fmla="*/ 2147483647 w 803"/>
              <a:gd name="T65" fmla="*/ 2147483647 h 836"/>
              <a:gd name="T66" fmla="*/ 2147483647 w 803"/>
              <a:gd name="T67" fmla="*/ 2147483647 h 836"/>
              <a:gd name="T68" fmla="*/ 2147483647 w 803"/>
              <a:gd name="T69" fmla="*/ 2147483647 h 836"/>
              <a:gd name="T70" fmla="*/ 2147483647 w 803"/>
              <a:gd name="T71" fmla="*/ 2147483647 h 836"/>
              <a:gd name="T72" fmla="*/ 2147483647 w 803"/>
              <a:gd name="T73" fmla="*/ 2147483647 h 836"/>
              <a:gd name="T74" fmla="*/ 2147483647 w 803"/>
              <a:gd name="T75" fmla="*/ 2147483647 h 836"/>
              <a:gd name="T76" fmla="*/ 2147483647 w 803"/>
              <a:gd name="T77" fmla="*/ 2147483647 h 836"/>
              <a:gd name="T78" fmla="*/ 2147483647 w 803"/>
              <a:gd name="T79" fmla="*/ 2147483647 h 836"/>
              <a:gd name="T80" fmla="*/ 2147483647 w 803"/>
              <a:gd name="T81" fmla="*/ 2147483647 h 836"/>
              <a:gd name="T82" fmla="*/ 2147483647 w 803"/>
              <a:gd name="T83" fmla="*/ 2147483647 h 8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03"/>
              <a:gd name="T127" fmla="*/ 0 h 836"/>
              <a:gd name="T128" fmla="*/ 803 w 803"/>
              <a:gd name="T129" fmla="*/ 836 h 8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03" h="836">
                <a:moveTo>
                  <a:pt x="128" y="123"/>
                </a:moveTo>
                <a:lnTo>
                  <a:pt x="289" y="0"/>
                </a:lnTo>
                <a:lnTo>
                  <a:pt x="365" y="20"/>
                </a:lnTo>
                <a:lnTo>
                  <a:pt x="403" y="60"/>
                </a:lnTo>
                <a:lnTo>
                  <a:pt x="554" y="76"/>
                </a:lnTo>
                <a:lnTo>
                  <a:pt x="559" y="489"/>
                </a:lnTo>
                <a:lnTo>
                  <a:pt x="608" y="502"/>
                </a:lnTo>
                <a:lnTo>
                  <a:pt x="632" y="552"/>
                </a:lnTo>
                <a:lnTo>
                  <a:pt x="666" y="534"/>
                </a:lnTo>
                <a:lnTo>
                  <a:pt x="739" y="647"/>
                </a:lnTo>
                <a:lnTo>
                  <a:pt x="802" y="699"/>
                </a:lnTo>
                <a:lnTo>
                  <a:pt x="799" y="744"/>
                </a:lnTo>
                <a:lnTo>
                  <a:pt x="720" y="750"/>
                </a:lnTo>
                <a:lnTo>
                  <a:pt x="686" y="612"/>
                </a:lnTo>
                <a:lnTo>
                  <a:pt x="435" y="476"/>
                </a:lnTo>
                <a:lnTo>
                  <a:pt x="442" y="519"/>
                </a:lnTo>
                <a:lnTo>
                  <a:pt x="385" y="574"/>
                </a:lnTo>
                <a:lnTo>
                  <a:pt x="376" y="554"/>
                </a:lnTo>
                <a:lnTo>
                  <a:pt x="360" y="554"/>
                </a:lnTo>
                <a:lnTo>
                  <a:pt x="316" y="669"/>
                </a:lnTo>
                <a:lnTo>
                  <a:pt x="177" y="781"/>
                </a:lnTo>
                <a:lnTo>
                  <a:pt x="38" y="835"/>
                </a:lnTo>
                <a:lnTo>
                  <a:pt x="0" y="828"/>
                </a:lnTo>
                <a:lnTo>
                  <a:pt x="157" y="732"/>
                </a:lnTo>
                <a:lnTo>
                  <a:pt x="177" y="732"/>
                </a:lnTo>
                <a:lnTo>
                  <a:pt x="235" y="657"/>
                </a:lnTo>
                <a:lnTo>
                  <a:pt x="260" y="654"/>
                </a:lnTo>
                <a:lnTo>
                  <a:pt x="300" y="597"/>
                </a:lnTo>
                <a:lnTo>
                  <a:pt x="287" y="572"/>
                </a:lnTo>
                <a:lnTo>
                  <a:pt x="202" y="584"/>
                </a:lnTo>
                <a:lnTo>
                  <a:pt x="144" y="441"/>
                </a:lnTo>
                <a:lnTo>
                  <a:pt x="177" y="378"/>
                </a:lnTo>
                <a:lnTo>
                  <a:pt x="231" y="356"/>
                </a:lnTo>
                <a:lnTo>
                  <a:pt x="211" y="299"/>
                </a:lnTo>
                <a:lnTo>
                  <a:pt x="155" y="326"/>
                </a:lnTo>
                <a:lnTo>
                  <a:pt x="114" y="243"/>
                </a:lnTo>
                <a:lnTo>
                  <a:pt x="160" y="223"/>
                </a:lnTo>
                <a:lnTo>
                  <a:pt x="202" y="246"/>
                </a:lnTo>
                <a:lnTo>
                  <a:pt x="221" y="234"/>
                </a:lnTo>
                <a:lnTo>
                  <a:pt x="186" y="163"/>
                </a:lnTo>
                <a:lnTo>
                  <a:pt x="125" y="158"/>
                </a:lnTo>
                <a:lnTo>
                  <a:pt x="128" y="123"/>
                </a:lnTo>
              </a:path>
            </a:pathLst>
          </a:custGeom>
          <a:solidFill>
            <a:srgbClr val="FCFEB9"/>
          </a:solidFill>
          <a:ln w="12700" cap="rnd">
            <a:solidFill>
              <a:srgbClr val="000000"/>
            </a:solidFill>
            <a:round/>
            <a:headEnd/>
            <a:tailEnd/>
          </a:ln>
        </p:spPr>
        <p:txBody>
          <a:bodyPr/>
          <a:lstStyle/>
          <a:p>
            <a:endParaRPr lang="en-US"/>
          </a:p>
        </p:txBody>
      </p:sp>
      <p:sp>
        <p:nvSpPr>
          <p:cNvPr id="8383" name="Freeform 190"/>
          <p:cNvSpPr>
            <a:spLocks/>
          </p:cNvSpPr>
          <p:nvPr/>
        </p:nvSpPr>
        <p:spPr bwMode="auto">
          <a:xfrm>
            <a:off x="2992438" y="5599113"/>
            <a:ext cx="155575" cy="196850"/>
          </a:xfrm>
          <a:custGeom>
            <a:avLst/>
            <a:gdLst>
              <a:gd name="T0" fmla="*/ 0 w 97"/>
              <a:gd name="T1" fmla="*/ 2147483647 h 112"/>
              <a:gd name="T2" fmla="*/ 2147483647 w 97"/>
              <a:gd name="T3" fmla="*/ 0 h 112"/>
              <a:gd name="T4" fmla="*/ 2147483647 w 97"/>
              <a:gd name="T5" fmla="*/ 2147483647 h 112"/>
              <a:gd name="T6" fmla="*/ 2147483647 w 97"/>
              <a:gd name="T7" fmla="*/ 2147483647 h 112"/>
              <a:gd name="T8" fmla="*/ 2147483647 w 97"/>
              <a:gd name="T9" fmla="*/ 2147483647 h 112"/>
              <a:gd name="T10" fmla="*/ 2147483647 w 97"/>
              <a:gd name="T11" fmla="*/ 2147483647 h 112"/>
              <a:gd name="T12" fmla="*/ 0 w 97"/>
              <a:gd name="T13" fmla="*/ 2147483647 h 112"/>
              <a:gd name="T14" fmla="*/ 0 w 97"/>
              <a:gd name="T15" fmla="*/ 2147483647 h 112"/>
              <a:gd name="T16" fmla="*/ 0 60000 65536"/>
              <a:gd name="T17" fmla="*/ 0 60000 65536"/>
              <a:gd name="T18" fmla="*/ 0 60000 65536"/>
              <a:gd name="T19" fmla="*/ 0 60000 65536"/>
              <a:gd name="T20" fmla="*/ 0 60000 65536"/>
              <a:gd name="T21" fmla="*/ 0 60000 65536"/>
              <a:gd name="T22" fmla="*/ 0 60000 65536"/>
              <a:gd name="T23" fmla="*/ 0 60000 65536"/>
              <a:gd name="T24" fmla="*/ 0 w 97"/>
              <a:gd name="T25" fmla="*/ 0 h 112"/>
              <a:gd name="T26" fmla="*/ 97 w 97"/>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7" h="112">
                <a:moveTo>
                  <a:pt x="0" y="9"/>
                </a:moveTo>
                <a:lnTo>
                  <a:pt x="84" y="0"/>
                </a:lnTo>
                <a:lnTo>
                  <a:pt x="96" y="26"/>
                </a:lnTo>
                <a:lnTo>
                  <a:pt x="57" y="83"/>
                </a:lnTo>
                <a:lnTo>
                  <a:pt x="33" y="85"/>
                </a:lnTo>
                <a:lnTo>
                  <a:pt x="13" y="108"/>
                </a:lnTo>
                <a:lnTo>
                  <a:pt x="0" y="111"/>
                </a:lnTo>
                <a:lnTo>
                  <a:pt x="0" y="9"/>
                </a:lnTo>
              </a:path>
            </a:pathLst>
          </a:custGeom>
          <a:solidFill>
            <a:srgbClr val="414141"/>
          </a:solidFill>
          <a:ln w="12700" cap="rnd">
            <a:solidFill>
              <a:srgbClr val="414141"/>
            </a:solidFill>
            <a:round/>
            <a:headEnd/>
            <a:tailEnd/>
          </a:ln>
        </p:spPr>
        <p:txBody>
          <a:bodyPr/>
          <a:lstStyle/>
          <a:p>
            <a:endParaRPr lang="en-US"/>
          </a:p>
        </p:txBody>
      </p:sp>
      <p:sp>
        <p:nvSpPr>
          <p:cNvPr id="8384" name="Freeform 191"/>
          <p:cNvSpPr>
            <a:spLocks/>
          </p:cNvSpPr>
          <p:nvPr/>
        </p:nvSpPr>
        <p:spPr bwMode="auto">
          <a:xfrm>
            <a:off x="2870201" y="4867275"/>
            <a:ext cx="155575" cy="157163"/>
          </a:xfrm>
          <a:custGeom>
            <a:avLst/>
            <a:gdLst>
              <a:gd name="T0" fmla="*/ 0 w 97"/>
              <a:gd name="T1" fmla="*/ 0 h 90"/>
              <a:gd name="T2" fmla="*/ 2147483647 w 97"/>
              <a:gd name="T3" fmla="*/ 2147483647 h 90"/>
              <a:gd name="T4" fmla="*/ 2147483647 w 97"/>
              <a:gd name="T5" fmla="*/ 2147483647 h 90"/>
              <a:gd name="T6" fmla="*/ 2147483647 w 97"/>
              <a:gd name="T7" fmla="*/ 2147483647 h 90"/>
              <a:gd name="T8" fmla="*/ 2147483647 w 97"/>
              <a:gd name="T9" fmla="*/ 2147483647 h 90"/>
              <a:gd name="T10" fmla="*/ 0 w 97"/>
              <a:gd name="T11" fmla="*/ 2147483647 h 90"/>
              <a:gd name="T12" fmla="*/ 0 w 97"/>
              <a:gd name="T13" fmla="*/ 0 h 90"/>
              <a:gd name="T14" fmla="*/ 0 60000 65536"/>
              <a:gd name="T15" fmla="*/ 0 60000 65536"/>
              <a:gd name="T16" fmla="*/ 0 60000 65536"/>
              <a:gd name="T17" fmla="*/ 0 60000 65536"/>
              <a:gd name="T18" fmla="*/ 0 60000 65536"/>
              <a:gd name="T19" fmla="*/ 0 60000 65536"/>
              <a:gd name="T20" fmla="*/ 0 60000 65536"/>
              <a:gd name="T21" fmla="*/ 0 w 97"/>
              <a:gd name="T22" fmla="*/ 0 h 90"/>
              <a:gd name="T23" fmla="*/ 97 w 97"/>
              <a:gd name="T24" fmla="*/ 90 h 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7" h="90">
                <a:moveTo>
                  <a:pt x="0" y="0"/>
                </a:moveTo>
                <a:lnTo>
                  <a:pt x="59" y="5"/>
                </a:lnTo>
                <a:lnTo>
                  <a:pt x="96" y="76"/>
                </a:lnTo>
                <a:lnTo>
                  <a:pt x="76" y="89"/>
                </a:lnTo>
                <a:lnTo>
                  <a:pt x="33" y="66"/>
                </a:lnTo>
                <a:lnTo>
                  <a:pt x="0" y="79"/>
                </a:lnTo>
                <a:lnTo>
                  <a:pt x="0" y="0"/>
                </a:lnTo>
              </a:path>
            </a:pathLst>
          </a:custGeom>
          <a:solidFill>
            <a:srgbClr val="919191"/>
          </a:solidFill>
          <a:ln w="12700" cap="rnd">
            <a:solidFill>
              <a:srgbClr val="000000"/>
            </a:solidFill>
            <a:round/>
            <a:headEnd/>
            <a:tailEnd/>
          </a:ln>
        </p:spPr>
        <p:txBody>
          <a:bodyPr/>
          <a:lstStyle/>
          <a:p>
            <a:endParaRPr lang="en-US"/>
          </a:p>
        </p:txBody>
      </p:sp>
      <p:sp>
        <p:nvSpPr>
          <p:cNvPr id="8385" name="Freeform 192"/>
          <p:cNvSpPr>
            <a:spLocks/>
          </p:cNvSpPr>
          <p:nvPr/>
        </p:nvSpPr>
        <p:spPr bwMode="auto">
          <a:xfrm>
            <a:off x="2849563" y="5018088"/>
            <a:ext cx="63500" cy="328612"/>
          </a:xfrm>
          <a:custGeom>
            <a:avLst/>
            <a:gdLst>
              <a:gd name="T0" fmla="*/ 0 w 39"/>
              <a:gd name="T1" fmla="*/ 0 h 187"/>
              <a:gd name="T2" fmla="*/ 2147483647 w 39"/>
              <a:gd name="T3" fmla="*/ 2147483647 h 187"/>
              <a:gd name="T4" fmla="*/ 2147483647 w 39"/>
              <a:gd name="T5" fmla="*/ 2147483647 h 187"/>
              <a:gd name="T6" fmla="*/ 0 w 39"/>
              <a:gd name="T7" fmla="*/ 2147483647 h 187"/>
              <a:gd name="T8" fmla="*/ 0 w 39"/>
              <a:gd name="T9" fmla="*/ 0 h 187"/>
              <a:gd name="T10" fmla="*/ 0 60000 65536"/>
              <a:gd name="T11" fmla="*/ 0 60000 65536"/>
              <a:gd name="T12" fmla="*/ 0 60000 65536"/>
              <a:gd name="T13" fmla="*/ 0 60000 65536"/>
              <a:gd name="T14" fmla="*/ 0 60000 65536"/>
              <a:gd name="T15" fmla="*/ 0 w 39"/>
              <a:gd name="T16" fmla="*/ 0 h 187"/>
              <a:gd name="T17" fmla="*/ 39 w 39"/>
              <a:gd name="T18" fmla="*/ 187 h 187"/>
            </a:gdLst>
            <a:ahLst/>
            <a:cxnLst>
              <a:cxn ang="T10">
                <a:pos x="T0" y="T1"/>
              </a:cxn>
              <a:cxn ang="T11">
                <a:pos x="T2" y="T3"/>
              </a:cxn>
              <a:cxn ang="T12">
                <a:pos x="T4" y="T5"/>
              </a:cxn>
              <a:cxn ang="T13">
                <a:pos x="T6" y="T7"/>
              </a:cxn>
              <a:cxn ang="T14">
                <a:pos x="T8" y="T9"/>
              </a:cxn>
            </a:cxnLst>
            <a:rect l="T15" t="T16" r="T17" b="T18"/>
            <a:pathLst>
              <a:path w="39" h="187">
                <a:moveTo>
                  <a:pt x="0" y="0"/>
                </a:moveTo>
                <a:lnTo>
                  <a:pt x="38" y="82"/>
                </a:lnTo>
                <a:lnTo>
                  <a:pt x="38" y="186"/>
                </a:lnTo>
                <a:lnTo>
                  <a:pt x="0" y="103"/>
                </a:lnTo>
                <a:lnTo>
                  <a:pt x="0" y="0"/>
                </a:lnTo>
              </a:path>
            </a:pathLst>
          </a:custGeom>
          <a:solidFill>
            <a:srgbClr val="808080"/>
          </a:solidFill>
          <a:ln w="12700" cap="rnd">
            <a:solidFill>
              <a:srgbClr val="000000"/>
            </a:solidFill>
            <a:round/>
            <a:headEnd/>
            <a:tailEnd/>
          </a:ln>
        </p:spPr>
        <p:txBody>
          <a:bodyPr/>
          <a:lstStyle/>
          <a:p>
            <a:endParaRPr lang="en-US"/>
          </a:p>
        </p:txBody>
      </p:sp>
      <p:sp>
        <p:nvSpPr>
          <p:cNvPr id="8386" name="Freeform 193"/>
          <p:cNvSpPr>
            <a:spLocks/>
          </p:cNvSpPr>
          <p:nvPr/>
        </p:nvSpPr>
        <p:spPr bwMode="auto">
          <a:xfrm>
            <a:off x="2909888" y="5116513"/>
            <a:ext cx="128588" cy="230187"/>
          </a:xfrm>
          <a:custGeom>
            <a:avLst/>
            <a:gdLst>
              <a:gd name="T0" fmla="*/ 0 w 80"/>
              <a:gd name="T1" fmla="*/ 2147483647 h 131"/>
              <a:gd name="T2" fmla="*/ 2147483647 w 80"/>
              <a:gd name="T3" fmla="*/ 0 h 131"/>
              <a:gd name="T4" fmla="*/ 2147483647 w 80"/>
              <a:gd name="T5" fmla="*/ 2147483647 h 131"/>
              <a:gd name="T6" fmla="*/ 2147483647 w 80"/>
              <a:gd name="T7" fmla="*/ 2147483647 h 131"/>
              <a:gd name="T8" fmla="*/ 0 w 80"/>
              <a:gd name="T9" fmla="*/ 2147483647 h 131"/>
              <a:gd name="T10" fmla="*/ 0 w 80"/>
              <a:gd name="T11" fmla="*/ 2147483647 h 131"/>
              <a:gd name="T12" fmla="*/ 0 60000 65536"/>
              <a:gd name="T13" fmla="*/ 0 60000 65536"/>
              <a:gd name="T14" fmla="*/ 0 60000 65536"/>
              <a:gd name="T15" fmla="*/ 0 60000 65536"/>
              <a:gd name="T16" fmla="*/ 0 60000 65536"/>
              <a:gd name="T17" fmla="*/ 0 60000 65536"/>
              <a:gd name="T18" fmla="*/ 0 w 80"/>
              <a:gd name="T19" fmla="*/ 0 h 131"/>
              <a:gd name="T20" fmla="*/ 80 w 80"/>
              <a:gd name="T21" fmla="*/ 131 h 131"/>
            </a:gdLst>
            <a:ahLst/>
            <a:cxnLst>
              <a:cxn ang="T12">
                <a:pos x="T0" y="T1"/>
              </a:cxn>
              <a:cxn ang="T13">
                <a:pos x="T2" y="T3"/>
              </a:cxn>
              <a:cxn ang="T14">
                <a:pos x="T4" y="T5"/>
              </a:cxn>
              <a:cxn ang="T15">
                <a:pos x="T6" y="T7"/>
              </a:cxn>
              <a:cxn ang="T16">
                <a:pos x="T8" y="T9"/>
              </a:cxn>
              <a:cxn ang="T17">
                <a:pos x="T10" y="T11"/>
              </a:cxn>
            </a:cxnLst>
            <a:rect l="T18" t="T19" r="T20" b="T21"/>
            <a:pathLst>
              <a:path w="80" h="131">
                <a:moveTo>
                  <a:pt x="0" y="27"/>
                </a:moveTo>
                <a:lnTo>
                  <a:pt x="57" y="0"/>
                </a:lnTo>
                <a:lnTo>
                  <a:pt x="79" y="59"/>
                </a:lnTo>
                <a:lnTo>
                  <a:pt x="23" y="79"/>
                </a:lnTo>
                <a:lnTo>
                  <a:pt x="0" y="130"/>
                </a:lnTo>
                <a:lnTo>
                  <a:pt x="0" y="27"/>
                </a:lnTo>
              </a:path>
            </a:pathLst>
          </a:custGeom>
          <a:solidFill>
            <a:srgbClr val="808080"/>
          </a:solidFill>
          <a:ln w="12700" cap="rnd">
            <a:solidFill>
              <a:srgbClr val="000000"/>
            </a:solidFill>
            <a:round/>
            <a:headEnd/>
            <a:tailEnd/>
          </a:ln>
        </p:spPr>
        <p:txBody>
          <a:bodyPr/>
          <a:lstStyle/>
          <a:p>
            <a:endParaRPr lang="en-US"/>
          </a:p>
        </p:txBody>
      </p:sp>
      <p:sp>
        <p:nvSpPr>
          <p:cNvPr id="8387" name="Freeform 194"/>
          <p:cNvSpPr>
            <a:spLocks/>
          </p:cNvSpPr>
          <p:nvPr/>
        </p:nvSpPr>
        <p:spPr bwMode="auto">
          <a:xfrm>
            <a:off x="2897188" y="5373688"/>
            <a:ext cx="98425" cy="423862"/>
          </a:xfrm>
          <a:custGeom>
            <a:avLst/>
            <a:gdLst>
              <a:gd name="T0" fmla="*/ 0 w 61"/>
              <a:gd name="T1" fmla="*/ 0 h 241"/>
              <a:gd name="T2" fmla="*/ 2147483647 w 61"/>
              <a:gd name="T3" fmla="*/ 2147483647 h 241"/>
              <a:gd name="T4" fmla="*/ 2147483647 w 61"/>
              <a:gd name="T5" fmla="*/ 2147483647 h 241"/>
              <a:gd name="T6" fmla="*/ 0 w 61"/>
              <a:gd name="T7" fmla="*/ 2147483647 h 241"/>
              <a:gd name="T8" fmla="*/ 0 w 61"/>
              <a:gd name="T9" fmla="*/ 0 h 241"/>
              <a:gd name="T10" fmla="*/ 0 60000 65536"/>
              <a:gd name="T11" fmla="*/ 0 60000 65536"/>
              <a:gd name="T12" fmla="*/ 0 60000 65536"/>
              <a:gd name="T13" fmla="*/ 0 60000 65536"/>
              <a:gd name="T14" fmla="*/ 0 60000 65536"/>
              <a:gd name="T15" fmla="*/ 0 w 61"/>
              <a:gd name="T16" fmla="*/ 0 h 241"/>
              <a:gd name="T17" fmla="*/ 61 w 61"/>
              <a:gd name="T18" fmla="*/ 241 h 241"/>
            </a:gdLst>
            <a:ahLst/>
            <a:cxnLst>
              <a:cxn ang="T10">
                <a:pos x="T0" y="T1"/>
              </a:cxn>
              <a:cxn ang="T11">
                <a:pos x="T2" y="T3"/>
              </a:cxn>
              <a:cxn ang="T12">
                <a:pos x="T4" y="T5"/>
              </a:cxn>
              <a:cxn ang="T13">
                <a:pos x="T6" y="T7"/>
              </a:cxn>
              <a:cxn ang="T14">
                <a:pos x="T8" y="T9"/>
              </a:cxn>
            </a:cxnLst>
            <a:rect l="T15" t="T16" r="T17" b="T18"/>
            <a:pathLst>
              <a:path w="61" h="241">
                <a:moveTo>
                  <a:pt x="0" y="0"/>
                </a:moveTo>
                <a:lnTo>
                  <a:pt x="60" y="139"/>
                </a:lnTo>
                <a:lnTo>
                  <a:pt x="60" y="240"/>
                </a:lnTo>
                <a:lnTo>
                  <a:pt x="0" y="101"/>
                </a:lnTo>
                <a:lnTo>
                  <a:pt x="0" y="0"/>
                </a:lnTo>
              </a:path>
            </a:pathLst>
          </a:custGeom>
          <a:solidFill>
            <a:srgbClr val="808080"/>
          </a:solidFill>
          <a:ln w="12700" cap="rnd">
            <a:solidFill>
              <a:srgbClr val="000000"/>
            </a:solidFill>
            <a:round/>
            <a:headEnd/>
            <a:tailEnd/>
          </a:ln>
        </p:spPr>
        <p:txBody>
          <a:bodyPr/>
          <a:lstStyle/>
          <a:p>
            <a:endParaRPr lang="en-US"/>
          </a:p>
        </p:txBody>
      </p:sp>
      <p:sp>
        <p:nvSpPr>
          <p:cNvPr id="8388" name="Freeform 195"/>
          <p:cNvSpPr>
            <a:spLocks/>
          </p:cNvSpPr>
          <p:nvPr/>
        </p:nvSpPr>
        <p:spPr bwMode="auto">
          <a:xfrm>
            <a:off x="3271838" y="5568950"/>
            <a:ext cx="25400" cy="217488"/>
          </a:xfrm>
          <a:custGeom>
            <a:avLst/>
            <a:gdLst>
              <a:gd name="T0" fmla="*/ 0 w 17"/>
              <a:gd name="T1" fmla="*/ 0 h 124"/>
              <a:gd name="T2" fmla="*/ 0 w 17"/>
              <a:gd name="T3" fmla="*/ 2147483647 h 124"/>
              <a:gd name="T4" fmla="*/ 2147483647 w 17"/>
              <a:gd name="T5" fmla="*/ 2147483647 h 124"/>
              <a:gd name="T6" fmla="*/ 2147483647 w 17"/>
              <a:gd name="T7" fmla="*/ 2147483647 h 124"/>
              <a:gd name="T8" fmla="*/ 0 w 17"/>
              <a:gd name="T9" fmla="*/ 0 h 124"/>
              <a:gd name="T10" fmla="*/ 0 60000 65536"/>
              <a:gd name="T11" fmla="*/ 0 60000 65536"/>
              <a:gd name="T12" fmla="*/ 0 60000 65536"/>
              <a:gd name="T13" fmla="*/ 0 60000 65536"/>
              <a:gd name="T14" fmla="*/ 0 60000 65536"/>
              <a:gd name="T15" fmla="*/ 0 w 17"/>
              <a:gd name="T16" fmla="*/ 0 h 124"/>
              <a:gd name="T17" fmla="*/ 17 w 17"/>
              <a:gd name="T18" fmla="*/ 124 h 124"/>
            </a:gdLst>
            <a:ahLst/>
            <a:cxnLst>
              <a:cxn ang="T10">
                <a:pos x="T0" y="T1"/>
              </a:cxn>
              <a:cxn ang="T11">
                <a:pos x="T2" y="T3"/>
              </a:cxn>
              <a:cxn ang="T12">
                <a:pos x="T4" y="T5"/>
              </a:cxn>
              <a:cxn ang="T13">
                <a:pos x="T6" y="T7"/>
              </a:cxn>
              <a:cxn ang="T14">
                <a:pos x="T8" y="T9"/>
              </a:cxn>
            </a:cxnLst>
            <a:rect l="T15" t="T16" r="T17" b="T18"/>
            <a:pathLst>
              <a:path w="17" h="124">
                <a:moveTo>
                  <a:pt x="0" y="0"/>
                </a:moveTo>
                <a:lnTo>
                  <a:pt x="0" y="101"/>
                </a:lnTo>
                <a:lnTo>
                  <a:pt x="16" y="123"/>
                </a:lnTo>
                <a:lnTo>
                  <a:pt x="16" y="18"/>
                </a:lnTo>
                <a:lnTo>
                  <a:pt x="0" y="0"/>
                </a:lnTo>
              </a:path>
            </a:pathLst>
          </a:custGeom>
          <a:solidFill>
            <a:srgbClr val="919191"/>
          </a:solidFill>
          <a:ln w="12700" cap="rnd">
            <a:solidFill>
              <a:srgbClr val="000000"/>
            </a:solidFill>
            <a:round/>
            <a:headEnd/>
            <a:tailEnd/>
          </a:ln>
        </p:spPr>
        <p:txBody>
          <a:bodyPr/>
          <a:lstStyle/>
          <a:p>
            <a:endParaRPr lang="en-US"/>
          </a:p>
        </p:txBody>
      </p:sp>
      <p:sp>
        <p:nvSpPr>
          <p:cNvPr id="8389" name="Freeform 196"/>
          <p:cNvSpPr>
            <a:spLocks/>
          </p:cNvSpPr>
          <p:nvPr/>
        </p:nvSpPr>
        <p:spPr bwMode="auto">
          <a:xfrm>
            <a:off x="2668588" y="6048375"/>
            <a:ext cx="60325" cy="196850"/>
          </a:xfrm>
          <a:custGeom>
            <a:avLst/>
            <a:gdLst>
              <a:gd name="T0" fmla="*/ 0 w 38"/>
              <a:gd name="T1" fmla="*/ 0 h 111"/>
              <a:gd name="T2" fmla="*/ 2147483647 w 38"/>
              <a:gd name="T3" fmla="*/ 2147483647 h 111"/>
              <a:gd name="T4" fmla="*/ 2147483647 w 38"/>
              <a:gd name="T5" fmla="*/ 2147483647 h 111"/>
              <a:gd name="T6" fmla="*/ 0 w 38"/>
              <a:gd name="T7" fmla="*/ 2147483647 h 111"/>
              <a:gd name="T8" fmla="*/ 0 w 38"/>
              <a:gd name="T9" fmla="*/ 0 h 111"/>
              <a:gd name="T10" fmla="*/ 0 60000 65536"/>
              <a:gd name="T11" fmla="*/ 0 60000 65536"/>
              <a:gd name="T12" fmla="*/ 0 60000 65536"/>
              <a:gd name="T13" fmla="*/ 0 60000 65536"/>
              <a:gd name="T14" fmla="*/ 0 60000 65536"/>
              <a:gd name="T15" fmla="*/ 0 w 38"/>
              <a:gd name="T16" fmla="*/ 0 h 111"/>
              <a:gd name="T17" fmla="*/ 38 w 38"/>
              <a:gd name="T18" fmla="*/ 111 h 111"/>
            </a:gdLst>
            <a:ahLst/>
            <a:cxnLst>
              <a:cxn ang="T10">
                <a:pos x="T0" y="T1"/>
              </a:cxn>
              <a:cxn ang="T11">
                <a:pos x="T2" y="T3"/>
              </a:cxn>
              <a:cxn ang="T12">
                <a:pos x="T4" y="T5"/>
              </a:cxn>
              <a:cxn ang="T13">
                <a:pos x="T6" y="T7"/>
              </a:cxn>
              <a:cxn ang="T14">
                <a:pos x="T8" y="T9"/>
              </a:cxn>
            </a:cxnLst>
            <a:rect l="T15" t="T16" r="T17" b="T18"/>
            <a:pathLst>
              <a:path w="38" h="111">
                <a:moveTo>
                  <a:pt x="0" y="0"/>
                </a:moveTo>
                <a:lnTo>
                  <a:pt x="37" y="6"/>
                </a:lnTo>
                <a:lnTo>
                  <a:pt x="37" y="110"/>
                </a:lnTo>
                <a:lnTo>
                  <a:pt x="0" y="101"/>
                </a:lnTo>
                <a:lnTo>
                  <a:pt x="0" y="0"/>
                </a:lnTo>
              </a:path>
            </a:pathLst>
          </a:custGeom>
          <a:solidFill>
            <a:srgbClr val="808080"/>
          </a:solidFill>
          <a:ln w="12700" cap="rnd">
            <a:solidFill>
              <a:srgbClr val="000000"/>
            </a:solidFill>
            <a:round/>
            <a:headEnd/>
            <a:tailEnd/>
          </a:ln>
        </p:spPr>
        <p:txBody>
          <a:bodyPr/>
          <a:lstStyle/>
          <a:p>
            <a:endParaRPr lang="en-US"/>
          </a:p>
        </p:txBody>
      </p:sp>
      <p:sp>
        <p:nvSpPr>
          <p:cNvPr id="8390" name="Freeform 197"/>
          <p:cNvSpPr>
            <a:spLocks/>
          </p:cNvSpPr>
          <p:nvPr/>
        </p:nvSpPr>
        <p:spPr bwMode="auto">
          <a:xfrm>
            <a:off x="2949576" y="5770563"/>
            <a:ext cx="225425" cy="382587"/>
          </a:xfrm>
          <a:custGeom>
            <a:avLst/>
            <a:gdLst>
              <a:gd name="T0" fmla="*/ 0 w 141"/>
              <a:gd name="T1" fmla="*/ 2147483647 h 217"/>
              <a:gd name="T2" fmla="*/ 0 w 141"/>
              <a:gd name="T3" fmla="*/ 2147483647 h 217"/>
              <a:gd name="T4" fmla="*/ 2147483647 w 141"/>
              <a:gd name="T5" fmla="*/ 2147483647 h 217"/>
              <a:gd name="T6" fmla="*/ 2147483647 w 141"/>
              <a:gd name="T7" fmla="*/ 0 h 217"/>
              <a:gd name="T8" fmla="*/ 0 w 141"/>
              <a:gd name="T9" fmla="*/ 2147483647 h 217"/>
              <a:gd name="T10" fmla="*/ 0 60000 65536"/>
              <a:gd name="T11" fmla="*/ 0 60000 65536"/>
              <a:gd name="T12" fmla="*/ 0 60000 65536"/>
              <a:gd name="T13" fmla="*/ 0 60000 65536"/>
              <a:gd name="T14" fmla="*/ 0 60000 65536"/>
              <a:gd name="T15" fmla="*/ 0 w 141"/>
              <a:gd name="T16" fmla="*/ 0 h 217"/>
              <a:gd name="T17" fmla="*/ 141 w 141"/>
              <a:gd name="T18" fmla="*/ 217 h 217"/>
            </a:gdLst>
            <a:ahLst/>
            <a:cxnLst>
              <a:cxn ang="T10">
                <a:pos x="T0" y="T1"/>
              </a:cxn>
              <a:cxn ang="T11">
                <a:pos x="T2" y="T3"/>
              </a:cxn>
              <a:cxn ang="T12">
                <a:pos x="T4" y="T5"/>
              </a:cxn>
              <a:cxn ang="T13">
                <a:pos x="T6" y="T7"/>
              </a:cxn>
              <a:cxn ang="T14">
                <a:pos x="T8" y="T9"/>
              </a:cxn>
            </a:cxnLst>
            <a:rect l="T15" t="T16" r="T17" b="T18"/>
            <a:pathLst>
              <a:path w="141" h="217">
                <a:moveTo>
                  <a:pt x="0" y="111"/>
                </a:moveTo>
                <a:lnTo>
                  <a:pt x="0" y="216"/>
                </a:lnTo>
                <a:lnTo>
                  <a:pt x="140" y="103"/>
                </a:lnTo>
                <a:lnTo>
                  <a:pt x="140" y="0"/>
                </a:lnTo>
                <a:lnTo>
                  <a:pt x="0" y="111"/>
                </a:lnTo>
              </a:path>
            </a:pathLst>
          </a:custGeom>
          <a:solidFill>
            <a:srgbClr val="919191"/>
          </a:solidFill>
          <a:ln w="12700" cap="rnd">
            <a:solidFill>
              <a:srgbClr val="000000"/>
            </a:solidFill>
            <a:round/>
            <a:headEnd/>
            <a:tailEnd/>
          </a:ln>
        </p:spPr>
        <p:txBody>
          <a:bodyPr/>
          <a:lstStyle/>
          <a:p>
            <a:endParaRPr lang="en-US"/>
          </a:p>
        </p:txBody>
      </p:sp>
      <p:sp>
        <p:nvSpPr>
          <p:cNvPr id="8391" name="Freeform 198"/>
          <p:cNvSpPr>
            <a:spLocks/>
          </p:cNvSpPr>
          <p:nvPr/>
        </p:nvSpPr>
        <p:spPr bwMode="auto">
          <a:xfrm>
            <a:off x="3171826" y="5568950"/>
            <a:ext cx="76200" cy="385763"/>
          </a:xfrm>
          <a:custGeom>
            <a:avLst/>
            <a:gdLst>
              <a:gd name="T0" fmla="*/ 2147483647 w 47"/>
              <a:gd name="T1" fmla="*/ 0 h 219"/>
              <a:gd name="T2" fmla="*/ 0 w 47"/>
              <a:gd name="T3" fmla="*/ 2147483647 h 219"/>
              <a:gd name="T4" fmla="*/ 0 w 47"/>
              <a:gd name="T5" fmla="*/ 2147483647 h 219"/>
              <a:gd name="T6" fmla="*/ 2147483647 w 47"/>
              <a:gd name="T7" fmla="*/ 2147483647 h 219"/>
              <a:gd name="T8" fmla="*/ 2147483647 w 47"/>
              <a:gd name="T9" fmla="*/ 0 h 219"/>
              <a:gd name="T10" fmla="*/ 0 60000 65536"/>
              <a:gd name="T11" fmla="*/ 0 60000 65536"/>
              <a:gd name="T12" fmla="*/ 0 60000 65536"/>
              <a:gd name="T13" fmla="*/ 0 60000 65536"/>
              <a:gd name="T14" fmla="*/ 0 60000 65536"/>
              <a:gd name="T15" fmla="*/ 0 w 47"/>
              <a:gd name="T16" fmla="*/ 0 h 219"/>
              <a:gd name="T17" fmla="*/ 47 w 47"/>
              <a:gd name="T18" fmla="*/ 219 h 219"/>
            </a:gdLst>
            <a:ahLst/>
            <a:cxnLst>
              <a:cxn ang="T10">
                <a:pos x="T0" y="T1"/>
              </a:cxn>
              <a:cxn ang="T11">
                <a:pos x="T2" y="T3"/>
              </a:cxn>
              <a:cxn ang="T12">
                <a:pos x="T4" y="T5"/>
              </a:cxn>
              <a:cxn ang="T13">
                <a:pos x="T6" y="T7"/>
              </a:cxn>
              <a:cxn ang="T14">
                <a:pos x="T8" y="T9"/>
              </a:cxn>
            </a:cxnLst>
            <a:rect l="T15" t="T16" r="T17" b="T18"/>
            <a:pathLst>
              <a:path w="47" h="219">
                <a:moveTo>
                  <a:pt x="46" y="0"/>
                </a:moveTo>
                <a:lnTo>
                  <a:pt x="0" y="115"/>
                </a:lnTo>
                <a:lnTo>
                  <a:pt x="0" y="218"/>
                </a:lnTo>
                <a:lnTo>
                  <a:pt x="46" y="103"/>
                </a:lnTo>
                <a:lnTo>
                  <a:pt x="46" y="0"/>
                </a:lnTo>
              </a:path>
            </a:pathLst>
          </a:custGeom>
          <a:solidFill>
            <a:srgbClr val="808080"/>
          </a:solidFill>
          <a:ln w="12700" cap="rnd">
            <a:solidFill>
              <a:srgbClr val="000000"/>
            </a:solidFill>
            <a:round/>
            <a:headEnd/>
            <a:tailEnd/>
          </a:ln>
        </p:spPr>
        <p:txBody>
          <a:bodyPr/>
          <a:lstStyle/>
          <a:p>
            <a:endParaRPr lang="en-US"/>
          </a:p>
        </p:txBody>
      </p:sp>
      <p:sp>
        <p:nvSpPr>
          <p:cNvPr id="8392" name="Freeform 199"/>
          <p:cNvSpPr>
            <a:spLocks/>
          </p:cNvSpPr>
          <p:nvPr/>
        </p:nvSpPr>
        <p:spPr bwMode="auto">
          <a:xfrm>
            <a:off x="3246438" y="5568950"/>
            <a:ext cx="26988" cy="182563"/>
          </a:xfrm>
          <a:custGeom>
            <a:avLst/>
            <a:gdLst>
              <a:gd name="T0" fmla="*/ 0 w 17"/>
              <a:gd name="T1" fmla="*/ 0 h 104"/>
              <a:gd name="T2" fmla="*/ 2147483647 w 17"/>
              <a:gd name="T3" fmla="*/ 0 h 104"/>
              <a:gd name="T4" fmla="*/ 2147483647 w 17"/>
              <a:gd name="T5" fmla="*/ 2147483647 h 104"/>
              <a:gd name="T6" fmla="*/ 0 w 17"/>
              <a:gd name="T7" fmla="*/ 2147483647 h 104"/>
              <a:gd name="T8" fmla="*/ 0 w 17"/>
              <a:gd name="T9" fmla="*/ 0 h 104"/>
              <a:gd name="T10" fmla="*/ 0 60000 65536"/>
              <a:gd name="T11" fmla="*/ 0 60000 65536"/>
              <a:gd name="T12" fmla="*/ 0 60000 65536"/>
              <a:gd name="T13" fmla="*/ 0 60000 65536"/>
              <a:gd name="T14" fmla="*/ 0 60000 65536"/>
              <a:gd name="T15" fmla="*/ 0 w 17"/>
              <a:gd name="T16" fmla="*/ 0 h 104"/>
              <a:gd name="T17" fmla="*/ 17 w 17"/>
              <a:gd name="T18" fmla="*/ 104 h 104"/>
            </a:gdLst>
            <a:ahLst/>
            <a:cxnLst>
              <a:cxn ang="T10">
                <a:pos x="T0" y="T1"/>
              </a:cxn>
              <a:cxn ang="T11">
                <a:pos x="T2" y="T3"/>
              </a:cxn>
              <a:cxn ang="T12">
                <a:pos x="T4" y="T5"/>
              </a:cxn>
              <a:cxn ang="T13">
                <a:pos x="T6" y="T7"/>
              </a:cxn>
              <a:cxn ang="T14">
                <a:pos x="T8" y="T9"/>
              </a:cxn>
            </a:cxnLst>
            <a:rect l="T15" t="T16" r="T17" b="T18"/>
            <a:pathLst>
              <a:path w="17" h="104">
                <a:moveTo>
                  <a:pt x="0" y="0"/>
                </a:moveTo>
                <a:lnTo>
                  <a:pt x="16" y="0"/>
                </a:lnTo>
                <a:lnTo>
                  <a:pt x="16" y="103"/>
                </a:lnTo>
                <a:lnTo>
                  <a:pt x="0" y="102"/>
                </a:lnTo>
                <a:lnTo>
                  <a:pt x="0" y="0"/>
                </a:lnTo>
              </a:path>
            </a:pathLst>
          </a:custGeom>
          <a:solidFill>
            <a:srgbClr val="414141"/>
          </a:solidFill>
          <a:ln w="12700" cap="rnd">
            <a:solidFill>
              <a:srgbClr val="414141"/>
            </a:solidFill>
            <a:round/>
            <a:headEnd/>
            <a:tailEnd/>
          </a:ln>
        </p:spPr>
        <p:txBody>
          <a:bodyPr/>
          <a:lstStyle/>
          <a:p>
            <a:endParaRPr lang="en-US"/>
          </a:p>
        </p:txBody>
      </p:sp>
      <p:sp>
        <p:nvSpPr>
          <p:cNvPr id="8393" name="Freeform 200"/>
          <p:cNvSpPr>
            <a:spLocks/>
          </p:cNvSpPr>
          <p:nvPr/>
        </p:nvSpPr>
        <p:spPr bwMode="auto">
          <a:xfrm>
            <a:off x="3295651" y="5507038"/>
            <a:ext cx="88900" cy="279400"/>
          </a:xfrm>
          <a:custGeom>
            <a:avLst/>
            <a:gdLst>
              <a:gd name="T0" fmla="*/ 0 w 56"/>
              <a:gd name="T1" fmla="*/ 2147483647 h 159"/>
              <a:gd name="T2" fmla="*/ 0 w 56"/>
              <a:gd name="T3" fmla="*/ 2147483647 h 159"/>
              <a:gd name="T4" fmla="*/ 2147483647 w 56"/>
              <a:gd name="T5" fmla="*/ 2147483647 h 159"/>
              <a:gd name="T6" fmla="*/ 2147483647 w 56"/>
              <a:gd name="T7" fmla="*/ 0 h 159"/>
              <a:gd name="T8" fmla="*/ 0 w 56"/>
              <a:gd name="T9" fmla="*/ 2147483647 h 159"/>
              <a:gd name="T10" fmla="*/ 0 60000 65536"/>
              <a:gd name="T11" fmla="*/ 0 60000 65536"/>
              <a:gd name="T12" fmla="*/ 0 60000 65536"/>
              <a:gd name="T13" fmla="*/ 0 60000 65536"/>
              <a:gd name="T14" fmla="*/ 0 60000 65536"/>
              <a:gd name="T15" fmla="*/ 0 w 56"/>
              <a:gd name="T16" fmla="*/ 0 h 159"/>
              <a:gd name="T17" fmla="*/ 56 w 56"/>
              <a:gd name="T18" fmla="*/ 159 h 159"/>
            </a:gdLst>
            <a:ahLst/>
            <a:cxnLst>
              <a:cxn ang="T10">
                <a:pos x="T0" y="T1"/>
              </a:cxn>
              <a:cxn ang="T11">
                <a:pos x="T2" y="T3"/>
              </a:cxn>
              <a:cxn ang="T12">
                <a:pos x="T4" y="T5"/>
              </a:cxn>
              <a:cxn ang="T13">
                <a:pos x="T6" y="T7"/>
              </a:cxn>
              <a:cxn ang="T14">
                <a:pos x="T8" y="T9"/>
              </a:cxn>
            </a:cxnLst>
            <a:rect l="T15" t="T16" r="T17" b="T18"/>
            <a:pathLst>
              <a:path w="56" h="159">
                <a:moveTo>
                  <a:pt x="0" y="52"/>
                </a:moveTo>
                <a:lnTo>
                  <a:pt x="0" y="158"/>
                </a:lnTo>
                <a:lnTo>
                  <a:pt x="55" y="104"/>
                </a:lnTo>
                <a:lnTo>
                  <a:pt x="55" y="0"/>
                </a:lnTo>
                <a:lnTo>
                  <a:pt x="0" y="52"/>
                </a:lnTo>
              </a:path>
            </a:pathLst>
          </a:custGeom>
          <a:solidFill>
            <a:srgbClr val="808080"/>
          </a:solidFill>
          <a:ln w="12700" cap="rnd">
            <a:solidFill>
              <a:srgbClr val="000000"/>
            </a:solidFill>
            <a:round/>
            <a:headEnd/>
            <a:tailEnd/>
          </a:ln>
        </p:spPr>
        <p:txBody>
          <a:bodyPr/>
          <a:lstStyle/>
          <a:p>
            <a:endParaRPr lang="en-US"/>
          </a:p>
        </p:txBody>
      </p:sp>
      <p:sp>
        <p:nvSpPr>
          <p:cNvPr id="8394" name="Freeform 201"/>
          <p:cNvSpPr>
            <a:spLocks/>
          </p:cNvSpPr>
          <p:nvPr/>
        </p:nvSpPr>
        <p:spPr bwMode="auto">
          <a:xfrm>
            <a:off x="3765551" y="5672138"/>
            <a:ext cx="55562" cy="423862"/>
          </a:xfrm>
          <a:custGeom>
            <a:avLst/>
            <a:gdLst>
              <a:gd name="T0" fmla="*/ 0 w 35"/>
              <a:gd name="T1" fmla="*/ 0 h 241"/>
              <a:gd name="T2" fmla="*/ 2147483647 w 35"/>
              <a:gd name="T3" fmla="*/ 2147483647 h 241"/>
              <a:gd name="T4" fmla="*/ 2147483647 w 35"/>
              <a:gd name="T5" fmla="*/ 2147483647 h 241"/>
              <a:gd name="T6" fmla="*/ 0 w 35"/>
              <a:gd name="T7" fmla="*/ 2147483647 h 241"/>
              <a:gd name="T8" fmla="*/ 0 w 35"/>
              <a:gd name="T9" fmla="*/ 0 h 241"/>
              <a:gd name="T10" fmla="*/ 0 60000 65536"/>
              <a:gd name="T11" fmla="*/ 0 60000 65536"/>
              <a:gd name="T12" fmla="*/ 0 60000 65536"/>
              <a:gd name="T13" fmla="*/ 0 60000 65536"/>
              <a:gd name="T14" fmla="*/ 0 60000 65536"/>
              <a:gd name="T15" fmla="*/ 0 w 35"/>
              <a:gd name="T16" fmla="*/ 0 h 241"/>
              <a:gd name="T17" fmla="*/ 35 w 35"/>
              <a:gd name="T18" fmla="*/ 241 h 241"/>
            </a:gdLst>
            <a:ahLst/>
            <a:cxnLst>
              <a:cxn ang="T10">
                <a:pos x="T0" y="T1"/>
              </a:cxn>
              <a:cxn ang="T11">
                <a:pos x="T2" y="T3"/>
              </a:cxn>
              <a:cxn ang="T12">
                <a:pos x="T4" y="T5"/>
              </a:cxn>
              <a:cxn ang="T13">
                <a:pos x="T6" y="T7"/>
              </a:cxn>
              <a:cxn ang="T14">
                <a:pos x="T8" y="T9"/>
              </a:cxn>
            </a:cxnLst>
            <a:rect l="T15" t="T16" r="T17" b="T18"/>
            <a:pathLst>
              <a:path w="35" h="241">
                <a:moveTo>
                  <a:pt x="0" y="0"/>
                </a:moveTo>
                <a:lnTo>
                  <a:pt x="34" y="135"/>
                </a:lnTo>
                <a:lnTo>
                  <a:pt x="34" y="240"/>
                </a:lnTo>
                <a:lnTo>
                  <a:pt x="0" y="102"/>
                </a:lnTo>
                <a:lnTo>
                  <a:pt x="0" y="0"/>
                </a:lnTo>
              </a:path>
            </a:pathLst>
          </a:custGeom>
          <a:solidFill>
            <a:srgbClr val="919191"/>
          </a:solidFill>
          <a:ln w="12700" cap="rnd">
            <a:solidFill>
              <a:srgbClr val="000000"/>
            </a:solidFill>
            <a:round/>
            <a:headEnd/>
            <a:tailEnd/>
          </a:ln>
        </p:spPr>
        <p:txBody>
          <a:bodyPr/>
          <a:lstStyle/>
          <a:p>
            <a:endParaRPr lang="en-US"/>
          </a:p>
        </p:txBody>
      </p:sp>
      <p:sp>
        <p:nvSpPr>
          <p:cNvPr id="8395" name="Freeform 202"/>
          <p:cNvSpPr>
            <a:spLocks/>
          </p:cNvSpPr>
          <p:nvPr/>
        </p:nvSpPr>
        <p:spPr bwMode="auto">
          <a:xfrm>
            <a:off x="3944938" y="5822950"/>
            <a:ext cx="28575" cy="263525"/>
          </a:xfrm>
          <a:custGeom>
            <a:avLst/>
            <a:gdLst>
              <a:gd name="T0" fmla="*/ 2147483647 w 17"/>
              <a:gd name="T1" fmla="*/ 0 h 150"/>
              <a:gd name="T2" fmla="*/ 0 w 17"/>
              <a:gd name="T3" fmla="*/ 2147483647 h 150"/>
              <a:gd name="T4" fmla="*/ 0 w 17"/>
              <a:gd name="T5" fmla="*/ 2147483647 h 150"/>
              <a:gd name="T6" fmla="*/ 2147483647 w 17"/>
              <a:gd name="T7" fmla="*/ 2147483647 h 150"/>
              <a:gd name="T8" fmla="*/ 2147483647 w 17"/>
              <a:gd name="T9" fmla="*/ 0 h 150"/>
              <a:gd name="T10" fmla="*/ 0 60000 65536"/>
              <a:gd name="T11" fmla="*/ 0 60000 65536"/>
              <a:gd name="T12" fmla="*/ 0 60000 65536"/>
              <a:gd name="T13" fmla="*/ 0 60000 65536"/>
              <a:gd name="T14" fmla="*/ 0 60000 65536"/>
              <a:gd name="T15" fmla="*/ 0 w 17"/>
              <a:gd name="T16" fmla="*/ 0 h 150"/>
              <a:gd name="T17" fmla="*/ 17 w 17"/>
              <a:gd name="T18" fmla="*/ 150 h 150"/>
            </a:gdLst>
            <a:ahLst/>
            <a:cxnLst>
              <a:cxn ang="T10">
                <a:pos x="T0" y="T1"/>
              </a:cxn>
              <a:cxn ang="T11">
                <a:pos x="T2" y="T3"/>
              </a:cxn>
              <a:cxn ang="T12">
                <a:pos x="T4" y="T5"/>
              </a:cxn>
              <a:cxn ang="T13">
                <a:pos x="T6" y="T7"/>
              </a:cxn>
              <a:cxn ang="T14">
                <a:pos x="T8" y="T9"/>
              </a:cxn>
            </a:cxnLst>
            <a:rect l="T15" t="T16" r="T17" b="T18"/>
            <a:pathLst>
              <a:path w="17" h="150">
                <a:moveTo>
                  <a:pt x="12" y="0"/>
                </a:moveTo>
                <a:lnTo>
                  <a:pt x="0" y="46"/>
                </a:lnTo>
                <a:lnTo>
                  <a:pt x="0" y="149"/>
                </a:lnTo>
                <a:lnTo>
                  <a:pt x="16" y="104"/>
                </a:lnTo>
                <a:lnTo>
                  <a:pt x="12" y="0"/>
                </a:lnTo>
              </a:path>
            </a:pathLst>
          </a:custGeom>
          <a:solidFill>
            <a:srgbClr val="676767"/>
          </a:solidFill>
          <a:ln w="12700" cap="rnd">
            <a:solidFill>
              <a:srgbClr val="000000"/>
            </a:solidFill>
            <a:round/>
            <a:headEnd/>
            <a:tailEnd/>
          </a:ln>
        </p:spPr>
        <p:txBody>
          <a:bodyPr/>
          <a:lstStyle/>
          <a:p>
            <a:endParaRPr lang="en-US"/>
          </a:p>
        </p:txBody>
      </p:sp>
      <p:sp>
        <p:nvSpPr>
          <p:cNvPr id="8396" name="Freeform 203"/>
          <p:cNvSpPr>
            <a:spLocks/>
          </p:cNvSpPr>
          <p:nvPr/>
        </p:nvSpPr>
        <p:spPr bwMode="auto">
          <a:xfrm>
            <a:off x="2727326" y="5965825"/>
            <a:ext cx="223837" cy="282575"/>
          </a:xfrm>
          <a:custGeom>
            <a:avLst/>
            <a:gdLst>
              <a:gd name="T0" fmla="*/ 0 w 139"/>
              <a:gd name="T1" fmla="*/ 2147483647 h 160"/>
              <a:gd name="T2" fmla="*/ 0 w 139"/>
              <a:gd name="T3" fmla="*/ 2147483647 h 160"/>
              <a:gd name="T4" fmla="*/ 2147483647 w 139"/>
              <a:gd name="T5" fmla="*/ 2147483647 h 160"/>
              <a:gd name="T6" fmla="*/ 2147483647 w 139"/>
              <a:gd name="T7" fmla="*/ 0 h 160"/>
              <a:gd name="T8" fmla="*/ 0 w 139"/>
              <a:gd name="T9" fmla="*/ 2147483647 h 160"/>
              <a:gd name="T10" fmla="*/ 0 60000 65536"/>
              <a:gd name="T11" fmla="*/ 0 60000 65536"/>
              <a:gd name="T12" fmla="*/ 0 60000 65536"/>
              <a:gd name="T13" fmla="*/ 0 60000 65536"/>
              <a:gd name="T14" fmla="*/ 0 60000 65536"/>
              <a:gd name="T15" fmla="*/ 0 w 139"/>
              <a:gd name="T16" fmla="*/ 0 h 160"/>
              <a:gd name="T17" fmla="*/ 139 w 139"/>
              <a:gd name="T18" fmla="*/ 160 h 160"/>
            </a:gdLst>
            <a:ahLst/>
            <a:cxnLst>
              <a:cxn ang="T10">
                <a:pos x="T0" y="T1"/>
              </a:cxn>
              <a:cxn ang="T11">
                <a:pos x="T2" y="T3"/>
              </a:cxn>
              <a:cxn ang="T12">
                <a:pos x="T4" y="T5"/>
              </a:cxn>
              <a:cxn ang="T13">
                <a:pos x="T6" y="T7"/>
              </a:cxn>
              <a:cxn ang="T14">
                <a:pos x="T8" y="T9"/>
              </a:cxn>
            </a:cxnLst>
            <a:rect l="T15" t="T16" r="T17" b="T18"/>
            <a:pathLst>
              <a:path w="139" h="160">
                <a:moveTo>
                  <a:pt x="0" y="53"/>
                </a:moveTo>
                <a:lnTo>
                  <a:pt x="0" y="159"/>
                </a:lnTo>
                <a:lnTo>
                  <a:pt x="138" y="104"/>
                </a:lnTo>
                <a:lnTo>
                  <a:pt x="138" y="0"/>
                </a:lnTo>
                <a:lnTo>
                  <a:pt x="0" y="53"/>
                </a:lnTo>
              </a:path>
            </a:pathLst>
          </a:custGeom>
          <a:solidFill>
            <a:srgbClr val="808080"/>
          </a:solidFill>
          <a:ln w="12700" cap="rnd">
            <a:solidFill>
              <a:srgbClr val="414141"/>
            </a:solidFill>
            <a:round/>
            <a:headEnd/>
            <a:tailEnd/>
          </a:ln>
        </p:spPr>
        <p:txBody>
          <a:bodyPr/>
          <a:lstStyle/>
          <a:p>
            <a:endParaRPr lang="en-US"/>
          </a:p>
        </p:txBody>
      </p:sp>
      <p:sp>
        <p:nvSpPr>
          <p:cNvPr id="8397" name="Freeform 204"/>
          <p:cNvSpPr>
            <a:spLocks/>
          </p:cNvSpPr>
          <p:nvPr/>
        </p:nvSpPr>
        <p:spPr bwMode="auto">
          <a:xfrm>
            <a:off x="3827463" y="5894388"/>
            <a:ext cx="127000" cy="192087"/>
          </a:xfrm>
          <a:custGeom>
            <a:avLst/>
            <a:gdLst>
              <a:gd name="T0" fmla="*/ 2147483647 w 79"/>
              <a:gd name="T1" fmla="*/ 2147483647 h 109"/>
              <a:gd name="T2" fmla="*/ 2147483647 w 79"/>
              <a:gd name="T3" fmla="*/ 0 h 109"/>
              <a:gd name="T4" fmla="*/ 2147483647 w 79"/>
              <a:gd name="T5" fmla="*/ 2147483647 h 109"/>
              <a:gd name="T6" fmla="*/ 0 w 79"/>
              <a:gd name="T7" fmla="*/ 2147483647 h 109"/>
              <a:gd name="T8" fmla="*/ 2147483647 w 79"/>
              <a:gd name="T9" fmla="*/ 2147483647 h 109"/>
              <a:gd name="T10" fmla="*/ 0 60000 65536"/>
              <a:gd name="T11" fmla="*/ 0 60000 65536"/>
              <a:gd name="T12" fmla="*/ 0 60000 65536"/>
              <a:gd name="T13" fmla="*/ 0 60000 65536"/>
              <a:gd name="T14" fmla="*/ 0 60000 65536"/>
              <a:gd name="T15" fmla="*/ 0 w 79"/>
              <a:gd name="T16" fmla="*/ 0 h 109"/>
              <a:gd name="T17" fmla="*/ 79 w 79"/>
              <a:gd name="T18" fmla="*/ 109 h 109"/>
            </a:gdLst>
            <a:ahLst/>
            <a:cxnLst>
              <a:cxn ang="T10">
                <a:pos x="T0" y="T1"/>
              </a:cxn>
              <a:cxn ang="T11">
                <a:pos x="T2" y="T3"/>
              </a:cxn>
              <a:cxn ang="T12">
                <a:pos x="T4" y="T5"/>
              </a:cxn>
              <a:cxn ang="T13">
                <a:pos x="T6" y="T7"/>
              </a:cxn>
              <a:cxn ang="T14">
                <a:pos x="T8" y="T9"/>
              </a:cxn>
            </a:cxnLst>
            <a:rect l="T15" t="T16" r="T17" b="T18"/>
            <a:pathLst>
              <a:path w="79" h="109">
                <a:moveTo>
                  <a:pt x="1" y="6"/>
                </a:moveTo>
                <a:lnTo>
                  <a:pt x="78" y="0"/>
                </a:lnTo>
                <a:lnTo>
                  <a:pt x="78" y="103"/>
                </a:lnTo>
                <a:lnTo>
                  <a:pt x="0" y="108"/>
                </a:lnTo>
                <a:lnTo>
                  <a:pt x="1" y="6"/>
                </a:lnTo>
              </a:path>
            </a:pathLst>
          </a:custGeom>
          <a:solidFill>
            <a:srgbClr val="808080"/>
          </a:solidFill>
          <a:ln w="12700" cap="rnd">
            <a:solidFill>
              <a:srgbClr val="000000"/>
            </a:solidFill>
            <a:round/>
            <a:headEnd/>
            <a:tailEnd/>
          </a:ln>
        </p:spPr>
        <p:txBody>
          <a:bodyPr/>
          <a:lstStyle/>
          <a:p>
            <a:endParaRPr lang="en-US"/>
          </a:p>
        </p:txBody>
      </p:sp>
      <p:sp>
        <p:nvSpPr>
          <p:cNvPr id="8398" name="AutoShape 205"/>
          <p:cNvSpPr>
            <a:spLocks noChangeArrowheads="1"/>
          </p:cNvSpPr>
          <p:nvPr/>
        </p:nvSpPr>
        <p:spPr bwMode="auto">
          <a:xfrm>
            <a:off x="4019550" y="4089400"/>
            <a:ext cx="90487"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399" name="AutoShape 206"/>
          <p:cNvSpPr>
            <a:spLocks noChangeArrowheads="1"/>
          </p:cNvSpPr>
          <p:nvPr/>
        </p:nvSpPr>
        <p:spPr bwMode="auto">
          <a:xfrm>
            <a:off x="4357687" y="4081462"/>
            <a:ext cx="88900"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0" name="AutoShape 207"/>
          <p:cNvSpPr>
            <a:spLocks noChangeArrowheads="1"/>
          </p:cNvSpPr>
          <p:nvPr/>
        </p:nvSpPr>
        <p:spPr bwMode="auto">
          <a:xfrm>
            <a:off x="4610100" y="3679825"/>
            <a:ext cx="87312"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1" name="AutoShape 208"/>
          <p:cNvSpPr>
            <a:spLocks noChangeArrowheads="1"/>
          </p:cNvSpPr>
          <p:nvPr/>
        </p:nvSpPr>
        <p:spPr bwMode="auto">
          <a:xfrm>
            <a:off x="4651375" y="4270375"/>
            <a:ext cx="88900"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2" name="AutoShape 209"/>
          <p:cNvSpPr>
            <a:spLocks noChangeArrowheads="1"/>
          </p:cNvSpPr>
          <p:nvPr/>
        </p:nvSpPr>
        <p:spPr bwMode="auto">
          <a:xfrm>
            <a:off x="4859337" y="3348037"/>
            <a:ext cx="90488"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3" name="AutoShape 210"/>
          <p:cNvSpPr>
            <a:spLocks noChangeArrowheads="1"/>
          </p:cNvSpPr>
          <p:nvPr/>
        </p:nvSpPr>
        <p:spPr bwMode="auto">
          <a:xfrm>
            <a:off x="4721225" y="3073400"/>
            <a:ext cx="88900"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4" name="AutoShape 211"/>
          <p:cNvSpPr>
            <a:spLocks noChangeArrowheads="1"/>
          </p:cNvSpPr>
          <p:nvPr/>
        </p:nvSpPr>
        <p:spPr bwMode="auto">
          <a:xfrm>
            <a:off x="5157787" y="2882900"/>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5" name="AutoShape 212"/>
          <p:cNvSpPr>
            <a:spLocks noChangeArrowheads="1"/>
          </p:cNvSpPr>
          <p:nvPr/>
        </p:nvSpPr>
        <p:spPr bwMode="auto">
          <a:xfrm>
            <a:off x="4891087" y="2292350"/>
            <a:ext cx="90488"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6" name="AutoShape 213"/>
          <p:cNvSpPr>
            <a:spLocks noChangeArrowheads="1"/>
          </p:cNvSpPr>
          <p:nvPr/>
        </p:nvSpPr>
        <p:spPr bwMode="auto">
          <a:xfrm>
            <a:off x="5365750" y="4640262"/>
            <a:ext cx="92075"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7" name="AutoShape 214"/>
          <p:cNvSpPr>
            <a:spLocks noChangeArrowheads="1"/>
          </p:cNvSpPr>
          <p:nvPr/>
        </p:nvSpPr>
        <p:spPr bwMode="auto">
          <a:xfrm>
            <a:off x="5686425" y="4513262"/>
            <a:ext cx="90487"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8" name="AutoShape 215"/>
          <p:cNvSpPr>
            <a:spLocks noChangeArrowheads="1"/>
          </p:cNvSpPr>
          <p:nvPr/>
        </p:nvSpPr>
        <p:spPr bwMode="auto">
          <a:xfrm>
            <a:off x="6180137" y="4276725"/>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09" name="AutoShape 216"/>
          <p:cNvSpPr>
            <a:spLocks noChangeArrowheads="1"/>
          </p:cNvSpPr>
          <p:nvPr/>
        </p:nvSpPr>
        <p:spPr bwMode="auto">
          <a:xfrm>
            <a:off x="5656262" y="3648075"/>
            <a:ext cx="87313"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0" name="AutoShape 217"/>
          <p:cNvSpPr>
            <a:spLocks noChangeArrowheads="1"/>
          </p:cNvSpPr>
          <p:nvPr/>
        </p:nvSpPr>
        <p:spPr bwMode="auto">
          <a:xfrm>
            <a:off x="6164262" y="4497387"/>
            <a:ext cx="90488"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1" name="AutoShape 218"/>
          <p:cNvSpPr>
            <a:spLocks noChangeArrowheads="1"/>
          </p:cNvSpPr>
          <p:nvPr/>
        </p:nvSpPr>
        <p:spPr bwMode="auto">
          <a:xfrm>
            <a:off x="6529387" y="4397375"/>
            <a:ext cx="88900"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2" name="AutoShape 219"/>
          <p:cNvSpPr>
            <a:spLocks noChangeArrowheads="1"/>
          </p:cNvSpPr>
          <p:nvPr/>
        </p:nvSpPr>
        <p:spPr bwMode="auto">
          <a:xfrm>
            <a:off x="6696075" y="4144962"/>
            <a:ext cx="87312"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3" name="AutoShape 220"/>
          <p:cNvSpPr>
            <a:spLocks noChangeArrowheads="1"/>
          </p:cNvSpPr>
          <p:nvPr/>
        </p:nvSpPr>
        <p:spPr bwMode="auto">
          <a:xfrm>
            <a:off x="6675437" y="3732212"/>
            <a:ext cx="90488"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4" name="AutoShape 221"/>
          <p:cNvSpPr>
            <a:spLocks noChangeArrowheads="1"/>
          </p:cNvSpPr>
          <p:nvPr/>
        </p:nvSpPr>
        <p:spPr bwMode="auto">
          <a:xfrm>
            <a:off x="7113587" y="47005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5" name="AutoShape 222"/>
          <p:cNvSpPr>
            <a:spLocks noChangeArrowheads="1"/>
          </p:cNvSpPr>
          <p:nvPr/>
        </p:nvSpPr>
        <p:spPr bwMode="auto">
          <a:xfrm>
            <a:off x="7200900" y="4086225"/>
            <a:ext cx="90487"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6" name="AutoShape 223"/>
          <p:cNvSpPr>
            <a:spLocks noChangeArrowheads="1"/>
          </p:cNvSpPr>
          <p:nvPr/>
        </p:nvSpPr>
        <p:spPr bwMode="auto">
          <a:xfrm>
            <a:off x="7304087" y="3911600"/>
            <a:ext cx="88900"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7" name="AutoShape 224"/>
          <p:cNvSpPr>
            <a:spLocks noChangeArrowheads="1"/>
          </p:cNvSpPr>
          <p:nvPr/>
        </p:nvSpPr>
        <p:spPr bwMode="auto">
          <a:xfrm>
            <a:off x="7224712" y="3675062"/>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8" name="AutoShape 225"/>
          <p:cNvSpPr>
            <a:spLocks noChangeArrowheads="1"/>
          </p:cNvSpPr>
          <p:nvPr/>
        </p:nvSpPr>
        <p:spPr bwMode="auto">
          <a:xfrm>
            <a:off x="6983412" y="3611562"/>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19" name="AutoShape 226"/>
          <p:cNvSpPr>
            <a:spLocks noChangeArrowheads="1"/>
          </p:cNvSpPr>
          <p:nvPr/>
        </p:nvSpPr>
        <p:spPr bwMode="auto">
          <a:xfrm>
            <a:off x="5881687" y="3621087"/>
            <a:ext cx="88900"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0" name="AutoShape 227"/>
          <p:cNvSpPr>
            <a:spLocks noChangeArrowheads="1"/>
          </p:cNvSpPr>
          <p:nvPr/>
        </p:nvSpPr>
        <p:spPr bwMode="auto">
          <a:xfrm>
            <a:off x="5819775" y="3746500"/>
            <a:ext cx="88900"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1" name="AutoShape 228"/>
          <p:cNvSpPr>
            <a:spLocks noChangeArrowheads="1"/>
          </p:cNvSpPr>
          <p:nvPr/>
        </p:nvSpPr>
        <p:spPr bwMode="auto">
          <a:xfrm>
            <a:off x="5649912" y="3373437"/>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2" name="AutoShape 229"/>
          <p:cNvSpPr>
            <a:spLocks noChangeArrowheads="1"/>
          </p:cNvSpPr>
          <p:nvPr/>
        </p:nvSpPr>
        <p:spPr bwMode="auto">
          <a:xfrm>
            <a:off x="5630862" y="3182937"/>
            <a:ext cx="90488"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3" name="AutoShape 230"/>
          <p:cNvSpPr>
            <a:spLocks noChangeArrowheads="1"/>
          </p:cNvSpPr>
          <p:nvPr/>
        </p:nvSpPr>
        <p:spPr bwMode="auto">
          <a:xfrm>
            <a:off x="6330950" y="3384550"/>
            <a:ext cx="92075"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4" name="AutoShape 231"/>
          <p:cNvSpPr>
            <a:spLocks noChangeArrowheads="1"/>
          </p:cNvSpPr>
          <p:nvPr/>
        </p:nvSpPr>
        <p:spPr bwMode="auto">
          <a:xfrm>
            <a:off x="6080125" y="3194050"/>
            <a:ext cx="92075"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5" name="AutoShape 232"/>
          <p:cNvSpPr>
            <a:spLocks noChangeArrowheads="1"/>
          </p:cNvSpPr>
          <p:nvPr/>
        </p:nvSpPr>
        <p:spPr bwMode="auto">
          <a:xfrm>
            <a:off x="6062662" y="2892425"/>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6" name="AutoShape 233"/>
          <p:cNvSpPr>
            <a:spLocks noChangeArrowheads="1"/>
          </p:cNvSpPr>
          <p:nvPr/>
        </p:nvSpPr>
        <p:spPr bwMode="auto">
          <a:xfrm>
            <a:off x="6440487" y="2797175"/>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7" name="AutoShape 234"/>
          <p:cNvSpPr>
            <a:spLocks noChangeArrowheads="1"/>
          </p:cNvSpPr>
          <p:nvPr/>
        </p:nvSpPr>
        <p:spPr bwMode="auto">
          <a:xfrm>
            <a:off x="6288087" y="3114675"/>
            <a:ext cx="88900"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8" name="AutoShape 235"/>
          <p:cNvSpPr>
            <a:spLocks noChangeArrowheads="1"/>
          </p:cNvSpPr>
          <p:nvPr/>
        </p:nvSpPr>
        <p:spPr bwMode="auto">
          <a:xfrm>
            <a:off x="6186487" y="28336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29" name="AutoShape 236"/>
          <p:cNvSpPr>
            <a:spLocks noChangeArrowheads="1"/>
          </p:cNvSpPr>
          <p:nvPr/>
        </p:nvSpPr>
        <p:spPr bwMode="auto">
          <a:xfrm>
            <a:off x="6659562" y="2960687"/>
            <a:ext cx="87313"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0" name="AutoShape 237"/>
          <p:cNvSpPr>
            <a:spLocks noChangeArrowheads="1"/>
          </p:cNvSpPr>
          <p:nvPr/>
        </p:nvSpPr>
        <p:spPr bwMode="auto">
          <a:xfrm>
            <a:off x="6740525" y="2698750"/>
            <a:ext cx="90487"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1" name="AutoShape 238"/>
          <p:cNvSpPr>
            <a:spLocks noChangeArrowheads="1"/>
          </p:cNvSpPr>
          <p:nvPr/>
        </p:nvSpPr>
        <p:spPr bwMode="auto">
          <a:xfrm>
            <a:off x="6872287" y="3057525"/>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2" name="AutoShape 239"/>
          <p:cNvSpPr>
            <a:spLocks noChangeArrowheads="1"/>
          </p:cNvSpPr>
          <p:nvPr/>
        </p:nvSpPr>
        <p:spPr bwMode="auto">
          <a:xfrm>
            <a:off x="6824662" y="33416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3" name="AutoShape 240"/>
          <p:cNvSpPr>
            <a:spLocks noChangeArrowheads="1"/>
          </p:cNvSpPr>
          <p:nvPr/>
        </p:nvSpPr>
        <p:spPr bwMode="auto">
          <a:xfrm>
            <a:off x="6778625" y="3468687"/>
            <a:ext cx="92075"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4" name="AutoShape 241"/>
          <p:cNvSpPr>
            <a:spLocks noChangeArrowheads="1"/>
          </p:cNvSpPr>
          <p:nvPr/>
        </p:nvSpPr>
        <p:spPr bwMode="auto">
          <a:xfrm>
            <a:off x="6677025" y="3438525"/>
            <a:ext cx="90487"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5" name="AutoShape 242"/>
          <p:cNvSpPr>
            <a:spLocks noChangeArrowheads="1"/>
          </p:cNvSpPr>
          <p:nvPr/>
        </p:nvSpPr>
        <p:spPr bwMode="auto">
          <a:xfrm>
            <a:off x="7265987" y="3257550"/>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6" name="AutoShape 243"/>
          <p:cNvSpPr>
            <a:spLocks noChangeArrowheads="1"/>
          </p:cNvSpPr>
          <p:nvPr/>
        </p:nvSpPr>
        <p:spPr bwMode="auto">
          <a:xfrm>
            <a:off x="7443787" y="34051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7" name="AutoShape 244"/>
          <p:cNvSpPr>
            <a:spLocks noChangeArrowheads="1"/>
          </p:cNvSpPr>
          <p:nvPr/>
        </p:nvSpPr>
        <p:spPr bwMode="auto">
          <a:xfrm>
            <a:off x="7554912" y="3341687"/>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8" name="AutoShape 245"/>
          <p:cNvSpPr>
            <a:spLocks noChangeArrowheads="1"/>
          </p:cNvSpPr>
          <p:nvPr/>
        </p:nvSpPr>
        <p:spPr bwMode="auto">
          <a:xfrm>
            <a:off x="7596187" y="2955925"/>
            <a:ext cx="90488"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39" name="AutoShape 246"/>
          <p:cNvSpPr>
            <a:spLocks noChangeArrowheads="1"/>
          </p:cNvSpPr>
          <p:nvPr/>
        </p:nvSpPr>
        <p:spPr bwMode="auto">
          <a:xfrm>
            <a:off x="7599362" y="2668587"/>
            <a:ext cx="87313"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40" name="AutoShape 247"/>
          <p:cNvSpPr>
            <a:spLocks noChangeArrowheads="1"/>
          </p:cNvSpPr>
          <p:nvPr/>
        </p:nvSpPr>
        <p:spPr bwMode="auto">
          <a:xfrm>
            <a:off x="7939087" y="2863850"/>
            <a:ext cx="92075"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41" name="AutoShape 248"/>
          <p:cNvSpPr>
            <a:spLocks noChangeArrowheads="1"/>
          </p:cNvSpPr>
          <p:nvPr/>
        </p:nvSpPr>
        <p:spPr bwMode="auto">
          <a:xfrm>
            <a:off x="8426450" y="2832100"/>
            <a:ext cx="88900"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42" name="Freeform 249"/>
          <p:cNvSpPr>
            <a:spLocks/>
          </p:cNvSpPr>
          <p:nvPr/>
        </p:nvSpPr>
        <p:spPr bwMode="auto">
          <a:xfrm>
            <a:off x="7685087" y="5726112"/>
            <a:ext cx="509588" cy="188913"/>
          </a:xfrm>
          <a:custGeom>
            <a:avLst/>
            <a:gdLst>
              <a:gd name="T0" fmla="*/ 0 w 318"/>
              <a:gd name="T1" fmla="*/ 2147483647 h 107"/>
              <a:gd name="T2" fmla="*/ 2147483647 w 318"/>
              <a:gd name="T3" fmla="*/ 0 h 107"/>
              <a:gd name="T4" fmla="*/ 2147483647 w 318"/>
              <a:gd name="T5" fmla="*/ 2147483647 h 107"/>
              <a:gd name="T6" fmla="*/ 2147483647 w 318"/>
              <a:gd name="T7" fmla="*/ 2147483647 h 107"/>
              <a:gd name="T8" fmla="*/ 2147483647 w 318"/>
              <a:gd name="T9" fmla="*/ 2147483647 h 107"/>
              <a:gd name="T10" fmla="*/ 2147483647 w 318"/>
              <a:gd name="T11" fmla="*/ 2147483647 h 107"/>
              <a:gd name="T12" fmla="*/ 2147483647 w 318"/>
              <a:gd name="T13" fmla="*/ 2147483647 h 107"/>
              <a:gd name="T14" fmla="*/ 2147483647 w 318"/>
              <a:gd name="T15" fmla="*/ 2147483647 h 107"/>
              <a:gd name="T16" fmla="*/ 2147483647 w 318"/>
              <a:gd name="T17" fmla="*/ 2147483647 h 107"/>
              <a:gd name="T18" fmla="*/ 2147483647 w 318"/>
              <a:gd name="T19" fmla="*/ 2147483647 h 107"/>
              <a:gd name="T20" fmla="*/ 0 w 318"/>
              <a:gd name="T21" fmla="*/ 2147483647 h 107"/>
              <a:gd name="T22" fmla="*/ 0 w 318"/>
              <a:gd name="T23" fmla="*/ 2147483647 h 1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8"/>
              <a:gd name="T37" fmla="*/ 0 h 107"/>
              <a:gd name="T38" fmla="*/ 318 w 318"/>
              <a:gd name="T39" fmla="*/ 107 h 10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8" h="107">
                <a:moveTo>
                  <a:pt x="0" y="23"/>
                </a:moveTo>
                <a:lnTo>
                  <a:pt x="52" y="0"/>
                </a:lnTo>
                <a:lnTo>
                  <a:pt x="236" y="9"/>
                </a:lnTo>
                <a:lnTo>
                  <a:pt x="304" y="13"/>
                </a:lnTo>
                <a:lnTo>
                  <a:pt x="317" y="33"/>
                </a:lnTo>
                <a:lnTo>
                  <a:pt x="275" y="48"/>
                </a:lnTo>
                <a:lnTo>
                  <a:pt x="252" y="88"/>
                </a:lnTo>
                <a:lnTo>
                  <a:pt x="162" y="103"/>
                </a:lnTo>
                <a:lnTo>
                  <a:pt x="3" y="106"/>
                </a:lnTo>
                <a:lnTo>
                  <a:pt x="28" y="83"/>
                </a:lnTo>
                <a:lnTo>
                  <a:pt x="0" y="61"/>
                </a:lnTo>
                <a:lnTo>
                  <a:pt x="0" y="23"/>
                </a:lnTo>
              </a:path>
            </a:pathLst>
          </a:custGeom>
          <a:solidFill>
            <a:srgbClr val="FCFEB9"/>
          </a:solidFill>
          <a:ln w="12700" cap="rnd">
            <a:solidFill>
              <a:srgbClr val="232323"/>
            </a:solidFill>
            <a:round/>
            <a:headEnd/>
            <a:tailEnd/>
          </a:ln>
        </p:spPr>
        <p:txBody>
          <a:bodyPr/>
          <a:lstStyle/>
          <a:p>
            <a:endParaRPr lang="en-US"/>
          </a:p>
        </p:txBody>
      </p:sp>
      <p:sp>
        <p:nvSpPr>
          <p:cNvPr id="8443" name="Freeform 250"/>
          <p:cNvSpPr>
            <a:spLocks/>
          </p:cNvSpPr>
          <p:nvPr/>
        </p:nvSpPr>
        <p:spPr bwMode="auto">
          <a:xfrm>
            <a:off x="7942262" y="5883275"/>
            <a:ext cx="147638" cy="138112"/>
          </a:xfrm>
          <a:custGeom>
            <a:avLst/>
            <a:gdLst>
              <a:gd name="T0" fmla="*/ 2147483647 w 92"/>
              <a:gd name="T1" fmla="*/ 2147483647 h 79"/>
              <a:gd name="T2" fmla="*/ 2147483647 w 92"/>
              <a:gd name="T3" fmla="*/ 2147483647 h 79"/>
              <a:gd name="T4" fmla="*/ 2147483647 w 92"/>
              <a:gd name="T5" fmla="*/ 2147483647 h 79"/>
              <a:gd name="T6" fmla="*/ 2147483647 w 92"/>
              <a:gd name="T7" fmla="*/ 2147483647 h 79"/>
              <a:gd name="T8" fmla="*/ 2147483647 w 92"/>
              <a:gd name="T9" fmla="*/ 2147483647 h 79"/>
              <a:gd name="T10" fmla="*/ 2147483647 w 92"/>
              <a:gd name="T11" fmla="*/ 2147483647 h 79"/>
              <a:gd name="T12" fmla="*/ 2147483647 w 92"/>
              <a:gd name="T13" fmla="*/ 2147483647 h 79"/>
              <a:gd name="T14" fmla="*/ 2147483647 w 92"/>
              <a:gd name="T15" fmla="*/ 0 h 79"/>
              <a:gd name="T16" fmla="*/ 2147483647 w 92"/>
              <a:gd name="T17" fmla="*/ 2147483647 h 79"/>
              <a:gd name="T18" fmla="*/ 0 w 92"/>
              <a:gd name="T19" fmla="*/ 2147483647 h 79"/>
              <a:gd name="T20" fmla="*/ 2147483647 w 92"/>
              <a:gd name="T21" fmla="*/ 2147483647 h 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
              <a:gd name="T34" fmla="*/ 0 h 79"/>
              <a:gd name="T35" fmla="*/ 92 w 92"/>
              <a:gd name="T36" fmla="*/ 79 h 7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 h="79">
                <a:moveTo>
                  <a:pt x="2" y="16"/>
                </a:moveTo>
                <a:lnTo>
                  <a:pt x="9" y="15"/>
                </a:lnTo>
                <a:lnTo>
                  <a:pt x="15" y="13"/>
                </a:lnTo>
                <a:lnTo>
                  <a:pt x="22" y="12"/>
                </a:lnTo>
                <a:lnTo>
                  <a:pt x="31" y="10"/>
                </a:lnTo>
                <a:lnTo>
                  <a:pt x="44" y="7"/>
                </a:lnTo>
                <a:lnTo>
                  <a:pt x="55" y="4"/>
                </a:lnTo>
                <a:lnTo>
                  <a:pt x="91" y="0"/>
                </a:lnTo>
                <a:lnTo>
                  <a:pt x="88" y="62"/>
                </a:lnTo>
                <a:lnTo>
                  <a:pt x="0" y="78"/>
                </a:lnTo>
                <a:lnTo>
                  <a:pt x="2" y="16"/>
                </a:lnTo>
              </a:path>
            </a:pathLst>
          </a:custGeom>
          <a:solidFill>
            <a:schemeClr val="bg2"/>
          </a:solidFill>
          <a:ln w="12700" cap="rnd">
            <a:solidFill>
              <a:srgbClr val="232323"/>
            </a:solidFill>
            <a:round/>
            <a:headEnd/>
            <a:tailEnd/>
          </a:ln>
        </p:spPr>
        <p:txBody>
          <a:bodyPr/>
          <a:lstStyle/>
          <a:p>
            <a:endParaRPr lang="en-US"/>
          </a:p>
        </p:txBody>
      </p:sp>
      <p:sp>
        <p:nvSpPr>
          <p:cNvPr id="8444" name="Freeform 251"/>
          <p:cNvSpPr>
            <a:spLocks/>
          </p:cNvSpPr>
          <p:nvPr/>
        </p:nvSpPr>
        <p:spPr bwMode="auto">
          <a:xfrm>
            <a:off x="8116887" y="5791200"/>
            <a:ext cx="74613" cy="139700"/>
          </a:xfrm>
          <a:custGeom>
            <a:avLst/>
            <a:gdLst>
              <a:gd name="T0" fmla="*/ 0 w 47"/>
              <a:gd name="T1" fmla="*/ 2147483647 h 79"/>
              <a:gd name="T2" fmla="*/ 0 w 47"/>
              <a:gd name="T3" fmla="*/ 2147483647 h 79"/>
              <a:gd name="T4" fmla="*/ 0 w 47"/>
              <a:gd name="T5" fmla="*/ 2147483647 h 79"/>
              <a:gd name="T6" fmla="*/ 0 w 47"/>
              <a:gd name="T7" fmla="*/ 2147483647 h 79"/>
              <a:gd name="T8" fmla="*/ 0 w 47"/>
              <a:gd name="T9" fmla="*/ 2147483647 h 79"/>
              <a:gd name="T10" fmla="*/ 0 w 47"/>
              <a:gd name="T11" fmla="*/ 2147483647 h 79"/>
              <a:gd name="T12" fmla="*/ 0 w 47"/>
              <a:gd name="T13" fmla="*/ 2147483647 h 79"/>
              <a:gd name="T14" fmla="*/ 0 w 47"/>
              <a:gd name="T15" fmla="*/ 2147483647 h 79"/>
              <a:gd name="T16" fmla="*/ 0 w 47"/>
              <a:gd name="T17" fmla="*/ 2147483647 h 79"/>
              <a:gd name="T18" fmla="*/ 0 w 47"/>
              <a:gd name="T19" fmla="*/ 2147483647 h 79"/>
              <a:gd name="T20" fmla="*/ 0 w 47"/>
              <a:gd name="T21" fmla="*/ 2147483647 h 79"/>
              <a:gd name="T22" fmla="*/ 2147483647 w 47"/>
              <a:gd name="T23" fmla="*/ 2147483647 h 79"/>
              <a:gd name="T24" fmla="*/ 2147483647 w 47"/>
              <a:gd name="T25" fmla="*/ 0 h 79"/>
              <a:gd name="T26" fmla="*/ 0 w 47"/>
              <a:gd name="T27" fmla="*/ 2147483647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79"/>
              <a:gd name="T44" fmla="*/ 47 w 47"/>
              <a:gd name="T45" fmla="*/ 79 h 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79">
                <a:moveTo>
                  <a:pt x="0" y="17"/>
                </a:moveTo>
                <a:lnTo>
                  <a:pt x="0" y="22"/>
                </a:lnTo>
                <a:lnTo>
                  <a:pt x="0" y="29"/>
                </a:lnTo>
                <a:lnTo>
                  <a:pt x="0" y="37"/>
                </a:lnTo>
                <a:lnTo>
                  <a:pt x="0" y="43"/>
                </a:lnTo>
                <a:lnTo>
                  <a:pt x="0" y="49"/>
                </a:lnTo>
                <a:lnTo>
                  <a:pt x="0" y="55"/>
                </a:lnTo>
                <a:lnTo>
                  <a:pt x="0" y="61"/>
                </a:lnTo>
                <a:lnTo>
                  <a:pt x="0" y="65"/>
                </a:lnTo>
                <a:lnTo>
                  <a:pt x="0" y="71"/>
                </a:lnTo>
                <a:lnTo>
                  <a:pt x="0" y="78"/>
                </a:lnTo>
                <a:lnTo>
                  <a:pt x="46" y="61"/>
                </a:lnTo>
                <a:lnTo>
                  <a:pt x="46" y="0"/>
                </a:lnTo>
                <a:lnTo>
                  <a:pt x="0" y="17"/>
                </a:lnTo>
              </a:path>
            </a:pathLst>
          </a:custGeom>
          <a:solidFill>
            <a:schemeClr val="bg2"/>
          </a:solidFill>
          <a:ln w="12700" cap="rnd">
            <a:solidFill>
              <a:srgbClr val="232323"/>
            </a:solidFill>
            <a:round/>
            <a:headEnd/>
            <a:tailEnd/>
          </a:ln>
        </p:spPr>
        <p:txBody>
          <a:bodyPr/>
          <a:lstStyle/>
          <a:p>
            <a:endParaRPr lang="en-US"/>
          </a:p>
        </p:txBody>
      </p:sp>
      <p:sp>
        <p:nvSpPr>
          <p:cNvPr id="8445" name="Freeform 252"/>
          <p:cNvSpPr>
            <a:spLocks/>
          </p:cNvSpPr>
          <p:nvPr/>
        </p:nvSpPr>
        <p:spPr bwMode="auto">
          <a:xfrm>
            <a:off x="8080375" y="5829300"/>
            <a:ext cx="36512" cy="161925"/>
          </a:xfrm>
          <a:custGeom>
            <a:avLst/>
            <a:gdLst>
              <a:gd name="T0" fmla="*/ 2147483647 w 23"/>
              <a:gd name="T1" fmla="*/ 0 h 92"/>
              <a:gd name="T2" fmla="*/ 0 w 23"/>
              <a:gd name="T3" fmla="*/ 2147483647 h 92"/>
              <a:gd name="T4" fmla="*/ 0 w 23"/>
              <a:gd name="T5" fmla="*/ 2147483647 h 92"/>
              <a:gd name="T6" fmla="*/ 2147483647 w 23"/>
              <a:gd name="T7" fmla="*/ 2147483647 h 92"/>
              <a:gd name="T8" fmla="*/ 2147483647 w 23"/>
              <a:gd name="T9" fmla="*/ 0 h 92"/>
              <a:gd name="T10" fmla="*/ 0 60000 65536"/>
              <a:gd name="T11" fmla="*/ 0 60000 65536"/>
              <a:gd name="T12" fmla="*/ 0 60000 65536"/>
              <a:gd name="T13" fmla="*/ 0 60000 65536"/>
              <a:gd name="T14" fmla="*/ 0 60000 65536"/>
              <a:gd name="T15" fmla="*/ 0 w 23"/>
              <a:gd name="T16" fmla="*/ 0 h 92"/>
              <a:gd name="T17" fmla="*/ 23 w 23"/>
              <a:gd name="T18" fmla="*/ 92 h 92"/>
            </a:gdLst>
            <a:ahLst/>
            <a:cxnLst>
              <a:cxn ang="T10">
                <a:pos x="T0" y="T1"/>
              </a:cxn>
              <a:cxn ang="T11">
                <a:pos x="T2" y="T3"/>
              </a:cxn>
              <a:cxn ang="T12">
                <a:pos x="T4" y="T5"/>
              </a:cxn>
              <a:cxn ang="T13">
                <a:pos x="T6" y="T7"/>
              </a:cxn>
              <a:cxn ang="T14">
                <a:pos x="T8" y="T9"/>
              </a:cxn>
            </a:cxnLst>
            <a:rect l="T15" t="T16" r="T17" b="T18"/>
            <a:pathLst>
              <a:path w="23" h="92">
                <a:moveTo>
                  <a:pt x="21" y="0"/>
                </a:moveTo>
                <a:lnTo>
                  <a:pt x="0" y="38"/>
                </a:lnTo>
                <a:lnTo>
                  <a:pt x="0" y="91"/>
                </a:lnTo>
                <a:lnTo>
                  <a:pt x="22" y="56"/>
                </a:lnTo>
                <a:lnTo>
                  <a:pt x="21" y="0"/>
                </a:lnTo>
              </a:path>
            </a:pathLst>
          </a:custGeom>
          <a:solidFill>
            <a:srgbClr val="676767"/>
          </a:solidFill>
          <a:ln w="12700" cap="rnd">
            <a:solidFill>
              <a:srgbClr val="232323"/>
            </a:solidFill>
            <a:round/>
            <a:headEnd/>
            <a:tailEnd/>
          </a:ln>
        </p:spPr>
        <p:txBody>
          <a:bodyPr/>
          <a:lstStyle/>
          <a:p>
            <a:endParaRPr lang="en-US"/>
          </a:p>
        </p:txBody>
      </p:sp>
      <p:sp>
        <p:nvSpPr>
          <p:cNvPr id="8446" name="Freeform 253"/>
          <p:cNvSpPr>
            <a:spLocks/>
          </p:cNvSpPr>
          <p:nvPr/>
        </p:nvSpPr>
        <p:spPr bwMode="auto">
          <a:xfrm>
            <a:off x="7697787" y="5913437"/>
            <a:ext cx="246063" cy="119063"/>
          </a:xfrm>
          <a:custGeom>
            <a:avLst/>
            <a:gdLst>
              <a:gd name="T0" fmla="*/ 0 w 153"/>
              <a:gd name="T1" fmla="*/ 2147483647 h 68"/>
              <a:gd name="T2" fmla="*/ 0 w 153"/>
              <a:gd name="T3" fmla="*/ 2147483647 h 68"/>
              <a:gd name="T4" fmla="*/ 2147483647 w 153"/>
              <a:gd name="T5" fmla="*/ 2147483647 h 68"/>
              <a:gd name="T6" fmla="*/ 2147483647 w 153"/>
              <a:gd name="T7" fmla="*/ 0 h 68"/>
              <a:gd name="T8" fmla="*/ 0 w 153"/>
              <a:gd name="T9" fmla="*/ 2147483647 h 68"/>
              <a:gd name="T10" fmla="*/ 0 60000 65536"/>
              <a:gd name="T11" fmla="*/ 0 60000 65536"/>
              <a:gd name="T12" fmla="*/ 0 60000 65536"/>
              <a:gd name="T13" fmla="*/ 0 60000 65536"/>
              <a:gd name="T14" fmla="*/ 0 60000 65536"/>
              <a:gd name="T15" fmla="*/ 0 w 153"/>
              <a:gd name="T16" fmla="*/ 0 h 68"/>
              <a:gd name="T17" fmla="*/ 153 w 153"/>
              <a:gd name="T18" fmla="*/ 68 h 68"/>
            </a:gdLst>
            <a:ahLst/>
            <a:cxnLst>
              <a:cxn ang="T10">
                <a:pos x="T0" y="T1"/>
              </a:cxn>
              <a:cxn ang="T11">
                <a:pos x="T2" y="T3"/>
              </a:cxn>
              <a:cxn ang="T12">
                <a:pos x="T4" y="T5"/>
              </a:cxn>
              <a:cxn ang="T13">
                <a:pos x="T6" y="T7"/>
              </a:cxn>
              <a:cxn ang="T14">
                <a:pos x="T8" y="T9"/>
              </a:cxn>
            </a:cxnLst>
            <a:rect l="T15" t="T16" r="T17" b="T18"/>
            <a:pathLst>
              <a:path w="153" h="68">
                <a:moveTo>
                  <a:pt x="0" y="5"/>
                </a:moveTo>
                <a:lnTo>
                  <a:pt x="0" y="62"/>
                </a:lnTo>
                <a:lnTo>
                  <a:pt x="152" y="67"/>
                </a:lnTo>
                <a:lnTo>
                  <a:pt x="152" y="0"/>
                </a:lnTo>
                <a:lnTo>
                  <a:pt x="0" y="5"/>
                </a:lnTo>
              </a:path>
            </a:pathLst>
          </a:custGeom>
          <a:solidFill>
            <a:srgbClr val="808080"/>
          </a:solidFill>
          <a:ln w="12700" cap="rnd">
            <a:solidFill>
              <a:srgbClr val="232323"/>
            </a:solidFill>
            <a:round/>
            <a:headEnd/>
            <a:tailEnd/>
          </a:ln>
        </p:spPr>
        <p:txBody>
          <a:bodyPr/>
          <a:lstStyle/>
          <a:p>
            <a:endParaRPr lang="en-US"/>
          </a:p>
        </p:txBody>
      </p:sp>
      <p:sp>
        <p:nvSpPr>
          <p:cNvPr id="8447" name="AutoShape 254"/>
          <p:cNvSpPr>
            <a:spLocks noChangeArrowheads="1"/>
          </p:cNvSpPr>
          <p:nvPr/>
        </p:nvSpPr>
        <p:spPr bwMode="auto">
          <a:xfrm>
            <a:off x="7989887" y="5738812"/>
            <a:ext cx="88900"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48" name="AutoShape 255"/>
          <p:cNvSpPr>
            <a:spLocks noChangeArrowheads="1"/>
          </p:cNvSpPr>
          <p:nvPr/>
        </p:nvSpPr>
        <p:spPr bwMode="auto">
          <a:xfrm>
            <a:off x="5881687" y="229393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49" name="AutoShape 256"/>
          <p:cNvSpPr>
            <a:spLocks noChangeArrowheads="1"/>
          </p:cNvSpPr>
          <p:nvPr/>
        </p:nvSpPr>
        <p:spPr bwMode="auto">
          <a:xfrm>
            <a:off x="2979737" y="1874837"/>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50" name="AutoShape 257"/>
          <p:cNvSpPr>
            <a:spLocks noChangeArrowheads="1"/>
          </p:cNvSpPr>
          <p:nvPr/>
        </p:nvSpPr>
        <p:spPr bwMode="auto">
          <a:xfrm>
            <a:off x="7866062" y="2459037"/>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51" name="AutoShape 258"/>
          <p:cNvSpPr>
            <a:spLocks noChangeArrowheads="1"/>
          </p:cNvSpPr>
          <p:nvPr/>
        </p:nvSpPr>
        <p:spPr bwMode="auto">
          <a:xfrm>
            <a:off x="5499100" y="4140200"/>
            <a:ext cx="90487" cy="103187"/>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52" name="AutoShape 259"/>
          <p:cNvSpPr>
            <a:spLocks noChangeArrowheads="1"/>
          </p:cNvSpPr>
          <p:nvPr/>
        </p:nvSpPr>
        <p:spPr bwMode="auto">
          <a:xfrm>
            <a:off x="7126287" y="2909887"/>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53" name="AutoShape 260"/>
          <p:cNvSpPr>
            <a:spLocks noChangeArrowheads="1"/>
          </p:cNvSpPr>
          <p:nvPr/>
        </p:nvSpPr>
        <p:spPr bwMode="auto">
          <a:xfrm>
            <a:off x="6434137" y="3016250"/>
            <a:ext cx="92075"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54" name="AutoShape 261"/>
          <p:cNvSpPr>
            <a:spLocks noChangeArrowheads="1"/>
          </p:cNvSpPr>
          <p:nvPr/>
        </p:nvSpPr>
        <p:spPr bwMode="auto">
          <a:xfrm>
            <a:off x="5303837" y="38242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55" name="Rectangle 262"/>
          <p:cNvSpPr>
            <a:spLocks noChangeArrowheads="1"/>
          </p:cNvSpPr>
          <p:nvPr/>
        </p:nvSpPr>
        <p:spPr bwMode="auto">
          <a:xfrm>
            <a:off x="4195762" y="427513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56" name="Freeform 263"/>
          <p:cNvSpPr>
            <a:spLocks/>
          </p:cNvSpPr>
          <p:nvPr/>
        </p:nvSpPr>
        <p:spPr bwMode="auto">
          <a:xfrm>
            <a:off x="5900737" y="4587875"/>
            <a:ext cx="280988" cy="388937"/>
          </a:xfrm>
          <a:custGeom>
            <a:avLst/>
            <a:gdLst>
              <a:gd name="T0" fmla="*/ 0 w 194"/>
              <a:gd name="T1" fmla="*/ 0 h 246"/>
              <a:gd name="T2" fmla="*/ 2147483647 w 194"/>
              <a:gd name="T3" fmla="*/ 2147483647 h 246"/>
              <a:gd name="T4" fmla="*/ 2147483647 w 194"/>
              <a:gd name="T5" fmla="*/ 2147483647 h 246"/>
              <a:gd name="T6" fmla="*/ 0 w 194"/>
              <a:gd name="T7" fmla="*/ 2147483647 h 246"/>
              <a:gd name="T8" fmla="*/ 0 w 194"/>
              <a:gd name="T9" fmla="*/ 0 h 246"/>
              <a:gd name="T10" fmla="*/ 0 60000 65536"/>
              <a:gd name="T11" fmla="*/ 0 60000 65536"/>
              <a:gd name="T12" fmla="*/ 0 60000 65536"/>
              <a:gd name="T13" fmla="*/ 0 60000 65536"/>
              <a:gd name="T14" fmla="*/ 0 60000 65536"/>
              <a:gd name="T15" fmla="*/ 0 w 194"/>
              <a:gd name="T16" fmla="*/ 0 h 246"/>
              <a:gd name="T17" fmla="*/ 194 w 194"/>
              <a:gd name="T18" fmla="*/ 246 h 246"/>
            </a:gdLst>
            <a:ahLst/>
            <a:cxnLst>
              <a:cxn ang="T10">
                <a:pos x="T0" y="T1"/>
              </a:cxn>
              <a:cxn ang="T11">
                <a:pos x="T2" y="T3"/>
              </a:cxn>
              <a:cxn ang="T12">
                <a:pos x="T4" y="T5"/>
              </a:cxn>
              <a:cxn ang="T13">
                <a:pos x="T6" y="T7"/>
              </a:cxn>
              <a:cxn ang="T14">
                <a:pos x="T8" y="T9"/>
              </a:cxn>
            </a:cxnLst>
            <a:rect l="T15" t="T16" r="T17" b="T18"/>
            <a:pathLst>
              <a:path w="194" h="246">
                <a:moveTo>
                  <a:pt x="0" y="0"/>
                </a:moveTo>
                <a:lnTo>
                  <a:pt x="193" y="70"/>
                </a:lnTo>
                <a:lnTo>
                  <a:pt x="193" y="245"/>
                </a:lnTo>
                <a:lnTo>
                  <a:pt x="0" y="174"/>
                </a:lnTo>
                <a:lnTo>
                  <a:pt x="0" y="0"/>
                </a:lnTo>
              </a:path>
            </a:pathLst>
          </a:custGeom>
          <a:solidFill>
            <a:srgbClr val="919191"/>
          </a:solidFill>
          <a:ln w="12700" cap="rnd">
            <a:solidFill>
              <a:srgbClr val="000000"/>
            </a:solidFill>
            <a:round/>
            <a:headEnd/>
            <a:tailEnd/>
          </a:ln>
        </p:spPr>
        <p:txBody>
          <a:bodyPr/>
          <a:lstStyle/>
          <a:p>
            <a:endParaRPr lang="en-US"/>
          </a:p>
        </p:txBody>
      </p:sp>
      <p:sp>
        <p:nvSpPr>
          <p:cNvPr id="8457" name="Rectangle 264"/>
          <p:cNvSpPr>
            <a:spLocks noChangeArrowheads="1"/>
          </p:cNvSpPr>
          <p:nvPr/>
        </p:nvSpPr>
        <p:spPr bwMode="auto">
          <a:xfrm>
            <a:off x="4360862" y="31765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58" name="Rectangle 265"/>
          <p:cNvSpPr>
            <a:spLocks noChangeArrowheads="1"/>
          </p:cNvSpPr>
          <p:nvPr/>
        </p:nvSpPr>
        <p:spPr bwMode="auto">
          <a:xfrm>
            <a:off x="6010275" y="384333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59" name="Rectangle 266"/>
          <p:cNvSpPr>
            <a:spLocks noChangeArrowheads="1"/>
          </p:cNvSpPr>
          <p:nvPr/>
        </p:nvSpPr>
        <p:spPr bwMode="auto">
          <a:xfrm>
            <a:off x="8416925" y="233838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0" name="Rectangle 267"/>
          <p:cNvSpPr>
            <a:spLocks noChangeArrowheads="1"/>
          </p:cNvSpPr>
          <p:nvPr/>
        </p:nvSpPr>
        <p:spPr bwMode="auto">
          <a:xfrm>
            <a:off x="6178550" y="299878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1" name="Rectangle 268"/>
          <p:cNvSpPr>
            <a:spLocks noChangeArrowheads="1"/>
          </p:cNvSpPr>
          <p:nvPr/>
        </p:nvSpPr>
        <p:spPr bwMode="auto">
          <a:xfrm>
            <a:off x="6946900" y="416718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2" name="Rectangle 269"/>
          <p:cNvSpPr>
            <a:spLocks noChangeArrowheads="1"/>
          </p:cNvSpPr>
          <p:nvPr/>
        </p:nvSpPr>
        <p:spPr bwMode="auto">
          <a:xfrm>
            <a:off x="6200775" y="349408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3" name="Rectangle 270"/>
          <p:cNvSpPr>
            <a:spLocks noChangeArrowheads="1"/>
          </p:cNvSpPr>
          <p:nvPr/>
        </p:nvSpPr>
        <p:spPr bwMode="auto">
          <a:xfrm>
            <a:off x="5976937" y="30241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4" name="Text Box 271"/>
          <p:cNvSpPr txBox="1">
            <a:spLocks noChangeArrowheads="1"/>
          </p:cNvSpPr>
          <p:nvPr/>
        </p:nvSpPr>
        <p:spPr bwMode="auto">
          <a:xfrm>
            <a:off x="5529262" y="5600700"/>
            <a:ext cx="216693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400" dirty="0">
                <a:latin typeface="Calibri" pitchFamily="34" charset="0"/>
              </a:rPr>
              <a:t>National Cemetery</a:t>
            </a:r>
          </a:p>
          <a:p>
            <a:pPr>
              <a:spcBef>
                <a:spcPct val="50000"/>
              </a:spcBef>
            </a:pPr>
            <a:r>
              <a:rPr lang="en-US" sz="1400" dirty="0">
                <a:latin typeface="Calibri" pitchFamily="34" charset="0"/>
              </a:rPr>
              <a:t>State Cemetery</a:t>
            </a:r>
          </a:p>
        </p:txBody>
      </p:sp>
      <p:sp>
        <p:nvSpPr>
          <p:cNvPr id="8465" name="Rectangle 272"/>
          <p:cNvSpPr>
            <a:spLocks noChangeArrowheads="1"/>
          </p:cNvSpPr>
          <p:nvPr/>
        </p:nvSpPr>
        <p:spPr bwMode="auto">
          <a:xfrm>
            <a:off x="5305425" y="6024563"/>
            <a:ext cx="165100" cy="209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6" name="AutoShape 273"/>
          <p:cNvSpPr>
            <a:spLocks noChangeArrowheads="1"/>
          </p:cNvSpPr>
          <p:nvPr/>
        </p:nvSpPr>
        <p:spPr bwMode="auto">
          <a:xfrm>
            <a:off x="5273675" y="5562600"/>
            <a:ext cx="225425" cy="2174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67" name="Rectangle 274"/>
          <p:cNvSpPr>
            <a:spLocks noChangeArrowheads="1"/>
          </p:cNvSpPr>
          <p:nvPr/>
        </p:nvSpPr>
        <p:spPr bwMode="auto">
          <a:xfrm>
            <a:off x="3594100" y="2581275"/>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8" name="Rectangle 275"/>
          <p:cNvSpPr>
            <a:spLocks noChangeArrowheads="1"/>
          </p:cNvSpPr>
          <p:nvPr/>
        </p:nvSpPr>
        <p:spPr bwMode="auto">
          <a:xfrm>
            <a:off x="5191125" y="3165475"/>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69" name="Rectangle 276"/>
          <p:cNvSpPr>
            <a:spLocks noChangeArrowheads="1"/>
          </p:cNvSpPr>
          <p:nvPr/>
        </p:nvSpPr>
        <p:spPr bwMode="auto">
          <a:xfrm>
            <a:off x="7672387" y="3565525"/>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70" name="Rectangle 277"/>
          <p:cNvSpPr>
            <a:spLocks noChangeArrowheads="1"/>
          </p:cNvSpPr>
          <p:nvPr/>
        </p:nvSpPr>
        <p:spPr bwMode="auto">
          <a:xfrm>
            <a:off x="5030787" y="1984375"/>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71" name="AutoShape 278"/>
          <p:cNvSpPr>
            <a:spLocks noChangeArrowheads="1"/>
          </p:cNvSpPr>
          <p:nvPr/>
        </p:nvSpPr>
        <p:spPr bwMode="auto">
          <a:xfrm>
            <a:off x="6315075" y="4429125"/>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72" name="AutoShape 279"/>
          <p:cNvSpPr>
            <a:spLocks noChangeArrowheads="1"/>
          </p:cNvSpPr>
          <p:nvPr/>
        </p:nvSpPr>
        <p:spPr bwMode="auto">
          <a:xfrm>
            <a:off x="6350000" y="3895725"/>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73" name="AutoShape 280"/>
          <p:cNvSpPr>
            <a:spLocks noChangeArrowheads="1"/>
          </p:cNvSpPr>
          <p:nvPr/>
        </p:nvSpPr>
        <p:spPr bwMode="auto">
          <a:xfrm>
            <a:off x="5932487" y="34813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74" name="AutoShape 281"/>
          <p:cNvSpPr>
            <a:spLocks noChangeArrowheads="1"/>
          </p:cNvSpPr>
          <p:nvPr/>
        </p:nvSpPr>
        <p:spPr bwMode="auto">
          <a:xfrm>
            <a:off x="3165476" y="5378450"/>
            <a:ext cx="90487"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75" name="AutoShape 282"/>
          <p:cNvSpPr>
            <a:spLocks noChangeArrowheads="1"/>
          </p:cNvSpPr>
          <p:nvPr/>
        </p:nvSpPr>
        <p:spPr bwMode="auto">
          <a:xfrm>
            <a:off x="3683001" y="5526088"/>
            <a:ext cx="90487"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76" name="AutoShape 283"/>
          <p:cNvSpPr>
            <a:spLocks noChangeArrowheads="1"/>
          </p:cNvSpPr>
          <p:nvPr/>
        </p:nvSpPr>
        <p:spPr bwMode="auto">
          <a:xfrm>
            <a:off x="6910387" y="2614612"/>
            <a:ext cx="90488"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77" name="AutoShape 284"/>
          <p:cNvSpPr>
            <a:spLocks noChangeArrowheads="1"/>
          </p:cNvSpPr>
          <p:nvPr/>
        </p:nvSpPr>
        <p:spPr bwMode="auto">
          <a:xfrm>
            <a:off x="7329487" y="2976562"/>
            <a:ext cx="88900"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78" name="Rectangle 285"/>
          <p:cNvSpPr>
            <a:spLocks noChangeArrowheads="1"/>
          </p:cNvSpPr>
          <p:nvPr/>
        </p:nvSpPr>
        <p:spPr bwMode="auto">
          <a:xfrm>
            <a:off x="2951162" y="3038475"/>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79" name="Rectangle 286"/>
          <p:cNvSpPr>
            <a:spLocks noChangeArrowheads="1"/>
          </p:cNvSpPr>
          <p:nvPr/>
        </p:nvSpPr>
        <p:spPr bwMode="auto">
          <a:xfrm>
            <a:off x="5399087" y="43957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80" name="Rectangle 287"/>
          <p:cNvSpPr>
            <a:spLocks noChangeArrowheads="1"/>
          </p:cNvSpPr>
          <p:nvPr/>
        </p:nvSpPr>
        <p:spPr bwMode="auto">
          <a:xfrm>
            <a:off x="5419725" y="4949825"/>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81" name="AutoShape 288"/>
          <p:cNvSpPr>
            <a:spLocks noChangeArrowheads="1"/>
          </p:cNvSpPr>
          <p:nvPr/>
        </p:nvSpPr>
        <p:spPr bwMode="auto">
          <a:xfrm>
            <a:off x="3036887" y="3402012"/>
            <a:ext cx="88900"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82" name="Rectangle 289"/>
          <p:cNvSpPr>
            <a:spLocks noChangeArrowheads="1"/>
          </p:cNvSpPr>
          <p:nvPr/>
        </p:nvSpPr>
        <p:spPr bwMode="auto">
          <a:xfrm>
            <a:off x="5503862" y="342265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83" name="Rectangle 290"/>
          <p:cNvSpPr>
            <a:spLocks noChangeArrowheads="1"/>
          </p:cNvSpPr>
          <p:nvPr/>
        </p:nvSpPr>
        <p:spPr bwMode="auto">
          <a:xfrm>
            <a:off x="6499225" y="3511550"/>
            <a:ext cx="76200"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84" name="AutoShape 291"/>
          <p:cNvSpPr>
            <a:spLocks noChangeArrowheads="1"/>
          </p:cNvSpPr>
          <p:nvPr/>
        </p:nvSpPr>
        <p:spPr bwMode="auto">
          <a:xfrm>
            <a:off x="6842125" y="3976687"/>
            <a:ext cx="90487" cy="103188"/>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85" name="AutoShape 292"/>
          <p:cNvSpPr>
            <a:spLocks noChangeArrowheads="1"/>
          </p:cNvSpPr>
          <p:nvPr/>
        </p:nvSpPr>
        <p:spPr bwMode="auto">
          <a:xfrm>
            <a:off x="7275512" y="5016500"/>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86" name="Rectangle 293"/>
          <p:cNvSpPr>
            <a:spLocks noChangeArrowheads="1"/>
          </p:cNvSpPr>
          <p:nvPr/>
        </p:nvSpPr>
        <p:spPr bwMode="auto">
          <a:xfrm>
            <a:off x="7107237" y="4233862"/>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87" name="Rectangle 294"/>
          <p:cNvSpPr>
            <a:spLocks noChangeArrowheads="1"/>
          </p:cNvSpPr>
          <p:nvPr/>
        </p:nvSpPr>
        <p:spPr bwMode="auto">
          <a:xfrm>
            <a:off x="6646862" y="3376612"/>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88" name="Rectangle 295"/>
          <p:cNvSpPr>
            <a:spLocks noChangeArrowheads="1"/>
          </p:cNvSpPr>
          <p:nvPr/>
        </p:nvSpPr>
        <p:spPr bwMode="auto">
          <a:xfrm>
            <a:off x="5929312" y="42052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89" name="Rectangle 296"/>
          <p:cNvSpPr>
            <a:spLocks noChangeArrowheads="1"/>
          </p:cNvSpPr>
          <p:nvPr/>
        </p:nvSpPr>
        <p:spPr bwMode="auto">
          <a:xfrm>
            <a:off x="7069137" y="39258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91" name="Rectangle 298"/>
          <p:cNvSpPr>
            <a:spLocks noChangeArrowheads="1"/>
          </p:cNvSpPr>
          <p:nvPr/>
        </p:nvSpPr>
        <p:spPr bwMode="auto">
          <a:xfrm>
            <a:off x="8482012" y="2068512"/>
            <a:ext cx="73025"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92" name="Rectangle 299"/>
          <p:cNvSpPr>
            <a:spLocks noChangeArrowheads="1"/>
          </p:cNvSpPr>
          <p:nvPr/>
        </p:nvSpPr>
        <p:spPr bwMode="auto">
          <a:xfrm>
            <a:off x="8050212" y="2682875"/>
            <a:ext cx="73025"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93" name="Rectangle 300"/>
          <p:cNvSpPr>
            <a:spLocks noChangeArrowheads="1"/>
          </p:cNvSpPr>
          <p:nvPr/>
        </p:nvSpPr>
        <p:spPr bwMode="auto">
          <a:xfrm>
            <a:off x="8189912" y="2640012"/>
            <a:ext cx="73025"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494" name="Text Box 301"/>
          <p:cNvSpPr txBox="1">
            <a:spLocks noChangeArrowheads="1"/>
          </p:cNvSpPr>
          <p:nvPr/>
        </p:nvSpPr>
        <p:spPr bwMode="auto">
          <a:xfrm>
            <a:off x="8269287" y="2562225"/>
            <a:ext cx="3889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atin typeface="Calibri" pitchFamily="34" charset="0"/>
              </a:rPr>
              <a:t>_</a:t>
            </a:r>
          </a:p>
        </p:txBody>
      </p:sp>
      <p:sp>
        <p:nvSpPr>
          <p:cNvPr id="8495" name="Text Box 302"/>
          <p:cNvSpPr txBox="1">
            <a:spLocks noChangeArrowheads="1"/>
          </p:cNvSpPr>
          <p:nvPr/>
        </p:nvSpPr>
        <p:spPr bwMode="auto">
          <a:xfrm>
            <a:off x="1143000" y="6477000"/>
            <a:ext cx="6821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a:latin typeface="Calibri" pitchFamily="34" charset="0"/>
              </a:rPr>
              <a:t>National cemeteries offering first interments for both casketed and cremated remains</a:t>
            </a:r>
          </a:p>
        </p:txBody>
      </p:sp>
      <p:sp>
        <p:nvSpPr>
          <p:cNvPr id="8496" name="AutoShape 304"/>
          <p:cNvSpPr>
            <a:spLocks noChangeArrowheads="1"/>
          </p:cNvSpPr>
          <p:nvPr/>
        </p:nvSpPr>
        <p:spPr bwMode="auto">
          <a:xfrm>
            <a:off x="7031037" y="48275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97" name="AutoShape 305"/>
          <p:cNvSpPr>
            <a:spLocks noChangeArrowheads="1"/>
          </p:cNvSpPr>
          <p:nvPr/>
        </p:nvSpPr>
        <p:spPr bwMode="auto">
          <a:xfrm>
            <a:off x="7107237" y="45227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98" name="AutoShape 306"/>
          <p:cNvSpPr>
            <a:spLocks noChangeArrowheads="1"/>
          </p:cNvSpPr>
          <p:nvPr/>
        </p:nvSpPr>
        <p:spPr bwMode="auto">
          <a:xfrm>
            <a:off x="7196137" y="3938587"/>
            <a:ext cx="88900"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499" name="Rectangle 307"/>
          <p:cNvSpPr>
            <a:spLocks noChangeArrowheads="1"/>
          </p:cNvSpPr>
          <p:nvPr/>
        </p:nvSpPr>
        <p:spPr bwMode="auto">
          <a:xfrm>
            <a:off x="3768725" y="195103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00" name="Rectangle 308"/>
          <p:cNvSpPr>
            <a:spLocks noChangeArrowheads="1"/>
          </p:cNvSpPr>
          <p:nvPr/>
        </p:nvSpPr>
        <p:spPr bwMode="auto">
          <a:xfrm>
            <a:off x="5826125" y="279558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01" name="Rectangle 309"/>
          <p:cNvSpPr>
            <a:spLocks noChangeArrowheads="1"/>
          </p:cNvSpPr>
          <p:nvPr/>
        </p:nvSpPr>
        <p:spPr bwMode="auto">
          <a:xfrm>
            <a:off x="6816725" y="325278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02" name="Rectangle 310"/>
          <p:cNvSpPr>
            <a:spLocks noChangeArrowheads="1"/>
          </p:cNvSpPr>
          <p:nvPr/>
        </p:nvSpPr>
        <p:spPr bwMode="auto">
          <a:xfrm>
            <a:off x="5521325" y="324643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03" name="Rectangle 311"/>
          <p:cNvSpPr>
            <a:spLocks noChangeArrowheads="1"/>
          </p:cNvSpPr>
          <p:nvPr/>
        </p:nvSpPr>
        <p:spPr bwMode="auto">
          <a:xfrm>
            <a:off x="5138737" y="423703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04" name="AutoShape 312"/>
          <p:cNvSpPr>
            <a:spLocks noChangeArrowheads="1"/>
          </p:cNvSpPr>
          <p:nvPr/>
        </p:nvSpPr>
        <p:spPr bwMode="auto">
          <a:xfrm>
            <a:off x="6586537" y="4090987"/>
            <a:ext cx="87313"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505" name="AutoShape 313"/>
          <p:cNvSpPr>
            <a:spLocks noChangeArrowheads="1"/>
          </p:cNvSpPr>
          <p:nvPr/>
        </p:nvSpPr>
        <p:spPr bwMode="auto">
          <a:xfrm>
            <a:off x="3233737" y="3709987"/>
            <a:ext cx="87313" cy="101600"/>
          </a:xfrm>
          <a:prstGeom prst="triangle">
            <a:avLst>
              <a:gd name="adj" fmla="val 49995"/>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506" name="AutoShape 212"/>
          <p:cNvSpPr>
            <a:spLocks noChangeArrowheads="1"/>
          </p:cNvSpPr>
          <p:nvPr/>
        </p:nvSpPr>
        <p:spPr bwMode="auto">
          <a:xfrm>
            <a:off x="7729537" y="2947987"/>
            <a:ext cx="90488"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507" name="AutoShape 212"/>
          <p:cNvSpPr>
            <a:spLocks noChangeArrowheads="1"/>
          </p:cNvSpPr>
          <p:nvPr/>
        </p:nvSpPr>
        <p:spPr bwMode="auto">
          <a:xfrm>
            <a:off x="7781925" y="2922587"/>
            <a:ext cx="90487" cy="1016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sp>
        <p:nvSpPr>
          <p:cNvPr id="8508" name="Rectangle 285"/>
          <p:cNvSpPr>
            <a:spLocks noChangeArrowheads="1"/>
          </p:cNvSpPr>
          <p:nvPr/>
        </p:nvSpPr>
        <p:spPr bwMode="auto">
          <a:xfrm>
            <a:off x="4910137" y="2719387"/>
            <a:ext cx="74613"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09" name="Rectangle 285"/>
          <p:cNvSpPr>
            <a:spLocks noChangeArrowheads="1"/>
          </p:cNvSpPr>
          <p:nvPr/>
        </p:nvSpPr>
        <p:spPr bwMode="auto">
          <a:xfrm>
            <a:off x="3311525" y="187483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10" name="Rectangle 285"/>
          <p:cNvSpPr>
            <a:spLocks noChangeArrowheads="1"/>
          </p:cNvSpPr>
          <p:nvPr/>
        </p:nvSpPr>
        <p:spPr bwMode="auto">
          <a:xfrm>
            <a:off x="8340725" y="249078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8511" name="Rectangle 285"/>
          <p:cNvSpPr>
            <a:spLocks noChangeArrowheads="1"/>
          </p:cNvSpPr>
          <p:nvPr/>
        </p:nvSpPr>
        <p:spPr bwMode="auto">
          <a:xfrm>
            <a:off x="6054725" y="3322637"/>
            <a:ext cx="74612" cy="82550"/>
          </a:xfrm>
          <a:prstGeom prst="rect">
            <a:avLst/>
          </a:prstGeom>
          <a:solidFill>
            <a:srgbClr val="008000"/>
          </a:solidFill>
          <a:ln w="12700">
            <a:solidFill>
              <a:srgbClr val="008000"/>
            </a:solidFill>
            <a:miter lim="800000"/>
            <a:headEnd type="none" w="sm" len="sm"/>
            <a:tailEnd type="none" w="sm" len="sm"/>
          </a:ln>
        </p:spPr>
        <p:txBody>
          <a:bodyPr wrap="none" anchor="ctr"/>
          <a:lstStyle/>
          <a:p>
            <a:endParaRPr lang="en-US">
              <a:latin typeface="Calibri" pitchFamily="34" charset="0"/>
            </a:endParaRPr>
          </a:p>
        </p:txBody>
      </p:sp>
      <p:sp>
        <p:nvSpPr>
          <p:cNvPr id="322" name="Slide Number Placeholder 321"/>
          <p:cNvSpPr>
            <a:spLocks noGrp="1"/>
          </p:cNvSpPr>
          <p:nvPr>
            <p:ph type="sldNum" sz="quarter" idx="12"/>
          </p:nvPr>
        </p:nvSpPr>
        <p:spPr/>
        <p:txBody>
          <a:bodyPr/>
          <a:lstStyle/>
          <a:p>
            <a:pPr marL="228600" indent="-228600" fontAlgn="auto">
              <a:spcBef>
                <a:spcPts val="0"/>
              </a:spcBef>
              <a:spcAft>
                <a:spcPts val="0"/>
              </a:spcAft>
              <a:defRPr/>
            </a:pPr>
            <a:fld id="{9673F574-CC95-4497-B24C-BCA7C85D3F5A}" type="slidenum">
              <a:rPr lang="en-US">
                <a:solidFill>
                  <a:schemeClr val="tx1">
                    <a:tint val="75000"/>
                  </a:schemeClr>
                </a:solidFill>
              </a:rPr>
              <a:pPr marL="228600" indent="-228600" fontAlgn="auto">
                <a:spcBef>
                  <a:spcPts val="0"/>
                </a:spcBef>
                <a:spcAft>
                  <a:spcPts val="0"/>
                </a:spcAft>
                <a:defRPr/>
              </a:pPr>
              <a:t>41</a:t>
            </a:fld>
            <a:endParaRPr lang="en-US" dirty="0">
              <a:solidFill>
                <a:schemeClr val="tx1">
                  <a:tint val="75000"/>
                </a:schemeClr>
              </a:solidFill>
            </a:endParaRPr>
          </a:p>
        </p:txBody>
      </p:sp>
      <p:sp>
        <p:nvSpPr>
          <p:cNvPr id="320" name="AutoShape 205"/>
          <p:cNvSpPr>
            <a:spLocks noChangeArrowheads="1"/>
          </p:cNvSpPr>
          <p:nvPr/>
        </p:nvSpPr>
        <p:spPr bwMode="auto">
          <a:xfrm>
            <a:off x="4540250" y="5384800"/>
            <a:ext cx="152400" cy="177800"/>
          </a:xfrm>
          <a:prstGeom prst="triangle">
            <a:avLst>
              <a:gd name="adj" fmla="val 4999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Calibri" pitchFamily="34" charset="0"/>
            </a:endParaRPr>
          </a:p>
        </p:txBody>
      </p:sp>
      <p:pic>
        <p:nvPicPr>
          <p:cNvPr id="321"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323" name="Straight Connector 322"/>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326" name="Title 7"/>
          <p:cNvSpPr>
            <a:spLocks noGrp="1"/>
          </p:cNvSpPr>
          <p:nvPr>
            <p:ph type="title"/>
          </p:nvPr>
        </p:nvSpPr>
        <p:spPr>
          <a:xfrm>
            <a:off x="457200" y="76200"/>
            <a:ext cx="8229600" cy="1143000"/>
          </a:xfrm>
        </p:spPr>
        <p:txBody>
          <a:bodyPr/>
          <a:lstStyle/>
          <a:p>
            <a:r>
              <a:rPr lang="en-US" dirty="0" smtClean="0"/>
              <a:t>NCA Cemeteries</a:t>
            </a:r>
            <a:endParaRPr lang="en-US" dirty="0"/>
          </a:p>
        </p:txBody>
      </p:sp>
      <p:sp>
        <p:nvSpPr>
          <p:cNvPr id="327" name="TextBox 326"/>
          <p:cNvSpPr txBox="1"/>
          <p:nvPr/>
        </p:nvSpPr>
        <p:spPr>
          <a:xfrm>
            <a:off x="152400" y="1524000"/>
            <a:ext cx="2590800" cy="5016758"/>
          </a:xfrm>
          <a:prstGeom prst="rect">
            <a:avLst/>
          </a:prstGeom>
          <a:noFill/>
        </p:spPr>
        <p:txBody>
          <a:bodyPr wrap="square" rtlCol="0">
            <a:spAutoFit/>
          </a:bodyPr>
          <a:lstStyle/>
          <a:p>
            <a:pPr>
              <a:buFont typeface="Arial" pitchFamily="34" charset="0"/>
              <a:buChar char="•"/>
            </a:pPr>
            <a:r>
              <a:rPr lang="en-US" sz="1600" b="1" dirty="0" smtClean="0"/>
              <a:t> Largest: Calverton, NY at 1,045 acres</a:t>
            </a:r>
          </a:p>
          <a:p>
            <a:pPr>
              <a:buFont typeface="Arial" pitchFamily="34" charset="0"/>
              <a:buChar char="•"/>
            </a:pPr>
            <a:r>
              <a:rPr lang="en-US" sz="1600" b="1" dirty="0" smtClean="0"/>
              <a:t> Smallest: Hampton, VA at 0.03 acres</a:t>
            </a:r>
          </a:p>
          <a:p>
            <a:pPr>
              <a:buFont typeface="Arial" pitchFamily="34" charset="0"/>
              <a:buChar char="•"/>
            </a:pPr>
            <a:r>
              <a:rPr lang="en-US" sz="1600" b="1" dirty="0" smtClean="0"/>
              <a:t> Oldest: 14 in 1862</a:t>
            </a:r>
          </a:p>
          <a:p>
            <a:pPr>
              <a:buFont typeface="Arial" pitchFamily="34" charset="0"/>
              <a:buChar char="•"/>
            </a:pPr>
            <a:r>
              <a:rPr lang="en-US" sz="1600" b="1" dirty="0" smtClean="0"/>
              <a:t> Newest: Washington Crossing, PA in 2010</a:t>
            </a:r>
          </a:p>
          <a:p>
            <a:pPr>
              <a:buFont typeface="Arial" pitchFamily="34" charset="0"/>
              <a:buChar char="•"/>
            </a:pPr>
            <a:r>
              <a:rPr lang="en-US" sz="1600" b="1" dirty="0" smtClean="0"/>
              <a:t> 5 new national cemeteries (2 in FL, 1 in NE, CO, and NY)</a:t>
            </a:r>
          </a:p>
          <a:p>
            <a:pPr>
              <a:buFont typeface="Arial" pitchFamily="34" charset="0"/>
              <a:buChar char="•"/>
            </a:pPr>
            <a:r>
              <a:rPr lang="en-US" sz="1600" b="1" dirty="0" smtClean="0"/>
              <a:t> 8 new rural National Veterans Burial Grounds (ME, WI, ND, MN, WY, NV, ID, and UT)</a:t>
            </a:r>
          </a:p>
          <a:p>
            <a:pPr>
              <a:buFont typeface="Arial" pitchFamily="34" charset="0"/>
              <a:buChar char="•"/>
            </a:pPr>
            <a:r>
              <a:rPr lang="en-US" sz="1600" b="1" dirty="0" smtClean="0"/>
              <a:t> 5 new urban columbaria-only (NY, CA (LA, SF), IL, and IN)</a:t>
            </a:r>
          </a:p>
          <a:p>
            <a:pPr>
              <a:buFont typeface="Arial" pitchFamily="34" charset="0"/>
              <a:buChar char="•"/>
            </a:pPr>
            <a:r>
              <a:rPr lang="en-US" sz="1600" b="1" dirty="0" smtClean="0"/>
              <a:t> $36 million in grants to state and tribal organizations</a:t>
            </a:r>
            <a:endParaRPr lang="en-US" sz="1600" b="1" dirty="0"/>
          </a:p>
        </p:txBody>
      </p:sp>
    </p:spTree>
    <p:extLst>
      <p:ext uri="{BB962C8B-B14F-4D97-AF65-F5344CB8AC3E}">
        <p14:creationId xmlns:p14="http://schemas.microsoft.com/office/powerpoint/2010/main" val="25120209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096000" cy="1219200"/>
          </a:xfrm>
        </p:spPr>
        <p:txBody>
          <a:bodyPr rtlCol="0">
            <a:noAutofit/>
          </a:bodyPr>
          <a:lstStyle/>
          <a:p>
            <a:pPr eaLnBrk="1" fontAlgn="auto" hangingPunct="1">
              <a:spcAft>
                <a:spcPts val="0"/>
              </a:spcAft>
              <a:defRPr/>
            </a:pPr>
            <a:r>
              <a:rPr lang="en-US" sz="3200" dirty="0" smtClean="0"/>
              <a:t>Type of Procurements NCA Solicits </a:t>
            </a:r>
            <a:endParaRPr lang="en-US" sz="3200" dirty="0"/>
          </a:p>
        </p:txBody>
      </p:sp>
      <p:sp>
        <p:nvSpPr>
          <p:cNvPr id="3" name="Content Placeholder 2"/>
          <p:cNvSpPr>
            <a:spLocks noGrp="1"/>
          </p:cNvSpPr>
          <p:nvPr>
            <p:ph idx="1"/>
          </p:nvPr>
        </p:nvSpPr>
        <p:spPr>
          <a:xfrm>
            <a:off x="381000" y="1676400"/>
            <a:ext cx="8229600" cy="4525963"/>
          </a:xfrm>
          <a:extLst/>
        </p:spPr>
        <p:txBody>
          <a:bodyPr numCol="2" rtlCol="0">
            <a:noAutofit/>
          </a:bodyPr>
          <a:lstStyle/>
          <a:p>
            <a:pPr eaLnBrk="1" fontAlgn="auto" hangingPunct="1">
              <a:spcAft>
                <a:spcPts val="0"/>
              </a:spcAft>
              <a:defRPr/>
            </a:pPr>
            <a:r>
              <a:rPr lang="en-US" sz="1800" b="1" dirty="0" smtClean="0">
                <a:latin typeface="Arial" pitchFamily="34" charset="0"/>
                <a:cs typeface="Arial" pitchFamily="34" charset="0"/>
              </a:rPr>
              <a:t>Various Equipment</a:t>
            </a:r>
          </a:p>
          <a:p>
            <a:pPr eaLnBrk="1" fontAlgn="auto" hangingPunct="1">
              <a:spcAft>
                <a:spcPts val="0"/>
              </a:spcAft>
              <a:defRPr/>
            </a:pPr>
            <a:r>
              <a:rPr lang="en-US" sz="1800" b="1" dirty="0" smtClean="0">
                <a:latin typeface="Arial" pitchFamily="34" charset="0"/>
                <a:cs typeface="Arial" pitchFamily="34" charset="0"/>
              </a:rPr>
              <a:t>Inscription Services</a:t>
            </a:r>
          </a:p>
          <a:p>
            <a:pPr eaLnBrk="1" fontAlgn="auto" hangingPunct="1">
              <a:spcAft>
                <a:spcPts val="0"/>
              </a:spcAft>
              <a:defRPr/>
            </a:pPr>
            <a:r>
              <a:rPr lang="en-US" sz="1800" b="1" dirty="0" smtClean="0">
                <a:latin typeface="Arial" pitchFamily="34" charset="0"/>
                <a:cs typeface="Arial" pitchFamily="34" charset="0"/>
              </a:rPr>
              <a:t>Headstone &amp; Markers- Blanks</a:t>
            </a:r>
          </a:p>
          <a:p>
            <a:pPr eaLnBrk="1" fontAlgn="auto" hangingPunct="1">
              <a:spcAft>
                <a:spcPts val="0"/>
              </a:spcAft>
              <a:defRPr/>
            </a:pPr>
            <a:r>
              <a:rPr lang="en-US" sz="1800" b="1" dirty="0" smtClean="0">
                <a:latin typeface="Arial" pitchFamily="34" charset="0"/>
                <a:cs typeface="Arial" pitchFamily="34" charset="0"/>
              </a:rPr>
              <a:t>Furniture</a:t>
            </a:r>
          </a:p>
          <a:p>
            <a:pPr eaLnBrk="1" fontAlgn="auto" hangingPunct="1">
              <a:spcAft>
                <a:spcPts val="0"/>
              </a:spcAft>
              <a:defRPr/>
            </a:pPr>
            <a:r>
              <a:rPr lang="en-US" sz="1800" b="1" dirty="0" smtClean="0">
                <a:latin typeface="Arial" pitchFamily="34" charset="0"/>
                <a:cs typeface="Arial" pitchFamily="34" charset="0"/>
              </a:rPr>
              <a:t>Grave liners</a:t>
            </a:r>
          </a:p>
          <a:p>
            <a:pPr eaLnBrk="1" fontAlgn="auto" hangingPunct="1">
              <a:spcAft>
                <a:spcPts val="0"/>
              </a:spcAft>
              <a:defRPr/>
            </a:pPr>
            <a:r>
              <a:rPr lang="en-US" sz="1800" b="1" dirty="0" smtClean="0">
                <a:latin typeface="Arial" pitchFamily="34" charset="0"/>
                <a:cs typeface="Arial" pitchFamily="34" charset="0"/>
              </a:rPr>
              <a:t>Turf Renovation/ Maintenance</a:t>
            </a:r>
          </a:p>
          <a:p>
            <a:pPr eaLnBrk="1" fontAlgn="auto" hangingPunct="1">
              <a:spcAft>
                <a:spcPts val="0"/>
              </a:spcAft>
              <a:defRPr/>
            </a:pPr>
            <a:r>
              <a:rPr lang="en-US" sz="1800" b="1" dirty="0" smtClean="0">
                <a:latin typeface="Arial" pitchFamily="34" charset="0"/>
                <a:cs typeface="Arial" pitchFamily="34" charset="0"/>
              </a:rPr>
              <a:t>Headstone Setting </a:t>
            </a:r>
          </a:p>
          <a:p>
            <a:pPr eaLnBrk="1" fontAlgn="auto" hangingPunct="1">
              <a:spcAft>
                <a:spcPts val="0"/>
              </a:spcAft>
              <a:defRPr/>
            </a:pPr>
            <a:r>
              <a:rPr lang="en-US" sz="1800" b="1" dirty="0" smtClean="0">
                <a:latin typeface="Arial" pitchFamily="34" charset="0"/>
                <a:cs typeface="Arial" pitchFamily="34" charset="0"/>
              </a:rPr>
              <a:t>Ground Maintenance</a:t>
            </a:r>
          </a:p>
          <a:p>
            <a:pPr eaLnBrk="1" fontAlgn="auto" hangingPunct="1">
              <a:spcAft>
                <a:spcPts val="0"/>
              </a:spcAft>
              <a:defRPr/>
            </a:pPr>
            <a:r>
              <a:rPr lang="en-US" sz="1800" b="1" dirty="0" smtClean="0">
                <a:latin typeface="Arial" pitchFamily="34" charset="0"/>
                <a:cs typeface="Arial" pitchFamily="34" charset="0"/>
              </a:rPr>
              <a:t> Janitorial  Services </a:t>
            </a:r>
          </a:p>
          <a:p>
            <a:pPr eaLnBrk="1" fontAlgn="auto" hangingPunct="1">
              <a:spcAft>
                <a:spcPts val="0"/>
              </a:spcAft>
              <a:defRPr/>
            </a:pPr>
            <a:r>
              <a:rPr lang="en-US" sz="1800" b="1" dirty="0" smtClean="0">
                <a:latin typeface="Arial" pitchFamily="34" charset="0"/>
                <a:cs typeface="Arial" pitchFamily="34" charset="0"/>
              </a:rPr>
              <a:t>Maintenance and Repair</a:t>
            </a:r>
          </a:p>
          <a:p>
            <a:pPr eaLnBrk="1" fontAlgn="auto" hangingPunct="1">
              <a:spcAft>
                <a:spcPts val="0"/>
              </a:spcAft>
              <a:defRPr/>
            </a:pPr>
            <a:r>
              <a:rPr lang="en-US" sz="1800" b="1" dirty="0" smtClean="0">
                <a:latin typeface="Arial" pitchFamily="34" charset="0"/>
                <a:cs typeface="Arial" pitchFamily="34" charset="0"/>
              </a:rPr>
              <a:t>Mow/Trimming Services</a:t>
            </a:r>
          </a:p>
          <a:p>
            <a:pPr eaLnBrk="1" fontAlgn="auto" hangingPunct="1">
              <a:spcAft>
                <a:spcPts val="0"/>
              </a:spcAft>
              <a:defRPr/>
            </a:pPr>
            <a:r>
              <a:rPr lang="en-US" sz="1800" b="1" dirty="0" smtClean="0">
                <a:latin typeface="Arial" pitchFamily="34" charset="0"/>
                <a:cs typeface="Arial" pitchFamily="34" charset="0"/>
              </a:rPr>
              <a:t>Waste Removal</a:t>
            </a:r>
          </a:p>
          <a:p>
            <a:pPr eaLnBrk="1" fontAlgn="auto" hangingPunct="1">
              <a:spcAft>
                <a:spcPts val="0"/>
              </a:spcAft>
              <a:defRPr/>
            </a:pPr>
            <a:r>
              <a:rPr lang="en-US" sz="1800" b="1" dirty="0" smtClean="0">
                <a:latin typeface="Arial" pitchFamily="34" charset="0"/>
                <a:cs typeface="Arial" pitchFamily="34" charset="0"/>
              </a:rPr>
              <a:t>Fertilizer &amp; Weed Control Services</a:t>
            </a:r>
          </a:p>
          <a:p>
            <a:pPr eaLnBrk="1" fontAlgn="auto" hangingPunct="1">
              <a:spcAft>
                <a:spcPts val="0"/>
              </a:spcAft>
              <a:defRPr/>
            </a:pPr>
            <a:r>
              <a:rPr lang="en-US" sz="1800" b="1" dirty="0" smtClean="0">
                <a:latin typeface="Arial" pitchFamily="34" charset="0"/>
                <a:cs typeface="Arial" pitchFamily="34" charset="0"/>
              </a:rPr>
              <a:t>Tree Pruning</a:t>
            </a:r>
          </a:p>
          <a:p>
            <a:pPr eaLnBrk="1" fontAlgn="auto" hangingPunct="1">
              <a:spcAft>
                <a:spcPts val="0"/>
              </a:spcAft>
              <a:defRPr/>
            </a:pPr>
            <a:r>
              <a:rPr lang="en-US" sz="1800" b="1" dirty="0" smtClean="0">
                <a:latin typeface="Arial" pitchFamily="34" charset="0"/>
                <a:cs typeface="Arial" pitchFamily="34" charset="0"/>
              </a:rPr>
              <a:t>Construction – A/E Services </a:t>
            </a:r>
          </a:p>
          <a:p>
            <a:pPr eaLnBrk="1" fontAlgn="auto" hangingPunct="1">
              <a:spcAft>
                <a:spcPts val="0"/>
              </a:spcAft>
              <a:defRPr/>
            </a:pPr>
            <a:r>
              <a:rPr lang="en-US" sz="1800" b="1" dirty="0" smtClean="0">
                <a:latin typeface="Arial" pitchFamily="34" charset="0"/>
                <a:cs typeface="Arial" pitchFamily="34" charset="0"/>
              </a:rPr>
              <a:t>Repair Historic Perimeter Walls</a:t>
            </a:r>
          </a:p>
          <a:p>
            <a:pPr eaLnBrk="1" fontAlgn="auto" hangingPunct="1">
              <a:spcAft>
                <a:spcPts val="0"/>
              </a:spcAft>
              <a:defRPr/>
            </a:pPr>
            <a:r>
              <a:rPr lang="en-US" sz="1800" b="1" dirty="0" smtClean="0">
                <a:latin typeface="Arial" pitchFamily="34" charset="0"/>
                <a:cs typeface="Arial" pitchFamily="34" charset="0"/>
              </a:rPr>
              <a:t>Installation of Pre-Placed Crypts</a:t>
            </a:r>
          </a:p>
          <a:p>
            <a:pPr eaLnBrk="1" fontAlgn="auto" hangingPunct="1">
              <a:spcAft>
                <a:spcPts val="0"/>
              </a:spcAft>
              <a:defRPr/>
            </a:pPr>
            <a:r>
              <a:rPr lang="en-US" sz="1800" b="1" dirty="0" smtClean="0">
                <a:latin typeface="Arial" pitchFamily="34" charset="0"/>
                <a:cs typeface="Arial" pitchFamily="34" charset="0"/>
              </a:rPr>
              <a:t>Construct Columbaria/Memorial Walls</a:t>
            </a:r>
          </a:p>
          <a:p>
            <a:pPr eaLnBrk="1" fontAlgn="auto" hangingPunct="1">
              <a:spcAft>
                <a:spcPts val="0"/>
              </a:spcAft>
              <a:defRPr/>
            </a:pPr>
            <a:r>
              <a:rPr lang="en-US" sz="1800" b="1" dirty="0" smtClean="0">
                <a:latin typeface="Arial" pitchFamily="34" charset="0"/>
                <a:cs typeface="Arial" pitchFamily="34" charset="0"/>
              </a:rPr>
              <a:t>Renovation of Lodges</a:t>
            </a:r>
          </a:p>
          <a:p>
            <a:pPr eaLnBrk="1" fontAlgn="auto" hangingPunct="1">
              <a:spcAft>
                <a:spcPts val="0"/>
              </a:spcAft>
              <a:defRPr/>
            </a:pPr>
            <a:r>
              <a:rPr lang="en-US" sz="1800" b="1" dirty="0" smtClean="0">
                <a:latin typeface="Arial" pitchFamily="34" charset="0"/>
                <a:cs typeface="Arial" pitchFamily="34" charset="0"/>
              </a:rPr>
              <a:t>Replace Fences</a:t>
            </a:r>
          </a:p>
          <a:p>
            <a:pPr eaLnBrk="1" fontAlgn="auto" hangingPunct="1">
              <a:spcAft>
                <a:spcPts val="0"/>
              </a:spcAft>
              <a:defRPr/>
            </a:pPr>
            <a:r>
              <a:rPr lang="en-US" sz="1800" b="1" dirty="0" smtClean="0">
                <a:latin typeface="Arial" pitchFamily="34" charset="0"/>
                <a:cs typeface="Arial" pitchFamily="34" charset="0"/>
              </a:rPr>
              <a:t>Replace Admin &amp; </a:t>
            </a:r>
            <a:r>
              <a:rPr lang="en-US" sz="1800" b="1" dirty="0" err="1" smtClean="0">
                <a:latin typeface="Arial" pitchFamily="34" charset="0"/>
                <a:cs typeface="Arial" pitchFamily="34" charset="0"/>
              </a:rPr>
              <a:t>Maint</a:t>
            </a:r>
            <a:r>
              <a:rPr lang="en-US" sz="1800" b="1" dirty="0" smtClean="0">
                <a:latin typeface="Arial" pitchFamily="34" charset="0"/>
                <a:cs typeface="Arial" pitchFamily="34" charset="0"/>
              </a:rPr>
              <a:t> Facilities</a:t>
            </a:r>
          </a:p>
          <a:p>
            <a:pPr eaLnBrk="1" fontAlgn="auto" hangingPunct="1">
              <a:spcAft>
                <a:spcPts val="0"/>
              </a:spcAft>
              <a:defRPr/>
            </a:pPr>
            <a:r>
              <a:rPr lang="en-US" sz="1800" b="1" dirty="0" smtClean="0">
                <a:latin typeface="Arial" pitchFamily="34" charset="0"/>
                <a:cs typeface="Arial" pitchFamily="34" charset="0"/>
              </a:rPr>
              <a:t>Gravesite Development</a:t>
            </a:r>
          </a:p>
          <a:p>
            <a:pPr eaLnBrk="1" fontAlgn="auto" hangingPunct="1">
              <a:spcAft>
                <a:spcPts val="0"/>
              </a:spcAft>
              <a:defRPr/>
            </a:pPr>
            <a:r>
              <a:rPr lang="en-US" sz="1800" b="1" dirty="0" smtClean="0">
                <a:latin typeface="Arial" pitchFamily="34" charset="0"/>
                <a:cs typeface="Arial" pitchFamily="34" charset="0"/>
              </a:rPr>
              <a:t>Repair</a:t>
            </a:r>
            <a:r>
              <a:rPr lang="en-US" sz="1800" b="1" dirty="0">
                <a:latin typeface="Arial" pitchFamily="34" charset="0"/>
                <a:cs typeface="Arial" pitchFamily="34" charset="0"/>
              </a:rPr>
              <a:t> </a:t>
            </a:r>
            <a:r>
              <a:rPr lang="en-US" sz="1800" b="1" dirty="0" smtClean="0">
                <a:latin typeface="Arial" pitchFamily="34" charset="0"/>
                <a:cs typeface="Arial" pitchFamily="34" charset="0"/>
              </a:rPr>
              <a:t>Erosion &amp; Storm Damage</a:t>
            </a:r>
          </a:p>
          <a:p>
            <a:pPr eaLnBrk="1" fontAlgn="auto" hangingPunct="1">
              <a:spcAft>
                <a:spcPts val="0"/>
              </a:spcAft>
              <a:defRPr/>
            </a:pPr>
            <a:r>
              <a:rPr lang="en-US" sz="1800" b="1" dirty="0" smtClean="0">
                <a:latin typeface="Arial" pitchFamily="34" charset="0"/>
                <a:cs typeface="Arial" pitchFamily="34" charset="0"/>
              </a:rPr>
              <a:t>Repair Sidewalks &amp; Roads</a:t>
            </a:r>
          </a:p>
          <a:p>
            <a:pPr eaLnBrk="1" fontAlgn="auto" hangingPunct="1">
              <a:spcAft>
                <a:spcPts val="0"/>
              </a:spcAft>
              <a:defRPr/>
            </a:pPr>
            <a:r>
              <a:rPr lang="en-US" sz="1800" b="1" dirty="0" smtClean="0">
                <a:latin typeface="Arial" pitchFamily="34" charset="0"/>
                <a:cs typeface="Arial" pitchFamily="34" charset="0"/>
              </a:rPr>
              <a:t>Repair Irrigation Systems</a:t>
            </a:r>
          </a:p>
        </p:txBody>
      </p:sp>
      <p:sp>
        <p:nvSpPr>
          <p:cNvPr id="5" name="Slide Number Placeholder 4"/>
          <p:cNvSpPr>
            <a:spLocks noGrp="1"/>
          </p:cNvSpPr>
          <p:nvPr>
            <p:ph type="sldNum" sz="quarter" idx="12"/>
          </p:nvPr>
        </p:nvSpPr>
        <p:spPr/>
        <p:txBody>
          <a:bodyPr/>
          <a:lstStyle/>
          <a:p>
            <a:pPr marL="228600" indent="-228600" fontAlgn="auto">
              <a:spcBef>
                <a:spcPts val="0"/>
              </a:spcBef>
              <a:spcAft>
                <a:spcPts val="0"/>
              </a:spcAft>
              <a:defRPr/>
            </a:pPr>
            <a:fld id="{E90E7126-D5CF-42DB-B762-56B252AFFD84}" type="slidenum">
              <a:rPr lang="en-US">
                <a:solidFill>
                  <a:schemeClr val="tx1">
                    <a:tint val="75000"/>
                  </a:schemeClr>
                </a:solidFill>
              </a:rPr>
              <a:pPr marL="228600" indent="-228600" fontAlgn="auto">
                <a:spcBef>
                  <a:spcPts val="0"/>
                </a:spcBef>
                <a:spcAft>
                  <a:spcPts val="0"/>
                </a:spcAft>
                <a:defRPr/>
              </a:pPr>
              <a:t>42</a:t>
            </a:fld>
            <a:endParaRPr lang="en-US" dirty="0">
              <a:solidFill>
                <a:schemeClr val="tx1">
                  <a:tint val="75000"/>
                </a:schemeClr>
              </a:solidFill>
            </a:endParaRPr>
          </a:p>
        </p:txBody>
      </p:sp>
      <p:pic>
        <p:nvPicPr>
          <p:cNvPr id="6"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7" name="Straight Connector 6"/>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51942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rtlCol="0">
            <a:noAutofit/>
          </a:bodyPr>
          <a:lstStyle/>
          <a:p>
            <a:pPr eaLnBrk="1" fontAlgn="auto" hangingPunct="1">
              <a:spcAft>
                <a:spcPts val="0"/>
              </a:spcAft>
              <a:defRPr/>
            </a:pPr>
            <a:r>
              <a:rPr lang="en-US" sz="3200" dirty="0" smtClean="0"/>
              <a:t>Type of Contracts </a:t>
            </a:r>
            <a:br>
              <a:rPr lang="en-US" sz="3200" dirty="0" smtClean="0"/>
            </a:br>
            <a:r>
              <a:rPr lang="en-US" sz="3200" dirty="0" smtClean="0"/>
              <a:t>Issued by NCA</a:t>
            </a:r>
            <a:endParaRPr lang="en-US" sz="3200" dirty="0"/>
          </a:p>
        </p:txBody>
      </p:sp>
      <p:sp>
        <p:nvSpPr>
          <p:cNvPr id="19459" name="Content Placeholder 7"/>
          <p:cNvSpPr>
            <a:spLocks noGrp="1"/>
          </p:cNvSpPr>
          <p:nvPr>
            <p:ph idx="1"/>
          </p:nvPr>
        </p:nvSpPr>
        <p:spPr>
          <a:xfrm>
            <a:off x="228600" y="1752600"/>
            <a:ext cx="8686800" cy="4449763"/>
          </a:xfrm>
        </p:spPr>
        <p:txBody>
          <a:bodyPr/>
          <a:lstStyle/>
          <a:p>
            <a:pPr eaLnBrk="1" hangingPunct="1"/>
            <a:r>
              <a:rPr lang="en-US" sz="2400" b="1" dirty="0" smtClean="0">
                <a:latin typeface="Arial" pitchFamily="34" charset="0"/>
                <a:cs typeface="Arial" pitchFamily="34" charset="0"/>
              </a:rPr>
              <a:t>Firm Fixed Price (FFP)</a:t>
            </a:r>
          </a:p>
          <a:p>
            <a:pPr eaLnBrk="1" hangingPunct="1"/>
            <a:r>
              <a:rPr lang="en-US" sz="2400" b="1" dirty="0" smtClean="0">
                <a:latin typeface="Arial" pitchFamily="34" charset="0"/>
                <a:cs typeface="Arial" pitchFamily="34" charset="0"/>
              </a:rPr>
              <a:t>Indefinite delivery/indefinite quantity (IDIQ)</a:t>
            </a:r>
          </a:p>
          <a:p>
            <a:pPr eaLnBrk="1" hangingPunct="1"/>
            <a:r>
              <a:rPr lang="en-US" sz="2400" b="1" dirty="0" smtClean="0">
                <a:latin typeface="Arial" pitchFamily="34" charset="0"/>
                <a:cs typeface="Arial" pitchFamily="34" charset="0"/>
              </a:rPr>
              <a:t>Commercial Items (CI)</a:t>
            </a:r>
          </a:p>
          <a:p>
            <a:pPr eaLnBrk="1" hangingPunct="1"/>
            <a:r>
              <a:rPr lang="en-US" sz="2400" b="1" dirty="0" smtClean="0">
                <a:latin typeface="Arial" pitchFamily="34" charset="0"/>
                <a:cs typeface="Arial" pitchFamily="34" charset="0"/>
              </a:rPr>
              <a:t>Minor Construction </a:t>
            </a:r>
          </a:p>
          <a:p>
            <a:pPr eaLnBrk="1" hangingPunct="1"/>
            <a:r>
              <a:rPr lang="en-US" sz="2400" b="1" dirty="0" smtClean="0">
                <a:latin typeface="Arial" pitchFamily="34" charset="0"/>
                <a:cs typeface="Arial" pitchFamily="34" charset="0"/>
              </a:rPr>
              <a:t>Architectural and Engineering (A &amp; E)</a:t>
            </a:r>
          </a:p>
          <a:p>
            <a:pPr eaLnBrk="1" hangingPunct="1"/>
            <a:r>
              <a:rPr lang="en-US" sz="2400" b="1" dirty="0" smtClean="0">
                <a:latin typeface="Arial" pitchFamily="34" charset="0"/>
                <a:cs typeface="Arial" pitchFamily="34" charset="0"/>
              </a:rPr>
              <a:t>Schedules (BPA’s, GSA) </a:t>
            </a:r>
          </a:p>
          <a:p>
            <a:pPr eaLnBrk="1" hangingPunct="1"/>
            <a:r>
              <a:rPr lang="en-US" sz="2400" b="1" dirty="0" smtClean="0">
                <a:latin typeface="Arial" pitchFamily="34" charset="0"/>
                <a:cs typeface="Arial" pitchFamily="34" charset="0"/>
              </a:rPr>
              <a:t>Options year contracts </a:t>
            </a:r>
          </a:p>
          <a:p>
            <a:pPr eaLnBrk="1" hangingPunct="1"/>
            <a:r>
              <a:rPr lang="en-US" sz="2400" b="1" dirty="0" smtClean="0">
                <a:latin typeface="Arial" pitchFamily="34" charset="0"/>
                <a:cs typeface="Arial" pitchFamily="34" charset="0"/>
              </a:rPr>
              <a:t>Sole Source (based on specific requirements)  </a:t>
            </a:r>
          </a:p>
          <a:p>
            <a:pPr eaLnBrk="1" hangingPunct="1">
              <a:buFont typeface="Arial" pitchFamily="34" charset="0"/>
              <a:buNone/>
            </a:pPr>
            <a:endParaRPr lang="en-US" sz="2400" b="1" dirty="0" smtClean="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pPr marL="228600" indent="-228600" fontAlgn="auto">
              <a:spcBef>
                <a:spcPts val="0"/>
              </a:spcBef>
              <a:spcAft>
                <a:spcPts val="0"/>
              </a:spcAft>
              <a:defRPr/>
            </a:pPr>
            <a:fld id="{197260B1-9646-404C-BB6E-4FDE68C39148}" type="slidenum">
              <a:rPr lang="en-US">
                <a:solidFill>
                  <a:schemeClr val="tx1">
                    <a:tint val="75000"/>
                  </a:schemeClr>
                </a:solidFill>
              </a:rPr>
              <a:pPr marL="228600" indent="-228600" fontAlgn="auto">
                <a:spcBef>
                  <a:spcPts val="0"/>
                </a:spcBef>
                <a:spcAft>
                  <a:spcPts val="0"/>
                </a:spcAft>
                <a:defRPr/>
              </a:pPr>
              <a:t>43</a:t>
            </a:fld>
            <a:endParaRPr lang="en-US" dirty="0">
              <a:solidFill>
                <a:schemeClr val="tx1">
                  <a:tint val="75000"/>
                </a:schemeClr>
              </a:solidFill>
            </a:endParaRPr>
          </a:p>
        </p:txBody>
      </p:sp>
      <p:pic>
        <p:nvPicPr>
          <p:cNvPr id="5"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7" name="Straight Connector 6"/>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944033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143000" y="0"/>
            <a:ext cx="7696200" cy="1371600"/>
          </a:xfrm>
        </p:spPr>
        <p:txBody>
          <a:bodyPr/>
          <a:lstStyle/>
          <a:p>
            <a:pPr eaLnBrk="1" hangingPunct="1"/>
            <a:r>
              <a:rPr lang="en-US" sz="2800" dirty="0" smtClean="0"/>
              <a:t>NCA Contracting with Veteran-Owned and Service Disabled Veteran Owned Small Businesses</a:t>
            </a:r>
          </a:p>
        </p:txBody>
      </p:sp>
      <p:sp>
        <p:nvSpPr>
          <p:cNvPr id="12291" name="Rectangle 3"/>
          <p:cNvSpPr>
            <a:spLocks noGrp="1" noChangeArrowheads="1"/>
          </p:cNvSpPr>
          <p:nvPr>
            <p:ph idx="1"/>
          </p:nvPr>
        </p:nvSpPr>
        <p:spPr>
          <a:xfrm>
            <a:off x="228600" y="1676400"/>
            <a:ext cx="8077200" cy="3886200"/>
          </a:xfrm>
        </p:spPr>
        <p:txBody>
          <a:bodyPr/>
          <a:lstStyle/>
          <a:p>
            <a:pPr eaLnBrk="1" hangingPunct="1">
              <a:lnSpc>
                <a:spcPct val="80000"/>
              </a:lnSpc>
            </a:pPr>
            <a:r>
              <a:rPr lang="en-US" sz="2400" b="1" dirty="0" smtClean="0">
                <a:latin typeface="Arial" pitchFamily="34" charset="0"/>
                <a:cs typeface="Arial" pitchFamily="34" charset="0"/>
              </a:rPr>
              <a:t>Veteran-Owned Small Business:</a:t>
            </a:r>
          </a:p>
          <a:p>
            <a:pPr eaLnBrk="1" hangingPunct="1">
              <a:lnSpc>
                <a:spcPct val="80000"/>
              </a:lnSpc>
            </a:pPr>
            <a:endParaRPr lang="en-US" sz="2400" b="1" dirty="0" smtClean="0">
              <a:latin typeface="Arial" pitchFamily="34" charset="0"/>
              <a:cs typeface="Arial" pitchFamily="34" charset="0"/>
            </a:endParaRPr>
          </a:p>
          <a:p>
            <a:pPr lvl="1" eaLnBrk="1" hangingPunct="1">
              <a:lnSpc>
                <a:spcPct val="80000"/>
              </a:lnSpc>
            </a:pPr>
            <a:r>
              <a:rPr lang="en-US" sz="2000" b="1" dirty="0" smtClean="0">
                <a:latin typeface="Arial" pitchFamily="34" charset="0"/>
                <a:cs typeface="Arial" pitchFamily="34" charset="0"/>
              </a:rPr>
              <a:t>VA FY 2012 Goal:		12% of Total Procurement</a:t>
            </a:r>
          </a:p>
          <a:p>
            <a:pPr lvl="1" eaLnBrk="1" hangingPunct="1">
              <a:lnSpc>
                <a:spcPct val="80000"/>
              </a:lnSpc>
            </a:pPr>
            <a:r>
              <a:rPr lang="en-US" sz="2000" b="1" dirty="0" smtClean="0">
                <a:latin typeface="Arial" pitchFamily="34" charset="0"/>
                <a:cs typeface="Arial" pitchFamily="34" charset="0"/>
              </a:rPr>
              <a:t>NCA FY 2012 Actual:		84.4% ($95.6M) </a:t>
            </a:r>
          </a:p>
          <a:p>
            <a:pPr eaLnBrk="1" hangingPunct="1">
              <a:lnSpc>
                <a:spcPct val="80000"/>
              </a:lnSpc>
              <a:buFont typeface="Arial" pitchFamily="34" charset="0"/>
              <a:buNone/>
            </a:pPr>
            <a:endParaRPr lang="en-US" sz="2400" b="1" dirty="0" smtClean="0">
              <a:latin typeface="Arial" pitchFamily="34" charset="0"/>
              <a:cs typeface="Arial" pitchFamily="34" charset="0"/>
            </a:endParaRPr>
          </a:p>
          <a:p>
            <a:pPr eaLnBrk="1" hangingPunct="1">
              <a:lnSpc>
                <a:spcPct val="80000"/>
              </a:lnSpc>
            </a:pPr>
            <a:r>
              <a:rPr lang="en-US" sz="2400" b="1" dirty="0" smtClean="0">
                <a:latin typeface="Arial" pitchFamily="34" charset="0"/>
                <a:cs typeface="Arial" pitchFamily="34" charset="0"/>
              </a:rPr>
              <a:t>Service-Disabled Veteran-Owned Small Business:</a:t>
            </a:r>
          </a:p>
          <a:p>
            <a:pPr eaLnBrk="1" hangingPunct="1">
              <a:lnSpc>
                <a:spcPct val="80000"/>
              </a:lnSpc>
            </a:pPr>
            <a:endParaRPr lang="en-US" sz="2400" b="1" dirty="0" smtClean="0">
              <a:latin typeface="Arial" pitchFamily="34" charset="0"/>
              <a:cs typeface="Arial" pitchFamily="34" charset="0"/>
            </a:endParaRPr>
          </a:p>
          <a:p>
            <a:pPr lvl="1" eaLnBrk="1" hangingPunct="1">
              <a:lnSpc>
                <a:spcPct val="80000"/>
              </a:lnSpc>
            </a:pPr>
            <a:r>
              <a:rPr lang="en-US" sz="2000" b="1" dirty="0" smtClean="0">
                <a:latin typeface="Arial" pitchFamily="34" charset="0"/>
                <a:cs typeface="Arial" pitchFamily="34" charset="0"/>
              </a:rPr>
              <a:t>VA FY 2012 Goal: 		10% of Total Procurement</a:t>
            </a:r>
          </a:p>
          <a:p>
            <a:pPr lvl="1" eaLnBrk="1" hangingPunct="1">
              <a:lnSpc>
                <a:spcPct val="80000"/>
              </a:lnSpc>
            </a:pPr>
            <a:r>
              <a:rPr lang="en-US" sz="2000" b="1" dirty="0" smtClean="0">
                <a:latin typeface="Arial" pitchFamily="34" charset="0"/>
                <a:cs typeface="Arial" pitchFamily="34" charset="0"/>
              </a:rPr>
              <a:t>NCA FY 2012 Actual:		83.8% ($95.0M)</a:t>
            </a:r>
          </a:p>
          <a:p>
            <a:pPr eaLnBrk="1" hangingPunct="1">
              <a:lnSpc>
                <a:spcPct val="80000"/>
              </a:lnSpc>
            </a:pPr>
            <a:endParaRPr lang="en-US" sz="2400" b="1" dirty="0" smtClean="0">
              <a:latin typeface="Arial" pitchFamily="34" charset="0"/>
              <a:cs typeface="Arial" pitchFamily="34" charset="0"/>
            </a:endParaRPr>
          </a:p>
          <a:p>
            <a:pPr eaLnBrk="1" hangingPunct="1">
              <a:lnSpc>
                <a:spcPct val="80000"/>
              </a:lnSpc>
              <a:buFontTx/>
              <a:buNone/>
            </a:pPr>
            <a:endParaRPr lang="en-US" sz="2000" b="1" dirty="0" smtClean="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pPr marL="228600" indent="-228600" fontAlgn="auto">
              <a:spcBef>
                <a:spcPts val="0"/>
              </a:spcBef>
              <a:spcAft>
                <a:spcPts val="0"/>
              </a:spcAft>
              <a:defRPr/>
            </a:pPr>
            <a:fld id="{2F1AC756-5F4F-4915-81BD-8474E2A88B38}" type="slidenum">
              <a:rPr lang="en-US">
                <a:solidFill>
                  <a:schemeClr val="tx1">
                    <a:tint val="75000"/>
                  </a:schemeClr>
                </a:solidFill>
              </a:rPr>
              <a:pPr marL="228600" indent="-228600" fontAlgn="auto">
                <a:spcBef>
                  <a:spcPts val="0"/>
                </a:spcBef>
                <a:spcAft>
                  <a:spcPts val="0"/>
                </a:spcAft>
                <a:defRPr/>
              </a:pPr>
              <a:t>44</a:t>
            </a:fld>
            <a:endParaRPr lang="en-US" dirty="0">
              <a:solidFill>
                <a:schemeClr val="tx1">
                  <a:tint val="75000"/>
                </a:schemeClr>
              </a:solidFill>
            </a:endParaRPr>
          </a:p>
        </p:txBody>
      </p:sp>
      <p:pic>
        <p:nvPicPr>
          <p:cNvPr id="5"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7" name="Straight Connector 6"/>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925060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371600" y="381000"/>
            <a:ext cx="6553200" cy="533400"/>
          </a:xfrm>
        </p:spPr>
        <p:txBody>
          <a:bodyPr/>
          <a:lstStyle/>
          <a:p>
            <a:pPr eaLnBrk="1" hangingPunct="1"/>
            <a:r>
              <a:rPr lang="en-US" sz="3200" dirty="0" smtClean="0"/>
              <a:t>Small Business Contracts by NAICS Code</a:t>
            </a:r>
          </a:p>
        </p:txBody>
      </p:sp>
      <p:sp>
        <p:nvSpPr>
          <p:cNvPr id="11267" name="TextBox 4"/>
          <p:cNvSpPr txBox="1">
            <a:spLocks noChangeArrowheads="1"/>
          </p:cNvSpPr>
          <p:nvPr/>
        </p:nvSpPr>
        <p:spPr bwMode="auto">
          <a:xfrm>
            <a:off x="232558" y="1905001"/>
            <a:ext cx="652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u="sng" dirty="0">
                <a:latin typeface="Calibri" pitchFamily="34" charset="0"/>
              </a:rPr>
              <a:t>2011</a:t>
            </a:r>
          </a:p>
        </p:txBody>
      </p:sp>
      <p:sp>
        <p:nvSpPr>
          <p:cNvPr id="11268" name="TextBox 6"/>
          <p:cNvSpPr txBox="1">
            <a:spLocks noChangeArrowheads="1"/>
          </p:cNvSpPr>
          <p:nvPr/>
        </p:nvSpPr>
        <p:spPr bwMode="auto">
          <a:xfrm>
            <a:off x="232558" y="4074114"/>
            <a:ext cx="26725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u="sng" dirty="0" smtClean="0">
                <a:cs typeface="Arial" pitchFamily="34" charset="0"/>
              </a:rPr>
              <a:t>2013 (as of 07/26/2013)</a:t>
            </a:r>
            <a:endParaRPr lang="en-US" b="1" u="sng" dirty="0">
              <a:cs typeface="Arial" pitchFamily="34" charset="0"/>
            </a:endParaRPr>
          </a:p>
        </p:txBody>
      </p:sp>
      <p:sp>
        <p:nvSpPr>
          <p:cNvPr id="9" name="Slide Number Placeholder 8"/>
          <p:cNvSpPr>
            <a:spLocks noGrp="1"/>
          </p:cNvSpPr>
          <p:nvPr>
            <p:ph type="sldNum" sz="quarter" idx="12"/>
          </p:nvPr>
        </p:nvSpPr>
        <p:spPr/>
        <p:txBody>
          <a:bodyPr/>
          <a:lstStyle/>
          <a:p>
            <a:pPr marL="228600" indent="-228600" fontAlgn="auto">
              <a:spcBef>
                <a:spcPts val="0"/>
              </a:spcBef>
              <a:spcAft>
                <a:spcPts val="0"/>
              </a:spcAft>
              <a:defRPr/>
            </a:pPr>
            <a:fld id="{1153D706-B2E0-4EEB-B014-694C9E4553F8}" type="slidenum">
              <a:rPr lang="en-US">
                <a:solidFill>
                  <a:schemeClr val="tx1">
                    <a:tint val="75000"/>
                  </a:schemeClr>
                </a:solidFill>
              </a:rPr>
              <a:pPr marL="228600" indent="-228600" fontAlgn="auto">
                <a:spcBef>
                  <a:spcPts val="0"/>
                </a:spcBef>
                <a:spcAft>
                  <a:spcPts val="0"/>
                </a:spcAft>
                <a:defRPr/>
              </a:pPr>
              <a:t>45</a:t>
            </a:fld>
            <a:endParaRPr lang="en-US" dirty="0">
              <a:solidFill>
                <a:schemeClr val="tx1">
                  <a:tint val="75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13586669"/>
              </p:ext>
            </p:extLst>
          </p:nvPr>
        </p:nvGraphicFramePr>
        <p:xfrm>
          <a:off x="232558" y="4495801"/>
          <a:ext cx="8530442" cy="1828799"/>
        </p:xfrm>
        <a:graphic>
          <a:graphicData uri="http://schemas.openxmlformats.org/drawingml/2006/table">
            <a:tbl>
              <a:tblPr/>
              <a:tblGrid>
                <a:gridCol w="4460873"/>
                <a:gridCol w="1486958"/>
                <a:gridCol w="1383449"/>
                <a:gridCol w="1199162"/>
              </a:tblGrid>
              <a:tr h="500184">
                <a:tc>
                  <a:txBody>
                    <a:bodyPr/>
                    <a:lstStyle/>
                    <a:p>
                      <a:pPr marL="0" marR="0" algn="ctr">
                        <a:spcBef>
                          <a:spcPts val="0"/>
                        </a:spcBef>
                        <a:spcAft>
                          <a:spcPts val="0"/>
                        </a:spcAft>
                      </a:pPr>
                      <a:r>
                        <a:rPr lang="en-US" sz="1100" b="1" dirty="0">
                          <a:solidFill>
                            <a:schemeClr val="tx1"/>
                          </a:solidFill>
                          <a:latin typeface="+mn-lt"/>
                          <a:ea typeface="Calibri"/>
                          <a:cs typeface="Times New Roman"/>
                        </a:rPr>
                        <a:t>Description</a:t>
                      </a: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100" b="1" dirty="0" smtClean="0">
                          <a:solidFill>
                            <a:schemeClr val="tx1"/>
                          </a:solidFill>
                          <a:latin typeface="Calibri"/>
                          <a:ea typeface="Calibri"/>
                          <a:cs typeface="Times New Roman"/>
                        </a:rPr>
                        <a:t>NAICS Code</a:t>
                      </a:r>
                      <a:endParaRPr lang="en-US" sz="1100" b="1" dirty="0">
                        <a:solidFill>
                          <a:schemeClr val="tx1"/>
                        </a:solidFill>
                        <a:latin typeface="Calibri"/>
                        <a:ea typeface="Calibri"/>
                        <a:cs typeface="Times New Roman"/>
                      </a:endParaRP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100" b="1" dirty="0">
                          <a:solidFill>
                            <a:schemeClr val="tx1"/>
                          </a:solidFill>
                          <a:latin typeface="+mn-lt"/>
                          <a:ea typeface="Calibri"/>
                          <a:cs typeface="Times New Roman"/>
                        </a:rPr>
                        <a:t>Amount Obligated</a:t>
                      </a: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100" b="1" dirty="0">
                          <a:solidFill>
                            <a:schemeClr val="tx1"/>
                          </a:solidFill>
                          <a:latin typeface="+mn-lt"/>
                          <a:ea typeface="Calibri"/>
                          <a:cs typeface="Times New Roman"/>
                        </a:rPr>
                        <a:t>Percent of Total Obligations</a:t>
                      </a:r>
                    </a:p>
                  </a:txBody>
                  <a:tcPr marL="50879" marR="50879" marT="0"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265723">
                <a:tc>
                  <a:txBody>
                    <a:bodyPr/>
                    <a:lstStyle/>
                    <a:p>
                      <a:pPr algn="l" fontAlgn="b"/>
                      <a:r>
                        <a:rPr lang="en-US" sz="1100" b="1" i="0" u="none" strike="noStrike" dirty="0">
                          <a:solidFill>
                            <a:srgbClr val="000000"/>
                          </a:solidFill>
                          <a:effectLst/>
                          <a:latin typeface="Calibri"/>
                        </a:rPr>
                        <a:t>LANDSCAPING SERVICES</a:t>
                      </a:r>
                    </a:p>
                  </a:txBody>
                  <a:tcPr marL="9525" marR="9525" marT="9525"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fontAlgn="b"/>
                      <a:r>
                        <a:rPr lang="en-US" sz="1100" b="1" i="0" u="none" strike="noStrike" dirty="0">
                          <a:solidFill>
                            <a:srgbClr val="000000"/>
                          </a:solidFill>
                          <a:effectLst/>
                          <a:latin typeface="Calibri"/>
                        </a:rPr>
                        <a:t>561730</a:t>
                      </a:r>
                    </a:p>
                  </a:txBody>
                  <a:tcPr marL="9525" marR="9525" marT="9525"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dirty="0">
                          <a:solidFill>
                            <a:srgbClr val="000000"/>
                          </a:solidFill>
                          <a:effectLst/>
                          <a:latin typeface="Calibri"/>
                        </a:rPr>
                        <a:t>$34,959,636.89 </a:t>
                      </a:r>
                    </a:p>
                  </a:txBody>
                  <a:tcPr marL="9525" marR="9525" marT="9525"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a:solidFill>
                            <a:srgbClr val="000000"/>
                          </a:solidFill>
                          <a:effectLst/>
                          <a:latin typeface="Calibri"/>
                        </a:rPr>
                        <a:t>32.00%</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65723">
                <a:tc>
                  <a:txBody>
                    <a:bodyPr/>
                    <a:lstStyle/>
                    <a:p>
                      <a:pPr algn="l" fontAlgn="b"/>
                      <a:r>
                        <a:rPr lang="en-US" sz="1100" b="1" i="0" u="none" strike="noStrike" dirty="0">
                          <a:solidFill>
                            <a:srgbClr val="000000"/>
                          </a:solidFill>
                          <a:effectLst/>
                          <a:latin typeface="Calibri"/>
                        </a:rPr>
                        <a:t>OTHER HEAVY AND CIVIL ENGINGEERING CONSTRUCTION</a:t>
                      </a:r>
                    </a:p>
                  </a:txBody>
                  <a:tcPr marL="9525" marR="9525" marT="9525"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a:rPr>
                        <a:t>237990</a:t>
                      </a:r>
                    </a:p>
                  </a:txBody>
                  <a:tcPr marL="9525" marR="9525" marT="9525"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a:rPr>
                        <a:t>$4,944,357.99 </a:t>
                      </a:r>
                    </a:p>
                  </a:txBody>
                  <a:tcPr marL="9525" marR="9525" marT="9525"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a:rPr>
                        <a:t>4.53%</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65723">
                <a:tc>
                  <a:txBody>
                    <a:bodyPr/>
                    <a:lstStyle/>
                    <a:p>
                      <a:pPr algn="l" fontAlgn="b"/>
                      <a:r>
                        <a:rPr lang="en-US" sz="1100" b="1" i="0" u="none" strike="noStrike">
                          <a:solidFill>
                            <a:srgbClr val="000000"/>
                          </a:solidFill>
                          <a:effectLst/>
                          <a:latin typeface="Calibri"/>
                        </a:rPr>
                        <a:t>CEMETERIES AND CREMATORIES</a:t>
                      </a:r>
                    </a:p>
                  </a:txBody>
                  <a:tcPr marL="9525" marR="9525" marT="9525"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fontAlgn="b"/>
                      <a:r>
                        <a:rPr lang="en-US" sz="1100" b="1" i="0" u="none" strike="noStrike" dirty="0">
                          <a:solidFill>
                            <a:srgbClr val="000000"/>
                          </a:solidFill>
                          <a:effectLst/>
                          <a:latin typeface="Calibri"/>
                        </a:rPr>
                        <a:t>812220</a:t>
                      </a:r>
                    </a:p>
                  </a:txBody>
                  <a:tcPr marL="9525" marR="9525" marT="9525"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dirty="0">
                          <a:solidFill>
                            <a:srgbClr val="000000"/>
                          </a:solidFill>
                          <a:effectLst/>
                          <a:latin typeface="Calibri"/>
                        </a:rPr>
                        <a:t>$35,366,938.00 </a:t>
                      </a:r>
                    </a:p>
                  </a:txBody>
                  <a:tcPr marL="9525" marR="9525" marT="9525"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dirty="0">
                          <a:solidFill>
                            <a:srgbClr val="000000"/>
                          </a:solidFill>
                          <a:effectLst/>
                          <a:latin typeface="Calibri"/>
                        </a:rPr>
                        <a:t>32.37%</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65723">
                <a:tc>
                  <a:txBody>
                    <a:bodyPr/>
                    <a:lstStyle/>
                    <a:p>
                      <a:pPr marL="0" marR="0">
                        <a:spcBef>
                          <a:spcPts val="0"/>
                        </a:spcBef>
                        <a:spcAft>
                          <a:spcPts val="0"/>
                        </a:spcAft>
                      </a:pPr>
                      <a:r>
                        <a:rPr lang="en-US" sz="1100" b="1" dirty="0" smtClean="0">
                          <a:latin typeface="+mn-lt"/>
                          <a:ea typeface="Calibri"/>
                          <a:cs typeface="Times New Roman"/>
                        </a:rPr>
                        <a:t>COMMERCIAL &amp;</a:t>
                      </a:r>
                      <a:r>
                        <a:rPr lang="en-US" sz="1100" b="1" baseline="0" dirty="0" smtClean="0">
                          <a:latin typeface="+mn-lt"/>
                          <a:ea typeface="Calibri"/>
                          <a:cs typeface="Times New Roman"/>
                        </a:rPr>
                        <a:t> INSTITUTIONAL BUIDLING CONSTRUCTION</a:t>
                      </a:r>
                      <a:endParaRPr lang="en-US" sz="1100" b="1" dirty="0">
                        <a:latin typeface="+mn-lt"/>
                        <a:ea typeface="Calibri"/>
                        <a:cs typeface="Times New Roman"/>
                      </a:endParaRP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smtClean="0">
                          <a:latin typeface="Calibri"/>
                          <a:ea typeface="Calibri"/>
                          <a:cs typeface="Times New Roman"/>
                        </a:rPr>
                        <a:t>236220</a:t>
                      </a:r>
                      <a:endParaRPr lang="en-US" sz="1100" b="1" dirty="0">
                        <a:latin typeface="Calibri"/>
                        <a:ea typeface="Calibri"/>
                        <a:cs typeface="Times New Roman"/>
                      </a:endParaRP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r">
                        <a:spcBef>
                          <a:spcPts val="0"/>
                        </a:spcBef>
                        <a:spcAft>
                          <a:spcPts val="0"/>
                        </a:spcAft>
                      </a:pPr>
                      <a:r>
                        <a:rPr lang="en-US" sz="1100" b="1" dirty="0" smtClean="0">
                          <a:latin typeface="+mn-lt"/>
                          <a:ea typeface="Calibri"/>
                          <a:cs typeface="Times New Roman"/>
                        </a:rPr>
                        <a:t>$2,675,270.99</a:t>
                      </a:r>
                      <a:endParaRPr lang="en-US" sz="1100" b="1" dirty="0">
                        <a:latin typeface="+mn-lt"/>
                        <a:ea typeface="Calibri"/>
                        <a:cs typeface="Times New Roman"/>
                      </a:endParaRP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fontAlgn="b"/>
                      <a:r>
                        <a:rPr lang="en-US" sz="1100" b="1" i="0" u="none" strike="noStrike" dirty="0" smtClean="0">
                          <a:solidFill>
                            <a:srgbClr val="000000"/>
                          </a:solidFill>
                          <a:effectLst/>
                          <a:latin typeface="Calibri"/>
                        </a:rPr>
                        <a:t>2.45%</a:t>
                      </a:r>
                      <a:endParaRPr lang="en-US" sz="1100" b="1" i="0" u="none" strike="noStrike" dirty="0">
                        <a:solidFill>
                          <a:srgbClr val="000000"/>
                        </a:solidFill>
                        <a:effectLst/>
                        <a:latin typeface="Calibri"/>
                      </a:endParaRP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65723">
                <a:tc>
                  <a:txBody>
                    <a:bodyPr/>
                    <a:lstStyle/>
                    <a:p>
                      <a:pPr algn="l" fontAlgn="b"/>
                      <a:r>
                        <a:rPr lang="en-US" sz="1100" b="1" i="0" u="none" strike="noStrike" dirty="0">
                          <a:solidFill>
                            <a:srgbClr val="000000"/>
                          </a:solidFill>
                          <a:effectLst/>
                          <a:latin typeface="Calibri"/>
                        </a:rPr>
                        <a:t>OTHER CONCRETE PRODUCT MANUFACTURING</a:t>
                      </a:r>
                    </a:p>
                  </a:txBody>
                  <a:tcPr marL="9525" marR="9525" marT="9525"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ctr" fontAlgn="b"/>
                      <a:r>
                        <a:rPr lang="en-US" sz="1100" b="1" i="0" u="none" strike="noStrike" dirty="0">
                          <a:solidFill>
                            <a:srgbClr val="000000"/>
                          </a:solidFill>
                          <a:effectLst/>
                          <a:latin typeface="Calibri"/>
                        </a:rPr>
                        <a:t>327390</a:t>
                      </a:r>
                    </a:p>
                  </a:txBody>
                  <a:tcPr marL="9525" marR="9525" marT="9525"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dirty="0">
                          <a:solidFill>
                            <a:srgbClr val="000000"/>
                          </a:solidFill>
                          <a:effectLst/>
                          <a:latin typeface="Calibri"/>
                        </a:rPr>
                        <a:t>$3,270,633.03 </a:t>
                      </a:r>
                    </a:p>
                  </a:txBody>
                  <a:tcPr marL="9525" marR="9525" marT="9525"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dirty="0">
                          <a:solidFill>
                            <a:srgbClr val="000000"/>
                          </a:solidFill>
                          <a:effectLst/>
                          <a:latin typeface="Calibri"/>
                        </a:rPr>
                        <a:t>2.99%</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4120183953"/>
              </p:ext>
            </p:extLst>
          </p:nvPr>
        </p:nvGraphicFramePr>
        <p:xfrm>
          <a:off x="228600" y="1981201"/>
          <a:ext cx="8534401" cy="1904999"/>
        </p:xfrm>
        <a:graphic>
          <a:graphicData uri="http://schemas.openxmlformats.org/drawingml/2006/table">
            <a:tbl>
              <a:tblPr/>
              <a:tblGrid>
                <a:gridCol w="4382530"/>
                <a:gridCol w="1569292"/>
                <a:gridCol w="1383432"/>
                <a:gridCol w="1199147"/>
              </a:tblGrid>
              <a:tr h="510659">
                <a:tc>
                  <a:txBody>
                    <a:bodyPr/>
                    <a:lstStyle/>
                    <a:p>
                      <a:pPr marL="0" marR="0" algn="ctr">
                        <a:spcBef>
                          <a:spcPts val="0"/>
                        </a:spcBef>
                        <a:spcAft>
                          <a:spcPts val="0"/>
                        </a:spcAft>
                      </a:pPr>
                      <a:r>
                        <a:rPr lang="en-US" sz="1100" b="1" dirty="0">
                          <a:solidFill>
                            <a:schemeClr val="tx1"/>
                          </a:solidFill>
                          <a:latin typeface="+mn-lt"/>
                          <a:ea typeface="Calibri"/>
                          <a:cs typeface="Times New Roman"/>
                        </a:rPr>
                        <a:t>Description</a:t>
                      </a: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lnSpc>
                          <a:spcPct val="115000"/>
                        </a:lnSpc>
                        <a:spcBef>
                          <a:spcPts val="0"/>
                        </a:spcBef>
                        <a:spcAft>
                          <a:spcPts val="0"/>
                        </a:spcAft>
                      </a:pPr>
                      <a:r>
                        <a:rPr lang="en-US" sz="1100" b="1" dirty="0" smtClean="0">
                          <a:solidFill>
                            <a:schemeClr val="tx1"/>
                          </a:solidFill>
                          <a:latin typeface="Calibri"/>
                          <a:ea typeface="Calibri"/>
                          <a:cs typeface="Times New Roman"/>
                        </a:rPr>
                        <a:t>NAICS Code</a:t>
                      </a:r>
                      <a:endParaRPr lang="en-US" sz="1100" b="1" dirty="0">
                        <a:solidFill>
                          <a:schemeClr val="tx1"/>
                        </a:solidFill>
                        <a:latin typeface="Calibri"/>
                        <a:ea typeface="Calibri"/>
                        <a:cs typeface="Times New Roman"/>
                      </a:endParaRP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100" b="1" dirty="0">
                          <a:solidFill>
                            <a:schemeClr val="tx1"/>
                          </a:solidFill>
                          <a:latin typeface="+mn-lt"/>
                          <a:ea typeface="Calibri"/>
                          <a:cs typeface="Times New Roman"/>
                        </a:rPr>
                        <a:t>Amount Obligated</a:t>
                      </a: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c>
                  <a:txBody>
                    <a:bodyPr/>
                    <a:lstStyle/>
                    <a:p>
                      <a:pPr marL="0" marR="0" algn="ctr">
                        <a:spcBef>
                          <a:spcPts val="0"/>
                        </a:spcBef>
                        <a:spcAft>
                          <a:spcPts val="0"/>
                        </a:spcAft>
                      </a:pPr>
                      <a:r>
                        <a:rPr lang="en-US" sz="1100" b="1" dirty="0">
                          <a:solidFill>
                            <a:schemeClr val="tx1"/>
                          </a:solidFill>
                          <a:latin typeface="+mn-lt"/>
                          <a:ea typeface="Calibri"/>
                          <a:cs typeface="Times New Roman"/>
                        </a:rPr>
                        <a:t>Percent of Total Obligations</a:t>
                      </a:r>
                    </a:p>
                  </a:txBody>
                  <a:tcPr marL="50879" marR="50879" marT="0"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4F81BD"/>
                    </a:solidFill>
                  </a:tcPr>
                </a:tc>
              </a:tr>
              <a:tr h="2712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latin typeface="+mn-lt"/>
                          <a:ea typeface="Calibri"/>
                          <a:cs typeface="Times New Roman"/>
                        </a:rPr>
                        <a:t>LANDSCAPING SERVICES</a:t>
                      </a: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100" b="1" dirty="0" smtClean="0">
                          <a:latin typeface="Calibri"/>
                          <a:ea typeface="Calibri"/>
                          <a:cs typeface="Times New Roman"/>
                        </a:rPr>
                        <a:t>561730</a:t>
                      </a: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r">
                        <a:spcBef>
                          <a:spcPts val="0"/>
                        </a:spcBef>
                        <a:spcAft>
                          <a:spcPts val="0"/>
                        </a:spcAft>
                      </a:pPr>
                      <a:r>
                        <a:rPr lang="en-US" sz="1100" b="1" dirty="0" smtClean="0">
                          <a:latin typeface="+mn-lt"/>
                          <a:ea typeface="Calibri"/>
                          <a:cs typeface="Times New Roman"/>
                        </a:rPr>
                        <a:t>$30,042,429.96</a:t>
                      </a:r>
                      <a:endParaRPr lang="en-US" sz="1100" b="1" dirty="0">
                        <a:latin typeface="+mn-lt"/>
                        <a:ea typeface="Calibri"/>
                        <a:cs typeface="Times New Roman"/>
                      </a:endParaRP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dirty="0">
                          <a:solidFill>
                            <a:srgbClr val="000000"/>
                          </a:solidFill>
                          <a:effectLst/>
                          <a:latin typeface="Calibri"/>
                        </a:rPr>
                        <a:t>26.42%</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271288">
                <a:tc>
                  <a:txBody>
                    <a:bodyPr/>
                    <a:lstStyle/>
                    <a:p>
                      <a:pPr marL="0" marR="0" algn="l">
                        <a:spcBef>
                          <a:spcPts val="0"/>
                        </a:spcBef>
                        <a:spcAft>
                          <a:spcPts val="0"/>
                        </a:spcAft>
                      </a:pPr>
                      <a:r>
                        <a:rPr lang="en-US" sz="1100" b="1" dirty="0" smtClean="0">
                          <a:latin typeface="+mn-lt"/>
                          <a:ea typeface="Calibri"/>
                          <a:cs typeface="Times New Roman"/>
                        </a:rPr>
                        <a:t>OTHER HEAVY</a:t>
                      </a:r>
                      <a:r>
                        <a:rPr lang="en-US" sz="1100" b="1" baseline="0" dirty="0" smtClean="0">
                          <a:latin typeface="+mn-lt"/>
                          <a:ea typeface="Calibri"/>
                          <a:cs typeface="Times New Roman"/>
                        </a:rPr>
                        <a:t> AND CIVIL ENGINEERING CONSTRUCTION</a:t>
                      </a:r>
                      <a:endParaRPr lang="en-US" sz="1100" b="1" dirty="0">
                        <a:latin typeface="+mn-lt"/>
                        <a:ea typeface="Calibri"/>
                        <a:cs typeface="Times New Roman"/>
                      </a:endParaRP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smtClean="0">
                          <a:latin typeface="Calibri"/>
                          <a:ea typeface="Calibri"/>
                          <a:cs typeface="Times New Roman"/>
                        </a:rPr>
                        <a:t>237990</a:t>
                      </a:r>
                      <a:endParaRPr lang="en-US" sz="1100" b="1" dirty="0">
                        <a:latin typeface="Calibri"/>
                        <a:ea typeface="Calibri"/>
                        <a:cs typeface="Times New Roman"/>
                      </a:endParaRP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r">
                        <a:spcBef>
                          <a:spcPts val="0"/>
                        </a:spcBef>
                        <a:spcAft>
                          <a:spcPts val="0"/>
                        </a:spcAft>
                      </a:pPr>
                      <a:r>
                        <a:rPr lang="en-US" sz="1100" b="1" dirty="0" smtClean="0">
                          <a:latin typeface="+mn-lt"/>
                          <a:ea typeface="Calibri"/>
                          <a:cs typeface="Times New Roman"/>
                        </a:rPr>
                        <a:t>$18,645,226.04</a:t>
                      </a:r>
                      <a:endParaRPr lang="en-US" sz="1100" b="1" dirty="0">
                        <a:latin typeface="+mn-lt"/>
                        <a:ea typeface="Calibri"/>
                        <a:cs typeface="Times New Roman"/>
                      </a:endParaRP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fontAlgn="b"/>
                      <a:r>
                        <a:rPr lang="en-US" sz="1100" b="1" i="0" u="none" strike="noStrike">
                          <a:solidFill>
                            <a:srgbClr val="000000"/>
                          </a:solidFill>
                          <a:effectLst/>
                          <a:latin typeface="Calibri"/>
                        </a:rPr>
                        <a:t>16.39%</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71288">
                <a:tc>
                  <a:txBody>
                    <a:bodyPr/>
                    <a:lstStyle/>
                    <a:p>
                      <a:pPr marL="0" marR="0" algn="l">
                        <a:spcBef>
                          <a:spcPts val="0"/>
                        </a:spcBef>
                        <a:spcAft>
                          <a:spcPts val="0"/>
                        </a:spcAft>
                      </a:pPr>
                      <a:r>
                        <a:rPr lang="en-US" sz="1100" b="1" dirty="0" smtClean="0">
                          <a:latin typeface="+mn-lt"/>
                          <a:ea typeface="Calibri"/>
                          <a:cs typeface="Times New Roman"/>
                        </a:rPr>
                        <a:t>CEMETERIES</a:t>
                      </a:r>
                      <a:r>
                        <a:rPr lang="en-US" sz="1100" b="1" baseline="0" dirty="0" smtClean="0">
                          <a:latin typeface="+mn-lt"/>
                          <a:ea typeface="Calibri"/>
                          <a:cs typeface="Times New Roman"/>
                        </a:rPr>
                        <a:t> AND CREMATORIES</a:t>
                      </a:r>
                      <a:endParaRPr lang="en-US" sz="1100" b="1" dirty="0">
                        <a:latin typeface="+mn-lt"/>
                        <a:ea typeface="Calibri"/>
                        <a:cs typeface="Times New Roman"/>
                      </a:endParaRP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100" b="1" dirty="0" smtClean="0">
                          <a:latin typeface="Calibri"/>
                          <a:ea typeface="Calibri"/>
                          <a:cs typeface="Times New Roman"/>
                        </a:rPr>
                        <a:t>812220</a:t>
                      </a:r>
                      <a:endParaRPr lang="en-US" sz="1100" b="1" dirty="0">
                        <a:latin typeface="Calibri"/>
                        <a:ea typeface="Calibri"/>
                        <a:cs typeface="Times New Roman"/>
                      </a:endParaRP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r">
                        <a:spcBef>
                          <a:spcPts val="0"/>
                        </a:spcBef>
                        <a:spcAft>
                          <a:spcPts val="0"/>
                        </a:spcAft>
                      </a:pPr>
                      <a:r>
                        <a:rPr lang="en-US" sz="1100" b="1" dirty="0" smtClean="0">
                          <a:latin typeface="+mn-lt"/>
                          <a:ea typeface="Calibri"/>
                          <a:cs typeface="Times New Roman"/>
                        </a:rPr>
                        <a:t>$15,171,288.48</a:t>
                      </a:r>
                      <a:endParaRPr lang="en-US" sz="1100" b="1" dirty="0">
                        <a:latin typeface="+mn-lt"/>
                        <a:ea typeface="Calibri"/>
                        <a:cs typeface="Times New Roman"/>
                      </a:endParaRP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a:solidFill>
                            <a:srgbClr val="000000"/>
                          </a:solidFill>
                          <a:effectLst/>
                          <a:latin typeface="Calibri"/>
                        </a:rPr>
                        <a:t>13.34%</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r h="309188">
                <a:tc>
                  <a:txBody>
                    <a:bodyPr/>
                    <a:lstStyle/>
                    <a:p>
                      <a:pPr marL="0" marR="0" algn="l">
                        <a:spcBef>
                          <a:spcPts val="0"/>
                        </a:spcBef>
                        <a:spcAft>
                          <a:spcPts val="0"/>
                        </a:spcAft>
                      </a:pPr>
                      <a:r>
                        <a:rPr lang="en-US" sz="1100" b="1" dirty="0" smtClean="0">
                          <a:latin typeface="+mn-lt"/>
                          <a:ea typeface="Calibri"/>
                          <a:cs typeface="Times New Roman"/>
                        </a:rPr>
                        <a:t>COMMERCIAL &amp;</a:t>
                      </a:r>
                      <a:r>
                        <a:rPr lang="en-US" sz="1100" b="1" baseline="0" dirty="0" smtClean="0">
                          <a:latin typeface="+mn-lt"/>
                          <a:ea typeface="Calibri"/>
                          <a:cs typeface="Times New Roman"/>
                        </a:rPr>
                        <a:t> INSTITUTIONAL BUIDLING CONSTRUCTION</a:t>
                      </a:r>
                      <a:endParaRPr lang="en-US" sz="1100" b="1" dirty="0">
                        <a:latin typeface="+mn-lt"/>
                        <a:ea typeface="Calibri"/>
                        <a:cs typeface="Times New Roman"/>
                      </a:endParaRP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100" b="1" dirty="0" smtClean="0">
                          <a:latin typeface="Calibri"/>
                          <a:ea typeface="Calibri"/>
                          <a:cs typeface="Times New Roman"/>
                        </a:rPr>
                        <a:t>236220</a:t>
                      </a:r>
                      <a:endParaRPr lang="en-US" sz="1100" b="1" dirty="0">
                        <a:latin typeface="Calibri"/>
                        <a:ea typeface="Calibri"/>
                        <a:cs typeface="Times New Roman"/>
                      </a:endParaRP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marL="0" marR="0" algn="r">
                        <a:spcBef>
                          <a:spcPts val="0"/>
                        </a:spcBef>
                        <a:spcAft>
                          <a:spcPts val="0"/>
                        </a:spcAft>
                      </a:pPr>
                      <a:r>
                        <a:rPr lang="en-US" sz="1100" b="1" dirty="0" smtClean="0">
                          <a:latin typeface="+mn-lt"/>
                          <a:ea typeface="Calibri"/>
                          <a:cs typeface="Times New Roman"/>
                        </a:rPr>
                        <a:t>$11,347,500.78</a:t>
                      </a:r>
                      <a:endParaRPr lang="en-US" sz="1100" b="1" dirty="0">
                        <a:latin typeface="+mn-lt"/>
                        <a:ea typeface="Calibri"/>
                        <a:cs typeface="Times New Roman"/>
                      </a:endParaRP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c>
                  <a:txBody>
                    <a:bodyPr/>
                    <a:lstStyle/>
                    <a:p>
                      <a:pPr algn="r" fontAlgn="b"/>
                      <a:r>
                        <a:rPr lang="en-US" sz="1100" b="1" i="0" u="none" strike="noStrike" dirty="0">
                          <a:solidFill>
                            <a:srgbClr val="000000"/>
                          </a:solidFill>
                          <a:effectLst/>
                          <a:latin typeface="Calibri"/>
                        </a:rPr>
                        <a:t>9.98%</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tcPr>
                </a:tc>
              </a:tr>
              <a:tr h="271288">
                <a:tc>
                  <a:txBody>
                    <a:bodyPr/>
                    <a:lstStyle/>
                    <a:p>
                      <a:pPr marL="0" marR="0" algn="l">
                        <a:spcBef>
                          <a:spcPts val="0"/>
                        </a:spcBef>
                        <a:spcAft>
                          <a:spcPts val="0"/>
                        </a:spcAft>
                      </a:pPr>
                      <a:r>
                        <a:rPr lang="en-US" sz="1100" b="1" dirty="0" smtClean="0">
                          <a:latin typeface="+mn-lt"/>
                          <a:ea typeface="Calibri"/>
                          <a:cs typeface="Times New Roman"/>
                        </a:rPr>
                        <a:t>OTHER</a:t>
                      </a:r>
                      <a:r>
                        <a:rPr lang="en-US" sz="1100" b="1" baseline="0" dirty="0" smtClean="0">
                          <a:latin typeface="+mn-lt"/>
                          <a:ea typeface="Calibri"/>
                          <a:cs typeface="Times New Roman"/>
                        </a:rPr>
                        <a:t> CONCRETE PRODUCT MANUFACTURING</a:t>
                      </a:r>
                      <a:endParaRPr lang="en-US" sz="1100" b="1" dirty="0">
                        <a:latin typeface="+mn-lt"/>
                        <a:ea typeface="Calibri"/>
                        <a:cs typeface="Times New Roman"/>
                      </a:endParaRPr>
                    </a:p>
                  </a:txBody>
                  <a:tcPr marL="50879" marR="50879" marT="0" marB="0" anchor="b">
                    <a:lnL w="12700" cap="flat" cmpd="sng" algn="ctr">
                      <a:solidFill>
                        <a:srgbClr val="7BA0CD"/>
                      </a:solid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ctr">
                        <a:lnSpc>
                          <a:spcPct val="115000"/>
                        </a:lnSpc>
                        <a:spcBef>
                          <a:spcPts val="0"/>
                        </a:spcBef>
                        <a:spcAft>
                          <a:spcPts val="0"/>
                        </a:spcAft>
                      </a:pPr>
                      <a:r>
                        <a:rPr lang="en-US" sz="1100" b="1" dirty="0" smtClean="0">
                          <a:latin typeface="Calibri"/>
                          <a:ea typeface="Calibri"/>
                          <a:cs typeface="Times New Roman"/>
                        </a:rPr>
                        <a:t>327390</a:t>
                      </a:r>
                      <a:endParaRPr lang="en-US" sz="1100" b="1" dirty="0">
                        <a:latin typeface="Calibri"/>
                        <a:ea typeface="Calibri"/>
                        <a:cs typeface="Times New Roman"/>
                      </a:endParaRPr>
                    </a:p>
                  </a:txBody>
                  <a:tcPr marL="68580" marR="68580" marT="0" marB="0" anchor="b">
                    <a:lnL w="12700" cap="flat" cmpd="sng" algn="ctr">
                      <a:noFill/>
                      <a:prstDash val="solid"/>
                      <a:round/>
                      <a:headEnd type="none" w="med" len="med"/>
                      <a:tailEnd type="none" w="med" len="med"/>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marL="0" marR="0" algn="r">
                        <a:spcBef>
                          <a:spcPts val="0"/>
                        </a:spcBef>
                        <a:spcAft>
                          <a:spcPts val="0"/>
                        </a:spcAft>
                      </a:pPr>
                      <a:r>
                        <a:rPr lang="en-US" sz="1100" b="1" dirty="0" smtClean="0">
                          <a:latin typeface="+mn-lt"/>
                          <a:ea typeface="Calibri"/>
                          <a:cs typeface="Times New Roman"/>
                        </a:rPr>
                        <a:t>$4,331,410.00</a:t>
                      </a:r>
                      <a:endParaRPr lang="en-US" sz="1100" b="1" dirty="0">
                        <a:latin typeface="+mn-lt"/>
                        <a:ea typeface="Calibri"/>
                        <a:cs typeface="Times New Roman"/>
                      </a:endParaRPr>
                    </a:p>
                  </a:txBody>
                  <a:tcPr marL="50879" marR="50879" marT="0" marB="0" anchor="b">
                    <a:lnL>
                      <a:noFill/>
                    </a:lnL>
                    <a:lnR>
                      <a:noFill/>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c>
                  <a:txBody>
                    <a:bodyPr/>
                    <a:lstStyle/>
                    <a:p>
                      <a:pPr algn="r" fontAlgn="b"/>
                      <a:r>
                        <a:rPr lang="en-US" sz="1100" b="1" i="0" u="none" strike="noStrike" dirty="0">
                          <a:solidFill>
                            <a:srgbClr val="000000"/>
                          </a:solidFill>
                          <a:effectLst/>
                          <a:latin typeface="Calibri"/>
                        </a:rPr>
                        <a:t>3.81%</a:t>
                      </a:r>
                    </a:p>
                  </a:txBody>
                  <a:tcPr marL="9525" marR="9525" marT="9525" marB="0" anchor="b">
                    <a:lnL>
                      <a:noFill/>
                    </a:lnL>
                    <a:lnR w="12700" cap="flat" cmpd="sng" algn="ctr">
                      <a:solidFill>
                        <a:srgbClr val="7BA0CD"/>
                      </a:solidFill>
                      <a:prstDash val="solid"/>
                      <a:round/>
                      <a:headEnd type="none" w="med" len="med"/>
                      <a:tailEnd type="none" w="med" len="med"/>
                    </a:lnR>
                    <a:lnT w="12700" cap="flat" cmpd="sng" algn="ctr">
                      <a:solidFill>
                        <a:srgbClr val="7BA0CD"/>
                      </a:solidFill>
                      <a:prstDash val="solid"/>
                      <a:round/>
                      <a:headEnd type="none" w="med" len="med"/>
                      <a:tailEnd type="none" w="med" len="med"/>
                    </a:lnT>
                    <a:lnB w="12700" cap="flat" cmpd="sng" algn="ctr">
                      <a:solidFill>
                        <a:srgbClr val="7BA0CD"/>
                      </a:solidFill>
                      <a:prstDash val="solid"/>
                      <a:round/>
                      <a:headEnd type="none" w="med" len="med"/>
                      <a:tailEnd type="none" w="med" len="med"/>
                    </a:lnB>
                    <a:solidFill>
                      <a:srgbClr val="D3DFEE"/>
                    </a:solidFill>
                  </a:tcPr>
                </a:tc>
              </a:tr>
            </a:tbl>
          </a:graphicData>
        </a:graphic>
      </p:graphicFrame>
      <p:sp>
        <p:nvSpPr>
          <p:cNvPr id="11" name="TextBox 6"/>
          <p:cNvSpPr txBox="1">
            <a:spLocks noChangeArrowheads="1"/>
          </p:cNvSpPr>
          <p:nvPr/>
        </p:nvSpPr>
        <p:spPr bwMode="auto">
          <a:xfrm>
            <a:off x="238778" y="1600201"/>
            <a:ext cx="69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u="sng" dirty="0" smtClean="0">
                <a:cs typeface="Arial" pitchFamily="34" charset="0"/>
              </a:rPr>
              <a:t>2012</a:t>
            </a:r>
            <a:endParaRPr lang="en-US" b="1" u="sng" dirty="0">
              <a:cs typeface="Arial" pitchFamily="34" charset="0"/>
            </a:endParaRPr>
          </a:p>
        </p:txBody>
      </p:sp>
      <p:pic>
        <p:nvPicPr>
          <p:cNvPr id="12"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13" name="Straight Connector 12"/>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273214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C00921.JPG"/>
          <p:cNvPicPr>
            <a:picLocks noChangeAspect="1"/>
          </p:cNvPicPr>
          <p:nvPr/>
        </p:nvPicPr>
        <p:blipFill>
          <a:blip r:embed="rId3" cstate="email"/>
          <a:stretch>
            <a:fillRect/>
          </a:stretch>
        </p:blipFill>
        <p:spPr>
          <a:xfrm>
            <a:off x="1828800" y="1905000"/>
            <a:ext cx="5486400" cy="4114800"/>
          </a:xfrm>
          <a:prstGeom prst="rect">
            <a:avLst/>
          </a:prstGeom>
          <a:ln>
            <a:solidFill>
              <a:schemeClr val="tx1"/>
            </a:solidFill>
          </a:ln>
        </p:spPr>
      </p:pic>
      <p:sp>
        <p:nvSpPr>
          <p:cNvPr id="10" name="Rectangle 9"/>
          <p:cNvSpPr/>
          <p:nvPr/>
        </p:nvSpPr>
        <p:spPr>
          <a:xfrm>
            <a:off x="1828800" y="6031864"/>
            <a:ext cx="5486400" cy="400110"/>
          </a:xfrm>
          <a:prstGeom prst="rect">
            <a:avLst/>
          </a:prstGeom>
        </p:spPr>
        <p:txBody>
          <a:bodyPr wrap="square">
            <a:spAutoFit/>
          </a:bodyPr>
          <a:lstStyle/>
          <a:p>
            <a:pPr algn="ctr"/>
            <a:r>
              <a:rPr lang="en-US" sz="2000" b="1" dirty="0" smtClean="0">
                <a:latin typeface="Arial" pitchFamily="34" charset="0"/>
                <a:cs typeface="Arial" pitchFamily="34" charset="0"/>
              </a:rPr>
              <a:t>Grounds maintenance</a:t>
            </a:r>
            <a:endParaRPr lang="en-US" sz="2000" b="1" dirty="0">
              <a:latin typeface="Arial" pitchFamily="34" charset="0"/>
              <a:cs typeface="Arial" pitchFamily="34" charset="0"/>
            </a:endParaRPr>
          </a:p>
        </p:txBody>
      </p:sp>
      <p:pic>
        <p:nvPicPr>
          <p:cNvPr id="6" name="Picture 1" descr="VeteransAffairs-Seal.JPG"/>
          <p:cNvPicPr>
            <a:picLocks noChangeAspect="1" noChangeArrowheads="1"/>
          </p:cNvPicPr>
          <p:nvPr/>
        </p:nvPicPr>
        <p:blipFill>
          <a:blip r:embed="rId4" cstate="print"/>
          <a:srcRect/>
          <a:stretch>
            <a:fillRect/>
          </a:stretch>
        </p:blipFill>
        <p:spPr bwMode="auto">
          <a:xfrm>
            <a:off x="76200" y="228600"/>
            <a:ext cx="990600" cy="990600"/>
          </a:xfrm>
          <a:prstGeom prst="rect">
            <a:avLst/>
          </a:prstGeom>
          <a:noFill/>
          <a:ln w="9525">
            <a:noFill/>
            <a:miter lim="800000"/>
            <a:headEnd/>
            <a:tailEnd/>
          </a:ln>
        </p:spPr>
      </p:pic>
      <p:cxnSp>
        <p:nvCxnSpPr>
          <p:cNvPr id="9" name="Straight Connector 8"/>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9" name="Title 1"/>
          <p:cNvSpPr>
            <a:spLocks noGrp="1"/>
          </p:cNvSpPr>
          <p:nvPr>
            <p:ph type="title"/>
          </p:nvPr>
        </p:nvSpPr>
        <p:spPr>
          <a:xfrm>
            <a:off x="228600" y="76200"/>
            <a:ext cx="8686800" cy="1143000"/>
          </a:xfrm>
        </p:spPr>
        <p:txBody>
          <a:bodyPr rtlCol="0">
            <a:noAutofit/>
          </a:bodyPr>
          <a:lstStyle/>
          <a:p>
            <a:pPr eaLnBrk="1" fontAlgn="auto" hangingPunct="1">
              <a:spcAft>
                <a:spcPts val="0"/>
              </a:spcAft>
              <a:defRPr/>
            </a:pPr>
            <a:r>
              <a:rPr lang="en-US" sz="3400" dirty="0" smtClean="0">
                <a:solidFill>
                  <a:schemeClr val="tx2"/>
                </a:solidFill>
                <a:latin typeface="Arial Black" pitchFamily="34" charset="0"/>
                <a:cs typeface="Arial" pitchFamily="34" charset="0"/>
              </a:rPr>
              <a:t>Our Needs</a:t>
            </a:r>
            <a:br>
              <a:rPr lang="en-US" sz="3400" dirty="0" smtClean="0">
                <a:solidFill>
                  <a:schemeClr val="tx2"/>
                </a:solidFill>
                <a:latin typeface="Arial Black" pitchFamily="34" charset="0"/>
                <a:cs typeface="Arial" pitchFamily="34" charset="0"/>
              </a:rPr>
            </a:br>
            <a:r>
              <a:rPr lang="en-US" sz="3400" dirty="0" smtClean="0">
                <a:solidFill>
                  <a:schemeClr val="tx2"/>
                </a:solidFill>
                <a:latin typeface="Arial Black" pitchFamily="34" charset="0"/>
                <a:cs typeface="Arial" pitchFamily="34" charset="0"/>
              </a:rPr>
              <a:t>(What NCA Buys)</a:t>
            </a:r>
            <a:endParaRPr lang="en-US" sz="3400" dirty="0">
              <a:solidFill>
                <a:schemeClr val="tx2"/>
              </a:solidFill>
              <a:latin typeface="Arial Black" pitchFamily="34" charset="0"/>
              <a:cs typeface="Arial" pitchFamily="34" charset="0"/>
            </a:endParaRPr>
          </a:p>
        </p:txBody>
      </p:sp>
      <p:sp>
        <p:nvSpPr>
          <p:cNvPr id="20" name="Slide Number Placeholder 5"/>
          <p:cNvSpPr>
            <a:spLocks noGrp="1"/>
          </p:cNvSpPr>
          <p:nvPr>
            <p:ph type="sldNum" sz="quarter" idx="12"/>
          </p:nvPr>
        </p:nvSpPr>
        <p:spPr>
          <a:xfrm>
            <a:off x="6553200" y="6356350"/>
            <a:ext cx="2133600" cy="365125"/>
          </a:xfrm>
        </p:spPr>
        <p:txBody>
          <a:bodyPr/>
          <a:lstStyle/>
          <a:p>
            <a:pPr marL="228600" indent="-228600" fontAlgn="auto">
              <a:spcBef>
                <a:spcPts val="0"/>
              </a:spcBef>
              <a:spcAft>
                <a:spcPts val="0"/>
              </a:spcAft>
              <a:defRPr/>
            </a:pPr>
            <a:fld id="{197260B1-9646-404C-BB6E-4FDE68C39148}" type="slidenum">
              <a:rPr lang="en-US">
                <a:solidFill>
                  <a:schemeClr val="tx1">
                    <a:tint val="75000"/>
                  </a:schemeClr>
                </a:solidFill>
              </a:rPr>
              <a:pPr marL="228600" indent="-228600" fontAlgn="auto">
                <a:spcBef>
                  <a:spcPts val="0"/>
                </a:spcBef>
                <a:spcAft>
                  <a:spcPts val="0"/>
                </a:spcAft>
                <a:defRPr/>
              </a:pPr>
              <a:t>46</a:t>
            </a:fld>
            <a:endParaRPr lang="en-US" dirty="0">
              <a:solidFill>
                <a:schemeClr val="tx1">
                  <a:tint val="75000"/>
                </a:schemeClr>
              </a:solidFill>
            </a:endParaRPr>
          </a:p>
        </p:txBody>
      </p:sp>
    </p:spTree>
    <p:extLst>
      <p:ext uri="{BB962C8B-B14F-4D97-AF65-F5344CB8AC3E}">
        <p14:creationId xmlns:p14="http://schemas.microsoft.com/office/powerpoint/2010/main" val="1481486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nnovation_Toro vehicle.jpg"/>
          <p:cNvPicPr>
            <a:picLocks noGrp="1" noChangeAspect="1"/>
          </p:cNvPicPr>
          <p:nvPr>
            <p:ph sz="half" idx="1"/>
          </p:nvPr>
        </p:nvPicPr>
        <p:blipFill>
          <a:blip r:embed="rId3" cstate="email"/>
          <a:stretch>
            <a:fillRect/>
          </a:stretch>
        </p:blipFill>
        <p:spPr>
          <a:xfrm>
            <a:off x="381000" y="2819400"/>
            <a:ext cx="4260133" cy="3200400"/>
          </a:xfrm>
          <a:ln>
            <a:solidFill>
              <a:schemeClr val="tx1"/>
            </a:solidFill>
          </a:ln>
        </p:spPr>
      </p:pic>
      <p:sp>
        <p:nvSpPr>
          <p:cNvPr id="4" name="Content Placeholder 3"/>
          <p:cNvSpPr>
            <a:spLocks noGrp="1"/>
          </p:cNvSpPr>
          <p:nvPr>
            <p:ph sz="half" idx="2"/>
          </p:nvPr>
        </p:nvSpPr>
        <p:spPr>
          <a:xfrm>
            <a:off x="4724400" y="1600200"/>
            <a:ext cx="4229100" cy="4525963"/>
          </a:xfrm>
        </p:spPr>
        <p:txBody>
          <a:bodyPr/>
          <a:lstStyle/>
          <a:p>
            <a:pPr>
              <a:buNone/>
            </a:pPr>
            <a:endParaRPr lang="en-US" dirty="0" smtClean="0"/>
          </a:p>
          <a:p>
            <a:pPr>
              <a:buNone/>
            </a:pPr>
            <a:endParaRPr lang="en-US" dirty="0"/>
          </a:p>
        </p:txBody>
      </p:sp>
      <p:sp>
        <p:nvSpPr>
          <p:cNvPr id="7" name="TextBox 6"/>
          <p:cNvSpPr txBox="1"/>
          <p:nvPr/>
        </p:nvSpPr>
        <p:spPr>
          <a:xfrm>
            <a:off x="304800" y="2362200"/>
            <a:ext cx="4114800" cy="400110"/>
          </a:xfrm>
          <a:prstGeom prst="rect">
            <a:avLst/>
          </a:prstGeom>
          <a:noFill/>
        </p:spPr>
        <p:txBody>
          <a:bodyPr wrap="square" rtlCol="0">
            <a:spAutoFit/>
          </a:bodyPr>
          <a:lstStyle/>
          <a:p>
            <a:pPr>
              <a:spcBef>
                <a:spcPts val="0"/>
              </a:spcBef>
            </a:pPr>
            <a:r>
              <a:rPr lang="en-US" sz="2000" b="1" dirty="0" smtClean="0">
                <a:latin typeface="Arial" pitchFamily="34" charset="0"/>
                <a:cs typeface="Arial" pitchFamily="34" charset="0"/>
              </a:rPr>
              <a:t>Equipment and vehicles</a:t>
            </a:r>
          </a:p>
        </p:txBody>
      </p:sp>
      <p:pic>
        <p:nvPicPr>
          <p:cNvPr id="8" name="Picture 7" descr="Nat Cem Sched Office_Group.jpg"/>
          <p:cNvPicPr>
            <a:picLocks noChangeAspect="1"/>
          </p:cNvPicPr>
          <p:nvPr/>
        </p:nvPicPr>
        <p:blipFill>
          <a:blip r:embed="rId4" cstate="email"/>
          <a:stretch>
            <a:fillRect/>
          </a:stretch>
        </p:blipFill>
        <p:spPr>
          <a:xfrm>
            <a:off x="4267200" y="2057400"/>
            <a:ext cx="4130294" cy="3108960"/>
          </a:xfrm>
          <a:prstGeom prst="rect">
            <a:avLst/>
          </a:prstGeom>
          <a:ln>
            <a:solidFill>
              <a:schemeClr val="tx1"/>
            </a:solidFill>
          </a:ln>
        </p:spPr>
      </p:pic>
      <p:sp>
        <p:nvSpPr>
          <p:cNvPr id="9" name="TextBox 8"/>
          <p:cNvSpPr txBox="1"/>
          <p:nvPr/>
        </p:nvSpPr>
        <p:spPr>
          <a:xfrm>
            <a:off x="4909611" y="5181600"/>
            <a:ext cx="4343400" cy="707886"/>
          </a:xfrm>
          <a:prstGeom prst="rect">
            <a:avLst/>
          </a:prstGeom>
          <a:noFill/>
        </p:spPr>
        <p:txBody>
          <a:bodyPr wrap="square" rtlCol="0">
            <a:spAutoFit/>
          </a:bodyPr>
          <a:lstStyle/>
          <a:p>
            <a:r>
              <a:rPr lang="en-US" sz="2000" b="1" dirty="0" smtClean="0">
                <a:latin typeface="Arial" pitchFamily="34" charset="0"/>
                <a:cs typeface="Arial" pitchFamily="34" charset="0"/>
              </a:rPr>
              <a:t>Office supplies, equipment, and equipment maintenance </a:t>
            </a:r>
            <a:endParaRPr lang="en-US" sz="2000" b="1" dirty="0">
              <a:latin typeface="Arial" pitchFamily="34" charset="0"/>
              <a:cs typeface="Arial" pitchFamily="34" charset="0"/>
            </a:endParaRPr>
          </a:p>
        </p:txBody>
      </p:sp>
      <p:pic>
        <p:nvPicPr>
          <p:cNvPr id="10" name="Picture 1" descr="VeteransAffairs-Seal.JPG"/>
          <p:cNvPicPr>
            <a:picLocks noChangeAspect="1" noChangeArrowheads="1"/>
          </p:cNvPicPr>
          <p:nvPr/>
        </p:nvPicPr>
        <p:blipFill>
          <a:blip r:embed="rId5" cstate="print"/>
          <a:srcRect/>
          <a:stretch>
            <a:fillRect/>
          </a:stretch>
        </p:blipFill>
        <p:spPr bwMode="auto">
          <a:xfrm>
            <a:off x="76200" y="228600"/>
            <a:ext cx="990600" cy="990600"/>
          </a:xfrm>
          <a:prstGeom prst="rect">
            <a:avLst/>
          </a:prstGeom>
          <a:noFill/>
          <a:ln w="9525">
            <a:noFill/>
            <a:miter lim="800000"/>
            <a:headEnd/>
            <a:tailEnd/>
          </a:ln>
        </p:spPr>
      </p:pic>
      <p:cxnSp>
        <p:nvCxnSpPr>
          <p:cNvPr id="11" name="Straight Connector 10"/>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7" name="Title 1"/>
          <p:cNvSpPr>
            <a:spLocks noGrp="1"/>
          </p:cNvSpPr>
          <p:nvPr>
            <p:ph type="title"/>
          </p:nvPr>
        </p:nvSpPr>
        <p:spPr>
          <a:xfrm>
            <a:off x="228600" y="76200"/>
            <a:ext cx="8686800" cy="1143000"/>
          </a:xfrm>
        </p:spPr>
        <p:txBody>
          <a:bodyPr rtlCol="0">
            <a:noAutofit/>
          </a:bodyPr>
          <a:lstStyle/>
          <a:p>
            <a:pPr eaLnBrk="1" fontAlgn="auto" hangingPunct="1">
              <a:spcAft>
                <a:spcPts val="0"/>
              </a:spcAft>
              <a:defRPr/>
            </a:pPr>
            <a:r>
              <a:rPr lang="en-US" sz="3400" dirty="0" smtClean="0">
                <a:solidFill>
                  <a:schemeClr val="tx2"/>
                </a:solidFill>
                <a:latin typeface="Arial Black" pitchFamily="34" charset="0"/>
                <a:cs typeface="Arial" pitchFamily="34" charset="0"/>
              </a:rPr>
              <a:t>Our Needs</a:t>
            </a:r>
            <a:br>
              <a:rPr lang="en-US" sz="3400" dirty="0" smtClean="0">
                <a:solidFill>
                  <a:schemeClr val="tx2"/>
                </a:solidFill>
                <a:latin typeface="Arial Black" pitchFamily="34" charset="0"/>
                <a:cs typeface="Arial" pitchFamily="34" charset="0"/>
              </a:rPr>
            </a:br>
            <a:r>
              <a:rPr lang="en-US" sz="3400" dirty="0" smtClean="0">
                <a:solidFill>
                  <a:schemeClr val="tx2"/>
                </a:solidFill>
                <a:latin typeface="Arial Black" pitchFamily="34" charset="0"/>
                <a:cs typeface="Arial" pitchFamily="34" charset="0"/>
              </a:rPr>
              <a:t>(What NCA Buys)</a:t>
            </a:r>
            <a:endParaRPr lang="en-US" sz="3400" dirty="0">
              <a:solidFill>
                <a:schemeClr val="tx2"/>
              </a:solidFill>
              <a:latin typeface="Arial Black" pitchFamily="34" charset="0"/>
              <a:cs typeface="Arial" pitchFamily="34" charset="0"/>
            </a:endParaRPr>
          </a:p>
        </p:txBody>
      </p:sp>
      <p:sp>
        <p:nvSpPr>
          <p:cNvPr id="18" name="Slide Number Placeholder 5"/>
          <p:cNvSpPr>
            <a:spLocks noGrp="1"/>
          </p:cNvSpPr>
          <p:nvPr>
            <p:ph type="sldNum" sz="quarter" idx="12"/>
          </p:nvPr>
        </p:nvSpPr>
        <p:spPr>
          <a:xfrm>
            <a:off x="6553200" y="6356350"/>
            <a:ext cx="2133600" cy="365125"/>
          </a:xfrm>
        </p:spPr>
        <p:txBody>
          <a:bodyPr/>
          <a:lstStyle/>
          <a:p>
            <a:pPr marL="228600" indent="-228600" fontAlgn="auto">
              <a:spcBef>
                <a:spcPts val="0"/>
              </a:spcBef>
              <a:spcAft>
                <a:spcPts val="0"/>
              </a:spcAft>
              <a:defRPr/>
            </a:pPr>
            <a:fld id="{197260B1-9646-404C-BB6E-4FDE68C39148}" type="slidenum">
              <a:rPr lang="en-US">
                <a:solidFill>
                  <a:schemeClr val="tx1">
                    <a:tint val="75000"/>
                  </a:schemeClr>
                </a:solidFill>
              </a:rPr>
              <a:pPr marL="228600" indent="-228600" fontAlgn="auto">
                <a:spcBef>
                  <a:spcPts val="0"/>
                </a:spcBef>
                <a:spcAft>
                  <a:spcPts val="0"/>
                </a:spcAft>
                <a:defRPr/>
              </a:pPr>
              <a:t>47</a:t>
            </a:fld>
            <a:endParaRPr lang="en-US" dirty="0">
              <a:solidFill>
                <a:schemeClr val="tx1">
                  <a:tint val="75000"/>
                </a:schemeClr>
              </a:solidFill>
            </a:endParaRPr>
          </a:p>
        </p:txBody>
      </p:sp>
    </p:spTree>
    <p:extLst>
      <p:ext uri="{BB962C8B-B14F-4D97-AF65-F5344CB8AC3E}">
        <p14:creationId xmlns:p14="http://schemas.microsoft.com/office/powerpoint/2010/main" val="40506381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871" y="2209800"/>
            <a:ext cx="3770671" cy="3352800"/>
          </a:xfrm>
        </p:spPr>
        <p:txBody>
          <a:bodyPr/>
          <a:lstStyle/>
          <a:p>
            <a:r>
              <a:rPr lang="en-US" sz="2400" b="1" dirty="0" smtClean="0">
                <a:latin typeface="Arial" pitchFamily="34" charset="0"/>
                <a:cs typeface="Arial" pitchFamily="34" charset="0"/>
              </a:rPr>
              <a:t>Services</a:t>
            </a:r>
          </a:p>
          <a:p>
            <a:pPr lvl="1">
              <a:spcBef>
                <a:spcPts val="0"/>
              </a:spcBef>
              <a:buNone/>
            </a:pPr>
            <a:r>
              <a:rPr lang="en-US" b="1" dirty="0" smtClean="0">
                <a:latin typeface="Arial" pitchFamily="34" charset="0"/>
                <a:cs typeface="Arial" pitchFamily="34" charset="0"/>
              </a:rPr>
              <a:t>	- </a:t>
            </a:r>
            <a:r>
              <a:rPr lang="en-US" sz="2000" b="1" dirty="0" smtClean="0">
                <a:latin typeface="Arial" pitchFamily="34" charset="0"/>
                <a:cs typeface="Arial" pitchFamily="34" charset="0"/>
              </a:rPr>
              <a:t>Counseling and advisory</a:t>
            </a:r>
          </a:p>
          <a:p>
            <a:pPr lvl="1">
              <a:spcBef>
                <a:spcPts val="0"/>
              </a:spcBef>
              <a:buNone/>
            </a:pPr>
            <a:r>
              <a:rPr lang="en-US" sz="2000" b="1" dirty="0" smtClean="0">
                <a:latin typeface="Arial" pitchFamily="34" charset="0"/>
                <a:cs typeface="Arial" pitchFamily="34" charset="0"/>
              </a:rPr>
              <a:t>	- Training</a:t>
            </a:r>
          </a:p>
          <a:p>
            <a:pPr lvl="1">
              <a:spcBef>
                <a:spcPts val="0"/>
              </a:spcBef>
              <a:buNone/>
            </a:pPr>
            <a:r>
              <a:rPr lang="en-US" sz="2000" b="1" dirty="0" smtClean="0">
                <a:latin typeface="Arial" pitchFamily="34" charset="0"/>
                <a:cs typeface="Arial" pitchFamily="34" charset="0"/>
              </a:rPr>
              <a:t>	- Security</a:t>
            </a:r>
          </a:p>
          <a:p>
            <a:pPr lvl="1">
              <a:spcBef>
                <a:spcPts val="0"/>
              </a:spcBef>
              <a:buNone/>
            </a:pPr>
            <a:r>
              <a:rPr lang="en-US" sz="2000" b="1" dirty="0" smtClean="0">
                <a:latin typeface="Arial" pitchFamily="34" charset="0"/>
                <a:cs typeface="Arial" pitchFamily="34" charset="0"/>
              </a:rPr>
              <a:t>	- Janitorial</a:t>
            </a:r>
          </a:p>
          <a:p>
            <a:pPr lvl="1">
              <a:spcBef>
                <a:spcPts val="0"/>
              </a:spcBef>
              <a:buNone/>
            </a:pPr>
            <a:r>
              <a:rPr lang="en-US" sz="2000" b="1" dirty="0" smtClean="0">
                <a:latin typeface="Arial" pitchFamily="34" charset="0"/>
                <a:cs typeface="Arial" pitchFamily="34" charset="0"/>
              </a:rPr>
              <a:t>	- Trash and garbage</a:t>
            </a:r>
          </a:p>
          <a:p>
            <a:pPr lvl="1">
              <a:spcBef>
                <a:spcPts val="0"/>
              </a:spcBef>
              <a:buNone/>
            </a:pPr>
            <a:r>
              <a:rPr lang="en-US" sz="2000" b="1" dirty="0" smtClean="0">
                <a:latin typeface="Arial" pitchFamily="34" charset="0"/>
                <a:cs typeface="Arial" pitchFamily="34" charset="0"/>
              </a:rPr>
              <a:t>	  disposal</a:t>
            </a:r>
            <a:endParaRPr lang="en-US" sz="2000" b="1" dirty="0">
              <a:latin typeface="Arial" pitchFamily="34" charset="0"/>
              <a:cs typeface="Arial" pitchFamily="34" charset="0"/>
            </a:endParaRPr>
          </a:p>
        </p:txBody>
      </p:sp>
      <p:pic>
        <p:nvPicPr>
          <p:cNvPr id="6" name="Content Placeholder 5" descr="Caretaker Course_Outdoors_Spring 11.jpg"/>
          <p:cNvPicPr>
            <a:picLocks noGrp="1" noChangeAspect="1"/>
          </p:cNvPicPr>
          <p:nvPr>
            <p:ph sz="half" idx="2"/>
          </p:nvPr>
        </p:nvPicPr>
        <p:blipFill>
          <a:blip r:embed="rId3" cstate="email"/>
          <a:stretch>
            <a:fillRect/>
          </a:stretch>
        </p:blipFill>
        <p:spPr>
          <a:xfrm>
            <a:off x="3505200" y="2133600"/>
            <a:ext cx="4818581" cy="3200400"/>
          </a:xfrm>
          <a:ln>
            <a:solidFill>
              <a:schemeClr val="tx1"/>
            </a:solidFill>
          </a:ln>
        </p:spPr>
      </p:pic>
      <p:pic>
        <p:nvPicPr>
          <p:cNvPr id="8" name="Picture 1" descr="VeteransAffairs-Seal.JPG"/>
          <p:cNvPicPr>
            <a:picLocks noChangeAspect="1" noChangeArrowheads="1"/>
          </p:cNvPicPr>
          <p:nvPr/>
        </p:nvPicPr>
        <p:blipFill>
          <a:blip r:embed="rId4" cstate="print"/>
          <a:srcRect/>
          <a:stretch>
            <a:fillRect/>
          </a:stretch>
        </p:blipFill>
        <p:spPr bwMode="auto">
          <a:xfrm>
            <a:off x="76200" y="228600"/>
            <a:ext cx="990600" cy="990600"/>
          </a:xfrm>
          <a:prstGeom prst="rect">
            <a:avLst/>
          </a:prstGeom>
          <a:noFill/>
          <a:ln w="9525">
            <a:noFill/>
            <a:miter lim="800000"/>
            <a:headEnd/>
            <a:tailEnd/>
          </a:ln>
        </p:spPr>
      </p:pic>
      <p:cxnSp>
        <p:nvCxnSpPr>
          <p:cNvPr id="9" name="Straight Connector 8"/>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1" name="Title 1"/>
          <p:cNvSpPr>
            <a:spLocks noGrp="1"/>
          </p:cNvSpPr>
          <p:nvPr>
            <p:ph type="title"/>
          </p:nvPr>
        </p:nvSpPr>
        <p:spPr>
          <a:xfrm>
            <a:off x="228600" y="76200"/>
            <a:ext cx="8686800" cy="1143000"/>
          </a:xfrm>
        </p:spPr>
        <p:txBody>
          <a:bodyPr rtlCol="0">
            <a:noAutofit/>
          </a:bodyPr>
          <a:lstStyle/>
          <a:p>
            <a:pPr eaLnBrk="1" fontAlgn="auto" hangingPunct="1">
              <a:spcAft>
                <a:spcPts val="0"/>
              </a:spcAft>
              <a:defRPr/>
            </a:pPr>
            <a:r>
              <a:rPr lang="en-US" sz="3400" dirty="0" smtClean="0">
                <a:solidFill>
                  <a:schemeClr val="tx2"/>
                </a:solidFill>
                <a:latin typeface="Arial Black" pitchFamily="34" charset="0"/>
                <a:cs typeface="Arial" pitchFamily="34" charset="0"/>
              </a:rPr>
              <a:t>Our Needs</a:t>
            </a:r>
            <a:br>
              <a:rPr lang="en-US" sz="3400" dirty="0" smtClean="0">
                <a:solidFill>
                  <a:schemeClr val="tx2"/>
                </a:solidFill>
                <a:latin typeface="Arial Black" pitchFamily="34" charset="0"/>
                <a:cs typeface="Arial" pitchFamily="34" charset="0"/>
              </a:rPr>
            </a:br>
            <a:r>
              <a:rPr lang="en-US" sz="3400" dirty="0" smtClean="0">
                <a:solidFill>
                  <a:schemeClr val="tx2"/>
                </a:solidFill>
                <a:latin typeface="Arial Black" pitchFamily="34" charset="0"/>
                <a:cs typeface="Arial" pitchFamily="34" charset="0"/>
              </a:rPr>
              <a:t>(What NCA Buys)</a:t>
            </a:r>
            <a:endParaRPr lang="en-US" sz="3400" dirty="0">
              <a:solidFill>
                <a:schemeClr val="tx2"/>
              </a:solidFill>
              <a:latin typeface="Arial Black" pitchFamily="34" charset="0"/>
              <a:cs typeface="Arial" pitchFamily="34" charset="0"/>
            </a:endParaRPr>
          </a:p>
        </p:txBody>
      </p:sp>
      <p:sp>
        <p:nvSpPr>
          <p:cNvPr id="12" name="Slide Number Placeholder 5"/>
          <p:cNvSpPr>
            <a:spLocks noGrp="1"/>
          </p:cNvSpPr>
          <p:nvPr>
            <p:ph type="sldNum" sz="quarter" idx="12"/>
          </p:nvPr>
        </p:nvSpPr>
        <p:spPr>
          <a:xfrm>
            <a:off x="6553200" y="6356350"/>
            <a:ext cx="2133600" cy="365125"/>
          </a:xfrm>
        </p:spPr>
        <p:txBody>
          <a:bodyPr/>
          <a:lstStyle/>
          <a:p>
            <a:pPr marL="228600" indent="-228600" fontAlgn="auto">
              <a:spcBef>
                <a:spcPts val="0"/>
              </a:spcBef>
              <a:spcAft>
                <a:spcPts val="0"/>
              </a:spcAft>
              <a:defRPr/>
            </a:pPr>
            <a:fld id="{197260B1-9646-404C-BB6E-4FDE68C39148}" type="slidenum">
              <a:rPr lang="en-US">
                <a:solidFill>
                  <a:schemeClr val="tx1">
                    <a:tint val="75000"/>
                  </a:schemeClr>
                </a:solidFill>
              </a:rPr>
              <a:pPr marL="228600" indent="-228600" fontAlgn="auto">
                <a:spcBef>
                  <a:spcPts val="0"/>
                </a:spcBef>
                <a:spcAft>
                  <a:spcPts val="0"/>
                </a:spcAft>
                <a:defRPr/>
              </a:pPr>
              <a:t>48</a:t>
            </a:fld>
            <a:endParaRPr lang="en-US" dirty="0">
              <a:solidFill>
                <a:schemeClr val="tx1">
                  <a:tint val="75000"/>
                </a:schemeClr>
              </a:solidFill>
            </a:endParaRPr>
          </a:p>
        </p:txBody>
      </p:sp>
    </p:spTree>
    <p:extLst>
      <p:ext uri="{BB962C8B-B14F-4D97-AF65-F5344CB8AC3E}">
        <p14:creationId xmlns:p14="http://schemas.microsoft.com/office/powerpoint/2010/main" val="5368033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2397125"/>
            <a:ext cx="4040188" cy="803275"/>
          </a:xfrm>
        </p:spPr>
        <p:txBody>
          <a:bodyPr/>
          <a:lstStyle/>
          <a:p>
            <a:pPr>
              <a:spcBef>
                <a:spcPts val="0"/>
              </a:spcBef>
            </a:pPr>
            <a:r>
              <a:rPr lang="en-US" sz="2000" dirty="0" smtClean="0">
                <a:latin typeface="Arial" pitchFamily="34" charset="0"/>
                <a:cs typeface="Arial" pitchFamily="34" charset="0"/>
              </a:rPr>
              <a:t>Architectural and engineering services</a:t>
            </a:r>
            <a:endParaRPr lang="en-US" sz="2000" dirty="0">
              <a:latin typeface="Arial" pitchFamily="34" charset="0"/>
              <a:cs typeface="Arial" pitchFamily="34" charset="0"/>
            </a:endParaRPr>
          </a:p>
        </p:txBody>
      </p:sp>
      <p:pic>
        <p:nvPicPr>
          <p:cNvPr id="9" name="Content Placeholder 8" descr="People and Places 01.jpg"/>
          <p:cNvPicPr>
            <a:picLocks noGrp="1" noChangeAspect="1"/>
          </p:cNvPicPr>
          <p:nvPr>
            <p:ph sz="half" idx="2"/>
          </p:nvPr>
        </p:nvPicPr>
        <p:blipFill>
          <a:blip r:embed="rId3" cstate="email"/>
          <a:stretch>
            <a:fillRect/>
          </a:stretch>
        </p:blipFill>
        <p:spPr>
          <a:xfrm>
            <a:off x="381000" y="3289576"/>
            <a:ext cx="4040188" cy="2958824"/>
          </a:xfrm>
          <a:ln>
            <a:solidFill>
              <a:schemeClr val="tx1"/>
            </a:solidFill>
          </a:ln>
        </p:spPr>
      </p:pic>
      <p:sp>
        <p:nvSpPr>
          <p:cNvPr id="5" name="Text Placeholder 4"/>
          <p:cNvSpPr>
            <a:spLocks noGrp="1"/>
          </p:cNvSpPr>
          <p:nvPr>
            <p:ph type="body" sz="quarter" idx="3"/>
          </p:nvPr>
        </p:nvSpPr>
        <p:spPr>
          <a:xfrm>
            <a:off x="4800600" y="4876800"/>
            <a:ext cx="4041775" cy="457200"/>
          </a:xfrm>
        </p:spPr>
        <p:txBody>
          <a:bodyPr/>
          <a:lstStyle/>
          <a:p>
            <a:r>
              <a:rPr lang="en-US" sz="2000" dirty="0" smtClean="0">
                <a:latin typeface="Arial" pitchFamily="34" charset="0"/>
                <a:cs typeface="Arial" pitchFamily="34" charset="0"/>
              </a:rPr>
              <a:t>Construction</a:t>
            </a:r>
            <a:endParaRPr lang="en-US" sz="2000" dirty="0">
              <a:latin typeface="Arial" pitchFamily="34" charset="0"/>
              <a:cs typeface="Arial" pitchFamily="34" charset="0"/>
            </a:endParaRPr>
          </a:p>
        </p:txBody>
      </p:sp>
      <p:pic>
        <p:nvPicPr>
          <p:cNvPr id="8" name="Content Placeholder 7" descr="DSC_0103.jpg"/>
          <p:cNvPicPr>
            <a:picLocks noGrp="1" noChangeAspect="1"/>
          </p:cNvPicPr>
          <p:nvPr>
            <p:ph sz="quarter" idx="4"/>
          </p:nvPr>
        </p:nvPicPr>
        <p:blipFill>
          <a:blip r:embed="rId4" cstate="email"/>
          <a:stretch>
            <a:fillRect/>
          </a:stretch>
        </p:blipFill>
        <p:spPr>
          <a:xfrm>
            <a:off x="4800600" y="1905000"/>
            <a:ext cx="3901439" cy="2926080"/>
          </a:xfrm>
          <a:ln>
            <a:solidFill>
              <a:schemeClr val="tx1"/>
            </a:solidFill>
          </a:ln>
        </p:spPr>
      </p:pic>
      <p:pic>
        <p:nvPicPr>
          <p:cNvPr id="11" name="Picture 1" descr="VeteransAffairs-Seal.JPG"/>
          <p:cNvPicPr>
            <a:picLocks noChangeAspect="1" noChangeArrowheads="1"/>
          </p:cNvPicPr>
          <p:nvPr/>
        </p:nvPicPr>
        <p:blipFill>
          <a:blip r:embed="rId5" cstate="print"/>
          <a:srcRect/>
          <a:stretch>
            <a:fillRect/>
          </a:stretch>
        </p:blipFill>
        <p:spPr bwMode="auto">
          <a:xfrm>
            <a:off x="76200" y="228600"/>
            <a:ext cx="990600" cy="990600"/>
          </a:xfrm>
          <a:prstGeom prst="rect">
            <a:avLst/>
          </a:prstGeom>
          <a:noFill/>
          <a:ln w="9525">
            <a:noFill/>
            <a:miter lim="800000"/>
            <a:headEnd/>
            <a:tailEnd/>
          </a:ln>
        </p:spPr>
      </p:pic>
      <p:cxnSp>
        <p:nvCxnSpPr>
          <p:cNvPr id="12" name="Straight Connector 11"/>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4" name="Title 1"/>
          <p:cNvSpPr txBox="1">
            <a:spLocks/>
          </p:cNvSpPr>
          <p:nvPr/>
        </p:nvSpPr>
        <p:spPr bwMode="auto">
          <a:xfrm>
            <a:off x="228600" y="76200"/>
            <a:ext cx="86868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t>Our Needs</a:t>
            </a:r>
            <a:b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br>
            <a: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t>(What NCA Buys)</a:t>
            </a:r>
            <a:endParaRPr kumimoji="0" lang="en-US" sz="3400" b="0" i="0" u="none" strike="noStrike" kern="1200" cap="none" spc="0" normalizeH="0" baseline="0" noProof="0" dirty="0">
              <a:ln>
                <a:noFill/>
              </a:ln>
              <a:solidFill>
                <a:schemeClr val="tx2"/>
              </a:solidFill>
              <a:effectLst/>
              <a:uLnTx/>
              <a:uFillTx/>
              <a:latin typeface="Arial Black" pitchFamily="34" charset="0"/>
              <a:ea typeface="+mj-ea"/>
              <a:cs typeface="Arial" pitchFamily="34" charset="0"/>
            </a:endParaRPr>
          </a:p>
        </p:txBody>
      </p:sp>
      <p:sp>
        <p:nvSpPr>
          <p:cNvPr id="16" name="Slide Number Placeholder 5"/>
          <p:cNvSpPr>
            <a:spLocks noGrp="1"/>
          </p:cNvSpPr>
          <p:nvPr>
            <p:ph type="sldNum" sz="quarter" idx="12"/>
          </p:nvPr>
        </p:nvSpPr>
        <p:spPr>
          <a:xfrm>
            <a:off x="6553200" y="6356350"/>
            <a:ext cx="2133600" cy="365125"/>
          </a:xfrm>
        </p:spPr>
        <p:txBody>
          <a:bodyPr/>
          <a:lstStyle/>
          <a:p>
            <a:pPr marL="228600" indent="-228600" fontAlgn="auto">
              <a:spcBef>
                <a:spcPts val="0"/>
              </a:spcBef>
              <a:spcAft>
                <a:spcPts val="0"/>
              </a:spcAft>
              <a:defRPr/>
            </a:pPr>
            <a:fld id="{197260B1-9646-404C-BB6E-4FDE68C39148}" type="slidenum">
              <a:rPr lang="en-US">
                <a:solidFill>
                  <a:schemeClr val="tx1">
                    <a:tint val="75000"/>
                  </a:schemeClr>
                </a:solidFill>
              </a:rPr>
              <a:pPr marL="228600" indent="-228600" fontAlgn="auto">
                <a:spcBef>
                  <a:spcPts val="0"/>
                </a:spcBef>
                <a:spcAft>
                  <a:spcPts val="0"/>
                </a:spcAft>
                <a:defRPr/>
              </a:pPr>
              <a:t>49</a:t>
            </a:fld>
            <a:endParaRPr lang="en-US" dirty="0">
              <a:solidFill>
                <a:schemeClr val="tx1">
                  <a:tint val="75000"/>
                </a:schemeClr>
              </a:solidFill>
            </a:endParaRPr>
          </a:p>
        </p:txBody>
      </p:sp>
    </p:spTree>
    <p:extLst>
      <p:ext uri="{BB962C8B-B14F-4D97-AF65-F5344CB8AC3E}">
        <p14:creationId xmlns:p14="http://schemas.microsoft.com/office/powerpoint/2010/main" val="2862511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5</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pPr>
              <a:buNone/>
            </a:pPr>
            <a:r>
              <a:rPr lang="en-US" dirty="0" smtClean="0"/>
              <a:t>VA’s Transformation Continues</a:t>
            </a:r>
          </a:p>
          <a:p>
            <a:pPr lvl="1"/>
            <a:r>
              <a:rPr lang="en-US" dirty="0"/>
              <a:t>Planning, Programming, Budgeting, </a:t>
            </a:r>
            <a:r>
              <a:rPr lang="en-US" dirty="0" smtClean="0"/>
              <a:t>Execution</a:t>
            </a:r>
          </a:p>
          <a:p>
            <a:pPr lvl="1"/>
            <a:r>
              <a:rPr lang="en-US" dirty="0" smtClean="0"/>
              <a:t>Enhancing Integration Across Programs</a:t>
            </a:r>
          </a:p>
          <a:p>
            <a:pPr lvl="2"/>
            <a:r>
              <a:rPr lang="en-US" dirty="0"/>
              <a:t>A New Look at “Requirements”</a:t>
            </a:r>
          </a:p>
          <a:p>
            <a:pPr lvl="2"/>
            <a:r>
              <a:rPr lang="en-US" dirty="0" smtClean="0"/>
              <a:t>Acquisition Program Management Framework (APMF)</a:t>
            </a:r>
          </a:p>
          <a:p>
            <a:pPr lvl="2"/>
            <a:r>
              <a:rPr lang="en-US" dirty="0" smtClean="0"/>
              <a:t>Integration Steering Committee</a:t>
            </a:r>
          </a:p>
          <a:p>
            <a:pPr lvl="2"/>
            <a:r>
              <a:rPr lang="en-US" dirty="0" smtClean="0"/>
              <a:t>Customer Data Integration</a:t>
            </a:r>
          </a:p>
          <a:p>
            <a:pPr lvl="1"/>
            <a:endParaRPr lang="en-US" dirty="0" smtClean="0"/>
          </a:p>
          <a:p>
            <a:pPr lvl="1"/>
            <a:endParaRPr lang="en-US" dirty="0"/>
          </a:p>
        </p:txBody>
      </p:sp>
      <p:sp>
        <p:nvSpPr>
          <p:cNvPr id="3" name="Footer Placeholder 2"/>
          <p:cNvSpPr>
            <a:spLocks noGrp="1"/>
          </p:cNvSpPr>
          <p:nvPr>
            <p:ph type="ftr" sz="quarter" idx="11"/>
          </p:nvPr>
        </p:nvSpPr>
        <p:spPr/>
        <p:txBody>
          <a:bodyPr/>
          <a:lstStyle/>
          <a:p>
            <a:pPr>
              <a:defRPr/>
            </a:pPr>
            <a:r>
              <a:rPr lang="en-US" smtClean="0"/>
              <a:t>OPP ePMO</a:t>
            </a:r>
            <a:endParaRPr lang="en-US" dirty="0"/>
          </a:p>
        </p:txBody>
      </p: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Tree>
    <p:extLst>
      <p:ext uri="{BB962C8B-B14F-4D97-AF65-F5344CB8AC3E}">
        <p14:creationId xmlns:p14="http://schemas.microsoft.com/office/powerpoint/2010/main" val="10085170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NC Marker Support System Installation_After.png"/>
          <p:cNvPicPr>
            <a:picLocks noChangeAspect="1"/>
          </p:cNvPicPr>
          <p:nvPr/>
        </p:nvPicPr>
        <p:blipFill>
          <a:blip r:embed="rId3" cstate="email"/>
          <a:stretch>
            <a:fillRect/>
          </a:stretch>
        </p:blipFill>
        <p:spPr>
          <a:xfrm>
            <a:off x="4114800" y="1981200"/>
            <a:ext cx="4752277" cy="2827661"/>
          </a:xfrm>
          <a:prstGeom prst="rect">
            <a:avLst/>
          </a:prstGeom>
          <a:ln>
            <a:solidFill>
              <a:schemeClr val="tx1"/>
            </a:solidFill>
          </a:ln>
        </p:spPr>
      </p:pic>
      <p:sp>
        <p:nvSpPr>
          <p:cNvPr id="4" name="Content Placeholder 3"/>
          <p:cNvSpPr>
            <a:spLocks noGrp="1"/>
          </p:cNvSpPr>
          <p:nvPr>
            <p:ph sz="half" idx="2"/>
          </p:nvPr>
        </p:nvSpPr>
        <p:spPr>
          <a:xfrm>
            <a:off x="457200" y="2438400"/>
            <a:ext cx="4876800" cy="609600"/>
          </a:xfrm>
        </p:spPr>
        <p:txBody>
          <a:bodyPr/>
          <a:lstStyle/>
          <a:p>
            <a:pPr marL="0" indent="0">
              <a:buNone/>
            </a:pPr>
            <a:r>
              <a:rPr lang="en-US" sz="2000" b="1" dirty="0" smtClean="0">
                <a:latin typeface="Arial" pitchFamily="34" charset="0"/>
                <a:cs typeface="Arial" pitchFamily="34" charset="0"/>
              </a:rPr>
              <a:t>Millennium projects</a:t>
            </a:r>
          </a:p>
          <a:p>
            <a:endParaRPr lang="en-US" sz="2000" b="1" dirty="0" smtClean="0">
              <a:latin typeface="Arial" pitchFamily="34" charset="0"/>
              <a:cs typeface="Arial" pitchFamily="34" charset="0"/>
            </a:endParaRPr>
          </a:p>
          <a:p>
            <a:pPr>
              <a:buNone/>
            </a:pPr>
            <a:endParaRPr lang="en-US" sz="2000" b="1" dirty="0" smtClean="0">
              <a:latin typeface="Arial" pitchFamily="34" charset="0"/>
              <a:cs typeface="Arial" pitchFamily="34" charset="0"/>
            </a:endParaRPr>
          </a:p>
          <a:p>
            <a:endParaRPr lang="en-US" sz="2000" b="1" dirty="0" smtClean="0">
              <a:latin typeface="Arial" pitchFamily="34" charset="0"/>
              <a:cs typeface="Arial" pitchFamily="34" charset="0"/>
            </a:endParaRPr>
          </a:p>
          <a:p>
            <a:endParaRPr lang="en-US" sz="2000" b="1" dirty="0" smtClean="0">
              <a:latin typeface="Arial" pitchFamily="34" charset="0"/>
              <a:cs typeface="Arial" pitchFamily="34" charset="0"/>
            </a:endParaRPr>
          </a:p>
          <a:p>
            <a:endParaRPr lang="en-US" sz="2000" b="1" dirty="0" smtClean="0">
              <a:latin typeface="Arial" pitchFamily="34" charset="0"/>
              <a:cs typeface="Arial" pitchFamily="34" charset="0"/>
            </a:endParaRPr>
          </a:p>
          <a:p>
            <a:endParaRPr lang="en-US" sz="2000" b="1" dirty="0" smtClean="0">
              <a:latin typeface="Arial" pitchFamily="34" charset="0"/>
              <a:cs typeface="Arial" pitchFamily="34" charset="0"/>
            </a:endParaRPr>
          </a:p>
          <a:p>
            <a:endParaRPr lang="en-US" sz="2000" b="1" dirty="0" smtClean="0">
              <a:latin typeface="Arial" pitchFamily="34" charset="0"/>
              <a:cs typeface="Arial" pitchFamily="34" charset="0"/>
            </a:endParaRPr>
          </a:p>
        </p:txBody>
      </p:sp>
      <p:pic>
        <p:nvPicPr>
          <p:cNvPr id="6" name="Picture 5" descr="LANC Marker Support System Installation.jpg"/>
          <p:cNvPicPr>
            <a:picLocks noChangeAspect="1"/>
          </p:cNvPicPr>
          <p:nvPr/>
        </p:nvPicPr>
        <p:blipFill>
          <a:blip r:embed="rId4" cstate="email"/>
          <a:stretch>
            <a:fillRect/>
          </a:stretch>
        </p:blipFill>
        <p:spPr>
          <a:xfrm>
            <a:off x="381000" y="2895600"/>
            <a:ext cx="4281304" cy="3200400"/>
          </a:xfrm>
          <a:prstGeom prst="rect">
            <a:avLst/>
          </a:prstGeom>
          <a:ln>
            <a:solidFill>
              <a:schemeClr val="tx1"/>
            </a:solidFill>
          </a:ln>
        </p:spPr>
      </p:pic>
      <p:pic>
        <p:nvPicPr>
          <p:cNvPr id="7" name="Picture 1" descr="VeteransAffairs-Seal.JPG"/>
          <p:cNvPicPr>
            <a:picLocks noChangeAspect="1" noChangeArrowheads="1"/>
          </p:cNvPicPr>
          <p:nvPr/>
        </p:nvPicPr>
        <p:blipFill>
          <a:blip r:embed="rId5" cstate="print"/>
          <a:srcRect/>
          <a:stretch>
            <a:fillRect/>
          </a:stretch>
        </p:blipFill>
        <p:spPr bwMode="auto">
          <a:xfrm>
            <a:off x="76200" y="228600"/>
            <a:ext cx="990600" cy="990600"/>
          </a:xfrm>
          <a:prstGeom prst="rect">
            <a:avLst/>
          </a:prstGeom>
          <a:noFill/>
          <a:ln w="9525">
            <a:noFill/>
            <a:miter lim="800000"/>
            <a:headEnd/>
            <a:tailEnd/>
          </a:ln>
        </p:spPr>
      </p:pic>
      <p:cxnSp>
        <p:nvCxnSpPr>
          <p:cNvPr id="10" name="Straight Connector 9"/>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3" name="Slide Number Placeholder 5"/>
          <p:cNvSpPr>
            <a:spLocks noGrp="1"/>
          </p:cNvSpPr>
          <p:nvPr>
            <p:ph type="sldNum" sz="quarter" idx="12"/>
          </p:nvPr>
        </p:nvSpPr>
        <p:spPr>
          <a:xfrm>
            <a:off x="6553200" y="6356350"/>
            <a:ext cx="2133600" cy="365125"/>
          </a:xfrm>
        </p:spPr>
        <p:txBody>
          <a:bodyPr/>
          <a:lstStyle/>
          <a:p>
            <a:pPr marL="228600" indent="-228600" fontAlgn="auto">
              <a:spcBef>
                <a:spcPts val="0"/>
              </a:spcBef>
              <a:spcAft>
                <a:spcPts val="0"/>
              </a:spcAft>
              <a:defRPr/>
            </a:pPr>
            <a:fld id="{197260B1-9646-404C-BB6E-4FDE68C39148}" type="slidenum">
              <a:rPr lang="en-US">
                <a:solidFill>
                  <a:schemeClr val="tx1">
                    <a:tint val="75000"/>
                  </a:schemeClr>
                </a:solidFill>
              </a:rPr>
              <a:pPr marL="228600" indent="-228600" fontAlgn="auto">
                <a:spcBef>
                  <a:spcPts val="0"/>
                </a:spcBef>
                <a:spcAft>
                  <a:spcPts val="0"/>
                </a:spcAft>
                <a:defRPr/>
              </a:pPr>
              <a:t>50</a:t>
            </a:fld>
            <a:endParaRPr lang="en-US" dirty="0">
              <a:solidFill>
                <a:schemeClr val="tx1">
                  <a:tint val="75000"/>
                </a:schemeClr>
              </a:solidFill>
            </a:endParaRPr>
          </a:p>
        </p:txBody>
      </p:sp>
      <p:sp>
        <p:nvSpPr>
          <p:cNvPr id="14" name="Title 1"/>
          <p:cNvSpPr txBox="1">
            <a:spLocks/>
          </p:cNvSpPr>
          <p:nvPr/>
        </p:nvSpPr>
        <p:spPr bwMode="auto">
          <a:xfrm>
            <a:off x="228600" y="76200"/>
            <a:ext cx="86868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t>Our Needs</a:t>
            </a:r>
            <a:b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br>
            <a: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t>(What NCA Buys)</a:t>
            </a:r>
            <a:endParaRPr kumimoji="0" lang="en-US" sz="3400" b="0" i="0" u="none" strike="noStrike" kern="1200" cap="none" spc="0" normalizeH="0" baseline="0" noProof="0" dirty="0">
              <a:ln>
                <a:noFill/>
              </a:ln>
              <a:solidFill>
                <a:schemeClr val="tx2"/>
              </a:solidFill>
              <a:effectLst/>
              <a:uLnTx/>
              <a:uFillTx/>
              <a:latin typeface="Arial Black" pitchFamily="34" charset="0"/>
              <a:ea typeface="+mj-ea"/>
              <a:cs typeface="Arial" pitchFamily="34" charset="0"/>
            </a:endParaRPr>
          </a:p>
        </p:txBody>
      </p:sp>
    </p:spTree>
    <p:extLst>
      <p:ext uri="{BB962C8B-B14F-4D97-AF65-F5344CB8AC3E}">
        <p14:creationId xmlns:p14="http://schemas.microsoft.com/office/powerpoint/2010/main" val="2190185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200" y="1752600"/>
            <a:ext cx="4038600" cy="2743200"/>
          </a:xfrm>
        </p:spPr>
        <p:txBody>
          <a:bodyPr/>
          <a:lstStyle/>
          <a:p>
            <a:r>
              <a:rPr lang="en-US" sz="2000" b="1" dirty="0" smtClean="0">
                <a:latin typeface="Arial" pitchFamily="34" charset="0"/>
                <a:cs typeface="Arial" pitchFamily="34" charset="0"/>
              </a:rPr>
              <a:t>Historic preservation</a:t>
            </a:r>
          </a:p>
          <a:p>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American Recovery and Reinvestment Act (ARRA)</a:t>
            </a:r>
          </a:p>
          <a:p>
            <a:pPr>
              <a:buNone/>
            </a:pPr>
            <a:endParaRPr lang="en-US" sz="2000" b="1" dirty="0">
              <a:latin typeface="Arial" pitchFamily="34" charset="0"/>
              <a:cs typeface="Arial" pitchFamily="34" charset="0"/>
            </a:endParaRPr>
          </a:p>
        </p:txBody>
      </p:sp>
      <p:pic>
        <p:nvPicPr>
          <p:cNvPr id="6" name="Content Placeholder 5" descr="ARRA_Knoxville_2.JPG"/>
          <p:cNvPicPr>
            <a:picLocks noGrp="1" noChangeAspect="1"/>
          </p:cNvPicPr>
          <p:nvPr>
            <p:ph sz="half" idx="2"/>
          </p:nvPr>
        </p:nvPicPr>
        <p:blipFill>
          <a:blip r:embed="rId3" cstate="email"/>
          <a:stretch>
            <a:fillRect/>
          </a:stretch>
        </p:blipFill>
        <p:spPr>
          <a:xfrm>
            <a:off x="4724400" y="1752600"/>
            <a:ext cx="3394472" cy="4525963"/>
          </a:xfrm>
          <a:ln>
            <a:solidFill>
              <a:schemeClr val="tx1"/>
            </a:solidFill>
          </a:ln>
        </p:spPr>
      </p:pic>
      <p:pic>
        <p:nvPicPr>
          <p:cNvPr id="8" name="Picture 1" descr="VeteransAffairs-Seal.JPG"/>
          <p:cNvPicPr>
            <a:picLocks noChangeAspect="1" noChangeArrowheads="1"/>
          </p:cNvPicPr>
          <p:nvPr/>
        </p:nvPicPr>
        <p:blipFill>
          <a:blip r:embed="rId4" cstate="print"/>
          <a:srcRect/>
          <a:stretch>
            <a:fillRect/>
          </a:stretch>
        </p:blipFill>
        <p:spPr bwMode="auto">
          <a:xfrm>
            <a:off x="76200" y="228600"/>
            <a:ext cx="990600" cy="990600"/>
          </a:xfrm>
          <a:prstGeom prst="rect">
            <a:avLst/>
          </a:prstGeom>
          <a:noFill/>
          <a:ln w="9525">
            <a:noFill/>
            <a:miter lim="800000"/>
            <a:headEnd/>
            <a:tailEnd/>
          </a:ln>
        </p:spPr>
      </p:pic>
      <p:cxnSp>
        <p:nvCxnSpPr>
          <p:cNvPr id="9" name="Straight Connector 8"/>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1" name="Slide Number Placeholder 5"/>
          <p:cNvSpPr>
            <a:spLocks noGrp="1"/>
          </p:cNvSpPr>
          <p:nvPr>
            <p:ph type="sldNum" sz="quarter" idx="12"/>
          </p:nvPr>
        </p:nvSpPr>
        <p:spPr>
          <a:xfrm>
            <a:off x="6553200" y="6356350"/>
            <a:ext cx="2133600" cy="365125"/>
          </a:xfrm>
        </p:spPr>
        <p:txBody>
          <a:bodyPr/>
          <a:lstStyle/>
          <a:p>
            <a:pPr marL="228600" indent="-228600" fontAlgn="auto">
              <a:spcBef>
                <a:spcPts val="0"/>
              </a:spcBef>
              <a:spcAft>
                <a:spcPts val="0"/>
              </a:spcAft>
              <a:defRPr/>
            </a:pPr>
            <a:fld id="{197260B1-9646-404C-BB6E-4FDE68C39148}" type="slidenum">
              <a:rPr lang="en-US">
                <a:solidFill>
                  <a:schemeClr val="tx1">
                    <a:tint val="75000"/>
                  </a:schemeClr>
                </a:solidFill>
              </a:rPr>
              <a:pPr marL="228600" indent="-228600" fontAlgn="auto">
                <a:spcBef>
                  <a:spcPts val="0"/>
                </a:spcBef>
                <a:spcAft>
                  <a:spcPts val="0"/>
                </a:spcAft>
                <a:defRPr/>
              </a:pPr>
              <a:t>51</a:t>
            </a:fld>
            <a:endParaRPr lang="en-US" dirty="0">
              <a:solidFill>
                <a:schemeClr val="tx1">
                  <a:tint val="75000"/>
                </a:schemeClr>
              </a:solidFill>
            </a:endParaRPr>
          </a:p>
        </p:txBody>
      </p:sp>
      <p:sp>
        <p:nvSpPr>
          <p:cNvPr id="12" name="Title 1"/>
          <p:cNvSpPr txBox="1">
            <a:spLocks/>
          </p:cNvSpPr>
          <p:nvPr/>
        </p:nvSpPr>
        <p:spPr bwMode="auto">
          <a:xfrm>
            <a:off x="228600" y="76200"/>
            <a:ext cx="86868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t>Our Needs</a:t>
            </a:r>
            <a:b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br>
            <a: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t>(What NCA Buys)</a:t>
            </a:r>
            <a:endParaRPr kumimoji="0" lang="en-US" sz="3400" b="0" i="0" u="none" strike="noStrike" kern="1200" cap="none" spc="0" normalizeH="0" baseline="0" noProof="0" dirty="0">
              <a:ln>
                <a:noFill/>
              </a:ln>
              <a:solidFill>
                <a:schemeClr val="tx2"/>
              </a:solidFill>
              <a:effectLst/>
              <a:uLnTx/>
              <a:uFillTx/>
              <a:latin typeface="Arial Black" pitchFamily="34" charset="0"/>
              <a:ea typeface="+mj-ea"/>
              <a:cs typeface="Arial" pitchFamily="34" charset="0"/>
            </a:endParaRPr>
          </a:p>
        </p:txBody>
      </p:sp>
    </p:spTree>
    <p:extLst>
      <p:ext uri="{BB962C8B-B14F-4D97-AF65-F5344CB8AC3E}">
        <p14:creationId xmlns:p14="http://schemas.microsoft.com/office/powerpoint/2010/main" val="32013584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0" y="1606420"/>
            <a:ext cx="9159551" cy="4641980"/>
          </a:xfrm>
        </p:spPr>
        <p:txBody>
          <a:bodyPr/>
          <a:lstStyle/>
          <a:p>
            <a:pPr eaLnBrk="1" hangingPunct="1"/>
            <a:r>
              <a:rPr lang="en-US" sz="1600" b="1" dirty="0" smtClean="0">
                <a:latin typeface="Arial" pitchFamily="34" charset="0"/>
                <a:cs typeface="Arial" pitchFamily="34" charset="0"/>
              </a:rPr>
              <a:t>Points of Contact</a:t>
            </a:r>
            <a:endParaRPr lang="en-US" sz="1200" b="1" dirty="0" smtClean="0">
              <a:latin typeface="Arial" pitchFamily="34" charset="0"/>
              <a:cs typeface="Arial" pitchFamily="34" charset="0"/>
            </a:endParaRPr>
          </a:p>
          <a:p>
            <a:pPr lvl="1" eaLnBrk="1" hangingPunct="1"/>
            <a:r>
              <a:rPr lang="en-US" sz="1400" b="1" dirty="0" smtClean="0">
                <a:latin typeface="Arial" pitchFamily="34" charset="0"/>
                <a:cs typeface="Arial" pitchFamily="34" charset="0"/>
              </a:rPr>
              <a:t>Tom Muir, Deputy Under Secretary		(202) 461-6234</a:t>
            </a:r>
          </a:p>
          <a:p>
            <a:pPr lvl="1" eaLnBrk="1" hangingPunct="1"/>
            <a:r>
              <a:rPr lang="en-US" sz="1400" b="1" dirty="0" smtClean="0">
                <a:latin typeface="Arial" pitchFamily="34" charset="0"/>
                <a:cs typeface="Arial" pitchFamily="34" charset="0"/>
              </a:rPr>
              <a:t>Tracey Boyd-Vega, Director Contracting 	(540) 658-7206</a:t>
            </a:r>
          </a:p>
          <a:p>
            <a:pPr lvl="1" eaLnBrk="1" hangingPunct="1"/>
            <a:r>
              <a:rPr lang="en-US" sz="1400" b="1" dirty="0" smtClean="0">
                <a:latin typeface="Arial" pitchFamily="34" charset="0"/>
                <a:cs typeface="Arial" pitchFamily="34" charset="0"/>
              </a:rPr>
              <a:t>Rob </a:t>
            </a:r>
            <a:r>
              <a:rPr lang="en-US" sz="1400" b="1" dirty="0">
                <a:latin typeface="Arial" pitchFamily="34" charset="0"/>
                <a:cs typeface="Arial" pitchFamily="34" charset="0"/>
              </a:rPr>
              <a:t>Joshua, Stafford Chief	</a:t>
            </a:r>
            <a:r>
              <a:rPr lang="en-US" sz="1400" b="1" dirty="0" smtClean="0">
                <a:latin typeface="Arial" pitchFamily="34" charset="0"/>
                <a:cs typeface="Arial" pitchFamily="34" charset="0"/>
              </a:rPr>
              <a:t>	(</a:t>
            </a:r>
            <a:r>
              <a:rPr lang="en-US" sz="1400" b="1" dirty="0">
                <a:latin typeface="Arial" pitchFamily="34" charset="0"/>
                <a:cs typeface="Arial" pitchFamily="34" charset="0"/>
              </a:rPr>
              <a:t>540) 658-7201</a:t>
            </a:r>
          </a:p>
          <a:p>
            <a:pPr lvl="1" eaLnBrk="1" hangingPunct="1"/>
            <a:r>
              <a:rPr lang="en-US" sz="1400" b="1" dirty="0">
                <a:latin typeface="Arial" pitchFamily="34" charset="0"/>
                <a:cs typeface="Arial" pitchFamily="34" charset="0"/>
              </a:rPr>
              <a:t>Garry Harris, DC Chief 		</a:t>
            </a:r>
            <a:r>
              <a:rPr lang="en-US" sz="1400" b="1" dirty="0" smtClean="0">
                <a:latin typeface="Arial" pitchFamily="34" charset="0"/>
                <a:cs typeface="Arial" pitchFamily="34" charset="0"/>
              </a:rPr>
              <a:t>	(</a:t>
            </a:r>
            <a:r>
              <a:rPr lang="en-US" sz="1400" b="1" dirty="0">
                <a:latin typeface="Arial" pitchFamily="34" charset="0"/>
                <a:cs typeface="Arial" pitchFamily="34" charset="0"/>
              </a:rPr>
              <a:t>202) 632-5539</a:t>
            </a:r>
          </a:p>
          <a:p>
            <a:pPr lvl="1" eaLnBrk="1" hangingPunct="1"/>
            <a:r>
              <a:rPr lang="en-US" sz="1400" b="1" dirty="0">
                <a:latin typeface="Arial" pitchFamily="34" charset="0"/>
                <a:cs typeface="Arial" pitchFamily="34" charset="0"/>
              </a:rPr>
              <a:t>Tyra Lee, Small Business Rep 	</a:t>
            </a:r>
            <a:r>
              <a:rPr lang="en-US" sz="1400" b="1" dirty="0" smtClean="0">
                <a:latin typeface="Arial" pitchFamily="34" charset="0"/>
                <a:cs typeface="Arial" pitchFamily="34" charset="0"/>
              </a:rPr>
              <a:t>	(</a:t>
            </a:r>
            <a:r>
              <a:rPr lang="en-US" sz="1400" b="1" dirty="0">
                <a:latin typeface="Arial" pitchFamily="34" charset="0"/>
                <a:cs typeface="Arial" pitchFamily="34" charset="0"/>
              </a:rPr>
              <a:t>540) </a:t>
            </a:r>
            <a:r>
              <a:rPr lang="en-US" sz="1400" b="1" dirty="0" smtClean="0">
                <a:latin typeface="Arial" pitchFamily="34" charset="0"/>
                <a:cs typeface="Arial" pitchFamily="34" charset="0"/>
              </a:rPr>
              <a:t>658-7214</a:t>
            </a:r>
          </a:p>
          <a:p>
            <a:pPr eaLnBrk="1" hangingPunct="1"/>
            <a:r>
              <a:rPr lang="en-US" sz="1600" b="1" dirty="0" smtClean="0">
                <a:latin typeface="Arial" pitchFamily="34" charset="0"/>
                <a:cs typeface="Arial" pitchFamily="34" charset="0"/>
              </a:rPr>
              <a:t>Other Sources of Procurement Information:</a:t>
            </a:r>
          </a:p>
          <a:p>
            <a:pPr lvl="1" eaLnBrk="1" hangingPunct="1">
              <a:lnSpc>
                <a:spcPct val="150000"/>
              </a:lnSpc>
            </a:pPr>
            <a:r>
              <a:rPr lang="en-US" sz="1400" b="1" dirty="0" smtClean="0">
                <a:latin typeface="Arial" pitchFamily="34" charset="0"/>
                <a:cs typeface="Arial" pitchFamily="34" charset="0"/>
              </a:rPr>
              <a:t>System for Award Management (SAM) </a:t>
            </a:r>
            <a:r>
              <a:rPr lang="en-US" sz="1400" b="1" dirty="0" smtClean="0">
                <a:latin typeface="Arial" pitchFamily="34" charset="0"/>
                <a:cs typeface="Arial" pitchFamily="34" charset="0"/>
                <a:hlinkClick r:id="rId3"/>
              </a:rPr>
              <a:t>http://www.sam.gov</a:t>
            </a:r>
            <a:r>
              <a:rPr lang="en-US" sz="1400" b="1" dirty="0" smtClean="0">
                <a:latin typeface="Arial" pitchFamily="34" charset="0"/>
                <a:cs typeface="Arial" pitchFamily="34" charset="0"/>
              </a:rPr>
              <a:t> </a:t>
            </a:r>
          </a:p>
          <a:p>
            <a:pPr lvl="1" eaLnBrk="1" hangingPunct="1">
              <a:lnSpc>
                <a:spcPct val="150000"/>
              </a:lnSpc>
            </a:pPr>
            <a:r>
              <a:rPr lang="en-US" sz="1400" b="1" dirty="0" smtClean="0">
                <a:latin typeface="Arial" pitchFamily="34" charset="0"/>
                <a:cs typeface="Arial" pitchFamily="34" charset="0"/>
              </a:rPr>
              <a:t>Online Representations and Certifications Application (ORCA) </a:t>
            </a:r>
            <a:r>
              <a:rPr lang="en-US" sz="1400" b="1" dirty="0" smtClean="0">
                <a:latin typeface="Arial" pitchFamily="34" charset="0"/>
                <a:cs typeface="Arial" pitchFamily="34" charset="0"/>
                <a:hlinkClick r:id="rId4"/>
              </a:rPr>
              <a:t>https://orca.bpn.gov/</a:t>
            </a:r>
            <a:endParaRPr lang="en-US" sz="1400" b="1" dirty="0" smtClean="0">
              <a:latin typeface="Arial" pitchFamily="34" charset="0"/>
              <a:cs typeface="Arial" pitchFamily="34" charset="0"/>
            </a:endParaRPr>
          </a:p>
          <a:p>
            <a:pPr lvl="1" eaLnBrk="1" hangingPunct="1">
              <a:lnSpc>
                <a:spcPct val="150000"/>
              </a:lnSpc>
            </a:pPr>
            <a:r>
              <a:rPr lang="en-US" sz="1400" b="1" dirty="0" smtClean="0">
                <a:latin typeface="Arial" pitchFamily="34" charset="0"/>
                <a:cs typeface="Arial" pitchFamily="34" charset="0"/>
              </a:rPr>
              <a:t>Vendor Information Pages (VIP) </a:t>
            </a:r>
            <a:r>
              <a:rPr lang="en-US" sz="1400" b="1" u="sng" dirty="0" smtClean="0">
                <a:latin typeface="Arial" pitchFamily="34" charset="0"/>
                <a:cs typeface="Arial" pitchFamily="34" charset="0"/>
                <a:hlinkClick r:id="rId5"/>
              </a:rPr>
              <a:t>http://www.VetBiz.gov</a:t>
            </a:r>
            <a:endParaRPr lang="en-US" sz="1400" b="1" dirty="0" smtClean="0">
              <a:latin typeface="Arial" pitchFamily="34" charset="0"/>
              <a:cs typeface="Arial" pitchFamily="34" charset="0"/>
            </a:endParaRPr>
          </a:p>
          <a:p>
            <a:pPr lvl="1" eaLnBrk="1" hangingPunct="1">
              <a:lnSpc>
                <a:spcPct val="150000"/>
              </a:lnSpc>
            </a:pPr>
            <a:r>
              <a:rPr lang="en-US" sz="1400" b="1" dirty="0" smtClean="0">
                <a:latin typeface="Arial" pitchFamily="34" charset="0"/>
                <a:cs typeface="Arial" pitchFamily="34" charset="0"/>
              </a:rPr>
              <a:t>Federal Business Opportunities or </a:t>
            </a:r>
            <a:r>
              <a:rPr lang="en-US" sz="1400" b="1" dirty="0" smtClean="0">
                <a:latin typeface="Arial" pitchFamily="34" charset="0"/>
                <a:cs typeface="Arial" pitchFamily="34" charset="0"/>
                <a:hlinkClick r:id="rId6"/>
              </a:rPr>
              <a:t>https://www.fedbizopps.gov/</a:t>
            </a:r>
            <a:endParaRPr lang="en-US" sz="1400" b="1" dirty="0" smtClean="0">
              <a:latin typeface="Arial" pitchFamily="34" charset="0"/>
              <a:cs typeface="Arial" pitchFamily="34" charset="0"/>
            </a:endParaRPr>
          </a:p>
          <a:p>
            <a:pPr lvl="1" eaLnBrk="1" hangingPunct="1">
              <a:lnSpc>
                <a:spcPct val="150000"/>
              </a:lnSpc>
            </a:pPr>
            <a:r>
              <a:rPr lang="en-US" sz="1400" b="1" dirty="0" smtClean="0">
                <a:latin typeface="Arial" pitchFamily="34" charset="0"/>
                <a:cs typeface="Arial" pitchFamily="34" charset="0"/>
              </a:rPr>
              <a:t>VA Forecast of Contracting Opportunities (FCO) </a:t>
            </a:r>
            <a:r>
              <a:rPr lang="en-US" sz="1400" b="1" dirty="0" smtClean="0">
                <a:latin typeface="Arial" pitchFamily="34" charset="0"/>
                <a:cs typeface="Arial" pitchFamily="34" charset="0"/>
                <a:hlinkClick r:id="rId7"/>
              </a:rPr>
              <a:t>https://www.vendorportal.ecms.va.gov/eVP/fco/FCO.aspx </a:t>
            </a:r>
            <a:endParaRPr lang="en-US" sz="1400" b="1" dirty="0" smtClean="0">
              <a:latin typeface="Arial" pitchFamily="34" charset="0"/>
              <a:cs typeface="Arial" pitchFamily="34" charset="0"/>
            </a:endParaRPr>
          </a:p>
          <a:p>
            <a:pPr lvl="1" eaLnBrk="1" hangingPunct="1">
              <a:lnSpc>
                <a:spcPct val="150000"/>
              </a:lnSpc>
            </a:pPr>
            <a:r>
              <a:rPr lang="en-US" sz="1400" b="1" dirty="0" smtClean="0">
                <a:latin typeface="Arial" pitchFamily="34" charset="0"/>
                <a:cs typeface="Arial" pitchFamily="34" charset="0"/>
              </a:rPr>
              <a:t>GSA </a:t>
            </a:r>
            <a:r>
              <a:rPr lang="en-US" sz="1400" b="1" dirty="0" err="1" smtClean="0">
                <a:latin typeface="Arial" pitchFamily="34" charset="0"/>
                <a:cs typeface="Arial" pitchFamily="34" charset="0"/>
              </a:rPr>
              <a:t>eBuy</a:t>
            </a:r>
            <a:r>
              <a:rPr lang="en-US" sz="1400" b="1" dirty="0" smtClean="0">
                <a:latin typeface="Arial" pitchFamily="34" charset="0"/>
                <a:cs typeface="Arial" pitchFamily="34" charset="0"/>
              </a:rPr>
              <a:t> </a:t>
            </a:r>
            <a:r>
              <a:rPr lang="en-US" sz="1400" b="1" u="sng" dirty="0" smtClean="0">
                <a:latin typeface="Arial" pitchFamily="34" charset="0"/>
                <a:cs typeface="Arial" pitchFamily="34" charset="0"/>
                <a:hlinkClick r:id="rId8"/>
              </a:rPr>
              <a:t>https://www.ebuy.gsa.gov/advgsa/advantage/ebuy/start/</a:t>
            </a:r>
            <a:endParaRPr lang="en-US" sz="1400" b="1" u="sng" dirty="0" smtClean="0">
              <a:latin typeface="Arial" pitchFamily="34" charset="0"/>
              <a:cs typeface="Arial" pitchFamily="34" charset="0"/>
            </a:endParaRPr>
          </a:p>
          <a:p>
            <a:pPr lvl="1" eaLnBrk="1" hangingPunct="1">
              <a:lnSpc>
                <a:spcPct val="150000"/>
              </a:lnSpc>
            </a:pPr>
            <a:r>
              <a:rPr lang="en-US" sz="1400" b="1" dirty="0" smtClean="0">
                <a:latin typeface="Arial" pitchFamily="34" charset="0"/>
                <a:cs typeface="Arial" pitchFamily="34" charset="0"/>
              </a:rPr>
              <a:t>Contractor Performance Assessment Reporting System (CPARS) </a:t>
            </a:r>
            <a:r>
              <a:rPr lang="en-US" sz="1400" b="1" dirty="0" smtClean="0">
                <a:latin typeface="Arial" pitchFamily="34" charset="0"/>
                <a:cs typeface="Arial" pitchFamily="34" charset="0"/>
                <a:hlinkClick r:id="rId9"/>
              </a:rPr>
              <a:t>http://www.cpars.gov</a:t>
            </a:r>
            <a:r>
              <a:rPr lang="en-US" sz="1400" b="1" dirty="0" smtClean="0">
                <a:latin typeface="Arial" pitchFamily="34" charset="0"/>
                <a:cs typeface="Arial" pitchFamily="34" charset="0"/>
              </a:rPr>
              <a:t> </a:t>
            </a:r>
          </a:p>
          <a:p>
            <a:pPr lvl="1" eaLnBrk="1" hangingPunct="1">
              <a:lnSpc>
                <a:spcPct val="150000"/>
              </a:lnSpc>
            </a:pPr>
            <a:r>
              <a:rPr lang="en-US" sz="1400" b="1" dirty="0" smtClean="0">
                <a:latin typeface="Arial" pitchFamily="34" charset="0"/>
                <a:cs typeface="Arial" pitchFamily="34" charset="0"/>
              </a:rPr>
              <a:t>Additional Business Resources: </a:t>
            </a:r>
            <a:r>
              <a:rPr lang="en-US" sz="1400" b="1" u="sng" dirty="0" smtClean="0">
                <a:latin typeface="Arial" pitchFamily="34" charset="0"/>
                <a:cs typeface="Arial" pitchFamily="34" charset="0"/>
                <a:hlinkClick r:id="rId10"/>
              </a:rPr>
              <a:t>http://www.va.gov/osdbu/index.asp</a:t>
            </a:r>
            <a:endParaRPr lang="en-US" sz="1400" b="1" u="sng" dirty="0" smtClean="0">
              <a:latin typeface="Arial" pitchFamily="34" charset="0"/>
              <a:cs typeface="Arial" pitchFamily="34" charset="0"/>
            </a:endParaRPr>
          </a:p>
          <a:p>
            <a:pPr lvl="1" eaLnBrk="1" hangingPunct="1">
              <a:lnSpc>
                <a:spcPct val="150000"/>
              </a:lnSpc>
            </a:pPr>
            <a:endParaRPr lang="en-US" sz="1600" b="1" u="sng" dirty="0" smtClean="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pPr marL="228600" indent="-228600" fontAlgn="auto">
              <a:spcBef>
                <a:spcPts val="0"/>
              </a:spcBef>
              <a:spcAft>
                <a:spcPts val="0"/>
              </a:spcAft>
              <a:defRPr/>
            </a:pPr>
            <a:fld id="{3B6F6045-1415-4422-8894-A50A92688D79}" type="slidenum">
              <a:rPr lang="en-US">
                <a:solidFill>
                  <a:schemeClr val="tx1">
                    <a:tint val="75000"/>
                  </a:schemeClr>
                </a:solidFill>
              </a:rPr>
              <a:pPr marL="228600" indent="-228600" fontAlgn="auto">
                <a:spcBef>
                  <a:spcPts val="0"/>
                </a:spcBef>
                <a:spcAft>
                  <a:spcPts val="0"/>
                </a:spcAft>
                <a:defRPr/>
              </a:pPr>
              <a:t>52</a:t>
            </a:fld>
            <a:endParaRPr lang="en-US" dirty="0">
              <a:solidFill>
                <a:schemeClr val="tx1">
                  <a:tint val="75000"/>
                </a:schemeClr>
              </a:solidFill>
            </a:endParaRPr>
          </a:p>
        </p:txBody>
      </p:sp>
      <p:pic>
        <p:nvPicPr>
          <p:cNvPr id="6" name="Picture 1" descr="VeteransAffairs-Seal.JPG"/>
          <p:cNvPicPr>
            <a:picLocks noChangeAspect="1" noChangeArrowheads="1"/>
          </p:cNvPicPr>
          <p:nvPr/>
        </p:nvPicPr>
        <p:blipFill>
          <a:blip r:embed="rId11" cstate="print"/>
          <a:srcRect/>
          <a:stretch>
            <a:fillRect/>
          </a:stretch>
        </p:blipFill>
        <p:spPr bwMode="auto">
          <a:xfrm>
            <a:off x="76200" y="228600"/>
            <a:ext cx="990600" cy="990600"/>
          </a:xfrm>
          <a:prstGeom prst="rect">
            <a:avLst/>
          </a:prstGeom>
          <a:noFill/>
          <a:ln w="9525">
            <a:noFill/>
            <a:miter lim="800000"/>
            <a:headEnd/>
            <a:tailEnd/>
          </a:ln>
        </p:spPr>
      </p:pic>
      <p:cxnSp>
        <p:nvCxnSpPr>
          <p:cNvPr id="7" name="Straight Connector 6"/>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Title 1"/>
          <p:cNvSpPr txBox="1">
            <a:spLocks/>
          </p:cNvSpPr>
          <p:nvPr/>
        </p:nvSpPr>
        <p:spPr bwMode="auto">
          <a:xfrm>
            <a:off x="228600" y="76200"/>
            <a:ext cx="86868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2"/>
                </a:solidFill>
                <a:effectLst/>
                <a:uLnTx/>
                <a:uFillTx/>
                <a:latin typeface="Arial Black" pitchFamily="34" charset="0"/>
                <a:ea typeface="+mj-ea"/>
                <a:cs typeface="Arial" pitchFamily="34" charset="0"/>
              </a:rPr>
              <a:t>Additional Information</a:t>
            </a:r>
            <a:endParaRPr kumimoji="0" lang="en-US" sz="3400" b="0" i="0" u="none" strike="noStrike" kern="1200" cap="none" spc="0" normalizeH="0" baseline="0" noProof="0" dirty="0">
              <a:ln>
                <a:noFill/>
              </a:ln>
              <a:solidFill>
                <a:schemeClr val="tx2"/>
              </a:solidFill>
              <a:effectLst/>
              <a:uLnTx/>
              <a:uFillTx/>
              <a:latin typeface="Arial Black" pitchFamily="34" charset="0"/>
              <a:ea typeface="+mj-ea"/>
              <a:cs typeface="Arial" pitchFamily="34" charset="0"/>
            </a:endParaRPr>
          </a:p>
        </p:txBody>
      </p:sp>
    </p:spTree>
    <p:extLst>
      <p:ext uri="{BB962C8B-B14F-4D97-AF65-F5344CB8AC3E}">
        <p14:creationId xmlns:p14="http://schemas.microsoft.com/office/powerpoint/2010/main" val="5777143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53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Questions</a:t>
            </a:r>
            <a:endParaRPr lang="en-US" i="1" dirty="0"/>
          </a:p>
        </p:txBody>
      </p:sp>
      <p:sp>
        <p:nvSpPr>
          <p:cNvPr id="11" name="Content Placeholder 10"/>
          <p:cNvSpPr>
            <a:spLocks noGrp="1"/>
          </p:cNvSpPr>
          <p:nvPr>
            <p:ph idx="1"/>
          </p:nvPr>
        </p:nvSpPr>
        <p:spPr>
          <a:xfrm>
            <a:off x="419100" y="2209800"/>
            <a:ext cx="8229600" cy="4525963"/>
          </a:xfrm>
        </p:spPr>
        <p:txBody>
          <a:bodyPr/>
          <a:lstStyle/>
          <a:p>
            <a:pPr marL="0" indent="0" algn="ctr">
              <a:buNone/>
            </a:pPr>
            <a:r>
              <a:rPr lang="en-US" sz="15000" b="1" dirty="0" smtClean="0"/>
              <a:t>?</a:t>
            </a:r>
          </a:p>
        </p:txBody>
      </p:sp>
      <p:pic>
        <p:nvPicPr>
          <p:cNvPr id="8195" name="Picture 3"/>
          <p:cNvPicPr>
            <a:picLocks noChangeAspect="1" noChangeArrowheads="1"/>
          </p:cNvPicPr>
          <p:nvPr/>
        </p:nvPicPr>
        <p:blipFill>
          <a:blip r:embed="rId4" cstate="print"/>
          <a:srcRect/>
          <a:stretch>
            <a:fillRect/>
          </a:stretch>
        </p:blipFill>
        <p:spPr bwMode="auto">
          <a:xfrm>
            <a:off x="533400" y="4419600"/>
            <a:ext cx="1450997" cy="2133600"/>
          </a:xfrm>
          <a:prstGeom prst="rect">
            <a:avLst/>
          </a:prstGeom>
          <a:noFill/>
          <a:ln w="9525">
            <a:noFill/>
            <a:miter lim="800000"/>
            <a:headEnd/>
            <a:tailEnd/>
          </a:ln>
        </p:spPr>
      </p:pic>
      <p:pic>
        <p:nvPicPr>
          <p:cNvPr id="8197" name="Picture 5" descr="image link to m.va.gov">
            <a:hlinkClick r:id="rId5" tooltip="link to m.va.gov"/>
          </p:cNvPr>
          <p:cNvPicPr>
            <a:picLocks noChangeAspect="1" noChangeArrowheads="1"/>
          </p:cNvPicPr>
          <p:nvPr/>
        </p:nvPicPr>
        <p:blipFill>
          <a:blip r:embed="rId6" cstate="print"/>
          <a:srcRect/>
          <a:stretch>
            <a:fillRect/>
          </a:stretch>
        </p:blipFill>
        <p:spPr bwMode="auto">
          <a:xfrm>
            <a:off x="2286000" y="4343400"/>
            <a:ext cx="831273" cy="1524002"/>
          </a:xfrm>
          <a:prstGeom prst="rect">
            <a:avLst/>
          </a:prstGeom>
          <a:noFill/>
        </p:spPr>
      </p:pic>
      <p:pic>
        <p:nvPicPr>
          <p:cNvPr id="8199" name="Picture 7" descr="Graduating Class of 2012 Cemetery Director Interns with senior leaders."/>
          <p:cNvPicPr>
            <a:picLocks noChangeAspect="1" noChangeArrowheads="1"/>
          </p:cNvPicPr>
          <p:nvPr/>
        </p:nvPicPr>
        <p:blipFill>
          <a:blip r:embed="rId7" cstate="print"/>
          <a:srcRect/>
          <a:stretch>
            <a:fillRect/>
          </a:stretch>
        </p:blipFill>
        <p:spPr bwMode="auto">
          <a:xfrm>
            <a:off x="4267200" y="4343400"/>
            <a:ext cx="3823855" cy="2103120"/>
          </a:xfrm>
          <a:prstGeom prst="rect">
            <a:avLst/>
          </a:prstGeom>
          <a:noFill/>
        </p:spPr>
      </p:pic>
      <p:pic>
        <p:nvPicPr>
          <p:cNvPr id="8201" name="Picture 9" descr="Joint Service Color Guard on the march."/>
          <p:cNvPicPr>
            <a:picLocks noChangeAspect="1" noChangeArrowheads="1"/>
          </p:cNvPicPr>
          <p:nvPr/>
        </p:nvPicPr>
        <p:blipFill>
          <a:blip r:embed="rId8" cstate="print"/>
          <a:srcRect/>
          <a:stretch>
            <a:fillRect/>
          </a:stretch>
        </p:blipFill>
        <p:spPr bwMode="auto">
          <a:xfrm>
            <a:off x="5181600" y="1905000"/>
            <a:ext cx="3602182" cy="1981200"/>
          </a:xfrm>
          <a:prstGeom prst="rect">
            <a:avLst/>
          </a:prstGeom>
          <a:noFill/>
        </p:spPr>
      </p:pic>
      <p:pic>
        <p:nvPicPr>
          <p:cNvPr id="8203" name="Picture 11" descr="151st Anniversary of National Cemeteries"/>
          <p:cNvPicPr>
            <a:picLocks noChangeAspect="1" noChangeArrowheads="1"/>
          </p:cNvPicPr>
          <p:nvPr/>
        </p:nvPicPr>
        <p:blipFill>
          <a:blip r:embed="rId9" cstate="print"/>
          <a:srcRect/>
          <a:stretch>
            <a:fillRect/>
          </a:stretch>
        </p:blipFill>
        <p:spPr bwMode="auto">
          <a:xfrm>
            <a:off x="228600" y="1752600"/>
            <a:ext cx="3809999" cy="2390775"/>
          </a:xfrm>
          <a:prstGeom prst="rect">
            <a:avLst/>
          </a:prstGeom>
          <a:noFill/>
        </p:spPr>
      </p:pic>
    </p:spTree>
    <p:extLst>
      <p:ext uri="{BB962C8B-B14F-4D97-AF65-F5344CB8AC3E}">
        <p14:creationId xmlns:p14="http://schemas.microsoft.com/office/powerpoint/2010/main" val="2191158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3"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2246769"/>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Chanel Bankston</a:t>
            </a:r>
            <a:r>
              <a:rPr lang="en-US" sz="2800" dirty="0">
                <a:solidFill>
                  <a:schemeClr val="tx2">
                    <a:lumMod val="75000"/>
                  </a:schemeClr>
                </a:solidFill>
                <a:latin typeface="Arial Black" pitchFamily="34" charset="0"/>
                <a:cs typeface="Arial" pitchFamily="34" charset="0"/>
              </a:rPr>
              <a:t>-</a:t>
            </a:r>
            <a:r>
              <a:rPr lang="en-US" sz="2800" dirty="0" smtClean="0">
                <a:solidFill>
                  <a:schemeClr val="tx2">
                    <a:lumMod val="75000"/>
                  </a:schemeClr>
                </a:solidFill>
                <a:latin typeface="Arial Black" pitchFamily="34" charset="0"/>
                <a:cs typeface="Arial" pitchFamily="34" charset="0"/>
              </a:rPr>
              <a:t>Carter</a:t>
            </a:r>
          </a:p>
          <a:p>
            <a:pPr algn="ctr"/>
            <a:r>
              <a:rPr lang="en-US" sz="2800" dirty="0" smtClean="0">
                <a:solidFill>
                  <a:schemeClr val="tx2">
                    <a:lumMod val="75000"/>
                  </a:schemeClr>
                </a:solidFill>
                <a:latin typeface="Arial Black" pitchFamily="34" charset="0"/>
                <a:cs typeface="Arial" pitchFamily="34" charset="0"/>
              </a:rPr>
              <a:t>Office of Small and Disadvantaged Business Utilization (OSDBU)</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6,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475997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55</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OSDBU Mission</a:t>
            </a:r>
            <a:endParaRPr lang="en-US" dirty="0"/>
          </a:p>
        </p:txBody>
      </p:sp>
      <p:sp>
        <p:nvSpPr>
          <p:cNvPr id="11" name="Content Placeholder 10"/>
          <p:cNvSpPr>
            <a:spLocks noGrp="1"/>
          </p:cNvSpPr>
          <p:nvPr>
            <p:ph idx="1"/>
          </p:nvPr>
        </p:nvSpPr>
        <p:spPr/>
        <p:txBody>
          <a:bodyPr/>
          <a:lstStyle/>
          <a:p>
            <a:pPr lvl="1">
              <a:buFont typeface="Arial" panose="020B0604020202020204" pitchFamily="34" charset="0"/>
              <a:buChar char="•"/>
            </a:pPr>
            <a:r>
              <a:rPr lang="en-US" sz="4800" dirty="0" smtClean="0"/>
              <a:t> </a:t>
            </a:r>
            <a:r>
              <a:rPr lang="en-US" sz="4000" dirty="0" smtClean="0">
                <a:latin typeface="Arial" panose="020B0604020202020204" pitchFamily="34" charset="0"/>
                <a:cs typeface="Arial" panose="020B0604020202020204" pitchFamily="34" charset="0"/>
              </a:rPr>
              <a:t>Expand access of small businesses, particularly VOSB to Federal procurement opportunities</a:t>
            </a:r>
          </a:p>
          <a:p>
            <a:pPr lvl="1">
              <a:buFont typeface="Arial" panose="020B0604020202020204" pitchFamily="34" charset="0"/>
              <a:buChar char="•"/>
            </a:pPr>
            <a:endParaRPr lang="en-US" sz="4000" dirty="0" smtClean="0">
              <a:latin typeface="Arial" panose="020B0604020202020204" pitchFamily="34" charset="0"/>
              <a:cs typeface="Arial" panose="020B0604020202020204" pitchFamily="34" charset="0"/>
            </a:endParaRPr>
          </a:p>
          <a:p>
            <a:pPr lvl="1">
              <a:buFont typeface="Arial" panose="020B0604020202020204" pitchFamily="34" charset="0"/>
              <a:buChar char="•"/>
            </a:pPr>
            <a:r>
              <a:rPr lang="en-US" sz="4000" dirty="0" smtClean="0">
                <a:latin typeface="Arial" panose="020B0604020202020204" pitchFamily="34" charset="0"/>
                <a:cs typeface="Arial" panose="020B0604020202020204" pitchFamily="34" charset="0"/>
              </a:rPr>
              <a:t> Promote </a:t>
            </a:r>
            <a:r>
              <a:rPr lang="en-US" sz="4000" dirty="0">
                <a:latin typeface="Arial" panose="020B0604020202020204" pitchFamily="34" charset="0"/>
                <a:cs typeface="Arial" panose="020B0604020202020204" pitchFamily="34" charset="0"/>
              </a:rPr>
              <a:t>Veteran employment</a:t>
            </a:r>
          </a:p>
          <a:p>
            <a:pPr lvl="1"/>
            <a:endParaRPr lang="en-US" dirty="0"/>
          </a:p>
          <a:p>
            <a:pPr lvl="1"/>
            <a:endParaRPr lang="en-US" dirty="0"/>
          </a:p>
        </p:txBody>
      </p:sp>
    </p:spTree>
    <p:extLst>
      <p:ext uri="{BB962C8B-B14F-4D97-AF65-F5344CB8AC3E}">
        <p14:creationId xmlns:p14="http://schemas.microsoft.com/office/powerpoint/2010/main" val="29785091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56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   Key Accomplishments for FY13</a:t>
            </a:r>
            <a:br>
              <a:rPr lang="en-US" dirty="0" smtClean="0"/>
            </a:br>
            <a:r>
              <a:rPr lang="en-US" sz="2000" i="1" dirty="0" smtClean="0"/>
              <a:t>(preliminary)</a:t>
            </a:r>
            <a:endParaRPr lang="en-US" sz="2000" i="1" dirty="0"/>
          </a:p>
        </p:txBody>
      </p:sp>
      <p:sp>
        <p:nvSpPr>
          <p:cNvPr id="11" name="Content Placeholder 10"/>
          <p:cNvSpPr>
            <a:spLocks noGrp="1"/>
          </p:cNvSpPr>
          <p:nvPr>
            <p:ph idx="1"/>
          </p:nvPr>
        </p:nvSpPr>
        <p:spPr/>
        <p:txBody>
          <a:bodyPr/>
          <a:lstStyle/>
          <a:p>
            <a:pPr lvl="1"/>
            <a:endParaRPr lang="en-US" dirty="0" smtClean="0"/>
          </a:p>
          <a:p>
            <a:pPr lvl="1"/>
            <a:endParaRPr lang="en-US" dirty="0"/>
          </a:p>
        </p:txBody>
      </p:sp>
      <p:graphicFrame>
        <p:nvGraphicFramePr>
          <p:cNvPr id="12" name="Content Placeholder 3"/>
          <p:cNvGraphicFramePr>
            <a:graphicFrameLocks/>
          </p:cNvGraphicFramePr>
          <p:nvPr>
            <p:extLst>
              <p:ext uri="{D42A27DB-BD31-4B8C-83A1-F6EECF244321}">
                <p14:modId xmlns:p14="http://schemas.microsoft.com/office/powerpoint/2010/main" val="3830128920"/>
              </p:ext>
            </p:extLst>
          </p:nvPr>
        </p:nvGraphicFramePr>
        <p:xfrm>
          <a:off x="723900" y="1600200"/>
          <a:ext cx="7696199" cy="5081745"/>
        </p:xfrm>
        <a:graphic>
          <a:graphicData uri="http://schemas.openxmlformats.org/drawingml/2006/table">
            <a:tbl>
              <a:tblPr firstRow="1" bandRow="1">
                <a:tableStyleId>{5C22544A-7EE6-4342-B048-85BDC9FD1C3A}</a:tableStyleId>
              </a:tblPr>
              <a:tblGrid>
                <a:gridCol w="2513044"/>
                <a:gridCol w="992154"/>
                <a:gridCol w="743743"/>
                <a:gridCol w="896082"/>
                <a:gridCol w="896082"/>
                <a:gridCol w="827547"/>
                <a:gridCol w="827547"/>
              </a:tblGrid>
              <a:tr h="454426">
                <a:tc>
                  <a:txBody>
                    <a:bodyPr/>
                    <a:lstStyle/>
                    <a:p>
                      <a:pPr algn="ctr"/>
                      <a:endParaRPr lang="en-US" sz="1200" dirty="0">
                        <a:solidFill>
                          <a:schemeClr val="tx1"/>
                        </a:solidFill>
                        <a:latin typeface="Arial" pitchFamily="34" charset="0"/>
                        <a:cs typeface="Arial" pitchFamily="34" charset="0"/>
                      </a:endParaRPr>
                    </a:p>
                  </a:txBody>
                  <a:tcPr>
                    <a:solidFill>
                      <a:schemeClr val="accent1"/>
                    </a:solidFill>
                  </a:tcPr>
                </a:tc>
                <a:tc>
                  <a:txBody>
                    <a:bodyPr/>
                    <a:lstStyle/>
                    <a:p>
                      <a:pPr algn="ctr"/>
                      <a:r>
                        <a:rPr lang="en-US" sz="1400" dirty="0" smtClean="0">
                          <a:latin typeface="Arial" pitchFamily="34" charset="0"/>
                          <a:cs typeface="Arial" pitchFamily="34" charset="0"/>
                        </a:rPr>
                        <a:t>Federal Goal</a:t>
                      </a:r>
                      <a:endParaRPr lang="en-US" sz="1400" dirty="0">
                        <a:solidFill>
                          <a:schemeClr val="tx1"/>
                        </a:solidFill>
                        <a:latin typeface="Arial" pitchFamily="34" charset="0"/>
                        <a:cs typeface="Arial" pitchFamily="34" charset="0"/>
                      </a:endParaRPr>
                    </a:p>
                  </a:txBody>
                  <a:tcPr anchor="ctr">
                    <a:solidFill>
                      <a:schemeClr val="accent1"/>
                    </a:solidFill>
                  </a:tcPr>
                </a:tc>
                <a:tc>
                  <a:txBody>
                    <a:bodyPr/>
                    <a:lstStyle/>
                    <a:p>
                      <a:pPr algn="ctr"/>
                      <a:r>
                        <a:rPr lang="en-US" sz="1400" dirty="0" smtClean="0">
                          <a:latin typeface="Arial" pitchFamily="34" charset="0"/>
                          <a:cs typeface="Arial" pitchFamily="34" charset="0"/>
                        </a:rPr>
                        <a:t>VA Goal</a:t>
                      </a:r>
                      <a:endParaRPr lang="en-US" sz="1400" dirty="0">
                        <a:solidFill>
                          <a:schemeClr val="tx1"/>
                        </a:solidFill>
                        <a:latin typeface="Arial" pitchFamily="34" charset="0"/>
                        <a:cs typeface="Arial" pitchFamily="34" charset="0"/>
                      </a:endParaRPr>
                    </a:p>
                  </a:txBody>
                  <a:tcPr anchor="ctr">
                    <a:solidFill>
                      <a:schemeClr val="accent1"/>
                    </a:solidFill>
                  </a:tcPr>
                </a:tc>
                <a:tc gridSpan="2">
                  <a:txBody>
                    <a:bodyPr/>
                    <a:lstStyle/>
                    <a:p>
                      <a:pPr algn="ctr"/>
                      <a:r>
                        <a:rPr lang="en-US" sz="1400" dirty="0" smtClean="0">
                          <a:latin typeface="Arial" pitchFamily="34" charset="0"/>
                          <a:cs typeface="Arial" pitchFamily="34" charset="0"/>
                        </a:rPr>
                        <a:t>VA percentage</a:t>
                      </a:r>
                      <a:endParaRPr lang="en-US" sz="1400" dirty="0">
                        <a:solidFill>
                          <a:schemeClr val="tx1"/>
                        </a:solidFill>
                        <a:latin typeface="Arial" pitchFamily="34" charset="0"/>
                        <a:cs typeface="Arial" pitchFamily="34" charset="0"/>
                      </a:endParaRPr>
                    </a:p>
                  </a:txBody>
                  <a:tcPr anchor="ctr">
                    <a:solidFill>
                      <a:schemeClr val="accent1"/>
                    </a:solidFill>
                  </a:tcPr>
                </a:tc>
                <a:tc hMerge="1">
                  <a:txBody>
                    <a:bodyPr/>
                    <a:lstStyle/>
                    <a:p>
                      <a:endParaRPr lang="en-US"/>
                    </a:p>
                  </a:txBody>
                  <a:tcPr/>
                </a:tc>
                <a:tc gridSpan="2">
                  <a:txBody>
                    <a:bodyPr/>
                    <a:lstStyle/>
                    <a:p>
                      <a:pPr algn="ctr"/>
                      <a:r>
                        <a:rPr lang="en-US" sz="1400" dirty="0" smtClean="0">
                          <a:latin typeface="Arial" pitchFamily="34" charset="0"/>
                          <a:cs typeface="Arial" pitchFamily="34" charset="0"/>
                        </a:rPr>
                        <a:t>VA dollars</a:t>
                      </a:r>
                    </a:p>
                    <a:p>
                      <a:pPr algn="ctr"/>
                      <a:r>
                        <a:rPr lang="en-US" sz="1400" dirty="0" smtClean="0">
                          <a:solidFill>
                            <a:schemeClr val="bg1"/>
                          </a:solidFill>
                          <a:latin typeface="Arial" pitchFamily="34" charset="0"/>
                          <a:cs typeface="Arial" pitchFamily="34" charset="0"/>
                        </a:rPr>
                        <a:t>(billions)</a:t>
                      </a:r>
                      <a:endParaRPr lang="en-US" sz="1400" dirty="0">
                        <a:solidFill>
                          <a:schemeClr val="bg1"/>
                        </a:solidFill>
                        <a:latin typeface="Arial" pitchFamily="34" charset="0"/>
                        <a:cs typeface="Arial" pitchFamily="34" charset="0"/>
                      </a:endParaRPr>
                    </a:p>
                  </a:txBody>
                  <a:tcPr anchor="ctr">
                    <a:solidFill>
                      <a:schemeClr val="accent1"/>
                    </a:solidFill>
                  </a:tcPr>
                </a:tc>
                <a:tc hMerge="1">
                  <a:txBody>
                    <a:bodyPr/>
                    <a:lstStyle/>
                    <a:p>
                      <a:endParaRPr lang="en-US"/>
                    </a:p>
                  </a:txBody>
                  <a:tcPr/>
                </a:tc>
              </a:tr>
              <a:tr h="572240">
                <a:tc>
                  <a:txBody>
                    <a:bodyPr/>
                    <a:lstStyle/>
                    <a:p>
                      <a:pPr algn="ctr"/>
                      <a:endParaRPr lang="en-US" sz="1200" dirty="0">
                        <a:solidFill>
                          <a:schemeClr val="tx1"/>
                        </a:solidFill>
                        <a:latin typeface="Arial" pitchFamily="34" charset="0"/>
                        <a:cs typeface="Arial" pitchFamily="34" charset="0"/>
                      </a:endParaRPr>
                    </a:p>
                  </a:txBody>
                  <a:tcPr>
                    <a:solidFill>
                      <a:schemeClr val="accent1">
                        <a:lumMod val="20000"/>
                        <a:lumOff val="80000"/>
                      </a:schemeClr>
                    </a:solidFill>
                  </a:tcPr>
                </a:tc>
                <a:tc>
                  <a:txBody>
                    <a:bodyPr/>
                    <a:lstStyle/>
                    <a:p>
                      <a:pPr algn="ctr"/>
                      <a:endParaRPr lang="en-US" sz="1200" dirty="0">
                        <a:solidFill>
                          <a:schemeClr val="tx1"/>
                        </a:solidFill>
                        <a:latin typeface="Arial" pitchFamily="34" charset="0"/>
                        <a:cs typeface="Arial" pitchFamily="34" charset="0"/>
                      </a:endParaRPr>
                    </a:p>
                  </a:txBody>
                  <a:tcPr>
                    <a:solidFill>
                      <a:schemeClr val="accent1">
                        <a:lumMod val="20000"/>
                        <a:lumOff val="80000"/>
                      </a:schemeClr>
                    </a:solidFill>
                  </a:tcPr>
                </a:tc>
                <a:tc>
                  <a:txBody>
                    <a:bodyPr/>
                    <a:lstStyle/>
                    <a:p>
                      <a:pPr algn="ctr"/>
                      <a:endParaRPr lang="en-US" sz="12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ctr"/>
                      <a:r>
                        <a:rPr lang="en-US" sz="1200" b="1" dirty="0" smtClean="0">
                          <a:solidFill>
                            <a:schemeClr val="tx1"/>
                          </a:solidFill>
                          <a:latin typeface="Arial" pitchFamily="34" charset="0"/>
                          <a:cs typeface="Arial" pitchFamily="34" charset="0"/>
                        </a:rPr>
                        <a:t>2012</a:t>
                      </a:r>
                      <a:endParaRPr lang="en-US" sz="1200" b="1"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ctr"/>
                      <a:r>
                        <a:rPr lang="en-US" sz="1200" b="1" dirty="0" smtClean="0">
                          <a:solidFill>
                            <a:schemeClr val="tx1"/>
                          </a:solidFill>
                          <a:latin typeface="Arial" pitchFamily="34" charset="0"/>
                          <a:cs typeface="Arial" pitchFamily="34" charset="0"/>
                        </a:rPr>
                        <a:t>2013</a:t>
                      </a:r>
                    </a:p>
                  </a:txBody>
                  <a:tcPr anchor="ctr">
                    <a:solidFill>
                      <a:schemeClr val="accent1">
                        <a:lumMod val="20000"/>
                        <a:lumOff val="80000"/>
                      </a:schemeClr>
                    </a:solidFill>
                  </a:tcPr>
                </a:tc>
                <a:tc>
                  <a:txBody>
                    <a:bodyPr/>
                    <a:lstStyle/>
                    <a:p>
                      <a:pPr algn="ctr"/>
                      <a:r>
                        <a:rPr lang="en-US" sz="1200" b="1" dirty="0" smtClean="0">
                          <a:solidFill>
                            <a:schemeClr val="tx1"/>
                          </a:solidFill>
                          <a:latin typeface="Arial" pitchFamily="34" charset="0"/>
                          <a:cs typeface="Arial" pitchFamily="34" charset="0"/>
                        </a:rPr>
                        <a:t>2012 </a:t>
                      </a:r>
                      <a:endParaRPr lang="en-US" sz="1000" b="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ctr"/>
                      <a:r>
                        <a:rPr lang="en-US" sz="1200" b="1" dirty="0" smtClean="0">
                          <a:solidFill>
                            <a:schemeClr val="tx1"/>
                          </a:solidFill>
                          <a:latin typeface="Arial" pitchFamily="34" charset="0"/>
                          <a:cs typeface="Arial" pitchFamily="34" charset="0"/>
                        </a:rPr>
                        <a:t>2013</a:t>
                      </a:r>
                      <a:endParaRPr lang="en-US" sz="1000" b="0" dirty="0">
                        <a:solidFill>
                          <a:schemeClr val="tx1"/>
                        </a:solidFill>
                        <a:latin typeface="Arial" pitchFamily="34" charset="0"/>
                        <a:cs typeface="Arial" pitchFamily="34" charset="0"/>
                      </a:endParaRPr>
                    </a:p>
                  </a:txBody>
                  <a:tcPr anchor="ctr">
                    <a:solidFill>
                      <a:schemeClr val="accent1">
                        <a:lumMod val="20000"/>
                        <a:lumOff val="80000"/>
                      </a:schemeClr>
                    </a:solidFill>
                  </a:tcPr>
                </a:tc>
              </a:tr>
              <a:tr h="433234">
                <a:tc>
                  <a:txBody>
                    <a:bodyPr/>
                    <a:lstStyle/>
                    <a:p>
                      <a:pPr algn="l"/>
                      <a:r>
                        <a:rPr lang="en-US" sz="1400" b="1" dirty="0" smtClean="0">
                          <a:latin typeface="Arial" pitchFamily="34" charset="0"/>
                          <a:cs typeface="Arial" pitchFamily="34" charset="0"/>
                        </a:rPr>
                        <a:t>All Small Business</a:t>
                      </a:r>
                      <a:endParaRPr lang="en-US" sz="1400" b="1"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23%</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34%</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35.0%</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36.1%</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$6.1</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$6.4 </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r>
              <a:tr h="433234">
                <a:tc>
                  <a:txBody>
                    <a:bodyPr/>
                    <a:lstStyle/>
                    <a:p>
                      <a:pPr algn="l"/>
                      <a:r>
                        <a:rPr lang="en-US" sz="1400" b="1" dirty="0" smtClean="0">
                          <a:latin typeface="Arial" pitchFamily="34" charset="0"/>
                          <a:cs typeface="Arial" pitchFamily="34" charset="0"/>
                        </a:rPr>
                        <a:t>SDVOSB</a:t>
                      </a:r>
                      <a:endParaRPr lang="en-US" sz="1400" b="1"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3%</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10%</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19.2%</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19.5%</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  $3.4</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$3.4</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r>
              <a:tr h="433234">
                <a:tc>
                  <a:txBody>
                    <a:bodyPr/>
                    <a:lstStyle/>
                    <a:p>
                      <a:pPr algn="l"/>
                      <a:r>
                        <a:rPr lang="en-US" sz="1400" b="1" dirty="0" smtClean="0">
                          <a:latin typeface="Arial" pitchFamily="34" charset="0"/>
                          <a:cs typeface="Arial" pitchFamily="34" charset="0"/>
                        </a:rPr>
                        <a:t>VOSB</a:t>
                      </a:r>
                      <a:endParaRPr lang="en-US" sz="1400" b="1"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N/A</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12%</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21.8%</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21.7%</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latin typeface="Arial" pitchFamily="34" charset="0"/>
                          <a:cs typeface="Arial" pitchFamily="34" charset="0"/>
                        </a:rPr>
                        <a:t>  $3.8</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$3.8</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r>
              <a:tr h="816566">
                <a:tc>
                  <a:txBody>
                    <a:bodyPr/>
                    <a:lstStyle/>
                    <a:p>
                      <a:pPr algn="l"/>
                      <a:r>
                        <a:rPr lang="en-US" sz="1400" b="1" dirty="0" smtClean="0">
                          <a:latin typeface="Arial" pitchFamily="34" charset="0"/>
                          <a:cs typeface="Arial" pitchFamily="34" charset="0"/>
                        </a:rPr>
                        <a:t>Small Disadvantaged Business (SDB) -includes</a:t>
                      </a:r>
                      <a:r>
                        <a:rPr lang="en-US" sz="1400" b="1" baseline="0" dirty="0" smtClean="0">
                          <a:latin typeface="Arial" pitchFamily="34" charset="0"/>
                          <a:cs typeface="Arial" pitchFamily="34" charset="0"/>
                        </a:rPr>
                        <a:t> 8(a)</a:t>
                      </a:r>
                      <a:endParaRPr lang="en-US" sz="1400" b="1"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5%</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5%</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7.9%</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8.0%</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$1.4</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$1.4</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r>
              <a:tr h="8165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itchFamily="34" charset="0"/>
                          <a:cs typeface="Arial" pitchFamily="34" charset="0"/>
                        </a:rPr>
                        <a:t>Women-Owned Small Business (WOSB)</a:t>
                      </a:r>
                    </a:p>
                    <a:p>
                      <a:pPr algn="l"/>
                      <a:endParaRPr lang="en-US" sz="1400" b="1"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5%</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5%</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3.3%</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3.4%</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$0.6</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$0.6</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r>
              <a:tr h="1058511">
                <a:tc>
                  <a:txBody>
                    <a:bodyPr/>
                    <a:lstStyle/>
                    <a:p>
                      <a:pPr algn="l"/>
                      <a:r>
                        <a:rPr lang="en-US" sz="1400" b="1" dirty="0" smtClean="0">
                          <a:latin typeface="Arial" pitchFamily="34" charset="0"/>
                          <a:cs typeface="Arial" pitchFamily="34" charset="0"/>
                        </a:rPr>
                        <a:t>Historically Underutilized</a:t>
                      </a:r>
                      <a:r>
                        <a:rPr lang="en-US" sz="1400" b="1" baseline="0" dirty="0" smtClean="0">
                          <a:latin typeface="Arial" pitchFamily="34" charset="0"/>
                          <a:cs typeface="Arial" pitchFamily="34" charset="0"/>
                        </a:rPr>
                        <a:t> Business Zone </a:t>
                      </a:r>
                      <a:r>
                        <a:rPr lang="en-US" sz="1400" b="1" dirty="0" smtClean="0">
                          <a:latin typeface="Arial" pitchFamily="34" charset="0"/>
                          <a:cs typeface="Arial" pitchFamily="34" charset="0"/>
                        </a:rPr>
                        <a:t>(HUBZone)</a:t>
                      </a:r>
                      <a:endParaRPr lang="en-US" sz="1400" b="1"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3%</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3%</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1.7%</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1.7%</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c>
                  <a:txBody>
                    <a:bodyPr/>
                    <a:lstStyle/>
                    <a:p>
                      <a:pPr algn="r"/>
                      <a:r>
                        <a:rPr lang="en-US" sz="1400" dirty="0" smtClean="0">
                          <a:solidFill>
                            <a:schemeClr val="tx1"/>
                          </a:solidFill>
                          <a:latin typeface="Arial" pitchFamily="34" charset="0"/>
                          <a:cs typeface="Arial" pitchFamily="34" charset="0"/>
                        </a:rPr>
                        <a:t>$0.3</a:t>
                      </a:r>
                      <a:endParaRPr lang="en-US" sz="1400" dirty="0">
                        <a:solidFill>
                          <a:schemeClr val="tx1"/>
                        </a:solidFill>
                        <a:latin typeface="Arial" pitchFamily="34" charset="0"/>
                        <a:cs typeface="Arial" pitchFamily="34" charset="0"/>
                      </a:endParaRPr>
                    </a:p>
                  </a:txBody>
                  <a:tcPr anchor="ctr">
                    <a:solidFill>
                      <a:schemeClr val="bg1">
                        <a:lumMod val="95000"/>
                      </a:schemeClr>
                    </a:solidFill>
                  </a:tcPr>
                </a:tc>
                <a:tc>
                  <a:txBody>
                    <a:bodyPr/>
                    <a:lstStyle/>
                    <a:p>
                      <a:pPr algn="r"/>
                      <a:r>
                        <a:rPr lang="en-US" sz="1400" dirty="0" smtClean="0">
                          <a:solidFill>
                            <a:schemeClr val="tx1"/>
                          </a:solidFill>
                          <a:latin typeface="Arial" pitchFamily="34" charset="0"/>
                          <a:cs typeface="Arial" pitchFamily="34" charset="0"/>
                        </a:rPr>
                        <a:t>$0.3</a:t>
                      </a:r>
                      <a:endParaRPr lang="en-US" sz="1400" dirty="0">
                        <a:solidFill>
                          <a:schemeClr val="tx1"/>
                        </a:solidFill>
                        <a:latin typeface="Arial" pitchFamily="34" charset="0"/>
                        <a:cs typeface="Arial" pitchFamily="34" charset="0"/>
                      </a:endParaRPr>
                    </a:p>
                  </a:txBody>
                  <a:tcPr anchor="ctr">
                    <a:solidFill>
                      <a:schemeClr val="accent1">
                        <a:lumMod val="20000"/>
                        <a:lumOff val="80000"/>
                      </a:schemeClr>
                    </a:solidFill>
                  </a:tcPr>
                </a:tc>
              </a:tr>
            </a:tbl>
          </a:graphicData>
        </a:graphic>
      </p:graphicFrame>
    </p:spTree>
    <p:extLst>
      <p:ext uri="{BB962C8B-B14F-4D97-AF65-F5344CB8AC3E}">
        <p14:creationId xmlns:p14="http://schemas.microsoft.com/office/powerpoint/2010/main" val="38880872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57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457200" y="134257"/>
            <a:ext cx="8229600" cy="1143000"/>
          </a:xfrm>
        </p:spPr>
        <p:txBody>
          <a:bodyPr/>
          <a:lstStyle/>
          <a:p>
            <a:r>
              <a:rPr lang="en-US" dirty="0" smtClean="0"/>
              <a:t>   </a:t>
            </a:r>
            <a:r>
              <a:rPr lang="en-US" sz="3200" dirty="0" smtClean="0"/>
              <a:t/>
            </a:r>
            <a:br>
              <a:rPr lang="en-US" sz="3200" dirty="0" smtClean="0"/>
            </a:br>
            <a:r>
              <a:rPr lang="en-US" sz="3200" dirty="0"/>
              <a:t> </a:t>
            </a:r>
            <a:r>
              <a:rPr lang="en-US" sz="3200" dirty="0" smtClean="0"/>
              <a:t>Key </a:t>
            </a:r>
            <a:r>
              <a:rPr lang="en-US" sz="3200" dirty="0"/>
              <a:t>Focus/Initiatives for </a:t>
            </a:r>
            <a:r>
              <a:rPr lang="en-US" sz="3200" dirty="0" smtClean="0"/>
              <a:t>FY14</a:t>
            </a:r>
            <a:br>
              <a:rPr lang="en-US" sz="3200" dirty="0" smtClean="0"/>
            </a:br>
            <a:r>
              <a:rPr lang="en-US" sz="3200" dirty="0">
                <a:latin typeface="Arial" panose="020B0604020202020204" pitchFamily="34" charset="0"/>
                <a:cs typeface="Arial" panose="020B0604020202020204" pitchFamily="34" charset="0"/>
              </a:rPr>
              <a:t>Expanded Direct Connect Program</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dirty="0"/>
              <a:t/>
            </a:r>
            <a:br>
              <a:rPr lang="en-US" dirty="0"/>
            </a:br>
            <a:endParaRPr lang="en-US" dirty="0"/>
          </a:p>
        </p:txBody>
      </p:sp>
      <p:sp>
        <p:nvSpPr>
          <p:cNvPr id="11" name="Content Placeholder 10"/>
          <p:cNvSpPr>
            <a:spLocks noGrp="1"/>
          </p:cNvSpPr>
          <p:nvPr>
            <p:ph idx="1"/>
          </p:nvPr>
        </p:nvSpPr>
        <p:spPr/>
        <p:txBody>
          <a:bodyPr/>
          <a:lstStyle/>
          <a:p>
            <a:r>
              <a:rPr lang="en-US" sz="2400" dirty="0" smtClean="0">
                <a:latin typeface="Arial" panose="020B0604020202020204" pitchFamily="34" charset="0"/>
                <a:cs typeface="Arial" panose="020B0604020202020204" pitchFamily="34" charset="0"/>
              </a:rPr>
              <a:t>National </a:t>
            </a:r>
            <a:r>
              <a:rPr lang="en-US" sz="2400" dirty="0">
                <a:latin typeface="Arial" panose="020B0604020202020204" pitchFamily="34" charset="0"/>
                <a:cs typeface="Arial" panose="020B0604020202020204" pitchFamily="34" charset="0"/>
              </a:rPr>
              <a:t>Veterans Small Business Collaboration </a:t>
            </a:r>
          </a:p>
          <a:p>
            <a:r>
              <a:rPr lang="en-US" sz="2400" dirty="0">
                <a:latin typeface="Arial" panose="020B0604020202020204" pitchFamily="34" charset="0"/>
                <a:cs typeface="Arial" panose="020B0604020202020204" pitchFamily="34" charset="0"/>
              </a:rPr>
              <a:t>Local Opportunity Showcases</a:t>
            </a:r>
          </a:p>
          <a:p>
            <a:r>
              <a:rPr lang="en-US" sz="2400" dirty="0">
                <a:latin typeface="Arial" panose="020B0604020202020204" pitchFamily="34" charset="0"/>
                <a:cs typeface="Arial" panose="020B0604020202020204" pitchFamily="34" charset="0"/>
              </a:rPr>
              <a:t>State-wide events</a:t>
            </a:r>
          </a:p>
          <a:p>
            <a:r>
              <a:rPr lang="en-US" sz="2400" dirty="0">
                <a:latin typeface="Arial" panose="020B0604020202020204" pitchFamily="34" charset="0"/>
                <a:cs typeface="Arial" panose="020B0604020202020204" pitchFamily="34" charset="0"/>
              </a:rPr>
              <a:t>Commercial Connect</a:t>
            </a:r>
          </a:p>
          <a:p>
            <a:pPr marL="0" indent="0">
              <a:buNone/>
            </a:pPr>
            <a:r>
              <a:rPr lang="en-US" sz="2200" dirty="0" smtClean="0"/>
              <a:t>	</a:t>
            </a:r>
            <a:endParaRPr lang="en-US" sz="2200" dirty="0"/>
          </a:p>
        </p:txBody>
      </p:sp>
    </p:spTree>
    <p:extLst>
      <p:ext uri="{BB962C8B-B14F-4D97-AF65-F5344CB8AC3E}">
        <p14:creationId xmlns:p14="http://schemas.microsoft.com/office/powerpoint/2010/main" val="2851860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58</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457200" y="152400"/>
            <a:ext cx="8229600" cy="1143000"/>
          </a:xfrm>
        </p:spPr>
        <p:txBody>
          <a:bodyPr/>
          <a:lstStyle/>
          <a:p>
            <a:r>
              <a:rPr lang="en-US" dirty="0" smtClean="0"/>
              <a:t>   </a:t>
            </a:r>
            <a:br>
              <a:rPr lang="en-US" dirty="0" smtClean="0"/>
            </a:br>
            <a:r>
              <a:rPr lang="en-US" dirty="0"/>
              <a:t> </a:t>
            </a:r>
            <a:r>
              <a:rPr lang="en-US" sz="3200" dirty="0" smtClean="0"/>
              <a:t>Key </a:t>
            </a:r>
            <a:r>
              <a:rPr lang="en-US" sz="3200" dirty="0"/>
              <a:t>Focus/Initiatives for </a:t>
            </a:r>
            <a:r>
              <a:rPr lang="en-US" sz="3200" dirty="0" smtClean="0"/>
              <a:t>FY14 </a:t>
            </a:r>
            <a:r>
              <a:rPr lang="en-US" sz="3200" dirty="0">
                <a:latin typeface="Arial" panose="020B0604020202020204" pitchFamily="34" charset="0"/>
                <a:cs typeface="Arial" panose="020B0604020202020204" pitchFamily="34" charset="0"/>
              </a:rPr>
              <a:t>Verification</a:t>
            </a:r>
            <a:r>
              <a:rPr lang="en-US" sz="3600" dirty="0">
                <a:latin typeface="Arial" panose="020B0604020202020204" pitchFamily="34" charset="0"/>
                <a:cs typeface="Arial" panose="020B0604020202020204" pitchFamily="34" charset="0"/>
              </a:rPr>
              <a:t/>
            </a:r>
            <a:br>
              <a:rPr lang="en-US" sz="3600" dirty="0">
                <a:latin typeface="Arial" panose="020B0604020202020204" pitchFamily="34" charset="0"/>
                <a:cs typeface="Arial" panose="020B0604020202020204" pitchFamily="34" charset="0"/>
              </a:rPr>
            </a:br>
            <a:r>
              <a:rPr lang="en-US" dirty="0"/>
              <a:t/>
            </a:r>
            <a:br>
              <a:rPr lang="en-US" dirty="0"/>
            </a:br>
            <a:endParaRPr lang="en-US" dirty="0"/>
          </a:p>
        </p:txBody>
      </p:sp>
      <p:sp>
        <p:nvSpPr>
          <p:cNvPr id="11" name="Content Placeholder 10"/>
          <p:cNvSpPr>
            <a:spLocks noGrp="1"/>
          </p:cNvSpPr>
          <p:nvPr>
            <p:ph idx="1"/>
          </p:nvPr>
        </p:nvSpPr>
        <p:spPr/>
        <p:txBody>
          <a:bodyPr/>
          <a:lstStyle/>
          <a:p>
            <a:r>
              <a:rPr lang="en-US" sz="2400" dirty="0" smtClean="0"/>
              <a:t>Average </a:t>
            </a:r>
            <a:r>
              <a:rPr lang="en-US" sz="2400" dirty="0"/>
              <a:t>time to Determination:</a:t>
            </a:r>
          </a:p>
          <a:p>
            <a:pPr lvl="1"/>
            <a:r>
              <a:rPr lang="en-US" sz="2000" dirty="0"/>
              <a:t>Initial Application: 32 Days</a:t>
            </a:r>
          </a:p>
          <a:p>
            <a:pPr lvl="1"/>
            <a:r>
              <a:rPr lang="en-US" sz="2000" dirty="0"/>
              <a:t>Request for Reconsideration: 40 Days</a:t>
            </a:r>
          </a:p>
          <a:p>
            <a:r>
              <a:rPr lang="en-US" sz="2400" dirty="0"/>
              <a:t>Percent of applications processed within targets:</a:t>
            </a:r>
          </a:p>
          <a:p>
            <a:pPr lvl="1"/>
            <a:r>
              <a:rPr lang="en-US" sz="2000" dirty="0"/>
              <a:t>Initial: 100%</a:t>
            </a:r>
          </a:p>
          <a:p>
            <a:pPr lvl="1"/>
            <a:r>
              <a:rPr lang="en-US" sz="2000" dirty="0"/>
              <a:t>Request for Reconsideration: 100%</a:t>
            </a:r>
          </a:p>
          <a:p>
            <a:r>
              <a:rPr lang="en-US" sz="2400" dirty="0"/>
              <a:t>Percent of Initial Approvals: 92%</a:t>
            </a:r>
          </a:p>
          <a:p>
            <a:r>
              <a:rPr lang="en-US" sz="2400" dirty="0"/>
              <a:t>Percent Compliant on Post Verification Audits: </a:t>
            </a:r>
            <a:r>
              <a:rPr lang="en-US" sz="2400" dirty="0" smtClean="0"/>
              <a:t>96%</a:t>
            </a:r>
            <a:endParaRPr lang="en-US" sz="2400" dirty="0"/>
          </a:p>
          <a:p>
            <a:pPr marL="0" indent="0">
              <a:buNone/>
            </a:pPr>
            <a:endParaRPr lang="en-US" sz="2200" dirty="0" smtClean="0">
              <a:latin typeface="Arial" panose="020B0604020202020204" pitchFamily="34" charset="0"/>
              <a:cs typeface="Arial" panose="020B0604020202020204" pitchFamily="34" charset="0"/>
            </a:endParaRPr>
          </a:p>
          <a:p>
            <a:endParaRPr lang="en-US" sz="2200" dirty="0" smtClean="0">
              <a:latin typeface="Arial" panose="020B0604020202020204" pitchFamily="34" charset="0"/>
              <a:cs typeface="Arial" panose="020B0604020202020204" pitchFamily="34" charset="0"/>
            </a:endParaRPr>
          </a:p>
          <a:p>
            <a:pPr marL="0" indent="0">
              <a:buNone/>
            </a:pPr>
            <a:r>
              <a:rPr lang="en-US" sz="2200" dirty="0" smtClean="0"/>
              <a:t>	</a:t>
            </a:r>
            <a:endParaRPr lang="en-US" sz="2200" dirty="0"/>
          </a:p>
        </p:txBody>
      </p:sp>
    </p:spTree>
    <p:extLst>
      <p:ext uri="{BB962C8B-B14F-4D97-AF65-F5344CB8AC3E}">
        <p14:creationId xmlns:p14="http://schemas.microsoft.com/office/powerpoint/2010/main" val="31963509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59</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   </a:t>
            </a:r>
            <a:br>
              <a:rPr lang="en-US" dirty="0" smtClean="0"/>
            </a:br>
            <a:r>
              <a:rPr lang="en-US" dirty="0"/>
              <a:t> </a:t>
            </a:r>
            <a:r>
              <a:rPr lang="en-US" dirty="0" smtClean="0"/>
              <a:t>Key </a:t>
            </a:r>
            <a:r>
              <a:rPr lang="en-US" dirty="0"/>
              <a:t>Focus/Initiatives for FY14</a:t>
            </a:r>
            <a:br>
              <a:rPr lang="en-US" dirty="0"/>
            </a:br>
            <a:endParaRPr lang="en-US" dirty="0"/>
          </a:p>
        </p:txBody>
      </p:sp>
      <p:sp>
        <p:nvSpPr>
          <p:cNvPr id="11" name="Content Placeholder 10"/>
          <p:cNvSpPr>
            <a:spLocks noGrp="1"/>
          </p:cNvSpPr>
          <p:nvPr>
            <p:ph idx="1"/>
          </p:nvPr>
        </p:nvSpPr>
        <p:spPr/>
        <p:txBody>
          <a:bodyPr/>
          <a:lstStyle/>
          <a:p>
            <a:r>
              <a:rPr lang="en-US" sz="2200" dirty="0" smtClean="0">
                <a:latin typeface="Arial" panose="020B0604020202020204" pitchFamily="34" charset="0"/>
                <a:cs typeface="Arial" panose="020B0604020202020204" pitchFamily="34" charset="0"/>
              </a:rPr>
              <a:t>Expanded Procurement Review Program </a:t>
            </a:r>
          </a:p>
          <a:p>
            <a:r>
              <a:rPr lang="en-US" sz="2200" dirty="0" smtClean="0">
                <a:latin typeface="Arial" panose="020B0604020202020204" pitchFamily="34" charset="0"/>
                <a:cs typeface="Arial" panose="020B0604020202020204" pitchFamily="34" charset="0"/>
              </a:rPr>
              <a:t>Vendor Research/Matchmaking Platform</a:t>
            </a:r>
          </a:p>
          <a:p>
            <a:r>
              <a:rPr lang="en-US" sz="2200" dirty="0" smtClean="0">
                <a:latin typeface="Arial" panose="020B0604020202020204" pitchFamily="34" charset="0"/>
                <a:cs typeface="Arial" panose="020B0604020202020204" pitchFamily="34" charset="0"/>
              </a:rPr>
              <a:t>RFI Support</a:t>
            </a:r>
          </a:p>
          <a:p>
            <a:r>
              <a:rPr lang="en-US" sz="2200" dirty="0" smtClean="0">
                <a:latin typeface="Arial" panose="020B0604020202020204" pitchFamily="34" charset="0"/>
                <a:cs typeface="Arial" panose="020B0604020202020204" pitchFamily="34" charset="0"/>
              </a:rPr>
              <a:t>Subcontracting Monitoring Program</a:t>
            </a:r>
          </a:p>
          <a:p>
            <a:pPr marL="0" indent="0">
              <a:buNone/>
            </a:pPr>
            <a:r>
              <a:rPr lang="en-US" sz="2200" dirty="0" smtClean="0"/>
              <a:t>	</a:t>
            </a:r>
            <a:endParaRPr lang="en-US" sz="2200" dirty="0"/>
          </a:p>
        </p:txBody>
      </p:sp>
    </p:spTree>
    <p:extLst>
      <p:ext uri="{BB962C8B-B14F-4D97-AF65-F5344CB8AC3E}">
        <p14:creationId xmlns:p14="http://schemas.microsoft.com/office/powerpoint/2010/main" val="14031675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3" name="Footer Placeholder 2"/>
          <p:cNvSpPr>
            <a:spLocks noGrp="1"/>
          </p:cNvSpPr>
          <p:nvPr>
            <p:ph type="ftr" sz="quarter" idx="11"/>
          </p:nvPr>
        </p:nvSpPr>
        <p:spPr/>
        <p:txBody>
          <a:bodyPr/>
          <a:lstStyle/>
          <a:p>
            <a:pPr>
              <a:defRPr/>
            </a:pPr>
            <a:r>
              <a:rPr lang="en-US" smtClean="0"/>
              <a:t>OPP ePMO</a:t>
            </a:r>
            <a:endParaRPr lang="en-US" dirty="0"/>
          </a:p>
        </p:txBody>
      </p: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pic>
        <p:nvPicPr>
          <p:cNvPr id="1029" name="Picture 5" descr="http://www.photographyblogger.net/wp-content/uploads/2011/06/rocket19.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532342"/>
            <a:ext cx="4267200" cy="43445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rot="16200000">
            <a:off x="-1135681" y="3411951"/>
            <a:ext cx="4908782" cy="923330"/>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7" name="Rectangle 16"/>
          <p:cNvSpPr/>
          <p:nvPr/>
        </p:nvSpPr>
        <p:spPr>
          <a:xfrm>
            <a:off x="1981200" y="262235"/>
            <a:ext cx="4908782" cy="923330"/>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8" name="Rectangle 17"/>
          <p:cNvSpPr/>
          <p:nvPr/>
        </p:nvSpPr>
        <p:spPr>
          <a:xfrm rot="5400000">
            <a:off x="5322474" y="3564351"/>
            <a:ext cx="4908782" cy="923330"/>
          </a:xfrm>
          <a:prstGeom prst="rect">
            <a:avLst/>
          </a:prstGeom>
          <a:noFill/>
        </p:spPr>
        <p:txBody>
          <a:bodyPr wrap="squar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Integration</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00651871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60</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Questions</a:t>
            </a:r>
            <a:endParaRPr lang="en-US" i="1" dirty="0"/>
          </a:p>
        </p:txBody>
      </p:sp>
      <p:sp>
        <p:nvSpPr>
          <p:cNvPr id="11" name="Content Placeholder 10"/>
          <p:cNvSpPr>
            <a:spLocks noGrp="1"/>
          </p:cNvSpPr>
          <p:nvPr>
            <p:ph idx="1"/>
          </p:nvPr>
        </p:nvSpPr>
        <p:spPr>
          <a:xfrm>
            <a:off x="419100" y="2209800"/>
            <a:ext cx="8229600" cy="4525963"/>
          </a:xfrm>
        </p:spPr>
        <p:txBody>
          <a:bodyPr/>
          <a:lstStyle/>
          <a:p>
            <a:pPr marL="0" indent="0" algn="ctr">
              <a:buNone/>
            </a:pPr>
            <a:r>
              <a:rPr lang="en-US" sz="15000" b="1" dirty="0" smtClean="0"/>
              <a:t>?</a:t>
            </a:r>
          </a:p>
        </p:txBody>
      </p:sp>
    </p:spTree>
    <p:extLst>
      <p:ext uri="{BB962C8B-B14F-4D97-AF65-F5344CB8AC3E}">
        <p14:creationId xmlns:p14="http://schemas.microsoft.com/office/powerpoint/2010/main" val="2993889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BREAK</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384995"/>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5937930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815882"/>
          </a:xfrm>
          <a:prstGeom prst="rect">
            <a:avLst/>
          </a:prstGeom>
          <a:noFill/>
        </p:spPr>
        <p:txBody>
          <a:bodyPr wrap="square" rtlCol="0">
            <a:spAutoFit/>
          </a:bodyPr>
          <a:lstStyle/>
          <a:p>
            <a:pPr algn="ctr"/>
            <a:r>
              <a:rPr lang="en-US" sz="2800" i="1" dirty="0" smtClean="0">
                <a:solidFill>
                  <a:schemeClr val="tx2">
                    <a:lumMod val="75000"/>
                  </a:schemeClr>
                </a:solidFill>
                <a:latin typeface="Arial Black" pitchFamily="34" charset="0"/>
                <a:cs typeface="Arial" pitchFamily="34" charset="0"/>
              </a:rPr>
              <a:t>PDUSB Danny Pummill</a:t>
            </a:r>
          </a:p>
          <a:p>
            <a:pPr algn="ctr"/>
            <a:r>
              <a:rPr lang="en-US" sz="2800" i="1" dirty="0" smtClean="0">
                <a:solidFill>
                  <a:schemeClr val="tx2">
                    <a:lumMod val="75000"/>
                  </a:schemeClr>
                </a:solidFill>
                <a:latin typeface="Arial Black" pitchFamily="34" charset="0"/>
                <a:cs typeface="Arial" pitchFamily="34" charset="0"/>
              </a:rPr>
              <a:t>Veterans Benefits Administration</a:t>
            </a: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6,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3458582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pPr lvl="1"/>
            <a:r>
              <a:rPr lang="en-US" dirty="0" smtClean="0"/>
              <a:t>Background/Bio</a:t>
            </a:r>
            <a:endParaRPr lang="en-US" dirty="0"/>
          </a:p>
          <a:p>
            <a:pPr lvl="1"/>
            <a:r>
              <a:rPr lang="en-US" dirty="0" smtClean="0"/>
              <a:t>Major Program(s) Summary</a:t>
            </a:r>
          </a:p>
          <a:p>
            <a:pPr lvl="1"/>
            <a:r>
              <a:rPr lang="en-US" dirty="0" smtClean="0"/>
              <a:t>Upcoming Acquisition/Opportunities</a:t>
            </a:r>
          </a:p>
          <a:p>
            <a:pPr lvl="1"/>
            <a:r>
              <a:rPr lang="en-US" dirty="0" smtClean="0"/>
              <a:t>Questions</a:t>
            </a:r>
          </a:p>
          <a:p>
            <a:pPr lvl="1"/>
            <a:endParaRPr lang="en-US" dirty="0"/>
          </a:p>
        </p:txBody>
      </p:sp>
    </p:spTree>
    <p:extLst>
      <p:ext uri="{BB962C8B-B14F-4D97-AF65-F5344CB8AC3E}">
        <p14:creationId xmlns:p14="http://schemas.microsoft.com/office/powerpoint/2010/main" val="2825346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64</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Background/Bio</a:t>
            </a:r>
            <a:endParaRPr lang="en-US" dirty="0"/>
          </a:p>
        </p:txBody>
      </p:sp>
      <p:sp>
        <p:nvSpPr>
          <p:cNvPr id="11" name="Content Placeholder 10"/>
          <p:cNvSpPr>
            <a:spLocks noGrp="1"/>
          </p:cNvSpPr>
          <p:nvPr>
            <p:ph idx="1"/>
          </p:nvPr>
        </p:nvSpPr>
        <p:spPr/>
        <p:txBody>
          <a:bodyPr/>
          <a:lstStyle/>
          <a:p>
            <a:pPr>
              <a:buNone/>
            </a:pPr>
            <a:r>
              <a:rPr lang="en-US" sz="2800" dirty="0" smtClean="0"/>
              <a:t>Who am I?</a:t>
            </a:r>
          </a:p>
          <a:p>
            <a:pPr lvl="1"/>
            <a:r>
              <a:rPr lang="en-US" sz="2400" dirty="0" smtClean="0"/>
              <a:t>Principal Deputy Under Secretary of Benefits</a:t>
            </a:r>
          </a:p>
          <a:p>
            <a:pPr lvl="1"/>
            <a:r>
              <a:rPr lang="en-US" sz="2400" dirty="0" smtClean="0"/>
              <a:t>Administer programs that deliver more than </a:t>
            </a:r>
            <a:r>
              <a:rPr lang="en-US" sz="2400" b="1" dirty="0" smtClean="0"/>
              <a:t>$84 billion</a:t>
            </a:r>
            <a:r>
              <a:rPr lang="en-US" sz="2400" dirty="0" smtClean="0"/>
              <a:t> (FY14) in benefits for Veterans in:</a:t>
            </a:r>
          </a:p>
          <a:p>
            <a:pPr lvl="1"/>
            <a:endParaRPr lang="en-US" sz="2400" dirty="0" smtClean="0"/>
          </a:p>
          <a:p>
            <a:pPr lvl="1"/>
            <a:endParaRPr lang="en-US" sz="2400" dirty="0"/>
          </a:p>
          <a:p>
            <a:pPr lvl="1"/>
            <a:endParaRPr lang="en-US" sz="2400" dirty="0" smtClean="0"/>
          </a:p>
          <a:p>
            <a:pPr marL="457200" lvl="1" indent="0">
              <a:buNone/>
            </a:pPr>
            <a:endParaRPr lang="en-US" sz="2000" dirty="0"/>
          </a:p>
          <a:p>
            <a:pPr lvl="1"/>
            <a:endParaRPr lang="en-US" sz="2400" dirty="0" smtClean="0"/>
          </a:p>
          <a:p>
            <a:pPr lvl="1"/>
            <a:r>
              <a:rPr lang="en-US" sz="2400" dirty="0" smtClean="0"/>
              <a:t>Programs are managed with an annual budget of </a:t>
            </a:r>
            <a:r>
              <a:rPr lang="en-US" sz="2400" b="1" dirty="0" smtClean="0"/>
              <a:t>$2.9 billion </a:t>
            </a:r>
            <a:r>
              <a:rPr lang="en-US" sz="2400" dirty="0" smtClean="0"/>
              <a:t>through nationwide network of </a:t>
            </a:r>
            <a:r>
              <a:rPr lang="en-US" sz="2400" b="1" dirty="0" smtClean="0"/>
              <a:t>56 regional offices</a:t>
            </a:r>
          </a:p>
        </p:txBody>
      </p:sp>
      <p:graphicFrame>
        <p:nvGraphicFramePr>
          <p:cNvPr id="2" name="Table 1"/>
          <p:cNvGraphicFramePr>
            <a:graphicFrameLocks noGrp="1"/>
          </p:cNvGraphicFramePr>
          <p:nvPr>
            <p:extLst>
              <p:ext uri="{D42A27DB-BD31-4B8C-83A1-F6EECF244321}">
                <p14:modId xmlns:p14="http://schemas.microsoft.com/office/powerpoint/2010/main" val="3373032147"/>
              </p:ext>
            </p:extLst>
          </p:nvPr>
        </p:nvGraphicFramePr>
        <p:xfrm>
          <a:off x="1295400" y="3505200"/>
          <a:ext cx="6553200" cy="1737360"/>
        </p:xfrm>
        <a:graphic>
          <a:graphicData uri="http://schemas.openxmlformats.org/drawingml/2006/table">
            <a:tbl>
              <a:tblPr firstRow="1" bandRow="1">
                <a:tableStyleId>{5C22544A-7EE6-4342-B048-85BDC9FD1C3A}</a:tableStyleId>
              </a:tblPr>
              <a:tblGrid>
                <a:gridCol w="3276600"/>
                <a:gridCol w="3276600"/>
              </a:tblGrid>
              <a:tr h="370840">
                <a:tc>
                  <a:txBody>
                    <a:bodyPr/>
                    <a:lstStyle/>
                    <a:p>
                      <a:pPr marL="342900" indent="-342900">
                        <a:buFont typeface="Arial" pitchFamily="34" charset="0"/>
                        <a:buChar char="•"/>
                      </a:pPr>
                      <a:r>
                        <a:rPr lang="en-US" sz="2400" b="1" dirty="0" smtClean="0">
                          <a:solidFill>
                            <a:schemeClr val="tx1"/>
                          </a:solidFill>
                        </a:rPr>
                        <a:t>Compensation</a:t>
                      </a:r>
                      <a:endParaRPr lang="en-US" sz="2400" b="1" dirty="0">
                        <a:solidFill>
                          <a:schemeClr val="tx1"/>
                        </a:solidFill>
                      </a:endParaRPr>
                    </a:p>
                  </a:txBody>
                  <a:tcPr>
                    <a:solidFill>
                      <a:schemeClr val="bg1">
                        <a:lumMod val="85000"/>
                      </a:schemeClr>
                    </a:solidFill>
                  </a:tcPr>
                </a:tc>
                <a:tc>
                  <a:txBody>
                    <a:bodyPr/>
                    <a:lstStyle/>
                    <a:p>
                      <a:pPr marL="342900" indent="-342900">
                        <a:buFont typeface="Arial" pitchFamily="34" charset="0"/>
                        <a:buChar char="•"/>
                      </a:pPr>
                      <a:r>
                        <a:rPr lang="en-US" sz="2400" b="1" dirty="0" smtClean="0">
                          <a:solidFill>
                            <a:schemeClr val="tx1"/>
                          </a:solidFill>
                        </a:rPr>
                        <a:t>Pension</a:t>
                      </a:r>
                      <a:endParaRPr lang="en-US" sz="2400" b="1" dirty="0">
                        <a:solidFill>
                          <a:schemeClr val="tx1"/>
                        </a:solidFill>
                      </a:endParaRPr>
                    </a:p>
                  </a:txBody>
                  <a:tcPr>
                    <a:solidFill>
                      <a:schemeClr val="bg1">
                        <a:lumMod val="85000"/>
                      </a:schemeClr>
                    </a:solidFill>
                  </a:tcPr>
                </a:tc>
              </a:tr>
              <a:tr h="370840">
                <a:tc>
                  <a:txBody>
                    <a:bodyPr/>
                    <a:lstStyle/>
                    <a:p>
                      <a:pPr marL="342900" indent="-342900">
                        <a:buFont typeface="Arial" pitchFamily="34" charset="0"/>
                        <a:buChar char="•"/>
                      </a:pPr>
                      <a:r>
                        <a:rPr lang="en-US" sz="2400" b="1" dirty="0" smtClean="0">
                          <a:solidFill>
                            <a:schemeClr val="tx1"/>
                          </a:solidFill>
                        </a:rPr>
                        <a:t>Education</a:t>
                      </a:r>
                      <a:endParaRPr lang="en-US" sz="2400" b="1" dirty="0">
                        <a:solidFill>
                          <a:schemeClr val="tx1"/>
                        </a:solidFill>
                      </a:endParaRPr>
                    </a:p>
                  </a:txBody>
                  <a:tcPr>
                    <a:solidFill>
                      <a:schemeClr val="bg1"/>
                    </a:solidFill>
                  </a:tcPr>
                </a:tc>
                <a:tc>
                  <a:txBody>
                    <a:bodyPr/>
                    <a:lstStyle/>
                    <a:p>
                      <a:pPr marL="342900" indent="-342900">
                        <a:buFont typeface="Arial" pitchFamily="34" charset="0"/>
                        <a:buChar char="•"/>
                      </a:pPr>
                      <a:r>
                        <a:rPr lang="en-US" sz="2400" b="1" dirty="0" smtClean="0">
                          <a:solidFill>
                            <a:schemeClr val="tx1"/>
                          </a:solidFill>
                        </a:rPr>
                        <a:t>Home Loan Guaranty</a:t>
                      </a:r>
                      <a:endParaRPr lang="en-US" sz="2400" b="1" dirty="0">
                        <a:solidFill>
                          <a:schemeClr val="tx1"/>
                        </a:solidFill>
                      </a:endParaRPr>
                    </a:p>
                  </a:txBody>
                  <a:tcPr>
                    <a:solidFill>
                      <a:schemeClr val="bg1"/>
                    </a:solidFill>
                  </a:tcPr>
                </a:tc>
              </a:tr>
              <a:tr h="370840">
                <a:tc>
                  <a:txBody>
                    <a:bodyPr/>
                    <a:lstStyle/>
                    <a:p>
                      <a:pPr marL="342900" indent="-342900">
                        <a:buFont typeface="Arial" pitchFamily="34" charset="0"/>
                        <a:buChar char="•"/>
                      </a:pPr>
                      <a:r>
                        <a:rPr lang="en-US" sz="2400" b="1" dirty="0" smtClean="0">
                          <a:solidFill>
                            <a:schemeClr val="tx1"/>
                          </a:solidFill>
                        </a:rPr>
                        <a:t>Life Insurance</a:t>
                      </a:r>
                      <a:endParaRPr lang="en-US" sz="2400" b="1" dirty="0">
                        <a:solidFill>
                          <a:schemeClr val="tx1"/>
                        </a:solidFill>
                      </a:endParaRPr>
                    </a:p>
                  </a:txBody>
                  <a:tcPr>
                    <a:solidFill>
                      <a:schemeClr val="bg1">
                        <a:lumMod val="85000"/>
                      </a:schemeClr>
                    </a:solidFill>
                  </a:tcPr>
                </a:tc>
                <a:tc>
                  <a:txBody>
                    <a:bodyPr/>
                    <a:lstStyle/>
                    <a:p>
                      <a:pPr marL="342900" indent="-342900">
                        <a:buFont typeface="Arial" pitchFamily="34" charset="0"/>
                        <a:buChar char="•"/>
                      </a:pPr>
                      <a:r>
                        <a:rPr lang="en-US" sz="2400" b="1" dirty="0" smtClean="0">
                          <a:solidFill>
                            <a:schemeClr val="tx1"/>
                          </a:solidFill>
                        </a:rPr>
                        <a:t>Vocational Rehabilitation</a:t>
                      </a:r>
                      <a:endParaRPr lang="en-US" sz="2400" b="1" dirty="0">
                        <a:solidFill>
                          <a:schemeClr val="tx1"/>
                        </a:solidFill>
                      </a:endParaRPr>
                    </a:p>
                  </a:txBody>
                  <a:tcPr>
                    <a:solidFill>
                      <a:schemeClr val="bg1">
                        <a:lumMod val="85000"/>
                      </a:schemeClr>
                    </a:solidFill>
                  </a:tcPr>
                </a:tc>
              </a:tr>
            </a:tbl>
          </a:graphicData>
        </a:graphic>
      </p:graphicFrame>
    </p:spTree>
    <p:extLst>
      <p:ext uri="{BB962C8B-B14F-4D97-AF65-F5344CB8AC3E}">
        <p14:creationId xmlns:p14="http://schemas.microsoft.com/office/powerpoint/2010/main" val="2295039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7772400" cy="1143000"/>
          </a:xfrm>
        </p:spPr>
        <p:txBody>
          <a:bodyPr>
            <a:noAutofit/>
          </a:bodyPr>
          <a:lstStyle/>
          <a:p>
            <a:r>
              <a:rPr lang="en-US" sz="2200" dirty="0" smtClean="0"/>
              <a:t>VBA’s Transformation Plan systematically implements high-impact </a:t>
            </a:r>
            <a:r>
              <a:rPr lang="en-US" sz="2200" dirty="0"/>
              <a:t>initiatives across people, process, and </a:t>
            </a:r>
            <a:r>
              <a:rPr lang="en-US" sz="2200" dirty="0" smtClean="0"/>
              <a:t>technology org. dimensions</a:t>
            </a:r>
            <a:endParaRPr lang="en-US" sz="2200" dirty="0"/>
          </a:p>
        </p:txBody>
      </p:sp>
      <p:sp>
        <p:nvSpPr>
          <p:cNvPr id="4" name="Rectangle 3"/>
          <p:cNvSpPr/>
          <p:nvPr/>
        </p:nvSpPr>
        <p:spPr>
          <a:xfrm>
            <a:off x="247649" y="1676400"/>
            <a:ext cx="2608439" cy="2281650"/>
          </a:xfrm>
          <a:prstGeom prst="rect">
            <a:avLst/>
          </a:prstGeom>
        </p:spPr>
        <p:txBody>
          <a:bodyPr wrap="square">
            <a:spAutoFit/>
          </a:bodyPr>
          <a:lstStyle/>
          <a:p>
            <a:r>
              <a:rPr lang="en-US" b="1" dirty="0" smtClean="0">
                <a:solidFill>
                  <a:srgbClr val="38587F"/>
                </a:solidFill>
                <a:latin typeface="Arial"/>
                <a:cs typeface="Arial"/>
              </a:rPr>
              <a:t>People</a:t>
            </a:r>
          </a:p>
          <a:p>
            <a:r>
              <a:rPr lang="en-US" sz="1400" b="1" i="1" dirty="0" smtClean="0">
                <a:latin typeface="Arial"/>
                <a:cs typeface="Arial"/>
              </a:rPr>
              <a:t>How </a:t>
            </a:r>
            <a:r>
              <a:rPr lang="en-US" sz="1400" b="1" i="1" dirty="0">
                <a:latin typeface="Arial"/>
                <a:cs typeface="Arial"/>
              </a:rPr>
              <a:t>we’re organized and trained</a:t>
            </a:r>
          </a:p>
          <a:p>
            <a:pPr marL="285750" lvl="0" indent="-285750">
              <a:lnSpc>
                <a:spcPct val="140000"/>
              </a:lnSpc>
              <a:buClr>
                <a:srgbClr val="38587F"/>
              </a:buClr>
              <a:buFont typeface="Wingdings" charset="2"/>
              <a:buChar char="§"/>
            </a:pPr>
            <a:r>
              <a:rPr lang="en-US" sz="1400" dirty="0">
                <a:latin typeface="Arial"/>
                <a:cs typeface="Arial"/>
              </a:rPr>
              <a:t>Intake Processing Centers</a:t>
            </a:r>
          </a:p>
          <a:p>
            <a:pPr marL="285750" lvl="0" indent="-285750">
              <a:spcAft>
                <a:spcPts val="200"/>
              </a:spcAft>
              <a:buClr>
                <a:srgbClr val="38587F"/>
              </a:buClr>
              <a:buFont typeface="Wingdings" charset="2"/>
              <a:buChar char="§"/>
            </a:pPr>
            <a:r>
              <a:rPr lang="en-US" sz="1400" dirty="0">
                <a:latin typeface="Arial"/>
                <a:cs typeface="Arial"/>
              </a:rPr>
              <a:t>Segmented Lanes</a:t>
            </a:r>
          </a:p>
          <a:p>
            <a:pPr marL="285750" lvl="0" indent="-285750">
              <a:spcAft>
                <a:spcPts val="200"/>
              </a:spcAft>
              <a:buClr>
                <a:srgbClr val="38587F"/>
              </a:buClr>
              <a:buFont typeface="Wingdings" charset="2"/>
              <a:buChar char="§"/>
            </a:pPr>
            <a:r>
              <a:rPr lang="en-US" sz="1400" dirty="0">
                <a:latin typeface="Arial"/>
                <a:cs typeface="Arial"/>
              </a:rPr>
              <a:t>Cross-functional Teams</a:t>
            </a:r>
          </a:p>
          <a:p>
            <a:pPr marL="285750" lvl="0" indent="-285750">
              <a:spcAft>
                <a:spcPts val="200"/>
              </a:spcAft>
              <a:buClr>
                <a:srgbClr val="38587F"/>
              </a:buClr>
              <a:buFont typeface="Wingdings" charset="2"/>
              <a:buChar char="§"/>
            </a:pPr>
            <a:r>
              <a:rPr lang="en-US" sz="1400" dirty="0">
                <a:latin typeface="Arial"/>
                <a:cs typeface="Arial"/>
              </a:rPr>
              <a:t>Challenge Training </a:t>
            </a:r>
          </a:p>
          <a:p>
            <a:pPr marL="285750" lvl="0" indent="-285750">
              <a:spcAft>
                <a:spcPts val="200"/>
              </a:spcAft>
              <a:buClr>
                <a:srgbClr val="38587F"/>
              </a:buClr>
              <a:buFont typeface="Wingdings" charset="2"/>
              <a:buChar char="§"/>
            </a:pPr>
            <a:r>
              <a:rPr lang="en-US" sz="1400" dirty="0">
                <a:latin typeface="Arial"/>
                <a:cs typeface="Arial"/>
              </a:rPr>
              <a:t>Skills Certification</a:t>
            </a:r>
          </a:p>
          <a:p>
            <a:pPr marL="285750" lvl="0" indent="-285750">
              <a:spcAft>
                <a:spcPts val="200"/>
              </a:spcAft>
              <a:buClr>
                <a:srgbClr val="38587F"/>
              </a:buClr>
              <a:buFont typeface="Wingdings" charset="2"/>
              <a:buChar char="§"/>
            </a:pPr>
            <a:r>
              <a:rPr lang="en-US" sz="1400" dirty="0">
                <a:latin typeface="Arial"/>
                <a:cs typeface="Arial"/>
              </a:rPr>
              <a:t>Quality Review Teams  </a:t>
            </a:r>
          </a:p>
        </p:txBody>
      </p:sp>
      <p:sp>
        <p:nvSpPr>
          <p:cNvPr id="5" name="Rectangle 4"/>
          <p:cNvSpPr/>
          <p:nvPr/>
        </p:nvSpPr>
        <p:spPr>
          <a:xfrm>
            <a:off x="257175" y="4186299"/>
            <a:ext cx="5991225" cy="2548390"/>
          </a:xfrm>
          <a:prstGeom prst="rect">
            <a:avLst/>
          </a:prstGeom>
        </p:spPr>
        <p:txBody>
          <a:bodyPr wrap="square">
            <a:spAutoFit/>
          </a:bodyPr>
          <a:lstStyle/>
          <a:p>
            <a:r>
              <a:rPr lang="en-US" b="1" dirty="0">
                <a:solidFill>
                  <a:srgbClr val="908C6A"/>
                </a:solidFill>
                <a:latin typeface="Arial"/>
                <a:cs typeface="Arial"/>
              </a:rPr>
              <a:t>Technology </a:t>
            </a:r>
          </a:p>
          <a:p>
            <a:r>
              <a:rPr lang="en-US" sz="1400" b="1" i="1" dirty="0" smtClean="0">
                <a:latin typeface="Arial"/>
                <a:cs typeface="Arial"/>
              </a:rPr>
              <a:t>Systems </a:t>
            </a:r>
            <a:r>
              <a:rPr lang="en-US" sz="1400" b="1" i="1" dirty="0">
                <a:latin typeface="Arial"/>
                <a:cs typeface="Arial"/>
              </a:rPr>
              <a:t>that enable us to do our jobs better</a:t>
            </a:r>
          </a:p>
          <a:p>
            <a:pPr marL="171450" lvl="0" indent="-171450">
              <a:lnSpc>
                <a:spcPct val="140000"/>
              </a:lnSpc>
              <a:buClr>
                <a:srgbClr val="908C6A"/>
              </a:buClr>
              <a:buFont typeface="Wingdings" charset="2"/>
              <a:buChar char="§"/>
            </a:pPr>
            <a:r>
              <a:rPr lang="en-US" sz="1400" dirty="0">
                <a:latin typeface="Arial"/>
                <a:cs typeface="Arial"/>
              </a:rPr>
              <a:t>Online </a:t>
            </a:r>
            <a:r>
              <a:rPr lang="en-US" sz="1400" dirty="0" smtClean="0">
                <a:latin typeface="Arial"/>
                <a:cs typeface="Arial"/>
              </a:rPr>
              <a:t>Veterans </a:t>
            </a:r>
            <a:r>
              <a:rPr lang="en-US" sz="1400" dirty="0">
                <a:latin typeface="Arial"/>
                <a:cs typeface="Arial"/>
              </a:rPr>
              <a:t>R</a:t>
            </a:r>
            <a:r>
              <a:rPr lang="en-US" sz="1400" dirty="0" smtClean="0">
                <a:latin typeface="Arial"/>
                <a:cs typeface="Arial"/>
              </a:rPr>
              <a:t>elationship Management </a:t>
            </a:r>
            <a:r>
              <a:rPr lang="en-US" sz="1400" dirty="0">
                <a:latin typeface="Arial"/>
                <a:cs typeface="Arial"/>
              </a:rPr>
              <a:t>systems</a:t>
            </a:r>
          </a:p>
          <a:p>
            <a:pPr marL="628650" lvl="1" indent="-171450">
              <a:spcAft>
                <a:spcPts val="200"/>
              </a:spcAft>
              <a:buClr>
                <a:srgbClr val="908C6A"/>
              </a:buClr>
              <a:buFont typeface="Arial"/>
              <a:buChar char="•"/>
            </a:pPr>
            <a:r>
              <a:rPr lang="en-US" sz="1400" dirty="0" err="1">
                <a:latin typeface="Arial"/>
                <a:cs typeface="Arial"/>
              </a:rPr>
              <a:t>eBenefits</a:t>
            </a:r>
            <a:r>
              <a:rPr lang="en-US" sz="1400" dirty="0">
                <a:latin typeface="Arial"/>
                <a:cs typeface="Arial"/>
              </a:rPr>
              <a:t> online self-service portal</a:t>
            </a:r>
          </a:p>
          <a:p>
            <a:pPr marL="628650" lvl="1" indent="-171450">
              <a:spcAft>
                <a:spcPts val="200"/>
              </a:spcAft>
              <a:buClr>
                <a:srgbClr val="908C6A"/>
              </a:buClr>
              <a:buFont typeface="Arial"/>
              <a:buChar char="•"/>
            </a:pPr>
            <a:r>
              <a:rPr lang="en-US" sz="1400" dirty="0">
                <a:latin typeface="Arial"/>
                <a:cs typeface="Arial"/>
              </a:rPr>
              <a:t>Stakeholder Enterprise Portal for VSOs</a:t>
            </a:r>
            <a:r>
              <a:rPr lang="en-US" sz="1400" dirty="0">
                <a:solidFill>
                  <a:srgbClr val="FF0000"/>
                </a:solidFill>
                <a:latin typeface="Arial"/>
                <a:cs typeface="Arial"/>
              </a:rPr>
              <a:t>*</a:t>
            </a:r>
          </a:p>
          <a:p>
            <a:pPr marL="628650" lvl="1" indent="-171450">
              <a:spcAft>
                <a:spcPts val="200"/>
              </a:spcAft>
              <a:buClr>
                <a:srgbClr val="908C6A"/>
              </a:buClr>
              <a:buFont typeface="Arial"/>
              <a:buChar char="•"/>
            </a:pPr>
            <a:r>
              <a:rPr lang="en-US" sz="1400" dirty="0">
                <a:latin typeface="Arial"/>
                <a:cs typeface="Arial"/>
              </a:rPr>
              <a:t>Veteran Online Application Direct Connect</a:t>
            </a:r>
            <a:r>
              <a:rPr lang="en-US" sz="1400" dirty="0">
                <a:solidFill>
                  <a:srgbClr val="FF0000"/>
                </a:solidFill>
                <a:latin typeface="Arial"/>
                <a:cs typeface="Arial"/>
              </a:rPr>
              <a:t>*</a:t>
            </a:r>
          </a:p>
          <a:p>
            <a:pPr marL="628650" lvl="1" indent="-171450">
              <a:spcAft>
                <a:spcPts val="200"/>
              </a:spcAft>
              <a:buClr>
                <a:srgbClr val="908C6A"/>
              </a:buClr>
              <a:buFont typeface="Arial"/>
              <a:buChar char="•"/>
            </a:pPr>
            <a:r>
              <a:rPr lang="en-US" sz="1400" dirty="0">
                <a:latin typeface="Arial"/>
                <a:cs typeface="Arial"/>
              </a:rPr>
              <a:t>Unified Desktop, Virtual Hold, Scheduled Callback  </a:t>
            </a:r>
          </a:p>
          <a:p>
            <a:pPr marL="171450" lvl="0" indent="-171450">
              <a:spcAft>
                <a:spcPts val="200"/>
              </a:spcAft>
              <a:buClr>
                <a:srgbClr val="908C6A"/>
              </a:buClr>
              <a:buFont typeface="Wingdings" charset="2"/>
              <a:buChar char="§"/>
            </a:pPr>
            <a:r>
              <a:rPr lang="en-US" sz="1400" dirty="0">
                <a:latin typeface="Arial"/>
                <a:cs typeface="Arial"/>
              </a:rPr>
              <a:t>Veterans Benefits Management System</a:t>
            </a:r>
          </a:p>
          <a:p>
            <a:pPr marL="171450" lvl="0" indent="-171450">
              <a:spcAft>
                <a:spcPts val="200"/>
              </a:spcAft>
              <a:buClr>
                <a:srgbClr val="908C6A"/>
              </a:buClr>
              <a:buFont typeface="Wingdings" charset="2"/>
              <a:buChar char="§"/>
            </a:pPr>
            <a:r>
              <a:rPr lang="en-US" sz="1400" dirty="0">
                <a:latin typeface="Arial"/>
                <a:cs typeface="Arial"/>
              </a:rPr>
              <a:t>Post-9/11 GI Bill paperless claims processing system </a:t>
            </a:r>
            <a:endParaRPr lang="en-US" sz="1400" dirty="0" smtClean="0">
              <a:latin typeface="Arial"/>
              <a:cs typeface="Arial"/>
            </a:endParaRPr>
          </a:p>
          <a:p>
            <a:pPr marL="171450" lvl="0" indent="-171450">
              <a:spcAft>
                <a:spcPts val="200"/>
              </a:spcAft>
              <a:buClr>
                <a:srgbClr val="908C6A"/>
              </a:buClr>
              <a:buFont typeface="Wingdings" charset="2"/>
              <a:buChar char="§"/>
            </a:pPr>
            <a:r>
              <a:rPr lang="en-US" sz="1400" dirty="0" smtClean="0">
                <a:latin typeface="Arial"/>
                <a:cs typeface="Arial"/>
              </a:rPr>
              <a:t>Virtual </a:t>
            </a:r>
            <a:r>
              <a:rPr lang="en-US" sz="1400" dirty="0">
                <a:latin typeface="Arial"/>
                <a:cs typeface="Arial"/>
              </a:rPr>
              <a:t>Lifetime Electronic </a:t>
            </a:r>
            <a:r>
              <a:rPr lang="en-US" sz="1400" dirty="0" smtClean="0">
                <a:latin typeface="Arial"/>
                <a:cs typeface="Arial"/>
              </a:rPr>
              <a:t>Record</a:t>
            </a:r>
            <a:endParaRPr lang="en-US" sz="1400" dirty="0">
              <a:latin typeface="Arial"/>
              <a:cs typeface="Arial"/>
            </a:endParaRPr>
          </a:p>
        </p:txBody>
      </p:sp>
      <p:sp>
        <p:nvSpPr>
          <p:cNvPr id="6" name="Rectangle 5"/>
          <p:cNvSpPr/>
          <p:nvPr/>
        </p:nvSpPr>
        <p:spPr>
          <a:xfrm>
            <a:off x="5943600" y="1828800"/>
            <a:ext cx="3188652" cy="4021614"/>
          </a:xfrm>
          <a:prstGeom prst="rect">
            <a:avLst/>
          </a:prstGeom>
        </p:spPr>
        <p:txBody>
          <a:bodyPr wrap="square">
            <a:spAutoFit/>
          </a:bodyPr>
          <a:lstStyle/>
          <a:p>
            <a:r>
              <a:rPr lang="en-US" b="1" dirty="0" smtClean="0">
                <a:solidFill>
                  <a:srgbClr val="627F40"/>
                </a:solidFill>
                <a:latin typeface="Arial"/>
                <a:cs typeface="Arial"/>
              </a:rPr>
              <a:t>Process</a:t>
            </a:r>
            <a:endParaRPr lang="en-US" b="1" dirty="0">
              <a:solidFill>
                <a:srgbClr val="627F40"/>
              </a:solidFill>
              <a:latin typeface="Arial"/>
              <a:cs typeface="Arial"/>
            </a:endParaRPr>
          </a:p>
          <a:p>
            <a:r>
              <a:rPr lang="en-US" sz="1400" b="1" i="1" dirty="0" smtClean="0">
                <a:latin typeface="Arial"/>
                <a:cs typeface="Arial"/>
              </a:rPr>
              <a:t>Improvement </a:t>
            </a:r>
            <a:r>
              <a:rPr lang="en-US" sz="1400" b="1" i="1" dirty="0">
                <a:latin typeface="Arial"/>
                <a:cs typeface="Arial"/>
              </a:rPr>
              <a:t>opportunities that </a:t>
            </a:r>
            <a:r>
              <a:rPr lang="en-US" sz="1400" b="1" i="1" dirty="0" smtClean="0">
                <a:latin typeface="Arial"/>
                <a:cs typeface="Arial"/>
              </a:rPr>
              <a:t>give “big </a:t>
            </a:r>
            <a:r>
              <a:rPr lang="en-US" sz="1400" b="1" i="1" dirty="0">
                <a:latin typeface="Arial"/>
                <a:cs typeface="Arial"/>
              </a:rPr>
              <a:t>bang for the buck” </a:t>
            </a:r>
          </a:p>
          <a:p>
            <a:pPr marL="285750" lvl="0" indent="-285750">
              <a:buClr>
                <a:srgbClr val="627F40"/>
              </a:buClr>
              <a:buFont typeface="Wingdings" charset="2"/>
              <a:buChar char="§"/>
            </a:pPr>
            <a:r>
              <a:rPr lang="en-US" sz="1400" dirty="0">
                <a:latin typeface="Arial"/>
                <a:cs typeface="Arial"/>
              </a:rPr>
              <a:t>Simplified notification letter to Veterans</a:t>
            </a:r>
          </a:p>
          <a:p>
            <a:pPr marL="285750" lvl="0" indent="-285750">
              <a:spcAft>
                <a:spcPts val="200"/>
              </a:spcAft>
              <a:buClr>
                <a:srgbClr val="627F40"/>
              </a:buClr>
              <a:buFont typeface="Wingdings" charset="2"/>
              <a:buChar char="§"/>
            </a:pPr>
            <a:r>
              <a:rPr lang="en-US" sz="1400" dirty="0">
                <a:latin typeface="Arial"/>
                <a:cs typeface="Arial"/>
              </a:rPr>
              <a:t>New rater decision support tools for consistency</a:t>
            </a:r>
          </a:p>
          <a:p>
            <a:pPr marL="742950" lvl="1" indent="-285750">
              <a:spcAft>
                <a:spcPts val="200"/>
              </a:spcAft>
              <a:buClr>
                <a:srgbClr val="627F40"/>
              </a:buClr>
              <a:buFont typeface="Arial"/>
              <a:buChar char="•"/>
            </a:pPr>
            <a:r>
              <a:rPr lang="en-US" sz="1400" dirty="0">
                <a:latin typeface="Arial"/>
                <a:cs typeface="Arial"/>
              </a:rPr>
              <a:t>Evaluation Builder</a:t>
            </a:r>
          </a:p>
          <a:p>
            <a:pPr marL="742950" lvl="1" indent="-285750">
              <a:spcAft>
                <a:spcPts val="200"/>
              </a:spcAft>
              <a:buClr>
                <a:srgbClr val="627F40"/>
              </a:buClr>
              <a:buFont typeface="Arial"/>
              <a:buChar char="•"/>
            </a:pPr>
            <a:r>
              <a:rPr lang="en-US" sz="1400" dirty="0">
                <a:latin typeface="Arial"/>
                <a:cs typeface="Arial"/>
              </a:rPr>
              <a:t>Rules-Based Calculators</a:t>
            </a:r>
          </a:p>
          <a:p>
            <a:pPr marL="285750" lvl="0" indent="-285750">
              <a:spcAft>
                <a:spcPts val="200"/>
              </a:spcAft>
              <a:buClr>
                <a:srgbClr val="627F40"/>
              </a:buClr>
              <a:buFont typeface="Wingdings" charset="2"/>
              <a:buChar char="§"/>
            </a:pPr>
            <a:r>
              <a:rPr lang="en-US" sz="1400" dirty="0">
                <a:latin typeface="Arial"/>
                <a:cs typeface="Arial"/>
              </a:rPr>
              <a:t>Fully Developed Claims </a:t>
            </a:r>
            <a:r>
              <a:rPr lang="en-US" sz="1400" i="1" dirty="0">
                <a:latin typeface="Arial"/>
                <a:cs typeface="Arial"/>
              </a:rPr>
              <a:t>(FDC) </a:t>
            </a:r>
            <a:endParaRPr lang="en-US" sz="1400" i="1" dirty="0" smtClean="0">
              <a:latin typeface="Arial"/>
              <a:cs typeface="Arial"/>
            </a:endParaRPr>
          </a:p>
          <a:p>
            <a:pPr marL="285750" lvl="0" indent="-285750">
              <a:spcAft>
                <a:spcPts val="200"/>
              </a:spcAft>
              <a:buClr>
                <a:srgbClr val="627F40"/>
              </a:buClr>
              <a:buFont typeface="Wingdings" charset="2"/>
              <a:buChar char="§"/>
            </a:pPr>
            <a:r>
              <a:rPr lang="en-US" sz="1400" dirty="0" smtClean="0">
                <a:latin typeface="Arial"/>
                <a:cs typeface="Arial"/>
              </a:rPr>
              <a:t>Electronic </a:t>
            </a:r>
            <a:r>
              <a:rPr lang="en-US" sz="1400" dirty="0">
                <a:latin typeface="Arial"/>
                <a:cs typeface="Arial"/>
              </a:rPr>
              <a:t>Disability Benefits Questionnaires </a:t>
            </a:r>
            <a:r>
              <a:rPr lang="en-US" sz="1400" i="1" dirty="0">
                <a:latin typeface="Arial"/>
                <a:cs typeface="Arial"/>
              </a:rPr>
              <a:t>(</a:t>
            </a:r>
            <a:r>
              <a:rPr lang="en-US" sz="1400" i="1" dirty="0" smtClean="0">
                <a:latin typeface="Arial"/>
                <a:cs typeface="Arial"/>
              </a:rPr>
              <a:t>DBQs)</a:t>
            </a:r>
            <a:endParaRPr lang="en-US" sz="1400" i="1" dirty="0">
              <a:latin typeface="Arial"/>
              <a:cs typeface="Arial"/>
            </a:endParaRPr>
          </a:p>
          <a:p>
            <a:pPr marL="285750" lvl="0" indent="-285750">
              <a:spcAft>
                <a:spcPts val="200"/>
              </a:spcAft>
              <a:buClr>
                <a:srgbClr val="627F40"/>
              </a:buClr>
              <a:buFont typeface="Wingdings" charset="2"/>
              <a:buChar char="§"/>
            </a:pPr>
            <a:r>
              <a:rPr lang="en-US" sz="1400" dirty="0">
                <a:latin typeface="Arial"/>
                <a:cs typeface="Arial"/>
              </a:rPr>
              <a:t>Paperless CAPRI  Records</a:t>
            </a:r>
          </a:p>
          <a:p>
            <a:pPr marL="285750" lvl="0" indent="-285750">
              <a:spcAft>
                <a:spcPts val="200"/>
              </a:spcAft>
              <a:buClr>
                <a:srgbClr val="627F40"/>
              </a:buClr>
              <a:buFont typeface="Wingdings" charset="2"/>
              <a:buChar char="§"/>
            </a:pPr>
            <a:r>
              <a:rPr lang="en-US" sz="1400" dirty="0">
                <a:latin typeface="Arial"/>
                <a:cs typeface="Arial"/>
              </a:rPr>
              <a:t>Acceptable Clinical </a:t>
            </a:r>
            <a:r>
              <a:rPr lang="en-US" sz="1400" dirty="0" smtClean="0">
                <a:latin typeface="Arial"/>
                <a:cs typeface="Arial"/>
              </a:rPr>
              <a:t>Evidence </a:t>
            </a:r>
            <a:r>
              <a:rPr lang="en-US" sz="1400" i="1" dirty="0" smtClean="0">
                <a:latin typeface="Arial"/>
                <a:cs typeface="Arial"/>
              </a:rPr>
              <a:t>(ACE)</a:t>
            </a:r>
          </a:p>
          <a:p>
            <a:pPr marL="285750" lvl="0" indent="-285750">
              <a:spcAft>
                <a:spcPts val="200"/>
              </a:spcAft>
              <a:buClr>
                <a:srgbClr val="627F40"/>
              </a:buClr>
              <a:buFont typeface="Wingdings" charset="2"/>
              <a:buChar char="§"/>
            </a:pPr>
            <a:r>
              <a:rPr lang="en-US" sz="1400" dirty="0" smtClean="0">
                <a:latin typeface="Arial"/>
                <a:cs typeface="Arial"/>
              </a:rPr>
              <a:t>Appeals </a:t>
            </a:r>
            <a:r>
              <a:rPr lang="en-US" sz="1400" dirty="0">
                <a:latin typeface="Arial"/>
                <a:cs typeface="Arial"/>
              </a:rPr>
              <a:t>Design </a:t>
            </a:r>
            <a:r>
              <a:rPr lang="en-US" sz="1400" dirty="0" smtClean="0">
                <a:latin typeface="Arial"/>
                <a:cs typeface="Arial"/>
              </a:rPr>
              <a:t>Teams</a:t>
            </a:r>
            <a:r>
              <a:rPr lang="en-US" sz="1400" dirty="0" smtClean="0">
                <a:solidFill>
                  <a:srgbClr val="FF0000"/>
                </a:solidFill>
                <a:latin typeface="Arial"/>
                <a:cs typeface="Arial"/>
              </a:rPr>
              <a:t>*</a:t>
            </a:r>
          </a:p>
          <a:p>
            <a:pPr marL="285750" lvl="0" indent="-285750">
              <a:spcAft>
                <a:spcPts val="200"/>
              </a:spcAft>
              <a:buClr>
                <a:srgbClr val="627F40"/>
              </a:buClr>
              <a:buFont typeface="Wingdings" charset="2"/>
              <a:buChar char="§"/>
            </a:pPr>
            <a:r>
              <a:rPr lang="en-US" sz="1400" dirty="0" smtClean="0">
                <a:latin typeface="Arial"/>
                <a:cs typeface="Arial"/>
              </a:rPr>
              <a:t>Private </a:t>
            </a:r>
            <a:r>
              <a:rPr lang="en-US" sz="1400" dirty="0">
                <a:latin typeface="Arial"/>
                <a:cs typeface="Arial"/>
              </a:rPr>
              <a:t>Medical Records </a:t>
            </a:r>
            <a:r>
              <a:rPr lang="en-US" sz="1400" i="1" dirty="0">
                <a:latin typeface="Arial"/>
                <a:cs typeface="Arial"/>
              </a:rPr>
              <a:t>(PMR</a:t>
            </a:r>
            <a:r>
              <a:rPr lang="en-US" sz="1400" i="1" dirty="0" smtClean="0">
                <a:latin typeface="Arial"/>
                <a:cs typeface="Arial"/>
              </a:rPr>
              <a:t>)</a:t>
            </a:r>
            <a:r>
              <a:rPr lang="en-US" sz="1400" dirty="0" smtClean="0">
                <a:solidFill>
                  <a:srgbClr val="FF0000"/>
                </a:solidFill>
                <a:latin typeface="Arial"/>
                <a:cs typeface="Arial"/>
              </a:rPr>
              <a:t>*</a:t>
            </a:r>
            <a:endParaRPr lang="en-US" sz="1400" dirty="0">
              <a:solidFill>
                <a:srgbClr val="FF0000"/>
              </a:solidFill>
              <a:latin typeface="Arial"/>
              <a:cs typeface="Arial"/>
            </a:endParaRPr>
          </a:p>
        </p:txBody>
      </p:sp>
      <p:pic>
        <p:nvPicPr>
          <p:cNvPr id="8" name="Picture 2" descr="C:\Users\VBACOloesbd\AppData\Local\Microsoft\Windows\Temporary Internet Files\Content.Outlook\CBFVLXJP\VennDiagram.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75138" y="1621263"/>
            <a:ext cx="2915191" cy="264593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C173B31E-FE28-324B-B945-466CD1E378E5}" type="slidenum">
              <a:rPr lang="en-US" smtClean="0"/>
              <a:t>65</a:t>
            </a:fld>
            <a:endParaRPr lang="en-US" dirty="0"/>
          </a:p>
        </p:txBody>
      </p:sp>
      <p:cxnSp>
        <p:nvCxnSpPr>
          <p:cNvPr id="13" name="Straight Connector 12"/>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pic>
        <p:nvPicPr>
          <p:cNvPr id="15"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Tree>
    <p:extLst>
      <p:ext uri="{BB962C8B-B14F-4D97-AF65-F5344CB8AC3E}">
        <p14:creationId xmlns:p14="http://schemas.microsoft.com/office/powerpoint/2010/main" val="18509589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Summary</a:t>
            </a:r>
            <a:endParaRPr lang="en-US" dirty="0"/>
          </a:p>
        </p:txBody>
      </p:sp>
      <p:sp>
        <p:nvSpPr>
          <p:cNvPr id="11" name="Content Placeholder 10"/>
          <p:cNvSpPr>
            <a:spLocks noGrp="1"/>
          </p:cNvSpPr>
          <p:nvPr>
            <p:ph idx="1"/>
          </p:nvPr>
        </p:nvSpPr>
        <p:spPr/>
        <p:txBody>
          <a:bodyPr/>
          <a:lstStyle/>
          <a:p>
            <a:pPr>
              <a:buNone/>
            </a:pPr>
            <a:r>
              <a:rPr lang="en-US" dirty="0" smtClean="0"/>
              <a:t>Describe Program(s):</a:t>
            </a:r>
            <a:endParaRPr lang="en-US" dirty="0"/>
          </a:p>
          <a:p>
            <a:pPr lvl="1"/>
            <a:r>
              <a:rPr lang="en-US" dirty="0" smtClean="0"/>
              <a:t>3 Key Categories of VBA Mission Support</a:t>
            </a: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grpSp>
        <p:nvGrpSpPr>
          <p:cNvPr id="10" name="Group 9"/>
          <p:cNvGrpSpPr/>
          <p:nvPr/>
        </p:nvGrpSpPr>
        <p:grpSpPr>
          <a:xfrm>
            <a:off x="457200" y="2905126"/>
            <a:ext cx="2600325" cy="3352800"/>
            <a:chOff x="571500" y="1752600"/>
            <a:chExt cx="3695700" cy="5044966"/>
          </a:xfrm>
        </p:grpSpPr>
        <p:sp>
          <p:nvSpPr>
            <p:cNvPr id="12" name="Rectangle 11"/>
            <p:cNvSpPr/>
            <p:nvPr/>
          </p:nvSpPr>
          <p:spPr>
            <a:xfrm>
              <a:off x="571500" y="1752600"/>
              <a:ext cx="36957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Operations</a:t>
              </a:r>
              <a:endParaRPr lang="en-US" sz="2400" dirty="0"/>
            </a:p>
          </p:txBody>
        </p:sp>
        <p:sp>
          <p:nvSpPr>
            <p:cNvPr id="13" name="Rectangle 12"/>
            <p:cNvSpPr/>
            <p:nvPr/>
          </p:nvSpPr>
          <p:spPr>
            <a:xfrm>
              <a:off x="571500" y="2514601"/>
              <a:ext cx="3695700" cy="428296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lvl="0" indent="-228600">
                <a:spcBef>
                  <a:spcPts val="600"/>
                </a:spcBef>
                <a:spcAft>
                  <a:spcPts val="1200"/>
                </a:spcAft>
                <a:buFont typeface="Arial" pitchFamily="34" charset="0"/>
                <a:buChar char="•"/>
              </a:pPr>
              <a:r>
                <a:rPr lang="en-US" sz="2000" dirty="0">
                  <a:solidFill>
                    <a:schemeClr val="tx1"/>
                  </a:solidFill>
                </a:rPr>
                <a:t>Veterans Opportunity to Work (VOW) to Hire Heroes Act</a:t>
              </a:r>
            </a:p>
            <a:p>
              <a:pPr marL="228600" lvl="0" indent="-228600">
                <a:spcAft>
                  <a:spcPts val="1200"/>
                </a:spcAft>
                <a:buFont typeface="Arial" pitchFamily="34" charset="0"/>
                <a:buChar char="•"/>
              </a:pPr>
              <a:r>
                <a:rPr lang="en-US" sz="2000" dirty="0">
                  <a:solidFill>
                    <a:schemeClr val="tx1"/>
                  </a:solidFill>
                </a:rPr>
                <a:t>Veterans Claim Intake Program (VCIP)</a:t>
              </a:r>
            </a:p>
            <a:p>
              <a:pPr marL="228600" lvl="0" indent="-228600">
                <a:spcAft>
                  <a:spcPct val="15000"/>
                </a:spcAft>
                <a:buFont typeface="Arial" pitchFamily="34" charset="0"/>
                <a:buChar char="•"/>
              </a:pPr>
              <a:r>
                <a:rPr lang="en-US" sz="2000" dirty="0">
                  <a:solidFill>
                    <a:schemeClr val="tx1"/>
                  </a:solidFill>
                </a:rPr>
                <a:t>Contract Medical</a:t>
              </a:r>
            </a:p>
            <a:p>
              <a:pPr marL="285750" indent="-285750">
                <a:buFont typeface="Arial" pitchFamily="34" charset="0"/>
                <a:buChar char="•"/>
              </a:pPr>
              <a:endParaRPr lang="en-US" sz="2000" dirty="0"/>
            </a:p>
          </p:txBody>
        </p:sp>
      </p:grpSp>
      <p:grpSp>
        <p:nvGrpSpPr>
          <p:cNvPr id="14" name="Group 13"/>
          <p:cNvGrpSpPr/>
          <p:nvPr/>
        </p:nvGrpSpPr>
        <p:grpSpPr>
          <a:xfrm>
            <a:off x="3259467" y="2905126"/>
            <a:ext cx="2625065" cy="3343274"/>
            <a:chOff x="571500" y="1752600"/>
            <a:chExt cx="3695700" cy="4572000"/>
          </a:xfrm>
        </p:grpSpPr>
        <p:sp>
          <p:nvSpPr>
            <p:cNvPr id="15" name="Rectangle 14"/>
            <p:cNvSpPr/>
            <p:nvPr/>
          </p:nvSpPr>
          <p:spPr>
            <a:xfrm>
              <a:off x="571500" y="1752600"/>
              <a:ext cx="3695700" cy="692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Operations Support</a:t>
              </a:r>
              <a:endParaRPr lang="en-US" sz="2400" dirty="0"/>
            </a:p>
          </p:txBody>
        </p:sp>
        <p:sp>
          <p:nvSpPr>
            <p:cNvPr id="16" name="Rectangle 15"/>
            <p:cNvSpPr/>
            <p:nvPr/>
          </p:nvSpPr>
          <p:spPr>
            <a:xfrm>
              <a:off x="571500" y="2432104"/>
              <a:ext cx="3695700" cy="389249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lvl="0" indent="-228600">
                <a:spcAft>
                  <a:spcPts val="1200"/>
                </a:spcAft>
                <a:buFont typeface="Arial" pitchFamily="34" charset="0"/>
                <a:buChar char="•"/>
              </a:pPr>
              <a:r>
                <a:rPr lang="en-US" sz="2000" dirty="0" smtClean="0">
                  <a:solidFill>
                    <a:schemeClr val="tx1"/>
                  </a:solidFill>
                </a:rPr>
                <a:t>Training</a:t>
              </a:r>
              <a:endParaRPr lang="en-US" sz="2000" dirty="0">
                <a:solidFill>
                  <a:schemeClr val="tx1"/>
                </a:solidFill>
              </a:endParaRPr>
            </a:p>
            <a:p>
              <a:pPr marL="228600" lvl="0" indent="-228600">
                <a:spcAft>
                  <a:spcPts val="1200"/>
                </a:spcAft>
                <a:buFont typeface="Arial" pitchFamily="34" charset="0"/>
                <a:buChar char="•"/>
              </a:pPr>
              <a:r>
                <a:rPr lang="en-US" sz="2000" dirty="0" smtClean="0">
                  <a:solidFill>
                    <a:schemeClr val="tx1"/>
                  </a:solidFill>
                </a:rPr>
                <a:t>Program Management Support</a:t>
              </a:r>
              <a:endParaRPr lang="en-US" sz="2000" dirty="0"/>
            </a:p>
          </p:txBody>
        </p:sp>
      </p:grpSp>
      <p:grpSp>
        <p:nvGrpSpPr>
          <p:cNvPr id="17" name="Group 16"/>
          <p:cNvGrpSpPr/>
          <p:nvPr/>
        </p:nvGrpSpPr>
        <p:grpSpPr>
          <a:xfrm>
            <a:off x="6095382" y="2895600"/>
            <a:ext cx="2625065" cy="3352800"/>
            <a:chOff x="571500" y="1752600"/>
            <a:chExt cx="3695700" cy="4572000"/>
          </a:xfrm>
        </p:grpSpPr>
        <p:sp>
          <p:nvSpPr>
            <p:cNvPr id="18" name="Rectangle 17"/>
            <p:cNvSpPr/>
            <p:nvPr/>
          </p:nvSpPr>
          <p:spPr>
            <a:xfrm>
              <a:off x="571500" y="1752600"/>
              <a:ext cx="3695700" cy="703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Studies/Analysis</a:t>
              </a:r>
              <a:endParaRPr lang="en-US" sz="2400" dirty="0"/>
            </a:p>
          </p:txBody>
        </p:sp>
        <p:sp>
          <p:nvSpPr>
            <p:cNvPr id="19" name="Rectangle 18"/>
            <p:cNvSpPr/>
            <p:nvPr/>
          </p:nvSpPr>
          <p:spPr>
            <a:xfrm>
              <a:off x="571500" y="2456152"/>
              <a:ext cx="3695700" cy="386844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lvl="0" indent="-228600">
                <a:spcAft>
                  <a:spcPts val="1200"/>
                </a:spcAft>
                <a:buFont typeface="Arial" pitchFamily="34" charset="0"/>
                <a:buChar char="•"/>
              </a:pPr>
              <a:r>
                <a:rPr lang="en-US" sz="2000" dirty="0" smtClean="0">
                  <a:solidFill>
                    <a:schemeClr val="tx1"/>
                  </a:solidFill>
                </a:rPr>
                <a:t>Operations Analysis</a:t>
              </a:r>
            </a:p>
            <a:p>
              <a:pPr marL="228600" lvl="0" indent="-228600">
                <a:spcAft>
                  <a:spcPts val="1200"/>
                </a:spcAft>
                <a:buFont typeface="Arial" pitchFamily="34" charset="0"/>
                <a:buChar char="•"/>
              </a:pPr>
              <a:r>
                <a:rPr lang="en-US" sz="2000" dirty="0" smtClean="0">
                  <a:solidFill>
                    <a:schemeClr val="tx1"/>
                  </a:solidFill>
                </a:rPr>
                <a:t>Business Process Reengineering (BPR)</a:t>
              </a:r>
            </a:p>
            <a:p>
              <a:pPr marL="228600" lvl="0" indent="-228600">
                <a:spcAft>
                  <a:spcPts val="1200"/>
                </a:spcAft>
                <a:buFont typeface="Arial" pitchFamily="34" charset="0"/>
                <a:buChar char="•"/>
              </a:pPr>
              <a:r>
                <a:rPr lang="en-US" sz="2000" dirty="0" smtClean="0">
                  <a:solidFill>
                    <a:schemeClr val="tx1"/>
                  </a:solidFill>
                </a:rPr>
                <a:t>Policy Analysis</a:t>
              </a:r>
              <a:endParaRPr lang="en-US" sz="2000" dirty="0">
                <a:solidFill>
                  <a:schemeClr val="tx1"/>
                </a:solidFill>
              </a:endParaRPr>
            </a:p>
            <a:p>
              <a:pPr marL="285750" indent="-285750">
                <a:buFont typeface="Arial" pitchFamily="34" charset="0"/>
                <a:buChar char="•"/>
              </a:pPr>
              <a:endParaRPr lang="en-US" sz="2000" dirty="0"/>
            </a:p>
          </p:txBody>
        </p:sp>
      </p:grpSp>
    </p:spTree>
    <p:extLst>
      <p:ext uri="{BB962C8B-B14F-4D97-AF65-F5344CB8AC3E}">
        <p14:creationId xmlns:p14="http://schemas.microsoft.com/office/powerpoint/2010/main" val="10731538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457200" y="152400"/>
            <a:ext cx="8229600" cy="1143000"/>
          </a:xfrm>
        </p:spPr>
        <p:txBody>
          <a:bodyPr/>
          <a:lstStyle/>
          <a:p>
            <a:r>
              <a:rPr lang="en-US" sz="3200" dirty="0" smtClean="0"/>
              <a:t>Partnership Investments</a:t>
            </a:r>
            <a:endParaRPr lang="en-US" sz="32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137656760"/>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621688" y="5897880"/>
            <a:ext cx="8043740" cy="369332"/>
          </a:xfrm>
          <a:prstGeom prst="rect">
            <a:avLst/>
          </a:prstGeom>
          <a:noFill/>
        </p:spPr>
        <p:txBody>
          <a:bodyPr wrap="none" rtlCol="0">
            <a:spAutoFit/>
          </a:bodyPr>
          <a:lstStyle/>
          <a:p>
            <a:r>
              <a:rPr lang="en-US" dirty="0" smtClean="0"/>
              <a:t>VBA’s operating budget invests ~</a:t>
            </a:r>
            <a:r>
              <a:rPr lang="en-US" b="1" dirty="0" smtClean="0"/>
              <a:t>$500 million</a:t>
            </a:r>
            <a:r>
              <a:rPr lang="en-US" dirty="0" smtClean="0"/>
              <a:t> in private-sector partnerships </a:t>
            </a:r>
            <a:endParaRPr lang="en-US" dirty="0"/>
          </a:p>
        </p:txBody>
      </p:sp>
    </p:spTree>
    <p:extLst>
      <p:ext uri="{BB962C8B-B14F-4D97-AF65-F5344CB8AC3E}">
        <p14:creationId xmlns:p14="http://schemas.microsoft.com/office/powerpoint/2010/main" val="35063388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68</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457200" y="152400"/>
            <a:ext cx="8229600" cy="1143000"/>
          </a:xfrm>
        </p:spPr>
        <p:txBody>
          <a:bodyPr/>
          <a:lstStyle/>
          <a:p>
            <a:r>
              <a:rPr lang="en-US" sz="3200" dirty="0" smtClean="0"/>
              <a:t>Partnership Opportunities</a:t>
            </a:r>
            <a:endParaRPr lang="en-US" sz="32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70720438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2491944" y="5897880"/>
            <a:ext cx="4160113" cy="369332"/>
          </a:xfrm>
          <a:prstGeom prst="rect">
            <a:avLst/>
          </a:prstGeom>
          <a:noFill/>
        </p:spPr>
        <p:txBody>
          <a:bodyPr wrap="none" rtlCol="0">
            <a:spAutoFit/>
          </a:bodyPr>
          <a:lstStyle/>
          <a:p>
            <a:r>
              <a:rPr lang="en-US" dirty="0" smtClean="0"/>
              <a:t>Close to </a:t>
            </a:r>
            <a:r>
              <a:rPr lang="en-US" b="1" dirty="0" smtClean="0"/>
              <a:t>100</a:t>
            </a:r>
            <a:r>
              <a:rPr lang="en-US" dirty="0" smtClean="0"/>
              <a:t> partnership opportunities</a:t>
            </a:r>
            <a:endParaRPr lang="en-US" dirty="0"/>
          </a:p>
        </p:txBody>
      </p:sp>
    </p:spTree>
    <p:extLst>
      <p:ext uri="{BB962C8B-B14F-4D97-AF65-F5344CB8AC3E}">
        <p14:creationId xmlns:p14="http://schemas.microsoft.com/office/powerpoint/2010/main" val="28813748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69</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Summary</a:t>
            </a:r>
            <a:endParaRPr lang="en-US" dirty="0"/>
          </a:p>
        </p:txBody>
      </p:sp>
      <p:sp>
        <p:nvSpPr>
          <p:cNvPr id="2" name="TextBox 1"/>
          <p:cNvSpPr txBox="1"/>
          <p:nvPr/>
        </p:nvSpPr>
        <p:spPr>
          <a:xfrm>
            <a:off x="4419600" y="1752600"/>
            <a:ext cx="4495800" cy="4708981"/>
          </a:xfrm>
          <a:prstGeom prst="rect">
            <a:avLst/>
          </a:prstGeom>
          <a:noFill/>
        </p:spPr>
        <p:txBody>
          <a:bodyPr wrap="square" rtlCol="0">
            <a:spAutoFit/>
          </a:bodyPr>
          <a:lstStyle/>
          <a:p>
            <a:pPr>
              <a:spcAft>
                <a:spcPts val="600"/>
              </a:spcAft>
            </a:pPr>
            <a:r>
              <a:rPr lang="en-US" b="1" dirty="0" smtClean="0"/>
              <a:t>VOW/VEI</a:t>
            </a:r>
            <a:r>
              <a:rPr lang="en-US" dirty="0" smtClean="0"/>
              <a:t> gives VBA and DoD tools to provide Servicemembers with a more seamless transition to Veteran status</a:t>
            </a:r>
          </a:p>
          <a:p>
            <a:pPr marL="285750" indent="-285750">
              <a:spcAft>
                <a:spcPts val="600"/>
              </a:spcAft>
              <a:buFont typeface="Arial" pitchFamily="34" charset="0"/>
              <a:buChar char="•"/>
            </a:pPr>
            <a:r>
              <a:rPr lang="en-US" dirty="0" smtClean="0"/>
              <a:t>Up to </a:t>
            </a:r>
            <a:r>
              <a:rPr lang="en-US" i="1" dirty="0" smtClean="0"/>
              <a:t>307,000</a:t>
            </a:r>
            <a:r>
              <a:rPr lang="en-US" dirty="0" smtClean="0"/>
              <a:t> military personnel are projected to transition out of the military in the next four years</a:t>
            </a:r>
          </a:p>
          <a:p>
            <a:pPr marL="285750" indent="-285750">
              <a:spcAft>
                <a:spcPts val="1200"/>
              </a:spcAft>
              <a:buFont typeface="Arial" pitchFamily="34" charset="0"/>
              <a:buChar char="•"/>
            </a:pPr>
            <a:r>
              <a:rPr lang="en-US" dirty="0" smtClean="0"/>
              <a:t>VBA is increasing awareness of and access to benefits, and getting Veterans enrolled as soon as possible</a:t>
            </a:r>
          </a:p>
          <a:p>
            <a:pPr>
              <a:spcAft>
                <a:spcPts val="1200"/>
              </a:spcAft>
            </a:pPr>
            <a:r>
              <a:rPr lang="en-US" b="1" dirty="0" smtClean="0"/>
              <a:t>VCIP </a:t>
            </a:r>
            <a:r>
              <a:rPr lang="en-US" dirty="0" smtClean="0"/>
              <a:t>helps transition VBA from paper to digital operations– </a:t>
            </a:r>
            <a:r>
              <a:rPr lang="en-US" i="1" dirty="0" smtClean="0"/>
              <a:t>a critical success factor in our organizational transformation</a:t>
            </a:r>
          </a:p>
          <a:p>
            <a:pPr>
              <a:spcAft>
                <a:spcPts val="1200"/>
              </a:spcAft>
            </a:pPr>
            <a:r>
              <a:rPr lang="en-US" b="1" dirty="0" smtClean="0"/>
              <a:t>Contract Medical </a:t>
            </a:r>
            <a:r>
              <a:rPr lang="en-US" dirty="0" smtClean="0"/>
              <a:t>increases access to physicians for file reviews or exams, improving claims service to beneficiaries</a:t>
            </a:r>
          </a:p>
        </p:txBody>
      </p:sp>
      <p:grpSp>
        <p:nvGrpSpPr>
          <p:cNvPr id="12" name="Group 11"/>
          <p:cNvGrpSpPr/>
          <p:nvPr/>
        </p:nvGrpSpPr>
        <p:grpSpPr>
          <a:xfrm>
            <a:off x="447675" y="1819275"/>
            <a:ext cx="3695700" cy="4572000"/>
            <a:chOff x="571500" y="1752600"/>
            <a:chExt cx="3695700" cy="4572000"/>
          </a:xfrm>
        </p:grpSpPr>
        <p:sp>
          <p:nvSpPr>
            <p:cNvPr id="5" name="Rectangle 4"/>
            <p:cNvSpPr/>
            <p:nvPr/>
          </p:nvSpPr>
          <p:spPr>
            <a:xfrm>
              <a:off x="571500" y="1752600"/>
              <a:ext cx="36957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Operations</a:t>
              </a:r>
              <a:endParaRPr lang="en-US" sz="2800" dirty="0"/>
            </a:p>
          </p:txBody>
        </p:sp>
        <p:sp>
          <p:nvSpPr>
            <p:cNvPr id="10" name="Rectangle 9"/>
            <p:cNvSpPr/>
            <p:nvPr/>
          </p:nvSpPr>
          <p:spPr>
            <a:xfrm>
              <a:off x="571500" y="2514600"/>
              <a:ext cx="3695700" cy="3810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lvl="0" indent="-228600">
                <a:spcBef>
                  <a:spcPts val="600"/>
                </a:spcBef>
                <a:spcAft>
                  <a:spcPts val="1200"/>
                </a:spcAft>
                <a:buFont typeface="Arial" pitchFamily="34" charset="0"/>
                <a:buChar char="•"/>
              </a:pPr>
              <a:r>
                <a:rPr lang="en-US" sz="2800" dirty="0">
                  <a:solidFill>
                    <a:schemeClr val="tx1"/>
                  </a:solidFill>
                </a:rPr>
                <a:t>Veterans Opportunity to Work (VOW) to Hire Heroes Act</a:t>
              </a:r>
            </a:p>
            <a:p>
              <a:pPr marL="228600" lvl="0" indent="-228600">
                <a:spcAft>
                  <a:spcPts val="1200"/>
                </a:spcAft>
                <a:buFont typeface="Arial" pitchFamily="34" charset="0"/>
                <a:buChar char="•"/>
              </a:pPr>
              <a:r>
                <a:rPr lang="en-US" sz="2800" dirty="0">
                  <a:solidFill>
                    <a:schemeClr val="tx1"/>
                  </a:solidFill>
                </a:rPr>
                <a:t>Veterans Claim Intake Program (VCIP)</a:t>
              </a:r>
            </a:p>
            <a:p>
              <a:pPr marL="228600" lvl="0" indent="-228600">
                <a:spcAft>
                  <a:spcPct val="15000"/>
                </a:spcAft>
                <a:buFont typeface="Arial" pitchFamily="34" charset="0"/>
                <a:buChar char="•"/>
              </a:pPr>
              <a:r>
                <a:rPr lang="en-US" sz="2800" dirty="0">
                  <a:solidFill>
                    <a:schemeClr val="tx1"/>
                  </a:solidFill>
                </a:rPr>
                <a:t>Contract Medical</a:t>
              </a:r>
            </a:p>
            <a:p>
              <a:pPr marL="285750" indent="-285750">
                <a:buFont typeface="Arial" pitchFamily="34" charset="0"/>
                <a:buChar char="•"/>
              </a:pPr>
              <a:endParaRPr lang="en-US" dirty="0"/>
            </a:p>
          </p:txBody>
        </p:sp>
      </p:grpSp>
    </p:spTree>
    <p:extLst>
      <p:ext uri="{BB962C8B-B14F-4D97-AF65-F5344CB8AC3E}">
        <p14:creationId xmlns:p14="http://schemas.microsoft.com/office/powerpoint/2010/main" val="21261783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685" y="138229"/>
            <a:ext cx="8229600" cy="1143000"/>
          </a:xfrm>
        </p:spPr>
        <p:txBody>
          <a:bodyPr/>
          <a:lstStyle/>
          <a:p>
            <a:r>
              <a:rPr lang="en-US" dirty="0" smtClean="0"/>
              <a:t>PPBE</a:t>
            </a:r>
            <a:endParaRPr lang="en-US" dirty="0"/>
          </a:p>
        </p:txBody>
      </p:sp>
      <p:sp>
        <p:nvSpPr>
          <p:cNvPr id="3" name="Content Placeholder 2"/>
          <p:cNvSpPr>
            <a:spLocks noGrp="1"/>
          </p:cNvSpPr>
          <p:nvPr>
            <p:ph idx="1"/>
          </p:nvPr>
        </p:nvSpPr>
        <p:spPr/>
        <p:txBody>
          <a:bodyPr/>
          <a:lstStyle/>
          <a:p>
            <a:r>
              <a:rPr lang="en-US" sz="2400" dirty="0" smtClean="0">
                <a:latin typeface="Arial" pitchFamily="34" charset="0"/>
                <a:cs typeface="Arial" pitchFamily="34" charset="0"/>
              </a:rPr>
              <a:t>In the Planning, Programming, Budgeting, and Execution (PPBE) process, the first two P’s drive the identification of capability gaps and initial analysis of alternatives.</a:t>
            </a:r>
          </a:p>
          <a:p>
            <a:r>
              <a:rPr lang="en-US" sz="2400" dirty="0" smtClean="0">
                <a:latin typeface="Arial" pitchFamily="34" charset="0"/>
                <a:cs typeface="Arial" pitchFamily="34" charset="0"/>
              </a:rPr>
              <a:t>FY14-20 Strategic Plan drafted</a:t>
            </a:r>
          </a:p>
          <a:p>
            <a:pPr lvl="1"/>
            <a:r>
              <a:rPr lang="en-US" sz="2000" dirty="0" smtClean="0">
                <a:latin typeface="Arial" pitchFamily="34" charset="0"/>
                <a:cs typeface="Arial" pitchFamily="34" charset="0"/>
              </a:rPr>
              <a:t>OOP:  Implementation Plan Review Underway </a:t>
            </a:r>
          </a:p>
          <a:p>
            <a:r>
              <a:rPr lang="en-US" sz="2400" dirty="0" smtClean="0">
                <a:latin typeface="Arial" pitchFamily="34" charset="0"/>
                <a:cs typeface="Arial" pitchFamily="34" charset="0"/>
              </a:rPr>
              <a:t>VA has just completed its first PPBE Programming phase, culminating in a Future Year Veterans Program approved by the Secretary.</a:t>
            </a:r>
          </a:p>
          <a:p>
            <a:r>
              <a:rPr lang="en-US" sz="2400" dirty="0" smtClean="0">
                <a:latin typeface="Arial" pitchFamily="34" charset="0"/>
                <a:cs typeface="Arial" pitchFamily="34" charset="0"/>
              </a:rPr>
              <a:t>End to End Requirements Management (E2ERM) Methodology will be in place to inform the FY17 PPBE cycle</a:t>
            </a:r>
            <a:endParaRPr lang="en-US" sz="2400" dirty="0">
              <a:latin typeface="Arial" pitchFamily="34" charset="0"/>
              <a:cs typeface="Arial" pitchFamily="34" charset="0"/>
            </a:endParaRPr>
          </a:p>
        </p:txBody>
      </p:sp>
      <p:sp>
        <p:nvSpPr>
          <p:cNvPr id="5" name="Footer Placeholder 4"/>
          <p:cNvSpPr>
            <a:spLocks noGrp="1"/>
          </p:cNvSpPr>
          <p:nvPr>
            <p:ph type="ftr" sz="quarter" idx="11"/>
          </p:nvPr>
        </p:nvSpPr>
        <p:spPr/>
        <p:txBody>
          <a:bodyPr/>
          <a:lstStyle/>
          <a:p>
            <a:pPr>
              <a:defRPr/>
            </a:pPr>
            <a:r>
              <a:rPr lang="en-US" smtClean="0"/>
              <a:t>OPP ePMO</a:t>
            </a:r>
            <a:endParaRPr lang="en-US" dirty="0"/>
          </a:p>
        </p:txBody>
      </p:sp>
      <p:sp>
        <p:nvSpPr>
          <p:cNvPr id="6" name="Slide Number Placeholder 5"/>
          <p:cNvSpPr>
            <a:spLocks noGrp="1"/>
          </p:cNvSpPr>
          <p:nvPr>
            <p:ph type="sldNum" sz="quarter" idx="12"/>
          </p:nvPr>
        </p:nvSpPr>
        <p:spPr/>
        <p:txBody>
          <a:bodyPr/>
          <a:lstStyle/>
          <a:p>
            <a:pPr>
              <a:defRPr/>
            </a:pPr>
            <a:fld id="{95C7219A-98DC-42BA-A12A-12E75342F36E}" type="slidenum">
              <a:rPr lang="en-US" smtClean="0"/>
              <a:pPr>
                <a:defRPr/>
              </a:pPr>
              <a:t>7</a:t>
            </a:fld>
            <a:endParaRPr lang="en-US" dirty="0"/>
          </a:p>
        </p:txBody>
      </p:sp>
      <p:pic>
        <p:nvPicPr>
          <p:cNvPr id="7"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8" name="Straight Connector 7"/>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Tree>
    <p:extLst>
      <p:ext uri="{BB962C8B-B14F-4D97-AF65-F5344CB8AC3E}">
        <p14:creationId xmlns:p14="http://schemas.microsoft.com/office/powerpoint/2010/main" val="29632400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70</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VOW/VEI Project Summary</a:t>
            </a:r>
            <a:endParaRPr lang="en-US" dirty="0"/>
          </a:p>
        </p:txBody>
      </p:sp>
      <p:sp>
        <p:nvSpPr>
          <p:cNvPr id="11" name="Content Placeholder 10"/>
          <p:cNvSpPr>
            <a:spLocks noGrp="1"/>
          </p:cNvSpPr>
          <p:nvPr>
            <p:ph idx="1"/>
          </p:nvPr>
        </p:nvSpPr>
        <p:spPr>
          <a:xfrm>
            <a:off x="457200" y="1600200"/>
            <a:ext cx="8229600" cy="4648200"/>
          </a:xfrm>
        </p:spPr>
        <p:txBody>
          <a:bodyPr/>
          <a:lstStyle/>
          <a:p>
            <a:r>
              <a:rPr lang="en-US" sz="1800" b="1" dirty="0" smtClean="0"/>
              <a:t>Background</a:t>
            </a:r>
            <a:r>
              <a:rPr lang="en-US" sz="1800" b="1" dirty="0"/>
              <a:t>:</a:t>
            </a:r>
          </a:p>
          <a:p>
            <a:pPr lvl="1"/>
            <a:r>
              <a:rPr lang="en-US" sz="1600" dirty="0" smtClean="0"/>
              <a:t>Pre-VOW, </a:t>
            </a:r>
            <a:r>
              <a:rPr lang="en-US" sz="1600" dirty="0"/>
              <a:t>VBA </a:t>
            </a:r>
            <a:r>
              <a:rPr lang="en-US" sz="1600" dirty="0" smtClean="0"/>
              <a:t>presented four-hour </a:t>
            </a:r>
            <a:r>
              <a:rPr lang="en-US" sz="1600" dirty="0"/>
              <a:t>benefits </a:t>
            </a:r>
            <a:r>
              <a:rPr lang="en-US" sz="1600" dirty="0" smtClean="0"/>
              <a:t>briefings, </a:t>
            </a:r>
            <a:r>
              <a:rPr lang="en-US" sz="1600" dirty="0"/>
              <a:t>in lecture format, to </a:t>
            </a:r>
            <a:r>
              <a:rPr lang="en-US" sz="1600" dirty="0" smtClean="0"/>
              <a:t>large audiences of </a:t>
            </a:r>
            <a:r>
              <a:rPr lang="en-US" sz="1600" dirty="0"/>
              <a:t>transitioning </a:t>
            </a:r>
            <a:r>
              <a:rPr lang="en-US" sz="1600" dirty="0" smtClean="0"/>
              <a:t>Servicemembers in a </a:t>
            </a:r>
            <a:r>
              <a:rPr lang="en-US" sz="1600" dirty="0"/>
              <a:t>one to four-day transition seminar </a:t>
            </a:r>
          </a:p>
          <a:p>
            <a:pPr lvl="1"/>
            <a:r>
              <a:rPr lang="en-US" sz="1600" dirty="0" smtClean="0"/>
              <a:t>A </a:t>
            </a:r>
            <a:r>
              <a:rPr lang="en-US" sz="1600" dirty="0"/>
              <a:t>major feature of VOW/VEI is the evolution of TAP to the much more robust Transition GPS (Goals – Plans – Success) program</a:t>
            </a:r>
          </a:p>
          <a:p>
            <a:pPr lvl="1"/>
            <a:r>
              <a:rPr lang="en-US" sz="1600" dirty="0"/>
              <a:t>Under Transition GPS, VBA conducts </a:t>
            </a:r>
            <a:r>
              <a:rPr lang="en-US" sz="1600" dirty="0" smtClean="0"/>
              <a:t>interactive </a:t>
            </a:r>
            <a:r>
              <a:rPr lang="en-US" sz="1600" dirty="0"/>
              <a:t>presentations to </a:t>
            </a:r>
            <a:r>
              <a:rPr lang="en-US" sz="1600" dirty="0" smtClean="0"/>
              <a:t>classes of up to 50 </a:t>
            </a:r>
            <a:r>
              <a:rPr lang="en-US" sz="1600" dirty="0"/>
              <a:t>students, and </a:t>
            </a:r>
            <a:r>
              <a:rPr lang="en-US" sz="1600" dirty="0" smtClean="0"/>
              <a:t>briefers provide one-on-one </a:t>
            </a:r>
            <a:r>
              <a:rPr lang="en-US" sz="1600" dirty="0"/>
              <a:t>assistance for Service </a:t>
            </a:r>
            <a:r>
              <a:rPr lang="en-US" sz="1600" dirty="0" smtClean="0"/>
              <a:t>members </a:t>
            </a:r>
          </a:p>
          <a:p>
            <a:r>
              <a:rPr lang="en-US" sz="1800" b="1" dirty="0" smtClean="0"/>
              <a:t>Program/Project Manager: </a:t>
            </a:r>
            <a:r>
              <a:rPr lang="en-US" sz="1800" dirty="0" smtClean="0"/>
              <a:t> VBA/DoD Program Office</a:t>
            </a:r>
          </a:p>
          <a:p>
            <a:r>
              <a:rPr lang="en-US" sz="1800" b="1" dirty="0" smtClean="0"/>
              <a:t>Current </a:t>
            </a:r>
            <a:r>
              <a:rPr lang="en-US" sz="1800" b="1" dirty="0"/>
              <a:t>Status:</a:t>
            </a:r>
            <a:r>
              <a:rPr lang="en-US" sz="1800" dirty="0"/>
              <a:t>  </a:t>
            </a:r>
          </a:p>
          <a:p>
            <a:pPr lvl="1"/>
            <a:r>
              <a:rPr lang="en-US" sz="1600" dirty="0"/>
              <a:t>Project is in first full year </a:t>
            </a:r>
            <a:r>
              <a:rPr lang="en-US" sz="1600" dirty="0" smtClean="0"/>
              <a:t>and </a:t>
            </a:r>
            <a:r>
              <a:rPr lang="en-US" sz="1600" dirty="0"/>
              <a:t>distributed across </a:t>
            </a:r>
            <a:r>
              <a:rPr lang="en-US" sz="1600" dirty="0" smtClean="0"/>
              <a:t>250+ installations, </a:t>
            </a:r>
            <a:r>
              <a:rPr lang="en-US" sz="1600" dirty="0"/>
              <a:t>CONUS and OCONUS</a:t>
            </a:r>
          </a:p>
          <a:p>
            <a:pPr lvl="1"/>
            <a:r>
              <a:rPr lang="en-US" sz="1600" dirty="0"/>
              <a:t>Transition GPS briefings are currently executed via contractor-performance</a:t>
            </a:r>
          </a:p>
          <a:p>
            <a:r>
              <a:rPr lang="en-US" sz="1800" b="1" dirty="0"/>
              <a:t>Future Trends/Opportunities:</a:t>
            </a:r>
          </a:p>
          <a:p>
            <a:pPr lvl="1"/>
            <a:r>
              <a:rPr lang="en-US" sz="1600" dirty="0"/>
              <a:t>Under contract performance, the “briefer/trainer” requirements will be evaluated for possible transition to government-FTE performance </a:t>
            </a:r>
          </a:p>
          <a:p>
            <a:pPr lvl="1"/>
            <a:r>
              <a:rPr lang="en-US" sz="1600" dirty="0"/>
              <a:t>Over the next several years, </a:t>
            </a:r>
            <a:r>
              <a:rPr lang="en-US" sz="1600" dirty="0" smtClean="0"/>
              <a:t>VBA </a:t>
            </a:r>
            <a:r>
              <a:rPr lang="en-US" sz="1600" dirty="0"/>
              <a:t>benefits information </a:t>
            </a:r>
            <a:r>
              <a:rPr lang="en-US" sz="1600" dirty="0" smtClean="0"/>
              <a:t>offered via Transition </a:t>
            </a:r>
            <a:r>
              <a:rPr lang="en-US" sz="1600" dirty="0"/>
              <a:t>GPS </a:t>
            </a:r>
            <a:r>
              <a:rPr lang="en-US" sz="1600" dirty="0" smtClean="0"/>
              <a:t>will </a:t>
            </a:r>
            <a:r>
              <a:rPr lang="en-US" sz="1600" dirty="0"/>
              <a:t>be embedded </a:t>
            </a:r>
            <a:r>
              <a:rPr lang="en-US" sz="1600" dirty="0" smtClean="0"/>
              <a:t>and </a:t>
            </a:r>
            <a:r>
              <a:rPr lang="en-US" sz="1600" dirty="0"/>
              <a:t>become a routine part of </a:t>
            </a:r>
            <a:r>
              <a:rPr lang="en-US" sz="1600" dirty="0" smtClean="0"/>
              <a:t>learning in </a:t>
            </a:r>
            <a:r>
              <a:rPr lang="en-US" sz="1600" dirty="0"/>
              <a:t>the life-cycle of </a:t>
            </a:r>
            <a:r>
              <a:rPr lang="en-US" sz="1600" dirty="0" smtClean="0"/>
              <a:t>Servicemembers</a:t>
            </a:r>
            <a:endParaRPr lang="en-US" sz="1600" dirty="0"/>
          </a:p>
          <a:p>
            <a:pPr lvl="1"/>
            <a:endParaRPr lang="en-US" sz="1600" dirty="0"/>
          </a:p>
          <a:p>
            <a:pPr marL="457200" lvl="1" indent="0">
              <a:buNone/>
            </a:pPr>
            <a:endParaRPr lang="en-US" dirty="0"/>
          </a:p>
        </p:txBody>
      </p:sp>
    </p:spTree>
    <p:extLst>
      <p:ext uri="{BB962C8B-B14F-4D97-AF65-F5344CB8AC3E}">
        <p14:creationId xmlns:p14="http://schemas.microsoft.com/office/powerpoint/2010/main" val="34163791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71</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VCIP Project Summary</a:t>
            </a:r>
            <a:endParaRPr lang="en-US" dirty="0"/>
          </a:p>
        </p:txBody>
      </p:sp>
      <p:sp>
        <p:nvSpPr>
          <p:cNvPr id="11" name="Content Placeholder 10"/>
          <p:cNvSpPr>
            <a:spLocks noGrp="1"/>
          </p:cNvSpPr>
          <p:nvPr>
            <p:ph idx="1"/>
          </p:nvPr>
        </p:nvSpPr>
        <p:spPr>
          <a:xfrm>
            <a:off x="457200" y="1600200"/>
            <a:ext cx="8382000" cy="4876800"/>
          </a:xfrm>
        </p:spPr>
        <p:txBody>
          <a:bodyPr/>
          <a:lstStyle/>
          <a:p>
            <a:r>
              <a:rPr lang="en-US" sz="1800" b="1" dirty="0" smtClean="0"/>
              <a:t>Background</a:t>
            </a:r>
            <a:r>
              <a:rPr lang="en-US" sz="1800" b="1" dirty="0"/>
              <a:t>:</a:t>
            </a:r>
          </a:p>
          <a:p>
            <a:pPr lvl="1"/>
            <a:r>
              <a:rPr lang="en-US" sz="1600" dirty="0" smtClean="0"/>
              <a:t>A principal component of VBA’s Transformation plan is to fully transition into a paperless disability claims processing environment</a:t>
            </a:r>
          </a:p>
          <a:p>
            <a:pPr lvl="1"/>
            <a:r>
              <a:rPr lang="en-US" sz="1600" dirty="0" smtClean="0"/>
              <a:t>The Veterans Benefits Management System (VBMS), VBA’s web-based digital processing system, is fully deployed to all 56 regional offices </a:t>
            </a:r>
          </a:p>
          <a:p>
            <a:pPr lvl="1"/>
            <a:r>
              <a:rPr lang="en-US" sz="1600" dirty="0" smtClean="0"/>
              <a:t>Transitioning the intake of paper claims and claims-related source material to digital images and data is a critical success factor to ensure VBMS is optimally leveraged</a:t>
            </a:r>
          </a:p>
          <a:p>
            <a:r>
              <a:rPr lang="en-US" sz="1800" b="1" dirty="0" smtClean="0"/>
              <a:t>Program/Project Manager:  </a:t>
            </a:r>
            <a:r>
              <a:rPr lang="en-US" sz="1800" dirty="0" smtClean="0"/>
              <a:t>Office of Business Process Integration</a:t>
            </a:r>
          </a:p>
          <a:p>
            <a:r>
              <a:rPr lang="en-US" sz="1800" b="1" dirty="0" smtClean="0"/>
              <a:t>Current </a:t>
            </a:r>
            <a:r>
              <a:rPr lang="en-US" sz="1800" b="1" dirty="0"/>
              <a:t>Status:  </a:t>
            </a:r>
          </a:p>
          <a:p>
            <a:pPr lvl="1"/>
            <a:r>
              <a:rPr lang="en-US" sz="1600" dirty="0" smtClean="0"/>
              <a:t>Initiated contracts in July ‘12 with two vendors to provide document conversion services</a:t>
            </a:r>
            <a:endParaRPr lang="en-US" sz="1600" dirty="0"/>
          </a:p>
          <a:p>
            <a:pPr lvl="1"/>
            <a:r>
              <a:rPr lang="en-US" sz="1600" dirty="0" smtClean="0"/>
              <a:t>VBMS electronic folders (</a:t>
            </a:r>
            <a:r>
              <a:rPr lang="en-US" sz="1600" dirty="0" err="1" smtClean="0"/>
              <a:t>eFolders</a:t>
            </a:r>
            <a:r>
              <a:rPr lang="en-US" sz="1600" dirty="0" smtClean="0"/>
              <a:t>) are populated with images and data extracted from paper files – as of this month, VCIP achieved over 315 million images uploaded to </a:t>
            </a:r>
            <a:r>
              <a:rPr lang="en-US" sz="1600" dirty="0" err="1" smtClean="0"/>
              <a:t>eFolders</a:t>
            </a:r>
            <a:endParaRPr lang="en-US" sz="1600" dirty="0" smtClean="0"/>
          </a:p>
          <a:p>
            <a:pPr lvl="1"/>
            <a:r>
              <a:rPr lang="en-US" sz="1600" dirty="0" smtClean="0"/>
              <a:t>This contract also enables VBA to utilize data-driven, statistically valid sampling methods to ensure document conversation standards are met</a:t>
            </a:r>
            <a:endParaRPr lang="en-US" sz="1600" dirty="0"/>
          </a:p>
          <a:p>
            <a:r>
              <a:rPr lang="en-US" sz="1800" b="1" dirty="0" smtClean="0"/>
              <a:t>Future Trends/Opportunities:</a:t>
            </a:r>
          </a:p>
          <a:p>
            <a:pPr lvl="1"/>
            <a:r>
              <a:rPr lang="en-US" sz="1600" dirty="0" smtClean="0"/>
              <a:t>Throughout FY 2014 the VCIP team anticipates a growth rate of 48+ million images/month </a:t>
            </a:r>
          </a:p>
          <a:p>
            <a:pPr lvl="1"/>
            <a:r>
              <a:rPr lang="en-US" sz="1600" dirty="0" smtClean="0"/>
              <a:t>VCIP is a key enabler of VBA’s Transformation Plan for VA to completes its goals in 2015</a:t>
            </a:r>
            <a:endParaRPr lang="en-US" sz="1600" dirty="0"/>
          </a:p>
          <a:p>
            <a:pPr marL="457200" lvl="1" indent="0">
              <a:buNone/>
            </a:pPr>
            <a:endParaRPr lang="en-US" dirty="0"/>
          </a:p>
        </p:txBody>
      </p:sp>
    </p:spTree>
    <p:extLst>
      <p:ext uri="{BB962C8B-B14F-4D97-AF65-F5344CB8AC3E}">
        <p14:creationId xmlns:p14="http://schemas.microsoft.com/office/powerpoint/2010/main" val="1040628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72</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Summary</a:t>
            </a:r>
            <a:endParaRPr lang="en-US" dirty="0"/>
          </a:p>
        </p:txBody>
      </p:sp>
      <p:sp>
        <p:nvSpPr>
          <p:cNvPr id="2" name="TextBox 1"/>
          <p:cNvSpPr txBox="1"/>
          <p:nvPr/>
        </p:nvSpPr>
        <p:spPr>
          <a:xfrm>
            <a:off x="4343400" y="1752600"/>
            <a:ext cx="4572000" cy="4909036"/>
          </a:xfrm>
          <a:prstGeom prst="rect">
            <a:avLst/>
          </a:prstGeom>
          <a:noFill/>
        </p:spPr>
        <p:txBody>
          <a:bodyPr wrap="square" rtlCol="0">
            <a:spAutoFit/>
          </a:bodyPr>
          <a:lstStyle/>
          <a:p>
            <a:pPr>
              <a:spcAft>
                <a:spcPts val="600"/>
              </a:spcAft>
            </a:pPr>
            <a:r>
              <a:rPr lang="en-US" dirty="0" smtClean="0"/>
              <a:t>VBA is focused on </a:t>
            </a:r>
            <a:r>
              <a:rPr lang="en-US" b="1" dirty="0" smtClean="0"/>
              <a:t>increasing production</a:t>
            </a:r>
            <a:r>
              <a:rPr lang="en-US" dirty="0" smtClean="0"/>
              <a:t> of benefits claims and </a:t>
            </a:r>
            <a:r>
              <a:rPr lang="en-US" b="1" dirty="0" smtClean="0"/>
              <a:t>increasing quality and accuracy </a:t>
            </a:r>
            <a:r>
              <a:rPr lang="en-US" dirty="0" smtClean="0"/>
              <a:t>of decisions</a:t>
            </a:r>
          </a:p>
          <a:p>
            <a:pPr marL="285750" indent="-285750">
              <a:spcAft>
                <a:spcPts val="600"/>
              </a:spcAft>
              <a:buFont typeface="Arial" pitchFamily="34" charset="0"/>
              <a:buChar char="•"/>
            </a:pPr>
            <a:r>
              <a:rPr lang="en-US" dirty="0" smtClean="0"/>
              <a:t>Training is critical to transformation’s goal to improve quality to </a:t>
            </a:r>
            <a:r>
              <a:rPr lang="en-US" b="1" dirty="0" smtClean="0"/>
              <a:t>98%</a:t>
            </a:r>
            <a:r>
              <a:rPr lang="en-US" dirty="0" smtClean="0"/>
              <a:t> by 2015 </a:t>
            </a:r>
          </a:p>
          <a:p>
            <a:pPr marL="285750" indent="-285750">
              <a:spcAft>
                <a:spcPts val="600"/>
              </a:spcAft>
              <a:buFont typeface="Arial" pitchFamily="34" charset="0"/>
              <a:buChar char="•"/>
            </a:pPr>
            <a:r>
              <a:rPr lang="en-US" dirty="0" smtClean="0"/>
              <a:t>VBA developed a national training curriculum, and launched Quality Review Teams to conduct in-process reviews</a:t>
            </a:r>
          </a:p>
          <a:p>
            <a:pPr marL="285750" indent="-285750">
              <a:spcAft>
                <a:spcPts val="600"/>
              </a:spcAft>
              <a:buFont typeface="Arial" pitchFamily="34" charset="0"/>
              <a:buChar char="•"/>
            </a:pPr>
            <a:r>
              <a:rPr lang="en-US" dirty="0" smtClean="0"/>
              <a:t>In June 2011, before transformation began, 12-month quality was </a:t>
            </a:r>
            <a:r>
              <a:rPr lang="en-US" b="1" dirty="0" smtClean="0"/>
              <a:t>83%</a:t>
            </a:r>
          </a:p>
          <a:p>
            <a:pPr marL="285750" indent="-285750">
              <a:spcAft>
                <a:spcPts val="600"/>
              </a:spcAft>
              <a:buFont typeface="Arial" pitchFamily="34" charset="0"/>
              <a:buChar char="•"/>
            </a:pPr>
            <a:r>
              <a:rPr lang="en-US" dirty="0" smtClean="0"/>
              <a:t>Today, our 3-month quality is at </a:t>
            </a:r>
            <a:r>
              <a:rPr lang="en-US" b="1" dirty="0" smtClean="0"/>
              <a:t>90% </a:t>
            </a:r>
            <a:r>
              <a:rPr lang="en-US" dirty="0" smtClean="0"/>
              <a:t>–medical issue level quality is </a:t>
            </a:r>
            <a:r>
              <a:rPr lang="en-US" b="1" dirty="0" smtClean="0"/>
              <a:t>97%</a:t>
            </a:r>
          </a:p>
          <a:p>
            <a:pPr>
              <a:spcAft>
                <a:spcPts val="600"/>
              </a:spcAft>
            </a:pPr>
            <a:r>
              <a:rPr lang="en-US" dirty="0" smtClean="0"/>
              <a:t>VBA also relies heavily on contractor support for </a:t>
            </a:r>
            <a:r>
              <a:rPr lang="en-US" b="1" dirty="0" smtClean="0"/>
              <a:t>program management </a:t>
            </a:r>
            <a:r>
              <a:rPr lang="en-US" dirty="0" smtClean="0"/>
              <a:t>to carry out day-to-day operations</a:t>
            </a:r>
          </a:p>
        </p:txBody>
      </p:sp>
      <p:grpSp>
        <p:nvGrpSpPr>
          <p:cNvPr id="13" name="Group 12"/>
          <p:cNvGrpSpPr/>
          <p:nvPr/>
        </p:nvGrpSpPr>
        <p:grpSpPr>
          <a:xfrm>
            <a:off x="447675" y="1819275"/>
            <a:ext cx="3695700" cy="4572000"/>
            <a:chOff x="571500" y="1752600"/>
            <a:chExt cx="3695700" cy="4572000"/>
          </a:xfrm>
        </p:grpSpPr>
        <p:sp>
          <p:nvSpPr>
            <p:cNvPr id="14" name="Rectangle 13"/>
            <p:cNvSpPr/>
            <p:nvPr/>
          </p:nvSpPr>
          <p:spPr>
            <a:xfrm>
              <a:off x="571500" y="1752600"/>
              <a:ext cx="36957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Operations Support</a:t>
              </a:r>
              <a:endParaRPr lang="en-US" sz="2800" dirty="0"/>
            </a:p>
          </p:txBody>
        </p:sp>
        <p:sp>
          <p:nvSpPr>
            <p:cNvPr id="15" name="Rectangle 14"/>
            <p:cNvSpPr/>
            <p:nvPr/>
          </p:nvSpPr>
          <p:spPr>
            <a:xfrm>
              <a:off x="571500" y="2514600"/>
              <a:ext cx="3695700" cy="3810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lvl="0" indent="-228600">
                <a:spcAft>
                  <a:spcPts val="1200"/>
                </a:spcAft>
                <a:buFont typeface="Arial" pitchFamily="34" charset="0"/>
                <a:buChar char="•"/>
              </a:pPr>
              <a:r>
                <a:rPr lang="en-US" sz="2800" dirty="0" smtClean="0">
                  <a:solidFill>
                    <a:schemeClr val="tx1"/>
                  </a:solidFill>
                </a:rPr>
                <a:t>Training</a:t>
              </a:r>
              <a:endParaRPr lang="en-US" sz="2800" dirty="0">
                <a:solidFill>
                  <a:schemeClr val="tx1"/>
                </a:solidFill>
              </a:endParaRPr>
            </a:p>
            <a:p>
              <a:pPr marL="228600" lvl="0" indent="-228600">
                <a:spcAft>
                  <a:spcPts val="1200"/>
                </a:spcAft>
                <a:buFont typeface="Arial" pitchFamily="34" charset="0"/>
                <a:buChar char="•"/>
              </a:pPr>
              <a:r>
                <a:rPr lang="en-US" sz="2800" dirty="0" smtClean="0">
                  <a:solidFill>
                    <a:schemeClr val="tx1"/>
                  </a:solidFill>
                </a:rPr>
                <a:t>Program Management Support</a:t>
              </a:r>
              <a:endParaRPr lang="en-US" dirty="0"/>
            </a:p>
          </p:txBody>
        </p:sp>
      </p:grpSp>
    </p:spTree>
    <p:extLst>
      <p:ext uri="{BB962C8B-B14F-4D97-AF65-F5344CB8AC3E}">
        <p14:creationId xmlns:p14="http://schemas.microsoft.com/office/powerpoint/2010/main" val="7887957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Training Project Summary</a:t>
            </a:r>
            <a:endParaRPr lang="en-US" dirty="0"/>
          </a:p>
        </p:txBody>
      </p:sp>
      <p:sp>
        <p:nvSpPr>
          <p:cNvPr id="10" name="Content Placeholder 10"/>
          <p:cNvSpPr>
            <a:spLocks noGrp="1"/>
          </p:cNvSpPr>
          <p:nvPr>
            <p:ph idx="1"/>
          </p:nvPr>
        </p:nvSpPr>
        <p:spPr>
          <a:xfrm>
            <a:off x="457200" y="1600200"/>
            <a:ext cx="8229600" cy="4838700"/>
          </a:xfrm>
        </p:spPr>
        <p:txBody>
          <a:bodyPr/>
          <a:lstStyle/>
          <a:p>
            <a:r>
              <a:rPr lang="en-US" sz="1800" b="1" dirty="0" smtClean="0"/>
              <a:t>Background</a:t>
            </a:r>
            <a:r>
              <a:rPr lang="en-US" sz="1800" b="1" dirty="0"/>
              <a:t>:</a:t>
            </a:r>
          </a:p>
          <a:p>
            <a:pPr lvl="1"/>
            <a:r>
              <a:rPr lang="en-US" sz="1600" dirty="0" smtClean="0"/>
              <a:t>VBA utilizes industry-proven technical training systems for employee training and development</a:t>
            </a:r>
          </a:p>
          <a:p>
            <a:pPr lvl="1"/>
            <a:r>
              <a:rPr lang="en-US" sz="1600" dirty="0" smtClean="0"/>
              <a:t>As a result, VBA continues to initiate projects in instructional systems, evaluation and human performance analysis for the purposes of increasing organizational performance through training</a:t>
            </a:r>
            <a:endParaRPr lang="en-US" sz="1600" dirty="0"/>
          </a:p>
          <a:p>
            <a:pPr lvl="1"/>
            <a:r>
              <a:rPr lang="en-US" sz="1600" dirty="0" smtClean="0"/>
              <a:t>These projects create technical training (initial and refresher) for specific job positions in VBA and program evaluation</a:t>
            </a:r>
          </a:p>
          <a:p>
            <a:r>
              <a:rPr lang="en-US" sz="1800" b="1" dirty="0" smtClean="0"/>
              <a:t>Program/Project Manager:</a:t>
            </a:r>
            <a:r>
              <a:rPr lang="en-US" sz="1800" dirty="0" smtClean="0"/>
              <a:t>  VBA Office of Technical Training and Evaluation</a:t>
            </a:r>
          </a:p>
          <a:p>
            <a:r>
              <a:rPr lang="en-US" sz="1800" b="1" dirty="0" smtClean="0"/>
              <a:t>Current </a:t>
            </a:r>
            <a:r>
              <a:rPr lang="en-US" sz="1800" b="1" dirty="0"/>
              <a:t>Status:  </a:t>
            </a:r>
          </a:p>
          <a:p>
            <a:pPr lvl="1"/>
            <a:r>
              <a:rPr lang="en-US" sz="1600" dirty="0" smtClean="0"/>
              <a:t>Training requirements are continually evolving and life-cycle maintenance is ongoing: initial training is complete for many positions; others have training in development</a:t>
            </a:r>
            <a:endParaRPr lang="en-US" sz="1600" dirty="0"/>
          </a:p>
          <a:p>
            <a:r>
              <a:rPr lang="en-US" sz="1800" b="1" dirty="0" smtClean="0"/>
              <a:t>Future </a:t>
            </a:r>
            <a:r>
              <a:rPr lang="en-US" sz="1800" b="1" dirty="0"/>
              <a:t>Trends/Opportunities:</a:t>
            </a:r>
          </a:p>
          <a:p>
            <a:pPr lvl="1"/>
            <a:r>
              <a:rPr lang="en-US" sz="1600" dirty="0" smtClean="0"/>
              <a:t>VBA is currently linking our training system to VA’s </a:t>
            </a:r>
            <a:r>
              <a:rPr lang="en-US" sz="1600" smtClean="0"/>
              <a:t>competency-based system </a:t>
            </a:r>
            <a:endParaRPr lang="en-US" sz="1600" dirty="0" smtClean="0"/>
          </a:p>
          <a:p>
            <a:pPr lvl="1"/>
            <a:r>
              <a:rPr lang="en-US" sz="1600" dirty="0" smtClean="0"/>
              <a:t>VBA is using agile development techniques for efficiency in development of training products</a:t>
            </a:r>
            <a:endParaRPr lang="en-US" sz="1600" dirty="0"/>
          </a:p>
          <a:p>
            <a:pPr lvl="1"/>
            <a:r>
              <a:rPr lang="en-US" sz="1600" dirty="0" smtClean="0"/>
              <a:t>Training will continue to evolve to support technological innovation</a:t>
            </a:r>
            <a:endParaRPr lang="en-US" sz="1600" dirty="0"/>
          </a:p>
          <a:p>
            <a:pPr lvl="1"/>
            <a:endParaRPr lang="en-US" sz="1600" dirty="0"/>
          </a:p>
          <a:p>
            <a:pPr marL="457200" lvl="1" indent="0">
              <a:buNone/>
            </a:pPr>
            <a:endParaRPr lang="en-US" dirty="0"/>
          </a:p>
        </p:txBody>
      </p:sp>
    </p:spTree>
    <p:extLst>
      <p:ext uri="{BB962C8B-B14F-4D97-AF65-F5344CB8AC3E}">
        <p14:creationId xmlns:p14="http://schemas.microsoft.com/office/powerpoint/2010/main" val="22738707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74</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Summary</a:t>
            </a:r>
            <a:endParaRPr lang="en-US" dirty="0"/>
          </a:p>
        </p:txBody>
      </p:sp>
      <p:sp>
        <p:nvSpPr>
          <p:cNvPr id="2" name="TextBox 1"/>
          <p:cNvSpPr txBox="1"/>
          <p:nvPr/>
        </p:nvSpPr>
        <p:spPr>
          <a:xfrm>
            <a:off x="4343400" y="1752600"/>
            <a:ext cx="4572000" cy="5539978"/>
          </a:xfrm>
          <a:prstGeom prst="rect">
            <a:avLst/>
          </a:prstGeom>
          <a:noFill/>
        </p:spPr>
        <p:txBody>
          <a:bodyPr wrap="square" rtlCol="0">
            <a:spAutoFit/>
          </a:bodyPr>
          <a:lstStyle/>
          <a:p>
            <a:pPr>
              <a:spcAft>
                <a:spcPts val="600"/>
              </a:spcAft>
            </a:pPr>
            <a:r>
              <a:rPr lang="en-US" dirty="0" smtClean="0"/>
              <a:t>VBA’s organizational transformation encourages </a:t>
            </a:r>
            <a:r>
              <a:rPr lang="en-US" b="1" dirty="0" smtClean="0"/>
              <a:t>more efficient and effective operations </a:t>
            </a:r>
            <a:r>
              <a:rPr lang="en-US" dirty="0" smtClean="0"/>
              <a:t>to serve Veterans</a:t>
            </a:r>
          </a:p>
          <a:p>
            <a:pPr marL="285750" indent="-285750">
              <a:spcAft>
                <a:spcPts val="600"/>
              </a:spcAft>
              <a:buFont typeface="Arial" pitchFamily="34" charset="0"/>
              <a:buChar char="•"/>
            </a:pPr>
            <a:r>
              <a:rPr lang="en-US" dirty="0" smtClean="0"/>
              <a:t>Previous analyses streamlined operations, reduced waste and improved work effectiveness</a:t>
            </a:r>
          </a:p>
          <a:p>
            <a:pPr marL="285750" indent="-285750">
              <a:spcAft>
                <a:spcPts val="600"/>
              </a:spcAft>
              <a:buFont typeface="Arial" pitchFamily="34" charset="0"/>
              <a:buChar char="•"/>
            </a:pPr>
            <a:r>
              <a:rPr lang="en-US" dirty="0" smtClean="0"/>
              <a:t>VBA’s new </a:t>
            </a:r>
            <a:r>
              <a:rPr lang="en-US" b="1" dirty="0" smtClean="0"/>
              <a:t>Organizational Model </a:t>
            </a:r>
            <a:r>
              <a:rPr lang="en-US" dirty="0" smtClean="0"/>
              <a:t>–segmented lanes, intake processing centers and cross-functional teams – stemmed from these studies</a:t>
            </a:r>
          </a:p>
          <a:p>
            <a:pPr marL="285750" indent="-285750">
              <a:spcAft>
                <a:spcPts val="600"/>
              </a:spcAft>
              <a:buFont typeface="Arial" pitchFamily="34" charset="0"/>
              <a:buChar char="•"/>
            </a:pPr>
            <a:r>
              <a:rPr lang="en-US" dirty="0" smtClean="0"/>
              <a:t>In 2012 we </a:t>
            </a:r>
            <a:r>
              <a:rPr lang="en-US" b="1" dirty="0" smtClean="0"/>
              <a:t>reduced the most common errors in claims by 50%</a:t>
            </a:r>
            <a:r>
              <a:rPr lang="en-US" dirty="0" smtClean="0"/>
              <a:t> after an in-depth Six Sigma analysis and BPR</a:t>
            </a:r>
          </a:p>
          <a:p>
            <a:pPr marL="285750" indent="-285750">
              <a:spcAft>
                <a:spcPts val="600"/>
              </a:spcAft>
              <a:buFont typeface="Arial" pitchFamily="34" charset="0"/>
              <a:buChar char="•"/>
            </a:pPr>
            <a:r>
              <a:rPr lang="en-US" dirty="0" smtClean="0"/>
              <a:t>VBA will continue to rely on in-depth analytical capabilities to improve benefits delivery</a:t>
            </a:r>
          </a:p>
          <a:p>
            <a:pPr marL="285750" indent="-285750">
              <a:spcAft>
                <a:spcPts val="600"/>
              </a:spcAft>
              <a:buFont typeface="Arial" pitchFamily="34" charset="0"/>
              <a:buChar char="•"/>
            </a:pPr>
            <a:endParaRPr lang="en-US" dirty="0" smtClean="0"/>
          </a:p>
          <a:p>
            <a:pPr>
              <a:spcAft>
                <a:spcPts val="600"/>
              </a:spcAft>
            </a:pPr>
            <a:endParaRPr lang="en-US" dirty="0" smtClean="0"/>
          </a:p>
        </p:txBody>
      </p:sp>
      <p:grpSp>
        <p:nvGrpSpPr>
          <p:cNvPr id="13" name="Group 12"/>
          <p:cNvGrpSpPr/>
          <p:nvPr/>
        </p:nvGrpSpPr>
        <p:grpSpPr>
          <a:xfrm>
            <a:off x="447675" y="1819275"/>
            <a:ext cx="3695700" cy="4572000"/>
            <a:chOff x="571500" y="1752600"/>
            <a:chExt cx="3695700" cy="4572000"/>
          </a:xfrm>
        </p:grpSpPr>
        <p:sp>
          <p:nvSpPr>
            <p:cNvPr id="14" name="Rectangle 13"/>
            <p:cNvSpPr/>
            <p:nvPr/>
          </p:nvSpPr>
          <p:spPr>
            <a:xfrm>
              <a:off x="571500" y="1752600"/>
              <a:ext cx="36957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Studies/Analysis</a:t>
              </a:r>
              <a:endParaRPr lang="en-US" sz="2800" dirty="0"/>
            </a:p>
          </p:txBody>
        </p:sp>
        <p:sp>
          <p:nvSpPr>
            <p:cNvPr id="15" name="Rectangle 14"/>
            <p:cNvSpPr/>
            <p:nvPr/>
          </p:nvSpPr>
          <p:spPr>
            <a:xfrm>
              <a:off x="571500" y="2514600"/>
              <a:ext cx="3695700" cy="3810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lvl="0" indent="-228600">
                <a:spcAft>
                  <a:spcPts val="1200"/>
                </a:spcAft>
                <a:buFont typeface="Arial" pitchFamily="34" charset="0"/>
                <a:buChar char="•"/>
              </a:pPr>
              <a:r>
                <a:rPr lang="en-US" sz="2800" dirty="0" smtClean="0">
                  <a:solidFill>
                    <a:schemeClr val="tx1"/>
                  </a:solidFill>
                </a:rPr>
                <a:t>Operations Analysis</a:t>
              </a:r>
            </a:p>
            <a:p>
              <a:pPr marL="228600" lvl="0" indent="-228600">
                <a:spcAft>
                  <a:spcPts val="1200"/>
                </a:spcAft>
                <a:buFont typeface="Arial" pitchFamily="34" charset="0"/>
                <a:buChar char="•"/>
              </a:pPr>
              <a:r>
                <a:rPr lang="en-US" sz="2800" dirty="0" smtClean="0">
                  <a:solidFill>
                    <a:schemeClr val="tx1"/>
                  </a:solidFill>
                </a:rPr>
                <a:t>Business Process Reengineering (BPR)</a:t>
              </a:r>
            </a:p>
            <a:p>
              <a:pPr marL="228600" lvl="0" indent="-228600">
                <a:spcAft>
                  <a:spcPts val="1200"/>
                </a:spcAft>
                <a:buFont typeface="Arial" pitchFamily="34" charset="0"/>
                <a:buChar char="•"/>
              </a:pPr>
              <a:r>
                <a:rPr lang="en-US" sz="2800" dirty="0" smtClean="0">
                  <a:solidFill>
                    <a:schemeClr val="tx1"/>
                  </a:solidFill>
                </a:rPr>
                <a:t>Policy Analysis</a:t>
              </a:r>
              <a:endParaRPr lang="en-US" sz="2800" dirty="0">
                <a:solidFill>
                  <a:schemeClr val="tx1"/>
                </a:solidFill>
              </a:endParaRPr>
            </a:p>
            <a:p>
              <a:pPr marL="285750" indent="-285750">
                <a:buFont typeface="Arial" pitchFamily="34" charset="0"/>
                <a:buChar char="•"/>
              </a:pPr>
              <a:endParaRPr lang="en-US" dirty="0"/>
            </a:p>
          </p:txBody>
        </p:sp>
      </p:grpSp>
    </p:spTree>
    <p:extLst>
      <p:ext uri="{BB962C8B-B14F-4D97-AF65-F5344CB8AC3E}">
        <p14:creationId xmlns:p14="http://schemas.microsoft.com/office/powerpoint/2010/main" val="2519607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75</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1066800" y="76200"/>
            <a:ext cx="7620000" cy="1143000"/>
          </a:xfrm>
        </p:spPr>
        <p:txBody>
          <a:bodyPr/>
          <a:lstStyle/>
          <a:p>
            <a:r>
              <a:rPr lang="en-US" dirty="0" smtClean="0"/>
              <a:t>BPR Project Summary</a:t>
            </a:r>
            <a:endParaRPr lang="en-US" dirty="0"/>
          </a:p>
        </p:txBody>
      </p:sp>
      <p:sp>
        <p:nvSpPr>
          <p:cNvPr id="10" name="Content Placeholder 10"/>
          <p:cNvSpPr>
            <a:spLocks noGrp="1"/>
          </p:cNvSpPr>
          <p:nvPr>
            <p:ph idx="1"/>
          </p:nvPr>
        </p:nvSpPr>
        <p:spPr>
          <a:xfrm>
            <a:off x="457200" y="1600200"/>
            <a:ext cx="8229600" cy="5105400"/>
          </a:xfrm>
        </p:spPr>
        <p:txBody>
          <a:bodyPr/>
          <a:lstStyle/>
          <a:p>
            <a:r>
              <a:rPr lang="en-US" sz="1800" b="1" dirty="0" smtClean="0"/>
              <a:t>Background</a:t>
            </a:r>
            <a:r>
              <a:rPr lang="en-US" sz="1800" b="1" dirty="0"/>
              <a:t>:</a:t>
            </a:r>
          </a:p>
          <a:p>
            <a:pPr lvl="1"/>
            <a:r>
              <a:rPr lang="en-US" sz="1600" dirty="0" smtClean="0"/>
              <a:t>VBA’s Vocational Rehabilitation and Employment Service is undergoing its own unique organizational transformation</a:t>
            </a:r>
            <a:endParaRPr lang="en-US" sz="1600" dirty="0"/>
          </a:p>
          <a:p>
            <a:pPr lvl="1"/>
            <a:r>
              <a:rPr lang="en-US" sz="1600" dirty="0" smtClean="0"/>
              <a:t>VR&amp;E sought to improve its use of automation, the manner in which services are provided, and ultimately the performance of its personnel</a:t>
            </a:r>
            <a:endParaRPr lang="en-US" sz="1600" dirty="0"/>
          </a:p>
          <a:p>
            <a:pPr lvl="1"/>
            <a:r>
              <a:rPr lang="en-US" sz="1600" dirty="0" smtClean="0"/>
              <a:t>Specifically, VR&amp;E needed a staffing model to determine future requirements, and a system to follow up with Veterans who have been rehabilitated or discontinued</a:t>
            </a:r>
          </a:p>
          <a:p>
            <a:r>
              <a:rPr lang="en-US" sz="1800" b="1" dirty="0" smtClean="0"/>
              <a:t>Program/Project Manager:</a:t>
            </a:r>
            <a:r>
              <a:rPr lang="en-US" sz="1800" dirty="0" smtClean="0"/>
              <a:t>  Vocational Rehabilitation and Employment Service</a:t>
            </a:r>
          </a:p>
          <a:p>
            <a:r>
              <a:rPr lang="en-US" sz="1800" b="1" dirty="0" smtClean="0"/>
              <a:t>Current </a:t>
            </a:r>
            <a:r>
              <a:rPr lang="en-US" sz="1800" b="1" dirty="0"/>
              <a:t>Status:  </a:t>
            </a:r>
          </a:p>
          <a:p>
            <a:pPr lvl="1"/>
            <a:r>
              <a:rPr lang="en-US" sz="1600" dirty="0" smtClean="0"/>
              <a:t>Staffing model is in development; follow-up questionnaires to Veterans who have completed rehabilitation or discontinued services are also in development</a:t>
            </a:r>
          </a:p>
          <a:p>
            <a:pPr lvl="1"/>
            <a:r>
              <a:rPr lang="en-US" sz="1600" dirty="0" smtClean="0"/>
              <a:t>Largest challenge is personnel time split between operations and process improvement</a:t>
            </a:r>
            <a:endParaRPr lang="en-US" sz="1600" dirty="0"/>
          </a:p>
          <a:p>
            <a:r>
              <a:rPr lang="en-US" sz="1800" b="1" dirty="0"/>
              <a:t>Future Trends/Opportunities:</a:t>
            </a:r>
          </a:p>
          <a:p>
            <a:pPr lvl="1"/>
            <a:r>
              <a:rPr lang="en-US" sz="1600" dirty="0" smtClean="0"/>
              <a:t>Staffing model will be complete for use by FY 2015 budget review and FY 2016 budget planning</a:t>
            </a:r>
            <a:endParaRPr lang="en-US" sz="1600" dirty="0"/>
          </a:p>
          <a:p>
            <a:pPr lvl="1"/>
            <a:r>
              <a:rPr lang="en-US" sz="1600" dirty="0" smtClean="0"/>
              <a:t>Staffing </a:t>
            </a:r>
            <a:r>
              <a:rPr lang="en-US" sz="1600" dirty="0"/>
              <a:t>Model </a:t>
            </a:r>
            <a:r>
              <a:rPr lang="en-US" sz="1600" dirty="0" smtClean="0"/>
              <a:t>will give VR&amp;E </a:t>
            </a:r>
            <a:r>
              <a:rPr lang="en-US" sz="1600" dirty="0"/>
              <a:t>the ability to </a:t>
            </a:r>
            <a:r>
              <a:rPr lang="en-US" sz="1600" dirty="0" smtClean="0"/>
              <a:t>systematically forecast </a:t>
            </a:r>
            <a:r>
              <a:rPr lang="en-US" sz="1600" smtClean="0"/>
              <a:t>FTE needs on </a:t>
            </a:r>
            <a:r>
              <a:rPr lang="en-US" sz="1600" dirty="0"/>
              <a:t>a national </a:t>
            </a:r>
            <a:r>
              <a:rPr lang="en-US" sz="1600" dirty="0" smtClean="0"/>
              <a:t>level</a:t>
            </a:r>
            <a:endParaRPr lang="en-US" dirty="0"/>
          </a:p>
        </p:txBody>
      </p:sp>
    </p:spTree>
    <p:extLst>
      <p:ext uri="{BB962C8B-B14F-4D97-AF65-F5344CB8AC3E}">
        <p14:creationId xmlns:p14="http://schemas.microsoft.com/office/powerpoint/2010/main" val="42777243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1066800" y="76200"/>
            <a:ext cx="7620000" cy="1143000"/>
          </a:xfrm>
        </p:spPr>
        <p:txBody>
          <a:bodyPr>
            <a:normAutofit/>
          </a:bodyPr>
          <a:lstStyle/>
          <a:p>
            <a:r>
              <a:rPr lang="en-US" dirty="0" smtClean="0"/>
              <a:t>Workload Measurement Project Summary</a:t>
            </a:r>
            <a:endParaRPr lang="en-US" dirty="0"/>
          </a:p>
        </p:txBody>
      </p:sp>
      <p:sp>
        <p:nvSpPr>
          <p:cNvPr id="10" name="Content Placeholder 10"/>
          <p:cNvSpPr>
            <a:spLocks noGrp="1"/>
          </p:cNvSpPr>
          <p:nvPr>
            <p:ph idx="1"/>
          </p:nvPr>
        </p:nvSpPr>
        <p:spPr>
          <a:xfrm>
            <a:off x="457200" y="1600200"/>
            <a:ext cx="8229600" cy="5181600"/>
          </a:xfrm>
        </p:spPr>
        <p:txBody>
          <a:bodyPr/>
          <a:lstStyle/>
          <a:p>
            <a:r>
              <a:rPr lang="en-US" sz="1800" b="1" dirty="0" smtClean="0"/>
              <a:t>Background</a:t>
            </a:r>
            <a:r>
              <a:rPr lang="en-US" sz="1800" b="1" dirty="0"/>
              <a:t>:</a:t>
            </a:r>
          </a:p>
          <a:p>
            <a:pPr lvl="1"/>
            <a:r>
              <a:rPr lang="en-US" sz="1600" dirty="0" smtClean="0"/>
              <a:t>In 2001 a work measurement study was conducted at Regional Loan Centers (RLC) in VBA’s Loan Guaranty business line </a:t>
            </a:r>
            <a:r>
              <a:rPr lang="en-US" sz="1600" dirty="0"/>
              <a:t>to develop work rate standards for </a:t>
            </a:r>
            <a:r>
              <a:rPr lang="en-US" sz="1600" dirty="0" smtClean="0"/>
              <a:t>all activities</a:t>
            </a:r>
          </a:p>
          <a:p>
            <a:pPr lvl="1"/>
            <a:r>
              <a:rPr lang="en-US" sz="1600" dirty="0" smtClean="0"/>
              <a:t>This study was re-conducted beginning last year: The field office study was completed this spring; the central office study was completed in October</a:t>
            </a:r>
          </a:p>
          <a:p>
            <a:pPr lvl="1"/>
            <a:r>
              <a:rPr lang="en-US" sz="1600" dirty="0"/>
              <a:t>Based on these work rate standards, </a:t>
            </a:r>
            <a:r>
              <a:rPr lang="en-US" sz="1600" dirty="0" smtClean="0"/>
              <a:t>VBA will develop a model to improve resource allocation across offices and business units to improve service to Veterans</a:t>
            </a:r>
            <a:endParaRPr lang="en-US" sz="1600" dirty="0"/>
          </a:p>
          <a:p>
            <a:r>
              <a:rPr lang="en-US" sz="1800" b="1" dirty="0" smtClean="0"/>
              <a:t>Program/Project Manager:</a:t>
            </a:r>
            <a:r>
              <a:rPr lang="en-US" sz="1800" dirty="0" smtClean="0"/>
              <a:t>  Loan Guaranty Service</a:t>
            </a:r>
          </a:p>
          <a:p>
            <a:r>
              <a:rPr lang="en-US" sz="1800" b="1" dirty="0" smtClean="0"/>
              <a:t>Current </a:t>
            </a:r>
            <a:r>
              <a:rPr lang="en-US" sz="1800" b="1" dirty="0"/>
              <a:t>Status:  </a:t>
            </a:r>
          </a:p>
          <a:p>
            <a:pPr lvl="1"/>
            <a:r>
              <a:rPr lang="en-US" sz="1600" dirty="0" smtClean="0"/>
              <a:t>Team spent several weeks documenting 176 work activities and over 30,000 processes completed, developing detailed descriptions; an electronic survey/work log was administered to 8 RLCs and central office</a:t>
            </a:r>
          </a:p>
          <a:p>
            <a:pPr lvl="1"/>
            <a:r>
              <a:rPr lang="en-US" sz="1600" dirty="0" smtClean="0"/>
              <a:t>Market research was challenging because specific details were not readily available regarding efficiency-based allocation studies conducted by private-sector partners</a:t>
            </a:r>
          </a:p>
          <a:p>
            <a:r>
              <a:rPr lang="en-US" sz="1800" b="1" dirty="0" smtClean="0"/>
              <a:t>Future Trends/Opportunities:</a:t>
            </a:r>
          </a:p>
          <a:p>
            <a:pPr lvl="1"/>
            <a:r>
              <a:rPr lang="en-US" sz="1600" dirty="0" smtClean="0"/>
              <a:t>VBA is committed to efficient and effective operations, and cutting unnecessary costs</a:t>
            </a:r>
            <a:endParaRPr lang="en-US" sz="1600" dirty="0"/>
          </a:p>
          <a:p>
            <a:pPr lvl="1"/>
            <a:r>
              <a:rPr lang="en-US" sz="1600" dirty="0" smtClean="0"/>
              <a:t>In addition to standard “refresh” studies, further studies are expected to take place whenever significant policy or technological changes take effect</a:t>
            </a:r>
            <a:endParaRPr lang="en-US" sz="1600" dirty="0"/>
          </a:p>
          <a:p>
            <a:pPr marL="457200" lvl="1" indent="0">
              <a:buNone/>
            </a:pPr>
            <a:endParaRPr lang="en-US" dirty="0"/>
          </a:p>
        </p:txBody>
      </p:sp>
    </p:spTree>
    <p:extLst>
      <p:ext uri="{BB962C8B-B14F-4D97-AF65-F5344CB8AC3E}">
        <p14:creationId xmlns:p14="http://schemas.microsoft.com/office/powerpoint/2010/main" val="27493084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77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Questions</a:t>
            </a:r>
            <a:endParaRPr lang="en-US" i="1" dirty="0"/>
          </a:p>
        </p:txBody>
      </p:sp>
      <p:sp>
        <p:nvSpPr>
          <p:cNvPr id="11" name="Content Placeholder 10"/>
          <p:cNvSpPr>
            <a:spLocks noGrp="1"/>
          </p:cNvSpPr>
          <p:nvPr>
            <p:ph idx="1"/>
          </p:nvPr>
        </p:nvSpPr>
        <p:spPr>
          <a:xfrm>
            <a:off x="419100" y="2209800"/>
            <a:ext cx="8229600" cy="4525963"/>
          </a:xfrm>
        </p:spPr>
        <p:txBody>
          <a:bodyPr/>
          <a:lstStyle/>
          <a:p>
            <a:pPr marL="0" indent="0" algn="ctr">
              <a:buNone/>
            </a:pPr>
            <a:r>
              <a:rPr lang="en-US" sz="15000" b="1" dirty="0" smtClean="0"/>
              <a:t>?</a:t>
            </a:r>
          </a:p>
        </p:txBody>
      </p:sp>
    </p:spTree>
    <p:extLst>
      <p:ext uri="{BB962C8B-B14F-4D97-AF65-F5344CB8AC3E}">
        <p14:creationId xmlns:p14="http://schemas.microsoft.com/office/powerpoint/2010/main" val="14996376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LUNCH</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384995"/>
          </a:xfrm>
          <a:prstGeom prst="rect">
            <a:avLst/>
          </a:prstGeom>
          <a:noFill/>
        </p:spPr>
        <p:txBody>
          <a:bodyPr wrap="square" rtlCol="0">
            <a:spAutoFit/>
          </a:bodyPr>
          <a:lstStyle/>
          <a:p>
            <a:pPr algn="ct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a:t>
            </a:r>
            <a:r>
              <a:rPr lang="en-US" sz="2800" dirty="0">
                <a:solidFill>
                  <a:schemeClr val="tx2">
                    <a:lumMod val="75000"/>
                  </a:schemeClr>
                </a:solidFill>
                <a:latin typeface="Arial Black" pitchFamily="34" charset="0"/>
                <a:cs typeface="Arial" pitchFamily="34" charset="0"/>
              </a:rPr>
              <a:t>6</a:t>
            </a:r>
            <a:r>
              <a:rPr lang="en-US" sz="2800" dirty="0" smtClean="0">
                <a:solidFill>
                  <a:schemeClr val="tx2">
                    <a:lumMod val="75000"/>
                  </a:schemeClr>
                </a:solidFill>
                <a:latin typeface="Arial Black" pitchFamily="34" charset="0"/>
                <a:cs typeface="Arial" pitchFamily="34" charset="0"/>
              </a:rPr>
              <a:t>,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17940384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3108543"/>
          </a:xfrm>
          <a:prstGeom prst="rect">
            <a:avLst/>
          </a:prstGeom>
          <a:noFill/>
        </p:spPr>
        <p:txBody>
          <a:bodyPr wrap="square" rtlCol="0">
            <a:spAutoFit/>
          </a:bodyPr>
          <a:lstStyle/>
          <a:p>
            <a:pPr algn="ctr"/>
            <a:r>
              <a:rPr lang="en-US" sz="2800" i="1" dirty="0" smtClean="0">
                <a:solidFill>
                  <a:schemeClr val="tx2">
                    <a:lumMod val="75000"/>
                  </a:schemeClr>
                </a:solidFill>
                <a:latin typeface="Arial Black" pitchFamily="34" charset="0"/>
                <a:cs typeface="Arial" pitchFamily="34" charset="0"/>
              </a:rPr>
              <a:t>Robert L. Capers Jr., </a:t>
            </a:r>
          </a:p>
          <a:p>
            <a:pPr algn="ctr"/>
            <a:r>
              <a:rPr lang="en-US" sz="2800" i="1" dirty="0" smtClean="0">
                <a:solidFill>
                  <a:schemeClr val="tx2">
                    <a:lumMod val="75000"/>
                  </a:schemeClr>
                </a:solidFill>
                <a:latin typeface="Arial Black" pitchFamily="34" charset="0"/>
                <a:cs typeface="Arial" pitchFamily="34" charset="0"/>
              </a:rPr>
              <a:t>Director AE &amp; Construction Policy</a:t>
            </a:r>
          </a:p>
          <a:p>
            <a:pPr algn="ctr"/>
            <a:endParaRPr lang="en-US" sz="2800" i="1" dirty="0" smtClean="0">
              <a:solidFill>
                <a:schemeClr val="tx2">
                  <a:lumMod val="75000"/>
                </a:schemeClr>
              </a:solidFill>
              <a:latin typeface="Arial Black" pitchFamily="34" charset="0"/>
              <a:cs typeface="Arial" pitchFamily="34" charset="0"/>
            </a:endParaRPr>
          </a:p>
          <a:p>
            <a:pPr algn="ctr"/>
            <a:r>
              <a:rPr lang="en-US" sz="2800" i="1" dirty="0" smtClean="0">
                <a:solidFill>
                  <a:schemeClr val="tx2">
                    <a:lumMod val="75000"/>
                  </a:schemeClr>
                </a:solidFill>
                <a:latin typeface="Arial Black" pitchFamily="34" charset="0"/>
                <a:cs typeface="Arial" pitchFamily="34" charset="0"/>
              </a:rPr>
              <a:t>Office of Construction &amp; Facilities Management (CFM)</a:t>
            </a: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5 &amp; 6,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1566532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252" y="228600"/>
            <a:ext cx="8024909" cy="1143000"/>
          </a:xfrm>
        </p:spPr>
        <p:txBody>
          <a:bodyPr/>
          <a:lstStyle/>
          <a:p>
            <a:pPr algn="l"/>
            <a:r>
              <a:rPr lang="en-US" sz="2400" b="1" dirty="0" smtClean="0">
                <a:solidFill>
                  <a:srgbClr val="003366"/>
                </a:solidFill>
                <a:cs typeface="Tahoma" pitchFamily="34" charset="0"/>
              </a:rPr>
              <a:t>The </a:t>
            </a:r>
            <a:r>
              <a:rPr lang="en-US" sz="2400" b="1" dirty="0">
                <a:solidFill>
                  <a:srgbClr val="003366"/>
                </a:solidFill>
                <a:cs typeface="Tahoma" pitchFamily="34" charset="0"/>
              </a:rPr>
              <a:t>PPBE </a:t>
            </a:r>
            <a:r>
              <a:rPr lang="en-US" sz="2400" b="1" dirty="0" smtClean="0">
                <a:solidFill>
                  <a:srgbClr val="003366"/>
                </a:solidFill>
                <a:cs typeface="Tahoma" pitchFamily="34" charset="0"/>
              </a:rPr>
              <a:t>framework enables the definition, prioritization, selection, and budgeting of requirements </a:t>
            </a:r>
            <a:r>
              <a:rPr lang="en-US" sz="2400" b="1" dirty="0">
                <a:solidFill>
                  <a:srgbClr val="003366"/>
                </a:solidFill>
                <a:cs typeface="Tahoma" pitchFamily="34" charset="0"/>
              </a:rPr>
              <a:t>that </a:t>
            </a:r>
            <a:r>
              <a:rPr lang="en-US" sz="2400" b="1" dirty="0" smtClean="0">
                <a:solidFill>
                  <a:srgbClr val="003366"/>
                </a:solidFill>
                <a:cs typeface="Tahoma" pitchFamily="34" charset="0"/>
              </a:rPr>
              <a:t>close capability gaps</a:t>
            </a:r>
            <a:r>
              <a:rPr lang="en-US" sz="1800" b="1" dirty="0">
                <a:solidFill>
                  <a:srgbClr val="003366"/>
                </a:solidFill>
                <a:cs typeface="Tahoma" pitchFamily="34" charset="0"/>
              </a:rPr>
              <a:t/>
            </a:r>
            <a:br>
              <a:rPr lang="en-US" sz="1800" b="1" dirty="0">
                <a:solidFill>
                  <a:srgbClr val="003366"/>
                </a:solidFill>
                <a:cs typeface="Tahoma" pitchFamily="34" charset="0"/>
              </a:rPr>
            </a:br>
            <a:endParaRPr lang="en-US" sz="1800" dirty="0"/>
          </a:p>
        </p:txBody>
      </p:sp>
      <p:sp>
        <p:nvSpPr>
          <p:cNvPr id="6" name="Slide Number Placeholder 5"/>
          <p:cNvSpPr>
            <a:spLocks noGrp="1"/>
          </p:cNvSpPr>
          <p:nvPr>
            <p:ph type="sldNum" sz="quarter" idx="12"/>
          </p:nvPr>
        </p:nvSpPr>
        <p:spPr/>
        <p:txBody>
          <a:bodyPr/>
          <a:lstStyle/>
          <a:p>
            <a:pPr>
              <a:defRPr/>
            </a:pPr>
            <a:fld id="{95C7219A-98DC-42BA-A12A-12E75342F36E}" type="slidenum">
              <a:rPr lang="en-US" smtClean="0"/>
              <a:pPr>
                <a:defRPr/>
              </a:pPr>
              <a:t>8</a:t>
            </a:fld>
            <a:endParaRPr lang="en-US" dirty="0"/>
          </a:p>
        </p:txBody>
      </p:sp>
      <p:pic>
        <p:nvPicPr>
          <p:cNvPr id="7" name="Picture 1" descr="VeteransAffairs-Seal.JPG"/>
          <p:cNvPicPr>
            <a:picLocks noChangeAspect="1" noChangeArrowheads="1"/>
          </p:cNvPicPr>
          <p:nvPr/>
        </p:nvPicPr>
        <p:blipFill>
          <a:blip r:embed="rId2" cstate="print"/>
          <a:srcRect/>
          <a:stretch>
            <a:fillRect/>
          </a:stretch>
        </p:blipFill>
        <p:spPr bwMode="auto">
          <a:xfrm>
            <a:off x="76200" y="228600"/>
            <a:ext cx="990600" cy="990600"/>
          </a:xfrm>
          <a:prstGeom prst="rect">
            <a:avLst/>
          </a:prstGeom>
          <a:noFill/>
          <a:ln w="9525">
            <a:noFill/>
            <a:miter lim="800000"/>
            <a:headEnd/>
            <a:tailEnd/>
          </a:ln>
        </p:spPr>
      </p:pic>
      <p:cxnSp>
        <p:nvCxnSpPr>
          <p:cNvPr id="8" name="Straight Connector 7"/>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Slide Number Placeholder 3"/>
          <p:cNvSpPr txBox="1">
            <a:spLocks/>
          </p:cNvSpPr>
          <p:nvPr/>
        </p:nvSpPr>
        <p:spPr>
          <a:xfrm>
            <a:off x="7156336" y="6012073"/>
            <a:ext cx="1905000" cy="304800"/>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D07B5B99-B770-46BA-A1EA-562877431A05}" type="slidenum">
              <a:rPr lang="en-US" smtClean="0">
                <a:solidFill>
                  <a:srgbClr val="000000"/>
                </a:solidFill>
              </a:rPr>
              <a:pPr/>
              <a:t>8</a:t>
            </a:fld>
            <a:endParaRPr lang="en-US" dirty="0">
              <a:solidFill>
                <a:srgbClr val="000000"/>
              </a:solidFill>
            </a:endParaRPr>
          </a:p>
        </p:txBody>
      </p:sp>
      <p:graphicFrame>
        <p:nvGraphicFramePr>
          <p:cNvPr id="11" name="Diagram 10"/>
          <p:cNvGraphicFramePr/>
          <p:nvPr>
            <p:extLst>
              <p:ext uri="{D42A27DB-BD31-4B8C-83A1-F6EECF244321}">
                <p14:modId xmlns:p14="http://schemas.microsoft.com/office/powerpoint/2010/main" val="3031702399"/>
              </p:ext>
            </p:extLst>
          </p:nvPr>
        </p:nvGraphicFramePr>
        <p:xfrm>
          <a:off x="0" y="1752600"/>
          <a:ext cx="91440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Oval 11"/>
          <p:cNvSpPr/>
          <p:nvPr/>
        </p:nvSpPr>
        <p:spPr bwMode="auto">
          <a:xfrm>
            <a:off x="1652016" y="1447800"/>
            <a:ext cx="1143000" cy="1066800"/>
          </a:xfrm>
          <a:prstGeom prst="ellipse">
            <a:avLst/>
          </a:prstGeom>
          <a:gradFill flip="none" rotWithShape="1">
            <a:gsLst>
              <a:gs pos="0">
                <a:srgbClr val="FFF200"/>
              </a:gs>
              <a:gs pos="45000">
                <a:srgbClr val="FF7A00"/>
              </a:gs>
              <a:gs pos="70000">
                <a:srgbClr val="FF0300"/>
              </a:gs>
              <a:gs pos="100000">
                <a:srgbClr val="4D0808"/>
              </a:gs>
            </a:gsLst>
            <a:lin ang="5400000" scaled="0"/>
            <a:tileRect r="-100000" b="-100000"/>
          </a:gradFill>
          <a:ln w="9525" cap="flat" cmpd="sng" algn="ctr">
            <a:noFill/>
            <a:prstDash val="solid"/>
            <a:round/>
            <a:headEnd type="none" w="sm" len="sm"/>
            <a:tailEnd type="none" w="sm" len="sm"/>
          </a:ln>
          <a:effectLst>
            <a:softEdge rad="127000"/>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a:solidFill>
                  <a:srgbClr val="000000"/>
                </a:solidFill>
              </a:rPr>
              <a:t>Leadership</a:t>
            </a:r>
          </a:p>
          <a:p>
            <a:pPr algn="ctr" fontAlgn="base">
              <a:spcBef>
                <a:spcPct val="0"/>
              </a:spcBef>
              <a:spcAft>
                <a:spcPct val="0"/>
              </a:spcAft>
            </a:pPr>
            <a:r>
              <a:rPr lang="en-US" sz="2400" dirty="0">
                <a:solidFill>
                  <a:srgbClr val="000000"/>
                </a:solidFill>
              </a:rPr>
              <a:t>Decisions</a:t>
            </a:r>
          </a:p>
        </p:txBody>
      </p:sp>
      <p:sp>
        <p:nvSpPr>
          <p:cNvPr id="13" name="Oval 12"/>
          <p:cNvSpPr/>
          <p:nvPr/>
        </p:nvSpPr>
        <p:spPr bwMode="auto">
          <a:xfrm>
            <a:off x="3998976" y="1447800"/>
            <a:ext cx="1143000" cy="1066800"/>
          </a:xfrm>
          <a:prstGeom prst="ellipse">
            <a:avLst/>
          </a:prstGeom>
          <a:gradFill flip="none" rotWithShape="1">
            <a:gsLst>
              <a:gs pos="0">
                <a:srgbClr val="FFF200"/>
              </a:gs>
              <a:gs pos="45000">
                <a:srgbClr val="FF7A00"/>
              </a:gs>
              <a:gs pos="70000">
                <a:srgbClr val="FF0300"/>
              </a:gs>
              <a:gs pos="100000">
                <a:srgbClr val="4D0808"/>
              </a:gs>
            </a:gsLst>
            <a:lin ang="5400000" scaled="0"/>
            <a:tileRect r="-100000" b="-100000"/>
          </a:gradFill>
          <a:ln w="9525" cap="flat" cmpd="sng" algn="ctr">
            <a:noFill/>
            <a:prstDash val="solid"/>
            <a:round/>
            <a:headEnd type="none" w="sm" len="sm"/>
            <a:tailEnd type="none" w="sm" len="sm"/>
          </a:ln>
          <a:effectLst>
            <a:softEdge rad="127000"/>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2400" dirty="0">
                <a:solidFill>
                  <a:srgbClr val="000000"/>
                </a:solidFill>
              </a:rPr>
              <a:t>Leadership</a:t>
            </a:r>
          </a:p>
          <a:p>
            <a:pPr algn="ctr" fontAlgn="base">
              <a:spcBef>
                <a:spcPct val="0"/>
              </a:spcBef>
              <a:spcAft>
                <a:spcPct val="0"/>
              </a:spcAft>
            </a:pPr>
            <a:r>
              <a:rPr lang="en-US" sz="2400" dirty="0">
                <a:solidFill>
                  <a:srgbClr val="000000"/>
                </a:solidFill>
              </a:rPr>
              <a:t>Decisions</a:t>
            </a:r>
          </a:p>
        </p:txBody>
      </p:sp>
      <p:sp>
        <p:nvSpPr>
          <p:cNvPr id="14" name="Rectangle 13"/>
          <p:cNvSpPr/>
          <p:nvPr/>
        </p:nvSpPr>
        <p:spPr bwMode="auto">
          <a:xfrm>
            <a:off x="7833360" y="3886200"/>
            <a:ext cx="1158240" cy="548640"/>
          </a:xfrm>
          <a:prstGeom prst="rect">
            <a:avLst/>
          </a:prstGeom>
          <a:gradFill flip="none" rotWithShape="1">
            <a:gsLst>
              <a:gs pos="0">
                <a:srgbClr val="009900">
                  <a:shade val="30000"/>
                  <a:satMod val="115000"/>
                </a:srgbClr>
              </a:gs>
              <a:gs pos="50000">
                <a:srgbClr val="009900">
                  <a:shade val="67500"/>
                  <a:satMod val="115000"/>
                </a:srgbClr>
              </a:gs>
              <a:gs pos="100000">
                <a:srgbClr val="009900">
                  <a:shade val="100000"/>
                  <a:satMod val="115000"/>
                </a:srgbClr>
              </a:gs>
            </a:gsLst>
            <a:lin ang="5400000" scaled="1"/>
            <a:tileRect/>
          </a:gradFill>
          <a:ln w="9525" cap="flat" cmpd="sng" algn="ctr">
            <a:noFill/>
            <a:prstDash val="solid"/>
            <a:round/>
            <a:headEnd type="none" w="sm" len="sm"/>
            <a:tailEnd type="none" w="sm" len="sm"/>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en-US" sz="1900" dirty="0">
                <a:solidFill>
                  <a:srgbClr val="FFFFFF"/>
                </a:solidFill>
              </a:rPr>
              <a:t>APMF</a:t>
            </a:r>
          </a:p>
        </p:txBody>
      </p:sp>
      <p:sp>
        <p:nvSpPr>
          <p:cNvPr id="15" name="Rectangle 14"/>
          <p:cNvSpPr/>
          <p:nvPr/>
        </p:nvSpPr>
        <p:spPr bwMode="auto">
          <a:xfrm rot="5400000">
            <a:off x="470916" y="3390900"/>
            <a:ext cx="710184" cy="1652016"/>
          </a:xfrm>
          <a:prstGeom prst="rect">
            <a:avLst/>
          </a:prstGeom>
          <a:gradFill>
            <a:gsLst>
              <a:gs pos="0">
                <a:srgbClr val="03D4A8"/>
              </a:gs>
              <a:gs pos="25000">
                <a:srgbClr val="21D6E0"/>
              </a:gs>
              <a:gs pos="75000">
                <a:srgbClr val="0087E6"/>
              </a:gs>
              <a:gs pos="100000">
                <a:srgbClr val="005CBF"/>
              </a:gs>
            </a:gsLst>
            <a:lin ang="5400000" scaled="0"/>
          </a:gradFill>
          <a:ln w="19050" cap="flat" cmpd="sng" algn="ctr">
            <a:solidFill>
              <a:schemeClr val="accent1"/>
            </a:solidFill>
            <a:prstDash val="sysDash"/>
            <a:round/>
            <a:headEnd type="none" w="sm" len="sm"/>
            <a:tailEnd type="none" w="sm" len="sm"/>
          </a:ln>
          <a:effectLst/>
        </p:spPr>
        <p:txBody>
          <a:bodyPr vert="vert270"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000000"/>
                </a:solidFill>
              </a:rPr>
              <a:t>Define Capability Gaps</a:t>
            </a:r>
          </a:p>
        </p:txBody>
      </p:sp>
      <p:sp>
        <p:nvSpPr>
          <p:cNvPr id="16" name="TextBox 15"/>
          <p:cNvSpPr txBox="1"/>
          <p:nvPr/>
        </p:nvSpPr>
        <p:spPr>
          <a:xfrm>
            <a:off x="457200" y="4787205"/>
            <a:ext cx="2673368" cy="1384995"/>
          </a:xfrm>
          <a:prstGeom prst="rect">
            <a:avLst/>
          </a:prstGeom>
          <a:noFill/>
        </p:spPr>
        <p:txBody>
          <a:bodyPr wrap="square" rtlCol="0">
            <a:spAutoFit/>
          </a:bodyPr>
          <a:lstStyle/>
          <a:p>
            <a:pPr fontAlgn="base">
              <a:spcBef>
                <a:spcPct val="0"/>
              </a:spcBef>
              <a:spcAft>
                <a:spcPct val="0"/>
              </a:spcAft>
            </a:pPr>
            <a:r>
              <a:rPr lang="en-US" sz="1400" dirty="0">
                <a:solidFill>
                  <a:srgbClr val="000000"/>
                </a:solidFill>
              </a:rPr>
              <a:t>Strategic needs and investment decisions inform “Verify” phase…</a:t>
            </a:r>
          </a:p>
          <a:p>
            <a:pPr fontAlgn="base">
              <a:spcBef>
                <a:spcPct val="0"/>
              </a:spcBef>
              <a:spcAft>
                <a:spcPct val="0"/>
              </a:spcAft>
              <a:buFont typeface="Arial" pitchFamily="34" charset="0"/>
              <a:buChar char="•"/>
            </a:pPr>
            <a:r>
              <a:rPr lang="en-US" sz="1400" dirty="0">
                <a:solidFill>
                  <a:srgbClr val="000000"/>
                </a:solidFill>
              </a:rPr>
              <a:t> Scope</a:t>
            </a:r>
          </a:p>
          <a:p>
            <a:pPr fontAlgn="base">
              <a:spcBef>
                <a:spcPct val="0"/>
              </a:spcBef>
              <a:spcAft>
                <a:spcPct val="0"/>
              </a:spcAft>
              <a:buFont typeface="Arial" pitchFamily="34" charset="0"/>
              <a:buChar char="•"/>
            </a:pPr>
            <a:r>
              <a:rPr lang="en-US" sz="1400" dirty="0">
                <a:solidFill>
                  <a:srgbClr val="000000"/>
                </a:solidFill>
              </a:rPr>
              <a:t> Cost (ROM)</a:t>
            </a:r>
          </a:p>
          <a:p>
            <a:pPr fontAlgn="base">
              <a:spcBef>
                <a:spcPct val="0"/>
              </a:spcBef>
              <a:spcAft>
                <a:spcPct val="0"/>
              </a:spcAft>
              <a:buFont typeface="Arial" pitchFamily="34" charset="0"/>
              <a:buChar char="•"/>
            </a:pPr>
            <a:r>
              <a:rPr lang="en-US" sz="1400" dirty="0">
                <a:solidFill>
                  <a:srgbClr val="000000"/>
                </a:solidFill>
              </a:rPr>
              <a:t> Estimated Timeline</a:t>
            </a:r>
          </a:p>
          <a:p>
            <a:pPr fontAlgn="base">
              <a:spcBef>
                <a:spcPct val="0"/>
              </a:spcBef>
              <a:spcAft>
                <a:spcPct val="0"/>
              </a:spcAft>
              <a:buFont typeface="Arial" pitchFamily="34" charset="0"/>
              <a:buChar char="•"/>
            </a:pPr>
            <a:r>
              <a:rPr lang="en-US" sz="1400" dirty="0">
                <a:solidFill>
                  <a:srgbClr val="000000"/>
                </a:solidFill>
              </a:rPr>
              <a:t> Concept Design</a:t>
            </a:r>
          </a:p>
        </p:txBody>
      </p:sp>
      <p:sp>
        <p:nvSpPr>
          <p:cNvPr id="17" name="TextBox 16"/>
          <p:cNvSpPr txBox="1"/>
          <p:nvPr/>
        </p:nvSpPr>
        <p:spPr>
          <a:xfrm>
            <a:off x="762000" y="3094630"/>
            <a:ext cx="1752600" cy="276999"/>
          </a:xfrm>
          <a:prstGeom prst="rect">
            <a:avLst/>
          </a:prstGeom>
          <a:noFill/>
        </p:spPr>
        <p:txBody>
          <a:bodyPr wrap="square" rtlCol="0">
            <a:spAutoFit/>
          </a:bodyPr>
          <a:lstStyle/>
          <a:p>
            <a:pPr algn="ctr" fontAlgn="base">
              <a:spcBef>
                <a:spcPct val="0"/>
              </a:spcBef>
              <a:spcAft>
                <a:spcPct val="0"/>
              </a:spcAft>
              <a:buFont typeface="Arial" pitchFamily="34" charset="0"/>
              <a:buChar char="•"/>
            </a:pPr>
            <a:r>
              <a:rPr lang="en-US" sz="1200" b="1" dirty="0">
                <a:solidFill>
                  <a:srgbClr val="000000"/>
                </a:solidFill>
              </a:rPr>
              <a:t> Strategic Needs</a:t>
            </a:r>
          </a:p>
        </p:txBody>
      </p:sp>
      <p:grpSp>
        <p:nvGrpSpPr>
          <p:cNvPr id="18" name="Group 25"/>
          <p:cNvGrpSpPr/>
          <p:nvPr/>
        </p:nvGrpSpPr>
        <p:grpSpPr>
          <a:xfrm>
            <a:off x="4344316" y="3505200"/>
            <a:ext cx="3428084" cy="1395693"/>
            <a:chOff x="3189513" y="3268482"/>
            <a:chExt cx="3439889" cy="1018943"/>
          </a:xfrm>
        </p:grpSpPr>
        <p:sp>
          <p:nvSpPr>
            <p:cNvPr id="19" name="Down Arrow 18"/>
            <p:cNvSpPr/>
            <p:nvPr/>
          </p:nvSpPr>
          <p:spPr bwMode="auto">
            <a:xfrm rot="16200000">
              <a:off x="4416317" y="2074340"/>
              <a:ext cx="1018943" cy="3407227"/>
            </a:xfrm>
            <a:prstGeom prst="downArrow">
              <a:avLst/>
            </a:prstGeom>
            <a:gradFill flip="none" rotWithShape="1">
              <a:gsLst>
                <a:gs pos="0">
                  <a:srgbClr val="99CCFF"/>
                </a:gs>
                <a:gs pos="86000">
                  <a:srgbClr val="009900"/>
                </a:gs>
              </a:gsLst>
              <a:lin ang="5400000" scaled="1"/>
              <a:tileRect/>
            </a:gradFill>
            <a:ln w="9525" cap="flat" cmpd="sng" algn="ctr">
              <a:noFill/>
              <a:prstDash val="solid"/>
              <a:round/>
              <a:headEnd type="none" w="sm" len="sm"/>
              <a:tailEnd type="none" w="sm" len="sm"/>
            </a:ln>
            <a:effectLst/>
          </p:spPr>
          <p:txBody>
            <a:bodyPr vert="vert" wrap="none" lIns="91440" tIns="45720" rIns="91440" bIns="45720" numCol="1" rtlCol="0" anchor="b" anchorCtr="1" compatLnSpc="1">
              <a:prstTxWarp prst="textNoShape">
                <a:avLst/>
              </a:prstTxWarp>
            </a:bodyPr>
            <a:lstStyle/>
            <a:p>
              <a:pPr fontAlgn="base">
                <a:spcBef>
                  <a:spcPct val="0"/>
                </a:spcBef>
                <a:spcAft>
                  <a:spcPct val="0"/>
                </a:spcAft>
              </a:pPr>
              <a:endParaRPr lang="en-US" sz="2400" dirty="0">
                <a:solidFill>
                  <a:srgbClr val="000000"/>
                </a:solidFill>
                <a:latin typeface="Times New Roman" pitchFamily="18" charset="0"/>
              </a:endParaRPr>
            </a:p>
            <a:p>
              <a:pPr fontAlgn="base">
                <a:spcBef>
                  <a:spcPct val="0"/>
                </a:spcBef>
                <a:spcAft>
                  <a:spcPct val="0"/>
                </a:spcAft>
              </a:pPr>
              <a:endParaRPr lang="en-US" sz="2400" dirty="0">
                <a:solidFill>
                  <a:srgbClr val="000000"/>
                </a:solidFill>
                <a:latin typeface="Times New Roman" pitchFamily="18" charset="0"/>
              </a:endParaRPr>
            </a:p>
          </p:txBody>
        </p:sp>
        <p:sp>
          <p:nvSpPr>
            <p:cNvPr id="20" name="TextBox 19"/>
            <p:cNvSpPr txBox="1"/>
            <p:nvPr/>
          </p:nvSpPr>
          <p:spPr>
            <a:xfrm>
              <a:off x="3189513" y="3567318"/>
              <a:ext cx="3439887" cy="416114"/>
            </a:xfrm>
            <a:prstGeom prst="rect">
              <a:avLst/>
            </a:prstGeom>
            <a:noFill/>
          </p:spPr>
          <p:txBody>
            <a:bodyPr wrap="square" tIns="0" rtlCol="0" anchor="t" anchorCtr="0">
              <a:spAutoFit/>
            </a:bodyPr>
            <a:lstStyle/>
            <a:p>
              <a:pPr fontAlgn="base">
                <a:spcBef>
                  <a:spcPct val="0"/>
                </a:spcBef>
                <a:spcAft>
                  <a:spcPct val="0"/>
                </a:spcAft>
              </a:pPr>
              <a:r>
                <a:rPr lang="en-US" sz="1400" dirty="0">
                  <a:solidFill>
                    <a:srgbClr val="000000"/>
                  </a:solidFill>
                </a:rPr>
                <a:t> Verified need, validated requirement, programmed activity, budgeted program</a:t>
              </a:r>
            </a:p>
          </p:txBody>
        </p:sp>
      </p:grpSp>
      <p:sp>
        <p:nvSpPr>
          <p:cNvPr id="21" name="Down Arrow 20"/>
          <p:cNvSpPr/>
          <p:nvPr/>
        </p:nvSpPr>
        <p:spPr bwMode="auto">
          <a:xfrm>
            <a:off x="457200" y="3200175"/>
            <a:ext cx="663143" cy="590937"/>
          </a:xfrm>
          <a:prstGeom prst="downArrow">
            <a:avLst/>
          </a:prstGeom>
          <a:gradFill flip="none" rotWithShape="1">
            <a:gsLst>
              <a:gs pos="0">
                <a:srgbClr val="99CCFF"/>
              </a:gs>
              <a:gs pos="86000">
                <a:srgbClr val="009900"/>
              </a:gs>
            </a:gsLst>
            <a:lin ang="5400000" scaled="1"/>
            <a:tileRect/>
          </a:gradFill>
          <a:ln w="952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dirty="0">
              <a:solidFill>
                <a:srgbClr val="000000"/>
              </a:solidFill>
              <a:latin typeface="Times New Roman" pitchFamily="18" charset="0"/>
            </a:endParaRPr>
          </a:p>
        </p:txBody>
      </p:sp>
      <p:pic>
        <p:nvPicPr>
          <p:cNvPr id="22" name="Picture 2"/>
          <p:cNvPicPr>
            <a:picLocks noChangeAspect="1" noChangeArrowheads="1"/>
          </p:cNvPicPr>
          <p:nvPr/>
        </p:nvPicPr>
        <p:blipFill>
          <a:blip r:embed="rId8" cstate="print"/>
          <a:srcRect/>
          <a:stretch>
            <a:fillRect/>
          </a:stretch>
        </p:blipFill>
        <p:spPr bwMode="auto">
          <a:xfrm>
            <a:off x="4621594" y="4857441"/>
            <a:ext cx="4359275" cy="1695759"/>
          </a:xfrm>
          <a:prstGeom prst="rect">
            <a:avLst/>
          </a:prstGeom>
          <a:noFill/>
          <a:ln w="9525">
            <a:noFill/>
            <a:miter lim="800000"/>
            <a:headEnd/>
            <a:tailEnd/>
          </a:ln>
          <a:effectLst/>
        </p:spPr>
      </p:pic>
      <p:sp>
        <p:nvSpPr>
          <p:cNvPr id="23" name="Down Arrow 22"/>
          <p:cNvSpPr/>
          <p:nvPr/>
        </p:nvSpPr>
        <p:spPr bwMode="auto">
          <a:xfrm>
            <a:off x="8098168" y="3134931"/>
            <a:ext cx="436232" cy="693912"/>
          </a:xfrm>
          <a:prstGeom prst="downArrow">
            <a:avLst/>
          </a:prstGeom>
          <a:gradFill flip="none" rotWithShape="1">
            <a:gsLst>
              <a:gs pos="0">
                <a:srgbClr val="99CCFF"/>
              </a:gs>
              <a:gs pos="86000">
                <a:srgbClr val="009900"/>
              </a:gs>
            </a:gsLst>
            <a:lin ang="5400000" scaled="1"/>
            <a:tileRect/>
          </a:gradFill>
          <a:ln w="9525" cap="flat" cmpd="sng" algn="ctr">
            <a:noFill/>
            <a:prstDash val="solid"/>
            <a:round/>
            <a:headEnd type="none" w="sm" len="sm"/>
            <a:tailEnd type="none" w="sm" len="sm"/>
          </a:ln>
          <a:effectLst/>
        </p:spPr>
        <p:txBody>
          <a:bodyPr vert="vert270" wrap="none" lIns="91440" tIns="45720" rIns="91440" bIns="45720" numCol="1" rtlCol="0" anchor="ctr" anchorCtr="0" compatLnSpc="1">
            <a:prstTxWarp prst="textNoShape">
              <a:avLst/>
            </a:prstTxWarp>
          </a:bodyPr>
          <a:lstStyle/>
          <a:p>
            <a:pPr fontAlgn="base">
              <a:spcBef>
                <a:spcPct val="0"/>
              </a:spcBef>
              <a:spcAft>
                <a:spcPct val="0"/>
              </a:spcAft>
            </a:pPr>
            <a:endParaRPr lang="en-US" sz="1000" dirty="0">
              <a:solidFill>
                <a:srgbClr val="FFFFFF"/>
              </a:solidFill>
              <a:latin typeface="Times New Roman" pitchFamily="18" charset="0"/>
            </a:endParaRPr>
          </a:p>
        </p:txBody>
      </p:sp>
      <p:sp>
        <p:nvSpPr>
          <p:cNvPr id="24" name="Down Arrow 23"/>
          <p:cNvSpPr/>
          <p:nvPr/>
        </p:nvSpPr>
        <p:spPr bwMode="auto">
          <a:xfrm>
            <a:off x="2804854" y="3198616"/>
            <a:ext cx="624146" cy="607475"/>
          </a:xfrm>
          <a:prstGeom prst="downArrow">
            <a:avLst/>
          </a:prstGeom>
          <a:gradFill flip="none" rotWithShape="1">
            <a:gsLst>
              <a:gs pos="0">
                <a:srgbClr val="99CCFF"/>
              </a:gs>
              <a:gs pos="86000">
                <a:srgbClr val="009900"/>
              </a:gs>
            </a:gsLst>
            <a:lin ang="5400000" scaled="1"/>
            <a:tileRect/>
          </a:gradFill>
          <a:ln w="952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25" name="Down Arrow 24"/>
          <p:cNvSpPr/>
          <p:nvPr/>
        </p:nvSpPr>
        <p:spPr bwMode="auto">
          <a:xfrm rot="5400000">
            <a:off x="4505456" y="2534989"/>
            <a:ext cx="579555" cy="8371268"/>
          </a:xfrm>
          <a:prstGeom prst="downArrow">
            <a:avLst/>
          </a:prstGeom>
          <a:gradFill flip="none" rotWithShape="1">
            <a:gsLst>
              <a:gs pos="0">
                <a:schemeClr val="tx2">
                  <a:lumMod val="40000"/>
                  <a:lumOff val="60000"/>
                </a:schemeClr>
              </a:gs>
              <a:gs pos="100000">
                <a:srgbClr val="009900"/>
              </a:gs>
            </a:gsLst>
            <a:lin ang="16200000" scaled="1"/>
            <a:tileRect/>
          </a:gradFill>
          <a:ln w="9525" cap="flat" cmpd="sng" algn="ctr">
            <a:noFill/>
            <a:prstDash val="solid"/>
            <a:round/>
            <a:headEnd type="none" w="sm" len="sm"/>
            <a:tailEnd type="none" w="sm" len="sm"/>
          </a:ln>
          <a:effectLst/>
        </p:spPr>
        <p:txBody>
          <a:bodyPr vert="vert270" wrap="non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FFFFFF"/>
                </a:solidFill>
              </a:rPr>
              <a:t>Traceability to source of capability need</a:t>
            </a:r>
          </a:p>
        </p:txBody>
      </p:sp>
      <p:cxnSp>
        <p:nvCxnSpPr>
          <p:cNvPr id="27" name="Straight Arrow Connector 26"/>
          <p:cNvCxnSpPr/>
          <p:nvPr/>
        </p:nvCxnSpPr>
        <p:spPr bwMode="auto">
          <a:xfrm>
            <a:off x="772484" y="2893938"/>
            <a:ext cx="7543800" cy="0"/>
          </a:xfrm>
          <a:prstGeom prst="straightConnector1">
            <a:avLst/>
          </a:prstGeom>
          <a:solidFill>
            <a:schemeClr val="accent1"/>
          </a:solidFill>
          <a:ln w="38100" cap="flat" cmpd="sng" algn="ctr">
            <a:gradFill flip="none" rotWithShape="1">
              <a:gsLst>
                <a:gs pos="83995">
                  <a:srgbClr val="CCF8E4"/>
                </a:gs>
                <a:gs pos="0">
                  <a:schemeClr val="accent2">
                    <a:lumMod val="60000"/>
                    <a:lumOff val="40000"/>
                  </a:schemeClr>
                </a:gs>
                <a:gs pos="67000">
                  <a:schemeClr val="accent1">
                    <a:tint val="44500"/>
                    <a:satMod val="160000"/>
                  </a:schemeClr>
                </a:gs>
                <a:gs pos="100000">
                  <a:schemeClr val="accent1">
                    <a:lumMod val="50000"/>
                  </a:schemeClr>
                </a:gs>
              </a:gsLst>
              <a:lin ang="0" scaled="1"/>
              <a:tileRect/>
            </a:gradFill>
            <a:prstDash val="solid"/>
            <a:round/>
            <a:headEnd type="oval" w="sm" len="sm"/>
            <a:tailEnd type="oval"/>
          </a:ln>
          <a:effectLst/>
        </p:spPr>
      </p:cxnSp>
      <p:sp>
        <p:nvSpPr>
          <p:cNvPr id="28" name="Rectangle 27"/>
          <p:cNvSpPr/>
          <p:nvPr/>
        </p:nvSpPr>
        <p:spPr bwMode="auto">
          <a:xfrm rot="5400000">
            <a:off x="2679954" y="3060954"/>
            <a:ext cx="697992" cy="2324100"/>
          </a:xfrm>
          <a:prstGeom prst="rect">
            <a:avLst/>
          </a:prstGeom>
          <a:gradFill>
            <a:gsLst>
              <a:gs pos="0">
                <a:srgbClr val="03D4A8"/>
              </a:gs>
              <a:gs pos="25000">
                <a:srgbClr val="21D6E0"/>
              </a:gs>
              <a:gs pos="75000">
                <a:srgbClr val="0087E6"/>
              </a:gs>
              <a:gs pos="100000">
                <a:srgbClr val="005CBF"/>
              </a:gs>
            </a:gsLst>
            <a:lin ang="5400000" scaled="0"/>
          </a:gradFill>
          <a:ln w="19050" cap="flat" cmpd="sng" algn="ctr">
            <a:solidFill>
              <a:schemeClr val="accent1"/>
            </a:solidFill>
            <a:prstDash val="sysDash"/>
            <a:round/>
            <a:headEnd type="none" w="sm" len="sm"/>
            <a:tailEnd type="none" w="sm" len="sm"/>
          </a:ln>
          <a:effectLst/>
        </p:spPr>
        <p:txBody>
          <a:bodyPr vert="vert270"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rPr>
              <a:t>Develop </a:t>
            </a:r>
            <a:r>
              <a:rPr lang="en-US" sz="1400" dirty="0" smtClean="0">
                <a:solidFill>
                  <a:srgbClr val="000000"/>
                </a:solidFill>
              </a:rPr>
              <a:t>Requirements</a:t>
            </a:r>
            <a:endParaRPr lang="en-US" sz="1400" dirty="0">
              <a:solidFill>
                <a:srgbClr val="000000"/>
              </a:solidFill>
            </a:endParaRPr>
          </a:p>
          <a:p>
            <a:pPr algn="ctr" fontAlgn="base">
              <a:spcBef>
                <a:spcPct val="0"/>
              </a:spcBef>
              <a:spcAft>
                <a:spcPct val="0"/>
              </a:spcAft>
            </a:pPr>
            <a:r>
              <a:rPr lang="en-US" sz="1400" dirty="0">
                <a:solidFill>
                  <a:srgbClr val="000000"/>
                </a:solidFill>
              </a:rPr>
              <a:t>Alternative Solutions</a:t>
            </a:r>
          </a:p>
        </p:txBody>
      </p:sp>
      <p:sp>
        <p:nvSpPr>
          <p:cNvPr id="29" name="TextBox 28"/>
          <p:cNvSpPr txBox="1"/>
          <p:nvPr/>
        </p:nvSpPr>
        <p:spPr>
          <a:xfrm>
            <a:off x="3200400" y="3075801"/>
            <a:ext cx="1752600" cy="461665"/>
          </a:xfrm>
          <a:prstGeom prst="rect">
            <a:avLst/>
          </a:prstGeom>
          <a:noFill/>
        </p:spPr>
        <p:txBody>
          <a:bodyPr wrap="square" rtlCol="0">
            <a:spAutoFit/>
          </a:bodyPr>
          <a:lstStyle/>
          <a:p>
            <a:pPr algn="ctr" fontAlgn="base">
              <a:spcBef>
                <a:spcPct val="0"/>
              </a:spcBef>
              <a:spcAft>
                <a:spcPct val="0"/>
              </a:spcAft>
              <a:buFont typeface="Arial" pitchFamily="34" charset="0"/>
              <a:buChar char="•"/>
            </a:pPr>
            <a:r>
              <a:rPr lang="en-US" sz="1200" b="1" dirty="0">
                <a:solidFill>
                  <a:srgbClr val="000000"/>
                </a:solidFill>
              </a:rPr>
              <a:t>Resource Investment</a:t>
            </a:r>
          </a:p>
          <a:p>
            <a:pPr algn="ctr" fontAlgn="base">
              <a:spcBef>
                <a:spcPct val="0"/>
              </a:spcBef>
              <a:spcAft>
                <a:spcPct val="0"/>
              </a:spcAft>
            </a:pPr>
            <a:r>
              <a:rPr lang="en-US" sz="1200" b="1" dirty="0">
                <a:solidFill>
                  <a:srgbClr val="000000"/>
                </a:solidFill>
              </a:rPr>
              <a:t>Decisions</a:t>
            </a:r>
          </a:p>
        </p:txBody>
      </p:sp>
      <p:sp>
        <p:nvSpPr>
          <p:cNvPr id="30" name="TextBox 29"/>
          <p:cNvSpPr txBox="1"/>
          <p:nvPr/>
        </p:nvSpPr>
        <p:spPr>
          <a:xfrm>
            <a:off x="6248400" y="3048000"/>
            <a:ext cx="1752600" cy="461665"/>
          </a:xfrm>
          <a:prstGeom prst="rect">
            <a:avLst/>
          </a:prstGeom>
          <a:noFill/>
        </p:spPr>
        <p:txBody>
          <a:bodyPr wrap="square" rtlCol="0">
            <a:spAutoFit/>
          </a:bodyPr>
          <a:lstStyle/>
          <a:p>
            <a:pPr algn="ctr" fontAlgn="base">
              <a:spcBef>
                <a:spcPct val="0"/>
              </a:spcBef>
              <a:spcAft>
                <a:spcPct val="0"/>
              </a:spcAft>
              <a:buFont typeface="Arial" pitchFamily="34" charset="0"/>
              <a:buChar char="•"/>
            </a:pPr>
            <a:r>
              <a:rPr lang="en-US" sz="1200" b="1" dirty="0" smtClean="0">
                <a:solidFill>
                  <a:srgbClr val="000000"/>
                </a:solidFill>
              </a:rPr>
              <a:t>President’s Budget/ Enacted </a:t>
            </a:r>
            <a:r>
              <a:rPr lang="en-US" sz="1200" b="1" dirty="0">
                <a:solidFill>
                  <a:srgbClr val="000000"/>
                </a:solidFill>
              </a:rPr>
              <a:t>Budget</a:t>
            </a:r>
          </a:p>
        </p:txBody>
      </p:sp>
      <p:sp>
        <p:nvSpPr>
          <p:cNvPr id="31" name="Down Arrow 30"/>
          <p:cNvSpPr/>
          <p:nvPr/>
        </p:nvSpPr>
        <p:spPr bwMode="auto">
          <a:xfrm>
            <a:off x="5762559" y="3200400"/>
            <a:ext cx="624146" cy="607475"/>
          </a:xfrm>
          <a:prstGeom prst="downArrow">
            <a:avLst/>
          </a:prstGeom>
          <a:gradFill flip="none" rotWithShape="1">
            <a:gsLst>
              <a:gs pos="0">
                <a:srgbClr val="99CCFF"/>
              </a:gs>
              <a:gs pos="86000">
                <a:srgbClr val="009900"/>
              </a:gs>
            </a:gsLst>
            <a:lin ang="5400000" scaled="1"/>
            <a:tileRect/>
          </a:gradFill>
          <a:ln w="9525" cap="flat"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pPr>
            <a:endParaRPr lang="en-US" sz="2400" dirty="0">
              <a:solidFill>
                <a:srgbClr val="000000"/>
              </a:solidFill>
              <a:latin typeface="Times New Roman" pitchFamily="18" charset="0"/>
            </a:endParaRPr>
          </a:p>
        </p:txBody>
      </p:sp>
      <p:sp>
        <p:nvSpPr>
          <p:cNvPr id="32"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
        <p:nvSpPr>
          <p:cNvPr id="33" name="Slide Number Placeholder 5"/>
          <p:cNvSpPr txBox="1">
            <a:spLocks/>
          </p:cNvSpPr>
          <p:nvPr/>
        </p:nvSpPr>
        <p:spPr>
          <a:xfrm>
            <a:off x="7323250" y="6588579"/>
            <a:ext cx="1682864" cy="211873"/>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chemeClr val="tx1">
                    <a:tint val="75000"/>
                  </a:schemeClr>
                </a:solidFill>
                <a:latin typeface="+mn-lt"/>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95C7219A-98DC-42BA-A12A-12E75342F36E}" type="slidenum">
              <a:rPr lang="en-US" smtClean="0"/>
              <a:pPr>
                <a:defRPr/>
              </a:pPr>
              <a:t>8</a:t>
            </a:fld>
            <a:endParaRPr lang="en-US" dirty="0"/>
          </a:p>
        </p:txBody>
      </p:sp>
    </p:spTree>
    <p:extLst>
      <p:ext uri="{BB962C8B-B14F-4D97-AF65-F5344CB8AC3E}">
        <p14:creationId xmlns:p14="http://schemas.microsoft.com/office/powerpoint/2010/main" val="19225993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80</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pPr marL="457200" lvl="1" indent="0">
              <a:buNone/>
            </a:pPr>
            <a:r>
              <a:rPr lang="en-US" dirty="0" smtClean="0"/>
              <a:t>Background </a:t>
            </a:r>
          </a:p>
          <a:p>
            <a:pPr marL="457200" lvl="1" indent="0">
              <a:buNone/>
            </a:pPr>
            <a:endParaRPr lang="en-US" dirty="0"/>
          </a:p>
          <a:p>
            <a:pPr marL="457200" lvl="1" indent="0">
              <a:buNone/>
            </a:pPr>
            <a:r>
              <a:rPr lang="en-US" dirty="0" smtClean="0"/>
              <a:t>Major Program(s) Summary</a:t>
            </a:r>
          </a:p>
          <a:p>
            <a:pPr marL="457200" lvl="1" indent="0">
              <a:buNone/>
            </a:pPr>
            <a:endParaRPr lang="en-US" dirty="0" smtClean="0"/>
          </a:p>
          <a:p>
            <a:pPr marL="457200" lvl="1" indent="0">
              <a:buNone/>
            </a:pPr>
            <a:r>
              <a:rPr lang="en-US" dirty="0" smtClean="0"/>
              <a:t>Upcoming Acquisition/Opportunities</a:t>
            </a:r>
          </a:p>
          <a:p>
            <a:pPr marL="457200" lvl="1" indent="0">
              <a:buNone/>
            </a:pPr>
            <a:endParaRPr lang="en-US" dirty="0" smtClean="0"/>
          </a:p>
          <a:p>
            <a:pPr marL="457200" lvl="1" indent="0">
              <a:buNone/>
            </a:pPr>
            <a:r>
              <a:rPr lang="en-US" dirty="0" smtClean="0"/>
              <a:t>Questions</a:t>
            </a:r>
          </a:p>
          <a:p>
            <a:pPr lvl="1"/>
            <a:endParaRPr lang="en-US" dirty="0"/>
          </a:p>
        </p:txBody>
      </p:sp>
    </p:spTree>
    <p:extLst>
      <p:ext uri="{BB962C8B-B14F-4D97-AF65-F5344CB8AC3E}">
        <p14:creationId xmlns:p14="http://schemas.microsoft.com/office/powerpoint/2010/main" val="11229787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81</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Background</a:t>
            </a:r>
            <a:endParaRPr lang="en-US" dirty="0"/>
          </a:p>
        </p:txBody>
      </p:sp>
      <p:sp>
        <p:nvSpPr>
          <p:cNvPr id="10" name="Rectangle 9"/>
          <p:cNvSpPr/>
          <p:nvPr/>
        </p:nvSpPr>
        <p:spPr>
          <a:xfrm>
            <a:off x="838200" y="1828800"/>
            <a:ext cx="7772400" cy="4351897"/>
          </a:xfrm>
          <a:prstGeom prst="rect">
            <a:avLst/>
          </a:prstGeom>
        </p:spPr>
        <p:txBody>
          <a:bodyPr wrap="square">
            <a:spAutoFit/>
          </a:bodyPr>
          <a:lstStyle/>
          <a:p>
            <a:pPr>
              <a:lnSpc>
                <a:spcPct val="140000"/>
              </a:lnSpc>
            </a:pPr>
            <a:r>
              <a:rPr lang="en-US" sz="2000" dirty="0">
                <a:latin typeface="Arial" pitchFamily="34" charset="0"/>
                <a:cs typeface="Arial" pitchFamily="34" charset="0"/>
              </a:rPr>
              <a:t>The Office of Construction &amp; Facilities Management (CFM) is responsible for the planning, design, and construction of all major construction projects greater than $10 million. In addition, CFM acquires real property for use by VA elements through the purchase of land and buildings, as well as long-term lease acquisitions. Through the construction and real property programs, CFM delivers to Veterans, high quality buildings, additions, large scale renovations, and structural enhancements. CFM also manages facility sustainability, seismic corrections, physical security, and historic preservation of VA's facilities.</a:t>
            </a:r>
          </a:p>
        </p:txBody>
      </p:sp>
    </p:spTree>
    <p:extLst>
      <p:ext uri="{BB962C8B-B14F-4D97-AF65-F5344CB8AC3E}">
        <p14:creationId xmlns:p14="http://schemas.microsoft.com/office/powerpoint/2010/main" val="41710004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82</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Background</a:t>
            </a:r>
            <a:endParaRPr lang="en-US" dirty="0"/>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590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8911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a:t>
            </a:r>
            <a:endParaRPr lang="en-US" dirty="0"/>
          </a:p>
        </p:txBody>
      </p:sp>
      <p:sp>
        <p:nvSpPr>
          <p:cNvPr id="11" name="Content Placeholder 10"/>
          <p:cNvSpPr>
            <a:spLocks noGrp="1"/>
          </p:cNvSpPr>
          <p:nvPr>
            <p:ph idx="1"/>
          </p:nvPr>
        </p:nvSpPr>
        <p:spPr/>
        <p:txBody>
          <a:bodyPr/>
          <a:lstStyle/>
          <a:p>
            <a:pPr>
              <a:buNone/>
            </a:pPr>
            <a:r>
              <a:rPr lang="en-US" sz="2800" b="1" dirty="0" smtClean="0">
                <a:solidFill>
                  <a:schemeClr val="tx2">
                    <a:lumMod val="60000"/>
                    <a:lumOff val="40000"/>
                  </a:schemeClr>
                </a:solidFill>
                <a:latin typeface="+mj-lt"/>
              </a:rPr>
              <a:t>Major Construction</a:t>
            </a:r>
          </a:p>
          <a:p>
            <a:pPr marL="685800" lvl="1">
              <a:buFont typeface="Arial" pitchFamily="34" charset="0"/>
              <a:buChar char="•"/>
            </a:pPr>
            <a:r>
              <a:rPr lang="en-US" kern="0" dirty="0">
                <a:latin typeface="+mj-lt"/>
                <a:cs typeface="Arial" pitchFamily="34" charset="0"/>
              </a:rPr>
              <a:t>Projects with a cost greater than $10 Million</a:t>
            </a:r>
          </a:p>
          <a:p>
            <a:pPr marL="685800" lvl="1">
              <a:buFont typeface="Arial" pitchFamily="34" charset="0"/>
              <a:buChar char="•"/>
            </a:pPr>
            <a:r>
              <a:rPr lang="en-US" kern="0" dirty="0">
                <a:latin typeface="+mj-lt"/>
                <a:cs typeface="Arial" pitchFamily="34" charset="0"/>
              </a:rPr>
              <a:t>Requires a line item appropriation by Congress</a:t>
            </a:r>
          </a:p>
          <a:p>
            <a:pPr marL="685800" lvl="1">
              <a:buFont typeface="Arial" pitchFamily="34" charset="0"/>
              <a:buChar char="•"/>
            </a:pPr>
            <a:r>
              <a:rPr lang="en-US" kern="0" dirty="0">
                <a:latin typeface="+mj-lt"/>
                <a:cs typeface="Arial" pitchFamily="34" charset="0"/>
              </a:rPr>
              <a:t>Also requires a specific authorizing legislation for medical projects</a:t>
            </a:r>
          </a:p>
          <a:p>
            <a:pPr marL="685800" lvl="1">
              <a:buFont typeface="Arial" pitchFamily="34" charset="0"/>
              <a:buChar char="•"/>
            </a:pPr>
            <a:r>
              <a:rPr lang="en-US" kern="0" dirty="0">
                <a:latin typeface="+mj-lt"/>
                <a:cs typeface="Arial" pitchFamily="34" charset="0"/>
              </a:rPr>
              <a:t>Typically designed by an Architectural/Engineering Firm and constructed by a general contractor selected based on a combination of quality and </a:t>
            </a:r>
            <a:r>
              <a:rPr lang="en-US" kern="0" dirty="0" smtClean="0">
                <a:latin typeface="+mj-lt"/>
                <a:cs typeface="Arial" pitchFamily="34" charset="0"/>
              </a:rPr>
              <a:t>price</a:t>
            </a:r>
          </a:p>
          <a:p>
            <a:pPr marL="400050" lvl="1" indent="0">
              <a:buNone/>
            </a:pPr>
            <a:endParaRPr lang="en-US" kern="0" dirty="0">
              <a:latin typeface="+mj-lt"/>
              <a:cs typeface="Arial" pitchFamily="34" charset="0"/>
            </a:endParaRPr>
          </a:p>
        </p:txBody>
      </p:sp>
    </p:spTree>
    <p:extLst>
      <p:ext uri="{BB962C8B-B14F-4D97-AF65-F5344CB8AC3E}">
        <p14:creationId xmlns:p14="http://schemas.microsoft.com/office/powerpoint/2010/main" val="34227031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4"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84</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945348748"/>
              </p:ext>
            </p:extLst>
          </p:nvPr>
        </p:nvGraphicFramePr>
        <p:xfrm>
          <a:off x="800100" y="2096760"/>
          <a:ext cx="7543800" cy="4151639"/>
        </p:xfrm>
        <a:graphic>
          <a:graphicData uri="http://schemas.openxmlformats.org/presentationml/2006/ole">
            <mc:AlternateContent xmlns:mc="http://schemas.openxmlformats.org/markup-compatibility/2006">
              <mc:Choice xmlns:v="urn:schemas-microsoft-com:vml" Requires="v">
                <p:oleObj spid="_x0000_s1033" name="Worksheet" r:id="rId6" imgW="7543841" imgH="2819508" progId="Excel.Sheet.8">
                  <p:embed/>
                </p:oleObj>
              </mc:Choice>
              <mc:Fallback>
                <p:oleObj name="Worksheet" r:id="rId6" imgW="7543841" imgH="2819508" progId="Excel.Sheet.8">
                  <p:embed/>
                  <p:pic>
                    <p:nvPicPr>
                      <p:cNvPr id="0" name=""/>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 y="2096760"/>
                        <a:ext cx="7543800" cy="4151639"/>
                      </a:xfrm>
                      <a:prstGeom prst="rect">
                        <a:avLst/>
                      </a:prstGeom>
                      <a:noFill/>
                      <a:ln>
                        <a:noFill/>
                      </a:ln>
                    </p:spPr>
                  </p:pic>
                </p:oleObj>
              </mc:Fallback>
            </mc:AlternateContent>
          </a:graphicData>
        </a:graphic>
      </p:graphicFrame>
      <p:sp>
        <p:nvSpPr>
          <p:cNvPr id="4" name="Rectangle 3"/>
          <p:cNvSpPr/>
          <p:nvPr/>
        </p:nvSpPr>
        <p:spPr>
          <a:xfrm>
            <a:off x="363437" y="1450429"/>
            <a:ext cx="4284763" cy="646331"/>
          </a:xfrm>
          <a:prstGeom prst="rect">
            <a:avLst/>
          </a:prstGeom>
        </p:spPr>
        <p:txBody>
          <a:bodyPr wrap="none">
            <a:spAutoFit/>
          </a:bodyPr>
          <a:lstStyle/>
          <a:p>
            <a:r>
              <a:rPr lang="en-US" sz="3600" b="1" dirty="0">
                <a:solidFill>
                  <a:schemeClr val="tx2">
                    <a:lumMod val="60000"/>
                    <a:lumOff val="40000"/>
                  </a:schemeClr>
                </a:solidFill>
                <a:latin typeface="+mj-lt"/>
              </a:rPr>
              <a:t>Construction Funding</a:t>
            </a:r>
          </a:p>
        </p:txBody>
      </p:sp>
    </p:spTree>
    <p:extLst>
      <p:ext uri="{BB962C8B-B14F-4D97-AF65-F5344CB8AC3E}">
        <p14:creationId xmlns:p14="http://schemas.microsoft.com/office/powerpoint/2010/main" val="31548704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85</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a:t>
            </a:r>
            <a:endParaRPr lang="en-US" dirty="0"/>
          </a:p>
        </p:txBody>
      </p:sp>
      <p:sp>
        <p:nvSpPr>
          <p:cNvPr id="11" name="Content Placeholder 10"/>
          <p:cNvSpPr>
            <a:spLocks noGrp="1"/>
          </p:cNvSpPr>
          <p:nvPr>
            <p:ph idx="1"/>
          </p:nvPr>
        </p:nvSpPr>
        <p:spPr>
          <a:xfrm>
            <a:off x="457200" y="1600200"/>
            <a:ext cx="8229600" cy="4525963"/>
          </a:xfrm>
        </p:spPr>
        <p:txBody>
          <a:bodyPr/>
          <a:lstStyle/>
          <a:p>
            <a:pPr>
              <a:buNone/>
            </a:pPr>
            <a:r>
              <a:rPr lang="en-US" sz="2800" b="1" dirty="0" smtClean="0">
                <a:solidFill>
                  <a:schemeClr val="tx2">
                    <a:lumMod val="60000"/>
                    <a:lumOff val="40000"/>
                  </a:schemeClr>
                </a:solidFill>
              </a:rPr>
              <a:t>Architect-Engineering Services</a:t>
            </a:r>
          </a:p>
          <a:p>
            <a:pPr>
              <a:buNone/>
            </a:pPr>
            <a:r>
              <a:rPr lang="en-US" sz="2800" dirty="0" smtClean="0"/>
              <a:t>    Contract for Pre-Design</a:t>
            </a:r>
            <a:r>
              <a:rPr lang="en-US" sz="2800" dirty="0"/>
              <a:t>, Schematic </a:t>
            </a:r>
            <a:r>
              <a:rPr lang="en-US" sz="2800" dirty="0" smtClean="0"/>
              <a:t>Design, Design </a:t>
            </a:r>
            <a:r>
              <a:rPr lang="en-US" sz="2800" dirty="0"/>
              <a:t>Development, and </a:t>
            </a:r>
            <a:r>
              <a:rPr lang="en-US" sz="2800" dirty="0" smtClean="0"/>
              <a:t>Construction Documents </a:t>
            </a:r>
            <a:r>
              <a:rPr lang="en-US" sz="2800" dirty="0"/>
              <a:t>for Major VA New Facilities, Major Additions, &amp; Major Renovations for Medical Center Projects </a:t>
            </a:r>
            <a:endParaRPr lang="en-US" sz="2800" dirty="0" smtClean="0"/>
          </a:p>
          <a:p>
            <a:pPr>
              <a:buNone/>
            </a:pPr>
            <a:endParaRPr lang="en-US" sz="2800" dirty="0" smtClean="0"/>
          </a:p>
          <a:p>
            <a:pPr marL="457200" lvl="1" indent="0">
              <a:buNone/>
            </a:pPr>
            <a:endParaRPr lang="en-US" dirty="0"/>
          </a:p>
        </p:txBody>
      </p:sp>
    </p:spTree>
    <p:extLst>
      <p:ext uri="{BB962C8B-B14F-4D97-AF65-F5344CB8AC3E}">
        <p14:creationId xmlns:p14="http://schemas.microsoft.com/office/powerpoint/2010/main" val="14801780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a:t>
            </a:r>
            <a:endParaRPr lang="en-US" dirty="0"/>
          </a:p>
        </p:txBody>
      </p:sp>
      <p:sp>
        <p:nvSpPr>
          <p:cNvPr id="11" name="Content Placeholder 10"/>
          <p:cNvSpPr>
            <a:spLocks noGrp="1"/>
          </p:cNvSpPr>
          <p:nvPr>
            <p:ph idx="1"/>
          </p:nvPr>
        </p:nvSpPr>
        <p:spPr/>
        <p:txBody>
          <a:bodyPr/>
          <a:lstStyle/>
          <a:p>
            <a:pPr>
              <a:buNone/>
            </a:pPr>
            <a:r>
              <a:rPr lang="en-US" sz="2400" b="1" dirty="0" smtClean="0">
                <a:solidFill>
                  <a:schemeClr val="tx2">
                    <a:lumMod val="60000"/>
                    <a:lumOff val="40000"/>
                  </a:schemeClr>
                </a:solidFill>
                <a:latin typeface="+mj-lt"/>
              </a:rPr>
              <a:t>Leasing Acquisition</a:t>
            </a:r>
          </a:p>
          <a:p>
            <a:pPr marL="571500" lvl="1" indent="-171450">
              <a:buFont typeface="Arial" pitchFamily="34" charset="0"/>
              <a:buChar char="•"/>
            </a:pPr>
            <a:r>
              <a:rPr lang="en-US" sz="2400" dirty="0">
                <a:latin typeface="+mj-lt"/>
                <a:cs typeface="Arial" pitchFamily="34" charset="0"/>
              </a:rPr>
              <a:t>Many VA facilities are leased – particularly CBOCs</a:t>
            </a:r>
          </a:p>
          <a:p>
            <a:pPr marL="571500" lvl="1" indent="-171450">
              <a:buFont typeface="Arial" pitchFamily="34" charset="0"/>
              <a:buChar char="•"/>
            </a:pPr>
            <a:r>
              <a:rPr lang="en-US" sz="2400" dirty="0">
                <a:latin typeface="+mj-lt"/>
                <a:cs typeface="Arial" pitchFamily="34" charset="0"/>
              </a:rPr>
              <a:t>Varying approvals required based on space and rent levels</a:t>
            </a:r>
          </a:p>
          <a:p>
            <a:pPr marL="571500" lvl="1" indent="-171450">
              <a:buFont typeface="Arial" pitchFamily="34" charset="0"/>
              <a:buChar char="•"/>
            </a:pPr>
            <a:r>
              <a:rPr lang="en-US" sz="2400" dirty="0">
                <a:latin typeface="+mj-lt"/>
                <a:cs typeface="Arial" pitchFamily="34" charset="0"/>
              </a:rPr>
              <a:t>Congressional approvals if rent is greater than $1 million</a:t>
            </a:r>
          </a:p>
          <a:p>
            <a:pPr marL="571500" lvl="1" indent="-171450">
              <a:buFont typeface="Arial" pitchFamily="34" charset="0"/>
              <a:buChar char="•"/>
            </a:pPr>
            <a:r>
              <a:rPr lang="en-US" sz="2400" dirty="0">
                <a:latin typeface="+mj-lt"/>
                <a:cs typeface="Arial" pitchFamily="34" charset="0"/>
              </a:rPr>
              <a:t>CFM’s Real Property Service manages the acquisition of large leases</a:t>
            </a:r>
          </a:p>
          <a:p>
            <a:pPr marL="571500" lvl="1" indent="-171450">
              <a:buFont typeface="Arial" pitchFamily="34" charset="0"/>
              <a:buChar char="•"/>
            </a:pPr>
            <a:r>
              <a:rPr lang="en-US" sz="2400" dirty="0">
                <a:latin typeface="+mj-lt"/>
                <a:cs typeface="Arial" pitchFamily="34" charset="0"/>
              </a:rPr>
              <a:t>Local or VISN personnel manage smaller leases</a:t>
            </a:r>
          </a:p>
          <a:p>
            <a:pPr marL="571500" lvl="1" indent="-171450">
              <a:buFont typeface="Arial" pitchFamily="34" charset="0"/>
              <a:buChar char="•"/>
            </a:pPr>
            <a:r>
              <a:rPr lang="en-US" sz="2400" dirty="0">
                <a:latin typeface="+mj-lt"/>
                <a:cs typeface="Arial" pitchFamily="34" charset="0"/>
              </a:rPr>
              <a:t>18 million leased square feet (12.7% of VA Inventory)</a:t>
            </a:r>
          </a:p>
          <a:p>
            <a:pPr marL="457200" lvl="1" indent="0">
              <a:buNone/>
            </a:pPr>
            <a:endParaRPr lang="en-US" sz="2400" dirty="0">
              <a:latin typeface="+mj-lt"/>
            </a:endParaRPr>
          </a:p>
        </p:txBody>
      </p:sp>
    </p:spTree>
    <p:extLst>
      <p:ext uri="{BB962C8B-B14F-4D97-AF65-F5344CB8AC3E}">
        <p14:creationId xmlns:p14="http://schemas.microsoft.com/office/powerpoint/2010/main" val="18559450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Upcoming Acquisition/Opportunities</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49921242"/>
              </p:ext>
            </p:extLst>
          </p:nvPr>
        </p:nvGraphicFramePr>
        <p:xfrm>
          <a:off x="571500" y="1600193"/>
          <a:ext cx="8089900" cy="4787272"/>
        </p:xfrm>
        <a:graphic>
          <a:graphicData uri="http://schemas.openxmlformats.org/drawingml/2006/table">
            <a:tbl>
              <a:tblPr/>
              <a:tblGrid>
                <a:gridCol w="1739900"/>
                <a:gridCol w="749300"/>
                <a:gridCol w="3568700"/>
                <a:gridCol w="685800"/>
                <a:gridCol w="673100"/>
                <a:gridCol w="673100"/>
              </a:tblGrid>
              <a:tr h="388538">
                <a:tc gridSpan="6">
                  <a:txBody>
                    <a:bodyPr/>
                    <a:lstStyle/>
                    <a:p>
                      <a:pPr algn="ctr" fontAlgn="b"/>
                      <a:r>
                        <a:rPr lang="en-US" sz="1400" b="1" i="0" u="none" strike="noStrike" dirty="0">
                          <a:effectLst/>
                          <a:latin typeface="Arial"/>
                        </a:rPr>
                        <a:t>2014 FORECAST OPPORTUNITIES </a:t>
                      </a: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59338">
                <a:tc>
                  <a:txBody>
                    <a:bodyPr/>
                    <a:lstStyle/>
                    <a:p>
                      <a:pPr algn="ctr" fontAlgn="ctr"/>
                      <a:r>
                        <a:rPr lang="en-US" sz="1000" b="1" i="0" u="none" strike="noStrike">
                          <a:effectLst/>
                          <a:latin typeface="Arial"/>
                        </a:rPr>
                        <a:t>Station Name</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Project Number</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Project Description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Proposed    Large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Proposed    Small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Proposed Qtr. FY 14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640">
                <a:tc gridSpan="6">
                  <a:txBody>
                    <a:bodyPr/>
                    <a:lstStyle/>
                    <a:p>
                      <a:pPr algn="ctr" fontAlgn="b"/>
                      <a:r>
                        <a:rPr lang="en-US" sz="1000" b="1" i="0" u="none" strike="noStrike">
                          <a:solidFill>
                            <a:srgbClr val="000000"/>
                          </a:solidFill>
                          <a:effectLst/>
                          <a:latin typeface="Arial"/>
                        </a:rPr>
                        <a:t>VHA Majors - Schematic/Design Development Awards</a:t>
                      </a:r>
                    </a:p>
                  </a:txBody>
                  <a:tcPr marL="7620" marR="7620" marT="762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7221">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Ground Floor Phase 2B</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1st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Flood Reinforcement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1st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West Los Angeles, CA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Seismic Corrections Various Bldgs (B156/B157/B258)</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Tampa, FL</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New Bed Tower Schematic &amp; DDs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640">
                <a:tc>
                  <a:txBody>
                    <a:bodyPr/>
                    <a:lstStyle/>
                    <a:p>
                      <a:pPr algn="l" fontAlgn="b"/>
                      <a:r>
                        <a:rPr lang="en-US" sz="1000" b="0" i="0" u="none" strike="noStrike">
                          <a:effectLst/>
                          <a:latin typeface="Arial"/>
                        </a:rPr>
                        <a:t>West Los Angeles, CA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New Tower &amp; B500 Seismic Corrections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640">
                <a:tc gridSpan="6">
                  <a:txBody>
                    <a:bodyPr/>
                    <a:lstStyle/>
                    <a:p>
                      <a:pPr algn="ctr" fontAlgn="b"/>
                      <a:r>
                        <a:rPr lang="en-US" sz="1000" b="1" i="0" u="none" strike="noStrike">
                          <a:solidFill>
                            <a:srgbClr val="000000"/>
                          </a:solidFill>
                          <a:effectLst/>
                          <a:latin typeface="Arial"/>
                        </a:rPr>
                        <a:t>NCA Majors - Schematic/Design Development Awards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7221">
                <a:tc>
                  <a:txBody>
                    <a:bodyPr/>
                    <a:lstStyle/>
                    <a:p>
                      <a:pPr algn="l" fontAlgn="b"/>
                      <a:r>
                        <a:rPr lang="en-US" sz="1000" b="0" i="0" u="none" strike="noStrike">
                          <a:effectLst/>
                          <a:latin typeface="Arial"/>
                        </a:rPr>
                        <a:t>Ft Sam Houston (NC), TX </a:t>
                      </a:r>
                    </a:p>
                  </a:txBody>
                  <a:tcPr marL="7620" marR="7620" marT="762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Expansion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Southern Colorado, CO</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933-002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New Cemetery</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1st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Sacramento Valley, CA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921-002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Phase 2 Expansion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Ohio Western Reserve</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Expansion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Bayamon, PR (Morovis)</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New Expansion?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6184">
                <a:tc>
                  <a:txBody>
                    <a:bodyPr/>
                    <a:lstStyle/>
                    <a:p>
                      <a:pPr algn="l" fontAlgn="b"/>
                      <a:r>
                        <a:rPr lang="en-US" sz="1000" b="0" i="0" u="none" strike="noStrike">
                          <a:effectLst/>
                          <a:latin typeface="Arial"/>
                        </a:rPr>
                        <a:t>Pensacola, FL (Barrancas) (NC)</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828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Expansion Phase II</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Jacksonville (NC), FL</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928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Expansion Phase II</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Miami, South FL (NC)</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924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Expansion Phase II</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7221">
                <a:tc>
                  <a:txBody>
                    <a:bodyPr/>
                    <a:lstStyle/>
                    <a:p>
                      <a:pPr algn="l" fontAlgn="b"/>
                      <a:r>
                        <a:rPr lang="en-US" sz="1000" b="0" i="0" u="none" strike="noStrike">
                          <a:effectLst/>
                          <a:latin typeface="Arial"/>
                        </a:rPr>
                        <a:t>Willamette, OR (NC)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907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Expansion </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6640">
                <a:tc>
                  <a:txBody>
                    <a:bodyPr/>
                    <a:lstStyle/>
                    <a:p>
                      <a:pPr algn="l" fontAlgn="b"/>
                      <a:r>
                        <a:rPr lang="en-US" sz="1000" b="0" i="0" u="none" strike="noStrike">
                          <a:effectLst/>
                          <a:latin typeface="Arial"/>
                        </a:rPr>
                        <a:t>Western,  NY</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936-002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New National Cemetery - Phase 1 Develop</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dirty="0">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75340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88</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Upcoming Acquisition/Opportunities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56900259"/>
              </p:ext>
            </p:extLst>
          </p:nvPr>
        </p:nvGraphicFramePr>
        <p:xfrm>
          <a:off x="527049" y="1600203"/>
          <a:ext cx="8089901" cy="4800596"/>
        </p:xfrm>
        <a:graphic>
          <a:graphicData uri="http://schemas.openxmlformats.org/drawingml/2006/table">
            <a:tbl>
              <a:tblPr/>
              <a:tblGrid>
                <a:gridCol w="1741708"/>
                <a:gridCol w="751885"/>
                <a:gridCol w="3559556"/>
                <a:gridCol w="685262"/>
                <a:gridCol w="675745"/>
                <a:gridCol w="675745"/>
              </a:tblGrid>
              <a:tr h="208328">
                <a:tc gridSpan="6">
                  <a:txBody>
                    <a:bodyPr/>
                    <a:lstStyle/>
                    <a:p>
                      <a:pPr algn="ctr" fontAlgn="b"/>
                      <a:r>
                        <a:rPr lang="en-US" sz="1000" b="1" i="0" u="none" strike="noStrike" dirty="0">
                          <a:solidFill>
                            <a:srgbClr val="000000"/>
                          </a:solidFill>
                          <a:effectLst/>
                          <a:latin typeface="Arial"/>
                        </a:rPr>
                        <a:t>VHA Majors - Construction</a:t>
                      </a:r>
                    </a:p>
                  </a:txBody>
                  <a:tcPr marL="7620" marR="7620" marT="7620"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9270">
                <a:tc>
                  <a:txBody>
                    <a:bodyPr/>
                    <a:lstStyle/>
                    <a:p>
                      <a:pPr algn="l" fontAlgn="b"/>
                      <a:r>
                        <a:rPr lang="en-US" sz="1000" b="0" i="0" u="none" strike="noStrike">
                          <a:solidFill>
                            <a:srgbClr val="000000"/>
                          </a:solidFill>
                          <a:effectLst/>
                          <a:latin typeface="Arial"/>
                        </a:rPr>
                        <a:t>Palo Alto, CA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640-424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Phase II Demolition Building 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1st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dirty="0">
                          <a:solidFill>
                            <a:srgbClr val="000000"/>
                          </a:solidFill>
                          <a:effectLst/>
                          <a:latin typeface="Arial"/>
                        </a:rPr>
                        <a:t>Palo Alto, CA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640-424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Radiology Consolidation, Parking, Site Utilities &amp; Loop Rd</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Ground Floor Renovation Phase 1A</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9th Floor OPC</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Utility/MRI Relocation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Flood Wall Construction</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New Orleans, LA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WP-08 Campus Buildout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1st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New Orleans, LA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WP-09 Research Building</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1st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Orlando, FL</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Phase V SimLearn Center</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Ground Floor Renovation Phase 1B</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Ground Floor Renovation Phase 2A</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Utility/MRI Relocation Phase 2A</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Utility/MRI Relocation Phase 2B</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Inpatient Privacy Renovations Phase 1</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solidFill>
                            <a:srgbClr val="000000"/>
                          </a:solidFill>
                          <a:effectLst/>
                          <a:latin typeface="Arial"/>
                        </a:rPr>
                        <a:t>Biloxi, MS</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Renovations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Ground Floor Renovation Phase 2B</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Flood Reinforcement</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Pittsburgh, PA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ROB Connector</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solidFill>
                            <a:srgbClr val="000000"/>
                          </a:solidFill>
                          <a:effectLst/>
                          <a:latin typeface="Arial"/>
                        </a:rPr>
                        <a:t>Long Beach, CA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Seismic Correction PH-2 Demo 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solidFill>
                            <a:srgbClr val="000000"/>
                          </a:solidFill>
                          <a:effectLst/>
                          <a:latin typeface="Arial"/>
                        </a:rPr>
                        <a:t>Seattle, WA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B101 MHR Facility - Phase 2</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solidFill>
                            <a:srgbClr val="000000"/>
                          </a:solidFill>
                          <a:effectLst/>
                          <a:latin typeface="Arial"/>
                        </a:rPr>
                        <a:t>Walla Walla, WA</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Phase II Renovations Bldg 86</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270">
                <a:tc>
                  <a:txBody>
                    <a:bodyPr/>
                    <a:lstStyle/>
                    <a:p>
                      <a:pPr algn="l" fontAlgn="b"/>
                      <a:r>
                        <a:rPr lang="en-US" sz="1000" b="0" i="0" u="none" strike="noStrike">
                          <a:effectLst/>
                          <a:latin typeface="Arial"/>
                        </a:rPr>
                        <a:t>Bay Pines, FL</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Phase III Wards 3D and 5D Renovations</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8328">
                <a:tc>
                  <a:txBody>
                    <a:bodyPr/>
                    <a:lstStyle/>
                    <a:p>
                      <a:pPr algn="l" fontAlgn="b"/>
                      <a:r>
                        <a:rPr lang="en-US" sz="1000" b="0" i="0" u="none" strike="noStrike">
                          <a:effectLst/>
                          <a:latin typeface="Arial"/>
                        </a:rPr>
                        <a:t>Manhattan, NY</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0" i="0" u="none" strike="noStrike">
                          <a:effectLst/>
                          <a:latin typeface="Arial"/>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effectLst/>
                          <a:latin typeface="Arial"/>
                        </a:rPr>
                        <a:t>Interim/Long Term OPC</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000" b="1" i="0" u="none" strike="noStrike">
                          <a:effectLst/>
                          <a:latin typeface="Wingdings"/>
                        </a:rPr>
                        <a:t>ü</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US" sz="10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000" b="1" i="0" u="none" strike="noStrike" dirty="0">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408470651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89</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Upcoming Acquisition/Opportunities</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1617663"/>
            <a:ext cx="8115300"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8019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758238"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71252" y="138229"/>
            <a:ext cx="8024909" cy="1143000"/>
          </a:xfrm>
        </p:spPr>
        <p:txBody>
          <a:bodyPr/>
          <a:lstStyle/>
          <a:p>
            <a:pPr algn="l"/>
            <a:r>
              <a:rPr lang="en-US" sz="2400" dirty="0" smtClean="0">
                <a:ea typeface="Tahoma" pitchFamily="34" charset="0"/>
                <a:cs typeface="Tahoma" pitchFamily="34" charset="0"/>
              </a:rPr>
              <a:t>APMF Provides a Common </a:t>
            </a:r>
            <a:r>
              <a:rPr lang="en-US" sz="2400" dirty="0">
                <a:ea typeface="Tahoma" pitchFamily="34" charset="0"/>
                <a:cs typeface="Tahoma" pitchFamily="34" charset="0"/>
              </a:rPr>
              <a:t>F</a:t>
            </a:r>
            <a:r>
              <a:rPr lang="en-US" sz="2400" dirty="0" smtClean="0">
                <a:ea typeface="Tahoma" pitchFamily="34" charset="0"/>
                <a:cs typeface="Tahoma" pitchFamily="34" charset="0"/>
              </a:rPr>
              <a:t>ramework to Plan and Manage </a:t>
            </a:r>
            <a:r>
              <a:rPr lang="en-US" sz="2400" dirty="0">
                <a:ea typeface="Tahoma" pitchFamily="34" charset="0"/>
                <a:cs typeface="Tahoma" pitchFamily="34" charset="0"/>
              </a:rPr>
              <a:t>C</a:t>
            </a:r>
            <a:r>
              <a:rPr lang="en-US" sz="2400" dirty="0" smtClean="0">
                <a:ea typeface="Tahoma" pitchFamily="34" charset="0"/>
                <a:cs typeface="Tahoma" pitchFamily="34" charset="0"/>
              </a:rPr>
              <a:t>ritical VA Programs</a:t>
            </a:r>
            <a:endParaRPr lang="en-US" sz="2400" dirty="0">
              <a:ea typeface="Tahoma" pitchFamily="34" charset="0"/>
              <a:cs typeface="Tahoma" pitchFamily="34" charset="0"/>
            </a:endParaRPr>
          </a:p>
        </p:txBody>
      </p:sp>
      <p:sp>
        <p:nvSpPr>
          <p:cNvPr id="5" name="Footer Placeholder 4"/>
          <p:cNvSpPr>
            <a:spLocks noGrp="1"/>
          </p:cNvSpPr>
          <p:nvPr>
            <p:ph type="ftr" sz="quarter" idx="11"/>
          </p:nvPr>
        </p:nvSpPr>
        <p:spPr/>
        <p:txBody>
          <a:bodyPr/>
          <a:lstStyle/>
          <a:p>
            <a:pPr>
              <a:defRPr/>
            </a:pPr>
            <a:r>
              <a:rPr lang="en-US" dirty="0" smtClean="0"/>
              <a:t>OPP ePMO</a:t>
            </a:r>
            <a:endParaRPr lang="en-US" dirty="0"/>
          </a:p>
        </p:txBody>
      </p:sp>
      <p:sp>
        <p:nvSpPr>
          <p:cNvPr id="6" name="Slide Number Placeholder 5"/>
          <p:cNvSpPr>
            <a:spLocks noGrp="1"/>
          </p:cNvSpPr>
          <p:nvPr>
            <p:ph type="sldNum" sz="quarter" idx="12"/>
          </p:nvPr>
        </p:nvSpPr>
        <p:spPr/>
        <p:txBody>
          <a:bodyPr/>
          <a:lstStyle/>
          <a:p>
            <a:pPr>
              <a:defRPr/>
            </a:pPr>
            <a:fld id="{95C7219A-98DC-42BA-A12A-12E75342F36E}" type="slidenum">
              <a:rPr lang="en-US" smtClean="0"/>
              <a:pPr>
                <a:defRPr/>
              </a:pPr>
              <a:t>9</a:t>
            </a:fld>
            <a:endParaRPr lang="en-US" dirty="0"/>
          </a:p>
        </p:txBody>
      </p:sp>
      <p:pic>
        <p:nvPicPr>
          <p:cNvPr id="7"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cxnSp>
        <p:nvCxnSpPr>
          <p:cNvPr id="8" name="Straight Connector 7"/>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10" name="Date Placeholder 3"/>
          <p:cNvSpPr>
            <a:spLocks noGrp="1"/>
          </p:cNvSpPr>
          <p:nvPr>
            <p:ph type="dt" sz="half" idx="10"/>
          </p:nvPr>
        </p:nvSpPr>
        <p:spPr>
          <a:xfrm>
            <a:off x="457200" y="6356350"/>
            <a:ext cx="2133600" cy="365125"/>
          </a:xfrm>
        </p:spPr>
        <p:txBody>
          <a:bodyPr/>
          <a:lstStyle>
            <a:lvl1pPr>
              <a:defRPr/>
            </a:lvl1pPr>
          </a:lstStyle>
          <a:p>
            <a:pPr>
              <a:defRPr/>
            </a:pPr>
            <a:r>
              <a:rPr lang="en-US" dirty="0" smtClean="0"/>
              <a:t>10/31/2013</a:t>
            </a:r>
            <a:endParaRPr lang="en-US" dirty="0"/>
          </a:p>
        </p:txBody>
      </p:sp>
    </p:spTree>
    <p:extLst>
      <p:ext uri="{BB962C8B-B14F-4D97-AF65-F5344CB8AC3E}">
        <p14:creationId xmlns:p14="http://schemas.microsoft.com/office/powerpoint/2010/main" val="31734127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90</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Upcoming Acquisition/Opportunities</a:t>
            </a:r>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1684388965"/>
              </p:ext>
            </p:extLst>
          </p:nvPr>
        </p:nvGraphicFramePr>
        <p:xfrm>
          <a:off x="571500" y="1600205"/>
          <a:ext cx="8039101" cy="4800594"/>
        </p:xfrm>
        <a:graphic>
          <a:graphicData uri="http://schemas.openxmlformats.org/drawingml/2006/table">
            <a:tbl>
              <a:tblPr/>
              <a:tblGrid>
                <a:gridCol w="2040030"/>
                <a:gridCol w="1694262"/>
                <a:gridCol w="1694262"/>
                <a:gridCol w="1694262"/>
                <a:gridCol w="916285"/>
              </a:tblGrid>
              <a:tr h="314450">
                <a:tc gridSpan="5">
                  <a:txBody>
                    <a:bodyPr/>
                    <a:lstStyle/>
                    <a:p>
                      <a:pPr algn="ctr" fontAlgn="b"/>
                      <a:r>
                        <a:rPr lang="en-US" sz="1400" b="1" i="0" u="none" strike="noStrike" dirty="0">
                          <a:effectLst/>
                          <a:latin typeface="Arial"/>
                        </a:rPr>
                        <a:t>2014 FORECAST OPPORTUNITIES - LEASES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71674">
                <a:tc>
                  <a:txBody>
                    <a:bodyPr/>
                    <a:lstStyle/>
                    <a:p>
                      <a:pPr algn="ctr" fontAlgn="ctr"/>
                      <a:r>
                        <a:rPr lang="en-US" sz="1000" b="1" i="0" u="none" strike="noStrike">
                          <a:effectLst/>
                          <a:latin typeface="Arial"/>
                        </a:rPr>
                        <a:t>Description</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1" i="0" u="none" strike="noStrike">
                          <a:effectLst/>
                          <a:latin typeface="Arial"/>
                        </a:rPr>
                        <a:t>New or Renewal</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1" i="0" u="none" strike="noStrike">
                          <a:effectLst/>
                          <a:latin typeface="Arial"/>
                        </a:rPr>
                        <a:t>NUSF</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1" i="0" u="none" strike="noStrike">
                          <a:effectLst/>
                          <a:latin typeface="Arial"/>
                        </a:rPr>
                        <a:t>LEASE TERM</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ctr"/>
                      <a:r>
                        <a:rPr lang="en-US" sz="1000" b="1" i="0" u="none" strike="noStrike">
                          <a:effectLst/>
                          <a:latin typeface="Arial"/>
                        </a:rPr>
                        <a:t>Proposed Qtr. FY 14</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30596">
                <a:tc>
                  <a:txBody>
                    <a:bodyPr/>
                    <a:lstStyle/>
                    <a:p>
                      <a:pPr algn="ctr" fontAlgn="b"/>
                      <a:r>
                        <a:rPr lang="en-US" sz="1000" b="0" i="0" u="none" strike="noStrike">
                          <a:effectLst/>
                          <a:latin typeface="Arial"/>
                        </a:rPr>
                        <a:t>Binghamton, NY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Renewal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24,888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dirty="0">
                          <a:effectLst/>
                          <a:latin typeface="Arial"/>
                        </a:rPr>
                        <a:t>TOTAL </a:t>
                      </a:r>
                      <a:r>
                        <a:rPr lang="en-US" sz="1000" b="0" i="0" u="none" strike="noStrike" dirty="0" smtClean="0">
                          <a:effectLst/>
                          <a:latin typeface="Arial"/>
                        </a:rPr>
                        <a:t>- </a:t>
                      </a:r>
                      <a:r>
                        <a:rPr lang="en-US" sz="1000" b="0" i="0" u="none" strike="noStrike" dirty="0">
                          <a:effectLst/>
                          <a:latin typeface="Arial"/>
                        </a:rPr>
                        <a:t>VISN 2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30596">
                <a:tc>
                  <a:txBody>
                    <a:bodyPr/>
                    <a:lstStyle/>
                    <a:p>
                      <a:pPr algn="ctr" fontAlgn="b"/>
                      <a:r>
                        <a:rPr lang="en-US" sz="1000" b="0" i="0" u="none" strike="noStrike">
                          <a:effectLst/>
                          <a:latin typeface="Arial"/>
                        </a:rPr>
                        <a:t>Savannah, GA</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New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55,193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596">
                <a:tc>
                  <a:txBody>
                    <a:bodyPr/>
                    <a:lstStyle/>
                    <a:p>
                      <a:pPr algn="ctr" fontAlgn="b"/>
                      <a:r>
                        <a:rPr lang="en-US" sz="1000" b="0" i="0" u="none" strike="noStrike">
                          <a:effectLst/>
                          <a:latin typeface="Arial"/>
                        </a:rPr>
                        <a:t>Mobile, AL --Award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New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65,125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a:effectLst/>
                          <a:latin typeface="Arial"/>
                        </a:rPr>
                        <a:t>TOTAL - VISN 7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120,318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41078">
                <a:tc>
                  <a:txBody>
                    <a:bodyPr/>
                    <a:lstStyle/>
                    <a:p>
                      <a:pPr algn="ctr" fontAlgn="b"/>
                      <a:r>
                        <a:rPr lang="en-US" sz="1000" b="0" i="0" u="none" strike="noStrike">
                          <a:effectLst/>
                          <a:latin typeface="Arial"/>
                        </a:rPr>
                        <a:t>St. Augustine, FL</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New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16,595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a:effectLst/>
                          <a:latin typeface="Arial"/>
                        </a:rPr>
                        <a:t>TOTAL - VISN 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30596">
                <a:tc>
                  <a:txBody>
                    <a:bodyPr/>
                    <a:lstStyle/>
                    <a:p>
                      <a:pPr algn="ctr" fontAlgn="b"/>
                      <a:r>
                        <a:rPr lang="en-US" sz="1000" b="0" i="0" u="none" strike="noStrike">
                          <a:effectLst/>
                          <a:latin typeface="Arial"/>
                        </a:rPr>
                        <a:t>S. Bend, IN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New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71,403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1st</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a:effectLst/>
                          <a:latin typeface="Arial"/>
                        </a:rPr>
                        <a:t>TOTAL - VISN 11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30596">
                <a:tc>
                  <a:txBody>
                    <a:bodyPr/>
                    <a:lstStyle/>
                    <a:p>
                      <a:pPr algn="ctr" fontAlgn="b"/>
                      <a:r>
                        <a:rPr lang="en-US" sz="1000" b="0" i="0" u="none" strike="noStrike">
                          <a:effectLst/>
                          <a:latin typeface="Arial"/>
                        </a:rPr>
                        <a:t>Springfield, MO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New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68,000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4th</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a:effectLst/>
                          <a:latin typeface="Arial"/>
                        </a:rPr>
                        <a:t>TOTAL - VISN 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30596">
                <a:tc>
                  <a:txBody>
                    <a:bodyPr/>
                    <a:lstStyle/>
                    <a:p>
                      <a:pPr algn="ctr" fontAlgn="b"/>
                      <a:r>
                        <a:rPr lang="en-US" sz="1000" b="0" i="0" u="none" strike="noStrike">
                          <a:effectLst/>
                          <a:latin typeface="Arial"/>
                        </a:rPr>
                        <a:t>East Portland, OR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Renewal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26,000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a:effectLst/>
                          <a:latin typeface="Arial"/>
                        </a:rPr>
                        <a:t>TOTAL - VISN 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30596">
                <a:tc>
                  <a:txBody>
                    <a:bodyPr/>
                    <a:lstStyle/>
                    <a:p>
                      <a:pPr algn="ctr" fontAlgn="b"/>
                      <a:r>
                        <a:rPr lang="en-US" sz="1000" b="0" i="0" u="none" strike="noStrike">
                          <a:effectLst/>
                          <a:latin typeface="Arial"/>
                        </a:rPr>
                        <a:t>San Jose, CA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Renewal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72,000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3rd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a:effectLst/>
                          <a:latin typeface="Arial"/>
                        </a:rPr>
                        <a:t>TOTAL - VISN 21</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230596">
                <a:tc>
                  <a:txBody>
                    <a:bodyPr/>
                    <a:lstStyle/>
                    <a:p>
                      <a:pPr algn="ctr" fontAlgn="b"/>
                      <a:r>
                        <a:rPr lang="en-US" sz="1000" b="0" i="0" u="none" strike="noStrike">
                          <a:effectLst/>
                          <a:latin typeface="Arial"/>
                        </a:rPr>
                        <a:t>Knoxville, IA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New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12,835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900" b="0" i="0" u="none" strike="noStrike">
                          <a:effectLst/>
                          <a:latin typeface="Arial"/>
                        </a:rPr>
                        <a:t>20</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1" i="0" u="none" strike="noStrike">
                          <a:effectLst/>
                          <a:latin typeface="Arial"/>
                        </a:rPr>
                        <a:t>2nd</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078">
                <a:tc>
                  <a:txBody>
                    <a:bodyPr/>
                    <a:lstStyle/>
                    <a:p>
                      <a:pPr algn="l" fontAlgn="b"/>
                      <a:r>
                        <a:rPr lang="en-US" sz="1000" b="0" i="0" u="none" strike="noStrike">
                          <a:effectLst/>
                          <a:latin typeface="Arial"/>
                        </a:rPr>
                        <a:t>TOTAL - VISN 23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0"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fontAlgn="b"/>
                      <a:r>
                        <a:rPr lang="en-US" sz="900" b="1" i="0" u="none" strike="noStrike" dirty="0">
                          <a:effectLst/>
                          <a:latin typeface="Arial"/>
                        </a:rPr>
                        <a:t> </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bl>
          </a:graphicData>
        </a:graphic>
      </p:graphicFrame>
    </p:spTree>
    <p:extLst>
      <p:ext uri="{BB962C8B-B14F-4D97-AF65-F5344CB8AC3E}">
        <p14:creationId xmlns:p14="http://schemas.microsoft.com/office/powerpoint/2010/main" val="303169284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91</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a:xfrm>
            <a:off x="457200" y="304800"/>
            <a:ext cx="8229600" cy="1143000"/>
          </a:xfrm>
        </p:spPr>
        <p:txBody>
          <a:bodyPr/>
          <a:lstStyle/>
          <a:p>
            <a:r>
              <a:rPr lang="en-US" sz="2800" dirty="0" smtClean="0"/>
              <a:t>Thank You</a:t>
            </a:r>
            <a:br>
              <a:rPr lang="en-US" sz="2800" dirty="0" smtClean="0"/>
            </a:br>
            <a:r>
              <a:rPr lang="en-US" sz="2800" dirty="0" smtClean="0"/>
              <a:t>&amp;</a:t>
            </a:r>
            <a:br>
              <a:rPr lang="en-US" sz="2800" dirty="0" smtClean="0"/>
            </a:br>
            <a:r>
              <a:rPr lang="en-US" sz="2800" dirty="0" smtClean="0"/>
              <a:t>Questions</a:t>
            </a:r>
            <a:br>
              <a:rPr lang="en-US" sz="2800" dirty="0" smtClean="0"/>
            </a:br>
            <a:endParaRPr lang="en-US" sz="2800" i="1" dirty="0"/>
          </a:p>
        </p:txBody>
      </p:sp>
      <p:sp>
        <p:nvSpPr>
          <p:cNvPr id="10" name="Content Placeholder 2"/>
          <p:cNvSpPr txBox="1">
            <a:spLocks/>
          </p:cNvSpPr>
          <p:nvPr/>
        </p:nvSpPr>
        <p:spPr bwMode="auto">
          <a:xfrm>
            <a:off x="406078" y="1676400"/>
            <a:ext cx="8610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Available Resources</a:t>
            </a:r>
          </a:p>
          <a:p>
            <a:pPr lvl="1"/>
            <a:endParaRPr lang="en-US" dirty="0" smtClean="0"/>
          </a:p>
          <a:p>
            <a:pPr lvl="1"/>
            <a:r>
              <a:rPr lang="en-US" dirty="0" smtClean="0"/>
              <a:t>CFM Web Site:  </a:t>
            </a:r>
            <a:r>
              <a:rPr lang="en-US" dirty="0" smtClean="0">
                <a:hlinkClick r:id="rId4"/>
              </a:rPr>
              <a:t>www.cfm.va.gov</a:t>
            </a:r>
            <a:endParaRPr lang="en-US" dirty="0" smtClean="0"/>
          </a:p>
          <a:p>
            <a:pPr marL="457200" lvl="1" indent="0">
              <a:buNone/>
            </a:pPr>
            <a:endParaRPr lang="en-US" dirty="0" smtClean="0"/>
          </a:p>
          <a:p>
            <a:pPr lvl="1"/>
            <a:r>
              <a:rPr lang="en-US" dirty="0" smtClean="0"/>
              <a:t>VA FY 2013 Budget &amp; Capital Plan: 	</a:t>
            </a:r>
          </a:p>
          <a:p>
            <a:pPr lvl="2"/>
            <a:r>
              <a:rPr lang="en-US" dirty="0" smtClean="0">
                <a:hlinkClick r:id="rId5"/>
              </a:rPr>
              <a:t>www.va.gov/budget/products.asp</a:t>
            </a:r>
            <a:endParaRPr lang="en-US" dirty="0" smtClean="0"/>
          </a:p>
          <a:p>
            <a:pPr lvl="2"/>
            <a:endParaRPr lang="en-US" dirty="0" smtClean="0"/>
          </a:p>
          <a:p>
            <a:pPr lvl="2"/>
            <a:endParaRPr lang="en-US" dirty="0" smtClean="0"/>
          </a:p>
          <a:p>
            <a:pPr lvl="1"/>
            <a:endParaRPr lang="en-US" dirty="0"/>
          </a:p>
        </p:txBody>
      </p:sp>
    </p:spTree>
    <p:extLst>
      <p:ext uri="{BB962C8B-B14F-4D97-AF65-F5344CB8AC3E}">
        <p14:creationId xmlns:p14="http://schemas.microsoft.com/office/powerpoint/2010/main" val="20758237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62000" y="1981200"/>
            <a:ext cx="7772400" cy="1470025"/>
          </a:xfrm>
        </p:spPr>
        <p:txBody>
          <a:bodyPr/>
          <a:lstStyle/>
          <a:p>
            <a:pPr eaLnBrk="1" hangingPunct="1"/>
            <a:r>
              <a:rPr lang="en-US" dirty="0" smtClean="0"/>
              <a:t/>
            </a:r>
            <a:br>
              <a:rPr lang="en-US" dirty="0" smtClean="0"/>
            </a:br>
            <a:r>
              <a:rPr lang="en-US" dirty="0" smtClean="0"/>
              <a:t/>
            </a:r>
            <a:br>
              <a:rPr lang="en-US" dirty="0" smtClean="0"/>
            </a:br>
            <a:r>
              <a:rPr lang="en-US" dirty="0" smtClean="0"/>
              <a:t/>
            </a:r>
            <a:br>
              <a:rPr lang="en-US" dirty="0" smtClean="0"/>
            </a:br>
            <a:r>
              <a:rPr lang="en-US" dirty="0" smtClean="0">
                <a:solidFill>
                  <a:schemeClr val="tx2">
                    <a:lumMod val="75000"/>
                  </a:schemeClr>
                </a:solidFill>
                <a:latin typeface="Arial Black" pitchFamily="34" charset="0"/>
              </a:rPr>
              <a:t>Advanced Planning </a:t>
            </a:r>
            <a:br>
              <a:rPr lang="en-US"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Brief to Industry (APBI)</a:t>
            </a:r>
            <a:br>
              <a:rPr lang="en-US"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sz="2800" dirty="0" smtClean="0">
                <a:solidFill>
                  <a:schemeClr val="tx2">
                    <a:lumMod val="75000"/>
                  </a:schemeClr>
                </a:solidFill>
                <a:latin typeface="Arial Black" pitchFamily="34" charset="0"/>
              </a:rPr>
              <a:t/>
            </a:r>
            <a:br>
              <a:rPr lang="en-US" sz="2800" dirty="0" smtClean="0">
                <a:solidFill>
                  <a:schemeClr val="tx2">
                    <a:lumMod val="75000"/>
                  </a:schemeClr>
                </a:solidFill>
                <a:latin typeface="Arial Black" pitchFamily="34" charset="0"/>
              </a:rPr>
            </a:br>
            <a:r>
              <a:rPr lang="en-US" dirty="0" smtClean="0">
                <a:solidFill>
                  <a:schemeClr val="tx2">
                    <a:lumMod val="75000"/>
                  </a:schemeClr>
                </a:solidFill>
                <a:latin typeface="Arial Black" pitchFamily="34" charset="0"/>
              </a:rPr>
              <a:t/>
            </a:r>
            <a:br>
              <a:rPr lang="en-US" dirty="0" smtClean="0">
                <a:solidFill>
                  <a:schemeClr val="tx2">
                    <a:lumMod val="75000"/>
                  </a:schemeClr>
                </a:solidFill>
                <a:latin typeface="Arial Black" pitchFamily="34" charset="0"/>
              </a:rPr>
            </a:br>
            <a:endParaRPr lang="en-US" dirty="0" smtClean="0"/>
          </a:p>
        </p:txBody>
      </p:sp>
      <p:pic>
        <p:nvPicPr>
          <p:cNvPr id="3076" name="Picture 2"/>
          <p:cNvPicPr>
            <a:picLocks noChangeAspect="1" noChangeArrowheads="1"/>
          </p:cNvPicPr>
          <p:nvPr/>
        </p:nvPicPr>
        <p:blipFill>
          <a:blip r:embed="rId2" cstate="print"/>
          <a:srcRect/>
          <a:stretch>
            <a:fillRect/>
          </a:stretch>
        </p:blipFill>
        <p:spPr bwMode="auto">
          <a:xfrm>
            <a:off x="228600" y="228600"/>
            <a:ext cx="8674100" cy="1066800"/>
          </a:xfrm>
          <a:prstGeom prst="rect">
            <a:avLst/>
          </a:prstGeom>
          <a:noFill/>
          <a:ln w="9525">
            <a:noFill/>
            <a:miter lim="800000"/>
            <a:headEnd/>
            <a:tailEnd/>
          </a:ln>
        </p:spPr>
      </p:pic>
      <p:sp>
        <p:nvSpPr>
          <p:cNvPr id="4" name="TextBox 3"/>
          <p:cNvSpPr txBox="1"/>
          <p:nvPr/>
        </p:nvSpPr>
        <p:spPr>
          <a:xfrm>
            <a:off x="0" y="3975318"/>
            <a:ext cx="9144000" cy="1815882"/>
          </a:xfrm>
          <a:prstGeom prst="rect">
            <a:avLst/>
          </a:prstGeom>
          <a:noFill/>
        </p:spPr>
        <p:txBody>
          <a:bodyPr wrap="square" rtlCol="0">
            <a:spAutoFit/>
          </a:bodyPr>
          <a:lstStyle/>
          <a:p>
            <a:pPr algn="ctr"/>
            <a:r>
              <a:rPr lang="en-US" sz="2800" i="1" dirty="0" smtClean="0">
                <a:solidFill>
                  <a:schemeClr val="tx2">
                    <a:lumMod val="75000"/>
                  </a:schemeClr>
                </a:solidFill>
                <a:latin typeface="Arial Black" pitchFamily="34" charset="0"/>
                <a:cs typeface="Arial" pitchFamily="34" charset="0"/>
              </a:rPr>
              <a:t>Philip Matkovsky</a:t>
            </a:r>
          </a:p>
          <a:p>
            <a:pPr algn="ctr"/>
            <a:r>
              <a:rPr lang="en-US" sz="2800" i="1" dirty="0" smtClean="0">
                <a:solidFill>
                  <a:schemeClr val="tx2">
                    <a:lumMod val="75000"/>
                  </a:schemeClr>
                </a:solidFill>
                <a:latin typeface="Arial Black" pitchFamily="34" charset="0"/>
                <a:cs typeface="Arial" pitchFamily="34" charset="0"/>
              </a:rPr>
              <a:t>Veterans Health Administration</a:t>
            </a:r>
            <a:r>
              <a:rPr lang="en-US" sz="2800" dirty="0" smtClean="0">
                <a:solidFill>
                  <a:schemeClr val="tx2">
                    <a:lumMod val="75000"/>
                  </a:schemeClr>
                </a:solidFill>
                <a:latin typeface="Arial Black" pitchFamily="34" charset="0"/>
                <a:cs typeface="Arial" pitchFamily="34" charset="0"/>
              </a:rPr>
              <a:t/>
            </a:r>
            <a:br>
              <a:rPr lang="en-US" sz="2800" dirty="0" smtClean="0">
                <a:solidFill>
                  <a:schemeClr val="tx2">
                    <a:lumMod val="75000"/>
                  </a:schemeClr>
                </a:solidFill>
                <a:latin typeface="Arial Black" pitchFamily="34" charset="0"/>
                <a:cs typeface="Arial" pitchFamily="34" charset="0"/>
              </a:rPr>
            </a:br>
            <a:r>
              <a:rPr lang="en-US" sz="2800" dirty="0" smtClean="0">
                <a:solidFill>
                  <a:schemeClr val="tx2">
                    <a:lumMod val="75000"/>
                  </a:schemeClr>
                </a:solidFill>
                <a:latin typeface="Arial Black" pitchFamily="34" charset="0"/>
                <a:cs typeface="Arial" pitchFamily="34" charset="0"/>
              </a:rPr>
              <a:t>November 6, 2013</a:t>
            </a:r>
            <a:r>
              <a:rPr lang="en-US" sz="2800" dirty="0" smtClean="0">
                <a:latin typeface="Arial Black" pitchFamily="34" charset="0"/>
              </a:rPr>
              <a:t/>
            </a:r>
            <a:br>
              <a:rPr lang="en-US" sz="2800" dirty="0" smtClean="0">
                <a:latin typeface="Arial Black" pitchFamily="34" charset="0"/>
              </a:rPr>
            </a:br>
            <a:endParaRPr lang="en-US" sz="2800" dirty="0">
              <a:latin typeface="Arial Black" pitchFamily="34" charset="0"/>
            </a:endParaRPr>
          </a:p>
        </p:txBody>
      </p:sp>
    </p:spTree>
    <p:extLst>
      <p:ext uri="{BB962C8B-B14F-4D97-AF65-F5344CB8AC3E}">
        <p14:creationId xmlns:p14="http://schemas.microsoft.com/office/powerpoint/2010/main" val="227266742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93</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Agenda</a:t>
            </a:r>
            <a:endParaRPr lang="en-US" dirty="0"/>
          </a:p>
        </p:txBody>
      </p:sp>
      <p:sp>
        <p:nvSpPr>
          <p:cNvPr id="11" name="Content Placeholder 10"/>
          <p:cNvSpPr>
            <a:spLocks noGrp="1"/>
          </p:cNvSpPr>
          <p:nvPr>
            <p:ph idx="1"/>
          </p:nvPr>
        </p:nvSpPr>
        <p:spPr/>
        <p:txBody>
          <a:bodyPr/>
          <a:lstStyle/>
          <a:p>
            <a:pPr lvl="1"/>
            <a:r>
              <a:rPr lang="en-US" dirty="0" smtClean="0"/>
              <a:t>Background/Bio</a:t>
            </a:r>
            <a:endParaRPr lang="en-US" dirty="0"/>
          </a:p>
          <a:p>
            <a:pPr lvl="1"/>
            <a:r>
              <a:rPr lang="en-US" dirty="0" smtClean="0"/>
              <a:t>Major Program(s) Summary</a:t>
            </a:r>
          </a:p>
          <a:p>
            <a:pPr lvl="1"/>
            <a:r>
              <a:rPr lang="en-US" dirty="0" smtClean="0"/>
              <a:t>Upcoming Acquisition/Opportunities</a:t>
            </a:r>
          </a:p>
          <a:p>
            <a:pPr lvl="1"/>
            <a:r>
              <a:rPr lang="en-US" dirty="0" smtClean="0"/>
              <a:t>Questions</a:t>
            </a:r>
          </a:p>
          <a:p>
            <a:pPr lvl="1"/>
            <a:endParaRPr lang="en-US" dirty="0"/>
          </a:p>
        </p:txBody>
      </p:sp>
    </p:spTree>
    <p:extLst>
      <p:ext uri="{BB962C8B-B14F-4D97-AF65-F5344CB8AC3E}">
        <p14:creationId xmlns:p14="http://schemas.microsoft.com/office/powerpoint/2010/main" val="291786901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94</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Background/Bio</a:t>
            </a:r>
            <a:endParaRPr lang="en-US" dirty="0"/>
          </a:p>
        </p:txBody>
      </p:sp>
      <p:sp>
        <p:nvSpPr>
          <p:cNvPr id="11" name="Content Placeholder 10"/>
          <p:cNvSpPr>
            <a:spLocks noGrp="1"/>
          </p:cNvSpPr>
          <p:nvPr>
            <p:ph idx="1"/>
          </p:nvPr>
        </p:nvSpPr>
        <p:spPr/>
        <p:txBody>
          <a:bodyPr/>
          <a:lstStyle/>
          <a:p>
            <a:pPr lvl="1"/>
            <a:r>
              <a:rPr lang="en-US" sz="2400" dirty="0" smtClean="0"/>
              <a:t>Philip Matkovsky</a:t>
            </a:r>
          </a:p>
          <a:p>
            <a:pPr lvl="1"/>
            <a:r>
              <a:rPr lang="en-US" sz="2400" dirty="0" smtClean="0"/>
              <a:t>Assistant Deputy Under Secretary for Health for Administrative Operations </a:t>
            </a:r>
          </a:p>
          <a:p>
            <a:pPr lvl="1"/>
            <a:r>
              <a:rPr lang="en-US" sz="2400" dirty="0" smtClean="0"/>
              <a:t>Veterans Health Administration (VHA) </a:t>
            </a:r>
          </a:p>
          <a:p>
            <a:pPr lvl="1"/>
            <a:r>
              <a:rPr lang="en-US" sz="2400" dirty="0" smtClean="0"/>
              <a:t>Provide overall policy, management, guidance and direct operations for VHA’s non-clinical operations, </a:t>
            </a:r>
            <a:r>
              <a:rPr lang="en-US" sz="2400" dirty="0" err="1" smtClean="0"/>
              <a:t>incl</a:t>
            </a:r>
            <a:r>
              <a:rPr lang="en-US" sz="2400" dirty="0" smtClean="0"/>
              <a:t>:</a:t>
            </a:r>
          </a:p>
          <a:p>
            <a:pPr lvl="2"/>
            <a:r>
              <a:rPr lang="en-US" sz="2000" dirty="0" smtClean="0"/>
              <a:t>Procurement, Logistics </a:t>
            </a:r>
          </a:p>
          <a:p>
            <a:pPr lvl="2"/>
            <a:r>
              <a:rPr lang="en-US" sz="2000" dirty="0" smtClean="0"/>
              <a:t>Revenue, Non-VA Medical Care, CHAMPVA, Enrollment, Contact Management </a:t>
            </a:r>
          </a:p>
          <a:p>
            <a:pPr lvl="2"/>
            <a:r>
              <a:rPr lang="en-US" sz="2000" dirty="0" smtClean="0"/>
              <a:t>Non-capital Construction, leasing, Health Care engineering, Biomedical Equipment </a:t>
            </a:r>
          </a:p>
          <a:p>
            <a:pPr lvl="1"/>
            <a:endParaRPr lang="en-US" dirty="0"/>
          </a:p>
        </p:txBody>
      </p:sp>
    </p:spTree>
    <p:extLst>
      <p:ext uri="{BB962C8B-B14F-4D97-AF65-F5344CB8AC3E}">
        <p14:creationId xmlns:p14="http://schemas.microsoft.com/office/powerpoint/2010/main" val="211199661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95</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Summary</a:t>
            </a:r>
            <a:endParaRPr lang="en-US" dirty="0"/>
          </a:p>
        </p:txBody>
      </p:sp>
      <p:sp>
        <p:nvSpPr>
          <p:cNvPr id="11" name="Content Placeholder 10"/>
          <p:cNvSpPr>
            <a:spLocks noGrp="1"/>
          </p:cNvSpPr>
          <p:nvPr>
            <p:ph idx="1"/>
          </p:nvPr>
        </p:nvSpPr>
        <p:spPr/>
        <p:txBody>
          <a:bodyPr/>
          <a:lstStyle/>
          <a:p>
            <a:pPr>
              <a:buNone/>
            </a:pPr>
            <a:r>
              <a:rPr lang="en-US" sz="2800" dirty="0" smtClean="0"/>
              <a:t>Describe Program(s):</a:t>
            </a:r>
            <a:endParaRPr lang="en-US" sz="2800" dirty="0"/>
          </a:p>
          <a:p>
            <a:pPr lvl="1"/>
            <a:r>
              <a:rPr lang="en-US" sz="2400" dirty="0" smtClean="0"/>
              <a:t>Health Care supply chain optimization </a:t>
            </a:r>
            <a:endParaRPr lang="en-US" sz="2400" dirty="0"/>
          </a:p>
          <a:p>
            <a:pPr lvl="1"/>
            <a:r>
              <a:rPr lang="en-US" sz="2400" dirty="0" smtClean="0"/>
              <a:t>Results in reduced price and quality variability across a gamut of product domains, </a:t>
            </a:r>
            <a:r>
              <a:rPr lang="en-US" sz="2400" dirty="0" err="1" smtClean="0"/>
              <a:t>incl</a:t>
            </a:r>
            <a:r>
              <a:rPr lang="en-US" sz="2400" dirty="0" smtClean="0"/>
              <a:t>:</a:t>
            </a:r>
          </a:p>
          <a:p>
            <a:pPr lvl="2"/>
            <a:r>
              <a:rPr lang="en-US" sz="2000" dirty="0" smtClean="0"/>
              <a:t>Medical, Surgical, Biomedical Equipment, Prosthetics, Facilities, Textiles, Ancillaries (e.g. Lab) and related product lines </a:t>
            </a:r>
          </a:p>
          <a:p>
            <a:pPr lvl="1"/>
            <a:r>
              <a:rPr lang="en-US" sz="2400" dirty="0" smtClean="0"/>
              <a:t>Currently: Evolving </a:t>
            </a:r>
          </a:p>
          <a:p>
            <a:pPr lvl="2"/>
            <a:r>
              <a:rPr lang="en-US" sz="2000" dirty="0" smtClean="0"/>
              <a:t>Established the Program Executive Office (PEO) that is systemically completing requirements packages across the identified domains</a:t>
            </a:r>
          </a:p>
          <a:p>
            <a:pPr lvl="1"/>
            <a:r>
              <a:rPr lang="en-US" sz="2400" dirty="0" smtClean="0"/>
              <a:t>Future trends</a:t>
            </a:r>
          </a:p>
          <a:p>
            <a:pPr lvl="2"/>
            <a:r>
              <a:rPr lang="en-US" sz="2000" dirty="0" smtClean="0"/>
              <a:t>Aggressive and complete contracting establishing system of national contracts for all major categories of Hospital supply </a:t>
            </a:r>
            <a:endParaRPr lang="en-US" sz="2000" dirty="0"/>
          </a:p>
          <a:p>
            <a:pPr lvl="1"/>
            <a:endParaRPr lang="en-US" dirty="0"/>
          </a:p>
        </p:txBody>
      </p:sp>
    </p:spTree>
    <p:extLst>
      <p:ext uri="{BB962C8B-B14F-4D97-AF65-F5344CB8AC3E}">
        <p14:creationId xmlns:p14="http://schemas.microsoft.com/office/powerpoint/2010/main" val="40765400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96</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Summary</a:t>
            </a:r>
            <a:endParaRPr lang="en-US" dirty="0"/>
          </a:p>
        </p:txBody>
      </p:sp>
      <p:pic>
        <p:nvPicPr>
          <p:cNvPr id="10" name="Picture 9"/>
          <p:cNvPicPr>
            <a:picLocks noChangeAspect="1"/>
          </p:cNvPicPr>
          <p:nvPr/>
        </p:nvPicPr>
        <p:blipFill>
          <a:blip r:embed="rId4"/>
          <a:stretch>
            <a:fillRect/>
          </a:stretch>
        </p:blipFill>
        <p:spPr>
          <a:xfrm>
            <a:off x="228600" y="2585940"/>
            <a:ext cx="4085867" cy="2667000"/>
          </a:xfrm>
          <a:prstGeom prst="rect">
            <a:avLst/>
          </a:prstGeom>
        </p:spPr>
      </p:pic>
      <p:pic>
        <p:nvPicPr>
          <p:cNvPr id="12" name="Picture 11"/>
          <p:cNvPicPr>
            <a:picLocks noChangeAspect="1"/>
          </p:cNvPicPr>
          <p:nvPr/>
        </p:nvPicPr>
        <p:blipFill>
          <a:blip r:embed="rId5"/>
          <a:stretch>
            <a:fillRect/>
          </a:stretch>
        </p:blipFill>
        <p:spPr>
          <a:xfrm>
            <a:off x="4343401" y="2760209"/>
            <a:ext cx="4343400" cy="2649991"/>
          </a:xfrm>
          <a:prstGeom prst="rect">
            <a:avLst/>
          </a:prstGeom>
        </p:spPr>
      </p:pic>
      <p:sp>
        <p:nvSpPr>
          <p:cNvPr id="13" name="TextBox 12"/>
          <p:cNvSpPr txBox="1"/>
          <p:nvPr/>
        </p:nvSpPr>
        <p:spPr>
          <a:xfrm>
            <a:off x="457200" y="1676400"/>
            <a:ext cx="3147980" cy="307777"/>
          </a:xfrm>
          <a:prstGeom prst="rect">
            <a:avLst/>
          </a:prstGeom>
          <a:noFill/>
        </p:spPr>
        <p:txBody>
          <a:bodyPr wrap="none" rtlCol="0">
            <a:spAutoFit/>
          </a:bodyPr>
          <a:lstStyle/>
          <a:p>
            <a:r>
              <a:rPr lang="en-US" sz="1400" b="1" dirty="0" smtClean="0"/>
              <a:t>Overview of Supply Chain Process</a:t>
            </a:r>
            <a:endParaRPr lang="en-US" sz="1400" b="1" dirty="0"/>
          </a:p>
        </p:txBody>
      </p:sp>
      <p:sp>
        <p:nvSpPr>
          <p:cNvPr id="14" name="TextBox 13"/>
          <p:cNvSpPr txBox="1"/>
          <p:nvPr/>
        </p:nvSpPr>
        <p:spPr>
          <a:xfrm>
            <a:off x="457200" y="1905000"/>
            <a:ext cx="7924800" cy="430887"/>
          </a:xfrm>
          <a:prstGeom prst="rect">
            <a:avLst/>
          </a:prstGeom>
          <a:noFill/>
        </p:spPr>
        <p:txBody>
          <a:bodyPr wrap="square" rtlCol="0">
            <a:spAutoFit/>
          </a:bodyPr>
          <a:lstStyle/>
          <a:p>
            <a:r>
              <a:rPr lang="en-US" sz="1100" dirty="0" smtClean="0"/>
              <a:t>Graphic depicts the overall supply chain process. At each stage in the supply chain process opportunities exist for discovering efficiencies.  </a:t>
            </a:r>
            <a:endParaRPr lang="en-US" sz="1100" dirty="0"/>
          </a:p>
        </p:txBody>
      </p:sp>
    </p:spTree>
    <p:extLst>
      <p:ext uri="{BB962C8B-B14F-4D97-AF65-F5344CB8AC3E}">
        <p14:creationId xmlns:p14="http://schemas.microsoft.com/office/powerpoint/2010/main" val="385691716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97</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Major Program(s) Summary</a:t>
            </a:r>
            <a:endParaRPr lang="en-US" dirty="0"/>
          </a:p>
        </p:txBody>
      </p:sp>
      <p:sp>
        <p:nvSpPr>
          <p:cNvPr id="11" name="Content Placeholder 10"/>
          <p:cNvSpPr>
            <a:spLocks noGrp="1"/>
          </p:cNvSpPr>
          <p:nvPr>
            <p:ph idx="1"/>
          </p:nvPr>
        </p:nvSpPr>
        <p:spPr/>
        <p:txBody>
          <a:bodyPr/>
          <a:lstStyle/>
          <a:p>
            <a:r>
              <a:rPr lang="en-US" sz="1600" b="1" dirty="0" smtClean="0"/>
              <a:t>Current </a:t>
            </a:r>
            <a:r>
              <a:rPr lang="en-US" sz="1600" b="1" dirty="0"/>
              <a:t>Activities: </a:t>
            </a:r>
          </a:p>
          <a:p>
            <a:pPr lvl="1"/>
            <a:r>
              <a:rPr lang="en-US" sz="1200" b="1" dirty="0" smtClean="0"/>
              <a:t>Analyze Current Spend Patterns: </a:t>
            </a:r>
            <a:r>
              <a:rPr lang="en-US" sz="1200" dirty="0" smtClean="0"/>
              <a:t>Analysis </a:t>
            </a:r>
            <a:r>
              <a:rPr lang="en-US" sz="1200" dirty="0"/>
              <a:t>of </a:t>
            </a:r>
            <a:r>
              <a:rPr lang="en-US" sz="1200" dirty="0" smtClean="0"/>
              <a:t>Supply </a:t>
            </a:r>
            <a:r>
              <a:rPr lang="en-US" sz="1200" dirty="0"/>
              <a:t>Spend to identify target commodities </a:t>
            </a:r>
            <a:r>
              <a:rPr lang="en-US" sz="1200" dirty="0" smtClean="0"/>
              <a:t>for </a:t>
            </a:r>
            <a:r>
              <a:rPr lang="en-US" sz="1200" dirty="0"/>
              <a:t>potential inclusion </a:t>
            </a:r>
            <a:r>
              <a:rPr lang="en-US" sz="1200" dirty="0" smtClean="0"/>
              <a:t>into strategic and national contracting. </a:t>
            </a:r>
          </a:p>
          <a:p>
            <a:pPr lvl="1"/>
            <a:r>
              <a:rPr lang="en-US" sz="1200" b="1" dirty="0" smtClean="0"/>
              <a:t>Regional and National Contracts: </a:t>
            </a:r>
            <a:r>
              <a:rPr lang="en-US" sz="1200" dirty="0" smtClean="0"/>
              <a:t>Establish increasing scope contracts to reduce need to perform spot procurements. </a:t>
            </a:r>
            <a:endParaRPr lang="en-US" sz="1200" dirty="0"/>
          </a:p>
          <a:p>
            <a:pPr lvl="1"/>
            <a:r>
              <a:rPr lang="en-US" sz="1200" b="1" dirty="0" smtClean="0"/>
              <a:t>Performance Measurement: </a:t>
            </a:r>
            <a:r>
              <a:rPr lang="en-US" sz="1200" dirty="0" smtClean="0"/>
              <a:t>Target </a:t>
            </a:r>
            <a:r>
              <a:rPr lang="en-US" sz="1200" dirty="0"/>
              <a:t>inventory stock on hand and local procurement requests. </a:t>
            </a:r>
            <a:r>
              <a:rPr lang="en-US" sz="1200" dirty="0" smtClean="0"/>
              <a:t>Improve efficiency of primary inventory. Establish visibility into secondary inventory. </a:t>
            </a:r>
          </a:p>
          <a:p>
            <a:pPr lvl="1"/>
            <a:r>
              <a:rPr lang="en-US" sz="1200" b="1" dirty="0" smtClean="0"/>
              <a:t>Harmonize Inventory Management: </a:t>
            </a:r>
            <a:r>
              <a:rPr lang="en-US" sz="1200" dirty="0" smtClean="0"/>
              <a:t>Adopt strong practices for inventory management and distribute. </a:t>
            </a:r>
          </a:p>
          <a:p>
            <a:pPr lvl="1"/>
            <a:r>
              <a:rPr lang="en-US" sz="1200" b="1" dirty="0" smtClean="0"/>
              <a:t>Management Reviews: </a:t>
            </a:r>
            <a:r>
              <a:rPr lang="en-US" sz="1200" dirty="0" smtClean="0"/>
              <a:t>Implementing </a:t>
            </a:r>
            <a:r>
              <a:rPr lang="en-US" sz="1200" dirty="0"/>
              <a:t>activities associated with GAO recommendation regarding Reusable Medical Equipment when Logistics controls inventory processes for Med/</a:t>
            </a:r>
            <a:r>
              <a:rPr lang="en-US" sz="1200" dirty="0" err="1"/>
              <a:t>Surg</a:t>
            </a:r>
            <a:r>
              <a:rPr lang="en-US" sz="1200" dirty="0"/>
              <a:t> items</a:t>
            </a:r>
            <a:r>
              <a:rPr lang="en-US" sz="1200" dirty="0" smtClean="0"/>
              <a:t>.</a:t>
            </a:r>
          </a:p>
          <a:p>
            <a:pPr lvl="1"/>
            <a:r>
              <a:rPr lang="en-US" sz="1200" b="1" dirty="0" smtClean="0"/>
              <a:t>Automate Inventory </a:t>
            </a:r>
            <a:r>
              <a:rPr lang="en-US" sz="1200" b="1" dirty="0"/>
              <a:t>Management: </a:t>
            </a:r>
            <a:r>
              <a:rPr lang="en-US" sz="1200" dirty="0" smtClean="0"/>
              <a:t>Introduce mechanization/automation of secondary inventory. </a:t>
            </a:r>
            <a:endParaRPr lang="en-US" sz="1200" dirty="0"/>
          </a:p>
          <a:p>
            <a:r>
              <a:rPr lang="en-US" sz="1600" b="1" dirty="0"/>
              <a:t>Future Improvements: </a:t>
            </a:r>
          </a:p>
          <a:p>
            <a:pPr lvl="1"/>
            <a:r>
              <a:rPr lang="en-US" sz="1200" b="1" dirty="0" smtClean="0"/>
              <a:t>Continue: </a:t>
            </a:r>
            <a:r>
              <a:rPr lang="en-US" sz="1200" dirty="0" smtClean="0"/>
              <a:t>Performance Measurement, Nomenclature Standardization, Inventory Management, Management Reviews.  </a:t>
            </a:r>
          </a:p>
          <a:p>
            <a:pPr lvl="1"/>
            <a:r>
              <a:rPr lang="en-US" sz="1200" b="1" dirty="0" smtClean="0"/>
              <a:t>Policy</a:t>
            </a:r>
            <a:r>
              <a:rPr lang="en-US" sz="1200" b="1" dirty="0"/>
              <a:t>: </a:t>
            </a:r>
            <a:r>
              <a:rPr lang="en-US" sz="1200" dirty="0"/>
              <a:t> Adjust inventory policies to enable VHA to more efficiently employ supply chain improvement. </a:t>
            </a:r>
          </a:p>
          <a:p>
            <a:pPr lvl="1"/>
            <a:r>
              <a:rPr lang="en-US" sz="1200" b="1" dirty="0" smtClean="0"/>
              <a:t>National and Strategic Source Contracts: </a:t>
            </a:r>
            <a:r>
              <a:rPr lang="en-US" sz="1200" dirty="0" smtClean="0"/>
              <a:t>VHA and OALC/SAC Partnership to award first slates of strategic sourcing opportunities. </a:t>
            </a:r>
            <a:endParaRPr lang="en-US" sz="1200" dirty="0"/>
          </a:p>
          <a:p>
            <a:pPr lvl="1"/>
            <a:r>
              <a:rPr lang="en-US" sz="1200" b="1" dirty="0" smtClean="0"/>
              <a:t>Monitor Sourcing: </a:t>
            </a:r>
            <a:r>
              <a:rPr lang="en-US" sz="1200" dirty="0" smtClean="0"/>
              <a:t>Establish performance monitors for strategically sourced items to ensure broad system adoption. </a:t>
            </a:r>
          </a:p>
          <a:p>
            <a:pPr lvl="1"/>
            <a:r>
              <a:rPr lang="en-US" sz="1200" b="1" dirty="0" smtClean="0"/>
              <a:t>Full Automation: </a:t>
            </a:r>
            <a:r>
              <a:rPr lang="en-US" sz="1200" dirty="0" smtClean="0"/>
              <a:t>Standardized inventory terminology across system. Improve management systems to allow dynamic item management. Achieve full integration between Inventory System | Point of Use System | Real Time Location System. </a:t>
            </a:r>
            <a:endParaRPr lang="en-US" sz="1200" dirty="0"/>
          </a:p>
          <a:p>
            <a:pPr lvl="1"/>
            <a:endParaRPr lang="en-US" dirty="0"/>
          </a:p>
        </p:txBody>
      </p:sp>
    </p:spTree>
    <p:extLst>
      <p:ext uri="{BB962C8B-B14F-4D97-AF65-F5344CB8AC3E}">
        <p14:creationId xmlns:p14="http://schemas.microsoft.com/office/powerpoint/2010/main" val="16818077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98</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Upcoming Acquisition/Opportunities</a:t>
            </a:r>
            <a:endParaRPr lang="en-US" dirty="0"/>
          </a:p>
        </p:txBody>
      </p:sp>
      <p:sp>
        <p:nvSpPr>
          <p:cNvPr id="11" name="Content Placeholder 10"/>
          <p:cNvSpPr>
            <a:spLocks noGrp="1"/>
          </p:cNvSpPr>
          <p:nvPr>
            <p:ph idx="1"/>
          </p:nvPr>
        </p:nvSpPr>
        <p:spPr/>
        <p:txBody>
          <a:bodyPr/>
          <a:lstStyle/>
          <a:p>
            <a:r>
              <a:rPr lang="en-US" sz="2400" dirty="0" smtClean="0"/>
              <a:t>Opportunities: </a:t>
            </a:r>
          </a:p>
          <a:p>
            <a:pPr lvl="1"/>
            <a:r>
              <a:rPr lang="en-US" sz="2000" dirty="0"/>
              <a:t>Build long-standing, clinical, program, and procurement IPTs </a:t>
            </a:r>
            <a:r>
              <a:rPr lang="en-US" sz="2000" dirty="0" smtClean="0"/>
              <a:t>over lifecycle of product lines </a:t>
            </a:r>
          </a:p>
          <a:p>
            <a:pPr lvl="1"/>
            <a:r>
              <a:rPr lang="en-US" sz="2000" dirty="0" smtClean="0"/>
              <a:t>Assess Veteran and employee satisfaction with sourced items </a:t>
            </a:r>
            <a:endParaRPr lang="en-US" sz="2000" dirty="0"/>
          </a:p>
          <a:p>
            <a:pPr lvl="1"/>
            <a:r>
              <a:rPr lang="en-US" sz="2000" dirty="0" smtClean="0"/>
              <a:t>Analyze what we use across a broad system for specific needs: </a:t>
            </a:r>
          </a:p>
          <a:p>
            <a:pPr lvl="2"/>
            <a:r>
              <a:rPr lang="en-US" sz="1800" dirty="0" smtClean="0"/>
              <a:t>We may not strive to source “one-size-fits-all”; </a:t>
            </a:r>
          </a:p>
          <a:p>
            <a:pPr lvl="2"/>
            <a:r>
              <a:rPr lang="en-US" sz="1800" dirty="0" smtClean="0"/>
              <a:t>But…we do want clinically and technically astute acquisitions that minimize unnecessary variation </a:t>
            </a:r>
          </a:p>
          <a:p>
            <a:pPr lvl="1"/>
            <a:r>
              <a:rPr lang="en-US" sz="2000" dirty="0" smtClean="0"/>
              <a:t>Leverage our contracting activity to accelerate sourcing at time of use </a:t>
            </a:r>
          </a:p>
          <a:p>
            <a:pPr lvl="2"/>
            <a:r>
              <a:rPr lang="en-US" sz="1600" dirty="0" smtClean="0"/>
              <a:t>Approach contracts as systems, once awarded assess deployment, communications, and training</a:t>
            </a:r>
          </a:p>
          <a:p>
            <a:pPr lvl="2"/>
            <a:r>
              <a:rPr lang="en-US" sz="1600" dirty="0" smtClean="0"/>
              <a:t>Monitor adherence </a:t>
            </a:r>
          </a:p>
        </p:txBody>
      </p:sp>
    </p:spTree>
    <p:extLst>
      <p:ext uri="{BB962C8B-B14F-4D97-AF65-F5344CB8AC3E}">
        <p14:creationId xmlns:p14="http://schemas.microsoft.com/office/powerpoint/2010/main" val="98643285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1" descr="VeteransAffairs-Seal.JPG"/>
          <p:cNvPicPr>
            <a:picLocks noChangeAspect="1" noChangeArrowheads="1"/>
          </p:cNvPicPr>
          <p:nvPr/>
        </p:nvPicPr>
        <p:blipFill>
          <a:blip r:embed="rId3" cstate="print"/>
          <a:srcRect/>
          <a:stretch>
            <a:fillRect/>
          </a:stretch>
        </p:blipFill>
        <p:spPr bwMode="auto">
          <a:xfrm>
            <a:off x="76200" y="228600"/>
            <a:ext cx="990600" cy="990600"/>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74B98FFB-6BAF-44FE-98A2-7B2F1597F915}" type="slidenum">
              <a:rPr lang="en-US"/>
              <a:pPr>
                <a:defRPr/>
              </a:pPr>
              <a:t>99</a:t>
            </a:fld>
            <a:endParaRPr lang="en-US" dirty="0"/>
          </a:p>
        </p:txBody>
      </p:sp>
      <p:cxnSp>
        <p:nvCxnSpPr>
          <p:cNvPr id="6" name="Straight Connector 5"/>
          <p:cNvCxnSpPr/>
          <p:nvPr/>
        </p:nvCxnSpPr>
        <p:spPr>
          <a:xfrm>
            <a:off x="152400" y="1295400"/>
            <a:ext cx="8763000"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1447800"/>
            <a:ext cx="8229600" cy="1588"/>
          </a:xfrm>
          <a:prstGeom prst="line">
            <a:avLst/>
          </a:prstGeom>
          <a:ln/>
        </p:spPr>
        <p:style>
          <a:lnRef idx="3">
            <a:schemeClr val="accent2"/>
          </a:lnRef>
          <a:fillRef idx="0">
            <a:schemeClr val="accent2"/>
          </a:fillRef>
          <a:effectRef idx="2">
            <a:schemeClr val="accent2"/>
          </a:effectRef>
          <a:fontRef idx="minor">
            <a:schemeClr val="tx1"/>
          </a:fontRef>
        </p:style>
      </p:cxnSp>
      <p:sp>
        <p:nvSpPr>
          <p:cNvPr id="8" name="Title 7"/>
          <p:cNvSpPr>
            <a:spLocks noGrp="1"/>
          </p:cNvSpPr>
          <p:nvPr>
            <p:ph type="title"/>
          </p:nvPr>
        </p:nvSpPr>
        <p:spPr/>
        <p:txBody>
          <a:bodyPr/>
          <a:lstStyle/>
          <a:p>
            <a:r>
              <a:rPr lang="en-US" dirty="0" smtClean="0"/>
              <a:t>Upcoming Acquisition/Opportunities</a:t>
            </a:r>
            <a:endParaRPr lang="en-US" dirty="0"/>
          </a:p>
        </p:txBody>
      </p:sp>
      <p:sp>
        <p:nvSpPr>
          <p:cNvPr id="11" name="Content Placeholder 10"/>
          <p:cNvSpPr>
            <a:spLocks noGrp="1"/>
          </p:cNvSpPr>
          <p:nvPr>
            <p:ph idx="1"/>
          </p:nvPr>
        </p:nvSpPr>
        <p:spPr/>
        <p:txBody>
          <a:bodyPr/>
          <a:lstStyle/>
          <a:p>
            <a:r>
              <a:rPr lang="en-US" sz="2400" dirty="0" smtClean="0"/>
              <a:t>Future trends: </a:t>
            </a:r>
          </a:p>
          <a:p>
            <a:pPr lvl="1"/>
            <a:r>
              <a:rPr lang="en-US" sz="2000" dirty="0" smtClean="0"/>
              <a:t>Patient Centered Care must affect what we buy  </a:t>
            </a:r>
          </a:p>
          <a:p>
            <a:pPr lvl="2"/>
            <a:r>
              <a:rPr lang="en-US" sz="1600" dirty="0" smtClean="0"/>
              <a:t>Textiles, gowns, diapers, furniture, interior design </a:t>
            </a:r>
          </a:p>
          <a:p>
            <a:pPr lvl="1"/>
            <a:r>
              <a:rPr lang="en-US" sz="2000" dirty="0" smtClean="0"/>
              <a:t>Clinical Quality Indicators </a:t>
            </a:r>
          </a:p>
          <a:p>
            <a:pPr lvl="2"/>
            <a:r>
              <a:rPr lang="en-US" sz="1600" dirty="0" smtClean="0"/>
              <a:t>Pressure Ulcers; Efficacy; Reliability </a:t>
            </a:r>
          </a:p>
          <a:p>
            <a:pPr lvl="1"/>
            <a:r>
              <a:rPr lang="en-US" sz="2000" dirty="0" smtClean="0"/>
              <a:t>Patient and Employee Safety </a:t>
            </a:r>
          </a:p>
          <a:p>
            <a:pPr lvl="2"/>
            <a:r>
              <a:rPr lang="en-US" sz="1600" dirty="0" smtClean="0"/>
              <a:t>Ensuring cross-cutting requirements for patient and employee safety built into our acquisition philosophy</a:t>
            </a:r>
          </a:p>
          <a:p>
            <a:pPr lvl="1"/>
            <a:r>
              <a:rPr lang="en-US" sz="2000" dirty="0" smtClean="0"/>
              <a:t>Value</a:t>
            </a:r>
          </a:p>
          <a:p>
            <a:pPr lvl="2"/>
            <a:r>
              <a:rPr lang="en-US" sz="1600" dirty="0" smtClean="0"/>
              <a:t>Price competition and value to Veterans and Government </a:t>
            </a:r>
            <a:endParaRPr lang="en-US" sz="2000" dirty="0" smtClean="0"/>
          </a:p>
          <a:p>
            <a:pPr lvl="1"/>
            <a:r>
              <a:rPr lang="en-US" sz="2000" b="1" dirty="0" smtClean="0"/>
              <a:t>Ongoing</a:t>
            </a:r>
            <a:endParaRPr lang="en-US" sz="2000" b="1" dirty="0"/>
          </a:p>
          <a:p>
            <a:pPr lvl="2"/>
            <a:r>
              <a:rPr lang="en-US" sz="1600" dirty="0" smtClean="0"/>
              <a:t>VHA and OAL are committed to an ongoing program that is feeding a </a:t>
            </a:r>
            <a:r>
              <a:rPr lang="en-US" sz="1600" b="1" i="1" dirty="0" smtClean="0"/>
              <a:t>continuous cycle of acquisitions</a:t>
            </a:r>
            <a:endParaRPr lang="en-US" sz="1600" b="1" i="1" dirty="0"/>
          </a:p>
          <a:p>
            <a:pPr lvl="2"/>
            <a:endParaRPr lang="en-US" sz="1600" dirty="0" smtClean="0"/>
          </a:p>
        </p:txBody>
      </p:sp>
    </p:spTree>
    <p:extLst>
      <p:ext uri="{BB962C8B-B14F-4D97-AF65-F5344CB8AC3E}">
        <p14:creationId xmlns:p14="http://schemas.microsoft.com/office/powerpoint/2010/main" val="16248095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29CBFD63972E45934400780BC6B41A" ma:contentTypeVersion="0" ma:contentTypeDescription="Create a new document." ma:contentTypeScope="" ma:versionID="afee095d6fed9014f7d118cd77a19d9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18700C8-96DC-4661-B4F0-A58998D770BD}"/>
</file>

<file path=customXml/itemProps2.xml><?xml version="1.0" encoding="utf-8"?>
<ds:datastoreItem xmlns:ds="http://schemas.openxmlformats.org/officeDocument/2006/customXml" ds:itemID="{40ABB19D-D317-4724-9469-B6B1E939D579}"/>
</file>

<file path=customXml/itemProps3.xml><?xml version="1.0" encoding="utf-8"?>
<ds:datastoreItem xmlns:ds="http://schemas.openxmlformats.org/officeDocument/2006/customXml" ds:itemID="{A9066A83-6143-41A3-80D7-28FD9FB2BB13}"/>
</file>

<file path=docProps/app.xml><?xml version="1.0" encoding="utf-8"?>
<Properties xmlns="http://schemas.openxmlformats.org/officeDocument/2006/extended-properties" xmlns:vt="http://schemas.openxmlformats.org/officeDocument/2006/docPropsVTypes">
  <Template/>
  <TotalTime>4130</TotalTime>
  <Words>6894</Words>
  <Application>Microsoft Office PowerPoint</Application>
  <PresentationFormat>On-screen Show (4:3)</PresentationFormat>
  <Paragraphs>1744</Paragraphs>
  <Slides>136</Slides>
  <Notes>94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136</vt:i4>
      </vt:variant>
    </vt:vector>
  </HeadingPairs>
  <TitlesOfParts>
    <vt:vector size="138" baseType="lpstr">
      <vt:lpstr>Office Theme</vt:lpstr>
      <vt:lpstr>Worksheet</vt:lpstr>
      <vt:lpstr>   Advanced Planning  Brief to Industry (APBI)    </vt:lpstr>
      <vt:lpstr>   Advanced Planning  Brief to Industry (APBI)  Ms. Phyllis Bower, Associate Executive Director, Strategic Acquisitions Center (SAC)   </vt:lpstr>
      <vt:lpstr>   Advanced Planning  Brief to Industry (APBI)  Mr. Glenn Haggstrom, Principle Executive Director, Office of Acquisition, Logistics, and Construction (OALC)  </vt:lpstr>
      <vt:lpstr>  VA’s Continuing Transformation  </vt:lpstr>
      <vt:lpstr>Agenda</vt:lpstr>
      <vt:lpstr>PowerPoint Presentation</vt:lpstr>
      <vt:lpstr>PPBE</vt:lpstr>
      <vt:lpstr>The PPBE framework enables the definition, prioritization, selection, and budgeting of requirements that close capability gaps </vt:lpstr>
      <vt:lpstr>APMF Provides a Common Framework to Plan and Manage Critical VA Programs</vt:lpstr>
      <vt:lpstr>A New Look at “Requirements”</vt:lpstr>
      <vt:lpstr>PowerPoint Presentation</vt:lpstr>
      <vt:lpstr>PowerPoint Presentation</vt:lpstr>
      <vt:lpstr>Enhancing Integration Across Programs</vt:lpstr>
      <vt:lpstr>The Veteran Data Management Challenge</vt:lpstr>
      <vt:lpstr>Initial Vision and Long-Term Evolution</vt:lpstr>
      <vt:lpstr>CDI Guiding Principle</vt:lpstr>
      <vt:lpstr>Peek Into the Future at VA</vt:lpstr>
      <vt:lpstr>PowerPoint Presentation</vt:lpstr>
      <vt:lpstr>PowerPoint Presentation</vt:lpstr>
      <vt:lpstr>Questions?</vt:lpstr>
      <vt:lpstr>   Advanced Planning  Brief to Industry    </vt:lpstr>
      <vt:lpstr>Agenda</vt:lpstr>
      <vt:lpstr>Background</vt:lpstr>
      <vt:lpstr>Executive Director Bio</vt:lpstr>
      <vt:lpstr>Major Programs Summary</vt:lpstr>
      <vt:lpstr>Major Programs Summary</vt:lpstr>
      <vt:lpstr>Major Programs Summary</vt:lpstr>
      <vt:lpstr>HCIP Acquisition Summary </vt:lpstr>
      <vt:lpstr> OHRA Upcoming Acquisition/Opportunities </vt:lpstr>
      <vt:lpstr> OHRA Upcoming Acquisition/Opportunities </vt:lpstr>
      <vt:lpstr>Major Programs Summary</vt:lpstr>
      <vt:lpstr>Major Programs Summary</vt:lpstr>
      <vt:lpstr>Summary </vt:lpstr>
      <vt:lpstr>Questions</vt:lpstr>
      <vt:lpstr>   Advanced Planning  Brief to Industry (APBI)    </vt:lpstr>
      <vt:lpstr>Agenda</vt:lpstr>
      <vt:lpstr>Background/Bio</vt:lpstr>
      <vt:lpstr>NCA Contracting</vt:lpstr>
      <vt:lpstr>PowerPoint Presentation</vt:lpstr>
      <vt:lpstr>Memorial Service Networks</vt:lpstr>
      <vt:lpstr>NCA Cemeteries</vt:lpstr>
      <vt:lpstr>Type of Procurements NCA Solicits </vt:lpstr>
      <vt:lpstr>Type of Contracts  Issued by NCA</vt:lpstr>
      <vt:lpstr>NCA Contracting with Veteran-Owned and Service Disabled Veteran Owned Small Businesses</vt:lpstr>
      <vt:lpstr>Small Business Contracts by NAICS Code</vt:lpstr>
      <vt:lpstr>Our Needs (What NCA Buys)</vt:lpstr>
      <vt:lpstr>Our Needs (What NCA Buys)</vt:lpstr>
      <vt:lpstr>Our Needs (What NCA Buys)</vt:lpstr>
      <vt:lpstr>PowerPoint Presentation</vt:lpstr>
      <vt:lpstr>PowerPoint Presentation</vt:lpstr>
      <vt:lpstr>PowerPoint Presentation</vt:lpstr>
      <vt:lpstr>PowerPoint Presentation</vt:lpstr>
      <vt:lpstr>Questions</vt:lpstr>
      <vt:lpstr>   Advanced Planning  Brief to Industry (APBI)    </vt:lpstr>
      <vt:lpstr>OSDBU Mission</vt:lpstr>
      <vt:lpstr>   Key Accomplishments for FY13 (preliminary)</vt:lpstr>
      <vt:lpstr>     Key Focus/Initiatives for FY14 Expanded Direct Connect Program  </vt:lpstr>
      <vt:lpstr>     Key Focus/Initiatives for FY14 Verification  </vt:lpstr>
      <vt:lpstr>     Key Focus/Initiatives for FY14 </vt:lpstr>
      <vt:lpstr>Questions</vt:lpstr>
      <vt:lpstr>   Advanced Planning  Brief to Industry (APBI)  BREAK  </vt:lpstr>
      <vt:lpstr>   Advanced Planning  Brief to Industry (APBI)    </vt:lpstr>
      <vt:lpstr>Agenda</vt:lpstr>
      <vt:lpstr>Background/Bio</vt:lpstr>
      <vt:lpstr>VBA’s Transformation Plan systematically implements high-impact initiatives across people, process, and technology org. dimensions</vt:lpstr>
      <vt:lpstr>Major Program(s) Summary</vt:lpstr>
      <vt:lpstr>Partnership Investments</vt:lpstr>
      <vt:lpstr>Partnership Opportunities</vt:lpstr>
      <vt:lpstr>Major Program(s) Summary</vt:lpstr>
      <vt:lpstr>VOW/VEI Project Summary</vt:lpstr>
      <vt:lpstr>VCIP Project Summary</vt:lpstr>
      <vt:lpstr>Major Program(s) Summary</vt:lpstr>
      <vt:lpstr>Training Project Summary</vt:lpstr>
      <vt:lpstr>Major Program(s) Summary</vt:lpstr>
      <vt:lpstr>BPR Project Summary</vt:lpstr>
      <vt:lpstr>Workload Measurement Project Summary</vt:lpstr>
      <vt:lpstr>Questions</vt:lpstr>
      <vt:lpstr>   Advanced Planning  Brief to Industry (APBI)  LUNCH  </vt:lpstr>
      <vt:lpstr>   Advanced Planning  Brief to Industry (APBI)    </vt:lpstr>
      <vt:lpstr>Agenda</vt:lpstr>
      <vt:lpstr>Background</vt:lpstr>
      <vt:lpstr>Background</vt:lpstr>
      <vt:lpstr>Major Programs </vt:lpstr>
      <vt:lpstr>Major Programs </vt:lpstr>
      <vt:lpstr>Major Programs </vt:lpstr>
      <vt:lpstr>Major Programs </vt:lpstr>
      <vt:lpstr>Upcoming Acquisition/Opportunities</vt:lpstr>
      <vt:lpstr>Upcoming Acquisition/Opportunities</vt:lpstr>
      <vt:lpstr>Upcoming Acquisition/Opportunities</vt:lpstr>
      <vt:lpstr>Upcoming Acquisition/Opportunities</vt:lpstr>
      <vt:lpstr>Thank You &amp; Questions </vt:lpstr>
      <vt:lpstr>   Advanced Planning  Brief to Industry (APBI)    </vt:lpstr>
      <vt:lpstr>Agenda</vt:lpstr>
      <vt:lpstr>Background/Bio</vt:lpstr>
      <vt:lpstr>Major Program(s) Summary</vt:lpstr>
      <vt:lpstr>Major Program(s) Summary</vt:lpstr>
      <vt:lpstr>Major Program(s) Summary</vt:lpstr>
      <vt:lpstr>Upcoming Acquisition/Opportunities</vt:lpstr>
      <vt:lpstr>Upcoming Acquisition/Opportunities</vt:lpstr>
      <vt:lpstr>Upcoming Acquisition/Opportunities</vt:lpstr>
      <vt:lpstr>Questions</vt:lpstr>
      <vt:lpstr>   Advanced Planning  Brief to Industry (APBI)    </vt:lpstr>
      <vt:lpstr>Agenda</vt:lpstr>
      <vt:lpstr>VA Overview</vt:lpstr>
      <vt:lpstr>Office of Procurement and Logistics Overview</vt:lpstr>
      <vt:lpstr>Office of Procurement</vt:lpstr>
      <vt:lpstr>SAO West/Central/East Network XX Contracting Office</vt:lpstr>
      <vt:lpstr>SAO West/Central/East Network XX Contracting Office</vt:lpstr>
      <vt:lpstr>SAO West/Central/East Network XX Contracting Office</vt:lpstr>
      <vt:lpstr>Questions</vt:lpstr>
      <vt:lpstr>   Advanced Planning  Brief to Industry (APBI)    </vt:lpstr>
      <vt:lpstr>Agenda</vt:lpstr>
      <vt:lpstr>Background/Bio</vt:lpstr>
      <vt:lpstr>What Is a Program Executive Office?</vt:lpstr>
      <vt:lpstr>What Is A Program Executive Office? Cont.</vt:lpstr>
      <vt:lpstr>Overall FY13 PEO Summary Performance Metrics</vt:lpstr>
      <vt:lpstr>PEO Organization Chart</vt:lpstr>
      <vt:lpstr>Medical PMO Areas of Responsibility</vt:lpstr>
      <vt:lpstr>Medical PMO: How You Can Assist Us</vt:lpstr>
      <vt:lpstr>Surgery/Clinical PMO Areas of Responsibility</vt:lpstr>
      <vt:lpstr>Surgery/Clinical Support: Areas of Responsibility</vt:lpstr>
      <vt:lpstr>Surgery/Clinical Support PMO: How You Can Assist Us</vt:lpstr>
      <vt:lpstr>Prosthetics PMO: Areas of Responsibility</vt:lpstr>
      <vt:lpstr>Prosthetics PMO: How You Can Assist Us</vt:lpstr>
      <vt:lpstr>AMS &amp; Facilities PMO Areas of Responsibility </vt:lpstr>
      <vt:lpstr>AMS &amp; Facilities: How You Can Assist Us?</vt:lpstr>
      <vt:lpstr>Upcoming Acquisition/Opportunities</vt:lpstr>
      <vt:lpstr>Upcoming Acquisition/Opportunities</vt:lpstr>
      <vt:lpstr>Upcoming Acquisition/Opportunities</vt:lpstr>
      <vt:lpstr>Upcoming Acquisition/Opportunities</vt:lpstr>
      <vt:lpstr>Upcoming Acquisition/Opportunities</vt:lpstr>
      <vt:lpstr>Upcoming Acquisition/Opportunities</vt:lpstr>
      <vt:lpstr>Questions</vt:lpstr>
      <vt:lpstr>   Advanced Planning  Brief to Industry (APBI)  BREAK  </vt:lpstr>
      <vt:lpstr>   Advanced Planning  Brief to Industry (APBI)  Ms. Barb Stuetzer, Legal Representative, OGC Panel Session/Question and Answer  </vt:lpstr>
      <vt:lpstr>   Advanced Planning  Brief to Industry (APBI)  Ms. Valerie Veatch, Senior Acquisition Technical Advisor, OAO Closing Remarks  </vt:lpstr>
    </vt:vector>
  </TitlesOfParts>
  <Company>Department of Veterans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VA TAC</dc:title>
  <dc:creator>vhaeasrogans</dc:creator>
  <cp:lastModifiedBy>Limox, Steve</cp:lastModifiedBy>
  <cp:revision>577</cp:revision>
  <cp:lastPrinted>2013-10-21T21:47:33Z</cp:lastPrinted>
  <dcterms:created xsi:type="dcterms:W3CDTF">2009-09-28T17:46:17Z</dcterms:created>
  <dcterms:modified xsi:type="dcterms:W3CDTF">2013-11-06T11:48:26Z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0x0101001929CBFD63972E45934400780BC6B41A</vt:lpwstr>
  </property>
</Properties>
</file>