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04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</p:sldIdLst>
  <p:sldSz cx="9144000" cy="6858000" type="screen4x3"/>
  <p:notesSz cx="70770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 Christy" initials="PC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78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8308F-80DD-486B-9EDF-24DCADC00BED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9763"/>
            <a:ext cx="5661025" cy="4216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787A1-B003-40CD-BA70-E3CA5ED9E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3B6F8-976B-40BF-8489-CF66325118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4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3B6F8-976B-40BF-8489-CF66325118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4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1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58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8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0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2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3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8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2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4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F36B8-0CB5-4E61-BA64-17B0BEBDACD2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737D7-B2A1-4E50-85D3-927DA845ED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2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3" y="347035"/>
            <a:ext cx="1635222" cy="5805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7992" y="5696909"/>
            <a:ext cx="8671261" cy="963989"/>
          </a:xfrm>
          <a:prstGeom prst="rect">
            <a:avLst/>
          </a:prstGeom>
          <a:solidFill>
            <a:srgbClr val="1F4E79"/>
          </a:solidFill>
          <a:ln>
            <a:solidFill>
              <a:srgbClr val="1F4E7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9090" y="5794182"/>
            <a:ext cx="926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710070" y="5874527"/>
            <a:ext cx="0" cy="5657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Color Seal "/>
          <p:cNvPicPr/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27335" y="5874527"/>
            <a:ext cx="691877" cy="67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519212" y="5874527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U.S. Department</a:t>
            </a:r>
          </a:p>
          <a:p>
            <a:r>
              <a:rPr lang="en-US" b="1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of Veterans Affairs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735544" y="927587"/>
            <a:ext cx="6276249" cy="2237161"/>
            <a:chOff x="1834220" y="2269807"/>
            <a:chExt cx="6276249" cy="2237161"/>
          </a:xfrm>
        </p:grpSpPr>
        <p:sp>
          <p:nvSpPr>
            <p:cNvPr id="16" name="TextBox 15"/>
            <p:cNvSpPr txBox="1"/>
            <p:nvPr/>
          </p:nvSpPr>
          <p:spPr>
            <a:xfrm>
              <a:off x="1834220" y="2798808"/>
              <a:ext cx="5380127" cy="17081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600" b="1" dirty="0">
                  <a:solidFill>
                    <a:srgbClr val="1F4E79"/>
                  </a:solidFill>
                  <a:latin typeface="Book Antiqua" panose="02040602050305030304" pitchFamily="18" charset="0"/>
                </a:rPr>
                <a:t>STRATEGIC</a:t>
              </a:r>
            </a:p>
            <a:p>
              <a:pPr algn="ctr"/>
              <a:r>
                <a:rPr lang="en-US" sz="3900" spc="300" dirty="0">
                  <a:solidFill>
                    <a:srgbClr val="1F4E79"/>
                  </a:solidFill>
                </a:rPr>
                <a:t>ACQUISITION CENTER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003612" y="3805518"/>
              <a:ext cx="5210735" cy="2017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5-Point Star 20"/>
            <p:cNvSpPr/>
            <p:nvPr/>
          </p:nvSpPr>
          <p:spPr>
            <a:xfrm>
              <a:off x="7470389" y="2269807"/>
              <a:ext cx="640080" cy="640080"/>
            </a:xfrm>
            <a:prstGeom prst="star5">
              <a:avLst/>
            </a:prstGeom>
            <a:solidFill>
              <a:srgbClr val="1F4E79"/>
            </a:solidFill>
            <a:ln w="19050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/>
            <p:cNvSpPr/>
            <p:nvPr/>
          </p:nvSpPr>
          <p:spPr>
            <a:xfrm>
              <a:off x="6985140" y="2563072"/>
              <a:ext cx="457200" cy="457200"/>
            </a:xfrm>
            <a:prstGeom prst="star5">
              <a:avLst/>
            </a:prstGeom>
            <a:solidFill>
              <a:srgbClr val="1F4E79"/>
            </a:solidFill>
            <a:ln w="19050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7486685" y="3013345"/>
              <a:ext cx="274320" cy="274320"/>
            </a:xfrm>
            <a:prstGeom prst="star5">
              <a:avLst/>
            </a:prstGeom>
            <a:solidFill>
              <a:srgbClr val="1F4E79"/>
            </a:solidFill>
            <a:ln w="19050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269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/>
              <a:t>Evaluation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Tiered Evaluation Approach </a:t>
            </a:r>
          </a:p>
          <a:p>
            <a:pPr marL="0" indent="0">
              <a:buNone/>
            </a:pPr>
            <a:r>
              <a:rPr lang="en-US" sz="2000" dirty="0" smtClean="0"/>
              <a:t>(Note:  This will also be a mandatory evaluation factor in all subsequent task orders.  “Teaming” includes Joint Ventures.)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SDVOSBs that team/subcontract with ONLY SDVOSB/VOSB contractors will be evaluated first.  </a:t>
            </a:r>
          </a:p>
          <a:p>
            <a:pPr lvl="1"/>
            <a:r>
              <a:rPr lang="en-US" sz="2000" dirty="0" smtClean="0"/>
              <a:t>SDVOSBs </a:t>
            </a:r>
            <a:r>
              <a:rPr lang="en-US" sz="2000" dirty="0"/>
              <a:t>that team/subcontract </a:t>
            </a:r>
            <a:r>
              <a:rPr lang="en-US" sz="2000" dirty="0" smtClean="0"/>
              <a:t>with ONLY SDVOSB/VOSB/SB </a:t>
            </a:r>
            <a:r>
              <a:rPr lang="en-US" sz="2000" dirty="0"/>
              <a:t>contractors will be evaluated </a:t>
            </a:r>
            <a:r>
              <a:rPr lang="en-US" sz="2000" dirty="0" smtClean="0"/>
              <a:t>second.</a:t>
            </a:r>
          </a:p>
          <a:p>
            <a:pPr lvl="1"/>
            <a:r>
              <a:rPr lang="en-US" sz="2000" dirty="0" smtClean="0"/>
              <a:t>SDVOSBs that team/subcontract with SDVOSB/VOSB/SB/LB will be evaluated last.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80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86836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b="1" dirty="0" smtClean="0"/>
              <a:t>Teaming and Subcontracting </a:t>
            </a:r>
            <a:br>
              <a:rPr lang="en-US" sz="3200" b="1" dirty="0" smtClean="0"/>
            </a:br>
            <a:r>
              <a:rPr lang="en-US" sz="3200" b="1" dirty="0" smtClean="0"/>
              <a:t>Proposal Requirements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181225" cy="4351338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An offeror may only submit </a:t>
            </a:r>
            <a:r>
              <a:rPr lang="en-US" sz="2400" u="sng" dirty="0" smtClean="0"/>
              <a:t>one proposal</a:t>
            </a:r>
            <a:r>
              <a:rPr lang="en-US" sz="2400" dirty="0" smtClean="0"/>
              <a:t> as a prime in each Service </a:t>
            </a:r>
            <a:r>
              <a:rPr lang="en-US" sz="2400" dirty="0"/>
              <a:t>G</a:t>
            </a:r>
            <a:r>
              <a:rPr lang="en-US" sz="2400" dirty="0" smtClean="0"/>
              <a:t>roup.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o</a:t>
            </a:r>
            <a:r>
              <a:rPr lang="en-US" sz="2400" dirty="0" smtClean="0"/>
              <a:t>fferor may not be a prime AND a subcontractor in the same Service Group.</a:t>
            </a:r>
          </a:p>
          <a:p>
            <a:endParaRPr lang="en-US" sz="2400" dirty="0" smtClean="0"/>
          </a:p>
          <a:p>
            <a:r>
              <a:rPr lang="en-US" sz="2400" dirty="0" smtClean="0"/>
              <a:t>An offeror may be a prime in one Service Group and a subcontractor in a different Service Group, but not both.</a:t>
            </a:r>
          </a:p>
          <a:p>
            <a:endParaRPr lang="en-US" sz="2400" dirty="0" smtClean="0"/>
          </a:p>
          <a:p>
            <a:r>
              <a:rPr lang="en-US" sz="2400" dirty="0" smtClean="0"/>
              <a:t>Subcontractors cannot be proposed on multiple proposals in any one Service Group.</a:t>
            </a:r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9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Streamlining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Technical Proposal</a:t>
            </a:r>
          </a:p>
          <a:p>
            <a:pPr lvl="1"/>
            <a:r>
              <a:rPr lang="en-US" sz="2000" dirty="0" smtClean="0"/>
              <a:t>Offerors will be provided with a Technical Proposal Worksheet that MUST be utilized.</a:t>
            </a:r>
          </a:p>
          <a:p>
            <a:pPr lvl="1"/>
            <a:r>
              <a:rPr lang="en-US" sz="2000" dirty="0" smtClean="0"/>
              <a:t>Worksheet will include interview type questions. 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 separate Technical Proposal Worksheet will be provided for each service group.</a:t>
            </a:r>
          </a:p>
          <a:p>
            <a:pPr lvl="1"/>
            <a:r>
              <a:rPr lang="en-US" sz="2000" dirty="0" smtClean="0"/>
              <a:t>Offerors will address only the questions on the worksheet within the page limits specified.  Additional information will not be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/>
              <a:t>Streamlining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Autofit/>
          </a:bodyPr>
          <a:lstStyle/>
          <a:p>
            <a:r>
              <a:rPr lang="en-US" b="1" dirty="0" smtClean="0"/>
              <a:t>Pricing Proposal</a:t>
            </a:r>
          </a:p>
          <a:p>
            <a:pPr lvl="1"/>
            <a:r>
              <a:rPr lang="en-US" sz="2000" dirty="0" smtClean="0"/>
              <a:t>Offerors will be provided with a Pricing Worksheet.</a:t>
            </a:r>
          </a:p>
          <a:p>
            <a:pPr lvl="1"/>
            <a:r>
              <a:rPr lang="en-US" sz="2000" dirty="0" smtClean="0"/>
              <a:t>Offerors that do not submit a fully completed worksheet will not be considered for award.  </a:t>
            </a:r>
          </a:p>
          <a:p>
            <a:pPr lvl="1"/>
            <a:r>
              <a:rPr lang="en-US" sz="2000" dirty="0" smtClean="0"/>
              <a:t>Pricing worksheet includes estimated quantities for each labor category.  The total quantities times labor rates will be used for evaluation in each Service Group.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			</a:t>
            </a:r>
          </a:p>
          <a:p>
            <a:pPr marL="0" indent="0">
              <a:buNone/>
            </a:pPr>
            <a:endParaRPr lang="en-US" sz="2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sz="22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buNone/>
            </a:pPr>
            <a:r>
              <a:rPr lang="en-US" sz="6000" dirty="0" smtClean="0">
                <a:ea typeface="Segoe UI" panose="020B0502040204020203" pitchFamily="34" charset="0"/>
                <a:cs typeface="Segoe UI" panose="020B0502040204020203" pitchFamily="34" charset="0"/>
              </a:rPr>
              <a:t>QUESTIONS?</a:t>
            </a:r>
            <a:endParaRPr lang="en-US" sz="6000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" y="1371600"/>
            <a:ext cx="9144000" cy="304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500" y="230993"/>
            <a:ext cx="8763000" cy="16234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24400" y="4724400"/>
            <a:ext cx="38862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en-US" sz="1400" b="1" dirty="0" smtClean="0">
                <a:latin typeface="+mn-lt"/>
              </a:rPr>
              <a:t>Contracting Officer:     Terrie Bloom</a:t>
            </a:r>
          </a:p>
          <a:p>
            <a:pPr algn="l"/>
            <a:r>
              <a:rPr lang="en-US" sz="1400" b="1" dirty="0" smtClean="0">
                <a:latin typeface="+mn-lt"/>
              </a:rPr>
              <a:t>Contract Specialist:      Josh Dean</a:t>
            </a:r>
          </a:p>
          <a:p>
            <a:pPr algn="l"/>
            <a:r>
              <a:rPr lang="en-US" sz="1400" b="1" dirty="0" smtClean="0">
                <a:latin typeface="+mn-lt"/>
              </a:rPr>
              <a:t>Program Manager:      Sean Morgan</a:t>
            </a:r>
          </a:p>
          <a:p>
            <a:pPr algn="l"/>
            <a:endParaRPr lang="en-US" sz="1400" b="1" dirty="0" smtClean="0">
              <a:latin typeface="+mn-lt"/>
            </a:endParaRPr>
          </a:p>
          <a:p>
            <a:pPr algn="l"/>
            <a:r>
              <a:rPr lang="en-US" sz="1400" b="1" dirty="0" smtClean="0">
                <a:latin typeface="+mn-lt"/>
              </a:rPr>
              <a:t>Strategic Acquisition Center, Frederick, MD</a:t>
            </a:r>
            <a:endParaRPr lang="en-US" sz="1400" b="1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11" name="5-Point Star 10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3" name="5-Point Star 12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78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267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200" b="1" cap="all" dirty="0" smtClean="0">
                <a:ea typeface="Segoe UI" panose="020B0502040204020203" pitchFamily="34" charset="0"/>
                <a:cs typeface="Segoe UI" panose="020B0502040204020203" pitchFamily="34" charset="0"/>
              </a:rPr>
              <a:t>Enterprise-Wide Strategic Sourcing vehicle providing professional support services.*</a:t>
            </a:r>
          </a:p>
          <a:p>
            <a:endParaRPr lang="en-US" sz="18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Total </a:t>
            </a:r>
            <a:r>
              <a:rPr lang="en-US" sz="1800" dirty="0">
                <a:ea typeface="Segoe UI" panose="020B0502040204020203" pitchFamily="34" charset="0"/>
                <a:cs typeface="Segoe UI" panose="020B0502040204020203" pitchFamily="34" charset="0"/>
              </a:rPr>
              <a:t>Service Disabled Veteran Owned Small Business Set-Aside </a:t>
            </a:r>
            <a:endParaRPr lang="en-US" sz="18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Target Award:  Mid March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Multiple Award IDIQ (</a:t>
            </a:r>
            <a:r>
              <a:rPr lang="en-US" sz="1800" dirty="0">
                <a:ea typeface="Segoe UI" panose="020B0502040204020203" pitchFamily="34" charset="0"/>
                <a:cs typeface="Segoe UI" panose="020B0502040204020203" pitchFamily="34" charset="0"/>
              </a:rPr>
              <a:t>FFP and LH type task orders)</a:t>
            </a:r>
            <a:endParaRPr lang="en-US" sz="18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NAICS Code: 541611 – Administrative Management and General Management Consulting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Anticipate 7 Service Groups</a:t>
            </a:r>
            <a:endParaRPr lang="en-US" sz="18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Anticipate 10 or more Contractors per Service Group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Contract </a:t>
            </a:r>
            <a:r>
              <a:rPr lang="en-US" sz="1800" dirty="0">
                <a:ea typeface="Segoe UI" panose="020B0502040204020203" pitchFamily="34" charset="0"/>
                <a:cs typeface="Segoe UI" panose="020B0502040204020203" pitchFamily="34" charset="0"/>
              </a:rPr>
              <a:t>Length: 10 years (Base </a:t>
            </a: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of five years plus </a:t>
            </a:r>
            <a:r>
              <a:rPr lang="en-US" sz="1800" dirty="0">
                <a:ea typeface="Segoe UI" panose="020B0502040204020203" pitchFamily="34" charset="0"/>
                <a:cs typeface="Segoe UI" panose="020B0502040204020203" pitchFamily="34" charset="0"/>
              </a:rPr>
              <a:t>a five-year option</a:t>
            </a: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$25B Ceiling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On/Off Ramping of Awardees Based on Yearly Size Re-Certification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ea typeface="Segoe UI" panose="020B0502040204020203" pitchFamily="34" charset="0"/>
                <a:cs typeface="Segoe UI" panose="020B0502040204020203" pitchFamily="34" charset="0"/>
              </a:rPr>
              <a:t>Streamlining Techniques will be used for Proposal Preparation and Evaluation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4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*All concepts, dates, and figures introduced here are notional and are subject to change.  </a:t>
            </a:r>
            <a:endParaRPr lang="en-US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0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0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8" name="5-Point Star 7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0" y="5270553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0374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Timeline (Estimated)</a:t>
            </a:r>
            <a:endParaRPr lang="en-US" b="1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514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Solicitation Release</a:t>
            </a:r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: 	Mid </a:t>
            </a:r>
            <a:r>
              <a:rPr lang="en-US" sz="2400" dirty="0" smtClean="0"/>
              <a:t>December </a:t>
            </a:r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2016</a:t>
            </a:r>
          </a:p>
          <a:p>
            <a:endParaRPr lang="en-US" sz="24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400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Proposals Due: </a:t>
            </a:r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		Mid January 2017</a:t>
            </a:r>
          </a:p>
          <a:p>
            <a:endParaRPr lang="en-US" sz="24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400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Award Date: </a:t>
            </a:r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		Mid March 2017</a:t>
            </a:r>
            <a:endParaRPr lang="en-US" sz="2400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On/Off Ramping</a:t>
            </a:r>
            <a:endParaRPr lang="en-US" b="1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Off Ramping</a:t>
            </a:r>
          </a:p>
          <a:p>
            <a:pPr lvl="1"/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A contractor may be off ramped if it outgrows the SDVOSB size status.</a:t>
            </a:r>
          </a:p>
          <a:p>
            <a:pPr lvl="1"/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A contractor may be off ramped if it does not propose on task orders.</a:t>
            </a:r>
          </a:p>
          <a:p>
            <a:endParaRPr lang="en-US" sz="1400" b="1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b="1" dirty="0" smtClean="0">
                <a:ea typeface="Segoe UI" panose="020B0502040204020203" pitchFamily="34" charset="0"/>
                <a:cs typeface="Segoe UI" panose="020B0502040204020203" pitchFamily="34" charset="0"/>
              </a:rPr>
              <a:t>On Ramping</a:t>
            </a:r>
          </a:p>
          <a:p>
            <a:pPr lvl="1"/>
            <a:r>
              <a:rPr lang="en-US" sz="2400" dirty="0" smtClean="0">
                <a:ea typeface="Segoe UI" panose="020B0502040204020203" pitchFamily="34" charset="0"/>
                <a:cs typeface="Segoe UI" panose="020B0502040204020203" pitchFamily="34" charset="0"/>
              </a:rPr>
              <a:t>Contractors may be on ramped if a determination is made that additional competition would be beneficial to the Government.  </a:t>
            </a:r>
            <a:endParaRPr lang="en-US" sz="2400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Service Group </a:t>
            </a:r>
            <a:r>
              <a:rPr lang="en-US" sz="1800" b="1" dirty="0"/>
              <a:t>1 – </a:t>
            </a:r>
            <a:r>
              <a:rPr lang="en-US" sz="1800" b="1" dirty="0" smtClean="0"/>
              <a:t>Oversight</a:t>
            </a:r>
          </a:p>
          <a:p>
            <a:pPr lvl="1"/>
            <a:r>
              <a:rPr lang="en-US" sz="1400" dirty="0"/>
              <a:t>Program and Project </a:t>
            </a:r>
            <a:r>
              <a:rPr lang="en-US" sz="1400" dirty="0" smtClean="0"/>
              <a:t>Management</a:t>
            </a:r>
          </a:p>
          <a:p>
            <a:pPr lvl="1"/>
            <a:r>
              <a:rPr lang="en-US" sz="1400" dirty="0"/>
              <a:t>Strategic Planning</a:t>
            </a:r>
          </a:p>
          <a:p>
            <a:pPr lvl="1"/>
            <a:r>
              <a:rPr lang="en-US" sz="1400" dirty="0"/>
              <a:t>Performance </a:t>
            </a:r>
            <a:r>
              <a:rPr lang="en-US" sz="1400" dirty="0" smtClean="0"/>
              <a:t>Measurement</a:t>
            </a:r>
          </a:p>
          <a:p>
            <a:r>
              <a:rPr lang="en-US" sz="1800" b="1" dirty="0" smtClean="0"/>
              <a:t>Service Group </a:t>
            </a:r>
            <a:r>
              <a:rPr lang="en-US" sz="1800" b="1" dirty="0"/>
              <a:t>2 – </a:t>
            </a:r>
            <a:r>
              <a:rPr lang="en-US" sz="1800" b="1" dirty="0" smtClean="0"/>
              <a:t>Improvement</a:t>
            </a:r>
          </a:p>
          <a:p>
            <a:pPr lvl="1"/>
            <a:r>
              <a:rPr lang="en-US" sz="1400" dirty="0" smtClean="0"/>
              <a:t>Business </a:t>
            </a:r>
            <a:r>
              <a:rPr lang="en-US" sz="1400" dirty="0"/>
              <a:t>Process Reengineering, Improvement and </a:t>
            </a:r>
            <a:r>
              <a:rPr lang="en-US" sz="1400" dirty="0" smtClean="0"/>
              <a:t>Management</a:t>
            </a:r>
          </a:p>
          <a:p>
            <a:pPr lvl="1"/>
            <a:r>
              <a:rPr lang="en-US" sz="1400" dirty="0"/>
              <a:t>Change Management and Transition</a:t>
            </a:r>
          </a:p>
          <a:p>
            <a:pPr lvl="1"/>
            <a:r>
              <a:rPr lang="en-US" sz="1400" dirty="0"/>
              <a:t>Quality </a:t>
            </a:r>
            <a:r>
              <a:rPr lang="en-US" sz="1400" dirty="0" smtClean="0"/>
              <a:t>Measurement</a:t>
            </a:r>
          </a:p>
          <a:p>
            <a:pPr lvl="1"/>
            <a:r>
              <a:rPr lang="en-US" sz="1400" dirty="0"/>
              <a:t>Data </a:t>
            </a:r>
            <a:r>
              <a:rPr lang="en-US" sz="1400" dirty="0" smtClean="0"/>
              <a:t>Governance</a:t>
            </a:r>
          </a:p>
          <a:p>
            <a:r>
              <a:rPr lang="en-US" sz="1800" b="1" dirty="0" smtClean="0"/>
              <a:t>Service </a:t>
            </a:r>
            <a:r>
              <a:rPr lang="en-US" sz="1800" b="1" dirty="0"/>
              <a:t>Group 3 – Analyses</a:t>
            </a:r>
          </a:p>
          <a:p>
            <a:pPr lvl="1"/>
            <a:r>
              <a:rPr lang="en-US" sz="1400" dirty="0"/>
              <a:t>Studies/Surveys</a:t>
            </a:r>
          </a:p>
          <a:p>
            <a:pPr lvl="1"/>
            <a:r>
              <a:rPr lang="en-US" sz="1400" dirty="0"/>
              <a:t>Statistical and Actuarial Analysis</a:t>
            </a:r>
          </a:p>
          <a:p>
            <a:pPr lvl="1"/>
            <a:r>
              <a:rPr lang="en-US" sz="1400" dirty="0"/>
              <a:t>Management Analysis</a:t>
            </a:r>
          </a:p>
          <a:p>
            <a:pPr lvl="1"/>
            <a:r>
              <a:rPr lang="en-US" sz="1400" dirty="0" smtClean="0"/>
              <a:t>Records Information Management </a:t>
            </a:r>
            <a:endParaRPr lang="en-US" sz="1400" dirty="0"/>
          </a:p>
          <a:p>
            <a:pPr lvl="1"/>
            <a:r>
              <a:rPr lang="en-US" sz="1400" dirty="0"/>
              <a:t>Financial and Business Performance </a:t>
            </a:r>
            <a:r>
              <a:rPr lang="en-US" sz="1400" dirty="0" smtClean="0"/>
              <a:t>Auditing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1037" y="363805"/>
            <a:ext cx="7886700" cy="1325563"/>
          </a:xfrm>
        </p:spPr>
        <p:txBody>
          <a:bodyPr/>
          <a:lstStyle/>
          <a:p>
            <a:pPr algn="r"/>
            <a:r>
              <a:rPr lang="en-US" b="1" dirty="0"/>
              <a:t>Anticipated Service Groups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8" name="5-Point Star 7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82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41" y="363805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Anticipated Service Groups</a:t>
            </a:r>
            <a:endParaRPr lang="en-US" b="1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1" dirty="0"/>
              <a:t>Service Group 4 – Training</a:t>
            </a:r>
          </a:p>
          <a:p>
            <a:pPr lvl="1"/>
            <a:r>
              <a:rPr lang="en-US" sz="1400" dirty="0"/>
              <a:t>Training Development</a:t>
            </a:r>
          </a:p>
          <a:p>
            <a:pPr lvl="1"/>
            <a:r>
              <a:rPr lang="en-US" sz="1400" dirty="0"/>
              <a:t>Training Delivery</a:t>
            </a:r>
            <a:endParaRPr lang="en-US" sz="1800" dirty="0"/>
          </a:p>
          <a:p>
            <a:r>
              <a:rPr lang="en-US" sz="1800" b="1" dirty="0" smtClean="0"/>
              <a:t>Service Group 5 – Outreach</a:t>
            </a:r>
          </a:p>
          <a:p>
            <a:pPr lvl="1"/>
            <a:r>
              <a:rPr lang="en-US" sz="1400" dirty="0" smtClean="0"/>
              <a:t>Advertising Services</a:t>
            </a:r>
          </a:p>
          <a:p>
            <a:pPr lvl="1"/>
            <a:r>
              <a:rPr lang="en-US" sz="1400" dirty="0" smtClean="0"/>
              <a:t>Media Buying</a:t>
            </a:r>
          </a:p>
          <a:p>
            <a:pPr lvl="1"/>
            <a:r>
              <a:rPr lang="en-US" sz="1400" dirty="0" smtClean="0"/>
              <a:t>Public Relations Services/Outreach</a:t>
            </a:r>
          </a:p>
          <a:p>
            <a:pPr lvl="1"/>
            <a:r>
              <a:rPr lang="en-US" sz="1400" dirty="0" smtClean="0"/>
              <a:t>Conference, Events, and Tradeshow Planning Services</a:t>
            </a:r>
          </a:p>
          <a:p>
            <a:pPr lvl="1"/>
            <a:r>
              <a:rPr lang="en-US" sz="1400" dirty="0" smtClean="0"/>
              <a:t>Promotional Materials</a:t>
            </a:r>
          </a:p>
          <a:p>
            <a:pPr lvl="1"/>
            <a:r>
              <a:rPr lang="en-US" sz="1400" dirty="0" smtClean="0"/>
              <a:t>Video/Film Production</a:t>
            </a:r>
          </a:p>
          <a:p>
            <a:pPr lvl="1"/>
            <a:r>
              <a:rPr lang="en-US" sz="1400" dirty="0" smtClean="0"/>
              <a:t>Graphics Design</a:t>
            </a:r>
          </a:p>
          <a:p>
            <a:r>
              <a:rPr lang="en-US" sz="1800" b="1" dirty="0" smtClean="0"/>
              <a:t>Service </a:t>
            </a:r>
            <a:r>
              <a:rPr lang="en-US" sz="1800" b="1" dirty="0"/>
              <a:t>Group 6 – Supply Chain</a:t>
            </a:r>
          </a:p>
          <a:p>
            <a:pPr lvl="1"/>
            <a:r>
              <a:rPr lang="en-US" sz="1400" dirty="0"/>
              <a:t>Supply Chain Analysis</a:t>
            </a:r>
          </a:p>
          <a:p>
            <a:pPr lvl="1"/>
            <a:r>
              <a:rPr lang="en-US" sz="1400" dirty="0"/>
              <a:t>Supply Chain Management </a:t>
            </a:r>
          </a:p>
          <a:p>
            <a:pPr lvl="1"/>
            <a:r>
              <a:rPr lang="en-US" sz="1400" dirty="0"/>
              <a:t>Supply Chain Planning</a:t>
            </a:r>
          </a:p>
          <a:p>
            <a:pPr lvl="1"/>
            <a:r>
              <a:rPr lang="en-US" sz="1400" dirty="0" smtClean="0"/>
              <a:t>Inventory </a:t>
            </a:r>
            <a:r>
              <a:rPr lang="en-US" sz="1400" dirty="0"/>
              <a:t>Management and Operation</a:t>
            </a:r>
          </a:p>
          <a:p>
            <a:pPr lvl="1"/>
            <a:r>
              <a:rPr lang="en-US" sz="1400" dirty="0"/>
              <a:t>Supply Chain </a:t>
            </a:r>
            <a:r>
              <a:rPr lang="en-US" sz="1400" dirty="0" smtClean="0"/>
              <a:t>Optimization</a:t>
            </a:r>
            <a:endParaRPr lang="en-US" sz="14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en-US" sz="1400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/>
              <a:t>Anticipated Service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290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Service Group 7 </a:t>
            </a:r>
            <a:r>
              <a:rPr lang="en-US" sz="1800" b="1" dirty="0"/>
              <a:t>– </a:t>
            </a:r>
            <a:r>
              <a:rPr lang="en-US" sz="1800" b="1" dirty="0" smtClean="0"/>
              <a:t>Human Resources and Staffing</a:t>
            </a:r>
          </a:p>
          <a:p>
            <a:pPr lvl="1"/>
            <a:r>
              <a:rPr lang="en-US" sz="1400" dirty="0" smtClean="0"/>
              <a:t>Position Description Development</a:t>
            </a:r>
            <a:endParaRPr lang="en-US" sz="1400" dirty="0"/>
          </a:p>
          <a:p>
            <a:pPr lvl="1"/>
            <a:r>
              <a:rPr lang="en-US" sz="1400" dirty="0" smtClean="0"/>
              <a:t>Personnel Transaction Support</a:t>
            </a:r>
            <a:endParaRPr lang="en-US" sz="1400" dirty="0"/>
          </a:p>
          <a:p>
            <a:pPr lvl="1"/>
            <a:r>
              <a:rPr lang="en-US" sz="1400" dirty="0" smtClean="0"/>
              <a:t>Manpower Surveys</a:t>
            </a:r>
            <a:endParaRPr lang="en-US" sz="1400" dirty="0"/>
          </a:p>
          <a:p>
            <a:pPr lvl="1"/>
            <a:r>
              <a:rPr lang="en-US" sz="1400" dirty="0" smtClean="0"/>
              <a:t>Collective Bargaining Analysis and Assessments</a:t>
            </a:r>
            <a:endParaRPr lang="en-US" sz="1400" dirty="0"/>
          </a:p>
          <a:p>
            <a:pPr lvl="1"/>
            <a:endParaRPr lang="en-US" sz="1600" b="1" dirty="0"/>
          </a:p>
          <a:p>
            <a:pPr lvl="1"/>
            <a:endParaRPr lang="en-US" sz="1600" b="1" dirty="0"/>
          </a:p>
          <a:p>
            <a:pPr lvl="1"/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93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 smtClean="0"/>
              <a:t>Evaluation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VetBiz</a:t>
            </a:r>
            <a:r>
              <a:rPr lang="en-US" sz="2800" b="1" dirty="0" smtClean="0"/>
              <a:t> Verified</a:t>
            </a:r>
          </a:p>
          <a:p>
            <a:pPr marL="457200" lvl="1" indent="0">
              <a:buNone/>
            </a:pPr>
            <a:r>
              <a:rPr lang="en-US" sz="2000" dirty="0" smtClean="0"/>
              <a:t>SDVOSBs that are not </a:t>
            </a:r>
            <a:r>
              <a:rPr lang="en-US" sz="2000" dirty="0"/>
              <a:t>verified </a:t>
            </a:r>
            <a:r>
              <a:rPr lang="en-US" sz="2000" dirty="0" smtClean="0"/>
              <a:t>in </a:t>
            </a:r>
            <a:r>
              <a:rPr lang="en-US" sz="2000" dirty="0" err="1" smtClean="0"/>
              <a:t>VetBiz</a:t>
            </a:r>
            <a:r>
              <a:rPr lang="en-US" sz="2000" dirty="0" smtClean="0"/>
              <a:t> </a:t>
            </a:r>
            <a:r>
              <a:rPr lang="en-US" sz="2000" u="sng" dirty="0" smtClean="0"/>
              <a:t>at time of proposal submission</a:t>
            </a:r>
            <a:r>
              <a:rPr lang="en-US" sz="2000" dirty="0" smtClean="0"/>
              <a:t> will be excluded from consideration </a:t>
            </a:r>
            <a:r>
              <a:rPr lang="en-US" sz="2000" dirty="0"/>
              <a:t>immediately </a:t>
            </a:r>
            <a:r>
              <a:rPr lang="en-US" sz="2000" dirty="0" smtClean="0"/>
              <a:t>(Per VAAR </a:t>
            </a:r>
            <a:r>
              <a:rPr lang="en-US" sz="2000" dirty="0"/>
              <a:t>819.7003 </a:t>
            </a:r>
            <a:r>
              <a:rPr lang="en-US" sz="2000" dirty="0" smtClean="0"/>
              <a:t>Eligibility)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/>
              <a:t>NAICS in </a:t>
            </a:r>
            <a:r>
              <a:rPr lang="en-US" b="1" dirty="0" smtClean="0"/>
              <a:t>SAM.gov</a:t>
            </a:r>
          </a:p>
          <a:p>
            <a:pPr marL="400050" lvl="2" indent="0">
              <a:buNone/>
            </a:pPr>
            <a:r>
              <a:rPr lang="en-US" sz="2000" dirty="0" smtClean="0"/>
              <a:t>SDVOSBs </a:t>
            </a:r>
            <a:r>
              <a:rPr lang="en-US" sz="2000" dirty="0"/>
              <a:t>that do not have the required NAICS code in SAM (System for Award Management) will be excluded from consideration immediately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/>
              <a:t>Proposal in All Task Areas</a:t>
            </a:r>
          </a:p>
          <a:p>
            <a:pPr marL="400050" lvl="2" indent="0">
              <a:buNone/>
            </a:pPr>
            <a:r>
              <a:rPr lang="en-US" sz="2000" dirty="0" smtClean="0"/>
              <a:t>SDVOSBs that do not propose on all task areas within a Service Group will be </a:t>
            </a:r>
            <a:r>
              <a:rPr lang="en-US" sz="2000" dirty="0"/>
              <a:t>excluded from consideration </a:t>
            </a:r>
            <a:r>
              <a:rPr lang="en-US" sz="2000" dirty="0" smtClean="0"/>
              <a:t>immediately.</a:t>
            </a:r>
            <a:endParaRPr lang="en-US" sz="2000" dirty="0"/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7D86-61B5-4179-B3E3-C7471369E9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2124299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F4E79"/>
                </a:solidFill>
                <a:latin typeface="Book Antiqua" panose="02040602050305030304" pitchFamily="18" charset="0"/>
              </a:rPr>
              <a:t>STRATEGIC</a:t>
            </a:r>
          </a:p>
          <a:p>
            <a:pPr algn="ctr"/>
            <a:r>
              <a:rPr lang="en-US" sz="1100" spc="300" dirty="0">
                <a:solidFill>
                  <a:srgbClr val="1F4E79"/>
                </a:solidFill>
              </a:rPr>
              <a:t>ACQUISITION CENTER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81200" y="152400"/>
            <a:ext cx="555211" cy="471930"/>
            <a:chOff x="6777323" y="697312"/>
            <a:chExt cx="1125329" cy="1017858"/>
          </a:xfrm>
        </p:grpSpPr>
        <p:sp>
          <p:nvSpPr>
            <p:cNvPr id="7" name="5-Point Star 6"/>
            <p:cNvSpPr/>
            <p:nvPr/>
          </p:nvSpPr>
          <p:spPr>
            <a:xfrm>
              <a:off x="7262572" y="697312"/>
              <a:ext cx="640080" cy="64008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777323" y="990577"/>
              <a:ext cx="457200" cy="457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278868" y="1440850"/>
              <a:ext cx="274320" cy="27432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8926" y="785853"/>
            <a:ext cx="17166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" y="1219200"/>
            <a:ext cx="830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12977" r="72737" b="34638"/>
          <a:stretch/>
        </p:blipFill>
        <p:spPr>
          <a:xfrm>
            <a:off x="7751321" y="5270554"/>
            <a:ext cx="1277755" cy="108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42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728</Words>
  <Application>Microsoft Office PowerPoint</Application>
  <PresentationFormat>On-screen Show (4:3)</PresentationFormat>
  <Paragraphs>161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Background</vt:lpstr>
      <vt:lpstr>Timeline (Estimated)</vt:lpstr>
      <vt:lpstr>On/Off Ramping</vt:lpstr>
      <vt:lpstr>Anticipated Service Groups</vt:lpstr>
      <vt:lpstr>Anticipated Service Groups</vt:lpstr>
      <vt:lpstr>Anticipated Service Groups</vt:lpstr>
      <vt:lpstr>Evaluation Information</vt:lpstr>
      <vt:lpstr>Evaluation Information</vt:lpstr>
      <vt:lpstr>Teaming and Subcontracting  Proposal Requirements</vt:lpstr>
      <vt:lpstr>Streamlining</vt:lpstr>
      <vt:lpstr>Streamlining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Christy</dc:creator>
  <cp:lastModifiedBy>Department of Veterans Affairs</cp:lastModifiedBy>
  <cp:revision>75</cp:revision>
  <cp:lastPrinted>2016-03-20T19:40:30Z</cp:lastPrinted>
  <dcterms:created xsi:type="dcterms:W3CDTF">2016-03-20T14:39:49Z</dcterms:created>
  <dcterms:modified xsi:type="dcterms:W3CDTF">2016-12-05T19:15:20Z</dcterms:modified>
</cp:coreProperties>
</file>