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1"/>
  </p:notesMasterIdLst>
  <p:sldIdLst>
    <p:sldId id="348" r:id="rId2"/>
    <p:sldId id="352" r:id="rId3"/>
    <p:sldId id="357" r:id="rId4"/>
    <p:sldId id="353" r:id="rId5"/>
    <p:sldId id="358" r:id="rId6"/>
    <p:sldId id="359" r:id="rId7"/>
    <p:sldId id="356" r:id="rId8"/>
    <p:sldId id="360" r:id="rId9"/>
    <p:sldId id="350"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86316" autoAdjust="0"/>
  </p:normalViewPr>
  <p:slideViewPr>
    <p:cSldViewPr>
      <p:cViewPr>
        <p:scale>
          <a:sx n="80" d="100"/>
          <a:sy n="80" d="100"/>
        </p:scale>
        <p:origin x="-126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37BC2C8B-EB4D-44A9-AEE6-E7988287F458}" type="datetimeFigureOut">
              <a:rPr lang="en-US"/>
              <a:pPr>
                <a:defRPr/>
              </a:pPr>
              <a:t>10/17/2014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7114AF9B-7962-49D5-A87A-6A24C8E4970A}" type="slidenum">
              <a:rPr lang="en-US"/>
              <a:pPr>
                <a:defRPr/>
              </a:pPr>
              <a:t>‹#›</a:t>
            </a:fld>
            <a:endParaRPr lang="en-US" dirty="0"/>
          </a:p>
        </p:txBody>
      </p:sp>
    </p:spTree>
    <p:extLst>
      <p:ext uri="{BB962C8B-B14F-4D97-AF65-F5344CB8AC3E}">
        <p14:creationId xmlns:p14="http://schemas.microsoft.com/office/powerpoint/2010/main" val="4064834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dirty="0" smtClean="0"/>
              <a:t>***Information was acquired using analysis of the top items per BOC identified PEOs based on the purchase order count from VHA facilities on Med PDB***</a:t>
            </a:r>
          </a:p>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smtClean="0"/>
              <a:t>***Information was acquired using analysis of the top items per BOC identified PEOs based on the purchase order count from the facilities on Med PDB***</a:t>
            </a:r>
          </a:p>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500674-D9AB-40CE-A349-3C1155572D61}" type="datetime1">
              <a:rPr lang="en-US"/>
              <a:pPr>
                <a:defRPr/>
              </a:pPr>
              <a:t>10/17/2014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DC36DA49-4755-4916-B5E1-FC267C97E93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9444D1-9735-4F58-B47F-BB3AAF2053E3}" type="datetime1">
              <a:rPr lang="en-US"/>
              <a:pPr>
                <a:defRPr/>
              </a:pPr>
              <a:t>10/17/2014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4CF15AB5-FCE9-4E5C-BC3F-CA2CD493ECA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14DB3F-5C04-4BD3-A693-F76D8915EED3}" type="datetime1">
              <a:rPr lang="en-US"/>
              <a:pPr>
                <a:defRPr/>
              </a:pPr>
              <a:t>10/17/2014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0E88D3-9A6B-4A91-A8AC-2F78ECFE7E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3400" baseline="0">
                <a:solidFill>
                  <a:schemeClr val="tx2">
                    <a:lumMod val="75000"/>
                  </a:schemeClr>
                </a:solidFill>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087C6-E3E1-45F7-AE8A-768F58A89E1C}" type="datetime1">
              <a:rPr lang="en-US"/>
              <a:pPr>
                <a:defRPr/>
              </a:pPr>
              <a:t>10/17/2014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95C7219A-98DC-42BA-A12A-12E75342F36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73FAD-28C1-44E0-A2A3-7F5291E01A15}" type="datetime1">
              <a:rPr lang="en-US"/>
              <a:pPr>
                <a:defRPr/>
              </a:pPr>
              <a:t>10/17/2014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E927E1-E70B-4FF6-8D14-9CDF880EF3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BBA631-2D1C-412A-90CF-DA8FF8F0A1D1}" type="datetime1">
              <a:rPr lang="en-US"/>
              <a:pPr>
                <a:defRPr/>
              </a:pPr>
              <a:t>10/17/2014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E6D4249C-4FDD-4D4C-843B-EA2AA78452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7C25B7-EBCC-4148-860D-2199BC421909}" type="datetime1">
              <a:rPr lang="en-US"/>
              <a:pPr>
                <a:defRPr/>
              </a:pPr>
              <a:t>10/17/2014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2</a:t>
            </a:r>
          </a:p>
        </p:txBody>
      </p:sp>
      <p:sp>
        <p:nvSpPr>
          <p:cNvPr id="9" name="Slide Number Placeholder 5"/>
          <p:cNvSpPr>
            <a:spLocks noGrp="1"/>
          </p:cNvSpPr>
          <p:nvPr>
            <p:ph type="sldNum" sz="quarter" idx="12"/>
          </p:nvPr>
        </p:nvSpPr>
        <p:spPr/>
        <p:txBody>
          <a:bodyPr/>
          <a:lstStyle>
            <a:lvl1pPr>
              <a:defRPr/>
            </a:lvl1pPr>
          </a:lstStyle>
          <a:p>
            <a:pPr>
              <a:defRPr/>
            </a:pPr>
            <a:fld id="{13ADFDB6-263A-4A06-97D7-F306EC55A8B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C646A0-78FE-424E-8F25-63FF48B86FD8}" type="datetime1">
              <a:rPr lang="en-US"/>
              <a:pPr>
                <a:defRPr/>
              </a:pPr>
              <a:t>10/17/2014</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2</a:t>
            </a:r>
          </a:p>
        </p:txBody>
      </p:sp>
      <p:sp>
        <p:nvSpPr>
          <p:cNvPr id="5" name="Slide Number Placeholder 5"/>
          <p:cNvSpPr>
            <a:spLocks noGrp="1"/>
          </p:cNvSpPr>
          <p:nvPr>
            <p:ph type="sldNum" sz="quarter" idx="12"/>
          </p:nvPr>
        </p:nvSpPr>
        <p:spPr/>
        <p:txBody>
          <a:bodyPr/>
          <a:lstStyle>
            <a:lvl1pPr>
              <a:defRPr/>
            </a:lvl1pPr>
          </a:lstStyle>
          <a:p>
            <a:pPr>
              <a:defRPr/>
            </a:pPr>
            <a:fld id="{032352A2-FA36-4198-B8DB-B5FE725F79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36426A-EDC3-464E-8B27-8484C5ABD7CA}" type="datetime1">
              <a:rPr lang="en-US"/>
              <a:pPr>
                <a:defRPr/>
              </a:pPr>
              <a:t>10/17/2014</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2</a:t>
            </a:r>
          </a:p>
        </p:txBody>
      </p:sp>
      <p:sp>
        <p:nvSpPr>
          <p:cNvPr id="4" name="Slide Number Placeholder 5"/>
          <p:cNvSpPr>
            <a:spLocks noGrp="1"/>
          </p:cNvSpPr>
          <p:nvPr>
            <p:ph type="sldNum" sz="quarter" idx="12"/>
          </p:nvPr>
        </p:nvSpPr>
        <p:spPr/>
        <p:txBody>
          <a:bodyPr/>
          <a:lstStyle>
            <a:lvl1pPr>
              <a:defRPr/>
            </a:lvl1pPr>
          </a:lstStyle>
          <a:p>
            <a:pPr>
              <a:defRPr/>
            </a:pPr>
            <a:fld id="{2FD29990-F38A-4F12-846F-97009A35C65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12E471-C036-4F0E-A894-A1B857C4B00F}" type="datetime1">
              <a:rPr lang="en-US"/>
              <a:pPr>
                <a:defRPr/>
              </a:pPr>
              <a:t>10/17/2014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13CEDB9E-1C79-412E-8604-7BAB00BD5E8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2209D-1017-4BAF-8E1D-0312A7E7DD96}" type="datetime1">
              <a:rPr lang="en-US"/>
              <a:pPr>
                <a:defRPr/>
              </a:pPr>
              <a:t>10/17/2014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470BB18A-2ED6-4A90-931E-559DE6819C1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CEAAF69-7742-46E9-83F9-707CEEC8477B}" type="datetime1">
              <a:rPr lang="en-US"/>
              <a:pPr>
                <a:defRPr/>
              </a:pPr>
              <a:t>10/17/2014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88F2EB6-022A-4D82-89CB-F7201A79F3C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Lloyd.schackelford@va.gov" TargetMode="External"/><Relationship Id="rId5" Type="http://schemas.openxmlformats.org/officeDocument/2006/relationships/hyperlink" Target="mailto:Carl.gardner@va.gov" TargetMode="External"/><Relationship Id="rId4" Type="http://schemas.openxmlformats.org/officeDocument/2006/relationships/hyperlink" Target="mailto:David.elizalde@va.gov"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1981200"/>
            <a:ext cx="7772400" cy="1470025"/>
          </a:xfrm>
        </p:spPr>
        <p:txBody>
          <a:bodyPr/>
          <a:lstStyle/>
          <a:p>
            <a:pPr eaLnBrk="1" hangingPunct="1"/>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chemeClr val="tx2">
                    <a:lumMod val="75000"/>
                  </a:schemeClr>
                </a:solidFill>
                <a:latin typeface="Arial Black" pitchFamily="34" charset="0"/>
              </a:rPr>
              <a:t>Advanced Planning </a:t>
            </a:r>
            <a:br>
              <a:rPr lang="en-US"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Brief to Industry (APBI)</a:t>
            </a:r>
            <a:br>
              <a:rPr lang="en-US"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
            </a:r>
            <a:br>
              <a:rPr lang="en-US" dirty="0" smtClean="0">
                <a:solidFill>
                  <a:schemeClr val="tx2">
                    <a:lumMod val="75000"/>
                  </a:schemeClr>
                </a:solidFill>
                <a:latin typeface="Arial Black" pitchFamily="34" charset="0"/>
              </a:rPr>
            </a:br>
            <a:endParaRPr lang="en-US" dirty="0" smtClean="0"/>
          </a:p>
        </p:txBody>
      </p:sp>
      <p:pic>
        <p:nvPicPr>
          <p:cNvPr id="3076" name="Picture 2"/>
          <p:cNvPicPr>
            <a:picLocks noChangeAspect="1" noChangeArrowheads="1"/>
          </p:cNvPicPr>
          <p:nvPr/>
        </p:nvPicPr>
        <p:blipFill>
          <a:blip r:embed="rId2" cstate="print"/>
          <a:srcRect/>
          <a:stretch>
            <a:fillRect/>
          </a:stretch>
        </p:blipFill>
        <p:spPr bwMode="auto">
          <a:xfrm>
            <a:off x="228600" y="228600"/>
            <a:ext cx="86741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sz="2800" dirty="0">
                <a:solidFill>
                  <a:srgbClr val="1F497D">
                    <a:lumMod val="75000"/>
                  </a:srgbClr>
                </a:solidFill>
              </a:rPr>
              <a:t>VHA Procurement &amp; Logistics Office Program Executive Office (PEO)</a:t>
            </a:r>
            <a:endParaRPr lang="en-US" dirty="0"/>
          </a:p>
        </p:txBody>
      </p:sp>
      <p:sp>
        <p:nvSpPr>
          <p:cNvPr id="11" name="Content Placeholder 10"/>
          <p:cNvSpPr>
            <a:spLocks noGrp="1"/>
          </p:cNvSpPr>
          <p:nvPr>
            <p:ph idx="1"/>
          </p:nvPr>
        </p:nvSpPr>
        <p:spPr/>
        <p:txBody>
          <a:bodyPr/>
          <a:lstStyle/>
          <a:p>
            <a:pPr algn="ctr">
              <a:spcBef>
                <a:spcPts val="0"/>
              </a:spcBef>
              <a:buNone/>
            </a:pPr>
            <a:endParaRPr lang="en-US" dirty="0" smtClean="0"/>
          </a:p>
          <a:p>
            <a:pPr algn="ctr">
              <a:spcBef>
                <a:spcPts val="0"/>
              </a:spcBef>
              <a:buNone/>
            </a:pPr>
            <a:endParaRPr lang="en-US" dirty="0"/>
          </a:p>
          <a:p>
            <a:pPr algn="ctr">
              <a:spcBef>
                <a:spcPts val="0"/>
              </a:spcBef>
              <a:buNone/>
            </a:pPr>
            <a:r>
              <a:rPr lang="en-US" sz="4000" b="1" dirty="0" smtClean="0"/>
              <a:t>David A. </a:t>
            </a:r>
            <a:r>
              <a:rPr lang="en-US" sz="4000" b="1" dirty="0" err="1" smtClean="0"/>
              <a:t>Elizalde</a:t>
            </a:r>
            <a:r>
              <a:rPr lang="en-US" sz="4000" b="1" dirty="0" smtClean="0"/>
              <a:t>, (SES) </a:t>
            </a:r>
          </a:p>
          <a:p>
            <a:pPr algn="ctr">
              <a:spcBef>
                <a:spcPts val="0"/>
              </a:spcBef>
              <a:buNone/>
            </a:pPr>
            <a:endParaRPr lang="en-US" sz="4000" b="1" dirty="0" smtClean="0"/>
          </a:p>
          <a:p>
            <a:pPr algn="ctr">
              <a:spcBef>
                <a:spcPts val="0"/>
              </a:spcBef>
              <a:buNone/>
            </a:pPr>
            <a:r>
              <a:rPr lang="en-US" sz="4000" b="1" dirty="0" smtClean="0"/>
              <a:t>Deputy Chief Logistics Officer</a:t>
            </a:r>
          </a:p>
          <a:p>
            <a:pPr marL="457200" lvl="1" indent="0" algn="ctr">
              <a:spcBef>
                <a:spcPts val="0"/>
              </a:spcBef>
              <a:buNone/>
            </a:pPr>
            <a:r>
              <a:rPr lang="en-US" sz="4000" b="1" dirty="0" smtClean="0"/>
              <a:t>VHA Procurement &amp; Logistics Office </a:t>
            </a:r>
          </a:p>
          <a:p>
            <a:pPr marL="457200" lvl="1" indent="0" algn="ctr">
              <a:spcBef>
                <a:spcPts val="0"/>
              </a:spcBef>
              <a:buNone/>
            </a:pPr>
            <a:r>
              <a:rPr lang="en-US" sz="4000" b="1" dirty="0" smtClean="0"/>
              <a:t>Program Executive Office</a:t>
            </a:r>
          </a:p>
          <a:p>
            <a:pPr marL="457200" lvl="1" indent="0" algn="ctr">
              <a:lnSpc>
                <a:spcPct val="200000"/>
              </a:lnSpc>
              <a:spcBef>
                <a:spcPts val="0"/>
              </a:spcBef>
              <a:buNone/>
            </a:pPr>
            <a:endParaRPr lang="en-US" sz="4000" dirty="0"/>
          </a:p>
        </p:txBody>
      </p:sp>
    </p:spTree>
    <p:extLst>
      <p:ext uri="{BB962C8B-B14F-4D97-AF65-F5344CB8AC3E}">
        <p14:creationId xmlns:p14="http://schemas.microsoft.com/office/powerpoint/2010/main" val="3327752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sz="2800" dirty="0"/>
              <a:t>VHA Procurement &amp; Logistics Office Program Executive Office (</a:t>
            </a:r>
            <a:r>
              <a:rPr lang="en-US" sz="2800" dirty="0" smtClean="0"/>
              <a:t>PEO)</a:t>
            </a:r>
            <a:endParaRPr lang="en-US" sz="2800" dirty="0"/>
          </a:p>
        </p:txBody>
      </p:sp>
      <p:sp>
        <p:nvSpPr>
          <p:cNvPr id="11" name="Content Placeholder 10"/>
          <p:cNvSpPr>
            <a:spLocks noGrp="1"/>
          </p:cNvSpPr>
          <p:nvPr>
            <p:ph idx="1"/>
          </p:nvPr>
        </p:nvSpPr>
        <p:spPr/>
        <p:txBody>
          <a:bodyPr/>
          <a:lstStyle/>
          <a:p>
            <a:pPr marL="0" lvl="0" indent="0" eaLnBrk="1" fontAlgn="auto" hangingPunct="1">
              <a:spcAft>
                <a:spcPts val="0"/>
              </a:spcAft>
              <a:buNone/>
            </a:pPr>
            <a:r>
              <a:rPr lang="en-US" dirty="0" smtClean="0">
                <a:solidFill>
                  <a:prstClr val="black"/>
                </a:solidFill>
              </a:rPr>
              <a:t>PEO Mission</a:t>
            </a:r>
          </a:p>
          <a:p>
            <a:pPr marL="0" lvl="0" indent="0" eaLnBrk="1" fontAlgn="auto" hangingPunct="1">
              <a:spcAft>
                <a:spcPts val="0"/>
              </a:spcAft>
              <a:buNone/>
            </a:pPr>
            <a:r>
              <a:rPr lang="en-US" dirty="0" smtClean="0">
                <a:solidFill>
                  <a:prstClr val="black"/>
                </a:solidFill>
              </a:rPr>
              <a:t>Develop</a:t>
            </a:r>
            <a:r>
              <a:rPr lang="en-US" dirty="0">
                <a:solidFill>
                  <a:prstClr val="black"/>
                </a:solidFill>
              </a:rPr>
              <a:t>, implement and oversee national strategic sourcing policies and procedures, to ensure timely delivery of healthcare services to our nation’s Veterans.  Development of measures to procure high quality healthcare products and services in the most cost effective manner. Supports the stewardship of business practices through acquisition, administrative, financial, and clinical efficiencies.</a:t>
            </a:r>
          </a:p>
          <a:p>
            <a:pPr marL="457200" lvl="1" indent="0">
              <a:spcBef>
                <a:spcPts val="0"/>
              </a:spcBef>
              <a:buNone/>
            </a:pPr>
            <a:endParaRPr lang="en-US" sz="3200" dirty="0"/>
          </a:p>
        </p:txBody>
      </p:sp>
    </p:spTree>
    <p:extLst>
      <p:ext uri="{BB962C8B-B14F-4D97-AF65-F5344CB8AC3E}">
        <p14:creationId xmlns:p14="http://schemas.microsoft.com/office/powerpoint/2010/main" val="3931259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4</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sz="2800" dirty="0" smtClean="0"/>
              <a:t>VHA Procurement &amp; Logistics Office Program Executive Office (PEO)</a:t>
            </a:r>
            <a:endParaRPr lang="en-US" sz="2800" dirty="0"/>
          </a:p>
        </p:txBody>
      </p:sp>
      <p:sp>
        <p:nvSpPr>
          <p:cNvPr id="11" name="Content Placeholder 10"/>
          <p:cNvSpPr>
            <a:spLocks noGrp="1"/>
          </p:cNvSpPr>
          <p:nvPr>
            <p:ph idx="1"/>
          </p:nvPr>
        </p:nvSpPr>
        <p:spPr>
          <a:xfrm>
            <a:off x="381000" y="1600200"/>
            <a:ext cx="8305800" cy="4800600"/>
          </a:xfrm>
        </p:spPr>
        <p:txBody>
          <a:bodyPr/>
          <a:lstStyle/>
          <a:p>
            <a:pPr marL="0" indent="0">
              <a:buNone/>
            </a:pPr>
            <a:r>
              <a:rPr lang="en-US" dirty="0" smtClean="0"/>
              <a:t>PEO Goals:</a:t>
            </a:r>
          </a:p>
          <a:p>
            <a:pPr>
              <a:spcBef>
                <a:spcPts val="0"/>
              </a:spcBef>
              <a:buFont typeface="Courier New" panose="02070309020205020404" pitchFamily="49" charset="0"/>
              <a:buChar char="o"/>
            </a:pPr>
            <a:r>
              <a:rPr lang="en-US" dirty="0" smtClean="0"/>
              <a:t>Provide support to VHA Clinical and Administrative Program Offices as it pertains to the purchase of high-quality, cost-effective,</a:t>
            </a:r>
          </a:p>
          <a:p>
            <a:pPr marL="0" indent="0">
              <a:spcBef>
                <a:spcPts val="0"/>
              </a:spcBef>
              <a:buNone/>
            </a:pPr>
            <a:r>
              <a:rPr lang="en-US" dirty="0" smtClean="0"/>
              <a:t>    health care products and equipment</a:t>
            </a:r>
          </a:p>
          <a:p>
            <a:pPr>
              <a:spcBef>
                <a:spcPts val="0"/>
              </a:spcBef>
              <a:buFont typeface="Courier New" panose="02070309020205020404" pitchFamily="49" charset="0"/>
              <a:buChar char="o"/>
            </a:pPr>
            <a:r>
              <a:rPr lang="en-US" dirty="0" smtClean="0"/>
              <a:t>Assist in the development of committed-use national contracts for health care supplies, equipment, and services.</a:t>
            </a:r>
          </a:p>
          <a:p>
            <a:pPr>
              <a:buFont typeface="Courier New" panose="02070309020205020404" pitchFamily="49" charset="0"/>
              <a:buChar char="o"/>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640968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5</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sz="2800" dirty="0" smtClean="0"/>
              <a:t>VHA Procurement &amp; Logistics Office Program Executive Office (PEO)</a:t>
            </a:r>
            <a:endParaRPr lang="en-US" sz="2800" dirty="0"/>
          </a:p>
        </p:txBody>
      </p:sp>
      <p:sp>
        <p:nvSpPr>
          <p:cNvPr id="11" name="Content Placeholder 10"/>
          <p:cNvSpPr>
            <a:spLocks noGrp="1"/>
          </p:cNvSpPr>
          <p:nvPr>
            <p:ph idx="1"/>
          </p:nvPr>
        </p:nvSpPr>
        <p:spPr>
          <a:xfrm>
            <a:off x="381000" y="1600200"/>
            <a:ext cx="8534400" cy="5105400"/>
          </a:xfrm>
        </p:spPr>
        <p:txBody>
          <a:bodyPr/>
          <a:lstStyle/>
          <a:p>
            <a:pPr marL="0" indent="0">
              <a:buNone/>
            </a:pPr>
            <a:r>
              <a:rPr lang="en-US" dirty="0" smtClean="0"/>
              <a:t>PEO Objectives:</a:t>
            </a:r>
          </a:p>
          <a:p>
            <a:pPr>
              <a:buFont typeface="Courier New" panose="02070309020205020404" pitchFamily="49" charset="0"/>
              <a:buChar char="o"/>
            </a:pPr>
            <a:r>
              <a:rPr lang="en-US" sz="2800" dirty="0" smtClean="0"/>
              <a:t>Conducts spend analyses to assess the need for strategic sourcing of medical equipment/commodities</a:t>
            </a:r>
          </a:p>
          <a:p>
            <a:pPr>
              <a:buFont typeface="Courier New" panose="02070309020205020404" pitchFamily="49" charset="0"/>
              <a:buChar char="o"/>
            </a:pPr>
            <a:r>
              <a:rPr lang="en-US" sz="2800" dirty="0" smtClean="0"/>
              <a:t>Monitors/reports acquisition expenditures, products and services</a:t>
            </a:r>
          </a:p>
          <a:p>
            <a:pPr>
              <a:buFont typeface="Courier New" panose="02070309020205020404" pitchFamily="49" charset="0"/>
              <a:buChar char="o"/>
            </a:pPr>
            <a:r>
              <a:rPr lang="en-US" sz="2800" dirty="0" smtClean="0"/>
              <a:t>Conducts programmatic spend analyses, marketplace assessments and strategic sourcing planning</a:t>
            </a:r>
          </a:p>
          <a:p>
            <a:pPr>
              <a:buFont typeface="Courier New" panose="02070309020205020404" pitchFamily="49" charset="0"/>
              <a:buChar char="o"/>
            </a:pPr>
            <a:r>
              <a:rPr lang="en-US" sz="2800" dirty="0" smtClean="0"/>
              <a:t>Monitors compliance of nationally mandated contract awards</a:t>
            </a:r>
            <a:endParaRPr lang="en-US" sz="2400" dirty="0"/>
          </a:p>
          <a:p>
            <a:endParaRPr lang="en-US" sz="2400" dirty="0" smtClean="0"/>
          </a:p>
          <a:p>
            <a:pPr marL="457200" lvl="1" indent="0">
              <a:buNone/>
            </a:pPr>
            <a:endParaRPr lang="en-US" dirty="0"/>
          </a:p>
        </p:txBody>
      </p:sp>
    </p:spTree>
    <p:extLst>
      <p:ext uri="{BB962C8B-B14F-4D97-AF65-F5344CB8AC3E}">
        <p14:creationId xmlns:p14="http://schemas.microsoft.com/office/powerpoint/2010/main" val="3089410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6</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1432115"/>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sz="2800" dirty="0" smtClean="0"/>
              <a:t>VHA Procurement &amp; Logistics Office Program Executive Office (PEO)</a:t>
            </a:r>
            <a:endParaRPr lang="en-US" sz="2800" dirty="0"/>
          </a:p>
        </p:txBody>
      </p:sp>
      <p:sp>
        <p:nvSpPr>
          <p:cNvPr id="11" name="Content Placeholder 10"/>
          <p:cNvSpPr>
            <a:spLocks noGrp="1"/>
          </p:cNvSpPr>
          <p:nvPr>
            <p:ph idx="1"/>
          </p:nvPr>
        </p:nvSpPr>
        <p:spPr>
          <a:xfrm>
            <a:off x="457200" y="1600200"/>
            <a:ext cx="8534400" cy="5105400"/>
          </a:xfrm>
        </p:spPr>
        <p:txBody>
          <a:bodyPr/>
          <a:lstStyle/>
          <a:p>
            <a:pPr marL="457200" lvl="1" indent="0">
              <a:buNone/>
            </a:pPr>
            <a:r>
              <a:rPr lang="en-US" b="1" dirty="0" smtClean="0">
                <a:latin typeface="+mj-lt"/>
                <a:cs typeface="Times New Roman" panose="02020603050405020304" pitchFamily="18" charset="0"/>
              </a:rPr>
              <a:t>PEO is comprised of 4 Program Management Offices</a:t>
            </a:r>
          </a:p>
          <a:p>
            <a:pPr marL="457200" lvl="1" indent="0">
              <a:buNone/>
            </a:pPr>
            <a:endParaRPr lang="en-US" dirty="0"/>
          </a:p>
        </p:txBody>
      </p:sp>
      <p:sp>
        <p:nvSpPr>
          <p:cNvPr id="2" name="Rounded Rectangle 1"/>
          <p:cNvSpPr/>
          <p:nvPr/>
        </p:nvSpPr>
        <p:spPr>
          <a:xfrm>
            <a:off x="452436" y="2362200"/>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Rounded Rectangle 9"/>
          <p:cNvSpPr/>
          <p:nvPr/>
        </p:nvSpPr>
        <p:spPr>
          <a:xfrm>
            <a:off x="2486025" y="2362200"/>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Rounded Rectangle 11"/>
          <p:cNvSpPr/>
          <p:nvPr/>
        </p:nvSpPr>
        <p:spPr>
          <a:xfrm>
            <a:off x="4514850" y="2362200"/>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ounded Rectangle 12"/>
          <p:cNvSpPr/>
          <p:nvPr/>
        </p:nvSpPr>
        <p:spPr>
          <a:xfrm>
            <a:off x="6553200" y="2362200"/>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extBox 2"/>
          <p:cNvSpPr txBox="1"/>
          <p:nvPr/>
        </p:nvSpPr>
        <p:spPr>
          <a:xfrm>
            <a:off x="304800" y="2514600"/>
            <a:ext cx="2124073"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Surgical/Clinical Support</a:t>
            </a:r>
            <a:endParaRPr lang="en-US" b="1"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2557459" y="2637710"/>
            <a:ext cx="1762125" cy="400110"/>
          </a:xfrm>
          <a:prstGeom prst="rect">
            <a:avLst/>
          </a:prstGeom>
          <a:noFill/>
        </p:spPr>
        <p:txBody>
          <a:bodyPr wrap="square" rtlCol="0">
            <a:spAutoFit/>
          </a:bodyPr>
          <a:lstStyle/>
          <a:p>
            <a:pPr algn="ctr"/>
            <a:r>
              <a:rPr lang="en-US" sz="2000" b="1" dirty="0" smtClean="0">
                <a:latin typeface="Times New Roman" panose="02020603050405020304" pitchFamily="18" charset="0"/>
                <a:cs typeface="Times New Roman" panose="02020603050405020304" pitchFamily="18" charset="0"/>
              </a:rPr>
              <a:t>Medical</a:t>
            </a:r>
          </a:p>
        </p:txBody>
      </p:sp>
      <p:sp>
        <p:nvSpPr>
          <p:cNvPr id="15" name="TextBox 14"/>
          <p:cNvSpPr txBox="1"/>
          <p:nvPr/>
        </p:nvSpPr>
        <p:spPr>
          <a:xfrm>
            <a:off x="4438649" y="2514600"/>
            <a:ext cx="2052637" cy="400110"/>
          </a:xfrm>
          <a:prstGeom prst="rect">
            <a:avLst/>
          </a:prstGeom>
          <a:noFill/>
        </p:spPr>
        <p:txBody>
          <a:bodyPr wrap="square" rtlCol="0">
            <a:spAutoFit/>
          </a:bodyPr>
          <a:lstStyle/>
          <a:p>
            <a:pPr algn="ctr"/>
            <a:r>
              <a:rPr lang="en-US" sz="2000" b="1" dirty="0" smtClean="0">
                <a:latin typeface="Times New Roman" panose="02020603050405020304" pitchFamily="18" charset="0"/>
                <a:cs typeface="Times New Roman" panose="02020603050405020304" pitchFamily="18" charset="0"/>
              </a:rPr>
              <a:t>Facilities</a:t>
            </a:r>
          </a:p>
        </p:txBody>
      </p:sp>
      <p:sp>
        <p:nvSpPr>
          <p:cNvPr id="16" name="TextBox 15"/>
          <p:cNvSpPr txBox="1"/>
          <p:nvPr/>
        </p:nvSpPr>
        <p:spPr>
          <a:xfrm>
            <a:off x="6586537" y="2612023"/>
            <a:ext cx="1762125" cy="400110"/>
          </a:xfrm>
          <a:prstGeom prst="rect">
            <a:avLst/>
          </a:prstGeom>
          <a:noFill/>
        </p:spPr>
        <p:txBody>
          <a:bodyPr wrap="square" rtlCol="0">
            <a:spAutoFit/>
          </a:bodyPr>
          <a:lstStyle/>
          <a:p>
            <a:pPr algn="ctr"/>
            <a:r>
              <a:rPr lang="en-US" sz="2000" b="1" dirty="0" smtClean="0">
                <a:latin typeface="Times New Roman" panose="02020603050405020304" pitchFamily="18" charset="0"/>
                <a:cs typeface="Times New Roman" panose="02020603050405020304" pitchFamily="18" charset="0"/>
              </a:rPr>
              <a:t>Prosthetics</a:t>
            </a:r>
            <a:endParaRPr lang="en-US" sz="20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76248" y="3505199"/>
            <a:ext cx="1952625" cy="280076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General Surgery</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Specialty Surgery</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Dialysis</a:t>
            </a:r>
          </a:p>
          <a:p>
            <a:pPr marL="285750" indent="-285750">
              <a:buFont typeface="Arial" panose="020B0604020202020204" pitchFamily="34" charset="0"/>
              <a:buChar char="•"/>
            </a:pPr>
            <a:r>
              <a:rPr lang="en-US" sz="1600" b="1" dirty="0" err="1" smtClean="0">
                <a:latin typeface="Times New Roman" panose="02020603050405020304" pitchFamily="18" charset="0"/>
                <a:cs typeface="Times New Roman" panose="02020603050405020304" pitchFamily="18" charset="0"/>
              </a:rPr>
              <a:t>Cath</a:t>
            </a:r>
            <a:r>
              <a:rPr lang="en-US" sz="1600" b="1" dirty="0" smtClean="0">
                <a:latin typeface="Times New Roman" panose="02020603050405020304" pitchFamily="18" charset="0"/>
                <a:cs typeface="Times New Roman" panose="02020603050405020304" pitchFamily="18" charset="0"/>
              </a:rPr>
              <a:t> Lab</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Dental</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Laboratory</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Radiology</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Vendor Relations</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Women’s Health</a:t>
            </a:r>
          </a:p>
        </p:txBody>
      </p:sp>
      <p:sp>
        <p:nvSpPr>
          <p:cNvPr id="17" name="TextBox 16"/>
          <p:cNvSpPr txBox="1"/>
          <p:nvPr/>
        </p:nvSpPr>
        <p:spPr>
          <a:xfrm>
            <a:off x="2507450" y="3505199"/>
            <a:ext cx="1862141" cy="2677656"/>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General Medicine</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Specialty Medicine</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Locum Tenums</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Medical/Surgical Prime Vendor (MSPV)</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Medical Product Data Bank</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High Tech Medical Equipment</a:t>
            </a:r>
            <a:endParaRPr lang="en-US" sz="1400" b="1"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4452937" y="3505198"/>
            <a:ext cx="1952625" cy="2062103"/>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Research &amp; Development</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Engineering</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Facility Activations</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Environmental Programs</a:t>
            </a:r>
          </a:p>
          <a:p>
            <a:pPr marL="285750"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Textiles</a:t>
            </a:r>
          </a:p>
        </p:txBody>
      </p:sp>
      <p:sp>
        <p:nvSpPr>
          <p:cNvPr id="19" name="TextBox 18"/>
          <p:cNvSpPr txBox="1"/>
          <p:nvPr/>
        </p:nvSpPr>
        <p:spPr>
          <a:xfrm>
            <a:off x="6491287" y="3505199"/>
            <a:ext cx="1952625" cy="2246769"/>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General </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Prosthetic socks/select orthotic goods</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Patient Mobility product/services</a:t>
            </a:r>
          </a:p>
          <a:p>
            <a:pPr marL="285750" indent="-285750">
              <a:buFont typeface="Arial" panose="020B0604020202020204" pitchFamily="34" charset="0"/>
              <a:buChar char="•"/>
            </a:pPr>
            <a:r>
              <a:rPr lang="en-US" sz="1400" b="1" dirty="0" err="1" smtClean="0">
                <a:latin typeface="Times New Roman" panose="02020603050405020304" pitchFamily="18" charset="0"/>
                <a:cs typeface="Times New Roman" panose="02020603050405020304" pitchFamily="18" charset="0"/>
              </a:rPr>
              <a:t>Telehealth</a:t>
            </a:r>
            <a:r>
              <a:rPr lang="en-US" sz="1400" b="1" dirty="0" smtClean="0">
                <a:latin typeface="Times New Roman" panose="02020603050405020304" pitchFamily="18" charset="0"/>
                <a:cs typeface="Times New Roman" panose="02020603050405020304" pitchFamily="18" charset="0"/>
              </a:rPr>
              <a:t> products/services</a:t>
            </a:r>
          </a:p>
          <a:p>
            <a:pPr marL="285750" indent="-2857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Hearing products/services</a:t>
            </a:r>
          </a:p>
        </p:txBody>
      </p:sp>
      <p:cxnSp>
        <p:nvCxnSpPr>
          <p:cNvPr id="20" name="Straight Connector 19"/>
          <p:cNvCxnSpPr/>
          <p:nvPr/>
        </p:nvCxnSpPr>
        <p:spPr>
          <a:xfrm>
            <a:off x="2428873" y="3505199"/>
            <a:ext cx="0" cy="2677656"/>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4429123" y="3505199"/>
            <a:ext cx="0" cy="2677656"/>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6419850" y="3505199"/>
            <a:ext cx="0" cy="267765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74415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7</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Upcoming Acquisition/Opportunities</a:t>
            </a:r>
            <a:endParaRPr lang="en-US" dirty="0"/>
          </a:p>
        </p:txBody>
      </p:sp>
      <p:sp>
        <p:nvSpPr>
          <p:cNvPr id="10" name="Rounded Rectangle 9"/>
          <p:cNvSpPr/>
          <p:nvPr/>
        </p:nvSpPr>
        <p:spPr>
          <a:xfrm>
            <a:off x="485775" y="2225962"/>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Rounded Rectangle 11"/>
          <p:cNvSpPr/>
          <p:nvPr/>
        </p:nvSpPr>
        <p:spPr>
          <a:xfrm>
            <a:off x="2466975" y="2225962"/>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ounded Rectangle 12"/>
          <p:cNvSpPr/>
          <p:nvPr/>
        </p:nvSpPr>
        <p:spPr>
          <a:xfrm>
            <a:off x="4495800" y="2225962"/>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Rounded Rectangle 13"/>
          <p:cNvSpPr/>
          <p:nvPr/>
        </p:nvSpPr>
        <p:spPr>
          <a:xfrm>
            <a:off x="6534150" y="2225962"/>
            <a:ext cx="1828800" cy="8382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TextBox 14"/>
          <p:cNvSpPr txBox="1"/>
          <p:nvPr/>
        </p:nvSpPr>
        <p:spPr>
          <a:xfrm>
            <a:off x="500063" y="2352674"/>
            <a:ext cx="1824037"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Surgical/Clinical Support</a:t>
            </a:r>
            <a:endParaRPr lang="en-US" b="1"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2538410" y="2475784"/>
            <a:ext cx="1762125" cy="369332"/>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Medical</a:t>
            </a:r>
          </a:p>
        </p:txBody>
      </p:sp>
      <p:sp>
        <p:nvSpPr>
          <p:cNvPr id="17" name="TextBox 16"/>
          <p:cNvSpPr txBox="1"/>
          <p:nvPr/>
        </p:nvSpPr>
        <p:spPr>
          <a:xfrm>
            <a:off x="4357688" y="2352674"/>
            <a:ext cx="2081212" cy="369332"/>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Facilities</a:t>
            </a:r>
          </a:p>
        </p:txBody>
      </p:sp>
      <p:sp>
        <p:nvSpPr>
          <p:cNvPr id="18" name="TextBox 17"/>
          <p:cNvSpPr txBox="1"/>
          <p:nvPr/>
        </p:nvSpPr>
        <p:spPr>
          <a:xfrm>
            <a:off x="6607999" y="2475784"/>
            <a:ext cx="1762125" cy="369332"/>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Prosthetics</a:t>
            </a:r>
            <a:endParaRPr lang="en-US"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466975" y="1600200"/>
            <a:ext cx="3781425" cy="707886"/>
          </a:xfrm>
          <a:prstGeom prst="rect">
            <a:avLst/>
          </a:prstGeom>
          <a:noFill/>
        </p:spPr>
        <p:txBody>
          <a:bodyPr wrap="square" rtlCol="0">
            <a:spAutoFit/>
          </a:bodyPr>
          <a:lstStyle/>
          <a:p>
            <a:pPr algn="ct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Perspective Future Projects FY 15</a:t>
            </a: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cxnSp>
        <p:nvCxnSpPr>
          <p:cNvPr id="4" name="Straight Arrow Connector 3"/>
          <p:cNvCxnSpPr/>
          <p:nvPr/>
        </p:nvCxnSpPr>
        <p:spPr>
          <a:xfrm flipH="1">
            <a:off x="1676400" y="1905000"/>
            <a:ext cx="1295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3505200" y="1969532"/>
            <a:ext cx="228600" cy="164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181600" y="1953399"/>
            <a:ext cx="228600" cy="196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791200" y="1905000"/>
            <a:ext cx="1295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3862" y="3276600"/>
            <a:ext cx="1952625" cy="3754874"/>
          </a:xfrm>
          <a:prstGeom prst="rect">
            <a:avLst/>
          </a:prstGeom>
          <a:noFill/>
        </p:spPr>
        <p:txBody>
          <a:bodyPr wrap="square" rtlCol="0">
            <a:spAutoFit/>
          </a:bodyPr>
          <a:lstStyle/>
          <a:p>
            <a:pPr marL="342900" indent="-342900">
              <a:buFont typeface="+mj-lt"/>
              <a:buAutoNum type="arabicPeriod"/>
            </a:pPr>
            <a:r>
              <a:rPr lang="en-US" sz="1600" b="1" dirty="0" smtClean="0">
                <a:latin typeface="+mn-lt"/>
                <a:cs typeface="Times New Roman" panose="02020603050405020304" pitchFamily="18" charset="0"/>
              </a:rPr>
              <a:t>Endoscopic Clips</a:t>
            </a:r>
          </a:p>
          <a:p>
            <a:pPr marL="342900" indent="-342900">
              <a:buFont typeface="+mj-lt"/>
              <a:buAutoNum type="arabicPeriod"/>
            </a:pPr>
            <a:r>
              <a:rPr lang="en-US" sz="1600" b="1" dirty="0" smtClean="0">
                <a:latin typeface="+mn-lt"/>
                <a:cs typeface="Times New Roman" panose="02020603050405020304" pitchFamily="18" charset="0"/>
              </a:rPr>
              <a:t>Vascular Closure Device</a:t>
            </a:r>
          </a:p>
          <a:p>
            <a:pPr marL="342900" indent="-342900">
              <a:buFont typeface="+mj-lt"/>
              <a:buAutoNum type="arabicPeriod"/>
            </a:pPr>
            <a:r>
              <a:rPr lang="en-US" sz="1600" b="1" dirty="0" smtClean="0">
                <a:latin typeface="+mn-lt"/>
                <a:cs typeface="Times New Roman" panose="02020603050405020304" pitchFamily="18" charset="0"/>
              </a:rPr>
              <a:t>Homeostasis Clip</a:t>
            </a:r>
          </a:p>
          <a:p>
            <a:pPr marL="342900" indent="-342900">
              <a:buFont typeface="+mj-lt"/>
              <a:buAutoNum type="arabicPeriod"/>
            </a:pPr>
            <a:r>
              <a:rPr lang="en-US" sz="1600" b="1" dirty="0">
                <a:latin typeface="+mn-lt"/>
                <a:cs typeface="Times New Roman" panose="02020603050405020304" pitchFamily="18" charset="0"/>
              </a:rPr>
              <a:t>Basic Neurosurgical Instruments </a:t>
            </a:r>
          </a:p>
          <a:p>
            <a:pPr marL="342900" indent="-342900">
              <a:buFont typeface="+mj-lt"/>
              <a:buAutoNum type="arabicPeriod"/>
            </a:pPr>
            <a:r>
              <a:rPr lang="en-US" sz="1600" b="1" dirty="0" smtClean="0">
                <a:latin typeface="+mn-lt"/>
                <a:cs typeface="Times New Roman" panose="02020603050405020304" pitchFamily="18" charset="0"/>
              </a:rPr>
              <a:t>Basic Surgical Instruments</a:t>
            </a:r>
          </a:p>
          <a:p>
            <a:pPr marL="342900" indent="-342900">
              <a:buFont typeface="+mj-lt"/>
              <a:buAutoNum type="arabicPeriod"/>
            </a:pPr>
            <a:r>
              <a:rPr lang="en-US" sz="1600" b="1" dirty="0">
                <a:latin typeface="+mn-lt"/>
                <a:cs typeface="Times New Roman" panose="02020603050405020304" pitchFamily="18" charset="0"/>
              </a:rPr>
              <a:t>Peritoneal Dialysis System</a:t>
            </a:r>
          </a:p>
          <a:p>
            <a:pPr marL="342900" indent="-342900">
              <a:buFont typeface="+mj-lt"/>
              <a:buAutoNum type="arabicPeriod"/>
            </a:pPr>
            <a:r>
              <a:rPr lang="en-US" sz="1600" b="1" dirty="0">
                <a:latin typeface="+mn-lt"/>
                <a:cs typeface="Times New Roman" panose="02020603050405020304" pitchFamily="18" charset="0"/>
              </a:rPr>
              <a:t>Surgical Staplers</a:t>
            </a:r>
          </a:p>
          <a:p>
            <a:pPr marL="342900" indent="-342900">
              <a:buFont typeface="+mj-lt"/>
              <a:buAutoNum type="arabicPeriod"/>
            </a:pPr>
            <a:r>
              <a:rPr lang="en-US" sz="1600" b="1" dirty="0">
                <a:latin typeface="+mn-lt"/>
                <a:cs typeface="Times New Roman" panose="02020603050405020304" pitchFamily="18" charset="0"/>
              </a:rPr>
              <a:t>Surgical Trocars</a:t>
            </a:r>
          </a:p>
          <a:p>
            <a:pPr marL="342900" indent="-342900">
              <a:buFont typeface="+mj-lt"/>
              <a:buAutoNum type="arabicPeriod"/>
            </a:pPr>
            <a:endParaRPr lang="en-US" sz="1400" b="1" dirty="0" smtClean="0">
              <a:latin typeface="Times New Roman" panose="02020603050405020304" pitchFamily="18" charset="0"/>
              <a:cs typeface="Times New Roman" panose="02020603050405020304" pitchFamily="18" charset="0"/>
            </a:endParaRPr>
          </a:p>
        </p:txBody>
      </p:sp>
      <p:sp>
        <p:nvSpPr>
          <p:cNvPr id="32" name="TextBox 31"/>
          <p:cNvSpPr txBox="1"/>
          <p:nvPr/>
        </p:nvSpPr>
        <p:spPr>
          <a:xfrm>
            <a:off x="2443159" y="3276600"/>
            <a:ext cx="1952625" cy="3754874"/>
          </a:xfrm>
          <a:prstGeom prst="rect">
            <a:avLst/>
          </a:prstGeom>
          <a:noFill/>
        </p:spPr>
        <p:txBody>
          <a:bodyPr wrap="square" rtlCol="0">
            <a:spAutoFit/>
          </a:bodyPr>
          <a:lstStyle/>
          <a:p>
            <a:pPr marL="342900" indent="-342900">
              <a:buFont typeface="+mj-lt"/>
              <a:buAutoNum type="arabicPeriod"/>
            </a:pPr>
            <a:r>
              <a:rPr lang="en-US" sz="1600" b="1" dirty="0" smtClean="0">
                <a:latin typeface="+mn-lt"/>
                <a:cs typeface="Times New Roman" panose="02020603050405020304" pitchFamily="18" charset="0"/>
              </a:rPr>
              <a:t>Inpatient </a:t>
            </a:r>
            <a:r>
              <a:rPr lang="en-US" sz="1600" b="1" dirty="0">
                <a:latin typeface="+mn-lt"/>
                <a:cs typeface="Times New Roman" panose="02020603050405020304" pitchFamily="18" charset="0"/>
              </a:rPr>
              <a:t>Hospital Mattress - Non Powered</a:t>
            </a:r>
          </a:p>
          <a:p>
            <a:pPr marL="342900" indent="-342900">
              <a:buFont typeface="+mj-lt"/>
              <a:buAutoNum type="arabicPeriod"/>
            </a:pPr>
            <a:r>
              <a:rPr lang="en-US" sz="1600" b="1" dirty="0" smtClean="0">
                <a:latin typeface="+mn-lt"/>
                <a:cs typeface="Times New Roman" panose="02020603050405020304" pitchFamily="18" charset="0"/>
              </a:rPr>
              <a:t>Inpatient </a:t>
            </a:r>
            <a:r>
              <a:rPr lang="en-US" sz="1600" b="1" dirty="0">
                <a:latin typeface="+mn-lt"/>
                <a:cs typeface="Times New Roman" panose="02020603050405020304" pitchFamily="18" charset="0"/>
              </a:rPr>
              <a:t>Bed/ Bed system Bariatric</a:t>
            </a:r>
          </a:p>
          <a:p>
            <a:pPr marL="342900" indent="-342900">
              <a:buFont typeface="+mj-lt"/>
              <a:buAutoNum type="arabicPeriod"/>
            </a:pPr>
            <a:r>
              <a:rPr lang="en-US" sz="1600" b="1" dirty="0" smtClean="0">
                <a:latin typeface="+mn-lt"/>
                <a:cs typeface="Times New Roman" panose="02020603050405020304" pitchFamily="18" charset="0"/>
              </a:rPr>
              <a:t>Glove Exam Non-Sterile</a:t>
            </a:r>
          </a:p>
          <a:p>
            <a:pPr marL="342900" indent="-342900">
              <a:buFont typeface="+mj-lt"/>
              <a:buAutoNum type="arabicPeriod"/>
            </a:pPr>
            <a:r>
              <a:rPr lang="en-US" sz="1600" b="1" dirty="0" smtClean="0">
                <a:latin typeface="+mn-lt"/>
                <a:cs typeface="Times New Roman" panose="02020603050405020304" pitchFamily="18" charset="0"/>
              </a:rPr>
              <a:t>Suction Trap</a:t>
            </a:r>
          </a:p>
          <a:p>
            <a:pPr marL="342900" indent="-342900">
              <a:buFont typeface="+mj-lt"/>
              <a:buAutoNum type="arabicPeriod"/>
            </a:pPr>
            <a:r>
              <a:rPr lang="en-US" sz="1600" b="1" dirty="0">
                <a:latin typeface="+mn-lt"/>
                <a:cs typeface="Times New Roman" panose="02020603050405020304" pitchFamily="18" charset="0"/>
              </a:rPr>
              <a:t>Unna Boot with and without Calamine </a:t>
            </a:r>
          </a:p>
          <a:p>
            <a:pPr marL="342900" indent="-342900">
              <a:buFont typeface="+mj-lt"/>
              <a:buAutoNum type="arabicPeriod"/>
            </a:pPr>
            <a:r>
              <a:rPr lang="en-US" sz="1600" b="1" dirty="0">
                <a:latin typeface="+mn-lt"/>
                <a:cs typeface="Times New Roman" panose="02020603050405020304" pitchFamily="18" charset="0"/>
              </a:rPr>
              <a:t>Feeding Tube</a:t>
            </a:r>
          </a:p>
          <a:p>
            <a:pPr marL="342900" indent="-342900">
              <a:buFont typeface="+mj-lt"/>
              <a:buAutoNum type="arabicPeriod"/>
            </a:pPr>
            <a:endParaRPr lang="en-US" sz="1400" b="1" dirty="0" smtClean="0">
              <a:latin typeface="Times New Roman" panose="02020603050405020304" pitchFamily="18" charset="0"/>
              <a:cs typeface="Times New Roman" panose="02020603050405020304" pitchFamily="18" charset="0"/>
            </a:endParaRPr>
          </a:p>
        </p:txBody>
      </p:sp>
      <p:sp>
        <p:nvSpPr>
          <p:cNvPr id="33" name="TextBox 32"/>
          <p:cNvSpPr txBox="1"/>
          <p:nvPr/>
        </p:nvSpPr>
        <p:spPr>
          <a:xfrm>
            <a:off x="4438651" y="3276600"/>
            <a:ext cx="1952625" cy="3508653"/>
          </a:xfrm>
          <a:prstGeom prst="rect">
            <a:avLst/>
          </a:prstGeom>
          <a:noFill/>
        </p:spPr>
        <p:txBody>
          <a:bodyPr wrap="square" rtlCol="0">
            <a:spAutoFit/>
          </a:bodyPr>
          <a:lstStyle/>
          <a:p>
            <a:pPr marL="342900" indent="-342900">
              <a:buFont typeface="+mj-lt"/>
              <a:buAutoNum type="arabicPeriod"/>
            </a:pPr>
            <a:r>
              <a:rPr lang="en-US" sz="1600" b="1" dirty="0" smtClean="0">
                <a:latin typeface="+mn-lt"/>
                <a:cs typeface="Times New Roman" panose="02020603050405020304" pitchFamily="18" charset="0"/>
              </a:rPr>
              <a:t>Foam Hand Sanitizer</a:t>
            </a:r>
          </a:p>
          <a:p>
            <a:pPr marL="342900" indent="-342900">
              <a:buFont typeface="+mj-lt"/>
              <a:buAutoNum type="arabicPeriod"/>
            </a:pPr>
            <a:r>
              <a:rPr lang="en-US" sz="1600" b="1" dirty="0" smtClean="0">
                <a:latin typeface="+mn-lt"/>
                <a:cs typeface="Times New Roman" panose="02020603050405020304" pitchFamily="18" charset="0"/>
              </a:rPr>
              <a:t>Regulated Medical Waste </a:t>
            </a:r>
            <a:r>
              <a:rPr lang="en-US" sz="1400" b="1" dirty="0" smtClean="0">
                <a:latin typeface="+mn-lt"/>
                <a:cs typeface="Times New Roman" panose="02020603050405020304" pitchFamily="18" charset="0"/>
              </a:rPr>
              <a:t>on-site  processing</a:t>
            </a:r>
          </a:p>
          <a:p>
            <a:pPr marL="342900" indent="-342900">
              <a:buFont typeface="+mj-lt"/>
              <a:buAutoNum type="arabicPeriod"/>
            </a:pPr>
            <a:r>
              <a:rPr lang="en-US" sz="1600" b="1" dirty="0" smtClean="0">
                <a:latin typeface="+mn-lt"/>
                <a:cs typeface="Times New Roman" panose="02020603050405020304" pitchFamily="18" charset="0"/>
              </a:rPr>
              <a:t>Bed Linens</a:t>
            </a:r>
          </a:p>
          <a:p>
            <a:pPr marL="342900" indent="-342900">
              <a:buFont typeface="+mj-lt"/>
              <a:buAutoNum type="arabicPeriod"/>
            </a:pPr>
            <a:r>
              <a:rPr lang="en-US" sz="1600" b="1" dirty="0" smtClean="0">
                <a:latin typeface="+mn-lt"/>
              </a:rPr>
              <a:t>Healthcare Furniture</a:t>
            </a:r>
          </a:p>
          <a:p>
            <a:pPr marL="342900" indent="-342900">
              <a:buFont typeface="+mj-lt"/>
              <a:buAutoNum type="arabicPeriod"/>
            </a:pPr>
            <a:r>
              <a:rPr lang="en-US" sz="1600" b="1" dirty="0" smtClean="0">
                <a:latin typeface="+mn-lt"/>
              </a:rPr>
              <a:t>Device Fall Prevention Alarm Unit</a:t>
            </a:r>
          </a:p>
          <a:p>
            <a:pPr marL="342900" indent="-342900">
              <a:buFont typeface="+mj-lt"/>
              <a:buAutoNum type="arabicPeriod"/>
            </a:pPr>
            <a:r>
              <a:rPr lang="en-US" sz="1600" b="1" dirty="0" smtClean="0">
                <a:latin typeface="+mn-lt"/>
              </a:rPr>
              <a:t>Building Automation System Updates</a:t>
            </a:r>
          </a:p>
        </p:txBody>
      </p:sp>
      <p:sp>
        <p:nvSpPr>
          <p:cNvPr id="34" name="TextBox 33"/>
          <p:cNvSpPr txBox="1"/>
          <p:nvPr/>
        </p:nvSpPr>
        <p:spPr>
          <a:xfrm>
            <a:off x="6472237" y="3276600"/>
            <a:ext cx="1952625" cy="3939540"/>
          </a:xfrm>
          <a:prstGeom prst="rect">
            <a:avLst/>
          </a:prstGeom>
          <a:noFill/>
        </p:spPr>
        <p:txBody>
          <a:bodyPr wrap="square" rtlCol="0">
            <a:spAutoFit/>
          </a:bodyPr>
          <a:lstStyle/>
          <a:p>
            <a:pPr marL="342900" indent="-342900">
              <a:buFont typeface="+mj-lt"/>
              <a:buAutoNum type="arabicPeriod"/>
            </a:pPr>
            <a:r>
              <a:rPr lang="en-US" sz="1600" b="1" dirty="0" smtClean="0">
                <a:latin typeface="+mn-lt"/>
                <a:cs typeface="Times New Roman" panose="02020603050405020304" pitchFamily="18" charset="0"/>
              </a:rPr>
              <a:t>Lightweight Shower Chair</a:t>
            </a:r>
          </a:p>
          <a:p>
            <a:pPr marL="342900" indent="-342900">
              <a:buFont typeface="+mj-lt"/>
              <a:buAutoNum type="arabicPeriod"/>
            </a:pPr>
            <a:r>
              <a:rPr lang="en-US" sz="1600" b="1" dirty="0" smtClean="0">
                <a:latin typeface="+mn-lt"/>
                <a:cs typeface="Times New Roman" panose="02020603050405020304" pitchFamily="18" charset="0"/>
              </a:rPr>
              <a:t>Folding Walker</a:t>
            </a:r>
          </a:p>
          <a:p>
            <a:pPr marL="342900" indent="-342900">
              <a:buFont typeface="+mj-lt"/>
              <a:buAutoNum type="arabicPeriod"/>
            </a:pPr>
            <a:r>
              <a:rPr lang="en-US" sz="1600" b="1" dirty="0" smtClean="0">
                <a:latin typeface="+mn-lt"/>
                <a:cs typeface="Times New Roman" panose="02020603050405020304" pitchFamily="18" charset="0"/>
              </a:rPr>
              <a:t>Wound Therapy </a:t>
            </a:r>
            <a:r>
              <a:rPr lang="en-US" sz="1600" b="1" dirty="0">
                <a:latin typeface="+mn-lt"/>
                <a:cs typeface="Times New Roman" panose="02020603050405020304" pitchFamily="18" charset="0"/>
              </a:rPr>
              <a:t>D</a:t>
            </a:r>
            <a:r>
              <a:rPr lang="en-US" sz="1600" b="1" dirty="0" smtClean="0">
                <a:latin typeface="+mn-lt"/>
                <a:cs typeface="Times New Roman" panose="02020603050405020304" pitchFamily="18" charset="0"/>
              </a:rPr>
              <a:t>evice</a:t>
            </a:r>
          </a:p>
          <a:p>
            <a:pPr marL="342900" indent="-342900">
              <a:buFont typeface="+mj-lt"/>
              <a:buAutoNum type="arabicPeriod"/>
            </a:pPr>
            <a:r>
              <a:rPr lang="en-US" sz="1600" b="1" dirty="0">
                <a:latin typeface="+mn-lt"/>
                <a:cs typeface="Times New Roman" panose="02020603050405020304" pitchFamily="18" charset="0"/>
              </a:rPr>
              <a:t>W</a:t>
            </a:r>
            <a:r>
              <a:rPr lang="en-US" sz="1600" b="1" dirty="0" smtClean="0">
                <a:latin typeface="+mn-lt"/>
                <a:cs typeface="Times New Roman" panose="02020603050405020304" pitchFamily="18" charset="0"/>
              </a:rPr>
              <a:t>ound </a:t>
            </a:r>
            <a:r>
              <a:rPr lang="en-US" sz="1600" b="1" dirty="0">
                <a:latin typeface="+mn-lt"/>
                <a:cs typeface="Times New Roman" panose="02020603050405020304" pitchFamily="18" charset="0"/>
              </a:rPr>
              <a:t>T</a:t>
            </a:r>
            <a:r>
              <a:rPr lang="en-US" sz="1600" b="1" dirty="0" smtClean="0">
                <a:latin typeface="+mn-lt"/>
                <a:cs typeface="Times New Roman" panose="02020603050405020304" pitchFamily="18" charset="0"/>
              </a:rPr>
              <a:t>herapy Supplies</a:t>
            </a:r>
          </a:p>
          <a:p>
            <a:pPr marL="342900" indent="-342900">
              <a:buFont typeface="+mj-lt"/>
              <a:buAutoNum type="arabicPeriod"/>
            </a:pPr>
            <a:r>
              <a:rPr lang="en-US" sz="1600" b="1" dirty="0">
                <a:latin typeface="+mn-lt"/>
                <a:cs typeface="Times New Roman" panose="02020603050405020304" pitchFamily="18" charset="0"/>
              </a:rPr>
              <a:t>A</a:t>
            </a:r>
            <a:r>
              <a:rPr lang="en-US" sz="1600" b="1" dirty="0" smtClean="0">
                <a:latin typeface="+mn-lt"/>
                <a:cs typeface="Times New Roman" panose="02020603050405020304" pitchFamily="18" charset="0"/>
              </a:rPr>
              <a:t>djustable </a:t>
            </a:r>
            <a:r>
              <a:rPr lang="en-US" sz="1600" b="1" dirty="0">
                <a:latin typeface="+mn-lt"/>
                <a:cs typeface="Times New Roman" panose="02020603050405020304" pitchFamily="18" charset="0"/>
              </a:rPr>
              <a:t>F</a:t>
            </a:r>
            <a:r>
              <a:rPr lang="en-US" sz="1600" b="1" dirty="0" smtClean="0">
                <a:latin typeface="+mn-lt"/>
                <a:cs typeface="Times New Roman" panose="02020603050405020304" pitchFamily="18" charset="0"/>
              </a:rPr>
              <a:t>olding </a:t>
            </a:r>
            <a:r>
              <a:rPr lang="en-US" sz="1600" b="1" dirty="0">
                <a:latin typeface="+mn-lt"/>
                <a:cs typeface="Times New Roman" panose="02020603050405020304" pitchFamily="18" charset="0"/>
              </a:rPr>
              <a:t>W</a:t>
            </a:r>
            <a:r>
              <a:rPr lang="en-US" sz="1600" b="1" dirty="0" smtClean="0">
                <a:latin typeface="+mn-lt"/>
                <a:cs typeface="Times New Roman" panose="02020603050405020304" pitchFamily="18" charset="0"/>
              </a:rPr>
              <a:t>alkers</a:t>
            </a:r>
          </a:p>
          <a:p>
            <a:pPr marL="342900" indent="-342900">
              <a:buFont typeface="+mj-lt"/>
              <a:buAutoNum type="arabicPeriod"/>
            </a:pPr>
            <a:r>
              <a:rPr lang="en-US" sz="1600" b="1" dirty="0" smtClean="0">
                <a:latin typeface="+mn-lt"/>
                <a:cs typeface="Times New Roman" panose="02020603050405020304" pitchFamily="18" charset="0"/>
              </a:rPr>
              <a:t>Automated Electronic </a:t>
            </a:r>
            <a:r>
              <a:rPr lang="en-US" sz="1600" b="1" dirty="0">
                <a:latin typeface="+mn-lt"/>
                <a:cs typeface="Times New Roman" panose="02020603050405020304" pitchFamily="18" charset="0"/>
              </a:rPr>
              <a:t>B</a:t>
            </a:r>
            <a:r>
              <a:rPr lang="en-US" sz="1600" b="1" dirty="0" smtClean="0">
                <a:latin typeface="+mn-lt"/>
                <a:cs typeface="Times New Roman" panose="02020603050405020304" pitchFamily="18" charset="0"/>
              </a:rPr>
              <a:t>lood </a:t>
            </a:r>
            <a:r>
              <a:rPr lang="en-US" sz="1600" b="1" dirty="0">
                <a:latin typeface="+mn-lt"/>
                <a:cs typeface="Times New Roman" panose="02020603050405020304" pitchFamily="18" charset="0"/>
              </a:rPr>
              <a:t>P</a:t>
            </a:r>
            <a:r>
              <a:rPr lang="en-US" sz="1600" b="1" dirty="0" smtClean="0">
                <a:latin typeface="+mn-lt"/>
                <a:cs typeface="Times New Roman" panose="02020603050405020304" pitchFamily="18" charset="0"/>
              </a:rPr>
              <a:t>ressure </a:t>
            </a:r>
            <a:r>
              <a:rPr lang="en-US" sz="1600" b="1" dirty="0">
                <a:latin typeface="+mn-lt"/>
                <a:cs typeface="Times New Roman" panose="02020603050405020304" pitchFamily="18" charset="0"/>
              </a:rPr>
              <a:t>M</a:t>
            </a:r>
            <a:r>
              <a:rPr lang="en-US" sz="1600" b="1" dirty="0" smtClean="0">
                <a:latin typeface="+mn-lt"/>
                <a:cs typeface="Times New Roman" panose="02020603050405020304" pitchFamily="18" charset="0"/>
              </a:rPr>
              <a:t>onitor  (home use)</a:t>
            </a:r>
          </a:p>
          <a:p>
            <a:pPr marL="342900" indent="-342900">
              <a:buFont typeface="+mj-lt"/>
              <a:buAutoNum type="arabicPeriod"/>
            </a:pPr>
            <a:endParaRPr lang="en-US" sz="1200" b="1" dirty="0" smtClean="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400" dirty="0" smtClean="0"/>
          </a:p>
        </p:txBody>
      </p:sp>
    </p:spTree>
    <p:extLst>
      <p:ext uri="{BB962C8B-B14F-4D97-AF65-F5344CB8AC3E}">
        <p14:creationId xmlns:p14="http://schemas.microsoft.com/office/powerpoint/2010/main" val="3385929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8</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PEO Contact Information</a:t>
            </a:r>
            <a:endParaRPr lang="en-US" dirty="0"/>
          </a:p>
        </p:txBody>
      </p:sp>
      <p:sp>
        <p:nvSpPr>
          <p:cNvPr id="34" name="TextBox 33"/>
          <p:cNvSpPr txBox="1"/>
          <p:nvPr/>
        </p:nvSpPr>
        <p:spPr>
          <a:xfrm>
            <a:off x="6472237" y="3276600"/>
            <a:ext cx="1952625" cy="492443"/>
          </a:xfrm>
          <a:prstGeom prst="rect">
            <a:avLst/>
          </a:prstGeom>
          <a:noFill/>
        </p:spPr>
        <p:txBody>
          <a:bodyPr wrap="square" rtlCol="0">
            <a:spAutoFit/>
          </a:bodyPr>
          <a:lstStyle/>
          <a:p>
            <a:pPr marL="342900" indent="-342900">
              <a:buFont typeface="+mj-lt"/>
              <a:buAutoNum type="arabicPeriod"/>
            </a:pPr>
            <a:endParaRPr lang="en-US" sz="1200" b="1" dirty="0" smtClean="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764566930"/>
              </p:ext>
            </p:extLst>
          </p:nvPr>
        </p:nvGraphicFramePr>
        <p:xfrm>
          <a:off x="152400" y="1600200"/>
          <a:ext cx="8991600" cy="3973019"/>
        </p:xfrm>
        <a:graphic>
          <a:graphicData uri="http://schemas.openxmlformats.org/drawingml/2006/table">
            <a:tbl>
              <a:tblPr firstRow="1" bandRow="1"/>
              <a:tblGrid>
                <a:gridCol w="2237874"/>
                <a:gridCol w="1949116"/>
                <a:gridCol w="1949116"/>
                <a:gridCol w="2855494"/>
              </a:tblGrid>
              <a:tr h="46781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800" b="1" dirty="0" smtClean="0">
                          <a:solidFill>
                            <a:schemeClr val="tx1"/>
                          </a:solidFill>
                          <a:latin typeface="Times New Roman" pitchFamily="18" charset="0"/>
                          <a:ea typeface="Times New Roman"/>
                          <a:cs typeface="Times New Roman" pitchFamily="18" charset="0"/>
                        </a:rPr>
                        <a:t>Title</a:t>
                      </a:r>
                      <a:endParaRPr lang="en-US" sz="28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a:solidFill>
                            <a:schemeClr val="tx1"/>
                          </a:solidFill>
                          <a:latin typeface="Times New Roman" pitchFamily="18" charset="0"/>
                          <a:ea typeface="Times New Roman"/>
                          <a:cs typeface="Times New Roman" pitchFamily="18" charset="0"/>
                        </a:rPr>
                        <a:t>Name</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a:solidFill>
                            <a:schemeClr val="tx1"/>
                          </a:solidFill>
                          <a:latin typeface="Times New Roman" pitchFamily="18" charset="0"/>
                          <a:ea typeface="Times New Roman"/>
                          <a:cs typeface="Times New Roman" pitchFamily="18" charset="0"/>
                        </a:rPr>
                        <a:t>Phone</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algn="ctr">
                        <a:spcBef>
                          <a:spcPts val="0"/>
                        </a:spcBef>
                        <a:spcAft>
                          <a:spcPts val="0"/>
                        </a:spcAft>
                      </a:pPr>
                      <a:r>
                        <a:rPr lang="en-US" sz="2400" b="1" dirty="0" smtClean="0">
                          <a:solidFill>
                            <a:schemeClr val="tx1"/>
                          </a:solidFill>
                          <a:latin typeface="Times New Roman" pitchFamily="18" charset="0"/>
                          <a:ea typeface="Times New Roman"/>
                          <a:cs typeface="Times New Roman" pitchFamily="18" charset="0"/>
                        </a:rPr>
                        <a:t>E-mai</a:t>
                      </a:r>
                      <a:r>
                        <a:rPr lang="en-US" sz="2400" b="1" dirty="0">
                          <a:solidFill>
                            <a:schemeClr val="tx1"/>
                          </a:solidFill>
                          <a:latin typeface="Times New Roman" pitchFamily="18" charset="0"/>
                          <a:ea typeface="Times New Roman"/>
                          <a:cs typeface="Times New Roman" pitchFamily="18" charset="0"/>
                        </a:rPr>
                        <a:t>l</a:t>
                      </a:r>
                      <a:endParaRPr lang="en-US" sz="2400" dirty="0">
                        <a:solidFill>
                          <a:schemeClr val="tx1"/>
                        </a:solidFill>
                        <a:latin typeface="Times New Roman" pitchFamily="18" charset="0"/>
                        <a:ea typeface="Times New Roman"/>
                        <a:cs typeface="Times New Roman" pitchFamily="18" charset="0"/>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DDDDD"/>
                    </a:solidFill>
                  </a:tcPr>
                </a:tc>
              </a:tr>
              <a:tr h="467819">
                <a:tc>
                  <a:txBody>
                    <a:bodyPr/>
                    <a:lstStyle/>
                    <a:p>
                      <a:pPr marL="0" marR="0">
                        <a:spcBef>
                          <a:spcPts val="0"/>
                        </a:spcBef>
                        <a:spcAft>
                          <a:spcPts val="0"/>
                        </a:spcAft>
                      </a:pPr>
                      <a:r>
                        <a:rPr lang="en-US" sz="1800" dirty="0" smtClean="0">
                          <a:latin typeface="Times New Roman"/>
                          <a:ea typeface="Times New Roman"/>
                          <a:cs typeface="Times New Roman"/>
                        </a:rPr>
                        <a:t>Deputy Chief Logistics Officer</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lgn="ctr">
                        <a:spcBef>
                          <a:spcPts val="0"/>
                        </a:spcBef>
                        <a:spcAft>
                          <a:spcPts val="0"/>
                        </a:spcAft>
                      </a:pPr>
                      <a:r>
                        <a:rPr lang="en-US" sz="1800" dirty="0" smtClean="0">
                          <a:latin typeface="Times New Roman"/>
                          <a:ea typeface="Times New Roman"/>
                          <a:cs typeface="Times New Roman"/>
                        </a:rPr>
                        <a:t>David Elizalde</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lgn="ctr">
                        <a:spcBef>
                          <a:spcPts val="0"/>
                        </a:spcBef>
                        <a:spcAft>
                          <a:spcPts val="0"/>
                        </a:spcAft>
                      </a:pPr>
                      <a:r>
                        <a:rPr lang="en-US" sz="1800" dirty="0" smtClean="0">
                          <a:latin typeface="Times New Roman"/>
                          <a:ea typeface="Times New Roman"/>
                          <a:cs typeface="Times New Roman"/>
                        </a:rPr>
                        <a:t>202-632-7866</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c>
                  <a:txBody>
                    <a:bodyPr/>
                    <a:lstStyle/>
                    <a:p>
                      <a:pPr marL="0" marR="0">
                        <a:spcBef>
                          <a:spcPts val="0"/>
                        </a:spcBef>
                        <a:spcAft>
                          <a:spcPts val="0"/>
                        </a:spcAft>
                      </a:pPr>
                      <a:r>
                        <a:rPr lang="en-US" sz="1800" dirty="0" smtClean="0">
                          <a:latin typeface="Times New Roman"/>
                          <a:ea typeface="Times New Roman"/>
                          <a:cs typeface="Times New Roman"/>
                          <a:hlinkClick r:id="rId4"/>
                        </a:rPr>
                        <a:t>David.elizalde@va.gov</a:t>
                      </a:r>
                      <a:endParaRPr lang="en-US" sz="1800" dirty="0" smtClean="0">
                        <a:latin typeface="Times New Roman"/>
                        <a:ea typeface="Times New Roman"/>
                        <a:cs typeface="Times New Roman"/>
                      </a:endParaRPr>
                    </a:p>
                    <a:p>
                      <a:pPr marL="0" marR="0">
                        <a:spcBef>
                          <a:spcPts val="0"/>
                        </a:spcBef>
                        <a:spcAft>
                          <a:spcPts val="0"/>
                        </a:spcAft>
                      </a:pPr>
                      <a:endParaRPr lang="en-US" sz="14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40000"/>
                      </a:srgbClr>
                    </a:solidFill>
                  </a:tcPr>
                </a:tc>
              </a:tr>
              <a:tr h="88854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latin typeface="Times New Roman"/>
                          <a:ea typeface="Times New Roman"/>
                          <a:cs typeface="Times New Roman"/>
                        </a:rPr>
                        <a:t>Program </a:t>
                      </a:r>
                      <a:r>
                        <a:rPr lang="en-US" sz="1800" dirty="0" smtClean="0">
                          <a:solidFill>
                            <a:srgbClr val="000000"/>
                          </a:solidFill>
                          <a:latin typeface="Times New Roman"/>
                          <a:ea typeface="Times New Roman"/>
                          <a:cs typeface="Times New Roman"/>
                        </a:rPr>
                        <a:t>Manager</a:t>
                      </a:r>
                    </a:p>
                    <a:p>
                      <a:pPr marL="0" marR="0">
                        <a:spcBef>
                          <a:spcPts val="0"/>
                        </a:spcBef>
                        <a:spcAft>
                          <a:spcPts val="0"/>
                        </a:spcAft>
                      </a:pPr>
                      <a:r>
                        <a:rPr lang="en-US" sz="1800" dirty="0" smtClean="0">
                          <a:solidFill>
                            <a:srgbClr val="000000"/>
                          </a:solidFill>
                          <a:latin typeface="Times New Roman"/>
                          <a:ea typeface="Times New Roman"/>
                          <a:cs typeface="Times New Roman"/>
                        </a:rPr>
                        <a:t>Surgery/Clinical</a:t>
                      </a:r>
                      <a:r>
                        <a:rPr lang="en-US" sz="1800" baseline="0" dirty="0" smtClean="0">
                          <a:solidFill>
                            <a:srgbClr val="000000"/>
                          </a:solidFill>
                          <a:latin typeface="Times New Roman"/>
                          <a:ea typeface="Times New Roman"/>
                          <a:cs typeface="Times New Roman"/>
                        </a:rPr>
                        <a:t> </a:t>
                      </a:r>
                      <a:r>
                        <a:rPr lang="en-US" sz="1800" dirty="0" smtClean="0">
                          <a:solidFill>
                            <a:srgbClr val="000000"/>
                          </a:solidFill>
                          <a:latin typeface="Times New Roman"/>
                          <a:ea typeface="Times New Roman"/>
                          <a:cs typeface="Times New Roman"/>
                        </a:rPr>
                        <a:t>Support</a:t>
                      </a:r>
                    </a:p>
                    <a:p>
                      <a:pPr marL="0" marR="0">
                        <a:spcBef>
                          <a:spcPts val="0"/>
                        </a:spcBef>
                        <a:spcAft>
                          <a:spcPts val="0"/>
                        </a:spcAft>
                      </a:pPr>
                      <a:endParaRPr lang="en-US" sz="14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latin typeface="Times New Roman"/>
                          <a:ea typeface="Times New Roman"/>
                          <a:cs typeface="Times New Roman"/>
                        </a:rPr>
                        <a:t>Doris Richardson</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latin typeface="Times New Roman"/>
                          <a:ea typeface="Times New Roman"/>
                          <a:cs typeface="Times New Roman"/>
                        </a:rPr>
                        <a:t>202-632-7860</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u="sng" dirty="0" smtClean="0">
                          <a:solidFill>
                            <a:srgbClr val="0000FF"/>
                          </a:solidFill>
                          <a:latin typeface="Times New Roman"/>
                          <a:ea typeface="Times New Roman"/>
                          <a:cs typeface="Times New Roman"/>
                        </a:rPr>
                        <a:t>Doris.richardson@va.gov</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r>
              <a:tr h="46781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solidFill>
                            <a:srgbClr val="000000"/>
                          </a:solidFill>
                          <a:latin typeface="Times New Roman"/>
                          <a:ea typeface="Times New Roman"/>
                          <a:cs typeface="Times New Roman"/>
                        </a:rPr>
                        <a:t>Program Manager</a:t>
                      </a:r>
                      <a:r>
                        <a:rPr lang="en-US" sz="1800" baseline="0" dirty="0" smtClean="0">
                          <a:solidFill>
                            <a:srgbClr val="000000"/>
                          </a:solidFill>
                          <a:latin typeface="Times New Roman"/>
                          <a:ea typeface="Times New Roman"/>
                          <a:cs typeface="Times New Roman"/>
                        </a:rPr>
                        <a:t> </a:t>
                      </a:r>
                      <a:r>
                        <a:rPr lang="en-US" sz="1800" dirty="0" smtClean="0">
                          <a:solidFill>
                            <a:srgbClr val="000000"/>
                          </a:solidFill>
                          <a:latin typeface="Times New Roman"/>
                          <a:ea typeface="Times New Roman"/>
                          <a:cs typeface="Times New Roman"/>
                        </a:rPr>
                        <a:t>Prosthetics</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solidFill>
                            <a:srgbClr val="000000"/>
                          </a:solidFill>
                          <a:latin typeface="Times New Roman"/>
                          <a:ea typeface="Times New Roman"/>
                          <a:cs typeface="Times New Roman"/>
                        </a:rPr>
                        <a:t>Carl Gardner</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latin typeface="Times New Roman"/>
                          <a:ea typeface="Times New Roman"/>
                          <a:cs typeface="Times New Roman"/>
                        </a:rPr>
                        <a:t>202-632-7575</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latin typeface="Times New Roman"/>
                          <a:ea typeface="Times New Roman"/>
                          <a:cs typeface="Times New Roman"/>
                          <a:hlinkClick r:id="rId5"/>
                        </a:rPr>
                        <a:t>Carl.gardner@va.gov</a:t>
                      </a:r>
                      <a:endParaRPr lang="en-US" sz="1800" dirty="0" smtClean="0">
                        <a:latin typeface="Times New Roman"/>
                        <a:ea typeface="Times New Roman"/>
                        <a:cs typeface="Times New Roman"/>
                      </a:endParaRPr>
                    </a:p>
                    <a:p>
                      <a:pPr marL="0" marR="0">
                        <a:spcBef>
                          <a:spcPts val="0"/>
                        </a:spcBef>
                        <a:spcAft>
                          <a:spcPts val="0"/>
                        </a:spcAft>
                      </a:pPr>
                      <a:endParaRPr lang="en-US" sz="14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40000"/>
                      </a:srgbClr>
                    </a:solidFill>
                  </a:tcPr>
                </a:tc>
              </a:tr>
              <a:tr h="54471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solidFill>
                            <a:srgbClr val="000000"/>
                          </a:solidFill>
                          <a:latin typeface="Times New Roman"/>
                          <a:ea typeface="Times New Roman"/>
                          <a:cs typeface="Times New Roman"/>
                        </a:rPr>
                        <a:t>Program Manager</a:t>
                      </a:r>
                    </a:p>
                    <a:p>
                      <a:pPr marL="0" marR="0">
                        <a:spcBef>
                          <a:spcPts val="0"/>
                        </a:spcBef>
                        <a:spcAft>
                          <a:spcPts val="0"/>
                        </a:spcAft>
                      </a:pPr>
                      <a:r>
                        <a:rPr lang="en-US" sz="1800" dirty="0" smtClean="0">
                          <a:solidFill>
                            <a:srgbClr val="000000"/>
                          </a:solidFill>
                          <a:latin typeface="Times New Roman"/>
                          <a:ea typeface="Times New Roman"/>
                          <a:cs typeface="Times New Roman"/>
                        </a:rPr>
                        <a:t>Facilities/</a:t>
                      </a:r>
                      <a:r>
                        <a:rPr lang="en-US" sz="1800" dirty="0" smtClean="0">
                          <a:solidFill>
                            <a:schemeClr val="tx1"/>
                          </a:solidFill>
                          <a:latin typeface="Times New Roman"/>
                          <a:ea typeface="Times New Roman"/>
                          <a:cs typeface="Times New Roman"/>
                        </a:rPr>
                        <a:t>Advanced Medical Systems</a:t>
                      </a:r>
                      <a:endParaRPr lang="en-US" sz="1800" dirty="0">
                        <a:solidFill>
                          <a:schemeClr val="tx1"/>
                        </a:solidFill>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solidFill>
                            <a:srgbClr val="000000"/>
                          </a:solidFill>
                          <a:latin typeface="Times New Roman"/>
                          <a:ea typeface="Times New Roman"/>
                          <a:cs typeface="Times New Roman"/>
                        </a:rPr>
                        <a:t>Lloyd Shackel</a:t>
                      </a:r>
                      <a:r>
                        <a:rPr lang="en-US" sz="1800" baseline="0" dirty="0" smtClean="0">
                          <a:solidFill>
                            <a:srgbClr val="000000"/>
                          </a:solidFill>
                          <a:latin typeface="Times New Roman"/>
                          <a:ea typeface="Times New Roman"/>
                          <a:cs typeface="Times New Roman"/>
                        </a:rPr>
                        <a:t>ford</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latin typeface="Times New Roman"/>
                          <a:ea typeface="Times New Roman"/>
                          <a:cs typeface="Times New Roman"/>
                        </a:rPr>
                        <a:t>202-632-7574</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latin typeface="Times New Roman"/>
                          <a:ea typeface="Times New Roman"/>
                          <a:cs typeface="Times New Roman"/>
                          <a:hlinkClick r:id="rId6"/>
                        </a:rPr>
                        <a:t>Lloyd.schackelford@va.gov</a:t>
                      </a:r>
                      <a:endParaRPr lang="en-US" sz="1800" dirty="0" smtClean="0">
                        <a:latin typeface="Times New Roman"/>
                        <a:ea typeface="Times New Roman"/>
                        <a:cs typeface="Times New Roman"/>
                      </a:endParaRPr>
                    </a:p>
                    <a:p>
                      <a:pPr marL="0" marR="0">
                        <a:spcBef>
                          <a:spcPts val="0"/>
                        </a:spcBef>
                        <a:spcAft>
                          <a:spcPts val="0"/>
                        </a:spcAft>
                      </a:pPr>
                      <a:endParaRPr lang="en-US" sz="1400" dirty="0">
                        <a:latin typeface="Times New Roman"/>
                        <a:ea typeface="Times New Roman"/>
                        <a:cs typeface="Times New Roman"/>
                      </a:endParaRPr>
                    </a:p>
                  </a:txBody>
                  <a:tcPr marL="63850" marR="63850" marT="0" marB="0">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DDDDD">
                        <a:tint val="20000"/>
                      </a:srgbClr>
                    </a:solidFill>
                  </a:tcPr>
                </a:tc>
              </a:tr>
              <a:tr h="54471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dirty="0" smtClean="0">
                          <a:solidFill>
                            <a:srgbClr val="000000"/>
                          </a:solidFill>
                          <a:latin typeface="Times New Roman"/>
                          <a:ea typeface="Times New Roman"/>
                          <a:cs typeface="Times New Roman"/>
                        </a:rPr>
                        <a:t>Acting Program Manager</a:t>
                      </a:r>
                      <a:r>
                        <a:rPr lang="en-US" sz="1800" baseline="0" dirty="0" smtClean="0">
                          <a:solidFill>
                            <a:srgbClr val="000000"/>
                          </a:solidFill>
                          <a:latin typeface="Times New Roman"/>
                          <a:ea typeface="Times New Roman"/>
                          <a:cs typeface="Times New Roman"/>
                        </a:rPr>
                        <a:t> </a:t>
                      </a:r>
                      <a:r>
                        <a:rPr lang="en-US" sz="1800" dirty="0" smtClean="0">
                          <a:solidFill>
                            <a:srgbClr val="000000"/>
                          </a:solidFill>
                          <a:latin typeface="Times New Roman"/>
                          <a:ea typeface="Times New Roman"/>
                          <a:cs typeface="Times New Roman"/>
                        </a:rPr>
                        <a:t>Medical </a:t>
                      </a:r>
                      <a:endParaRPr lang="en-US" sz="1800" dirty="0">
                        <a:latin typeface="Times New Roman"/>
                        <a:ea typeface="Times New Roman"/>
                        <a:cs typeface="Times New Roman"/>
                      </a:endParaRPr>
                    </a:p>
                  </a:txBody>
                  <a:tcPr marL="63850" marR="6385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solidFill>
                            <a:srgbClr val="000000"/>
                          </a:solidFill>
                          <a:latin typeface="Times New Roman"/>
                          <a:ea typeface="Times New Roman"/>
                          <a:cs typeface="Times New Roman"/>
                        </a:rPr>
                        <a:t>Stevie</a:t>
                      </a:r>
                      <a:r>
                        <a:rPr lang="en-US" sz="1800" baseline="0" dirty="0" smtClean="0">
                          <a:solidFill>
                            <a:srgbClr val="000000"/>
                          </a:solidFill>
                          <a:latin typeface="Times New Roman"/>
                          <a:ea typeface="Times New Roman"/>
                          <a:cs typeface="Times New Roman"/>
                        </a:rPr>
                        <a:t> Dunk</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lgn="ctr">
                        <a:spcBef>
                          <a:spcPts val="0"/>
                        </a:spcBef>
                        <a:spcAft>
                          <a:spcPts val="0"/>
                        </a:spcAft>
                      </a:pPr>
                      <a:r>
                        <a:rPr lang="en-US" sz="1800" dirty="0" smtClean="0">
                          <a:latin typeface="Times New Roman"/>
                          <a:ea typeface="Times New Roman"/>
                          <a:cs typeface="Times New Roman"/>
                        </a:rPr>
                        <a:t>202-632-7163</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a:spcBef>
                          <a:spcPts val="0"/>
                        </a:spcBef>
                        <a:spcAft>
                          <a:spcPts val="0"/>
                        </a:spcAft>
                      </a:pPr>
                      <a:r>
                        <a:rPr lang="en-US" sz="1800" u="sng" dirty="0" smtClean="0">
                          <a:solidFill>
                            <a:srgbClr val="0000FF"/>
                          </a:solidFill>
                          <a:latin typeface="Times New Roman"/>
                          <a:ea typeface="Times New Roman"/>
                          <a:cs typeface="Times New Roman"/>
                        </a:rPr>
                        <a:t>Stevie.dunk@va.gov </a:t>
                      </a:r>
                      <a:endParaRPr lang="en-US" sz="1800" dirty="0">
                        <a:latin typeface="Times New Roman"/>
                        <a:ea typeface="Times New Roman"/>
                        <a:cs typeface="Times New Roman"/>
                      </a:endParaRPr>
                    </a:p>
                  </a:txBody>
                  <a:tcPr marL="63850" marR="6385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DDDDD">
                        <a:tint val="20000"/>
                      </a:srgbClr>
                    </a:solidFill>
                  </a:tcPr>
                </a:tc>
              </a:tr>
            </a:tbl>
          </a:graphicData>
        </a:graphic>
      </p:graphicFrame>
    </p:spTree>
    <p:extLst>
      <p:ext uri="{BB962C8B-B14F-4D97-AF65-F5344CB8AC3E}">
        <p14:creationId xmlns:p14="http://schemas.microsoft.com/office/powerpoint/2010/main" val="2916574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9</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Questions</a:t>
            </a:r>
            <a:endParaRPr lang="en-US" i="1" dirty="0"/>
          </a:p>
        </p:txBody>
      </p:sp>
      <p:sp>
        <p:nvSpPr>
          <p:cNvPr id="11" name="Content Placeholder 10"/>
          <p:cNvSpPr>
            <a:spLocks noGrp="1"/>
          </p:cNvSpPr>
          <p:nvPr>
            <p:ph idx="1"/>
          </p:nvPr>
        </p:nvSpPr>
        <p:spPr>
          <a:xfrm>
            <a:off x="419100" y="2209800"/>
            <a:ext cx="8229600" cy="4525963"/>
          </a:xfrm>
        </p:spPr>
        <p:txBody>
          <a:bodyPr/>
          <a:lstStyle/>
          <a:p>
            <a:pPr marL="0" indent="0" algn="ctr">
              <a:buNone/>
            </a:pPr>
            <a:r>
              <a:rPr lang="en-US" sz="15000" b="1"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5115</TotalTime>
  <Words>512</Words>
  <Application>Microsoft Office PowerPoint</Application>
  <PresentationFormat>On-screen Show (4:3)</PresentationFormat>
  <Paragraphs>134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Advanced Planning  Brief to Industry (APBI)    </vt:lpstr>
      <vt:lpstr>VHA Procurement &amp; Logistics Office Program Executive Office (PEO)</vt:lpstr>
      <vt:lpstr>VHA Procurement &amp; Logistics Office Program Executive Office (PEO)</vt:lpstr>
      <vt:lpstr>VHA Procurement &amp; Logistics Office Program Executive Office (PEO)</vt:lpstr>
      <vt:lpstr>VHA Procurement &amp; Logistics Office Program Executive Office (PEO)</vt:lpstr>
      <vt:lpstr>VHA Procurement &amp; Logistics Office Program Executive Office (PEO)</vt:lpstr>
      <vt:lpstr>Upcoming Acquisition/Opportunities</vt:lpstr>
      <vt:lpstr>PEO Contact Information</vt:lpstr>
      <vt:lpstr>Questions</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VA TAC</dc:title>
  <dc:creator>vhaeasrogans</dc:creator>
  <cp:lastModifiedBy>Dunk, Stevie</cp:lastModifiedBy>
  <cp:revision>608</cp:revision>
  <cp:lastPrinted>2014-10-14T15:13:27Z</cp:lastPrinted>
  <dcterms:created xsi:type="dcterms:W3CDTF">2009-09-28T17:46:17Z</dcterms:created>
  <dcterms:modified xsi:type="dcterms:W3CDTF">2014-10-17T13:39:19Z</dcterms:modified>
</cp:coreProperties>
</file>