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5"/>
  </p:sldMasterIdLst>
  <p:notesMasterIdLst>
    <p:notesMasterId r:id="rId21"/>
  </p:notesMasterIdLst>
  <p:handoutMasterIdLst>
    <p:handoutMasterId r:id="rId22"/>
  </p:handoutMasterIdLst>
  <p:sldIdLst>
    <p:sldId id="268" r:id="rId6"/>
    <p:sldId id="374" r:id="rId7"/>
    <p:sldId id="1522" r:id="rId8"/>
    <p:sldId id="1523" r:id="rId9"/>
    <p:sldId id="285" r:id="rId10"/>
    <p:sldId id="269" r:id="rId11"/>
    <p:sldId id="278" r:id="rId12"/>
    <p:sldId id="1524" r:id="rId13"/>
    <p:sldId id="290" r:id="rId14"/>
    <p:sldId id="1525" r:id="rId15"/>
    <p:sldId id="1526" r:id="rId16"/>
    <p:sldId id="282" r:id="rId17"/>
    <p:sldId id="280" r:id="rId18"/>
    <p:sldId id="279"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1F1F1F"/>
    <a:srgbClr val="1F5493"/>
    <a:srgbClr val="1F5439"/>
    <a:srgbClr val="175594"/>
    <a:srgbClr val="102E50"/>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85" autoAdjust="0"/>
    <p:restoredTop sz="94291" autoAdjust="0"/>
  </p:normalViewPr>
  <p:slideViewPr>
    <p:cSldViewPr snapToGrid="0" snapToObjects="1">
      <p:cViewPr varScale="1">
        <p:scale>
          <a:sx n="68" d="100"/>
          <a:sy n="68" d="100"/>
        </p:scale>
        <p:origin x="390" y="60"/>
      </p:cViewPr>
      <p:guideLst/>
    </p:cSldViewPr>
  </p:slideViewPr>
  <p:outlineViewPr>
    <p:cViewPr>
      <p:scale>
        <a:sx n="33" d="100"/>
        <a:sy n="33" d="100"/>
      </p:scale>
      <p:origin x="0" y="-18540"/>
    </p:cViewPr>
  </p:outlineViewPr>
  <p:notesTextViewPr>
    <p:cViewPr>
      <p:scale>
        <a:sx n="1" d="1"/>
        <a:sy n="1" d="1"/>
      </p:scale>
      <p:origin x="0" y="0"/>
    </p:cViewPr>
  </p:notesTextViewPr>
  <p:notesViewPr>
    <p:cSldViewPr snapToGrid="0" snapToObjects="1" showGuides="1">
      <p:cViewPr varScale="1">
        <p:scale>
          <a:sx n="95" d="100"/>
          <a:sy n="95" d="100"/>
        </p:scale>
        <p:origin x="25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6/4/2019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a:t>
            </a:fld>
            <a:endParaRPr lang="en-US" dirty="0"/>
          </a:p>
        </p:txBody>
      </p:sp>
    </p:spTree>
    <p:extLst>
      <p:ext uri="{BB962C8B-B14F-4D97-AF65-F5344CB8AC3E}">
        <p14:creationId xmlns:p14="http://schemas.microsoft.com/office/powerpoint/2010/main" val="103330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Maintaining Internal Systems and Strengthening Integrated Outside Networks (MISSION) Act of 2018 is legislation that improves Veterans’ access to community benefits and walk-in care as part of the umbrella of health care and benefit options that Department of Veterans Affairs (VA) makes available to our Nation’s Veterans. </a:t>
            </a:r>
          </a:p>
          <a:p>
            <a:pPr marL="174708" indent="-174708">
              <a:buFont typeface="Arial" panose="020B0604020202020204" pitchFamily="34" charset="0"/>
              <a:buChar char="•"/>
            </a:pPr>
            <a:r>
              <a:rPr lang="en-US" dirty="0"/>
              <a:t>Although VA medical centers (VAMCs) are located nationwide and provide timely care for the unique needs of millions of Veterans, it may in certain circumstances be in the best interest of the Veteran to receive care from the community. </a:t>
            </a:r>
          </a:p>
          <a:p>
            <a:pPr marL="174708" indent="-174708">
              <a:buFont typeface="Arial" panose="020B0604020202020204" pitchFamily="34" charset="0"/>
              <a:buChar char="•"/>
            </a:pPr>
            <a:r>
              <a:rPr lang="en-US" dirty="0"/>
              <a:t>The MISSION Act expands community care eligibility criteria to include nearly 3.7 million Veterans and provides a streamlined process for determining eligibility and referring Veterans for community care services.</a:t>
            </a:r>
          </a:p>
          <a:p>
            <a:pPr defTabSz="931774">
              <a:defRPr/>
            </a:pPr>
            <a:r>
              <a:rPr lang="en-US" i="1" dirty="0">
                <a:solidFill>
                  <a:schemeClr val="accent1"/>
                </a:solidFill>
              </a:rPr>
              <a:t>“Implementing the MISSION Act, will fundamentally transform VA health care. It will consolidate community care into a single program that’s easier for Veterans, families, community providers, and all of you to navigate.” – Secretary Wilkie</a:t>
            </a:r>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4</a:t>
            </a:fld>
            <a:endParaRPr lang="en-US" dirty="0"/>
          </a:p>
        </p:txBody>
      </p:sp>
    </p:spTree>
    <p:extLst>
      <p:ext uri="{BB962C8B-B14F-4D97-AF65-F5344CB8AC3E}">
        <p14:creationId xmlns:p14="http://schemas.microsoft.com/office/powerpoint/2010/main" val="142690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5</a:t>
            </a:fld>
            <a:endParaRPr lang="en-US" dirty="0"/>
          </a:p>
        </p:txBody>
      </p:sp>
    </p:spTree>
    <p:extLst>
      <p:ext uri="{BB962C8B-B14F-4D97-AF65-F5344CB8AC3E}">
        <p14:creationId xmlns:p14="http://schemas.microsoft.com/office/powerpoint/2010/main" val="34152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our roadmap to help us get there</a:t>
            </a:r>
          </a:p>
          <a:p>
            <a:endParaRPr lang="en-US" b="1" dirty="0"/>
          </a:p>
          <a:p>
            <a:pPr lvl="0"/>
            <a:r>
              <a:rPr lang="en-US" sz="1200" kern="1200" dirty="0">
                <a:solidFill>
                  <a:schemeClr val="tx1"/>
                </a:solidFill>
                <a:effectLst/>
                <a:latin typeface="+mn-lt"/>
                <a:ea typeface="+mn-ea"/>
                <a:cs typeface="+mn-cs"/>
              </a:rPr>
              <a:t>Our mission is to align our business partners; needs with the right IT solutions and deploy state-of-the-art technology.  </a:t>
            </a:r>
          </a:p>
          <a:p>
            <a:pPr lvl="0"/>
            <a:r>
              <a:rPr lang="en-US" sz="1200" kern="1200" dirty="0">
                <a:solidFill>
                  <a:schemeClr val="tx1"/>
                </a:solidFill>
                <a:effectLst/>
                <a:latin typeface="+mn-lt"/>
                <a:ea typeface="+mn-ea"/>
                <a:cs typeface="+mn-cs"/>
              </a:rPr>
              <a:t>Our vision is a world-class organization that provides a seamless, unified Veteran experience. </a:t>
            </a:r>
          </a:p>
          <a:p>
            <a:pPr lvl="0"/>
            <a:r>
              <a:rPr lang="en-US" sz="1200" kern="1200" dirty="0">
                <a:solidFill>
                  <a:schemeClr val="tx1"/>
                </a:solidFill>
                <a:effectLst/>
                <a:latin typeface="+mn-lt"/>
                <a:ea typeface="+mn-ea"/>
                <a:cs typeface="+mn-cs"/>
              </a:rPr>
              <a:t>Become a world-class organization that provides a seamless, unified Veteran experience through state-of-the-art technology</a:t>
            </a:r>
          </a:p>
          <a:p>
            <a:endParaRPr lang="en-US" dirty="0"/>
          </a:p>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6</a:t>
            </a:fld>
            <a:endParaRPr lang="en-US"/>
          </a:p>
        </p:txBody>
      </p:sp>
    </p:spTree>
    <p:extLst>
      <p:ext uri="{BB962C8B-B14F-4D97-AF65-F5344CB8AC3E}">
        <p14:creationId xmlns:p14="http://schemas.microsoft.com/office/powerpoint/2010/main" val="181859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are changing the way we procure services by taking a “buy first” approach to new systems, getting out of the business of building our own applications, and relying more</a:t>
            </a:r>
          </a:p>
          <a:p>
            <a:r>
              <a:rPr lang="en-US" dirty="0">
                <a:effectLst/>
              </a:rPr>
              <a:t>on cloud, managed and shared services, and commercial off-the-shelf (COTS) products. </a:t>
            </a:r>
          </a:p>
          <a:p>
            <a:pPr lvl="0"/>
            <a:r>
              <a:rPr lang="en-US" sz="1200" kern="1200" dirty="0">
                <a:solidFill>
                  <a:schemeClr val="tx1"/>
                </a:solidFill>
                <a:effectLst/>
                <a:latin typeface="+mn-lt"/>
                <a:ea typeface="+mn-ea"/>
                <a:cs typeface="+mn-cs"/>
              </a:rPr>
              <a:t>Our five priorities are: </a:t>
            </a: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manage data, (2) migrate to the cloud, (3) improve cybersecurity, (4) digitize business processes, and (5) decommission legacy systems</a:t>
            </a:r>
            <a:r>
              <a:rPr lang="en-US" sz="1200" kern="1200" dirty="0">
                <a:solidFill>
                  <a:schemeClr val="tx1"/>
                </a:solidFill>
                <a:effectLst/>
                <a:latin typeface="+mn-lt"/>
                <a:ea typeface="+mn-ea"/>
                <a:cs typeface="+mn-cs"/>
              </a:rPr>
              <a:t>. I’ll explain each briefly. </a:t>
            </a:r>
          </a:p>
          <a:p>
            <a:pPr lvl="0"/>
            <a:r>
              <a:rPr lang="en-US" sz="1200" kern="1200" dirty="0">
                <a:solidFill>
                  <a:schemeClr val="tx1"/>
                </a:solidFill>
                <a:effectLst/>
                <a:latin typeface="+mn-lt"/>
                <a:ea typeface="+mn-ea"/>
                <a:cs typeface="+mn-cs"/>
              </a:rPr>
              <a:t>Managing Data—We’re defining authoritative data sources and ensuring data is consistent and secure across VA so we can better leverage our vast data stores, improve data-driven decision making, and simplify the way Veterans interact with VA platforms such as Vet360 or </a:t>
            </a:r>
            <a:r>
              <a:rPr lang="en-US" sz="1200" kern="1200" dirty="0" err="1">
                <a:solidFill>
                  <a:schemeClr val="tx1"/>
                </a:solidFill>
                <a:effectLst/>
                <a:latin typeface="+mn-lt"/>
                <a:ea typeface="+mn-ea"/>
                <a:cs typeface="+mn-cs"/>
              </a:rPr>
              <a:t>MyHealtheVet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Migrating to the Cloud—We’re migrating infrastructure and applications to commercial cloud providers to reduce operational costs and increase flexibility, allowing us to deliver services to Veterans more quickly and consistently</a:t>
            </a:r>
          </a:p>
          <a:p>
            <a:pPr lvl="0"/>
            <a:r>
              <a:rPr lang="en-US" sz="1200" kern="1200" dirty="0">
                <a:solidFill>
                  <a:schemeClr val="tx1"/>
                </a:solidFill>
                <a:effectLst/>
                <a:latin typeface="+mn-lt"/>
                <a:ea typeface="+mn-ea"/>
                <a:cs typeface="+mn-cs"/>
              </a:rPr>
              <a:t>Improving Cybersecurity—We’re developing an enterprise cybersecurity risk management framework, based on industry best practices, to stay at the forefront of protecting Veteran information from cyber threats.</a:t>
            </a:r>
          </a:p>
          <a:p>
            <a:pPr lvl="0"/>
            <a:r>
              <a:rPr lang="en-US" sz="1200" kern="1200" dirty="0">
                <a:solidFill>
                  <a:schemeClr val="tx1"/>
                </a:solidFill>
                <a:effectLst/>
                <a:latin typeface="+mn-lt"/>
                <a:ea typeface="+mn-ea"/>
                <a:cs typeface="+mn-cs"/>
              </a:rPr>
              <a:t>Digitizing Business Processes—We’re upgrading VA’s customer-facing digital tools to give Veterans easier access to their care and benefits, and using new technologies and services to streamline our internal business processes. (Example: </a:t>
            </a:r>
            <a:r>
              <a:rPr lang="en-US" sz="1200" kern="1200" dirty="0" err="1">
                <a:solidFill>
                  <a:schemeClr val="tx1"/>
                </a:solidFill>
                <a:effectLst/>
                <a:latin typeface="+mn-lt"/>
                <a:ea typeface="+mn-ea"/>
                <a:cs typeface="+mn-cs"/>
              </a:rPr>
              <a:t>VA.Gov</a:t>
            </a:r>
            <a:r>
              <a:rPr lang="en-US" sz="1200" kern="1200" dirty="0">
                <a:solidFill>
                  <a:schemeClr val="tx1"/>
                </a:solidFill>
                <a:effectLst/>
                <a:latin typeface="+mn-lt"/>
                <a:ea typeface="+mn-ea"/>
                <a:cs typeface="+mn-cs"/>
              </a:rPr>
              <a:t> Launch on November 7)</a:t>
            </a:r>
          </a:p>
          <a:p>
            <a:pPr lvl="0"/>
            <a:r>
              <a:rPr lang="en-US" sz="1200" kern="1200" dirty="0">
                <a:solidFill>
                  <a:schemeClr val="tx1"/>
                </a:solidFill>
                <a:effectLst/>
                <a:latin typeface="+mn-lt"/>
                <a:ea typeface="+mn-ea"/>
                <a:cs typeface="+mn-cs"/>
              </a:rPr>
              <a:t>Decommissioning Legacy Systems—We’re moving critical functions from outdated and difficult to sustain platforms, into more modern systems that operate at lower maintenance costs. This cost savings will be reinvested in projects to improve services for all Veterans.</a:t>
            </a:r>
          </a:p>
        </p:txBody>
      </p:sp>
      <p:sp>
        <p:nvSpPr>
          <p:cNvPr id="4" name="Slide Number Placeholder 3"/>
          <p:cNvSpPr>
            <a:spLocks noGrp="1"/>
          </p:cNvSpPr>
          <p:nvPr>
            <p:ph type="sldNum" sz="quarter" idx="5"/>
          </p:nvPr>
        </p:nvSpPr>
        <p:spPr/>
        <p:txBody>
          <a:bodyPr/>
          <a:lstStyle/>
          <a:p>
            <a:fld id="{0B31FA43-6C0E-6047-B106-ADAB81A86D51}" type="slidenum">
              <a:rPr lang="en-US" smtClean="0"/>
              <a:t>7</a:t>
            </a:fld>
            <a:endParaRPr lang="en-US"/>
          </a:p>
        </p:txBody>
      </p:sp>
    </p:spTree>
    <p:extLst>
      <p:ext uri="{BB962C8B-B14F-4D97-AF65-F5344CB8AC3E}">
        <p14:creationId xmlns:p14="http://schemas.microsoft.com/office/powerpoint/2010/main" val="109041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OIT is moving forward with many exciting projects.</a:t>
            </a:r>
          </a:p>
          <a:p>
            <a:pPr lvl="0"/>
            <a:r>
              <a:rPr lang="en-US" sz="1200" kern="1200" dirty="0">
                <a:solidFill>
                  <a:schemeClr val="tx1"/>
                </a:solidFill>
                <a:effectLst/>
                <a:latin typeface="+mn-lt"/>
                <a:ea typeface="+mn-ea"/>
                <a:cs typeface="+mn-cs"/>
              </a:rPr>
              <a:t>Each of these initiatives will help us achieve Secretary </a:t>
            </a:r>
            <a:r>
              <a:rPr lang="en-US" sz="1200" kern="1200" dirty="0" err="1">
                <a:solidFill>
                  <a:schemeClr val="tx1"/>
                </a:solidFill>
                <a:effectLst/>
                <a:latin typeface="+mn-lt"/>
                <a:ea typeface="+mn-ea"/>
                <a:cs typeface="+mn-cs"/>
              </a:rPr>
              <a:t>Wilkie’s</a:t>
            </a:r>
            <a:r>
              <a:rPr lang="en-US" sz="1200" kern="1200" dirty="0">
                <a:solidFill>
                  <a:schemeClr val="tx1"/>
                </a:solidFill>
                <a:effectLst/>
                <a:latin typeface="+mn-lt"/>
                <a:ea typeface="+mn-ea"/>
                <a:cs typeface="+mn-cs"/>
              </a:rPr>
              <a:t> vision, and they map to OIT’s five priorities.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EHRM</a:t>
            </a:r>
            <a:endParaRPr lang="en-US" sz="14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VA’s adoption of the DoD’s Electronic Health Record (her) will fundamentally solve the problem of transitioning patient health record data between the Departments by having all patient data reside in a common system and eliminate the current need for moving data from one system to the other</a:t>
            </a:r>
          </a:p>
          <a:p>
            <a:r>
              <a:rPr lang="en-US" sz="1200" kern="1200" dirty="0">
                <a:solidFill>
                  <a:schemeClr val="tx1"/>
                </a:solidFill>
                <a:effectLst/>
                <a:latin typeface="+mn-lt"/>
                <a:ea typeface="+mn-ea"/>
                <a:cs typeface="+mn-cs"/>
              </a:rPr>
              <a:t>»	The size and scope of this project demonstrates VA’s commitment to providing Veterans with the modern services they expect and deserve</a:t>
            </a:r>
          </a:p>
          <a:p>
            <a:pPr lvl="0"/>
            <a:r>
              <a:rPr lang="en-US" sz="1200" b="1" u="sng" kern="1200" dirty="0">
                <a:solidFill>
                  <a:schemeClr val="tx1"/>
                </a:solidFill>
                <a:effectLst/>
                <a:latin typeface="+mn-lt"/>
                <a:ea typeface="+mn-ea"/>
                <a:cs typeface="+mn-cs"/>
              </a:rPr>
              <a:t>Benefits to Veterans: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fully operational, patients will be able to access their entire medical history, and clinicians will be able to use real-time data from any VA or DoD medical facility, improving health care outcomes</a:t>
            </a:r>
            <a:endParaRPr lang="en-US" dirty="0">
              <a:effectLst/>
            </a:endParaRPr>
          </a:p>
          <a:p>
            <a:pPr lvl="0"/>
            <a:r>
              <a:rPr lang="en-US" sz="1200" kern="1200" dirty="0">
                <a:solidFill>
                  <a:schemeClr val="tx1"/>
                </a:solidFill>
                <a:effectLst/>
                <a:latin typeface="+mn-lt"/>
                <a:ea typeface="+mn-ea"/>
                <a:cs typeface="+mn-cs"/>
              </a:rPr>
              <a:t>Veterans won’t need to carry their Service records to their VA provider—it will be available to all DoD and VA providers electronically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Cloud</a:t>
            </a:r>
            <a:endParaRPr lang="en-US" sz="14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of the COTS solutions and managed services that we have been purchasing are cloud-based</a:t>
            </a:r>
          </a:p>
          <a:p>
            <a:pPr lvl="0"/>
            <a:r>
              <a:rPr lang="en-US" sz="1200" kern="1200" dirty="0">
                <a:solidFill>
                  <a:schemeClr val="tx1"/>
                </a:solidFill>
                <a:effectLst/>
                <a:latin typeface="+mn-lt"/>
                <a:ea typeface="+mn-ea"/>
                <a:cs typeface="+mn-cs"/>
              </a:rPr>
              <a:t>The “cloud-first” move alone is expected to lead to approximately </a:t>
            </a:r>
            <a:r>
              <a:rPr lang="en-US" sz="1200" b="1" kern="1200" dirty="0">
                <a:solidFill>
                  <a:schemeClr val="tx1"/>
                </a:solidFill>
                <a:effectLst/>
                <a:latin typeface="+mn-lt"/>
                <a:ea typeface="+mn-ea"/>
                <a:cs typeface="+mn-cs"/>
              </a:rPr>
              <a:t>$11M potential cost avoidance annually</a:t>
            </a:r>
            <a:r>
              <a:rPr lang="en-US" sz="1200" kern="1200" dirty="0">
                <a:solidFill>
                  <a:schemeClr val="tx1"/>
                </a:solidFill>
                <a:effectLst/>
                <a:latin typeface="+mn-lt"/>
                <a:ea typeface="+mn-ea"/>
                <a:cs typeface="+mn-cs"/>
              </a:rPr>
              <a:t>, promoting better stewardship of taxpayer dollars.</a:t>
            </a:r>
          </a:p>
          <a:p>
            <a:pPr lvl="0"/>
            <a:r>
              <a:rPr lang="en-US" sz="1200" kern="1200" dirty="0">
                <a:solidFill>
                  <a:schemeClr val="tx1"/>
                </a:solidFill>
                <a:effectLst/>
                <a:latin typeface="+mn-lt"/>
                <a:ea typeface="+mn-ea"/>
                <a:cs typeface="+mn-cs"/>
              </a:rPr>
              <a:t>We are requiring all new applications be hosted in the cloud, and are currently transitioning existing applications to the cloud</a:t>
            </a:r>
          </a:p>
          <a:p>
            <a:pPr lvl="0"/>
            <a:r>
              <a:rPr lang="en-US" sz="1200" kern="1200" dirty="0">
                <a:solidFill>
                  <a:schemeClr val="tx1"/>
                </a:solidFill>
                <a:effectLst/>
                <a:latin typeface="+mn-lt"/>
                <a:ea typeface="+mn-ea"/>
                <a:cs typeface="+mn-cs"/>
              </a:rPr>
              <a:t>Moving to a cloud environment facilitates real-time updates across the entire Department and synchronizes our communication. </a:t>
            </a:r>
            <a:r>
              <a:rPr lang="en-US" sz="1200" b="1" kern="1200" dirty="0">
                <a:solidFill>
                  <a:schemeClr val="tx1"/>
                </a:solidFill>
                <a:effectLst/>
                <a:latin typeface="+mn-lt"/>
                <a:ea typeface="+mn-ea"/>
                <a:cs typeface="+mn-cs"/>
              </a:rPr>
              <a:t>This level of collaboration will speed up IT projects and improve VA’s customer service</a:t>
            </a:r>
            <a:r>
              <a:rPr lang="en-US" sz="1200" kern="1200" dirty="0">
                <a:solidFill>
                  <a:schemeClr val="tx1"/>
                </a:solidFill>
                <a:effectLst/>
                <a:latin typeface="+mn-lt"/>
                <a:ea typeface="+mn-ea"/>
                <a:cs typeface="+mn-cs"/>
              </a:rPr>
              <a:t>.</a:t>
            </a:r>
          </a:p>
          <a:p>
            <a:pPr lvl="0"/>
            <a:r>
              <a:rPr lang="en-US" sz="1200" b="1" u="sng" kern="1200" dirty="0">
                <a:solidFill>
                  <a:schemeClr val="tx1"/>
                </a:solidFill>
                <a:effectLst/>
                <a:latin typeface="+mn-lt"/>
                <a:ea typeface="+mn-ea"/>
                <a:cs typeface="+mn-cs"/>
              </a:rPr>
              <a:t>Benefits to Veterans</a:t>
            </a:r>
            <a:r>
              <a:rPr lang="en-US" sz="1200" u="sng"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1"/>
            <a:r>
              <a:rPr lang="en-US" dirty="0">
                <a:effectLst/>
              </a:rPr>
              <a:t>Migrating to the cloud gives us the flexibility to scale applications up or down very quickly, based on Veteran demand</a:t>
            </a:r>
          </a:p>
          <a:p>
            <a:pPr lvl="1"/>
            <a:r>
              <a:rPr lang="en-US" dirty="0">
                <a:effectLst/>
              </a:rPr>
              <a:t>It promotes enhanced, leading-edge security of our systems and Veteran information</a:t>
            </a:r>
          </a:p>
          <a:p>
            <a:pPr lvl="1"/>
            <a:r>
              <a:rPr lang="en-US" dirty="0">
                <a:effectLst/>
              </a:rPr>
              <a:t>It potentially opens our trove of resources to industry partners who can help us bring greater value/services to Veterans</a:t>
            </a:r>
          </a:p>
          <a:p>
            <a:r>
              <a:rPr lang="en-US" sz="1200" b="0" i="1" kern="1200" dirty="0">
                <a:solidFill>
                  <a:schemeClr val="tx1"/>
                </a:solidFill>
                <a:effectLst/>
                <a:latin typeface="+mn-lt"/>
                <a:ea typeface="+mn-ea"/>
                <a:cs typeface="+mn-cs"/>
              </a:rPr>
              <a:t> </a:t>
            </a:r>
            <a:endParaRPr lang="en-US" sz="14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Strategic Sourcing &amp; Managed Services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 recently stood up the Office of Strategic Sourcing to leverage the best of both our VA staff’s expertise and the innovations of our external partners to </a:t>
            </a:r>
            <a:r>
              <a:rPr lang="en-US" sz="1200" b="1" kern="1200" dirty="0">
                <a:solidFill>
                  <a:schemeClr val="tx1"/>
                </a:solidFill>
                <a:effectLst/>
                <a:latin typeface="+mn-lt"/>
                <a:ea typeface="+mn-ea"/>
                <a:cs typeface="+mn-cs"/>
              </a:rPr>
              <a:t>deliver the best solutions for our Veterans, at the best value to the taxpayer</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Strategic sourcing improves our speed to market, ensures our compliance with Federal Information Technology Acquisition Reform Act (FITARA), and fosters the most responsible allocation of taxpayer resources.</a:t>
            </a:r>
          </a:p>
          <a:p>
            <a:pPr lvl="0"/>
            <a:r>
              <a:rPr lang="en-US" sz="1200" kern="1200" dirty="0">
                <a:solidFill>
                  <a:schemeClr val="tx1"/>
                </a:solidFill>
                <a:effectLst/>
                <a:latin typeface="+mn-lt"/>
                <a:ea typeface="+mn-ea"/>
                <a:cs typeface="+mn-cs"/>
              </a:rPr>
              <a:t>We’ve </a:t>
            </a:r>
            <a:r>
              <a:rPr lang="en-US" sz="1200" b="1" kern="1200" dirty="0">
                <a:solidFill>
                  <a:schemeClr val="tx1"/>
                </a:solidFill>
                <a:effectLst/>
                <a:latin typeface="+mn-lt"/>
                <a:ea typeface="+mn-ea"/>
                <a:cs typeface="+mn-cs"/>
              </a:rPr>
              <a:t>already achieved an approximate $100M in cost savings</a:t>
            </a:r>
            <a:r>
              <a:rPr lang="en-US" sz="1200" kern="1200" dirty="0">
                <a:solidFill>
                  <a:schemeClr val="tx1"/>
                </a:solidFill>
                <a:effectLst/>
                <a:latin typeface="+mn-lt"/>
                <a:ea typeface="+mn-ea"/>
                <a:cs typeface="+mn-cs"/>
              </a:rPr>
              <a:t> by scrutinizing existing contracts and their value/impact to the Veteran and employee experience</a:t>
            </a:r>
          </a:p>
          <a:p>
            <a:pPr lvl="0"/>
            <a:r>
              <a:rPr lang="en-US" sz="1200" b="1" u="sng" kern="1200" dirty="0">
                <a:solidFill>
                  <a:schemeClr val="tx1"/>
                </a:solidFill>
                <a:effectLst/>
                <a:latin typeface="+mn-lt"/>
                <a:ea typeface="+mn-ea"/>
                <a:cs typeface="+mn-cs"/>
              </a:rPr>
              <a:t>Benefits to Veterans: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Implement industry best practices and supplier management strategies that drive improved outcomes</a:t>
            </a:r>
            <a:endParaRPr lang="en-US" dirty="0">
              <a:effectLst/>
            </a:endParaRPr>
          </a:p>
          <a:p>
            <a:pPr lvl="1"/>
            <a:r>
              <a:rPr lang="en-US" sz="1200" kern="1200" dirty="0">
                <a:solidFill>
                  <a:schemeClr val="tx1"/>
                </a:solidFill>
                <a:effectLst/>
                <a:latin typeface="+mn-lt"/>
                <a:ea typeface="+mn-ea"/>
                <a:cs typeface="+mn-cs"/>
              </a:rPr>
              <a:t>Identify cost avoidance to reinvest in the latest industry innovations and modernize OIT infrastructure and systems that deliver the solutions our VA business partners require</a:t>
            </a:r>
            <a:endParaRPr lang="en-US" dirty="0">
              <a:effectLst/>
            </a:endParaRPr>
          </a:p>
          <a:p>
            <a:pPr lvl="1"/>
            <a:r>
              <a:rPr lang="en-US" sz="1200" kern="1200" dirty="0">
                <a:solidFill>
                  <a:schemeClr val="tx1"/>
                </a:solidFill>
                <a:effectLst/>
                <a:latin typeface="+mn-lt"/>
                <a:ea typeface="+mn-ea"/>
                <a:cs typeface="+mn-cs"/>
              </a:rPr>
              <a:t>Purchase managed services to increase operational efficiency and free IT staff to focus on our core processes, on innovation, and on customer service</a:t>
            </a:r>
          </a:p>
          <a:p>
            <a:r>
              <a:rPr lang="en-US" sz="1200" kern="1200" dirty="0">
                <a:solidFill>
                  <a:schemeClr val="tx1"/>
                </a:solidFill>
                <a:effectLst/>
                <a:latin typeface="+mn-lt"/>
                <a:ea typeface="+mn-ea"/>
                <a:cs typeface="+mn-cs"/>
              </a:rPr>
              <a:t> </a:t>
            </a:r>
            <a:endParaRPr lang="en-US" dirty="0">
              <a:effectLst/>
            </a:endParaRPr>
          </a:p>
          <a:p>
            <a:r>
              <a:rPr lang="en-US" dirty="0">
                <a:effectLst/>
              </a:rPr>
              <a:t> </a:t>
            </a:r>
          </a:p>
          <a:p>
            <a:r>
              <a:rPr lang="en-US" sz="1200" b="0" i="1" kern="1200" dirty="0">
                <a:solidFill>
                  <a:schemeClr val="tx1"/>
                </a:solidFill>
                <a:effectLst/>
                <a:latin typeface="+mn-lt"/>
                <a:ea typeface="+mn-ea"/>
                <a:cs typeface="+mn-cs"/>
              </a:rPr>
              <a:t>Your IT Services</a:t>
            </a:r>
            <a:endParaRPr lang="en-US" sz="14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VA’s new IT Service Management tool named “Your IT Services” allows VA employees to now submit and track IT support tickets, order equipment, and expedite staff onboarding in a streamlined online system</a:t>
            </a:r>
          </a:p>
          <a:p>
            <a:pPr lvl="0"/>
            <a:r>
              <a:rPr lang="en-US" sz="1200" kern="1200" dirty="0">
                <a:solidFill>
                  <a:schemeClr val="tx1"/>
                </a:solidFill>
                <a:effectLst/>
                <a:latin typeface="+mn-lt"/>
                <a:ea typeface="+mn-ea"/>
                <a:cs typeface="+mn-cs"/>
              </a:rPr>
              <a:t>This kind of managed service solution </a:t>
            </a:r>
            <a:r>
              <a:rPr lang="en-US" sz="1200" b="1" kern="1200" dirty="0">
                <a:solidFill>
                  <a:schemeClr val="tx1"/>
                </a:solidFill>
                <a:effectLst/>
                <a:latin typeface="+mn-lt"/>
                <a:ea typeface="+mn-ea"/>
                <a:cs typeface="+mn-cs"/>
              </a:rPr>
              <a:t>puts VA at the forefront of IT service</a:t>
            </a:r>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Benefits to Veterans:</a:t>
            </a:r>
            <a:endParaRPr lang="en-US" sz="1200" kern="1200" dirty="0">
              <a:solidFill>
                <a:schemeClr val="tx1"/>
              </a:solidFill>
              <a:effectLst/>
              <a:latin typeface="+mn-lt"/>
              <a:ea typeface="+mn-ea"/>
              <a:cs typeface="+mn-cs"/>
            </a:endParaRPr>
          </a:p>
          <a:p>
            <a:pPr lvl="0"/>
            <a:r>
              <a:rPr lang="en-US" dirty="0">
                <a:effectLst/>
              </a:rPr>
              <a:t>Better able to connect with the VA customers needing support</a:t>
            </a:r>
          </a:p>
          <a:p>
            <a:pPr lvl="0"/>
            <a:r>
              <a:rPr lang="en-US" dirty="0">
                <a:effectLst/>
              </a:rPr>
              <a:t>Better tool to expedite important requests</a:t>
            </a:r>
          </a:p>
          <a:p>
            <a:pPr lvl="0"/>
            <a:r>
              <a:rPr lang="en-US" dirty="0">
                <a:effectLst/>
              </a:rPr>
              <a:t>Single tool to collect our IT support knowledge</a:t>
            </a:r>
          </a:p>
          <a:p>
            <a:pPr lvl="0"/>
            <a:r>
              <a:rPr lang="en-US" dirty="0">
                <a:effectLst/>
              </a:rPr>
              <a:t>Enterprise-view of trending IT issues and topics so we can act immediately, and even anticipate VA business partner and Veterans needs</a:t>
            </a:r>
          </a:p>
          <a:p>
            <a:pPr lvl="0"/>
            <a:r>
              <a:rPr lang="en-US" sz="1200" kern="1200" dirty="0">
                <a:solidFill>
                  <a:schemeClr val="tx1"/>
                </a:solidFill>
                <a:effectLst/>
                <a:latin typeface="+mn-lt"/>
                <a:ea typeface="+mn-ea"/>
                <a:cs typeface="+mn-cs"/>
              </a:rPr>
              <a:t>The ultimate benefit is that the solution creates a more efficient VA with employees better equipped to respond swiftly to Veterans’ needs.</a:t>
            </a:r>
          </a:p>
          <a:p>
            <a:r>
              <a:rPr lang="en-US" sz="1200" i="1" kern="1200" dirty="0">
                <a:solidFill>
                  <a:schemeClr val="tx1"/>
                </a:solidFill>
                <a:effectLst/>
                <a:latin typeface="+mn-lt"/>
                <a:ea typeface="+mn-ea"/>
                <a:cs typeface="+mn-cs"/>
              </a:rPr>
              <a:t>Micro-purchasing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Micro-purchasing allows VA to award contracts for targeted requirements to micro-consultants or small businesses—</a:t>
            </a:r>
            <a:r>
              <a:rPr lang="en-US" sz="1200" b="1" kern="1200" dirty="0">
                <a:solidFill>
                  <a:schemeClr val="tx1"/>
                </a:solidFill>
                <a:effectLst/>
                <a:latin typeface="+mn-lt"/>
                <a:ea typeface="+mn-ea"/>
                <a:cs typeface="+mn-cs"/>
              </a:rPr>
              <a:t>it allows developers to bid on short-term projects so we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can deploy solutions rapidly</a:t>
            </a:r>
            <a:endParaRPr lang="en-US" sz="1200" kern="1200" dirty="0">
              <a:solidFill>
                <a:schemeClr val="tx1"/>
              </a:solidFill>
              <a:effectLst/>
              <a:latin typeface="+mn-lt"/>
              <a:ea typeface="+mn-ea"/>
              <a:cs typeface="+mn-cs"/>
            </a:endParaRPr>
          </a:p>
          <a:p>
            <a:pPr lvl="0"/>
            <a:r>
              <a:rPr lang="en-US" sz="1200" b="1" u="sng" kern="1200" dirty="0">
                <a:solidFill>
                  <a:schemeClr val="tx1"/>
                </a:solidFill>
                <a:effectLst/>
                <a:latin typeface="+mn-lt"/>
                <a:ea typeface="+mn-ea"/>
                <a:cs typeface="+mn-cs"/>
              </a:rPr>
              <a:t>Benefits to Veterans:</a:t>
            </a:r>
            <a:endParaRPr lang="en-US" sz="1200" kern="1200" dirty="0">
              <a:solidFill>
                <a:schemeClr val="tx1"/>
              </a:solidFill>
              <a:effectLst/>
              <a:latin typeface="+mn-lt"/>
              <a:ea typeface="+mn-ea"/>
              <a:cs typeface="+mn-cs"/>
            </a:endParaRPr>
          </a:p>
          <a:p>
            <a:r>
              <a:rPr lang="en-US" dirty="0">
                <a:effectLst/>
              </a:rPr>
              <a:t>•	Micro-purchasing allows VA to cut through bureaucratic red tape and award contracts quickly to micro-consultants or small businesses who may otherwise find it hard to work with VA—</a:t>
            </a:r>
            <a:r>
              <a:rPr lang="en-US" b="1" dirty="0">
                <a:effectLst/>
              </a:rPr>
              <a:t>getting the Veteran the services they need now</a:t>
            </a:r>
            <a:endParaRPr lang="en-US" dirty="0">
              <a:effectLst/>
            </a:endParaRPr>
          </a:p>
          <a:p>
            <a:r>
              <a:rPr lang="en-US" dirty="0">
                <a:effectLst/>
              </a:rPr>
              <a:t>•	This will ultimately diversify the development ecosystem at VA</a:t>
            </a:r>
          </a:p>
        </p:txBody>
      </p:sp>
      <p:sp>
        <p:nvSpPr>
          <p:cNvPr id="4" name="Slide Number Placeholder 3"/>
          <p:cNvSpPr>
            <a:spLocks noGrp="1"/>
          </p:cNvSpPr>
          <p:nvPr>
            <p:ph type="sldNum" sz="quarter" idx="10"/>
          </p:nvPr>
        </p:nvSpPr>
        <p:spPr/>
        <p:txBody>
          <a:bodyPr/>
          <a:lstStyle/>
          <a:p>
            <a:fld id="{0B31FA43-6C0E-6047-B106-ADAB81A86D51}" type="slidenum">
              <a:rPr lang="en-US" smtClean="0"/>
              <a:t>8</a:t>
            </a:fld>
            <a:endParaRPr lang="en-US"/>
          </a:p>
        </p:txBody>
      </p:sp>
    </p:spTree>
    <p:extLst>
      <p:ext uri="{BB962C8B-B14F-4D97-AF65-F5344CB8AC3E}">
        <p14:creationId xmlns:p14="http://schemas.microsoft.com/office/powerpoint/2010/main" val="202576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approved our Strategic Sourcing organization structure.</a:t>
            </a:r>
          </a:p>
          <a:p>
            <a:pPr marL="171450" indent="-171450">
              <a:buFont typeface="Arial" panose="020B0604020202020204" pitchFamily="34" charset="0"/>
              <a:buChar char="•"/>
            </a:pPr>
            <a:r>
              <a:rPr lang="en-US" dirty="0"/>
              <a:t>This is a positive step toward easily working across the organization and ensuring VA is contracting with companies that bring the utmost value to the organization, the tax-payer, and the Veteran.</a:t>
            </a:r>
          </a:p>
          <a:p>
            <a:pPr marL="171450" indent="-171450">
              <a:buFont typeface="Arial" panose="020B0604020202020204" pitchFamily="34" charset="0"/>
              <a:buChar char="•"/>
            </a:pPr>
            <a:r>
              <a:rPr lang="en-US" dirty="0"/>
              <a:t>Strategic Sourcing is structured like this to more efficiently handle the amount of contracting issues that come to us from across OIT. This will help us provide our best strategic vision for how business contracting with OIT will help our modernizing organization and its workforce.</a:t>
            </a:r>
          </a:p>
        </p:txBody>
      </p:sp>
      <p:sp>
        <p:nvSpPr>
          <p:cNvPr id="4" name="Slide Number Placeholder 3"/>
          <p:cNvSpPr>
            <a:spLocks noGrp="1"/>
          </p:cNvSpPr>
          <p:nvPr>
            <p:ph type="sldNum" sz="quarter" idx="10"/>
          </p:nvPr>
        </p:nvSpPr>
        <p:spPr/>
        <p:txBody>
          <a:bodyPr/>
          <a:lstStyle/>
          <a:p>
            <a:fld id="{0B31FA43-6C0E-6047-B106-ADAB81A86D51}" type="slidenum">
              <a:rPr lang="en-US" smtClean="0"/>
              <a:t>9</a:t>
            </a:fld>
            <a:endParaRPr lang="en-US"/>
          </a:p>
        </p:txBody>
      </p:sp>
    </p:spTree>
    <p:extLst>
      <p:ext uri="{BB962C8B-B14F-4D97-AF65-F5344CB8AC3E}">
        <p14:creationId xmlns:p14="http://schemas.microsoft.com/office/powerpoint/2010/main" val="393810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of these priorities will help get us to a steady state where OIT can thrive in the ever-changing government and IT environments.</a:t>
            </a:r>
          </a:p>
        </p:txBody>
      </p:sp>
      <p:sp>
        <p:nvSpPr>
          <p:cNvPr id="4" name="Slide Number Placeholder 3"/>
          <p:cNvSpPr>
            <a:spLocks noGrp="1"/>
          </p:cNvSpPr>
          <p:nvPr>
            <p:ph type="sldNum" sz="quarter" idx="5"/>
          </p:nvPr>
        </p:nvSpPr>
        <p:spPr/>
        <p:txBody>
          <a:bodyPr/>
          <a:lstStyle/>
          <a:p>
            <a:fld id="{0B31FA43-6C0E-6047-B106-ADAB81A86D51}" type="slidenum">
              <a:rPr lang="en-US" smtClean="0"/>
              <a:t>10</a:t>
            </a:fld>
            <a:endParaRPr lang="en-US"/>
          </a:p>
        </p:txBody>
      </p:sp>
    </p:spTree>
    <p:extLst>
      <p:ext uri="{BB962C8B-B14F-4D97-AF65-F5344CB8AC3E}">
        <p14:creationId xmlns:p14="http://schemas.microsoft.com/office/powerpoint/2010/main" val="180785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r>
              <a:rPr lang="en-US" sz="1200" kern="1200" dirty="0">
                <a:solidFill>
                  <a:schemeClr val="tx1"/>
                </a:solidFill>
                <a:effectLst/>
                <a:latin typeface="+mn-lt"/>
                <a:ea typeface="+mn-ea"/>
                <a:cs typeface="+mn-cs"/>
              </a:rPr>
              <a:t>Over the past two years, VA has been working hard to transform the systems and services it provides to our business partners, and ultimately to our Veterans</a:t>
            </a:r>
          </a:p>
          <a:p>
            <a:pPr lvl="0"/>
            <a:r>
              <a:rPr lang="en-US" sz="1200" kern="1200" dirty="0">
                <a:solidFill>
                  <a:schemeClr val="tx1"/>
                </a:solidFill>
                <a:effectLst/>
                <a:latin typeface="+mn-lt"/>
                <a:ea typeface="+mn-ea"/>
                <a:cs typeface="+mn-cs"/>
              </a:rPr>
              <a:t>Secretary </a:t>
            </a:r>
            <a:r>
              <a:rPr lang="en-US" sz="1200" kern="1200" dirty="0" err="1">
                <a:solidFill>
                  <a:schemeClr val="tx1"/>
                </a:solidFill>
                <a:effectLst/>
                <a:latin typeface="+mn-lt"/>
                <a:ea typeface="+mn-ea"/>
                <a:cs typeface="+mn-cs"/>
              </a:rPr>
              <a:t>Wilkie</a:t>
            </a:r>
            <a:r>
              <a:rPr lang="en-US" sz="1200" kern="1200" dirty="0">
                <a:solidFill>
                  <a:schemeClr val="tx1"/>
                </a:solidFill>
                <a:effectLst/>
                <a:latin typeface="+mn-lt"/>
                <a:ea typeface="+mn-ea"/>
                <a:cs typeface="+mn-cs"/>
              </a:rPr>
              <a:t> stated the overarching goal of these efforts is to improve customer service</a:t>
            </a:r>
          </a:p>
          <a:p>
            <a:pPr lvl="1"/>
            <a:r>
              <a:rPr lang="en-US" sz="1200" kern="1200" dirty="0">
                <a:solidFill>
                  <a:schemeClr val="tx1"/>
                </a:solidFill>
                <a:effectLst/>
                <a:latin typeface="+mn-lt"/>
                <a:ea typeface="+mn-ea"/>
                <a:cs typeface="+mn-cs"/>
              </a:rPr>
              <a:t>We are working together across traditional barriers to unite efforts between VBA, VHA and NCA</a:t>
            </a:r>
          </a:p>
          <a:p>
            <a:pPr lvl="1"/>
            <a:r>
              <a:rPr lang="en-US" sz="1200" kern="1200" dirty="0">
                <a:solidFill>
                  <a:schemeClr val="tx1"/>
                </a:solidFill>
                <a:effectLst/>
                <a:latin typeface="+mn-lt"/>
                <a:ea typeface="+mn-ea"/>
                <a:cs typeface="+mn-cs"/>
              </a:rPr>
              <a:t>Here in OIT, we are modernizing tools and services that help our Veterans access benefits and care </a:t>
            </a:r>
          </a:p>
          <a:p>
            <a:pPr lvl="0"/>
            <a:r>
              <a:rPr lang="en-US" sz="1200" kern="1200" dirty="0">
                <a:solidFill>
                  <a:schemeClr val="tx1"/>
                </a:solidFill>
                <a:effectLst/>
                <a:latin typeface="+mn-lt"/>
                <a:ea typeface="+mn-ea"/>
                <a:cs typeface="+mn-cs"/>
              </a:rPr>
              <a:t>Our sweeping IT Modernization efforts will help us better collaborate with our business partners and fulfill our mission of creating the best experience for all Veterans.</a:t>
            </a:r>
          </a:p>
          <a:p>
            <a:pPr lvl="0"/>
            <a:r>
              <a:rPr lang="en-US" sz="1200" kern="1200" dirty="0">
                <a:solidFill>
                  <a:schemeClr val="tx1"/>
                </a:solidFill>
                <a:effectLst/>
                <a:latin typeface="+mn-lt"/>
                <a:ea typeface="+mn-ea"/>
                <a:cs typeface="+mn-cs"/>
              </a:rPr>
              <a:t>Continuing to be a world-class organization that strives for a seamless, unified Veteran experience will require the sustained focus and dedication of everyone in OIT. </a:t>
            </a:r>
          </a:p>
          <a:p>
            <a:pPr lvl="0"/>
            <a:endParaRPr lang="en-US" sz="1200" kern="1200" dirty="0">
              <a:solidFill>
                <a:schemeClr val="tx1"/>
              </a:solidFill>
              <a:effectLst/>
              <a:latin typeface="+mn-lt"/>
              <a:ea typeface="+mn-ea"/>
              <a:cs typeface="+mn-cs"/>
            </a:endParaRPr>
          </a:p>
          <a:p>
            <a:pPr lvl="0"/>
            <a:r>
              <a:rPr lang="en-US" dirty="0"/>
              <a:t>“We are absolutely committed to continuous IT Modernization in order to increase value and improve health outcomes for Veterans.”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B31FA43-6C0E-6047-B106-ADAB81A86D51}" type="slidenum">
              <a:rPr lang="en-US" smtClean="0"/>
              <a:t>14</a:t>
            </a:fld>
            <a:endParaRPr lang="en-US"/>
          </a:p>
        </p:txBody>
      </p:sp>
    </p:spTree>
    <p:extLst>
      <p:ext uri="{BB962C8B-B14F-4D97-AF65-F5344CB8AC3E}">
        <p14:creationId xmlns:p14="http://schemas.microsoft.com/office/powerpoint/2010/main" val="487647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pic>
        <p:nvPicPr>
          <p:cNvPr id="11"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9" y="1"/>
            <a:ext cx="12185902" cy="6857999"/>
          </a:xfrm>
          <a:prstGeom prst="rect">
            <a:avLst/>
          </a:prstGeom>
        </p:spPr>
      </p:pic>
      <p:pic>
        <p:nvPicPr>
          <p:cNvPr id="15" name="VA logo" descr="Logo and seal for the U.S. Department of Veterans Affairs, Office of Information and Technolo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9926" y="5690438"/>
            <a:ext cx="3374138" cy="660157"/>
          </a:xfrm>
          <a:prstGeom prst="rect">
            <a:avLst/>
          </a:prstGeom>
        </p:spPr>
      </p:pic>
      <p:sp>
        <p:nvSpPr>
          <p:cNvPr id="16" name="Presentation Title"/>
          <p:cNvSpPr>
            <a:spLocks noGrp="1"/>
          </p:cNvSpPr>
          <p:nvPr>
            <p:ph type="title" hasCustomPrompt="1"/>
          </p:nvPr>
        </p:nvSpPr>
        <p:spPr>
          <a:xfrm>
            <a:off x="3251911" y="1931133"/>
            <a:ext cx="5806727" cy="858806"/>
          </a:xfrm>
        </p:spPr>
        <p:txBody>
          <a:bodyPr anchor="t">
            <a:noAutofit/>
          </a:bodyPr>
          <a:lstStyle>
            <a:lvl1pPr>
              <a:defRPr sz="3000" b="1" i="0" cap="all" baseline="0">
                <a:solidFill>
                  <a:srgbClr val="175594"/>
                </a:solidFill>
                <a:latin typeface="Calibri" charset="0"/>
                <a:ea typeface="Calibri" charset="0"/>
                <a:cs typeface="Calibri" charset="0"/>
              </a:defRPr>
            </a:lvl1pPr>
          </a:lstStyle>
          <a:p>
            <a:r>
              <a:rPr lang="en-US" dirty="0"/>
              <a:t>Presentation Title</a:t>
            </a:r>
          </a:p>
        </p:txBody>
      </p:sp>
      <p:sp>
        <p:nvSpPr>
          <p:cNvPr id="7" name="Name of Presenter"/>
          <p:cNvSpPr>
            <a:spLocks noGrp="1"/>
          </p:cNvSpPr>
          <p:nvPr>
            <p:ph type="body" sz="quarter" idx="10" hasCustomPrompt="1"/>
          </p:nvPr>
        </p:nvSpPr>
        <p:spPr>
          <a:xfrm>
            <a:off x="3252758" y="2831008"/>
            <a:ext cx="5806017"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52757" y="3254748"/>
            <a:ext cx="3182112"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52758" y="3714953"/>
            <a:ext cx="5806017"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52757" y="4276351"/>
            <a:ext cx="3974592"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52758" y="4560951"/>
            <a:ext cx="3985684"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3" name="Text Placeholder 2">
            <a:extLst>
              <a:ext uri="{FF2B5EF4-FFF2-40B4-BE49-F238E27FC236}">
                <a16:creationId xmlns:a16="http://schemas.microsoft.com/office/drawing/2014/main" id="{F62455E1-2795-BB42-8B2E-3B937E6819B2}"/>
              </a:ext>
            </a:extLst>
          </p:cNvPr>
          <p:cNvSpPr>
            <a:spLocks noGrp="1"/>
          </p:cNvSpPr>
          <p:nvPr>
            <p:ph type="body" sz="quarter" idx="15" hasCustomPrompt="1"/>
          </p:nvPr>
        </p:nvSpPr>
        <p:spPr>
          <a:xfrm>
            <a:off x="3251200" y="5130800"/>
            <a:ext cx="3976688" cy="439738"/>
          </a:xfrm>
        </p:spPr>
        <p:txBody>
          <a:bodyPr>
            <a:normAutofit/>
          </a:bodyPr>
          <a:lstStyle>
            <a:lvl1pPr marL="0" indent="0">
              <a:buNone/>
              <a:defRPr sz="1200">
                <a:solidFill>
                  <a:srgbClr val="898989"/>
                </a:solidFill>
              </a:defRPr>
            </a:lvl1pPr>
          </a:lstStyle>
          <a:p>
            <a:pPr lvl="0"/>
            <a:r>
              <a:rPr lang="en-US" dirty="0"/>
              <a:t>FOR INTERNAL USE ONLY</a:t>
            </a:r>
          </a:p>
        </p:txBody>
      </p:sp>
    </p:spTree>
    <p:extLst>
      <p:ext uri="{BB962C8B-B14F-4D97-AF65-F5344CB8AC3E}">
        <p14:creationId xmlns:p14="http://schemas.microsoft.com/office/powerpoint/2010/main" val="12697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8"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5560480" y="915232"/>
            <a:ext cx="5141384" cy="2376609"/>
          </a:xfrm>
        </p:spPr>
        <p:txBody>
          <a:bodyPr/>
          <a:lstStyle/>
          <a:p>
            <a:r>
              <a:rPr lang="en-US" dirty="0"/>
              <a:t>Add alt-text</a:t>
            </a:r>
          </a:p>
        </p:txBody>
      </p:sp>
      <p:sp>
        <p:nvSpPr>
          <p:cNvPr id="7" name="Content Placeholder 6"/>
          <p:cNvSpPr>
            <a:spLocks noGrp="1"/>
          </p:cNvSpPr>
          <p:nvPr>
            <p:ph sz="quarter" idx="12" hasCustomPrompt="1"/>
          </p:nvPr>
        </p:nvSpPr>
        <p:spPr>
          <a:xfrm>
            <a:off x="838200" y="1353312"/>
            <a:ext cx="10515600" cy="4051300"/>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1" name="Footer">
            <a:extLst>
              <a:ext uri="{FF2B5EF4-FFF2-40B4-BE49-F238E27FC236}">
                <a16:creationId xmlns:a16="http://schemas.microsoft.com/office/drawing/2014/main" id="{FFBD35A0-0D2E-F140-AC1D-843F0CC75FC1}"/>
              </a:ext>
            </a:extLst>
          </p:cNvPr>
          <p:cNvSpPr>
            <a:spLocks noGrp="1"/>
          </p:cNvSpPr>
          <p:nvPr>
            <p:ph type="ftr" sz="quarter" idx="3"/>
          </p:nvPr>
        </p:nvSpPr>
        <p:spPr>
          <a:xfrm>
            <a:off x="835153" y="6028290"/>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403031F6-9039-E040-B78F-E3BD88C7B4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Tree>
    <p:extLst>
      <p:ext uri="{BB962C8B-B14F-4D97-AF65-F5344CB8AC3E}">
        <p14:creationId xmlns:p14="http://schemas.microsoft.com/office/powerpoint/2010/main" val="174569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w/ Imag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838200" y="1353312"/>
            <a:ext cx="10515600" cy="2049462"/>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1" name="Content Placeholder 10"/>
          <p:cNvSpPr>
            <a:spLocks noGrp="1"/>
          </p:cNvSpPr>
          <p:nvPr>
            <p:ph sz="quarter" idx="13" hasCustomPrompt="1"/>
          </p:nvPr>
        </p:nvSpPr>
        <p:spPr>
          <a:xfrm>
            <a:off x="838200" y="3509208"/>
            <a:ext cx="10515600" cy="2162931"/>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2"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5560480" y="915232"/>
            <a:ext cx="5141384"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A02A166C-C163-A84A-BC51-85AE06AA9185}"/>
              </a:ext>
            </a:extLst>
          </p:cNvPr>
          <p:cNvSpPr>
            <a:spLocks noGrp="1"/>
          </p:cNvSpPr>
          <p:nvPr>
            <p:ph type="ftr" sz="quarter" idx="3"/>
          </p:nvPr>
        </p:nvSpPr>
        <p:spPr>
          <a:xfrm>
            <a:off x="835153" y="6028290"/>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0F66A5E1-8636-0743-AFCB-A8482CA442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Tree>
    <p:extLst>
      <p:ext uri="{BB962C8B-B14F-4D97-AF65-F5344CB8AC3E}">
        <p14:creationId xmlns:p14="http://schemas.microsoft.com/office/powerpoint/2010/main" val="39941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841247" y="1353312"/>
            <a:ext cx="10521695"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8610600" y="6028290"/>
            <a:ext cx="2743200" cy="365125"/>
          </a:xfrm>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835153" y="6028290"/>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Tree>
    <p:extLst>
      <p:ext uri="{BB962C8B-B14F-4D97-AF65-F5344CB8AC3E}">
        <p14:creationId xmlns:p14="http://schemas.microsoft.com/office/powerpoint/2010/main" val="135641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Icons w/ Content">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38200" y="374904"/>
            <a:ext cx="10515600" cy="685800"/>
          </a:xfrm>
        </p:spPr>
        <p:txBody>
          <a:bodyPr>
            <a:no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8" name="Icon 1">
            <a:extLst>
              <a:ext uri="{FF2B5EF4-FFF2-40B4-BE49-F238E27FC236}">
                <a16:creationId xmlns:a16="http://schemas.microsoft.com/office/drawing/2014/main" id="{33DD426A-81F2-B34C-ABF5-EE466FE47906}"/>
              </a:ext>
            </a:extLst>
          </p:cNvPr>
          <p:cNvSpPr>
            <a:spLocks noGrp="1"/>
          </p:cNvSpPr>
          <p:nvPr>
            <p:ph type="pic" sz="quarter" idx="16" hasCustomPrompt="1"/>
          </p:nvPr>
        </p:nvSpPr>
        <p:spPr>
          <a:xfrm>
            <a:off x="1010762" y="2107975"/>
            <a:ext cx="1532467" cy="1552722"/>
          </a:xfrm>
        </p:spPr>
        <p:txBody>
          <a:bodyPr/>
          <a:lstStyle>
            <a:lvl1pPr marL="0" indent="0">
              <a:buNone/>
              <a:defRPr/>
            </a:lvl1pPr>
          </a:lstStyle>
          <a:p>
            <a:r>
              <a:rPr lang="en-US" dirty="0"/>
              <a:t>Photo</a:t>
            </a:r>
          </a:p>
        </p:txBody>
      </p:sp>
      <p:sp>
        <p:nvSpPr>
          <p:cNvPr id="10" name="Text Placeholder 1">
            <a:extLst>
              <a:ext uri="{FF2B5EF4-FFF2-40B4-BE49-F238E27FC236}">
                <a16:creationId xmlns:a16="http://schemas.microsoft.com/office/drawing/2014/main" id="{7A57BF28-2D4C-5C45-B921-0C1C8CB02A41}"/>
              </a:ext>
            </a:extLst>
          </p:cNvPr>
          <p:cNvSpPr>
            <a:spLocks noGrp="1"/>
          </p:cNvSpPr>
          <p:nvPr>
            <p:ph type="body" sz="quarter" idx="17"/>
          </p:nvPr>
        </p:nvSpPr>
        <p:spPr>
          <a:xfrm>
            <a:off x="1010762" y="3873693"/>
            <a:ext cx="1532467" cy="914531"/>
          </a:xfrm>
        </p:spPr>
        <p:txBody>
          <a:bodyPr>
            <a:normAutofit/>
          </a:bodyPr>
          <a:lstStyle>
            <a:lvl1pPr marL="0" indent="0" algn="ctr">
              <a:buNone/>
              <a:defRPr sz="1800" b="1"/>
            </a:lvl1pPr>
          </a:lstStyle>
          <a:p>
            <a:pPr lvl="0"/>
            <a:r>
              <a:rPr lang="en-US" dirty="0"/>
              <a:t>Edit Master text styles</a:t>
            </a:r>
          </a:p>
        </p:txBody>
      </p:sp>
      <p:sp>
        <p:nvSpPr>
          <p:cNvPr id="16" name="Icon 2">
            <a:extLst>
              <a:ext uri="{FF2B5EF4-FFF2-40B4-BE49-F238E27FC236}">
                <a16:creationId xmlns:a16="http://schemas.microsoft.com/office/drawing/2014/main" id="{BEE80464-E9FA-434C-A292-19252F2ACA3B}"/>
              </a:ext>
            </a:extLst>
          </p:cNvPr>
          <p:cNvSpPr>
            <a:spLocks noGrp="1"/>
          </p:cNvSpPr>
          <p:nvPr>
            <p:ph type="pic" sz="quarter" idx="18" hasCustomPrompt="1"/>
          </p:nvPr>
        </p:nvSpPr>
        <p:spPr>
          <a:xfrm>
            <a:off x="3159638" y="2107975"/>
            <a:ext cx="1532468" cy="1552722"/>
          </a:xfrm>
        </p:spPr>
        <p:txBody>
          <a:bodyPr/>
          <a:lstStyle>
            <a:lvl1pPr marL="0" indent="0">
              <a:buNone/>
              <a:defRPr/>
            </a:lvl1pPr>
          </a:lstStyle>
          <a:p>
            <a:r>
              <a:rPr lang="en-US" dirty="0"/>
              <a:t>Photo</a:t>
            </a:r>
          </a:p>
        </p:txBody>
      </p:sp>
      <p:sp>
        <p:nvSpPr>
          <p:cNvPr id="20" name="Text Placeholder 2">
            <a:extLst>
              <a:ext uri="{FF2B5EF4-FFF2-40B4-BE49-F238E27FC236}">
                <a16:creationId xmlns:a16="http://schemas.microsoft.com/office/drawing/2014/main" id="{C729A1C2-9323-5542-BE76-53EBF91E0A64}"/>
              </a:ext>
            </a:extLst>
          </p:cNvPr>
          <p:cNvSpPr>
            <a:spLocks noGrp="1"/>
          </p:cNvSpPr>
          <p:nvPr>
            <p:ph type="body" sz="quarter" idx="19"/>
          </p:nvPr>
        </p:nvSpPr>
        <p:spPr>
          <a:xfrm>
            <a:off x="3159637" y="3883033"/>
            <a:ext cx="1532469" cy="895849"/>
          </a:xfrm>
        </p:spPr>
        <p:txBody>
          <a:bodyPr>
            <a:normAutofit/>
          </a:bodyPr>
          <a:lstStyle>
            <a:lvl1pPr marL="0" indent="0" algn="ctr">
              <a:buNone/>
              <a:defRPr sz="1800" b="1"/>
            </a:lvl1pPr>
          </a:lstStyle>
          <a:p>
            <a:pPr lvl="0"/>
            <a:r>
              <a:rPr lang="en-US" dirty="0"/>
              <a:t>Edit Master text styles</a:t>
            </a:r>
          </a:p>
        </p:txBody>
      </p:sp>
      <p:sp>
        <p:nvSpPr>
          <p:cNvPr id="21" name="Icon 3">
            <a:extLst>
              <a:ext uri="{FF2B5EF4-FFF2-40B4-BE49-F238E27FC236}">
                <a16:creationId xmlns:a16="http://schemas.microsoft.com/office/drawing/2014/main" id="{490100E6-8287-294B-B50D-8ECC67FA8A81}"/>
              </a:ext>
            </a:extLst>
          </p:cNvPr>
          <p:cNvSpPr>
            <a:spLocks noGrp="1"/>
          </p:cNvSpPr>
          <p:nvPr>
            <p:ph type="pic" sz="quarter" idx="20" hasCustomPrompt="1"/>
          </p:nvPr>
        </p:nvSpPr>
        <p:spPr>
          <a:xfrm>
            <a:off x="5319802" y="2107975"/>
            <a:ext cx="1532467" cy="1552722"/>
          </a:xfrm>
        </p:spPr>
        <p:txBody>
          <a:bodyPr/>
          <a:lstStyle>
            <a:lvl1pPr marL="0" indent="0">
              <a:buNone/>
              <a:defRPr/>
            </a:lvl1pPr>
          </a:lstStyle>
          <a:p>
            <a:r>
              <a:rPr lang="en-US" dirty="0"/>
              <a:t>Photo</a:t>
            </a:r>
          </a:p>
        </p:txBody>
      </p:sp>
      <p:sp>
        <p:nvSpPr>
          <p:cNvPr id="22" name="Text Placeholder 3">
            <a:extLst>
              <a:ext uri="{FF2B5EF4-FFF2-40B4-BE49-F238E27FC236}">
                <a16:creationId xmlns:a16="http://schemas.microsoft.com/office/drawing/2014/main" id="{BBAF3B9D-3360-FD4E-B9B3-7CADE2B3B49F}"/>
              </a:ext>
            </a:extLst>
          </p:cNvPr>
          <p:cNvSpPr>
            <a:spLocks noGrp="1"/>
          </p:cNvSpPr>
          <p:nvPr>
            <p:ph type="body" sz="quarter" idx="21"/>
          </p:nvPr>
        </p:nvSpPr>
        <p:spPr>
          <a:xfrm>
            <a:off x="5308514" y="3873693"/>
            <a:ext cx="1543755" cy="914531"/>
          </a:xfrm>
        </p:spPr>
        <p:txBody>
          <a:bodyPr>
            <a:normAutofit/>
          </a:bodyPr>
          <a:lstStyle>
            <a:lvl1pPr marL="0" indent="0" algn="ctr">
              <a:buNone/>
              <a:defRPr sz="1800" b="1"/>
            </a:lvl1pPr>
          </a:lstStyle>
          <a:p>
            <a:pPr lvl="0"/>
            <a:r>
              <a:rPr lang="en-US" dirty="0"/>
              <a:t>Edit Master text styles</a:t>
            </a:r>
          </a:p>
        </p:txBody>
      </p:sp>
      <p:sp>
        <p:nvSpPr>
          <p:cNvPr id="23" name="Icon 4">
            <a:extLst>
              <a:ext uri="{FF2B5EF4-FFF2-40B4-BE49-F238E27FC236}">
                <a16:creationId xmlns:a16="http://schemas.microsoft.com/office/drawing/2014/main" id="{AC48532A-7B11-D64B-B36E-349B6D3EABC0}"/>
              </a:ext>
            </a:extLst>
          </p:cNvPr>
          <p:cNvSpPr>
            <a:spLocks noGrp="1"/>
          </p:cNvSpPr>
          <p:nvPr>
            <p:ph type="pic" sz="quarter" idx="22" hasCustomPrompt="1"/>
          </p:nvPr>
        </p:nvSpPr>
        <p:spPr>
          <a:xfrm>
            <a:off x="7466694" y="2107975"/>
            <a:ext cx="1535290" cy="1552722"/>
          </a:xfrm>
        </p:spPr>
        <p:txBody>
          <a:bodyPr/>
          <a:lstStyle>
            <a:lvl1pPr marL="0" indent="0">
              <a:buNone/>
              <a:defRPr/>
            </a:lvl1pPr>
          </a:lstStyle>
          <a:p>
            <a:r>
              <a:rPr lang="en-US" dirty="0"/>
              <a:t>Photo</a:t>
            </a:r>
          </a:p>
        </p:txBody>
      </p:sp>
      <p:sp>
        <p:nvSpPr>
          <p:cNvPr id="24" name="Text Placeholder 4">
            <a:extLst>
              <a:ext uri="{FF2B5EF4-FFF2-40B4-BE49-F238E27FC236}">
                <a16:creationId xmlns:a16="http://schemas.microsoft.com/office/drawing/2014/main" id="{D245C863-A608-204E-A3BF-D45CFC1D6018}"/>
              </a:ext>
            </a:extLst>
          </p:cNvPr>
          <p:cNvSpPr>
            <a:spLocks noGrp="1"/>
          </p:cNvSpPr>
          <p:nvPr>
            <p:ph type="body" sz="quarter" idx="23"/>
          </p:nvPr>
        </p:nvSpPr>
        <p:spPr>
          <a:xfrm>
            <a:off x="7466693" y="3873693"/>
            <a:ext cx="1535291" cy="918399"/>
          </a:xfrm>
        </p:spPr>
        <p:txBody>
          <a:bodyPr>
            <a:normAutofit/>
          </a:bodyPr>
          <a:lstStyle>
            <a:lvl1pPr marL="0" indent="0" algn="ctr">
              <a:buNone/>
              <a:defRPr sz="1800" b="1"/>
            </a:lvl1pPr>
          </a:lstStyle>
          <a:p>
            <a:pPr lvl="0"/>
            <a:r>
              <a:rPr lang="en-US" dirty="0"/>
              <a:t>Edit Master text styles</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a:xfrm>
            <a:off x="838200" y="6025896"/>
            <a:ext cx="7315200" cy="365125"/>
          </a:xfrm>
        </p:spPr>
        <p:txBody>
          <a:bodyPr/>
          <a:lstStyle>
            <a:lvl1pPr>
              <a:defRPr/>
            </a:lvl1pPr>
          </a:lstStyle>
          <a:p>
            <a:pPr algn="l"/>
            <a:r>
              <a:rPr lang="en-US" dirty="0"/>
              <a:t>FOR INTERNAL USE ONLY			     Office of Information and Technology</a:t>
            </a:r>
          </a:p>
        </p:txBody>
      </p:sp>
      <p:pic>
        <p:nvPicPr>
          <p:cNvPr id="14" name="Footer">
            <a:extLst>
              <a:ext uri="{FF2B5EF4-FFF2-40B4-BE49-F238E27FC236}">
                <a16:creationId xmlns:a16="http://schemas.microsoft.com/office/drawing/2014/main" id="{03D86B44-DBFD-1E48-B241-4117117D7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
        <p:nvSpPr>
          <p:cNvPr id="15" name="Icon 4">
            <a:extLst>
              <a:ext uri="{FF2B5EF4-FFF2-40B4-BE49-F238E27FC236}">
                <a16:creationId xmlns:a16="http://schemas.microsoft.com/office/drawing/2014/main" id="{BA8D6A79-DBA7-D047-AF70-8610B7AA1EA4}"/>
              </a:ext>
            </a:extLst>
          </p:cNvPr>
          <p:cNvSpPr>
            <a:spLocks noGrp="1"/>
          </p:cNvSpPr>
          <p:nvPr>
            <p:ph type="pic" sz="quarter" idx="24" hasCustomPrompt="1"/>
          </p:nvPr>
        </p:nvSpPr>
        <p:spPr>
          <a:xfrm>
            <a:off x="9615571" y="2094765"/>
            <a:ext cx="1535290" cy="1552722"/>
          </a:xfrm>
        </p:spPr>
        <p:txBody>
          <a:bodyPr/>
          <a:lstStyle>
            <a:lvl1pPr marL="0" indent="0">
              <a:buNone/>
              <a:defRPr/>
            </a:lvl1pPr>
          </a:lstStyle>
          <a:p>
            <a:r>
              <a:rPr lang="en-US" dirty="0"/>
              <a:t>Photo</a:t>
            </a:r>
          </a:p>
        </p:txBody>
      </p:sp>
      <p:sp>
        <p:nvSpPr>
          <p:cNvPr id="17" name="Text Placeholder 4">
            <a:extLst>
              <a:ext uri="{FF2B5EF4-FFF2-40B4-BE49-F238E27FC236}">
                <a16:creationId xmlns:a16="http://schemas.microsoft.com/office/drawing/2014/main" id="{C951D1A1-A840-D944-9809-5B6A090AFE49}"/>
              </a:ext>
            </a:extLst>
          </p:cNvPr>
          <p:cNvSpPr>
            <a:spLocks noGrp="1"/>
          </p:cNvSpPr>
          <p:nvPr>
            <p:ph type="body" sz="quarter" idx="25"/>
          </p:nvPr>
        </p:nvSpPr>
        <p:spPr>
          <a:xfrm>
            <a:off x="9615570" y="3860483"/>
            <a:ext cx="1535291" cy="918399"/>
          </a:xfrm>
        </p:spPr>
        <p:txBody>
          <a:bodyPr>
            <a:normAutofit/>
          </a:bodyPr>
          <a:lstStyle>
            <a:lvl1pPr marL="0" indent="0" algn="ctr">
              <a:buNone/>
              <a:defRPr sz="1800" b="1"/>
            </a:lvl1pPr>
          </a:lstStyle>
          <a:p>
            <a:pPr lvl="0"/>
            <a:r>
              <a:rPr lang="en-US" dirty="0"/>
              <a:t>Edit Master text styles</a:t>
            </a:r>
          </a:p>
        </p:txBody>
      </p:sp>
    </p:spTree>
    <p:extLst>
      <p:ext uri="{BB962C8B-B14F-4D97-AF65-F5344CB8AC3E}">
        <p14:creationId xmlns:p14="http://schemas.microsoft.com/office/powerpoint/2010/main" val="2278166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pic>
        <p:nvPicPr>
          <p:cNvPr id="6"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9" y="1"/>
            <a:ext cx="12185902" cy="6857999"/>
          </a:xfrm>
          <a:prstGeom prst="rect">
            <a:avLst/>
          </a:prstGeom>
        </p:spPr>
      </p:pic>
      <p:sp>
        <p:nvSpPr>
          <p:cNvPr id="5" name="Slide Title"/>
          <p:cNvSpPr>
            <a:spLocks noGrp="1"/>
          </p:cNvSpPr>
          <p:nvPr>
            <p:ph type="title" hasCustomPrompt="1"/>
          </p:nvPr>
        </p:nvSpPr>
        <p:spPr>
          <a:xfrm>
            <a:off x="831851" y="2219026"/>
            <a:ext cx="105156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23666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p:txBody>
          <a:bodyPr/>
          <a:lstStyle>
            <a:lvl1pPr>
              <a:defRPr/>
            </a:lvl1pPr>
          </a:lstStyle>
          <a:p>
            <a:pPr algn="l"/>
            <a:r>
              <a:rPr lang="en-US" dirty="0"/>
              <a:t>FOR INTERNAL USE ONLY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137643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19"/>
            <a:ext cx="105156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Alt text">
            <a:extLst>
              <a:ext uri="{FF2B5EF4-FFF2-40B4-BE49-F238E27FC236}">
                <a16:creationId xmlns:a16="http://schemas.microsoft.com/office/drawing/2014/main" id="{0E731299-1FA4-1640-AAA3-040ADDE70C35}"/>
              </a:ext>
            </a:extLst>
          </p:cNvPr>
          <p:cNvSpPr>
            <a:spLocks noGrp="1"/>
          </p:cNvSpPr>
          <p:nvPr>
            <p:ph sz="quarter" idx="14" hasCustomPrompt="1"/>
          </p:nvPr>
        </p:nvSpPr>
        <p:spPr>
          <a:xfrm>
            <a:off x="-4181172" y="0"/>
            <a:ext cx="3890963" cy="3249038"/>
          </a:xfrm>
        </p:spPr>
        <p:txBody>
          <a:bodyPr/>
          <a:lstStyle/>
          <a:p>
            <a:pPr lvl="0"/>
            <a:r>
              <a:rPr lang="en-US" dirty="0"/>
              <a:t>Insert Alt-text for complex image or graphic</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p:txBody>
          <a:bodyPr/>
          <a:lstStyle>
            <a:lvl1pPr>
              <a:defRPr/>
            </a:lvl1pPr>
          </a:lstStyle>
          <a:p>
            <a:pPr algn="l"/>
            <a:r>
              <a:rPr lang="en-US" dirty="0"/>
              <a:t>FOR INTERNAL USE ONLY			     Office of Information and Technology</a:t>
            </a:r>
          </a:p>
        </p:txBody>
      </p:sp>
      <p:pic>
        <p:nvPicPr>
          <p:cNvPr id="8" name="Footer">
            <a:extLst>
              <a:ext uri="{FF2B5EF4-FFF2-40B4-BE49-F238E27FC236}">
                <a16:creationId xmlns:a16="http://schemas.microsoft.com/office/drawing/2014/main" id="{ADD7F55B-6E2E-E049-9A2F-19F9E87107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386882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Subtitle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838200" y="1417320"/>
            <a:ext cx="10515600" cy="2011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Heading Placeholder 1">
            <a:extLst>
              <a:ext uri="{FF2B5EF4-FFF2-40B4-BE49-F238E27FC236}">
                <a16:creationId xmlns:a16="http://schemas.microsoft.com/office/drawing/2014/main" id="{4A0F253A-250E-3947-9C4E-D0BADA9973ED}"/>
              </a:ext>
            </a:extLst>
          </p:cNvPr>
          <p:cNvSpPr>
            <a:spLocks noGrp="1"/>
          </p:cNvSpPr>
          <p:nvPr>
            <p:ph type="body" sz="quarter" idx="14" hasCustomPrompt="1"/>
          </p:nvPr>
        </p:nvSpPr>
        <p:spPr>
          <a:xfrm>
            <a:off x="838200" y="3640138"/>
            <a:ext cx="5257800" cy="423862"/>
          </a:xfrm>
        </p:spPr>
        <p:txBody>
          <a:bodyPr/>
          <a:lstStyle>
            <a:lvl1pPr marL="0" indent="0">
              <a:buNone/>
              <a:defRPr b="1"/>
            </a:lvl1pPr>
          </a:lstStyle>
          <a:p>
            <a:pPr lvl="0"/>
            <a:r>
              <a:rPr lang="en-US" dirty="0"/>
              <a:t>Insert Heading</a:t>
            </a:r>
          </a:p>
        </p:txBody>
      </p:sp>
      <p:sp>
        <p:nvSpPr>
          <p:cNvPr id="11" name="Content Placeholder 1">
            <a:extLst>
              <a:ext uri="{FF2B5EF4-FFF2-40B4-BE49-F238E27FC236}">
                <a16:creationId xmlns:a16="http://schemas.microsoft.com/office/drawing/2014/main" id="{D4F61BFB-7E97-CA4A-9D7A-C2EB218D6839}"/>
              </a:ext>
            </a:extLst>
          </p:cNvPr>
          <p:cNvSpPr>
            <a:spLocks noGrp="1"/>
          </p:cNvSpPr>
          <p:nvPr>
            <p:ph sz="quarter" idx="15"/>
          </p:nvPr>
        </p:nvSpPr>
        <p:spPr>
          <a:xfrm>
            <a:off x="838200" y="4126653"/>
            <a:ext cx="5257800" cy="1899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Heading Placeholder 2">
            <a:extLst>
              <a:ext uri="{FF2B5EF4-FFF2-40B4-BE49-F238E27FC236}">
                <a16:creationId xmlns:a16="http://schemas.microsoft.com/office/drawing/2014/main" id="{83402AF2-F89A-D04C-8D3C-76D8C388F10A}"/>
              </a:ext>
            </a:extLst>
          </p:cNvPr>
          <p:cNvSpPr>
            <a:spLocks noGrp="1"/>
          </p:cNvSpPr>
          <p:nvPr>
            <p:ph type="body" sz="quarter" idx="16" hasCustomPrompt="1"/>
          </p:nvPr>
        </p:nvSpPr>
        <p:spPr>
          <a:xfrm>
            <a:off x="6138334" y="3640138"/>
            <a:ext cx="5257800" cy="423862"/>
          </a:xfrm>
        </p:spPr>
        <p:txBody>
          <a:bodyPr/>
          <a:lstStyle>
            <a:lvl1pPr marL="0" indent="0">
              <a:buNone/>
              <a:defRPr b="1"/>
            </a:lvl1pPr>
          </a:lstStyle>
          <a:p>
            <a:pPr lvl="0"/>
            <a:r>
              <a:rPr lang="en-US" dirty="0"/>
              <a:t>Insert Heading</a:t>
            </a:r>
          </a:p>
        </p:txBody>
      </p:sp>
      <p:sp>
        <p:nvSpPr>
          <p:cNvPr id="14" name="Content Placeholder 2">
            <a:extLst>
              <a:ext uri="{FF2B5EF4-FFF2-40B4-BE49-F238E27FC236}">
                <a16:creationId xmlns:a16="http://schemas.microsoft.com/office/drawing/2014/main" id="{274E85CB-8292-B74E-B2DC-1B7541D0F575}"/>
              </a:ext>
            </a:extLst>
          </p:cNvPr>
          <p:cNvSpPr>
            <a:spLocks noGrp="1"/>
          </p:cNvSpPr>
          <p:nvPr>
            <p:ph sz="quarter" idx="17"/>
          </p:nvPr>
        </p:nvSpPr>
        <p:spPr>
          <a:xfrm>
            <a:off x="6138334" y="4126653"/>
            <a:ext cx="5257800" cy="18992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5" name="Footer Placeholder"/>
          <p:cNvSpPr>
            <a:spLocks noGrp="1"/>
          </p:cNvSpPr>
          <p:nvPr>
            <p:ph type="ftr" sz="quarter" idx="11"/>
          </p:nvPr>
        </p:nvSpPr>
        <p:spPr/>
        <p:txBody>
          <a:bodyPr/>
          <a:lstStyle>
            <a:lvl1pPr>
              <a:defRPr/>
            </a:lvl1pPr>
          </a:lstStyle>
          <a:p>
            <a:pPr algn="l"/>
            <a:r>
              <a:rPr lang="en-US" dirty="0"/>
              <a:t>FOR INTERNAL USE ONLY			     Office of Information and Technology</a:t>
            </a:r>
          </a:p>
        </p:txBody>
      </p:sp>
      <p:pic>
        <p:nvPicPr>
          <p:cNvPr id="15" name="Footer">
            <a:extLst>
              <a:ext uri="{FF2B5EF4-FFF2-40B4-BE49-F238E27FC236}">
                <a16:creationId xmlns:a16="http://schemas.microsoft.com/office/drawing/2014/main" id="{1D639F15-80C3-DE46-A003-D12A017A0B5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41248" y="374904"/>
            <a:ext cx="10521696" cy="686924"/>
          </a:xfrm>
        </p:spPr>
        <p:txBody>
          <a:bodyPr>
            <a:noAutofit/>
          </a:bodyPr>
          <a:lstStyle>
            <a:lvl1pPr>
              <a:defRPr sz="2800" b="1" i="0" baseline="0">
                <a:solidFill>
                  <a:srgbClr val="1F1F1F"/>
                </a:solidFill>
                <a:latin typeface="Calibri" charset="0"/>
                <a:ea typeface="Calibri" charset="0"/>
                <a:cs typeface="Calibri" charset="0"/>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840317" y="1202068"/>
            <a:ext cx="10521696"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840318" y="1618488"/>
            <a:ext cx="10521949"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840317" y="3634948"/>
            <a:ext cx="10521696"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840318" y="4054879"/>
            <a:ext cx="10521949"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a:xfrm>
            <a:off x="831851" y="6025896"/>
            <a:ext cx="7321549" cy="365125"/>
          </a:xfrm>
        </p:spPr>
        <p:txBody>
          <a:bodyPr/>
          <a:lstStyle>
            <a:lvl1pPr>
              <a:defRPr/>
            </a:lvl1pPr>
          </a:lstStyle>
          <a:p>
            <a:pPr algn="l"/>
            <a:r>
              <a:rPr lang="en-US" dirty="0"/>
              <a:t>FOR INTERNAL USE ONLY			     Office of Information and Technology</a:t>
            </a:r>
          </a:p>
        </p:txBody>
      </p:sp>
      <p:pic>
        <p:nvPicPr>
          <p:cNvPr id="10" name="Footer">
            <a:extLst>
              <a:ext uri="{FF2B5EF4-FFF2-40B4-BE49-F238E27FC236}">
                <a16:creationId xmlns:a16="http://schemas.microsoft.com/office/drawing/2014/main" id="{30DA69FE-F2CD-C843-BB39-D611E919A3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161405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38200" y="374904"/>
            <a:ext cx="10515600" cy="685800"/>
          </a:xfrm>
        </p:spPr>
        <p:txBody>
          <a:bodyPr>
            <a:no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15" name="Heading Placeholder 1"/>
          <p:cNvSpPr>
            <a:spLocks noGrp="1"/>
          </p:cNvSpPr>
          <p:nvPr>
            <p:ph type="body" sz="quarter" idx="12" hasCustomPrompt="1"/>
          </p:nvPr>
        </p:nvSpPr>
        <p:spPr>
          <a:xfrm>
            <a:off x="838200" y="1210813"/>
            <a:ext cx="5035296"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838200" y="1864926"/>
            <a:ext cx="5035296"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Placeholder 2"/>
          <p:cNvSpPr>
            <a:spLocks noGrp="1"/>
          </p:cNvSpPr>
          <p:nvPr>
            <p:ph type="body" sz="quarter" idx="14" hasCustomPrompt="1"/>
          </p:nvPr>
        </p:nvSpPr>
        <p:spPr>
          <a:xfrm>
            <a:off x="6318504" y="1210813"/>
            <a:ext cx="5035296"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6318504" y="1864926"/>
            <a:ext cx="5035296"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a:xfrm>
            <a:off x="838200" y="6025896"/>
            <a:ext cx="7315200" cy="365125"/>
          </a:xfrm>
        </p:spPr>
        <p:txBody>
          <a:bodyPr/>
          <a:lstStyle>
            <a:lvl1pPr>
              <a:defRPr/>
            </a:lvl1pPr>
          </a:lstStyle>
          <a:p>
            <a:pPr algn="l"/>
            <a:r>
              <a:rPr lang="en-US" dirty="0"/>
              <a:t>FOR INTERNAL USE ONLY			     Office of Information and Technology</a:t>
            </a:r>
          </a:p>
        </p:txBody>
      </p:sp>
      <p:pic>
        <p:nvPicPr>
          <p:cNvPr id="10" name="Footer">
            <a:extLst>
              <a:ext uri="{FF2B5EF4-FFF2-40B4-BE49-F238E27FC236}">
                <a16:creationId xmlns:a16="http://schemas.microsoft.com/office/drawing/2014/main" id="{4EBBCC3C-A724-D743-AC09-2830BED1F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33947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w/ Content">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38200" y="374904"/>
            <a:ext cx="10515600" cy="685800"/>
          </a:xfrm>
        </p:spPr>
        <p:txBody>
          <a:bodyPr>
            <a:no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8" name="Icon 1">
            <a:extLst>
              <a:ext uri="{FF2B5EF4-FFF2-40B4-BE49-F238E27FC236}">
                <a16:creationId xmlns:a16="http://schemas.microsoft.com/office/drawing/2014/main" id="{33DD426A-81F2-B34C-ABF5-EE466FE47906}"/>
              </a:ext>
            </a:extLst>
          </p:cNvPr>
          <p:cNvSpPr>
            <a:spLocks noGrp="1"/>
          </p:cNvSpPr>
          <p:nvPr>
            <p:ph type="pic" sz="quarter" idx="16" hasCustomPrompt="1"/>
          </p:nvPr>
        </p:nvSpPr>
        <p:spPr>
          <a:xfrm>
            <a:off x="838200" y="1241556"/>
            <a:ext cx="914400" cy="914400"/>
          </a:xfrm>
        </p:spPr>
        <p:txBody>
          <a:bodyPr/>
          <a:lstStyle>
            <a:lvl1pPr marL="0" indent="0">
              <a:buNone/>
              <a:defRPr/>
            </a:lvl1pPr>
          </a:lstStyle>
          <a:p>
            <a:r>
              <a:rPr lang="en-US" dirty="0"/>
              <a:t>Icon</a:t>
            </a:r>
          </a:p>
        </p:txBody>
      </p:sp>
      <p:sp>
        <p:nvSpPr>
          <p:cNvPr id="10" name="Text Placeholder 1">
            <a:extLst>
              <a:ext uri="{FF2B5EF4-FFF2-40B4-BE49-F238E27FC236}">
                <a16:creationId xmlns:a16="http://schemas.microsoft.com/office/drawing/2014/main" id="{7A57BF28-2D4C-5C45-B921-0C1C8CB02A41}"/>
              </a:ext>
            </a:extLst>
          </p:cNvPr>
          <p:cNvSpPr>
            <a:spLocks noGrp="1"/>
          </p:cNvSpPr>
          <p:nvPr>
            <p:ph type="body" sz="quarter" idx="17"/>
          </p:nvPr>
        </p:nvSpPr>
        <p:spPr>
          <a:xfrm>
            <a:off x="2120900" y="1241425"/>
            <a:ext cx="9232900" cy="914531"/>
          </a:xfrm>
        </p:spPr>
        <p:txBody>
          <a:bodyPr/>
          <a:lstStyle/>
          <a:p>
            <a:pPr lvl="0"/>
            <a:r>
              <a:rPr lang="en-US" dirty="0"/>
              <a:t>Edit Master text styles</a:t>
            </a:r>
          </a:p>
        </p:txBody>
      </p:sp>
      <p:sp>
        <p:nvSpPr>
          <p:cNvPr id="16" name="Icon 2">
            <a:extLst>
              <a:ext uri="{FF2B5EF4-FFF2-40B4-BE49-F238E27FC236}">
                <a16:creationId xmlns:a16="http://schemas.microsoft.com/office/drawing/2014/main" id="{BEE80464-E9FA-434C-A292-19252F2ACA3B}"/>
              </a:ext>
            </a:extLst>
          </p:cNvPr>
          <p:cNvSpPr>
            <a:spLocks noGrp="1"/>
          </p:cNvSpPr>
          <p:nvPr>
            <p:ph type="pic" sz="quarter" idx="18" hasCustomPrompt="1"/>
          </p:nvPr>
        </p:nvSpPr>
        <p:spPr>
          <a:xfrm>
            <a:off x="838200" y="2348489"/>
            <a:ext cx="914400" cy="914400"/>
          </a:xfrm>
        </p:spPr>
        <p:txBody>
          <a:bodyPr/>
          <a:lstStyle>
            <a:lvl1pPr marL="0" indent="0">
              <a:buNone/>
              <a:defRPr/>
            </a:lvl1pPr>
          </a:lstStyle>
          <a:p>
            <a:r>
              <a:rPr lang="en-US" dirty="0"/>
              <a:t>Icon</a:t>
            </a:r>
          </a:p>
        </p:txBody>
      </p:sp>
      <p:sp>
        <p:nvSpPr>
          <p:cNvPr id="20" name="Text Placeholder 2">
            <a:extLst>
              <a:ext uri="{FF2B5EF4-FFF2-40B4-BE49-F238E27FC236}">
                <a16:creationId xmlns:a16="http://schemas.microsoft.com/office/drawing/2014/main" id="{C729A1C2-9323-5542-BE76-53EBF91E0A64}"/>
              </a:ext>
            </a:extLst>
          </p:cNvPr>
          <p:cNvSpPr>
            <a:spLocks noGrp="1"/>
          </p:cNvSpPr>
          <p:nvPr>
            <p:ph type="body" sz="quarter" idx="19"/>
          </p:nvPr>
        </p:nvSpPr>
        <p:spPr>
          <a:xfrm>
            <a:off x="2120900" y="2332301"/>
            <a:ext cx="9232900" cy="895849"/>
          </a:xfrm>
        </p:spPr>
        <p:txBody>
          <a:bodyPr/>
          <a:lstStyle/>
          <a:p>
            <a:pPr lvl="0"/>
            <a:r>
              <a:rPr lang="en-US" dirty="0"/>
              <a:t>Edit Master text styles</a:t>
            </a:r>
          </a:p>
        </p:txBody>
      </p:sp>
      <p:sp>
        <p:nvSpPr>
          <p:cNvPr id="21" name="Icon 3">
            <a:extLst>
              <a:ext uri="{FF2B5EF4-FFF2-40B4-BE49-F238E27FC236}">
                <a16:creationId xmlns:a16="http://schemas.microsoft.com/office/drawing/2014/main" id="{490100E6-8287-294B-B50D-8ECC67FA8A81}"/>
              </a:ext>
            </a:extLst>
          </p:cNvPr>
          <p:cNvSpPr>
            <a:spLocks noGrp="1"/>
          </p:cNvSpPr>
          <p:nvPr>
            <p:ph type="pic" sz="quarter" idx="20" hasCustomPrompt="1"/>
          </p:nvPr>
        </p:nvSpPr>
        <p:spPr>
          <a:xfrm>
            <a:off x="838200" y="3455422"/>
            <a:ext cx="914400" cy="914400"/>
          </a:xfrm>
        </p:spPr>
        <p:txBody>
          <a:bodyPr/>
          <a:lstStyle>
            <a:lvl1pPr marL="0" indent="0">
              <a:buNone/>
              <a:defRPr/>
            </a:lvl1pPr>
          </a:lstStyle>
          <a:p>
            <a:r>
              <a:rPr lang="en-US" dirty="0"/>
              <a:t>Icon</a:t>
            </a:r>
          </a:p>
        </p:txBody>
      </p:sp>
      <p:sp>
        <p:nvSpPr>
          <p:cNvPr id="22" name="Text Placeholder 3">
            <a:extLst>
              <a:ext uri="{FF2B5EF4-FFF2-40B4-BE49-F238E27FC236}">
                <a16:creationId xmlns:a16="http://schemas.microsoft.com/office/drawing/2014/main" id="{BBAF3B9D-3360-FD4E-B9B3-7CADE2B3B49F}"/>
              </a:ext>
            </a:extLst>
          </p:cNvPr>
          <p:cNvSpPr>
            <a:spLocks noGrp="1"/>
          </p:cNvSpPr>
          <p:nvPr>
            <p:ph type="body" sz="quarter" idx="21"/>
          </p:nvPr>
        </p:nvSpPr>
        <p:spPr>
          <a:xfrm>
            <a:off x="2120900" y="3419039"/>
            <a:ext cx="9232900" cy="948428"/>
          </a:xfrm>
        </p:spPr>
        <p:txBody>
          <a:bodyPr/>
          <a:lstStyle/>
          <a:p>
            <a:pPr lvl="0"/>
            <a:r>
              <a:rPr lang="en-US" dirty="0"/>
              <a:t>Edit Master text styles</a:t>
            </a:r>
          </a:p>
        </p:txBody>
      </p:sp>
      <p:sp>
        <p:nvSpPr>
          <p:cNvPr id="23" name="Icon 4">
            <a:extLst>
              <a:ext uri="{FF2B5EF4-FFF2-40B4-BE49-F238E27FC236}">
                <a16:creationId xmlns:a16="http://schemas.microsoft.com/office/drawing/2014/main" id="{AC48532A-7B11-D64B-B36E-349B6D3EABC0}"/>
              </a:ext>
            </a:extLst>
          </p:cNvPr>
          <p:cNvSpPr>
            <a:spLocks noGrp="1"/>
          </p:cNvSpPr>
          <p:nvPr>
            <p:ph type="pic" sz="quarter" idx="22" hasCustomPrompt="1"/>
          </p:nvPr>
        </p:nvSpPr>
        <p:spPr>
          <a:xfrm>
            <a:off x="838200" y="4562355"/>
            <a:ext cx="914400" cy="914400"/>
          </a:xfrm>
        </p:spPr>
        <p:txBody>
          <a:bodyPr/>
          <a:lstStyle>
            <a:lvl1pPr marL="0" indent="0">
              <a:buNone/>
              <a:defRPr/>
            </a:lvl1pPr>
          </a:lstStyle>
          <a:p>
            <a:r>
              <a:rPr lang="en-US" dirty="0"/>
              <a:t>Icon</a:t>
            </a:r>
          </a:p>
        </p:txBody>
      </p:sp>
      <p:sp>
        <p:nvSpPr>
          <p:cNvPr id="24" name="Text Placeholder 4">
            <a:extLst>
              <a:ext uri="{FF2B5EF4-FFF2-40B4-BE49-F238E27FC236}">
                <a16:creationId xmlns:a16="http://schemas.microsoft.com/office/drawing/2014/main" id="{D245C863-A608-204E-A3BF-D45CFC1D6018}"/>
              </a:ext>
            </a:extLst>
          </p:cNvPr>
          <p:cNvSpPr>
            <a:spLocks noGrp="1"/>
          </p:cNvSpPr>
          <p:nvPr>
            <p:ph type="body" sz="quarter" idx="23"/>
          </p:nvPr>
        </p:nvSpPr>
        <p:spPr>
          <a:xfrm>
            <a:off x="2120900" y="4558356"/>
            <a:ext cx="9232900" cy="918399"/>
          </a:xfrm>
        </p:spPr>
        <p:txBody>
          <a:bodyPr/>
          <a:lstStyle/>
          <a:p>
            <a:pPr lvl="0"/>
            <a:r>
              <a:rPr lang="en-US" dirty="0"/>
              <a:t>Edit Master text styles</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a:xfrm>
            <a:off x="838200" y="6025896"/>
            <a:ext cx="7315200" cy="365125"/>
          </a:xfrm>
        </p:spPr>
        <p:txBody>
          <a:bodyPr/>
          <a:lstStyle>
            <a:lvl1pPr>
              <a:defRPr/>
            </a:lvl1pPr>
          </a:lstStyle>
          <a:p>
            <a:pPr algn="l"/>
            <a:r>
              <a:rPr lang="en-US" dirty="0"/>
              <a:t>FOR INTERNAL USE ONLY			     Office of Information and Technology</a:t>
            </a:r>
          </a:p>
        </p:txBody>
      </p:sp>
      <p:pic>
        <p:nvPicPr>
          <p:cNvPr id="14" name="Footer">
            <a:extLst>
              <a:ext uri="{FF2B5EF4-FFF2-40B4-BE49-F238E27FC236}">
                <a16:creationId xmlns:a16="http://schemas.microsoft.com/office/drawing/2014/main" id="{03D86B44-DBFD-1E48-B241-4117117D7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extLst>
      <p:ext uri="{BB962C8B-B14F-4D97-AF65-F5344CB8AC3E}">
        <p14:creationId xmlns:p14="http://schemas.microsoft.com/office/powerpoint/2010/main" val="425848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rmAutofit/>
          </a:bodyPr>
          <a:lstStyle>
            <a:lvl1pPr>
              <a:defRPr sz="2800" b="1" i="0">
                <a:latin typeface="Calibri" charset="0"/>
                <a:ea typeface="Calibri" charset="0"/>
                <a:cs typeface="Calibri" charset="0"/>
              </a:defRPr>
            </a:lvl1pPr>
          </a:lstStyle>
          <a:p>
            <a:r>
              <a:rPr lang="en-US" dirty="0"/>
              <a:t>Insert Title, 28pt Calibri Bold (Color: RGB 33, 33, 33)</a:t>
            </a:r>
          </a:p>
        </p:txBody>
      </p:sp>
      <p:sp>
        <p:nvSpPr>
          <p:cNvPr id="5" name="Slide Number Placeholder"/>
          <p:cNvSpPr>
            <a:spLocks noGrp="1"/>
          </p:cNvSpPr>
          <p:nvPr>
            <p:ph type="sldNum" sz="quarter" idx="12"/>
          </p:nvPr>
        </p:nvSpPr>
        <p:spPr/>
        <p:txBody>
          <a:bodyPr/>
          <a:lstStyle/>
          <a:p>
            <a:fld id="{E573346A-FCA4-684E-8D18-26E8324063ED}" type="slidenum">
              <a:rPr lang="en-US" smtClean="0"/>
              <a:t>‹#›</a:t>
            </a:fld>
            <a:endParaRPr lang="en-US"/>
          </a:p>
        </p:txBody>
      </p:sp>
      <p:sp>
        <p:nvSpPr>
          <p:cNvPr id="4" name="Footer Placeholder"/>
          <p:cNvSpPr>
            <a:spLocks noGrp="1"/>
          </p:cNvSpPr>
          <p:nvPr>
            <p:ph type="ftr" sz="quarter" idx="11"/>
          </p:nvPr>
        </p:nvSpPr>
        <p:spPr/>
        <p:txBody>
          <a:bodyPr/>
          <a:lstStyle>
            <a:lvl1pPr>
              <a:defRPr/>
            </a:lvl1pPr>
          </a:lstStyle>
          <a:p>
            <a:pPr algn="l"/>
            <a:r>
              <a:rPr lang="en-US" dirty="0"/>
              <a:t>FOR INTERNAL USE ONLY			     Office of Information and Technology</a:t>
            </a:r>
          </a:p>
        </p:txBody>
      </p:sp>
      <p:pic>
        <p:nvPicPr>
          <p:cNvPr id="6" name="Footer">
            <a:extLst>
              <a:ext uri="{FF2B5EF4-FFF2-40B4-BE49-F238E27FC236}">
                <a16:creationId xmlns:a16="http://schemas.microsoft.com/office/drawing/2014/main" id="{27C9D9A6-A9A8-8347-B216-5E758197F4E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0"/>
            <a:ext cx="12188952" cy="31775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Questions w/ Content">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6FBD7C91-E3E2-214C-BC7C-9853D3BD7B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9" y="1"/>
            <a:ext cx="12185902" cy="6857999"/>
          </a:xfrm>
          <a:prstGeom prst="rect">
            <a:avLst/>
          </a:prstGeom>
        </p:spPr>
      </p:pic>
      <p:sp>
        <p:nvSpPr>
          <p:cNvPr id="5" name="Questions?"/>
          <p:cNvSpPr>
            <a:spLocks noGrp="1"/>
          </p:cNvSpPr>
          <p:nvPr>
            <p:ph type="title" hasCustomPrompt="1"/>
          </p:nvPr>
        </p:nvSpPr>
        <p:spPr>
          <a:xfrm>
            <a:off x="838200" y="1024605"/>
            <a:ext cx="105156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838200" y="2349500"/>
            <a:ext cx="105156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3" name="Slide Number Placeholder"/>
          <p:cNvSpPr>
            <a:spLocks noGrp="1"/>
          </p:cNvSpPr>
          <p:nvPr>
            <p:ph type="sldNum" sz="quarter" idx="10"/>
          </p:nvPr>
        </p:nvSpPr>
        <p:spPr>
          <a:xfrm>
            <a:off x="8610600" y="6025896"/>
            <a:ext cx="27432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1978990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85800"/>
          </a:xfrm>
          <a:prstGeom prst="rect">
            <a:avLst/>
          </a:prstGeom>
        </p:spPr>
        <p:txBody>
          <a:bodyPr vert="horz" lIns="91440" tIns="45720" rIns="91440" bIns="45720" rtlCol="0" anchor="ctr">
            <a:normAutofit/>
          </a:bodyPr>
          <a:lstStyle/>
          <a:p>
            <a:r>
              <a:rPr lang="en-US" dirty="0"/>
              <a:t>Title Size 28pt, Calibri Bold (Color: RGB 33,33,33)</a:t>
            </a:r>
          </a:p>
        </p:txBody>
      </p:sp>
      <p:sp>
        <p:nvSpPr>
          <p:cNvPr id="3" name="Text Placeholder 2"/>
          <p:cNvSpPr>
            <a:spLocks noGrp="1"/>
          </p:cNvSpPr>
          <p:nvPr>
            <p:ph type="body" idx="1"/>
          </p:nvPr>
        </p:nvSpPr>
        <p:spPr>
          <a:xfrm>
            <a:off x="838200" y="1417320"/>
            <a:ext cx="10515600" cy="4489704"/>
          </a:xfrm>
          <a:prstGeom prst="rect">
            <a:avLst/>
          </a:prstGeom>
        </p:spPr>
        <p:txBody>
          <a:bodyPr vert="horz" lIns="91440" tIns="45720" rIns="91440" bIns="45720" rtlCol="0">
            <a:norm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838200" y="6025896"/>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sp>
        <p:nvSpPr>
          <p:cNvPr id="6" name="Slide Number Placeholder 5"/>
          <p:cNvSpPr>
            <a:spLocks noGrp="1"/>
          </p:cNvSpPr>
          <p:nvPr>
            <p:ph type="sldNum" sz="quarter" idx="4"/>
          </p:nvPr>
        </p:nvSpPr>
        <p:spPr>
          <a:xfrm>
            <a:off x="8610600" y="602589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819416886"/>
      </p:ext>
    </p:extLst>
  </p:cSld>
  <p:clrMap bg1="lt1" tx1="dk1" bg2="lt2" tx2="dk2" accent1="accent1" accent2="accent2" accent3="accent3" accent4="accent4" accent5="accent5" accent6="accent6" hlink="hlink" folHlink="folHlink"/>
  <p:sldLayoutIdLst>
    <p:sldLayoutId id="2147483721" r:id="rId1"/>
    <p:sldLayoutId id="2147483728" r:id="rId2"/>
    <p:sldLayoutId id="2147483729" r:id="rId3"/>
    <p:sldLayoutId id="2147483711" r:id="rId4"/>
    <p:sldLayoutId id="2147483722" r:id="rId5"/>
    <p:sldLayoutId id="2147483723" r:id="rId6"/>
    <p:sldLayoutId id="2147483730" r:id="rId7"/>
    <p:sldLayoutId id="2147483715" r:id="rId8"/>
    <p:sldLayoutId id="2147483727" r:id="rId9"/>
    <p:sldLayoutId id="2147483731" r:id="rId10"/>
    <p:sldLayoutId id="2147483732" r:id="rId11"/>
    <p:sldLayoutId id="2147483733" r:id="rId12"/>
    <p:sldLayoutId id="2147483734" r:id="rId13"/>
    <p:sldLayoutId id="2147483735" r:id="rId14"/>
  </p:sldLayoutIdLst>
  <p:hf hdr="0" dt="0"/>
  <p:txStyles>
    <p:titleStyle>
      <a:lvl1pPr algn="l" defTabSz="914400" rtl="0" eaLnBrk="1" latinLnBrk="0" hangingPunct="1">
        <a:lnSpc>
          <a:spcPct val="90000"/>
        </a:lnSpc>
        <a:spcBef>
          <a:spcPct val="0"/>
        </a:spcBef>
        <a:buNone/>
        <a:defRPr sz="2800" b="1" i="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mailto:ITVMO@VA.GO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2859948" y="1435217"/>
            <a:ext cx="7475178" cy="858806"/>
          </a:xfrm>
        </p:spPr>
        <p:txBody>
          <a:bodyPr/>
          <a:lstStyle/>
          <a:p>
            <a:r>
              <a:rPr lang="en-US" dirty="0"/>
              <a:t>Department of veterans affairs</a:t>
            </a:r>
            <a:br>
              <a:rPr lang="en-US" dirty="0"/>
            </a:br>
            <a:r>
              <a:rPr lang="en-US" dirty="0"/>
              <a:t>Office of information &amp; technology</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p:txBody>
          <a:bodyPr/>
          <a:lstStyle/>
          <a:p>
            <a:r>
              <a:rPr lang="en-US" dirty="0"/>
              <a:t>Mr. James Woodard</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a:xfrm>
            <a:off x="3252756" y="3254748"/>
            <a:ext cx="7846653" cy="393192"/>
          </a:xfrm>
        </p:spPr>
        <p:txBody>
          <a:bodyPr/>
          <a:lstStyle/>
          <a:p>
            <a:r>
              <a:rPr lang="en-US" dirty="0"/>
              <a:t>Supervisor, Vendor Management Office</a:t>
            </a:r>
          </a:p>
        </p:txBody>
      </p:sp>
      <p:sp>
        <p:nvSpPr>
          <p:cNvPr id="5" name="Text Placeholder 4">
            <a:extLst>
              <a:ext uri="{FF2B5EF4-FFF2-40B4-BE49-F238E27FC236}">
                <a16:creationId xmlns:a16="http://schemas.microsoft.com/office/drawing/2014/main" id="{460FCB86-68FD-0240-8DE9-F800AEE2B82E}"/>
              </a:ext>
            </a:extLst>
          </p:cNvPr>
          <p:cNvSpPr>
            <a:spLocks noGrp="1"/>
          </p:cNvSpPr>
          <p:nvPr>
            <p:ph type="body" sz="quarter" idx="12"/>
          </p:nvPr>
        </p:nvSpPr>
        <p:spPr>
          <a:xfrm>
            <a:off x="3252758" y="3714953"/>
            <a:ext cx="5806017" cy="845998"/>
          </a:xfrm>
        </p:spPr>
        <p:txBody>
          <a:bodyPr/>
          <a:lstStyle/>
          <a:p>
            <a:r>
              <a:rPr lang="en-US" dirty="0"/>
              <a:t>Office of Strategic Sourcing</a:t>
            </a:r>
          </a:p>
        </p:txBody>
      </p:sp>
      <p:sp>
        <p:nvSpPr>
          <p:cNvPr id="6" name="Text Placeholder 5">
            <a:extLst>
              <a:ext uri="{FF2B5EF4-FFF2-40B4-BE49-F238E27FC236}">
                <a16:creationId xmlns:a16="http://schemas.microsoft.com/office/drawing/2014/main" id="{8584AB12-D1BF-A94B-B3CB-61D4736A47CF}"/>
              </a:ext>
            </a:extLst>
          </p:cNvPr>
          <p:cNvSpPr>
            <a:spLocks noGrp="1"/>
          </p:cNvSpPr>
          <p:nvPr>
            <p:ph type="body" sz="quarter" idx="13"/>
          </p:nvPr>
        </p:nvSpPr>
        <p:spPr>
          <a:xfrm>
            <a:off x="3445264" y="4628146"/>
            <a:ext cx="3974592" cy="246888"/>
          </a:xfrm>
        </p:spPr>
        <p:txBody>
          <a:bodyPr/>
          <a:lstStyle/>
          <a:p>
            <a:r>
              <a:rPr lang="en-US" dirty="0"/>
              <a:t>Advanced Planning Briefing to Industry, </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4"/>
          </p:nvPr>
        </p:nvSpPr>
        <p:spPr>
          <a:xfrm>
            <a:off x="3434172" y="5090198"/>
            <a:ext cx="3985684" cy="265176"/>
          </a:xfrm>
        </p:spPr>
        <p:txBody>
          <a:bodyPr/>
          <a:lstStyle/>
          <a:p>
            <a:r>
              <a:rPr lang="en-US" dirty="0"/>
              <a:t>June 6, 2019</a:t>
            </a:r>
          </a:p>
        </p:txBody>
      </p:sp>
      <p:sp>
        <p:nvSpPr>
          <p:cNvPr id="8" name="Text Placeholder 7">
            <a:extLst>
              <a:ext uri="{FF2B5EF4-FFF2-40B4-BE49-F238E27FC236}">
                <a16:creationId xmlns:a16="http://schemas.microsoft.com/office/drawing/2014/main" id="{C3C0262C-482C-0D40-A216-D70A9B28614F}"/>
              </a:ext>
            </a:extLst>
          </p:cNvPr>
          <p:cNvSpPr>
            <a:spLocks noGrp="1"/>
          </p:cNvSpPr>
          <p:nvPr>
            <p:ph type="body" sz="quarter" idx="15"/>
          </p:nvPr>
        </p:nvSpPr>
        <p:spPr>
          <a:xfrm>
            <a:off x="3070726" y="5570538"/>
            <a:ext cx="3976688" cy="439738"/>
          </a:xfrm>
        </p:spPr>
        <p:txBody>
          <a:bodyPr/>
          <a:lstStyle/>
          <a:p>
            <a:r>
              <a:rPr lang="en-US" dirty="0"/>
              <a:t>FOR INTERNAL USE ONLY</a:t>
            </a:r>
          </a:p>
        </p:txBody>
      </p:sp>
    </p:spTree>
    <p:extLst>
      <p:ext uri="{BB962C8B-B14F-4D97-AF65-F5344CB8AC3E}">
        <p14:creationId xmlns:p14="http://schemas.microsoft.com/office/powerpoint/2010/main" val="93271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E3B3-810B-41FA-AE14-0E8156C40614}"/>
              </a:ext>
            </a:extLst>
          </p:cNvPr>
          <p:cNvSpPr>
            <a:spLocks noGrp="1"/>
          </p:cNvSpPr>
          <p:nvPr>
            <p:ph type="title"/>
          </p:nvPr>
        </p:nvSpPr>
        <p:spPr/>
        <p:txBody>
          <a:bodyPr/>
          <a:lstStyle/>
          <a:p>
            <a:r>
              <a:rPr lang="en-US" dirty="0"/>
              <a:t>OSS Fiscal Year 2019 Priorities</a:t>
            </a:r>
          </a:p>
        </p:txBody>
      </p:sp>
      <p:sp>
        <p:nvSpPr>
          <p:cNvPr id="3" name="Content Placeholder 2">
            <a:extLst>
              <a:ext uri="{FF2B5EF4-FFF2-40B4-BE49-F238E27FC236}">
                <a16:creationId xmlns:a16="http://schemas.microsoft.com/office/drawing/2014/main" id="{713781F5-FCFD-4696-A71C-1C3FE9D36565}"/>
              </a:ext>
            </a:extLst>
          </p:cNvPr>
          <p:cNvSpPr>
            <a:spLocks noGrp="1"/>
          </p:cNvSpPr>
          <p:nvPr>
            <p:ph sz="quarter" idx="13"/>
          </p:nvPr>
        </p:nvSpPr>
        <p:spPr/>
        <p:txBody>
          <a:bodyPr>
            <a:normAutofit fontScale="85000" lnSpcReduction="20000"/>
          </a:bodyPr>
          <a:lstStyle/>
          <a:p>
            <a:r>
              <a:rPr lang="en-US" dirty="0"/>
              <a:t>Stabilize and operationalize the organization</a:t>
            </a:r>
          </a:p>
          <a:p>
            <a:r>
              <a:rPr lang="en-US" dirty="0"/>
              <a:t>Implement Acquisition and Category Management processes and procedures</a:t>
            </a:r>
          </a:p>
          <a:p>
            <a:pPr lvl="1"/>
            <a:r>
              <a:rPr lang="en-US" dirty="0"/>
              <a:t>Efficiencies and Effectiveness </a:t>
            </a:r>
          </a:p>
          <a:p>
            <a:pPr lvl="1"/>
            <a:r>
              <a:rPr lang="en-US" dirty="0"/>
              <a:t>Consolidated purchases</a:t>
            </a:r>
          </a:p>
          <a:p>
            <a:pPr lvl="1"/>
            <a:r>
              <a:rPr lang="en-US" dirty="0"/>
              <a:t>Transitioning from OPX to CAPX</a:t>
            </a:r>
          </a:p>
          <a:p>
            <a:r>
              <a:rPr lang="en-US" dirty="0"/>
              <a:t>Improve Vendor Management processes</a:t>
            </a:r>
          </a:p>
          <a:p>
            <a:pPr lvl="1"/>
            <a:r>
              <a:rPr lang="en-US" dirty="0"/>
              <a:t>Includes being in the discussions when IT vendors are visiting our business partners</a:t>
            </a:r>
          </a:p>
          <a:p>
            <a:pPr lvl="1"/>
            <a:r>
              <a:rPr lang="en-US" dirty="0"/>
              <a:t>Showing up differently: value propositions, industry solutions</a:t>
            </a:r>
          </a:p>
          <a:p>
            <a:r>
              <a:rPr lang="en-US" dirty="0"/>
              <a:t>Implement Contract Management processes and procedures</a:t>
            </a:r>
          </a:p>
          <a:p>
            <a:pPr lvl="1"/>
            <a:r>
              <a:rPr lang="en-US"/>
              <a:t>Assess </a:t>
            </a:r>
            <a:r>
              <a:rPr lang="en-US" dirty="0"/>
              <a:t>value not just by past performance, working with contracting on vendor scorecard</a:t>
            </a:r>
          </a:p>
          <a:p>
            <a:pPr lvl="2"/>
            <a:r>
              <a:rPr lang="en-US" dirty="0"/>
              <a:t>Two way Scorecard </a:t>
            </a:r>
          </a:p>
          <a:p>
            <a:r>
              <a:rPr lang="en-US" dirty="0"/>
              <a:t>Build and improve our Federal Information Technology Acquisition Reform Act (FITARA) compliance and implementation</a:t>
            </a:r>
          </a:p>
        </p:txBody>
      </p:sp>
      <p:sp>
        <p:nvSpPr>
          <p:cNvPr id="4" name="Slide Number Placeholder 3">
            <a:extLst>
              <a:ext uri="{FF2B5EF4-FFF2-40B4-BE49-F238E27FC236}">
                <a16:creationId xmlns:a16="http://schemas.microsoft.com/office/drawing/2014/main" id="{42E6E6BD-1BD7-40C5-9F85-A56D7082AFF0}"/>
              </a:ext>
            </a:extLst>
          </p:cNvPr>
          <p:cNvSpPr>
            <a:spLocks noGrp="1"/>
          </p:cNvSpPr>
          <p:nvPr>
            <p:ph type="sldNum" sz="quarter" idx="12"/>
          </p:nvPr>
        </p:nvSpPr>
        <p:spPr/>
        <p:txBody>
          <a:bodyPr/>
          <a:lstStyle/>
          <a:p>
            <a:fld id="{E573346A-FCA4-684E-8D18-26E8324063ED}" type="slidenum">
              <a:rPr lang="en-US" smtClean="0"/>
              <a:t>10</a:t>
            </a:fld>
            <a:endParaRPr lang="en-US"/>
          </a:p>
        </p:txBody>
      </p:sp>
      <p:sp>
        <p:nvSpPr>
          <p:cNvPr id="5" name="Footer Placeholder 4">
            <a:extLst>
              <a:ext uri="{FF2B5EF4-FFF2-40B4-BE49-F238E27FC236}">
                <a16:creationId xmlns:a16="http://schemas.microsoft.com/office/drawing/2014/main" id="{F6AEE964-EABA-44C5-B06F-1CDCDF963290}"/>
              </a:ext>
            </a:extLst>
          </p:cNvPr>
          <p:cNvSpPr>
            <a:spLocks noGrp="1"/>
          </p:cNvSpPr>
          <p:nvPr>
            <p:ph type="ftr" sz="quarter" idx="11"/>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336525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0E50-6C42-41A6-B1A7-1979C332A58F}"/>
              </a:ext>
            </a:extLst>
          </p:cNvPr>
          <p:cNvSpPr>
            <a:spLocks noGrp="1"/>
          </p:cNvSpPr>
          <p:nvPr>
            <p:ph type="title"/>
          </p:nvPr>
        </p:nvSpPr>
        <p:spPr>
          <a:xfrm>
            <a:off x="533400" y="70026"/>
            <a:ext cx="10515600" cy="685800"/>
          </a:xfrm>
        </p:spPr>
        <p:txBody>
          <a:bodyPr/>
          <a:lstStyle/>
          <a:p>
            <a:r>
              <a:rPr lang="en-US" dirty="0"/>
              <a:t>Where We’re Investing</a:t>
            </a:r>
          </a:p>
        </p:txBody>
      </p:sp>
      <p:sp>
        <p:nvSpPr>
          <p:cNvPr id="3" name="Content Placeholder 2">
            <a:extLst>
              <a:ext uri="{FF2B5EF4-FFF2-40B4-BE49-F238E27FC236}">
                <a16:creationId xmlns:a16="http://schemas.microsoft.com/office/drawing/2014/main" id="{3AB2E23F-D3F4-4ABC-8251-4E2D7FB7629B}"/>
              </a:ext>
            </a:extLst>
          </p:cNvPr>
          <p:cNvSpPr>
            <a:spLocks noGrp="1"/>
          </p:cNvSpPr>
          <p:nvPr>
            <p:ph sz="quarter" idx="13"/>
          </p:nvPr>
        </p:nvSpPr>
        <p:spPr>
          <a:xfrm>
            <a:off x="533400" y="801545"/>
            <a:ext cx="10515600" cy="5449353"/>
          </a:xfrm>
        </p:spPr>
        <p:txBody>
          <a:bodyPr>
            <a:normAutofit fontScale="40000" lnSpcReduction="20000"/>
          </a:bodyPr>
          <a:lstStyle/>
          <a:p>
            <a:r>
              <a:rPr lang="en-US" sz="5000" dirty="0"/>
              <a:t>MISSION Act</a:t>
            </a:r>
          </a:p>
          <a:p>
            <a:r>
              <a:rPr lang="en-US" sz="5000" dirty="0"/>
              <a:t>Electronic Health Records Modernization (EHRM) </a:t>
            </a:r>
          </a:p>
          <a:p>
            <a:pPr lvl="1"/>
            <a:r>
              <a:rPr lang="en-US" sz="5000" dirty="0"/>
              <a:t>Interface requirements</a:t>
            </a:r>
          </a:p>
          <a:p>
            <a:pPr lvl="1"/>
            <a:r>
              <a:rPr lang="en-US" sz="5000" dirty="0"/>
              <a:t>Communications closets</a:t>
            </a:r>
          </a:p>
          <a:p>
            <a:pPr lvl="1"/>
            <a:r>
              <a:rPr lang="en-US" sz="5000" dirty="0"/>
              <a:t>IT Aging Infrastructure</a:t>
            </a:r>
          </a:p>
          <a:p>
            <a:r>
              <a:rPr lang="en-US" sz="5000" dirty="0"/>
              <a:t>Defense Medical Logistics Standard Support (DMLSS)</a:t>
            </a:r>
          </a:p>
          <a:p>
            <a:r>
              <a:rPr lang="en-US" sz="5000" dirty="0"/>
              <a:t>Financial Management Business Transformation (FMBT)</a:t>
            </a:r>
          </a:p>
          <a:p>
            <a:pPr lvl="0"/>
            <a:r>
              <a:rPr lang="en-US" sz="5000" dirty="0"/>
              <a:t>Open API initiative </a:t>
            </a:r>
          </a:p>
          <a:p>
            <a:pPr lvl="1"/>
            <a:r>
              <a:rPr lang="en-US" sz="5000" dirty="0"/>
              <a:t>Need to curate our API store</a:t>
            </a:r>
          </a:p>
          <a:p>
            <a:r>
              <a:rPr lang="en-US" sz="5000" dirty="0"/>
              <a:t>Security must be baked in upfront</a:t>
            </a:r>
          </a:p>
          <a:p>
            <a:r>
              <a:rPr lang="en-US" sz="5000" dirty="0"/>
              <a:t>Service Now: Service Management capability and IT Asset Management Capability</a:t>
            </a:r>
          </a:p>
          <a:p>
            <a:r>
              <a:rPr lang="en-US" sz="5000" dirty="0"/>
              <a:t>DevOps: end to end processes/agile</a:t>
            </a:r>
          </a:p>
          <a:p>
            <a:r>
              <a:rPr lang="en-US" sz="5000" dirty="0"/>
              <a:t>Buy versus build</a:t>
            </a:r>
          </a:p>
          <a:p>
            <a:r>
              <a:rPr lang="en-US" sz="5000" dirty="0"/>
              <a:t>Managed Services</a:t>
            </a:r>
          </a:p>
          <a:p>
            <a:r>
              <a:rPr lang="en-US" sz="5000" dirty="0"/>
              <a:t>Cloud: actively rolling out and integrating capabilities in the cloud</a:t>
            </a:r>
          </a:p>
        </p:txBody>
      </p:sp>
      <p:sp>
        <p:nvSpPr>
          <p:cNvPr id="4" name="Content Placeholder 3">
            <a:extLst>
              <a:ext uri="{FF2B5EF4-FFF2-40B4-BE49-F238E27FC236}">
                <a16:creationId xmlns:a16="http://schemas.microsoft.com/office/drawing/2014/main" id="{1DD04DA9-F275-4FD8-A9A5-B7BACD261AEE}"/>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B378FC56-3D19-438C-8189-E9F63FC467E6}"/>
              </a:ext>
            </a:extLst>
          </p:cNvPr>
          <p:cNvSpPr>
            <a:spLocks noGrp="1"/>
          </p:cNvSpPr>
          <p:nvPr>
            <p:ph type="sldNum" sz="quarter" idx="12"/>
          </p:nvPr>
        </p:nvSpPr>
        <p:spPr/>
        <p:txBody>
          <a:bodyPr/>
          <a:lstStyle/>
          <a:p>
            <a:fld id="{E573346A-FCA4-684E-8D18-26E8324063ED}" type="slidenum">
              <a:rPr lang="en-US" smtClean="0"/>
              <a:t>11</a:t>
            </a:fld>
            <a:endParaRPr lang="en-US"/>
          </a:p>
        </p:txBody>
      </p:sp>
      <p:sp>
        <p:nvSpPr>
          <p:cNvPr id="6" name="Footer Placeholder 5">
            <a:extLst>
              <a:ext uri="{FF2B5EF4-FFF2-40B4-BE49-F238E27FC236}">
                <a16:creationId xmlns:a16="http://schemas.microsoft.com/office/drawing/2014/main" id="{F3646775-2EE2-4AC3-A3B3-093B8F04EE86}"/>
              </a:ext>
            </a:extLst>
          </p:cNvPr>
          <p:cNvSpPr>
            <a:spLocks noGrp="1"/>
          </p:cNvSpPr>
          <p:nvPr>
            <p:ph type="ftr" sz="quarter" idx="11"/>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135120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0E50-6C42-41A6-B1A7-1979C332A58F}"/>
              </a:ext>
            </a:extLst>
          </p:cNvPr>
          <p:cNvSpPr>
            <a:spLocks noGrp="1"/>
          </p:cNvSpPr>
          <p:nvPr>
            <p:ph type="title"/>
          </p:nvPr>
        </p:nvSpPr>
        <p:spPr>
          <a:xfrm>
            <a:off x="846221" y="659573"/>
            <a:ext cx="10515600" cy="685800"/>
          </a:xfrm>
        </p:spPr>
        <p:txBody>
          <a:bodyPr/>
          <a:lstStyle/>
          <a:p>
            <a:r>
              <a:rPr lang="en-US" dirty="0"/>
              <a:t>Ways Industry can help us</a:t>
            </a:r>
          </a:p>
        </p:txBody>
      </p:sp>
      <p:sp>
        <p:nvSpPr>
          <p:cNvPr id="3" name="Content Placeholder 2">
            <a:extLst>
              <a:ext uri="{FF2B5EF4-FFF2-40B4-BE49-F238E27FC236}">
                <a16:creationId xmlns:a16="http://schemas.microsoft.com/office/drawing/2014/main" id="{3AB2E23F-D3F4-4ABC-8251-4E2D7FB7629B}"/>
              </a:ext>
            </a:extLst>
          </p:cNvPr>
          <p:cNvSpPr>
            <a:spLocks noGrp="1"/>
          </p:cNvSpPr>
          <p:nvPr>
            <p:ph sz="quarter" idx="13"/>
          </p:nvPr>
        </p:nvSpPr>
        <p:spPr/>
        <p:txBody>
          <a:bodyPr/>
          <a:lstStyle/>
          <a:p>
            <a:r>
              <a:rPr lang="en-US" dirty="0"/>
              <a:t>Keeping client’s solutions at the forefront</a:t>
            </a:r>
          </a:p>
          <a:p>
            <a:pPr lvl="1"/>
            <a:r>
              <a:rPr lang="en-US" dirty="0"/>
              <a:t>Asking: how does this help the VA and improve Veterans access?</a:t>
            </a:r>
          </a:p>
          <a:p>
            <a:r>
              <a:rPr lang="en-US" dirty="0"/>
              <a:t>Industry best practices for transitioning from an OPX to CAPX</a:t>
            </a:r>
          </a:p>
          <a:p>
            <a:r>
              <a:rPr lang="en-US" dirty="0"/>
              <a:t>Enterprise Approach</a:t>
            </a:r>
          </a:p>
          <a:p>
            <a:r>
              <a:rPr lang="en-US" dirty="0"/>
              <a:t>Industry partnering with each other</a:t>
            </a:r>
          </a:p>
          <a:p>
            <a:r>
              <a:rPr lang="en-US" dirty="0"/>
              <a:t>Work with OSS as the focal point for all IT engagements</a:t>
            </a:r>
          </a:p>
        </p:txBody>
      </p:sp>
      <p:sp>
        <p:nvSpPr>
          <p:cNvPr id="4" name="Content Placeholder 3">
            <a:extLst>
              <a:ext uri="{FF2B5EF4-FFF2-40B4-BE49-F238E27FC236}">
                <a16:creationId xmlns:a16="http://schemas.microsoft.com/office/drawing/2014/main" id="{1DD04DA9-F275-4FD8-A9A5-B7BACD261AEE}"/>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B378FC56-3D19-438C-8189-E9F63FC467E6}"/>
              </a:ext>
            </a:extLst>
          </p:cNvPr>
          <p:cNvSpPr>
            <a:spLocks noGrp="1"/>
          </p:cNvSpPr>
          <p:nvPr>
            <p:ph type="sldNum" sz="quarter" idx="12"/>
          </p:nvPr>
        </p:nvSpPr>
        <p:spPr/>
        <p:txBody>
          <a:bodyPr/>
          <a:lstStyle/>
          <a:p>
            <a:fld id="{E573346A-FCA4-684E-8D18-26E8324063ED}" type="slidenum">
              <a:rPr lang="en-US" smtClean="0"/>
              <a:t>12</a:t>
            </a:fld>
            <a:endParaRPr lang="en-US"/>
          </a:p>
        </p:txBody>
      </p:sp>
      <p:sp>
        <p:nvSpPr>
          <p:cNvPr id="6" name="Footer Placeholder 5">
            <a:extLst>
              <a:ext uri="{FF2B5EF4-FFF2-40B4-BE49-F238E27FC236}">
                <a16:creationId xmlns:a16="http://schemas.microsoft.com/office/drawing/2014/main" id="{F3646775-2EE2-4AC3-A3B3-093B8F04EE86}"/>
              </a:ext>
            </a:extLst>
          </p:cNvPr>
          <p:cNvSpPr>
            <a:spLocks noGrp="1"/>
          </p:cNvSpPr>
          <p:nvPr>
            <p:ph type="ftr" sz="quarter" idx="11"/>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151046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54D2-A1B7-4865-9DD9-CCB38C2DF111}"/>
              </a:ext>
            </a:extLst>
          </p:cNvPr>
          <p:cNvSpPr>
            <a:spLocks noGrp="1"/>
          </p:cNvSpPr>
          <p:nvPr>
            <p:ph type="title"/>
          </p:nvPr>
        </p:nvSpPr>
        <p:spPr/>
        <p:txBody>
          <a:bodyPr/>
          <a:lstStyle/>
          <a:p>
            <a:r>
              <a:rPr lang="en-US" dirty="0"/>
              <a:t>Key Success Factors</a:t>
            </a:r>
          </a:p>
        </p:txBody>
      </p:sp>
      <p:sp>
        <p:nvSpPr>
          <p:cNvPr id="4" name="Content Placeholder 3">
            <a:extLst>
              <a:ext uri="{FF2B5EF4-FFF2-40B4-BE49-F238E27FC236}">
                <a16:creationId xmlns:a16="http://schemas.microsoft.com/office/drawing/2014/main" id="{DE1CF235-7B75-4D09-B94A-2783D6D6F27A}"/>
              </a:ext>
            </a:extLst>
          </p:cNvPr>
          <p:cNvSpPr>
            <a:spLocks noGrp="1"/>
          </p:cNvSpPr>
          <p:nvPr>
            <p:ph sz="quarter" idx="13"/>
          </p:nvPr>
        </p:nvSpPr>
        <p:spPr>
          <a:xfrm>
            <a:off x="838200" y="1409699"/>
            <a:ext cx="5035296" cy="4266815"/>
          </a:xfrm>
        </p:spPr>
        <p:txBody>
          <a:bodyPr/>
          <a:lstStyle/>
          <a:p>
            <a:pPr marL="285738" indent="-285738">
              <a:spcBef>
                <a:spcPts val="599"/>
              </a:spcBef>
            </a:pPr>
            <a:r>
              <a:rPr lang="en-US" sz="2200" dirty="0"/>
              <a:t>Customer service</a:t>
            </a:r>
          </a:p>
          <a:p>
            <a:pPr marL="285738" indent="-285738">
              <a:spcBef>
                <a:spcPts val="599"/>
              </a:spcBef>
            </a:pPr>
            <a:r>
              <a:rPr lang="en-US" sz="2200" dirty="0"/>
              <a:t>Internal business partnerships</a:t>
            </a:r>
          </a:p>
          <a:p>
            <a:pPr marL="285738" indent="-285738">
              <a:spcBef>
                <a:spcPts val="599"/>
              </a:spcBef>
            </a:pPr>
            <a:r>
              <a:rPr lang="en-US" sz="2200" dirty="0"/>
              <a:t>Improving the employee experience</a:t>
            </a:r>
          </a:p>
          <a:p>
            <a:pPr marL="285738" indent="-285738">
              <a:spcBef>
                <a:spcPts val="599"/>
              </a:spcBef>
            </a:pPr>
            <a:r>
              <a:rPr lang="en-US" sz="2200" dirty="0"/>
              <a:t>Talent management</a:t>
            </a:r>
          </a:p>
          <a:p>
            <a:pPr marL="285738" indent="-285738">
              <a:spcBef>
                <a:spcPts val="599"/>
              </a:spcBef>
            </a:pPr>
            <a:r>
              <a:rPr lang="en-US" sz="2200" dirty="0"/>
              <a:t>Financial management</a:t>
            </a:r>
          </a:p>
          <a:p>
            <a:pPr marL="285738" indent="-285738">
              <a:spcBef>
                <a:spcPts val="599"/>
              </a:spcBef>
            </a:pPr>
            <a:r>
              <a:rPr lang="en-US" sz="2200" dirty="0"/>
              <a:t>Clear communication</a:t>
            </a:r>
          </a:p>
          <a:p>
            <a:pPr marL="285738" indent="-285738">
              <a:spcBef>
                <a:spcPts val="599"/>
              </a:spcBef>
            </a:pPr>
            <a:r>
              <a:rPr lang="en-US" sz="2200" dirty="0"/>
              <a:t>Cross-agency collaboration </a:t>
            </a:r>
          </a:p>
          <a:p>
            <a:pPr marL="285738" indent="-285738">
              <a:spcBef>
                <a:spcPts val="599"/>
              </a:spcBef>
            </a:pPr>
            <a:r>
              <a:rPr lang="en-US" sz="2200" dirty="0"/>
              <a:t>External partnerships</a:t>
            </a:r>
          </a:p>
        </p:txBody>
      </p:sp>
      <p:pic>
        <p:nvPicPr>
          <p:cNvPr id="9" name="Content Placeholder 8" descr="Central icon made up of three people that is surrounded by eight smaller icons representing key success factors.">
            <a:extLst>
              <a:ext uri="{FF2B5EF4-FFF2-40B4-BE49-F238E27FC236}">
                <a16:creationId xmlns:a16="http://schemas.microsoft.com/office/drawing/2014/main" id="{F4992E60-2959-4890-892A-3F20EB3D0080}"/>
              </a:ext>
            </a:extLst>
          </p:cNvPr>
          <p:cNvPicPr>
            <a:picLocks noGrp="1" noChangeAspect="1"/>
          </p:cNvPicPr>
          <p:nvPr>
            <p:ph sz="quarter" idx="15"/>
          </p:nvPr>
        </p:nvPicPr>
        <p:blipFill>
          <a:blip r:embed="rId2"/>
          <a:stretch>
            <a:fillRect/>
          </a:stretch>
        </p:blipFill>
        <p:spPr>
          <a:xfrm>
            <a:off x="6835942" y="1410087"/>
            <a:ext cx="4235332" cy="4266814"/>
          </a:xfrm>
          <a:prstGeom prst="rect">
            <a:avLst/>
          </a:prstGeom>
        </p:spPr>
      </p:pic>
      <p:sp>
        <p:nvSpPr>
          <p:cNvPr id="7" name="Slide Number Placeholder 6">
            <a:extLst>
              <a:ext uri="{FF2B5EF4-FFF2-40B4-BE49-F238E27FC236}">
                <a16:creationId xmlns:a16="http://schemas.microsoft.com/office/drawing/2014/main" id="{0A5C8418-70DB-4C56-A326-785F69B280CC}"/>
              </a:ext>
            </a:extLst>
          </p:cNvPr>
          <p:cNvSpPr>
            <a:spLocks noGrp="1"/>
          </p:cNvSpPr>
          <p:nvPr>
            <p:ph type="sldNum" sz="quarter" idx="10"/>
          </p:nvPr>
        </p:nvSpPr>
        <p:spPr/>
        <p:txBody>
          <a:bodyPr/>
          <a:lstStyle/>
          <a:p>
            <a:fld id="{E573346A-FCA4-684E-8D18-26E8324063ED}" type="slidenum">
              <a:rPr lang="en-US" smtClean="0"/>
              <a:t>13</a:t>
            </a:fld>
            <a:endParaRPr lang="en-US"/>
          </a:p>
        </p:txBody>
      </p:sp>
      <p:sp>
        <p:nvSpPr>
          <p:cNvPr id="8" name="Footer Placeholder 7">
            <a:extLst>
              <a:ext uri="{FF2B5EF4-FFF2-40B4-BE49-F238E27FC236}">
                <a16:creationId xmlns:a16="http://schemas.microsoft.com/office/drawing/2014/main" id="{E3DAD089-3207-48CE-8753-E973A3FE24BC}"/>
              </a:ext>
            </a:extLst>
          </p:cNvPr>
          <p:cNvSpPr>
            <a:spLocks noGrp="1"/>
          </p:cNvSpPr>
          <p:nvPr>
            <p:ph type="ftr" sz="quarter" idx="11"/>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213683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3B10-2020-2A4C-912E-4ECF766CE294}"/>
              </a:ext>
            </a:extLst>
          </p:cNvPr>
          <p:cNvSpPr>
            <a:spLocks noGrp="1"/>
          </p:cNvSpPr>
          <p:nvPr>
            <p:ph type="title"/>
          </p:nvPr>
        </p:nvSpPr>
        <p:spPr/>
        <p:txBody>
          <a:bodyPr/>
          <a:lstStyle/>
          <a:p>
            <a:r>
              <a:rPr lang="en-US" dirty="0"/>
              <a:t>“We are absolutely committed to continuous IT Modernization in order to increase value and improve health outcomes for Veterans.”</a:t>
            </a:r>
          </a:p>
        </p:txBody>
      </p:sp>
      <p:sp>
        <p:nvSpPr>
          <p:cNvPr id="3" name="Slide Number Placeholder 2">
            <a:extLst>
              <a:ext uri="{FF2B5EF4-FFF2-40B4-BE49-F238E27FC236}">
                <a16:creationId xmlns:a16="http://schemas.microsoft.com/office/drawing/2014/main" id="{6F8DB6A3-C838-1646-9DE3-ACF1DEB6A8FE}"/>
              </a:ext>
            </a:extLst>
          </p:cNvPr>
          <p:cNvSpPr>
            <a:spLocks noGrp="1"/>
          </p:cNvSpPr>
          <p:nvPr>
            <p:ph type="sldNum" sz="quarter" idx="10"/>
          </p:nvPr>
        </p:nvSpPr>
        <p:spPr/>
        <p:txBody>
          <a:bodyPr/>
          <a:lstStyle/>
          <a:p>
            <a:fld id="{E573346A-FCA4-684E-8D18-26E8324063ED}" type="slidenum">
              <a:rPr lang="en-US" smtClean="0"/>
              <a:t>14</a:t>
            </a:fld>
            <a:endParaRPr lang="en-US"/>
          </a:p>
        </p:txBody>
      </p:sp>
    </p:spTree>
    <p:extLst>
      <p:ext uri="{BB962C8B-B14F-4D97-AF65-F5344CB8AC3E}">
        <p14:creationId xmlns:p14="http://schemas.microsoft.com/office/powerpoint/2010/main" val="104187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06" y="550322"/>
            <a:ext cx="10515600" cy="1325563"/>
          </a:xfrm>
        </p:spPr>
        <p:txBody>
          <a:bodyPr/>
          <a:lstStyle/>
          <a:p>
            <a:r>
              <a:rPr lang="en-US" dirty="0"/>
              <a:t>QUESTIONS?</a:t>
            </a:r>
          </a:p>
        </p:txBody>
      </p:sp>
      <p:sp>
        <p:nvSpPr>
          <p:cNvPr id="3" name="Text Placeholder 2"/>
          <p:cNvSpPr>
            <a:spLocks noGrp="1"/>
          </p:cNvSpPr>
          <p:nvPr>
            <p:ph type="body" sz="quarter" idx="13"/>
          </p:nvPr>
        </p:nvSpPr>
        <p:spPr>
          <a:xfrm>
            <a:off x="1102894" y="1555416"/>
            <a:ext cx="10515600" cy="2540000"/>
          </a:xfrm>
        </p:spPr>
        <p:txBody>
          <a:bodyPr/>
          <a:lstStyle/>
          <a:p>
            <a:r>
              <a:rPr lang="en-US" b="1" i="1" dirty="0">
                <a:effectLst>
                  <a:outerShdw blurRad="38100" dist="38100" dir="2700000" algn="tl">
                    <a:srgbClr val="000000">
                      <a:alpha val="43137"/>
                    </a:srgbClr>
                  </a:outerShdw>
                </a:effectLst>
              </a:rPr>
              <a:t>Office of Strategic Sourcing Points of Contacts</a:t>
            </a:r>
          </a:p>
          <a:p>
            <a:pPr algn="l"/>
            <a:r>
              <a:rPr lang="en-US" dirty="0"/>
              <a:t> James Bryant, Director OIT Contract Management and Oversight</a:t>
            </a:r>
          </a:p>
          <a:p>
            <a:pPr algn="l"/>
            <a:r>
              <a:rPr lang="en-US" dirty="0"/>
              <a:t>James Woodard, Supervisor OIT Vendor Management Office</a:t>
            </a:r>
          </a:p>
          <a:p>
            <a:pPr algn="l"/>
            <a:r>
              <a:rPr lang="en-US" dirty="0"/>
              <a:t>	IT Vendor Management Office, </a:t>
            </a:r>
            <a:r>
              <a:rPr lang="en-US" dirty="0">
                <a:hlinkClick r:id="rId2"/>
              </a:rPr>
              <a:t>ITVMO@VA.GOV</a:t>
            </a:r>
            <a:endParaRPr lang="en-US" dirty="0"/>
          </a:p>
          <a:p>
            <a:pPr algn="l"/>
            <a:r>
              <a:rPr lang="en-US" dirty="0"/>
              <a:t>	VMO Phone number</a:t>
            </a:r>
            <a:r>
              <a:rPr lang="en-US"/>
              <a:t>: 202-461-5600 </a:t>
            </a:r>
            <a:endParaRPr lang="en-US" dirty="0"/>
          </a:p>
        </p:txBody>
      </p:sp>
      <p:sp>
        <p:nvSpPr>
          <p:cNvPr id="4" name="Slide Number Placeholder 3"/>
          <p:cNvSpPr>
            <a:spLocks noGrp="1"/>
          </p:cNvSpPr>
          <p:nvPr>
            <p:ph type="sldNum" sz="quarter" idx="10"/>
          </p:nvPr>
        </p:nvSpPr>
        <p:spPr/>
        <p:txBody>
          <a:bodyPr/>
          <a:lstStyle/>
          <a:p>
            <a:fld id="{E573346A-FCA4-684E-8D18-26E8324063ED}" type="slidenum">
              <a:rPr lang="en-US" smtClean="0"/>
              <a:t>15</a:t>
            </a:fld>
            <a:endParaRPr lang="en-US"/>
          </a:p>
        </p:txBody>
      </p:sp>
    </p:spTree>
    <p:extLst>
      <p:ext uri="{BB962C8B-B14F-4D97-AF65-F5344CB8AC3E}">
        <p14:creationId xmlns:p14="http://schemas.microsoft.com/office/powerpoint/2010/main" val="43494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7514-5ACD-4A45-84D5-90EE854E81F1}"/>
              </a:ext>
            </a:extLst>
          </p:cNvPr>
          <p:cNvSpPr>
            <a:spLocks noGrp="1"/>
          </p:cNvSpPr>
          <p:nvPr>
            <p:ph type="title"/>
          </p:nvPr>
        </p:nvSpPr>
        <p:spPr/>
        <p:txBody>
          <a:bodyPr/>
          <a:lstStyle/>
          <a:p>
            <a:r>
              <a:rPr lang="en-US" dirty="0"/>
              <a:t>OIT by the Numbers</a:t>
            </a:r>
          </a:p>
        </p:txBody>
      </p:sp>
      <p:sp>
        <p:nvSpPr>
          <p:cNvPr id="4" name="Slide Number Placeholder 3">
            <a:extLst>
              <a:ext uri="{FF2B5EF4-FFF2-40B4-BE49-F238E27FC236}">
                <a16:creationId xmlns:a16="http://schemas.microsoft.com/office/drawing/2014/main" id="{79078001-8FAB-974C-9A0F-7DF91705F4A1}"/>
              </a:ext>
            </a:extLst>
          </p:cNvPr>
          <p:cNvSpPr>
            <a:spLocks noGrp="1"/>
          </p:cNvSpPr>
          <p:nvPr>
            <p:ph type="sldNum" sz="quarter" idx="10"/>
          </p:nvPr>
        </p:nvSpPr>
        <p:spPr/>
        <p:txBody>
          <a:bodyPr/>
          <a:lstStyle/>
          <a:p>
            <a:fld id="{E573346A-FCA4-684E-8D18-26E8324063ED}" type="slidenum">
              <a:rPr lang="en-US" smtClean="0"/>
              <a:pPr/>
              <a:t>2</a:t>
            </a:fld>
            <a:endParaRPr lang="en-US" dirty="0"/>
          </a:p>
        </p:txBody>
      </p:sp>
      <p:sp>
        <p:nvSpPr>
          <p:cNvPr id="5" name="Footer Placeholder 4">
            <a:extLst>
              <a:ext uri="{FF2B5EF4-FFF2-40B4-BE49-F238E27FC236}">
                <a16:creationId xmlns:a16="http://schemas.microsoft.com/office/drawing/2014/main" id="{62154BE0-914B-2F4B-B49C-0F88E395395A}"/>
              </a:ext>
            </a:extLst>
          </p:cNvPr>
          <p:cNvSpPr>
            <a:spLocks noGrp="1"/>
          </p:cNvSpPr>
          <p:nvPr>
            <p:ph type="ftr" sz="quarter" idx="3"/>
          </p:nvPr>
        </p:nvSpPr>
        <p:spPr/>
        <p:txBody>
          <a:bodyPr/>
          <a:lstStyle/>
          <a:p>
            <a:r>
              <a:rPr lang="en-US" dirty="0"/>
              <a:t>FOR INTERNAL USE ONLY		Office of Information and Technology</a:t>
            </a:r>
          </a:p>
        </p:txBody>
      </p:sp>
      <p:sp>
        <p:nvSpPr>
          <p:cNvPr id="7" name="Content Placeholder 6">
            <a:extLst>
              <a:ext uri="{FF2B5EF4-FFF2-40B4-BE49-F238E27FC236}">
                <a16:creationId xmlns:a16="http://schemas.microsoft.com/office/drawing/2014/main" id="{7C78D3E3-DD01-0C40-966F-E2F94A3A0748}"/>
              </a:ext>
            </a:extLst>
          </p:cNvPr>
          <p:cNvSpPr>
            <a:spLocks noGrp="1"/>
          </p:cNvSpPr>
          <p:nvPr>
            <p:ph sz="quarter" idx="12"/>
          </p:nvPr>
        </p:nvSpPr>
        <p:spPr>
          <a:xfrm>
            <a:off x="2152650" y="1353312"/>
            <a:ext cx="7886700" cy="4133088"/>
          </a:xfrm>
        </p:spPr>
        <p:txBody>
          <a:bodyPr numCol="2" spcCol="457200">
            <a:normAutofit fontScale="92500" lnSpcReduction="10000"/>
          </a:bodyPr>
          <a:lstStyle/>
          <a:p>
            <a:r>
              <a:rPr lang="en-US" sz="2000" b="1" dirty="0"/>
              <a:t>An annual budget of </a:t>
            </a:r>
            <a:r>
              <a:rPr lang="en-US" sz="2000" b="1" dirty="0">
                <a:solidFill>
                  <a:srgbClr val="175594"/>
                </a:solidFill>
              </a:rPr>
              <a:t>$4.103 billion</a:t>
            </a:r>
          </a:p>
          <a:p>
            <a:pPr>
              <a:buClr>
                <a:schemeClr val="tx1"/>
              </a:buClr>
            </a:pPr>
            <a:r>
              <a:rPr lang="en-US" sz="2000" b="1" dirty="0">
                <a:solidFill>
                  <a:srgbClr val="175594"/>
                </a:solidFill>
              </a:rPr>
              <a:t>6000+ approved tools </a:t>
            </a:r>
            <a:r>
              <a:rPr lang="en-US" sz="2000" b="1" dirty="0"/>
              <a:t>in technical reference model</a:t>
            </a:r>
          </a:p>
          <a:p>
            <a:pPr>
              <a:buClr>
                <a:schemeClr val="tx1"/>
              </a:buClr>
            </a:pPr>
            <a:r>
              <a:rPr lang="en-US" sz="2000" b="1" dirty="0">
                <a:solidFill>
                  <a:srgbClr val="175594"/>
                </a:solidFill>
              </a:rPr>
              <a:t>130+ instances</a:t>
            </a:r>
            <a:r>
              <a:rPr lang="en-US" sz="2000" b="1" dirty="0"/>
              <a:t> of </a:t>
            </a:r>
            <a:r>
              <a:rPr lang="en-US" sz="2000" b="1" dirty="0" err="1"/>
              <a:t>VistA</a:t>
            </a:r>
            <a:endParaRPr lang="en-US" sz="2000" b="1" dirty="0"/>
          </a:p>
          <a:p>
            <a:pPr>
              <a:buClr>
                <a:schemeClr val="tx1"/>
              </a:buClr>
            </a:pPr>
            <a:r>
              <a:rPr lang="en-US" sz="2000" b="1" dirty="0">
                <a:solidFill>
                  <a:srgbClr val="175594"/>
                </a:solidFill>
              </a:rPr>
              <a:t>60 percent </a:t>
            </a:r>
            <a:r>
              <a:rPr lang="en-US" sz="2000" b="1" dirty="0"/>
              <a:t>of</a:t>
            </a:r>
            <a:r>
              <a:rPr lang="en-US" sz="2000" b="1" dirty="0">
                <a:solidFill>
                  <a:srgbClr val="175594"/>
                </a:solidFill>
              </a:rPr>
              <a:t> </a:t>
            </a:r>
            <a:r>
              <a:rPr lang="en-US" sz="2000" b="1" dirty="0"/>
              <a:t>7,861 OIT employees </a:t>
            </a:r>
            <a:r>
              <a:rPr lang="en-US" sz="2000" b="1" dirty="0">
                <a:solidFill>
                  <a:srgbClr val="175594"/>
                </a:solidFill>
              </a:rPr>
              <a:t>are Veterans</a:t>
            </a:r>
            <a:r>
              <a:rPr lang="en-US" sz="2000" b="1" dirty="0"/>
              <a:t>; workforce also includes 8,000 contractors </a:t>
            </a:r>
          </a:p>
          <a:p>
            <a:pPr>
              <a:buClr>
                <a:schemeClr val="tx1"/>
              </a:buClr>
            </a:pPr>
            <a:r>
              <a:rPr lang="en-US" sz="2000" b="1" dirty="0">
                <a:solidFill>
                  <a:srgbClr val="175594"/>
                </a:solidFill>
              </a:rPr>
              <a:t>1,500+ active contracts </a:t>
            </a:r>
            <a:r>
              <a:rPr lang="en-US" sz="2000" b="1" dirty="0"/>
              <a:t>to date</a:t>
            </a:r>
          </a:p>
          <a:p>
            <a:pPr>
              <a:buClr>
                <a:schemeClr val="tx1"/>
              </a:buClr>
            </a:pPr>
            <a:r>
              <a:rPr lang="en-US" sz="2000" b="1" dirty="0">
                <a:solidFill>
                  <a:srgbClr val="175594"/>
                </a:solidFill>
              </a:rPr>
              <a:t>200 development projects</a:t>
            </a:r>
            <a:r>
              <a:rPr lang="en-US" sz="2000" b="1" dirty="0"/>
              <a:t>, 194 of which were shared with the open source community since January 2016</a:t>
            </a:r>
          </a:p>
          <a:p>
            <a:pPr>
              <a:buClr>
                <a:schemeClr val="tx1"/>
              </a:buClr>
            </a:pPr>
            <a:r>
              <a:rPr lang="en-US" sz="2000" b="1" dirty="0">
                <a:solidFill>
                  <a:srgbClr val="175594"/>
                </a:solidFill>
              </a:rPr>
              <a:t>274 data centers </a:t>
            </a:r>
            <a:r>
              <a:rPr lang="en-US" sz="2000" b="1" dirty="0"/>
              <a:t>and 640 systems and applications</a:t>
            </a:r>
          </a:p>
          <a:p>
            <a:pPr>
              <a:buClr>
                <a:schemeClr val="tx1"/>
              </a:buClr>
            </a:pPr>
            <a:r>
              <a:rPr lang="en-US" sz="2000" b="1" dirty="0">
                <a:solidFill>
                  <a:srgbClr val="175594"/>
                </a:solidFill>
              </a:rPr>
              <a:t>39 prioritized cybersecurity projects </a:t>
            </a:r>
            <a:r>
              <a:rPr lang="en-US" sz="2000" b="1" dirty="0"/>
              <a:t>to mitigate vulnerabilities </a:t>
            </a:r>
          </a:p>
          <a:p>
            <a:pPr>
              <a:buClr>
                <a:schemeClr val="tx1"/>
              </a:buClr>
            </a:pPr>
            <a:r>
              <a:rPr lang="en-US" sz="2000" b="1" dirty="0">
                <a:solidFill>
                  <a:srgbClr val="175594"/>
                </a:solidFill>
              </a:rPr>
              <a:t>Blocked 581,918,890 malware attempts </a:t>
            </a:r>
            <a:r>
              <a:rPr lang="en-US" sz="2000" b="1" dirty="0"/>
              <a:t>in 2018</a:t>
            </a:r>
          </a:p>
          <a:p>
            <a:pPr>
              <a:buClr>
                <a:schemeClr val="tx1"/>
              </a:buClr>
            </a:pPr>
            <a:r>
              <a:rPr lang="en-US" sz="2000" b="1" dirty="0">
                <a:solidFill>
                  <a:srgbClr val="175594"/>
                </a:solidFill>
              </a:rPr>
              <a:t>779+ million documents </a:t>
            </a:r>
            <a:r>
              <a:rPr lang="en-US" sz="2000" b="1" dirty="0"/>
              <a:t>and </a:t>
            </a:r>
            <a:r>
              <a:rPr lang="en-US" sz="2000" b="1" dirty="0">
                <a:solidFill>
                  <a:srgbClr val="175594"/>
                </a:solidFill>
              </a:rPr>
              <a:t>4 billion images</a:t>
            </a:r>
            <a:r>
              <a:rPr lang="en-US" sz="2000" b="1" dirty="0"/>
              <a:t> in VBMS</a:t>
            </a:r>
          </a:p>
          <a:p>
            <a:pPr>
              <a:buClr>
                <a:schemeClr val="tx1"/>
              </a:buClr>
            </a:pPr>
            <a:r>
              <a:rPr lang="en-US" sz="2000" b="1" dirty="0">
                <a:solidFill>
                  <a:srgbClr val="175594"/>
                </a:solidFill>
              </a:rPr>
              <a:t>1.5 million data elements </a:t>
            </a:r>
            <a:r>
              <a:rPr lang="en-US" sz="2000" b="1" dirty="0"/>
              <a:t>exchanged between DoD and VA daily</a:t>
            </a:r>
          </a:p>
          <a:p>
            <a:pPr>
              <a:buClr>
                <a:schemeClr val="tx1"/>
              </a:buClr>
            </a:pPr>
            <a:r>
              <a:rPr lang="en-US" sz="2000" b="1" dirty="0">
                <a:solidFill>
                  <a:srgbClr val="175594"/>
                </a:solidFill>
              </a:rPr>
              <a:t>361</a:t>
            </a:r>
            <a:r>
              <a:rPr lang="en-US" sz="2000" b="1" dirty="0"/>
              <a:t> Information System Security Officers</a:t>
            </a:r>
          </a:p>
        </p:txBody>
      </p:sp>
    </p:spTree>
    <p:extLst>
      <p:ext uri="{BB962C8B-B14F-4D97-AF65-F5344CB8AC3E}">
        <p14:creationId xmlns:p14="http://schemas.microsoft.com/office/powerpoint/2010/main" val="116292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D0A6-9838-4E8B-9539-81B7A5DEC891}"/>
              </a:ext>
            </a:extLst>
          </p:cNvPr>
          <p:cNvSpPr>
            <a:spLocks noGrp="1"/>
          </p:cNvSpPr>
          <p:nvPr>
            <p:ph type="title"/>
          </p:nvPr>
        </p:nvSpPr>
        <p:spPr/>
        <p:txBody>
          <a:bodyPr/>
          <a:lstStyle/>
          <a:p>
            <a:r>
              <a:rPr lang="en-US" dirty="0"/>
              <a:t>Secretary’s Top Priority - Customer Service - It Starts With Us</a:t>
            </a:r>
          </a:p>
        </p:txBody>
      </p:sp>
      <p:sp>
        <p:nvSpPr>
          <p:cNvPr id="3" name="Content Placeholder 2">
            <a:extLst>
              <a:ext uri="{FF2B5EF4-FFF2-40B4-BE49-F238E27FC236}">
                <a16:creationId xmlns:a16="http://schemas.microsoft.com/office/drawing/2014/main" id="{D5EA34B2-F0F0-4CDA-9119-B07A31256B45}"/>
              </a:ext>
            </a:extLst>
          </p:cNvPr>
          <p:cNvSpPr>
            <a:spLocks noGrp="1"/>
          </p:cNvSpPr>
          <p:nvPr>
            <p:ph sz="quarter" idx="13"/>
          </p:nvPr>
        </p:nvSpPr>
        <p:spPr>
          <a:xfrm>
            <a:off x="838200" y="1558977"/>
            <a:ext cx="5035296" cy="4117537"/>
          </a:xfrm>
        </p:spPr>
        <p:txBody>
          <a:bodyPr/>
          <a:lstStyle/>
          <a:p>
            <a:pPr marL="0" indent="0">
              <a:buNone/>
            </a:pPr>
            <a:r>
              <a:rPr lang="en-US" sz="2800" dirty="0"/>
              <a:t>One of Secretary Wilkie’s top organizational priorities is improving customer service across the enterprise. “VA is about serving Veterans and my prime directive is customer service.”  </a:t>
            </a:r>
          </a:p>
          <a:p>
            <a:pPr marL="0" indent="0">
              <a:buNone/>
            </a:pPr>
            <a:r>
              <a:rPr lang="en-US" sz="2800" dirty="0"/>
              <a:t>It Starts With Us</a:t>
            </a:r>
          </a:p>
        </p:txBody>
      </p:sp>
      <p:pic>
        <p:nvPicPr>
          <p:cNvPr id="10" name="Content Placeholder 9" descr="It Starts With Us Customer Service Campaign Icon">
            <a:extLst>
              <a:ext uri="{FF2B5EF4-FFF2-40B4-BE49-F238E27FC236}">
                <a16:creationId xmlns:a16="http://schemas.microsoft.com/office/drawing/2014/main" id="{FDCFEBEA-9539-4E31-B33D-F0DDE020D1C0}"/>
              </a:ext>
            </a:extLst>
          </p:cNvPr>
          <p:cNvPicPr>
            <a:picLocks noGrp="1" noChangeAspect="1"/>
          </p:cNvPicPr>
          <p:nvPr>
            <p:ph sz="quarter" idx="15"/>
          </p:nvPr>
        </p:nvPicPr>
        <p:blipFill>
          <a:blip r:embed="rId3"/>
          <a:stretch>
            <a:fillRect/>
          </a:stretch>
        </p:blipFill>
        <p:spPr>
          <a:xfrm>
            <a:off x="7674964" y="1558977"/>
            <a:ext cx="2743199" cy="3086981"/>
          </a:xfrm>
          <a:prstGeom prst="rect">
            <a:avLst/>
          </a:prstGeom>
        </p:spPr>
      </p:pic>
      <p:sp>
        <p:nvSpPr>
          <p:cNvPr id="4" name="Slide Number Placeholder 3">
            <a:extLst>
              <a:ext uri="{FF2B5EF4-FFF2-40B4-BE49-F238E27FC236}">
                <a16:creationId xmlns:a16="http://schemas.microsoft.com/office/drawing/2014/main" id="{EC27CF22-A158-4B17-92DD-61BCC26A77AC}"/>
              </a:ext>
            </a:extLst>
          </p:cNvPr>
          <p:cNvSpPr>
            <a:spLocks noGrp="1"/>
          </p:cNvSpPr>
          <p:nvPr>
            <p:ph type="sldNum" sz="quarter" idx="10"/>
          </p:nvPr>
        </p:nvSpPr>
        <p:spPr/>
        <p:txBody>
          <a:bodyPr/>
          <a:lstStyle/>
          <a:p>
            <a:fld id="{E573346A-FCA4-684E-8D18-26E8324063ED}" type="slidenum">
              <a:rPr lang="en-US" smtClean="0"/>
              <a:t>3</a:t>
            </a:fld>
            <a:endParaRPr lang="en-US" dirty="0"/>
          </a:p>
        </p:txBody>
      </p:sp>
      <p:sp>
        <p:nvSpPr>
          <p:cNvPr id="5" name="Footer Placeholder 4">
            <a:extLst>
              <a:ext uri="{FF2B5EF4-FFF2-40B4-BE49-F238E27FC236}">
                <a16:creationId xmlns:a16="http://schemas.microsoft.com/office/drawing/2014/main" id="{983FC78F-5491-4EB9-A9BA-845101206F30}"/>
              </a:ext>
            </a:extLst>
          </p:cNvPr>
          <p:cNvSpPr>
            <a:spLocks noGrp="1"/>
          </p:cNvSpPr>
          <p:nvPr>
            <p:ph type="ftr" sz="quarter" idx="11"/>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381968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EED1-A176-174A-BE48-B2B48F3CD9EC}"/>
              </a:ext>
            </a:extLst>
          </p:cNvPr>
          <p:cNvSpPr>
            <a:spLocks noGrp="1"/>
          </p:cNvSpPr>
          <p:nvPr>
            <p:ph type="title"/>
          </p:nvPr>
        </p:nvSpPr>
        <p:spPr/>
        <p:txBody>
          <a:bodyPr/>
          <a:lstStyle/>
          <a:p>
            <a:r>
              <a:rPr lang="en-US" dirty="0"/>
              <a:t>OIT’s Top Priority: MISSION Act</a:t>
            </a:r>
          </a:p>
        </p:txBody>
      </p:sp>
      <p:sp>
        <p:nvSpPr>
          <p:cNvPr id="4" name="Content Placeholder 3">
            <a:extLst>
              <a:ext uri="{FF2B5EF4-FFF2-40B4-BE49-F238E27FC236}">
                <a16:creationId xmlns:a16="http://schemas.microsoft.com/office/drawing/2014/main" id="{B0CDEB37-FE88-5741-BBFD-7E00DF096677}"/>
              </a:ext>
            </a:extLst>
          </p:cNvPr>
          <p:cNvSpPr>
            <a:spLocks noGrp="1"/>
          </p:cNvSpPr>
          <p:nvPr>
            <p:ph sz="quarter" idx="13"/>
          </p:nvPr>
        </p:nvSpPr>
        <p:spPr/>
        <p:txBody>
          <a:bodyPr>
            <a:noAutofit/>
          </a:bodyPr>
          <a:lstStyle/>
          <a:p>
            <a:pPr marL="0" indent="0">
              <a:buNone/>
            </a:pPr>
            <a:r>
              <a:rPr lang="en-US" sz="2800" dirty="0"/>
              <a:t>The </a:t>
            </a:r>
            <a:r>
              <a:rPr lang="en-US" sz="2800" b="1" dirty="0"/>
              <a:t>Maintaining Internal Systems and Strengthening Integrated Outside Networks (MISSION) Act </a:t>
            </a:r>
            <a:r>
              <a:rPr lang="en-US" sz="2800" dirty="0"/>
              <a:t>of 2018 is legislation that improves Veterans’ access to community benefits and walk-in care as part of the umbrella of health care and benefit options that Department of Veterans Affairs (VA) makes available to our Nation’s Veterans.</a:t>
            </a:r>
            <a:endParaRPr lang="en-US" sz="2800" i="1" dirty="0"/>
          </a:p>
        </p:txBody>
      </p:sp>
      <p:sp>
        <p:nvSpPr>
          <p:cNvPr id="5" name="Content Placeholder 4">
            <a:extLst>
              <a:ext uri="{FF2B5EF4-FFF2-40B4-BE49-F238E27FC236}">
                <a16:creationId xmlns:a16="http://schemas.microsoft.com/office/drawing/2014/main" id="{656B61D1-758C-4759-A5DC-4D7346C35892}"/>
              </a:ext>
            </a:extLst>
          </p:cNvPr>
          <p:cNvSpPr>
            <a:spLocks noGrp="1"/>
          </p:cNvSpPr>
          <p:nvPr>
            <p:ph sz="quarter" idx="15"/>
          </p:nvPr>
        </p:nvSpPr>
        <p:spPr/>
        <p:txBody>
          <a:bodyPr>
            <a:normAutofit/>
          </a:bodyPr>
          <a:lstStyle/>
          <a:p>
            <a:pPr marL="0" indent="0" algn="r">
              <a:buNone/>
            </a:pPr>
            <a:r>
              <a:rPr lang="en-US" sz="2800" i="1" dirty="0">
                <a:solidFill>
                  <a:schemeClr val="accent1"/>
                </a:solidFill>
              </a:rPr>
              <a:t>“Implementing the MISSION Act, will fundamentally transform VA health care. It will consolidate community care into a single program that’s easier for Veterans, families, community providers, and all of you to navigate.” – Secretary </a:t>
            </a:r>
            <a:r>
              <a:rPr lang="en-US" sz="2800" i="1" dirty="0" err="1">
                <a:solidFill>
                  <a:schemeClr val="accent1"/>
                </a:solidFill>
              </a:rPr>
              <a:t>Wilkie</a:t>
            </a:r>
            <a:endParaRPr lang="en-US" sz="2800" i="1" dirty="0">
              <a:solidFill>
                <a:schemeClr val="accent1"/>
              </a:solidFill>
            </a:endParaRPr>
          </a:p>
        </p:txBody>
      </p:sp>
      <p:sp>
        <p:nvSpPr>
          <p:cNvPr id="7" name="Slide Number Placeholder 6">
            <a:extLst>
              <a:ext uri="{FF2B5EF4-FFF2-40B4-BE49-F238E27FC236}">
                <a16:creationId xmlns:a16="http://schemas.microsoft.com/office/drawing/2014/main" id="{F79D1ADD-EFE1-D84E-A472-B4DF86283DF7}"/>
              </a:ext>
            </a:extLst>
          </p:cNvPr>
          <p:cNvSpPr>
            <a:spLocks noGrp="1"/>
          </p:cNvSpPr>
          <p:nvPr>
            <p:ph type="sldNum" sz="quarter" idx="10"/>
          </p:nvPr>
        </p:nvSpPr>
        <p:spPr/>
        <p:txBody>
          <a:bodyPr/>
          <a:lstStyle/>
          <a:p>
            <a:fld id="{E573346A-FCA4-684E-8D18-26E8324063ED}" type="slidenum">
              <a:rPr lang="en-US" smtClean="0"/>
              <a:t>4</a:t>
            </a:fld>
            <a:endParaRPr lang="en-US" dirty="0"/>
          </a:p>
        </p:txBody>
      </p:sp>
      <p:sp>
        <p:nvSpPr>
          <p:cNvPr id="8" name="Footer Placeholder 7">
            <a:extLst>
              <a:ext uri="{FF2B5EF4-FFF2-40B4-BE49-F238E27FC236}">
                <a16:creationId xmlns:a16="http://schemas.microsoft.com/office/drawing/2014/main" id="{542B30B9-AB3D-D24B-841E-75F19CA2A8B1}"/>
              </a:ext>
            </a:extLst>
          </p:cNvPr>
          <p:cNvSpPr>
            <a:spLocks noGrp="1"/>
          </p:cNvSpPr>
          <p:nvPr>
            <p:ph type="ftr" sz="quarter" idx="11"/>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232139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BFEB-9E2D-4829-BDA7-A7B45E5B473C}"/>
              </a:ext>
            </a:extLst>
          </p:cNvPr>
          <p:cNvSpPr>
            <a:spLocks noGrp="1"/>
          </p:cNvSpPr>
          <p:nvPr>
            <p:ph type="title"/>
          </p:nvPr>
        </p:nvSpPr>
        <p:spPr/>
        <p:txBody>
          <a:bodyPr/>
          <a:lstStyle/>
          <a:p>
            <a:r>
              <a:rPr lang="en-US" dirty="0"/>
              <a:t>What is OIT’s Role in MISSION Act?</a:t>
            </a:r>
          </a:p>
        </p:txBody>
      </p:sp>
      <p:sp>
        <p:nvSpPr>
          <p:cNvPr id="3" name="Content Placeholder 2">
            <a:extLst>
              <a:ext uri="{FF2B5EF4-FFF2-40B4-BE49-F238E27FC236}">
                <a16:creationId xmlns:a16="http://schemas.microsoft.com/office/drawing/2014/main" id="{56AE17EC-4340-472E-A3AB-5E94024E7F6C}"/>
              </a:ext>
            </a:extLst>
          </p:cNvPr>
          <p:cNvSpPr>
            <a:spLocks noGrp="1"/>
          </p:cNvSpPr>
          <p:nvPr>
            <p:ph sz="quarter" idx="13"/>
          </p:nvPr>
        </p:nvSpPr>
        <p:spPr>
          <a:xfrm>
            <a:off x="838200" y="1513970"/>
            <a:ext cx="5035296" cy="3811588"/>
          </a:xfrm>
        </p:spPr>
        <p:txBody>
          <a:bodyPr/>
          <a:lstStyle/>
          <a:p>
            <a:r>
              <a:rPr lang="en-US" sz="2200" dirty="0"/>
              <a:t>OIT is a critical partner of the Veterans Health Administration (VHA) for successful MISSION Act implementation.</a:t>
            </a:r>
          </a:p>
          <a:p>
            <a:r>
              <a:rPr lang="en-US" sz="2200" dirty="0"/>
              <a:t>OIT is developing and </a:t>
            </a:r>
            <a:br>
              <a:rPr lang="en-US" sz="2200" dirty="0"/>
            </a:br>
            <a:r>
              <a:rPr lang="en-US" sz="2200" dirty="0"/>
              <a:t>enhancing 11 key </a:t>
            </a:r>
            <a:br>
              <a:rPr lang="en-US" sz="2200" dirty="0"/>
            </a:br>
            <a:r>
              <a:rPr lang="en-US" sz="2200" dirty="0"/>
              <a:t>applications, including the </a:t>
            </a:r>
            <a:br>
              <a:rPr lang="en-US" sz="2200" dirty="0"/>
            </a:br>
            <a:r>
              <a:rPr lang="en-US" sz="2200" dirty="0"/>
              <a:t>Decision Support Tool (DST) </a:t>
            </a:r>
            <a:br>
              <a:rPr lang="en-US" sz="2200" dirty="0"/>
            </a:br>
            <a:r>
              <a:rPr lang="en-US" sz="2200" dirty="0"/>
              <a:t>which will help expedite </a:t>
            </a:r>
            <a:br>
              <a:rPr lang="en-US" sz="2200" dirty="0"/>
            </a:br>
            <a:r>
              <a:rPr lang="en-US" sz="2200" dirty="0"/>
              <a:t>community care decisions. </a:t>
            </a:r>
          </a:p>
          <a:p>
            <a:r>
              <a:rPr lang="en-US" sz="2200" dirty="0"/>
              <a:t>OIT also conducts user </a:t>
            </a:r>
            <a:br>
              <a:rPr lang="en-US" sz="2200" dirty="0"/>
            </a:br>
            <a:r>
              <a:rPr lang="en-US" sz="2200" dirty="0"/>
              <a:t>testing and training at IOC </a:t>
            </a:r>
            <a:br>
              <a:rPr lang="en-US" sz="2200" dirty="0"/>
            </a:br>
            <a:r>
              <a:rPr lang="en-US" sz="2200" dirty="0"/>
              <a:t>sites, develops requirements,</a:t>
            </a:r>
            <a:br>
              <a:rPr lang="en-US" sz="2200" dirty="0"/>
            </a:br>
            <a:r>
              <a:rPr lang="en-US" sz="2200" dirty="0"/>
              <a:t>and escalates issues to </a:t>
            </a:r>
            <a:br>
              <a:rPr lang="en-US" sz="2200" dirty="0"/>
            </a:br>
            <a:r>
              <a:rPr lang="en-US" sz="2200" dirty="0"/>
              <a:t>leadership. </a:t>
            </a:r>
          </a:p>
        </p:txBody>
      </p:sp>
      <p:pic>
        <p:nvPicPr>
          <p:cNvPr id="9" name="Content Placeholder 8" descr="Group of OIT staff at IOC site testing and deployment at Madison, WI">
            <a:extLst>
              <a:ext uri="{FF2B5EF4-FFF2-40B4-BE49-F238E27FC236}">
                <a16:creationId xmlns:a16="http://schemas.microsoft.com/office/drawing/2014/main" id="{AB3C63BF-616E-4B8C-AA39-BF1A18144656}"/>
              </a:ext>
            </a:extLst>
          </p:cNvPr>
          <p:cNvPicPr>
            <a:picLocks noGrp="1" noChangeAspect="1"/>
          </p:cNvPicPr>
          <p:nvPr>
            <p:ph sz="quarter" idx="15"/>
          </p:nvPr>
        </p:nvPicPr>
        <p:blipFill>
          <a:blip r:embed="rId3"/>
          <a:stretch>
            <a:fillRect/>
          </a:stretch>
        </p:blipFill>
        <p:spPr>
          <a:xfrm>
            <a:off x="6668709" y="1513970"/>
            <a:ext cx="4334632" cy="3603048"/>
          </a:xfrm>
          <a:prstGeom prst="rect">
            <a:avLst/>
          </a:prstGeom>
        </p:spPr>
      </p:pic>
      <p:sp>
        <p:nvSpPr>
          <p:cNvPr id="4" name="Slide Number Placeholder 3">
            <a:extLst>
              <a:ext uri="{FF2B5EF4-FFF2-40B4-BE49-F238E27FC236}">
                <a16:creationId xmlns:a16="http://schemas.microsoft.com/office/drawing/2014/main" id="{653286D7-E0A5-4FC5-AC31-7CB08DF5CD70}"/>
              </a:ext>
            </a:extLst>
          </p:cNvPr>
          <p:cNvSpPr>
            <a:spLocks noGrp="1"/>
          </p:cNvSpPr>
          <p:nvPr>
            <p:ph type="sldNum" sz="quarter" idx="10"/>
          </p:nvPr>
        </p:nvSpPr>
        <p:spPr/>
        <p:txBody>
          <a:bodyPr/>
          <a:lstStyle/>
          <a:p>
            <a:fld id="{E573346A-FCA4-684E-8D18-26E8324063ED}" type="slidenum">
              <a:rPr lang="en-US" smtClean="0"/>
              <a:t>5</a:t>
            </a:fld>
            <a:endParaRPr lang="en-US" dirty="0"/>
          </a:p>
        </p:txBody>
      </p:sp>
      <p:sp>
        <p:nvSpPr>
          <p:cNvPr id="5" name="Footer Placeholder 4">
            <a:extLst>
              <a:ext uri="{FF2B5EF4-FFF2-40B4-BE49-F238E27FC236}">
                <a16:creationId xmlns:a16="http://schemas.microsoft.com/office/drawing/2014/main" id="{2322D338-3B02-4409-9135-EE905605652B}"/>
              </a:ext>
            </a:extLst>
          </p:cNvPr>
          <p:cNvSpPr>
            <a:spLocks noGrp="1"/>
          </p:cNvSpPr>
          <p:nvPr>
            <p:ph type="ftr" sz="quarter" idx="11"/>
          </p:nvPr>
        </p:nvSpPr>
        <p:spPr/>
        <p:txBody>
          <a:bodyPr/>
          <a:lstStyle/>
          <a:p>
            <a:pPr algn="l"/>
            <a:r>
              <a:rPr lang="en-US" dirty="0"/>
              <a:t>FOR INTERNAL USE ONLY		Office of Information and Technology</a:t>
            </a:r>
          </a:p>
        </p:txBody>
      </p:sp>
    </p:spTree>
    <p:extLst>
      <p:ext uri="{BB962C8B-B14F-4D97-AF65-F5344CB8AC3E}">
        <p14:creationId xmlns:p14="http://schemas.microsoft.com/office/powerpoint/2010/main" val="174475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US" dirty="0"/>
              <a:t>Where we’re going</a:t>
            </a:r>
          </a:p>
        </p:txBody>
      </p:sp>
      <p:sp>
        <p:nvSpPr>
          <p:cNvPr id="9" name="Rectangle 8">
            <a:extLst>
              <a:ext uri="{FF2B5EF4-FFF2-40B4-BE49-F238E27FC236}">
                <a16:creationId xmlns:a16="http://schemas.microsoft.com/office/drawing/2014/main" id="{15ECEFCD-511B-874E-B5AE-5CA5C32A38D0}"/>
              </a:ext>
              <a:ext uri="{C183D7F6-B498-43B3-948B-1728B52AA6E4}">
                <adec:decorative xmlns:adec="http://schemas.microsoft.com/office/drawing/2017/decorative" val="1"/>
              </a:ext>
            </a:extLst>
          </p:cNvPr>
          <p:cNvSpPr/>
          <p:nvPr/>
        </p:nvSpPr>
        <p:spPr>
          <a:xfrm>
            <a:off x="3198427" y="1403025"/>
            <a:ext cx="6128871" cy="1556244"/>
          </a:xfrm>
          <a:prstGeom prst="rect">
            <a:avLst/>
          </a:prstGeom>
          <a:noFill/>
          <a:ln w="19050">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60"/>
            <a:endParaRPr lang="en-US" sz="1300" dirty="0">
              <a:solidFill>
                <a:prstClr val="white"/>
              </a:solidFill>
              <a:latin typeface="Calibri"/>
            </a:endParaRPr>
          </a:p>
        </p:txBody>
      </p:sp>
      <p:pic>
        <p:nvPicPr>
          <p:cNvPr id="10" name="Picture Placeholder 14" descr="Icon of a mountaintop with a flag at its peak">
            <a:extLst>
              <a:ext uri="{FF2B5EF4-FFF2-40B4-BE49-F238E27FC236}">
                <a16:creationId xmlns:a16="http://schemas.microsoft.com/office/drawing/2014/main" id="{66DDD1EA-F9B8-0249-8A8C-E3567663D13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671578" y="1623363"/>
            <a:ext cx="1115569" cy="1115568"/>
          </a:xfrm>
          <a:prstGeom prst="rect">
            <a:avLst/>
          </a:prstGeom>
        </p:spPr>
      </p:pic>
      <p:sp>
        <p:nvSpPr>
          <p:cNvPr id="6" name="Text Placeholder 5">
            <a:extLst>
              <a:ext uri="{FF2B5EF4-FFF2-40B4-BE49-F238E27FC236}">
                <a16:creationId xmlns:a16="http://schemas.microsoft.com/office/drawing/2014/main" id="{5DDAEE06-4DAA-EE45-B521-B3D4F91414D8}"/>
              </a:ext>
            </a:extLst>
          </p:cNvPr>
          <p:cNvSpPr>
            <a:spLocks noGrp="1"/>
          </p:cNvSpPr>
          <p:nvPr>
            <p:ph type="body" sz="quarter" idx="12"/>
          </p:nvPr>
        </p:nvSpPr>
        <p:spPr>
          <a:xfrm>
            <a:off x="3787075" y="1634518"/>
            <a:ext cx="5540018" cy="411480"/>
          </a:xfrm>
        </p:spPr>
        <p:txBody>
          <a:bodyPr/>
          <a:lstStyle/>
          <a:p>
            <a:r>
              <a:rPr lang="en-US" dirty="0"/>
              <a:t>Mission	</a:t>
            </a:r>
          </a:p>
        </p:txBody>
      </p:sp>
      <p:sp>
        <p:nvSpPr>
          <p:cNvPr id="3" name="Content Placeholder 2">
            <a:extLst>
              <a:ext uri="{FF2B5EF4-FFF2-40B4-BE49-F238E27FC236}">
                <a16:creationId xmlns:a16="http://schemas.microsoft.com/office/drawing/2014/main" id="{8BA1EED9-5912-8A45-A603-8BFD473C3344}"/>
              </a:ext>
            </a:extLst>
          </p:cNvPr>
          <p:cNvSpPr>
            <a:spLocks noGrp="1"/>
          </p:cNvSpPr>
          <p:nvPr>
            <p:ph sz="quarter" idx="13"/>
          </p:nvPr>
        </p:nvSpPr>
        <p:spPr>
          <a:xfrm>
            <a:off x="3787147" y="2050938"/>
            <a:ext cx="5540151" cy="696443"/>
          </a:xfrm>
        </p:spPr>
        <p:txBody>
          <a:bodyPr/>
          <a:lstStyle/>
          <a:p>
            <a:pPr marL="10" indent="0">
              <a:buNone/>
            </a:pPr>
            <a:r>
              <a:rPr lang="en-US" dirty="0">
                <a:solidFill>
                  <a:srgbClr val="000000"/>
                </a:solidFill>
              </a:rPr>
              <a:t>Collaborate with our business partners and staff to create the best experience for all Veterans</a:t>
            </a:r>
          </a:p>
        </p:txBody>
      </p:sp>
      <p:sp>
        <p:nvSpPr>
          <p:cNvPr id="11" name="Rectangle 10">
            <a:extLst>
              <a:ext uri="{FF2B5EF4-FFF2-40B4-BE49-F238E27FC236}">
                <a16:creationId xmlns:a16="http://schemas.microsoft.com/office/drawing/2014/main" id="{41BD7233-D6BA-D043-B82E-70D1F374CA44}"/>
              </a:ext>
              <a:ext uri="{C183D7F6-B498-43B3-948B-1728B52AA6E4}">
                <adec:decorative xmlns:adec="http://schemas.microsoft.com/office/drawing/2017/decorative" val="1"/>
              </a:ext>
            </a:extLst>
          </p:cNvPr>
          <p:cNvSpPr/>
          <p:nvPr/>
        </p:nvSpPr>
        <p:spPr>
          <a:xfrm>
            <a:off x="3198427" y="3396903"/>
            <a:ext cx="6128871" cy="1860905"/>
          </a:xfrm>
          <a:prstGeom prst="rect">
            <a:avLst/>
          </a:prstGeom>
          <a:noFill/>
          <a:ln w="19050">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914360"/>
            <a:endParaRPr lang="en-US" sz="1300" dirty="0">
              <a:solidFill>
                <a:prstClr val="white"/>
              </a:solidFill>
              <a:latin typeface="Calibri"/>
            </a:endParaRPr>
          </a:p>
        </p:txBody>
      </p:sp>
      <p:pic>
        <p:nvPicPr>
          <p:cNvPr id="12" name="Picture Placeholder 15" descr="Icon of an eye">
            <a:extLst>
              <a:ext uri="{FF2B5EF4-FFF2-40B4-BE49-F238E27FC236}">
                <a16:creationId xmlns:a16="http://schemas.microsoft.com/office/drawing/2014/main" id="{3499B27A-04B3-A547-AD3C-9ADD946B06F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t="71" b="71"/>
          <a:stretch>
            <a:fillRect/>
          </a:stretch>
        </p:blipFill>
        <p:spPr>
          <a:xfrm>
            <a:off x="2671578" y="3761232"/>
            <a:ext cx="1115569" cy="1115568"/>
          </a:xfrm>
          <a:prstGeom prst="rect">
            <a:avLst/>
          </a:prstGeom>
        </p:spPr>
      </p:pic>
      <p:sp>
        <p:nvSpPr>
          <p:cNvPr id="7" name="Text Placeholder 6">
            <a:extLst>
              <a:ext uri="{FF2B5EF4-FFF2-40B4-BE49-F238E27FC236}">
                <a16:creationId xmlns:a16="http://schemas.microsoft.com/office/drawing/2014/main" id="{94DE2A2D-000F-4D46-A192-28EC7A7174EE}"/>
              </a:ext>
            </a:extLst>
          </p:cNvPr>
          <p:cNvSpPr>
            <a:spLocks noGrp="1"/>
          </p:cNvSpPr>
          <p:nvPr>
            <p:ph type="body" sz="quarter" idx="14"/>
          </p:nvPr>
        </p:nvSpPr>
        <p:spPr>
          <a:xfrm>
            <a:off x="3787003" y="3634948"/>
            <a:ext cx="7575010" cy="411480"/>
          </a:xfrm>
        </p:spPr>
        <p:txBody>
          <a:bodyPr/>
          <a:lstStyle/>
          <a:p>
            <a:r>
              <a:rPr lang="en-US" dirty="0"/>
              <a:t>Vision</a:t>
            </a:r>
          </a:p>
        </p:txBody>
      </p:sp>
      <p:sp>
        <p:nvSpPr>
          <p:cNvPr id="8" name="Content Placeholder 7">
            <a:extLst>
              <a:ext uri="{FF2B5EF4-FFF2-40B4-BE49-F238E27FC236}">
                <a16:creationId xmlns:a16="http://schemas.microsoft.com/office/drawing/2014/main" id="{6A3D8C32-8355-514B-8F77-4FBAE446404C}"/>
              </a:ext>
            </a:extLst>
          </p:cNvPr>
          <p:cNvSpPr>
            <a:spLocks noGrp="1"/>
          </p:cNvSpPr>
          <p:nvPr>
            <p:ph sz="quarter" idx="15"/>
          </p:nvPr>
        </p:nvSpPr>
        <p:spPr>
          <a:xfrm>
            <a:off x="3787075" y="4054879"/>
            <a:ext cx="5248641" cy="948205"/>
          </a:xfrm>
        </p:spPr>
        <p:txBody>
          <a:bodyPr/>
          <a:lstStyle/>
          <a:p>
            <a:pPr marL="0" indent="0">
              <a:buNone/>
            </a:pPr>
            <a:r>
              <a:rPr lang="en-US" dirty="0"/>
              <a:t>Become a world-class organization that provides a seamless, unified Veteran experience through state-of-the-art technology</a:t>
            </a:r>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0"/>
          </p:nvPr>
        </p:nvSpPr>
        <p:spPr/>
        <p:txBody>
          <a:bodyPr/>
          <a:lstStyle/>
          <a:p>
            <a:fld id="{E573346A-FCA4-684E-8D18-26E8324063ED}" type="slidenum">
              <a:rPr lang="en-US" smtClean="0"/>
              <a:t>6</a:t>
            </a:fld>
            <a:endParaRPr lang="en-US"/>
          </a:p>
        </p:txBody>
      </p:sp>
      <p:sp>
        <p:nvSpPr>
          <p:cNvPr id="5" name="Footer Placeholder 4">
            <a:extLst>
              <a:ext uri="{FF2B5EF4-FFF2-40B4-BE49-F238E27FC236}">
                <a16:creationId xmlns:a16="http://schemas.microsoft.com/office/drawing/2014/main" id="{49E05C98-875D-9445-887D-8EA03FD962A5}"/>
              </a:ext>
            </a:extLst>
          </p:cNvPr>
          <p:cNvSpPr>
            <a:spLocks noGrp="1"/>
          </p:cNvSpPr>
          <p:nvPr>
            <p:ph type="ftr" sz="quarter" idx="11"/>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406522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C1CB-3031-F24C-80AB-B6DB104C629E}"/>
              </a:ext>
            </a:extLst>
          </p:cNvPr>
          <p:cNvSpPr>
            <a:spLocks noGrp="1"/>
          </p:cNvSpPr>
          <p:nvPr>
            <p:ph type="title"/>
          </p:nvPr>
        </p:nvSpPr>
        <p:spPr/>
        <p:txBody>
          <a:bodyPr/>
          <a:lstStyle/>
          <a:p>
            <a:r>
              <a:rPr lang="en-US" dirty="0"/>
              <a:t>How we’ll get there – IT Modernization</a:t>
            </a:r>
          </a:p>
        </p:txBody>
      </p:sp>
      <p:pic>
        <p:nvPicPr>
          <p:cNvPr id="6" name="Content Placeholder 13" descr="Priorities: Manage Data, Migrate to the Cloud, Improve Cybersecurity, Digitize Business Processes, Decommission Legacy Systems">
            <a:extLst>
              <a:ext uri="{FF2B5EF4-FFF2-40B4-BE49-F238E27FC236}">
                <a16:creationId xmlns:a16="http://schemas.microsoft.com/office/drawing/2014/main" id="{488BFD15-D9B7-A94D-9408-B84F454C253F}"/>
              </a:ext>
            </a:extLst>
          </p:cNvPr>
          <p:cNvPicPr>
            <a:picLocks noGrp="1" noChangeAspect="1"/>
          </p:cNvPicPr>
          <p:nvPr>
            <p:ph sz="quarter" idx="13"/>
          </p:nvPr>
        </p:nvPicPr>
        <p:blipFill>
          <a:blip r:embed="rId3"/>
          <a:stretch>
            <a:fillRect/>
          </a:stretch>
        </p:blipFill>
        <p:spPr>
          <a:xfrm>
            <a:off x="821930" y="2328863"/>
            <a:ext cx="10531870" cy="2641600"/>
          </a:xfrm>
        </p:spPr>
      </p:pic>
      <p:sp>
        <p:nvSpPr>
          <p:cNvPr id="4" name="Slide Number Placeholder 3">
            <a:extLst>
              <a:ext uri="{FF2B5EF4-FFF2-40B4-BE49-F238E27FC236}">
                <a16:creationId xmlns:a16="http://schemas.microsoft.com/office/drawing/2014/main" id="{3D38F165-D7FA-BA4A-915A-B01FB0DCE4DF}"/>
              </a:ext>
            </a:extLst>
          </p:cNvPr>
          <p:cNvSpPr>
            <a:spLocks noGrp="1"/>
          </p:cNvSpPr>
          <p:nvPr>
            <p:ph type="sldNum" sz="quarter" idx="12"/>
          </p:nvPr>
        </p:nvSpPr>
        <p:spPr/>
        <p:txBody>
          <a:bodyPr/>
          <a:lstStyle/>
          <a:p>
            <a:fld id="{E573346A-FCA4-684E-8D18-26E8324063ED}" type="slidenum">
              <a:rPr lang="en-US" smtClean="0"/>
              <a:t>7</a:t>
            </a:fld>
            <a:endParaRPr lang="en-US"/>
          </a:p>
        </p:txBody>
      </p:sp>
      <p:sp>
        <p:nvSpPr>
          <p:cNvPr id="5" name="Footer Placeholder 4">
            <a:extLst>
              <a:ext uri="{FF2B5EF4-FFF2-40B4-BE49-F238E27FC236}">
                <a16:creationId xmlns:a16="http://schemas.microsoft.com/office/drawing/2014/main" id="{A5E110FE-9A44-EB49-AC0E-CFC1B14BFBA1}"/>
              </a:ext>
            </a:extLst>
          </p:cNvPr>
          <p:cNvSpPr>
            <a:spLocks noGrp="1"/>
          </p:cNvSpPr>
          <p:nvPr>
            <p:ph type="ftr" sz="quarter" idx="11"/>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51187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24ED-E4A6-B64F-A95C-EFD885CFF344}"/>
              </a:ext>
            </a:extLst>
          </p:cNvPr>
          <p:cNvSpPr>
            <a:spLocks noGrp="1"/>
          </p:cNvSpPr>
          <p:nvPr>
            <p:ph type="title"/>
          </p:nvPr>
        </p:nvSpPr>
        <p:spPr/>
        <p:txBody>
          <a:bodyPr/>
          <a:lstStyle/>
          <a:p>
            <a:r>
              <a:rPr lang="en-US" dirty="0"/>
              <a:t>What we’ve done</a:t>
            </a:r>
          </a:p>
        </p:txBody>
      </p:sp>
      <p:sp>
        <p:nvSpPr>
          <p:cNvPr id="4" name="Text Placeholder 3">
            <a:extLst>
              <a:ext uri="{FF2B5EF4-FFF2-40B4-BE49-F238E27FC236}">
                <a16:creationId xmlns:a16="http://schemas.microsoft.com/office/drawing/2014/main" id="{33216D54-1E95-DC43-B155-0F4A3222CB92}"/>
              </a:ext>
            </a:extLst>
          </p:cNvPr>
          <p:cNvSpPr>
            <a:spLocks noGrp="1"/>
          </p:cNvSpPr>
          <p:nvPr>
            <p:ph type="body" sz="quarter" idx="17"/>
          </p:nvPr>
        </p:nvSpPr>
        <p:spPr>
          <a:xfrm>
            <a:off x="956974" y="3873693"/>
            <a:ext cx="1532467" cy="914531"/>
          </a:xfrm>
        </p:spPr>
        <p:txBody>
          <a:bodyPr/>
          <a:lstStyle/>
          <a:p>
            <a:r>
              <a:rPr lang="en-US" dirty="0"/>
              <a:t>EHRM</a:t>
            </a:r>
          </a:p>
        </p:txBody>
      </p:sp>
      <p:pic>
        <p:nvPicPr>
          <p:cNvPr id="24" name="Picture Placeholder 23" descr="icon of a cloud">
            <a:extLst>
              <a:ext uri="{FF2B5EF4-FFF2-40B4-BE49-F238E27FC236}">
                <a16:creationId xmlns:a16="http://schemas.microsoft.com/office/drawing/2014/main" id="{A7C8FF44-AC90-0C4F-8DED-55DF167747D8}"/>
              </a:ext>
            </a:extLst>
          </p:cNvPr>
          <p:cNvPicPr>
            <a:picLocks noGrp="1" noChangeAspect="1"/>
          </p:cNvPicPr>
          <p:nvPr>
            <p:ph type="pic" sz="quarter" idx="18"/>
          </p:nvPr>
        </p:nvPicPr>
        <p:blipFill>
          <a:blip r:embed="rId3"/>
          <a:srcRect l="613" r="613"/>
          <a:stretch>
            <a:fillRect/>
          </a:stretch>
        </p:blipFill>
        <p:spPr>
          <a:xfrm>
            <a:off x="3105850" y="2107975"/>
            <a:ext cx="1532468" cy="1552722"/>
          </a:xfrm>
        </p:spPr>
      </p:pic>
      <p:sp>
        <p:nvSpPr>
          <p:cNvPr id="6" name="Text Placeholder 5">
            <a:extLst>
              <a:ext uri="{FF2B5EF4-FFF2-40B4-BE49-F238E27FC236}">
                <a16:creationId xmlns:a16="http://schemas.microsoft.com/office/drawing/2014/main" id="{6C9D9384-7E3D-784C-BA24-3A493D25B7EB}"/>
              </a:ext>
            </a:extLst>
          </p:cNvPr>
          <p:cNvSpPr>
            <a:spLocks noGrp="1"/>
          </p:cNvSpPr>
          <p:nvPr>
            <p:ph type="body" sz="quarter" idx="19"/>
          </p:nvPr>
        </p:nvSpPr>
        <p:spPr>
          <a:xfrm>
            <a:off x="3105849" y="3883033"/>
            <a:ext cx="1532469" cy="895849"/>
          </a:xfrm>
        </p:spPr>
        <p:txBody>
          <a:bodyPr/>
          <a:lstStyle/>
          <a:p>
            <a:r>
              <a:rPr lang="en-US" dirty="0"/>
              <a:t>Cloud</a:t>
            </a:r>
          </a:p>
        </p:txBody>
      </p:sp>
      <p:pic>
        <p:nvPicPr>
          <p:cNvPr id="18" name="Picture Placeholder 17" descr="Strategic Sourcing icon">
            <a:extLst>
              <a:ext uri="{FF2B5EF4-FFF2-40B4-BE49-F238E27FC236}">
                <a16:creationId xmlns:a16="http://schemas.microsoft.com/office/drawing/2014/main" id="{F01E8D2C-C2E5-DA44-B863-D66D32AEAA50}"/>
              </a:ext>
            </a:extLst>
          </p:cNvPr>
          <p:cNvPicPr>
            <a:picLocks noGrp="1" noChangeAspect="1"/>
          </p:cNvPicPr>
          <p:nvPr>
            <p:ph type="pic" sz="quarter" idx="20"/>
          </p:nvPr>
        </p:nvPicPr>
        <p:blipFill>
          <a:blip r:embed="rId4"/>
          <a:srcRect l="665" r="665"/>
          <a:stretch>
            <a:fillRect/>
          </a:stretch>
        </p:blipFill>
        <p:spPr>
          <a:xfrm>
            <a:off x="5266014" y="2107975"/>
            <a:ext cx="1532467" cy="1552722"/>
          </a:xfrm>
        </p:spPr>
      </p:pic>
      <p:sp>
        <p:nvSpPr>
          <p:cNvPr id="8" name="Text Placeholder 7">
            <a:extLst>
              <a:ext uri="{FF2B5EF4-FFF2-40B4-BE49-F238E27FC236}">
                <a16:creationId xmlns:a16="http://schemas.microsoft.com/office/drawing/2014/main" id="{2B0ECAD1-644C-3F42-9374-5A5CC45869E8}"/>
              </a:ext>
            </a:extLst>
          </p:cNvPr>
          <p:cNvSpPr>
            <a:spLocks noGrp="1"/>
          </p:cNvSpPr>
          <p:nvPr>
            <p:ph type="body" sz="quarter" idx="21"/>
          </p:nvPr>
        </p:nvSpPr>
        <p:spPr>
          <a:xfrm>
            <a:off x="4986618" y="3873693"/>
            <a:ext cx="2111188" cy="914531"/>
          </a:xfrm>
        </p:spPr>
        <p:txBody>
          <a:bodyPr/>
          <a:lstStyle/>
          <a:p>
            <a:r>
              <a:rPr lang="en-US" dirty="0"/>
              <a:t>Strategic Sourcing/Managed Services</a:t>
            </a:r>
          </a:p>
        </p:txBody>
      </p:sp>
      <p:pic>
        <p:nvPicPr>
          <p:cNvPr id="16" name="Picture Placeholder 15" descr="yourIT icon">
            <a:extLst>
              <a:ext uri="{FF2B5EF4-FFF2-40B4-BE49-F238E27FC236}">
                <a16:creationId xmlns:a16="http://schemas.microsoft.com/office/drawing/2014/main" id="{465E1CD4-59AA-A444-A36C-ED1B06D663B3}"/>
              </a:ext>
            </a:extLst>
          </p:cNvPr>
          <p:cNvPicPr>
            <a:picLocks noGrp="1" noChangeAspect="1"/>
          </p:cNvPicPr>
          <p:nvPr>
            <p:ph type="pic" sz="quarter" idx="22"/>
          </p:nvPr>
        </p:nvPicPr>
        <p:blipFill>
          <a:blip r:embed="rId5"/>
          <a:srcRect l="511" r="511"/>
          <a:stretch>
            <a:fillRect/>
          </a:stretch>
        </p:blipFill>
        <p:spPr>
          <a:xfrm>
            <a:off x="7412906" y="2107975"/>
            <a:ext cx="1535290" cy="1552722"/>
          </a:xfrm>
        </p:spPr>
      </p:pic>
      <p:sp>
        <p:nvSpPr>
          <p:cNvPr id="10" name="Text Placeholder 9">
            <a:extLst>
              <a:ext uri="{FF2B5EF4-FFF2-40B4-BE49-F238E27FC236}">
                <a16:creationId xmlns:a16="http://schemas.microsoft.com/office/drawing/2014/main" id="{E203CC5F-2884-E649-9EF0-37A67D1A5DB2}"/>
              </a:ext>
            </a:extLst>
          </p:cNvPr>
          <p:cNvSpPr>
            <a:spLocks noGrp="1"/>
          </p:cNvSpPr>
          <p:nvPr>
            <p:ph type="body" sz="quarter" idx="23"/>
          </p:nvPr>
        </p:nvSpPr>
        <p:spPr>
          <a:xfrm>
            <a:off x="7412905" y="3873693"/>
            <a:ext cx="1535291" cy="918399"/>
          </a:xfrm>
        </p:spPr>
        <p:txBody>
          <a:bodyPr/>
          <a:lstStyle/>
          <a:p>
            <a:r>
              <a:rPr lang="en-US" dirty="0" err="1"/>
              <a:t>YourIT</a:t>
            </a:r>
            <a:r>
              <a:rPr lang="en-US" dirty="0"/>
              <a:t> Services</a:t>
            </a:r>
          </a:p>
        </p:txBody>
      </p:sp>
      <p:sp>
        <p:nvSpPr>
          <p:cNvPr id="11" name="Slide Number Placeholder 10">
            <a:extLst>
              <a:ext uri="{FF2B5EF4-FFF2-40B4-BE49-F238E27FC236}">
                <a16:creationId xmlns:a16="http://schemas.microsoft.com/office/drawing/2014/main" id="{E3DD4649-2F8C-6C4B-8AF8-C2F952183AB8}"/>
              </a:ext>
            </a:extLst>
          </p:cNvPr>
          <p:cNvSpPr>
            <a:spLocks noGrp="1"/>
          </p:cNvSpPr>
          <p:nvPr>
            <p:ph type="sldNum" sz="quarter" idx="10"/>
          </p:nvPr>
        </p:nvSpPr>
        <p:spPr/>
        <p:txBody>
          <a:bodyPr/>
          <a:lstStyle/>
          <a:p>
            <a:fld id="{E573346A-FCA4-684E-8D18-26E8324063ED}" type="slidenum">
              <a:rPr lang="en-US" smtClean="0"/>
              <a:t>8</a:t>
            </a:fld>
            <a:endParaRPr lang="en-US"/>
          </a:p>
        </p:txBody>
      </p:sp>
      <p:sp>
        <p:nvSpPr>
          <p:cNvPr id="12" name="Footer Placeholder 11">
            <a:extLst>
              <a:ext uri="{FF2B5EF4-FFF2-40B4-BE49-F238E27FC236}">
                <a16:creationId xmlns:a16="http://schemas.microsoft.com/office/drawing/2014/main" id="{C373B9C5-B99E-4C4A-9A03-A236DF504F8E}"/>
              </a:ext>
            </a:extLst>
          </p:cNvPr>
          <p:cNvSpPr>
            <a:spLocks noGrp="1"/>
          </p:cNvSpPr>
          <p:nvPr>
            <p:ph type="ftr" sz="quarter" idx="11"/>
          </p:nvPr>
        </p:nvSpPr>
        <p:spPr/>
        <p:txBody>
          <a:bodyPr/>
          <a:lstStyle/>
          <a:p>
            <a:pPr algn="l"/>
            <a:r>
              <a:rPr lang="en-US"/>
              <a:t>FOR INTERNAL USE ONLY			     Office of Information and Technology</a:t>
            </a:r>
            <a:endParaRPr lang="en-US" dirty="0"/>
          </a:p>
        </p:txBody>
      </p:sp>
      <p:pic>
        <p:nvPicPr>
          <p:cNvPr id="26" name="Picture Placeholder 25" descr="icon of a dollar sign">
            <a:extLst>
              <a:ext uri="{FF2B5EF4-FFF2-40B4-BE49-F238E27FC236}">
                <a16:creationId xmlns:a16="http://schemas.microsoft.com/office/drawing/2014/main" id="{296754D9-2BC5-FE45-8EC7-96096A7D61E6}"/>
              </a:ext>
            </a:extLst>
          </p:cNvPr>
          <p:cNvPicPr>
            <a:picLocks noGrp="1" noChangeAspect="1"/>
          </p:cNvPicPr>
          <p:nvPr>
            <p:ph type="pic" sz="quarter" idx="24"/>
          </p:nvPr>
        </p:nvPicPr>
        <p:blipFill>
          <a:blip r:embed="rId6"/>
          <a:srcRect l="562" r="562"/>
          <a:stretch>
            <a:fillRect/>
          </a:stretch>
        </p:blipFill>
        <p:spPr>
          <a:xfrm>
            <a:off x="9561783" y="2094765"/>
            <a:ext cx="1535290" cy="1552722"/>
          </a:xfrm>
        </p:spPr>
      </p:pic>
      <p:sp>
        <p:nvSpPr>
          <p:cNvPr id="14" name="Text Placeholder 13">
            <a:extLst>
              <a:ext uri="{FF2B5EF4-FFF2-40B4-BE49-F238E27FC236}">
                <a16:creationId xmlns:a16="http://schemas.microsoft.com/office/drawing/2014/main" id="{EF768446-391A-D942-835B-0CD9178C4C23}"/>
              </a:ext>
            </a:extLst>
          </p:cNvPr>
          <p:cNvSpPr>
            <a:spLocks noGrp="1"/>
          </p:cNvSpPr>
          <p:nvPr>
            <p:ph type="body" sz="quarter" idx="25"/>
          </p:nvPr>
        </p:nvSpPr>
        <p:spPr>
          <a:xfrm>
            <a:off x="9395319" y="3873693"/>
            <a:ext cx="1868218" cy="918399"/>
          </a:xfrm>
        </p:spPr>
        <p:txBody>
          <a:bodyPr/>
          <a:lstStyle/>
          <a:p>
            <a:r>
              <a:rPr lang="en-US" dirty="0"/>
              <a:t>Micro-Purchasing</a:t>
            </a:r>
          </a:p>
        </p:txBody>
      </p:sp>
      <p:pic>
        <p:nvPicPr>
          <p:cNvPr id="9" name="Picture Placeholder 8" descr="EHRM icon">
            <a:extLst>
              <a:ext uri="{FF2B5EF4-FFF2-40B4-BE49-F238E27FC236}">
                <a16:creationId xmlns:a16="http://schemas.microsoft.com/office/drawing/2014/main" id="{9061D33C-CEF3-DF49-841B-882DE3BD1012}"/>
              </a:ext>
            </a:extLst>
          </p:cNvPr>
          <p:cNvPicPr>
            <a:picLocks noGrp="1" noChangeAspect="1"/>
          </p:cNvPicPr>
          <p:nvPr>
            <p:ph type="pic" sz="quarter" idx="16"/>
          </p:nvPr>
        </p:nvPicPr>
        <p:blipFill>
          <a:blip r:embed="rId7"/>
          <a:srcRect l="665" r="665"/>
          <a:stretch>
            <a:fillRect/>
          </a:stretch>
        </p:blipFill>
        <p:spPr>
          <a:xfrm>
            <a:off x="852857" y="1988267"/>
            <a:ext cx="1742685" cy="1765718"/>
          </a:xfrm>
        </p:spPr>
      </p:pic>
    </p:spTree>
    <p:extLst>
      <p:ext uri="{BB962C8B-B14F-4D97-AF65-F5344CB8AC3E}">
        <p14:creationId xmlns:p14="http://schemas.microsoft.com/office/powerpoint/2010/main" val="384058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F0B0-74BC-47C3-B931-3532175D7CF1}"/>
              </a:ext>
            </a:extLst>
          </p:cNvPr>
          <p:cNvSpPr>
            <a:spLocks noGrp="1"/>
          </p:cNvSpPr>
          <p:nvPr>
            <p:ph type="title"/>
          </p:nvPr>
        </p:nvSpPr>
        <p:spPr>
          <a:xfrm>
            <a:off x="838200" y="365124"/>
            <a:ext cx="10515600" cy="685800"/>
          </a:xfrm>
        </p:spPr>
        <p:txBody>
          <a:bodyPr/>
          <a:lstStyle/>
          <a:p>
            <a:r>
              <a:rPr lang="en-US" dirty="0"/>
              <a:t>Office of Strategic Sourcing (OSS) Organizational Structure</a:t>
            </a:r>
          </a:p>
        </p:txBody>
      </p:sp>
      <p:sp>
        <p:nvSpPr>
          <p:cNvPr id="4" name="Content Placeholder 3" descr="Office of Strategic Sourcing: Deputy Chief Information Officer – Ms. Luwanda F. Jones&#10;Sub-Office: Contract Management and Oversight&#10;Contract Audit/Risk&#10;Supplier Liaison&#10;Data Management&#10;Sub-Office: Acquisition and Category Management&#10;Customer Engagement&#10;Professional Services&#10;IT Services Category&#10;Software Category&#10;Hardware Category&#10;Sub-Office: Acquisitions Compliance and Operations&#10;Quality Assurance and Oversight &#10;Business Office&#10;Compliance Management">
            <a:extLst>
              <a:ext uri="{FF2B5EF4-FFF2-40B4-BE49-F238E27FC236}">
                <a16:creationId xmlns:a16="http://schemas.microsoft.com/office/drawing/2014/main" id="{B2F6DDA9-D7FD-4C44-B2C7-77329E4ECB21}"/>
              </a:ext>
            </a:extLst>
          </p:cNvPr>
          <p:cNvSpPr>
            <a:spLocks noGrp="1"/>
          </p:cNvSpPr>
          <p:nvPr>
            <p:ph sz="quarter" idx="14"/>
          </p:nvPr>
        </p:nvSpPr>
        <p:spPr/>
        <p:txBody>
          <a:bodyPr/>
          <a:lstStyle/>
          <a:p>
            <a:r>
              <a:rPr lang="en-US" sz="900" dirty="0"/>
              <a:t>Office of Strategic Sourcing: Deputy Chief Information Officer – Ms. Luwanda F. Jones</a:t>
            </a:r>
          </a:p>
          <a:p>
            <a:pPr lvl="1"/>
            <a:r>
              <a:rPr lang="en-US" sz="900" dirty="0"/>
              <a:t>Sub-Office: Contract Management and Oversight</a:t>
            </a:r>
          </a:p>
          <a:p>
            <a:pPr lvl="2"/>
            <a:r>
              <a:rPr lang="en-US" sz="900" dirty="0"/>
              <a:t>Contract Audit/Risk</a:t>
            </a:r>
          </a:p>
          <a:p>
            <a:pPr lvl="2"/>
            <a:r>
              <a:rPr lang="en-US" sz="900" dirty="0"/>
              <a:t>Supplier Liaison</a:t>
            </a:r>
          </a:p>
          <a:p>
            <a:pPr lvl="2"/>
            <a:r>
              <a:rPr lang="en-US" sz="900" dirty="0"/>
              <a:t>Data Management</a:t>
            </a:r>
          </a:p>
          <a:p>
            <a:pPr lvl="1"/>
            <a:r>
              <a:rPr lang="en-US" sz="900" dirty="0"/>
              <a:t>Sub-Office: Acquisition and Category Management</a:t>
            </a:r>
          </a:p>
          <a:p>
            <a:pPr lvl="2"/>
            <a:r>
              <a:rPr lang="en-US" sz="900" dirty="0"/>
              <a:t>Customer Engagement</a:t>
            </a:r>
          </a:p>
          <a:p>
            <a:pPr lvl="2"/>
            <a:r>
              <a:rPr lang="en-US" sz="900" dirty="0"/>
              <a:t>Professional Services</a:t>
            </a:r>
          </a:p>
          <a:p>
            <a:pPr lvl="2"/>
            <a:r>
              <a:rPr lang="en-US" sz="900" dirty="0"/>
              <a:t>IT Services Category</a:t>
            </a:r>
          </a:p>
          <a:p>
            <a:pPr lvl="2"/>
            <a:r>
              <a:rPr lang="en-US" sz="900" dirty="0"/>
              <a:t>Software Category</a:t>
            </a:r>
          </a:p>
          <a:p>
            <a:pPr lvl="2"/>
            <a:r>
              <a:rPr lang="en-US" sz="900" dirty="0"/>
              <a:t>Hardware Category</a:t>
            </a:r>
          </a:p>
          <a:p>
            <a:pPr lvl="1"/>
            <a:r>
              <a:rPr lang="en-US" sz="900" dirty="0"/>
              <a:t>Sub-Office: Acquisitions Compliance and Operations</a:t>
            </a:r>
          </a:p>
          <a:p>
            <a:pPr lvl="2"/>
            <a:r>
              <a:rPr lang="en-US" sz="900" dirty="0"/>
              <a:t>Quality Assurance and Oversight </a:t>
            </a:r>
          </a:p>
          <a:p>
            <a:pPr lvl="2"/>
            <a:r>
              <a:rPr lang="en-US" sz="900" dirty="0"/>
              <a:t>Business Office</a:t>
            </a:r>
          </a:p>
          <a:p>
            <a:pPr lvl="2"/>
            <a:r>
              <a:rPr lang="en-US" sz="900" dirty="0"/>
              <a:t>Compliance Management</a:t>
            </a:r>
          </a:p>
        </p:txBody>
      </p:sp>
      <p:pic>
        <p:nvPicPr>
          <p:cNvPr id="10" name="Picture 9" descr="Office of Strategic Sourcing: Deputy Chief Information Officer – Ms. Luwanda F. Jones&#10;Sub-Office: Contract Management and Oversight&#10;Contract Audit/Risk&#10;Supplier Liaison&#10;Data Management&#10;Sub-Office: Acquisition and Category Management&#10;Customer Engagement&#10;Professional Services&#10;IT Services Category&#10;Software Category&#10;Hardware Category&#10;Sub-Office: Acquisitions Compliance and Operations&#10;Quality Assurance and Oversight &#10;Business Office&#10;Compliance Management&#10;">
            <a:extLst>
              <a:ext uri="{FF2B5EF4-FFF2-40B4-BE49-F238E27FC236}">
                <a16:creationId xmlns:a16="http://schemas.microsoft.com/office/drawing/2014/main" id="{9456D7F0-FB75-405A-9AA9-613266E56AE1}"/>
              </a:ext>
            </a:extLst>
          </p:cNvPr>
          <p:cNvPicPr>
            <a:picLocks noChangeAspect="1"/>
          </p:cNvPicPr>
          <p:nvPr/>
        </p:nvPicPr>
        <p:blipFill>
          <a:blip r:embed="rId3"/>
          <a:stretch>
            <a:fillRect/>
          </a:stretch>
        </p:blipFill>
        <p:spPr>
          <a:xfrm>
            <a:off x="1799844" y="232536"/>
            <a:ext cx="9031224" cy="6858000"/>
          </a:xfrm>
          <a:prstGeom prst="rect">
            <a:avLst/>
          </a:prstGeom>
        </p:spPr>
      </p:pic>
      <p:sp>
        <p:nvSpPr>
          <p:cNvPr id="5" name="Slide Number Placeholder 4">
            <a:extLst>
              <a:ext uri="{FF2B5EF4-FFF2-40B4-BE49-F238E27FC236}">
                <a16:creationId xmlns:a16="http://schemas.microsoft.com/office/drawing/2014/main" id="{96396757-78A8-4E62-9D80-92EB0C944433}"/>
              </a:ext>
            </a:extLst>
          </p:cNvPr>
          <p:cNvSpPr>
            <a:spLocks noGrp="1"/>
          </p:cNvSpPr>
          <p:nvPr>
            <p:ph type="sldNum" sz="quarter" idx="12"/>
          </p:nvPr>
        </p:nvSpPr>
        <p:spPr/>
        <p:txBody>
          <a:bodyPr/>
          <a:lstStyle/>
          <a:p>
            <a:fld id="{E573346A-FCA4-684E-8D18-26E8324063ED}" type="slidenum">
              <a:rPr lang="en-US" smtClean="0"/>
              <a:t>9</a:t>
            </a:fld>
            <a:endParaRPr lang="en-US"/>
          </a:p>
        </p:txBody>
      </p:sp>
      <p:sp>
        <p:nvSpPr>
          <p:cNvPr id="6" name="Footer Placeholder 5">
            <a:extLst>
              <a:ext uri="{FF2B5EF4-FFF2-40B4-BE49-F238E27FC236}">
                <a16:creationId xmlns:a16="http://schemas.microsoft.com/office/drawing/2014/main" id="{F631042E-539C-4BF4-A5F1-1347DF53136E}"/>
              </a:ext>
            </a:extLst>
          </p:cNvPr>
          <p:cNvSpPr>
            <a:spLocks noGrp="1"/>
          </p:cNvSpPr>
          <p:nvPr>
            <p:ph type="ftr" sz="quarter" idx="11"/>
          </p:nvPr>
        </p:nvSpPr>
        <p:spPr/>
        <p:txBody>
          <a:bodyPr/>
          <a:lstStyle/>
          <a:p>
            <a:pPr algn="l"/>
            <a:r>
              <a:rPr lang="en-US"/>
              <a:t>FOR INTERNAL USE ONLY			     Office of Information and Technology</a:t>
            </a:r>
            <a:endParaRPr lang="en-US" dirty="0"/>
          </a:p>
        </p:txBody>
      </p:sp>
    </p:spTree>
    <p:extLst>
      <p:ext uri="{BB962C8B-B14F-4D97-AF65-F5344CB8AC3E}">
        <p14:creationId xmlns:p14="http://schemas.microsoft.com/office/powerpoint/2010/main" val="2614722825"/>
      </p:ext>
    </p:extLst>
  </p:cSld>
  <p:clrMapOvr>
    <a:masterClrMapping/>
  </p:clrMapOvr>
</p:sld>
</file>

<file path=ppt/theme/theme1.xml><?xml version="1.0" encoding="utf-8"?>
<a:theme xmlns:a="http://schemas.openxmlformats.org/drawingml/2006/main" name="OI&amp;T Division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Media and External Communications Document" ma:contentTypeID="0x0101006C05980E26D7524DA3C0BD34C88AA005020051479137F87D23478267B738F9FAA1FD" ma:contentTypeVersion="17" ma:contentTypeDescription="" ma:contentTypeScope="" ma:versionID="2bbbcacf98c10ba54dbb3b0d2965b0ff">
  <xsd:schema xmlns:xsd="http://www.w3.org/2001/XMLSchema" xmlns:xs="http://www.w3.org/2001/XMLSchema" xmlns:p="http://schemas.microsoft.com/office/2006/metadata/properties" xmlns:ns1="http://schemas.microsoft.com/sharepoint/v3" xmlns:ns2="87046085-240f-4d92-8fce-a598a49bcb7e" xmlns:ns3="c6a30939-ab66-40f5-8f53-ea476282328f" targetNamespace="http://schemas.microsoft.com/office/2006/metadata/properties" ma:root="true" ma:fieldsID="0633fc4b85507168015f9751edd4ffc6" ns1:_="" ns2:_="" ns3:_="">
    <xsd:import namespace="http://schemas.microsoft.com/sharepoint/v3"/>
    <xsd:import namespace="87046085-240f-4d92-8fce-a598a49bcb7e"/>
    <xsd:import namespace="c6a30939-ab66-40f5-8f53-ea476282328f"/>
    <xsd:element name="properties">
      <xsd:complexType>
        <xsd:sequence>
          <xsd:element name="documentManagement">
            <xsd:complexType>
              <xsd:all>
                <xsd:element ref="ns1:KpiDescription" minOccurs="0"/>
                <xsd:element ref="ns2:Audience1"/>
                <xsd:element ref="ns2:Theme" minOccurs="0"/>
                <xsd:element ref="ns2:_dlc_DocId" minOccurs="0"/>
                <xsd:element ref="ns2:_dlc_DocIdUrl" minOccurs="0"/>
                <xsd:element ref="ns2:_dlc_DocIdPersistId" minOccurs="0"/>
                <xsd:element ref="ns3:Document_x0020_Owner" minOccurs="0"/>
                <xsd:element ref="ns2:TaxCatchAll" minOccurs="0"/>
                <xsd:element ref="ns3:kef2edcd9f444c55bfd133cb7a97e784" minOccurs="0"/>
                <xsd:element ref="ns3:Archive_x0020_Review_x0020_Date" minOccurs="0"/>
                <xsd:element ref="ns3:Disposition" minOccurs="0"/>
                <xsd:element ref="ns3:Name_x0020_St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046085-240f-4d92-8fce-a598a49bcb7e" elementFormDefault="qualified">
    <xsd:import namespace="http://schemas.microsoft.com/office/2006/documentManagement/types"/>
    <xsd:import namespace="http://schemas.microsoft.com/office/infopath/2007/PartnerControls"/>
    <xsd:element name="Audience1" ma:index="3" ma:displayName="Audience" ma:format="Dropdown" ma:indexed="true" ma:internalName="Audience1">
      <xsd:simpleType>
        <xsd:restriction base="dms:Choice">
          <xsd:enumeration value="General Public"/>
          <xsd:enumeration value="SECVA"/>
          <xsd:enumeration value="Executive Staff"/>
          <xsd:enumeration value="All VA Staff"/>
          <xsd:enumeration value="CIO"/>
          <xsd:enumeration value="SES Staff"/>
          <xsd:enumeration value="OI&amp;T All Staff"/>
          <xsd:enumeration value="OI&amp;T Division Staff"/>
          <xsd:enumeration value="Congress"/>
          <xsd:enumeration value="OIG"/>
          <xsd:enumeration value="Media (Local)"/>
          <xsd:enumeration value="Media (National)"/>
          <xsd:enumeration value="VAntage Point"/>
          <xsd:enumeration value="ITSC Team"/>
        </xsd:restriction>
      </xsd:simpleType>
    </xsd:element>
    <xsd:element name="Theme" ma:index="4" nillable="true" ma:displayName="Theme" ma:format="Dropdown" ma:indexed="true" ma:internalName="Theme">
      <xsd:simpleType>
        <xsd:union memberTypes="dms:Text">
          <xsd:simpleType>
            <xsd:restriction base="dms:Choice">
              <xsd:enumeration value="Account Management"/>
              <xsd:enumeration value="All ITSC"/>
              <xsd:enumeration value="Cyber Security"/>
              <xsd:enumeration value="Data Management"/>
              <xsd:enumeration value="Digital Health Platform"/>
              <xsd:enumeration value="EPMO"/>
              <xsd:enumeration value="Information Security/Protection"/>
              <xsd:enumeration value="Interoperability"/>
              <xsd:enumeration value="Memorial Day"/>
              <xsd:enumeration value="Presidential/CIO Transition"/>
              <xsd:enumeration value="Scheduling"/>
              <xsd:enumeration value="OI&amp;T Enterprise Strategy/Transformation"/>
              <xsd:enumeration value="Open Source"/>
              <xsd:enumeration value="Veterans Day"/>
              <xsd:enumeration value="VistA Evolution"/>
            </xsd:restriction>
          </xsd:simpleType>
        </xsd:union>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8b7f666f-743b-4caf-b998-a852c222807f}" ma:internalName="TaxCatchAll" ma:showField="CatchAllData" ma:web="87046085-240f-4d92-8fce-a598a49bcb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a30939-ab66-40f5-8f53-ea476282328f" elementFormDefault="qualified">
    <xsd:import namespace="http://schemas.microsoft.com/office/2006/documentManagement/types"/>
    <xsd:import namespace="http://schemas.microsoft.com/office/infopath/2007/PartnerControls"/>
    <xsd:element name="Document_x0020_Owner" ma:index="14" nillable="true" ma:displayName="Document Owner" ma:list="{cd385a04-4461-42d2-8f58-9492d8f942eb}" ma:internalName="Document_x0020_Owner" ma:showField="FullName">
      <xsd:simpleType>
        <xsd:restriction base="dms:Lookup"/>
      </xsd:simpleType>
    </xsd:element>
    <xsd:element name="kef2edcd9f444c55bfd133cb7a97e784" ma:index="17" ma:taxonomy="true" ma:internalName="kef2edcd9f444c55bfd133cb7a97e784" ma:taxonomyFieldName="Document_x0020_Keywords" ma:displayName="Document Keywords" ma:default="" ma:fieldId="{4ef2edcd-9f44-4c55-bfd1-33cb7a97e784}" ma:taxonomyMulti="true" ma:sspId="53c7ddf3-a75d-4fdc-9809-66779c20b1f1" ma:termSetId="b09a89ee-2078-4d62-a680-821e09919341" ma:anchorId="00000000-0000-0000-0000-000000000000" ma:open="true" ma:isKeyword="false">
      <xsd:complexType>
        <xsd:sequence>
          <xsd:element ref="pc:Terms" minOccurs="0" maxOccurs="1"/>
        </xsd:sequence>
      </xsd:complexType>
    </xsd:element>
    <xsd:element name="Archive_x0020_Review_x0020_Date" ma:index="18" nillable="true" ma:displayName="Archive Review Date" ma:description="This date can be changed as needed/required. The default is 13 months from original upload." ma:format="DateOnly" ma:internalName="Archive_x0020_Review_x0020_Date">
      <xsd:simpleType>
        <xsd:restriction base="dms:DateTime"/>
      </xsd:simpleType>
    </xsd:element>
    <xsd:element name="Disposition" ma:index="19" nillable="true" ma:displayName="Disposition" ma:default="Draft" ma:format="Dropdown" ma:internalName="Disposition">
      <xsd:simpleType>
        <xsd:restriction base="dms:Choice">
          <xsd:enumeration value="Draft"/>
          <xsd:enumeration value="Final"/>
        </xsd:restriction>
      </xsd:simpleType>
    </xsd:element>
    <xsd:element name="Name_x0020_String" ma:index="20" nillable="true" ma:displayName="Name String" ma:internalName="Name_x0020_Strin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sposition xmlns="c6a30939-ab66-40f5-8f53-ea476282328f">Draft</Disposition>
    <Name_x0020_String xmlns="c6a30939-ab66-40f5-8f53-ea476282328f" xsi:nil="true"/>
    <Theme xmlns="87046085-240f-4d92-8fce-a598a49bcb7e" xsi:nil="true"/>
    <Archive_x0020_Review_x0020_Date xmlns="c6a30939-ab66-40f5-8f53-ea476282328f">2020-06-22T04:00:00+00:00</Archive_x0020_Review_x0020_Date>
    <KpiDescription xmlns="http://schemas.microsoft.com/sharepoint/v3" xsi:nil="true"/>
    <kef2edcd9f444c55bfd133cb7a97e784 xmlns="c6a30939-ab66-40f5-8f53-ea476282328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07d76c49-748e-4985-9acd-e86c44216461</TermId>
        </TermInfo>
        <TermInfo xmlns="http://schemas.microsoft.com/office/infopath/2007/PartnerControls">
          <TermName xmlns="http://schemas.microsoft.com/office/infopath/2007/PartnerControls">Speaking Engagements</TermName>
          <TermId xmlns="http://schemas.microsoft.com/office/infopath/2007/PartnerControls">58c22b07-b41a-4c68-84b0-7f2dd2ed423c</TermId>
        </TermInfo>
      </Terms>
    </kef2edcd9f444c55bfd133cb7a97e784>
    <Audience1 xmlns="87046085-240f-4d92-8fce-a598a49bcb7e">OI&amp;T All Staff</Audience1>
    <Document_x0020_Owner xmlns="c6a30939-ab66-40f5-8f53-ea476282328f">46</Document_x0020_Owner>
    <TaxCatchAll xmlns="87046085-240f-4d92-8fce-a598a49bcb7e">
      <Value>71</Value>
      <Value>117</Value>
    </TaxCatchAll>
    <_dlc_DocId xmlns="87046085-240f-4d92-8fce-a598a49bcb7e">ITSCAR9ID-617339343-2445</_dlc_DocId>
    <_dlc_DocIdUrl xmlns="87046085-240f-4d92-8fce-a598a49bcb7e">
      <Url>https://vaww.vashare.oit.va.gov/sites/ITSC/_layouts/15/DocIdRedir.aspx?ID=ITSCAR9ID-617339343-2445</Url>
      <Description>ITSCAR9ID-617339343-2445</Description>
    </_dlc_DocIdUrl>
  </documentManagement>
</p:properties>
</file>

<file path=customXml/itemProps1.xml><?xml version="1.0" encoding="utf-8"?>
<ds:datastoreItem xmlns:ds="http://schemas.openxmlformats.org/officeDocument/2006/customXml" ds:itemID="{D059C882-7967-41CE-A918-F7EB1B24EEE7}">
  <ds:schemaRefs>
    <ds:schemaRef ds:uri="http://schemas.microsoft.com/sharepoint/v3/contenttype/forms"/>
  </ds:schemaRefs>
</ds:datastoreItem>
</file>

<file path=customXml/itemProps2.xml><?xml version="1.0" encoding="utf-8"?>
<ds:datastoreItem xmlns:ds="http://schemas.openxmlformats.org/officeDocument/2006/customXml" ds:itemID="{7BF9868B-47BB-4E68-92A4-280012FB3DAB}">
  <ds:schemaRefs>
    <ds:schemaRef ds:uri="http://schemas.microsoft.com/sharepoint/events"/>
  </ds:schemaRefs>
</ds:datastoreItem>
</file>

<file path=customXml/itemProps3.xml><?xml version="1.0" encoding="utf-8"?>
<ds:datastoreItem xmlns:ds="http://schemas.openxmlformats.org/officeDocument/2006/customXml" ds:itemID="{BE2B62E0-9152-41E7-9B94-3271C3ECC6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046085-240f-4d92-8fce-a598a49bcb7e"/>
    <ds:schemaRef ds:uri="c6a30939-ab66-40f5-8f53-ea4762823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504CD77-4C2F-4723-8C46-77AE84BEE331}">
  <ds:schemaRefs>
    <ds:schemaRef ds:uri="http://purl.org/dc/terms/"/>
    <ds:schemaRef ds:uri="c6a30939-ab66-40f5-8f53-ea476282328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87046085-240f-4d92-8fce-a598a49bcb7e"/>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4223</TotalTime>
  <Words>1469</Words>
  <Application>Microsoft Office PowerPoint</Application>
  <PresentationFormat>Widescreen</PresentationFormat>
  <Paragraphs>218</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.AppleSystemUIFont</vt:lpstr>
      <vt:lpstr>Arial</vt:lpstr>
      <vt:lpstr>Calibri</vt:lpstr>
      <vt:lpstr>CambriaMath</vt:lpstr>
      <vt:lpstr>OI&amp;T Division PPT Layout</vt:lpstr>
      <vt:lpstr>Department of veterans affairs Office of information &amp; technology</vt:lpstr>
      <vt:lpstr>OIT by the Numbers</vt:lpstr>
      <vt:lpstr>Secretary’s Top Priority - Customer Service - It Starts With Us</vt:lpstr>
      <vt:lpstr>OIT’s Top Priority: MISSION Act</vt:lpstr>
      <vt:lpstr>What is OIT’s Role in MISSION Act?</vt:lpstr>
      <vt:lpstr>Where we’re going</vt:lpstr>
      <vt:lpstr>How we’ll get there – IT Modernization</vt:lpstr>
      <vt:lpstr>What we’ve done</vt:lpstr>
      <vt:lpstr>Office of Strategic Sourcing (OSS) Organizational Structure</vt:lpstr>
      <vt:lpstr>OSS Fiscal Year 2019 Priorities</vt:lpstr>
      <vt:lpstr>Where We’re Investing</vt:lpstr>
      <vt:lpstr>Ways Industry can help us</vt:lpstr>
      <vt:lpstr>Key Success Factors</vt:lpstr>
      <vt:lpstr>“We are absolutely committed to continuous IT Modernization in order to increase value and improve health outcomes for Veterans.”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APBI Presentation - James Bryant</dc:title>
  <dc:subject/>
  <dc:creator>U.S. Department of Veterans Affairs, Office of Information and Technology</dc:creator>
  <cp:keywords>PPT, OIT, presentation, Office of Information and Technology</cp:keywords>
  <dc:description>OIT20180620</dc:description>
  <cp:lastModifiedBy>Williams, David M. (LTS)</cp:lastModifiedBy>
  <cp:revision>230</cp:revision>
  <cp:lastPrinted>2017-03-28T14:15:43Z</cp:lastPrinted>
  <dcterms:created xsi:type="dcterms:W3CDTF">2017-03-15T17:05:18Z</dcterms:created>
  <dcterms:modified xsi:type="dcterms:W3CDTF">2019-06-04T12:47:38Z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0x0101006C05980E26D7524DA3C0BD34C88AA005020051479137F87D23478267B738F9FAA1FD</vt:lpwstr>
  </property>
  <property fmtid="{D5CDD505-2E9C-101B-9397-08002B2CF9AE}" pid="3" name="_dlc_DocIdItemGuid">
    <vt:lpwstr>28dbb7a4-5552-4522-b7f3-ad73d9ed12ab</vt:lpwstr>
  </property>
  <property fmtid="{D5CDD505-2E9C-101B-9397-08002B2CF9AE}" pid="4" name="Document Keywords">
    <vt:lpwstr>117;#Presentation|07d76c49-748e-4985-9acd-e86c44216461;#71;#Speaking Engagements|58c22b07-b41a-4c68-84b0-7f2dd2ed423c</vt:lpwstr>
  </property>
</Properties>
</file>