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2"/>
  </p:sldMasterIdLst>
  <p:notesMasterIdLst>
    <p:notesMasterId r:id="rId65"/>
  </p:notesMasterIdLst>
  <p:handoutMasterIdLst>
    <p:handoutMasterId r:id="rId66"/>
  </p:handoutMasterIdLst>
  <p:sldIdLst>
    <p:sldId id="265" r:id="rId3"/>
    <p:sldId id="596" r:id="rId4"/>
    <p:sldId id="632" r:id="rId5"/>
    <p:sldId id="604" r:id="rId6"/>
    <p:sldId id="585" r:id="rId7"/>
    <p:sldId id="668" r:id="rId8"/>
    <p:sldId id="713" r:id="rId9"/>
    <p:sldId id="711" r:id="rId10"/>
    <p:sldId id="712" r:id="rId11"/>
    <p:sldId id="709" r:id="rId12"/>
    <p:sldId id="705" r:id="rId13"/>
    <p:sldId id="706" r:id="rId14"/>
    <p:sldId id="703" r:id="rId15"/>
    <p:sldId id="700" r:id="rId16"/>
    <p:sldId id="701" r:id="rId17"/>
    <p:sldId id="698" r:id="rId18"/>
    <p:sldId id="535" r:id="rId19"/>
    <p:sldId id="671" r:id="rId20"/>
    <p:sldId id="682" r:id="rId21"/>
    <p:sldId id="680" r:id="rId22"/>
    <p:sldId id="681" r:id="rId23"/>
    <p:sldId id="679" r:id="rId24"/>
    <p:sldId id="617" r:id="rId25"/>
    <p:sldId id="620" r:id="rId26"/>
    <p:sldId id="689" r:id="rId27"/>
    <p:sldId id="697" r:id="rId28"/>
    <p:sldId id="696" r:id="rId29"/>
    <p:sldId id="695" r:id="rId30"/>
    <p:sldId id="694" r:id="rId31"/>
    <p:sldId id="693" r:id="rId32"/>
    <p:sldId id="692" r:id="rId33"/>
    <p:sldId id="691" r:id="rId34"/>
    <p:sldId id="690" r:id="rId35"/>
    <p:sldId id="602" r:id="rId36"/>
    <p:sldId id="628" r:id="rId37"/>
    <p:sldId id="629" r:id="rId38"/>
    <p:sldId id="675" r:id="rId39"/>
    <p:sldId id="683" r:id="rId40"/>
    <p:sldId id="676" r:id="rId41"/>
    <p:sldId id="677" r:id="rId42"/>
    <p:sldId id="678" r:id="rId43"/>
    <p:sldId id="630" r:id="rId44"/>
    <p:sldId id="622" r:id="rId45"/>
    <p:sldId id="670" r:id="rId46"/>
    <p:sldId id="635" r:id="rId47"/>
    <p:sldId id="636" r:id="rId48"/>
    <p:sldId id="637" r:id="rId49"/>
    <p:sldId id="638" r:id="rId50"/>
    <p:sldId id="639" r:id="rId51"/>
    <p:sldId id="627" r:id="rId52"/>
    <p:sldId id="631" r:id="rId53"/>
    <p:sldId id="643" r:id="rId54"/>
    <p:sldId id="644" r:id="rId55"/>
    <p:sldId id="569" r:id="rId56"/>
    <p:sldId id="633" r:id="rId57"/>
    <p:sldId id="640" r:id="rId58"/>
    <p:sldId id="641" r:id="rId59"/>
    <p:sldId id="642" r:id="rId60"/>
    <p:sldId id="673" r:id="rId61"/>
    <p:sldId id="714" r:id="rId62"/>
    <p:sldId id="685" r:id="rId63"/>
    <p:sldId id="715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1F5493"/>
    <a:srgbClr val="FDB71A"/>
    <a:srgbClr val="102E50"/>
    <a:srgbClr val="CC0000"/>
    <a:srgbClr val="8CBB75"/>
    <a:srgbClr val="1F1F1F"/>
    <a:srgbClr val="1F5439"/>
    <a:srgbClr val="17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3" autoAdjust="0"/>
    <p:restoredTop sz="95227" autoAdjust="0"/>
  </p:normalViewPr>
  <p:slideViewPr>
    <p:cSldViewPr snapToGrid="0" snapToObjects="1">
      <p:cViewPr varScale="1">
        <p:scale>
          <a:sx n="95" d="100"/>
          <a:sy n="95" d="100"/>
        </p:scale>
        <p:origin x="10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205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A599-9803-B04C-B3FB-2B0E7F023161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A192-9301-2E4C-82C0-B2B1A3F60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192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AF83-101F-2B48-87AB-16089F66384F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FA43-6C0E-6047-B106-ADAB81A86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42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6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4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0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9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VA Logo" descr="U.S. Department of Veterans Affairs, Office of Information and Technology seal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443" y="5535883"/>
            <a:ext cx="4493623" cy="786384"/>
          </a:xfrm>
          <a:prstGeom prst="rect">
            <a:avLst/>
          </a:prstGeom>
        </p:spPr>
      </p:pic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4389121" y="1942495"/>
            <a:ext cx="5806727" cy="858806"/>
          </a:xfrm>
        </p:spPr>
        <p:txBody>
          <a:bodyPr anchor="t">
            <a:noAutofit/>
          </a:bodyPr>
          <a:lstStyle>
            <a:lvl1pPr>
              <a:defRPr sz="3000" cap="all" baseline="0">
                <a:solidFill>
                  <a:srgbClr val="175594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4389968" y="2842370"/>
            <a:ext cx="5806017" cy="374904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itle of Presenter"/>
          <p:cNvSpPr>
            <a:spLocks noGrp="1"/>
          </p:cNvSpPr>
          <p:nvPr>
            <p:ph type="body" sz="quarter" idx="11" hasCustomPrompt="1"/>
          </p:nvPr>
        </p:nvSpPr>
        <p:spPr>
          <a:xfrm>
            <a:off x="4389967" y="3266110"/>
            <a:ext cx="3182112" cy="393192"/>
          </a:xfrm>
        </p:spPr>
        <p:txBody>
          <a:bodyPr>
            <a:noAutofit/>
          </a:bodyPr>
          <a:lstStyle>
            <a:lvl1pPr marL="0" indent="0">
              <a:buNone/>
              <a:defRPr lang="en-US" sz="2200" i="1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Title of Presenter</a:t>
            </a:r>
          </a:p>
        </p:txBody>
      </p:sp>
      <p:sp>
        <p:nvSpPr>
          <p:cNvPr id="22" name="Presenter's Organiz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4389968" y="3726315"/>
            <a:ext cx="5806017" cy="439738"/>
          </a:xfrm>
        </p:spPr>
        <p:txBody>
          <a:bodyPr>
            <a:noAutofit/>
          </a:bodyPr>
          <a:lstStyle>
            <a:lvl1pPr marL="0" indent="0">
              <a:buNone/>
              <a:defRPr lang="en-US" sz="2200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Presenter’s Organization</a:t>
            </a:r>
          </a:p>
        </p:txBody>
      </p:sp>
      <p:sp>
        <p:nvSpPr>
          <p:cNvPr id="27" name="Audience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4389967" y="4287713"/>
            <a:ext cx="3974592" cy="2468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Audience Name</a:t>
            </a:r>
          </a:p>
        </p:txBody>
      </p:sp>
      <p:sp>
        <p:nvSpPr>
          <p:cNvPr id="29" name="Month Day, YYYY"/>
          <p:cNvSpPr>
            <a:spLocks noGrp="1"/>
          </p:cNvSpPr>
          <p:nvPr>
            <p:ph type="body" sz="quarter" idx="14" hasCustomPrompt="1"/>
          </p:nvPr>
        </p:nvSpPr>
        <p:spPr>
          <a:xfrm>
            <a:off x="4389967" y="4572313"/>
            <a:ext cx="3985684" cy="265176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Month Day, YYYY</a:t>
            </a:r>
          </a:p>
        </p:txBody>
      </p:sp>
    </p:spTree>
    <p:extLst>
      <p:ext uri="{BB962C8B-B14F-4D97-AF65-F5344CB8AC3E}">
        <p14:creationId xmlns:p14="http://schemas.microsoft.com/office/powerpoint/2010/main" val="299587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297044" cy="3134303"/>
          </a:xfrm>
          <a:prstGeom prst="rect">
            <a:avLst/>
          </a:prstGeom>
        </p:spPr>
      </p:pic>
      <p:sp>
        <p:nvSpPr>
          <p:cNvPr id="7" name="Slide Title"/>
          <p:cNvSpPr>
            <a:spLocks noGrp="1"/>
          </p:cNvSpPr>
          <p:nvPr>
            <p:ph type="title" hasCustomPrompt="1"/>
          </p:nvPr>
        </p:nvSpPr>
        <p:spPr>
          <a:xfrm>
            <a:off x="841248" y="374904"/>
            <a:ext cx="10521696" cy="686924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1F1F1F"/>
                </a:solidFill>
              </a:defRPr>
            </a:lvl1pPr>
          </a:lstStyle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12" name="Heading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840317" y="1202068"/>
            <a:ext cx="10521696" cy="4114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1" kern="1200" baseline="0" dirty="0" smtClean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Heading, 22pt Calibri Bold (Color: RGB 33, 33, 33)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840318" y="1618488"/>
            <a:ext cx="10521949" cy="199339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Math" charset="0"/>
              <a:buChar char="⎯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Heading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40317" y="3634948"/>
            <a:ext cx="10521696" cy="4114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1" kern="1200" baseline="0" dirty="0" smtClean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Heading, 22pt Calibri Bold (Color: RGB 33, 33, 33)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840318" y="4054879"/>
            <a:ext cx="10521949" cy="199339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Math" charset="0"/>
              <a:buChar char="⎯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Foot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297044" cy="3134303"/>
          </a:xfrm>
          <a:prstGeom prst="rect">
            <a:avLst/>
          </a:prstGeom>
        </p:spPr>
      </p:pic>
      <p:sp>
        <p:nvSpPr>
          <p:cNvPr id="7" name="Slide Title"/>
          <p:cNvSpPr>
            <a:spLocks noGrp="1"/>
          </p:cNvSpPr>
          <p:nvPr>
            <p:ph type="title" hasCustomPrompt="1"/>
          </p:nvPr>
        </p:nvSpPr>
        <p:spPr>
          <a:xfrm>
            <a:off x="838200" y="374904"/>
            <a:ext cx="10515600" cy="685800"/>
          </a:xfrm>
        </p:spPr>
        <p:txBody>
          <a:bodyPr>
            <a:noAutofit/>
          </a:bodyPr>
          <a:lstStyle/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15" name="Heading 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0813"/>
            <a:ext cx="5035296" cy="640080"/>
          </a:xfrm>
        </p:spPr>
        <p:txBody>
          <a:bodyPr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2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Heading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838200" y="1864926"/>
            <a:ext cx="5035296" cy="38115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Heading 2"/>
          <p:cNvSpPr>
            <a:spLocks noGrp="1"/>
          </p:cNvSpPr>
          <p:nvPr>
            <p:ph type="body" sz="quarter" idx="14" hasCustomPrompt="1"/>
          </p:nvPr>
        </p:nvSpPr>
        <p:spPr>
          <a:xfrm>
            <a:off x="6318504" y="1210813"/>
            <a:ext cx="5035296" cy="640080"/>
          </a:xfrm>
        </p:spPr>
        <p:txBody>
          <a:bodyPr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2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Heading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318504" y="1864926"/>
            <a:ext cx="5035296" cy="38115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Footer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297044" cy="3134303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02829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Footer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297044" cy="3134303"/>
          </a:xfrm>
          <a:prstGeom prst="rect">
            <a:avLst/>
          </a:prstGeom>
        </p:spPr>
      </p:pic>
      <p:sp>
        <p:nvSpPr>
          <p:cNvPr id="8" name="Call Out"/>
          <p:cNvSpPr>
            <a:spLocks noGrp="1"/>
          </p:cNvSpPr>
          <p:nvPr>
            <p:ph type="title" hasCustomPrompt="1"/>
          </p:nvPr>
        </p:nvSpPr>
        <p:spPr>
          <a:xfrm>
            <a:off x="831851" y="2219026"/>
            <a:ext cx="10515600" cy="1253380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Call out slide: Important Information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Footer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Title"/>
          <p:cNvSpPr>
            <a:spLocks noGrp="1"/>
          </p:cNvSpPr>
          <p:nvPr>
            <p:ph type="title" hasCustomPrompt="1"/>
          </p:nvPr>
        </p:nvSpPr>
        <p:spPr>
          <a:xfrm>
            <a:off x="831851" y="2219026"/>
            <a:ext cx="10515600" cy="1253380"/>
          </a:xfrm>
        </p:spPr>
        <p:txBody>
          <a:bodyPr anchor="ctr">
            <a:noAutofit/>
          </a:bodyPr>
          <a:lstStyle>
            <a:lvl1pPr algn="ctr">
              <a:defRPr sz="36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Transition Slide Title Size 36pt,</a:t>
            </a:r>
            <a:br>
              <a:rPr lang="en-US" dirty="0"/>
            </a:br>
            <a:r>
              <a:rPr lang="en-US" dirty="0"/>
              <a:t>Calibri Bold (Color: RGB 33,33,33)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7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Questions?"/>
          <p:cNvSpPr>
            <a:spLocks noGrp="1"/>
          </p:cNvSpPr>
          <p:nvPr>
            <p:ph type="title" hasCustomPrompt="1"/>
          </p:nvPr>
        </p:nvSpPr>
        <p:spPr>
          <a:xfrm>
            <a:off x="831851" y="2219026"/>
            <a:ext cx="10515600" cy="1253380"/>
          </a:xfrm>
        </p:spPr>
        <p:txBody>
          <a:bodyPr anchor="ctr">
            <a:noAutofit/>
          </a:bodyPr>
          <a:lstStyle>
            <a:lvl1pPr algn="ctr">
              <a:defRPr sz="40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0"/>
          </p:nvPr>
        </p:nvSpPr>
        <p:spPr>
          <a:xfrm>
            <a:off x="8610600" y="602829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7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Questions?"/>
          <p:cNvSpPr>
            <a:spLocks noGrp="1"/>
          </p:cNvSpPr>
          <p:nvPr>
            <p:ph type="title" hasCustomPrompt="1"/>
          </p:nvPr>
        </p:nvSpPr>
        <p:spPr>
          <a:xfrm>
            <a:off x="838200" y="1024605"/>
            <a:ext cx="10515600" cy="1325563"/>
          </a:xfrm>
        </p:spPr>
        <p:txBody>
          <a:bodyPr>
            <a:noAutofit/>
          </a:bodyPr>
          <a:lstStyle>
            <a:lvl1pPr algn="ctr">
              <a:defRPr sz="40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838200" y="2349500"/>
            <a:ext cx="10515600" cy="25400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9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297044" cy="3134303"/>
          </a:xfrm>
          <a:prstGeom prst="rect">
            <a:avLst/>
          </a:prstGeom>
        </p:spPr>
      </p:pic>
      <p:pic>
        <p:nvPicPr>
          <p:cNvPr id="8" name="Foot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0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8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297044" cy="3134303"/>
          </a:xfrm>
          <a:prstGeom prst="rect">
            <a:avLst/>
          </a:prstGeom>
        </p:spPr>
      </p:pic>
      <p:pic>
        <p:nvPicPr>
          <p:cNvPr id="7" name="Footer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1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07" r:id="rId13"/>
    <p:sldLayoutId id="2147483708" r:id="rId14"/>
    <p:sldLayoutId id="2147483699" r:id="rId15"/>
    <p:sldLayoutId id="2147483702" r:id="rId16"/>
    <p:sldLayoutId id="2147483700" r:id="rId17"/>
    <p:sldLayoutId id="2147483704" r:id="rId18"/>
    <p:sldLayoutId id="2147483701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2.sv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sv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18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19.sv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22.sv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12" Type="http://schemas.openxmlformats.org/officeDocument/2006/relationships/image" Target="../media/image8.sv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19.sv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19" Type="http://schemas.openxmlformats.org/officeDocument/2006/relationships/image" Target="../media/image15.sv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svg"/><Relationship Id="rId18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6.png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9.svg"/><Relationship Id="rId15" Type="http://schemas.openxmlformats.org/officeDocument/2006/relationships/image" Target="../media/image10.svg"/><Relationship Id="rId10" Type="http://schemas.openxmlformats.org/officeDocument/2006/relationships/image" Target="../media/image25.png"/><Relationship Id="rId19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18" Type="http://schemas.openxmlformats.org/officeDocument/2006/relationships/image" Target="../media/image9.png"/><Relationship Id="rId3" Type="http://schemas.openxmlformats.org/officeDocument/2006/relationships/image" Target="../media/image17.svg"/><Relationship Id="rId21" Type="http://schemas.openxmlformats.org/officeDocument/2006/relationships/image" Target="../media/image12.pn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17" Type="http://schemas.openxmlformats.org/officeDocument/2006/relationships/image" Target="../media/image8.svg"/><Relationship Id="rId2" Type="http://schemas.openxmlformats.org/officeDocument/2006/relationships/image" Target="../media/image16.png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24" Type="http://schemas.openxmlformats.org/officeDocument/2006/relationships/image" Target="../media/image15.svg"/><Relationship Id="rId5" Type="http://schemas.openxmlformats.org/officeDocument/2006/relationships/image" Target="../media/image27.svg"/><Relationship Id="rId15" Type="http://schemas.openxmlformats.org/officeDocument/2006/relationships/image" Target="../media/image29.svg"/><Relationship Id="rId23" Type="http://schemas.openxmlformats.org/officeDocument/2006/relationships/image" Target="../media/image14.png"/><Relationship Id="rId10" Type="http://schemas.openxmlformats.org/officeDocument/2006/relationships/image" Target="../media/image21.png"/><Relationship Id="rId19" Type="http://schemas.openxmlformats.org/officeDocument/2006/relationships/image" Target="../media/image10.svg"/><Relationship Id="rId4" Type="http://schemas.openxmlformats.org/officeDocument/2006/relationships/image" Target="../media/image26.png"/><Relationship Id="rId9" Type="http://schemas.openxmlformats.org/officeDocument/2006/relationships/image" Target="../media/image24.svg"/><Relationship Id="rId14" Type="http://schemas.openxmlformats.org/officeDocument/2006/relationships/image" Target="../media/image28.png"/><Relationship Id="rId22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18" Type="http://schemas.openxmlformats.org/officeDocument/2006/relationships/image" Target="../media/image9.png"/><Relationship Id="rId3" Type="http://schemas.openxmlformats.org/officeDocument/2006/relationships/image" Target="../media/image17.svg"/><Relationship Id="rId21" Type="http://schemas.openxmlformats.org/officeDocument/2006/relationships/image" Target="../media/image12.pn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17" Type="http://schemas.openxmlformats.org/officeDocument/2006/relationships/image" Target="../media/image8.svg"/><Relationship Id="rId25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24" Type="http://schemas.openxmlformats.org/officeDocument/2006/relationships/image" Target="../media/image15.svg"/><Relationship Id="rId5" Type="http://schemas.openxmlformats.org/officeDocument/2006/relationships/image" Target="../media/image27.svg"/><Relationship Id="rId15" Type="http://schemas.openxmlformats.org/officeDocument/2006/relationships/image" Target="../media/image29.svg"/><Relationship Id="rId23" Type="http://schemas.openxmlformats.org/officeDocument/2006/relationships/image" Target="../media/image14.png"/><Relationship Id="rId10" Type="http://schemas.openxmlformats.org/officeDocument/2006/relationships/image" Target="../media/image21.png"/><Relationship Id="rId19" Type="http://schemas.openxmlformats.org/officeDocument/2006/relationships/image" Target="../media/image10.svg"/><Relationship Id="rId4" Type="http://schemas.openxmlformats.org/officeDocument/2006/relationships/image" Target="../media/image26.png"/><Relationship Id="rId9" Type="http://schemas.openxmlformats.org/officeDocument/2006/relationships/image" Target="../media/image24.svg"/><Relationship Id="rId14" Type="http://schemas.openxmlformats.org/officeDocument/2006/relationships/image" Target="../media/image28.png"/><Relationship Id="rId22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2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39.svg"/><Relationship Id="rId5" Type="http://schemas.openxmlformats.org/officeDocument/2006/relationships/image" Target="../media/image14.pn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13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7.svg"/><Relationship Id="rId18" Type="http://schemas.openxmlformats.org/officeDocument/2006/relationships/image" Target="../media/image40.png"/><Relationship Id="rId3" Type="http://schemas.openxmlformats.org/officeDocument/2006/relationships/image" Target="../media/image12.png"/><Relationship Id="rId21" Type="http://schemas.openxmlformats.org/officeDocument/2006/relationships/image" Target="../media/image43.sv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20.png"/><Relationship Id="rId16" Type="http://schemas.openxmlformats.org/officeDocument/2006/relationships/image" Target="../media/image5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39.svg"/><Relationship Id="rId5" Type="http://schemas.openxmlformats.org/officeDocument/2006/relationships/image" Target="../media/image14.png"/><Relationship Id="rId15" Type="http://schemas.openxmlformats.org/officeDocument/2006/relationships/image" Target="../media/image49.svg"/><Relationship Id="rId23" Type="http://schemas.openxmlformats.org/officeDocument/2006/relationships/image" Target="../media/image45.svg"/><Relationship Id="rId10" Type="http://schemas.openxmlformats.org/officeDocument/2006/relationships/image" Target="../media/image38.png"/><Relationship Id="rId19" Type="http://schemas.openxmlformats.org/officeDocument/2006/relationships/image" Target="../media/image41.svg"/><Relationship Id="rId4" Type="http://schemas.openxmlformats.org/officeDocument/2006/relationships/image" Target="../media/image13.svg"/><Relationship Id="rId9" Type="http://schemas.openxmlformats.org/officeDocument/2006/relationships/image" Target="../media/image37.png"/><Relationship Id="rId14" Type="http://schemas.openxmlformats.org/officeDocument/2006/relationships/image" Target="../media/image48.png"/><Relationship Id="rId2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55.svg"/><Relationship Id="rId18" Type="http://schemas.openxmlformats.org/officeDocument/2006/relationships/image" Target="../media/image48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51.svg"/><Relationship Id="rId7" Type="http://schemas.openxmlformats.org/officeDocument/2006/relationships/image" Target="../media/image35.png"/><Relationship Id="rId12" Type="http://schemas.openxmlformats.org/officeDocument/2006/relationships/image" Target="../media/image54.png"/><Relationship Id="rId17" Type="http://schemas.openxmlformats.org/officeDocument/2006/relationships/image" Target="../media/image47.svg"/><Relationship Id="rId25" Type="http://schemas.openxmlformats.org/officeDocument/2006/relationships/image" Target="../media/image43.svg"/><Relationship Id="rId2" Type="http://schemas.openxmlformats.org/officeDocument/2006/relationships/image" Target="../media/image20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53.svg"/><Relationship Id="rId24" Type="http://schemas.openxmlformats.org/officeDocument/2006/relationships/image" Target="../media/image42.png"/><Relationship Id="rId5" Type="http://schemas.openxmlformats.org/officeDocument/2006/relationships/image" Target="../media/image14.png"/><Relationship Id="rId15" Type="http://schemas.openxmlformats.org/officeDocument/2006/relationships/image" Target="../media/image39.svg"/><Relationship Id="rId23" Type="http://schemas.openxmlformats.org/officeDocument/2006/relationships/image" Target="../media/image41.svg"/><Relationship Id="rId10" Type="http://schemas.openxmlformats.org/officeDocument/2006/relationships/image" Target="../media/image52.png"/><Relationship Id="rId19" Type="http://schemas.openxmlformats.org/officeDocument/2006/relationships/image" Target="../media/image49.svg"/><Relationship Id="rId4" Type="http://schemas.openxmlformats.org/officeDocument/2006/relationships/image" Target="../media/image13.svg"/><Relationship Id="rId9" Type="http://schemas.openxmlformats.org/officeDocument/2006/relationships/image" Target="../media/image37.png"/><Relationship Id="rId14" Type="http://schemas.openxmlformats.org/officeDocument/2006/relationships/image" Target="../media/image38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55.svg"/><Relationship Id="rId18" Type="http://schemas.openxmlformats.org/officeDocument/2006/relationships/image" Target="../media/image48.png"/><Relationship Id="rId26" Type="http://schemas.openxmlformats.org/officeDocument/2006/relationships/image" Target="../media/image42.png"/><Relationship Id="rId3" Type="http://schemas.openxmlformats.org/officeDocument/2006/relationships/image" Target="../media/image12.png"/><Relationship Id="rId21" Type="http://schemas.openxmlformats.org/officeDocument/2006/relationships/image" Target="../media/image51.svg"/><Relationship Id="rId7" Type="http://schemas.openxmlformats.org/officeDocument/2006/relationships/image" Target="../media/image35.png"/><Relationship Id="rId12" Type="http://schemas.openxmlformats.org/officeDocument/2006/relationships/image" Target="../media/image54.png"/><Relationship Id="rId17" Type="http://schemas.openxmlformats.org/officeDocument/2006/relationships/image" Target="../media/image47.svg"/><Relationship Id="rId25" Type="http://schemas.openxmlformats.org/officeDocument/2006/relationships/image" Target="../media/image57.jpg"/><Relationship Id="rId2" Type="http://schemas.openxmlformats.org/officeDocument/2006/relationships/image" Target="../media/image20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53.svg"/><Relationship Id="rId24" Type="http://schemas.openxmlformats.org/officeDocument/2006/relationships/image" Target="../media/image56.jpg"/><Relationship Id="rId5" Type="http://schemas.openxmlformats.org/officeDocument/2006/relationships/image" Target="../media/image14.png"/><Relationship Id="rId15" Type="http://schemas.openxmlformats.org/officeDocument/2006/relationships/image" Target="../media/image39.svg"/><Relationship Id="rId23" Type="http://schemas.openxmlformats.org/officeDocument/2006/relationships/image" Target="../media/image41.svg"/><Relationship Id="rId28" Type="http://schemas.openxmlformats.org/officeDocument/2006/relationships/image" Target="../media/image44.png"/><Relationship Id="rId10" Type="http://schemas.openxmlformats.org/officeDocument/2006/relationships/image" Target="../media/image52.png"/><Relationship Id="rId19" Type="http://schemas.openxmlformats.org/officeDocument/2006/relationships/image" Target="../media/image49.svg"/><Relationship Id="rId4" Type="http://schemas.openxmlformats.org/officeDocument/2006/relationships/image" Target="../media/image13.svg"/><Relationship Id="rId9" Type="http://schemas.openxmlformats.org/officeDocument/2006/relationships/image" Target="../media/image37.png"/><Relationship Id="rId14" Type="http://schemas.openxmlformats.org/officeDocument/2006/relationships/image" Target="../media/image38.png"/><Relationship Id="rId22" Type="http://schemas.openxmlformats.org/officeDocument/2006/relationships/image" Target="../media/image40.png"/><Relationship Id="rId27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55.svg"/><Relationship Id="rId18" Type="http://schemas.openxmlformats.org/officeDocument/2006/relationships/image" Target="../media/image48.png"/><Relationship Id="rId26" Type="http://schemas.openxmlformats.org/officeDocument/2006/relationships/image" Target="../media/image59.svg"/><Relationship Id="rId3" Type="http://schemas.openxmlformats.org/officeDocument/2006/relationships/image" Target="../media/image12.png"/><Relationship Id="rId21" Type="http://schemas.openxmlformats.org/officeDocument/2006/relationships/image" Target="../media/image51.svg"/><Relationship Id="rId7" Type="http://schemas.openxmlformats.org/officeDocument/2006/relationships/image" Target="../media/image35.png"/><Relationship Id="rId12" Type="http://schemas.openxmlformats.org/officeDocument/2006/relationships/image" Target="../media/image54.png"/><Relationship Id="rId17" Type="http://schemas.openxmlformats.org/officeDocument/2006/relationships/image" Target="../media/image47.svg"/><Relationship Id="rId25" Type="http://schemas.openxmlformats.org/officeDocument/2006/relationships/image" Target="../media/image58.png"/><Relationship Id="rId2" Type="http://schemas.openxmlformats.org/officeDocument/2006/relationships/image" Target="../media/image20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53.svg"/><Relationship Id="rId24" Type="http://schemas.openxmlformats.org/officeDocument/2006/relationships/image" Target="../media/image56.jpg"/><Relationship Id="rId5" Type="http://schemas.openxmlformats.org/officeDocument/2006/relationships/image" Target="../media/image14.png"/><Relationship Id="rId15" Type="http://schemas.openxmlformats.org/officeDocument/2006/relationships/image" Target="../media/image39.svg"/><Relationship Id="rId23" Type="http://schemas.openxmlformats.org/officeDocument/2006/relationships/image" Target="../media/image41.svg"/><Relationship Id="rId28" Type="http://schemas.openxmlformats.org/officeDocument/2006/relationships/image" Target="../media/image42.png"/><Relationship Id="rId10" Type="http://schemas.openxmlformats.org/officeDocument/2006/relationships/image" Target="../media/image52.png"/><Relationship Id="rId19" Type="http://schemas.openxmlformats.org/officeDocument/2006/relationships/image" Target="../media/image49.svg"/><Relationship Id="rId31" Type="http://schemas.openxmlformats.org/officeDocument/2006/relationships/image" Target="../media/image45.svg"/><Relationship Id="rId4" Type="http://schemas.openxmlformats.org/officeDocument/2006/relationships/image" Target="../media/image13.svg"/><Relationship Id="rId9" Type="http://schemas.openxmlformats.org/officeDocument/2006/relationships/image" Target="../media/image37.png"/><Relationship Id="rId14" Type="http://schemas.openxmlformats.org/officeDocument/2006/relationships/image" Target="../media/image38.png"/><Relationship Id="rId22" Type="http://schemas.openxmlformats.org/officeDocument/2006/relationships/image" Target="../media/image40.png"/><Relationship Id="rId27" Type="http://schemas.openxmlformats.org/officeDocument/2006/relationships/image" Target="../media/image57.jpg"/><Relationship Id="rId30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hyperlink" Target="https://developer.va.gov/apply" TargetMode="External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52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sv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developer.va.gov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16541" y="2336995"/>
            <a:ext cx="5516494" cy="503555"/>
          </a:xfrm>
        </p:spPr>
        <p:txBody>
          <a:bodyPr/>
          <a:lstStyle/>
          <a:p>
            <a:r>
              <a:rPr lang="en-US" dirty="0"/>
              <a:t>VA Lighthouse API program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16540" y="4531144"/>
            <a:ext cx="2989263" cy="265176"/>
          </a:xfrm>
        </p:spPr>
        <p:txBody>
          <a:bodyPr/>
          <a:lstStyle/>
          <a:p>
            <a:r>
              <a:rPr lang="en-US" dirty="0"/>
              <a:t>June 6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A19D0-7EAE-4331-932C-8A9DAE10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41" y="1118623"/>
            <a:ext cx="2118844" cy="106236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CEAAF6-1AEE-4100-B080-9F9B1A30FC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6541" y="2809105"/>
            <a:ext cx="5806017" cy="374904"/>
          </a:xfrm>
        </p:spPr>
        <p:txBody>
          <a:bodyPr/>
          <a:lstStyle/>
          <a:p>
            <a:r>
              <a:rPr lang="en-US" dirty="0"/>
              <a:t>Dave Mazik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375D01-66AD-42BE-BC77-10B839EB4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6540" y="3254748"/>
            <a:ext cx="3182112" cy="393192"/>
          </a:xfrm>
        </p:spPr>
        <p:txBody>
          <a:bodyPr/>
          <a:lstStyle/>
          <a:p>
            <a:r>
              <a:rPr lang="en-US" dirty="0"/>
              <a:t>IT Product Owner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318DB8E-B95F-40A8-8923-BB268063A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6541" y="3714953"/>
            <a:ext cx="6975459" cy="439738"/>
          </a:xfrm>
        </p:spPr>
        <p:txBody>
          <a:bodyPr/>
          <a:lstStyle/>
          <a:p>
            <a:r>
              <a:rPr lang="en-US" dirty="0"/>
              <a:t>OIT Project Special Forces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D1356E8-EA68-43EA-A92B-CDA26ECE2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8222" y="4179362"/>
            <a:ext cx="3843821" cy="246888"/>
          </a:xfrm>
        </p:spPr>
        <p:txBody>
          <a:bodyPr/>
          <a:lstStyle/>
          <a:p>
            <a:r>
              <a:rPr lang="en-US" dirty="0"/>
              <a:t>TAC Advanced Planning Briefing to Industry</a:t>
            </a:r>
          </a:p>
        </p:txBody>
      </p:sp>
    </p:spTree>
    <p:extLst>
      <p:ext uri="{BB962C8B-B14F-4D97-AF65-F5344CB8AC3E}">
        <p14:creationId xmlns:p14="http://schemas.microsoft.com/office/powerpoint/2010/main" val="4458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10</a:t>
            </a:fld>
            <a:endParaRPr lang="en-US" dirty="0"/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7A5AE5A-471B-436B-B937-9E58B740551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4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52D091C3-E094-4901-A732-11844330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1" y="5456772"/>
            <a:ext cx="914400" cy="914400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5BE7F693-477F-4BB0-9320-0C3DF882DE14}"/>
              </a:ext>
            </a:extLst>
          </p:cNvPr>
          <p:cNvSpPr/>
          <p:nvPr/>
        </p:nvSpPr>
        <p:spPr>
          <a:xfrm>
            <a:off x="7002378" y="3003818"/>
            <a:ext cx="438150" cy="342900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207DB812-4ECE-47B0-ABF7-42F06501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3265" y="2723208"/>
            <a:ext cx="1333500" cy="133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4F015-7542-48B4-8C89-C440302CE6A6}"/>
              </a:ext>
            </a:extLst>
          </p:cNvPr>
          <p:cNvSpPr txBox="1"/>
          <p:nvPr/>
        </p:nvSpPr>
        <p:spPr>
          <a:xfrm>
            <a:off x="4956763" y="3731048"/>
            <a:ext cx="27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9.3M healthcare enrollees</a:t>
            </a:r>
            <a:endParaRPr lang="en-US" dirty="0"/>
          </a:p>
        </p:txBody>
      </p:sp>
      <p:pic>
        <p:nvPicPr>
          <p:cNvPr id="1028" name="Picture 4" descr="Image result for department of veterans affairs">
            <a:extLst>
              <a:ext uri="{FF2B5EF4-FFF2-40B4-BE49-F238E27FC236}">
                <a16:creationId xmlns:a16="http://schemas.microsoft.com/office/drawing/2014/main" id="{AD717EC6-41BF-4557-A7C0-0ED06D1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9" y="2394450"/>
            <a:ext cx="1942924" cy="1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FE605-209A-4E37-B105-0F3D8B1C8389}"/>
              </a:ext>
            </a:extLst>
          </p:cNvPr>
          <p:cNvCxnSpPr>
            <a:cxnSpLocks/>
          </p:cNvCxnSpPr>
          <p:nvPr/>
        </p:nvCxnSpPr>
        <p:spPr>
          <a:xfrm>
            <a:off x="1056998" y="3841587"/>
            <a:ext cx="3569678" cy="10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0C0D0A-E833-43D7-80E0-5A206DD9593F}"/>
              </a:ext>
            </a:extLst>
          </p:cNvPr>
          <p:cNvCxnSpPr>
            <a:cxnSpLocks/>
          </p:cNvCxnSpPr>
          <p:nvPr/>
        </p:nvCxnSpPr>
        <p:spPr>
          <a:xfrm>
            <a:off x="1002271" y="1454766"/>
            <a:ext cx="3588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587C7-3420-466D-AC58-18EBCAD9266D}"/>
              </a:ext>
            </a:extLst>
          </p:cNvPr>
          <p:cNvCxnSpPr>
            <a:cxnSpLocks/>
          </p:cNvCxnSpPr>
          <p:nvPr/>
        </p:nvCxnSpPr>
        <p:spPr>
          <a:xfrm>
            <a:off x="1325530" y="4899221"/>
            <a:ext cx="3320203" cy="5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Dollar">
            <a:extLst>
              <a:ext uri="{FF2B5EF4-FFF2-40B4-BE49-F238E27FC236}">
                <a16:creationId xmlns:a16="http://schemas.microsoft.com/office/drawing/2014/main" id="{E1AA41F5-7841-416A-B9D6-AE8FE5E167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7959" y="5558233"/>
            <a:ext cx="434715" cy="4347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379C5-6EEB-4FFD-AFE8-4E4D481BA228}"/>
              </a:ext>
            </a:extLst>
          </p:cNvPr>
          <p:cNvSpPr txBox="1"/>
          <p:nvPr/>
        </p:nvSpPr>
        <p:spPr>
          <a:xfrm>
            <a:off x="102544" y="6164506"/>
            <a:ext cx="24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Home Loan Providers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20190-84C5-48DE-9DFA-1723C86E4F26}"/>
              </a:ext>
            </a:extLst>
          </p:cNvPr>
          <p:cNvCxnSpPr>
            <a:cxnSpLocks/>
          </p:cNvCxnSpPr>
          <p:nvPr/>
        </p:nvCxnSpPr>
        <p:spPr>
          <a:xfrm flipV="1">
            <a:off x="1235962" y="2485784"/>
            <a:ext cx="337820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F00276-92F3-4BB5-984E-95A86CCC6B19}"/>
              </a:ext>
            </a:extLst>
          </p:cNvPr>
          <p:cNvCxnSpPr>
            <a:cxnSpLocks/>
          </p:cNvCxnSpPr>
          <p:nvPr/>
        </p:nvCxnSpPr>
        <p:spPr>
          <a:xfrm>
            <a:off x="967540" y="6064695"/>
            <a:ext cx="3646622" cy="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B81BC-A871-48D3-82A7-70578D3CA945}"/>
              </a:ext>
            </a:extLst>
          </p:cNvPr>
          <p:cNvSpPr txBox="1"/>
          <p:nvPr/>
        </p:nvSpPr>
        <p:spPr>
          <a:xfrm>
            <a:off x="6173423" y="109925"/>
            <a:ext cx="43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Services Provided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C5216DAD-87EA-4BE2-9CE4-FF31A4A87AD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52D091C3-E094-4901-A732-11844330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1" y="5456772"/>
            <a:ext cx="914400" cy="914400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5BE7F693-477F-4BB0-9320-0C3DF882DE14}"/>
              </a:ext>
            </a:extLst>
          </p:cNvPr>
          <p:cNvSpPr/>
          <p:nvPr/>
        </p:nvSpPr>
        <p:spPr>
          <a:xfrm>
            <a:off x="7002378" y="3003818"/>
            <a:ext cx="438150" cy="342900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207DB812-4ECE-47B0-ABF7-42F06501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3265" y="2723208"/>
            <a:ext cx="1333500" cy="13335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2FEE7426-332F-47FC-89FB-65E36F478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9891" y="170073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4F015-7542-48B4-8C89-C440302CE6A6}"/>
              </a:ext>
            </a:extLst>
          </p:cNvPr>
          <p:cNvSpPr txBox="1"/>
          <p:nvPr/>
        </p:nvSpPr>
        <p:spPr>
          <a:xfrm>
            <a:off x="4956763" y="3731048"/>
            <a:ext cx="27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9.3M healthcare enrollees</a:t>
            </a:r>
            <a:endParaRPr lang="en-US" dirty="0"/>
          </a:p>
        </p:txBody>
      </p:sp>
      <p:pic>
        <p:nvPicPr>
          <p:cNvPr id="1028" name="Picture 4" descr="Image result for department of veterans affairs">
            <a:extLst>
              <a:ext uri="{FF2B5EF4-FFF2-40B4-BE49-F238E27FC236}">
                <a16:creationId xmlns:a16="http://schemas.microsoft.com/office/drawing/2014/main" id="{AD717EC6-41BF-4557-A7C0-0ED06D1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9" y="2394450"/>
            <a:ext cx="1942924" cy="1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918831-AF2C-4142-AA49-AA26CE0D6C7C}"/>
              </a:ext>
            </a:extLst>
          </p:cNvPr>
          <p:cNvSpPr txBox="1"/>
          <p:nvPr/>
        </p:nvSpPr>
        <p:spPr>
          <a:xfrm>
            <a:off x="7185208" y="1155917"/>
            <a:ext cx="30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4.6M disabled veterans </a:t>
            </a:r>
            <a:r>
              <a:rPr lang="en-US" dirty="0"/>
              <a:t>receiving compensation</a:t>
            </a:r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FE605-209A-4E37-B105-0F3D8B1C8389}"/>
              </a:ext>
            </a:extLst>
          </p:cNvPr>
          <p:cNvCxnSpPr>
            <a:cxnSpLocks/>
          </p:cNvCxnSpPr>
          <p:nvPr/>
        </p:nvCxnSpPr>
        <p:spPr>
          <a:xfrm>
            <a:off x="1056998" y="3841587"/>
            <a:ext cx="3569678" cy="10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0C0D0A-E833-43D7-80E0-5A206DD9593F}"/>
              </a:ext>
            </a:extLst>
          </p:cNvPr>
          <p:cNvCxnSpPr>
            <a:cxnSpLocks/>
          </p:cNvCxnSpPr>
          <p:nvPr/>
        </p:nvCxnSpPr>
        <p:spPr>
          <a:xfrm>
            <a:off x="1002271" y="1454766"/>
            <a:ext cx="3588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587C7-3420-466D-AC58-18EBCAD9266D}"/>
              </a:ext>
            </a:extLst>
          </p:cNvPr>
          <p:cNvCxnSpPr>
            <a:cxnSpLocks/>
          </p:cNvCxnSpPr>
          <p:nvPr/>
        </p:nvCxnSpPr>
        <p:spPr>
          <a:xfrm>
            <a:off x="1325530" y="4899221"/>
            <a:ext cx="3320203" cy="5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Dollar">
            <a:extLst>
              <a:ext uri="{FF2B5EF4-FFF2-40B4-BE49-F238E27FC236}">
                <a16:creationId xmlns:a16="http://schemas.microsoft.com/office/drawing/2014/main" id="{E1AA41F5-7841-416A-B9D6-AE8FE5E167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7959" y="5558233"/>
            <a:ext cx="434715" cy="4347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379C5-6EEB-4FFD-AFE8-4E4D481BA228}"/>
              </a:ext>
            </a:extLst>
          </p:cNvPr>
          <p:cNvSpPr txBox="1"/>
          <p:nvPr/>
        </p:nvSpPr>
        <p:spPr>
          <a:xfrm>
            <a:off x="102544" y="6164506"/>
            <a:ext cx="24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Home Loan Providers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20190-84C5-48DE-9DFA-1723C86E4F26}"/>
              </a:ext>
            </a:extLst>
          </p:cNvPr>
          <p:cNvCxnSpPr>
            <a:cxnSpLocks/>
          </p:cNvCxnSpPr>
          <p:nvPr/>
        </p:nvCxnSpPr>
        <p:spPr>
          <a:xfrm flipV="1">
            <a:off x="1235962" y="2485784"/>
            <a:ext cx="337820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F00276-92F3-4BB5-984E-95A86CCC6B19}"/>
              </a:ext>
            </a:extLst>
          </p:cNvPr>
          <p:cNvCxnSpPr>
            <a:cxnSpLocks/>
          </p:cNvCxnSpPr>
          <p:nvPr/>
        </p:nvCxnSpPr>
        <p:spPr>
          <a:xfrm>
            <a:off x="967540" y="6064695"/>
            <a:ext cx="3646622" cy="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B81BC-A871-48D3-82A7-70578D3CA945}"/>
              </a:ext>
            </a:extLst>
          </p:cNvPr>
          <p:cNvSpPr txBox="1"/>
          <p:nvPr/>
        </p:nvSpPr>
        <p:spPr>
          <a:xfrm>
            <a:off x="6173423" y="109925"/>
            <a:ext cx="43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Services Provided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1DCC8E-07ED-4AAC-BBED-1CD3DD1711A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6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52D091C3-E094-4901-A732-11844330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1" y="5456772"/>
            <a:ext cx="914400" cy="914400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5BE7F693-477F-4BB0-9320-0C3DF882DE14}"/>
              </a:ext>
            </a:extLst>
          </p:cNvPr>
          <p:cNvSpPr/>
          <p:nvPr/>
        </p:nvSpPr>
        <p:spPr>
          <a:xfrm>
            <a:off x="7002378" y="3003818"/>
            <a:ext cx="438150" cy="342900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207DB812-4ECE-47B0-ABF7-42F06501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3265" y="2723208"/>
            <a:ext cx="1333500" cy="13335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2FEE7426-332F-47FC-89FB-65E36F478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9891" y="1700736"/>
            <a:ext cx="914400" cy="91440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1B5D1702-D738-49BA-978C-B9BAC08D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401" y="1850346"/>
            <a:ext cx="914400" cy="914400"/>
          </a:xfrm>
          <a:prstGeom prst="rect">
            <a:avLst/>
          </a:prstGeom>
        </p:spPr>
      </p:pic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7CEFB2EA-4ED8-44CF-891E-9147C1FA5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5961" y="1828902"/>
            <a:ext cx="434715" cy="4347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4F015-7542-48B4-8C89-C440302CE6A6}"/>
              </a:ext>
            </a:extLst>
          </p:cNvPr>
          <p:cNvSpPr txBox="1"/>
          <p:nvPr/>
        </p:nvSpPr>
        <p:spPr>
          <a:xfrm>
            <a:off x="4956763" y="3731048"/>
            <a:ext cx="27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9.3M healthcare enrollees</a:t>
            </a:r>
            <a:endParaRPr lang="en-US" dirty="0"/>
          </a:p>
        </p:txBody>
      </p:sp>
      <p:pic>
        <p:nvPicPr>
          <p:cNvPr id="1028" name="Picture 4" descr="Image result for department of veterans affairs">
            <a:extLst>
              <a:ext uri="{FF2B5EF4-FFF2-40B4-BE49-F238E27FC236}">
                <a16:creationId xmlns:a16="http://schemas.microsoft.com/office/drawing/2014/main" id="{AD717EC6-41BF-4557-A7C0-0ED06D1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9" y="2394450"/>
            <a:ext cx="1942924" cy="1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918831-AF2C-4142-AA49-AA26CE0D6C7C}"/>
              </a:ext>
            </a:extLst>
          </p:cNvPr>
          <p:cNvSpPr txBox="1"/>
          <p:nvPr/>
        </p:nvSpPr>
        <p:spPr>
          <a:xfrm>
            <a:off x="7185208" y="1155917"/>
            <a:ext cx="30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4.6M disabled veterans </a:t>
            </a:r>
            <a:r>
              <a:rPr lang="en-US" dirty="0"/>
              <a:t>receiving compensation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828C4-814B-4608-8CDB-541FF0D1077A}"/>
              </a:ext>
            </a:extLst>
          </p:cNvPr>
          <p:cNvSpPr txBox="1"/>
          <p:nvPr/>
        </p:nvSpPr>
        <p:spPr>
          <a:xfrm>
            <a:off x="9494950" y="1756947"/>
            <a:ext cx="249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2.6M active home loans</a:t>
            </a:r>
            <a:endParaRPr lang="en-US" dirty="0"/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FE605-209A-4E37-B105-0F3D8B1C8389}"/>
              </a:ext>
            </a:extLst>
          </p:cNvPr>
          <p:cNvCxnSpPr>
            <a:cxnSpLocks/>
          </p:cNvCxnSpPr>
          <p:nvPr/>
        </p:nvCxnSpPr>
        <p:spPr>
          <a:xfrm>
            <a:off x="1056998" y="3841587"/>
            <a:ext cx="3569678" cy="10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0C0D0A-E833-43D7-80E0-5A206DD9593F}"/>
              </a:ext>
            </a:extLst>
          </p:cNvPr>
          <p:cNvCxnSpPr>
            <a:cxnSpLocks/>
          </p:cNvCxnSpPr>
          <p:nvPr/>
        </p:nvCxnSpPr>
        <p:spPr>
          <a:xfrm>
            <a:off x="1002271" y="1454766"/>
            <a:ext cx="3588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587C7-3420-466D-AC58-18EBCAD9266D}"/>
              </a:ext>
            </a:extLst>
          </p:cNvPr>
          <p:cNvCxnSpPr>
            <a:cxnSpLocks/>
          </p:cNvCxnSpPr>
          <p:nvPr/>
        </p:nvCxnSpPr>
        <p:spPr>
          <a:xfrm>
            <a:off x="1325530" y="4899221"/>
            <a:ext cx="3320203" cy="5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Dollar">
            <a:extLst>
              <a:ext uri="{FF2B5EF4-FFF2-40B4-BE49-F238E27FC236}">
                <a16:creationId xmlns:a16="http://schemas.microsoft.com/office/drawing/2014/main" id="{E1AA41F5-7841-416A-B9D6-AE8FE5E16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959" y="5558233"/>
            <a:ext cx="434715" cy="4347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379C5-6EEB-4FFD-AFE8-4E4D481BA228}"/>
              </a:ext>
            </a:extLst>
          </p:cNvPr>
          <p:cNvSpPr txBox="1"/>
          <p:nvPr/>
        </p:nvSpPr>
        <p:spPr>
          <a:xfrm>
            <a:off x="102544" y="6164506"/>
            <a:ext cx="24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Home Loan Providers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20190-84C5-48DE-9DFA-1723C86E4F26}"/>
              </a:ext>
            </a:extLst>
          </p:cNvPr>
          <p:cNvCxnSpPr>
            <a:cxnSpLocks/>
          </p:cNvCxnSpPr>
          <p:nvPr/>
        </p:nvCxnSpPr>
        <p:spPr>
          <a:xfrm flipV="1">
            <a:off x="1235962" y="2485784"/>
            <a:ext cx="337820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F00276-92F3-4BB5-984E-95A86CCC6B19}"/>
              </a:ext>
            </a:extLst>
          </p:cNvPr>
          <p:cNvCxnSpPr>
            <a:cxnSpLocks/>
          </p:cNvCxnSpPr>
          <p:nvPr/>
        </p:nvCxnSpPr>
        <p:spPr>
          <a:xfrm>
            <a:off x="967540" y="6064695"/>
            <a:ext cx="3646622" cy="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B81BC-A871-48D3-82A7-70578D3CA945}"/>
              </a:ext>
            </a:extLst>
          </p:cNvPr>
          <p:cNvSpPr txBox="1"/>
          <p:nvPr/>
        </p:nvSpPr>
        <p:spPr>
          <a:xfrm>
            <a:off x="6173423" y="109925"/>
            <a:ext cx="43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Services Provided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9F9A132-B3EB-41E3-A8C4-D098D0B1204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52D091C3-E094-4901-A732-11844330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1" y="5456772"/>
            <a:ext cx="914400" cy="914400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5BE7F693-477F-4BB0-9320-0C3DF882DE14}"/>
              </a:ext>
            </a:extLst>
          </p:cNvPr>
          <p:cNvSpPr/>
          <p:nvPr/>
        </p:nvSpPr>
        <p:spPr>
          <a:xfrm>
            <a:off x="7002378" y="3003818"/>
            <a:ext cx="438150" cy="342900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14</a:t>
            </a:fld>
            <a:endParaRPr lang="en-US" dirty="0"/>
          </a:p>
        </p:txBody>
      </p:sp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207DB812-4ECE-47B0-ABF7-42F06501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3265" y="2723208"/>
            <a:ext cx="1333500" cy="13335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2FEE7426-332F-47FC-89FB-65E36F478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9891" y="1700736"/>
            <a:ext cx="914400" cy="91440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1B5D1702-D738-49BA-978C-B9BAC08D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401" y="1850346"/>
            <a:ext cx="914400" cy="914400"/>
          </a:xfrm>
          <a:prstGeom prst="rect">
            <a:avLst/>
          </a:prstGeom>
        </p:spPr>
      </p:pic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7CEFB2EA-4ED8-44CF-891E-9147C1FA5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5961" y="1828902"/>
            <a:ext cx="434715" cy="434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1FD3B1-1456-42A6-B4DD-24444E9220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4950" y="2801176"/>
            <a:ext cx="914401" cy="9144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4F015-7542-48B4-8C89-C440302CE6A6}"/>
              </a:ext>
            </a:extLst>
          </p:cNvPr>
          <p:cNvSpPr txBox="1"/>
          <p:nvPr/>
        </p:nvSpPr>
        <p:spPr>
          <a:xfrm>
            <a:off x="4956763" y="3731048"/>
            <a:ext cx="27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9.3M healthcare enrollees</a:t>
            </a:r>
            <a:endParaRPr lang="en-US" dirty="0"/>
          </a:p>
        </p:txBody>
      </p:sp>
      <p:pic>
        <p:nvPicPr>
          <p:cNvPr id="1028" name="Picture 4" descr="Image result for department of veterans affairs">
            <a:extLst>
              <a:ext uri="{FF2B5EF4-FFF2-40B4-BE49-F238E27FC236}">
                <a16:creationId xmlns:a16="http://schemas.microsoft.com/office/drawing/2014/main" id="{AD717EC6-41BF-4557-A7C0-0ED06D1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9" y="2394450"/>
            <a:ext cx="1942924" cy="1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918831-AF2C-4142-AA49-AA26CE0D6C7C}"/>
              </a:ext>
            </a:extLst>
          </p:cNvPr>
          <p:cNvSpPr txBox="1"/>
          <p:nvPr/>
        </p:nvSpPr>
        <p:spPr>
          <a:xfrm>
            <a:off x="7185208" y="1155917"/>
            <a:ext cx="30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4.6M disabled veterans </a:t>
            </a:r>
            <a:r>
              <a:rPr lang="en-US" dirty="0"/>
              <a:t>receiving compensation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B70DC2-D634-4013-8A08-5AF15610EC21}"/>
              </a:ext>
            </a:extLst>
          </p:cNvPr>
          <p:cNvSpPr txBox="1"/>
          <p:nvPr/>
        </p:nvSpPr>
        <p:spPr>
          <a:xfrm>
            <a:off x="9494950" y="3754945"/>
            <a:ext cx="233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Life Insurance - 13</a:t>
            </a:r>
            <a:r>
              <a:rPr lang="en-US" b="1" i="1" baseline="30000" dirty="0"/>
              <a:t>th</a:t>
            </a:r>
            <a:r>
              <a:rPr lang="en-US" b="1" i="1" dirty="0"/>
              <a:t> largest provider </a:t>
            </a:r>
            <a:r>
              <a:rPr lang="en-US" dirty="0"/>
              <a:t>in U.S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828C4-814B-4608-8CDB-541FF0D1077A}"/>
              </a:ext>
            </a:extLst>
          </p:cNvPr>
          <p:cNvSpPr txBox="1"/>
          <p:nvPr/>
        </p:nvSpPr>
        <p:spPr>
          <a:xfrm>
            <a:off x="9494950" y="1756947"/>
            <a:ext cx="249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2.6M active home loans</a:t>
            </a:r>
            <a:endParaRPr lang="en-US" dirty="0"/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FE605-209A-4E37-B105-0F3D8B1C8389}"/>
              </a:ext>
            </a:extLst>
          </p:cNvPr>
          <p:cNvCxnSpPr>
            <a:cxnSpLocks/>
          </p:cNvCxnSpPr>
          <p:nvPr/>
        </p:nvCxnSpPr>
        <p:spPr>
          <a:xfrm>
            <a:off x="1056998" y="3841587"/>
            <a:ext cx="3569678" cy="10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0C0D0A-E833-43D7-80E0-5A206DD9593F}"/>
              </a:ext>
            </a:extLst>
          </p:cNvPr>
          <p:cNvCxnSpPr>
            <a:cxnSpLocks/>
          </p:cNvCxnSpPr>
          <p:nvPr/>
        </p:nvCxnSpPr>
        <p:spPr>
          <a:xfrm>
            <a:off x="1002271" y="1454766"/>
            <a:ext cx="3588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587C7-3420-466D-AC58-18EBCAD9266D}"/>
              </a:ext>
            </a:extLst>
          </p:cNvPr>
          <p:cNvCxnSpPr>
            <a:cxnSpLocks/>
          </p:cNvCxnSpPr>
          <p:nvPr/>
        </p:nvCxnSpPr>
        <p:spPr>
          <a:xfrm>
            <a:off x="1325530" y="4899221"/>
            <a:ext cx="3320203" cy="5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Dollar">
            <a:extLst>
              <a:ext uri="{FF2B5EF4-FFF2-40B4-BE49-F238E27FC236}">
                <a16:creationId xmlns:a16="http://schemas.microsoft.com/office/drawing/2014/main" id="{E1AA41F5-7841-416A-B9D6-AE8FE5E16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959" y="5558233"/>
            <a:ext cx="434715" cy="4347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379C5-6EEB-4FFD-AFE8-4E4D481BA228}"/>
              </a:ext>
            </a:extLst>
          </p:cNvPr>
          <p:cNvSpPr txBox="1"/>
          <p:nvPr/>
        </p:nvSpPr>
        <p:spPr>
          <a:xfrm>
            <a:off x="102544" y="6164506"/>
            <a:ext cx="24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Home Loan Providers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20190-84C5-48DE-9DFA-1723C86E4F26}"/>
              </a:ext>
            </a:extLst>
          </p:cNvPr>
          <p:cNvCxnSpPr>
            <a:cxnSpLocks/>
          </p:cNvCxnSpPr>
          <p:nvPr/>
        </p:nvCxnSpPr>
        <p:spPr>
          <a:xfrm flipV="1">
            <a:off x="1235962" y="2485784"/>
            <a:ext cx="337820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F00276-92F3-4BB5-984E-95A86CCC6B19}"/>
              </a:ext>
            </a:extLst>
          </p:cNvPr>
          <p:cNvCxnSpPr>
            <a:cxnSpLocks/>
          </p:cNvCxnSpPr>
          <p:nvPr/>
        </p:nvCxnSpPr>
        <p:spPr>
          <a:xfrm>
            <a:off x="967540" y="6064695"/>
            <a:ext cx="3646622" cy="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B81BC-A871-48D3-82A7-70578D3CA945}"/>
              </a:ext>
            </a:extLst>
          </p:cNvPr>
          <p:cNvSpPr txBox="1"/>
          <p:nvPr/>
        </p:nvSpPr>
        <p:spPr>
          <a:xfrm>
            <a:off x="6173423" y="109925"/>
            <a:ext cx="43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Services Provided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B985649C-1219-42A6-97FC-935F1E538A6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52D091C3-E094-4901-A732-11844330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1" y="5456772"/>
            <a:ext cx="914400" cy="914400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5BE7F693-477F-4BB0-9320-0C3DF882DE14}"/>
              </a:ext>
            </a:extLst>
          </p:cNvPr>
          <p:cNvSpPr/>
          <p:nvPr/>
        </p:nvSpPr>
        <p:spPr>
          <a:xfrm>
            <a:off x="7002378" y="3003818"/>
            <a:ext cx="438150" cy="342900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Graphic 10" descr="Person eating">
            <a:extLst>
              <a:ext uri="{FF2B5EF4-FFF2-40B4-BE49-F238E27FC236}">
                <a16:creationId xmlns:a16="http://schemas.microsoft.com/office/drawing/2014/main" id="{C72FB202-927A-4CB6-9B99-93F3AA4D9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7148" y="4468207"/>
            <a:ext cx="914400" cy="914400"/>
          </a:xfrm>
          <a:prstGeom prst="rect">
            <a:avLst/>
          </a:prstGeom>
        </p:spPr>
      </p:pic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207DB812-4ECE-47B0-ABF7-42F065017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3265" y="2723208"/>
            <a:ext cx="1333500" cy="13335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2FEE7426-332F-47FC-89FB-65E36F478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9891" y="1700736"/>
            <a:ext cx="914400" cy="91440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1B5D1702-D738-49BA-978C-B9BAC08D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401" y="1850346"/>
            <a:ext cx="914400" cy="914400"/>
          </a:xfrm>
          <a:prstGeom prst="rect">
            <a:avLst/>
          </a:prstGeom>
        </p:spPr>
      </p:pic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7CEFB2EA-4ED8-44CF-891E-9147C1FA5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65961" y="1828902"/>
            <a:ext cx="434715" cy="434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1FD3B1-1456-42A6-B4DD-24444E9220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4950" y="2801176"/>
            <a:ext cx="914401" cy="9144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4F015-7542-48B4-8C89-C440302CE6A6}"/>
              </a:ext>
            </a:extLst>
          </p:cNvPr>
          <p:cNvSpPr txBox="1"/>
          <p:nvPr/>
        </p:nvSpPr>
        <p:spPr>
          <a:xfrm>
            <a:off x="4956763" y="3731048"/>
            <a:ext cx="27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9.3M healthcare enrollees</a:t>
            </a:r>
            <a:endParaRPr lang="en-US" dirty="0"/>
          </a:p>
        </p:txBody>
      </p:sp>
      <p:pic>
        <p:nvPicPr>
          <p:cNvPr id="1028" name="Picture 4" descr="Image result for department of veterans affairs">
            <a:extLst>
              <a:ext uri="{FF2B5EF4-FFF2-40B4-BE49-F238E27FC236}">
                <a16:creationId xmlns:a16="http://schemas.microsoft.com/office/drawing/2014/main" id="{AD717EC6-41BF-4557-A7C0-0ED06D1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9" y="2394450"/>
            <a:ext cx="1942924" cy="1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918831-AF2C-4142-AA49-AA26CE0D6C7C}"/>
              </a:ext>
            </a:extLst>
          </p:cNvPr>
          <p:cNvSpPr txBox="1"/>
          <p:nvPr/>
        </p:nvSpPr>
        <p:spPr>
          <a:xfrm>
            <a:off x="7185208" y="1155917"/>
            <a:ext cx="30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4.6M disabled veterans </a:t>
            </a:r>
            <a:r>
              <a:rPr lang="en-US" dirty="0"/>
              <a:t>receiving compensation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B70DC2-D634-4013-8A08-5AF15610EC21}"/>
              </a:ext>
            </a:extLst>
          </p:cNvPr>
          <p:cNvSpPr txBox="1"/>
          <p:nvPr/>
        </p:nvSpPr>
        <p:spPr>
          <a:xfrm>
            <a:off x="9494950" y="3754945"/>
            <a:ext cx="233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Life Insurance - 13</a:t>
            </a:r>
            <a:r>
              <a:rPr lang="en-US" b="1" i="1" baseline="30000" dirty="0"/>
              <a:t>th</a:t>
            </a:r>
            <a:r>
              <a:rPr lang="en-US" b="1" i="1" dirty="0"/>
              <a:t> largest provider </a:t>
            </a:r>
            <a:r>
              <a:rPr lang="en-US" dirty="0"/>
              <a:t>in U.S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40" name="Graphic 39" descr="Dollar">
            <a:extLst>
              <a:ext uri="{FF2B5EF4-FFF2-40B4-BE49-F238E27FC236}">
                <a16:creationId xmlns:a16="http://schemas.microsoft.com/office/drawing/2014/main" id="{BCE7F184-9393-4384-BF5C-6BBCA550F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7644" y="4237560"/>
            <a:ext cx="434715" cy="4347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EF7B1EC-43E2-4C53-9D9F-05A1AF92EF8A}"/>
              </a:ext>
            </a:extLst>
          </p:cNvPr>
          <p:cNvSpPr txBox="1"/>
          <p:nvPr/>
        </p:nvSpPr>
        <p:spPr>
          <a:xfrm>
            <a:off x="9216898" y="5028942"/>
            <a:ext cx="1813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1M students </a:t>
            </a:r>
            <a:r>
              <a:rPr lang="en-US" dirty="0"/>
              <a:t>receiving education assistance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828C4-814B-4608-8CDB-541FF0D1077A}"/>
              </a:ext>
            </a:extLst>
          </p:cNvPr>
          <p:cNvSpPr txBox="1"/>
          <p:nvPr/>
        </p:nvSpPr>
        <p:spPr>
          <a:xfrm>
            <a:off x="9494950" y="1756947"/>
            <a:ext cx="249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2.6M active home loans</a:t>
            </a:r>
            <a:endParaRPr lang="en-US" dirty="0"/>
          </a:p>
        </p:txBody>
      </p:sp>
      <p:pic>
        <p:nvPicPr>
          <p:cNvPr id="43" name="Graphic 42" descr="Diploma roll">
            <a:extLst>
              <a:ext uri="{FF2B5EF4-FFF2-40B4-BE49-F238E27FC236}">
                <a16:creationId xmlns:a16="http://schemas.microsoft.com/office/drawing/2014/main" id="{50BEFD87-2144-4778-96FA-593129A85E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04353" y="4345778"/>
            <a:ext cx="506303" cy="506303"/>
          </a:xfrm>
          <a:prstGeom prst="rect">
            <a:avLst/>
          </a:prstGeom>
        </p:spPr>
      </p:pic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FE605-209A-4E37-B105-0F3D8B1C8389}"/>
              </a:ext>
            </a:extLst>
          </p:cNvPr>
          <p:cNvCxnSpPr>
            <a:cxnSpLocks/>
          </p:cNvCxnSpPr>
          <p:nvPr/>
        </p:nvCxnSpPr>
        <p:spPr>
          <a:xfrm>
            <a:off x="1056998" y="3841587"/>
            <a:ext cx="3569678" cy="10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0C0D0A-E833-43D7-80E0-5A206DD9593F}"/>
              </a:ext>
            </a:extLst>
          </p:cNvPr>
          <p:cNvCxnSpPr>
            <a:cxnSpLocks/>
          </p:cNvCxnSpPr>
          <p:nvPr/>
        </p:nvCxnSpPr>
        <p:spPr>
          <a:xfrm>
            <a:off x="1002271" y="1454766"/>
            <a:ext cx="3588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587C7-3420-466D-AC58-18EBCAD9266D}"/>
              </a:ext>
            </a:extLst>
          </p:cNvPr>
          <p:cNvCxnSpPr>
            <a:cxnSpLocks/>
          </p:cNvCxnSpPr>
          <p:nvPr/>
        </p:nvCxnSpPr>
        <p:spPr>
          <a:xfrm>
            <a:off x="1325530" y="4899221"/>
            <a:ext cx="3320203" cy="5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Dollar">
            <a:extLst>
              <a:ext uri="{FF2B5EF4-FFF2-40B4-BE49-F238E27FC236}">
                <a16:creationId xmlns:a16="http://schemas.microsoft.com/office/drawing/2014/main" id="{E1AA41F5-7841-416A-B9D6-AE8FE5E167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7959" y="5558233"/>
            <a:ext cx="434715" cy="4347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379C5-6EEB-4FFD-AFE8-4E4D481BA228}"/>
              </a:ext>
            </a:extLst>
          </p:cNvPr>
          <p:cNvSpPr txBox="1"/>
          <p:nvPr/>
        </p:nvSpPr>
        <p:spPr>
          <a:xfrm>
            <a:off x="102544" y="6164506"/>
            <a:ext cx="24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Home Loan Providers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20190-84C5-48DE-9DFA-1723C86E4F26}"/>
              </a:ext>
            </a:extLst>
          </p:cNvPr>
          <p:cNvCxnSpPr>
            <a:cxnSpLocks/>
          </p:cNvCxnSpPr>
          <p:nvPr/>
        </p:nvCxnSpPr>
        <p:spPr>
          <a:xfrm flipV="1">
            <a:off x="1235962" y="2485784"/>
            <a:ext cx="337820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F00276-92F3-4BB5-984E-95A86CCC6B19}"/>
              </a:ext>
            </a:extLst>
          </p:cNvPr>
          <p:cNvCxnSpPr>
            <a:cxnSpLocks/>
          </p:cNvCxnSpPr>
          <p:nvPr/>
        </p:nvCxnSpPr>
        <p:spPr>
          <a:xfrm>
            <a:off x="967540" y="6064695"/>
            <a:ext cx="3646622" cy="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B81BC-A871-48D3-82A7-70578D3CA945}"/>
              </a:ext>
            </a:extLst>
          </p:cNvPr>
          <p:cNvSpPr txBox="1"/>
          <p:nvPr/>
        </p:nvSpPr>
        <p:spPr>
          <a:xfrm>
            <a:off x="6173423" y="109925"/>
            <a:ext cx="43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Services Provided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FE89B41B-C800-4CCD-8324-D5A6EA2C65D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1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52D091C3-E094-4901-A732-11844330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1" y="5456772"/>
            <a:ext cx="914400" cy="914400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5BE7F693-477F-4BB0-9320-0C3DF882DE14}"/>
              </a:ext>
            </a:extLst>
          </p:cNvPr>
          <p:cNvSpPr/>
          <p:nvPr/>
        </p:nvSpPr>
        <p:spPr>
          <a:xfrm>
            <a:off x="7002378" y="3003818"/>
            <a:ext cx="438150" cy="342900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Graphic 10" descr="Person eating">
            <a:extLst>
              <a:ext uri="{FF2B5EF4-FFF2-40B4-BE49-F238E27FC236}">
                <a16:creationId xmlns:a16="http://schemas.microsoft.com/office/drawing/2014/main" id="{C72FB202-927A-4CB6-9B99-93F3AA4D9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7148" y="4468207"/>
            <a:ext cx="914400" cy="914400"/>
          </a:xfrm>
          <a:prstGeom prst="rect">
            <a:avLst/>
          </a:prstGeom>
        </p:spPr>
      </p:pic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207DB812-4ECE-47B0-ABF7-42F065017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3265" y="2723208"/>
            <a:ext cx="1333500" cy="13335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2FEE7426-332F-47FC-89FB-65E36F478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9891" y="1700736"/>
            <a:ext cx="914400" cy="91440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1B5D1702-D738-49BA-978C-B9BAC08D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401" y="1850346"/>
            <a:ext cx="914400" cy="914400"/>
          </a:xfrm>
          <a:prstGeom prst="rect">
            <a:avLst/>
          </a:prstGeom>
        </p:spPr>
      </p:pic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7CEFB2EA-4ED8-44CF-891E-9147C1FA5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65961" y="1828902"/>
            <a:ext cx="434715" cy="434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1FD3B1-1456-42A6-B4DD-24444E9220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4950" y="2801176"/>
            <a:ext cx="914401" cy="9144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4F015-7542-48B4-8C89-C440302CE6A6}"/>
              </a:ext>
            </a:extLst>
          </p:cNvPr>
          <p:cNvSpPr txBox="1"/>
          <p:nvPr/>
        </p:nvSpPr>
        <p:spPr>
          <a:xfrm>
            <a:off x="4956763" y="3731048"/>
            <a:ext cx="27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9.3M healthcare enrollees</a:t>
            </a:r>
            <a:endParaRPr lang="en-US" dirty="0"/>
          </a:p>
        </p:txBody>
      </p:sp>
      <p:pic>
        <p:nvPicPr>
          <p:cNvPr id="1028" name="Picture 4" descr="Image result for department of veterans affairs">
            <a:extLst>
              <a:ext uri="{FF2B5EF4-FFF2-40B4-BE49-F238E27FC236}">
                <a16:creationId xmlns:a16="http://schemas.microsoft.com/office/drawing/2014/main" id="{AD717EC6-41BF-4557-A7C0-0ED06D1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9" y="2394450"/>
            <a:ext cx="1942924" cy="19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918831-AF2C-4142-AA49-AA26CE0D6C7C}"/>
              </a:ext>
            </a:extLst>
          </p:cNvPr>
          <p:cNvSpPr txBox="1"/>
          <p:nvPr/>
        </p:nvSpPr>
        <p:spPr>
          <a:xfrm>
            <a:off x="7185208" y="1155917"/>
            <a:ext cx="30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4.6M disabled veterans </a:t>
            </a:r>
            <a:r>
              <a:rPr lang="en-US" dirty="0"/>
              <a:t>receiving compensation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B70DC2-D634-4013-8A08-5AF15610EC21}"/>
              </a:ext>
            </a:extLst>
          </p:cNvPr>
          <p:cNvSpPr txBox="1"/>
          <p:nvPr/>
        </p:nvSpPr>
        <p:spPr>
          <a:xfrm>
            <a:off x="9494950" y="3754945"/>
            <a:ext cx="233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Life Insurance - 13</a:t>
            </a:r>
            <a:r>
              <a:rPr lang="en-US" b="1" i="1" baseline="30000" dirty="0"/>
              <a:t>th</a:t>
            </a:r>
            <a:r>
              <a:rPr lang="en-US" b="1" i="1" dirty="0"/>
              <a:t> largest provider </a:t>
            </a:r>
            <a:r>
              <a:rPr lang="en-US" dirty="0"/>
              <a:t>in U.S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40" name="Graphic 39" descr="Dollar">
            <a:extLst>
              <a:ext uri="{FF2B5EF4-FFF2-40B4-BE49-F238E27FC236}">
                <a16:creationId xmlns:a16="http://schemas.microsoft.com/office/drawing/2014/main" id="{BCE7F184-9393-4384-BF5C-6BBCA550F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7644" y="4237560"/>
            <a:ext cx="434715" cy="4347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EF7B1EC-43E2-4C53-9D9F-05A1AF92EF8A}"/>
              </a:ext>
            </a:extLst>
          </p:cNvPr>
          <p:cNvSpPr txBox="1"/>
          <p:nvPr/>
        </p:nvSpPr>
        <p:spPr>
          <a:xfrm>
            <a:off x="9216898" y="5028942"/>
            <a:ext cx="1813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1M students </a:t>
            </a:r>
            <a:r>
              <a:rPr lang="en-US" dirty="0"/>
              <a:t>receiving education assistance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828C4-814B-4608-8CDB-541FF0D1077A}"/>
              </a:ext>
            </a:extLst>
          </p:cNvPr>
          <p:cNvSpPr txBox="1"/>
          <p:nvPr/>
        </p:nvSpPr>
        <p:spPr>
          <a:xfrm>
            <a:off x="9494950" y="1756947"/>
            <a:ext cx="249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2.6M active home loans</a:t>
            </a:r>
            <a:endParaRPr lang="en-US" dirty="0"/>
          </a:p>
        </p:txBody>
      </p:sp>
      <p:pic>
        <p:nvPicPr>
          <p:cNvPr id="43" name="Graphic 42" descr="Diploma roll">
            <a:extLst>
              <a:ext uri="{FF2B5EF4-FFF2-40B4-BE49-F238E27FC236}">
                <a16:creationId xmlns:a16="http://schemas.microsoft.com/office/drawing/2014/main" id="{50BEFD87-2144-4778-96FA-593129A85E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04353" y="4345778"/>
            <a:ext cx="506303" cy="506303"/>
          </a:xfrm>
          <a:prstGeom prst="rect">
            <a:avLst/>
          </a:prstGeom>
        </p:spPr>
      </p:pic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pic>
        <p:nvPicPr>
          <p:cNvPr id="34" name="Graphic 33" descr="City">
            <a:extLst>
              <a:ext uri="{FF2B5EF4-FFF2-40B4-BE49-F238E27FC236}">
                <a16:creationId xmlns:a16="http://schemas.microsoft.com/office/drawing/2014/main" id="{920F910A-8CB1-4351-B5E4-49405306C2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6642" y="4438298"/>
            <a:ext cx="676859" cy="676859"/>
          </a:xfrm>
          <a:prstGeom prst="rect">
            <a:avLst/>
          </a:prstGeom>
        </p:spPr>
      </p:pic>
      <p:pic>
        <p:nvPicPr>
          <p:cNvPr id="35" name="Graphic 34" descr="Doctor">
            <a:extLst>
              <a:ext uri="{FF2B5EF4-FFF2-40B4-BE49-F238E27FC236}">
                <a16:creationId xmlns:a16="http://schemas.microsoft.com/office/drawing/2014/main" id="{A6D6DD54-42B4-4C18-B476-9EFC38A4A5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6953" y="4692631"/>
            <a:ext cx="499051" cy="4990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6F8F83-3EA4-4B3E-93C5-12937D4704C7}"/>
              </a:ext>
            </a:extLst>
          </p:cNvPr>
          <p:cNvSpPr txBox="1"/>
          <p:nvPr/>
        </p:nvSpPr>
        <p:spPr>
          <a:xfrm>
            <a:off x="102544" y="5117155"/>
            <a:ext cx="33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Community Care Providers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FE605-209A-4E37-B105-0F3D8B1C8389}"/>
              </a:ext>
            </a:extLst>
          </p:cNvPr>
          <p:cNvCxnSpPr>
            <a:cxnSpLocks/>
          </p:cNvCxnSpPr>
          <p:nvPr/>
        </p:nvCxnSpPr>
        <p:spPr>
          <a:xfrm>
            <a:off x="1056998" y="3841587"/>
            <a:ext cx="3569678" cy="10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0C0D0A-E833-43D7-80E0-5A206DD9593F}"/>
              </a:ext>
            </a:extLst>
          </p:cNvPr>
          <p:cNvCxnSpPr>
            <a:cxnSpLocks/>
          </p:cNvCxnSpPr>
          <p:nvPr/>
        </p:nvCxnSpPr>
        <p:spPr>
          <a:xfrm>
            <a:off x="1002271" y="1454766"/>
            <a:ext cx="3588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587C7-3420-466D-AC58-18EBCAD9266D}"/>
              </a:ext>
            </a:extLst>
          </p:cNvPr>
          <p:cNvCxnSpPr>
            <a:cxnSpLocks/>
          </p:cNvCxnSpPr>
          <p:nvPr/>
        </p:nvCxnSpPr>
        <p:spPr>
          <a:xfrm>
            <a:off x="1325530" y="4899221"/>
            <a:ext cx="3320203" cy="5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Dollar">
            <a:extLst>
              <a:ext uri="{FF2B5EF4-FFF2-40B4-BE49-F238E27FC236}">
                <a16:creationId xmlns:a16="http://schemas.microsoft.com/office/drawing/2014/main" id="{E1AA41F5-7841-416A-B9D6-AE8FE5E167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7959" y="5558233"/>
            <a:ext cx="434715" cy="4347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379C5-6EEB-4FFD-AFE8-4E4D481BA228}"/>
              </a:ext>
            </a:extLst>
          </p:cNvPr>
          <p:cNvSpPr txBox="1"/>
          <p:nvPr/>
        </p:nvSpPr>
        <p:spPr>
          <a:xfrm>
            <a:off x="102544" y="6164506"/>
            <a:ext cx="24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Home Loan Providers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20190-84C5-48DE-9DFA-1723C86E4F26}"/>
              </a:ext>
            </a:extLst>
          </p:cNvPr>
          <p:cNvCxnSpPr>
            <a:cxnSpLocks/>
          </p:cNvCxnSpPr>
          <p:nvPr/>
        </p:nvCxnSpPr>
        <p:spPr>
          <a:xfrm flipV="1">
            <a:off x="1235962" y="2485784"/>
            <a:ext cx="337820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F00276-92F3-4BB5-984E-95A86CCC6B19}"/>
              </a:ext>
            </a:extLst>
          </p:cNvPr>
          <p:cNvCxnSpPr>
            <a:cxnSpLocks/>
          </p:cNvCxnSpPr>
          <p:nvPr/>
        </p:nvCxnSpPr>
        <p:spPr>
          <a:xfrm>
            <a:off x="967540" y="6064695"/>
            <a:ext cx="3646622" cy="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74D9984F-392F-4CC0-BC8F-156313A2150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14845" y="4257188"/>
            <a:ext cx="1004889" cy="100488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E69118D-6A0B-4192-8767-88B5CDFB2E06}"/>
              </a:ext>
            </a:extLst>
          </p:cNvPr>
          <p:cNvSpPr txBox="1"/>
          <p:nvPr/>
        </p:nvSpPr>
        <p:spPr>
          <a:xfrm>
            <a:off x="4963362" y="5221333"/>
            <a:ext cx="339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Largest national cemetery system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B81BC-A871-48D3-82A7-70578D3CA945}"/>
              </a:ext>
            </a:extLst>
          </p:cNvPr>
          <p:cNvSpPr txBox="1"/>
          <p:nvPr/>
        </p:nvSpPr>
        <p:spPr>
          <a:xfrm>
            <a:off x="6173423" y="109925"/>
            <a:ext cx="43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Services Provided</a:t>
            </a:r>
          </a:p>
        </p:txBody>
      </p:sp>
      <p:sp>
        <p:nvSpPr>
          <p:cNvPr id="45" name="Slide Number Placeholder 4">
            <a:extLst>
              <a:ext uri="{FF2B5EF4-FFF2-40B4-BE49-F238E27FC236}">
                <a16:creationId xmlns:a16="http://schemas.microsoft.com/office/drawing/2014/main" id="{3E871AEF-2CE9-48C1-A2F8-F8DF9648529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5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5713-26B6-6946-B9A4-3318A022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</a:t>
            </a:r>
            <a:r>
              <a:rPr lang="en" dirty="0"/>
              <a:t> Focused </a:t>
            </a:r>
            <a:r>
              <a:rPr lang="en-US" dirty="0"/>
              <a:t>API </a:t>
            </a:r>
            <a:r>
              <a:rPr lang="en" dirty="0"/>
              <a:t>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5E52-9AB7-8444-BBC4-0776F7D1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Veteran:</a:t>
            </a:r>
          </a:p>
          <a:p>
            <a:pPr lvl="1"/>
            <a:r>
              <a:rPr lang="en-US" dirty="0"/>
              <a:t>I have one answer for every question at VA</a:t>
            </a:r>
          </a:p>
          <a:p>
            <a:pPr lvl="1"/>
            <a:r>
              <a:rPr lang="en-US" dirty="0"/>
              <a:t>I can easily access and share my data securely when I want to</a:t>
            </a:r>
          </a:p>
          <a:p>
            <a:pPr lvl="1"/>
            <a:r>
              <a:rPr lang="en-US" dirty="0"/>
              <a:t>I know with whom and why I’m sharing my data and can revoke access to it</a:t>
            </a:r>
          </a:p>
          <a:p>
            <a:pPr lvl="1"/>
            <a:r>
              <a:rPr lang="en-US" dirty="0"/>
              <a:t>I have a consistent experience across interactions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22183-31ED-CE4E-8B35-7E760B71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8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3E4E-9176-45FE-A23B-D20DD9D5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APIs bring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4CBF10-8D35-4ECD-B805-3B79D96F965A}"/>
              </a:ext>
            </a:extLst>
          </p:cNvPr>
          <p:cNvSpPr>
            <a:spLocks noGrp="1"/>
          </p:cNvSpPr>
          <p:nvPr/>
        </p:nvSpPr>
        <p:spPr>
          <a:xfrm>
            <a:off x="1689650" y="2513482"/>
            <a:ext cx="3870152" cy="2521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Share their data with whom they want, when they want</a:t>
            </a:r>
          </a:p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Increase awareness of and accessibility to entitled services and benefits</a:t>
            </a:r>
          </a:p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Ensure consistent experience with all VA touchpoints</a:t>
            </a:r>
          </a:p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Access a more diverse and feature-rich application ecosystem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DD5C38-3D95-424B-991A-7912A4998544}"/>
              </a:ext>
            </a:extLst>
          </p:cNvPr>
          <p:cNvSpPr txBox="1">
            <a:spLocks/>
          </p:cNvSpPr>
          <p:nvPr/>
        </p:nvSpPr>
        <p:spPr>
          <a:xfrm>
            <a:off x="7164021" y="2440723"/>
            <a:ext cx="3870152" cy="271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Gain access to provide services to a huge customer base</a:t>
            </a:r>
          </a:p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Self-service API’s accelerates product development cycle times</a:t>
            </a:r>
          </a:p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Enables new veteran empowered marketplace </a:t>
            </a:r>
          </a:p>
          <a:p>
            <a:pPr marL="320040" indent="-320040">
              <a:buFont typeface="Wingdings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Creates a new and growing technology ecosystem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97D1A3A-C1D9-3D45-AEF0-74C2E900AE50}"/>
              </a:ext>
            </a:extLst>
          </p:cNvPr>
          <p:cNvSpPr txBox="1"/>
          <p:nvPr/>
        </p:nvSpPr>
        <p:spPr>
          <a:xfrm>
            <a:off x="1689650" y="1805054"/>
            <a:ext cx="286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12E50"/>
                </a:solidFill>
                <a:cs typeface="Arial" panose="020B0604020202020204" pitchFamily="34" charset="0"/>
              </a:rPr>
              <a:t>Benefits for Veterans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9DC5302-E64D-DB4F-B47C-D4E151D48CAA}"/>
              </a:ext>
            </a:extLst>
          </p:cNvPr>
          <p:cNvSpPr txBox="1"/>
          <p:nvPr/>
        </p:nvSpPr>
        <p:spPr>
          <a:xfrm>
            <a:off x="7164021" y="1805054"/>
            <a:ext cx="3105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12E50"/>
                </a:solidFill>
                <a:cs typeface="Arial" panose="020B0604020202020204" pitchFamily="34" charset="0"/>
              </a:rPr>
              <a:t>Benefits for Innovators</a:t>
            </a: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802BB4B9-D22E-3241-98BD-AE1FE1108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826" y="1706383"/>
            <a:ext cx="660161" cy="660161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E1A9BBAC-1980-D048-9ABF-43D7EC19A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5016" y="1706383"/>
            <a:ext cx="659005" cy="659005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B08D602-F5C4-4094-A9BF-6D0C5E77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7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393A6B6-F782-46BD-9F5C-86A44E39B3C1}"/>
              </a:ext>
            </a:extLst>
          </p:cNvPr>
          <p:cNvSpPr/>
          <p:nvPr/>
        </p:nvSpPr>
        <p:spPr>
          <a:xfrm>
            <a:off x="1385696" y="1049878"/>
            <a:ext cx="10130760" cy="5143640"/>
          </a:xfrm>
          <a:custGeom>
            <a:avLst/>
            <a:gdLst>
              <a:gd name="connsiteX0" fmla="*/ 0 w 10130760"/>
              <a:gd name="connsiteY0" fmla="*/ 0 h 5143640"/>
              <a:gd name="connsiteX1" fmla="*/ 3354452 w 10130760"/>
              <a:gd name="connsiteY1" fmla="*/ 0 h 5143640"/>
              <a:gd name="connsiteX2" fmla="*/ 10130760 w 10130760"/>
              <a:gd name="connsiteY2" fmla="*/ 0 h 5143640"/>
              <a:gd name="connsiteX3" fmla="*/ 10130760 w 10130760"/>
              <a:gd name="connsiteY3" fmla="*/ 5143640 h 5143640"/>
              <a:gd name="connsiteX4" fmla="*/ 3354452 w 10130760"/>
              <a:gd name="connsiteY4" fmla="*/ 5143640 h 5143640"/>
              <a:gd name="connsiteX5" fmla="*/ 3354452 w 10130760"/>
              <a:gd name="connsiteY5" fmla="*/ 2337588 h 5143640"/>
              <a:gd name="connsiteX6" fmla="*/ 0 w 10130760"/>
              <a:gd name="connsiteY6" fmla="*/ 2337588 h 51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0760" h="5143640">
                <a:moveTo>
                  <a:pt x="0" y="0"/>
                </a:moveTo>
                <a:lnTo>
                  <a:pt x="3354452" y="0"/>
                </a:lnTo>
                <a:lnTo>
                  <a:pt x="10130760" y="0"/>
                </a:lnTo>
                <a:lnTo>
                  <a:pt x="10130760" y="5143640"/>
                </a:lnTo>
                <a:lnTo>
                  <a:pt x="3354452" y="5143640"/>
                </a:lnTo>
                <a:lnTo>
                  <a:pt x="3354452" y="2337588"/>
                </a:lnTo>
                <a:lnTo>
                  <a:pt x="0" y="23375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One Answer, Easy Access, Veteran Control</a:t>
            </a:r>
          </a:p>
        </p:txBody>
      </p:sp>
      <p:pic>
        <p:nvPicPr>
          <p:cNvPr id="7" name="Picture 4" descr="Image result for department of veterans affairs">
            <a:extLst>
              <a:ext uri="{FF2B5EF4-FFF2-40B4-BE49-F238E27FC236}">
                <a16:creationId xmlns:a16="http://schemas.microsoft.com/office/drawing/2014/main" id="{AD3A4CED-5407-4CB8-8E3E-68121FD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39" y="12334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24924999-5D57-4C6D-8F11-353103BDA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119" y="1173292"/>
            <a:ext cx="914400" cy="914400"/>
          </a:xfrm>
          <a:prstGeom prst="rect">
            <a:avLst/>
          </a:prstGeom>
        </p:spPr>
      </p:pic>
      <p:pic>
        <p:nvPicPr>
          <p:cNvPr id="11" name="Graphic 10" descr="Doctor">
            <a:extLst>
              <a:ext uri="{FF2B5EF4-FFF2-40B4-BE49-F238E27FC236}">
                <a16:creationId xmlns:a16="http://schemas.microsoft.com/office/drawing/2014/main" id="{BA276B0F-402F-41DC-A37C-BEFADA286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0691" y="2285813"/>
            <a:ext cx="914400" cy="914400"/>
          </a:xfrm>
          <a:prstGeom prst="rect">
            <a:avLst/>
          </a:prstGeom>
        </p:spPr>
      </p:pic>
      <p:pic>
        <p:nvPicPr>
          <p:cNvPr id="13" name="Graphic 12" descr="Programmer">
            <a:extLst>
              <a:ext uri="{FF2B5EF4-FFF2-40B4-BE49-F238E27FC236}">
                <a16:creationId xmlns:a16="http://schemas.microsoft.com/office/drawing/2014/main" id="{AB3D094A-3FF0-49D1-B038-9FAEFF277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8366" y="3483482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49173E-25B3-4FAF-9655-D6580E7B1889}"/>
              </a:ext>
            </a:extLst>
          </p:cNvPr>
          <p:cNvCxnSpPr>
            <a:cxnSpLocks/>
          </p:cNvCxnSpPr>
          <p:nvPr/>
        </p:nvCxnSpPr>
        <p:spPr>
          <a:xfrm flipH="1" flipV="1">
            <a:off x="8364000" y="7493143"/>
            <a:ext cx="1211566" cy="9044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83301AF-8025-4460-855B-1C5B95115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616" y="1368182"/>
            <a:ext cx="2558837" cy="1687701"/>
          </a:xfrm>
          <a:prstGeom prst="rect">
            <a:avLst/>
          </a:prstGeom>
        </p:spPr>
      </p:pic>
      <p:pic>
        <p:nvPicPr>
          <p:cNvPr id="21" name="Graphic 20" descr="Call center">
            <a:extLst>
              <a:ext uri="{FF2B5EF4-FFF2-40B4-BE49-F238E27FC236}">
                <a16:creationId xmlns:a16="http://schemas.microsoft.com/office/drawing/2014/main" id="{2A7BBE4B-0A64-42E6-BED1-75D60A6B02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4343" y="5210013"/>
            <a:ext cx="914400" cy="914400"/>
          </a:xfrm>
          <a:prstGeom prst="rect">
            <a:avLst/>
          </a:prstGeom>
        </p:spPr>
      </p:pic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3A2F53EE-0FF1-4DB1-B49F-95520F8733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49139" y="1484455"/>
            <a:ext cx="684691" cy="684691"/>
          </a:xfrm>
          <a:prstGeom prst="rect">
            <a:avLst/>
          </a:prstGeom>
        </p:spPr>
      </p:pic>
      <p:pic>
        <p:nvPicPr>
          <p:cNvPr id="72" name="Graphic 71" descr="Document">
            <a:extLst>
              <a:ext uri="{FF2B5EF4-FFF2-40B4-BE49-F238E27FC236}">
                <a16:creationId xmlns:a16="http://schemas.microsoft.com/office/drawing/2014/main" id="{7DB84D07-A0E9-4CD6-9430-012A26AB1E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7173" y="1396929"/>
            <a:ext cx="684691" cy="684691"/>
          </a:xfrm>
          <a:prstGeom prst="rect">
            <a:avLst/>
          </a:prstGeom>
        </p:spPr>
      </p:pic>
      <p:pic>
        <p:nvPicPr>
          <p:cNvPr id="73" name="Graphic 72" descr="Document">
            <a:extLst>
              <a:ext uri="{FF2B5EF4-FFF2-40B4-BE49-F238E27FC236}">
                <a16:creationId xmlns:a16="http://schemas.microsoft.com/office/drawing/2014/main" id="{A1D10DBB-521D-4D72-83CB-8E74C9A4C6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0596" y="1766474"/>
            <a:ext cx="684691" cy="684691"/>
          </a:xfrm>
          <a:prstGeom prst="rect">
            <a:avLst/>
          </a:prstGeom>
        </p:spPr>
      </p:pic>
      <p:pic>
        <p:nvPicPr>
          <p:cNvPr id="66" name="Graphic 65" descr="Laptop">
            <a:extLst>
              <a:ext uri="{FF2B5EF4-FFF2-40B4-BE49-F238E27FC236}">
                <a16:creationId xmlns:a16="http://schemas.microsoft.com/office/drawing/2014/main" id="{F2A449E8-29C2-4D35-8285-30CF6EA35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10219" y="2477518"/>
            <a:ext cx="726136" cy="726136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ADF6E512-D21D-492D-895C-9E317E9D7F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22455" y="1303337"/>
            <a:ext cx="914400" cy="914400"/>
          </a:xfrm>
          <a:prstGeom prst="rect">
            <a:avLst/>
          </a:prstGeom>
        </p:spPr>
      </p:pic>
      <p:pic>
        <p:nvPicPr>
          <p:cNvPr id="81" name="Graphic 80" descr="Laptop">
            <a:extLst>
              <a:ext uri="{FF2B5EF4-FFF2-40B4-BE49-F238E27FC236}">
                <a16:creationId xmlns:a16="http://schemas.microsoft.com/office/drawing/2014/main" id="{383EEDEF-8651-4292-9DFD-74C7179A50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1223" y="5059684"/>
            <a:ext cx="726136" cy="726136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990B9E37-8302-4119-90B3-3FEB4A2F450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9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E02FA-9D49-4338-BF1A-7F264E95D796}"/>
              </a:ext>
            </a:extLst>
          </p:cNvPr>
          <p:cNvSpPr/>
          <p:nvPr/>
        </p:nvSpPr>
        <p:spPr>
          <a:xfrm>
            <a:off x="838200" y="2828836"/>
            <a:ext cx="1067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“I want … my </a:t>
            </a:r>
            <a:r>
              <a:rPr lang="en-US" sz="2400" b="1" i="1" dirty="0" err="1"/>
              <a:t>doctor,PA,RN,LPN,certified</a:t>
            </a:r>
            <a:r>
              <a:rPr lang="en-US" sz="2400" b="1" i="1" dirty="0"/>
              <a:t> physical therapist, caregiver, to access my medical records … w/o all the red tape …in my total control... immediately...”  </a:t>
            </a:r>
            <a:r>
              <a:rPr lang="en-US" sz="2400" dirty="0"/>
              <a:t>- Independent Veteran SW developer</a:t>
            </a:r>
          </a:p>
        </p:txBody>
      </p:sp>
    </p:spTree>
    <p:extLst>
      <p:ext uri="{BB962C8B-B14F-4D97-AF65-F5344CB8AC3E}">
        <p14:creationId xmlns:p14="http://schemas.microsoft.com/office/powerpoint/2010/main" val="423401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900D11E-4136-4435-9FDC-7410EC3CA00C}"/>
              </a:ext>
            </a:extLst>
          </p:cNvPr>
          <p:cNvSpPr/>
          <p:nvPr/>
        </p:nvSpPr>
        <p:spPr>
          <a:xfrm>
            <a:off x="1385696" y="1049878"/>
            <a:ext cx="10130760" cy="5143640"/>
          </a:xfrm>
          <a:custGeom>
            <a:avLst/>
            <a:gdLst>
              <a:gd name="connsiteX0" fmla="*/ 0 w 10130760"/>
              <a:gd name="connsiteY0" fmla="*/ 0 h 5143640"/>
              <a:gd name="connsiteX1" fmla="*/ 3354452 w 10130760"/>
              <a:gd name="connsiteY1" fmla="*/ 0 h 5143640"/>
              <a:gd name="connsiteX2" fmla="*/ 10130760 w 10130760"/>
              <a:gd name="connsiteY2" fmla="*/ 0 h 5143640"/>
              <a:gd name="connsiteX3" fmla="*/ 10130760 w 10130760"/>
              <a:gd name="connsiteY3" fmla="*/ 5143640 h 5143640"/>
              <a:gd name="connsiteX4" fmla="*/ 3354452 w 10130760"/>
              <a:gd name="connsiteY4" fmla="*/ 5143640 h 5143640"/>
              <a:gd name="connsiteX5" fmla="*/ 3354452 w 10130760"/>
              <a:gd name="connsiteY5" fmla="*/ 2337588 h 5143640"/>
              <a:gd name="connsiteX6" fmla="*/ 0 w 10130760"/>
              <a:gd name="connsiteY6" fmla="*/ 2337588 h 51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0760" h="5143640">
                <a:moveTo>
                  <a:pt x="0" y="0"/>
                </a:moveTo>
                <a:lnTo>
                  <a:pt x="3354452" y="0"/>
                </a:lnTo>
                <a:lnTo>
                  <a:pt x="10130760" y="0"/>
                </a:lnTo>
                <a:lnTo>
                  <a:pt x="10130760" y="5143640"/>
                </a:lnTo>
                <a:lnTo>
                  <a:pt x="3354452" y="5143640"/>
                </a:lnTo>
                <a:lnTo>
                  <a:pt x="3354452" y="2337588"/>
                </a:lnTo>
                <a:lnTo>
                  <a:pt x="0" y="23375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BA5C55-3A5D-4CC5-8296-811EFA812C7F}"/>
              </a:ext>
            </a:extLst>
          </p:cNvPr>
          <p:cNvSpPr/>
          <p:nvPr/>
        </p:nvSpPr>
        <p:spPr>
          <a:xfrm>
            <a:off x="5741043" y="2591112"/>
            <a:ext cx="2754775" cy="259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One Answer, Easy Access, Veteran Control</a:t>
            </a:r>
          </a:p>
        </p:txBody>
      </p:sp>
      <p:pic>
        <p:nvPicPr>
          <p:cNvPr id="7" name="Picture 4" descr="Image result for department of veterans affairs">
            <a:extLst>
              <a:ext uri="{FF2B5EF4-FFF2-40B4-BE49-F238E27FC236}">
                <a16:creationId xmlns:a16="http://schemas.microsoft.com/office/drawing/2014/main" id="{AD3A4CED-5407-4CB8-8E3E-68121FD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39" y="12334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24924999-5D57-4C6D-8F11-353103BDA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119" y="1173292"/>
            <a:ext cx="914400" cy="914400"/>
          </a:xfrm>
          <a:prstGeom prst="rect">
            <a:avLst/>
          </a:prstGeom>
        </p:spPr>
      </p:pic>
      <p:pic>
        <p:nvPicPr>
          <p:cNvPr id="11" name="Graphic 10" descr="Doctor">
            <a:extLst>
              <a:ext uri="{FF2B5EF4-FFF2-40B4-BE49-F238E27FC236}">
                <a16:creationId xmlns:a16="http://schemas.microsoft.com/office/drawing/2014/main" id="{BA276B0F-402F-41DC-A37C-BEFADA286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0691" y="2285813"/>
            <a:ext cx="914400" cy="914400"/>
          </a:xfrm>
          <a:prstGeom prst="rect">
            <a:avLst/>
          </a:prstGeom>
        </p:spPr>
      </p:pic>
      <p:pic>
        <p:nvPicPr>
          <p:cNvPr id="13" name="Graphic 12" descr="Programmer">
            <a:extLst>
              <a:ext uri="{FF2B5EF4-FFF2-40B4-BE49-F238E27FC236}">
                <a16:creationId xmlns:a16="http://schemas.microsoft.com/office/drawing/2014/main" id="{AB3D094A-3FF0-49D1-B038-9FAEFF277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8366" y="3483482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49173E-25B3-4FAF-9655-D6580E7B1889}"/>
              </a:ext>
            </a:extLst>
          </p:cNvPr>
          <p:cNvCxnSpPr>
            <a:cxnSpLocks/>
          </p:cNvCxnSpPr>
          <p:nvPr/>
        </p:nvCxnSpPr>
        <p:spPr>
          <a:xfrm flipH="1" flipV="1">
            <a:off x="8364000" y="7493143"/>
            <a:ext cx="1211566" cy="9044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83301AF-8025-4460-855B-1C5B95115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616" y="1368182"/>
            <a:ext cx="2558837" cy="1687701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9F9F40-EC33-4274-A9B7-4EA21CA299E3}"/>
              </a:ext>
            </a:extLst>
          </p:cNvPr>
          <p:cNvCxnSpPr>
            <a:cxnSpLocks/>
          </p:cNvCxnSpPr>
          <p:nvPr/>
        </p:nvCxnSpPr>
        <p:spPr>
          <a:xfrm flipH="1" flipV="1">
            <a:off x="4190254" y="2156892"/>
            <a:ext cx="1675090" cy="1193676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DBB198-36A9-4FF8-BF8B-0AFE42E6F35F}"/>
              </a:ext>
            </a:extLst>
          </p:cNvPr>
          <p:cNvCxnSpPr>
            <a:cxnSpLocks/>
          </p:cNvCxnSpPr>
          <p:nvPr/>
        </p:nvCxnSpPr>
        <p:spPr>
          <a:xfrm flipV="1">
            <a:off x="7089935" y="1956799"/>
            <a:ext cx="0" cy="63431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37BE7F-53EB-4E5B-80D6-59831A800992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8495818" y="2840586"/>
            <a:ext cx="914401" cy="87713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BAB1DA-9FF3-41AD-BCF8-BDF0D6453555}"/>
              </a:ext>
            </a:extLst>
          </p:cNvPr>
          <p:cNvCxnSpPr>
            <a:cxnSpLocks/>
          </p:cNvCxnSpPr>
          <p:nvPr/>
        </p:nvCxnSpPr>
        <p:spPr>
          <a:xfrm>
            <a:off x="8497340" y="4008460"/>
            <a:ext cx="912878" cy="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3125588-18D5-41B9-8EF2-CF84F0EC9E6C}"/>
              </a:ext>
            </a:extLst>
          </p:cNvPr>
          <p:cNvCxnSpPr>
            <a:cxnSpLocks/>
          </p:cNvCxnSpPr>
          <p:nvPr/>
        </p:nvCxnSpPr>
        <p:spPr>
          <a:xfrm>
            <a:off x="8179066" y="4736084"/>
            <a:ext cx="1292157" cy="505088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all center">
            <a:extLst>
              <a:ext uri="{FF2B5EF4-FFF2-40B4-BE49-F238E27FC236}">
                <a16:creationId xmlns:a16="http://schemas.microsoft.com/office/drawing/2014/main" id="{2A7BBE4B-0A64-42E6-BED1-75D60A6B02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4343" y="5210013"/>
            <a:ext cx="914400" cy="914400"/>
          </a:xfrm>
          <a:prstGeom prst="rect">
            <a:avLst/>
          </a:prstGeom>
        </p:spPr>
      </p:pic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8596F102-9910-45D0-AE6F-F7614F2571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1292" y="3314303"/>
            <a:ext cx="914400" cy="914400"/>
          </a:xfrm>
          <a:prstGeom prst="rect">
            <a:avLst/>
          </a:prstGeom>
        </p:spPr>
      </p:pic>
      <p:pic>
        <p:nvPicPr>
          <p:cNvPr id="8" name="Graphic 7" descr="Gauge">
            <a:extLst>
              <a:ext uri="{FF2B5EF4-FFF2-40B4-BE49-F238E27FC236}">
                <a16:creationId xmlns:a16="http://schemas.microsoft.com/office/drawing/2014/main" id="{142A9A6A-1666-49DD-B3F4-5331B54BC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3381" y="2477518"/>
            <a:ext cx="914400" cy="914400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C67E0671-14CC-4316-B43A-0D7E793887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15940" y="327798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C63FC-D139-458A-8470-5C045F70E14C}"/>
              </a:ext>
            </a:extLst>
          </p:cNvPr>
          <p:cNvSpPr txBox="1"/>
          <p:nvPr/>
        </p:nvSpPr>
        <p:spPr>
          <a:xfrm>
            <a:off x="6224429" y="4119608"/>
            <a:ext cx="175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API Gateway</a:t>
            </a:r>
          </a:p>
        </p:txBody>
      </p:sp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3A2F53EE-0FF1-4DB1-B49F-95520F8733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49139" y="1484455"/>
            <a:ext cx="684691" cy="68469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D2F24F-C367-4B8B-81DB-D51DBAD29BD6}"/>
              </a:ext>
            </a:extLst>
          </p:cNvPr>
          <p:cNvCxnSpPr>
            <a:cxnSpLocks/>
          </p:cNvCxnSpPr>
          <p:nvPr/>
        </p:nvCxnSpPr>
        <p:spPr>
          <a:xfrm flipV="1">
            <a:off x="7877173" y="2147875"/>
            <a:ext cx="14311" cy="69271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 descr="Document">
            <a:extLst>
              <a:ext uri="{FF2B5EF4-FFF2-40B4-BE49-F238E27FC236}">
                <a16:creationId xmlns:a16="http://schemas.microsoft.com/office/drawing/2014/main" id="{7DB84D07-A0E9-4CD6-9430-012A26AB1E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77173" y="1396929"/>
            <a:ext cx="684691" cy="684691"/>
          </a:xfrm>
          <a:prstGeom prst="rect">
            <a:avLst/>
          </a:prstGeom>
        </p:spPr>
      </p:pic>
      <p:pic>
        <p:nvPicPr>
          <p:cNvPr id="73" name="Graphic 72" descr="Document">
            <a:extLst>
              <a:ext uri="{FF2B5EF4-FFF2-40B4-BE49-F238E27FC236}">
                <a16:creationId xmlns:a16="http://schemas.microsoft.com/office/drawing/2014/main" id="{A1D10DBB-521D-4D72-83CB-8E74C9A4C6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70596" y="1766474"/>
            <a:ext cx="684691" cy="684691"/>
          </a:xfrm>
          <a:prstGeom prst="rect">
            <a:avLst/>
          </a:prstGeom>
        </p:spPr>
      </p:pic>
      <p:pic>
        <p:nvPicPr>
          <p:cNvPr id="66" name="Graphic 65" descr="Laptop">
            <a:extLst>
              <a:ext uri="{FF2B5EF4-FFF2-40B4-BE49-F238E27FC236}">
                <a16:creationId xmlns:a16="http://schemas.microsoft.com/office/drawing/2014/main" id="{F2A449E8-29C2-4D35-8285-30CF6EA350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10219" y="2477518"/>
            <a:ext cx="726136" cy="726136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ADF6E512-D21D-492D-895C-9E317E9D7F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22455" y="1303337"/>
            <a:ext cx="914400" cy="914400"/>
          </a:xfrm>
          <a:prstGeom prst="rect">
            <a:avLst/>
          </a:prstGeom>
        </p:spPr>
      </p:pic>
      <p:pic>
        <p:nvPicPr>
          <p:cNvPr id="81" name="Graphic 80" descr="Laptop">
            <a:extLst>
              <a:ext uri="{FF2B5EF4-FFF2-40B4-BE49-F238E27FC236}">
                <a16:creationId xmlns:a16="http://schemas.microsoft.com/office/drawing/2014/main" id="{383EEDEF-8651-4292-9DFD-74C7179A50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71223" y="5059684"/>
            <a:ext cx="726136" cy="726136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0C4FC65-E68F-4F53-A2E7-ECA7C743F000}"/>
              </a:ext>
            </a:extLst>
          </p:cNvPr>
          <p:cNvCxnSpPr>
            <a:cxnSpLocks/>
          </p:cNvCxnSpPr>
          <p:nvPr/>
        </p:nvCxnSpPr>
        <p:spPr>
          <a:xfrm flipV="1">
            <a:off x="6165932" y="2110471"/>
            <a:ext cx="0" cy="8605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314957DB-0BB7-4D31-A81D-EFF8FEB6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900D11E-4136-4435-9FDC-7410EC3CA00C}"/>
              </a:ext>
            </a:extLst>
          </p:cNvPr>
          <p:cNvSpPr/>
          <p:nvPr/>
        </p:nvSpPr>
        <p:spPr>
          <a:xfrm>
            <a:off x="1385696" y="1049878"/>
            <a:ext cx="10130760" cy="5143640"/>
          </a:xfrm>
          <a:custGeom>
            <a:avLst/>
            <a:gdLst>
              <a:gd name="connsiteX0" fmla="*/ 0 w 10130760"/>
              <a:gd name="connsiteY0" fmla="*/ 0 h 5143640"/>
              <a:gd name="connsiteX1" fmla="*/ 3354452 w 10130760"/>
              <a:gd name="connsiteY1" fmla="*/ 0 h 5143640"/>
              <a:gd name="connsiteX2" fmla="*/ 10130760 w 10130760"/>
              <a:gd name="connsiteY2" fmla="*/ 0 h 5143640"/>
              <a:gd name="connsiteX3" fmla="*/ 10130760 w 10130760"/>
              <a:gd name="connsiteY3" fmla="*/ 5143640 h 5143640"/>
              <a:gd name="connsiteX4" fmla="*/ 3354452 w 10130760"/>
              <a:gd name="connsiteY4" fmla="*/ 5143640 h 5143640"/>
              <a:gd name="connsiteX5" fmla="*/ 3354452 w 10130760"/>
              <a:gd name="connsiteY5" fmla="*/ 2337588 h 5143640"/>
              <a:gd name="connsiteX6" fmla="*/ 0 w 10130760"/>
              <a:gd name="connsiteY6" fmla="*/ 2337588 h 51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0760" h="5143640">
                <a:moveTo>
                  <a:pt x="0" y="0"/>
                </a:moveTo>
                <a:lnTo>
                  <a:pt x="3354452" y="0"/>
                </a:lnTo>
                <a:lnTo>
                  <a:pt x="10130760" y="0"/>
                </a:lnTo>
                <a:lnTo>
                  <a:pt x="10130760" y="5143640"/>
                </a:lnTo>
                <a:lnTo>
                  <a:pt x="3354452" y="5143640"/>
                </a:lnTo>
                <a:lnTo>
                  <a:pt x="3354452" y="2337588"/>
                </a:lnTo>
                <a:lnTo>
                  <a:pt x="0" y="23375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BA5C55-3A5D-4CC5-8296-811EFA812C7F}"/>
              </a:ext>
            </a:extLst>
          </p:cNvPr>
          <p:cNvSpPr/>
          <p:nvPr/>
        </p:nvSpPr>
        <p:spPr>
          <a:xfrm>
            <a:off x="5741043" y="2591112"/>
            <a:ext cx="2754775" cy="259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86985-CAA4-4345-8659-0C609A76188F}"/>
              </a:ext>
            </a:extLst>
          </p:cNvPr>
          <p:cNvCxnSpPr>
            <a:cxnSpLocks/>
          </p:cNvCxnSpPr>
          <p:nvPr/>
        </p:nvCxnSpPr>
        <p:spPr>
          <a:xfrm flipH="1">
            <a:off x="1271221" y="2396754"/>
            <a:ext cx="767395" cy="95381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One Answer, Easy Access, Veteran Control</a:t>
            </a:r>
          </a:p>
        </p:txBody>
      </p:sp>
      <p:pic>
        <p:nvPicPr>
          <p:cNvPr id="7" name="Picture 4" descr="Image result for department of veterans affairs">
            <a:extLst>
              <a:ext uri="{FF2B5EF4-FFF2-40B4-BE49-F238E27FC236}">
                <a16:creationId xmlns:a16="http://schemas.microsoft.com/office/drawing/2014/main" id="{AD3A4CED-5407-4CB8-8E3E-68121FD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39" y="12334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24924999-5D57-4C6D-8F11-353103BDA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119" y="1173292"/>
            <a:ext cx="914400" cy="914400"/>
          </a:xfrm>
          <a:prstGeom prst="rect">
            <a:avLst/>
          </a:prstGeom>
        </p:spPr>
      </p:pic>
      <p:pic>
        <p:nvPicPr>
          <p:cNvPr id="11" name="Graphic 10" descr="Doctor">
            <a:extLst>
              <a:ext uri="{FF2B5EF4-FFF2-40B4-BE49-F238E27FC236}">
                <a16:creationId xmlns:a16="http://schemas.microsoft.com/office/drawing/2014/main" id="{BA276B0F-402F-41DC-A37C-BEFADA286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0691" y="2285813"/>
            <a:ext cx="914400" cy="914400"/>
          </a:xfrm>
          <a:prstGeom prst="rect">
            <a:avLst/>
          </a:prstGeom>
        </p:spPr>
      </p:pic>
      <p:pic>
        <p:nvPicPr>
          <p:cNvPr id="13" name="Graphic 12" descr="Programmer">
            <a:extLst>
              <a:ext uri="{FF2B5EF4-FFF2-40B4-BE49-F238E27FC236}">
                <a16:creationId xmlns:a16="http://schemas.microsoft.com/office/drawing/2014/main" id="{AB3D094A-3FF0-49D1-B038-9FAEFF277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8366" y="3483482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49173E-25B3-4FAF-9655-D6580E7B1889}"/>
              </a:ext>
            </a:extLst>
          </p:cNvPr>
          <p:cNvCxnSpPr>
            <a:cxnSpLocks/>
          </p:cNvCxnSpPr>
          <p:nvPr/>
        </p:nvCxnSpPr>
        <p:spPr>
          <a:xfrm flipH="1" flipV="1">
            <a:off x="8364000" y="7493143"/>
            <a:ext cx="1211566" cy="9044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83301AF-8025-4460-855B-1C5B95115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616" y="1368182"/>
            <a:ext cx="2558837" cy="1687701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B4F90EF9-8809-47D6-A6E8-886BEF647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296" y="3421602"/>
            <a:ext cx="914400" cy="914400"/>
          </a:xfrm>
          <a:prstGeom prst="rect">
            <a:avLst/>
          </a:prstGeom>
        </p:spPr>
      </p:pic>
      <p:pic>
        <p:nvPicPr>
          <p:cNvPr id="31" name="Graphic 30" descr="Woman">
            <a:extLst>
              <a:ext uri="{FF2B5EF4-FFF2-40B4-BE49-F238E27FC236}">
                <a16:creationId xmlns:a16="http://schemas.microsoft.com/office/drawing/2014/main" id="{9949DD73-785C-4451-8364-37A9A2B6CB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96" y="3571602"/>
            <a:ext cx="914400" cy="9144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9F9F40-EC33-4274-A9B7-4EA21CA299E3}"/>
              </a:ext>
            </a:extLst>
          </p:cNvPr>
          <p:cNvCxnSpPr>
            <a:cxnSpLocks/>
          </p:cNvCxnSpPr>
          <p:nvPr/>
        </p:nvCxnSpPr>
        <p:spPr>
          <a:xfrm flipH="1" flipV="1">
            <a:off x="4190254" y="2156892"/>
            <a:ext cx="1675090" cy="1193676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DBB198-36A9-4FF8-BF8B-0AFE42E6F35F}"/>
              </a:ext>
            </a:extLst>
          </p:cNvPr>
          <p:cNvCxnSpPr>
            <a:cxnSpLocks/>
          </p:cNvCxnSpPr>
          <p:nvPr/>
        </p:nvCxnSpPr>
        <p:spPr>
          <a:xfrm flipV="1">
            <a:off x="7089935" y="1956799"/>
            <a:ext cx="0" cy="63431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37BE7F-53EB-4E5B-80D6-59831A800992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8495818" y="2840586"/>
            <a:ext cx="914401" cy="87713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BAB1DA-9FF3-41AD-BCF8-BDF0D6453555}"/>
              </a:ext>
            </a:extLst>
          </p:cNvPr>
          <p:cNvCxnSpPr>
            <a:cxnSpLocks/>
          </p:cNvCxnSpPr>
          <p:nvPr/>
        </p:nvCxnSpPr>
        <p:spPr>
          <a:xfrm>
            <a:off x="8497340" y="4008460"/>
            <a:ext cx="912878" cy="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3125588-18D5-41B9-8EF2-CF84F0EC9E6C}"/>
              </a:ext>
            </a:extLst>
          </p:cNvPr>
          <p:cNvCxnSpPr>
            <a:cxnSpLocks/>
          </p:cNvCxnSpPr>
          <p:nvPr/>
        </p:nvCxnSpPr>
        <p:spPr>
          <a:xfrm>
            <a:off x="8179066" y="4736084"/>
            <a:ext cx="1292157" cy="505088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all center">
            <a:extLst>
              <a:ext uri="{FF2B5EF4-FFF2-40B4-BE49-F238E27FC236}">
                <a16:creationId xmlns:a16="http://schemas.microsoft.com/office/drawing/2014/main" id="{2A7BBE4B-0A64-42E6-BED1-75D60A6B02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34343" y="5210013"/>
            <a:ext cx="914400" cy="914400"/>
          </a:xfrm>
          <a:prstGeom prst="rect">
            <a:avLst/>
          </a:prstGeom>
        </p:spPr>
      </p:pic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8596F102-9910-45D0-AE6F-F7614F2571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1292" y="3314303"/>
            <a:ext cx="914400" cy="914400"/>
          </a:xfrm>
          <a:prstGeom prst="rect">
            <a:avLst/>
          </a:prstGeom>
        </p:spPr>
      </p:pic>
      <p:pic>
        <p:nvPicPr>
          <p:cNvPr id="8" name="Graphic 7" descr="Gauge">
            <a:extLst>
              <a:ext uri="{FF2B5EF4-FFF2-40B4-BE49-F238E27FC236}">
                <a16:creationId xmlns:a16="http://schemas.microsoft.com/office/drawing/2014/main" id="{142A9A6A-1666-49DD-B3F4-5331B54BCF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3381" y="2477518"/>
            <a:ext cx="914400" cy="914400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C67E0671-14CC-4316-B43A-0D7E793887F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5940" y="327798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C63FC-D139-458A-8470-5C045F70E14C}"/>
              </a:ext>
            </a:extLst>
          </p:cNvPr>
          <p:cNvSpPr txBox="1"/>
          <p:nvPr/>
        </p:nvSpPr>
        <p:spPr>
          <a:xfrm>
            <a:off x="6224429" y="4119608"/>
            <a:ext cx="175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API Gateway</a:t>
            </a:r>
          </a:p>
        </p:txBody>
      </p:sp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3A2F53EE-0FF1-4DB1-B49F-95520F8733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9139" y="1484455"/>
            <a:ext cx="684691" cy="68469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D2F24F-C367-4B8B-81DB-D51DBAD29BD6}"/>
              </a:ext>
            </a:extLst>
          </p:cNvPr>
          <p:cNvCxnSpPr>
            <a:cxnSpLocks/>
          </p:cNvCxnSpPr>
          <p:nvPr/>
        </p:nvCxnSpPr>
        <p:spPr>
          <a:xfrm flipV="1">
            <a:off x="7877173" y="2147875"/>
            <a:ext cx="14311" cy="69271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AE945A-D9DA-4A6E-88D7-3751EAF6B000}"/>
              </a:ext>
            </a:extLst>
          </p:cNvPr>
          <p:cNvCxnSpPr>
            <a:cxnSpLocks/>
          </p:cNvCxnSpPr>
          <p:nvPr/>
        </p:nvCxnSpPr>
        <p:spPr>
          <a:xfrm flipH="1">
            <a:off x="1271221" y="2396754"/>
            <a:ext cx="767395" cy="95381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Man">
            <a:extLst>
              <a:ext uri="{FF2B5EF4-FFF2-40B4-BE49-F238E27FC236}">
                <a16:creationId xmlns:a16="http://schemas.microsoft.com/office/drawing/2014/main" id="{5CE77899-5EF5-47A7-9EC7-FEA568082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296" y="3421602"/>
            <a:ext cx="914400" cy="914400"/>
          </a:xfrm>
          <a:prstGeom prst="rect">
            <a:avLst/>
          </a:prstGeom>
        </p:spPr>
      </p:pic>
      <p:pic>
        <p:nvPicPr>
          <p:cNvPr id="42" name="Graphic 41" descr="Woman">
            <a:extLst>
              <a:ext uri="{FF2B5EF4-FFF2-40B4-BE49-F238E27FC236}">
                <a16:creationId xmlns:a16="http://schemas.microsoft.com/office/drawing/2014/main" id="{D51A86ED-8B53-42EB-8363-6206C73722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96" y="3571602"/>
            <a:ext cx="914400" cy="914400"/>
          </a:xfrm>
          <a:prstGeom prst="rect">
            <a:avLst/>
          </a:prstGeom>
        </p:spPr>
      </p:pic>
      <p:pic>
        <p:nvPicPr>
          <p:cNvPr id="72" name="Graphic 71" descr="Document">
            <a:extLst>
              <a:ext uri="{FF2B5EF4-FFF2-40B4-BE49-F238E27FC236}">
                <a16:creationId xmlns:a16="http://schemas.microsoft.com/office/drawing/2014/main" id="{7DB84D07-A0E9-4CD6-9430-012A26AB1E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77173" y="1396929"/>
            <a:ext cx="684691" cy="684691"/>
          </a:xfrm>
          <a:prstGeom prst="rect">
            <a:avLst/>
          </a:prstGeom>
        </p:spPr>
      </p:pic>
      <p:pic>
        <p:nvPicPr>
          <p:cNvPr id="73" name="Graphic 72" descr="Document">
            <a:extLst>
              <a:ext uri="{FF2B5EF4-FFF2-40B4-BE49-F238E27FC236}">
                <a16:creationId xmlns:a16="http://schemas.microsoft.com/office/drawing/2014/main" id="{A1D10DBB-521D-4D72-83CB-8E74C9A4C6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70596" y="1766474"/>
            <a:ext cx="684691" cy="684691"/>
          </a:xfrm>
          <a:prstGeom prst="rect">
            <a:avLst/>
          </a:prstGeom>
        </p:spPr>
      </p:pic>
      <p:pic>
        <p:nvPicPr>
          <p:cNvPr id="66" name="Graphic 65" descr="Laptop">
            <a:extLst>
              <a:ext uri="{FF2B5EF4-FFF2-40B4-BE49-F238E27FC236}">
                <a16:creationId xmlns:a16="http://schemas.microsoft.com/office/drawing/2014/main" id="{F2A449E8-29C2-4D35-8285-30CF6EA350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10219" y="2477518"/>
            <a:ext cx="726136" cy="726136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ADF6E512-D21D-492D-895C-9E317E9D7F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422455" y="1303337"/>
            <a:ext cx="914400" cy="914400"/>
          </a:xfrm>
          <a:prstGeom prst="rect">
            <a:avLst/>
          </a:prstGeom>
        </p:spPr>
      </p:pic>
      <p:pic>
        <p:nvPicPr>
          <p:cNvPr id="81" name="Graphic 80" descr="Laptop">
            <a:extLst>
              <a:ext uri="{FF2B5EF4-FFF2-40B4-BE49-F238E27FC236}">
                <a16:creationId xmlns:a16="http://schemas.microsoft.com/office/drawing/2014/main" id="{383EEDEF-8651-4292-9DFD-74C7179A50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71223" y="5059684"/>
            <a:ext cx="726136" cy="726136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0C4FC65-E68F-4F53-A2E7-ECA7C743F000}"/>
              </a:ext>
            </a:extLst>
          </p:cNvPr>
          <p:cNvCxnSpPr>
            <a:cxnSpLocks/>
          </p:cNvCxnSpPr>
          <p:nvPr/>
        </p:nvCxnSpPr>
        <p:spPr>
          <a:xfrm flipV="1">
            <a:off x="6165932" y="2110471"/>
            <a:ext cx="0" cy="8605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A3B45398-A1AA-40BB-9A91-1225D077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900D11E-4136-4435-9FDC-7410EC3CA00C}"/>
              </a:ext>
            </a:extLst>
          </p:cNvPr>
          <p:cNvSpPr/>
          <p:nvPr/>
        </p:nvSpPr>
        <p:spPr>
          <a:xfrm>
            <a:off x="1385696" y="1049878"/>
            <a:ext cx="10130760" cy="5143640"/>
          </a:xfrm>
          <a:custGeom>
            <a:avLst/>
            <a:gdLst>
              <a:gd name="connsiteX0" fmla="*/ 0 w 10130760"/>
              <a:gd name="connsiteY0" fmla="*/ 0 h 5143640"/>
              <a:gd name="connsiteX1" fmla="*/ 3354452 w 10130760"/>
              <a:gd name="connsiteY1" fmla="*/ 0 h 5143640"/>
              <a:gd name="connsiteX2" fmla="*/ 10130760 w 10130760"/>
              <a:gd name="connsiteY2" fmla="*/ 0 h 5143640"/>
              <a:gd name="connsiteX3" fmla="*/ 10130760 w 10130760"/>
              <a:gd name="connsiteY3" fmla="*/ 5143640 h 5143640"/>
              <a:gd name="connsiteX4" fmla="*/ 3354452 w 10130760"/>
              <a:gd name="connsiteY4" fmla="*/ 5143640 h 5143640"/>
              <a:gd name="connsiteX5" fmla="*/ 3354452 w 10130760"/>
              <a:gd name="connsiteY5" fmla="*/ 2337588 h 5143640"/>
              <a:gd name="connsiteX6" fmla="*/ 0 w 10130760"/>
              <a:gd name="connsiteY6" fmla="*/ 2337588 h 51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0760" h="5143640">
                <a:moveTo>
                  <a:pt x="0" y="0"/>
                </a:moveTo>
                <a:lnTo>
                  <a:pt x="3354452" y="0"/>
                </a:lnTo>
                <a:lnTo>
                  <a:pt x="10130760" y="0"/>
                </a:lnTo>
                <a:lnTo>
                  <a:pt x="10130760" y="5143640"/>
                </a:lnTo>
                <a:lnTo>
                  <a:pt x="3354452" y="5143640"/>
                </a:lnTo>
                <a:lnTo>
                  <a:pt x="3354452" y="2337588"/>
                </a:lnTo>
                <a:lnTo>
                  <a:pt x="0" y="23375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BA5C55-3A5D-4CC5-8296-811EFA812C7F}"/>
              </a:ext>
            </a:extLst>
          </p:cNvPr>
          <p:cNvSpPr/>
          <p:nvPr/>
        </p:nvSpPr>
        <p:spPr>
          <a:xfrm>
            <a:off x="5741043" y="2591112"/>
            <a:ext cx="2754775" cy="259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86985-CAA4-4345-8659-0C609A76188F}"/>
              </a:ext>
            </a:extLst>
          </p:cNvPr>
          <p:cNvCxnSpPr>
            <a:cxnSpLocks/>
          </p:cNvCxnSpPr>
          <p:nvPr/>
        </p:nvCxnSpPr>
        <p:spPr>
          <a:xfrm flipH="1">
            <a:off x="1271221" y="2396754"/>
            <a:ext cx="767395" cy="95381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One Answer, Easy Access, Veteran Control</a:t>
            </a:r>
          </a:p>
        </p:txBody>
      </p:sp>
      <p:pic>
        <p:nvPicPr>
          <p:cNvPr id="7" name="Picture 4" descr="Image result for department of veterans affairs">
            <a:extLst>
              <a:ext uri="{FF2B5EF4-FFF2-40B4-BE49-F238E27FC236}">
                <a16:creationId xmlns:a16="http://schemas.microsoft.com/office/drawing/2014/main" id="{AD3A4CED-5407-4CB8-8E3E-68121FD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39" y="12334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24924999-5D57-4C6D-8F11-353103BDA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119" y="1173292"/>
            <a:ext cx="914400" cy="914400"/>
          </a:xfrm>
          <a:prstGeom prst="rect">
            <a:avLst/>
          </a:prstGeom>
        </p:spPr>
      </p:pic>
      <p:pic>
        <p:nvPicPr>
          <p:cNvPr id="11" name="Graphic 10" descr="Doctor">
            <a:extLst>
              <a:ext uri="{FF2B5EF4-FFF2-40B4-BE49-F238E27FC236}">
                <a16:creationId xmlns:a16="http://schemas.microsoft.com/office/drawing/2014/main" id="{BA276B0F-402F-41DC-A37C-BEFADA286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0691" y="2285813"/>
            <a:ext cx="914400" cy="914400"/>
          </a:xfrm>
          <a:prstGeom prst="rect">
            <a:avLst/>
          </a:prstGeom>
        </p:spPr>
      </p:pic>
      <p:pic>
        <p:nvPicPr>
          <p:cNvPr id="13" name="Graphic 12" descr="Programmer">
            <a:extLst>
              <a:ext uri="{FF2B5EF4-FFF2-40B4-BE49-F238E27FC236}">
                <a16:creationId xmlns:a16="http://schemas.microsoft.com/office/drawing/2014/main" id="{AB3D094A-3FF0-49D1-B038-9FAEFF277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8366" y="3483482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49173E-25B3-4FAF-9655-D6580E7B1889}"/>
              </a:ext>
            </a:extLst>
          </p:cNvPr>
          <p:cNvCxnSpPr>
            <a:cxnSpLocks/>
          </p:cNvCxnSpPr>
          <p:nvPr/>
        </p:nvCxnSpPr>
        <p:spPr>
          <a:xfrm flipH="1" flipV="1">
            <a:off x="8364000" y="7493143"/>
            <a:ext cx="1211566" cy="9044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83301AF-8025-4460-855B-1C5B95115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616" y="1368182"/>
            <a:ext cx="2558837" cy="1687701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B4F90EF9-8809-47D6-A6E8-886BEF647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296" y="3421602"/>
            <a:ext cx="914400" cy="914400"/>
          </a:xfrm>
          <a:prstGeom prst="rect">
            <a:avLst/>
          </a:prstGeom>
        </p:spPr>
      </p:pic>
      <p:pic>
        <p:nvPicPr>
          <p:cNvPr id="31" name="Graphic 30" descr="Woman">
            <a:extLst>
              <a:ext uri="{FF2B5EF4-FFF2-40B4-BE49-F238E27FC236}">
                <a16:creationId xmlns:a16="http://schemas.microsoft.com/office/drawing/2014/main" id="{9949DD73-785C-4451-8364-37A9A2B6CB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96" y="3571602"/>
            <a:ext cx="914400" cy="9144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9F9F40-EC33-4274-A9B7-4EA21CA299E3}"/>
              </a:ext>
            </a:extLst>
          </p:cNvPr>
          <p:cNvCxnSpPr>
            <a:cxnSpLocks/>
          </p:cNvCxnSpPr>
          <p:nvPr/>
        </p:nvCxnSpPr>
        <p:spPr>
          <a:xfrm flipH="1" flipV="1">
            <a:off x="4190254" y="2156892"/>
            <a:ext cx="1675090" cy="1193676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DBB198-36A9-4FF8-BF8B-0AFE42E6F35F}"/>
              </a:ext>
            </a:extLst>
          </p:cNvPr>
          <p:cNvCxnSpPr>
            <a:cxnSpLocks/>
          </p:cNvCxnSpPr>
          <p:nvPr/>
        </p:nvCxnSpPr>
        <p:spPr>
          <a:xfrm flipV="1">
            <a:off x="7089935" y="1956799"/>
            <a:ext cx="0" cy="63431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37BE7F-53EB-4E5B-80D6-59831A800992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8495818" y="2840586"/>
            <a:ext cx="914401" cy="87713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BAB1DA-9FF3-41AD-BCF8-BDF0D6453555}"/>
              </a:ext>
            </a:extLst>
          </p:cNvPr>
          <p:cNvCxnSpPr>
            <a:cxnSpLocks/>
          </p:cNvCxnSpPr>
          <p:nvPr/>
        </p:nvCxnSpPr>
        <p:spPr>
          <a:xfrm>
            <a:off x="8497340" y="4008460"/>
            <a:ext cx="912878" cy="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3125588-18D5-41B9-8EF2-CF84F0EC9E6C}"/>
              </a:ext>
            </a:extLst>
          </p:cNvPr>
          <p:cNvCxnSpPr>
            <a:cxnSpLocks/>
          </p:cNvCxnSpPr>
          <p:nvPr/>
        </p:nvCxnSpPr>
        <p:spPr>
          <a:xfrm>
            <a:off x="8179066" y="4736084"/>
            <a:ext cx="1292157" cy="505088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all center">
            <a:extLst>
              <a:ext uri="{FF2B5EF4-FFF2-40B4-BE49-F238E27FC236}">
                <a16:creationId xmlns:a16="http://schemas.microsoft.com/office/drawing/2014/main" id="{2A7BBE4B-0A64-42E6-BED1-75D60A6B02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34343" y="5210013"/>
            <a:ext cx="914400" cy="914400"/>
          </a:xfrm>
          <a:prstGeom prst="rect">
            <a:avLst/>
          </a:prstGeom>
        </p:spPr>
      </p:pic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8596F102-9910-45D0-AE6F-F7614F2571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1292" y="3314303"/>
            <a:ext cx="914400" cy="914400"/>
          </a:xfrm>
          <a:prstGeom prst="rect">
            <a:avLst/>
          </a:prstGeom>
        </p:spPr>
      </p:pic>
      <p:pic>
        <p:nvPicPr>
          <p:cNvPr id="8" name="Graphic 7" descr="Gauge">
            <a:extLst>
              <a:ext uri="{FF2B5EF4-FFF2-40B4-BE49-F238E27FC236}">
                <a16:creationId xmlns:a16="http://schemas.microsoft.com/office/drawing/2014/main" id="{142A9A6A-1666-49DD-B3F4-5331B54BCF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3381" y="2477518"/>
            <a:ext cx="914400" cy="914400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C67E0671-14CC-4316-B43A-0D7E793887F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5940" y="327798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C63FC-D139-458A-8470-5C045F70E14C}"/>
              </a:ext>
            </a:extLst>
          </p:cNvPr>
          <p:cNvSpPr txBox="1"/>
          <p:nvPr/>
        </p:nvSpPr>
        <p:spPr>
          <a:xfrm>
            <a:off x="6224429" y="4119608"/>
            <a:ext cx="175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API Gateway</a:t>
            </a:r>
          </a:p>
        </p:txBody>
      </p:sp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3A2F53EE-0FF1-4DB1-B49F-95520F8733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9139" y="1484455"/>
            <a:ext cx="684691" cy="68469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D2F24F-C367-4B8B-81DB-D51DBAD29BD6}"/>
              </a:ext>
            </a:extLst>
          </p:cNvPr>
          <p:cNvCxnSpPr>
            <a:cxnSpLocks/>
          </p:cNvCxnSpPr>
          <p:nvPr/>
        </p:nvCxnSpPr>
        <p:spPr>
          <a:xfrm flipV="1">
            <a:off x="7877173" y="2147875"/>
            <a:ext cx="14311" cy="69271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AE945A-D9DA-4A6E-88D7-3751EAF6B000}"/>
              </a:ext>
            </a:extLst>
          </p:cNvPr>
          <p:cNvCxnSpPr>
            <a:cxnSpLocks/>
          </p:cNvCxnSpPr>
          <p:nvPr/>
        </p:nvCxnSpPr>
        <p:spPr>
          <a:xfrm flipH="1">
            <a:off x="1271221" y="2396754"/>
            <a:ext cx="767395" cy="95381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iPhone image with health application data displayed">
            <a:extLst>
              <a:ext uri="{FF2B5EF4-FFF2-40B4-BE49-F238E27FC236}">
                <a16:creationId xmlns:a16="http://schemas.microsoft.com/office/drawing/2014/main" id="{C8B4FE11-E67F-422D-96DE-0B8A8A8924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r="-1" b="8819"/>
          <a:stretch/>
        </p:blipFill>
        <p:spPr>
          <a:xfrm>
            <a:off x="3072460" y="3856369"/>
            <a:ext cx="732061" cy="1083027"/>
          </a:xfrm>
          <a:prstGeom prst="rect">
            <a:avLst/>
          </a:prstGeom>
          <a:effectLst/>
        </p:spPr>
      </p:pic>
      <p:pic>
        <p:nvPicPr>
          <p:cNvPr id="41" name="Graphic 40" descr="Man">
            <a:extLst>
              <a:ext uri="{FF2B5EF4-FFF2-40B4-BE49-F238E27FC236}">
                <a16:creationId xmlns:a16="http://schemas.microsoft.com/office/drawing/2014/main" id="{5CE77899-5EF5-47A7-9EC7-FEA568082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296" y="3421602"/>
            <a:ext cx="914400" cy="914400"/>
          </a:xfrm>
          <a:prstGeom prst="rect">
            <a:avLst/>
          </a:prstGeom>
        </p:spPr>
      </p:pic>
      <p:pic>
        <p:nvPicPr>
          <p:cNvPr id="42" name="Graphic 41" descr="Woman">
            <a:extLst>
              <a:ext uri="{FF2B5EF4-FFF2-40B4-BE49-F238E27FC236}">
                <a16:creationId xmlns:a16="http://schemas.microsoft.com/office/drawing/2014/main" id="{D51A86ED-8B53-42EB-8363-6206C73722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96" y="3571602"/>
            <a:ext cx="914400" cy="9144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E12B73-F4E9-456E-9A02-CBF193EA5B4B}"/>
              </a:ext>
            </a:extLst>
          </p:cNvPr>
          <p:cNvCxnSpPr>
            <a:cxnSpLocks/>
          </p:cNvCxnSpPr>
          <p:nvPr/>
        </p:nvCxnSpPr>
        <p:spPr>
          <a:xfrm flipH="1">
            <a:off x="3703900" y="4336002"/>
            <a:ext cx="2161444" cy="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1FE3DB-3856-4CD8-AEF0-5A9DC7E645CF}"/>
              </a:ext>
            </a:extLst>
          </p:cNvPr>
          <p:cNvCxnSpPr>
            <a:cxnSpLocks/>
          </p:cNvCxnSpPr>
          <p:nvPr/>
        </p:nvCxnSpPr>
        <p:spPr>
          <a:xfrm flipH="1" flipV="1">
            <a:off x="1353630" y="3936304"/>
            <a:ext cx="1795877" cy="12663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4471E07-1D70-4AF7-8E32-94328412A1A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73733" y="4336002"/>
            <a:ext cx="1052214" cy="74040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D3B5222-08D7-410E-9BAE-D0B473DE73FF}"/>
              </a:ext>
            </a:extLst>
          </p:cNvPr>
          <p:cNvCxnSpPr>
            <a:cxnSpLocks/>
          </p:cNvCxnSpPr>
          <p:nvPr/>
        </p:nvCxnSpPr>
        <p:spPr>
          <a:xfrm flipH="1" flipV="1">
            <a:off x="1353630" y="4185609"/>
            <a:ext cx="975089" cy="37360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 descr="Document">
            <a:extLst>
              <a:ext uri="{FF2B5EF4-FFF2-40B4-BE49-F238E27FC236}">
                <a16:creationId xmlns:a16="http://schemas.microsoft.com/office/drawing/2014/main" id="{7DB84D07-A0E9-4CD6-9430-012A26AB1E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77173" y="1396929"/>
            <a:ext cx="684691" cy="684691"/>
          </a:xfrm>
          <a:prstGeom prst="rect">
            <a:avLst/>
          </a:prstGeom>
        </p:spPr>
      </p:pic>
      <p:pic>
        <p:nvPicPr>
          <p:cNvPr id="73" name="Graphic 72" descr="Document">
            <a:extLst>
              <a:ext uri="{FF2B5EF4-FFF2-40B4-BE49-F238E27FC236}">
                <a16:creationId xmlns:a16="http://schemas.microsoft.com/office/drawing/2014/main" id="{A1D10DBB-521D-4D72-83CB-8E74C9A4C6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70596" y="1766474"/>
            <a:ext cx="684691" cy="684691"/>
          </a:xfrm>
          <a:prstGeom prst="rect">
            <a:avLst/>
          </a:prstGeom>
        </p:spPr>
      </p:pic>
      <p:pic>
        <p:nvPicPr>
          <p:cNvPr id="66" name="Graphic 65" descr="Laptop">
            <a:extLst>
              <a:ext uri="{FF2B5EF4-FFF2-40B4-BE49-F238E27FC236}">
                <a16:creationId xmlns:a16="http://schemas.microsoft.com/office/drawing/2014/main" id="{F2A449E8-29C2-4D35-8285-30CF6EA3507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10219" y="2477518"/>
            <a:ext cx="726136" cy="726136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ADF6E512-D21D-492D-895C-9E317E9D7F3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422455" y="1303337"/>
            <a:ext cx="914400" cy="914400"/>
          </a:xfrm>
          <a:prstGeom prst="rect">
            <a:avLst/>
          </a:prstGeom>
        </p:spPr>
      </p:pic>
      <p:pic>
        <p:nvPicPr>
          <p:cNvPr id="81" name="Graphic 80" descr="Laptop">
            <a:extLst>
              <a:ext uri="{FF2B5EF4-FFF2-40B4-BE49-F238E27FC236}">
                <a16:creationId xmlns:a16="http://schemas.microsoft.com/office/drawing/2014/main" id="{383EEDEF-8651-4292-9DFD-74C7179A50D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71223" y="5059684"/>
            <a:ext cx="726136" cy="726136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0C4FC65-E68F-4F53-A2E7-ECA7C743F000}"/>
              </a:ext>
            </a:extLst>
          </p:cNvPr>
          <p:cNvCxnSpPr>
            <a:cxnSpLocks/>
          </p:cNvCxnSpPr>
          <p:nvPr/>
        </p:nvCxnSpPr>
        <p:spPr>
          <a:xfrm flipV="1">
            <a:off x="6165932" y="2110471"/>
            <a:ext cx="0" cy="8605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009FCA4A-8498-4ACC-AEAF-7BDB3093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0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900D11E-4136-4435-9FDC-7410EC3CA00C}"/>
              </a:ext>
            </a:extLst>
          </p:cNvPr>
          <p:cNvSpPr/>
          <p:nvPr/>
        </p:nvSpPr>
        <p:spPr>
          <a:xfrm>
            <a:off x="2055645" y="1049878"/>
            <a:ext cx="10130760" cy="5143640"/>
          </a:xfrm>
          <a:custGeom>
            <a:avLst/>
            <a:gdLst>
              <a:gd name="connsiteX0" fmla="*/ 0 w 10130760"/>
              <a:gd name="connsiteY0" fmla="*/ 0 h 5143640"/>
              <a:gd name="connsiteX1" fmla="*/ 3354452 w 10130760"/>
              <a:gd name="connsiteY1" fmla="*/ 0 h 5143640"/>
              <a:gd name="connsiteX2" fmla="*/ 10130760 w 10130760"/>
              <a:gd name="connsiteY2" fmla="*/ 0 h 5143640"/>
              <a:gd name="connsiteX3" fmla="*/ 10130760 w 10130760"/>
              <a:gd name="connsiteY3" fmla="*/ 5143640 h 5143640"/>
              <a:gd name="connsiteX4" fmla="*/ 3354452 w 10130760"/>
              <a:gd name="connsiteY4" fmla="*/ 5143640 h 5143640"/>
              <a:gd name="connsiteX5" fmla="*/ 3354452 w 10130760"/>
              <a:gd name="connsiteY5" fmla="*/ 2337588 h 5143640"/>
              <a:gd name="connsiteX6" fmla="*/ 0 w 10130760"/>
              <a:gd name="connsiteY6" fmla="*/ 2337588 h 51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0760" h="5143640">
                <a:moveTo>
                  <a:pt x="0" y="0"/>
                </a:moveTo>
                <a:lnTo>
                  <a:pt x="3354452" y="0"/>
                </a:lnTo>
                <a:lnTo>
                  <a:pt x="10130760" y="0"/>
                </a:lnTo>
                <a:lnTo>
                  <a:pt x="10130760" y="5143640"/>
                </a:lnTo>
                <a:lnTo>
                  <a:pt x="3354452" y="5143640"/>
                </a:lnTo>
                <a:lnTo>
                  <a:pt x="3354452" y="2337588"/>
                </a:lnTo>
                <a:lnTo>
                  <a:pt x="0" y="23375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BA5C55-3A5D-4CC5-8296-811EFA812C7F}"/>
              </a:ext>
            </a:extLst>
          </p:cNvPr>
          <p:cNvSpPr/>
          <p:nvPr/>
        </p:nvSpPr>
        <p:spPr>
          <a:xfrm>
            <a:off x="5741043" y="2591112"/>
            <a:ext cx="2754775" cy="259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86985-CAA4-4345-8659-0C609A76188F}"/>
              </a:ext>
            </a:extLst>
          </p:cNvPr>
          <p:cNvCxnSpPr>
            <a:cxnSpLocks/>
          </p:cNvCxnSpPr>
          <p:nvPr/>
        </p:nvCxnSpPr>
        <p:spPr>
          <a:xfrm flipH="1">
            <a:off x="1271221" y="2396754"/>
            <a:ext cx="767395" cy="95381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One Answer, Easy Access, Veteran Control</a:t>
            </a:r>
          </a:p>
        </p:txBody>
      </p:sp>
      <p:pic>
        <p:nvPicPr>
          <p:cNvPr id="7" name="Picture 4" descr="Image result for department of veterans affairs">
            <a:extLst>
              <a:ext uri="{FF2B5EF4-FFF2-40B4-BE49-F238E27FC236}">
                <a16:creationId xmlns:a16="http://schemas.microsoft.com/office/drawing/2014/main" id="{AD3A4CED-5407-4CB8-8E3E-68121FD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39" y="12334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24924999-5D57-4C6D-8F11-353103BDA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119" y="1173292"/>
            <a:ext cx="914400" cy="914400"/>
          </a:xfrm>
          <a:prstGeom prst="rect">
            <a:avLst/>
          </a:prstGeom>
        </p:spPr>
      </p:pic>
      <p:pic>
        <p:nvPicPr>
          <p:cNvPr id="11" name="Graphic 10" descr="Doctor">
            <a:extLst>
              <a:ext uri="{FF2B5EF4-FFF2-40B4-BE49-F238E27FC236}">
                <a16:creationId xmlns:a16="http://schemas.microsoft.com/office/drawing/2014/main" id="{BA276B0F-402F-41DC-A37C-BEFADA286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0691" y="2285813"/>
            <a:ext cx="914400" cy="914400"/>
          </a:xfrm>
          <a:prstGeom prst="rect">
            <a:avLst/>
          </a:prstGeom>
        </p:spPr>
      </p:pic>
      <p:pic>
        <p:nvPicPr>
          <p:cNvPr id="13" name="Graphic 12" descr="Programmer">
            <a:extLst>
              <a:ext uri="{FF2B5EF4-FFF2-40B4-BE49-F238E27FC236}">
                <a16:creationId xmlns:a16="http://schemas.microsoft.com/office/drawing/2014/main" id="{AB3D094A-3FF0-49D1-B038-9FAEFF277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8366" y="3483482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49173E-25B3-4FAF-9655-D6580E7B1889}"/>
              </a:ext>
            </a:extLst>
          </p:cNvPr>
          <p:cNvCxnSpPr>
            <a:cxnSpLocks/>
          </p:cNvCxnSpPr>
          <p:nvPr/>
        </p:nvCxnSpPr>
        <p:spPr>
          <a:xfrm flipH="1" flipV="1">
            <a:off x="8364000" y="7493143"/>
            <a:ext cx="1211566" cy="9044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83301AF-8025-4460-855B-1C5B95115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616" y="1368182"/>
            <a:ext cx="2558837" cy="1687701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B4F90EF9-8809-47D6-A6E8-886BEF647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296" y="3421602"/>
            <a:ext cx="914400" cy="914400"/>
          </a:xfrm>
          <a:prstGeom prst="rect">
            <a:avLst/>
          </a:prstGeom>
        </p:spPr>
      </p:pic>
      <p:pic>
        <p:nvPicPr>
          <p:cNvPr id="31" name="Graphic 30" descr="Woman">
            <a:extLst>
              <a:ext uri="{FF2B5EF4-FFF2-40B4-BE49-F238E27FC236}">
                <a16:creationId xmlns:a16="http://schemas.microsoft.com/office/drawing/2014/main" id="{9949DD73-785C-4451-8364-37A9A2B6CB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96" y="3571602"/>
            <a:ext cx="914400" cy="9144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9F9F40-EC33-4274-A9B7-4EA21CA299E3}"/>
              </a:ext>
            </a:extLst>
          </p:cNvPr>
          <p:cNvCxnSpPr>
            <a:cxnSpLocks/>
          </p:cNvCxnSpPr>
          <p:nvPr/>
        </p:nvCxnSpPr>
        <p:spPr>
          <a:xfrm flipH="1" flipV="1">
            <a:off x="4190254" y="2156892"/>
            <a:ext cx="1675090" cy="1193676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DBB198-36A9-4FF8-BF8B-0AFE42E6F35F}"/>
              </a:ext>
            </a:extLst>
          </p:cNvPr>
          <p:cNvCxnSpPr>
            <a:cxnSpLocks/>
          </p:cNvCxnSpPr>
          <p:nvPr/>
        </p:nvCxnSpPr>
        <p:spPr>
          <a:xfrm flipV="1">
            <a:off x="7089935" y="1956799"/>
            <a:ext cx="0" cy="63431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37BE7F-53EB-4E5B-80D6-59831A800992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8495818" y="2840586"/>
            <a:ext cx="914401" cy="87713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BAB1DA-9FF3-41AD-BCF8-BDF0D6453555}"/>
              </a:ext>
            </a:extLst>
          </p:cNvPr>
          <p:cNvCxnSpPr>
            <a:cxnSpLocks/>
          </p:cNvCxnSpPr>
          <p:nvPr/>
        </p:nvCxnSpPr>
        <p:spPr>
          <a:xfrm>
            <a:off x="8497340" y="4008460"/>
            <a:ext cx="912878" cy="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3125588-18D5-41B9-8EF2-CF84F0EC9E6C}"/>
              </a:ext>
            </a:extLst>
          </p:cNvPr>
          <p:cNvCxnSpPr>
            <a:cxnSpLocks/>
          </p:cNvCxnSpPr>
          <p:nvPr/>
        </p:nvCxnSpPr>
        <p:spPr>
          <a:xfrm>
            <a:off x="8179066" y="4736084"/>
            <a:ext cx="1292157" cy="505088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all center">
            <a:extLst>
              <a:ext uri="{FF2B5EF4-FFF2-40B4-BE49-F238E27FC236}">
                <a16:creationId xmlns:a16="http://schemas.microsoft.com/office/drawing/2014/main" id="{2A7BBE4B-0A64-42E6-BED1-75D60A6B02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34343" y="5210013"/>
            <a:ext cx="914400" cy="914400"/>
          </a:xfrm>
          <a:prstGeom prst="rect">
            <a:avLst/>
          </a:prstGeom>
        </p:spPr>
      </p:pic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8596F102-9910-45D0-AE6F-F7614F2571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1292" y="3314303"/>
            <a:ext cx="914400" cy="914400"/>
          </a:xfrm>
          <a:prstGeom prst="rect">
            <a:avLst/>
          </a:prstGeom>
        </p:spPr>
      </p:pic>
      <p:pic>
        <p:nvPicPr>
          <p:cNvPr id="8" name="Graphic 7" descr="Gauge">
            <a:extLst>
              <a:ext uri="{FF2B5EF4-FFF2-40B4-BE49-F238E27FC236}">
                <a16:creationId xmlns:a16="http://schemas.microsoft.com/office/drawing/2014/main" id="{142A9A6A-1666-49DD-B3F4-5331B54BCF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3381" y="2477518"/>
            <a:ext cx="914400" cy="914400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C67E0671-14CC-4316-B43A-0D7E793887F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5940" y="327798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C63FC-D139-458A-8470-5C045F70E14C}"/>
              </a:ext>
            </a:extLst>
          </p:cNvPr>
          <p:cNvSpPr txBox="1"/>
          <p:nvPr/>
        </p:nvSpPr>
        <p:spPr>
          <a:xfrm>
            <a:off x="6224429" y="4119608"/>
            <a:ext cx="175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API Gateway</a:t>
            </a:r>
          </a:p>
        </p:txBody>
      </p:sp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3A2F53EE-0FF1-4DB1-B49F-95520F8733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9139" y="1484455"/>
            <a:ext cx="684691" cy="68469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D2F24F-C367-4B8B-81DB-D51DBAD29BD6}"/>
              </a:ext>
            </a:extLst>
          </p:cNvPr>
          <p:cNvCxnSpPr>
            <a:cxnSpLocks/>
          </p:cNvCxnSpPr>
          <p:nvPr/>
        </p:nvCxnSpPr>
        <p:spPr>
          <a:xfrm flipV="1">
            <a:off x="7877173" y="2147875"/>
            <a:ext cx="14311" cy="69271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AE945A-D9DA-4A6E-88D7-3751EAF6B000}"/>
              </a:ext>
            </a:extLst>
          </p:cNvPr>
          <p:cNvCxnSpPr>
            <a:cxnSpLocks/>
          </p:cNvCxnSpPr>
          <p:nvPr/>
        </p:nvCxnSpPr>
        <p:spPr>
          <a:xfrm flipH="1">
            <a:off x="1271221" y="2396754"/>
            <a:ext cx="767395" cy="95381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iPhone image with health application data displayed">
            <a:extLst>
              <a:ext uri="{FF2B5EF4-FFF2-40B4-BE49-F238E27FC236}">
                <a16:creationId xmlns:a16="http://schemas.microsoft.com/office/drawing/2014/main" id="{C8B4FE11-E67F-422D-96DE-0B8A8A8924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r="-1" b="8819"/>
          <a:stretch/>
        </p:blipFill>
        <p:spPr>
          <a:xfrm>
            <a:off x="3072460" y="3856369"/>
            <a:ext cx="732061" cy="1083027"/>
          </a:xfrm>
          <a:prstGeom prst="rect">
            <a:avLst/>
          </a:prstGeom>
          <a:effectLst/>
        </p:spPr>
      </p:pic>
      <p:pic>
        <p:nvPicPr>
          <p:cNvPr id="41" name="Graphic 40" descr="Man">
            <a:extLst>
              <a:ext uri="{FF2B5EF4-FFF2-40B4-BE49-F238E27FC236}">
                <a16:creationId xmlns:a16="http://schemas.microsoft.com/office/drawing/2014/main" id="{5CE77899-5EF5-47A7-9EC7-FEA568082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296" y="3421602"/>
            <a:ext cx="914400" cy="914400"/>
          </a:xfrm>
          <a:prstGeom prst="rect">
            <a:avLst/>
          </a:prstGeom>
        </p:spPr>
      </p:pic>
      <p:pic>
        <p:nvPicPr>
          <p:cNvPr id="42" name="Graphic 41" descr="Woman">
            <a:extLst>
              <a:ext uri="{FF2B5EF4-FFF2-40B4-BE49-F238E27FC236}">
                <a16:creationId xmlns:a16="http://schemas.microsoft.com/office/drawing/2014/main" id="{D51A86ED-8B53-42EB-8363-6206C73722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96" y="3571602"/>
            <a:ext cx="914400" cy="9144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E12B73-F4E9-456E-9A02-CBF193EA5B4B}"/>
              </a:ext>
            </a:extLst>
          </p:cNvPr>
          <p:cNvCxnSpPr>
            <a:cxnSpLocks/>
          </p:cNvCxnSpPr>
          <p:nvPr/>
        </p:nvCxnSpPr>
        <p:spPr>
          <a:xfrm flipH="1">
            <a:off x="3703900" y="4336002"/>
            <a:ext cx="2161444" cy="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1FE3DB-3856-4CD8-AEF0-5A9DC7E645CF}"/>
              </a:ext>
            </a:extLst>
          </p:cNvPr>
          <p:cNvCxnSpPr>
            <a:cxnSpLocks/>
          </p:cNvCxnSpPr>
          <p:nvPr/>
        </p:nvCxnSpPr>
        <p:spPr>
          <a:xfrm flipH="1" flipV="1">
            <a:off x="1353630" y="3936304"/>
            <a:ext cx="1795877" cy="126634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Telephone">
            <a:extLst>
              <a:ext uri="{FF2B5EF4-FFF2-40B4-BE49-F238E27FC236}">
                <a16:creationId xmlns:a16="http://schemas.microsoft.com/office/drawing/2014/main" id="{94709A5C-B6D2-4E25-80EB-CF520DA5A0C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68926" y="5216424"/>
            <a:ext cx="914400" cy="91440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536BA5-2940-4FE8-96C4-591D3A76DB45}"/>
              </a:ext>
            </a:extLst>
          </p:cNvPr>
          <p:cNvCxnSpPr>
            <a:cxnSpLocks/>
          </p:cNvCxnSpPr>
          <p:nvPr/>
        </p:nvCxnSpPr>
        <p:spPr>
          <a:xfrm flipH="1" flipV="1">
            <a:off x="1152881" y="4514849"/>
            <a:ext cx="2076857" cy="1197257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33D6CB-7C08-40E1-9281-DDFCFDD50258}"/>
              </a:ext>
            </a:extLst>
          </p:cNvPr>
          <p:cNvCxnSpPr>
            <a:cxnSpLocks/>
          </p:cNvCxnSpPr>
          <p:nvPr/>
        </p:nvCxnSpPr>
        <p:spPr>
          <a:xfrm flipH="1" flipV="1">
            <a:off x="3803046" y="5770263"/>
            <a:ext cx="6135366" cy="38630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4471E07-1D70-4AF7-8E32-94328412A1A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3733" y="4336002"/>
            <a:ext cx="1052214" cy="74040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D3B5222-08D7-410E-9BAE-D0B473DE73FF}"/>
              </a:ext>
            </a:extLst>
          </p:cNvPr>
          <p:cNvCxnSpPr>
            <a:cxnSpLocks/>
          </p:cNvCxnSpPr>
          <p:nvPr/>
        </p:nvCxnSpPr>
        <p:spPr>
          <a:xfrm flipH="1" flipV="1">
            <a:off x="1353630" y="4185609"/>
            <a:ext cx="975089" cy="373609"/>
          </a:xfrm>
          <a:prstGeom prst="line">
            <a:avLst/>
          </a:prstGeom>
          <a:ln>
            <a:solidFill>
              <a:srgbClr val="1F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 descr="Document">
            <a:extLst>
              <a:ext uri="{FF2B5EF4-FFF2-40B4-BE49-F238E27FC236}">
                <a16:creationId xmlns:a16="http://schemas.microsoft.com/office/drawing/2014/main" id="{7DB84D07-A0E9-4CD6-9430-012A26AB1E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77173" y="1396929"/>
            <a:ext cx="684691" cy="684691"/>
          </a:xfrm>
          <a:prstGeom prst="rect">
            <a:avLst/>
          </a:prstGeom>
        </p:spPr>
      </p:pic>
      <p:pic>
        <p:nvPicPr>
          <p:cNvPr id="73" name="Graphic 72" descr="Document">
            <a:extLst>
              <a:ext uri="{FF2B5EF4-FFF2-40B4-BE49-F238E27FC236}">
                <a16:creationId xmlns:a16="http://schemas.microsoft.com/office/drawing/2014/main" id="{A1D10DBB-521D-4D72-83CB-8E74C9A4C6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70596" y="1766474"/>
            <a:ext cx="684691" cy="684691"/>
          </a:xfrm>
          <a:prstGeom prst="rect">
            <a:avLst/>
          </a:prstGeom>
        </p:spPr>
      </p:pic>
      <p:pic>
        <p:nvPicPr>
          <p:cNvPr id="66" name="Graphic 65" descr="Laptop">
            <a:extLst>
              <a:ext uri="{FF2B5EF4-FFF2-40B4-BE49-F238E27FC236}">
                <a16:creationId xmlns:a16="http://schemas.microsoft.com/office/drawing/2014/main" id="{F2A449E8-29C2-4D35-8285-30CF6EA3507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10219" y="2477518"/>
            <a:ext cx="726136" cy="726136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ADF6E512-D21D-492D-895C-9E317E9D7F3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422455" y="1303337"/>
            <a:ext cx="914400" cy="914400"/>
          </a:xfrm>
          <a:prstGeom prst="rect">
            <a:avLst/>
          </a:prstGeom>
        </p:spPr>
      </p:pic>
      <p:pic>
        <p:nvPicPr>
          <p:cNvPr id="81" name="Graphic 80" descr="Laptop">
            <a:extLst>
              <a:ext uri="{FF2B5EF4-FFF2-40B4-BE49-F238E27FC236}">
                <a16:creationId xmlns:a16="http://schemas.microsoft.com/office/drawing/2014/main" id="{383EEDEF-8651-4292-9DFD-74C7179A50D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71223" y="5059684"/>
            <a:ext cx="726136" cy="726136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0C4FC65-E68F-4F53-A2E7-ECA7C743F000}"/>
              </a:ext>
            </a:extLst>
          </p:cNvPr>
          <p:cNvCxnSpPr>
            <a:cxnSpLocks/>
          </p:cNvCxnSpPr>
          <p:nvPr/>
        </p:nvCxnSpPr>
        <p:spPr>
          <a:xfrm flipV="1">
            <a:off x="6165932" y="2110471"/>
            <a:ext cx="0" cy="8605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44F1B52C-B47E-4095-AECB-31B99F332A6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1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B5BB-E17B-42BB-A48C-1D69DDA0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FA2C9-365D-44B9-9D02-4BA4BF602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37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BDCFABB-9269-45E8-ADF6-85B14A40538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3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7F00D90-F0E3-4021-9B69-356CEE185F1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7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6ECB54F8-6E20-42B0-86BF-1E49A99DBC7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7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0A575E98-4B2D-48B7-91B6-DEDF38C619F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0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EEFB8-9CBD-4D0D-BE72-1FD817EB29FD}"/>
              </a:ext>
            </a:extLst>
          </p:cNvPr>
          <p:cNvSpPr txBox="1"/>
          <p:nvPr/>
        </p:nvSpPr>
        <p:spPr>
          <a:xfrm>
            <a:off x="3975119" y="4455120"/>
            <a:ext cx="140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Facilities API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1C8F0-A980-4F6D-ADEE-01D8DB18596B}"/>
              </a:ext>
            </a:extLst>
          </p:cNvPr>
          <p:cNvSpPr txBox="1"/>
          <p:nvPr/>
        </p:nvSpPr>
        <p:spPr>
          <a:xfrm>
            <a:off x="4128950" y="310880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2CBB73D-F2D6-478C-A553-D25CF7B4DB84}"/>
              </a:ext>
            </a:extLst>
          </p:cNvPr>
          <p:cNvSpPr/>
          <p:nvPr/>
        </p:nvSpPr>
        <p:spPr>
          <a:xfrm>
            <a:off x="3899521" y="4479311"/>
            <a:ext cx="184084" cy="204188"/>
          </a:xfrm>
          <a:prstGeom prst="triangle">
            <a:avLst>
              <a:gd name="adj" fmla="val 467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7F98CD-A802-49DA-84DB-FF6A86E3627F}"/>
              </a:ext>
            </a:extLst>
          </p:cNvPr>
          <p:cNvCxnSpPr>
            <a:cxnSpLocks/>
            <a:stCxn id="123" idx="6"/>
            <a:endCxn id="72" idx="6"/>
          </p:cNvCxnSpPr>
          <p:nvPr/>
        </p:nvCxnSpPr>
        <p:spPr>
          <a:xfrm>
            <a:off x="2652875" y="3624451"/>
            <a:ext cx="1922544" cy="5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5653B-C5A2-4A42-932F-5E1910FF724E}"/>
              </a:ext>
            </a:extLst>
          </p:cNvPr>
          <p:cNvGrpSpPr/>
          <p:nvPr/>
        </p:nvGrpSpPr>
        <p:grpSpPr>
          <a:xfrm>
            <a:off x="4275740" y="3293171"/>
            <a:ext cx="737789" cy="1139509"/>
            <a:chOff x="4003056" y="3255843"/>
            <a:chExt cx="737789" cy="1139509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83A266B7-5FE4-4421-B613-7235A74F3E1E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AB2D0BD-ED1F-4802-97E1-8C21BF64311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148E58AC-410C-4244-8018-A1F6C82ED546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1816DC4F-386D-4C5A-9FDB-9687130C0BC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C660-D274-4098-82E8-1C5F7662D4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91D71F-AC4D-4493-B5A4-F29150E12013}"/>
              </a:ext>
            </a:extLst>
          </p:cNvPr>
          <p:cNvCxnSpPr>
            <a:cxnSpLocks/>
          </p:cNvCxnSpPr>
          <p:nvPr/>
        </p:nvCxnSpPr>
        <p:spPr>
          <a:xfrm>
            <a:off x="3910424" y="4707689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70E89F28-F95E-4EAB-9AD6-3CCBF0F71D0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2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8C8FF7-B96D-4F13-B1DE-BA0EB2E5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89107A-5210-4491-8A0B-E67CD56C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APIs?</a:t>
            </a:r>
          </a:p>
          <a:p>
            <a:r>
              <a:rPr lang="en-US" dirty="0"/>
              <a:t>What have we done?</a:t>
            </a:r>
          </a:p>
          <a:p>
            <a:r>
              <a:rPr lang="en-US" dirty="0"/>
              <a:t>What will we do? </a:t>
            </a:r>
          </a:p>
          <a:p>
            <a:r>
              <a:rPr lang="en-US" dirty="0"/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424796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EEFB8-9CBD-4D0D-BE72-1FD817EB29FD}"/>
              </a:ext>
            </a:extLst>
          </p:cNvPr>
          <p:cNvSpPr txBox="1"/>
          <p:nvPr/>
        </p:nvSpPr>
        <p:spPr>
          <a:xfrm>
            <a:off x="3975119" y="4455120"/>
            <a:ext cx="140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Facilities API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DC575-9C42-4345-9178-7D3FB3D9BFB0}"/>
              </a:ext>
            </a:extLst>
          </p:cNvPr>
          <p:cNvSpPr txBox="1"/>
          <p:nvPr/>
        </p:nvSpPr>
        <p:spPr>
          <a:xfrm>
            <a:off x="3710464" y="1994287"/>
            <a:ext cx="362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self-signup developer registration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1C8F0-A980-4F6D-ADEE-01D8DB18596B}"/>
              </a:ext>
            </a:extLst>
          </p:cNvPr>
          <p:cNvSpPr txBox="1"/>
          <p:nvPr/>
        </p:nvSpPr>
        <p:spPr>
          <a:xfrm>
            <a:off x="4128950" y="310880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8DF1D-185A-4429-8CCA-23AD5052ACEC}"/>
              </a:ext>
            </a:extLst>
          </p:cNvPr>
          <p:cNvSpPr txBox="1"/>
          <p:nvPr/>
        </p:nvSpPr>
        <p:spPr>
          <a:xfrm>
            <a:off x="5566555" y="384141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 - 2018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2CBB73D-F2D6-478C-A553-D25CF7B4DB84}"/>
              </a:ext>
            </a:extLst>
          </p:cNvPr>
          <p:cNvSpPr/>
          <p:nvPr/>
        </p:nvSpPr>
        <p:spPr>
          <a:xfrm>
            <a:off x="3899521" y="4479311"/>
            <a:ext cx="184084" cy="204188"/>
          </a:xfrm>
          <a:prstGeom prst="triangle">
            <a:avLst>
              <a:gd name="adj" fmla="val 467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7F98CD-A802-49DA-84DB-FF6A86E3627F}"/>
              </a:ext>
            </a:extLst>
          </p:cNvPr>
          <p:cNvCxnSpPr>
            <a:cxnSpLocks/>
            <a:stCxn id="123" idx="6"/>
            <a:endCxn id="72" idx="6"/>
          </p:cNvCxnSpPr>
          <p:nvPr/>
        </p:nvCxnSpPr>
        <p:spPr>
          <a:xfrm>
            <a:off x="2652875" y="3624451"/>
            <a:ext cx="1922544" cy="5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5653B-C5A2-4A42-932F-5E1910FF724E}"/>
              </a:ext>
            </a:extLst>
          </p:cNvPr>
          <p:cNvGrpSpPr/>
          <p:nvPr/>
        </p:nvGrpSpPr>
        <p:grpSpPr>
          <a:xfrm>
            <a:off x="4275740" y="3293171"/>
            <a:ext cx="737789" cy="1139509"/>
            <a:chOff x="4003056" y="3255843"/>
            <a:chExt cx="737789" cy="1139509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83A266B7-5FE4-4421-B613-7235A74F3E1E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AB2D0BD-ED1F-4802-97E1-8C21BF64311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148E58AC-410C-4244-8018-A1F6C82ED546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1816DC4F-386D-4C5A-9FDB-9687130C0BC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C660-D274-4098-82E8-1C5F7662D4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91D71F-AC4D-4493-B5A4-F29150E12013}"/>
              </a:ext>
            </a:extLst>
          </p:cNvPr>
          <p:cNvCxnSpPr>
            <a:cxnSpLocks/>
          </p:cNvCxnSpPr>
          <p:nvPr/>
        </p:nvCxnSpPr>
        <p:spPr>
          <a:xfrm>
            <a:off x="3910424" y="4707689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F6391A-53DD-44FB-BDE8-56407BBE4B98}"/>
              </a:ext>
            </a:extLst>
          </p:cNvPr>
          <p:cNvGrpSpPr/>
          <p:nvPr/>
        </p:nvGrpSpPr>
        <p:grpSpPr>
          <a:xfrm rot="10800000">
            <a:off x="5782695" y="2316066"/>
            <a:ext cx="737789" cy="1656120"/>
            <a:chOff x="4003056" y="3255843"/>
            <a:chExt cx="737789" cy="1656120"/>
          </a:xfrm>
        </p:grpSpPr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72BC598E-95D6-48E2-8E74-CC4DF72F4469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575DE2C-C6BD-4BB0-A9E1-6B7342BE7217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C1C02FF9-80DF-4D03-AB8A-03D583D2E5B7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8" name="Circle: Hollow 137">
              <a:extLst>
                <a:ext uri="{FF2B5EF4-FFF2-40B4-BE49-F238E27FC236}">
                  <a16:creationId xmlns:a16="http://schemas.microsoft.com/office/drawing/2014/main" id="{FBD3E5A8-62D4-409C-A917-F9609599B54B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E723513-4716-4510-91D8-23730C0454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B83BF5-5867-425B-A43B-16E39A0D055E}"/>
              </a:ext>
            </a:extLst>
          </p:cNvPr>
          <p:cNvCxnSpPr>
            <a:cxnSpLocks/>
          </p:cNvCxnSpPr>
          <p:nvPr/>
        </p:nvCxnSpPr>
        <p:spPr>
          <a:xfrm>
            <a:off x="4005080" y="2004170"/>
            <a:ext cx="2889926" cy="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B1B98-2C4F-4033-B0A7-29DE8D92F366}"/>
              </a:ext>
            </a:extLst>
          </p:cNvPr>
          <p:cNvCxnSpPr>
            <a:cxnSpLocks/>
            <a:stCxn id="72" idx="2"/>
            <a:endCxn id="136" idx="2"/>
          </p:cNvCxnSpPr>
          <p:nvPr/>
        </p:nvCxnSpPr>
        <p:spPr>
          <a:xfrm>
            <a:off x="4717024" y="3630174"/>
            <a:ext cx="1362176" cy="5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B623D52B-3E8B-4A4E-ABF7-9C3C0C28388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8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CBD1-6C02-4FC8-915B-355298EF57DC}"/>
              </a:ext>
            </a:extLst>
          </p:cNvPr>
          <p:cNvSpPr txBox="1"/>
          <p:nvPr/>
        </p:nvSpPr>
        <p:spPr>
          <a:xfrm>
            <a:off x="5872912" y="4889927"/>
            <a:ext cx="22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Veteran-Verification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EEFB8-9CBD-4D0D-BE72-1FD817EB29FD}"/>
              </a:ext>
            </a:extLst>
          </p:cNvPr>
          <p:cNvSpPr txBox="1"/>
          <p:nvPr/>
        </p:nvSpPr>
        <p:spPr>
          <a:xfrm>
            <a:off x="3975119" y="4455120"/>
            <a:ext cx="140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Facilities API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DC575-9C42-4345-9178-7D3FB3D9BFB0}"/>
              </a:ext>
            </a:extLst>
          </p:cNvPr>
          <p:cNvSpPr txBox="1"/>
          <p:nvPr/>
        </p:nvSpPr>
        <p:spPr>
          <a:xfrm>
            <a:off x="3710464" y="1994287"/>
            <a:ext cx="362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self-signup developer registration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C4AF12-5276-4B2C-94D8-895ED7783F7A}"/>
              </a:ext>
            </a:extLst>
          </p:cNvPr>
          <p:cNvSpPr txBox="1"/>
          <p:nvPr/>
        </p:nvSpPr>
        <p:spPr>
          <a:xfrm>
            <a:off x="6259274" y="315120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Nov - 2018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1C8F0-A980-4F6D-ADEE-01D8DB18596B}"/>
              </a:ext>
            </a:extLst>
          </p:cNvPr>
          <p:cNvSpPr txBox="1"/>
          <p:nvPr/>
        </p:nvSpPr>
        <p:spPr>
          <a:xfrm>
            <a:off x="4128950" y="310880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8DF1D-185A-4429-8CCA-23AD5052ACEC}"/>
              </a:ext>
            </a:extLst>
          </p:cNvPr>
          <p:cNvSpPr txBox="1"/>
          <p:nvPr/>
        </p:nvSpPr>
        <p:spPr>
          <a:xfrm>
            <a:off x="5566555" y="384141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 - 2018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97CBFC8F-4DAE-4923-9845-AE97D46A2F5D}"/>
              </a:ext>
            </a:extLst>
          </p:cNvPr>
          <p:cNvSpPr/>
          <p:nvPr/>
        </p:nvSpPr>
        <p:spPr>
          <a:xfrm>
            <a:off x="5742271" y="4904909"/>
            <a:ext cx="261281" cy="292795"/>
          </a:xfrm>
          <a:prstGeom prst="mathPlus">
            <a:avLst/>
          </a:prstGeom>
          <a:solidFill>
            <a:srgbClr val="8CB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2CBB73D-F2D6-478C-A553-D25CF7B4DB84}"/>
              </a:ext>
            </a:extLst>
          </p:cNvPr>
          <p:cNvSpPr/>
          <p:nvPr/>
        </p:nvSpPr>
        <p:spPr>
          <a:xfrm>
            <a:off x="3899521" y="4479311"/>
            <a:ext cx="184084" cy="204188"/>
          </a:xfrm>
          <a:prstGeom prst="triangle">
            <a:avLst>
              <a:gd name="adj" fmla="val 467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7F98CD-A802-49DA-84DB-FF6A86E3627F}"/>
              </a:ext>
            </a:extLst>
          </p:cNvPr>
          <p:cNvCxnSpPr>
            <a:cxnSpLocks/>
            <a:stCxn id="123" idx="6"/>
            <a:endCxn id="72" idx="6"/>
          </p:cNvCxnSpPr>
          <p:nvPr/>
        </p:nvCxnSpPr>
        <p:spPr>
          <a:xfrm>
            <a:off x="2652875" y="3624451"/>
            <a:ext cx="1922544" cy="5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5653B-C5A2-4A42-932F-5E1910FF724E}"/>
              </a:ext>
            </a:extLst>
          </p:cNvPr>
          <p:cNvGrpSpPr/>
          <p:nvPr/>
        </p:nvGrpSpPr>
        <p:grpSpPr>
          <a:xfrm>
            <a:off x="4275740" y="3293171"/>
            <a:ext cx="737789" cy="1139509"/>
            <a:chOff x="4003056" y="3255843"/>
            <a:chExt cx="737789" cy="1139509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83A266B7-5FE4-4421-B613-7235A74F3E1E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AB2D0BD-ED1F-4802-97E1-8C21BF64311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148E58AC-410C-4244-8018-A1F6C82ED546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1816DC4F-386D-4C5A-9FDB-9687130C0BC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C660-D274-4098-82E8-1C5F7662D4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91D71F-AC4D-4493-B5A4-F29150E12013}"/>
              </a:ext>
            </a:extLst>
          </p:cNvPr>
          <p:cNvCxnSpPr>
            <a:cxnSpLocks/>
          </p:cNvCxnSpPr>
          <p:nvPr/>
        </p:nvCxnSpPr>
        <p:spPr>
          <a:xfrm>
            <a:off x="3910424" y="4707689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F6391A-53DD-44FB-BDE8-56407BBE4B98}"/>
              </a:ext>
            </a:extLst>
          </p:cNvPr>
          <p:cNvGrpSpPr/>
          <p:nvPr/>
        </p:nvGrpSpPr>
        <p:grpSpPr>
          <a:xfrm rot="10800000">
            <a:off x="5782695" y="2316066"/>
            <a:ext cx="737789" cy="1656120"/>
            <a:chOff x="4003056" y="3255843"/>
            <a:chExt cx="737789" cy="1656120"/>
          </a:xfrm>
        </p:grpSpPr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72BC598E-95D6-48E2-8E74-CC4DF72F4469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575DE2C-C6BD-4BB0-A9E1-6B7342BE7217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C1C02FF9-80DF-4D03-AB8A-03D583D2E5B7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8" name="Circle: Hollow 137">
              <a:extLst>
                <a:ext uri="{FF2B5EF4-FFF2-40B4-BE49-F238E27FC236}">
                  <a16:creationId xmlns:a16="http://schemas.microsoft.com/office/drawing/2014/main" id="{FBD3E5A8-62D4-409C-A917-F9609599B54B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E723513-4716-4510-91D8-23730C0454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B83BF5-5867-425B-A43B-16E39A0D055E}"/>
              </a:ext>
            </a:extLst>
          </p:cNvPr>
          <p:cNvCxnSpPr>
            <a:cxnSpLocks/>
          </p:cNvCxnSpPr>
          <p:nvPr/>
        </p:nvCxnSpPr>
        <p:spPr>
          <a:xfrm>
            <a:off x="4005080" y="2004170"/>
            <a:ext cx="2889926" cy="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B1B98-2C4F-4033-B0A7-29DE8D92F366}"/>
              </a:ext>
            </a:extLst>
          </p:cNvPr>
          <p:cNvCxnSpPr>
            <a:cxnSpLocks/>
            <a:stCxn id="72" idx="2"/>
            <a:endCxn id="136" idx="2"/>
          </p:cNvCxnSpPr>
          <p:nvPr/>
        </p:nvCxnSpPr>
        <p:spPr>
          <a:xfrm>
            <a:off x="4717024" y="3630174"/>
            <a:ext cx="1362176" cy="5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17C9E66-028A-4FAD-840C-445CE09C28F1}"/>
              </a:ext>
            </a:extLst>
          </p:cNvPr>
          <p:cNvCxnSpPr>
            <a:cxnSpLocks/>
            <a:endCxn id="155" idx="6"/>
          </p:cNvCxnSpPr>
          <p:nvPr/>
        </p:nvCxnSpPr>
        <p:spPr>
          <a:xfrm>
            <a:off x="6204900" y="3623269"/>
            <a:ext cx="561910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8F24A7-4430-41C0-9E83-F0B7B9A1B3B1}"/>
              </a:ext>
            </a:extLst>
          </p:cNvPr>
          <p:cNvGrpSpPr/>
          <p:nvPr/>
        </p:nvGrpSpPr>
        <p:grpSpPr>
          <a:xfrm>
            <a:off x="6467131" y="3287772"/>
            <a:ext cx="737789" cy="1589028"/>
            <a:chOff x="4003056" y="3255843"/>
            <a:chExt cx="737789" cy="1589028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0A308D08-9441-4BD2-8854-CB5BF09EFE7C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8E11976-942F-4074-80E5-87202131EA45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6" name="Circle: Hollow 155">
              <a:extLst>
                <a:ext uri="{FF2B5EF4-FFF2-40B4-BE49-F238E27FC236}">
                  <a16:creationId xmlns:a16="http://schemas.microsoft.com/office/drawing/2014/main" id="{4BC32CD5-17B1-428D-8E9F-0249B004AF8B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57" name="Circle: Hollow 156">
              <a:extLst>
                <a:ext uri="{FF2B5EF4-FFF2-40B4-BE49-F238E27FC236}">
                  <a16:creationId xmlns:a16="http://schemas.microsoft.com/office/drawing/2014/main" id="{A6067E2E-CF4B-47E8-882D-D8BFD15FB8A9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B021299-C4BA-4D87-A69F-602E58459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773" y="3596349"/>
              <a:ext cx="1" cy="124852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5077B1-0EAA-450E-AA62-8FB4B91889B1}"/>
              </a:ext>
            </a:extLst>
          </p:cNvPr>
          <p:cNvCxnSpPr>
            <a:cxnSpLocks/>
          </p:cNvCxnSpPr>
          <p:nvPr/>
        </p:nvCxnSpPr>
        <p:spPr>
          <a:xfrm flipV="1">
            <a:off x="5782695" y="5180735"/>
            <a:ext cx="2226307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sp>
        <p:nvSpPr>
          <p:cNvPr id="69" name="Slide Number Placeholder 4">
            <a:extLst>
              <a:ext uri="{FF2B5EF4-FFF2-40B4-BE49-F238E27FC236}">
                <a16:creationId xmlns:a16="http://schemas.microsoft.com/office/drawing/2014/main" id="{54A58C02-227A-4A8E-841E-EC2692F3F2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1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BA69C-12CE-4475-917A-07C84C0271F6}"/>
              </a:ext>
            </a:extLst>
          </p:cNvPr>
          <p:cNvSpPr txBox="1"/>
          <p:nvPr/>
        </p:nvSpPr>
        <p:spPr>
          <a:xfrm>
            <a:off x="7068133" y="1415906"/>
            <a:ext cx="139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Health API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CBD1-6C02-4FC8-915B-355298EF57DC}"/>
              </a:ext>
            </a:extLst>
          </p:cNvPr>
          <p:cNvSpPr txBox="1"/>
          <p:nvPr/>
        </p:nvSpPr>
        <p:spPr>
          <a:xfrm>
            <a:off x="5872912" y="4889927"/>
            <a:ext cx="22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Veteran-Verification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EEFB8-9CBD-4D0D-BE72-1FD817EB29FD}"/>
              </a:ext>
            </a:extLst>
          </p:cNvPr>
          <p:cNvSpPr txBox="1"/>
          <p:nvPr/>
        </p:nvSpPr>
        <p:spPr>
          <a:xfrm>
            <a:off x="3975119" y="4455120"/>
            <a:ext cx="140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Facilities API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DC575-9C42-4345-9178-7D3FB3D9BFB0}"/>
              </a:ext>
            </a:extLst>
          </p:cNvPr>
          <p:cNvSpPr txBox="1"/>
          <p:nvPr/>
        </p:nvSpPr>
        <p:spPr>
          <a:xfrm>
            <a:off x="3710464" y="1994287"/>
            <a:ext cx="362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self-signup developer registration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8810C-5D71-490E-8414-A02AC51DC87A}"/>
              </a:ext>
            </a:extLst>
          </p:cNvPr>
          <p:cNvSpPr txBox="1"/>
          <p:nvPr/>
        </p:nvSpPr>
        <p:spPr>
          <a:xfrm>
            <a:off x="7189563" y="3805245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 - 2018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C4AF12-5276-4B2C-94D8-895ED7783F7A}"/>
              </a:ext>
            </a:extLst>
          </p:cNvPr>
          <p:cNvSpPr txBox="1"/>
          <p:nvPr/>
        </p:nvSpPr>
        <p:spPr>
          <a:xfrm>
            <a:off x="6259274" y="315120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Nov - 2018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1C8F0-A980-4F6D-ADEE-01D8DB18596B}"/>
              </a:ext>
            </a:extLst>
          </p:cNvPr>
          <p:cNvSpPr txBox="1"/>
          <p:nvPr/>
        </p:nvSpPr>
        <p:spPr>
          <a:xfrm>
            <a:off x="4128950" y="310880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8DF1D-185A-4429-8CCA-23AD5052ACEC}"/>
              </a:ext>
            </a:extLst>
          </p:cNvPr>
          <p:cNvSpPr txBox="1"/>
          <p:nvPr/>
        </p:nvSpPr>
        <p:spPr>
          <a:xfrm>
            <a:off x="5566555" y="384141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 - 2018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97CBFC8F-4DAE-4923-9845-AE97D46A2F5D}"/>
              </a:ext>
            </a:extLst>
          </p:cNvPr>
          <p:cNvSpPr/>
          <p:nvPr/>
        </p:nvSpPr>
        <p:spPr>
          <a:xfrm>
            <a:off x="5742271" y="4904909"/>
            <a:ext cx="261281" cy="292795"/>
          </a:xfrm>
          <a:prstGeom prst="mathPlus">
            <a:avLst/>
          </a:prstGeom>
          <a:solidFill>
            <a:srgbClr val="8CB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2CBB73D-F2D6-478C-A553-D25CF7B4DB84}"/>
              </a:ext>
            </a:extLst>
          </p:cNvPr>
          <p:cNvSpPr/>
          <p:nvPr/>
        </p:nvSpPr>
        <p:spPr>
          <a:xfrm>
            <a:off x="3899521" y="4479311"/>
            <a:ext cx="184084" cy="204188"/>
          </a:xfrm>
          <a:prstGeom prst="triangle">
            <a:avLst>
              <a:gd name="adj" fmla="val 467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C1F02B33-618D-48C2-AC68-AC7971AF9FFC}"/>
              </a:ext>
            </a:extLst>
          </p:cNvPr>
          <p:cNvSpPr/>
          <p:nvPr/>
        </p:nvSpPr>
        <p:spPr>
          <a:xfrm>
            <a:off x="7027168" y="1513565"/>
            <a:ext cx="204868" cy="212041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7F98CD-A802-49DA-84DB-FF6A86E3627F}"/>
              </a:ext>
            </a:extLst>
          </p:cNvPr>
          <p:cNvCxnSpPr>
            <a:cxnSpLocks/>
            <a:stCxn id="123" idx="6"/>
            <a:endCxn id="72" idx="6"/>
          </p:cNvCxnSpPr>
          <p:nvPr/>
        </p:nvCxnSpPr>
        <p:spPr>
          <a:xfrm>
            <a:off x="2652875" y="3624451"/>
            <a:ext cx="1922544" cy="5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5653B-C5A2-4A42-932F-5E1910FF724E}"/>
              </a:ext>
            </a:extLst>
          </p:cNvPr>
          <p:cNvGrpSpPr/>
          <p:nvPr/>
        </p:nvGrpSpPr>
        <p:grpSpPr>
          <a:xfrm>
            <a:off x="4275740" y="3293171"/>
            <a:ext cx="737789" cy="1139509"/>
            <a:chOff x="4003056" y="3255843"/>
            <a:chExt cx="737789" cy="1139509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83A266B7-5FE4-4421-B613-7235A74F3E1E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AB2D0BD-ED1F-4802-97E1-8C21BF64311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148E58AC-410C-4244-8018-A1F6C82ED546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1816DC4F-386D-4C5A-9FDB-9687130C0BC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C660-D274-4098-82E8-1C5F7662D4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91D71F-AC4D-4493-B5A4-F29150E12013}"/>
              </a:ext>
            </a:extLst>
          </p:cNvPr>
          <p:cNvCxnSpPr>
            <a:cxnSpLocks/>
          </p:cNvCxnSpPr>
          <p:nvPr/>
        </p:nvCxnSpPr>
        <p:spPr>
          <a:xfrm>
            <a:off x="3910424" y="4707689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F6391A-53DD-44FB-BDE8-56407BBE4B98}"/>
              </a:ext>
            </a:extLst>
          </p:cNvPr>
          <p:cNvGrpSpPr/>
          <p:nvPr/>
        </p:nvGrpSpPr>
        <p:grpSpPr>
          <a:xfrm rot="10800000">
            <a:off x="5782695" y="2316066"/>
            <a:ext cx="737789" cy="1656120"/>
            <a:chOff x="4003056" y="3255843"/>
            <a:chExt cx="737789" cy="1656120"/>
          </a:xfrm>
        </p:grpSpPr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72BC598E-95D6-48E2-8E74-CC4DF72F4469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575DE2C-C6BD-4BB0-A9E1-6B7342BE7217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C1C02FF9-80DF-4D03-AB8A-03D583D2E5B7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8" name="Circle: Hollow 137">
              <a:extLst>
                <a:ext uri="{FF2B5EF4-FFF2-40B4-BE49-F238E27FC236}">
                  <a16:creationId xmlns:a16="http://schemas.microsoft.com/office/drawing/2014/main" id="{FBD3E5A8-62D4-409C-A917-F9609599B54B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E723513-4716-4510-91D8-23730C0454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B83BF5-5867-425B-A43B-16E39A0D055E}"/>
              </a:ext>
            </a:extLst>
          </p:cNvPr>
          <p:cNvCxnSpPr>
            <a:cxnSpLocks/>
          </p:cNvCxnSpPr>
          <p:nvPr/>
        </p:nvCxnSpPr>
        <p:spPr>
          <a:xfrm>
            <a:off x="4005080" y="2004170"/>
            <a:ext cx="2889926" cy="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B1B98-2C4F-4033-B0A7-29DE8D92F366}"/>
              </a:ext>
            </a:extLst>
          </p:cNvPr>
          <p:cNvCxnSpPr>
            <a:cxnSpLocks/>
            <a:stCxn id="72" idx="2"/>
            <a:endCxn id="136" idx="2"/>
          </p:cNvCxnSpPr>
          <p:nvPr/>
        </p:nvCxnSpPr>
        <p:spPr>
          <a:xfrm>
            <a:off x="4717024" y="3630174"/>
            <a:ext cx="1362176" cy="5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17C9E66-028A-4FAD-840C-445CE09C28F1}"/>
              </a:ext>
            </a:extLst>
          </p:cNvPr>
          <p:cNvCxnSpPr>
            <a:cxnSpLocks/>
            <a:endCxn id="155" idx="6"/>
          </p:cNvCxnSpPr>
          <p:nvPr/>
        </p:nvCxnSpPr>
        <p:spPr>
          <a:xfrm>
            <a:off x="6204900" y="3623269"/>
            <a:ext cx="561910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8F24A7-4430-41C0-9E83-F0B7B9A1B3B1}"/>
              </a:ext>
            </a:extLst>
          </p:cNvPr>
          <p:cNvGrpSpPr/>
          <p:nvPr/>
        </p:nvGrpSpPr>
        <p:grpSpPr>
          <a:xfrm>
            <a:off x="6467131" y="3287772"/>
            <a:ext cx="737789" cy="1589028"/>
            <a:chOff x="4003056" y="3255843"/>
            <a:chExt cx="737789" cy="1589028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0A308D08-9441-4BD2-8854-CB5BF09EFE7C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8E11976-942F-4074-80E5-87202131EA45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6" name="Circle: Hollow 155">
              <a:extLst>
                <a:ext uri="{FF2B5EF4-FFF2-40B4-BE49-F238E27FC236}">
                  <a16:creationId xmlns:a16="http://schemas.microsoft.com/office/drawing/2014/main" id="{4BC32CD5-17B1-428D-8E9F-0249B004AF8B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57" name="Circle: Hollow 156">
              <a:extLst>
                <a:ext uri="{FF2B5EF4-FFF2-40B4-BE49-F238E27FC236}">
                  <a16:creationId xmlns:a16="http://schemas.microsoft.com/office/drawing/2014/main" id="{A6067E2E-CF4B-47E8-882D-D8BFD15FB8A9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B021299-C4BA-4D87-A69F-602E58459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773" y="3596349"/>
              <a:ext cx="1" cy="124852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5077B1-0EAA-450E-AA62-8FB4B91889B1}"/>
              </a:ext>
            </a:extLst>
          </p:cNvPr>
          <p:cNvCxnSpPr>
            <a:cxnSpLocks/>
          </p:cNvCxnSpPr>
          <p:nvPr/>
        </p:nvCxnSpPr>
        <p:spPr>
          <a:xfrm flipV="1">
            <a:off x="5782695" y="5180735"/>
            <a:ext cx="2226307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88B7202-5E25-469D-91F6-1CBCC057961A}"/>
              </a:ext>
            </a:extLst>
          </p:cNvPr>
          <p:cNvCxnSpPr>
            <a:cxnSpLocks/>
            <a:stCxn id="155" idx="2"/>
          </p:cNvCxnSpPr>
          <p:nvPr/>
        </p:nvCxnSpPr>
        <p:spPr>
          <a:xfrm flipV="1">
            <a:off x="6908415" y="3623269"/>
            <a:ext cx="820551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75AA32-024A-4A90-B5AC-5ECDEDA93E50}"/>
              </a:ext>
            </a:extLst>
          </p:cNvPr>
          <p:cNvGrpSpPr/>
          <p:nvPr/>
        </p:nvGrpSpPr>
        <p:grpSpPr>
          <a:xfrm rot="10800000">
            <a:off x="7394431" y="1723683"/>
            <a:ext cx="737789" cy="2237771"/>
            <a:chOff x="4003056" y="3255843"/>
            <a:chExt cx="737789" cy="2237771"/>
          </a:xfrm>
        </p:grpSpPr>
        <p:sp>
          <p:nvSpPr>
            <p:cNvPr id="167" name="Arc 166">
              <a:extLst>
                <a:ext uri="{FF2B5EF4-FFF2-40B4-BE49-F238E27FC236}">
                  <a16:creationId xmlns:a16="http://schemas.microsoft.com/office/drawing/2014/main" id="{F98D7751-FA97-42CF-B348-FA35E2C83DC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E98B322-47B3-42E9-AA83-D491DF27730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69" name="Circle: Hollow 168">
              <a:extLst>
                <a:ext uri="{FF2B5EF4-FFF2-40B4-BE49-F238E27FC236}">
                  <a16:creationId xmlns:a16="http://schemas.microsoft.com/office/drawing/2014/main" id="{65F40290-5A5C-4BA1-8B5E-3A8D85446190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70" name="Circle: Hollow 169">
              <a:extLst>
                <a:ext uri="{FF2B5EF4-FFF2-40B4-BE49-F238E27FC236}">
                  <a16:creationId xmlns:a16="http://schemas.microsoft.com/office/drawing/2014/main" id="{E86CB773-70E7-49A8-92C4-C8CC2F940A3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D7167BB-CC03-46AA-9DE9-ECFA1AA04096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rot="10800000" flipV="1">
              <a:off x="4367479" y="3596346"/>
              <a:ext cx="1294" cy="1897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2DEAAB4-F17B-452B-9A53-334434848DA1}"/>
              </a:ext>
            </a:extLst>
          </p:cNvPr>
          <p:cNvCxnSpPr>
            <a:cxnSpLocks/>
          </p:cNvCxnSpPr>
          <p:nvPr/>
        </p:nvCxnSpPr>
        <p:spPr>
          <a:xfrm>
            <a:off x="7093115" y="1466880"/>
            <a:ext cx="1221445" cy="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C26BC-EA0F-477C-935F-09800280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15" y="192522"/>
            <a:ext cx="1218757" cy="1204531"/>
          </a:xfrm>
          <a:prstGeom prst="rect">
            <a:avLst/>
          </a:prstGeom>
        </p:spPr>
      </p:pic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FE131AA7-8E27-426F-B1AE-842E07BA3D6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BA69C-12CE-4475-917A-07C84C0271F6}"/>
              </a:ext>
            </a:extLst>
          </p:cNvPr>
          <p:cNvSpPr txBox="1"/>
          <p:nvPr/>
        </p:nvSpPr>
        <p:spPr>
          <a:xfrm>
            <a:off x="7068133" y="1415906"/>
            <a:ext cx="139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Health API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CBD1-6C02-4FC8-915B-355298EF57DC}"/>
              </a:ext>
            </a:extLst>
          </p:cNvPr>
          <p:cNvSpPr txBox="1"/>
          <p:nvPr/>
        </p:nvSpPr>
        <p:spPr>
          <a:xfrm>
            <a:off x="5872912" y="4889927"/>
            <a:ext cx="22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Veteran-Verification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EEFB8-9CBD-4D0D-BE72-1FD817EB29FD}"/>
              </a:ext>
            </a:extLst>
          </p:cNvPr>
          <p:cNvSpPr txBox="1"/>
          <p:nvPr/>
        </p:nvSpPr>
        <p:spPr>
          <a:xfrm>
            <a:off x="3975119" y="4455120"/>
            <a:ext cx="140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Facilities API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DC575-9C42-4345-9178-7D3FB3D9BFB0}"/>
              </a:ext>
            </a:extLst>
          </p:cNvPr>
          <p:cNvSpPr txBox="1"/>
          <p:nvPr/>
        </p:nvSpPr>
        <p:spPr>
          <a:xfrm>
            <a:off x="3710464" y="1994287"/>
            <a:ext cx="362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self-signup developer registration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8810C-5D71-490E-8414-A02AC51DC87A}"/>
              </a:ext>
            </a:extLst>
          </p:cNvPr>
          <p:cNvSpPr txBox="1"/>
          <p:nvPr/>
        </p:nvSpPr>
        <p:spPr>
          <a:xfrm>
            <a:off x="7189563" y="3805245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 - 2018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C4AF12-5276-4B2C-94D8-895ED7783F7A}"/>
              </a:ext>
            </a:extLst>
          </p:cNvPr>
          <p:cNvSpPr txBox="1"/>
          <p:nvPr/>
        </p:nvSpPr>
        <p:spPr>
          <a:xfrm>
            <a:off x="6259274" y="315120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Nov - 2018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1C8F0-A980-4F6D-ADEE-01D8DB18596B}"/>
              </a:ext>
            </a:extLst>
          </p:cNvPr>
          <p:cNvSpPr txBox="1"/>
          <p:nvPr/>
        </p:nvSpPr>
        <p:spPr>
          <a:xfrm>
            <a:off x="4128950" y="310880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8DF1D-185A-4429-8CCA-23AD5052ACEC}"/>
              </a:ext>
            </a:extLst>
          </p:cNvPr>
          <p:cNvSpPr txBox="1"/>
          <p:nvPr/>
        </p:nvSpPr>
        <p:spPr>
          <a:xfrm>
            <a:off x="5566555" y="384141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 - 2018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97CBFC8F-4DAE-4923-9845-AE97D46A2F5D}"/>
              </a:ext>
            </a:extLst>
          </p:cNvPr>
          <p:cNvSpPr/>
          <p:nvPr/>
        </p:nvSpPr>
        <p:spPr>
          <a:xfrm>
            <a:off x="5742271" y="4904909"/>
            <a:ext cx="261281" cy="292795"/>
          </a:xfrm>
          <a:prstGeom prst="mathPlus">
            <a:avLst/>
          </a:prstGeom>
          <a:solidFill>
            <a:srgbClr val="8CB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2CBB73D-F2D6-478C-A553-D25CF7B4DB84}"/>
              </a:ext>
            </a:extLst>
          </p:cNvPr>
          <p:cNvSpPr/>
          <p:nvPr/>
        </p:nvSpPr>
        <p:spPr>
          <a:xfrm>
            <a:off x="3899521" y="4479311"/>
            <a:ext cx="184084" cy="204188"/>
          </a:xfrm>
          <a:prstGeom prst="triangle">
            <a:avLst>
              <a:gd name="adj" fmla="val 467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C1F02B33-618D-48C2-AC68-AC7971AF9FFC}"/>
              </a:ext>
            </a:extLst>
          </p:cNvPr>
          <p:cNvSpPr/>
          <p:nvPr/>
        </p:nvSpPr>
        <p:spPr>
          <a:xfrm>
            <a:off x="7027168" y="1513565"/>
            <a:ext cx="204868" cy="212041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0479B8A-5A7F-4052-B5F3-362C53964CB1}"/>
              </a:ext>
            </a:extLst>
          </p:cNvPr>
          <p:cNvSpPr txBox="1"/>
          <p:nvPr/>
        </p:nvSpPr>
        <p:spPr>
          <a:xfrm>
            <a:off x="7827217" y="4417345"/>
            <a:ext cx="259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CDC Health Collaboration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A22E9B-8460-423F-AD76-A22EA70D6E62}"/>
              </a:ext>
            </a:extLst>
          </p:cNvPr>
          <p:cNvSpPr txBox="1"/>
          <p:nvPr/>
        </p:nvSpPr>
        <p:spPr>
          <a:xfrm>
            <a:off x="8456044" y="315091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Feb - 2019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7F98CD-A802-49DA-84DB-FF6A86E3627F}"/>
              </a:ext>
            </a:extLst>
          </p:cNvPr>
          <p:cNvCxnSpPr>
            <a:cxnSpLocks/>
            <a:stCxn id="123" idx="6"/>
            <a:endCxn id="72" idx="6"/>
          </p:cNvCxnSpPr>
          <p:nvPr/>
        </p:nvCxnSpPr>
        <p:spPr>
          <a:xfrm>
            <a:off x="2652875" y="3624451"/>
            <a:ext cx="1922544" cy="5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5653B-C5A2-4A42-932F-5E1910FF724E}"/>
              </a:ext>
            </a:extLst>
          </p:cNvPr>
          <p:cNvGrpSpPr/>
          <p:nvPr/>
        </p:nvGrpSpPr>
        <p:grpSpPr>
          <a:xfrm>
            <a:off x="4275740" y="3293171"/>
            <a:ext cx="737789" cy="1139509"/>
            <a:chOff x="4003056" y="3255843"/>
            <a:chExt cx="737789" cy="1139509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83A266B7-5FE4-4421-B613-7235A74F3E1E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AB2D0BD-ED1F-4802-97E1-8C21BF64311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148E58AC-410C-4244-8018-A1F6C82ED546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1816DC4F-386D-4C5A-9FDB-9687130C0BC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C660-D274-4098-82E8-1C5F7662D4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91D71F-AC4D-4493-B5A4-F29150E12013}"/>
              </a:ext>
            </a:extLst>
          </p:cNvPr>
          <p:cNvCxnSpPr>
            <a:cxnSpLocks/>
          </p:cNvCxnSpPr>
          <p:nvPr/>
        </p:nvCxnSpPr>
        <p:spPr>
          <a:xfrm>
            <a:off x="3910424" y="4707689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F6391A-53DD-44FB-BDE8-56407BBE4B98}"/>
              </a:ext>
            </a:extLst>
          </p:cNvPr>
          <p:cNvGrpSpPr/>
          <p:nvPr/>
        </p:nvGrpSpPr>
        <p:grpSpPr>
          <a:xfrm rot="10800000">
            <a:off x="5782695" y="2316066"/>
            <a:ext cx="737789" cy="1656120"/>
            <a:chOff x="4003056" y="3255843"/>
            <a:chExt cx="737789" cy="1656120"/>
          </a:xfrm>
        </p:grpSpPr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72BC598E-95D6-48E2-8E74-CC4DF72F4469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575DE2C-C6BD-4BB0-A9E1-6B7342BE7217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C1C02FF9-80DF-4D03-AB8A-03D583D2E5B7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8" name="Circle: Hollow 137">
              <a:extLst>
                <a:ext uri="{FF2B5EF4-FFF2-40B4-BE49-F238E27FC236}">
                  <a16:creationId xmlns:a16="http://schemas.microsoft.com/office/drawing/2014/main" id="{FBD3E5A8-62D4-409C-A917-F9609599B54B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E723513-4716-4510-91D8-23730C0454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B83BF5-5867-425B-A43B-16E39A0D055E}"/>
              </a:ext>
            </a:extLst>
          </p:cNvPr>
          <p:cNvCxnSpPr>
            <a:cxnSpLocks/>
          </p:cNvCxnSpPr>
          <p:nvPr/>
        </p:nvCxnSpPr>
        <p:spPr>
          <a:xfrm>
            <a:off x="4005080" y="2004170"/>
            <a:ext cx="2889926" cy="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B1B98-2C4F-4033-B0A7-29DE8D92F366}"/>
              </a:ext>
            </a:extLst>
          </p:cNvPr>
          <p:cNvCxnSpPr>
            <a:cxnSpLocks/>
            <a:stCxn id="72" idx="2"/>
            <a:endCxn id="136" idx="2"/>
          </p:cNvCxnSpPr>
          <p:nvPr/>
        </p:nvCxnSpPr>
        <p:spPr>
          <a:xfrm>
            <a:off x="4717024" y="3630174"/>
            <a:ext cx="1362176" cy="5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17C9E66-028A-4FAD-840C-445CE09C28F1}"/>
              </a:ext>
            </a:extLst>
          </p:cNvPr>
          <p:cNvCxnSpPr>
            <a:cxnSpLocks/>
            <a:endCxn id="155" idx="6"/>
          </p:cNvCxnSpPr>
          <p:nvPr/>
        </p:nvCxnSpPr>
        <p:spPr>
          <a:xfrm>
            <a:off x="6204900" y="3623269"/>
            <a:ext cx="561910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8F24A7-4430-41C0-9E83-F0B7B9A1B3B1}"/>
              </a:ext>
            </a:extLst>
          </p:cNvPr>
          <p:cNvGrpSpPr/>
          <p:nvPr/>
        </p:nvGrpSpPr>
        <p:grpSpPr>
          <a:xfrm>
            <a:off x="6467131" y="3287772"/>
            <a:ext cx="737789" cy="1589028"/>
            <a:chOff x="4003056" y="3255843"/>
            <a:chExt cx="737789" cy="1589028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0A308D08-9441-4BD2-8854-CB5BF09EFE7C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8E11976-942F-4074-80E5-87202131EA45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6" name="Circle: Hollow 155">
              <a:extLst>
                <a:ext uri="{FF2B5EF4-FFF2-40B4-BE49-F238E27FC236}">
                  <a16:creationId xmlns:a16="http://schemas.microsoft.com/office/drawing/2014/main" id="{4BC32CD5-17B1-428D-8E9F-0249B004AF8B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57" name="Circle: Hollow 156">
              <a:extLst>
                <a:ext uri="{FF2B5EF4-FFF2-40B4-BE49-F238E27FC236}">
                  <a16:creationId xmlns:a16="http://schemas.microsoft.com/office/drawing/2014/main" id="{A6067E2E-CF4B-47E8-882D-D8BFD15FB8A9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B021299-C4BA-4D87-A69F-602E58459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773" y="3596349"/>
              <a:ext cx="1" cy="124852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5077B1-0EAA-450E-AA62-8FB4B91889B1}"/>
              </a:ext>
            </a:extLst>
          </p:cNvPr>
          <p:cNvCxnSpPr>
            <a:cxnSpLocks/>
          </p:cNvCxnSpPr>
          <p:nvPr/>
        </p:nvCxnSpPr>
        <p:spPr>
          <a:xfrm flipV="1">
            <a:off x="5782695" y="5180735"/>
            <a:ext cx="2226307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88B7202-5E25-469D-91F6-1CBCC057961A}"/>
              </a:ext>
            </a:extLst>
          </p:cNvPr>
          <p:cNvCxnSpPr>
            <a:cxnSpLocks/>
            <a:stCxn id="155" idx="2"/>
          </p:cNvCxnSpPr>
          <p:nvPr/>
        </p:nvCxnSpPr>
        <p:spPr>
          <a:xfrm flipV="1">
            <a:off x="6908415" y="3623269"/>
            <a:ext cx="820551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75AA32-024A-4A90-B5AC-5ECDEDA93E50}"/>
              </a:ext>
            </a:extLst>
          </p:cNvPr>
          <p:cNvGrpSpPr/>
          <p:nvPr/>
        </p:nvGrpSpPr>
        <p:grpSpPr>
          <a:xfrm rot="10800000">
            <a:off x="7394431" y="1723683"/>
            <a:ext cx="737789" cy="2237771"/>
            <a:chOff x="4003056" y="3255843"/>
            <a:chExt cx="737789" cy="2237771"/>
          </a:xfrm>
        </p:grpSpPr>
        <p:sp>
          <p:nvSpPr>
            <p:cNvPr id="167" name="Arc 166">
              <a:extLst>
                <a:ext uri="{FF2B5EF4-FFF2-40B4-BE49-F238E27FC236}">
                  <a16:creationId xmlns:a16="http://schemas.microsoft.com/office/drawing/2014/main" id="{F98D7751-FA97-42CF-B348-FA35E2C83DC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E98B322-47B3-42E9-AA83-D491DF27730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69" name="Circle: Hollow 168">
              <a:extLst>
                <a:ext uri="{FF2B5EF4-FFF2-40B4-BE49-F238E27FC236}">
                  <a16:creationId xmlns:a16="http://schemas.microsoft.com/office/drawing/2014/main" id="{65F40290-5A5C-4BA1-8B5E-3A8D85446190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70" name="Circle: Hollow 169">
              <a:extLst>
                <a:ext uri="{FF2B5EF4-FFF2-40B4-BE49-F238E27FC236}">
                  <a16:creationId xmlns:a16="http://schemas.microsoft.com/office/drawing/2014/main" id="{E86CB773-70E7-49A8-92C4-C8CC2F940A3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D7167BB-CC03-46AA-9DE9-ECFA1AA04096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rot="10800000" flipV="1">
              <a:off x="4367479" y="3596346"/>
              <a:ext cx="1294" cy="1897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2DEAAB4-F17B-452B-9A53-334434848DA1}"/>
              </a:ext>
            </a:extLst>
          </p:cNvPr>
          <p:cNvCxnSpPr>
            <a:cxnSpLocks/>
          </p:cNvCxnSpPr>
          <p:nvPr/>
        </p:nvCxnSpPr>
        <p:spPr>
          <a:xfrm>
            <a:off x="7093115" y="1466880"/>
            <a:ext cx="1221445" cy="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0A2F1F7-0571-43BA-8640-27219AE400FF}"/>
              </a:ext>
            </a:extLst>
          </p:cNvPr>
          <p:cNvCxnSpPr>
            <a:cxnSpLocks/>
            <a:stCxn id="168" idx="6"/>
            <a:endCxn id="182" idx="6"/>
          </p:cNvCxnSpPr>
          <p:nvPr/>
        </p:nvCxnSpPr>
        <p:spPr>
          <a:xfrm>
            <a:off x="7832541" y="3624451"/>
            <a:ext cx="1145676" cy="71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A18CF5B-2F21-4DDE-9FCA-71ED7AEB5324}"/>
              </a:ext>
            </a:extLst>
          </p:cNvPr>
          <p:cNvGrpSpPr/>
          <p:nvPr/>
        </p:nvGrpSpPr>
        <p:grpSpPr>
          <a:xfrm>
            <a:off x="8678538" y="3294549"/>
            <a:ext cx="737789" cy="1060896"/>
            <a:chOff x="4003056" y="3255843"/>
            <a:chExt cx="737789" cy="1060896"/>
          </a:xfrm>
        </p:grpSpPr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ECAB1F2D-40A3-4039-863C-8A984062CEA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21565767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21D522E-AFFF-4DCF-A6BD-ED90F6DDEC72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83" name="Circle: Hollow 182">
              <a:extLst>
                <a:ext uri="{FF2B5EF4-FFF2-40B4-BE49-F238E27FC236}">
                  <a16:creationId xmlns:a16="http://schemas.microsoft.com/office/drawing/2014/main" id="{155545B5-79B5-4A5D-9DC9-27198BD1A05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84" name="Circle: Hollow 183">
              <a:extLst>
                <a:ext uri="{FF2B5EF4-FFF2-40B4-BE49-F238E27FC236}">
                  <a16:creationId xmlns:a16="http://schemas.microsoft.com/office/drawing/2014/main" id="{143D1F65-602F-4242-AE4A-1723244AEF64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BF56EBA-7814-48F0-B07E-C6231F2B4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774" y="3596349"/>
              <a:ext cx="1" cy="72039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13117D9-4690-449B-84B9-E7203E460717}"/>
              </a:ext>
            </a:extLst>
          </p:cNvPr>
          <p:cNvCxnSpPr>
            <a:cxnSpLocks/>
          </p:cNvCxnSpPr>
          <p:nvPr/>
        </p:nvCxnSpPr>
        <p:spPr>
          <a:xfrm flipV="1">
            <a:off x="8006668" y="4696519"/>
            <a:ext cx="2226307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F36FC32-0D8E-4C62-87ED-E87F34AD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50" y="4811488"/>
            <a:ext cx="1686618" cy="68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C26BC-EA0F-477C-935F-09800280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115" y="192522"/>
            <a:ext cx="1218757" cy="1204531"/>
          </a:xfrm>
          <a:prstGeom prst="rect">
            <a:avLst/>
          </a:prstGeom>
        </p:spPr>
      </p:pic>
      <p:sp>
        <p:nvSpPr>
          <p:cNvPr id="91" name="Slide Number Placeholder 4">
            <a:extLst>
              <a:ext uri="{FF2B5EF4-FFF2-40B4-BE49-F238E27FC236}">
                <a16:creationId xmlns:a16="http://schemas.microsoft.com/office/drawing/2014/main" id="{0D559301-E04D-4FE5-AD80-E03EA33C31A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26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22EE2-2A90-43C9-8910-9C203DDA0899}"/>
              </a:ext>
            </a:extLst>
          </p:cNvPr>
          <p:cNvCxnSpPr>
            <a:cxnSpLocks/>
            <a:endCxn id="106" idx="6"/>
          </p:cNvCxnSpPr>
          <p:nvPr/>
        </p:nvCxnSpPr>
        <p:spPr>
          <a:xfrm>
            <a:off x="391427" y="3624451"/>
            <a:ext cx="613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236"/>
            <a:ext cx="11423555" cy="1325563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5A2CD-B75E-46A5-AF34-7B646914CEAC}"/>
              </a:ext>
            </a:extLst>
          </p:cNvPr>
          <p:cNvSpPr txBox="1"/>
          <p:nvPr/>
        </p:nvSpPr>
        <p:spPr>
          <a:xfrm>
            <a:off x="232880" y="2487714"/>
            <a:ext cx="224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 Lighthouse Announced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78C37-4150-4CF3-B5A9-3AC7CF63AA40}"/>
              </a:ext>
            </a:extLst>
          </p:cNvPr>
          <p:cNvSpPr txBox="1"/>
          <p:nvPr/>
        </p:nvSpPr>
        <p:spPr>
          <a:xfrm>
            <a:off x="1060828" y="4380404"/>
            <a:ext cx="149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Benefits API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BA69C-12CE-4475-917A-07C84C0271F6}"/>
              </a:ext>
            </a:extLst>
          </p:cNvPr>
          <p:cNvSpPr txBox="1"/>
          <p:nvPr/>
        </p:nvSpPr>
        <p:spPr>
          <a:xfrm>
            <a:off x="7068133" y="1415906"/>
            <a:ext cx="139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Health API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CBD1-6C02-4FC8-915B-355298EF57DC}"/>
              </a:ext>
            </a:extLst>
          </p:cNvPr>
          <p:cNvSpPr txBox="1"/>
          <p:nvPr/>
        </p:nvSpPr>
        <p:spPr>
          <a:xfrm>
            <a:off x="5872912" y="4889927"/>
            <a:ext cx="22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Veteran-Verification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EEFB8-9CBD-4D0D-BE72-1FD817EB29FD}"/>
              </a:ext>
            </a:extLst>
          </p:cNvPr>
          <p:cNvSpPr txBox="1"/>
          <p:nvPr/>
        </p:nvSpPr>
        <p:spPr>
          <a:xfrm>
            <a:off x="3975119" y="4455120"/>
            <a:ext cx="140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Facilities API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DC575-9C42-4345-9178-7D3FB3D9BFB0}"/>
              </a:ext>
            </a:extLst>
          </p:cNvPr>
          <p:cNvSpPr txBox="1"/>
          <p:nvPr/>
        </p:nvSpPr>
        <p:spPr>
          <a:xfrm>
            <a:off x="3710464" y="1994287"/>
            <a:ext cx="362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self-signup developer registration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33745-8002-4238-830D-79B6E7FFAC60}"/>
              </a:ext>
            </a:extLst>
          </p:cNvPr>
          <p:cNvSpPr txBox="1"/>
          <p:nvPr/>
        </p:nvSpPr>
        <p:spPr>
          <a:xfrm>
            <a:off x="1961378" y="2047330"/>
            <a:ext cx="180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First production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ABC6F-D381-43F3-AC39-619A6318F455}"/>
              </a:ext>
            </a:extLst>
          </p:cNvPr>
          <p:cNvSpPr txBox="1"/>
          <p:nvPr/>
        </p:nvSpPr>
        <p:spPr>
          <a:xfrm>
            <a:off x="1976402" y="3785986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8810C-5D71-490E-8414-A02AC51DC87A}"/>
              </a:ext>
            </a:extLst>
          </p:cNvPr>
          <p:cNvSpPr txBox="1"/>
          <p:nvPr/>
        </p:nvSpPr>
        <p:spPr>
          <a:xfrm>
            <a:off x="7189563" y="3805245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 - 2018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C4AF12-5276-4B2C-94D8-895ED7783F7A}"/>
              </a:ext>
            </a:extLst>
          </p:cNvPr>
          <p:cNvSpPr txBox="1"/>
          <p:nvPr/>
        </p:nvSpPr>
        <p:spPr>
          <a:xfrm>
            <a:off x="6259274" y="315120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Nov - 2018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1C8F0-A980-4F6D-ADEE-01D8DB18596B}"/>
              </a:ext>
            </a:extLst>
          </p:cNvPr>
          <p:cNvSpPr txBox="1"/>
          <p:nvPr/>
        </p:nvSpPr>
        <p:spPr>
          <a:xfrm>
            <a:off x="4128950" y="310880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 - 2018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48BF2-0555-48C1-8DA0-F181A4D0918C}"/>
              </a:ext>
            </a:extLst>
          </p:cNvPr>
          <p:cNvSpPr txBox="1"/>
          <p:nvPr/>
        </p:nvSpPr>
        <p:spPr>
          <a:xfrm>
            <a:off x="335662" y="3800250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8DF1D-185A-4429-8CCA-23AD5052ACEC}"/>
              </a:ext>
            </a:extLst>
          </p:cNvPr>
          <p:cNvSpPr txBox="1"/>
          <p:nvPr/>
        </p:nvSpPr>
        <p:spPr>
          <a:xfrm>
            <a:off x="5566555" y="3841411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 - 2018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89BC39-D460-4A46-9087-4EE6F40E4C7E}"/>
              </a:ext>
            </a:extLst>
          </p:cNvPr>
          <p:cNvSpPr txBox="1"/>
          <p:nvPr/>
        </p:nvSpPr>
        <p:spPr>
          <a:xfrm>
            <a:off x="8437940" y="1858373"/>
            <a:ext cx="3282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&gt;900 Weekly benefits claims submissions</a:t>
            </a:r>
          </a:p>
          <a:p>
            <a:pPr algn="r"/>
            <a:r>
              <a:rPr lang="en-US" sz="1400" b="1" dirty="0"/>
              <a:t>300</a:t>
            </a:r>
            <a:r>
              <a:rPr lang="en-US" sz="1400" b="1" baseline="30000" dirty="0"/>
              <a:t>th</a:t>
            </a:r>
            <a:r>
              <a:rPr lang="en-US" sz="1400" b="1" dirty="0"/>
              <a:t> developer API key granted</a:t>
            </a:r>
          </a:p>
          <a:p>
            <a:pPr algn="r"/>
            <a:r>
              <a:rPr lang="en-US" sz="1400" b="1" dirty="0"/>
              <a:t>12 Production Apps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EDD31-8652-4D02-96CA-EF4FD36D5E38}"/>
              </a:ext>
            </a:extLst>
          </p:cNvPr>
          <p:cNvSpPr txBox="1"/>
          <p:nvPr/>
        </p:nvSpPr>
        <p:spPr>
          <a:xfrm>
            <a:off x="1168136" y="3167412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Apr - 2018</a:t>
            </a:r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97CBFC8F-4DAE-4923-9845-AE97D46A2F5D}"/>
              </a:ext>
            </a:extLst>
          </p:cNvPr>
          <p:cNvSpPr/>
          <p:nvPr/>
        </p:nvSpPr>
        <p:spPr>
          <a:xfrm>
            <a:off x="5742271" y="4904909"/>
            <a:ext cx="261281" cy="292795"/>
          </a:xfrm>
          <a:prstGeom prst="mathPlus">
            <a:avLst/>
          </a:prstGeom>
          <a:solidFill>
            <a:srgbClr val="8CB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2CBB73D-F2D6-478C-A553-D25CF7B4DB84}"/>
              </a:ext>
            </a:extLst>
          </p:cNvPr>
          <p:cNvSpPr/>
          <p:nvPr/>
        </p:nvSpPr>
        <p:spPr>
          <a:xfrm>
            <a:off x="3899521" y="4479311"/>
            <a:ext cx="184084" cy="204188"/>
          </a:xfrm>
          <a:prstGeom prst="triangle">
            <a:avLst>
              <a:gd name="adj" fmla="val 467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0E5082-B375-4F67-90B7-102EA12E466E}"/>
              </a:ext>
            </a:extLst>
          </p:cNvPr>
          <p:cNvSpPr/>
          <p:nvPr/>
        </p:nvSpPr>
        <p:spPr>
          <a:xfrm>
            <a:off x="1031130" y="4448175"/>
            <a:ext cx="190174" cy="165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C1F02B33-618D-48C2-AC68-AC7971AF9FFC}"/>
              </a:ext>
            </a:extLst>
          </p:cNvPr>
          <p:cNvSpPr/>
          <p:nvPr/>
        </p:nvSpPr>
        <p:spPr>
          <a:xfrm>
            <a:off x="7027168" y="1513565"/>
            <a:ext cx="204868" cy="212041"/>
          </a:xfrm>
          <a:prstGeom prst="hear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15362" name="Picture 2" descr="https://www.fedhealthit.com/wp-content/uploads/2019/05/innovation-640x360.png">
            <a:extLst>
              <a:ext uri="{FF2B5EF4-FFF2-40B4-BE49-F238E27FC236}">
                <a16:creationId xmlns:a16="http://schemas.microsoft.com/office/drawing/2014/main" id="{B1EE6CC2-3363-42CF-AAE5-3125B11D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617" y="2466190"/>
            <a:ext cx="1216761" cy="6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E6ADE-5C2A-4522-AC1F-FFDE462C54C0}"/>
              </a:ext>
            </a:extLst>
          </p:cNvPr>
          <p:cNvCxnSpPr>
            <a:cxnSpLocks/>
          </p:cNvCxnSpPr>
          <p:nvPr/>
        </p:nvCxnSpPr>
        <p:spPr>
          <a:xfrm>
            <a:off x="392269" y="2514168"/>
            <a:ext cx="1894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0479B8A-5A7F-4052-B5F3-362C53964CB1}"/>
              </a:ext>
            </a:extLst>
          </p:cNvPr>
          <p:cNvSpPr txBox="1"/>
          <p:nvPr/>
        </p:nvSpPr>
        <p:spPr>
          <a:xfrm>
            <a:off x="7827217" y="4417345"/>
            <a:ext cx="259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CDC Health Collaboration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A22E9B-8460-423F-AD76-A22EA70D6E62}"/>
              </a:ext>
            </a:extLst>
          </p:cNvPr>
          <p:cNvSpPr txBox="1"/>
          <p:nvPr/>
        </p:nvSpPr>
        <p:spPr>
          <a:xfrm>
            <a:off x="8456044" y="3150913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Feb - 2019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0DB86E-952A-4977-BABA-7D4FECBAFF3A}"/>
              </a:ext>
            </a:extLst>
          </p:cNvPr>
          <p:cNvCxnSpPr>
            <a:cxnSpLocks/>
            <a:stCxn id="106" idx="6"/>
            <a:endCxn id="113" idx="6"/>
          </p:cNvCxnSpPr>
          <p:nvPr/>
        </p:nvCxnSpPr>
        <p:spPr>
          <a:xfrm>
            <a:off x="1004501" y="3624451"/>
            <a:ext cx="65067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5F63D9-5857-469E-89F6-23B450995FEA}"/>
              </a:ext>
            </a:extLst>
          </p:cNvPr>
          <p:cNvCxnSpPr>
            <a:cxnSpLocks/>
          </p:cNvCxnSpPr>
          <p:nvPr/>
        </p:nvCxnSpPr>
        <p:spPr>
          <a:xfrm>
            <a:off x="1031130" y="4643731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368718-4F8B-4364-903B-8275E528E7E3}"/>
              </a:ext>
            </a:extLst>
          </p:cNvPr>
          <p:cNvCxnSpPr>
            <a:cxnSpLocks/>
            <a:stCxn id="113" idx="2"/>
            <a:endCxn id="123" idx="2"/>
          </p:cNvCxnSpPr>
          <p:nvPr/>
        </p:nvCxnSpPr>
        <p:spPr>
          <a:xfrm flipV="1">
            <a:off x="1796778" y="3624451"/>
            <a:ext cx="714492" cy="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E67D24-524E-4395-867D-DE6333E9892E}"/>
              </a:ext>
            </a:extLst>
          </p:cNvPr>
          <p:cNvCxnSpPr>
            <a:cxnSpLocks/>
          </p:cNvCxnSpPr>
          <p:nvPr/>
        </p:nvCxnSpPr>
        <p:spPr>
          <a:xfrm>
            <a:off x="2140908" y="2070162"/>
            <a:ext cx="1447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7F98CD-A802-49DA-84DB-FF6A86E3627F}"/>
              </a:ext>
            </a:extLst>
          </p:cNvPr>
          <p:cNvCxnSpPr>
            <a:cxnSpLocks/>
            <a:stCxn id="123" idx="6"/>
            <a:endCxn id="72" idx="6"/>
          </p:cNvCxnSpPr>
          <p:nvPr/>
        </p:nvCxnSpPr>
        <p:spPr>
          <a:xfrm>
            <a:off x="2652875" y="3624451"/>
            <a:ext cx="1922544" cy="5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5653B-C5A2-4A42-932F-5E1910FF724E}"/>
              </a:ext>
            </a:extLst>
          </p:cNvPr>
          <p:cNvGrpSpPr/>
          <p:nvPr/>
        </p:nvGrpSpPr>
        <p:grpSpPr>
          <a:xfrm>
            <a:off x="4275740" y="3293171"/>
            <a:ext cx="737789" cy="1139509"/>
            <a:chOff x="4003056" y="3255843"/>
            <a:chExt cx="737789" cy="1139509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83A266B7-5FE4-4421-B613-7235A74F3E1E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AB2D0BD-ED1F-4802-97E1-8C21BF64311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148E58AC-410C-4244-8018-A1F6C82ED546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1816DC4F-386D-4C5A-9FDB-9687130C0BC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C660-D274-4098-82E8-1C5F7662D4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91D71F-AC4D-4493-B5A4-F29150E12013}"/>
              </a:ext>
            </a:extLst>
          </p:cNvPr>
          <p:cNvCxnSpPr>
            <a:cxnSpLocks/>
          </p:cNvCxnSpPr>
          <p:nvPr/>
        </p:nvCxnSpPr>
        <p:spPr>
          <a:xfrm>
            <a:off x="3910424" y="4707689"/>
            <a:ext cx="1349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D8F9B5-C2B0-4788-92BD-EEFAB217FA91}"/>
              </a:ext>
            </a:extLst>
          </p:cNvPr>
          <p:cNvGrpSpPr/>
          <p:nvPr/>
        </p:nvGrpSpPr>
        <p:grpSpPr>
          <a:xfrm rot="10800000">
            <a:off x="566391" y="2821945"/>
            <a:ext cx="737789" cy="1139509"/>
            <a:chOff x="4003056" y="3255843"/>
            <a:chExt cx="737789" cy="1139509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DAC78DD-BED9-471D-8C44-B4CA081067D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44481"/>
                <a:gd name="adj2" fmla="val 1617065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184918-8F7F-4B38-A353-5B1137904D30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7" name="Circle: Hollow 106">
              <a:extLst>
                <a:ext uri="{FF2B5EF4-FFF2-40B4-BE49-F238E27FC236}">
                  <a16:creationId xmlns:a16="http://schemas.microsoft.com/office/drawing/2014/main" id="{CE8FFBC2-909D-411D-9F24-C66B5C20ED3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8B8E7472-733B-48C8-8192-3EE855C58982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5B127B3-402E-421D-A6DA-58A117458E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DEAA7DE-04C3-4218-8EAB-0746F7FD98BB}"/>
              </a:ext>
            </a:extLst>
          </p:cNvPr>
          <p:cNvGrpSpPr/>
          <p:nvPr/>
        </p:nvGrpSpPr>
        <p:grpSpPr>
          <a:xfrm>
            <a:off x="1355494" y="3287772"/>
            <a:ext cx="737789" cy="1139509"/>
            <a:chOff x="4003056" y="3255843"/>
            <a:chExt cx="737789" cy="1139509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4CEE96E3-2D8C-4EA4-B0F2-C83C7B769D92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BD0593-1492-4196-A382-2B9EEFB9DAB8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555D94D-65A4-4675-813C-8F0CF6DD740F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5" name="Circle: Hollow 114">
              <a:extLst>
                <a:ext uri="{FF2B5EF4-FFF2-40B4-BE49-F238E27FC236}">
                  <a16:creationId xmlns:a16="http://schemas.microsoft.com/office/drawing/2014/main" id="{AC11BC75-AA9F-43AE-8CD1-1468065180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9008C6-4604-4998-A88B-91B33F8DDF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2" y="3596349"/>
              <a:ext cx="1" cy="7990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D48EAF-A43C-4A8B-AABD-6F385D9DD6C7}"/>
              </a:ext>
            </a:extLst>
          </p:cNvPr>
          <p:cNvGrpSpPr/>
          <p:nvPr/>
        </p:nvGrpSpPr>
        <p:grpSpPr>
          <a:xfrm rot="10800000">
            <a:off x="2214765" y="2305334"/>
            <a:ext cx="737789" cy="1656120"/>
            <a:chOff x="4003056" y="3255843"/>
            <a:chExt cx="737789" cy="1656120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C828AD11-DBD2-417A-A5D3-29BCC7E22C3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70981"/>
                <a:gd name="adj2" fmla="val 16196314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FA0D91-44D0-46D1-A484-F63D96AE08A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4" name="Circle: Hollow 123">
              <a:extLst>
                <a:ext uri="{FF2B5EF4-FFF2-40B4-BE49-F238E27FC236}">
                  <a16:creationId xmlns:a16="http://schemas.microsoft.com/office/drawing/2014/main" id="{3F7502AD-D5C6-4291-8C92-95549038530A}"/>
                </a:ext>
              </a:extLst>
            </p:cNvPr>
            <p:cNvSpPr/>
            <p:nvPr/>
          </p:nvSpPr>
          <p:spPr>
            <a:xfrm rot="10800000">
              <a:off x="4236677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5CEC7BEC-1615-4129-A836-4DF76DDDBA85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91974C-ECE0-49AF-B721-F429060FF0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F6391A-53DD-44FB-BDE8-56407BBE4B98}"/>
              </a:ext>
            </a:extLst>
          </p:cNvPr>
          <p:cNvGrpSpPr/>
          <p:nvPr/>
        </p:nvGrpSpPr>
        <p:grpSpPr>
          <a:xfrm rot="10800000">
            <a:off x="5782695" y="2316066"/>
            <a:ext cx="737789" cy="1656120"/>
            <a:chOff x="4003056" y="3255843"/>
            <a:chExt cx="737789" cy="1656120"/>
          </a:xfrm>
        </p:grpSpPr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72BC598E-95D6-48E2-8E74-CC4DF72F4469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575DE2C-C6BD-4BB0-A9E1-6B7342BE7217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C1C02FF9-80DF-4D03-AB8A-03D583D2E5B7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8" name="Circle: Hollow 137">
              <a:extLst>
                <a:ext uri="{FF2B5EF4-FFF2-40B4-BE49-F238E27FC236}">
                  <a16:creationId xmlns:a16="http://schemas.microsoft.com/office/drawing/2014/main" id="{FBD3E5A8-62D4-409C-A917-F9609599B54B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E723513-4716-4510-91D8-23730C0454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8"/>
              <a:ext cx="0" cy="1315615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B83BF5-5867-425B-A43B-16E39A0D055E}"/>
              </a:ext>
            </a:extLst>
          </p:cNvPr>
          <p:cNvCxnSpPr>
            <a:cxnSpLocks/>
          </p:cNvCxnSpPr>
          <p:nvPr/>
        </p:nvCxnSpPr>
        <p:spPr>
          <a:xfrm>
            <a:off x="4005080" y="2004170"/>
            <a:ext cx="2889926" cy="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B1B98-2C4F-4033-B0A7-29DE8D92F366}"/>
              </a:ext>
            </a:extLst>
          </p:cNvPr>
          <p:cNvCxnSpPr>
            <a:cxnSpLocks/>
            <a:stCxn id="72" idx="2"/>
            <a:endCxn id="136" idx="2"/>
          </p:cNvCxnSpPr>
          <p:nvPr/>
        </p:nvCxnSpPr>
        <p:spPr>
          <a:xfrm>
            <a:off x="4717024" y="3630174"/>
            <a:ext cx="1362176" cy="5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17C9E66-028A-4FAD-840C-445CE09C28F1}"/>
              </a:ext>
            </a:extLst>
          </p:cNvPr>
          <p:cNvCxnSpPr>
            <a:cxnSpLocks/>
            <a:endCxn id="155" idx="6"/>
          </p:cNvCxnSpPr>
          <p:nvPr/>
        </p:nvCxnSpPr>
        <p:spPr>
          <a:xfrm>
            <a:off x="6204900" y="3623269"/>
            <a:ext cx="561910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8F24A7-4430-41C0-9E83-F0B7B9A1B3B1}"/>
              </a:ext>
            </a:extLst>
          </p:cNvPr>
          <p:cNvGrpSpPr/>
          <p:nvPr/>
        </p:nvGrpSpPr>
        <p:grpSpPr>
          <a:xfrm>
            <a:off x="6467131" y="3287772"/>
            <a:ext cx="737789" cy="1589028"/>
            <a:chOff x="4003056" y="3255843"/>
            <a:chExt cx="737789" cy="1589028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0A308D08-9441-4BD2-8854-CB5BF09EFE7C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48953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8E11976-942F-4074-80E5-87202131EA45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6" name="Circle: Hollow 155">
              <a:extLst>
                <a:ext uri="{FF2B5EF4-FFF2-40B4-BE49-F238E27FC236}">
                  <a16:creationId xmlns:a16="http://schemas.microsoft.com/office/drawing/2014/main" id="{4BC32CD5-17B1-428D-8E9F-0249B004AF8B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57" name="Circle: Hollow 156">
              <a:extLst>
                <a:ext uri="{FF2B5EF4-FFF2-40B4-BE49-F238E27FC236}">
                  <a16:creationId xmlns:a16="http://schemas.microsoft.com/office/drawing/2014/main" id="{A6067E2E-CF4B-47E8-882D-D8BFD15FB8A9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B021299-C4BA-4D87-A69F-602E58459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773" y="3596349"/>
              <a:ext cx="1" cy="124852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5077B1-0EAA-450E-AA62-8FB4B91889B1}"/>
              </a:ext>
            </a:extLst>
          </p:cNvPr>
          <p:cNvCxnSpPr>
            <a:cxnSpLocks/>
          </p:cNvCxnSpPr>
          <p:nvPr/>
        </p:nvCxnSpPr>
        <p:spPr>
          <a:xfrm flipV="1">
            <a:off x="5782695" y="5180735"/>
            <a:ext cx="2226307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88B7202-5E25-469D-91F6-1CBCC057961A}"/>
              </a:ext>
            </a:extLst>
          </p:cNvPr>
          <p:cNvCxnSpPr>
            <a:cxnSpLocks/>
            <a:stCxn id="155" idx="2"/>
          </p:cNvCxnSpPr>
          <p:nvPr/>
        </p:nvCxnSpPr>
        <p:spPr>
          <a:xfrm flipV="1">
            <a:off x="6908415" y="3623269"/>
            <a:ext cx="820551" cy="1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75AA32-024A-4A90-B5AC-5ECDEDA93E50}"/>
              </a:ext>
            </a:extLst>
          </p:cNvPr>
          <p:cNvGrpSpPr/>
          <p:nvPr/>
        </p:nvGrpSpPr>
        <p:grpSpPr>
          <a:xfrm rot="10800000">
            <a:off x="7394431" y="1723683"/>
            <a:ext cx="737789" cy="2237771"/>
            <a:chOff x="4003056" y="3255843"/>
            <a:chExt cx="737789" cy="2237771"/>
          </a:xfrm>
        </p:grpSpPr>
        <p:sp>
          <p:nvSpPr>
            <p:cNvPr id="167" name="Arc 166">
              <a:extLst>
                <a:ext uri="{FF2B5EF4-FFF2-40B4-BE49-F238E27FC236}">
                  <a16:creationId xmlns:a16="http://schemas.microsoft.com/office/drawing/2014/main" id="{F98D7751-FA97-42CF-B348-FA35E2C83DCA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E98B322-47B3-42E9-AA83-D491DF27730B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69" name="Circle: Hollow 168">
              <a:extLst>
                <a:ext uri="{FF2B5EF4-FFF2-40B4-BE49-F238E27FC236}">
                  <a16:creationId xmlns:a16="http://schemas.microsoft.com/office/drawing/2014/main" id="{65F40290-5A5C-4BA1-8B5E-3A8D85446190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70" name="Circle: Hollow 169">
              <a:extLst>
                <a:ext uri="{FF2B5EF4-FFF2-40B4-BE49-F238E27FC236}">
                  <a16:creationId xmlns:a16="http://schemas.microsoft.com/office/drawing/2014/main" id="{E86CB773-70E7-49A8-92C4-C8CC2F940A38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D7167BB-CC03-46AA-9DE9-ECFA1AA04096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rot="10800000" flipV="1">
              <a:off x="4367479" y="3596346"/>
              <a:ext cx="1294" cy="1897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2DEAAB4-F17B-452B-9A53-334434848DA1}"/>
              </a:ext>
            </a:extLst>
          </p:cNvPr>
          <p:cNvCxnSpPr>
            <a:cxnSpLocks/>
          </p:cNvCxnSpPr>
          <p:nvPr/>
        </p:nvCxnSpPr>
        <p:spPr>
          <a:xfrm>
            <a:off x="7093115" y="1466880"/>
            <a:ext cx="1221445" cy="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0A2F1F7-0571-43BA-8640-27219AE400FF}"/>
              </a:ext>
            </a:extLst>
          </p:cNvPr>
          <p:cNvCxnSpPr>
            <a:cxnSpLocks/>
            <a:stCxn id="168" idx="6"/>
            <a:endCxn id="182" idx="6"/>
          </p:cNvCxnSpPr>
          <p:nvPr/>
        </p:nvCxnSpPr>
        <p:spPr>
          <a:xfrm>
            <a:off x="7832541" y="3624451"/>
            <a:ext cx="1145676" cy="71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A18CF5B-2F21-4DDE-9FCA-71ED7AEB5324}"/>
              </a:ext>
            </a:extLst>
          </p:cNvPr>
          <p:cNvGrpSpPr/>
          <p:nvPr/>
        </p:nvGrpSpPr>
        <p:grpSpPr>
          <a:xfrm>
            <a:off x="8678538" y="3294549"/>
            <a:ext cx="737789" cy="1060896"/>
            <a:chOff x="4003056" y="3255843"/>
            <a:chExt cx="737789" cy="1060896"/>
          </a:xfrm>
        </p:grpSpPr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ECAB1F2D-40A3-4039-863C-8A984062CEA8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6229259"/>
                <a:gd name="adj2" fmla="val 21565767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21D522E-AFFF-4DCF-A6BD-ED90F6DDEC72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83" name="Circle: Hollow 182">
              <a:extLst>
                <a:ext uri="{FF2B5EF4-FFF2-40B4-BE49-F238E27FC236}">
                  <a16:creationId xmlns:a16="http://schemas.microsoft.com/office/drawing/2014/main" id="{155545B5-79B5-4A5D-9DC9-27198BD1A05E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84" name="Circle: Hollow 183">
              <a:extLst>
                <a:ext uri="{FF2B5EF4-FFF2-40B4-BE49-F238E27FC236}">
                  <a16:creationId xmlns:a16="http://schemas.microsoft.com/office/drawing/2014/main" id="{143D1F65-602F-4242-AE4A-1723244AEF64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BF56EBA-7814-48F0-B07E-C6231F2B4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774" y="3596349"/>
              <a:ext cx="1" cy="72039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13117D9-4690-449B-84B9-E7203E460717}"/>
              </a:ext>
            </a:extLst>
          </p:cNvPr>
          <p:cNvCxnSpPr>
            <a:cxnSpLocks/>
          </p:cNvCxnSpPr>
          <p:nvPr/>
        </p:nvCxnSpPr>
        <p:spPr>
          <a:xfrm flipV="1">
            <a:off x="8006668" y="4696519"/>
            <a:ext cx="2226307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D8FFB60-C336-4228-B557-C235E9004098}"/>
              </a:ext>
            </a:extLst>
          </p:cNvPr>
          <p:cNvGrpSpPr/>
          <p:nvPr/>
        </p:nvGrpSpPr>
        <p:grpSpPr>
          <a:xfrm rot="10800000">
            <a:off x="10825009" y="2985335"/>
            <a:ext cx="737789" cy="987581"/>
            <a:chOff x="4003056" y="3255843"/>
            <a:chExt cx="737789" cy="987581"/>
          </a:xfrm>
        </p:grpSpPr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11677CA0-72C1-408D-851C-F9B46652CA04}"/>
                </a:ext>
              </a:extLst>
            </p:cNvPr>
            <p:cNvSpPr/>
            <p:nvPr/>
          </p:nvSpPr>
          <p:spPr>
            <a:xfrm rot="10800000">
              <a:off x="4003056" y="3255843"/>
              <a:ext cx="737789" cy="681011"/>
            </a:xfrm>
            <a:prstGeom prst="arc">
              <a:avLst>
                <a:gd name="adj1" fmla="val 10811214"/>
                <a:gd name="adj2" fmla="val 16220726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4672294-4D37-4B96-B0F1-264D044A4F43}"/>
                </a:ext>
              </a:extLst>
            </p:cNvPr>
            <p:cNvSpPr/>
            <p:nvPr/>
          </p:nvSpPr>
          <p:spPr>
            <a:xfrm rot="10800000">
              <a:off x="4302735" y="3523631"/>
              <a:ext cx="141605" cy="138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93" name="Circle: Hollow 192">
              <a:extLst>
                <a:ext uri="{FF2B5EF4-FFF2-40B4-BE49-F238E27FC236}">
                  <a16:creationId xmlns:a16="http://schemas.microsoft.com/office/drawing/2014/main" id="{3D092232-9C77-440B-8E92-9726AC034B9D}"/>
                </a:ext>
              </a:extLst>
            </p:cNvPr>
            <p:cNvSpPr/>
            <p:nvPr/>
          </p:nvSpPr>
          <p:spPr>
            <a:xfrm rot="10800000">
              <a:off x="4225102" y="3454430"/>
              <a:ext cx="288926" cy="283837"/>
            </a:xfrm>
            <a:prstGeom prst="donut">
              <a:avLst>
                <a:gd name="adj" fmla="val 4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94" name="Circle: Hollow 193">
              <a:extLst>
                <a:ext uri="{FF2B5EF4-FFF2-40B4-BE49-F238E27FC236}">
                  <a16:creationId xmlns:a16="http://schemas.microsoft.com/office/drawing/2014/main" id="{3EA59DD5-AA16-40C3-871B-FDE00CAB6943}"/>
                </a:ext>
              </a:extLst>
            </p:cNvPr>
            <p:cNvSpPr/>
            <p:nvPr/>
          </p:nvSpPr>
          <p:spPr>
            <a:xfrm rot="10800000">
              <a:off x="4119933" y="3365043"/>
              <a:ext cx="504031" cy="483701"/>
            </a:xfrm>
            <a:prstGeom prst="donut">
              <a:avLst>
                <a:gd name="adj" fmla="val 4585"/>
              </a:avLst>
            </a:prstGeom>
            <a:solidFill>
              <a:srgbClr val="10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488A002-2563-44C4-A14E-E0A4F082846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8773" y="3596347"/>
              <a:ext cx="0" cy="647077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79FCC6A-CD9E-4A3A-BCD3-BD76B9DA9F85}"/>
              </a:ext>
            </a:extLst>
          </p:cNvPr>
          <p:cNvCxnSpPr>
            <a:cxnSpLocks/>
          </p:cNvCxnSpPr>
          <p:nvPr/>
        </p:nvCxnSpPr>
        <p:spPr>
          <a:xfrm>
            <a:off x="8456044" y="1858373"/>
            <a:ext cx="3212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B72113F-3CB4-4A4B-8845-819A374B0D17}"/>
              </a:ext>
            </a:extLst>
          </p:cNvPr>
          <p:cNvSpPr txBox="1"/>
          <p:nvPr/>
        </p:nvSpPr>
        <p:spPr>
          <a:xfrm>
            <a:off x="10610904" y="3853814"/>
            <a:ext cx="11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- 2019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0CAD79D-658B-4A19-B763-CFF0D968FF7E}"/>
              </a:ext>
            </a:extLst>
          </p:cNvPr>
          <p:cNvCxnSpPr>
            <a:cxnSpLocks/>
            <a:stCxn id="182" idx="2"/>
            <a:endCxn id="192" idx="2"/>
          </p:cNvCxnSpPr>
          <p:nvPr/>
        </p:nvCxnSpPr>
        <p:spPr>
          <a:xfrm>
            <a:off x="9119822" y="3631552"/>
            <a:ext cx="2001692" cy="4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211DD2-78BA-4BF7-9F26-B54EB4F3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69" y="1428845"/>
            <a:ext cx="1599651" cy="97506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F36FC32-0D8E-4C62-87ED-E87F34AD8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350" y="4811488"/>
            <a:ext cx="1686618" cy="68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C26BC-EA0F-477C-935F-098002800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115" y="192522"/>
            <a:ext cx="1218757" cy="1204531"/>
          </a:xfrm>
          <a:prstGeom prst="rect">
            <a:avLst/>
          </a:prstGeom>
        </p:spPr>
      </p:pic>
      <p:sp>
        <p:nvSpPr>
          <p:cNvPr id="102" name="Slide Number Placeholder 4">
            <a:extLst>
              <a:ext uri="{FF2B5EF4-FFF2-40B4-BE49-F238E27FC236}">
                <a16:creationId xmlns:a16="http://schemas.microsoft.com/office/drawing/2014/main" id="{E35DC85F-2B66-4466-8971-575D2A5C9D6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98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F55CEC-2FDB-4CE2-9921-A3C2A5D0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72" y="178957"/>
            <a:ext cx="10515600" cy="1325563"/>
          </a:xfrm>
        </p:spPr>
        <p:txBody>
          <a:bodyPr/>
          <a:lstStyle/>
          <a:p>
            <a:r>
              <a:rPr lang="en-US" dirty="0"/>
              <a:t>developer.va.gov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103AB3-784A-4686-A873-2670CCAE4AB5}"/>
              </a:ext>
            </a:extLst>
          </p:cNvPr>
          <p:cNvSpPr/>
          <p:nvPr/>
        </p:nvSpPr>
        <p:spPr>
          <a:xfrm>
            <a:off x="537094" y="1934833"/>
            <a:ext cx="4361688" cy="812871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879"/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072E66-720E-4B8B-8CEC-B8B219195DDE}"/>
              </a:ext>
            </a:extLst>
          </p:cNvPr>
          <p:cNvSpPr/>
          <p:nvPr/>
        </p:nvSpPr>
        <p:spPr>
          <a:xfrm>
            <a:off x="547223" y="3275296"/>
            <a:ext cx="4361688" cy="2521573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879"/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AFFBDE-7812-4FF6-924A-AAC227636215}"/>
              </a:ext>
            </a:extLst>
          </p:cNvPr>
          <p:cNvSpPr/>
          <p:nvPr/>
        </p:nvSpPr>
        <p:spPr>
          <a:xfrm>
            <a:off x="667804" y="3517702"/>
            <a:ext cx="4274736" cy="290441"/>
          </a:xfrm>
          <a:prstGeom prst="rect">
            <a:avLst/>
          </a:prstGeom>
        </p:spPr>
        <p:txBody>
          <a:bodyPr wrap="square" lIns="74274" tIns="37136" rIns="74274" bIns="37136">
            <a:spAutoFit/>
          </a:bodyPr>
          <a:lstStyle/>
          <a:p>
            <a:pPr defTabSz="913879"/>
            <a:r>
              <a:rPr lang="en-US" sz="1400" dirty="0">
                <a:solidFill>
                  <a:srgbClr val="000000"/>
                </a:solidFill>
                <a:ea typeface="Arial" charset="0"/>
                <a:cs typeface="Arial" panose="020B0604020202020204" pitchFamily="34" charset="0"/>
              </a:rPr>
              <a:t>After registering , developers will gain access to: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8B326A-4129-4260-8BA5-ACD02B12CA06}"/>
              </a:ext>
            </a:extLst>
          </p:cNvPr>
          <p:cNvSpPr txBox="1"/>
          <p:nvPr/>
        </p:nvSpPr>
        <p:spPr>
          <a:xfrm>
            <a:off x="1167813" y="4037359"/>
            <a:ext cx="139929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Documentation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444B4B-3F9D-4CA0-8A24-A770F3140C9E}"/>
              </a:ext>
            </a:extLst>
          </p:cNvPr>
          <p:cNvSpPr txBox="1"/>
          <p:nvPr/>
        </p:nvSpPr>
        <p:spPr>
          <a:xfrm>
            <a:off x="3281970" y="4020119"/>
            <a:ext cx="14150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Servers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4F3A70-F003-4833-8A25-8BA57ADB1496}"/>
              </a:ext>
            </a:extLst>
          </p:cNvPr>
          <p:cNvSpPr txBox="1"/>
          <p:nvPr/>
        </p:nvSpPr>
        <p:spPr>
          <a:xfrm>
            <a:off x="1167813" y="4712479"/>
            <a:ext cx="13992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API Schema</a:t>
            </a:r>
          </a:p>
        </p:txBody>
      </p:sp>
      <p:pic>
        <p:nvPicPr>
          <p:cNvPr id="50" name="Picture 2" descr="https://static.thenounproject.com/png/1938521-200.png">
            <a:extLst>
              <a:ext uri="{FF2B5EF4-FFF2-40B4-BE49-F238E27FC236}">
                <a16:creationId xmlns:a16="http://schemas.microsoft.com/office/drawing/2014/main" id="{A745714C-5657-4C0A-A999-AF6BA192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72" y="3949837"/>
            <a:ext cx="447273" cy="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static.thenounproject.com/png/176270-200.png">
            <a:extLst>
              <a:ext uri="{FF2B5EF4-FFF2-40B4-BE49-F238E27FC236}">
                <a16:creationId xmlns:a16="http://schemas.microsoft.com/office/drawing/2014/main" id="{13214076-3ADF-4EA3-8EA8-8EA6C718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8" y="4654049"/>
            <a:ext cx="355973" cy="3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s://static.thenounproject.com/png/1214244-200.png">
            <a:extLst>
              <a:ext uri="{FF2B5EF4-FFF2-40B4-BE49-F238E27FC236}">
                <a16:creationId xmlns:a16="http://schemas.microsoft.com/office/drawing/2014/main" id="{4964A789-D59C-4CF1-9F05-05ADEE55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72" y="4694084"/>
            <a:ext cx="446598" cy="4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BD95B43-15E6-4155-ACDB-C765948A2FAA}"/>
              </a:ext>
            </a:extLst>
          </p:cNvPr>
          <p:cNvSpPr txBox="1"/>
          <p:nvPr/>
        </p:nvSpPr>
        <p:spPr>
          <a:xfrm>
            <a:off x="3281970" y="4618923"/>
            <a:ext cx="15474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Sample Applications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51225A-A635-425E-9E10-6BCA5E248338}"/>
              </a:ext>
            </a:extLst>
          </p:cNvPr>
          <p:cNvGrpSpPr/>
          <p:nvPr/>
        </p:nvGrpSpPr>
        <p:grpSpPr>
          <a:xfrm>
            <a:off x="452472" y="3104970"/>
            <a:ext cx="4588656" cy="369570"/>
            <a:chOff x="7042270" y="3382439"/>
            <a:chExt cx="4588656" cy="369570"/>
          </a:xfrm>
        </p:grpSpPr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FF3884D1-1A6E-405C-8303-0391CCCB8DA1}"/>
                </a:ext>
              </a:extLst>
            </p:cNvPr>
            <p:cNvSpPr/>
            <p:nvPr/>
          </p:nvSpPr>
          <p:spPr>
            <a:xfrm>
              <a:off x="7153063" y="3425810"/>
              <a:ext cx="4477863" cy="274320"/>
            </a:xfrm>
            <a:prstGeom prst="homePlate">
              <a:avLst/>
            </a:prstGeom>
            <a:solidFill>
              <a:srgbClr val="2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879"/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         Key Developer Resources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55CCB9F-3B13-4F76-8D01-D0547E47D57F}"/>
                </a:ext>
              </a:extLst>
            </p:cNvPr>
            <p:cNvSpPr/>
            <p:nvPr/>
          </p:nvSpPr>
          <p:spPr>
            <a:xfrm>
              <a:off x="7042270" y="3382439"/>
              <a:ext cx="369570" cy="3695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D5E06C2-BC66-4A4A-99B9-9DA32152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13224" y="3460385"/>
              <a:ext cx="219456" cy="21945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0D54E5-1C0F-40A8-9266-A6C3B0790132}"/>
              </a:ext>
            </a:extLst>
          </p:cNvPr>
          <p:cNvGrpSpPr/>
          <p:nvPr/>
        </p:nvGrpSpPr>
        <p:grpSpPr>
          <a:xfrm>
            <a:off x="426300" y="1746075"/>
            <a:ext cx="4591352" cy="369570"/>
            <a:chOff x="7042270" y="3382439"/>
            <a:chExt cx="4591352" cy="369570"/>
          </a:xfrm>
        </p:grpSpPr>
        <p:sp>
          <p:nvSpPr>
            <p:cNvPr id="64" name="Arrow: Pentagon 63">
              <a:extLst>
                <a:ext uri="{FF2B5EF4-FFF2-40B4-BE49-F238E27FC236}">
                  <a16:creationId xmlns:a16="http://schemas.microsoft.com/office/drawing/2014/main" id="{992AC370-20C6-42FC-B09F-CF18C6F1B4E0}"/>
                </a:ext>
              </a:extLst>
            </p:cNvPr>
            <p:cNvSpPr/>
            <p:nvPr/>
          </p:nvSpPr>
          <p:spPr>
            <a:xfrm>
              <a:off x="7153062" y="3409768"/>
              <a:ext cx="4480560" cy="270276"/>
            </a:xfrm>
            <a:prstGeom prst="homePlate">
              <a:avLst/>
            </a:prstGeom>
            <a:solidFill>
              <a:srgbClr val="11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879"/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         Developer Registration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6914599-465B-4291-B03D-DC4E6AB3E64E}"/>
                </a:ext>
              </a:extLst>
            </p:cNvPr>
            <p:cNvSpPr/>
            <p:nvPr/>
          </p:nvSpPr>
          <p:spPr>
            <a:xfrm>
              <a:off x="7042270" y="3382439"/>
              <a:ext cx="369570" cy="3695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12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8E56BF1-B6BC-45F2-8B36-98B0CA1D6926}"/>
              </a:ext>
            </a:extLst>
          </p:cNvPr>
          <p:cNvSpPr txBox="1"/>
          <p:nvPr/>
        </p:nvSpPr>
        <p:spPr>
          <a:xfrm>
            <a:off x="3195174" y="5328309"/>
            <a:ext cx="27107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Synthetic Veteran Data</a:t>
            </a:r>
          </a:p>
        </p:txBody>
      </p:sp>
      <p:pic>
        <p:nvPicPr>
          <p:cNvPr id="67" name="Picture 4" descr="https://static.thenounproject.com/png/1655181-200.png">
            <a:extLst>
              <a:ext uri="{FF2B5EF4-FFF2-40B4-BE49-F238E27FC236}">
                <a16:creationId xmlns:a16="http://schemas.microsoft.com/office/drawing/2014/main" id="{009926C4-901A-475A-8410-91D9A9BA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22" y="5228587"/>
            <a:ext cx="447273" cy="4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https://static.thenounproject.com/png/1729136-200.png">
            <a:extLst>
              <a:ext uri="{FF2B5EF4-FFF2-40B4-BE49-F238E27FC236}">
                <a16:creationId xmlns:a16="http://schemas.microsoft.com/office/drawing/2014/main" id="{2F7233AF-FF14-49E0-8F6C-A6B7C6991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565" y="4009986"/>
            <a:ext cx="403505" cy="3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E81BB8F-17B1-468F-997E-F5556E0AD0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845" y="1812107"/>
            <a:ext cx="231573" cy="2315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BE431BC-54A9-43A4-A1F5-3A928D21830A}"/>
              </a:ext>
            </a:extLst>
          </p:cNvPr>
          <p:cNvSpPr/>
          <p:nvPr/>
        </p:nvSpPr>
        <p:spPr>
          <a:xfrm>
            <a:off x="576551" y="2146690"/>
            <a:ext cx="4120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387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Arial" panose="020B0604020202020204" pitchFamily="34" charset="0"/>
              </a:rPr>
              <a:t>Registration to access </a:t>
            </a:r>
            <a:r>
              <a:rPr lang="en-US" sz="1400" b="1" dirty="0">
                <a:cs typeface="Arial" panose="020B0604020202020204" pitchFamily="34" charset="0"/>
              </a:rPr>
              <a:t>the development sandbox </a:t>
            </a:r>
            <a:r>
              <a:rPr lang="en-US" sz="1400" dirty="0">
                <a:cs typeface="Arial" panose="020B0604020202020204" pitchFamily="34" charset="0"/>
              </a:rPr>
              <a:t>via </a:t>
            </a:r>
            <a:r>
              <a:rPr lang="en-US" sz="1400" dirty="0">
                <a:cs typeface="Arial" panose="020B0604020202020204" pitchFamily="34" charset="0"/>
                <a:hlinkClick r:id="rId11"/>
              </a:rPr>
              <a:t>developer.va.gov/apply</a:t>
            </a:r>
            <a:endParaRPr lang="en-US" sz="1400" dirty="0">
              <a:cs typeface="Arial" panose="020B0604020202020204" pitchFamily="34" charset="0"/>
            </a:endParaRPr>
          </a:p>
          <a:p>
            <a:pPr marL="285750" indent="-285750" defTabSz="91387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Arial" panose="020B0604020202020204" pitchFamily="34" charset="0"/>
              </a:rPr>
              <a:t>Common Terms of Service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AEE306-2F5D-4ABA-9389-7AF45EF1FB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5865" y="531051"/>
            <a:ext cx="6112709" cy="5147838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015F282-4331-4FE9-B11E-788FEA35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35</a:t>
            </a:fld>
            <a:endParaRPr lang="en-US" dirty="0"/>
          </a:p>
        </p:txBody>
      </p:sp>
      <p:pic>
        <p:nvPicPr>
          <p:cNvPr id="19" name="Graphic 18" descr="Office worker">
            <a:extLst>
              <a:ext uri="{FF2B5EF4-FFF2-40B4-BE49-F238E27FC236}">
                <a16:creationId xmlns:a16="http://schemas.microsoft.com/office/drawing/2014/main" id="{137E555E-3E8D-47BD-8519-DEB84DF0A7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535" y="5154452"/>
            <a:ext cx="647534" cy="64753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2C43470-E02E-41FE-8944-654E65F177BC}"/>
              </a:ext>
            </a:extLst>
          </p:cNvPr>
          <p:cNvSpPr txBox="1"/>
          <p:nvPr/>
        </p:nvSpPr>
        <p:spPr>
          <a:xfrm>
            <a:off x="1215503" y="5337762"/>
            <a:ext cx="13992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789575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F55CEC-2FDB-4CE2-9921-A3C2A5D0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59" y="189704"/>
            <a:ext cx="10515600" cy="1325563"/>
          </a:xfrm>
        </p:spPr>
        <p:txBody>
          <a:bodyPr/>
          <a:lstStyle/>
          <a:p>
            <a:r>
              <a:rPr lang="en-US" dirty="0"/>
              <a:t>API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3F8DC-3E01-4EAD-BAF7-A6C8B181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78" y="1381749"/>
            <a:ext cx="8196263" cy="463534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C61C8B-0317-4423-BF68-B799D93F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9" y="1512175"/>
            <a:ext cx="320371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Agile</a:t>
            </a:r>
          </a:p>
          <a:p>
            <a:r>
              <a:rPr lang="en-US" sz="2400" dirty="0"/>
              <a:t>Devops</a:t>
            </a:r>
          </a:p>
          <a:p>
            <a:r>
              <a:rPr lang="en-US" sz="2400" dirty="0"/>
              <a:t>Modern SW And Tools</a:t>
            </a:r>
          </a:p>
          <a:p>
            <a:r>
              <a:rPr lang="en-US" sz="2400" dirty="0"/>
              <a:t>Cloud Native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EFC6A-F49F-47CB-A89D-34812E6D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99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A4D3-8F05-4EB3-AB01-1BE34CAE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Intake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6151-7B23-4AE9-A7B2-49E0FC9D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3660A72-00C4-4BFB-9239-DFC486936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/>
          <a:stretch/>
        </p:blipFill>
        <p:spPr>
          <a:xfrm>
            <a:off x="2194687" y="1135144"/>
            <a:ext cx="7018761" cy="53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1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A4D3-8F05-4EB3-AB01-1BE34CAE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Intake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6151-7B23-4AE9-A7B2-49E0FC9D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3660A72-00C4-4BFB-9239-DFC486936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/>
          <a:stretch/>
        </p:blipFill>
        <p:spPr>
          <a:xfrm>
            <a:off x="2194687" y="1135144"/>
            <a:ext cx="7018761" cy="539478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4CE2D2E-9AFD-4459-927D-DA79739B3534}"/>
              </a:ext>
            </a:extLst>
          </p:cNvPr>
          <p:cNvSpPr/>
          <p:nvPr/>
        </p:nvSpPr>
        <p:spPr>
          <a:xfrm>
            <a:off x="3808071" y="2662177"/>
            <a:ext cx="1273215" cy="2199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4D0A2-0785-4F3D-8B63-E58818F3F337}"/>
              </a:ext>
            </a:extLst>
          </p:cNvPr>
          <p:cNvSpPr txBox="1"/>
          <p:nvPr/>
        </p:nvSpPr>
        <p:spPr>
          <a:xfrm>
            <a:off x="5333854" y="2916038"/>
            <a:ext cx="121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May-2019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D391D-8536-4ED5-9DDA-563F6100BA34}"/>
              </a:ext>
            </a:extLst>
          </p:cNvPr>
          <p:cNvSpPr txBox="1"/>
          <p:nvPr/>
        </p:nvSpPr>
        <p:spPr>
          <a:xfrm>
            <a:off x="5353458" y="2662177"/>
            <a:ext cx="12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900/week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CE7F36-EC0C-47F5-A149-8D5CB1BB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042" y="2077657"/>
            <a:ext cx="1165803" cy="5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0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A4D3-8F05-4EB3-AB01-1BE34CAE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6151-7B23-4AE9-A7B2-49E0FC9D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1B7339-D27C-47CC-BF8C-BDF8A50FBD2A}"/>
              </a:ext>
            </a:extLst>
          </p:cNvPr>
          <p:cNvSpPr txBox="1">
            <a:spLocks/>
          </p:cNvSpPr>
          <p:nvPr/>
        </p:nvSpPr>
        <p:spPr>
          <a:xfrm>
            <a:off x="648930" y="1690688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Patient self-service digital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Health record aggregation</a:t>
            </a:r>
            <a:endParaRPr lang="en-US" sz="2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FHIR-Compliant</a:t>
            </a:r>
          </a:p>
        </p:txBody>
      </p:sp>
      <p:pic>
        <p:nvPicPr>
          <p:cNvPr id="9" name="Picture 8" descr="iPhone image with health application data displayed">
            <a:extLst>
              <a:ext uri="{FF2B5EF4-FFF2-40B4-BE49-F238E27FC236}">
                <a16:creationId xmlns:a16="http://schemas.microsoft.com/office/drawing/2014/main" id="{16AEA51A-0477-40CE-8959-6FF806DF9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r="-1" b="8819"/>
          <a:stretch/>
        </p:blipFill>
        <p:spPr>
          <a:xfrm>
            <a:off x="7235419" y="136525"/>
            <a:ext cx="4210252" cy="62287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312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B5BB-E17B-42BB-A48C-1D69DDA0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APIs?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FA2C9-365D-44B9-9D02-4BA4BF602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4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A4D3-8F05-4EB3-AB01-1BE34CAE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Verification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6151-7B23-4AE9-A7B2-49E0FC9D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DBA0B88-5453-419B-AAB8-A32C4A86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59" y="1472531"/>
            <a:ext cx="6737499" cy="43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7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A4D3-8F05-4EB3-AB01-1BE34CAE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6151-7B23-4AE9-A7B2-49E0FC9D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8BBB2-EC0A-4DFC-833D-934438BB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93" y="1532762"/>
            <a:ext cx="7396537" cy="36192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ACF559-AD58-4C57-9353-9CC77470E304}"/>
              </a:ext>
            </a:extLst>
          </p:cNvPr>
          <p:cNvSpPr txBox="1">
            <a:spLocks/>
          </p:cNvSpPr>
          <p:nvPr/>
        </p:nvSpPr>
        <p:spPr>
          <a:xfrm>
            <a:off x="648931" y="1690688"/>
            <a:ext cx="3182290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Benefits, Health, Cemetery, Vet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Hours of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Services Offered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Satisfaction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Average Wait Times</a:t>
            </a:r>
          </a:p>
        </p:txBody>
      </p:sp>
    </p:spTree>
    <p:extLst>
      <p:ext uri="{BB962C8B-B14F-4D97-AF65-F5344CB8AC3E}">
        <p14:creationId xmlns:p14="http://schemas.microsoft.com/office/powerpoint/2010/main" val="1559850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3F0150-BE10-455D-9DB0-549C229E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71" y="173921"/>
            <a:ext cx="8512931" cy="6167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49D6A-6D77-4FA4-A958-051E89DC5754}"/>
              </a:ext>
            </a:extLst>
          </p:cNvPr>
          <p:cNvSpPr txBox="1"/>
          <p:nvPr/>
        </p:nvSpPr>
        <p:spPr>
          <a:xfrm>
            <a:off x="6096000" y="1944546"/>
            <a:ext cx="41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Over 300 unique developer registrations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C01F5C-521E-41B7-B11F-0FE12B9030FC}"/>
              </a:ext>
            </a:extLst>
          </p:cNvPr>
          <p:cNvSpPr txBox="1">
            <a:spLocks/>
          </p:cNvSpPr>
          <p:nvPr/>
        </p:nvSpPr>
        <p:spPr>
          <a:xfrm>
            <a:off x="304800" y="319088"/>
            <a:ext cx="11240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Developer </a:t>
            </a:r>
          </a:p>
          <a:p>
            <a:r>
              <a:rPr lang="en-US" dirty="0"/>
              <a:t>Registrations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6636D73-9942-4609-8B27-E35638DEBF32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367D4ED-E2A5-4349-A793-68EEB544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1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API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F683D-3A02-4BFD-82E5-DACFF0D4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2" y="1902649"/>
            <a:ext cx="3592871" cy="2627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ABD92-1D84-4CFD-AB69-891AA9D6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01" y="1902648"/>
            <a:ext cx="3619597" cy="2658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0DE96-796D-436A-8135-3021AF631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282" y="1905781"/>
            <a:ext cx="3650046" cy="265500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2F5FF8-5836-4D58-8C20-618D3543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57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FDE8A-C1B3-4DB9-A3DC-18B688ED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01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D44D1-C0FA-47F4-832F-EAB3A0860877}"/>
              </a:ext>
            </a:extLst>
          </p:cNvPr>
          <p:cNvSpPr/>
          <p:nvPr/>
        </p:nvSpPr>
        <p:spPr>
          <a:xfrm>
            <a:off x="304800" y="1123540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“We see a benefit to include functionality in our connected wheelchair mobile application … to provide better support and guidance on how to use the wheelchair and create regimens for pressure relief exercises etc.” </a:t>
            </a:r>
            <a:r>
              <a:rPr lang="en-US" dirty="0"/>
              <a:t>– Wheelchair Manufacturer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614B3E8-97BE-4241-A975-C32B1C06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3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9B16-2948-4545-8135-A00712B40177}"/>
              </a:ext>
            </a:extLst>
          </p:cNvPr>
          <p:cNvSpPr/>
          <p:nvPr/>
        </p:nvSpPr>
        <p:spPr>
          <a:xfrm>
            <a:off x="5791200" y="15203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“</a:t>
            </a:r>
            <a:r>
              <a:rPr lang="en-US" b="1" i="1" dirty="0">
                <a:ea typeface="Times New Roman" panose="02020603050405020304" pitchFamily="18" charset="0"/>
              </a:rPr>
              <a:t>Our development team has said that your developer portal is better than many private sector portals they have encountered. […] Kudos to you for making government look so good."</a:t>
            </a:r>
            <a:r>
              <a:rPr lang="en-US" dirty="0">
                <a:ea typeface="Times New Roman" panose="02020603050405020304" pitchFamily="18" charset="0"/>
              </a:rPr>
              <a:t> – Leadership from an identity authentication company commenting on developer.va.gov.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D44D1-C0FA-47F4-832F-EAB3A0860877}"/>
              </a:ext>
            </a:extLst>
          </p:cNvPr>
          <p:cNvSpPr/>
          <p:nvPr/>
        </p:nvSpPr>
        <p:spPr>
          <a:xfrm>
            <a:off x="304800" y="1123540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“We see a benefit to include functionality in our connected wheelchair mobile application … to provide better support and guidance on how to use the wheelchair and create regimens for pressure relief exercises etc.” </a:t>
            </a:r>
            <a:r>
              <a:rPr lang="en-US" dirty="0"/>
              <a:t>– Wheelchair Manufacturer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7B8FC9-E7D0-4668-A6AA-3F6BB24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99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9B16-2948-4545-8135-A00712B40177}"/>
              </a:ext>
            </a:extLst>
          </p:cNvPr>
          <p:cNvSpPr/>
          <p:nvPr/>
        </p:nvSpPr>
        <p:spPr>
          <a:xfrm>
            <a:off x="5791200" y="15203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“</a:t>
            </a:r>
            <a:r>
              <a:rPr lang="en-US" b="1" i="1" dirty="0">
                <a:ea typeface="Times New Roman" panose="02020603050405020304" pitchFamily="18" charset="0"/>
              </a:rPr>
              <a:t>Our development team has said that your developer portal is better than many private sector portals they have encountered. […] Kudos to you for making government look so good."</a:t>
            </a:r>
            <a:r>
              <a:rPr lang="en-US" dirty="0">
                <a:ea typeface="Times New Roman" panose="02020603050405020304" pitchFamily="18" charset="0"/>
              </a:rPr>
              <a:t> – Leadership from an identity authentication company commenting on developer.va.gov.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3D761-1C15-4F54-9D84-474EE7514655}"/>
              </a:ext>
            </a:extLst>
          </p:cNvPr>
          <p:cNvSpPr/>
          <p:nvPr/>
        </p:nvSpPr>
        <p:spPr>
          <a:xfrm>
            <a:off x="361756" y="2828835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“We will use the APIs to allow veterans to create, edit, and view their advance directives, advance care plans, and related healthcare documents.”</a:t>
            </a:r>
            <a:r>
              <a:rPr lang="en-US" dirty="0">
                <a:solidFill>
                  <a:srgbClr val="000000"/>
                </a:solidFill>
              </a:rPr>
              <a:t> – SaaS SW Provider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D44D1-C0FA-47F4-832F-EAB3A0860877}"/>
              </a:ext>
            </a:extLst>
          </p:cNvPr>
          <p:cNvSpPr/>
          <p:nvPr/>
        </p:nvSpPr>
        <p:spPr>
          <a:xfrm>
            <a:off x="304800" y="1123540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“We see a benefit to include functionality in our connected wheelchair mobile application … to provide better support and guidance on how to use the wheelchair and create regimens for pressure relief exercises etc.” </a:t>
            </a:r>
            <a:r>
              <a:rPr lang="en-US" dirty="0"/>
              <a:t>– Wheelchair Manufacturer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EC63C8D-C53F-4BBB-A29A-9F85B775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0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9B16-2948-4545-8135-A00712B40177}"/>
              </a:ext>
            </a:extLst>
          </p:cNvPr>
          <p:cNvSpPr/>
          <p:nvPr/>
        </p:nvSpPr>
        <p:spPr>
          <a:xfrm>
            <a:off x="5791200" y="15203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“</a:t>
            </a:r>
            <a:r>
              <a:rPr lang="en-US" b="1" i="1" dirty="0">
                <a:ea typeface="Times New Roman" panose="02020603050405020304" pitchFamily="18" charset="0"/>
              </a:rPr>
              <a:t>Our development team has said that your developer portal is better than many private sector portals they have encountered. […] Kudos to you for making government look so good."</a:t>
            </a:r>
            <a:r>
              <a:rPr lang="en-US" dirty="0">
                <a:ea typeface="Times New Roman" panose="02020603050405020304" pitchFamily="18" charset="0"/>
              </a:rPr>
              <a:t> – Leadership from an identity authentication company commenting on developer.va.gov.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AFCDC-F0AD-43E0-B9E5-0B580A877425}"/>
              </a:ext>
            </a:extLst>
          </p:cNvPr>
          <p:cNvSpPr/>
          <p:nvPr/>
        </p:nvSpPr>
        <p:spPr>
          <a:xfrm>
            <a:off x="5791200" y="3235697"/>
            <a:ext cx="5524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ea typeface="Times New Roman" panose="02020603050405020304" pitchFamily="18" charset="0"/>
              </a:rPr>
              <a:t>“The progress being made on multiple fronts is amazing.  I clearly see a path forward that is going to revolutionize the claim process, increase speed to decision, and transparency for Veterans." </a:t>
            </a:r>
            <a:r>
              <a:rPr lang="en-US" dirty="0">
                <a:ea typeface="Times New Roman" panose="02020603050405020304" pitchFamily="18" charset="0"/>
              </a:rPr>
              <a:t>– VSO SW Vendor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3D761-1C15-4F54-9D84-474EE7514655}"/>
              </a:ext>
            </a:extLst>
          </p:cNvPr>
          <p:cNvSpPr/>
          <p:nvPr/>
        </p:nvSpPr>
        <p:spPr>
          <a:xfrm>
            <a:off x="361756" y="2828835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“We will use the APIs to allow veterans to create, edit, and view their advance directives, advance care plans, and related healthcare documents.”</a:t>
            </a:r>
            <a:r>
              <a:rPr lang="en-US" dirty="0">
                <a:solidFill>
                  <a:srgbClr val="000000"/>
                </a:solidFill>
              </a:rPr>
              <a:t> – SaaS SW Provider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D44D1-C0FA-47F4-832F-EAB3A0860877}"/>
              </a:ext>
            </a:extLst>
          </p:cNvPr>
          <p:cNvSpPr/>
          <p:nvPr/>
        </p:nvSpPr>
        <p:spPr>
          <a:xfrm>
            <a:off x="304800" y="1123540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“We see a benefit to include functionality in our connected wheelchair mobile application … to provide better support and guidance on how to use the wheelchair and create regimens for pressure relief exercises etc.” </a:t>
            </a:r>
            <a:r>
              <a:rPr lang="en-US" dirty="0"/>
              <a:t>– Wheelchair Manufacturer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B15D397-3B3A-4741-BD7F-0F0DF894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46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9B16-2948-4545-8135-A00712B40177}"/>
              </a:ext>
            </a:extLst>
          </p:cNvPr>
          <p:cNvSpPr/>
          <p:nvPr/>
        </p:nvSpPr>
        <p:spPr>
          <a:xfrm>
            <a:off x="5791200" y="15203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“</a:t>
            </a:r>
            <a:r>
              <a:rPr lang="en-US" b="1" i="1" dirty="0">
                <a:ea typeface="Times New Roman" panose="02020603050405020304" pitchFamily="18" charset="0"/>
              </a:rPr>
              <a:t>Our development team has said that your developer portal is better than many private sector portals they have encountered. […] Kudos to you for making government look so good."</a:t>
            </a:r>
            <a:r>
              <a:rPr lang="en-US" dirty="0">
                <a:ea typeface="Times New Roman" panose="02020603050405020304" pitchFamily="18" charset="0"/>
              </a:rPr>
              <a:t> – Leadership from an identity authentication company commenting on developer.va.gov.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AFCDC-F0AD-43E0-B9E5-0B580A877425}"/>
              </a:ext>
            </a:extLst>
          </p:cNvPr>
          <p:cNvSpPr/>
          <p:nvPr/>
        </p:nvSpPr>
        <p:spPr>
          <a:xfrm>
            <a:off x="5791200" y="3235697"/>
            <a:ext cx="5524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ea typeface="Times New Roman" panose="02020603050405020304" pitchFamily="18" charset="0"/>
              </a:rPr>
              <a:t>“The progress being made on multiple fronts is amazing.  I clearly see a path forward that is going to revolutionize the claim process, increase speed to decision, and transparency for Veterans." </a:t>
            </a:r>
            <a:r>
              <a:rPr lang="en-US" dirty="0">
                <a:ea typeface="Times New Roman" panose="02020603050405020304" pitchFamily="18" charset="0"/>
              </a:rPr>
              <a:t>– VSO SW Vendor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3D761-1C15-4F54-9D84-474EE7514655}"/>
              </a:ext>
            </a:extLst>
          </p:cNvPr>
          <p:cNvSpPr/>
          <p:nvPr/>
        </p:nvSpPr>
        <p:spPr>
          <a:xfrm>
            <a:off x="361756" y="2828835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“We will use the APIs to allow veterans to create, edit, and view their advance directives, advance care plans, and related healthcare documents.”</a:t>
            </a:r>
            <a:r>
              <a:rPr lang="en-US" dirty="0">
                <a:solidFill>
                  <a:srgbClr val="000000"/>
                </a:solidFill>
              </a:rPr>
              <a:t> – SaaS SW Provider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A784D-341D-4C8B-8B30-F7EBE73B6DB3}"/>
              </a:ext>
            </a:extLst>
          </p:cNvPr>
          <p:cNvSpPr/>
          <p:nvPr/>
        </p:nvSpPr>
        <p:spPr>
          <a:xfrm>
            <a:off x="304799" y="4280903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 I foresee using VA Facilities API for veterans and their families to get information related to VA facilities on voice-first devices such as Amazon Echo, Google Home, </a:t>
            </a:r>
            <a:r>
              <a:rPr lang="en-US" b="1" i="1" dirty="0" err="1"/>
              <a:t>etc</a:t>
            </a:r>
            <a:r>
              <a:rPr lang="en-US" b="1" i="1" dirty="0"/>
              <a:t>” </a:t>
            </a:r>
            <a:r>
              <a:rPr lang="en-US" dirty="0"/>
              <a:t>– Independent Veteran SW Developer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D44D1-C0FA-47F4-832F-EAB3A0860877}"/>
              </a:ext>
            </a:extLst>
          </p:cNvPr>
          <p:cNvSpPr/>
          <p:nvPr/>
        </p:nvSpPr>
        <p:spPr>
          <a:xfrm>
            <a:off x="304800" y="1123540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“We see a benefit to include functionality in our connected wheelchair mobile application … to provide better support and guidance on how to use the wheelchair and create regimens for pressure relief exercises etc.” </a:t>
            </a:r>
            <a:r>
              <a:rPr lang="en-US" dirty="0"/>
              <a:t>– Wheelchair Manufacturer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32DB32-F06B-4D56-BB45-0D3F1744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2855-797F-E342-B50E-50ED701E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FBF2-410D-7C4B-AF2D-C204F598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fulfill President Lincoln's promise…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"To care for him who shall have borne the battle, and for his widow, and his orphan" by serving and honoring the men and women who are America's veterans.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6"/>
            <a:ext cx="11240278" cy="1325563"/>
          </a:xfrm>
        </p:spPr>
        <p:txBody>
          <a:bodyPr/>
          <a:lstStyle/>
          <a:p>
            <a:r>
              <a:rPr lang="en-US" dirty="0"/>
              <a:t>What are developers saying…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9B16-2948-4545-8135-A00712B40177}"/>
              </a:ext>
            </a:extLst>
          </p:cNvPr>
          <p:cNvSpPr/>
          <p:nvPr/>
        </p:nvSpPr>
        <p:spPr>
          <a:xfrm>
            <a:off x="5791200" y="15203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“</a:t>
            </a:r>
            <a:r>
              <a:rPr lang="en-US" b="1" i="1" dirty="0">
                <a:ea typeface="Times New Roman" panose="02020603050405020304" pitchFamily="18" charset="0"/>
              </a:rPr>
              <a:t>Our development team has said that your developer portal is better than many private sector portals they have encountered. […] Kudos to you for making government look so good."</a:t>
            </a:r>
            <a:r>
              <a:rPr lang="en-US" dirty="0">
                <a:ea typeface="Times New Roman" panose="02020603050405020304" pitchFamily="18" charset="0"/>
              </a:rPr>
              <a:t> – Leadership from an identity authentication company commenting on developer.va.gov.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AFCDC-F0AD-43E0-B9E5-0B580A877425}"/>
              </a:ext>
            </a:extLst>
          </p:cNvPr>
          <p:cNvSpPr/>
          <p:nvPr/>
        </p:nvSpPr>
        <p:spPr>
          <a:xfrm>
            <a:off x="5791200" y="3235697"/>
            <a:ext cx="5524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ea typeface="Times New Roman" panose="02020603050405020304" pitchFamily="18" charset="0"/>
              </a:rPr>
              <a:t>“The progress being made on multiple fronts is amazing.  I clearly see a path forward that is going to revolutionize the claim process, increase speed to decision, and transparency for Veterans." </a:t>
            </a:r>
            <a:r>
              <a:rPr lang="en-US" dirty="0">
                <a:ea typeface="Times New Roman" panose="02020603050405020304" pitchFamily="18" charset="0"/>
              </a:rPr>
              <a:t>– VSO SW Vendor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3D761-1C15-4F54-9D84-474EE7514655}"/>
              </a:ext>
            </a:extLst>
          </p:cNvPr>
          <p:cNvSpPr/>
          <p:nvPr/>
        </p:nvSpPr>
        <p:spPr>
          <a:xfrm>
            <a:off x="361756" y="2828835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“We will use the APIs to allow veterans to create, edit, and view their advance directives, advance care plans, and related healthcare documents.”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Saas</a:t>
            </a:r>
            <a:r>
              <a:rPr lang="en-US" dirty="0">
                <a:solidFill>
                  <a:srgbClr val="000000"/>
                </a:solidFill>
              </a:rPr>
              <a:t> SW Provider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788C6-6E9C-44BA-85BD-A488C87589E7}"/>
              </a:ext>
            </a:extLst>
          </p:cNvPr>
          <p:cNvSpPr/>
          <p:nvPr/>
        </p:nvSpPr>
        <p:spPr>
          <a:xfrm>
            <a:off x="5791200" y="50195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“I want … my </a:t>
            </a:r>
            <a:r>
              <a:rPr lang="en-US" b="1" i="1" dirty="0" err="1"/>
              <a:t>doctor,PA,RN,LPN,certified</a:t>
            </a:r>
            <a:r>
              <a:rPr lang="en-US" b="1" i="1" dirty="0"/>
              <a:t> physical therapist, caregiver, to access my medical records … w/o all the red tape …in my total control... immediately...”  </a:t>
            </a:r>
            <a:r>
              <a:rPr lang="en-US" dirty="0"/>
              <a:t>- Independent Veteran SW developer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A784D-341D-4C8B-8B30-F7EBE73B6DB3}"/>
              </a:ext>
            </a:extLst>
          </p:cNvPr>
          <p:cNvSpPr/>
          <p:nvPr/>
        </p:nvSpPr>
        <p:spPr>
          <a:xfrm>
            <a:off x="304799" y="4280903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 I foresee using VA Facilities API for veterans and their families to get information related to VA facilities on voice-first devices such as Amazon Echo, Google Home, </a:t>
            </a:r>
            <a:r>
              <a:rPr lang="en-US" b="1" i="1" dirty="0" err="1"/>
              <a:t>etc</a:t>
            </a:r>
            <a:r>
              <a:rPr lang="en-US" b="1" i="1" dirty="0"/>
              <a:t>” </a:t>
            </a:r>
            <a:r>
              <a:rPr lang="en-US" dirty="0"/>
              <a:t>– Independent Veteran SW Developer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D44D1-C0FA-47F4-832F-EAB3A0860877}"/>
              </a:ext>
            </a:extLst>
          </p:cNvPr>
          <p:cNvSpPr/>
          <p:nvPr/>
        </p:nvSpPr>
        <p:spPr>
          <a:xfrm>
            <a:off x="304800" y="1123540"/>
            <a:ext cx="531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“We see a benefit to include functionality in our connected wheelchair mobile application … to provide better support and guidance on how to use the wheelchair and create regimens for pressure relief exercises etc.” </a:t>
            </a:r>
            <a:r>
              <a:rPr lang="en-US" dirty="0"/>
              <a:t>– Wheelchair Manufacturer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D8BB44-D4B4-499D-8079-0F7ED0AC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02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B5BB-E17B-42BB-A48C-1D69DDA0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FA2C9-365D-44B9-9D02-4BA4BF602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594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API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795E-4DA5-0E42-9EB5-653BCE22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33" y="1493186"/>
            <a:ext cx="4201732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Success is what gets used, not what’s built</a:t>
            </a:r>
          </a:p>
          <a:p>
            <a:r>
              <a:rPr lang="en-US" sz="3200" dirty="0"/>
              <a:t>Expand CRM and outreach</a:t>
            </a:r>
          </a:p>
          <a:p>
            <a:pPr lvl="1"/>
            <a:r>
              <a:rPr lang="en-US" sz="2600" dirty="0"/>
              <a:t>Register more developers</a:t>
            </a:r>
          </a:p>
          <a:p>
            <a:pPr lvl="1"/>
            <a:r>
              <a:rPr lang="en-US" sz="2600" dirty="0"/>
              <a:t>Coach developers on journey to production</a:t>
            </a:r>
          </a:p>
          <a:p>
            <a:pPr lvl="1"/>
            <a:r>
              <a:rPr lang="en-US" sz="2600" dirty="0"/>
              <a:t>Increase developer API usage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CD21C-7EC5-4AA9-9683-F1B35A80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327" y="1984732"/>
            <a:ext cx="6806394" cy="2888535"/>
          </a:xfrm>
          <a:prstGeom prst="rect">
            <a:avLst/>
          </a:prstGeom>
        </p:spPr>
      </p:pic>
      <p:pic>
        <p:nvPicPr>
          <p:cNvPr id="10" name="Graphic 9" descr="Man">
            <a:extLst>
              <a:ext uri="{FF2B5EF4-FFF2-40B4-BE49-F238E27FC236}">
                <a16:creationId xmlns:a16="http://schemas.microsoft.com/office/drawing/2014/main" id="{50E68C88-DB39-4134-82C5-5772F47BD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2979" y="4941096"/>
            <a:ext cx="469305" cy="469305"/>
          </a:xfrm>
          <a:prstGeom prst="rect">
            <a:avLst/>
          </a:prstGeom>
        </p:spPr>
      </p:pic>
      <p:pic>
        <p:nvPicPr>
          <p:cNvPr id="12" name="Graphic 11" descr="Woman">
            <a:extLst>
              <a:ext uri="{FF2B5EF4-FFF2-40B4-BE49-F238E27FC236}">
                <a16:creationId xmlns:a16="http://schemas.microsoft.com/office/drawing/2014/main" id="{F6E9D2D0-8EE9-44BA-B485-CB07DF2E3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979" y="5091096"/>
            <a:ext cx="469305" cy="46930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6D70D8-3AAB-4D49-8364-EF36F6905ACE}"/>
              </a:ext>
            </a:extLst>
          </p:cNvPr>
          <p:cNvSpPr/>
          <p:nvPr/>
        </p:nvSpPr>
        <p:spPr>
          <a:xfrm>
            <a:off x="5751676" y="5167311"/>
            <a:ext cx="5510491" cy="208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Podium">
            <a:extLst>
              <a:ext uri="{FF2B5EF4-FFF2-40B4-BE49-F238E27FC236}">
                <a16:creationId xmlns:a16="http://schemas.microsoft.com/office/drawing/2014/main" id="{9A4D284B-DB56-49A5-A979-90DC0D6EB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53800" y="4856453"/>
            <a:ext cx="763875" cy="763875"/>
          </a:xfrm>
          <a:prstGeom prst="rect">
            <a:avLst/>
          </a:prstGeom>
        </p:spPr>
      </p:pic>
      <p:pic>
        <p:nvPicPr>
          <p:cNvPr id="18" name="Graphic 17" descr="Woman">
            <a:extLst>
              <a:ext uri="{FF2B5EF4-FFF2-40B4-BE49-F238E27FC236}">
                <a16:creationId xmlns:a16="http://schemas.microsoft.com/office/drawing/2014/main" id="{8BAD8D55-7BED-4D95-B4FC-532C9B5ED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8023" y="5175748"/>
            <a:ext cx="469305" cy="46930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1533C0C-BA66-4928-9226-AEB97AAFB2AB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82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 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325E4-CFF5-4D48-85BB-9165A5FA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30" y="1027906"/>
            <a:ext cx="3648075" cy="523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3431B-950B-4B7E-B735-D85930D1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4" y="1842811"/>
            <a:ext cx="4046982" cy="3608940"/>
          </a:xfrm>
          <a:prstGeom prst="rect">
            <a:avLst/>
          </a:prstGeom>
        </p:spPr>
      </p:pic>
      <p:pic>
        <p:nvPicPr>
          <p:cNvPr id="9" name="Graphic 8" descr="Group of people">
            <a:extLst>
              <a:ext uri="{FF2B5EF4-FFF2-40B4-BE49-F238E27FC236}">
                <a16:creationId xmlns:a16="http://schemas.microsoft.com/office/drawing/2014/main" id="{22B00836-FCC0-49FF-BF7D-2EC0D1AB9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8253" y="284737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4ECEA1-B80F-4EED-851B-E093D94FF14E}"/>
              </a:ext>
            </a:extLst>
          </p:cNvPr>
          <p:cNvSpPr txBox="1"/>
          <p:nvPr/>
        </p:nvSpPr>
        <p:spPr>
          <a:xfrm>
            <a:off x="5162264" y="3845177"/>
            <a:ext cx="235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User Interviews</a:t>
            </a:r>
          </a:p>
          <a:p>
            <a:pPr algn="ctr"/>
            <a:r>
              <a:rPr lang="en-US" sz="1200" dirty="0"/>
              <a:t>Information Architecture Analysis</a:t>
            </a:r>
          </a:p>
          <a:p>
            <a:pPr algn="ctr"/>
            <a:r>
              <a:rPr lang="en-US" sz="1200" dirty="0"/>
              <a:t>Hallway Testing</a:t>
            </a:r>
          </a:p>
          <a:p>
            <a:pPr algn="ctr"/>
            <a:endParaRPr lang="en-US" sz="1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D91715-B467-462F-A73C-3185C4BC0787}"/>
              </a:ext>
            </a:extLst>
          </p:cNvPr>
          <p:cNvCxnSpPr/>
          <p:nvPr/>
        </p:nvCxnSpPr>
        <p:spPr>
          <a:xfrm>
            <a:off x="5316309" y="3845177"/>
            <a:ext cx="1975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EBE9B00-A973-4F0C-9105-C17D036C0D53}"/>
              </a:ext>
            </a:extLst>
          </p:cNvPr>
          <p:cNvSpPr/>
          <p:nvPr/>
        </p:nvSpPr>
        <p:spPr>
          <a:xfrm rot="16200000">
            <a:off x="5040008" y="2905247"/>
            <a:ext cx="244513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2D09975-6DAE-41FE-B353-37827702E98E}"/>
              </a:ext>
            </a:extLst>
          </p:cNvPr>
          <p:cNvSpPr/>
          <p:nvPr/>
        </p:nvSpPr>
        <p:spPr>
          <a:xfrm rot="16200000">
            <a:off x="7169794" y="2905247"/>
            <a:ext cx="244513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2F555E-6C36-4ACD-8777-98E06D7CA191}"/>
              </a:ext>
            </a:extLst>
          </p:cNvPr>
          <p:cNvSpPr txBox="1"/>
          <p:nvPr/>
        </p:nvSpPr>
        <p:spPr>
          <a:xfrm rot="20020190">
            <a:off x="9011782" y="3757447"/>
            <a:ext cx="21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A0000"/>
                </a:solidFill>
              </a:rPr>
              <a:t>Under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61ED1-E15A-4034-9B79-016ACE3304A1}"/>
              </a:ext>
            </a:extLst>
          </p:cNvPr>
          <p:cNvSpPr txBox="1"/>
          <p:nvPr/>
        </p:nvSpPr>
        <p:spPr>
          <a:xfrm>
            <a:off x="5607845" y="2549668"/>
            <a:ext cx="141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UX and HCD</a:t>
            </a:r>
          </a:p>
          <a:p>
            <a:pPr algn="ctr"/>
            <a:endParaRPr lang="en-US" sz="1600" b="1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44216CA-F003-4C96-9DEC-ACA0C0C2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14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new APIs and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795E-4DA5-0E42-9EB5-653BCE22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79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Maximize the impact on the most people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203B8-6443-45AF-80AE-8EAEDCC487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88" y="2515039"/>
            <a:ext cx="5406824" cy="321390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8BA1F52-19B0-4AB7-9233-53DD7AABD4E5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71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795E-4DA5-0E42-9EB5-653BCE22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798"/>
            <a:ext cx="3641203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Help veterans assess eligibility</a:t>
            </a:r>
          </a:p>
          <a:p>
            <a:r>
              <a:rPr lang="en-US" sz="3200" dirty="0"/>
              <a:t>Enable more veterans to receive community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D736F-C8A9-4B9C-92D1-CC384C4A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403" y="821274"/>
            <a:ext cx="7282893" cy="49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26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– Production Launch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56</a:t>
            </a:fld>
            <a:endParaRPr lang="en-US" dirty="0"/>
          </a:p>
        </p:txBody>
      </p:sp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id="{0D033962-4FB8-41D7-B4BB-4C9B5A02F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7"/>
          <a:stretch/>
        </p:blipFill>
        <p:spPr>
          <a:xfrm>
            <a:off x="1795604" y="2096679"/>
            <a:ext cx="8600791" cy="38536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3358B6-A112-46A1-A8A4-05B3463D866E}"/>
              </a:ext>
            </a:extLst>
          </p:cNvPr>
          <p:cNvSpPr txBox="1">
            <a:spLocks/>
          </p:cNvSpPr>
          <p:nvPr/>
        </p:nvSpPr>
        <p:spPr>
          <a:xfrm>
            <a:off x="838200" y="1475798"/>
            <a:ext cx="107480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946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- Auto CEST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502100-AEB8-43D0-AADA-C52D741DBF6F}"/>
              </a:ext>
            </a:extLst>
          </p:cNvPr>
          <p:cNvSpPr txBox="1">
            <a:spLocks/>
          </p:cNvSpPr>
          <p:nvPr/>
        </p:nvSpPr>
        <p:spPr>
          <a:xfrm>
            <a:off x="838200" y="1475798"/>
            <a:ext cx="80395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Automatic Claims Establishment </a:t>
            </a:r>
          </a:p>
          <a:p>
            <a:pPr lvl="1"/>
            <a:r>
              <a:rPr lang="en-US" sz="2800" dirty="0"/>
              <a:t>Disability MVP</a:t>
            </a:r>
          </a:p>
          <a:p>
            <a:pPr lvl="1"/>
            <a:r>
              <a:rPr lang="en-US" sz="2800" dirty="0" err="1"/>
              <a:t>PoA</a:t>
            </a:r>
            <a:r>
              <a:rPr lang="en-US" sz="2800" dirty="0"/>
              <a:t> Establishment</a:t>
            </a:r>
          </a:p>
          <a:p>
            <a:pPr lvl="1"/>
            <a:r>
              <a:rPr lang="en-US" sz="2800" dirty="0"/>
              <a:t>Additional Claim Types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8" name="Graphic 7" descr="Document">
            <a:extLst>
              <a:ext uri="{FF2B5EF4-FFF2-40B4-BE49-F238E27FC236}">
                <a16:creationId xmlns:a16="http://schemas.microsoft.com/office/drawing/2014/main" id="{2C97BFF9-4A6D-4AD6-99C7-38E126495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344161"/>
            <a:ext cx="914400" cy="9144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8193AD5-1CDC-4595-B9DB-C5C26B8AC147}"/>
              </a:ext>
            </a:extLst>
          </p:cNvPr>
          <p:cNvSpPr/>
          <p:nvPr/>
        </p:nvSpPr>
        <p:spPr>
          <a:xfrm>
            <a:off x="6553199" y="2697081"/>
            <a:ext cx="1062943" cy="208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E5F60-8029-4C20-9961-C7A950595D56}"/>
              </a:ext>
            </a:extLst>
          </p:cNvPr>
          <p:cNvSpPr txBox="1"/>
          <p:nvPr/>
        </p:nvSpPr>
        <p:spPr>
          <a:xfrm>
            <a:off x="7816770" y="2306691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9D790-4BDD-4968-8646-44A143998443}"/>
              </a:ext>
            </a:extLst>
          </p:cNvPr>
          <p:cNvSpPr txBox="1"/>
          <p:nvPr/>
        </p:nvSpPr>
        <p:spPr>
          <a:xfrm>
            <a:off x="7690413" y="2459091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1FD31-DD5D-4003-B3E5-67CE5C9C8BFE}"/>
              </a:ext>
            </a:extLst>
          </p:cNvPr>
          <p:cNvSpPr txBox="1"/>
          <p:nvPr/>
        </p:nvSpPr>
        <p:spPr>
          <a:xfrm>
            <a:off x="7842813" y="2611491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DDB04-AC20-465C-AF6D-F780E95631A1}"/>
              </a:ext>
            </a:extLst>
          </p:cNvPr>
          <p:cNvSpPr txBox="1"/>
          <p:nvPr/>
        </p:nvSpPr>
        <p:spPr>
          <a:xfrm>
            <a:off x="7714528" y="2744512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9B9CB-AA61-4B11-B0E5-53320C9D3B40}"/>
              </a:ext>
            </a:extLst>
          </p:cNvPr>
          <p:cNvSpPr txBox="1"/>
          <p:nvPr/>
        </p:nvSpPr>
        <p:spPr>
          <a:xfrm>
            <a:off x="7963385" y="2525602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07D7F-6679-40D3-9922-510309763301}"/>
              </a:ext>
            </a:extLst>
          </p:cNvPr>
          <p:cNvSpPr txBox="1"/>
          <p:nvPr/>
        </p:nvSpPr>
        <p:spPr>
          <a:xfrm>
            <a:off x="7894418" y="2949035"/>
            <a:ext cx="2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4888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– More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E0513-E393-4099-B59A-C1ED2EB1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52" y="3162313"/>
            <a:ext cx="4503515" cy="24463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EEB132-5353-4671-A4D7-A621CB0F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33" y="1493186"/>
            <a:ext cx="558671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Veteran&lt;-&gt;Facility Drive Times</a:t>
            </a:r>
          </a:p>
          <a:p>
            <a:r>
              <a:rPr lang="en-US" sz="3200" dirty="0"/>
              <a:t>Quality of Care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2B48A-1CA6-4EEC-A6CF-C7D258A2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33" y="3162313"/>
            <a:ext cx="4503515" cy="22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3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1FF0-D4E1-A144-A420-1373EA8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8314-1C23-A945-9D91-A1B56B2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24802C-A953-4947-9980-48EB880A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798"/>
            <a:ext cx="665062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API Monitoring Status Page</a:t>
            </a:r>
          </a:p>
          <a:p>
            <a:pPr lvl="1"/>
            <a:r>
              <a:rPr lang="en-US" sz="2800" dirty="0"/>
              <a:t>Veteran Profile</a:t>
            </a:r>
          </a:p>
          <a:p>
            <a:pPr lvl="1"/>
            <a:r>
              <a:rPr lang="en-US" sz="2800" dirty="0"/>
              <a:t>Return to Active Duty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36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2855-797F-E342-B50E-50ED701E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21" y="185048"/>
            <a:ext cx="10515600" cy="1325563"/>
          </a:xfrm>
        </p:spPr>
        <p:txBody>
          <a:bodyPr/>
          <a:lstStyle/>
          <a:p>
            <a:r>
              <a:rPr lang="en-US" dirty="0"/>
              <a:t>VA Customers and Services Provided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53D4A7-542B-4869-8EC9-519993D6207F}"/>
              </a:ext>
            </a:extLst>
          </p:cNvPr>
          <p:cNvSpPr txBox="1">
            <a:spLocks/>
          </p:cNvSpPr>
          <p:nvPr/>
        </p:nvSpPr>
        <p:spPr>
          <a:xfrm>
            <a:off x="8610600" y="63656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34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C9D9-1C06-4E65-8EB4-8CD5631A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15A7E-46B0-4AB0-A52B-16096C8C9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0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C152-3A6C-406E-B389-BE84CA4C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1C633-A2D6-4F4E-89CC-1B757085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509625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Explore </a:t>
            </a:r>
            <a:r>
              <a:rPr lang="en-US" dirty="0">
                <a:hlinkClick r:id="rId2"/>
              </a:rPr>
              <a:t>https://developer.va.gov</a:t>
            </a:r>
            <a:r>
              <a:rPr lang="en-US" dirty="0"/>
              <a:t> </a:t>
            </a:r>
          </a:p>
          <a:p>
            <a:r>
              <a:rPr lang="en-US" dirty="0"/>
              <a:t>Advance Lighthouse in 2019 and beyond</a:t>
            </a:r>
          </a:p>
          <a:p>
            <a:pPr lvl="1"/>
            <a:r>
              <a:rPr lang="en-US" dirty="0"/>
              <a:t>Product-focus</a:t>
            </a:r>
          </a:p>
          <a:p>
            <a:pPr lvl="1"/>
            <a:r>
              <a:rPr lang="en-US" dirty="0"/>
              <a:t>Cloud-Native technologies</a:t>
            </a:r>
          </a:p>
          <a:p>
            <a:pPr lvl="1"/>
            <a:r>
              <a:rPr lang="en-US" dirty="0"/>
              <a:t>Agile development</a:t>
            </a:r>
          </a:p>
          <a:p>
            <a:pPr lvl="1"/>
            <a:r>
              <a:rPr lang="en-US" dirty="0"/>
              <a:t>Devops release process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Delivery is the strategy!</a:t>
            </a:r>
            <a:endParaRPr lang="en-US" dirty="0"/>
          </a:p>
          <a:p>
            <a:r>
              <a:rPr lang="en-US" dirty="0"/>
              <a:t>Leverage Lighthouse API’s as Authoritative Data Sources</a:t>
            </a:r>
          </a:p>
          <a:p>
            <a:pPr lvl="1"/>
            <a:r>
              <a:rPr lang="en-US" dirty="0"/>
              <a:t>Accelerate delivery of other VA products</a:t>
            </a:r>
          </a:p>
          <a:p>
            <a:pPr lvl="1"/>
            <a:r>
              <a:rPr lang="en-US" dirty="0"/>
              <a:t>Provide same source of truth to VA and veterans</a:t>
            </a:r>
          </a:p>
          <a:p>
            <a:r>
              <a:rPr lang="en-US" dirty="0"/>
              <a:t>Build new and exciting applications Simply agree to Terms of Service and go!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6881-FB46-4009-BDAE-7104B5C6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3FF6F-718E-4D57-B545-67C60B18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733" y="1551305"/>
            <a:ext cx="4965067" cy="47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4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BFBC-E15A-41C4-95D0-1523D508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A47C7-4D2D-4066-AB17-5A69EF508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2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7</a:t>
            </a:fld>
            <a:endParaRPr lang="en-US" dirty="0"/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FD0E249-64B3-48A6-9756-1A8DDD17CC1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0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8</a:t>
            </a:fld>
            <a:endParaRPr lang="en-US" dirty="0"/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5258DE8-37B3-4DCE-B6CF-0B8A21C0B58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3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1758-FB8A-0B46-AA08-2CDBF0D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242" y="8597640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9</a:t>
            </a:fld>
            <a:endParaRPr lang="en-US" dirty="0"/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27714D90-96B5-4492-A75F-08607AF8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674" y="1116337"/>
            <a:ext cx="676859" cy="676859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924AEC77-9424-4759-9D05-9BA6AD0F4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642" y="1895695"/>
            <a:ext cx="981210" cy="981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6092C6-A0A2-4AEF-924E-FA82D9DDBBDB}"/>
              </a:ext>
            </a:extLst>
          </p:cNvPr>
          <p:cNvSpPr txBox="1"/>
          <p:nvPr/>
        </p:nvSpPr>
        <p:spPr>
          <a:xfrm>
            <a:off x="236674" y="1705846"/>
            <a:ext cx="18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21.4M Veterans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FDAF33-E334-4200-A83A-EF9E35D80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4" y="3426517"/>
            <a:ext cx="642034" cy="63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8C0748-3F24-46A1-A9E0-E4B784C1A67D}"/>
              </a:ext>
            </a:extLst>
          </p:cNvPr>
          <p:cNvSpPr txBox="1"/>
          <p:nvPr/>
        </p:nvSpPr>
        <p:spPr>
          <a:xfrm>
            <a:off x="152486" y="4094403"/>
            <a:ext cx="34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~60 Veteran Service Organizations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07E77-E613-49D3-9348-F06DEAE4F26B}"/>
              </a:ext>
            </a:extLst>
          </p:cNvPr>
          <p:cNvSpPr txBox="1"/>
          <p:nvPr/>
        </p:nvSpPr>
        <p:spPr>
          <a:xfrm>
            <a:off x="152486" y="2723208"/>
            <a:ext cx="42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26.7M family members and dependents </a:t>
            </a:r>
            <a:r>
              <a:rPr lang="en-US" dirty="0"/>
              <a:t>potentially eligible for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F665C-9240-4E4E-9B1F-933C06825DBA}"/>
              </a:ext>
            </a:extLst>
          </p:cNvPr>
          <p:cNvSpPr txBox="1"/>
          <p:nvPr/>
        </p:nvSpPr>
        <p:spPr>
          <a:xfrm>
            <a:off x="925316" y="107117"/>
            <a:ext cx="39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 Customers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D4FFB48-1756-405A-82EB-68DBB32664F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346A-FCA4-684E-8D18-26E8324063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7660"/>
      </p:ext>
    </p:extLst>
  </p:cSld>
  <p:clrMapOvr>
    <a:masterClrMapping/>
  </p:clrMapOvr>
</p:sld>
</file>

<file path=ppt/theme/theme1.xml><?xml version="1.0" encoding="utf-8"?>
<a:theme xmlns:a="http://schemas.openxmlformats.org/drawingml/2006/main" name="OI&amp;T PPT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277185e4-a841-4c5b-9bc8-4a7c60d14b3f" value=""/>
</sisl>
</file>

<file path=customXml/itemProps1.xml><?xml version="1.0" encoding="utf-8"?>
<ds:datastoreItem xmlns:ds="http://schemas.openxmlformats.org/officeDocument/2006/customXml" ds:itemID="{5AC0DD2F-0501-4A2F-9EF9-DC9ECBCC12F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27072</TotalTime>
  <Words>2098</Words>
  <Application>Microsoft Office PowerPoint</Application>
  <PresentationFormat>Widescreen</PresentationFormat>
  <Paragraphs>418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.AppleSystemUIFont</vt:lpstr>
      <vt:lpstr>Arial</vt:lpstr>
      <vt:lpstr>Calibri</vt:lpstr>
      <vt:lpstr>Calibri Light</vt:lpstr>
      <vt:lpstr>CambriaMath</vt:lpstr>
      <vt:lpstr>Times New Roman</vt:lpstr>
      <vt:lpstr>Wingdings</vt:lpstr>
      <vt:lpstr>OI&amp;T PPT Layout</vt:lpstr>
      <vt:lpstr>VA Lighthouse API program</vt:lpstr>
      <vt:lpstr>PowerPoint Presentation</vt:lpstr>
      <vt:lpstr>Agenda</vt:lpstr>
      <vt:lpstr>Why APIs?</vt:lpstr>
      <vt:lpstr>VA Mission</vt:lpstr>
      <vt:lpstr>VA Customers and Services Provided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Veteran Focused API Strategy</vt:lpstr>
      <vt:lpstr>Benefits APIs bring</vt:lpstr>
      <vt:lpstr>One Answer, Easy Access, Veteran Control</vt:lpstr>
      <vt:lpstr>One Answer, Easy Access, Veteran Control</vt:lpstr>
      <vt:lpstr>One Answer, Easy Access, Veteran Control</vt:lpstr>
      <vt:lpstr>One Answer, Easy Access, Veteran Control</vt:lpstr>
      <vt:lpstr>One Answer, Easy Access, Veteran Control</vt:lpstr>
      <vt:lpstr>What have we done?</vt:lpstr>
      <vt:lpstr>Milestones</vt:lpstr>
      <vt:lpstr>Milestones</vt:lpstr>
      <vt:lpstr>Milestones</vt:lpstr>
      <vt:lpstr>Milestones</vt:lpstr>
      <vt:lpstr>Milestones</vt:lpstr>
      <vt:lpstr>Milestones</vt:lpstr>
      <vt:lpstr>Milestones</vt:lpstr>
      <vt:lpstr>Milestones</vt:lpstr>
      <vt:lpstr>Milestones</vt:lpstr>
      <vt:lpstr>Milestones</vt:lpstr>
      <vt:lpstr>developer.va.gov</vt:lpstr>
      <vt:lpstr>API Architecture</vt:lpstr>
      <vt:lpstr>Benefits Intake API</vt:lpstr>
      <vt:lpstr>Benefits Intake API</vt:lpstr>
      <vt:lpstr>Health API</vt:lpstr>
      <vt:lpstr>Veteran Verification API</vt:lpstr>
      <vt:lpstr>Facilities API</vt:lpstr>
      <vt:lpstr>PowerPoint Presentation</vt:lpstr>
      <vt:lpstr>API Usage</vt:lpstr>
      <vt:lpstr>What are developers saying…</vt:lpstr>
      <vt:lpstr>What are developers saying…</vt:lpstr>
      <vt:lpstr>What are developers saying…</vt:lpstr>
      <vt:lpstr>What are developers saying…</vt:lpstr>
      <vt:lpstr>What are developers saying…</vt:lpstr>
      <vt:lpstr>What are developers saying…</vt:lpstr>
      <vt:lpstr>What are developers saying…</vt:lpstr>
      <vt:lpstr>What will we do?</vt:lpstr>
      <vt:lpstr>Grow API usage</vt:lpstr>
      <vt:lpstr>Design  Evolution</vt:lpstr>
      <vt:lpstr>Identify new APIs and features</vt:lpstr>
      <vt:lpstr>Mission Act</vt:lpstr>
      <vt:lpstr>Health – Production Launch</vt:lpstr>
      <vt:lpstr>Benefits - Auto CEST</vt:lpstr>
      <vt:lpstr>Facilities – More Data</vt:lpstr>
      <vt:lpstr>Other</vt:lpstr>
      <vt:lpstr>What can you do?</vt:lpstr>
      <vt:lpstr>Call to Action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OIT PowerPoint Presentation</dc:title>
  <dc:subject/>
  <dc:creator>U.S. Department of Veterans Affairs, Office of Information and Technology</dc:creator>
  <cp:keywords>[IUOa:/b:/c:/d:/e:/f:/g:/h:/i:/j:/k:/l:/m:/n:/o:/p:/q:/r:/s:/t:/u:/v:/w:]</cp:keywords>
  <dc:description>OIT20171010</dc:description>
  <cp:lastModifiedBy>Mazik, David R.</cp:lastModifiedBy>
  <cp:revision>554</cp:revision>
  <cp:lastPrinted>2017-03-28T14:15:43Z</cp:lastPrinted>
  <dcterms:created xsi:type="dcterms:W3CDTF">2017-03-15T17:05:18Z</dcterms:created>
  <dcterms:modified xsi:type="dcterms:W3CDTF">2019-06-03T18:58:45Z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1f51626a-98c5-4215-b64b-2a50eb20ad19</vt:lpwstr>
  </property>
  <property fmtid="{D5CDD505-2E9C-101B-9397-08002B2CF9AE}" pid="3" name="bjSaver">
    <vt:lpwstr>RVveuF8otl98u5A0aHnkcjN3nzjlMObT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uid="277185e4-a841-4c5b-9bc8-4a7c60d14b3f" value="" /&gt;&lt;/sisl&gt;</vt:lpwstr>
  </property>
  <property fmtid="{D5CDD505-2E9C-101B-9397-08002B2CF9AE}" pid="6" name="bjDocumentSecurityLabel">
    <vt:lpwstr>INTERNAL USE ONLY</vt:lpwstr>
  </property>
  <property fmtid="{D5CDD505-2E9C-101B-9397-08002B2CF9AE}" pid="7" name="bjSlideMasterFooterText">
    <vt:lpwstr>Internal Use Only</vt:lpwstr>
  </property>
</Properties>
</file>